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71" r:id="rId12"/>
    <p:sldId id="267" r:id="rId13"/>
    <p:sldId id="269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86422"/>
  </p:normalViewPr>
  <p:slideViewPr>
    <p:cSldViewPr>
      <p:cViewPr varScale="1">
        <p:scale>
          <a:sx n="69" d="100"/>
          <a:sy n="69" d="100"/>
        </p:scale>
        <p:origin x="216" y="96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2D76C-36BF-3648-8650-FFFF155BB9A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1BCBA-4013-264F-B0F2-A89B42BA6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3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1BCBA-4013-264F-B0F2-A89B42BA6B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5A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A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A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A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054" y="6311899"/>
            <a:ext cx="2632745" cy="3651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2872" y="305307"/>
            <a:ext cx="11086255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5A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79345" y="1166876"/>
            <a:ext cx="5070475" cy="420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anrstaff/files/403483.pdf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56011" y="6272865"/>
            <a:ext cx="3025140" cy="532130"/>
          </a:xfrm>
          <a:custGeom>
            <a:avLst/>
            <a:gdLst/>
            <a:ahLst/>
            <a:cxnLst/>
            <a:rect l="l" t="t" r="r" b="b"/>
            <a:pathLst>
              <a:path w="3025140" h="532129">
                <a:moveTo>
                  <a:pt x="3024554" y="0"/>
                </a:moveTo>
                <a:lnTo>
                  <a:pt x="0" y="0"/>
                </a:lnTo>
                <a:lnTo>
                  <a:pt x="0" y="532092"/>
                </a:lnTo>
                <a:lnTo>
                  <a:pt x="3024554" y="532092"/>
                </a:lnTo>
                <a:lnTo>
                  <a:pt x="30245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616" y="6010048"/>
            <a:ext cx="3790106" cy="525634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871640"/>
          </a:xfrm>
          <a:prstGeom prst="rect">
            <a:avLst/>
          </a:prstGeom>
        </p:spPr>
      </p:pic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78164" y="1086368"/>
            <a:ext cx="2255836" cy="1526293"/>
          </a:xfrm>
          <a:prstGeom prst="rect">
            <a:avLst/>
          </a:prstGeom>
        </p:spPr>
      </p:pic>
      <p:pic>
        <p:nvPic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42544" y="2674006"/>
            <a:ext cx="1491456" cy="1881328"/>
          </a:xfrm>
          <a:prstGeom prst="rect">
            <a:avLst/>
          </a:prstGeom>
        </p:spPr>
      </p:pic>
      <p:pic>
        <p:nvPic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1295" y="1069145"/>
            <a:ext cx="2104203" cy="1526293"/>
          </a:xfrm>
          <a:prstGeom prst="rect">
            <a:avLst/>
          </a:prstGeom>
        </p:spPr>
      </p:pic>
      <p:pic>
        <p:nvPic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1234" y="2670710"/>
            <a:ext cx="2821992" cy="1881328"/>
          </a:xfrm>
          <a:prstGeom prst="rect">
            <a:avLst/>
          </a:prstGeom>
        </p:spPr>
      </p:pic>
      <p:pic>
        <p:nvPic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1234" y="4616679"/>
            <a:ext cx="4442766" cy="1784121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BF4B833A-F021-CA27-F78B-31CD97A7E1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000" y="2286000"/>
            <a:ext cx="5214705" cy="20621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Bringing UC information and practices to local communities to improve lives and livelihoods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FEA4C-3A99-50DF-4AF3-CBB771459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9834BAF-BFA6-98A2-332D-C80B7C8272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9230" y="394489"/>
            <a:ext cx="46557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E55A2"/>
                </a:solidFill>
              </a:rPr>
              <a:t>Strategic</a:t>
            </a:r>
            <a:r>
              <a:rPr spc="-55" dirty="0">
                <a:solidFill>
                  <a:srgbClr val="0E55A2"/>
                </a:solidFill>
              </a:rPr>
              <a:t> </a:t>
            </a:r>
            <a:r>
              <a:rPr lang="en-US" spc="-20" dirty="0">
                <a:solidFill>
                  <a:srgbClr val="0E55A2"/>
                </a:solidFill>
              </a:rPr>
              <a:t>Vision 2040</a:t>
            </a:r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B56C67-83F2-757E-A1E2-DAD3C36DC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54" y="1217403"/>
            <a:ext cx="3429000" cy="4436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90E2193-E039-7A8F-B8D5-CAFEF1EBFA32}"/>
              </a:ext>
            </a:extLst>
          </p:cNvPr>
          <p:cNvSpPr txBox="1"/>
          <p:nvPr/>
        </p:nvSpPr>
        <p:spPr>
          <a:xfrm>
            <a:off x="6811617" y="2690191"/>
            <a:ext cx="3078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Read the Strategic Vision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1AA732-E845-6393-5194-2B4F22A7C238}"/>
              </a:ext>
            </a:extLst>
          </p:cNvPr>
          <p:cNvSpPr txBox="1"/>
          <p:nvPr/>
        </p:nvSpPr>
        <p:spPr>
          <a:xfrm>
            <a:off x="1261310" y="5791200"/>
            <a:ext cx="3078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Read the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Strategic Vision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FB3106-F62D-A91E-09AB-FC5D04D3C4C6}"/>
              </a:ext>
            </a:extLst>
          </p:cNvPr>
          <p:cNvSpPr txBox="1"/>
          <p:nvPr/>
        </p:nvSpPr>
        <p:spPr>
          <a:xfrm>
            <a:off x="5486400" y="1659140"/>
            <a:ext cx="609783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blueprint to guide our work, structure, and resource allocation.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Informed by feedback and insights from hundreds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UC ANR personnel, external partners, and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clientele across the state.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2025-2030 UC ANR Strategic Plan details the specific goals, objectives, and metrics needed to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realize the first 5 years of the strategic vision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959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853EF-7224-C4DC-D10F-FC0278C2F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4C305E1-3647-4007-9FF1-2622DC4F05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9230" y="282955"/>
            <a:ext cx="503677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rgbClr val="0E55A2"/>
                </a:solidFill>
              </a:rPr>
              <a:t>Challenges to be Addressed in 2025-2040 Strategic Plan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C53BBC-6667-A418-59E1-0397CE31DB8F}"/>
              </a:ext>
            </a:extLst>
          </p:cNvPr>
          <p:cNvSpPr txBox="1"/>
          <p:nvPr/>
        </p:nvSpPr>
        <p:spPr>
          <a:xfrm>
            <a:off x="1085854" y="1752600"/>
            <a:ext cx="5334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Agriculture and Food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Natural Ecosystems and Working Landscapes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Thriving People and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Climate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Innovation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Regulations, Policy, and Compliance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Systemic Inequities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CD7C05-FB99-7410-C837-B7C6C8183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600" y="720254"/>
            <a:ext cx="4441512" cy="49728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326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2128" y="270255"/>
            <a:ext cx="1029081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UC</a:t>
            </a:r>
            <a:r>
              <a:rPr spc="-160" dirty="0"/>
              <a:t> </a:t>
            </a:r>
            <a:r>
              <a:rPr dirty="0"/>
              <a:t>ANR</a:t>
            </a:r>
            <a:r>
              <a:rPr spc="-45" dirty="0"/>
              <a:t> </a:t>
            </a:r>
            <a:r>
              <a:rPr dirty="0"/>
              <a:t>Research</a:t>
            </a:r>
            <a:r>
              <a:rPr spc="-50" dirty="0"/>
              <a:t> </a:t>
            </a:r>
            <a:r>
              <a:rPr dirty="0"/>
              <a:t>&amp;</a:t>
            </a:r>
            <a:r>
              <a:rPr spc="-50" dirty="0"/>
              <a:t> </a:t>
            </a:r>
            <a:r>
              <a:rPr dirty="0"/>
              <a:t>Extension</a:t>
            </a:r>
            <a:r>
              <a:rPr spc="-50" dirty="0"/>
              <a:t> </a:t>
            </a:r>
            <a:r>
              <a:rPr dirty="0"/>
              <a:t>Needed</a:t>
            </a:r>
            <a:r>
              <a:rPr spc="-50" dirty="0"/>
              <a:t> </a:t>
            </a:r>
            <a:r>
              <a:rPr dirty="0"/>
              <a:t>More</a:t>
            </a:r>
            <a:r>
              <a:rPr spc="-40" dirty="0"/>
              <a:t> </a:t>
            </a:r>
            <a:r>
              <a:rPr dirty="0"/>
              <a:t>than</a:t>
            </a:r>
            <a:r>
              <a:rPr spc="-55" dirty="0"/>
              <a:t> </a:t>
            </a:r>
            <a:r>
              <a:rPr spc="-20" dirty="0"/>
              <a:t>Ever</a:t>
            </a:r>
            <a:endParaRPr dirty="0"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280" y="976030"/>
            <a:ext cx="12045520" cy="5881969"/>
            <a:chOff x="70280" y="976030"/>
            <a:chExt cx="12045520" cy="5881969"/>
          </a:xfrm>
        </p:grpSpPr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3807" y="3127248"/>
              <a:ext cx="2127504" cy="12344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280" y="5034859"/>
              <a:ext cx="1834720" cy="1823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7348" y="4237160"/>
              <a:ext cx="1489515" cy="9363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26186" y="4635525"/>
              <a:ext cx="1301161" cy="1404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20250" y="976030"/>
              <a:ext cx="2495550" cy="140484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71025" y="838200"/>
            <a:ext cx="11239975" cy="5287986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296545" indent="-283845">
              <a:lnSpc>
                <a:spcPct val="100000"/>
              </a:lnSpc>
              <a:spcBef>
                <a:spcPts val="600"/>
              </a:spcBef>
              <a:buChar char="•"/>
              <a:tabLst>
                <a:tab pos="296545" algn="l"/>
              </a:tabLst>
            </a:pP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New</a:t>
            </a:r>
            <a:r>
              <a:rPr sz="2000" spc="-1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25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2000" spc="-25" dirty="0">
                <a:solidFill>
                  <a:schemeClr val="tx1"/>
                </a:solidFill>
                <a:latin typeface="Arial"/>
                <a:cs typeface="Arial"/>
              </a:rPr>
              <a:t>echnologies,</a:t>
            </a:r>
            <a:r>
              <a:rPr sz="20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7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rops</a:t>
            </a:r>
            <a:r>
              <a:rPr sz="20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000" spc="-1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45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2000" spc="-45" dirty="0">
                <a:solidFill>
                  <a:schemeClr val="tx1"/>
                </a:solidFill>
                <a:latin typeface="Arial"/>
                <a:cs typeface="Arial"/>
              </a:rPr>
              <a:t>ools</a:t>
            </a:r>
            <a:r>
              <a:rPr sz="20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1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chemeClr val="tx1"/>
                </a:solidFill>
                <a:latin typeface="Arial"/>
                <a:cs typeface="Arial"/>
              </a:rPr>
              <a:t>equired</a:t>
            </a:r>
            <a:endParaRPr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96545" indent="-283845">
              <a:lnSpc>
                <a:spcPct val="100000"/>
              </a:lnSpc>
              <a:spcBef>
                <a:spcPts val="600"/>
              </a:spcBef>
              <a:buChar char="•"/>
              <a:tabLst>
                <a:tab pos="296545" algn="l"/>
              </a:tabLst>
            </a:pP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Food</a:t>
            </a:r>
            <a:r>
              <a:rPr sz="20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50" dirty="0">
                <a:solidFill>
                  <a:schemeClr val="tx1"/>
                </a:solidFill>
                <a:latin typeface="Arial"/>
                <a:cs typeface="Arial"/>
              </a:rPr>
              <a:t>and n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utrition</a:t>
            </a:r>
            <a:r>
              <a:rPr sz="20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5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ystems</a:t>
            </a:r>
            <a:r>
              <a:rPr sz="20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0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1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sz="2000" spc="-10" dirty="0">
                <a:solidFill>
                  <a:schemeClr val="tx1"/>
                </a:solidFill>
                <a:latin typeface="Arial"/>
                <a:cs typeface="Arial"/>
              </a:rPr>
              <a:t>ragile</a:t>
            </a:r>
            <a:endParaRPr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96545" indent="-283845">
              <a:lnSpc>
                <a:spcPct val="100000"/>
              </a:lnSpc>
              <a:spcBef>
                <a:spcPts val="600"/>
              </a:spcBef>
              <a:buChar char="•"/>
              <a:tabLst>
                <a:tab pos="296545" algn="l"/>
              </a:tabLst>
            </a:pP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Climate</a:t>
            </a:r>
            <a:r>
              <a:rPr sz="2000" spc="-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9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hange</a:t>
            </a:r>
            <a:r>
              <a:rPr sz="2000" spc="-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chemeClr val="tx1"/>
                </a:solidFill>
                <a:latin typeface="Arial"/>
                <a:cs typeface="Arial"/>
              </a:rPr>
              <a:t>mpacts</a:t>
            </a:r>
            <a:endParaRPr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96545" indent="-283845">
              <a:lnSpc>
                <a:spcPct val="100000"/>
              </a:lnSpc>
              <a:spcBef>
                <a:spcPts val="600"/>
              </a:spcBef>
              <a:buChar char="•"/>
              <a:tabLst>
                <a:tab pos="296545" algn="l"/>
              </a:tabLst>
            </a:pP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Economic</a:t>
            </a:r>
            <a:r>
              <a:rPr sz="2000" spc="-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1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sz="2000" spc="-10" dirty="0">
                <a:solidFill>
                  <a:schemeClr val="tx1"/>
                </a:solidFill>
                <a:latin typeface="Arial"/>
                <a:cs typeface="Arial"/>
              </a:rPr>
              <a:t>isconnects</a:t>
            </a:r>
            <a:endParaRPr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96545" indent="-283845">
              <a:lnSpc>
                <a:spcPct val="100000"/>
              </a:lnSpc>
              <a:spcBef>
                <a:spcPts val="600"/>
              </a:spcBef>
              <a:buChar char="•"/>
              <a:tabLst>
                <a:tab pos="296545" algn="l"/>
              </a:tabLst>
            </a:pPr>
            <a:r>
              <a:rPr sz="2000" dirty="0">
                <a:solidFill>
                  <a:schemeClr val="tx1"/>
                </a:solidFill>
                <a:latin typeface="Arial"/>
                <a:cs typeface="Arial"/>
              </a:rPr>
              <a:t>Disaster</a:t>
            </a:r>
            <a:r>
              <a:rPr sz="2000" spc="-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000" spc="-10" dirty="0">
                <a:solidFill>
                  <a:schemeClr val="tx1"/>
                </a:solidFill>
                <a:latin typeface="Arial"/>
                <a:cs typeface="Arial"/>
              </a:rPr>
              <a:t>re</a:t>
            </a:r>
            <a:r>
              <a:rPr sz="2000" spc="-10" dirty="0">
                <a:solidFill>
                  <a:schemeClr val="tx1"/>
                </a:solidFill>
                <a:latin typeface="Arial"/>
                <a:cs typeface="Arial"/>
              </a:rPr>
              <a:t>sponse</a:t>
            </a:r>
            <a:endParaRPr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00"/>
              </a:spcBef>
            </a:pPr>
            <a:endParaRPr lang="en-US" sz="3000" b="1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00"/>
              </a:spcBef>
            </a:pPr>
            <a:endParaRPr lang="en-US" sz="3000" b="1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00"/>
              </a:spcBef>
            </a:pPr>
            <a:endParaRPr lang="en-US" sz="2800" b="1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00"/>
              </a:spcBef>
            </a:pPr>
            <a:r>
              <a:rPr lang="en-US" sz="2800" b="1" dirty="0">
                <a:latin typeface="Arial"/>
                <a:cs typeface="Arial"/>
              </a:rPr>
              <a:t>  </a:t>
            </a:r>
            <a:r>
              <a:rPr sz="2800" b="1" dirty="0">
                <a:latin typeface="Arial"/>
                <a:cs typeface="Arial"/>
              </a:rPr>
              <a:t>Need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Solutions</a:t>
            </a:r>
            <a:r>
              <a:rPr sz="2800" b="1" spc="-70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for:</a:t>
            </a:r>
            <a:endParaRPr sz="2800" dirty="0">
              <a:latin typeface="Arial"/>
              <a:cs typeface="Arial"/>
            </a:endParaRPr>
          </a:p>
          <a:p>
            <a:pPr marL="227329" marR="5080" lvl="1" indent="-227329" algn="r">
              <a:lnSpc>
                <a:spcPct val="100000"/>
              </a:lnSpc>
              <a:spcBef>
                <a:spcPts val="600"/>
              </a:spcBef>
              <a:buChar char="•"/>
              <a:tabLst>
                <a:tab pos="227329" algn="l"/>
              </a:tabLst>
            </a:pPr>
            <a:r>
              <a:rPr sz="2000" dirty="0">
                <a:latin typeface="Arial"/>
                <a:cs typeface="Arial"/>
              </a:rPr>
              <a:t>Worker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lang="en-US" sz="2000" spc="-65" dirty="0">
                <a:latin typeface="Arial"/>
                <a:cs typeface="Arial"/>
              </a:rPr>
              <a:t>and c</a:t>
            </a:r>
            <a:r>
              <a:rPr sz="2000" dirty="0">
                <a:latin typeface="Arial"/>
                <a:cs typeface="Arial"/>
              </a:rPr>
              <a:t>ommunity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w</a:t>
            </a:r>
            <a:r>
              <a:rPr sz="2000" spc="-25" dirty="0">
                <a:latin typeface="Arial"/>
                <a:cs typeface="Arial"/>
              </a:rPr>
              <a:t>ell-</a:t>
            </a:r>
            <a:r>
              <a:rPr sz="2000" spc="-10" dirty="0">
                <a:latin typeface="Arial"/>
                <a:cs typeface="Arial"/>
              </a:rPr>
              <a:t>being</a:t>
            </a:r>
            <a:endParaRPr sz="2000" dirty="0">
              <a:latin typeface="Arial"/>
              <a:cs typeface="Arial"/>
            </a:endParaRPr>
          </a:p>
          <a:p>
            <a:pPr marL="227329" marR="5080" indent="-227329" algn="r">
              <a:lnSpc>
                <a:spcPct val="100000"/>
              </a:lnSpc>
              <a:spcBef>
                <a:spcPts val="600"/>
              </a:spcBef>
              <a:buChar char="•"/>
              <a:tabLst>
                <a:tab pos="227329" algn="l"/>
              </a:tabLst>
            </a:pPr>
            <a:r>
              <a:rPr sz="2000" dirty="0">
                <a:latin typeface="Arial"/>
                <a:cs typeface="Arial"/>
              </a:rPr>
              <a:t>Industry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lang="en-US" sz="2000" spc="-20" dirty="0">
                <a:latin typeface="Arial"/>
                <a:cs typeface="Arial"/>
              </a:rPr>
              <a:t>r</a:t>
            </a:r>
            <a:r>
              <a:rPr sz="2000" spc="-20" dirty="0">
                <a:latin typeface="Arial"/>
                <a:cs typeface="Arial"/>
              </a:rPr>
              <a:t>ecovery,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lang="en-US" sz="2000" spc="-70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esiliency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lang="en-US" sz="2000" spc="-70" dirty="0">
                <a:latin typeface="Arial"/>
                <a:cs typeface="Arial"/>
              </a:rPr>
              <a:t>and c</a:t>
            </a:r>
            <a:r>
              <a:rPr sz="2000" spc="-10" dirty="0">
                <a:latin typeface="Arial"/>
                <a:cs typeface="Arial"/>
              </a:rPr>
              <a:t>ompliance</a:t>
            </a:r>
            <a:endParaRPr sz="2000" dirty="0">
              <a:latin typeface="Arial"/>
              <a:cs typeface="Arial"/>
            </a:endParaRPr>
          </a:p>
          <a:p>
            <a:pPr marL="227329" marR="5080" indent="-227329" algn="r">
              <a:lnSpc>
                <a:spcPct val="100000"/>
              </a:lnSpc>
              <a:spcBef>
                <a:spcPts val="600"/>
              </a:spcBef>
              <a:buChar char="•"/>
              <a:tabLst>
                <a:tab pos="227329" algn="l"/>
              </a:tabLst>
            </a:pPr>
            <a:r>
              <a:rPr sz="2000" dirty="0">
                <a:latin typeface="Arial"/>
                <a:cs typeface="Arial"/>
              </a:rPr>
              <a:t>Market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lang="en-US" sz="2000" spc="-8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ompetitiveness,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lang="en-US" sz="2000" spc="-80" dirty="0">
                <a:latin typeface="Arial"/>
                <a:cs typeface="Arial"/>
              </a:rPr>
              <a:t>g</a:t>
            </a:r>
            <a:r>
              <a:rPr sz="2000" dirty="0">
                <a:latin typeface="Arial"/>
                <a:cs typeface="Arial"/>
              </a:rPr>
              <a:t>rowth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lang="en-US" sz="2000" spc="-80" dirty="0">
                <a:latin typeface="Arial"/>
                <a:cs typeface="Arial"/>
              </a:rPr>
              <a:t>and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rofitability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989" y="1947656"/>
            <a:ext cx="5017154" cy="3068354"/>
            <a:chOff x="4665854" y="1947656"/>
            <a:chExt cx="5017154" cy="3068354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5854" y="3834188"/>
              <a:ext cx="1475011" cy="11818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05894" y="1947656"/>
              <a:ext cx="1477114" cy="17384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260">
              <a:lnSpc>
                <a:spcPct val="100000"/>
              </a:lnSpc>
              <a:spcBef>
                <a:spcPts val="100"/>
              </a:spcBef>
            </a:pPr>
            <a:r>
              <a:rPr dirty="0"/>
              <a:t>UC</a:t>
            </a:r>
            <a:r>
              <a:rPr spc="-160" dirty="0"/>
              <a:t> </a:t>
            </a:r>
            <a:r>
              <a:rPr dirty="0"/>
              <a:t>ANR</a:t>
            </a:r>
            <a:r>
              <a:rPr spc="-60" dirty="0"/>
              <a:t> </a:t>
            </a:r>
            <a:r>
              <a:rPr dirty="0"/>
              <a:t>Growing</a:t>
            </a:r>
            <a:r>
              <a:rPr spc="-6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dirty="0"/>
              <a:t>Thriving</a:t>
            </a:r>
            <a:r>
              <a:rPr spc="-65" dirty="0"/>
              <a:t> </a:t>
            </a:r>
            <a:r>
              <a:rPr dirty="0"/>
              <a:t>in</a:t>
            </a:r>
            <a:r>
              <a:rPr spc="-60" dirty="0"/>
              <a:t> </a:t>
            </a:r>
            <a:r>
              <a:rPr dirty="0"/>
              <a:t>our</a:t>
            </a:r>
            <a:r>
              <a:rPr spc="-60" dirty="0"/>
              <a:t> </a:t>
            </a:r>
            <a:r>
              <a:rPr dirty="0"/>
              <a:t>Second</a:t>
            </a:r>
            <a:r>
              <a:rPr spc="-65" dirty="0"/>
              <a:t> </a:t>
            </a:r>
            <a:r>
              <a:rPr spc="-10" dirty="0"/>
              <a:t>Century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54463" y="1110995"/>
            <a:ext cx="5702300" cy="5259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120140" indent="-342900">
              <a:lnSpc>
                <a:spcPct val="142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Develop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new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partners,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non-</a:t>
            </a:r>
            <a:r>
              <a:rPr sz="2000" spc="-10" dirty="0">
                <a:latin typeface="Arial"/>
                <a:cs typeface="Arial"/>
              </a:rPr>
              <a:t>traditional </a:t>
            </a:r>
            <a:r>
              <a:rPr sz="2000" dirty="0">
                <a:latin typeface="Arial"/>
                <a:cs typeface="Arial"/>
              </a:rPr>
              <a:t>resources,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improved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visibility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ct val="141000"/>
              </a:lnSpc>
              <a:spcBef>
                <a:spcPts val="1825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Reach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more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Californians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expand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number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and </a:t>
            </a:r>
            <a:r>
              <a:rPr sz="2000" dirty="0">
                <a:latin typeface="Arial"/>
                <a:cs typeface="Arial"/>
              </a:rPr>
              <a:t>diversity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audiences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  <a:buFont typeface="Wingdings"/>
              <a:buChar char=""/>
            </a:pPr>
            <a:endParaRPr sz="20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Arial"/>
                <a:cs typeface="Arial"/>
              </a:rPr>
              <a:t>Ensure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delivery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&amp;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services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are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relevant</a:t>
            </a:r>
            <a:endParaRPr sz="2000" dirty="0">
              <a:latin typeface="Arial"/>
              <a:cs typeface="Arial"/>
            </a:endParaRPr>
          </a:p>
          <a:p>
            <a:pPr marL="355600" marR="358140" indent="-342900">
              <a:lnSpc>
                <a:spcPct val="141500"/>
              </a:lnSpc>
              <a:spcBef>
                <a:spcPts val="1815"/>
              </a:spcBef>
              <a:buFont typeface="Wingdings"/>
              <a:buChar char=""/>
              <a:tabLst>
                <a:tab pos="355600" algn="l"/>
              </a:tabLst>
            </a:pPr>
            <a:r>
              <a:rPr lang="en-US" sz="2000" dirty="0">
                <a:latin typeface="Arial"/>
                <a:cs typeface="Arial"/>
              </a:rPr>
              <a:t>Leverage </a:t>
            </a:r>
            <a:r>
              <a:rPr sz="2000" dirty="0">
                <a:latin typeface="Arial"/>
                <a:cs typeface="Arial"/>
              </a:rPr>
              <a:t>new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technology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methods;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retool, </a:t>
            </a:r>
            <a:r>
              <a:rPr sz="2000" dirty="0">
                <a:latin typeface="Arial"/>
                <a:cs typeface="Arial"/>
              </a:rPr>
              <a:t>recapitalize,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reinvest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facilities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and </a:t>
            </a:r>
            <a:r>
              <a:rPr sz="2000" spc="-10" dirty="0">
                <a:latin typeface="Arial"/>
                <a:cs typeface="Arial"/>
              </a:rPr>
              <a:t>infrastructure</a:t>
            </a:r>
            <a:endParaRPr sz="2000" dirty="0">
              <a:latin typeface="Arial"/>
              <a:cs typeface="Arial"/>
            </a:endParaRPr>
          </a:p>
          <a:p>
            <a:pPr marL="355600" marR="175895" indent="-342900">
              <a:lnSpc>
                <a:spcPct val="141000"/>
              </a:lnSpc>
              <a:spcBef>
                <a:spcPts val="182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Deliver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our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mission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catalyst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positive change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97136" y="1100771"/>
            <a:ext cx="4063365" cy="5097145"/>
            <a:chOff x="6897136" y="1100771"/>
            <a:chExt cx="4063365" cy="50971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2400" y="1164271"/>
              <a:ext cx="2014434" cy="14200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3857" y="2691858"/>
              <a:ext cx="1482027" cy="179258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15149" y="4580975"/>
              <a:ext cx="2281685" cy="15530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583399" y="4549225"/>
              <a:ext cx="2345690" cy="1616710"/>
            </a:xfrm>
            <a:custGeom>
              <a:avLst/>
              <a:gdLst/>
              <a:ahLst/>
              <a:cxnLst/>
              <a:rect l="l" t="t" r="r" b="b"/>
              <a:pathLst>
                <a:path w="2345690" h="1616710">
                  <a:moveTo>
                    <a:pt x="0" y="0"/>
                  </a:moveTo>
                  <a:lnTo>
                    <a:pt x="2345186" y="0"/>
                  </a:lnTo>
                  <a:lnTo>
                    <a:pt x="2345186" y="1616575"/>
                  </a:lnTo>
                  <a:lnTo>
                    <a:pt x="0" y="1616575"/>
                  </a:lnTo>
                  <a:lnTo>
                    <a:pt x="0" y="0"/>
                  </a:lnTo>
                  <a:close/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60636" y="1164271"/>
              <a:ext cx="1824977" cy="14605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28886" y="1132521"/>
              <a:ext cx="1888489" cy="1524635"/>
            </a:xfrm>
            <a:custGeom>
              <a:avLst/>
              <a:gdLst/>
              <a:ahLst/>
              <a:cxnLst/>
              <a:rect l="l" t="t" r="r" b="b"/>
              <a:pathLst>
                <a:path w="1888490" h="1524635">
                  <a:moveTo>
                    <a:pt x="0" y="0"/>
                  </a:moveTo>
                  <a:lnTo>
                    <a:pt x="1888478" y="0"/>
                  </a:lnTo>
                  <a:lnTo>
                    <a:pt x="1888478" y="1524050"/>
                  </a:lnTo>
                  <a:lnTo>
                    <a:pt x="0" y="1524050"/>
                  </a:lnTo>
                  <a:lnTo>
                    <a:pt x="0" y="0"/>
                  </a:lnTo>
                  <a:close/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60636" y="2691858"/>
              <a:ext cx="2390108" cy="179258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60636" y="4580387"/>
              <a:ext cx="1554097" cy="15719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1192" y="1117600"/>
            <a:ext cx="4389307" cy="52387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2872" y="305307"/>
            <a:ext cx="1108625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1155">
              <a:lnSpc>
                <a:spcPct val="100000"/>
              </a:lnSpc>
              <a:spcBef>
                <a:spcPts val="100"/>
              </a:spcBef>
            </a:pPr>
            <a:r>
              <a:rPr dirty="0"/>
              <a:t>UC</a:t>
            </a:r>
            <a:r>
              <a:rPr spc="-170" dirty="0"/>
              <a:t> </a:t>
            </a:r>
            <a:r>
              <a:rPr dirty="0"/>
              <a:t>ANR</a:t>
            </a:r>
            <a:r>
              <a:rPr spc="-70" dirty="0"/>
              <a:t> </a:t>
            </a:r>
            <a:r>
              <a:rPr lang="en-US" spc="-70" dirty="0"/>
              <a:t>D</a:t>
            </a:r>
            <a:r>
              <a:rPr dirty="0"/>
              <a:t>elivers</a:t>
            </a:r>
            <a:r>
              <a:rPr spc="-65" dirty="0"/>
              <a:t> </a:t>
            </a:r>
            <a:r>
              <a:rPr spc="-10" dirty="0"/>
              <a:t>California’s</a:t>
            </a:r>
            <a:r>
              <a:rPr spc="-70" dirty="0"/>
              <a:t> </a:t>
            </a:r>
            <a:r>
              <a:rPr dirty="0"/>
              <a:t>Land</a:t>
            </a:r>
            <a:r>
              <a:rPr spc="-75" dirty="0"/>
              <a:t> </a:t>
            </a:r>
            <a:r>
              <a:rPr dirty="0"/>
              <a:t>Grant</a:t>
            </a:r>
            <a:r>
              <a:rPr spc="-65" dirty="0"/>
              <a:t> </a:t>
            </a:r>
            <a:r>
              <a:rPr lang="en-US" spc="-10" dirty="0"/>
              <a:t>M</a:t>
            </a:r>
            <a:r>
              <a:rPr spc="-10" dirty="0"/>
              <a:t>ission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40029" marR="5080" indent="-227329">
              <a:lnSpc>
                <a:spcPts val="2620"/>
              </a:lnSpc>
              <a:spcBef>
                <a:spcPts val="405"/>
              </a:spcBef>
              <a:buChar char="•"/>
              <a:tabLst>
                <a:tab pos="241300" algn="l"/>
              </a:tabLst>
            </a:pPr>
            <a:r>
              <a:rPr dirty="0"/>
              <a:t>Land</a:t>
            </a:r>
            <a:r>
              <a:rPr spc="-80" dirty="0"/>
              <a:t> </a:t>
            </a:r>
            <a:r>
              <a:rPr dirty="0"/>
              <a:t>Grant</a:t>
            </a:r>
            <a:r>
              <a:rPr spc="-80" dirty="0"/>
              <a:t> </a:t>
            </a:r>
            <a:r>
              <a:rPr dirty="0"/>
              <a:t>Universities</a:t>
            </a:r>
            <a:r>
              <a:rPr spc="-75" dirty="0"/>
              <a:t> </a:t>
            </a:r>
            <a:r>
              <a:rPr spc="-10" dirty="0"/>
              <a:t>established 	</a:t>
            </a:r>
            <a:r>
              <a:rPr dirty="0"/>
              <a:t>by</a:t>
            </a:r>
            <a:r>
              <a:rPr spc="-45" dirty="0"/>
              <a:t> </a:t>
            </a:r>
            <a:r>
              <a:rPr dirty="0"/>
              <a:t>Congress</a:t>
            </a:r>
            <a:r>
              <a:rPr spc="-40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spc="-20" dirty="0"/>
              <a:t>1862</a:t>
            </a:r>
          </a:p>
          <a:p>
            <a:pPr marL="240029" marR="57150" indent="-227329">
              <a:lnSpc>
                <a:spcPct val="100000"/>
              </a:lnSpc>
              <a:spcBef>
                <a:spcPts val="2375"/>
              </a:spcBef>
              <a:buChar char="•"/>
              <a:tabLst>
                <a:tab pos="241300" algn="l"/>
              </a:tabLst>
            </a:pPr>
            <a:r>
              <a:rPr dirty="0"/>
              <a:t>The</a:t>
            </a:r>
            <a:r>
              <a:rPr spc="-70" dirty="0"/>
              <a:t> </a:t>
            </a:r>
            <a:r>
              <a:rPr dirty="0"/>
              <a:t>University</a:t>
            </a:r>
            <a:r>
              <a:rPr spc="-65" dirty="0"/>
              <a:t> </a:t>
            </a:r>
            <a:r>
              <a:rPr dirty="0"/>
              <a:t>of</a:t>
            </a:r>
            <a:r>
              <a:rPr spc="-75" dirty="0"/>
              <a:t> </a:t>
            </a:r>
            <a:r>
              <a:rPr dirty="0"/>
              <a:t>California</a:t>
            </a:r>
            <a:r>
              <a:rPr spc="-65" dirty="0"/>
              <a:t> </a:t>
            </a:r>
            <a:r>
              <a:rPr spc="-10" dirty="0"/>
              <a:t>created 	</a:t>
            </a:r>
            <a:r>
              <a:rPr dirty="0"/>
              <a:t>in</a:t>
            </a:r>
            <a:r>
              <a:rPr spc="-25" dirty="0"/>
              <a:t> </a:t>
            </a:r>
            <a:r>
              <a:rPr spc="-20" dirty="0"/>
              <a:t>1868</a:t>
            </a:r>
          </a:p>
          <a:p>
            <a:pPr marL="240029" marR="94615" indent="-227329">
              <a:lnSpc>
                <a:spcPct val="99200"/>
              </a:lnSpc>
              <a:spcBef>
                <a:spcPts val="2445"/>
              </a:spcBef>
              <a:buChar char="•"/>
              <a:tabLst>
                <a:tab pos="241300" algn="l"/>
              </a:tabLst>
            </a:pPr>
            <a:r>
              <a:rPr dirty="0"/>
              <a:t>Congress</a:t>
            </a:r>
            <a:r>
              <a:rPr spc="-75" dirty="0"/>
              <a:t> </a:t>
            </a:r>
            <a:r>
              <a:rPr spc="-10" dirty="0"/>
              <a:t>authorizes</a:t>
            </a:r>
            <a:r>
              <a:rPr spc="-155" dirty="0"/>
              <a:t> </a:t>
            </a:r>
            <a:r>
              <a:rPr spc="-10" dirty="0"/>
              <a:t>Agricultural 	</a:t>
            </a:r>
            <a:r>
              <a:rPr dirty="0"/>
              <a:t>Experiment</a:t>
            </a:r>
            <a:r>
              <a:rPr spc="-65" dirty="0"/>
              <a:t> </a:t>
            </a:r>
            <a:r>
              <a:rPr dirty="0"/>
              <a:t>Stations</a:t>
            </a:r>
            <a:r>
              <a:rPr spc="-60" dirty="0"/>
              <a:t> </a:t>
            </a:r>
            <a:r>
              <a:rPr dirty="0"/>
              <a:t>(AES)</a:t>
            </a:r>
            <a:r>
              <a:rPr spc="-60" dirty="0"/>
              <a:t> </a:t>
            </a:r>
            <a:r>
              <a:rPr dirty="0"/>
              <a:t>at</a:t>
            </a:r>
            <a:r>
              <a:rPr spc="-60" dirty="0"/>
              <a:t> </a:t>
            </a:r>
            <a:r>
              <a:rPr spc="-20" dirty="0"/>
              <a:t>Land 	</a:t>
            </a:r>
            <a:r>
              <a:rPr dirty="0"/>
              <a:t>Grants</a:t>
            </a:r>
            <a:r>
              <a:rPr spc="-40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spc="-20" dirty="0"/>
              <a:t>1887</a:t>
            </a:r>
          </a:p>
          <a:p>
            <a:pPr marL="240029" marR="121920" indent="-227329">
              <a:lnSpc>
                <a:spcPct val="100000"/>
              </a:lnSpc>
              <a:spcBef>
                <a:spcPts val="2425"/>
              </a:spcBef>
              <a:buChar char="•"/>
              <a:tabLst>
                <a:tab pos="241300" algn="l"/>
              </a:tabLst>
            </a:pPr>
            <a:r>
              <a:rPr dirty="0"/>
              <a:t>Cooperative</a:t>
            </a:r>
            <a:r>
              <a:rPr spc="-114" dirty="0"/>
              <a:t> </a:t>
            </a:r>
            <a:r>
              <a:rPr dirty="0"/>
              <a:t>Extension</a:t>
            </a:r>
            <a:r>
              <a:rPr spc="-114" dirty="0"/>
              <a:t> </a:t>
            </a:r>
            <a:r>
              <a:rPr spc="-10" dirty="0"/>
              <a:t>established 	</a:t>
            </a:r>
            <a:r>
              <a:rPr dirty="0"/>
              <a:t>by</a:t>
            </a:r>
            <a:r>
              <a:rPr spc="-45" dirty="0"/>
              <a:t> </a:t>
            </a:r>
            <a:r>
              <a:rPr dirty="0"/>
              <a:t>Congress</a:t>
            </a:r>
            <a:r>
              <a:rPr spc="-40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spc="-20" dirty="0"/>
              <a:t>1914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58000" y="355093"/>
            <a:ext cx="5052069" cy="6197600"/>
            <a:chOff x="6585787" y="-25400"/>
            <a:chExt cx="5631815" cy="6908800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39955" y="3222067"/>
              <a:ext cx="2652044" cy="36359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514555" y="3196667"/>
              <a:ext cx="2677795" cy="3661410"/>
            </a:xfrm>
            <a:custGeom>
              <a:avLst/>
              <a:gdLst/>
              <a:ahLst/>
              <a:cxnLst/>
              <a:rect l="l" t="t" r="r" b="b"/>
              <a:pathLst>
                <a:path w="2677795" h="3661409">
                  <a:moveTo>
                    <a:pt x="0" y="3661332"/>
                  </a:moveTo>
                  <a:lnTo>
                    <a:pt x="0" y="0"/>
                  </a:lnTo>
                  <a:lnTo>
                    <a:pt x="2677444" y="0"/>
                  </a:lnTo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80603" y="0"/>
              <a:ext cx="2711396" cy="325710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455203" y="0"/>
              <a:ext cx="2736850" cy="3282950"/>
            </a:xfrm>
            <a:custGeom>
              <a:avLst/>
              <a:gdLst/>
              <a:ahLst/>
              <a:cxnLst/>
              <a:rect l="l" t="t" r="r" b="b"/>
              <a:pathLst>
                <a:path w="2736850" h="3282950">
                  <a:moveTo>
                    <a:pt x="2736796" y="3282506"/>
                  </a:moveTo>
                  <a:lnTo>
                    <a:pt x="0" y="3282506"/>
                  </a:lnTo>
                  <a:lnTo>
                    <a:pt x="0" y="0"/>
                  </a:lnTo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6587" y="0"/>
              <a:ext cx="2830666" cy="325710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11187" y="0"/>
              <a:ext cx="2881630" cy="3282950"/>
            </a:xfrm>
            <a:custGeom>
              <a:avLst/>
              <a:gdLst/>
              <a:ahLst/>
              <a:cxnLst/>
              <a:rect l="l" t="t" r="r" b="b"/>
              <a:pathLst>
                <a:path w="2881629" h="3282950">
                  <a:moveTo>
                    <a:pt x="2881467" y="0"/>
                  </a:moveTo>
                  <a:lnTo>
                    <a:pt x="2881467" y="3282506"/>
                  </a:lnTo>
                  <a:lnTo>
                    <a:pt x="0" y="3282506"/>
                  </a:lnTo>
                  <a:lnTo>
                    <a:pt x="0" y="0"/>
                  </a:lnTo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6587" y="3330479"/>
              <a:ext cx="2830667" cy="3527520"/>
            </a:xfrm>
            <a:prstGeom prst="rect">
              <a:avLst/>
            </a:prstGeom>
          </p:spPr>
        </p:pic>
      </p:grpSp>
      <p:sp>
        <p:nvSpPr>
          <p:cNvPr id="18" name="Title 17">
            <a:extLst>
              <a:ext uri="{FF2B5EF4-FFF2-40B4-BE49-F238E27FC236}">
                <a16:creationId xmlns:a16="http://schemas.microsoft.com/office/drawing/2014/main" id="{A213A0C0-AFE6-AD48-5C2B-D1E4A3E4A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872" y="305307"/>
            <a:ext cx="11086255" cy="430887"/>
          </a:xfrm>
        </p:spPr>
        <p:txBody>
          <a:bodyPr/>
          <a:lstStyle/>
          <a:p>
            <a:r>
              <a:rPr lang="en-US" dirty="0"/>
              <a:t>Bringing UC to Californians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4734" y="1371600"/>
            <a:ext cx="5584190" cy="3359894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b="1" spc="-10" dirty="0">
                <a:latin typeface="Arial"/>
                <a:cs typeface="Arial"/>
              </a:rPr>
              <a:t>UC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ANR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research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&amp;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education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programs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support</a:t>
            </a:r>
            <a:r>
              <a:rPr lang="en-US" sz="2000" b="1" spc="-10" dirty="0">
                <a:latin typeface="Arial"/>
                <a:cs typeface="Arial"/>
              </a:rPr>
              <a:t> the following in all 58 counties</a:t>
            </a:r>
            <a:r>
              <a:rPr sz="2000" b="1" spc="-10" dirty="0">
                <a:latin typeface="Arial"/>
                <a:cs typeface="Arial"/>
              </a:rPr>
              <a:t>:</a:t>
            </a:r>
            <a:endParaRPr sz="2000" b="1" dirty="0">
              <a:latin typeface="Arial"/>
              <a:cs typeface="Arial"/>
            </a:endParaRPr>
          </a:p>
          <a:p>
            <a:pPr marL="353695" marR="1045210" indent="-167005">
              <a:lnSpc>
                <a:spcPct val="100000"/>
              </a:lnSpc>
              <a:spcBef>
                <a:spcPts val="1200"/>
              </a:spcBef>
              <a:buChar char="•"/>
              <a:tabLst>
                <a:tab pos="358140" algn="l"/>
              </a:tabLst>
            </a:pPr>
            <a:r>
              <a:rPr sz="2000" dirty="0">
                <a:latin typeface="Arial"/>
                <a:cs typeface="Arial"/>
              </a:rPr>
              <a:t>Sustainable,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safe,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nutritious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food 	</a:t>
            </a:r>
            <a:r>
              <a:rPr sz="2000" dirty="0">
                <a:latin typeface="Arial"/>
                <a:cs typeface="Arial"/>
              </a:rPr>
              <a:t>production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delivery</a:t>
            </a:r>
            <a:endParaRPr sz="2000" dirty="0">
              <a:latin typeface="Arial"/>
              <a:cs typeface="Arial"/>
            </a:endParaRPr>
          </a:p>
          <a:p>
            <a:pPr marL="354330" indent="-167005">
              <a:lnSpc>
                <a:spcPct val="100000"/>
              </a:lnSpc>
              <a:spcBef>
                <a:spcPts val="1485"/>
              </a:spcBef>
              <a:buChar char="•"/>
              <a:tabLst>
                <a:tab pos="354330" algn="l"/>
              </a:tabLst>
            </a:pPr>
            <a:r>
              <a:rPr sz="2000" dirty="0">
                <a:latin typeface="Arial"/>
                <a:cs typeface="Arial"/>
              </a:rPr>
              <a:t>Economic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success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global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economy</a:t>
            </a:r>
            <a:endParaRPr sz="2000" dirty="0">
              <a:latin typeface="Arial"/>
              <a:cs typeface="Arial"/>
            </a:endParaRPr>
          </a:p>
          <a:p>
            <a:pPr marL="353695" marR="963930" indent="-167005">
              <a:lnSpc>
                <a:spcPct val="100000"/>
              </a:lnSpc>
              <a:spcBef>
                <a:spcPts val="1515"/>
              </a:spcBef>
              <a:buChar char="•"/>
              <a:tabLst>
                <a:tab pos="354965" algn="l"/>
              </a:tabLst>
            </a:pPr>
            <a:r>
              <a:rPr sz="2000" dirty="0">
                <a:latin typeface="Arial"/>
                <a:cs typeface="Arial"/>
              </a:rPr>
              <a:t>A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sustainable,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healthy,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productive 	environment</a:t>
            </a:r>
            <a:endParaRPr sz="2000" dirty="0">
              <a:latin typeface="Arial"/>
              <a:cs typeface="Arial"/>
            </a:endParaRPr>
          </a:p>
          <a:p>
            <a:pPr marL="354330" indent="-167005">
              <a:lnSpc>
                <a:spcPct val="100000"/>
              </a:lnSpc>
              <a:spcBef>
                <a:spcPts val="1485"/>
              </a:spcBef>
              <a:buChar char="•"/>
              <a:tabLst>
                <a:tab pos="354330" algn="l"/>
              </a:tabLst>
            </a:pPr>
            <a:r>
              <a:rPr sz="2000" dirty="0">
                <a:latin typeface="Arial"/>
                <a:cs typeface="Arial"/>
              </a:rPr>
              <a:t>Science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literacy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youth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development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2609" y="6294473"/>
            <a:ext cx="2597180" cy="3601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635" y="541019"/>
            <a:ext cx="28187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marR="5080" indent="-571500">
              <a:lnSpc>
                <a:spcPct val="100000"/>
              </a:lnSpc>
              <a:spcBef>
                <a:spcPts val="100"/>
              </a:spcBef>
            </a:pPr>
            <a:r>
              <a:rPr lang="en-US" sz="2000" dirty="0"/>
              <a:t>17 </a:t>
            </a:r>
            <a:r>
              <a:rPr sz="2000" dirty="0"/>
              <a:t>Statewide</a:t>
            </a:r>
            <a:r>
              <a:rPr sz="2000" spc="-45" dirty="0"/>
              <a:t> </a:t>
            </a:r>
            <a:r>
              <a:rPr sz="2000" spc="-10" dirty="0"/>
              <a:t>Programs </a:t>
            </a:r>
            <a:r>
              <a:rPr sz="2000" dirty="0"/>
              <a:t>and</a:t>
            </a:r>
            <a:r>
              <a:rPr sz="2000" spc="-45" dirty="0"/>
              <a:t> </a:t>
            </a:r>
            <a:r>
              <a:rPr sz="2000" spc="-10" dirty="0"/>
              <a:t>Institutes</a:t>
            </a:r>
            <a:endParaRPr sz="2000" dirty="0"/>
          </a:p>
        </p:txBody>
      </p:sp>
      <p:sp>
        <p:nvSpPr>
          <p:cNvPr id="4" name="object 4" descr="UC Cooperative Extension&#10;186 Advisors conduct research in local communities&#10;311 Community Educators delivering programs&#10;109 campus/county-based Specialists"/>
          <p:cNvSpPr txBox="1"/>
          <p:nvPr/>
        </p:nvSpPr>
        <p:spPr>
          <a:xfrm>
            <a:off x="2141372" y="363219"/>
            <a:ext cx="5037455" cy="129667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600" b="1" dirty="0">
                <a:solidFill>
                  <a:srgbClr val="005A9E"/>
                </a:solidFill>
                <a:latin typeface="Arial"/>
                <a:cs typeface="Arial"/>
              </a:rPr>
              <a:t>UC</a:t>
            </a:r>
            <a:r>
              <a:rPr sz="1600" b="1" spc="-35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5A9E"/>
                </a:solidFill>
                <a:latin typeface="Arial"/>
                <a:cs typeface="Arial"/>
              </a:rPr>
              <a:t>Cooperative</a:t>
            </a:r>
            <a:r>
              <a:rPr sz="1600" b="1" spc="-30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5A9E"/>
                </a:solidFill>
                <a:latin typeface="Arial"/>
                <a:cs typeface="Arial"/>
              </a:rPr>
              <a:t>Extension</a:t>
            </a:r>
            <a:endParaRPr sz="1600" dirty="0">
              <a:latin typeface="Arial"/>
              <a:cs typeface="Arial"/>
            </a:endParaRPr>
          </a:p>
          <a:p>
            <a:pPr marL="362585" indent="-174625">
              <a:lnSpc>
                <a:spcPct val="100000"/>
              </a:lnSpc>
              <a:spcBef>
                <a:spcPts val="575"/>
              </a:spcBef>
              <a:buClr>
                <a:srgbClr val="4F81BD"/>
              </a:buClr>
              <a:buChar char="•"/>
              <a:tabLst>
                <a:tab pos="362585" algn="l"/>
              </a:tabLst>
            </a:pP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86</a:t>
            </a:r>
            <a:r>
              <a:rPr sz="1600" spc="-11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Advisors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conduct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research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local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communities</a:t>
            </a:r>
            <a:endParaRPr sz="1600" dirty="0">
              <a:latin typeface="Arial"/>
              <a:cs typeface="Arial"/>
            </a:endParaRPr>
          </a:p>
          <a:p>
            <a:pPr marL="362585" indent="-174625">
              <a:lnSpc>
                <a:spcPct val="100000"/>
              </a:lnSpc>
              <a:spcBef>
                <a:spcPts val="600"/>
              </a:spcBef>
              <a:buClr>
                <a:srgbClr val="4F81BD"/>
              </a:buClr>
              <a:buChar char="•"/>
              <a:tabLst>
                <a:tab pos="362585" algn="l"/>
              </a:tabLst>
            </a:pPr>
            <a:r>
              <a:rPr lang="en-US" sz="1600" spc="-40" dirty="0">
                <a:solidFill>
                  <a:schemeClr val="tx1"/>
                </a:solidFill>
                <a:latin typeface="Arial"/>
                <a:cs typeface="Arial"/>
              </a:rPr>
              <a:t>311</a:t>
            </a:r>
            <a:r>
              <a:rPr sz="16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Community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Educators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delivering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programs</a:t>
            </a:r>
            <a:endParaRPr sz="1600" dirty="0">
              <a:latin typeface="Arial"/>
              <a:cs typeface="Arial"/>
            </a:endParaRPr>
          </a:p>
          <a:p>
            <a:pPr marL="362585" indent="-174625">
              <a:lnSpc>
                <a:spcPct val="100000"/>
              </a:lnSpc>
              <a:spcBef>
                <a:spcPts val="575"/>
              </a:spcBef>
              <a:buClr>
                <a:srgbClr val="4F81BD"/>
              </a:buClr>
              <a:buChar char="•"/>
              <a:tabLst>
                <a:tab pos="362585" algn="l"/>
              </a:tabLst>
            </a:pP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09</a:t>
            </a:r>
            <a:r>
              <a:rPr sz="160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campus/county-</a:t>
            </a:r>
            <a:r>
              <a:rPr sz="1600" dirty="0">
                <a:latin typeface="Arial"/>
                <a:cs typeface="Arial"/>
              </a:rPr>
              <a:t>based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Specialists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 descr="Research and Extension Facilities&#13;&#10;Ten Research and Extension Centers &#10;12,500+ acres&#13;&#10;235 research projects&#13;&#10;"/>
          <p:cNvSpPr txBox="1"/>
          <p:nvPr/>
        </p:nvSpPr>
        <p:spPr>
          <a:xfrm>
            <a:off x="3429000" y="1835404"/>
            <a:ext cx="4223385" cy="130997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600" b="1" dirty="0">
                <a:solidFill>
                  <a:srgbClr val="005A9E"/>
                </a:solidFill>
                <a:latin typeface="Arial"/>
                <a:cs typeface="Arial"/>
              </a:rPr>
              <a:t>Research</a:t>
            </a:r>
            <a:r>
              <a:rPr sz="1600" b="1" spc="-35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5A9E"/>
                </a:solidFill>
                <a:latin typeface="Arial"/>
                <a:cs typeface="Arial"/>
              </a:rPr>
              <a:t>and</a:t>
            </a:r>
            <a:r>
              <a:rPr sz="1600" b="1" spc="-30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5A9E"/>
                </a:solidFill>
                <a:latin typeface="Arial"/>
                <a:cs typeface="Arial"/>
              </a:rPr>
              <a:t>Extension</a:t>
            </a:r>
            <a:r>
              <a:rPr sz="1600" b="1" spc="-35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5A9E"/>
                </a:solidFill>
                <a:latin typeface="Arial"/>
                <a:cs typeface="Arial"/>
              </a:rPr>
              <a:t>Facilities</a:t>
            </a:r>
            <a:endParaRPr sz="1600" dirty="0">
              <a:latin typeface="Arial"/>
              <a:cs typeface="Arial"/>
            </a:endParaRPr>
          </a:p>
          <a:p>
            <a:pPr marL="361950" marR="5080" indent="-180975">
              <a:lnSpc>
                <a:spcPts val="1900"/>
              </a:lnSpc>
              <a:spcBef>
                <a:spcPts val="655"/>
              </a:spcBef>
              <a:buChar char="•"/>
              <a:tabLst>
                <a:tab pos="361950" algn="l"/>
                <a:tab pos="363220" algn="l"/>
              </a:tabLst>
            </a:pP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10</a:t>
            </a:r>
            <a:r>
              <a:rPr sz="16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Research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Extension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Centers</a:t>
            </a:r>
            <a:endParaRPr lang="en-US" sz="1600" spc="-25" dirty="0">
              <a:latin typeface="Arial"/>
              <a:cs typeface="Arial"/>
            </a:endParaRPr>
          </a:p>
          <a:p>
            <a:pPr marL="361950" marR="5080" indent="-180975">
              <a:lnSpc>
                <a:spcPts val="1900"/>
              </a:lnSpc>
              <a:spcBef>
                <a:spcPts val="655"/>
              </a:spcBef>
              <a:buChar char="•"/>
              <a:tabLst>
                <a:tab pos="361950" algn="l"/>
                <a:tab pos="363220" algn="l"/>
              </a:tabLst>
            </a:pPr>
            <a:r>
              <a:rPr sz="1600" dirty="0">
                <a:latin typeface="Arial"/>
                <a:cs typeface="Arial"/>
              </a:rPr>
              <a:t>12,500+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acres</a:t>
            </a:r>
            <a:endParaRPr sz="1600" dirty="0">
              <a:latin typeface="Arial"/>
              <a:cs typeface="Arial"/>
            </a:endParaRPr>
          </a:p>
          <a:p>
            <a:pPr marL="363220" indent="-182245">
              <a:lnSpc>
                <a:spcPct val="100000"/>
              </a:lnSpc>
              <a:spcBef>
                <a:spcPts val="509"/>
              </a:spcBef>
              <a:buClr>
                <a:srgbClr val="4F81BD"/>
              </a:buClr>
              <a:buChar char="•"/>
              <a:tabLst>
                <a:tab pos="363220" algn="l"/>
              </a:tabLst>
            </a:pPr>
            <a:r>
              <a:rPr sz="1600" dirty="0">
                <a:latin typeface="Arial"/>
                <a:cs typeface="Arial"/>
              </a:rPr>
              <a:t>235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research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projects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 descr="Agricultural Experiment Station&#13;&#10;513 researchers on 5 campuses&#13;&#10;800+ research projects in partnership with land-grant partner USDA NIFA&#13;&#10;"/>
          <p:cNvSpPr txBox="1"/>
          <p:nvPr/>
        </p:nvSpPr>
        <p:spPr>
          <a:xfrm>
            <a:off x="4325620" y="3545332"/>
            <a:ext cx="3218180" cy="147668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600" b="1" dirty="0">
                <a:solidFill>
                  <a:srgbClr val="005A9E"/>
                </a:solidFill>
                <a:latin typeface="Arial"/>
                <a:cs typeface="Arial"/>
              </a:rPr>
              <a:t>Agricultural</a:t>
            </a:r>
            <a:r>
              <a:rPr sz="1600" b="1" spc="-55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5A9E"/>
                </a:solidFill>
                <a:latin typeface="Arial"/>
                <a:cs typeface="Arial"/>
              </a:rPr>
              <a:t>Experiment</a:t>
            </a:r>
            <a:r>
              <a:rPr sz="1600" b="1" spc="-55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5A9E"/>
                </a:solidFill>
                <a:latin typeface="Arial"/>
                <a:cs typeface="Arial"/>
              </a:rPr>
              <a:t>Station</a:t>
            </a:r>
            <a:endParaRPr sz="1600" dirty="0">
              <a:latin typeface="Arial"/>
              <a:cs typeface="Arial"/>
            </a:endParaRPr>
          </a:p>
          <a:p>
            <a:pPr marL="302260" indent="-121285">
              <a:lnSpc>
                <a:spcPct val="100000"/>
              </a:lnSpc>
              <a:spcBef>
                <a:spcPts val="575"/>
              </a:spcBef>
              <a:buClr>
                <a:srgbClr val="4F81BD"/>
              </a:buClr>
              <a:buChar char="•"/>
              <a:tabLst>
                <a:tab pos="302260" algn="l"/>
              </a:tabLst>
            </a:pP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5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13</a:t>
            </a:r>
            <a:r>
              <a:rPr sz="16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researchers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campuses</a:t>
            </a:r>
            <a:endParaRPr sz="1600" dirty="0">
              <a:latin typeface="Arial"/>
              <a:cs typeface="Arial"/>
            </a:endParaRPr>
          </a:p>
          <a:p>
            <a:pPr marL="361950" marR="443865" indent="-180975">
              <a:lnSpc>
                <a:spcPts val="1900"/>
              </a:lnSpc>
              <a:spcBef>
                <a:spcPts val="680"/>
              </a:spcBef>
              <a:buChar char="•"/>
              <a:tabLst>
                <a:tab pos="361950" algn="l"/>
                <a:tab pos="363220" algn="l"/>
              </a:tabLst>
            </a:pPr>
            <a:r>
              <a:rPr sz="1600" dirty="0">
                <a:solidFill>
                  <a:schemeClr val="tx1"/>
                </a:solidFill>
                <a:latin typeface="Arial"/>
                <a:cs typeface="Arial"/>
              </a:rPr>
              <a:t>	800+</a:t>
            </a:r>
            <a:r>
              <a:rPr sz="16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research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projects</a:t>
            </a:r>
            <a:r>
              <a:rPr sz="1600" spc="-25" dirty="0">
                <a:latin typeface="Arial"/>
                <a:cs typeface="Arial"/>
              </a:rPr>
              <a:t> in </a:t>
            </a:r>
            <a:r>
              <a:rPr sz="1600" dirty="0">
                <a:latin typeface="Arial"/>
                <a:cs typeface="Arial"/>
              </a:rPr>
              <a:t>partnership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land-grant </a:t>
            </a:r>
            <a:r>
              <a:rPr sz="1600" dirty="0">
                <a:latin typeface="Arial"/>
                <a:cs typeface="Arial"/>
              </a:rPr>
              <a:t>partner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USDA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NIFA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 descr="Statewide Programs and Institutes:&#10;4-H Youth Development&#13;&#10;California Expanded Food and Nutrition Education&#13;&#10;California Institute for Water Resources&#13;&#10;Community Nutrition and Health&#13;&#10;Informatics and GIS&#13;&#10;Nutrition Policy Institute&#13;&#10;UC ANR Fire Network&#13;&#10;UC ANR Innovate&#13;&#10;UC ANR Policy Institute&#13;&#10;UC Environmental Stewards&#13;&#10;UC Master Food Preserver&#13;&#10;UC Master Gardener&#13;&#10;UC Organic Agriculture Institute&#13;&#10;UC Small Farms Network&#13;&#10;UC Statewide Integrated Pest Management&#13;&#10;UC Sustainable Agriculture Research and Education Program&#13;&#10;"/>
          <p:cNvSpPr txBox="1"/>
          <p:nvPr/>
        </p:nvSpPr>
        <p:spPr>
          <a:xfrm>
            <a:off x="7944485" y="1385823"/>
            <a:ext cx="4171315" cy="3321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ts val="1525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sz="1300" spc="-10" dirty="0">
                <a:latin typeface="Arial"/>
                <a:cs typeface="Arial"/>
              </a:rPr>
              <a:t>4-</a:t>
            </a:r>
            <a:r>
              <a:rPr sz="1300" dirty="0">
                <a:latin typeface="Arial"/>
                <a:cs typeface="Arial"/>
              </a:rPr>
              <a:t>H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Youth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Development</a:t>
            </a:r>
            <a:endParaRPr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FontTx/>
              <a:buChar char="•"/>
              <a:tabLst>
                <a:tab pos="297815" algn="l"/>
              </a:tabLst>
            </a:pPr>
            <a:r>
              <a:rPr lang="en-US" sz="1300" dirty="0">
                <a:latin typeface="Arial"/>
                <a:cs typeface="Arial"/>
              </a:rPr>
              <a:t>California Expanded</a:t>
            </a:r>
            <a:r>
              <a:rPr lang="en-US" sz="1300" spc="-40" dirty="0">
                <a:latin typeface="Arial"/>
                <a:cs typeface="Arial"/>
              </a:rPr>
              <a:t> </a:t>
            </a:r>
            <a:r>
              <a:rPr lang="en-US" sz="1300" dirty="0">
                <a:latin typeface="Arial"/>
                <a:cs typeface="Arial"/>
              </a:rPr>
              <a:t>Food</a:t>
            </a:r>
            <a:r>
              <a:rPr lang="en-US" sz="1300" spc="-40" dirty="0">
                <a:latin typeface="Arial"/>
                <a:cs typeface="Arial"/>
              </a:rPr>
              <a:t> </a:t>
            </a:r>
            <a:r>
              <a:rPr lang="en-US" sz="1300" dirty="0">
                <a:latin typeface="Arial"/>
                <a:cs typeface="Arial"/>
              </a:rPr>
              <a:t>and</a:t>
            </a:r>
            <a:r>
              <a:rPr lang="en-US" sz="1300" spc="-40" dirty="0">
                <a:latin typeface="Arial"/>
                <a:cs typeface="Arial"/>
              </a:rPr>
              <a:t> </a:t>
            </a:r>
            <a:r>
              <a:rPr lang="en-US" sz="1300" dirty="0">
                <a:latin typeface="Arial"/>
                <a:cs typeface="Arial"/>
              </a:rPr>
              <a:t>Nutrition</a:t>
            </a:r>
            <a:r>
              <a:rPr lang="en-US" sz="1300" spc="-40" dirty="0">
                <a:latin typeface="Arial"/>
                <a:cs typeface="Arial"/>
              </a:rPr>
              <a:t> </a:t>
            </a:r>
            <a:r>
              <a:rPr lang="en-US" sz="1300" spc="-10" dirty="0">
                <a:latin typeface="Arial"/>
                <a:cs typeface="Arial"/>
              </a:rPr>
              <a:t>Education</a:t>
            </a:r>
            <a:endParaRPr lang="en-US"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sz="1300" dirty="0">
                <a:latin typeface="Arial"/>
                <a:cs typeface="Arial"/>
              </a:rPr>
              <a:t>California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Institute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Water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Resources</a:t>
            </a:r>
            <a:endParaRPr lang="en-US" sz="1300" spc="-1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lang="en-US" sz="1300" spc="-10" dirty="0">
                <a:latin typeface="Arial"/>
                <a:cs typeface="Arial"/>
              </a:rPr>
              <a:t>Community Nutrition and Health</a:t>
            </a:r>
            <a:endParaRPr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spcBef>
                <a:spcPts val="45"/>
              </a:spcBef>
              <a:buChar char="•"/>
              <a:tabLst>
                <a:tab pos="297815" algn="l"/>
              </a:tabLst>
            </a:pPr>
            <a:r>
              <a:rPr sz="1300" dirty="0">
                <a:latin typeface="Arial"/>
                <a:cs typeface="Arial"/>
              </a:rPr>
              <a:t>Informatics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and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GIS</a:t>
            </a:r>
            <a:endParaRPr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sz="1300" dirty="0">
                <a:latin typeface="Arial"/>
                <a:cs typeface="Arial"/>
              </a:rPr>
              <a:t>Nutrition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Policy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Institute</a:t>
            </a:r>
            <a:endParaRPr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spcBef>
                <a:spcPts val="50"/>
              </a:spcBef>
              <a:buChar char="•"/>
              <a:tabLst>
                <a:tab pos="297815" algn="l"/>
              </a:tabLst>
            </a:pPr>
            <a:r>
              <a:rPr lang="en-US" sz="1300" spc="-10" dirty="0">
                <a:latin typeface="Arial"/>
                <a:cs typeface="Arial"/>
              </a:rPr>
              <a:t>UC ANR Fire Network</a:t>
            </a:r>
          </a:p>
          <a:p>
            <a:pPr marL="297815" indent="-285115">
              <a:lnSpc>
                <a:spcPts val="1525"/>
              </a:lnSpc>
              <a:spcBef>
                <a:spcPts val="50"/>
              </a:spcBef>
              <a:buChar char="•"/>
              <a:tabLst>
                <a:tab pos="297815" algn="l"/>
              </a:tabLst>
            </a:pPr>
            <a:r>
              <a:rPr lang="en-US" sz="1300" spc="-10" dirty="0">
                <a:latin typeface="Arial"/>
                <a:cs typeface="Arial"/>
              </a:rPr>
              <a:t>UC ANR Innovate</a:t>
            </a:r>
          </a:p>
          <a:p>
            <a:pPr marL="297815" indent="-285115">
              <a:lnSpc>
                <a:spcPts val="1525"/>
              </a:lnSpc>
              <a:spcBef>
                <a:spcPts val="50"/>
              </a:spcBef>
              <a:buChar char="•"/>
              <a:tabLst>
                <a:tab pos="297815" algn="l"/>
              </a:tabLst>
            </a:pPr>
            <a:r>
              <a:rPr lang="en-US" sz="1300" spc="-10" dirty="0">
                <a:latin typeface="Arial"/>
                <a:cs typeface="Arial"/>
              </a:rPr>
              <a:t>UC ANR Policy Institute</a:t>
            </a: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sz="1300" dirty="0">
                <a:latin typeface="Arial"/>
                <a:cs typeface="Arial"/>
              </a:rPr>
              <a:t>UC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Environmental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Stewards</a:t>
            </a:r>
            <a:endParaRPr lang="en-US" sz="1300" spc="-55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lang="en-US" sz="1300" dirty="0">
                <a:latin typeface="Arial"/>
                <a:cs typeface="Arial"/>
              </a:rPr>
              <a:t>UC</a:t>
            </a:r>
            <a:r>
              <a:rPr lang="en-US" sz="1300" spc="-25" dirty="0">
                <a:latin typeface="Arial"/>
                <a:cs typeface="Arial"/>
              </a:rPr>
              <a:t> </a:t>
            </a:r>
            <a:r>
              <a:rPr lang="en-US" sz="1300" dirty="0">
                <a:latin typeface="Arial"/>
                <a:cs typeface="Arial"/>
              </a:rPr>
              <a:t>Master</a:t>
            </a:r>
            <a:r>
              <a:rPr lang="en-US" sz="1300" spc="-20" dirty="0">
                <a:latin typeface="Arial"/>
                <a:cs typeface="Arial"/>
              </a:rPr>
              <a:t> </a:t>
            </a:r>
            <a:r>
              <a:rPr lang="en-US" sz="1300" dirty="0">
                <a:latin typeface="Arial"/>
                <a:cs typeface="Arial"/>
              </a:rPr>
              <a:t>Food</a:t>
            </a:r>
            <a:r>
              <a:rPr lang="en-US" sz="1300" spc="-25" dirty="0">
                <a:latin typeface="Arial"/>
                <a:cs typeface="Arial"/>
              </a:rPr>
              <a:t> </a:t>
            </a:r>
            <a:r>
              <a:rPr lang="en-US" sz="1300" spc="-10" dirty="0">
                <a:latin typeface="Arial"/>
                <a:cs typeface="Arial"/>
              </a:rPr>
              <a:t>Preserver</a:t>
            </a:r>
            <a:endParaRPr lang="en-US"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lang="en-US" sz="1300" dirty="0">
                <a:latin typeface="Arial"/>
                <a:cs typeface="Arial"/>
              </a:rPr>
              <a:t>UC</a:t>
            </a:r>
            <a:r>
              <a:rPr lang="en-US" sz="1300" spc="-25" dirty="0">
                <a:latin typeface="Arial"/>
                <a:cs typeface="Arial"/>
              </a:rPr>
              <a:t> </a:t>
            </a:r>
            <a:r>
              <a:rPr lang="en-US" sz="1300" dirty="0">
                <a:latin typeface="Arial"/>
                <a:cs typeface="Arial"/>
              </a:rPr>
              <a:t>Master</a:t>
            </a:r>
            <a:r>
              <a:rPr lang="en-US" sz="1300" spc="-20" dirty="0">
                <a:latin typeface="Arial"/>
                <a:cs typeface="Arial"/>
              </a:rPr>
              <a:t> </a:t>
            </a:r>
            <a:r>
              <a:rPr lang="en-US" sz="1300" spc="-10" dirty="0">
                <a:latin typeface="Arial"/>
                <a:cs typeface="Arial"/>
              </a:rPr>
              <a:t>Gardener</a:t>
            </a:r>
            <a:endParaRPr lang="en-US"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spcBef>
                <a:spcPts val="45"/>
              </a:spcBef>
              <a:buChar char="•"/>
              <a:tabLst>
                <a:tab pos="297815" algn="l"/>
              </a:tabLst>
            </a:pPr>
            <a:r>
              <a:rPr sz="1300" dirty="0">
                <a:latin typeface="Arial"/>
                <a:cs typeface="Arial"/>
              </a:rPr>
              <a:t>UC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Organic</a:t>
            </a:r>
            <a:r>
              <a:rPr sz="1300" spc="-8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Agriculture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Institute</a:t>
            </a:r>
            <a:endParaRPr lang="en-US" sz="1300" spc="-1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spcBef>
                <a:spcPts val="45"/>
              </a:spcBef>
              <a:buFontTx/>
              <a:buChar char="•"/>
              <a:tabLst>
                <a:tab pos="297815" algn="l"/>
              </a:tabLst>
            </a:pPr>
            <a:r>
              <a:rPr lang="en-US" sz="1300" spc="-10" dirty="0">
                <a:latin typeface="Arial"/>
                <a:cs typeface="Arial"/>
              </a:rPr>
              <a:t>UC Small Farms Network</a:t>
            </a:r>
            <a:endParaRPr sz="130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sz="1300" dirty="0">
                <a:latin typeface="Arial"/>
                <a:cs typeface="Arial"/>
              </a:rPr>
              <a:t>UC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Statewide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Integrated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Pest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Management</a:t>
            </a:r>
            <a:endParaRPr lang="en-US" sz="1300" spc="-10" dirty="0">
              <a:latin typeface="Arial"/>
              <a:cs typeface="Arial"/>
            </a:endParaRPr>
          </a:p>
          <a:p>
            <a:pPr marL="297815" indent="-285115">
              <a:lnSpc>
                <a:spcPts val="1525"/>
              </a:lnSpc>
              <a:buChar char="•"/>
              <a:tabLst>
                <a:tab pos="297815" algn="l"/>
              </a:tabLst>
            </a:pPr>
            <a:r>
              <a:rPr lang="en-US" sz="1300" spc="-10" dirty="0">
                <a:latin typeface="Arial"/>
                <a:cs typeface="Arial"/>
              </a:rPr>
              <a:t>UC Sustainable Agriculture Research and Education Program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9" name="object 9" descr="Over 18,000 volunteers contribute 1.35M hours in donated public service, a $52.2M value &#13;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04910" y="5410200"/>
            <a:ext cx="8161167" cy="9301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7170" marR="5080" indent="-1475105" algn="l">
              <a:lnSpc>
                <a:spcPct val="117500"/>
              </a:lnSpc>
              <a:spcBef>
                <a:spcPts val="100"/>
              </a:spcBef>
            </a:pP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Over</a:t>
            </a:r>
            <a:r>
              <a:rPr sz="2400" b="1" spc="-60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1</a:t>
            </a:r>
            <a:r>
              <a:rPr lang="en-US" sz="2400" b="1" dirty="0">
                <a:solidFill>
                  <a:srgbClr val="005A9E"/>
                </a:solidFill>
                <a:latin typeface="Arial"/>
                <a:cs typeface="Arial"/>
              </a:rPr>
              <a:t>9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,000 volunteers</a:t>
            </a:r>
            <a:r>
              <a:rPr sz="2400" b="1" spc="-60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contribute</a:t>
            </a:r>
            <a:r>
              <a:rPr sz="2400" b="1" spc="-65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1.</a:t>
            </a:r>
            <a:r>
              <a:rPr lang="en-US" sz="2400" b="1" dirty="0">
                <a:solidFill>
                  <a:srgbClr val="005A9E"/>
                </a:solidFill>
                <a:latin typeface="Arial"/>
                <a:cs typeface="Arial"/>
              </a:rPr>
              <a:t>2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M</a:t>
            </a:r>
            <a:r>
              <a:rPr lang="en-US" sz="2400" b="1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5A9E"/>
                </a:solidFill>
                <a:latin typeface="Arial"/>
                <a:cs typeface="Arial"/>
              </a:rPr>
              <a:t>hours 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in</a:t>
            </a:r>
            <a:r>
              <a:rPr sz="2400" b="1" spc="-50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donated</a:t>
            </a:r>
            <a:r>
              <a:rPr sz="2400" b="1" spc="-45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5A9E"/>
                </a:solidFill>
                <a:latin typeface="Arial"/>
                <a:cs typeface="Arial"/>
              </a:rPr>
              <a:t>public</a:t>
            </a:r>
            <a:r>
              <a:rPr sz="2400" b="1" spc="-40" dirty="0">
                <a:solidFill>
                  <a:srgbClr val="005A9E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5A9E"/>
                </a:solidFill>
                <a:latin typeface="Arial"/>
                <a:cs typeface="Arial"/>
              </a:rPr>
              <a:t>servic</a:t>
            </a:r>
            <a:r>
              <a:rPr lang="en-US" sz="2400" b="1" spc="-10" dirty="0">
                <a:solidFill>
                  <a:srgbClr val="005A9E"/>
                </a:solidFill>
                <a:latin typeface="Arial"/>
                <a:cs typeface="Arial"/>
              </a:rPr>
              <a:t>e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3275" y="6146223"/>
            <a:ext cx="2993233" cy="415119"/>
          </a:xfrm>
          <a:prstGeom prst="rect">
            <a:avLst/>
          </a:prstGeom>
        </p:spPr>
      </p:pic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72586" y="6230394"/>
            <a:ext cx="3114675" cy="628015"/>
          </a:xfrm>
          <a:custGeom>
            <a:avLst/>
            <a:gdLst/>
            <a:ahLst/>
            <a:cxnLst/>
            <a:rect l="l" t="t" r="r" b="b"/>
            <a:pathLst>
              <a:path w="3114675" h="628015">
                <a:moveTo>
                  <a:pt x="3114076" y="0"/>
                </a:moveTo>
                <a:lnTo>
                  <a:pt x="0" y="0"/>
                </a:lnTo>
                <a:lnTo>
                  <a:pt x="0" y="627605"/>
                </a:lnTo>
                <a:lnTo>
                  <a:pt x="3114076" y="627605"/>
                </a:lnTo>
                <a:lnTo>
                  <a:pt x="31140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38110" y="576681"/>
            <a:ext cx="34290" cy="4143375"/>
          </a:xfrm>
          <a:custGeom>
            <a:avLst/>
            <a:gdLst/>
            <a:ahLst/>
            <a:cxnLst/>
            <a:rect l="l" t="t" r="r" b="b"/>
            <a:pathLst>
              <a:path w="34290" h="4143375">
                <a:moveTo>
                  <a:pt x="0" y="0"/>
                </a:moveTo>
                <a:lnTo>
                  <a:pt x="34260" y="4142886"/>
                </a:lnTo>
              </a:path>
            </a:pathLst>
          </a:custGeom>
          <a:ln w="1905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3DC7E1-C150-59A9-258E-60E5D4D41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13925" y="1277254"/>
            <a:ext cx="7772400" cy="43719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67204" y="288818"/>
            <a:ext cx="764962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UC</a:t>
            </a:r>
            <a:r>
              <a:rPr spc="-195" dirty="0"/>
              <a:t> </a:t>
            </a:r>
            <a:r>
              <a:rPr dirty="0"/>
              <a:t>ANR</a:t>
            </a:r>
            <a:r>
              <a:rPr spc="-60" dirty="0"/>
              <a:t> </a:t>
            </a:r>
            <a:r>
              <a:rPr dirty="0"/>
              <a:t>Snapshot: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19" name="Picture 18" descr="Cover of 2025 annual report showing a woman pruning bushes around a home">
            <a:extLst>
              <a:ext uri="{FF2B5EF4-FFF2-40B4-BE49-F238E27FC236}">
                <a16:creationId xmlns:a16="http://schemas.microsoft.com/office/drawing/2014/main" id="{5F26DD2D-9661-23FA-D5F6-3E348428C7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20" y="1151853"/>
            <a:ext cx="3321424" cy="4343400"/>
          </a:xfrm>
          <a:prstGeom prst="rect">
            <a:avLst/>
          </a:prstGeom>
        </p:spPr>
      </p:pic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66259" y="1343676"/>
            <a:ext cx="995389" cy="933387"/>
          </a:xfrm>
          <a:prstGeom prst="rect">
            <a:avLst/>
          </a:prstGeom>
        </p:spPr>
      </p:pic>
      <p:sp>
        <p:nvSpPr>
          <p:cNvPr id="3" name="object 3" descr="13 novel ideas led to patents issued&#13;&#10;"/>
          <p:cNvSpPr txBox="1"/>
          <p:nvPr/>
        </p:nvSpPr>
        <p:spPr>
          <a:xfrm>
            <a:off x="5514092" y="1480820"/>
            <a:ext cx="1867535" cy="56553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69850" marR="5080" indent="-57150" algn="ctr">
              <a:lnSpc>
                <a:spcPts val="2110"/>
              </a:lnSpc>
              <a:spcBef>
                <a:spcPts val="210"/>
              </a:spcBef>
            </a:pPr>
            <a:r>
              <a:rPr lang="en-US" spc="-25" dirty="0">
                <a:latin typeface="Arial"/>
                <a:cs typeface="Arial"/>
              </a:rPr>
              <a:t>13</a:t>
            </a:r>
            <a:r>
              <a:rPr spc="-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novel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ideas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25" dirty="0">
                <a:latin typeface="Arial"/>
                <a:cs typeface="Arial"/>
              </a:rPr>
              <a:t>led</a:t>
            </a:r>
            <a:r>
              <a:rPr lang="en-US" spc="-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to</a:t>
            </a:r>
            <a:r>
              <a:rPr spc="-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patents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issued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1" descr="19.070 trained volunteers delivered 1.2 million hours of public service&#13;&#10;"/>
          <p:cNvSpPr txBox="1"/>
          <p:nvPr/>
        </p:nvSpPr>
        <p:spPr>
          <a:xfrm>
            <a:off x="9485785" y="1219200"/>
            <a:ext cx="2134235" cy="1118383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indent="127000" algn="ctr">
              <a:lnSpc>
                <a:spcPct val="102200"/>
              </a:lnSpc>
              <a:spcBef>
                <a:spcPts val="50"/>
              </a:spcBef>
            </a:pPr>
            <a:r>
              <a:rPr lang="en-US" sz="1800" spc="-35" dirty="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19,070</a:t>
            </a:r>
            <a:r>
              <a:rPr lang="en-US" sz="1800" spc="-3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trained</a:t>
            </a:r>
            <a:r>
              <a:rPr lang="en-US" sz="1800" spc="-30" dirty="0">
                <a:latin typeface="Arial"/>
                <a:cs typeface="Arial"/>
              </a:rPr>
              <a:t> </a:t>
            </a:r>
            <a:r>
              <a:rPr lang="en-US" sz="1800" spc="-10" dirty="0">
                <a:latin typeface="Arial"/>
                <a:cs typeface="Arial"/>
              </a:rPr>
              <a:t>volunteers </a:t>
            </a:r>
            <a:r>
              <a:rPr sz="1800" dirty="0">
                <a:latin typeface="Arial"/>
                <a:cs typeface="Arial"/>
              </a:rPr>
              <a:t>delivered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1.2 million </a:t>
            </a:r>
            <a:r>
              <a:rPr sz="1800" dirty="0">
                <a:latin typeface="Arial"/>
                <a:cs typeface="Arial"/>
              </a:rPr>
              <a:t>hours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public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service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" name="object 2" descr="$2M collectively saved  on groceries by EFNEP graduates&#13;&#10;"/>
          <p:cNvSpPr txBox="1"/>
          <p:nvPr/>
        </p:nvSpPr>
        <p:spPr>
          <a:xfrm>
            <a:off x="5408349" y="2943859"/>
            <a:ext cx="2756535" cy="8368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635" algn="ctr">
              <a:lnSpc>
                <a:spcPct val="99400"/>
              </a:lnSpc>
              <a:spcBef>
                <a:spcPts val="110"/>
              </a:spcBef>
            </a:pPr>
            <a:r>
              <a:rPr sz="1800" dirty="0">
                <a:latin typeface="Arial"/>
                <a:cs typeface="Arial"/>
              </a:rPr>
              <a:t>$</a:t>
            </a:r>
            <a:r>
              <a:rPr lang="en-US" dirty="0">
                <a:latin typeface="Arial"/>
                <a:cs typeface="Arial"/>
              </a:rPr>
              <a:t>2M collectively saved 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on groceries by </a:t>
            </a:r>
            <a:r>
              <a:rPr sz="1800" dirty="0">
                <a:latin typeface="Arial"/>
                <a:cs typeface="Arial"/>
              </a:rPr>
              <a:t>EFNEP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lang="en-US" spc="-10" dirty="0">
                <a:latin typeface="Arial"/>
                <a:cs typeface="Arial"/>
              </a:rPr>
              <a:t>graduates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 descr="1,495 policy engagement activities&#13;&#10;"/>
          <p:cNvSpPr txBox="1"/>
          <p:nvPr/>
        </p:nvSpPr>
        <p:spPr>
          <a:xfrm>
            <a:off x="9703971" y="3087115"/>
            <a:ext cx="1296035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635" algn="ctr">
              <a:lnSpc>
                <a:spcPct val="99400"/>
              </a:lnSpc>
              <a:spcBef>
                <a:spcPts val="110"/>
              </a:spcBef>
            </a:pPr>
            <a:r>
              <a:rPr sz="1800" dirty="0">
                <a:latin typeface="Arial"/>
                <a:cs typeface="Arial"/>
              </a:rPr>
              <a:t>1,</a:t>
            </a:r>
            <a:r>
              <a:rPr lang="en-US" dirty="0">
                <a:latin typeface="Arial"/>
                <a:cs typeface="Arial"/>
              </a:rPr>
              <a:t>495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policy engagement activities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 descr="671,979&#13;&#10; adult and youth direct contacts/ educational exchanges&#13;&#10;"/>
          <p:cNvSpPr txBox="1"/>
          <p:nvPr/>
        </p:nvSpPr>
        <p:spPr>
          <a:xfrm>
            <a:off x="5458463" y="4492244"/>
            <a:ext cx="2362835" cy="11266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400"/>
              </a:lnSpc>
              <a:spcBef>
                <a:spcPts val="110"/>
              </a:spcBef>
            </a:pPr>
            <a:r>
              <a:rPr lang="en-US" spc="-25" dirty="0">
                <a:latin typeface="Arial"/>
                <a:cs typeface="Arial"/>
              </a:rPr>
              <a:t>671,979</a:t>
            </a:r>
          </a:p>
          <a:p>
            <a:pPr marL="12700" marR="5080" algn="ctr">
              <a:lnSpc>
                <a:spcPct val="99400"/>
              </a:lnSpc>
              <a:spcBef>
                <a:spcPts val="110"/>
              </a:spcBef>
            </a:pP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adult</a:t>
            </a:r>
            <a:r>
              <a:rPr sz="1800" spc="-25" dirty="0">
                <a:latin typeface="Arial"/>
                <a:cs typeface="Arial"/>
              </a:rPr>
              <a:t> and </a:t>
            </a:r>
            <a:r>
              <a:rPr sz="1800" dirty="0">
                <a:latin typeface="Arial"/>
                <a:cs typeface="Arial"/>
              </a:rPr>
              <a:t>youth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direct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contacts/ </a:t>
            </a:r>
            <a:r>
              <a:rPr sz="1800" dirty="0">
                <a:latin typeface="Arial"/>
                <a:cs typeface="Arial"/>
              </a:rPr>
              <a:t>educational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exchanges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 descr="138,000 community members learned about critical need for shade in urban spaces from UCCE&#13;&#10;&#13;&#10;"/>
          <p:cNvSpPr txBox="1"/>
          <p:nvPr/>
        </p:nvSpPr>
        <p:spPr>
          <a:xfrm>
            <a:off x="9524365" y="4492244"/>
            <a:ext cx="2134235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/>
            <a:r>
              <a:rPr lang="en-US" sz="1800" dirty="0"/>
              <a:t>138,000 community members learned about critical need for shade in urban spaces from </a:t>
            </a:r>
            <a:r>
              <a:rPr lang="en-US" dirty="0"/>
              <a:t>UCCE</a:t>
            </a:r>
            <a:endParaRPr lang="en-US" sz="1800" dirty="0"/>
          </a:p>
        </p:txBody>
      </p:sp>
      <p:sp>
        <p:nvSpPr>
          <p:cNvPr id="15" name="object 15" descr="1,895 publications and new educational materials produced&#13;&#10;"/>
          <p:cNvSpPr txBox="1"/>
          <p:nvPr/>
        </p:nvSpPr>
        <p:spPr>
          <a:xfrm>
            <a:off x="3114427" y="5934549"/>
            <a:ext cx="4267200" cy="617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1145">
              <a:lnSpc>
                <a:spcPct val="114199"/>
              </a:lnSpc>
              <a:spcBef>
                <a:spcPts val="100"/>
              </a:spcBef>
            </a:pPr>
            <a:r>
              <a:rPr lang="en-US" spc="-75" dirty="0">
                <a:solidFill>
                  <a:schemeClr val="tx1"/>
                </a:solidFill>
                <a:latin typeface="Arial"/>
                <a:cs typeface="Arial"/>
              </a:rPr>
              <a:t>1,895</a:t>
            </a:r>
            <a:r>
              <a:rPr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publications</a:t>
            </a:r>
            <a:r>
              <a:rPr spc="-7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</a:t>
            </a:r>
            <a:r>
              <a:rPr spc="-70" dirty="0">
                <a:latin typeface="Arial"/>
                <a:cs typeface="Arial"/>
              </a:rPr>
              <a:t> </a:t>
            </a:r>
            <a:r>
              <a:rPr spc="-25" dirty="0">
                <a:latin typeface="Arial"/>
                <a:cs typeface="Arial"/>
              </a:rPr>
              <a:t>new </a:t>
            </a:r>
            <a:r>
              <a:rPr dirty="0">
                <a:latin typeface="Arial"/>
                <a:cs typeface="Arial"/>
              </a:rPr>
              <a:t>educational</a:t>
            </a:r>
            <a:r>
              <a:rPr spc="-1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materials</a:t>
            </a:r>
            <a:r>
              <a:rPr spc="-11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produced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184" y="2804160"/>
            <a:ext cx="1481327" cy="1161288"/>
          </a:xfrm>
          <a:prstGeom prst="rect">
            <a:avLst/>
          </a:prstGeom>
        </p:spPr>
      </p:pic>
      <p:pic>
        <p:nvPic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75505" y="4415343"/>
            <a:ext cx="1056003" cy="1079910"/>
          </a:xfrm>
          <a:prstGeom prst="rect">
            <a:avLst/>
          </a:prstGeom>
        </p:spPr>
      </p:pic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2069" y="5618435"/>
            <a:ext cx="1093183" cy="1151814"/>
          </a:xfrm>
          <a:prstGeom prst="rect">
            <a:avLst/>
          </a:prstGeom>
        </p:spPr>
      </p:pic>
      <p:pic>
        <p:nvPic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35658" y="1238436"/>
            <a:ext cx="1056003" cy="1079910"/>
          </a:xfrm>
          <a:prstGeom prst="rect">
            <a:avLst/>
          </a:prstGeom>
        </p:spPr>
      </p:pic>
      <p:pic>
        <p:nvPic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1039" y="2830068"/>
            <a:ext cx="850392" cy="11978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0E8A160-D8B8-D16A-4DA3-430F47F52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629" y="4488393"/>
            <a:ext cx="1141213" cy="11667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 descr="Graphic depicting the research, teaching and extension mission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5725" y="1388497"/>
            <a:ext cx="6670675" cy="341346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9600" y="664650"/>
            <a:ext cx="4032250" cy="125797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Enhance research excellence and ability to deliver science- based solutions through partnerships across UC system and beyond.</a:t>
            </a:r>
            <a:endParaRPr lang="en-US" sz="1800" kern="100" dirty="0">
              <a:solidFill>
                <a:schemeClr val="tx2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B7B9E-22FF-B244-C3F6-E10EA3A09234}"/>
              </a:ext>
            </a:extLst>
          </p:cNvPr>
          <p:cNvSpPr txBox="1"/>
          <p:nvPr/>
        </p:nvSpPr>
        <p:spPr>
          <a:xfrm>
            <a:off x="609600" y="5385478"/>
            <a:ext cx="605165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academic mission areas working together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Leverages the mission-oriented research continuum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Transdisciplinary solutions to complex challenges</a:t>
            </a:r>
          </a:p>
          <a:p>
            <a:endParaRPr lang="en-US" dirty="0"/>
          </a:p>
        </p:txBody>
      </p:sp>
      <p:sp>
        <p:nvSpPr>
          <p:cNvPr id="4" name="object 4"/>
          <p:cNvSpPr txBox="1"/>
          <p:nvPr/>
        </p:nvSpPr>
        <p:spPr>
          <a:xfrm>
            <a:off x="9635169" y="2819400"/>
            <a:ext cx="2175831" cy="222689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R="5080"/>
            <a:r>
              <a:rPr sz="1800" spc="-110" dirty="0">
                <a:latin typeface="Arial"/>
                <a:cs typeface="Arial"/>
              </a:rPr>
              <a:t>Translate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mission- </a:t>
            </a:r>
            <a:r>
              <a:rPr sz="1800" spc="-40" dirty="0">
                <a:latin typeface="Arial"/>
                <a:cs typeface="Arial"/>
              </a:rPr>
              <a:t>oriented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00" dirty="0">
                <a:latin typeface="Arial"/>
                <a:cs typeface="Arial"/>
              </a:rPr>
              <a:t>research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into </a:t>
            </a:r>
            <a:r>
              <a:rPr sz="1800" spc="-60" dirty="0">
                <a:latin typeface="Arial"/>
                <a:cs typeface="Arial"/>
              </a:rPr>
              <a:t>policy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95" dirty="0">
                <a:latin typeface="Arial"/>
                <a:cs typeface="Arial"/>
              </a:rPr>
              <a:t>and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practice </a:t>
            </a:r>
            <a:r>
              <a:rPr sz="1800" dirty="0">
                <a:latin typeface="Arial"/>
                <a:cs typeface="Arial"/>
              </a:rPr>
              <a:t>that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114" dirty="0">
                <a:latin typeface="Arial"/>
                <a:cs typeface="Arial"/>
              </a:rPr>
              <a:t>solves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community </a:t>
            </a:r>
            <a:r>
              <a:rPr sz="1800" spc="-75" dirty="0">
                <a:latin typeface="Arial"/>
                <a:cs typeface="Arial"/>
              </a:rPr>
              <a:t>problems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through </a:t>
            </a:r>
            <a:r>
              <a:rPr sz="1800" spc="-85" dirty="0">
                <a:latin typeface="Arial"/>
                <a:cs typeface="Arial"/>
              </a:rPr>
              <a:t>stakeholder-</a:t>
            </a:r>
            <a:r>
              <a:rPr sz="1800" spc="-10" dirty="0">
                <a:latin typeface="Arial"/>
                <a:cs typeface="Arial"/>
              </a:rPr>
              <a:t>driven </a:t>
            </a:r>
            <a:r>
              <a:rPr sz="1800" spc="-95" dirty="0">
                <a:latin typeface="Arial"/>
                <a:cs typeface="Arial"/>
              </a:rPr>
              <a:t>and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place-</a:t>
            </a:r>
            <a:r>
              <a:rPr sz="1800" spc="-20" dirty="0">
                <a:latin typeface="Arial"/>
                <a:cs typeface="Arial"/>
              </a:rPr>
              <a:t>based </a:t>
            </a:r>
            <a:r>
              <a:rPr sz="1800" spc="-10" dirty="0">
                <a:latin typeface="Arial"/>
                <a:cs typeface="Arial"/>
              </a:rPr>
              <a:t>collaborations.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2872" y="305307"/>
            <a:ext cx="1122336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 of Research and Extension: Fighting Huanglongbing</a:t>
            </a:r>
          </a:p>
        </p:txBody>
      </p:sp>
      <p:pic>
        <p:nvPicPr>
          <p:cNvPr id="2" name="object 2" descr="Graphic showing the increase of citrus production due to the UC Citrus Clonal Protection program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5765" y="1150719"/>
            <a:ext cx="7885395" cy="5205630"/>
          </a:xfrm>
          <a:prstGeom prst="rect">
            <a:avLst/>
          </a:prstGeom>
        </p:spPr>
      </p:pic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70602" y="64216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98989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6020" y="1150719"/>
            <a:ext cx="2990215" cy="4855210"/>
          </a:xfrm>
          <a:prstGeom prst="rect">
            <a:avLst/>
          </a:prstGeom>
          <a:solidFill>
            <a:srgbClr val="F8D3AE"/>
          </a:solidFill>
        </p:spPr>
        <p:txBody>
          <a:bodyPr vert="horz" wrap="square" lIns="0" tIns="21590" rIns="0" bIns="0" rtlCol="0">
            <a:spAutoFit/>
          </a:bodyPr>
          <a:lstStyle/>
          <a:p>
            <a:pPr marL="607060">
              <a:lnSpc>
                <a:spcPct val="100000"/>
              </a:lnSpc>
              <a:spcBef>
                <a:spcPts val="170"/>
              </a:spcBef>
            </a:pPr>
            <a:r>
              <a:rPr sz="3200" b="1" spc="-155" dirty="0">
                <a:latin typeface="Arial"/>
                <a:cs typeface="Arial"/>
              </a:rPr>
              <a:t>2018-</a:t>
            </a:r>
            <a:r>
              <a:rPr sz="3200" b="1" spc="-20" dirty="0">
                <a:latin typeface="Arial"/>
                <a:cs typeface="Arial"/>
              </a:rPr>
              <a:t>2020</a:t>
            </a:r>
            <a:endParaRPr sz="3200">
              <a:latin typeface="Arial"/>
              <a:cs typeface="Arial"/>
            </a:endParaRPr>
          </a:p>
          <a:p>
            <a:pPr marL="150495" marR="146050" algn="just">
              <a:lnSpc>
                <a:spcPct val="97200"/>
              </a:lnSpc>
              <a:spcBef>
                <a:spcPts val="1315"/>
              </a:spcBef>
            </a:pPr>
            <a:r>
              <a:rPr sz="1800" spc="-195" dirty="0">
                <a:latin typeface="Arial"/>
                <a:cs typeface="Arial"/>
              </a:rPr>
              <a:t>950%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spc="-105" dirty="0">
                <a:latin typeface="Arial"/>
                <a:cs typeface="Arial"/>
              </a:rPr>
              <a:t>increased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75" dirty="0">
                <a:latin typeface="Arial"/>
                <a:cs typeface="Arial"/>
              </a:rPr>
              <a:t>use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citrus </a:t>
            </a:r>
            <a:r>
              <a:rPr sz="1800" spc="-75" dirty="0">
                <a:latin typeface="Arial"/>
                <a:cs typeface="Arial"/>
              </a:rPr>
              <a:t>materials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tested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25" dirty="0">
                <a:latin typeface="Arial"/>
                <a:cs typeface="Arial"/>
              </a:rPr>
              <a:t>by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spc="-480" dirty="0">
                <a:latin typeface="Arial"/>
                <a:cs typeface="Arial"/>
              </a:rPr>
              <a:t>UC</a:t>
            </a:r>
            <a:r>
              <a:rPr sz="1800" spc="355" dirty="0">
                <a:latin typeface="Arial"/>
                <a:cs typeface="Arial"/>
              </a:rPr>
              <a:t> </a:t>
            </a:r>
            <a:r>
              <a:rPr sz="1800" spc="-65" dirty="0">
                <a:latin typeface="Arial"/>
                <a:cs typeface="Arial"/>
              </a:rPr>
              <a:t>Citrus </a:t>
            </a:r>
            <a:r>
              <a:rPr sz="1800" spc="-100" dirty="0">
                <a:latin typeface="Arial"/>
                <a:cs typeface="Arial"/>
              </a:rPr>
              <a:t>Clonal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Protection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Program</a:t>
            </a:r>
            <a:endParaRPr sz="1800">
              <a:latin typeface="Arial"/>
              <a:cs typeface="Arial"/>
            </a:endParaRPr>
          </a:p>
          <a:p>
            <a:pPr marL="150495" marR="340360">
              <a:lnSpc>
                <a:spcPct val="97200"/>
              </a:lnSpc>
              <a:spcBef>
                <a:spcPts val="1600"/>
              </a:spcBef>
            </a:pPr>
            <a:r>
              <a:rPr sz="1800" spc="-90" dirty="0">
                <a:latin typeface="Arial"/>
                <a:cs typeface="Arial"/>
              </a:rPr>
              <a:t>Developed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antibody-</a:t>
            </a:r>
            <a:r>
              <a:rPr sz="1800" spc="-100" dirty="0">
                <a:latin typeface="Arial"/>
                <a:cs typeface="Arial"/>
              </a:rPr>
              <a:t>based diagnosis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105" dirty="0">
                <a:latin typeface="Arial"/>
                <a:cs typeface="Arial"/>
              </a:rPr>
              <a:t>using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pathogen </a:t>
            </a:r>
            <a:r>
              <a:rPr sz="1800" spc="-65" dirty="0">
                <a:latin typeface="Arial"/>
                <a:cs typeface="Arial"/>
              </a:rPr>
              <a:t>effectors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75" dirty="0">
                <a:latin typeface="Arial"/>
                <a:cs typeface="Arial"/>
              </a:rPr>
              <a:t>as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markers</a:t>
            </a:r>
            <a:endParaRPr sz="1800">
              <a:latin typeface="Arial"/>
              <a:cs typeface="Arial"/>
            </a:endParaRPr>
          </a:p>
          <a:p>
            <a:pPr marL="150495" marR="374015">
              <a:lnSpc>
                <a:spcPct val="97200"/>
              </a:lnSpc>
              <a:spcBef>
                <a:spcPts val="1595"/>
              </a:spcBef>
            </a:pPr>
            <a:r>
              <a:rPr sz="1800" spc="-85" dirty="0">
                <a:latin typeface="Arial"/>
                <a:cs typeface="Arial"/>
              </a:rPr>
              <a:t>Volunteers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monitored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65" dirty="0">
                <a:latin typeface="Arial"/>
                <a:cs typeface="Arial"/>
              </a:rPr>
              <a:t>IPM </a:t>
            </a:r>
            <a:r>
              <a:rPr sz="1800" spc="-10" dirty="0">
                <a:latin typeface="Arial"/>
                <a:cs typeface="Arial"/>
              </a:rPr>
              <a:t>in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224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citrus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orchards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to </a:t>
            </a:r>
            <a:r>
              <a:rPr sz="1800" spc="-80" dirty="0">
                <a:latin typeface="Arial"/>
                <a:cs typeface="Arial"/>
              </a:rPr>
              <a:t>reduce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pest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populations</a:t>
            </a:r>
            <a:endParaRPr sz="1800">
              <a:latin typeface="Arial"/>
              <a:cs typeface="Arial"/>
            </a:endParaRPr>
          </a:p>
          <a:p>
            <a:pPr marL="150495" marR="251460">
              <a:lnSpc>
                <a:spcPct val="97400"/>
              </a:lnSpc>
              <a:spcBef>
                <a:spcPts val="1590"/>
              </a:spcBef>
            </a:pPr>
            <a:r>
              <a:rPr sz="1800" spc="-110" dirty="0">
                <a:latin typeface="Arial"/>
                <a:cs typeface="Arial"/>
              </a:rPr>
              <a:t>Advanced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45" dirty="0">
                <a:latin typeface="Arial"/>
                <a:cs typeface="Arial"/>
              </a:rPr>
              <a:t>usage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Citrus </a:t>
            </a:r>
            <a:r>
              <a:rPr sz="1800" spc="-75" dirty="0">
                <a:latin typeface="Arial"/>
                <a:cs typeface="Arial"/>
              </a:rPr>
              <a:t>Under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Protective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Screens </a:t>
            </a:r>
            <a:r>
              <a:rPr sz="1800" spc="-220" dirty="0">
                <a:latin typeface="Arial"/>
                <a:cs typeface="Arial"/>
              </a:rPr>
              <a:t>(CUPS)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65" dirty="0">
                <a:latin typeface="Arial"/>
                <a:cs typeface="Arial"/>
              </a:rPr>
              <a:t>minimize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135" dirty="0">
                <a:latin typeface="Arial"/>
                <a:cs typeface="Arial"/>
              </a:rPr>
              <a:t>use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of </a:t>
            </a:r>
            <a:r>
              <a:rPr sz="1800" spc="-50" dirty="0">
                <a:latin typeface="Arial"/>
                <a:cs typeface="Arial"/>
              </a:rPr>
              <a:t>fertilizer,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water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-70" dirty="0">
                <a:latin typeface="Arial"/>
                <a:cs typeface="Arial"/>
              </a:rPr>
              <a:t> pesticides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948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</a:t>
            </a:r>
            <a:r>
              <a:rPr spc="-90" dirty="0"/>
              <a:t> </a:t>
            </a:r>
            <a:r>
              <a:rPr dirty="0"/>
              <a:t>of</a:t>
            </a:r>
            <a:r>
              <a:rPr spc="-90" dirty="0"/>
              <a:t> </a:t>
            </a:r>
            <a:r>
              <a:rPr dirty="0"/>
              <a:t>Programs:</a:t>
            </a:r>
            <a:r>
              <a:rPr spc="-135" dirty="0"/>
              <a:t> </a:t>
            </a:r>
            <a:r>
              <a:rPr spc="-25" dirty="0"/>
              <a:t>Youth</a:t>
            </a:r>
            <a:r>
              <a:rPr spc="-90" dirty="0"/>
              <a:t> </a:t>
            </a:r>
            <a:r>
              <a:rPr dirty="0"/>
              <a:t>Development</a:t>
            </a:r>
            <a:r>
              <a:rPr spc="-90" dirty="0"/>
              <a:t> </a:t>
            </a:r>
            <a:r>
              <a:rPr dirty="0"/>
              <a:t>&amp;</a:t>
            </a:r>
            <a:r>
              <a:rPr spc="-90" dirty="0"/>
              <a:t> </a:t>
            </a:r>
            <a:r>
              <a:rPr dirty="0"/>
              <a:t>Community</a:t>
            </a:r>
            <a:r>
              <a:rPr spc="-90" dirty="0"/>
              <a:t> </a:t>
            </a:r>
            <a:r>
              <a:rPr spc="-10" dirty="0"/>
              <a:t>Science</a:t>
            </a:r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538" y="1207209"/>
            <a:ext cx="1971186" cy="26575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92419" y="1151635"/>
            <a:ext cx="4595495" cy="2103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39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Engaging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diverse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community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promote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healthy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communities, </a:t>
            </a:r>
            <a:r>
              <a:rPr sz="2000" dirty="0">
                <a:latin typeface="Arial"/>
                <a:cs typeface="Arial"/>
              </a:rPr>
              <a:t>youth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development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and </a:t>
            </a:r>
            <a:r>
              <a:rPr sz="2000" dirty="0">
                <a:latin typeface="Arial"/>
                <a:cs typeface="Arial"/>
              </a:rPr>
              <a:t>stewardship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California's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natural </a:t>
            </a:r>
            <a:r>
              <a:rPr sz="2000" dirty="0">
                <a:latin typeface="Arial"/>
                <a:cs typeface="Arial"/>
              </a:rPr>
              <a:t>resources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through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education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and</a:t>
            </a:r>
            <a:r>
              <a:rPr lang="en-US" sz="2000" spc="-25" dirty="0">
                <a:latin typeface="Arial"/>
                <a:cs typeface="Arial"/>
              </a:rPr>
              <a:t> service.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06199" y="4265388"/>
            <a:ext cx="5548630" cy="2030730"/>
            <a:chOff x="1706199" y="4265388"/>
            <a:chExt cx="5548630" cy="203073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199" y="4265388"/>
              <a:ext cx="5548456" cy="20302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4179" y="5363689"/>
              <a:ext cx="1152742" cy="749868"/>
            </a:xfrm>
            <a:prstGeom prst="rect">
              <a:avLst/>
            </a:prstGeom>
          </p:spPr>
        </p:pic>
      </p:grpSp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96505" y="1186629"/>
            <a:ext cx="3489279" cy="260777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227881" y="3879716"/>
            <a:ext cx="2530475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l"/>
            <a:r>
              <a:rPr sz="1600" dirty="0">
                <a:latin typeface="Arial"/>
                <a:cs typeface="Arial"/>
              </a:rPr>
              <a:t>Horticulture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therapy </a:t>
            </a:r>
            <a:r>
              <a:rPr sz="1600" dirty="0">
                <a:latin typeface="Arial"/>
                <a:cs typeface="Arial"/>
              </a:rPr>
              <a:t>program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Career </a:t>
            </a:r>
            <a:r>
              <a:rPr sz="1600" spc="-20" dirty="0">
                <a:latin typeface="Arial"/>
                <a:cs typeface="Arial"/>
              </a:rPr>
              <a:t>Technical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Education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</a:t>
            </a:r>
            <a:r>
              <a:rPr sz="1600" spc="-20" dirty="0">
                <a:latin typeface="Arial"/>
                <a:cs typeface="Arial"/>
              </a:rPr>
              <a:t> Girls </a:t>
            </a:r>
            <a:r>
              <a:rPr sz="1600" dirty="0">
                <a:latin typeface="Arial"/>
                <a:cs typeface="Arial"/>
              </a:rPr>
              <a:t>Rehabilitation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Facility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in</a:t>
            </a:r>
            <a:r>
              <a:rPr sz="1600" spc="5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San</a:t>
            </a:r>
            <a:r>
              <a:rPr sz="1600" spc="-10" dirty="0">
                <a:latin typeface="Arial"/>
                <a:cs typeface="Arial"/>
              </a:rPr>
              <a:t> Diego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5F5F0FE-5BF6-DD1E-921B-43AFB9189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72865" y="4060077"/>
            <a:ext cx="744295" cy="883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1095" y="2385424"/>
            <a:ext cx="2589419" cy="683995"/>
          </a:xfrm>
          <a:prstGeom prst="rect">
            <a:avLst/>
          </a:prstGeom>
        </p:spPr>
      </p:pic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02985" y="4730162"/>
            <a:ext cx="1138800" cy="1135783"/>
          </a:xfrm>
          <a:prstGeom prst="rect">
            <a:avLst/>
          </a:prstGeom>
        </p:spPr>
      </p:pic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57268" y="1259629"/>
            <a:ext cx="864240" cy="1083582"/>
          </a:xfrm>
          <a:prstGeom prst="rect">
            <a:avLst/>
          </a:prstGeom>
        </p:spPr>
      </p:pic>
      <p:pic>
        <p:nvPic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5873" y="1168114"/>
            <a:ext cx="1097487" cy="1105440"/>
          </a:xfrm>
          <a:prstGeom prst="rect">
            <a:avLst/>
          </a:prstGeom>
        </p:spPr>
      </p:pic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32832" y="3253811"/>
            <a:ext cx="1601918" cy="714531"/>
          </a:xfrm>
          <a:prstGeom prst="rect">
            <a:avLst/>
          </a:prstGeom>
        </p:spPr>
      </p:pic>
      <p:pic>
        <p:nvPic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20273" y="3306724"/>
            <a:ext cx="1204300" cy="1212172"/>
          </a:xfrm>
          <a:prstGeom prst="rect">
            <a:avLst/>
          </a:prstGeom>
        </p:spPr>
      </p:pic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60930" y="4270409"/>
            <a:ext cx="1056914" cy="159553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94266" y="382524"/>
            <a:ext cx="1094232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Supporting</a:t>
            </a:r>
            <a:r>
              <a:rPr spc="-65" dirty="0"/>
              <a:t> </a:t>
            </a:r>
            <a:r>
              <a:rPr dirty="0"/>
              <a:t>State</a:t>
            </a:r>
            <a:r>
              <a:rPr spc="-165" dirty="0"/>
              <a:t> </a:t>
            </a:r>
            <a:r>
              <a:rPr dirty="0"/>
              <a:t>Agency</a:t>
            </a:r>
            <a:r>
              <a:rPr spc="-50" dirty="0"/>
              <a:t> </a:t>
            </a:r>
            <a:r>
              <a:rPr dirty="0"/>
              <a:t>Missions</a:t>
            </a:r>
            <a:r>
              <a:rPr spc="-55" dirty="0"/>
              <a:t> </a:t>
            </a:r>
            <a:r>
              <a:rPr dirty="0"/>
              <a:t>through</a:t>
            </a:r>
            <a:r>
              <a:rPr spc="-50" dirty="0"/>
              <a:t> </a:t>
            </a:r>
            <a:r>
              <a:rPr spc="-10" dirty="0"/>
              <a:t>Partnerships</a:t>
            </a:r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829215" y="1293876"/>
            <a:ext cx="6701155" cy="4686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Arial"/>
                <a:cs typeface="Arial"/>
              </a:rPr>
              <a:t>Joint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research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projects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subject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matter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experts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ct val="112999"/>
              </a:lnSpc>
              <a:spcBef>
                <a:spcPts val="1964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spc="-10" dirty="0">
                <a:latin typeface="Arial"/>
                <a:cs typeface="Arial"/>
              </a:rPr>
              <a:t>Training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pesticide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safety,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vegetation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management,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fire </a:t>
            </a:r>
            <a:r>
              <a:rPr sz="2000" dirty="0">
                <a:latin typeface="Arial"/>
                <a:cs typeface="Arial"/>
              </a:rPr>
              <a:t>suppression,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irrigation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more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"/>
            </a:pPr>
            <a:endParaRPr sz="20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Arial"/>
                <a:cs typeface="Arial"/>
              </a:rPr>
              <a:t>Developing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educational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materials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programs</a:t>
            </a:r>
            <a:endParaRPr sz="2000" dirty="0">
              <a:latin typeface="Arial"/>
              <a:cs typeface="Arial"/>
            </a:endParaRPr>
          </a:p>
          <a:p>
            <a:pPr marL="355600" marR="497205" indent="-342900">
              <a:lnSpc>
                <a:spcPct val="112000"/>
              </a:lnSpc>
              <a:spcBef>
                <a:spcPts val="2014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Mapping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future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fire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probability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under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climate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change </a:t>
            </a:r>
            <a:r>
              <a:rPr sz="2000" dirty="0">
                <a:latin typeface="Arial"/>
                <a:cs typeface="Arial"/>
              </a:rPr>
              <a:t>scenarios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address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public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safety</a:t>
            </a:r>
            <a:endParaRPr sz="2000" dirty="0">
              <a:latin typeface="Arial"/>
              <a:cs typeface="Arial"/>
            </a:endParaRPr>
          </a:p>
          <a:p>
            <a:pPr marL="355600" marR="582295" indent="-342900">
              <a:lnSpc>
                <a:spcPct val="112000"/>
              </a:lnSpc>
              <a:spcBef>
                <a:spcPts val="202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Promoting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use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agricultural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lands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groundwater </a:t>
            </a:r>
            <a:r>
              <a:rPr sz="2000" dirty="0">
                <a:latin typeface="Arial"/>
                <a:cs typeface="Arial"/>
              </a:rPr>
              <a:t>recharge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drought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management</a:t>
            </a:r>
            <a:endParaRPr sz="2000" dirty="0">
              <a:latin typeface="Arial"/>
              <a:cs typeface="Arial"/>
            </a:endParaRPr>
          </a:p>
          <a:p>
            <a:pPr marL="355600" marR="382270" indent="-342900">
              <a:lnSpc>
                <a:spcPct val="112999"/>
              </a:lnSpc>
              <a:spcBef>
                <a:spcPts val="1989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Providing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evidence-</a:t>
            </a:r>
            <a:r>
              <a:rPr sz="2000" dirty="0">
                <a:latin typeface="Arial"/>
                <a:cs typeface="Arial"/>
              </a:rPr>
              <a:t>based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programs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teaching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for </a:t>
            </a:r>
            <a:r>
              <a:rPr sz="2000" spc="-20" dirty="0">
                <a:latin typeface="Arial"/>
                <a:cs typeface="Arial"/>
              </a:rPr>
              <a:t>SNAP-</a:t>
            </a:r>
            <a:r>
              <a:rPr sz="2000" dirty="0">
                <a:latin typeface="Arial"/>
                <a:cs typeface="Arial"/>
              </a:rPr>
              <a:t>Ed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Women,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Infants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Children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(WIC)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783</Words>
  <Application>Microsoft Macintosh PowerPoint</Application>
  <PresentationFormat>Widescreen</PresentationFormat>
  <Paragraphs>118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Wingdings</vt:lpstr>
      <vt:lpstr>Office Theme</vt:lpstr>
      <vt:lpstr>Bringing UC information and practices to local communities to improve lives and livelihoods</vt:lpstr>
      <vt:lpstr>UC ANR Delivers California’s Land Grant Mission</vt:lpstr>
      <vt:lpstr>Bringing UC to Californians</vt:lpstr>
      <vt:lpstr>17 Statewide Programs and Institutes</vt:lpstr>
      <vt:lpstr>UC ANR Snapshot:</vt:lpstr>
      <vt:lpstr>Enhance research excellence and ability to deliver science- based solutions through partnerships across UC system and beyond.</vt:lpstr>
      <vt:lpstr>Example of Research and Extension: Fighting Huanglongbing</vt:lpstr>
      <vt:lpstr>Example of Programs: Youth Development &amp; Community Science</vt:lpstr>
      <vt:lpstr>Supporting State Agency Missions through Partnerships</vt:lpstr>
      <vt:lpstr>Strategic Vision 2040</vt:lpstr>
      <vt:lpstr>Challenges to be Addressed in 2025-2040 Strategic Plan</vt:lpstr>
      <vt:lpstr>UC ANR Research &amp; Extension Needed More than Ever</vt:lpstr>
      <vt:lpstr>UC ANR Growing and Thriving in our Second Century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Linda Forbes</cp:lastModifiedBy>
  <cp:revision>81</cp:revision>
  <dcterms:created xsi:type="dcterms:W3CDTF">2025-01-29T20:47:49Z</dcterms:created>
  <dcterms:modified xsi:type="dcterms:W3CDTF">2026-08-14T23:41:47Z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2024-08-23T00:00:00Z</vt:filetime>
  </property>
  <property fmtid="{D5CDD505-2E9C-101B-9397-08002B2CF9AE}" pid="3" name="LastSaved">
    <vt:filetime>2025-01-29T00:00:00Z</vt:filetime>
  </property>
  <property fmtid="{D5CDD505-2E9C-101B-9397-08002B2CF9AE}" pid="4" name="Producer">
    <vt:lpwstr>macOS Version 14.5 (Build 23F79) Quartz PDFContext</vt:lpwstr>
  </property>
</Properties>
</file>