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 id="2147483775" r:id="rId2"/>
    <p:sldMasterId id="2147483781" r:id="rId3"/>
    <p:sldMasterId id="2147483793" r:id="rId4"/>
    <p:sldMasterId id="2147483811" r:id="rId5"/>
  </p:sldMasterIdLst>
  <p:notesMasterIdLst>
    <p:notesMasterId r:id="rId34"/>
  </p:notesMasterIdLst>
  <p:sldIdLst>
    <p:sldId id="2147377083" r:id="rId6"/>
    <p:sldId id="2147377124" r:id="rId7"/>
    <p:sldId id="2147377125" r:id="rId8"/>
    <p:sldId id="2147377126" r:id="rId9"/>
    <p:sldId id="2147377127" r:id="rId10"/>
    <p:sldId id="2147377115" r:id="rId11"/>
    <p:sldId id="2147377128" r:id="rId12"/>
    <p:sldId id="2147377161" r:id="rId13"/>
    <p:sldId id="2147377162" r:id="rId14"/>
    <p:sldId id="2147377163" r:id="rId15"/>
    <p:sldId id="2147377129" r:id="rId16"/>
    <p:sldId id="989" r:id="rId17"/>
    <p:sldId id="2147377155" r:id="rId18"/>
    <p:sldId id="2147377194" r:id="rId19"/>
    <p:sldId id="2147377195" r:id="rId20"/>
    <p:sldId id="2147377200" r:id="rId21"/>
    <p:sldId id="2147377201" r:id="rId22"/>
    <p:sldId id="2147377196" r:id="rId23"/>
    <p:sldId id="2147377197" r:id="rId24"/>
    <p:sldId id="2147377198" r:id="rId25"/>
    <p:sldId id="2147377199" r:id="rId26"/>
    <p:sldId id="2147377202" r:id="rId27"/>
    <p:sldId id="2147377203" r:id="rId28"/>
    <p:sldId id="2147377156" r:id="rId29"/>
    <p:sldId id="2147377157" r:id="rId30"/>
    <p:sldId id="2147377158" r:id="rId31"/>
    <p:sldId id="2147377159" r:id="rId32"/>
    <p:sldId id="2147377160" r:id="rId3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3F9106-7BF9-76DA-9FD2-4FA1319A1A14}" name="Tina L Jordan" initials="TJ" userId="S::tljordan@ucdavis.edu::58c34756-5c13-4f8f-87c0-eb86cc7cb0bb" providerId="AD"/>
  <p188:author id="{FC3DFB26-E3F9-6733-730F-75D5A73CAD09}" name="Bethanie Brown" initials="BB" userId="S::brbbrown@ucdavis.edu::3d52a064-bae0-4c93-85ad-4db12667646c" providerId="AD"/>
  <p188:author id="{AB3C0239-56E2-37A5-C1A6-E5BE13A0BB54}" name="Brian Andrew Oatman" initials="BO" userId="S::baoatman@ucdavis.edu::3bb18fbc-91d7-4765-ac50-be793acf0308" providerId="AD"/>
  <p188:author id="{15ADF27A-82D8-3616-2ED3-3C05CBA0046A}" name="Maru E Fernandez Terrasa" initials="MF" userId="S::mefernandez@ucdavis.edu::023e6990-fdaf-4a74-992c-c793ec410ada" providerId="AD"/>
  <p188:author id="{6295E0C8-5F5D-D384-443F-7B9D8B3D636D}" name="Kathy Eftekhari" initials="KE" userId="S::KEftekha@UCOP.edu::c3efea65-4f98-4d52-ac63-48f6d7ca9cee" providerId="AD"/>
  <p188:author id="{6494B5CE-C168-07F5-0B45-6F08D528746D}" name="Elizabeth Ann Moon" initials="EM" userId="S::emoon@ucdavis.edu::604a6b8c-af01-496b-97c7-c6525c642477" providerId="AD"/>
  <p188:author id="{3440A1F4-D537-8B1D-18A5-D6A859203D2F}" name="Anne M Megaro" initials="AM" userId="S::ammegaro@ucdavis.edu::ec28ac8f-af48-4363-9928-ce4901a823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A1"/>
    <a:srgbClr val="000000"/>
    <a:srgbClr val="8C104A"/>
    <a:srgbClr val="4E6E3A"/>
    <a:srgbClr val="67893E"/>
    <a:srgbClr val="575757"/>
    <a:srgbClr val="057179"/>
    <a:srgbClr val="006870"/>
    <a:srgbClr val="557741"/>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845742-AB5D-4770-B924-7B2507F8695F}" v="28" dt="2026-02-13T01:30:29.7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79" autoAdjust="0"/>
    <p:restoredTop sz="96245" autoAdjust="0"/>
  </p:normalViewPr>
  <p:slideViewPr>
    <p:cSldViewPr snapToGrid="0">
      <p:cViewPr varScale="1">
        <p:scale>
          <a:sx n="102" d="100"/>
          <a:sy n="102" d="100"/>
        </p:scale>
        <p:origin x="595"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246"/>
    </p:cViewPr>
  </p:sorterViewPr>
  <p:notesViewPr>
    <p:cSldViewPr snapToGrid="0">
      <p:cViewPr varScale="1">
        <p:scale>
          <a:sx n="79" d="100"/>
          <a:sy n="79" d="100"/>
        </p:scale>
        <p:origin x="3163"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openxmlformats.org/officeDocument/2006/relationships/customXml" Target="../customXml/item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43" Type="http://schemas.openxmlformats.org/officeDocument/2006/relationships/customXml" Target="../customXml/item2.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Eftekhari" userId="207366608_tp_box_2" providerId="OAuth2" clId="{9196AA78-5ECC-423C-A7D2-5BEB3EEF4FF3}"/>
    <pc:docChg chg="undo custSel addSld delSld modSld">
      <pc:chgData name="Kathy Eftekhari" userId="207366608_tp_box_2" providerId="OAuth2" clId="{9196AA78-5ECC-423C-A7D2-5BEB3EEF4FF3}" dt="2026-02-13T01:31:29.506" v="41" actId="13244"/>
      <pc:docMkLst>
        <pc:docMk/>
      </pc:docMkLst>
      <pc:sldChg chg="modSp mod">
        <pc:chgData name="Kathy Eftekhari" userId="207366608_tp_box_2" providerId="OAuth2" clId="{9196AA78-5ECC-423C-A7D2-5BEB3EEF4FF3}" dt="2026-02-13T01:26:39.901" v="8" actId="798"/>
        <pc:sldMkLst>
          <pc:docMk/>
          <pc:sldMk cId="47659950" sldId="989"/>
        </pc:sldMkLst>
        <pc:graphicFrameChg chg="mod modGraphic">
          <ac:chgData name="Kathy Eftekhari" userId="207366608_tp_box_2" providerId="OAuth2" clId="{9196AA78-5ECC-423C-A7D2-5BEB3EEF4FF3}" dt="2026-02-13T01:26:39.901" v="8" actId="798"/>
          <ac:graphicFrameMkLst>
            <pc:docMk/>
            <pc:sldMk cId="47659950" sldId="989"/>
            <ac:graphicFrameMk id="11" creationId="{00000000-0000-0000-0000-000000000000}"/>
          </ac:graphicFrameMkLst>
        </pc:graphicFrameChg>
      </pc:sldChg>
      <pc:sldChg chg="modSp mod">
        <pc:chgData name="Kathy Eftekhari" userId="207366608_tp_box_2" providerId="OAuth2" clId="{9196AA78-5ECC-423C-A7D2-5BEB3EEF4FF3}" dt="2026-02-13T01:31:29.506" v="41" actId="13244"/>
        <pc:sldMkLst>
          <pc:docMk/>
          <pc:sldMk cId="770837569" sldId="2147377160"/>
        </pc:sldMkLst>
        <pc:graphicFrameChg chg="ord">
          <ac:chgData name="Kathy Eftekhari" userId="207366608_tp_box_2" providerId="OAuth2" clId="{9196AA78-5ECC-423C-A7D2-5BEB3EEF4FF3}" dt="2026-02-13T01:31:29.506" v="41" actId="13244"/>
          <ac:graphicFrameMkLst>
            <pc:docMk/>
            <pc:sldMk cId="770837569" sldId="2147377160"/>
            <ac:graphicFrameMk id="7" creationId="{8EC95E2C-A198-963B-3C25-303EFC20DE97}"/>
          </ac:graphicFrameMkLst>
        </pc:graphicFrameChg>
      </pc:sldChg>
      <pc:sldChg chg="addSp modSp add del mod">
        <pc:chgData name="Kathy Eftekhari" userId="207366608_tp_box_2" providerId="OAuth2" clId="{9196AA78-5ECC-423C-A7D2-5BEB3EEF4FF3}" dt="2026-02-13T01:30:57.654" v="40" actId="47"/>
        <pc:sldMkLst>
          <pc:docMk/>
          <pc:sldMk cId="4120520168" sldId="2147377204"/>
        </pc:sldMkLst>
        <pc:graphicFrameChg chg="add mod">
          <ac:chgData name="Kathy Eftekhari" userId="207366608_tp_box_2" providerId="OAuth2" clId="{9196AA78-5ECC-423C-A7D2-5BEB3EEF4FF3}" dt="2026-02-13T01:29:02.244" v="17" actId="1076"/>
          <ac:graphicFrameMkLst>
            <pc:docMk/>
            <pc:sldMk cId="4120520168" sldId="2147377204"/>
            <ac:graphicFrameMk id="2" creationId="{C633276E-7BA7-E482-0C3F-F22DBE1D2370}"/>
          </ac:graphicFrameMkLst>
        </pc:graphicFrameChg>
        <pc:graphicFrameChg chg="add mod modGraphic">
          <ac:chgData name="Kathy Eftekhari" userId="207366608_tp_box_2" providerId="OAuth2" clId="{9196AA78-5ECC-423C-A7D2-5BEB3EEF4FF3}" dt="2026-02-13T01:30:29.788" v="39"/>
          <ac:graphicFrameMkLst>
            <pc:docMk/>
            <pc:sldMk cId="4120520168" sldId="2147377204"/>
            <ac:graphicFrameMk id="3" creationId="{748E40F7-55FB-4EFD-8FA8-3D55E93A4B7E}"/>
          </ac:graphicFrameMkLst>
        </pc:graphicFrameChg>
        <pc:graphicFrameChg chg="mod modGraphic">
          <ac:chgData name="Kathy Eftekhari" userId="207366608_tp_box_2" providerId="OAuth2" clId="{9196AA78-5ECC-423C-A7D2-5BEB3EEF4FF3}" dt="2026-02-13T01:28:39.271" v="14" actId="21"/>
          <ac:graphicFrameMkLst>
            <pc:docMk/>
            <pc:sldMk cId="4120520168" sldId="2147377204"/>
            <ac:graphicFrameMk id="11" creationId="{6A7063AD-AE9A-7952-83A5-6823B5468ED7}"/>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1"/>
          </a:xfrm>
          <a:prstGeom prst="rect">
            <a:avLst/>
          </a:prstGeom>
        </p:spPr>
        <p:txBody>
          <a:bodyPr vert="horz" lIns="93315" tIns="46657" rIns="93315" bIns="46657"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1"/>
          </a:xfrm>
          <a:prstGeom prst="rect">
            <a:avLst/>
          </a:prstGeom>
        </p:spPr>
        <p:txBody>
          <a:bodyPr vert="horz" lIns="93315" tIns="46657" rIns="93315" bIns="46657" rtlCol="0"/>
          <a:lstStyle>
            <a:lvl1pPr algn="r">
              <a:defRPr sz="1200"/>
            </a:lvl1pPr>
          </a:lstStyle>
          <a:p>
            <a:fld id="{70F973E0-B1CA-4D51-98F5-8E29C6BCC40B}" type="datetimeFigureOut">
              <a:rPr lang="en-US" smtClean="0"/>
              <a:t>2/12/2026</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5" tIns="46657" rIns="93315" bIns="46657" rtlCol="0" anchor="ctr"/>
          <a:lstStyle/>
          <a:p>
            <a:endParaRPr lang="en-US" dirty="0"/>
          </a:p>
        </p:txBody>
      </p:sp>
      <p:sp>
        <p:nvSpPr>
          <p:cNvPr id="5" name="Notes Placeholder 4"/>
          <p:cNvSpPr>
            <a:spLocks noGrp="1"/>
          </p:cNvSpPr>
          <p:nvPr>
            <p:ph type="body" sz="quarter" idx="3"/>
          </p:nvPr>
        </p:nvSpPr>
        <p:spPr>
          <a:xfrm>
            <a:off x="702310" y="4480005"/>
            <a:ext cx="5618480" cy="3665458"/>
          </a:xfrm>
          <a:prstGeom prst="rect">
            <a:avLst/>
          </a:prstGeom>
        </p:spPr>
        <p:txBody>
          <a:bodyPr vert="horz" lIns="93315" tIns="46657" rIns="93315"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7070"/>
          </a:xfrm>
          <a:prstGeom prst="rect">
            <a:avLst/>
          </a:prstGeom>
        </p:spPr>
        <p:txBody>
          <a:bodyPr vert="horz" lIns="93315" tIns="46657" rIns="93315" bIns="4665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5" tIns="46657" rIns="93315" bIns="46657" rtlCol="0" anchor="b"/>
          <a:lstStyle>
            <a:lvl1pPr algn="r">
              <a:defRPr sz="1200"/>
            </a:lvl1pPr>
          </a:lstStyle>
          <a:p>
            <a:fld id="{BA86597D-D66A-4035-B419-13570705B449}" type="slidenum">
              <a:rPr lang="en-US" smtClean="0"/>
              <a:t>‹#›</a:t>
            </a:fld>
            <a:endParaRPr lang="en-US" dirty="0"/>
          </a:p>
        </p:txBody>
      </p:sp>
    </p:spTree>
    <p:extLst>
      <p:ext uri="{BB962C8B-B14F-4D97-AF65-F5344CB8AC3E}">
        <p14:creationId xmlns:p14="http://schemas.microsoft.com/office/powerpoint/2010/main" val="1759940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149">
              <a:defRPr/>
            </a:pPr>
            <a:fld id="{1B0E5815-4862-40D3-92FD-0B5BDFF73F7B}" type="slidenum">
              <a:rPr lang="en-US">
                <a:solidFill>
                  <a:prstClr val="black"/>
                </a:solidFill>
                <a:latin typeface="Calibri"/>
              </a:rPr>
              <a:pPr defTabSz="933149">
                <a:defRPr/>
              </a:pPr>
              <a:t>1</a:t>
            </a:fld>
            <a:endParaRPr lang="en-US" dirty="0">
              <a:solidFill>
                <a:prstClr val="black"/>
              </a:solidFill>
              <a:latin typeface="Calibri"/>
            </a:endParaRPr>
          </a:p>
        </p:txBody>
      </p:sp>
    </p:spTree>
    <p:extLst>
      <p:ext uri="{BB962C8B-B14F-4D97-AF65-F5344CB8AC3E}">
        <p14:creationId xmlns:p14="http://schemas.microsoft.com/office/powerpoint/2010/main" val="1915429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2201" rtl="0" eaLnBrk="1" fontAlgn="auto" latinLnBrk="0" hangingPunct="1">
              <a:lnSpc>
                <a:spcPct val="100000"/>
              </a:lnSpc>
              <a:spcBef>
                <a:spcPts val="0"/>
              </a:spcBef>
              <a:spcAft>
                <a:spcPts val="0"/>
              </a:spcAft>
              <a:buClrTx/>
              <a:buSzTx/>
              <a:buFontTx/>
              <a:buNone/>
              <a:tabLst/>
              <a:defRPr/>
            </a:pPr>
            <a:fld id="{1B0E5815-4862-40D3-92FD-0B5BDFF73F7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01"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8049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2201" rtl="0" eaLnBrk="1" fontAlgn="auto" latinLnBrk="0" hangingPunct="1">
              <a:lnSpc>
                <a:spcPct val="100000"/>
              </a:lnSpc>
              <a:spcBef>
                <a:spcPts val="0"/>
              </a:spcBef>
              <a:spcAft>
                <a:spcPts val="0"/>
              </a:spcAft>
              <a:buClrTx/>
              <a:buSzTx/>
              <a:buFontTx/>
              <a:buNone/>
              <a:tabLst/>
              <a:defRPr/>
            </a:pPr>
            <a:fld id="{920D8FB2-DDAF-401B-A992-870DFD21540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01"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5989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FD319-198F-D263-3EA8-0CDCAC3FA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A2E2D7-3CB2-DADA-DF8E-8E17896C70B4}"/>
              </a:ext>
            </a:extLst>
          </p:cNvPr>
          <p:cNvSpPr>
            <a:spLocks noGrp="1" noRot="1" noChangeAspect="1"/>
          </p:cNvSpPr>
          <p:nvPr>
            <p:ph type="sldImg"/>
          </p:nvPr>
        </p:nvSpPr>
        <p:spPr>
          <a:xfrm>
            <a:off x="1227138" y="712788"/>
            <a:ext cx="4737100" cy="3552825"/>
          </a:xfrm>
        </p:spPr>
        <p:txBody>
          <a:bodyPr/>
          <a:lstStyle/>
          <a:p>
            <a:endParaRPr lang="en-US"/>
          </a:p>
        </p:txBody>
      </p:sp>
      <p:sp>
        <p:nvSpPr>
          <p:cNvPr id="3" name="Notes Placeholder 2">
            <a:extLst>
              <a:ext uri="{FF2B5EF4-FFF2-40B4-BE49-F238E27FC236}">
                <a16:creationId xmlns:a16="http://schemas.microsoft.com/office/drawing/2014/main" id="{47193862-9F3F-8EEF-1DDC-6778C5A983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63B24B-BF0C-53FB-E7D1-258B9DD905F5}"/>
              </a:ext>
            </a:extLst>
          </p:cNvPr>
          <p:cNvSpPr>
            <a:spLocks noGrp="1"/>
          </p:cNvSpPr>
          <p:nvPr>
            <p:ph type="sldNum" sz="quarter" idx="10"/>
          </p:nvPr>
        </p:nvSpPr>
        <p:spPr/>
        <p:txBody>
          <a:bodyPr/>
          <a:lstStyle/>
          <a:p>
            <a:pPr marL="0" marR="0" lvl="0" indent="0" algn="r" defTabSz="932975" rtl="0" eaLnBrk="1" fontAlgn="auto" latinLnBrk="0" hangingPunct="1">
              <a:lnSpc>
                <a:spcPct val="100000"/>
              </a:lnSpc>
              <a:spcBef>
                <a:spcPts val="0"/>
              </a:spcBef>
              <a:spcAft>
                <a:spcPts val="0"/>
              </a:spcAft>
              <a:buClrTx/>
              <a:buSzTx/>
              <a:buFontTx/>
              <a:buNone/>
              <a:tabLst/>
              <a:defRPr/>
            </a:pPr>
            <a:fld id="{920D8FB2-DDAF-401B-A992-870DFD215404}" type="slidenum">
              <a:rPr kumimoji="0" lang="en-US" sz="1200" b="0" i="0" u="none" strike="noStrike" kern="1200" cap="none" spc="0" normalizeH="0" baseline="0" noProof="0">
                <a:ln>
                  <a:noFill/>
                </a:ln>
                <a:solidFill>
                  <a:prstClr val="black"/>
                </a:solidFill>
                <a:effectLst/>
                <a:uLnTx/>
                <a:uFillTx/>
                <a:latin typeface="Calibri"/>
                <a:ea typeface="+mn-ea"/>
                <a:cs typeface="Arial"/>
                <a:sym typeface="Arial"/>
              </a:rPr>
              <a:pPr marL="0" marR="0" lvl="0" indent="0" algn="r" defTabSz="932975"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009250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57725" cy="34925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8D246-3DDE-4B6A-B31B-047A060E17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0805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57725" cy="34925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8D246-3DDE-4B6A-B31B-047A060E17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6819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57725" cy="34925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8D246-3DDE-4B6A-B31B-047A060E17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6819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57725" cy="34925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8D246-3DDE-4B6A-B31B-047A060E17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1977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57725" cy="34925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8D246-3DDE-4B6A-B31B-047A060E17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6819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57725" cy="34925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8D246-3DDE-4B6A-B31B-047A060E17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1977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5550" y="709613"/>
            <a:ext cx="4741863" cy="35560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3708D246-3DDE-4B6A-B31B-047A060E173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6819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149" rtl="0" eaLnBrk="1" fontAlgn="auto" latinLnBrk="0" hangingPunct="1">
              <a:lnSpc>
                <a:spcPct val="100000"/>
              </a:lnSpc>
              <a:spcBef>
                <a:spcPts val="0"/>
              </a:spcBef>
              <a:spcAft>
                <a:spcPts val="0"/>
              </a:spcAft>
              <a:buClrTx/>
              <a:buSzTx/>
              <a:buFontTx/>
              <a:buNone/>
              <a:tabLst/>
              <a:defRPr/>
            </a:pPr>
            <a:fld id="{1B0E5815-4862-40D3-92FD-0B5BDFF73F7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149"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1521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5550" y="709613"/>
            <a:ext cx="4741863" cy="35560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3708D246-3DDE-4B6A-B31B-047A060E173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1977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57725" cy="34925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8D246-3DDE-4B6A-B31B-047A060E17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6819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57725" cy="34925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8D246-3DDE-4B6A-B31B-047A060E17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1977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98E79-5A54-171B-7497-74A137C254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AE6AD-2CB5-89DB-D6D1-3DFD3B3AC90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D91C1D4-11E6-DC67-AF78-B32CBA4F50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C08C15-4B91-EF8C-4205-4F545C767E1D}"/>
              </a:ext>
            </a:extLst>
          </p:cNvPr>
          <p:cNvSpPr>
            <a:spLocks noGrp="1"/>
          </p:cNvSpPr>
          <p:nvPr>
            <p:ph type="sldNum" sz="quarter" idx="10"/>
          </p:nvPr>
        </p:nvSpPr>
        <p:spPr/>
        <p:txBody>
          <a:bodyPr/>
          <a:lstStyle/>
          <a:p>
            <a:pPr marL="0" marR="0" lvl="0" indent="0" algn="r" defTabSz="942201" rtl="0" eaLnBrk="1" fontAlgn="auto" latinLnBrk="0" hangingPunct="1">
              <a:lnSpc>
                <a:spcPct val="100000"/>
              </a:lnSpc>
              <a:spcBef>
                <a:spcPts val="0"/>
              </a:spcBef>
              <a:spcAft>
                <a:spcPts val="0"/>
              </a:spcAft>
              <a:buClrTx/>
              <a:buSzTx/>
              <a:buFontTx/>
              <a:buNone/>
              <a:tabLst/>
              <a:defRPr/>
            </a:pPr>
            <a:fld id="{1B0E5815-4862-40D3-92FD-0B5BDFF73F7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01"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9731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1B0E5815-4862-40D3-92FD-0B5BDFF73F7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4862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88936-ADD6-BD3E-7A99-7C5AEAB91B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A91493-6ECF-8AB8-124A-316C4AA8330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0F3D13B-1D9D-EE46-519F-6973B116B6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79478F-E1A3-D50C-CBDD-65E501A7F5A3}"/>
              </a:ext>
            </a:extLst>
          </p:cNvPr>
          <p:cNvSpPr>
            <a:spLocks noGrp="1"/>
          </p:cNvSpPr>
          <p:nvPr>
            <p:ph type="sldNum" sz="quarter" idx="10"/>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1B0E5815-4862-40D3-92FD-0B5BDFF73F7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9002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8F07D-23E9-6116-A1DC-55E22F7B84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9844F-CF06-344A-2BB8-B46E6FAB277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51773D4-BB01-B8A0-C78A-75F9B577E9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7F21D7-2865-2BC8-221D-E1424B33A41C}"/>
              </a:ext>
            </a:extLst>
          </p:cNvPr>
          <p:cNvSpPr>
            <a:spLocks noGrp="1"/>
          </p:cNvSpPr>
          <p:nvPr>
            <p:ph type="sldNum" sz="quarter" idx="10"/>
          </p:nvPr>
        </p:nvSpPr>
        <p:spPr/>
        <p:txBody>
          <a:bodyPr/>
          <a:lstStyle/>
          <a:p>
            <a:pPr marL="0" marR="0" lvl="0" indent="0" algn="r" defTabSz="942201" rtl="0" eaLnBrk="1" fontAlgn="auto" latinLnBrk="0" hangingPunct="1">
              <a:lnSpc>
                <a:spcPct val="100000"/>
              </a:lnSpc>
              <a:spcBef>
                <a:spcPts val="0"/>
              </a:spcBef>
              <a:spcAft>
                <a:spcPts val="0"/>
              </a:spcAft>
              <a:buClrTx/>
              <a:buSzTx/>
              <a:buFontTx/>
              <a:buNone/>
              <a:tabLst/>
              <a:defRPr/>
            </a:pPr>
            <a:fld id="{1B0E5815-4862-40D3-92FD-0B5BDFF73F7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01"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3286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4C998-89C9-6500-AFE1-D4E7199F9D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69F859-F00D-0313-FBEF-4ABE944ECAD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0C90AAA-54CC-E078-3DCF-F8050C2956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0000B2-52D1-F3C0-42FE-F9B1ED20293B}"/>
              </a:ext>
            </a:extLst>
          </p:cNvPr>
          <p:cNvSpPr>
            <a:spLocks noGrp="1"/>
          </p:cNvSpPr>
          <p:nvPr>
            <p:ph type="sldNum" sz="quarter" idx="10"/>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1B0E5815-4862-40D3-92FD-0B5BDFF73F7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4562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2201" rtl="0" eaLnBrk="1" fontAlgn="auto" latinLnBrk="0" hangingPunct="1">
              <a:lnSpc>
                <a:spcPct val="100000"/>
              </a:lnSpc>
              <a:spcBef>
                <a:spcPts val="0"/>
              </a:spcBef>
              <a:spcAft>
                <a:spcPts val="0"/>
              </a:spcAft>
              <a:buClrTx/>
              <a:buSzTx/>
              <a:buFontTx/>
              <a:buNone/>
              <a:tabLst/>
              <a:defRPr/>
            </a:pPr>
            <a:fld id="{1B0E5815-4862-40D3-92FD-0B5BDFF73F7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01"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2373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149" rtl="0" eaLnBrk="1" fontAlgn="auto" latinLnBrk="0" hangingPunct="1">
              <a:lnSpc>
                <a:spcPct val="100000"/>
              </a:lnSpc>
              <a:spcBef>
                <a:spcPts val="0"/>
              </a:spcBef>
              <a:spcAft>
                <a:spcPts val="0"/>
              </a:spcAft>
              <a:buClrTx/>
              <a:buSzTx/>
              <a:buFontTx/>
              <a:buNone/>
              <a:tabLst/>
              <a:defRPr/>
            </a:pPr>
            <a:fld id="{1B0E5815-4862-40D3-92FD-0B5BDFF73F7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14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7718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78752-2A49-CCBF-2E83-2227E3A9F9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34A283-7818-26FC-2DD9-C3CFF1E4AFC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9CAB714-C919-677F-42FD-B98587B13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4E8DBA-E805-0ED1-22CC-C3621F2A418F}"/>
              </a:ext>
            </a:extLst>
          </p:cNvPr>
          <p:cNvSpPr>
            <a:spLocks noGrp="1"/>
          </p:cNvSpPr>
          <p:nvPr>
            <p:ph type="sldNum" sz="quarter" idx="10"/>
          </p:nvPr>
        </p:nvSpPr>
        <p:spPr/>
        <p:txBody>
          <a:bodyPr/>
          <a:lstStyle/>
          <a:p>
            <a:pPr marL="0" marR="0" lvl="0" indent="0" algn="r" defTabSz="942201" rtl="0" eaLnBrk="1" fontAlgn="auto" latinLnBrk="0" hangingPunct="1">
              <a:lnSpc>
                <a:spcPct val="100000"/>
              </a:lnSpc>
              <a:spcBef>
                <a:spcPts val="0"/>
              </a:spcBef>
              <a:spcAft>
                <a:spcPts val="0"/>
              </a:spcAft>
              <a:buClrTx/>
              <a:buSzTx/>
              <a:buFontTx/>
              <a:buNone/>
              <a:tabLst/>
              <a:defRPr/>
            </a:pPr>
            <a:fld id="{1B0E5815-4862-40D3-92FD-0B5BDFF73F7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01"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3904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2201" rtl="0" eaLnBrk="1" fontAlgn="auto" latinLnBrk="0" hangingPunct="1">
              <a:lnSpc>
                <a:spcPct val="100000"/>
              </a:lnSpc>
              <a:spcBef>
                <a:spcPts val="0"/>
              </a:spcBef>
              <a:spcAft>
                <a:spcPts val="0"/>
              </a:spcAft>
              <a:buClrTx/>
              <a:buSzTx/>
              <a:buFontTx/>
              <a:buNone/>
              <a:tabLst/>
              <a:defRPr/>
            </a:pPr>
            <a:fld id="{1B0E5815-4862-40D3-92FD-0B5BDFF73F7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01"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7750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E224B-D567-7958-EDD6-B563B9A93F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C8447E-6410-8D0C-8266-D16762E0DF0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4F449A7-2DAD-FC45-2228-DDD4F4F2E7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2A03BD-4C73-4C3C-0B49-5B1F0F72E16B}"/>
              </a:ext>
            </a:extLst>
          </p:cNvPr>
          <p:cNvSpPr>
            <a:spLocks noGrp="1"/>
          </p:cNvSpPr>
          <p:nvPr>
            <p:ph type="sldNum" sz="quarter" idx="10"/>
          </p:nvPr>
        </p:nvSpPr>
        <p:spPr/>
        <p:txBody>
          <a:bodyPr/>
          <a:lstStyle/>
          <a:p>
            <a:pPr marL="0" marR="0" lvl="0" indent="0" algn="r" defTabSz="942201" rtl="0" eaLnBrk="1" fontAlgn="auto" latinLnBrk="0" hangingPunct="1">
              <a:lnSpc>
                <a:spcPct val="100000"/>
              </a:lnSpc>
              <a:spcBef>
                <a:spcPts val="0"/>
              </a:spcBef>
              <a:spcAft>
                <a:spcPts val="0"/>
              </a:spcAft>
              <a:buClrTx/>
              <a:buSzTx/>
              <a:buFontTx/>
              <a:buNone/>
              <a:tabLst/>
              <a:defRPr/>
            </a:pPr>
            <a:fld id="{1B0E5815-4862-40D3-92FD-0B5BDFF73F7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01"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3628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7B5C0-361D-AC57-0DED-23583AC462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9F7E67-A3E2-A8AC-2651-D5E7BB9C5CE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5CD4442-06B0-E5E4-E80A-B603F8F486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9D2549-D0CC-1161-142B-90A21D85ED67}"/>
              </a:ext>
            </a:extLst>
          </p:cNvPr>
          <p:cNvSpPr>
            <a:spLocks noGrp="1"/>
          </p:cNvSpPr>
          <p:nvPr>
            <p:ph type="sldNum" sz="quarter" idx="10"/>
          </p:nvPr>
        </p:nvSpPr>
        <p:spPr/>
        <p:txBody>
          <a:bodyPr/>
          <a:lstStyle/>
          <a:p>
            <a:pPr marL="0" marR="0" lvl="0" indent="0" algn="r" defTabSz="942201" rtl="0" eaLnBrk="1" fontAlgn="auto" latinLnBrk="0" hangingPunct="1">
              <a:lnSpc>
                <a:spcPct val="100000"/>
              </a:lnSpc>
              <a:spcBef>
                <a:spcPts val="0"/>
              </a:spcBef>
              <a:spcAft>
                <a:spcPts val="0"/>
              </a:spcAft>
              <a:buClrTx/>
              <a:buSzTx/>
              <a:buFontTx/>
              <a:buNone/>
              <a:tabLst/>
              <a:defRPr/>
            </a:pPr>
            <a:fld id="{1B0E5815-4862-40D3-92FD-0B5BDFF73F7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01"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4028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FF1C6-B8F7-CC03-B1EA-46A98FF5C9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666BC8-A2C9-C4C0-195D-CAD782E2078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16314ED-C7A6-CE2D-635A-584C1D94C3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290E99-8BD2-BEF0-5D17-5CD9DB92CA7E}"/>
              </a:ext>
            </a:extLst>
          </p:cNvPr>
          <p:cNvSpPr>
            <a:spLocks noGrp="1"/>
          </p:cNvSpPr>
          <p:nvPr>
            <p:ph type="sldNum" sz="quarter" idx="10"/>
          </p:nvPr>
        </p:nvSpPr>
        <p:spPr/>
        <p:txBody>
          <a:bodyPr/>
          <a:lstStyle/>
          <a:p>
            <a:pPr marL="0" marR="0" lvl="0" indent="0" algn="r" defTabSz="942201" rtl="0" eaLnBrk="1" fontAlgn="auto" latinLnBrk="0" hangingPunct="1">
              <a:lnSpc>
                <a:spcPct val="100000"/>
              </a:lnSpc>
              <a:spcBef>
                <a:spcPts val="0"/>
              </a:spcBef>
              <a:spcAft>
                <a:spcPts val="0"/>
              </a:spcAft>
              <a:buClrTx/>
              <a:buSzTx/>
              <a:buFontTx/>
              <a:buNone/>
              <a:tabLst/>
              <a:defRPr/>
            </a:pPr>
            <a:fld id="{1B0E5815-4862-40D3-92FD-0B5BDFF73F7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01"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4665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lumMod val="50000"/>
                    <a:lumOff val="50000"/>
                  </a:prstClr>
                </a:solidFill>
              </a:rPr>
              <a:t>5/1/16</a:t>
            </a:r>
          </a:p>
        </p:txBody>
      </p:sp>
      <p:sp>
        <p:nvSpPr>
          <p:cNvPr id="5" name="Footer Placeholder 4"/>
          <p:cNvSpPr>
            <a:spLocks noGrp="1"/>
          </p:cNvSpPr>
          <p:nvPr>
            <p:ph type="ftr" sz="quarter" idx="11"/>
          </p:nvPr>
        </p:nvSpPr>
        <p:spPr/>
        <p:txBody>
          <a:bodyPr/>
          <a:lstStyle/>
          <a:p>
            <a:r>
              <a:rPr lang="en-US" dirty="0">
                <a:solidFill>
                  <a:prstClr val="black">
                    <a:lumMod val="50000"/>
                    <a:lumOff val="50000"/>
                  </a:prstClr>
                </a:solidFill>
              </a:rPr>
              <a:t>COO DIVISION  2016-2020 STRATEGIC PLAN</a:t>
            </a:r>
          </a:p>
        </p:txBody>
      </p:sp>
      <p:sp>
        <p:nvSpPr>
          <p:cNvPr id="6" name="Slide Number Placeholder 5"/>
          <p:cNvSpPr>
            <a:spLocks noGrp="1"/>
          </p:cNvSpPr>
          <p:nvPr>
            <p:ph type="sldNum" sz="quarter" idx="12"/>
          </p:nvPr>
        </p:nvSpPr>
        <p:spPr/>
        <p:txBody>
          <a:bodyPr/>
          <a:lstStyle/>
          <a:p>
            <a:fld id="{67D120D4-6535-4B7A-BCEB-2AA33453683A}"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63959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2">
            <a:extLst>
              <a:ext uri="{FF2B5EF4-FFF2-40B4-BE49-F238E27FC236}">
                <a16:creationId xmlns:a16="http://schemas.microsoft.com/office/drawing/2014/main" id="{751D4F3B-A87E-DEDB-19AC-22E76DD437D9}"/>
              </a:ext>
            </a:extLst>
          </p:cNvPr>
          <p:cNvSpPr txBox="1">
            <a:spLocks/>
          </p:cNvSpPr>
          <p:nvPr userDrawn="1"/>
        </p:nvSpPr>
        <p:spPr>
          <a:xfrm>
            <a:off x="7248659" y="6457800"/>
            <a:ext cx="1093077"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675" b="0" dirty="0">
                <a:solidFill>
                  <a:srgbClr val="7F7F7F"/>
                </a:solidFill>
              </a:rPr>
              <a:t>December </a:t>
            </a:r>
            <a:r>
              <a:rPr lang="en-US" sz="675" b="0" baseline="0" dirty="0">
                <a:solidFill>
                  <a:srgbClr val="7F7F7F"/>
                </a:solidFill>
              </a:rPr>
              <a:t>2025</a:t>
            </a:r>
            <a:endParaRPr lang="en-US" sz="675" b="0" dirty="0">
              <a:solidFill>
                <a:srgbClr val="7F7F7F"/>
              </a:solidFill>
            </a:endParaRPr>
          </a:p>
        </p:txBody>
      </p:sp>
      <p:cxnSp>
        <p:nvCxnSpPr>
          <p:cNvPr id="7" name="Straight Connector 6">
            <a:extLst>
              <a:ext uri="{FF2B5EF4-FFF2-40B4-BE49-F238E27FC236}">
                <a16:creationId xmlns:a16="http://schemas.microsoft.com/office/drawing/2014/main" id="{7D5FC6D6-961F-FCB1-1688-4BFC54DB6800}"/>
              </a:ext>
            </a:extLst>
          </p:cNvPr>
          <p:cNvCxnSpPr/>
          <p:nvPr userDrawn="1"/>
        </p:nvCxnSpPr>
        <p:spPr>
          <a:xfrm rot="5400000" flipH="1" flipV="1">
            <a:off x="8387762" y="6527730"/>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Slide Number Placeholder 3">
            <a:extLst>
              <a:ext uri="{FF2B5EF4-FFF2-40B4-BE49-F238E27FC236}">
                <a16:creationId xmlns:a16="http://schemas.microsoft.com/office/drawing/2014/main" id="{EE82F4F6-45CC-02ED-7AA0-D0CF96F76C33}"/>
              </a:ext>
            </a:extLst>
          </p:cNvPr>
          <p:cNvSpPr txBox="1">
            <a:spLocks/>
          </p:cNvSpPr>
          <p:nvPr userDrawn="1"/>
        </p:nvSpPr>
        <p:spPr>
          <a:xfrm>
            <a:off x="8570313" y="6457801"/>
            <a:ext cx="345088" cy="460160"/>
          </a:xfrm>
          <a:prstGeom prst="rect">
            <a:avLst/>
          </a:prstGeom>
        </p:spPr>
        <p:txBody>
          <a:bodyPr vert="horz" lIns="0" tIns="0" rIns="0" bIns="0" rtlCol="0" anchor="t" anchorCtr="0"/>
          <a:lstStyle>
            <a:defPPr>
              <a:defRPr lang="en-US"/>
            </a:defPPr>
            <a:lvl1pPr marL="0" algn="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7D120D4-6535-4B7A-BCEB-2AA33453683A}" type="slidenum">
              <a:rPr lang="en-US" sz="675" b="0" smtClean="0">
                <a:solidFill>
                  <a:srgbClr val="7F7F7F"/>
                </a:solidFill>
                <a:latin typeface="Arial" charset="0"/>
                <a:ea typeface="Arial" charset="0"/>
                <a:cs typeface="Arial" charset="0"/>
              </a:rPr>
              <a:pPr algn="l"/>
              <a:t>‹#›</a:t>
            </a:fld>
            <a:endParaRPr lang="en-US" sz="675" b="0" dirty="0">
              <a:solidFill>
                <a:srgbClr val="7F7F7F"/>
              </a:solidFill>
              <a:latin typeface="Arial" charset="0"/>
              <a:ea typeface="Arial" charset="0"/>
              <a:cs typeface="Arial" charset="0"/>
            </a:endParaRPr>
          </a:p>
        </p:txBody>
      </p:sp>
      <p:sp>
        <p:nvSpPr>
          <p:cNvPr id="10" name="Date Placeholder 2">
            <a:extLst>
              <a:ext uri="{FF2B5EF4-FFF2-40B4-BE49-F238E27FC236}">
                <a16:creationId xmlns:a16="http://schemas.microsoft.com/office/drawing/2014/main" id="{0F03E95A-6A95-F883-1186-57E2981389B7}"/>
              </a:ext>
            </a:extLst>
          </p:cNvPr>
          <p:cNvSpPr txBox="1">
            <a:spLocks/>
          </p:cNvSpPr>
          <p:nvPr userDrawn="1"/>
        </p:nvSpPr>
        <p:spPr>
          <a:xfrm>
            <a:off x="457200" y="6457800"/>
            <a:ext cx="3023242"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675" b="0" dirty="0">
                <a:solidFill>
                  <a:srgbClr val="7F7F7F"/>
                </a:solidFill>
              </a:rPr>
              <a:t>UC ANR REC System 2025-2030 Strategic Framework</a:t>
            </a:r>
          </a:p>
        </p:txBody>
      </p:sp>
    </p:spTree>
    <p:extLst>
      <p:ext uri="{BB962C8B-B14F-4D97-AF65-F5344CB8AC3E}">
        <p14:creationId xmlns:p14="http://schemas.microsoft.com/office/powerpoint/2010/main" val="1000831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2">
            <a:extLst>
              <a:ext uri="{FF2B5EF4-FFF2-40B4-BE49-F238E27FC236}">
                <a16:creationId xmlns:a16="http://schemas.microsoft.com/office/drawing/2014/main" id="{F7F92257-705F-A2D3-34FC-0F3924A2D9D1}"/>
              </a:ext>
            </a:extLst>
          </p:cNvPr>
          <p:cNvSpPr txBox="1">
            <a:spLocks/>
          </p:cNvSpPr>
          <p:nvPr userDrawn="1"/>
        </p:nvSpPr>
        <p:spPr>
          <a:xfrm>
            <a:off x="7248659" y="6397840"/>
            <a:ext cx="1093077"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675" b="0" dirty="0">
                <a:solidFill>
                  <a:srgbClr val="7F7F7F"/>
                </a:solidFill>
              </a:rPr>
              <a:t>December </a:t>
            </a:r>
            <a:r>
              <a:rPr lang="en-US" sz="675" b="0" baseline="0" dirty="0">
                <a:solidFill>
                  <a:srgbClr val="7F7F7F"/>
                </a:solidFill>
              </a:rPr>
              <a:t>2025</a:t>
            </a:r>
            <a:endParaRPr lang="en-US" sz="675" b="0" dirty="0">
              <a:solidFill>
                <a:srgbClr val="7F7F7F"/>
              </a:solidFill>
            </a:endParaRPr>
          </a:p>
        </p:txBody>
      </p:sp>
      <p:cxnSp>
        <p:nvCxnSpPr>
          <p:cNvPr id="5" name="Straight Connector 4">
            <a:extLst>
              <a:ext uri="{FF2B5EF4-FFF2-40B4-BE49-F238E27FC236}">
                <a16:creationId xmlns:a16="http://schemas.microsoft.com/office/drawing/2014/main" id="{8ED77F19-BCD2-206D-B4F2-2F9312539325}"/>
              </a:ext>
            </a:extLst>
          </p:cNvPr>
          <p:cNvCxnSpPr/>
          <p:nvPr userDrawn="1"/>
        </p:nvCxnSpPr>
        <p:spPr>
          <a:xfrm rot="5400000" flipH="1" flipV="1">
            <a:off x="8387762" y="6467770"/>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Slide Number Placeholder 3">
            <a:extLst>
              <a:ext uri="{FF2B5EF4-FFF2-40B4-BE49-F238E27FC236}">
                <a16:creationId xmlns:a16="http://schemas.microsoft.com/office/drawing/2014/main" id="{49B56318-01A1-01C1-A54A-D297E9CDD6EB}"/>
              </a:ext>
            </a:extLst>
          </p:cNvPr>
          <p:cNvSpPr txBox="1">
            <a:spLocks/>
          </p:cNvSpPr>
          <p:nvPr userDrawn="1"/>
        </p:nvSpPr>
        <p:spPr>
          <a:xfrm>
            <a:off x="8570313" y="6397841"/>
            <a:ext cx="345088" cy="460160"/>
          </a:xfrm>
          <a:prstGeom prst="rect">
            <a:avLst/>
          </a:prstGeom>
        </p:spPr>
        <p:txBody>
          <a:bodyPr vert="horz" lIns="0" tIns="0" rIns="0" bIns="0" rtlCol="0" anchor="t" anchorCtr="0"/>
          <a:lstStyle>
            <a:defPPr>
              <a:defRPr lang="en-US"/>
            </a:defPPr>
            <a:lvl1pPr marL="0" algn="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7D120D4-6535-4B7A-BCEB-2AA33453683A}" type="slidenum">
              <a:rPr lang="en-US" sz="675" b="0" smtClean="0">
                <a:solidFill>
                  <a:srgbClr val="7F7F7F"/>
                </a:solidFill>
                <a:latin typeface="Arial" charset="0"/>
                <a:ea typeface="Arial" charset="0"/>
                <a:cs typeface="Arial" charset="0"/>
              </a:rPr>
              <a:pPr algn="l"/>
              <a:t>‹#›</a:t>
            </a:fld>
            <a:endParaRPr lang="en-US" sz="675" b="0" dirty="0">
              <a:solidFill>
                <a:srgbClr val="7F7F7F"/>
              </a:solidFill>
              <a:latin typeface="Arial" charset="0"/>
              <a:ea typeface="Arial" charset="0"/>
              <a:cs typeface="Arial" charset="0"/>
            </a:endParaRPr>
          </a:p>
        </p:txBody>
      </p:sp>
      <p:sp>
        <p:nvSpPr>
          <p:cNvPr id="7" name="Date Placeholder 2">
            <a:extLst>
              <a:ext uri="{FF2B5EF4-FFF2-40B4-BE49-F238E27FC236}">
                <a16:creationId xmlns:a16="http://schemas.microsoft.com/office/drawing/2014/main" id="{80C73B0A-749E-6931-922E-2FC361A84121}"/>
              </a:ext>
            </a:extLst>
          </p:cNvPr>
          <p:cNvSpPr txBox="1">
            <a:spLocks/>
          </p:cNvSpPr>
          <p:nvPr userDrawn="1"/>
        </p:nvSpPr>
        <p:spPr>
          <a:xfrm>
            <a:off x="457200" y="6397840"/>
            <a:ext cx="3023242"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675" b="0" dirty="0">
                <a:solidFill>
                  <a:srgbClr val="7F7F7F"/>
                </a:solidFill>
              </a:rPr>
              <a:t>UC ANR REC System 2025-2030 Strategic Framework</a:t>
            </a:r>
          </a:p>
        </p:txBody>
      </p:sp>
    </p:spTree>
    <p:extLst>
      <p:ext uri="{BB962C8B-B14F-4D97-AF65-F5344CB8AC3E}">
        <p14:creationId xmlns:p14="http://schemas.microsoft.com/office/powerpoint/2010/main" val="3319674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a:extLst>
              <a:ext uri="{FF2B5EF4-FFF2-40B4-BE49-F238E27FC236}">
                <a16:creationId xmlns:a16="http://schemas.microsoft.com/office/drawing/2014/main" id="{FFAFEB2B-152D-B8C2-29CB-4AD6931D38BC}"/>
              </a:ext>
            </a:extLst>
          </p:cNvPr>
          <p:cNvSpPr txBox="1">
            <a:spLocks/>
          </p:cNvSpPr>
          <p:nvPr userDrawn="1"/>
        </p:nvSpPr>
        <p:spPr>
          <a:xfrm>
            <a:off x="7248659" y="6397840"/>
            <a:ext cx="1093077"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675" b="0" dirty="0">
                <a:solidFill>
                  <a:srgbClr val="7F7F7F"/>
                </a:solidFill>
              </a:rPr>
              <a:t>December </a:t>
            </a:r>
            <a:r>
              <a:rPr lang="en-US" sz="675" b="0" baseline="0" dirty="0">
                <a:solidFill>
                  <a:srgbClr val="7F7F7F"/>
                </a:solidFill>
              </a:rPr>
              <a:t>2025</a:t>
            </a:r>
            <a:endParaRPr lang="en-US" sz="675" b="0" dirty="0">
              <a:solidFill>
                <a:srgbClr val="7F7F7F"/>
              </a:solidFill>
            </a:endParaRPr>
          </a:p>
        </p:txBody>
      </p:sp>
      <p:cxnSp>
        <p:nvCxnSpPr>
          <p:cNvPr id="6" name="Straight Connector 5">
            <a:extLst>
              <a:ext uri="{FF2B5EF4-FFF2-40B4-BE49-F238E27FC236}">
                <a16:creationId xmlns:a16="http://schemas.microsoft.com/office/drawing/2014/main" id="{20E55A6D-754E-A143-77BA-F9556B427418}"/>
              </a:ext>
            </a:extLst>
          </p:cNvPr>
          <p:cNvCxnSpPr/>
          <p:nvPr userDrawn="1"/>
        </p:nvCxnSpPr>
        <p:spPr>
          <a:xfrm rot="5400000" flipH="1" flipV="1">
            <a:off x="8387762" y="6467770"/>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Slide Number Placeholder 3">
            <a:extLst>
              <a:ext uri="{FF2B5EF4-FFF2-40B4-BE49-F238E27FC236}">
                <a16:creationId xmlns:a16="http://schemas.microsoft.com/office/drawing/2014/main" id="{A9A646A3-2BF9-5ED8-D87E-71602C530869}"/>
              </a:ext>
            </a:extLst>
          </p:cNvPr>
          <p:cNvSpPr txBox="1">
            <a:spLocks/>
          </p:cNvSpPr>
          <p:nvPr userDrawn="1"/>
        </p:nvSpPr>
        <p:spPr>
          <a:xfrm>
            <a:off x="8570313" y="6397841"/>
            <a:ext cx="345088" cy="460160"/>
          </a:xfrm>
          <a:prstGeom prst="rect">
            <a:avLst/>
          </a:prstGeom>
        </p:spPr>
        <p:txBody>
          <a:bodyPr vert="horz" lIns="0" tIns="0" rIns="0" bIns="0" rtlCol="0" anchor="t" anchorCtr="0"/>
          <a:lstStyle>
            <a:defPPr>
              <a:defRPr lang="en-US"/>
            </a:defPPr>
            <a:lvl1pPr marL="0" algn="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7D120D4-6535-4B7A-BCEB-2AA33453683A}" type="slidenum">
              <a:rPr lang="en-US" sz="675" b="0" smtClean="0">
                <a:solidFill>
                  <a:srgbClr val="7F7F7F"/>
                </a:solidFill>
                <a:latin typeface="Arial" charset="0"/>
                <a:ea typeface="Arial" charset="0"/>
                <a:cs typeface="Arial" charset="0"/>
              </a:rPr>
              <a:pPr algn="l"/>
              <a:t>‹#›</a:t>
            </a:fld>
            <a:endParaRPr lang="en-US" sz="675" b="0" dirty="0">
              <a:solidFill>
                <a:srgbClr val="7F7F7F"/>
              </a:solidFill>
              <a:latin typeface="Arial" charset="0"/>
              <a:ea typeface="Arial" charset="0"/>
              <a:cs typeface="Arial" charset="0"/>
            </a:endParaRPr>
          </a:p>
        </p:txBody>
      </p:sp>
      <p:sp>
        <p:nvSpPr>
          <p:cNvPr id="8" name="Date Placeholder 2">
            <a:extLst>
              <a:ext uri="{FF2B5EF4-FFF2-40B4-BE49-F238E27FC236}">
                <a16:creationId xmlns:a16="http://schemas.microsoft.com/office/drawing/2014/main" id="{C31BCC4F-C76A-839C-BBCE-0D8A42AB4485}"/>
              </a:ext>
            </a:extLst>
          </p:cNvPr>
          <p:cNvSpPr txBox="1">
            <a:spLocks/>
          </p:cNvSpPr>
          <p:nvPr userDrawn="1"/>
        </p:nvSpPr>
        <p:spPr>
          <a:xfrm>
            <a:off x="457200" y="6397840"/>
            <a:ext cx="3023242"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675" b="0" dirty="0">
                <a:solidFill>
                  <a:srgbClr val="7F7F7F"/>
                </a:solidFill>
              </a:rPr>
              <a:t>UC ANR REC System 2025-2030 Strategic Framework</a:t>
            </a:r>
          </a:p>
        </p:txBody>
      </p:sp>
    </p:spTree>
    <p:extLst>
      <p:ext uri="{BB962C8B-B14F-4D97-AF65-F5344CB8AC3E}">
        <p14:creationId xmlns:p14="http://schemas.microsoft.com/office/powerpoint/2010/main" val="2847271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2">
            <a:extLst>
              <a:ext uri="{FF2B5EF4-FFF2-40B4-BE49-F238E27FC236}">
                <a16:creationId xmlns:a16="http://schemas.microsoft.com/office/drawing/2014/main" id="{BA6C555E-98BF-2140-2435-2112BEFEA7D2}"/>
              </a:ext>
            </a:extLst>
          </p:cNvPr>
          <p:cNvSpPr txBox="1">
            <a:spLocks/>
          </p:cNvSpPr>
          <p:nvPr userDrawn="1"/>
        </p:nvSpPr>
        <p:spPr>
          <a:xfrm>
            <a:off x="7248659" y="6397840"/>
            <a:ext cx="1093077"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675" b="0" dirty="0">
                <a:solidFill>
                  <a:srgbClr val="7F7F7F"/>
                </a:solidFill>
              </a:rPr>
              <a:t>December </a:t>
            </a:r>
            <a:r>
              <a:rPr lang="en-US" sz="675" b="0" baseline="0" dirty="0">
                <a:solidFill>
                  <a:srgbClr val="7F7F7F"/>
                </a:solidFill>
              </a:rPr>
              <a:t>2025</a:t>
            </a:r>
            <a:endParaRPr lang="en-US" sz="675" b="0" dirty="0">
              <a:solidFill>
                <a:srgbClr val="7F7F7F"/>
              </a:solidFill>
            </a:endParaRPr>
          </a:p>
        </p:txBody>
      </p:sp>
      <p:cxnSp>
        <p:nvCxnSpPr>
          <p:cNvPr id="8" name="Straight Connector 7">
            <a:extLst>
              <a:ext uri="{FF2B5EF4-FFF2-40B4-BE49-F238E27FC236}">
                <a16:creationId xmlns:a16="http://schemas.microsoft.com/office/drawing/2014/main" id="{7FDF0D39-F0C4-194C-3005-C221B8DD3A60}"/>
              </a:ext>
            </a:extLst>
          </p:cNvPr>
          <p:cNvCxnSpPr/>
          <p:nvPr userDrawn="1"/>
        </p:nvCxnSpPr>
        <p:spPr>
          <a:xfrm rot="5400000" flipH="1" flipV="1">
            <a:off x="8387762" y="6467770"/>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Slide Number Placeholder 3">
            <a:extLst>
              <a:ext uri="{FF2B5EF4-FFF2-40B4-BE49-F238E27FC236}">
                <a16:creationId xmlns:a16="http://schemas.microsoft.com/office/drawing/2014/main" id="{AFFB8F80-46D2-748E-72BE-6E532FD15648}"/>
              </a:ext>
            </a:extLst>
          </p:cNvPr>
          <p:cNvSpPr txBox="1">
            <a:spLocks/>
          </p:cNvSpPr>
          <p:nvPr userDrawn="1"/>
        </p:nvSpPr>
        <p:spPr>
          <a:xfrm>
            <a:off x="8570313" y="6397841"/>
            <a:ext cx="345088" cy="460160"/>
          </a:xfrm>
          <a:prstGeom prst="rect">
            <a:avLst/>
          </a:prstGeom>
        </p:spPr>
        <p:txBody>
          <a:bodyPr vert="horz" lIns="0" tIns="0" rIns="0" bIns="0" rtlCol="0" anchor="t" anchorCtr="0"/>
          <a:lstStyle>
            <a:defPPr>
              <a:defRPr lang="en-US"/>
            </a:defPPr>
            <a:lvl1pPr marL="0" algn="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7D120D4-6535-4B7A-BCEB-2AA33453683A}" type="slidenum">
              <a:rPr lang="en-US" sz="675" b="0" smtClean="0">
                <a:solidFill>
                  <a:srgbClr val="7F7F7F"/>
                </a:solidFill>
                <a:latin typeface="Arial" charset="0"/>
                <a:ea typeface="Arial" charset="0"/>
                <a:cs typeface="Arial" charset="0"/>
              </a:rPr>
              <a:pPr algn="l"/>
              <a:t>‹#›</a:t>
            </a:fld>
            <a:endParaRPr lang="en-US" sz="675" b="0" dirty="0">
              <a:solidFill>
                <a:srgbClr val="7F7F7F"/>
              </a:solidFill>
              <a:latin typeface="Arial" charset="0"/>
              <a:ea typeface="Arial" charset="0"/>
              <a:cs typeface="Arial" charset="0"/>
            </a:endParaRPr>
          </a:p>
        </p:txBody>
      </p:sp>
      <p:sp>
        <p:nvSpPr>
          <p:cNvPr id="10" name="Date Placeholder 2">
            <a:extLst>
              <a:ext uri="{FF2B5EF4-FFF2-40B4-BE49-F238E27FC236}">
                <a16:creationId xmlns:a16="http://schemas.microsoft.com/office/drawing/2014/main" id="{5F89AB90-735E-3E3D-7196-1DADA6534E54}"/>
              </a:ext>
            </a:extLst>
          </p:cNvPr>
          <p:cNvSpPr txBox="1">
            <a:spLocks/>
          </p:cNvSpPr>
          <p:nvPr userDrawn="1"/>
        </p:nvSpPr>
        <p:spPr>
          <a:xfrm>
            <a:off x="457200" y="6397840"/>
            <a:ext cx="3023242"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675" b="0" dirty="0">
                <a:solidFill>
                  <a:srgbClr val="7F7F7F"/>
                </a:solidFill>
              </a:rPr>
              <a:t>UC ANR REC System 2025-2030 Strategic Framework</a:t>
            </a:r>
          </a:p>
        </p:txBody>
      </p:sp>
    </p:spTree>
    <p:extLst>
      <p:ext uri="{BB962C8B-B14F-4D97-AF65-F5344CB8AC3E}">
        <p14:creationId xmlns:p14="http://schemas.microsoft.com/office/powerpoint/2010/main" val="3902992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2">
            <a:extLst>
              <a:ext uri="{FF2B5EF4-FFF2-40B4-BE49-F238E27FC236}">
                <a16:creationId xmlns:a16="http://schemas.microsoft.com/office/drawing/2014/main" id="{C76BFA1D-F277-A549-49D9-0F58E63246C7}"/>
              </a:ext>
            </a:extLst>
          </p:cNvPr>
          <p:cNvSpPr txBox="1">
            <a:spLocks/>
          </p:cNvSpPr>
          <p:nvPr userDrawn="1"/>
        </p:nvSpPr>
        <p:spPr>
          <a:xfrm>
            <a:off x="7248659" y="6397840"/>
            <a:ext cx="1093077"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675" b="0" dirty="0">
                <a:solidFill>
                  <a:srgbClr val="7F7F7F"/>
                </a:solidFill>
              </a:rPr>
              <a:t>December </a:t>
            </a:r>
            <a:r>
              <a:rPr lang="en-US" sz="675" b="0" baseline="0" dirty="0">
                <a:solidFill>
                  <a:srgbClr val="7F7F7F"/>
                </a:solidFill>
              </a:rPr>
              <a:t>2025</a:t>
            </a:r>
            <a:endParaRPr lang="en-US" sz="675" b="0" dirty="0">
              <a:solidFill>
                <a:srgbClr val="7F7F7F"/>
              </a:solidFill>
            </a:endParaRPr>
          </a:p>
        </p:txBody>
      </p:sp>
      <p:cxnSp>
        <p:nvCxnSpPr>
          <p:cNvPr id="7" name="Straight Connector 6">
            <a:extLst>
              <a:ext uri="{FF2B5EF4-FFF2-40B4-BE49-F238E27FC236}">
                <a16:creationId xmlns:a16="http://schemas.microsoft.com/office/drawing/2014/main" id="{EDAC573F-B654-59E9-ADE9-C907C719BE30}"/>
              </a:ext>
            </a:extLst>
          </p:cNvPr>
          <p:cNvCxnSpPr/>
          <p:nvPr userDrawn="1"/>
        </p:nvCxnSpPr>
        <p:spPr>
          <a:xfrm rot="5400000" flipH="1" flipV="1">
            <a:off x="8387762" y="6467770"/>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Slide Number Placeholder 3">
            <a:extLst>
              <a:ext uri="{FF2B5EF4-FFF2-40B4-BE49-F238E27FC236}">
                <a16:creationId xmlns:a16="http://schemas.microsoft.com/office/drawing/2014/main" id="{8B768F00-B036-866B-B104-03C445DD180B}"/>
              </a:ext>
            </a:extLst>
          </p:cNvPr>
          <p:cNvSpPr txBox="1">
            <a:spLocks/>
          </p:cNvSpPr>
          <p:nvPr userDrawn="1"/>
        </p:nvSpPr>
        <p:spPr>
          <a:xfrm>
            <a:off x="8570313" y="6397841"/>
            <a:ext cx="345088" cy="460160"/>
          </a:xfrm>
          <a:prstGeom prst="rect">
            <a:avLst/>
          </a:prstGeom>
        </p:spPr>
        <p:txBody>
          <a:bodyPr vert="horz" lIns="0" tIns="0" rIns="0" bIns="0" rtlCol="0" anchor="t" anchorCtr="0"/>
          <a:lstStyle>
            <a:defPPr>
              <a:defRPr lang="en-US"/>
            </a:defPPr>
            <a:lvl1pPr marL="0" algn="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7D120D4-6535-4B7A-BCEB-2AA33453683A}" type="slidenum">
              <a:rPr lang="en-US" sz="675" b="0" smtClean="0">
                <a:solidFill>
                  <a:srgbClr val="7F7F7F"/>
                </a:solidFill>
                <a:latin typeface="Arial" charset="0"/>
                <a:ea typeface="Arial" charset="0"/>
                <a:cs typeface="Arial" charset="0"/>
              </a:rPr>
              <a:pPr algn="l"/>
              <a:t>‹#›</a:t>
            </a:fld>
            <a:endParaRPr lang="en-US" sz="675" b="0" dirty="0">
              <a:solidFill>
                <a:srgbClr val="7F7F7F"/>
              </a:solidFill>
              <a:latin typeface="Arial" charset="0"/>
              <a:ea typeface="Arial" charset="0"/>
              <a:cs typeface="Arial" charset="0"/>
            </a:endParaRPr>
          </a:p>
        </p:txBody>
      </p:sp>
      <p:sp>
        <p:nvSpPr>
          <p:cNvPr id="9" name="Date Placeholder 2">
            <a:extLst>
              <a:ext uri="{FF2B5EF4-FFF2-40B4-BE49-F238E27FC236}">
                <a16:creationId xmlns:a16="http://schemas.microsoft.com/office/drawing/2014/main" id="{717784B7-B906-17F9-D54C-DA53F20CB131}"/>
              </a:ext>
            </a:extLst>
          </p:cNvPr>
          <p:cNvSpPr txBox="1">
            <a:spLocks/>
          </p:cNvSpPr>
          <p:nvPr userDrawn="1"/>
        </p:nvSpPr>
        <p:spPr>
          <a:xfrm>
            <a:off x="457200" y="6397840"/>
            <a:ext cx="3023242"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675" b="0" dirty="0">
                <a:solidFill>
                  <a:srgbClr val="7F7F7F"/>
                </a:solidFill>
              </a:rPr>
              <a:t>UC ANR REC System 2025-2030 Strategic Framework</a:t>
            </a:r>
          </a:p>
        </p:txBody>
      </p:sp>
    </p:spTree>
    <p:extLst>
      <p:ext uri="{BB962C8B-B14F-4D97-AF65-F5344CB8AC3E}">
        <p14:creationId xmlns:p14="http://schemas.microsoft.com/office/powerpoint/2010/main" val="3670565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67A4A01F-845E-6C86-8967-8883AB70B38A}"/>
              </a:ext>
            </a:extLst>
          </p:cNvPr>
          <p:cNvSpPr txBox="1">
            <a:spLocks/>
          </p:cNvSpPr>
          <p:nvPr userDrawn="1"/>
        </p:nvSpPr>
        <p:spPr>
          <a:xfrm>
            <a:off x="7248659" y="6397840"/>
            <a:ext cx="1093077"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675" b="0" dirty="0">
                <a:solidFill>
                  <a:srgbClr val="7F7F7F"/>
                </a:solidFill>
              </a:rPr>
              <a:t>December </a:t>
            </a:r>
            <a:r>
              <a:rPr lang="en-US" sz="675" b="0" baseline="0" dirty="0">
                <a:solidFill>
                  <a:srgbClr val="7F7F7F"/>
                </a:solidFill>
              </a:rPr>
              <a:t>2025</a:t>
            </a:r>
            <a:endParaRPr lang="en-US" sz="675" b="0" dirty="0">
              <a:solidFill>
                <a:srgbClr val="7F7F7F"/>
              </a:solidFill>
            </a:endParaRPr>
          </a:p>
        </p:txBody>
      </p:sp>
      <p:cxnSp>
        <p:nvCxnSpPr>
          <p:cNvPr id="3" name="Straight Connector 2">
            <a:extLst>
              <a:ext uri="{FF2B5EF4-FFF2-40B4-BE49-F238E27FC236}">
                <a16:creationId xmlns:a16="http://schemas.microsoft.com/office/drawing/2014/main" id="{A8347D10-467C-7496-F99C-53A357FEFF28}"/>
              </a:ext>
            </a:extLst>
          </p:cNvPr>
          <p:cNvCxnSpPr/>
          <p:nvPr userDrawn="1"/>
        </p:nvCxnSpPr>
        <p:spPr>
          <a:xfrm rot="5400000" flipH="1" flipV="1">
            <a:off x="8387762" y="6467770"/>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EEEE3F3F-3D44-05D8-4EB1-4EF6EA41E4C3}"/>
              </a:ext>
            </a:extLst>
          </p:cNvPr>
          <p:cNvSpPr txBox="1">
            <a:spLocks/>
          </p:cNvSpPr>
          <p:nvPr userDrawn="1"/>
        </p:nvSpPr>
        <p:spPr>
          <a:xfrm>
            <a:off x="8570313" y="6397841"/>
            <a:ext cx="345088" cy="460160"/>
          </a:xfrm>
          <a:prstGeom prst="rect">
            <a:avLst/>
          </a:prstGeom>
        </p:spPr>
        <p:txBody>
          <a:bodyPr vert="horz" lIns="0" tIns="0" rIns="0" bIns="0" rtlCol="0" anchor="t" anchorCtr="0"/>
          <a:lstStyle>
            <a:defPPr>
              <a:defRPr lang="en-US"/>
            </a:defPPr>
            <a:lvl1pPr marL="0" algn="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7D120D4-6535-4B7A-BCEB-2AA33453683A}" type="slidenum">
              <a:rPr lang="en-US" sz="675" b="0" smtClean="0">
                <a:solidFill>
                  <a:srgbClr val="7F7F7F"/>
                </a:solidFill>
                <a:latin typeface="Arial" charset="0"/>
                <a:ea typeface="Arial" charset="0"/>
                <a:cs typeface="Arial" charset="0"/>
              </a:rPr>
              <a:pPr algn="l"/>
              <a:t>‹#›</a:t>
            </a:fld>
            <a:endParaRPr lang="en-US" sz="675" b="0" dirty="0">
              <a:solidFill>
                <a:srgbClr val="7F7F7F"/>
              </a:solidFill>
              <a:latin typeface="Arial" charset="0"/>
              <a:ea typeface="Arial" charset="0"/>
              <a:cs typeface="Arial" charset="0"/>
            </a:endParaRPr>
          </a:p>
        </p:txBody>
      </p:sp>
      <p:sp>
        <p:nvSpPr>
          <p:cNvPr id="5" name="Date Placeholder 2">
            <a:extLst>
              <a:ext uri="{FF2B5EF4-FFF2-40B4-BE49-F238E27FC236}">
                <a16:creationId xmlns:a16="http://schemas.microsoft.com/office/drawing/2014/main" id="{3C3792E7-3801-BBD3-917F-FD0BB683702C}"/>
              </a:ext>
            </a:extLst>
          </p:cNvPr>
          <p:cNvSpPr txBox="1">
            <a:spLocks/>
          </p:cNvSpPr>
          <p:nvPr userDrawn="1"/>
        </p:nvSpPr>
        <p:spPr>
          <a:xfrm>
            <a:off x="457200" y="6397840"/>
            <a:ext cx="3023242"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675" b="0" dirty="0">
                <a:solidFill>
                  <a:srgbClr val="7F7F7F"/>
                </a:solidFill>
              </a:rPr>
              <a:t>UC ANR REC System 2025-2030 Strategic Framework</a:t>
            </a:r>
          </a:p>
        </p:txBody>
      </p:sp>
    </p:spTree>
    <p:extLst>
      <p:ext uri="{BB962C8B-B14F-4D97-AF65-F5344CB8AC3E}">
        <p14:creationId xmlns:p14="http://schemas.microsoft.com/office/powerpoint/2010/main" val="3799482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2">
            <a:extLst>
              <a:ext uri="{FF2B5EF4-FFF2-40B4-BE49-F238E27FC236}">
                <a16:creationId xmlns:a16="http://schemas.microsoft.com/office/drawing/2014/main" id="{EF46025C-BE10-9DF6-3376-3C25F6AD1F8B}"/>
              </a:ext>
            </a:extLst>
          </p:cNvPr>
          <p:cNvSpPr txBox="1">
            <a:spLocks/>
          </p:cNvSpPr>
          <p:nvPr userDrawn="1"/>
        </p:nvSpPr>
        <p:spPr>
          <a:xfrm>
            <a:off x="7248659" y="6397840"/>
            <a:ext cx="1093077"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675" b="0" dirty="0">
                <a:solidFill>
                  <a:srgbClr val="7F7F7F"/>
                </a:solidFill>
              </a:rPr>
              <a:t>December </a:t>
            </a:r>
            <a:r>
              <a:rPr lang="en-US" sz="675" b="0" baseline="0" dirty="0">
                <a:solidFill>
                  <a:srgbClr val="7F7F7F"/>
                </a:solidFill>
              </a:rPr>
              <a:t>2025</a:t>
            </a:r>
            <a:endParaRPr lang="en-US" sz="675" b="0" dirty="0">
              <a:solidFill>
                <a:srgbClr val="7F7F7F"/>
              </a:solidFill>
            </a:endParaRPr>
          </a:p>
        </p:txBody>
      </p:sp>
      <p:cxnSp>
        <p:nvCxnSpPr>
          <p:cNvPr id="6" name="Straight Connector 5">
            <a:extLst>
              <a:ext uri="{FF2B5EF4-FFF2-40B4-BE49-F238E27FC236}">
                <a16:creationId xmlns:a16="http://schemas.microsoft.com/office/drawing/2014/main" id="{DA946A63-0D8E-86C9-297B-7C81A643B1B8}"/>
              </a:ext>
            </a:extLst>
          </p:cNvPr>
          <p:cNvCxnSpPr/>
          <p:nvPr userDrawn="1"/>
        </p:nvCxnSpPr>
        <p:spPr>
          <a:xfrm rot="5400000" flipH="1" flipV="1">
            <a:off x="8387762" y="6467770"/>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Slide Number Placeholder 3">
            <a:extLst>
              <a:ext uri="{FF2B5EF4-FFF2-40B4-BE49-F238E27FC236}">
                <a16:creationId xmlns:a16="http://schemas.microsoft.com/office/drawing/2014/main" id="{629A85FE-2E71-A293-0E6A-9F4D75A6E093}"/>
              </a:ext>
            </a:extLst>
          </p:cNvPr>
          <p:cNvSpPr txBox="1">
            <a:spLocks/>
          </p:cNvSpPr>
          <p:nvPr userDrawn="1"/>
        </p:nvSpPr>
        <p:spPr>
          <a:xfrm>
            <a:off x="8570313" y="6397841"/>
            <a:ext cx="345088" cy="460160"/>
          </a:xfrm>
          <a:prstGeom prst="rect">
            <a:avLst/>
          </a:prstGeom>
        </p:spPr>
        <p:txBody>
          <a:bodyPr vert="horz" lIns="0" tIns="0" rIns="0" bIns="0" rtlCol="0" anchor="t" anchorCtr="0"/>
          <a:lstStyle>
            <a:defPPr>
              <a:defRPr lang="en-US"/>
            </a:defPPr>
            <a:lvl1pPr marL="0" algn="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7D120D4-6535-4B7A-BCEB-2AA33453683A}" type="slidenum">
              <a:rPr lang="en-US" sz="675" b="0" smtClean="0">
                <a:solidFill>
                  <a:srgbClr val="7F7F7F"/>
                </a:solidFill>
                <a:latin typeface="Arial" charset="0"/>
                <a:ea typeface="Arial" charset="0"/>
                <a:cs typeface="Arial" charset="0"/>
              </a:rPr>
              <a:pPr algn="l"/>
              <a:t>‹#›</a:t>
            </a:fld>
            <a:endParaRPr lang="en-US" sz="675" b="0" dirty="0">
              <a:solidFill>
                <a:srgbClr val="7F7F7F"/>
              </a:solidFill>
              <a:latin typeface="Arial" charset="0"/>
              <a:ea typeface="Arial" charset="0"/>
              <a:cs typeface="Arial" charset="0"/>
            </a:endParaRPr>
          </a:p>
        </p:txBody>
      </p:sp>
      <p:sp>
        <p:nvSpPr>
          <p:cNvPr id="8" name="Date Placeholder 2">
            <a:extLst>
              <a:ext uri="{FF2B5EF4-FFF2-40B4-BE49-F238E27FC236}">
                <a16:creationId xmlns:a16="http://schemas.microsoft.com/office/drawing/2014/main" id="{ECE3D232-A3C3-E02C-1EA0-E0CC53544A48}"/>
              </a:ext>
            </a:extLst>
          </p:cNvPr>
          <p:cNvSpPr txBox="1">
            <a:spLocks/>
          </p:cNvSpPr>
          <p:nvPr userDrawn="1"/>
        </p:nvSpPr>
        <p:spPr>
          <a:xfrm>
            <a:off x="457200" y="6397840"/>
            <a:ext cx="3023242"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675" b="0" dirty="0">
                <a:solidFill>
                  <a:srgbClr val="7F7F7F"/>
                </a:solidFill>
              </a:rPr>
              <a:t>UC ANR REC System 2025-2030 Strategic Framework</a:t>
            </a:r>
          </a:p>
        </p:txBody>
      </p:sp>
    </p:spTree>
    <p:extLst>
      <p:ext uri="{BB962C8B-B14F-4D97-AF65-F5344CB8AC3E}">
        <p14:creationId xmlns:p14="http://schemas.microsoft.com/office/powerpoint/2010/main" val="2692783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Date Placeholder 2">
            <a:extLst>
              <a:ext uri="{FF2B5EF4-FFF2-40B4-BE49-F238E27FC236}">
                <a16:creationId xmlns:a16="http://schemas.microsoft.com/office/drawing/2014/main" id="{889513BF-896E-E16A-A19A-81C783D38824}"/>
              </a:ext>
            </a:extLst>
          </p:cNvPr>
          <p:cNvSpPr txBox="1">
            <a:spLocks/>
          </p:cNvSpPr>
          <p:nvPr userDrawn="1"/>
        </p:nvSpPr>
        <p:spPr>
          <a:xfrm>
            <a:off x="7248659" y="6397840"/>
            <a:ext cx="1093077"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675" b="0" dirty="0">
                <a:solidFill>
                  <a:srgbClr val="7F7F7F"/>
                </a:solidFill>
              </a:rPr>
              <a:t>December </a:t>
            </a:r>
            <a:r>
              <a:rPr lang="en-US" sz="675" b="0" baseline="0" dirty="0">
                <a:solidFill>
                  <a:srgbClr val="7F7F7F"/>
                </a:solidFill>
              </a:rPr>
              <a:t>2025</a:t>
            </a:r>
            <a:endParaRPr lang="en-US" sz="675" b="0" dirty="0">
              <a:solidFill>
                <a:srgbClr val="7F7F7F"/>
              </a:solidFill>
            </a:endParaRPr>
          </a:p>
        </p:txBody>
      </p:sp>
      <p:cxnSp>
        <p:nvCxnSpPr>
          <p:cNvPr id="9" name="Straight Connector 8">
            <a:extLst>
              <a:ext uri="{FF2B5EF4-FFF2-40B4-BE49-F238E27FC236}">
                <a16:creationId xmlns:a16="http://schemas.microsoft.com/office/drawing/2014/main" id="{BC3992A0-44B9-03DD-97FC-60922C752D85}"/>
              </a:ext>
            </a:extLst>
          </p:cNvPr>
          <p:cNvCxnSpPr/>
          <p:nvPr userDrawn="1"/>
        </p:nvCxnSpPr>
        <p:spPr>
          <a:xfrm rot="5400000" flipH="1" flipV="1">
            <a:off x="8387762" y="6467770"/>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Slide Number Placeholder 3">
            <a:extLst>
              <a:ext uri="{FF2B5EF4-FFF2-40B4-BE49-F238E27FC236}">
                <a16:creationId xmlns:a16="http://schemas.microsoft.com/office/drawing/2014/main" id="{3AABC4F6-BA7D-3828-FE9F-FC6664DD3FF1}"/>
              </a:ext>
            </a:extLst>
          </p:cNvPr>
          <p:cNvSpPr txBox="1">
            <a:spLocks/>
          </p:cNvSpPr>
          <p:nvPr userDrawn="1"/>
        </p:nvSpPr>
        <p:spPr>
          <a:xfrm>
            <a:off x="8570313" y="6397841"/>
            <a:ext cx="345088" cy="460160"/>
          </a:xfrm>
          <a:prstGeom prst="rect">
            <a:avLst/>
          </a:prstGeom>
        </p:spPr>
        <p:txBody>
          <a:bodyPr vert="horz" lIns="0" tIns="0" rIns="0" bIns="0" rtlCol="0" anchor="t" anchorCtr="0"/>
          <a:lstStyle>
            <a:defPPr>
              <a:defRPr lang="en-US"/>
            </a:defPPr>
            <a:lvl1pPr marL="0" algn="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7D120D4-6535-4B7A-BCEB-2AA33453683A}" type="slidenum">
              <a:rPr lang="en-US" sz="675" b="0" smtClean="0">
                <a:solidFill>
                  <a:srgbClr val="7F7F7F"/>
                </a:solidFill>
                <a:latin typeface="Arial" charset="0"/>
                <a:ea typeface="Arial" charset="0"/>
                <a:cs typeface="Arial" charset="0"/>
              </a:rPr>
              <a:pPr algn="l"/>
              <a:t>‹#›</a:t>
            </a:fld>
            <a:endParaRPr lang="en-US" sz="675" b="0" dirty="0">
              <a:solidFill>
                <a:srgbClr val="7F7F7F"/>
              </a:solidFill>
              <a:latin typeface="Arial" charset="0"/>
              <a:ea typeface="Arial" charset="0"/>
              <a:cs typeface="Arial" charset="0"/>
            </a:endParaRPr>
          </a:p>
        </p:txBody>
      </p:sp>
      <p:sp>
        <p:nvSpPr>
          <p:cNvPr id="11" name="Date Placeholder 2">
            <a:extLst>
              <a:ext uri="{FF2B5EF4-FFF2-40B4-BE49-F238E27FC236}">
                <a16:creationId xmlns:a16="http://schemas.microsoft.com/office/drawing/2014/main" id="{5435254F-D850-496A-A42A-1A8A8C8C4310}"/>
              </a:ext>
            </a:extLst>
          </p:cNvPr>
          <p:cNvSpPr txBox="1">
            <a:spLocks/>
          </p:cNvSpPr>
          <p:nvPr userDrawn="1"/>
        </p:nvSpPr>
        <p:spPr>
          <a:xfrm>
            <a:off x="457200" y="6397840"/>
            <a:ext cx="3023242"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675" b="0" dirty="0">
                <a:solidFill>
                  <a:srgbClr val="7F7F7F"/>
                </a:solidFill>
              </a:rPr>
              <a:t>UC ANR REC System 2025-2030 Strategic Framework</a:t>
            </a:r>
          </a:p>
        </p:txBody>
      </p:sp>
    </p:spTree>
    <p:extLst>
      <p:ext uri="{BB962C8B-B14F-4D97-AF65-F5344CB8AC3E}">
        <p14:creationId xmlns:p14="http://schemas.microsoft.com/office/powerpoint/2010/main" val="3138753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082910B9-052D-4BE5-88BA-A41FBE609980}" type="datetimeFigureOut">
              <a:rPr lang="en-US" smtClean="0"/>
              <a:t>2/12/2026</a:t>
            </a:fld>
            <a:endParaRPr lang="en-US" dirty="0"/>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A6682E72-08C8-42C8-BFE4-734389968F4F}" type="slidenum">
              <a:rPr lang="en-US" smtClean="0"/>
              <a:t>‹#›</a:t>
            </a:fld>
            <a:endParaRPr lang="en-US" dirty="0"/>
          </a:p>
        </p:txBody>
      </p:sp>
    </p:spTree>
    <p:extLst>
      <p:ext uri="{BB962C8B-B14F-4D97-AF65-F5344CB8AC3E}">
        <p14:creationId xmlns:p14="http://schemas.microsoft.com/office/powerpoint/2010/main" val="2048919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082910B9-052D-4BE5-88BA-A41FBE609980}" type="datetimeFigureOut">
              <a:rPr lang="en-US" smtClean="0"/>
              <a:t>2/12/2026</a:t>
            </a:fld>
            <a:endParaRPr lang="en-US" dirty="0"/>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A6682E72-08C8-42C8-BFE4-734389968F4F}" type="slidenum">
              <a:rPr lang="en-US" smtClean="0"/>
              <a:t>‹#›</a:t>
            </a:fld>
            <a:endParaRPr lang="en-US" dirty="0"/>
          </a:p>
        </p:txBody>
      </p:sp>
    </p:spTree>
    <p:extLst>
      <p:ext uri="{BB962C8B-B14F-4D97-AF65-F5344CB8AC3E}">
        <p14:creationId xmlns:p14="http://schemas.microsoft.com/office/powerpoint/2010/main" val="1578440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lvl1pPr algn="l">
              <a:defRPr sz="32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57200" y="914400"/>
            <a:ext cx="8229600" cy="533400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
            <a:extLst>
              <a:ext uri="{FF2B5EF4-FFF2-40B4-BE49-F238E27FC236}">
                <a16:creationId xmlns:a16="http://schemas.microsoft.com/office/drawing/2014/main" id="{6D997A74-1654-2363-8D49-BB65FA67F28E}"/>
              </a:ext>
            </a:extLst>
          </p:cNvPr>
          <p:cNvSpPr txBox="1">
            <a:spLocks/>
          </p:cNvSpPr>
          <p:nvPr userDrawn="1"/>
        </p:nvSpPr>
        <p:spPr>
          <a:xfrm>
            <a:off x="7248659" y="6478525"/>
            <a:ext cx="1093077"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675" b="0" dirty="0">
                <a:solidFill>
                  <a:srgbClr val="7F7F7F"/>
                </a:solidFill>
              </a:rPr>
              <a:t>September </a:t>
            </a:r>
            <a:r>
              <a:rPr lang="en-US" sz="675" b="0" baseline="0" dirty="0">
                <a:solidFill>
                  <a:srgbClr val="7F7F7F"/>
                </a:solidFill>
              </a:rPr>
              <a:t>2025</a:t>
            </a:r>
            <a:endParaRPr lang="en-US" sz="675" b="0" dirty="0">
              <a:solidFill>
                <a:srgbClr val="7F7F7F"/>
              </a:solidFill>
            </a:endParaRPr>
          </a:p>
        </p:txBody>
      </p:sp>
      <p:cxnSp>
        <p:nvCxnSpPr>
          <p:cNvPr id="8" name="Straight Connector 7">
            <a:extLst>
              <a:ext uri="{FF2B5EF4-FFF2-40B4-BE49-F238E27FC236}">
                <a16:creationId xmlns:a16="http://schemas.microsoft.com/office/drawing/2014/main" id="{EA410DA7-19F9-D76A-BF83-9895BC020F0B}"/>
              </a:ext>
            </a:extLst>
          </p:cNvPr>
          <p:cNvCxnSpPr/>
          <p:nvPr userDrawn="1"/>
        </p:nvCxnSpPr>
        <p:spPr>
          <a:xfrm rot="5400000" flipH="1" flipV="1">
            <a:off x="8387762" y="6548455"/>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Slide Number Placeholder 3">
            <a:extLst>
              <a:ext uri="{FF2B5EF4-FFF2-40B4-BE49-F238E27FC236}">
                <a16:creationId xmlns:a16="http://schemas.microsoft.com/office/drawing/2014/main" id="{63CA0F20-8A10-24E1-99BD-62AF2A35284A}"/>
              </a:ext>
            </a:extLst>
          </p:cNvPr>
          <p:cNvSpPr txBox="1">
            <a:spLocks/>
          </p:cNvSpPr>
          <p:nvPr userDrawn="1"/>
        </p:nvSpPr>
        <p:spPr>
          <a:xfrm>
            <a:off x="8570313" y="6478526"/>
            <a:ext cx="345088" cy="460160"/>
          </a:xfrm>
          <a:prstGeom prst="rect">
            <a:avLst/>
          </a:prstGeom>
        </p:spPr>
        <p:txBody>
          <a:bodyPr vert="horz" lIns="0" tIns="0" rIns="0" bIns="0" rtlCol="0" anchor="t" anchorCtr="0"/>
          <a:lstStyle>
            <a:defPPr>
              <a:defRPr lang="en-US"/>
            </a:defPPr>
            <a:lvl1pPr marL="0" algn="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7D120D4-6535-4B7A-BCEB-2AA33453683A}" type="slidenum">
              <a:rPr lang="en-US" sz="675" b="0" smtClean="0">
                <a:solidFill>
                  <a:srgbClr val="7F7F7F"/>
                </a:solidFill>
                <a:latin typeface="Arial" charset="0"/>
                <a:ea typeface="Arial" charset="0"/>
                <a:cs typeface="Arial" charset="0"/>
              </a:rPr>
              <a:pPr algn="l"/>
              <a:t>‹#›</a:t>
            </a:fld>
            <a:endParaRPr lang="en-US" sz="675" b="0" dirty="0">
              <a:solidFill>
                <a:srgbClr val="7F7F7F"/>
              </a:solidFill>
              <a:latin typeface="Arial" charset="0"/>
              <a:ea typeface="Arial" charset="0"/>
              <a:cs typeface="Arial" charset="0"/>
            </a:endParaRPr>
          </a:p>
        </p:txBody>
      </p:sp>
      <p:sp>
        <p:nvSpPr>
          <p:cNvPr id="10" name="Footer Placeholder 4">
            <a:extLst>
              <a:ext uri="{FF2B5EF4-FFF2-40B4-BE49-F238E27FC236}">
                <a16:creationId xmlns:a16="http://schemas.microsoft.com/office/drawing/2014/main" id="{36233515-6461-E32C-507D-45068B5904D1}"/>
              </a:ext>
            </a:extLst>
          </p:cNvPr>
          <p:cNvSpPr txBox="1">
            <a:spLocks/>
          </p:cNvSpPr>
          <p:nvPr userDrawn="1"/>
        </p:nvSpPr>
        <p:spPr>
          <a:xfrm>
            <a:off x="457200" y="6478527"/>
            <a:ext cx="3352800" cy="439345"/>
          </a:xfrm>
          <a:prstGeom prst="rect">
            <a:avLst/>
          </a:prstGeom>
        </p:spPr>
        <p:txBody>
          <a:bodyPr vert="horz" lIns="0" tIns="0" rIns="0" bIns="0" rtlCol="0" anchor="t" anchorCtr="0">
            <a:noAutofit/>
          </a:bodyPr>
          <a:lstStyle>
            <a:defPPr>
              <a:defRPr lang="en-US"/>
            </a:defPPr>
            <a:lvl1pPr algn="r">
              <a:defRPr sz="900" b="0">
                <a:solidFill>
                  <a:srgbClr val="7F7F7F"/>
                </a:solidFill>
                <a:latin typeface="Arial"/>
                <a:cs typeface="Arial"/>
              </a:defRPr>
            </a:lvl1pPr>
          </a:lstStyle>
          <a:p>
            <a:pPr lvl="0" algn="l"/>
            <a:r>
              <a:rPr lang="en-US" sz="675" dirty="0"/>
              <a:t>UC ANR 2025-2030 STRATEGIC PLAN</a:t>
            </a:r>
          </a:p>
        </p:txBody>
      </p:sp>
    </p:spTree>
    <p:extLst>
      <p:ext uri="{BB962C8B-B14F-4D97-AF65-F5344CB8AC3E}">
        <p14:creationId xmlns:p14="http://schemas.microsoft.com/office/powerpoint/2010/main" val="617240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6" name="Slide Number Placeholder 3"/>
          <p:cNvSpPr txBox="1">
            <a:spLocks/>
          </p:cNvSpPr>
          <p:nvPr userDrawn="1"/>
        </p:nvSpPr>
        <p:spPr>
          <a:xfrm>
            <a:off x="8570313" y="6397841"/>
            <a:ext cx="345088" cy="460160"/>
          </a:xfrm>
          <a:prstGeom prst="rect">
            <a:avLst/>
          </a:prstGeom>
        </p:spPr>
        <p:txBody>
          <a:bodyPr vert="horz" lIns="0" tIns="0" rIns="0" bIns="0" rtlCol="0" anchor="t" anchorCtr="0"/>
          <a:lstStyle>
            <a:defPPr>
              <a:defRPr lang="en-US"/>
            </a:defPPr>
            <a:lvl1pPr marL="0" algn="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7D120D4-6535-4B7A-BCEB-2AA33453683A}" type="slidenum">
              <a:rPr lang="en-US" sz="675" b="0" smtClean="0">
                <a:solidFill>
                  <a:schemeClr val="bg1"/>
                </a:solidFill>
                <a:latin typeface="Arial" charset="0"/>
                <a:ea typeface="Arial" charset="0"/>
                <a:cs typeface="Arial" charset="0"/>
              </a:rPr>
              <a:pPr algn="l"/>
              <a:t>‹#›</a:t>
            </a:fld>
            <a:endParaRPr lang="en-US" sz="675" b="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177441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lvl1pPr algn="l">
              <a:defRPr sz="2400" b="1">
                <a:solidFill>
                  <a:schemeClr val="tx2"/>
                </a:solidFill>
              </a:defRPr>
            </a:lvl1pPr>
          </a:lstStyle>
          <a:p>
            <a:r>
              <a:rPr lang="en-US"/>
              <a:t>Click to edit Master title style</a:t>
            </a:r>
          </a:p>
        </p:txBody>
      </p:sp>
    </p:spTree>
    <p:extLst>
      <p:ext uri="{BB962C8B-B14F-4D97-AF65-F5344CB8AC3E}">
        <p14:creationId xmlns:p14="http://schemas.microsoft.com/office/powerpoint/2010/main" val="96720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UC Blue">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32B1C90A-9C8B-1B07-79FA-C8F607C71683}"/>
              </a:ext>
            </a:extLst>
          </p:cNvPr>
          <p:cNvSpPr txBox="1">
            <a:spLocks/>
          </p:cNvSpPr>
          <p:nvPr userDrawn="1"/>
        </p:nvSpPr>
        <p:spPr>
          <a:xfrm>
            <a:off x="7248659" y="6397840"/>
            <a:ext cx="1093077"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675" b="0" dirty="0">
                <a:solidFill>
                  <a:srgbClr val="7F7F7F"/>
                </a:solidFill>
              </a:rPr>
              <a:t>December </a:t>
            </a:r>
            <a:r>
              <a:rPr lang="en-US" sz="675" b="0" baseline="0" dirty="0">
                <a:solidFill>
                  <a:srgbClr val="7F7F7F"/>
                </a:solidFill>
              </a:rPr>
              <a:t>2025</a:t>
            </a:r>
            <a:endParaRPr lang="en-US" sz="675" b="0" dirty="0">
              <a:solidFill>
                <a:srgbClr val="7F7F7F"/>
              </a:solidFill>
            </a:endParaRPr>
          </a:p>
        </p:txBody>
      </p:sp>
      <p:cxnSp>
        <p:nvCxnSpPr>
          <p:cNvPr id="3" name="Straight Connector 2">
            <a:extLst>
              <a:ext uri="{FF2B5EF4-FFF2-40B4-BE49-F238E27FC236}">
                <a16:creationId xmlns:a16="http://schemas.microsoft.com/office/drawing/2014/main" id="{DC5DC984-E0A2-847B-036C-8A38F79EB5CB}"/>
              </a:ext>
            </a:extLst>
          </p:cNvPr>
          <p:cNvCxnSpPr/>
          <p:nvPr userDrawn="1"/>
        </p:nvCxnSpPr>
        <p:spPr>
          <a:xfrm rot="5400000" flipH="1" flipV="1">
            <a:off x="8387762" y="6467770"/>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DBB104F6-2502-3F49-D10D-DF5E703AB01E}"/>
              </a:ext>
            </a:extLst>
          </p:cNvPr>
          <p:cNvSpPr txBox="1">
            <a:spLocks/>
          </p:cNvSpPr>
          <p:nvPr userDrawn="1"/>
        </p:nvSpPr>
        <p:spPr>
          <a:xfrm>
            <a:off x="8570313" y="6397841"/>
            <a:ext cx="345088" cy="460160"/>
          </a:xfrm>
          <a:prstGeom prst="rect">
            <a:avLst/>
          </a:prstGeom>
        </p:spPr>
        <p:txBody>
          <a:bodyPr vert="horz" lIns="0" tIns="0" rIns="0" bIns="0" rtlCol="0" anchor="t" anchorCtr="0"/>
          <a:lstStyle>
            <a:defPPr>
              <a:defRPr lang="en-US"/>
            </a:defPPr>
            <a:lvl1pPr marL="0" algn="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7D120D4-6535-4B7A-BCEB-2AA33453683A}" type="slidenum">
              <a:rPr lang="en-US" sz="675" b="0" smtClean="0">
                <a:solidFill>
                  <a:srgbClr val="7F7F7F"/>
                </a:solidFill>
                <a:latin typeface="Arial" charset="0"/>
                <a:ea typeface="Arial" charset="0"/>
                <a:cs typeface="Arial" charset="0"/>
              </a:rPr>
              <a:pPr algn="l"/>
              <a:t>‹#›</a:t>
            </a:fld>
            <a:endParaRPr lang="en-US" sz="675" b="0" dirty="0">
              <a:solidFill>
                <a:srgbClr val="7F7F7F"/>
              </a:solidFill>
              <a:latin typeface="Arial" charset="0"/>
              <a:ea typeface="Arial" charset="0"/>
              <a:cs typeface="Arial" charset="0"/>
            </a:endParaRPr>
          </a:p>
        </p:txBody>
      </p:sp>
      <p:sp>
        <p:nvSpPr>
          <p:cNvPr id="5" name="Date Placeholder 2">
            <a:extLst>
              <a:ext uri="{FF2B5EF4-FFF2-40B4-BE49-F238E27FC236}">
                <a16:creationId xmlns:a16="http://schemas.microsoft.com/office/drawing/2014/main" id="{75F7A82A-3EFF-F69A-3683-D7C982B1AA6C}"/>
              </a:ext>
            </a:extLst>
          </p:cNvPr>
          <p:cNvSpPr txBox="1">
            <a:spLocks/>
          </p:cNvSpPr>
          <p:nvPr userDrawn="1"/>
        </p:nvSpPr>
        <p:spPr>
          <a:xfrm>
            <a:off x="457200" y="6397840"/>
            <a:ext cx="3023242"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675" b="0" dirty="0">
                <a:solidFill>
                  <a:srgbClr val="7F7F7F"/>
                </a:solidFill>
              </a:rPr>
              <a:t>UC ANR REC System 2025-2030 Strategic Framework</a:t>
            </a:r>
          </a:p>
        </p:txBody>
      </p:sp>
    </p:spTree>
    <p:extLst>
      <p:ext uri="{BB962C8B-B14F-4D97-AF65-F5344CB8AC3E}">
        <p14:creationId xmlns:p14="http://schemas.microsoft.com/office/powerpoint/2010/main" val="3256788702"/>
      </p:ext>
    </p:extLst>
  </p:cSld>
  <p:clrMapOvr>
    <a:masterClrMapping/>
  </p:clrMapOvr>
  <p:extLst>
    <p:ext uri="{DCECCB84-F9BA-43D5-87BE-67443E8EF086}">
      <p15:sldGuideLst xmlns:p15="http://schemas.microsoft.com/office/powerpoint/2012/main">
        <p15:guide id="1" pos="288">
          <p15:clr>
            <a:srgbClr val="FBAE40"/>
          </p15:clr>
        </p15:guide>
        <p15:guide id="2" pos="547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lvl1pPr algn="l">
              <a:defRPr sz="2400" b="1">
                <a:solidFill>
                  <a:schemeClr val="tx2"/>
                </a:solidFill>
              </a:defRPr>
            </a:lvl1pPr>
          </a:lstStyle>
          <a:p>
            <a:r>
              <a:rPr lang="en-US"/>
              <a:t>Click to edit Master title style</a:t>
            </a:r>
          </a:p>
        </p:txBody>
      </p:sp>
      <p:sp>
        <p:nvSpPr>
          <p:cNvPr id="3" name="Content Placeholder 2"/>
          <p:cNvSpPr>
            <a:spLocks noGrp="1"/>
          </p:cNvSpPr>
          <p:nvPr>
            <p:ph idx="1"/>
          </p:nvPr>
        </p:nvSpPr>
        <p:spPr>
          <a:xfrm>
            <a:off x="457200" y="914400"/>
            <a:ext cx="8229600" cy="5334000"/>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a:extLst>
              <a:ext uri="{FF2B5EF4-FFF2-40B4-BE49-F238E27FC236}">
                <a16:creationId xmlns:a16="http://schemas.microsoft.com/office/drawing/2014/main" id="{95C92EC5-5A7D-366B-6CE6-7BFEDB1B6698}"/>
              </a:ext>
            </a:extLst>
          </p:cNvPr>
          <p:cNvSpPr txBox="1">
            <a:spLocks/>
          </p:cNvSpPr>
          <p:nvPr userDrawn="1"/>
        </p:nvSpPr>
        <p:spPr>
          <a:xfrm>
            <a:off x="7248659" y="6397840"/>
            <a:ext cx="1093077"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675" b="0" dirty="0">
                <a:solidFill>
                  <a:srgbClr val="7F7F7F"/>
                </a:solidFill>
              </a:rPr>
              <a:t>December </a:t>
            </a:r>
            <a:r>
              <a:rPr lang="en-US" sz="675" b="0" baseline="0" dirty="0">
                <a:solidFill>
                  <a:srgbClr val="7F7F7F"/>
                </a:solidFill>
              </a:rPr>
              <a:t>2025</a:t>
            </a:r>
            <a:endParaRPr lang="en-US" sz="675" b="0" dirty="0">
              <a:solidFill>
                <a:srgbClr val="7F7F7F"/>
              </a:solidFill>
            </a:endParaRPr>
          </a:p>
        </p:txBody>
      </p:sp>
      <p:cxnSp>
        <p:nvCxnSpPr>
          <p:cNvPr id="5" name="Straight Connector 4">
            <a:extLst>
              <a:ext uri="{FF2B5EF4-FFF2-40B4-BE49-F238E27FC236}">
                <a16:creationId xmlns:a16="http://schemas.microsoft.com/office/drawing/2014/main" id="{A2E88407-4794-ECA8-C839-9992C194E30B}"/>
              </a:ext>
            </a:extLst>
          </p:cNvPr>
          <p:cNvCxnSpPr/>
          <p:nvPr userDrawn="1"/>
        </p:nvCxnSpPr>
        <p:spPr>
          <a:xfrm rot="5400000" flipH="1" flipV="1">
            <a:off x="8387762" y="6467770"/>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Slide Number Placeholder 3">
            <a:extLst>
              <a:ext uri="{FF2B5EF4-FFF2-40B4-BE49-F238E27FC236}">
                <a16:creationId xmlns:a16="http://schemas.microsoft.com/office/drawing/2014/main" id="{42AB3DF4-A1C2-C9C7-D70E-D35341248AC2}"/>
              </a:ext>
            </a:extLst>
          </p:cNvPr>
          <p:cNvSpPr txBox="1">
            <a:spLocks/>
          </p:cNvSpPr>
          <p:nvPr userDrawn="1"/>
        </p:nvSpPr>
        <p:spPr>
          <a:xfrm>
            <a:off x="8570313" y="6397841"/>
            <a:ext cx="345088" cy="460160"/>
          </a:xfrm>
          <a:prstGeom prst="rect">
            <a:avLst/>
          </a:prstGeom>
        </p:spPr>
        <p:txBody>
          <a:bodyPr vert="horz" lIns="0" tIns="0" rIns="0" bIns="0" rtlCol="0" anchor="t" anchorCtr="0"/>
          <a:lstStyle>
            <a:defPPr>
              <a:defRPr lang="en-US"/>
            </a:defPPr>
            <a:lvl1pPr marL="0" algn="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7D120D4-6535-4B7A-BCEB-2AA33453683A}" type="slidenum">
              <a:rPr lang="en-US" sz="675" b="0" smtClean="0">
                <a:solidFill>
                  <a:srgbClr val="7F7F7F"/>
                </a:solidFill>
                <a:latin typeface="Arial" charset="0"/>
                <a:ea typeface="Arial" charset="0"/>
                <a:cs typeface="Arial" charset="0"/>
              </a:rPr>
              <a:pPr algn="l"/>
              <a:t>‹#›</a:t>
            </a:fld>
            <a:endParaRPr lang="en-US" sz="675" b="0" dirty="0">
              <a:solidFill>
                <a:srgbClr val="7F7F7F"/>
              </a:solidFill>
              <a:latin typeface="Arial" charset="0"/>
              <a:ea typeface="Arial" charset="0"/>
              <a:cs typeface="Arial" charset="0"/>
            </a:endParaRPr>
          </a:p>
        </p:txBody>
      </p:sp>
      <p:sp>
        <p:nvSpPr>
          <p:cNvPr id="7" name="Date Placeholder 2">
            <a:extLst>
              <a:ext uri="{FF2B5EF4-FFF2-40B4-BE49-F238E27FC236}">
                <a16:creationId xmlns:a16="http://schemas.microsoft.com/office/drawing/2014/main" id="{2A783C4B-07AA-FEE4-55AE-166C7D83BED1}"/>
              </a:ext>
            </a:extLst>
          </p:cNvPr>
          <p:cNvSpPr txBox="1">
            <a:spLocks/>
          </p:cNvSpPr>
          <p:nvPr userDrawn="1"/>
        </p:nvSpPr>
        <p:spPr>
          <a:xfrm>
            <a:off x="457200" y="6397840"/>
            <a:ext cx="3023242"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675" b="0" dirty="0">
                <a:solidFill>
                  <a:srgbClr val="7F7F7F"/>
                </a:solidFill>
              </a:rPr>
              <a:t>UC ANR REC System 2025-2030 Strategic Framework</a:t>
            </a:r>
          </a:p>
        </p:txBody>
      </p:sp>
    </p:spTree>
    <p:extLst>
      <p:ext uri="{BB962C8B-B14F-4D97-AF65-F5344CB8AC3E}">
        <p14:creationId xmlns:p14="http://schemas.microsoft.com/office/powerpoint/2010/main" val="1074452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CB5E730-90FB-47D2-8AA5-78D11779F68F}" type="datetime1">
              <a:rPr lang="en-US" smtClean="0">
                <a:solidFill>
                  <a:srgbClr val="4C4C4C"/>
                </a:solidFill>
              </a:rPr>
              <a:pPr>
                <a:defRPr/>
              </a:pPr>
              <a:t>2/12/2026</a:t>
            </a:fld>
            <a:endParaRPr lang="en-US" dirty="0">
              <a:solidFill>
                <a:srgbClr val="4C4C4C"/>
              </a:solidFill>
            </a:endParaRPr>
          </a:p>
        </p:txBody>
      </p:sp>
      <p:sp>
        <p:nvSpPr>
          <p:cNvPr id="6" name="Date Placeholder 2">
            <a:extLst>
              <a:ext uri="{FF2B5EF4-FFF2-40B4-BE49-F238E27FC236}">
                <a16:creationId xmlns:a16="http://schemas.microsoft.com/office/drawing/2014/main" id="{702566A1-93B6-2848-3210-9C1C16FB8E56}"/>
              </a:ext>
            </a:extLst>
          </p:cNvPr>
          <p:cNvSpPr txBox="1">
            <a:spLocks/>
          </p:cNvSpPr>
          <p:nvPr userDrawn="1"/>
        </p:nvSpPr>
        <p:spPr>
          <a:xfrm>
            <a:off x="7248659" y="6397840"/>
            <a:ext cx="1093077"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675" b="0" dirty="0">
                <a:solidFill>
                  <a:srgbClr val="7F7F7F"/>
                </a:solidFill>
              </a:rPr>
              <a:t>December </a:t>
            </a:r>
            <a:r>
              <a:rPr lang="en-US" sz="675" b="0" baseline="0" dirty="0">
                <a:solidFill>
                  <a:srgbClr val="7F7F7F"/>
                </a:solidFill>
              </a:rPr>
              <a:t>2025</a:t>
            </a:r>
            <a:endParaRPr lang="en-US" sz="675" b="0" dirty="0">
              <a:solidFill>
                <a:srgbClr val="7F7F7F"/>
              </a:solidFill>
            </a:endParaRPr>
          </a:p>
        </p:txBody>
      </p:sp>
      <p:cxnSp>
        <p:nvCxnSpPr>
          <p:cNvPr id="7" name="Straight Connector 6">
            <a:extLst>
              <a:ext uri="{FF2B5EF4-FFF2-40B4-BE49-F238E27FC236}">
                <a16:creationId xmlns:a16="http://schemas.microsoft.com/office/drawing/2014/main" id="{3DAB9574-B159-82BA-AC71-0FF5BBF12300}"/>
              </a:ext>
            </a:extLst>
          </p:cNvPr>
          <p:cNvCxnSpPr/>
          <p:nvPr userDrawn="1"/>
        </p:nvCxnSpPr>
        <p:spPr>
          <a:xfrm rot="5400000" flipH="1" flipV="1">
            <a:off x="8387762" y="6467770"/>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Slide Number Placeholder 3">
            <a:extLst>
              <a:ext uri="{FF2B5EF4-FFF2-40B4-BE49-F238E27FC236}">
                <a16:creationId xmlns:a16="http://schemas.microsoft.com/office/drawing/2014/main" id="{EF92B739-4F7A-A6A6-D68D-E94C45CBA091}"/>
              </a:ext>
            </a:extLst>
          </p:cNvPr>
          <p:cNvSpPr txBox="1">
            <a:spLocks/>
          </p:cNvSpPr>
          <p:nvPr userDrawn="1"/>
        </p:nvSpPr>
        <p:spPr>
          <a:xfrm>
            <a:off x="8570313" y="6397841"/>
            <a:ext cx="345088" cy="460160"/>
          </a:xfrm>
          <a:prstGeom prst="rect">
            <a:avLst/>
          </a:prstGeom>
        </p:spPr>
        <p:txBody>
          <a:bodyPr vert="horz" lIns="0" tIns="0" rIns="0" bIns="0" rtlCol="0" anchor="t" anchorCtr="0"/>
          <a:lstStyle>
            <a:defPPr>
              <a:defRPr lang="en-US"/>
            </a:defPPr>
            <a:lvl1pPr marL="0" algn="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7D120D4-6535-4B7A-BCEB-2AA33453683A}" type="slidenum">
              <a:rPr lang="en-US" sz="675" b="0" smtClean="0">
                <a:solidFill>
                  <a:srgbClr val="7F7F7F"/>
                </a:solidFill>
                <a:latin typeface="Arial" charset="0"/>
                <a:ea typeface="Arial" charset="0"/>
                <a:cs typeface="Arial" charset="0"/>
              </a:rPr>
              <a:pPr algn="l"/>
              <a:t>‹#›</a:t>
            </a:fld>
            <a:endParaRPr lang="en-US" sz="675" b="0" dirty="0">
              <a:solidFill>
                <a:srgbClr val="7F7F7F"/>
              </a:solidFill>
              <a:latin typeface="Arial" charset="0"/>
              <a:ea typeface="Arial" charset="0"/>
              <a:cs typeface="Arial" charset="0"/>
            </a:endParaRPr>
          </a:p>
        </p:txBody>
      </p:sp>
      <p:sp>
        <p:nvSpPr>
          <p:cNvPr id="9" name="Date Placeholder 2">
            <a:extLst>
              <a:ext uri="{FF2B5EF4-FFF2-40B4-BE49-F238E27FC236}">
                <a16:creationId xmlns:a16="http://schemas.microsoft.com/office/drawing/2014/main" id="{E17006B4-2267-A3E6-6C9E-1C49A4BC3F34}"/>
              </a:ext>
            </a:extLst>
          </p:cNvPr>
          <p:cNvSpPr txBox="1">
            <a:spLocks/>
          </p:cNvSpPr>
          <p:nvPr userDrawn="1"/>
        </p:nvSpPr>
        <p:spPr>
          <a:xfrm>
            <a:off x="457200" y="6397840"/>
            <a:ext cx="3023242"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675" b="0" dirty="0">
                <a:solidFill>
                  <a:srgbClr val="7F7F7F"/>
                </a:solidFill>
              </a:rPr>
              <a:t>UC ANR REC System 2025-2030 Strategic Framework</a:t>
            </a:r>
          </a:p>
        </p:txBody>
      </p:sp>
    </p:spTree>
    <p:extLst>
      <p:ext uri="{BB962C8B-B14F-4D97-AF65-F5344CB8AC3E}">
        <p14:creationId xmlns:p14="http://schemas.microsoft.com/office/powerpoint/2010/main" val="660239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2910B9-052D-4BE5-88BA-A41FBE609980}" type="datetimeFigureOut">
              <a:rPr lang="en-US" smtClean="0"/>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682E72-08C8-42C8-BFE4-734389968F4F}" type="slidenum">
              <a:rPr lang="en-US" smtClean="0"/>
              <a:t>‹#›</a:t>
            </a:fld>
            <a:endParaRPr lang="en-US" dirty="0"/>
          </a:p>
        </p:txBody>
      </p:sp>
    </p:spTree>
    <p:extLst>
      <p:ext uri="{BB962C8B-B14F-4D97-AF65-F5344CB8AC3E}">
        <p14:creationId xmlns:p14="http://schemas.microsoft.com/office/powerpoint/2010/main" val="2128423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2"/>
          <p:cNvSpPr txBox="1">
            <a:spLocks/>
          </p:cNvSpPr>
          <p:nvPr userDrawn="1"/>
        </p:nvSpPr>
        <p:spPr>
          <a:xfrm>
            <a:off x="7106506" y="6517268"/>
            <a:ext cx="1093077"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675" b="0" dirty="0">
                <a:solidFill>
                  <a:srgbClr val="7F7F7F"/>
                </a:solidFill>
              </a:rPr>
              <a:t>December 2025</a:t>
            </a:r>
          </a:p>
        </p:txBody>
      </p:sp>
      <p:cxnSp>
        <p:nvCxnSpPr>
          <p:cNvPr id="8" name="Straight Connector 7"/>
          <p:cNvCxnSpPr/>
          <p:nvPr userDrawn="1"/>
        </p:nvCxnSpPr>
        <p:spPr>
          <a:xfrm rot="5400000" flipH="1" flipV="1">
            <a:off x="8387763" y="6584374"/>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Slide Number Placeholder 3"/>
          <p:cNvSpPr txBox="1">
            <a:spLocks/>
          </p:cNvSpPr>
          <p:nvPr userDrawn="1"/>
        </p:nvSpPr>
        <p:spPr>
          <a:xfrm>
            <a:off x="8570313" y="6514444"/>
            <a:ext cx="345088" cy="460160"/>
          </a:xfrm>
          <a:prstGeom prst="rect">
            <a:avLst/>
          </a:prstGeom>
        </p:spPr>
        <p:txBody>
          <a:bodyPr vert="horz" lIns="0" tIns="0" rIns="0" bIns="0" rtlCol="0" anchor="t" anchorCtr="0"/>
          <a:lstStyle>
            <a:defPPr>
              <a:defRPr lang="en-US"/>
            </a:defPPr>
            <a:lvl1pPr marL="0" algn="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7D120D4-6535-4B7A-BCEB-2AA33453683A}" type="slidenum">
              <a:rPr lang="en-US" sz="675" b="0" smtClean="0">
                <a:solidFill>
                  <a:srgbClr val="7F7F7F"/>
                </a:solidFill>
                <a:latin typeface="Arial" charset="0"/>
                <a:ea typeface="Arial" charset="0"/>
                <a:cs typeface="Arial" charset="0"/>
              </a:rPr>
              <a:pPr algn="l"/>
              <a:t>‹#›</a:t>
            </a:fld>
            <a:endParaRPr lang="en-US" sz="675" b="0" dirty="0">
              <a:solidFill>
                <a:srgbClr val="7F7F7F"/>
              </a:solidFill>
              <a:latin typeface="Arial" charset="0"/>
              <a:ea typeface="Arial" charset="0"/>
              <a:cs typeface="Arial" charset="0"/>
            </a:endParaRPr>
          </a:p>
        </p:txBody>
      </p:sp>
      <p:sp>
        <p:nvSpPr>
          <p:cNvPr id="10" name="TextBox 9"/>
          <p:cNvSpPr txBox="1"/>
          <p:nvPr userDrawn="1"/>
        </p:nvSpPr>
        <p:spPr>
          <a:xfrm>
            <a:off x="457202" y="6513691"/>
            <a:ext cx="6393657" cy="230832"/>
          </a:xfrm>
          <a:prstGeom prst="rect">
            <a:avLst/>
          </a:prstGeom>
        </p:spPr>
        <p:txBody>
          <a:bodyPr vert="horz" lIns="0" tIns="0" rIns="0" bIns="0" rtlCol="0" anchor="t" anchorCtr="0">
            <a:noAutofit/>
          </a:bodyPr>
          <a:lstStyle>
            <a:defPPr>
              <a:defRPr lang="en-US"/>
            </a:defPPr>
            <a:lvl1pPr algn="r">
              <a:defRPr sz="900" b="0">
                <a:solidFill>
                  <a:srgbClr val="7F7F7F"/>
                </a:solidFill>
                <a:latin typeface="Arial"/>
                <a:cs typeface="Arial"/>
              </a:defRPr>
            </a:lvl1pPr>
          </a:lstStyle>
          <a:p>
            <a:pPr lvl="0" algn="l"/>
            <a:r>
              <a:rPr lang="en-US" sz="675" dirty="0"/>
              <a:t>UC ANR REC SYSTEM STRATEGIC FRAMEWORK 2025-2030</a:t>
            </a:r>
          </a:p>
        </p:txBody>
      </p:sp>
    </p:spTree>
    <p:extLst>
      <p:ext uri="{BB962C8B-B14F-4D97-AF65-F5344CB8AC3E}">
        <p14:creationId xmlns:p14="http://schemas.microsoft.com/office/powerpoint/2010/main" val="1347924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2910B9-052D-4BE5-88BA-A41FBE609980}" type="datetimeFigureOut">
              <a:rPr lang="en-US" smtClean="0"/>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682E72-08C8-42C8-BFE4-734389968F4F}" type="slidenum">
              <a:rPr lang="en-US" smtClean="0"/>
              <a:t>‹#›</a:t>
            </a:fld>
            <a:endParaRPr lang="en-US" dirty="0"/>
          </a:p>
        </p:txBody>
      </p:sp>
    </p:spTree>
    <p:extLst>
      <p:ext uri="{BB962C8B-B14F-4D97-AF65-F5344CB8AC3E}">
        <p14:creationId xmlns:p14="http://schemas.microsoft.com/office/powerpoint/2010/main" val="751704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2910B9-052D-4BE5-88BA-A41FBE609980}" type="datetimeFigureOut">
              <a:rPr lang="en-US" smtClean="0"/>
              <a:t>2/12/2026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682E72-08C8-42C8-BFE4-734389968F4F}" type="slidenum">
              <a:rPr lang="en-US" smtClean="0"/>
              <a:t>‹#›</a:t>
            </a:fld>
            <a:endParaRPr lang="en-US" dirty="0"/>
          </a:p>
        </p:txBody>
      </p:sp>
    </p:spTree>
    <p:extLst>
      <p:ext uri="{BB962C8B-B14F-4D97-AF65-F5344CB8AC3E}">
        <p14:creationId xmlns:p14="http://schemas.microsoft.com/office/powerpoint/2010/main" val="4198162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2910B9-052D-4BE5-88BA-A41FBE609980}" type="datetimeFigureOut">
              <a:rPr lang="en-US" smtClean="0"/>
              <a:t>2/12/2026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682E72-08C8-42C8-BFE4-734389968F4F}" type="slidenum">
              <a:rPr lang="en-US" smtClean="0"/>
              <a:t>‹#›</a:t>
            </a:fld>
            <a:endParaRPr lang="en-US" dirty="0"/>
          </a:p>
        </p:txBody>
      </p:sp>
    </p:spTree>
    <p:extLst>
      <p:ext uri="{BB962C8B-B14F-4D97-AF65-F5344CB8AC3E}">
        <p14:creationId xmlns:p14="http://schemas.microsoft.com/office/powerpoint/2010/main" val="3236403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lvl1pPr algn="l">
              <a:defRPr sz="3200" b="1">
                <a:solidFill>
                  <a:schemeClr val="tx2"/>
                </a:solidFill>
              </a:defRPr>
            </a:lvl1pPr>
          </a:lstStyle>
          <a:p>
            <a:r>
              <a:rPr lang="en-US"/>
              <a:t>Click to edit Master title style</a:t>
            </a:r>
          </a:p>
        </p:txBody>
      </p:sp>
      <p:sp>
        <p:nvSpPr>
          <p:cNvPr id="3" name="Content Placeholder 2"/>
          <p:cNvSpPr>
            <a:spLocks noGrp="1"/>
          </p:cNvSpPr>
          <p:nvPr>
            <p:ph idx="1"/>
          </p:nvPr>
        </p:nvSpPr>
        <p:spPr>
          <a:xfrm>
            <a:off x="457200" y="914400"/>
            <a:ext cx="8229600" cy="533400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txBox="1">
            <a:spLocks/>
          </p:cNvSpPr>
          <p:nvPr userDrawn="1"/>
        </p:nvSpPr>
        <p:spPr>
          <a:xfrm>
            <a:off x="7248658" y="6397840"/>
            <a:ext cx="1093077"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b="0" dirty="0">
                <a:solidFill>
                  <a:srgbClr val="7F7F7F"/>
                </a:solidFill>
              </a:rPr>
              <a:t>October 2022</a:t>
            </a:r>
          </a:p>
        </p:txBody>
      </p:sp>
      <p:cxnSp>
        <p:nvCxnSpPr>
          <p:cNvPr id="5" name="Straight Connector 4"/>
          <p:cNvCxnSpPr/>
          <p:nvPr userDrawn="1"/>
        </p:nvCxnSpPr>
        <p:spPr>
          <a:xfrm rot="5400000" flipH="1" flipV="1">
            <a:off x="8387761" y="6467769"/>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Slide Number Placeholder 3"/>
          <p:cNvSpPr txBox="1">
            <a:spLocks/>
          </p:cNvSpPr>
          <p:nvPr userDrawn="1"/>
        </p:nvSpPr>
        <p:spPr>
          <a:xfrm>
            <a:off x="8570312" y="6397841"/>
            <a:ext cx="345088" cy="460160"/>
          </a:xfrm>
          <a:prstGeom prst="rect">
            <a:avLst/>
          </a:prstGeom>
        </p:spPr>
        <p:txBody>
          <a:bodyPr vert="horz" lIns="0" tIns="0" rIns="0" bIns="0" rtlCol="0" anchor="t" anchorCtr="0"/>
          <a:lstStyle>
            <a:defPPr>
              <a:defRPr lang="en-US"/>
            </a:defPPr>
            <a:lvl1pPr marL="0" algn="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7D120D4-6535-4B7A-BCEB-2AA33453683A}" type="slidenum">
              <a:rPr lang="en-US" sz="900" b="0" smtClean="0">
                <a:solidFill>
                  <a:srgbClr val="7F7F7F"/>
                </a:solidFill>
                <a:latin typeface="Arial" charset="0"/>
                <a:ea typeface="Arial" charset="0"/>
                <a:cs typeface="Arial" charset="0"/>
              </a:rPr>
              <a:pPr algn="l"/>
              <a:t>‹#›</a:t>
            </a:fld>
            <a:endParaRPr lang="en-US" sz="900" b="0" dirty="0">
              <a:solidFill>
                <a:srgbClr val="7F7F7F"/>
              </a:solidFill>
              <a:latin typeface="Arial" charset="0"/>
              <a:ea typeface="Arial" charset="0"/>
              <a:cs typeface="Arial" charset="0"/>
            </a:endParaRPr>
          </a:p>
        </p:txBody>
      </p:sp>
      <p:sp>
        <p:nvSpPr>
          <p:cNvPr id="8" name="Footer Placeholder 4"/>
          <p:cNvSpPr txBox="1">
            <a:spLocks/>
          </p:cNvSpPr>
          <p:nvPr userDrawn="1"/>
        </p:nvSpPr>
        <p:spPr>
          <a:xfrm>
            <a:off x="457200" y="6397840"/>
            <a:ext cx="3352800" cy="439345"/>
          </a:xfrm>
          <a:prstGeom prst="rect">
            <a:avLst/>
          </a:prstGeom>
        </p:spPr>
        <p:txBody>
          <a:bodyPr vert="horz" lIns="0" tIns="0" rIns="0" bIns="0" rtlCol="0" anchor="t" anchorCtr="0">
            <a:noAutofit/>
          </a:bodyPr>
          <a:lstStyle>
            <a:defPPr>
              <a:defRPr lang="en-US"/>
            </a:defPPr>
            <a:lvl1pPr algn="r">
              <a:defRPr sz="900" b="0">
                <a:solidFill>
                  <a:srgbClr val="7F7F7F"/>
                </a:solidFill>
                <a:latin typeface="Arial"/>
                <a:cs typeface="Arial"/>
              </a:defRPr>
            </a:lvl1pPr>
          </a:lstStyle>
          <a:p>
            <a:pPr lvl="0" algn="l"/>
            <a:r>
              <a:rPr lang="en-US" dirty="0"/>
              <a:t>UC ANR 2020-2025 STRATEGIC PLAN</a:t>
            </a:r>
          </a:p>
        </p:txBody>
      </p:sp>
    </p:spTree>
    <p:extLst>
      <p:ext uri="{BB962C8B-B14F-4D97-AF65-F5344CB8AC3E}">
        <p14:creationId xmlns:p14="http://schemas.microsoft.com/office/powerpoint/2010/main" val="1549549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2910B9-052D-4BE5-88BA-A41FBE609980}" type="datetimeFigureOut">
              <a:rPr lang="en-US" smtClean="0"/>
              <a:t>2/12/2026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682E72-08C8-42C8-BFE4-734389968F4F}" type="slidenum">
              <a:rPr lang="en-US" smtClean="0"/>
              <a:t>‹#›</a:t>
            </a:fld>
            <a:endParaRPr lang="en-US" dirty="0"/>
          </a:p>
        </p:txBody>
      </p:sp>
    </p:spTree>
    <p:extLst>
      <p:ext uri="{BB962C8B-B14F-4D97-AF65-F5344CB8AC3E}">
        <p14:creationId xmlns:p14="http://schemas.microsoft.com/office/powerpoint/2010/main" val="1092895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2910B9-052D-4BE5-88BA-A41FBE609980}" type="datetimeFigureOut">
              <a:rPr lang="en-US" smtClean="0"/>
              <a:t>2/12/2026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682E72-08C8-42C8-BFE4-734389968F4F}" type="slidenum">
              <a:rPr lang="en-US" smtClean="0"/>
              <a:t>‹#›</a:t>
            </a:fld>
            <a:endParaRPr lang="en-US" dirty="0"/>
          </a:p>
        </p:txBody>
      </p:sp>
    </p:spTree>
    <p:extLst>
      <p:ext uri="{BB962C8B-B14F-4D97-AF65-F5344CB8AC3E}">
        <p14:creationId xmlns:p14="http://schemas.microsoft.com/office/powerpoint/2010/main" val="864915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2910B9-052D-4BE5-88BA-A41FBE609980}" type="datetimeFigureOut">
              <a:rPr lang="en-US" smtClean="0"/>
              <a:t>2/12/2026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682E72-08C8-42C8-BFE4-734389968F4F}" type="slidenum">
              <a:rPr lang="en-US" smtClean="0"/>
              <a:t>‹#›</a:t>
            </a:fld>
            <a:endParaRPr lang="en-US" dirty="0"/>
          </a:p>
        </p:txBody>
      </p:sp>
    </p:spTree>
    <p:extLst>
      <p:ext uri="{BB962C8B-B14F-4D97-AF65-F5344CB8AC3E}">
        <p14:creationId xmlns:p14="http://schemas.microsoft.com/office/powerpoint/2010/main" val="13383109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2910B9-052D-4BE5-88BA-A41FBE609980}" type="datetimeFigureOut">
              <a:rPr lang="en-US" smtClean="0"/>
              <a:t>2/12/2026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682E72-08C8-42C8-BFE4-734389968F4F}" type="slidenum">
              <a:rPr lang="en-US" smtClean="0"/>
              <a:t>‹#›</a:t>
            </a:fld>
            <a:endParaRPr lang="en-US" dirty="0"/>
          </a:p>
        </p:txBody>
      </p:sp>
    </p:spTree>
    <p:extLst>
      <p:ext uri="{BB962C8B-B14F-4D97-AF65-F5344CB8AC3E}">
        <p14:creationId xmlns:p14="http://schemas.microsoft.com/office/powerpoint/2010/main" val="103300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2910B9-052D-4BE5-88BA-A41FBE609980}" type="datetimeFigureOut">
              <a:rPr lang="en-US" smtClean="0"/>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682E72-08C8-42C8-BFE4-734389968F4F}" type="slidenum">
              <a:rPr lang="en-US" smtClean="0"/>
              <a:t>‹#›</a:t>
            </a:fld>
            <a:endParaRPr lang="en-US" dirty="0"/>
          </a:p>
        </p:txBody>
      </p:sp>
    </p:spTree>
    <p:extLst>
      <p:ext uri="{BB962C8B-B14F-4D97-AF65-F5344CB8AC3E}">
        <p14:creationId xmlns:p14="http://schemas.microsoft.com/office/powerpoint/2010/main" val="3475080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2910B9-052D-4BE5-88BA-A41FBE609980}" type="datetimeFigureOut">
              <a:rPr lang="en-US" smtClean="0"/>
              <a:t>2/12/2026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682E72-08C8-42C8-BFE4-734389968F4F}" type="slidenum">
              <a:rPr lang="en-US" smtClean="0"/>
              <a:t>‹#›</a:t>
            </a:fld>
            <a:endParaRPr lang="en-US" dirty="0"/>
          </a:p>
        </p:txBody>
      </p:sp>
    </p:spTree>
    <p:extLst>
      <p:ext uri="{BB962C8B-B14F-4D97-AF65-F5344CB8AC3E}">
        <p14:creationId xmlns:p14="http://schemas.microsoft.com/office/powerpoint/2010/main" val="3723842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2">
            <a:extLst>
              <a:ext uri="{FF2B5EF4-FFF2-40B4-BE49-F238E27FC236}">
                <a16:creationId xmlns:a16="http://schemas.microsoft.com/office/drawing/2014/main" id="{B307DE90-CBA1-1976-3DB9-4DB96295E2BF}"/>
              </a:ext>
            </a:extLst>
          </p:cNvPr>
          <p:cNvSpPr txBox="1">
            <a:spLocks/>
          </p:cNvSpPr>
          <p:nvPr userDrawn="1"/>
        </p:nvSpPr>
        <p:spPr>
          <a:xfrm>
            <a:off x="7248659" y="6397840"/>
            <a:ext cx="1093077"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675" b="0" dirty="0">
                <a:solidFill>
                  <a:srgbClr val="7F7F7F"/>
                </a:solidFill>
              </a:rPr>
              <a:t>December </a:t>
            </a:r>
            <a:r>
              <a:rPr lang="en-US" sz="675" b="0" baseline="0" dirty="0">
                <a:solidFill>
                  <a:srgbClr val="7F7F7F"/>
                </a:solidFill>
              </a:rPr>
              <a:t>2025</a:t>
            </a:r>
            <a:endParaRPr lang="en-US" sz="675" b="0" dirty="0">
              <a:solidFill>
                <a:srgbClr val="7F7F7F"/>
              </a:solidFill>
            </a:endParaRPr>
          </a:p>
        </p:txBody>
      </p:sp>
      <p:cxnSp>
        <p:nvCxnSpPr>
          <p:cNvPr id="5" name="Straight Connector 4">
            <a:extLst>
              <a:ext uri="{FF2B5EF4-FFF2-40B4-BE49-F238E27FC236}">
                <a16:creationId xmlns:a16="http://schemas.microsoft.com/office/drawing/2014/main" id="{016CCC9A-77D3-A101-E8C5-BC5A807F43DC}"/>
              </a:ext>
            </a:extLst>
          </p:cNvPr>
          <p:cNvCxnSpPr/>
          <p:nvPr userDrawn="1"/>
        </p:nvCxnSpPr>
        <p:spPr>
          <a:xfrm rot="5400000" flipH="1" flipV="1">
            <a:off x="8387762" y="6467770"/>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Slide Number Placeholder 3">
            <a:extLst>
              <a:ext uri="{FF2B5EF4-FFF2-40B4-BE49-F238E27FC236}">
                <a16:creationId xmlns:a16="http://schemas.microsoft.com/office/drawing/2014/main" id="{D60437B7-E848-2FD9-AF73-8C3C44388469}"/>
              </a:ext>
            </a:extLst>
          </p:cNvPr>
          <p:cNvSpPr txBox="1">
            <a:spLocks/>
          </p:cNvSpPr>
          <p:nvPr userDrawn="1"/>
        </p:nvSpPr>
        <p:spPr>
          <a:xfrm>
            <a:off x="8570313" y="6397841"/>
            <a:ext cx="345088" cy="460160"/>
          </a:xfrm>
          <a:prstGeom prst="rect">
            <a:avLst/>
          </a:prstGeom>
        </p:spPr>
        <p:txBody>
          <a:bodyPr vert="horz" lIns="0" tIns="0" rIns="0" bIns="0" rtlCol="0" anchor="t" anchorCtr="0"/>
          <a:lstStyle>
            <a:defPPr>
              <a:defRPr lang="en-US"/>
            </a:defPPr>
            <a:lvl1pPr marL="0" algn="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7D120D4-6535-4B7A-BCEB-2AA33453683A}" type="slidenum">
              <a:rPr lang="en-US" sz="675" b="0" smtClean="0">
                <a:solidFill>
                  <a:srgbClr val="7F7F7F"/>
                </a:solidFill>
                <a:latin typeface="Arial" charset="0"/>
                <a:ea typeface="Arial" charset="0"/>
                <a:cs typeface="Arial" charset="0"/>
              </a:rPr>
              <a:pPr algn="l"/>
              <a:t>‹#›</a:t>
            </a:fld>
            <a:endParaRPr lang="en-US" sz="675" b="0" dirty="0">
              <a:solidFill>
                <a:srgbClr val="7F7F7F"/>
              </a:solidFill>
              <a:latin typeface="Arial" charset="0"/>
              <a:ea typeface="Arial" charset="0"/>
              <a:cs typeface="Arial" charset="0"/>
            </a:endParaRPr>
          </a:p>
        </p:txBody>
      </p:sp>
      <p:sp>
        <p:nvSpPr>
          <p:cNvPr id="7" name="Date Placeholder 2">
            <a:extLst>
              <a:ext uri="{FF2B5EF4-FFF2-40B4-BE49-F238E27FC236}">
                <a16:creationId xmlns:a16="http://schemas.microsoft.com/office/drawing/2014/main" id="{4B233D10-D597-E01F-C378-A085E3033CD6}"/>
              </a:ext>
            </a:extLst>
          </p:cNvPr>
          <p:cNvSpPr txBox="1">
            <a:spLocks/>
          </p:cNvSpPr>
          <p:nvPr userDrawn="1"/>
        </p:nvSpPr>
        <p:spPr>
          <a:xfrm>
            <a:off x="479500" y="6397840"/>
            <a:ext cx="3023242"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675" b="0" dirty="0">
                <a:solidFill>
                  <a:srgbClr val="7F7F7F"/>
                </a:solidFill>
              </a:rPr>
              <a:t>UC ANR REC System 2025-2030 Strategic Framework</a:t>
            </a:r>
          </a:p>
        </p:txBody>
      </p:sp>
    </p:spTree>
    <p:extLst>
      <p:ext uri="{BB962C8B-B14F-4D97-AF65-F5344CB8AC3E}">
        <p14:creationId xmlns:p14="http://schemas.microsoft.com/office/powerpoint/2010/main" val="168557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lvl1pPr algn="l">
              <a:defRPr sz="32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57200" y="914400"/>
            <a:ext cx="8229600" cy="533400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a:extLst>
              <a:ext uri="{FF2B5EF4-FFF2-40B4-BE49-F238E27FC236}">
                <a16:creationId xmlns:a16="http://schemas.microsoft.com/office/drawing/2014/main" id="{55559C55-C0A8-BED6-E2D3-96073E72FFCE}"/>
              </a:ext>
            </a:extLst>
          </p:cNvPr>
          <p:cNvSpPr txBox="1">
            <a:spLocks/>
          </p:cNvSpPr>
          <p:nvPr userDrawn="1"/>
        </p:nvSpPr>
        <p:spPr>
          <a:xfrm>
            <a:off x="7248659" y="6397840"/>
            <a:ext cx="1093077"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675" b="0" dirty="0">
                <a:solidFill>
                  <a:srgbClr val="7F7F7F"/>
                </a:solidFill>
              </a:rPr>
              <a:t>December </a:t>
            </a:r>
            <a:r>
              <a:rPr lang="en-US" sz="675" b="0" baseline="0" dirty="0">
                <a:solidFill>
                  <a:srgbClr val="7F7F7F"/>
                </a:solidFill>
              </a:rPr>
              <a:t>2025</a:t>
            </a:r>
            <a:endParaRPr lang="en-US" sz="675" b="0" dirty="0">
              <a:solidFill>
                <a:srgbClr val="7F7F7F"/>
              </a:solidFill>
            </a:endParaRPr>
          </a:p>
        </p:txBody>
      </p:sp>
      <p:cxnSp>
        <p:nvCxnSpPr>
          <p:cNvPr id="5" name="Straight Connector 4">
            <a:extLst>
              <a:ext uri="{FF2B5EF4-FFF2-40B4-BE49-F238E27FC236}">
                <a16:creationId xmlns:a16="http://schemas.microsoft.com/office/drawing/2014/main" id="{B914A629-49A7-7A60-C0E8-59E7492A55DE}"/>
              </a:ext>
            </a:extLst>
          </p:cNvPr>
          <p:cNvCxnSpPr/>
          <p:nvPr userDrawn="1"/>
        </p:nvCxnSpPr>
        <p:spPr>
          <a:xfrm rot="5400000" flipH="1" flipV="1">
            <a:off x="8387762" y="6467770"/>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Slide Number Placeholder 3">
            <a:extLst>
              <a:ext uri="{FF2B5EF4-FFF2-40B4-BE49-F238E27FC236}">
                <a16:creationId xmlns:a16="http://schemas.microsoft.com/office/drawing/2014/main" id="{67F3FE48-3D45-F526-5174-2E9C1A306AAF}"/>
              </a:ext>
            </a:extLst>
          </p:cNvPr>
          <p:cNvSpPr txBox="1">
            <a:spLocks/>
          </p:cNvSpPr>
          <p:nvPr userDrawn="1"/>
        </p:nvSpPr>
        <p:spPr>
          <a:xfrm>
            <a:off x="8570313" y="6397841"/>
            <a:ext cx="345088" cy="460160"/>
          </a:xfrm>
          <a:prstGeom prst="rect">
            <a:avLst/>
          </a:prstGeom>
        </p:spPr>
        <p:txBody>
          <a:bodyPr vert="horz" lIns="0" tIns="0" rIns="0" bIns="0" rtlCol="0" anchor="t" anchorCtr="0"/>
          <a:lstStyle>
            <a:defPPr>
              <a:defRPr lang="en-US"/>
            </a:defPPr>
            <a:lvl1pPr marL="0" algn="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7D120D4-6535-4B7A-BCEB-2AA33453683A}" type="slidenum">
              <a:rPr lang="en-US" sz="675" b="0" smtClean="0">
                <a:solidFill>
                  <a:srgbClr val="7F7F7F"/>
                </a:solidFill>
                <a:latin typeface="Arial" charset="0"/>
                <a:ea typeface="Arial" charset="0"/>
                <a:cs typeface="Arial" charset="0"/>
              </a:rPr>
              <a:pPr algn="l"/>
              <a:t>‹#›</a:t>
            </a:fld>
            <a:endParaRPr lang="en-US" sz="675" b="0" dirty="0">
              <a:solidFill>
                <a:srgbClr val="7F7F7F"/>
              </a:solidFill>
              <a:latin typeface="Arial" charset="0"/>
              <a:ea typeface="Arial" charset="0"/>
              <a:cs typeface="Arial" charset="0"/>
            </a:endParaRPr>
          </a:p>
        </p:txBody>
      </p:sp>
      <p:sp>
        <p:nvSpPr>
          <p:cNvPr id="7" name="Date Placeholder 2">
            <a:extLst>
              <a:ext uri="{FF2B5EF4-FFF2-40B4-BE49-F238E27FC236}">
                <a16:creationId xmlns:a16="http://schemas.microsoft.com/office/drawing/2014/main" id="{8901C631-302C-D271-1993-586350E46088}"/>
              </a:ext>
            </a:extLst>
          </p:cNvPr>
          <p:cNvSpPr txBox="1">
            <a:spLocks/>
          </p:cNvSpPr>
          <p:nvPr userDrawn="1"/>
        </p:nvSpPr>
        <p:spPr>
          <a:xfrm>
            <a:off x="479500" y="6397840"/>
            <a:ext cx="3023242"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675" b="0" dirty="0">
                <a:solidFill>
                  <a:srgbClr val="7F7F7F"/>
                </a:solidFill>
              </a:rPr>
              <a:t>UC ANR REC System 2025-2030 Strategic Framework</a:t>
            </a:r>
          </a:p>
        </p:txBody>
      </p:sp>
    </p:spTree>
    <p:extLst>
      <p:ext uri="{BB962C8B-B14F-4D97-AF65-F5344CB8AC3E}">
        <p14:creationId xmlns:p14="http://schemas.microsoft.com/office/powerpoint/2010/main" val="1878424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Blank: UC Blue">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D3EEC905-8CEB-311D-9876-83BC0B367DE7}"/>
              </a:ext>
            </a:extLst>
          </p:cNvPr>
          <p:cNvSpPr txBox="1">
            <a:spLocks/>
          </p:cNvSpPr>
          <p:nvPr userDrawn="1"/>
        </p:nvSpPr>
        <p:spPr>
          <a:xfrm>
            <a:off x="7248659" y="6397840"/>
            <a:ext cx="1093077"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675" b="0" dirty="0">
                <a:solidFill>
                  <a:srgbClr val="7F7F7F"/>
                </a:solidFill>
              </a:rPr>
              <a:t>December </a:t>
            </a:r>
            <a:r>
              <a:rPr lang="en-US" sz="675" b="0" baseline="0" dirty="0">
                <a:solidFill>
                  <a:srgbClr val="7F7F7F"/>
                </a:solidFill>
              </a:rPr>
              <a:t>2025</a:t>
            </a:r>
            <a:endParaRPr lang="en-US" sz="675" b="0" dirty="0">
              <a:solidFill>
                <a:srgbClr val="7F7F7F"/>
              </a:solidFill>
            </a:endParaRPr>
          </a:p>
        </p:txBody>
      </p:sp>
      <p:cxnSp>
        <p:nvCxnSpPr>
          <p:cNvPr id="3" name="Straight Connector 2">
            <a:extLst>
              <a:ext uri="{FF2B5EF4-FFF2-40B4-BE49-F238E27FC236}">
                <a16:creationId xmlns:a16="http://schemas.microsoft.com/office/drawing/2014/main" id="{18A2D112-0A32-4F49-3216-9B9B8880F54E}"/>
              </a:ext>
            </a:extLst>
          </p:cNvPr>
          <p:cNvCxnSpPr/>
          <p:nvPr userDrawn="1"/>
        </p:nvCxnSpPr>
        <p:spPr>
          <a:xfrm rot="5400000" flipH="1" flipV="1">
            <a:off x="8387762" y="6467770"/>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C9357EA8-D04B-514E-9B49-906CE67154DC}"/>
              </a:ext>
            </a:extLst>
          </p:cNvPr>
          <p:cNvSpPr txBox="1">
            <a:spLocks/>
          </p:cNvSpPr>
          <p:nvPr userDrawn="1"/>
        </p:nvSpPr>
        <p:spPr>
          <a:xfrm>
            <a:off x="8570313" y="6397841"/>
            <a:ext cx="345088" cy="460160"/>
          </a:xfrm>
          <a:prstGeom prst="rect">
            <a:avLst/>
          </a:prstGeom>
        </p:spPr>
        <p:txBody>
          <a:bodyPr vert="horz" lIns="0" tIns="0" rIns="0" bIns="0" rtlCol="0" anchor="t" anchorCtr="0"/>
          <a:lstStyle>
            <a:defPPr>
              <a:defRPr lang="en-US"/>
            </a:defPPr>
            <a:lvl1pPr marL="0" algn="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7D120D4-6535-4B7A-BCEB-2AA33453683A}" type="slidenum">
              <a:rPr lang="en-US" sz="675" b="0" smtClean="0">
                <a:solidFill>
                  <a:srgbClr val="7F7F7F"/>
                </a:solidFill>
                <a:latin typeface="Arial" charset="0"/>
                <a:ea typeface="Arial" charset="0"/>
                <a:cs typeface="Arial" charset="0"/>
              </a:rPr>
              <a:pPr algn="l"/>
              <a:t>‹#›</a:t>
            </a:fld>
            <a:endParaRPr lang="en-US" sz="675" b="0" dirty="0">
              <a:solidFill>
                <a:srgbClr val="7F7F7F"/>
              </a:solidFill>
              <a:latin typeface="Arial" charset="0"/>
              <a:ea typeface="Arial" charset="0"/>
              <a:cs typeface="Arial" charset="0"/>
            </a:endParaRPr>
          </a:p>
        </p:txBody>
      </p:sp>
      <p:sp>
        <p:nvSpPr>
          <p:cNvPr id="6" name="Date Placeholder 2">
            <a:extLst>
              <a:ext uri="{FF2B5EF4-FFF2-40B4-BE49-F238E27FC236}">
                <a16:creationId xmlns:a16="http://schemas.microsoft.com/office/drawing/2014/main" id="{689E2437-FF2D-DE79-AB62-39650EFA6011}"/>
              </a:ext>
            </a:extLst>
          </p:cNvPr>
          <p:cNvSpPr txBox="1">
            <a:spLocks/>
          </p:cNvSpPr>
          <p:nvPr userDrawn="1"/>
        </p:nvSpPr>
        <p:spPr>
          <a:xfrm>
            <a:off x="479500" y="6397840"/>
            <a:ext cx="3023242"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675" b="0" dirty="0">
                <a:solidFill>
                  <a:srgbClr val="7F7F7F"/>
                </a:solidFill>
              </a:rPr>
              <a:t>UC ANR REC System 2025-2030 Strategic Framework</a:t>
            </a:r>
          </a:p>
        </p:txBody>
      </p:sp>
    </p:spTree>
    <p:extLst>
      <p:ext uri="{BB962C8B-B14F-4D97-AF65-F5344CB8AC3E}">
        <p14:creationId xmlns:p14="http://schemas.microsoft.com/office/powerpoint/2010/main" val="127114670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lvl1pPr algn="l">
              <a:defRPr sz="3200" b="1">
                <a:solidFill>
                  <a:schemeClr val="tx2"/>
                </a:solidFill>
              </a:defRPr>
            </a:lvl1pPr>
          </a:lstStyle>
          <a:p>
            <a:r>
              <a:rPr lang="en-US"/>
              <a:t>Click to edit Master title style</a:t>
            </a:r>
          </a:p>
        </p:txBody>
      </p:sp>
      <p:sp>
        <p:nvSpPr>
          <p:cNvPr id="3" name="Date Placeholder 2">
            <a:extLst>
              <a:ext uri="{FF2B5EF4-FFF2-40B4-BE49-F238E27FC236}">
                <a16:creationId xmlns:a16="http://schemas.microsoft.com/office/drawing/2014/main" id="{C64F71E9-675D-904F-529A-62E0DD5CB4CE}"/>
              </a:ext>
            </a:extLst>
          </p:cNvPr>
          <p:cNvSpPr txBox="1">
            <a:spLocks/>
          </p:cNvSpPr>
          <p:nvPr userDrawn="1"/>
        </p:nvSpPr>
        <p:spPr>
          <a:xfrm>
            <a:off x="7248659" y="6397840"/>
            <a:ext cx="1093077"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675" b="0" dirty="0">
                <a:solidFill>
                  <a:srgbClr val="7F7F7F"/>
                </a:solidFill>
              </a:rPr>
              <a:t>December </a:t>
            </a:r>
            <a:r>
              <a:rPr lang="en-US" sz="675" b="0" baseline="0" dirty="0">
                <a:solidFill>
                  <a:srgbClr val="7F7F7F"/>
                </a:solidFill>
              </a:rPr>
              <a:t>2025</a:t>
            </a:r>
            <a:endParaRPr lang="en-US" sz="675" b="0" dirty="0">
              <a:solidFill>
                <a:srgbClr val="7F7F7F"/>
              </a:solidFill>
            </a:endParaRPr>
          </a:p>
        </p:txBody>
      </p:sp>
      <p:cxnSp>
        <p:nvCxnSpPr>
          <p:cNvPr id="4" name="Straight Connector 3">
            <a:extLst>
              <a:ext uri="{FF2B5EF4-FFF2-40B4-BE49-F238E27FC236}">
                <a16:creationId xmlns:a16="http://schemas.microsoft.com/office/drawing/2014/main" id="{5A732328-8679-4463-DD1A-0903555D2273}"/>
              </a:ext>
            </a:extLst>
          </p:cNvPr>
          <p:cNvCxnSpPr/>
          <p:nvPr userDrawn="1"/>
        </p:nvCxnSpPr>
        <p:spPr>
          <a:xfrm rot="5400000" flipH="1" flipV="1">
            <a:off x="8387762" y="6467770"/>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Slide Number Placeholder 3">
            <a:extLst>
              <a:ext uri="{FF2B5EF4-FFF2-40B4-BE49-F238E27FC236}">
                <a16:creationId xmlns:a16="http://schemas.microsoft.com/office/drawing/2014/main" id="{241D65C8-1136-454A-7DC0-B11E95CE55A9}"/>
              </a:ext>
            </a:extLst>
          </p:cNvPr>
          <p:cNvSpPr txBox="1">
            <a:spLocks/>
          </p:cNvSpPr>
          <p:nvPr userDrawn="1"/>
        </p:nvSpPr>
        <p:spPr>
          <a:xfrm>
            <a:off x="8570313" y="6397841"/>
            <a:ext cx="345088" cy="460160"/>
          </a:xfrm>
          <a:prstGeom prst="rect">
            <a:avLst/>
          </a:prstGeom>
        </p:spPr>
        <p:txBody>
          <a:bodyPr vert="horz" lIns="0" tIns="0" rIns="0" bIns="0" rtlCol="0" anchor="t" anchorCtr="0"/>
          <a:lstStyle>
            <a:defPPr>
              <a:defRPr lang="en-US"/>
            </a:defPPr>
            <a:lvl1pPr marL="0" algn="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7D120D4-6535-4B7A-BCEB-2AA33453683A}" type="slidenum">
              <a:rPr lang="en-US" sz="675" b="0" smtClean="0">
                <a:solidFill>
                  <a:srgbClr val="7F7F7F"/>
                </a:solidFill>
                <a:latin typeface="Arial" charset="0"/>
                <a:ea typeface="Arial" charset="0"/>
                <a:cs typeface="Arial" charset="0"/>
              </a:rPr>
              <a:pPr algn="l"/>
              <a:t>‹#›</a:t>
            </a:fld>
            <a:endParaRPr lang="en-US" sz="675" b="0" dirty="0">
              <a:solidFill>
                <a:srgbClr val="7F7F7F"/>
              </a:solidFill>
              <a:latin typeface="Arial" charset="0"/>
              <a:ea typeface="Arial" charset="0"/>
              <a:cs typeface="Arial" charset="0"/>
            </a:endParaRPr>
          </a:p>
        </p:txBody>
      </p:sp>
      <p:sp>
        <p:nvSpPr>
          <p:cNvPr id="6" name="Date Placeholder 2">
            <a:extLst>
              <a:ext uri="{FF2B5EF4-FFF2-40B4-BE49-F238E27FC236}">
                <a16:creationId xmlns:a16="http://schemas.microsoft.com/office/drawing/2014/main" id="{3606B37B-4099-1803-7686-AA4514D55912}"/>
              </a:ext>
            </a:extLst>
          </p:cNvPr>
          <p:cNvSpPr txBox="1">
            <a:spLocks/>
          </p:cNvSpPr>
          <p:nvPr userDrawn="1"/>
        </p:nvSpPr>
        <p:spPr>
          <a:xfrm>
            <a:off x="457200" y="6397840"/>
            <a:ext cx="3023242"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675" b="0" dirty="0">
                <a:solidFill>
                  <a:srgbClr val="7F7F7F"/>
                </a:solidFill>
              </a:rPr>
              <a:t>UC ANR REC System 2025-2030 Strategic Framework</a:t>
            </a:r>
          </a:p>
        </p:txBody>
      </p:sp>
    </p:spTree>
    <p:extLst>
      <p:ext uri="{BB962C8B-B14F-4D97-AF65-F5344CB8AC3E}">
        <p14:creationId xmlns:p14="http://schemas.microsoft.com/office/powerpoint/2010/main" val="1265794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lvl1pPr algn="l">
              <a:defRPr sz="3200" b="1">
                <a:solidFill>
                  <a:schemeClr val="tx2"/>
                </a:solidFill>
              </a:defRPr>
            </a:lvl1pPr>
          </a:lstStyle>
          <a:p>
            <a:r>
              <a:rPr lang="en-US"/>
              <a:t>Click to edit Master title style</a:t>
            </a:r>
          </a:p>
        </p:txBody>
      </p:sp>
      <p:sp>
        <p:nvSpPr>
          <p:cNvPr id="3" name="Content Placeholder 2"/>
          <p:cNvSpPr>
            <a:spLocks noGrp="1"/>
          </p:cNvSpPr>
          <p:nvPr>
            <p:ph idx="1"/>
          </p:nvPr>
        </p:nvSpPr>
        <p:spPr>
          <a:xfrm>
            <a:off x="457200" y="914400"/>
            <a:ext cx="8229600" cy="533400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
            <a:extLst>
              <a:ext uri="{FF2B5EF4-FFF2-40B4-BE49-F238E27FC236}">
                <a16:creationId xmlns:a16="http://schemas.microsoft.com/office/drawing/2014/main" id="{2B5AF5C6-8665-581A-50C0-264FDF0D91BC}"/>
              </a:ext>
            </a:extLst>
          </p:cNvPr>
          <p:cNvSpPr txBox="1">
            <a:spLocks/>
          </p:cNvSpPr>
          <p:nvPr userDrawn="1"/>
        </p:nvSpPr>
        <p:spPr>
          <a:xfrm>
            <a:off x="7248659" y="6397840"/>
            <a:ext cx="1093077"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675" b="0" dirty="0">
                <a:solidFill>
                  <a:srgbClr val="7F7F7F"/>
                </a:solidFill>
              </a:rPr>
              <a:t>December </a:t>
            </a:r>
            <a:r>
              <a:rPr lang="en-US" sz="675" b="0" baseline="0" dirty="0">
                <a:solidFill>
                  <a:srgbClr val="7F7F7F"/>
                </a:solidFill>
              </a:rPr>
              <a:t>2025</a:t>
            </a:r>
            <a:endParaRPr lang="en-US" sz="675" b="0" dirty="0">
              <a:solidFill>
                <a:srgbClr val="7F7F7F"/>
              </a:solidFill>
            </a:endParaRPr>
          </a:p>
        </p:txBody>
      </p:sp>
      <p:cxnSp>
        <p:nvCxnSpPr>
          <p:cNvPr id="9" name="Straight Connector 8">
            <a:extLst>
              <a:ext uri="{FF2B5EF4-FFF2-40B4-BE49-F238E27FC236}">
                <a16:creationId xmlns:a16="http://schemas.microsoft.com/office/drawing/2014/main" id="{51442EAA-6C08-DB4F-B8B3-ED9F89065CDF}"/>
              </a:ext>
            </a:extLst>
          </p:cNvPr>
          <p:cNvCxnSpPr/>
          <p:nvPr userDrawn="1"/>
        </p:nvCxnSpPr>
        <p:spPr>
          <a:xfrm rot="5400000" flipH="1" flipV="1">
            <a:off x="8387762" y="6467770"/>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Slide Number Placeholder 3">
            <a:extLst>
              <a:ext uri="{FF2B5EF4-FFF2-40B4-BE49-F238E27FC236}">
                <a16:creationId xmlns:a16="http://schemas.microsoft.com/office/drawing/2014/main" id="{387B4B3E-426D-C494-F959-9D4C14A91519}"/>
              </a:ext>
            </a:extLst>
          </p:cNvPr>
          <p:cNvSpPr txBox="1">
            <a:spLocks/>
          </p:cNvSpPr>
          <p:nvPr userDrawn="1"/>
        </p:nvSpPr>
        <p:spPr>
          <a:xfrm>
            <a:off x="8570313" y="6397841"/>
            <a:ext cx="345088" cy="460160"/>
          </a:xfrm>
          <a:prstGeom prst="rect">
            <a:avLst/>
          </a:prstGeom>
        </p:spPr>
        <p:txBody>
          <a:bodyPr vert="horz" lIns="0" tIns="0" rIns="0" bIns="0" rtlCol="0" anchor="t" anchorCtr="0"/>
          <a:lstStyle>
            <a:defPPr>
              <a:defRPr lang="en-US"/>
            </a:defPPr>
            <a:lvl1pPr marL="0" algn="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7D120D4-6535-4B7A-BCEB-2AA33453683A}" type="slidenum">
              <a:rPr lang="en-US" sz="675" b="0" smtClean="0">
                <a:solidFill>
                  <a:srgbClr val="7F7F7F"/>
                </a:solidFill>
                <a:latin typeface="Arial" charset="0"/>
                <a:ea typeface="Arial" charset="0"/>
                <a:cs typeface="Arial" charset="0"/>
              </a:rPr>
              <a:pPr algn="l"/>
              <a:t>‹#›</a:t>
            </a:fld>
            <a:endParaRPr lang="en-US" sz="675" b="0" dirty="0">
              <a:solidFill>
                <a:srgbClr val="7F7F7F"/>
              </a:solidFill>
              <a:latin typeface="Arial" charset="0"/>
              <a:ea typeface="Arial" charset="0"/>
              <a:cs typeface="Arial" charset="0"/>
            </a:endParaRPr>
          </a:p>
        </p:txBody>
      </p:sp>
      <p:sp>
        <p:nvSpPr>
          <p:cNvPr id="4" name="Date Placeholder 2">
            <a:extLst>
              <a:ext uri="{FF2B5EF4-FFF2-40B4-BE49-F238E27FC236}">
                <a16:creationId xmlns:a16="http://schemas.microsoft.com/office/drawing/2014/main" id="{CE1EB782-C03D-971B-FD2B-39AAF21DDD9E}"/>
              </a:ext>
            </a:extLst>
          </p:cNvPr>
          <p:cNvSpPr txBox="1">
            <a:spLocks/>
          </p:cNvSpPr>
          <p:nvPr userDrawn="1"/>
        </p:nvSpPr>
        <p:spPr>
          <a:xfrm>
            <a:off x="7248659" y="6397840"/>
            <a:ext cx="1093077"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675" b="0" dirty="0">
                <a:solidFill>
                  <a:srgbClr val="7F7F7F"/>
                </a:solidFill>
              </a:rPr>
              <a:t>December </a:t>
            </a:r>
            <a:r>
              <a:rPr lang="en-US" sz="675" b="0" baseline="0" dirty="0">
                <a:solidFill>
                  <a:srgbClr val="7F7F7F"/>
                </a:solidFill>
              </a:rPr>
              <a:t>2025</a:t>
            </a:r>
            <a:endParaRPr lang="en-US" sz="675" b="0" dirty="0">
              <a:solidFill>
                <a:srgbClr val="7F7F7F"/>
              </a:solidFill>
            </a:endParaRPr>
          </a:p>
        </p:txBody>
      </p:sp>
      <p:cxnSp>
        <p:nvCxnSpPr>
          <p:cNvPr id="5" name="Straight Connector 4">
            <a:extLst>
              <a:ext uri="{FF2B5EF4-FFF2-40B4-BE49-F238E27FC236}">
                <a16:creationId xmlns:a16="http://schemas.microsoft.com/office/drawing/2014/main" id="{745077AB-D768-9AC4-2E6D-C3640D19E244}"/>
              </a:ext>
            </a:extLst>
          </p:cNvPr>
          <p:cNvCxnSpPr/>
          <p:nvPr userDrawn="1"/>
        </p:nvCxnSpPr>
        <p:spPr>
          <a:xfrm rot="5400000" flipH="1" flipV="1">
            <a:off x="8387762" y="6467770"/>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Slide Number Placeholder 3">
            <a:extLst>
              <a:ext uri="{FF2B5EF4-FFF2-40B4-BE49-F238E27FC236}">
                <a16:creationId xmlns:a16="http://schemas.microsoft.com/office/drawing/2014/main" id="{25A73C93-E5BF-385B-5CE9-7DE5C9232522}"/>
              </a:ext>
            </a:extLst>
          </p:cNvPr>
          <p:cNvSpPr txBox="1">
            <a:spLocks/>
          </p:cNvSpPr>
          <p:nvPr userDrawn="1"/>
        </p:nvSpPr>
        <p:spPr>
          <a:xfrm>
            <a:off x="8570313" y="6397841"/>
            <a:ext cx="345088" cy="460160"/>
          </a:xfrm>
          <a:prstGeom prst="rect">
            <a:avLst/>
          </a:prstGeom>
        </p:spPr>
        <p:txBody>
          <a:bodyPr vert="horz" lIns="0" tIns="0" rIns="0" bIns="0" rtlCol="0" anchor="t" anchorCtr="0"/>
          <a:lstStyle>
            <a:defPPr>
              <a:defRPr lang="en-US"/>
            </a:defPPr>
            <a:lvl1pPr marL="0" algn="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7D120D4-6535-4B7A-BCEB-2AA33453683A}" type="slidenum">
              <a:rPr lang="en-US" sz="675" b="0" smtClean="0">
                <a:solidFill>
                  <a:srgbClr val="7F7F7F"/>
                </a:solidFill>
                <a:latin typeface="Arial" charset="0"/>
                <a:ea typeface="Arial" charset="0"/>
                <a:cs typeface="Arial" charset="0"/>
              </a:rPr>
              <a:pPr algn="l"/>
              <a:t>‹#›</a:t>
            </a:fld>
            <a:endParaRPr lang="en-US" sz="675" b="0" dirty="0">
              <a:solidFill>
                <a:srgbClr val="7F7F7F"/>
              </a:solidFill>
              <a:latin typeface="Arial" charset="0"/>
              <a:ea typeface="Arial" charset="0"/>
              <a:cs typeface="Arial" charset="0"/>
            </a:endParaRPr>
          </a:p>
        </p:txBody>
      </p:sp>
      <p:sp>
        <p:nvSpPr>
          <p:cNvPr id="8" name="Date Placeholder 2">
            <a:extLst>
              <a:ext uri="{FF2B5EF4-FFF2-40B4-BE49-F238E27FC236}">
                <a16:creationId xmlns:a16="http://schemas.microsoft.com/office/drawing/2014/main" id="{65ABBC87-8EAA-97D2-BC79-62958341C5F6}"/>
              </a:ext>
            </a:extLst>
          </p:cNvPr>
          <p:cNvSpPr txBox="1">
            <a:spLocks/>
          </p:cNvSpPr>
          <p:nvPr userDrawn="1"/>
        </p:nvSpPr>
        <p:spPr>
          <a:xfrm>
            <a:off x="457200" y="6397840"/>
            <a:ext cx="3023242"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675" b="0" dirty="0">
                <a:solidFill>
                  <a:srgbClr val="7F7F7F"/>
                </a:solidFill>
              </a:rPr>
              <a:t>UC ANR REC System 2025-2030 Strategic Framework</a:t>
            </a:r>
          </a:p>
        </p:txBody>
      </p:sp>
    </p:spTree>
    <p:extLst>
      <p:ext uri="{BB962C8B-B14F-4D97-AF65-F5344CB8AC3E}">
        <p14:creationId xmlns:p14="http://schemas.microsoft.com/office/powerpoint/2010/main" val="1884618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2">
            <a:extLst>
              <a:ext uri="{FF2B5EF4-FFF2-40B4-BE49-F238E27FC236}">
                <a16:creationId xmlns:a16="http://schemas.microsoft.com/office/drawing/2014/main" id="{31FF71BE-6C0B-DE39-9F65-5E3B8FE29DF7}"/>
              </a:ext>
            </a:extLst>
          </p:cNvPr>
          <p:cNvSpPr txBox="1">
            <a:spLocks/>
          </p:cNvSpPr>
          <p:nvPr userDrawn="1"/>
        </p:nvSpPr>
        <p:spPr>
          <a:xfrm>
            <a:off x="7248659" y="6397840"/>
            <a:ext cx="1093077"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675" b="0" dirty="0">
                <a:solidFill>
                  <a:srgbClr val="7F7F7F"/>
                </a:solidFill>
              </a:rPr>
              <a:t>December </a:t>
            </a:r>
            <a:r>
              <a:rPr lang="en-US" sz="675" b="0" baseline="0" dirty="0">
                <a:solidFill>
                  <a:srgbClr val="7F7F7F"/>
                </a:solidFill>
              </a:rPr>
              <a:t>2025</a:t>
            </a:r>
            <a:endParaRPr lang="en-US" sz="675" b="0" dirty="0">
              <a:solidFill>
                <a:srgbClr val="7F7F7F"/>
              </a:solidFill>
            </a:endParaRPr>
          </a:p>
        </p:txBody>
      </p:sp>
      <p:cxnSp>
        <p:nvCxnSpPr>
          <p:cNvPr id="5" name="Straight Connector 4">
            <a:extLst>
              <a:ext uri="{FF2B5EF4-FFF2-40B4-BE49-F238E27FC236}">
                <a16:creationId xmlns:a16="http://schemas.microsoft.com/office/drawing/2014/main" id="{B00C67B8-AFEE-0D06-723D-70849B96D570}"/>
              </a:ext>
            </a:extLst>
          </p:cNvPr>
          <p:cNvCxnSpPr/>
          <p:nvPr userDrawn="1"/>
        </p:nvCxnSpPr>
        <p:spPr>
          <a:xfrm rot="5400000" flipH="1" flipV="1">
            <a:off x="8387762" y="6467770"/>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Slide Number Placeholder 3">
            <a:extLst>
              <a:ext uri="{FF2B5EF4-FFF2-40B4-BE49-F238E27FC236}">
                <a16:creationId xmlns:a16="http://schemas.microsoft.com/office/drawing/2014/main" id="{79EBCFB4-BA5A-3482-0BC8-F368B4A54C79}"/>
              </a:ext>
            </a:extLst>
          </p:cNvPr>
          <p:cNvSpPr txBox="1">
            <a:spLocks/>
          </p:cNvSpPr>
          <p:nvPr userDrawn="1"/>
        </p:nvSpPr>
        <p:spPr>
          <a:xfrm>
            <a:off x="8570313" y="6397841"/>
            <a:ext cx="345088" cy="460160"/>
          </a:xfrm>
          <a:prstGeom prst="rect">
            <a:avLst/>
          </a:prstGeom>
        </p:spPr>
        <p:txBody>
          <a:bodyPr vert="horz" lIns="0" tIns="0" rIns="0" bIns="0" rtlCol="0" anchor="t" anchorCtr="0"/>
          <a:lstStyle>
            <a:defPPr>
              <a:defRPr lang="en-US"/>
            </a:defPPr>
            <a:lvl1pPr marL="0" algn="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7D120D4-6535-4B7A-BCEB-2AA33453683A}" type="slidenum">
              <a:rPr lang="en-US" sz="675" b="0" smtClean="0">
                <a:solidFill>
                  <a:srgbClr val="7F7F7F"/>
                </a:solidFill>
                <a:latin typeface="Arial" charset="0"/>
                <a:ea typeface="Arial" charset="0"/>
                <a:cs typeface="Arial" charset="0"/>
              </a:rPr>
              <a:pPr algn="l"/>
              <a:t>‹#›</a:t>
            </a:fld>
            <a:endParaRPr lang="en-US" sz="675" b="0" dirty="0">
              <a:solidFill>
                <a:srgbClr val="7F7F7F"/>
              </a:solidFill>
              <a:latin typeface="Arial" charset="0"/>
              <a:ea typeface="Arial" charset="0"/>
              <a:cs typeface="Arial" charset="0"/>
            </a:endParaRPr>
          </a:p>
        </p:txBody>
      </p:sp>
      <p:sp>
        <p:nvSpPr>
          <p:cNvPr id="7" name="Date Placeholder 2">
            <a:extLst>
              <a:ext uri="{FF2B5EF4-FFF2-40B4-BE49-F238E27FC236}">
                <a16:creationId xmlns:a16="http://schemas.microsoft.com/office/drawing/2014/main" id="{71047C9C-6BA2-C2F1-C470-8E2CE3695EC2}"/>
              </a:ext>
            </a:extLst>
          </p:cNvPr>
          <p:cNvSpPr txBox="1">
            <a:spLocks/>
          </p:cNvSpPr>
          <p:nvPr userDrawn="1"/>
        </p:nvSpPr>
        <p:spPr>
          <a:xfrm>
            <a:off x="457200" y="6397840"/>
            <a:ext cx="3023242"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675" b="0" dirty="0">
                <a:solidFill>
                  <a:srgbClr val="7F7F7F"/>
                </a:solidFill>
              </a:rPr>
              <a:t>UC ANR REC System 2025-2030 Strategic Framework</a:t>
            </a:r>
          </a:p>
        </p:txBody>
      </p:sp>
    </p:spTree>
    <p:extLst>
      <p:ext uri="{BB962C8B-B14F-4D97-AF65-F5344CB8AC3E}">
        <p14:creationId xmlns:p14="http://schemas.microsoft.com/office/powerpoint/2010/main" val="17505262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38200" y="685800"/>
            <a:ext cx="685800" cy="457200"/>
            <a:chOff x="76200" y="685800"/>
            <a:chExt cx="685800" cy="457200"/>
          </a:xfrm>
        </p:grpSpPr>
        <p:cxnSp>
          <p:nvCxnSpPr>
            <p:cNvPr id="9" name="Straight Connector 8"/>
            <p:cNvCxnSpPr/>
            <p:nvPr userDrawn="1"/>
          </p:nvCxnSpPr>
          <p:spPr>
            <a:xfrm>
              <a:off x="76200" y="914400"/>
              <a:ext cx="6858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81000" y="685800"/>
              <a:ext cx="0" cy="4572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381000" y="274638"/>
            <a:ext cx="8382000" cy="5635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1000" y="914402"/>
            <a:ext cx="8382000" cy="5211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553203"/>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US" dirty="0">
                <a:solidFill>
                  <a:prstClr val="black">
                    <a:lumMod val="50000"/>
                    <a:lumOff val="50000"/>
                  </a:prstClr>
                </a:solidFill>
              </a:rPr>
              <a:t>5/1/16</a:t>
            </a:r>
          </a:p>
        </p:txBody>
      </p:sp>
      <p:sp>
        <p:nvSpPr>
          <p:cNvPr id="5" name="Footer Placeholder 4"/>
          <p:cNvSpPr>
            <a:spLocks noGrp="1"/>
          </p:cNvSpPr>
          <p:nvPr>
            <p:ph type="ftr" sz="quarter" idx="3"/>
          </p:nvPr>
        </p:nvSpPr>
        <p:spPr>
          <a:xfrm>
            <a:off x="3124200" y="6553203"/>
            <a:ext cx="28956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r>
              <a:rPr lang="en-US" dirty="0">
                <a:solidFill>
                  <a:prstClr val="black">
                    <a:lumMod val="50000"/>
                    <a:lumOff val="50000"/>
                  </a:prstClr>
                </a:solidFill>
              </a:rPr>
              <a:t>COO DIVISION  2016-2020 STRATEGIC PLAN</a:t>
            </a:r>
          </a:p>
        </p:txBody>
      </p:sp>
      <p:sp>
        <p:nvSpPr>
          <p:cNvPr id="6" name="Slide Number Placeholder 5"/>
          <p:cNvSpPr>
            <a:spLocks noGrp="1"/>
          </p:cNvSpPr>
          <p:nvPr>
            <p:ph type="sldNum" sz="quarter" idx="4"/>
          </p:nvPr>
        </p:nvSpPr>
        <p:spPr>
          <a:xfrm>
            <a:off x="6553200" y="6553203"/>
            <a:ext cx="2133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7D120D4-6535-4B7A-BCEB-2AA33453683A}"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22969699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55" r:id="rId3"/>
  </p:sldLayoutIdLst>
  <p:hf hdr="0"/>
  <p:txStyles>
    <p:titleStyle>
      <a:lvl1pPr algn="l" defTabSz="914400" rtl="0" eaLnBrk="1" latinLnBrk="0" hangingPunct="1">
        <a:spcBef>
          <a:spcPct val="0"/>
        </a:spcBef>
        <a:buNone/>
        <a:defRPr sz="30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38200" y="685800"/>
            <a:ext cx="685800" cy="457200"/>
            <a:chOff x="76200" y="685800"/>
            <a:chExt cx="685800" cy="457200"/>
          </a:xfrm>
        </p:grpSpPr>
        <p:cxnSp>
          <p:nvCxnSpPr>
            <p:cNvPr id="9" name="Straight Connector 8"/>
            <p:cNvCxnSpPr/>
            <p:nvPr userDrawn="1"/>
          </p:nvCxnSpPr>
          <p:spPr>
            <a:xfrm>
              <a:off x="76200" y="914400"/>
              <a:ext cx="6858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81000" y="685800"/>
              <a:ext cx="0" cy="4572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381000" y="274638"/>
            <a:ext cx="8382000" cy="5635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1000" y="914402"/>
            <a:ext cx="8382000" cy="5211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
            <a:extLst>
              <a:ext uri="{FF2B5EF4-FFF2-40B4-BE49-F238E27FC236}">
                <a16:creationId xmlns:a16="http://schemas.microsoft.com/office/drawing/2014/main" id="{235CE02E-F132-BEA9-F091-D6640778B0DB}"/>
              </a:ext>
            </a:extLst>
          </p:cNvPr>
          <p:cNvSpPr txBox="1">
            <a:spLocks/>
          </p:cNvSpPr>
          <p:nvPr userDrawn="1"/>
        </p:nvSpPr>
        <p:spPr>
          <a:xfrm>
            <a:off x="7248659" y="6397840"/>
            <a:ext cx="1093077"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675" b="0" dirty="0">
                <a:solidFill>
                  <a:srgbClr val="7F7F7F"/>
                </a:solidFill>
              </a:rPr>
              <a:t>December </a:t>
            </a:r>
            <a:r>
              <a:rPr lang="en-US" sz="675" b="0" baseline="0" dirty="0">
                <a:solidFill>
                  <a:srgbClr val="7F7F7F"/>
                </a:solidFill>
              </a:rPr>
              <a:t>2025</a:t>
            </a:r>
            <a:endParaRPr lang="en-US" sz="675" b="0" dirty="0">
              <a:solidFill>
                <a:srgbClr val="7F7F7F"/>
              </a:solidFill>
            </a:endParaRPr>
          </a:p>
        </p:txBody>
      </p:sp>
      <p:cxnSp>
        <p:nvCxnSpPr>
          <p:cNvPr id="8" name="Straight Connector 7">
            <a:extLst>
              <a:ext uri="{FF2B5EF4-FFF2-40B4-BE49-F238E27FC236}">
                <a16:creationId xmlns:a16="http://schemas.microsoft.com/office/drawing/2014/main" id="{FCAAF2EC-CDC4-8805-7266-E4DEA57300E0}"/>
              </a:ext>
            </a:extLst>
          </p:cNvPr>
          <p:cNvCxnSpPr/>
          <p:nvPr userDrawn="1"/>
        </p:nvCxnSpPr>
        <p:spPr>
          <a:xfrm rot="5400000" flipH="1" flipV="1">
            <a:off x="8387762" y="6467770"/>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Slide Number Placeholder 3">
            <a:extLst>
              <a:ext uri="{FF2B5EF4-FFF2-40B4-BE49-F238E27FC236}">
                <a16:creationId xmlns:a16="http://schemas.microsoft.com/office/drawing/2014/main" id="{4DABEB43-54CB-CAC5-DC64-A64583842EC4}"/>
              </a:ext>
            </a:extLst>
          </p:cNvPr>
          <p:cNvSpPr txBox="1">
            <a:spLocks/>
          </p:cNvSpPr>
          <p:nvPr userDrawn="1"/>
        </p:nvSpPr>
        <p:spPr>
          <a:xfrm>
            <a:off x="8570313" y="6397841"/>
            <a:ext cx="345088" cy="460160"/>
          </a:xfrm>
          <a:prstGeom prst="rect">
            <a:avLst/>
          </a:prstGeom>
        </p:spPr>
        <p:txBody>
          <a:bodyPr vert="horz" lIns="0" tIns="0" rIns="0" bIns="0" rtlCol="0" anchor="t" anchorCtr="0"/>
          <a:lstStyle>
            <a:defPPr>
              <a:defRPr lang="en-US"/>
            </a:defPPr>
            <a:lvl1pPr marL="0" algn="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7D120D4-6535-4B7A-BCEB-2AA33453683A}" type="slidenum">
              <a:rPr lang="en-US" sz="675" b="0" smtClean="0">
                <a:solidFill>
                  <a:srgbClr val="7F7F7F"/>
                </a:solidFill>
                <a:latin typeface="Arial" charset="0"/>
                <a:ea typeface="Arial" charset="0"/>
                <a:cs typeface="Arial" charset="0"/>
              </a:rPr>
              <a:pPr algn="l"/>
              <a:t>‹#›</a:t>
            </a:fld>
            <a:endParaRPr lang="en-US" sz="675" b="0" dirty="0">
              <a:solidFill>
                <a:srgbClr val="7F7F7F"/>
              </a:solidFill>
              <a:latin typeface="Arial" charset="0"/>
              <a:ea typeface="Arial" charset="0"/>
              <a:cs typeface="Arial" charset="0"/>
            </a:endParaRPr>
          </a:p>
        </p:txBody>
      </p:sp>
      <p:sp>
        <p:nvSpPr>
          <p:cNvPr id="13" name="Footer Placeholder 4">
            <a:extLst>
              <a:ext uri="{FF2B5EF4-FFF2-40B4-BE49-F238E27FC236}">
                <a16:creationId xmlns:a16="http://schemas.microsoft.com/office/drawing/2014/main" id="{B1F10CCF-D17E-EFFC-26DA-2BE315A9888B}"/>
              </a:ext>
            </a:extLst>
          </p:cNvPr>
          <p:cNvSpPr txBox="1">
            <a:spLocks/>
          </p:cNvSpPr>
          <p:nvPr userDrawn="1"/>
        </p:nvSpPr>
        <p:spPr>
          <a:xfrm>
            <a:off x="457200" y="6397842"/>
            <a:ext cx="3352800" cy="439345"/>
          </a:xfrm>
          <a:prstGeom prst="rect">
            <a:avLst/>
          </a:prstGeom>
        </p:spPr>
        <p:txBody>
          <a:bodyPr vert="horz" lIns="0" tIns="0" rIns="0" bIns="0" rtlCol="0" anchor="t" anchorCtr="0">
            <a:noAutofit/>
          </a:bodyPr>
          <a:lstStyle>
            <a:defPPr>
              <a:defRPr lang="en-US"/>
            </a:defPPr>
            <a:lvl1pPr algn="r">
              <a:defRPr sz="900" b="0">
                <a:solidFill>
                  <a:srgbClr val="7F7F7F"/>
                </a:solidFill>
                <a:latin typeface="Arial"/>
                <a:cs typeface="Arial"/>
              </a:defRPr>
            </a:lvl1pPr>
          </a:lstStyle>
          <a:p>
            <a:pPr lvl="0" algn="l"/>
            <a:r>
              <a:rPr lang="en-US" sz="675" dirty="0"/>
              <a:t>PSU 2025-2030 STRATEGIC PLAN</a:t>
            </a:r>
          </a:p>
        </p:txBody>
      </p:sp>
    </p:spTree>
    <p:extLst>
      <p:ext uri="{BB962C8B-B14F-4D97-AF65-F5344CB8AC3E}">
        <p14:creationId xmlns:p14="http://schemas.microsoft.com/office/powerpoint/2010/main" val="17509623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Lst>
  <p:hf hdr="0"/>
  <p:txStyles>
    <p:titleStyle>
      <a:lvl1pPr algn="l" defTabSz="914400" rtl="0" eaLnBrk="1" latinLnBrk="0" hangingPunct="1">
        <a:spcBef>
          <a:spcPct val="0"/>
        </a:spcBef>
        <a:buNone/>
        <a:defRPr sz="30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2">
            <a:extLst>
              <a:ext uri="{FF2B5EF4-FFF2-40B4-BE49-F238E27FC236}">
                <a16:creationId xmlns:a16="http://schemas.microsoft.com/office/drawing/2014/main" id="{389E41DD-2973-456F-2E89-15C60534B73A}"/>
              </a:ext>
            </a:extLst>
          </p:cNvPr>
          <p:cNvSpPr txBox="1">
            <a:spLocks/>
          </p:cNvSpPr>
          <p:nvPr userDrawn="1"/>
        </p:nvSpPr>
        <p:spPr>
          <a:xfrm>
            <a:off x="7248659" y="6397840"/>
            <a:ext cx="1093077"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675" b="0" dirty="0">
                <a:solidFill>
                  <a:srgbClr val="7F7F7F"/>
                </a:solidFill>
              </a:rPr>
              <a:t>December </a:t>
            </a:r>
            <a:r>
              <a:rPr lang="en-US" sz="675" b="0" baseline="0" dirty="0">
                <a:solidFill>
                  <a:srgbClr val="7F7F7F"/>
                </a:solidFill>
              </a:rPr>
              <a:t>2025</a:t>
            </a:r>
            <a:endParaRPr lang="en-US" sz="675" b="0" dirty="0">
              <a:solidFill>
                <a:srgbClr val="7F7F7F"/>
              </a:solidFill>
            </a:endParaRPr>
          </a:p>
        </p:txBody>
      </p:sp>
      <p:cxnSp>
        <p:nvCxnSpPr>
          <p:cNvPr id="8" name="Straight Connector 7">
            <a:extLst>
              <a:ext uri="{FF2B5EF4-FFF2-40B4-BE49-F238E27FC236}">
                <a16:creationId xmlns:a16="http://schemas.microsoft.com/office/drawing/2014/main" id="{39E0D028-BCD6-4F05-037E-954CCC7479FC}"/>
              </a:ext>
            </a:extLst>
          </p:cNvPr>
          <p:cNvCxnSpPr/>
          <p:nvPr userDrawn="1"/>
        </p:nvCxnSpPr>
        <p:spPr>
          <a:xfrm rot="5400000" flipH="1" flipV="1">
            <a:off x="8387762" y="6467770"/>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Slide Number Placeholder 3">
            <a:extLst>
              <a:ext uri="{FF2B5EF4-FFF2-40B4-BE49-F238E27FC236}">
                <a16:creationId xmlns:a16="http://schemas.microsoft.com/office/drawing/2014/main" id="{6F008751-E8BD-1101-C68A-D691D313EE1F}"/>
              </a:ext>
            </a:extLst>
          </p:cNvPr>
          <p:cNvSpPr txBox="1">
            <a:spLocks/>
          </p:cNvSpPr>
          <p:nvPr userDrawn="1"/>
        </p:nvSpPr>
        <p:spPr>
          <a:xfrm>
            <a:off x="8570313" y="6397841"/>
            <a:ext cx="345088" cy="460160"/>
          </a:xfrm>
          <a:prstGeom prst="rect">
            <a:avLst/>
          </a:prstGeom>
        </p:spPr>
        <p:txBody>
          <a:bodyPr vert="horz" lIns="0" tIns="0" rIns="0" bIns="0" rtlCol="0" anchor="t" anchorCtr="0"/>
          <a:lstStyle>
            <a:defPPr>
              <a:defRPr lang="en-US"/>
            </a:defPPr>
            <a:lvl1pPr marL="0" algn="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7D120D4-6535-4B7A-BCEB-2AA33453683A}" type="slidenum">
              <a:rPr lang="en-US" sz="675" b="0" smtClean="0">
                <a:solidFill>
                  <a:srgbClr val="7F7F7F"/>
                </a:solidFill>
                <a:latin typeface="Arial" charset="0"/>
                <a:ea typeface="Arial" charset="0"/>
                <a:cs typeface="Arial" charset="0"/>
              </a:rPr>
              <a:pPr algn="l"/>
              <a:t>‹#›</a:t>
            </a:fld>
            <a:endParaRPr lang="en-US" sz="675" b="0" dirty="0">
              <a:solidFill>
                <a:srgbClr val="7F7F7F"/>
              </a:solidFill>
              <a:latin typeface="Arial" charset="0"/>
              <a:ea typeface="Arial" charset="0"/>
              <a:cs typeface="Arial" charset="0"/>
            </a:endParaRPr>
          </a:p>
        </p:txBody>
      </p:sp>
      <p:sp>
        <p:nvSpPr>
          <p:cNvPr id="10" name="Footer Placeholder 4">
            <a:extLst>
              <a:ext uri="{FF2B5EF4-FFF2-40B4-BE49-F238E27FC236}">
                <a16:creationId xmlns:a16="http://schemas.microsoft.com/office/drawing/2014/main" id="{4B2BD387-15EA-94FD-FDB5-8640345BC3FF}"/>
              </a:ext>
            </a:extLst>
          </p:cNvPr>
          <p:cNvSpPr txBox="1">
            <a:spLocks/>
          </p:cNvSpPr>
          <p:nvPr userDrawn="1"/>
        </p:nvSpPr>
        <p:spPr>
          <a:xfrm>
            <a:off x="457200" y="6397842"/>
            <a:ext cx="3352800" cy="439345"/>
          </a:xfrm>
          <a:prstGeom prst="rect">
            <a:avLst/>
          </a:prstGeom>
        </p:spPr>
        <p:txBody>
          <a:bodyPr vert="horz" lIns="0" tIns="0" rIns="0" bIns="0" rtlCol="0" anchor="t" anchorCtr="0">
            <a:noAutofit/>
          </a:bodyPr>
          <a:lstStyle>
            <a:defPPr>
              <a:defRPr lang="en-US"/>
            </a:defPPr>
            <a:lvl1pPr algn="r">
              <a:defRPr sz="900" b="0">
                <a:solidFill>
                  <a:srgbClr val="7F7F7F"/>
                </a:solidFill>
                <a:latin typeface="Arial"/>
                <a:cs typeface="Arial"/>
              </a:defRPr>
            </a:lvl1pPr>
          </a:lstStyle>
          <a:p>
            <a:pPr lvl="0" algn="l"/>
            <a:r>
              <a:rPr lang="en-US" sz="675" dirty="0"/>
              <a:t>PSU 2025-2030 STRATEGIC PLAN</a:t>
            </a:r>
          </a:p>
        </p:txBody>
      </p:sp>
    </p:spTree>
    <p:extLst>
      <p:ext uri="{BB962C8B-B14F-4D97-AF65-F5344CB8AC3E}">
        <p14:creationId xmlns:p14="http://schemas.microsoft.com/office/powerpoint/2010/main" val="144340005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762000" y="1371600"/>
            <a:ext cx="685800" cy="457200"/>
            <a:chOff x="76200" y="685800"/>
            <a:chExt cx="685800" cy="457200"/>
          </a:xfrm>
        </p:grpSpPr>
        <p:cxnSp>
          <p:nvCxnSpPr>
            <p:cNvPr id="9" name="Straight Connector 8"/>
            <p:cNvCxnSpPr/>
            <p:nvPr userDrawn="1"/>
          </p:nvCxnSpPr>
          <p:spPr>
            <a:xfrm>
              <a:off x="76200" y="914400"/>
              <a:ext cx="6858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81000" y="685800"/>
              <a:ext cx="0" cy="4572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381000" y="274638"/>
            <a:ext cx="8382000" cy="5635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1000" y="914402"/>
            <a:ext cx="8382000" cy="5211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2">
            <a:extLst>
              <a:ext uri="{FF2B5EF4-FFF2-40B4-BE49-F238E27FC236}">
                <a16:creationId xmlns:a16="http://schemas.microsoft.com/office/drawing/2014/main" id="{4F4F6F5E-8FCD-1A11-3D72-72CEDE468830}"/>
              </a:ext>
            </a:extLst>
          </p:cNvPr>
          <p:cNvSpPr txBox="1">
            <a:spLocks/>
          </p:cNvSpPr>
          <p:nvPr userDrawn="1"/>
        </p:nvSpPr>
        <p:spPr>
          <a:xfrm>
            <a:off x="7248659" y="6397840"/>
            <a:ext cx="1093077" cy="460160"/>
          </a:xfrm>
          <a:prstGeom prst="rect">
            <a:avLst/>
          </a:prstGeom>
        </p:spPr>
        <p:txBody>
          <a:bodyPr vert="horz" lIns="0" tIns="0" rIns="0" bIns="0" rtlCol="0" anchor="t" anchorCtr="0">
            <a:noAutofit/>
          </a:bodyPr>
          <a:lstStyle>
            <a:defPPr>
              <a:defRPr lang="en-US"/>
            </a:defPPr>
            <a:lvl1pPr marL="0" algn="r" defTabSz="914400" rtl="0" eaLnBrk="1" latinLnBrk="0" hangingPunct="1">
              <a:defRPr sz="900" b="1" kern="1200">
                <a:solidFill>
                  <a:schemeClr val="bg2">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675" b="0" dirty="0">
                <a:solidFill>
                  <a:srgbClr val="7F7F7F"/>
                </a:solidFill>
              </a:rPr>
              <a:t>December </a:t>
            </a:r>
            <a:r>
              <a:rPr lang="en-US" sz="675" b="0" baseline="0" dirty="0">
                <a:solidFill>
                  <a:srgbClr val="7F7F7F"/>
                </a:solidFill>
              </a:rPr>
              <a:t>2025</a:t>
            </a:r>
            <a:endParaRPr lang="en-US" sz="675" b="0" dirty="0">
              <a:solidFill>
                <a:srgbClr val="7F7F7F"/>
              </a:solidFill>
            </a:endParaRPr>
          </a:p>
        </p:txBody>
      </p:sp>
      <p:cxnSp>
        <p:nvCxnSpPr>
          <p:cNvPr id="16" name="Straight Connector 15">
            <a:extLst>
              <a:ext uri="{FF2B5EF4-FFF2-40B4-BE49-F238E27FC236}">
                <a16:creationId xmlns:a16="http://schemas.microsoft.com/office/drawing/2014/main" id="{763409DB-2246-4C64-92A7-82395D7FE59A}"/>
              </a:ext>
            </a:extLst>
          </p:cNvPr>
          <p:cNvCxnSpPr/>
          <p:nvPr userDrawn="1"/>
        </p:nvCxnSpPr>
        <p:spPr>
          <a:xfrm rot="5400000" flipH="1" flipV="1">
            <a:off x="8387762" y="6467770"/>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Slide Number Placeholder 3">
            <a:extLst>
              <a:ext uri="{FF2B5EF4-FFF2-40B4-BE49-F238E27FC236}">
                <a16:creationId xmlns:a16="http://schemas.microsoft.com/office/drawing/2014/main" id="{907C9E68-7703-0257-9C83-F0650686A5C1}"/>
              </a:ext>
            </a:extLst>
          </p:cNvPr>
          <p:cNvSpPr txBox="1">
            <a:spLocks/>
          </p:cNvSpPr>
          <p:nvPr userDrawn="1"/>
        </p:nvSpPr>
        <p:spPr>
          <a:xfrm>
            <a:off x="8570313" y="6397841"/>
            <a:ext cx="345088" cy="460160"/>
          </a:xfrm>
          <a:prstGeom prst="rect">
            <a:avLst/>
          </a:prstGeom>
        </p:spPr>
        <p:txBody>
          <a:bodyPr vert="horz" lIns="0" tIns="0" rIns="0" bIns="0" rtlCol="0" anchor="t" anchorCtr="0"/>
          <a:lstStyle>
            <a:defPPr>
              <a:defRPr lang="en-US"/>
            </a:defPPr>
            <a:lvl1pPr marL="0" algn="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7D120D4-6535-4B7A-BCEB-2AA33453683A}" type="slidenum">
              <a:rPr lang="en-US" sz="675" b="0" smtClean="0">
                <a:solidFill>
                  <a:srgbClr val="7F7F7F"/>
                </a:solidFill>
                <a:latin typeface="Arial" charset="0"/>
                <a:ea typeface="Arial" charset="0"/>
                <a:cs typeface="Arial" charset="0"/>
              </a:rPr>
              <a:pPr algn="l"/>
              <a:t>‹#›</a:t>
            </a:fld>
            <a:endParaRPr lang="en-US" sz="675" b="0" dirty="0">
              <a:solidFill>
                <a:srgbClr val="7F7F7F"/>
              </a:solidFill>
              <a:latin typeface="Arial" charset="0"/>
              <a:ea typeface="Arial" charset="0"/>
              <a:cs typeface="Arial" charset="0"/>
            </a:endParaRPr>
          </a:p>
        </p:txBody>
      </p:sp>
      <p:sp>
        <p:nvSpPr>
          <p:cNvPr id="18" name="Footer Placeholder 4">
            <a:extLst>
              <a:ext uri="{FF2B5EF4-FFF2-40B4-BE49-F238E27FC236}">
                <a16:creationId xmlns:a16="http://schemas.microsoft.com/office/drawing/2014/main" id="{DB83AA55-D44D-E8A4-4B4F-BCEACA6D167E}"/>
              </a:ext>
            </a:extLst>
          </p:cNvPr>
          <p:cNvSpPr txBox="1">
            <a:spLocks/>
          </p:cNvSpPr>
          <p:nvPr userDrawn="1"/>
        </p:nvSpPr>
        <p:spPr>
          <a:xfrm>
            <a:off x="457200" y="6397842"/>
            <a:ext cx="3352800" cy="439345"/>
          </a:xfrm>
          <a:prstGeom prst="rect">
            <a:avLst/>
          </a:prstGeom>
        </p:spPr>
        <p:txBody>
          <a:bodyPr vert="horz" lIns="0" tIns="0" rIns="0" bIns="0" rtlCol="0" anchor="t" anchorCtr="0">
            <a:noAutofit/>
          </a:bodyPr>
          <a:lstStyle>
            <a:defPPr>
              <a:defRPr lang="en-US"/>
            </a:defPPr>
            <a:lvl1pPr algn="r">
              <a:defRPr sz="900" b="0">
                <a:solidFill>
                  <a:srgbClr val="7F7F7F"/>
                </a:solidFill>
                <a:latin typeface="Arial"/>
                <a:cs typeface="Arial"/>
              </a:defRPr>
            </a:lvl1pPr>
          </a:lstStyle>
          <a:p>
            <a:pPr lvl="0" algn="l"/>
            <a:r>
              <a:rPr lang="en-US" sz="675" dirty="0"/>
              <a:t>PSU 2025-2030 STRATEGIC PLAN</a:t>
            </a:r>
          </a:p>
        </p:txBody>
      </p:sp>
    </p:spTree>
    <p:extLst>
      <p:ext uri="{BB962C8B-B14F-4D97-AF65-F5344CB8AC3E}">
        <p14:creationId xmlns:p14="http://schemas.microsoft.com/office/powerpoint/2010/main" val="355511270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Lst>
  <p:hf hdr="0" ftr="0"/>
  <p:txStyles>
    <p:titleStyle>
      <a:lvl1pPr algn="l" defTabSz="685800" rtl="0" eaLnBrk="1" latinLnBrk="0" hangingPunct="1">
        <a:spcBef>
          <a:spcPct val="0"/>
        </a:spcBef>
        <a:buNone/>
        <a:defRPr sz="2250" b="1" kern="1200">
          <a:solidFill>
            <a:schemeClr val="tx2"/>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910B9-052D-4BE5-88BA-A41FBE609980}" type="datetimeFigureOut">
              <a:rPr lang="en-US" smtClean="0"/>
              <a:t>2/12/2026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82E72-08C8-42C8-BFE4-734389968F4F}" type="slidenum">
              <a:rPr lang="en-US" smtClean="0"/>
              <a:t>‹#›</a:t>
            </a:fld>
            <a:endParaRPr lang="en-US" dirty="0"/>
          </a:p>
        </p:txBody>
      </p:sp>
    </p:spTree>
    <p:extLst>
      <p:ext uri="{BB962C8B-B14F-4D97-AF65-F5344CB8AC3E}">
        <p14:creationId xmlns:p14="http://schemas.microsoft.com/office/powerpoint/2010/main" val="227559711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png"/><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png"/><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9E8DC5-7DAC-D07F-1C85-4AEE7FE7DFEF}"/>
              </a:ext>
              <a:ext uri="{C183D7F6-B498-43B3-948B-1728B52AA6E4}">
                <adec:decorative xmlns:adec="http://schemas.microsoft.com/office/drawing/2017/decorative" val="1"/>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contrast="40000"/>
                    </a14:imgEffect>
                  </a14:imgLayer>
                </a14:imgProps>
              </a:ext>
            </a:extLst>
          </a:blip>
          <a:stretch>
            <a:fillRect/>
          </a:stretch>
        </p:blipFill>
        <p:spPr>
          <a:xfrm>
            <a:off x="0" y="0"/>
            <a:ext cx="9144000" cy="6857999"/>
          </a:xfrm>
          <a:prstGeom prst="rect">
            <a:avLst/>
          </a:prstGeom>
        </p:spPr>
      </p:pic>
      <p:cxnSp>
        <p:nvCxnSpPr>
          <p:cNvPr id="9" name="Straight Connector 8">
            <a:extLst>
              <a:ext uri="{FF2B5EF4-FFF2-40B4-BE49-F238E27FC236}">
                <a16:creationId xmlns:a16="http://schemas.microsoft.com/office/drawing/2014/main" id="{61E3B897-215B-CFF3-57B0-1AAFB7B2D44F}"/>
              </a:ext>
              <a:ext uri="{C183D7F6-B498-43B3-948B-1728B52AA6E4}">
                <adec:decorative xmlns:adec="http://schemas.microsoft.com/office/drawing/2017/decorative" val="1"/>
              </a:ext>
            </a:extLst>
          </p:cNvPr>
          <p:cNvCxnSpPr/>
          <p:nvPr/>
        </p:nvCxnSpPr>
        <p:spPr>
          <a:xfrm>
            <a:off x="457200" y="773660"/>
            <a:ext cx="1828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57199" y="969584"/>
            <a:ext cx="7527235" cy="1219200"/>
          </a:xfrm>
        </p:spPr>
        <p:txBody>
          <a:bodyPr lIns="0" tIns="0" rIns="0" bIns="0" anchor="t" anchorCtr="0">
            <a:noAutofit/>
          </a:bodyPr>
          <a:lstStyle/>
          <a:p>
            <a:r>
              <a:rPr lang="en-US" sz="4000" b="0" dirty="0">
                <a:solidFill>
                  <a:schemeClr val="bg1"/>
                </a:solidFill>
                <a:latin typeface="Arial" charset="0"/>
                <a:ea typeface="Arial" charset="0"/>
                <a:cs typeface="Arial" charset="0"/>
              </a:rPr>
              <a:t>UC ANR Research &amp; Extension Center System</a:t>
            </a:r>
          </a:p>
        </p:txBody>
      </p:sp>
      <p:sp>
        <p:nvSpPr>
          <p:cNvPr id="3" name="Subtitle 2"/>
          <p:cNvSpPr>
            <a:spLocks noGrp="1"/>
          </p:cNvSpPr>
          <p:nvPr>
            <p:ph type="subTitle" idx="1"/>
          </p:nvPr>
        </p:nvSpPr>
        <p:spPr>
          <a:xfrm>
            <a:off x="476080" y="2733261"/>
            <a:ext cx="6108870" cy="749807"/>
          </a:xfrm>
        </p:spPr>
        <p:txBody>
          <a:bodyPr lIns="0" tIns="0" rIns="0" bIns="0">
            <a:normAutofit fontScale="92500" lnSpcReduction="10000"/>
          </a:bodyPr>
          <a:lstStyle/>
          <a:p>
            <a:pPr algn="l">
              <a:spcBef>
                <a:spcPts val="0"/>
              </a:spcBef>
              <a:spcAft>
                <a:spcPts val="1200"/>
              </a:spcAft>
            </a:pPr>
            <a:r>
              <a:rPr lang="en-US" dirty="0">
                <a:solidFill>
                  <a:schemeClr val="bg1"/>
                </a:solidFill>
                <a:latin typeface="Arial" charset="0"/>
                <a:ea typeface="Arial" charset="0"/>
                <a:cs typeface="Arial" charset="0"/>
              </a:rPr>
              <a:t>2025-2030 Strategic Framework</a:t>
            </a:r>
          </a:p>
          <a:p>
            <a:pPr algn="l">
              <a:lnSpc>
                <a:spcPct val="110000"/>
              </a:lnSpc>
              <a:spcBef>
                <a:spcPts val="0"/>
              </a:spcBef>
            </a:pPr>
            <a:r>
              <a:rPr lang="en-US" sz="2000" i="1" dirty="0">
                <a:solidFill>
                  <a:schemeClr val="bg1"/>
                </a:solidFill>
                <a:latin typeface="Arial" charset="0"/>
                <a:ea typeface="Arial" charset="0"/>
                <a:cs typeface="Arial" charset="0"/>
              </a:rPr>
              <a:t>December 2025</a:t>
            </a:r>
          </a:p>
        </p:txBody>
      </p:sp>
      <p:pic>
        <p:nvPicPr>
          <p:cNvPr id="13" name="Picture 12" descr="A black background with white text">
            <a:extLst>
              <a:ext uri="{FF2B5EF4-FFF2-40B4-BE49-F238E27FC236}">
                <a16:creationId xmlns:a16="http://schemas.microsoft.com/office/drawing/2014/main" id="{8E9A54CB-9CEE-FBE9-7095-7CDEB16FA0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2938" y="5643749"/>
            <a:ext cx="3113239" cy="756257"/>
          </a:xfrm>
          <a:prstGeom prst="rect">
            <a:avLst/>
          </a:prstGeom>
        </p:spPr>
      </p:pic>
    </p:spTree>
    <p:extLst>
      <p:ext uri="{BB962C8B-B14F-4D97-AF65-F5344CB8AC3E}">
        <p14:creationId xmlns:p14="http://schemas.microsoft.com/office/powerpoint/2010/main" val="3910472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37480-035F-3D40-1EBD-B769FBC53C5F}"/>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6E8A2AD3-A3CB-309B-5F44-25C8C78DFAE7}"/>
              </a:ext>
            </a:extLst>
          </p:cNvPr>
          <p:cNvSpPr txBox="1">
            <a:spLocks noGrp="1"/>
          </p:cNvSpPr>
          <p:nvPr>
            <p:ph type="title" idx="4294967295"/>
          </p:nvPr>
        </p:nvSpPr>
        <p:spPr>
          <a:xfrm>
            <a:off x="457199" y="457201"/>
            <a:ext cx="8229602" cy="761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indent="0" algn="l" defTabSz="914400" rtl="0" eaLnBrk="1" latinLnBrk="0" hangingPunct="1">
              <a:lnSpc>
                <a:spcPct val="82000"/>
              </a:lnSpc>
              <a:spcBef>
                <a:spcPct val="20000"/>
              </a:spcBef>
              <a:buFont typeface="Arial" pitchFamily="34" charset="0"/>
              <a:buNone/>
              <a:defRPr lang="en-US" sz="4000" b="0" i="0" kern="1200" baseline="0" smtClean="0">
                <a:solidFill>
                  <a:schemeClr val="tx2">
                    <a:lumMod val="75000"/>
                    <a:lumOff val="25000"/>
                  </a:schemeClr>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rgbClr val="0F7FC5"/>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0F7FC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0F7FC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0F7FC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82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chemeClr val="accent5">
                    <a:lumMod val="75000"/>
                  </a:schemeClr>
                </a:solidFill>
                <a:effectLst/>
                <a:uLnTx/>
                <a:uFillTx/>
                <a:latin typeface="Arial"/>
                <a:ea typeface="+mn-ea"/>
                <a:cs typeface="Arial"/>
              </a:rPr>
              <a:t>2025 UC ANR REC System SWOT Analysis</a:t>
            </a:r>
          </a:p>
        </p:txBody>
      </p:sp>
      <p:sp>
        <p:nvSpPr>
          <p:cNvPr id="5" name="Rectangle 4">
            <a:extLst>
              <a:ext uri="{FF2B5EF4-FFF2-40B4-BE49-F238E27FC236}">
                <a16:creationId xmlns:a16="http://schemas.microsoft.com/office/drawing/2014/main" id="{B30CF3C9-6557-BF4D-F7AF-34101385C215}"/>
              </a:ext>
            </a:extLst>
          </p:cNvPr>
          <p:cNvSpPr/>
          <p:nvPr/>
        </p:nvSpPr>
        <p:spPr>
          <a:xfrm>
            <a:off x="457198" y="1282997"/>
            <a:ext cx="4008535" cy="5047536"/>
          </a:xfrm>
          <a:prstGeom prst="rect">
            <a:avLst/>
          </a:prstGeom>
        </p:spPr>
        <p:txBody>
          <a:bodyPr wrap="square">
            <a:spAutoFit/>
          </a:bodyPr>
          <a:lstStyle/>
          <a:p>
            <a:pPr>
              <a:buClr>
                <a:srgbClr val="00A1DF"/>
              </a:buClr>
              <a:defRPr/>
            </a:pPr>
            <a:r>
              <a:rPr lang="en-US" sz="1200" b="1" i="1" dirty="0">
                <a:solidFill>
                  <a:srgbClr val="0074A1"/>
                </a:solidFill>
                <a:latin typeface="Arial" panose="020B0604020202020204" pitchFamily="34" charset="0"/>
                <a:cs typeface="Arial" panose="020B0604020202020204" pitchFamily="34" charset="0"/>
              </a:rPr>
              <a:t>Strengths</a:t>
            </a:r>
          </a:p>
          <a:p>
            <a:pPr marL="171450" indent="-171450">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Skilled, committed people with institutional knowledge</a:t>
            </a:r>
          </a:p>
          <a:p>
            <a:pPr marL="171450" indent="-171450">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Diverse geographic locations across CA</a:t>
            </a:r>
          </a:p>
          <a:p>
            <a:pPr marL="171450" indent="-171450">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UC ANR values and mission</a:t>
            </a:r>
          </a:p>
          <a:p>
            <a:pPr marL="171450" indent="-171450">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Breadth (diversity) of programmatic areas</a:t>
            </a:r>
          </a:p>
          <a:p>
            <a:pPr marL="171450" indent="-171450">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Partnerships: County, UC, community, Statewide Programs</a:t>
            </a:r>
          </a:p>
          <a:p>
            <a:pPr marL="171450" indent="-171450">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Strong community engagement</a:t>
            </a:r>
          </a:p>
          <a:p>
            <a:pPr marL="171450" indent="-171450">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Sustained relationships</a:t>
            </a:r>
          </a:p>
          <a:p>
            <a:pPr marL="171450" indent="-171450">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Client trust including UC brand</a:t>
            </a:r>
          </a:p>
          <a:p>
            <a:pPr marL="171450" indent="-171450">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Globally known</a:t>
            </a:r>
          </a:p>
          <a:p>
            <a:pPr marL="171450" indent="-171450">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Technical coverage / diversity</a:t>
            </a:r>
          </a:p>
          <a:p>
            <a:pPr marL="171450" indent="-171450">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Science-based research expertise </a:t>
            </a:r>
          </a:p>
          <a:p>
            <a:pPr marL="171450" indent="-171450">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Stability: facilities, people, REC leadership</a:t>
            </a:r>
          </a:p>
          <a:p>
            <a:pPr marL="171450" indent="-171450">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Nimbleness – able to address emerging issues</a:t>
            </a:r>
          </a:p>
          <a:p>
            <a:pPr marL="171450" indent="-171450">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Research extension-farmer nexus</a:t>
            </a:r>
          </a:p>
          <a:p>
            <a:pPr marL="171450" indent="-171450">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Digital library and resources</a:t>
            </a:r>
          </a:p>
          <a:p>
            <a:pPr marL="171450" indent="-171450">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Systemness</a:t>
            </a:r>
          </a:p>
          <a:p>
            <a:pPr marL="171450" indent="-171450">
              <a:buClr>
                <a:srgbClr val="00A1DF"/>
              </a:buClr>
              <a:buFont typeface="Arial" panose="020B0604020202020204" pitchFamily="34" charset="0"/>
              <a:buChar char="•"/>
              <a:defRPr/>
            </a:pPr>
            <a:endParaRPr lang="en-US" sz="1000" dirty="0">
              <a:solidFill>
                <a:srgbClr val="FF0000"/>
              </a:solidFill>
              <a:latin typeface="Arial" panose="020B0604020202020204" pitchFamily="34" charset="0"/>
              <a:cs typeface="Arial" panose="020B0604020202020204" pitchFamily="34" charset="0"/>
            </a:endParaRPr>
          </a:p>
          <a:p>
            <a:pPr>
              <a:buClr>
                <a:srgbClr val="00A1DF"/>
              </a:buClr>
              <a:defRPr/>
            </a:pPr>
            <a:r>
              <a:rPr lang="en-US" sz="1200" b="1" i="1" dirty="0">
                <a:solidFill>
                  <a:srgbClr val="0074A1"/>
                </a:solidFill>
                <a:latin typeface="Arial" panose="020B0604020202020204" pitchFamily="34" charset="0"/>
                <a:cs typeface="Arial" panose="020B0604020202020204" pitchFamily="34" charset="0"/>
              </a:rPr>
              <a:t>Opportunities</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CA Dept. of Pesticide Regulations’ move from IPM to SPM (sustainable pest management)</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Change in CA regulations: SGMA, nitrogen, food safety, heat </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State’s interest in workforce development, economic development, innovation </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Impacts of climate change </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Political landscape provides opportunity to lead in engagement and humane responses</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MAHA (Make America Healthy Again) political platform focusing on health and prevention</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Ag Tech and AI</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Environmental education curriculum requirements</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Reduced federal funding increases need for local and regional partnership  </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Lack of other community spaces for science engagement</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Depressed labor market and federal layoffs resulting in more applicants</a:t>
            </a:r>
            <a:endParaRPr lang="en-US" sz="800" dirty="0">
              <a:solidFill>
                <a:prstClr val="black"/>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F9A314B-9816-881B-678A-333BE1AC2DBD}"/>
              </a:ext>
            </a:extLst>
          </p:cNvPr>
          <p:cNvSpPr/>
          <p:nvPr/>
        </p:nvSpPr>
        <p:spPr>
          <a:xfrm>
            <a:off x="4681244" y="1282997"/>
            <a:ext cx="4005555" cy="538609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
                <a:srgbClr val="00A1DF"/>
              </a:buClr>
              <a:buSzTx/>
              <a:buFontTx/>
              <a:buNone/>
              <a:tabLst/>
              <a:defRPr/>
            </a:pPr>
            <a:r>
              <a:rPr kumimoji="0" lang="en-US" sz="1200" b="1" i="1" u="none" strike="noStrike" kern="0" cap="none" spc="0" normalizeH="0" baseline="0" noProof="0" dirty="0">
                <a:ln>
                  <a:noFill/>
                </a:ln>
                <a:solidFill>
                  <a:srgbClr val="0074A1"/>
                </a:solidFill>
                <a:effectLst/>
                <a:uLnTx/>
                <a:uFillTx/>
                <a:latin typeface="Arial" panose="020B0604020202020204" pitchFamily="34" charset="0"/>
                <a:cs typeface="Arial" panose="020B0604020202020204" pitchFamily="34" charset="0"/>
              </a:rPr>
              <a:t>Weaknesses</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Lack of visibility</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Historical perception of RECs as UC field stations </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Lack of sales / marketing mentality</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Lack of internal communication tool(s)</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Inconsistent personnel across RECs for community engagement, IT, HR, admin support</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Staffing levels make it hard to take on new initiatives, no extra capacity</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Staff recruitment, finding skilled staff, slow hiring </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Lack of training and development for new and ongoing staff</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Limited funding</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Uneven revenue generation opportunities across the RECs; unclear guidance</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Under-supported by ANR—not always aligned with ANR priorities</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Paperwork: complex policies, lengthy processes, contracting out regulations</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Remote locations</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Limited transportation to RECs</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Insufficient physical security at locations (fencing, card key, etc.)</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Outdated facilities and tech</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Weak Wi-Fi strength that doesn’t cover entire site at some RECs </a:t>
            </a:r>
            <a:endParaRPr lang="en-US" sz="1050" dirty="0">
              <a:solidFill>
                <a:prstClr val="black"/>
              </a:solidFill>
              <a:latin typeface="Arial" panose="020B0604020202020204" pitchFamily="34" charset="0"/>
              <a:cs typeface="Arial" panose="020B0604020202020204" pitchFamily="34" charset="0"/>
            </a:endParaRPr>
          </a:p>
          <a:p>
            <a:pPr marL="171450" marR="0" lvl="0" indent="-171450" defTabSz="914400" eaLnBrk="1" fontAlgn="auto" latinLnBrk="0" hangingPunct="1">
              <a:lnSpc>
                <a:spcPct val="100000"/>
              </a:lnSpc>
              <a:spcBef>
                <a:spcPts val="0"/>
              </a:spcBef>
              <a:spcAft>
                <a:spcPts val="0"/>
              </a:spcAft>
              <a:buClr>
                <a:srgbClr val="00A1DF"/>
              </a:buClr>
              <a:buSzTx/>
              <a:buFont typeface="Arial" panose="020B0604020202020204" pitchFamily="34" charset="0"/>
              <a:buChar char="•"/>
              <a:tabLst/>
              <a:defRPr/>
            </a:pPr>
            <a:endParaRPr kumimoji="0" lang="en-US" sz="1000" b="0" i="0" u="none" strike="noStrike" kern="0" cap="none" spc="0" normalizeH="0" baseline="0" noProof="0" dirty="0">
              <a:ln>
                <a:noFill/>
              </a:ln>
              <a:solidFill>
                <a:srgbClr val="4C4C4C"/>
              </a:solidFill>
              <a:effectLst/>
              <a:uLnTx/>
              <a:uFillTx/>
            </a:endParaRPr>
          </a:p>
          <a:p>
            <a:pPr marL="0" marR="0" lvl="0" indent="0" defTabSz="914400" eaLnBrk="1" fontAlgn="auto" latinLnBrk="0" hangingPunct="1">
              <a:lnSpc>
                <a:spcPct val="100000"/>
              </a:lnSpc>
              <a:spcBef>
                <a:spcPts val="0"/>
              </a:spcBef>
              <a:spcAft>
                <a:spcPts val="0"/>
              </a:spcAft>
              <a:buClr>
                <a:srgbClr val="00A1DF"/>
              </a:buClr>
              <a:buSzTx/>
              <a:buFontTx/>
              <a:buNone/>
              <a:tabLst/>
              <a:defRPr/>
            </a:pPr>
            <a:r>
              <a:rPr kumimoji="0" lang="en-US" sz="1200" b="1" i="1" u="none" strike="noStrike" kern="0" cap="none" spc="0" normalizeH="0" baseline="0" noProof="0" dirty="0">
                <a:ln>
                  <a:noFill/>
                </a:ln>
                <a:solidFill>
                  <a:srgbClr val="0074A1"/>
                </a:solidFill>
                <a:effectLst/>
                <a:uLnTx/>
                <a:uFillTx/>
                <a:latin typeface="Arial" panose="020B0604020202020204" pitchFamily="34" charset="0"/>
                <a:cs typeface="Arial" panose="020B0604020202020204" pitchFamily="34" charset="0"/>
              </a:rPr>
              <a:t>Threats</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Loss of federal funding, state budget limitations, tariffs, inflation </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Climate change, fire, water scarcity</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Mono-cropping </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New pests / invasive species </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Loss of public trust in science</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Misinformation / social media disinformation </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Fewer people going into science, especially in Ag</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Computer models replacing field research</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AI</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Lack of empathy / political landscape</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Changing work cultures and expectations post-COVID</a:t>
            </a:r>
          </a:p>
          <a:p>
            <a:pPr marL="171450" lvl="0" indent="-171450">
              <a:buFont typeface="Arial" panose="020B0604020202020204" pitchFamily="34" charset="0"/>
              <a:buChar char="•"/>
              <a:defRPr/>
            </a:pPr>
            <a:r>
              <a:rPr lang="en-US" sz="900" dirty="0">
                <a:solidFill>
                  <a:prstClr val="black"/>
                </a:solidFill>
                <a:latin typeface="Arial" panose="020B0604020202020204" pitchFamily="34" charset="0"/>
                <a:cs typeface="Arial" panose="020B0604020202020204" pitchFamily="34" charset="0"/>
              </a:rPr>
              <a:t>Lack of labor availability</a:t>
            </a:r>
          </a:p>
          <a:p>
            <a:pPr marL="171450" marR="0" lvl="0" indent="-171450" defTabSz="914400" eaLnBrk="1" fontAlgn="auto" latinLnBrk="0" hangingPunct="1">
              <a:lnSpc>
                <a:spcPct val="100000"/>
              </a:lnSpc>
              <a:spcBef>
                <a:spcPts val="0"/>
              </a:spcBef>
              <a:spcAft>
                <a:spcPts val="0"/>
              </a:spcAft>
              <a:buClr>
                <a:srgbClr val="00A1DF"/>
              </a:buClr>
              <a:buSzTx/>
              <a:buFont typeface="Arial" panose="020B0604020202020204" pitchFamily="34" charset="0"/>
              <a:buChar char="•"/>
              <a:tabLst/>
              <a:defRPr/>
            </a:pPr>
            <a:endParaRPr kumimoji="0" lang="en-US" sz="1200" b="0" i="0" u="none" strike="noStrike" kern="0" cap="none" spc="0" normalizeH="0" baseline="0" noProof="0" dirty="0">
              <a:ln>
                <a:noFill/>
              </a:ln>
              <a:solidFill>
                <a:srgbClr val="5B9BD5">
                  <a:lumMod val="75000"/>
                </a:srgbClr>
              </a:solidFill>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
                <a:srgbClr val="00A1DF"/>
              </a:buClr>
              <a:buSzTx/>
              <a:buFont typeface="Arial" panose="020B0604020202020204" pitchFamily="34" charset="0"/>
              <a:buChar char="•"/>
              <a:tabLst/>
              <a:defRPr/>
            </a:pPr>
            <a:endParaRPr kumimoji="0" lang="en-US" sz="1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E976F4FC-940A-E11D-BCD4-6A0466A9FBB1}"/>
              </a:ext>
              <a:ext uri="{C183D7F6-B498-43B3-948B-1728B52AA6E4}">
                <adec:decorative xmlns:adec="http://schemas.microsoft.com/office/drawing/2017/decorative" val="1"/>
              </a:ext>
            </a:extLst>
          </p:cNvPr>
          <p:cNvCxnSpPr/>
          <p:nvPr/>
        </p:nvCxnSpPr>
        <p:spPr>
          <a:xfrm>
            <a:off x="457198" y="1158239"/>
            <a:ext cx="8229601"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603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18070C-1204-A5CE-7D0F-2D30702B5009}"/>
              </a:ext>
              <a:ext uri="{C183D7F6-B498-43B3-948B-1728B52AA6E4}">
                <adec:decorative xmlns:adec="http://schemas.microsoft.com/office/drawing/2017/decorative" val="1"/>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GlowEdges/>
                    </a14:imgEffect>
                  </a14:imgLayer>
                </a14:imgProps>
              </a:ext>
            </a:extLst>
          </a:blip>
          <a:stretch>
            <a:fillRect/>
          </a:stretch>
        </p:blipFill>
        <p:spPr>
          <a:xfrm>
            <a:off x="0" y="0"/>
            <a:ext cx="9144000" cy="6857999"/>
          </a:xfrm>
          <a:prstGeom prst="rect">
            <a:avLst/>
          </a:prstGeom>
        </p:spPr>
      </p:pic>
      <p:sp>
        <p:nvSpPr>
          <p:cNvPr id="2" name="Title 1"/>
          <p:cNvSpPr>
            <a:spLocks noGrp="1"/>
          </p:cNvSpPr>
          <p:nvPr>
            <p:ph type="ctrTitle"/>
          </p:nvPr>
        </p:nvSpPr>
        <p:spPr>
          <a:xfrm>
            <a:off x="457200" y="1418722"/>
            <a:ext cx="7696200" cy="1863735"/>
          </a:xfrm>
        </p:spPr>
        <p:txBody>
          <a:bodyPr lIns="0" tIns="0" rIns="0" bIns="0" anchor="t" anchorCtr="0">
            <a:noAutofit/>
          </a:bodyPr>
          <a:lstStyle/>
          <a:p>
            <a:r>
              <a:rPr lang="en-US" sz="4000" b="0" dirty="0">
                <a:solidFill>
                  <a:schemeClr val="accent5">
                    <a:lumMod val="75000"/>
                  </a:schemeClr>
                </a:solidFill>
                <a:latin typeface="Arial" charset="0"/>
                <a:ea typeface="Arial" charset="0"/>
                <a:cs typeface="Arial" charset="0"/>
              </a:rPr>
              <a:t>UC ANR REC System</a:t>
            </a:r>
            <a:br>
              <a:rPr lang="en-US" sz="4000" b="0" dirty="0">
                <a:solidFill>
                  <a:schemeClr val="accent5">
                    <a:lumMod val="75000"/>
                  </a:schemeClr>
                </a:solidFill>
                <a:latin typeface="Arial" charset="0"/>
                <a:ea typeface="Arial" charset="0"/>
                <a:cs typeface="Arial" charset="0"/>
              </a:rPr>
            </a:br>
            <a:r>
              <a:rPr lang="en-US" sz="4000" b="0" dirty="0">
                <a:solidFill>
                  <a:schemeClr val="accent5">
                    <a:lumMod val="75000"/>
                  </a:schemeClr>
                </a:solidFill>
                <a:latin typeface="Arial" charset="0"/>
                <a:ea typeface="Arial" charset="0"/>
                <a:cs typeface="Arial" charset="0"/>
              </a:rPr>
              <a:t>2025-2030 Strategic Objectives and Goals</a:t>
            </a:r>
          </a:p>
        </p:txBody>
      </p:sp>
      <p:cxnSp>
        <p:nvCxnSpPr>
          <p:cNvPr id="6" name="Straight Connector 5">
            <a:extLst>
              <a:ext uri="{C183D7F6-B498-43B3-948B-1728B52AA6E4}">
                <adec:decorative xmlns:adec="http://schemas.microsoft.com/office/drawing/2017/decorative" val="1"/>
              </a:ext>
            </a:extLst>
          </p:cNvPr>
          <p:cNvCxnSpPr/>
          <p:nvPr/>
        </p:nvCxnSpPr>
        <p:spPr>
          <a:xfrm>
            <a:off x="457200" y="1190122"/>
            <a:ext cx="18288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black background with white text">
            <a:extLst>
              <a:ext uri="{FF2B5EF4-FFF2-40B4-BE49-F238E27FC236}">
                <a16:creationId xmlns:a16="http://schemas.microsoft.com/office/drawing/2014/main" id="{3B1FD346-4DBA-D808-A159-7F12A36404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2938" y="5643749"/>
            <a:ext cx="3113239" cy="756257"/>
          </a:xfrm>
          <a:prstGeom prst="rect">
            <a:avLst/>
          </a:prstGeom>
        </p:spPr>
      </p:pic>
    </p:spTree>
    <p:extLst>
      <p:ext uri="{BB962C8B-B14F-4D97-AF65-F5344CB8AC3E}">
        <p14:creationId xmlns:p14="http://schemas.microsoft.com/office/powerpoint/2010/main" val="3107830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txBox="1">
            <a:spLocks noGrp="1"/>
          </p:cNvSpPr>
          <p:nvPr>
            <p:ph type="title" idx="4294967295"/>
          </p:nvPr>
        </p:nvSpPr>
        <p:spPr>
          <a:xfrm>
            <a:off x="450056" y="448726"/>
            <a:ext cx="8251028" cy="5714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indent="0" algn="l" defTabSz="914400" rtl="0" eaLnBrk="1" latinLnBrk="0" hangingPunct="1">
              <a:lnSpc>
                <a:spcPct val="82000"/>
              </a:lnSpc>
              <a:spcBef>
                <a:spcPct val="20000"/>
              </a:spcBef>
              <a:buFont typeface="Arial" pitchFamily="34" charset="0"/>
              <a:buNone/>
              <a:defRPr lang="en-US" sz="4000" b="0" i="0" kern="1200" baseline="0" smtClean="0">
                <a:solidFill>
                  <a:schemeClr val="tx2">
                    <a:lumMod val="75000"/>
                    <a:lumOff val="25000"/>
                  </a:schemeClr>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rgbClr val="0F7FC5"/>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0F7FC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0F7FC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0F7FC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marR="0" lvl="0" indent="0" algn="l" defTabSz="685800" rtl="0" eaLnBrk="1" fontAlgn="auto" latinLnBrk="0" hangingPunct="1">
              <a:lnSpc>
                <a:spcPct val="82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0074A1"/>
                </a:solidFill>
                <a:effectLst/>
                <a:uLnTx/>
                <a:uFillTx/>
                <a:latin typeface="Arial"/>
                <a:ea typeface="+mn-ea"/>
                <a:cs typeface="Arial"/>
              </a:rPr>
              <a:t>UC ANR </a:t>
            </a:r>
            <a:r>
              <a:rPr kumimoji="0" lang="en-US" sz="2800" b="0" i="0" u="none" strike="noStrike" kern="1200" cap="none" spc="0" normalizeH="0" baseline="0" noProof="0" dirty="0">
                <a:ln>
                  <a:noFill/>
                </a:ln>
                <a:solidFill>
                  <a:srgbClr val="0074A1"/>
                </a:solidFill>
                <a:effectLst/>
                <a:uLnTx/>
                <a:uFillTx/>
                <a:latin typeface="Arial" panose="020B0604020202020204" pitchFamily="34" charset="0"/>
                <a:ea typeface="+mn-ea"/>
                <a:cs typeface="Arial" panose="020B0604020202020204" pitchFamily="34" charset="0"/>
              </a:rPr>
              <a:t>Strategic</a:t>
            </a:r>
            <a:r>
              <a:rPr kumimoji="0" lang="en-US" sz="2800" b="0" i="0" u="none" strike="noStrike" kern="1200" cap="none" spc="0" normalizeH="0" baseline="0" noProof="0" dirty="0">
                <a:ln>
                  <a:noFill/>
                </a:ln>
                <a:solidFill>
                  <a:srgbClr val="0074A1"/>
                </a:solidFill>
                <a:effectLst/>
                <a:uLnTx/>
                <a:uFillTx/>
                <a:latin typeface="Arial"/>
                <a:ea typeface="+mn-ea"/>
                <a:cs typeface="Arial"/>
              </a:rPr>
              <a:t> Objectives</a:t>
            </a:r>
          </a:p>
        </p:txBody>
      </p:sp>
      <p:sp>
        <p:nvSpPr>
          <p:cNvPr id="10" name="TextBox 9"/>
          <p:cNvSpPr txBox="1"/>
          <p:nvPr/>
        </p:nvSpPr>
        <p:spPr>
          <a:xfrm>
            <a:off x="355941" y="1156521"/>
            <a:ext cx="8345143" cy="646331"/>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
                <a:srgbClr val="005581"/>
              </a:buClr>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following five strategic objectives are broad-based, long-term aims that will move UC ANR towards actualizing its vision. These objectives are largely shared by the UC Office of the President.  All UC ANR and REC System goals support one or more of these objectives.  </a:t>
            </a:r>
          </a:p>
        </p:txBody>
      </p:sp>
      <p:graphicFrame>
        <p:nvGraphicFramePr>
          <p:cNvPr id="11" name="Table 10"/>
          <p:cNvGraphicFramePr>
            <a:graphicFrameLocks noGrp="1"/>
          </p:cNvGraphicFramePr>
          <p:nvPr>
            <p:extLst>
              <p:ext uri="{D42A27DB-BD31-4B8C-83A1-F6EECF244321}">
                <p14:modId xmlns:p14="http://schemas.microsoft.com/office/powerpoint/2010/main" val="593279008"/>
              </p:ext>
            </p:extLst>
          </p:nvPr>
        </p:nvGraphicFramePr>
        <p:xfrm>
          <a:off x="450056" y="1914174"/>
          <a:ext cx="8247460" cy="4315441"/>
        </p:xfrm>
        <a:graphic>
          <a:graphicData uri="http://schemas.openxmlformats.org/drawingml/2006/table">
            <a:tbl>
              <a:tblPr firstRow="1" bandRow="1">
                <a:effectLst/>
                <a:tableStyleId>{5C22544A-7EE6-4342-B048-85BDC9FD1C3A}</a:tableStyleId>
              </a:tblPr>
              <a:tblGrid>
                <a:gridCol w="739691">
                  <a:extLst>
                    <a:ext uri="{9D8B030D-6E8A-4147-A177-3AD203B41FA5}">
                      <a16:colId xmlns:a16="http://schemas.microsoft.com/office/drawing/2014/main" val="20000"/>
                    </a:ext>
                  </a:extLst>
                </a:gridCol>
                <a:gridCol w="739691">
                  <a:extLst>
                    <a:ext uri="{9D8B030D-6E8A-4147-A177-3AD203B41FA5}">
                      <a16:colId xmlns:a16="http://schemas.microsoft.com/office/drawing/2014/main" val="3424678144"/>
                    </a:ext>
                  </a:extLst>
                </a:gridCol>
                <a:gridCol w="203319">
                  <a:extLst>
                    <a:ext uri="{9D8B030D-6E8A-4147-A177-3AD203B41FA5}">
                      <a16:colId xmlns:a16="http://schemas.microsoft.com/office/drawing/2014/main" val="20001"/>
                    </a:ext>
                  </a:extLst>
                </a:gridCol>
                <a:gridCol w="6564759">
                  <a:extLst>
                    <a:ext uri="{9D8B030D-6E8A-4147-A177-3AD203B41FA5}">
                      <a16:colId xmlns:a16="http://schemas.microsoft.com/office/drawing/2014/main" val="20002"/>
                    </a:ext>
                  </a:extLst>
                </a:gridCol>
              </a:tblGrid>
              <a:tr h="226841">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rgbClr val="000000"/>
                          </a:solidFill>
                          <a:latin typeface="Arial" panose="020B0604020202020204" pitchFamily="34" charset="0"/>
                          <a:cs typeface="Arial" panose="020B0604020202020204" pitchFamily="34" charset="0"/>
                        </a:rPr>
                        <a:t> Executing </a:t>
                      </a:r>
                      <a:r>
                        <a:rPr lang="en-US" sz="1200" b="0" i="1" baseline="0" dirty="0">
                          <a:solidFill>
                            <a:srgbClr val="000000"/>
                          </a:solidFill>
                          <a:latin typeface="Arial" panose="020B0604020202020204" pitchFamily="34" charset="0"/>
                          <a:cs typeface="Arial" panose="020B0604020202020204" pitchFamily="34" charset="0"/>
                        </a:rPr>
                        <a:t>the Mission:</a:t>
                      </a:r>
                      <a:endParaRPr lang="en-US" sz="1200" b="0" i="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sz="1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228600" marR="0" indent="0" algn="l" defTabSz="914400" rtl="0" eaLnBrk="1" fontAlgn="auto" latinLnBrk="0" hangingPunct="1">
                        <a:lnSpc>
                          <a:spcPct val="100000"/>
                        </a:lnSpc>
                        <a:spcBef>
                          <a:spcPts val="0"/>
                        </a:spcBef>
                        <a:spcAft>
                          <a:spcPts val="0"/>
                        </a:spcAft>
                        <a:buClrTx/>
                        <a:buSzTx/>
                        <a:buFontTx/>
                        <a:buNone/>
                        <a:tabLst/>
                        <a:defRPr/>
                      </a:pPr>
                      <a:endParaRPr lang="en-US" sz="1200" b="1">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Arial" panose="020B0604020202020204" pitchFamily="34" charset="0"/>
                          <a:cs typeface="Arial" panose="020B0604020202020204" pitchFamily="34" charset="0"/>
                        </a:rPr>
                        <a:t>Research and Extension</a:t>
                      </a:r>
                      <a:endParaRPr lang="en-US" sz="120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871B51"/>
                    </a:solidFill>
                  </a:tcPr>
                </a:tc>
                <a:tc hMerge="1">
                  <a:txBody>
                    <a:bodyPr/>
                    <a:lstStyle/>
                    <a:p>
                      <a:endParaRPr lang="en-US"/>
                    </a:p>
                  </a:txBody>
                  <a:tcPr/>
                </a:tc>
                <a:tc>
                  <a:txBody>
                    <a:bodyPr/>
                    <a:lstStyle/>
                    <a:p>
                      <a:endParaRPr lang="en-US" sz="10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000000"/>
                          </a:solidFill>
                          <a:latin typeface="Arial" panose="020B0604020202020204" pitchFamily="34" charset="0"/>
                          <a:ea typeface="+mn-ea"/>
                          <a:cs typeface="Arial" panose="020B0604020202020204" pitchFamily="34" charset="0"/>
                        </a:rPr>
                        <a:t>Cultivate thriving communities, sustainable agriculture, resilient ecosystems, and economic prosperity in California through development and sharing of equitable and collaborative science-based solutions that have national and global impact</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6841">
                <a:tc gridSpan="4">
                  <a:txBody>
                    <a:bodyPr/>
                    <a:lstStyle/>
                    <a:p>
                      <a:pPr algn="l"/>
                      <a:r>
                        <a:rPr lang="en-US" sz="1200" b="0" i="1" dirty="0">
                          <a:solidFill>
                            <a:srgbClr val="000000"/>
                          </a:solidFill>
                          <a:latin typeface="Arial" panose="020B0604020202020204" pitchFamily="34" charset="0"/>
                          <a:cs typeface="Arial" panose="020B0604020202020204" pitchFamily="34" charset="0"/>
                        </a:rPr>
                        <a:t> In</a:t>
                      </a:r>
                      <a:r>
                        <a:rPr lang="en-US" sz="1200" b="0" i="1" baseline="0" dirty="0">
                          <a:solidFill>
                            <a:srgbClr val="000000"/>
                          </a:solidFill>
                          <a:latin typeface="Arial" panose="020B0604020202020204" pitchFamily="34" charset="0"/>
                          <a:cs typeface="Arial" panose="020B0604020202020204" pitchFamily="34" charset="0"/>
                        </a:rPr>
                        <a:t> Support of the Mission:</a:t>
                      </a:r>
                      <a:endParaRPr lang="en-US" sz="1200" b="0" i="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sz="10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19063" marR="0" indent="0" algn="l" defTabSz="914400" rtl="0" eaLnBrk="1" fontAlgn="auto" latinLnBrk="0" hangingPunct="1">
                        <a:lnSpc>
                          <a:spcPct val="100000"/>
                        </a:lnSpc>
                        <a:spcBef>
                          <a:spcPts val="0"/>
                        </a:spcBef>
                        <a:spcAft>
                          <a:spcPts val="0"/>
                        </a:spcAft>
                        <a:buClrTx/>
                        <a:buSzTx/>
                        <a:buFontTx/>
                        <a:buNone/>
                        <a:tabLst/>
                        <a:defRPr/>
                      </a:pPr>
                      <a:endParaRPr lang="en-US" sz="100" b="1">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prstClr val="white"/>
                          </a:solidFill>
                          <a:latin typeface="Arial" panose="020B0604020202020204" pitchFamily="34" charset="0"/>
                          <a:ea typeface="+mn-ea"/>
                          <a:cs typeface="Arial" panose="020B0604020202020204" pitchFamily="34" charset="0"/>
                        </a:rPr>
                        <a:t>People</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673568"/>
                    </a:solidFill>
                  </a:tcPr>
                </a:tc>
                <a:tc hMerge="1">
                  <a:txBody>
                    <a:bodyPr/>
                    <a:lstStyle/>
                    <a:p>
                      <a:endParaRPr lang="en-US"/>
                    </a:p>
                  </a:txBody>
                  <a:tcPr/>
                </a:tc>
                <a:tc>
                  <a:txBody>
                    <a:bodyPr/>
                    <a:lstStyle/>
                    <a:p>
                      <a:endParaRPr lang="en-US" sz="10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000000"/>
                          </a:solidFill>
                          <a:latin typeface="Arial" panose="020B0604020202020204" pitchFamily="34" charset="0"/>
                          <a:ea typeface="+mn-ea"/>
                          <a:cs typeface="Arial" panose="020B0604020202020204" pitchFamily="34" charset="0"/>
                        </a:rPr>
                        <a:t>Attract, develop, and retain diverse, highly productive, talented, and motivated people who exemplify our core values and thrive in a culture of equity and inclusion, service, innovation, and change</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8053">
                <a:tc>
                  <a:txBody>
                    <a:bodyPr/>
                    <a:lstStyle/>
                    <a:p>
                      <a:pPr algn="ctr"/>
                      <a:endParaRPr lang="en-US" sz="2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marR="0" indent="0" algn="l" defTabSz="914400" rtl="0" eaLnBrk="1" fontAlgn="auto" latinLnBrk="0" hangingPunct="1">
                        <a:lnSpc>
                          <a:spcPct val="100000"/>
                        </a:lnSpc>
                        <a:spcBef>
                          <a:spcPts val="0"/>
                        </a:spcBef>
                        <a:spcAft>
                          <a:spcPts val="0"/>
                        </a:spcAft>
                        <a:buClrTx/>
                        <a:buSzTx/>
                        <a:buFontTx/>
                        <a:buNone/>
                        <a:tabLst/>
                        <a:defRPr/>
                      </a:pPr>
                      <a:endParaRPr lang="en-US" sz="100" b="0"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Arial" panose="020B0604020202020204" pitchFamily="34" charset="0"/>
                          <a:cs typeface="Arial" panose="020B0604020202020204" pitchFamily="34" charset="0"/>
                        </a:rPr>
                        <a:t>Financial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Arial" panose="020B0604020202020204" pitchFamily="34" charset="0"/>
                          <a:cs typeface="Arial" panose="020B0604020202020204" pitchFamily="34" charset="0"/>
                        </a:rPr>
                        <a:t>Stability</a:t>
                      </a:r>
                      <a:endParaRPr lang="en-US" sz="120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597D42"/>
                    </a:solidFill>
                  </a:tcPr>
                </a:tc>
                <a:tc hMerge="1">
                  <a:txBody>
                    <a:bodyPr/>
                    <a:lstStyle/>
                    <a:p>
                      <a:endParaRPr lang="en-US"/>
                    </a:p>
                  </a:txBody>
                  <a:tcPr/>
                </a:tc>
                <a:tc>
                  <a:txBody>
                    <a:bodyPr/>
                    <a:lstStyle/>
                    <a:p>
                      <a:endParaRPr lang="en-US" sz="10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4610" marR="0">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Ensure financial strength of the University through sustainable and innovative financial models with efficient and effective financial management practices</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8053">
                <a:tc>
                  <a:txBody>
                    <a:bodyPr/>
                    <a:lstStyle/>
                    <a:p>
                      <a:pPr algn="ctr"/>
                      <a:endParaRPr lang="en-US" sz="2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marR="0" indent="0" algn="l" defTabSz="914400" rtl="0" eaLnBrk="1" fontAlgn="auto" latinLnBrk="0" hangingPunct="1">
                        <a:lnSpc>
                          <a:spcPct val="100000"/>
                        </a:lnSpc>
                        <a:spcBef>
                          <a:spcPts val="0"/>
                        </a:spcBef>
                        <a:spcAft>
                          <a:spcPts val="0"/>
                        </a:spcAft>
                        <a:buClrTx/>
                        <a:buSzTx/>
                        <a:buFontTx/>
                        <a:buNone/>
                        <a:tabLst/>
                        <a:defRPr/>
                      </a:pPr>
                      <a:endParaRPr lang="en-US" sz="100" b="0"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73152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Arial" panose="020B0604020202020204" pitchFamily="34" charset="0"/>
                          <a:cs typeface="Arial" panose="020B0604020202020204" pitchFamily="34" charset="0"/>
                        </a:rPr>
                        <a:t>Operational Excellence</a:t>
                      </a:r>
                      <a:endParaRPr lang="en-US" sz="120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hMerge="1">
                  <a:txBody>
                    <a:bodyPr/>
                    <a:lstStyle/>
                    <a:p>
                      <a:endParaRPr lang="en-US"/>
                    </a:p>
                  </a:txBody>
                  <a:tcPr/>
                </a:tc>
                <a:tc>
                  <a:txBody>
                    <a:bodyPr/>
                    <a:lstStyle/>
                    <a:p>
                      <a:endParaRPr lang="en-US" sz="10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4610" marR="0">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Optimize delivery of programs and services through systemwide implementation of best practices that promote efficiency, effectiveness, health, safety, confidence, and quality</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68053">
                <a:tc>
                  <a:txBody>
                    <a:bodyPr/>
                    <a:lstStyle/>
                    <a:p>
                      <a:pPr algn="ctr"/>
                      <a:endParaRPr lang="en-US" sz="2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indent="0" algn="l"/>
                      <a:endParaRPr lang="en-US" sz="100" b="0"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731520">
                <a:tc gridSpan="2">
                  <a:txBody>
                    <a:bodyPr/>
                    <a:lstStyle/>
                    <a:p>
                      <a:pPr algn="ctr"/>
                      <a:r>
                        <a:rPr lang="en-US" sz="1200" b="1" dirty="0">
                          <a:solidFill>
                            <a:prstClr val="white"/>
                          </a:solidFill>
                          <a:latin typeface="Arial" panose="020B0604020202020204" pitchFamily="34" charset="0"/>
                          <a:cs typeface="Arial" panose="020B0604020202020204" pitchFamily="34" charset="0"/>
                        </a:rPr>
                        <a:t>Awareness &amp; Visibility</a:t>
                      </a:r>
                      <a:endParaRPr lang="en-US" sz="120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516F"/>
                    </a:solidFill>
                  </a:tcPr>
                </a:tc>
                <a:tc hMerge="1">
                  <a:txBody>
                    <a:bodyPr/>
                    <a:lstStyle/>
                    <a:p>
                      <a:endParaRPr lang="en-US"/>
                    </a:p>
                  </a:txBody>
                  <a:tcPr/>
                </a:tc>
                <a:tc>
                  <a:txBody>
                    <a:bodyPr/>
                    <a:lstStyle/>
                    <a:p>
                      <a:endParaRPr lang="en-US" sz="10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4610" marR="0">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Advance UC’s mission by marshalling the institution’s expertise and external partners to effectively advance public policy issues and communicate the value of UC to our stakeholders, California, and the world</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cxnSp>
        <p:nvCxnSpPr>
          <p:cNvPr id="6" name="Straight Connector 5">
            <a:extLst>
              <a:ext uri="{C183D7F6-B498-43B3-948B-1728B52AA6E4}">
                <adec:decorative xmlns:adec="http://schemas.microsoft.com/office/drawing/2017/decorative" val="1"/>
              </a:ext>
            </a:extLst>
          </p:cNvPr>
          <p:cNvCxnSpPr/>
          <p:nvPr/>
        </p:nvCxnSpPr>
        <p:spPr>
          <a:xfrm>
            <a:off x="471483" y="1045198"/>
            <a:ext cx="8229601"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59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66227-A833-D9B1-4219-1086EE77E59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1B6468C-B346-530B-2EDE-3E2FAE4A7970}"/>
              </a:ext>
            </a:extLst>
          </p:cNvPr>
          <p:cNvSpPr>
            <a:spLocks noGrp="1"/>
          </p:cNvSpPr>
          <p:nvPr>
            <p:ph type="title" idx="4294967295"/>
          </p:nvPr>
        </p:nvSpPr>
        <p:spPr>
          <a:xfrm>
            <a:off x="367614" y="419107"/>
            <a:ext cx="8325365"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514350" rtl="0" eaLnBrk="1" fontAlgn="auto" latinLnBrk="0" hangingPunct="1">
              <a:lnSpc>
                <a:spcPct val="100000"/>
              </a:lnSpc>
              <a:spcBef>
                <a:spcPct val="0"/>
              </a:spcBef>
              <a:spcAft>
                <a:spcPts val="0"/>
              </a:spcAft>
              <a:buClrTx/>
              <a:buSzTx/>
              <a:buFont typeface="Arial"/>
              <a:buNone/>
              <a:tabLst/>
              <a:defRPr/>
            </a:pPr>
            <a:r>
              <a:rPr kumimoji="0" lang="en-US" sz="2800" b="0" i="0" u="none" strike="noStrike" kern="1200" cap="none" spc="0" normalizeH="0" baseline="0" noProof="0" dirty="0">
                <a:ln>
                  <a:noFill/>
                </a:ln>
                <a:solidFill>
                  <a:srgbClr val="0074A1"/>
                </a:solidFill>
                <a:effectLst/>
                <a:uLnTx/>
                <a:uFillTx/>
                <a:latin typeface="Arial" panose="020B0604020202020204" pitchFamily="34" charset="0"/>
                <a:ea typeface="+mn-ea"/>
                <a:cs typeface="Arial" panose="020B0604020202020204" pitchFamily="34" charset="0"/>
                <a:sym typeface="Arial"/>
              </a:rPr>
              <a:t>UC ANR REC System Goal Snapshot</a:t>
            </a:r>
            <a:endParaRPr kumimoji="0" lang="en-US" sz="2800" b="0" i="1" u="none" strike="noStrike" kern="1200" cap="none" spc="0" normalizeH="0" baseline="0" noProof="0" dirty="0">
              <a:ln>
                <a:noFill/>
              </a:ln>
              <a:solidFill>
                <a:srgbClr val="0074A1"/>
              </a:solidFill>
              <a:effectLst/>
              <a:uLnTx/>
              <a:uFillTx/>
              <a:latin typeface="Arial" panose="020B0604020202020204" pitchFamily="34" charset="0"/>
              <a:ea typeface="+mn-ea"/>
              <a:cs typeface="Arial" panose="020B0604020202020204" pitchFamily="34" charset="0"/>
              <a:sym typeface="Arial"/>
            </a:endParaRPr>
          </a:p>
        </p:txBody>
      </p:sp>
      <p:cxnSp>
        <p:nvCxnSpPr>
          <p:cNvPr id="8" name="Straight Connector 7">
            <a:extLst>
              <a:ext uri="{FF2B5EF4-FFF2-40B4-BE49-F238E27FC236}">
                <a16:creationId xmlns:a16="http://schemas.microsoft.com/office/drawing/2014/main" id="{FA099294-0EED-485B-1A4C-809A2B138E56}"/>
              </a:ext>
              <a:ext uri="{C183D7F6-B498-43B3-948B-1728B52AA6E4}">
                <adec:decorative xmlns:adec="http://schemas.microsoft.com/office/drawing/2017/decorative" val="1"/>
              </a:ext>
            </a:extLst>
          </p:cNvPr>
          <p:cNvCxnSpPr>
            <a:cxnSpLocks/>
          </p:cNvCxnSpPr>
          <p:nvPr/>
        </p:nvCxnSpPr>
        <p:spPr>
          <a:xfrm>
            <a:off x="464820" y="958901"/>
            <a:ext cx="831156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22DA55A-DCC3-9272-0BBF-6F57999C188A}"/>
              </a:ext>
            </a:extLst>
          </p:cNvPr>
          <p:cNvSpPr/>
          <p:nvPr/>
        </p:nvSpPr>
        <p:spPr>
          <a:xfrm>
            <a:off x="451021" y="1209691"/>
            <a:ext cx="8325365" cy="861774"/>
          </a:xfrm>
          <a:prstGeom prst="rect">
            <a:avLst/>
          </a:prstGeom>
          <a:solidFill>
            <a:schemeClr val="tx1">
              <a:lumMod val="65000"/>
              <a:lumOff val="35000"/>
            </a:schemeClr>
          </a:solidFill>
          <a:ln w="349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All of the goals in the REC System Framework aim to accomplish the same high-level objectives:</a:t>
            </a:r>
          </a:p>
          <a:p>
            <a:pPr marL="214313" marR="0" lvl="0" indent="-214313" algn="ctr"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Support the Mission of UC ANR </a:t>
            </a:r>
          </a:p>
          <a:p>
            <a:pPr marL="214313" marR="0" lvl="0" indent="-214313" algn="ctr"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Increase Utilization of the RECs</a:t>
            </a:r>
          </a:p>
          <a:p>
            <a:pPr marL="214313" marR="0" lvl="0" indent="-214313" algn="ctr"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Enhance Financial Stability</a:t>
            </a:r>
          </a:p>
        </p:txBody>
      </p:sp>
      <p:sp>
        <p:nvSpPr>
          <p:cNvPr id="3" name="Rectangle 2">
            <a:extLst>
              <a:ext uri="{FF2B5EF4-FFF2-40B4-BE49-F238E27FC236}">
                <a16:creationId xmlns:a16="http://schemas.microsoft.com/office/drawing/2014/main" id="{AB6478D4-0EAE-837D-070B-AB28A5C26EEB}"/>
              </a:ext>
            </a:extLst>
          </p:cNvPr>
          <p:cNvSpPr/>
          <p:nvPr/>
        </p:nvSpPr>
        <p:spPr>
          <a:xfrm>
            <a:off x="6090759" y="1817770"/>
            <a:ext cx="2544928" cy="646331"/>
          </a:xfrm>
          <a:prstGeom prst="rect">
            <a:avLst/>
          </a:prstGeom>
          <a:solidFill>
            <a:schemeClr val="tx1">
              <a:lumMod val="65000"/>
              <a:lumOff val="35000"/>
            </a:schemeClr>
          </a:solidFill>
          <a:ln w="349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Through systemness we aim to more effectively accomplish these objectives.</a:t>
            </a:r>
          </a:p>
        </p:txBody>
      </p:sp>
      <p:graphicFrame>
        <p:nvGraphicFramePr>
          <p:cNvPr id="7" name="Table 6">
            <a:extLst>
              <a:ext uri="{FF2B5EF4-FFF2-40B4-BE49-F238E27FC236}">
                <a16:creationId xmlns:a16="http://schemas.microsoft.com/office/drawing/2014/main" id="{C73D395D-D182-77E2-65B3-3BA6061E12D4}"/>
              </a:ext>
            </a:extLst>
          </p:cNvPr>
          <p:cNvGraphicFramePr>
            <a:graphicFrameLocks noGrp="1"/>
          </p:cNvGraphicFramePr>
          <p:nvPr>
            <p:extLst>
              <p:ext uri="{D42A27DB-BD31-4B8C-83A1-F6EECF244321}">
                <p14:modId xmlns:p14="http://schemas.microsoft.com/office/powerpoint/2010/main" val="3492641264"/>
              </p:ext>
            </p:extLst>
          </p:nvPr>
        </p:nvGraphicFramePr>
        <p:xfrm>
          <a:off x="508313" y="3004247"/>
          <a:ext cx="8127374" cy="2941824"/>
        </p:xfrm>
        <a:graphic>
          <a:graphicData uri="http://schemas.openxmlformats.org/drawingml/2006/table">
            <a:tbl>
              <a:tblPr firstRow="1"/>
              <a:tblGrid>
                <a:gridCol w="536876">
                  <a:extLst>
                    <a:ext uri="{9D8B030D-6E8A-4147-A177-3AD203B41FA5}">
                      <a16:colId xmlns:a16="http://schemas.microsoft.com/office/drawing/2014/main" val="20000"/>
                    </a:ext>
                  </a:extLst>
                </a:gridCol>
                <a:gridCol w="830936">
                  <a:extLst>
                    <a:ext uri="{9D8B030D-6E8A-4147-A177-3AD203B41FA5}">
                      <a16:colId xmlns:a16="http://schemas.microsoft.com/office/drawing/2014/main" val="20002"/>
                    </a:ext>
                  </a:extLst>
                </a:gridCol>
                <a:gridCol w="3538307">
                  <a:extLst>
                    <a:ext uri="{9D8B030D-6E8A-4147-A177-3AD203B41FA5}">
                      <a16:colId xmlns:a16="http://schemas.microsoft.com/office/drawing/2014/main" val="20003"/>
                    </a:ext>
                  </a:extLst>
                </a:gridCol>
                <a:gridCol w="644251">
                  <a:extLst>
                    <a:ext uri="{9D8B030D-6E8A-4147-A177-3AD203B41FA5}">
                      <a16:colId xmlns:a16="http://schemas.microsoft.com/office/drawing/2014/main" val="20004"/>
                    </a:ext>
                  </a:extLst>
                </a:gridCol>
                <a:gridCol w="644251">
                  <a:extLst>
                    <a:ext uri="{9D8B030D-6E8A-4147-A177-3AD203B41FA5}">
                      <a16:colId xmlns:a16="http://schemas.microsoft.com/office/drawing/2014/main" val="20006"/>
                    </a:ext>
                  </a:extLst>
                </a:gridCol>
                <a:gridCol w="644251">
                  <a:extLst>
                    <a:ext uri="{9D8B030D-6E8A-4147-A177-3AD203B41FA5}">
                      <a16:colId xmlns:a16="http://schemas.microsoft.com/office/drawing/2014/main" val="20007"/>
                    </a:ext>
                  </a:extLst>
                </a:gridCol>
                <a:gridCol w="644251">
                  <a:extLst>
                    <a:ext uri="{9D8B030D-6E8A-4147-A177-3AD203B41FA5}">
                      <a16:colId xmlns:a16="http://schemas.microsoft.com/office/drawing/2014/main" val="20008"/>
                    </a:ext>
                  </a:extLst>
                </a:gridCol>
                <a:gridCol w="644251">
                  <a:extLst>
                    <a:ext uri="{9D8B030D-6E8A-4147-A177-3AD203B41FA5}">
                      <a16:colId xmlns:a16="http://schemas.microsoft.com/office/drawing/2014/main" val="20009"/>
                    </a:ext>
                  </a:extLst>
                </a:gridCol>
              </a:tblGrid>
              <a:tr h="274320">
                <a:tc rowSpan="2">
                  <a:txBody>
                    <a:bodyPr/>
                    <a:lstStyle/>
                    <a:p>
                      <a:pPr marL="0" marR="0" algn="ctr" fontAlgn="ctr">
                        <a:lnSpc>
                          <a:spcPct val="115000"/>
                        </a:lnSpc>
                        <a:spcBef>
                          <a:spcPts val="0"/>
                        </a:spcBef>
                        <a:spcAft>
                          <a:spcPts val="0"/>
                        </a:spcAft>
                      </a:pPr>
                      <a:r>
                        <a:rPr lang="en-US" sz="1400" b="1" kern="1200" dirty="0">
                          <a:solidFill>
                            <a:schemeClr val="bg1"/>
                          </a:solidFill>
                          <a:effectLst/>
                          <a:latin typeface="Arial" panose="020B0604020202020204" pitchFamily="34" charset="0"/>
                          <a:ea typeface="Times New Roman"/>
                          <a:cs typeface="Arial" panose="020B0604020202020204" pitchFamily="34" charset="0"/>
                        </a:rPr>
                        <a:t>Goal</a:t>
                      </a:r>
                      <a:r>
                        <a:rPr lang="en-US" sz="1400" b="1" kern="1200" dirty="0">
                          <a:solidFill>
                            <a:srgbClr val="FFFFFF"/>
                          </a:solidFill>
                          <a:effectLst/>
                          <a:latin typeface="Arial" panose="020B0604020202020204" pitchFamily="34" charset="0"/>
                          <a:ea typeface="Times New Roman"/>
                          <a:cs typeface="Arial" panose="020B0604020202020204" pitchFamily="34" charset="0"/>
                        </a:rPr>
                        <a:t> </a:t>
                      </a:r>
                      <a:endParaRPr lang="en-US" sz="1400" dirty="0">
                        <a:effectLst/>
                        <a:latin typeface="Arial" panose="020B0604020202020204" pitchFamily="34" charset="0"/>
                        <a:ea typeface="Calibri"/>
                        <a:cs typeface="Arial" panose="020B0604020202020204" pitchFamily="34" charset="0"/>
                      </a:endParaRPr>
                    </a:p>
                    <a:p>
                      <a:pPr marL="0" marR="0" algn="ctr" fontAlgn="ctr">
                        <a:lnSpc>
                          <a:spcPct val="115000"/>
                        </a:lnSpc>
                        <a:spcBef>
                          <a:spcPts val="0"/>
                        </a:spcBef>
                        <a:spcAft>
                          <a:spcPts val="0"/>
                        </a:spcAft>
                      </a:pPr>
                      <a:r>
                        <a:rPr lang="en-US" sz="1400" b="1" kern="1200" dirty="0">
                          <a:solidFill>
                            <a:srgbClr val="FFFFFF"/>
                          </a:solidFill>
                          <a:effectLst/>
                          <a:latin typeface="Arial" panose="020B0604020202020204" pitchFamily="34" charset="0"/>
                          <a:ea typeface="Times New Roman"/>
                          <a:cs typeface="Arial" panose="020B0604020202020204" pitchFamily="34" charset="0"/>
                        </a:rPr>
                        <a:t>#</a:t>
                      </a:r>
                      <a:endParaRPr lang="en-US" sz="1400" dirty="0">
                        <a:effectLst/>
                        <a:latin typeface="Arial" panose="020B0604020202020204" pitchFamily="34" charset="0"/>
                        <a:ea typeface="Calibri"/>
                        <a:cs typeface="Arial" panose="020B0604020202020204" pitchFamily="34" charset="0"/>
                      </a:endParaRPr>
                    </a:p>
                  </a:txBody>
                  <a:tcPr marL="1312" marR="1312" marT="1312"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rowSpan="2">
                  <a:txBody>
                    <a:bodyPr/>
                    <a:lstStyle/>
                    <a:p>
                      <a:pPr marL="0" marR="0" algn="ctr" fontAlgn="ctr">
                        <a:lnSpc>
                          <a:spcPct val="115000"/>
                        </a:lnSpc>
                        <a:spcBef>
                          <a:spcPts val="0"/>
                        </a:spcBef>
                        <a:spcAft>
                          <a:spcPts val="0"/>
                        </a:spcAft>
                      </a:pPr>
                      <a:r>
                        <a:rPr lang="en-US" sz="1400" b="1" kern="1200" dirty="0">
                          <a:solidFill>
                            <a:srgbClr val="FFFFFF"/>
                          </a:solidFill>
                          <a:effectLst/>
                          <a:latin typeface="Arial" panose="020B0604020202020204" pitchFamily="34" charset="0"/>
                          <a:ea typeface="Times New Roman"/>
                          <a:cs typeface="Arial" panose="020B0604020202020204" pitchFamily="34" charset="0"/>
                        </a:rPr>
                        <a:t>Lead</a:t>
                      </a:r>
                      <a:endParaRPr lang="en-US" sz="1400" dirty="0">
                        <a:effectLst/>
                        <a:latin typeface="Arial" panose="020B0604020202020204" pitchFamily="34" charset="0"/>
                        <a:ea typeface="Calibri"/>
                        <a:cs typeface="Arial" panose="020B0604020202020204" pitchFamily="34" charset="0"/>
                      </a:endParaRPr>
                    </a:p>
                  </a:txBody>
                  <a:tcPr marL="1312" marR="1312" marT="1312" marB="0" anchor="ctr">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tx1">
                        <a:lumMod val="65000"/>
                        <a:lumOff val="35000"/>
                      </a:schemeClr>
                    </a:solidFill>
                  </a:tcPr>
                </a:tc>
                <a:tc rowSpan="2">
                  <a:txBody>
                    <a:bodyPr/>
                    <a:lstStyle/>
                    <a:p>
                      <a:pPr marL="54610" marR="0" fontAlgn="ctr">
                        <a:lnSpc>
                          <a:spcPct val="115000"/>
                        </a:lnSpc>
                        <a:spcBef>
                          <a:spcPts val="0"/>
                        </a:spcBef>
                        <a:spcAft>
                          <a:spcPts val="0"/>
                        </a:spcAft>
                      </a:pPr>
                      <a:r>
                        <a:rPr lang="en-US" sz="1400" b="1" kern="1200" dirty="0">
                          <a:solidFill>
                            <a:srgbClr val="FFFFFF"/>
                          </a:solidFill>
                          <a:effectLst/>
                          <a:latin typeface="Arial" panose="020B0604020202020204" pitchFamily="34" charset="0"/>
                          <a:ea typeface="Times New Roman"/>
                          <a:cs typeface="Arial" panose="020B0604020202020204" pitchFamily="34" charset="0"/>
                        </a:rPr>
                        <a:t>Goal Topic</a:t>
                      </a:r>
                      <a:endParaRPr lang="en-US" sz="1400" dirty="0">
                        <a:effectLst/>
                        <a:latin typeface="Arial" panose="020B0604020202020204" pitchFamily="34" charset="0"/>
                        <a:ea typeface="Calibri"/>
                        <a:cs typeface="Arial" panose="020B0604020202020204" pitchFamily="34" charset="0"/>
                      </a:endParaRPr>
                    </a:p>
                  </a:txBody>
                  <a:tcPr marL="1312" marR="1312" marT="131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tx1">
                        <a:lumMod val="65000"/>
                        <a:lumOff val="35000"/>
                      </a:schemeClr>
                    </a:solidFill>
                  </a:tcPr>
                </a:tc>
                <a:tc gridSpan="5">
                  <a:txBody>
                    <a:bodyPr/>
                    <a:lstStyle/>
                    <a:p>
                      <a:pPr marL="54610" marR="0" algn="ctr" fontAlgn="ctr">
                        <a:lnSpc>
                          <a:spcPct val="115000"/>
                        </a:lnSpc>
                        <a:spcBef>
                          <a:spcPts val="0"/>
                        </a:spcBef>
                        <a:spcAft>
                          <a:spcPts val="0"/>
                        </a:spcAft>
                      </a:pPr>
                      <a:r>
                        <a:rPr lang="en-US" sz="1400" b="1" kern="1200" dirty="0">
                          <a:solidFill>
                            <a:srgbClr val="FFFFFF"/>
                          </a:solidFill>
                          <a:effectLst/>
                          <a:latin typeface="Arial" panose="020B0604020202020204" pitchFamily="34" charset="0"/>
                          <a:ea typeface="Times New Roman"/>
                          <a:cs typeface="Arial" panose="020B0604020202020204" pitchFamily="34" charset="0"/>
                        </a:rPr>
                        <a:t>Strategic Objective</a:t>
                      </a:r>
                      <a:endParaRPr lang="en-US" sz="1200" dirty="0">
                        <a:effectLst/>
                        <a:latin typeface="Arial" panose="020B0604020202020204" pitchFamily="34" charset="0"/>
                        <a:ea typeface="Calibri"/>
                        <a:cs typeface="Arial" panose="020B0604020202020204" pitchFamily="34" charset="0"/>
                      </a:endParaRPr>
                    </a:p>
                  </a:txBody>
                  <a:tcPr marL="1312" marR="1312" marT="1312"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tx1">
                        <a:lumMod val="65000"/>
                        <a:lumOff val="3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6825">
                <a:tc vMerge="1">
                  <a:txBody>
                    <a:bodyPr/>
                    <a:lstStyle/>
                    <a:p>
                      <a:endParaRPr lang="en-US" dirty="0"/>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800" b="1" kern="1200" dirty="0">
                          <a:solidFill>
                            <a:srgbClr val="FFFFFF"/>
                          </a:solidFill>
                          <a:effectLst/>
                          <a:latin typeface="Arial" panose="020B0604020202020204" pitchFamily="34" charset="0"/>
                          <a:ea typeface="Calibri"/>
                          <a:cs typeface="Arial" panose="020B0604020202020204" pitchFamily="34" charset="0"/>
                        </a:rPr>
                        <a:t>Research &amp; Extension</a:t>
                      </a:r>
                      <a:endParaRPr lang="en-US" sz="800" dirty="0">
                        <a:effectLst/>
                        <a:latin typeface="Arial" panose="020B0604020202020204" pitchFamily="34" charset="0"/>
                        <a:ea typeface="Calibri"/>
                        <a:cs typeface="Arial" panose="020B0604020202020204" pitchFamily="34" charset="0"/>
                      </a:endParaRPr>
                    </a:p>
                  </a:txBody>
                  <a:tcPr marL="3935" marR="3935" marT="393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C104A"/>
                    </a:solidFill>
                  </a:tcPr>
                </a:tc>
                <a:tc>
                  <a:txBody>
                    <a:bodyPr/>
                    <a:lstStyle/>
                    <a:p>
                      <a:pPr marL="0" marR="0" algn="ctr">
                        <a:lnSpc>
                          <a:spcPct val="115000"/>
                        </a:lnSpc>
                        <a:spcBef>
                          <a:spcPts val="0"/>
                        </a:spcBef>
                        <a:spcAft>
                          <a:spcPts val="0"/>
                        </a:spcAft>
                      </a:pPr>
                      <a:r>
                        <a:rPr lang="en-US" sz="800" b="1" kern="1200" dirty="0">
                          <a:solidFill>
                            <a:srgbClr val="FFFFFF"/>
                          </a:solidFill>
                          <a:effectLst/>
                          <a:latin typeface="Arial" panose="020B0604020202020204" pitchFamily="34" charset="0"/>
                          <a:ea typeface="Calibri"/>
                          <a:cs typeface="Arial" panose="020B0604020202020204" pitchFamily="34" charset="0"/>
                        </a:rPr>
                        <a:t>Operational  Excellence</a:t>
                      </a:r>
                      <a:endParaRPr lang="en-US" sz="800" dirty="0">
                        <a:effectLst/>
                        <a:latin typeface="Arial" panose="020B0604020202020204" pitchFamily="34" charset="0"/>
                        <a:ea typeface="Calibri"/>
                        <a:cs typeface="Arial" panose="020B0604020202020204" pitchFamily="34" charset="0"/>
                      </a:endParaRPr>
                    </a:p>
                  </a:txBody>
                  <a:tcPr marL="3935" marR="3935" marT="393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C86"/>
                    </a:solidFill>
                  </a:tcPr>
                </a:tc>
                <a:tc>
                  <a:txBody>
                    <a:bodyPr/>
                    <a:lstStyle/>
                    <a:p>
                      <a:pPr marL="0" marR="0" algn="ctr">
                        <a:lnSpc>
                          <a:spcPct val="115000"/>
                        </a:lnSpc>
                        <a:spcBef>
                          <a:spcPts val="0"/>
                        </a:spcBef>
                        <a:spcAft>
                          <a:spcPts val="0"/>
                        </a:spcAft>
                      </a:pPr>
                      <a:r>
                        <a:rPr lang="en-US" sz="800" b="1" kern="1200" dirty="0">
                          <a:solidFill>
                            <a:srgbClr val="FFFFFF"/>
                          </a:solidFill>
                          <a:effectLst/>
                          <a:latin typeface="Arial" panose="020B0604020202020204" pitchFamily="34" charset="0"/>
                          <a:ea typeface="Calibri"/>
                          <a:cs typeface="Arial" panose="020B0604020202020204" pitchFamily="34" charset="0"/>
                        </a:rPr>
                        <a:t>Financial Stability</a:t>
                      </a:r>
                      <a:endParaRPr lang="en-US" sz="800" dirty="0">
                        <a:effectLst/>
                        <a:latin typeface="Arial" panose="020B0604020202020204" pitchFamily="34" charset="0"/>
                        <a:ea typeface="Calibri"/>
                        <a:cs typeface="Arial" panose="020B0604020202020204" pitchFamily="34" charset="0"/>
                      </a:endParaRPr>
                    </a:p>
                  </a:txBody>
                  <a:tcPr marL="3935" marR="3935" marT="393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6">
                        <a:lumMod val="50000"/>
                      </a:schemeClr>
                    </a:solidFill>
                  </a:tcPr>
                </a:tc>
                <a:tc>
                  <a:txBody>
                    <a:bodyPr/>
                    <a:lstStyle/>
                    <a:p>
                      <a:pPr marL="0" marR="0" algn="ctr">
                        <a:lnSpc>
                          <a:spcPct val="115000"/>
                        </a:lnSpc>
                        <a:spcBef>
                          <a:spcPts val="0"/>
                        </a:spcBef>
                        <a:spcAft>
                          <a:spcPts val="0"/>
                        </a:spcAft>
                      </a:pPr>
                      <a:r>
                        <a:rPr lang="en-US" sz="800" b="1" kern="1200" dirty="0">
                          <a:solidFill>
                            <a:srgbClr val="FFFFFF"/>
                          </a:solidFill>
                          <a:effectLst/>
                          <a:latin typeface="Arial" panose="020B0604020202020204" pitchFamily="34" charset="0"/>
                          <a:ea typeface="Calibri"/>
                          <a:cs typeface="Arial" panose="020B0604020202020204" pitchFamily="34" charset="0"/>
                        </a:rPr>
                        <a:t>People</a:t>
                      </a:r>
                      <a:endParaRPr lang="en-US" sz="800" dirty="0">
                        <a:effectLst/>
                        <a:latin typeface="Arial" panose="020B0604020202020204" pitchFamily="34" charset="0"/>
                        <a:ea typeface="Calibri"/>
                        <a:cs typeface="Arial" panose="020B0604020202020204" pitchFamily="34" charset="0"/>
                      </a:endParaRPr>
                    </a:p>
                  </a:txBody>
                  <a:tcPr marL="3935" marR="3935" marT="393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673568"/>
                    </a:solidFill>
                  </a:tcPr>
                </a:tc>
                <a:tc>
                  <a:txBody>
                    <a:bodyPr/>
                    <a:lstStyle/>
                    <a:p>
                      <a:pPr marL="0" marR="0" algn="ctr">
                        <a:lnSpc>
                          <a:spcPct val="115000"/>
                        </a:lnSpc>
                        <a:spcBef>
                          <a:spcPts val="0"/>
                        </a:spcBef>
                        <a:spcAft>
                          <a:spcPts val="0"/>
                        </a:spcAft>
                      </a:pPr>
                      <a:r>
                        <a:rPr lang="en-US" sz="800" b="1" kern="1200" dirty="0">
                          <a:solidFill>
                            <a:srgbClr val="FFFFFF"/>
                          </a:solidFill>
                          <a:effectLst/>
                          <a:latin typeface="Arial" panose="020B0604020202020204" pitchFamily="34" charset="0"/>
                          <a:ea typeface="Calibri"/>
                          <a:cs typeface="Arial" panose="020B0604020202020204" pitchFamily="34" charset="0"/>
                        </a:rPr>
                        <a:t>Policy &amp; Advocacy</a:t>
                      </a:r>
                      <a:endParaRPr lang="en-US" sz="800" dirty="0">
                        <a:effectLst/>
                        <a:latin typeface="Arial" panose="020B0604020202020204" pitchFamily="34" charset="0"/>
                        <a:ea typeface="Calibri"/>
                        <a:cs typeface="Arial" panose="020B0604020202020204" pitchFamily="34" charset="0"/>
                      </a:endParaRPr>
                    </a:p>
                  </a:txBody>
                  <a:tcPr marL="3935" marR="3935" marT="393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516F"/>
                    </a:solidFill>
                  </a:tcPr>
                </a:tc>
                <a:extLst>
                  <a:ext uri="{0D108BD9-81ED-4DB2-BD59-A6C34878D82A}">
                    <a16:rowId xmlns:a16="http://schemas.microsoft.com/office/drawing/2014/main" val="10001"/>
                  </a:ext>
                </a:extLst>
              </a:tr>
              <a:tr h="109091">
                <a:tc>
                  <a:txBody>
                    <a:bodyPr/>
                    <a:lstStyle/>
                    <a:p>
                      <a:pPr>
                        <a:lnSpc>
                          <a:spcPct val="115000"/>
                        </a:lnSpc>
                      </a:pPr>
                      <a:endParaRPr lang="en-US" sz="300" dirty="0">
                        <a:effectLst/>
                        <a:latin typeface="Arial" panose="020B0604020202020204" pitchFamily="34" charset="0"/>
                        <a:cs typeface="Arial" panose="020B0604020202020204" pitchFamily="34" charset="0"/>
                      </a:endParaRPr>
                    </a:p>
                  </a:txBody>
                  <a:tcPr marL="1312" marR="1312" marT="1312"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15000"/>
                        </a:lnSpc>
                      </a:pPr>
                      <a:endParaRPr lang="en-US" sz="300" dirty="0">
                        <a:effectLst/>
                        <a:latin typeface="Arial" panose="020B0604020202020204" pitchFamily="34" charset="0"/>
                        <a:cs typeface="Arial" panose="020B0604020202020204" pitchFamily="34" charset="0"/>
                      </a:endParaRPr>
                    </a:p>
                  </a:txBody>
                  <a:tcPr marL="1312" marR="1312" marT="1312" marB="0" anchor="ctr">
                    <a:lnL>
                      <a:noFill/>
                    </a:lnL>
                    <a:lnR>
                      <a:noFill/>
                    </a:lnR>
                    <a:lnT w="12700" cap="flat" cmpd="sng" algn="ctr">
                      <a:solidFill>
                        <a:srgbClr val="D9D9D9"/>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15000"/>
                        </a:lnSpc>
                      </a:pPr>
                      <a:endParaRPr lang="en-US" sz="300" dirty="0">
                        <a:effectLst/>
                        <a:latin typeface="Arial" panose="020B0604020202020204" pitchFamily="34" charset="0"/>
                        <a:cs typeface="Arial" panose="020B0604020202020204" pitchFamily="34" charset="0"/>
                      </a:endParaRPr>
                    </a:p>
                  </a:txBody>
                  <a:tcPr marL="1312" marR="1312" marT="1312" marB="0" anchor="ctr">
                    <a:lnL>
                      <a:noFill/>
                    </a:lnL>
                    <a:lnR>
                      <a:noFill/>
                    </a:lnR>
                    <a:lnT w="12700" cap="flat" cmpd="sng" algn="ctr">
                      <a:solidFill>
                        <a:srgbClr val="D9D9D9"/>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15000"/>
                        </a:lnSpc>
                      </a:pPr>
                      <a:endParaRPr lang="en-US" sz="300" dirty="0">
                        <a:effectLst/>
                        <a:latin typeface="Arial" panose="020B0604020202020204" pitchFamily="34" charset="0"/>
                        <a:cs typeface="Arial" panose="020B0604020202020204" pitchFamily="34" charset="0"/>
                      </a:endParaRPr>
                    </a:p>
                  </a:txBody>
                  <a:tcPr marL="3935" marR="3935" marT="3935" marB="0" anchor="ctr">
                    <a:lnL>
                      <a:noFill/>
                    </a:lnL>
                    <a:lnR>
                      <a:noFill/>
                    </a:lnR>
                    <a:lnT w="12700" cap="flat" cmpd="sng" algn="ctr">
                      <a:solidFill>
                        <a:srgbClr val="D9D9D9"/>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15000"/>
                        </a:lnSpc>
                      </a:pPr>
                      <a:endParaRPr lang="en-US" sz="300" dirty="0">
                        <a:effectLst/>
                        <a:latin typeface="Arial" panose="020B0604020202020204" pitchFamily="34" charset="0"/>
                        <a:cs typeface="Arial" panose="020B0604020202020204" pitchFamily="34" charset="0"/>
                      </a:endParaRPr>
                    </a:p>
                  </a:txBody>
                  <a:tcPr marL="3935" marR="3935" marT="3935" marB="0" anchor="ctr">
                    <a:lnL>
                      <a:noFill/>
                    </a:lnL>
                    <a:lnR>
                      <a:noFill/>
                    </a:lnR>
                    <a:lnT w="12700" cap="flat" cmpd="sng" algn="ctr">
                      <a:solidFill>
                        <a:srgbClr val="D9D9D9"/>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15000"/>
                        </a:lnSpc>
                      </a:pPr>
                      <a:endParaRPr lang="en-US" sz="300" dirty="0">
                        <a:effectLst/>
                        <a:latin typeface="Arial" panose="020B0604020202020204" pitchFamily="34" charset="0"/>
                        <a:cs typeface="Arial" panose="020B0604020202020204" pitchFamily="34" charset="0"/>
                      </a:endParaRPr>
                    </a:p>
                  </a:txBody>
                  <a:tcPr marL="3935" marR="3935" marT="3935" marB="0" anchor="ctr">
                    <a:lnL>
                      <a:noFill/>
                    </a:lnL>
                    <a:lnR>
                      <a:noFill/>
                    </a:lnR>
                    <a:lnT w="12700" cap="flat" cmpd="sng" algn="ctr">
                      <a:solidFill>
                        <a:srgbClr val="D9D9D9"/>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15000"/>
                        </a:lnSpc>
                      </a:pPr>
                      <a:endParaRPr lang="en-US" sz="300" dirty="0">
                        <a:effectLst/>
                        <a:latin typeface="Arial" panose="020B0604020202020204" pitchFamily="34" charset="0"/>
                        <a:cs typeface="Arial" panose="020B0604020202020204" pitchFamily="34" charset="0"/>
                      </a:endParaRPr>
                    </a:p>
                  </a:txBody>
                  <a:tcPr marL="3935" marR="3935" marT="3935" marB="0" anchor="ctr">
                    <a:lnL>
                      <a:noFill/>
                    </a:lnL>
                    <a:lnR>
                      <a:noFill/>
                    </a:lnR>
                    <a:lnT w="12700" cap="flat" cmpd="sng" algn="ctr">
                      <a:solidFill>
                        <a:srgbClr val="D9D9D9"/>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15000"/>
                        </a:lnSpc>
                      </a:pPr>
                      <a:endParaRPr lang="en-US" sz="300" dirty="0">
                        <a:effectLst/>
                        <a:latin typeface="Arial" panose="020B0604020202020204" pitchFamily="34" charset="0"/>
                        <a:cs typeface="Arial" panose="020B0604020202020204" pitchFamily="34" charset="0"/>
                      </a:endParaRPr>
                    </a:p>
                  </a:txBody>
                  <a:tcPr marL="3935" marR="3935" marT="3935" marB="0" anchor="ctr">
                    <a:lnL>
                      <a:noFill/>
                    </a:lnL>
                    <a:lnR>
                      <a:noFill/>
                    </a:lnR>
                    <a:lnT w="12700" cap="flat" cmpd="sng" algn="ctr">
                      <a:solidFill>
                        <a:srgbClr val="D9D9D9"/>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marL="0" marR="0" algn="ctr" defTabSz="914400" rtl="0" eaLnBrk="1" fontAlgn="ctr" latinLnBrk="0" hangingPunct="1">
                        <a:lnSpc>
                          <a:spcPct val="115000"/>
                        </a:lnSpc>
                        <a:spcBef>
                          <a:spcPts val="0"/>
                        </a:spcBef>
                        <a:spcAft>
                          <a:spcPts val="0"/>
                        </a:spcAft>
                        <a:tabLst/>
                      </a:pPr>
                      <a:r>
                        <a:rPr lang="en-US" sz="1200" b="0" strike="noStrike" kern="1200" dirty="0">
                          <a:solidFill>
                            <a:srgbClr val="000000"/>
                          </a:solidFill>
                          <a:effectLst/>
                          <a:latin typeface="Arial" panose="020B0604020202020204" pitchFamily="34" charset="0"/>
                          <a:ea typeface="Times New Roman"/>
                          <a:cs typeface="Arial" panose="020B0604020202020204" pitchFamily="34" charset="0"/>
                        </a:rPr>
                        <a:t>1</a:t>
                      </a:r>
                      <a:endParaRPr lang="en-US" sz="1200" b="0" strike="noStrike" kern="1200" dirty="0">
                        <a:solidFill>
                          <a:srgbClr val="FF0000"/>
                        </a:solidFill>
                        <a:effectLst/>
                        <a:latin typeface="Arial" panose="020B0604020202020204" pitchFamily="34" charset="0"/>
                        <a:ea typeface="Times New Roman"/>
                        <a:cs typeface="Arial" panose="020B0604020202020204" pitchFamily="34" charset="0"/>
                      </a:endParaRPr>
                    </a:p>
                  </a:txBody>
                  <a:tcPr marL="1749" marR="1749" marT="174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rPr>
                        <a:t>Lacan / Schilder</a:t>
                      </a:r>
                    </a:p>
                  </a:txBody>
                  <a:tcPr marL="1070" marR="1070" marT="107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55563" marR="0" lvl="0" indent="0" algn="l" defTabSz="914400" rtl="0" eaLnBrk="1" fontAlgn="ctr" latinLnBrk="0" hangingPunct="1">
                        <a:lnSpc>
                          <a:spcPct val="100000"/>
                        </a:lnSpc>
                        <a:spcBef>
                          <a:spcPts val="0"/>
                        </a:spcBef>
                        <a:spcAft>
                          <a:spcPts val="0"/>
                        </a:spcAft>
                        <a:buClrTx/>
                        <a:buSzTx/>
                        <a:buFontTx/>
                        <a:buNone/>
                        <a:tabLst/>
                        <a:defRPr/>
                      </a:pPr>
                      <a:r>
                        <a:rPr lang="en-US" sz="1200" b="0" baseline="0" dirty="0">
                          <a:solidFill>
                            <a:srgbClr val="000000"/>
                          </a:solidFill>
                          <a:latin typeface="Arial" panose="020B0604020202020204" pitchFamily="34" charset="0"/>
                          <a:cs typeface="Arial" panose="020B0604020202020204" pitchFamily="34" charset="0"/>
                        </a:rPr>
                        <a:t>Increase Visibility and Utilization of the REC System</a:t>
                      </a:r>
                      <a:endParaRPr lang="en-US" sz="1200" b="0" dirty="0">
                        <a:solidFill>
                          <a:srgbClr val="000000"/>
                        </a:solidFill>
                        <a:latin typeface="Arial" panose="020B0604020202020204" pitchFamily="34" charset="0"/>
                        <a:cs typeface="Arial" panose="020B0604020202020204" pitchFamily="34" charset="0"/>
                      </a:endParaRPr>
                    </a:p>
                  </a:txBody>
                  <a:tcPr marL="1070" marR="1070" marT="107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15000"/>
                        </a:lnSpc>
                      </a:pPr>
                      <a:endParaRPr lang="en-US" sz="1100" dirty="0">
                        <a:effectLst/>
                        <a:latin typeface="Arial" panose="020B0604020202020204" pitchFamily="34" charset="0"/>
                        <a:cs typeface="Arial" panose="020B0604020202020204" pitchFamily="34" charset="0"/>
                      </a:endParaRPr>
                    </a:p>
                  </a:txBody>
                  <a:tcPr marL="3935" marR="3935" marT="39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C104A"/>
                    </a:solidFill>
                  </a:tcPr>
                </a:tc>
                <a:tc>
                  <a:txBody>
                    <a:bodyPr/>
                    <a:lstStyle/>
                    <a:p>
                      <a:pPr>
                        <a:lnSpc>
                          <a:spcPct val="115000"/>
                        </a:lnSpc>
                      </a:pPr>
                      <a:endParaRPr lang="en-US" sz="1100" dirty="0">
                        <a:effectLst/>
                        <a:latin typeface="Arial" panose="020B0604020202020204" pitchFamily="34" charset="0"/>
                        <a:cs typeface="Arial" panose="020B0604020202020204" pitchFamily="34" charset="0"/>
                      </a:endParaRPr>
                    </a:p>
                  </a:txBody>
                  <a:tcPr marL="3935" marR="3935" marT="39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7C86"/>
                    </a:solidFill>
                  </a:tcPr>
                </a:tc>
                <a:tc>
                  <a:txBody>
                    <a:bodyPr/>
                    <a:lstStyle/>
                    <a:p>
                      <a:pPr>
                        <a:lnSpc>
                          <a:spcPct val="115000"/>
                        </a:lnSpc>
                      </a:pPr>
                      <a:endParaRPr lang="en-US" sz="1100" dirty="0">
                        <a:effectLst/>
                        <a:latin typeface="Arial" panose="020B0604020202020204" pitchFamily="34" charset="0"/>
                        <a:cs typeface="Arial" panose="020B0604020202020204" pitchFamily="34" charset="0"/>
                      </a:endParaRPr>
                    </a:p>
                  </a:txBody>
                  <a:tcPr marL="3935" marR="3935" marT="39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50000"/>
                      </a:schemeClr>
                    </a:solidFill>
                  </a:tcPr>
                </a:tc>
                <a:tc>
                  <a:txBody>
                    <a:bodyPr/>
                    <a:lstStyle/>
                    <a:p>
                      <a:pPr>
                        <a:lnSpc>
                          <a:spcPct val="115000"/>
                        </a:lnSpc>
                      </a:pPr>
                      <a:endParaRPr lang="en-US" sz="1100" dirty="0">
                        <a:effectLst/>
                        <a:latin typeface="Arial" panose="020B0604020202020204" pitchFamily="34" charset="0"/>
                        <a:cs typeface="Arial" panose="020B0604020202020204" pitchFamily="34" charset="0"/>
                      </a:endParaRPr>
                    </a:p>
                  </a:txBody>
                  <a:tcPr marL="3935" marR="3935" marT="39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15000"/>
                        </a:lnSpc>
                      </a:pPr>
                      <a:endParaRPr lang="en-US" sz="1100" dirty="0">
                        <a:effectLst/>
                        <a:latin typeface="Arial" panose="020B0604020202020204" pitchFamily="34" charset="0"/>
                        <a:cs typeface="Arial" panose="020B0604020202020204" pitchFamily="34" charset="0"/>
                      </a:endParaRPr>
                    </a:p>
                  </a:txBody>
                  <a:tcPr marL="3935" marR="3935" marT="39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516F"/>
                    </a:solidFill>
                  </a:tcPr>
                </a:tc>
                <a:extLst>
                  <a:ext uri="{0D108BD9-81ED-4DB2-BD59-A6C34878D82A}">
                    <a16:rowId xmlns:a16="http://schemas.microsoft.com/office/drawing/2014/main" val="10003"/>
                  </a:ext>
                </a:extLst>
              </a:tr>
              <a:tr h="457200">
                <a:tc>
                  <a:txBody>
                    <a:bodyPr/>
                    <a:lstStyle/>
                    <a:p>
                      <a:pPr marL="0" marR="0" algn="ctr" defTabSz="914400" rtl="0" eaLnBrk="1" fontAlgn="ctr" latinLnBrk="0" hangingPunct="1">
                        <a:lnSpc>
                          <a:spcPct val="115000"/>
                        </a:lnSpc>
                        <a:spcBef>
                          <a:spcPts val="0"/>
                        </a:spcBef>
                        <a:spcAft>
                          <a:spcPts val="0"/>
                        </a:spcAft>
                      </a:pPr>
                      <a:r>
                        <a:rPr lang="en-US" sz="1200" b="0" strike="noStrike" kern="1200" dirty="0">
                          <a:solidFill>
                            <a:srgbClr val="000000"/>
                          </a:solidFill>
                          <a:effectLst/>
                          <a:latin typeface="Arial" panose="020B0604020202020204" pitchFamily="34" charset="0"/>
                          <a:ea typeface="Times New Roman"/>
                          <a:cs typeface="Arial" panose="020B0604020202020204" pitchFamily="34" charset="0"/>
                        </a:rPr>
                        <a:t>2</a:t>
                      </a:r>
                    </a:p>
                  </a:txBody>
                  <a:tcPr marL="1749" marR="1749" marT="174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Diaz /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El-Kereamy</a:t>
                      </a:r>
                    </a:p>
                  </a:txBody>
                  <a:tcPr marL="1070" marR="1070" marT="107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55563" marR="0" indent="0" algn="l" defTabSz="914400" rtl="0" eaLnBrk="1" fontAlgn="ctr" latinLnBrk="0" hangingPunct="1">
                        <a:lnSpc>
                          <a:spcPct val="100000"/>
                        </a:lnSpc>
                        <a:spcBef>
                          <a:spcPts val="0"/>
                        </a:spcBef>
                        <a:spcAft>
                          <a:spcPts val="0"/>
                        </a:spcAft>
                        <a:buClrTx/>
                        <a:buSzTx/>
                        <a:buFontTx/>
                        <a:buNone/>
                        <a:tabLst/>
                        <a:defRPr/>
                      </a:pPr>
                      <a:r>
                        <a:rPr lang="en-US" sz="1200" b="0" kern="1200" dirty="0">
                          <a:solidFill>
                            <a:srgbClr val="000000"/>
                          </a:solidFill>
                          <a:latin typeface="Arial" panose="020B0604020202020204" pitchFamily="34" charset="0"/>
                          <a:ea typeface="+mn-ea"/>
                          <a:cs typeface="Arial" panose="020B0604020202020204" pitchFamily="34" charset="0"/>
                        </a:rPr>
                        <a:t>Support Novel Technology in Agriculture</a:t>
                      </a:r>
                    </a:p>
                  </a:txBody>
                  <a:tcPr marL="1070" marR="1070" marT="107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nSpc>
                          <a:spcPct val="115000"/>
                        </a:lnSpc>
                      </a:pPr>
                      <a:endParaRPr lang="en-US" sz="1100" dirty="0">
                        <a:effectLst/>
                        <a:latin typeface="Arial" panose="020B0604020202020204" pitchFamily="34" charset="0"/>
                        <a:cs typeface="Arial" panose="020B0604020202020204" pitchFamily="34" charset="0"/>
                      </a:endParaRPr>
                    </a:p>
                  </a:txBody>
                  <a:tcPr marL="1312" marR="1312" marT="1312"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C104A"/>
                    </a:solidFill>
                  </a:tcPr>
                </a:tc>
                <a:tc>
                  <a:txBody>
                    <a:bodyPr/>
                    <a:lstStyle/>
                    <a:p>
                      <a:pPr>
                        <a:lnSpc>
                          <a:spcPct val="115000"/>
                        </a:lnSpc>
                      </a:pPr>
                      <a:endParaRPr lang="en-US" sz="1100" dirty="0">
                        <a:effectLst/>
                        <a:latin typeface="Arial" panose="020B0604020202020204" pitchFamily="34" charset="0"/>
                        <a:cs typeface="Arial" panose="020B0604020202020204" pitchFamily="34" charset="0"/>
                      </a:endParaRPr>
                    </a:p>
                  </a:txBody>
                  <a:tcPr marL="1312" marR="1312" marT="1312"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nSpc>
                          <a:spcPct val="115000"/>
                        </a:lnSpc>
                      </a:pPr>
                      <a:endParaRPr lang="en-US" sz="1100" dirty="0">
                        <a:effectLst/>
                        <a:latin typeface="Arial" panose="020B0604020202020204" pitchFamily="34" charset="0"/>
                        <a:cs typeface="Arial" panose="020B0604020202020204" pitchFamily="34" charset="0"/>
                      </a:endParaRPr>
                    </a:p>
                  </a:txBody>
                  <a:tcPr marL="1312" marR="1312" marT="1312"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50000"/>
                      </a:schemeClr>
                    </a:solidFill>
                  </a:tcPr>
                </a:tc>
                <a:tc>
                  <a:txBody>
                    <a:bodyPr/>
                    <a:lstStyle/>
                    <a:p>
                      <a:pPr>
                        <a:lnSpc>
                          <a:spcPct val="115000"/>
                        </a:lnSpc>
                      </a:pPr>
                      <a:endParaRPr lang="en-US" sz="1100" dirty="0">
                        <a:effectLst/>
                        <a:latin typeface="Arial" panose="020B0604020202020204" pitchFamily="34" charset="0"/>
                        <a:cs typeface="Arial" panose="020B0604020202020204" pitchFamily="34" charset="0"/>
                      </a:endParaRPr>
                    </a:p>
                  </a:txBody>
                  <a:tcPr marL="1312" marR="1312" marT="1312"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nSpc>
                          <a:spcPct val="115000"/>
                        </a:lnSpc>
                      </a:pPr>
                      <a:endParaRPr lang="en-US" sz="1100" dirty="0">
                        <a:effectLst/>
                        <a:latin typeface="Arial" panose="020B0604020202020204" pitchFamily="34" charset="0"/>
                        <a:cs typeface="Arial" panose="020B0604020202020204" pitchFamily="34" charset="0"/>
                      </a:endParaRPr>
                    </a:p>
                  </a:txBody>
                  <a:tcPr marL="1312" marR="1312" marT="1312"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19185478"/>
                  </a:ext>
                </a:extLst>
              </a:tr>
              <a:tr h="457200">
                <a:tc>
                  <a:txBody>
                    <a:bodyPr/>
                    <a:lstStyle/>
                    <a:p>
                      <a:pPr marL="0" marR="0" algn="ctr" defTabSz="914400" rtl="0" eaLnBrk="1" fontAlgn="ctr" latinLnBrk="0" hangingPunct="1">
                        <a:lnSpc>
                          <a:spcPct val="115000"/>
                        </a:lnSpc>
                        <a:spcBef>
                          <a:spcPts val="0"/>
                        </a:spcBef>
                        <a:spcAft>
                          <a:spcPts val="0"/>
                        </a:spcAft>
                      </a:pPr>
                      <a:r>
                        <a:rPr lang="en-US" sz="1200" b="0" kern="1200" dirty="0">
                          <a:solidFill>
                            <a:srgbClr val="000000"/>
                          </a:solidFill>
                          <a:effectLst/>
                          <a:latin typeface="Arial" panose="020B0604020202020204" pitchFamily="34" charset="0"/>
                          <a:ea typeface="Times New Roman"/>
                          <a:cs typeface="Arial" panose="020B0604020202020204" pitchFamily="34" charset="0"/>
                        </a:rPr>
                        <a:t>3</a:t>
                      </a:r>
                    </a:p>
                  </a:txBody>
                  <a:tcPr marL="1749" marR="1749" marT="174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Bailey / Swelam</a:t>
                      </a:r>
                    </a:p>
                  </a:txBody>
                  <a:tcPr marL="1070" marR="1070" marT="107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55563" marR="0" lvl="1" indent="0" algn="l" defTabSz="914400" rtl="0" eaLnBrk="1" fontAlgn="ctr" latinLnBrk="0" hangingPunct="1">
                        <a:lnSpc>
                          <a:spcPct val="100000"/>
                        </a:lnSpc>
                        <a:spcBef>
                          <a:spcPts val="0"/>
                        </a:spcBef>
                        <a:spcAft>
                          <a:spcPts val="0"/>
                        </a:spcAft>
                        <a:buClrTx/>
                        <a:buSzTx/>
                        <a:buFontTx/>
                        <a:buNone/>
                        <a:tabLst/>
                        <a:defRPr/>
                      </a:pPr>
                      <a:r>
                        <a:rPr lang="en-US" sz="1200" baseline="0" dirty="0">
                          <a:solidFill>
                            <a:srgbClr val="000000"/>
                          </a:solidFill>
                          <a:latin typeface="Arial" panose="020B0604020202020204" pitchFamily="34" charset="0"/>
                          <a:ea typeface="Calibri" panose="020F0502020204030204" pitchFamily="34" charset="0"/>
                          <a:cs typeface="Arial" panose="020B0604020202020204" pitchFamily="34" charset="0"/>
                        </a:rPr>
                        <a:t>Develop REC Business Plans</a:t>
                      </a:r>
                      <a:endParaRPr lang="en-US" sz="1200" b="0" kern="1200" dirty="0">
                        <a:solidFill>
                          <a:srgbClr val="000000"/>
                        </a:solidFill>
                        <a:latin typeface="Arial" panose="020B0604020202020204" pitchFamily="34" charset="0"/>
                        <a:ea typeface="+mn-ea"/>
                        <a:cs typeface="Arial" panose="020B0604020202020204" pitchFamily="34" charset="0"/>
                      </a:endParaRPr>
                    </a:p>
                  </a:txBody>
                  <a:tcPr marL="1070" marR="1070" marT="107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15000"/>
                        </a:lnSpc>
                      </a:pPr>
                      <a:endParaRPr lang="en-US" sz="1100" dirty="0">
                        <a:effectLst/>
                        <a:latin typeface="Arial" panose="020B0604020202020204" pitchFamily="34" charset="0"/>
                        <a:cs typeface="Arial" panose="020B0604020202020204" pitchFamily="34" charset="0"/>
                      </a:endParaRPr>
                    </a:p>
                  </a:txBody>
                  <a:tcPr marL="1312" marR="1312" marT="1312"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nSpc>
                          <a:spcPct val="115000"/>
                        </a:lnSpc>
                      </a:pPr>
                      <a:endParaRPr lang="en-US" sz="1100" dirty="0">
                        <a:effectLst/>
                        <a:latin typeface="Arial" panose="020B0604020202020204" pitchFamily="34" charset="0"/>
                        <a:cs typeface="Arial" panose="020B0604020202020204" pitchFamily="34" charset="0"/>
                      </a:endParaRPr>
                    </a:p>
                  </a:txBody>
                  <a:tcPr marL="1312" marR="1312" marT="1312"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7C86"/>
                    </a:solidFill>
                  </a:tcPr>
                </a:tc>
                <a:tc>
                  <a:txBody>
                    <a:bodyPr/>
                    <a:lstStyle/>
                    <a:p>
                      <a:pPr>
                        <a:lnSpc>
                          <a:spcPct val="115000"/>
                        </a:lnSpc>
                      </a:pPr>
                      <a:endParaRPr lang="en-US" sz="1100" dirty="0">
                        <a:effectLst/>
                        <a:latin typeface="Arial" panose="020B0604020202020204" pitchFamily="34" charset="0"/>
                        <a:cs typeface="Arial" panose="020B0604020202020204" pitchFamily="34" charset="0"/>
                      </a:endParaRPr>
                    </a:p>
                  </a:txBody>
                  <a:tcPr marL="1312" marR="1312" marT="1312"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50000"/>
                      </a:schemeClr>
                    </a:solidFill>
                  </a:tcPr>
                </a:tc>
                <a:tc>
                  <a:txBody>
                    <a:bodyPr/>
                    <a:lstStyle/>
                    <a:p>
                      <a:pPr>
                        <a:lnSpc>
                          <a:spcPct val="115000"/>
                        </a:lnSpc>
                      </a:pPr>
                      <a:endParaRPr lang="en-US" sz="1100" dirty="0">
                        <a:effectLst/>
                        <a:latin typeface="Arial" panose="020B0604020202020204" pitchFamily="34" charset="0"/>
                        <a:cs typeface="Arial" panose="020B0604020202020204" pitchFamily="34" charset="0"/>
                      </a:endParaRPr>
                    </a:p>
                  </a:txBody>
                  <a:tcPr marL="1312" marR="1312" marT="1312"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nSpc>
                          <a:spcPct val="115000"/>
                        </a:lnSpc>
                      </a:pPr>
                      <a:endParaRPr lang="en-US" sz="1100" dirty="0">
                        <a:effectLst/>
                        <a:latin typeface="Arial" panose="020B0604020202020204" pitchFamily="34" charset="0"/>
                        <a:cs typeface="Arial" panose="020B0604020202020204" pitchFamily="34" charset="0"/>
                      </a:endParaRPr>
                    </a:p>
                  </a:txBody>
                  <a:tcPr marL="1312" marR="1312" marT="1312"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432913031"/>
                  </a:ext>
                </a:extLst>
              </a:tr>
              <a:tr h="457200">
                <a:tc>
                  <a:txBody>
                    <a:bodyPr/>
                    <a:lstStyle/>
                    <a:p>
                      <a:pPr marL="0" marR="0" algn="ctr" defTabSz="914400" rtl="0" eaLnBrk="1" fontAlgn="ctr" latinLnBrk="0" hangingPunct="1">
                        <a:lnSpc>
                          <a:spcPct val="115000"/>
                        </a:lnSpc>
                        <a:spcBef>
                          <a:spcPts val="0"/>
                        </a:spcBef>
                        <a:spcAft>
                          <a:spcPts val="0"/>
                        </a:spcAft>
                      </a:pPr>
                      <a:r>
                        <a:rPr lang="en-US" sz="1200" b="0" kern="1200" dirty="0">
                          <a:solidFill>
                            <a:srgbClr val="000000"/>
                          </a:solidFill>
                          <a:effectLst/>
                          <a:latin typeface="Arial" panose="020B0604020202020204" pitchFamily="34" charset="0"/>
                          <a:ea typeface="Times New Roman"/>
                          <a:cs typeface="Arial" panose="020B0604020202020204" pitchFamily="34" charset="0"/>
                        </a:rPr>
                        <a:t>4</a:t>
                      </a:r>
                      <a:endParaRPr lang="en-US" sz="1200" b="0" kern="1200" dirty="0">
                        <a:solidFill>
                          <a:srgbClr val="FF0000"/>
                        </a:solidFill>
                        <a:effectLst/>
                        <a:latin typeface="Arial" panose="020B0604020202020204" pitchFamily="34" charset="0"/>
                        <a:ea typeface="Times New Roman"/>
                        <a:cs typeface="Arial" panose="020B0604020202020204" pitchFamily="34" charset="0"/>
                      </a:endParaRPr>
                    </a:p>
                  </a:txBody>
                  <a:tcPr marL="1749" marR="1749" marT="174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Pedroncelli / Diaz</a:t>
                      </a:r>
                    </a:p>
                  </a:txBody>
                  <a:tcPr marL="1070" marR="1070" marT="107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55563" marR="0" lvl="1" indent="0" algn="l" defTabSz="914400" rtl="0" eaLnBrk="1" fontAlgn="ctr" latinLnBrk="0" hangingPunct="1">
                        <a:lnSpc>
                          <a:spcPct val="100000"/>
                        </a:lnSpc>
                        <a:spcBef>
                          <a:spcPts val="0"/>
                        </a:spcBef>
                        <a:spcAft>
                          <a:spcPts val="0"/>
                        </a:spcAft>
                        <a:buClrTx/>
                        <a:buSzTx/>
                        <a:buFontTx/>
                        <a:buNone/>
                        <a:tabLst/>
                        <a:defRPr/>
                      </a:pPr>
                      <a:r>
                        <a:rPr lang="en-US" sz="1200" b="0" kern="1200" dirty="0">
                          <a:solidFill>
                            <a:srgbClr val="000000"/>
                          </a:solidFill>
                          <a:latin typeface="Arial" panose="020B0604020202020204" pitchFamily="34" charset="0"/>
                          <a:ea typeface="+mn-ea"/>
                          <a:cs typeface="Arial" panose="020B0604020202020204" pitchFamily="34" charset="0"/>
                        </a:rPr>
                        <a:t>Improve and Enhance Facilities and Infrastructure</a:t>
                      </a:r>
                    </a:p>
                  </a:txBody>
                  <a:tcPr marL="1070" marR="1070" marT="107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15000"/>
                        </a:lnSpc>
                      </a:pPr>
                      <a:endParaRPr lang="en-US" sz="1100" dirty="0">
                        <a:effectLst/>
                        <a:latin typeface="Arial" panose="020B0604020202020204" pitchFamily="34" charset="0"/>
                        <a:cs typeface="Arial" panose="020B0604020202020204" pitchFamily="34" charset="0"/>
                      </a:endParaRPr>
                    </a:p>
                  </a:txBody>
                  <a:tcPr marL="1312" marR="1312" marT="1312"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C104A"/>
                    </a:solidFill>
                  </a:tcPr>
                </a:tc>
                <a:tc>
                  <a:txBody>
                    <a:bodyPr/>
                    <a:lstStyle/>
                    <a:p>
                      <a:pPr>
                        <a:lnSpc>
                          <a:spcPct val="115000"/>
                        </a:lnSpc>
                      </a:pPr>
                      <a:endParaRPr lang="en-US" sz="1100" dirty="0">
                        <a:effectLst/>
                        <a:latin typeface="Arial" panose="020B0604020202020204" pitchFamily="34" charset="0"/>
                        <a:cs typeface="Arial" panose="020B0604020202020204" pitchFamily="34" charset="0"/>
                      </a:endParaRPr>
                    </a:p>
                  </a:txBody>
                  <a:tcPr marL="1312" marR="1312" marT="1312"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nSpc>
                          <a:spcPct val="115000"/>
                        </a:lnSpc>
                      </a:pPr>
                      <a:endParaRPr lang="en-US" sz="1100" dirty="0">
                        <a:effectLst/>
                        <a:latin typeface="Arial" panose="020B0604020202020204" pitchFamily="34" charset="0"/>
                        <a:cs typeface="Arial" panose="020B0604020202020204" pitchFamily="34" charset="0"/>
                      </a:endParaRPr>
                    </a:p>
                  </a:txBody>
                  <a:tcPr marL="1312" marR="1312" marT="1312"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50000"/>
                      </a:schemeClr>
                    </a:solidFill>
                  </a:tcPr>
                </a:tc>
                <a:tc>
                  <a:txBody>
                    <a:bodyPr/>
                    <a:lstStyle/>
                    <a:p>
                      <a:pPr>
                        <a:lnSpc>
                          <a:spcPct val="115000"/>
                        </a:lnSpc>
                      </a:pPr>
                      <a:endParaRPr lang="en-US" sz="1100" dirty="0">
                        <a:effectLst/>
                        <a:latin typeface="Arial" panose="020B0604020202020204" pitchFamily="34" charset="0"/>
                        <a:cs typeface="Arial" panose="020B0604020202020204" pitchFamily="34" charset="0"/>
                      </a:endParaRPr>
                    </a:p>
                  </a:txBody>
                  <a:tcPr marL="1312" marR="1312" marT="1312"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nSpc>
                          <a:spcPct val="115000"/>
                        </a:lnSpc>
                      </a:pPr>
                      <a:endParaRPr lang="en-US" sz="1100" dirty="0">
                        <a:effectLst/>
                        <a:latin typeface="Arial" panose="020B0604020202020204" pitchFamily="34" charset="0"/>
                        <a:cs typeface="Arial" panose="020B0604020202020204" pitchFamily="34" charset="0"/>
                      </a:endParaRPr>
                    </a:p>
                  </a:txBody>
                  <a:tcPr marL="1312" marR="1312" marT="1312"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2603180"/>
                  </a:ext>
                </a:extLst>
              </a:tr>
              <a:tr h="457200">
                <a:tc>
                  <a:txBody>
                    <a:bodyPr/>
                    <a:lstStyle/>
                    <a:p>
                      <a:pPr marL="0" marR="0" algn="ctr" defTabSz="914400" rtl="0" eaLnBrk="1" fontAlgn="ctr" latinLnBrk="0" hangingPunct="1">
                        <a:lnSpc>
                          <a:spcPct val="115000"/>
                        </a:lnSpc>
                        <a:spcBef>
                          <a:spcPts val="0"/>
                        </a:spcBef>
                        <a:spcAft>
                          <a:spcPts val="0"/>
                        </a:spcAft>
                      </a:pPr>
                      <a:r>
                        <a:rPr lang="en-US" sz="1200" b="0" kern="1200" dirty="0">
                          <a:solidFill>
                            <a:srgbClr val="000000"/>
                          </a:solidFill>
                          <a:effectLst/>
                          <a:latin typeface="Arial" panose="020B0604020202020204" pitchFamily="34" charset="0"/>
                          <a:ea typeface="Times New Roman"/>
                          <a:cs typeface="Arial" panose="020B0604020202020204" pitchFamily="34" charset="0"/>
                        </a:rPr>
                        <a:t>5</a:t>
                      </a:r>
                      <a:endParaRPr lang="en-US" sz="1200" b="0" kern="1200" dirty="0">
                        <a:solidFill>
                          <a:srgbClr val="FF0000"/>
                        </a:solidFill>
                        <a:effectLst/>
                        <a:latin typeface="Arial" panose="020B0604020202020204" pitchFamily="34" charset="0"/>
                        <a:ea typeface="Times New Roman"/>
                        <a:cs typeface="Arial" panose="020B0604020202020204" pitchFamily="34" charset="0"/>
                      </a:endParaRPr>
                    </a:p>
                  </a:txBody>
                  <a:tcPr marL="1749" marR="1749" marT="174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Flavel / Wilson</a:t>
                      </a:r>
                    </a:p>
                  </a:txBody>
                  <a:tcPr marL="1070" marR="1070" marT="107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55563" marR="0" indent="0" algn="l" defTabSz="914400" rtl="0" eaLnBrk="1" fontAlgn="ctr" latinLnBrk="0" hangingPunct="1">
                        <a:lnSpc>
                          <a:spcPct val="100000"/>
                        </a:lnSpc>
                        <a:spcBef>
                          <a:spcPts val="0"/>
                        </a:spcBef>
                        <a:spcAft>
                          <a:spcPts val="0"/>
                        </a:spcAft>
                        <a:buClrTx/>
                        <a:buSzTx/>
                        <a:buFontTx/>
                        <a:buNone/>
                        <a:tabLst/>
                        <a:defRPr/>
                      </a:pPr>
                      <a:r>
                        <a:rPr lang="en-US" sz="1200" b="0" dirty="0">
                          <a:solidFill>
                            <a:srgbClr val="000000"/>
                          </a:solidFill>
                          <a:latin typeface="Arial" panose="020B0604020202020204" pitchFamily="34" charset="0"/>
                          <a:cs typeface="Arial" panose="020B0604020202020204" pitchFamily="34" charset="0"/>
                        </a:rPr>
                        <a:t>Optimize </a:t>
                      </a:r>
                      <a:r>
                        <a:rPr lang="en-US" sz="1200" b="0" baseline="0" dirty="0">
                          <a:solidFill>
                            <a:srgbClr val="000000"/>
                          </a:solidFill>
                          <a:latin typeface="Arial" panose="020B0604020202020204" pitchFamily="34" charset="0"/>
                          <a:cs typeface="Arial" panose="020B0604020202020204" pitchFamily="34" charset="0"/>
                        </a:rPr>
                        <a:t>REC Procedures</a:t>
                      </a:r>
                      <a:endParaRPr lang="en-US" sz="1200" b="0" dirty="0">
                        <a:solidFill>
                          <a:srgbClr val="000000"/>
                        </a:solidFill>
                        <a:latin typeface="Arial" panose="020B0604020202020204" pitchFamily="34" charset="0"/>
                        <a:cs typeface="Arial" panose="020B0604020202020204" pitchFamily="34" charset="0"/>
                      </a:endParaRPr>
                    </a:p>
                  </a:txBody>
                  <a:tcPr marL="1070" marR="1070" marT="107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15000"/>
                        </a:lnSpc>
                      </a:pPr>
                      <a:endParaRPr lang="en-US" sz="1100" dirty="0">
                        <a:effectLst/>
                        <a:latin typeface="Arial" panose="020B0604020202020204" pitchFamily="34" charset="0"/>
                        <a:cs typeface="Arial" panose="020B0604020202020204" pitchFamily="34" charset="0"/>
                      </a:endParaRPr>
                    </a:p>
                  </a:txBody>
                  <a:tcPr marL="1312" marR="1312" marT="1312"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nSpc>
                          <a:spcPct val="115000"/>
                        </a:lnSpc>
                      </a:pPr>
                      <a:endParaRPr lang="en-US" sz="1100" dirty="0">
                        <a:effectLst/>
                        <a:latin typeface="Arial" panose="020B0604020202020204" pitchFamily="34" charset="0"/>
                        <a:cs typeface="Arial" panose="020B0604020202020204" pitchFamily="34" charset="0"/>
                      </a:endParaRPr>
                    </a:p>
                  </a:txBody>
                  <a:tcPr marL="1312" marR="1312" marT="1312"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7C86"/>
                    </a:solidFill>
                  </a:tcPr>
                </a:tc>
                <a:tc>
                  <a:txBody>
                    <a:bodyPr/>
                    <a:lstStyle/>
                    <a:p>
                      <a:pPr>
                        <a:lnSpc>
                          <a:spcPct val="115000"/>
                        </a:lnSpc>
                      </a:pPr>
                      <a:endParaRPr lang="en-US" sz="1100" dirty="0">
                        <a:effectLst/>
                        <a:latin typeface="Arial" panose="020B0604020202020204" pitchFamily="34" charset="0"/>
                        <a:cs typeface="Arial" panose="020B0604020202020204" pitchFamily="34" charset="0"/>
                      </a:endParaRPr>
                    </a:p>
                  </a:txBody>
                  <a:tcPr marL="1312" marR="1312" marT="1312"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50000"/>
                      </a:schemeClr>
                    </a:solidFill>
                  </a:tcPr>
                </a:tc>
                <a:tc>
                  <a:txBody>
                    <a:bodyPr/>
                    <a:lstStyle/>
                    <a:p>
                      <a:pPr>
                        <a:lnSpc>
                          <a:spcPct val="115000"/>
                        </a:lnSpc>
                      </a:pPr>
                      <a:endParaRPr lang="en-US" sz="1100" dirty="0">
                        <a:effectLst/>
                        <a:latin typeface="Arial" panose="020B0604020202020204" pitchFamily="34" charset="0"/>
                        <a:cs typeface="Arial" panose="020B0604020202020204" pitchFamily="34" charset="0"/>
                      </a:endParaRPr>
                    </a:p>
                  </a:txBody>
                  <a:tcPr marL="1312" marR="1312" marT="1312"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73568"/>
                    </a:solidFill>
                  </a:tcPr>
                </a:tc>
                <a:tc>
                  <a:txBody>
                    <a:bodyPr/>
                    <a:lstStyle/>
                    <a:p>
                      <a:pPr>
                        <a:lnSpc>
                          <a:spcPct val="115000"/>
                        </a:lnSpc>
                      </a:pPr>
                      <a:endParaRPr lang="en-US" sz="1100" dirty="0">
                        <a:effectLst/>
                        <a:latin typeface="Arial" panose="020B0604020202020204" pitchFamily="34" charset="0"/>
                        <a:cs typeface="Arial" panose="020B0604020202020204" pitchFamily="34" charset="0"/>
                      </a:endParaRPr>
                    </a:p>
                  </a:txBody>
                  <a:tcPr marL="1312" marR="1312" marT="1312"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50828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noGrp="1"/>
          </p:cNvSpPr>
          <p:nvPr>
            <p:ph type="title" idx="4294967295"/>
          </p:nvPr>
        </p:nvSpPr>
        <p:spPr>
          <a:xfrm>
            <a:off x="287339" y="128146"/>
            <a:ext cx="8569326" cy="4052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spcBef>
                <a:spcPct val="0"/>
              </a:spcBef>
              <a:buNone/>
              <a:defRPr sz="3200" b="1" kern="1200">
                <a:solidFill>
                  <a:schemeClr val="tx2"/>
                </a:solidFill>
                <a:latin typeface="+mj-lt"/>
                <a:ea typeface="+mj-ea"/>
                <a:cs typeface="+mj-cs"/>
              </a:defRPr>
            </a:lvl1pPr>
          </a:lstStyle>
          <a:p>
            <a:pPr>
              <a:lnSpc>
                <a:spcPct val="100000"/>
              </a:lnSpc>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REC System Goal 1:  </a:t>
            </a:r>
            <a:r>
              <a:rPr lang="en-US" sz="2000" b="0" dirty="0">
                <a:solidFill>
                  <a:srgbClr val="000000"/>
                </a:solidFill>
                <a:latin typeface="Arial" panose="020B0604020202020204" pitchFamily="34" charset="0"/>
                <a:cs typeface="Arial" panose="020B0604020202020204" pitchFamily="34" charset="0"/>
              </a:rPr>
              <a:t>Increase Visibility and Utilization of the REC System</a:t>
            </a:r>
            <a:br>
              <a:rPr lang="en-US" sz="2000" b="0" dirty="0">
                <a:solidFill>
                  <a:srgbClr val="000000"/>
                </a:solidFill>
                <a:latin typeface="Arial" panose="020B0604020202020204" pitchFamily="34" charset="0"/>
                <a:cs typeface="Arial" panose="020B0604020202020204" pitchFamily="34" charset="0"/>
              </a:rPr>
            </a:br>
            <a:endParaRPr kumimoji="0" lang="en-US" sz="2000" b="0"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p:txBody>
      </p:sp>
      <p:sp>
        <p:nvSpPr>
          <p:cNvPr id="8" name="Rectangle 7"/>
          <p:cNvSpPr/>
          <p:nvPr/>
        </p:nvSpPr>
        <p:spPr>
          <a:xfrm>
            <a:off x="2468880" y="542187"/>
            <a:ext cx="4206240" cy="277613"/>
          </a:xfrm>
          <a:prstGeom prst="rect">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457200"/>
            <a:r>
              <a:rPr lang="en-US" sz="1050" b="1" kern="0" dirty="0">
                <a:solidFill>
                  <a:prstClr val="white"/>
                </a:solidFill>
                <a:latin typeface="Arial" panose="020B0604020202020204" pitchFamily="34" charset="0"/>
                <a:cs typeface="Arial" panose="020B0604020202020204" pitchFamily="34" charset="0"/>
              </a:rPr>
              <a:t>Leads: Annemiek Schilder / Igor Lacan</a:t>
            </a:r>
          </a:p>
        </p:txBody>
      </p:sp>
      <p:sp>
        <p:nvSpPr>
          <p:cNvPr id="4" name="TextBox 3"/>
          <p:cNvSpPr txBox="1"/>
          <p:nvPr/>
        </p:nvSpPr>
        <p:spPr>
          <a:xfrm>
            <a:off x="292101" y="853004"/>
            <a:ext cx="8559800" cy="5709255"/>
          </a:xfrm>
          <a:prstGeom prst="rect">
            <a:avLst/>
          </a:prstGeom>
          <a:noFill/>
        </p:spPr>
        <p:txBody>
          <a:bodyPr wrap="square" rtlCol="0">
            <a:spAutoFit/>
          </a:bodyPr>
          <a:lstStyle/>
          <a:p>
            <a:pPr marL="0" marR="0" lvl="0" indent="1588" algn="l" defTabSz="4572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Goal: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Increase visibility of the REC System to increase utilization and impact and promote financial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stability, by December 2030</a:t>
            </a:r>
          </a:p>
          <a:p>
            <a:pPr marL="0" marR="0" lvl="0" indent="1588" algn="l" defTabSz="457200" rtl="0" eaLnBrk="1" fontAlgn="t"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69863"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Problem: </a:t>
            </a:r>
          </a:p>
          <a:p>
            <a:pPr marL="0" marR="0" lvl="0" indent="0" algn="l" defTabSz="461963" rtl="0" eaLnBrk="1" fontAlgn="b"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Knowledge and understanding of RECs is generally low within and outside of the University of California and limited to academics with active research projects at a specific REC. The RECs may also be confused with the UC Natural Reserve System or campus-affiliated centers.  Even if people have knowledge of RECs, they may not be aware of all that the RECs have to offer. This may be one reason why the RECs are not utilized to their full potential by researchers and educators, reducing potential impact of research and extension projects as well as recharge income to cover operating costs. </a:t>
            </a:r>
          </a:p>
          <a:p>
            <a:pPr marL="0" marR="0" lvl="0" indent="0" algn="l" defTabSz="461963" rtl="0" eaLnBrk="1" fontAlgn="b"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It is unclear what </a:t>
            </a:r>
            <a:r>
              <a:rPr kumimoji="0" lang="en-US" sz="10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markets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of users we are not reaching, and how our </a:t>
            </a:r>
            <a:r>
              <a:rPr kumimoji="0" lang="en-US" sz="10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value</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is perceived by our current and potential future users. Also, it is unclear what the </a:t>
            </a:r>
            <a:r>
              <a:rPr kumimoji="0" lang="en-US" sz="10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key barriers</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stand in the way of relevant parties using the RECs (e.g., infrastructure, rate charges, accommodations, processes and paperwork, slow implementation timelines?) and even </a:t>
            </a:r>
            <a:r>
              <a:rPr kumimoji="0" lang="en-US" sz="10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where potential users go for information</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about research sites. </a:t>
            </a:r>
          </a:p>
          <a:p>
            <a:pPr marL="0" marR="0" lvl="0" indent="0" algn="l" defTabSz="461963" rtl="0" eaLnBrk="1" fontAlgn="b"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There is no central, easy-to-use list or database of REC facilities which could provide details of what exactly is available in terms of research and education facilities, e.g., lab capacity, lodging, climatic/ecological zone, natural features, research plots, and greenhouses). Thus, a new academic has no way of quickly scanning the REC system to find a potential research site or collaborator(s).  In addition, we lack a cohesive, thought-out communications strategy that would present RECs as a system and would simplify and align messaging across different RECs.</a:t>
            </a:r>
          </a:p>
          <a:p>
            <a:pPr marL="171450" marR="0" lvl="0" indent="-169863" algn="l" defTabSz="457200"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Proposed Solution:</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587" marR="0" lvl="0" indent="0" algn="l" defTabSz="4572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We will start by researching the key causes of low visibility and low utilization of the RECs.  A workgroup, formed for this purpose and led by a dedicated staff person hired for their communications and public relations expertise, would address the key issues identified above (markets for information about RECs, unique value of RECs, etc.) and would survey key current and potential users, to determine whether our view of the issues aligns with what the potential users tell us.  </a:t>
            </a:r>
          </a:p>
          <a:p>
            <a:pPr marL="1587" marR="0" lvl="0" indent="0" algn="l" defTabSz="4572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staff person and the workgroup then outline a plan for multimedia marketing for each REC and the REC System as a whole, to include a central repository for REC information (the REC info portal), videos for each REC, presentations to campus and other partners, and templates for REC-outreach events like “open house” days (including best practices on engaging with different media, esp. local media). </a:t>
            </a:r>
          </a:p>
          <a:p>
            <a:pPr marL="1587" marR="0" lvl="0" indent="0" algn="l" defTabSz="457200" rtl="0" eaLnBrk="1" fontAlgn="b"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Finally, we would examine how implementing the Hub concept has contributed to increasing visibility of SCREC, and what lessons learned can be transferred to other RECs.</a:t>
            </a:r>
          </a:p>
          <a:p>
            <a:pPr marL="171450" marR="0" lvl="0" indent="-169863" algn="l" defTabSz="457200"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Benefits:</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28588" marR="0" lvl="0" indent="-127397"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Increases partnerships (campuses, agencies, etc.) that expand academic collaborations and thus increase the number of stakeholders who advocate for the RECs. </a:t>
            </a:r>
          </a:p>
          <a:p>
            <a:pPr marL="128588" marR="0" lvl="0" indent="-127397"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Increases utilization of the RECs, including by new and more diverse users, bringing new research and education projects and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activities at the RECs increasing impact.</a:t>
            </a:r>
          </a:p>
          <a:p>
            <a:pPr marL="128588" marR="0" lvl="0" indent="-127397"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Increased recognition of the value of the REC System. </a:t>
            </a:r>
          </a:p>
          <a:p>
            <a:pPr marL="128588" marR="0" lvl="0" indent="-127397"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Additional and/or more diverse funding streams from increased utilization and partnerships leading to i</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ncreased financial stability of the RECs.</a:t>
            </a:r>
          </a:p>
          <a:p>
            <a:pPr marL="128588" marR="0" lvl="0" indent="-127397" algn="l" defTabSz="685800" rtl="0" eaLnBrk="1" fontAlgn="t" latinLnBrk="0" hangingPunct="1">
              <a:lnSpc>
                <a:spcPct val="100000"/>
              </a:lnSpc>
              <a:spcBef>
                <a:spcPts val="0"/>
              </a:spcBef>
              <a:spcAft>
                <a:spcPts val="0"/>
              </a:spcAft>
              <a:buClrTx/>
              <a:buSzTx/>
              <a:buFont typeface="+mj-lt"/>
              <a:buAutoNum type="arabicPeriod"/>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a:extLst>
              <a:ext uri="{C183D7F6-B498-43B3-948B-1728B52AA6E4}">
                <adec:decorative xmlns:adec="http://schemas.microsoft.com/office/drawing/2017/decorative" val="1"/>
              </a:ext>
            </a:extLst>
          </p:cNvPr>
          <p:cNvSpPr/>
          <p:nvPr/>
        </p:nvSpPr>
        <p:spPr>
          <a:xfrm>
            <a:off x="287339" y="533400"/>
            <a:ext cx="8569325" cy="5924490"/>
          </a:xfrm>
          <a:prstGeom prst="rect">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44628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9401C8-1504-1453-928D-8C07924A80B2}"/>
              </a:ext>
            </a:extLst>
          </p:cNvPr>
          <p:cNvSpPr txBox="1">
            <a:spLocks noGrp="1"/>
          </p:cNvSpPr>
          <p:nvPr>
            <p:ph type="title" idx="4294967295"/>
          </p:nvPr>
        </p:nvSpPr>
        <p:spPr>
          <a:xfrm>
            <a:off x="164892" y="128146"/>
            <a:ext cx="8806721" cy="4052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REC System Goal 1: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Increase Visibility and Utilization of the REC System Continued</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b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endParaRPr kumimoji="0" lang="en-US" sz="1800" b="0"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p:txBody>
      </p:sp>
      <p:sp>
        <p:nvSpPr>
          <p:cNvPr id="8" name="Rectangle 7"/>
          <p:cNvSpPr/>
          <p:nvPr/>
        </p:nvSpPr>
        <p:spPr>
          <a:xfrm>
            <a:off x="2468880" y="543104"/>
            <a:ext cx="4206240" cy="277613"/>
          </a:xfrm>
          <a:prstGeom prst="rect">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457200"/>
            <a:r>
              <a:rPr lang="en-US" sz="1050" b="1" kern="0" dirty="0">
                <a:solidFill>
                  <a:prstClr val="white"/>
                </a:solidFill>
                <a:latin typeface="Arial" panose="020B0604020202020204" pitchFamily="34" charset="0"/>
                <a:cs typeface="Arial" panose="020B0604020202020204" pitchFamily="34" charset="0"/>
              </a:rPr>
              <a:t>Leads:  Annemiek Schilder / Igor Lacan</a:t>
            </a:r>
          </a:p>
        </p:txBody>
      </p:sp>
      <p:graphicFrame>
        <p:nvGraphicFramePr>
          <p:cNvPr id="13" name="Table 12"/>
          <p:cNvGraphicFramePr>
            <a:graphicFrameLocks noGrp="1"/>
          </p:cNvGraphicFramePr>
          <p:nvPr>
            <p:extLst>
              <p:ext uri="{D42A27DB-BD31-4B8C-83A1-F6EECF244321}">
                <p14:modId xmlns:p14="http://schemas.microsoft.com/office/powerpoint/2010/main" val="540710832"/>
              </p:ext>
            </p:extLst>
          </p:nvPr>
        </p:nvGraphicFramePr>
        <p:xfrm>
          <a:off x="337614" y="895409"/>
          <a:ext cx="8521573" cy="2926942"/>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6527418">
                  <a:extLst>
                    <a:ext uri="{9D8B030D-6E8A-4147-A177-3AD203B41FA5}">
                      <a16:colId xmlns:a16="http://schemas.microsoft.com/office/drawing/2014/main" val="20001"/>
                    </a:ext>
                  </a:extLst>
                </a:gridCol>
                <a:gridCol w="307391">
                  <a:extLst>
                    <a:ext uri="{9D8B030D-6E8A-4147-A177-3AD203B41FA5}">
                      <a16:colId xmlns:a16="http://schemas.microsoft.com/office/drawing/2014/main" val="20002"/>
                    </a:ext>
                  </a:extLst>
                </a:gridCol>
                <a:gridCol w="307391">
                  <a:extLst>
                    <a:ext uri="{9D8B030D-6E8A-4147-A177-3AD203B41FA5}">
                      <a16:colId xmlns:a16="http://schemas.microsoft.com/office/drawing/2014/main" val="20003"/>
                    </a:ext>
                  </a:extLst>
                </a:gridCol>
                <a:gridCol w="307391">
                  <a:extLst>
                    <a:ext uri="{9D8B030D-6E8A-4147-A177-3AD203B41FA5}">
                      <a16:colId xmlns:a16="http://schemas.microsoft.com/office/drawing/2014/main" val="20004"/>
                    </a:ext>
                  </a:extLst>
                </a:gridCol>
                <a:gridCol w="307391">
                  <a:extLst>
                    <a:ext uri="{9D8B030D-6E8A-4147-A177-3AD203B41FA5}">
                      <a16:colId xmlns:a16="http://schemas.microsoft.com/office/drawing/2014/main" val="20005"/>
                    </a:ext>
                  </a:extLst>
                </a:gridCol>
                <a:gridCol w="307391">
                  <a:extLst>
                    <a:ext uri="{9D8B030D-6E8A-4147-A177-3AD203B41FA5}">
                      <a16:colId xmlns:a16="http://schemas.microsoft.com/office/drawing/2014/main" val="20006"/>
                    </a:ext>
                  </a:extLst>
                </a:gridCol>
              </a:tblGrid>
              <a:tr h="308933">
                <a:tc>
                  <a:txBody>
                    <a:bodyPr/>
                    <a:lstStyle/>
                    <a:p>
                      <a:pPr algn="ctr"/>
                      <a:r>
                        <a:rPr lang="en-US" sz="1200" dirty="0">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pPr marL="91440" indent="0" algn="l"/>
                      <a:r>
                        <a:rPr lang="en-US" sz="1200" dirty="0">
                          <a:latin typeface="Arial" panose="020B0604020202020204" pitchFamily="34" charset="0"/>
                          <a:cs typeface="Arial" panose="020B0604020202020204" pitchFamily="34" charset="0"/>
                        </a:rPr>
                        <a:t>Key</a:t>
                      </a:r>
                      <a:r>
                        <a:rPr lang="en-US" sz="1200" baseline="0" dirty="0">
                          <a:latin typeface="Arial" panose="020B0604020202020204" pitchFamily="34" charset="0"/>
                          <a:cs typeface="Arial" panose="020B0604020202020204" pitchFamily="34" charset="0"/>
                        </a:rPr>
                        <a:t> Strategies &amp; Timeline</a:t>
                      </a:r>
                      <a:endParaRPr lang="en-US" sz="120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pPr algn="ctr"/>
                      <a:r>
                        <a:rPr lang="en-US" sz="700" dirty="0">
                          <a:solidFill>
                            <a:schemeClr val="bg1"/>
                          </a:solidFill>
                          <a:latin typeface="Arial" charset="0"/>
                          <a:ea typeface="Arial" charset="0"/>
                          <a:cs typeface="Arial" charset="0"/>
                        </a:rPr>
                        <a:t>25-26</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pPr algn="ctr"/>
                      <a:r>
                        <a:rPr lang="en-US" sz="700" dirty="0">
                          <a:solidFill>
                            <a:schemeClr val="bg1"/>
                          </a:solidFill>
                          <a:latin typeface="Arial" charset="0"/>
                          <a:ea typeface="Arial" charset="0"/>
                          <a:cs typeface="Arial" charset="0"/>
                        </a:rPr>
                        <a:t>26-27</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pPr algn="ctr"/>
                      <a:r>
                        <a:rPr lang="en-US" sz="700" dirty="0">
                          <a:solidFill>
                            <a:schemeClr val="bg1"/>
                          </a:solidFill>
                          <a:latin typeface="Arial" charset="0"/>
                          <a:ea typeface="Arial" charset="0"/>
                          <a:cs typeface="Arial" charset="0"/>
                        </a:rPr>
                        <a:t>27-28</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pPr algn="ctr"/>
                      <a:r>
                        <a:rPr lang="en-US" sz="700" dirty="0">
                          <a:solidFill>
                            <a:schemeClr val="bg1"/>
                          </a:solidFill>
                          <a:latin typeface="Arial" charset="0"/>
                          <a:ea typeface="Arial" charset="0"/>
                          <a:cs typeface="Arial" charset="0"/>
                        </a:rPr>
                        <a:t>28-29</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pPr algn="ctr"/>
                      <a:r>
                        <a:rPr lang="en-US" sz="700" dirty="0">
                          <a:solidFill>
                            <a:schemeClr val="bg1"/>
                          </a:solidFill>
                          <a:latin typeface="Arial" charset="0"/>
                          <a:ea typeface="Arial" charset="0"/>
                          <a:cs typeface="Arial" charset="0"/>
                        </a:rPr>
                        <a:t>29-30</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251521">
                <a:tc>
                  <a:txBody>
                    <a:bodyPr/>
                    <a:lstStyle/>
                    <a:p>
                      <a:pPr algn="ctr"/>
                      <a:r>
                        <a:rPr lang="en-US" sz="900" dirty="0">
                          <a:solidFill>
                            <a:srgbClr val="000000"/>
                          </a:solidFill>
                          <a:latin typeface="Arial" panose="020B0604020202020204" pitchFamily="34" charset="0"/>
                          <a:cs typeface="Arial" panose="020B0604020202020204" pitchFamily="34" charset="0"/>
                        </a:rPr>
                        <a:t>1a</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58738" marR="0" lvl="0" indent="0" algn="l" defTabSz="914400" rtl="0" eaLnBrk="1" fontAlgn="t"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ea typeface="Times New Roman" panose="02020603050405020304" pitchFamily="18" charset="0"/>
                          <a:cs typeface="Arial" panose="020B0604020202020204" pitchFamily="34" charset="0"/>
                        </a:rPr>
                        <a:t>Create a workgroup and do background research to understand causes of low visibility and utilization, including user satisfaction, of the RECs by April 2027</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6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000000"/>
                          </a:solidFill>
                          <a:latin typeface="Arial" panose="020B0604020202020204" pitchFamily="34" charset="0"/>
                          <a:cs typeface="Arial" panose="020B0604020202020204" pitchFamily="34" charset="0"/>
                        </a:rPr>
                        <a:t>1b</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58738" marR="0" lvl="0" indent="0" algn="l" defTabSz="914400" rtl="0" eaLnBrk="1" fontAlgn="t"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ea typeface="Times New Roman" panose="02020603050405020304" pitchFamily="18" charset="0"/>
                          <a:cs typeface="Arial" panose="020B0604020202020204" pitchFamily="34" charset="0"/>
                        </a:rPr>
                        <a:t>Hire and/or assign employee(</a:t>
                      </a:r>
                      <a:r>
                        <a:rPr lang="en-US" sz="900" dirty="0">
                          <a:solidFill>
                            <a:schemeClr val="tx1"/>
                          </a:solidFill>
                          <a:latin typeface="Arial" panose="020B0604020202020204" pitchFamily="34" charset="0"/>
                          <a:ea typeface="Times New Roman" panose="02020603050405020304" pitchFamily="18" charset="0"/>
                          <a:cs typeface="Arial" panose="020B0604020202020204" pitchFamily="34" charset="0"/>
                        </a:rPr>
                        <a:t>s) to design and lead the survey, then </a:t>
                      </a:r>
                      <a:r>
                        <a:rPr lang="en-US" sz="900" dirty="0">
                          <a:solidFill>
                            <a:prstClr val="black"/>
                          </a:solidFill>
                          <a:latin typeface="Arial" panose="020B0604020202020204" pitchFamily="34" charset="0"/>
                          <a:ea typeface="Times New Roman" panose="02020603050405020304" pitchFamily="18" charset="0"/>
                          <a:cs typeface="Arial" panose="020B0604020202020204" pitchFamily="34" charset="0"/>
                        </a:rPr>
                        <a:t>implement the publicity and marketing plan; 2.5 FTE by July 2027</a:t>
                      </a:r>
                      <a:endParaRPr lang="en-US" sz="9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95321092"/>
                  </a:ext>
                </a:extLst>
              </a:tr>
              <a:tr h="3026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000000"/>
                          </a:solidFill>
                          <a:latin typeface="Arial" panose="020B0604020202020204" pitchFamily="34" charset="0"/>
                          <a:cs typeface="Arial" panose="020B0604020202020204" pitchFamily="34" charset="0"/>
                        </a:rPr>
                        <a:t>1c</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58738" marR="0" lvl="0" indent="0" algn="l" defTabSz="914400" rtl="0" eaLnBrk="1" fontAlgn="t"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ea typeface="Times New Roman" panose="02020603050405020304" pitchFamily="18" charset="0"/>
                          <a:cs typeface="Arial" panose="020B0604020202020204" pitchFamily="34" charset="0"/>
                        </a:rPr>
                        <a:t>Develop a marketing plan for the REC System that then informs and provides guidelines for each REC to complete a marketing plan (template provided by Goal 3), that will be incorporated into the comprehensive business plans by July 2028</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07926348"/>
                  </a:ext>
                </a:extLst>
              </a:tr>
              <a:tr h="4540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000000"/>
                          </a:solidFill>
                          <a:latin typeface="Arial" panose="020B0604020202020204" pitchFamily="34" charset="0"/>
                          <a:cs typeface="Arial" panose="020B0604020202020204" pitchFamily="34" charset="0"/>
                        </a:rPr>
                        <a:t>1d</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58738" marR="0" lvl="0" indent="0" algn="l" defTabSz="914400" rtl="0" eaLnBrk="1" fontAlgn="t" latinLnBrk="0" hangingPunct="1">
                        <a:lnSpc>
                          <a:spcPct val="100000"/>
                        </a:lnSpc>
                        <a:spcBef>
                          <a:spcPts val="0"/>
                        </a:spcBef>
                        <a:spcAft>
                          <a:spcPts val="0"/>
                        </a:spcAft>
                        <a:buClrTx/>
                        <a:buSzTx/>
                        <a:buFontTx/>
                        <a:buNone/>
                        <a:tabLst/>
                        <a:defRPr/>
                      </a:pPr>
                      <a:r>
                        <a:rPr lang="en-US" sz="900" u="none" strike="noStrike" dirty="0">
                          <a:solidFill>
                            <a:schemeClr val="tx1"/>
                          </a:solidFill>
                          <a:effectLst/>
                          <a:latin typeface="Arial" panose="020B0604020202020204" pitchFamily="34" charset="0"/>
                          <a:cs typeface="Arial" panose="020B0604020202020204" pitchFamily="34" charset="0"/>
                        </a:rPr>
                        <a:t>Develop outreach materials, such as brochures, a </a:t>
                      </a:r>
                      <a:r>
                        <a:rPr lang="en-US" sz="900" b="0" u="none" strike="noStrike" dirty="0">
                          <a:solidFill>
                            <a:schemeClr val="tx1"/>
                          </a:solidFill>
                          <a:effectLst/>
                          <a:latin typeface="Arial" panose="020B0604020202020204" pitchFamily="34" charset="0"/>
                          <a:cs typeface="Arial" panose="020B0604020202020204" pitchFamily="34" charset="0"/>
                        </a:rPr>
                        <a:t>short video (4-8 minutes) for each REC, including a drone fly over; GIS maps of RECs and description of facilities and features of RECs. Publicize via social media. This is led by the assigned s</a:t>
                      </a:r>
                      <a:r>
                        <a:rPr lang="en-US" sz="900" u="none" strike="noStrike" dirty="0">
                          <a:solidFill>
                            <a:schemeClr val="tx1"/>
                          </a:solidFill>
                          <a:effectLst/>
                          <a:latin typeface="Arial" panose="020B0604020202020204" pitchFamily="34" charset="0"/>
                          <a:cs typeface="Arial" panose="020B0604020202020204" pitchFamily="34" charset="0"/>
                        </a:rPr>
                        <a:t>taff (1b), working alongside REC Directors, StratComm, and ANR Publications by July 2030</a:t>
                      </a:r>
                      <a:r>
                        <a:rPr lang="en-US" sz="900" u="none" strike="noStrike" dirty="0">
                          <a:solidFill>
                            <a:srgbClr val="FF0000"/>
                          </a:solidFill>
                          <a:effectLst/>
                          <a:latin typeface="Arial" panose="020B0604020202020204" pitchFamily="34" charset="0"/>
                          <a:cs typeface="Arial" panose="020B0604020202020204" pitchFamily="34" charset="0"/>
                        </a:rPr>
                        <a:t> </a:t>
                      </a:r>
                      <a:endParaRPr lang="en-US" sz="90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73052384"/>
                  </a:ext>
                </a:extLst>
              </a:tr>
              <a:tr h="4540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000000"/>
                          </a:solidFill>
                          <a:latin typeface="Arial" panose="020B0604020202020204" pitchFamily="34" charset="0"/>
                          <a:cs typeface="Arial" panose="020B0604020202020204" pitchFamily="34" charset="0"/>
                        </a:rPr>
                        <a:t>1e</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58738" marR="0" lvl="0" indent="0" algn="l" defTabSz="914400" rtl="0" eaLnBrk="1" fontAlgn="t"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ea typeface="Times New Roman" panose="02020603050405020304" pitchFamily="18" charset="0"/>
                          <a:cs typeface="Arial" panose="020B0604020202020204" pitchFamily="34" charset="0"/>
                        </a:rPr>
                        <a:t>Create and maintain a central repository of REC information: a REC Info portal, including both a database, maps, and a set of videos (one for each RECs). </a:t>
                      </a:r>
                      <a:r>
                        <a:rPr lang="en-US" sz="900" b="0" u="none" strike="noStrik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a:t>
                      </a:r>
                      <a:r>
                        <a:rPr lang="en-US" sz="900" b="0" u="none" strike="noStrike" dirty="0">
                          <a:solidFill>
                            <a:schemeClr val="tx1"/>
                          </a:solidFill>
                          <a:effectLst/>
                          <a:latin typeface="Arial" panose="020B0604020202020204" pitchFamily="34" charset="0"/>
                          <a:cs typeface="Arial" panose="020B0604020202020204" pitchFamily="34" charset="0"/>
                        </a:rPr>
                        <a:t>ed by the assigned s</a:t>
                      </a:r>
                      <a:r>
                        <a:rPr lang="en-US" sz="900" u="none" strike="noStrike" dirty="0">
                          <a:solidFill>
                            <a:schemeClr val="tx1"/>
                          </a:solidFill>
                          <a:effectLst/>
                          <a:latin typeface="Arial" panose="020B0604020202020204" pitchFamily="34" charset="0"/>
                          <a:cs typeface="Arial" panose="020B0604020202020204" pitchFamily="34" charset="0"/>
                        </a:rPr>
                        <a:t>taff (1b), working alongside REC Directors, ANRIT, and REC Central by July 2029</a:t>
                      </a:r>
                      <a:endParaRPr lang="en-US" sz="9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0719465"/>
                  </a:ext>
                </a:extLst>
              </a:tr>
              <a:tr h="3026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000000"/>
                          </a:solidFill>
                          <a:latin typeface="Arial" panose="020B0604020202020204" pitchFamily="34" charset="0"/>
                          <a:cs typeface="Arial" panose="020B0604020202020204" pitchFamily="34" charset="0"/>
                        </a:rPr>
                        <a:t>1f</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58738" marR="0" lvl="0" indent="0" algn="l" defTabSz="914400" rtl="0" eaLnBrk="1" fontAlgn="t" latinLnBrk="0" hangingPunct="1">
                        <a:lnSpc>
                          <a:spcPct val="100000"/>
                        </a:lnSpc>
                        <a:spcBef>
                          <a:spcPts val="0"/>
                        </a:spcBef>
                        <a:spcAft>
                          <a:spcPts val="0"/>
                        </a:spcAft>
                        <a:buClrTx/>
                        <a:buSzTx/>
                        <a:buFontTx/>
                        <a:buNone/>
                        <a:tabLst/>
                        <a:defRPr/>
                      </a:pPr>
                      <a:r>
                        <a:rPr lang="en-US" sz="900" b="0" u="none" strike="noStrike" kern="1200" dirty="0">
                          <a:solidFill>
                            <a:schemeClr val="tx1">
                              <a:lumMod val="50000"/>
                            </a:schemeClr>
                          </a:solidFill>
                          <a:effectLst/>
                          <a:latin typeface="Arial" panose="020B0604020202020204" pitchFamily="34" charset="0"/>
                          <a:ea typeface="+mn-ea"/>
                          <a:cs typeface="Arial" panose="020B0604020202020204" pitchFamily="34" charset="0"/>
                        </a:rPr>
                        <a:t>Develop and implement formal "open house" plans for each REC that focuses on increasing visibility. Advertise widely within UC and to government agency partners.  Templates created by the assigned staff (1b), modified by REC Directors by July 2030</a:t>
                      </a:r>
                      <a:endParaRPr lang="en-US" sz="900" b="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l"/>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2249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1g</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58738" marR="0" lvl="0" indent="0" algn="l" defTabSz="914400" rtl="0" eaLnBrk="1" fontAlgn="t" latinLnBrk="0" hangingPunct="1">
                        <a:lnSpc>
                          <a:spcPct val="100000"/>
                        </a:lnSpc>
                        <a:spcBef>
                          <a:spcPts val="0"/>
                        </a:spcBef>
                        <a:spcAft>
                          <a:spcPts val="0"/>
                        </a:spcAft>
                        <a:buClrTx/>
                        <a:buSzTx/>
                        <a:buFontTx/>
                        <a:buNone/>
                        <a:tabLst/>
                        <a:defRPr/>
                      </a:pPr>
                      <a:r>
                        <a:rPr lang="en-US" sz="900" b="0" u="none" strike="noStrike" dirty="0">
                          <a:solidFill>
                            <a:schemeClr val="tx1"/>
                          </a:solidFill>
                          <a:effectLst/>
                          <a:latin typeface="Arial" panose="020B0604020202020204" pitchFamily="34" charset="0"/>
                          <a:cs typeface="Arial" panose="020B0604020202020204" pitchFamily="34" charset="0"/>
                        </a:rPr>
                        <a:t>Develop a rotating schedule to make presentations about the REC System at various UC and other campuses </a:t>
                      </a:r>
                      <a:r>
                        <a:rPr lang="en-US" sz="900" b="0" u="none" strike="noStrike" kern="1200" dirty="0">
                          <a:solidFill>
                            <a:schemeClr val="tx1">
                              <a:lumMod val="50000"/>
                            </a:schemeClr>
                          </a:solidFill>
                          <a:effectLst/>
                          <a:latin typeface="Arial" panose="020B0604020202020204" pitchFamily="34" charset="0"/>
                          <a:ea typeface="+mn-ea"/>
                          <a:cs typeface="Arial" panose="020B0604020202020204" pitchFamily="34" charset="0"/>
                        </a:rPr>
                        <a:t>by July 2030</a:t>
                      </a:r>
                      <a:endParaRPr lang="en-US" sz="900" b="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3026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1h</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57150" marR="0" lvl="0" indent="0" algn="l" defTabSz="685800" rtl="0" eaLnBrk="1" fontAlgn="b" latinLnBrk="0" hangingPunct="1">
                        <a:lnSpc>
                          <a:spcPct val="100000"/>
                        </a:lnSpc>
                        <a:spcBef>
                          <a:spcPts val="0"/>
                        </a:spcBef>
                        <a:spcAft>
                          <a:spcPts val="0"/>
                        </a:spcAft>
                        <a:buClrTx/>
                        <a:buSzTx/>
                        <a:buFontTx/>
                        <a:buNone/>
                        <a:tabLst/>
                        <a:defRPr/>
                      </a:pPr>
                      <a:r>
                        <a:rPr lang="en-US" sz="900" strike="noStrike" dirty="0">
                          <a:solidFill>
                            <a:schemeClr val="tx1"/>
                          </a:solidFill>
                          <a:latin typeface="Arial" panose="020B0604020202020204" pitchFamily="34" charset="0"/>
                          <a:ea typeface="Times New Roman" panose="02020603050405020304" pitchFamily="18" charset="0"/>
                          <a:cs typeface="Arial" panose="020B0604020202020204" pitchFamily="34" charset="0"/>
                        </a:rPr>
                        <a:t>Use </a:t>
                      </a:r>
                      <a:r>
                        <a:rPr lang="en-US" sz="900" dirty="0">
                          <a:solidFill>
                            <a:schemeClr val="tx1"/>
                          </a:solidFill>
                          <a:latin typeface="Arial" panose="020B0604020202020204" pitchFamily="34" charset="0"/>
                          <a:ea typeface="Times New Roman" panose="02020603050405020304" pitchFamily="18" charset="0"/>
                          <a:cs typeface="Arial" panose="020B0604020202020204" pitchFamily="34" charset="0"/>
                        </a:rPr>
                        <a:t>Hub concept </a:t>
                      </a:r>
                      <a:r>
                        <a:rPr lang="en-US" sz="900" strike="noStrike" dirty="0">
                          <a:solidFill>
                            <a:schemeClr val="tx1"/>
                          </a:solidFill>
                          <a:latin typeface="Arial" panose="020B0604020202020204" pitchFamily="34" charset="0"/>
                          <a:ea typeface="Times New Roman" panose="02020603050405020304" pitchFamily="18" charset="0"/>
                          <a:cs typeface="Arial" panose="020B0604020202020204" pitchFamily="34" charset="0"/>
                        </a:rPr>
                        <a:t>as a visibility</a:t>
                      </a:r>
                      <a:r>
                        <a:rPr lang="en-US" sz="900" dirty="0">
                          <a:solidFill>
                            <a:schemeClr val="tx1"/>
                          </a:solidFill>
                          <a:latin typeface="Arial" panose="020B0604020202020204" pitchFamily="34" charset="0"/>
                          <a:ea typeface="Times New Roman" panose="02020603050405020304" pitchFamily="18" charset="0"/>
                          <a:cs typeface="Arial" panose="020B0604020202020204" pitchFamily="34" charset="0"/>
                        </a:rPr>
                        <a:t>/marketing tool for the RECs. Then evaluate the increase in visibility that resulted from the implementation of the Hub.  Analyzed by Staff (1b) and Rec Central </a:t>
                      </a:r>
                      <a:r>
                        <a:rPr lang="en-US" sz="900" b="0" u="none" strike="noStrike" kern="1200" dirty="0">
                          <a:solidFill>
                            <a:schemeClr val="tx1">
                              <a:lumMod val="50000"/>
                            </a:schemeClr>
                          </a:solidFill>
                          <a:effectLst/>
                          <a:latin typeface="Arial" panose="020B0604020202020204" pitchFamily="34" charset="0"/>
                          <a:ea typeface="+mn-ea"/>
                          <a:cs typeface="Arial" panose="020B0604020202020204" pitchFamily="34" charset="0"/>
                        </a:rPr>
                        <a:t>by July 2030</a:t>
                      </a:r>
                      <a:endParaRPr lang="en-US" sz="9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endParaRPr lang="en-US" sz="800" b="1" dirty="0">
                        <a:solidFill>
                          <a:srgbClr val="FFFF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95260752"/>
                  </a:ext>
                </a:extLst>
              </a:tr>
            </a:tbl>
          </a:graphicData>
        </a:graphic>
      </p:graphicFrame>
      <p:sp>
        <p:nvSpPr>
          <p:cNvPr id="10" name="TextBox 9">
            <a:extLst>
              <a:ext uri="{FF2B5EF4-FFF2-40B4-BE49-F238E27FC236}">
                <a16:creationId xmlns:a16="http://schemas.microsoft.com/office/drawing/2014/main" id="{328924DC-BA8C-4005-85DD-8CF9A020221B}"/>
              </a:ext>
            </a:extLst>
          </p:cNvPr>
          <p:cNvSpPr txBox="1"/>
          <p:nvPr/>
        </p:nvSpPr>
        <p:spPr>
          <a:xfrm>
            <a:off x="292099" y="3786127"/>
            <a:ext cx="8564565" cy="984885"/>
          </a:xfrm>
          <a:prstGeom prst="rect">
            <a:avLst/>
          </a:prstGeom>
          <a:noFill/>
        </p:spPr>
        <p:txBody>
          <a:bodyPr wrap="square">
            <a:spAutoFit/>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Assumptions:</a:t>
            </a:r>
          </a:p>
          <a:p>
            <a:pPr marL="257175" marR="0" lvl="0" indent="-257175" algn="l" defTabSz="685800" rtl="0" eaLnBrk="1" fontAlgn="auto" latinLnBrk="0" hangingPunct="1">
              <a:lnSpc>
                <a:spcPct val="100000"/>
              </a:lnSpc>
              <a:spcBef>
                <a:spcPts val="0"/>
              </a:spcBef>
              <a:spcAft>
                <a:spcPts val="0"/>
              </a:spcAft>
              <a:buClrTx/>
              <a:buSzTx/>
              <a:buFont typeface="+mj-lt"/>
              <a:buAutoNum type="arabicPeriod"/>
              <a:tabLst/>
              <a:defRPr/>
            </a:pP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Lack of visibility is primarily a communication issue (e.g., marketing, advertising, awareness-raising, brand-distinguishing)</a:t>
            </a:r>
          </a:p>
          <a:p>
            <a:pPr marL="257175" marR="0" lvl="0" indent="-257175" algn="l" defTabSz="685800" rtl="0" eaLnBrk="1" fontAlgn="auto" latinLnBrk="0" hangingPunct="1">
              <a:lnSpc>
                <a:spcPct val="100000"/>
              </a:lnSpc>
              <a:spcBef>
                <a:spcPts val="0"/>
              </a:spcBef>
              <a:spcAft>
                <a:spcPts val="0"/>
              </a:spcAft>
              <a:buClrTx/>
              <a:buSzTx/>
              <a:buFont typeface="+mj-lt"/>
              <a:buAutoNum type="arabicPeriod"/>
              <a:tabLst/>
              <a:defRPr/>
            </a:pP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Funding is available for the hiring of qualified individuals to produce promotional brochures, videos, outreach materials, websites, etc.; the individual(s) hired understand RECs and REC needs and actively engage with individual RECs.</a:t>
            </a:r>
          </a:p>
          <a:p>
            <a:pPr marL="257175" marR="0" lvl="0" indent="-257175" algn="l" defTabSz="685800" rtl="0" eaLnBrk="1" fontAlgn="auto" latinLnBrk="0" hangingPunct="1">
              <a:lnSpc>
                <a:spcPct val="100000"/>
              </a:lnSpc>
              <a:spcBef>
                <a:spcPts val="0"/>
              </a:spcBef>
              <a:spcAft>
                <a:spcPts val="0"/>
              </a:spcAft>
              <a:buClrTx/>
              <a:buSzTx/>
              <a:buFont typeface="+mj-lt"/>
              <a:buAutoNum type="arabicPeriod"/>
              <a:tabLst/>
              <a:defRPr/>
            </a:pP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Improved profile/visibility will increase engagement, outreach, scientific productivity, and impact</a:t>
            </a:r>
          </a:p>
          <a:p>
            <a:pPr marL="257175" marR="0" lvl="0" indent="-257175" algn="l" defTabSz="685800" rtl="0" eaLnBrk="1" fontAlgn="auto" latinLnBrk="0" hangingPunct="1">
              <a:lnSpc>
                <a:spcPct val="100000"/>
              </a:lnSpc>
              <a:spcBef>
                <a:spcPts val="0"/>
              </a:spcBef>
              <a:spcAft>
                <a:spcPts val="0"/>
              </a:spcAft>
              <a:buClrTx/>
              <a:buSzTx/>
              <a:buFont typeface="+mj-lt"/>
              <a:buAutoNum type="arabicPeriod"/>
              <a:tabLst/>
              <a:defRPr/>
            </a:pP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Increased publicity will lead to increased support from stakeholders, communities, and policy-makers, and increased funding of the RECs</a:t>
            </a:r>
            <a:endPar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3FC95ED6-8F56-4AE1-B8C1-D55833BC1C63}"/>
              </a:ext>
            </a:extLst>
          </p:cNvPr>
          <p:cNvSpPr txBox="1"/>
          <p:nvPr/>
        </p:nvSpPr>
        <p:spPr>
          <a:xfrm>
            <a:off x="284814" y="4771012"/>
            <a:ext cx="8564565" cy="1800493"/>
          </a:xfrm>
          <a:prstGeom prst="rect">
            <a:avLst/>
          </a:prstGeom>
          <a:noFill/>
        </p:spPr>
        <p:txBody>
          <a:bodyPr wrap="square" rtlCol="0">
            <a:spAutoFit/>
          </a:bodyPr>
          <a:lstStyle/>
          <a:p>
            <a:pPr marL="4763" marR="0" lvl="0" indent="0" algn="l" defTabSz="457200"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Metrics and Targets:</a:t>
            </a: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Number of new marketing materials created (brochures, videos, database, advertisements for events/REC Days, etc.); target = 22 materials by 2030</a:t>
            </a: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Online engagement analytics: pageviews of web content and video views; target =10% annual increase over baseline (note: these metrics and targets are modeled after Strat Comms)</a:t>
            </a: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Number of presentations and events (designed to increase visibility and number of participants reached at those events); target = 3/REC/Yr.*  </a:t>
            </a: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95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REC System KPI: </a:t>
            </a:r>
            <a:r>
              <a:rPr kumimoji="0" lang="en-US" sz="95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Number of REC users, within and outside of the UC; target = 10% over 2025 baseline by 2030*</a:t>
            </a:r>
            <a:endParaRPr kumimoji="0" lang="en-US" sz="95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mn-cs"/>
            </a:endParaRPr>
          </a:p>
          <a:p>
            <a:pPr marL="171450" indent="-171450" defTabSz="685800" fontAlgn="t">
              <a:buFont typeface="+mj-lt"/>
              <a:buAutoNum type="arabicPeriod"/>
              <a:defRPr/>
            </a:pPr>
            <a:r>
              <a:rPr kumimoji="0" lang="en-US" sz="95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REC System KPI: </a:t>
            </a:r>
            <a:r>
              <a:rPr kumimoji="0" lang="en-US" sz="95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Number of research projects; target = </a:t>
            </a:r>
            <a:r>
              <a:rPr lang="en-US" sz="950" dirty="0">
                <a:latin typeface="Arial" panose="020B0604020202020204" pitchFamily="34" charset="0"/>
                <a:ea typeface="Calibri" panose="020F0502020204030204" pitchFamily="34" charset="0"/>
                <a:cs typeface="Arial" panose="020B0604020202020204" pitchFamily="34" charset="0"/>
              </a:rPr>
              <a:t>10% over 2025 baseline by 2030*</a:t>
            </a:r>
            <a:endParaRPr kumimoji="0" lang="en-US" sz="95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171450" indent="-171450" defTabSz="685800" fontAlgn="t">
              <a:buFont typeface="+mj-lt"/>
              <a:buAutoNum type="arabicPeriod"/>
              <a:defRPr/>
            </a:pPr>
            <a:r>
              <a:rPr lang="en-US" sz="950" b="1" dirty="0">
                <a:latin typeface="Arial" panose="020B0604020202020204" pitchFamily="34" charset="0"/>
                <a:ea typeface="Calibri" panose="020F0502020204030204" pitchFamily="34" charset="0"/>
                <a:cs typeface="Arial" panose="020B0604020202020204" pitchFamily="34" charset="0"/>
              </a:rPr>
              <a:t>REC System KPI: </a:t>
            </a:r>
            <a:r>
              <a:rPr lang="en-US" sz="950" dirty="0">
                <a:latin typeface="Arial" panose="020B0604020202020204" pitchFamily="34" charset="0"/>
                <a:ea typeface="Calibri" panose="020F0502020204030204" pitchFamily="34" charset="0"/>
                <a:cs typeface="Arial" panose="020B0604020202020204" pitchFamily="34" charset="0"/>
              </a:rPr>
              <a:t>Number of extension events &amp; total # of participants; target = 10% over 2025 baseline by 2030*</a:t>
            </a:r>
          </a:p>
          <a:p>
            <a:pPr marL="171450" indent="-171450" defTabSz="685800" fontAlgn="t">
              <a:spcAft>
                <a:spcPts val="600"/>
              </a:spcAft>
              <a:buFont typeface="+mj-lt"/>
              <a:buAutoNum type="arabicPeriod"/>
              <a:defRPr/>
            </a:pPr>
            <a:r>
              <a:rPr lang="en-US" sz="950" b="1" dirty="0">
                <a:latin typeface="Arial" panose="020B0604020202020204" pitchFamily="34" charset="0"/>
                <a:cs typeface="Arial" panose="020B0604020202020204" pitchFamily="34" charset="0"/>
              </a:rPr>
              <a:t>REC System KPI: </a:t>
            </a:r>
            <a:r>
              <a:rPr lang="en-US" sz="950" dirty="0">
                <a:latin typeface="Arial" panose="020B0604020202020204" pitchFamily="34" charset="0"/>
                <a:cs typeface="Arial" panose="020B0604020202020204" pitchFamily="34" charset="0"/>
              </a:rPr>
              <a:t>REC user satisfaction (survey score) by REC and aggregated, by year; target = increase over 2025 baseline by 2030*</a:t>
            </a:r>
            <a:endParaRPr kumimoji="0" lang="en-US" sz="95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mn-cs"/>
            </a:endParaRPr>
          </a:p>
          <a:p>
            <a:pPr marL="0" marR="0" lvl="0" indent="0" algn="l" defTabSz="685800" rtl="0" eaLnBrk="1" fontAlgn="t" latinLnBrk="0" hangingPunct="1">
              <a:lnSpc>
                <a:spcPct val="100000"/>
              </a:lnSpc>
              <a:spcBef>
                <a:spcPts val="0"/>
              </a:spcBef>
              <a:spcAft>
                <a:spcPts val="600"/>
              </a:spcAft>
              <a:buClrTx/>
              <a:buSzTx/>
              <a:buFontTx/>
              <a:buNone/>
              <a:tabLst/>
              <a:defRPr/>
            </a:pP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Each REC can adjust these goals upwards, if by midpoint they have already exceeded the initial targets.  Flexibility will be needed, as the individual RECs have vastly different existing user bases and capacity for expansion.</a:t>
            </a:r>
          </a:p>
        </p:txBody>
      </p:sp>
      <p:sp>
        <p:nvSpPr>
          <p:cNvPr id="6" name="Rectangle 5">
            <a:extLst>
              <a:ext uri="{C183D7F6-B498-43B3-948B-1728B52AA6E4}">
                <adec:decorative xmlns:adec="http://schemas.microsoft.com/office/drawing/2017/decorative" val="1"/>
              </a:ext>
            </a:extLst>
          </p:cNvPr>
          <p:cNvSpPr/>
          <p:nvPr/>
        </p:nvSpPr>
        <p:spPr>
          <a:xfrm>
            <a:off x="287338" y="533400"/>
            <a:ext cx="8569325" cy="5924490"/>
          </a:xfrm>
          <a:prstGeom prst="rect">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23673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noGrp="1"/>
          </p:cNvSpPr>
          <p:nvPr>
            <p:ph type="title" idx="4294967295"/>
          </p:nvPr>
        </p:nvSpPr>
        <p:spPr>
          <a:xfrm>
            <a:off x="287336" y="57150"/>
            <a:ext cx="8569325" cy="5635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REC System Goal 2: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Support Novel Technology in Agriculture</a:t>
            </a:r>
            <a:endParaRPr kumimoji="0" lang="en-US" sz="2000" b="0" i="0" u="none" strike="sng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Rectangle 7"/>
          <p:cNvSpPr/>
          <p:nvPr/>
        </p:nvSpPr>
        <p:spPr>
          <a:xfrm>
            <a:off x="2468880" y="537958"/>
            <a:ext cx="4206240" cy="277613"/>
          </a:xfrm>
          <a:prstGeom prst="rect">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Leads:  </a:t>
            </a:r>
            <a:r>
              <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Diaz / El-Kereamy</a:t>
            </a:r>
          </a:p>
        </p:txBody>
      </p:sp>
      <p:sp>
        <p:nvSpPr>
          <p:cNvPr id="4" name="TextBox 3"/>
          <p:cNvSpPr txBox="1"/>
          <p:nvPr/>
        </p:nvSpPr>
        <p:spPr>
          <a:xfrm>
            <a:off x="292100" y="783965"/>
            <a:ext cx="8559800" cy="3608680"/>
          </a:xfrm>
          <a:prstGeom prst="rect">
            <a:avLst/>
          </a:prstGeom>
          <a:noFill/>
        </p:spPr>
        <p:txBody>
          <a:bodyPr wrap="square" rtlCol="0">
            <a:spAutoFit/>
          </a:bodyPr>
          <a:lstStyle/>
          <a:p>
            <a:pPr marL="0" marR="0" lvl="0" indent="1588" algn="l" defTabSz="4572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Goal: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Accelerate the transition of innovations from research to field application through REC-led testing, validation, and collaboration, ensuring growers have timely access to sustainable, practical solutions by December</a:t>
            </a:r>
            <a:r>
              <a:rPr kumimoji="0" lang="en-US" sz="1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2030</a:t>
            </a:r>
          </a:p>
          <a:p>
            <a:pPr marL="0" marR="0" lvl="0" indent="1588" algn="l" defTabSz="457200" rtl="0" eaLnBrk="1" fontAlgn="t"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69863"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Problem: </a:t>
            </a:r>
          </a:p>
          <a:p>
            <a:pPr marL="0" marR="0" lvl="0" indent="1588" algn="l" defTabSz="685800" rtl="0" eaLnBrk="1" fontAlgn="b"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Research and Extension Centers (RECs) have a unique position at the intersection of research, growers, and industry.</a:t>
            </a:r>
            <a:r>
              <a:rPr kumimoji="0" lang="en-US" sz="95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However, many promising technologies remain underutilized because developers lack access to field-scale trials, trusted evaluation, or structured channels for outreach to growers and stakeholders.</a:t>
            </a: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This gap limits developers’ ability to validate innovations and delays adoption. Consequently, growers face significant risks when adopting new technologies without unbiased evaluation and local testing.</a:t>
            </a:r>
          </a:p>
          <a:p>
            <a:pPr marL="0" marR="0" lvl="0" indent="1588" algn="l" defTabSz="685800" rtl="0" eaLnBrk="1" fontAlgn="b"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128588" marR="0" lvl="0" indent="-127397" algn="l" defTabSz="685800"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Proposed Solution: </a:t>
            </a:r>
          </a:p>
          <a:p>
            <a:pPr marL="0" marR="0" lvl="0" indent="0" algn="l" defTabSz="685800" rtl="0" eaLnBrk="1" fontAlgn="b"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With rapid advancements in ag-tech, automation, AI, biotechnology, and sustainable production tools, there is a growing need for testing, validation, and pathways to commercialization. The RECs are well positioned with resources and a broad agricultural network to collaborate with UC ANR Innovate, the UC ANR IP Office, UC and startups in establishing agreements and developing technology hubs for joint testing and commercialization of essential technologies. These efforts aim to boost, modernize, and increase the efficiency of agriculture across the state. Additionally, a communication platform will be developed in the RECs Portal to enhance the visibility and accessibility of project results and activities. A major focus will be placed on training students and professionals in agricultural technology and robotics.</a:t>
            </a:r>
          </a:p>
          <a:p>
            <a:pPr marL="0" marR="0" lvl="0" indent="0" algn="l" defTabSz="685800" rtl="0" eaLnBrk="1" fontAlgn="b"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1191" marR="0" lvl="0" indent="0" algn="l" defTabSz="685800"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Benefits: </a:t>
            </a:r>
          </a:p>
          <a:p>
            <a:pPr marL="229791" marR="0" lvl="0" indent="-228600" algn="l" defTabSz="685800" rtl="0" eaLnBrk="1" fontAlgn="b" latinLnBrk="0" hangingPunct="1">
              <a:lnSpc>
                <a:spcPct val="100000"/>
              </a:lnSpc>
              <a:spcBef>
                <a:spcPts val="0"/>
              </a:spcBef>
              <a:spcAft>
                <a:spcPts val="0"/>
              </a:spcAft>
              <a:buClrTx/>
              <a:buSzTx/>
              <a:buFont typeface="+mj-lt"/>
              <a:buAutoNum type="arabicPeriod"/>
              <a:tabLst/>
              <a:defRPr/>
            </a:pP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For Growers: Access to tested, cost-effective, practical technologies.</a:t>
            </a:r>
          </a:p>
          <a:p>
            <a:pPr marL="229791" marR="0" lvl="0" indent="-228600" algn="l" defTabSz="685800" rtl="0" eaLnBrk="1" fontAlgn="b" latinLnBrk="0" hangingPunct="1">
              <a:lnSpc>
                <a:spcPct val="100000"/>
              </a:lnSpc>
              <a:spcBef>
                <a:spcPts val="0"/>
              </a:spcBef>
              <a:spcAft>
                <a:spcPts val="0"/>
              </a:spcAft>
              <a:buClrTx/>
              <a:buSzTx/>
              <a:buFont typeface="+mj-lt"/>
              <a:buAutoNum type="arabicPeriod"/>
              <a:tabLst/>
              <a:defRPr/>
            </a:pP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For Innovators: Clear pathway from lab → field → market with UC ANR credibility.</a:t>
            </a:r>
          </a:p>
          <a:p>
            <a:pPr marL="229791" marR="0" lvl="0" indent="-228600" algn="l" defTabSz="685800" rtl="0" eaLnBrk="1" fontAlgn="b" latinLnBrk="0" hangingPunct="1">
              <a:lnSpc>
                <a:spcPct val="100000"/>
              </a:lnSpc>
              <a:spcBef>
                <a:spcPts val="0"/>
              </a:spcBef>
              <a:spcAft>
                <a:spcPts val="0"/>
              </a:spcAft>
              <a:buClrTx/>
              <a:buSzTx/>
              <a:buFont typeface="+mj-lt"/>
              <a:buAutoNum type="arabicPeriod"/>
              <a:tabLst/>
              <a:defRPr/>
            </a:pP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For RECs/UC ANR: To be recognized as a leader in CA agricultural technology by expanding partnerships, fostering systemwide collaboration,  and securing increased external funding.</a:t>
            </a:r>
          </a:p>
          <a:p>
            <a:pPr marL="229791" marR="0" lvl="0" indent="-228600" algn="l" defTabSz="685800" rtl="0" eaLnBrk="1" fontAlgn="b" latinLnBrk="0" hangingPunct="1">
              <a:lnSpc>
                <a:spcPct val="100000"/>
              </a:lnSpc>
              <a:spcBef>
                <a:spcPts val="0"/>
              </a:spcBef>
              <a:spcAft>
                <a:spcPts val="0"/>
              </a:spcAft>
              <a:buClrTx/>
              <a:buSzTx/>
              <a:buFont typeface="+mj-lt"/>
              <a:buAutoNum type="arabicPeriod"/>
              <a:tabLst/>
              <a:defRPr/>
            </a:pP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For CA Agriculture: Faster adoption of sustainable, resilient practices.</a:t>
            </a:r>
          </a:p>
          <a:p>
            <a:pPr marL="229791" marR="0" lvl="0" indent="-228600" algn="l" defTabSz="685800" rtl="0" eaLnBrk="1" fontAlgn="b" latinLnBrk="0" hangingPunct="1">
              <a:lnSpc>
                <a:spcPct val="100000"/>
              </a:lnSpc>
              <a:spcBef>
                <a:spcPts val="0"/>
              </a:spcBef>
              <a:spcAft>
                <a:spcPts val="0"/>
              </a:spcAft>
              <a:buClrTx/>
              <a:buSzTx/>
              <a:buFont typeface="+mj-lt"/>
              <a:buAutoNum type="arabicPeriod"/>
              <a:tabLst/>
              <a:defRPr/>
            </a:pP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For Students/Workforce: Hands-on training with cutting-edge technologies.</a:t>
            </a:r>
          </a:p>
        </p:txBody>
      </p:sp>
      <p:graphicFrame>
        <p:nvGraphicFramePr>
          <p:cNvPr id="13" name="Table 12"/>
          <p:cNvGraphicFramePr>
            <a:graphicFrameLocks noGrp="1"/>
          </p:cNvGraphicFramePr>
          <p:nvPr>
            <p:extLst>
              <p:ext uri="{D42A27DB-BD31-4B8C-83A1-F6EECF244321}">
                <p14:modId xmlns:p14="http://schemas.microsoft.com/office/powerpoint/2010/main" val="2601563878"/>
              </p:ext>
            </p:extLst>
          </p:nvPr>
        </p:nvGraphicFramePr>
        <p:xfrm>
          <a:off x="320540" y="4370878"/>
          <a:ext cx="8502915" cy="2072640"/>
        </p:xfrm>
        <a:graphic>
          <a:graphicData uri="http://schemas.openxmlformats.org/drawingml/2006/table">
            <a:tbl>
              <a:tblPr firstRow="1" bandRow="1">
                <a:tableStyleId>{5C22544A-7EE6-4342-B048-85BDC9FD1C3A}</a:tableStyleId>
              </a:tblPr>
              <a:tblGrid>
                <a:gridCol w="367521">
                  <a:extLst>
                    <a:ext uri="{9D8B030D-6E8A-4147-A177-3AD203B41FA5}">
                      <a16:colId xmlns:a16="http://schemas.microsoft.com/office/drawing/2014/main" val="20000"/>
                    </a:ext>
                  </a:extLst>
                </a:gridCol>
                <a:gridCol w="6581919">
                  <a:extLst>
                    <a:ext uri="{9D8B030D-6E8A-4147-A177-3AD203B41FA5}">
                      <a16:colId xmlns:a16="http://schemas.microsoft.com/office/drawing/2014/main" val="20001"/>
                    </a:ext>
                  </a:extLst>
                </a:gridCol>
                <a:gridCol w="310695">
                  <a:extLst>
                    <a:ext uri="{9D8B030D-6E8A-4147-A177-3AD203B41FA5}">
                      <a16:colId xmlns:a16="http://schemas.microsoft.com/office/drawing/2014/main" val="20002"/>
                    </a:ext>
                  </a:extLst>
                </a:gridCol>
                <a:gridCol w="310695">
                  <a:extLst>
                    <a:ext uri="{9D8B030D-6E8A-4147-A177-3AD203B41FA5}">
                      <a16:colId xmlns:a16="http://schemas.microsoft.com/office/drawing/2014/main" val="20003"/>
                    </a:ext>
                  </a:extLst>
                </a:gridCol>
                <a:gridCol w="310695">
                  <a:extLst>
                    <a:ext uri="{9D8B030D-6E8A-4147-A177-3AD203B41FA5}">
                      <a16:colId xmlns:a16="http://schemas.microsoft.com/office/drawing/2014/main" val="20004"/>
                    </a:ext>
                  </a:extLst>
                </a:gridCol>
                <a:gridCol w="310695">
                  <a:extLst>
                    <a:ext uri="{9D8B030D-6E8A-4147-A177-3AD203B41FA5}">
                      <a16:colId xmlns:a16="http://schemas.microsoft.com/office/drawing/2014/main" val="20005"/>
                    </a:ext>
                  </a:extLst>
                </a:gridCol>
                <a:gridCol w="310695">
                  <a:extLst>
                    <a:ext uri="{9D8B030D-6E8A-4147-A177-3AD203B41FA5}">
                      <a16:colId xmlns:a16="http://schemas.microsoft.com/office/drawing/2014/main" val="20006"/>
                    </a:ext>
                  </a:extLst>
                </a:gridCol>
              </a:tblGrid>
              <a:tr h="274320">
                <a:tc>
                  <a:txBody>
                    <a:bodyPr/>
                    <a:lstStyle/>
                    <a:p>
                      <a:pPr algn="ctr"/>
                      <a:r>
                        <a:rPr lang="en-US" sz="1200" dirty="0">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65000"/>
                        <a:lumOff val="35000"/>
                      </a:schemeClr>
                    </a:solidFill>
                  </a:tcPr>
                </a:tc>
                <a:tc>
                  <a:txBody>
                    <a:bodyPr/>
                    <a:lstStyle/>
                    <a:p>
                      <a:pPr marL="58738" lvl="1" indent="0" algn="l"/>
                      <a:r>
                        <a:rPr lang="en-US" sz="1200" dirty="0">
                          <a:latin typeface="Arial" panose="020B0604020202020204" pitchFamily="34" charset="0"/>
                          <a:cs typeface="Arial" panose="020B0604020202020204" pitchFamily="34" charset="0"/>
                        </a:rPr>
                        <a:t>Key</a:t>
                      </a:r>
                      <a:r>
                        <a:rPr lang="en-US" sz="1200" baseline="0" dirty="0">
                          <a:latin typeface="Arial" panose="020B0604020202020204" pitchFamily="34" charset="0"/>
                          <a:cs typeface="Arial" panose="020B0604020202020204" pitchFamily="34" charset="0"/>
                        </a:rPr>
                        <a:t> Strategies &amp; Timeline</a:t>
                      </a:r>
                      <a:endParaRPr lang="en-US" sz="1000" b="1" dirty="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65000"/>
                        <a:lumOff val="35000"/>
                      </a:schemeClr>
                    </a:solidFill>
                  </a:tcPr>
                </a:tc>
                <a:tc>
                  <a:txBody>
                    <a:bodyPr/>
                    <a:lstStyle/>
                    <a:p>
                      <a:pPr algn="ctr"/>
                      <a:r>
                        <a:rPr lang="en-US" sz="700" dirty="0">
                          <a:solidFill>
                            <a:schemeClr val="bg1"/>
                          </a:solidFill>
                          <a:latin typeface="Arial" charset="0"/>
                          <a:ea typeface="Arial" charset="0"/>
                          <a:cs typeface="Arial" charset="0"/>
                        </a:rPr>
                        <a:t>25-26</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65000"/>
                        <a:lumOff val="35000"/>
                      </a:schemeClr>
                    </a:solidFill>
                  </a:tcPr>
                </a:tc>
                <a:tc>
                  <a:txBody>
                    <a:bodyPr/>
                    <a:lstStyle/>
                    <a:p>
                      <a:pPr algn="ctr"/>
                      <a:r>
                        <a:rPr lang="en-US" sz="700" dirty="0">
                          <a:solidFill>
                            <a:schemeClr val="bg1"/>
                          </a:solidFill>
                          <a:latin typeface="Arial" charset="0"/>
                          <a:ea typeface="Arial" charset="0"/>
                          <a:cs typeface="Arial" charset="0"/>
                        </a:rPr>
                        <a:t>26-27</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65000"/>
                        <a:lumOff val="35000"/>
                      </a:schemeClr>
                    </a:solidFill>
                  </a:tcPr>
                </a:tc>
                <a:tc>
                  <a:txBody>
                    <a:bodyPr/>
                    <a:lstStyle/>
                    <a:p>
                      <a:pPr algn="ctr"/>
                      <a:r>
                        <a:rPr lang="en-US" sz="700" dirty="0">
                          <a:solidFill>
                            <a:schemeClr val="bg1"/>
                          </a:solidFill>
                          <a:latin typeface="Arial" charset="0"/>
                          <a:ea typeface="Arial" charset="0"/>
                          <a:cs typeface="Arial" charset="0"/>
                        </a:rPr>
                        <a:t>27-28</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65000"/>
                        <a:lumOff val="35000"/>
                      </a:schemeClr>
                    </a:solidFill>
                  </a:tcPr>
                </a:tc>
                <a:tc>
                  <a:txBody>
                    <a:bodyPr/>
                    <a:lstStyle/>
                    <a:p>
                      <a:pPr algn="ctr"/>
                      <a:r>
                        <a:rPr lang="en-US" sz="700" dirty="0">
                          <a:solidFill>
                            <a:schemeClr val="bg1"/>
                          </a:solidFill>
                          <a:latin typeface="Arial" charset="0"/>
                          <a:ea typeface="Arial" charset="0"/>
                          <a:cs typeface="Arial" charset="0"/>
                        </a:rPr>
                        <a:t>28-29</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65000"/>
                        <a:lumOff val="35000"/>
                      </a:schemeClr>
                    </a:solidFill>
                  </a:tcPr>
                </a:tc>
                <a:tc>
                  <a:txBody>
                    <a:bodyPr/>
                    <a:lstStyle/>
                    <a:p>
                      <a:pPr algn="ctr"/>
                      <a:r>
                        <a:rPr lang="en-US" sz="700" dirty="0">
                          <a:solidFill>
                            <a:schemeClr val="bg1"/>
                          </a:solidFill>
                          <a:latin typeface="Arial" charset="0"/>
                          <a:ea typeface="Arial" charset="0"/>
                          <a:cs typeface="Arial" charset="0"/>
                        </a:rPr>
                        <a:t>29-30</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0">
                <a:tc>
                  <a:txBody>
                    <a:bodyPr/>
                    <a:lstStyle/>
                    <a:p>
                      <a:pPr algn="ctr"/>
                      <a:r>
                        <a:rPr lang="en-US" sz="900" dirty="0">
                          <a:solidFill>
                            <a:srgbClr val="000000"/>
                          </a:solidFill>
                          <a:latin typeface="Arial" panose="020B0604020202020204" pitchFamily="34" charset="0"/>
                          <a:cs typeface="Arial" panose="020B0604020202020204" pitchFamily="34" charset="0"/>
                        </a:rPr>
                        <a:t>2a</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58738"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US" sz="900" b="0" u="none" strike="noStrike" kern="1200" dirty="0">
                          <a:solidFill>
                            <a:schemeClr val="tx1">
                              <a:lumMod val="50000"/>
                            </a:schemeClr>
                          </a:solidFill>
                          <a:effectLst/>
                          <a:latin typeface="Arial" panose="020B0604020202020204" pitchFamily="34" charset="0"/>
                          <a:ea typeface="+mn-ea"/>
                          <a:cs typeface="Arial" panose="020B0604020202020204" pitchFamily="34" charset="0"/>
                        </a:rPr>
                        <a:t>The REC System </a:t>
                      </a:r>
                      <a:r>
                        <a:rPr lang="en-US" sz="900" b="0" u="none" strike="noStrike" kern="1200" dirty="0">
                          <a:solidFill>
                            <a:schemeClr val="tx1"/>
                          </a:solidFill>
                          <a:effectLst/>
                          <a:latin typeface="Arial" panose="020B0604020202020204" pitchFamily="34" charset="0"/>
                          <a:ea typeface="+mn-ea"/>
                          <a:cs typeface="Arial" panose="020B0604020202020204" pitchFamily="34" charset="0"/>
                        </a:rPr>
                        <a:t>directors</a:t>
                      </a:r>
                      <a:r>
                        <a:rPr lang="en-US" sz="900" b="0" u="none" strike="noStrike" kern="1200" dirty="0">
                          <a:solidFill>
                            <a:srgbClr val="FF0000"/>
                          </a:solidFill>
                          <a:effectLst/>
                          <a:latin typeface="Arial" panose="020B0604020202020204" pitchFamily="34" charset="0"/>
                          <a:ea typeface="+mn-ea"/>
                          <a:cs typeface="Arial" panose="020B0604020202020204" pitchFamily="34" charset="0"/>
                        </a:rPr>
                        <a:t> </a:t>
                      </a:r>
                      <a:r>
                        <a:rPr lang="en-US" sz="900" b="0" u="none" strike="noStrike" kern="1200" dirty="0">
                          <a:solidFill>
                            <a:schemeClr val="tx1">
                              <a:lumMod val="50000"/>
                            </a:schemeClr>
                          </a:solidFill>
                          <a:effectLst/>
                          <a:latin typeface="Arial" panose="020B0604020202020204" pitchFamily="34" charset="0"/>
                          <a:ea typeface="+mn-ea"/>
                          <a:cs typeface="Arial" panose="020B0604020202020204" pitchFamily="34" charset="0"/>
                        </a:rPr>
                        <a:t>will collaborate with UC ANR Innovate,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the Contracts and Grants office, and the Policy, Compliance, and Programmatic Agreements office </a:t>
                      </a:r>
                      <a:r>
                        <a:rPr lang="en-US" sz="900" b="0" u="none" strike="noStrike" kern="1200" dirty="0">
                          <a:solidFill>
                            <a:schemeClr val="tx1">
                              <a:lumMod val="50000"/>
                            </a:schemeClr>
                          </a:solidFill>
                          <a:effectLst/>
                          <a:latin typeface="Arial" panose="020B0604020202020204" pitchFamily="34" charset="0"/>
                          <a:ea typeface="+mn-ea"/>
                          <a:cs typeface="Arial" panose="020B0604020202020204" pitchFamily="34" charset="0"/>
                        </a:rPr>
                        <a:t>to develop standardized agreements, an overall process, and pipeline for pilot testing and data sharing by September 2026. Aligns with UC ANR Strategic Plan Goal 5b. </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000000"/>
                          </a:solidFill>
                          <a:latin typeface="Arial" panose="020B0604020202020204" pitchFamily="34" charset="0"/>
                          <a:cs typeface="Arial" panose="020B0604020202020204" pitchFamily="34" charset="0"/>
                        </a:rPr>
                        <a:t>2b</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58738" marR="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US" sz="900" u="none" strike="noStrike" dirty="0">
                          <a:solidFill>
                            <a:srgbClr val="000000"/>
                          </a:solidFill>
                          <a:effectLst/>
                          <a:latin typeface="Arial" panose="020B0604020202020204" pitchFamily="34" charset="0"/>
                          <a:cs typeface="Arial" panose="020B0604020202020204" pitchFamily="34" charset="0"/>
                        </a:rPr>
                        <a:t>Partner with UC ANR Innovate, startups, schools, colleges, and ag organizations to identify RECs for technology validation hubs and assess infrastructure, equipment, and staffing needs. Based on findings, prioritize infrastructure upgrades, acquire equipment, and hire personnel to support hubs by June 2027.</a:t>
                      </a:r>
                      <a:endParaRPr lang="en-US" sz="90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US" sz="1000" b="1" dirty="0">
                        <a:solidFill>
                          <a:srgbClr val="FF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1000" b="1" dirty="0">
                        <a:solidFill>
                          <a:srgbClr val="FF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000000"/>
                          </a:solidFill>
                          <a:latin typeface="Arial" panose="020B0604020202020204" pitchFamily="34" charset="0"/>
                          <a:cs typeface="Arial" panose="020B0604020202020204" pitchFamily="34" charset="0"/>
                        </a:rPr>
                        <a:t>2c</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58738"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US" sz="900" u="none" strike="noStrike" dirty="0">
                          <a:solidFill>
                            <a:srgbClr val="000000"/>
                          </a:solidFill>
                          <a:effectLst/>
                          <a:latin typeface="Arial" panose="020B0604020202020204" pitchFamily="34" charset="0"/>
                          <a:cs typeface="Arial" panose="020B0604020202020204" pitchFamily="34" charset="0"/>
                        </a:rPr>
                        <a:t>Launch technology validation hubs to begin implementing projects and host demonstrations events by June 2027 (ongoing). </a:t>
                      </a:r>
                      <a:endParaRPr lang="en-US" sz="90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000000"/>
                          </a:solidFill>
                          <a:latin typeface="Arial" panose="020B0604020202020204" pitchFamily="34" charset="0"/>
                          <a:cs typeface="Arial" panose="020B0604020202020204" pitchFamily="34" charset="0"/>
                        </a:rPr>
                        <a:t>2d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58738" marR="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US" sz="900" b="0" u="none" strike="noStrike" dirty="0">
                          <a:solidFill>
                            <a:srgbClr val="000000"/>
                          </a:solidFill>
                          <a:effectLst/>
                          <a:latin typeface="Arial" panose="020B0604020202020204" pitchFamily="34" charset="0"/>
                          <a:cs typeface="Arial" panose="020B0604020202020204" pitchFamily="34" charset="0"/>
                        </a:rPr>
                        <a:t>Develop a digital platform within the RECs Portal and proposal system to share project results and extension activities by December 2027, aligning with Goal 1 to enhance visibility and UC ANR Strategic Plan Goal 15b. This effort will be led by the assigned staff (Goal 1b) in collaboration with REC Directors.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000000"/>
                          </a:solidFill>
                          <a:latin typeface="Arial" panose="020B0604020202020204" pitchFamily="34" charset="0"/>
                          <a:cs typeface="Arial" panose="020B0604020202020204" pitchFamily="34" charset="0"/>
                        </a:rPr>
                        <a:t>2e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58738" marR="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US" sz="900" b="0" u="none" strike="noStrike" dirty="0">
                          <a:solidFill>
                            <a:srgbClr val="000000"/>
                          </a:solidFill>
                          <a:effectLst/>
                          <a:latin typeface="Arial" panose="020B0604020202020204" pitchFamily="34" charset="0"/>
                          <a:cs typeface="Arial" panose="020B0604020202020204" pitchFamily="34" charset="0"/>
                        </a:rPr>
                        <a:t>Collaborate with UC ANR Development Services to secure donors for workforce development and provide hands-on training opportunities and internships for students and early-career professionals in agricultural technology and robotics projects by June 2027 (ongoing).</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endParaRPr lang="en-US" sz="1000" b="1"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en-US" sz="1000" b="1"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en-US" sz="1000" b="1"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63498444"/>
                  </a:ext>
                </a:extLst>
              </a:tr>
            </a:tbl>
          </a:graphicData>
        </a:graphic>
      </p:graphicFrame>
      <p:sp>
        <p:nvSpPr>
          <p:cNvPr id="6" name="Rectangle 5">
            <a:extLst>
              <a:ext uri="{C183D7F6-B498-43B3-948B-1728B52AA6E4}">
                <adec:decorative xmlns:adec="http://schemas.microsoft.com/office/drawing/2017/decorative" val="1"/>
              </a:ext>
            </a:extLst>
          </p:cNvPr>
          <p:cNvSpPr/>
          <p:nvPr/>
        </p:nvSpPr>
        <p:spPr>
          <a:xfrm>
            <a:off x="287339" y="533400"/>
            <a:ext cx="8569325" cy="5924490"/>
          </a:xfrm>
          <a:prstGeom prst="rect">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2634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94F95B-43AC-25EB-1216-99CB5BEE3E21}"/>
              </a:ext>
            </a:extLst>
          </p:cNvPr>
          <p:cNvSpPr txBox="1">
            <a:spLocks noGrp="1"/>
          </p:cNvSpPr>
          <p:nvPr>
            <p:ph type="title" idx="4294967295"/>
          </p:nvPr>
        </p:nvSpPr>
        <p:spPr>
          <a:xfrm>
            <a:off x="287336" y="149902"/>
            <a:ext cx="8569325" cy="4116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spcBef>
                <a:spcPct val="0"/>
              </a:spcBef>
              <a:buNone/>
              <a:defRPr sz="3200" b="1" kern="1200">
                <a:solidFill>
                  <a:schemeClr val="tx2"/>
                </a:solidFill>
                <a:latin typeface="+mj-lt"/>
                <a:ea typeface="+mj-ea"/>
                <a:cs typeface="+mj-cs"/>
              </a:defRPr>
            </a:lvl1pPr>
          </a:lstStyle>
          <a:p>
            <a:pPr lvl="0">
              <a:lnSpc>
                <a:spcPct val="100000"/>
              </a:lnSpc>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REC System Goal 2: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Support Novel Technology </a:t>
            </a:r>
            <a:r>
              <a:rPr lang="en-US" sz="2000" b="0" dirty="0">
                <a:solidFill>
                  <a:srgbClr val="000000"/>
                </a:solidFill>
                <a:latin typeface="Arial" panose="020B0604020202020204" pitchFamily="34" charset="0"/>
                <a:cs typeface="Arial" panose="020B0604020202020204" pitchFamily="34" charset="0"/>
              </a:rPr>
              <a:t>in Agriculture Continued</a:t>
            </a:r>
            <a:r>
              <a:rPr lang="en-US" sz="2000" b="0" dirty="0">
                <a:solidFill>
                  <a:prstClr val="black"/>
                </a:solidFill>
                <a:latin typeface="Arial" panose="020B0604020202020204" pitchFamily="34" charset="0"/>
                <a:cs typeface="Arial" panose="020B0604020202020204" pitchFamily="34" charset="0"/>
              </a:rPr>
              <a:t> </a:t>
            </a:r>
            <a:endParaRPr kumimoji="0" lang="en-US" sz="2000" b="0" i="0" u="none" strike="sng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4" name="TextBox 3"/>
          <p:cNvSpPr txBox="1"/>
          <p:nvPr/>
        </p:nvSpPr>
        <p:spPr>
          <a:xfrm>
            <a:off x="288133" y="561540"/>
            <a:ext cx="8559800" cy="4916731"/>
          </a:xfrm>
          <a:prstGeom prst="rect">
            <a:avLst/>
          </a:prstGeom>
          <a:noFill/>
        </p:spPr>
        <p:txBody>
          <a:bodyPr wrap="square" rtlCol="0">
            <a:spAutoFit/>
          </a:bodyPr>
          <a:lstStyle/>
          <a:p>
            <a:pPr marL="0" marR="0" lvl="0" indent="1588" algn="l" defTabSz="4572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Goal: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Accelerate the transition of innovations from research to field application through REC-led testing, validation, and collaboration, ensuring growers have timely access to sustainable, practical solutions by December 2030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Assumptions:</a:t>
            </a: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UC ANR Innovate assists with access to partners, opportunities, and resources for testing technology.</a:t>
            </a: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UC ANR and RECs codevelop clear policies and procedures related to 1) innovation partnerships outside UC ANR Innovate; 2) technology and equipment use and testing at RECs as it relates to funding, safety, and ownership/use agreements; and 3) workforce development, mandatory training and working with minors. </a:t>
            </a: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Agreements are executed and signed in a timely manner by the Contracts and Grants and the Policy, Compliance, and Programmatic Agreements offices. </a:t>
            </a: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RECs consistently engage researchers, students, startups, and industry partners to co-develop and validate emerging technologies across the system</a:t>
            </a: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Funding will be available to address infrastructure gaps, acquire equipment, and hire additional positions as needed. While existing REC infrastructure can accommodate testing trials, some centers require additional personnel—such as academic coordinators, advisors, specialists, or community education specialists—to support technology validation. An agricultural technology specialist/advisor position in each region, similar to those currently hosted at KAREC and SCREC, may be funded by UC ANR and/or private companies.</a:t>
            </a:r>
          </a:p>
          <a:p>
            <a:pPr marL="0" marR="0" lvl="0" indent="0" algn="l" defTabSz="685800" rtl="0" eaLnBrk="1" fontAlgn="t"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Metrics and Targets:</a:t>
            </a: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Number of agricultural technology and robotics projects on the RECs; target = 3-5 in years 1 and 2, 6-10 in year 3 and beyond</a:t>
            </a: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Number of extension activities (workshops and demonstrations) on agricultural technology and robotics (in-person and virtual); target 2-4 in years 1 and 2, 6-8 in year 3 and beyond</a:t>
            </a: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Number of individuals (including students, staff, and professionals) trained in agricultural technology and robotics; annual target = 3-6 across the REC system</a:t>
            </a: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Number of new positions (academic coordinators, advisors, specialists, or community education specialists) hired; target 1-3 across the REC system by year 3 and 2-3 additional positions in year 4 and beyond</a:t>
            </a:r>
            <a:endParaRPr kumimoji="0" lang="en-US" sz="10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Number of ag tech partnerships with schools, colleges, and industry; target = 5-10 across the REC systems in year 3 and beyond</a:t>
            </a: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685800" rtl="0" eaLnBrk="1" fontAlgn="t"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t"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a:extLst>
              <a:ext uri="{C183D7F6-B498-43B3-948B-1728B52AA6E4}">
                <adec:decorative xmlns:adec="http://schemas.microsoft.com/office/drawing/2017/decorative" val="1"/>
              </a:ext>
            </a:extLst>
          </p:cNvPr>
          <p:cNvSpPr/>
          <p:nvPr/>
        </p:nvSpPr>
        <p:spPr>
          <a:xfrm>
            <a:off x="287338" y="552510"/>
            <a:ext cx="8569325" cy="5873228"/>
          </a:xfrm>
          <a:prstGeom prst="rect">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36688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noGrp="1"/>
          </p:cNvSpPr>
          <p:nvPr>
            <p:ph type="title" idx="4294967295"/>
          </p:nvPr>
        </p:nvSpPr>
        <p:spPr>
          <a:xfrm>
            <a:off x="287336" y="120912"/>
            <a:ext cx="8569325" cy="4287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REC System Goal 3: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Develop REC Business Plans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endParaRPr kumimoji="0" lang="en-US" sz="2000" b="0"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p:txBody>
      </p:sp>
      <p:sp>
        <p:nvSpPr>
          <p:cNvPr id="8" name="Rectangle 7"/>
          <p:cNvSpPr/>
          <p:nvPr/>
        </p:nvSpPr>
        <p:spPr>
          <a:xfrm>
            <a:off x="2468880" y="542187"/>
            <a:ext cx="4206240" cy="277613"/>
          </a:xfrm>
          <a:prstGeom prst="rect">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457200"/>
            <a:r>
              <a:rPr lang="en-US" sz="1050" b="1" kern="0" dirty="0">
                <a:solidFill>
                  <a:prstClr val="white"/>
                </a:solidFill>
                <a:latin typeface="Arial" panose="020B0604020202020204" pitchFamily="34" charset="0"/>
                <a:cs typeface="Arial" panose="020B0604020202020204" pitchFamily="34" charset="0"/>
              </a:rPr>
              <a:t>Leads:  Bailey / Swelam</a:t>
            </a:r>
          </a:p>
        </p:txBody>
      </p:sp>
      <p:sp>
        <p:nvSpPr>
          <p:cNvPr id="4" name="TextBox 3"/>
          <p:cNvSpPr txBox="1"/>
          <p:nvPr/>
        </p:nvSpPr>
        <p:spPr>
          <a:xfrm>
            <a:off x="287337" y="786354"/>
            <a:ext cx="8569326" cy="3793346"/>
          </a:xfrm>
          <a:prstGeom prst="rect">
            <a:avLst/>
          </a:prstGeom>
          <a:noFill/>
        </p:spPr>
        <p:txBody>
          <a:bodyPr wrap="square" rtlCol="0">
            <a:spAutoFit/>
          </a:bodyPr>
          <a:lstStyle/>
          <a:p>
            <a:pPr marL="0" marR="0" lvl="0" indent="1588" algn="l" defTabSz="4572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Goal: Develop and implement comprehensive business plans for REC growth and sustainability by December 2030</a:t>
            </a:r>
          </a:p>
          <a:p>
            <a:pPr marL="0" marR="0" lvl="0" indent="1588" algn="l" defTabSz="457200" rtl="0" eaLnBrk="1" fontAlgn="t"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69863"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Problem: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Currently the REC system and individual RECs do not have documented, specific, sharable plans for future growth and sustainability. Without comprehensive plans, it is difficult to make strategic decisions, communicate plans with stakeholders and funders, and develop future financial and organizational stability.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69863" algn="l" defTabSz="457200"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Proposed Solution: </a:t>
            </a:r>
          </a:p>
          <a:p>
            <a:pPr marL="1191" marR="0" lvl="0" indent="0" algn="l" defTabSz="685800" rtl="0" eaLnBrk="1" fontAlgn="b"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Create comprehensive mission-driven and impact-oriented business plans for each REC and for the REC system overall to enable efficient and coordinated progress towards a thriving REC system which fulfills UC ANR public values and mission</a:t>
            </a: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These standardized plans would have multiple facets (</a:t>
            </a: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projections; future staff and academic positions; facilities maintenance, upgrades and construction projects; competitive analysis, research and extension program development activities; income generation opportunities; strategic partnerships; stakeholder engagement) </a:t>
            </a: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all informed by financial planning tools which can project multiple future scenarios and be updated with results and new information. These plans would include: </a:t>
            </a:r>
            <a:r>
              <a:rPr kumimoji="0" lang="en-US" sz="95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341313" marR="0" lvl="0" indent="-171450" algn="l" defTabSz="6858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Facilities and equipment development, maintenance and modernization plans that support cutting-edge research and robust extension programs</a:t>
            </a:r>
            <a:endParaRPr kumimoji="0" lang="en-US" sz="95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341313" marR="0" lvl="0" indent="-171450" algn="l" defTabSz="6858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Financial plans which identify sources and uses of money, communicate funding needs, and develop a sustainable funding model. </a:t>
            </a:r>
          </a:p>
          <a:p>
            <a:pPr marL="341313" marR="0" lvl="0" indent="-171450" algn="l" defTabSz="6858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Staffing plans for academic, administrative, and staff positions which align with HR policies and UC ANR strategic goals. </a:t>
            </a:r>
          </a:p>
          <a:p>
            <a:pPr marL="341313" marR="0" lvl="0" indent="-171450" algn="l" defTabSz="6858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Strategic partnership development plans at various levels, locally, nationally and internationally. Coordinated with Goal 2. </a:t>
            </a:r>
          </a:p>
          <a:p>
            <a:pPr marL="341313" marR="0" lvl="0" indent="-171450" algn="l" defTabSz="6858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Outreach and communication plans from Goal 1 to build strong trust and visibility and demonstrate the REC added value to stakeholders, and the public.</a:t>
            </a:r>
            <a:endParaRPr lang="en-US" sz="95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169863" marR="0" lvl="0" algn="l" defTabSz="685800" rtl="0" eaLnBrk="1" fontAlgn="b" latinLnBrk="0" hangingPunct="1">
              <a:lnSpc>
                <a:spcPct val="100000"/>
              </a:lnSpc>
              <a:spcBef>
                <a:spcPts val="0"/>
              </a:spcBef>
              <a:spcAft>
                <a:spcPts val="0"/>
              </a:spcAft>
              <a:buClrTx/>
              <a:buSzTx/>
              <a:tabLst/>
              <a:defRPr/>
            </a:pPr>
            <a:endParaRPr kumimoji="0" lang="en-US" sz="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171450" marR="0" lvl="0" indent="-169863" algn="l" defTabSz="457200"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Benefits: </a:t>
            </a:r>
          </a:p>
          <a:p>
            <a:pPr marL="230187" marR="0" lvl="0" indent="-228600" algn="l" defTabSz="457200" rtl="0" eaLnBrk="1" fontAlgn="b" latinLnBrk="0" hangingPunct="1">
              <a:lnSpc>
                <a:spcPct val="100000"/>
              </a:lnSpc>
              <a:spcBef>
                <a:spcPts val="0"/>
              </a:spcBef>
              <a:spcAft>
                <a:spcPts val="0"/>
              </a:spcAft>
              <a:buClrTx/>
              <a:buSzTx/>
              <a:buFont typeface="+mj-lt"/>
              <a:buAutoNum type="arabicPeriod"/>
              <a:tabLst/>
              <a:defRPr/>
            </a:pP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Organizational stability and growth of the REC system overall. </a:t>
            </a:r>
          </a:p>
          <a:p>
            <a:pPr marL="229791" marR="0" lvl="0" indent="-228600" algn="l" defTabSz="685800" rtl="0" eaLnBrk="1" fontAlgn="t" latinLnBrk="0" hangingPunct="1">
              <a:lnSpc>
                <a:spcPct val="100000"/>
              </a:lnSpc>
              <a:spcBef>
                <a:spcPts val="0"/>
              </a:spcBef>
              <a:spcAft>
                <a:spcPts val="0"/>
              </a:spcAft>
              <a:buClrTx/>
              <a:buSzTx/>
              <a:buFont typeface="+mj-lt"/>
              <a:buAutoNum type="arabicPeriod"/>
              <a:tabLst/>
              <a:defRPr/>
            </a:pP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Modernized infrastructure and research facilities and equipment plans attract funding and utilization. (Goal 4)</a:t>
            </a:r>
          </a:p>
          <a:p>
            <a:pPr marL="229791" marR="0" lvl="0" indent="-228600" algn="l" defTabSz="685800" rtl="0" eaLnBrk="1" fontAlgn="t" latinLnBrk="0" hangingPunct="1">
              <a:lnSpc>
                <a:spcPct val="100000"/>
              </a:lnSpc>
              <a:spcBef>
                <a:spcPts val="0"/>
              </a:spcBef>
              <a:spcAft>
                <a:spcPts val="0"/>
              </a:spcAft>
              <a:buClrTx/>
              <a:buSzTx/>
              <a:buFont typeface="+mj-lt"/>
              <a:buAutoNum type="arabicPeriod"/>
              <a:tabLst/>
              <a:defRPr/>
            </a:pP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Improved financial stability through long-term multiple scenarios, strategic decision making, and contingency planning.</a:t>
            </a:r>
          </a:p>
          <a:p>
            <a:pPr marL="229791" marR="0" lvl="0" indent="-228600" algn="l" defTabSz="685800" rtl="0" eaLnBrk="1" fontAlgn="t" latinLnBrk="0" hangingPunct="1">
              <a:lnSpc>
                <a:spcPct val="100000"/>
              </a:lnSpc>
              <a:spcBef>
                <a:spcPts val="0"/>
              </a:spcBef>
              <a:spcAft>
                <a:spcPts val="0"/>
              </a:spcAft>
              <a:buClrTx/>
              <a:buSzTx/>
              <a:buFont typeface="+mj-lt"/>
              <a:buAutoNum type="arabicPeriod"/>
              <a:tabLst/>
              <a:defRPr/>
            </a:pP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Staffing plans</a:t>
            </a:r>
            <a:r>
              <a:rPr kumimoji="0" lang="en-US" sz="9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enable more strategic decision making for academic</a:t>
            </a:r>
            <a:r>
              <a:rPr kumimoji="0" lang="en-US" sz="9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position proposal calls, staff position development, equity, and effectiveness. </a:t>
            </a:r>
          </a:p>
          <a:p>
            <a:pPr marL="229791" marR="0" lvl="0" indent="-228600" algn="l" defTabSz="685800" rtl="0" eaLnBrk="1" fontAlgn="t" latinLnBrk="0" hangingPunct="1">
              <a:lnSpc>
                <a:spcPct val="100000"/>
              </a:lnSpc>
              <a:spcBef>
                <a:spcPts val="0"/>
              </a:spcBef>
              <a:spcAft>
                <a:spcPts val="0"/>
              </a:spcAft>
              <a:buClrTx/>
              <a:buSzTx/>
              <a:buFont typeface="+mj-lt"/>
              <a:buAutoNum type="arabicPeriod"/>
              <a:tabLst/>
              <a:defRPr/>
            </a:pP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Stronger strategic partnerships and collaboration lead to more co-funded programs and shared expertise which boosts efficiency. (coordinate with </a:t>
            </a: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Goal 1)</a:t>
            </a:r>
            <a:endPar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9791" marR="0" lvl="0" indent="-228600" algn="l" defTabSz="685800" rtl="0" eaLnBrk="1" fontAlgn="t" latinLnBrk="0" hangingPunct="1">
              <a:lnSpc>
                <a:spcPct val="100000"/>
              </a:lnSpc>
              <a:spcBef>
                <a:spcPts val="0"/>
              </a:spcBef>
              <a:spcAft>
                <a:spcPts val="0"/>
              </a:spcAft>
              <a:buClrTx/>
              <a:buSzTx/>
              <a:buFont typeface="+mj-lt"/>
              <a:buAutoNum type="arabicPeriod"/>
              <a:tabLst/>
              <a:defRPr/>
            </a:pPr>
            <a:r>
              <a:rPr kumimoji="0" lang="en-US" sz="9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Strong outreach and communication programs will strengthen trust, visibility, and engagement with RECs and help attract funder attention. (Goal 1)</a:t>
            </a:r>
            <a:endParaRPr kumimoji="0" lang="en-US" sz="8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aphicFrame>
        <p:nvGraphicFramePr>
          <p:cNvPr id="2" name="Table 1">
            <a:extLst>
              <a:ext uri="{FF2B5EF4-FFF2-40B4-BE49-F238E27FC236}">
                <a16:creationId xmlns:a16="http://schemas.microsoft.com/office/drawing/2014/main" id="{1F774340-16D9-FDEE-C014-C0C36BB7907F}"/>
              </a:ext>
            </a:extLst>
          </p:cNvPr>
          <p:cNvGraphicFramePr>
            <a:graphicFrameLocks noGrp="1"/>
          </p:cNvGraphicFramePr>
          <p:nvPr>
            <p:extLst>
              <p:ext uri="{D42A27DB-BD31-4B8C-83A1-F6EECF244321}">
                <p14:modId xmlns:p14="http://schemas.microsoft.com/office/powerpoint/2010/main" val="1331355690"/>
              </p:ext>
            </p:extLst>
          </p:nvPr>
        </p:nvGraphicFramePr>
        <p:xfrm>
          <a:off x="328803" y="4412698"/>
          <a:ext cx="8486395" cy="2016472"/>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20000"/>
                    </a:ext>
                  </a:extLst>
                </a:gridCol>
                <a:gridCol w="6583680">
                  <a:extLst>
                    <a:ext uri="{9D8B030D-6E8A-4147-A177-3AD203B41FA5}">
                      <a16:colId xmlns:a16="http://schemas.microsoft.com/office/drawing/2014/main" val="20001"/>
                    </a:ext>
                  </a:extLst>
                </a:gridCol>
                <a:gridCol w="307391">
                  <a:extLst>
                    <a:ext uri="{9D8B030D-6E8A-4147-A177-3AD203B41FA5}">
                      <a16:colId xmlns:a16="http://schemas.microsoft.com/office/drawing/2014/main" val="20002"/>
                    </a:ext>
                  </a:extLst>
                </a:gridCol>
                <a:gridCol w="307391">
                  <a:extLst>
                    <a:ext uri="{9D8B030D-6E8A-4147-A177-3AD203B41FA5}">
                      <a16:colId xmlns:a16="http://schemas.microsoft.com/office/drawing/2014/main" val="20003"/>
                    </a:ext>
                  </a:extLst>
                </a:gridCol>
                <a:gridCol w="307391">
                  <a:extLst>
                    <a:ext uri="{9D8B030D-6E8A-4147-A177-3AD203B41FA5}">
                      <a16:colId xmlns:a16="http://schemas.microsoft.com/office/drawing/2014/main" val="20004"/>
                    </a:ext>
                  </a:extLst>
                </a:gridCol>
                <a:gridCol w="307391">
                  <a:extLst>
                    <a:ext uri="{9D8B030D-6E8A-4147-A177-3AD203B41FA5}">
                      <a16:colId xmlns:a16="http://schemas.microsoft.com/office/drawing/2014/main" val="20005"/>
                    </a:ext>
                  </a:extLst>
                </a:gridCol>
                <a:gridCol w="307391">
                  <a:extLst>
                    <a:ext uri="{9D8B030D-6E8A-4147-A177-3AD203B41FA5}">
                      <a16:colId xmlns:a16="http://schemas.microsoft.com/office/drawing/2014/main" val="20006"/>
                    </a:ext>
                  </a:extLst>
                </a:gridCol>
              </a:tblGrid>
              <a:tr h="274320">
                <a:tc>
                  <a:txBody>
                    <a:bodyPr/>
                    <a:lstStyle/>
                    <a:p>
                      <a:pPr algn="ctr"/>
                      <a:r>
                        <a:rPr lang="en-US" sz="1200" dirty="0">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pPr marL="91440" indent="0" algn="l"/>
                      <a:r>
                        <a:rPr lang="en-US" sz="1200" dirty="0">
                          <a:latin typeface="Arial" panose="020B0604020202020204" pitchFamily="34" charset="0"/>
                          <a:cs typeface="Arial" panose="020B0604020202020204" pitchFamily="34" charset="0"/>
                        </a:rPr>
                        <a:t>Key</a:t>
                      </a:r>
                      <a:r>
                        <a:rPr lang="en-US" sz="1200" baseline="0" dirty="0">
                          <a:latin typeface="Arial" panose="020B0604020202020204" pitchFamily="34" charset="0"/>
                          <a:cs typeface="Arial" panose="020B0604020202020204" pitchFamily="34" charset="0"/>
                        </a:rPr>
                        <a:t> Strategies &amp; Timeline</a:t>
                      </a:r>
                      <a:endParaRPr lang="en-US" sz="120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pPr algn="ctr"/>
                      <a:r>
                        <a:rPr lang="en-US" sz="700" dirty="0">
                          <a:solidFill>
                            <a:schemeClr val="bg1"/>
                          </a:solidFill>
                          <a:latin typeface="Arial" charset="0"/>
                          <a:ea typeface="Arial" charset="0"/>
                          <a:cs typeface="Arial" charset="0"/>
                        </a:rPr>
                        <a:t>25-26</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pPr algn="ctr"/>
                      <a:r>
                        <a:rPr lang="en-US" sz="700" dirty="0">
                          <a:solidFill>
                            <a:schemeClr val="bg1"/>
                          </a:solidFill>
                          <a:latin typeface="Arial" charset="0"/>
                          <a:ea typeface="Arial" charset="0"/>
                          <a:cs typeface="Arial" charset="0"/>
                        </a:rPr>
                        <a:t>26-27</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pPr algn="ctr"/>
                      <a:r>
                        <a:rPr lang="en-US" sz="700" dirty="0">
                          <a:solidFill>
                            <a:schemeClr val="bg1"/>
                          </a:solidFill>
                          <a:latin typeface="Arial" charset="0"/>
                          <a:ea typeface="Arial" charset="0"/>
                          <a:cs typeface="Arial" charset="0"/>
                        </a:rPr>
                        <a:t>27-28</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pPr algn="ctr"/>
                      <a:r>
                        <a:rPr lang="en-US" sz="700" dirty="0">
                          <a:solidFill>
                            <a:schemeClr val="bg1"/>
                          </a:solidFill>
                          <a:latin typeface="Arial" charset="0"/>
                          <a:ea typeface="Arial" charset="0"/>
                          <a:cs typeface="Arial" charset="0"/>
                        </a:rPr>
                        <a:t>28-29</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pPr algn="ctr"/>
                      <a:r>
                        <a:rPr lang="en-US" sz="700" dirty="0">
                          <a:solidFill>
                            <a:schemeClr val="bg1"/>
                          </a:solidFill>
                          <a:latin typeface="Arial" charset="0"/>
                          <a:ea typeface="Arial" charset="0"/>
                          <a:cs typeface="Arial" charset="0"/>
                        </a:rPr>
                        <a:t>29-30</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228829">
                <a:tc>
                  <a:txBody>
                    <a:bodyPr/>
                    <a:lstStyle/>
                    <a:p>
                      <a:pPr algn="ctr"/>
                      <a:r>
                        <a:rPr lang="en-US" sz="900" dirty="0">
                          <a:solidFill>
                            <a:srgbClr val="000000"/>
                          </a:solidFill>
                          <a:latin typeface="Arial" panose="020B0604020202020204" pitchFamily="34" charset="0"/>
                          <a:cs typeface="Arial" panose="020B0604020202020204" pitchFamily="34" charset="0"/>
                        </a:rPr>
                        <a:t>3a</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58738" marR="0" lvl="0" indent="0" algn="l" defTabSz="914400" rtl="0" eaLnBrk="1" fontAlgn="t" latinLnBrk="0" hangingPunct="1">
                        <a:lnSpc>
                          <a:spcPct val="100000"/>
                        </a:lnSpc>
                        <a:spcBef>
                          <a:spcPts val="0"/>
                        </a:spcBef>
                        <a:spcAft>
                          <a:spcPts val="0"/>
                        </a:spcAft>
                        <a:buClrTx/>
                        <a:buSzTx/>
                        <a:buFontTx/>
                        <a:buNone/>
                        <a:tabLst/>
                        <a:defRPr/>
                      </a:pPr>
                      <a:r>
                        <a:rPr lang="en-US" sz="900" b="0" u="none" strike="noStrike" kern="1200" dirty="0">
                          <a:solidFill>
                            <a:schemeClr val="tx1">
                              <a:lumMod val="50000"/>
                            </a:schemeClr>
                          </a:solidFill>
                          <a:effectLst/>
                          <a:latin typeface="Arial" panose="020B0604020202020204" pitchFamily="34" charset="0"/>
                          <a:ea typeface="+mn-ea"/>
                          <a:cs typeface="Arial" panose="020B0604020202020204" pitchFamily="34" charset="0"/>
                        </a:rPr>
                        <a:t>Identify the </a:t>
                      </a:r>
                      <a:r>
                        <a:rPr lang="en-US" sz="900" b="0" u="none" strike="noStrike" kern="1200" dirty="0">
                          <a:solidFill>
                            <a:schemeClr val="tx1"/>
                          </a:solidFill>
                          <a:effectLst/>
                          <a:latin typeface="Arial" panose="020B0604020202020204" pitchFamily="34" charset="0"/>
                          <a:ea typeface="+mn-ea"/>
                          <a:cs typeface="Arial" panose="020B0604020202020204" pitchFamily="34" charset="0"/>
                        </a:rPr>
                        <a:t>overall business plan template</a:t>
                      </a:r>
                      <a:r>
                        <a:rPr lang="en-US" sz="900" b="0" u="none" strike="noStrike" kern="1200" dirty="0">
                          <a:solidFill>
                            <a:schemeClr val="tx1">
                              <a:lumMod val="50000"/>
                            </a:schemeClr>
                          </a:solidFill>
                          <a:effectLst/>
                          <a:latin typeface="Arial" panose="020B0604020202020204" pitchFamily="34" charset="0"/>
                          <a:ea typeface="+mn-ea"/>
                          <a:cs typeface="Arial" panose="020B0604020202020204" pitchFamily="34" charset="0"/>
                        </a:rPr>
                        <a:t>/format that meshes best practices from industry and academia by June 2026</a:t>
                      </a:r>
                      <a:endParaRPr lang="en-US" sz="900" b="0" u="none" strike="noStrike" kern="1200" dirty="0">
                        <a:solidFill>
                          <a:srgbClr val="FF0000"/>
                        </a:solidFill>
                        <a:effectLst/>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3215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000000"/>
                          </a:solidFill>
                          <a:latin typeface="Arial" panose="020B0604020202020204" pitchFamily="34" charset="0"/>
                          <a:cs typeface="Arial" panose="020B0604020202020204" pitchFamily="34" charset="0"/>
                        </a:rPr>
                        <a:t>3b</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58738" marR="0" lvl="0" indent="0" algn="l" defTabSz="914400" rtl="0" eaLnBrk="1" fontAlgn="t" latinLnBrk="0" hangingPunct="1">
                        <a:lnSpc>
                          <a:spcPct val="100000"/>
                        </a:lnSpc>
                        <a:spcBef>
                          <a:spcPts val="0"/>
                        </a:spcBef>
                        <a:spcAft>
                          <a:spcPts val="0"/>
                        </a:spcAft>
                        <a:buClrTx/>
                        <a:buSzTx/>
                        <a:buFontTx/>
                        <a:buNone/>
                        <a:tabLst/>
                        <a:defRPr/>
                      </a:pPr>
                      <a:r>
                        <a:rPr lang="en-US" sz="900" b="0" u="none" strike="noStrike" kern="1200" dirty="0">
                          <a:solidFill>
                            <a:schemeClr val="tx1">
                              <a:lumMod val="50000"/>
                            </a:schemeClr>
                          </a:solidFill>
                          <a:effectLst/>
                          <a:latin typeface="Arial" panose="020B0604020202020204" pitchFamily="34" charset="0"/>
                          <a:ea typeface="+mn-ea"/>
                          <a:cs typeface="Arial" panose="020B0604020202020204" pitchFamily="34" charset="0"/>
                        </a:rPr>
                        <a:t>Coordinate with relevant Goal teams (1, 2, 4) and formulate workgroup teams for financial planning, staffing, and partnership development that will address various components of the plan by June 2027</a:t>
                      </a:r>
                      <a:endParaRPr lang="en-US" sz="900" b="0" u="none" strike="noStrike" kern="1200" dirty="0">
                        <a:solidFill>
                          <a:srgbClr val="FF0000"/>
                        </a:solidFill>
                        <a:effectLst/>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2288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000000"/>
                          </a:solidFill>
                          <a:latin typeface="Arial" panose="020B0604020202020204" pitchFamily="34" charset="0"/>
                          <a:cs typeface="Arial" panose="020B0604020202020204" pitchFamily="34" charset="0"/>
                        </a:rPr>
                        <a:t>3c</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58738" marR="0" lvl="0" indent="0" algn="l" defTabSz="914400" rtl="0" eaLnBrk="1" fontAlgn="t" latinLnBrk="0" hangingPunct="1">
                        <a:lnSpc>
                          <a:spcPct val="100000"/>
                        </a:lnSpc>
                        <a:spcBef>
                          <a:spcPts val="0"/>
                        </a:spcBef>
                        <a:spcAft>
                          <a:spcPts val="0"/>
                        </a:spcAft>
                        <a:buClrTx/>
                        <a:buSzTx/>
                        <a:buFontTx/>
                        <a:buNone/>
                        <a:tabLst/>
                        <a:defRPr/>
                      </a:pPr>
                      <a:r>
                        <a:rPr lang="en-US" sz="900" u="none" strike="noStrike" dirty="0">
                          <a:solidFill>
                            <a:srgbClr val="000000"/>
                          </a:solidFill>
                          <a:effectLst/>
                          <a:latin typeface="Arial" panose="020B0604020202020204" pitchFamily="34" charset="0"/>
                          <a:cs typeface="Arial" panose="020B0604020202020204" pitchFamily="34" charset="0"/>
                        </a:rPr>
                        <a:t>Work with </a:t>
                      </a:r>
                      <a:r>
                        <a:rPr lang="en-US" sz="900" u="none" strike="noStrike" dirty="0">
                          <a:solidFill>
                            <a:schemeClr val="tx1"/>
                          </a:solidFill>
                          <a:effectLst/>
                          <a:latin typeface="Arial" panose="020B0604020202020204" pitchFamily="34" charset="0"/>
                          <a:cs typeface="Arial" panose="020B0604020202020204" pitchFamily="34" charset="0"/>
                        </a:rPr>
                        <a:t>Resource Planning and Management to </a:t>
                      </a:r>
                      <a:r>
                        <a:rPr lang="en-US" sz="900" u="none" strike="noStrike" dirty="0">
                          <a:solidFill>
                            <a:srgbClr val="000000"/>
                          </a:solidFill>
                          <a:effectLst/>
                          <a:latin typeface="Arial" panose="020B0604020202020204" pitchFamily="34" charset="0"/>
                          <a:cs typeface="Arial" panose="020B0604020202020204" pitchFamily="34" charset="0"/>
                        </a:rPr>
                        <a:t>develop a REC-specific financial planning template and methodology by June 2027</a:t>
                      </a:r>
                      <a:endParaRPr lang="en-US" sz="90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3215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000000"/>
                          </a:solidFill>
                          <a:latin typeface="Arial" panose="020B0604020202020204" pitchFamily="34" charset="0"/>
                          <a:cs typeface="Arial" panose="020B0604020202020204" pitchFamily="34" charset="0"/>
                        </a:rPr>
                        <a:t>3d</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58738" marR="0" indent="0" algn="l" defTabSz="914400" rtl="0" eaLnBrk="1" fontAlgn="t" latinLnBrk="0" hangingPunct="1">
                        <a:lnSpc>
                          <a:spcPct val="100000"/>
                        </a:lnSpc>
                        <a:spcBef>
                          <a:spcPts val="0"/>
                        </a:spcBef>
                        <a:spcAft>
                          <a:spcPts val="0"/>
                        </a:spcAft>
                        <a:buClrTx/>
                        <a:buSzTx/>
                        <a:buFontTx/>
                        <a:buNone/>
                        <a:tabLst/>
                        <a:defRPr/>
                      </a:pPr>
                      <a:r>
                        <a:rPr lang="en-US" sz="900" b="0" u="none" strike="noStrike" dirty="0">
                          <a:solidFill>
                            <a:schemeClr val="tx1"/>
                          </a:solidFill>
                          <a:effectLst/>
                          <a:latin typeface="Arial" panose="020B0604020202020204" pitchFamily="34" charset="0"/>
                          <a:cs typeface="Arial" panose="020B0604020202020204" pitchFamily="34" charset="0"/>
                        </a:rPr>
                        <a:t>REC Directors engage </a:t>
                      </a:r>
                      <a:r>
                        <a:rPr lang="en-US" sz="900" b="0" u="none" strike="noStrike" dirty="0">
                          <a:solidFill>
                            <a:srgbClr val="000000"/>
                          </a:solidFill>
                          <a:effectLst/>
                          <a:latin typeface="Arial" panose="020B0604020202020204" pitchFamily="34" charset="0"/>
                          <a:cs typeface="Arial" panose="020B0604020202020204" pitchFamily="34" charset="0"/>
                        </a:rPr>
                        <a:t>with Business Officers, and Superintendents, and other relevant RECs, to develop individual REC plans with support from Goal teams and training on how the template and financial tool are developed and used by June 2028</a:t>
                      </a:r>
                      <a:endParaRPr lang="en-US" sz="900" b="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r h="3215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000000"/>
                          </a:solidFill>
                          <a:latin typeface="Arial" panose="020B0604020202020204" pitchFamily="34" charset="0"/>
                          <a:cs typeface="Arial" panose="020B0604020202020204" pitchFamily="34" charset="0"/>
                        </a:rPr>
                        <a:t>3e</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58738" marR="0" indent="0" algn="l" defTabSz="914400" rtl="0" eaLnBrk="1" fontAlgn="t" latinLnBrk="0" hangingPunct="1">
                        <a:lnSpc>
                          <a:spcPct val="100000"/>
                        </a:lnSpc>
                        <a:spcBef>
                          <a:spcPts val="0"/>
                        </a:spcBef>
                        <a:spcAft>
                          <a:spcPts val="0"/>
                        </a:spcAft>
                        <a:buClrTx/>
                        <a:buSzTx/>
                        <a:buFontTx/>
                        <a:buNone/>
                        <a:tabLst/>
                        <a:defRPr/>
                      </a:pPr>
                      <a:r>
                        <a:rPr lang="en-US" sz="900" b="0" u="none" strike="noStrike" dirty="0">
                          <a:solidFill>
                            <a:schemeClr val="tx1"/>
                          </a:solidFill>
                          <a:effectLst/>
                          <a:latin typeface="Arial" panose="020B0604020202020204" pitchFamily="34" charset="0"/>
                          <a:cs typeface="Arial" panose="020B0604020202020204" pitchFamily="34" charset="0"/>
                        </a:rPr>
                        <a:t>Incorporate elements from other REC Strategic Framework Goals, seek feedback, finalize, and then synthesize a high-level REC System plan which incorporates key elements from individual REC by June 2028</a:t>
                      </a:r>
                      <a:endParaRPr lang="en-US" sz="900" b="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295260752"/>
                  </a:ext>
                </a:extLst>
              </a:tr>
              <a:tr h="2288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000000"/>
                          </a:solidFill>
                          <a:latin typeface="Arial" panose="020B0604020202020204" pitchFamily="34" charset="0"/>
                          <a:cs typeface="Arial" panose="020B0604020202020204" pitchFamily="34" charset="0"/>
                        </a:rPr>
                        <a:t>3f</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58738" marR="0" indent="0" algn="l" defTabSz="914400" rtl="0" eaLnBrk="1" fontAlgn="t" latinLnBrk="0" hangingPunct="1">
                        <a:lnSpc>
                          <a:spcPct val="100000"/>
                        </a:lnSpc>
                        <a:spcBef>
                          <a:spcPts val="0"/>
                        </a:spcBef>
                        <a:spcAft>
                          <a:spcPts val="0"/>
                        </a:spcAft>
                        <a:buClrTx/>
                        <a:buSzTx/>
                        <a:buFontTx/>
                        <a:buNone/>
                        <a:tabLst/>
                        <a:defRPr/>
                      </a:pPr>
                      <a:r>
                        <a:rPr lang="en-US" sz="900" b="0" u="none" strike="noStrike" dirty="0">
                          <a:solidFill>
                            <a:schemeClr val="tx1"/>
                          </a:solidFill>
                          <a:effectLst/>
                          <a:latin typeface="Arial" panose="020B0604020202020204" pitchFamily="34" charset="0"/>
                          <a:cs typeface="Arial" panose="020B0604020202020204" pitchFamily="34" charset="0"/>
                        </a:rPr>
                        <a:t>REC Directors socialize plans with stakeholders, implement work plan, establish continuous feedback and modification plan by June 2030</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38654066"/>
                  </a:ext>
                </a:extLst>
              </a:tr>
            </a:tbl>
          </a:graphicData>
        </a:graphic>
      </p:graphicFrame>
      <p:sp>
        <p:nvSpPr>
          <p:cNvPr id="6" name="Rectangle 5">
            <a:extLst>
              <a:ext uri="{C183D7F6-B498-43B3-948B-1728B52AA6E4}">
                <adec:decorative xmlns:adec="http://schemas.microsoft.com/office/drawing/2017/decorative" val="1"/>
              </a:ext>
            </a:extLst>
          </p:cNvPr>
          <p:cNvSpPr/>
          <p:nvPr/>
        </p:nvSpPr>
        <p:spPr>
          <a:xfrm>
            <a:off x="287338" y="533400"/>
            <a:ext cx="8569325" cy="5924490"/>
          </a:xfrm>
          <a:prstGeom prst="rect">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55298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DACCCC-2D1E-C4C1-F19E-C61F4CF897EA}"/>
              </a:ext>
            </a:extLst>
          </p:cNvPr>
          <p:cNvSpPr txBox="1">
            <a:spLocks noGrp="1"/>
          </p:cNvSpPr>
          <p:nvPr>
            <p:ph type="title" idx="4294967295"/>
          </p:nvPr>
        </p:nvSpPr>
        <p:spPr>
          <a:xfrm>
            <a:off x="287336" y="120912"/>
            <a:ext cx="8569325" cy="4287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spcBef>
                <a:spcPct val="0"/>
              </a:spcBef>
              <a:buNone/>
              <a:defRPr sz="3200" b="1" kern="1200">
                <a:solidFill>
                  <a:schemeClr val="tx2"/>
                </a:solidFill>
                <a:latin typeface="+mj-lt"/>
                <a:ea typeface="+mj-ea"/>
                <a:cs typeface="+mj-cs"/>
              </a:defRPr>
            </a:lvl1pPr>
          </a:lstStyle>
          <a:p>
            <a:pPr lvl="0">
              <a:lnSpc>
                <a:spcPct val="100000"/>
              </a:lnSpc>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REC System Goal 3: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Develop REC </a:t>
            </a:r>
            <a:r>
              <a:rPr lang="en-US" sz="2000" b="0" dirty="0">
                <a:solidFill>
                  <a:srgbClr val="000000"/>
                </a:solidFill>
                <a:latin typeface="Arial" panose="020B0604020202020204" pitchFamily="34" charset="0"/>
                <a:cs typeface="Arial" panose="020B0604020202020204" pitchFamily="34" charset="0"/>
              </a:rPr>
              <a:t>Business Plans Continued</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endParaRPr kumimoji="0" lang="en-US" sz="2000" b="0"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p:txBody>
      </p:sp>
      <p:sp>
        <p:nvSpPr>
          <p:cNvPr id="4" name="TextBox 3"/>
          <p:cNvSpPr txBox="1"/>
          <p:nvPr/>
        </p:nvSpPr>
        <p:spPr>
          <a:xfrm>
            <a:off x="288133" y="561540"/>
            <a:ext cx="8559800" cy="4316566"/>
          </a:xfrm>
          <a:prstGeom prst="rect">
            <a:avLst/>
          </a:prstGeom>
          <a:noFill/>
        </p:spPr>
        <p:txBody>
          <a:bodyPr wrap="square" rtlCol="0">
            <a:spAutoFit/>
          </a:bodyPr>
          <a:lstStyle/>
          <a:p>
            <a:pPr marL="0" marR="0" lvl="0" indent="1588" algn="l" defTabSz="4572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Goal: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Develop and implement comprehensive REC business plans for REC growth and sustainability by December 2030</a:t>
            </a:r>
          </a:p>
          <a:p>
            <a:pPr marL="0" marR="0" lvl="0" indent="1588" algn="l" defTabSz="457200" rtl="0" eaLnBrk="1" fontAlgn="t"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Assumptions:</a:t>
            </a:r>
          </a:p>
          <a:p>
            <a:pPr marL="228600" marR="0" lvl="0" indent="-22860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Resource Planning and Management dedicates resources to assist with developing practical financial analysis and projection tools that align</a:t>
            </a:r>
            <a:r>
              <a:rPr kumimoji="0" lang="en-US" sz="10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mn-cs"/>
              </a:rPr>
              <a:t>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efficiently with Aggie Enterprise software outputs and reports, and train REC administration on how to implement and use it.</a:t>
            </a:r>
          </a:p>
          <a:p>
            <a:pPr marL="228600" marR="0" lvl="0" indent="-22860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Facility Planning and Management and Goal 4 team assistance with and collaboration on developing facilities repair, maintenance and construction projects with accurate cost estimates and effective mechanisms for project changes, implementation, and projection of cost escalations to account for delays between project conception and completion. </a:t>
            </a:r>
          </a:p>
          <a:p>
            <a:pPr marL="228600" marR="0" lvl="0" indent="-22860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Human Resources assistance in ensuring that future staffing plans align with union bargaining agreement and viable position descriptions. As well as providing sufficient competitive compensation and career development opportunities to retain skilled staff and academics.</a:t>
            </a:r>
          </a:p>
          <a:p>
            <a:pPr marL="228600" marR="0" lvl="0" indent="-22860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UC ANR Leadership support for development and approval of plans. </a:t>
            </a:r>
          </a:p>
          <a:p>
            <a:pPr marL="228600" marR="0" lvl="0" indent="-22860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The University of California and the State will maintain at least current baseline funding levels (no cuts) to cover core operations.</a:t>
            </a:r>
          </a:p>
          <a:p>
            <a:pPr marL="228600" marR="0" lvl="0" indent="-22860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No major policy changes that significantly impact research programs and the demand on RECs.</a:t>
            </a:r>
          </a:p>
          <a:p>
            <a:pPr marL="228600" marR="0" lvl="0" indent="-22860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Adequate staffing to enable normal REC operations, expansion of programs, and implementation of the business plan. (BOs, EHS, RPM, Admin)</a:t>
            </a:r>
          </a:p>
          <a:p>
            <a:pPr marL="228600" marR="0" lvl="0" indent="-228600" algn="l" defTabSz="685800" rtl="0" eaLnBrk="1" fontAlgn="t" latinLnBrk="0" hangingPunct="1">
              <a:lnSpc>
                <a:spcPct val="100000"/>
              </a:lnSpc>
              <a:spcBef>
                <a:spcPts val="0"/>
              </a:spcBef>
              <a:spcAft>
                <a:spcPts val="0"/>
              </a:spcAft>
              <a:buClrTx/>
              <a:buSzTx/>
              <a:buFont typeface="+mj-lt"/>
              <a:buAutoNum type="arabicPeriod"/>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763" lvl="0" defTabSz="457200" fontAlgn="b">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Metrics and Targets: </a:t>
            </a:r>
            <a:r>
              <a:rPr kumimoji="0" lang="en-US" sz="950" b="1" i="0" u="none" strike="noStrike" kern="1200" cap="none" spc="0" normalizeH="0" baseline="0" noProof="0" dirty="0">
                <a:ln>
                  <a:noFill/>
                </a:ln>
                <a:solidFill>
                  <a:srgbClr val="FF0000"/>
                </a:solidFill>
                <a:effectLst/>
                <a:highlight>
                  <a:srgbClr val="FFFF00"/>
                </a:highlight>
                <a:uLnTx/>
                <a:uFillTx/>
                <a:latin typeface="Arial" panose="020B0604020202020204" pitchFamily="34" charset="0"/>
                <a:ea typeface="+mn-ea"/>
                <a:cs typeface="Arial" panose="020B0604020202020204" pitchFamily="34" charset="0"/>
              </a:rPr>
              <a:t> </a:t>
            </a:r>
          </a:p>
          <a:p>
            <a:pPr marL="233363" marR="0" lvl="0" indent="-228600" algn="l" defTabSz="457200" rtl="0" eaLnBrk="1" fontAlgn="b" latinLnBrk="0" hangingPunct="1">
              <a:lnSpc>
                <a:spcPct val="100000"/>
              </a:lnSpc>
              <a:spcBef>
                <a:spcPts val="0"/>
              </a:spcBef>
              <a:spcAft>
                <a:spcPts val="0"/>
              </a:spcAft>
              <a:buClrTx/>
              <a:buSzTx/>
              <a:buFont typeface="+mj-lt"/>
              <a:buAutoNum type="arabicPeriod"/>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 System KPI: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Net growth in diversified (mission-relevant and unrelated) revenue; target = 20% increase over 5 years and establishment of emergency reserve equal to at least 6 months of operating costs by 2030</a:t>
            </a:r>
          </a:p>
          <a:p>
            <a:pPr marL="233363" marR="0" lvl="0" indent="-228600" algn="l" defTabSz="457200" rtl="0" eaLnBrk="1" fontAlgn="b" latinLnBrk="0" hangingPunct="1">
              <a:lnSpc>
                <a:spcPct val="100000"/>
              </a:lnSpc>
              <a:spcBef>
                <a:spcPts val="0"/>
              </a:spcBef>
              <a:spcAft>
                <a:spcPts val="0"/>
              </a:spcAft>
              <a:buClrTx/>
              <a:buSzTx/>
              <a:buFont typeface="+mj-lt"/>
              <a:buAutoNum type="arabicPeriod"/>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 System KPI: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 System ANR@ Work Survey overall Net Promoter Score (employee satisfaction/engagement) by year; target = maintain at least 75% score and reach 90% by 2030 </a:t>
            </a:r>
            <a:r>
              <a:rPr kumimoji="0" lang="en-US"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(Aligns with UC ANR Strategic Plan Goal 6)</a:t>
            </a:r>
          </a:p>
          <a:p>
            <a:pPr marL="233363" marR="0" lvl="0" indent="-228600" algn="l" defTabSz="457200" rtl="0" eaLnBrk="1" fontAlgn="b" latinLnBrk="0" hangingPunct="1">
              <a:lnSpc>
                <a:spcPct val="100000"/>
              </a:lnSpc>
              <a:spcBef>
                <a:spcPts val="0"/>
              </a:spcBef>
              <a:spcAft>
                <a:spcPts val="0"/>
              </a:spcAft>
              <a:buClrTx/>
              <a:buSzTx/>
              <a:buFont typeface="+mj-lt"/>
              <a:buAutoNum type="arabicPeriod"/>
              <a:tabLst/>
              <a:defRPr/>
            </a:pPr>
            <a:r>
              <a:rPr lang="en-US" sz="1000" dirty="0">
                <a:latin typeface="Arial" panose="020B0604020202020204" pitchFamily="34" charset="0"/>
                <a:cs typeface="Arial" panose="020B0604020202020204" pitchFamily="34" charset="0"/>
              </a:rPr>
              <a:t>Number of new strategic partnerships across the REC System; target = 10% increase over 2025 baseline by 2030.</a:t>
            </a:r>
          </a:p>
          <a:p>
            <a:pPr marL="233363" marR="0" lvl="0" indent="-228600" algn="l" defTabSz="457200" rtl="0" eaLnBrk="1" fontAlgn="b" latinLnBrk="0" hangingPunct="1">
              <a:lnSpc>
                <a:spcPct val="100000"/>
              </a:lnSpc>
              <a:spcBef>
                <a:spcPts val="0"/>
              </a:spcBef>
              <a:spcAft>
                <a:spcPts val="0"/>
              </a:spcAft>
              <a:buClrTx/>
              <a:buSzTx/>
              <a:buFont typeface="+mj-lt"/>
              <a:buAutoNum type="arabicPeriod"/>
              <a:tabLst/>
              <a:defRPr/>
            </a:pPr>
            <a:r>
              <a:rPr lang="en-US" sz="1000" dirty="0">
                <a:solidFill>
                  <a:prstClr val="black"/>
                </a:solidFill>
                <a:latin typeface="Arial" panose="020B0604020202020204" pitchFamily="34" charset="0"/>
                <a:cs typeface="Arial" panose="020B0604020202020204" pitchFamily="34" charset="0"/>
              </a:rPr>
              <a:t>Metrics related to REC utilization growth listed in Goal 1.</a:t>
            </a:r>
            <a:endParaRPr lang="en-US" sz="1000" dirty="0">
              <a:solidFill>
                <a:srgbClr val="FF0000"/>
              </a:solidFill>
              <a:highlight>
                <a:srgbClr val="FFFF00"/>
              </a:highlight>
              <a:latin typeface="Arial" panose="020B0604020202020204" pitchFamily="34" charset="0"/>
              <a:cs typeface="Arial" panose="020B0604020202020204" pitchFamily="34" charset="0"/>
            </a:endParaRPr>
          </a:p>
          <a:p>
            <a:pPr marL="0" marR="0" lvl="0" indent="0" algn="l" defTabSz="457200" rtl="0" eaLnBrk="1" fontAlgn="t"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t"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6" name="Rectangle 5">
            <a:extLst>
              <a:ext uri="{C183D7F6-B498-43B3-948B-1728B52AA6E4}">
                <adec:decorative xmlns:adec="http://schemas.microsoft.com/office/drawing/2017/decorative" val="1"/>
              </a:ext>
            </a:extLst>
          </p:cNvPr>
          <p:cNvSpPr/>
          <p:nvPr/>
        </p:nvSpPr>
        <p:spPr>
          <a:xfrm>
            <a:off x="287338" y="552510"/>
            <a:ext cx="8569325" cy="5873228"/>
          </a:xfrm>
          <a:prstGeom prst="rect">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2194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noGrp="1"/>
          </p:cNvSpPr>
          <p:nvPr>
            <p:ph type="title" idx="4294967295"/>
          </p:nvPr>
        </p:nvSpPr>
        <p:spPr>
          <a:xfrm>
            <a:off x="457200" y="472440"/>
            <a:ext cx="8328662" cy="76961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indent="0" algn="l" defTabSz="914400" rtl="0" eaLnBrk="1" latinLnBrk="0" hangingPunct="1">
              <a:lnSpc>
                <a:spcPct val="82000"/>
              </a:lnSpc>
              <a:spcBef>
                <a:spcPct val="20000"/>
              </a:spcBef>
              <a:buFont typeface="Arial" pitchFamily="34" charset="0"/>
              <a:buNone/>
              <a:defRPr lang="en-US" sz="4000" b="0" i="0" kern="1200" baseline="0" smtClean="0">
                <a:solidFill>
                  <a:schemeClr val="tx2">
                    <a:lumMod val="75000"/>
                    <a:lumOff val="25000"/>
                  </a:schemeClr>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rgbClr val="0F7FC5"/>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0F7FC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0F7FC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0F7FC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82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chemeClr val="accent5">
                    <a:lumMod val="75000"/>
                  </a:schemeClr>
                </a:solidFill>
                <a:effectLst/>
                <a:uLnTx/>
                <a:uFillTx/>
                <a:latin typeface="Arial"/>
                <a:ea typeface="+mn-ea"/>
                <a:cs typeface="Arial"/>
              </a:rPr>
              <a:t>Table of Contents</a:t>
            </a:r>
          </a:p>
        </p:txBody>
      </p:sp>
      <p:graphicFrame>
        <p:nvGraphicFramePr>
          <p:cNvPr id="7" name="Content Placeholder 6"/>
          <p:cNvGraphicFramePr>
            <a:graphicFrameLocks/>
          </p:cNvGraphicFramePr>
          <p:nvPr>
            <p:extLst>
              <p:ext uri="{D42A27DB-BD31-4B8C-83A1-F6EECF244321}">
                <p14:modId xmlns:p14="http://schemas.microsoft.com/office/powerpoint/2010/main" val="2274917789"/>
              </p:ext>
            </p:extLst>
          </p:nvPr>
        </p:nvGraphicFramePr>
        <p:xfrm>
          <a:off x="457199" y="1447800"/>
          <a:ext cx="8229601" cy="2933700"/>
        </p:xfrm>
        <a:graphic>
          <a:graphicData uri="http://schemas.openxmlformats.org/drawingml/2006/table">
            <a:tbl>
              <a:tblPr firstRow="1"/>
              <a:tblGrid>
                <a:gridCol w="6999007">
                  <a:extLst>
                    <a:ext uri="{9D8B030D-6E8A-4147-A177-3AD203B41FA5}">
                      <a16:colId xmlns:a16="http://schemas.microsoft.com/office/drawing/2014/main" val="20000"/>
                    </a:ext>
                  </a:extLst>
                </a:gridCol>
                <a:gridCol w="1230594">
                  <a:extLst>
                    <a:ext uri="{9D8B030D-6E8A-4147-A177-3AD203B41FA5}">
                      <a16:colId xmlns:a16="http://schemas.microsoft.com/office/drawing/2014/main" val="20001"/>
                    </a:ext>
                  </a:extLst>
                </a:gridCol>
              </a:tblGrid>
              <a:tr h="266700">
                <a:tc>
                  <a:txBody>
                    <a:bodyPr/>
                    <a:lstStyle/>
                    <a:p>
                      <a:pPr marL="179388" indent="0" algn="l" fontAlgn="ctr">
                        <a:buClr>
                          <a:srgbClr val="005581"/>
                        </a:buClr>
                        <a:buFont typeface="Wingdings" panose="05000000000000000000" pitchFamily="2" charset="2"/>
                        <a:buNone/>
                      </a:pPr>
                      <a:r>
                        <a:rPr lang="en-US" sz="1200" b="1" i="0" u="none" strike="noStrike" kern="1200" dirty="0">
                          <a:solidFill>
                            <a:schemeClr val="bg1"/>
                          </a:solidFill>
                          <a:effectLst/>
                          <a:latin typeface="Arial" panose="020B0604020202020204" pitchFamily="34" charset="0"/>
                          <a:ea typeface="+mn-ea"/>
                          <a:cs typeface="Arial" panose="020B0604020202020204" pitchFamily="34" charset="0"/>
                        </a:rPr>
                        <a:t>Contents</a:t>
                      </a:r>
                    </a:p>
                  </a:txBody>
                  <a:tcPr marL="3379" marR="3379" marT="3379"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rgbClr val="0074A1"/>
                    </a:solidFill>
                  </a:tcPr>
                </a:tc>
                <a:tc>
                  <a:txBody>
                    <a:bodyPr/>
                    <a:lstStyle/>
                    <a:p>
                      <a:pPr marL="0" indent="0" algn="ctr" defTabSz="914400" rtl="0" eaLnBrk="1" fontAlgn="ctr" latinLnBrk="0" hangingPunct="1">
                        <a:buClr>
                          <a:schemeClr val="accent1">
                            <a:lumMod val="75000"/>
                          </a:schemeClr>
                        </a:buClr>
                        <a:buFont typeface="Wingdings" panose="05000000000000000000" pitchFamily="2" charset="2"/>
                        <a:buNone/>
                      </a:pPr>
                      <a:endParaRPr lang="en-US" sz="12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3379" marR="3379" marT="3379"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rgbClr val="0074A1"/>
                    </a:solidFill>
                  </a:tcPr>
                </a:tc>
                <a:extLst>
                  <a:ext uri="{0D108BD9-81ED-4DB2-BD59-A6C34878D82A}">
                    <a16:rowId xmlns:a16="http://schemas.microsoft.com/office/drawing/2014/main" val="1976934406"/>
                  </a:ext>
                </a:extLst>
              </a:tr>
              <a:tr h="266700">
                <a:tc>
                  <a:txBody>
                    <a:bodyPr/>
                    <a:lstStyle/>
                    <a:p>
                      <a:pPr marL="179388" indent="0" algn="l" fontAlgn="ctr">
                        <a:buClr>
                          <a:srgbClr val="005581"/>
                        </a:buClr>
                        <a:buFont typeface="Wingdings" panose="05000000000000000000" pitchFamily="2" charset="2"/>
                        <a:buNone/>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UC ANR REC System Organizational Layout</a:t>
                      </a:r>
                    </a:p>
                  </a:txBody>
                  <a:tcPr marL="3379" marR="3379" marT="3379"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fontAlgn="ctr" latinLnBrk="0" hangingPunct="1">
                        <a:buClr>
                          <a:schemeClr val="accent1">
                            <a:lumMod val="75000"/>
                          </a:schemeClr>
                        </a:buClr>
                        <a:buFont typeface="Wingdings" panose="05000000000000000000" pitchFamily="2" charset="2"/>
                        <a:buNone/>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3</a:t>
                      </a:r>
                    </a:p>
                  </a:txBody>
                  <a:tcPr marL="3379" marR="3379" marT="3379"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6700">
                <a:tc>
                  <a:txBody>
                    <a:bodyPr/>
                    <a:lstStyle/>
                    <a:p>
                      <a:pPr marL="179388" indent="0" algn="l" fontAlgn="ctr">
                        <a:buClr>
                          <a:srgbClr val="005581"/>
                        </a:buClr>
                        <a:buFont typeface="Wingdings" panose="05000000000000000000" pitchFamily="2" charset="2"/>
                        <a:buNone/>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UC ANR REC System Mission and Vision</a:t>
                      </a:r>
                    </a:p>
                  </a:txBody>
                  <a:tcPr marL="3379" marR="3379" marT="3379"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fontAlgn="ctr" latinLnBrk="0" hangingPunct="1">
                        <a:buClr>
                          <a:schemeClr val="accent1">
                            <a:lumMod val="75000"/>
                          </a:schemeClr>
                        </a:buClr>
                        <a:buFont typeface="Wingdings" panose="05000000000000000000" pitchFamily="2" charset="2"/>
                        <a:buNone/>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5</a:t>
                      </a:r>
                    </a:p>
                  </a:txBody>
                  <a:tcPr marL="3379" marR="3379" marT="3379"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5079713"/>
                  </a:ext>
                </a:extLst>
              </a:tr>
              <a:tr h="266700">
                <a:tc>
                  <a:txBody>
                    <a:bodyPr/>
                    <a:lstStyle/>
                    <a:p>
                      <a:pPr marL="179388" indent="0" algn="l" fontAlgn="ctr">
                        <a:buClr>
                          <a:srgbClr val="005581"/>
                        </a:buClr>
                        <a:buFont typeface="Wingdings" panose="05000000000000000000" pitchFamily="2" charset="2"/>
                        <a:buNone/>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Strategic Framework Decision Drivers</a:t>
                      </a:r>
                    </a:p>
                  </a:txBody>
                  <a:tcPr marL="3379" marR="3379" marT="3379"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fontAlgn="ctr" latinLnBrk="0" hangingPunct="1">
                        <a:buClr>
                          <a:schemeClr val="accent1">
                            <a:lumMod val="75000"/>
                          </a:schemeClr>
                        </a:buClr>
                        <a:buFont typeface="Wingdings" panose="05000000000000000000" pitchFamily="2" charset="2"/>
                        <a:buNone/>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8</a:t>
                      </a:r>
                    </a:p>
                  </a:txBody>
                  <a:tcPr marL="3379" marR="3379" marT="3379"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8985941"/>
                  </a:ext>
                </a:extLst>
              </a:tr>
              <a:tr h="266700">
                <a:tc>
                  <a:txBody>
                    <a:bodyPr/>
                    <a:lstStyle/>
                    <a:p>
                      <a:pPr marL="179388" indent="0" algn="l" fontAlgn="ctr">
                        <a:buClr>
                          <a:srgbClr val="005581"/>
                        </a:buClr>
                        <a:buFont typeface="Wingdings" panose="05000000000000000000" pitchFamily="2" charset="2"/>
                        <a:buNone/>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UC ANR REC System 2025 - 2030 Strategic</a:t>
                      </a:r>
                      <a:r>
                        <a:rPr lang="en-US" sz="1200" b="0" i="0" u="none" strike="noStrike" kern="1200" baseline="0" dirty="0">
                          <a:solidFill>
                            <a:srgbClr val="000000"/>
                          </a:solidFill>
                          <a:effectLst/>
                          <a:latin typeface="Arial" panose="020B0604020202020204" pitchFamily="34" charset="0"/>
                          <a:ea typeface="+mn-ea"/>
                          <a:cs typeface="Arial" panose="020B0604020202020204" pitchFamily="34" charset="0"/>
                        </a:rPr>
                        <a:t> Objectives and </a:t>
                      </a: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Goals </a:t>
                      </a:r>
                    </a:p>
                  </a:txBody>
                  <a:tcPr marL="3379" marR="3379" marT="3379"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fontAlgn="ctr" latinLnBrk="0" hangingPunct="1">
                        <a:buClr>
                          <a:schemeClr val="accent1">
                            <a:lumMod val="75000"/>
                          </a:schemeClr>
                        </a:buClr>
                        <a:buFont typeface="Wingdings" panose="05000000000000000000" pitchFamily="2" charset="2"/>
                        <a:buNone/>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11</a:t>
                      </a:r>
                    </a:p>
                  </a:txBody>
                  <a:tcPr marL="3379" marR="3379" marT="3379"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6700">
                <a:tc>
                  <a:txBody>
                    <a:bodyPr/>
                    <a:lstStyle/>
                    <a:p>
                      <a:pPr marL="803275" marR="0" lvl="1" indent="-171450" algn="l" defTabSz="914400" rtl="0" eaLnBrk="1" fontAlgn="ctr" latinLnBrk="0" hangingPunct="1">
                        <a:lnSpc>
                          <a:spcPct val="100000"/>
                        </a:lnSpc>
                        <a:spcBef>
                          <a:spcPts val="0"/>
                        </a:spcBef>
                        <a:spcAft>
                          <a:spcPts val="0"/>
                        </a:spcAft>
                        <a:buClr>
                          <a:srgbClr val="0074A1"/>
                        </a:buClr>
                        <a:buSzTx/>
                        <a:buFont typeface="Arial" panose="020B0604020202020204" pitchFamily="34" charset="0"/>
                        <a:buChar char="•"/>
                        <a:tabLst/>
                        <a:defRPr/>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UC ANR Strategic Objectives</a:t>
                      </a:r>
                    </a:p>
                  </a:txBody>
                  <a:tcPr marL="3379" marR="3379" marT="3379"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fontAlgn="ctr" latinLnBrk="0" hangingPunct="1">
                        <a:buClr>
                          <a:schemeClr val="accent1">
                            <a:lumMod val="75000"/>
                          </a:schemeClr>
                        </a:buClr>
                        <a:buFont typeface="Wingdings" panose="05000000000000000000" pitchFamily="2" charset="2"/>
                        <a:buNone/>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12</a:t>
                      </a:r>
                    </a:p>
                  </a:txBody>
                  <a:tcPr marL="3379" marR="3379" marT="3379"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0689209"/>
                  </a:ext>
                </a:extLst>
              </a:tr>
              <a:tr h="266700">
                <a:tc>
                  <a:txBody>
                    <a:bodyPr/>
                    <a:lstStyle/>
                    <a:p>
                      <a:pPr marL="803275" marR="0" lvl="1" indent="-171450" algn="l" defTabSz="914400" rtl="0" eaLnBrk="1" fontAlgn="ctr" latinLnBrk="0" hangingPunct="1">
                        <a:lnSpc>
                          <a:spcPct val="100000"/>
                        </a:lnSpc>
                        <a:spcBef>
                          <a:spcPts val="0"/>
                        </a:spcBef>
                        <a:spcAft>
                          <a:spcPts val="0"/>
                        </a:spcAft>
                        <a:buClr>
                          <a:srgbClr val="0074A1"/>
                        </a:buClr>
                        <a:buSzTx/>
                        <a:buFont typeface="Arial" panose="020B0604020202020204" pitchFamily="34" charset="0"/>
                        <a:buChar char="•"/>
                        <a:tabLst/>
                        <a:defRPr/>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UC ANR REC System Goal Snapshot</a:t>
                      </a:r>
                    </a:p>
                  </a:txBody>
                  <a:tcPr marL="3379" marR="3379" marT="3379"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fontAlgn="ctr" latinLnBrk="0" hangingPunct="1">
                        <a:buClr>
                          <a:schemeClr val="accent1">
                            <a:lumMod val="75000"/>
                          </a:schemeClr>
                        </a:buClr>
                        <a:buFont typeface="Wingdings" panose="05000000000000000000" pitchFamily="2" charset="2"/>
                        <a:buNone/>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13</a:t>
                      </a:r>
                    </a:p>
                  </a:txBody>
                  <a:tcPr marL="3379" marR="3379" marT="3379"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9020625"/>
                  </a:ext>
                </a:extLst>
              </a:tr>
              <a:tr h="266700">
                <a:tc>
                  <a:txBody>
                    <a:bodyPr/>
                    <a:lstStyle/>
                    <a:p>
                      <a:pPr marL="803275" marR="0" lvl="1" indent="-171450" algn="l" defTabSz="914400" rtl="0" eaLnBrk="1" fontAlgn="ctr" latinLnBrk="0" hangingPunct="1">
                        <a:lnSpc>
                          <a:spcPct val="100000"/>
                        </a:lnSpc>
                        <a:spcBef>
                          <a:spcPts val="0"/>
                        </a:spcBef>
                        <a:spcAft>
                          <a:spcPts val="0"/>
                        </a:spcAft>
                        <a:buClr>
                          <a:srgbClr val="0074A1"/>
                        </a:buClr>
                        <a:buSzTx/>
                        <a:buFont typeface="Arial" panose="020B0604020202020204" pitchFamily="34" charset="0"/>
                        <a:buChar char="•"/>
                        <a:tabLst/>
                        <a:defRPr/>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REC System Goal Summaries Begin</a:t>
                      </a:r>
                    </a:p>
                  </a:txBody>
                  <a:tcPr marL="3379" marR="3379" marT="3379"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fontAlgn="ctr" latinLnBrk="0" hangingPunct="1">
                        <a:buClr>
                          <a:schemeClr val="accent1">
                            <a:lumMod val="75000"/>
                          </a:schemeClr>
                        </a:buClr>
                        <a:buFont typeface="Wingdings" panose="05000000000000000000" pitchFamily="2" charset="2"/>
                        <a:buNone/>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14</a:t>
                      </a:r>
                    </a:p>
                  </a:txBody>
                  <a:tcPr marL="3379" marR="3379" marT="3379"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7909102"/>
                  </a:ext>
                </a:extLst>
              </a:tr>
              <a:tr h="266700">
                <a:tc>
                  <a:txBody>
                    <a:bodyPr/>
                    <a:lstStyle/>
                    <a:p>
                      <a:pPr marL="179388" indent="0" algn="l" defTabSz="914400" rtl="0" eaLnBrk="1" fontAlgn="ctr" latinLnBrk="0" hangingPunct="1">
                        <a:buClr>
                          <a:srgbClr val="005581"/>
                        </a:buClr>
                        <a:buFont typeface="Wingdings" panose="05000000000000000000" pitchFamily="2" charset="2"/>
                        <a:buNone/>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UC ANR REC System Strategic Framework Monitoring &amp; Communication</a:t>
                      </a:r>
                    </a:p>
                  </a:txBody>
                  <a:tcPr marL="3379" marR="3379" marT="3379"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buClr>
                          <a:schemeClr val="accent1">
                            <a:lumMod val="75000"/>
                          </a:schemeClr>
                        </a:buClr>
                        <a:buFont typeface="Wingdings" panose="05000000000000000000" pitchFamily="2" charset="2"/>
                        <a:buNone/>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24</a:t>
                      </a:r>
                    </a:p>
                  </a:txBody>
                  <a:tcPr marL="3379" marR="3379" marT="3379"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66700">
                <a:tc>
                  <a:txBody>
                    <a:bodyPr/>
                    <a:lstStyle/>
                    <a:p>
                      <a:pPr marL="179388" indent="0" algn="l" defTabSz="914400" rtl="0" eaLnBrk="1" fontAlgn="ctr" latinLnBrk="0" hangingPunct="1">
                        <a:buClr>
                          <a:srgbClr val="005581"/>
                        </a:buClr>
                        <a:buFont typeface="Wingdings" panose="05000000000000000000" pitchFamily="2" charset="2"/>
                        <a:buNone/>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Appendix</a:t>
                      </a:r>
                    </a:p>
                  </a:txBody>
                  <a:tcPr marL="3379" marR="3379" marT="3379"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buClr>
                          <a:schemeClr val="accent1">
                            <a:lumMod val="75000"/>
                          </a:schemeClr>
                        </a:buClr>
                        <a:buFont typeface="Wingdings" panose="05000000000000000000" pitchFamily="2" charset="2"/>
                        <a:buNone/>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27</a:t>
                      </a:r>
                    </a:p>
                  </a:txBody>
                  <a:tcPr marL="3379" marR="3379" marT="3379"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0400018"/>
                  </a:ext>
                </a:extLst>
              </a:tr>
              <a:tr h="266700">
                <a:tc>
                  <a:txBody>
                    <a:bodyPr/>
                    <a:lstStyle/>
                    <a:p>
                      <a:pPr marL="803275" marR="0" lvl="1" indent="-171450" algn="l" defTabSz="914400" rtl="0" eaLnBrk="1" fontAlgn="ctr" latinLnBrk="0" hangingPunct="1">
                        <a:lnSpc>
                          <a:spcPct val="100000"/>
                        </a:lnSpc>
                        <a:spcBef>
                          <a:spcPts val="0"/>
                        </a:spcBef>
                        <a:spcAft>
                          <a:spcPts val="0"/>
                        </a:spcAft>
                        <a:buClr>
                          <a:srgbClr val="0074A1"/>
                        </a:buClr>
                        <a:buSzTx/>
                        <a:buFont typeface="Arial" panose="020B0604020202020204" pitchFamily="34" charset="0"/>
                        <a:buChar char="•"/>
                        <a:tabLst/>
                        <a:defRPr/>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2025 REC System Strategic Framework Team</a:t>
                      </a:r>
                    </a:p>
                  </a:txBody>
                  <a:tcPr marL="3379" marR="3379" marT="3379"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buClr>
                          <a:schemeClr val="accent1">
                            <a:lumMod val="75000"/>
                          </a:schemeClr>
                        </a:buClr>
                        <a:buFont typeface="Wingdings" panose="05000000000000000000" pitchFamily="2" charset="2"/>
                        <a:buNone/>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28</a:t>
                      </a:r>
                    </a:p>
                  </a:txBody>
                  <a:tcPr marL="3379" marR="3379" marT="3379"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0896687"/>
                  </a:ext>
                </a:extLst>
              </a:tr>
            </a:tbl>
          </a:graphicData>
        </a:graphic>
      </p:graphicFrame>
      <p:cxnSp>
        <p:nvCxnSpPr>
          <p:cNvPr id="3" name="Straight Connector 2">
            <a:extLst>
              <a:ext uri="{FF2B5EF4-FFF2-40B4-BE49-F238E27FC236}">
                <a16:creationId xmlns:a16="http://schemas.microsoft.com/office/drawing/2014/main" id="{AB50C6C8-2163-EFE5-9EAC-CBBA194F5FFB}"/>
              </a:ext>
              <a:ext uri="{C183D7F6-B498-43B3-948B-1728B52AA6E4}">
                <adec:decorative xmlns:adec="http://schemas.microsoft.com/office/drawing/2017/decorative" val="1"/>
              </a:ext>
            </a:extLst>
          </p:cNvPr>
          <p:cNvCxnSpPr>
            <a:cxnSpLocks/>
          </p:cNvCxnSpPr>
          <p:nvPr/>
        </p:nvCxnSpPr>
        <p:spPr>
          <a:xfrm>
            <a:off x="457199" y="1142999"/>
            <a:ext cx="8229601"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938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noGrp="1"/>
          </p:cNvSpPr>
          <p:nvPr>
            <p:ph type="title" idx="4294967295"/>
          </p:nvPr>
        </p:nvSpPr>
        <p:spPr>
          <a:xfrm>
            <a:off x="247338" y="163908"/>
            <a:ext cx="8604563" cy="3747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REC System Goal 4: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Improve and Enhance Facilities and Infrastructure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endParaRPr kumimoji="0" lang="en-US" sz="2000" b="0"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p:txBody>
      </p:sp>
      <p:sp>
        <p:nvSpPr>
          <p:cNvPr id="8" name="Rectangle 7"/>
          <p:cNvSpPr/>
          <p:nvPr/>
        </p:nvSpPr>
        <p:spPr>
          <a:xfrm>
            <a:off x="2468880" y="543820"/>
            <a:ext cx="4206240" cy="277613"/>
          </a:xfrm>
          <a:prstGeom prst="rect">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Leads:  </a:t>
            </a:r>
            <a:r>
              <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Pedroncelli / Diaz / Haver</a:t>
            </a:r>
          </a:p>
        </p:txBody>
      </p:sp>
      <p:sp>
        <p:nvSpPr>
          <p:cNvPr id="4" name="TextBox 3"/>
          <p:cNvSpPr txBox="1"/>
          <p:nvPr/>
        </p:nvSpPr>
        <p:spPr>
          <a:xfrm>
            <a:off x="292101" y="806180"/>
            <a:ext cx="8559800" cy="3231654"/>
          </a:xfrm>
          <a:prstGeom prst="rect">
            <a:avLst/>
          </a:prstGeom>
          <a:noFill/>
        </p:spPr>
        <p:txBody>
          <a:bodyPr wrap="square" rtlCol="0">
            <a:spAutoFit/>
          </a:bodyPr>
          <a:lstStyle/>
          <a:p>
            <a:pPr marL="0" marR="0" lvl="0" indent="1588" algn="l" defTabSz="4572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Goal: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Enhance</a:t>
            </a:r>
            <a:r>
              <a:rPr kumimoji="0" lang="en-US" sz="1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REC programming through facility and infrastructure improvements by 2030</a:t>
            </a:r>
          </a:p>
          <a:p>
            <a:pPr marL="0" marR="0" lvl="0" indent="1588" algn="l" defTabSz="457200" rtl="0" eaLnBrk="1" fontAlgn="t" latinLnBrk="0" hangingPunct="1">
              <a:lnSpc>
                <a:spcPct val="100000"/>
              </a:lnSpc>
              <a:spcBef>
                <a:spcPts val="0"/>
              </a:spcBef>
              <a:spcAft>
                <a:spcPts val="0"/>
              </a:spcAft>
              <a:buClrTx/>
              <a:buSzTx/>
              <a:buFontTx/>
              <a:buNone/>
              <a:tabLst/>
              <a:defRPr/>
            </a:pPr>
            <a:endParaRPr kumimoji="0" lang="en-US" sz="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69863"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Problem: </a:t>
            </a:r>
          </a:p>
          <a:p>
            <a:pPr marL="0" marR="0" lvl="0" indent="1588" algn="l" defTabSz="685800" rtl="0" eaLnBrk="1" fontAlgn="b"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UC ANR has successfully secured millions of dollars in funding to build and acquire new infrastructure and address deferred maintenance but has sometimes been challenged completing projects in a timely manner. In addition to major construction projects at most of the RECs, the REC System has a new center and a new location for an existing center. To fulfill its goal of becoming a world class set of research centers and to continue to expand their programmatic capacity, the REC System must address deferred maintenance of facilities while modernizing and adopting advanced technologies in their facilities and infrastructure. UC ANR must demonstrate proper, timely, and efficient use of existing funds while also improving its ability to efficiently execute multiple construction and maintenance projects at the same time so that they can continue to attract investment in facilities development.</a:t>
            </a:r>
          </a:p>
          <a:p>
            <a:pPr marL="171450" marR="0" lvl="0" indent="-169863" algn="l" defTabSz="457200" rtl="0" eaLnBrk="1" fontAlgn="b"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69863" algn="l" defTabSz="457200"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Proposed Solution: </a:t>
            </a:r>
          </a:p>
          <a:p>
            <a:pPr marL="0" marR="0" lvl="0" indent="1588" algn="l" defTabSz="685800" rtl="0" eaLnBrk="1" fontAlgn="b"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REC System will work with Facilities Planning and Management (FPM), Resource Planning and Management (RPM), and Real Estate and Facility Development to improve communication and set realistic goals and timelines to implement existing funds, address deferred maintenance, and strengthen and revitalize the RECs. The REC system will spearhead a subcommittee to ensure the results of administrative surveys and the Procurement to Pay Project are carried out and to examine the use of various technologies including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AI, project management software, robust training programs, and communication and accountability platforms – to streamline operations and improve efficiency</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Finally, REC System, FPM, and RPM units will partner with Contracts &amp; Grants and Development Services to approach private enterprises and nonprofits to increase resources for facilities and infrastructure enhancements, ensuring long-term sustainability and growth.</a:t>
            </a:r>
            <a:endPar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9525" marR="0" lvl="0" indent="-7938" algn="l" defTabSz="457200" rtl="0" eaLnBrk="1" fontAlgn="b" latinLnBrk="0" hangingPunct="1">
              <a:lnSpc>
                <a:spcPct val="100000"/>
              </a:lnSpc>
              <a:spcBef>
                <a:spcPts val="0"/>
              </a:spcBef>
              <a:spcAft>
                <a:spcPts val="0"/>
              </a:spcAft>
              <a:buClrTx/>
              <a:buSzTx/>
              <a:buFontTx/>
              <a:buNone/>
              <a:tabLst/>
              <a:defRPr/>
            </a:pPr>
            <a:endParaRPr kumimoji="0" lang="en-US" sz="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69863" algn="l" defTabSz="457200"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Benefits: </a:t>
            </a:r>
          </a:p>
          <a:p>
            <a:pPr marL="128588" marR="0" lvl="0" indent="-127397" algn="l" defTabSz="685800" rtl="0" eaLnBrk="1" fontAlgn="t" latinLnBrk="0" hangingPunct="1">
              <a:lnSpc>
                <a:spcPct val="100000"/>
              </a:lnSpc>
              <a:spcBef>
                <a:spcPts val="0"/>
              </a:spcBef>
              <a:spcAft>
                <a:spcPts val="0"/>
              </a:spcAft>
              <a:buClrTx/>
              <a:buSzTx/>
              <a:buFont typeface="+mj-lt"/>
              <a:buAutoNum type="arabicPeriod"/>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and enhanced facilities and equipment will help UC ANR expand its footprint and programmatic capacity, demonstrate our commitment to cutting-edge research, and reflect the excellence of the University of California system while satisfying and attracting existing and new users.</a:t>
            </a:r>
          </a:p>
          <a:p>
            <a:pPr marL="128588" marR="0" lvl="0" indent="-127397" algn="l" defTabSz="685800" rtl="0" eaLnBrk="1" fontAlgn="t" latinLnBrk="0" hangingPunct="1">
              <a:lnSpc>
                <a:spcPct val="100000"/>
              </a:lnSpc>
              <a:spcBef>
                <a:spcPts val="0"/>
              </a:spcBef>
              <a:spcAft>
                <a:spcPts val="0"/>
              </a:spcAft>
              <a:buClrTx/>
              <a:buSzTx/>
              <a:buFont typeface="+mj-lt"/>
              <a:buAutoNum type="arabicPeriod"/>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Communities will have access to state-of-the-art facilities to engage with UC ANR programs, researchers, and staff.</a:t>
            </a:r>
          </a:p>
          <a:p>
            <a:pPr marL="128588" marR="0" lvl="0" indent="-127397" algn="l" defTabSz="685800" rtl="0" eaLnBrk="1" fontAlgn="t" latinLnBrk="0" hangingPunct="1">
              <a:lnSpc>
                <a:spcPct val="100000"/>
              </a:lnSpc>
              <a:spcBef>
                <a:spcPts val="0"/>
              </a:spcBef>
              <a:spcAft>
                <a:spcPts val="0"/>
              </a:spcAft>
              <a:buClrTx/>
              <a:buSzTx/>
              <a:buFont typeface="+mj-lt"/>
              <a:buAutoNum type="arabicPeriod"/>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 Directors, Superintendents, and Business Officers will be able to more effectively manage and develop their centers, focusing on outreach and program development rather than getting bogged down in facilities maintenance and construction.</a:t>
            </a:r>
          </a:p>
        </p:txBody>
      </p:sp>
      <p:graphicFrame>
        <p:nvGraphicFramePr>
          <p:cNvPr id="13" name="Table 12"/>
          <p:cNvGraphicFramePr>
            <a:graphicFrameLocks noGrp="1"/>
          </p:cNvGraphicFramePr>
          <p:nvPr>
            <p:extLst>
              <p:ext uri="{D42A27DB-BD31-4B8C-83A1-F6EECF244321}">
                <p14:modId xmlns:p14="http://schemas.microsoft.com/office/powerpoint/2010/main" val="1452106717"/>
              </p:ext>
            </p:extLst>
          </p:nvPr>
        </p:nvGraphicFramePr>
        <p:xfrm>
          <a:off x="328802" y="3989010"/>
          <a:ext cx="8486395" cy="246888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20000"/>
                    </a:ext>
                  </a:extLst>
                </a:gridCol>
                <a:gridCol w="6583680">
                  <a:extLst>
                    <a:ext uri="{9D8B030D-6E8A-4147-A177-3AD203B41FA5}">
                      <a16:colId xmlns:a16="http://schemas.microsoft.com/office/drawing/2014/main" val="20001"/>
                    </a:ext>
                  </a:extLst>
                </a:gridCol>
                <a:gridCol w="307391">
                  <a:extLst>
                    <a:ext uri="{9D8B030D-6E8A-4147-A177-3AD203B41FA5}">
                      <a16:colId xmlns:a16="http://schemas.microsoft.com/office/drawing/2014/main" val="20002"/>
                    </a:ext>
                  </a:extLst>
                </a:gridCol>
                <a:gridCol w="307391">
                  <a:extLst>
                    <a:ext uri="{9D8B030D-6E8A-4147-A177-3AD203B41FA5}">
                      <a16:colId xmlns:a16="http://schemas.microsoft.com/office/drawing/2014/main" val="20003"/>
                    </a:ext>
                  </a:extLst>
                </a:gridCol>
                <a:gridCol w="307391">
                  <a:extLst>
                    <a:ext uri="{9D8B030D-6E8A-4147-A177-3AD203B41FA5}">
                      <a16:colId xmlns:a16="http://schemas.microsoft.com/office/drawing/2014/main" val="20004"/>
                    </a:ext>
                  </a:extLst>
                </a:gridCol>
                <a:gridCol w="307391">
                  <a:extLst>
                    <a:ext uri="{9D8B030D-6E8A-4147-A177-3AD203B41FA5}">
                      <a16:colId xmlns:a16="http://schemas.microsoft.com/office/drawing/2014/main" val="20005"/>
                    </a:ext>
                  </a:extLst>
                </a:gridCol>
                <a:gridCol w="307391">
                  <a:extLst>
                    <a:ext uri="{9D8B030D-6E8A-4147-A177-3AD203B41FA5}">
                      <a16:colId xmlns:a16="http://schemas.microsoft.com/office/drawing/2014/main" val="20006"/>
                    </a:ext>
                  </a:extLst>
                </a:gridCol>
              </a:tblGrid>
              <a:tr h="274320">
                <a:tc>
                  <a:txBody>
                    <a:bodyPr/>
                    <a:lstStyle/>
                    <a:p>
                      <a:pPr algn="ctr"/>
                      <a:r>
                        <a:rPr lang="en-US" sz="1200" dirty="0">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marL="91440" indent="0" algn="l"/>
                      <a:r>
                        <a:rPr lang="en-US" sz="1200" dirty="0">
                          <a:latin typeface="Arial" panose="020B0604020202020204" pitchFamily="34" charset="0"/>
                          <a:cs typeface="Arial" panose="020B0604020202020204" pitchFamily="34" charset="0"/>
                        </a:rPr>
                        <a:t>Key</a:t>
                      </a:r>
                      <a:r>
                        <a:rPr lang="en-US" sz="1200" baseline="0" dirty="0">
                          <a:latin typeface="Arial" panose="020B0604020202020204" pitchFamily="34" charset="0"/>
                          <a:cs typeface="Arial" panose="020B0604020202020204" pitchFamily="34" charset="0"/>
                        </a:rPr>
                        <a:t> Strategies &amp; Timeline</a:t>
                      </a:r>
                      <a:endParaRPr lang="en-US" sz="120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a:r>
                        <a:rPr lang="en-US" sz="700" dirty="0">
                          <a:solidFill>
                            <a:schemeClr val="bg1"/>
                          </a:solidFill>
                          <a:latin typeface="Arial" charset="0"/>
                          <a:ea typeface="Arial" charset="0"/>
                          <a:cs typeface="Arial" charset="0"/>
                        </a:rPr>
                        <a:t>25-26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a:r>
                        <a:rPr lang="en-US" sz="700" dirty="0">
                          <a:solidFill>
                            <a:schemeClr val="bg1"/>
                          </a:solidFill>
                          <a:latin typeface="Arial" charset="0"/>
                          <a:ea typeface="Arial" charset="0"/>
                          <a:cs typeface="Arial" charset="0"/>
                        </a:rPr>
                        <a:t>26-27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a:r>
                        <a:rPr lang="en-US" sz="700" dirty="0">
                          <a:solidFill>
                            <a:schemeClr val="bg1"/>
                          </a:solidFill>
                          <a:latin typeface="Arial" charset="0"/>
                          <a:ea typeface="Arial" charset="0"/>
                          <a:cs typeface="Arial" charset="0"/>
                        </a:rPr>
                        <a:t>27-28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a:r>
                        <a:rPr lang="en-US" sz="700" dirty="0">
                          <a:solidFill>
                            <a:schemeClr val="bg1"/>
                          </a:solidFill>
                          <a:latin typeface="Arial" charset="0"/>
                          <a:ea typeface="Arial" charset="0"/>
                          <a:cs typeface="Arial" charset="0"/>
                        </a:rPr>
                        <a:t>28-29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a:r>
                        <a:rPr lang="en-US" sz="700" dirty="0">
                          <a:solidFill>
                            <a:schemeClr val="bg1"/>
                          </a:solidFill>
                          <a:latin typeface="Arial" charset="0"/>
                          <a:ea typeface="Arial" charset="0"/>
                          <a:cs typeface="Arial" charset="0"/>
                        </a:rPr>
                        <a:t>29-30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0">
                <a:tc>
                  <a:txBody>
                    <a:bodyPr/>
                    <a:lstStyle/>
                    <a:p>
                      <a:pPr algn="ctr"/>
                      <a:r>
                        <a:rPr lang="en-US" sz="900" dirty="0">
                          <a:solidFill>
                            <a:srgbClr val="000000"/>
                          </a:solidFill>
                          <a:latin typeface="Arial" panose="020B0604020202020204" pitchFamily="34" charset="0"/>
                          <a:cs typeface="Arial" panose="020B0604020202020204" pitchFamily="34" charset="0"/>
                        </a:rPr>
                        <a:t>4a</a:t>
                      </a: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7C7E7F"/>
                      </a:solidFill>
                      <a:prstDash val="solid"/>
                      <a:round/>
                      <a:headEnd type="none" w="med" len="med"/>
                      <a:tailEnd type="none" w="med" len="med"/>
                    </a:lnB>
                    <a:noFill/>
                  </a:tcPr>
                </a:tc>
                <a:tc>
                  <a:txBody>
                    <a:bodyPr/>
                    <a:lstStyle/>
                    <a:p>
                      <a:pPr marL="58738" marR="0" lvl="0" indent="0" algn="l" defTabSz="914400" rtl="0" eaLnBrk="1" fontAlgn="t" latinLnBrk="0" hangingPunct="1">
                        <a:lnSpc>
                          <a:spcPct val="100000"/>
                        </a:lnSpc>
                        <a:spcBef>
                          <a:spcPts val="0"/>
                        </a:spcBef>
                        <a:spcAft>
                          <a:spcPts val="0"/>
                        </a:spcAft>
                        <a:buClrTx/>
                        <a:buSzTx/>
                        <a:buFontTx/>
                        <a:buNone/>
                        <a:tabLst/>
                        <a:defRPr/>
                      </a:pPr>
                      <a:r>
                        <a:rPr lang="en-US" sz="900" u="none" strike="noStrike" dirty="0">
                          <a:solidFill>
                            <a:srgbClr val="000000"/>
                          </a:solidFill>
                          <a:effectLst/>
                          <a:latin typeface="Arial" panose="020B0604020202020204" pitchFamily="34" charset="0"/>
                          <a:cs typeface="Arial" panose="020B0604020202020204" pitchFamily="34" charset="0"/>
                        </a:rPr>
                        <a:t>Review results of Procurement-to-Pay project and other surveys in a focused in-person all-hands meeting, then form a subcommittee (representatives from RECs, FPM, and RPM) to outline the future state process, identify and implement a software platform and other advanced technological needs, clarify roles and responsibilities, address training needs, and get approval from UC ANR leadership by December 2026.</a:t>
                      </a: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7C7E7F"/>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7C7E7F"/>
                      </a:solidFill>
                      <a:prstDash val="solid"/>
                      <a:round/>
                      <a:headEnd type="none" w="med" len="med"/>
                      <a:tailEnd type="none" w="med" len="med"/>
                    </a:lnB>
                    <a:solidFill>
                      <a:schemeClr val="bg1">
                        <a:lumMod val="85000"/>
                      </a:schemeClr>
                    </a:solid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7C7E7F"/>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7C7E7F"/>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7C7E7F"/>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7C7E7F"/>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000000"/>
                          </a:solidFill>
                          <a:latin typeface="Arial" panose="020B0604020202020204" pitchFamily="34" charset="0"/>
                          <a:cs typeface="Arial" panose="020B0604020202020204" pitchFamily="34" charset="0"/>
                        </a:rPr>
                        <a:t>4b</a:t>
                      </a: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rgbClr val="7C7E7F"/>
                      </a:solidFill>
                      <a:prstDash val="solid"/>
                      <a:round/>
                      <a:headEnd type="none" w="med" len="med"/>
                      <a:tailEnd type="none" w="med" len="med"/>
                    </a:lnT>
                    <a:lnB w="12700" cap="flat" cmpd="sng" algn="ctr">
                      <a:solidFill>
                        <a:srgbClr val="7C7E7F"/>
                      </a:solidFill>
                      <a:prstDash val="solid"/>
                      <a:round/>
                      <a:headEnd type="none" w="med" len="med"/>
                      <a:tailEnd type="none" w="med" len="med"/>
                    </a:lnB>
                    <a:noFill/>
                  </a:tcPr>
                </a:tc>
                <a:tc>
                  <a:txBody>
                    <a:bodyPr/>
                    <a:lstStyle/>
                    <a:p>
                      <a:pPr marL="58738" marR="0" lvl="0" indent="0" algn="l" defTabSz="914400" rtl="0" eaLnBrk="1" fontAlgn="t" latinLnBrk="0" hangingPunct="1">
                        <a:lnSpc>
                          <a:spcPct val="100000"/>
                        </a:lnSpc>
                        <a:spcBef>
                          <a:spcPts val="0"/>
                        </a:spcBef>
                        <a:spcAft>
                          <a:spcPts val="0"/>
                        </a:spcAft>
                        <a:buClrTx/>
                        <a:buSzTx/>
                        <a:buFontTx/>
                        <a:buNone/>
                        <a:tabLst/>
                        <a:defRPr/>
                      </a:pPr>
                      <a:r>
                        <a:rPr lang="en-US" sz="900" b="0" u="none" strike="noStrike" kern="1200" dirty="0">
                          <a:solidFill>
                            <a:schemeClr val="tx1">
                              <a:lumMod val="50000"/>
                            </a:schemeClr>
                          </a:solidFill>
                          <a:effectLst/>
                          <a:latin typeface="Arial" panose="020B0604020202020204" pitchFamily="34" charset="0"/>
                          <a:ea typeface="+mn-ea"/>
                          <a:cs typeface="Arial" panose="020B0604020202020204" pitchFamily="34" charset="0"/>
                        </a:rPr>
                        <a:t>Aligning with UC ANR Goal 13e, the REC System will work with FPM to fully utilize the new project management software, while also developing stronger communication and collaboration strategies to improve overall project management processes by December 2027.</a:t>
                      </a: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rgbClr val="7C7E7F"/>
                      </a:solidFill>
                      <a:prstDash val="solid"/>
                      <a:round/>
                      <a:headEnd type="none" w="med" len="med"/>
                      <a:tailEnd type="none" w="med" len="med"/>
                    </a:lnT>
                    <a:lnB w="12700" cap="flat" cmpd="sng" algn="ctr">
                      <a:solidFill>
                        <a:srgbClr val="7C7E7F"/>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rgbClr val="7C7E7F"/>
                      </a:solidFill>
                      <a:prstDash val="solid"/>
                      <a:round/>
                      <a:headEnd type="none" w="med" len="med"/>
                      <a:tailEnd type="none" w="med" len="med"/>
                    </a:lnT>
                    <a:lnB w="12700" cap="flat" cmpd="sng" algn="ctr">
                      <a:solidFill>
                        <a:srgbClr val="7C7E7F"/>
                      </a:solidFill>
                      <a:prstDash val="solid"/>
                      <a:round/>
                      <a:headEnd type="none" w="med" len="med"/>
                      <a:tailEnd type="none" w="med" len="med"/>
                    </a:lnB>
                    <a:solidFill>
                      <a:schemeClr val="bg1">
                        <a:lumMod val="85000"/>
                      </a:schemeClr>
                    </a:solid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rgbClr val="7C7E7F"/>
                      </a:solidFill>
                      <a:prstDash val="solid"/>
                      <a:round/>
                      <a:headEnd type="none" w="med" len="med"/>
                      <a:tailEnd type="none" w="med" len="med"/>
                    </a:lnT>
                    <a:lnB w="12700" cap="flat" cmpd="sng" algn="ctr">
                      <a:solidFill>
                        <a:srgbClr val="7C7E7F"/>
                      </a:solidFill>
                      <a:prstDash val="solid"/>
                      <a:round/>
                      <a:headEnd type="none" w="med" len="med"/>
                      <a:tailEnd type="none" w="med" len="med"/>
                    </a:lnB>
                    <a:solidFill>
                      <a:schemeClr val="bg1">
                        <a:lumMod val="85000"/>
                      </a:schemeClr>
                    </a:solid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rgbClr val="7C7E7F"/>
                      </a:solidFill>
                      <a:prstDash val="solid"/>
                      <a:round/>
                      <a:headEnd type="none" w="med" len="med"/>
                      <a:tailEnd type="none" w="med" len="med"/>
                    </a:lnT>
                    <a:lnB w="12700" cap="flat" cmpd="sng" algn="ctr">
                      <a:solidFill>
                        <a:srgbClr val="7C7E7F"/>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rgbClr val="7C7E7F"/>
                      </a:solidFill>
                      <a:prstDash val="solid"/>
                      <a:round/>
                      <a:headEnd type="none" w="med" len="med"/>
                      <a:tailEnd type="none" w="med" len="med"/>
                    </a:lnT>
                    <a:lnB w="12700" cap="flat" cmpd="sng" algn="ctr">
                      <a:solidFill>
                        <a:srgbClr val="7C7E7F"/>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rgbClr val="7C7E7F"/>
                      </a:solidFill>
                      <a:prstDash val="solid"/>
                      <a:round/>
                      <a:headEnd type="none" w="med" len="med"/>
                      <a:tailEnd type="none" w="med" len="med"/>
                    </a:lnT>
                    <a:lnB w="12700" cap="flat" cmpd="sng" algn="ctr">
                      <a:solidFill>
                        <a:srgbClr val="7C7E7F"/>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000000"/>
                          </a:solidFill>
                          <a:latin typeface="Arial" panose="020B0604020202020204" pitchFamily="34" charset="0"/>
                          <a:cs typeface="Arial" panose="020B0604020202020204" pitchFamily="34" charset="0"/>
                        </a:rPr>
                        <a:t>4c</a:t>
                      </a: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rgbClr val="7C7E7F"/>
                      </a:solidFill>
                      <a:prstDash val="solid"/>
                      <a:round/>
                      <a:headEnd type="none" w="med" len="med"/>
                      <a:tailEnd type="none" w="med" len="med"/>
                    </a:lnT>
                    <a:lnB w="12700" cap="flat" cmpd="sng" algn="ctr">
                      <a:solidFill>
                        <a:srgbClr val="7C7E7F"/>
                      </a:solidFill>
                      <a:prstDash val="solid"/>
                      <a:round/>
                      <a:headEnd type="none" w="med" len="med"/>
                      <a:tailEnd type="none" w="med" len="med"/>
                    </a:lnB>
                    <a:noFill/>
                  </a:tcPr>
                </a:tc>
                <a:tc>
                  <a:txBody>
                    <a:bodyPr/>
                    <a:lstStyle/>
                    <a:p>
                      <a:pPr marL="58738" marR="0" lvl="0" indent="0" algn="l" defTabSz="914400" rtl="0" eaLnBrk="1" fontAlgn="t" latinLnBrk="0" hangingPunct="1">
                        <a:lnSpc>
                          <a:spcPct val="100000"/>
                        </a:lnSpc>
                        <a:spcBef>
                          <a:spcPts val="0"/>
                        </a:spcBef>
                        <a:spcAft>
                          <a:spcPts val="0"/>
                        </a:spcAft>
                        <a:buClrTx/>
                        <a:buSzTx/>
                        <a:buFontTx/>
                        <a:buNone/>
                        <a:tabLst/>
                        <a:defRPr/>
                      </a:pPr>
                      <a:r>
                        <a:rPr lang="en-US" sz="900" u="none" strike="noStrike" dirty="0">
                          <a:solidFill>
                            <a:schemeClr val="tx1"/>
                          </a:solidFill>
                          <a:effectLst/>
                          <a:latin typeface="Arial" panose="020B0604020202020204" pitchFamily="34" charset="0"/>
                          <a:cs typeface="Arial" panose="020B0604020202020204" pitchFamily="34" charset="0"/>
                        </a:rPr>
                        <a:t>Increase donations for capital investments and expand resources available to the REC system by working closely and meeting quarterly with Development Services and Contracts &amp; Grants to develop comprehensive campaign plans, identify prospects and grant opportunities, cultivate relationships, and market program impacts. Develop a meeting schedule and determine a budget and action plan by December 2026 and raise funds by December 2030 (and ongoing).</a:t>
                      </a: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rgbClr val="7C7E7F"/>
                      </a:solidFill>
                      <a:prstDash val="solid"/>
                      <a:round/>
                      <a:headEnd type="none" w="med" len="med"/>
                      <a:tailEnd type="none" w="med" len="med"/>
                    </a:lnT>
                    <a:lnB w="12700" cap="flat" cmpd="sng" algn="ctr">
                      <a:solidFill>
                        <a:srgbClr val="7C7E7F"/>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rgbClr val="7C7E7F"/>
                      </a:solidFill>
                      <a:prstDash val="solid"/>
                      <a:round/>
                      <a:headEnd type="none" w="med" len="med"/>
                      <a:tailEnd type="none" w="med" len="med"/>
                    </a:lnT>
                    <a:lnB w="12700" cap="flat" cmpd="sng" algn="ctr">
                      <a:solidFill>
                        <a:srgbClr val="7C7E7F"/>
                      </a:solidFill>
                      <a:prstDash val="solid"/>
                      <a:round/>
                      <a:headEnd type="none" w="med" len="med"/>
                      <a:tailEnd type="none" w="med" len="med"/>
                    </a:lnB>
                    <a:solidFill>
                      <a:schemeClr val="bg1">
                        <a:lumMod val="85000"/>
                      </a:schemeClr>
                    </a:solid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rgbClr val="7C7E7F"/>
                      </a:solidFill>
                      <a:prstDash val="solid"/>
                      <a:round/>
                      <a:headEnd type="none" w="med" len="med"/>
                      <a:tailEnd type="none" w="med" len="med"/>
                    </a:lnT>
                    <a:lnB w="12700" cap="flat" cmpd="sng" algn="ctr">
                      <a:solidFill>
                        <a:srgbClr val="7C7E7F"/>
                      </a:solidFill>
                      <a:prstDash val="solid"/>
                      <a:round/>
                      <a:headEnd type="none" w="med" len="med"/>
                      <a:tailEnd type="none" w="med" len="med"/>
                    </a:lnB>
                    <a:solidFill>
                      <a:schemeClr val="bg1">
                        <a:lumMod val="85000"/>
                      </a:schemeClr>
                    </a:solid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rgbClr val="7C7E7F"/>
                      </a:solidFill>
                      <a:prstDash val="solid"/>
                      <a:round/>
                      <a:headEnd type="none" w="med" len="med"/>
                      <a:tailEnd type="none" w="med" len="med"/>
                    </a:lnT>
                    <a:lnB w="12700" cap="flat" cmpd="sng" algn="ctr">
                      <a:solidFill>
                        <a:srgbClr val="7C7E7F"/>
                      </a:solidFill>
                      <a:prstDash val="solid"/>
                      <a:round/>
                      <a:headEnd type="none" w="med" len="med"/>
                      <a:tailEnd type="none" w="med" len="med"/>
                    </a:lnB>
                    <a:solidFill>
                      <a:schemeClr val="bg1">
                        <a:lumMod val="85000"/>
                      </a:schemeClr>
                    </a:solid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rgbClr val="7C7E7F"/>
                      </a:solidFill>
                      <a:prstDash val="solid"/>
                      <a:round/>
                      <a:headEnd type="none" w="med" len="med"/>
                      <a:tailEnd type="none" w="med" len="med"/>
                    </a:lnT>
                    <a:lnB w="12700" cap="flat" cmpd="sng" algn="ctr">
                      <a:solidFill>
                        <a:srgbClr val="7C7E7F"/>
                      </a:solidFill>
                      <a:prstDash val="solid"/>
                      <a:round/>
                      <a:headEnd type="none" w="med" len="med"/>
                      <a:tailEnd type="none" w="med" len="med"/>
                    </a:lnB>
                    <a:solidFill>
                      <a:schemeClr val="bg1">
                        <a:lumMod val="85000"/>
                      </a:schemeClr>
                    </a:solid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rgbClr val="7C7E7F"/>
                      </a:solidFill>
                      <a:prstDash val="solid"/>
                      <a:round/>
                      <a:headEnd type="none" w="med" len="med"/>
                      <a:tailEnd type="none" w="med" len="med"/>
                    </a:lnT>
                    <a:lnB w="12700" cap="flat" cmpd="sng" algn="ctr">
                      <a:solidFill>
                        <a:srgbClr val="7C7E7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000000"/>
                          </a:solidFill>
                          <a:latin typeface="Arial" panose="020B0604020202020204" pitchFamily="34" charset="0"/>
                          <a:cs typeface="Arial" panose="020B0604020202020204" pitchFamily="34" charset="0"/>
                        </a:rPr>
                        <a:t>4d</a:t>
                      </a: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rgbClr val="7C7E7F"/>
                      </a:solidFill>
                      <a:prstDash val="solid"/>
                      <a:round/>
                      <a:headEnd type="none" w="med" len="med"/>
                      <a:tailEnd type="none" w="med" len="med"/>
                    </a:lnT>
                    <a:lnB w="12700" cap="flat" cmpd="sng" algn="ctr">
                      <a:solidFill>
                        <a:srgbClr val="7C7E7F"/>
                      </a:solidFill>
                      <a:prstDash val="solid"/>
                      <a:round/>
                      <a:headEnd type="none" w="med" len="med"/>
                      <a:tailEnd type="none" w="med" len="med"/>
                    </a:lnB>
                    <a:noFill/>
                  </a:tcPr>
                </a:tc>
                <a:tc>
                  <a:txBody>
                    <a:bodyPr/>
                    <a:lstStyle/>
                    <a:p>
                      <a:pPr marL="58738" marR="0" indent="0" algn="l" defTabSz="914400" rtl="0" eaLnBrk="1" fontAlgn="t" latinLnBrk="0" hangingPunct="1">
                        <a:lnSpc>
                          <a:spcPct val="100000"/>
                        </a:lnSpc>
                        <a:spcBef>
                          <a:spcPts val="0"/>
                        </a:spcBef>
                        <a:spcAft>
                          <a:spcPts val="0"/>
                        </a:spcAft>
                        <a:buClrTx/>
                        <a:buSzTx/>
                        <a:buFontTx/>
                        <a:buNone/>
                        <a:tabLst/>
                        <a:defRPr/>
                      </a:pPr>
                      <a:r>
                        <a:rPr lang="en-US" sz="900" b="0" u="none" strike="noStrike" dirty="0">
                          <a:solidFill>
                            <a:schemeClr val="tx1"/>
                          </a:solidFill>
                          <a:effectLst/>
                          <a:latin typeface="Arial" panose="020B0604020202020204" pitchFamily="34" charset="0"/>
                          <a:cs typeface="Arial" panose="020B0604020202020204" pitchFamily="34" charset="0"/>
                        </a:rPr>
                        <a:t>Aligning with UC ANR Goals 13a and 13c, REC Directors will work with FPM and RPM to update priority lists for facility and infrastructure needs (ICAMP and Capital Plan), set schedules for deferred and ongoing maintenance, and ensure these needs are properly estimated and visible on the FPM software platform by December 2026 (ongoing).</a:t>
                      </a: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rgbClr val="7C7E7F"/>
                      </a:solidFill>
                      <a:prstDash val="solid"/>
                      <a:round/>
                      <a:headEnd type="none" w="med" len="med"/>
                      <a:tailEnd type="none" w="med" len="med"/>
                    </a:lnT>
                    <a:lnB w="12700" cap="flat" cmpd="sng" algn="ctr">
                      <a:solidFill>
                        <a:srgbClr val="7C7E7F"/>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rgbClr val="7C7E7F"/>
                      </a:solidFill>
                      <a:prstDash val="solid"/>
                      <a:round/>
                      <a:headEnd type="none" w="med" len="med"/>
                      <a:tailEnd type="none" w="med" len="med"/>
                    </a:lnT>
                    <a:lnB w="12700" cap="flat" cmpd="sng" algn="ctr">
                      <a:solidFill>
                        <a:srgbClr val="7C7E7F"/>
                      </a:solidFill>
                      <a:prstDash val="solid"/>
                      <a:round/>
                      <a:headEnd type="none" w="med" len="med"/>
                      <a:tailEnd type="none" w="med" len="med"/>
                    </a:lnB>
                    <a:solidFill>
                      <a:schemeClr val="bg1">
                        <a:lumMod val="85000"/>
                      </a:schemeClr>
                    </a:solid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rgbClr val="7C7E7F"/>
                      </a:solidFill>
                      <a:prstDash val="solid"/>
                      <a:round/>
                      <a:headEnd type="none" w="med" len="med"/>
                      <a:tailEnd type="none" w="med" len="med"/>
                    </a:lnT>
                    <a:lnB w="12700" cap="flat" cmpd="sng" algn="ctr">
                      <a:solidFill>
                        <a:srgbClr val="7C7E7F"/>
                      </a:solidFill>
                      <a:prstDash val="solid"/>
                      <a:round/>
                      <a:headEnd type="none" w="med" len="med"/>
                      <a:tailEnd type="none" w="med" len="med"/>
                    </a:lnB>
                    <a:solidFill>
                      <a:schemeClr val="bg1">
                        <a:lumMod val="85000"/>
                      </a:schemeClr>
                    </a:solid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rgbClr val="7C7E7F"/>
                      </a:solidFill>
                      <a:prstDash val="solid"/>
                      <a:round/>
                      <a:headEnd type="none" w="med" len="med"/>
                      <a:tailEnd type="none" w="med" len="med"/>
                    </a:lnT>
                    <a:lnB w="12700" cap="flat" cmpd="sng" algn="ctr">
                      <a:solidFill>
                        <a:srgbClr val="7C7E7F"/>
                      </a:solidFill>
                      <a:prstDash val="solid"/>
                      <a:round/>
                      <a:headEnd type="none" w="med" len="med"/>
                      <a:tailEnd type="none" w="med" len="med"/>
                    </a:lnB>
                    <a:solidFill>
                      <a:schemeClr val="bg1">
                        <a:lumMod val="85000"/>
                      </a:schemeClr>
                    </a:solid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rgbClr val="7C7E7F"/>
                      </a:solidFill>
                      <a:prstDash val="solid"/>
                      <a:round/>
                      <a:headEnd type="none" w="med" len="med"/>
                      <a:tailEnd type="none" w="med" len="med"/>
                    </a:lnT>
                    <a:lnB w="12700" cap="flat" cmpd="sng" algn="ctr">
                      <a:solidFill>
                        <a:srgbClr val="7C7E7F"/>
                      </a:solidFill>
                      <a:prstDash val="solid"/>
                      <a:round/>
                      <a:headEnd type="none" w="med" len="med"/>
                      <a:tailEnd type="none" w="med" len="med"/>
                    </a:lnB>
                    <a:solidFill>
                      <a:schemeClr val="bg1">
                        <a:lumMod val="85000"/>
                      </a:schemeClr>
                    </a:solid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rgbClr val="7C7E7F"/>
                      </a:solidFill>
                      <a:prstDash val="solid"/>
                      <a:round/>
                      <a:headEnd type="none" w="med" len="med"/>
                      <a:tailEnd type="none" w="med" len="med"/>
                    </a:lnT>
                    <a:lnB w="12700" cap="flat" cmpd="sng" algn="ctr">
                      <a:solidFill>
                        <a:srgbClr val="7C7E7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000000"/>
                          </a:solidFill>
                          <a:latin typeface="Arial" panose="020B0604020202020204" pitchFamily="34" charset="0"/>
                          <a:cs typeface="Arial" panose="020B0604020202020204" pitchFamily="34" charset="0"/>
                        </a:rPr>
                        <a:t>4e</a:t>
                      </a: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rgbClr val="7C7E7F"/>
                      </a:solidFill>
                      <a:prstDash val="solid"/>
                      <a:round/>
                      <a:headEnd type="none" w="med" len="med"/>
                      <a:tailEnd type="none" w="med" len="med"/>
                    </a:lnT>
                    <a:lnB w="12700" cap="flat" cmpd="sng" algn="ctr">
                      <a:solidFill>
                        <a:srgbClr val="7C7E7F"/>
                      </a:solidFill>
                      <a:prstDash val="solid"/>
                      <a:round/>
                      <a:headEnd type="none" w="med" len="med"/>
                      <a:tailEnd type="none" w="med" len="med"/>
                    </a:lnB>
                    <a:noFill/>
                  </a:tcPr>
                </a:tc>
                <a:tc>
                  <a:txBody>
                    <a:bodyPr/>
                    <a:lstStyle/>
                    <a:p>
                      <a:pPr marL="58738" marR="0" indent="0" algn="l" defTabSz="914400" rtl="0" eaLnBrk="1" fontAlgn="t" latinLnBrk="0" hangingPunct="1">
                        <a:lnSpc>
                          <a:spcPct val="100000"/>
                        </a:lnSpc>
                        <a:spcBef>
                          <a:spcPts val="0"/>
                        </a:spcBef>
                        <a:spcAft>
                          <a:spcPts val="0"/>
                        </a:spcAft>
                        <a:buClrTx/>
                        <a:buSzTx/>
                        <a:buFontTx/>
                        <a:buNone/>
                        <a:tabLst/>
                        <a:defRPr/>
                      </a:pPr>
                      <a:r>
                        <a:rPr lang="en-US" sz="900" b="0" u="none" strike="noStrike" dirty="0">
                          <a:solidFill>
                            <a:schemeClr val="tx1"/>
                          </a:solidFill>
                          <a:effectLst/>
                          <a:latin typeface="Arial" panose="020B0604020202020204" pitchFamily="34" charset="0"/>
                          <a:cs typeface="Arial" panose="020B0604020202020204" pitchFamily="34" charset="0"/>
                        </a:rPr>
                        <a:t>REC Directors will strategically work with FPM and RPM to secure funding for, set guidelines for, and increase frequency of FPM Project Manager on-site visits to RECs and interactions with local contractors by June 2026. (ongoing).</a:t>
                      </a: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rgbClr val="7C7E7F"/>
                      </a:solidFill>
                      <a:prstDash val="solid"/>
                      <a:round/>
                      <a:headEnd type="none" w="med" len="med"/>
                      <a:tailEnd type="none" w="med" len="med"/>
                    </a:lnT>
                    <a:lnB w="12700" cap="flat" cmpd="sng" algn="ctr">
                      <a:solidFill>
                        <a:srgbClr val="7C7E7F"/>
                      </a:solidFill>
                      <a:prstDash val="solid"/>
                      <a:round/>
                      <a:headEnd type="none" w="med" len="med"/>
                      <a:tailEnd type="none" w="med" len="med"/>
                    </a:lnB>
                    <a:no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rgbClr val="7C7E7F"/>
                      </a:solidFill>
                      <a:prstDash val="solid"/>
                      <a:round/>
                      <a:headEnd type="none" w="med" len="med"/>
                      <a:tailEnd type="none" w="med" len="med"/>
                    </a:lnT>
                    <a:lnB w="12700" cap="flat" cmpd="sng" algn="ctr">
                      <a:solidFill>
                        <a:srgbClr val="7C7E7F"/>
                      </a:solidFill>
                      <a:prstDash val="solid"/>
                      <a:round/>
                      <a:headEnd type="none" w="med" len="med"/>
                      <a:tailEnd type="none" w="med" len="med"/>
                    </a:lnB>
                    <a:solidFill>
                      <a:schemeClr val="bg1">
                        <a:lumMod val="85000"/>
                      </a:schemeClr>
                    </a:solid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rgbClr val="7C7E7F"/>
                      </a:solidFill>
                      <a:prstDash val="solid"/>
                      <a:round/>
                      <a:headEnd type="none" w="med" len="med"/>
                      <a:tailEnd type="none" w="med" len="med"/>
                    </a:lnT>
                    <a:lnB w="12700" cap="flat" cmpd="sng" algn="ctr">
                      <a:solidFill>
                        <a:srgbClr val="7C7E7F"/>
                      </a:solidFill>
                      <a:prstDash val="solid"/>
                      <a:round/>
                      <a:headEnd type="none" w="med" len="med"/>
                      <a:tailEnd type="none" w="med" len="med"/>
                    </a:lnB>
                    <a:solidFill>
                      <a:schemeClr val="bg1">
                        <a:lumMod val="85000"/>
                      </a:schemeClr>
                    </a:solid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rgbClr val="7C7E7F"/>
                      </a:solidFill>
                      <a:prstDash val="solid"/>
                      <a:round/>
                      <a:headEnd type="none" w="med" len="med"/>
                      <a:tailEnd type="none" w="med" len="med"/>
                    </a:lnT>
                    <a:lnB w="12700" cap="flat" cmpd="sng" algn="ctr">
                      <a:solidFill>
                        <a:srgbClr val="7C7E7F"/>
                      </a:solidFill>
                      <a:prstDash val="solid"/>
                      <a:round/>
                      <a:headEnd type="none" w="med" len="med"/>
                      <a:tailEnd type="none" w="med" len="med"/>
                    </a:lnB>
                    <a:solidFill>
                      <a:schemeClr val="bg1">
                        <a:lumMod val="85000"/>
                      </a:schemeClr>
                    </a:solid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rgbClr val="7C7E7F"/>
                      </a:solidFill>
                      <a:prstDash val="solid"/>
                      <a:round/>
                      <a:headEnd type="none" w="med" len="med"/>
                      <a:tailEnd type="none" w="med" len="med"/>
                    </a:lnT>
                    <a:lnB w="12700" cap="flat" cmpd="sng" algn="ctr">
                      <a:solidFill>
                        <a:srgbClr val="7C7E7F"/>
                      </a:solidFill>
                      <a:prstDash val="solid"/>
                      <a:round/>
                      <a:headEnd type="none" w="med" len="med"/>
                      <a:tailEnd type="none" w="med" len="med"/>
                    </a:lnB>
                    <a:solidFill>
                      <a:schemeClr val="bg1">
                        <a:lumMod val="85000"/>
                      </a:schemeClr>
                    </a:solidFill>
                  </a:tcPr>
                </a:tc>
                <a:tc>
                  <a:txBody>
                    <a:bodyPr/>
                    <a:lstStyle/>
                    <a:p>
                      <a:pPr algn="ctr"/>
                      <a:endParaRPr lang="en-US" sz="1000" b="1"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solidFill>
                        <a:srgbClr val="7C7E7F"/>
                      </a:solidFill>
                      <a:prstDash val="solid"/>
                      <a:round/>
                      <a:headEnd type="none" w="med" len="med"/>
                      <a:tailEnd type="none" w="med" len="med"/>
                    </a:lnL>
                    <a:lnR w="12700" cap="flat" cmpd="sng" algn="ctr">
                      <a:solidFill>
                        <a:srgbClr val="7C7E7F"/>
                      </a:solidFill>
                      <a:prstDash val="solid"/>
                      <a:round/>
                      <a:headEnd type="none" w="med" len="med"/>
                      <a:tailEnd type="none" w="med" len="med"/>
                    </a:lnR>
                    <a:lnT w="12700" cap="flat" cmpd="sng" algn="ctr">
                      <a:solidFill>
                        <a:srgbClr val="7C7E7F"/>
                      </a:solidFill>
                      <a:prstDash val="solid"/>
                      <a:round/>
                      <a:headEnd type="none" w="med" len="med"/>
                      <a:tailEnd type="none" w="med" len="med"/>
                    </a:lnT>
                    <a:lnB w="12700" cap="flat" cmpd="sng" algn="ctr">
                      <a:solidFill>
                        <a:srgbClr val="7C7E7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95260752"/>
                  </a:ext>
                </a:extLst>
              </a:tr>
            </a:tbl>
          </a:graphicData>
        </a:graphic>
      </p:graphicFrame>
      <p:sp>
        <p:nvSpPr>
          <p:cNvPr id="6" name="Rectangle 5">
            <a:extLst>
              <a:ext uri="{C183D7F6-B498-43B3-948B-1728B52AA6E4}">
                <adec:decorative xmlns:adec="http://schemas.microsoft.com/office/drawing/2017/decorative" val="1"/>
              </a:ext>
            </a:extLst>
          </p:cNvPr>
          <p:cNvSpPr/>
          <p:nvPr/>
        </p:nvSpPr>
        <p:spPr>
          <a:xfrm>
            <a:off x="287339" y="533400"/>
            <a:ext cx="8569325" cy="5924490"/>
          </a:xfrm>
          <a:prstGeom prst="rect">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40999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114892-FBB0-B425-3DF4-18BA4B495FF2}"/>
              </a:ext>
            </a:extLst>
          </p:cNvPr>
          <p:cNvSpPr txBox="1">
            <a:spLocks noGrp="1"/>
          </p:cNvSpPr>
          <p:nvPr>
            <p:ph type="title" idx="4294967295"/>
          </p:nvPr>
        </p:nvSpPr>
        <p:spPr>
          <a:xfrm>
            <a:off x="292100" y="158698"/>
            <a:ext cx="8559800" cy="3747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REC System Goal 4: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Improve and Enhance Facilities and Infrastructure Continued</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endParaRPr kumimoji="0" lang="en-US" sz="2000" b="0"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p:txBody>
      </p:sp>
      <p:sp>
        <p:nvSpPr>
          <p:cNvPr id="4" name="TextBox 3"/>
          <p:cNvSpPr txBox="1"/>
          <p:nvPr/>
        </p:nvSpPr>
        <p:spPr>
          <a:xfrm>
            <a:off x="296066" y="561540"/>
            <a:ext cx="8551867" cy="3508653"/>
          </a:xfrm>
          <a:prstGeom prst="rect">
            <a:avLst/>
          </a:prstGeom>
          <a:noFill/>
        </p:spPr>
        <p:txBody>
          <a:bodyPr wrap="square" rtlCol="0">
            <a:spAutoFit/>
          </a:bodyPr>
          <a:lstStyle/>
          <a:p>
            <a:pPr marL="0" marR="0" lvl="0" indent="1588" algn="l" defTabSz="4572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Goal: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Enhance</a:t>
            </a:r>
            <a:r>
              <a:rPr kumimoji="0" lang="en-US" sz="1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REC programming through facility and infrastructure improvements by 2030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Assumptions:</a:t>
            </a: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Each unit (FPM, RPM,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Real Estate and Facility Development,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Contracts &amp; Grants, Development Services) will commit and is able to accommodate the REC System’s needs, help develop plans, and implement process changes. </a:t>
            </a: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REC Directors, Superintendents, and Business Officers will commit to learning and using new project management software and processes.</a:t>
            </a: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Funding is available for FPM project management software and it is in use, with relevant employees trained to use it by December 2026.</a:t>
            </a: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Funds that are already secured will be available and used.</a:t>
            </a: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State, donor, and federal funds are available for new facilities and infrastructure opportunities and will account for inflation and rising construction costs.</a:t>
            </a: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UC ANR secures funding for FPM Project Manager (PM) travel and PMs are willing to travel.</a:t>
            </a:r>
          </a:p>
          <a:p>
            <a:pPr marL="0" marR="0" lvl="0" indent="0" algn="l" defTabSz="457200" rtl="0" eaLnBrk="1" fontAlgn="t"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457200" rtl="0" eaLnBrk="1" fontAlgn="t" latinLnBrk="0" hangingPunct="1">
              <a:lnSpc>
                <a:spcPct val="100000"/>
              </a:lnSpc>
              <a:spcBef>
                <a:spcPts val="0"/>
              </a:spcBef>
              <a:spcAft>
                <a:spcPts val="0"/>
              </a:spcAft>
              <a:buClrTx/>
              <a:buSzTx/>
              <a:buFont typeface="+mj-lt"/>
              <a:buAutoNum type="arabicPeriod"/>
              <a:tabLst/>
              <a:defRPr/>
            </a:pPr>
            <a:endParaRPr kumimoji="0" lang="en-US" sz="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763" lvl="0" defTabSz="457200" fontAlgn="b">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Metrics and Targets: </a:t>
            </a:r>
            <a:r>
              <a:rPr kumimoji="0" lang="en-US" sz="950" b="1" i="0" u="none" strike="noStrike" kern="1200" cap="none" spc="0" normalizeH="0" baseline="0" noProof="0" dirty="0">
                <a:ln>
                  <a:noFill/>
                </a:ln>
                <a:solidFill>
                  <a:srgbClr val="FF0000"/>
                </a:solidFill>
                <a:effectLst/>
                <a:highlight>
                  <a:srgbClr val="FFFF00"/>
                </a:highlight>
                <a:uLnTx/>
                <a:uFillTx/>
                <a:latin typeface="Arial" panose="020B0604020202020204" pitchFamily="34" charset="0"/>
                <a:ea typeface="+mn-ea"/>
                <a:cs typeface="Arial" panose="020B0604020202020204" pitchFamily="34" charset="0"/>
              </a:rPr>
              <a:t> </a:t>
            </a: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REC System KPI: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Percent of outstanding infrastructure/facilities projects on 2025 priority list completed by 2030; target = 100%</a:t>
            </a:r>
          </a:p>
          <a:p>
            <a:pPr marL="628650" lvl="1" indent="-171450" defTabSz="685800" fontAlgn="t">
              <a:buFont typeface="Arial" panose="020B0604020202020204" pitchFamily="34" charset="0"/>
              <a:buChar char="•"/>
              <a:defRPr/>
            </a:pPr>
            <a:r>
              <a:rPr lang="en-US" sz="1000" dirty="0">
                <a:solidFill>
                  <a:prstClr val="black"/>
                </a:solidFill>
                <a:latin typeface="Arial" panose="020B0604020202020204" pitchFamily="34" charset="0"/>
                <a:ea typeface="Calibri" panose="020F0502020204030204" pitchFamily="34" charset="0"/>
                <a:cs typeface="Arial" panose="020B0604020202020204" pitchFamily="34" charset="0"/>
              </a:rPr>
              <a:t>Percent of infrastructure/facilities projects (outside “new” capital projects) on 2025 priority list completed by 2029; target = 100%</a:t>
            </a:r>
            <a:endParaRPr lang="en-US" sz="1050" dirty="0">
              <a:solidFill>
                <a:prstClr val="black"/>
              </a:solidFill>
              <a:latin typeface="Arial" panose="020B0604020202020204" pitchFamily="34" charset="0"/>
              <a:cs typeface="Arial" panose="020B0604020202020204" pitchFamily="34" charset="0"/>
            </a:endParaRPr>
          </a:p>
          <a:p>
            <a:pPr marL="628650" lvl="1" indent="-171450" defTabSz="685800" fontAlgn="t">
              <a:buFont typeface="Arial" panose="020B0604020202020204" pitchFamily="34" charset="0"/>
              <a:buChar char="•"/>
              <a:defRPr/>
            </a:pPr>
            <a:r>
              <a:rPr lang="en-US" sz="1000" dirty="0">
                <a:solidFill>
                  <a:prstClr val="black"/>
                </a:solidFill>
                <a:latin typeface="Arial" panose="020B0604020202020204" pitchFamily="34" charset="0"/>
                <a:ea typeface="Calibri" panose="020F0502020204030204" pitchFamily="34" charset="0"/>
                <a:cs typeface="Arial" panose="020B0604020202020204" pitchFamily="34" charset="0"/>
              </a:rPr>
              <a:t>Percent of new engagement centers at South Coast REC, Desert REC, and </a:t>
            </a:r>
            <a:r>
              <a:rPr lang="en-US" sz="1000" dirty="0" err="1">
                <a:solidFill>
                  <a:prstClr val="black"/>
                </a:solidFill>
                <a:latin typeface="Arial" panose="020B0604020202020204" pitchFamily="34" charset="0"/>
                <a:ea typeface="Calibri" panose="020F0502020204030204" pitchFamily="34" charset="0"/>
                <a:cs typeface="Arial" panose="020B0604020202020204" pitchFamily="34" charset="0"/>
              </a:rPr>
              <a:t>Lindcove</a:t>
            </a:r>
            <a:r>
              <a:rPr lang="en-US" sz="1000" dirty="0">
                <a:solidFill>
                  <a:prstClr val="black"/>
                </a:solidFill>
                <a:latin typeface="Arial" panose="020B0604020202020204" pitchFamily="34" charset="0"/>
                <a:ea typeface="Calibri" panose="020F0502020204030204" pitchFamily="34" charset="0"/>
                <a:cs typeface="Arial" panose="020B0604020202020204" pitchFamily="34" charset="0"/>
              </a:rPr>
              <a:t> REC completed by 2030; target = 100%  </a:t>
            </a:r>
          </a:p>
          <a:p>
            <a:pPr marL="628650" lvl="1" indent="-171450" defTabSz="685800" fontAlgn="t">
              <a:buFont typeface="Arial" panose="020B0604020202020204" pitchFamily="34" charset="0"/>
              <a:buChar char="•"/>
              <a:defRPr/>
            </a:pPr>
            <a:r>
              <a:rPr lang="en-US" sz="1000" dirty="0">
                <a:solidFill>
                  <a:prstClr val="black"/>
                </a:solidFill>
                <a:latin typeface="Arial" panose="020B0604020202020204" pitchFamily="34" charset="0"/>
                <a:ea typeface="Calibri" panose="020F0502020204030204" pitchFamily="34" charset="0"/>
                <a:cs typeface="Arial" panose="020B0604020202020204" pitchFamily="34" charset="0"/>
              </a:rPr>
              <a:t>Percent of Hansen REC engagement center and support facilities design completed by December 2027; target =100%</a:t>
            </a:r>
            <a:endParaRPr lang="en-US" sz="10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Percent of available REC facilities funding expended by 2030; target =100% of funding available as of 2025 </a:t>
            </a: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Total funds raised through REC Systemwide comprehensive campaign by 2030; target = $TBD following work with Development Services</a:t>
            </a: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Total state funds for REC system deferred maintenance and facilities improvements by 2030; target = at minimum, maintain same amount of funds from 2025 baseline; ideally, increase by 10% each year.</a:t>
            </a:r>
          </a:p>
        </p:txBody>
      </p:sp>
      <p:sp>
        <p:nvSpPr>
          <p:cNvPr id="6" name="Rectangle 5">
            <a:extLst>
              <a:ext uri="{C183D7F6-B498-43B3-948B-1728B52AA6E4}">
                <adec:decorative xmlns:adec="http://schemas.microsoft.com/office/drawing/2017/decorative" val="1"/>
              </a:ext>
            </a:extLst>
          </p:cNvPr>
          <p:cNvSpPr/>
          <p:nvPr/>
        </p:nvSpPr>
        <p:spPr>
          <a:xfrm>
            <a:off x="287337" y="552510"/>
            <a:ext cx="8569325" cy="5873228"/>
          </a:xfrm>
          <a:prstGeom prst="rect">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10280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noGrp="1"/>
          </p:cNvSpPr>
          <p:nvPr>
            <p:ph type="title" idx="4294967295"/>
          </p:nvPr>
        </p:nvSpPr>
        <p:spPr>
          <a:xfrm>
            <a:off x="287335" y="128180"/>
            <a:ext cx="8569325" cy="405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REC System Goal 5: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Optimize REC Procedures</a:t>
            </a:r>
            <a:endParaRPr kumimoji="0" lang="en-US" sz="2000" b="0"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p:txBody>
      </p:sp>
      <p:sp>
        <p:nvSpPr>
          <p:cNvPr id="8" name="Rectangle 7"/>
          <p:cNvSpPr/>
          <p:nvPr/>
        </p:nvSpPr>
        <p:spPr>
          <a:xfrm>
            <a:off x="2468880" y="540973"/>
            <a:ext cx="4206240" cy="277613"/>
          </a:xfrm>
          <a:prstGeom prst="rect">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Leads:  </a:t>
            </a:r>
            <a:r>
              <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Wilson / Flavell</a:t>
            </a:r>
          </a:p>
        </p:txBody>
      </p:sp>
      <p:sp>
        <p:nvSpPr>
          <p:cNvPr id="4" name="TextBox 3"/>
          <p:cNvSpPr txBox="1"/>
          <p:nvPr/>
        </p:nvSpPr>
        <p:spPr>
          <a:xfrm>
            <a:off x="292101" y="823174"/>
            <a:ext cx="8559800" cy="3524042"/>
          </a:xfrm>
          <a:prstGeom prst="rect">
            <a:avLst/>
          </a:prstGeom>
          <a:noFill/>
        </p:spPr>
        <p:txBody>
          <a:bodyPr wrap="square" rtlCol="0">
            <a:spAutoFit/>
          </a:bodyPr>
          <a:lstStyle/>
          <a:p>
            <a:pPr marL="0" marR="0" lvl="0" indent="1588" algn="l" defTabSz="4572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Goal:  By December 2030 clarify REC policies and procedures, standardize operations across the 10 RECs, and simplify REC-specific operations to improve timelines and efficiency for internal staff and REC users </a:t>
            </a:r>
          </a:p>
          <a:p>
            <a:pPr marL="0" marR="0" lvl="0" indent="1588" algn="l" defTabSz="457200" rtl="0" eaLnBrk="1" fontAlgn="t" latinLnBrk="0" hangingPunct="1">
              <a:lnSpc>
                <a:spcPct val="100000"/>
              </a:lnSpc>
              <a:spcBef>
                <a:spcPts val="0"/>
              </a:spcBef>
              <a:spcAft>
                <a:spcPts val="0"/>
              </a:spcAft>
              <a:buClrTx/>
              <a:buSzTx/>
              <a:buFontTx/>
              <a:buNone/>
              <a:tabLst/>
              <a:defRPr/>
            </a:pPr>
            <a:r>
              <a:rPr kumimoji="0" lang="en-US" sz="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69863"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Problem: </a:t>
            </a:r>
          </a:p>
          <a:p>
            <a:pPr marL="1191" marR="0" lvl="0" indent="0" algn="l" defTabSz="6858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REC rate and recharge system and Aggie Enterprise accounting system lack integration, similarity, and clear procedures to allow internal staff to track and budget expenses preventing mid-year adjustment of operations and accurate budget forecasting for the future. The REC labor tracking system currently is not linked with billing processes, lacks standardization and accuracy controls, and is time consuming for reviewers and approvers. The REC system needs standardized and published guidelines for developing, maintaining, and terminating MOUs, license agreements, private research contracts, and other contracts related to facility use and crop sales. The REC system uses a mixture of collaborative software platforms which creates complexity and reduces efficiency.  </a:t>
            </a:r>
          </a:p>
          <a:p>
            <a:pPr marL="1191" marR="0" lvl="0" indent="0" algn="l" defTabSz="685800" rtl="0" eaLnBrk="1" fontAlgn="b" latinLnBrk="0" hangingPunct="1">
              <a:lnSpc>
                <a:spcPct val="100000"/>
              </a:lnSpc>
              <a:spcBef>
                <a:spcPts val="0"/>
              </a:spcBef>
              <a:spcAft>
                <a:spcPts val="0"/>
              </a:spcAft>
              <a:buClrTx/>
              <a:buSzTx/>
              <a:buFontTx/>
              <a:buNone/>
              <a:tabLst/>
              <a:defRPr/>
            </a:pPr>
            <a:r>
              <a:rPr kumimoji="0" lang="en-US" sz="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69863" algn="l" defTabSz="457200"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Proposed Solution: </a:t>
            </a:r>
          </a:p>
          <a:p>
            <a:pPr marL="1191" marR="0" lvl="0" indent="0" algn="l" defTabSz="6858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Develop collaborative, specialized teams of REC and UC ANR stakeholders, including all REC business officers, tied to REC rate and recharge, REC accounting, REC labor tracking, and REC contracts and agreements to identify internal needs, develop clear policies that meet those needs, and work together to develop streamlined procedures with the goal of improving efficiency, shortening process timelines, and lessening the workload on REC and UC ANR staff. Increase REC specific centralized FTE if additional staff is needed to develop policies, procedures, and lessen workload of REC staff.</a:t>
            </a:r>
          </a:p>
          <a:p>
            <a:pPr marL="1191" marR="0" lvl="0" indent="0" algn="l" defTabSz="685800" rtl="0" eaLnBrk="1" fontAlgn="b"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171450" marR="0" lvl="0" indent="-169863" algn="l" defTabSz="457200"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Benefits: </a:t>
            </a:r>
          </a:p>
          <a:p>
            <a:pPr marL="229791" marR="0" lvl="0" indent="-22860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Improved ability of RECs to track and forecast expenses and costs, develop future budgets, and allocate systemwide funding</a:t>
            </a:r>
          </a:p>
          <a:p>
            <a:pPr marL="229791" marR="0" lvl="0" indent="-22860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 improved labor tracking and billing system will improve efficiency, simplicity, and accountability to meet the complex needs of staff, REC business operations, and end users.</a:t>
            </a:r>
          </a:p>
          <a:p>
            <a:pPr marL="229791" marR="0" lvl="0" indent="-22860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Clearly defined streamlined procedures related to contracts and agreements will allow RECs to develop new users, fundraise, and recover costs quickly and efficiently. </a:t>
            </a:r>
          </a:p>
        </p:txBody>
      </p:sp>
      <p:graphicFrame>
        <p:nvGraphicFramePr>
          <p:cNvPr id="13" name="Table 12"/>
          <p:cNvGraphicFramePr>
            <a:graphicFrameLocks noGrp="1"/>
          </p:cNvGraphicFramePr>
          <p:nvPr>
            <p:extLst>
              <p:ext uri="{D42A27DB-BD31-4B8C-83A1-F6EECF244321}">
                <p14:modId xmlns:p14="http://schemas.microsoft.com/office/powerpoint/2010/main" val="452038780"/>
              </p:ext>
            </p:extLst>
          </p:nvPr>
        </p:nvGraphicFramePr>
        <p:xfrm>
          <a:off x="328803" y="4137231"/>
          <a:ext cx="8486395" cy="228600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20000"/>
                    </a:ext>
                  </a:extLst>
                </a:gridCol>
                <a:gridCol w="6583680">
                  <a:extLst>
                    <a:ext uri="{9D8B030D-6E8A-4147-A177-3AD203B41FA5}">
                      <a16:colId xmlns:a16="http://schemas.microsoft.com/office/drawing/2014/main" val="20001"/>
                    </a:ext>
                  </a:extLst>
                </a:gridCol>
                <a:gridCol w="307391">
                  <a:extLst>
                    <a:ext uri="{9D8B030D-6E8A-4147-A177-3AD203B41FA5}">
                      <a16:colId xmlns:a16="http://schemas.microsoft.com/office/drawing/2014/main" val="20002"/>
                    </a:ext>
                  </a:extLst>
                </a:gridCol>
                <a:gridCol w="307391">
                  <a:extLst>
                    <a:ext uri="{9D8B030D-6E8A-4147-A177-3AD203B41FA5}">
                      <a16:colId xmlns:a16="http://schemas.microsoft.com/office/drawing/2014/main" val="20003"/>
                    </a:ext>
                  </a:extLst>
                </a:gridCol>
                <a:gridCol w="307391">
                  <a:extLst>
                    <a:ext uri="{9D8B030D-6E8A-4147-A177-3AD203B41FA5}">
                      <a16:colId xmlns:a16="http://schemas.microsoft.com/office/drawing/2014/main" val="20004"/>
                    </a:ext>
                  </a:extLst>
                </a:gridCol>
                <a:gridCol w="312604">
                  <a:extLst>
                    <a:ext uri="{9D8B030D-6E8A-4147-A177-3AD203B41FA5}">
                      <a16:colId xmlns:a16="http://schemas.microsoft.com/office/drawing/2014/main" val="20005"/>
                    </a:ext>
                  </a:extLst>
                </a:gridCol>
                <a:gridCol w="302178">
                  <a:extLst>
                    <a:ext uri="{9D8B030D-6E8A-4147-A177-3AD203B41FA5}">
                      <a16:colId xmlns:a16="http://schemas.microsoft.com/office/drawing/2014/main" val="20006"/>
                    </a:ext>
                  </a:extLst>
                </a:gridCol>
              </a:tblGrid>
              <a:tr h="274320">
                <a:tc>
                  <a:txBody>
                    <a:bodyPr/>
                    <a:lstStyle/>
                    <a:p>
                      <a:pPr algn="ctr"/>
                      <a:r>
                        <a:rPr lang="en-US" sz="1200" dirty="0">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65000"/>
                        <a:lumOff val="35000"/>
                      </a:schemeClr>
                    </a:solidFill>
                  </a:tcPr>
                </a:tc>
                <a:tc>
                  <a:txBody>
                    <a:bodyPr/>
                    <a:lstStyle/>
                    <a:p>
                      <a:pPr marL="91440" indent="0" algn="l"/>
                      <a:r>
                        <a:rPr lang="en-US" sz="1200" dirty="0">
                          <a:latin typeface="Arial" panose="020B0604020202020204" pitchFamily="34" charset="0"/>
                          <a:cs typeface="Arial" panose="020B0604020202020204" pitchFamily="34" charset="0"/>
                        </a:rPr>
                        <a:t>Key</a:t>
                      </a:r>
                      <a:r>
                        <a:rPr lang="en-US" sz="1200" baseline="0" dirty="0">
                          <a:latin typeface="Arial" panose="020B0604020202020204" pitchFamily="34" charset="0"/>
                          <a:cs typeface="Arial" panose="020B0604020202020204" pitchFamily="34" charset="0"/>
                        </a:rPr>
                        <a:t> Strategies &amp; Timeline</a:t>
                      </a:r>
                      <a:endParaRPr lang="en-US" sz="120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65000"/>
                        <a:lumOff val="35000"/>
                      </a:schemeClr>
                    </a:solidFill>
                  </a:tcPr>
                </a:tc>
                <a:tc>
                  <a:txBody>
                    <a:bodyPr/>
                    <a:lstStyle/>
                    <a:p>
                      <a:pPr algn="ctr"/>
                      <a:r>
                        <a:rPr lang="en-US" sz="700" dirty="0">
                          <a:solidFill>
                            <a:schemeClr val="bg1"/>
                          </a:solidFill>
                          <a:latin typeface="Arial" charset="0"/>
                          <a:ea typeface="Arial" charset="0"/>
                          <a:cs typeface="Arial" charset="0"/>
                        </a:rPr>
                        <a:t>25-26</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65000"/>
                        <a:lumOff val="35000"/>
                      </a:schemeClr>
                    </a:solidFill>
                  </a:tcPr>
                </a:tc>
                <a:tc>
                  <a:txBody>
                    <a:bodyPr/>
                    <a:lstStyle/>
                    <a:p>
                      <a:pPr algn="ctr"/>
                      <a:r>
                        <a:rPr lang="en-US" sz="700" dirty="0">
                          <a:solidFill>
                            <a:schemeClr val="bg1"/>
                          </a:solidFill>
                          <a:latin typeface="Arial" charset="0"/>
                          <a:ea typeface="Arial" charset="0"/>
                          <a:cs typeface="Arial" charset="0"/>
                        </a:rPr>
                        <a:t>26-27</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65000"/>
                        <a:lumOff val="35000"/>
                      </a:schemeClr>
                    </a:solidFill>
                  </a:tcPr>
                </a:tc>
                <a:tc>
                  <a:txBody>
                    <a:bodyPr/>
                    <a:lstStyle/>
                    <a:p>
                      <a:pPr algn="ctr"/>
                      <a:r>
                        <a:rPr lang="en-US" sz="700" dirty="0">
                          <a:solidFill>
                            <a:schemeClr val="bg1"/>
                          </a:solidFill>
                          <a:latin typeface="Arial" charset="0"/>
                          <a:ea typeface="Arial" charset="0"/>
                          <a:cs typeface="Arial" charset="0"/>
                        </a:rPr>
                        <a:t>27-28</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65000"/>
                        <a:lumOff val="35000"/>
                      </a:schemeClr>
                    </a:solidFill>
                  </a:tcPr>
                </a:tc>
                <a:tc>
                  <a:txBody>
                    <a:bodyPr/>
                    <a:lstStyle/>
                    <a:p>
                      <a:pPr algn="ctr"/>
                      <a:r>
                        <a:rPr lang="en-US" sz="700" dirty="0">
                          <a:solidFill>
                            <a:schemeClr val="bg1"/>
                          </a:solidFill>
                          <a:latin typeface="Arial" charset="0"/>
                          <a:ea typeface="Arial" charset="0"/>
                          <a:cs typeface="Arial" charset="0"/>
                        </a:rPr>
                        <a:t>28-29</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65000"/>
                        <a:lumOff val="35000"/>
                      </a:schemeClr>
                    </a:solidFill>
                  </a:tcPr>
                </a:tc>
                <a:tc>
                  <a:txBody>
                    <a:bodyPr/>
                    <a:lstStyle/>
                    <a:p>
                      <a:pPr algn="ctr"/>
                      <a:r>
                        <a:rPr lang="en-US" sz="700" dirty="0">
                          <a:solidFill>
                            <a:schemeClr val="bg1"/>
                          </a:solidFill>
                          <a:latin typeface="Arial" charset="0"/>
                          <a:ea typeface="Arial" charset="0"/>
                          <a:cs typeface="Arial" charset="0"/>
                        </a:rPr>
                        <a:t>29-30</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464234">
                <a:tc>
                  <a:txBody>
                    <a:bodyPr/>
                    <a:lstStyle/>
                    <a:p>
                      <a:pPr algn="ctr"/>
                      <a:r>
                        <a:rPr lang="en-US" sz="900" dirty="0">
                          <a:solidFill>
                            <a:schemeClr val="tx1"/>
                          </a:solidFill>
                          <a:latin typeface="Arial" panose="020B0604020202020204" pitchFamily="34" charset="0"/>
                          <a:cs typeface="Arial" panose="020B0604020202020204" pitchFamily="34" charset="0"/>
                        </a:rPr>
                        <a:t>5a</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58738" marR="0" indent="0" algn="l" defTabSz="914400" rtl="0" eaLnBrk="1" fontAlgn="t" latinLnBrk="0" hangingPunct="1">
                        <a:lnSpc>
                          <a:spcPct val="100000"/>
                        </a:lnSpc>
                        <a:spcBef>
                          <a:spcPts val="0"/>
                        </a:spcBef>
                        <a:spcAft>
                          <a:spcPts val="0"/>
                        </a:spcAft>
                        <a:buClrTx/>
                        <a:buSzTx/>
                        <a:buFontTx/>
                        <a:buNone/>
                        <a:tabLst/>
                        <a:defRPr/>
                      </a:pPr>
                      <a:r>
                        <a:rPr lang="en-US" sz="900" b="0" u="none" strike="noStrike" kern="1200" dirty="0">
                          <a:solidFill>
                            <a:schemeClr val="tx1"/>
                          </a:solidFill>
                          <a:effectLst/>
                          <a:latin typeface="Arial" panose="020B0604020202020204" pitchFamily="34" charset="0"/>
                          <a:ea typeface="+mn-ea"/>
                          <a:cs typeface="Arial" panose="020B0604020202020204" pitchFamily="34" charset="0"/>
                        </a:rPr>
                        <a:t>Develop and implement a workgroup team process to address integrating REC rate and recharge and Aggie Enterprise accounting and implement recommendations to improve the REC systems ability to track expenses, make mid-year adjustments, and forecast budgets by the start of fiscal year 2028  </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4642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5b</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58738" marR="0" lvl="0" indent="0" algn="l" defTabSz="914400" rtl="0" eaLnBrk="1" fontAlgn="t" latinLnBrk="0" hangingPunct="1">
                        <a:lnSpc>
                          <a:spcPct val="100000"/>
                        </a:lnSpc>
                        <a:spcBef>
                          <a:spcPts val="0"/>
                        </a:spcBef>
                        <a:spcAft>
                          <a:spcPts val="0"/>
                        </a:spcAft>
                        <a:buClrTx/>
                        <a:buSzTx/>
                        <a:buFontTx/>
                        <a:buNone/>
                        <a:tabLst/>
                        <a:defRPr/>
                      </a:pPr>
                      <a:r>
                        <a:rPr lang="en-US" sz="900" b="0" u="none" strike="noStrike" kern="1200" dirty="0">
                          <a:solidFill>
                            <a:schemeClr val="tx1"/>
                          </a:solidFill>
                          <a:effectLst/>
                          <a:latin typeface="Arial" panose="020B0604020202020204" pitchFamily="34" charset="0"/>
                          <a:ea typeface="+mn-ea"/>
                          <a:cs typeface="Arial" panose="020B0604020202020204" pitchFamily="34" charset="0"/>
                        </a:rPr>
                        <a:t>Develop a workgroup team process to define and implement a REC labor tracking system to improve the system’s ease of use, accuracy for reporting, and integration with billing by the start of fiscal year 2027. REC administration will develop a user satisfaction survey and policies and procedures for software platform use by the start of fiscal year 2028</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4642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5c</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58738" marR="0" lvl="0" indent="0" algn="l" defTabSz="914400" rtl="0" eaLnBrk="1" fontAlgn="t" latinLnBrk="0" hangingPunct="1">
                        <a:lnSpc>
                          <a:spcPct val="100000"/>
                        </a:lnSpc>
                        <a:spcBef>
                          <a:spcPts val="0"/>
                        </a:spcBef>
                        <a:spcAft>
                          <a:spcPts val="0"/>
                        </a:spcAft>
                        <a:buClrTx/>
                        <a:buSzTx/>
                        <a:buFontTx/>
                        <a:buNone/>
                        <a:tabLst/>
                        <a:defRPr/>
                      </a:pPr>
                      <a:r>
                        <a:rPr lang="en-US" sz="900" b="0" u="none" strike="noStrike" dirty="0">
                          <a:solidFill>
                            <a:schemeClr val="tx1"/>
                          </a:solidFill>
                          <a:effectLst/>
                          <a:latin typeface="Arial" panose="020B0604020202020204" pitchFamily="34" charset="0"/>
                          <a:cs typeface="Arial" panose="020B0604020202020204" pitchFamily="34" charset="0"/>
                        </a:rPr>
                        <a:t>The REC system Director and a team of REC directors will work with UC ANR central services to develop and implement clear policies and procedures related to establishment, maintenance, and termination of contract and agreements making the entire process more streamlined, speedy, and aligned with user needs by the start of fiscal year 2028</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3094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5d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58738" marR="0" lvl="0" indent="0" algn="l" defTabSz="914400" rtl="0" eaLnBrk="1" fontAlgn="t" latinLnBrk="0" hangingPunct="1">
                        <a:lnSpc>
                          <a:spcPct val="100000"/>
                        </a:lnSpc>
                        <a:spcBef>
                          <a:spcPts val="0"/>
                        </a:spcBef>
                        <a:spcAft>
                          <a:spcPts val="0"/>
                        </a:spcAft>
                        <a:buClrTx/>
                        <a:buSzTx/>
                        <a:buFontTx/>
                        <a:buNone/>
                        <a:tabLst/>
                        <a:defRPr/>
                      </a:pPr>
                      <a:r>
                        <a:rPr lang="en-US" sz="900" b="0" u="none" strike="noStrike" kern="1200" dirty="0">
                          <a:solidFill>
                            <a:schemeClr val="tx1"/>
                          </a:solidFill>
                          <a:effectLst/>
                          <a:latin typeface="Arial" panose="020B0604020202020204" pitchFamily="34" charset="0"/>
                          <a:ea typeface="+mn-ea"/>
                          <a:cs typeface="Arial" panose="020B0604020202020204" pitchFamily="34" charset="0"/>
                        </a:rPr>
                        <a:t>By Dec 2026, REC administration will develop and administer a user survey to determine baseline data regarding the above three systems/processes be administered again in 2027 and 2028 following process and system changes.</a:t>
                      </a:r>
                      <a:endParaRPr lang="en-US" sz="900" b="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485457936"/>
                  </a:ext>
                </a:extLst>
              </a:tr>
              <a:tr h="3094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5e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58738" marR="0" lvl="0" indent="0" algn="l" defTabSz="914400" rtl="0" eaLnBrk="1" fontAlgn="t" latinLnBrk="0" hangingPunct="1">
                        <a:lnSpc>
                          <a:spcPct val="100000"/>
                        </a:lnSpc>
                        <a:spcBef>
                          <a:spcPts val="0"/>
                        </a:spcBef>
                        <a:spcAft>
                          <a:spcPts val="0"/>
                        </a:spcAft>
                        <a:buClrTx/>
                        <a:buSzTx/>
                        <a:buFontTx/>
                        <a:buNone/>
                        <a:tabLst/>
                        <a:defRPr/>
                      </a:pPr>
                      <a:r>
                        <a:rPr lang="en-US" sz="900" b="0" u="none" strike="noStrike" kern="1200" dirty="0">
                          <a:solidFill>
                            <a:schemeClr val="tx1"/>
                          </a:solidFill>
                          <a:effectLst/>
                          <a:latin typeface="Arial" panose="020B0604020202020204" pitchFamily="34" charset="0"/>
                          <a:ea typeface="+mn-ea"/>
                          <a:cs typeface="Arial" panose="020B0604020202020204" pitchFamily="34" charset="0"/>
                        </a:rPr>
                        <a:t>REC administration will develop and publish written policies and procedures posted online for the above three systems/processes by start of fiscal year 2028</a:t>
                      </a:r>
                      <a:endParaRPr lang="en-US" sz="900" b="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endParaRPr lang="en-US"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497650866"/>
                  </a:ext>
                </a:extLst>
              </a:tr>
            </a:tbl>
          </a:graphicData>
        </a:graphic>
      </p:graphicFrame>
      <p:sp>
        <p:nvSpPr>
          <p:cNvPr id="6" name="Rectangle 5">
            <a:extLst>
              <a:ext uri="{C183D7F6-B498-43B3-948B-1728B52AA6E4}">
                <adec:decorative xmlns:adec="http://schemas.microsoft.com/office/drawing/2017/decorative" val="1"/>
              </a:ext>
            </a:extLst>
          </p:cNvPr>
          <p:cNvSpPr/>
          <p:nvPr/>
        </p:nvSpPr>
        <p:spPr>
          <a:xfrm>
            <a:off x="287339" y="533400"/>
            <a:ext cx="8569325" cy="5924490"/>
          </a:xfrm>
          <a:prstGeom prst="rect">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40182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2CA0E8D-FAE1-758E-0618-0BAE25472EBB}"/>
              </a:ext>
            </a:extLst>
          </p:cNvPr>
          <p:cNvSpPr txBox="1">
            <a:spLocks noGrp="1"/>
          </p:cNvSpPr>
          <p:nvPr>
            <p:ph type="title" idx="4294967295"/>
          </p:nvPr>
        </p:nvSpPr>
        <p:spPr>
          <a:xfrm>
            <a:off x="287335" y="128180"/>
            <a:ext cx="8569325" cy="405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REC System Goal 5: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Optimize REC Procedures Continued</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endParaRPr kumimoji="0" lang="en-US" sz="2000" b="0"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p:txBody>
      </p:sp>
      <p:sp>
        <p:nvSpPr>
          <p:cNvPr id="4" name="TextBox 3"/>
          <p:cNvSpPr txBox="1"/>
          <p:nvPr/>
        </p:nvSpPr>
        <p:spPr>
          <a:xfrm>
            <a:off x="298031" y="561540"/>
            <a:ext cx="8547946" cy="3308598"/>
          </a:xfrm>
          <a:prstGeom prst="rect">
            <a:avLst/>
          </a:prstGeom>
          <a:noFill/>
        </p:spPr>
        <p:txBody>
          <a:bodyPr wrap="square" rtlCol="0">
            <a:spAutoFit/>
          </a:bodyPr>
          <a:lstStyle/>
          <a:p>
            <a:pPr marL="0" marR="0" lvl="0" indent="1588" algn="l" defTabSz="4572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Goal: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By December 2030, clarify REC policies and procedures, standardize operations across the 10 RECs, and simplify REC-specific operations to improve timelines and efficiency for internal staff and REC users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Assumptions:</a:t>
            </a: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Workgroup teams have data, flexibility, and time allowance to adequately address their assigned REC policy and procedure</a:t>
            </a: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REC approvers prioritize REC staff and REC user needs especially as they relate to expected timelines and simplicity</a:t>
            </a: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The REC system has adequate funding and time to develop comprehensive recommendations.</a:t>
            </a: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UC ANR policies and procedures have continuity over time, so newly developed procedures remain correct and relevant over a 5 to 10-year timeframe. </a:t>
            </a: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REC and UCANR staff and administration can agree to abide by standardized software, procedures, and document templates.</a:t>
            </a: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RPM will provide their expertise in synchronizing rate and recharge procedures with Aggie Enterprise reports and structures. </a:t>
            </a:r>
          </a:p>
          <a:p>
            <a:pPr marL="257175" marR="0" lvl="0" indent="-257175" algn="l" defTabSz="685800" rtl="0" eaLnBrk="1" fontAlgn="auto" latinLnBrk="0" hangingPunct="1">
              <a:lnSpc>
                <a:spcPct val="100000"/>
              </a:lnSpc>
              <a:spcBef>
                <a:spcPts val="0"/>
              </a:spcBef>
              <a:spcAft>
                <a:spcPts val="0"/>
              </a:spcAft>
              <a:buClrTx/>
              <a:buSzTx/>
              <a:buFont typeface="+mj-lt"/>
              <a:buAutoNum type="arabicPeriod"/>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763" marR="0" lvl="0" indent="0" algn="l" defTabSz="457200"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Metrics and Targets: </a:t>
            </a:r>
          </a:p>
          <a:p>
            <a:pPr marL="173038" marR="0" lvl="0" indent="-168275" algn="l" defTabSz="457200" rtl="0" eaLnBrk="1" fontAlgn="b"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Systemwide survey scores of rate and recharge system users re: confidence in accuracy, by year; target = minimum 50% increase for all RECs from 25/26 baseline </a:t>
            </a:r>
            <a:r>
              <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mn-cs"/>
              </a:rPr>
              <a:t>by 2028.  Baseline 25/26 survey to be conducted in spring 2026.</a:t>
            </a: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Systemwide survey scores of REC labor tracking and billing system users (employees, Business Officers, leadership) re: confidence in accuracy, ease of use, quality of data, and needs met,</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by year; target = minimum 20% improvement on all scores from 25/26 </a:t>
            </a:r>
            <a:r>
              <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mn-cs"/>
              </a:rPr>
              <a:t>baseline by 2028</a:t>
            </a:r>
            <a:endPar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Rate and recharge budgeted vs. actuals variance, by year; target = no variance due to accounting errors by 2029</a:t>
            </a:r>
          </a:p>
          <a:p>
            <a:pPr marL="171450" marR="0" lvl="0" indent="-171450" algn="l" defTabSz="685800" rtl="0" eaLnBrk="1" fontAlgn="t"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Average time for completion of UC ANR’s administrative review of contracts and agreements outside the normal PI grant tracking process, by year; target = less than three </a:t>
            </a:r>
            <a:r>
              <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rPr>
              <a:t>weeks by 2028</a:t>
            </a:r>
            <a:endParaRPr kumimoji="0" lang="en-US" sz="10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C183D7F6-B498-43B3-948B-1728B52AA6E4}">
                <adec:decorative xmlns:adec="http://schemas.microsoft.com/office/drawing/2017/decorative" val="1"/>
              </a:ext>
            </a:extLst>
          </p:cNvPr>
          <p:cNvSpPr/>
          <p:nvPr/>
        </p:nvSpPr>
        <p:spPr>
          <a:xfrm>
            <a:off x="287342" y="552510"/>
            <a:ext cx="8569325" cy="5873228"/>
          </a:xfrm>
          <a:prstGeom prst="rect">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28082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C519CA-BA5D-7738-4DA0-38E10E607EB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5E4BBBE-E512-FD13-ACC8-B4E7880B0B6F}"/>
              </a:ext>
              <a:ext uri="{C183D7F6-B498-43B3-948B-1728B52AA6E4}">
                <adec:decorative xmlns:adec="http://schemas.microsoft.com/office/drawing/2017/decorative" val="1"/>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GlowEdges/>
                    </a14:imgEffect>
                  </a14:imgLayer>
                </a14:imgProps>
              </a:ext>
            </a:extLst>
          </a:blip>
          <a:stretch>
            <a:fillRect/>
          </a:stretch>
        </p:blipFill>
        <p:spPr>
          <a:xfrm>
            <a:off x="0" y="0"/>
            <a:ext cx="9144000" cy="6857999"/>
          </a:xfrm>
          <a:prstGeom prst="rect">
            <a:avLst/>
          </a:prstGeom>
        </p:spPr>
      </p:pic>
      <p:cxnSp>
        <p:nvCxnSpPr>
          <p:cNvPr id="7" name="Straight Connector 6">
            <a:extLst>
              <a:ext uri="{FF2B5EF4-FFF2-40B4-BE49-F238E27FC236}">
                <a16:creationId xmlns:a16="http://schemas.microsoft.com/office/drawing/2014/main" id="{D7E346C5-CC4F-D664-5F77-38101649497D}"/>
              </a:ext>
              <a:ext uri="{C183D7F6-B498-43B3-948B-1728B52AA6E4}">
                <adec:decorative xmlns:adec="http://schemas.microsoft.com/office/drawing/2017/decorative" val="1"/>
              </a:ext>
            </a:extLst>
          </p:cNvPr>
          <p:cNvCxnSpPr/>
          <p:nvPr/>
        </p:nvCxnSpPr>
        <p:spPr>
          <a:xfrm>
            <a:off x="457200" y="1190122"/>
            <a:ext cx="18288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E4533A-26E9-07C0-B192-F3CFEC444AA7}"/>
              </a:ext>
            </a:extLst>
          </p:cNvPr>
          <p:cNvSpPr>
            <a:spLocks noGrp="1"/>
          </p:cNvSpPr>
          <p:nvPr>
            <p:ph type="ctrTitle"/>
          </p:nvPr>
        </p:nvSpPr>
        <p:spPr>
          <a:xfrm>
            <a:off x="457200" y="1418230"/>
            <a:ext cx="7696708" cy="2010767"/>
          </a:xfrm>
        </p:spPr>
        <p:txBody>
          <a:bodyPr lIns="0" tIns="0" rIns="0" bIns="0" anchor="t" anchorCtr="0">
            <a:noAutofit/>
          </a:bodyPr>
          <a:lstStyle/>
          <a:p>
            <a:r>
              <a:rPr lang="en-US" sz="4000" b="0" dirty="0">
                <a:solidFill>
                  <a:schemeClr val="accent5">
                    <a:lumMod val="75000"/>
                  </a:schemeClr>
                </a:solidFill>
                <a:latin typeface="Arial" charset="0"/>
                <a:cs typeface="Arial" charset="0"/>
              </a:rPr>
              <a:t>UC </a:t>
            </a:r>
            <a:r>
              <a:rPr lang="en-US" sz="4000" b="0" dirty="0">
                <a:solidFill>
                  <a:srgbClr val="0074A1"/>
                </a:solidFill>
                <a:latin typeface="Arial" charset="0"/>
                <a:cs typeface="Arial" charset="0"/>
              </a:rPr>
              <a:t>ANR </a:t>
            </a:r>
            <a:r>
              <a:rPr lang="en-US" sz="4000" b="0" dirty="0">
                <a:solidFill>
                  <a:schemeClr val="accent5">
                    <a:lumMod val="75000"/>
                  </a:schemeClr>
                </a:solidFill>
                <a:latin typeface="Arial" charset="0"/>
                <a:cs typeface="Arial" charset="0"/>
              </a:rPr>
              <a:t>REC System </a:t>
            </a:r>
            <a:br>
              <a:rPr lang="en-US" sz="4000" b="0" dirty="0">
                <a:solidFill>
                  <a:schemeClr val="accent5">
                    <a:lumMod val="75000"/>
                  </a:schemeClr>
                </a:solidFill>
                <a:latin typeface="Arial" charset="0"/>
                <a:cs typeface="Arial" charset="0"/>
              </a:rPr>
            </a:br>
            <a:r>
              <a:rPr lang="en-US" sz="4000" b="0" dirty="0">
                <a:solidFill>
                  <a:schemeClr val="accent5">
                    <a:lumMod val="75000"/>
                  </a:schemeClr>
                </a:solidFill>
                <a:latin typeface="Arial" charset="0"/>
                <a:cs typeface="Arial" charset="0"/>
              </a:rPr>
              <a:t>Strategic Framework Monitoring </a:t>
            </a:r>
            <a:br>
              <a:rPr lang="en-US" sz="4000" b="0" dirty="0">
                <a:solidFill>
                  <a:schemeClr val="accent5">
                    <a:lumMod val="75000"/>
                  </a:schemeClr>
                </a:solidFill>
                <a:latin typeface="Arial" charset="0"/>
                <a:cs typeface="Arial" charset="0"/>
              </a:rPr>
            </a:br>
            <a:r>
              <a:rPr lang="en-US" sz="4000" b="0" dirty="0">
                <a:solidFill>
                  <a:schemeClr val="accent5">
                    <a:lumMod val="75000"/>
                  </a:schemeClr>
                </a:solidFill>
                <a:latin typeface="Arial" charset="0"/>
                <a:cs typeface="Arial" charset="0"/>
              </a:rPr>
              <a:t>&amp; Communication</a:t>
            </a:r>
            <a:br>
              <a:rPr lang="en-US" sz="4000" b="0" dirty="0">
                <a:solidFill>
                  <a:schemeClr val="accent5">
                    <a:lumMod val="75000"/>
                  </a:schemeClr>
                </a:solidFill>
                <a:latin typeface="Arial" panose="020B0604020202020204" pitchFamily="34" charset="0"/>
                <a:cs typeface="Arial" panose="020B0604020202020204" pitchFamily="34" charset="0"/>
              </a:rPr>
            </a:br>
            <a:endParaRPr lang="en-US" sz="4000" b="0" dirty="0">
              <a:solidFill>
                <a:schemeClr val="accent5">
                  <a:lumMod val="75000"/>
                </a:schemeClr>
              </a:solidFill>
              <a:latin typeface="Arial" charset="0"/>
              <a:ea typeface="Arial" charset="0"/>
              <a:cs typeface="Arial" charset="0"/>
            </a:endParaRPr>
          </a:p>
        </p:txBody>
      </p:sp>
      <p:pic>
        <p:nvPicPr>
          <p:cNvPr id="3" name="Picture 2" descr="A black background with white text">
            <a:extLst>
              <a:ext uri="{FF2B5EF4-FFF2-40B4-BE49-F238E27FC236}">
                <a16:creationId xmlns:a16="http://schemas.microsoft.com/office/drawing/2014/main" id="{DB008D00-90BB-A08C-B861-D102174812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2938" y="5643749"/>
            <a:ext cx="3113239" cy="756257"/>
          </a:xfrm>
          <a:prstGeom prst="rect">
            <a:avLst/>
          </a:prstGeom>
        </p:spPr>
      </p:pic>
    </p:spTree>
    <p:extLst>
      <p:ext uri="{BB962C8B-B14F-4D97-AF65-F5344CB8AC3E}">
        <p14:creationId xmlns:p14="http://schemas.microsoft.com/office/powerpoint/2010/main" val="179343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noGrp="1"/>
          </p:cNvSpPr>
          <p:nvPr>
            <p:ph type="title" idx="4294967295"/>
          </p:nvPr>
        </p:nvSpPr>
        <p:spPr>
          <a:xfrm>
            <a:off x="453600" y="472441"/>
            <a:ext cx="8235000" cy="68717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indent="0" algn="l" defTabSz="914400" rtl="0" eaLnBrk="1" latinLnBrk="0" hangingPunct="1">
              <a:lnSpc>
                <a:spcPct val="82000"/>
              </a:lnSpc>
              <a:spcBef>
                <a:spcPct val="20000"/>
              </a:spcBef>
              <a:buFont typeface="Arial" pitchFamily="34" charset="0"/>
              <a:buNone/>
              <a:defRPr lang="en-US" sz="4000" b="0" i="0" kern="1200" baseline="0" smtClean="0">
                <a:solidFill>
                  <a:schemeClr val="tx2">
                    <a:lumMod val="75000"/>
                    <a:lumOff val="25000"/>
                  </a:schemeClr>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rgbClr val="0F7FC5"/>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0F7FC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0F7FC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0F7FC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marR="0" lvl="0" indent="0" algn="l" defTabSz="685800" rtl="0" eaLnBrk="1" fontAlgn="auto" latinLnBrk="0" hangingPunct="1">
              <a:lnSpc>
                <a:spcPct val="82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0074A1"/>
                </a:solidFill>
                <a:effectLst/>
                <a:uLnTx/>
                <a:uFillTx/>
                <a:latin typeface="Arial"/>
                <a:ea typeface="+mn-ea"/>
                <a:cs typeface="Arial"/>
              </a:rPr>
              <a:t>Framework Monitoring Plan</a:t>
            </a:r>
          </a:p>
        </p:txBody>
      </p:sp>
      <p:sp>
        <p:nvSpPr>
          <p:cNvPr id="7" name="TextBox 6"/>
          <p:cNvSpPr txBox="1"/>
          <p:nvPr/>
        </p:nvSpPr>
        <p:spPr>
          <a:xfrm>
            <a:off x="453600" y="1528951"/>
            <a:ext cx="8235000" cy="4508927"/>
          </a:xfrm>
          <a:prstGeom prst="rect">
            <a:avLst/>
          </a:prstGeom>
          <a:noFill/>
        </p:spPr>
        <p:txBody>
          <a:bodyPr wrap="square" rtlCol="0">
            <a:spAutoFit/>
          </a:bodyPr>
          <a:lstStyle/>
          <a:p>
            <a:pPr lvl="0" defTabSz="685800">
              <a:defRPr/>
            </a:pPr>
            <a:r>
              <a:rPr lang="en-US" sz="1600" dirty="0">
                <a:solidFill>
                  <a:prstClr val="black"/>
                </a:solidFill>
                <a:latin typeface="Arial" panose="020B0604020202020204" pitchFamily="34" charset="0"/>
                <a:cs typeface="Arial" panose="020B0604020202020204" pitchFamily="34" charset="0"/>
              </a:rPr>
              <a:t>Progress on the goals within the UC ANR REC Strategic Framework will be monitored as follows:</a:t>
            </a:r>
          </a:p>
          <a:p>
            <a:pPr lvl="0" defTabSz="685800">
              <a:defRPr/>
            </a:pPr>
            <a:endParaRPr lang="en-US" sz="700" dirty="0">
              <a:solidFill>
                <a:prstClr val="black"/>
              </a:solidFill>
              <a:latin typeface="Arial" panose="020B0604020202020204" pitchFamily="34" charset="0"/>
              <a:cs typeface="Arial" panose="020B0604020202020204" pitchFamily="34" charset="0"/>
            </a:endParaRPr>
          </a:p>
          <a:p>
            <a:pPr lvl="0" defTabSz="685800">
              <a:buClr>
                <a:srgbClr val="5B9BD5"/>
              </a:buClr>
              <a:defRPr/>
            </a:pPr>
            <a:r>
              <a:rPr lang="en-US" sz="1600" i="1" dirty="0">
                <a:solidFill>
                  <a:srgbClr val="0074A1"/>
                </a:solidFill>
                <a:latin typeface="Arial" panose="020B0604020202020204" pitchFamily="34" charset="0"/>
                <a:cs typeface="Arial" panose="020B0604020202020204" pitchFamily="34" charset="0"/>
              </a:rPr>
              <a:t>Monthly</a:t>
            </a:r>
          </a:p>
          <a:p>
            <a:pPr marL="214313" lvl="0" indent="-214313" defTabSz="685800">
              <a:buClr>
                <a:srgbClr val="0074A1"/>
              </a:buClr>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Action plans will be developed and updated in a tracking tool by the Goal Lead or other assigned team member/s</a:t>
            </a:r>
          </a:p>
          <a:p>
            <a:pPr marL="214313" lvl="0" indent="-214313" defTabSz="685800">
              <a:buClr>
                <a:srgbClr val="0074A1"/>
              </a:buClr>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Update on a highlighted goal be provided by Goal Lead at standing REC Directors’ meetings as appropriate</a:t>
            </a:r>
            <a:endParaRPr lang="en-US" sz="1400" dirty="0">
              <a:solidFill>
                <a:srgbClr val="000000"/>
              </a:solidFill>
              <a:latin typeface="Arial" panose="020B0604020202020204" pitchFamily="34" charset="0"/>
              <a:cs typeface="Arial" panose="020B0604020202020204" pitchFamily="34" charset="0"/>
            </a:endParaRPr>
          </a:p>
          <a:p>
            <a:pPr lvl="0" defTabSz="685800">
              <a:buClr>
                <a:srgbClr val="5B9BD5"/>
              </a:buClr>
              <a:defRPr/>
            </a:pPr>
            <a:endParaRPr lang="en-US" sz="900" dirty="0">
              <a:solidFill>
                <a:prstClr val="black"/>
              </a:solidFill>
              <a:latin typeface="Arial" panose="020B0604020202020204" pitchFamily="34" charset="0"/>
              <a:cs typeface="Arial" panose="020B0604020202020204" pitchFamily="34" charset="0"/>
            </a:endParaRPr>
          </a:p>
          <a:p>
            <a:pPr lvl="0" defTabSz="685800">
              <a:buClr>
                <a:srgbClr val="5B9BD5"/>
              </a:buClr>
              <a:defRPr/>
            </a:pPr>
            <a:r>
              <a:rPr lang="en-US" sz="1600" i="1" dirty="0">
                <a:solidFill>
                  <a:srgbClr val="0074A1"/>
                </a:solidFill>
                <a:latin typeface="Arial" panose="020B0604020202020204" pitchFamily="34" charset="0"/>
                <a:cs typeface="Arial" panose="020B0604020202020204" pitchFamily="34" charset="0"/>
              </a:rPr>
              <a:t>Quarterly</a:t>
            </a:r>
          </a:p>
          <a:p>
            <a:pPr marL="214313" lvl="0" indent="-214313" defTabSz="685800">
              <a:buClr>
                <a:srgbClr val="0074A1"/>
              </a:buClr>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Key accomplishments / challenges will be reported by Goal Lead and reviewed by REC Directors at in-person meetings</a:t>
            </a:r>
          </a:p>
          <a:p>
            <a:pPr marL="214313" lvl="0" indent="-214313" defTabSz="685800">
              <a:buClr>
                <a:srgbClr val="0074A1"/>
              </a:buClr>
              <a:buFont typeface="Arial" panose="020B0604020202020204" pitchFamily="34" charset="0"/>
              <a:buChar char="•"/>
              <a:defRPr/>
            </a:pPr>
            <a:endParaRPr lang="en-US" sz="900" dirty="0">
              <a:solidFill>
                <a:prstClr val="black"/>
              </a:solidFill>
              <a:latin typeface="Arial" panose="020B0604020202020204" pitchFamily="34" charset="0"/>
              <a:cs typeface="Arial" panose="020B0604020202020204" pitchFamily="34" charset="0"/>
            </a:endParaRPr>
          </a:p>
          <a:p>
            <a:pPr lvl="0" defTabSz="685800">
              <a:buClr>
                <a:srgbClr val="5B9BD5"/>
              </a:buClr>
              <a:defRPr/>
            </a:pPr>
            <a:r>
              <a:rPr lang="en-US" sz="1600" i="1" dirty="0">
                <a:solidFill>
                  <a:srgbClr val="0074A1"/>
                </a:solidFill>
                <a:latin typeface="Arial" panose="020B0604020202020204" pitchFamily="34" charset="0"/>
                <a:cs typeface="Arial" panose="020B0604020202020204" pitchFamily="34" charset="0"/>
              </a:rPr>
              <a:t>Annually</a:t>
            </a:r>
          </a:p>
          <a:p>
            <a:pPr marL="214313" lvl="0" indent="-214313" defTabSz="685800">
              <a:buClr>
                <a:srgbClr val="0074A1"/>
              </a:buClr>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Goal metrics will be reported on goal scorecard by Goal Leads  </a:t>
            </a:r>
          </a:p>
          <a:p>
            <a:pPr marL="214313" lvl="0" indent="-214313" defTabSz="685800">
              <a:buClr>
                <a:srgbClr val="0074A1"/>
              </a:buClr>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REC Directors will meet to review progress and update the framework</a:t>
            </a:r>
          </a:p>
          <a:p>
            <a:pPr marL="214313" lvl="0" indent="-214313" defTabSz="685800">
              <a:buClr>
                <a:srgbClr val="0074A1"/>
              </a:buClr>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Progress updates will be provided to senior leadership and UC ANR advisory groups</a:t>
            </a:r>
          </a:p>
          <a:p>
            <a:pPr marL="671513" lvl="1" indent="-214313" defTabSz="685800">
              <a:buClr>
                <a:srgbClr val="0074A1"/>
              </a:buClr>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Vice President’s (VP) Council </a:t>
            </a:r>
          </a:p>
          <a:p>
            <a:pPr marL="671513" lvl="1" indent="-214313" defTabSz="685800">
              <a:buClr>
                <a:srgbClr val="0074A1"/>
              </a:buClr>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Program Council </a:t>
            </a:r>
          </a:p>
          <a:p>
            <a:pPr marL="671513" lvl="1" indent="-214313" defTabSz="685800">
              <a:buClr>
                <a:srgbClr val="0074A1"/>
              </a:buClr>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Governing Council</a:t>
            </a:r>
          </a:p>
          <a:p>
            <a:pPr marL="671513" lvl="1" indent="-214313" defTabSz="685800">
              <a:buClr>
                <a:srgbClr val="0074A1"/>
              </a:buClr>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President’s Advisory Commission on Agriculture and Natural Resources</a:t>
            </a:r>
          </a:p>
        </p:txBody>
      </p:sp>
      <p:cxnSp>
        <p:nvCxnSpPr>
          <p:cNvPr id="5" name="Straight Connector 4">
            <a:extLst>
              <a:ext uri="{C183D7F6-B498-43B3-948B-1728B52AA6E4}">
                <adec:decorative xmlns:adec="http://schemas.microsoft.com/office/drawing/2017/decorative" val="1"/>
              </a:ext>
            </a:extLst>
          </p:cNvPr>
          <p:cNvCxnSpPr>
            <a:cxnSpLocks/>
          </p:cNvCxnSpPr>
          <p:nvPr/>
        </p:nvCxnSpPr>
        <p:spPr>
          <a:xfrm>
            <a:off x="454500" y="1159619"/>
            <a:ext cx="8235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429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CD91F-8A2A-C94F-6ECB-ADBCFA85A2B8}"/>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BDEEBCD9-E459-EB7F-8220-91B6F32BB537}"/>
              </a:ext>
            </a:extLst>
          </p:cNvPr>
          <p:cNvSpPr txBox="1">
            <a:spLocks noGrp="1"/>
          </p:cNvSpPr>
          <p:nvPr>
            <p:ph type="title" idx="4294967295"/>
          </p:nvPr>
        </p:nvSpPr>
        <p:spPr>
          <a:xfrm>
            <a:off x="453600" y="472441"/>
            <a:ext cx="8235000" cy="68717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indent="0" algn="l" defTabSz="914400" rtl="0" eaLnBrk="1" latinLnBrk="0" hangingPunct="1">
              <a:lnSpc>
                <a:spcPct val="82000"/>
              </a:lnSpc>
              <a:spcBef>
                <a:spcPct val="20000"/>
              </a:spcBef>
              <a:buFont typeface="Arial" pitchFamily="34" charset="0"/>
              <a:buNone/>
              <a:defRPr lang="en-US" sz="4000" b="0" i="0" kern="1200" baseline="0" smtClean="0">
                <a:solidFill>
                  <a:schemeClr val="tx2">
                    <a:lumMod val="75000"/>
                    <a:lumOff val="25000"/>
                  </a:schemeClr>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rgbClr val="0F7FC5"/>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0F7FC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0F7FC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0F7FC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lvl="0" defTabSz="685800">
              <a:defRPr/>
            </a:pPr>
            <a:r>
              <a:rPr kumimoji="0" lang="en-US" sz="2400" b="0" i="0" u="none" strike="noStrike" kern="1200" cap="none" spc="0" normalizeH="0" baseline="0" noProof="0" dirty="0">
                <a:ln>
                  <a:noFill/>
                </a:ln>
                <a:solidFill>
                  <a:srgbClr val="0074A1"/>
                </a:solidFill>
                <a:effectLst/>
                <a:uLnTx/>
                <a:uFillTx/>
                <a:latin typeface="Arial"/>
                <a:ea typeface="+mn-ea"/>
                <a:cs typeface="Arial"/>
              </a:rPr>
              <a:t>Framework Communication / Engagement  Plan</a:t>
            </a:r>
          </a:p>
        </p:txBody>
      </p:sp>
      <p:cxnSp>
        <p:nvCxnSpPr>
          <p:cNvPr id="5" name="Straight Connector 4">
            <a:extLst>
              <a:ext uri="{FF2B5EF4-FFF2-40B4-BE49-F238E27FC236}">
                <a16:creationId xmlns:a16="http://schemas.microsoft.com/office/drawing/2014/main" id="{0BC2B5E0-66A4-BA61-7E85-7176E9D73D3A}"/>
              </a:ext>
              <a:ext uri="{C183D7F6-B498-43B3-948B-1728B52AA6E4}">
                <adec:decorative xmlns:adec="http://schemas.microsoft.com/office/drawing/2017/decorative" val="1"/>
              </a:ext>
            </a:extLst>
          </p:cNvPr>
          <p:cNvCxnSpPr>
            <a:cxnSpLocks/>
          </p:cNvCxnSpPr>
          <p:nvPr/>
        </p:nvCxnSpPr>
        <p:spPr>
          <a:xfrm>
            <a:off x="454500" y="1159619"/>
            <a:ext cx="8235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36EA603-B87C-CF15-2CD6-9F9E060CECC2}"/>
              </a:ext>
            </a:extLst>
          </p:cNvPr>
          <p:cNvSpPr/>
          <p:nvPr/>
        </p:nvSpPr>
        <p:spPr>
          <a:xfrm>
            <a:off x="453600" y="1339476"/>
            <a:ext cx="8248026" cy="5129609"/>
          </a:xfrm>
          <a:prstGeom prst="rect">
            <a:avLst/>
          </a:prstGeom>
        </p:spPr>
        <p:txBody>
          <a:bodyPr wrap="square">
            <a:spAutoFit/>
          </a:bodyPr>
          <a:lstStyle/>
          <a:p>
            <a:pPr defTabSz="685800">
              <a:defRPr/>
            </a:pPr>
            <a:r>
              <a:rPr lang="en-US" sz="1600" i="1" dirty="0">
                <a:solidFill>
                  <a:srgbClr val="0074A1"/>
                </a:solidFill>
                <a:latin typeface="Arial" panose="020B0604020202020204" pitchFamily="34" charset="0"/>
                <a:cs typeface="Arial" panose="020B0604020202020204" pitchFamily="34" charset="0"/>
              </a:rPr>
              <a:t>External </a:t>
            </a:r>
          </a:p>
          <a:p>
            <a:pPr defTabSz="685800">
              <a:defRPr/>
            </a:pPr>
            <a:r>
              <a:rPr lang="en-US" sz="1400" dirty="0">
                <a:solidFill>
                  <a:prstClr val="black"/>
                </a:solidFill>
                <a:latin typeface="Arial" panose="020B0604020202020204" pitchFamily="34" charset="0"/>
                <a:cs typeface="Arial" panose="020B0604020202020204" pitchFamily="34" charset="0"/>
              </a:rPr>
              <a:t>Disseminate Framework to external stakeholders (e.g., Governing Council, Presidents Advisory Commission on Agriculture and Natural Resources); provide updates </a:t>
            </a:r>
            <a:r>
              <a:rPr lang="en-US" sz="1400" dirty="0">
                <a:solidFill>
                  <a:srgbClr val="000000"/>
                </a:solidFill>
                <a:latin typeface="Arial" panose="020B0604020202020204" pitchFamily="34" charset="0"/>
                <a:cs typeface="Arial" panose="020B0604020202020204" pitchFamily="34" charset="0"/>
              </a:rPr>
              <a:t>and solicit input and participation on strategies </a:t>
            </a:r>
            <a:r>
              <a:rPr lang="en-US" sz="1400" dirty="0">
                <a:solidFill>
                  <a:prstClr val="black"/>
                </a:solidFill>
                <a:latin typeface="Arial" panose="020B0604020202020204" pitchFamily="34" charset="0"/>
                <a:cs typeface="Arial" panose="020B0604020202020204" pitchFamily="34" charset="0"/>
              </a:rPr>
              <a:t>annually</a:t>
            </a:r>
          </a:p>
          <a:p>
            <a:pPr defTabSz="685800">
              <a:defRPr/>
            </a:pPr>
            <a:endParaRPr lang="en-US" sz="500" dirty="0">
              <a:solidFill>
                <a:srgbClr val="00B0F0"/>
              </a:solidFill>
              <a:latin typeface="Arial" panose="020B0604020202020204" pitchFamily="34" charset="0"/>
              <a:cs typeface="Arial" panose="020B0604020202020204" pitchFamily="34" charset="0"/>
            </a:endParaRPr>
          </a:p>
          <a:p>
            <a:pPr defTabSz="685800">
              <a:buClr>
                <a:srgbClr val="5B9BD5"/>
              </a:buClr>
              <a:defRPr/>
            </a:pPr>
            <a:r>
              <a:rPr lang="en-US" sz="1600" i="1" dirty="0">
                <a:solidFill>
                  <a:srgbClr val="0074A1"/>
                </a:solidFill>
                <a:latin typeface="Arial" panose="020B0604020202020204" pitchFamily="34" charset="0"/>
                <a:cs typeface="Arial" panose="020B0604020202020204" pitchFamily="34" charset="0"/>
              </a:rPr>
              <a:t>Internal </a:t>
            </a:r>
          </a:p>
          <a:p>
            <a:pPr marL="214313" indent="-214313" defTabSz="685800">
              <a:spcAft>
                <a:spcPts val="600"/>
              </a:spcAft>
              <a:buClr>
                <a:srgbClr val="0074A1"/>
              </a:buClr>
              <a:buFont typeface="Arial" panose="020B0604020202020204" pitchFamily="34" charset="0"/>
              <a:buChar char="•"/>
              <a:defRPr/>
            </a:pPr>
            <a:r>
              <a:rPr lang="en-US" sz="1400" i="1" dirty="0">
                <a:solidFill>
                  <a:prstClr val="black"/>
                </a:solidFill>
                <a:latin typeface="Arial" panose="020B0604020202020204" pitchFamily="34" charset="0"/>
                <a:cs typeface="Arial" panose="020B0604020202020204" pitchFamily="34" charset="0"/>
              </a:rPr>
              <a:t>UC ANR Employee News </a:t>
            </a:r>
            <a:r>
              <a:rPr lang="en-US" sz="1400" dirty="0">
                <a:solidFill>
                  <a:prstClr val="black"/>
                </a:solidFill>
                <a:latin typeface="Arial" panose="020B0604020202020204" pitchFamily="34" charset="0"/>
                <a:cs typeface="Arial" panose="020B0604020202020204" pitchFamily="34" charset="0"/>
              </a:rPr>
              <a:t>– add REC Framework update section (3/26 and ongoing)</a:t>
            </a:r>
          </a:p>
          <a:p>
            <a:pPr marL="214313" indent="-214313" defTabSz="457200">
              <a:spcAft>
                <a:spcPts val="600"/>
              </a:spcAft>
              <a:buClr>
                <a:srgbClr val="0074A1"/>
              </a:buClr>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Virtual Town Hall Meetings – Incorporate into communication around ANR Plan (3/26 and ongoing)</a:t>
            </a:r>
          </a:p>
          <a:p>
            <a:pPr marL="211931" indent="-211931" defTabSz="685800">
              <a:spcAft>
                <a:spcPts val="600"/>
              </a:spcAft>
              <a:buClr>
                <a:srgbClr val="0074A1"/>
              </a:buClr>
              <a:buFont typeface="Arial" panose="020B0604020202020204" pitchFamily="34" charset="0"/>
              <a:buChar char="•"/>
              <a:defRPr/>
            </a:pPr>
            <a:r>
              <a:rPr lang="en-US" sz="1400" dirty="0">
                <a:solidFill>
                  <a:srgbClr val="000000"/>
                </a:solidFill>
                <a:latin typeface="Arial" panose="020B0604020202020204" pitchFamily="34" charset="0"/>
                <a:cs typeface="Arial" panose="020B0604020202020204" pitchFamily="34" charset="0"/>
              </a:rPr>
              <a:t>REC Directors share/review the plan with their colleagues and direct reports (by 3/26)</a:t>
            </a:r>
          </a:p>
          <a:p>
            <a:pPr marL="211931" indent="-211931" defTabSz="685800">
              <a:spcAft>
                <a:spcPts val="600"/>
              </a:spcAft>
              <a:buClr>
                <a:srgbClr val="0074A1"/>
              </a:buClr>
              <a:buFont typeface="Arial" panose="020B0604020202020204" pitchFamily="34" charset="0"/>
              <a:buChar char="•"/>
              <a:defRPr/>
            </a:pPr>
            <a:r>
              <a:rPr lang="en-US" sz="1400" dirty="0">
                <a:solidFill>
                  <a:srgbClr val="000000"/>
                </a:solidFill>
                <a:latin typeface="Arial" panose="020B0604020202020204" pitchFamily="34" charset="0"/>
                <a:cs typeface="Arial" panose="020B0604020202020204" pitchFamily="34" charset="0"/>
              </a:rPr>
              <a:t>REC Directors set individual staff performance goals linked, as appropriate, to the goals and key strategies (by 5/26)</a:t>
            </a:r>
          </a:p>
          <a:p>
            <a:pPr marL="211931" indent="-211931" defTabSz="685800">
              <a:spcAft>
                <a:spcPts val="600"/>
              </a:spcAft>
              <a:buClr>
                <a:srgbClr val="0074A1"/>
              </a:buClr>
              <a:buFont typeface="Arial" panose="020B0604020202020204" pitchFamily="34" charset="0"/>
              <a:buChar char="•"/>
              <a:defRPr/>
            </a:pPr>
            <a:r>
              <a:rPr lang="en-US" sz="1400" dirty="0">
                <a:solidFill>
                  <a:srgbClr val="000000"/>
                </a:solidFill>
                <a:latin typeface="Arial" panose="020B0604020202020204" pitchFamily="34" charset="0"/>
                <a:cs typeface="Arial" panose="020B0604020202020204" pitchFamily="34" charset="0"/>
              </a:rPr>
              <a:t>Annual retreat - Incorporate accomplishments and solicit input with Superintendents &amp; Business Officers</a:t>
            </a:r>
          </a:p>
          <a:p>
            <a:pPr marL="211931" indent="-211931" defTabSz="685800">
              <a:spcAft>
                <a:spcPts val="600"/>
              </a:spcAft>
              <a:buClr>
                <a:srgbClr val="0074A1"/>
              </a:buClr>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Strategic Framework Accomplishments – announced via ANR Employee News and posted to the website (quarterly) </a:t>
            </a:r>
          </a:p>
          <a:p>
            <a:pPr marL="211931" indent="-211931" defTabSz="685800">
              <a:spcAft>
                <a:spcPts val="400"/>
              </a:spcAft>
              <a:buClr>
                <a:srgbClr val="0074A1"/>
              </a:buClr>
              <a:buFont typeface="Arial" panose="020B0604020202020204" pitchFamily="34" charset="0"/>
              <a:buChar char="•"/>
              <a:defRPr/>
            </a:pPr>
            <a:r>
              <a:rPr lang="en-US" sz="1400" dirty="0">
                <a:solidFill>
                  <a:srgbClr val="000000"/>
                </a:solidFill>
                <a:latin typeface="Arial" panose="020B0604020202020204" pitchFamily="34" charset="0"/>
                <a:cs typeface="Arial" panose="020B0604020202020204" pitchFamily="34" charset="0"/>
              </a:rPr>
              <a:t>Strategic Plan/REC Framework updates and solicit input at the following regular meetings:</a:t>
            </a:r>
          </a:p>
          <a:p>
            <a:pPr marL="557213" lvl="1" indent="-214313" defTabSz="685800">
              <a:buClr>
                <a:srgbClr val="0074A1"/>
              </a:buClr>
              <a:buFont typeface="Courier New"/>
              <a:buChar char="o"/>
              <a:defRPr/>
            </a:pPr>
            <a:r>
              <a:rPr lang="en-US" sz="1200" dirty="0">
                <a:solidFill>
                  <a:srgbClr val="000000"/>
                </a:solidFill>
                <a:latin typeface="Arial" panose="020B0604020202020204" pitchFamily="34" charset="0"/>
                <a:cs typeface="Arial" panose="020B0604020202020204" pitchFamily="34" charset="0"/>
              </a:rPr>
              <a:t>VP Council </a:t>
            </a:r>
          </a:p>
          <a:p>
            <a:pPr marL="557213" lvl="1" indent="-214313" defTabSz="685800">
              <a:buClr>
                <a:srgbClr val="0074A1"/>
              </a:buClr>
              <a:buFont typeface="Courier New"/>
              <a:buChar char="o"/>
              <a:defRPr/>
            </a:pPr>
            <a:r>
              <a:rPr lang="en-US" sz="1200" dirty="0">
                <a:solidFill>
                  <a:srgbClr val="000000"/>
                </a:solidFill>
                <a:latin typeface="Arial" panose="020B0604020202020204" pitchFamily="34" charset="0"/>
                <a:cs typeface="Arial" panose="020B0604020202020204" pitchFamily="34" charset="0"/>
              </a:rPr>
              <a:t>County Directors</a:t>
            </a:r>
          </a:p>
          <a:p>
            <a:pPr marL="557213" lvl="1" indent="-214313" defTabSz="685800">
              <a:buClr>
                <a:srgbClr val="0074A1"/>
              </a:buClr>
              <a:buFont typeface="Courier New"/>
              <a:buChar char="o"/>
              <a:defRPr/>
            </a:pPr>
            <a:r>
              <a:rPr lang="en-US" sz="1200" dirty="0">
                <a:solidFill>
                  <a:srgbClr val="000000"/>
                </a:solidFill>
                <a:latin typeface="Arial" panose="020B0604020202020204" pitchFamily="34" charset="0"/>
                <a:cs typeface="Arial" panose="020B0604020202020204" pitchFamily="34" charset="0"/>
              </a:rPr>
              <a:t>Deans Council</a:t>
            </a:r>
          </a:p>
          <a:p>
            <a:pPr marL="557213" lvl="1" indent="-214313" defTabSz="685800">
              <a:buClr>
                <a:srgbClr val="0074A1"/>
              </a:buClr>
              <a:buFont typeface="Courier New"/>
              <a:buChar char="o"/>
              <a:defRPr/>
            </a:pPr>
            <a:r>
              <a:rPr lang="en-US" sz="1200" dirty="0">
                <a:solidFill>
                  <a:srgbClr val="000000"/>
                </a:solidFill>
                <a:latin typeface="Arial" panose="020B0604020202020204" pitchFamily="34" charset="0"/>
                <a:cs typeface="Arial" panose="020B0604020202020204" pitchFamily="34" charset="0"/>
              </a:rPr>
              <a:t>Program Council</a:t>
            </a:r>
          </a:p>
          <a:p>
            <a:pPr marL="557213" lvl="1" indent="-214313" defTabSz="685800">
              <a:buClr>
                <a:srgbClr val="0074A1"/>
              </a:buClr>
              <a:buFont typeface="Courier New"/>
              <a:buChar char="o"/>
              <a:defRPr/>
            </a:pPr>
            <a:r>
              <a:rPr lang="en-US" sz="1200" dirty="0">
                <a:solidFill>
                  <a:srgbClr val="000000"/>
                </a:solidFill>
                <a:latin typeface="Arial" panose="020B0604020202020204" pitchFamily="34" charset="0"/>
                <a:cs typeface="Arial" panose="020B0604020202020204" pitchFamily="34" charset="0"/>
              </a:rPr>
              <a:t>REC User Committee</a:t>
            </a:r>
          </a:p>
          <a:p>
            <a:pPr marL="557213" lvl="1" indent="-214313" defTabSz="685800">
              <a:buClr>
                <a:srgbClr val="0074A1"/>
              </a:buClr>
              <a:buFont typeface="Courier New"/>
              <a:buChar char="o"/>
              <a:defRPr/>
            </a:pPr>
            <a:r>
              <a:rPr lang="en-US" sz="1200" dirty="0">
                <a:solidFill>
                  <a:srgbClr val="000000"/>
                </a:solidFill>
                <a:latin typeface="Arial" panose="020B0604020202020204" pitchFamily="34" charset="0"/>
                <a:cs typeface="Arial" panose="020B0604020202020204" pitchFamily="34" charset="0"/>
              </a:rPr>
              <a:t>Assistant Deans Meeting</a:t>
            </a:r>
          </a:p>
        </p:txBody>
      </p:sp>
    </p:spTree>
    <p:extLst>
      <p:ext uri="{BB962C8B-B14F-4D97-AF65-F5344CB8AC3E}">
        <p14:creationId xmlns:p14="http://schemas.microsoft.com/office/powerpoint/2010/main" val="1900065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36A058-4AC0-1F38-8513-CF9431F7A89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6FE9DAA-B531-68C8-3F9C-08D5CE39B7E7}"/>
              </a:ext>
              <a:ext uri="{C183D7F6-B498-43B3-948B-1728B52AA6E4}">
                <adec:decorative xmlns:adec="http://schemas.microsoft.com/office/drawing/2017/decorative" val="1"/>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GlowEdges/>
                    </a14:imgEffect>
                  </a14:imgLayer>
                </a14:imgProps>
              </a:ext>
            </a:extLst>
          </a:blip>
          <a:stretch>
            <a:fillRect/>
          </a:stretch>
        </p:blipFill>
        <p:spPr>
          <a:xfrm>
            <a:off x="0" y="0"/>
            <a:ext cx="9144000" cy="6857999"/>
          </a:xfrm>
          <a:prstGeom prst="rect">
            <a:avLst/>
          </a:prstGeom>
        </p:spPr>
      </p:pic>
      <p:cxnSp>
        <p:nvCxnSpPr>
          <p:cNvPr id="7" name="Straight Connector 6">
            <a:extLst>
              <a:ext uri="{FF2B5EF4-FFF2-40B4-BE49-F238E27FC236}">
                <a16:creationId xmlns:a16="http://schemas.microsoft.com/office/drawing/2014/main" id="{96B08FBA-D762-AE53-936B-8B815E8A994B}"/>
              </a:ext>
              <a:ext uri="{C183D7F6-B498-43B3-948B-1728B52AA6E4}">
                <adec:decorative xmlns:adec="http://schemas.microsoft.com/office/drawing/2017/decorative" val="1"/>
              </a:ext>
            </a:extLst>
          </p:cNvPr>
          <p:cNvCxnSpPr/>
          <p:nvPr/>
        </p:nvCxnSpPr>
        <p:spPr>
          <a:xfrm>
            <a:off x="457200" y="1190122"/>
            <a:ext cx="18288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64CD15D-E151-2948-82DE-CB123201B00D}"/>
              </a:ext>
            </a:extLst>
          </p:cNvPr>
          <p:cNvSpPr>
            <a:spLocks noGrp="1"/>
          </p:cNvSpPr>
          <p:nvPr>
            <p:ph type="ctrTitle"/>
          </p:nvPr>
        </p:nvSpPr>
        <p:spPr>
          <a:xfrm>
            <a:off x="457200" y="1418230"/>
            <a:ext cx="7696708" cy="2010767"/>
          </a:xfrm>
        </p:spPr>
        <p:txBody>
          <a:bodyPr lIns="0" tIns="0" rIns="0" bIns="0" anchor="t" anchorCtr="0">
            <a:noAutofit/>
          </a:bodyPr>
          <a:lstStyle/>
          <a:p>
            <a:r>
              <a:rPr lang="en-US" sz="4000" b="0" dirty="0">
                <a:solidFill>
                  <a:schemeClr val="accent5">
                    <a:lumMod val="75000"/>
                  </a:schemeClr>
                </a:solidFill>
                <a:latin typeface="Arial" charset="0"/>
                <a:cs typeface="Arial" charset="0"/>
              </a:rPr>
              <a:t>Appendix</a:t>
            </a:r>
            <a:br>
              <a:rPr lang="en-US" sz="4000" b="0" dirty="0">
                <a:solidFill>
                  <a:schemeClr val="accent5">
                    <a:lumMod val="75000"/>
                  </a:schemeClr>
                </a:solidFill>
                <a:latin typeface="Arial" panose="020B0604020202020204" pitchFamily="34" charset="0"/>
                <a:cs typeface="Arial" panose="020B0604020202020204" pitchFamily="34" charset="0"/>
              </a:rPr>
            </a:br>
            <a:endParaRPr lang="en-US" sz="4000" b="0" dirty="0">
              <a:solidFill>
                <a:schemeClr val="accent5">
                  <a:lumMod val="75000"/>
                </a:schemeClr>
              </a:solidFill>
              <a:latin typeface="Arial" charset="0"/>
              <a:ea typeface="Arial" charset="0"/>
              <a:cs typeface="Arial" charset="0"/>
            </a:endParaRPr>
          </a:p>
        </p:txBody>
      </p:sp>
      <p:pic>
        <p:nvPicPr>
          <p:cNvPr id="3" name="Picture 2" descr="A black background with white text">
            <a:extLst>
              <a:ext uri="{FF2B5EF4-FFF2-40B4-BE49-F238E27FC236}">
                <a16:creationId xmlns:a16="http://schemas.microsoft.com/office/drawing/2014/main" id="{B46E11F9-6119-E0E6-634A-CAC34BF9BA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2938" y="5643749"/>
            <a:ext cx="3113239" cy="756257"/>
          </a:xfrm>
          <a:prstGeom prst="rect">
            <a:avLst/>
          </a:prstGeom>
        </p:spPr>
      </p:pic>
    </p:spTree>
    <p:extLst>
      <p:ext uri="{BB962C8B-B14F-4D97-AF65-F5344CB8AC3E}">
        <p14:creationId xmlns:p14="http://schemas.microsoft.com/office/powerpoint/2010/main" val="2370577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57B92-15C4-E3E2-BCAF-1CCD377F95D3}"/>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9220024C-6BE1-8DCB-824C-F79717BBB47F}"/>
              </a:ext>
            </a:extLst>
          </p:cNvPr>
          <p:cNvSpPr txBox="1">
            <a:spLocks noGrp="1"/>
          </p:cNvSpPr>
          <p:nvPr>
            <p:ph type="title" idx="4294967295"/>
          </p:nvPr>
        </p:nvSpPr>
        <p:spPr>
          <a:xfrm>
            <a:off x="453600" y="472441"/>
            <a:ext cx="8235000" cy="68717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indent="0" algn="l" defTabSz="914400" rtl="0" eaLnBrk="1" latinLnBrk="0" hangingPunct="1">
              <a:lnSpc>
                <a:spcPct val="82000"/>
              </a:lnSpc>
              <a:spcBef>
                <a:spcPct val="20000"/>
              </a:spcBef>
              <a:buFont typeface="Arial" pitchFamily="34" charset="0"/>
              <a:buNone/>
              <a:defRPr lang="en-US" sz="4000" b="0" i="0" kern="1200" baseline="0" smtClean="0">
                <a:solidFill>
                  <a:schemeClr val="tx2">
                    <a:lumMod val="75000"/>
                    <a:lumOff val="25000"/>
                  </a:schemeClr>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rgbClr val="0F7FC5"/>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0F7FC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0F7FC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0F7FC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marR="0" lvl="0" indent="0" algn="l" defTabSz="685800" rtl="0" eaLnBrk="1" fontAlgn="auto" latinLnBrk="0" hangingPunct="1">
              <a:lnSpc>
                <a:spcPct val="82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0074A1"/>
                </a:solidFill>
                <a:effectLst/>
                <a:uLnTx/>
                <a:uFillTx/>
                <a:latin typeface="Arial"/>
                <a:ea typeface="+mn-ea"/>
                <a:cs typeface="Arial"/>
              </a:rPr>
              <a:t>2025 REC System Strategic Framework Team</a:t>
            </a:r>
          </a:p>
        </p:txBody>
      </p:sp>
      <p:cxnSp>
        <p:nvCxnSpPr>
          <p:cNvPr id="5" name="Straight Connector 4">
            <a:extLst>
              <a:ext uri="{FF2B5EF4-FFF2-40B4-BE49-F238E27FC236}">
                <a16:creationId xmlns:a16="http://schemas.microsoft.com/office/drawing/2014/main" id="{E804C195-FFDA-92F8-72E4-E6221D62D9CE}"/>
              </a:ext>
              <a:ext uri="{C183D7F6-B498-43B3-948B-1728B52AA6E4}">
                <adec:decorative xmlns:adec="http://schemas.microsoft.com/office/drawing/2017/decorative" val="1"/>
              </a:ext>
            </a:extLst>
          </p:cNvPr>
          <p:cNvCxnSpPr>
            <a:cxnSpLocks/>
          </p:cNvCxnSpPr>
          <p:nvPr/>
        </p:nvCxnSpPr>
        <p:spPr>
          <a:xfrm>
            <a:off x="454500" y="1159619"/>
            <a:ext cx="8235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0C6473F-4125-DE6B-3290-C149B9548413}"/>
              </a:ext>
            </a:extLst>
          </p:cNvPr>
          <p:cNvSpPr txBox="1"/>
          <p:nvPr/>
        </p:nvSpPr>
        <p:spPr>
          <a:xfrm>
            <a:off x="453600" y="1459686"/>
            <a:ext cx="83083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2025 REC strategic framework team was composed of the following 10 individuals:</a:t>
            </a:r>
          </a:p>
        </p:txBody>
      </p:sp>
      <p:graphicFrame>
        <p:nvGraphicFramePr>
          <p:cNvPr id="7" name="Content Placeholder 6">
            <a:extLst>
              <a:ext uri="{FF2B5EF4-FFF2-40B4-BE49-F238E27FC236}">
                <a16:creationId xmlns:a16="http://schemas.microsoft.com/office/drawing/2014/main" id="{8EC95E2C-A198-963B-3C25-303EFC20DE97}"/>
              </a:ext>
            </a:extLst>
          </p:cNvPr>
          <p:cNvGraphicFramePr>
            <a:graphicFrameLocks/>
          </p:cNvGraphicFramePr>
          <p:nvPr>
            <p:extLst>
              <p:ext uri="{D42A27DB-BD31-4B8C-83A1-F6EECF244321}">
                <p14:modId xmlns:p14="http://schemas.microsoft.com/office/powerpoint/2010/main" val="43922366"/>
              </p:ext>
            </p:extLst>
          </p:nvPr>
        </p:nvGraphicFramePr>
        <p:xfrm>
          <a:off x="525510" y="1846797"/>
          <a:ext cx="8163089" cy="3487104"/>
        </p:xfrm>
        <a:graphic>
          <a:graphicData uri="http://schemas.openxmlformats.org/drawingml/2006/table">
            <a:tbl>
              <a:tblPr firstRow="1" firstCol="1" bandRow="1"/>
              <a:tblGrid>
                <a:gridCol w="2116357">
                  <a:extLst>
                    <a:ext uri="{9D8B030D-6E8A-4147-A177-3AD203B41FA5}">
                      <a16:colId xmlns:a16="http://schemas.microsoft.com/office/drawing/2014/main" val="20001"/>
                    </a:ext>
                  </a:extLst>
                </a:gridCol>
                <a:gridCol w="6046732">
                  <a:extLst>
                    <a:ext uri="{9D8B030D-6E8A-4147-A177-3AD203B41FA5}">
                      <a16:colId xmlns:a16="http://schemas.microsoft.com/office/drawing/2014/main" val="20003"/>
                    </a:ext>
                  </a:extLst>
                </a:gridCol>
              </a:tblGrid>
              <a:tr h="321571">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1" dirty="0">
                          <a:solidFill>
                            <a:schemeClr val="bg1"/>
                          </a:solidFill>
                          <a:effectLst/>
                          <a:latin typeface="Arial" panose="020B0604020202020204" pitchFamily="34" charset="0"/>
                          <a:cs typeface="Arial" panose="020B0604020202020204" pitchFamily="34" charset="0"/>
                        </a:rPr>
                        <a:t>Name</a:t>
                      </a:r>
                      <a:endParaRPr lang="en-US" sz="1400" b="1" dirty="0">
                        <a:solidFill>
                          <a:schemeClr val="bg1"/>
                        </a:solidFill>
                        <a:effectLst/>
                        <a:latin typeface="Arial" panose="020B0604020202020204" pitchFamily="34" charset="0"/>
                        <a:ea typeface="Calibri"/>
                        <a:cs typeface="Arial" panose="020B0604020202020204" pitchFamily="34" charset="0"/>
                      </a:endParaRPr>
                    </a:p>
                  </a:txBody>
                  <a:tcPr marL="67322" marR="67322" marT="0" marB="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0074A1"/>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a:lnSpc>
                          <a:spcPct val="115000"/>
                        </a:lnSpc>
                        <a:spcBef>
                          <a:spcPts val="0"/>
                        </a:spcBef>
                        <a:spcAft>
                          <a:spcPts val="0"/>
                        </a:spcAft>
                      </a:pPr>
                      <a:r>
                        <a:rPr lang="en-US" sz="1400" b="1" dirty="0">
                          <a:solidFill>
                            <a:schemeClr val="bg1"/>
                          </a:solidFill>
                          <a:effectLst/>
                          <a:latin typeface="Arial" panose="020B0604020202020204" pitchFamily="34" charset="0"/>
                          <a:ea typeface="Calibri"/>
                          <a:cs typeface="Arial" panose="020B0604020202020204" pitchFamily="34" charset="0"/>
                        </a:rPr>
                        <a:t>Title</a:t>
                      </a:r>
                    </a:p>
                  </a:txBody>
                  <a:tcPr marL="67322" marR="67322" marT="0" marB="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0074A1"/>
                    </a:solidFill>
                  </a:tcPr>
                </a:tc>
                <a:extLst>
                  <a:ext uri="{0D108BD9-81ED-4DB2-BD59-A6C34878D82A}">
                    <a16:rowId xmlns:a16="http://schemas.microsoft.com/office/drawing/2014/main" val="10000"/>
                  </a:ext>
                </a:extLst>
              </a:tr>
              <a:tr h="44933">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algn="l" defTabSz="914400" rtl="0" eaLnBrk="1" latinLnBrk="0" hangingPunct="1">
                        <a:lnSpc>
                          <a:spcPct val="115000"/>
                        </a:lnSpc>
                        <a:spcBef>
                          <a:spcPts val="0"/>
                        </a:spcBef>
                        <a:spcAft>
                          <a:spcPts val="0"/>
                        </a:spcAft>
                      </a:pPr>
                      <a:endParaRPr lang="en-US" sz="100" b="0" kern="1200" dirty="0">
                        <a:solidFill>
                          <a:srgbClr val="000000"/>
                        </a:solidFill>
                        <a:effectLst/>
                        <a:latin typeface="Arial" panose="020B0604020202020204" pitchFamily="34" charset="0"/>
                        <a:ea typeface="+mn-ea"/>
                        <a:cs typeface="Arial" panose="020B0604020202020204" pitchFamily="34" charset="0"/>
                      </a:endParaRPr>
                    </a:p>
                  </a:txBody>
                  <a:tcPr marL="67322" marR="6732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a:lnSpc>
                          <a:spcPct val="115000"/>
                        </a:lnSpc>
                        <a:spcBef>
                          <a:spcPts val="0"/>
                        </a:spcBef>
                        <a:spcAft>
                          <a:spcPts val="0"/>
                        </a:spcAft>
                      </a:pPr>
                      <a:endParaRPr lang="en-US" sz="100" b="0" dirty="0">
                        <a:solidFill>
                          <a:srgbClr val="000000"/>
                        </a:solidFill>
                        <a:effectLst/>
                        <a:latin typeface="Arial" panose="020B0604020202020204" pitchFamily="34" charset="0"/>
                        <a:ea typeface="Calibri"/>
                        <a:cs typeface="Arial" panose="020B0604020202020204" pitchFamily="34" charset="0"/>
                      </a:endParaRPr>
                    </a:p>
                  </a:txBody>
                  <a:tcPr marL="67322" marR="6732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206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algn="l" defTabSz="914400" rtl="0" eaLnBrk="1" latinLnBrk="0" hangingPunct="1">
                        <a:lnSpc>
                          <a:spcPct val="115000"/>
                        </a:lnSpc>
                        <a:spcBef>
                          <a:spcPts val="0"/>
                        </a:spcBef>
                        <a:spcAft>
                          <a:spcPts val="0"/>
                        </a:spcAft>
                      </a:pPr>
                      <a:r>
                        <a:rPr lang="en-US" sz="1200" b="0" kern="1200" dirty="0">
                          <a:solidFill>
                            <a:srgbClr val="000000"/>
                          </a:solidFill>
                          <a:effectLst/>
                          <a:latin typeface="Arial" panose="020B0604020202020204" pitchFamily="34" charset="0"/>
                          <a:ea typeface="+mn-ea"/>
                          <a:cs typeface="Arial" panose="020B0604020202020204" pitchFamily="34" charset="0"/>
                        </a:rPr>
                        <a:t>John Bailey</a:t>
                      </a:r>
                    </a:p>
                  </a:txBody>
                  <a:tcPr marL="67322" marR="67322" marT="0" marB="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a:lnSpc>
                          <a:spcPct val="115000"/>
                        </a:lnSpc>
                        <a:spcBef>
                          <a:spcPts val="0"/>
                        </a:spcBef>
                        <a:spcAft>
                          <a:spcPts val="0"/>
                        </a:spcAft>
                      </a:pPr>
                      <a:r>
                        <a:rPr lang="en-US" sz="1200" b="0" dirty="0">
                          <a:solidFill>
                            <a:srgbClr val="000000"/>
                          </a:solidFill>
                          <a:effectLst/>
                          <a:latin typeface="Arial" panose="020B0604020202020204" pitchFamily="34" charset="0"/>
                          <a:ea typeface="Calibri"/>
                          <a:cs typeface="Arial" panose="020B0604020202020204" pitchFamily="34" charset="0"/>
                        </a:rPr>
                        <a:t>Director, Hopland REC</a:t>
                      </a:r>
                    </a:p>
                  </a:txBody>
                  <a:tcPr marL="67322" marR="67322" marT="0" marB="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206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algn="l" defTabSz="914400" rtl="0" eaLnBrk="1" latinLnBrk="0" hangingPunct="1">
                        <a:lnSpc>
                          <a:spcPct val="115000"/>
                        </a:lnSpc>
                        <a:spcBef>
                          <a:spcPts val="0"/>
                        </a:spcBef>
                        <a:spcAft>
                          <a:spcPts val="0"/>
                        </a:spcAft>
                      </a:pPr>
                      <a:r>
                        <a:rPr lang="en-US" sz="1200" b="0" kern="1200" dirty="0">
                          <a:solidFill>
                            <a:srgbClr val="000000"/>
                          </a:solidFill>
                          <a:effectLst/>
                          <a:latin typeface="Arial" panose="020B0604020202020204" pitchFamily="34" charset="0"/>
                          <a:ea typeface="+mn-ea"/>
                          <a:cs typeface="Arial" panose="020B0604020202020204" pitchFamily="34" charset="0"/>
                        </a:rPr>
                        <a:t>Jairo Diaz-Ramirez</a:t>
                      </a:r>
                    </a:p>
                  </a:txBody>
                  <a:tcPr marL="67322" marR="67322" marT="0" marB="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algn="l" defTabSz="914400" rtl="0" eaLnBrk="1" latinLnBrk="0" hangingPunct="1">
                        <a:lnSpc>
                          <a:spcPct val="115000"/>
                        </a:lnSpc>
                        <a:spcBef>
                          <a:spcPts val="0"/>
                        </a:spcBef>
                        <a:spcAft>
                          <a:spcPts val="0"/>
                        </a:spcAft>
                      </a:pPr>
                      <a:r>
                        <a:rPr lang="en-US" sz="1200" b="0" kern="1200" dirty="0">
                          <a:solidFill>
                            <a:srgbClr val="000000"/>
                          </a:solidFill>
                          <a:effectLst/>
                          <a:latin typeface="Arial" panose="020B0604020202020204" pitchFamily="34" charset="0"/>
                          <a:ea typeface="+mn-ea"/>
                          <a:cs typeface="Arial" panose="020B0604020202020204" pitchFamily="34" charset="0"/>
                        </a:rPr>
                        <a:t>Director, Desert</a:t>
                      </a:r>
                      <a:r>
                        <a:rPr lang="en-US" sz="1200" b="0" kern="1200" baseline="0" dirty="0">
                          <a:solidFill>
                            <a:srgbClr val="000000"/>
                          </a:solidFill>
                          <a:effectLst/>
                          <a:latin typeface="Arial" panose="020B0604020202020204" pitchFamily="34" charset="0"/>
                          <a:ea typeface="+mn-ea"/>
                          <a:cs typeface="Arial" panose="020B0604020202020204" pitchFamily="34" charset="0"/>
                        </a:rPr>
                        <a:t> REC</a:t>
                      </a:r>
                      <a:endParaRPr lang="en-US" sz="1200" b="0" kern="1200" dirty="0">
                        <a:solidFill>
                          <a:srgbClr val="000000"/>
                        </a:solidFill>
                        <a:effectLst/>
                        <a:latin typeface="Arial" panose="020B0604020202020204" pitchFamily="34" charset="0"/>
                        <a:ea typeface="+mn-ea"/>
                        <a:cs typeface="Arial" panose="020B0604020202020204" pitchFamily="34" charset="0"/>
                      </a:endParaRPr>
                    </a:p>
                  </a:txBody>
                  <a:tcPr marL="67322" marR="67322" marT="0" marB="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5545005"/>
                  </a:ext>
                </a:extLst>
              </a:tr>
              <a:tr h="31206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algn="l" defTabSz="914400" rtl="0" eaLnBrk="1" latinLnBrk="0" hangingPunct="1">
                        <a:lnSpc>
                          <a:spcPct val="115000"/>
                        </a:lnSpc>
                        <a:spcBef>
                          <a:spcPts val="0"/>
                        </a:spcBef>
                        <a:spcAft>
                          <a:spcPts val="0"/>
                        </a:spcAft>
                      </a:pPr>
                      <a:r>
                        <a:rPr lang="en-US" sz="1200" b="0" kern="1200" dirty="0">
                          <a:solidFill>
                            <a:srgbClr val="000000"/>
                          </a:solidFill>
                          <a:effectLst/>
                          <a:latin typeface="Arial" panose="020B0604020202020204" pitchFamily="34" charset="0"/>
                          <a:ea typeface="+mn-ea"/>
                          <a:cs typeface="Arial" panose="020B0604020202020204" pitchFamily="34" charset="0"/>
                        </a:rPr>
                        <a:t>Ashraf El-Kereamy</a:t>
                      </a:r>
                    </a:p>
                  </a:txBody>
                  <a:tcPr marL="67322" marR="67322" marT="0" marB="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Director, Lindcove REC</a:t>
                      </a:r>
                    </a:p>
                  </a:txBody>
                  <a:tcPr marL="67322" marR="67322" marT="0" marB="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0987118"/>
                  </a:ext>
                </a:extLst>
              </a:tr>
              <a:tr h="31206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algn="l" defTabSz="914400" rtl="0" eaLnBrk="1" latinLnBrk="0" hangingPunct="1">
                        <a:lnSpc>
                          <a:spcPct val="115000"/>
                        </a:lnSpc>
                        <a:spcBef>
                          <a:spcPts val="0"/>
                        </a:spcBef>
                        <a:spcAft>
                          <a:spcPts val="0"/>
                        </a:spcAft>
                      </a:pPr>
                      <a:r>
                        <a:rPr lang="en-US" sz="1200" b="0" kern="1200" dirty="0">
                          <a:solidFill>
                            <a:srgbClr val="000000"/>
                          </a:solidFill>
                          <a:effectLst/>
                          <a:latin typeface="Arial" panose="020B0604020202020204" pitchFamily="34" charset="0"/>
                          <a:ea typeface="+mn-ea"/>
                          <a:cs typeface="Arial" panose="020B0604020202020204" pitchFamily="34" charset="0"/>
                        </a:rPr>
                        <a:t>Dustin Flavell</a:t>
                      </a:r>
                    </a:p>
                  </a:txBody>
                  <a:tcPr marL="67322" marR="67322" marT="0" marB="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Director, Sierra Foothill REC</a:t>
                      </a:r>
                    </a:p>
                  </a:txBody>
                  <a:tcPr marL="67322" marR="67322" marT="0" marB="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1206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algn="l" defTabSz="914400" rtl="0" eaLnBrk="1" latinLnBrk="0" hangingPunct="1">
                        <a:lnSpc>
                          <a:spcPct val="115000"/>
                        </a:lnSpc>
                        <a:spcBef>
                          <a:spcPts val="0"/>
                        </a:spcBef>
                        <a:spcAft>
                          <a:spcPts val="0"/>
                        </a:spcAft>
                      </a:pPr>
                      <a:r>
                        <a:rPr lang="en-US" sz="1200" b="0" kern="1200" dirty="0">
                          <a:solidFill>
                            <a:srgbClr val="000000"/>
                          </a:solidFill>
                          <a:effectLst/>
                          <a:latin typeface="Arial" panose="020B0604020202020204" pitchFamily="34" charset="0"/>
                          <a:ea typeface="+mn-ea"/>
                          <a:cs typeface="Arial" panose="020B0604020202020204" pitchFamily="34" charset="0"/>
                        </a:rPr>
                        <a:t>Darren Haver</a:t>
                      </a:r>
                    </a:p>
                  </a:txBody>
                  <a:tcPr marL="67322" marR="67322" marT="0" marB="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Executive Director, UC ANR REC System</a:t>
                      </a:r>
                    </a:p>
                  </a:txBody>
                  <a:tcPr marL="67322" marR="67322" marT="0" marB="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12060">
                <a:tc>
                  <a:txBody>
                    <a:bodyPr/>
                    <a:lstStyle/>
                    <a:p>
                      <a:pPr marL="0" marR="0" algn="l" defTabSz="914400" rtl="0" eaLnBrk="1" latinLnBrk="0" hangingPunct="1">
                        <a:lnSpc>
                          <a:spcPct val="115000"/>
                        </a:lnSpc>
                        <a:spcBef>
                          <a:spcPts val="0"/>
                        </a:spcBef>
                        <a:spcAft>
                          <a:spcPts val="0"/>
                        </a:spcAft>
                      </a:pPr>
                      <a:r>
                        <a:rPr lang="en-US" sz="1200" b="0" kern="1200" dirty="0">
                          <a:solidFill>
                            <a:srgbClr val="000000"/>
                          </a:solidFill>
                          <a:effectLst/>
                          <a:latin typeface="Arial" panose="020B0604020202020204" pitchFamily="34" charset="0"/>
                          <a:ea typeface="+mn-ea"/>
                          <a:cs typeface="Arial" panose="020B0604020202020204" pitchFamily="34" charset="0"/>
                        </a:rPr>
                        <a:t>Igor Lacan</a:t>
                      </a:r>
                    </a:p>
                  </a:txBody>
                  <a:tcPr marL="67322" marR="67322" marT="0" marB="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Director, Elkus Ranch REC</a:t>
                      </a:r>
                    </a:p>
                  </a:txBody>
                  <a:tcPr marL="67322" marR="67322" marT="0" marB="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3438207"/>
                  </a:ext>
                </a:extLst>
              </a:tr>
              <a:tr h="31206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algn="l" defTabSz="914400" rtl="0" eaLnBrk="1" latinLnBrk="0" hangingPunct="1">
                        <a:lnSpc>
                          <a:spcPct val="115000"/>
                        </a:lnSpc>
                        <a:spcBef>
                          <a:spcPts val="0"/>
                        </a:spcBef>
                        <a:spcAft>
                          <a:spcPts val="0"/>
                        </a:spcAft>
                      </a:pPr>
                      <a:r>
                        <a:rPr lang="en-US" sz="1200" b="0" kern="1200" dirty="0">
                          <a:solidFill>
                            <a:srgbClr val="000000"/>
                          </a:solidFill>
                          <a:effectLst/>
                          <a:latin typeface="Arial" panose="020B0604020202020204" pitchFamily="34" charset="0"/>
                          <a:ea typeface="+mn-ea"/>
                          <a:cs typeface="Arial" panose="020B0604020202020204" pitchFamily="34" charset="0"/>
                        </a:rPr>
                        <a:t>Lindsey Pedroncelli</a:t>
                      </a:r>
                    </a:p>
                  </a:txBody>
                  <a:tcPr marL="67322" marR="67322" marT="0" marB="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Director, South Coast REC</a:t>
                      </a:r>
                    </a:p>
                  </a:txBody>
                  <a:tcPr marL="67322" marR="67322" marT="0" marB="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1206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algn="l" defTabSz="914400" rtl="0" eaLnBrk="1" latinLnBrk="0" hangingPunct="1">
                        <a:lnSpc>
                          <a:spcPct val="115000"/>
                        </a:lnSpc>
                        <a:spcBef>
                          <a:spcPts val="0"/>
                        </a:spcBef>
                        <a:spcAft>
                          <a:spcPts val="0"/>
                        </a:spcAft>
                      </a:pPr>
                      <a:r>
                        <a:rPr lang="en-US" sz="1200" b="0" kern="1200" dirty="0">
                          <a:solidFill>
                            <a:srgbClr val="000000"/>
                          </a:solidFill>
                          <a:effectLst/>
                          <a:latin typeface="Arial" panose="020B0604020202020204" pitchFamily="34" charset="0"/>
                          <a:ea typeface="+mn-ea"/>
                          <a:cs typeface="Arial" panose="020B0604020202020204" pitchFamily="34" charset="0"/>
                        </a:rPr>
                        <a:t>Annemiek Schilder</a:t>
                      </a:r>
                    </a:p>
                  </a:txBody>
                  <a:tcPr marL="67322" marR="67322" marT="0" marB="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Director, Hansen REC</a:t>
                      </a:r>
                    </a:p>
                  </a:txBody>
                  <a:tcPr marL="67322" marR="67322" marT="0" marB="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1206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algn="l" defTabSz="914400" rtl="0" eaLnBrk="1" latinLnBrk="0" hangingPunct="1">
                        <a:lnSpc>
                          <a:spcPct val="115000"/>
                        </a:lnSpc>
                        <a:spcBef>
                          <a:spcPts val="0"/>
                        </a:spcBef>
                        <a:spcAft>
                          <a:spcPts val="0"/>
                        </a:spcAft>
                      </a:pPr>
                      <a:r>
                        <a:rPr lang="en-US" sz="1200" b="0" kern="1200" dirty="0">
                          <a:solidFill>
                            <a:srgbClr val="000000"/>
                          </a:solidFill>
                          <a:effectLst/>
                          <a:latin typeface="Arial" panose="020B0604020202020204" pitchFamily="34" charset="0"/>
                          <a:ea typeface="+mn-ea"/>
                          <a:cs typeface="Arial" panose="020B0604020202020204" pitchFamily="34" charset="0"/>
                        </a:rPr>
                        <a:t>Atef Swelam</a:t>
                      </a:r>
                    </a:p>
                  </a:txBody>
                  <a:tcPr marL="67322" marR="67322" marT="0" marB="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a:lnSpc>
                          <a:spcPct val="115000"/>
                        </a:lnSpc>
                        <a:spcBef>
                          <a:spcPts val="0"/>
                        </a:spcBef>
                        <a:spcAft>
                          <a:spcPts val="0"/>
                        </a:spcAft>
                      </a:pPr>
                      <a:r>
                        <a:rPr lang="en-US" sz="1200" b="0" dirty="0">
                          <a:solidFill>
                            <a:srgbClr val="000000"/>
                          </a:solidFill>
                          <a:effectLst/>
                          <a:latin typeface="Arial" panose="020B0604020202020204" pitchFamily="34" charset="0"/>
                          <a:ea typeface="Calibri"/>
                          <a:cs typeface="Arial" panose="020B0604020202020204" pitchFamily="34" charset="0"/>
                        </a:rPr>
                        <a:t>Director, Kearney &amp; Westside RECs</a:t>
                      </a:r>
                    </a:p>
                  </a:txBody>
                  <a:tcPr marL="67322" marR="67322" marT="0" marB="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4431839"/>
                  </a:ext>
                </a:extLst>
              </a:tr>
              <a:tr h="31206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algn="l" defTabSz="914400" rtl="0" eaLnBrk="1" latinLnBrk="0" hangingPunct="1">
                        <a:lnSpc>
                          <a:spcPct val="115000"/>
                        </a:lnSpc>
                        <a:spcBef>
                          <a:spcPts val="0"/>
                        </a:spcBef>
                        <a:spcAft>
                          <a:spcPts val="0"/>
                        </a:spcAft>
                      </a:pPr>
                      <a:r>
                        <a:rPr lang="en-US" sz="1200" b="0" kern="1200" dirty="0">
                          <a:solidFill>
                            <a:srgbClr val="000000"/>
                          </a:solidFill>
                          <a:effectLst/>
                          <a:latin typeface="Arial" panose="020B0604020202020204" pitchFamily="34" charset="0"/>
                          <a:ea typeface="+mn-ea"/>
                          <a:cs typeface="Arial" panose="020B0604020202020204" pitchFamily="34" charset="0"/>
                        </a:rPr>
                        <a:t>Rob Wilson</a:t>
                      </a:r>
                    </a:p>
                  </a:txBody>
                  <a:tcPr marL="67322" marR="67322" marT="0" marB="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Director, Intermountain REC</a:t>
                      </a:r>
                    </a:p>
                  </a:txBody>
                  <a:tcPr marL="67322" marR="67322" marT="0" marB="0"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12700"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0732555"/>
                  </a:ext>
                </a:extLst>
              </a:tr>
            </a:tbl>
          </a:graphicData>
        </a:graphic>
      </p:graphicFrame>
      <p:sp>
        <p:nvSpPr>
          <p:cNvPr id="6" name="TextBox 5">
            <a:extLst>
              <a:ext uri="{FF2B5EF4-FFF2-40B4-BE49-F238E27FC236}">
                <a16:creationId xmlns:a16="http://schemas.microsoft.com/office/drawing/2014/main" id="{984E04E7-C7D2-8682-5C13-1FC477E14297}"/>
              </a:ext>
            </a:extLst>
          </p:cNvPr>
          <p:cNvSpPr txBox="1"/>
          <p:nvPr/>
        </p:nvSpPr>
        <p:spPr>
          <a:xfrm>
            <a:off x="453600" y="5492568"/>
            <a:ext cx="8077200" cy="646331"/>
          </a:xfrm>
          <a:prstGeom prst="rect">
            <a:avLst/>
          </a:prstGeom>
          <a:noFill/>
        </p:spPr>
        <p:txBody>
          <a:bodyPr wrap="square" rtlCol="0">
            <a:spAutoFit/>
          </a:bodyPr>
          <a:lstStyle/>
          <a:p>
            <a:pPr marL="858838" marR="0" lvl="0" indent="-858838"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Facilitators:  	Kathy Eftekhari, Interim AVP, Administrative Services and Chief of Staff to the Vice President, UC ANR</a:t>
            </a:r>
          </a:p>
          <a:p>
            <a:pPr marL="858838" marR="0" lvl="0" indent="-858838"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Katherine Webb-Martinez, Director, UC ANR Program Planning and Evaluation</a:t>
            </a:r>
          </a:p>
          <a:p>
            <a:pPr marL="858838" marR="0" lvl="0" indent="-858838" algn="l" defTabSz="914400" rtl="0" eaLnBrk="1" fontAlgn="auto" latinLnBrk="0" hangingPunct="1">
              <a:lnSpc>
                <a:spcPct val="100000"/>
              </a:lnSpc>
              <a:spcBef>
                <a:spcPts val="0"/>
              </a:spcBef>
              <a:spcAft>
                <a:spcPts val="0"/>
              </a:spcAft>
              <a:buClrTx/>
              <a:buSzTx/>
              <a:buFontTx/>
              <a:buNone/>
              <a:tabLst/>
              <a:defRPr/>
            </a:pPr>
            <a:r>
              <a:rPr lang="en-US" sz="900" dirty="0">
                <a:solidFill>
                  <a:srgbClr val="000000"/>
                </a:solidFill>
                <a:latin typeface="Arial" panose="020B0604020202020204" pitchFamily="34" charset="0"/>
                <a:cs typeface="Arial" panose="020B0604020202020204" pitchFamily="34" charset="0"/>
              </a:rPr>
              <a:t>	Aimee Chang, Deputy Chief of Staff, UC ANR</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858838" marR="0" lvl="0" indent="-858838"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70837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DD5C26-C8F4-426A-7659-A684BCBEB8E1}"/>
              </a:ext>
              <a:ext uri="{C183D7F6-B498-43B3-948B-1728B52AA6E4}">
                <adec:decorative xmlns:adec="http://schemas.microsoft.com/office/drawing/2017/decorative" val="1"/>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GlowEdges/>
                    </a14:imgEffect>
                  </a14:imgLayer>
                </a14:imgProps>
              </a:ext>
            </a:extLst>
          </a:blip>
          <a:stretch>
            <a:fillRect/>
          </a:stretch>
        </p:blipFill>
        <p:spPr>
          <a:xfrm>
            <a:off x="0" y="1"/>
            <a:ext cx="9144000" cy="6857999"/>
          </a:xfrm>
          <a:prstGeom prst="rect">
            <a:avLst/>
          </a:prstGeom>
        </p:spPr>
      </p:pic>
      <p:cxnSp>
        <p:nvCxnSpPr>
          <p:cNvPr id="7" name="Straight Connector 6">
            <a:extLst>
              <a:ext uri="{FF2B5EF4-FFF2-40B4-BE49-F238E27FC236}">
                <a16:creationId xmlns:a16="http://schemas.microsoft.com/office/drawing/2014/main" id="{0D0DCC75-6B5C-146F-2E10-0DCAADF53102}"/>
              </a:ext>
              <a:ext uri="{C183D7F6-B498-43B3-948B-1728B52AA6E4}">
                <adec:decorative xmlns:adec="http://schemas.microsoft.com/office/drawing/2017/decorative" val="1"/>
              </a:ext>
            </a:extLst>
          </p:cNvPr>
          <p:cNvCxnSpPr/>
          <p:nvPr/>
        </p:nvCxnSpPr>
        <p:spPr>
          <a:xfrm>
            <a:off x="457200" y="1190122"/>
            <a:ext cx="18288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57200" y="1418231"/>
            <a:ext cx="6629400" cy="1219200"/>
          </a:xfrm>
        </p:spPr>
        <p:txBody>
          <a:bodyPr lIns="0" tIns="0" rIns="0" bIns="0" anchor="t" anchorCtr="0">
            <a:noAutofit/>
          </a:bodyPr>
          <a:lstStyle/>
          <a:p>
            <a:r>
              <a:rPr lang="en-US" sz="4000" b="0" dirty="0">
                <a:solidFill>
                  <a:schemeClr val="accent5">
                    <a:lumMod val="75000"/>
                  </a:schemeClr>
                </a:solidFill>
                <a:latin typeface="Arial" charset="0"/>
                <a:ea typeface="Arial" charset="0"/>
                <a:cs typeface="Arial" charset="0"/>
              </a:rPr>
              <a:t>UC ANR REC System Organizational Layout</a:t>
            </a:r>
          </a:p>
        </p:txBody>
      </p:sp>
      <p:pic>
        <p:nvPicPr>
          <p:cNvPr id="5" name="Picture 4" descr="A black background with white text">
            <a:extLst>
              <a:ext uri="{FF2B5EF4-FFF2-40B4-BE49-F238E27FC236}">
                <a16:creationId xmlns:a16="http://schemas.microsoft.com/office/drawing/2014/main" id="{80158AF8-4E64-8507-A973-4A9EEE777C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2938" y="5643749"/>
            <a:ext cx="3113239" cy="756257"/>
          </a:xfrm>
          <a:prstGeom prst="rect">
            <a:avLst/>
          </a:prstGeom>
        </p:spPr>
      </p:pic>
    </p:spTree>
    <p:extLst>
      <p:ext uri="{BB962C8B-B14F-4D97-AF65-F5344CB8AC3E}">
        <p14:creationId xmlns:p14="http://schemas.microsoft.com/office/powerpoint/2010/main" val="1136237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a:extLst>
              <a:ext uri="{FF2B5EF4-FFF2-40B4-BE49-F238E27FC236}">
                <a16:creationId xmlns:a16="http://schemas.microsoft.com/office/drawing/2014/main" id="{C802AC25-88F6-FA99-69B8-764FE9E1CE17}"/>
              </a:ext>
            </a:extLst>
          </p:cNvPr>
          <p:cNvSpPr txBox="1">
            <a:spLocks noGrp="1"/>
          </p:cNvSpPr>
          <p:nvPr>
            <p:ph type="title" idx="4294967295"/>
          </p:nvPr>
        </p:nvSpPr>
        <p:spPr>
          <a:xfrm>
            <a:off x="457199" y="457201"/>
            <a:ext cx="8229601" cy="761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indent="0" algn="l" defTabSz="914400" rtl="0" eaLnBrk="1" latinLnBrk="0" hangingPunct="1">
              <a:lnSpc>
                <a:spcPct val="82000"/>
              </a:lnSpc>
              <a:spcBef>
                <a:spcPct val="20000"/>
              </a:spcBef>
              <a:buFont typeface="Arial" pitchFamily="34" charset="0"/>
              <a:buNone/>
              <a:defRPr lang="en-US" sz="4000" b="0" i="0" kern="1200" baseline="0" smtClean="0">
                <a:solidFill>
                  <a:schemeClr val="tx2">
                    <a:lumMod val="75000"/>
                    <a:lumOff val="25000"/>
                  </a:schemeClr>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rgbClr val="0F7FC5"/>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0F7FC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0F7FC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0F7FC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82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chemeClr val="accent5">
                    <a:lumMod val="75000"/>
                  </a:schemeClr>
                </a:solidFill>
                <a:effectLst/>
                <a:uLnTx/>
                <a:uFillTx/>
                <a:latin typeface="Arial"/>
                <a:ea typeface="+mn-ea"/>
                <a:cs typeface="Arial"/>
              </a:rPr>
              <a:t>The REC System Organizational Chart</a:t>
            </a:r>
          </a:p>
        </p:txBody>
      </p:sp>
      <p:cxnSp>
        <p:nvCxnSpPr>
          <p:cNvPr id="9" name="Straight Connector 8">
            <a:extLst>
              <a:ext uri="{FF2B5EF4-FFF2-40B4-BE49-F238E27FC236}">
                <a16:creationId xmlns:a16="http://schemas.microsoft.com/office/drawing/2014/main" id="{CB1326C1-1084-D3FE-A062-38E84C148426}"/>
              </a:ext>
              <a:ext uri="{C183D7F6-B498-43B3-948B-1728B52AA6E4}">
                <adec:decorative xmlns:adec="http://schemas.microsoft.com/office/drawing/2017/decorative" val="1"/>
              </a:ext>
            </a:extLst>
          </p:cNvPr>
          <p:cNvCxnSpPr/>
          <p:nvPr/>
        </p:nvCxnSpPr>
        <p:spPr>
          <a:xfrm>
            <a:off x="457198" y="1158239"/>
            <a:ext cx="8229601"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6" name="Picture 25" descr="organizational chart showing reporting relationship of 10 RECs ">
            <a:extLst>
              <a:ext uri="{FF2B5EF4-FFF2-40B4-BE49-F238E27FC236}">
                <a16:creationId xmlns:a16="http://schemas.microsoft.com/office/drawing/2014/main" id="{B220C499-E0FF-A95A-DAE2-57850F41157F}"/>
              </a:ext>
            </a:extLst>
          </p:cNvPr>
          <p:cNvPicPr>
            <a:picLocks noChangeAspect="1"/>
          </p:cNvPicPr>
          <p:nvPr/>
        </p:nvPicPr>
        <p:blipFill>
          <a:blip r:embed="rId2"/>
          <a:stretch>
            <a:fillRect/>
          </a:stretch>
        </p:blipFill>
        <p:spPr>
          <a:xfrm>
            <a:off x="925614" y="1379639"/>
            <a:ext cx="7292772" cy="5039422"/>
          </a:xfrm>
          <a:prstGeom prst="rect">
            <a:avLst/>
          </a:prstGeom>
        </p:spPr>
      </p:pic>
    </p:spTree>
    <p:extLst>
      <p:ext uri="{BB962C8B-B14F-4D97-AF65-F5344CB8AC3E}">
        <p14:creationId xmlns:p14="http://schemas.microsoft.com/office/powerpoint/2010/main" val="4016117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E5083C-AA6C-B928-7AA8-CC00C17FDF05}"/>
              </a:ext>
              <a:ext uri="{C183D7F6-B498-43B3-948B-1728B52AA6E4}">
                <adec:decorative xmlns:adec="http://schemas.microsoft.com/office/drawing/2017/decorative" val="1"/>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GlowEdges/>
                    </a14:imgEffect>
                  </a14:imgLayer>
                </a14:imgProps>
              </a:ext>
            </a:extLst>
          </a:blip>
          <a:stretch>
            <a:fillRect/>
          </a:stretch>
        </p:blipFill>
        <p:spPr>
          <a:xfrm>
            <a:off x="0" y="1"/>
            <a:ext cx="9144000" cy="6857999"/>
          </a:xfrm>
          <a:prstGeom prst="rect">
            <a:avLst/>
          </a:prstGeom>
        </p:spPr>
      </p:pic>
      <p:cxnSp>
        <p:nvCxnSpPr>
          <p:cNvPr id="5" name="Straight Connector 4">
            <a:extLst>
              <a:ext uri="{FF2B5EF4-FFF2-40B4-BE49-F238E27FC236}">
                <a16:creationId xmlns:a16="http://schemas.microsoft.com/office/drawing/2014/main" id="{33247785-4507-46EE-76FF-AC8837303602}"/>
              </a:ext>
              <a:ext uri="{C183D7F6-B498-43B3-948B-1728B52AA6E4}">
                <adec:decorative xmlns:adec="http://schemas.microsoft.com/office/drawing/2017/decorative" val="1"/>
              </a:ext>
            </a:extLst>
          </p:cNvPr>
          <p:cNvCxnSpPr/>
          <p:nvPr/>
        </p:nvCxnSpPr>
        <p:spPr>
          <a:xfrm>
            <a:off x="457200" y="1190122"/>
            <a:ext cx="18288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57200" y="1417342"/>
            <a:ext cx="6629400" cy="1219200"/>
          </a:xfrm>
        </p:spPr>
        <p:txBody>
          <a:bodyPr lIns="0" tIns="0" rIns="0" bIns="0" anchor="t" anchorCtr="0">
            <a:noAutofit/>
          </a:bodyPr>
          <a:lstStyle/>
          <a:p>
            <a:r>
              <a:rPr lang="en-US" sz="4000" b="0" dirty="0">
                <a:solidFill>
                  <a:schemeClr val="accent5">
                    <a:lumMod val="75000"/>
                  </a:schemeClr>
                </a:solidFill>
                <a:latin typeface="Arial" charset="0"/>
                <a:ea typeface="Arial" charset="0"/>
                <a:cs typeface="Arial" charset="0"/>
              </a:rPr>
              <a:t>UC ANR REC System</a:t>
            </a:r>
            <a:br>
              <a:rPr lang="en-US" sz="4000" b="0" dirty="0">
                <a:solidFill>
                  <a:schemeClr val="accent5">
                    <a:lumMod val="75000"/>
                  </a:schemeClr>
                </a:solidFill>
                <a:latin typeface="Arial" charset="0"/>
                <a:ea typeface="Arial" charset="0"/>
                <a:cs typeface="Arial" charset="0"/>
              </a:rPr>
            </a:br>
            <a:r>
              <a:rPr lang="en-US" sz="4000" b="0" dirty="0">
                <a:solidFill>
                  <a:schemeClr val="accent5">
                    <a:lumMod val="75000"/>
                  </a:schemeClr>
                </a:solidFill>
                <a:latin typeface="Arial" charset="0"/>
                <a:ea typeface="Arial" charset="0"/>
                <a:cs typeface="Arial" charset="0"/>
              </a:rPr>
              <a:t>Mission and Vision</a:t>
            </a:r>
            <a:br>
              <a:rPr lang="en-US" sz="4000" b="0" dirty="0">
                <a:solidFill>
                  <a:schemeClr val="accent5">
                    <a:lumMod val="75000"/>
                  </a:schemeClr>
                </a:solidFill>
                <a:latin typeface="Arial" charset="0"/>
                <a:ea typeface="Arial" charset="0"/>
                <a:cs typeface="Arial" charset="0"/>
              </a:rPr>
            </a:br>
            <a:endParaRPr lang="en-US" sz="4000" b="0" dirty="0">
              <a:solidFill>
                <a:schemeClr val="accent5">
                  <a:lumMod val="75000"/>
                </a:schemeClr>
              </a:solidFill>
              <a:latin typeface="Arial" charset="0"/>
              <a:ea typeface="Arial" charset="0"/>
              <a:cs typeface="Arial" charset="0"/>
            </a:endParaRPr>
          </a:p>
        </p:txBody>
      </p:sp>
      <p:pic>
        <p:nvPicPr>
          <p:cNvPr id="3" name="Picture 2" descr="A black background with white text">
            <a:extLst>
              <a:ext uri="{FF2B5EF4-FFF2-40B4-BE49-F238E27FC236}">
                <a16:creationId xmlns:a16="http://schemas.microsoft.com/office/drawing/2014/main" id="{6B0CB2EF-0555-6F4A-6B8B-315F05D043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2938" y="5643749"/>
            <a:ext cx="3113239" cy="756257"/>
          </a:xfrm>
          <a:prstGeom prst="rect">
            <a:avLst/>
          </a:prstGeom>
        </p:spPr>
      </p:pic>
    </p:spTree>
    <p:extLst>
      <p:ext uri="{BB962C8B-B14F-4D97-AF65-F5344CB8AC3E}">
        <p14:creationId xmlns:p14="http://schemas.microsoft.com/office/powerpoint/2010/main" val="3553668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E96B1-ADCE-41CA-1AEC-3F6B39CC4098}"/>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7BAEEC9A-6EBB-5B0C-AC07-909CF0ED9F12}"/>
              </a:ext>
            </a:extLst>
          </p:cNvPr>
          <p:cNvSpPr txBox="1">
            <a:spLocks noGrp="1"/>
          </p:cNvSpPr>
          <p:nvPr>
            <p:ph type="title" idx="4294967295"/>
          </p:nvPr>
        </p:nvSpPr>
        <p:spPr>
          <a:xfrm>
            <a:off x="457199" y="457200"/>
            <a:ext cx="8229601" cy="77574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indent="0" algn="l" defTabSz="914400" rtl="0" eaLnBrk="1" latinLnBrk="0" hangingPunct="1">
              <a:lnSpc>
                <a:spcPct val="82000"/>
              </a:lnSpc>
              <a:spcBef>
                <a:spcPct val="20000"/>
              </a:spcBef>
              <a:buFont typeface="Arial" pitchFamily="34" charset="0"/>
              <a:buNone/>
              <a:defRPr lang="en-US" sz="4000" b="0" i="0" kern="1200" baseline="0" smtClean="0">
                <a:solidFill>
                  <a:schemeClr val="tx2">
                    <a:lumMod val="75000"/>
                    <a:lumOff val="25000"/>
                  </a:schemeClr>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rgbClr val="0F7FC5"/>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0F7FC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0F7FC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0F7FC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82000"/>
              </a:lnSpc>
              <a:spcBef>
                <a:spcPct val="20000"/>
              </a:spcBef>
              <a:spcAft>
                <a:spcPts val="0"/>
              </a:spcAft>
              <a:buClrTx/>
              <a:buSzTx/>
              <a:buFont typeface="Arial" pitchFamily="34" charset="0"/>
              <a:buNone/>
              <a:tabLst/>
              <a:defRPr/>
            </a:pPr>
            <a:r>
              <a:rPr lang="en-US" sz="2800" dirty="0">
                <a:solidFill>
                  <a:schemeClr val="accent5">
                    <a:lumMod val="75000"/>
                  </a:schemeClr>
                </a:solidFill>
              </a:rPr>
              <a:t>UC ANR REC System</a:t>
            </a:r>
            <a:r>
              <a:rPr kumimoji="0" lang="en-US" sz="2800" b="0" i="0" u="none" strike="noStrike" kern="1200" cap="none" spc="0" normalizeH="0" baseline="0" noProof="0" dirty="0">
                <a:ln>
                  <a:noFill/>
                </a:ln>
                <a:solidFill>
                  <a:schemeClr val="accent5">
                    <a:lumMod val="75000"/>
                  </a:schemeClr>
                </a:solidFill>
                <a:effectLst/>
                <a:uLnTx/>
                <a:uFillTx/>
                <a:latin typeface="Arial"/>
                <a:ea typeface="+mn-ea"/>
                <a:cs typeface="Arial"/>
              </a:rPr>
              <a:t> Mission</a:t>
            </a:r>
          </a:p>
        </p:txBody>
      </p:sp>
      <p:cxnSp>
        <p:nvCxnSpPr>
          <p:cNvPr id="11" name="Straight Connector 10">
            <a:extLst>
              <a:ext uri="{FF2B5EF4-FFF2-40B4-BE49-F238E27FC236}">
                <a16:creationId xmlns:a16="http://schemas.microsoft.com/office/drawing/2014/main" id="{C9AD7649-BA65-3830-3CAF-E45C79BEDF82}"/>
              </a:ext>
              <a:ext uri="{C183D7F6-B498-43B3-948B-1728B52AA6E4}">
                <adec:decorative xmlns:adec="http://schemas.microsoft.com/office/drawing/2017/decorative" val="1"/>
              </a:ext>
            </a:extLst>
          </p:cNvPr>
          <p:cNvCxnSpPr/>
          <p:nvPr/>
        </p:nvCxnSpPr>
        <p:spPr>
          <a:xfrm>
            <a:off x="457199" y="1165860"/>
            <a:ext cx="8229601"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4B8B433-8C43-C90B-B3C8-1BDE11E6B922}"/>
              </a:ext>
            </a:extLst>
          </p:cNvPr>
          <p:cNvSpPr txBox="1"/>
          <p:nvPr/>
        </p:nvSpPr>
        <p:spPr>
          <a:xfrm>
            <a:off x="457198" y="1399674"/>
            <a:ext cx="8229601" cy="1569660"/>
          </a:xfrm>
          <a:prstGeom prst="rect">
            <a:avLst/>
          </a:prstGeom>
          <a:noFill/>
        </p:spPr>
        <p:txBody>
          <a:bodyPr wrap="square" rtlCol="0">
            <a:spAutoFit/>
          </a:bodyPr>
          <a:lstStyle/>
          <a:p>
            <a:pPr algn="just">
              <a:lnSpc>
                <a:spcPct val="150000"/>
              </a:lnSpc>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In support of the UC ANR Mission, we provide a unique network of living laboratories generating innovative research, education and outreach to benefit diverse communities across California’s agricultural, wildland, and urban environments.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Box 2" descr="Icebergs">
            <a:extLst>
              <a:ext uri="{FF2B5EF4-FFF2-40B4-BE49-F238E27FC236}">
                <a16:creationId xmlns:a16="http://schemas.microsoft.com/office/drawing/2014/main" id="{E8E58B0B-1606-9F7C-E8E1-29EAB7B61EE7}"/>
              </a:ext>
            </a:extLst>
          </p:cNvPr>
          <p:cNvSpPr txBox="1"/>
          <p:nvPr/>
        </p:nvSpPr>
        <p:spPr>
          <a:xfrm>
            <a:off x="0" y="2801086"/>
            <a:ext cx="9144000" cy="3599714"/>
          </a:xfrm>
          <a:prstGeom prst="rect">
            <a:avLst/>
          </a:prstGeom>
          <a:noFill/>
        </p:spPr>
        <p:txBody>
          <a:bodyPr wrap="square" rtlCol="0">
            <a:prstTxWarp prst="textWave1">
              <a:avLst/>
            </a:prstTxWarp>
            <a:spAutoFit/>
          </a:bodyPr>
          <a:lstStyle/>
          <a:p>
            <a:r>
              <a:rPr lang="en-US" sz="600" dirty="0">
                <a:blipFill dpi="0" rotWithShape="1">
                  <a:blip r:embed="rId3">
                    <a:extLst>
                      <a:ext uri="{28A0092B-C50C-407E-A947-70E740481C1C}">
                        <a14:useLocalDpi xmlns:a14="http://schemas.microsoft.com/office/drawing/2010/main" val="0"/>
                      </a:ext>
                    </a:extLst>
                  </a:blip>
                  <a:srcRect/>
                  <a:stretch>
                    <a:fillRect/>
                  </a:stretch>
                </a:blipFill>
                <a:latin typeface="Aptos" panose="02110004020202020204"/>
              </a:rPr>
              <a:t>------------</a:t>
            </a:r>
          </a:p>
        </p:txBody>
      </p:sp>
    </p:spTree>
    <p:extLst>
      <p:ext uri="{BB962C8B-B14F-4D97-AF65-F5344CB8AC3E}">
        <p14:creationId xmlns:p14="http://schemas.microsoft.com/office/powerpoint/2010/main" val="4192969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noGrp="1"/>
          </p:cNvSpPr>
          <p:nvPr>
            <p:ph type="title" idx="4294967295"/>
          </p:nvPr>
        </p:nvSpPr>
        <p:spPr>
          <a:xfrm>
            <a:off x="457199" y="457201"/>
            <a:ext cx="8229601" cy="761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indent="0" algn="l" defTabSz="914400" rtl="0" eaLnBrk="1" latinLnBrk="0" hangingPunct="1">
              <a:lnSpc>
                <a:spcPct val="82000"/>
              </a:lnSpc>
              <a:spcBef>
                <a:spcPct val="20000"/>
              </a:spcBef>
              <a:buFont typeface="Arial" pitchFamily="34" charset="0"/>
              <a:buNone/>
              <a:defRPr lang="en-US" sz="4000" b="0" i="0" kern="1200" baseline="0" smtClean="0">
                <a:solidFill>
                  <a:schemeClr val="tx2">
                    <a:lumMod val="75000"/>
                    <a:lumOff val="25000"/>
                  </a:schemeClr>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rgbClr val="0F7FC5"/>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0F7FC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0F7FC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0F7FC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82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chemeClr val="accent5">
                    <a:lumMod val="75000"/>
                  </a:schemeClr>
                </a:solidFill>
                <a:effectLst/>
                <a:uLnTx/>
                <a:uFillTx/>
                <a:latin typeface="Arial"/>
                <a:ea typeface="+mn-ea"/>
                <a:cs typeface="Arial"/>
              </a:rPr>
              <a:t>The REC System Vision</a:t>
            </a:r>
          </a:p>
        </p:txBody>
      </p:sp>
      <p:cxnSp>
        <p:nvCxnSpPr>
          <p:cNvPr id="8" name="Straight Connector 7">
            <a:extLst>
              <a:ext uri="{C183D7F6-B498-43B3-948B-1728B52AA6E4}">
                <adec:decorative xmlns:adec="http://schemas.microsoft.com/office/drawing/2017/decorative" val="1"/>
              </a:ext>
            </a:extLst>
          </p:cNvPr>
          <p:cNvCxnSpPr/>
          <p:nvPr/>
        </p:nvCxnSpPr>
        <p:spPr>
          <a:xfrm>
            <a:off x="457198" y="1158239"/>
            <a:ext cx="8229601"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159AAB1-258F-70E9-EA41-EBA31D2BECD1}"/>
              </a:ext>
            </a:extLst>
          </p:cNvPr>
          <p:cNvSpPr txBox="1"/>
          <p:nvPr/>
        </p:nvSpPr>
        <p:spPr>
          <a:xfrm>
            <a:off x="369849" y="1325906"/>
            <a:ext cx="8316950" cy="4747262"/>
          </a:xfrm>
          <a:prstGeom prst="rect">
            <a:avLst/>
          </a:prstGeom>
          <a:noFill/>
        </p:spPr>
        <p:txBody>
          <a:bodyPr wrap="square">
            <a:spAutoFit/>
          </a:bodyPr>
          <a:lstStyle/>
          <a:p>
            <a:pPr algn="just" defTabSz="685800">
              <a:spcAft>
                <a:spcPts val="900"/>
              </a:spcAft>
              <a:defRPr/>
            </a:pPr>
            <a:r>
              <a:rPr lang="en-US" sz="1600" b="1" dirty="0">
                <a:solidFill>
                  <a:srgbClr val="000000"/>
                </a:solidFill>
                <a:latin typeface="Arial" panose="020B0604020202020204" pitchFamily="34" charset="0"/>
                <a:cs typeface="Arial" panose="020B0604020202020204" pitchFamily="34" charset="0"/>
              </a:rPr>
              <a:t>Be the go-to source for the discovery and demonstration of practical solutions to meet the agricultural and natural resource needs of rural and urban communities in California and beyond</a:t>
            </a:r>
          </a:p>
          <a:p>
            <a:pPr algn="just" defTabSz="685800">
              <a:lnSpc>
                <a:spcPct val="120000"/>
              </a:lnSpc>
              <a:spcBef>
                <a:spcPts val="750"/>
              </a:spcBef>
              <a:defRPr/>
            </a:pPr>
            <a:r>
              <a:rPr lang="en-US" sz="1400" dirty="0">
                <a:solidFill>
                  <a:srgbClr val="000000"/>
                </a:solidFill>
                <a:latin typeface="Arial" panose="020B0604020202020204" pitchFamily="34" charset="0"/>
                <a:cs typeface="Arial" panose="020B0604020202020204" pitchFamily="34" charset="0"/>
              </a:rPr>
              <a:t>Stretching from Oregon to Mexico, from the Sierra Mountains across the Great Central Valley and Coastal Ranges and on to the Pacific Ocean, our ten unique REC locations will leverage California’s diverse climates and ecosystems, its 400+ agricultural commodities and the strength of the University of California system to attract a global consortium of leading researchers and educators. Together we will advance science-based solutions for both large and small scale agricultural and environmental issues - improving access to nutritious and affordable food, while protecting natural resources. We will engage California’s diverse rural and urban communities in hands-on learning to promote science literacy and 21st century life skills. Our work will elevate California’s economic prosperity while protecting wildlife, enhancing habitat and making our forests, parks, and communities healthy. </a:t>
            </a:r>
          </a:p>
          <a:p>
            <a:pPr algn="just" defTabSz="685800">
              <a:lnSpc>
                <a:spcPct val="120000"/>
              </a:lnSpc>
              <a:spcBef>
                <a:spcPts val="750"/>
              </a:spcBef>
              <a:defRPr/>
            </a:pPr>
            <a:r>
              <a:rPr lang="en-US" sz="1400" dirty="0">
                <a:solidFill>
                  <a:srgbClr val="000000"/>
                </a:solidFill>
                <a:latin typeface="Arial" panose="020B0604020202020204" pitchFamily="34" charset="0"/>
                <a:cs typeface="Arial" panose="020B0604020202020204" pitchFamily="34" charset="0"/>
              </a:rPr>
              <a:t>We will create novel partnerships across California and the world to generate resources and opportunities that will enhance our ongoing sustainability. We will create hubs of innovation and invest in facilities and new technology to address changing needs and emerging problems. Our people will be proud to work in the UC ANR REC System, knowing that they contribute to helping the people of California adapt to the most pressing climate, environmental, and food system challenges.</a:t>
            </a:r>
            <a:endParaRPr lang="en-US"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7144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D9FFE9-8DF6-E8FC-67C0-9D1B0A047E2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C14EDFF-E2D1-8DF9-5778-F8C792743F2C}"/>
              </a:ext>
              <a:ext uri="{C183D7F6-B498-43B3-948B-1728B52AA6E4}">
                <adec:decorative xmlns:adec="http://schemas.microsoft.com/office/drawing/2017/decorative" val="1"/>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GlowEdges/>
                    </a14:imgEffect>
                  </a14:imgLayer>
                </a14:imgProps>
              </a:ext>
            </a:extLst>
          </a:blip>
          <a:stretch>
            <a:fillRect/>
          </a:stretch>
        </p:blipFill>
        <p:spPr>
          <a:xfrm>
            <a:off x="0" y="0"/>
            <a:ext cx="9144000" cy="6857999"/>
          </a:xfrm>
          <a:prstGeom prst="rect">
            <a:avLst/>
          </a:prstGeom>
        </p:spPr>
      </p:pic>
      <p:sp>
        <p:nvSpPr>
          <p:cNvPr id="2" name="Title 1">
            <a:extLst>
              <a:ext uri="{FF2B5EF4-FFF2-40B4-BE49-F238E27FC236}">
                <a16:creationId xmlns:a16="http://schemas.microsoft.com/office/drawing/2014/main" id="{93A116F8-BA66-A596-C956-B12A3FD3C033}"/>
              </a:ext>
            </a:extLst>
          </p:cNvPr>
          <p:cNvSpPr>
            <a:spLocks noGrp="1"/>
          </p:cNvSpPr>
          <p:nvPr>
            <p:ph type="ctrTitle"/>
          </p:nvPr>
        </p:nvSpPr>
        <p:spPr>
          <a:xfrm>
            <a:off x="457200" y="1418722"/>
            <a:ext cx="6553200" cy="1863735"/>
          </a:xfrm>
        </p:spPr>
        <p:txBody>
          <a:bodyPr lIns="0" tIns="0" rIns="0" bIns="0" anchor="t" anchorCtr="0">
            <a:noAutofit/>
          </a:bodyPr>
          <a:lstStyle/>
          <a:p>
            <a:r>
              <a:rPr lang="en-US" sz="4000" b="0" dirty="0">
                <a:solidFill>
                  <a:schemeClr val="accent5">
                    <a:lumMod val="75000"/>
                  </a:schemeClr>
                </a:solidFill>
                <a:latin typeface="Arial" charset="0"/>
                <a:ea typeface="Arial" charset="0"/>
                <a:cs typeface="Arial" charset="0"/>
              </a:rPr>
              <a:t>Strategic Framework Decision Drivers</a:t>
            </a:r>
          </a:p>
        </p:txBody>
      </p:sp>
      <p:cxnSp>
        <p:nvCxnSpPr>
          <p:cNvPr id="6" name="Straight Connector 5">
            <a:extLst>
              <a:ext uri="{FF2B5EF4-FFF2-40B4-BE49-F238E27FC236}">
                <a16:creationId xmlns:a16="http://schemas.microsoft.com/office/drawing/2014/main" id="{1E1D3C3A-BD46-E43B-9BB5-4119518F561F}"/>
              </a:ext>
              <a:ext uri="{C183D7F6-B498-43B3-948B-1728B52AA6E4}">
                <adec:decorative xmlns:adec="http://schemas.microsoft.com/office/drawing/2017/decorative" val="1"/>
              </a:ext>
            </a:extLst>
          </p:cNvPr>
          <p:cNvCxnSpPr/>
          <p:nvPr/>
        </p:nvCxnSpPr>
        <p:spPr>
          <a:xfrm>
            <a:off x="457200" y="1190122"/>
            <a:ext cx="18288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black background with white text">
            <a:extLst>
              <a:ext uri="{FF2B5EF4-FFF2-40B4-BE49-F238E27FC236}">
                <a16:creationId xmlns:a16="http://schemas.microsoft.com/office/drawing/2014/main" id="{8367522D-100B-2A21-22AD-9964777827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2938" y="5643749"/>
            <a:ext cx="3113239" cy="756257"/>
          </a:xfrm>
          <a:prstGeom prst="rect">
            <a:avLst/>
          </a:prstGeom>
        </p:spPr>
      </p:pic>
    </p:spTree>
    <p:extLst>
      <p:ext uri="{BB962C8B-B14F-4D97-AF65-F5344CB8AC3E}">
        <p14:creationId xmlns:p14="http://schemas.microsoft.com/office/powerpoint/2010/main" val="175332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EEAAA-48C8-B92F-7BF4-275377746E0A}"/>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C12694F3-9B7B-9705-0F53-B90AA30C8784}"/>
              </a:ext>
            </a:extLst>
          </p:cNvPr>
          <p:cNvSpPr txBox="1">
            <a:spLocks noGrp="1"/>
          </p:cNvSpPr>
          <p:nvPr>
            <p:ph type="title" idx="4294967295"/>
          </p:nvPr>
        </p:nvSpPr>
        <p:spPr>
          <a:xfrm>
            <a:off x="457199" y="457201"/>
            <a:ext cx="8229601" cy="761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indent="0" algn="l" defTabSz="914400" rtl="0" eaLnBrk="1" latinLnBrk="0" hangingPunct="1">
              <a:lnSpc>
                <a:spcPct val="82000"/>
              </a:lnSpc>
              <a:spcBef>
                <a:spcPct val="20000"/>
              </a:spcBef>
              <a:buFont typeface="Arial" pitchFamily="34" charset="0"/>
              <a:buNone/>
              <a:defRPr lang="en-US" sz="4000" b="0" i="0" kern="1200" baseline="0" smtClean="0">
                <a:solidFill>
                  <a:schemeClr val="tx2">
                    <a:lumMod val="75000"/>
                    <a:lumOff val="25000"/>
                  </a:schemeClr>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rgbClr val="0F7FC5"/>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0F7FC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0F7FC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0F7FC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82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chemeClr val="accent5">
                    <a:lumMod val="75000"/>
                  </a:schemeClr>
                </a:solidFill>
                <a:effectLst/>
                <a:uLnTx/>
                <a:uFillTx/>
                <a:latin typeface="Arial"/>
                <a:ea typeface="+mn-ea"/>
                <a:cs typeface="Arial"/>
              </a:rPr>
              <a:t>Current Challenges Facing the RECs</a:t>
            </a:r>
          </a:p>
        </p:txBody>
      </p:sp>
      <p:cxnSp>
        <p:nvCxnSpPr>
          <p:cNvPr id="8" name="Straight Connector 7">
            <a:extLst>
              <a:ext uri="{FF2B5EF4-FFF2-40B4-BE49-F238E27FC236}">
                <a16:creationId xmlns:a16="http://schemas.microsoft.com/office/drawing/2014/main" id="{64B11C3B-4E34-A81E-8457-3175738956C3}"/>
              </a:ext>
              <a:ext uri="{C183D7F6-B498-43B3-948B-1728B52AA6E4}">
                <adec:decorative xmlns:adec="http://schemas.microsoft.com/office/drawing/2017/decorative" val="1"/>
              </a:ext>
            </a:extLst>
          </p:cNvPr>
          <p:cNvCxnSpPr/>
          <p:nvPr/>
        </p:nvCxnSpPr>
        <p:spPr>
          <a:xfrm>
            <a:off x="457198" y="1158239"/>
            <a:ext cx="8229601"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5FE34BF-F12A-DBFB-6A83-5493E20FC475}"/>
              </a:ext>
            </a:extLst>
          </p:cNvPr>
          <p:cNvSpPr txBox="1"/>
          <p:nvPr/>
        </p:nvSpPr>
        <p:spPr>
          <a:xfrm>
            <a:off x="459556" y="1831736"/>
            <a:ext cx="8242690" cy="417037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Strategic Framework was developed to address current market and organizational realities that have impacted the future viability of the REC System.</a:t>
            </a:r>
          </a:p>
          <a:p>
            <a:pPr marL="457200" marR="0" lvl="0" indent="-457200" algn="l" defTabSz="457200" rtl="0" eaLnBrk="1" fontAlgn="auto" latinLnBrk="0" hangingPunct="1">
              <a:lnSpc>
                <a:spcPct val="100000"/>
              </a:lnSpc>
              <a:spcBef>
                <a:spcPts val="0"/>
              </a:spcBef>
              <a:spcAft>
                <a:spcPts val="600"/>
              </a:spcAft>
              <a:buClr>
                <a:srgbClr val="0074A1"/>
              </a:buClr>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Due to an ongoing decline in funding, there are fewer UC faculty based at RECs than in the past, fewer campus-based faculty conducting field-based traditional agriculture research, and insufficient funding for infrastructure improvements and deferred maintenance.</a:t>
            </a:r>
          </a:p>
          <a:p>
            <a:pPr marL="457200" marR="0" lvl="0" indent="-457200" algn="l" defTabSz="457200" rtl="0" eaLnBrk="1" fontAlgn="auto" latinLnBrk="0" hangingPunct="1">
              <a:lnSpc>
                <a:spcPct val="100000"/>
              </a:lnSpc>
              <a:spcBef>
                <a:spcPts val="0"/>
              </a:spcBef>
              <a:spcAft>
                <a:spcPts val="600"/>
              </a:spcAft>
              <a:buClr>
                <a:srgbClr val="0074A1"/>
              </a:buClr>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Many researchers within the UC system and beyond are not aware of the REC assets available to them.</a:t>
            </a:r>
          </a:p>
          <a:p>
            <a:pPr marL="457200" marR="0" lvl="0" indent="-457200" algn="l" defTabSz="457200" rtl="0" eaLnBrk="1" fontAlgn="auto" latinLnBrk="0" hangingPunct="1">
              <a:lnSpc>
                <a:spcPct val="100000"/>
              </a:lnSpc>
              <a:spcBef>
                <a:spcPts val="0"/>
              </a:spcBef>
              <a:spcAft>
                <a:spcPts val="600"/>
              </a:spcAft>
              <a:buClr>
                <a:srgbClr val="0074A1"/>
              </a:buClr>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While some of the RECs benefit from strong collaboration with campus faculty, a high level of collaboration is not present at all RECs.</a:t>
            </a:r>
          </a:p>
          <a:p>
            <a:pPr marL="457200" indent="-457200" defTabSz="457200">
              <a:spcAft>
                <a:spcPts val="600"/>
              </a:spcAft>
              <a:buClr>
                <a:srgbClr val="0074A1"/>
              </a:buClr>
              <a:buFont typeface="+mj-lt"/>
              <a:buAutoNum type="arabicPeriod"/>
              <a:defRPr/>
            </a:pPr>
            <a:r>
              <a:rPr lang="en-US" sz="1600" dirty="0">
                <a:solidFill>
                  <a:prstClr val="black"/>
                </a:solidFill>
                <a:latin typeface="Arial" panose="020B0604020202020204" pitchFamily="34" charset="0"/>
                <a:cs typeface="Arial" panose="020B0604020202020204" pitchFamily="34" charset="0"/>
              </a:rPr>
              <a:t>Skilled labor staffing levels and contract labor availability impedes the ability of individual RECs to provide timely and efficient project support or take on more capacity.</a:t>
            </a:r>
          </a:p>
          <a:p>
            <a:pPr marL="457200" lvl="0" indent="-457200" defTabSz="457200">
              <a:spcAft>
                <a:spcPts val="600"/>
              </a:spcAft>
              <a:buClr>
                <a:srgbClr val="0074A1"/>
              </a:buClr>
              <a:buFont typeface="+mj-lt"/>
              <a:buAutoNum type="arabicPeriod"/>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Long-term viability of the RECs relies on increased utilization by researchers who have funding to cover research expenditures.</a:t>
            </a:r>
          </a:p>
        </p:txBody>
      </p:sp>
    </p:spTree>
    <p:extLst>
      <p:ext uri="{BB962C8B-B14F-4D97-AF65-F5344CB8AC3E}">
        <p14:creationId xmlns:p14="http://schemas.microsoft.com/office/powerpoint/2010/main" val="2673829643"/>
      </p:ext>
    </p:extLst>
  </p:cSld>
  <p:clrMapOvr>
    <a:masterClrMapping/>
  </p:clrMapOvr>
</p:sld>
</file>

<file path=ppt/theme/theme1.xml><?xml version="1.0" encoding="utf-8"?>
<a:theme xmlns:a="http://schemas.openxmlformats.org/drawingml/2006/main" name="7_Office Theme">
  <a:themeElements>
    <a:clrScheme name="Custom 3">
      <a:dk1>
        <a:srgbClr val="4C4C4C"/>
      </a:dk1>
      <a:lt1>
        <a:srgbClr val="FFFFFF"/>
      </a:lt1>
      <a:dk2>
        <a:srgbClr val="083F61"/>
      </a:dk2>
      <a:lt2>
        <a:srgbClr val="EEECE1"/>
      </a:lt2>
      <a:accent1>
        <a:srgbClr val="6D6D70"/>
      </a:accent1>
      <a:accent2>
        <a:srgbClr val="005FAE"/>
      </a:accent2>
      <a:accent3>
        <a:srgbClr val="FFC600"/>
      </a:accent3>
      <a:accent4>
        <a:srgbClr val="00A5B2"/>
      </a:accent4>
      <a:accent5>
        <a:srgbClr val="009BD7"/>
      </a:accent5>
      <a:accent6>
        <a:srgbClr val="EC6D3B"/>
      </a:accent6>
      <a:hlink>
        <a:srgbClr val="005FA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Custom 3">
      <a:dk1>
        <a:srgbClr val="4C4C4C"/>
      </a:dk1>
      <a:lt1>
        <a:srgbClr val="FFFFFF"/>
      </a:lt1>
      <a:dk2>
        <a:srgbClr val="083F61"/>
      </a:dk2>
      <a:lt2>
        <a:srgbClr val="EEECE1"/>
      </a:lt2>
      <a:accent1>
        <a:srgbClr val="6D6D70"/>
      </a:accent1>
      <a:accent2>
        <a:srgbClr val="005FAE"/>
      </a:accent2>
      <a:accent3>
        <a:srgbClr val="FFC600"/>
      </a:accent3>
      <a:accent4>
        <a:srgbClr val="00A5B2"/>
      </a:accent4>
      <a:accent5>
        <a:srgbClr val="009BD7"/>
      </a:accent5>
      <a:accent6>
        <a:srgbClr val="EC6D3B"/>
      </a:accent6>
      <a:hlink>
        <a:srgbClr val="005FA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UC Color Brand">
      <a:dk1>
        <a:srgbClr val="4C4C4C"/>
      </a:dk1>
      <a:lt1>
        <a:srgbClr val="FFFFFF"/>
      </a:lt1>
      <a:dk2>
        <a:srgbClr val="083F61"/>
      </a:dk2>
      <a:lt2>
        <a:srgbClr val="EEECE1"/>
      </a:lt2>
      <a:accent1>
        <a:srgbClr val="00A1DF"/>
      </a:accent1>
      <a:accent2>
        <a:srgbClr val="FFB602"/>
      </a:accent2>
      <a:accent3>
        <a:srgbClr val="FFC600"/>
      </a:accent3>
      <a:accent4>
        <a:srgbClr val="00A5B2"/>
      </a:accent4>
      <a:accent5>
        <a:srgbClr val="EB4D97"/>
      </a:accent5>
      <a:accent6>
        <a:srgbClr val="FF893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ACF324F97866459C9E6416F6B9BC37" ma:contentTypeVersion="14" ma:contentTypeDescription="Create a new document." ma:contentTypeScope="" ma:versionID="7205be881e48da923022ddef539bd70c">
  <xsd:schema xmlns:xsd="http://www.w3.org/2001/XMLSchema" xmlns:xs="http://www.w3.org/2001/XMLSchema" xmlns:p="http://schemas.microsoft.com/office/2006/metadata/properties" xmlns:ns2="65a2a540-e2c7-4c6c-acc7-c1b0ccd77fa4" xmlns:ns3="aa7a7924-1dcd-42b6-a8b8-42bcd5a9dc03" targetNamespace="http://schemas.microsoft.com/office/2006/metadata/properties" ma:root="true" ma:fieldsID="bf855a0baaaf02e0f78512048c633b21" ns2:_="" ns3:_="">
    <xsd:import namespace="65a2a540-e2c7-4c6c-acc7-c1b0ccd77fa4"/>
    <xsd:import namespace="aa7a7924-1dcd-42b6-a8b8-42bcd5a9dc0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a2a540-e2c7-4c6c-acc7-c1b0ccd77f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19ba80e-4ed7-42b5-a1d2-490ece9b849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7a7924-1dcd-42b6-a8b8-42bcd5a9dc0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5a2a540-e2c7-4c6c-acc7-c1b0ccd77fa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0F0BA59-A331-4AD4-BCB1-625351DDA414}"/>
</file>

<file path=customXml/itemProps2.xml><?xml version="1.0" encoding="utf-8"?>
<ds:datastoreItem xmlns:ds="http://schemas.openxmlformats.org/officeDocument/2006/customXml" ds:itemID="{CB596957-C4F8-455E-81F7-7C678BD0C377}"/>
</file>

<file path=customXml/itemProps3.xml><?xml version="1.0" encoding="utf-8"?>
<ds:datastoreItem xmlns:ds="http://schemas.openxmlformats.org/officeDocument/2006/customXml" ds:itemID="{B39D5441-F10B-4438-84D1-5BF6064F7BA0}"/>
</file>

<file path=docProps/app.xml><?xml version="1.0" encoding="utf-8"?>
<Properties xmlns="http://schemas.openxmlformats.org/officeDocument/2006/extended-properties" xmlns:vt="http://schemas.openxmlformats.org/officeDocument/2006/docPropsVTypes">
  <Template/>
  <TotalTime>25812</TotalTime>
  <Words>6996</Words>
  <Application>Microsoft Office PowerPoint</Application>
  <PresentationFormat>On-screen Show (4:3)</PresentationFormat>
  <Paragraphs>512</Paragraphs>
  <Slides>28</Slides>
  <Notes>27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28</vt:i4>
      </vt:variant>
    </vt:vector>
  </HeadingPairs>
  <TitlesOfParts>
    <vt:vector size="39" baseType="lpstr">
      <vt:lpstr>Aptos</vt:lpstr>
      <vt:lpstr>Arial</vt:lpstr>
      <vt:lpstr>Calibri</vt:lpstr>
      <vt:lpstr>Calibri Light</vt:lpstr>
      <vt:lpstr>Courier New</vt:lpstr>
      <vt:lpstr>Wingdings</vt:lpstr>
      <vt:lpstr>7_Office Theme</vt:lpstr>
      <vt:lpstr>8_Office Theme</vt:lpstr>
      <vt:lpstr>4_Office Theme</vt:lpstr>
      <vt:lpstr>6_Office Theme</vt:lpstr>
      <vt:lpstr>1_Office Theme</vt:lpstr>
      <vt:lpstr>UC ANR Research &amp; Extension Center System</vt:lpstr>
      <vt:lpstr>Table of Contents</vt:lpstr>
      <vt:lpstr>UC ANR REC System Organizational Layout</vt:lpstr>
      <vt:lpstr>The REC System Organizational Chart</vt:lpstr>
      <vt:lpstr>UC ANR REC System Mission and Vision </vt:lpstr>
      <vt:lpstr>UC ANR REC System Mission</vt:lpstr>
      <vt:lpstr>The REC System Vision</vt:lpstr>
      <vt:lpstr>Strategic Framework Decision Drivers</vt:lpstr>
      <vt:lpstr>Current Challenges Facing the RECs</vt:lpstr>
      <vt:lpstr>2025 UC ANR REC System SWOT Analysis</vt:lpstr>
      <vt:lpstr>UC ANR REC System 2025-2030 Strategic Objectives and Goals</vt:lpstr>
      <vt:lpstr>UC ANR Strategic Objectives</vt:lpstr>
      <vt:lpstr>UC ANR REC System Goal Snapshot</vt:lpstr>
      <vt:lpstr>REC System Goal 1:  Increase Visibility and Utilization of the REC System </vt:lpstr>
      <vt:lpstr>REC System Goal 1:  Increase Visibility and Utilization of the REC System Continued  </vt:lpstr>
      <vt:lpstr>REC System Goal 2:  Support Novel Technology in Agriculture</vt:lpstr>
      <vt:lpstr>REC System Goal 2:  Support Novel Technology in Agriculture Continued </vt:lpstr>
      <vt:lpstr>REC System Goal 3: Develop REC Business Plans </vt:lpstr>
      <vt:lpstr>REC System Goal 3: Develop REC Business Plans Continued </vt:lpstr>
      <vt:lpstr>REC System Goal 4: Improve and Enhance Facilities and Infrastructure </vt:lpstr>
      <vt:lpstr>REC System Goal 4: Improve and Enhance Facilities and Infrastructure Continued </vt:lpstr>
      <vt:lpstr>REC System Goal 5: Optimize REC Procedures</vt:lpstr>
      <vt:lpstr>REC System Goal 5: Optimize REC Procedures Continued </vt:lpstr>
      <vt:lpstr>UC ANR REC System  Strategic Framework Monitoring  &amp; Communication </vt:lpstr>
      <vt:lpstr>Framework Monitoring Plan</vt:lpstr>
      <vt:lpstr>Framework Communication / Engagement  Plan</vt:lpstr>
      <vt:lpstr>Appendix </vt:lpstr>
      <vt:lpstr>2025 REC System Strategic Framework Team</vt:lpstr>
    </vt:vector>
  </TitlesOfParts>
  <Company>UCOP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California Agriculture &amp; Natural Resources</dc:title>
  <dc:creator>Kathy Eftekhari</dc:creator>
  <cp:lastModifiedBy>Kathy Eftekhari</cp:lastModifiedBy>
  <cp:revision>515</cp:revision>
  <cp:lastPrinted>2025-11-10T20:58:01Z</cp:lastPrinted>
  <dcterms:created xsi:type="dcterms:W3CDTF">2024-10-22T16:50:37Z</dcterms:created>
  <dcterms:modified xsi:type="dcterms:W3CDTF">2026-02-13T01:31:38Z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0x01010049ACF324F97866459C9E6416F6B9BC37</vt:lpwstr>
  </property>
</Properties>
</file>