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302" r:id="rId4"/>
    <p:sldId id="303" r:id="rId5"/>
    <p:sldId id="304" r:id="rId6"/>
    <p:sldId id="280" r:id="rId7"/>
    <p:sldId id="300" r:id="rId8"/>
    <p:sldId id="283" r:id="rId9"/>
    <p:sldId id="284" r:id="rId10"/>
    <p:sldId id="288" r:id="rId11"/>
    <p:sldId id="285" r:id="rId12"/>
    <p:sldId id="286" r:id="rId13"/>
    <p:sldId id="287" r:id="rId14"/>
    <p:sldId id="291" r:id="rId15"/>
    <p:sldId id="292" r:id="rId16"/>
    <p:sldId id="293" r:id="rId17"/>
    <p:sldId id="294" r:id="rId18"/>
    <p:sldId id="296" r:id="rId19"/>
    <p:sldId id="305" r:id="rId20"/>
    <p:sldId id="306" r:id="rId21"/>
    <p:sldId id="307" r:id="rId22"/>
    <p:sldId id="308" r:id="rId23"/>
    <p:sldId id="309" r:id="rId24"/>
    <p:sldId id="310" r:id="rId25"/>
    <p:sldId id="311" r:id="rId26"/>
    <p:sldId id="312" r:id="rId27"/>
    <p:sldId id="313" r:id="rId28"/>
    <p:sldId id="30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6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31DC94-CB98-4626-8084-EAEEB378EECD}" type="datetimeFigureOut">
              <a:rPr lang="en-US" smtClean="0"/>
              <a:pPr/>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ED8FD-1A9B-41B2-B492-6476880D2F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31DC94-CB98-4626-8084-EAEEB378EECD}" type="datetimeFigureOut">
              <a:rPr lang="en-US" smtClean="0"/>
              <a:pPr/>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ED8FD-1A9B-41B2-B492-6476880D2F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31DC94-CB98-4626-8084-EAEEB378EECD}" type="datetimeFigureOut">
              <a:rPr lang="en-US" smtClean="0"/>
              <a:pPr/>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ED8FD-1A9B-41B2-B492-6476880D2F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31DC94-CB98-4626-8084-EAEEB378EECD}" type="datetimeFigureOut">
              <a:rPr lang="en-US" smtClean="0"/>
              <a:pPr/>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ED8FD-1A9B-41B2-B492-6476880D2F1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1DC94-CB98-4626-8084-EAEEB378EECD}" type="datetimeFigureOut">
              <a:rPr lang="en-US" smtClean="0"/>
              <a:pPr/>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ED8FD-1A9B-41B2-B492-6476880D2F1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31DC94-CB98-4626-8084-EAEEB378EECD}" type="datetimeFigureOut">
              <a:rPr lang="en-US" smtClean="0"/>
              <a:pPr/>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ED8FD-1A9B-41B2-B492-6476880D2F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31DC94-CB98-4626-8084-EAEEB378EECD}" type="datetimeFigureOut">
              <a:rPr lang="en-US" smtClean="0"/>
              <a:pPr/>
              <a:t>8/12/2020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ED8FD-1A9B-41B2-B492-6476880D2F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31DC94-CB98-4626-8084-EAEEB378EECD}" type="datetimeFigureOut">
              <a:rPr lang="en-US" smtClean="0"/>
              <a:pPr/>
              <a:t>8/12/2020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ED8FD-1A9B-41B2-B492-6476880D2F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1DC94-CB98-4626-8084-EAEEB378EECD}" type="datetimeFigureOut">
              <a:rPr lang="en-US" smtClean="0"/>
              <a:pPr/>
              <a:t>8/12/2020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ED8FD-1A9B-41B2-B492-6476880D2F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31DC94-CB98-4626-8084-EAEEB378EECD}" type="datetimeFigureOut">
              <a:rPr lang="en-US" smtClean="0"/>
              <a:pPr/>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ED8FD-1A9B-41B2-B492-6476880D2F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31DC94-CB98-4626-8084-EAEEB378EECD}" type="datetimeFigureOut">
              <a:rPr lang="en-US" smtClean="0"/>
              <a:pPr/>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ED8FD-1A9B-41B2-B492-6476880D2F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1DC94-CB98-4626-8084-EAEEB378EECD}" type="datetimeFigureOut">
              <a:rPr lang="en-US" smtClean="0"/>
              <a:pPr/>
              <a:t>8/12/2020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ED8FD-1A9B-41B2-B492-6476880D2F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140" y="304800"/>
            <a:ext cx="8610600" cy="5386090"/>
          </a:xfrm>
          <a:prstGeom prst="rect">
            <a:avLst/>
          </a:prstGeom>
          <a:noFill/>
        </p:spPr>
        <p:txBody>
          <a:bodyPr wrap="square" rtlCol="0">
            <a:spAutoFit/>
          </a:bodyPr>
          <a:lstStyle/>
          <a:p>
            <a:pPr algn="ctr"/>
            <a:endParaRPr lang="en-US" sz="2800" u="sng" dirty="0" smtClean="0">
              <a:solidFill>
                <a:schemeClr val="tx2">
                  <a:lumMod val="60000"/>
                  <a:lumOff val="40000"/>
                </a:schemeClr>
              </a:solidFill>
            </a:endParaRPr>
          </a:p>
          <a:p>
            <a:pPr algn="ctr"/>
            <a:r>
              <a:rPr lang="en-US" sz="2800" u="sng" dirty="0" smtClean="0">
                <a:solidFill>
                  <a:schemeClr val="tx2">
                    <a:lumMod val="60000"/>
                    <a:lumOff val="40000"/>
                  </a:schemeClr>
                </a:solidFill>
              </a:rPr>
              <a:t>Reforestation Basics</a:t>
            </a:r>
          </a:p>
          <a:p>
            <a:pPr algn="ctr"/>
            <a:endParaRPr lang="en-US" sz="2800" u="sng" dirty="0">
              <a:solidFill>
                <a:schemeClr val="tx2">
                  <a:lumMod val="60000"/>
                  <a:lumOff val="40000"/>
                </a:schemeClr>
              </a:solidFill>
            </a:endParaRPr>
          </a:p>
          <a:p>
            <a:pPr algn="ctr">
              <a:buFont typeface="Arial" charset="0"/>
              <a:buChar char="•"/>
            </a:pPr>
            <a:r>
              <a:rPr lang="en-US" sz="2800" dirty="0" smtClean="0">
                <a:solidFill>
                  <a:schemeClr val="tx2">
                    <a:lumMod val="60000"/>
                    <a:lumOff val="40000"/>
                  </a:schemeClr>
                </a:solidFill>
              </a:rPr>
              <a:t> How to Order Seedlings</a:t>
            </a:r>
          </a:p>
          <a:p>
            <a:pPr algn="ctr">
              <a:buFont typeface="Arial" charset="0"/>
              <a:buChar char="•"/>
            </a:pPr>
            <a:r>
              <a:rPr lang="en-US" sz="2800" dirty="0" smtClean="0">
                <a:solidFill>
                  <a:schemeClr val="tx2">
                    <a:lumMod val="60000"/>
                    <a:lumOff val="40000"/>
                  </a:schemeClr>
                </a:solidFill>
              </a:rPr>
              <a:t> Site Preparation</a:t>
            </a:r>
          </a:p>
          <a:p>
            <a:pPr algn="ctr">
              <a:buFont typeface="Arial" charset="0"/>
              <a:buChar char="•"/>
            </a:pPr>
            <a:r>
              <a:rPr lang="en-US" sz="2800" dirty="0" smtClean="0">
                <a:solidFill>
                  <a:schemeClr val="tx2">
                    <a:lumMod val="60000"/>
                    <a:lumOff val="40000"/>
                  </a:schemeClr>
                </a:solidFill>
              </a:rPr>
              <a:t> Planting Techniques</a:t>
            </a:r>
          </a:p>
          <a:p>
            <a:pPr algn="ctr">
              <a:buFont typeface="Arial" charset="0"/>
              <a:buChar char="•"/>
            </a:pPr>
            <a:endParaRPr lang="en-US" sz="2800" dirty="0">
              <a:solidFill>
                <a:schemeClr val="tx2">
                  <a:lumMod val="60000"/>
                  <a:lumOff val="40000"/>
                </a:schemeClr>
              </a:solidFill>
            </a:endParaRPr>
          </a:p>
          <a:p>
            <a:pPr algn="ctr">
              <a:buFont typeface="Arial" charset="0"/>
              <a:buChar char="•"/>
            </a:pPr>
            <a:endParaRPr lang="en-US" sz="2400" dirty="0">
              <a:solidFill>
                <a:schemeClr val="tx2">
                  <a:lumMod val="60000"/>
                  <a:lumOff val="40000"/>
                </a:schemeClr>
              </a:solidFill>
            </a:endParaRPr>
          </a:p>
          <a:p>
            <a:endParaRPr lang="en-US" sz="2400" dirty="0" smtClean="0">
              <a:solidFill>
                <a:schemeClr val="tx2">
                  <a:lumMod val="60000"/>
                  <a:lumOff val="40000"/>
                </a:schemeClr>
              </a:solidFill>
            </a:endParaRPr>
          </a:p>
          <a:p>
            <a:pPr algn="r"/>
            <a:r>
              <a:rPr lang="en-US" sz="1600" dirty="0" smtClean="0">
                <a:solidFill>
                  <a:schemeClr val="tx2">
                    <a:lumMod val="60000"/>
                    <a:lumOff val="40000"/>
                  </a:schemeClr>
                </a:solidFill>
              </a:rPr>
              <a:t>Mark A. Egbert</a:t>
            </a:r>
          </a:p>
          <a:p>
            <a:pPr algn="r"/>
            <a:r>
              <a:rPr lang="en-US" sz="1400" dirty="0" smtClean="0">
                <a:solidFill>
                  <a:schemeClr val="tx2">
                    <a:lumMod val="60000"/>
                    <a:lumOff val="40000"/>
                  </a:schemeClr>
                </a:solidFill>
              </a:rPr>
              <a:t>CPESC# 6350</a:t>
            </a:r>
          </a:p>
          <a:p>
            <a:pPr algn="r"/>
            <a:r>
              <a:rPr lang="en-US" sz="1400" dirty="0" smtClean="0">
                <a:solidFill>
                  <a:schemeClr val="tx2">
                    <a:lumMod val="60000"/>
                    <a:lumOff val="40000"/>
                  </a:schemeClr>
                </a:solidFill>
              </a:rPr>
              <a:t>El Dorado County RCD</a:t>
            </a:r>
          </a:p>
          <a:p>
            <a:pPr algn="r"/>
            <a:r>
              <a:rPr lang="en-US" sz="1400" dirty="0" smtClean="0">
                <a:solidFill>
                  <a:schemeClr val="tx2">
                    <a:lumMod val="60000"/>
                    <a:lumOff val="40000"/>
                  </a:schemeClr>
                </a:solidFill>
              </a:rPr>
              <a:t>Georgetown Divide RCD</a:t>
            </a:r>
          </a:p>
          <a:p>
            <a:pPr algn="r"/>
            <a:r>
              <a:rPr lang="en-US" sz="1400" dirty="0" smtClean="0">
                <a:solidFill>
                  <a:schemeClr val="tx2">
                    <a:lumMod val="60000"/>
                    <a:lumOff val="40000"/>
                  </a:schemeClr>
                </a:solidFill>
              </a:rPr>
              <a:t>Placerville Field Office</a:t>
            </a:r>
          </a:p>
          <a:p>
            <a:pPr algn="r"/>
            <a:r>
              <a:rPr lang="en-US" sz="1400" dirty="0" smtClean="0">
                <a:solidFill>
                  <a:schemeClr val="tx2">
                    <a:lumMod val="60000"/>
                    <a:lumOff val="40000"/>
                  </a:schemeClr>
                </a:solidFill>
              </a:rPr>
              <a:t>530-295-5630</a:t>
            </a:r>
          </a:p>
          <a:p>
            <a:pPr algn="r"/>
            <a:r>
              <a:rPr lang="en-US" sz="1400" dirty="0" smtClean="0">
                <a:solidFill>
                  <a:schemeClr val="tx2">
                    <a:lumMod val="60000"/>
                    <a:lumOff val="40000"/>
                  </a:schemeClr>
                </a:solidFill>
              </a:rPr>
              <a:t>Mark.Egbert@ca.usda.gov</a:t>
            </a:r>
            <a:endParaRPr lang="en-US" dirty="0" smtClean="0">
              <a:solidFill>
                <a:schemeClr val="tx2">
                  <a:lumMod val="60000"/>
                  <a:lumOff val="4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1"/>
            <a:ext cx="8610600" cy="3170099"/>
          </a:xfrm>
          <a:prstGeom prst="rect">
            <a:avLst/>
          </a:prstGeom>
          <a:noFill/>
        </p:spPr>
        <p:txBody>
          <a:bodyPr wrap="square" rtlCol="0">
            <a:spAutoFit/>
          </a:bodyPr>
          <a:lstStyle/>
          <a:p>
            <a:pPr algn="ctr"/>
            <a:r>
              <a:rPr lang="en-US" sz="3600" u="sng" dirty="0" smtClean="0">
                <a:solidFill>
                  <a:schemeClr val="bg1"/>
                </a:solidFill>
              </a:rPr>
              <a:t>Sequence of Events</a:t>
            </a:r>
          </a:p>
          <a:p>
            <a:endParaRPr lang="en-US" sz="3200" dirty="0" smtClean="0">
              <a:solidFill>
                <a:schemeClr val="bg1"/>
              </a:solidFill>
            </a:endParaRPr>
          </a:p>
          <a:p>
            <a:pPr algn="ctr"/>
            <a:endParaRPr lang="en-US" sz="2800" dirty="0" smtClean="0">
              <a:solidFill>
                <a:schemeClr val="bg1"/>
              </a:solidFill>
            </a:endParaRPr>
          </a:p>
          <a:p>
            <a:pPr algn="ctr"/>
            <a:r>
              <a:rPr lang="en-US" sz="4800" dirty="0" smtClean="0">
                <a:solidFill>
                  <a:schemeClr val="bg1"/>
                </a:solidFill>
              </a:rPr>
              <a:t>Site Prep</a:t>
            </a:r>
          </a:p>
          <a:p>
            <a:pPr algn="ctr"/>
            <a:endParaRPr lang="en-US" sz="2800" dirty="0" smtClean="0">
              <a:solidFill>
                <a:schemeClr val="bg1"/>
              </a:solidFill>
            </a:endParaRPr>
          </a:p>
          <a:p>
            <a:pPr algn="ctr"/>
            <a:endParaRPr lang="en-US" sz="2800" dirty="0" smtClean="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6209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84" y="0"/>
            <a:ext cx="9111916" cy="6858000"/>
          </a:xfrm>
          <a:prstGeom prst="rect">
            <a:avLst/>
          </a:prstGeom>
        </p:spPr>
      </p:pic>
    </p:spTree>
    <p:extLst>
      <p:ext uri="{BB962C8B-B14F-4D97-AF65-F5344CB8AC3E}">
        <p14:creationId xmlns:p14="http://schemas.microsoft.com/office/powerpoint/2010/main" val="1826209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26209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2317374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10" y="8021"/>
            <a:ext cx="9139989" cy="6849979"/>
          </a:xfrm>
          <a:prstGeom prst="rect">
            <a:avLst/>
          </a:prstGeom>
        </p:spPr>
      </p:pic>
    </p:spTree>
    <p:extLst>
      <p:ext uri="{BB962C8B-B14F-4D97-AF65-F5344CB8AC3E}">
        <p14:creationId xmlns:p14="http://schemas.microsoft.com/office/powerpoint/2010/main" val="3464447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96007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11" y="16042"/>
            <a:ext cx="9139989" cy="6841958"/>
          </a:xfrm>
          <a:prstGeom prst="rect">
            <a:avLst/>
          </a:prstGeom>
        </p:spPr>
      </p:pic>
    </p:spTree>
    <p:extLst>
      <p:ext uri="{BB962C8B-B14F-4D97-AF65-F5344CB8AC3E}">
        <p14:creationId xmlns:p14="http://schemas.microsoft.com/office/powerpoint/2010/main" val="56662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011"/>
            <a:ext cx="9144000" cy="6853989"/>
          </a:xfrm>
          <a:prstGeom prst="rect">
            <a:avLst/>
          </a:prstGeom>
        </p:spPr>
      </p:pic>
    </p:spTree>
    <p:extLst>
      <p:ext uri="{BB962C8B-B14F-4D97-AF65-F5344CB8AC3E}">
        <p14:creationId xmlns:p14="http://schemas.microsoft.com/office/powerpoint/2010/main" val="269807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924800" y="286106"/>
            <a:ext cx="757437" cy="761999"/>
          </a:xfrm>
          <a:prstGeom prst="rect">
            <a:avLst/>
          </a:prstGeom>
        </p:spPr>
      </p:pic>
      <p:sp>
        <p:nvSpPr>
          <p:cNvPr id="4" name="TextBox 3"/>
          <p:cNvSpPr txBox="1"/>
          <p:nvPr/>
        </p:nvSpPr>
        <p:spPr>
          <a:xfrm>
            <a:off x="457200" y="493454"/>
            <a:ext cx="5410200" cy="1077218"/>
          </a:xfrm>
          <a:prstGeom prst="rect">
            <a:avLst/>
          </a:prstGeom>
          <a:noFill/>
        </p:spPr>
        <p:txBody>
          <a:bodyPr wrap="square" rtlCol="0">
            <a:spAutoFit/>
          </a:bodyPr>
          <a:lstStyle/>
          <a:p>
            <a:r>
              <a:rPr lang="en-US" sz="3200" dirty="0" smtClean="0">
                <a:solidFill>
                  <a:schemeClr val="bg1"/>
                </a:solidFill>
              </a:rPr>
              <a:t>Planting Techniques</a:t>
            </a:r>
          </a:p>
          <a:p>
            <a:endParaRPr lang="en-US" sz="3200" dirty="0">
              <a:solidFill>
                <a:schemeClr val="bg1"/>
              </a:solidFill>
            </a:endParaRPr>
          </a:p>
        </p:txBody>
      </p:sp>
      <p:pic>
        <p:nvPicPr>
          <p:cNvPr id="3" name="Picture 2"/>
          <p:cNvPicPr>
            <a:picLocks noChangeAspect="1"/>
          </p:cNvPicPr>
          <p:nvPr/>
        </p:nvPicPr>
        <p:blipFill>
          <a:blip r:embed="rId3"/>
          <a:stretch>
            <a:fillRect/>
          </a:stretch>
        </p:blipFill>
        <p:spPr>
          <a:xfrm>
            <a:off x="2438400" y="1219200"/>
            <a:ext cx="4295775" cy="5238750"/>
          </a:xfrm>
          <a:prstGeom prst="rect">
            <a:avLst/>
          </a:prstGeom>
        </p:spPr>
      </p:pic>
    </p:spTree>
    <p:extLst>
      <p:ext uri="{BB962C8B-B14F-4D97-AF65-F5344CB8AC3E}">
        <p14:creationId xmlns:p14="http://schemas.microsoft.com/office/powerpoint/2010/main" val="3490672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758" y="457200"/>
            <a:ext cx="8147042" cy="5201424"/>
          </a:xfrm>
          <a:prstGeom prst="rect">
            <a:avLst/>
          </a:prstGeom>
        </p:spPr>
        <p:txBody>
          <a:bodyPr wrap="square">
            <a:spAutoFit/>
          </a:bodyPr>
          <a:lstStyle/>
          <a:p>
            <a:pPr algn="ctr"/>
            <a:r>
              <a:rPr lang="en-US" sz="2800" dirty="0">
                <a:solidFill>
                  <a:schemeClr val="bg1"/>
                </a:solidFill>
              </a:rPr>
              <a:t>Reforestation treatment needs have historically been closely associated with regeneration activities. </a:t>
            </a:r>
            <a:endParaRPr lang="en-US" sz="2800" dirty="0" smtClean="0">
              <a:solidFill>
                <a:schemeClr val="bg1"/>
              </a:solidFill>
            </a:endParaRPr>
          </a:p>
          <a:p>
            <a:endParaRPr lang="en-US" sz="2800" dirty="0">
              <a:solidFill>
                <a:schemeClr val="bg1"/>
              </a:solidFill>
            </a:endParaRPr>
          </a:p>
          <a:p>
            <a:pPr marL="457200" indent="-457200">
              <a:buFont typeface="Arial" panose="020B0604020202020204" pitchFamily="34" charset="0"/>
              <a:buChar char="•"/>
            </a:pPr>
            <a:r>
              <a:rPr lang="en-US" sz="2800" dirty="0" smtClean="0">
                <a:solidFill>
                  <a:schemeClr val="bg1"/>
                </a:solidFill>
              </a:rPr>
              <a:t>Utilize funds collected from timber sales</a:t>
            </a:r>
          </a:p>
          <a:p>
            <a:pPr marL="457200" indent="-457200">
              <a:buFont typeface="Arial" panose="020B0604020202020204" pitchFamily="34" charset="0"/>
              <a:buChar char="•"/>
            </a:pPr>
            <a:r>
              <a:rPr lang="en-US" sz="2800" dirty="0" smtClean="0">
                <a:solidFill>
                  <a:schemeClr val="bg1"/>
                </a:solidFill>
              </a:rPr>
              <a:t>Reforestation could </a:t>
            </a:r>
            <a:r>
              <a:rPr lang="en-US" sz="2800" dirty="0">
                <a:solidFill>
                  <a:schemeClr val="bg1"/>
                </a:solidFill>
              </a:rPr>
              <a:t>be planned </a:t>
            </a:r>
            <a:r>
              <a:rPr lang="en-US" sz="2800" dirty="0" smtClean="0">
                <a:solidFill>
                  <a:schemeClr val="bg1"/>
                </a:solidFill>
              </a:rPr>
              <a:t>to </a:t>
            </a:r>
            <a:r>
              <a:rPr lang="en-US" sz="2800" dirty="0">
                <a:solidFill>
                  <a:schemeClr val="bg1"/>
                </a:solidFill>
              </a:rPr>
              <a:t>coincide </a:t>
            </a:r>
            <a:r>
              <a:rPr lang="en-US" sz="2800" dirty="0" smtClean="0">
                <a:solidFill>
                  <a:schemeClr val="bg1"/>
                </a:solidFill>
              </a:rPr>
              <a:t>with:</a:t>
            </a:r>
          </a:p>
          <a:p>
            <a:endParaRPr lang="en-US" sz="2800" dirty="0" smtClean="0">
              <a:solidFill>
                <a:schemeClr val="bg1"/>
              </a:solidFill>
            </a:endParaRPr>
          </a:p>
          <a:p>
            <a:r>
              <a:rPr lang="en-US" sz="2800" dirty="0">
                <a:solidFill>
                  <a:schemeClr val="bg1"/>
                </a:solidFill>
              </a:rPr>
              <a:t>	</a:t>
            </a:r>
            <a:r>
              <a:rPr lang="en-US" sz="2800" dirty="0" smtClean="0">
                <a:solidFill>
                  <a:schemeClr val="bg1"/>
                </a:solidFill>
              </a:rPr>
              <a:t> 	harvest activities</a:t>
            </a:r>
          </a:p>
          <a:p>
            <a:r>
              <a:rPr lang="en-US" sz="2800" dirty="0">
                <a:solidFill>
                  <a:schemeClr val="bg1"/>
                </a:solidFill>
              </a:rPr>
              <a:t>	</a:t>
            </a:r>
            <a:r>
              <a:rPr lang="en-US" sz="2800" dirty="0" smtClean="0">
                <a:solidFill>
                  <a:schemeClr val="bg1"/>
                </a:solidFill>
              </a:rPr>
              <a:t>	site prep</a:t>
            </a:r>
          </a:p>
          <a:p>
            <a:r>
              <a:rPr lang="en-US" sz="2800" dirty="0">
                <a:solidFill>
                  <a:schemeClr val="bg1"/>
                </a:solidFill>
              </a:rPr>
              <a:t>	</a:t>
            </a:r>
            <a:r>
              <a:rPr lang="en-US" sz="2800" dirty="0" smtClean="0">
                <a:solidFill>
                  <a:schemeClr val="bg1"/>
                </a:solidFill>
              </a:rPr>
              <a:t>	seed acquisition</a:t>
            </a:r>
          </a:p>
          <a:p>
            <a:r>
              <a:rPr lang="en-US" sz="2800" dirty="0">
                <a:solidFill>
                  <a:schemeClr val="bg1"/>
                </a:solidFill>
              </a:rPr>
              <a:t>	</a:t>
            </a:r>
            <a:r>
              <a:rPr lang="en-US" sz="2800" dirty="0" smtClean="0">
                <a:solidFill>
                  <a:schemeClr val="bg1"/>
                </a:solidFill>
              </a:rPr>
              <a:t>	sow &amp; grow to specification </a:t>
            </a:r>
          </a:p>
          <a:p>
            <a:r>
              <a:rPr lang="en-US" sz="2800" dirty="0">
                <a:solidFill>
                  <a:schemeClr val="bg1"/>
                </a:solidFill>
              </a:rPr>
              <a:t>	</a:t>
            </a:r>
            <a:r>
              <a:rPr lang="en-US" sz="2800" dirty="0" smtClean="0">
                <a:solidFill>
                  <a:schemeClr val="bg1"/>
                </a:solidFill>
              </a:rPr>
              <a:t>	plant at the appropriate time</a:t>
            </a:r>
          </a:p>
          <a:p>
            <a:endParaRPr lang="en-US" sz="2400" dirty="0">
              <a:solidFill>
                <a:schemeClr val="bg1"/>
              </a:solidFill>
            </a:endParaRPr>
          </a:p>
        </p:txBody>
      </p:sp>
    </p:spTree>
    <p:extLst>
      <p:ext uri="{BB962C8B-B14F-4D97-AF65-F5344CB8AC3E}">
        <p14:creationId xmlns:p14="http://schemas.microsoft.com/office/powerpoint/2010/main" val="818352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93454"/>
            <a:ext cx="2362200" cy="1569660"/>
          </a:xfrm>
          <a:prstGeom prst="rect">
            <a:avLst/>
          </a:prstGeom>
          <a:noFill/>
        </p:spPr>
        <p:txBody>
          <a:bodyPr wrap="square" rtlCol="0">
            <a:spAutoFit/>
          </a:bodyPr>
          <a:lstStyle/>
          <a:p>
            <a:r>
              <a:rPr lang="en-US" sz="3200" dirty="0" smtClean="0">
                <a:solidFill>
                  <a:schemeClr val="bg1"/>
                </a:solidFill>
              </a:rPr>
              <a:t>Planting</a:t>
            </a:r>
          </a:p>
          <a:p>
            <a:r>
              <a:rPr lang="en-US" sz="3200" dirty="0" smtClean="0">
                <a:solidFill>
                  <a:schemeClr val="bg1"/>
                </a:solidFill>
              </a:rPr>
              <a:t>Seasons</a:t>
            </a:r>
          </a:p>
          <a:p>
            <a:endParaRPr lang="en-US" sz="3200" dirty="0">
              <a:solidFill>
                <a:schemeClr val="bg1"/>
              </a:solidFill>
            </a:endParaRPr>
          </a:p>
        </p:txBody>
      </p:sp>
      <p:pic>
        <p:nvPicPr>
          <p:cNvPr id="2" name="Picture 1"/>
          <p:cNvPicPr>
            <a:picLocks noChangeAspect="1"/>
          </p:cNvPicPr>
          <p:nvPr/>
        </p:nvPicPr>
        <p:blipFill>
          <a:blip r:embed="rId2"/>
          <a:stretch>
            <a:fillRect/>
          </a:stretch>
        </p:blipFill>
        <p:spPr>
          <a:xfrm>
            <a:off x="2953090" y="228600"/>
            <a:ext cx="6105348" cy="6553200"/>
          </a:xfrm>
          <a:prstGeom prst="rect">
            <a:avLst/>
          </a:prstGeom>
        </p:spPr>
      </p:pic>
    </p:spTree>
    <p:extLst>
      <p:ext uri="{BB962C8B-B14F-4D97-AF65-F5344CB8AC3E}">
        <p14:creationId xmlns:p14="http://schemas.microsoft.com/office/powerpoint/2010/main" val="3917840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924800" y="286106"/>
            <a:ext cx="757437" cy="761999"/>
          </a:xfrm>
          <a:prstGeom prst="rect">
            <a:avLst/>
          </a:prstGeom>
        </p:spPr>
      </p:pic>
      <p:sp>
        <p:nvSpPr>
          <p:cNvPr id="4" name="TextBox 3"/>
          <p:cNvSpPr txBox="1"/>
          <p:nvPr/>
        </p:nvSpPr>
        <p:spPr>
          <a:xfrm>
            <a:off x="457200" y="493454"/>
            <a:ext cx="5410200" cy="1077218"/>
          </a:xfrm>
          <a:prstGeom prst="rect">
            <a:avLst/>
          </a:prstGeom>
          <a:noFill/>
        </p:spPr>
        <p:txBody>
          <a:bodyPr wrap="square" rtlCol="0">
            <a:spAutoFit/>
          </a:bodyPr>
          <a:lstStyle/>
          <a:p>
            <a:r>
              <a:rPr lang="en-US" sz="3200" dirty="0" smtClean="0">
                <a:solidFill>
                  <a:schemeClr val="bg1"/>
                </a:solidFill>
              </a:rPr>
              <a:t>Planting Techniques</a:t>
            </a:r>
          </a:p>
          <a:p>
            <a:endParaRPr lang="en-US" sz="3200" dirty="0">
              <a:solidFill>
                <a:schemeClr val="bg1"/>
              </a:solidFill>
            </a:endParaRPr>
          </a:p>
        </p:txBody>
      </p:sp>
      <p:sp>
        <p:nvSpPr>
          <p:cNvPr id="2" name="TextBox 1"/>
          <p:cNvSpPr txBox="1"/>
          <p:nvPr/>
        </p:nvSpPr>
        <p:spPr>
          <a:xfrm>
            <a:off x="476250" y="1676400"/>
            <a:ext cx="8077200" cy="4154984"/>
          </a:xfrm>
          <a:prstGeom prst="rect">
            <a:avLst/>
          </a:prstGeom>
          <a:noFill/>
        </p:spPr>
        <p:txBody>
          <a:bodyPr wrap="square" rtlCol="0">
            <a:spAutoFit/>
          </a:bodyPr>
          <a:lstStyle/>
          <a:p>
            <a:r>
              <a:rPr lang="en-US" sz="2400" dirty="0" smtClean="0">
                <a:solidFill>
                  <a:schemeClr val="bg1"/>
                </a:solidFill>
              </a:rPr>
              <a:t>Two main conditions determine the best planting time:</a:t>
            </a:r>
          </a:p>
          <a:p>
            <a:endParaRPr lang="en-US" sz="2400" dirty="0">
              <a:solidFill>
                <a:schemeClr val="bg1"/>
              </a:solidFill>
            </a:endParaRPr>
          </a:p>
          <a:p>
            <a:r>
              <a:rPr lang="en-US" sz="2400" dirty="0" smtClean="0">
                <a:solidFill>
                  <a:schemeClr val="bg1"/>
                </a:solidFill>
              </a:rPr>
              <a:t>	* growth stage of the seedling</a:t>
            </a:r>
          </a:p>
          <a:p>
            <a:r>
              <a:rPr lang="en-US" sz="2400" dirty="0">
                <a:solidFill>
                  <a:schemeClr val="bg1"/>
                </a:solidFill>
              </a:rPr>
              <a:t>	</a:t>
            </a:r>
            <a:r>
              <a:rPr lang="en-US" sz="2400" dirty="0" smtClean="0">
                <a:solidFill>
                  <a:schemeClr val="bg1"/>
                </a:solidFill>
              </a:rPr>
              <a:t>* amount of soil moisture</a:t>
            </a:r>
          </a:p>
          <a:p>
            <a:r>
              <a:rPr lang="en-US" sz="2400" dirty="0">
                <a:solidFill>
                  <a:schemeClr val="bg1"/>
                </a:solidFill>
              </a:rPr>
              <a:t>	</a:t>
            </a:r>
            <a:r>
              <a:rPr lang="en-US" sz="2400" dirty="0" smtClean="0">
                <a:solidFill>
                  <a:schemeClr val="bg1"/>
                </a:solidFill>
              </a:rPr>
              <a:t>	* depth of &gt; 1 foot.</a:t>
            </a:r>
          </a:p>
          <a:p>
            <a:endParaRPr lang="en-US" sz="2400" dirty="0">
              <a:solidFill>
                <a:schemeClr val="bg1"/>
              </a:solidFill>
            </a:endParaRPr>
          </a:p>
          <a:p>
            <a:r>
              <a:rPr lang="en-US" sz="2400" dirty="0" smtClean="0">
                <a:solidFill>
                  <a:schemeClr val="bg1"/>
                </a:solidFill>
              </a:rPr>
              <a:t>Other conditions:</a:t>
            </a:r>
          </a:p>
          <a:p>
            <a:endParaRPr lang="en-US" sz="2400" dirty="0">
              <a:solidFill>
                <a:schemeClr val="bg1"/>
              </a:solidFill>
            </a:endParaRPr>
          </a:p>
          <a:p>
            <a:r>
              <a:rPr lang="en-US" sz="2400" dirty="0" smtClean="0">
                <a:solidFill>
                  <a:schemeClr val="bg1"/>
                </a:solidFill>
              </a:rPr>
              <a:t>	* South &amp; West facing slopes dry out quicker</a:t>
            </a:r>
          </a:p>
          <a:p>
            <a:r>
              <a:rPr lang="en-US" sz="2400" dirty="0">
                <a:solidFill>
                  <a:schemeClr val="bg1"/>
                </a:solidFill>
              </a:rPr>
              <a:t>	</a:t>
            </a:r>
            <a:r>
              <a:rPr lang="en-US" sz="2400" dirty="0" smtClean="0">
                <a:solidFill>
                  <a:schemeClr val="bg1"/>
                </a:solidFill>
              </a:rPr>
              <a:t>* high elevation may be effected by late snow fall</a:t>
            </a:r>
          </a:p>
          <a:p>
            <a:r>
              <a:rPr lang="en-US" sz="2400" dirty="0">
                <a:solidFill>
                  <a:schemeClr val="bg1"/>
                </a:solidFill>
              </a:rPr>
              <a:t>	</a:t>
            </a:r>
            <a:r>
              <a:rPr lang="en-US" sz="2400" dirty="0" smtClean="0">
                <a:solidFill>
                  <a:schemeClr val="bg1"/>
                </a:solidFill>
              </a:rPr>
              <a:t>* dry winds and heat</a:t>
            </a:r>
          </a:p>
        </p:txBody>
      </p:sp>
    </p:spTree>
    <p:extLst>
      <p:ext uri="{BB962C8B-B14F-4D97-AF65-F5344CB8AC3E}">
        <p14:creationId xmlns:p14="http://schemas.microsoft.com/office/powerpoint/2010/main" val="955445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38250" y="154975"/>
            <a:ext cx="7814389" cy="6574527"/>
          </a:xfrm>
          <a:prstGeom prst="rect">
            <a:avLst/>
          </a:prstGeom>
        </p:spPr>
      </p:pic>
      <p:pic>
        <p:nvPicPr>
          <p:cNvPr id="5" name="Picture 4"/>
          <p:cNvPicPr>
            <a:picLocks noChangeAspect="1"/>
          </p:cNvPicPr>
          <p:nvPr/>
        </p:nvPicPr>
        <p:blipFill>
          <a:blip r:embed="rId3"/>
          <a:stretch>
            <a:fillRect/>
          </a:stretch>
        </p:blipFill>
        <p:spPr>
          <a:xfrm>
            <a:off x="152400" y="5162550"/>
            <a:ext cx="1085850" cy="1419225"/>
          </a:xfrm>
          <a:prstGeom prst="rect">
            <a:avLst/>
          </a:prstGeom>
        </p:spPr>
      </p:pic>
    </p:spTree>
    <p:extLst>
      <p:ext uri="{BB962C8B-B14F-4D97-AF65-F5344CB8AC3E}">
        <p14:creationId xmlns:p14="http://schemas.microsoft.com/office/powerpoint/2010/main" val="984258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0800" y="76200"/>
            <a:ext cx="4246614" cy="6554939"/>
          </a:xfrm>
          <a:prstGeom prst="rect">
            <a:avLst/>
          </a:prstGeom>
        </p:spPr>
      </p:pic>
    </p:spTree>
    <p:extLst>
      <p:ext uri="{BB962C8B-B14F-4D97-AF65-F5344CB8AC3E}">
        <p14:creationId xmlns:p14="http://schemas.microsoft.com/office/powerpoint/2010/main" val="2440891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924800" y="286106"/>
            <a:ext cx="757437" cy="761999"/>
          </a:xfrm>
          <a:prstGeom prst="rect">
            <a:avLst/>
          </a:prstGeom>
        </p:spPr>
      </p:pic>
      <p:pic>
        <p:nvPicPr>
          <p:cNvPr id="2" name="Picture 1"/>
          <p:cNvPicPr>
            <a:picLocks noChangeAspect="1"/>
          </p:cNvPicPr>
          <p:nvPr/>
        </p:nvPicPr>
        <p:blipFill>
          <a:blip r:embed="rId3"/>
          <a:stretch>
            <a:fillRect/>
          </a:stretch>
        </p:blipFill>
        <p:spPr>
          <a:xfrm>
            <a:off x="304800" y="152400"/>
            <a:ext cx="6934200" cy="6595947"/>
          </a:xfrm>
          <a:prstGeom prst="rect">
            <a:avLst/>
          </a:prstGeom>
        </p:spPr>
      </p:pic>
    </p:spTree>
    <p:extLst>
      <p:ext uri="{BB962C8B-B14F-4D97-AF65-F5344CB8AC3E}">
        <p14:creationId xmlns:p14="http://schemas.microsoft.com/office/powerpoint/2010/main" val="3613285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799" y="286105"/>
            <a:ext cx="8458201" cy="6406637"/>
          </a:xfrm>
          <a:prstGeom prst="rect">
            <a:avLst/>
          </a:prstGeom>
        </p:spPr>
      </p:pic>
    </p:spTree>
    <p:extLst>
      <p:ext uri="{BB962C8B-B14F-4D97-AF65-F5344CB8AC3E}">
        <p14:creationId xmlns:p14="http://schemas.microsoft.com/office/powerpoint/2010/main" val="3145143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200" y="152400"/>
            <a:ext cx="6629400" cy="6573691"/>
          </a:xfrm>
          <a:prstGeom prst="rect">
            <a:avLst/>
          </a:prstGeom>
        </p:spPr>
      </p:pic>
    </p:spTree>
    <p:extLst>
      <p:ext uri="{BB962C8B-B14F-4D97-AF65-F5344CB8AC3E}">
        <p14:creationId xmlns:p14="http://schemas.microsoft.com/office/powerpoint/2010/main" val="2338122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924800" y="286106"/>
            <a:ext cx="757437" cy="761999"/>
          </a:xfrm>
          <a:prstGeom prst="rect">
            <a:avLst/>
          </a:prstGeom>
        </p:spPr>
      </p:pic>
      <p:sp>
        <p:nvSpPr>
          <p:cNvPr id="4" name="TextBox 3"/>
          <p:cNvSpPr txBox="1"/>
          <p:nvPr/>
        </p:nvSpPr>
        <p:spPr>
          <a:xfrm>
            <a:off x="457200" y="493454"/>
            <a:ext cx="7543800" cy="5016758"/>
          </a:xfrm>
          <a:prstGeom prst="rect">
            <a:avLst/>
          </a:prstGeom>
          <a:noFill/>
        </p:spPr>
        <p:txBody>
          <a:bodyPr wrap="square" rtlCol="0">
            <a:spAutoFit/>
          </a:bodyPr>
          <a:lstStyle/>
          <a:p>
            <a:pPr algn="ctr"/>
            <a:r>
              <a:rPr lang="en-US" sz="3200" dirty="0" smtClean="0">
                <a:solidFill>
                  <a:schemeClr val="bg1"/>
                </a:solidFill>
              </a:rPr>
              <a:t>Get help!</a:t>
            </a:r>
          </a:p>
          <a:p>
            <a:endParaRPr lang="en-US" sz="3200" dirty="0">
              <a:solidFill>
                <a:schemeClr val="bg1"/>
              </a:solidFill>
            </a:endParaRPr>
          </a:p>
          <a:p>
            <a:r>
              <a:rPr lang="en-US" sz="3200" dirty="0" smtClean="0">
                <a:solidFill>
                  <a:schemeClr val="bg1"/>
                </a:solidFill>
              </a:rPr>
              <a:t>USDA – NRCS</a:t>
            </a:r>
          </a:p>
          <a:p>
            <a:endParaRPr lang="en-US" sz="3200" dirty="0">
              <a:solidFill>
                <a:schemeClr val="bg1"/>
              </a:solidFill>
            </a:endParaRPr>
          </a:p>
          <a:p>
            <a:r>
              <a:rPr lang="en-US" sz="3200" dirty="0" smtClean="0">
                <a:solidFill>
                  <a:schemeClr val="bg1"/>
                </a:solidFill>
              </a:rPr>
              <a:t>CALFIRE</a:t>
            </a:r>
          </a:p>
          <a:p>
            <a:endParaRPr lang="en-US" sz="3200" dirty="0">
              <a:solidFill>
                <a:schemeClr val="bg1"/>
              </a:solidFill>
            </a:endParaRPr>
          </a:p>
          <a:p>
            <a:r>
              <a:rPr lang="en-US" sz="3200" dirty="0" smtClean="0">
                <a:solidFill>
                  <a:schemeClr val="bg1"/>
                </a:solidFill>
              </a:rPr>
              <a:t>RCD</a:t>
            </a:r>
          </a:p>
          <a:p>
            <a:endParaRPr lang="en-US" sz="3200" dirty="0">
              <a:solidFill>
                <a:schemeClr val="bg1"/>
              </a:solidFill>
            </a:endParaRPr>
          </a:p>
          <a:p>
            <a:r>
              <a:rPr lang="en-US" sz="3200" dirty="0" smtClean="0">
                <a:solidFill>
                  <a:schemeClr val="bg1"/>
                </a:solidFill>
              </a:rPr>
              <a:t>Private Registered Professional Forester</a:t>
            </a:r>
          </a:p>
          <a:p>
            <a:endParaRPr lang="en-US" sz="3200" dirty="0">
              <a:solidFill>
                <a:schemeClr val="bg1"/>
              </a:solidFill>
            </a:endParaRPr>
          </a:p>
        </p:txBody>
      </p:sp>
    </p:spTree>
    <p:extLst>
      <p:ext uri="{BB962C8B-B14F-4D97-AF65-F5344CB8AC3E}">
        <p14:creationId xmlns:p14="http://schemas.microsoft.com/office/powerpoint/2010/main" val="1683681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140" y="304800"/>
            <a:ext cx="8610600" cy="6032421"/>
          </a:xfrm>
          <a:prstGeom prst="rect">
            <a:avLst/>
          </a:prstGeom>
          <a:noFill/>
        </p:spPr>
        <p:txBody>
          <a:bodyPr wrap="square" rtlCol="0">
            <a:spAutoFit/>
          </a:bodyPr>
          <a:lstStyle/>
          <a:p>
            <a:pPr algn="ctr"/>
            <a:endParaRPr lang="en-US" sz="2800" u="sng" dirty="0">
              <a:solidFill>
                <a:schemeClr val="tx2">
                  <a:lumMod val="60000"/>
                  <a:lumOff val="40000"/>
                </a:schemeClr>
              </a:solidFill>
            </a:endParaRPr>
          </a:p>
          <a:p>
            <a:pPr algn="ctr"/>
            <a:r>
              <a:rPr lang="en-US" sz="7200" dirty="0" smtClean="0">
                <a:solidFill>
                  <a:schemeClr val="tx2">
                    <a:lumMod val="60000"/>
                    <a:lumOff val="40000"/>
                  </a:schemeClr>
                </a:solidFill>
              </a:rPr>
              <a:t>Thank You</a:t>
            </a:r>
          </a:p>
          <a:p>
            <a:pPr algn="ctr"/>
            <a:endParaRPr lang="en-US" sz="6600" dirty="0" smtClean="0">
              <a:solidFill>
                <a:schemeClr val="tx2">
                  <a:lumMod val="60000"/>
                  <a:lumOff val="40000"/>
                </a:schemeClr>
              </a:solidFill>
            </a:endParaRPr>
          </a:p>
          <a:p>
            <a:pPr algn="ctr"/>
            <a:r>
              <a:rPr lang="en-US" sz="2800" dirty="0" smtClean="0">
                <a:solidFill>
                  <a:schemeClr val="tx2">
                    <a:lumMod val="60000"/>
                    <a:lumOff val="40000"/>
                  </a:schemeClr>
                </a:solidFill>
              </a:rPr>
              <a:t>www.eldoradorcd.org</a:t>
            </a:r>
            <a:endParaRPr lang="en-US" sz="2800" dirty="0">
              <a:solidFill>
                <a:schemeClr val="tx2">
                  <a:lumMod val="60000"/>
                  <a:lumOff val="40000"/>
                </a:schemeClr>
              </a:solidFill>
            </a:endParaRPr>
          </a:p>
          <a:p>
            <a:pPr algn="ctr"/>
            <a:endParaRPr lang="en-US" sz="2400" dirty="0">
              <a:solidFill>
                <a:schemeClr val="tx2">
                  <a:lumMod val="60000"/>
                  <a:lumOff val="40000"/>
                </a:schemeClr>
              </a:solidFill>
            </a:endParaRPr>
          </a:p>
          <a:p>
            <a:endParaRPr lang="en-US" sz="2400" dirty="0" smtClean="0">
              <a:solidFill>
                <a:schemeClr val="tx2">
                  <a:lumMod val="60000"/>
                  <a:lumOff val="40000"/>
                </a:schemeClr>
              </a:solidFill>
            </a:endParaRPr>
          </a:p>
          <a:p>
            <a:pPr algn="ctr"/>
            <a:r>
              <a:rPr lang="en-US" sz="2400" dirty="0" smtClean="0">
                <a:solidFill>
                  <a:schemeClr val="tx2">
                    <a:lumMod val="60000"/>
                    <a:lumOff val="40000"/>
                  </a:schemeClr>
                </a:solidFill>
              </a:rPr>
              <a:t>Mark A. Egbert</a:t>
            </a:r>
          </a:p>
          <a:p>
            <a:pPr algn="ctr"/>
            <a:r>
              <a:rPr lang="en-US" sz="2000" dirty="0" smtClean="0">
                <a:solidFill>
                  <a:schemeClr val="tx2">
                    <a:lumMod val="60000"/>
                    <a:lumOff val="40000"/>
                  </a:schemeClr>
                </a:solidFill>
              </a:rPr>
              <a:t>CPESC# 6350</a:t>
            </a:r>
          </a:p>
          <a:p>
            <a:pPr algn="ctr"/>
            <a:r>
              <a:rPr lang="en-US" sz="2000" dirty="0" smtClean="0">
                <a:solidFill>
                  <a:schemeClr val="tx2">
                    <a:lumMod val="60000"/>
                    <a:lumOff val="40000"/>
                  </a:schemeClr>
                </a:solidFill>
              </a:rPr>
              <a:t>El Dorado County RCD</a:t>
            </a:r>
          </a:p>
          <a:p>
            <a:pPr algn="ctr"/>
            <a:r>
              <a:rPr lang="en-US" sz="2000" dirty="0" smtClean="0">
                <a:solidFill>
                  <a:schemeClr val="tx2">
                    <a:lumMod val="60000"/>
                    <a:lumOff val="40000"/>
                  </a:schemeClr>
                </a:solidFill>
              </a:rPr>
              <a:t>Georgetown Divide RCD</a:t>
            </a:r>
          </a:p>
          <a:p>
            <a:pPr algn="ctr"/>
            <a:r>
              <a:rPr lang="en-US" sz="2000" dirty="0" smtClean="0">
                <a:solidFill>
                  <a:schemeClr val="tx2">
                    <a:lumMod val="60000"/>
                    <a:lumOff val="40000"/>
                  </a:schemeClr>
                </a:solidFill>
              </a:rPr>
              <a:t>Placerville Field Office</a:t>
            </a:r>
          </a:p>
          <a:p>
            <a:pPr algn="ctr"/>
            <a:r>
              <a:rPr lang="en-US" sz="2000" dirty="0" smtClean="0">
                <a:solidFill>
                  <a:schemeClr val="tx2">
                    <a:lumMod val="60000"/>
                    <a:lumOff val="40000"/>
                  </a:schemeClr>
                </a:solidFill>
              </a:rPr>
              <a:t>530-295-5630</a:t>
            </a:r>
          </a:p>
          <a:p>
            <a:pPr algn="ctr"/>
            <a:r>
              <a:rPr lang="en-US" sz="2000" dirty="0" smtClean="0">
                <a:solidFill>
                  <a:schemeClr val="tx2">
                    <a:lumMod val="60000"/>
                    <a:lumOff val="40000"/>
                  </a:schemeClr>
                </a:solidFill>
              </a:rPr>
              <a:t>Mark.Egbert@ca.usda.gov</a:t>
            </a:r>
            <a:endParaRPr lang="en-US" sz="2800" dirty="0" smtClean="0">
              <a:solidFill>
                <a:schemeClr val="tx2">
                  <a:lumMod val="60000"/>
                  <a:lumOff val="40000"/>
                </a:schemeClr>
              </a:solidFill>
            </a:endParaRPr>
          </a:p>
        </p:txBody>
      </p:sp>
    </p:spTree>
    <p:extLst>
      <p:ext uri="{BB962C8B-B14F-4D97-AF65-F5344CB8AC3E}">
        <p14:creationId xmlns:p14="http://schemas.microsoft.com/office/powerpoint/2010/main" val="3155954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758" y="457200"/>
            <a:ext cx="8147042" cy="5016758"/>
          </a:xfrm>
          <a:prstGeom prst="rect">
            <a:avLst/>
          </a:prstGeom>
        </p:spPr>
        <p:txBody>
          <a:bodyPr wrap="square">
            <a:spAutoFit/>
          </a:bodyPr>
          <a:lstStyle/>
          <a:p>
            <a:pPr algn="ctr"/>
            <a:r>
              <a:rPr lang="en-US" sz="3200" dirty="0">
                <a:solidFill>
                  <a:schemeClr val="bg1"/>
                </a:solidFill>
              </a:rPr>
              <a:t>Much of this </a:t>
            </a:r>
            <a:r>
              <a:rPr lang="en-US" sz="3200" dirty="0" smtClean="0">
                <a:solidFill>
                  <a:schemeClr val="bg1"/>
                </a:solidFill>
              </a:rPr>
              <a:t>predictability is </a:t>
            </a:r>
            <a:r>
              <a:rPr lang="en-US" sz="3200" dirty="0">
                <a:solidFill>
                  <a:schemeClr val="bg1"/>
                </a:solidFill>
              </a:rPr>
              <a:t>lost when the principal causal agent creating reforestation treatment needs is a natural disturbance event, particularly those on a catastrophic scale. </a:t>
            </a:r>
            <a:endParaRPr lang="en-US" sz="3200" dirty="0" smtClean="0">
              <a:solidFill>
                <a:schemeClr val="bg1"/>
              </a:solidFill>
            </a:endParaRPr>
          </a:p>
          <a:p>
            <a:pPr algn="ctr"/>
            <a:endParaRPr lang="en-US" sz="3200" dirty="0">
              <a:solidFill>
                <a:schemeClr val="bg1"/>
              </a:solidFill>
            </a:endParaRPr>
          </a:p>
          <a:p>
            <a:pPr algn="ctr"/>
            <a:r>
              <a:rPr lang="en-US" sz="3200" dirty="0" smtClean="0">
                <a:solidFill>
                  <a:schemeClr val="bg1"/>
                </a:solidFill>
              </a:rPr>
              <a:t>Since </a:t>
            </a:r>
            <a:r>
              <a:rPr lang="en-US" sz="3200" dirty="0">
                <a:solidFill>
                  <a:schemeClr val="bg1"/>
                </a:solidFill>
              </a:rPr>
              <a:t>the location and magnitude of these events cannot be predicted from one year to the next, this dynamic makes the job of planning orderly programs of work to complete reforestation treatments more difficult.</a:t>
            </a:r>
            <a:endParaRPr lang="en-US" sz="2800" dirty="0">
              <a:solidFill>
                <a:schemeClr val="bg1"/>
              </a:solidFill>
            </a:endParaRPr>
          </a:p>
        </p:txBody>
      </p:sp>
    </p:spTree>
    <p:extLst>
      <p:ext uri="{BB962C8B-B14F-4D97-AF65-F5344CB8AC3E}">
        <p14:creationId xmlns:p14="http://schemas.microsoft.com/office/powerpoint/2010/main" val="3125296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758" y="457200"/>
            <a:ext cx="8147042" cy="5016758"/>
          </a:xfrm>
          <a:prstGeom prst="rect">
            <a:avLst/>
          </a:prstGeom>
        </p:spPr>
        <p:txBody>
          <a:bodyPr wrap="square">
            <a:spAutoFit/>
          </a:bodyPr>
          <a:lstStyle/>
          <a:p>
            <a:r>
              <a:rPr lang="en-US" sz="3200" dirty="0">
                <a:solidFill>
                  <a:schemeClr val="bg1"/>
                </a:solidFill>
              </a:rPr>
              <a:t>Reforestation work is time-sensitive. </a:t>
            </a:r>
            <a:endParaRPr lang="en-US" sz="3200" dirty="0" smtClean="0">
              <a:solidFill>
                <a:schemeClr val="bg1"/>
              </a:solidFill>
            </a:endParaRPr>
          </a:p>
          <a:p>
            <a:endParaRPr lang="en-US" sz="3200" dirty="0">
              <a:solidFill>
                <a:schemeClr val="bg1"/>
              </a:solidFill>
            </a:endParaRPr>
          </a:p>
          <a:p>
            <a:r>
              <a:rPr lang="en-US" sz="3200" dirty="0" smtClean="0">
                <a:solidFill>
                  <a:schemeClr val="bg1"/>
                </a:solidFill>
              </a:rPr>
              <a:t>Without timely reforestation efforts, undesirable </a:t>
            </a:r>
            <a:r>
              <a:rPr lang="en-US" sz="3200" dirty="0">
                <a:solidFill>
                  <a:schemeClr val="bg1"/>
                </a:solidFill>
              </a:rPr>
              <a:t>species can dominate, making establishment of desired tree species difficult. </a:t>
            </a:r>
            <a:endParaRPr lang="en-US" sz="3200" dirty="0" smtClean="0">
              <a:solidFill>
                <a:schemeClr val="bg1"/>
              </a:solidFill>
            </a:endParaRPr>
          </a:p>
          <a:p>
            <a:endParaRPr lang="en-US" sz="3200" dirty="0">
              <a:solidFill>
                <a:schemeClr val="bg1"/>
              </a:solidFill>
            </a:endParaRPr>
          </a:p>
          <a:p>
            <a:r>
              <a:rPr lang="en-US" sz="3200" dirty="0" smtClean="0">
                <a:solidFill>
                  <a:schemeClr val="bg1"/>
                </a:solidFill>
              </a:rPr>
              <a:t>Once </a:t>
            </a:r>
            <a:r>
              <a:rPr lang="en-US" sz="3200" dirty="0">
                <a:solidFill>
                  <a:schemeClr val="bg1"/>
                </a:solidFill>
              </a:rPr>
              <a:t>undesirable species become established, decades may pass before sufficient numbers of appropriate tree seedlings occupy the site</a:t>
            </a:r>
            <a:r>
              <a:rPr lang="en-US" sz="3200" dirty="0" smtClean="0">
                <a:solidFill>
                  <a:schemeClr val="bg1"/>
                </a:solidFill>
              </a:rPr>
              <a:t>.</a:t>
            </a:r>
          </a:p>
          <a:p>
            <a:endParaRPr lang="en-US" sz="3200" dirty="0">
              <a:solidFill>
                <a:schemeClr val="bg1"/>
              </a:solidFill>
            </a:endParaRPr>
          </a:p>
        </p:txBody>
      </p:sp>
    </p:spTree>
    <p:extLst>
      <p:ext uri="{BB962C8B-B14F-4D97-AF65-F5344CB8AC3E}">
        <p14:creationId xmlns:p14="http://schemas.microsoft.com/office/powerpoint/2010/main" val="1722680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758" y="457200"/>
            <a:ext cx="8147042" cy="3046988"/>
          </a:xfrm>
          <a:prstGeom prst="rect">
            <a:avLst/>
          </a:prstGeom>
        </p:spPr>
        <p:txBody>
          <a:bodyPr wrap="square">
            <a:spAutoFit/>
          </a:bodyPr>
          <a:lstStyle/>
          <a:p>
            <a:r>
              <a:rPr lang="en-US" sz="3200" dirty="0">
                <a:solidFill>
                  <a:schemeClr val="bg1"/>
                </a:solidFill>
              </a:rPr>
              <a:t>Reforestation work is time-sensitive. </a:t>
            </a:r>
            <a:endParaRPr lang="en-US" sz="3200" dirty="0" smtClean="0">
              <a:solidFill>
                <a:schemeClr val="bg1"/>
              </a:solidFill>
            </a:endParaRPr>
          </a:p>
          <a:p>
            <a:endParaRPr lang="en-US" sz="3200" dirty="0">
              <a:solidFill>
                <a:schemeClr val="bg1"/>
              </a:solidFill>
            </a:endParaRPr>
          </a:p>
          <a:p>
            <a:r>
              <a:rPr lang="en-US" sz="3200" dirty="0" smtClean="0">
                <a:solidFill>
                  <a:schemeClr val="bg1"/>
                </a:solidFill>
              </a:rPr>
              <a:t>Delays </a:t>
            </a:r>
            <a:r>
              <a:rPr lang="en-US" sz="3200" dirty="0">
                <a:solidFill>
                  <a:schemeClr val="bg1"/>
                </a:solidFill>
              </a:rPr>
              <a:t>also increase the cost of reforestation work by necessitating expensive site </a:t>
            </a:r>
            <a:r>
              <a:rPr lang="en-US" sz="3200" dirty="0" smtClean="0">
                <a:solidFill>
                  <a:schemeClr val="bg1"/>
                </a:solidFill>
              </a:rPr>
              <a:t>preparation and </a:t>
            </a:r>
            <a:r>
              <a:rPr lang="en-US" sz="3200" dirty="0">
                <a:solidFill>
                  <a:schemeClr val="bg1"/>
                </a:solidFill>
              </a:rPr>
              <a:t>may adversely affect meeting other resource objectives. </a:t>
            </a:r>
          </a:p>
        </p:txBody>
      </p:sp>
    </p:spTree>
    <p:extLst>
      <p:ext uri="{BB962C8B-B14F-4D97-AF65-F5344CB8AC3E}">
        <p14:creationId xmlns:p14="http://schemas.microsoft.com/office/powerpoint/2010/main" val="2200716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610600" cy="5324535"/>
          </a:xfrm>
          <a:prstGeom prst="rect">
            <a:avLst/>
          </a:prstGeom>
          <a:noFill/>
        </p:spPr>
        <p:txBody>
          <a:bodyPr wrap="square" rtlCol="0">
            <a:spAutoFit/>
          </a:bodyPr>
          <a:lstStyle/>
          <a:p>
            <a:pPr algn="ctr"/>
            <a:r>
              <a:rPr lang="en-US" sz="2800" u="sng" dirty="0" smtClean="0">
                <a:solidFill>
                  <a:schemeClr val="bg1"/>
                </a:solidFill>
              </a:rPr>
              <a:t>Field Level Circumstances &amp; Challenges</a:t>
            </a:r>
          </a:p>
          <a:p>
            <a:endParaRPr lang="en-US" sz="2400" dirty="0" smtClean="0">
              <a:solidFill>
                <a:schemeClr val="bg1"/>
              </a:solidFill>
            </a:endParaRPr>
          </a:p>
          <a:p>
            <a:endParaRPr lang="en-US" sz="2400" dirty="0">
              <a:solidFill>
                <a:schemeClr val="bg1"/>
              </a:solidFill>
            </a:endParaRPr>
          </a:p>
          <a:p>
            <a:pPr>
              <a:buFont typeface="Arial" charset="0"/>
              <a:buChar char="•"/>
            </a:pPr>
            <a:r>
              <a:rPr lang="en-US" sz="2400" dirty="0" smtClean="0">
                <a:solidFill>
                  <a:schemeClr val="bg1"/>
                </a:solidFill>
              </a:rPr>
              <a:t> Recovery Process.</a:t>
            </a:r>
          </a:p>
          <a:p>
            <a:endParaRPr lang="en-US" sz="2400" dirty="0" smtClean="0">
              <a:solidFill>
                <a:schemeClr val="bg1"/>
              </a:solidFill>
            </a:endParaRPr>
          </a:p>
          <a:p>
            <a:pPr>
              <a:buFont typeface="Arial" charset="0"/>
              <a:buChar char="•"/>
            </a:pPr>
            <a:r>
              <a:rPr lang="en-US" sz="2400" dirty="0" smtClean="0">
                <a:solidFill>
                  <a:schemeClr val="bg1"/>
                </a:solidFill>
              </a:rPr>
              <a:t> Circumstances are unfortunate, unplanned, and immediate.</a:t>
            </a:r>
          </a:p>
          <a:p>
            <a:endParaRPr lang="en-US" sz="2400" dirty="0" smtClean="0">
              <a:solidFill>
                <a:schemeClr val="bg1"/>
              </a:solidFill>
            </a:endParaRPr>
          </a:p>
          <a:p>
            <a:pPr>
              <a:buFont typeface="Arial" charset="0"/>
              <a:buChar char="•"/>
            </a:pPr>
            <a:r>
              <a:rPr lang="en-US" sz="2400" dirty="0" smtClean="0">
                <a:solidFill>
                  <a:schemeClr val="bg1"/>
                </a:solidFill>
              </a:rPr>
              <a:t> Diverse demands with immediate needs.</a:t>
            </a:r>
          </a:p>
          <a:p>
            <a:endParaRPr lang="en-US" sz="2400" dirty="0" smtClean="0">
              <a:solidFill>
                <a:schemeClr val="bg1"/>
              </a:solidFill>
            </a:endParaRPr>
          </a:p>
          <a:p>
            <a:pPr>
              <a:buFont typeface="Arial" charset="0"/>
              <a:buChar char="•"/>
            </a:pPr>
            <a:r>
              <a:rPr lang="en-US" sz="2400" dirty="0">
                <a:solidFill>
                  <a:schemeClr val="bg1"/>
                </a:solidFill>
              </a:rPr>
              <a:t> </a:t>
            </a:r>
            <a:r>
              <a:rPr lang="en-US" sz="2400" dirty="0" smtClean="0">
                <a:solidFill>
                  <a:schemeClr val="bg1"/>
                </a:solidFill>
              </a:rPr>
              <a:t>Limited available resources.</a:t>
            </a:r>
          </a:p>
          <a:p>
            <a:endParaRPr lang="en-US" sz="2400" dirty="0" smtClean="0">
              <a:solidFill>
                <a:schemeClr val="bg1"/>
              </a:solidFill>
            </a:endParaRPr>
          </a:p>
          <a:p>
            <a:pPr>
              <a:buFont typeface="Arial" charset="0"/>
              <a:buChar char="•"/>
            </a:pPr>
            <a:r>
              <a:rPr lang="en-US" sz="2400" dirty="0" smtClean="0">
                <a:solidFill>
                  <a:schemeClr val="bg1"/>
                </a:solidFill>
              </a:rPr>
              <a:t> Sequence of events.</a:t>
            </a:r>
          </a:p>
          <a:p>
            <a:endParaRPr lang="en-US" sz="2400" dirty="0" smtClean="0">
              <a:solidFill>
                <a:schemeClr val="bg1"/>
              </a:solidFill>
            </a:endParaRPr>
          </a:p>
          <a:p>
            <a:pPr>
              <a:buFont typeface="Arial" charset="0"/>
              <a:buChar char="•"/>
            </a:pPr>
            <a:r>
              <a:rPr lang="en-US" sz="2400" dirty="0" smtClean="0">
                <a:solidFill>
                  <a:schemeClr val="bg1"/>
                </a:solidFill>
              </a:rPr>
              <a:t> What level of planning and technical assistance do I need?</a:t>
            </a:r>
            <a:endParaRPr lang="en-US" sz="2400" dirty="0">
              <a:solidFill>
                <a:schemeClr val="bg1"/>
              </a:solidFill>
            </a:endParaRPr>
          </a:p>
        </p:txBody>
      </p:sp>
    </p:spTree>
    <p:extLst>
      <p:ext uri="{BB962C8B-B14F-4D97-AF65-F5344CB8AC3E}">
        <p14:creationId xmlns:p14="http://schemas.microsoft.com/office/powerpoint/2010/main" val="3225644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0" y="3352800"/>
            <a:ext cx="4305300" cy="3317440"/>
          </a:xfrm>
          <a:prstGeom prst="rect">
            <a:avLst/>
          </a:prstGeom>
        </p:spPr>
      </p:pic>
      <p:pic>
        <p:nvPicPr>
          <p:cNvPr id="5" name="Picture 4"/>
          <p:cNvPicPr>
            <a:picLocks noChangeAspect="1"/>
          </p:cNvPicPr>
          <p:nvPr/>
        </p:nvPicPr>
        <p:blipFill>
          <a:blip r:embed="rId3"/>
          <a:stretch>
            <a:fillRect/>
          </a:stretch>
        </p:blipFill>
        <p:spPr>
          <a:xfrm>
            <a:off x="228600" y="3956783"/>
            <a:ext cx="4143375" cy="2470422"/>
          </a:xfrm>
          <a:prstGeom prst="rect">
            <a:avLst/>
          </a:prstGeom>
        </p:spPr>
      </p:pic>
      <p:pic>
        <p:nvPicPr>
          <p:cNvPr id="7" name="Picture 6"/>
          <p:cNvPicPr>
            <a:picLocks noChangeAspect="1"/>
          </p:cNvPicPr>
          <p:nvPr/>
        </p:nvPicPr>
        <p:blipFill>
          <a:blip r:embed="rId4"/>
          <a:stretch>
            <a:fillRect/>
          </a:stretch>
        </p:blipFill>
        <p:spPr>
          <a:xfrm>
            <a:off x="6682671" y="782104"/>
            <a:ext cx="1949353" cy="1961095"/>
          </a:xfrm>
          <a:prstGeom prst="rect">
            <a:avLst/>
          </a:prstGeom>
        </p:spPr>
      </p:pic>
      <p:sp>
        <p:nvSpPr>
          <p:cNvPr id="4" name="TextBox 3"/>
          <p:cNvSpPr txBox="1"/>
          <p:nvPr/>
        </p:nvSpPr>
        <p:spPr>
          <a:xfrm>
            <a:off x="457200" y="493454"/>
            <a:ext cx="5410200" cy="2554545"/>
          </a:xfrm>
          <a:prstGeom prst="rect">
            <a:avLst/>
          </a:prstGeom>
          <a:noFill/>
        </p:spPr>
        <p:txBody>
          <a:bodyPr wrap="square" rtlCol="0">
            <a:spAutoFit/>
          </a:bodyPr>
          <a:lstStyle/>
          <a:p>
            <a:r>
              <a:rPr lang="en-US" sz="3200" dirty="0" smtClean="0">
                <a:solidFill>
                  <a:schemeClr val="bg1"/>
                </a:solidFill>
              </a:rPr>
              <a:t>Ordering Seedlings</a:t>
            </a:r>
          </a:p>
          <a:p>
            <a:endParaRPr lang="en-US" sz="3200" dirty="0">
              <a:solidFill>
                <a:schemeClr val="bg1"/>
              </a:solidFill>
            </a:endParaRPr>
          </a:p>
          <a:p>
            <a:r>
              <a:rPr lang="en-US" sz="3200" dirty="0" smtClean="0">
                <a:solidFill>
                  <a:schemeClr val="bg1"/>
                </a:solidFill>
              </a:rPr>
              <a:t>www.eldoradocountyrcd.org</a:t>
            </a:r>
          </a:p>
          <a:p>
            <a:endParaRPr lang="en-US" sz="3200" dirty="0">
              <a:solidFill>
                <a:schemeClr val="bg1"/>
              </a:solidFill>
            </a:endParaRPr>
          </a:p>
          <a:p>
            <a:r>
              <a:rPr lang="en-US" sz="3200" dirty="0" smtClean="0">
                <a:solidFill>
                  <a:schemeClr val="bg1"/>
                </a:solidFill>
              </a:rPr>
              <a:t>530-295-5630</a:t>
            </a:r>
            <a:endParaRPr lang="en-US" sz="3200" dirty="0">
              <a:solidFill>
                <a:schemeClr val="bg1"/>
              </a:solidFill>
            </a:endParaRPr>
          </a:p>
        </p:txBody>
      </p:sp>
    </p:spTree>
    <p:extLst>
      <p:ext uri="{BB962C8B-B14F-4D97-AF65-F5344CB8AC3E}">
        <p14:creationId xmlns:p14="http://schemas.microsoft.com/office/powerpoint/2010/main" val="3605569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5456"/>
            <a:ext cx="9144000" cy="6804470"/>
          </a:xfrm>
          <a:prstGeom prst="rect">
            <a:avLst/>
          </a:prstGeom>
        </p:spPr>
      </p:pic>
    </p:spTree>
    <p:extLst>
      <p:ext uri="{BB962C8B-B14F-4D97-AF65-F5344CB8AC3E}">
        <p14:creationId xmlns:p14="http://schemas.microsoft.com/office/powerpoint/2010/main" val="471676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781800"/>
          </a:xfrm>
          <a:prstGeom prst="rect">
            <a:avLst/>
          </a:prstGeom>
        </p:spPr>
      </p:pic>
    </p:spTree>
    <p:extLst>
      <p:ext uri="{BB962C8B-B14F-4D97-AF65-F5344CB8AC3E}">
        <p14:creationId xmlns:p14="http://schemas.microsoft.com/office/powerpoint/2010/main" val="2577556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TotalTime>
  <Words>377</Words>
  <Application>Microsoft Office PowerPoint</Application>
  <PresentationFormat>On-screen Show (4:3)</PresentationFormat>
  <Paragraphs>97</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dc:creator>
  <cp:lastModifiedBy>Robin K Cleveland</cp:lastModifiedBy>
  <cp:revision>33</cp:revision>
  <dcterms:created xsi:type="dcterms:W3CDTF">2015-10-27T09:14:53Z</dcterms:created>
  <dcterms:modified xsi:type="dcterms:W3CDTF">2020-08-12T14:57:10Z</dcterms:modified>
</cp:coreProperties>
</file>