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4" r:id="rId3"/>
    <p:sldId id="276" r:id="rId4"/>
    <p:sldId id="320" r:id="rId5"/>
    <p:sldId id="278" r:id="rId6"/>
    <p:sldId id="257" r:id="rId7"/>
    <p:sldId id="279" r:id="rId8"/>
    <p:sldId id="299" r:id="rId9"/>
    <p:sldId id="300" r:id="rId10"/>
    <p:sldId id="323" r:id="rId11"/>
    <p:sldId id="321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301" r:id="rId25"/>
    <p:sldId id="270" r:id="rId26"/>
    <p:sldId id="271" r:id="rId27"/>
    <p:sldId id="272" r:id="rId28"/>
    <p:sldId id="273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BF7"/>
    <a:srgbClr val="E0E1EC"/>
    <a:srgbClr val="E8E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639B2EA-7A2C-404F-9643-FFA7BE32946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5D03339-0F31-47DB-88B4-77FBC6C7F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09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BE82D73-C9EA-442F-ACD5-7D1F08C53AAC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B8A512E-3902-4802-8DB6-7FAF60962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0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 1991 Beef Quality Audit- found that over 20% of fed cattle had injection site blemishes. 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And 5% of slaughter cows and bulls had injection site blemishes.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 2001, the Beef Quality Audit reported that only 5% of fed cattle had injection site blemishes.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However, 20% of slaughter cows and bulls had injection site blemishes.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We need to really work hard on the slaughter cow sector on this issue and continue to improve on fed cattle as well.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83FC-193A-4A68-B464-561D26EB18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29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122" indent="-288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573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802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0031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2261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490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719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948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9D1D45-FE1A-4183-B0B0-58695E7F2CC4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52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122" indent="-288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573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802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0031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2261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490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719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948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71D248-1606-428B-AE7C-E505863F96D4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32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122" indent="-288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573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802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0031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2261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490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719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948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94A90D-3F6D-43AF-B364-4DE9BD552B59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83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122" indent="-288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573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802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0031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2261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490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719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948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16EF7F-786D-4F31-A18F-1DE57B82EC9F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48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122" indent="-288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573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802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0031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2261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490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719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948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93D535-5A14-4246-BACD-1679DB3A8666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49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0238" y="1181100"/>
            <a:ext cx="5664200" cy="3187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83FC-193A-4A68-B464-561D26EB18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47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122" indent="-288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573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802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0031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2261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490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719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948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8C3AA2-636F-45F5-9C53-FD94C4DE4514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35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122" indent="-288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573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802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0031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2261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490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719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948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6E013F-E768-4D19-8A01-D660D9AF9D92}" type="slidenum">
              <a:rPr lang="en-US" altLang="en-US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45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83FC-193A-4A68-B464-561D26EB18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02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83FC-193A-4A68-B464-561D26EB18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7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061" indent="-2923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325" indent="-233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7054" indent="-233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4784" indent="-233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2514" indent="-233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0243" indent="-233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7973" indent="-233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5703" indent="-233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00D4F2-226F-443D-980D-C8EC705EA3CD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5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483" y="4562529"/>
            <a:ext cx="5539859" cy="43214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372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83FC-193A-4A68-B464-561D26EB183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52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83FC-193A-4A68-B464-561D26EB183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97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agitated, it takes</a:t>
            </a:r>
            <a:r>
              <a:rPr lang="en-US" baseline="0" dirty="0" smtClean="0"/>
              <a:t> up to 20  minutes to for heart rate to go back to normal. Hands in pockets. Talk about Curt’s example of yelling from behind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83FC-193A-4A68-B464-561D26EB183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67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Inspect</a:t>
            </a:r>
            <a:r>
              <a:rPr lang="en-US" baseline="0" dirty="0" smtClean="0"/>
              <a:t> regularly to ensure ease of handling and animal wellbeing. Keep facilities and handling tools clean – minimize contamination and improve health.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83FC-193A-4A68-B464-561D26EB183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68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83FC-193A-4A68-B464-561D26EB183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572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83FC-193A-4A68-B464-561D26EB183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54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Bovine</a:t>
            </a:r>
            <a:r>
              <a:rPr lang="en-US" baseline="0" dirty="0" smtClean="0"/>
              <a:t> Emergency Response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83FC-193A-4A68-B464-561D26EB183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49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83FC-193A-4A68-B464-561D26EB183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39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122" indent="-288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573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802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0031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2261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490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719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948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37BE0C-6764-4ED3-B3A5-702252269FB1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25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122" indent="-288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573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802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0031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2261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490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719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948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82A64E-414B-4CE9-8689-D53266158753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230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122" indent="-288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573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802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0031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2261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490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719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948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5E8258-2777-4B8A-B241-9A719EC62D21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4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122" indent="-288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573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802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0031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2261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490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719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948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4CB558-F361-4AEE-93FC-C186B776CB58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20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122" indent="-288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573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802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0031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2261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490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719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948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6AE152-E734-44A1-B79C-27D598C281D5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70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122" indent="-288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573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802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0031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2261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490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719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948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1E8B2A-F772-4757-A4BE-DB39E170EA1C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938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122" indent="-288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573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802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0031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2261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490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719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948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8A0A3F-09DE-4F13-ACF7-2E4BCD652A58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6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3E18-EDEF-4368-939E-E7883A02F6BE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7CBE-0790-432F-A264-B3AE9F45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2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3E18-EDEF-4368-939E-E7883A02F6BE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7CBE-0790-432F-A264-B3AE9F45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5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3E18-EDEF-4368-939E-E7883A02F6BE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7CBE-0790-432F-A264-B3AE9F45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35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6658E-68C3-4390-8043-E82F995FD3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877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0872E9-CCDE-4DDA-B2AD-048060C024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089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1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1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b="1"/>
            </a:lvl1pPr>
          </a:lstStyle>
          <a:p>
            <a:fld id="{59DAB2E4-6AB6-4EF1-B804-7E69FB90F9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66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3E18-EDEF-4368-939E-E7883A02F6BE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7CBE-0790-432F-A264-B3AE9F45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5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3E18-EDEF-4368-939E-E7883A02F6BE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7CBE-0790-432F-A264-B3AE9F45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0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3E18-EDEF-4368-939E-E7883A02F6BE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7CBE-0790-432F-A264-B3AE9F45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8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3E18-EDEF-4368-939E-E7883A02F6BE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7CBE-0790-432F-A264-B3AE9F45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5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3E18-EDEF-4368-939E-E7883A02F6BE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7CBE-0790-432F-A264-B3AE9F45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6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3E18-EDEF-4368-939E-E7883A02F6BE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7CBE-0790-432F-A264-B3AE9F45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8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3E18-EDEF-4368-939E-E7883A02F6BE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7CBE-0790-432F-A264-B3AE9F45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3E18-EDEF-4368-939E-E7883A02F6BE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7CBE-0790-432F-A264-B3AE9F45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7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63E18-EDEF-4368-939E-E7883A02F6BE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07CBE-0790-432F-A264-B3AE9F45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7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2.jpeg"/><Relationship Id="rId5" Type="http://schemas.openxmlformats.org/officeDocument/2006/relationships/image" Target="../media/image24.jpeg"/><Relationship Id="rId10" Type="http://schemas.openxmlformats.org/officeDocument/2006/relationships/image" Target="../media/image31.jpeg"/><Relationship Id="rId4" Type="http://schemas.openxmlformats.org/officeDocument/2006/relationships/image" Target="../media/image23.jpeg"/><Relationship Id="rId9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493" y="-3387089"/>
            <a:ext cx="12701525" cy="8502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825" y="1122363"/>
            <a:ext cx="10429875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en-US" dirty="0" smtClean="0">
                <a:latin typeface="+mn-lt"/>
                <a:cs typeface="Arial" panose="020B0604020202020204" pitchFamily="34" charset="0"/>
              </a:rPr>
            </a:br>
            <a:r>
              <a:rPr lang="en-US" dirty="0" smtClean="0">
                <a:latin typeface="+mn-lt"/>
                <a:cs typeface="Arial" panose="020B0604020202020204" pitchFamily="34" charset="0"/>
              </a:rPr>
              <a:t>Beef </a:t>
            </a:r>
            <a:r>
              <a:rPr lang="en-US" dirty="0">
                <a:latin typeface="+mn-lt"/>
                <a:cs typeface="Arial" panose="020B0604020202020204" pitchFamily="34" charset="0"/>
              </a:rPr>
              <a:t>Quality Assurance Certification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23, </a:t>
            </a:r>
            <a:r>
              <a:rPr lang="en-US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6029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6438"/>
            <a:ext cx="92964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The audit is based upon the beliefs that: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511" y="2242208"/>
            <a:ext cx="9497410" cy="3619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o</a:t>
            </a:r>
            <a:r>
              <a:rPr lang="en-US" dirty="0" smtClean="0"/>
              <a:t>nly that which is measured can be managed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a</a:t>
            </a:r>
            <a:r>
              <a:rPr lang="en-US" dirty="0" smtClean="0"/>
              <a:t>n industry-wide scorecard provides direction to decision makers to improve the quality and value of the beef supply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i</a:t>
            </a:r>
            <a:r>
              <a:rPr lang="en-US" dirty="0" smtClean="0"/>
              <a:t>dentifying and correcting quality shortfalls will lead to greater profitability through improved demand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7201" y="1933576"/>
            <a:ext cx="10452100" cy="28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401" y="1839914"/>
          <a:ext cx="11986684" cy="2900619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10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4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0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1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103">
                <a:tc gridSpan="5">
                  <a:txBody>
                    <a:bodyPr/>
                    <a:lstStyle/>
                    <a:p>
                      <a:r>
                        <a:rPr lang="en-US" sz="2800" b="1" baseline="0" dirty="0" smtClean="0"/>
                        <a:t>Ranked Quality Challenges and Changes (1991 until 2011)</a:t>
                      </a:r>
                      <a:endParaRPr lang="en-US" sz="2800" b="1" dirty="0"/>
                    </a:p>
                  </a:txBody>
                  <a:tcPr marL="121919" marR="121919" marT="45715" marB="4571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1991</a:t>
                      </a:r>
                      <a:endParaRPr lang="en-US" sz="1800" b="1" dirty="0"/>
                    </a:p>
                  </a:txBody>
                  <a:tcPr marL="121919" marR="121919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1995</a:t>
                      </a:r>
                      <a:endParaRPr lang="en-US" sz="1800" b="1" dirty="0"/>
                    </a:p>
                  </a:txBody>
                  <a:tcPr marL="121919" marR="121919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2000</a:t>
                      </a:r>
                      <a:endParaRPr lang="en-US" sz="1800" b="1" dirty="0"/>
                    </a:p>
                  </a:txBody>
                  <a:tcPr marL="121919" marR="121919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2005</a:t>
                      </a:r>
                      <a:endParaRPr lang="en-US" sz="1800" b="1" dirty="0"/>
                    </a:p>
                  </a:txBody>
                  <a:tcPr marL="121919" marR="121919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2011</a:t>
                      </a:r>
                      <a:endParaRPr lang="en-US" sz="1800" b="1" dirty="0"/>
                    </a:p>
                  </a:txBody>
                  <a:tcPr marL="121919" marR="121919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45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External fat</a:t>
                      </a:r>
                    </a:p>
                    <a:p>
                      <a:r>
                        <a:rPr lang="en-US" sz="1800" b="1" dirty="0" smtClean="0"/>
                        <a:t>Seam fat</a:t>
                      </a:r>
                    </a:p>
                    <a:p>
                      <a:r>
                        <a:rPr lang="en-US" sz="1800" b="1" dirty="0" smtClean="0"/>
                        <a:t>Palatability</a:t>
                      </a:r>
                    </a:p>
                    <a:p>
                      <a:r>
                        <a:rPr lang="en-US" sz="1800" b="1" dirty="0" smtClean="0"/>
                        <a:t>Tenderness</a:t>
                      </a:r>
                    </a:p>
                    <a:p>
                      <a:r>
                        <a:rPr lang="en-US" sz="1800" b="1" dirty="0" smtClean="0"/>
                        <a:t>Cutability</a:t>
                      </a:r>
                    </a:p>
                    <a:p>
                      <a:r>
                        <a:rPr lang="en-US" sz="1800" b="1" dirty="0" smtClean="0"/>
                        <a:t>Marbling</a:t>
                      </a:r>
                      <a:endParaRPr lang="en-US" sz="1800" b="1" dirty="0"/>
                    </a:p>
                  </a:txBody>
                  <a:tcPr marL="121919" marR="121919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Uniformity</a:t>
                      </a:r>
                    </a:p>
                    <a:p>
                      <a:r>
                        <a:rPr lang="en-US" sz="1800" b="1" dirty="0" smtClean="0"/>
                        <a:t>Palatability</a:t>
                      </a:r>
                    </a:p>
                    <a:p>
                      <a:r>
                        <a:rPr lang="en-US" sz="1800" b="1" dirty="0" smtClean="0"/>
                        <a:t>Marbling</a:t>
                      </a:r>
                    </a:p>
                    <a:p>
                      <a:r>
                        <a:rPr lang="en-US" sz="1800" b="1" dirty="0" smtClean="0"/>
                        <a:t>Tenderness</a:t>
                      </a:r>
                    </a:p>
                    <a:p>
                      <a:r>
                        <a:rPr lang="en-US" sz="1800" b="1" dirty="0" smtClean="0"/>
                        <a:t>External/seam fat</a:t>
                      </a:r>
                    </a:p>
                    <a:p>
                      <a:r>
                        <a:rPr lang="en-US" sz="1800" b="1" dirty="0" smtClean="0"/>
                        <a:t>Weights</a:t>
                      </a:r>
                      <a:endParaRPr lang="en-US" sz="1800" b="1" dirty="0"/>
                    </a:p>
                  </a:txBody>
                  <a:tcPr marL="121919" marR="121919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Uniformity</a:t>
                      </a:r>
                    </a:p>
                    <a:p>
                      <a:r>
                        <a:rPr lang="en-US" sz="1800" b="1" dirty="0" smtClean="0"/>
                        <a:t>Carcass</a:t>
                      </a:r>
                      <a:r>
                        <a:rPr lang="en-US" sz="1800" b="1" baseline="0" dirty="0" smtClean="0"/>
                        <a:t> weight</a:t>
                      </a:r>
                    </a:p>
                    <a:p>
                      <a:r>
                        <a:rPr lang="en-US" sz="1800" b="1" baseline="0" dirty="0" smtClean="0"/>
                        <a:t>Tenderness</a:t>
                      </a:r>
                    </a:p>
                    <a:p>
                      <a:r>
                        <a:rPr lang="en-US" sz="1800" b="1" baseline="0" dirty="0" smtClean="0"/>
                        <a:t>Marbling</a:t>
                      </a:r>
                    </a:p>
                    <a:p>
                      <a:r>
                        <a:rPr lang="en-US" sz="1800" b="1" baseline="0" dirty="0" smtClean="0"/>
                        <a:t>Effects of implants</a:t>
                      </a:r>
                    </a:p>
                    <a:p>
                      <a:r>
                        <a:rPr lang="en-US" sz="1800" b="1" baseline="0" dirty="0" smtClean="0"/>
                        <a:t>External fat</a:t>
                      </a:r>
                      <a:endParaRPr lang="en-US" sz="1800" b="1" dirty="0"/>
                    </a:p>
                  </a:txBody>
                  <a:tcPr marL="121919" marR="121919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Traceability</a:t>
                      </a:r>
                    </a:p>
                    <a:p>
                      <a:r>
                        <a:rPr lang="en-US" sz="1800" b="1" dirty="0" smtClean="0"/>
                        <a:t>Uniformity</a:t>
                      </a:r>
                    </a:p>
                    <a:p>
                      <a:r>
                        <a:rPr lang="en-US" sz="1800" b="1" dirty="0" smtClean="0"/>
                        <a:t>Instrument</a:t>
                      </a:r>
                      <a:r>
                        <a:rPr lang="en-US" sz="1800" b="1" baseline="0" dirty="0" smtClean="0"/>
                        <a:t> grading</a:t>
                      </a:r>
                    </a:p>
                    <a:p>
                      <a:r>
                        <a:rPr lang="en-US" sz="1800" b="1" baseline="0" dirty="0" smtClean="0"/>
                        <a:t>Market signals</a:t>
                      </a:r>
                    </a:p>
                    <a:p>
                      <a:r>
                        <a:rPr lang="en-US" sz="1800" b="1" baseline="0" dirty="0" smtClean="0"/>
                        <a:t>Segmentation</a:t>
                      </a:r>
                    </a:p>
                    <a:p>
                      <a:r>
                        <a:rPr lang="en-US" sz="1800" b="1" baseline="0" dirty="0" smtClean="0"/>
                        <a:t>Carcass weight</a:t>
                      </a:r>
                      <a:endParaRPr lang="en-US" sz="1800" b="1" dirty="0"/>
                    </a:p>
                  </a:txBody>
                  <a:tcPr marL="121919" marR="121919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Food safety</a:t>
                      </a:r>
                    </a:p>
                    <a:p>
                      <a:r>
                        <a:rPr lang="en-US" sz="1800" b="1" dirty="0" smtClean="0"/>
                        <a:t>Eating satisfaction</a:t>
                      </a:r>
                    </a:p>
                    <a:p>
                      <a:r>
                        <a:rPr lang="en-US" sz="1800" b="1" dirty="0" smtClean="0"/>
                        <a:t>How and where cattle were raised</a:t>
                      </a:r>
                    </a:p>
                    <a:p>
                      <a:r>
                        <a:rPr lang="en-US" sz="1800" b="1" dirty="0" smtClean="0"/>
                        <a:t>Lean, fat and bone</a:t>
                      </a:r>
                    </a:p>
                    <a:p>
                      <a:r>
                        <a:rPr lang="en-US" sz="1800" b="1" dirty="0" smtClean="0"/>
                        <a:t>Weight and size</a:t>
                      </a:r>
                    </a:p>
                    <a:p>
                      <a:r>
                        <a:rPr lang="en-US" sz="1800" b="1" dirty="0" smtClean="0"/>
                        <a:t>Genetics</a:t>
                      </a:r>
                      <a:endParaRPr lang="en-US" sz="1800" b="1" dirty="0"/>
                    </a:p>
                  </a:txBody>
                  <a:tcPr marL="121919" marR="121919"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7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54724"/>
            <a:ext cx="10972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Label Information for Over The Counter Drugs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2209800"/>
            <a:ext cx="4572000" cy="4114800"/>
          </a:xfrm>
        </p:spPr>
        <p:txBody>
          <a:bodyPr/>
          <a:lstStyle/>
          <a:p>
            <a:pPr eaLnBrk="1" hangingPunct="1"/>
            <a:r>
              <a:rPr lang="en-US" altLang="en-US" sz="2400" b="1" dirty="0"/>
              <a:t>Diseases or Condition</a:t>
            </a:r>
          </a:p>
          <a:p>
            <a:pPr eaLnBrk="1" hangingPunct="1"/>
            <a:r>
              <a:rPr lang="en-US" altLang="en-US" sz="2400" b="1" dirty="0"/>
              <a:t>Species</a:t>
            </a:r>
          </a:p>
          <a:p>
            <a:pPr eaLnBrk="1" hangingPunct="1"/>
            <a:r>
              <a:rPr lang="en-US" altLang="en-US" sz="2400" b="1" dirty="0"/>
              <a:t>Dosage</a:t>
            </a:r>
          </a:p>
          <a:p>
            <a:pPr eaLnBrk="1" hangingPunct="1"/>
            <a:r>
              <a:rPr lang="en-US" altLang="en-US" sz="2400" b="1" dirty="0"/>
              <a:t>Route of Administration</a:t>
            </a:r>
          </a:p>
          <a:p>
            <a:pPr eaLnBrk="1" hangingPunct="1"/>
            <a:r>
              <a:rPr lang="en-US" altLang="en-US" sz="2400" b="1" dirty="0"/>
              <a:t>Frequency of Treatment</a:t>
            </a:r>
          </a:p>
          <a:p>
            <a:pPr eaLnBrk="1" hangingPunct="1"/>
            <a:r>
              <a:rPr lang="en-US" altLang="en-US" sz="2400" b="1" dirty="0"/>
              <a:t>Duration of Treatment</a:t>
            </a:r>
          </a:p>
          <a:p>
            <a:pPr eaLnBrk="1" hangingPunct="1"/>
            <a:r>
              <a:rPr lang="en-US" altLang="en-US" sz="2400" b="1" dirty="0"/>
              <a:t>Precautionary Statements</a:t>
            </a:r>
          </a:p>
          <a:p>
            <a:pPr eaLnBrk="1" hangingPunct="1"/>
            <a:r>
              <a:rPr lang="en-US" altLang="en-US" sz="2400" b="1" dirty="0"/>
              <a:t>Warnings</a:t>
            </a:r>
          </a:p>
          <a:p>
            <a:pPr eaLnBrk="1" hangingPunct="1"/>
            <a:r>
              <a:rPr lang="en-US" altLang="en-US" sz="2400" b="1" dirty="0"/>
              <a:t>Withdrawal Time</a:t>
            </a:r>
          </a:p>
        </p:txBody>
      </p:sp>
      <p:pic>
        <p:nvPicPr>
          <p:cNvPr id="2052" name="Picture 4" descr="writi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1" y="2209800"/>
            <a:ext cx="3921125" cy="2830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0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1361" y="440725"/>
            <a:ext cx="874240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Veterinarian/Client/Patient Relationship-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-VCPR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361" y="1915298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A veterinarian has assumed responsibility for making medical judgments about the health of cattle, needs for treatment and the client has agreed to follow the instructions for the veterinarian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The vet has sufficient knowledge of the operation to diagnose and prescribe treatments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The vet is available for follow-up for adverse reactions or failure of therapy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491" y="4178279"/>
            <a:ext cx="2746589" cy="2239838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405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Extra Label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Drugs Requirements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2133600"/>
            <a:ext cx="4495800" cy="4724400"/>
          </a:xfrm>
        </p:spPr>
        <p:txBody>
          <a:bodyPr/>
          <a:lstStyle/>
          <a:p>
            <a:pPr eaLnBrk="1" hangingPunct="1"/>
            <a:r>
              <a:rPr lang="en-US" altLang="en-US" sz="2400" b="1"/>
              <a:t>Veterinarian’s Rx—need for use other than on the label</a:t>
            </a:r>
          </a:p>
          <a:p>
            <a:pPr eaLnBrk="1" hangingPunct="1"/>
            <a:r>
              <a:rPr lang="en-US" altLang="en-US" sz="2400" b="1"/>
              <a:t>Veterinarian Information (name, address, Phone, License Number)</a:t>
            </a:r>
          </a:p>
          <a:p>
            <a:pPr eaLnBrk="1" hangingPunct="1"/>
            <a:r>
              <a:rPr lang="en-US" altLang="en-US" sz="2400" b="1"/>
              <a:t>Animal Identification</a:t>
            </a:r>
          </a:p>
          <a:p>
            <a:pPr eaLnBrk="1" hangingPunct="1"/>
            <a:r>
              <a:rPr lang="en-US" altLang="en-US" sz="2400" b="1"/>
              <a:t>Plus the requirements</a:t>
            </a:r>
          </a:p>
          <a:p>
            <a:pPr eaLnBrk="1" hangingPunct="1">
              <a:buFontTx/>
              <a:buNone/>
            </a:pPr>
            <a:r>
              <a:rPr lang="en-US" altLang="en-US" sz="2400" b="1"/>
              <a:t>    for an OTC Drug</a:t>
            </a:r>
          </a:p>
        </p:txBody>
      </p:sp>
      <p:pic>
        <p:nvPicPr>
          <p:cNvPr id="4100" name="Picture 4" descr="DISLID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4049" y="2241466"/>
            <a:ext cx="4114800" cy="3743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36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551" y="304800"/>
            <a:ext cx="1070919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Drugs Prohibited from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Extralabel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Use in Cattle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600200"/>
            <a:ext cx="8001000" cy="4953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b="1" dirty="0"/>
              <a:t>Chloramphenicol</a:t>
            </a:r>
          </a:p>
          <a:p>
            <a:pPr eaLnBrk="1" hangingPunct="1"/>
            <a:r>
              <a:rPr lang="en-US" altLang="en-US" sz="2400" b="1" dirty="0" err="1"/>
              <a:t>Clenbuterol</a:t>
            </a:r>
            <a:endParaRPr lang="en-US" altLang="en-US" sz="2400" b="1" dirty="0"/>
          </a:p>
          <a:p>
            <a:pPr eaLnBrk="1" hangingPunct="1"/>
            <a:r>
              <a:rPr lang="en-US" altLang="en-US" sz="2400" b="1" dirty="0" err="1"/>
              <a:t>Diethylstillbesterol</a:t>
            </a:r>
            <a:endParaRPr lang="en-US" altLang="en-US" sz="2400" b="1" dirty="0"/>
          </a:p>
          <a:p>
            <a:pPr eaLnBrk="1" hangingPunct="1"/>
            <a:r>
              <a:rPr lang="en-US" altLang="en-US" sz="2400" b="1" dirty="0" err="1"/>
              <a:t>Dimetridazole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Ipronidazole</a:t>
            </a:r>
            <a:r>
              <a:rPr lang="en-US" altLang="en-US" sz="2400" b="1" dirty="0"/>
              <a:t>, other </a:t>
            </a:r>
            <a:r>
              <a:rPr lang="en-US" altLang="en-US" sz="2400" b="1" dirty="0" err="1"/>
              <a:t>nitroimidizoles</a:t>
            </a:r>
            <a:endParaRPr lang="en-US" altLang="en-US" sz="2400" b="1" dirty="0"/>
          </a:p>
          <a:p>
            <a:pPr eaLnBrk="1" hangingPunct="1"/>
            <a:r>
              <a:rPr lang="en-US" altLang="en-US" sz="2400" b="1" dirty="0" err="1"/>
              <a:t>Furazolidone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Nitrofurazone</a:t>
            </a:r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Sulfonamides in lactating dairy cows (approved sulfa drugs OK—</a:t>
            </a:r>
            <a:r>
              <a:rPr lang="en-US" altLang="en-US" sz="2400" b="1" dirty="0" err="1"/>
              <a:t>sulfadimethoxine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etc</a:t>
            </a:r>
            <a:r>
              <a:rPr lang="en-US" altLang="en-US" sz="2400" b="1" dirty="0"/>
              <a:t>)</a:t>
            </a:r>
          </a:p>
          <a:p>
            <a:pPr eaLnBrk="1" hangingPunct="1"/>
            <a:r>
              <a:rPr lang="en-US" altLang="en-US" sz="2400" b="1" dirty="0"/>
              <a:t>Fluoroquinolones (</a:t>
            </a:r>
            <a:r>
              <a:rPr lang="en-US" altLang="en-US" sz="2400" b="1" dirty="0" err="1"/>
              <a:t>Baytril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Saraflox</a:t>
            </a:r>
            <a:r>
              <a:rPr lang="en-US" altLang="en-US" sz="2400" b="1" dirty="0"/>
              <a:t>)</a:t>
            </a:r>
          </a:p>
          <a:p>
            <a:pPr eaLnBrk="1" hangingPunct="1"/>
            <a:r>
              <a:rPr lang="en-US" altLang="en-US" sz="2400" b="1" dirty="0" err="1"/>
              <a:t>Glycopeptides</a:t>
            </a:r>
            <a:r>
              <a:rPr lang="en-US" altLang="en-US" sz="2400" b="1" dirty="0"/>
              <a:t> (Vancomycin)</a:t>
            </a:r>
          </a:p>
          <a:p>
            <a:pPr eaLnBrk="1" hangingPunct="1"/>
            <a:r>
              <a:rPr lang="en-US" altLang="en-US" sz="2400" b="1" dirty="0" err="1"/>
              <a:t>Cephalosporings</a:t>
            </a:r>
            <a:r>
              <a:rPr lang="en-US" altLang="en-US" sz="2400" b="1" dirty="0"/>
              <a:t> (not including </a:t>
            </a:r>
            <a:r>
              <a:rPr lang="en-US" altLang="en-US" sz="2400" b="1" dirty="0" err="1"/>
              <a:t>cephapirin</a:t>
            </a:r>
            <a:r>
              <a:rPr lang="en-US" altLang="en-US" sz="2400" b="1" dirty="0"/>
              <a:t>)</a:t>
            </a:r>
          </a:p>
          <a:p>
            <a:pPr eaLnBrk="1" hangingPunct="1"/>
            <a:r>
              <a:rPr lang="en-US" altLang="en-US" sz="2400" b="1" dirty="0"/>
              <a:t>Drugs used as feed additives for cattle (chlortetracycline, bacitracin, Se, etc.)</a:t>
            </a:r>
          </a:p>
        </p:txBody>
      </p:sp>
    </p:spTree>
    <p:extLst>
      <p:ext uri="{BB962C8B-B14F-4D97-AF65-F5344CB8AC3E}">
        <p14:creationId xmlns:p14="http://schemas.microsoft.com/office/powerpoint/2010/main" val="31295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Withdrawal Time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accent2"/>
                </a:solidFill>
              </a:rPr>
              <a:t>Hours or days after the last treatment before a drug is cleared from the animal</a:t>
            </a:r>
          </a:p>
          <a:p>
            <a:pPr eaLnBrk="1" hangingPunct="1"/>
            <a:endParaRPr lang="en-US" altLang="en-US" b="1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 b="1">
                <a:solidFill>
                  <a:schemeClr val="accent2"/>
                </a:solidFill>
              </a:rPr>
              <a:t>No violative residues in meat, milk, or other tissues</a:t>
            </a:r>
          </a:p>
        </p:txBody>
      </p:sp>
    </p:spTree>
    <p:extLst>
      <p:ext uri="{BB962C8B-B14F-4D97-AF65-F5344CB8AC3E}">
        <p14:creationId xmlns:p14="http://schemas.microsoft.com/office/powerpoint/2010/main" val="40546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-304800"/>
            <a:ext cx="8229600" cy="1752600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Withdrawal Times </a:t>
            </a:r>
            <a:r>
              <a:rPr lang="en-US" altLang="en-US" sz="4000" b="1" dirty="0" smtClean="0"/>
              <a:t>for Cattle </a:t>
            </a:r>
            <a:endParaRPr lang="en-US" altLang="en-US" sz="40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0"/>
            <a:ext cx="8229600" cy="4267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b="1" i="1" dirty="0">
                <a:solidFill>
                  <a:schemeClr val="accent2"/>
                </a:solidFill>
              </a:rPr>
              <a:t>Ampicillin			6-9 days</a:t>
            </a:r>
          </a:p>
          <a:p>
            <a:pPr eaLnBrk="1" hangingPunct="1"/>
            <a:r>
              <a:rPr lang="en-US" altLang="en-US" b="1" i="1" dirty="0" err="1">
                <a:solidFill>
                  <a:schemeClr val="accent2"/>
                </a:solidFill>
              </a:rPr>
              <a:t>Ceftiofur</a:t>
            </a:r>
            <a:r>
              <a:rPr lang="en-US" altLang="en-US" b="1" i="1" dirty="0">
                <a:solidFill>
                  <a:schemeClr val="accent2"/>
                </a:solidFill>
              </a:rPr>
              <a:t> </a:t>
            </a:r>
            <a:r>
              <a:rPr lang="en-US" altLang="en-US" sz="1600" b="1" i="1" dirty="0">
                <a:solidFill>
                  <a:schemeClr val="accent2"/>
                </a:solidFill>
              </a:rPr>
              <a:t>(</a:t>
            </a:r>
            <a:r>
              <a:rPr lang="en-US" altLang="en-US" sz="1600" b="1" i="1" dirty="0" err="1">
                <a:solidFill>
                  <a:schemeClr val="accent2"/>
                </a:solidFill>
              </a:rPr>
              <a:t>Naxcel</a:t>
            </a:r>
            <a:r>
              <a:rPr lang="en-US" altLang="en-US" sz="1600" b="1" i="1" dirty="0">
                <a:solidFill>
                  <a:schemeClr val="accent2"/>
                </a:solidFill>
              </a:rPr>
              <a:t>)</a:t>
            </a:r>
            <a:r>
              <a:rPr lang="en-US" altLang="en-US" b="1" i="1" dirty="0">
                <a:solidFill>
                  <a:schemeClr val="accent2"/>
                </a:solidFill>
              </a:rPr>
              <a:t>		0 days</a:t>
            </a:r>
          </a:p>
          <a:p>
            <a:pPr eaLnBrk="1" hangingPunct="1"/>
            <a:r>
              <a:rPr lang="en-US" altLang="en-US" b="1" i="1" dirty="0" err="1">
                <a:solidFill>
                  <a:schemeClr val="accent2"/>
                </a:solidFill>
              </a:rPr>
              <a:t>Enrofloxacin</a:t>
            </a:r>
            <a:r>
              <a:rPr lang="en-US" altLang="en-US" b="1" i="1" dirty="0">
                <a:solidFill>
                  <a:schemeClr val="accent2"/>
                </a:solidFill>
              </a:rPr>
              <a:t> </a:t>
            </a:r>
            <a:r>
              <a:rPr lang="en-US" altLang="en-US" sz="1600" b="1" i="1" dirty="0">
                <a:solidFill>
                  <a:schemeClr val="accent2"/>
                </a:solidFill>
              </a:rPr>
              <a:t>(</a:t>
            </a:r>
            <a:r>
              <a:rPr lang="en-US" altLang="en-US" sz="1600" b="1" i="1" dirty="0" err="1">
                <a:solidFill>
                  <a:schemeClr val="accent2"/>
                </a:solidFill>
              </a:rPr>
              <a:t>Baytril</a:t>
            </a:r>
            <a:r>
              <a:rPr lang="en-US" altLang="en-US" sz="1600" b="1" i="1" dirty="0">
                <a:solidFill>
                  <a:schemeClr val="accent2"/>
                </a:solidFill>
              </a:rPr>
              <a:t>)</a:t>
            </a:r>
            <a:r>
              <a:rPr lang="en-US" altLang="en-US" b="1" i="1" dirty="0">
                <a:solidFill>
                  <a:schemeClr val="accent2"/>
                </a:solidFill>
              </a:rPr>
              <a:t>	28 days</a:t>
            </a:r>
          </a:p>
          <a:p>
            <a:pPr eaLnBrk="1" hangingPunct="1"/>
            <a:r>
              <a:rPr lang="en-US" altLang="en-US" b="1" i="1" dirty="0" err="1">
                <a:solidFill>
                  <a:schemeClr val="accent2"/>
                </a:solidFill>
              </a:rPr>
              <a:t>Oxytetracycline</a:t>
            </a:r>
            <a:r>
              <a:rPr lang="en-US" altLang="en-US" b="1" i="1" dirty="0">
                <a:solidFill>
                  <a:schemeClr val="accent2"/>
                </a:solidFill>
              </a:rPr>
              <a:t>		28 days</a:t>
            </a:r>
          </a:p>
          <a:p>
            <a:pPr eaLnBrk="1" hangingPunct="1"/>
            <a:r>
              <a:rPr lang="en-US" altLang="en-US" b="1" i="1" dirty="0" err="1">
                <a:solidFill>
                  <a:schemeClr val="accent2"/>
                </a:solidFill>
              </a:rPr>
              <a:t>Florfenciol</a:t>
            </a:r>
            <a:r>
              <a:rPr lang="en-US" altLang="en-US" b="1" i="1" dirty="0">
                <a:solidFill>
                  <a:schemeClr val="accent2"/>
                </a:solidFill>
              </a:rPr>
              <a:t> (</a:t>
            </a:r>
            <a:r>
              <a:rPr lang="en-US" altLang="en-US" b="1" i="1" dirty="0" err="1">
                <a:solidFill>
                  <a:schemeClr val="accent2"/>
                </a:solidFill>
              </a:rPr>
              <a:t>Nuflor</a:t>
            </a:r>
            <a:r>
              <a:rPr lang="en-US" altLang="en-US" b="1" i="1" dirty="0">
                <a:solidFill>
                  <a:schemeClr val="accent2"/>
                </a:solidFill>
              </a:rPr>
              <a:t>)	28 </a:t>
            </a:r>
            <a:r>
              <a:rPr lang="en-US" altLang="en-US" sz="1600" b="1" i="1" dirty="0" err="1">
                <a:solidFill>
                  <a:schemeClr val="accent2"/>
                </a:solidFill>
              </a:rPr>
              <a:t>i.m</a:t>
            </a:r>
            <a:r>
              <a:rPr lang="en-US" altLang="en-US" sz="1600" b="1" i="1" dirty="0">
                <a:solidFill>
                  <a:schemeClr val="accent2"/>
                </a:solidFill>
              </a:rPr>
              <a:t>.</a:t>
            </a:r>
            <a:r>
              <a:rPr lang="en-US" altLang="en-US" b="1" i="1" dirty="0">
                <a:solidFill>
                  <a:schemeClr val="accent2"/>
                </a:solidFill>
              </a:rPr>
              <a:t> 38 </a:t>
            </a:r>
            <a:r>
              <a:rPr lang="en-US" altLang="en-US" sz="1600" b="1" i="1" dirty="0" err="1">
                <a:solidFill>
                  <a:schemeClr val="accent2"/>
                </a:solidFill>
              </a:rPr>
              <a:t>s.c.</a:t>
            </a:r>
            <a:r>
              <a:rPr lang="en-US" altLang="en-US" sz="1600" b="1" i="1" dirty="0">
                <a:solidFill>
                  <a:schemeClr val="accent2"/>
                </a:solidFill>
              </a:rPr>
              <a:t> </a:t>
            </a:r>
            <a:r>
              <a:rPr lang="en-US" altLang="en-US" b="1" i="1" dirty="0">
                <a:solidFill>
                  <a:schemeClr val="accent2"/>
                </a:solidFill>
              </a:rPr>
              <a:t>days</a:t>
            </a:r>
          </a:p>
          <a:p>
            <a:pPr eaLnBrk="1" hangingPunct="1"/>
            <a:r>
              <a:rPr lang="en-US" altLang="en-US" b="1" i="1" dirty="0" err="1">
                <a:solidFill>
                  <a:schemeClr val="accent2"/>
                </a:solidFill>
              </a:rPr>
              <a:t>Tilmicosin</a:t>
            </a:r>
            <a:r>
              <a:rPr lang="en-US" altLang="en-US" b="1" i="1" dirty="0">
                <a:solidFill>
                  <a:schemeClr val="accent2"/>
                </a:solidFill>
              </a:rPr>
              <a:t> (</a:t>
            </a:r>
            <a:r>
              <a:rPr lang="en-US" altLang="en-US" b="1" i="1" dirty="0" err="1">
                <a:solidFill>
                  <a:schemeClr val="accent2"/>
                </a:solidFill>
              </a:rPr>
              <a:t>Micotil</a:t>
            </a:r>
            <a:r>
              <a:rPr lang="en-US" altLang="en-US" b="1" i="1" dirty="0">
                <a:solidFill>
                  <a:schemeClr val="accent2"/>
                </a:solidFill>
              </a:rPr>
              <a:t>)	28 days	</a:t>
            </a:r>
          </a:p>
          <a:p>
            <a:pPr eaLnBrk="1" hangingPunct="1"/>
            <a:r>
              <a:rPr lang="en-US" altLang="en-US" b="1" i="1" dirty="0" err="1">
                <a:solidFill>
                  <a:schemeClr val="accent2"/>
                </a:solidFill>
              </a:rPr>
              <a:t>Tylosin</a:t>
            </a:r>
            <a:r>
              <a:rPr lang="en-US" altLang="en-US" b="1" i="1" dirty="0">
                <a:solidFill>
                  <a:schemeClr val="accent2"/>
                </a:solidFill>
              </a:rPr>
              <a:t>				21 days </a:t>
            </a:r>
            <a:r>
              <a:rPr lang="en-US" altLang="en-US" sz="1600" b="1" i="1" dirty="0">
                <a:solidFill>
                  <a:schemeClr val="accent2"/>
                </a:solidFill>
              </a:rPr>
              <a:t>(0 in feed)</a:t>
            </a:r>
          </a:p>
          <a:p>
            <a:pPr eaLnBrk="1" hangingPunct="1"/>
            <a:r>
              <a:rPr lang="en-US" altLang="en-US" b="1" i="1" dirty="0" err="1">
                <a:solidFill>
                  <a:schemeClr val="accent2"/>
                </a:solidFill>
              </a:rPr>
              <a:t>Tulathromycin</a:t>
            </a:r>
            <a:r>
              <a:rPr lang="en-US" altLang="en-US" sz="1600" b="1" i="1" dirty="0">
                <a:solidFill>
                  <a:schemeClr val="accent2"/>
                </a:solidFill>
              </a:rPr>
              <a:t> (</a:t>
            </a:r>
            <a:r>
              <a:rPr lang="en-US" altLang="en-US" sz="1600" b="1" i="1" dirty="0" err="1">
                <a:solidFill>
                  <a:schemeClr val="accent2"/>
                </a:solidFill>
              </a:rPr>
              <a:t>Draxxin</a:t>
            </a:r>
            <a:r>
              <a:rPr lang="en-US" altLang="en-US" sz="1600" b="1" i="1" dirty="0">
                <a:solidFill>
                  <a:schemeClr val="accent2"/>
                </a:solidFill>
              </a:rPr>
              <a:t>)</a:t>
            </a:r>
            <a:r>
              <a:rPr lang="en-US" altLang="en-US" b="1" i="1" dirty="0">
                <a:solidFill>
                  <a:schemeClr val="accent2"/>
                </a:solidFill>
              </a:rPr>
              <a:t>	18 days</a:t>
            </a:r>
          </a:p>
          <a:p>
            <a:pPr eaLnBrk="1" hangingPunct="1"/>
            <a:r>
              <a:rPr lang="en-US" altLang="en-US" b="1" i="1" dirty="0" err="1">
                <a:solidFill>
                  <a:schemeClr val="accent2"/>
                </a:solidFill>
              </a:rPr>
              <a:t>Gentocin</a:t>
            </a:r>
            <a:r>
              <a:rPr lang="en-US" altLang="en-US" b="1" i="1" dirty="0">
                <a:solidFill>
                  <a:schemeClr val="accent2"/>
                </a:solidFill>
              </a:rPr>
              <a:t>			18 months (E.L.)</a:t>
            </a:r>
          </a:p>
        </p:txBody>
      </p:sp>
    </p:spTree>
    <p:extLst>
      <p:ext uri="{BB962C8B-B14F-4D97-AF65-F5344CB8AC3E}">
        <p14:creationId xmlns:p14="http://schemas.microsoft.com/office/powerpoint/2010/main" val="24720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Quality </a:t>
            </a:r>
            <a:r>
              <a:rPr lang="en-US" altLang="en-US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Assurance</a:t>
            </a:r>
            <a:r>
              <a:rPr lang="en-US" alt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Focus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286001"/>
            <a:ext cx="8229600" cy="3840163"/>
          </a:xfrm>
        </p:spPr>
        <p:txBody>
          <a:bodyPr/>
          <a:lstStyle/>
          <a:p>
            <a:pPr eaLnBrk="1" hangingPunct="1"/>
            <a:r>
              <a:rPr lang="en-US" altLang="en-US" b="1"/>
              <a:t>Eliminate Illegal Drug &amp; Chemical Residues</a:t>
            </a:r>
          </a:p>
          <a:p>
            <a:pPr eaLnBrk="1" hangingPunct="1"/>
            <a:r>
              <a:rPr lang="en-US" altLang="en-US" b="1"/>
              <a:t>Incidence of Residues in Fed Cattle Near Zero</a:t>
            </a:r>
          </a:p>
          <a:p>
            <a:pPr eaLnBrk="1" hangingPunct="1"/>
            <a:r>
              <a:rPr lang="en-US" altLang="en-US" b="1"/>
              <a:t>Eliminating Violative residues in cull cows, cull bulls and calves</a:t>
            </a:r>
          </a:p>
        </p:txBody>
      </p:sp>
    </p:spTree>
    <p:extLst>
      <p:ext uri="{BB962C8B-B14F-4D97-AF65-F5344CB8AC3E}">
        <p14:creationId xmlns:p14="http://schemas.microsoft.com/office/powerpoint/2010/main" val="82414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Health Records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1447800"/>
            <a:ext cx="7772400" cy="19812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Group Processing Records</a:t>
            </a:r>
          </a:p>
          <a:p>
            <a:pPr lvl="1" eaLnBrk="1" hangingPunct="1">
              <a:buFontTx/>
              <a:buNone/>
            </a:pPr>
            <a:r>
              <a:rPr lang="en-US" altLang="en-US" b="1" dirty="0"/>
              <a:t>	Routine processing for the entire herd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362200" y="2667001"/>
            <a:ext cx="655320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+mn-lt"/>
              </a:rPr>
              <a:t>Individual Health Records</a:t>
            </a:r>
          </a:p>
          <a:p>
            <a:pPr lvl="2">
              <a:buFontTx/>
              <a:buNone/>
            </a:pPr>
            <a:r>
              <a:rPr lang="en-US" altLang="en-US" b="1" dirty="0">
                <a:latin typeface="+mn-lt"/>
              </a:rPr>
              <a:t>This is for sick animals </a:t>
            </a:r>
          </a:p>
        </p:txBody>
      </p:sp>
      <p:pic>
        <p:nvPicPr>
          <p:cNvPr id="10245" name="Picture 5" descr="COWPRBW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81400"/>
            <a:ext cx="7315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810000" y="5791201"/>
            <a:ext cx="518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Good records today could save you heartache tomorrow</a:t>
            </a:r>
          </a:p>
        </p:txBody>
      </p:sp>
    </p:spTree>
    <p:extLst>
      <p:ext uri="{BB962C8B-B14F-4D97-AF65-F5344CB8AC3E}">
        <p14:creationId xmlns:p14="http://schemas.microsoft.com/office/powerpoint/2010/main" val="369759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6" t="13424" r="6023" b="17894"/>
          <a:stretch/>
        </p:blipFill>
        <p:spPr>
          <a:xfrm>
            <a:off x="925521" y="3786352"/>
            <a:ext cx="3457903" cy="2277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>
                <a:solidFill>
                  <a:srgbClr val="FF0000"/>
                </a:solidFill>
              </a:rPr>
              <a:t>is BQA?	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Voluntary</a:t>
            </a:r>
          </a:p>
          <a:p>
            <a:r>
              <a:rPr lang="en-US" sz="2400" dirty="0"/>
              <a:t>Producer-driven</a:t>
            </a:r>
          </a:p>
          <a:p>
            <a:r>
              <a:rPr lang="en-US" sz="2400" dirty="0"/>
              <a:t>Quality control program</a:t>
            </a:r>
          </a:p>
          <a:p>
            <a:r>
              <a:rPr lang="en-US" sz="2400" dirty="0"/>
              <a:t>Educational training to build producer awareness</a:t>
            </a:r>
          </a:p>
          <a:p>
            <a:r>
              <a:rPr lang="en-US" sz="2400" dirty="0"/>
              <a:t>Based on recommended national guidelines and research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Protects consumer confidence in beef.</a:t>
            </a:r>
          </a:p>
        </p:txBody>
      </p:sp>
      <p:pic>
        <p:nvPicPr>
          <p:cNvPr id="6" name="Picture 5" descr="IMG_506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161" y="632529"/>
            <a:ext cx="3346621" cy="2231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608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Recordkeeping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152400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en-US" b="1"/>
              <a:t>Group Processing Records</a:t>
            </a:r>
          </a:p>
          <a:p>
            <a:pPr lvl="1" eaLnBrk="1" hangingPunct="1"/>
            <a:r>
              <a:rPr lang="en-US" altLang="en-US" b="1"/>
              <a:t>Vaccines</a:t>
            </a:r>
          </a:p>
          <a:p>
            <a:pPr lvl="1" eaLnBrk="1" hangingPunct="1"/>
            <a:r>
              <a:rPr lang="en-US" altLang="en-US" b="1"/>
              <a:t>Dewormers, other products</a:t>
            </a:r>
          </a:p>
          <a:p>
            <a:pPr lvl="1" eaLnBrk="1" hangingPunct="1"/>
            <a:r>
              <a:rPr lang="en-US" altLang="en-US" b="1"/>
              <a:t>Date</a:t>
            </a:r>
          </a:p>
          <a:p>
            <a:pPr lvl="1" eaLnBrk="1" hangingPunct="1"/>
            <a:r>
              <a:rPr lang="en-US" altLang="en-US" b="1"/>
              <a:t>Product names, labels, serial numbers</a:t>
            </a:r>
          </a:p>
          <a:p>
            <a:pPr lvl="1" eaLnBrk="1" hangingPunct="1"/>
            <a:r>
              <a:rPr lang="en-US" altLang="en-US" b="1"/>
              <a:t>Expiration date</a:t>
            </a:r>
          </a:p>
          <a:p>
            <a:pPr lvl="1" eaLnBrk="1" hangingPunct="1"/>
            <a:r>
              <a:rPr lang="en-US" altLang="en-US" b="1"/>
              <a:t>Who administered products</a:t>
            </a:r>
          </a:p>
          <a:p>
            <a:pPr lvl="1" eaLnBrk="1" hangingPunct="1"/>
            <a:r>
              <a:rPr lang="en-US" altLang="en-US" b="1"/>
              <a:t>Animal ID, group number or individual ID</a:t>
            </a:r>
          </a:p>
          <a:p>
            <a:pPr lvl="1" eaLnBrk="1" hangingPunct="1"/>
            <a:r>
              <a:rPr lang="en-US" altLang="en-US" b="1"/>
              <a:t>Individual animal treatment—same plus condition/disease being treated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810000" y="5791201"/>
            <a:ext cx="518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Good records today could save you heartache tomorrow</a:t>
            </a:r>
          </a:p>
        </p:txBody>
      </p:sp>
    </p:spTree>
    <p:extLst>
      <p:ext uri="{BB962C8B-B14F-4D97-AF65-F5344CB8AC3E}">
        <p14:creationId xmlns:p14="http://schemas.microsoft.com/office/powerpoint/2010/main" val="24437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295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lgerian" panose="020B0604020202020204" pitchFamily="82" charset="0"/>
              </a:rPr>
              <a:t>Proper Injection Site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5562600"/>
            <a:ext cx="7848600" cy="1295400"/>
          </a:xfrm>
        </p:spPr>
        <p:txBody>
          <a:bodyPr/>
          <a:lstStyle/>
          <a:p>
            <a:pPr lvl="1" algn="ctr" eaLnBrk="1" hangingPunct="1">
              <a:buFontTx/>
              <a:buNone/>
            </a:pPr>
            <a:r>
              <a:rPr lang="en-US" altLang="en-US" sz="6100" b="1">
                <a:latin typeface="Bernard MT Condensed" panose="020B0604020202020204" pitchFamily="18" charset="0"/>
              </a:rPr>
              <a:t>N E C K  O N L Y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1524000" y="1"/>
            <a:ext cx="9144000" cy="1158875"/>
            <a:chOff x="0" y="0"/>
            <a:chExt cx="5760" cy="730"/>
          </a:xfrm>
        </p:grpSpPr>
        <p:grpSp>
          <p:nvGrpSpPr>
            <p:cNvPr id="12296" name="Group 5"/>
            <p:cNvGrpSpPr>
              <a:grpSpLocks/>
            </p:cNvGrpSpPr>
            <p:nvPr/>
          </p:nvGrpSpPr>
          <p:grpSpPr bwMode="auto">
            <a:xfrm>
              <a:off x="0" y="0"/>
              <a:ext cx="5760" cy="730"/>
              <a:chOff x="0" y="0"/>
              <a:chExt cx="5760" cy="730"/>
            </a:xfrm>
          </p:grpSpPr>
          <p:pic>
            <p:nvPicPr>
              <p:cNvPr id="12298" name="Picture 6" descr="3 cavle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04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9" name="Picture 7" descr="green-grass-water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0"/>
                <a:ext cx="96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0" name="Picture 8" descr="herefords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86" t="12000" b="28000"/>
              <a:stretch>
                <a:fillRect/>
              </a:stretch>
            </p:blipFill>
            <p:spPr bwMode="auto">
              <a:xfrm>
                <a:off x="1056" y="0"/>
                <a:ext cx="1008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1" name="Picture 9" descr="cat9706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0"/>
                <a:ext cx="864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2" name="Picture 10" descr="raw_tenderloin0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8" y="0"/>
                <a:ext cx="912" cy="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3" name="Picture 11" descr="neck injection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>
                <a:fillRect/>
              </a:stretch>
            </p:blipFill>
            <p:spPr bwMode="auto">
              <a:xfrm>
                <a:off x="2064" y="0"/>
                <a:ext cx="962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297" name="Line 12"/>
            <p:cNvSpPr>
              <a:spLocks noChangeShapeType="1"/>
            </p:cNvSpPr>
            <p:nvPr/>
          </p:nvSpPr>
          <p:spPr bwMode="auto">
            <a:xfrm>
              <a:off x="0" y="730"/>
              <a:ext cx="576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293" name="Picture 13" descr="injection si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" r="10892" b="14149"/>
          <a:stretch>
            <a:fillRect/>
          </a:stretch>
        </p:blipFill>
        <p:spPr bwMode="auto">
          <a:xfrm>
            <a:off x="1524000" y="25146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4" descr="color nec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2" r="3857" b="3743"/>
          <a:stretch>
            <a:fillRect/>
          </a:stretch>
        </p:blipFill>
        <p:spPr bwMode="auto">
          <a:xfrm>
            <a:off x="5505450" y="2743200"/>
            <a:ext cx="18859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5" descr="neck injec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32"/>
          <a:stretch>
            <a:fillRect/>
          </a:stretch>
        </p:blipFill>
        <p:spPr bwMode="auto">
          <a:xfrm>
            <a:off x="8001000" y="2943226"/>
            <a:ext cx="25400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6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100">
                <a:latin typeface="Algerian" panose="020B0604020202020204" pitchFamily="82" charset="0"/>
              </a:rPr>
              <a:t>Injection site lesions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1524000" y="1"/>
            <a:ext cx="9144000" cy="1158875"/>
            <a:chOff x="0" y="0"/>
            <a:chExt cx="5760" cy="730"/>
          </a:xfrm>
        </p:grpSpPr>
        <p:grpSp>
          <p:nvGrpSpPr>
            <p:cNvPr id="13320" name="Group 4"/>
            <p:cNvGrpSpPr>
              <a:grpSpLocks/>
            </p:cNvGrpSpPr>
            <p:nvPr/>
          </p:nvGrpSpPr>
          <p:grpSpPr bwMode="auto">
            <a:xfrm>
              <a:off x="0" y="0"/>
              <a:ext cx="5760" cy="730"/>
              <a:chOff x="0" y="0"/>
              <a:chExt cx="5760" cy="730"/>
            </a:xfrm>
          </p:grpSpPr>
          <p:pic>
            <p:nvPicPr>
              <p:cNvPr id="13322" name="Picture 5" descr="3 cavle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04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3" name="Picture 6" descr="green-grass-water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0"/>
                <a:ext cx="96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4" name="Picture 7" descr="herefords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86" t="12000" b="28000"/>
              <a:stretch>
                <a:fillRect/>
              </a:stretch>
            </p:blipFill>
            <p:spPr bwMode="auto">
              <a:xfrm>
                <a:off x="1056" y="0"/>
                <a:ext cx="1008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5" name="Picture 8" descr="cat9706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0"/>
                <a:ext cx="864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6" name="Picture 9" descr="raw_tenderloin0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8" y="0"/>
                <a:ext cx="912" cy="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7" name="Picture 10" descr="neck injection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>
                <a:fillRect/>
              </a:stretch>
            </p:blipFill>
            <p:spPr bwMode="auto">
              <a:xfrm>
                <a:off x="2064" y="0"/>
                <a:ext cx="962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321" name="Line 11"/>
            <p:cNvSpPr>
              <a:spLocks noChangeShapeType="1"/>
            </p:cNvSpPr>
            <p:nvPr/>
          </p:nvSpPr>
          <p:spPr bwMode="auto">
            <a:xfrm>
              <a:off x="0" y="730"/>
              <a:ext cx="576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16" name="Picture 12" descr="DSCN03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62200"/>
            <a:ext cx="3200400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13" descr="DSCN033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38650"/>
            <a:ext cx="3124200" cy="234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14" descr="DSCN03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3200400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15" descr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0" b="15601"/>
          <a:stretch>
            <a:fillRect/>
          </a:stretch>
        </p:blipFill>
        <p:spPr bwMode="auto">
          <a:xfrm>
            <a:off x="2438400" y="4800601"/>
            <a:ext cx="2667000" cy="1344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5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Administering Injections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2133600"/>
            <a:ext cx="4495800" cy="4724400"/>
          </a:xfrm>
        </p:spPr>
        <p:txBody>
          <a:bodyPr/>
          <a:lstStyle/>
          <a:p>
            <a:pPr eaLnBrk="1" hangingPunct="1"/>
            <a:r>
              <a:rPr lang="en-US" altLang="en-US" sz="2000" b="1"/>
              <a:t>Select appropriate needle size &amp; length</a:t>
            </a:r>
          </a:p>
          <a:p>
            <a:pPr eaLnBrk="1" hangingPunct="1"/>
            <a:r>
              <a:rPr lang="en-US" altLang="en-US" sz="2000" b="1"/>
              <a:t>Use new needles often—10 animals max</a:t>
            </a:r>
          </a:p>
          <a:p>
            <a:pPr eaLnBrk="1" hangingPunct="1"/>
            <a:r>
              <a:rPr lang="en-US" altLang="en-US" sz="2000" b="1"/>
              <a:t>Discard bent, broken, dropped, dirty needles</a:t>
            </a:r>
          </a:p>
          <a:p>
            <a:pPr eaLnBrk="1" hangingPunct="1"/>
            <a:r>
              <a:rPr lang="en-US" altLang="en-US" sz="2000" b="1"/>
              <a:t>Disinfectant for killed vaccines</a:t>
            </a:r>
          </a:p>
          <a:p>
            <a:pPr eaLnBrk="1" hangingPunct="1"/>
            <a:r>
              <a:rPr lang="en-US" altLang="en-US" sz="2000" b="1"/>
              <a:t>Dispose of needles in “sharps container”</a:t>
            </a:r>
          </a:p>
          <a:p>
            <a:pPr eaLnBrk="1" hangingPunct="1"/>
            <a:r>
              <a:rPr lang="en-US" altLang="en-US" sz="2000" b="1"/>
              <a:t>Keep tops of multiple dose vials clean/disinfected</a:t>
            </a:r>
          </a:p>
          <a:p>
            <a:pPr eaLnBrk="1" hangingPunct="1"/>
            <a:r>
              <a:rPr lang="en-US" altLang="en-US" sz="2000" b="1"/>
              <a:t>Don’t inject through dirt/manure</a:t>
            </a:r>
          </a:p>
        </p:txBody>
      </p:sp>
      <p:pic>
        <p:nvPicPr>
          <p:cNvPr id="14340" name="Picture 4" descr="DISLID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505076"/>
            <a:ext cx="4114800" cy="3743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35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46" y="447187"/>
            <a:ext cx="10571998" cy="970450"/>
          </a:xfrm>
        </p:spPr>
        <p:txBody>
          <a:bodyPr/>
          <a:lstStyle/>
          <a:p>
            <a:r>
              <a:rPr lang="en-US" dirty="0" smtClean="0">
                <a:solidFill>
                  <a:srgbClr val="EB0811"/>
                </a:solidFill>
              </a:rPr>
              <a:t>Vaccines</a:t>
            </a:r>
            <a:endParaRPr lang="en-US" dirty="0">
              <a:solidFill>
                <a:srgbClr val="EB081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-9660" y="3467567"/>
            <a:ext cx="5189857" cy="576263"/>
          </a:xfrm>
        </p:spPr>
        <p:txBody>
          <a:bodyPr>
            <a:normAutofit lnSpcReduction="10000"/>
          </a:bodyPr>
          <a:lstStyle/>
          <a:p>
            <a:r>
              <a:rPr lang="en-US" sz="3600" u="sng" dirty="0" smtClean="0">
                <a:latin typeface="+mj-lt"/>
              </a:rPr>
              <a:t>Modified Live</a:t>
            </a:r>
            <a:endParaRPr lang="en-US" sz="3600" u="sng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599" y="3998622"/>
            <a:ext cx="5004138" cy="3109913"/>
          </a:xfrm>
          <a:effectLst/>
        </p:spPr>
        <p:txBody>
          <a:bodyPr>
            <a:noAutofit/>
          </a:bodyPr>
          <a:lstStyle/>
          <a:p>
            <a:pPr marL="457189" lvl="1" indent="0">
              <a:buNone/>
            </a:pPr>
            <a:r>
              <a:rPr lang="en-US" sz="2800" dirty="0" smtClean="0"/>
              <a:t>The vaccine contains a </a:t>
            </a:r>
            <a:r>
              <a:rPr lang="en-US" sz="2800" u="sng" dirty="0" smtClean="0">
                <a:solidFill>
                  <a:srgbClr val="FFFF00"/>
                </a:solidFill>
              </a:rPr>
              <a:t>live </a:t>
            </a:r>
            <a:r>
              <a:rPr lang="en-US" sz="2800" u="sng" dirty="0">
                <a:solidFill>
                  <a:srgbClr val="FFFF00"/>
                </a:solidFill>
              </a:rPr>
              <a:t>pathogen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for the target disease </a:t>
            </a:r>
            <a:r>
              <a:rPr lang="en-US" sz="2800" u="sng" dirty="0" smtClean="0">
                <a:solidFill>
                  <a:srgbClr val="FFFF00"/>
                </a:solidFill>
              </a:rPr>
              <a:t>that has been altered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to reduce its ability to cause disease.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345737" y="3460414"/>
            <a:ext cx="5194583" cy="576263"/>
          </a:xfrm>
        </p:spPr>
        <p:txBody>
          <a:bodyPr>
            <a:normAutofit lnSpcReduction="10000"/>
          </a:bodyPr>
          <a:lstStyle/>
          <a:p>
            <a:r>
              <a:rPr lang="en-US" sz="3600" u="sng" dirty="0" smtClean="0">
                <a:latin typeface="+mj-lt"/>
              </a:rPr>
              <a:t>Killed</a:t>
            </a:r>
            <a:endParaRPr lang="en-US" u="sng" dirty="0">
              <a:latin typeface="+mj-l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7173251" y="4181393"/>
            <a:ext cx="3982429" cy="3109913"/>
          </a:xfrm>
          <a:effectLst/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pathogen for the target </a:t>
            </a:r>
            <a:r>
              <a:rPr lang="en-US" sz="2800" dirty="0" smtClean="0"/>
              <a:t>disease is </a:t>
            </a:r>
            <a:r>
              <a:rPr lang="en-US" sz="2800" dirty="0"/>
              <a:t>contained in the vaccine but is </a:t>
            </a:r>
            <a:r>
              <a:rPr lang="en-US" sz="2800" u="sng" dirty="0">
                <a:solidFill>
                  <a:srgbClr val="FFFF00"/>
                </a:solidFill>
              </a:rPr>
              <a:t>no longer </a:t>
            </a:r>
            <a:r>
              <a:rPr lang="en-US" sz="2800" u="sng" dirty="0" smtClean="0">
                <a:solidFill>
                  <a:srgbClr val="FFFF00"/>
                </a:solidFill>
              </a:rPr>
              <a:t>living.</a:t>
            </a:r>
            <a:endParaRPr lang="en-US" sz="2800" u="sng" dirty="0">
              <a:solidFill>
                <a:srgbClr val="FFFF00"/>
              </a:solidFill>
            </a:endParaRPr>
          </a:p>
        </p:txBody>
      </p:sp>
      <p:sp>
        <p:nvSpPr>
          <p:cNvPr id="17" name="Explosion 2 16"/>
          <p:cNvSpPr/>
          <p:nvPr/>
        </p:nvSpPr>
        <p:spPr>
          <a:xfrm>
            <a:off x="5297382" y="4329336"/>
            <a:ext cx="1874122" cy="1674007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vs.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619" y="447187"/>
            <a:ext cx="4773334" cy="2792401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117993" y="1095679"/>
            <a:ext cx="3976608" cy="1994263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0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Handling Vaccines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524000"/>
            <a:ext cx="4495800" cy="5334000"/>
          </a:xfrm>
        </p:spPr>
        <p:txBody>
          <a:bodyPr/>
          <a:lstStyle/>
          <a:p>
            <a:pPr eaLnBrk="1" hangingPunct="1"/>
            <a:r>
              <a:rPr lang="en-US" altLang="en-US" sz="2000" b="1"/>
              <a:t>Keep vaccines refrigerated—not frozen, in container for transport and storage</a:t>
            </a:r>
          </a:p>
          <a:p>
            <a:pPr eaLnBrk="1" hangingPunct="1"/>
            <a:r>
              <a:rPr lang="en-US" altLang="en-US" sz="2000" b="1"/>
              <a:t>Keep vaccines cool while processing cattle</a:t>
            </a:r>
          </a:p>
          <a:p>
            <a:pPr eaLnBrk="1" hangingPunct="1"/>
            <a:r>
              <a:rPr lang="en-US" altLang="en-US" sz="2000" b="1"/>
              <a:t>Keep vaccines out of sunlight and mix (gently) often</a:t>
            </a:r>
          </a:p>
          <a:p>
            <a:pPr eaLnBrk="1" hangingPunct="1"/>
            <a:r>
              <a:rPr lang="en-US" altLang="en-US" sz="2000" b="1"/>
              <a:t>MLV vaccines: mix enough to last about 1 hour, keep syringes out of sunlight, don’t disinfect needles or use in syringes that have been chemically disinfected or exposed to soaps</a:t>
            </a:r>
          </a:p>
          <a:p>
            <a:pPr eaLnBrk="1" hangingPunct="1"/>
            <a:r>
              <a:rPr lang="en-US" altLang="en-US" sz="2000" b="1"/>
              <a:t>Clean syringes in an approved manner—work with your veterinarian on this process</a:t>
            </a:r>
          </a:p>
        </p:txBody>
      </p:sp>
      <p:pic>
        <p:nvPicPr>
          <p:cNvPr id="15364" name="Picture 6" descr="Anaplasmosis 3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0" y="3124200"/>
            <a:ext cx="1981200" cy="1828800"/>
          </a:xfrm>
        </p:spPr>
      </p:pic>
    </p:spTree>
    <p:extLst>
      <p:ext uri="{BB962C8B-B14F-4D97-AF65-F5344CB8AC3E}">
        <p14:creationId xmlns:p14="http://schemas.microsoft.com/office/powerpoint/2010/main" val="387373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Factors that Affect Vaccine Effectiveness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2133600"/>
            <a:ext cx="4495800" cy="4724400"/>
          </a:xfrm>
        </p:spPr>
        <p:txBody>
          <a:bodyPr/>
          <a:lstStyle/>
          <a:p>
            <a:pPr eaLnBrk="1" hangingPunct="1"/>
            <a:r>
              <a:rPr lang="en-US" altLang="en-US" sz="2000" b="1"/>
              <a:t>Stress</a:t>
            </a:r>
          </a:p>
          <a:p>
            <a:pPr eaLnBrk="1" hangingPunct="1"/>
            <a:r>
              <a:rPr lang="en-US" altLang="en-US" sz="2000" b="1"/>
              <a:t>Age</a:t>
            </a:r>
          </a:p>
          <a:p>
            <a:pPr eaLnBrk="1" hangingPunct="1"/>
            <a:r>
              <a:rPr lang="en-US" altLang="en-US" sz="2000" b="1"/>
              <a:t>Nutrition: protein, Se, Cu</a:t>
            </a:r>
          </a:p>
          <a:p>
            <a:pPr eaLnBrk="1" hangingPunct="1"/>
            <a:r>
              <a:rPr lang="en-US" altLang="en-US" sz="2000" b="1"/>
              <a:t>Products used</a:t>
            </a:r>
          </a:p>
          <a:p>
            <a:pPr eaLnBrk="1" hangingPunct="1"/>
            <a:r>
              <a:rPr lang="en-US" altLang="en-US" sz="2000" b="1"/>
              <a:t>Vaccine handling</a:t>
            </a:r>
          </a:p>
          <a:p>
            <a:pPr eaLnBrk="1" hangingPunct="1"/>
            <a:r>
              <a:rPr lang="en-US" altLang="en-US" sz="2000" b="1"/>
              <a:t>Previous vaccine history</a:t>
            </a:r>
          </a:p>
          <a:p>
            <a:pPr eaLnBrk="1" hangingPunct="1"/>
            <a:r>
              <a:rPr lang="en-US" altLang="en-US" sz="2000" b="1"/>
              <a:t>Parasites</a:t>
            </a:r>
          </a:p>
          <a:p>
            <a:pPr eaLnBrk="1" hangingPunct="1"/>
            <a:r>
              <a:rPr lang="en-US" altLang="en-US" sz="2000" b="1"/>
              <a:t>Pregnancy</a:t>
            </a:r>
          </a:p>
          <a:p>
            <a:pPr eaLnBrk="1" hangingPunct="1"/>
            <a:r>
              <a:rPr lang="en-US" altLang="en-US" sz="2000" b="1"/>
              <a:t>Environmental stress</a:t>
            </a:r>
          </a:p>
        </p:txBody>
      </p:sp>
      <p:pic>
        <p:nvPicPr>
          <p:cNvPr id="16388" name="Picture 6" descr="Johne's 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2819400"/>
            <a:ext cx="3048000" cy="2971800"/>
          </a:xfrm>
        </p:spPr>
      </p:pic>
    </p:spTree>
    <p:extLst>
      <p:ext uri="{BB962C8B-B14F-4D97-AF65-F5344CB8AC3E}">
        <p14:creationId xmlns:p14="http://schemas.microsoft.com/office/powerpoint/2010/main" val="78595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alt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Reasons for Euthanasia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t>Make a prompt decision to treat</a:t>
            </a:r>
          </a:p>
          <a:p>
            <a:pPr>
              <a:defRPr/>
            </a:pPr>
            <a:r>
              <a:t>Segregate sick or injured animals from the herd</a:t>
            </a:r>
          </a:p>
          <a:p>
            <a:pPr>
              <a:defRPr/>
            </a:pPr>
            <a:r>
              <a:t>Fractures of the legs, hip or spine that are not repairable and result in immobility or inability to stand</a:t>
            </a:r>
          </a:p>
          <a:p>
            <a:pPr>
              <a:defRPr/>
            </a:pPr>
            <a:r>
              <a:t>Emergency medical conditions that result in excruciating pain that cannot be relieved by treatment</a:t>
            </a:r>
          </a:p>
          <a:p>
            <a:pPr>
              <a:defRPr/>
            </a:pPr>
            <a:r>
              <a:t>Animals that are too weak to be transported due to debilitation from disease or injury</a:t>
            </a:r>
          </a:p>
          <a:p>
            <a:pPr>
              <a:defRPr/>
            </a:pPr>
            <a:r>
              <a:t>Paralysis from traumatic injuries or disease that result in immobility</a:t>
            </a:r>
          </a:p>
          <a:p>
            <a:pPr>
              <a:defRPr/>
            </a:pPr>
            <a:r>
              <a:t>Disease conditions where no effective treatment is known, prognosis is terminal, or a significant threat to human health is present.</a:t>
            </a:r>
          </a:p>
          <a:p>
            <a:pPr marL="0" indent="0">
              <a:buNone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62765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altLang="en-US" sz="6000">
                <a:effectLst>
                  <a:outerShdw blurRad="38100" dist="38100" dir="2700000" algn="tl">
                    <a:srgbClr val="000000"/>
                  </a:outerShdw>
                </a:effectLst>
              </a:rPr>
              <a:t>Proper Euthanasia Protocols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828800"/>
            <a:ext cx="41132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6" y="3429001"/>
            <a:ext cx="54197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0145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B0811"/>
                </a:solidFill>
              </a:rPr>
              <a:t>Handling, Facilities and Transportation</a:t>
            </a:r>
            <a:endParaRPr lang="en-US" dirty="0">
              <a:solidFill>
                <a:srgbClr val="EB081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BQA Mission </a:t>
            </a:r>
            <a:r>
              <a:rPr lang="en-US" dirty="0" smtClean="0">
                <a:solidFill>
                  <a:srgbClr val="FF0000"/>
                </a:solidFill>
              </a:rPr>
              <a:t>Statement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To maximize consumer confidence in and acceptance of beef by focusing the producer’s attention to daily production practices that influence the safety, wholesomeness and quality of beef and beef products.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95" y="3595194"/>
            <a:ext cx="3791898" cy="2132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52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Cattle</a:t>
            </a:r>
            <a:r>
              <a:rPr lang="en-US" dirty="0" smtClean="0">
                <a:solidFill>
                  <a:srgbClr val="EB0811"/>
                </a:solidFill>
              </a:rPr>
              <a:t> </a:t>
            </a: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Handling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1986" y="2469937"/>
            <a:ext cx="10554574" cy="3636511"/>
          </a:xfrm>
          <a:effectLst/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Stress reduces immune function</a:t>
            </a:r>
          </a:p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3000" b="1" dirty="0" smtClean="0"/>
              <a:t>Bruising has cost the industry </a:t>
            </a:r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$117 million </a:t>
            </a:r>
            <a:r>
              <a:rPr lang="en-US" sz="3000" b="1" dirty="0" smtClean="0"/>
              <a:t>in carcass trim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Emphasize low stress handling!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7" name="Picture 2112" descr="E:\Roeber\Scan2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628900"/>
            <a:ext cx="4298950" cy="286543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76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354" y="1769078"/>
            <a:ext cx="4487277" cy="2983646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6351" y="243636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How to Reduce Stress?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8840" y="3195657"/>
            <a:ext cx="10554574" cy="4292813"/>
          </a:xfrm>
          <a:noFill/>
          <a:effectLst/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Cattle want to see you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Cattle want to go around you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Cattle want to be with and go with other cattle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Cattle want to return to where they have been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Cattle can only process 1 main thought at a time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18840" y="2474640"/>
            <a:ext cx="6508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Understand Cattle Behavior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5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How to Reduce Stress?</a:t>
            </a:r>
          </a:p>
        </p:txBody>
      </p:sp>
      <p:pic>
        <p:nvPicPr>
          <p:cNvPr id="7" name="Picture 5" descr="flyzon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3145" y="657539"/>
            <a:ext cx="7342098" cy="5932026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864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Cattle</a:t>
            </a:r>
            <a:r>
              <a:rPr lang="en-US" dirty="0" smtClean="0">
                <a:solidFill>
                  <a:srgbClr val="EB0811"/>
                </a:solidFill>
              </a:rPr>
              <a:t> </a:t>
            </a: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Handlers Should….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0000" y="2095831"/>
            <a:ext cx="7272646" cy="4292813"/>
          </a:xfrm>
          <a:noFill/>
          <a:effectLst/>
        </p:spPr>
        <p:txBody>
          <a:bodyPr anchor="t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Work slowly – “The fastest way to work cattle is slow.”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Avoid shouting, running and waving their hands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Avoid working cattle on slippery surfaces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Appropriate use of handling devices– minimize use of electric prods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Rely on knowledge of cattle behavior – flight zone and point of balance</a:t>
            </a:r>
            <a:endParaRPr lang="en-US" sz="2000" dirty="0"/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Abuse of cattle is not acceptable under any circumstances!</a:t>
            </a:r>
          </a:p>
        </p:txBody>
      </p:sp>
      <p:pic>
        <p:nvPicPr>
          <p:cNvPr id="7" name="Picture 2" descr="C:\Users\Curt\Pictures\Culling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358" y="4149212"/>
            <a:ext cx="3848558" cy="2574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273" y="2222287"/>
            <a:ext cx="3121742" cy="2019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400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55" y="438360"/>
            <a:ext cx="10571998" cy="970450"/>
          </a:xfrm>
        </p:spPr>
        <p:txBody>
          <a:bodyPr>
            <a:no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Consider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Your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Facilities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5916385" cy="4135395"/>
          </a:xfrm>
          <a:effectLst/>
        </p:spPr>
        <p:txBody>
          <a:bodyPr anchor="t">
            <a:noAutofit/>
          </a:bodyPr>
          <a:lstStyle/>
          <a:p>
            <a:r>
              <a:rPr lang="en-US" sz="2400" dirty="0" smtClean="0"/>
              <a:t>Squeeze chute </a:t>
            </a:r>
          </a:p>
          <a:p>
            <a:pPr lvl="1"/>
            <a:r>
              <a:rPr lang="en-US" sz="2000" dirty="0" smtClean="0"/>
              <a:t>No wider than 28 in</a:t>
            </a:r>
          </a:p>
          <a:p>
            <a:pPr lvl="1"/>
            <a:r>
              <a:rPr lang="en-US" sz="2000" dirty="0" smtClean="0"/>
              <a:t>Only trained personnel should operate</a:t>
            </a:r>
          </a:p>
          <a:p>
            <a:r>
              <a:rPr lang="en-US" sz="2400" dirty="0" smtClean="0"/>
              <a:t>“Snake” or Alley</a:t>
            </a:r>
          </a:p>
          <a:p>
            <a:pPr lvl="1"/>
            <a:r>
              <a:rPr lang="en-US" sz="2000" dirty="0" smtClean="0"/>
              <a:t>Solid or open sided</a:t>
            </a:r>
          </a:p>
          <a:p>
            <a:r>
              <a:rPr lang="en-US" sz="2400" dirty="0" smtClean="0"/>
              <a:t>Crowding Pen or “Tub”</a:t>
            </a:r>
          </a:p>
          <a:p>
            <a:pPr lvl="1"/>
            <a:r>
              <a:rPr lang="en-US" sz="2000" dirty="0" smtClean="0"/>
              <a:t>Circular with solid or open sides works best</a:t>
            </a:r>
          </a:p>
          <a:p>
            <a:pPr lvl="1"/>
            <a:r>
              <a:rPr lang="en-US" sz="2000" dirty="0" smtClean="0"/>
              <a:t>Never fill more than half full</a:t>
            </a:r>
            <a:endParaRPr lang="en-US" sz="2000" dirty="0"/>
          </a:p>
        </p:txBody>
      </p:sp>
      <p:pic>
        <p:nvPicPr>
          <p:cNvPr id="4" name="Content Placeholder 3" descr="Loading Chut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473" y="271137"/>
            <a:ext cx="4844143" cy="2825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942" y="3390926"/>
            <a:ext cx="4914258" cy="2966756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1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868" y="0"/>
            <a:ext cx="9013200" cy="717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3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703" y="3307218"/>
            <a:ext cx="4799321" cy="2553306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Transporting Cattle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6354"/>
            <a:ext cx="8199888" cy="3636511"/>
          </a:xfrm>
          <a:effectLst/>
        </p:spPr>
        <p:txBody>
          <a:bodyPr anchor="t">
            <a:normAutofit/>
          </a:bodyPr>
          <a:lstStyle/>
          <a:p>
            <a:r>
              <a:rPr lang="en-US" sz="2800" dirty="0" smtClean="0"/>
              <a:t>Major cause of stress, injury &amp; bruising</a:t>
            </a:r>
          </a:p>
          <a:p>
            <a:pPr lvl="1"/>
            <a:r>
              <a:rPr lang="en-US" sz="2600" dirty="0" smtClean="0"/>
              <a:t>Excessive handling</a:t>
            </a:r>
          </a:p>
          <a:p>
            <a:pPr lvl="1"/>
            <a:r>
              <a:rPr lang="en-US" sz="2600" dirty="0" smtClean="0"/>
              <a:t>Changing weather</a:t>
            </a:r>
          </a:p>
          <a:p>
            <a:pPr lvl="1"/>
            <a:r>
              <a:rPr lang="en-US" sz="2600" dirty="0" smtClean="0"/>
              <a:t>Unfamiliar environment </a:t>
            </a:r>
          </a:p>
          <a:p>
            <a:r>
              <a:rPr lang="en-US" sz="2800" dirty="0" smtClean="0"/>
              <a:t>Load-out </a:t>
            </a:r>
            <a:r>
              <a:rPr lang="en-US" sz="2800" dirty="0"/>
              <a:t>ramp angle 25</a:t>
            </a:r>
            <a:r>
              <a:rPr lang="en-US" sz="2800" dirty="0">
                <a:latin typeface="Calibri" panose="020F0502020204030204" pitchFamily="34" charset="0"/>
              </a:rPr>
              <a:t>⁰ or less</a:t>
            </a:r>
          </a:p>
          <a:p>
            <a:r>
              <a:rPr lang="en-US" sz="2800" dirty="0">
                <a:latin typeface="Calibri" panose="020F0502020204030204" pitchFamily="34" charset="0"/>
              </a:rPr>
              <a:t>Adhere to safe load levels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6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0664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Trailer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Weights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3" y="2349910"/>
            <a:ext cx="12035011" cy="4050890"/>
          </a:xfrm>
        </p:spPr>
      </p:pic>
    </p:spTree>
    <p:extLst>
      <p:ext uri="{BB962C8B-B14F-4D97-AF65-F5344CB8AC3E}">
        <p14:creationId xmlns:p14="http://schemas.microsoft.com/office/powerpoint/2010/main" val="25325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510" y="278674"/>
            <a:ext cx="8094132" cy="3206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539" y="3637389"/>
            <a:ext cx="7982522" cy="3042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83561" y="930009"/>
            <a:ext cx="3332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Avoid hauling between 11 a.m. and 4 p.m.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Avoid stopping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Short stops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Shaded areas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Cooler time of day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039" y="4697145"/>
            <a:ext cx="3332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cattle are wet, wind chill/cold stress danger is greater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Avoid stopping</a:t>
            </a:r>
          </a:p>
        </p:txBody>
      </p:sp>
    </p:spTree>
    <p:extLst>
      <p:ext uri="{BB962C8B-B14F-4D97-AF65-F5344CB8AC3E}">
        <p14:creationId xmlns:p14="http://schemas.microsoft.com/office/powerpoint/2010/main" val="241491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BQA Mission </a:t>
            </a:r>
            <a:r>
              <a:rPr lang="en-US" dirty="0" smtClean="0">
                <a:solidFill>
                  <a:srgbClr val="FF0000"/>
                </a:solidFill>
              </a:rPr>
              <a:t>Statement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To </a:t>
            </a:r>
            <a:r>
              <a:rPr lang="en-US" b="1" dirty="0">
                <a:solidFill>
                  <a:srgbClr val="FF0000"/>
                </a:solidFill>
              </a:rPr>
              <a:t>maximize consumer confidence in and acceptance of beef </a:t>
            </a:r>
            <a:r>
              <a:rPr lang="en-US" dirty="0"/>
              <a:t>by focusing the producer’s attention to daily production practices that influence </a:t>
            </a:r>
            <a:r>
              <a:rPr lang="en-US" b="1" dirty="0">
                <a:solidFill>
                  <a:srgbClr val="FF0000"/>
                </a:solidFill>
              </a:rPr>
              <a:t>the safety, wholesomeness and quality of beef and beef products.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95" y="3595194"/>
            <a:ext cx="3791898" cy="2132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03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endParaRPr lang="en-US" dirty="0">
              <a:solidFill>
                <a:srgbClr val="FF0000"/>
              </a:solidFill>
            </a:endParaRP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BQA Goals</a:t>
            </a:r>
          </a:p>
          <a:p>
            <a:pPr>
              <a:buAutoNum type="arabicPeriod"/>
            </a:pPr>
            <a:r>
              <a:rPr lang="en-US" dirty="0" smtClean="0"/>
              <a:t>Enhancing </a:t>
            </a:r>
            <a:r>
              <a:rPr lang="en-US" dirty="0"/>
              <a:t>carcass quality</a:t>
            </a:r>
          </a:p>
          <a:p>
            <a:pPr lvl="1">
              <a:buAutoNum type="arabicPeriod"/>
            </a:pPr>
            <a:r>
              <a:rPr lang="en-US" dirty="0"/>
              <a:t> Preventing residues</a:t>
            </a:r>
          </a:p>
          <a:p>
            <a:pPr lvl="1">
              <a:buAutoNum type="arabicPeriod"/>
            </a:pPr>
            <a:r>
              <a:rPr lang="en-US" dirty="0"/>
              <a:t> Eliminating pathogen contamination </a:t>
            </a:r>
          </a:p>
          <a:p>
            <a:pPr lvl="1">
              <a:buAutoNum type="arabicPeriod"/>
            </a:pPr>
            <a:r>
              <a:rPr lang="en-US" dirty="0"/>
              <a:t> Avoiding carcass defects</a:t>
            </a:r>
          </a:p>
          <a:p>
            <a:pPr>
              <a:buAutoNum type="arabicPeriod"/>
            </a:pPr>
            <a:r>
              <a:rPr lang="en-US" dirty="0"/>
              <a:t>Maximizing consumer confidence </a:t>
            </a:r>
          </a:p>
          <a:p>
            <a:pPr lvl="1">
              <a:buAutoNum type="arabicPeriod"/>
            </a:pPr>
            <a:r>
              <a:rPr lang="en-US" dirty="0"/>
              <a:t>Best Management Practices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0"/>
            <a:ext cx="3039192" cy="733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Why is BQA Important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Demonstrates commitment to food safety and quality</a:t>
            </a:r>
          </a:p>
          <a:p>
            <a:r>
              <a:rPr lang="en-US" sz="2400" dirty="0"/>
              <a:t>Safeguards the public image of the beef and dairy industry</a:t>
            </a:r>
          </a:p>
          <a:p>
            <a:r>
              <a:rPr lang="en-US" sz="2400" dirty="0"/>
              <a:t>Upholds consumer confidence</a:t>
            </a:r>
          </a:p>
          <a:p>
            <a:r>
              <a:rPr lang="en-US" sz="2400" dirty="0"/>
              <a:t>Protects from governmental regulation</a:t>
            </a:r>
          </a:p>
          <a:p>
            <a:r>
              <a:rPr lang="en-US" sz="2400" dirty="0"/>
              <a:t>Improves sale value</a:t>
            </a:r>
          </a:p>
          <a:p>
            <a:r>
              <a:rPr lang="en-US" sz="2400" dirty="0"/>
              <a:t>Enhances herd profitability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4" t="16717" r="6161" b="7218"/>
          <a:stretch/>
        </p:blipFill>
        <p:spPr>
          <a:xfrm>
            <a:off x="987975" y="2911365"/>
            <a:ext cx="3499943" cy="2398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081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What is Beef </a:t>
            </a:r>
            <a:r>
              <a:rPr lang="en-US" dirty="0" smtClean="0">
                <a:solidFill>
                  <a:srgbClr val="FF0000"/>
                </a:solidFill>
              </a:rPr>
              <a:t>Quality?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In order to meet and exceed consumer expectations, we must have: </a:t>
            </a:r>
          </a:p>
          <a:p>
            <a:r>
              <a:rPr lang="en-US" sz="2400" u="sng" dirty="0">
                <a:solidFill>
                  <a:srgbClr val="FF0000"/>
                </a:solidFill>
              </a:rPr>
              <a:t>Product Integrity</a:t>
            </a:r>
          </a:p>
          <a:p>
            <a:pPr lvl="1"/>
            <a:r>
              <a:rPr lang="en-US" sz="2200" dirty="0"/>
              <a:t>Food safety, where cattle were raised, animal health, care, handling and wellbeing</a:t>
            </a:r>
          </a:p>
          <a:p>
            <a:r>
              <a:rPr lang="en-US" sz="2400" u="sng" dirty="0">
                <a:solidFill>
                  <a:srgbClr val="FF0000"/>
                </a:solidFill>
              </a:rPr>
              <a:t>Eating Satisfaction</a:t>
            </a:r>
          </a:p>
          <a:p>
            <a:pPr lvl="1"/>
            <a:r>
              <a:rPr lang="en-US" sz="2200" dirty="0"/>
              <a:t>Flavor profile, tenderness and juiciness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18926"/>
            <a:ext cx="3344021" cy="1809833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3248" y="529054"/>
            <a:ext cx="4724702" cy="113877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“It doesn’t matter what our weights or yield grades are if we don’t have a consumer who will buy our products.”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– Cow Calf Producer, NBQA Strategy Workshop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24" y="562303"/>
            <a:ext cx="10571998" cy="9704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EB0811"/>
                </a:solidFill>
              </a:rPr>
              <a:t>Measuring Quality: </a:t>
            </a:r>
            <a:br>
              <a:rPr lang="en-US" dirty="0" smtClean="0">
                <a:solidFill>
                  <a:srgbClr val="EB0811"/>
                </a:solidFill>
              </a:rPr>
            </a:br>
            <a:r>
              <a:rPr lang="en-US" dirty="0" smtClean="0">
                <a:solidFill>
                  <a:srgbClr val="EB0811"/>
                </a:solidFill>
              </a:rPr>
              <a:t>National Beef Quality Audits</a:t>
            </a:r>
            <a:endParaRPr lang="en-US" dirty="0">
              <a:solidFill>
                <a:srgbClr val="EB081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013" y="2328352"/>
            <a:ext cx="5324986" cy="4529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Every 5 years National Beef Quality Audit (NBQA) is conducted:</a:t>
            </a:r>
          </a:p>
          <a:p>
            <a:pPr lvl="1"/>
            <a:r>
              <a:rPr lang="en-US" sz="2600" dirty="0" smtClean="0"/>
              <a:t>Measure to manage</a:t>
            </a:r>
          </a:p>
          <a:p>
            <a:pPr lvl="1"/>
            <a:r>
              <a:rPr lang="en-US" sz="2600" dirty="0" smtClean="0"/>
              <a:t>Benchmark to provide direction to improve quality</a:t>
            </a:r>
          </a:p>
          <a:p>
            <a:pPr lvl="1"/>
            <a:r>
              <a:rPr lang="en-US" sz="2600" dirty="0" smtClean="0"/>
              <a:t>Identify shortfalls to allow greater profit through increasing demand</a:t>
            </a:r>
          </a:p>
          <a:p>
            <a:pPr lvl="1"/>
            <a:r>
              <a:rPr lang="en-US" sz="2600" dirty="0" smtClean="0"/>
              <a:t>2016 BQA to be released next month!</a:t>
            </a:r>
          </a:p>
          <a:p>
            <a:pPr marL="457200" lvl="1" indent="0">
              <a:buNone/>
            </a:pP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7410435" y="2070480"/>
            <a:ext cx="3971563" cy="443967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/>
                </a:solidFill>
              </a:rPr>
              <a:t>BQA Success Story: 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Injection Site Lesions</a:t>
            </a:r>
            <a:endParaRPr lang="en-US" sz="2400" dirty="0">
              <a:solidFill>
                <a:schemeClr val="bg2"/>
              </a:solidFill>
            </a:endParaRPr>
          </a:p>
          <a:p>
            <a:pPr algn="ctr"/>
            <a:endParaRPr lang="en-US" sz="1050" dirty="0" smtClean="0">
              <a:solidFill>
                <a:srgbClr val="EB0811"/>
              </a:solidFill>
            </a:endParaRPr>
          </a:p>
          <a:p>
            <a:pPr algn="ctr"/>
            <a:r>
              <a:rPr lang="en-US" sz="2400" u="sng" dirty="0" smtClean="0">
                <a:solidFill>
                  <a:schemeClr val="bg2"/>
                </a:solidFill>
              </a:rPr>
              <a:t>1991</a:t>
            </a:r>
          </a:p>
          <a:p>
            <a:pPr algn="ctr"/>
            <a:r>
              <a:rPr lang="en-US" sz="5400" b="1" dirty="0" smtClean="0">
                <a:solidFill>
                  <a:srgbClr val="EB0811"/>
                </a:solidFill>
              </a:rPr>
              <a:t>22.3%</a:t>
            </a:r>
            <a:r>
              <a:rPr lang="en-US" sz="3600" dirty="0" smtClean="0">
                <a:solidFill>
                  <a:srgbClr val="EB0811"/>
                </a:solidFill>
              </a:rPr>
              <a:t> </a:t>
            </a:r>
          </a:p>
          <a:p>
            <a:pPr algn="ctr"/>
            <a:endParaRPr lang="en-US" sz="2400" dirty="0" smtClean="0">
              <a:solidFill>
                <a:schemeClr val="bg2"/>
              </a:solidFill>
            </a:endParaRPr>
          </a:p>
          <a:p>
            <a:pPr algn="ctr"/>
            <a:r>
              <a:rPr lang="en-US" sz="2400" u="sng" dirty="0" smtClean="0">
                <a:solidFill>
                  <a:schemeClr val="bg2"/>
                </a:solidFill>
              </a:rPr>
              <a:t>2001</a:t>
            </a:r>
          </a:p>
          <a:p>
            <a:pPr algn="ctr"/>
            <a:r>
              <a:rPr lang="en-US" sz="5400" b="1" dirty="0" smtClean="0">
                <a:solidFill>
                  <a:srgbClr val="EB0811"/>
                </a:solidFill>
              </a:rPr>
              <a:t>&lt;5%</a:t>
            </a: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Still a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loss of $188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million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dollars annually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1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Scan7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2290" y="277170"/>
            <a:ext cx="2925763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downer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48847" y="4804661"/>
            <a:ext cx="2867704" cy="1909762"/>
          </a:xfrm>
          <a:effectLst/>
        </p:spPr>
      </p:pic>
      <p:pic>
        <p:nvPicPr>
          <p:cNvPr id="23" name="Picture 6" descr="yellow f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7392" y="4804661"/>
            <a:ext cx="2863850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236" y="4574830"/>
            <a:ext cx="2855912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Scan7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3936" y="2183514"/>
            <a:ext cx="2012950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brui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1703" y="277170"/>
            <a:ext cx="2863850" cy="195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 descr="LIVER ABSCES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451" y="134496"/>
            <a:ext cx="22113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 descr="DSC000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138" y="3464678"/>
            <a:ext cx="2635250" cy="2209800"/>
          </a:xfrm>
          <a:effectLst/>
        </p:spPr>
      </p:pic>
      <p:pic>
        <p:nvPicPr>
          <p:cNvPr id="30" name="Picture 13" descr="Scan699"/>
          <p:cNvPicPr>
            <a:picLocks noChangeAspect="1" noChangeArrowheads="1"/>
          </p:cNvPicPr>
          <p:nvPr/>
        </p:nvPicPr>
        <p:blipFill>
          <a:blip r:embed="rId11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6551" y="2575359"/>
            <a:ext cx="2881313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176" y="2359308"/>
            <a:ext cx="2645877" cy="1984408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87723" y="447188"/>
            <a:ext cx="2544788" cy="3017490"/>
          </a:xfrm>
        </p:spPr>
        <p:txBody>
          <a:bodyPr anchor="t"/>
          <a:lstStyle/>
          <a:p>
            <a:pPr algn="ctr"/>
            <a:r>
              <a:rPr lang="en-US" altLang="en-US" sz="3600" b="1" dirty="0" smtClean="0">
                <a:solidFill>
                  <a:srgbClr val="FF0000"/>
                </a:solidFill>
              </a:rPr>
              <a:t>DEFECTS</a:t>
            </a:r>
            <a:r>
              <a:rPr lang="en-US" altLang="en-US" sz="4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800" b="0" dirty="0" smtClean="0">
                <a:solidFill>
                  <a:srgbClr val="FFFF00"/>
                </a:solidFill>
              </a:rPr>
              <a:t/>
            </a:r>
            <a:br>
              <a:rPr lang="en-US" altLang="en-US" sz="4800" b="0" dirty="0" smtClean="0">
                <a:solidFill>
                  <a:srgbClr val="FFFF00"/>
                </a:solidFill>
              </a:rPr>
            </a:br>
            <a:r>
              <a:rPr lang="en-US" altLang="en-US" sz="1800" b="0" dirty="0" smtClean="0">
                <a:solidFill>
                  <a:schemeClr val="accent1"/>
                </a:solidFill>
              </a:rPr>
              <a:t/>
            </a:r>
            <a:br>
              <a:rPr lang="en-US" altLang="en-US" sz="1800" b="0" dirty="0" smtClean="0">
                <a:solidFill>
                  <a:schemeClr val="accent1"/>
                </a:solidFill>
              </a:rPr>
            </a:br>
            <a:r>
              <a:rPr lang="en-US" altLang="en-US" sz="2400" b="0" dirty="0" smtClean="0">
                <a:solidFill>
                  <a:schemeClr val="accent1"/>
                </a:solidFill>
                <a:latin typeface="+mn-lt"/>
              </a:rPr>
              <a:t>We can prevent these through BQA practices!</a:t>
            </a:r>
            <a:endParaRPr lang="en-US" altLang="en-US" sz="2400" b="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181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1461</Words>
  <Application>Microsoft Office PowerPoint</Application>
  <PresentationFormat>Widescreen</PresentationFormat>
  <Paragraphs>284</Paragraphs>
  <Slides>38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Algerian</vt:lpstr>
      <vt:lpstr>Arial</vt:lpstr>
      <vt:lpstr>Bernard MT Condensed</vt:lpstr>
      <vt:lpstr>Calibri</vt:lpstr>
      <vt:lpstr>Calibri Light</vt:lpstr>
      <vt:lpstr>Courier New</vt:lpstr>
      <vt:lpstr>Times New Roman</vt:lpstr>
      <vt:lpstr>Office Theme</vt:lpstr>
      <vt:lpstr> Beef Quality Assurance Certification</vt:lpstr>
      <vt:lpstr> What is BQA? </vt:lpstr>
      <vt:lpstr>BQA Mission Statement  </vt:lpstr>
      <vt:lpstr>BQA Mission Statement  </vt:lpstr>
      <vt:lpstr>PowerPoint Presentation</vt:lpstr>
      <vt:lpstr>Why is BQA Important?    </vt:lpstr>
      <vt:lpstr>What is Beef Quality?  </vt:lpstr>
      <vt:lpstr>Measuring Quality:  National Beef Quality Audits</vt:lpstr>
      <vt:lpstr>DEFECTS   We can prevent these through BQA practices!</vt:lpstr>
      <vt:lpstr>The audit is based upon the beliefs that:</vt:lpstr>
      <vt:lpstr>PowerPoint Presentation</vt:lpstr>
      <vt:lpstr>Label Information for Over The Counter Drugs</vt:lpstr>
      <vt:lpstr>Veterinarian/Client/Patient Relationship--VCPR</vt:lpstr>
      <vt:lpstr>Extra Label Drugs Requirements</vt:lpstr>
      <vt:lpstr>Drugs Prohibited from Extralabel Use in Cattle</vt:lpstr>
      <vt:lpstr>Withdrawal Time</vt:lpstr>
      <vt:lpstr>Withdrawal Times for Cattle </vt:lpstr>
      <vt:lpstr>Quality Assurance Focus</vt:lpstr>
      <vt:lpstr>Health Records</vt:lpstr>
      <vt:lpstr>Recordkeeping</vt:lpstr>
      <vt:lpstr>Proper Injection Site</vt:lpstr>
      <vt:lpstr>Injection site lesions</vt:lpstr>
      <vt:lpstr>Administering Injections</vt:lpstr>
      <vt:lpstr>Vaccines</vt:lpstr>
      <vt:lpstr>Handling Vaccines</vt:lpstr>
      <vt:lpstr>Factors that Affect Vaccine Effectiveness</vt:lpstr>
      <vt:lpstr>Reasons for Euthanasia </vt:lpstr>
      <vt:lpstr>Proper Euthanasia Protocols</vt:lpstr>
      <vt:lpstr>Handling, Facilities and Transportation</vt:lpstr>
      <vt:lpstr>Cattle Handling</vt:lpstr>
      <vt:lpstr>How to Reduce Stress?</vt:lpstr>
      <vt:lpstr>How to Reduce Stress?</vt:lpstr>
      <vt:lpstr>Cattle Handlers Should….</vt:lpstr>
      <vt:lpstr>Consider Your Facilities</vt:lpstr>
      <vt:lpstr>PowerPoint Presentation</vt:lpstr>
      <vt:lpstr>Transporting Cattle</vt:lpstr>
      <vt:lpstr>Trailer Weights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Ceresola</dc:creator>
  <cp:lastModifiedBy>James W. Oltjen</cp:lastModifiedBy>
  <cp:revision>12</cp:revision>
  <cp:lastPrinted>2017-09-18T21:22:12Z</cp:lastPrinted>
  <dcterms:created xsi:type="dcterms:W3CDTF">2017-06-20T23:18:22Z</dcterms:created>
  <dcterms:modified xsi:type="dcterms:W3CDTF">2017-09-22T20:48:46Z</dcterms:modified>
</cp:coreProperties>
</file>