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header3.xml" ContentType="application/vnd.openxmlformats-officedocument.wordprocessingml.header+xml"/>
  <Override PartName="/word/footer9.xml" ContentType="application/vnd.openxmlformats-officedocument.wordprocessingml.foot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footer1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D51C87C" w14:textId="77777777" w:rsidR="00EE5CE7" w:rsidRDefault="00EE5CE7" w:rsidP="0049362A">
      <w:pPr>
        <w:pStyle w:val="Heading1"/>
        <w:spacing w:before="120" w:after="120"/>
        <w:jc w:val="center"/>
        <w:rPr>
          <w:rFonts w:asciiTheme="minorHAnsi" w:eastAsia="Calibri" w:hAnsiTheme="minorHAnsi" w:cstheme="minorHAnsi"/>
          <w:b/>
          <w:bCs/>
          <w:color w:val="1C2C53"/>
          <w:spacing w:val="0"/>
          <w:kern w:val="0"/>
          <w:szCs w:val="40"/>
        </w:rPr>
      </w:pPr>
      <w:r>
        <w:rPr>
          <w:rFonts w:asciiTheme="minorHAnsi" w:eastAsia="Calibri" w:hAnsiTheme="minorHAnsi" w:cstheme="minorHAnsi"/>
          <w:b/>
          <w:bCs/>
          <w:noProof/>
          <w:color w:val="1C2C53"/>
          <w:spacing w:val="0"/>
          <w:kern w:val="0"/>
          <w:szCs w:val="40"/>
        </w:rPr>
        <w:drawing>
          <wp:inline distT="0" distB="0" distL="0" distR="0" wp14:anchorId="77669DE9" wp14:editId="0D24C2E2">
            <wp:extent cx="3429000" cy="1003300"/>
            <wp:effectExtent l="0" t="0" r="0" b="0"/>
            <wp:docPr id="2024792254" name="Picture 1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24792254" name="Picture 2024792254"/>
                    <pic:cNvPicPr/>
                  </pic:nvPicPr>
                  <pic:blipFill>
                    <a:blip r:embed="rId11" cstate="print">
                      <a:extLst>
                        <a:ext uri="{28A0092B-C50C-407E-A947-70E740481C1C}">
                          <a14:useLocalDpi xmlns:a14="http://schemas.microsoft.com/office/drawing/2010/main" val="0"/>
                        </a:ext>
                      </a:extLst>
                    </a:blip>
                    <a:stretch>
                      <a:fillRect/>
                    </a:stretch>
                  </pic:blipFill>
                  <pic:spPr>
                    <a:xfrm>
                      <a:off x="0" y="0"/>
                      <a:ext cx="3429000" cy="1003300"/>
                    </a:xfrm>
                    <a:prstGeom prst="rect">
                      <a:avLst/>
                    </a:prstGeom>
                  </pic:spPr>
                </pic:pic>
              </a:graphicData>
            </a:graphic>
          </wp:inline>
        </w:drawing>
      </w:r>
    </w:p>
    <w:p w14:paraId="5F640D90" w14:textId="645433BD" w:rsidR="008D4D3C" w:rsidRPr="00F1598C" w:rsidRDefault="00AD407D" w:rsidP="0049362A">
      <w:pPr>
        <w:pStyle w:val="Heading1"/>
        <w:spacing w:before="120" w:after="120"/>
        <w:jc w:val="center"/>
        <w:rPr>
          <w:rFonts w:asciiTheme="minorHAnsi" w:eastAsia="Calibri" w:hAnsiTheme="minorHAnsi" w:cstheme="minorHAnsi"/>
          <w:b/>
          <w:bCs/>
          <w:color w:val="1C2C53"/>
          <w:spacing w:val="0"/>
          <w:kern w:val="0"/>
          <w:szCs w:val="40"/>
        </w:rPr>
      </w:pPr>
      <w:r w:rsidRPr="00F1598C">
        <w:rPr>
          <w:rFonts w:asciiTheme="minorHAnsi" w:eastAsia="Calibri" w:hAnsiTheme="minorHAnsi" w:cstheme="minorHAnsi"/>
          <w:b/>
          <w:bCs/>
          <w:color w:val="1C2C53"/>
          <w:spacing w:val="0"/>
          <w:kern w:val="0"/>
          <w:szCs w:val="40"/>
        </w:rPr>
        <w:t>Out-of-School Time</w:t>
      </w:r>
      <w:r w:rsidR="008D4D3C" w:rsidRPr="00F1598C">
        <w:rPr>
          <w:rFonts w:asciiTheme="minorHAnsi" w:eastAsia="Calibri" w:hAnsiTheme="minorHAnsi" w:cstheme="minorHAnsi"/>
          <w:b/>
          <w:bCs/>
          <w:color w:val="1C2C53"/>
          <w:spacing w:val="0"/>
          <w:kern w:val="0"/>
          <w:szCs w:val="40"/>
        </w:rPr>
        <w:t xml:space="preserve"> Site-</w:t>
      </w:r>
      <w:r w:rsidR="3AFE7E4B" w:rsidRPr="00F1598C">
        <w:rPr>
          <w:rFonts w:asciiTheme="minorHAnsi" w:eastAsia="Calibri" w:hAnsiTheme="minorHAnsi" w:cstheme="minorHAnsi"/>
          <w:b/>
          <w:bCs/>
          <w:color w:val="1C2C53"/>
          <w:spacing w:val="0"/>
          <w:kern w:val="0"/>
          <w:szCs w:val="40"/>
        </w:rPr>
        <w:t>L</w:t>
      </w:r>
      <w:r w:rsidR="008D4D3C" w:rsidRPr="00F1598C">
        <w:rPr>
          <w:rFonts w:asciiTheme="minorHAnsi" w:eastAsia="Calibri" w:hAnsiTheme="minorHAnsi" w:cstheme="minorHAnsi"/>
          <w:b/>
          <w:bCs/>
          <w:color w:val="1C2C53"/>
          <w:spacing w:val="0"/>
          <w:kern w:val="0"/>
          <w:szCs w:val="40"/>
        </w:rPr>
        <w:t>evel Assessment</w:t>
      </w:r>
      <w:r w:rsidR="591D1EDB" w:rsidRPr="00F1598C">
        <w:rPr>
          <w:rFonts w:asciiTheme="minorHAnsi" w:eastAsia="Calibri" w:hAnsiTheme="minorHAnsi" w:cstheme="minorHAnsi"/>
          <w:b/>
          <w:bCs/>
          <w:color w:val="1C2C53"/>
          <w:spacing w:val="0"/>
          <w:kern w:val="0"/>
          <w:szCs w:val="40"/>
        </w:rPr>
        <w:t>s</w:t>
      </w:r>
      <w:r w:rsidR="008D4D3C" w:rsidRPr="00F1598C">
        <w:rPr>
          <w:rFonts w:asciiTheme="minorHAnsi" w:eastAsia="Calibri" w:hAnsiTheme="minorHAnsi" w:cstheme="minorHAnsi"/>
          <w:b/>
          <w:bCs/>
          <w:color w:val="1C2C53"/>
          <w:spacing w:val="0"/>
          <w:kern w:val="0"/>
          <w:szCs w:val="40"/>
        </w:rPr>
        <w:t xml:space="preserve"> Questionnaire</w:t>
      </w:r>
    </w:p>
    <w:p w14:paraId="1D3621F7" w14:textId="4AC25C05" w:rsidR="009311A7" w:rsidRPr="00F1598C" w:rsidRDefault="0099275D" w:rsidP="007816DD">
      <w:pPr>
        <w:pStyle w:val="Heading2"/>
      </w:pPr>
      <w:r w:rsidRPr="00F1598C">
        <w:t>S</w:t>
      </w:r>
      <w:r w:rsidR="004F1F28" w:rsidRPr="00F1598C">
        <w:t>ite Information</w:t>
      </w:r>
    </w:p>
    <w:p w14:paraId="373E2D46" w14:textId="4DABAF92" w:rsidR="005341F3" w:rsidRPr="00F1598C" w:rsidRDefault="00BF1589" w:rsidP="0049362A">
      <w:pPr>
        <w:spacing w:before="120" w:after="120" w:line="312" w:lineRule="auto"/>
        <w:contextualSpacing/>
        <w:rPr>
          <w:rFonts w:asciiTheme="minorHAnsi" w:hAnsiTheme="minorHAnsi" w:cstheme="minorHAnsi"/>
          <w:b/>
          <w:bCs/>
          <w:sz w:val="24"/>
          <w:szCs w:val="24"/>
        </w:rPr>
      </w:pPr>
      <w:r w:rsidRPr="00F1598C">
        <w:rPr>
          <w:rFonts w:asciiTheme="minorHAnsi" w:hAnsiTheme="minorHAnsi" w:cstheme="minorHAnsi"/>
          <w:b/>
          <w:bCs/>
          <w:sz w:val="24"/>
          <w:szCs w:val="24"/>
        </w:rPr>
        <w:t>Site</w:t>
      </w:r>
      <w:r w:rsidR="004F1F28" w:rsidRPr="00F1598C">
        <w:rPr>
          <w:rFonts w:asciiTheme="minorHAnsi" w:hAnsiTheme="minorHAnsi" w:cstheme="minorHAnsi"/>
          <w:b/>
          <w:bCs/>
          <w:sz w:val="24"/>
          <w:szCs w:val="24"/>
        </w:rPr>
        <w:t xml:space="preserve"> name</w:t>
      </w:r>
      <w:r w:rsidR="004F1F28" w:rsidRPr="00F1598C">
        <w:rPr>
          <w:rFonts w:asciiTheme="minorHAnsi" w:hAnsiTheme="minorHAnsi" w:cstheme="minorHAnsi"/>
          <w:sz w:val="24"/>
          <w:szCs w:val="24"/>
        </w:rPr>
        <w:t xml:space="preserve"> </w:t>
      </w:r>
      <w:r w:rsidR="005341F3" w:rsidRPr="00F1598C">
        <w:rPr>
          <w:rFonts w:asciiTheme="minorHAnsi" w:hAnsiTheme="minorHAnsi" w:cstheme="minorHAnsi"/>
          <w:sz w:val="24"/>
          <w:szCs w:val="24"/>
        </w:rPr>
        <w:t>________________________________________________</w:t>
      </w:r>
      <w:r w:rsidR="007E6A5D" w:rsidRPr="00F1598C">
        <w:rPr>
          <w:rFonts w:asciiTheme="minorHAnsi" w:hAnsiTheme="minorHAnsi" w:cstheme="minorHAnsi"/>
          <w:sz w:val="24"/>
          <w:szCs w:val="24"/>
        </w:rPr>
        <w:t xml:space="preserve"> </w:t>
      </w:r>
    </w:p>
    <w:p w14:paraId="768CC5FF" w14:textId="6B57D33F" w:rsidR="004F1F28" w:rsidRPr="00F1598C" w:rsidRDefault="00BF1589" w:rsidP="0049362A">
      <w:pPr>
        <w:spacing w:before="120" w:after="120" w:line="312" w:lineRule="auto"/>
        <w:contextualSpacing/>
        <w:rPr>
          <w:rFonts w:asciiTheme="minorHAnsi" w:hAnsiTheme="minorHAnsi" w:cstheme="minorHAnsi"/>
          <w:sz w:val="24"/>
          <w:szCs w:val="24"/>
        </w:rPr>
      </w:pPr>
      <w:r w:rsidRPr="00F1598C">
        <w:rPr>
          <w:rFonts w:asciiTheme="minorHAnsi" w:hAnsiTheme="minorHAnsi" w:cstheme="minorHAnsi"/>
          <w:b/>
          <w:bCs/>
          <w:sz w:val="24"/>
          <w:szCs w:val="24"/>
        </w:rPr>
        <w:t>A</w:t>
      </w:r>
      <w:r w:rsidR="004F1F28" w:rsidRPr="00F1598C">
        <w:rPr>
          <w:rFonts w:asciiTheme="minorHAnsi" w:hAnsiTheme="minorHAnsi" w:cstheme="minorHAnsi"/>
          <w:b/>
          <w:bCs/>
          <w:sz w:val="24"/>
          <w:szCs w:val="24"/>
        </w:rPr>
        <w:t>ddress</w:t>
      </w:r>
      <w:r w:rsidR="004F1F28" w:rsidRPr="00F1598C">
        <w:rPr>
          <w:rFonts w:asciiTheme="minorHAnsi" w:hAnsiTheme="minorHAnsi" w:cstheme="minorHAnsi"/>
          <w:sz w:val="24"/>
          <w:szCs w:val="24"/>
        </w:rPr>
        <w:t xml:space="preserve"> </w:t>
      </w:r>
      <w:r w:rsidR="005341F3" w:rsidRPr="00F1598C">
        <w:rPr>
          <w:rFonts w:asciiTheme="minorHAnsi" w:hAnsiTheme="minorHAnsi" w:cstheme="minorHAnsi"/>
          <w:sz w:val="24"/>
          <w:szCs w:val="24"/>
        </w:rPr>
        <w:t>_________________________________________________________________</w:t>
      </w:r>
    </w:p>
    <w:p w14:paraId="287E8B64" w14:textId="77777777" w:rsidR="00D31D0E" w:rsidRPr="00F1598C" w:rsidRDefault="00D31D0E" w:rsidP="0049362A">
      <w:pPr>
        <w:spacing w:before="120" w:after="120" w:line="312" w:lineRule="auto"/>
        <w:contextualSpacing/>
        <w:rPr>
          <w:rFonts w:asciiTheme="minorHAnsi" w:hAnsiTheme="minorHAnsi" w:cstheme="minorHAnsi"/>
          <w:sz w:val="24"/>
          <w:szCs w:val="24"/>
        </w:rPr>
      </w:pPr>
      <w:r w:rsidRPr="00F1598C">
        <w:rPr>
          <w:rFonts w:asciiTheme="minorHAnsi" w:hAnsiTheme="minorHAnsi" w:cstheme="minorHAnsi"/>
          <w:b/>
          <w:bCs/>
          <w:sz w:val="24"/>
          <w:szCs w:val="24"/>
        </w:rPr>
        <w:t xml:space="preserve">Date of current assessment </w:t>
      </w:r>
      <w:r w:rsidRPr="00F1598C">
        <w:rPr>
          <w:rFonts w:asciiTheme="minorHAnsi" w:hAnsiTheme="minorHAnsi" w:cstheme="minorHAnsi"/>
          <w:sz w:val="24"/>
          <w:szCs w:val="24"/>
        </w:rPr>
        <w:t>(</w:t>
      </w:r>
      <w:r w:rsidRPr="00F1598C">
        <w:rPr>
          <w:rStyle w:val="IntenseEmphasis"/>
          <w:rFonts w:asciiTheme="minorHAnsi" w:hAnsiTheme="minorHAnsi" w:cstheme="minorHAnsi"/>
        </w:rPr>
        <w:t>MM/DD/YYYY</w:t>
      </w:r>
      <w:r w:rsidRPr="00F1598C">
        <w:rPr>
          <w:rFonts w:asciiTheme="minorHAnsi" w:hAnsiTheme="minorHAnsi" w:cstheme="minorHAnsi"/>
          <w:sz w:val="24"/>
          <w:szCs w:val="24"/>
        </w:rPr>
        <w:t>) ___________________</w:t>
      </w:r>
    </w:p>
    <w:p w14:paraId="11E8C367" w14:textId="00FFBA8B" w:rsidR="004F1F28" w:rsidRPr="00F1598C" w:rsidRDefault="00D31D0E" w:rsidP="0049362A">
      <w:pPr>
        <w:spacing w:before="120" w:after="120" w:line="312" w:lineRule="auto"/>
        <w:contextualSpacing/>
        <w:rPr>
          <w:rFonts w:asciiTheme="minorHAnsi" w:hAnsiTheme="minorHAnsi" w:cstheme="minorHAnsi"/>
          <w:sz w:val="24"/>
          <w:szCs w:val="24"/>
        </w:rPr>
      </w:pPr>
      <w:r w:rsidRPr="00F1598C">
        <w:rPr>
          <w:rFonts w:asciiTheme="minorHAnsi" w:hAnsiTheme="minorHAnsi" w:cstheme="minorHAnsi"/>
          <w:b/>
          <w:bCs/>
          <w:sz w:val="24"/>
          <w:szCs w:val="24"/>
        </w:rPr>
        <w:t>Date of last assessment</w:t>
      </w:r>
      <w:r w:rsidRPr="00F1598C">
        <w:rPr>
          <w:rFonts w:asciiTheme="minorHAnsi" w:hAnsiTheme="minorHAnsi" w:cstheme="minorHAnsi"/>
          <w:sz w:val="24"/>
          <w:szCs w:val="24"/>
        </w:rPr>
        <w:t xml:space="preserve"> (</w:t>
      </w:r>
      <w:r w:rsidRPr="00F1598C">
        <w:rPr>
          <w:rStyle w:val="IntenseEmphasis"/>
          <w:rFonts w:asciiTheme="minorHAnsi" w:hAnsiTheme="minorHAnsi" w:cstheme="minorHAnsi"/>
        </w:rPr>
        <w:t>MM/YYYY</w:t>
      </w:r>
      <w:r w:rsidRPr="00F1598C">
        <w:rPr>
          <w:rFonts w:asciiTheme="minorHAnsi" w:hAnsiTheme="minorHAnsi" w:cstheme="minorHAnsi"/>
          <w:sz w:val="24"/>
          <w:szCs w:val="24"/>
        </w:rPr>
        <w:t xml:space="preserve">) __________________ </w:t>
      </w:r>
      <w:r w:rsidR="005341F3" w:rsidRPr="00F1598C">
        <w:rPr>
          <w:rFonts w:asciiTheme="minorHAnsi" w:hAnsiTheme="minorHAnsi" w:cstheme="minorHAnsi"/>
        </w:rPr>
        <w:t>□</w:t>
      </w:r>
      <w:r w:rsidR="008D4D3C" w:rsidRPr="00F1598C">
        <w:rPr>
          <w:rFonts w:asciiTheme="minorHAnsi" w:hAnsiTheme="minorHAnsi" w:cstheme="minorHAnsi"/>
        </w:rPr>
        <w:t xml:space="preserve"> </w:t>
      </w:r>
      <w:r w:rsidR="004F1F28" w:rsidRPr="00F1598C">
        <w:rPr>
          <w:rFonts w:asciiTheme="minorHAnsi" w:hAnsiTheme="minorHAnsi" w:cstheme="minorHAnsi"/>
          <w:sz w:val="24"/>
          <w:szCs w:val="24"/>
        </w:rPr>
        <w:t>N/A (this is the first assessment)</w:t>
      </w:r>
    </w:p>
    <w:p w14:paraId="2C185936" w14:textId="17FABC28" w:rsidR="008C067B" w:rsidRPr="00F1598C" w:rsidRDefault="00BF1589" w:rsidP="0049362A">
      <w:pPr>
        <w:spacing w:before="120" w:after="120" w:line="312" w:lineRule="auto"/>
        <w:contextualSpacing/>
        <w:rPr>
          <w:rFonts w:asciiTheme="minorHAnsi" w:hAnsiTheme="minorHAnsi" w:cstheme="minorHAnsi"/>
          <w:sz w:val="24"/>
          <w:szCs w:val="24"/>
        </w:rPr>
      </w:pPr>
      <w:r w:rsidRPr="00F1598C">
        <w:rPr>
          <w:rFonts w:asciiTheme="minorHAnsi" w:hAnsiTheme="minorHAnsi" w:cstheme="minorHAnsi"/>
          <w:b/>
          <w:bCs/>
          <w:sz w:val="24"/>
          <w:szCs w:val="24"/>
        </w:rPr>
        <w:t xml:space="preserve">Number of </w:t>
      </w:r>
      <w:r w:rsidR="005D12C8" w:rsidRPr="00F1598C">
        <w:rPr>
          <w:rFonts w:asciiTheme="minorHAnsi" w:hAnsiTheme="minorHAnsi" w:cstheme="minorHAnsi"/>
          <w:b/>
          <w:bCs/>
          <w:sz w:val="24"/>
          <w:szCs w:val="24"/>
        </w:rPr>
        <w:t>students</w:t>
      </w:r>
      <w:r w:rsidRPr="00F1598C">
        <w:rPr>
          <w:rFonts w:asciiTheme="minorHAnsi" w:hAnsiTheme="minorHAnsi" w:cstheme="minorHAnsi"/>
          <w:b/>
          <w:bCs/>
          <w:sz w:val="24"/>
          <w:szCs w:val="24"/>
        </w:rPr>
        <w:t xml:space="preserve"> enrolled</w:t>
      </w:r>
      <w:r w:rsidR="008C067B" w:rsidRPr="00F1598C">
        <w:rPr>
          <w:rFonts w:asciiTheme="minorHAnsi" w:hAnsiTheme="minorHAnsi" w:cstheme="minorHAnsi"/>
          <w:b/>
          <w:bCs/>
          <w:sz w:val="24"/>
          <w:szCs w:val="24"/>
        </w:rPr>
        <w:t xml:space="preserve"> (before school)</w:t>
      </w:r>
      <w:r w:rsidRPr="00F1598C">
        <w:rPr>
          <w:rFonts w:asciiTheme="minorHAnsi" w:hAnsiTheme="minorHAnsi" w:cstheme="minorHAnsi"/>
          <w:sz w:val="24"/>
          <w:szCs w:val="24"/>
        </w:rPr>
        <w:t xml:space="preserve"> ______     </w:t>
      </w:r>
      <w:r w:rsidR="008C067B" w:rsidRPr="00F1598C">
        <w:rPr>
          <w:rFonts w:asciiTheme="minorHAnsi" w:hAnsiTheme="minorHAnsi" w:cstheme="minorHAnsi"/>
        </w:rPr>
        <w:t xml:space="preserve">□ </w:t>
      </w:r>
      <w:r w:rsidR="008C067B" w:rsidRPr="00F1598C">
        <w:rPr>
          <w:rFonts w:asciiTheme="minorHAnsi" w:hAnsiTheme="minorHAnsi" w:cstheme="minorHAnsi"/>
          <w:sz w:val="24"/>
          <w:szCs w:val="24"/>
        </w:rPr>
        <w:t>N/A: no before</w:t>
      </w:r>
      <w:r w:rsidR="00432C7F" w:rsidRPr="00F1598C">
        <w:rPr>
          <w:rFonts w:asciiTheme="minorHAnsi" w:hAnsiTheme="minorHAnsi" w:cstheme="minorHAnsi"/>
          <w:sz w:val="24"/>
          <w:szCs w:val="24"/>
        </w:rPr>
        <w:t xml:space="preserve"> </w:t>
      </w:r>
      <w:r w:rsidR="008C067B" w:rsidRPr="00F1598C">
        <w:rPr>
          <w:rFonts w:asciiTheme="minorHAnsi" w:hAnsiTheme="minorHAnsi" w:cstheme="minorHAnsi"/>
          <w:sz w:val="24"/>
          <w:szCs w:val="24"/>
        </w:rPr>
        <w:t>school program</w:t>
      </w:r>
    </w:p>
    <w:p w14:paraId="15007C82" w14:textId="0911001C" w:rsidR="008C067B" w:rsidRPr="00F1598C" w:rsidRDefault="008C067B" w:rsidP="0049362A">
      <w:pPr>
        <w:spacing w:before="120" w:after="120" w:line="312" w:lineRule="auto"/>
        <w:contextualSpacing/>
        <w:rPr>
          <w:rFonts w:asciiTheme="minorHAnsi" w:hAnsiTheme="minorHAnsi" w:cstheme="minorHAnsi"/>
          <w:sz w:val="24"/>
          <w:szCs w:val="24"/>
        </w:rPr>
      </w:pPr>
      <w:r w:rsidRPr="00F1598C">
        <w:rPr>
          <w:rFonts w:asciiTheme="minorHAnsi" w:hAnsiTheme="minorHAnsi" w:cstheme="minorHAnsi"/>
          <w:b/>
          <w:bCs/>
          <w:sz w:val="24"/>
          <w:szCs w:val="24"/>
        </w:rPr>
        <w:t xml:space="preserve">Number of </w:t>
      </w:r>
      <w:r w:rsidR="005D12C8" w:rsidRPr="00F1598C">
        <w:rPr>
          <w:rFonts w:asciiTheme="minorHAnsi" w:hAnsiTheme="minorHAnsi" w:cstheme="minorHAnsi"/>
          <w:b/>
          <w:bCs/>
          <w:sz w:val="24"/>
          <w:szCs w:val="24"/>
        </w:rPr>
        <w:t>students</w:t>
      </w:r>
      <w:r w:rsidRPr="00F1598C">
        <w:rPr>
          <w:rFonts w:asciiTheme="minorHAnsi" w:hAnsiTheme="minorHAnsi" w:cstheme="minorHAnsi"/>
          <w:b/>
          <w:bCs/>
          <w:sz w:val="24"/>
          <w:szCs w:val="24"/>
        </w:rPr>
        <w:t xml:space="preserve"> enrolled (after school)</w:t>
      </w:r>
      <w:r w:rsidRPr="00F1598C">
        <w:rPr>
          <w:rFonts w:asciiTheme="minorHAnsi" w:hAnsiTheme="minorHAnsi" w:cstheme="minorHAnsi"/>
          <w:sz w:val="24"/>
          <w:szCs w:val="24"/>
        </w:rPr>
        <w:t xml:space="preserve"> ______        </w:t>
      </w:r>
      <w:r w:rsidRPr="00F1598C">
        <w:rPr>
          <w:rFonts w:asciiTheme="minorHAnsi" w:hAnsiTheme="minorHAnsi" w:cstheme="minorHAnsi"/>
        </w:rPr>
        <w:t xml:space="preserve">□ </w:t>
      </w:r>
      <w:r w:rsidRPr="00F1598C">
        <w:rPr>
          <w:rFonts w:asciiTheme="minorHAnsi" w:hAnsiTheme="minorHAnsi" w:cstheme="minorHAnsi"/>
          <w:sz w:val="24"/>
          <w:szCs w:val="24"/>
        </w:rPr>
        <w:t xml:space="preserve">N/A: no </w:t>
      </w:r>
      <w:r w:rsidR="00432C7F" w:rsidRPr="00F1598C">
        <w:rPr>
          <w:rFonts w:asciiTheme="minorHAnsi" w:hAnsiTheme="minorHAnsi" w:cstheme="minorHAnsi"/>
          <w:sz w:val="24"/>
          <w:szCs w:val="24"/>
        </w:rPr>
        <w:t xml:space="preserve">after </w:t>
      </w:r>
      <w:r w:rsidRPr="00F1598C">
        <w:rPr>
          <w:rFonts w:asciiTheme="minorHAnsi" w:hAnsiTheme="minorHAnsi" w:cstheme="minorHAnsi"/>
          <w:sz w:val="24"/>
          <w:szCs w:val="24"/>
        </w:rPr>
        <w:t>school program</w:t>
      </w:r>
    </w:p>
    <w:p w14:paraId="6C8A53EE" w14:textId="278A91F8" w:rsidR="005341F3" w:rsidRPr="00F1598C" w:rsidRDefault="00BF1589" w:rsidP="0049362A">
      <w:pPr>
        <w:spacing w:before="120" w:after="120" w:line="312" w:lineRule="auto"/>
        <w:contextualSpacing/>
        <w:rPr>
          <w:rFonts w:asciiTheme="minorHAnsi" w:hAnsiTheme="minorHAnsi" w:cstheme="minorHAnsi"/>
          <w:sz w:val="24"/>
          <w:szCs w:val="24"/>
        </w:rPr>
      </w:pPr>
      <w:r w:rsidRPr="00F1598C">
        <w:rPr>
          <w:rFonts w:asciiTheme="minorHAnsi" w:hAnsiTheme="minorHAnsi" w:cstheme="minorHAnsi"/>
          <w:b/>
          <w:bCs/>
          <w:sz w:val="24"/>
          <w:szCs w:val="24"/>
        </w:rPr>
        <w:t xml:space="preserve">Position(s) or title(s) of those completing this form </w:t>
      </w:r>
      <w:r w:rsidRPr="00F1598C">
        <w:rPr>
          <w:rFonts w:asciiTheme="minorHAnsi" w:hAnsiTheme="minorHAnsi" w:cstheme="minorHAnsi"/>
          <w:sz w:val="24"/>
          <w:szCs w:val="24"/>
        </w:rPr>
        <w:t>___________________________________</w:t>
      </w:r>
    </w:p>
    <w:p w14:paraId="317A652D" w14:textId="69988829" w:rsidR="00BF1589" w:rsidRPr="00F1598C" w:rsidRDefault="00BF1589" w:rsidP="0049362A">
      <w:pPr>
        <w:spacing w:before="120" w:after="120" w:line="312" w:lineRule="auto"/>
        <w:contextualSpacing/>
        <w:rPr>
          <w:rFonts w:asciiTheme="minorHAnsi" w:hAnsiTheme="minorHAnsi" w:cstheme="minorHAnsi"/>
          <w:sz w:val="24"/>
          <w:szCs w:val="24"/>
        </w:rPr>
      </w:pPr>
      <w:r w:rsidRPr="00F1598C">
        <w:rPr>
          <w:rFonts w:asciiTheme="minorHAnsi" w:hAnsiTheme="minorHAnsi" w:cstheme="minorHAnsi"/>
          <w:sz w:val="24"/>
          <w:szCs w:val="24"/>
        </w:rPr>
        <w:t>______________________________________________________________________________</w:t>
      </w:r>
    </w:p>
    <w:p w14:paraId="435DA465" w14:textId="77777777" w:rsidR="00BF1589" w:rsidRPr="00F1598C" w:rsidRDefault="00BF1589" w:rsidP="0049362A">
      <w:pPr>
        <w:spacing w:before="120" w:after="120" w:line="312" w:lineRule="auto"/>
        <w:contextualSpacing/>
        <w:rPr>
          <w:rFonts w:asciiTheme="minorHAnsi" w:hAnsiTheme="minorHAnsi" w:cstheme="minorHAnsi"/>
          <w:sz w:val="24"/>
          <w:szCs w:val="24"/>
        </w:rPr>
      </w:pPr>
    </w:p>
    <w:p w14:paraId="3DFD32A7" w14:textId="77777777" w:rsidR="002468EE" w:rsidRPr="00F1598C" w:rsidRDefault="002468EE" w:rsidP="0049362A">
      <w:pPr>
        <w:pStyle w:val="Title"/>
        <w:spacing w:before="120" w:after="120" w:line="312" w:lineRule="auto"/>
        <w:rPr>
          <w:rFonts w:asciiTheme="minorHAnsi" w:hAnsiTheme="minorHAnsi" w:cstheme="minorHAnsi"/>
        </w:rPr>
        <w:sectPr w:rsidR="002468EE" w:rsidRPr="00F1598C" w:rsidSect="00771428">
          <w:headerReference w:type="default" r:id="rId12"/>
          <w:footerReference w:type="even" r:id="rId13"/>
          <w:footerReference w:type="default" r:id="rId14"/>
          <w:headerReference w:type="first" r:id="rId15"/>
          <w:footerReference w:type="first" r:id="rId16"/>
          <w:pgSz w:w="12240" w:h="15840"/>
          <w:pgMar w:top="1440" w:right="1440" w:bottom="1440" w:left="1440" w:header="720" w:footer="720" w:gutter="0"/>
          <w:pgNumType w:fmt="numberInDash"/>
          <w:cols w:space="720"/>
          <w:docGrid w:linePitch="360"/>
        </w:sectPr>
      </w:pPr>
    </w:p>
    <w:p w14:paraId="535B65DE" w14:textId="22309CD4" w:rsidR="00A41362" w:rsidRPr="007816DD" w:rsidRDefault="00A41362" w:rsidP="007816DD">
      <w:pPr>
        <w:pStyle w:val="Heading2"/>
      </w:pPr>
      <w:r w:rsidRPr="007816DD">
        <w:lastRenderedPageBreak/>
        <w:t xml:space="preserve">Section 1: </w:t>
      </w:r>
      <w:bookmarkStart w:id="0" w:name="_Hlk48734545"/>
      <w:r w:rsidRPr="007816DD">
        <w:t>Wellness Policies and Meal Program Participation</w:t>
      </w:r>
      <w:bookmarkEnd w:id="0"/>
    </w:p>
    <w:p w14:paraId="19D69E00" w14:textId="6C3DE0C6" w:rsidR="00A41362" w:rsidRPr="00F1598C" w:rsidRDefault="00A41362" w:rsidP="00D74276">
      <w:pPr>
        <w:spacing w:before="120" w:after="120"/>
        <w:contextualSpacing/>
        <w:rPr>
          <w:rStyle w:val="IntenseEmphasis"/>
          <w:rFonts w:asciiTheme="minorHAnsi" w:hAnsiTheme="minorHAnsi" w:cstheme="minorHAnsi"/>
        </w:rPr>
      </w:pPr>
      <w:r w:rsidRPr="00F1598C">
        <w:rPr>
          <w:rStyle w:val="IntenseEmphasis"/>
          <w:rFonts w:asciiTheme="minorHAnsi" w:hAnsiTheme="minorHAnsi" w:cstheme="minorHAnsi"/>
        </w:rPr>
        <w:t xml:space="preserve">When completing this section, refer to policies about </w:t>
      </w:r>
      <w:r w:rsidR="00053F57" w:rsidRPr="00F1598C">
        <w:rPr>
          <w:rStyle w:val="IntenseEmphasis"/>
          <w:rFonts w:asciiTheme="minorHAnsi" w:hAnsiTheme="minorHAnsi" w:cstheme="minorHAnsi"/>
        </w:rPr>
        <w:t>student</w:t>
      </w:r>
      <w:r w:rsidRPr="00F1598C">
        <w:rPr>
          <w:rStyle w:val="IntenseEmphasis"/>
          <w:rFonts w:asciiTheme="minorHAnsi" w:hAnsiTheme="minorHAnsi" w:cstheme="minorHAnsi"/>
        </w:rPr>
        <w:t xml:space="preserve"> wellness, NOT employee wellness.</w:t>
      </w:r>
    </w:p>
    <w:p w14:paraId="05E6B9F9" w14:textId="6FE68AC8" w:rsidR="00FC4FFB" w:rsidRPr="00F1598C" w:rsidRDefault="00FC4FFB" w:rsidP="00D74276">
      <w:pPr>
        <w:spacing w:before="120" w:after="120"/>
        <w:rPr>
          <w:rStyle w:val="IntenseEmphasis"/>
          <w:rFonts w:asciiTheme="minorHAnsi" w:hAnsiTheme="minorHAnsi" w:cstheme="minorHAnsi"/>
        </w:rPr>
      </w:pPr>
      <w:r w:rsidRPr="00F1598C">
        <w:rPr>
          <w:rStyle w:val="IntenseEmphasis"/>
          <w:rFonts w:asciiTheme="minorHAnsi" w:hAnsiTheme="minorHAnsi" w:cstheme="minorHAnsi"/>
        </w:rPr>
        <w:t xml:space="preserve">Unless otherwise specified, refer to practices in place currently. Do NOT include </w:t>
      </w:r>
      <w:r w:rsidR="0010637D" w:rsidRPr="00F1598C">
        <w:rPr>
          <w:rStyle w:val="IntenseEmphasis"/>
          <w:rFonts w:asciiTheme="minorHAnsi" w:hAnsiTheme="minorHAnsi" w:cstheme="minorHAnsi"/>
        </w:rPr>
        <w:t>practices that are</w:t>
      </w:r>
      <w:r w:rsidRPr="00F1598C">
        <w:rPr>
          <w:rStyle w:val="IntenseEmphasis"/>
          <w:rFonts w:asciiTheme="minorHAnsi" w:hAnsiTheme="minorHAnsi" w:cstheme="minorHAnsi"/>
        </w:rPr>
        <w:t xml:space="preserve"> planned and not yet implemented.</w:t>
      </w:r>
    </w:p>
    <w:p w14:paraId="782941F1" w14:textId="75234D77" w:rsidR="00101BC4" w:rsidRPr="00F1598C" w:rsidRDefault="00101BC4" w:rsidP="00D74276">
      <w:pPr>
        <w:spacing w:before="120" w:after="120"/>
        <w:contextualSpacing/>
        <w:rPr>
          <w:rStyle w:val="IntenseEmphasis"/>
          <w:rFonts w:asciiTheme="minorHAnsi" w:hAnsiTheme="minorHAnsi" w:cstheme="minorHAnsi"/>
        </w:rPr>
      </w:pPr>
      <w:r w:rsidRPr="007816DD">
        <w:rPr>
          <w:rStyle w:val="QuestionsChar"/>
          <w:b w:val="0"/>
          <w:bCs/>
        </w:rPr>
        <w:t xml:space="preserve">1.1 </w:t>
      </w:r>
      <w:r w:rsidR="003E7197" w:rsidRPr="007816DD">
        <w:rPr>
          <w:rStyle w:val="QuestionsChar"/>
          <w:b w:val="0"/>
          <w:bCs/>
        </w:rPr>
        <w:t>This site has a written wellness policy (a document that includes child nutrition and/or physical activity</w:t>
      </w:r>
      <w:r w:rsidR="003E7197" w:rsidRPr="00D12A6A">
        <w:rPr>
          <w:rStyle w:val="QuestionsChar"/>
        </w:rPr>
        <w:t xml:space="preserve"> guidelines).</w:t>
      </w:r>
      <w:r w:rsidR="003E7197" w:rsidRPr="00F1598C">
        <w:rPr>
          <w:rFonts w:asciiTheme="minorHAnsi" w:hAnsiTheme="minorHAnsi" w:cstheme="minorHAnsi"/>
          <w:b/>
          <w:bCs/>
          <w:sz w:val="24"/>
          <w:szCs w:val="24"/>
        </w:rPr>
        <w:t xml:space="preserve"> </w:t>
      </w:r>
      <w:r w:rsidRPr="00F1598C">
        <w:rPr>
          <w:rStyle w:val="IntenseEmphasis"/>
          <w:rFonts w:asciiTheme="minorHAnsi" w:hAnsiTheme="minorHAnsi" w:cstheme="minorHAnsi"/>
        </w:rPr>
        <w:t xml:space="preserve">Mark all that apply. </w:t>
      </w:r>
    </w:p>
    <w:p w14:paraId="5541A972" w14:textId="79B19FBD" w:rsidR="00101BC4" w:rsidRPr="007816DD" w:rsidRDefault="00101BC4" w:rsidP="00363E24">
      <w:pPr>
        <w:pStyle w:val="ListParagraph"/>
        <w:numPr>
          <w:ilvl w:val="0"/>
          <w:numId w:val="83"/>
        </w:numPr>
        <w:rPr>
          <w:i/>
          <w:iCs/>
          <w:color w:val="538135" w:themeColor="accent6" w:themeShade="BF"/>
        </w:rPr>
      </w:pPr>
      <w:r w:rsidRPr="00D12A6A">
        <w:t>Yes, we have a site wellness policy</w:t>
      </w:r>
      <w:r w:rsidR="007816DD">
        <w:t xml:space="preserve"> </w:t>
      </w:r>
      <w:r w:rsidR="007816DD">
        <w:rPr>
          <w:rStyle w:val="IntenseEmphasis"/>
        </w:rPr>
        <w:t>Go</w:t>
      </w:r>
      <w:r w:rsidR="007816DD" w:rsidRPr="00F435D2">
        <w:rPr>
          <w:rStyle w:val="IntenseEmphasis"/>
        </w:rPr>
        <w:t xml:space="preserve"> to Q1.</w:t>
      </w:r>
      <w:r w:rsidR="007816DD">
        <w:rPr>
          <w:rStyle w:val="IntenseEmphasis"/>
        </w:rPr>
        <w:t>2</w:t>
      </w:r>
    </w:p>
    <w:p w14:paraId="7799BF43" w14:textId="3528B4D7" w:rsidR="007816DD" w:rsidRPr="007816DD" w:rsidRDefault="00101BC4" w:rsidP="00363E24">
      <w:pPr>
        <w:pStyle w:val="ListParagraph"/>
        <w:numPr>
          <w:ilvl w:val="0"/>
          <w:numId w:val="83"/>
        </w:numPr>
        <w:rPr>
          <w:i/>
          <w:iCs/>
          <w:color w:val="538135" w:themeColor="accent6" w:themeShade="BF"/>
        </w:rPr>
      </w:pPr>
      <w:r w:rsidRPr="00D12A6A">
        <w:t>Yes, we have an organization-level or district-level wellness policy</w:t>
      </w:r>
      <w:r w:rsidR="007816DD">
        <w:t xml:space="preserve"> </w:t>
      </w:r>
      <w:r w:rsidR="007816DD">
        <w:rPr>
          <w:rStyle w:val="IntenseEmphasis"/>
        </w:rPr>
        <w:t>Go</w:t>
      </w:r>
      <w:r w:rsidR="007816DD" w:rsidRPr="00F435D2">
        <w:rPr>
          <w:rStyle w:val="IntenseEmphasis"/>
        </w:rPr>
        <w:t xml:space="preserve"> to Q1.</w:t>
      </w:r>
      <w:r w:rsidR="007816DD">
        <w:rPr>
          <w:rStyle w:val="IntenseEmphasis"/>
        </w:rPr>
        <w:t>2</w:t>
      </w:r>
    </w:p>
    <w:p w14:paraId="4FA0332C" w14:textId="77777777" w:rsidR="007816DD" w:rsidRPr="007816DD" w:rsidRDefault="00101BC4" w:rsidP="00363E24">
      <w:pPr>
        <w:pStyle w:val="ListParagraph"/>
        <w:numPr>
          <w:ilvl w:val="0"/>
          <w:numId w:val="20"/>
        </w:numPr>
        <w:rPr>
          <w:rStyle w:val="IntenseEmphasis"/>
          <w:i w:val="0"/>
          <w:iCs w:val="0"/>
          <w:color w:val="auto"/>
        </w:rPr>
      </w:pPr>
      <w:r w:rsidRPr="00D12A6A">
        <w:t xml:space="preserve">No </w:t>
      </w:r>
      <w:r w:rsidR="007816DD" w:rsidRPr="00F435D2">
        <w:rPr>
          <w:rStyle w:val="IntenseEmphasis"/>
        </w:rPr>
        <w:t>Skip to Q1.</w:t>
      </w:r>
      <w:r w:rsidR="007816DD">
        <w:rPr>
          <w:rStyle w:val="IntenseEmphasis"/>
        </w:rPr>
        <w:t>4</w:t>
      </w:r>
    </w:p>
    <w:p w14:paraId="0E3A6C4C" w14:textId="545157C0" w:rsidR="00101BC4" w:rsidRPr="007816DD" w:rsidRDefault="00101BC4" w:rsidP="00363E24">
      <w:pPr>
        <w:pStyle w:val="ListParagraph"/>
        <w:numPr>
          <w:ilvl w:val="0"/>
          <w:numId w:val="20"/>
        </w:numPr>
      </w:pPr>
      <w:r w:rsidRPr="00D12A6A">
        <w:t xml:space="preserve">I don’t know </w:t>
      </w:r>
      <w:r w:rsidR="007816DD" w:rsidRPr="00F435D2">
        <w:rPr>
          <w:rStyle w:val="IntenseEmphasis"/>
        </w:rPr>
        <w:t>Skip to Q1.</w:t>
      </w:r>
      <w:r w:rsidR="007816DD">
        <w:rPr>
          <w:rStyle w:val="IntenseEmphasis"/>
        </w:rPr>
        <w:t>4</w:t>
      </w:r>
    </w:p>
    <w:p w14:paraId="436D4A90" w14:textId="124FFEDE" w:rsidR="00A41362" w:rsidRPr="004F6E8A" w:rsidRDefault="00A41362" w:rsidP="007816DD">
      <w:pPr>
        <w:pStyle w:val="Questionsbold12pt"/>
        <w:rPr>
          <w:rStyle w:val="IntenseEmphasis"/>
          <w:i w:val="0"/>
          <w:iCs w:val="0"/>
          <w:color w:val="auto"/>
        </w:rPr>
      </w:pPr>
      <w:r w:rsidRPr="007816DD">
        <w:rPr>
          <w:rStyle w:val="QuestionsChar"/>
        </w:rPr>
        <w:t>1.</w:t>
      </w:r>
      <w:r w:rsidR="00101BC4" w:rsidRPr="007816DD">
        <w:rPr>
          <w:rStyle w:val="QuestionsChar"/>
        </w:rPr>
        <w:t>2</w:t>
      </w:r>
      <w:r w:rsidRPr="007816DD">
        <w:rPr>
          <w:rStyle w:val="QuestionsChar"/>
        </w:rPr>
        <w:t xml:space="preserve"> During</w:t>
      </w:r>
      <w:r w:rsidR="002334E7" w:rsidRPr="007816DD">
        <w:rPr>
          <w:rStyle w:val="QuestionsChar"/>
        </w:rPr>
        <w:t xml:space="preserve"> </w:t>
      </w:r>
      <w:r w:rsidRPr="007816DD">
        <w:rPr>
          <w:rStyle w:val="QuestionsChar"/>
        </w:rPr>
        <w:t>the past</w:t>
      </w:r>
      <w:r w:rsidR="007816DD" w:rsidRPr="007816DD">
        <w:rPr>
          <w:rStyle w:val="QuestionsChar"/>
        </w:rPr>
        <w:t xml:space="preserve"> </w:t>
      </w:r>
      <w:r w:rsidRPr="007816DD">
        <w:rPr>
          <w:rStyle w:val="QuestionsChar"/>
        </w:rPr>
        <w:t xml:space="preserve">year, has anyone at your </w:t>
      </w:r>
      <w:r w:rsidR="008C7EA3" w:rsidRPr="007816DD">
        <w:rPr>
          <w:rStyle w:val="QuestionsChar"/>
        </w:rPr>
        <w:t>program</w:t>
      </w:r>
      <w:r w:rsidRPr="007816DD">
        <w:rPr>
          <w:rStyle w:val="QuestionsChar"/>
        </w:rPr>
        <w:t xml:space="preserve"> done any of the following activities?</w:t>
      </w:r>
      <w:r w:rsidR="009F3AB0" w:rsidRPr="007816DD">
        <w:rPr>
          <w:rStyle w:val="QuestionsChar"/>
        </w:rPr>
        <w:t xml:space="preserve"> </w:t>
      </w:r>
      <w:r w:rsidRPr="007816DD">
        <w:rPr>
          <w:rStyle w:val="IntenseEmphasis"/>
          <w:b w:val="0"/>
          <w:bCs w:val="0"/>
        </w:rPr>
        <w:t xml:space="preserve">Mark all that apply. </w:t>
      </w:r>
    </w:p>
    <w:p w14:paraId="52D2430A" w14:textId="52DB3FA0" w:rsidR="00A41362" w:rsidRPr="00F1598C" w:rsidRDefault="00A41362" w:rsidP="00363E24">
      <w:pPr>
        <w:pStyle w:val="ListParagraph"/>
        <w:numPr>
          <w:ilvl w:val="0"/>
          <w:numId w:val="12"/>
        </w:numPr>
      </w:pPr>
      <w:r w:rsidRPr="00F1598C">
        <w:t xml:space="preserve">Reviewed your </w:t>
      </w:r>
      <w:proofErr w:type="gramStart"/>
      <w:r w:rsidR="001753EA" w:rsidRPr="00F1598C">
        <w:t>site</w:t>
      </w:r>
      <w:r w:rsidR="008C7EA3" w:rsidRPr="00F1598C">
        <w:t>’s</w:t>
      </w:r>
      <w:proofErr w:type="gramEnd"/>
      <w:r w:rsidR="001753EA" w:rsidRPr="00F1598C">
        <w:t xml:space="preserve"> or school’s/district’s</w:t>
      </w:r>
      <w:r w:rsidRPr="00F1598C">
        <w:t xml:space="preserve"> wellness policy </w:t>
      </w:r>
    </w:p>
    <w:p w14:paraId="6762B078" w14:textId="5A55D643" w:rsidR="00A41362" w:rsidRPr="00F1598C" w:rsidRDefault="00A41362" w:rsidP="00363E24">
      <w:pPr>
        <w:pStyle w:val="ListParagraph"/>
        <w:numPr>
          <w:ilvl w:val="0"/>
          <w:numId w:val="12"/>
        </w:numPr>
      </w:pPr>
      <w:r w:rsidRPr="00F1598C">
        <w:t xml:space="preserve">Helped revise your </w:t>
      </w:r>
      <w:proofErr w:type="gramStart"/>
      <w:r w:rsidR="001753EA" w:rsidRPr="00F1598C">
        <w:t>site’s</w:t>
      </w:r>
      <w:proofErr w:type="gramEnd"/>
      <w:r w:rsidR="001753EA" w:rsidRPr="00F1598C">
        <w:t xml:space="preserve"> or school’s/district’s </w:t>
      </w:r>
      <w:r w:rsidRPr="00F1598C">
        <w:t xml:space="preserve">wellness policy </w:t>
      </w:r>
    </w:p>
    <w:p w14:paraId="5018E3A1" w14:textId="68B2ED80" w:rsidR="00A41362" w:rsidRPr="00F1598C" w:rsidRDefault="00A41362" w:rsidP="00363E24">
      <w:pPr>
        <w:pStyle w:val="ListParagraph"/>
        <w:numPr>
          <w:ilvl w:val="0"/>
          <w:numId w:val="12"/>
        </w:numPr>
      </w:pPr>
      <w:r w:rsidRPr="00F1598C">
        <w:t xml:space="preserve">Communicated to </w:t>
      </w:r>
      <w:r w:rsidR="001753EA" w:rsidRPr="00F1598C">
        <w:t xml:space="preserve">program, </w:t>
      </w:r>
      <w:r w:rsidRPr="00F1598C">
        <w:t>school</w:t>
      </w:r>
      <w:r w:rsidR="001753EA" w:rsidRPr="00F1598C">
        <w:t>, or district</w:t>
      </w:r>
      <w:r w:rsidRPr="00F1598C">
        <w:t xml:space="preserve"> staff about your </w:t>
      </w:r>
      <w:proofErr w:type="gramStart"/>
      <w:r w:rsidR="001753EA" w:rsidRPr="00F1598C">
        <w:t>site’s</w:t>
      </w:r>
      <w:proofErr w:type="gramEnd"/>
      <w:r w:rsidR="001753EA" w:rsidRPr="00F1598C">
        <w:t xml:space="preserve"> or school’s/district’s w</w:t>
      </w:r>
      <w:r w:rsidRPr="00F1598C">
        <w:t xml:space="preserve">ellness policy </w:t>
      </w:r>
    </w:p>
    <w:p w14:paraId="65E170E0" w14:textId="6EFC26AE" w:rsidR="00A41362" w:rsidRPr="00F1598C" w:rsidRDefault="00A41362" w:rsidP="00363E24">
      <w:pPr>
        <w:pStyle w:val="ListParagraph"/>
        <w:numPr>
          <w:ilvl w:val="0"/>
          <w:numId w:val="12"/>
        </w:numPr>
      </w:pPr>
      <w:r w:rsidRPr="00F1598C">
        <w:t xml:space="preserve">Communicated to parents and families about your </w:t>
      </w:r>
      <w:proofErr w:type="gramStart"/>
      <w:r w:rsidR="001753EA" w:rsidRPr="00F1598C">
        <w:t>site’s</w:t>
      </w:r>
      <w:proofErr w:type="gramEnd"/>
      <w:r w:rsidR="001753EA" w:rsidRPr="00F1598C">
        <w:t xml:space="preserve"> or school’s/district’s</w:t>
      </w:r>
      <w:r w:rsidR="008C7EA3" w:rsidRPr="00F1598C">
        <w:t xml:space="preserve"> </w:t>
      </w:r>
      <w:r w:rsidRPr="00F1598C">
        <w:t xml:space="preserve">wellness </w:t>
      </w:r>
      <w:r w:rsidR="00506CA0" w:rsidRPr="00F1598C">
        <w:t xml:space="preserve">   </w:t>
      </w:r>
      <w:r w:rsidRPr="00F1598C">
        <w:t xml:space="preserve">policy </w:t>
      </w:r>
    </w:p>
    <w:p w14:paraId="31DF2CF7" w14:textId="578BCDA7" w:rsidR="00A41362" w:rsidRPr="00F1598C" w:rsidRDefault="00A41362" w:rsidP="00363E24">
      <w:pPr>
        <w:pStyle w:val="ListParagraph"/>
        <w:numPr>
          <w:ilvl w:val="0"/>
          <w:numId w:val="12"/>
        </w:numPr>
      </w:pPr>
      <w:r w:rsidRPr="00F1598C">
        <w:t>None of these</w:t>
      </w:r>
    </w:p>
    <w:p w14:paraId="02E1CC77" w14:textId="196EA021" w:rsidR="00A41362" w:rsidRPr="00840729" w:rsidRDefault="007816DD" w:rsidP="007816DD">
      <w:pPr>
        <w:spacing w:line="312" w:lineRule="auto"/>
        <w:ind w:left="576"/>
        <w:rPr>
          <w:rFonts w:asciiTheme="minorHAnsi" w:hAnsiTheme="minorHAnsi" w:cstheme="minorHAnsi"/>
          <w:i/>
          <w:iCs/>
          <w:color w:val="538135" w:themeColor="accent6" w:themeShade="BF"/>
        </w:rPr>
      </w:pPr>
      <w:r>
        <w:rPr>
          <w:rStyle w:val="QuestionsChar"/>
          <w:b w:val="0"/>
          <w:bCs/>
        </w:rPr>
        <w:t>*</w:t>
      </w:r>
      <w:r w:rsidR="001753EA" w:rsidRPr="007816DD">
        <w:rPr>
          <w:rStyle w:val="QuestionsChar"/>
          <w:b w:val="0"/>
          <w:bCs/>
        </w:rPr>
        <w:t xml:space="preserve">1.3 </w:t>
      </w:r>
      <w:r w:rsidR="008C7EA3" w:rsidRPr="007816DD">
        <w:rPr>
          <w:rStyle w:val="QuestionsChar"/>
          <w:b w:val="0"/>
          <w:bCs/>
        </w:rPr>
        <w:t>Which areas are addressed by your wellness policy?</w:t>
      </w:r>
      <w:r w:rsidR="008C7EA3" w:rsidRPr="00840729">
        <w:rPr>
          <w:rFonts w:asciiTheme="minorHAnsi" w:hAnsiTheme="minorHAnsi" w:cstheme="minorHAnsi"/>
          <w:bCs/>
          <w:szCs w:val="24"/>
        </w:rPr>
        <w:t xml:space="preserve"> </w:t>
      </w:r>
      <w:r w:rsidR="00A41362" w:rsidRPr="00840729">
        <w:rPr>
          <w:rFonts w:asciiTheme="minorHAnsi" w:hAnsiTheme="minorHAnsi" w:cstheme="minorHAnsi"/>
          <w:bCs/>
          <w:szCs w:val="24"/>
        </w:rPr>
        <w:t xml:space="preserve"> </w:t>
      </w:r>
      <w:r w:rsidR="008C7EA3" w:rsidRPr="00840729">
        <w:rPr>
          <w:rStyle w:val="IntenseEmphasis"/>
          <w:rFonts w:asciiTheme="minorHAnsi" w:hAnsiTheme="minorHAnsi" w:cstheme="minorHAnsi"/>
        </w:rPr>
        <w:t xml:space="preserve">Mark all that apply. </w:t>
      </w:r>
    </w:p>
    <w:p w14:paraId="764CAF16" w14:textId="49654F72" w:rsidR="00A41362" w:rsidRPr="00F1598C" w:rsidRDefault="00F435D2" w:rsidP="00363E24">
      <w:pPr>
        <w:pStyle w:val="ListParagraph"/>
        <w:numPr>
          <w:ilvl w:val="0"/>
          <w:numId w:val="13"/>
        </w:numPr>
      </w:pPr>
      <w:r w:rsidRPr="00F1598C">
        <w:t>Meal program participation</w:t>
      </w:r>
    </w:p>
    <w:p w14:paraId="101CEEDF" w14:textId="25014F2C" w:rsidR="00F435D2" w:rsidRPr="00F1598C" w:rsidRDefault="00F435D2" w:rsidP="00363E24">
      <w:pPr>
        <w:pStyle w:val="ListParagraph"/>
        <w:numPr>
          <w:ilvl w:val="0"/>
          <w:numId w:val="13"/>
        </w:numPr>
      </w:pPr>
      <w:r w:rsidRPr="00F1598C">
        <w:t>Providing healthy meals and snacks</w:t>
      </w:r>
    </w:p>
    <w:p w14:paraId="19F7A27A" w14:textId="11D306CB" w:rsidR="00F435D2" w:rsidRPr="00F1598C" w:rsidRDefault="00F435D2" w:rsidP="00363E24">
      <w:pPr>
        <w:pStyle w:val="ListParagraph"/>
        <w:numPr>
          <w:ilvl w:val="0"/>
          <w:numId w:val="13"/>
        </w:numPr>
      </w:pPr>
      <w:r w:rsidRPr="00F1598C">
        <w:t>Providing water and/or healthy beverages</w:t>
      </w:r>
    </w:p>
    <w:p w14:paraId="630C85B4" w14:textId="79FCF6E5" w:rsidR="00F435D2" w:rsidRPr="00F1598C" w:rsidRDefault="00F435D2" w:rsidP="00363E24">
      <w:pPr>
        <w:pStyle w:val="ListParagraph"/>
        <w:numPr>
          <w:ilvl w:val="0"/>
          <w:numId w:val="13"/>
        </w:numPr>
      </w:pPr>
      <w:r w:rsidRPr="00F1598C">
        <w:t>Creating healthy mealtime environments</w:t>
      </w:r>
    </w:p>
    <w:p w14:paraId="27D5149D" w14:textId="653B0430" w:rsidR="00F435D2" w:rsidRPr="00F1598C" w:rsidRDefault="00F435D2" w:rsidP="00363E24">
      <w:pPr>
        <w:pStyle w:val="ListParagraph"/>
        <w:numPr>
          <w:ilvl w:val="0"/>
          <w:numId w:val="13"/>
        </w:numPr>
      </w:pPr>
      <w:r w:rsidRPr="00F1598C">
        <w:t>Foods and beverages outside meal and snack times (e.g. at celebrations, fundraisers)</w:t>
      </w:r>
    </w:p>
    <w:p w14:paraId="31686EB7" w14:textId="1CFBF491" w:rsidR="00F435D2" w:rsidRPr="00F1598C" w:rsidRDefault="00F435D2" w:rsidP="00363E24">
      <w:pPr>
        <w:pStyle w:val="ListParagraph"/>
        <w:numPr>
          <w:ilvl w:val="0"/>
          <w:numId w:val="13"/>
        </w:numPr>
      </w:pPr>
      <w:r w:rsidRPr="00F1598C">
        <w:t>Edible garden</w:t>
      </w:r>
    </w:p>
    <w:p w14:paraId="7F626814" w14:textId="7540D4B9" w:rsidR="00F435D2" w:rsidRPr="00F1598C" w:rsidRDefault="00F435D2" w:rsidP="00363E24">
      <w:pPr>
        <w:pStyle w:val="ListParagraph"/>
        <w:numPr>
          <w:ilvl w:val="0"/>
          <w:numId w:val="13"/>
        </w:numPr>
      </w:pPr>
      <w:r w:rsidRPr="00F1598C">
        <w:t>Nutrition education</w:t>
      </w:r>
    </w:p>
    <w:p w14:paraId="010709CF" w14:textId="69D586F0" w:rsidR="00F435D2" w:rsidRPr="00F1598C" w:rsidRDefault="00F435D2" w:rsidP="00363E24">
      <w:pPr>
        <w:pStyle w:val="ListParagraph"/>
        <w:numPr>
          <w:ilvl w:val="0"/>
          <w:numId w:val="13"/>
        </w:numPr>
      </w:pPr>
      <w:r w:rsidRPr="00F1598C">
        <w:t>Physical activity</w:t>
      </w:r>
    </w:p>
    <w:p w14:paraId="17973234" w14:textId="3AA9AF08" w:rsidR="00F435D2" w:rsidRPr="00F1598C" w:rsidRDefault="00F435D2" w:rsidP="00363E24">
      <w:pPr>
        <w:pStyle w:val="ListParagraph"/>
        <w:numPr>
          <w:ilvl w:val="0"/>
          <w:numId w:val="13"/>
        </w:numPr>
      </w:pPr>
      <w:r w:rsidRPr="00F1598C">
        <w:t>Entertainment screen time</w:t>
      </w:r>
    </w:p>
    <w:p w14:paraId="1BD53E10" w14:textId="40080C3B" w:rsidR="00F435D2" w:rsidRPr="00F1598C" w:rsidRDefault="00F435D2" w:rsidP="00363E24">
      <w:pPr>
        <w:pStyle w:val="ListParagraph"/>
        <w:numPr>
          <w:ilvl w:val="0"/>
          <w:numId w:val="13"/>
        </w:numPr>
      </w:pPr>
      <w:r w:rsidRPr="00F1598C">
        <w:t>Family involvement in wellness policies and programs</w:t>
      </w:r>
    </w:p>
    <w:p w14:paraId="0DBB3146" w14:textId="45528FD7" w:rsidR="00F435D2" w:rsidRPr="00F1598C" w:rsidRDefault="00F435D2" w:rsidP="00363E24">
      <w:pPr>
        <w:pStyle w:val="ListParagraph"/>
        <w:numPr>
          <w:ilvl w:val="0"/>
          <w:numId w:val="13"/>
        </w:numPr>
      </w:pPr>
      <w:r w:rsidRPr="00F1598C">
        <w:t>Monitoring compliance of wellness policy</w:t>
      </w:r>
    </w:p>
    <w:p w14:paraId="3169B4F9" w14:textId="568DC48A" w:rsidR="00D011F1" w:rsidRPr="007816DD" w:rsidRDefault="00F435D2" w:rsidP="00363E24">
      <w:pPr>
        <w:pStyle w:val="ListParagraph"/>
        <w:numPr>
          <w:ilvl w:val="0"/>
          <w:numId w:val="13"/>
        </w:numPr>
      </w:pPr>
      <w:r w:rsidRPr="00F1598C">
        <w:t>None of these</w:t>
      </w:r>
    </w:p>
    <w:p w14:paraId="5485686A" w14:textId="77777777" w:rsidR="009D60A3" w:rsidRDefault="009D60A3">
      <w:pPr>
        <w:widowControl/>
        <w:autoSpaceDE/>
        <w:autoSpaceDN/>
        <w:spacing w:after="160" w:line="259" w:lineRule="auto"/>
        <w:rPr>
          <w:rFonts w:asciiTheme="minorHAnsi" w:hAnsiTheme="minorHAnsi" w:cstheme="minorHAnsi"/>
          <w:b/>
          <w:color w:val="000000" w:themeColor="text1"/>
          <w:sz w:val="24"/>
          <w:szCs w:val="24"/>
        </w:rPr>
      </w:pPr>
      <w:r>
        <w:br w:type="page"/>
      </w:r>
    </w:p>
    <w:p w14:paraId="11C3E475" w14:textId="15540D0D" w:rsidR="00A41362" w:rsidRPr="007816DD" w:rsidRDefault="00A41362" w:rsidP="00363E24">
      <w:pPr>
        <w:pStyle w:val="Questions"/>
      </w:pPr>
      <w:r w:rsidRPr="007816DD">
        <w:lastRenderedPageBreak/>
        <w:t>1.</w:t>
      </w:r>
      <w:r w:rsidR="008C7EA3" w:rsidRPr="007816DD">
        <w:t>4</w:t>
      </w:r>
      <w:r w:rsidRPr="007816DD">
        <w:t xml:space="preserve"> </w:t>
      </w:r>
      <w:r w:rsidR="008C7EA3" w:rsidRPr="007816DD">
        <w:t>Does this program have a</w:t>
      </w:r>
      <w:r w:rsidRPr="007816DD">
        <w:t xml:space="preserve"> wellness committee (an action-oriented advisory group of two or more people that focuses on the health and well-being of </w:t>
      </w:r>
      <w:r w:rsidR="00053F57" w:rsidRPr="007816DD">
        <w:t>students</w:t>
      </w:r>
      <w:r w:rsidR="008C7EA3" w:rsidRPr="007816DD">
        <w:t xml:space="preserve"> attending</w:t>
      </w:r>
      <w:r w:rsidRPr="007816DD">
        <w:t xml:space="preserve">)? IF SO, how often did it meet during the last 12 months? </w:t>
      </w:r>
    </w:p>
    <w:p w14:paraId="4B2F9A00" w14:textId="45F14856" w:rsidR="00A41362" w:rsidRPr="00F1598C" w:rsidRDefault="00A41362" w:rsidP="00363E24">
      <w:pPr>
        <w:pStyle w:val="ListParagraph"/>
        <w:numPr>
          <w:ilvl w:val="0"/>
          <w:numId w:val="1"/>
        </w:numPr>
      </w:pPr>
      <w:r w:rsidRPr="00F1598C">
        <w:t>Committee did not meet</w:t>
      </w:r>
      <w:r w:rsidR="00C63396" w:rsidRPr="00F1598C">
        <w:rPr>
          <w:rStyle w:val="IntenseEmphasis"/>
          <w:rFonts w:asciiTheme="minorHAnsi" w:hAnsiTheme="minorHAnsi" w:cstheme="minorHAnsi"/>
        </w:rPr>
        <w:t xml:space="preserve"> </w:t>
      </w:r>
    </w:p>
    <w:p w14:paraId="0852670A" w14:textId="6D39A983" w:rsidR="00A41362" w:rsidRPr="00F1598C" w:rsidRDefault="00A41362" w:rsidP="00363E24">
      <w:pPr>
        <w:pStyle w:val="ListParagraph"/>
        <w:numPr>
          <w:ilvl w:val="0"/>
          <w:numId w:val="1"/>
        </w:numPr>
      </w:pPr>
      <w:r w:rsidRPr="00F1598C">
        <w:t xml:space="preserve">1-2 times </w:t>
      </w:r>
    </w:p>
    <w:p w14:paraId="7C7630D7" w14:textId="659C30B6" w:rsidR="00A41362" w:rsidRPr="00F1598C" w:rsidRDefault="00A41362" w:rsidP="00363E24">
      <w:pPr>
        <w:pStyle w:val="ListParagraph"/>
        <w:numPr>
          <w:ilvl w:val="0"/>
          <w:numId w:val="1"/>
        </w:numPr>
      </w:pPr>
      <w:r w:rsidRPr="00F1598C">
        <w:t xml:space="preserve">3-4 times </w:t>
      </w:r>
    </w:p>
    <w:p w14:paraId="71B2FE18" w14:textId="5828FF4C" w:rsidR="00C63396" w:rsidRPr="00F1598C" w:rsidRDefault="00A41362" w:rsidP="00363E24">
      <w:pPr>
        <w:pStyle w:val="ListParagraph"/>
        <w:numPr>
          <w:ilvl w:val="0"/>
          <w:numId w:val="1"/>
        </w:numPr>
      </w:pPr>
      <w:r w:rsidRPr="00F1598C">
        <w:t xml:space="preserve">5-6 times </w:t>
      </w:r>
    </w:p>
    <w:p w14:paraId="42C4C134" w14:textId="37D6F86D" w:rsidR="00C63396" w:rsidRPr="00F1598C" w:rsidRDefault="00A41362" w:rsidP="00363E24">
      <w:pPr>
        <w:pStyle w:val="ListParagraph"/>
        <w:numPr>
          <w:ilvl w:val="0"/>
          <w:numId w:val="1"/>
        </w:numPr>
      </w:pPr>
      <w:r w:rsidRPr="00F1598C">
        <w:t>7+ times</w:t>
      </w:r>
      <w:r w:rsidR="00C63396" w:rsidRPr="00F1598C">
        <w:rPr>
          <w:rStyle w:val="IntenseEmphasis"/>
          <w:rFonts w:asciiTheme="minorHAnsi" w:hAnsiTheme="minorHAnsi" w:cstheme="minorHAnsi"/>
        </w:rPr>
        <w:t xml:space="preserve"> </w:t>
      </w:r>
    </w:p>
    <w:p w14:paraId="7B611E38" w14:textId="208A3755" w:rsidR="00A41362" w:rsidRPr="00F1598C" w:rsidRDefault="00A41362" w:rsidP="00363E24">
      <w:pPr>
        <w:pStyle w:val="ListParagraph"/>
        <w:numPr>
          <w:ilvl w:val="0"/>
          <w:numId w:val="1"/>
        </w:numPr>
        <w:rPr>
          <w:rStyle w:val="IntenseEmphasis"/>
          <w:rFonts w:asciiTheme="minorHAnsi" w:hAnsiTheme="minorHAnsi" w:cstheme="minorHAnsi"/>
          <w:i w:val="0"/>
          <w:iCs w:val="0"/>
          <w:color w:val="auto"/>
          <w:szCs w:val="24"/>
        </w:rPr>
      </w:pPr>
      <w:r w:rsidRPr="00F1598C">
        <w:t>No committee</w:t>
      </w:r>
      <w:r w:rsidR="00C63396" w:rsidRPr="00F1598C">
        <w:t xml:space="preserve"> </w:t>
      </w:r>
    </w:p>
    <w:p w14:paraId="51B9162A" w14:textId="6C0DF347" w:rsidR="00CA576E" w:rsidRPr="00F1598C" w:rsidRDefault="00663D8C" w:rsidP="00363E24">
      <w:pPr>
        <w:pStyle w:val="Questions"/>
        <w:rPr>
          <w:rFonts w:eastAsiaTheme="minorEastAsia"/>
        </w:rPr>
      </w:pPr>
      <w:r w:rsidRPr="00F1598C">
        <w:t>1.</w:t>
      </w:r>
      <w:r w:rsidR="001753EA" w:rsidRPr="00F1598C">
        <w:t>5</w:t>
      </w:r>
      <w:r w:rsidRPr="00F1598C">
        <w:t xml:space="preserve"> </w:t>
      </w:r>
      <w:r w:rsidR="00CA576E" w:rsidRPr="00F1598C">
        <w:rPr>
          <w:rStyle w:val="normaltextrun"/>
        </w:rPr>
        <w:t xml:space="preserve">Have any of the policies or practices in Section 1 been impacted by </w:t>
      </w:r>
      <w:r w:rsidR="009D60A3">
        <w:rPr>
          <w:rStyle w:val="normaltextrun"/>
        </w:rPr>
        <w:t>health or safety emergencies?</w:t>
      </w:r>
    </w:p>
    <w:p w14:paraId="6C91632D" w14:textId="49CC45E6" w:rsidR="002334E7" w:rsidRPr="002334E7" w:rsidRDefault="009D60A3" w:rsidP="00363E24">
      <w:pPr>
        <w:pStyle w:val="ListParagraph"/>
        <w:numPr>
          <w:ilvl w:val="0"/>
          <w:numId w:val="144"/>
        </w:numPr>
      </w:pPr>
      <w:proofErr w:type="gramStart"/>
      <w:r>
        <w:t>Yes</w:t>
      </w:r>
      <w:proofErr w:type="gramEnd"/>
      <w:r w:rsidR="00CA576E" w:rsidRPr="002334E7">
        <w:t xml:space="preserve"> </w:t>
      </w:r>
      <w:r w:rsidR="00CA576E" w:rsidRPr="009D60A3">
        <w:rPr>
          <w:rStyle w:val="IntenseEmphasis"/>
        </w:rPr>
        <w:t>Please describe:</w:t>
      </w:r>
      <w:r w:rsidR="00CA576E" w:rsidRPr="002334E7">
        <w:t xml:space="preserve"> ____________________ </w:t>
      </w:r>
    </w:p>
    <w:p w14:paraId="49642EC5" w14:textId="2BDA30DD" w:rsidR="00CA576E" w:rsidRPr="002334E7" w:rsidRDefault="00CA576E" w:rsidP="00363E24">
      <w:pPr>
        <w:pStyle w:val="ListParagraph"/>
        <w:numPr>
          <w:ilvl w:val="0"/>
          <w:numId w:val="144"/>
        </w:numPr>
      </w:pPr>
      <w:r w:rsidRPr="002334E7">
        <w:t>No</w:t>
      </w:r>
    </w:p>
    <w:p w14:paraId="7C6F9216" w14:textId="586E7EA9" w:rsidR="00236DBB" w:rsidRPr="00F1598C" w:rsidRDefault="00236DBB" w:rsidP="0049362A">
      <w:pPr>
        <w:spacing w:before="120" w:after="120" w:line="312" w:lineRule="auto"/>
        <w:contextualSpacing/>
        <w:rPr>
          <w:rFonts w:asciiTheme="minorHAnsi" w:hAnsiTheme="minorHAnsi" w:cstheme="minorHAnsi"/>
          <w:b/>
          <w:bCs/>
          <w:sz w:val="24"/>
          <w:szCs w:val="24"/>
        </w:rPr>
      </w:pPr>
      <w:r w:rsidRPr="00F1598C">
        <w:rPr>
          <w:rFonts w:asciiTheme="minorHAnsi" w:hAnsiTheme="minorHAnsi" w:cstheme="minorHAnsi"/>
          <w:b/>
          <w:bCs/>
          <w:sz w:val="24"/>
          <w:szCs w:val="24"/>
        </w:rPr>
        <w:t>1.</w:t>
      </w:r>
      <w:r w:rsidR="001753EA" w:rsidRPr="00F1598C">
        <w:rPr>
          <w:rFonts w:asciiTheme="minorHAnsi" w:hAnsiTheme="minorHAnsi" w:cstheme="minorHAnsi"/>
          <w:b/>
          <w:bCs/>
          <w:sz w:val="24"/>
          <w:szCs w:val="24"/>
        </w:rPr>
        <w:t>6</w:t>
      </w:r>
      <w:r w:rsidRPr="00F1598C">
        <w:rPr>
          <w:rFonts w:asciiTheme="minorHAnsi" w:hAnsiTheme="minorHAnsi" w:cstheme="minorHAnsi"/>
          <w:b/>
          <w:bCs/>
          <w:sz w:val="24"/>
          <w:szCs w:val="24"/>
        </w:rPr>
        <w:t xml:space="preserve"> Comments on Section 1: Wellness Policies and Meal Program Participation</w:t>
      </w:r>
    </w:p>
    <w:p w14:paraId="27747C20" w14:textId="22C50662" w:rsidR="002C3C95" w:rsidRPr="00F1598C" w:rsidRDefault="00236DBB" w:rsidP="00D74276">
      <w:pPr>
        <w:spacing w:before="120" w:after="120"/>
        <w:contextualSpacing/>
        <w:rPr>
          <w:rStyle w:val="IntenseEmphasis"/>
          <w:rFonts w:asciiTheme="minorHAnsi" w:hAnsiTheme="minorHAnsi" w:cstheme="minorHAnsi"/>
        </w:rPr>
      </w:pPr>
      <w:r w:rsidRPr="00F1598C">
        <w:rPr>
          <w:rStyle w:val="IntenseEmphasis"/>
          <w:rFonts w:asciiTheme="minorHAnsi" w:hAnsiTheme="minorHAnsi" w:cstheme="minorHAnsi"/>
        </w:rPr>
        <w:t>Add any notes or observations</w:t>
      </w:r>
      <w:r w:rsidR="00381709" w:rsidRPr="00F1598C">
        <w:rPr>
          <w:rStyle w:val="IntenseEmphasis"/>
          <w:rFonts w:asciiTheme="minorHAnsi" w:hAnsiTheme="minorHAnsi" w:cstheme="minorHAnsi"/>
        </w:rPr>
        <w:t>, such as</w:t>
      </w:r>
      <w:r w:rsidRPr="00F1598C">
        <w:rPr>
          <w:rStyle w:val="IntenseEmphasis"/>
          <w:rFonts w:asciiTheme="minorHAnsi" w:hAnsiTheme="minorHAnsi" w:cstheme="minorHAnsi"/>
        </w:rPr>
        <w:t xml:space="preserve"> a description of something asked in a question or </w:t>
      </w:r>
      <w:r w:rsidR="00381709" w:rsidRPr="00F1598C">
        <w:rPr>
          <w:rStyle w:val="IntenseEmphasis"/>
          <w:rFonts w:asciiTheme="minorHAnsi" w:hAnsiTheme="minorHAnsi" w:cstheme="minorHAnsi"/>
        </w:rPr>
        <w:t>additional practices that are not measured on this questionnaire</w:t>
      </w:r>
      <w:r w:rsidRPr="00F1598C">
        <w:rPr>
          <w:rStyle w:val="IntenseEmphasis"/>
          <w:rFonts w:asciiTheme="minorHAnsi" w:hAnsiTheme="minorHAnsi" w:cstheme="minorHAnsi"/>
        </w:rPr>
        <w:t>.</w:t>
      </w:r>
    </w:p>
    <w:p w14:paraId="18F9484D" w14:textId="2EE01C1D" w:rsidR="00236DBB" w:rsidRPr="00F1598C" w:rsidRDefault="00236DBB" w:rsidP="0049362A">
      <w:pPr>
        <w:spacing w:before="120" w:after="120" w:line="312" w:lineRule="auto"/>
        <w:ind w:left="288" w:hanging="288"/>
        <w:contextualSpacing/>
        <w:rPr>
          <w:rFonts w:asciiTheme="minorHAnsi" w:hAnsiTheme="minorHAnsi" w:cstheme="minorHAnsi"/>
          <w:sz w:val="24"/>
          <w:szCs w:val="24"/>
        </w:rPr>
      </w:pPr>
      <w:r w:rsidRPr="00F1598C">
        <w:rPr>
          <w:rFonts w:asciiTheme="minorHAnsi" w:hAnsiTheme="minorHAnsi" w:cstheme="minorHAnsi"/>
          <w:sz w:val="24"/>
          <w:szCs w:val="24"/>
        </w:rPr>
        <w:t>__________________________________________________________________________</w:t>
      </w:r>
    </w:p>
    <w:p w14:paraId="0349A109" w14:textId="7A814657" w:rsidR="00236DBB" w:rsidRPr="00F1598C" w:rsidRDefault="00236DBB" w:rsidP="0049362A">
      <w:pPr>
        <w:spacing w:before="120" w:after="120" w:line="312" w:lineRule="auto"/>
        <w:ind w:left="288" w:hanging="288"/>
        <w:contextualSpacing/>
        <w:rPr>
          <w:rFonts w:asciiTheme="minorHAnsi" w:hAnsiTheme="minorHAnsi" w:cstheme="minorHAnsi"/>
          <w:sz w:val="24"/>
          <w:szCs w:val="24"/>
        </w:rPr>
      </w:pPr>
      <w:r w:rsidRPr="00F1598C">
        <w:rPr>
          <w:rFonts w:asciiTheme="minorHAnsi" w:hAnsiTheme="minorHAnsi" w:cstheme="minorHAnsi"/>
          <w:sz w:val="24"/>
          <w:szCs w:val="24"/>
        </w:rPr>
        <w:t>__________________________________________________________________________</w:t>
      </w:r>
    </w:p>
    <w:p w14:paraId="1A8F582D" w14:textId="77777777" w:rsidR="00236DBB" w:rsidRPr="00F1598C" w:rsidRDefault="00236DBB" w:rsidP="0049362A">
      <w:pPr>
        <w:spacing w:before="120" w:after="120" w:line="312" w:lineRule="auto"/>
        <w:ind w:left="288" w:hanging="288"/>
        <w:contextualSpacing/>
        <w:rPr>
          <w:rFonts w:asciiTheme="minorHAnsi" w:hAnsiTheme="minorHAnsi" w:cstheme="minorHAnsi"/>
          <w:sz w:val="24"/>
          <w:szCs w:val="24"/>
        </w:rPr>
      </w:pPr>
      <w:r w:rsidRPr="00F1598C">
        <w:rPr>
          <w:rFonts w:asciiTheme="minorHAnsi" w:hAnsiTheme="minorHAnsi" w:cstheme="minorHAnsi"/>
          <w:sz w:val="24"/>
          <w:szCs w:val="24"/>
        </w:rPr>
        <w:t>__________________________________________________________________________</w:t>
      </w:r>
    </w:p>
    <w:p w14:paraId="017DFD86" w14:textId="77777777" w:rsidR="0069641C" w:rsidRPr="00F1598C" w:rsidRDefault="0069641C" w:rsidP="0049362A">
      <w:pPr>
        <w:spacing w:before="120" w:after="120" w:line="312" w:lineRule="auto"/>
        <w:contextualSpacing/>
        <w:rPr>
          <w:rFonts w:asciiTheme="minorHAnsi" w:hAnsiTheme="minorHAnsi" w:cstheme="minorHAnsi"/>
          <w:sz w:val="24"/>
          <w:szCs w:val="24"/>
        </w:rPr>
        <w:sectPr w:rsidR="0069641C" w:rsidRPr="00F1598C" w:rsidSect="009B1D07">
          <w:footerReference w:type="default" r:id="rId17"/>
          <w:pgSz w:w="12240" w:h="15840"/>
          <w:pgMar w:top="1440" w:right="1080" w:bottom="1440" w:left="1080" w:header="720" w:footer="720" w:gutter="0"/>
          <w:pgNumType w:fmt="numberInDash"/>
          <w:cols w:space="720"/>
          <w:docGrid w:linePitch="360"/>
        </w:sectPr>
      </w:pPr>
    </w:p>
    <w:p w14:paraId="2C6BA468" w14:textId="5B9CE761" w:rsidR="00F711B7" w:rsidRPr="007816DD" w:rsidRDefault="00F711B7" w:rsidP="007816DD">
      <w:pPr>
        <w:pStyle w:val="Heading2"/>
      </w:pPr>
      <w:r w:rsidRPr="007816DD">
        <w:lastRenderedPageBreak/>
        <w:t xml:space="preserve">Section 2: Meal and </w:t>
      </w:r>
      <w:r w:rsidR="004D0771" w:rsidRPr="007816DD">
        <w:t>Snack Foods and Beverages</w:t>
      </w:r>
    </w:p>
    <w:p w14:paraId="40581D26" w14:textId="0EA17FD7" w:rsidR="00F711B7" w:rsidRPr="00F1598C" w:rsidRDefault="00F711B7" w:rsidP="00D74276">
      <w:pPr>
        <w:spacing w:before="120" w:after="120"/>
        <w:contextualSpacing/>
        <w:rPr>
          <w:rStyle w:val="IntenseEmphasis"/>
          <w:rFonts w:asciiTheme="minorHAnsi" w:hAnsiTheme="minorHAnsi" w:cstheme="minorHAnsi"/>
        </w:rPr>
      </w:pPr>
      <w:r w:rsidRPr="00F1598C">
        <w:rPr>
          <w:rStyle w:val="IntenseEmphasis"/>
          <w:rFonts w:asciiTheme="minorHAnsi" w:hAnsiTheme="minorHAnsi" w:cstheme="minorHAnsi"/>
        </w:rPr>
        <w:t>When completing this section, please refer to a weekly or monthly meal menu</w:t>
      </w:r>
      <w:r w:rsidR="00F776A6" w:rsidRPr="00F1598C">
        <w:rPr>
          <w:rStyle w:val="IntenseEmphasis"/>
          <w:rFonts w:asciiTheme="minorHAnsi" w:hAnsiTheme="minorHAnsi" w:cstheme="minorHAnsi"/>
        </w:rPr>
        <w:t xml:space="preserve"> if available</w:t>
      </w:r>
      <w:r w:rsidRPr="00F1598C">
        <w:rPr>
          <w:rStyle w:val="IntenseEmphasis"/>
          <w:rFonts w:asciiTheme="minorHAnsi" w:hAnsiTheme="minorHAnsi" w:cstheme="minorHAnsi"/>
        </w:rPr>
        <w:t>.</w:t>
      </w:r>
    </w:p>
    <w:p w14:paraId="6A1670A9" w14:textId="14371BB0" w:rsidR="0010637D" w:rsidRPr="00F1598C" w:rsidRDefault="0010637D" w:rsidP="00D74276">
      <w:pPr>
        <w:spacing w:before="120" w:after="120"/>
        <w:contextualSpacing/>
        <w:rPr>
          <w:rStyle w:val="IntenseEmphasis"/>
          <w:rFonts w:asciiTheme="minorHAnsi" w:hAnsiTheme="minorHAnsi" w:cstheme="minorHAnsi"/>
        </w:rPr>
      </w:pPr>
      <w:r w:rsidRPr="00F1598C">
        <w:rPr>
          <w:rStyle w:val="IntenseEmphasis"/>
          <w:rFonts w:asciiTheme="minorHAnsi" w:hAnsiTheme="minorHAnsi" w:cstheme="minorHAnsi"/>
        </w:rPr>
        <w:t>Unless otherwise specified, refer to practices in place currently. Do NOT include practices that are planned and not yet implemented.</w:t>
      </w:r>
    </w:p>
    <w:p w14:paraId="63064096" w14:textId="4E716776" w:rsidR="00835307" w:rsidRPr="00F1598C" w:rsidRDefault="00F711B7" w:rsidP="00363E24">
      <w:pPr>
        <w:pStyle w:val="Questions"/>
      </w:pPr>
      <w:r w:rsidRPr="00F1598C">
        <w:t xml:space="preserve">2.1 </w:t>
      </w:r>
      <w:r w:rsidR="007E5780" w:rsidRPr="00F1598C">
        <w:t>Does this site serve meals</w:t>
      </w:r>
      <w:r w:rsidR="00A545D0" w:rsidRPr="00F1598C">
        <w:t>?</w:t>
      </w:r>
      <w:r w:rsidR="00B61EA0" w:rsidRPr="00F1598C">
        <w:t xml:space="preserve"> </w:t>
      </w:r>
    </w:p>
    <w:p w14:paraId="6A2BEF5F" w14:textId="0A511B44" w:rsidR="007E5780" w:rsidRPr="00196FD7" w:rsidRDefault="007E5780" w:rsidP="00363E24">
      <w:pPr>
        <w:pStyle w:val="ListParagraph"/>
        <w:rPr>
          <w:rStyle w:val="IntenseEmphasis"/>
          <w:rFonts w:asciiTheme="minorHAnsi" w:hAnsiTheme="minorHAnsi" w:cstheme="minorHAnsi"/>
        </w:rPr>
      </w:pPr>
      <w:proofErr w:type="gramStart"/>
      <w:r w:rsidRPr="009D60A3">
        <w:t>Yes</w:t>
      </w:r>
      <w:proofErr w:type="gramEnd"/>
      <w:r w:rsidRPr="00BA1955">
        <w:t xml:space="preserve"> </w:t>
      </w:r>
      <w:r w:rsidRPr="00196FD7">
        <w:rPr>
          <w:rStyle w:val="IntenseEmphasis"/>
          <w:rFonts w:asciiTheme="minorHAnsi" w:hAnsiTheme="minorHAnsi" w:cstheme="minorHAnsi"/>
        </w:rPr>
        <w:t>Go to Q2.2</w:t>
      </w:r>
    </w:p>
    <w:p w14:paraId="328B0740" w14:textId="24C3CC9A" w:rsidR="007E5780" w:rsidRPr="00BA1955" w:rsidRDefault="007E5780" w:rsidP="00363E24">
      <w:pPr>
        <w:pStyle w:val="ListParagraph"/>
      </w:pPr>
      <w:r w:rsidRPr="00BA1955">
        <w:t>No</w:t>
      </w:r>
      <w:r w:rsidRPr="00BA1955">
        <w:rPr>
          <w:rStyle w:val="IntenseEmphasis"/>
          <w:i w:val="0"/>
          <w:iCs w:val="0"/>
          <w:color w:val="auto"/>
        </w:rPr>
        <w:t xml:space="preserve"> </w:t>
      </w:r>
      <w:r w:rsidRPr="00196FD7">
        <w:rPr>
          <w:rStyle w:val="IntenseEmphasis"/>
          <w:rFonts w:asciiTheme="minorHAnsi" w:hAnsiTheme="minorHAnsi" w:cstheme="minorHAnsi"/>
        </w:rPr>
        <w:t>Skip to Q2.7</w:t>
      </w:r>
    </w:p>
    <w:p w14:paraId="504308F5" w14:textId="77777777" w:rsidR="00982C8F" w:rsidRDefault="00835307" w:rsidP="00D74276">
      <w:pPr>
        <w:pStyle w:val="BodyText"/>
        <w:spacing w:before="120" w:after="120"/>
        <w:ind w:right="576"/>
        <w:contextualSpacing/>
        <w:rPr>
          <w:rFonts w:asciiTheme="minorHAnsi" w:hAnsiTheme="minorHAnsi" w:cstheme="minorHAnsi"/>
        </w:rPr>
      </w:pPr>
      <w:r w:rsidRPr="00E03CF4">
        <w:rPr>
          <w:rStyle w:val="QuestionsChar"/>
        </w:rPr>
        <w:t xml:space="preserve">2.2 </w:t>
      </w:r>
      <w:r w:rsidR="00A545D0" w:rsidRPr="00E03CF4">
        <w:rPr>
          <w:rStyle w:val="QuestionsChar"/>
        </w:rPr>
        <w:t>Meals served meet the Child and Adult Care Food Program (CACFP) or National School Lunch Program (NSLP) guidelines.</w:t>
      </w:r>
      <w:r w:rsidR="004825E1" w:rsidRPr="00F1598C">
        <w:rPr>
          <w:rFonts w:asciiTheme="minorHAnsi" w:hAnsiTheme="minorHAnsi" w:cstheme="minorHAnsi"/>
        </w:rPr>
        <w:t xml:space="preserve"> </w:t>
      </w:r>
    </w:p>
    <w:p w14:paraId="07D10F1B" w14:textId="1D0B297B" w:rsidR="00584493" w:rsidRPr="00F1598C" w:rsidRDefault="004825E1" w:rsidP="00D74276">
      <w:pPr>
        <w:pStyle w:val="BodyText"/>
        <w:spacing w:before="120" w:after="120"/>
        <w:ind w:right="576"/>
        <w:contextualSpacing/>
        <w:rPr>
          <w:rStyle w:val="IntenseEmphasis"/>
          <w:rFonts w:asciiTheme="minorHAnsi" w:hAnsiTheme="minorHAnsi" w:cstheme="minorHAnsi"/>
        </w:rPr>
      </w:pPr>
      <w:r w:rsidRPr="00F1598C">
        <w:rPr>
          <w:rStyle w:val="IntenseEmphasis"/>
          <w:rFonts w:asciiTheme="minorHAnsi" w:hAnsiTheme="minorHAnsi" w:cstheme="minorHAnsi"/>
        </w:rPr>
        <w:t xml:space="preserve">For information about CACFP, visit: </w:t>
      </w:r>
      <w:r w:rsidRPr="00F1598C">
        <w:rPr>
          <w:rStyle w:val="IntenseEmphasis"/>
          <w:rFonts w:asciiTheme="minorHAnsi" w:hAnsiTheme="minorHAnsi" w:cstheme="minorHAnsi"/>
          <w:i w:val="0"/>
          <w:iCs w:val="0"/>
        </w:rPr>
        <w:t>https://www.fns.usda.gov/cacfp/meals-and-snacks</w:t>
      </w:r>
      <w:r w:rsidRPr="00F1598C">
        <w:rPr>
          <w:rStyle w:val="IntenseEmphasis"/>
          <w:rFonts w:asciiTheme="minorHAnsi" w:hAnsiTheme="minorHAnsi" w:cstheme="minorHAnsi"/>
        </w:rPr>
        <w:t xml:space="preserve">; For information about NSLP, visit: </w:t>
      </w:r>
      <w:r w:rsidR="0480402A" w:rsidRPr="00F1598C">
        <w:rPr>
          <w:rStyle w:val="IntenseEmphasis"/>
          <w:rFonts w:asciiTheme="minorHAnsi" w:hAnsiTheme="minorHAnsi" w:cstheme="minorHAnsi"/>
        </w:rPr>
        <w:t xml:space="preserve"> </w:t>
      </w:r>
      <w:hyperlink r:id="rId18" w:history="1">
        <w:r w:rsidR="00982C8F" w:rsidRPr="00085E4B">
          <w:rPr>
            <w:rStyle w:val="Hyperlink"/>
            <w:rFonts w:asciiTheme="minorHAnsi" w:hAnsiTheme="minorHAnsi" w:cstheme="minorHAnsi"/>
          </w:rPr>
          <w:t>https://www.cde.ca.gov/ls/nu/sn/nslp.asp</w:t>
        </w:r>
      </w:hyperlink>
      <w:r w:rsidR="00982C8F">
        <w:rPr>
          <w:rStyle w:val="IntenseEmphasis"/>
          <w:rFonts w:asciiTheme="minorHAnsi" w:hAnsiTheme="minorHAnsi" w:cstheme="minorHAnsi"/>
        </w:rPr>
        <w:t xml:space="preserve"> </w:t>
      </w:r>
    </w:p>
    <w:p w14:paraId="0935B68B" w14:textId="0253F668" w:rsidR="00B720B6" w:rsidRPr="00F1598C" w:rsidRDefault="00B720B6" w:rsidP="00363E24">
      <w:pPr>
        <w:pStyle w:val="ListParagraph"/>
        <w:numPr>
          <w:ilvl w:val="0"/>
          <w:numId w:val="23"/>
        </w:numPr>
      </w:pPr>
      <w:r w:rsidRPr="00F1598C">
        <w:t>N/A: Not participating in CACFP or NSLP</w:t>
      </w:r>
    </w:p>
    <w:p w14:paraId="72C5D34E" w14:textId="77777777" w:rsidR="004D0771" w:rsidRPr="00F1598C" w:rsidRDefault="004D0771" w:rsidP="00363E24">
      <w:pPr>
        <w:pStyle w:val="ListParagraph"/>
        <w:numPr>
          <w:ilvl w:val="0"/>
          <w:numId w:val="23"/>
        </w:numPr>
      </w:pPr>
      <w:r w:rsidRPr="00F1598C">
        <w:t>Always (true more than 90% of the time)</w:t>
      </w:r>
    </w:p>
    <w:p w14:paraId="2A4845B5" w14:textId="77777777" w:rsidR="004D0771" w:rsidRPr="00F1598C" w:rsidRDefault="004D0771" w:rsidP="00363E24">
      <w:pPr>
        <w:pStyle w:val="ListParagraph"/>
        <w:numPr>
          <w:ilvl w:val="0"/>
          <w:numId w:val="23"/>
        </w:numPr>
      </w:pPr>
      <w:r w:rsidRPr="00F1598C">
        <w:t>Usually (true 61-90% of the time)</w:t>
      </w:r>
    </w:p>
    <w:p w14:paraId="31A6F9A9" w14:textId="77777777" w:rsidR="004D0771" w:rsidRPr="00F1598C" w:rsidRDefault="004D0771" w:rsidP="00363E24">
      <w:pPr>
        <w:pStyle w:val="ListParagraph"/>
        <w:numPr>
          <w:ilvl w:val="0"/>
          <w:numId w:val="23"/>
        </w:numPr>
      </w:pPr>
      <w:r w:rsidRPr="00F1598C">
        <w:t>Sometimes (true 41-60% of the time)</w:t>
      </w:r>
    </w:p>
    <w:p w14:paraId="6DC4981E" w14:textId="77777777" w:rsidR="004D0771" w:rsidRPr="00F1598C" w:rsidRDefault="004D0771" w:rsidP="00363E24">
      <w:pPr>
        <w:pStyle w:val="ListParagraph"/>
        <w:numPr>
          <w:ilvl w:val="0"/>
          <w:numId w:val="23"/>
        </w:numPr>
      </w:pPr>
      <w:r w:rsidRPr="00F1598C">
        <w:t>Not usually (true 11-40% of the time)</w:t>
      </w:r>
    </w:p>
    <w:p w14:paraId="2A0C9AEE" w14:textId="77777777" w:rsidR="004D0771" w:rsidRPr="00F1598C" w:rsidRDefault="004D0771" w:rsidP="00363E24">
      <w:pPr>
        <w:pStyle w:val="ListParagraph"/>
        <w:numPr>
          <w:ilvl w:val="0"/>
          <w:numId w:val="23"/>
        </w:numPr>
      </w:pPr>
      <w:r w:rsidRPr="00F1598C">
        <w:t>Never (true 10% or less of the time)</w:t>
      </w:r>
    </w:p>
    <w:p w14:paraId="2BE93A45" w14:textId="40EECB0D" w:rsidR="00D228ED" w:rsidRPr="00F1598C" w:rsidRDefault="00113376" w:rsidP="00363E24">
      <w:pPr>
        <w:pStyle w:val="Questions"/>
      </w:pPr>
      <w:r w:rsidRPr="00F1598C">
        <w:t>2.</w:t>
      </w:r>
      <w:r w:rsidR="00A545D0" w:rsidRPr="00F1598C">
        <w:t>3</w:t>
      </w:r>
      <w:r w:rsidRPr="00F1598C">
        <w:t xml:space="preserve"> </w:t>
      </w:r>
      <w:r w:rsidR="00462384" w:rsidRPr="00F1598C">
        <w:t xml:space="preserve">Meals served meet </w:t>
      </w:r>
      <w:r w:rsidR="2B99A0BF" w:rsidRPr="00F1598C">
        <w:t>the California Nutrition Standards for After School Programs (</w:t>
      </w:r>
      <w:proofErr w:type="gramStart"/>
      <w:r w:rsidR="2B99A0BF" w:rsidRPr="00F1598C">
        <w:t xml:space="preserve">ASP) </w:t>
      </w:r>
      <w:r w:rsidR="00462384" w:rsidRPr="00F1598C">
        <w:t xml:space="preserve"> guidelines</w:t>
      </w:r>
      <w:proofErr w:type="gramEnd"/>
      <w:r w:rsidR="00462384" w:rsidRPr="00F1598C">
        <w:t>.</w:t>
      </w:r>
      <w:r w:rsidR="00B720B6" w:rsidRPr="00F1598C">
        <w:t xml:space="preserve"> </w:t>
      </w:r>
    </w:p>
    <w:p w14:paraId="46CD462D" w14:textId="7582C105" w:rsidR="00113376" w:rsidRPr="00F1598C" w:rsidRDefault="00B720B6" w:rsidP="007816DD">
      <w:pPr>
        <w:pStyle w:val="BodyText"/>
        <w:spacing w:after="120"/>
        <w:contextualSpacing/>
        <w:rPr>
          <w:rFonts w:asciiTheme="minorHAnsi" w:hAnsiTheme="minorHAnsi" w:cstheme="minorHAnsi"/>
        </w:rPr>
      </w:pPr>
      <w:r w:rsidRPr="00F1598C">
        <w:rPr>
          <w:rStyle w:val="IntenseEmphasis"/>
          <w:rFonts w:asciiTheme="minorHAnsi" w:hAnsiTheme="minorHAnsi" w:cstheme="minorHAnsi"/>
        </w:rPr>
        <w:t xml:space="preserve">For information about </w:t>
      </w:r>
      <w:r w:rsidR="7618B7EC" w:rsidRPr="00F1598C">
        <w:rPr>
          <w:rStyle w:val="IntenseEmphasis"/>
          <w:rFonts w:asciiTheme="minorHAnsi" w:hAnsiTheme="minorHAnsi" w:cstheme="minorHAnsi"/>
        </w:rPr>
        <w:t>the California Nutrition Standards for ASP, visit</w:t>
      </w:r>
      <w:r w:rsidRPr="00F1598C">
        <w:rPr>
          <w:rStyle w:val="IntenseEmphasis"/>
          <w:rFonts w:asciiTheme="minorHAnsi" w:hAnsiTheme="minorHAnsi" w:cstheme="minorHAnsi"/>
        </w:rPr>
        <w:t>:</w:t>
      </w:r>
      <w:r w:rsidR="00FB5932" w:rsidRPr="00F1598C">
        <w:rPr>
          <w:rStyle w:val="IntenseEmphasis"/>
          <w:rFonts w:asciiTheme="minorHAnsi" w:hAnsiTheme="minorHAnsi" w:cstheme="minorHAnsi"/>
        </w:rPr>
        <w:t xml:space="preserve"> </w:t>
      </w:r>
      <w:r w:rsidR="649A2E70" w:rsidRPr="00F1598C">
        <w:rPr>
          <w:rStyle w:val="IntenseEmphasis"/>
          <w:rFonts w:asciiTheme="minorHAnsi" w:hAnsiTheme="minorHAnsi" w:cstheme="minorHAnsi"/>
        </w:rPr>
        <w:t xml:space="preserve"> </w:t>
      </w:r>
      <w:hyperlink r:id="rId19">
        <w:r w:rsidR="649A2E70" w:rsidRPr="00F1598C">
          <w:rPr>
            <w:rStyle w:val="Hyperlink"/>
            <w:rFonts w:asciiTheme="minorHAnsi" w:hAnsiTheme="minorHAnsi" w:cstheme="minorHAnsi"/>
          </w:rPr>
          <w:t>https://www.cde.ca.gov/ls/nu/as/afterschoolnutstan.asp</w:t>
        </w:r>
      </w:hyperlink>
      <w:r w:rsidR="7A2D8BCB" w:rsidRPr="00F1598C">
        <w:rPr>
          <w:rStyle w:val="IntenseEmphasis"/>
          <w:rFonts w:asciiTheme="minorHAnsi" w:hAnsiTheme="minorHAnsi" w:cstheme="minorHAnsi"/>
        </w:rPr>
        <w:t xml:space="preserve">. </w:t>
      </w:r>
    </w:p>
    <w:p w14:paraId="03314A64" w14:textId="5B6CAC90" w:rsidR="00462384" w:rsidRPr="00F1598C" w:rsidRDefault="00462384" w:rsidP="00363E24">
      <w:pPr>
        <w:pStyle w:val="ListParagraph"/>
        <w:numPr>
          <w:ilvl w:val="0"/>
          <w:numId w:val="101"/>
        </w:numPr>
      </w:pPr>
      <w:r w:rsidRPr="00F1598C">
        <w:t>Always (true more than 90% of the time)</w:t>
      </w:r>
    </w:p>
    <w:p w14:paraId="14FF7D5A" w14:textId="77777777" w:rsidR="00462384" w:rsidRPr="00F1598C" w:rsidRDefault="00462384" w:rsidP="00363E24">
      <w:pPr>
        <w:pStyle w:val="ListParagraph"/>
        <w:numPr>
          <w:ilvl w:val="0"/>
          <w:numId w:val="101"/>
        </w:numPr>
      </w:pPr>
      <w:r w:rsidRPr="00F1598C">
        <w:t>Usually (true 61-90% of the time)</w:t>
      </w:r>
    </w:p>
    <w:p w14:paraId="2878A0D1" w14:textId="77777777" w:rsidR="00462384" w:rsidRPr="00F1598C" w:rsidRDefault="00462384" w:rsidP="00363E24">
      <w:pPr>
        <w:pStyle w:val="ListParagraph"/>
        <w:numPr>
          <w:ilvl w:val="0"/>
          <w:numId w:val="101"/>
        </w:numPr>
      </w:pPr>
      <w:r w:rsidRPr="00F1598C">
        <w:t>Sometimes (true 41-60% of the time)</w:t>
      </w:r>
    </w:p>
    <w:p w14:paraId="36BE4878" w14:textId="77777777" w:rsidR="00462384" w:rsidRPr="00F1598C" w:rsidRDefault="00462384" w:rsidP="00363E24">
      <w:pPr>
        <w:pStyle w:val="ListParagraph"/>
        <w:numPr>
          <w:ilvl w:val="0"/>
          <w:numId w:val="101"/>
        </w:numPr>
      </w:pPr>
      <w:r w:rsidRPr="00F1598C">
        <w:t>Not usually (true 11-40% of the time)</w:t>
      </w:r>
    </w:p>
    <w:p w14:paraId="3CEEF591" w14:textId="77777777" w:rsidR="00462384" w:rsidRPr="00F1598C" w:rsidRDefault="00462384" w:rsidP="00363E24">
      <w:pPr>
        <w:pStyle w:val="ListParagraph"/>
        <w:numPr>
          <w:ilvl w:val="0"/>
          <w:numId w:val="101"/>
        </w:numPr>
      </w:pPr>
      <w:r w:rsidRPr="00F1598C">
        <w:t>Never (true 10% or less of the time)</w:t>
      </w:r>
    </w:p>
    <w:p w14:paraId="71A2C8E0" w14:textId="1552C4BE" w:rsidR="00E27900" w:rsidRPr="00F1598C" w:rsidRDefault="00530DDE" w:rsidP="00363E24">
      <w:pPr>
        <w:pStyle w:val="Questions"/>
      </w:pPr>
      <w:r w:rsidRPr="00F1598C">
        <w:t>2.</w:t>
      </w:r>
      <w:r w:rsidR="00E27900" w:rsidRPr="00F1598C">
        <w:t>4</w:t>
      </w:r>
      <w:r w:rsidRPr="00F1598C">
        <w:t xml:space="preserve"> </w:t>
      </w:r>
      <w:r w:rsidR="00E27900" w:rsidRPr="00F1598C">
        <w:t>Fruit (not juice) is offered at meals.</w:t>
      </w:r>
    </w:p>
    <w:p w14:paraId="3B0D6E28" w14:textId="77777777" w:rsidR="00E27900" w:rsidRPr="00F1598C" w:rsidRDefault="00E27900" w:rsidP="00363E24">
      <w:pPr>
        <w:pStyle w:val="ListParagraph"/>
        <w:numPr>
          <w:ilvl w:val="0"/>
          <w:numId w:val="102"/>
        </w:numPr>
      </w:pPr>
      <w:r w:rsidRPr="00F1598C">
        <w:t>Always (true more than 90% of the time)</w:t>
      </w:r>
    </w:p>
    <w:p w14:paraId="0D47C083" w14:textId="77777777" w:rsidR="00E27900" w:rsidRPr="00F1598C" w:rsidRDefault="00E27900" w:rsidP="00363E24">
      <w:pPr>
        <w:pStyle w:val="ListParagraph"/>
        <w:numPr>
          <w:ilvl w:val="0"/>
          <w:numId w:val="102"/>
        </w:numPr>
      </w:pPr>
      <w:r w:rsidRPr="00F1598C">
        <w:t>Usually (true 61-90% of the time)</w:t>
      </w:r>
    </w:p>
    <w:p w14:paraId="14B11C1D" w14:textId="77777777" w:rsidR="00E27900" w:rsidRPr="00F1598C" w:rsidRDefault="00E27900" w:rsidP="00363E24">
      <w:pPr>
        <w:pStyle w:val="ListParagraph"/>
        <w:numPr>
          <w:ilvl w:val="0"/>
          <w:numId w:val="102"/>
        </w:numPr>
      </w:pPr>
      <w:r w:rsidRPr="00F1598C">
        <w:t>Sometimes (true 41-60% of the time)</w:t>
      </w:r>
    </w:p>
    <w:p w14:paraId="699032B0" w14:textId="77777777" w:rsidR="00E27900" w:rsidRPr="00F1598C" w:rsidRDefault="00E27900" w:rsidP="00363E24">
      <w:pPr>
        <w:pStyle w:val="ListParagraph"/>
        <w:numPr>
          <w:ilvl w:val="0"/>
          <w:numId w:val="103"/>
        </w:numPr>
      </w:pPr>
      <w:r w:rsidRPr="00F1598C">
        <w:t>Not usually (true 11-40% of the time)</w:t>
      </w:r>
    </w:p>
    <w:p w14:paraId="15E9ED85" w14:textId="786928E3" w:rsidR="00A14C28" w:rsidRPr="000B2391" w:rsidRDefault="00E27900" w:rsidP="00363E24">
      <w:pPr>
        <w:pStyle w:val="ListParagraph"/>
        <w:numPr>
          <w:ilvl w:val="0"/>
          <w:numId w:val="103"/>
        </w:numPr>
      </w:pPr>
      <w:r w:rsidRPr="00F1598C">
        <w:t>Never (true 10% or less of the time)</w:t>
      </w:r>
    </w:p>
    <w:p w14:paraId="68CA00BE" w14:textId="77777777" w:rsidR="009D60A3" w:rsidRDefault="009D60A3">
      <w:pPr>
        <w:widowControl/>
        <w:autoSpaceDE/>
        <w:autoSpaceDN/>
        <w:spacing w:after="160" w:line="259" w:lineRule="auto"/>
        <w:rPr>
          <w:rFonts w:asciiTheme="minorHAnsi" w:hAnsiTheme="minorHAnsi" w:cstheme="minorHAnsi"/>
          <w:b/>
          <w:bCs/>
          <w:sz w:val="24"/>
          <w:szCs w:val="24"/>
        </w:rPr>
      </w:pPr>
      <w:r>
        <w:rPr>
          <w:rFonts w:asciiTheme="minorHAnsi" w:hAnsiTheme="minorHAnsi" w:cstheme="minorHAnsi"/>
          <w:b/>
          <w:bCs/>
          <w:sz w:val="24"/>
          <w:szCs w:val="24"/>
        </w:rPr>
        <w:br w:type="page"/>
      </w:r>
    </w:p>
    <w:p w14:paraId="20E7C118" w14:textId="71A88382" w:rsidR="00530DDE" w:rsidRPr="00F1598C" w:rsidRDefault="00E27900" w:rsidP="000B2391">
      <w:pPr>
        <w:spacing w:before="120" w:after="120"/>
        <w:ind w:right="576"/>
        <w:contextualSpacing/>
        <w:rPr>
          <w:rFonts w:asciiTheme="minorHAnsi" w:hAnsiTheme="minorHAnsi" w:cstheme="minorHAnsi"/>
          <w:b/>
          <w:bCs/>
          <w:sz w:val="24"/>
          <w:szCs w:val="24"/>
        </w:rPr>
      </w:pPr>
      <w:r w:rsidRPr="00F1598C">
        <w:rPr>
          <w:rFonts w:asciiTheme="minorHAnsi" w:hAnsiTheme="minorHAnsi" w:cstheme="minorHAnsi"/>
          <w:b/>
          <w:bCs/>
          <w:sz w:val="24"/>
          <w:szCs w:val="24"/>
        </w:rPr>
        <w:lastRenderedPageBreak/>
        <w:t xml:space="preserve">2.5 Vegetables are offered at meals. </w:t>
      </w:r>
      <w:r w:rsidR="008110AA" w:rsidRPr="00F1598C">
        <w:rPr>
          <w:rStyle w:val="IntenseEmphasis"/>
          <w:rFonts w:asciiTheme="minorHAnsi" w:hAnsiTheme="minorHAnsi" w:cstheme="minorHAnsi"/>
        </w:rPr>
        <w:t>Do not include French fries, tater tots, hash browns, or dried beans.</w:t>
      </w:r>
    </w:p>
    <w:p w14:paraId="364F8A94" w14:textId="77777777" w:rsidR="00462384" w:rsidRPr="00F1598C" w:rsidRDefault="00462384" w:rsidP="00363E24">
      <w:pPr>
        <w:pStyle w:val="ListParagraph"/>
        <w:numPr>
          <w:ilvl w:val="0"/>
          <w:numId w:val="104"/>
        </w:numPr>
      </w:pPr>
      <w:r w:rsidRPr="00F1598C">
        <w:t>Always (true more than 90% of the time)</w:t>
      </w:r>
    </w:p>
    <w:p w14:paraId="24840D82" w14:textId="77777777" w:rsidR="00462384" w:rsidRPr="00F1598C" w:rsidRDefault="00462384" w:rsidP="00363E24">
      <w:pPr>
        <w:pStyle w:val="ListParagraph"/>
        <w:numPr>
          <w:ilvl w:val="0"/>
          <w:numId w:val="104"/>
        </w:numPr>
      </w:pPr>
      <w:r w:rsidRPr="00F1598C">
        <w:t>Usually (true 61-90% of the time)</w:t>
      </w:r>
    </w:p>
    <w:p w14:paraId="79070179" w14:textId="77777777" w:rsidR="00462384" w:rsidRPr="00F1598C" w:rsidRDefault="00462384" w:rsidP="00363E24">
      <w:pPr>
        <w:pStyle w:val="ListParagraph"/>
        <w:numPr>
          <w:ilvl w:val="0"/>
          <w:numId w:val="104"/>
        </w:numPr>
      </w:pPr>
      <w:r w:rsidRPr="00F1598C">
        <w:t>Sometimes (true 41-60% of the time)</w:t>
      </w:r>
    </w:p>
    <w:p w14:paraId="1CD08994" w14:textId="77777777" w:rsidR="00462384" w:rsidRPr="00F1598C" w:rsidRDefault="00462384" w:rsidP="00363E24">
      <w:pPr>
        <w:pStyle w:val="ListParagraph"/>
        <w:numPr>
          <w:ilvl w:val="0"/>
          <w:numId w:val="104"/>
        </w:numPr>
      </w:pPr>
      <w:r w:rsidRPr="00F1598C">
        <w:t>Not usually (true 11-40% of the time)</w:t>
      </w:r>
    </w:p>
    <w:p w14:paraId="073AA7BE" w14:textId="2A28D31A" w:rsidR="00462384" w:rsidRPr="00F1598C" w:rsidRDefault="00462384" w:rsidP="00363E24">
      <w:pPr>
        <w:pStyle w:val="ListParagraph"/>
        <w:numPr>
          <w:ilvl w:val="0"/>
          <w:numId w:val="104"/>
        </w:numPr>
      </w:pPr>
      <w:r w:rsidRPr="00F1598C">
        <w:t>Never (true 10% or less of the time)</w:t>
      </w:r>
    </w:p>
    <w:p w14:paraId="017D09A5" w14:textId="2B707949" w:rsidR="007E5780" w:rsidRPr="00F1598C" w:rsidRDefault="00357FD9" w:rsidP="00E2099D">
      <w:pPr>
        <w:spacing w:before="120" w:after="120"/>
        <w:ind w:right="576"/>
        <w:contextualSpacing/>
        <w:rPr>
          <w:rFonts w:asciiTheme="minorHAnsi" w:hAnsiTheme="minorHAnsi" w:cstheme="minorHAnsi"/>
          <w:b/>
          <w:bCs/>
          <w:sz w:val="24"/>
          <w:szCs w:val="24"/>
        </w:rPr>
      </w:pPr>
      <w:r w:rsidRPr="00F1598C">
        <w:rPr>
          <w:rFonts w:asciiTheme="minorHAnsi" w:hAnsiTheme="minorHAnsi" w:cstheme="minorHAnsi"/>
          <w:b/>
          <w:bCs/>
          <w:sz w:val="24"/>
          <w:szCs w:val="24"/>
        </w:rPr>
        <w:t xml:space="preserve">2.6 </w:t>
      </w:r>
      <w:r w:rsidR="007E5780" w:rsidRPr="00F1598C">
        <w:rPr>
          <w:rFonts w:asciiTheme="minorHAnsi" w:hAnsiTheme="minorHAnsi" w:cstheme="minorHAnsi"/>
          <w:b/>
          <w:bCs/>
          <w:sz w:val="24"/>
          <w:szCs w:val="24"/>
        </w:rPr>
        <w:t>Beverages served to students during meals include:</w:t>
      </w:r>
    </w:p>
    <w:p w14:paraId="34E7A096" w14:textId="69149C6C" w:rsidR="007E5780" w:rsidRPr="00F1598C" w:rsidRDefault="007E5780" w:rsidP="00E2099D">
      <w:pPr>
        <w:spacing w:before="120" w:after="120"/>
        <w:ind w:right="576"/>
        <w:contextualSpacing/>
        <w:rPr>
          <w:rStyle w:val="IntenseEmphasis"/>
          <w:rFonts w:asciiTheme="minorHAnsi" w:hAnsiTheme="minorHAnsi" w:cstheme="minorHAnsi"/>
        </w:rPr>
      </w:pPr>
      <w:r w:rsidRPr="00F1598C">
        <w:rPr>
          <w:rStyle w:val="IntenseEmphasis"/>
          <w:rFonts w:asciiTheme="minorHAnsi" w:hAnsiTheme="minorHAnsi" w:cstheme="minorHAnsi"/>
        </w:rPr>
        <w:t>Mark all that apply</w:t>
      </w:r>
      <w:r w:rsidR="000B2391">
        <w:rPr>
          <w:rStyle w:val="IntenseEmphasis"/>
          <w:rFonts w:asciiTheme="minorHAnsi" w:hAnsiTheme="minorHAnsi" w:cstheme="minorHAnsi"/>
        </w:rPr>
        <w:t>.</w:t>
      </w:r>
    </w:p>
    <w:p w14:paraId="35086353" w14:textId="6BE1F3F8" w:rsidR="007E5780" w:rsidRPr="00F1598C" w:rsidRDefault="007E5780" w:rsidP="00363E24">
      <w:pPr>
        <w:pStyle w:val="ListParagraph"/>
        <w:numPr>
          <w:ilvl w:val="0"/>
          <w:numId w:val="24"/>
        </w:numPr>
      </w:pPr>
      <w:r w:rsidRPr="00F1598C">
        <w:t xml:space="preserve">Plain, unflavored water (carbonated or </w:t>
      </w:r>
      <w:r w:rsidR="00D228ED" w:rsidRPr="00F1598C">
        <w:t>non-carbonated</w:t>
      </w:r>
      <w:r w:rsidRPr="00F1598C">
        <w:t>)</w:t>
      </w:r>
    </w:p>
    <w:p w14:paraId="1DD73B69" w14:textId="7AEC35B7" w:rsidR="007E5780" w:rsidRPr="00F1598C" w:rsidRDefault="007E5780" w:rsidP="00363E24">
      <w:pPr>
        <w:pStyle w:val="ListParagraph"/>
        <w:numPr>
          <w:ilvl w:val="0"/>
          <w:numId w:val="24"/>
        </w:numPr>
      </w:pPr>
      <w:r w:rsidRPr="00F1598C">
        <w:t>Unflavored low-fat (1%) or non-fat milk</w:t>
      </w:r>
    </w:p>
    <w:p w14:paraId="650EFB94" w14:textId="436FC256" w:rsidR="007E5780" w:rsidRPr="00F1598C" w:rsidRDefault="007E5780" w:rsidP="00363E24">
      <w:pPr>
        <w:pStyle w:val="ListParagraph"/>
        <w:numPr>
          <w:ilvl w:val="0"/>
          <w:numId w:val="24"/>
        </w:numPr>
      </w:pPr>
      <w:r w:rsidRPr="00F1598C">
        <w:t>Unflavored whole or reduced fat (2%) milk</w:t>
      </w:r>
    </w:p>
    <w:p w14:paraId="0AD64974" w14:textId="749F6955" w:rsidR="007E5780" w:rsidRPr="00F1598C" w:rsidRDefault="007E5780" w:rsidP="00363E24">
      <w:pPr>
        <w:pStyle w:val="ListParagraph"/>
        <w:numPr>
          <w:ilvl w:val="0"/>
          <w:numId w:val="24"/>
        </w:numPr>
      </w:pPr>
      <w:r w:rsidRPr="00F1598C">
        <w:t>Flavored (e.g.</w:t>
      </w:r>
      <w:r w:rsidR="031F854E" w:rsidRPr="00F1598C">
        <w:t>,</w:t>
      </w:r>
      <w:r w:rsidRPr="00F1598C">
        <w:t xml:space="preserve"> chocolate or strawberry) non-fat milk</w:t>
      </w:r>
    </w:p>
    <w:p w14:paraId="59CC997E" w14:textId="0FA6A1A8" w:rsidR="007E5780" w:rsidRPr="00F1598C" w:rsidRDefault="007E5780" w:rsidP="00363E24">
      <w:pPr>
        <w:pStyle w:val="ListParagraph"/>
        <w:numPr>
          <w:ilvl w:val="0"/>
          <w:numId w:val="24"/>
        </w:numPr>
      </w:pPr>
      <w:r w:rsidRPr="00F1598C">
        <w:t>Flavored (e.g.</w:t>
      </w:r>
      <w:r w:rsidR="0E2E3A13" w:rsidRPr="00F1598C">
        <w:t>,</w:t>
      </w:r>
      <w:r w:rsidRPr="00F1598C">
        <w:t xml:space="preserve"> chocolate or strawberry) whole, low-fat, or reduced fat milk</w:t>
      </w:r>
    </w:p>
    <w:p w14:paraId="4E185A82" w14:textId="44067BAE" w:rsidR="4AE13680" w:rsidRPr="00F1598C" w:rsidRDefault="115A52EC" w:rsidP="00363E24">
      <w:pPr>
        <w:pStyle w:val="ListParagraph"/>
        <w:numPr>
          <w:ilvl w:val="0"/>
          <w:numId w:val="24"/>
        </w:numPr>
      </w:pPr>
      <w:r w:rsidRPr="00F1598C">
        <w:rPr>
          <w:rFonts w:eastAsiaTheme="minorEastAsia"/>
        </w:rPr>
        <w:t>Unsweetened non-dairy milk alternatives (e.g.</w:t>
      </w:r>
      <w:r w:rsidR="0053110C" w:rsidRPr="00F1598C">
        <w:rPr>
          <w:rFonts w:eastAsiaTheme="minorEastAsia"/>
        </w:rPr>
        <w:t>,</w:t>
      </w:r>
      <w:r w:rsidRPr="00F1598C">
        <w:rPr>
          <w:rFonts w:eastAsiaTheme="minorEastAsia"/>
        </w:rPr>
        <w:t xml:space="preserve"> plant-based milks) that meet </w:t>
      </w:r>
      <w:hyperlink r:id="rId20" w:history="1">
        <w:r w:rsidR="0019506F" w:rsidRPr="00F1598C">
          <w:rPr>
            <w:rStyle w:val="Hyperlink"/>
            <w:rFonts w:asciiTheme="minorHAnsi" w:hAnsiTheme="minorHAnsi" w:cstheme="minorHAnsi"/>
          </w:rPr>
          <w:t>nutrient standards</w:t>
        </w:r>
      </w:hyperlink>
      <w:r w:rsidRPr="00F1598C">
        <w:rPr>
          <w:rFonts w:eastAsiaTheme="minorEastAsia"/>
        </w:rPr>
        <w:t xml:space="preserve"> for fluid milk substitutes</w:t>
      </w:r>
    </w:p>
    <w:p w14:paraId="71A1C5B7" w14:textId="019A1509" w:rsidR="4AE13680" w:rsidRPr="00F1598C" w:rsidRDefault="115A52EC" w:rsidP="00363E24">
      <w:pPr>
        <w:pStyle w:val="ListParagraph"/>
        <w:numPr>
          <w:ilvl w:val="0"/>
          <w:numId w:val="24"/>
        </w:numPr>
        <w:rPr>
          <w:rStyle w:val="normaltextrun"/>
          <w:rFonts w:asciiTheme="minorHAnsi" w:eastAsia="Times New Roman" w:hAnsiTheme="minorHAnsi" w:cstheme="minorHAnsi"/>
        </w:rPr>
      </w:pPr>
      <w:r w:rsidRPr="00F1598C">
        <w:t>Swe</w:t>
      </w:r>
      <w:r w:rsidRPr="00F1598C">
        <w:rPr>
          <w:rFonts w:eastAsiaTheme="minorEastAsia"/>
        </w:rPr>
        <w:t>etened non-dairy milk alternatives (e.g.</w:t>
      </w:r>
      <w:r w:rsidR="0053110C" w:rsidRPr="00F1598C">
        <w:rPr>
          <w:rFonts w:eastAsiaTheme="minorEastAsia"/>
        </w:rPr>
        <w:t>,</w:t>
      </w:r>
      <w:r w:rsidRPr="00F1598C">
        <w:rPr>
          <w:rFonts w:eastAsiaTheme="minorEastAsia"/>
        </w:rPr>
        <w:t xml:space="preserve"> plant-based milks) that meet </w:t>
      </w:r>
      <w:hyperlink r:id="rId21" w:history="1">
        <w:r w:rsidR="0019506F" w:rsidRPr="00F1598C">
          <w:rPr>
            <w:rStyle w:val="Hyperlink"/>
            <w:rFonts w:asciiTheme="minorHAnsi" w:hAnsiTheme="minorHAnsi" w:cstheme="minorHAnsi"/>
          </w:rPr>
          <w:t>nutrient standards</w:t>
        </w:r>
      </w:hyperlink>
      <w:r w:rsidRPr="00F1598C">
        <w:rPr>
          <w:rFonts w:eastAsiaTheme="minorEastAsia"/>
        </w:rPr>
        <w:t xml:space="preserve"> for fluid milk substitutes</w:t>
      </w:r>
    </w:p>
    <w:p w14:paraId="1463B84A" w14:textId="0A0EA8C1" w:rsidR="4AE13680" w:rsidRPr="00F1598C" w:rsidRDefault="115A52EC" w:rsidP="00363E24">
      <w:pPr>
        <w:pStyle w:val="ListParagraph"/>
        <w:numPr>
          <w:ilvl w:val="0"/>
          <w:numId w:val="24"/>
        </w:numPr>
        <w:rPr>
          <w:rStyle w:val="normaltextrun"/>
          <w:rFonts w:asciiTheme="minorHAnsi" w:hAnsiTheme="minorHAnsi" w:cstheme="minorHAnsi"/>
          <w:u w:val="single"/>
        </w:rPr>
      </w:pPr>
      <w:r w:rsidRPr="00F1598C">
        <w:t>Sweetened o</w:t>
      </w:r>
      <w:r w:rsidRPr="00F1598C">
        <w:rPr>
          <w:rFonts w:eastAsiaTheme="minorEastAsia"/>
        </w:rPr>
        <w:t>r unsweetened n</w:t>
      </w:r>
      <w:r w:rsidRPr="00F1598C">
        <w:rPr>
          <w:rStyle w:val="normaltextrun"/>
          <w:rFonts w:asciiTheme="minorHAnsi" w:eastAsiaTheme="minorEastAsia" w:hAnsiTheme="minorHAnsi" w:cstheme="minorHAnsi"/>
        </w:rPr>
        <w:t>on-dairy milk alternatives (e.g.</w:t>
      </w:r>
      <w:r w:rsidR="0053110C" w:rsidRPr="00F1598C">
        <w:rPr>
          <w:rStyle w:val="normaltextrun"/>
          <w:rFonts w:asciiTheme="minorHAnsi" w:eastAsiaTheme="minorEastAsia" w:hAnsiTheme="minorHAnsi" w:cstheme="minorHAnsi"/>
        </w:rPr>
        <w:t>,</w:t>
      </w:r>
      <w:r w:rsidRPr="00F1598C">
        <w:rPr>
          <w:rStyle w:val="normaltextrun"/>
          <w:rFonts w:asciiTheme="minorHAnsi" w:eastAsiaTheme="minorEastAsia" w:hAnsiTheme="minorHAnsi" w:cstheme="minorHAnsi"/>
        </w:rPr>
        <w:t xml:space="preserve"> plant-based milks) that do NOT meet </w:t>
      </w:r>
      <w:hyperlink r:id="rId22" w:history="1">
        <w:r w:rsidR="0019506F" w:rsidRPr="00F1598C">
          <w:rPr>
            <w:rStyle w:val="Hyperlink"/>
            <w:rFonts w:asciiTheme="minorHAnsi" w:hAnsiTheme="minorHAnsi" w:cstheme="minorHAnsi"/>
          </w:rPr>
          <w:t>nutrient standards</w:t>
        </w:r>
      </w:hyperlink>
      <w:r w:rsidRPr="00F1598C">
        <w:rPr>
          <w:rStyle w:val="normaltextrun"/>
          <w:rFonts w:asciiTheme="minorHAnsi" w:eastAsiaTheme="minorEastAsia" w:hAnsiTheme="minorHAnsi" w:cstheme="minorHAnsi"/>
        </w:rPr>
        <w:t xml:space="preserve"> for fluid milk substitutes</w:t>
      </w:r>
    </w:p>
    <w:p w14:paraId="19295303" w14:textId="43410793" w:rsidR="007E5780" w:rsidRPr="00F1598C" w:rsidRDefault="007E5780" w:rsidP="00363E24">
      <w:pPr>
        <w:pStyle w:val="ListParagraph"/>
        <w:numPr>
          <w:ilvl w:val="0"/>
          <w:numId w:val="24"/>
        </w:numPr>
      </w:pPr>
      <w:r w:rsidRPr="00F1598C">
        <w:t>100% fruit or vegetable juices (full strength or diluted with water)</w:t>
      </w:r>
    </w:p>
    <w:p w14:paraId="61626491" w14:textId="6F03B748" w:rsidR="007E5780" w:rsidRPr="00F1598C" w:rsidRDefault="007E5780" w:rsidP="00363E24">
      <w:pPr>
        <w:pStyle w:val="ListParagraph"/>
        <w:numPr>
          <w:ilvl w:val="0"/>
          <w:numId w:val="24"/>
        </w:numPr>
      </w:pPr>
      <w:r w:rsidRPr="00F1598C">
        <w:t>Sugar</w:t>
      </w:r>
      <w:r w:rsidR="00D228ED" w:rsidRPr="00F1598C">
        <w:t>y</w:t>
      </w:r>
      <w:r w:rsidRPr="00F1598C">
        <w:t xml:space="preserve"> drinks (e.g.</w:t>
      </w:r>
      <w:r w:rsidR="3AB4E14E" w:rsidRPr="00F1598C">
        <w:t>,</w:t>
      </w:r>
      <w:r w:rsidRPr="00F1598C">
        <w:t xml:space="preserve"> regular soda, fruit punch, lemonade, </w:t>
      </w:r>
      <w:proofErr w:type="spellStart"/>
      <w:r w:rsidRPr="00F1598C">
        <w:t>aguas</w:t>
      </w:r>
      <w:proofErr w:type="spellEnd"/>
      <w:r w:rsidRPr="00F1598C">
        <w:t xml:space="preserve"> frescas, sweet tea)</w:t>
      </w:r>
    </w:p>
    <w:p w14:paraId="16B8FDA6" w14:textId="1304417F" w:rsidR="007E5780" w:rsidRPr="00F1598C" w:rsidRDefault="007E5780" w:rsidP="00363E24">
      <w:pPr>
        <w:pStyle w:val="ListParagraph"/>
        <w:numPr>
          <w:ilvl w:val="0"/>
          <w:numId w:val="24"/>
        </w:numPr>
      </w:pPr>
      <w:r w:rsidRPr="00F1598C">
        <w:t>Diet drinks (e.g.</w:t>
      </w:r>
      <w:r w:rsidR="4EFBA604" w:rsidRPr="00F1598C">
        <w:t>,</w:t>
      </w:r>
      <w:r w:rsidRPr="00F1598C">
        <w:t xml:space="preserve"> diet soda, light tea)</w:t>
      </w:r>
    </w:p>
    <w:p w14:paraId="51E77D28" w14:textId="053D9CE2" w:rsidR="007E5780" w:rsidRPr="00F1598C" w:rsidRDefault="007E5780" w:rsidP="00363E24">
      <w:pPr>
        <w:pStyle w:val="ListParagraph"/>
        <w:numPr>
          <w:ilvl w:val="0"/>
          <w:numId w:val="24"/>
        </w:numPr>
      </w:pPr>
      <w:r w:rsidRPr="00F1598C">
        <w:t>Other (specify):</w:t>
      </w:r>
    </w:p>
    <w:p w14:paraId="518DA8C7" w14:textId="65EC0344" w:rsidR="006D1AF9" w:rsidRPr="00F1598C" w:rsidRDefault="008111AD" w:rsidP="007816DD">
      <w:pPr>
        <w:pStyle w:val="Questionsbold12pt"/>
      </w:pPr>
      <w:r w:rsidRPr="00F1598C">
        <w:t>2.</w:t>
      </w:r>
      <w:r w:rsidR="00357FD9" w:rsidRPr="00F1598C">
        <w:t>7</w:t>
      </w:r>
      <w:r w:rsidRPr="00F1598C">
        <w:t xml:space="preserve"> </w:t>
      </w:r>
      <w:r w:rsidR="006D1AF9" w:rsidRPr="00F1598C">
        <w:t xml:space="preserve">Does </w:t>
      </w:r>
      <w:r w:rsidR="007E5780" w:rsidRPr="00F1598C">
        <w:t>this</w:t>
      </w:r>
      <w:r w:rsidR="006D1AF9" w:rsidRPr="00F1598C">
        <w:t xml:space="preserve"> site serve </w:t>
      </w:r>
      <w:r w:rsidR="00D3233F" w:rsidRPr="00F1598C">
        <w:t>snack</w:t>
      </w:r>
      <w:r w:rsidR="006D1AF9" w:rsidRPr="00F1598C">
        <w:t>s?</w:t>
      </w:r>
    </w:p>
    <w:p w14:paraId="4290BF12" w14:textId="7ED738EA" w:rsidR="006D1AF9" w:rsidRPr="00F1598C" w:rsidRDefault="006D1AF9" w:rsidP="00363E24">
      <w:pPr>
        <w:pStyle w:val="ListParagraph"/>
        <w:numPr>
          <w:ilvl w:val="0"/>
          <w:numId w:val="5"/>
        </w:numPr>
        <w:rPr>
          <w:szCs w:val="24"/>
        </w:rPr>
      </w:pPr>
      <w:proofErr w:type="gramStart"/>
      <w:r w:rsidRPr="00F1598C">
        <w:rPr>
          <w:szCs w:val="24"/>
        </w:rPr>
        <w:t>Yes</w:t>
      </w:r>
      <w:proofErr w:type="gramEnd"/>
      <w:r w:rsidRPr="00F1598C">
        <w:rPr>
          <w:szCs w:val="24"/>
        </w:rPr>
        <w:t xml:space="preserve">   </w:t>
      </w:r>
      <w:r w:rsidRPr="00F1598C">
        <w:rPr>
          <w:rStyle w:val="IntenseEmphasis"/>
          <w:rFonts w:asciiTheme="minorHAnsi" w:hAnsiTheme="minorHAnsi" w:cstheme="minorHAnsi"/>
        </w:rPr>
        <w:t>Go to Q2.</w:t>
      </w:r>
      <w:r w:rsidR="00357FD9" w:rsidRPr="00F1598C">
        <w:rPr>
          <w:rStyle w:val="IntenseEmphasis"/>
          <w:rFonts w:asciiTheme="minorHAnsi" w:hAnsiTheme="minorHAnsi" w:cstheme="minorHAnsi"/>
        </w:rPr>
        <w:t>8</w:t>
      </w:r>
    </w:p>
    <w:p w14:paraId="45FEFB24" w14:textId="062D83A6" w:rsidR="006D1AF9" w:rsidRPr="00F1598C" w:rsidRDefault="006D1AF9" w:rsidP="00363E24">
      <w:pPr>
        <w:pStyle w:val="ListParagraph"/>
        <w:numPr>
          <w:ilvl w:val="0"/>
          <w:numId w:val="5"/>
        </w:numPr>
        <w:rPr>
          <w:rStyle w:val="IntenseEmphasis"/>
          <w:rFonts w:asciiTheme="minorHAnsi" w:hAnsiTheme="minorHAnsi" w:cstheme="minorHAnsi"/>
          <w:i w:val="0"/>
          <w:iCs w:val="0"/>
          <w:color w:val="auto"/>
          <w:szCs w:val="24"/>
        </w:rPr>
      </w:pPr>
      <w:r w:rsidRPr="00F1598C">
        <w:rPr>
          <w:szCs w:val="24"/>
        </w:rPr>
        <w:t xml:space="preserve">No    </w:t>
      </w:r>
      <w:r w:rsidRPr="00F1598C">
        <w:rPr>
          <w:rStyle w:val="IntenseEmphasis"/>
          <w:rFonts w:asciiTheme="minorHAnsi" w:hAnsiTheme="minorHAnsi" w:cstheme="minorHAnsi"/>
        </w:rPr>
        <w:t>Skip to Q2.1</w:t>
      </w:r>
      <w:r w:rsidR="000B5172" w:rsidRPr="00F1598C">
        <w:rPr>
          <w:rStyle w:val="IntenseEmphasis"/>
          <w:rFonts w:asciiTheme="minorHAnsi" w:hAnsiTheme="minorHAnsi" w:cstheme="minorHAnsi"/>
        </w:rPr>
        <w:t>3</w:t>
      </w:r>
    </w:p>
    <w:p w14:paraId="6BF6E02B" w14:textId="77777777" w:rsidR="005A5A97" w:rsidRDefault="005A5A97">
      <w:pPr>
        <w:widowControl/>
        <w:autoSpaceDE/>
        <w:autoSpaceDN/>
        <w:spacing w:after="160" w:line="259" w:lineRule="auto"/>
        <w:rPr>
          <w:rStyle w:val="QuestionsChar"/>
          <w:rFonts w:asciiTheme="minorHAnsi" w:hAnsiTheme="minorHAnsi"/>
        </w:rPr>
      </w:pPr>
      <w:r>
        <w:rPr>
          <w:rStyle w:val="QuestionsChar"/>
          <w:rFonts w:asciiTheme="minorHAnsi" w:hAnsiTheme="minorHAnsi"/>
        </w:rPr>
        <w:br w:type="page"/>
      </w:r>
    </w:p>
    <w:p w14:paraId="7B87A80B" w14:textId="32150894" w:rsidR="007D35B9" w:rsidRPr="007816DD" w:rsidRDefault="00D3233F" w:rsidP="007816DD">
      <w:pPr>
        <w:pStyle w:val="Questionsbold12pt"/>
        <w:rPr>
          <w:b w:val="0"/>
          <w:bCs w:val="0"/>
          <w:color w:val="000000" w:themeColor="text1"/>
        </w:rPr>
      </w:pPr>
      <w:r w:rsidRPr="007816DD">
        <w:rPr>
          <w:rStyle w:val="QuestionsChar"/>
          <w:rFonts w:asciiTheme="minorHAnsi" w:hAnsiTheme="minorHAnsi"/>
          <w:b/>
          <w:bCs w:val="0"/>
        </w:rPr>
        <w:lastRenderedPageBreak/>
        <w:t>2.</w:t>
      </w:r>
      <w:r w:rsidR="00357FD9" w:rsidRPr="007816DD">
        <w:rPr>
          <w:rStyle w:val="QuestionsChar"/>
          <w:rFonts w:asciiTheme="minorHAnsi" w:hAnsiTheme="minorHAnsi"/>
          <w:b/>
          <w:bCs w:val="0"/>
        </w:rPr>
        <w:t>8</w:t>
      </w:r>
      <w:r w:rsidRPr="007816DD">
        <w:rPr>
          <w:rStyle w:val="QuestionsChar"/>
          <w:rFonts w:asciiTheme="minorHAnsi" w:hAnsiTheme="minorHAnsi"/>
          <w:b/>
          <w:bCs w:val="0"/>
        </w:rPr>
        <w:t xml:space="preserve"> Snacks served meet the Child and Adult Care Food Program (CACFP) or National School Lunch Program (NSLP) guidelines.</w:t>
      </w:r>
      <w:r w:rsidR="004825E1" w:rsidRPr="007816DD">
        <w:rPr>
          <w:b w:val="0"/>
          <w:bCs w:val="0"/>
          <w:color w:val="000000" w:themeColor="text1"/>
        </w:rPr>
        <w:t xml:space="preserve"> </w:t>
      </w:r>
    </w:p>
    <w:p w14:paraId="15213B0A" w14:textId="40C909BE" w:rsidR="00D3233F" w:rsidRPr="00F1598C" w:rsidRDefault="004825E1" w:rsidP="00EE2E2B">
      <w:pPr>
        <w:spacing w:before="120" w:after="120"/>
        <w:ind w:right="576"/>
        <w:contextualSpacing/>
        <w:rPr>
          <w:rStyle w:val="IntenseEmphasis"/>
          <w:rFonts w:asciiTheme="minorHAnsi" w:hAnsiTheme="minorHAnsi" w:cstheme="minorHAnsi"/>
        </w:rPr>
      </w:pPr>
      <w:r w:rsidRPr="00F1598C">
        <w:rPr>
          <w:rFonts w:asciiTheme="minorHAnsi" w:hAnsiTheme="minorHAnsi" w:cstheme="minorHAnsi"/>
          <w:i/>
          <w:iCs/>
          <w:color w:val="538135" w:themeColor="accent6" w:themeShade="BF"/>
          <w:sz w:val="24"/>
          <w:szCs w:val="24"/>
        </w:rPr>
        <w:t xml:space="preserve">For information about CACFP, visit: </w:t>
      </w:r>
      <w:r w:rsidRPr="00F1598C">
        <w:rPr>
          <w:rFonts w:asciiTheme="minorHAnsi" w:hAnsiTheme="minorHAnsi" w:cstheme="minorHAnsi"/>
          <w:color w:val="538135" w:themeColor="accent6" w:themeShade="BF"/>
          <w:sz w:val="24"/>
          <w:szCs w:val="24"/>
        </w:rPr>
        <w:t>https://www.fns.usda.gov/cacfp/meals-and-snacks</w:t>
      </w:r>
      <w:r w:rsidRPr="00F1598C">
        <w:rPr>
          <w:rFonts w:asciiTheme="minorHAnsi" w:hAnsiTheme="minorHAnsi" w:cstheme="minorHAnsi"/>
          <w:i/>
          <w:iCs/>
          <w:color w:val="538135" w:themeColor="accent6" w:themeShade="BF"/>
          <w:sz w:val="24"/>
          <w:szCs w:val="24"/>
        </w:rPr>
        <w:t>; For information about NSLP, visit:</w:t>
      </w:r>
      <w:r w:rsidR="00056C96" w:rsidRPr="00F1598C">
        <w:rPr>
          <w:rFonts w:asciiTheme="minorHAnsi" w:hAnsiTheme="minorHAnsi" w:cstheme="minorHAnsi"/>
        </w:rPr>
        <w:t xml:space="preserve"> </w:t>
      </w:r>
      <w:r w:rsidR="0291863B" w:rsidRPr="00F1598C">
        <w:rPr>
          <w:rStyle w:val="IntenseEmphasis"/>
          <w:rFonts w:asciiTheme="minorHAnsi" w:hAnsiTheme="minorHAnsi" w:cstheme="minorHAnsi"/>
        </w:rPr>
        <w:t>https://www.cde.ca.gov/ls/nu/sn/nslp.asp</w:t>
      </w:r>
    </w:p>
    <w:p w14:paraId="30E4A278" w14:textId="789F44BD" w:rsidR="00FB5932" w:rsidRPr="00F1598C" w:rsidRDefault="00FB5932" w:rsidP="00363E24">
      <w:pPr>
        <w:pStyle w:val="ListParagraph"/>
        <w:numPr>
          <w:ilvl w:val="0"/>
          <w:numId w:val="105"/>
        </w:numPr>
      </w:pPr>
      <w:r w:rsidRPr="00F1598C">
        <w:t>N/A: Not participating in CACFP or NSLP</w:t>
      </w:r>
    </w:p>
    <w:p w14:paraId="36E2A601" w14:textId="77777777" w:rsidR="00D3233F" w:rsidRPr="00F1598C" w:rsidRDefault="00D3233F" w:rsidP="00363E24">
      <w:pPr>
        <w:pStyle w:val="ListParagraph"/>
        <w:numPr>
          <w:ilvl w:val="0"/>
          <w:numId w:val="105"/>
        </w:numPr>
      </w:pPr>
      <w:r w:rsidRPr="00F1598C">
        <w:t>Always (true more than 90% of the time)</w:t>
      </w:r>
    </w:p>
    <w:p w14:paraId="3007571F" w14:textId="77777777" w:rsidR="00D3233F" w:rsidRPr="00F1598C" w:rsidRDefault="00D3233F" w:rsidP="00363E24">
      <w:pPr>
        <w:pStyle w:val="ListParagraph"/>
        <w:numPr>
          <w:ilvl w:val="0"/>
          <w:numId w:val="105"/>
        </w:numPr>
      </w:pPr>
      <w:r w:rsidRPr="00F1598C">
        <w:t>Usually (true 61-90% of the time)</w:t>
      </w:r>
    </w:p>
    <w:p w14:paraId="24A6032D" w14:textId="77777777" w:rsidR="00D3233F" w:rsidRPr="00F1598C" w:rsidRDefault="00D3233F" w:rsidP="00363E24">
      <w:pPr>
        <w:pStyle w:val="ListParagraph"/>
        <w:numPr>
          <w:ilvl w:val="0"/>
          <w:numId w:val="105"/>
        </w:numPr>
      </w:pPr>
      <w:r w:rsidRPr="00F1598C">
        <w:t>Sometimes (true 41-60% of the time)</w:t>
      </w:r>
    </w:p>
    <w:p w14:paraId="0FD490B2" w14:textId="77777777" w:rsidR="00D3233F" w:rsidRPr="00F1598C" w:rsidRDefault="00D3233F" w:rsidP="00363E24">
      <w:pPr>
        <w:pStyle w:val="ListParagraph"/>
        <w:numPr>
          <w:ilvl w:val="0"/>
          <w:numId w:val="105"/>
        </w:numPr>
      </w:pPr>
      <w:r w:rsidRPr="00F1598C">
        <w:t>Not usually (true 11-40% of the time)</w:t>
      </w:r>
    </w:p>
    <w:p w14:paraId="63871A4B" w14:textId="27E0562C" w:rsidR="00A14C28" w:rsidRPr="00EE2E2B" w:rsidRDefault="00D3233F" w:rsidP="00363E24">
      <w:pPr>
        <w:pStyle w:val="ListParagraph"/>
        <w:numPr>
          <w:ilvl w:val="0"/>
          <w:numId w:val="105"/>
        </w:numPr>
      </w:pPr>
      <w:r w:rsidRPr="00F1598C">
        <w:t>Never (true 10% or less of the time)</w:t>
      </w:r>
    </w:p>
    <w:p w14:paraId="346EA503" w14:textId="00E81C02" w:rsidR="00D3233F" w:rsidRPr="00F1598C" w:rsidRDefault="00D3233F" w:rsidP="007D35B9">
      <w:pPr>
        <w:pStyle w:val="Questionsbold12pt"/>
        <w:spacing w:before="120"/>
        <w:ind w:right="576"/>
        <w:contextualSpacing/>
        <w:rPr>
          <w:rStyle w:val="IntenseEmphasis"/>
          <w:rFonts w:asciiTheme="minorHAnsi" w:hAnsiTheme="minorHAnsi" w:cstheme="minorHAnsi"/>
        </w:rPr>
      </w:pPr>
      <w:r w:rsidRPr="00F1598C">
        <w:rPr>
          <w:rFonts w:asciiTheme="minorHAnsi" w:hAnsiTheme="minorHAnsi" w:cstheme="minorHAnsi"/>
        </w:rPr>
        <w:t>2.</w:t>
      </w:r>
      <w:r w:rsidR="00357FD9" w:rsidRPr="00F1598C">
        <w:rPr>
          <w:rFonts w:asciiTheme="minorHAnsi" w:hAnsiTheme="minorHAnsi" w:cstheme="minorHAnsi"/>
        </w:rPr>
        <w:t>9</w:t>
      </w:r>
      <w:r w:rsidRPr="00F1598C">
        <w:rPr>
          <w:rFonts w:asciiTheme="minorHAnsi" w:hAnsiTheme="minorHAnsi" w:cstheme="minorHAnsi"/>
        </w:rPr>
        <w:t xml:space="preserve"> Snacks served meet </w:t>
      </w:r>
      <w:r w:rsidR="1256D04C" w:rsidRPr="00F1598C">
        <w:rPr>
          <w:rFonts w:asciiTheme="minorHAnsi" w:hAnsiTheme="minorHAnsi" w:cstheme="minorHAnsi"/>
        </w:rPr>
        <w:t>the California Nutrition Standards for After School Programs (ASP)</w:t>
      </w:r>
      <w:r w:rsidRPr="00F1598C">
        <w:rPr>
          <w:rFonts w:asciiTheme="minorHAnsi" w:hAnsiTheme="minorHAnsi" w:cstheme="minorHAnsi"/>
        </w:rPr>
        <w:t xml:space="preserve"> guidelines.</w:t>
      </w:r>
    </w:p>
    <w:p w14:paraId="1519798C" w14:textId="12F32C90" w:rsidR="00D228ED" w:rsidRPr="00F1598C" w:rsidRDefault="00D228ED" w:rsidP="007D35B9">
      <w:pPr>
        <w:pStyle w:val="BodyText"/>
        <w:spacing w:after="120"/>
        <w:contextualSpacing/>
        <w:rPr>
          <w:rStyle w:val="IntenseEmphasis"/>
          <w:rFonts w:asciiTheme="minorHAnsi" w:hAnsiTheme="minorHAnsi" w:cstheme="minorHAnsi"/>
          <w:b/>
          <w:bCs/>
        </w:rPr>
      </w:pPr>
      <w:r w:rsidRPr="00F1598C">
        <w:rPr>
          <w:rStyle w:val="IntenseEmphasis"/>
          <w:rFonts w:asciiTheme="minorHAnsi" w:hAnsiTheme="minorHAnsi" w:cstheme="minorHAnsi"/>
        </w:rPr>
        <w:t xml:space="preserve">For information about </w:t>
      </w:r>
      <w:r w:rsidR="1989CC40" w:rsidRPr="00F1598C">
        <w:rPr>
          <w:rStyle w:val="IntenseEmphasis"/>
          <w:rFonts w:asciiTheme="minorHAnsi" w:hAnsiTheme="minorHAnsi" w:cstheme="minorHAnsi"/>
        </w:rPr>
        <w:t>the California Nutrition Standards for ASP</w:t>
      </w:r>
      <w:r w:rsidRPr="00F1598C">
        <w:rPr>
          <w:rStyle w:val="IntenseEmphasis"/>
          <w:rFonts w:asciiTheme="minorHAnsi" w:hAnsiTheme="minorHAnsi" w:cstheme="minorHAnsi"/>
        </w:rPr>
        <w:t xml:space="preserve">, visit: </w:t>
      </w:r>
      <w:r w:rsidR="177A4B1E" w:rsidRPr="00F1598C">
        <w:rPr>
          <w:rStyle w:val="IntenseEmphasis"/>
          <w:rFonts w:asciiTheme="minorHAnsi" w:hAnsiTheme="minorHAnsi" w:cstheme="minorHAnsi"/>
        </w:rPr>
        <w:t xml:space="preserve"> https://www.cde.ca.gov/ls/nu/as/afterschoolnutstan.asp</w:t>
      </w:r>
    </w:p>
    <w:p w14:paraId="5DF50585" w14:textId="77777777" w:rsidR="00D3233F" w:rsidRPr="00F1598C" w:rsidRDefault="00D3233F" w:rsidP="00363E24">
      <w:pPr>
        <w:pStyle w:val="ListParagraph"/>
        <w:numPr>
          <w:ilvl w:val="0"/>
          <w:numId w:val="106"/>
        </w:numPr>
      </w:pPr>
      <w:r w:rsidRPr="00F1598C">
        <w:t>Always (true more than 90% of the time)</w:t>
      </w:r>
    </w:p>
    <w:p w14:paraId="1BE1A512" w14:textId="77777777" w:rsidR="00D3233F" w:rsidRPr="00F1598C" w:rsidRDefault="00D3233F" w:rsidP="00363E24">
      <w:pPr>
        <w:pStyle w:val="ListParagraph"/>
        <w:numPr>
          <w:ilvl w:val="0"/>
          <w:numId w:val="106"/>
        </w:numPr>
      </w:pPr>
      <w:r w:rsidRPr="00F1598C">
        <w:t>Usually (true 61-90% of the time)</w:t>
      </w:r>
    </w:p>
    <w:p w14:paraId="3A8670A4" w14:textId="77777777" w:rsidR="00D3233F" w:rsidRPr="00F1598C" w:rsidRDefault="00D3233F" w:rsidP="00363E24">
      <w:pPr>
        <w:pStyle w:val="ListParagraph"/>
        <w:numPr>
          <w:ilvl w:val="0"/>
          <w:numId w:val="106"/>
        </w:numPr>
      </w:pPr>
      <w:r w:rsidRPr="00F1598C">
        <w:t>Sometimes (true 41-60% of the time)</w:t>
      </w:r>
    </w:p>
    <w:p w14:paraId="529C19E5" w14:textId="77777777" w:rsidR="00D3233F" w:rsidRPr="00F1598C" w:rsidRDefault="00D3233F" w:rsidP="00363E24">
      <w:pPr>
        <w:pStyle w:val="ListParagraph"/>
        <w:numPr>
          <w:ilvl w:val="0"/>
          <w:numId w:val="106"/>
        </w:numPr>
      </w:pPr>
      <w:r w:rsidRPr="00F1598C">
        <w:t>Not usually (true 11-40% of the time)</w:t>
      </w:r>
    </w:p>
    <w:p w14:paraId="499A499F" w14:textId="77777777" w:rsidR="00D3233F" w:rsidRPr="00F1598C" w:rsidRDefault="00D3233F" w:rsidP="00363E24">
      <w:pPr>
        <w:pStyle w:val="ListParagraph"/>
        <w:numPr>
          <w:ilvl w:val="0"/>
          <w:numId w:val="106"/>
        </w:numPr>
      </w:pPr>
      <w:r w:rsidRPr="00F1598C">
        <w:t>Never (true 10% or less of the time)</w:t>
      </w:r>
    </w:p>
    <w:p w14:paraId="1263AD2A" w14:textId="269E83F6" w:rsidR="00D3233F" w:rsidRPr="00F1598C" w:rsidRDefault="00D3233F" w:rsidP="007816DD">
      <w:pPr>
        <w:pStyle w:val="Questionsbold12pt"/>
      </w:pPr>
      <w:r w:rsidRPr="00F1598C">
        <w:t>2.</w:t>
      </w:r>
      <w:r w:rsidR="00357FD9" w:rsidRPr="00F1598C">
        <w:t>10</w:t>
      </w:r>
      <w:r w:rsidRPr="00F1598C">
        <w:t xml:space="preserve"> Fruit (not juice) is offered at snacks.</w:t>
      </w:r>
    </w:p>
    <w:p w14:paraId="14F6D5B7" w14:textId="77777777" w:rsidR="00D3233F" w:rsidRPr="00F1598C" w:rsidRDefault="00D3233F" w:rsidP="00363E24">
      <w:pPr>
        <w:pStyle w:val="ListParagraph"/>
        <w:numPr>
          <w:ilvl w:val="0"/>
          <w:numId w:val="107"/>
        </w:numPr>
      </w:pPr>
      <w:r w:rsidRPr="00F1598C">
        <w:t>Always (true more than 90% of the time)</w:t>
      </w:r>
    </w:p>
    <w:p w14:paraId="5C717C76" w14:textId="77777777" w:rsidR="00D3233F" w:rsidRPr="00F1598C" w:rsidRDefault="00D3233F" w:rsidP="00363E24">
      <w:pPr>
        <w:pStyle w:val="ListParagraph"/>
        <w:numPr>
          <w:ilvl w:val="0"/>
          <w:numId w:val="107"/>
        </w:numPr>
      </w:pPr>
      <w:r w:rsidRPr="00F1598C">
        <w:t>Usually (true 61-90% of the time)</w:t>
      </w:r>
    </w:p>
    <w:p w14:paraId="08C09070" w14:textId="77777777" w:rsidR="00D3233F" w:rsidRPr="00F1598C" w:rsidRDefault="00D3233F" w:rsidP="00363E24">
      <w:pPr>
        <w:pStyle w:val="ListParagraph"/>
        <w:numPr>
          <w:ilvl w:val="0"/>
          <w:numId w:val="107"/>
        </w:numPr>
      </w:pPr>
      <w:r w:rsidRPr="00F1598C">
        <w:t>Sometimes (true 41-60% of the time)</w:t>
      </w:r>
    </w:p>
    <w:p w14:paraId="5E71DCCC" w14:textId="77777777" w:rsidR="00D3233F" w:rsidRPr="00F1598C" w:rsidRDefault="00D3233F" w:rsidP="00363E24">
      <w:pPr>
        <w:pStyle w:val="ListParagraph"/>
        <w:numPr>
          <w:ilvl w:val="0"/>
          <w:numId w:val="107"/>
        </w:numPr>
      </w:pPr>
      <w:r w:rsidRPr="00F1598C">
        <w:t>Not usually (true 11-40% of the time)</w:t>
      </w:r>
    </w:p>
    <w:p w14:paraId="47FC7932" w14:textId="70E6779C" w:rsidR="006555E5" w:rsidRPr="00F1598C" w:rsidRDefault="00D3233F" w:rsidP="00363E24">
      <w:pPr>
        <w:pStyle w:val="ListParagraph"/>
        <w:numPr>
          <w:ilvl w:val="0"/>
          <w:numId w:val="107"/>
        </w:numPr>
      </w:pPr>
      <w:r w:rsidRPr="00F1598C">
        <w:t>Never (true 10% or less of the time)</w:t>
      </w:r>
    </w:p>
    <w:p w14:paraId="5A160C2E" w14:textId="77777777" w:rsidR="007816DD" w:rsidRDefault="00D3233F" w:rsidP="00363E24">
      <w:pPr>
        <w:pStyle w:val="Questions"/>
        <w:rPr>
          <w:bCs/>
        </w:rPr>
      </w:pPr>
      <w:r w:rsidRPr="007816DD">
        <w:t>2.1</w:t>
      </w:r>
      <w:r w:rsidR="00357FD9" w:rsidRPr="007816DD">
        <w:t>1</w:t>
      </w:r>
      <w:r w:rsidRPr="007816DD">
        <w:t xml:space="preserve"> Vegetables are offered at snacks.</w:t>
      </w:r>
      <w:r w:rsidRPr="007816DD">
        <w:rPr>
          <w:bCs/>
        </w:rPr>
        <w:t xml:space="preserve"> </w:t>
      </w:r>
    </w:p>
    <w:p w14:paraId="30B29570" w14:textId="1B565560" w:rsidR="00D3233F" w:rsidRPr="007816DD" w:rsidRDefault="00D3233F" w:rsidP="00363E24">
      <w:pPr>
        <w:pStyle w:val="Questions"/>
      </w:pPr>
      <w:r w:rsidRPr="007816DD">
        <w:rPr>
          <w:rStyle w:val="IntenseEmphasis"/>
          <w:b w:val="0"/>
          <w:bCs/>
        </w:rPr>
        <w:t>Do not include French fries, tater tots, hash browns, or dried beans.</w:t>
      </w:r>
    </w:p>
    <w:p w14:paraId="4E1BA6E7" w14:textId="77777777" w:rsidR="00D3233F" w:rsidRPr="00F1598C" w:rsidRDefault="00D3233F" w:rsidP="00363E24">
      <w:pPr>
        <w:pStyle w:val="ListParagraph"/>
        <w:numPr>
          <w:ilvl w:val="0"/>
          <w:numId w:val="108"/>
        </w:numPr>
      </w:pPr>
      <w:r w:rsidRPr="00F1598C">
        <w:t>Always (true more than 90% of the time)</w:t>
      </w:r>
    </w:p>
    <w:p w14:paraId="15DED51F" w14:textId="77777777" w:rsidR="00D3233F" w:rsidRPr="00F1598C" w:rsidRDefault="00D3233F" w:rsidP="00363E24">
      <w:pPr>
        <w:pStyle w:val="ListParagraph"/>
        <w:numPr>
          <w:ilvl w:val="0"/>
          <w:numId w:val="108"/>
        </w:numPr>
      </w:pPr>
      <w:r w:rsidRPr="00F1598C">
        <w:t>Usually (true 61-90% of the time)</w:t>
      </w:r>
    </w:p>
    <w:p w14:paraId="20A2BAA4" w14:textId="77777777" w:rsidR="00D3233F" w:rsidRPr="00F1598C" w:rsidRDefault="00D3233F" w:rsidP="00363E24">
      <w:pPr>
        <w:pStyle w:val="ListParagraph"/>
        <w:numPr>
          <w:ilvl w:val="0"/>
          <w:numId w:val="108"/>
        </w:numPr>
      </w:pPr>
      <w:r w:rsidRPr="00F1598C">
        <w:t>Sometimes (true 41-60% of the time)</w:t>
      </w:r>
    </w:p>
    <w:p w14:paraId="1DDED7C8" w14:textId="77777777" w:rsidR="00D3233F" w:rsidRPr="00F1598C" w:rsidRDefault="00D3233F" w:rsidP="00363E24">
      <w:pPr>
        <w:pStyle w:val="ListParagraph"/>
        <w:numPr>
          <w:ilvl w:val="0"/>
          <w:numId w:val="108"/>
        </w:numPr>
      </w:pPr>
      <w:r w:rsidRPr="00F1598C">
        <w:t>Not usually (true 11-40% of the time)</w:t>
      </w:r>
    </w:p>
    <w:p w14:paraId="0908E1F6" w14:textId="77777777" w:rsidR="00D3233F" w:rsidRPr="00F1598C" w:rsidRDefault="00D3233F" w:rsidP="00363E24">
      <w:pPr>
        <w:pStyle w:val="ListParagraph"/>
        <w:numPr>
          <w:ilvl w:val="0"/>
          <w:numId w:val="108"/>
        </w:numPr>
      </w:pPr>
      <w:r w:rsidRPr="00F1598C">
        <w:t>Never (true 10% or less of the time)</w:t>
      </w:r>
    </w:p>
    <w:p w14:paraId="09437CEB" w14:textId="77777777" w:rsidR="009D60A3" w:rsidRDefault="009D60A3">
      <w:pPr>
        <w:widowControl/>
        <w:autoSpaceDE/>
        <w:autoSpaceDN/>
        <w:spacing w:after="160" w:line="259" w:lineRule="auto"/>
        <w:rPr>
          <w:rFonts w:asciiTheme="minorHAnsi" w:hAnsiTheme="minorHAnsi" w:cstheme="minorHAnsi"/>
          <w:b/>
          <w:color w:val="000000" w:themeColor="text1"/>
          <w:sz w:val="24"/>
          <w:szCs w:val="24"/>
        </w:rPr>
      </w:pPr>
      <w:r>
        <w:br w:type="page"/>
      </w:r>
    </w:p>
    <w:p w14:paraId="1877C376" w14:textId="288B763B" w:rsidR="006D1AF9" w:rsidRPr="007816DD" w:rsidRDefault="00B43523" w:rsidP="00363E24">
      <w:pPr>
        <w:pStyle w:val="Questions"/>
      </w:pPr>
      <w:r w:rsidRPr="007816DD">
        <w:lastRenderedPageBreak/>
        <w:t>2.1</w:t>
      </w:r>
      <w:r w:rsidR="000B5172" w:rsidRPr="007816DD">
        <w:t>2</w:t>
      </w:r>
      <w:r w:rsidR="008D7CDB" w:rsidRPr="007816DD">
        <w:t xml:space="preserve"> Beverages served to students during snacks include:</w:t>
      </w:r>
    </w:p>
    <w:p w14:paraId="4758EC0F" w14:textId="6B92EAE8" w:rsidR="00B43523" w:rsidRPr="00F1598C" w:rsidRDefault="008D7CDB" w:rsidP="008C1E10">
      <w:pPr>
        <w:spacing w:after="120"/>
        <w:ind w:right="576"/>
        <w:contextualSpacing/>
        <w:rPr>
          <w:rStyle w:val="IntenseEmphasis"/>
          <w:rFonts w:asciiTheme="minorHAnsi" w:hAnsiTheme="minorHAnsi" w:cstheme="minorHAnsi"/>
        </w:rPr>
      </w:pPr>
      <w:r w:rsidRPr="00F1598C">
        <w:rPr>
          <w:rStyle w:val="IntenseEmphasis"/>
          <w:rFonts w:asciiTheme="minorHAnsi" w:hAnsiTheme="minorHAnsi" w:cstheme="minorHAnsi"/>
        </w:rPr>
        <w:t>Mark all that apply</w:t>
      </w:r>
      <w:r w:rsidR="008B5B05">
        <w:rPr>
          <w:rStyle w:val="IntenseEmphasis"/>
          <w:rFonts w:asciiTheme="minorHAnsi" w:hAnsiTheme="minorHAnsi" w:cstheme="minorHAnsi"/>
        </w:rPr>
        <w:t>.</w:t>
      </w:r>
    </w:p>
    <w:p w14:paraId="5D34F620" w14:textId="37FD5762" w:rsidR="00A14C28" w:rsidRPr="00BF2C36" w:rsidRDefault="2C5A8B2E" w:rsidP="00363E24">
      <w:pPr>
        <w:pStyle w:val="ListParagraph"/>
        <w:numPr>
          <w:ilvl w:val="0"/>
          <w:numId w:val="109"/>
        </w:numPr>
      </w:pPr>
      <w:r w:rsidRPr="00BF2C36">
        <w:t>Plain, unflavored water (carbonated or uncarbonated)</w:t>
      </w:r>
    </w:p>
    <w:p w14:paraId="603C95C5" w14:textId="07FCF946" w:rsidR="00A14C28" w:rsidRPr="00BF2C36" w:rsidRDefault="2C5A8B2E" w:rsidP="00363E24">
      <w:pPr>
        <w:pStyle w:val="ListParagraph"/>
        <w:numPr>
          <w:ilvl w:val="0"/>
          <w:numId w:val="109"/>
        </w:numPr>
      </w:pPr>
      <w:r w:rsidRPr="00BF2C36">
        <w:t>Flavored water, no added sweeteners or caffeine (carbonated or uncarbonated)</w:t>
      </w:r>
    </w:p>
    <w:p w14:paraId="096FFF1C" w14:textId="3D99B127" w:rsidR="00A14C28" w:rsidRPr="00BF2C36" w:rsidRDefault="2C5A8B2E" w:rsidP="00363E24">
      <w:pPr>
        <w:pStyle w:val="ListParagraph"/>
        <w:numPr>
          <w:ilvl w:val="0"/>
          <w:numId w:val="109"/>
        </w:numPr>
      </w:pPr>
      <w:r w:rsidRPr="00BF2C36">
        <w:t>Unflavored low-fat (1%) or non-fat milk</w:t>
      </w:r>
    </w:p>
    <w:p w14:paraId="7E0ECA68" w14:textId="168CFF9D" w:rsidR="00A14C28" w:rsidRPr="00BF2C36" w:rsidRDefault="2C5A8B2E" w:rsidP="00363E24">
      <w:pPr>
        <w:pStyle w:val="ListParagraph"/>
        <w:numPr>
          <w:ilvl w:val="0"/>
          <w:numId w:val="109"/>
        </w:numPr>
      </w:pPr>
      <w:r w:rsidRPr="00BF2C36">
        <w:t>Unflavored whole or reduced fat (2%) milk</w:t>
      </w:r>
    </w:p>
    <w:p w14:paraId="605B9E65" w14:textId="775463DE" w:rsidR="00A14C28" w:rsidRPr="00BF2C36" w:rsidRDefault="2C5A8B2E" w:rsidP="00363E24">
      <w:pPr>
        <w:pStyle w:val="ListParagraph"/>
        <w:numPr>
          <w:ilvl w:val="0"/>
          <w:numId w:val="109"/>
        </w:numPr>
      </w:pPr>
      <w:r w:rsidRPr="00BF2C36">
        <w:t>Flavored non-fat milk</w:t>
      </w:r>
    </w:p>
    <w:p w14:paraId="6510F85B" w14:textId="4A296242" w:rsidR="00A14C28" w:rsidRPr="00BF2C36" w:rsidRDefault="2C5A8B2E" w:rsidP="00363E24">
      <w:pPr>
        <w:pStyle w:val="ListParagraph"/>
        <w:numPr>
          <w:ilvl w:val="0"/>
          <w:numId w:val="109"/>
        </w:numPr>
      </w:pPr>
      <w:r w:rsidRPr="00BF2C36">
        <w:t>Flavored whole, low-fat, or reduced fat milk</w:t>
      </w:r>
    </w:p>
    <w:p w14:paraId="24E296BA" w14:textId="59D68A70" w:rsidR="00A14C28" w:rsidRPr="00BF2C36" w:rsidRDefault="2C5A8B2E" w:rsidP="00363E24">
      <w:pPr>
        <w:pStyle w:val="ListParagraph"/>
        <w:numPr>
          <w:ilvl w:val="0"/>
          <w:numId w:val="109"/>
        </w:numPr>
      </w:pPr>
      <w:r w:rsidRPr="00BF2C36">
        <w:t>Unsweetened non-dairy milk alternatives (e.g. plant-based milks) that meet nutrient standards for fluid milk substitutes </w:t>
      </w:r>
    </w:p>
    <w:p w14:paraId="0559D7F9" w14:textId="2FAEB55E" w:rsidR="00A14C28" w:rsidRPr="00BF2C36" w:rsidRDefault="2C5A8B2E" w:rsidP="00363E24">
      <w:pPr>
        <w:pStyle w:val="ListParagraph"/>
        <w:numPr>
          <w:ilvl w:val="0"/>
          <w:numId w:val="109"/>
        </w:numPr>
      </w:pPr>
      <w:r w:rsidRPr="00BF2C36">
        <w:t>Sweetened non-dairy milk alternatives (e.g. plant-based milks) that meet nutrient standards for fluid milk substitutes </w:t>
      </w:r>
    </w:p>
    <w:p w14:paraId="18BFA81F" w14:textId="6F008F48" w:rsidR="00A14C28" w:rsidRPr="00BF2C36" w:rsidRDefault="2C5A8B2E" w:rsidP="00363E24">
      <w:pPr>
        <w:pStyle w:val="ListParagraph"/>
        <w:numPr>
          <w:ilvl w:val="0"/>
          <w:numId w:val="109"/>
        </w:numPr>
      </w:pPr>
      <w:r w:rsidRPr="00BF2C36">
        <w:t>Sweetened or unsweetened non-dairy milk alternatives (e.g. plant-based milks) that do NOT meet nutrient standards for fluid milk substitutes</w:t>
      </w:r>
    </w:p>
    <w:p w14:paraId="26F47F93" w14:textId="1A53A637" w:rsidR="00A14C28" w:rsidRPr="00BF2C36" w:rsidRDefault="2C5A8B2E" w:rsidP="00363E24">
      <w:pPr>
        <w:pStyle w:val="ListParagraph"/>
        <w:numPr>
          <w:ilvl w:val="0"/>
          <w:numId w:val="109"/>
        </w:numPr>
      </w:pPr>
      <w:r w:rsidRPr="00BF2C36">
        <w:t>100% fruit or vegetable juices (full strength or diluted with water to include at least 50% juice)</w:t>
      </w:r>
    </w:p>
    <w:p w14:paraId="009ECE5C" w14:textId="0C7CE230" w:rsidR="00A14C28" w:rsidRPr="00BF2C36" w:rsidRDefault="2C5A8B2E" w:rsidP="00363E24">
      <w:pPr>
        <w:pStyle w:val="ListParagraph"/>
        <w:numPr>
          <w:ilvl w:val="0"/>
          <w:numId w:val="109"/>
        </w:numPr>
      </w:pPr>
      <w:r w:rsidRPr="00BF2C36">
        <w:t xml:space="preserve">Calorie-free beverages with caffeine (e.g. unsweetened coffee, tea, or flavored waters with caffeine; excluding diet beverages and plain water) </w:t>
      </w:r>
    </w:p>
    <w:p w14:paraId="22E58801" w14:textId="7E9D953A" w:rsidR="00A14C28" w:rsidRPr="00BF2C36" w:rsidRDefault="2C5A8B2E" w:rsidP="00363E24">
      <w:pPr>
        <w:pStyle w:val="ListParagraph"/>
        <w:numPr>
          <w:ilvl w:val="0"/>
          <w:numId w:val="109"/>
        </w:numPr>
      </w:pPr>
      <w:r w:rsidRPr="00BF2C36">
        <w:t>Low or no calorie electrolyte replacement beverages (&lt; 5 calories per ounce such as low-calorie   sports drinks)</w:t>
      </w:r>
    </w:p>
    <w:p w14:paraId="18C0820E" w14:textId="1888F8EF" w:rsidR="00A14C28" w:rsidRPr="00BF2C36" w:rsidRDefault="2C5A8B2E" w:rsidP="00363E24">
      <w:pPr>
        <w:pStyle w:val="ListParagraph"/>
        <w:numPr>
          <w:ilvl w:val="0"/>
          <w:numId w:val="109"/>
        </w:numPr>
      </w:pPr>
      <w:r w:rsidRPr="00BF2C36">
        <w:t>Regular, non-diet soda</w:t>
      </w:r>
    </w:p>
    <w:p w14:paraId="493AE7E8" w14:textId="4248E596" w:rsidR="00A14C28" w:rsidRPr="00BF2C36" w:rsidRDefault="2C5A8B2E" w:rsidP="00363E24">
      <w:pPr>
        <w:pStyle w:val="ListParagraph"/>
        <w:numPr>
          <w:ilvl w:val="0"/>
          <w:numId w:val="109"/>
        </w:numPr>
      </w:pPr>
      <w:r w:rsidRPr="00BF2C36">
        <w:t>Diet drinks (including diet soda, light tea, artificially sweetened juice)</w:t>
      </w:r>
    </w:p>
    <w:p w14:paraId="2869328A" w14:textId="79F21FC7" w:rsidR="00A14C28" w:rsidRPr="00BF2C36" w:rsidRDefault="2C5A8B2E" w:rsidP="00363E24">
      <w:pPr>
        <w:pStyle w:val="ListParagraph"/>
        <w:numPr>
          <w:ilvl w:val="0"/>
          <w:numId w:val="109"/>
        </w:numPr>
      </w:pPr>
      <w:r w:rsidRPr="00BF2C36">
        <w:t xml:space="preserve">Other sweetened drinks (including Capri Sun, fruit punch, lemonade, </w:t>
      </w:r>
      <w:proofErr w:type="spellStart"/>
      <w:r w:rsidRPr="00BF2C36">
        <w:t>aguas</w:t>
      </w:r>
      <w:proofErr w:type="spellEnd"/>
      <w:r w:rsidRPr="00BF2C36">
        <w:t xml:space="preserve"> frescas, sweet tea)</w:t>
      </w:r>
    </w:p>
    <w:p w14:paraId="74D16822" w14:textId="1558EAEE" w:rsidR="00A14C28" w:rsidRPr="00BF2C36" w:rsidRDefault="2C5A8B2E" w:rsidP="00363E24">
      <w:pPr>
        <w:pStyle w:val="ListParagraph"/>
        <w:numPr>
          <w:ilvl w:val="0"/>
          <w:numId w:val="109"/>
        </w:numPr>
      </w:pPr>
      <w:r w:rsidRPr="00BF2C36">
        <w:t>Other (specify</w:t>
      </w:r>
      <w:proofErr w:type="gramStart"/>
      <w:r w:rsidRPr="00BF2C36">
        <w:t>):_</w:t>
      </w:r>
      <w:proofErr w:type="gramEnd"/>
      <w:r w:rsidRPr="00BF2C36">
        <w:t>_____________________________</w:t>
      </w:r>
    </w:p>
    <w:p w14:paraId="2CAE180F" w14:textId="77777777" w:rsidR="00EB4976" w:rsidRDefault="00EB4976">
      <w:pPr>
        <w:widowControl/>
        <w:autoSpaceDE/>
        <w:autoSpaceDN/>
        <w:spacing w:after="160" w:line="259" w:lineRule="auto"/>
        <w:rPr>
          <w:rFonts w:asciiTheme="minorHAnsi" w:hAnsiTheme="minorHAnsi" w:cstheme="minorHAnsi"/>
          <w:color w:val="000000" w:themeColor="text1"/>
        </w:rPr>
      </w:pPr>
      <w:r>
        <w:br w:type="page"/>
      </w:r>
    </w:p>
    <w:p w14:paraId="25710DA9" w14:textId="71ED038C" w:rsidR="008111AD" w:rsidRPr="00F1598C" w:rsidRDefault="008111AD" w:rsidP="00363E24">
      <w:pPr>
        <w:pStyle w:val="Questions"/>
      </w:pPr>
      <w:r w:rsidRPr="00F1598C">
        <w:lastRenderedPageBreak/>
        <w:t>2.</w:t>
      </w:r>
      <w:r w:rsidR="00272DB4" w:rsidRPr="00F1598C">
        <w:t>1</w:t>
      </w:r>
      <w:r w:rsidR="000B5172" w:rsidRPr="00F1598C">
        <w:t>3</w:t>
      </w:r>
      <w:r w:rsidR="00BB7E0B" w:rsidRPr="00F1598C">
        <w:t xml:space="preserve"> Drinking water outside (e.g. from water fountains, water bottles, water stations, cups, etc.) is:</w:t>
      </w:r>
    </w:p>
    <w:p w14:paraId="3188B2E7" w14:textId="65282705" w:rsidR="00BB7E0B" w:rsidRPr="00F1598C" w:rsidRDefault="00C80EAC" w:rsidP="00363E24">
      <w:pPr>
        <w:pStyle w:val="ListParagraph"/>
        <w:numPr>
          <w:ilvl w:val="0"/>
          <w:numId w:val="112"/>
        </w:numPr>
      </w:pPr>
      <w:r w:rsidRPr="00F1598C">
        <w:t xml:space="preserve">Easily visible and self-serve </w:t>
      </w:r>
      <w:proofErr w:type="gramStart"/>
      <w:r w:rsidRPr="00F1598C">
        <w:t>at all times</w:t>
      </w:r>
      <w:proofErr w:type="gramEnd"/>
    </w:p>
    <w:p w14:paraId="506DCB79" w14:textId="527B507B" w:rsidR="00C80EAC" w:rsidRPr="00F1598C" w:rsidRDefault="00C80EAC" w:rsidP="00363E24">
      <w:pPr>
        <w:pStyle w:val="ListParagraph"/>
        <w:numPr>
          <w:ilvl w:val="0"/>
          <w:numId w:val="112"/>
        </w:numPr>
      </w:pPr>
      <w:r w:rsidRPr="00F1598C">
        <w:t>Easily visible and available on request</w:t>
      </w:r>
    </w:p>
    <w:p w14:paraId="5FCB4E42" w14:textId="18642A7F" w:rsidR="00C80EAC" w:rsidRPr="00F1598C" w:rsidRDefault="00C80EAC" w:rsidP="00363E24">
      <w:pPr>
        <w:pStyle w:val="ListParagraph"/>
        <w:numPr>
          <w:ilvl w:val="0"/>
          <w:numId w:val="112"/>
        </w:numPr>
      </w:pPr>
      <w:r w:rsidRPr="00F1598C">
        <w:t>Visible, but only available during designated water breaks</w:t>
      </w:r>
    </w:p>
    <w:p w14:paraId="55BF16A3" w14:textId="47B3521C" w:rsidR="00C80EAC" w:rsidRPr="00F1598C" w:rsidRDefault="00C80EAC" w:rsidP="00363E24">
      <w:pPr>
        <w:pStyle w:val="ListParagraph"/>
        <w:numPr>
          <w:ilvl w:val="0"/>
          <w:numId w:val="112"/>
        </w:numPr>
      </w:pPr>
      <w:r w:rsidRPr="00F1598C">
        <w:t>Not visible</w:t>
      </w:r>
    </w:p>
    <w:p w14:paraId="1E505B0C" w14:textId="0AE00B18" w:rsidR="00786B77" w:rsidRPr="00F1598C" w:rsidRDefault="00C80EAC" w:rsidP="00363E24">
      <w:pPr>
        <w:pStyle w:val="ListParagraph"/>
        <w:numPr>
          <w:ilvl w:val="0"/>
          <w:numId w:val="112"/>
        </w:numPr>
      </w:pPr>
      <w:r w:rsidRPr="00F1598C">
        <w:t>Not available</w:t>
      </w:r>
    </w:p>
    <w:p w14:paraId="739EA730" w14:textId="2977D9C4" w:rsidR="00E12627" w:rsidRPr="00F1598C" w:rsidRDefault="008111AD" w:rsidP="00363E24">
      <w:pPr>
        <w:pStyle w:val="Questions"/>
      </w:pPr>
      <w:r w:rsidRPr="00F1598C">
        <w:t>2.</w:t>
      </w:r>
      <w:r w:rsidR="000B5172" w:rsidRPr="00F1598C">
        <w:t>14</w:t>
      </w:r>
      <w:r w:rsidRPr="00F1598C">
        <w:t xml:space="preserve"> </w:t>
      </w:r>
      <w:r w:rsidR="00E12627" w:rsidRPr="00F1598C">
        <w:t>Drinking water inside (e.g.</w:t>
      </w:r>
      <w:r w:rsidR="00563147" w:rsidRPr="00F1598C">
        <w:t>,</w:t>
      </w:r>
      <w:r w:rsidR="00E12627" w:rsidRPr="00F1598C">
        <w:t xml:space="preserve"> from water fountains, water bottles, water stations, cups, etc.) is:</w:t>
      </w:r>
    </w:p>
    <w:p w14:paraId="2880DF57" w14:textId="77777777" w:rsidR="00E12627" w:rsidRPr="00F1598C" w:rsidRDefault="00E12627" w:rsidP="00363E24">
      <w:pPr>
        <w:pStyle w:val="ListParagraph"/>
        <w:numPr>
          <w:ilvl w:val="0"/>
          <w:numId w:val="111"/>
        </w:numPr>
      </w:pPr>
      <w:r w:rsidRPr="00F1598C">
        <w:t xml:space="preserve">Easily visible and self-serve </w:t>
      </w:r>
      <w:proofErr w:type="gramStart"/>
      <w:r w:rsidRPr="00F1598C">
        <w:t>at all times</w:t>
      </w:r>
      <w:proofErr w:type="gramEnd"/>
    </w:p>
    <w:p w14:paraId="7304CCAB" w14:textId="77777777" w:rsidR="00E12627" w:rsidRPr="00F1598C" w:rsidRDefault="00E12627" w:rsidP="00363E24">
      <w:pPr>
        <w:pStyle w:val="ListParagraph"/>
        <w:numPr>
          <w:ilvl w:val="0"/>
          <w:numId w:val="111"/>
        </w:numPr>
      </w:pPr>
      <w:r w:rsidRPr="00F1598C">
        <w:t>Easily visible and available on request</w:t>
      </w:r>
    </w:p>
    <w:p w14:paraId="1A2CA194" w14:textId="77777777" w:rsidR="00E12627" w:rsidRPr="00F1598C" w:rsidRDefault="00E12627" w:rsidP="00363E24">
      <w:pPr>
        <w:pStyle w:val="ListParagraph"/>
        <w:numPr>
          <w:ilvl w:val="0"/>
          <w:numId w:val="111"/>
        </w:numPr>
      </w:pPr>
      <w:r w:rsidRPr="00F1598C">
        <w:t>Visible, but only available during designated water breaks</w:t>
      </w:r>
    </w:p>
    <w:p w14:paraId="3D3F5C25" w14:textId="77777777" w:rsidR="00E12627" w:rsidRPr="00F1598C" w:rsidRDefault="00E12627" w:rsidP="00363E24">
      <w:pPr>
        <w:pStyle w:val="ListParagraph"/>
        <w:numPr>
          <w:ilvl w:val="0"/>
          <w:numId w:val="111"/>
        </w:numPr>
      </w:pPr>
      <w:r w:rsidRPr="00F1598C">
        <w:t>Not visible</w:t>
      </w:r>
    </w:p>
    <w:p w14:paraId="6D3A2E4B" w14:textId="65CFD4C0" w:rsidR="00827568" w:rsidRPr="00F1598C" w:rsidRDefault="00E12627" w:rsidP="00363E24">
      <w:pPr>
        <w:pStyle w:val="ListParagraph"/>
        <w:numPr>
          <w:ilvl w:val="0"/>
          <w:numId w:val="111"/>
        </w:numPr>
      </w:pPr>
      <w:r w:rsidRPr="00F1598C">
        <w:t>Not available</w:t>
      </w:r>
      <w:r w:rsidR="00827568" w:rsidRPr="00F1598C">
        <w:t xml:space="preserve"> </w:t>
      </w:r>
    </w:p>
    <w:p w14:paraId="5818413F" w14:textId="3241E863" w:rsidR="007E5242" w:rsidRPr="00F1598C" w:rsidRDefault="0031746A" w:rsidP="00363E24">
      <w:pPr>
        <w:pStyle w:val="Questions"/>
      </w:pPr>
      <w:r w:rsidRPr="00F1598C">
        <w:t xml:space="preserve">2.15 </w:t>
      </w:r>
      <w:r w:rsidR="007E5242" w:rsidRPr="00F1598C">
        <w:t>Students are allowed to carry and drink from refillable water bottles:</w:t>
      </w:r>
    </w:p>
    <w:p w14:paraId="358BF630" w14:textId="77C3C885" w:rsidR="007E5242" w:rsidRPr="00F1598C" w:rsidRDefault="007E5242" w:rsidP="00363E24">
      <w:pPr>
        <w:pStyle w:val="ListParagraph"/>
        <w:numPr>
          <w:ilvl w:val="0"/>
          <w:numId w:val="113"/>
        </w:numPr>
        <w:rPr>
          <w:b/>
        </w:rPr>
      </w:pPr>
      <w:r w:rsidRPr="00F1598C">
        <w:t>At all times and locations</w:t>
      </w:r>
    </w:p>
    <w:p w14:paraId="55706348" w14:textId="6160298B" w:rsidR="007E5242" w:rsidRPr="00F1598C" w:rsidRDefault="007E5242" w:rsidP="00363E24">
      <w:pPr>
        <w:pStyle w:val="ListParagraph"/>
        <w:numPr>
          <w:ilvl w:val="0"/>
          <w:numId w:val="113"/>
        </w:numPr>
        <w:rPr>
          <w:b/>
        </w:rPr>
      </w:pPr>
      <w:r w:rsidRPr="00F1598C">
        <w:t xml:space="preserve">At only </w:t>
      </w:r>
      <w:proofErr w:type="gramStart"/>
      <w:r w:rsidRPr="00F1598C">
        <w:t>some times</w:t>
      </w:r>
      <w:proofErr w:type="gramEnd"/>
      <w:r w:rsidRPr="00F1598C">
        <w:t xml:space="preserve"> and locations</w:t>
      </w:r>
    </w:p>
    <w:p w14:paraId="1FD1CA14" w14:textId="2C0FB270" w:rsidR="007E5242" w:rsidRPr="00F1598C" w:rsidRDefault="007E5242" w:rsidP="00363E24">
      <w:pPr>
        <w:pStyle w:val="ListParagraph"/>
        <w:numPr>
          <w:ilvl w:val="0"/>
          <w:numId w:val="113"/>
        </w:numPr>
      </w:pPr>
      <w:r w:rsidRPr="00F1598C">
        <w:t>Never</w:t>
      </w:r>
    </w:p>
    <w:p w14:paraId="6581409C" w14:textId="2998244C" w:rsidR="000F1C14" w:rsidRPr="007816DD" w:rsidRDefault="000E18D0" w:rsidP="00363E24">
      <w:pPr>
        <w:pStyle w:val="Questions"/>
        <w:rPr>
          <w:rStyle w:val="eop"/>
          <w:rFonts w:eastAsiaTheme="minorEastAsia"/>
        </w:rPr>
      </w:pPr>
      <w:r w:rsidRPr="00F1598C">
        <w:t>2.</w:t>
      </w:r>
      <w:r w:rsidR="0031746A" w:rsidRPr="00F1598C">
        <w:t>16</w:t>
      </w:r>
      <w:r w:rsidRPr="00F1598C">
        <w:t xml:space="preserve"> </w:t>
      </w:r>
      <w:r w:rsidR="000F1C14" w:rsidRPr="00F1598C">
        <w:rPr>
          <w:rStyle w:val="normaltextrun"/>
        </w:rPr>
        <w:t xml:space="preserve">Have any of the policies or practices in Section </w:t>
      </w:r>
      <w:r w:rsidR="003A74B9" w:rsidRPr="00F1598C">
        <w:rPr>
          <w:rStyle w:val="normaltextrun"/>
        </w:rPr>
        <w:t>2</w:t>
      </w:r>
      <w:r w:rsidR="000F1C14" w:rsidRPr="00F1598C">
        <w:rPr>
          <w:rStyle w:val="normaltextrun"/>
        </w:rPr>
        <w:t xml:space="preserve"> been impacted by </w:t>
      </w:r>
      <w:r w:rsidR="009D60A3">
        <w:rPr>
          <w:rStyle w:val="normaltextrun"/>
        </w:rPr>
        <w:t>health or safety emergencies</w:t>
      </w:r>
      <w:r w:rsidR="000F1C14" w:rsidRPr="00F1598C">
        <w:rPr>
          <w:rStyle w:val="normaltextrun"/>
        </w:rPr>
        <w:t>? </w:t>
      </w:r>
      <w:r w:rsidR="000F1C14" w:rsidRPr="00F1598C">
        <w:rPr>
          <w:rStyle w:val="eop"/>
        </w:rPr>
        <w:t> </w:t>
      </w:r>
    </w:p>
    <w:p w14:paraId="1C3052ED" w14:textId="279555BE" w:rsidR="000F1C14" w:rsidRPr="0039728C" w:rsidRDefault="009D60A3" w:rsidP="00363E24">
      <w:pPr>
        <w:pStyle w:val="ListParagraph"/>
        <w:numPr>
          <w:ilvl w:val="0"/>
          <w:numId w:val="143"/>
        </w:numPr>
      </w:pPr>
      <w:proofErr w:type="gramStart"/>
      <w:r>
        <w:t>Yes</w:t>
      </w:r>
      <w:proofErr w:type="gramEnd"/>
      <w:r w:rsidR="000F1C14" w:rsidRPr="0039728C">
        <w:t xml:space="preserve"> </w:t>
      </w:r>
      <w:r w:rsidR="000F1C14" w:rsidRPr="009D60A3">
        <w:rPr>
          <w:rStyle w:val="IntenseEmphasis"/>
        </w:rPr>
        <w:t>Please describe</w:t>
      </w:r>
      <w:r w:rsidR="000F1C14" w:rsidRPr="0039728C">
        <w:t>: ____________________ </w:t>
      </w:r>
    </w:p>
    <w:p w14:paraId="04EA155C" w14:textId="2BFD115B" w:rsidR="000F1C14" w:rsidRPr="0039728C" w:rsidRDefault="000F1C14" w:rsidP="00363E24">
      <w:pPr>
        <w:pStyle w:val="ListParagraph"/>
        <w:numPr>
          <w:ilvl w:val="0"/>
          <w:numId w:val="143"/>
        </w:numPr>
      </w:pPr>
      <w:r w:rsidRPr="0039728C">
        <w:t>No</w:t>
      </w:r>
    </w:p>
    <w:p w14:paraId="509C9D28" w14:textId="35A5B258" w:rsidR="000E18D0" w:rsidRPr="00F1598C" w:rsidRDefault="000E18D0" w:rsidP="00363E24">
      <w:pPr>
        <w:pStyle w:val="Questions"/>
      </w:pPr>
      <w:r w:rsidRPr="00F1598C">
        <w:t>2.</w:t>
      </w:r>
      <w:r w:rsidR="0031746A" w:rsidRPr="00F1598C">
        <w:t>17</w:t>
      </w:r>
      <w:r w:rsidRPr="00F1598C">
        <w:t xml:space="preserve"> Comments on Section 2: Meal and </w:t>
      </w:r>
      <w:r w:rsidR="00AB0FEB" w:rsidRPr="00F1598C">
        <w:t>Snack Foods and Beverages</w:t>
      </w:r>
    </w:p>
    <w:p w14:paraId="2345F9A6" w14:textId="77777777" w:rsidR="000E18D0" w:rsidRPr="00F1598C" w:rsidRDefault="000E18D0" w:rsidP="00D6521C">
      <w:pPr>
        <w:spacing w:before="120" w:after="120"/>
        <w:contextualSpacing/>
        <w:rPr>
          <w:rStyle w:val="IntenseEmphasis"/>
          <w:rFonts w:asciiTheme="minorHAnsi" w:hAnsiTheme="minorHAnsi" w:cstheme="minorHAnsi"/>
        </w:rPr>
      </w:pPr>
      <w:r w:rsidRPr="00F1598C">
        <w:rPr>
          <w:rStyle w:val="IntenseEmphasis"/>
          <w:rFonts w:asciiTheme="minorHAnsi" w:hAnsiTheme="minorHAnsi" w:cstheme="minorHAnsi"/>
          <w:szCs w:val="24"/>
        </w:rPr>
        <w:t>Add</w:t>
      </w:r>
      <w:r w:rsidRPr="00F1598C">
        <w:rPr>
          <w:rStyle w:val="IntenseEmphasis"/>
          <w:rFonts w:asciiTheme="minorHAnsi" w:hAnsiTheme="minorHAnsi" w:cstheme="minorHAnsi"/>
        </w:rPr>
        <w:t xml:space="preserve"> any notes or observations, such as a description of something asked in a question or additional practices that are not measured on this questionnaire.</w:t>
      </w:r>
    </w:p>
    <w:p w14:paraId="552589FF" w14:textId="77777777" w:rsidR="00E22F0F" w:rsidRPr="00F1598C" w:rsidRDefault="00E22F0F" w:rsidP="0049362A">
      <w:pPr>
        <w:spacing w:before="120" w:after="120" w:line="312" w:lineRule="auto"/>
        <w:contextualSpacing/>
        <w:rPr>
          <w:rFonts w:asciiTheme="minorHAnsi" w:hAnsiTheme="minorHAnsi" w:cstheme="minorHAnsi"/>
        </w:rPr>
      </w:pPr>
      <w:r w:rsidRPr="00F1598C">
        <w:rPr>
          <w:rFonts w:asciiTheme="minorHAnsi" w:hAnsiTheme="minorHAnsi" w:cstheme="minorHAnsi"/>
        </w:rPr>
        <w:t>__________________________________________________________________________</w:t>
      </w:r>
    </w:p>
    <w:p w14:paraId="58D1B92E" w14:textId="77777777" w:rsidR="00E22F0F" w:rsidRPr="00F1598C" w:rsidRDefault="00E22F0F" w:rsidP="0049362A">
      <w:pPr>
        <w:spacing w:before="120" w:after="120" w:line="312" w:lineRule="auto"/>
        <w:contextualSpacing/>
        <w:rPr>
          <w:rFonts w:asciiTheme="minorHAnsi" w:hAnsiTheme="minorHAnsi" w:cstheme="minorHAnsi"/>
        </w:rPr>
      </w:pPr>
      <w:r w:rsidRPr="00F1598C">
        <w:rPr>
          <w:rFonts w:asciiTheme="minorHAnsi" w:hAnsiTheme="minorHAnsi" w:cstheme="minorHAnsi"/>
        </w:rPr>
        <w:t>__________________________________________________________________________</w:t>
      </w:r>
    </w:p>
    <w:p w14:paraId="7B8A19D2" w14:textId="77777777" w:rsidR="00E22F0F" w:rsidRPr="00F1598C" w:rsidRDefault="00E22F0F" w:rsidP="0049362A">
      <w:pPr>
        <w:spacing w:before="120" w:after="120" w:line="312" w:lineRule="auto"/>
        <w:contextualSpacing/>
        <w:rPr>
          <w:rFonts w:asciiTheme="minorHAnsi" w:hAnsiTheme="minorHAnsi" w:cstheme="minorHAnsi"/>
        </w:rPr>
      </w:pPr>
      <w:r w:rsidRPr="00F1598C">
        <w:rPr>
          <w:rFonts w:asciiTheme="minorHAnsi" w:hAnsiTheme="minorHAnsi" w:cstheme="minorHAnsi"/>
        </w:rPr>
        <w:t>__________________________________________________________________________</w:t>
      </w:r>
    </w:p>
    <w:p w14:paraId="455D8816" w14:textId="77777777" w:rsidR="00786B50" w:rsidRPr="00F1598C" w:rsidRDefault="00786B50" w:rsidP="0049362A">
      <w:pPr>
        <w:spacing w:before="120" w:after="120" w:line="312" w:lineRule="auto"/>
        <w:contextualSpacing/>
        <w:rPr>
          <w:rFonts w:asciiTheme="minorHAnsi" w:hAnsiTheme="minorHAnsi" w:cstheme="minorHAnsi"/>
        </w:rPr>
        <w:sectPr w:rsidR="00786B50" w:rsidRPr="00F1598C" w:rsidSect="009B1D07">
          <w:footerReference w:type="default" r:id="rId23"/>
          <w:pgSz w:w="12240" w:h="15840"/>
          <w:pgMar w:top="1440" w:right="1080" w:bottom="1440" w:left="1080" w:header="720" w:footer="720" w:gutter="0"/>
          <w:pgNumType w:fmt="numberInDash"/>
          <w:cols w:space="720"/>
          <w:docGrid w:linePitch="360"/>
        </w:sectPr>
      </w:pPr>
    </w:p>
    <w:p w14:paraId="7CEF914E" w14:textId="051D0E1B" w:rsidR="00786B77" w:rsidRPr="00F1598C" w:rsidRDefault="00786B77" w:rsidP="007816DD">
      <w:pPr>
        <w:pStyle w:val="Heading2"/>
      </w:pPr>
      <w:r w:rsidRPr="00F1598C">
        <w:lastRenderedPageBreak/>
        <w:t xml:space="preserve">Section 3: Food </w:t>
      </w:r>
      <w:r w:rsidR="001D1FB3" w:rsidRPr="00F1598C">
        <w:t>Environment and Feeding Practices</w:t>
      </w:r>
    </w:p>
    <w:p w14:paraId="3606558E" w14:textId="36A3ABA8" w:rsidR="00786B77" w:rsidRPr="00F1598C" w:rsidRDefault="0010637D" w:rsidP="00BF2C36">
      <w:pPr>
        <w:spacing w:before="120" w:after="120"/>
        <w:contextualSpacing/>
        <w:rPr>
          <w:rFonts w:asciiTheme="minorHAnsi" w:hAnsiTheme="minorHAnsi" w:cstheme="minorHAnsi"/>
          <w:i/>
          <w:iCs/>
          <w:color w:val="538135" w:themeColor="accent6" w:themeShade="BF"/>
          <w:sz w:val="24"/>
        </w:rPr>
      </w:pPr>
      <w:r w:rsidRPr="00F1598C">
        <w:rPr>
          <w:rStyle w:val="IntenseEmphasis"/>
          <w:rFonts w:asciiTheme="minorHAnsi" w:hAnsiTheme="minorHAnsi" w:cstheme="minorHAnsi"/>
        </w:rPr>
        <w:t>Unless otherwise specified, refer to practices in place currently. Do NOT include practices that are planned and not yet implemented.</w:t>
      </w:r>
    </w:p>
    <w:p w14:paraId="678219A5" w14:textId="71B196D7" w:rsidR="00786B77" w:rsidRPr="00F1598C" w:rsidRDefault="00786B77" w:rsidP="00363E24">
      <w:pPr>
        <w:pStyle w:val="Questions"/>
      </w:pPr>
      <w:r w:rsidRPr="00F1598C">
        <w:t xml:space="preserve">3.1 </w:t>
      </w:r>
      <w:r w:rsidR="001D1FB3" w:rsidRPr="00F1598C">
        <w:t xml:space="preserve">Staff eat or drink unhealthy foods (i.e., sweets, soda, chips) in front of </w:t>
      </w:r>
      <w:r w:rsidR="007E5242" w:rsidRPr="00F1598C">
        <w:t>students</w:t>
      </w:r>
      <w:r w:rsidR="001D1FB3" w:rsidRPr="00F1598C">
        <w:t>.</w:t>
      </w:r>
      <w:r w:rsidRPr="00F1598C">
        <w:t xml:space="preserve">  </w:t>
      </w:r>
    </w:p>
    <w:p w14:paraId="36F78B67" w14:textId="77777777" w:rsidR="001D1FB3" w:rsidRPr="00F1598C" w:rsidRDefault="001D1FB3" w:rsidP="00363E24">
      <w:pPr>
        <w:pStyle w:val="ListParagraph"/>
        <w:numPr>
          <w:ilvl w:val="0"/>
          <w:numId w:val="114"/>
        </w:numPr>
      </w:pPr>
      <w:r w:rsidRPr="00F1598C">
        <w:t>Always (true more than 90% of the time)</w:t>
      </w:r>
    </w:p>
    <w:p w14:paraId="51ABACAF" w14:textId="77777777" w:rsidR="001D1FB3" w:rsidRPr="00F1598C" w:rsidRDefault="001D1FB3" w:rsidP="00363E24">
      <w:pPr>
        <w:pStyle w:val="ListParagraph"/>
        <w:numPr>
          <w:ilvl w:val="0"/>
          <w:numId w:val="114"/>
        </w:numPr>
      </w:pPr>
      <w:r w:rsidRPr="00F1598C">
        <w:t>Usually (true 61-90% of the time)</w:t>
      </w:r>
    </w:p>
    <w:p w14:paraId="420C8D3E" w14:textId="77777777" w:rsidR="001D1FB3" w:rsidRPr="00F1598C" w:rsidRDefault="001D1FB3" w:rsidP="00363E24">
      <w:pPr>
        <w:pStyle w:val="ListParagraph"/>
        <w:numPr>
          <w:ilvl w:val="0"/>
          <w:numId w:val="114"/>
        </w:numPr>
      </w:pPr>
      <w:r w:rsidRPr="00F1598C">
        <w:t>Sometimes (true 41-60% of the time)</w:t>
      </w:r>
    </w:p>
    <w:p w14:paraId="76934AED" w14:textId="77777777" w:rsidR="001D1FB3" w:rsidRPr="00F1598C" w:rsidRDefault="001D1FB3" w:rsidP="00363E24">
      <w:pPr>
        <w:pStyle w:val="ListParagraph"/>
        <w:numPr>
          <w:ilvl w:val="0"/>
          <w:numId w:val="114"/>
        </w:numPr>
      </w:pPr>
      <w:r w:rsidRPr="00F1598C">
        <w:t>Not usually (true 11-40% of the time)</w:t>
      </w:r>
    </w:p>
    <w:p w14:paraId="6715EB07" w14:textId="29B818F7" w:rsidR="00AE77D0" w:rsidRPr="00F1598C" w:rsidRDefault="001D1FB3" w:rsidP="00363E24">
      <w:pPr>
        <w:pStyle w:val="ListParagraph"/>
        <w:numPr>
          <w:ilvl w:val="0"/>
          <w:numId w:val="114"/>
        </w:numPr>
        <w:rPr>
          <w:rStyle w:val="IntenseEmphasis"/>
          <w:rFonts w:asciiTheme="minorHAnsi" w:hAnsiTheme="minorHAnsi" w:cstheme="minorHAnsi"/>
          <w:i w:val="0"/>
          <w:iCs w:val="0"/>
          <w:color w:val="auto"/>
          <w:szCs w:val="24"/>
        </w:rPr>
      </w:pPr>
      <w:r w:rsidRPr="00F1598C">
        <w:t>Never (true 10% or less of the time)</w:t>
      </w:r>
    </w:p>
    <w:p w14:paraId="7D6A7585" w14:textId="16A28A7C" w:rsidR="00786B77" w:rsidRPr="00F1598C" w:rsidRDefault="00786B77" w:rsidP="00363E24">
      <w:pPr>
        <w:pStyle w:val="Questions"/>
      </w:pPr>
      <w:r w:rsidRPr="00F1598C">
        <w:t>3.</w:t>
      </w:r>
      <w:r w:rsidR="00427A37">
        <w:t>2</w:t>
      </w:r>
      <w:r w:rsidRPr="00F1598C">
        <w:t xml:space="preserve"> </w:t>
      </w:r>
      <w:r w:rsidR="001D1FB3" w:rsidRPr="00F1598C">
        <w:t xml:space="preserve">When </w:t>
      </w:r>
      <w:r w:rsidR="00DE34E9" w:rsidRPr="00F1598C">
        <w:t xml:space="preserve">students </w:t>
      </w:r>
      <w:r w:rsidR="001D1FB3" w:rsidRPr="00F1598C">
        <w:t>request seconds, staff ask them if they are still hungry before serving more food.</w:t>
      </w:r>
      <w:r w:rsidR="00B10306" w:rsidRPr="00F1598C">
        <w:t xml:space="preserve">  </w:t>
      </w:r>
    </w:p>
    <w:p w14:paraId="79A89F79" w14:textId="59A1FACE" w:rsidR="001D1FB3" w:rsidRPr="00F1598C" w:rsidRDefault="001D1FB3" w:rsidP="00363E24">
      <w:pPr>
        <w:pStyle w:val="ListParagraph"/>
        <w:numPr>
          <w:ilvl w:val="0"/>
          <w:numId w:val="26"/>
        </w:numPr>
      </w:pPr>
      <w:r w:rsidRPr="00F1598C">
        <w:t>N/A: Seconds are not allowed or not available</w:t>
      </w:r>
    </w:p>
    <w:p w14:paraId="3D2FC2CA" w14:textId="2E2918C9" w:rsidR="001D1FB3" w:rsidRPr="00F1598C" w:rsidRDefault="001D1FB3" w:rsidP="00363E24">
      <w:pPr>
        <w:pStyle w:val="ListParagraph"/>
        <w:numPr>
          <w:ilvl w:val="0"/>
          <w:numId w:val="26"/>
        </w:numPr>
      </w:pPr>
      <w:r w:rsidRPr="00F1598C">
        <w:t>Always (true more than 90% of the time)</w:t>
      </w:r>
    </w:p>
    <w:p w14:paraId="6C50A489" w14:textId="77777777" w:rsidR="001D1FB3" w:rsidRPr="00F1598C" w:rsidRDefault="001D1FB3" w:rsidP="00363E24">
      <w:pPr>
        <w:pStyle w:val="ListParagraph"/>
        <w:numPr>
          <w:ilvl w:val="0"/>
          <w:numId w:val="26"/>
        </w:numPr>
      </w:pPr>
      <w:r w:rsidRPr="00F1598C">
        <w:t>Usually (true 61-90% of the time)</w:t>
      </w:r>
    </w:p>
    <w:p w14:paraId="6CC4FDD9" w14:textId="77777777" w:rsidR="001D1FB3" w:rsidRPr="00F1598C" w:rsidRDefault="001D1FB3" w:rsidP="00363E24">
      <w:pPr>
        <w:pStyle w:val="ListParagraph"/>
        <w:numPr>
          <w:ilvl w:val="0"/>
          <w:numId w:val="26"/>
        </w:numPr>
      </w:pPr>
      <w:r w:rsidRPr="00F1598C">
        <w:t>Sometimes (true 41-60% of the time)</w:t>
      </w:r>
    </w:p>
    <w:p w14:paraId="5C4B6531" w14:textId="77777777" w:rsidR="001D1FB3" w:rsidRPr="00F1598C" w:rsidRDefault="001D1FB3" w:rsidP="00363E24">
      <w:pPr>
        <w:pStyle w:val="ListParagraph"/>
        <w:numPr>
          <w:ilvl w:val="0"/>
          <w:numId w:val="26"/>
        </w:numPr>
      </w:pPr>
      <w:r w:rsidRPr="00F1598C">
        <w:t>Not usually (true 11-40% of the time)</w:t>
      </w:r>
    </w:p>
    <w:p w14:paraId="5375F047" w14:textId="77777777" w:rsidR="001D1FB3" w:rsidRPr="00F1598C" w:rsidRDefault="001D1FB3" w:rsidP="00363E24">
      <w:pPr>
        <w:pStyle w:val="ListParagraph"/>
        <w:numPr>
          <w:ilvl w:val="0"/>
          <w:numId w:val="26"/>
        </w:numPr>
      </w:pPr>
      <w:r w:rsidRPr="00F1598C">
        <w:t>Never (true 10% or less of the time)</w:t>
      </w:r>
    </w:p>
    <w:p w14:paraId="27BB681E" w14:textId="74A766D9" w:rsidR="00707565" w:rsidRPr="00F1598C" w:rsidRDefault="00707565" w:rsidP="00363E24">
      <w:pPr>
        <w:pStyle w:val="Questions"/>
      </w:pPr>
      <w:r w:rsidRPr="00F1598C">
        <w:t>3.</w:t>
      </w:r>
      <w:r w:rsidR="00427A37">
        <w:t>3</w:t>
      </w:r>
      <w:r w:rsidRPr="00F1598C">
        <w:t xml:space="preserve"> </w:t>
      </w:r>
      <w:r w:rsidR="001D1FB3" w:rsidRPr="00F1598C">
        <w:t xml:space="preserve">Staff require that </w:t>
      </w:r>
      <w:r w:rsidR="00FA395E" w:rsidRPr="00F1598C">
        <w:t xml:space="preserve">students </w:t>
      </w:r>
      <w:r w:rsidR="001D1FB3" w:rsidRPr="00F1598C">
        <w:t>sit at the table until they clean their plates.</w:t>
      </w:r>
    </w:p>
    <w:p w14:paraId="6E8FA7B6" w14:textId="77777777" w:rsidR="001D1FB3" w:rsidRPr="00F1598C" w:rsidRDefault="001D1FB3" w:rsidP="00363E24">
      <w:pPr>
        <w:pStyle w:val="ListParagraph"/>
        <w:numPr>
          <w:ilvl w:val="0"/>
          <w:numId w:val="27"/>
        </w:numPr>
      </w:pPr>
      <w:r w:rsidRPr="00F1598C">
        <w:t>Always (true more than 90% of the time)</w:t>
      </w:r>
    </w:p>
    <w:p w14:paraId="1821DBBE" w14:textId="77777777" w:rsidR="001D1FB3" w:rsidRPr="00F1598C" w:rsidRDefault="001D1FB3" w:rsidP="00363E24">
      <w:pPr>
        <w:pStyle w:val="ListParagraph"/>
        <w:numPr>
          <w:ilvl w:val="0"/>
          <w:numId w:val="27"/>
        </w:numPr>
      </w:pPr>
      <w:r w:rsidRPr="00F1598C">
        <w:t>Usually (true 61-90% of the time)</w:t>
      </w:r>
    </w:p>
    <w:p w14:paraId="65F7CDC8" w14:textId="77777777" w:rsidR="001D1FB3" w:rsidRPr="00F1598C" w:rsidRDefault="001D1FB3" w:rsidP="00363E24">
      <w:pPr>
        <w:pStyle w:val="ListParagraph"/>
        <w:numPr>
          <w:ilvl w:val="0"/>
          <w:numId w:val="27"/>
        </w:numPr>
      </w:pPr>
      <w:r w:rsidRPr="00F1598C">
        <w:t>Sometimes (true 41-60% of the time)</w:t>
      </w:r>
    </w:p>
    <w:p w14:paraId="6E9E4F9D" w14:textId="77777777" w:rsidR="001D1FB3" w:rsidRPr="00F1598C" w:rsidRDefault="001D1FB3" w:rsidP="00363E24">
      <w:pPr>
        <w:pStyle w:val="ListParagraph"/>
        <w:numPr>
          <w:ilvl w:val="0"/>
          <w:numId w:val="27"/>
        </w:numPr>
      </w:pPr>
      <w:r w:rsidRPr="00F1598C">
        <w:t>Not usually (true 11-40% of the time)</w:t>
      </w:r>
    </w:p>
    <w:p w14:paraId="4A6131B2" w14:textId="77777777" w:rsidR="001D1FB3" w:rsidRPr="00F1598C" w:rsidRDefault="001D1FB3" w:rsidP="00363E24">
      <w:pPr>
        <w:pStyle w:val="ListParagraph"/>
        <w:numPr>
          <w:ilvl w:val="0"/>
          <w:numId w:val="27"/>
        </w:numPr>
      </w:pPr>
      <w:r w:rsidRPr="00F1598C">
        <w:t>Never (true 10% or less of the time)</w:t>
      </w:r>
    </w:p>
    <w:p w14:paraId="60886D44" w14:textId="55218EB0" w:rsidR="0010637D" w:rsidRPr="00F1598C" w:rsidRDefault="0010637D" w:rsidP="0049362A">
      <w:pPr>
        <w:pStyle w:val="BodyText"/>
        <w:spacing w:before="120" w:after="120" w:line="312" w:lineRule="auto"/>
        <w:ind w:right="576"/>
        <w:contextualSpacing/>
        <w:rPr>
          <w:rFonts w:asciiTheme="minorHAnsi" w:hAnsiTheme="minorHAnsi" w:cstheme="minorHAnsi"/>
        </w:rPr>
      </w:pPr>
      <w:r w:rsidRPr="00F1598C">
        <w:rPr>
          <w:rStyle w:val="QuestionsChar"/>
          <w:rFonts w:asciiTheme="minorHAnsi" w:hAnsiTheme="minorHAnsi"/>
        </w:rPr>
        <w:t>3.</w:t>
      </w:r>
      <w:r w:rsidR="00427A37">
        <w:rPr>
          <w:rStyle w:val="QuestionsChar"/>
          <w:rFonts w:asciiTheme="minorHAnsi" w:hAnsiTheme="minorHAnsi"/>
        </w:rPr>
        <w:t>4</w:t>
      </w:r>
      <w:r w:rsidRPr="00F1598C">
        <w:rPr>
          <w:rStyle w:val="QuestionsChar"/>
          <w:rFonts w:asciiTheme="minorHAnsi" w:hAnsiTheme="minorHAnsi"/>
        </w:rPr>
        <w:t xml:space="preserve"> </w:t>
      </w:r>
      <w:r w:rsidR="00DE34E9" w:rsidRPr="00F1598C">
        <w:rPr>
          <w:rFonts w:asciiTheme="minorHAnsi" w:hAnsiTheme="minorHAnsi" w:cstheme="minorHAnsi"/>
          <w:b/>
          <w:bCs/>
        </w:rPr>
        <w:t>Students help prepare their own meals or snacks</w:t>
      </w:r>
      <w:r w:rsidR="00A60DA5" w:rsidRPr="00F1598C">
        <w:rPr>
          <w:rFonts w:asciiTheme="minorHAnsi" w:hAnsiTheme="minorHAnsi" w:cstheme="minorHAnsi"/>
          <w:b/>
          <w:bCs/>
        </w:rPr>
        <w:t>.</w:t>
      </w:r>
    </w:p>
    <w:p w14:paraId="0DBC56A7" w14:textId="77777777" w:rsidR="001D1FB3" w:rsidRPr="00F1598C" w:rsidRDefault="001D1FB3" w:rsidP="00363E24">
      <w:pPr>
        <w:pStyle w:val="ListParagraph"/>
        <w:numPr>
          <w:ilvl w:val="0"/>
          <w:numId w:val="28"/>
        </w:numPr>
      </w:pPr>
      <w:r w:rsidRPr="00F1598C">
        <w:t>Always (true more than 90% of the time)</w:t>
      </w:r>
    </w:p>
    <w:p w14:paraId="0D55081B" w14:textId="77777777" w:rsidR="001D1FB3" w:rsidRPr="00F1598C" w:rsidRDefault="001D1FB3" w:rsidP="00363E24">
      <w:pPr>
        <w:pStyle w:val="ListParagraph"/>
        <w:numPr>
          <w:ilvl w:val="0"/>
          <w:numId w:val="28"/>
        </w:numPr>
      </w:pPr>
      <w:r w:rsidRPr="00F1598C">
        <w:t>Usually (true 61-90% of the time)</w:t>
      </w:r>
    </w:p>
    <w:p w14:paraId="1224B992" w14:textId="77777777" w:rsidR="001D1FB3" w:rsidRPr="00F1598C" w:rsidRDefault="001D1FB3" w:rsidP="00363E24">
      <w:pPr>
        <w:pStyle w:val="ListParagraph"/>
        <w:numPr>
          <w:ilvl w:val="0"/>
          <w:numId w:val="28"/>
        </w:numPr>
      </w:pPr>
      <w:r w:rsidRPr="00F1598C">
        <w:t>Sometimes (true 41-60% of the time)</w:t>
      </w:r>
    </w:p>
    <w:p w14:paraId="25EFCDA3" w14:textId="77777777" w:rsidR="001D1FB3" w:rsidRPr="00F1598C" w:rsidRDefault="001D1FB3" w:rsidP="00363E24">
      <w:pPr>
        <w:pStyle w:val="ListParagraph"/>
        <w:numPr>
          <w:ilvl w:val="0"/>
          <w:numId w:val="28"/>
        </w:numPr>
      </w:pPr>
      <w:r w:rsidRPr="00F1598C">
        <w:t>Not usually (true 11-40% of the time)</w:t>
      </w:r>
    </w:p>
    <w:p w14:paraId="7BB0B782" w14:textId="77777777" w:rsidR="001D1FB3" w:rsidRPr="00F1598C" w:rsidRDefault="001D1FB3" w:rsidP="00363E24">
      <w:pPr>
        <w:pStyle w:val="ListParagraph"/>
        <w:numPr>
          <w:ilvl w:val="0"/>
          <w:numId w:val="28"/>
        </w:numPr>
      </w:pPr>
      <w:r w:rsidRPr="00F1598C">
        <w:t>Never (true 10% or less of the time)</w:t>
      </w:r>
    </w:p>
    <w:p w14:paraId="2B5C7C4D" w14:textId="77777777" w:rsidR="00A14C28" w:rsidRPr="00F1598C" w:rsidRDefault="00A14C28" w:rsidP="0049362A">
      <w:pPr>
        <w:widowControl/>
        <w:autoSpaceDE/>
        <w:autoSpaceDN/>
        <w:spacing w:before="120" w:after="120" w:line="312" w:lineRule="auto"/>
        <w:contextualSpacing/>
        <w:rPr>
          <w:rStyle w:val="QuestionsChar"/>
          <w:rFonts w:asciiTheme="minorHAnsi" w:hAnsiTheme="minorHAnsi"/>
        </w:rPr>
      </w:pPr>
      <w:r w:rsidRPr="00F1598C">
        <w:rPr>
          <w:rStyle w:val="QuestionsChar"/>
          <w:rFonts w:asciiTheme="minorHAnsi" w:hAnsiTheme="minorHAnsi"/>
        </w:rPr>
        <w:br w:type="page"/>
      </w:r>
    </w:p>
    <w:p w14:paraId="5192A336" w14:textId="036BD985" w:rsidR="009311A7" w:rsidRPr="00F1598C" w:rsidRDefault="009311A7" w:rsidP="00DC3AF1">
      <w:pPr>
        <w:pStyle w:val="BodyText"/>
        <w:spacing w:before="120" w:line="312" w:lineRule="auto"/>
        <w:ind w:right="576"/>
        <w:contextualSpacing/>
        <w:rPr>
          <w:rFonts w:asciiTheme="minorHAnsi" w:hAnsiTheme="minorHAnsi" w:cstheme="minorHAnsi"/>
        </w:rPr>
      </w:pPr>
      <w:r w:rsidRPr="00F1598C">
        <w:rPr>
          <w:rStyle w:val="QuestionsChar"/>
          <w:rFonts w:asciiTheme="minorHAnsi" w:hAnsiTheme="minorHAnsi"/>
        </w:rPr>
        <w:lastRenderedPageBreak/>
        <w:t>3.</w:t>
      </w:r>
      <w:r w:rsidR="00427A37">
        <w:rPr>
          <w:rStyle w:val="QuestionsChar"/>
          <w:rFonts w:asciiTheme="minorHAnsi" w:hAnsiTheme="minorHAnsi"/>
        </w:rPr>
        <w:t>5</w:t>
      </w:r>
      <w:r w:rsidRPr="00F1598C">
        <w:rPr>
          <w:rStyle w:val="QuestionsChar"/>
          <w:rFonts w:asciiTheme="minorHAnsi" w:hAnsiTheme="minorHAnsi"/>
        </w:rPr>
        <w:t xml:space="preserve"> </w:t>
      </w:r>
      <w:r w:rsidR="00A60DA5" w:rsidRPr="00F1598C">
        <w:rPr>
          <w:rStyle w:val="QuestionsChar"/>
          <w:rFonts w:asciiTheme="minorHAnsi" w:hAnsiTheme="minorHAnsi"/>
        </w:rPr>
        <w:t>During meals</w:t>
      </w:r>
      <w:r w:rsidR="00DE34E9" w:rsidRPr="00F1598C">
        <w:rPr>
          <w:rStyle w:val="QuestionsChar"/>
          <w:rFonts w:asciiTheme="minorHAnsi" w:hAnsiTheme="minorHAnsi"/>
        </w:rPr>
        <w:t xml:space="preserve"> or snacks</w:t>
      </w:r>
      <w:r w:rsidR="00A60DA5" w:rsidRPr="00F1598C">
        <w:rPr>
          <w:rStyle w:val="QuestionsChar"/>
          <w:rFonts w:asciiTheme="minorHAnsi" w:hAnsiTheme="minorHAnsi"/>
        </w:rPr>
        <w:t xml:space="preserve">, staff talk with </w:t>
      </w:r>
      <w:r w:rsidR="00FA395E" w:rsidRPr="00F1598C">
        <w:rPr>
          <w:rStyle w:val="QuestionsChar"/>
          <w:rFonts w:asciiTheme="minorHAnsi" w:hAnsiTheme="minorHAnsi"/>
        </w:rPr>
        <w:t xml:space="preserve">students </w:t>
      </w:r>
      <w:r w:rsidR="00A60DA5" w:rsidRPr="00F1598C">
        <w:rPr>
          <w:rStyle w:val="QuestionsChar"/>
          <w:rFonts w:asciiTheme="minorHAnsi" w:hAnsiTheme="minorHAnsi"/>
        </w:rPr>
        <w:t>about trying and enjoying healthy food.</w:t>
      </w:r>
      <w:r w:rsidRPr="00F1598C">
        <w:rPr>
          <w:rFonts w:asciiTheme="minorHAnsi" w:hAnsiTheme="minorHAnsi" w:cstheme="minorHAnsi"/>
        </w:rPr>
        <w:t xml:space="preserve"> </w:t>
      </w:r>
    </w:p>
    <w:p w14:paraId="457CF980" w14:textId="77777777" w:rsidR="001D1FB3" w:rsidRPr="00F1598C" w:rsidRDefault="001D1FB3" w:rsidP="00363E24">
      <w:pPr>
        <w:pStyle w:val="ListParagraph"/>
        <w:numPr>
          <w:ilvl w:val="0"/>
          <w:numId w:val="29"/>
        </w:numPr>
      </w:pPr>
      <w:r w:rsidRPr="00F1598C">
        <w:t>Always (true more than 90% of the time)</w:t>
      </w:r>
    </w:p>
    <w:p w14:paraId="667C8654" w14:textId="77777777" w:rsidR="001D1FB3" w:rsidRPr="00F1598C" w:rsidRDefault="001D1FB3" w:rsidP="00363E24">
      <w:pPr>
        <w:pStyle w:val="ListParagraph"/>
        <w:numPr>
          <w:ilvl w:val="0"/>
          <w:numId w:val="29"/>
        </w:numPr>
      </w:pPr>
      <w:r w:rsidRPr="00F1598C">
        <w:t>Usually (true 61-90% of the time)</w:t>
      </w:r>
    </w:p>
    <w:p w14:paraId="523A34C2" w14:textId="77777777" w:rsidR="001D1FB3" w:rsidRPr="00F1598C" w:rsidRDefault="001D1FB3" w:rsidP="00363E24">
      <w:pPr>
        <w:pStyle w:val="ListParagraph"/>
        <w:numPr>
          <w:ilvl w:val="0"/>
          <w:numId w:val="29"/>
        </w:numPr>
      </w:pPr>
      <w:r w:rsidRPr="00F1598C">
        <w:t>Sometimes (true 41-60% of the time)</w:t>
      </w:r>
    </w:p>
    <w:p w14:paraId="1E06D410" w14:textId="77777777" w:rsidR="001D1FB3" w:rsidRPr="00F1598C" w:rsidRDefault="001D1FB3" w:rsidP="00363E24">
      <w:pPr>
        <w:pStyle w:val="ListParagraph"/>
        <w:numPr>
          <w:ilvl w:val="0"/>
          <w:numId w:val="29"/>
        </w:numPr>
      </w:pPr>
      <w:r w:rsidRPr="00F1598C">
        <w:t>Not usually (true 11-40% of the time)</w:t>
      </w:r>
    </w:p>
    <w:p w14:paraId="07023EA3" w14:textId="77777777" w:rsidR="001D1FB3" w:rsidRPr="00F1598C" w:rsidRDefault="001D1FB3" w:rsidP="00363E24">
      <w:pPr>
        <w:pStyle w:val="ListParagraph"/>
        <w:numPr>
          <w:ilvl w:val="0"/>
          <w:numId w:val="29"/>
        </w:numPr>
      </w:pPr>
      <w:r w:rsidRPr="00F1598C">
        <w:t>Never (true 10% or less of the time)</w:t>
      </w:r>
    </w:p>
    <w:p w14:paraId="30EB22A8" w14:textId="5B848627" w:rsidR="00A60DA5" w:rsidRPr="00F1598C" w:rsidRDefault="009311A7" w:rsidP="00363E24">
      <w:pPr>
        <w:pStyle w:val="Questions"/>
        <w:rPr>
          <w:rStyle w:val="IntenseEmphasis"/>
        </w:rPr>
      </w:pPr>
      <w:r w:rsidRPr="00F1598C">
        <w:t>3.</w:t>
      </w:r>
      <w:r w:rsidR="00427A37">
        <w:t>6</w:t>
      </w:r>
      <w:r w:rsidRPr="00F1598C">
        <w:t xml:space="preserve"> </w:t>
      </w:r>
      <w:r w:rsidR="00A60DA5" w:rsidRPr="00F1598C">
        <w:t>Celebrations and events that include food consist of mostly healthy food, like fruits and vegetables</w:t>
      </w:r>
      <w:r w:rsidRPr="00F1598C">
        <w:t xml:space="preserve">. </w:t>
      </w:r>
    </w:p>
    <w:p w14:paraId="51213DC2" w14:textId="04FF9B76" w:rsidR="00A60DA5" w:rsidRPr="00F1598C" w:rsidRDefault="00A60DA5" w:rsidP="00363E24">
      <w:pPr>
        <w:pStyle w:val="ListParagraph"/>
        <w:numPr>
          <w:ilvl w:val="0"/>
          <w:numId w:val="30"/>
        </w:numPr>
      </w:pPr>
      <w:r w:rsidRPr="00F1598C">
        <w:t>N/A: No celebrations or events with food</w:t>
      </w:r>
    </w:p>
    <w:p w14:paraId="7AF3642E" w14:textId="75FEF59B" w:rsidR="00A60DA5" w:rsidRPr="00F1598C" w:rsidRDefault="00A60DA5" w:rsidP="00363E24">
      <w:pPr>
        <w:pStyle w:val="ListParagraph"/>
        <w:numPr>
          <w:ilvl w:val="0"/>
          <w:numId w:val="30"/>
        </w:numPr>
      </w:pPr>
      <w:r w:rsidRPr="00F1598C">
        <w:t>Always (true more than 90% of the time)</w:t>
      </w:r>
    </w:p>
    <w:p w14:paraId="62B93F52" w14:textId="479D5C86" w:rsidR="001D1FB3" w:rsidRPr="00F1598C" w:rsidRDefault="001D1FB3" w:rsidP="00363E24">
      <w:pPr>
        <w:pStyle w:val="ListParagraph"/>
        <w:numPr>
          <w:ilvl w:val="0"/>
          <w:numId w:val="30"/>
        </w:numPr>
      </w:pPr>
      <w:r w:rsidRPr="00F1598C">
        <w:t>Usually (true 61-90% of the time)</w:t>
      </w:r>
    </w:p>
    <w:p w14:paraId="77BF086C" w14:textId="77777777" w:rsidR="001D1FB3" w:rsidRPr="00F1598C" w:rsidRDefault="001D1FB3" w:rsidP="00363E24">
      <w:pPr>
        <w:pStyle w:val="ListParagraph"/>
        <w:numPr>
          <w:ilvl w:val="0"/>
          <w:numId w:val="30"/>
        </w:numPr>
      </w:pPr>
      <w:r w:rsidRPr="00F1598C">
        <w:t>Sometimes (true 41-60% of the time)</w:t>
      </w:r>
    </w:p>
    <w:p w14:paraId="76B31D0E" w14:textId="77777777" w:rsidR="001D1FB3" w:rsidRPr="00F1598C" w:rsidRDefault="001D1FB3" w:rsidP="00363E24">
      <w:pPr>
        <w:pStyle w:val="ListParagraph"/>
        <w:numPr>
          <w:ilvl w:val="0"/>
          <w:numId w:val="30"/>
        </w:numPr>
      </w:pPr>
      <w:r w:rsidRPr="00F1598C">
        <w:t>Not usually (true 11-40% of the time)</w:t>
      </w:r>
    </w:p>
    <w:p w14:paraId="506E8BCF" w14:textId="77777777" w:rsidR="001D1FB3" w:rsidRPr="00F1598C" w:rsidRDefault="001D1FB3" w:rsidP="00363E24">
      <w:pPr>
        <w:pStyle w:val="ListParagraph"/>
        <w:numPr>
          <w:ilvl w:val="0"/>
          <w:numId w:val="30"/>
        </w:numPr>
      </w:pPr>
      <w:r w:rsidRPr="00F1598C">
        <w:t>Never (true 10% or less of the time)</w:t>
      </w:r>
    </w:p>
    <w:p w14:paraId="159600F3" w14:textId="061B60E9" w:rsidR="00CF2ED4" w:rsidRPr="00F1598C" w:rsidRDefault="009311A7" w:rsidP="00363E24">
      <w:pPr>
        <w:pStyle w:val="Questions"/>
      </w:pPr>
      <w:r w:rsidRPr="00F13974">
        <w:t>3.</w:t>
      </w:r>
      <w:r w:rsidR="00427A37">
        <w:t>7</w:t>
      </w:r>
      <w:r w:rsidRPr="00F1598C">
        <w:t xml:space="preserve"> </w:t>
      </w:r>
      <w:r w:rsidR="00CF2ED4" w:rsidRPr="00F1598C">
        <w:t>Beverages</w:t>
      </w:r>
      <w:r w:rsidR="00CF2ED4" w:rsidRPr="00F1598C">
        <w:rPr>
          <w:spacing w:val="-5"/>
        </w:rPr>
        <w:t xml:space="preserve"> </w:t>
      </w:r>
      <w:r w:rsidR="0029153B" w:rsidRPr="00F1598C">
        <w:t>served</w:t>
      </w:r>
      <w:r w:rsidR="00CF2ED4" w:rsidRPr="00F1598C">
        <w:t xml:space="preserve"> to </w:t>
      </w:r>
      <w:r w:rsidR="00FA395E" w:rsidRPr="00F1598C">
        <w:t xml:space="preserve">students </w:t>
      </w:r>
      <w:r w:rsidR="0029153B" w:rsidRPr="00F1598C">
        <w:t>for parties and celebrations include:</w:t>
      </w:r>
    </w:p>
    <w:p w14:paraId="689858DC" w14:textId="608552A1" w:rsidR="009311A7" w:rsidRPr="00F1598C" w:rsidRDefault="00CF2ED4" w:rsidP="00F13974">
      <w:pPr>
        <w:pStyle w:val="BodyText"/>
        <w:spacing w:after="120" w:line="312" w:lineRule="auto"/>
        <w:contextualSpacing/>
        <w:rPr>
          <w:rStyle w:val="IntenseEmphasis"/>
          <w:rFonts w:asciiTheme="minorHAnsi" w:hAnsiTheme="minorHAnsi" w:cstheme="minorHAnsi"/>
        </w:rPr>
      </w:pPr>
      <w:r w:rsidRPr="00F1598C">
        <w:rPr>
          <w:rStyle w:val="IntenseEmphasis"/>
          <w:rFonts w:asciiTheme="minorHAnsi" w:hAnsiTheme="minorHAnsi" w:cstheme="minorHAnsi"/>
        </w:rPr>
        <w:t>Mark all that apply.</w:t>
      </w:r>
    </w:p>
    <w:p w14:paraId="0CA8EFBF" w14:textId="00A80122" w:rsidR="00CF2ED4" w:rsidRPr="00F1598C" w:rsidRDefault="00CF2ED4" w:rsidP="00363E24">
      <w:pPr>
        <w:pStyle w:val="ListParagraph"/>
        <w:numPr>
          <w:ilvl w:val="0"/>
          <w:numId w:val="115"/>
        </w:numPr>
      </w:pPr>
      <w:r w:rsidRPr="00F1598C">
        <w:t xml:space="preserve">Plain, unflavored water (carbonated or </w:t>
      </w:r>
      <w:r w:rsidR="00FA395E" w:rsidRPr="00F1598C">
        <w:t>non</w:t>
      </w:r>
      <w:r w:rsidR="00593316" w:rsidRPr="00F1598C">
        <w:t>-</w:t>
      </w:r>
      <w:r w:rsidRPr="00F1598C">
        <w:t>carbonated)</w:t>
      </w:r>
    </w:p>
    <w:p w14:paraId="48023BF7" w14:textId="738D498C" w:rsidR="00CF2ED4" w:rsidRPr="00F1598C" w:rsidRDefault="00CF2ED4" w:rsidP="00363E24">
      <w:pPr>
        <w:pStyle w:val="ListParagraph"/>
        <w:numPr>
          <w:ilvl w:val="0"/>
          <w:numId w:val="115"/>
        </w:numPr>
      </w:pPr>
      <w:r w:rsidRPr="00F1598C">
        <w:t>Unflavored low-fat (1%) or non-fat milk</w:t>
      </w:r>
    </w:p>
    <w:p w14:paraId="18C35ACF" w14:textId="36526C2E" w:rsidR="00CF2ED4" w:rsidRPr="00F1598C" w:rsidRDefault="00CF2ED4" w:rsidP="00363E24">
      <w:pPr>
        <w:pStyle w:val="ListParagraph"/>
        <w:numPr>
          <w:ilvl w:val="0"/>
          <w:numId w:val="115"/>
        </w:numPr>
      </w:pPr>
      <w:r w:rsidRPr="00F1598C">
        <w:t>Unflavored whole or reduced fat (2%) milk</w:t>
      </w:r>
    </w:p>
    <w:p w14:paraId="75E62600" w14:textId="4B8D35D4" w:rsidR="0029153B" w:rsidRPr="00F1598C" w:rsidRDefault="0029153B" w:rsidP="00363E24">
      <w:pPr>
        <w:pStyle w:val="ListParagraph"/>
        <w:numPr>
          <w:ilvl w:val="0"/>
          <w:numId w:val="115"/>
        </w:numPr>
      </w:pPr>
      <w:r w:rsidRPr="00F1598C">
        <w:t>Flavored (e.g.</w:t>
      </w:r>
      <w:r w:rsidR="00F50559" w:rsidRPr="00F1598C">
        <w:t>,</w:t>
      </w:r>
      <w:r w:rsidRPr="00F1598C">
        <w:t xml:space="preserve"> chocolate or strawberry) non-fat milk</w:t>
      </w:r>
    </w:p>
    <w:p w14:paraId="194CC789" w14:textId="173406AC" w:rsidR="0029153B" w:rsidRPr="00F1598C" w:rsidRDefault="0029153B" w:rsidP="00363E24">
      <w:pPr>
        <w:pStyle w:val="ListParagraph"/>
        <w:numPr>
          <w:ilvl w:val="0"/>
          <w:numId w:val="115"/>
        </w:numPr>
      </w:pPr>
      <w:r w:rsidRPr="00F1598C">
        <w:t>Flavored (e.g.</w:t>
      </w:r>
      <w:r w:rsidR="00F50559" w:rsidRPr="00F1598C">
        <w:t>,</w:t>
      </w:r>
      <w:r w:rsidRPr="00F1598C">
        <w:t xml:space="preserve"> chocolate or strawberry) whole, low-fat, or reduced fat milk</w:t>
      </w:r>
    </w:p>
    <w:p w14:paraId="4F528997" w14:textId="10C8557A" w:rsidR="003621D0" w:rsidRPr="00F1598C" w:rsidRDefault="003621D0" w:rsidP="00363E24">
      <w:pPr>
        <w:pStyle w:val="ListParagraph"/>
        <w:numPr>
          <w:ilvl w:val="0"/>
          <w:numId w:val="115"/>
        </w:numPr>
        <w:rPr>
          <w:rStyle w:val="eop"/>
          <w:rFonts w:asciiTheme="minorHAnsi" w:eastAsiaTheme="minorEastAsia" w:hAnsiTheme="minorHAnsi" w:cstheme="minorHAnsi"/>
        </w:rPr>
      </w:pPr>
      <w:r w:rsidRPr="00F1598C">
        <w:rPr>
          <w:rStyle w:val="normaltextrun"/>
          <w:rFonts w:asciiTheme="minorHAnsi" w:hAnsiTheme="minorHAnsi" w:cstheme="minorHAnsi"/>
        </w:rPr>
        <w:t xml:space="preserve">Unsweetened non-dairy milk alternatives (e.g. plant-based milks) that meet </w:t>
      </w:r>
      <w:r w:rsidR="002159AF" w:rsidRPr="00F1598C">
        <w:t>nutrient standards</w:t>
      </w:r>
      <w:r w:rsidRPr="00F1598C">
        <w:rPr>
          <w:rStyle w:val="normaltextrun"/>
          <w:rFonts w:asciiTheme="minorHAnsi" w:hAnsiTheme="minorHAnsi" w:cstheme="minorHAnsi"/>
        </w:rPr>
        <w:t xml:space="preserve"> for fluid milk substitutes</w:t>
      </w:r>
      <w:r w:rsidRPr="00F1598C">
        <w:rPr>
          <w:rStyle w:val="eop"/>
          <w:rFonts w:asciiTheme="minorHAnsi" w:hAnsiTheme="minorHAnsi" w:cstheme="minorHAnsi"/>
        </w:rPr>
        <w:t> </w:t>
      </w:r>
    </w:p>
    <w:p w14:paraId="2C754B89" w14:textId="7A93D20D" w:rsidR="003621D0" w:rsidRPr="00F1598C" w:rsidRDefault="003621D0" w:rsidP="00363E24">
      <w:pPr>
        <w:pStyle w:val="ListParagraph"/>
        <w:numPr>
          <w:ilvl w:val="0"/>
          <w:numId w:val="115"/>
        </w:numPr>
        <w:rPr>
          <w:rStyle w:val="eop"/>
          <w:rFonts w:asciiTheme="minorHAnsi" w:eastAsiaTheme="minorEastAsia" w:hAnsiTheme="minorHAnsi" w:cstheme="minorHAnsi"/>
        </w:rPr>
      </w:pPr>
      <w:r w:rsidRPr="00F1598C">
        <w:rPr>
          <w:rStyle w:val="normaltextrun"/>
          <w:rFonts w:asciiTheme="minorHAnsi" w:hAnsiTheme="minorHAnsi" w:cstheme="minorHAnsi"/>
        </w:rPr>
        <w:t xml:space="preserve">Sweetened non-dairy milk alternatives (e.g. plant-based milks) that meet </w:t>
      </w:r>
      <w:hyperlink r:id="rId24" w:history="1">
        <w:r w:rsidR="002159AF" w:rsidRPr="00F1598C">
          <w:rPr>
            <w:rStyle w:val="Hyperlink"/>
            <w:rFonts w:asciiTheme="minorHAnsi" w:hAnsiTheme="minorHAnsi" w:cstheme="minorHAnsi"/>
          </w:rPr>
          <w:t>nutrient standards</w:t>
        </w:r>
      </w:hyperlink>
      <w:r w:rsidRPr="00F1598C">
        <w:rPr>
          <w:rStyle w:val="normaltextrun"/>
          <w:rFonts w:asciiTheme="minorHAnsi" w:hAnsiTheme="minorHAnsi" w:cstheme="minorHAnsi"/>
        </w:rPr>
        <w:t xml:space="preserve"> for fluid milk substitutes</w:t>
      </w:r>
      <w:r w:rsidRPr="00F1598C">
        <w:rPr>
          <w:rStyle w:val="eop"/>
          <w:rFonts w:asciiTheme="minorHAnsi" w:hAnsiTheme="minorHAnsi" w:cstheme="minorHAnsi"/>
        </w:rPr>
        <w:t> </w:t>
      </w:r>
    </w:p>
    <w:p w14:paraId="473F8682" w14:textId="4016C199" w:rsidR="00BE6D64" w:rsidRPr="00F1598C" w:rsidRDefault="003621D0" w:rsidP="00363E24">
      <w:pPr>
        <w:pStyle w:val="ListParagraph"/>
        <w:numPr>
          <w:ilvl w:val="0"/>
          <w:numId w:val="115"/>
        </w:numPr>
        <w:rPr>
          <w:rStyle w:val="normaltextrun"/>
          <w:rFonts w:asciiTheme="minorHAnsi" w:hAnsiTheme="minorHAnsi" w:cstheme="minorHAnsi"/>
        </w:rPr>
      </w:pPr>
      <w:r w:rsidRPr="00F1598C">
        <w:rPr>
          <w:rStyle w:val="normaltextrun"/>
          <w:rFonts w:asciiTheme="minorHAnsi" w:hAnsiTheme="minorHAnsi" w:cstheme="minorHAnsi"/>
        </w:rPr>
        <w:t xml:space="preserve">Sweetened or unsweetened non-dairy milk alternatives (e.g. plant-based milks) that do NOT meet </w:t>
      </w:r>
      <w:r w:rsidR="002159AF" w:rsidRPr="00F1598C">
        <w:t>nutrient standards</w:t>
      </w:r>
      <w:r w:rsidRPr="00F1598C">
        <w:rPr>
          <w:rStyle w:val="normaltextrun"/>
          <w:rFonts w:asciiTheme="minorHAnsi" w:hAnsiTheme="minorHAnsi" w:cstheme="minorHAnsi"/>
        </w:rPr>
        <w:t xml:space="preserve"> for fluid milk substitutes</w:t>
      </w:r>
    </w:p>
    <w:p w14:paraId="318F9E39" w14:textId="2811A04E" w:rsidR="0029153B" w:rsidRPr="00F1598C" w:rsidRDefault="0029153B" w:rsidP="00363E24">
      <w:pPr>
        <w:pStyle w:val="ListParagraph"/>
        <w:numPr>
          <w:ilvl w:val="0"/>
          <w:numId w:val="115"/>
        </w:numPr>
      </w:pPr>
      <w:r w:rsidRPr="00F1598C">
        <w:t>100% fruit or vegetable juices (full strength or diluted with water)</w:t>
      </w:r>
    </w:p>
    <w:p w14:paraId="6DB5C72C" w14:textId="3F5B31B5" w:rsidR="0029153B" w:rsidRPr="00F1598C" w:rsidRDefault="0029153B" w:rsidP="00363E24">
      <w:pPr>
        <w:pStyle w:val="ListParagraph"/>
        <w:numPr>
          <w:ilvl w:val="0"/>
          <w:numId w:val="115"/>
        </w:numPr>
      </w:pPr>
      <w:r w:rsidRPr="00F1598C">
        <w:t>Sugar</w:t>
      </w:r>
      <w:r w:rsidR="00593316" w:rsidRPr="00F1598C">
        <w:t>y</w:t>
      </w:r>
      <w:r w:rsidRPr="00F1598C">
        <w:t xml:space="preserve"> drinks (e.g.</w:t>
      </w:r>
      <w:r w:rsidR="00F50559" w:rsidRPr="00F1598C">
        <w:t>,</w:t>
      </w:r>
      <w:r w:rsidRPr="00F1598C">
        <w:t xml:space="preserve"> regular soda, fruit punch, lemonade, </w:t>
      </w:r>
      <w:proofErr w:type="spellStart"/>
      <w:r w:rsidRPr="00F1598C">
        <w:t>aguas</w:t>
      </w:r>
      <w:proofErr w:type="spellEnd"/>
      <w:r w:rsidRPr="00F1598C">
        <w:t xml:space="preserve"> frescas, sweet tea)</w:t>
      </w:r>
    </w:p>
    <w:p w14:paraId="71A6D459" w14:textId="1ABA2276" w:rsidR="0029153B" w:rsidRPr="00F1598C" w:rsidRDefault="0029153B" w:rsidP="00363E24">
      <w:pPr>
        <w:pStyle w:val="ListParagraph"/>
        <w:numPr>
          <w:ilvl w:val="0"/>
          <w:numId w:val="115"/>
        </w:numPr>
      </w:pPr>
      <w:r w:rsidRPr="00F1598C">
        <w:t>Diet drinks (e.g.</w:t>
      </w:r>
      <w:r w:rsidR="00F50559" w:rsidRPr="00F1598C">
        <w:t>,</w:t>
      </w:r>
      <w:r w:rsidRPr="00F1598C">
        <w:t xml:space="preserve"> diet soda, light tea)</w:t>
      </w:r>
    </w:p>
    <w:p w14:paraId="0A7AF7B8" w14:textId="12D111C7" w:rsidR="009311A7" w:rsidRPr="00F1598C" w:rsidRDefault="0029153B" w:rsidP="00363E24">
      <w:pPr>
        <w:pStyle w:val="ListParagraph"/>
        <w:numPr>
          <w:ilvl w:val="0"/>
          <w:numId w:val="115"/>
        </w:numPr>
      </w:pPr>
      <w:r w:rsidRPr="00F1598C">
        <w:t>Other (specify):</w:t>
      </w:r>
    </w:p>
    <w:p w14:paraId="1FD8B79A" w14:textId="77777777" w:rsidR="009D60A3" w:rsidRDefault="009D60A3">
      <w:pPr>
        <w:widowControl/>
        <w:autoSpaceDE/>
        <w:autoSpaceDN/>
        <w:spacing w:after="160" w:line="259" w:lineRule="auto"/>
        <w:rPr>
          <w:rFonts w:asciiTheme="minorHAnsi" w:hAnsiTheme="minorHAnsi" w:cstheme="minorHAnsi"/>
          <w:b/>
          <w:color w:val="000000" w:themeColor="text1"/>
          <w:sz w:val="24"/>
          <w:szCs w:val="24"/>
        </w:rPr>
      </w:pPr>
      <w:r>
        <w:br w:type="page"/>
      </w:r>
    </w:p>
    <w:p w14:paraId="09CE1877" w14:textId="12534708" w:rsidR="00AB471F" w:rsidRPr="00F1598C" w:rsidRDefault="00AB471F" w:rsidP="00363E24">
      <w:pPr>
        <w:pStyle w:val="Questions"/>
      </w:pPr>
      <w:r w:rsidRPr="00F1598C">
        <w:lastRenderedPageBreak/>
        <w:t>3.</w:t>
      </w:r>
      <w:r w:rsidR="00427A37">
        <w:t>8</w:t>
      </w:r>
      <w:r w:rsidRPr="00F1598C">
        <w:t xml:space="preserve"> </w:t>
      </w:r>
      <w:r w:rsidR="00534AB2" w:rsidRPr="00F1598C">
        <w:t>Foods or beverages are used to encourage positive behavior or withheld to punish negative behavior.</w:t>
      </w:r>
    </w:p>
    <w:p w14:paraId="1A495D1A" w14:textId="77777777" w:rsidR="00534AB2" w:rsidRPr="00F1598C" w:rsidRDefault="00534AB2" w:rsidP="00363E24">
      <w:pPr>
        <w:pStyle w:val="ListParagraph"/>
        <w:numPr>
          <w:ilvl w:val="0"/>
          <w:numId w:val="31"/>
        </w:numPr>
      </w:pPr>
      <w:r w:rsidRPr="00F1598C">
        <w:t>Always (true more than 90% of the time)</w:t>
      </w:r>
    </w:p>
    <w:p w14:paraId="0B857E9F" w14:textId="77777777" w:rsidR="00534AB2" w:rsidRPr="00F1598C" w:rsidRDefault="00534AB2" w:rsidP="00363E24">
      <w:pPr>
        <w:pStyle w:val="ListParagraph"/>
        <w:numPr>
          <w:ilvl w:val="0"/>
          <w:numId w:val="31"/>
        </w:numPr>
      </w:pPr>
      <w:r w:rsidRPr="00F1598C">
        <w:t>Usually (true 61-90% of the time)</w:t>
      </w:r>
    </w:p>
    <w:p w14:paraId="1B575AE1" w14:textId="77777777" w:rsidR="00534AB2" w:rsidRPr="00F1598C" w:rsidRDefault="00534AB2" w:rsidP="00363E24">
      <w:pPr>
        <w:pStyle w:val="ListParagraph"/>
        <w:numPr>
          <w:ilvl w:val="0"/>
          <w:numId w:val="31"/>
        </w:numPr>
      </w:pPr>
      <w:r w:rsidRPr="00F1598C">
        <w:t>Sometimes (true 41-60% of the time)</w:t>
      </w:r>
    </w:p>
    <w:p w14:paraId="0146174D" w14:textId="77777777" w:rsidR="00534AB2" w:rsidRPr="00F1598C" w:rsidRDefault="00534AB2" w:rsidP="00363E24">
      <w:pPr>
        <w:pStyle w:val="ListParagraph"/>
        <w:numPr>
          <w:ilvl w:val="0"/>
          <w:numId w:val="31"/>
        </w:numPr>
      </w:pPr>
      <w:r w:rsidRPr="00F1598C">
        <w:t>Not usually (true 11-40% of the time)</w:t>
      </w:r>
    </w:p>
    <w:p w14:paraId="0082D341" w14:textId="586C0E05" w:rsidR="00AB471F" w:rsidRPr="00F1598C" w:rsidRDefault="00534AB2" w:rsidP="00363E24">
      <w:pPr>
        <w:pStyle w:val="ListParagraph"/>
        <w:numPr>
          <w:ilvl w:val="0"/>
          <w:numId w:val="31"/>
        </w:numPr>
      </w:pPr>
      <w:r w:rsidRPr="00F1598C">
        <w:t>Never (true 10% or less of the time)</w:t>
      </w:r>
    </w:p>
    <w:p w14:paraId="51CA796E" w14:textId="4C5F1B1F" w:rsidR="009C70A5" w:rsidRPr="00815551" w:rsidRDefault="00C7537D" w:rsidP="00363E24">
      <w:pPr>
        <w:pStyle w:val="Questions"/>
      </w:pPr>
      <w:r w:rsidRPr="00815551">
        <w:t>3.</w:t>
      </w:r>
      <w:r w:rsidR="00CC2566">
        <w:t>9</w:t>
      </w:r>
      <w:r w:rsidRPr="00815551">
        <w:t xml:space="preserve"> </w:t>
      </w:r>
      <w:r w:rsidR="009C70A5" w:rsidRPr="00815551">
        <w:rPr>
          <w:rStyle w:val="normaltextrun"/>
        </w:rPr>
        <w:t xml:space="preserve">Have any of the policies or practices in Section </w:t>
      </w:r>
      <w:r w:rsidR="009179DB" w:rsidRPr="00815551">
        <w:rPr>
          <w:rStyle w:val="normaltextrun"/>
        </w:rPr>
        <w:t>3</w:t>
      </w:r>
      <w:r w:rsidR="009C70A5" w:rsidRPr="00815551">
        <w:rPr>
          <w:rStyle w:val="normaltextrun"/>
        </w:rPr>
        <w:t xml:space="preserve"> been impacted </w:t>
      </w:r>
      <w:r w:rsidR="009D60A3">
        <w:rPr>
          <w:rStyle w:val="normaltextrun"/>
        </w:rPr>
        <w:t>by health or safety emergencies?</w:t>
      </w:r>
      <w:r w:rsidR="009C70A5" w:rsidRPr="00815551">
        <w:rPr>
          <w:rStyle w:val="normaltextrun"/>
        </w:rPr>
        <w:t> </w:t>
      </w:r>
      <w:r w:rsidR="009C70A5" w:rsidRPr="00815551">
        <w:rPr>
          <w:rStyle w:val="eop"/>
        </w:rPr>
        <w:t> </w:t>
      </w:r>
    </w:p>
    <w:p w14:paraId="073D2953" w14:textId="03016156" w:rsidR="009C70A5" w:rsidRPr="00232E40" w:rsidRDefault="009D60A3" w:rsidP="00363E24">
      <w:pPr>
        <w:pStyle w:val="ListParagraph"/>
      </w:pPr>
      <w:proofErr w:type="gramStart"/>
      <w:r>
        <w:t>Yes</w:t>
      </w:r>
      <w:proofErr w:type="gramEnd"/>
      <w:r w:rsidR="009C70A5" w:rsidRPr="00232E40">
        <w:t xml:space="preserve"> </w:t>
      </w:r>
      <w:r w:rsidR="009C70A5" w:rsidRPr="00232E40">
        <w:rPr>
          <w:rStyle w:val="IntenseEmphasis"/>
        </w:rPr>
        <w:t>Please describe:</w:t>
      </w:r>
      <w:r w:rsidR="009C70A5" w:rsidRPr="00232E40">
        <w:t xml:space="preserve"> ____________________ </w:t>
      </w:r>
    </w:p>
    <w:p w14:paraId="3BFDF4E2" w14:textId="5E74C72F" w:rsidR="00E22F0F" w:rsidRPr="00232E40" w:rsidRDefault="009C70A5" w:rsidP="00363E24">
      <w:pPr>
        <w:pStyle w:val="ListParagraph"/>
      </w:pPr>
      <w:r w:rsidRPr="00232E40">
        <w:t>No</w:t>
      </w:r>
    </w:p>
    <w:p w14:paraId="2129902E" w14:textId="211896C3" w:rsidR="00C7537D" w:rsidRPr="00F1598C" w:rsidRDefault="00C7537D" w:rsidP="0049362A">
      <w:pPr>
        <w:spacing w:before="120" w:after="120" w:line="312" w:lineRule="auto"/>
        <w:ind w:left="288" w:hanging="288"/>
        <w:contextualSpacing/>
        <w:rPr>
          <w:rFonts w:asciiTheme="minorHAnsi" w:hAnsiTheme="minorHAnsi" w:cstheme="minorHAnsi"/>
          <w:b/>
          <w:bCs/>
          <w:sz w:val="24"/>
          <w:szCs w:val="24"/>
        </w:rPr>
      </w:pPr>
      <w:r w:rsidRPr="00F1598C">
        <w:rPr>
          <w:rFonts w:asciiTheme="minorHAnsi" w:hAnsiTheme="minorHAnsi" w:cstheme="minorHAnsi"/>
          <w:b/>
          <w:bCs/>
          <w:sz w:val="24"/>
          <w:szCs w:val="24"/>
        </w:rPr>
        <w:t>3.1</w:t>
      </w:r>
      <w:r w:rsidR="00CC2566">
        <w:rPr>
          <w:rFonts w:asciiTheme="minorHAnsi" w:hAnsiTheme="minorHAnsi" w:cstheme="minorHAnsi"/>
          <w:b/>
          <w:bCs/>
          <w:sz w:val="24"/>
          <w:szCs w:val="24"/>
        </w:rPr>
        <w:t>0</w:t>
      </w:r>
      <w:r w:rsidRPr="00F1598C">
        <w:rPr>
          <w:rFonts w:asciiTheme="minorHAnsi" w:hAnsiTheme="minorHAnsi" w:cstheme="minorHAnsi"/>
          <w:sz w:val="24"/>
          <w:szCs w:val="24"/>
        </w:rPr>
        <w:t xml:space="preserve"> </w:t>
      </w:r>
      <w:r w:rsidRPr="00F1598C">
        <w:rPr>
          <w:rFonts w:asciiTheme="minorHAnsi" w:hAnsiTheme="minorHAnsi" w:cstheme="minorHAnsi"/>
          <w:b/>
          <w:bCs/>
          <w:sz w:val="24"/>
          <w:szCs w:val="24"/>
        </w:rPr>
        <w:t xml:space="preserve">Comments on Section 3: Food </w:t>
      </w:r>
      <w:r w:rsidR="00534AB2" w:rsidRPr="00F1598C">
        <w:rPr>
          <w:rFonts w:asciiTheme="minorHAnsi" w:hAnsiTheme="minorHAnsi" w:cstheme="minorHAnsi"/>
          <w:b/>
          <w:bCs/>
          <w:sz w:val="24"/>
          <w:szCs w:val="24"/>
        </w:rPr>
        <w:t>Environment and Feeding Practices</w:t>
      </w:r>
    </w:p>
    <w:p w14:paraId="528CFC91" w14:textId="77777777" w:rsidR="00C7537D" w:rsidRPr="00F1598C" w:rsidRDefault="00C7537D" w:rsidP="00232E40">
      <w:pPr>
        <w:spacing w:before="120" w:after="120"/>
        <w:contextualSpacing/>
        <w:rPr>
          <w:rStyle w:val="IntenseEmphasis"/>
          <w:rFonts w:asciiTheme="minorHAnsi" w:hAnsiTheme="minorHAnsi" w:cstheme="minorHAnsi"/>
        </w:rPr>
      </w:pPr>
      <w:r w:rsidRPr="00F1598C">
        <w:rPr>
          <w:rStyle w:val="IntenseEmphasis"/>
          <w:rFonts w:asciiTheme="minorHAnsi" w:hAnsiTheme="minorHAnsi" w:cstheme="minorHAnsi"/>
          <w:szCs w:val="24"/>
        </w:rPr>
        <w:t>Add any notes or observations, such as a description of something asked in a question or additional practices</w:t>
      </w:r>
      <w:r w:rsidRPr="00F1598C">
        <w:rPr>
          <w:rStyle w:val="IntenseEmphasis"/>
          <w:rFonts w:asciiTheme="minorHAnsi" w:hAnsiTheme="minorHAnsi" w:cstheme="minorHAnsi"/>
        </w:rPr>
        <w:t xml:space="preserve"> that are not measured on this questionnaire.</w:t>
      </w:r>
    </w:p>
    <w:p w14:paraId="0482CCD3" w14:textId="77777777" w:rsidR="00C7537D" w:rsidRPr="00F1598C" w:rsidRDefault="00C7537D" w:rsidP="0049362A">
      <w:pPr>
        <w:spacing w:before="120" w:after="120" w:line="312" w:lineRule="auto"/>
        <w:ind w:left="288" w:hanging="288"/>
        <w:contextualSpacing/>
        <w:rPr>
          <w:rFonts w:asciiTheme="minorHAnsi" w:hAnsiTheme="minorHAnsi" w:cstheme="minorHAnsi"/>
          <w:sz w:val="24"/>
          <w:szCs w:val="24"/>
        </w:rPr>
      </w:pPr>
      <w:r w:rsidRPr="00F1598C">
        <w:rPr>
          <w:rFonts w:asciiTheme="minorHAnsi" w:hAnsiTheme="minorHAnsi" w:cstheme="minorHAnsi"/>
          <w:sz w:val="24"/>
          <w:szCs w:val="24"/>
        </w:rPr>
        <w:t>__________________________________________________________________________</w:t>
      </w:r>
    </w:p>
    <w:p w14:paraId="5FAE0240" w14:textId="77777777" w:rsidR="00C7537D" w:rsidRPr="00F1598C" w:rsidRDefault="00C7537D" w:rsidP="0049362A">
      <w:pPr>
        <w:spacing w:before="120" w:after="120" w:line="312" w:lineRule="auto"/>
        <w:ind w:left="288" w:hanging="288"/>
        <w:contextualSpacing/>
        <w:rPr>
          <w:rFonts w:asciiTheme="minorHAnsi" w:hAnsiTheme="minorHAnsi" w:cstheme="minorHAnsi"/>
          <w:sz w:val="24"/>
          <w:szCs w:val="24"/>
        </w:rPr>
      </w:pPr>
      <w:r w:rsidRPr="00F1598C">
        <w:rPr>
          <w:rFonts w:asciiTheme="minorHAnsi" w:hAnsiTheme="minorHAnsi" w:cstheme="minorHAnsi"/>
          <w:sz w:val="24"/>
          <w:szCs w:val="24"/>
        </w:rPr>
        <w:t>__________________________________________________________________________</w:t>
      </w:r>
    </w:p>
    <w:p w14:paraId="5F38DEF2" w14:textId="77777777" w:rsidR="00C7537D" w:rsidRPr="00F1598C" w:rsidRDefault="00C7537D" w:rsidP="0049362A">
      <w:pPr>
        <w:spacing w:before="120" w:after="120" w:line="312" w:lineRule="auto"/>
        <w:ind w:left="288" w:hanging="288"/>
        <w:contextualSpacing/>
        <w:rPr>
          <w:rFonts w:asciiTheme="minorHAnsi" w:hAnsiTheme="minorHAnsi" w:cstheme="minorHAnsi"/>
          <w:sz w:val="24"/>
          <w:szCs w:val="24"/>
        </w:rPr>
      </w:pPr>
      <w:r w:rsidRPr="00F1598C">
        <w:rPr>
          <w:rFonts w:asciiTheme="minorHAnsi" w:hAnsiTheme="minorHAnsi" w:cstheme="minorHAnsi"/>
          <w:sz w:val="24"/>
          <w:szCs w:val="24"/>
        </w:rPr>
        <w:t>__________________________________________________________________________</w:t>
      </w:r>
    </w:p>
    <w:p w14:paraId="1A77DF45" w14:textId="021B848D" w:rsidR="002C7F3C" w:rsidRPr="00F1598C" w:rsidRDefault="002C7F3C" w:rsidP="0049362A">
      <w:pPr>
        <w:pStyle w:val="BodyText"/>
        <w:spacing w:before="120" w:after="120" w:line="312" w:lineRule="auto"/>
        <w:contextualSpacing/>
        <w:rPr>
          <w:rFonts w:asciiTheme="minorHAnsi" w:hAnsiTheme="minorHAnsi" w:cstheme="minorHAnsi"/>
        </w:rPr>
      </w:pPr>
    </w:p>
    <w:p w14:paraId="2B2449ED" w14:textId="77777777" w:rsidR="006C598D" w:rsidRPr="00F1598C" w:rsidRDefault="006C598D" w:rsidP="0049362A">
      <w:pPr>
        <w:widowControl/>
        <w:autoSpaceDE/>
        <w:autoSpaceDN/>
        <w:spacing w:before="120" w:after="120" w:line="312" w:lineRule="auto"/>
        <w:contextualSpacing/>
        <w:rPr>
          <w:rFonts w:asciiTheme="minorHAnsi" w:hAnsiTheme="minorHAnsi" w:cstheme="minorHAnsi"/>
          <w:sz w:val="24"/>
        </w:rPr>
        <w:sectPr w:rsidR="006C598D" w:rsidRPr="00F1598C" w:rsidSect="009B1D07">
          <w:footerReference w:type="default" r:id="rId25"/>
          <w:pgSz w:w="12240" w:h="15840"/>
          <w:pgMar w:top="1440" w:right="1080" w:bottom="1440" w:left="1080" w:header="720" w:footer="720" w:gutter="0"/>
          <w:pgNumType w:fmt="numberInDash"/>
          <w:cols w:space="720"/>
          <w:docGrid w:linePitch="360"/>
        </w:sectPr>
      </w:pPr>
    </w:p>
    <w:p w14:paraId="285C9060" w14:textId="07D0C6E0" w:rsidR="00D9503E" w:rsidRPr="00F1598C" w:rsidRDefault="002C7F3C" w:rsidP="007816DD">
      <w:pPr>
        <w:pStyle w:val="Heading2"/>
      </w:pPr>
      <w:r w:rsidRPr="00F1598C">
        <w:lastRenderedPageBreak/>
        <w:t>Section 4: Gardens</w:t>
      </w:r>
      <w:r w:rsidR="009228FE" w:rsidRPr="00F1598C">
        <w:t xml:space="preserve"> and Nutrition Education</w:t>
      </w:r>
    </w:p>
    <w:p w14:paraId="431C421A" w14:textId="77777777" w:rsidR="00CC796B" w:rsidRPr="00F1598C" w:rsidRDefault="00CC796B" w:rsidP="00232E40">
      <w:pPr>
        <w:pStyle w:val="BodyText"/>
        <w:spacing w:before="120" w:after="120"/>
        <w:ind w:right="576"/>
        <w:contextualSpacing/>
        <w:rPr>
          <w:rStyle w:val="IntenseEmphasis"/>
          <w:rFonts w:asciiTheme="minorHAnsi" w:hAnsiTheme="minorHAnsi" w:cstheme="minorHAnsi"/>
        </w:rPr>
      </w:pPr>
      <w:r w:rsidRPr="00F1598C">
        <w:rPr>
          <w:rStyle w:val="IntenseEmphasis"/>
          <w:rFonts w:asciiTheme="minorHAnsi" w:hAnsiTheme="minorHAnsi" w:cstheme="minorHAnsi"/>
        </w:rPr>
        <w:t>Unless otherwise specified, refer to practices in place currently. Do NOT include practices that are planned and not yet implemented.</w:t>
      </w:r>
    </w:p>
    <w:p w14:paraId="09E87E79" w14:textId="62AE898F" w:rsidR="002C5464" w:rsidRPr="00F1598C" w:rsidRDefault="002C5464" w:rsidP="00363E24">
      <w:pPr>
        <w:pStyle w:val="Questions"/>
      </w:pPr>
      <w:r w:rsidRPr="00232E40">
        <w:t xml:space="preserve">4.1 </w:t>
      </w:r>
      <w:bookmarkStart w:id="1" w:name="_Hlk51579327"/>
      <w:r w:rsidR="00A40717" w:rsidRPr="00232E40">
        <w:t>During the last year, did your program have access to an onsite or (offsite) community garden, used and maintained for growing fruits and vegetables?</w:t>
      </w:r>
      <w:bookmarkEnd w:id="1"/>
      <w:r w:rsidR="00CC796B" w:rsidRPr="00232E40">
        <w:t xml:space="preserve"> </w:t>
      </w:r>
      <w:r w:rsidRPr="00232E40">
        <w:rPr>
          <w:rStyle w:val="IntenseEmphasis"/>
        </w:rPr>
        <w:t>Select the best option.</w:t>
      </w:r>
    </w:p>
    <w:p w14:paraId="37489F54" w14:textId="592562D6" w:rsidR="002C5464" w:rsidRPr="00232E40" w:rsidRDefault="002C5464" w:rsidP="00363E24">
      <w:pPr>
        <w:pStyle w:val="ListParagraph"/>
      </w:pPr>
      <w:r w:rsidRPr="00232E40">
        <w:t>Yes, we had access to an edible garden or planter that was in use and maintained for growing fruits or vegetables</w:t>
      </w:r>
      <w:r w:rsidR="00727DC7" w:rsidRPr="00232E40">
        <w:t xml:space="preserve"> </w:t>
      </w:r>
      <w:r w:rsidR="267B7C70" w:rsidRPr="00232E40">
        <w:rPr>
          <w:rStyle w:val="IntenseEmphasis"/>
        </w:rPr>
        <w:t xml:space="preserve">(If yes, </w:t>
      </w:r>
      <w:r w:rsidR="1982357C" w:rsidRPr="00232E40">
        <w:rPr>
          <w:rStyle w:val="IntenseEmphasis"/>
        </w:rPr>
        <w:t>g</w:t>
      </w:r>
      <w:r w:rsidR="00727DC7" w:rsidRPr="00232E40">
        <w:rPr>
          <w:rStyle w:val="IntenseEmphasis"/>
        </w:rPr>
        <w:t>o to Q4</w:t>
      </w:r>
      <w:r w:rsidR="00232E40">
        <w:rPr>
          <w:rStyle w:val="IntenseEmphasis"/>
        </w:rPr>
        <w:t>.2</w:t>
      </w:r>
      <w:r w:rsidR="00727DC7" w:rsidRPr="00232E40">
        <w:rPr>
          <w:rStyle w:val="IntenseEmphasis"/>
        </w:rPr>
        <w:t>.</w:t>
      </w:r>
      <w:r w:rsidR="20CF096D" w:rsidRPr="00232E40">
        <w:rPr>
          <w:rStyle w:val="IntenseEmphasis"/>
        </w:rPr>
        <w:t>)</w:t>
      </w:r>
      <w:r w:rsidRPr="00232E40">
        <w:tab/>
      </w:r>
    </w:p>
    <w:p w14:paraId="78153C45" w14:textId="075C987B" w:rsidR="002C5464" w:rsidRPr="00232E40" w:rsidRDefault="002C5464" w:rsidP="00363E24">
      <w:pPr>
        <w:pStyle w:val="ListParagraph"/>
      </w:pPr>
      <w:r w:rsidRPr="00232E40">
        <w:t>No, the garden (or planter) was not being used</w:t>
      </w:r>
      <w:r w:rsidR="00363E24">
        <w:t xml:space="preserve"> </w:t>
      </w:r>
      <w:r w:rsidRPr="00232E40">
        <w:t>to grow fruits</w:t>
      </w:r>
      <w:r w:rsidR="00C87B2D" w:rsidRPr="00232E40">
        <w:t xml:space="preserve"> </w:t>
      </w:r>
      <w:r w:rsidRPr="00232E40">
        <w:t xml:space="preserve">or vegetables last year </w:t>
      </w:r>
      <w:r w:rsidR="00363E24">
        <w:rPr>
          <w:rStyle w:val="IntenseEmphasis"/>
        </w:rPr>
        <w:t>(G</w:t>
      </w:r>
      <w:r w:rsidR="00363E24" w:rsidRPr="00232E40">
        <w:rPr>
          <w:rStyle w:val="IntenseEmphasis"/>
        </w:rPr>
        <w:t>o to Q4</w:t>
      </w:r>
      <w:r w:rsidR="00363E24">
        <w:rPr>
          <w:rStyle w:val="IntenseEmphasis"/>
        </w:rPr>
        <w:t>.7.)</w:t>
      </w:r>
    </w:p>
    <w:p w14:paraId="7DF07B3E" w14:textId="60F1DE90" w:rsidR="002C5464" w:rsidRPr="00232E40" w:rsidRDefault="002C5464" w:rsidP="00363E24">
      <w:pPr>
        <w:pStyle w:val="ListParagraph"/>
      </w:pPr>
      <w:r w:rsidRPr="00232E40">
        <w:t xml:space="preserve">No garden access </w:t>
      </w:r>
      <w:r w:rsidR="00363E24">
        <w:rPr>
          <w:rStyle w:val="IntenseEmphasis"/>
        </w:rPr>
        <w:t>(G</w:t>
      </w:r>
      <w:r w:rsidR="00363E24" w:rsidRPr="00232E40">
        <w:rPr>
          <w:rStyle w:val="IntenseEmphasis"/>
        </w:rPr>
        <w:t>o to Q4</w:t>
      </w:r>
      <w:r w:rsidR="00363E24">
        <w:rPr>
          <w:rStyle w:val="IntenseEmphasis"/>
        </w:rPr>
        <w:t>.7.)</w:t>
      </w:r>
    </w:p>
    <w:p w14:paraId="48A9B730" w14:textId="77777777" w:rsidR="00E66EF1" w:rsidRDefault="006E3CE8" w:rsidP="00363E24">
      <w:pPr>
        <w:pStyle w:val="Questions"/>
      </w:pPr>
      <w:r w:rsidRPr="00F1598C">
        <w:t xml:space="preserve">4.2 </w:t>
      </w:r>
      <w:r w:rsidR="00946FD5" w:rsidRPr="00F1598C">
        <w:t>In the last year</w:t>
      </w:r>
      <w:r w:rsidRPr="00F1598C">
        <w:t>, which months was the garden actively growing fruits and/or vegetables?</w:t>
      </w:r>
      <w:r w:rsidR="0089423F" w:rsidRPr="00F1598C">
        <w:t xml:space="preserve"> </w:t>
      </w:r>
    </w:p>
    <w:p w14:paraId="305F5BE7" w14:textId="72EB51B0" w:rsidR="006E3CE8" w:rsidRPr="007816DD" w:rsidRDefault="0089423F" w:rsidP="00363E24">
      <w:pPr>
        <w:pStyle w:val="Questions"/>
      </w:pPr>
      <w:r w:rsidRPr="007816DD">
        <w:rPr>
          <w:rStyle w:val="IntenseEmphasis"/>
          <w:b w:val="0"/>
          <w:bCs/>
        </w:rPr>
        <w:t>Mark all that apply.</w:t>
      </w:r>
    </w:p>
    <w:tbl>
      <w:tblPr>
        <w:tblStyle w:val="TableGrid"/>
        <w:tblW w:w="0" w:type="auto"/>
        <w:tblInd w:w="53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2228"/>
        <w:gridCol w:w="2229"/>
        <w:gridCol w:w="2229"/>
        <w:gridCol w:w="2229"/>
      </w:tblGrid>
      <w:tr w:rsidR="0010637D" w:rsidRPr="00F1598C" w14:paraId="1B07DB70" w14:textId="77777777" w:rsidTr="00444341">
        <w:tc>
          <w:tcPr>
            <w:tcW w:w="2228" w:type="dxa"/>
          </w:tcPr>
          <w:p w14:paraId="3B0C8FCC" w14:textId="3267A1FB" w:rsidR="0010637D" w:rsidRPr="00F1598C" w:rsidRDefault="008F5FF1" w:rsidP="00E66EF1">
            <w:pPr>
              <w:pStyle w:val="BodyText"/>
              <w:spacing w:line="312" w:lineRule="auto"/>
              <w:contextualSpacing/>
              <w:rPr>
                <w:rFonts w:asciiTheme="minorHAnsi" w:hAnsiTheme="minorHAnsi" w:cstheme="minorHAnsi"/>
              </w:rPr>
            </w:pPr>
            <w:r w:rsidRPr="00F1598C">
              <w:rPr>
                <w:rFonts w:asciiTheme="minorHAnsi" w:hAnsiTheme="minorHAnsi" w:cstheme="minorHAnsi"/>
              </w:rPr>
              <w:t>□</w:t>
            </w:r>
            <w:r w:rsidRPr="00F1598C">
              <w:rPr>
                <w:rFonts w:asciiTheme="minorHAnsi" w:hAnsiTheme="minorHAnsi" w:cstheme="minorHAnsi"/>
                <w:sz w:val="22"/>
              </w:rPr>
              <w:t xml:space="preserve"> </w:t>
            </w:r>
            <w:r w:rsidR="0010637D" w:rsidRPr="00F1598C">
              <w:rPr>
                <w:rFonts w:asciiTheme="minorHAnsi" w:hAnsiTheme="minorHAnsi" w:cstheme="minorHAnsi"/>
              </w:rPr>
              <w:t>July</w:t>
            </w:r>
          </w:p>
        </w:tc>
        <w:tc>
          <w:tcPr>
            <w:tcW w:w="2229" w:type="dxa"/>
          </w:tcPr>
          <w:p w14:paraId="6BF5580D" w14:textId="50F423D6" w:rsidR="0010637D" w:rsidRPr="00F1598C" w:rsidRDefault="008F5FF1" w:rsidP="00E66EF1">
            <w:pPr>
              <w:pStyle w:val="BodyText"/>
              <w:spacing w:line="312" w:lineRule="auto"/>
              <w:contextualSpacing/>
              <w:rPr>
                <w:rFonts w:asciiTheme="minorHAnsi" w:hAnsiTheme="minorHAnsi" w:cstheme="minorHAnsi"/>
              </w:rPr>
            </w:pPr>
            <w:r w:rsidRPr="00F1598C">
              <w:rPr>
                <w:rFonts w:asciiTheme="minorHAnsi" w:hAnsiTheme="minorHAnsi" w:cstheme="minorHAnsi"/>
              </w:rPr>
              <w:t>□</w:t>
            </w:r>
            <w:r w:rsidRPr="00F1598C">
              <w:rPr>
                <w:rFonts w:asciiTheme="minorHAnsi" w:hAnsiTheme="minorHAnsi" w:cstheme="minorHAnsi"/>
                <w:sz w:val="22"/>
              </w:rPr>
              <w:t xml:space="preserve"> </w:t>
            </w:r>
            <w:r w:rsidR="0010637D" w:rsidRPr="00F1598C">
              <w:rPr>
                <w:rFonts w:asciiTheme="minorHAnsi" w:hAnsiTheme="minorHAnsi" w:cstheme="minorHAnsi"/>
              </w:rPr>
              <w:t>August</w:t>
            </w:r>
          </w:p>
        </w:tc>
        <w:tc>
          <w:tcPr>
            <w:tcW w:w="2229" w:type="dxa"/>
          </w:tcPr>
          <w:p w14:paraId="3E3FEDD9" w14:textId="74391115" w:rsidR="0010637D" w:rsidRPr="00F1598C" w:rsidRDefault="008F5FF1" w:rsidP="00E66EF1">
            <w:pPr>
              <w:pStyle w:val="BodyText"/>
              <w:spacing w:line="312" w:lineRule="auto"/>
              <w:contextualSpacing/>
              <w:rPr>
                <w:rFonts w:asciiTheme="minorHAnsi" w:hAnsiTheme="minorHAnsi" w:cstheme="minorHAnsi"/>
              </w:rPr>
            </w:pPr>
            <w:r w:rsidRPr="00F1598C">
              <w:rPr>
                <w:rFonts w:asciiTheme="minorHAnsi" w:hAnsiTheme="minorHAnsi" w:cstheme="minorHAnsi"/>
              </w:rPr>
              <w:t>□</w:t>
            </w:r>
            <w:r w:rsidRPr="00F1598C">
              <w:rPr>
                <w:rFonts w:asciiTheme="minorHAnsi" w:hAnsiTheme="minorHAnsi" w:cstheme="minorHAnsi"/>
                <w:sz w:val="22"/>
              </w:rPr>
              <w:t xml:space="preserve"> </w:t>
            </w:r>
            <w:r w:rsidR="0010637D" w:rsidRPr="00F1598C">
              <w:rPr>
                <w:rFonts w:asciiTheme="minorHAnsi" w:hAnsiTheme="minorHAnsi" w:cstheme="minorHAnsi"/>
              </w:rPr>
              <w:t>September</w:t>
            </w:r>
          </w:p>
        </w:tc>
        <w:tc>
          <w:tcPr>
            <w:tcW w:w="2229" w:type="dxa"/>
          </w:tcPr>
          <w:p w14:paraId="359472E0" w14:textId="336E8B99" w:rsidR="0010637D" w:rsidRPr="00F1598C" w:rsidRDefault="008F5FF1" w:rsidP="00E66EF1">
            <w:pPr>
              <w:pStyle w:val="BodyText"/>
              <w:spacing w:line="312" w:lineRule="auto"/>
              <w:contextualSpacing/>
              <w:rPr>
                <w:rFonts w:asciiTheme="minorHAnsi" w:hAnsiTheme="minorHAnsi" w:cstheme="minorHAnsi"/>
              </w:rPr>
            </w:pPr>
            <w:r w:rsidRPr="00F1598C">
              <w:rPr>
                <w:rFonts w:asciiTheme="minorHAnsi" w:hAnsiTheme="minorHAnsi" w:cstheme="minorHAnsi"/>
              </w:rPr>
              <w:t>□</w:t>
            </w:r>
            <w:r w:rsidRPr="00F1598C">
              <w:rPr>
                <w:rFonts w:asciiTheme="minorHAnsi" w:hAnsiTheme="minorHAnsi" w:cstheme="minorHAnsi"/>
                <w:sz w:val="22"/>
              </w:rPr>
              <w:t xml:space="preserve"> </w:t>
            </w:r>
            <w:r w:rsidR="0010637D" w:rsidRPr="00F1598C">
              <w:rPr>
                <w:rFonts w:asciiTheme="minorHAnsi" w:hAnsiTheme="minorHAnsi" w:cstheme="minorHAnsi"/>
              </w:rPr>
              <w:t>October</w:t>
            </w:r>
          </w:p>
        </w:tc>
      </w:tr>
      <w:tr w:rsidR="0010637D" w:rsidRPr="00F1598C" w14:paraId="796A63FD" w14:textId="77777777" w:rsidTr="00444341">
        <w:tc>
          <w:tcPr>
            <w:tcW w:w="2228" w:type="dxa"/>
          </w:tcPr>
          <w:p w14:paraId="7FBA6E27" w14:textId="41A8218E" w:rsidR="0010637D" w:rsidRPr="00F1598C" w:rsidRDefault="008F5FF1" w:rsidP="00E66EF1">
            <w:pPr>
              <w:pStyle w:val="BodyText"/>
              <w:spacing w:line="312" w:lineRule="auto"/>
              <w:contextualSpacing/>
              <w:rPr>
                <w:rFonts w:asciiTheme="minorHAnsi" w:hAnsiTheme="minorHAnsi" w:cstheme="minorHAnsi"/>
              </w:rPr>
            </w:pPr>
            <w:r w:rsidRPr="00F1598C">
              <w:rPr>
                <w:rFonts w:asciiTheme="minorHAnsi" w:hAnsiTheme="minorHAnsi" w:cstheme="minorHAnsi"/>
              </w:rPr>
              <w:t>□</w:t>
            </w:r>
            <w:r w:rsidRPr="00F1598C">
              <w:rPr>
                <w:rFonts w:asciiTheme="minorHAnsi" w:hAnsiTheme="minorHAnsi" w:cstheme="minorHAnsi"/>
                <w:sz w:val="22"/>
              </w:rPr>
              <w:t xml:space="preserve"> </w:t>
            </w:r>
            <w:r w:rsidR="0010637D" w:rsidRPr="00F1598C">
              <w:rPr>
                <w:rFonts w:asciiTheme="minorHAnsi" w:hAnsiTheme="minorHAnsi" w:cstheme="minorHAnsi"/>
              </w:rPr>
              <w:t>November</w:t>
            </w:r>
          </w:p>
        </w:tc>
        <w:tc>
          <w:tcPr>
            <w:tcW w:w="2229" w:type="dxa"/>
          </w:tcPr>
          <w:p w14:paraId="2E20D770" w14:textId="47A95C66" w:rsidR="0010637D" w:rsidRPr="00F1598C" w:rsidRDefault="008F5FF1" w:rsidP="00E66EF1">
            <w:pPr>
              <w:pStyle w:val="BodyText"/>
              <w:spacing w:line="312" w:lineRule="auto"/>
              <w:contextualSpacing/>
              <w:rPr>
                <w:rFonts w:asciiTheme="minorHAnsi" w:hAnsiTheme="minorHAnsi" w:cstheme="minorHAnsi"/>
              </w:rPr>
            </w:pPr>
            <w:r w:rsidRPr="00F1598C">
              <w:rPr>
                <w:rFonts w:asciiTheme="minorHAnsi" w:hAnsiTheme="minorHAnsi" w:cstheme="minorHAnsi"/>
              </w:rPr>
              <w:t>□</w:t>
            </w:r>
            <w:r w:rsidRPr="00F1598C">
              <w:rPr>
                <w:rFonts w:asciiTheme="minorHAnsi" w:hAnsiTheme="minorHAnsi" w:cstheme="minorHAnsi"/>
                <w:sz w:val="22"/>
              </w:rPr>
              <w:t xml:space="preserve"> </w:t>
            </w:r>
            <w:r w:rsidR="0010637D" w:rsidRPr="00F1598C">
              <w:rPr>
                <w:rFonts w:asciiTheme="minorHAnsi" w:hAnsiTheme="minorHAnsi" w:cstheme="minorHAnsi"/>
              </w:rPr>
              <w:t>December</w:t>
            </w:r>
          </w:p>
        </w:tc>
        <w:tc>
          <w:tcPr>
            <w:tcW w:w="2229" w:type="dxa"/>
          </w:tcPr>
          <w:p w14:paraId="3CF5B489" w14:textId="59E9C80E" w:rsidR="0010637D" w:rsidRPr="00F1598C" w:rsidRDefault="008F5FF1" w:rsidP="00E66EF1">
            <w:pPr>
              <w:pStyle w:val="BodyText"/>
              <w:spacing w:line="312" w:lineRule="auto"/>
              <w:contextualSpacing/>
              <w:rPr>
                <w:rFonts w:asciiTheme="minorHAnsi" w:hAnsiTheme="minorHAnsi" w:cstheme="minorHAnsi"/>
              </w:rPr>
            </w:pPr>
            <w:r w:rsidRPr="00F1598C">
              <w:rPr>
                <w:rFonts w:asciiTheme="minorHAnsi" w:hAnsiTheme="minorHAnsi" w:cstheme="minorHAnsi"/>
              </w:rPr>
              <w:t>□</w:t>
            </w:r>
            <w:r w:rsidRPr="00F1598C">
              <w:rPr>
                <w:rFonts w:asciiTheme="minorHAnsi" w:hAnsiTheme="minorHAnsi" w:cstheme="minorHAnsi"/>
                <w:sz w:val="22"/>
              </w:rPr>
              <w:t xml:space="preserve"> </w:t>
            </w:r>
            <w:r w:rsidR="0010637D" w:rsidRPr="00F1598C">
              <w:rPr>
                <w:rFonts w:asciiTheme="minorHAnsi" w:hAnsiTheme="minorHAnsi" w:cstheme="minorHAnsi"/>
              </w:rPr>
              <w:t>January</w:t>
            </w:r>
          </w:p>
        </w:tc>
        <w:tc>
          <w:tcPr>
            <w:tcW w:w="2229" w:type="dxa"/>
          </w:tcPr>
          <w:p w14:paraId="391BC53C" w14:textId="485EA659" w:rsidR="0010637D" w:rsidRPr="00F1598C" w:rsidRDefault="008F5FF1" w:rsidP="00E66EF1">
            <w:pPr>
              <w:pStyle w:val="BodyText"/>
              <w:spacing w:line="312" w:lineRule="auto"/>
              <w:contextualSpacing/>
              <w:rPr>
                <w:rFonts w:asciiTheme="minorHAnsi" w:hAnsiTheme="minorHAnsi" w:cstheme="minorHAnsi"/>
              </w:rPr>
            </w:pPr>
            <w:r w:rsidRPr="00F1598C">
              <w:rPr>
                <w:rFonts w:asciiTheme="minorHAnsi" w:hAnsiTheme="minorHAnsi" w:cstheme="minorHAnsi"/>
              </w:rPr>
              <w:t>□</w:t>
            </w:r>
            <w:r w:rsidRPr="00F1598C">
              <w:rPr>
                <w:rFonts w:asciiTheme="minorHAnsi" w:hAnsiTheme="minorHAnsi" w:cstheme="minorHAnsi"/>
                <w:sz w:val="22"/>
              </w:rPr>
              <w:t xml:space="preserve"> </w:t>
            </w:r>
            <w:r w:rsidR="0010637D" w:rsidRPr="00F1598C">
              <w:rPr>
                <w:rFonts w:asciiTheme="minorHAnsi" w:hAnsiTheme="minorHAnsi" w:cstheme="minorHAnsi"/>
              </w:rPr>
              <w:t>February</w:t>
            </w:r>
          </w:p>
        </w:tc>
      </w:tr>
      <w:tr w:rsidR="0010637D" w:rsidRPr="00F1598C" w14:paraId="0C995A38" w14:textId="77777777" w:rsidTr="00444341">
        <w:tc>
          <w:tcPr>
            <w:tcW w:w="2228" w:type="dxa"/>
          </w:tcPr>
          <w:p w14:paraId="64742012" w14:textId="334E923F" w:rsidR="0010637D" w:rsidRPr="00F1598C" w:rsidRDefault="008F5FF1" w:rsidP="00E66EF1">
            <w:pPr>
              <w:pStyle w:val="BodyText"/>
              <w:spacing w:line="312" w:lineRule="auto"/>
              <w:contextualSpacing/>
              <w:rPr>
                <w:rFonts w:asciiTheme="minorHAnsi" w:hAnsiTheme="minorHAnsi" w:cstheme="minorHAnsi"/>
              </w:rPr>
            </w:pPr>
            <w:r w:rsidRPr="00F1598C">
              <w:rPr>
                <w:rFonts w:asciiTheme="minorHAnsi" w:hAnsiTheme="minorHAnsi" w:cstheme="minorHAnsi"/>
              </w:rPr>
              <w:t>□</w:t>
            </w:r>
            <w:r w:rsidRPr="00F1598C">
              <w:rPr>
                <w:rFonts w:asciiTheme="minorHAnsi" w:hAnsiTheme="minorHAnsi" w:cstheme="minorHAnsi"/>
                <w:sz w:val="22"/>
              </w:rPr>
              <w:t xml:space="preserve"> </w:t>
            </w:r>
            <w:r w:rsidR="0010637D" w:rsidRPr="00F1598C">
              <w:rPr>
                <w:rFonts w:asciiTheme="minorHAnsi" w:hAnsiTheme="minorHAnsi" w:cstheme="minorHAnsi"/>
              </w:rPr>
              <w:t>March</w:t>
            </w:r>
          </w:p>
        </w:tc>
        <w:tc>
          <w:tcPr>
            <w:tcW w:w="2229" w:type="dxa"/>
          </w:tcPr>
          <w:p w14:paraId="55FF2F99" w14:textId="280AB048" w:rsidR="0010637D" w:rsidRPr="00F1598C" w:rsidRDefault="008F5FF1" w:rsidP="00E66EF1">
            <w:pPr>
              <w:pStyle w:val="BodyText"/>
              <w:spacing w:line="312" w:lineRule="auto"/>
              <w:contextualSpacing/>
              <w:rPr>
                <w:rFonts w:asciiTheme="minorHAnsi" w:hAnsiTheme="minorHAnsi" w:cstheme="minorHAnsi"/>
              </w:rPr>
            </w:pPr>
            <w:r w:rsidRPr="00F1598C">
              <w:rPr>
                <w:rFonts w:asciiTheme="minorHAnsi" w:hAnsiTheme="minorHAnsi" w:cstheme="minorHAnsi"/>
              </w:rPr>
              <w:t>□</w:t>
            </w:r>
            <w:r w:rsidRPr="00F1598C">
              <w:rPr>
                <w:rFonts w:asciiTheme="minorHAnsi" w:hAnsiTheme="minorHAnsi" w:cstheme="minorHAnsi"/>
                <w:sz w:val="22"/>
              </w:rPr>
              <w:t xml:space="preserve"> </w:t>
            </w:r>
            <w:r w:rsidR="0010637D" w:rsidRPr="00F1598C">
              <w:rPr>
                <w:rFonts w:asciiTheme="minorHAnsi" w:hAnsiTheme="minorHAnsi" w:cstheme="minorHAnsi"/>
              </w:rPr>
              <w:t>April</w:t>
            </w:r>
          </w:p>
        </w:tc>
        <w:tc>
          <w:tcPr>
            <w:tcW w:w="2229" w:type="dxa"/>
          </w:tcPr>
          <w:p w14:paraId="39D1F15A" w14:textId="163419AD" w:rsidR="0010637D" w:rsidRPr="00F1598C" w:rsidRDefault="008F5FF1" w:rsidP="00E66EF1">
            <w:pPr>
              <w:pStyle w:val="BodyText"/>
              <w:spacing w:line="312" w:lineRule="auto"/>
              <w:contextualSpacing/>
              <w:rPr>
                <w:rFonts w:asciiTheme="minorHAnsi" w:hAnsiTheme="minorHAnsi" w:cstheme="minorHAnsi"/>
              </w:rPr>
            </w:pPr>
            <w:r w:rsidRPr="00F1598C">
              <w:rPr>
                <w:rFonts w:asciiTheme="minorHAnsi" w:hAnsiTheme="minorHAnsi" w:cstheme="minorHAnsi"/>
              </w:rPr>
              <w:t>□</w:t>
            </w:r>
            <w:r w:rsidRPr="00F1598C">
              <w:rPr>
                <w:rFonts w:asciiTheme="minorHAnsi" w:hAnsiTheme="minorHAnsi" w:cstheme="minorHAnsi"/>
                <w:sz w:val="22"/>
              </w:rPr>
              <w:t xml:space="preserve"> </w:t>
            </w:r>
            <w:r w:rsidR="0010637D" w:rsidRPr="00F1598C">
              <w:rPr>
                <w:rFonts w:asciiTheme="minorHAnsi" w:hAnsiTheme="minorHAnsi" w:cstheme="minorHAnsi"/>
              </w:rPr>
              <w:t>May</w:t>
            </w:r>
          </w:p>
        </w:tc>
        <w:tc>
          <w:tcPr>
            <w:tcW w:w="2229" w:type="dxa"/>
          </w:tcPr>
          <w:p w14:paraId="4624CB55" w14:textId="35E11BB6" w:rsidR="0010637D" w:rsidRPr="00F1598C" w:rsidRDefault="008F5FF1" w:rsidP="00E66EF1">
            <w:pPr>
              <w:pStyle w:val="BodyText"/>
              <w:spacing w:line="312" w:lineRule="auto"/>
              <w:contextualSpacing/>
              <w:rPr>
                <w:rFonts w:asciiTheme="minorHAnsi" w:hAnsiTheme="minorHAnsi" w:cstheme="minorHAnsi"/>
              </w:rPr>
            </w:pPr>
            <w:r w:rsidRPr="00F1598C">
              <w:rPr>
                <w:rFonts w:asciiTheme="minorHAnsi" w:hAnsiTheme="minorHAnsi" w:cstheme="minorHAnsi"/>
              </w:rPr>
              <w:t>□</w:t>
            </w:r>
            <w:r w:rsidRPr="00F1598C">
              <w:rPr>
                <w:rFonts w:asciiTheme="minorHAnsi" w:hAnsiTheme="minorHAnsi" w:cstheme="minorHAnsi"/>
                <w:sz w:val="22"/>
              </w:rPr>
              <w:t xml:space="preserve"> </w:t>
            </w:r>
            <w:r w:rsidR="0010637D" w:rsidRPr="00F1598C">
              <w:rPr>
                <w:rFonts w:asciiTheme="minorHAnsi" w:hAnsiTheme="minorHAnsi" w:cstheme="minorHAnsi"/>
              </w:rPr>
              <w:t>June</w:t>
            </w:r>
          </w:p>
        </w:tc>
      </w:tr>
    </w:tbl>
    <w:p w14:paraId="5A6193D9" w14:textId="5A156983" w:rsidR="00B03350" w:rsidRPr="00F1598C" w:rsidRDefault="00C10114" w:rsidP="00E66EF1">
      <w:pPr>
        <w:pStyle w:val="BodyText"/>
        <w:spacing w:before="120" w:after="120"/>
        <w:ind w:right="576"/>
        <w:contextualSpacing/>
        <w:rPr>
          <w:rStyle w:val="IntenseEmphasis"/>
          <w:rFonts w:asciiTheme="minorHAnsi" w:hAnsiTheme="minorHAnsi" w:cstheme="minorHAnsi"/>
        </w:rPr>
      </w:pPr>
      <w:r w:rsidRPr="00F1598C">
        <w:rPr>
          <w:rStyle w:val="IntenseEmphasis"/>
          <w:rFonts w:asciiTheme="minorHAnsi" w:hAnsiTheme="minorHAnsi" w:cstheme="minorHAnsi"/>
        </w:rPr>
        <w:t>When answering 4.3 to 4.</w:t>
      </w:r>
      <w:r w:rsidR="00946FD5" w:rsidRPr="00F1598C">
        <w:rPr>
          <w:rStyle w:val="IntenseEmphasis"/>
          <w:rFonts w:asciiTheme="minorHAnsi" w:hAnsiTheme="minorHAnsi" w:cstheme="minorHAnsi"/>
        </w:rPr>
        <w:t>6</w:t>
      </w:r>
      <w:r w:rsidRPr="00F1598C">
        <w:rPr>
          <w:rStyle w:val="IntenseEmphasis"/>
          <w:rFonts w:asciiTheme="minorHAnsi" w:hAnsiTheme="minorHAnsi" w:cstheme="minorHAnsi"/>
        </w:rPr>
        <w:t>, think about the months the garden was actively growing fruits and/or vegetables in the last year</w:t>
      </w:r>
      <w:r w:rsidR="008C49BE" w:rsidRPr="00F1598C">
        <w:rPr>
          <w:rStyle w:val="IntenseEmphasis"/>
          <w:rFonts w:asciiTheme="minorHAnsi" w:hAnsiTheme="minorHAnsi" w:cstheme="minorHAnsi"/>
        </w:rPr>
        <w:t>.</w:t>
      </w:r>
    </w:p>
    <w:p w14:paraId="205FED91" w14:textId="5525AA25" w:rsidR="00C10114" w:rsidRPr="00E66EF1" w:rsidRDefault="00C10114" w:rsidP="00363E24">
      <w:pPr>
        <w:pStyle w:val="Questions"/>
      </w:pPr>
      <w:r w:rsidRPr="00E66EF1">
        <w:t>4.3 When nutrition education is offered the garden is incorporated:</w:t>
      </w:r>
    </w:p>
    <w:p w14:paraId="20FD403C" w14:textId="0B8D18B2" w:rsidR="00C10114" w:rsidRPr="00F1598C" w:rsidRDefault="00C10114" w:rsidP="0010672A">
      <w:pPr>
        <w:pStyle w:val="BodyText"/>
        <w:spacing w:line="312" w:lineRule="auto"/>
        <w:ind w:right="576"/>
        <w:contextualSpacing/>
        <w:rPr>
          <w:rStyle w:val="IntenseEmphasis"/>
          <w:rFonts w:asciiTheme="minorHAnsi" w:hAnsiTheme="minorHAnsi" w:cstheme="minorHAnsi"/>
        </w:rPr>
      </w:pPr>
      <w:r w:rsidRPr="00F1598C">
        <w:rPr>
          <w:rStyle w:val="IntenseEmphasis"/>
          <w:rFonts w:asciiTheme="minorHAnsi" w:hAnsiTheme="minorHAnsi" w:cstheme="minorHAnsi"/>
        </w:rPr>
        <w:t>Nutrition education refers to formal curriculum-based lessons.</w:t>
      </w:r>
    </w:p>
    <w:p w14:paraId="1B128F9D" w14:textId="77777777" w:rsidR="000A341F" w:rsidRPr="00E66EF1" w:rsidRDefault="000A341F" w:rsidP="00363E24">
      <w:pPr>
        <w:pStyle w:val="ListParagraph"/>
        <w:numPr>
          <w:ilvl w:val="0"/>
          <w:numId w:val="32"/>
        </w:numPr>
      </w:pPr>
      <w:r w:rsidRPr="00E66EF1">
        <w:t>1 time per week or more</w:t>
      </w:r>
    </w:p>
    <w:p w14:paraId="321C2DD0" w14:textId="77777777" w:rsidR="000A341F" w:rsidRPr="00E66EF1" w:rsidRDefault="000A341F" w:rsidP="00363E24">
      <w:pPr>
        <w:pStyle w:val="ListParagraph"/>
        <w:numPr>
          <w:ilvl w:val="0"/>
          <w:numId w:val="32"/>
        </w:numPr>
      </w:pPr>
      <w:r w:rsidRPr="00E66EF1">
        <w:t>2-3 times per month</w:t>
      </w:r>
    </w:p>
    <w:p w14:paraId="7E164BBE" w14:textId="77777777" w:rsidR="000A341F" w:rsidRPr="00E66EF1" w:rsidRDefault="000A341F" w:rsidP="00363E24">
      <w:pPr>
        <w:pStyle w:val="ListParagraph"/>
        <w:numPr>
          <w:ilvl w:val="0"/>
          <w:numId w:val="32"/>
        </w:numPr>
      </w:pPr>
      <w:r w:rsidRPr="00E66EF1">
        <w:t>1 time per month</w:t>
      </w:r>
    </w:p>
    <w:p w14:paraId="3864A74B" w14:textId="77777777" w:rsidR="000A341F" w:rsidRPr="00E66EF1" w:rsidRDefault="000A341F" w:rsidP="00363E24">
      <w:pPr>
        <w:pStyle w:val="ListParagraph"/>
        <w:numPr>
          <w:ilvl w:val="0"/>
          <w:numId w:val="32"/>
        </w:numPr>
      </w:pPr>
      <w:r w:rsidRPr="00E66EF1">
        <w:t>Less than 1 time per month</w:t>
      </w:r>
    </w:p>
    <w:p w14:paraId="0872B80C" w14:textId="7C0FB351" w:rsidR="000A341F" w:rsidRPr="00E66EF1" w:rsidRDefault="000A341F" w:rsidP="00363E24">
      <w:pPr>
        <w:pStyle w:val="ListParagraph"/>
        <w:numPr>
          <w:ilvl w:val="0"/>
          <w:numId w:val="32"/>
        </w:numPr>
      </w:pPr>
      <w:r w:rsidRPr="00E66EF1">
        <w:t>Never</w:t>
      </w:r>
      <w:r w:rsidR="002C7E6B" w:rsidRPr="00E66EF1">
        <w:t xml:space="preserve"> or no nutrition education is offered </w:t>
      </w:r>
    </w:p>
    <w:p w14:paraId="7C857404" w14:textId="70257518" w:rsidR="000A341F" w:rsidRPr="00F1598C" w:rsidRDefault="00C10114" w:rsidP="00363E24">
      <w:pPr>
        <w:pStyle w:val="Questions"/>
      </w:pPr>
      <w:r w:rsidRPr="00F1598C">
        <w:t xml:space="preserve">4.4 </w:t>
      </w:r>
      <w:r w:rsidR="003D56A0" w:rsidRPr="00F1598C">
        <w:t>Students</w:t>
      </w:r>
      <w:r w:rsidR="000A341F" w:rsidRPr="00F1598C">
        <w:t xml:space="preserve"> tend to the garden.</w:t>
      </w:r>
    </w:p>
    <w:p w14:paraId="26C0B20B" w14:textId="150D5F06" w:rsidR="000A341F" w:rsidRPr="00F1598C" w:rsidRDefault="000A341F" w:rsidP="0010672A">
      <w:pPr>
        <w:pStyle w:val="BodyText"/>
        <w:spacing w:line="312" w:lineRule="auto"/>
        <w:ind w:right="576"/>
        <w:contextualSpacing/>
        <w:rPr>
          <w:rFonts w:asciiTheme="minorHAnsi" w:hAnsiTheme="minorHAnsi" w:cstheme="minorHAnsi"/>
        </w:rPr>
      </w:pPr>
      <w:r w:rsidRPr="00F1598C">
        <w:rPr>
          <w:rStyle w:val="IntenseEmphasis"/>
          <w:rFonts w:asciiTheme="minorHAnsi" w:hAnsiTheme="minorHAnsi" w:cstheme="minorHAnsi"/>
        </w:rPr>
        <w:t>“Tend to the garden” includes preparation for planting, weeding, watering, harvesting, etc.</w:t>
      </w:r>
    </w:p>
    <w:p w14:paraId="497B2A22" w14:textId="77777777" w:rsidR="000A341F" w:rsidRPr="0010672A" w:rsidRDefault="000A341F" w:rsidP="00363E24">
      <w:pPr>
        <w:pStyle w:val="ListParagraph"/>
        <w:numPr>
          <w:ilvl w:val="0"/>
          <w:numId w:val="33"/>
        </w:numPr>
      </w:pPr>
      <w:r w:rsidRPr="0010672A">
        <w:t>1 time per week or more</w:t>
      </w:r>
    </w:p>
    <w:p w14:paraId="150C47E6" w14:textId="77777777" w:rsidR="000A341F" w:rsidRPr="0010672A" w:rsidRDefault="000A341F" w:rsidP="00363E24">
      <w:pPr>
        <w:pStyle w:val="ListParagraph"/>
        <w:numPr>
          <w:ilvl w:val="0"/>
          <w:numId w:val="33"/>
        </w:numPr>
      </w:pPr>
      <w:r w:rsidRPr="0010672A">
        <w:t>2-3 times per month</w:t>
      </w:r>
    </w:p>
    <w:p w14:paraId="132F0B77" w14:textId="77777777" w:rsidR="000A341F" w:rsidRPr="0010672A" w:rsidRDefault="000A341F" w:rsidP="00363E24">
      <w:pPr>
        <w:pStyle w:val="ListParagraph"/>
        <w:numPr>
          <w:ilvl w:val="0"/>
          <w:numId w:val="33"/>
        </w:numPr>
      </w:pPr>
      <w:r w:rsidRPr="0010672A">
        <w:t>1 time per month</w:t>
      </w:r>
    </w:p>
    <w:p w14:paraId="0ED77D98" w14:textId="77777777" w:rsidR="000A341F" w:rsidRPr="0010672A" w:rsidRDefault="000A341F" w:rsidP="00363E24">
      <w:pPr>
        <w:pStyle w:val="ListParagraph"/>
        <w:numPr>
          <w:ilvl w:val="0"/>
          <w:numId w:val="33"/>
        </w:numPr>
      </w:pPr>
      <w:r w:rsidRPr="0010672A">
        <w:t>Less than 1 time per month</w:t>
      </w:r>
    </w:p>
    <w:p w14:paraId="7BF9EDE2" w14:textId="77EBF158" w:rsidR="000A341F" w:rsidRPr="0010672A" w:rsidRDefault="000A341F" w:rsidP="00363E24">
      <w:pPr>
        <w:pStyle w:val="ListParagraph"/>
        <w:numPr>
          <w:ilvl w:val="0"/>
          <w:numId w:val="33"/>
        </w:numPr>
      </w:pPr>
      <w:r w:rsidRPr="0010672A">
        <w:t>Never</w:t>
      </w:r>
    </w:p>
    <w:p w14:paraId="65496597" w14:textId="77777777" w:rsidR="009D60A3" w:rsidRDefault="009D60A3">
      <w:pPr>
        <w:widowControl/>
        <w:autoSpaceDE/>
        <w:autoSpaceDN/>
        <w:spacing w:after="160" w:line="259" w:lineRule="auto"/>
        <w:rPr>
          <w:rFonts w:asciiTheme="minorHAnsi" w:hAnsiTheme="minorHAnsi" w:cstheme="minorHAnsi"/>
          <w:b/>
          <w:color w:val="000000" w:themeColor="text1"/>
          <w:sz w:val="24"/>
          <w:szCs w:val="24"/>
        </w:rPr>
      </w:pPr>
      <w:r>
        <w:br w:type="page"/>
      </w:r>
    </w:p>
    <w:p w14:paraId="268F3E7B" w14:textId="3F2E10DB" w:rsidR="000304BE" w:rsidRPr="00F1598C" w:rsidRDefault="000304BE" w:rsidP="00363E24">
      <w:pPr>
        <w:pStyle w:val="Questions"/>
      </w:pPr>
      <w:r w:rsidRPr="00F1598C">
        <w:lastRenderedPageBreak/>
        <w:t xml:space="preserve">4.5 </w:t>
      </w:r>
      <w:r w:rsidR="000A341F" w:rsidRPr="00F1598C">
        <w:t>Produce from the garden is distributed to families.</w:t>
      </w:r>
    </w:p>
    <w:p w14:paraId="70184161" w14:textId="77777777" w:rsidR="000A341F" w:rsidRPr="0010672A" w:rsidRDefault="000A341F" w:rsidP="00363E24">
      <w:pPr>
        <w:pStyle w:val="ListParagraph"/>
        <w:numPr>
          <w:ilvl w:val="0"/>
          <w:numId w:val="34"/>
        </w:numPr>
      </w:pPr>
      <w:r w:rsidRPr="0010672A">
        <w:t>1 time per week or more</w:t>
      </w:r>
    </w:p>
    <w:p w14:paraId="6D91235E" w14:textId="77777777" w:rsidR="000A341F" w:rsidRPr="0010672A" w:rsidRDefault="000A341F" w:rsidP="00363E24">
      <w:pPr>
        <w:pStyle w:val="ListParagraph"/>
        <w:numPr>
          <w:ilvl w:val="0"/>
          <w:numId w:val="34"/>
        </w:numPr>
      </w:pPr>
      <w:r w:rsidRPr="0010672A">
        <w:t>2-3 times per month</w:t>
      </w:r>
    </w:p>
    <w:p w14:paraId="7406B42C" w14:textId="77777777" w:rsidR="000A341F" w:rsidRPr="0010672A" w:rsidRDefault="000A341F" w:rsidP="00363E24">
      <w:pPr>
        <w:pStyle w:val="ListParagraph"/>
        <w:numPr>
          <w:ilvl w:val="0"/>
          <w:numId w:val="34"/>
        </w:numPr>
      </w:pPr>
      <w:r w:rsidRPr="0010672A">
        <w:t>1 time per month</w:t>
      </w:r>
    </w:p>
    <w:p w14:paraId="403AF2E5" w14:textId="77777777" w:rsidR="000A341F" w:rsidRPr="0010672A" w:rsidRDefault="000A341F" w:rsidP="00363E24">
      <w:pPr>
        <w:pStyle w:val="ListParagraph"/>
        <w:numPr>
          <w:ilvl w:val="0"/>
          <w:numId w:val="34"/>
        </w:numPr>
      </w:pPr>
      <w:r w:rsidRPr="0010672A">
        <w:t>Less than 1 time per month</w:t>
      </w:r>
    </w:p>
    <w:p w14:paraId="742DDFA5" w14:textId="490EF0E4" w:rsidR="00506CA0" w:rsidRPr="0010672A" w:rsidRDefault="000A341F" w:rsidP="00363E24">
      <w:pPr>
        <w:pStyle w:val="ListParagraph"/>
        <w:numPr>
          <w:ilvl w:val="0"/>
          <w:numId w:val="34"/>
        </w:numPr>
      </w:pPr>
      <w:r w:rsidRPr="0010672A">
        <w:t>Never</w:t>
      </w:r>
    </w:p>
    <w:p w14:paraId="18D55FE4" w14:textId="18CFBA61" w:rsidR="006E052B" w:rsidRPr="00F1598C" w:rsidRDefault="006E052B" w:rsidP="00363E24">
      <w:pPr>
        <w:pStyle w:val="Questions"/>
      </w:pPr>
      <w:r w:rsidRPr="00F1598C">
        <w:t xml:space="preserve">4.6 Produce from </w:t>
      </w:r>
      <w:r w:rsidR="0009694C" w:rsidRPr="00F1598C">
        <w:t xml:space="preserve">the </w:t>
      </w:r>
      <w:r w:rsidRPr="00F1598C">
        <w:t>garden is used in meals or snacks</w:t>
      </w:r>
      <w:r w:rsidR="000A341F" w:rsidRPr="00F1598C">
        <w:t>.</w:t>
      </w:r>
    </w:p>
    <w:p w14:paraId="59810AB4" w14:textId="77777777" w:rsidR="006E052B" w:rsidRPr="0010672A" w:rsidRDefault="006E052B" w:rsidP="00363E24">
      <w:pPr>
        <w:pStyle w:val="ListParagraph"/>
        <w:numPr>
          <w:ilvl w:val="0"/>
          <w:numId w:val="35"/>
        </w:numPr>
      </w:pPr>
      <w:r w:rsidRPr="0010672A">
        <w:t>1 time per week or more</w:t>
      </w:r>
    </w:p>
    <w:p w14:paraId="468479F3" w14:textId="77777777" w:rsidR="006E052B" w:rsidRPr="0010672A" w:rsidRDefault="006E052B" w:rsidP="00363E24">
      <w:pPr>
        <w:pStyle w:val="ListParagraph"/>
        <w:numPr>
          <w:ilvl w:val="0"/>
          <w:numId w:val="35"/>
        </w:numPr>
      </w:pPr>
      <w:r w:rsidRPr="0010672A">
        <w:t>2-3 times per month</w:t>
      </w:r>
    </w:p>
    <w:p w14:paraId="634741F5" w14:textId="77777777" w:rsidR="006E052B" w:rsidRPr="0010672A" w:rsidRDefault="006E052B" w:rsidP="00363E24">
      <w:pPr>
        <w:pStyle w:val="ListParagraph"/>
        <w:numPr>
          <w:ilvl w:val="0"/>
          <w:numId w:val="35"/>
        </w:numPr>
      </w:pPr>
      <w:r w:rsidRPr="0010672A">
        <w:t>1 time per month</w:t>
      </w:r>
    </w:p>
    <w:p w14:paraId="3FBA364F" w14:textId="77777777" w:rsidR="006E052B" w:rsidRPr="0010672A" w:rsidRDefault="006E052B" w:rsidP="00363E24">
      <w:pPr>
        <w:pStyle w:val="ListParagraph"/>
        <w:numPr>
          <w:ilvl w:val="0"/>
          <w:numId w:val="35"/>
        </w:numPr>
      </w:pPr>
      <w:r w:rsidRPr="0010672A">
        <w:t>Less than 1 time per month</w:t>
      </w:r>
    </w:p>
    <w:p w14:paraId="3AC0FDCC" w14:textId="5EFCA8B7" w:rsidR="006E052B" w:rsidRPr="0010672A" w:rsidRDefault="006E052B" w:rsidP="00363E24">
      <w:pPr>
        <w:pStyle w:val="ListParagraph"/>
        <w:numPr>
          <w:ilvl w:val="0"/>
          <w:numId w:val="35"/>
        </w:numPr>
      </w:pPr>
      <w:r w:rsidRPr="0010672A">
        <w:t>Never</w:t>
      </w:r>
    </w:p>
    <w:p w14:paraId="1D39394A" w14:textId="5F11B82C" w:rsidR="000A341F" w:rsidRPr="00F1598C" w:rsidRDefault="00523C00" w:rsidP="00363E24">
      <w:pPr>
        <w:pStyle w:val="Questions"/>
      </w:pPr>
      <w:r w:rsidRPr="00F1598C">
        <w:t xml:space="preserve">4.7 </w:t>
      </w:r>
      <w:r w:rsidR="000A341F" w:rsidRPr="00F1598C">
        <w:t>Staff participate in nutrition training opportunities, not including training on food safety/handling and food allergies.</w:t>
      </w:r>
    </w:p>
    <w:p w14:paraId="5222AF11" w14:textId="594F2BF6" w:rsidR="000A341F" w:rsidRPr="00F1598C" w:rsidRDefault="000A341F" w:rsidP="00363E24">
      <w:pPr>
        <w:pStyle w:val="ListParagraph"/>
        <w:numPr>
          <w:ilvl w:val="0"/>
          <w:numId w:val="5"/>
        </w:numPr>
      </w:pPr>
      <w:r w:rsidRPr="00F1598C">
        <w:t>More than 1 time per year</w:t>
      </w:r>
    </w:p>
    <w:p w14:paraId="4D565ED3" w14:textId="040A6540" w:rsidR="000A341F" w:rsidRPr="00F1598C" w:rsidRDefault="000A341F" w:rsidP="00363E24">
      <w:pPr>
        <w:pStyle w:val="ListParagraph"/>
        <w:numPr>
          <w:ilvl w:val="0"/>
          <w:numId w:val="5"/>
        </w:numPr>
      </w:pPr>
      <w:r w:rsidRPr="00F1598C">
        <w:t>1 time per year</w:t>
      </w:r>
    </w:p>
    <w:p w14:paraId="1DDAFD00" w14:textId="7E89DBC2" w:rsidR="000A341F" w:rsidRPr="00F1598C" w:rsidRDefault="000A341F" w:rsidP="00363E24">
      <w:pPr>
        <w:pStyle w:val="ListParagraph"/>
        <w:numPr>
          <w:ilvl w:val="0"/>
          <w:numId w:val="5"/>
        </w:numPr>
      </w:pPr>
      <w:r w:rsidRPr="00F1598C">
        <w:t>Less than 1 time per year</w:t>
      </w:r>
    </w:p>
    <w:p w14:paraId="0E0089DF" w14:textId="18B4895D" w:rsidR="006C010D" w:rsidRPr="00F1598C" w:rsidRDefault="006C010D" w:rsidP="0049362A">
      <w:pPr>
        <w:spacing w:before="120" w:after="120" w:line="312" w:lineRule="auto"/>
        <w:contextualSpacing/>
        <w:rPr>
          <w:rFonts w:asciiTheme="minorHAnsi" w:hAnsiTheme="minorHAnsi" w:cstheme="minorHAnsi"/>
          <w:i/>
          <w:iCs/>
          <w:color w:val="538135" w:themeColor="accent6" w:themeShade="BF"/>
          <w:sz w:val="24"/>
        </w:rPr>
      </w:pPr>
      <w:r w:rsidRPr="00F1598C">
        <w:rPr>
          <w:rStyle w:val="IntenseEmphasis"/>
          <w:rFonts w:asciiTheme="minorHAnsi" w:hAnsiTheme="minorHAnsi" w:cstheme="minorHAnsi"/>
        </w:rPr>
        <w:t>When answering 4.8 and 4.9, nutrition education refers to formal curriculum-based lessons.</w:t>
      </w:r>
    </w:p>
    <w:p w14:paraId="6D1F205E" w14:textId="5EE10F79" w:rsidR="000A341F" w:rsidRPr="00F1598C" w:rsidRDefault="000A341F" w:rsidP="00886C4E">
      <w:pPr>
        <w:spacing w:before="120" w:after="120"/>
        <w:contextualSpacing/>
        <w:rPr>
          <w:rStyle w:val="IntenseEmphasis"/>
          <w:rFonts w:asciiTheme="minorHAnsi" w:hAnsiTheme="minorHAnsi" w:cstheme="minorHAnsi"/>
        </w:rPr>
      </w:pPr>
      <w:r w:rsidRPr="00886C4E">
        <w:rPr>
          <w:rStyle w:val="QuestionsChar"/>
        </w:rPr>
        <w:t xml:space="preserve">4.8 Nutrition education is provided to </w:t>
      </w:r>
      <w:r w:rsidR="00FA395E" w:rsidRPr="00886C4E">
        <w:rPr>
          <w:rStyle w:val="QuestionsChar"/>
        </w:rPr>
        <w:t>students</w:t>
      </w:r>
      <w:r w:rsidRPr="00886C4E">
        <w:rPr>
          <w:rStyle w:val="QuestionsChar"/>
        </w:rPr>
        <w:t xml:space="preserve"> through an evidence-based curriculum.</w:t>
      </w:r>
      <w:r w:rsidR="006555E5" w:rsidRPr="00F1598C">
        <w:rPr>
          <w:rStyle w:val="IntenseEmphasis"/>
          <w:rFonts w:asciiTheme="minorHAnsi" w:hAnsiTheme="minorHAnsi" w:cstheme="minorHAnsi"/>
        </w:rPr>
        <w:t xml:space="preserve"> </w:t>
      </w:r>
      <w:r w:rsidRPr="00F1598C">
        <w:rPr>
          <w:rFonts w:asciiTheme="minorHAnsi" w:hAnsiTheme="minorHAnsi" w:cstheme="minorHAnsi"/>
        </w:rPr>
        <w:br/>
      </w:r>
      <w:r w:rsidR="006555E5" w:rsidRPr="00F1598C">
        <w:rPr>
          <w:rStyle w:val="IntenseEmphasis"/>
          <w:rFonts w:asciiTheme="minorHAnsi" w:hAnsiTheme="minorHAnsi" w:cstheme="minorHAnsi"/>
        </w:rPr>
        <w:t xml:space="preserve">“Evidence-based curriculum” refers to lesson(s) that have been tested and shown effective at improving </w:t>
      </w:r>
      <w:r w:rsidR="3C01A441" w:rsidRPr="00F1598C">
        <w:rPr>
          <w:rStyle w:val="IntenseEmphasis"/>
          <w:rFonts w:asciiTheme="minorHAnsi" w:hAnsiTheme="minorHAnsi" w:cstheme="minorHAnsi"/>
        </w:rPr>
        <w:t>nutrition</w:t>
      </w:r>
      <w:r w:rsidR="006555E5" w:rsidRPr="00F1598C">
        <w:rPr>
          <w:rStyle w:val="IntenseEmphasis"/>
          <w:rFonts w:asciiTheme="minorHAnsi" w:hAnsiTheme="minorHAnsi" w:cstheme="minorHAnsi"/>
        </w:rPr>
        <w:t xml:space="preserve"> behaviors and other related factors, such as knowledge and attitude around </w:t>
      </w:r>
      <w:r w:rsidR="47DCD492" w:rsidRPr="00F1598C">
        <w:rPr>
          <w:rStyle w:val="IntenseEmphasis"/>
          <w:rFonts w:asciiTheme="minorHAnsi" w:hAnsiTheme="minorHAnsi" w:cstheme="minorHAnsi"/>
        </w:rPr>
        <w:t>nutrition</w:t>
      </w:r>
      <w:r w:rsidR="006555E5" w:rsidRPr="00F1598C">
        <w:rPr>
          <w:rStyle w:val="IntenseEmphasis"/>
          <w:rFonts w:asciiTheme="minorHAnsi" w:hAnsiTheme="minorHAnsi" w:cstheme="minorHAnsi"/>
        </w:rPr>
        <w:t>.</w:t>
      </w:r>
    </w:p>
    <w:p w14:paraId="6D303E33" w14:textId="77777777" w:rsidR="000A341F" w:rsidRPr="00886C4E" w:rsidRDefault="000A341F" w:rsidP="00363E24">
      <w:pPr>
        <w:pStyle w:val="ListParagraph"/>
        <w:numPr>
          <w:ilvl w:val="0"/>
          <w:numId w:val="36"/>
        </w:numPr>
      </w:pPr>
      <w:r w:rsidRPr="00886C4E">
        <w:t>1 time per week or more</w:t>
      </w:r>
    </w:p>
    <w:p w14:paraId="6ECF1AFE" w14:textId="77777777" w:rsidR="000A341F" w:rsidRPr="00886C4E" w:rsidRDefault="000A341F" w:rsidP="00363E24">
      <w:pPr>
        <w:pStyle w:val="ListParagraph"/>
        <w:numPr>
          <w:ilvl w:val="0"/>
          <w:numId w:val="36"/>
        </w:numPr>
      </w:pPr>
      <w:r w:rsidRPr="00886C4E">
        <w:t>2-3 times per month</w:t>
      </w:r>
    </w:p>
    <w:p w14:paraId="1A4B74D7" w14:textId="77777777" w:rsidR="000A341F" w:rsidRPr="00886C4E" w:rsidRDefault="000A341F" w:rsidP="00363E24">
      <w:pPr>
        <w:pStyle w:val="ListParagraph"/>
        <w:numPr>
          <w:ilvl w:val="0"/>
          <w:numId w:val="36"/>
        </w:numPr>
      </w:pPr>
      <w:r w:rsidRPr="00886C4E">
        <w:t>1 time per month</w:t>
      </w:r>
    </w:p>
    <w:p w14:paraId="5BCE2B9A" w14:textId="77777777" w:rsidR="000A341F" w:rsidRPr="00886C4E" w:rsidRDefault="000A341F" w:rsidP="00363E24">
      <w:pPr>
        <w:pStyle w:val="ListParagraph"/>
        <w:numPr>
          <w:ilvl w:val="0"/>
          <w:numId w:val="36"/>
        </w:numPr>
      </w:pPr>
      <w:r w:rsidRPr="00886C4E">
        <w:t>Less than 1 time per month</w:t>
      </w:r>
    </w:p>
    <w:p w14:paraId="0F6BA870" w14:textId="77777777" w:rsidR="000A341F" w:rsidRPr="00886C4E" w:rsidRDefault="000A341F" w:rsidP="00363E24">
      <w:pPr>
        <w:pStyle w:val="ListParagraph"/>
        <w:numPr>
          <w:ilvl w:val="0"/>
          <w:numId w:val="36"/>
        </w:numPr>
      </w:pPr>
      <w:r w:rsidRPr="00886C4E">
        <w:t>Never</w:t>
      </w:r>
    </w:p>
    <w:p w14:paraId="647CA988" w14:textId="77777777" w:rsidR="007816DD" w:rsidRDefault="007816DD">
      <w:pPr>
        <w:widowControl/>
        <w:autoSpaceDE/>
        <w:autoSpaceDN/>
        <w:spacing w:after="160" w:line="259" w:lineRule="auto"/>
        <w:rPr>
          <w:rFonts w:asciiTheme="minorHAnsi" w:hAnsiTheme="minorHAnsi" w:cstheme="minorHAnsi"/>
          <w:b/>
          <w:color w:val="000000" w:themeColor="text1"/>
          <w:sz w:val="24"/>
          <w:szCs w:val="24"/>
        </w:rPr>
      </w:pPr>
      <w:r>
        <w:br w:type="page"/>
      </w:r>
    </w:p>
    <w:p w14:paraId="0DBE1F8C" w14:textId="4161EAE2" w:rsidR="000A341F" w:rsidRPr="00F1598C" w:rsidRDefault="000A341F" w:rsidP="00363E24">
      <w:pPr>
        <w:pStyle w:val="Questions"/>
      </w:pPr>
      <w:r w:rsidRPr="00F1598C">
        <w:lastRenderedPageBreak/>
        <w:t>4.9 Nutrition education includes the following participatory/hands-on activities:</w:t>
      </w:r>
    </w:p>
    <w:p w14:paraId="4BD78E0F" w14:textId="64CF42E6" w:rsidR="000A341F" w:rsidRPr="00886C4E" w:rsidRDefault="000A341F" w:rsidP="00363E24">
      <w:pPr>
        <w:pStyle w:val="ListParagraph"/>
        <w:numPr>
          <w:ilvl w:val="0"/>
          <w:numId w:val="117"/>
        </w:numPr>
      </w:pPr>
      <w:r w:rsidRPr="00886C4E">
        <w:t>Taste tests</w:t>
      </w:r>
    </w:p>
    <w:p w14:paraId="2771BB47" w14:textId="3FCBDCAA" w:rsidR="000A341F" w:rsidRPr="00886C4E" w:rsidRDefault="000A341F" w:rsidP="00363E24">
      <w:pPr>
        <w:pStyle w:val="ListParagraph"/>
        <w:numPr>
          <w:ilvl w:val="0"/>
          <w:numId w:val="117"/>
        </w:numPr>
      </w:pPr>
      <w:r w:rsidRPr="00886C4E">
        <w:t>Food preparation/cooking</w:t>
      </w:r>
    </w:p>
    <w:p w14:paraId="512A66DD" w14:textId="7E4BD1C0" w:rsidR="000A341F" w:rsidRPr="00886C4E" w:rsidRDefault="000A341F" w:rsidP="00363E24">
      <w:pPr>
        <w:pStyle w:val="ListParagraph"/>
        <w:numPr>
          <w:ilvl w:val="0"/>
          <w:numId w:val="117"/>
        </w:numPr>
      </w:pPr>
      <w:r w:rsidRPr="00886C4E">
        <w:t>Gardening</w:t>
      </w:r>
    </w:p>
    <w:p w14:paraId="62B8FE7B" w14:textId="450D7DD2" w:rsidR="000A341F" w:rsidRPr="00886C4E" w:rsidRDefault="000A341F" w:rsidP="00363E24">
      <w:pPr>
        <w:pStyle w:val="ListParagraph"/>
        <w:numPr>
          <w:ilvl w:val="0"/>
          <w:numId w:val="117"/>
        </w:numPr>
      </w:pPr>
      <w:r w:rsidRPr="00886C4E">
        <w:t>Games</w:t>
      </w:r>
    </w:p>
    <w:p w14:paraId="6E07987C" w14:textId="159C7F35" w:rsidR="000A341F" w:rsidRPr="00886C4E" w:rsidRDefault="000A341F" w:rsidP="00363E24">
      <w:pPr>
        <w:pStyle w:val="ListParagraph"/>
        <w:numPr>
          <w:ilvl w:val="0"/>
          <w:numId w:val="117"/>
        </w:numPr>
      </w:pPr>
      <w:r w:rsidRPr="00886C4E">
        <w:t>Field trips</w:t>
      </w:r>
    </w:p>
    <w:p w14:paraId="3471CB27" w14:textId="2C191262" w:rsidR="000A341F" w:rsidRPr="00886C4E" w:rsidRDefault="000A341F" w:rsidP="00363E24">
      <w:pPr>
        <w:pStyle w:val="ListParagraph"/>
        <w:numPr>
          <w:ilvl w:val="0"/>
          <w:numId w:val="117"/>
        </w:numPr>
      </w:pPr>
      <w:r w:rsidRPr="00886C4E">
        <w:t>Experiments</w:t>
      </w:r>
    </w:p>
    <w:p w14:paraId="621989AB" w14:textId="741D89E4" w:rsidR="000A341F" w:rsidRPr="00886C4E" w:rsidRDefault="000A341F" w:rsidP="00363E24">
      <w:pPr>
        <w:pStyle w:val="ListParagraph"/>
        <w:numPr>
          <w:ilvl w:val="0"/>
          <w:numId w:val="117"/>
        </w:numPr>
      </w:pPr>
      <w:r w:rsidRPr="00886C4E">
        <w:t>None</w:t>
      </w:r>
    </w:p>
    <w:p w14:paraId="487CE077" w14:textId="2F426591" w:rsidR="000A341F" w:rsidRPr="00886C4E" w:rsidRDefault="004414B6" w:rsidP="00363E24">
      <w:pPr>
        <w:pStyle w:val="ListParagraph"/>
        <w:numPr>
          <w:ilvl w:val="0"/>
          <w:numId w:val="117"/>
        </w:numPr>
      </w:pPr>
      <w:r w:rsidRPr="00886C4E">
        <w:t xml:space="preserve">Other: </w:t>
      </w:r>
      <w:r w:rsidR="006D5ABC" w:rsidRPr="00886C4E">
        <w:t>________________________________</w:t>
      </w:r>
    </w:p>
    <w:p w14:paraId="40AC4C83" w14:textId="06524ED9" w:rsidR="00830FED" w:rsidRPr="007816DD" w:rsidRDefault="000A341F" w:rsidP="00363E24">
      <w:pPr>
        <w:pStyle w:val="Questions"/>
        <w:rPr>
          <w:rStyle w:val="eop"/>
          <w:bCs/>
        </w:rPr>
      </w:pPr>
      <w:r w:rsidRPr="00F1598C">
        <w:t xml:space="preserve">4.10 </w:t>
      </w:r>
      <w:r w:rsidR="00830FED" w:rsidRPr="00F1598C">
        <w:rPr>
          <w:rStyle w:val="normaltextrun"/>
        </w:rPr>
        <w:t xml:space="preserve">Have any of the policies or practices in Section 4 been impacted by </w:t>
      </w:r>
      <w:r w:rsidR="009D60A3">
        <w:rPr>
          <w:rStyle w:val="normaltextrun"/>
        </w:rPr>
        <w:t>health or safety emergencies</w:t>
      </w:r>
      <w:r w:rsidR="00830FED" w:rsidRPr="00F1598C">
        <w:rPr>
          <w:rStyle w:val="normaltextrun"/>
        </w:rPr>
        <w:t>? </w:t>
      </w:r>
      <w:r w:rsidR="00830FED" w:rsidRPr="00F1598C">
        <w:rPr>
          <w:rStyle w:val="eop"/>
        </w:rPr>
        <w:t> </w:t>
      </w:r>
      <w:r w:rsidR="00830FED" w:rsidRPr="00F1598C">
        <w:rPr>
          <w:rStyle w:val="eop"/>
          <w:color w:val="538135"/>
        </w:rPr>
        <w:t> </w:t>
      </w:r>
    </w:p>
    <w:p w14:paraId="6457DBD3" w14:textId="02722ABA" w:rsidR="00830FED" w:rsidRPr="00886C4E" w:rsidRDefault="009D60A3" w:rsidP="00363E24">
      <w:pPr>
        <w:pStyle w:val="ListParagraph"/>
        <w:numPr>
          <w:ilvl w:val="0"/>
          <w:numId w:val="118"/>
        </w:numPr>
      </w:pPr>
      <w:proofErr w:type="gramStart"/>
      <w:r>
        <w:t>Yes</w:t>
      </w:r>
      <w:proofErr w:type="gramEnd"/>
      <w:r w:rsidR="00830FED" w:rsidRPr="00886C4E">
        <w:t xml:space="preserve"> </w:t>
      </w:r>
      <w:r w:rsidR="00830FED" w:rsidRPr="009D60A3">
        <w:rPr>
          <w:rStyle w:val="IntenseEmphasis"/>
        </w:rPr>
        <w:t>Please describe</w:t>
      </w:r>
      <w:r w:rsidR="00830FED" w:rsidRPr="00886C4E">
        <w:t>: ____________________ </w:t>
      </w:r>
    </w:p>
    <w:p w14:paraId="7B9B315A" w14:textId="7F67D94B" w:rsidR="00E22F0F" w:rsidRPr="00886C4E" w:rsidRDefault="00830FED" w:rsidP="00363E24">
      <w:pPr>
        <w:pStyle w:val="ListParagraph"/>
        <w:numPr>
          <w:ilvl w:val="0"/>
          <w:numId w:val="118"/>
        </w:numPr>
      </w:pPr>
      <w:r w:rsidRPr="00886C4E">
        <w:t>No</w:t>
      </w:r>
    </w:p>
    <w:p w14:paraId="30E2E33F" w14:textId="4FB0D26B" w:rsidR="00523C00" w:rsidRPr="00F1598C" w:rsidRDefault="00523C00" w:rsidP="00363E24">
      <w:pPr>
        <w:pStyle w:val="Questions"/>
      </w:pPr>
      <w:r w:rsidRPr="00F1598C">
        <w:t>4.</w:t>
      </w:r>
      <w:r w:rsidR="003812CD" w:rsidRPr="00F1598C">
        <w:t>11</w:t>
      </w:r>
      <w:r w:rsidRPr="00F1598C">
        <w:t xml:space="preserve"> Comments on Section 4: Gardens</w:t>
      </w:r>
      <w:r w:rsidR="009228FE" w:rsidRPr="00F1598C">
        <w:t xml:space="preserve"> and Nutrition Education</w:t>
      </w:r>
    </w:p>
    <w:p w14:paraId="0B34A8A1" w14:textId="77777777" w:rsidR="00523C00" w:rsidRPr="00F1598C" w:rsidRDefault="00523C00" w:rsidP="00886C4E">
      <w:pPr>
        <w:spacing w:after="120"/>
        <w:contextualSpacing/>
        <w:rPr>
          <w:rStyle w:val="IntenseEmphasis"/>
          <w:rFonts w:asciiTheme="minorHAnsi" w:hAnsiTheme="minorHAnsi" w:cstheme="minorHAnsi"/>
        </w:rPr>
      </w:pPr>
      <w:r w:rsidRPr="00F1598C">
        <w:rPr>
          <w:rStyle w:val="IntenseEmphasis"/>
          <w:rFonts w:asciiTheme="minorHAnsi" w:hAnsiTheme="minorHAnsi" w:cstheme="minorHAnsi"/>
          <w:szCs w:val="24"/>
        </w:rPr>
        <w:t>Add any</w:t>
      </w:r>
      <w:r w:rsidRPr="00F1598C">
        <w:rPr>
          <w:rStyle w:val="IntenseEmphasis"/>
          <w:rFonts w:asciiTheme="minorHAnsi" w:hAnsiTheme="minorHAnsi" w:cstheme="minorHAnsi"/>
        </w:rPr>
        <w:t xml:space="preserve"> notes or observations, such as a description of something asked in a question or additional practices that are not measured on this questionnaire.</w:t>
      </w:r>
    </w:p>
    <w:p w14:paraId="72E8688A" w14:textId="77777777" w:rsidR="00523C00" w:rsidRPr="00F1598C" w:rsidRDefault="00523C00" w:rsidP="0049362A">
      <w:pPr>
        <w:spacing w:before="120" w:after="120" w:line="312" w:lineRule="auto"/>
        <w:ind w:left="288" w:hanging="288"/>
        <w:contextualSpacing/>
        <w:rPr>
          <w:rFonts w:asciiTheme="minorHAnsi" w:hAnsiTheme="minorHAnsi" w:cstheme="minorHAnsi"/>
          <w:sz w:val="24"/>
          <w:szCs w:val="24"/>
        </w:rPr>
      </w:pPr>
      <w:r w:rsidRPr="00F1598C">
        <w:rPr>
          <w:rFonts w:asciiTheme="minorHAnsi" w:hAnsiTheme="minorHAnsi" w:cstheme="minorHAnsi"/>
          <w:sz w:val="24"/>
          <w:szCs w:val="24"/>
        </w:rPr>
        <w:t>__________________________________________________________________________</w:t>
      </w:r>
    </w:p>
    <w:p w14:paraId="582438C0" w14:textId="2BD20DE1" w:rsidR="00523C00" w:rsidRPr="00F1598C" w:rsidRDefault="00523C00" w:rsidP="0049362A">
      <w:pPr>
        <w:spacing w:before="120" w:after="120" w:line="312" w:lineRule="auto"/>
        <w:ind w:left="288" w:hanging="288"/>
        <w:contextualSpacing/>
        <w:rPr>
          <w:rFonts w:asciiTheme="minorHAnsi" w:hAnsiTheme="minorHAnsi" w:cstheme="minorHAnsi"/>
          <w:sz w:val="24"/>
          <w:szCs w:val="24"/>
        </w:rPr>
      </w:pPr>
      <w:r w:rsidRPr="00F1598C">
        <w:rPr>
          <w:rFonts w:asciiTheme="minorHAnsi" w:hAnsiTheme="minorHAnsi" w:cstheme="minorHAnsi"/>
          <w:sz w:val="24"/>
          <w:szCs w:val="24"/>
        </w:rPr>
        <w:t>__________________________________________________________________________</w:t>
      </w:r>
    </w:p>
    <w:p w14:paraId="63BAA9F6" w14:textId="77777777" w:rsidR="00523C00" w:rsidRPr="00F1598C" w:rsidRDefault="00523C00" w:rsidP="0049362A">
      <w:pPr>
        <w:spacing w:before="120" w:after="120" w:line="312" w:lineRule="auto"/>
        <w:ind w:left="288" w:hanging="288"/>
        <w:contextualSpacing/>
        <w:rPr>
          <w:rFonts w:asciiTheme="minorHAnsi" w:hAnsiTheme="minorHAnsi" w:cstheme="minorHAnsi"/>
          <w:sz w:val="24"/>
          <w:szCs w:val="24"/>
        </w:rPr>
      </w:pPr>
      <w:r w:rsidRPr="00F1598C">
        <w:rPr>
          <w:rFonts w:asciiTheme="minorHAnsi" w:hAnsiTheme="minorHAnsi" w:cstheme="minorHAnsi"/>
          <w:sz w:val="24"/>
          <w:szCs w:val="24"/>
        </w:rPr>
        <w:t>__________________________________________________________________________</w:t>
      </w:r>
    </w:p>
    <w:p w14:paraId="0B172D5F" w14:textId="77777777" w:rsidR="00523C00" w:rsidRPr="00F1598C" w:rsidRDefault="00523C00" w:rsidP="0049362A">
      <w:pPr>
        <w:spacing w:before="120" w:after="120" w:line="312" w:lineRule="auto"/>
        <w:ind w:left="288" w:hanging="288"/>
        <w:contextualSpacing/>
        <w:rPr>
          <w:rFonts w:asciiTheme="minorHAnsi" w:hAnsiTheme="minorHAnsi" w:cstheme="minorHAnsi"/>
          <w:sz w:val="24"/>
          <w:szCs w:val="24"/>
        </w:rPr>
      </w:pPr>
    </w:p>
    <w:p w14:paraId="7CE110EF" w14:textId="77777777" w:rsidR="006C598D" w:rsidRPr="00F1598C" w:rsidRDefault="006C598D" w:rsidP="0049362A">
      <w:pPr>
        <w:pStyle w:val="Title"/>
        <w:spacing w:before="120" w:after="120" w:line="312" w:lineRule="auto"/>
        <w:rPr>
          <w:rFonts w:asciiTheme="minorHAnsi" w:hAnsiTheme="minorHAnsi" w:cstheme="minorHAnsi"/>
        </w:rPr>
        <w:sectPr w:rsidR="006C598D" w:rsidRPr="00F1598C" w:rsidSect="009B1D07">
          <w:footerReference w:type="default" r:id="rId26"/>
          <w:pgSz w:w="12240" w:h="15840"/>
          <w:pgMar w:top="1440" w:right="1080" w:bottom="1440" w:left="1080" w:header="720" w:footer="720" w:gutter="0"/>
          <w:pgNumType w:fmt="numberInDash"/>
          <w:cols w:space="720"/>
          <w:docGrid w:linePitch="360"/>
        </w:sectPr>
      </w:pPr>
    </w:p>
    <w:p w14:paraId="7F0FC583" w14:textId="4C11D231" w:rsidR="00230853" w:rsidRPr="00F1598C" w:rsidRDefault="00230853" w:rsidP="007816DD">
      <w:pPr>
        <w:pStyle w:val="Heading2"/>
      </w:pPr>
      <w:r w:rsidRPr="00F1598C">
        <w:lastRenderedPageBreak/>
        <w:t xml:space="preserve">Section 5: </w:t>
      </w:r>
      <w:r w:rsidR="006C010D" w:rsidRPr="00F1598C">
        <w:t>Physical Activity and Entertainment Screen Time</w:t>
      </w:r>
    </w:p>
    <w:p w14:paraId="3D058EF9" w14:textId="4F8FBCB7" w:rsidR="0010637D" w:rsidRPr="00F1598C" w:rsidRDefault="0010637D" w:rsidP="007816DD">
      <w:pPr>
        <w:pStyle w:val="BodyText"/>
        <w:spacing w:before="120" w:after="120"/>
        <w:rPr>
          <w:rStyle w:val="IntenseEmphasis"/>
          <w:rFonts w:asciiTheme="minorHAnsi" w:hAnsiTheme="minorHAnsi" w:cstheme="minorHAnsi"/>
        </w:rPr>
      </w:pPr>
      <w:r w:rsidRPr="00F1598C">
        <w:rPr>
          <w:rStyle w:val="IntenseEmphasis"/>
          <w:rFonts w:asciiTheme="minorHAnsi" w:hAnsiTheme="minorHAnsi" w:cstheme="minorHAnsi"/>
        </w:rPr>
        <w:t>Unless otherwise specified, refer to practices in place currently. Do NOT include practices that are planned and not yet implemented.</w:t>
      </w:r>
    </w:p>
    <w:p w14:paraId="42A6A984" w14:textId="12CC4EE5" w:rsidR="00A967E2" w:rsidRPr="007816DD" w:rsidRDefault="00A967E2" w:rsidP="007816DD">
      <w:pPr>
        <w:pStyle w:val="BodyText"/>
        <w:spacing w:before="120" w:after="120"/>
        <w:contextualSpacing/>
        <w:rPr>
          <w:rStyle w:val="IntenseEmphasis"/>
          <w:rFonts w:asciiTheme="minorHAnsi" w:hAnsiTheme="minorHAnsi" w:cstheme="minorHAnsi"/>
        </w:rPr>
      </w:pPr>
      <w:r w:rsidRPr="007816DD">
        <w:rPr>
          <w:rStyle w:val="IntenseEmphasis"/>
          <w:rFonts w:asciiTheme="minorHAnsi" w:hAnsiTheme="minorHAnsi" w:cstheme="minorHAnsi"/>
        </w:rPr>
        <w:t>When answering 5.1 to 5.3, select the set of response options that makes most sense for the structure of your program. For example, if your program has students separated into distinct clubs (e.g. a sport, art, theater), it may make more sense to answer based on the number of students rather than frequency.</w:t>
      </w:r>
    </w:p>
    <w:p w14:paraId="0307E109" w14:textId="77777777" w:rsidR="00A50B12" w:rsidRDefault="0058367A" w:rsidP="00363E24">
      <w:pPr>
        <w:pStyle w:val="Questions"/>
      </w:pPr>
      <w:r w:rsidRPr="00F1598C">
        <w:t xml:space="preserve">5.1 </w:t>
      </w:r>
      <w:r w:rsidR="008278F2" w:rsidRPr="00F1598C">
        <w:t>Television, videos or any entertainment screens (personal or group) are on during meal or snack times.</w:t>
      </w:r>
      <w:r w:rsidR="00EE1F17" w:rsidRPr="00F1598C">
        <w:t xml:space="preserve"> </w:t>
      </w:r>
    </w:p>
    <w:p w14:paraId="3EF834A6" w14:textId="6A70C379" w:rsidR="008278F2" w:rsidRPr="007816DD" w:rsidRDefault="00F776A6" w:rsidP="007816DD">
      <w:pPr>
        <w:pStyle w:val="BodyText"/>
        <w:spacing w:before="120" w:after="120"/>
        <w:contextualSpacing/>
        <w:rPr>
          <w:rStyle w:val="IntenseEmphasis"/>
          <w:rFonts w:asciiTheme="minorHAnsi" w:hAnsiTheme="minorHAnsi" w:cstheme="minorHAnsi"/>
        </w:rPr>
      </w:pPr>
      <w:r w:rsidRPr="007816DD">
        <w:rPr>
          <w:rStyle w:val="IntenseEmphasis"/>
          <w:rFonts w:asciiTheme="minorHAnsi" w:hAnsiTheme="minorHAnsi" w:cstheme="minorHAnsi"/>
        </w:rPr>
        <w:t>Examples of “entertainment” screens include TV, computers, video or hand-held computer games, and tablets or smart phones that display leisure or recreational media. Do not include screen time used for educational or physical activity purposes.</w:t>
      </w:r>
    </w:p>
    <w:tbl>
      <w:tblPr>
        <w:tblStyle w:val="TableGrid"/>
        <w:tblW w:w="10345" w:type="dxa"/>
        <w:tblInd w:w="-9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115" w:type="dxa"/>
        </w:tblCellMar>
        <w:tblLook w:val="04A0" w:firstRow="1" w:lastRow="0" w:firstColumn="1" w:lastColumn="0" w:noHBand="0" w:noVBand="1"/>
      </w:tblPr>
      <w:tblGrid>
        <w:gridCol w:w="4860"/>
        <w:gridCol w:w="450"/>
        <w:gridCol w:w="5035"/>
      </w:tblGrid>
      <w:tr w:rsidR="00E4661D" w:rsidRPr="00F1598C" w14:paraId="67E945E9" w14:textId="6822C310" w:rsidTr="007816DD">
        <w:trPr>
          <w:trHeight w:val="1505"/>
        </w:trPr>
        <w:tc>
          <w:tcPr>
            <w:tcW w:w="4860" w:type="dxa"/>
          </w:tcPr>
          <w:p w14:paraId="5912CDF4" w14:textId="5B6C7A31" w:rsidR="001E40A0" w:rsidRPr="00F1598C" w:rsidRDefault="001E40A0" w:rsidP="00363E24">
            <w:pPr>
              <w:pStyle w:val="ListParagraph"/>
              <w:numPr>
                <w:ilvl w:val="0"/>
                <w:numId w:val="84"/>
              </w:numPr>
            </w:pPr>
            <w:r w:rsidRPr="00F1598C">
              <w:t>N/A: entertainment screen time is not offered</w:t>
            </w:r>
          </w:p>
          <w:p w14:paraId="3A64463E" w14:textId="01D8110D" w:rsidR="00A967E2" w:rsidRPr="00F1598C" w:rsidRDefault="00A967E2" w:rsidP="00363E24">
            <w:pPr>
              <w:pStyle w:val="ListParagraph"/>
              <w:numPr>
                <w:ilvl w:val="0"/>
                <w:numId w:val="84"/>
              </w:numPr>
            </w:pPr>
            <w:r w:rsidRPr="00F1598C">
              <w:t>Always (true more than 90% of the time)</w:t>
            </w:r>
          </w:p>
          <w:p w14:paraId="33E78C38" w14:textId="77777777" w:rsidR="00A967E2" w:rsidRPr="00F1598C" w:rsidRDefault="00A967E2" w:rsidP="00363E24">
            <w:pPr>
              <w:pStyle w:val="ListParagraph"/>
              <w:numPr>
                <w:ilvl w:val="0"/>
                <w:numId w:val="84"/>
              </w:numPr>
            </w:pPr>
            <w:r w:rsidRPr="00F1598C">
              <w:t>Usually (true 61-90% of the time)</w:t>
            </w:r>
          </w:p>
          <w:p w14:paraId="54FB1610" w14:textId="77777777" w:rsidR="00A967E2" w:rsidRPr="00F1598C" w:rsidRDefault="00A967E2" w:rsidP="00363E24">
            <w:pPr>
              <w:pStyle w:val="ListParagraph"/>
              <w:numPr>
                <w:ilvl w:val="0"/>
                <w:numId w:val="84"/>
              </w:numPr>
            </w:pPr>
            <w:r w:rsidRPr="00F1598C">
              <w:t>Sometimes (true 41-60% of the time)</w:t>
            </w:r>
          </w:p>
          <w:p w14:paraId="3F8A35DC" w14:textId="77777777" w:rsidR="00A967E2" w:rsidRPr="00F1598C" w:rsidRDefault="00A967E2" w:rsidP="00363E24">
            <w:pPr>
              <w:pStyle w:val="ListParagraph"/>
              <w:numPr>
                <w:ilvl w:val="0"/>
                <w:numId w:val="84"/>
              </w:numPr>
            </w:pPr>
            <w:r w:rsidRPr="00F1598C">
              <w:t>Not usually (true 11-40% of the time)</w:t>
            </w:r>
          </w:p>
          <w:p w14:paraId="21ACFEA8" w14:textId="4D6F851A" w:rsidR="00A967E2" w:rsidRPr="00F1598C" w:rsidRDefault="00A967E2" w:rsidP="00363E24">
            <w:pPr>
              <w:pStyle w:val="ListParagraph"/>
              <w:numPr>
                <w:ilvl w:val="0"/>
                <w:numId w:val="84"/>
              </w:numPr>
            </w:pPr>
            <w:r w:rsidRPr="00F1598C">
              <w:t>Never (true 10% or less of the time)</w:t>
            </w:r>
          </w:p>
        </w:tc>
        <w:tc>
          <w:tcPr>
            <w:tcW w:w="450" w:type="dxa"/>
          </w:tcPr>
          <w:p w14:paraId="3041BBAE" w14:textId="32950C49" w:rsidR="00A967E2" w:rsidRPr="00F1598C" w:rsidRDefault="00A967E2" w:rsidP="00A50B12">
            <w:pPr>
              <w:pStyle w:val="BodyText"/>
              <w:spacing w:line="312" w:lineRule="auto"/>
              <w:contextualSpacing/>
              <w:rPr>
                <w:rFonts w:asciiTheme="minorHAnsi" w:hAnsiTheme="minorHAnsi" w:cstheme="minorHAnsi"/>
                <w:b/>
                <w:u w:val="single"/>
              </w:rPr>
            </w:pPr>
            <w:r w:rsidRPr="00E33D8F">
              <w:rPr>
                <w:rFonts w:asciiTheme="minorHAnsi" w:hAnsiTheme="minorHAnsi" w:cstheme="minorHAnsi"/>
                <w:b/>
                <w:color w:val="385623" w:themeColor="accent6" w:themeShade="80"/>
                <w:u w:val="single"/>
              </w:rPr>
              <w:t>OR</w:t>
            </w:r>
          </w:p>
        </w:tc>
        <w:tc>
          <w:tcPr>
            <w:tcW w:w="5035" w:type="dxa"/>
          </w:tcPr>
          <w:p w14:paraId="09D4A9DB" w14:textId="56B30D47" w:rsidR="001E40A0" w:rsidRPr="00F1598C" w:rsidRDefault="001E40A0" w:rsidP="00363E24">
            <w:pPr>
              <w:pStyle w:val="ListParagraph"/>
              <w:numPr>
                <w:ilvl w:val="0"/>
                <w:numId w:val="37"/>
              </w:numPr>
            </w:pPr>
            <w:r w:rsidRPr="00F1598C">
              <w:t>N/A: entertainment screen time is not offered</w:t>
            </w:r>
          </w:p>
          <w:p w14:paraId="749E5471" w14:textId="5D726D36" w:rsidR="00A967E2" w:rsidRPr="00F1598C" w:rsidRDefault="00A967E2" w:rsidP="00363E24">
            <w:pPr>
              <w:pStyle w:val="ListParagraph"/>
              <w:numPr>
                <w:ilvl w:val="0"/>
                <w:numId w:val="37"/>
              </w:numPr>
            </w:pPr>
            <w:r w:rsidRPr="00F1598C">
              <w:t>All students (true for more than 90% of students)</w:t>
            </w:r>
          </w:p>
          <w:p w14:paraId="791A75F3" w14:textId="77777777" w:rsidR="00A967E2" w:rsidRPr="00F1598C" w:rsidRDefault="00A967E2" w:rsidP="00363E24">
            <w:pPr>
              <w:pStyle w:val="ListParagraph"/>
              <w:numPr>
                <w:ilvl w:val="0"/>
                <w:numId w:val="37"/>
              </w:numPr>
            </w:pPr>
            <w:r w:rsidRPr="00F1598C">
              <w:t>Most students (true for 61-90% of students)</w:t>
            </w:r>
          </w:p>
          <w:p w14:paraId="072BD1B5" w14:textId="77777777" w:rsidR="00A967E2" w:rsidRPr="00F1598C" w:rsidRDefault="00A967E2" w:rsidP="00363E24">
            <w:pPr>
              <w:pStyle w:val="ListParagraph"/>
              <w:numPr>
                <w:ilvl w:val="0"/>
                <w:numId w:val="37"/>
              </w:numPr>
            </w:pPr>
            <w:r w:rsidRPr="00F1598C">
              <w:t>Some students (true for 41-60% of students)</w:t>
            </w:r>
          </w:p>
          <w:p w14:paraId="3718CBEB" w14:textId="77777777" w:rsidR="00A967E2" w:rsidRPr="00F1598C" w:rsidRDefault="00A967E2" w:rsidP="00363E24">
            <w:pPr>
              <w:pStyle w:val="ListParagraph"/>
              <w:numPr>
                <w:ilvl w:val="0"/>
                <w:numId w:val="37"/>
              </w:numPr>
            </w:pPr>
            <w:r w:rsidRPr="00F1598C">
              <w:t>Few students (true for 11-40% of students)</w:t>
            </w:r>
          </w:p>
          <w:p w14:paraId="18A23659" w14:textId="39B1AB05" w:rsidR="00A967E2" w:rsidRPr="00F1598C" w:rsidRDefault="00A967E2" w:rsidP="00363E24">
            <w:pPr>
              <w:pStyle w:val="ListParagraph"/>
              <w:numPr>
                <w:ilvl w:val="0"/>
                <w:numId w:val="37"/>
              </w:numPr>
            </w:pPr>
            <w:r w:rsidRPr="00F1598C">
              <w:t>No students (true for 10% or fewer students)</w:t>
            </w:r>
          </w:p>
        </w:tc>
      </w:tr>
    </w:tbl>
    <w:p w14:paraId="52A3CA8E" w14:textId="48E4887E" w:rsidR="0058367A" w:rsidRPr="00F1598C" w:rsidRDefault="0058367A" w:rsidP="0049362A">
      <w:pPr>
        <w:pStyle w:val="BodyText"/>
        <w:spacing w:before="120" w:after="120" w:line="312" w:lineRule="auto"/>
        <w:contextualSpacing/>
        <w:rPr>
          <w:rStyle w:val="QuestionsChar"/>
          <w:rFonts w:asciiTheme="minorHAnsi" w:hAnsiTheme="minorHAnsi"/>
        </w:rPr>
      </w:pPr>
      <w:r w:rsidRPr="00F1598C">
        <w:rPr>
          <w:rStyle w:val="QuestionsChar"/>
          <w:rFonts w:asciiTheme="minorHAnsi" w:hAnsiTheme="minorHAnsi"/>
        </w:rPr>
        <w:t>5.2 Wh</w:t>
      </w:r>
      <w:r w:rsidR="008278F2" w:rsidRPr="00F1598C">
        <w:rPr>
          <w:rStyle w:val="QuestionsChar"/>
          <w:rFonts w:asciiTheme="minorHAnsi" w:hAnsiTheme="minorHAnsi"/>
        </w:rPr>
        <w:t>en entertainment screen time is offered, physically active alternatives are provided.</w:t>
      </w:r>
    </w:p>
    <w:p w14:paraId="02551B39" w14:textId="1A7A1B24" w:rsidR="00EE1F17" w:rsidRPr="00F1598C" w:rsidRDefault="00F776A6" w:rsidP="00FD5FE2">
      <w:pPr>
        <w:pStyle w:val="BodyText"/>
        <w:spacing w:before="120" w:after="120"/>
        <w:contextualSpacing/>
        <w:rPr>
          <w:rFonts w:asciiTheme="minorHAnsi" w:hAnsiTheme="minorHAnsi" w:cstheme="minorHAnsi"/>
        </w:rPr>
      </w:pPr>
      <w:r w:rsidRPr="00F1598C">
        <w:rPr>
          <w:rStyle w:val="IntenseEmphasis"/>
          <w:rFonts w:asciiTheme="minorHAnsi" w:hAnsiTheme="minorHAnsi" w:cstheme="minorHAnsi"/>
        </w:rPr>
        <w:t>Examples of “entertainment” screens include TV, computers, video or hand-held computer games, and tablets or smart phones that display leisure or recreational media. Do not include screen time used for educational or physical activity purposes.</w:t>
      </w:r>
    </w:p>
    <w:tbl>
      <w:tblPr>
        <w:tblStyle w:val="TableGrid"/>
        <w:tblW w:w="10260" w:type="dxa"/>
        <w:tblInd w:w="-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115" w:type="dxa"/>
        </w:tblCellMar>
        <w:tblLook w:val="04A0" w:firstRow="1" w:lastRow="0" w:firstColumn="1" w:lastColumn="0" w:noHBand="0" w:noVBand="1"/>
      </w:tblPr>
      <w:tblGrid>
        <w:gridCol w:w="4630"/>
        <w:gridCol w:w="388"/>
        <w:gridCol w:w="5242"/>
      </w:tblGrid>
      <w:tr w:rsidR="00E4661D" w:rsidRPr="00F1598C" w14:paraId="0DE73FFF" w14:textId="77777777" w:rsidTr="007816DD">
        <w:trPr>
          <w:trHeight w:val="1505"/>
        </w:trPr>
        <w:tc>
          <w:tcPr>
            <w:tcW w:w="4685" w:type="dxa"/>
          </w:tcPr>
          <w:p w14:paraId="340BBF7A" w14:textId="79FD94A6" w:rsidR="00CD526F" w:rsidRPr="00F1598C" w:rsidRDefault="00CD526F" w:rsidP="00363E24">
            <w:pPr>
              <w:pStyle w:val="ListParagraph"/>
              <w:numPr>
                <w:ilvl w:val="0"/>
                <w:numId w:val="119"/>
              </w:numPr>
            </w:pPr>
            <w:r w:rsidRPr="00F1598C">
              <w:t>N/A: entertainment screen time is not offered</w:t>
            </w:r>
          </w:p>
          <w:p w14:paraId="3AE15FF1" w14:textId="7B52D6EA" w:rsidR="00ED4996" w:rsidRPr="00F1598C" w:rsidRDefault="00ED4996" w:rsidP="00363E24">
            <w:pPr>
              <w:pStyle w:val="ListParagraph"/>
              <w:numPr>
                <w:ilvl w:val="0"/>
                <w:numId w:val="119"/>
              </w:numPr>
            </w:pPr>
            <w:r w:rsidRPr="00F1598C">
              <w:t>Always (true more than 90% of the time)</w:t>
            </w:r>
          </w:p>
          <w:p w14:paraId="732A79A3" w14:textId="77777777" w:rsidR="00ED4996" w:rsidRPr="00F1598C" w:rsidRDefault="00ED4996" w:rsidP="00363E24">
            <w:pPr>
              <w:pStyle w:val="ListParagraph"/>
              <w:numPr>
                <w:ilvl w:val="0"/>
                <w:numId w:val="119"/>
              </w:numPr>
            </w:pPr>
            <w:r w:rsidRPr="00F1598C">
              <w:t>Usually (true 61-90% of the time)</w:t>
            </w:r>
          </w:p>
          <w:p w14:paraId="3F89614B" w14:textId="77777777" w:rsidR="00ED4996" w:rsidRPr="00F1598C" w:rsidRDefault="00ED4996" w:rsidP="00363E24">
            <w:pPr>
              <w:pStyle w:val="ListParagraph"/>
              <w:numPr>
                <w:ilvl w:val="0"/>
                <w:numId w:val="119"/>
              </w:numPr>
            </w:pPr>
            <w:r w:rsidRPr="00F1598C">
              <w:t>Sometimes (true 41-60% of the time)</w:t>
            </w:r>
          </w:p>
          <w:p w14:paraId="1466567C" w14:textId="77777777" w:rsidR="00ED4996" w:rsidRPr="00F1598C" w:rsidRDefault="00ED4996" w:rsidP="00363E24">
            <w:pPr>
              <w:pStyle w:val="ListParagraph"/>
              <w:numPr>
                <w:ilvl w:val="0"/>
                <w:numId w:val="119"/>
              </w:numPr>
            </w:pPr>
            <w:r w:rsidRPr="00F1598C">
              <w:t>Not usually (true 11-40% of the time)</w:t>
            </w:r>
          </w:p>
          <w:p w14:paraId="35109D87" w14:textId="77777777" w:rsidR="00ED4996" w:rsidRPr="00F1598C" w:rsidRDefault="00ED4996" w:rsidP="00363E24">
            <w:pPr>
              <w:pStyle w:val="ListParagraph"/>
              <w:numPr>
                <w:ilvl w:val="0"/>
                <w:numId w:val="119"/>
              </w:numPr>
            </w:pPr>
            <w:r w:rsidRPr="00F1598C">
              <w:t>Never (true 10% or less of the time)</w:t>
            </w:r>
          </w:p>
        </w:tc>
        <w:tc>
          <w:tcPr>
            <w:tcW w:w="265" w:type="dxa"/>
          </w:tcPr>
          <w:p w14:paraId="59780CA6" w14:textId="77777777" w:rsidR="00ED4996" w:rsidRPr="006B3066" w:rsidRDefault="00ED4996" w:rsidP="006B3066">
            <w:pPr>
              <w:rPr>
                <w:b/>
                <w:u w:val="single"/>
              </w:rPr>
            </w:pPr>
            <w:r w:rsidRPr="00E33D8F">
              <w:rPr>
                <w:b/>
                <w:color w:val="385623" w:themeColor="accent6" w:themeShade="80"/>
                <w:u w:val="single"/>
              </w:rPr>
              <w:t>OR</w:t>
            </w:r>
          </w:p>
        </w:tc>
        <w:tc>
          <w:tcPr>
            <w:tcW w:w="5310" w:type="dxa"/>
          </w:tcPr>
          <w:p w14:paraId="5E201594" w14:textId="4C3B7F7C" w:rsidR="00CD526F" w:rsidRPr="00F1598C" w:rsidRDefault="00CD526F" w:rsidP="00363E24">
            <w:pPr>
              <w:pStyle w:val="ListParagraph"/>
              <w:numPr>
                <w:ilvl w:val="0"/>
                <w:numId w:val="120"/>
              </w:numPr>
            </w:pPr>
            <w:r w:rsidRPr="00F1598C">
              <w:t>N/A: entertainment screen time is not offered</w:t>
            </w:r>
          </w:p>
          <w:p w14:paraId="6D8A1684" w14:textId="24E7727E" w:rsidR="00ED4996" w:rsidRPr="00F1598C" w:rsidRDefault="00ED4996" w:rsidP="00363E24">
            <w:pPr>
              <w:pStyle w:val="ListParagraph"/>
              <w:numPr>
                <w:ilvl w:val="0"/>
                <w:numId w:val="120"/>
              </w:numPr>
            </w:pPr>
            <w:r w:rsidRPr="00F1598C">
              <w:t>All students (true for more than 90% of students)</w:t>
            </w:r>
          </w:p>
          <w:p w14:paraId="658EBA77" w14:textId="77777777" w:rsidR="00ED4996" w:rsidRPr="00F1598C" w:rsidRDefault="00ED4996" w:rsidP="00363E24">
            <w:pPr>
              <w:pStyle w:val="ListParagraph"/>
              <w:numPr>
                <w:ilvl w:val="0"/>
                <w:numId w:val="120"/>
              </w:numPr>
            </w:pPr>
            <w:r w:rsidRPr="00F1598C">
              <w:t>Most students (true for 61-90% of students)</w:t>
            </w:r>
          </w:p>
          <w:p w14:paraId="2F945274" w14:textId="77777777" w:rsidR="00ED4996" w:rsidRPr="00F1598C" w:rsidRDefault="00ED4996" w:rsidP="00363E24">
            <w:pPr>
              <w:pStyle w:val="ListParagraph"/>
              <w:numPr>
                <w:ilvl w:val="0"/>
                <w:numId w:val="120"/>
              </w:numPr>
            </w:pPr>
            <w:r w:rsidRPr="00F1598C">
              <w:t>Some students (true for 41-60% of students)</w:t>
            </w:r>
          </w:p>
          <w:p w14:paraId="682C0335" w14:textId="77777777" w:rsidR="00ED4996" w:rsidRPr="00F1598C" w:rsidRDefault="00ED4996" w:rsidP="00363E24">
            <w:pPr>
              <w:pStyle w:val="ListParagraph"/>
              <w:numPr>
                <w:ilvl w:val="0"/>
                <w:numId w:val="120"/>
              </w:numPr>
            </w:pPr>
            <w:r w:rsidRPr="00F1598C">
              <w:t>Few students (true for 11-40% of students)</w:t>
            </w:r>
          </w:p>
          <w:p w14:paraId="7B83E4A3" w14:textId="77777777" w:rsidR="00ED4996" w:rsidRPr="00F1598C" w:rsidRDefault="00ED4996" w:rsidP="00363E24">
            <w:pPr>
              <w:pStyle w:val="ListParagraph"/>
              <w:numPr>
                <w:ilvl w:val="0"/>
                <w:numId w:val="120"/>
              </w:numPr>
            </w:pPr>
            <w:r w:rsidRPr="00F1598C">
              <w:t>No students (true for 10% or fewer students)</w:t>
            </w:r>
          </w:p>
        </w:tc>
      </w:tr>
    </w:tbl>
    <w:p w14:paraId="3A5ED676" w14:textId="77777777" w:rsidR="00363E24" w:rsidRDefault="00363E24" w:rsidP="00363E24">
      <w:pPr>
        <w:pStyle w:val="Questions"/>
      </w:pPr>
    </w:p>
    <w:p w14:paraId="7C6287C6" w14:textId="77777777" w:rsidR="00363E24" w:rsidRDefault="00363E24">
      <w:pPr>
        <w:widowControl/>
        <w:autoSpaceDE/>
        <w:autoSpaceDN/>
        <w:spacing w:after="160" w:line="259" w:lineRule="auto"/>
        <w:rPr>
          <w:rFonts w:asciiTheme="minorHAnsi" w:hAnsiTheme="minorHAnsi" w:cstheme="minorHAnsi"/>
          <w:b/>
          <w:color w:val="000000" w:themeColor="text1"/>
          <w:sz w:val="24"/>
          <w:szCs w:val="24"/>
        </w:rPr>
      </w:pPr>
      <w:r>
        <w:br w:type="page"/>
      </w:r>
    </w:p>
    <w:p w14:paraId="6454F665" w14:textId="63562F54" w:rsidR="00A967E2" w:rsidRPr="00F1598C" w:rsidRDefault="00D7137D" w:rsidP="00363E24">
      <w:pPr>
        <w:pStyle w:val="Questions"/>
      </w:pPr>
      <w:r w:rsidRPr="00F1598C">
        <w:lastRenderedPageBreak/>
        <w:t xml:space="preserve">5.3 </w:t>
      </w:r>
      <w:r w:rsidR="00ED4996" w:rsidRPr="00F1598C">
        <w:t>Opportunities for physical activity are provided after every 60 minutes of sedentary activity or more frequently.</w:t>
      </w:r>
    </w:p>
    <w:tbl>
      <w:tblPr>
        <w:tblStyle w:val="TableGrid"/>
        <w:tblW w:w="10260" w:type="dxa"/>
        <w:tblInd w:w="-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115" w:type="dxa"/>
        </w:tblCellMar>
        <w:tblLook w:val="04A0" w:firstRow="1" w:lastRow="0" w:firstColumn="1" w:lastColumn="0" w:noHBand="0" w:noVBand="1"/>
      </w:tblPr>
      <w:tblGrid>
        <w:gridCol w:w="4500"/>
        <w:gridCol w:w="450"/>
        <w:gridCol w:w="5310"/>
      </w:tblGrid>
      <w:tr w:rsidR="00E4661D" w:rsidRPr="00F1598C" w14:paraId="71792510" w14:textId="77777777" w:rsidTr="00FB5932">
        <w:trPr>
          <w:trHeight w:val="1505"/>
        </w:trPr>
        <w:tc>
          <w:tcPr>
            <w:tcW w:w="4500" w:type="dxa"/>
          </w:tcPr>
          <w:p w14:paraId="7B8ED9FF" w14:textId="77777777" w:rsidR="00ED4996" w:rsidRPr="00F1598C" w:rsidRDefault="00ED4996" w:rsidP="00363E24">
            <w:pPr>
              <w:pStyle w:val="ListParagraph"/>
              <w:numPr>
                <w:ilvl w:val="0"/>
                <w:numId w:val="121"/>
              </w:numPr>
            </w:pPr>
            <w:r w:rsidRPr="00F1598C">
              <w:t>Always (true more than 90% of the time)</w:t>
            </w:r>
          </w:p>
          <w:p w14:paraId="324E0CF7" w14:textId="77777777" w:rsidR="00ED4996" w:rsidRPr="00F1598C" w:rsidRDefault="00ED4996" w:rsidP="00363E24">
            <w:pPr>
              <w:pStyle w:val="ListParagraph"/>
              <w:numPr>
                <w:ilvl w:val="0"/>
                <w:numId w:val="121"/>
              </w:numPr>
            </w:pPr>
            <w:r w:rsidRPr="00F1598C">
              <w:t>Usually (true 61-90% of the time)</w:t>
            </w:r>
          </w:p>
          <w:p w14:paraId="775426FC" w14:textId="77777777" w:rsidR="00ED4996" w:rsidRPr="00F1598C" w:rsidRDefault="00ED4996" w:rsidP="00363E24">
            <w:pPr>
              <w:pStyle w:val="ListParagraph"/>
              <w:numPr>
                <w:ilvl w:val="0"/>
                <w:numId w:val="121"/>
              </w:numPr>
            </w:pPr>
            <w:r w:rsidRPr="00F1598C">
              <w:t>Sometimes (true 41-60% of the time)</w:t>
            </w:r>
          </w:p>
          <w:p w14:paraId="726887C8" w14:textId="77777777" w:rsidR="00ED4996" w:rsidRPr="00F1598C" w:rsidRDefault="00ED4996" w:rsidP="00363E24">
            <w:pPr>
              <w:pStyle w:val="ListParagraph"/>
              <w:numPr>
                <w:ilvl w:val="0"/>
                <w:numId w:val="121"/>
              </w:numPr>
            </w:pPr>
            <w:r w:rsidRPr="00F1598C">
              <w:t>Not usually (true 11-40% of the time)</w:t>
            </w:r>
          </w:p>
          <w:p w14:paraId="2F2DF5C6" w14:textId="77777777" w:rsidR="00ED4996" w:rsidRPr="00F1598C" w:rsidRDefault="00ED4996" w:rsidP="00363E24">
            <w:pPr>
              <w:pStyle w:val="ListParagraph"/>
              <w:numPr>
                <w:ilvl w:val="0"/>
                <w:numId w:val="121"/>
              </w:numPr>
            </w:pPr>
            <w:r w:rsidRPr="00F1598C">
              <w:t>Never (true 10% or less of the time)</w:t>
            </w:r>
          </w:p>
        </w:tc>
        <w:tc>
          <w:tcPr>
            <w:tcW w:w="450" w:type="dxa"/>
          </w:tcPr>
          <w:p w14:paraId="113A78FC" w14:textId="77777777" w:rsidR="00ED4996" w:rsidRPr="006B3066" w:rsidRDefault="00ED4996" w:rsidP="006B3066">
            <w:pPr>
              <w:rPr>
                <w:b/>
                <w:u w:val="single"/>
              </w:rPr>
            </w:pPr>
            <w:r w:rsidRPr="00E33D8F">
              <w:rPr>
                <w:b/>
                <w:color w:val="385623" w:themeColor="accent6" w:themeShade="80"/>
                <w:u w:val="single"/>
              </w:rPr>
              <w:t>OR</w:t>
            </w:r>
          </w:p>
        </w:tc>
        <w:tc>
          <w:tcPr>
            <w:tcW w:w="5310" w:type="dxa"/>
          </w:tcPr>
          <w:p w14:paraId="0B401D0A" w14:textId="77777777" w:rsidR="00ED4996" w:rsidRPr="00F1598C" w:rsidRDefault="00ED4996" w:rsidP="00363E24">
            <w:pPr>
              <w:pStyle w:val="ListParagraph"/>
              <w:numPr>
                <w:ilvl w:val="0"/>
                <w:numId w:val="122"/>
              </w:numPr>
            </w:pPr>
            <w:r w:rsidRPr="00F1598C">
              <w:t>All students (true for more than 90% of students)</w:t>
            </w:r>
          </w:p>
          <w:p w14:paraId="35A6B2AB" w14:textId="77777777" w:rsidR="00ED4996" w:rsidRPr="00F1598C" w:rsidRDefault="00ED4996" w:rsidP="00363E24">
            <w:pPr>
              <w:pStyle w:val="ListParagraph"/>
              <w:numPr>
                <w:ilvl w:val="0"/>
                <w:numId w:val="122"/>
              </w:numPr>
            </w:pPr>
            <w:r w:rsidRPr="00F1598C">
              <w:t>Most students (true for 61-90% of students)</w:t>
            </w:r>
          </w:p>
          <w:p w14:paraId="57212023" w14:textId="77777777" w:rsidR="00ED4996" w:rsidRPr="00F1598C" w:rsidRDefault="00ED4996" w:rsidP="00363E24">
            <w:pPr>
              <w:pStyle w:val="ListParagraph"/>
              <w:numPr>
                <w:ilvl w:val="0"/>
                <w:numId w:val="122"/>
              </w:numPr>
            </w:pPr>
            <w:r w:rsidRPr="00F1598C">
              <w:t>Some students (true for 41-60% of students)</w:t>
            </w:r>
          </w:p>
          <w:p w14:paraId="2CDACCA3" w14:textId="77777777" w:rsidR="00ED4996" w:rsidRPr="00F1598C" w:rsidRDefault="00ED4996" w:rsidP="00363E24">
            <w:pPr>
              <w:pStyle w:val="ListParagraph"/>
              <w:numPr>
                <w:ilvl w:val="0"/>
                <w:numId w:val="122"/>
              </w:numPr>
            </w:pPr>
            <w:r w:rsidRPr="00F1598C">
              <w:t>Few students (true for 11-40% of students)</w:t>
            </w:r>
          </w:p>
          <w:p w14:paraId="60E94E99" w14:textId="77777777" w:rsidR="00ED4996" w:rsidRPr="00F1598C" w:rsidRDefault="00ED4996" w:rsidP="00363E24">
            <w:pPr>
              <w:pStyle w:val="ListParagraph"/>
              <w:numPr>
                <w:ilvl w:val="0"/>
                <w:numId w:val="122"/>
              </w:numPr>
            </w:pPr>
            <w:r w:rsidRPr="00F1598C">
              <w:t>No students (true for 10% or fewer students)</w:t>
            </w:r>
          </w:p>
        </w:tc>
      </w:tr>
    </w:tbl>
    <w:p w14:paraId="6750C972" w14:textId="23A4427B" w:rsidR="00D7137D" w:rsidRPr="00F1598C" w:rsidRDefault="00ED4996" w:rsidP="007816DD">
      <w:pPr>
        <w:pStyle w:val="BodyText"/>
        <w:spacing w:line="312" w:lineRule="auto"/>
        <w:contextualSpacing/>
        <w:rPr>
          <w:rFonts w:asciiTheme="minorHAnsi" w:hAnsiTheme="minorHAnsi" w:cstheme="minorHAnsi"/>
          <w:b/>
          <w:bCs/>
        </w:rPr>
      </w:pPr>
      <w:r w:rsidRPr="00F1598C">
        <w:rPr>
          <w:rFonts w:asciiTheme="minorHAnsi" w:hAnsiTheme="minorHAnsi" w:cstheme="minorHAnsi"/>
          <w:b/>
          <w:bCs/>
        </w:rPr>
        <w:t>5.4 Physical activity is provided:</w:t>
      </w:r>
    </w:p>
    <w:p w14:paraId="00D4A8DD" w14:textId="038B9902" w:rsidR="00E60CAC" w:rsidRPr="00F1598C" w:rsidRDefault="00E60CAC" w:rsidP="007E7214">
      <w:pPr>
        <w:spacing w:after="120"/>
        <w:contextualSpacing/>
        <w:rPr>
          <w:rFonts w:asciiTheme="minorHAnsi" w:hAnsiTheme="minorHAnsi" w:cstheme="minorHAnsi"/>
          <w:b/>
          <w:bCs/>
          <w:sz w:val="24"/>
          <w:szCs w:val="24"/>
        </w:rPr>
      </w:pPr>
      <w:r w:rsidRPr="00F1598C">
        <w:rPr>
          <w:rStyle w:val="IntenseEmphasis"/>
          <w:rFonts w:asciiTheme="minorHAnsi" w:hAnsiTheme="minorHAnsi" w:cstheme="minorHAnsi"/>
        </w:rPr>
        <w:t xml:space="preserve">Physical activity is movement that gets the heart rate up. Examples of physical activity include walking, running, biking, playing active games like tag, playing sports, dancing, hula hoop, etc. </w:t>
      </w:r>
    </w:p>
    <w:p w14:paraId="3B99FC06" w14:textId="426F10F7" w:rsidR="000757B8" w:rsidRPr="007E7214" w:rsidRDefault="0004200C" w:rsidP="00363E24">
      <w:pPr>
        <w:pStyle w:val="ListParagraph"/>
        <w:numPr>
          <w:ilvl w:val="0"/>
          <w:numId w:val="94"/>
        </w:numPr>
      </w:pPr>
      <w:r w:rsidRPr="007E7214">
        <w:t>More than 60 minutes per day</w:t>
      </w:r>
    </w:p>
    <w:p w14:paraId="39EAB776" w14:textId="2FA42C05" w:rsidR="0004200C" w:rsidRPr="007E7214" w:rsidRDefault="0004200C" w:rsidP="00363E24">
      <w:pPr>
        <w:pStyle w:val="ListParagraph"/>
        <w:numPr>
          <w:ilvl w:val="0"/>
          <w:numId w:val="94"/>
        </w:numPr>
      </w:pPr>
      <w:r w:rsidRPr="007E7214">
        <w:t>30-60 minutes per day</w:t>
      </w:r>
    </w:p>
    <w:p w14:paraId="483996DB" w14:textId="53052C4E" w:rsidR="0004200C" w:rsidRPr="007E7214" w:rsidRDefault="0004200C" w:rsidP="00363E24">
      <w:pPr>
        <w:pStyle w:val="ListParagraph"/>
        <w:numPr>
          <w:ilvl w:val="0"/>
          <w:numId w:val="94"/>
        </w:numPr>
      </w:pPr>
      <w:r w:rsidRPr="007E7214">
        <w:t>Less than 30 minutes per day</w:t>
      </w:r>
    </w:p>
    <w:p w14:paraId="0BCE4739" w14:textId="2C37D207" w:rsidR="004616E2" w:rsidRPr="00F1598C" w:rsidRDefault="004616E2" w:rsidP="00363E24">
      <w:pPr>
        <w:pStyle w:val="Questions"/>
      </w:pPr>
      <w:r w:rsidRPr="00F1598C">
        <w:t>5.5 Staff participate in active games with the students.</w:t>
      </w:r>
    </w:p>
    <w:p w14:paraId="71D30BF2" w14:textId="77777777" w:rsidR="004616E2" w:rsidRPr="00F1598C" w:rsidRDefault="004616E2" w:rsidP="00363E24">
      <w:pPr>
        <w:pStyle w:val="ListParagraph"/>
        <w:numPr>
          <w:ilvl w:val="0"/>
          <w:numId w:val="92"/>
        </w:numPr>
        <w:rPr>
          <w:rStyle w:val="IntenseEmphasis"/>
          <w:rFonts w:asciiTheme="minorHAnsi" w:hAnsiTheme="minorHAnsi" w:cstheme="minorHAnsi"/>
          <w:i w:val="0"/>
          <w:iCs w:val="0"/>
          <w:color w:val="auto"/>
        </w:rPr>
      </w:pPr>
      <w:r w:rsidRPr="00F1598C">
        <w:rPr>
          <w:rStyle w:val="IntenseEmphasis"/>
          <w:rFonts w:asciiTheme="minorHAnsi" w:hAnsiTheme="minorHAnsi" w:cstheme="minorHAnsi"/>
          <w:i w:val="0"/>
          <w:iCs w:val="0"/>
          <w:color w:val="auto"/>
        </w:rPr>
        <w:t>More than 60 minutes per day</w:t>
      </w:r>
    </w:p>
    <w:p w14:paraId="487E38C7" w14:textId="77777777" w:rsidR="004616E2" w:rsidRPr="00F1598C" w:rsidRDefault="004616E2" w:rsidP="00363E24">
      <w:pPr>
        <w:pStyle w:val="ListParagraph"/>
        <w:numPr>
          <w:ilvl w:val="0"/>
          <w:numId w:val="92"/>
        </w:numPr>
        <w:rPr>
          <w:rStyle w:val="IntenseEmphasis"/>
          <w:rFonts w:asciiTheme="minorHAnsi" w:hAnsiTheme="minorHAnsi" w:cstheme="minorHAnsi"/>
          <w:i w:val="0"/>
          <w:iCs w:val="0"/>
          <w:color w:val="auto"/>
        </w:rPr>
      </w:pPr>
      <w:r w:rsidRPr="00F1598C">
        <w:rPr>
          <w:rStyle w:val="IntenseEmphasis"/>
          <w:rFonts w:asciiTheme="minorHAnsi" w:hAnsiTheme="minorHAnsi" w:cstheme="minorHAnsi"/>
          <w:i w:val="0"/>
          <w:iCs w:val="0"/>
          <w:color w:val="auto"/>
        </w:rPr>
        <w:t>30-60 minutes per day</w:t>
      </w:r>
    </w:p>
    <w:p w14:paraId="2D54F97E" w14:textId="77777777" w:rsidR="004616E2" w:rsidRPr="00F1598C" w:rsidRDefault="004616E2" w:rsidP="00363E24">
      <w:pPr>
        <w:pStyle w:val="ListParagraph"/>
        <w:numPr>
          <w:ilvl w:val="0"/>
          <w:numId w:val="92"/>
        </w:numPr>
        <w:rPr>
          <w:rStyle w:val="IntenseEmphasis"/>
          <w:rFonts w:asciiTheme="minorHAnsi" w:hAnsiTheme="minorHAnsi" w:cstheme="minorHAnsi"/>
          <w:i w:val="0"/>
          <w:iCs w:val="0"/>
          <w:color w:val="auto"/>
        </w:rPr>
      </w:pPr>
      <w:r w:rsidRPr="00F1598C">
        <w:rPr>
          <w:rStyle w:val="IntenseEmphasis"/>
          <w:rFonts w:asciiTheme="minorHAnsi" w:hAnsiTheme="minorHAnsi" w:cstheme="minorHAnsi"/>
          <w:i w:val="0"/>
          <w:iCs w:val="0"/>
          <w:color w:val="auto"/>
        </w:rPr>
        <w:t>Less than 30 minutes per day</w:t>
      </w:r>
    </w:p>
    <w:p w14:paraId="77F533B1" w14:textId="1EB2F2DC" w:rsidR="000757B8" w:rsidRPr="00F1598C" w:rsidRDefault="000757B8" w:rsidP="00363E24">
      <w:pPr>
        <w:pStyle w:val="Questions"/>
      </w:pPr>
      <w:r w:rsidRPr="00F1598C">
        <w:t>5.</w:t>
      </w:r>
      <w:r w:rsidR="004616E2" w:rsidRPr="00F1598C">
        <w:t>6</w:t>
      </w:r>
      <w:r w:rsidRPr="00F1598C">
        <w:t xml:space="preserve"> </w:t>
      </w:r>
      <w:r w:rsidR="000B0756" w:rsidRPr="00F1598C">
        <w:t>Activ</w:t>
      </w:r>
      <w:r w:rsidR="004616E2" w:rsidRPr="00F1598C">
        <w:t>ity breaks</w:t>
      </w:r>
      <w:r w:rsidR="000B0756" w:rsidRPr="00F1598C">
        <w:t xml:space="preserve"> </w:t>
      </w:r>
      <w:r w:rsidR="004616E2" w:rsidRPr="00F1598C">
        <w:t>or other opportunities for physical activity are</w:t>
      </w:r>
      <w:r w:rsidR="000B0756" w:rsidRPr="00F1598C">
        <w:t xml:space="preserve"> withheld </w:t>
      </w:r>
      <w:r w:rsidR="004616E2" w:rsidRPr="00F1598C">
        <w:t>from students</w:t>
      </w:r>
      <w:r w:rsidR="000B0756" w:rsidRPr="00F1598C">
        <w:t xml:space="preserve"> when they misbehave</w:t>
      </w:r>
      <w:r w:rsidR="004A556F" w:rsidRPr="00F1598C">
        <w:t>.</w:t>
      </w:r>
    </w:p>
    <w:p w14:paraId="1577BC60" w14:textId="77777777" w:rsidR="008278F2" w:rsidRPr="00F1598C" w:rsidRDefault="008278F2" w:rsidP="00363E24">
      <w:pPr>
        <w:pStyle w:val="ListParagraph"/>
        <w:numPr>
          <w:ilvl w:val="0"/>
          <w:numId w:val="91"/>
        </w:numPr>
      </w:pPr>
      <w:r w:rsidRPr="00F1598C">
        <w:t>Always (true more than 90% of the time)</w:t>
      </w:r>
    </w:p>
    <w:p w14:paraId="2D825A69" w14:textId="77777777" w:rsidR="008278F2" w:rsidRPr="00F1598C" w:rsidRDefault="008278F2" w:rsidP="00363E24">
      <w:pPr>
        <w:pStyle w:val="ListParagraph"/>
        <w:numPr>
          <w:ilvl w:val="0"/>
          <w:numId w:val="91"/>
        </w:numPr>
      </w:pPr>
      <w:r w:rsidRPr="00F1598C">
        <w:t>Usually (true 61-90% of the time)</w:t>
      </w:r>
    </w:p>
    <w:p w14:paraId="7CD33613" w14:textId="77777777" w:rsidR="008278F2" w:rsidRPr="00F1598C" w:rsidRDefault="008278F2" w:rsidP="00363E24">
      <w:pPr>
        <w:pStyle w:val="ListParagraph"/>
        <w:numPr>
          <w:ilvl w:val="0"/>
          <w:numId w:val="91"/>
        </w:numPr>
      </w:pPr>
      <w:r w:rsidRPr="00F1598C">
        <w:t>Sometimes (true 41-60% of the time)</w:t>
      </w:r>
    </w:p>
    <w:p w14:paraId="4DCE5F21" w14:textId="77777777" w:rsidR="008278F2" w:rsidRPr="00F1598C" w:rsidRDefault="008278F2" w:rsidP="00363E24">
      <w:pPr>
        <w:pStyle w:val="ListParagraph"/>
        <w:numPr>
          <w:ilvl w:val="0"/>
          <w:numId w:val="91"/>
        </w:numPr>
      </w:pPr>
      <w:r w:rsidRPr="00F1598C">
        <w:t>Not usually (true 11-40% of the time)</w:t>
      </w:r>
    </w:p>
    <w:p w14:paraId="012441F2" w14:textId="77777777" w:rsidR="008278F2" w:rsidRPr="00F1598C" w:rsidRDefault="008278F2" w:rsidP="00363E24">
      <w:pPr>
        <w:pStyle w:val="ListParagraph"/>
        <w:numPr>
          <w:ilvl w:val="0"/>
          <w:numId w:val="91"/>
        </w:numPr>
      </w:pPr>
      <w:r w:rsidRPr="00F1598C">
        <w:t>Never (true 10% or less of the time)</w:t>
      </w:r>
    </w:p>
    <w:p w14:paraId="451C82B2" w14:textId="650096D2" w:rsidR="00D03948" w:rsidRPr="00F1598C" w:rsidRDefault="00523C00" w:rsidP="00363E24">
      <w:pPr>
        <w:pStyle w:val="Questions"/>
      </w:pPr>
      <w:r w:rsidRPr="00F1598C">
        <w:t>5.</w:t>
      </w:r>
      <w:r w:rsidR="004616E2" w:rsidRPr="00F1598C">
        <w:t>7</w:t>
      </w:r>
      <w:r w:rsidRPr="00F1598C">
        <w:t xml:space="preserve"> </w:t>
      </w:r>
      <w:r w:rsidR="00E60CAC" w:rsidRPr="00F1598C">
        <w:t>When weather and air quality permit</w:t>
      </w:r>
      <w:r w:rsidR="00D03948" w:rsidRPr="00F1598C">
        <w:t>, outdoor play is provided</w:t>
      </w:r>
      <w:r w:rsidR="004616E2" w:rsidRPr="00F1598C">
        <w:t>:</w:t>
      </w:r>
    </w:p>
    <w:p w14:paraId="26742202" w14:textId="58FC5720" w:rsidR="004616E2" w:rsidRPr="00F1598C" w:rsidRDefault="004616E2" w:rsidP="00363E24">
      <w:pPr>
        <w:pStyle w:val="ListParagraph"/>
        <w:numPr>
          <w:ilvl w:val="0"/>
          <w:numId w:val="93"/>
        </w:numPr>
      </w:pPr>
      <w:r w:rsidRPr="00F1598C">
        <w:t>1 time per day or more</w:t>
      </w:r>
    </w:p>
    <w:p w14:paraId="50497F5E" w14:textId="23F9148A" w:rsidR="004616E2" w:rsidRPr="00F1598C" w:rsidRDefault="004616E2" w:rsidP="00363E24">
      <w:pPr>
        <w:pStyle w:val="ListParagraph"/>
        <w:numPr>
          <w:ilvl w:val="0"/>
          <w:numId w:val="93"/>
        </w:numPr>
      </w:pPr>
      <w:r w:rsidRPr="00F1598C">
        <w:t>2-4 times per week</w:t>
      </w:r>
    </w:p>
    <w:p w14:paraId="2EA80E6B" w14:textId="7D37F2B7" w:rsidR="004616E2" w:rsidRPr="00F1598C" w:rsidRDefault="004616E2" w:rsidP="00363E24">
      <w:pPr>
        <w:pStyle w:val="ListParagraph"/>
        <w:numPr>
          <w:ilvl w:val="0"/>
          <w:numId w:val="93"/>
        </w:numPr>
      </w:pPr>
      <w:r w:rsidRPr="00F1598C">
        <w:t>1 time per week</w:t>
      </w:r>
    </w:p>
    <w:p w14:paraId="003DED7A" w14:textId="232523F7" w:rsidR="004616E2" w:rsidRPr="00F1598C" w:rsidRDefault="004616E2" w:rsidP="00363E24">
      <w:pPr>
        <w:pStyle w:val="ListParagraph"/>
        <w:numPr>
          <w:ilvl w:val="0"/>
          <w:numId w:val="93"/>
        </w:numPr>
      </w:pPr>
      <w:r w:rsidRPr="00F1598C">
        <w:t>Less than 1 time per week</w:t>
      </w:r>
    </w:p>
    <w:p w14:paraId="047EDCC9" w14:textId="1521EBF2" w:rsidR="00CF14F0" w:rsidRPr="007816DD" w:rsidRDefault="004616E2" w:rsidP="00363E24">
      <w:pPr>
        <w:pStyle w:val="ListParagraph"/>
        <w:numPr>
          <w:ilvl w:val="0"/>
          <w:numId w:val="93"/>
        </w:numPr>
      </w:pPr>
      <w:r w:rsidRPr="00F1598C">
        <w:t>Never</w:t>
      </w:r>
    </w:p>
    <w:p w14:paraId="09728D8A" w14:textId="10BB8235" w:rsidR="000B0756" w:rsidRPr="00F1598C" w:rsidRDefault="00D03948" w:rsidP="00363E24">
      <w:pPr>
        <w:pStyle w:val="Questions"/>
      </w:pPr>
      <w:r w:rsidRPr="00F1598C">
        <w:t>5.</w:t>
      </w:r>
      <w:r w:rsidR="004616E2" w:rsidRPr="00F1598C">
        <w:t>8</w:t>
      </w:r>
      <w:r w:rsidRPr="00F1598C">
        <w:t xml:space="preserve"> </w:t>
      </w:r>
      <w:r w:rsidR="000B0756" w:rsidRPr="00F1598C">
        <w:t xml:space="preserve">When </w:t>
      </w:r>
      <w:r w:rsidR="004616E2" w:rsidRPr="00F1598C">
        <w:t>circumstances</w:t>
      </w:r>
      <w:r w:rsidR="000B0756" w:rsidRPr="00F1598C">
        <w:t xml:space="preserve"> prohibit outside play, indoor active play is available.</w:t>
      </w:r>
    </w:p>
    <w:p w14:paraId="56DEA215" w14:textId="77777777" w:rsidR="004616E2" w:rsidRPr="00F1598C" w:rsidRDefault="004616E2" w:rsidP="00363E24">
      <w:pPr>
        <w:pStyle w:val="ListParagraph"/>
        <w:numPr>
          <w:ilvl w:val="0"/>
          <w:numId w:val="95"/>
        </w:numPr>
      </w:pPr>
      <w:r w:rsidRPr="00F1598C">
        <w:t>1 time per day or more</w:t>
      </w:r>
    </w:p>
    <w:p w14:paraId="35FCE010" w14:textId="77777777" w:rsidR="004616E2" w:rsidRPr="00F1598C" w:rsidRDefault="004616E2" w:rsidP="00363E24">
      <w:pPr>
        <w:pStyle w:val="ListParagraph"/>
        <w:numPr>
          <w:ilvl w:val="0"/>
          <w:numId w:val="95"/>
        </w:numPr>
      </w:pPr>
      <w:r w:rsidRPr="00F1598C">
        <w:t>2-4 times per week</w:t>
      </w:r>
    </w:p>
    <w:p w14:paraId="412CA259" w14:textId="77777777" w:rsidR="004616E2" w:rsidRPr="00F1598C" w:rsidRDefault="004616E2" w:rsidP="00363E24">
      <w:pPr>
        <w:pStyle w:val="ListParagraph"/>
        <w:numPr>
          <w:ilvl w:val="0"/>
          <w:numId w:val="95"/>
        </w:numPr>
      </w:pPr>
      <w:r w:rsidRPr="00F1598C">
        <w:lastRenderedPageBreak/>
        <w:t>1 time per week</w:t>
      </w:r>
    </w:p>
    <w:p w14:paraId="685D16AF" w14:textId="77777777" w:rsidR="004616E2" w:rsidRPr="00F1598C" w:rsidRDefault="004616E2" w:rsidP="00363E24">
      <w:pPr>
        <w:pStyle w:val="ListParagraph"/>
        <w:numPr>
          <w:ilvl w:val="0"/>
          <w:numId w:val="95"/>
        </w:numPr>
      </w:pPr>
      <w:r w:rsidRPr="00F1598C">
        <w:t>Less than 1 time per week</w:t>
      </w:r>
    </w:p>
    <w:p w14:paraId="563C160F" w14:textId="77777777" w:rsidR="004616E2" w:rsidRPr="00F1598C" w:rsidRDefault="004616E2" w:rsidP="00363E24">
      <w:pPr>
        <w:pStyle w:val="ListParagraph"/>
        <w:numPr>
          <w:ilvl w:val="0"/>
          <w:numId w:val="95"/>
        </w:numPr>
      </w:pPr>
      <w:r w:rsidRPr="00F1598C">
        <w:t>Never</w:t>
      </w:r>
    </w:p>
    <w:p w14:paraId="0881CE0B" w14:textId="74C6B223" w:rsidR="000B0756" w:rsidRPr="00F1598C" w:rsidRDefault="000B0756" w:rsidP="00363E24">
      <w:pPr>
        <w:pStyle w:val="Questions"/>
      </w:pPr>
      <w:r w:rsidRPr="00F1598C">
        <w:t>5.</w:t>
      </w:r>
      <w:r w:rsidR="004616E2" w:rsidRPr="00F1598C">
        <w:t>9</w:t>
      </w:r>
      <w:r w:rsidR="0094133C" w:rsidRPr="00F1598C">
        <w:t xml:space="preserve"> </w:t>
      </w:r>
      <w:r w:rsidR="004616E2" w:rsidRPr="00F1598C">
        <w:t>Television, video, and other entertainment screens (personal or group) are turned on for:</w:t>
      </w:r>
    </w:p>
    <w:p w14:paraId="71BB1F70" w14:textId="77777777" w:rsidR="0049219C" w:rsidRPr="00F1598C" w:rsidRDefault="0049219C" w:rsidP="007816DD">
      <w:pPr>
        <w:pStyle w:val="BodyText"/>
        <w:spacing w:after="120"/>
        <w:contextualSpacing/>
        <w:rPr>
          <w:rFonts w:asciiTheme="minorHAnsi" w:hAnsiTheme="minorHAnsi" w:cstheme="minorHAnsi"/>
          <w:i/>
          <w:iCs/>
          <w:color w:val="538135" w:themeColor="accent6" w:themeShade="BF"/>
        </w:rPr>
      </w:pPr>
      <w:r w:rsidRPr="00F1598C">
        <w:rPr>
          <w:rStyle w:val="IntenseEmphasis"/>
          <w:rFonts w:asciiTheme="minorHAnsi" w:hAnsiTheme="minorHAnsi" w:cstheme="minorHAnsi"/>
        </w:rPr>
        <w:t>Examples of “entertainment” screens include TV, computers, video or hand-held computer games, and tablets or smart phones that display leisure or recreational media. Do not include screen time used for educational or physical activity purposes.</w:t>
      </w:r>
    </w:p>
    <w:p w14:paraId="37DC48B8" w14:textId="175D1B6E" w:rsidR="00E60CAC" w:rsidRPr="00BA5E33" w:rsidRDefault="00E60CAC" w:rsidP="00363E24">
      <w:pPr>
        <w:pStyle w:val="ListParagraph"/>
        <w:numPr>
          <w:ilvl w:val="0"/>
          <w:numId w:val="123"/>
        </w:numPr>
      </w:pPr>
      <w:r w:rsidRPr="00BA5E33">
        <w:t>N/A: entertainment screen time is not offered</w:t>
      </w:r>
    </w:p>
    <w:p w14:paraId="195C98D0" w14:textId="0919A504" w:rsidR="0094133C" w:rsidRPr="00BA5E33" w:rsidRDefault="004616E2" w:rsidP="00363E24">
      <w:pPr>
        <w:pStyle w:val="ListParagraph"/>
        <w:numPr>
          <w:ilvl w:val="0"/>
          <w:numId w:val="123"/>
        </w:numPr>
      </w:pPr>
      <w:r w:rsidRPr="00BA5E33">
        <w:t>More than 30 minutes per day</w:t>
      </w:r>
    </w:p>
    <w:p w14:paraId="4E6E7AA5" w14:textId="7F4B28F7" w:rsidR="004616E2" w:rsidRPr="00BA5E33" w:rsidRDefault="004616E2" w:rsidP="00363E24">
      <w:pPr>
        <w:pStyle w:val="ListParagraph"/>
        <w:numPr>
          <w:ilvl w:val="0"/>
          <w:numId w:val="123"/>
        </w:numPr>
      </w:pPr>
      <w:r w:rsidRPr="00BA5E33">
        <w:t>30 minutes or less per day</w:t>
      </w:r>
    </w:p>
    <w:p w14:paraId="22A14B16" w14:textId="62481B73" w:rsidR="0001224C" w:rsidRPr="00BA5E33" w:rsidRDefault="004616E2" w:rsidP="00363E24">
      <w:pPr>
        <w:pStyle w:val="ListParagraph"/>
        <w:numPr>
          <w:ilvl w:val="0"/>
          <w:numId w:val="123"/>
        </w:numPr>
      </w:pPr>
      <w:r w:rsidRPr="00BA5E33">
        <w:t>Rarely or never</w:t>
      </w:r>
    </w:p>
    <w:p w14:paraId="7960002F" w14:textId="77777777" w:rsidR="00BA5E33" w:rsidRDefault="0020684A" w:rsidP="00363E24">
      <w:pPr>
        <w:pStyle w:val="Questions"/>
      </w:pPr>
      <w:r w:rsidRPr="00F1598C">
        <w:t xml:space="preserve">5.10 Physical activity education (motor skill development) is provided for students through an evidence-based curriculum. </w:t>
      </w:r>
      <w:bookmarkStart w:id="2" w:name="_Hlk51575173"/>
    </w:p>
    <w:p w14:paraId="02DCE240" w14:textId="0351EF8F" w:rsidR="0020684A" w:rsidRPr="00F1598C" w:rsidRDefault="0020684A" w:rsidP="007816DD">
      <w:pPr>
        <w:spacing w:after="120"/>
        <w:contextualSpacing/>
        <w:rPr>
          <w:rFonts w:asciiTheme="minorHAnsi" w:hAnsiTheme="minorHAnsi" w:cstheme="minorHAnsi"/>
          <w:b/>
          <w:bCs/>
          <w:sz w:val="24"/>
          <w:szCs w:val="24"/>
        </w:rPr>
      </w:pPr>
      <w:r w:rsidRPr="00F1598C">
        <w:rPr>
          <w:rStyle w:val="IntenseEmphasis"/>
          <w:rFonts w:asciiTheme="minorHAnsi" w:hAnsiTheme="minorHAnsi" w:cstheme="minorHAnsi"/>
        </w:rPr>
        <w:t>“Evidence-based curriculum” refers to lesson(s) that have been tested and shown effective at improving physical activity behaviors and other related factors, such as knowledge and attitude around physical activity.</w:t>
      </w:r>
      <w:bookmarkEnd w:id="2"/>
    </w:p>
    <w:p w14:paraId="6EE05E81" w14:textId="77777777" w:rsidR="0020684A" w:rsidRPr="00F1598C" w:rsidRDefault="0020684A" w:rsidP="00363E24">
      <w:pPr>
        <w:pStyle w:val="ListParagraph"/>
        <w:numPr>
          <w:ilvl w:val="0"/>
          <w:numId w:val="8"/>
        </w:numPr>
      </w:pPr>
      <w:r w:rsidRPr="00F1598C">
        <w:t>1 time per day or more</w:t>
      </w:r>
    </w:p>
    <w:p w14:paraId="30966FFB" w14:textId="77777777" w:rsidR="0020684A" w:rsidRPr="00F1598C" w:rsidRDefault="0020684A" w:rsidP="00363E24">
      <w:pPr>
        <w:pStyle w:val="ListParagraph"/>
        <w:numPr>
          <w:ilvl w:val="0"/>
          <w:numId w:val="8"/>
        </w:numPr>
      </w:pPr>
      <w:r w:rsidRPr="00F1598C">
        <w:t>3-4 times per week</w:t>
      </w:r>
    </w:p>
    <w:p w14:paraId="1652B6FE" w14:textId="77777777" w:rsidR="0020684A" w:rsidRPr="00F1598C" w:rsidRDefault="0020684A" w:rsidP="00363E24">
      <w:pPr>
        <w:pStyle w:val="ListParagraph"/>
        <w:numPr>
          <w:ilvl w:val="0"/>
          <w:numId w:val="8"/>
        </w:numPr>
      </w:pPr>
      <w:r w:rsidRPr="00F1598C">
        <w:t>1-2 times per week</w:t>
      </w:r>
    </w:p>
    <w:p w14:paraId="7E42FAB2" w14:textId="77777777" w:rsidR="0020684A" w:rsidRPr="00F1598C" w:rsidRDefault="0020684A" w:rsidP="00363E24">
      <w:pPr>
        <w:pStyle w:val="ListParagraph"/>
        <w:numPr>
          <w:ilvl w:val="0"/>
          <w:numId w:val="8"/>
        </w:numPr>
      </w:pPr>
      <w:r w:rsidRPr="00F1598C">
        <w:t>Less than 1 time per week</w:t>
      </w:r>
    </w:p>
    <w:p w14:paraId="6A98895B" w14:textId="3FE70B8B" w:rsidR="0020684A" w:rsidRPr="00F1598C" w:rsidRDefault="0020684A" w:rsidP="00363E24">
      <w:pPr>
        <w:pStyle w:val="ListParagraph"/>
        <w:numPr>
          <w:ilvl w:val="0"/>
          <w:numId w:val="8"/>
        </w:numPr>
      </w:pPr>
      <w:r w:rsidRPr="00F1598C">
        <w:t>Never</w:t>
      </w:r>
    </w:p>
    <w:p w14:paraId="4C917B50" w14:textId="32DCD8C2" w:rsidR="000B0756" w:rsidRPr="00F1598C" w:rsidRDefault="000B0756" w:rsidP="00363E24">
      <w:pPr>
        <w:pStyle w:val="Questions"/>
      </w:pPr>
      <w:r w:rsidRPr="00F1598C">
        <w:t>5.1</w:t>
      </w:r>
      <w:r w:rsidR="00EE1F17" w:rsidRPr="00F1598C">
        <w:t>1</w:t>
      </w:r>
      <w:r w:rsidR="00A7330C" w:rsidRPr="00F1598C">
        <w:t xml:space="preserve"> Sufficient and age-appropriate portable play equipment (jump ropes, balls, hula hoops) is present.</w:t>
      </w:r>
    </w:p>
    <w:p w14:paraId="0960E580" w14:textId="77777777" w:rsidR="00A7330C" w:rsidRPr="00F1598C" w:rsidRDefault="00A7330C" w:rsidP="00363E24">
      <w:pPr>
        <w:pStyle w:val="ListParagraph"/>
        <w:numPr>
          <w:ilvl w:val="0"/>
          <w:numId w:val="5"/>
        </w:numPr>
      </w:pPr>
      <w:r w:rsidRPr="00F1598C">
        <w:t>Yes</w:t>
      </w:r>
    </w:p>
    <w:p w14:paraId="655103EA" w14:textId="77777777" w:rsidR="00A7330C" w:rsidRPr="00F1598C" w:rsidRDefault="00A7330C" w:rsidP="00363E24">
      <w:pPr>
        <w:pStyle w:val="ListParagraph"/>
        <w:numPr>
          <w:ilvl w:val="0"/>
          <w:numId w:val="5"/>
        </w:numPr>
      </w:pPr>
      <w:r w:rsidRPr="00F1598C">
        <w:t>No</w:t>
      </w:r>
    </w:p>
    <w:p w14:paraId="1F76CF3D" w14:textId="55058B6D" w:rsidR="000B0756" w:rsidRPr="00F1598C" w:rsidRDefault="000B0756" w:rsidP="00363E24">
      <w:pPr>
        <w:pStyle w:val="Questions"/>
      </w:pPr>
      <w:r w:rsidRPr="00F1598C">
        <w:t>5.1</w:t>
      </w:r>
      <w:r w:rsidR="00EE1F17" w:rsidRPr="00F1598C">
        <w:t>2</w:t>
      </w:r>
      <w:r w:rsidR="00A7330C" w:rsidRPr="00F1598C">
        <w:t xml:space="preserve"> Sufficient and age-appropriate fixed play equipment (jungle gyms, monkey bars, stencils, playground markings) is present.</w:t>
      </w:r>
    </w:p>
    <w:p w14:paraId="21FEE7AA" w14:textId="187FB4E2" w:rsidR="00A7330C" w:rsidRPr="00F1598C" w:rsidRDefault="00A7330C" w:rsidP="00363E24">
      <w:pPr>
        <w:pStyle w:val="ListParagraph"/>
        <w:numPr>
          <w:ilvl w:val="0"/>
          <w:numId w:val="5"/>
        </w:numPr>
      </w:pPr>
      <w:r w:rsidRPr="00F1598C">
        <w:t>Yes</w:t>
      </w:r>
    </w:p>
    <w:p w14:paraId="2A7481BB" w14:textId="52A1BDE5" w:rsidR="00A7330C" w:rsidRPr="00F1598C" w:rsidRDefault="00A7330C" w:rsidP="00363E24">
      <w:pPr>
        <w:pStyle w:val="ListParagraph"/>
        <w:numPr>
          <w:ilvl w:val="0"/>
          <w:numId w:val="5"/>
        </w:numPr>
      </w:pPr>
      <w:r w:rsidRPr="00F1598C">
        <w:t>No</w:t>
      </w:r>
    </w:p>
    <w:p w14:paraId="5737D588" w14:textId="5800B756" w:rsidR="00EE1F17" w:rsidRPr="00F1598C" w:rsidRDefault="00EE1F17" w:rsidP="00363E24">
      <w:pPr>
        <w:pStyle w:val="Questions"/>
      </w:pPr>
      <w:r w:rsidRPr="00F1598C">
        <w:t>5.13 Bike racks for student use are:</w:t>
      </w:r>
    </w:p>
    <w:p w14:paraId="2E865634" w14:textId="73BBDD78" w:rsidR="00EE1F17" w:rsidRPr="00F1598C" w:rsidRDefault="00EE1F17" w:rsidP="00363E24">
      <w:pPr>
        <w:pStyle w:val="ListParagraph"/>
        <w:numPr>
          <w:ilvl w:val="0"/>
          <w:numId w:val="11"/>
        </w:numPr>
      </w:pPr>
      <w:r w:rsidRPr="00F1598C">
        <w:t>Present and adequate in number and condition</w:t>
      </w:r>
    </w:p>
    <w:p w14:paraId="092C2D92" w14:textId="09CC0240" w:rsidR="00EE1F17" w:rsidRPr="00F1598C" w:rsidRDefault="00EE1F17" w:rsidP="00363E24">
      <w:pPr>
        <w:pStyle w:val="ListParagraph"/>
        <w:numPr>
          <w:ilvl w:val="0"/>
          <w:numId w:val="11"/>
        </w:numPr>
      </w:pPr>
      <w:r w:rsidRPr="00F1598C">
        <w:t>Present but inadequate in number and condition</w:t>
      </w:r>
    </w:p>
    <w:p w14:paraId="727F0D1D" w14:textId="2613D6BC" w:rsidR="00EE1F17" w:rsidRPr="00F1598C" w:rsidRDefault="00EE1F17" w:rsidP="00363E24">
      <w:pPr>
        <w:pStyle w:val="ListParagraph"/>
        <w:numPr>
          <w:ilvl w:val="0"/>
          <w:numId w:val="11"/>
        </w:numPr>
      </w:pPr>
      <w:r w:rsidRPr="00F1598C">
        <w:t>Unavailable at our site</w:t>
      </w:r>
    </w:p>
    <w:p w14:paraId="38256C2E" w14:textId="77777777" w:rsidR="009D60A3" w:rsidRDefault="009D60A3">
      <w:pPr>
        <w:widowControl/>
        <w:autoSpaceDE/>
        <w:autoSpaceDN/>
        <w:spacing w:after="160" w:line="259" w:lineRule="auto"/>
        <w:rPr>
          <w:rFonts w:asciiTheme="minorHAnsi" w:hAnsiTheme="minorHAnsi" w:cstheme="minorHAnsi"/>
          <w:b/>
          <w:color w:val="000000" w:themeColor="text1"/>
          <w:sz w:val="24"/>
          <w:szCs w:val="24"/>
        </w:rPr>
      </w:pPr>
      <w:r>
        <w:br w:type="page"/>
      </w:r>
    </w:p>
    <w:p w14:paraId="1FE7CBB7" w14:textId="216844D5" w:rsidR="000B0756" w:rsidRPr="00F1598C" w:rsidRDefault="000B0756" w:rsidP="00363E24">
      <w:pPr>
        <w:pStyle w:val="Questions"/>
      </w:pPr>
      <w:r w:rsidRPr="00F1598C">
        <w:lastRenderedPageBreak/>
        <w:t>5.1</w:t>
      </w:r>
      <w:r w:rsidR="00EE1F17" w:rsidRPr="00F1598C">
        <w:t>4</w:t>
      </w:r>
      <w:r w:rsidR="00C10607" w:rsidRPr="00F1598C">
        <w:t xml:space="preserve"> Staff participate in training that supports </w:t>
      </w:r>
      <w:r w:rsidR="00FE4158" w:rsidRPr="00F1598C">
        <w:t>students</w:t>
      </w:r>
      <w:r w:rsidR="00C10607" w:rsidRPr="00F1598C">
        <w:t xml:space="preserve"> being physically active (include training for CATCH and other physical activity curricula).  </w:t>
      </w:r>
    </w:p>
    <w:p w14:paraId="6B956F71" w14:textId="54B08F6D" w:rsidR="00C10607" w:rsidRPr="00F1598C" w:rsidRDefault="00C10607" w:rsidP="00363E24">
      <w:pPr>
        <w:pStyle w:val="ListParagraph"/>
        <w:numPr>
          <w:ilvl w:val="0"/>
          <w:numId w:val="5"/>
        </w:numPr>
      </w:pPr>
      <w:r w:rsidRPr="00F1598C">
        <w:t>More than 1 time per year</w:t>
      </w:r>
    </w:p>
    <w:p w14:paraId="5EE13BE2" w14:textId="7003162D" w:rsidR="00C10607" w:rsidRPr="00F1598C" w:rsidRDefault="00C10607" w:rsidP="00363E24">
      <w:pPr>
        <w:pStyle w:val="ListParagraph"/>
        <w:numPr>
          <w:ilvl w:val="0"/>
          <w:numId w:val="5"/>
        </w:numPr>
      </w:pPr>
      <w:r w:rsidRPr="00F1598C">
        <w:t>1 time per year</w:t>
      </w:r>
    </w:p>
    <w:p w14:paraId="4176AEFD" w14:textId="4517D107" w:rsidR="00C10607" w:rsidRPr="00F1598C" w:rsidRDefault="00C10607" w:rsidP="00363E24">
      <w:pPr>
        <w:pStyle w:val="ListParagraph"/>
        <w:numPr>
          <w:ilvl w:val="0"/>
          <w:numId w:val="5"/>
        </w:numPr>
      </w:pPr>
      <w:r w:rsidRPr="00F1598C">
        <w:t>Less than 1 time per year</w:t>
      </w:r>
    </w:p>
    <w:p w14:paraId="3F729395" w14:textId="3CEED3DC" w:rsidR="00654ECF" w:rsidRPr="00BA5E33" w:rsidRDefault="00C10607" w:rsidP="00363E24">
      <w:pPr>
        <w:pStyle w:val="Questions"/>
      </w:pPr>
      <w:r w:rsidRPr="00BA5E33">
        <w:t>5.1</w:t>
      </w:r>
      <w:r w:rsidR="00EE1F17" w:rsidRPr="00BA5E33">
        <w:t>5</w:t>
      </w:r>
      <w:r w:rsidRPr="00BA5E33">
        <w:t xml:space="preserve"> </w:t>
      </w:r>
      <w:r w:rsidR="00654ECF" w:rsidRPr="00BA5E33">
        <w:t>Have any of the policies or practices in Section 5 been impacted by</w:t>
      </w:r>
      <w:r w:rsidR="009D60A3">
        <w:t xml:space="preserve"> health or safety emergencies?</w:t>
      </w:r>
    </w:p>
    <w:p w14:paraId="3F94F2BB" w14:textId="5DAF1E0E" w:rsidR="00654ECF" w:rsidRPr="00BA5E33" w:rsidRDefault="009D60A3" w:rsidP="00363E24">
      <w:pPr>
        <w:pStyle w:val="ListParagraph"/>
        <w:numPr>
          <w:ilvl w:val="0"/>
          <w:numId w:val="87"/>
        </w:numPr>
      </w:pPr>
      <w:proofErr w:type="gramStart"/>
      <w:r>
        <w:t>Yes</w:t>
      </w:r>
      <w:proofErr w:type="gramEnd"/>
      <w:r w:rsidR="00654ECF" w:rsidRPr="00BA5E33">
        <w:t xml:space="preserve"> </w:t>
      </w:r>
      <w:r w:rsidR="00654ECF" w:rsidRPr="00BA5E33">
        <w:rPr>
          <w:rStyle w:val="IntenseEmphasis"/>
          <w:rFonts w:asciiTheme="minorHAnsi" w:hAnsiTheme="minorHAnsi" w:cstheme="minorHAnsi"/>
          <w:szCs w:val="24"/>
        </w:rPr>
        <w:t>Please describe:</w:t>
      </w:r>
      <w:r w:rsidR="00654ECF" w:rsidRPr="00BA5E33">
        <w:t xml:space="preserve"> ____________________ </w:t>
      </w:r>
    </w:p>
    <w:p w14:paraId="5030C401" w14:textId="34A24E74" w:rsidR="00654ECF" w:rsidRPr="00BA5E33" w:rsidRDefault="00654ECF" w:rsidP="00363E24">
      <w:pPr>
        <w:pStyle w:val="ListParagraph"/>
        <w:numPr>
          <w:ilvl w:val="0"/>
          <w:numId w:val="87"/>
        </w:numPr>
      </w:pPr>
      <w:r w:rsidRPr="00BA5E33">
        <w:t>No</w:t>
      </w:r>
    </w:p>
    <w:p w14:paraId="78284367" w14:textId="3F412002" w:rsidR="00523C00" w:rsidRPr="00BA5E33" w:rsidRDefault="00523C00" w:rsidP="00363E24">
      <w:pPr>
        <w:pStyle w:val="Questions"/>
      </w:pPr>
      <w:r w:rsidRPr="00BA5E33">
        <w:t>5.</w:t>
      </w:r>
      <w:r w:rsidR="00C10607" w:rsidRPr="00BA5E33">
        <w:t>1</w:t>
      </w:r>
      <w:r w:rsidR="00EE1F17" w:rsidRPr="00BA5E33">
        <w:t>6</w:t>
      </w:r>
      <w:r w:rsidRPr="00BA5E33">
        <w:t xml:space="preserve"> Comments on Section 5: </w:t>
      </w:r>
      <w:r w:rsidR="005833B8" w:rsidRPr="00BA5E33">
        <w:t>Physical Activity and Entertainment Screen Time</w:t>
      </w:r>
    </w:p>
    <w:p w14:paraId="3BAEB46A" w14:textId="77777777" w:rsidR="00523C00" w:rsidRPr="00BA5E33" w:rsidRDefault="00523C00" w:rsidP="00BA5E33">
      <w:pPr>
        <w:rPr>
          <w:rStyle w:val="IntenseEmphasis"/>
        </w:rPr>
      </w:pPr>
      <w:r w:rsidRPr="00BA5E33">
        <w:rPr>
          <w:rStyle w:val="IntenseEmphasis"/>
        </w:rPr>
        <w:t>Add any notes or observations, such as a description of something asked in a question or additional practices that are not measured on this questionnaire.</w:t>
      </w:r>
    </w:p>
    <w:p w14:paraId="597C5F48" w14:textId="77777777" w:rsidR="00523C00" w:rsidRPr="00F1598C" w:rsidRDefault="00523C00" w:rsidP="0049362A">
      <w:pPr>
        <w:spacing w:before="120" w:after="120" w:line="312" w:lineRule="auto"/>
        <w:ind w:left="288" w:hanging="288"/>
        <w:contextualSpacing/>
        <w:rPr>
          <w:rFonts w:asciiTheme="minorHAnsi" w:hAnsiTheme="minorHAnsi" w:cstheme="minorHAnsi"/>
          <w:sz w:val="24"/>
          <w:szCs w:val="24"/>
        </w:rPr>
      </w:pPr>
      <w:r w:rsidRPr="00F1598C">
        <w:rPr>
          <w:rFonts w:asciiTheme="minorHAnsi" w:hAnsiTheme="minorHAnsi" w:cstheme="minorHAnsi"/>
          <w:sz w:val="24"/>
          <w:szCs w:val="24"/>
        </w:rPr>
        <w:t>__________________________________________________________________________</w:t>
      </w:r>
    </w:p>
    <w:p w14:paraId="35334502" w14:textId="7B77DE6C" w:rsidR="00523C00" w:rsidRPr="00F1598C" w:rsidRDefault="00523C00" w:rsidP="0049362A">
      <w:pPr>
        <w:spacing w:before="120" w:after="120" w:line="312" w:lineRule="auto"/>
        <w:ind w:left="288" w:hanging="288"/>
        <w:contextualSpacing/>
        <w:rPr>
          <w:rFonts w:asciiTheme="minorHAnsi" w:hAnsiTheme="minorHAnsi" w:cstheme="minorHAnsi"/>
          <w:sz w:val="24"/>
          <w:szCs w:val="24"/>
        </w:rPr>
      </w:pPr>
      <w:r w:rsidRPr="00F1598C">
        <w:rPr>
          <w:rFonts w:asciiTheme="minorHAnsi" w:hAnsiTheme="minorHAnsi" w:cstheme="minorHAnsi"/>
          <w:sz w:val="24"/>
          <w:szCs w:val="24"/>
        </w:rPr>
        <w:t>__________________________________________________________________________</w:t>
      </w:r>
    </w:p>
    <w:p w14:paraId="470DD9C9" w14:textId="77777777" w:rsidR="001C7C7E" w:rsidRPr="00F1598C" w:rsidRDefault="001C7C7E" w:rsidP="0049362A">
      <w:pPr>
        <w:pStyle w:val="Title"/>
        <w:spacing w:before="120" w:after="120" w:line="312" w:lineRule="auto"/>
        <w:rPr>
          <w:rStyle w:val="IntenseEmphasis"/>
          <w:rFonts w:asciiTheme="minorHAnsi" w:hAnsiTheme="minorHAnsi" w:cstheme="minorHAnsi"/>
          <w:i w:val="0"/>
          <w:iCs w:val="0"/>
          <w:color w:val="auto"/>
          <w:sz w:val="40"/>
        </w:rPr>
        <w:sectPr w:rsidR="001C7C7E" w:rsidRPr="00F1598C" w:rsidSect="00927034">
          <w:footerReference w:type="default" r:id="rId27"/>
          <w:pgSz w:w="12240" w:h="15840"/>
          <w:pgMar w:top="1440" w:right="1080" w:bottom="1188" w:left="1080" w:header="720" w:footer="576" w:gutter="0"/>
          <w:pgNumType w:fmt="numberInDash"/>
          <w:cols w:space="720"/>
          <w:docGrid w:linePitch="360"/>
        </w:sectPr>
      </w:pPr>
    </w:p>
    <w:p w14:paraId="6695388A" w14:textId="6D538D74" w:rsidR="00B548E8" w:rsidRPr="00F1598C" w:rsidRDefault="00B548E8" w:rsidP="007816DD">
      <w:pPr>
        <w:pStyle w:val="Heading2"/>
        <w:rPr>
          <w:rStyle w:val="IntenseEmphasis"/>
          <w:rFonts w:cstheme="minorHAnsi"/>
          <w:i w:val="0"/>
          <w:iCs w:val="0"/>
          <w:color w:val="auto"/>
          <w:sz w:val="40"/>
        </w:rPr>
      </w:pPr>
      <w:r w:rsidRPr="00F1598C">
        <w:rPr>
          <w:rStyle w:val="IntenseEmphasis"/>
          <w:rFonts w:cstheme="minorHAnsi"/>
          <w:i w:val="0"/>
          <w:iCs w:val="0"/>
          <w:color w:val="auto"/>
          <w:sz w:val="40"/>
        </w:rPr>
        <w:lastRenderedPageBreak/>
        <w:t xml:space="preserve">Section 6: </w:t>
      </w:r>
      <w:r w:rsidR="005833B8" w:rsidRPr="00F1598C">
        <w:rPr>
          <w:rStyle w:val="IntenseEmphasis"/>
          <w:rFonts w:cstheme="minorHAnsi"/>
          <w:i w:val="0"/>
          <w:iCs w:val="0"/>
          <w:color w:val="auto"/>
          <w:sz w:val="40"/>
        </w:rPr>
        <w:t>Parent/Family Involvement</w:t>
      </w:r>
    </w:p>
    <w:p w14:paraId="0BE6B3D7" w14:textId="05F0D7B1" w:rsidR="0010637D" w:rsidRPr="00F1598C" w:rsidRDefault="0010637D" w:rsidP="00BA5E33">
      <w:pPr>
        <w:spacing w:before="120" w:after="120"/>
        <w:contextualSpacing/>
        <w:rPr>
          <w:rStyle w:val="IntenseEmphasis"/>
          <w:rFonts w:asciiTheme="minorHAnsi" w:hAnsiTheme="minorHAnsi" w:cstheme="minorHAnsi"/>
        </w:rPr>
      </w:pPr>
      <w:r w:rsidRPr="00F1598C">
        <w:rPr>
          <w:rStyle w:val="IntenseEmphasis"/>
          <w:rFonts w:asciiTheme="minorHAnsi" w:hAnsiTheme="minorHAnsi" w:cstheme="minorHAnsi"/>
        </w:rPr>
        <w:t>Unless otherwise specified, refer to practices in place currently. Do</w:t>
      </w:r>
      <w:r w:rsidR="00F5494B" w:rsidRPr="00F1598C">
        <w:rPr>
          <w:rStyle w:val="IntenseEmphasis"/>
          <w:rFonts w:asciiTheme="minorHAnsi" w:hAnsiTheme="minorHAnsi" w:cstheme="minorHAnsi"/>
        </w:rPr>
        <w:t xml:space="preserve"> NOT include practices that are </w:t>
      </w:r>
      <w:r w:rsidRPr="00F1598C">
        <w:rPr>
          <w:rStyle w:val="IntenseEmphasis"/>
          <w:rFonts w:asciiTheme="minorHAnsi" w:hAnsiTheme="minorHAnsi" w:cstheme="minorHAnsi"/>
        </w:rPr>
        <w:t>planned and not yet implemented.</w:t>
      </w:r>
    </w:p>
    <w:p w14:paraId="70158390" w14:textId="25AB876D" w:rsidR="00B548E8" w:rsidRPr="00BA5E33" w:rsidRDefault="00B548E8" w:rsidP="00363E24">
      <w:pPr>
        <w:pStyle w:val="Questions"/>
      </w:pPr>
      <w:r w:rsidRPr="00BA5E33">
        <w:t xml:space="preserve">6.1 </w:t>
      </w:r>
      <w:r w:rsidR="005833B8" w:rsidRPr="00BA5E33">
        <w:t>Parents and families help develop or implement policies and programs related to wellness.</w:t>
      </w:r>
    </w:p>
    <w:p w14:paraId="770E9AB2" w14:textId="1D7DA0E9" w:rsidR="00066A0D" w:rsidRPr="00BA5E33" w:rsidRDefault="00C7675B" w:rsidP="00363E24">
      <w:pPr>
        <w:pStyle w:val="ListParagraph"/>
        <w:numPr>
          <w:ilvl w:val="0"/>
          <w:numId w:val="124"/>
        </w:numPr>
      </w:pPr>
      <w:r w:rsidRPr="00BA5E33">
        <w:t>More than 1 time per year</w:t>
      </w:r>
    </w:p>
    <w:p w14:paraId="2D74FEEB" w14:textId="21E1A605" w:rsidR="00066A0D" w:rsidRPr="00BA5E33" w:rsidRDefault="00C7675B" w:rsidP="00363E24">
      <w:pPr>
        <w:pStyle w:val="ListParagraph"/>
        <w:numPr>
          <w:ilvl w:val="0"/>
          <w:numId w:val="124"/>
        </w:numPr>
      </w:pPr>
      <w:r w:rsidRPr="00BA5E33">
        <w:t>1 time per year</w:t>
      </w:r>
    </w:p>
    <w:p w14:paraId="47083435" w14:textId="127FF721" w:rsidR="00066A0D" w:rsidRPr="00BA5E33" w:rsidRDefault="00C7675B" w:rsidP="00363E24">
      <w:pPr>
        <w:pStyle w:val="ListParagraph"/>
        <w:numPr>
          <w:ilvl w:val="0"/>
          <w:numId w:val="124"/>
        </w:numPr>
      </w:pPr>
      <w:r w:rsidRPr="00BA5E33">
        <w:t>Less than 1 time per year</w:t>
      </w:r>
    </w:p>
    <w:p w14:paraId="58766253" w14:textId="12166CF5" w:rsidR="005833B8" w:rsidRPr="007816DD" w:rsidRDefault="00066A0D" w:rsidP="00363E24">
      <w:pPr>
        <w:pStyle w:val="Questions"/>
        <w:rPr>
          <w:rStyle w:val="IntenseEmphasis"/>
          <w:i w:val="0"/>
          <w:iCs w:val="0"/>
          <w:color w:val="000000" w:themeColor="text1"/>
        </w:rPr>
      </w:pPr>
      <w:r w:rsidRPr="00BA5E33">
        <w:t xml:space="preserve">6.2 </w:t>
      </w:r>
      <w:r w:rsidR="005833B8" w:rsidRPr="00BA5E33">
        <w:t xml:space="preserve">The </w:t>
      </w:r>
      <w:r w:rsidR="00C7675B" w:rsidRPr="00BA5E33">
        <w:t>program</w:t>
      </w:r>
      <w:r w:rsidR="005833B8" w:rsidRPr="00BA5E33">
        <w:t xml:space="preserve"> refers parents and families to community-based nutrition and physical activity services and programs by: </w:t>
      </w:r>
      <w:r w:rsidR="005833B8" w:rsidRPr="007816DD">
        <w:rPr>
          <w:rStyle w:val="IntenseEmphasis"/>
          <w:b w:val="0"/>
          <w:bCs/>
        </w:rPr>
        <w:t xml:space="preserve">Mark all that </w:t>
      </w:r>
      <w:r w:rsidR="005833B8" w:rsidRPr="007816DD">
        <w:rPr>
          <w:rStyle w:val="IntenseEmphasis"/>
          <w:b w:val="0"/>
          <w:bCs/>
          <w:color w:val="538135"/>
        </w:rPr>
        <w:t>apply</w:t>
      </w:r>
      <w:r w:rsidR="005833B8" w:rsidRPr="007816DD">
        <w:rPr>
          <w:rStyle w:val="IntenseEmphasis"/>
          <w:b w:val="0"/>
          <w:bCs/>
        </w:rPr>
        <w:t>.</w:t>
      </w:r>
    </w:p>
    <w:p w14:paraId="50A6F779" w14:textId="7DAAB8A1" w:rsidR="005833B8" w:rsidRPr="00BA5E33" w:rsidRDefault="005833B8" w:rsidP="00363E24">
      <w:pPr>
        <w:pStyle w:val="ListParagraph"/>
        <w:numPr>
          <w:ilvl w:val="0"/>
          <w:numId w:val="125"/>
        </w:numPr>
      </w:pPr>
      <w:r w:rsidRPr="00BA5E33">
        <w:t xml:space="preserve">Active referrals (such as outreach from a family resource staff member) </w:t>
      </w:r>
    </w:p>
    <w:p w14:paraId="3070B752" w14:textId="5797A001" w:rsidR="005833B8" w:rsidRPr="00BA5E33" w:rsidRDefault="005833B8" w:rsidP="00363E24">
      <w:pPr>
        <w:pStyle w:val="ListParagraph"/>
        <w:numPr>
          <w:ilvl w:val="0"/>
          <w:numId w:val="125"/>
        </w:numPr>
      </w:pPr>
      <w:r w:rsidRPr="00BA5E33">
        <w:t xml:space="preserve">Materials provided (such as program information or brochures displayed </w:t>
      </w:r>
      <w:r w:rsidR="00C7675B" w:rsidRPr="00BA5E33">
        <w:t>or available on-site</w:t>
      </w:r>
      <w:r w:rsidRPr="00BA5E33">
        <w:t xml:space="preserve">) </w:t>
      </w:r>
    </w:p>
    <w:p w14:paraId="6F35A0E0" w14:textId="73116709" w:rsidR="005833B8" w:rsidRPr="00BA5E33" w:rsidRDefault="005833B8" w:rsidP="00363E24">
      <w:pPr>
        <w:pStyle w:val="ListParagraph"/>
        <w:numPr>
          <w:ilvl w:val="0"/>
          <w:numId w:val="125"/>
        </w:numPr>
      </w:pPr>
      <w:r w:rsidRPr="00BA5E33">
        <w:t>None of the above</w:t>
      </w:r>
    </w:p>
    <w:p w14:paraId="510DB29B" w14:textId="77777777" w:rsidR="00A70AEA" w:rsidRPr="00BA5E33" w:rsidRDefault="00C7675B" w:rsidP="00363E24">
      <w:pPr>
        <w:pStyle w:val="Questions"/>
      </w:pPr>
      <w:r w:rsidRPr="00BA5E33">
        <w:t>6.3</w:t>
      </w:r>
      <w:r w:rsidR="005833B8" w:rsidRPr="00BA5E33">
        <w:t xml:space="preserve"> </w:t>
      </w:r>
      <w:r w:rsidR="00A70AEA" w:rsidRPr="00BA5E33">
        <w:t>The following nutrition education is offered to parents or family members at least once a year:  </w:t>
      </w:r>
    </w:p>
    <w:p w14:paraId="1589D800" w14:textId="77777777" w:rsidR="00A70AEA" w:rsidRPr="00BA5E33" w:rsidRDefault="00A70AEA" w:rsidP="00BA5E33">
      <w:pPr>
        <w:rPr>
          <w:rStyle w:val="IntenseEmphasis"/>
        </w:rPr>
      </w:pPr>
      <w:r w:rsidRPr="00BA5E33">
        <w:rPr>
          <w:rStyle w:val="IntenseEmphasis"/>
        </w:rPr>
        <w:t>Mark all that apply.</w:t>
      </w:r>
    </w:p>
    <w:p w14:paraId="3669B2F9" w14:textId="7C84E99B" w:rsidR="00BA7096" w:rsidRPr="00BA5E33" w:rsidRDefault="00BA7096" w:rsidP="00363E24">
      <w:pPr>
        <w:pStyle w:val="ListParagraph"/>
        <w:numPr>
          <w:ilvl w:val="0"/>
          <w:numId w:val="39"/>
        </w:numPr>
      </w:pPr>
      <w:r w:rsidRPr="00BA5E33">
        <w:t>Opportunities with active participant engagement (e.g., live nutrition lessons offered in-person or online; interactive activities that engage participants such as through cooking, taste testing, or goal setting)</w:t>
      </w:r>
    </w:p>
    <w:p w14:paraId="6034764D" w14:textId="1367F4CA" w:rsidR="002A1D73" w:rsidRPr="00BA5E33" w:rsidRDefault="002A1D73" w:rsidP="00363E24">
      <w:pPr>
        <w:pStyle w:val="ListParagraph"/>
        <w:numPr>
          <w:ilvl w:val="0"/>
          <w:numId w:val="39"/>
        </w:numPr>
      </w:pPr>
      <w:r w:rsidRPr="00BA5E33">
        <w:t>Opportunities without active participant engagement (e.g., printed or digital recipes or other materials, pre-recorded demonstrations or nutrition lessons, social media posts, non-interactive demonstrations)</w:t>
      </w:r>
    </w:p>
    <w:p w14:paraId="286E738B" w14:textId="61AD1D7B" w:rsidR="00CC27F9" w:rsidRPr="00BA5E33" w:rsidRDefault="00CC27F9" w:rsidP="00363E24">
      <w:pPr>
        <w:pStyle w:val="ListParagraph"/>
        <w:numPr>
          <w:ilvl w:val="0"/>
          <w:numId w:val="39"/>
        </w:numPr>
      </w:pPr>
      <w:r w:rsidRPr="00BA5E33">
        <w:t>Other: _____________________</w:t>
      </w:r>
    </w:p>
    <w:p w14:paraId="6B6625AF" w14:textId="4F18C5D4" w:rsidR="007D2106" w:rsidRPr="00BA5E33" w:rsidRDefault="007D2106" w:rsidP="00363E24">
      <w:pPr>
        <w:pStyle w:val="ListParagraph"/>
        <w:numPr>
          <w:ilvl w:val="0"/>
          <w:numId w:val="39"/>
        </w:numPr>
      </w:pPr>
      <w:r w:rsidRPr="00BA5E33">
        <w:t>None</w:t>
      </w:r>
    </w:p>
    <w:p w14:paraId="1B41E639" w14:textId="0AD759C8" w:rsidR="000E668A" w:rsidRPr="007816DD" w:rsidRDefault="00C7675B" w:rsidP="007816DD">
      <w:pPr>
        <w:pStyle w:val="paragraph"/>
        <w:spacing w:before="120" w:beforeAutospacing="0" w:after="120" w:afterAutospacing="0"/>
        <w:contextualSpacing/>
        <w:textAlignment w:val="baseline"/>
        <w:rPr>
          <w:rStyle w:val="IntenseEmphasis"/>
          <w:rFonts w:asciiTheme="minorHAnsi" w:hAnsiTheme="minorHAnsi" w:cstheme="minorHAnsi"/>
          <w:i w:val="0"/>
          <w:iCs w:val="0"/>
          <w:color w:val="212121"/>
        </w:rPr>
      </w:pPr>
      <w:r w:rsidRPr="00BA5E33">
        <w:rPr>
          <w:rStyle w:val="QuestionsChar"/>
        </w:rPr>
        <w:t>6.4</w:t>
      </w:r>
      <w:r w:rsidR="005833B8" w:rsidRPr="00BA5E33">
        <w:rPr>
          <w:rStyle w:val="QuestionsChar"/>
        </w:rPr>
        <w:t xml:space="preserve"> </w:t>
      </w:r>
      <w:r w:rsidR="00C3176E" w:rsidRPr="00BA5E33">
        <w:rPr>
          <w:rStyle w:val="QuestionsChar"/>
        </w:rPr>
        <w:t>The following physical activity education is offered to parents or family members at least once a year: </w:t>
      </w:r>
      <w:r w:rsidR="00C3176E" w:rsidRPr="00F1598C">
        <w:rPr>
          <w:rStyle w:val="eop"/>
          <w:rFonts w:asciiTheme="minorHAnsi" w:hAnsiTheme="minorHAnsi" w:cstheme="minorHAnsi"/>
          <w:color w:val="212121"/>
        </w:rPr>
        <w:t> </w:t>
      </w:r>
      <w:r w:rsidR="00C3176E" w:rsidRPr="00BA5E33">
        <w:rPr>
          <w:rStyle w:val="IntenseEmphasis"/>
          <w:rFonts w:asciiTheme="minorHAnsi" w:eastAsia="Calibri" w:hAnsiTheme="minorHAnsi" w:cstheme="minorHAnsi"/>
        </w:rPr>
        <w:t>Mark all that apply.</w:t>
      </w:r>
    </w:p>
    <w:p w14:paraId="1F976562" w14:textId="59B082D7" w:rsidR="00A14D94" w:rsidRPr="00731A46" w:rsidRDefault="00A14D94" w:rsidP="00363E24">
      <w:pPr>
        <w:pStyle w:val="ListParagraph"/>
        <w:numPr>
          <w:ilvl w:val="0"/>
          <w:numId w:val="85"/>
        </w:numPr>
        <w:rPr>
          <w:rStyle w:val="eop"/>
          <w:rFonts w:ascii="Times New Roman" w:hAnsi="Times New Roman" w:cs="Times New Roman"/>
          <w:szCs w:val="24"/>
        </w:rPr>
      </w:pPr>
      <w:r w:rsidRPr="00731A46">
        <w:rPr>
          <w:rStyle w:val="normaltextrun"/>
        </w:rPr>
        <w:t>Opportunities with active participant engagement (e.g., live physical activity lessons offered in-person or online; interactive activities that engage participants such as through games, activities, or goal setting)</w:t>
      </w:r>
    </w:p>
    <w:p w14:paraId="077C251A" w14:textId="6C9C2476" w:rsidR="00C42823" w:rsidRPr="00731A46" w:rsidRDefault="00C42823" w:rsidP="00363E24">
      <w:pPr>
        <w:pStyle w:val="ListParagraph"/>
        <w:numPr>
          <w:ilvl w:val="0"/>
          <w:numId w:val="85"/>
        </w:numPr>
        <w:rPr>
          <w:rStyle w:val="eop"/>
        </w:rPr>
      </w:pPr>
      <w:r w:rsidRPr="00731A46">
        <w:rPr>
          <w:rStyle w:val="normaltextrun"/>
        </w:rPr>
        <w:t>Opportunities without active participant engagement (e.g., printed or digital activity instructions or other materials, pre-recorded demonstrations or lessons, social media posts, non-interactive demonstrations)</w:t>
      </w:r>
    </w:p>
    <w:p w14:paraId="27979BFE" w14:textId="4656E6BA" w:rsidR="00CB686B" w:rsidRPr="00731A46" w:rsidRDefault="00CB686B" w:rsidP="00363E24">
      <w:pPr>
        <w:pStyle w:val="ListParagraph"/>
        <w:numPr>
          <w:ilvl w:val="0"/>
          <w:numId w:val="85"/>
        </w:numPr>
        <w:rPr>
          <w:rStyle w:val="eop"/>
        </w:rPr>
      </w:pPr>
      <w:r w:rsidRPr="00731A46">
        <w:rPr>
          <w:rStyle w:val="normaltextrun"/>
        </w:rPr>
        <w:t>Other: _____________________</w:t>
      </w:r>
    </w:p>
    <w:p w14:paraId="72089CBE" w14:textId="3C12574C" w:rsidR="00A5250D" w:rsidRPr="007816DD" w:rsidRDefault="00CB686B" w:rsidP="00363E24">
      <w:pPr>
        <w:pStyle w:val="ListParagraph"/>
        <w:numPr>
          <w:ilvl w:val="0"/>
          <w:numId w:val="85"/>
        </w:numPr>
      </w:pPr>
      <w:r w:rsidRPr="00731A46">
        <w:t>None</w:t>
      </w:r>
    </w:p>
    <w:p w14:paraId="059B600F" w14:textId="10CF0BE9" w:rsidR="005833B8" w:rsidRPr="00F1598C" w:rsidRDefault="002F57DD" w:rsidP="00363E24">
      <w:pPr>
        <w:pStyle w:val="Questions"/>
      </w:pPr>
      <w:r w:rsidRPr="00F1598C">
        <w:lastRenderedPageBreak/>
        <w:t>6.5</w:t>
      </w:r>
      <w:r w:rsidR="005833B8" w:rsidRPr="00F1598C">
        <w:t xml:space="preserve"> The nutritional content of foods and beverages served to </w:t>
      </w:r>
      <w:r w:rsidR="00265467" w:rsidRPr="00F1598C">
        <w:t>students</w:t>
      </w:r>
      <w:r w:rsidR="005833B8" w:rsidRPr="00F1598C">
        <w:t xml:space="preserve"> is made available to families (sent home to parents or posted online)</w:t>
      </w:r>
      <w:r w:rsidR="000B7446" w:rsidRPr="00F1598C">
        <w:t>.</w:t>
      </w:r>
    </w:p>
    <w:p w14:paraId="1F7B6715" w14:textId="3238CA70" w:rsidR="00C25D63" w:rsidRPr="00731A46" w:rsidRDefault="00C25D63" w:rsidP="00363E24">
      <w:pPr>
        <w:pStyle w:val="ListParagraph"/>
        <w:numPr>
          <w:ilvl w:val="0"/>
          <w:numId w:val="126"/>
        </w:numPr>
      </w:pPr>
      <w:r w:rsidRPr="00731A46">
        <w:t>N/A: Foods and beverages are not served </w:t>
      </w:r>
    </w:p>
    <w:p w14:paraId="34C0CDA4" w14:textId="23D0E204" w:rsidR="005833B8" w:rsidRPr="00731A46" w:rsidRDefault="005833B8" w:rsidP="00363E24">
      <w:pPr>
        <w:pStyle w:val="ListParagraph"/>
        <w:numPr>
          <w:ilvl w:val="0"/>
          <w:numId w:val="126"/>
        </w:numPr>
      </w:pPr>
      <w:r w:rsidRPr="00731A46">
        <w:t xml:space="preserve">Yes </w:t>
      </w:r>
    </w:p>
    <w:p w14:paraId="639DCAE5" w14:textId="77777777" w:rsidR="005833B8" w:rsidRPr="00731A46" w:rsidRDefault="005833B8" w:rsidP="00363E24">
      <w:pPr>
        <w:pStyle w:val="ListParagraph"/>
        <w:numPr>
          <w:ilvl w:val="0"/>
          <w:numId w:val="126"/>
        </w:numPr>
      </w:pPr>
      <w:r w:rsidRPr="00731A46">
        <w:t>No</w:t>
      </w:r>
    </w:p>
    <w:p w14:paraId="6758D4E9" w14:textId="67570D50" w:rsidR="005833B8" w:rsidRPr="00F1598C" w:rsidRDefault="0030043A" w:rsidP="00363E24">
      <w:pPr>
        <w:pStyle w:val="Questions"/>
      </w:pPr>
      <w:r w:rsidRPr="00F1598C">
        <w:t>6.6</w:t>
      </w:r>
      <w:r w:rsidR="005833B8" w:rsidRPr="00F1598C">
        <w:t xml:space="preserve"> Easy-to-understand information about wellness policies are distributed to all parents at least annually</w:t>
      </w:r>
      <w:r w:rsidR="000B7446" w:rsidRPr="00F1598C">
        <w:t>.</w:t>
      </w:r>
    </w:p>
    <w:p w14:paraId="3BBB6DA8" w14:textId="124FFD74" w:rsidR="00265467" w:rsidRPr="00F1598C" w:rsidRDefault="00265467" w:rsidP="00363E24">
      <w:pPr>
        <w:pStyle w:val="ListParagraph"/>
        <w:numPr>
          <w:ilvl w:val="0"/>
          <w:numId w:val="127"/>
        </w:numPr>
      </w:pPr>
      <w:r w:rsidRPr="00F1598C">
        <w:t>N/A: No written wellness policies</w:t>
      </w:r>
    </w:p>
    <w:p w14:paraId="55ECE6D4" w14:textId="31844E45" w:rsidR="005833B8" w:rsidRPr="00F1598C" w:rsidRDefault="005833B8" w:rsidP="00363E24">
      <w:pPr>
        <w:pStyle w:val="ListParagraph"/>
        <w:numPr>
          <w:ilvl w:val="0"/>
          <w:numId w:val="127"/>
        </w:numPr>
      </w:pPr>
      <w:r w:rsidRPr="00F1598C">
        <w:t xml:space="preserve">Yes </w:t>
      </w:r>
    </w:p>
    <w:p w14:paraId="7C603A57" w14:textId="77777777" w:rsidR="005833B8" w:rsidRPr="007816DD" w:rsidRDefault="005833B8" w:rsidP="00363E24">
      <w:pPr>
        <w:pStyle w:val="ListParagraph"/>
        <w:numPr>
          <w:ilvl w:val="0"/>
          <w:numId w:val="127"/>
        </w:numPr>
        <w:rPr>
          <w:b/>
        </w:rPr>
      </w:pPr>
      <w:r w:rsidRPr="00F1598C">
        <w:t>No</w:t>
      </w:r>
    </w:p>
    <w:p w14:paraId="465CE84B" w14:textId="3C39CBF1" w:rsidR="005833B8" w:rsidRPr="00F1598C" w:rsidRDefault="0030043A" w:rsidP="00363E24">
      <w:pPr>
        <w:pStyle w:val="Questions"/>
      </w:pPr>
      <w:r w:rsidRPr="00F1598C">
        <w:t>6.7</w:t>
      </w:r>
      <w:r w:rsidR="005833B8" w:rsidRPr="00F1598C">
        <w:rPr>
          <w:w w:val="95"/>
        </w:rPr>
        <w:t xml:space="preserve"> </w:t>
      </w:r>
      <w:r w:rsidR="005833B8" w:rsidRPr="00F1598C">
        <w:t xml:space="preserve">Guidelines for food </w:t>
      </w:r>
      <w:r w:rsidR="00DC0692" w:rsidRPr="00F1598C">
        <w:t xml:space="preserve">or beverages </w:t>
      </w:r>
      <w:r w:rsidR="005833B8" w:rsidRPr="00F1598C">
        <w:t>brought in for holidays or celebrations are provided to parents at least once a year</w:t>
      </w:r>
      <w:r w:rsidR="000B7446" w:rsidRPr="00F1598C">
        <w:t>.</w:t>
      </w:r>
    </w:p>
    <w:p w14:paraId="03E91CE5" w14:textId="618793B4" w:rsidR="0030043A" w:rsidRPr="00F1598C" w:rsidRDefault="0030043A" w:rsidP="00363E24">
      <w:pPr>
        <w:pStyle w:val="ListParagraph"/>
        <w:numPr>
          <w:ilvl w:val="0"/>
          <w:numId w:val="128"/>
        </w:numPr>
      </w:pPr>
      <w:r w:rsidRPr="00F1598C">
        <w:t>N/A: No holidays or celebrations with food</w:t>
      </w:r>
      <w:r w:rsidR="00DE74C4" w:rsidRPr="00F1598C">
        <w:t xml:space="preserve"> </w:t>
      </w:r>
      <w:r w:rsidR="00883A3D" w:rsidRPr="00F1598C">
        <w:t>or beverage</w:t>
      </w:r>
    </w:p>
    <w:p w14:paraId="7548581D" w14:textId="203A9EC1" w:rsidR="005833B8" w:rsidRPr="00F1598C" w:rsidRDefault="005833B8" w:rsidP="00363E24">
      <w:pPr>
        <w:pStyle w:val="ListParagraph"/>
        <w:numPr>
          <w:ilvl w:val="0"/>
          <w:numId w:val="128"/>
        </w:numPr>
      </w:pPr>
      <w:r w:rsidRPr="00F1598C">
        <w:t xml:space="preserve">Yes </w:t>
      </w:r>
    </w:p>
    <w:p w14:paraId="73694CB0" w14:textId="60A08084" w:rsidR="005833B8" w:rsidRPr="00F1598C" w:rsidRDefault="005833B8" w:rsidP="00363E24">
      <w:pPr>
        <w:pStyle w:val="ListParagraph"/>
        <w:numPr>
          <w:ilvl w:val="0"/>
          <w:numId w:val="128"/>
        </w:numPr>
        <w:rPr>
          <w:b/>
        </w:rPr>
      </w:pPr>
      <w:r w:rsidRPr="00F1598C">
        <w:t>No</w:t>
      </w:r>
    </w:p>
    <w:p w14:paraId="09A989B4" w14:textId="21BB18C5" w:rsidR="00265467" w:rsidRPr="00F1598C" w:rsidRDefault="0073675E" w:rsidP="00363E24">
      <w:pPr>
        <w:pStyle w:val="Questions"/>
      </w:pPr>
      <w:r w:rsidRPr="00F1598C">
        <w:t>6.</w:t>
      </w:r>
      <w:r w:rsidR="0030043A" w:rsidRPr="00F1598C">
        <w:t>8</w:t>
      </w:r>
      <w:r w:rsidRPr="00F1598C">
        <w:t xml:space="preserve"> </w:t>
      </w:r>
      <w:r w:rsidR="00265467" w:rsidRPr="00F1598C">
        <w:t>Health promotion messaging, such as signage promoting healthy eating, water consumption, or physical activity, is present and visible for students, staff, and families.</w:t>
      </w:r>
    </w:p>
    <w:p w14:paraId="4B42EBA0" w14:textId="77777777" w:rsidR="00265467" w:rsidRPr="00F1598C" w:rsidRDefault="00265467" w:rsidP="00363E24">
      <w:pPr>
        <w:pStyle w:val="ListParagraph"/>
        <w:numPr>
          <w:ilvl w:val="0"/>
          <w:numId w:val="129"/>
        </w:numPr>
      </w:pPr>
      <w:r w:rsidRPr="00F1598C">
        <w:t xml:space="preserve">Yes </w:t>
      </w:r>
    </w:p>
    <w:p w14:paraId="21B1F7F0" w14:textId="4F4C0421" w:rsidR="00265467" w:rsidRPr="00F1598C" w:rsidRDefault="00265467" w:rsidP="00363E24">
      <w:pPr>
        <w:pStyle w:val="ListParagraph"/>
        <w:numPr>
          <w:ilvl w:val="0"/>
          <w:numId w:val="129"/>
        </w:numPr>
        <w:rPr>
          <w:b/>
        </w:rPr>
      </w:pPr>
      <w:r w:rsidRPr="00F1598C">
        <w:t>No</w:t>
      </w:r>
    </w:p>
    <w:p w14:paraId="63EE44A7" w14:textId="57C86CC0" w:rsidR="00F24909" w:rsidRPr="00F1598C" w:rsidRDefault="0020680C" w:rsidP="00363E24">
      <w:pPr>
        <w:pStyle w:val="Questions"/>
        <w:rPr>
          <w:rFonts w:eastAsiaTheme="minorEastAsia"/>
        </w:rPr>
      </w:pPr>
      <w:r w:rsidRPr="00F1598C">
        <w:t xml:space="preserve">6.9 </w:t>
      </w:r>
      <w:r w:rsidR="00F24909" w:rsidRPr="00F1598C">
        <w:rPr>
          <w:rStyle w:val="normaltextrun"/>
        </w:rPr>
        <w:t xml:space="preserve">Have any of the policies or practices in Section 6 been impacted by </w:t>
      </w:r>
      <w:r w:rsidR="009D60A3">
        <w:rPr>
          <w:rStyle w:val="normaltextrun"/>
        </w:rPr>
        <w:t>health or safety emergencies?</w:t>
      </w:r>
    </w:p>
    <w:p w14:paraId="589061EC" w14:textId="6FA38FD3" w:rsidR="00F24909" w:rsidRPr="00731A46" w:rsidRDefault="009D60A3" w:rsidP="00363E24">
      <w:pPr>
        <w:pStyle w:val="ListParagraph"/>
      </w:pPr>
      <w:r>
        <w:t>Yes</w:t>
      </w:r>
      <w:r w:rsidR="00363E24">
        <w:t>,</w:t>
      </w:r>
      <w:r w:rsidR="00F24909" w:rsidRPr="00731A46">
        <w:t xml:space="preserve"> </w:t>
      </w:r>
      <w:proofErr w:type="gramStart"/>
      <w:r w:rsidR="00F24909" w:rsidRPr="00731A46">
        <w:rPr>
          <w:rStyle w:val="normaltextrun"/>
          <w:rFonts w:asciiTheme="minorHAnsi" w:hAnsiTheme="minorHAnsi" w:cstheme="minorHAnsi"/>
          <w:i/>
          <w:iCs/>
          <w:color w:val="538135"/>
          <w:szCs w:val="24"/>
        </w:rPr>
        <w:t>Please</w:t>
      </w:r>
      <w:proofErr w:type="gramEnd"/>
      <w:r w:rsidR="00F24909" w:rsidRPr="00731A46">
        <w:rPr>
          <w:rStyle w:val="normaltextrun"/>
          <w:rFonts w:asciiTheme="minorHAnsi" w:hAnsiTheme="minorHAnsi" w:cstheme="minorHAnsi"/>
          <w:i/>
          <w:iCs/>
          <w:color w:val="538135"/>
          <w:szCs w:val="24"/>
        </w:rPr>
        <w:t xml:space="preserve"> describe:</w:t>
      </w:r>
      <w:r w:rsidR="00F24909" w:rsidRPr="00731A46">
        <w:t xml:space="preserve"> ____________________ </w:t>
      </w:r>
    </w:p>
    <w:p w14:paraId="7B715AD5" w14:textId="450F5799" w:rsidR="00E22F0F" w:rsidRPr="00785556" w:rsidRDefault="00F24909" w:rsidP="00363E24">
      <w:pPr>
        <w:pStyle w:val="ListParagraph"/>
      </w:pPr>
      <w:r w:rsidRPr="00731A46">
        <w:t>No</w:t>
      </w:r>
    </w:p>
    <w:p w14:paraId="6731D46F" w14:textId="09C39621" w:rsidR="0073675E" w:rsidRPr="00F1598C" w:rsidRDefault="0073675E" w:rsidP="00363E24">
      <w:pPr>
        <w:pStyle w:val="Questions"/>
      </w:pPr>
      <w:r w:rsidRPr="00F1598C">
        <w:t>6.</w:t>
      </w:r>
      <w:r w:rsidR="0020680C" w:rsidRPr="00F1598C">
        <w:t>10</w:t>
      </w:r>
      <w:r w:rsidRPr="00F1598C">
        <w:t xml:space="preserve"> Comments on Section 6: </w:t>
      </w:r>
      <w:r w:rsidR="005833B8" w:rsidRPr="00F1598C">
        <w:t>Parent/Family Involvement</w:t>
      </w:r>
    </w:p>
    <w:p w14:paraId="7DAFA45A" w14:textId="77777777" w:rsidR="0073675E" w:rsidRPr="00F1598C" w:rsidRDefault="0073675E" w:rsidP="007816DD">
      <w:pPr>
        <w:spacing w:after="120"/>
        <w:contextualSpacing/>
        <w:rPr>
          <w:rStyle w:val="IntenseEmphasis"/>
          <w:rFonts w:asciiTheme="minorHAnsi" w:hAnsiTheme="minorHAnsi" w:cstheme="minorHAnsi"/>
        </w:rPr>
      </w:pPr>
      <w:r w:rsidRPr="00F1598C">
        <w:rPr>
          <w:rStyle w:val="IntenseEmphasis"/>
          <w:rFonts w:asciiTheme="minorHAnsi" w:hAnsiTheme="minorHAnsi" w:cstheme="minorHAnsi"/>
        </w:rPr>
        <w:t>Add any notes or observations, such as a description of something asked in a question or additional practices that are not measured on this questionnaire.</w:t>
      </w:r>
    </w:p>
    <w:p w14:paraId="166EF91E" w14:textId="77777777" w:rsidR="0073675E" w:rsidRPr="00F1598C" w:rsidRDefault="0073675E" w:rsidP="0049362A">
      <w:pPr>
        <w:spacing w:before="120" w:after="120" w:line="312" w:lineRule="auto"/>
        <w:ind w:left="288" w:hanging="288"/>
        <w:contextualSpacing/>
        <w:rPr>
          <w:rFonts w:asciiTheme="minorHAnsi" w:hAnsiTheme="minorHAnsi" w:cstheme="minorHAnsi"/>
          <w:sz w:val="24"/>
          <w:szCs w:val="24"/>
        </w:rPr>
      </w:pPr>
      <w:r w:rsidRPr="00F1598C">
        <w:rPr>
          <w:rFonts w:asciiTheme="minorHAnsi" w:hAnsiTheme="minorHAnsi" w:cstheme="minorHAnsi"/>
          <w:sz w:val="24"/>
          <w:szCs w:val="24"/>
        </w:rPr>
        <w:t>__________________________________________________________________________</w:t>
      </w:r>
    </w:p>
    <w:p w14:paraId="5329981A" w14:textId="77777777" w:rsidR="0073675E" w:rsidRPr="00F1598C" w:rsidRDefault="0073675E" w:rsidP="0049362A">
      <w:pPr>
        <w:spacing w:before="120" w:after="120" w:line="312" w:lineRule="auto"/>
        <w:ind w:left="288" w:hanging="288"/>
        <w:contextualSpacing/>
        <w:rPr>
          <w:rFonts w:asciiTheme="minorHAnsi" w:hAnsiTheme="minorHAnsi" w:cstheme="minorHAnsi"/>
          <w:sz w:val="24"/>
          <w:szCs w:val="24"/>
        </w:rPr>
      </w:pPr>
      <w:r w:rsidRPr="00F1598C">
        <w:rPr>
          <w:rFonts w:asciiTheme="minorHAnsi" w:hAnsiTheme="minorHAnsi" w:cstheme="minorHAnsi"/>
          <w:sz w:val="24"/>
          <w:szCs w:val="24"/>
        </w:rPr>
        <w:t>__________________________________________________________________________</w:t>
      </w:r>
    </w:p>
    <w:p w14:paraId="09A74579" w14:textId="050F1F3C" w:rsidR="009D60A3" w:rsidRDefault="0073675E" w:rsidP="007816DD">
      <w:pPr>
        <w:spacing w:before="120" w:after="120" w:line="312" w:lineRule="auto"/>
        <w:ind w:left="288" w:hanging="288"/>
        <w:contextualSpacing/>
        <w:rPr>
          <w:rFonts w:asciiTheme="minorHAnsi" w:hAnsiTheme="minorHAnsi" w:cstheme="minorHAnsi"/>
          <w:sz w:val="24"/>
          <w:szCs w:val="24"/>
        </w:rPr>
      </w:pPr>
      <w:r w:rsidRPr="00F1598C">
        <w:rPr>
          <w:rFonts w:asciiTheme="minorHAnsi" w:hAnsiTheme="minorHAnsi" w:cstheme="minorHAnsi"/>
          <w:sz w:val="24"/>
          <w:szCs w:val="24"/>
        </w:rPr>
        <w:t>__________________________________________________________________________</w:t>
      </w:r>
    </w:p>
    <w:p w14:paraId="302DE4C4" w14:textId="77777777" w:rsidR="009D60A3" w:rsidRDefault="009D60A3">
      <w:pPr>
        <w:widowControl/>
        <w:autoSpaceDE/>
        <w:autoSpaceDN/>
        <w:spacing w:after="160" w:line="259" w:lineRule="auto"/>
        <w:rPr>
          <w:rFonts w:asciiTheme="minorHAnsi" w:hAnsiTheme="minorHAnsi" w:cstheme="minorHAnsi"/>
          <w:sz w:val="24"/>
          <w:szCs w:val="24"/>
        </w:rPr>
      </w:pPr>
      <w:r>
        <w:rPr>
          <w:rFonts w:asciiTheme="minorHAnsi" w:hAnsiTheme="minorHAnsi" w:cstheme="minorHAnsi"/>
          <w:sz w:val="24"/>
          <w:szCs w:val="24"/>
        </w:rPr>
        <w:br w:type="page"/>
      </w:r>
    </w:p>
    <w:p w14:paraId="5CE98138" w14:textId="77777777" w:rsidR="00284CD7" w:rsidRPr="00F1598C" w:rsidRDefault="00284CD7" w:rsidP="007816DD">
      <w:pPr>
        <w:spacing w:before="120" w:after="120" w:line="312" w:lineRule="auto"/>
        <w:ind w:left="288" w:hanging="288"/>
        <w:contextualSpacing/>
        <w:rPr>
          <w:rFonts w:asciiTheme="minorHAnsi" w:hAnsiTheme="minorHAnsi" w:cstheme="minorHAnsi"/>
          <w:sz w:val="24"/>
          <w:szCs w:val="24"/>
        </w:rPr>
      </w:pPr>
    </w:p>
    <w:p w14:paraId="02861052" w14:textId="77777777" w:rsidR="00EE5CE7" w:rsidRDefault="00EE5CE7" w:rsidP="00237328">
      <w:pPr>
        <w:pStyle w:val="Heading1"/>
        <w:jc w:val="center"/>
        <w:rPr>
          <w:rFonts w:asciiTheme="minorHAnsi" w:hAnsiTheme="minorHAnsi" w:cstheme="minorHAnsi"/>
          <w:b/>
          <w:bCs/>
        </w:rPr>
      </w:pPr>
      <w:r>
        <w:rPr>
          <w:rFonts w:asciiTheme="minorHAnsi" w:hAnsiTheme="minorHAnsi" w:cstheme="minorHAnsi"/>
          <w:b/>
          <w:bCs/>
          <w:noProof/>
        </w:rPr>
        <w:drawing>
          <wp:inline distT="0" distB="0" distL="0" distR="0" wp14:anchorId="53E2DE39" wp14:editId="6C2CC8EB">
            <wp:extent cx="3429000" cy="1003300"/>
            <wp:effectExtent l="0" t="0" r="0" b="0"/>
            <wp:docPr id="1363321258" name="Picture 1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63321258" name="Picture 1363321258"/>
                    <pic:cNvPicPr/>
                  </pic:nvPicPr>
                  <pic:blipFill>
                    <a:blip r:embed="rId11" cstate="print">
                      <a:extLst>
                        <a:ext uri="{28A0092B-C50C-407E-A947-70E740481C1C}">
                          <a14:useLocalDpi xmlns:a14="http://schemas.microsoft.com/office/drawing/2010/main" val="0"/>
                        </a:ext>
                      </a:extLst>
                    </a:blip>
                    <a:stretch>
                      <a:fillRect/>
                    </a:stretch>
                  </pic:blipFill>
                  <pic:spPr>
                    <a:xfrm>
                      <a:off x="0" y="0"/>
                      <a:ext cx="3429000" cy="1003300"/>
                    </a:xfrm>
                    <a:prstGeom prst="rect">
                      <a:avLst/>
                    </a:prstGeom>
                  </pic:spPr>
                </pic:pic>
              </a:graphicData>
            </a:graphic>
          </wp:inline>
        </w:drawing>
      </w:r>
    </w:p>
    <w:p w14:paraId="018ABC9A" w14:textId="7873836E" w:rsidR="00794464" w:rsidRPr="00EE5CE7" w:rsidRDefault="00284CD7" w:rsidP="00237328">
      <w:pPr>
        <w:pStyle w:val="Heading1"/>
        <w:jc w:val="center"/>
        <w:rPr>
          <w:rFonts w:asciiTheme="minorHAnsi" w:hAnsiTheme="minorHAnsi" w:cstheme="minorHAnsi"/>
          <w:b/>
          <w:bCs/>
        </w:rPr>
      </w:pPr>
      <w:r w:rsidRPr="00EE5CE7">
        <w:rPr>
          <w:rFonts w:asciiTheme="minorHAnsi" w:hAnsiTheme="minorHAnsi" w:cstheme="minorHAnsi"/>
          <w:b/>
          <w:bCs/>
        </w:rPr>
        <w:t>Out-of-School Time Site-Level Assessment Questionnaire</w:t>
      </w:r>
      <w:r w:rsidR="00237328" w:rsidRPr="00EE5CE7">
        <w:rPr>
          <w:rFonts w:asciiTheme="minorHAnsi" w:hAnsiTheme="minorHAnsi" w:cstheme="minorHAnsi"/>
          <w:b/>
          <w:bCs/>
        </w:rPr>
        <w:t xml:space="preserve"> </w:t>
      </w:r>
      <w:r w:rsidR="00794464" w:rsidRPr="00EE5CE7">
        <w:rPr>
          <w:rFonts w:asciiTheme="minorHAnsi" w:hAnsiTheme="minorHAnsi" w:cstheme="minorHAnsi"/>
          <w:b/>
          <w:bCs/>
        </w:rPr>
        <w:t>Scoring Workbook</w:t>
      </w:r>
    </w:p>
    <w:p w14:paraId="6BA46B9E" w14:textId="66425284" w:rsidR="00284CD7" w:rsidRPr="00F1598C" w:rsidRDefault="00284CD7" w:rsidP="0049362A">
      <w:pPr>
        <w:pStyle w:val="BodyText"/>
        <w:spacing w:before="120" w:after="120" w:line="312" w:lineRule="auto"/>
        <w:contextualSpacing/>
        <w:rPr>
          <w:rFonts w:asciiTheme="minorHAnsi" w:hAnsiTheme="minorHAnsi" w:cstheme="minorHAnsi"/>
          <w:color w:val="000000" w:themeColor="text1"/>
          <w:szCs w:val="24"/>
        </w:rPr>
      </w:pPr>
      <w:r w:rsidRPr="00F1598C">
        <w:rPr>
          <w:rFonts w:asciiTheme="minorHAnsi" w:hAnsiTheme="minorHAnsi" w:cstheme="minorHAnsi"/>
          <w:color w:val="000000" w:themeColor="text1"/>
          <w:szCs w:val="24"/>
        </w:rPr>
        <w:t xml:space="preserve">Take your completed Out-of-School Time Site-Level Assessment Questionnaire (OST SLAQ) and use the instructions in this workbook to determine how to score each question.  For instructions on how to complete the questionnaire, see the Assessment Questionnaire Completion Instructions in the Overview document. </w:t>
      </w:r>
      <w:bookmarkStart w:id="3" w:name="_Hlk212472292"/>
    </w:p>
    <w:p w14:paraId="1DC189FB" w14:textId="77777777" w:rsidR="00284CD7" w:rsidRPr="00F1598C" w:rsidRDefault="00284CD7" w:rsidP="0049362A">
      <w:pPr>
        <w:pStyle w:val="BodyText"/>
        <w:spacing w:before="120" w:after="120" w:line="312" w:lineRule="auto"/>
        <w:contextualSpacing/>
        <w:rPr>
          <w:rFonts w:asciiTheme="minorHAnsi" w:hAnsiTheme="minorHAnsi" w:cstheme="minorHAnsi"/>
        </w:rPr>
      </w:pPr>
    </w:p>
    <w:p w14:paraId="24D72625" w14:textId="77777777" w:rsidR="00284CD7" w:rsidRPr="00F1598C" w:rsidRDefault="00284CD7" w:rsidP="0049362A">
      <w:pPr>
        <w:pStyle w:val="BodyText"/>
        <w:spacing w:before="120" w:after="120" w:line="312" w:lineRule="auto"/>
        <w:contextualSpacing/>
        <w:rPr>
          <w:rFonts w:asciiTheme="minorHAnsi" w:hAnsiTheme="minorHAnsi" w:cstheme="minorHAnsi"/>
        </w:rPr>
      </w:pPr>
      <w:r w:rsidRPr="00F1598C">
        <w:rPr>
          <w:rFonts w:asciiTheme="minorHAnsi" w:hAnsiTheme="minorHAnsi" w:cstheme="minorHAnsi"/>
        </w:rPr>
        <w:t xml:space="preserve">*Note: This questionnaire is most useful for programs serving meals and snacks. </w:t>
      </w:r>
    </w:p>
    <w:p w14:paraId="6CDF299D" w14:textId="77777777" w:rsidR="00284CD7" w:rsidRPr="00F1598C" w:rsidRDefault="00284CD7" w:rsidP="00237328">
      <w:pPr>
        <w:pStyle w:val="Heading2"/>
      </w:pPr>
      <w:r w:rsidRPr="00F1598C">
        <w:t>Scoring Instructions</w:t>
      </w:r>
    </w:p>
    <w:p w14:paraId="484C5383" w14:textId="77777777" w:rsidR="00284CD7" w:rsidRPr="00F1598C" w:rsidRDefault="00284CD7" w:rsidP="00363E24">
      <w:pPr>
        <w:pStyle w:val="ListParagraph"/>
        <w:numPr>
          <w:ilvl w:val="0"/>
          <w:numId w:val="17"/>
        </w:numPr>
      </w:pPr>
      <w:r w:rsidRPr="00F1598C">
        <w:t>The OST SLAQ is divided into six sections. At the end of each section, you will calculate a section total based on the points earned per question.</w:t>
      </w:r>
    </w:p>
    <w:p w14:paraId="332C9C96" w14:textId="77777777" w:rsidR="00284CD7" w:rsidRPr="00F1598C" w:rsidRDefault="00284CD7" w:rsidP="00363E24">
      <w:pPr>
        <w:pStyle w:val="ListParagraph"/>
        <w:numPr>
          <w:ilvl w:val="0"/>
          <w:numId w:val="17"/>
        </w:numPr>
      </w:pPr>
      <w:r w:rsidRPr="00F1598C">
        <w:t xml:space="preserve">Point assignments are listed in parentheses after each question’s response options. </w:t>
      </w:r>
    </w:p>
    <w:p w14:paraId="517FF1B8" w14:textId="77777777" w:rsidR="00284CD7" w:rsidRPr="00F1598C" w:rsidRDefault="00284CD7" w:rsidP="00363E24">
      <w:pPr>
        <w:pStyle w:val="ListParagraph"/>
        <w:numPr>
          <w:ilvl w:val="0"/>
          <w:numId w:val="17"/>
        </w:numPr>
      </w:pPr>
      <w:r w:rsidRPr="00F1598C">
        <w:t xml:space="preserve">Single choice questions have a single score box while multiple choice questions have score boxes for each response option as well as the total score. Enter the points acquired for each question in the designated score boxes. </w:t>
      </w:r>
    </w:p>
    <w:p w14:paraId="346907C5" w14:textId="40840A4B" w:rsidR="00284CD7" w:rsidRPr="00F1598C" w:rsidRDefault="00284CD7" w:rsidP="00363E24">
      <w:pPr>
        <w:pStyle w:val="ListParagraph"/>
        <w:numPr>
          <w:ilvl w:val="0"/>
          <w:numId w:val="18"/>
        </w:numPr>
      </w:pPr>
      <w:r w:rsidRPr="00F1598C">
        <w:t xml:space="preserve">Score boxes are </w:t>
      </w:r>
      <w:r w:rsidR="002A02D0">
        <w:t xml:space="preserve">generally </w:t>
      </w:r>
      <w:r w:rsidRPr="00F1598C">
        <w:t>not included for ‘Other’ responses</w:t>
      </w:r>
      <w:r w:rsidR="002A02D0">
        <w:t xml:space="preserve">, which </w:t>
      </w:r>
      <w:r w:rsidRPr="00F1598C">
        <w:t>are not scored</w:t>
      </w:r>
      <w:r w:rsidR="00243E61">
        <w:t>, unless otherwise noted</w:t>
      </w:r>
      <w:r w:rsidRPr="00F1598C">
        <w:t xml:space="preserve">. </w:t>
      </w:r>
    </w:p>
    <w:p w14:paraId="3C5BE7EF" w14:textId="77777777" w:rsidR="00284CD7" w:rsidRPr="00F1598C" w:rsidRDefault="00284CD7" w:rsidP="00363E24">
      <w:pPr>
        <w:pStyle w:val="ListParagraph"/>
        <w:numPr>
          <w:ilvl w:val="0"/>
          <w:numId w:val="18"/>
        </w:numPr>
      </w:pPr>
      <w:r w:rsidRPr="00F1598C">
        <w:t xml:space="preserve">Some questions in the SLAQ are not scored and are intended to provide information only. These questions do not appear in this workbook or include a note that they are intentionally skipped.  </w:t>
      </w:r>
    </w:p>
    <w:p w14:paraId="2CDD8DB9" w14:textId="77777777" w:rsidR="00284CD7" w:rsidRPr="00F1598C" w:rsidRDefault="00284CD7" w:rsidP="00363E24">
      <w:pPr>
        <w:pStyle w:val="ListParagraph"/>
        <w:numPr>
          <w:ilvl w:val="0"/>
          <w:numId w:val="18"/>
        </w:numPr>
      </w:pPr>
      <w:r w:rsidRPr="00F1598C">
        <w:t>Some questions include unique scoring instructions. These instructions are listed after each question.</w:t>
      </w:r>
    </w:p>
    <w:p w14:paraId="4A92BA23" w14:textId="248BC6A6" w:rsidR="00284CD7" w:rsidRPr="00F1598C" w:rsidRDefault="00284CD7" w:rsidP="00363E24">
      <w:pPr>
        <w:pStyle w:val="ListParagraph"/>
        <w:numPr>
          <w:ilvl w:val="0"/>
          <w:numId w:val="18"/>
        </w:numPr>
      </w:pPr>
      <w:r w:rsidRPr="00F1598C">
        <w:t xml:space="preserve">Questions with asterisks (*) denote that they are part of a skip pattern. </w:t>
      </w:r>
    </w:p>
    <w:p w14:paraId="79FBB8F0" w14:textId="77777777" w:rsidR="00284CD7" w:rsidRPr="00F1598C" w:rsidRDefault="00284CD7" w:rsidP="00363E24">
      <w:pPr>
        <w:pStyle w:val="ListParagraph"/>
        <w:numPr>
          <w:ilvl w:val="0"/>
          <w:numId w:val="17"/>
        </w:numPr>
        <w:sectPr w:rsidR="00284CD7" w:rsidRPr="00F1598C" w:rsidSect="00284CD7">
          <w:headerReference w:type="default" r:id="rId28"/>
          <w:footerReference w:type="default" r:id="rId29"/>
          <w:pgSz w:w="12240" w:h="15840"/>
          <w:pgMar w:top="1440" w:right="1080" w:bottom="1440" w:left="1080" w:header="720" w:footer="720" w:gutter="0"/>
          <w:pgNumType w:fmt="numberInDash"/>
          <w:cols w:space="720"/>
          <w:docGrid w:linePitch="360"/>
        </w:sectPr>
      </w:pPr>
      <w:r w:rsidRPr="00F1598C">
        <w:t>At the end of the workbook, you will use your section totals to calculate the school site’s final scores.</w:t>
      </w:r>
    </w:p>
    <w:bookmarkEnd w:id="3"/>
    <w:p w14:paraId="48F2C26D" w14:textId="77777777" w:rsidR="00284CD7" w:rsidRPr="00F1598C" w:rsidRDefault="00284CD7" w:rsidP="00237328">
      <w:pPr>
        <w:pStyle w:val="Heading2"/>
      </w:pPr>
      <w:r w:rsidRPr="00F1598C">
        <w:lastRenderedPageBreak/>
        <w:t>Section 1: Wellness Policies and Meal Program Participation</w:t>
      </w:r>
    </w:p>
    <w:p w14:paraId="2419B760" w14:textId="77777777" w:rsidR="00284CD7" w:rsidRPr="00F1598C" w:rsidRDefault="00284CD7" w:rsidP="00AB1204">
      <w:pPr>
        <w:spacing w:before="120" w:after="240"/>
        <w:contextualSpacing/>
        <w:rPr>
          <w:rStyle w:val="IntenseEmphasis"/>
          <w:rFonts w:asciiTheme="minorHAnsi" w:hAnsiTheme="minorHAnsi" w:cstheme="minorHAnsi"/>
        </w:rPr>
      </w:pPr>
      <w:r w:rsidRPr="00F1598C">
        <w:rPr>
          <w:rStyle w:val="IntenseEmphasis"/>
          <w:rFonts w:asciiTheme="minorHAnsi" w:hAnsiTheme="minorHAnsi" w:cstheme="minorHAnsi"/>
        </w:rPr>
        <w:t>When completing this section, refer to policies about student wellness, NOT employee wellness.</w:t>
      </w:r>
    </w:p>
    <w:p w14:paraId="099CA74F" w14:textId="050DE467" w:rsidR="00284CD7" w:rsidRPr="00F1598C" w:rsidRDefault="00284CD7" w:rsidP="00AB1204">
      <w:pPr>
        <w:spacing w:before="120" w:after="120"/>
        <w:contextualSpacing/>
        <w:rPr>
          <w:rStyle w:val="IntenseEmphasis"/>
          <w:rFonts w:asciiTheme="minorHAnsi" w:hAnsiTheme="minorHAnsi" w:cstheme="minorHAnsi"/>
        </w:rPr>
      </w:pPr>
      <w:r w:rsidRPr="00F1598C">
        <w:rPr>
          <w:rStyle w:val="IntenseEmphasis"/>
          <w:rFonts w:asciiTheme="minorHAnsi" w:hAnsiTheme="minorHAnsi" w:cstheme="minorHAnsi"/>
        </w:rPr>
        <w:t>Unless otherwise specified, refer to practices in place currently. Do NOT include practices that are planned and not yet implemented.</w:t>
      </w:r>
    </w:p>
    <w:p w14:paraId="01730315" w14:textId="0100001D" w:rsidR="00AB1204" w:rsidRPr="00AB1204" w:rsidRDefault="001B1E92" w:rsidP="00363E24">
      <w:pPr>
        <w:pStyle w:val="Questions"/>
      </w:pPr>
      <w:r>
        <w:t xml:space="preserve">1.1 </w:t>
      </w:r>
      <w:r w:rsidR="00284CD7" w:rsidRPr="00AB1204">
        <w:t xml:space="preserve">This site has a written wellness policy (a document that includes child nutrition and/or physical activity guidelines). </w:t>
      </w:r>
    </w:p>
    <w:p w14:paraId="59CB3579" w14:textId="030211D6" w:rsidR="00284CD7" w:rsidRPr="00AB1204" w:rsidRDefault="00284CD7" w:rsidP="001B1E92">
      <w:pPr>
        <w:spacing w:after="120"/>
        <w:ind w:right="1440"/>
        <w:contextualSpacing/>
        <w:rPr>
          <w:rStyle w:val="IntenseEmphasis"/>
          <w:rFonts w:asciiTheme="minorHAnsi" w:hAnsiTheme="minorHAnsi" w:cstheme="minorHAnsi"/>
        </w:rPr>
      </w:pPr>
      <w:r w:rsidRPr="00AB1204">
        <w:rPr>
          <w:rStyle w:val="IntenseEmphasis"/>
          <w:rFonts w:asciiTheme="minorHAnsi" w:hAnsiTheme="minorHAnsi" w:cstheme="minorHAnsi"/>
        </w:rPr>
        <w:t xml:space="preserve">Mark all that apply. </w:t>
      </w:r>
    </w:p>
    <w:p w14:paraId="63CF5080" w14:textId="03031844" w:rsidR="00284CD7" w:rsidRPr="007816DD" w:rsidRDefault="00112170" w:rsidP="00363E24">
      <w:pPr>
        <w:pStyle w:val="ListParagraph"/>
        <w:numPr>
          <w:ilvl w:val="0"/>
          <w:numId w:val="130"/>
        </w:numPr>
        <w:rPr>
          <w:i/>
          <w:iCs/>
          <w:color w:val="538135" w:themeColor="accent6" w:themeShade="BF"/>
        </w:rPr>
      </w:pPr>
      <w:r w:rsidRPr="001B1E92">
        <w:rPr>
          <w:noProof/>
        </w:rPr>
        <mc:AlternateContent>
          <mc:Choice Requires="wps">
            <w:drawing>
              <wp:anchor distT="0" distB="0" distL="114300" distR="114300" simplePos="0" relativeHeight="251658307" behindDoc="0" locked="0" layoutInCell="1" allowOverlap="1" wp14:anchorId="589BCCBE" wp14:editId="21A8E533">
                <wp:simplePos x="0" y="0"/>
                <wp:positionH relativeFrom="column">
                  <wp:posOffset>6404610</wp:posOffset>
                </wp:positionH>
                <wp:positionV relativeFrom="paragraph">
                  <wp:posOffset>3810</wp:posOffset>
                </wp:positionV>
                <wp:extent cx="352425" cy="247650"/>
                <wp:effectExtent l="0" t="0" r="15875" b="19050"/>
                <wp:wrapNone/>
                <wp:docPr id="693398994" name="Text Box 11"/>
                <wp:cNvGraphicFramePr/>
                <a:graphic xmlns:a="http://schemas.openxmlformats.org/drawingml/2006/main">
                  <a:graphicData uri="http://schemas.microsoft.com/office/word/2010/wordprocessingShape">
                    <wps:wsp>
                      <wps:cNvSpPr txBox="1"/>
                      <wps:spPr>
                        <a:xfrm>
                          <a:off x="0" y="0"/>
                          <a:ext cx="352425" cy="247650"/>
                        </a:xfrm>
                        <a:prstGeom prst="rect">
                          <a:avLst/>
                        </a:prstGeom>
                        <a:solidFill>
                          <a:schemeClr val="lt1"/>
                        </a:solidFill>
                        <a:ln w="6350">
                          <a:solidFill>
                            <a:prstClr val="black"/>
                          </a:solidFill>
                        </a:ln>
                      </wps:spPr>
                      <wps:txbx>
                        <w:txbxContent>
                          <w:p w14:paraId="2BB0E0A4" w14:textId="77777777" w:rsidR="00112170" w:rsidRDefault="00112170" w:rsidP="00112170"/>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type w14:anchorId="589BCCBE" id="_x0000_t202" coordsize="21600,21600" o:spt="202" path="m,l,21600r21600,l21600,xe">
                <v:stroke joinstyle="miter"/>
                <v:path gradientshapeok="t" o:connecttype="rect"/>
              </v:shapetype>
              <v:shape id="Text Box 11" o:spid="_x0000_s1026" type="#_x0000_t202" style="position:absolute;left:0;text-align:left;margin-left:504.3pt;margin-top:.3pt;width:27.75pt;height:19.5pt;z-index:251658307;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9rx2GNgIAAHsEAAAOAAAAZHJzL2Uyb0RvYy54bWysVE1v2zAMvQ/YfxB0X5y4SboZcYosRYYB&#13;&#10;QVsgHXpWZCk2JouapMTOfv0o2flou9Owi0yK1CP5SHp219aKHIR1FeicjgZDSoTmUFR6l9Mfz6tP&#13;&#10;nylxnumCKdAip0fh6N3844dZYzKRQgmqEJYgiHZZY3Jaem+yJHG8FDVzAzBCo1GCrZlH1e6SwrIG&#13;&#10;0WuVpMPhNGnAFsYCF87h7X1npPOIL6Xg/lFKJzxROcXcfDxtPLfhTOYzlu0sM2XF+zTYP2RRs0pj&#13;&#10;0DPUPfOM7G31DqquuAUH0g841AlIWXERa8BqRsM31WxKZkSsBclx5kyT+3+w/OGwMU+W+PYrtNjA&#13;&#10;QEhjXObwMtTTSluHL2ZK0I4UHs+0idYTjpc3k3ScTijhaErHt9NJpDW5PDbW+W8CahKEnFrsSiSL&#13;&#10;HdbOY0B0PbmEWA5UVawqpaISJkEslSUHhj1UPqaIL155KU2anE5vMPQ7hAB9fr9VjP8MRb5GQE1p&#13;&#10;vLyUHiTfbtuejy0UR6TJQjdBzvBVhbhr5vwTszgyyAyugX/EQyrAZKCXKCnB/v7bffDHTqKVkgZH&#13;&#10;MKfu155ZQYn6rrHHX0bjcZjZqIwntykq9tqyvbbofb0EZGiEC2d4FIO/VydRWqhfcFsWISqamOYY&#13;&#10;O6f+JC59txi4bVwsFtEJp9Qwv9YbwwN0IDfw+dy+MGv6fnochAc4DSvL3rS18w0vNSz2HmQVex4I&#13;&#10;7ljteccJj23ptzGs0LUevS7/jPkfAAAA//8DAFBLAwQUAAYACAAAACEAEEmk+N4AAAAOAQAADwAA&#13;&#10;AGRycy9kb3ducmV2LnhtbExPy07DMBC8I/EP1iJxo3YBRWkap+JRuHCiIM5u7NoW8Tqy3TT8PdsT&#13;&#10;XEYazezsTLuZw8Amk7KPKGG5EMAM9lF7tBI+P15uamC5KNRqiGgk/JgMm+7yolWNjid8N9OuWEYh&#13;&#10;mBslwZUyNpzn3pmg8iKOBkk7xBRUIZos10mdKDwM/FaIigflkT44NZonZ/rv3TFI2D7ale1rldy2&#13;&#10;1t5P89fhzb5KeX01P68JHtbAipnL3wWcN1B/6KjYPh5RZzYQF6KuyCuB8KyL6n4JbC/hblUB71r+&#13;&#10;f0b3CwAA//8DAFBLAQItABQABgAIAAAAIQC2gziS/gAAAOEBAAATAAAAAAAAAAAAAAAAAAAAAABb&#13;&#10;Q29udGVudF9UeXBlc10ueG1sUEsBAi0AFAAGAAgAAAAhADj9If/WAAAAlAEAAAsAAAAAAAAAAAAA&#13;&#10;AAAALwEAAF9yZWxzLy5yZWxzUEsBAi0AFAAGAAgAAAAhAH2vHYY2AgAAewQAAA4AAAAAAAAAAAAA&#13;&#10;AAAALgIAAGRycy9lMm9Eb2MueG1sUEsBAi0AFAAGAAgAAAAhABBJpPjeAAAADgEAAA8AAAAAAAAA&#13;&#10;AAAAAAAAkAQAAGRycy9kb3ducmV2LnhtbFBLBQYAAAAABAAEAPMAAACbBQAAAAA=&#13;&#10;" fillcolor="white [3201]" strokeweight=".5pt">
                <v:textbox>
                  <w:txbxContent>
                    <w:p w14:paraId="2BB0E0A4" w14:textId="77777777" w:rsidR="00112170" w:rsidRDefault="00112170" w:rsidP="00112170"/>
                  </w:txbxContent>
                </v:textbox>
              </v:shape>
            </w:pict>
          </mc:Fallback>
        </mc:AlternateContent>
      </w:r>
      <w:r w:rsidR="00284CD7" w:rsidRPr="001B1E92">
        <w:t xml:space="preserve">Yes, we have a site wellness policy </w:t>
      </w:r>
      <w:r w:rsidR="00284CD7" w:rsidRPr="00F118C6">
        <w:rPr>
          <w:b/>
          <w:bCs/>
        </w:rPr>
        <w:t>(3 points)</w:t>
      </w:r>
      <w:r w:rsidR="007816DD">
        <w:t xml:space="preserve"> </w:t>
      </w:r>
      <w:r w:rsidR="007816DD">
        <w:rPr>
          <w:rStyle w:val="IntenseEmphasis"/>
        </w:rPr>
        <w:t>Go</w:t>
      </w:r>
      <w:r w:rsidR="007816DD" w:rsidRPr="00F435D2">
        <w:rPr>
          <w:rStyle w:val="IntenseEmphasis"/>
        </w:rPr>
        <w:t xml:space="preserve"> to Q1.</w:t>
      </w:r>
      <w:r w:rsidR="007816DD">
        <w:rPr>
          <w:rStyle w:val="IntenseEmphasis"/>
        </w:rPr>
        <w:t>2</w:t>
      </w:r>
    </w:p>
    <w:p w14:paraId="23502DC5" w14:textId="392B3F59" w:rsidR="00284CD7" w:rsidRPr="007816DD" w:rsidRDefault="00112170" w:rsidP="00363E24">
      <w:pPr>
        <w:pStyle w:val="ListParagraph"/>
        <w:numPr>
          <w:ilvl w:val="0"/>
          <w:numId w:val="130"/>
        </w:numPr>
        <w:rPr>
          <w:i/>
          <w:iCs/>
          <w:color w:val="538135" w:themeColor="accent6" w:themeShade="BF"/>
        </w:rPr>
      </w:pPr>
      <w:r w:rsidRPr="001B1E92">
        <w:rPr>
          <w:noProof/>
        </w:rPr>
        <mc:AlternateContent>
          <mc:Choice Requires="wps">
            <w:drawing>
              <wp:anchor distT="0" distB="0" distL="114300" distR="114300" simplePos="0" relativeHeight="251658308" behindDoc="0" locked="0" layoutInCell="1" allowOverlap="1" wp14:anchorId="570A25F9" wp14:editId="676DAA92">
                <wp:simplePos x="0" y="0"/>
                <wp:positionH relativeFrom="column">
                  <wp:posOffset>6397625</wp:posOffset>
                </wp:positionH>
                <wp:positionV relativeFrom="paragraph">
                  <wp:posOffset>45085</wp:posOffset>
                </wp:positionV>
                <wp:extent cx="352425" cy="247650"/>
                <wp:effectExtent l="0" t="0" r="15875" b="19050"/>
                <wp:wrapNone/>
                <wp:docPr id="1973911020" name="Text Box 11"/>
                <wp:cNvGraphicFramePr/>
                <a:graphic xmlns:a="http://schemas.openxmlformats.org/drawingml/2006/main">
                  <a:graphicData uri="http://schemas.microsoft.com/office/word/2010/wordprocessingShape">
                    <wps:wsp>
                      <wps:cNvSpPr txBox="1"/>
                      <wps:spPr>
                        <a:xfrm>
                          <a:off x="0" y="0"/>
                          <a:ext cx="352425" cy="247650"/>
                        </a:xfrm>
                        <a:prstGeom prst="rect">
                          <a:avLst/>
                        </a:prstGeom>
                        <a:solidFill>
                          <a:schemeClr val="lt1"/>
                        </a:solidFill>
                        <a:ln w="6350">
                          <a:solidFill>
                            <a:prstClr val="black"/>
                          </a:solidFill>
                        </a:ln>
                      </wps:spPr>
                      <wps:txbx>
                        <w:txbxContent>
                          <w:p w14:paraId="46108DD8" w14:textId="77777777" w:rsidR="00112170" w:rsidRDefault="00112170" w:rsidP="00112170"/>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570A25F9" id="_x0000_s1027" type="#_x0000_t202" style="position:absolute;left:0;text-align:left;margin-left:503.75pt;margin-top:3.55pt;width:27.75pt;height:19.5pt;z-index:251658308;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69AeDNwIAAIIEAAAOAAAAZHJzL2Uyb0RvYy54bWysVE1v2zAMvQ/YfxB0X5y4SboZcYosRYYB&#13;&#10;QVsgHXpWZCkWJouapMTOfv0o5bPtTsMuMilSj+Qj6cld12iyE84rMCUd9PqUCMOhUmZT0h/Pi0+f&#13;&#10;KfGBmYppMKKke+Hp3fTjh0lrC5FDDboSjiCI8UVrS1qHYIss87wWDfM9sMKgUYJrWEDVbbLKsRbR&#13;&#10;G53l/f44a8FV1gEX3uPt/cFIpwlfSsHDo5ReBKJLirmFdLp0ruOZTSes2Dhma8WPabB/yKJhymDQ&#13;&#10;M9Q9C4xsnXoH1SjuwIMMPQ5NBlIqLlINWM2g/6aaVc2sSLUgOd6eafL/D5Y/7Fb2yZHQfYUOGxgJ&#13;&#10;aa0vPF7GejrpmvjFTAnakcL9mTbRBcLx8maUD/MRJRxN+fB2PEq0ZpfH1vnwTUBDolBSh11JZLHd&#13;&#10;0gcMiK4nlxjLg1bVQmmdlDgJYq4d2THsoQ4pRXzxyksb0pZ0fIOh3yFE6PP7tWb8ZyzyNQJq2uDl&#13;&#10;pfQohW7dEVVd0bKGao9sOTgMkrd8oRB+yXx4Yg4nBwnCbQiPeEgNmBMcJUpqcL//dh/9saFopaTF&#13;&#10;SSyp/7VlTlCivxts9ZfBcBhHNynD0W2Oiru2rK8tZtvMAYka4N5ZnsToH/RJlA6aF1yaWYyKJmY4&#13;&#10;xi5pOInzcNgPXDouZrPkhMNqWVialeUROnIcaX3uXpizx7YGnIcHOM0sK9509+AbXxqYbQNIlVof&#13;&#10;eT6weqQfBz1157iUcZOu9eR1+XVM/wAAAP//AwBQSwMEFAAGAAgAAAAhAPD79ZTiAAAADwEAAA8A&#13;&#10;AABkcnMvZG93bnJldi54bWxMj0tPwzAQhO9I/AdrkbhROzzSkMapeBQunCiIsxtvbYvYjmI3Df+e&#13;&#10;7QkuK412dna+Zj37nk04JheDhGIhgGHoonbBSPj8eLmqgKWsglZ9DCjhBxOs2/OzRtU6HsM7Ttts&#13;&#10;GIWEVCsJNueh5jx1Fr1KizhgoN0+jl5lkqPhelRHCvc9vxai5F65QB+sGvDJYve9PXgJm0dzb7pK&#13;&#10;jXZTaeem+Wv/Zl6lvLyYn1c0HlbAMs757wJODNQfWiq2i4egE+tJC7G8I6+EZQHsZBDlDSHuJNyW&#13;&#10;BfC24f852l8AAAD//wMAUEsBAi0AFAAGAAgAAAAhALaDOJL+AAAA4QEAABMAAAAAAAAAAAAAAAAA&#13;&#10;AAAAAFtDb250ZW50X1R5cGVzXS54bWxQSwECLQAUAAYACAAAACEAOP0h/9YAAACUAQAACwAAAAAA&#13;&#10;AAAAAAAAAAAvAQAAX3JlbHMvLnJlbHNQSwECLQAUAAYACAAAACEA+vQHgzcCAACCBAAADgAAAAAA&#13;&#10;AAAAAAAAAAAuAgAAZHJzL2Uyb0RvYy54bWxQSwECLQAUAAYACAAAACEA8Pv1lOIAAAAPAQAADwAA&#13;&#10;AAAAAAAAAAAAAACRBAAAZHJzL2Rvd25yZXYueG1sUEsFBgAAAAAEAAQA8wAAAKAFAAAAAA==&#13;&#10;" fillcolor="white [3201]" strokeweight=".5pt">
                <v:textbox>
                  <w:txbxContent>
                    <w:p w14:paraId="46108DD8" w14:textId="77777777" w:rsidR="00112170" w:rsidRDefault="00112170" w:rsidP="00112170"/>
                  </w:txbxContent>
                </v:textbox>
              </v:shape>
            </w:pict>
          </mc:Fallback>
        </mc:AlternateContent>
      </w:r>
      <w:r w:rsidR="00284CD7" w:rsidRPr="001B1E92">
        <w:t xml:space="preserve">Yes, we have an organization-level or district-level wellness policy </w:t>
      </w:r>
      <w:r w:rsidR="00284CD7" w:rsidRPr="007816DD">
        <w:rPr>
          <w:b/>
          <w:bCs/>
        </w:rPr>
        <w:t>(1 point)</w:t>
      </w:r>
      <w:r w:rsidR="007816DD">
        <w:t xml:space="preserve"> </w:t>
      </w:r>
      <w:r w:rsidR="007816DD">
        <w:rPr>
          <w:rStyle w:val="IntenseEmphasis"/>
        </w:rPr>
        <w:t>Go</w:t>
      </w:r>
      <w:r w:rsidR="007816DD" w:rsidRPr="00F435D2">
        <w:rPr>
          <w:rStyle w:val="IntenseEmphasis"/>
        </w:rPr>
        <w:t xml:space="preserve"> to Q1.</w:t>
      </w:r>
      <w:r w:rsidR="007816DD">
        <w:rPr>
          <w:rStyle w:val="IntenseEmphasis"/>
        </w:rPr>
        <w:t>2</w:t>
      </w:r>
    </w:p>
    <w:p w14:paraId="55F8AE4A" w14:textId="640814D3" w:rsidR="00284CD7" w:rsidRPr="007816DD" w:rsidRDefault="00284CD7" w:rsidP="00363E24">
      <w:pPr>
        <w:pStyle w:val="ListParagraph"/>
        <w:numPr>
          <w:ilvl w:val="0"/>
          <w:numId w:val="130"/>
        </w:numPr>
        <w:rPr>
          <w:i/>
          <w:iCs/>
          <w:color w:val="538135" w:themeColor="accent6" w:themeShade="BF"/>
        </w:rPr>
      </w:pPr>
      <w:r w:rsidRPr="001B1E92">
        <w:t xml:space="preserve">No </w:t>
      </w:r>
      <w:r w:rsidRPr="00F118C6">
        <w:rPr>
          <w:b/>
          <w:bCs/>
        </w:rPr>
        <w:t>(0 points)</w:t>
      </w:r>
      <w:r w:rsidR="007816DD">
        <w:t xml:space="preserve"> </w:t>
      </w:r>
      <w:r w:rsidR="007816DD" w:rsidRPr="00F435D2">
        <w:rPr>
          <w:rStyle w:val="IntenseEmphasis"/>
        </w:rPr>
        <w:t>Skip to Q1.</w:t>
      </w:r>
      <w:r w:rsidR="007816DD">
        <w:rPr>
          <w:rStyle w:val="IntenseEmphasis"/>
        </w:rPr>
        <w:t>4</w:t>
      </w:r>
    </w:p>
    <w:p w14:paraId="6CB8474A" w14:textId="78595DA8" w:rsidR="00284CD7" w:rsidRPr="007816DD" w:rsidRDefault="00960E64" w:rsidP="00363E24">
      <w:pPr>
        <w:pStyle w:val="ListParagraph"/>
        <w:numPr>
          <w:ilvl w:val="0"/>
          <w:numId w:val="130"/>
        </w:numPr>
        <w:rPr>
          <w:i/>
          <w:iCs/>
          <w:color w:val="538135" w:themeColor="accent6" w:themeShade="BF"/>
        </w:rPr>
      </w:pPr>
      <w:r>
        <w:rPr>
          <w:noProof/>
        </w:rPr>
        <mc:AlternateContent>
          <mc:Choice Requires="wps">
            <w:drawing>
              <wp:anchor distT="0" distB="0" distL="114300" distR="114300" simplePos="0" relativeHeight="251658324" behindDoc="0" locked="0" layoutInCell="1" allowOverlap="1" wp14:anchorId="759440D3" wp14:editId="1987473B">
                <wp:simplePos x="0" y="0"/>
                <wp:positionH relativeFrom="column">
                  <wp:posOffset>5511589</wp:posOffset>
                </wp:positionH>
                <wp:positionV relativeFrom="paragraph">
                  <wp:posOffset>66675</wp:posOffset>
                </wp:positionV>
                <wp:extent cx="668867" cy="285750"/>
                <wp:effectExtent l="0" t="0" r="4445" b="6350"/>
                <wp:wrapNone/>
                <wp:docPr id="2045516619"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1BEDE6CB" w14:textId="0011D1A2" w:rsidR="00960E64" w:rsidRPr="00960E64" w:rsidRDefault="00960E64">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759440D3" id="Text Box 122" o:spid="_x0000_s1028" type="#_x0000_t202" style="position:absolute;left:0;text-align:left;margin-left:434pt;margin-top:5.25pt;width:52.65pt;height:22.5pt;z-index:251658324;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REX1ZLwIAAFoEAAAOAAAAZHJzL2Uyb0RvYy54bWysVEuP2jAQvlfqf7B8LwEKLBs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nkjhKOpuF0fDdOsGbXx9b58FVATaJQUIesJLDY&#13;&#10;Ye0DJkTXs0vM5UGrcqW0TkqcBLHUjhwYcqhDKhFf/OalDWmwkM+YOj4yEJ93kbXBBNeWohTabUtU&#13;&#10;idWe291CeUQUHHQD4i1fKax1zXx4YQ4nAhvHKQ/PeEgNmAtOEiUVuJ9/u4/+SBRaKWlwwgrqf+yZ&#13;&#10;E5TobwYpvB+MRnEkkzIa3w1RcbeW7a3F7OslIAAD3CfLkxj9gz6L0kH9hsuwiFnRxAzH3AUNZ3EZ&#13;&#10;urnHZeJisUhOOISWhbXZWB5DR+wiE6/tG3P2RFdAnp/gPIssf8da59uhvtgHkCpRGnHuUD3BjwOc&#13;&#10;mD4tW9yQWz15XX8J818AAAD//wMAUEsDBBQABgAIAAAAIQAgGj1F5QAAAA4BAAAPAAAAZHJzL2Rv&#13;&#10;d25yZXYueG1sTI9PT4NAEMXvJn6HzZh4MXZRQouUpTH+TbxZWo23LTsCkZ0l7Bbw2zue9DLJ5L15&#13;&#10;8375ZradGHHwrSMFV4sIBFLlTEu1gl35eJmC8EGT0Z0jVPCNHjbF6UmuM+MmesVxG2rBIeQzraAJ&#13;&#10;oc+k9FWDVvuF65FY+3SD1YHXoZZm0BOH205eR9FSWt0Sf2h0j3cNVl/bo1XwcVG/v/j5aT/FSdw/&#13;&#10;PI/l6s2USp2fzfdrHrdrEAHn8HcBvwzcHwoudnBHMl50CtJlykCBhSgBwYabVRyDOChIkgRkkcv/&#13;&#10;GMUPAAAA//8DAFBLAQItABQABgAIAAAAIQC2gziS/gAAAOEBAAATAAAAAAAAAAAAAAAAAAAAAABb&#13;&#10;Q29udGVudF9UeXBlc10ueG1sUEsBAi0AFAAGAAgAAAAhADj9If/WAAAAlAEAAAsAAAAAAAAAAAAA&#13;&#10;AAAALwEAAF9yZWxzLy5yZWxzUEsBAi0AFAAGAAgAAAAhAJERfVkvAgAAWgQAAA4AAAAAAAAAAAAA&#13;&#10;AAAALgIAAGRycy9lMm9Eb2MueG1sUEsBAi0AFAAGAAgAAAAhACAaPUXlAAAADgEAAA8AAAAAAAAA&#13;&#10;AAAAAAAAiQQAAGRycy9kb3ducmV2LnhtbFBLBQYAAAAABAAEAPMAAACbBQAAAAA=&#13;&#10;" fillcolor="white [3201]" stroked="f" strokeweight=".5pt">
                <v:textbox>
                  <w:txbxContent>
                    <w:p w14:paraId="1BEDE6CB" w14:textId="0011D1A2" w:rsidR="00960E64" w:rsidRPr="00960E64" w:rsidRDefault="00960E64">
                      <w:pPr>
                        <w:rPr>
                          <w:b/>
                          <w:bCs/>
                        </w:rPr>
                      </w:pPr>
                      <w:r w:rsidRPr="00960E64">
                        <w:rPr>
                          <w:b/>
                          <w:bCs/>
                        </w:rPr>
                        <w:t>TOTAL =</w:t>
                      </w:r>
                    </w:p>
                  </w:txbxContent>
                </v:textbox>
              </v:shape>
            </w:pict>
          </mc:Fallback>
        </mc:AlternateContent>
      </w:r>
      <w:r w:rsidR="00284CD7" w:rsidRPr="001B1E92">
        <w:t xml:space="preserve">I don’t know </w:t>
      </w:r>
      <w:r w:rsidR="00284CD7" w:rsidRPr="00F118C6">
        <w:rPr>
          <w:b/>
          <w:bCs/>
        </w:rPr>
        <w:t>(0 points)</w:t>
      </w:r>
      <w:r w:rsidR="00284CD7" w:rsidRPr="00F118C6">
        <w:rPr>
          <w:rFonts w:eastAsiaTheme="minorEastAsia"/>
          <w:b/>
          <w:bCs/>
          <w:noProof/>
          <w:color w:val="000000" w:themeColor="text1"/>
        </w:rPr>
        <mc:AlternateContent>
          <mc:Choice Requires="wps">
            <w:drawing>
              <wp:anchor distT="0" distB="0" distL="114300" distR="114300" simplePos="0" relativeHeight="251658248" behindDoc="0" locked="0" layoutInCell="1" allowOverlap="1" wp14:anchorId="6A509BE8" wp14:editId="75C459F4">
                <wp:simplePos x="0" y="0"/>
                <wp:positionH relativeFrom="margin">
                  <wp:posOffset>6231255</wp:posOffset>
                </wp:positionH>
                <wp:positionV relativeFrom="paragraph">
                  <wp:posOffset>66040</wp:posOffset>
                </wp:positionV>
                <wp:extent cx="561975" cy="285750"/>
                <wp:effectExtent l="0" t="0" r="28575" b="19050"/>
                <wp:wrapNone/>
                <wp:docPr id="505087175"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3D0EFBA5" w14:textId="1D779254" w:rsidR="00284CD7" w:rsidRPr="00D37F37" w:rsidRDefault="00992F7B" w:rsidP="00284CD7">
                            <w:pPr>
                              <w:spacing w:after="240"/>
                              <w:ind w:right="-75"/>
                              <w:rPr>
                                <w:b/>
                                <w:bCs/>
                                <w:sz w:val="24"/>
                                <w:szCs w:val="24"/>
                              </w:rPr>
                            </w:pPr>
                            <w:r>
                              <w:rPr>
                                <w:b/>
                                <w:bCs/>
                                <w:sz w:val="24"/>
                                <w:szCs w:val="24"/>
                              </w:rPr>
                              <w:t xml:space="preserve"> </w:t>
                            </w:r>
                            <w:r w:rsidR="00EB59A8">
                              <w:rPr>
                                <w:b/>
                                <w:bCs/>
                                <w:sz w:val="24"/>
                                <w:szCs w:val="24"/>
                              </w:rPr>
                              <w:t xml:space="preserve">   </w:t>
                            </w:r>
                            <w:r>
                              <w:rPr>
                                <w:b/>
                                <w:bCs/>
                                <w:sz w:val="24"/>
                                <w:szCs w:val="24"/>
                              </w:rPr>
                              <w:t xml:space="preserve"> /</w:t>
                            </w:r>
                            <w:r w:rsidR="00EB59A8">
                              <w:rPr>
                                <w:b/>
                                <w:bCs/>
                                <w:sz w:val="24"/>
                                <w:szCs w:val="24"/>
                              </w:rPr>
                              <w:t>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A509BE8" id="Text Box 6" o:spid="_x0000_s1029" type="#_x0000_t202" style="position:absolute;left:0;text-align:left;margin-left:490.65pt;margin-top:5.2pt;width:44.25pt;height:22.5pt;z-index:25165824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b5qtjOgIAAIMEAAAOAAAAZHJzL2Uyb0RvYy54bWysVN9vGjEMfp+0/yHK+zhgUMqJo2JUTJNQ&#13;&#10;W4lWfQ65hIuWi7MkcMf++jnhZ9s9TXvJ2bHz2f5s3+SurTXZCecVmIL2Ol1KhOFQKrMp6Mvz4sst&#13;&#10;JT4wUzINRhR0Lzy9m37+NGlsLvpQgS6FIwhifN7YglYh2DzLPK9EzXwHrDBolOBqFlB1m6x0rEH0&#13;&#10;Wmf9bvcma8CV1gEX3uPt/cFIpwlfSsHDo5ReBKILirmFdLp0ruOZTScs3zhmK8WPabB/yKJmymDQ&#13;&#10;M9Q9C4xsnfoAVSvuwIMMHQ51BlIqLlINWE2v+66aVcWsSLUgOd6eafL/D5Y/7Fb2yZHQfoMWGxgJ&#13;&#10;aazPPV7Gelrp6vjFTAnakcL9mTbRBsLxcnjTG4+GlHA09W+Ho2GiNbs8ts6H7wJqEoWCOuxKIovt&#13;&#10;lj5gQHQ9ucRYHrQqF0rrpMRJEHPtyI5hD3VIKeKLN17akAazH3cx9geIiH0GWGvGf8Yq30Kgpg1e&#13;&#10;XmqPUmjXLVFlQb+eeFlDuUe6HBwmyVu+UAi/ZD48MYejgwzhOoRHPKQGTAqOEiUVuN9/u4/+2FG0&#13;&#10;UtLgKBbU/9oyJyjRPwz2etwbDOLsJmUwHPVRcdeW9bXFbOs5IFM9XDzLkxj9gz6J0kH9ilszi1HR&#13;&#10;xAzH2AUNJ3EeDguCW8fFbJaccFotC0uzsjxCR44jrc/tK3P22NeAA/EAp6Fl+bv2HnzjSwOzbQCp&#13;&#10;Uu8jzwdWj/TjpKfuHLcyrtK1nrwu/47pHwAAAP//AwBQSwMEFAAGAAgAAAAhAOUuLZfkAAAADwEA&#13;&#10;AA8AAABkcnMvZG93bnJldi54bWxMj81uwjAQhO+V+g7WVuqtOGkSREIc1N8D3EqRejWxm0S115Ft&#13;&#10;IPD0XU7tZaXVzM7OV68ma9hR+zA4FJDOEmAaW6cG7ATsPt8fFsBClKikcagFnHWAVXN7U8tKuRN+&#13;&#10;6OM2doxCMFRSQB/jWHEe2l5bGWZu1Ejat/NWRlp9x5WXJwq3hj8myZxbOSB96OWoX3rd/mwPVsDb&#13;&#10;86bM1uf1uLt0l9zELP3yRSrE/d30uqTxtAQW9RT/LuDKQP2hoWJ7d0AVmBFQLtKMrCQkObCrIZmX&#13;&#10;RLQXUBQ58Kbm/zmaXwAAAP//AwBQSwECLQAUAAYACAAAACEAtoM4kv4AAADhAQAAEwAAAAAAAAAA&#13;&#10;AAAAAAAAAAAAW0NvbnRlbnRfVHlwZXNdLnhtbFBLAQItABQABgAIAAAAIQA4/SH/1gAAAJQBAAAL&#13;&#10;AAAAAAAAAAAAAAAAAC8BAABfcmVscy8ucmVsc1BLAQItABQABgAIAAAAIQDb5qtjOgIAAIMEAAAO&#13;&#10;AAAAAAAAAAAAAAAAAC4CAABkcnMvZTJvRG9jLnhtbFBLAQItABQABgAIAAAAIQDlLi2X5AAAAA8B&#13;&#10;AAAPAAAAAAAAAAAAAAAAAJQEAABkcnMvZG93bnJldi54bWxQSwUGAAAAAAQABADzAAAApQUAAAAA&#13;&#10;" fillcolor="white [3201]" strokeweight="1.5pt">
                <v:textbox>
                  <w:txbxContent>
                    <w:p w14:paraId="3D0EFBA5" w14:textId="1D779254" w:rsidR="00284CD7" w:rsidRPr="00D37F37" w:rsidRDefault="00992F7B" w:rsidP="00284CD7">
                      <w:pPr>
                        <w:spacing w:after="240"/>
                        <w:ind w:right="-75"/>
                        <w:rPr>
                          <w:b/>
                          <w:bCs/>
                          <w:sz w:val="24"/>
                          <w:szCs w:val="24"/>
                        </w:rPr>
                      </w:pPr>
                      <w:r>
                        <w:rPr>
                          <w:b/>
                          <w:bCs/>
                          <w:sz w:val="24"/>
                          <w:szCs w:val="24"/>
                        </w:rPr>
                        <w:t xml:space="preserve"> </w:t>
                      </w:r>
                      <w:r w:rsidR="00EB59A8">
                        <w:rPr>
                          <w:b/>
                          <w:bCs/>
                          <w:sz w:val="24"/>
                          <w:szCs w:val="24"/>
                        </w:rPr>
                        <w:t xml:space="preserve">   </w:t>
                      </w:r>
                      <w:r>
                        <w:rPr>
                          <w:b/>
                          <w:bCs/>
                          <w:sz w:val="24"/>
                          <w:szCs w:val="24"/>
                        </w:rPr>
                        <w:t xml:space="preserve"> /</w:t>
                      </w:r>
                      <w:r w:rsidR="00EB59A8">
                        <w:rPr>
                          <w:b/>
                          <w:bCs/>
                          <w:sz w:val="24"/>
                          <w:szCs w:val="24"/>
                        </w:rPr>
                        <w:t>4</w:t>
                      </w:r>
                    </w:p>
                  </w:txbxContent>
                </v:textbox>
                <w10:wrap anchorx="margin"/>
              </v:shape>
            </w:pict>
          </mc:Fallback>
        </mc:AlternateContent>
      </w:r>
      <w:r w:rsidR="00284CD7" w:rsidRPr="00F118C6">
        <w:rPr>
          <w:rFonts w:asciiTheme="minorHAnsi" w:hAnsiTheme="minorHAnsi" w:cstheme="minorHAnsi"/>
          <w:b/>
          <w:bCs/>
          <w:szCs w:val="24"/>
        </w:rPr>
        <w:t xml:space="preserve"> </w:t>
      </w:r>
      <w:r w:rsidR="007816DD" w:rsidRPr="00F435D2">
        <w:rPr>
          <w:rStyle w:val="IntenseEmphasis"/>
        </w:rPr>
        <w:t>Skip to Q1.</w:t>
      </w:r>
      <w:r w:rsidR="007816DD">
        <w:rPr>
          <w:rStyle w:val="IntenseEmphasis"/>
        </w:rPr>
        <w:t>4</w:t>
      </w:r>
    </w:p>
    <w:p w14:paraId="7493CA41" w14:textId="3A27D8A3" w:rsidR="00284CD7" w:rsidRPr="00F1598C" w:rsidRDefault="00052D6F" w:rsidP="00363E24">
      <w:pPr>
        <w:pStyle w:val="Questions"/>
      </w:pPr>
      <w:r>
        <w:t>*</w:t>
      </w:r>
      <w:r w:rsidR="00284CD7" w:rsidRPr="00F1598C">
        <w:t>1.2 During the past year, has anyone at your program done any of the following activities?</w:t>
      </w:r>
    </w:p>
    <w:p w14:paraId="64C320DD" w14:textId="1569408A" w:rsidR="00284CD7" w:rsidRPr="00F1598C" w:rsidRDefault="00112170" w:rsidP="00237328">
      <w:pPr>
        <w:spacing w:after="120" w:line="312" w:lineRule="auto"/>
        <w:ind w:right="576"/>
        <w:contextualSpacing/>
        <w:rPr>
          <w:rStyle w:val="IntenseEmphasis"/>
          <w:rFonts w:asciiTheme="minorHAnsi" w:hAnsiTheme="minorHAnsi" w:cstheme="minorHAnsi"/>
        </w:rPr>
      </w:pPr>
      <w:r w:rsidRPr="00F1598C">
        <w:rPr>
          <w:rFonts w:asciiTheme="minorHAnsi" w:eastAsiaTheme="minorEastAsia" w:hAnsiTheme="minorHAnsi" w:cstheme="minorHAnsi"/>
          <w:i/>
          <w:iCs/>
          <w:noProof/>
          <w:color w:val="538135" w:themeColor="accent6" w:themeShade="BF"/>
        </w:rPr>
        <mc:AlternateContent>
          <mc:Choice Requires="wps">
            <w:drawing>
              <wp:anchor distT="0" distB="0" distL="114300" distR="114300" simplePos="0" relativeHeight="251658309" behindDoc="0" locked="0" layoutInCell="1" allowOverlap="1" wp14:anchorId="289AEED0" wp14:editId="75358318">
                <wp:simplePos x="0" y="0"/>
                <wp:positionH relativeFrom="column">
                  <wp:posOffset>6400165</wp:posOffset>
                </wp:positionH>
                <wp:positionV relativeFrom="paragraph">
                  <wp:posOffset>261620</wp:posOffset>
                </wp:positionV>
                <wp:extent cx="352425" cy="247650"/>
                <wp:effectExtent l="0" t="0" r="15875" b="19050"/>
                <wp:wrapNone/>
                <wp:docPr id="279001581" name="Text Box 11"/>
                <wp:cNvGraphicFramePr/>
                <a:graphic xmlns:a="http://schemas.openxmlformats.org/drawingml/2006/main">
                  <a:graphicData uri="http://schemas.microsoft.com/office/word/2010/wordprocessingShape">
                    <wps:wsp>
                      <wps:cNvSpPr txBox="1"/>
                      <wps:spPr>
                        <a:xfrm>
                          <a:off x="0" y="0"/>
                          <a:ext cx="352425" cy="247650"/>
                        </a:xfrm>
                        <a:prstGeom prst="rect">
                          <a:avLst/>
                        </a:prstGeom>
                        <a:solidFill>
                          <a:schemeClr val="lt1"/>
                        </a:solidFill>
                        <a:ln w="6350">
                          <a:solidFill>
                            <a:prstClr val="black"/>
                          </a:solidFill>
                        </a:ln>
                      </wps:spPr>
                      <wps:txbx>
                        <w:txbxContent>
                          <w:p w14:paraId="21102F25" w14:textId="77777777" w:rsidR="00112170" w:rsidRDefault="00112170" w:rsidP="00112170"/>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289AEED0" id="_x0000_s1030" type="#_x0000_t202" style="position:absolute;margin-left:503.95pt;margin-top:20.6pt;width:27.75pt;height:19.5pt;z-index:251658309;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7g5S1OQIAAIIEAAAOAAAAZHJzL2Uyb0RvYy54bWysVE1v2zAMvQ/YfxB0X5y4SboZcYosRYYB&#13;&#10;QVsgHXpWZCkWJouapMTOfv0o5bPtTsMuMilSj+Qj6cld12iyE84rMCUd9PqUCMOhUmZT0h/Pi0+f&#13;&#10;KfGBmYppMKKke+Hp3fTjh0lrC5FDDboSjiCI8UVrS1qHYIss87wWDfM9sMKgUYJrWEDVbbLKsRbR&#13;&#10;G53l/f44a8FV1gEX3uPt/cFIpwlfSsHDo5ReBKJLirmFdLp0ruOZTSes2Dhma8WPabB/yKJhymDQ&#13;&#10;M9Q9C4xsnXoH1SjuwIMMPQ5NBlIqLlINWM2g/6aaVc2sSLUgOd6eafL/D5Y/7Fb2yZHQfYUOGxgJ&#13;&#10;aa0vPF7GejrpmvjFTAnakcL9mTbRBcLx8maUD/MRJRxN+fB2PEq0ZpfH1vnwTUBDolBSh11JZLHd&#13;&#10;0gcMiK4nlxjLg1bVQmmdlDgJYq4d2THsoQ4pRXzxyksb0pZ0fIOh3yFE6PP7tWb8ZyzyNQJq2uDl&#13;&#10;pfQohW7dEVWVdHiiZQ3VHtlycBgkb/lCIfyS+fDEHE4OEoTbEB7xkBowJzhKlNTgfv/tPvpjQ9FK&#13;&#10;SYuTWFL/a8ucoER/N9jqL4PhMI5uUoaj2xwVd21ZX1vMtpkDEjXAvbM8idE/6JMoHTQvuDSzGBVN&#13;&#10;zHCMXdJwEufhsB+4dFzMZskJh9WysDQryyN05DjS+ty9MGePbQ04Dw9wmllWvOnuwTe+NDDbBpAq&#13;&#10;tT7yfGD1SD8OeurOcSnjJl3ryevy65j+AQAA//8DAFBLAwQUAAYACAAAACEA2T42O+AAAAAQAQAA&#13;&#10;DwAAAGRycy9kb3ducmV2LnhtbExPO0/DMBDekfgP1iGxUbuhKmkap+JRWDpREPM1dm2L2I5iNw3/&#13;&#10;nusEy0mf7nvWm8l3bNRDcjFImM8EMB3aqFwwEj4/Xu9KYCljUNjFoCX86ASb5vqqxkrFc3jX4z4b&#13;&#10;RiYhVSjB5txXnKfWao9pFnsd6HeMg8dMcDBcDXgmc9/xQogl9+gCJVjs9bPV7ff+5CVsn8zKtCUO&#13;&#10;dlsq58bp67gzb1Le3kwvazqPa2BZT/lPAZcN1B8aKnaIp6AS6wgL8bAiroTFvAB2YYjl/QLYQUIp&#13;&#10;CuBNzf8PaX4BAAD//wMAUEsBAi0AFAAGAAgAAAAhALaDOJL+AAAA4QEAABMAAAAAAAAAAAAAAAAA&#13;&#10;AAAAAFtDb250ZW50X1R5cGVzXS54bWxQSwECLQAUAAYACAAAACEAOP0h/9YAAACUAQAACwAAAAAA&#13;&#10;AAAAAAAAAAAvAQAAX3JlbHMvLnJlbHNQSwECLQAUAAYACAAAACEA+4OUtTkCAACCBAAADgAAAAAA&#13;&#10;AAAAAAAAAAAuAgAAZHJzL2Uyb0RvYy54bWxQSwECLQAUAAYACAAAACEA2T42O+AAAAAQAQAADwAA&#13;&#10;AAAAAAAAAAAAAACTBAAAZHJzL2Rvd25yZXYueG1sUEsFBgAAAAAEAAQA8wAAAKAFAAAAAA==&#13;&#10;" fillcolor="white [3201]" strokeweight=".5pt">
                <v:textbox>
                  <w:txbxContent>
                    <w:p w14:paraId="21102F25" w14:textId="77777777" w:rsidR="00112170" w:rsidRDefault="00112170" w:rsidP="00112170"/>
                  </w:txbxContent>
                </v:textbox>
              </v:shape>
            </w:pict>
          </mc:Fallback>
        </mc:AlternateContent>
      </w:r>
      <w:r w:rsidR="00284CD7" w:rsidRPr="00F1598C">
        <w:rPr>
          <w:rStyle w:val="IntenseEmphasis"/>
          <w:rFonts w:asciiTheme="minorHAnsi" w:hAnsiTheme="minorHAnsi" w:cstheme="minorHAnsi"/>
        </w:rPr>
        <w:t xml:space="preserve">Mark all that apply. </w:t>
      </w:r>
    </w:p>
    <w:p w14:paraId="2CD0A4DD" w14:textId="1E80455B" w:rsidR="00284CD7" w:rsidRPr="00960E64" w:rsidRDefault="00284CD7" w:rsidP="00363E24">
      <w:pPr>
        <w:pStyle w:val="ListParagraph"/>
        <w:numPr>
          <w:ilvl w:val="0"/>
          <w:numId w:val="131"/>
        </w:numPr>
      </w:pPr>
      <w:r w:rsidRPr="00960E64">
        <w:t xml:space="preserve">Reviewed your </w:t>
      </w:r>
      <w:proofErr w:type="gramStart"/>
      <w:r w:rsidRPr="00960E64">
        <w:t>site’s</w:t>
      </w:r>
      <w:proofErr w:type="gramEnd"/>
      <w:r w:rsidRPr="00960E64">
        <w:t xml:space="preserve"> or school’s/district’s wellness policy </w:t>
      </w:r>
      <w:r w:rsidRPr="00F118C6">
        <w:rPr>
          <w:b/>
          <w:bCs/>
        </w:rPr>
        <w:t>(1 point)</w:t>
      </w:r>
    </w:p>
    <w:p w14:paraId="5B517F4F" w14:textId="41EDC035" w:rsidR="00284CD7" w:rsidRPr="00F118C6" w:rsidRDefault="00112170" w:rsidP="00363E24">
      <w:pPr>
        <w:pStyle w:val="ListParagraph"/>
        <w:numPr>
          <w:ilvl w:val="0"/>
          <w:numId w:val="131"/>
        </w:numPr>
        <w:rPr>
          <w:b/>
          <w:bCs/>
        </w:rPr>
      </w:pPr>
      <w:r w:rsidRPr="00960E64">
        <w:rPr>
          <w:noProof/>
        </w:rPr>
        <mc:AlternateContent>
          <mc:Choice Requires="wps">
            <w:drawing>
              <wp:anchor distT="0" distB="0" distL="114300" distR="114300" simplePos="0" relativeHeight="251658310" behindDoc="0" locked="0" layoutInCell="1" allowOverlap="1" wp14:anchorId="50F558FE" wp14:editId="20F32AAE">
                <wp:simplePos x="0" y="0"/>
                <wp:positionH relativeFrom="column">
                  <wp:posOffset>6400800</wp:posOffset>
                </wp:positionH>
                <wp:positionV relativeFrom="paragraph">
                  <wp:posOffset>-635</wp:posOffset>
                </wp:positionV>
                <wp:extent cx="352425" cy="247650"/>
                <wp:effectExtent l="0" t="0" r="15875" b="19050"/>
                <wp:wrapNone/>
                <wp:docPr id="1063229496" name="Text Box 11"/>
                <wp:cNvGraphicFramePr/>
                <a:graphic xmlns:a="http://schemas.openxmlformats.org/drawingml/2006/main">
                  <a:graphicData uri="http://schemas.microsoft.com/office/word/2010/wordprocessingShape">
                    <wps:wsp>
                      <wps:cNvSpPr txBox="1"/>
                      <wps:spPr>
                        <a:xfrm>
                          <a:off x="0" y="0"/>
                          <a:ext cx="352425" cy="247650"/>
                        </a:xfrm>
                        <a:prstGeom prst="rect">
                          <a:avLst/>
                        </a:prstGeom>
                        <a:solidFill>
                          <a:schemeClr val="lt1"/>
                        </a:solidFill>
                        <a:ln w="6350">
                          <a:solidFill>
                            <a:prstClr val="black"/>
                          </a:solidFill>
                        </a:ln>
                      </wps:spPr>
                      <wps:txbx>
                        <w:txbxContent>
                          <w:p w14:paraId="097E035A" w14:textId="77777777" w:rsidR="00112170" w:rsidRDefault="00112170" w:rsidP="00112170"/>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50F558FE" id="_x0000_s1031" type="#_x0000_t202" style="position:absolute;left:0;text-align:left;margin-left:7in;margin-top:-.05pt;width:27.75pt;height:19.5pt;z-index:251658310;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EMdtgOQIAAIIEAAAOAAAAZHJzL2Uyb0RvYy54bWysVE1v2zAMvQ/YfxB0X5y4SboZcYosRYYB&#13;&#10;QVsgHXpWZCkWJouapMTOfv0o5bPtTsMuMilSj+Qj6cld12iyE84rMCUd9PqUCMOhUmZT0h/Pi0+f&#13;&#10;KfGBmYppMKKke+Hp3fTjh0lrC5FDDboSjiCI8UVrS1qHYIss87wWDfM9sMKgUYJrWEDVbbLKsRbR&#13;&#10;G53l/f44a8FV1gEX3uPt/cFIpwlfSsHDo5ReBKJLirmFdLp0ruOZTSes2Dhma8WPabB/yKJhymDQ&#13;&#10;M9Q9C4xsnXoH1SjuwIMMPQ5NBlIqLlINWM2g/6aaVc2sSLUgOd6eafL/D5Y/7Fb2yZHQfYUOGxgJ&#13;&#10;aa0vPF7GejrpmvjFTAnakcL9mTbRBcLx8maUD/MRJRxN+fB2PEq0ZpfH1vnwTUBDolBSh11JZLHd&#13;&#10;0gcMiK4nlxjLg1bVQmmdlDgJYq4d2THsoQ4pRXzxyksb0pZ0fIOh3yFE6PP7tWb8ZyzyNQJq2uDl&#13;&#10;pfQohW7dEVWVdHSiZQ3VHtlycBgkb/lCIfyS+fDEHE4OEoTbEB7xkBowJzhKlNTgfv/tPvpjQ9FK&#13;&#10;SYuTWFL/a8ucoER/N9jqL4PhMI5uUoaj2xwVd21ZX1vMtpkDEjXAvbM8idE/6JMoHTQvuDSzGBVN&#13;&#10;zHCMXdJwEufhsB+4dFzMZskJh9WysDQryyN05DjS+ty9MGePbQ04Dw9wmllWvOnuwTe+NDDbBpAq&#13;&#10;tT7yfGD1SD8OeurOcSnjJl3ryevy65j+AQAA//8DAFBLAwQUAAYACAAAACEAG/JbYuIAAAAPAQAA&#13;&#10;DwAAAGRycy9kb3ducmV2LnhtbEyPzU7DMBCE70i8g7VI3Fq7VFRpGqfip3DhREGc3XhrW8TryHbT&#13;&#10;8Pa4J7isNNrZ2fma7eR7NmJMLpCExVwAQ+qCdmQkfH68zCpgKSvSqg+EEn4wwba9vmpUrcOZ3nHc&#13;&#10;Z8NKCKVaSbA5DzXnqbPoVZqHAansjiF6lYuMhuuoziXc9/xOiBX3ylH5YNWATxa77/3JS9g9mrXp&#13;&#10;KhXtrtLOjdPX8c28Snl7Mz1vynjYAMs45b8LuDCU/tCWYodwIp1YX7QQVSHKEmYLYBeDWC3vgR0k&#13;&#10;LKs18Lbh/znaXwAAAP//AwBQSwECLQAUAAYACAAAACEAtoM4kv4AAADhAQAAEwAAAAAAAAAAAAAA&#13;&#10;AAAAAAAAW0NvbnRlbnRfVHlwZXNdLnhtbFBLAQItABQABgAIAAAAIQA4/SH/1gAAAJQBAAALAAAA&#13;&#10;AAAAAAAAAAAAAC8BAABfcmVscy8ucmVsc1BLAQItABQABgAIAAAAIQCEMdtgOQIAAIIEAAAOAAAA&#13;&#10;AAAAAAAAAAAAAC4CAABkcnMvZTJvRG9jLnhtbFBLAQItABQABgAIAAAAIQAb8lti4gAAAA8BAAAP&#13;&#10;AAAAAAAAAAAAAAAAAJMEAABkcnMvZG93bnJldi54bWxQSwUGAAAAAAQABADzAAAAogUAAAAA&#13;&#10;" fillcolor="white [3201]" strokeweight=".5pt">
                <v:textbox>
                  <w:txbxContent>
                    <w:p w14:paraId="097E035A" w14:textId="77777777" w:rsidR="00112170" w:rsidRDefault="00112170" w:rsidP="00112170"/>
                  </w:txbxContent>
                </v:textbox>
              </v:shape>
            </w:pict>
          </mc:Fallback>
        </mc:AlternateContent>
      </w:r>
      <w:r w:rsidR="00284CD7" w:rsidRPr="00960E64">
        <w:t xml:space="preserve">Helped revise your </w:t>
      </w:r>
      <w:proofErr w:type="gramStart"/>
      <w:r w:rsidR="00284CD7" w:rsidRPr="00960E64">
        <w:t>site’s</w:t>
      </w:r>
      <w:proofErr w:type="gramEnd"/>
      <w:r w:rsidR="00284CD7" w:rsidRPr="00960E64">
        <w:t xml:space="preserve"> or school’s/district’s wellness policy </w:t>
      </w:r>
      <w:r w:rsidR="00284CD7" w:rsidRPr="00F118C6">
        <w:rPr>
          <w:b/>
          <w:bCs/>
        </w:rPr>
        <w:t>(1 point)</w:t>
      </w:r>
    </w:p>
    <w:p w14:paraId="608DEF69" w14:textId="00A08903" w:rsidR="00284CD7" w:rsidRPr="00960E64" w:rsidRDefault="00112170" w:rsidP="00363E24">
      <w:pPr>
        <w:pStyle w:val="ListParagraph"/>
        <w:numPr>
          <w:ilvl w:val="0"/>
          <w:numId w:val="131"/>
        </w:numPr>
      </w:pPr>
      <w:r w:rsidRPr="00960E64">
        <w:rPr>
          <w:noProof/>
        </w:rPr>
        <mc:AlternateContent>
          <mc:Choice Requires="wps">
            <w:drawing>
              <wp:anchor distT="0" distB="0" distL="114300" distR="114300" simplePos="0" relativeHeight="251658311" behindDoc="0" locked="0" layoutInCell="1" allowOverlap="1" wp14:anchorId="1651AC37" wp14:editId="2BB90B89">
                <wp:simplePos x="0" y="0"/>
                <wp:positionH relativeFrom="column">
                  <wp:posOffset>6396990</wp:posOffset>
                </wp:positionH>
                <wp:positionV relativeFrom="paragraph">
                  <wp:posOffset>254000</wp:posOffset>
                </wp:positionV>
                <wp:extent cx="352425" cy="247650"/>
                <wp:effectExtent l="0" t="0" r="15875" b="19050"/>
                <wp:wrapNone/>
                <wp:docPr id="1555928071" name="Text Box 11"/>
                <wp:cNvGraphicFramePr/>
                <a:graphic xmlns:a="http://schemas.openxmlformats.org/drawingml/2006/main">
                  <a:graphicData uri="http://schemas.microsoft.com/office/word/2010/wordprocessingShape">
                    <wps:wsp>
                      <wps:cNvSpPr txBox="1"/>
                      <wps:spPr>
                        <a:xfrm>
                          <a:off x="0" y="0"/>
                          <a:ext cx="352425" cy="247650"/>
                        </a:xfrm>
                        <a:prstGeom prst="rect">
                          <a:avLst/>
                        </a:prstGeom>
                        <a:solidFill>
                          <a:schemeClr val="lt1"/>
                        </a:solidFill>
                        <a:ln w="6350">
                          <a:solidFill>
                            <a:prstClr val="black"/>
                          </a:solidFill>
                        </a:ln>
                      </wps:spPr>
                      <wps:txbx>
                        <w:txbxContent>
                          <w:p w14:paraId="2ED2AC3E" w14:textId="77777777" w:rsidR="00112170" w:rsidRDefault="00112170" w:rsidP="00112170"/>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1651AC37" id="_x0000_s1032" type="#_x0000_t202" style="position:absolute;left:0;text-align:left;margin-left:503.7pt;margin-top:20pt;width:27.75pt;height:19.5pt;z-index:251658311;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E4XrEOAIAAIIEAAAOAAAAZHJzL2Uyb0RvYy54bWysVE1v2zAMvQ/YfxB0X5y4SboZcYosRYYB&#13;&#10;QVsgHXpWZCkWJouapMTOfv0o5bPtTsMuMilSj+Qj6cld12iyE84rMCUd9PqUCMOhUmZT0h/Pi0+f&#13;&#10;KfGBmYppMKKke+Hp3fTjh0lrC5FDDboSjiCI8UVrS1qHYIss87wWDfM9sMKgUYJrWEDVbbLKsRbR&#13;&#10;G53l/f44a8FV1gEX3uPt/cFIpwlfSsHDo5ReBKJLirmFdLp0ruOZTSes2Dhma8WPabB/yKJhymDQ&#13;&#10;M9Q9C4xsnXoH1SjuwIMMPQ5NBlIqLlINWM2g/6aaVc2sSLUgOd6eafL/D5Y/7Fb2yZHQfYUOGxgJ&#13;&#10;aa0vPF7GejrpmvjFTAnakcL9mTbRBcLx8maUD/MRJRxN+fB2PEq0ZpfH1vnwTUBDolBSh11JZLHd&#13;&#10;0gcMiK4nlxjLg1bVQmmdlDgJYq4d2THsoQ4pRXzxyksb0pZ0fIOh3yFE6PP7tWb8ZyzyNQJq2uDl&#13;&#10;pfQohW7dEVUh8ImWNVR7ZMvBYZC85QuF8EvmwxNzODlIEG5DeMRDasCc4ChRUoP7/bf76I8NRSsl&#13;&#10;LU5iSf2vLXOCEv3dYKu/DIbDOLpJGY5uc1TctWV9bTHbZg5I1AD3zvIkRv+gT6J00Lzg0sxiVDQx&#13;&#10;wzF2ScNJnIfDfuDScTGbJSccVsvC0qwsj9CR40jrc/fCnD22NeA8PMBpZlnxprsH3/jSwGwbQKrU&#13;&#10;+sjzgdUj/TjoqTvHpYybdK0nr8uvY/oHAAD//wMAUEsDBBQABgAIAAAAIQDkBnM84gAAABABAAAP&#13;&#10;AAAAZHJzL2Rvd25yZXYueG1sTI/NTsMwEITvSLyDtUjcqE1VtUkap+KncOFEQT27sWtHjdeR7abh&#13;&#10;7dme4LLSaGdn56s3k+/ZaGLqAkp4nAlgBtugO7QSvr/eHgpgKSvUqg9oJPyYBJvm9qZWlQ4X/DTj&#13;&#10;LltGIZgqJcHlPFScp9YZr9IsDAZpdwzRq0wyWq6julC47/lciCX3qkP64NRgXpxpT7uzl7B9tqVt&#13;&#10;CxXdttBdN07744d9l/L+bnpd03haA8tmyn8XcGWg/tBQsUM4o06sJy3EakFeCQtBZFeHWM5LYAcJ&#13;&#10;q1IAb2r+H6T5BQAA//8DAFBLAQItABQABgAIAAAAIQC2gziS/gAAAOEBAAATAAAAAAAAAAAAAAAA&#13;&#10;AAAAAABbQ29udGVudF9UeXBlc10ueG1sUEsBAi0AFAAGAAgAAAAhADj9If/WAAAAlAEAAAsAAAAA&#13;&#10;AAAAAAAAAAAALwEAAF9yZWxzLy5yZWxzUEsBAi0AFAAGAAgAAAAhAEThesQ4AgAAggQAAA4AAAAA&#13;&#10;AAAAAAAAAAAALgIAAGRycy9lMm9Eb2MueG1sUEsBAi0AFAAGAAgAAAAhAOQGczziAAAAEAEAAA8A&#13;&#10;AAAAAAAAAAAAAAAAkgQAAGRycy9kb3ducmV2LnhtbFBLBQYAAAAABAAEAPMAAAChBQAAAAA=&#13;&#10;" fillcolor="white [3201]" strokeweight=".5pt">
                <v:textbox>
                  <w:txbxContent>
                    <w:p w14:paraId="2ED2AC3E" w14:textId="77777777" w:rsidR="00112170" w:rsidRDefault="00112170" w:rsidP="00112170"/>
                  </w:txbxContent>
                </v:textbox>
              </v:shape>
            </w:pict>
          </mc:Fallback>
        </mc:AlternateContent>
      </w:r>
      <w:r w:rsidR="00284CD7" w:rsidRPr="00960E64">
        <w:t xml:space="preserve">Communicated to program, school, or district staff about your </w:t>
      </w:r>
      <w:proofErr w:type="gramStart"/>
      <w:r w:rsidR="00284CD7" w:rsidRPr="00960E64">
        <w:t>site’s</w:t>
      </w:r>
      <w:proofErr w:type="gramEnd"/>
      <w:r w:rsidR="00284CD7" w:rsidRPr="00960E64">
        <w:t xml:space="preserve"> or school’s/district’s wellness policy </w:t>
      </w:r>
      <w:r w:rsidR="00284CD7" w:rsidRPr="00F118C6">
        <w:rPr>
          <w:b/>
          <w:bCs/>
        </w:rPr>
        <w:t>(1 point)</w:t>
      </w:r>
    </w:p>
    <w:p w14:paraId="402676B2" w14:textId="12BF348A" w:rsidR="00284CD7" w:rsidRPr="00960E64" w:rsidRDefault="00960E64" w:rsidP="00363E24">
      <w:pPr>
        <w:pStyle w:val="ListParagraph"/>
        <w:numPr>
          <w:ilvl w:val="0"/>
          <w:numId w:val="131"/>
        </w:numPr>
      </w:pPr>
      <w:r>
        <w:rPr>
          <w:noProof/>
        </w:rPr>
        <mc:AlternateContent>
          <mc:Choice Requires="wps">
            <w:drawing>
              <wp:anchor distT="0" distB="0" distL="114300" distR="114300" simplePos="0" relativeHeight="251658325" behindDoc="0" locked="0" layoutInCell="1" allowOverlap="1" wp14:anchorId="31E1DC6B" wp14:editId="33BC9ED9">
                <wp:simplePos x="0" y="0"/>
                <wp:positionH relativeFrom="column">
                  <wp:posOffset>5461000</wp:posOffset>
                </wp:positionH>
                <wp:positionV relativeFrom="paragraph">
                  <wp:posOffset>437303</wp:posOffset>
                </wp:positionV>
                <wp:extent cx="668867" cy="285750"/>
                <wp:effectExtent l="0" t="0" r="4445" b="6350"/>
                <wp:wrapNone/>
                <wp:docPr id="53536705"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3D5973AB" w14:textId="77777777" w:rsidR="00960E64" w:rsidRPr="00960E64" w:rsidRDefault="00960E64" w:rsidP="00960E64">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31E1DC6B" id="_x0000_s1033" type="#_x0000_t202" style="position:absolute;left:0;text-align:left;margin-left:430pt;margin-top:34.45pt;width:52.65pt;height:22.5pt;z-index:251658325;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QZu5vLwIAAFoEAAAOAAAAZHJzL2Uyb0RvYy54bWysVEtv2zAMvg/YfxB0X5xkedWIU2QpMgwo&#13;&#10;2gLp0LMiS7EAWdQkJXb260fJea3badhFJkWKj+8jPb9va00OwnkFpqCDXp8SYTiUyuwK+v11/WlG&#13;&#10;iQ/MlEyDEQU9Ck/vFx8/zBubiyFUoEvhCAYxPm9sQasQbJ5lnleiZr4HVhg0SnA1C6i6XVY61mD0&#13;&#10;WmfDfn+SNeBK64AL7/H2oTPSRYovpeDhWUovAtEFxdpCOl06t/HMFnOW7xyzleKnMtg/VFEzZTDp&#13;&#10;JdQDC4zsnfojVK24Aw8y9DjUGUipuEg9YDeD/rtuNhWzIvWC4Hh7gcn/v7D86bCxL46E9gu0SGAE&#13;&#10;pLE+93gZ+2mlq+MXKyVoRwiPF9hEGwjHy8lkNptMKeFoGs7G03GCNbs+ts6HrwJqEoWCOmQlgcUO&#13;&#10;jz5gQnQ9u8RcHrQq10rrpMRJECvtyIEhhzqkEvHFb17akAYL+Yyp4yMD8XkXWRtMcG0pSqHdtkSV&#13;&#10;BZ2e291CeUQUHHQD4i1fK6z1kfnwwhxOBDaOUx6e8ZAaMBecJEoqcD//dh/9kSi0UtLghBXU/9gz&#13;&#10;JyjR3wxSeDcYjeJIJmU0ng5RcbeW7a3F7OsVIAAD3CfLkxj9gz6L0kH9hsuwjFnRxAzH3AUNZ3EV&#13;&#10;urnHZeJiuUxOOISWhUezsTyGjthFJl7bN+bsia6APD/BeRZZ/o61zrdDfbkPIFWiNOLcoXqCHwc4&#13;&#10;MX1atrght3ryuv4SFr8AAAD//wMAUEsDBBQABgAIAAAAIQAhrrnl5gAAAA8BAAAPAAAAZHJzL2Rv&#13;&#10;d25yZXYueG1sTI9LT8MwEITvSPwHa5G4IOqUqCFJ41SIVyVuNDzEzY2XpCJeR7GbhH/PcoLLSqud&#13;&#10;mZ2v2My2EyMO/uBIwXIRgUCqnTlQo+ClerhMQfigyejOESr4Rg+b8vSk0LlxEz3juAuN4BDyuVbQ&#13;&#10;htDnUvq6Rav9wvVIfPt0g9WB16GRZtATh9tOXkVRIq0+EH9odY+3LdZfu6NV8HHRvD/5+fF1ildx&#13;&#10;f78dq+s3Uyl1fjbfrXncrEEEnMOfA34ZuD+UXGzvjmS86BSkScRAQUGSZiBYkCWrGMSelcs4A1kW&#13;&#10;8j9H+QMAAP//AwBQSwECLQAUAAYACAAAACEAtoM4kv4AAADhAQAAEwAAAAAAAAAAAAAAAAAAAAAA&#13;&#10;W0NvbnRlbnRfVHlwZXNdLnhtbFBLAQItABQABgAIAAAAIQA4/SH/1gAAAJQBAAALAAAAAAAAAAAA&#13;&#10;AAAAAC8BAABfcmVscy8ucmVsc1BLAQItABQABgAIAAAAIQCQZu5vLwIAAFoEAAAOAAAAAAAAAAAA&#13;&#10;AAAAAC4CAABkcnMvZTJvRG9jLnhtbFBLAQItABQABgAIAAAAIQAhrrnl5gAAAA8BAAAPAAAAAAAA&#13;&#10;AAAAAAAAAIkEAABkcnMvZG93bnJldi54bWxQSwUGAAAAAAQABADzAAAAnAUAAAAA&#13;&#10;" fillcolor="white [3201]" stroked="f" strokeweight=".5pt">
                <v:textbox>
                  <w:txbxContent>
                    <w:p w14:paraId="3D5973AB" w14:textId="77777777" w:rsidR="00960E64" w:rsidRPr="00960E64" w:rsidRDefault="00960E64" w:rsidP="00960E64">
                      <w:pPr>
                        <w:rPr>
                          <w:b/>
                          <w:bCs/>
                        </w:rPr>
                      </w:pPr>
                      <w:r w:rsidRPr="00960E64">
                        <w:rPr>
                          <w:b/>
                          <w:bCs/>
                        </w:rPr>
                        <w:t>TOTAL =</w:t>
                      </w:r>
                    </w:p>
                  </w:txbxContent>
                </v:textbox>
              </v:shape>
            </w:pict>
          </mc:Fallback>
        </mc:AlternateContent>
      </w:r>
      <w:r w:rsidRPr="00960E64">
        <w:rPr>
          <w:noProof/>
        </w:rPr>
        <mc:AlternateContent>
          <mc:Choice Requires="wps">
            <w:drawing>
              <wp:anchor distT="0" distB="0" distL="114300" distR="114300" simplePos="0" relativeHeight="251658312" behindDoc="0" locked="0" layoutInCell="1" allowOverlap="1" wp14:anchorId="0660848E" wp14:editId="74FC54B1">
                <wp:simplePos x="0" y="0"/>
                <wp:positionH relativeFrom="column">
                  <wp:posOffset>6397625</wp:posOffset>
                </wp:positionH>
                <wp:positionV relativeFrom="paragraph">
                  <wp:posOffset>85090</wp:posOffset>
                </wp:positionV>
                <wp:extent cx="352425" cy="247650"/>
                <wp:effectExtent l="0" t="0" r="15875" b="19050"/>
                <wp:wrapNone/>
                <wp:docPr id="1393060327" name="Text Box 11"/>
                <wp:cNvGraphicFramePr/>
                <a:graphic xmlns:a="http://schemas.openxmlformats.org/drawingml/2006/main">
                  <a:graphicData uri="http://schemas.microsoft.com/office/word/2010/wordprocessingShape">
                    <wps:wsp>
                      <wps:cNvSpPr txBox="1"/>
                      <wps:spPr>
                        <a:xfrm>
                          <a:off x="0" y="0"/>
                          <a:ext cx="352425" cy="247650"/>
                        </a:xfrm>
                        <a:prstGeom prst="rect">
                          <a:avLst/>
                        </a:prstGeom>
                        <a:solidFill>
                          <a:schemeClr val="lt1"/>
                        </a:solidFill>
                        <a:ln w="6350">
                          <a:solidFill>
                            <a:prstClr val="black"/>
                          </a:solidFill>
                        </a:ln>
                      </wps:spPr>
                      <wps:txbx>
                        <w:txbxContent>
                          <w:p w14:paraId="100CA1D6" w14:textId="77777777" w:rsidR="00112170" w:rsidRDefault="00112170" w:rsidP="00112170"/>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660848E" id="_x0000_s1034" type="#_x0000_t202" style="position:absolute;left:0;text-align:left;margin-left:503.75pt;margin-top:6.7pt;width:27.75pt;height:19.5pt;z-index:2516583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4yoBKOQIAAIIEAAAOAAAAZHJzL2Uyb0RvYy54bWysVE1v2zAMvQ/YfxB0X5y4SdoacYosRYYB&#13;&#10;RVsgHXpWZCkWJouapMTOfv0o5bPtTsMuMilSj+Qj6cld12iyFc4rMCUd9PqUCMOhUmZd0h8viy83&#13;&#10;lPjATMU0GFHSnfD0bvr506S1hcihBl0JRxDE+KK1Ja1DsEWWeV6LhvkeWGHQKME1LKDq1lnlWIvo&#13;&#10;jc7yfn+cteAq64AL7/H2fm+k04QvpeDhSUovAtElxdxCOl06V/HMphNWrB2zteKHNNg/ZNEwZTDo&#13;&#10;CeqeBUY2Tn2AahR34EGGHocmAykVF6kGrGbQf1fNsmZWpFqQHG9PNPn/B8sft0v77EjovkKHDYyE&#13;&#10;tNYXHi9jPZ10TfxipgTtSOHuRJvoAuF4eTXKh/mIEo6mfHg9HiVas/Nj63z4JqAhUSipw64kstj2&#13;&#10;wQcMiK5HlxjLg1bVQmmdlDgJYq4d2TLsoQ4pRXzxxksb0pZ0fIWhPyBE6NP7lWb8ZyzyLQJq2uDl&#13;&#10;ufQohW7VEVWV9OZIywqqHbLlYD9I3vKFQvgH5sMzczg5SBBuQ3jCQ2rAnOAgUVKD+/23++iPDUUr&#13;&#10;JS1OYkn9rw1zghL93WCrbwfDYRzdpAxH1zkq7tKyurSYTTMHJGqAe2d5EqN/0EdROmhecWlmMSqa&#13;&#10;mOEYu6ThKM7Dfj9w6biYzZITDqtl4cEsLY/QkeNI60v3ypw9tDXgPDzCcWZZ8a67e9/40sBsE0Cq&#13;&#10;1PrI857VA/046Kk7h6WMm3SpJ6/zr2P6BwAA//8DAFBLAwQUAAYACAAAACEADfzngeAAAAAQAQAA&#13;&#10;DwAAAGRycy9kb3ducmV2LnhtbExPyU7DMBC9I/EP1iBxozbdCGmciqXlwomCOE9j17aI7Sh20/D3&#13;&#10;TE/lMpqnefOWaj36lg26Ty4GCfcTAUyHJioXjISvz+1dASxlDArbGLSEX51gXV9fVViqeAofethl&#13;&#10;w0gkpBIl2Jy7kvPUWO0xTWKnA90OsfeYCfaGqx5PJO5bPhViyT26QA4WO/1idfOzO3oJm2fzaJoC&#13;&#10;e7splHPD+H14N29S3t6MrysaTytgWY/58gHnDpQfagq2j8egEmsJC/GwIC5tszmwM0MsZ9RxL2Ex&#13;&#10;nQOvK/6/SP0HAAD//wMAUEsBAi0AFAAGAAgAAAAhALaDOJL+AAAA4QEAABMAAAAAAAAAAAAAAAAA&#13;&#10;AAAAAFtDb250ZW50X1R5cGVzXS54bWxQSwECLQAUAAYACAAAACEAOP0h/9YAAACUAQAACwAAAAAA&#13;&#10;AAAAAAAAAAAvAQAAX3JlbHMvLnJlbHNQSwECLQAUAAYACAAAACEAOMqASjkCAACCBAAADgAAAAAA&#13;&#10;AAAAAAAAAAAuAgAAZHJzL2Uyb0RvYy54bWxQSwECLQAUAAYACAAAACEADfzngeAAAAAQAQAADwAA&#13;&#10;AAAAAAAAAAAAAACTBAAAZHJzL2Rvd25yZXYueG1sUEsFBgAAAAAEAAQA8wAAAKAFAAAAAA==&#13;&#10;" fillcolor="white [3201]" strokeweight=".5pt">
                <v:textbox>
                  <w:txbxContent>
                    <w:p w14:paraId="100CA1D6" w14:textId="77777777" w:rsidR="00112170" w:rsidRDefault="00112170" w:rsidP="00112170"/>
                  </w:txbxContent>
                </v:textbox>
              </v:shape>
            </w:pict>
          </mc:Fallback>
        </mc:AlternateContent>
      </w:r>
      <w:r w:rsidR="00115946" w:rsidRPr="00960E64">
        <w:rPr>
          <w:noProof/>
        </w:rPr>
        <mc:AlternateContent>
          <mc:Choice Requires="wps">
            <w:drawing>
              <wp:anchor distT="0" distB="0" distL="114300" distR="114300" simplePos="0" relativeHeight="251658251" behindDoc="0" locked="0" layoutInCell="1" allowOverlap="1" wp14:anchorId="3289B662" wp14:editId="763D2435">
                <wp:simplePos x="0" y="0"/>
                <wp:positionH relativeFrom="margin">
                  <wp:posOffset>6192308</wp:posOffset>
                </wp:positionH>
                <wp:positionV relativeFrom="paragraph">
                  <wp:posOffset>436245</wp:posOffset>
                </wp:positionV>
                <wp:extent cx="561975" cy="285750"/>
                <wp:effectExtent l="0" t="0" r="28575" b="19050"/>
                <wp:wrapNone/>
                <wp:docPr id="14"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5178BB88" w14:textId="5633ECCC" w:rsidR="00284CD7" w:rsidRPr="00D37F37" w:rsidRDefault="00112170" w:rsidP="00284CD7">
                            <w:pPr>
                              <w:spacing w:after="240"/>
                              <w:ind w:right="-75"/>
                              <w:rPr>
                                <w:b/>
                                <w:bCs/>
                                <w:sz w:val="24"/>
                                <w:szCs w:val="24"/>
                              </w:rPr>
                            </w:pPr>
                            <w:r>
                              <w:rPr>
                                <w:b/>
                                <w:bCs/>
                                <w:sz w:val="24"/>
                                <w:szCs w:val="24"/>
                              </w:rPr>
                              <w:t xml:space="preserve">    /4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289B662" id="_x0000_s1035" type="#_x0000_t202" style="position:absolute;left:0;text-align:left;margin-left:487.6pt;margin-top:34.35pt;width:44.25pt;height:22.5pt;z-index:25165825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ZCI0OOQIAAIMEAAAOAAAAZHJzL2Uyb0RvYy54bWysVN9vGjEMfp+0/yHK+zhAUMqJo2JUTJNQ&#13;&#10;W4lOfQ65hIuWi7MkcMf++jnhZ9s9VX3J2bHz2f5s3+SurTXZCecVmIL2Ol1KhOFQKrMp6K/nxbdb&#13;&#10;SnxgpmQajCjoXnh6N/36ZdLYXPShAl0KRxDE+LyxBa1CsHmWeV6JmvkOWGHQKMHVLKDqNlnpWIPo&#13;&#10;tc763e5N1oArrQMuvMfb+4ORThO+lIKHRym9CEQXFHML6XTpXMczm05YvnHMVoof02AfyKJmymDQ&#13;&#10;M9Q9C4xsnXoHVSvuwIMMHQ51BlIqLlINWE2v+6aaVcWsSLUgOd6eafKfB8sfdiv75Ehov0OLDYyE&#13;&#10;NNbnHi9jPa10dfxipgTtSOH+TJtoA+F4ObzpjUdDSjia+rfD0TDRml0eW+fDDwE1iUJBHXYlkcV2&#13;&#10;Sx8wILqeXGIsD1qVC6V1UuIkiLl2ZMewhzqkFPHFKy9tSIPZj7sY+x1ExD4DrDXjv2OVryFQ0wYv&#13;&#10;L7VHKbTrlqiyoOMTL2so90iXg8MkecsXCuGXzIcn5nB0kCFch/CIh9SAScFRoqQC9/d/99EfO4pW&#13;&#10;ShocxYL6P1vmBCX6p8Fej3uDQZzdpAyGoz4q7tqyvraYbT0HZKqHi2d5EqN/0CdROqhfcGtmMSqa&#13;&#10;mOEYu6DhJM7DYUFw67iYzZITTqtlYWlWlkfoyHGk9bl9Yc4e+xpwIB7gNLQsf9Peg298aWC2DSBV&#13;&#10;6n3k+cDqkX6c9NSd41bGVbrWk9fl3zH9BwAA//8DAFBLAwQUAAYACAAAACEAIe1GZeIAAAAQAQAA&#13;&#10;DwAAAGRycy9kb3ducmV2LnhtbExPyW7CMBC9V+o/WFOpt+KElAAhDurGgd5KkXo18TSJ6iWyDQS+&#13;&#10;vsMJLqM3mjdvKZeD0eyAPnTOCkhHCTC0tVOdbQRsv1dPM2AhSqukdhYFnDDAsrq/K2Wh3NF+4WET&#13;&#10;G0YiNhRSQBtjX3Ae6haNDCPXo6Xbr/NGRlp9w5WXRxI3mo+TJOdGdpYcWtnjW4v132ZvBHy8fs6z&#13;&#10;9Wndb8/N+VnHLP3xk1SIx4fhfUHjZQEs4hCvH3DpQPmhomA7t7cqMC1gPp2MiSogn02BXQhJnhHa&#13;&#10;EUoJ8Krkt0WqfwAAAP//AwBQSwECLQAUAAYACAAAACEAtoM4kv4AAADhAQAAEwAAAAAAAAAAAAAA&#13;&#10;AAAAAAAAW0NvbnRlbnRfVHlwZXNdLnhtbFBLAQItABQABgAIAAAAIQA4/SH/1gAAAJQBAAALAAAA&#13;&#10;AAAAAAAAAAAAAC8BAABfcmVscy8ucmVsc1BLAQItABQABgAIAAAAIQDZCI0OOQIAAIMEAAAOAAAA&#13;&#10;AAAAAAAAAAAAAC4CAABkcnMvZTJvRG9jLnhtbFBLAQItABQABgAIAAAAIQAh7UZl4gAAABABAAAP&#13;&#10;AAAAAAAAAAAAAAAAAJMEAABkcnMvZG93bnJldi54bWxQSwUGAAAAAAQABADzAAAAogUAAAAA&#13;&#10;" fillcolor="white [3201]" strokeweight="1.5pt">
                <v:textbox>
                  <w:txbxContent>
                    <w:p w14:paraId="5178BB88" w14:textId="5633ECCC" w:rsidR="00284CD7" w:rsidRPr="00D37F37" w:rsidRDefault="00112170" w:rsidP="00284CD7">
                      <w:pPr>
                        <w:spacing w:after="240"/>
                        <w:ind w:right="-75"/>
                        <w:rPr>
                          <w:b/>
                          <w:bCs/>
                          <w:sz w:val="24"/>
                          <w:szCs w:val="24"/>
                        </w:rPr>
                      </w:pPr>
                      <w:r>
                        <w:rPr>
                          <w:b/>
                          <w:bCs/>
                          <w:sz w:val="24"/>
                          <w:szCs w:val="24"/>
                        </w:rPr>
                        <w:t xml:space="preserve">    /4</w:t>
                      </w:r>
                    </w:p>
                  </w:txbxContent>
                </v:textbox>
                <w10:wrap anchorx="margin"/>
              </v:shape>
            </w:pict>
          </mc:Fallback>
        </mc:AlternateContent>
      </w:r>
      <w:r w:rsidR="00284CD7" w:rsidRPr="00960E64">
        <w:t xml:space="preserve">Communicated to parents and families about your </w:t>
      </w:r>
      <w:proofErr w:type="gramStart"/>
      <w:r w:rsidR="00284CD7" w:rsidRPr="00960E64">
        <w:t>site’s</w:t>
      </w:r>
      <w:proofErr w:type="gramEnd"/>
      <w:r w:rsidR="00284CD7" w:rsidRPr="00960E64">
        <w:t xml:space="preserve"> or school’s/district’s wellness</w:t>
      </w:r>
      <w:r>
        <w:t xml:space="preserve"> </w:t>
      </w:r>
      <w:r w:rsidR="00284CD7" w:rsidRPr="00960E64">
        <w:t xml:space="preserve">policy </w:t>
      </w:r>
      <w:r w:rsidR="00284CD7" w:rsidRPr="00F118C6">
        <w:rPr>
          <w:b/>
          <w:bCs/>
        </w:rPr>
        <w:t>(1 point)</w:t>
      </w:r>
    </w:p>
    <w:p w14:paraId="53BC7190" w14:textId="74DD5C7F" w:rsidR="00052D6F" w:rsidRPr="00F118C6" w:rsidRDefault="00284CD7" w:rsidP="00363E24">
      <w:pPr>
        <w:pStyle w:val="ListParagraph"/>
        <w:numPr>
          <w:ilvl w:val="0"/>
          <w:numId w:val="131"/>
        </w:numPr>
      </w:pPr>
      <w:r w:rsidRPr="00960E64">
        <w:t xml:space="preserve">None of these </w:t>
      </w:r>
      <w:r w:rsidRPr="00F118C6">
        <w:rPr>
          <w:b/>
          <w:bCs/>
        </w:rPr>
        <w:t>(0 points)</w:t>
      </w:r>
      <w:r w:rsidR="00F118C6" w:rsidRPr="00F118C6">
        <w:rPr>
          <w:rFonts w:asciiTheme="minorHAnsi" w:hAnsiTheme="minorHAnsi" w:cstheme="minorHAnsi"/>
          <w:b/>
          <w:bCs/>
          <w:noProof/>
          <w:color w:val="000000" w:themeColor="text1"/>
          <w:sz w:val="22"/>
        </w:rPr>
        <w:t xml:space="preserve"> </w:t>
      </w:r>
      <w:r w:rsidR="00F118C6">
        <w:rPr>
          <w:rFonts w:asciiTheme="minorHAnsi" w:hAnsiTheme="minorHAnsi" w:cstheme="minorHAnsi"/>
          <w:b/>
          <w:bCs/>
          <w:noProof/>
          <w:color w:val="000000" w:themeColor="text1"/>
          <w:sz w:val="22"/>
        </w:rPr>
        <mc:AlternateContent>
          <mc:Choice Requires="wps">
            <w:drawing>
              <wp:inline distT="0" distB="0" distL="0" distR="0" wp14:anchorId="123462CB" wp14:editId="13092A2F">
                <wp:extent cx="5549900" cy="406400"/>
                <wp:effectExtent l="0" t="0" r="0" b="0"/>
                <wp:docPr id="437103023" name="Text Box 175"/>
                <wp:cNvGraphicFramePr/>
                <a:graphic xmlns:a="http://schemas.openxmlformats.org/drawingml/2006/main">
                  <a:graphicData uri="http://schemas.microsoft.com/office/word/2010/wordprocessingShape">
                    <wps:wsp>
                      <wps:cNvSpPr txBox="1"/>
                      <wps:spPr>
                        <a:xfrm>
                          <a:off x="0" y="0"/>
                          <a:ext cx="5549900" cy="406400"/>
                        </a:xfrm>
                        <a:prstGeom prst="rect">
                          <a:avLst/>
                        </a:prstGeom>
                        <a:solidFill>
                          <a:schemeClr val="accent5">
                            <a:lumMod val="20000"/>
                            <a:lumOff val="80000"/>
                            <a:alpha val="62000"/>
                          </a:schemeClr>
                        </a:solidFill>
                        <a:ln w="6350">
                          <a:noFill/>
                        </a:ln>
                      </wps:spPr>
                      <wps:txbx>
                        <w:txbxContent>
                          <w:p w14:paraId="287A9456" w14:textId="0CFD595E" w:rsidR="00F118C6" w:rsidRPr="00F118C6" w:rsidRDefault="00F118C6" w:rsidP="00363E24">
                            <w:pPr>
                              <w:pStyle w:val="ListParagraph"/>
                              <w:rPr>
                                <w:iCs/>
                              </w:rPr>
                            </w:pPr>
                            <w:r w:rsidRPr="00F118C6">
                              <w:rPr>
                                <w:rStyle w:val="normaltextrun"/>
                                <w:rFonts w:asciiTheme="minorHAnsi" w:hAnsiTheme="minorHAnsi" w:cstheme="minorHAnsi"/>
                                <w:b/>
                                <w:bCs/>
                                <w:color w:val="000000" w:themeColor="text1"/>
                                <w:sz w:val="22"/>
                              </w:rPr>
                              <w:t xml:space="preserve">*If this question was skipped based on your response to </w:t>
                            </w:r>
                            <w:r w:rsidRPr="00F118C6">
                              <w:rPr>
                                <w:rStyle w:val="normaltextrun"/>
                                <w:rFonts w:asciiTheme="minorHAnsi" w:hAnsiTheme="minorHAnsi" w:cstheme="minorHAnsi"/>
                                <w:b/>
                                <w:bCs/>
                                <w:color w:val="000000" w:themeColor="text1"/>
                              </w:rPr>
                              <w:t>1.1</w:t>
                            </w:r>
                            <w:r w:rsidRPr="00F118C6">
                              <w:rPr>
                                <w:rStyle w:val="normaltextrun"/>
                                <w:rFonts w:asciiTheme="minorHAnsi" w:hAnsiTheme="minorHAnsi" w:cstheme="minorHAnsi"/>
                                <w:b/>
                                <w:bCs/>
                                <w:color w:val="000000" w:themeColor="text1"/>
                                <w:sz w:val="22"/>
                              </w:rPr>
                              <w:t>,</w:t>
                            </w:r>
                            <w:r w:rsidRPr="00F118C6">
                              <w:rPr>
                                <w:rStyle w:val="eop"/>
                                <w:rFonts w:asciiTheme="minorHAnsi" w:hAnsiTheme="minorHAnsi" w:cstheme="minorHAnsi"/>
                                <w:color w:val="000000" w:themeColor="text1"/>
                                <w:sz w:val="22"/>
                              </w:rPr>
                              <w:t xml:space="preserve"> input 0 points</w:t>
                            </w:r>
                            <w:r w:rsidRPr="00F118C6">
                              <w:rPr>
                                <w:rStyle w:val="eop"/>
                                <w:rFonts w:asciiTheme="minorHAnsi" w:hAnsiTheme="minorHAnsi" w:cstheme="minorHAnsi"/>
                                <w:color w:val="000000" w:themeColor="text1"/>
                              </w:rPr>
                              <w:t xml:space="preserve"> for the Total.</w:t>
                            </w:r>
                          </w:p>
                          <w:p w14:paraId="019968CF" w14:textId="77777777" w:rsidR="00F118C6" w:rsidRPr="00F118C6" w:rsidRDefault="00F118C6" w:rsidP="00F118C6">
                            <w:pPr>
                              <w:rPr>
                                <w:color w:val="000000" w:themeColor="text1"/>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w:pict>
              <v:shape w14:anchorId="123462CB" id="Text Box 175" o:spid="_x0000_s1036" type="#_x0000_t202" style="width:437pt;height:3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iPtrjUwIAALEEAAAOAAAAZHJzL2Uyb0RvYy54bWysVE1v2zAMvQ/YfxB0X+xkSdYacYqsRYYB&#13;&#10;XVugHXpmZLkWIIuapMTufv0o2Wm6bqdhF5lfIqnHR68u+lazg3ReoSn5dJJzJo3ASpmnkn9/2H44&#13;&#10;48wHMBVoNLLkz9Lzi/X7d6vOFnKGDepKOkZJjC86W/ImBFtkmReNbMFP0EpDzhpdC4FU95RVDjrK&#13;&#10;3upslufLrENXWYdCek/Wq8HJ1yl/XUsRbuvay8B0yam3kE6Xzl08s/UKiicHtlFibAP+oYsWlKGi&#13;&#10;L6muIADbO/VHqlYJhx7rMBHYZljXSsj0BnrNNH/zmvsGrExvIXC8fYHJ/7+04uZwb+8cC/1n7GmA&#13;&#10;EZDO+sKTMb6nr10bv9QpIz9B+PwCm+wDE2RcLObn5zm5BPnm+XJOMqXJTret8+GLxJZFoeSOxpLQ&#13;&#10;gsO1D0PoMSQW86hVtVVaJyVSQV5qxw5AQwQhpAmLdF3v229YDXYiw1AWCjLT0Afz2ckM2jYwWJcx&#13;&#10;euwxUS3mTx3/Vlob1pV8+XGRp3IGY09Du9pQ+AmoKIV+1zNVEYgpdTTtsHomcB0OvPNWbBUhcA0+&#13;&#10;3IEjohFotDzhlo5aIxXDUeKsQffzb/YYT/MnL2cdEbfk/scenORMfzXEjPPpfB6ZnpT54tOMFPfa&#13;&#10;s3vtMfv2EgnWKa2pFUmM8UEfxdph+0g7tolVyQVGUO2Sh6N4GYZ1oh0VcrNJQcRtC+Ha3FsRU8cx&#13;&#10;xvk+9I/g7EiCQPS5wSPFoXjDhSE23jS42QesVSLKCdURf9qLNLhxh+PivdZT1OlPs/4FAAD//wMA&#13;&#10;UEsDBBQABgAIAAAAIQDYhVzu3QAAAAkBAAAPAAAAZHJzL2Rvd25yZXYueG1sTE9BTsMwELwj8Qdr&#13;&#10;kbhRpyWUKo1TQRGV6KVK4cBxGy9JRLyOYrcNv2fhApdZjUYzO5OvRtepEw2h9WxgOklAEVfetlwb&#13;&#10;eHt9vlmAChHZYueZDHxRgFVxeZFjZv2ZSzrtY60khEOGBpoY+0zrUDXkMEx8Tyzahx8cRqFDre2A&#13;&#10;Zwl3nZ4lyVw7bFk+NNjTuqHqc390BjbraTpLsdz5u/dt+Vgm7mV3uzHm+mp8Wgo8LEFFGuOfA342&#13;&#10;SH8opNjBH9kG1RmQNfEXRVvcp0IPBuZydZHr/wuKbwAAAP//AwBQSwECLQAUAAYACAAAACEAtoM4&#13;&#10;kv4AAADhAQAAEwAAAAAAAAAAAAAAAAAAAAAAW0NvbnRlbnRfVHlwZXNdLnhtbFBLAQItABQABgAI&#13;&#10;AAAAIQA4/SH/1gAAAJQBAAALAAAAAAAAAAAAAAAAAC8BAABfcmVscy8ucmVsc1BLAQItABQABgAI&#13;&#10;AAAAIQAiPtrjUwIAALEEAAAOAAAAAAAAAAAAAAAAAC4CAABkcnMvZTJvRG9jLnhtbFBLAQItABQA&#13;&#10;BgAIAAAAIQDYhVzu3QAAAAkBAAAPAAAAAAAAAAAAAAAAAK0EAABkcnMvZG93bnJldi54bWxQSwUG&#13;&#10;AAAAAAQABADzAAAAtwUAAAAA&#13;&#10;" fillcolor="#deeaf6 [664]" stroked="f" strokeweight=".5pt">
                <v:fill opacity="40606f"/>
                <v:textbox>
                  <w:txbxContent>
                    <w:p w14:paraId="287A9456" w14:textId="0CFD595E" w:rsidR="00F118C6" w:rsidRPr="00F118C6" w:rsidRDefault="00F118C6" w:rsidP="00363E24">
                      <w:pPr>
                        <w:pStyle w:val="ListParagraph"/>
                        <w:rPr>
                          <w:iCs/>
                        </w:rPr>
                      </w:pPr>
                      <w:r w:rsidRPr="00F118C6">
                        <w:rPr>
                          <w:rStyle w:val="normaltextrun"/>
                          <w:rFonts w:asciiTheme="minorHAnsi" w:hAnsiTheme="minorHAnsi" w:cstheme="minorHAnsi"/>
                          <w:b/>
                          <w:bCs/>
                          <w:color w:val="000000" w:themeColor="text1"/>
                          <w:sz w:val="22"/>
                        </w:rPr>
                        <w:t xml:space="preserve">*If this question was skipped based on your response to </w:t>
                      </w:r>
                      <w:r w:rsidRPr="00F118C6">
                        <w:rPr>
                          <w:rStyle w:val="normaltextrun"/>
                          <w:rFonts w:asciiTheme="minorHAnsi" w:hAnsiTheme="minorHAnsi" w:cstheme="minorHAnsi"/>
                          <w:b/>
                          <w:bCs/>
                          <w:color w:val="000000" w:themeColor="text1"/>
                        </w:rPr>
                        <w:t>1.1</w:t>
                      </w:r>
                      <w:r w:rsidRPr="00F118C6">
                        <w:rPr>
                          <w:rStyle w:val="normaltextrun"/>
                          <w:rFonts w:asciiTheme="minorHAnsi" w:hAnsiTheme="minorHAnsi" w:cstheme="minorHAnsi"/>
                          <w:b/>
                          <w:bCs/>
                          <w:color w:val="000000" w:themeColor="text1"/>
                          <w:sz w:val="22"/>
                        </w:rPr>
                        <w:t>,</w:t>
                      </w:r>
                      <w:r w:rsidRPr="00F118C6">
                        <w:rPr>
                          <w:rStyle w:val="eop"/>
                          <w:rFonts w:asciiTheme="minorHAnsi" w:hAnsiTheme="minorHAnsi" w:cstheme="minorHAnsi"/>
                          <w:color w:val="000000" w:themeColor="text1"/>
                          <w:sz w:val="22"/>
                        </w:rPr>
                        <w:t xml:space="preserve"> input 0 points</w:t>
                      </w:r>
                      <w:r w:rsidRPr="00F118C6">
                        <w:rPr>
                          <w:rStyle w:val="eop"/>
                          <w:rFonts w:asciiTheme="minorHAnsi" w:hAnsiTheme="minorHAnsi" w:cstheme="minorHAnsi"/>
                          <w:color w:val="000000" w:themeColor="text1"/>
                        </w:rPr>
                        <w:t xml:space="preserve"> for the Total.</w:t>
                      </w:r>
                    </w:p>
                    <w:p w14:paraId="019968CF" w14:textId="77777777" w:rsidR="00F118C6" w:rsidRPr="00F118C6" w:rsidRDefault="00F118C6" w:rsidP="00F118C6">
                      <w:pPr>
                        <w:rPr>
                          <w:color w:val="000000" w:themeColor="text1"/>
                        </w:rPr>
                      </w:pPr>
                    </w:p>
                  </w:txbxContent>
                </v:textbox>
                <w10:anchorlock/>
              </v:shape>
            </w:pict>
          </mc:Fallback>
        </mc:AlternateContent>
      </w:r>
    </w:p>
    <w:p w14:paraId="1F97F9DA" w14:textId="4D8FEC36" w:rsidR="00115946" w:rsidRDefault="006A123C" w:rsidP="00237328">
      <w:pPr>
        <w:spacing w:before="240"/>
        <w:ind w:left="360" w:hanging="360"/>
      </w:pPr>
      <w:r>
        <w:rPr>
          <w:rStyle w:val="QuestionsChar"/>
        </w:rPr>
        <w:t>*</w:t>
      </w:r>
      <w:r w:rsidR="00284CD7" w:rsidRPr="00115946">
        <w:rPr>
          <w:rStyle w:val="QuestionsChar"/>
        </w:rPr>
        <w:t>1.3 Which areas are addressed by your wellness policy?</w:t>
      </w:r>
      <w:r w:rsidR="00284CD7" w:rsidRPr="00F1598C">
        <w:t xml:space="preserve">  </w:t>
      </w:r>
    </w:p>
    <w:p w14:paraId="4C337DA1" w14:textId="2565BDF1" w:rsidR="00284CD7" w:rsidRPr="00115946" w:rsidRDefault="00F118C6" w:rsidP="00237328">
      <w:pPr>
        <w:rPr>
          <w:i/>
          <w:iCs/>
          <w:color w:val="538135" w:themeColor="accent6" w:themeShade="BF"/>
        </w:rPr>
      </w:pPr>
      <w:r w:rsidRPr="00115946">
        <w:rPr>
          <w:rStyle w:val="QuestionsChar"/>
          <w:noProof/>
        </w:rPr>
        <mc:AlternateContent>
          <mc:Choice Requires="wps">
            <w:drawing>
              <wp:anchor distT="0" distB="0" distL="114300" distR="114300" simplePos="0" relativeHeight="251658313" behindDoc="0" locked="0" layoutInCell="1" allowOverlap="1" wp14:anchorId="330F6F0E" wp14:editId="3FE7BFE3">
                <wp:simplePos x="0" y="0"/>
                <wp:positionH relativeFrom="column">
                  <wp:posOffset>6400800</wp:posOffset>
                </wp:positionH>
                <wp:positionV relativeFrom="paragraph">
                  <wp:posOffset>113013</wp:posOffset>
                </wp:positionV>
                <wp:extent cx="352425" cy="241300"/>
                <wp:effectExtent l="0" t="0" r="15875" b="12700"/>
                <wp:wrapNone/>
                <wp:docPr id="1999586319" name="Text Box 11"/>
                <wp:cNvGraphicFramePr/>
                <a:graphic xmlns:a="http://schemas.openxmlformats.org/drawingml/2006/main">
                  <a:graphicData uri="http://schemas.microsoft.com/office/word/2010/wordprocessingShape">
                    <wps:wsp>
                      <wps:cNvSpPr txBox="1"/>
                      <wps:spPr>
                        <a:xfrm>
                          <a:off x="0" y="0"/>
                          <a:ext cx="352425" cy="241300"/>
                        </a:xfrm>
                        <a:prstGeom prst="rect">
                          <a:avLst/>
                        </a:prstGeom>
                        <a:solidFill>
                          <a:schemeClr val="lt1"/>
                        </a:solidFill>
                        <a:ln w="6350">
                          <a:solidFill>
                            <a:prstClr val="black"/>
                          </a:solidFill>
                        </a:ln>
                      </wps:spPr>
                      <wps:txbx>
                        <w:txbxContent>
                          <w:p w14:paraId="7595A1A1" w14:textId="77777777" w:rsidR="0003421A" w:rsidRDefault="0003421A" w:rsidP="0003421A"/>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30F6F0E" id="_x0000_s1037" type="#_x0000_t202" style="position:absolute;margin-left:7in;margin-top:8.9pt;width:27.75pt;height:19pt;z-index:25165831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yv0j6OgIAAIMEAAAOAAAAZHJzL2Uyb0RvYy54bWysVE1v2zAMvQ/YfxB0X+w4SbcFcYosRYYB&#13;&#10;QVsgHXpWZCkWJouapMTOfv0o5bvbadhFJkXqkXwkPbnvGk12wnkFpqT9Xk6JMBwqZTYl/f6y+PCJ&#13;&#10;Eh+YqZgGI0q6F57eT9+/m7R2LAqoQVfCEQQxftzaktYh2HGWeV6LhvkeWGHQKME1LKDqNlnlWIvo&#13;&#10;jc6KPL/LWnCVdcCF93j7cDDSacKXUvDwJKUXgeiSYm4hnS6d63hm0wkbbxyzteLHNNg/ZNEwZTDo&#13;&#10;GeqBBUa2Tv0B1SjuwIMMPQ5NBlIqLlINWE0/f1PNqmZWpFqQHG/PNPn/B8sfdyv77EjovkCHDYyE&#13;&#10;tNaPPV7GejrpmvjFTAnakcL9mTbRBcLxcjAqhsWIEo6mYtgf5InW7PLYOh++CmhIFErqsCuJLLZb&#13;&#10;+oAB0fXkEmN50KpaKK2TEidBzLUjO4Y91CGliC9uvLQhbUnvBqM8Ad/YIvT5/Voz/iMWeYuAmjZ4&#13;&#10;eSk9SqFbd0RVSMuZlzVUe6TLwWGSvOULhfhL5sMzczg6yBCuQ3jCQ2rApOAoUVKD+/W3++iPHUUr&#13;&#10;JS2OYkn9zy1zghL9zWCvP/eHwzi7SRmOPhaouGvL+tpits0ckKk+Lp7lSYz+QZ9E6aB5xa2Zxaho&#13;&#10;YoZj7JKGkzgPhwXBreNiNktOOK2WhaVZWR6hY2ciry/dK3P22NeAA/EIp6Fl4zftPfjGlwZm2wBS&#13;&#10;pd5Hog+sHvnHSU/tOW5lXKVrPXld/h3T3wAAAP//AwBQSwMEFAAGAAgAAAAhAGqrHMrhAAAAEAEA&#13;&#10;AA8AAABkcnMvZG93bnJldi54bWxMj09PwzAMxe9IfIfISNxYAqgjdE0n/gwunBiIs9dkSUWTVEnW&#13;&#10;lW+Pd4KL5Sfbz+/XrGc/sMmk3Meg4HohgJnQRd0Hq+Dz4+VKAssFg8YhBqPgx2RYt+dnDdY6HsO7&#13;&#10;mbbFMjIJuUYFrpSx5jx3znjMiziaQLN9TB4LyWS5Tngkcz/wGyGW3GMf6IPD0Tw5031vD17B5tHe&#13;&#10;205ichup+36av/Zv9lWpy4v5eUXlYQWsmLn8XcCJgfJDS8F28RB0ZgNpISQRFeruCOS0IZa3FbCd&#13;&#10;gqqSwNuG/wdpfwEAAP//AwBQSwECLQAUAAYACAAAACEAtoM4kv4AAADhAQAAEwAAAAAAAAAAAAAA&#13;&#10;AAAAAAAAW0NvbnRlbnRfVHlwZXNdLnhtbFBLAQItABQABgAIAAAAIQA4/SH/1gAAAJQBAAALAAAA&#13;&#10;AAAAAAAAAAAAAC8BAABfcmVscy8ucmVsc1BLAQItABQABgAIAAAAIQByv0j6OgIAAIMEAAAOAAAA&#13;&#10;AAAAAAAAAAAAAC4CAABkcnMvZTJvRG9jLnhtbFBLAQItABQABgAIAAAAIQBqqxzK4QAAABABAAAP&#13;&#10;AAAAAAAAAAAAAAAAAJQEAABkcnMvZG93bnJldi54bWxQSwUGAAAAAAQABADzAAAAogUAAAAA&#13;&#10;" fillcolor="white [3201]" strokeweight=".5pt">
                <v:textbox>
                  <w:txbxContent>
                    <w:p w14:paraId="7595A1A1" w14:textId="77777777" w:rsidR="0003421A" w:rsidRDefault="0003421A" w:rsidP="0003421A"/>
                  </w:txbxContent>
                </v:textbox>
              </v:shape>
            </w:pict>
          </mc:Fallback>
        </mc:AlternateContent>
      </w:r>
      <w:r w:rsidR="00284CD7" w:rsidRPr="00115946">
        <w:rPr>
          <w:rStyle w:val="IntenseEmphasis"/>
          <w:rFonts w:asciiTheme="minorHAnsi" w:hAnsiTheme="minorHAnsi" w:cstheme="minorHAnsi"/>
        </w:rPr>
        <w:t xml:space="preserve">Mark all that apply. </w:t>
      </w:r>
    </w:p>
    <w:p w14:paraId="6E675CF5" w14:textId="05805DDC" w:rsidR="00284CD7" w:rsidRPr="00F1598C" w:rsidRDefault="00115946" w:rsidP="00363E24">
      <w:pPr>
        <w:pStyle w:val="ListParagraph"/>
        <w:numPr>
          <w:ilvl w:val="0"/>
          <w:numId w:val="51"/>
        </w:numPr>
      </w:pPr>
      <w:r w:rsidRPr="00F1598C">
        <w:rPr>
          <w:rFonts w:eastAsiaTheme="minorEastAsia"/>
          <w:i/>
          <w:iCs/>
          <w:noProof/>
          <w:color w:val="538135" w:themeColor="accent6" w:themeShade="BF"/>
        </w:rPr>
        <mc:AlternateContent>
          <mc:Choice Requires="wps">
            <w:drawing>
              <wp:anchor distT="0" distB="0" distL="114300" distR="114300" simplePos="0" relativeHeight="251658314" behindDoc="0" locked="0" layoutInCell="1" allowOverlap="1" wp14:anchorId="6FEEC0AC" wp14:editId="304484EF">
                <wp:simplePos x="0" y="0"/>
                <wp:positionH relativeFrom="column">
                  <wp:posOffset>6400165</wp:posOffset>
                </wp:positionH>
                <wp:positionV relativeFrom="paragraph">
                  <wp:posOffset>183515</wp:posOffset>
                </wp:positionV>
                <wp:extent cx="352425" cy="247650"/>
                <wp:effectExtent l="0" t="0" r="15875" b="19050"/>
                <wp:wrapNone/>
                <wp:docPr id="1481479687" name="Text Box 11"/>
                <wp:cNvGraphicFramePr/>
                <a:graphic xmlns:a="http://schemas.openxmlformats.org/drawingml/2006/main">
                  <a:graphicData uri="http://schemas.microsoft.com/office/word/2010/wordprocessingShape">
                    <wps:wsp>
                      <wps:cNvSpPr txBox="1"/>
                      <wps:spPr>
                        <a:xfrm>
                          <a:off x="0" y="0"/>
                          <a:ext cx="352425" cy="247650"/>
                        </a:xfrm>
                        <a:prstGeom prst="rect">
                          <a:avLst/>
                        </a:prstGeom>
                        <a:solidFill>
                          <a:schemeClr val="lt1"/>
                        </a:solidFill>
                        <a:ln w="6350">
                          <a:solidFill>
                            <a:prstClr val="black"/>
                          </a:solidFill>
                        </a:ln>
                      </wps:spPr>
                      <wps:txbx>
                        <w:txbxContent>
                          <w:p w14:paraId="4DDA8B52" w14:textId="77777777" w:rsidR="0003421A" w:rsidRDefault="0003421A" w:rsidP="0003421A"/>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FEEC0AC" id="_x0000_s1038" type="#_x0000_t202" style="position:absolute;left:0;text-align:left;margin-left:503.95pt;margin-top:14.45pt;width:27.75pt;height:19.5pt;z-index:25165831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MX17QOQIAAIMEAAAOAAAAZHJzL2Uyb0RvYy54bWysVE1v2zAMvQ/YfxB0X5y4SboZcYosRYYB&#13;&#10;QVsgHXpWZCkWJouapMTOfv0o5bPtTsMuMilSj+Qj6cld12iyE84rMCUd9PqUCMOhUmZT0h/Pi0+f&#13;&#10;KfGBmYppMKKke+Hp3fTjh0lrC5FDDboSjiCI8UVrS1qHYIss87wWDfM9sMKgUYJrWEDVbbLKsRbR&#13;&#10;G53l/f44a8FV1gEX3uPt/cFIpwlfSsHDo5ReBKJLirmFdLp0ruOZTSes2Dhma8WPabB/yKJhymDQ&#13;&#10;M9Q9C4xsnXoH1SjuwIMMPQ5NBlIqLlINWM2g/6aaVc2sSLUgOd6eafL/D5Y/7Fb2yZHQfYUOGxgJ&#13;&#10;aa0vPF7GejrpmvjFTAnakcL9mTbRBcLx8maUD/MRJRxN+fB2PEq0ZpfH1vnwTUBDolBSh11JZLHd&#13;&#10;0gcMiK4nlxjLg1bVQmmdlDgJYq4d2THsoQ4pRXzxyksb0pZ0fIOh3yFE6PP7tWb8ZyzyNQJq2uDl&#13;&#10;pfQohW7dEVUhLfmJlzVUe6TLwWGSvOULhfhL5sMTczg6yBCuQ3jEQ2rApOAoUVKD+/23++iPHUUr&#13;&#10;JS2OYkn9ry1zghL93WCvvwyGwzi7SRmObnNU3LVlfW0x22YOyNQAF8/yJEb/oE+idNC84NbMYlQ0&#13;&#10;McMxdknDSZyHw4Lg1nExmyUnnFbLwtKsLI/QkeTI63P3wpw99jXgQDzAaWhZ8aa9B9/40sBsG0Cq&#13;&#10;1PtI9IHVI/846ak9x62Mq3StJ6/Lv2P6BwAA//8DAFBLAwQUAAYACAAAACEAC6UjY+AAAAAQAQAA&#13;&#10;DwAAAGRycy9kb3ducmV2LnhtbExPy07DMBC8I/EP1iJxozYFhTSNU/EoXHqioJ7d2LWtxusodtPw&#13;&#10;92xPcNnVaGZnZ+rVFDo2miH5iBLuZwKYwTZqj1bC99f7XQksZYVadRGNhB+TYNVcX9Wq0vGMn2bc&#13;&#10;ZsvIBFOlJLic+4rz1DoTVJrF3iBxhzgElQkOlutBnck8dHwuRMGD8kgfnOrNqzPtcXsKEtYvdmHb&#13;&#10;Ug1uXWrvx2l32NgPKW9vprcljeclsGym/HcBlw6UHxoKto8n1Il1hIV4WpBWwrykfVGI4uER2F5C&#13;&#10;QQxvav6/SPMLAAD//wMAUEsBAi0AFAAGAAgAAAAhALaDOJL+AAAA4QEAABMAAAAAAAAAAAAAAAAA&#13;&#10;AAAAAFtDb250ZW50X1R5cGVzXS54bWxQSwECLQAUAAYACAAAACEAOP0h/9YAAACUAQAACwAAAAAA&#13;&#10;AAAAAAAAAAAvAQAAX3JlbHMvLnJlbHNQSwECLQAUAAYACAAAACEATF9e0DkCAACDBAAADgAAAAAA&#13;&#10;AAAAAAAAAAAuAgAAZHJzL2Uyb0RvYy54bWxQSwECLQAUAAYACAAAACEAC6UjY+AAAAAQAQAADwAA&#13;&#10;AAAAAAAAAAAAAACTBAAAZHJzL2Rvd25yZXYueG1sUEsFBgAAAAAEAAQA8wAAAKAFAAAAAA==&#13;&#10;" fillcolor="white [3201]" strokeweight=".5pt">
                <v:textbox>
                  <w:txbxContent>
                    <w:p w14:paraId="4DDA8B52" w14:textId="77777777" w:rsidR="0003421A" w:rsidRDefault="0003421A" w:rsidP="0003421A"/>
                  </w:txbxContent>
                </v:textbox>
              </v:shape>
            </w:pict>
          </mc:Fallback>
        </mc:AlternateContent>
      </w:r>
      <w:r w:rsidR="00284CD7" w:rsidRPr="00F1598C">
        <w:t xml:space="preserve">Meal program participation </w:t>
      </w:r>
      <w:r w:rsidR="00284CD7" w:rsidRPr="00960E64">
        <w:rPr>
          <w:rFonts w:eastAsia="PMingLiU"/>
          <w:b/>
        </w:rPr>
        <w:t>(1 point)</w:t>
      </w:r>
    </w:p>
    <w:p w14:paraId="0E660A2F" w14:textId="58782565" w:rsidR="00284CD7" w:rsidRPr="00F1598C" w:rsidRDefault="00115946" w:rsidP="00363E24">
      <w:pPr>
        <w:pStyle w:val="ListParagraph"/>
        <w:numPr>
          <w:ilvl w:val="0"/>
          <w:numId w:val="51"/>
        </w:numPr>
      </w:pPr>
      <w:r w:rsidRPr="00F1598C">
        <w:rPr>
          <w:rFonts w:eastAsiaTheme="minorEastAsia"/>
          <w:i/>
          <w:iCs/>
          <w:noProof/>
          <w:color w:val="538135" w:themeColor="accent6" w:themeShade="BF"/>
        </w:rPr>
        <mc:AlternateContent>
          <mc:Choice Requires="wps">
            <w:drawing>
              <wp:anchor distT="0" distB="0" distL="114300" distR="114300" simplePos="0" relativeHeight="251658315" behindDoc="0" locked="0" layoutInCell="1" allowOverlap="1" wp14:anchorId="0EB2053C" wp14:editId="5EBC37E1">
                <wp:simplePos x="0" y="0"/>
                <wp:positionH relativeFrom="column">
                  <wp:posOffset>6400165</wp:posOffset>
                </wp:positionH>
                <wp:positionV relativeFrom="paragraph">
                  <wp:posOffset>128287</wp:posOffset>
                </wp:positionV>
                <wp:extent cx="352425" cy="247650"/>
                <wp:effectExtent l="0" t="0" r="15875" b="19050"/>
                <wp:wrapNone/>
                <wp:docPr id="1945770340" name="Text Box 11"/>
                <wp:cNvGraphicFramePr/>
                <a:graphic xmlns:a="http://schemas.openxmlformats.org/drawingml/2006/main">
                  <a:graphicData uri="http://schemas.microsoft.com/office/word/2010/wordprocessingShape">
                    <wps:wsp>
                      <wps:cNvSpPr txBox="1"/>
                      <wps:spPr>
                        <a:xfrm>
                          <a:off x="0" y="0"/>
                          <a:ext cx="352425" cy="247650"/>
                        </a:xfrm>
                        <a:prstGeom prst="rect">
                          <a:avLst/>
                        </a:prstGeom>
                        <a:solidFill>
                          <a:schemeClr val="lt1"/>
                        </a:solidFill>
                        <a:ln w="6350">
                          <a:solidFill>
                            <a:prstClr val="black"/>
                          </a:solidFill>
                        </a:ln>
                      </wps:spPr>
                      <wps:txbx>
                        <w:txbxContent>
                          <w:p w14:paraId="0D503A13" w14:textId="77777777" w:rsidR="0003421A" w:rsidRDefault="0003421A" w:rsidP="0003421A"/>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EB2053C" id="_x0000_s1039" type="#_x0000_t202" style="position:absolute;left:0;text-align:left;margin-left:503.95pt;margin-top:10.1pt;width:27.75pt;height:19.5pt;z-index:25165831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z7REFOgIAAIMEAAAOAAAAZHJzL2Uyb0RvYy54bWysVEtv2zAMvg/YfxB0X5w4j25GnCJLkWFA&#13;&#10;0RZIh54VWYqFyaImKbGzXz9KebbdadhFJkXqI/mR9PS2azTZCecVmJIOen1KhOFQKbMp6Y/n5afP&#13;&#10;lPjATMU0GFHSvfD0dvbxw7S1hcihBl0JRxDE+KK1Ja1DsEWWeV6LhvkeWGHQKME1LKDqNlnlWIvo&#13;&#10;jc7yfn+SteAq64AL7/H27mCks4QvpeDhUUovAtElxdxCOl061/HMZlNWbByzteLHNNg/ZNEwZTDo&#13;&#10;GeqOBUa2Tr2DahR34EGGHocmAykVF6kGrGbQf1PNqmZWpFqQHG/PNPn/B8sfdiv75EjovkKHDYyE&#13;&#10;tNYXHi9jPZ10TfxipgTtSOH+TJvoAuF4ORzno3xMCUdTPrqZjBOt2eWxdT58E9CQKJTUYVcSWWx3&#13;&#10;7wMGRNeTS4zlQatqqbROSpwEsdCO7Bj2UIeUIr545aUNaUs6GWLodwgR+vx+rRn/GYt8jYCaNnh5&#13;&#10;KT1KoVt3RFVIy/DEyxqqPdLl4DBJ3vKlQvx75sMTczg6yBCuQ3jEQ2rApOAoUVKD+/23++iPHUUr&#13;&#10;JS2OYkn9ry1zghL93WCvvwxGozi7SRmNb3JU3LVlfW0x22YByNQAF8/yJEb/oE+idNC84NbMY1Q0&#13;&#10;McMxdknDSVyEw4Lg1nExnycnnFbLwr1ZWR6hI8mR1+fuhTl77GvAgXiA09Cy4k17D77xpYH5NoBU&#13;&#10;qfeR6AOrR/5x0lN7jlsZV+laT16Xf8fsDwAAAP//AwBQSwMEFAAGAAgAAAAhACuflJrgAAAAEAEA&#13;&#10;AA8AAABkcnMvZG93bnJldi54bWxMTztPwzAQ3pH4D9YhsVGbACVJ41Q8CgsTBTFfY9e2iO0odtPw&#13;&#10;77lOsJz06b5ns559zyY9JheDhOuFAKZDF5ULRsLnx8tVCSxlDAr7GLSEH51g3Z6fNVireAzvetpm&#13;&#10;w8gkpBol2JyHmvPUWe0xLeKgA/32cfSYCY6GqxGPZO57Xgix5B5doASLg36yuvveHryEzaOpTFfi&#13;&#10;aDelcm6av/Zv5lXKy4v5eUXnYQUs6zn/KeC0gfpDS8V28RBUYj1hIe4r4kooRAHsxBDLm1tgOwl3&#13;&#10;VQG8bfj/Ie0vAAAA//8DAFBLAQItABQABgAIAAAAIQC2gziS/gAAAOEBAAATAAAAAAAAAAAAAAAA&#13;&#10;AAAAAABbQ29udGVudF9UeXBlc10ueG1sUEsBAi0AFAAGAAgAAAAhADj9If/WAAAAlAEAAAsAAAAA&#13;&#10;AAAAAAAAAAAALwEAAF9yZWxzLy5yZWxzUEsBAi0AFAAGAAgAAAAhADPtEQU6AgAAgwQAAA4AAAAA&#13;&#10;AAAAAAAAAAAALgIAAGRycy9lMm9Eb2MueG1sUEsBAi0AFAAGAAgAAAAhACuflJrgAAAAEAEAAA8A&#13;&#10;AAAAAAAAAAAAAAAAlAQAAGRycy9kb3ducmV2LnhtbFBLBQYAAAAABAAEAPMAAAChBQAAAAA=&#13;&#10;" fillcolor="white [3201]" strokeweight=".5pt">
                <v:textbox>
                  <w:txbxContent>
                    <w:p w14:paraId="0D503A13" w14:textId="77777777" w:rsidR="0003421A" w:rsidRDefault="0003421A" w:rsidP="0003421A"/>
                  </w:txbxContent>
                </v:textbox>
              </v:shape>
            </w:pict>
          </mc:Fallback>
        </mc:AlternateContent>
      </w:r>
      <w:r w:rsidR="00284CD7" w:rsidRPr="00F1598C">
        <w:t xml:space="preserve">Providing healthy meals and snacks </w:t>
      </w:r>
      <w:r w:rsidR="00284CD7" w:rsidRPr="00960E64">
        <w:rPr>
          <w:rFonts w:eastAsia="PMingLiU"/>
          <w:b/>
        </w:rPr>
        <w:t>(1 point)</w:t>
      </w:r>
    </w:p>
    <w:p w14:paraId="7BA16531" w14:textId="326379A3" w:rsidR="00284CD7" w:rsidRPr="00F1598C" w:rsidRDefault="00115946" w:rsidP="00363E24">
      <w:pPr>
        <w:pStyle w:val="ListParagraph"/>
        <w:numPr>
          <w:ilvl w:val="0"/>
          <w:numId w:val="51"/>
        </w:numPr>
      </w:pPr>
      <w:r w:rsidRPr="00F1598C">
        <w:rPr>
          <w:rFonts w:eastAsiaTheme="minorEastAsia"/>
          <w:i/>
          <w:iCs/>
          <w:noProof/>
          <w:color w:val="538135" w:themeColor="accent6" w:themeShade="BF"/>
        </w:rPr>
        <mc:AlternateContent>
          <mc:Choice Requires="wps">
            <w:drawing>
              <wp:anchor distT="0" distB="0" distL="114300" distR="114300" simplePos="0" relativeHeight="251658317" behindDoc="0" locked="0" layoutInCell="1" allowOverlap="1" wp14:anchorId="2DCDC6AF" wp14:editId="51F8A461">
                <wp:simplePos x="0" y="0"/>
                <wp:positionH relativeFrom="column">
                  <wp:posOffset>6408420</wp:posOffset>
                </wp:positionH>
                <wp:positionV relativeFrom="paragraph">
                  <wp:posOffset>157463</wp:posOffset>
                </wp:positionV>
                <wp:extent cx="352425" cy="247650"/>
                <wp:effectExtent l="0" t="0" r="15875" b="19050"/>
                <wp:wrapNone/>
                <wp:docPr id="1344531781" name="Text Box 11"/>
                <wp:cNvGraphicFramePr/>
                <a:graphic xmlns:a="http://schemas.openxmlformats.org/drawingml/2006/main">
                  <a:graphicData uri="http://schemas.microsoft.com/office/word/2010/wordprocessingShape">
                    <wps:wsp>
                      <wps:cNvSpPr txBox="1"/>
                      <wps:spPr>
                        <a:xfrm>
                          <a:off x="0" y="0"/>
                          <a:ext cx="352425" cy="247650"/>
                        </a:xfrm>
                        <a:prstGeom prst="rect">
                          <a:avLst/>
                        </a:prstGeom>
                        <a:solidFill>
                          <a:schemeClr val="lt1"/>
                        </a:solidFill>
                        <a:ln w="6350">
                          <a:solidFill>
                            <a:prstClr val="black"/>
                          </a:solidFill>
                        </a:ln>
                      </wps:spPr>
                      <wps:txbx>
                        <w:txbxContent>
                          <w:p w14:paraId="18B7E782" w14:textId="77777777" w:rsidR="0003421A" w:rsidRDefault="0003421A" w:rsidP="0003421A"/>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DCDC6AF" id="_x0000_s1040" type="#_x0000_t202" style="position:absolute;left:0;text-align:left;margin-left:504.6pt;margin-top:12.4pt;width:27.75pt;height:19.5pt;z-index:25165831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N+GxCOgIAAIMEAAAOAAAAZHJzL2Uyb0RvYy54bWysVE1v2zAMvQ/YfxB0X5y4SboZcYosRYYB&#13;&#10;QVsgHXpWZCkWJouapMTOfv0o5bPtTsMuMilSj+Qj6cld12iyE84rMCUd9PqUCMOhUmZT0h/Pi0+f&#13;&#10;KfGBmYppMKKke+Hp3fTjh0lrC5FDDboSjiCI8UVrS1qHYIss87wWDfM9sMKgUYJrWEDVbbLKsRbR&#13;&#10;G53l/f44a8FV1gEX3uPt/cFIpwlfSsHDo5ReBKJLirmFdLp0ruOZTSes2Dhma8WPabB/yKJhymDQ&#13;&#10;M9Q9C4xsnXoH1SjuwIMMPQ5NBlIqLlINWM2g/6aaVc2sSLUgOd6eafL/D5Y/7Fb2yZHQfYUOGxgJ&#13;&#10;aa0vPF7GejrpmvjFTAnakcL9mTbRBcLx8maUD/MRJRxN+fB2PEq0ZpfH1vnwTUBDolBSh11JZLHd&#13;&#10;0gcMiK4nlxjLg1bVQmmdlDgJYq4d2THsoQ4pRXzxyksb0pZ0fIOh3yFE6PP7tWb8ZyzyNQJq2uDl&#13;&#10;pfQohW7dEVUhLcMTL2uo9kiXg8MkecsXCvGXzIcn5nB0kCFch/CIh9SAScFRoqQG9/tv99EfO4pW&#13;&#10;SlocxZL6X1vmBCX6u8FefxkMh3F2kzIc3eaouGvL+tpits0ckKkBLp7lSYz+QZ9E6aB5wa2Zxaho&#13;&#10;YoZj7JKGkzgPhwXBreNiNktOOK2WhaVZWR6hI8mR1+fuhTl77GvAgXiA09Cy4k17D77xpYHZNoBU&#13;&#10;qfeR6AOrR/5x0lN7jlsZV+laT16Xf8f0DwAAAP//AwBQSwMEFAAGAAgAAAAhAFug15HiAAAAEAEA&#13;&#10;AA8AAABkcnMvZG93bnJldi54bWxMj81OwzAQhO9IvIO1SNyoTahCmsap+ClcOFEQZzd2bYt4HcVu&#13;&#10;Gt6e7QkuK412dna+ZjOHnk1mTD6ihNuFAGawi9qjlfD58XJTAUtZoVZ9RCPhxyTYtJcXjap1POG7&#13;&#10;mXbZMgrBVCsJLueh5jx1zgSVFnEwSLtDHIPKJEfL9ahOFB56XghR8qA80genBvPkTPe9OwYJ20e7&#13;&#10;sl2lRrettPfT/HV4s69SXl/Nz2saD2tg2cz57wLODNQfWiq2j0fUifWkhVgV5JVQLAnk7BDl8h7Y&#13;&#10;XkJ5VwFvG/4fpP0FAAD//wMAUEsBAi0AFAAGAAgAAAAhALaDOJL+AAAA4QEAABMAAAAAAAAAAAAA&#13;&#10;AAAAAAAAAFtDb250ZW50X1R5cGVzXS54bWxQSwECLQAUAAYACAAAACEAOP0h/9YAAACUAQAACwAA&#13;&#10;AAAAAAAAAAAAAAAvAQAAX3JlbHMvLnJlbHNQSwECLQAUAAYACAAAACEAjfhsQjoCAACDBAAADgAA&#13;&#10;AAAAAAAAAAAAAAAuAgAAZHJzL2Uyb0RvYy54bWxQSwECLQAUAAYACAAAACEAW6DXkeIAAAAQAQAA&#13;&#10;DwAAAAAAAAAAAAAAAACUBAAAZHJzL2Rvd25yZXYueG1sUEsFBgAAAAAEAAQA8wAAAKMFAAAAAA==&#13;&#10;" fillcolor="white [3201]" strokeweight=".5pt">
                <v:textbox>
                  <w:txbxContent>
                    <w:p w14:paraId="18B7E782" w14:textId="77777777" w:rsidR="0003421A" w:rsidRDefault="0003421A" w:rsidP="0003421A"/>
                  </w:txbxContent>
                </v:textbox>
              </v:shape>
            </w:pict>
          </mc:Fallback>
        </mc:AlternateContent>
      </w:r>
      <w:r w:rsidR="00284CD7" w:rsidRPr="00F1598C">
        <w:t xml:space="preserve">Providing water and/or healthy beverages </w:t>
      </w:r>
      <w:r w:rsidR="00284CD7" w:rsidRPr="00960E64">
        <w:rPr>
          <w:rFonts w:eastAsia="PMingLiU"/>
          <w:b/>
        </w:rPr>
        <w:t>(1 point)</w:t>
      </w:r>
    </w:p>
    <w:p w14:paraId="79B40AE0" w14:textId="55ADB15F" w:rsidR="00284CD7" w:rsidRPr="00F1598C" w:rsidRDefault="00363E24" w:rsidP="00363E24">
      <w:pPr>
        <w:pStyle w:val="ListParagraph"/>
        <w:numPr>
          <w:ilvl w:val="0"/>
          <w:numId w:val="51"/>
        </w:numPr>
      </w:pPr>
      <w:r w:rsidRPr="00F1598C">
        <w:rPr>
          <w:rFonts w:eastAsiaTheme="minorEastAsia"/>
          <w:i/>
          <w:iCs/>
          <w:noProof/>
          <w:color w:val="538135" w:themeColor="accent6" w:themeShade="BF"/>
        </w:rPr>
        <mc:AlternateContent>
          <mc:Choice Requires="wps">
            <w:drawing>
              <wp:anchor distT="0" distB="0" distL="114300" distR="114300" simplePos="0" relativeHeight="251658316" behindDoc="0" locked="0" layoutInCell="1" allowOverlap="1" wp14:anchorId="00052709" wp14:editId="57DE9F99">
                <wp:simplePos x="0" y="0"/>
                <wp:positionH relativeFrom="column">
                  <wp:posOffset>6400165</wp:posOffset>
                </wp:positionH>
                <wp:positionV relativeFrom="paragraph">
                  <wp:posOffset>194293</wp:posOffset>
                </wp:positionV>
                <wp:extent cx="352425" cy="247650"/>
                <wp:effectExtent l="0" t="0" r="15875" b="19050"/>
                <wp:wrapNone/>
                <wp:docPr id="1781108373" name="Text Box 11"/>
                <wp:cNvGraphicFramePr/>
                <a:graphic xmlns:a="http://schemas.openxmlformats.org/drawingml/2006/main">
                  <a:graphicData uri="http://schemas.microsoft.com/office/word/2010/wordprocessingShape">
                    <wps:wsp>
                      <wps:cNvSpPr txBox="1"/>
                      <wps:spPr>
                        <a:xfrm>
                          <a:off x="0" y="0"/>
                          <a:ext cx="352425" cy="247650"/>
                        </a:xfrm>
                        <a:prstGeom prst="rect">
                          <a:avLst/>
                        </a:prstGeom>
                        <a:solidFill>
                          <a:schemeClr val="lt1"/>
                        </a:solidFill>
                        <a:ln w="6350">
                          <a:solidFill>
                            <a:prstClr val="black"/>
                          </a:solidFill>
                        </a:ln>
                      </wps:spPr>
                      <wps:txbx>
                        <w:txbxContent>
                          <w:p w14:paraId="636B4AE3" w14:textId="77777777" w:rsidR="0003421A" w:rsidRDefault="0003421A" w:rsidP="0003421A"/>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0052709" id="_x0000_s1041" type="#_x0000_t202" style="position:absolute;left:0;text-align:left;margin-left:503.95pt;margin-top:15.3pt;width:27.75pt;height:19.5pt;z-index:2516583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ySiOXOgIAAIMEAAAOAAAAZHJzL2Uyb0RvYy54bWysVE1v2zAMvQ/YfxB0X5y4SboZcYosRYYB&#13;&#10;QVsgHXpWZCkWJouapMTOfv0o5bPtTsMuMilSj+Qj6cld12iyE84rMCUd9PqUCMOhUmZT0h/Pi0+f&#13;&#10;KfGBmYppMKKke+Hp3fTjh0lrC5FDDboSjiCI8UVrS1qHYIss87wWDfM9sMKgUYJrWEDVbbLKsRbR&#13;&#10;G53l/f44a8FV1gEX3uPt/cFIpwlfSsHDo5ReBKJLirmFdLp0ruOZTSes2Dhma8WPabB/yKJhymDQ&#13;&#10;M9Q9C4xsnXoH1SjuwIMMPQ5NBlIqLlINWM2g/6aaVc2sSLUgOd6eafL/D5Y/7Fb2yZHQfYUOGxgJ&#13;&#10;aa0vPF7GejrpmvjFTAnakcL9mTbRBcLx8maUD/MRJRxN+fB2PEq0ZpfH1vnwTUBDolBSh11JZLHd&#13;&#10;0gcMiK4nlxjLg1bVQmmdlDgJYq4d2THsoQ4pRXzxyksb0pZ0fIOh3yFE6PP7tWb8ZyzyNQJq2uDl&#13;&#10;pfQohW7dEVUhLaMTL2uo9kiXg8MkecsXCvGXzIcn5nB0kCFch/CIh9SAScFRoqQG9/tv99EfO4pW&#13;&#10;SlocxZL6X1vmBCX6u8FefxkMh3F2kzIc3eaouGvL+tpits0ckKkBLp7lSYz+QZ9E6aB5wa2Zxaho&#13;&#10;YoZj7JKGkzgPhwXBreNiNktOOK2WhaVZWR6hI8mR1+fuhTl77GvAgXiA09Cy4k17D77xpYHZNoBU&#13;&#10;qfeR6AOrR/5x0lN7jlsZV+laT16Xf8f0DwAAAP//AwBQSwMEFAAGAAgAAAAhADxNOCjfAAAAEAEA&#13;&#10;AA8AAABkcnMvZG93bnJldi54bWxMT7tOwzAU3ZH4B+sisVEbikySxql4FJZOFMR8G7u2RWxHtpuG&#13;&#10;v8edYLnS0T3Pdj27gUwqJhu8gNsFA6J8H6T1WsDnx+tNBSRl9BKH4JWAH5Vg3V1etNjIcPLvatpl&#13;&#10;TYqJTw0KMDmPDaWpN8phWoRR+fI7hOgwFxg1lRFPxdwN9I4xTh1aXxIMjurZqP57d3QCNk+61n2F&#13;&#10;0Wwqae00fx22+k2I66v5ZVXO4wpIVnP+U8B5Q+kPXSm2D0cvExkKZuyhLlwBS8aBnBmML++B7AXw&#13;&#10;mgPtWvp/SPcLAAD//wMAUEsBAi0AFAAGAAgAAAAhALaDOJL+AAAA4QEAABMAAAAAAAAAAAAAAAAA&#13;&#10;AAAAAFtDb250ZW50X1R5cGVzXS54bWxQSwECLQAUAAYACAAAACEAOP0h/9YAAACUAQAACwAAAAAA&#13;&#10;AAAAAAAAAAAvAQAAX3JlbHMvLnJlbHNQSwECLQAUAAYACAAAACEA8kojlzoCAACDBAAADgAAAAAA&#13;&#10;AAAAAAAAAAAuAgAAZHJzL2Uyb0RvYy54bWxQSwECLQAUAAYACAAAACEAPE04KN8AAAAQAQAADwAA&#13;&#10;AAAAAAAAAAAAAACUBAAAZHJzL2Rvd25yZXYueG1sUEsFBgAAAAAEAAQA8wAAAKAFAAAAAA==&#13;&#10;" fillcolor="white [3201]" strokeweight=".5pt">
                <v:textbox>
                  <w:txbxContent>
                    <w:p w14:paraId="636B4AE3" w14:textId="77777777" w:rsidR="0003421A" w:rsidRDefault="0003421A" w:rsidP="0003421A"/>
                  </w:txbxContent>
                </v:textbox>
              </v:shape>
            </w:pict>
          </mc:Fallback>
        </mc:AlternateContent>
      </w:r>
      <w:r w:rsidR="00284CD7" w:rsidRPr="00F1598C">
        <w:t xml:space="preserve">Creating healthy mealtime environments </w:t>
      </w:r>
      <w:r w:rsidR="00284CD7" w:rsidRPr="00960E64">
        <w:rPr>
          <w:rFonts w:eastAsia="PMingLiU"/>
          <w:b/>
        </w:rPr>
        <w:t>(1 point)</w:t>
      </w:r>
    </w:p>
    <w:p w14:paraId="0B1219CE" w14:textId="19272378" w:rsidR="00284CD7" w:rsidRPr="00F1598C" w:rsidRDefault="00363E24" w:rsidP="00363E24">
      <w:pPr>
        <w:pStyle w:val="ListParagraph"/>
        <w:numPr>
          <w:ilvl w:val="0"/>
          <w:numId w:val="51"/>
        </w:numPr>
      </w:pPr>
      <w:r w:rsidRPr="00F1598C">
        <w:rPr>
          <w:rFonts w:eastAsiaTheme="minorEastAsia"/>
          <w:i/>
          <w:iCs/>
          <w:noProof/>
          <w:color w:val="538135" w:themeColor="accent6" w:themeShade="BF"/>
        </w:rPr>
        <mc:AlternateContent>
          <mc:Choice Requires="wps">
            <w:drawing>
              <wp:anchor distT="0" distB="0" distL="114300" distR="114300" simplePos="0" relativeHeight="251658318" behindDoc="0" locked="0" layoutInCell="1" allowOverlap="1" wp14:anchorId="5017B8F5" wp14:editId="0790408A">
                <wp:simplePos x="0" y="0"/>
                <wp:positionH relativeFrom="column">
                  <wp:posOffset>6400165</wp:posOffset>
                </wp:positionH>
                <wp:positionV relativeFrom="paragraph">
                  <wp:posOffset>217822</wp:posOffset>
                </wp:positionV>
                <wp:extent cx="352425" cy="247650"/>
                <wp:effectExtent l="0" t="0" r="15875" b="19050"/>
                <wp:wrapNone/>
                <wp:docPr id="232452614" name="Text Box 11"/>
                <wp:cNvGraphicFramePr/>
                <a:graphic xmlns:a="http://schemas.openxmlformats.org/drawingml/2006/main">
                  <a:graphicData uri="http://schemas.microsoft.com/office/word/2010/wordprocessingShape">
                    <wps:wsp>
                      <wps:cNvSpPr txBox="1"/>
                      <wps:spPr>
                        <a:xfrm>
                          <a:off x="0" y="0"/>
                          <a:ext cx="352425" cy="247650"/>
                        </a:xfrm>
                        <a:prstGeom prst="rect">
                          <a:avLst/>
                        </a:prstGeom>
                        <a:solidFill>
                          <a:schemeClr val="lt1"/>
                        </a:solidFill>
                        <a:ln w="6350">
                          <a:solidFill>
                            <a:prstClr val="black"/>
                          </a:solidFill>
                        </a:ln>
                      </wps:spPr>
                      <wps:txbx>
                        <w:txbxContent>
                          <w:p w14:paraId="02751348" w14:textId="77777777" w:rsidR="0003421A" w:rsidRDefault="0003421A" w:rsidP="0003421A"/>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017B8F5" id="_x0000_s1042" type="#_x0000_t202" style="position:absolute;left:0;text-align:left;margin-left:503.95pt;margin-top:17.15pt;width:27.75pt;height:19.5pt;z-index:25165831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ymoIzOgIAAIMEAAAOAAAAZHJzL2Uyb0RvYy54bWysVE1v2zAMvQ/YfxB0X5y4SboZcYosRYYB&#13;&#10;QVsgHXpWZCkWJouapMTOfv0o5bPtTsMuMilSj+Qj6cld12iyE84rMCUd9PqUCMOhUmZT0h/Pi0+f&#13;&#10;KfGBmYppMKKke+Hp3fTjh0lrC5FDDboSjiCI8UVrS1qHYIss87wWDfM9sMKgUYJrWEDVbbLKsRbR&#13;&#10;G53l/f44a8FV1gEX3uPt/cFIpwlfSsHDo5ReBKJLirmFdLp0ruOZTSes2Dhma8WPabB/yKJhymDQ&#13;&#10;M9Q9C4xsnXoH1SjuwIMMPQ5NBlIqLlINWM2g/6aaVc2sSLUgOd6eafL/D5Y/7Fb2yZHQfYUOGxgJ&#13;&#10;aa0vPF7GejrpmvjFTAnakcL9mTbRBcLx8maUD/MRJRxN+fB2PEq0ZpfH1vnwTUBDolBSh11JZLHd&#13;&#10;0gcMiK4nlxjLg1bVQmmdlDgJYq4d2THsoQ4pRXzxyksb0pZ0fIOh3yFE6PP7tWb8ZyzyNQJq2uDl&#13;&#10;pfQohW7dEVUhLeMTL2uo9kiXg8MkecsXCvGXzIcn5nB0kCFch/CIh9SAScFRoqQG9/tv99EfO4pW&#13;&#10;SlocxZL6X1vmBCX6u8FefxkMh3F2kzIc3eaouGvL+tpits0ckKkBLp7lSYz+QZ9E6aB5wa2Zxaho&#13;&#10;YoZj7JKGkzgPhwXBreNiNktOOK2WhaVZWR6hI8mR1+fuhTl77GvAgXiA09Cy4k17D77xpYHZNoBU&#13;&#10;qfeR6AOrR/5x0lN7jlsZV+laT16Xf8f0DwAAAP//AwBQSwMEFAAGAAgAAAAhAM1fbmvgAAAAEAEA&#13;&#10;AA8AAABkcnMvZG93bnJldi54bWxMT8tOAyEU3Zv4D+SauLOgNO10Okzjo7rpympc3w4UiANMgE7H&#13;&#10;v5eudHOTk3uezWZyPRlVTDZ4AfczBkT5LkjrtYDPj9e7CkjK6CX2wSsBPyrBpr2+arCW4ezf1bjP&#13;&#10;mhQTn2oUYHIeakpTZ5TDNAuD8uV3DNFhLjBqKiOei7nr6QNjC+rQ+pJgcFDPRnXf+5MTsH3SK91V&#13;&#10;GM22ktaO09dxp9+EuL2ZXtblPK6BZDXlPwVcNpT+0JZih3DyMpG+YMaWq8IVwOccyIXBFnwO5CBg&#13;&#10;yTnQtqH/h7S/AAAA//8DAFBLAQItABQABgAIAAAAIQC2gziS/gAAAOEBAAATAAAAAAAAAAAAAAAA&#13;&#10;AAAAAABbQ29udGVudF9UeXBlc10ueG1sUEsBAi0AFAAGAAgAAAAhADj9If/WAAAAlAEAAAsAAAAA&#13;&#10;AAAAAAAAAAAALwEAAF9yZWxzLy5yZWxzUEsBAi0AFAAGAAgAAAAhADKagjM6AgAAgwQAAA4AAAAA&#13;&#10;AAAAAAAAAAAALgIAAGRycy9lMm9Eb2MueG1sUEsBAi0AFAAGAAgAAAAhAM1fbmvgAAAAEAEAAA8A&#13;&#10;AAAAAAAAAAAAAAAAlAQAAGRycy9kb3ducmV2LnhtbFBLBQYAAAAABAAEAPMAAAChBQAAAAA=&#13;&#10;" fillcolor="white [3201]" strokeweight=".5pt">
                <v:textbox>
                  <w:txbxContent>
                    <w:p w14:paraId="02751348" w14:textId="77777777" w:rsidR="0003421A" w:rsidRDefault="0003421A" w:rsidP="0003421A"/>
                  </w:txbxContent>
                </v:textbox>
              </v:shape>
            </w:pict>
          </mc:Fallback>
        </mc:AlternateContent>
      </w:r>
      <w:r w:rsidR="00284CD7" w:rsidRPr="00F1598C">
        <w:t xml:space="preserve">Foods and beverages outside meal and snack times (e.g. at celebrations, fundraisers) </w:t>
      </w:r>
      <w:r w:rsidR="00284CD7" w:rsidRPr="00960E64">
        <w:rPr>
          <w:rFonts w:eastAsia="PMingLiU"/>
          <w:b/>
        </w:rPr>
        <w:t>(1 point)</w:t>
      </w:r>
    </w:p>
    <w:p w14:paraId="5074B300" w14:textId="5168BBA5" w:rsidR="00284CD7" w:rsidRPr="00F1598C" w:rsidRDefault="00FB0C1E" w:rsidP="00363E24">
      <w:pPr>
        <w:pStyle w:val="ListParagraph"/>
        <w:numPr>
          <w:ilvl w:val="0"/>
          <w:numId w:val="51"/>
        </w:numPr>
      </w:pPr>
      <w:r w:rsidRPr="00F1598C">
        <w:rPr>
          <w:rFonts w:eastAsiaTheme="minorEastAsia"/>
          <w:i/>
          <w:iCs/>
          <w:noProof/>
          <w:color w:val="538135" w:themeColor="accent6" w:themeShade="BF"/>
        </w:rPr>
        <mc:AlternateContent>
          <mc:Choice Requires="wps">
            <w:drawing>
              <wp:anchor distT="0" distB="0" distL="114300" distR="114300" simplePos="0" relativeHeight="251658320" behindDoc="0" locked="0" layoutInCell="1" allowOverlap="1" wp14:anchorId="3385F9DD" wp14:editId="4F2EC94C">
                <wp:simplePos x="0" y="0"/>
                <wp:positionH relativeFrom="column">
                  <wp:posOffset>6402705</wp:posOffset>
                </wp:positionH>
                <wp:positionV relativeFrom="paragraph">
                  <wp:posOffset>247633</wp:posOffset>
                </wp:positionV>
                <wp:extent cx="352425" cy="247650"/>
                <wp:effectExtent l="0" t="0" r="15875" b="19050"/>
                <wp:wrapNone/>
                <wp:docPr id="1517864939" name="Text Box 11"/>
                <wp:cNvGraphicFramePr/>
                <a:graphic xmlns:a="http://schemas.openxmlformats.org/drawingml/2006/main">
                  <a:graphicData uri="http://schemas.microsoft.com/office/word/2010/wordprocessingShape">
                    <wps:wsp>
                      <wps:cNvSpPr txBox="1"/>
                      <wps:spPr>
                        <a:xfrm>
                          <a:off x="0" y="0"/>
                          <a:ext cx="352425" cy="247650"/>
                        </a:xfrm>
                        <a:prstGeom prst="rect">
                          <a:avLst/>
                        </a:prstGeom>
                        <a:solidFill>
                          <a:schemeClr val="lt1"/>
                        </a:solidFill>
                        <a:ln w="6350">
                          <a:solidFill>
                            <a:prstClr val="black"/>
                          </a:solidFill>
                        </a:ln>
                      </wps:spPr>
                      <wps:txbx>
                        <w:txbxContent>
                          <w:p w14:paraId="32268C8B" w14:textId="77777777" w:rsidR="0003421A" w:rsidRDefault="0003421A" w:rsidP="0003421A"/>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385F9DD" id="_x0000_s1043" type="#_x0000_t202" style="position:absolute;left:0;text-align:left;margin-left:504.15pt;margin-top:19.5pt;width:27.75pt;height:19.5pt;z-index:2516583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NKM3mOgIAAIMEAAAOAAAAZHJzL2Uyb0RvYy54bWysVE1v2zAMvQ/YfxB0X5y4SboZcYosRYYB&#13;&#10;QVsgHXpWZCkWJouapMTOfv0o5bPtTsMuMilSj+Qj6cld12iyE84rMCUd9PqUCMOhUmZT0h/Pi0+f&#13;&#10;KfGBmYppMKKke+Hp3fTjh0lrC5FDDboSjiCI8UVrS1qHYIss87wWDfM9sMKgUYJrWEDVbbLKsRbR&#13;&#10;G53l/f44a8FV1gEX3uPt/cFIpwlfSsHDo5ReBKJLirmFdLp0ruOZTSes2Dhma8WPabB/yKJhymDQ&#13;&#10;M9Q9C4xsnXoH1SjuwIMMPQ5NBlIqLlINWM2g/6aaVc2sSLUgOd6eafL/D5Y/7Fb2yZHQfYUOGxgJ&#13;&#10;aa0vPF7GejrpmvjFTAnakcL9mTbRBcLx8maUD/MRJRxN+fB2PEq0ZpfH1vnwTUBDolBSh11JZLHd&#13;&#10;0gcMiK4nlxjLg1bVQmmdlDgJYq4d2THsoQ4pRXzxyksb0pZ0fIOh3yFE6PP7tWb8ZyzyNQJq2uDl&#13;&#10;pfQohW7dEVUhLbcnXtZQ7ZEuB4dJ8pYvFOIvmQ9PzOHoIEO4DuERD6kBk4KjREkN7vff7qM/dhSt&#13;&#10;lLQ4iiX1v7bMCUr0d4O9/jIYDuPsJmU4us1RcdeW9bXFbJs5IFMDXDzLkxj9gz6J0kHzglszi1HR&#13;&#10;xAzH2CUNJ3EeDguCW8fFbJaccFotC0uzsjxCR5Ijr8/dC3P22NeAA/EAp6FlxZv2HnzjSwOzbQCp&#13;&#10;Uu8j0QdWj/zjpKf2HLcyrtK1nrwu/47pHwAAAP//AwBQSwMEFAAGAAgAAAAhAFApqQ7hAAAAEAEA&#13;&#10;AA8AAABkcnMvZG93bnJldi54bWxMj81OwzAQhO9IvIO1SNyoDZGKm8ap+ClcOFEQZzd2bYt4HcVu&#13;&#10;Gt6e7QkuK412dna+ZjPHnk12zCGhgtuFAGaxSyagU/D58XIjgeWi0eg+oVXwYzNs2suLRtcmnfDd&#13;&#10;TrviGIVgrrUCX8pQc547b6POizRYpN0hjVEXkqPjZtQnCo89vxNiyaMOSB+8HuyTt9337hgVbB/d&#13;&#10;ynVSj34rTQjT/HV4c69KXV/Nz2saD2tgxc7l7wLODNQfWiq2T0c0mfWkhZAVeRVUKyI7O8SyIqS9&#13;&#10;gnspgLcN/w/S/gIAAP//AwBQSwECLQAUAAYACAAAACEAtoM4kv4AAADhAQAAEwAAAAAAAAAAAAAA&#13;&#10;AAAAAAAAW0NvbnRlbnRfVHlwZXNdLnhtbFBLAQItABQABgAIAAAAIQA4/SH/1gAAAJQBAAALAAAA&#13;&#10;AAAAAAAAAAAAAC8BAABfcmVscy8ucmVsc1BLAQItABQABgAIAAAAIQBNKM3mOgIAAIMEAAAOAAAA&#13;&#10;AAAAAAAAAAAAAC4CAABkcnMvZTJvRG9jLnhtbFBLAQItABQABgAIAAAAIQBQKakO4QAAABABAAAP&#13;&#10;AAAAAAAAAAAAAAAAAJQEAABkcnMvZG93bnJldi54bWxQSwUGAAAAAAQABADzAAAAogUAAAAA&#13;&#10;" fillcolor="white [3201]" strokeweight=".5pt">
                <v:textbox>
                  <w:txbxContent>
                    <w:p w14:paraId="32268C8B" w14:textId="77777777" w:rsidR="0003421A" w:rsidRDefault="0003421A" w:rsidP="0003421A"/>
                  </w:txbxContent>
                </v:textbox>
              </v:shape>
            </w:pict>
          </mc:Fallback>
        </mc:AlternateContent>
      </w:r>
      <w:r w:rsidR="00284CD7" w:rsidRPr="00F1598C">
        <w:t xml:space="preserve">Edible garden </w:t>
      </w:r>
      <w:r w:rsidR="00284CD7" w:rsidRPr="00960E64">
        <w:rPr>
          <w:rFonts w:eastAsia="PMingLiU"/>
          <w:b/>
        </w:rPr>
        <w:t>(1 point)</w:t>
      </w:r>
    </w:p>
    <w:p w14:paraId="2803E590" w14:textId="57040CB7" w:rsidR="00284CD7" w:rsidRPr="00F1598C" w:rsidRDefault="00284CD7" w:rsidP="00363E24">
      <w:pPr>
        <w:pStyle w:val="ListParagraph"/>
        <w:numPr>
          <w:ilvl w:val="0"/>
          <w:numId w:val="51"/>
        </w:numPr>
      </w:pPr>
      <w:r w:rsidRPr="00F1598C">
        <w:t xml:space="preserve">Nutrition education </w:t>
      </w:r>
      <w:r w:rsidRPr="00960E64">
        <w:rPr>
          <w:rFonts w:eastAsia="PMingLiU"/>
          <w:b/>
        </w:rPr>
        <w:t>(1 point)</w:t>
      </w:r>
    </w:p>
    <w:p w14:paraId="388A81A1" w14:textId="07AC9202" w:rsidR="00284CD7" w:rsidRPr="00F1598C" w:rsidRDefault="00115946" w:rsidP="00363E24">
      <w:pPr>
        <w:pStyle w:val="ListParagraph"/>
        <w:numPr>
          <w:ilvl w:val="0"/>
          <w:numId w:val="51"/>
        </w:numPr>
      </w:pPr>
      <w:r w:rsidRPr="00F1598C">
        <w:rPr>
          <w:rFonts w:eastAsiaTheme="minorEastAsia"/>
          <w:i/>
          <w:iCs/>
          <w:noProof/>
          <w:color w:val="538135" w:themeColor="accent6" w:themeShade="BF"/>
        </w:rPr>
        <mc:AlternateContent>
          <mc:Choice Requires="wps">
            <w:drawing>
              <wp:anchor distT="0" distB="0" distL="114300" distR="114300" simplePos="0" relativeHeight="251658321" behindDoc="0" locked="0" layoutInCell="1" allowOverlap="1" wp14:anchorId="542B8D81" wp14:editId="39BCF710">
                <wp:simplePos x="0" y="0"/>
                <wp:positionH relativeFrom="column">
                  <wp:posOffset>6400800</wp:posOffset>
                </wp:positionH>
                <wp:positionV relativeFrom="paragraph">
                  <wp:posOffset>34942</wp:posOffset>
                </wp:positionV>
                <wp:extent cx="352425" cy="247650"/>
                <wp:effectExtent l="0" t="0" r="15875" b="19050"/>
                <wp:wrapNone/>
                <wp:docPr id="2135889931" name="Text Box 11"/>
                <wp:cNvGraphicFramePr/>
                <a:graphic xmlns:a="http://schemas.openxmlformats.org/drawingml/2006/main">
                  <a:graphicData uri="http://schemas.microsoft.com/office/word/2010/wordprocessingShape">
                    <wps:wsp>
                      <wps:cNvSpPr txBox="1"/>
                      <wps:spPr>
                        <a:xfrm>
                          <a:off x="0" y="0"/>
                          <a:ext cx="352425" cy="247650"/>
                        </a:xfrm>
                        <a:prstGeom prst="rect">
                          <a:avLst/>
                        </a:prstGeom>
                        <a:solidFill>
                          <a:schemeClr val="lt1"/>
                        </a:solidFill>
                        <a:ln w="6350">
                          <a:solidFill>
                            <a:prstClr val="black"/>
                          </a:solidFill>
                        </a:ln>
                      </wps:spPr>
                      <wps:txbx>
                        <w:txbxContent>
                          <w:p w14:paraId="0DF8E1E2" w14:textId="77777777" w:rsidR="0003421A" w:rsidRDefault="0003421A" w:rsidP="0003421A"/>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42B8D81" id="_x0000_s1044" type="#_x0000_t202" style="position:absolute;left:0;text-align:left;margin-left:7in;margin-top:2.75pt;width:27.75pt;height:19.5pt;z-index:25165832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OsXi9OgIAAIMEAAAOAAAAZHJzL2Uyb0RvYy54bWysVE1v2zAMvQ/YfxB0X5y4SdoacYosRYYB&#13;&#10;RVsgHXpWZCkWJouapMTOfv0o5bPtTsMuMilSj+Qj6cld12iyFc4rMCUd9PqUCMOhUmZd0h8viy83&#13;&#10;lPjATMU0GFHSnfD0bvr506S1hcihBl0JRxDE+KK1Ja1DsEWWeV6LhvkeWGHQKME1LKDq1lnlWIvo&#13;&#10;jc7yfn+cteAq64AL7/H2fm+k04QvpeDhSUovAtElxdxCOl06V/HMphNWrB2zteKHNNg/ZNEwZTDo&#13;&#10;CeqeBUY2Tn2AahR34EGGHocmAykVF6kGrGbQf1fNsmZWpFqQHG9PNPn/B8sft0v77EjovkKHDYyE&#13;&#10;tNYXHi9jPZ10TfxipgTtSOHuRJvoAuF4eTXKh/mIEo6mfHg9HiVas/Nj63z4JqAhUSipw64kstj2&#13;&#10;wQcMiK5HlxjLg1bVQmmdlDgJYq4d2TLsoQ4pRXzxxksb0pZ0fIWhPyBE6NP7lWb8ZyzyLQJq2uDl&#13;&#10;ufQohW7VEVUhLTdHXlZQ7ZAuB/tJ8pYvFOI/MB+emcPRQYZwHcITHlIDJgUHiZIa3O+/3Ud/7Cha&#13;&#10;KWlxFEvqf22YE5To7wZ7fTsYDuPsJmU4us5RcZeW1aXFbJo5IFMDXDzLkxj9gz6K0kHzilszi1HR&#13;&#10;xAzH2CUNR3Ee9guCW8fFbJaccFotCw9maXmEjiRHXl+6V+bsoa8BB+IRjkPLinft3fvGlwZmmwBS&#13;&#10;pd5HovesHvjHSU/tOWxlXKVLPXmd/x3TPwAAAP//AwBQSwMEFAAGAAgAAAAhAIsGw1ThAAAADwEA&#13;&#10;AA8AAABkcnMvZG93bnJldi54bWxMj09PwzAMxe9IfIfISNxYAqxT1zWd+DO47MRAnL0mS6I1SdVk&#13;&#10;Xfn2eCe4WH6y/fx+9XryHRv1kFwMEu5nApgObVQuGAlfn293JbCUMSjsYtASfnSCdXN9VWOl4jl8&#13;&#10;6HGXDSOTkCqUYHPuK85Ta7XHNIu9DjQ7xMFjJjkYrgY8k7nv+IMQC+7RBfpgsdcvVrfH3clL2Dyb&#13;&#10;pWlLHOymVM6N0/dha96lvL2ZXldUnlbAsp7y3wVcGCg/NBRsH09BJdaRFqIkoiyhKIBdFsTikbq9&#13;&#10;hPm8AN7U/D9H8wsAAP//AwBQSwECLQAUAAYACAAAACEAtoM4kv4AAADhAQAAEwAAAAAAAAAAAAAA&#13;&#10;AAAAAAAAW0NvbnRlbnRfVHlwZXNdLnhtbFBLAQItABQABgAIAAAAIQA4/SH/1gAAAJQBAAALAAAA&#13;&#10;AAAAAAAAAAAAAC8BAABfcmVscy8ucmVsc1BLAQItABQABgAIAAAAIQBOsXi9OgIAAIMEAAAOAAAA&#13;&#10;AAAAAAAAAAAAAC4CAABkcnMvZTJvRG9jLnhtbFBLAQItABQABgAIAAAAIQCLBsNU4QAAAA8BAAAP&#13;&#10;AAAAAAAAAAAAAAAAAJQEAABkcnMvZG93bnJldi54bWxQSwUGAAAAAAQABADzAAAAogUAAAAA&#13;&#10;" fillcolor="white [3201]" strokeweight=".5pt">
                <v:textbox>
                  <w:txbxContent>
                    <w:p w14:paraId="0DF8E1E2" w14:textId="77777777" w:rsidR="0003421A" w:rsidRDefault="0003421A" w:rsidP="0003421A"/>
                  </w:txbxContent>
                </v:textbox>
              </v:shape>
            </w:pict>
          </mc:Fallback>
        </mc:AlternateContent>
      </w:r>
      <w:r w:rsidR="00284CD7" w:rsidRPr="00F1598C">
        <w:t xml:space="preserve">Physical activity </w:t>
      </w:r>
      <w:r w:rsidR="00284CD7" w:rsidRPr="00960E64">
        <w:rPr>
          <w:rFonts w:eastAsia="PMingLiU"/>
          <w:b/>
        </w:rPr>
        <w:t>(1 point)</w:t>
      </w:r>
    </w:p>
    <w:p w14:paraId="349BDFCC" w14:textId="026A0E8D" w:rsidR="00284CD7" w:rsidRPr="00F1598C" w:rsidRDefault="00FB0C1E" w:rsidP="00363E24">
      <w:pPr>
        <w:pStyle w:val="ListParagraph"/>
        <w:numPr>
          <w:ilvl w:val="0"/>
          <w:numId w:val="51"/>
        </w:numPr>
      </w:pPr>
      <w:r w:rsidRPr="00F1598C">
        <w:rPr>
          <w:rFonts w:eastAsiaTheme="minorEastAsia"/>
          <w:i/>
          <w:iCs/>
          <w:noProof/>
          <w:color w:val="538135" w:themeColor="accent6" w:themeShade="BF"/>
        </w:rPr>
        <mc:AlternateContent>
          <mc:Choice Requires="wps">
            <w:drawing>
              <wp:anchor distT="0" distB="0" distL="114300" distR="114300" simplePos="0" relativeHeight="251658319" behindDoc="0" locked="0" layoutInCell="1" allowOverlap="1" wp14:anchorId="5B17E467" wp14:editId="77087C24">
                <wp:simplePos x="0" y="0"/>
                <wp:positionH relativeFrom="column">
                  <wp:posOffset>6456045</wp:posOffset>
                </wp:positionH>
                <wp:positionV relativeFrom="paragraph">
                  <wp:posOffset>52087</wp:posOffset>
                </wp:positionV>
                <wp:extent cx="294760" cy="247650"/>
                <wp:effectExtent l="0" t="0" r="10160" b="19050"/>
                <wp:wrapNone/>
                <wp:docPr id="4828270" name="Text Box 11"/>
                <wp:cNvGraphicFramePr/>
                <a:graphic xmlns:a="http://schemas.openxmlformats.org/drawingml/2006/main">
                  <a:graphicData uri="http://schemas.microsoft.com/office/word/2010/wordprocessingShape">
                    <wps:wsp>
                      <wps:cNvSpPr txBox="1"/>
                      <wps:spPr>
                        <a:xfrm>
                          <a:off x="0" y="0"/>
                          <a:ext cx="294760" cy="247650"/>
                        </a:xfrm>
                        <a:prstGeom prst="rect">
                          <a:avLst/>
                        </a:prstGeom>
                        <a:solidFill>
                          <a:schemeClr val="lt1"/>
                        </a:solidFill>
                        <a:ln w="6350">
                          <a:solidFill>
                            <a:prstClr val="black"/>
                          </a:solidFill>
                        </a:ln>
                      </wps:spPr>
                      <wps:txbx>
                        <w:txbxContent>
                          <w:p w14:paraId="26C0AB2C" w14:textId="77777777" w:rsidR="0003421A" w:rsidRDefault="0003421A" w:rsidP="0003421A"/>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B17E467" id="_x0000_s1045" type="#_x0000_t202" style="position:absolute;left:0;text-align:left;margin-left:508.35pt;margin-top:4.1pt;width:23.2pt;height:19.5pt;z-index:25165831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vYEekOAIAAIMEAAAOAAAAZHJzL2Uyb0RvYy54bWysVE1v2zAMvQ/YfxB0X51kabsYdYqsRYcB&#13;&#10;RVsgHXpWZCkxJouapMTufv2elK9+7DTsIpMi9Ug+kr647FvDNsqHhmzFhycDzpSVVDd2WfEfjzef&#13;&#10;vnAWorC1MGRVxZ9V4JfTjx8uOleqEa3I1MozgNhQdq7iqxhdWRRBrlQrwgk5ZWHU5FsRofplUXvR&#13;&#10;Ab01xWgwOCs68rXzJFUIuL3eGvk042utZLzXOqjITMWRW8ynz+cincX0QpRLL9yqkbs0xD9k0YrG&#13;&#10;IugB6lpEwda+eQfVNtJTIB1PJLUFad1IlWtANcPBm2rmK+FUrgXkBHegKfw/WHm3mbsHz2L/lXo0&#13;&#10;MBHSuVAGXKZ6eu3b9EWmDHZQ+HygTfWRSVyOJuPzM1gkTCOIp5nW4vjY+RC/KWpZEiru0ZVMltjc&#13;&#10;hoiAcN27pFiBTFPfNMZkJU2CujKebQR6aGJOES9eeRnLuoqffUbodwgJ+vB+YYT8mYp8jQDNWFwe&#13;&#10;S09S7Bc9a2rQMtnzsqD6GXR52k5ScPKmAf6tCPFBeIwOeMA6xHsc2hCSop3E2Yr877/dJ390FFbO&#13;&#10;OoxixcOvtfCKM/PdoteT4XicZjcr49PzERT/0rJ4abHr9orA1BCL52QWk380e1F7ap+wNbMUFSZh&#13;&#10;JWJXPO7Fq7hdEGydVLNZdsK0OhFv7dzJBJ1ITrw+9k/Cu11fIwbijvZDK8o37d36ppeWZutIusm9&#13;&#10;T0RvWd3xj0nP7dltZVqll3r2Ov47pn8AAAD//wMAUEsDBBQABgAIAAAAIQCfph9P3wAAAA8BAAAP&#13;&#10;AAAAZHJzL2Rvd25yZXYueG1sTE+7TsMwFN2R+AfrIrFROwGlIY1T8Wi7MFEQsxvf2haxHdluGv4e&#13;&#10;d4LlSkf3PNv1bAcyYYjGOw7FggFB13tpnOLw+bG9q4HEJJwUg3fI4QcjrLvrq1Y00p/dO077pEg2&#13;&#10;cbERHHRKY0Np7DVaERd+RJd/Rx+sSBkGRWUQ52xuB1oyVlErjMsJWoz4orH/3p8sh82zelR9LYLe&#13;&#10;1NKYaf46vqkd57c38+sqn6cVkIRz+lPAZUPuD10udvAnJyMZMmZFtcxcDnUJ5EJg1X0B5MDhYVkC&#13;&#10;7Vr6f0f3CwAA//8DAFBLAQItABQABgAIAAAAIQC2gziS/gAAAOEBAAATAAAAAAAAAAAAAAAAAAAA&#13;&#10;AABbQ29udGVudF9UeXBlc10ueG1sUEsBAi0AFAAGAAgAAAAhADj9If/WAAAAlAEAAAsAAAAAAAAA&#13;&#10;AAAAAAAALwEAAF9yZWxzLy5yZWxzUEsBAi0AFAAGAAgAAAAhAO9gR6Q4AgAAgwQAAA4AAAAAAAAA&#13;&#10;AAAAAAAALgIAAGRycy9lMm9Eb2MueG1sUEsBAi0AFAAGAAgAAAAhAJ+mH0/fAAAADwEAAA8AAAAA&#13;&#10;AAAAAAAAAAAAkgQAAGRycy9kb3ducmV2LnhtbFBLBQYAAAAABAAEAPMAAACeBQAAAAA=&#13;&#10;" fillcolor="white [3201]" strokeweight=".5pt">
                <v:textbox>
                  <w:txbxContent>
                    <w:p w14:paraId="26C0AB2C" w14:textId="77777777" w:rsidR="0003421A" w:rsidRDefault="0003421A" w:rsidP="0003421A"/>
                  </w:txbxContent>
                </v:textbox>
              </v:shape>
            </w:pict>
          </mc:Fallback>
        </mc:AlternateContent>
      </w:r>
      <w:r w:rsidR="00284CD7" w:rsidRPr="00F1598C">
        <w:t xml:space="preserve">Entertainment screen time </w:t>
      </w:r>
      <w:r w:rsidR="00284CD7" w:rsidRPr="00960E64">
        <w:rPr>
          <w:rFonts w:eastAsia="PMingLiU"/>
          <w:b/>
        </w:rPr>
        <w:t>(1 points)</w:t>
      </w:r>
    </w:p>
    <w:p w14:paraId="5AE55493" w14:textId="2B5D4D70" w:rsidR="00284CD7" w:rsidRPr="00F1598C" w:rsidRDefault="00237328" w:rsidP="00363E24">
      <w:pPr>
        <w:pStyle w:val="ListParagraph"/>
        <w:numPr>
          <w:ilvl w:val="0"/>
          <w:numId w:val="51"/>
        </w:numPr>
      </w:pPr>
      <w:r w:rsidRPr="00F1598C">
        <w:rPr>
          <w:rFonts w:eastAsiaTheme="minorEastAsia"/>
          <w:i/>
          <w:iCs/>
          <w:noProof/>
          <w:color w:val="538135" w:themeColor="accent6" w:themeShade="BF"/>
        </w:rPr>
        <w:lastRenderedPageBreak/>
        <mc:AlternateContent>
          <mc:Choice Requires="wps">
            <w:drawing>
              <wp:anchor distT="0" distB="0" distL="114300" distR="114300" simplePos="0" relativeHeight="251660460" behindDoc="0" locked="0" layoutInCell="1" allowOverlap="1" wp14:anchorId="2DF78860" wp14:editId="63FC9045">
                <wp:simplePos x="0" y="0"/>
                <wp:positionH relativeFrom="column">
                  <wp:posOffset>6410325</wp:posOffset>
                </wp:positionH>
                <wp:positionV relativeFrom="paragraph">
                  <wp:posOffset>63500</wp:posOffset>
                </wp:positionV>
                <wp:extent cx="352425" cy="247650"/>
                <wp:effectExtent l="0" t="0" r="15875" b="19050"/>
                <wp:wrapNone/>
                <wp:docPr id="1078932916" name="Text Box 11"/>
                <wp:cNvGraphicFramePr/>
                <a:graphic xmlns:a="http://schemas.openxmlformats.org/drawingml/2006/main">
                  <a:graphicData uri="http://schemas.microsoft.com/office/word/2010/wordprocessingShape">
                    <wps:wsp>
                      <wps:cNvSpPr txBox="1"/>
                      <wps:spPr>
                        <a:xfrm>
                          <a:off x="0" y="0"/>
                          <a:ext cx="352425" cy="247650"/>
                        </a:xfrm>
                        <a:prstGeom prst="rect">
                          <a:avLst/>
                        </a:prstGeom>
                        <a:solidFill>
                          <a:schemeClr val="lt1"/>
                        </a:solidFill>
                        <a:ln w="6350">
                          <a:solidFill>
                            <a:prstClr val="black"/>
                          </a:solidFill>
                        </a:ln>
                      </wps:spPr>
                      <wps:txbx>
                        <w:txbxContent>
                          <w:p w14:paraId="1C9C4D71" w14:textId="77777777" w:rsidR="00F118C6" w:rsidRDefault="00F118C6" w:rsidP="00F118C6"/>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DF78860" id="_x0000_s1046" type="#_x0000_t202" style="position:absolute;left:0;text-align:left;margin-left:504.75pt;margin-top:5pt;width:27.75pt;height:19.5pt;z-index:2516604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TXnA6OQIAAIMEAAAOAAAAZHJzL2Uyb0RvYy54bWysVE1v2zAMvQ/YfxB0X5ykSboZcYosRYYB&#13;&#10;QVsgHXpWZCkWJouapMTOfv0oxflou9Owi0yR1CP5SHp619aa7IXzCkxBB70+JcJwKJXZFvTH8/LT&#13;&#10;Z0p8YKZkGowo6EF4ejf7+GHa2FwMoQJdCkcQxPi8sQWtQrB5lnleiZr5Hlhh0CjB1Szg1W2z0rEG&#13;&#10;0WudDfv9SdaAK60DLrxH7f3RSGcJX0rBw6OUXgSiC4q5hXS6dG7imc2mLN86ZivFuzTYP2RRM2Uw&#13;&#10;6BnqngVGdk69g6oVd+BBhh6HOgMpFRepBqxm0H9TzbpiVqRakBxvzzT5/wfLH/Zr++RIaL9Ciw2M&#13;&#10;hDTW5x6VsZ5Wujp+MVOCdqTwcKZNtIFwVN6Mh6PhmBKOpuHodjJOtGaXx9b58E1ATaJQUIddSWSx&#13;&#10;/coHDIiuJ5cYy4NW5VJpnS5xEsRCO7Jn2EMdUor44pWXNqQp6OQGQ79DiNDn9xvN+M9Y5GsEvGmD&#13;&#10;ykvpUQrtpiWqxKpSRVG1gfKAdDk4TpK3fKkQf8V8eGIORwcZwnUIj3hIDZgUdBIlFbjff9NHf+wo&#13;&#10;WilpcBQL6n/tmBOU6O8Ge/1lMBrF2U2X0fgWsyHu2rK5tphdvQBkaoCLZ3kSo3/QJ1E6qF9wa+Yx&#13;&#10;KpqY4Ri7oOEkLsJxQXDruJjPkxNOq2VhZdaWR+hIcuT1uX1hznZ9DTgQD3AaWpa/ae/RN740MN8F&#13;&#10;kCr1/sJqxz9OempPt5Vxla7vyevy75j9AQAA//8DAFBLAwQUAAYACAAAACEArj5KcN8AAAAQAQAA&#13;&#10;DwAAAGRycy9kb3ducmV2LnhtbExPy07DMBC8I/EP1iJxo3YRrZI0TsWjcOFEQZzd2LWtxusodtPw&#13;&#10;92y50MtqRzs7j3o9hY6NZkg+ooT5TAAz2Ebt0Ur4+ny9K4ClrFCrLqKR8GMSrJvrq1pVOp7ww4zb&#13;&#10;bBmJYKqUBJdzX3GeWmeCSrPYG6TbPg5BZYKD5XpQJxIPHb8XYsmD8kgOTvXm2Zn2sD0GCZsnW9q2&#13;&#10;UIPbFNr7cfrev9s3KW9vppcVjccVsGym/P8B5w6UHxoKtotH1Il1hIUoF8T924CdGWK5oI47CQ+l&#13;&#10;AN7U/LJI8wsAAP//AwBQSwECLQAUAAYACAAAACEAtoM4kv4AAADhAQAAEwAAAAAAAAAAAAAAAAAA&#13;&#10;AAAAW0NvbnRlbnRfVHlwZXNdLnhtbFBLAQItABQABgAIAAAAIQA4/SH/1gAAAJQBAAALAAAAAAAA&#13;&#10;AAAAAAAAAC8BAABfcmVscy8ucmVsc1BLAQItABQABgAIAAAAIQCTXnA6OQIAAIMEAAAOAAAAAAAA&#13;&#10;AAAAAAAAAC4CAABkcnMvZTJvRG9jLnhtbFBLAQItABQABgAIAAAAIQCuPkpw3wAAABABAAAPAAAA&#13;&#10;AAAAAAAAAAAAAJMEAABkcnMvZG93bnJldi54bWxQSwUGAAAAAAQABADzAAAAnwUAAAAA&#13;&#10;" fillcolor="white [3201]" strokeweight=".5pt">
                <v:textbox>
                  <w:txbxContent>
                    <w:p w14:paraId="1C9C4D71" w14:textId="77777777" w:rsidR="00F118C6" w:rsidRDefault="00F118C6" w:rsidP="00F118C6"/>
                  </w:txbxContent>
                </v:textbox>
              </v:shape>
            </w:pict>
          </mc:Fallback>
        </mc:AlternateContent>
      </w:r>
      <w:r w:rsidR="00284CD7" w:rsidRPr="00F1598C">
        <w:t xml:space="preserve">Family involvement in wellness policies and programs </w:t>
      </w:r>
      <w:r w:rsidR="00284CD7" w:rsidRPr="00960E64">
        <w:rPr>
          <w:rFonts w:eastAsia="PMingLiU"/>
          <w:b/>
        </w:rPr>
        <w:t>(1 point)</w:t>
      </w:r>
    </w:p>
    <w:p w14:paraId="2AEA5F79" w14:textId="247E4B03" w:rsidR="00284CD7" w:rsidRPr="00F1598C" w:rsidRDefault="00960E64" w:rsidP="00363E24">
      <w:pPr>
        <w:pStyle w:val="ListParagraph"/>
        <w:numPr>
          <w:ilvl w:val="0"/>
          <w:numId w:val="51"/>
        </w:numPr>
      </w:pPr>
      <w:r w:rsidRPr="00F1598C">
        <w:rPr>
          <w:rFonts w:eastAsiaTheme="minorEastAsia"/>
          <w:i/>
          <w:iCs/>
          <w:noProof/>
          <w:color w:val="538135" w:themeColor="accent6" w:themeShade="BF"/>
        </w:rPr>
        <mc:AlternateContent>
          <mc:Choice Requires="wps">
            <w:drawing>
              <wp:anchor distT="0" distB="0" distL="114300" distR="114300" simplePos="0" relativeHeight="251658322" behindDoc="0" locked="0" layoutInCell="1" allowOverlap="1" wp14:anchorId="7A3655D8" wp14:editId="6B3794AF">
                <wp:simplePos x="0" y="0"/>
                <wp:positionH relativeFrom="column">
                  <wp:posOffset>6412230</wp:posOffset>
                </wp:positionH>
                <wp:positionV relativeFrom="paragraph">
                  <wp:posOffset>133985</wp:posOffset>
                </wp:positionV>
                <wp:extent cx="352425" cy="247650"/>
                <wp:effectExtent l="0" t="0" r="15875" b="19050"/>
                <wp:wrapNone/>
                <wp:docPr id="56648859" name="Text Box 11"/>
                <wp:cNvGraphicFramePr/>
                <a:graphic xmlns:a="http://schemas.openxmlformats.org/drawingml/2006/main">
                  <a:graphicData uri="http://schemas.microsoft.com/office/word/2010/wordprocessingShape">
                    <wps:wsp>
                      <wps:cNvSpPr txBox="1"/>
                      <wps:spPr>
                        <a:xfrm>
                          <a:off x="0" y="0"/>
                          <a:ext cx="352425" cy="247650"/>
                        </a:xfrm>
                        <a:prstGeom prst="rect">
                          <a:avLst/>
                        </a:prstGeom>
                        <a:solidFill>
                          <a:schemeClr val="lt1"/>
                        </a:solidFill>
                        <a:ln w="6350">
                          <a:solidFill>
                            <a:prstClr val="black"/>
                          </a:solidFill>
                        </a:ln>
                      </wps:spPr>
                      <wps:txbx>
                        <w:txbxContent>
                          <w:p w14:paraId="5539B271" w14:textId="77777777" w:rsidR="0003421A" w:rsidRDefault="0003421A" w:rsidP="0003421A"/>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A3655D8" id="_x0000_s1047" type="#_x0000_t202" style="position:absolute;left:0;text-align:left;margin-left:504.9pt;margin-top:10.55pt;width:27.75pt;height:19.5pt;z-index:25165832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s7D/vOQIAAIMEAAAOAAAAZHJzL2Uyb0RvYy54bWysVE1v2zAMvQ/YfxB0X5y4SboZcYosRYYB&#13;&#10;QVsgHXpWZCkWJouapMTOfv0o5bPtTsMuMilSj+Qj6cld12iyE84rMCUd9PqUCMOhUmZT0h/Pi0+f&#13;&#10;KfGBmYppMKKke+Hp3fTjh0lrC5FDDboSjiCI8UVrS1qHYIss87wWDfM9sMKgUYJrWEDVbbLKsRbR&#13;&#10;G53l/f44a8FV1gEX3uPt/cFIpwlfSsHDo5ReBKJLirmFdLp0ruOZTSes2Dhma8WPabB/yKJhymDQ&#13;&#10;M9Q9C4xsnXoH1SjuwIMMPQ5NBlIqLlINWM2g/6aaVc2sSLUgOd6eafL/D5Y/7Fb2yZHQfYUOGxgJ&#13;&#10;aa0vPF7GejrpmvjFTAnakcL9mTbRBcLx8maUD/MRJRxN+fB2PEq0ZpfH1vnwTUBDolBSh11JZLHd&#13;&#10;0gcMiK4nlxjLg1bVQmmdlDgJYq4d2THsoQ4pRXzxyksb0pZ0fIOh3yFE6PP7tWb8ZyzyNQJq2uDl&#13;&#10;pfQohW7dEVVhVWde1lDtkS4Hh0nyli8U4i+ZD0/M4eggQ7gO4REPqQGTgqNESQ3u99/uoz92FK2U&#13;&#10;tDiKJfW/tswJSvR3g73+MhgO4+wmZTi6zVFx15b1tcVsmzkgUwNcPMuTGP2DPonSQfOCWzOLUdHE&#13;&#10;DMfYJQ0ncR4OC4Jbx8VslpxwWi0LS7OyPEJHkiOvz90Lc/bY14AD8QCnoWXFm/YefONLA7NtAKlS&#13;&#10;7yPRB1aP/OOkp/YctzKu0rWevC7/jukfAAAA//8DAFBLAwQUAAYACAAAACEAolsciuIAAAAQAQAA&#13;&#10;DwAAAGRycy9kb3ducmV2LnhtbEyPzU7DMBCE70i8g7VI3KidIqI0jVPxU7hwoiDO29i1LeJ1FLtp&#13;&#10;eHvcE72sNNrZ2fmazex7NukxukASioUApqkLypGR8PX5elcBiwlJYR9IS/jVETbt9VWDtQon+tDT&#13;&#10;LhmWQyjWKMGmNNScx85qj3ERBk15dwijx5TlaLga8ZTDfc+XQpTco6P8weKgn63ufnZHL2H7ZFam&#13;&#10;q3C020o5N83fh3fzJuXtzfyyzuNxDSzpOf1fwJkh94c2F9uHI6nI+qyFWGWAJGFZFMDODlE+3APb&#13;&#10;SyhFAbxt+CVI+wcAAP//AwBQSwECLQAUAAYACAAAACEAtoM4kv4AAADhAQAAEwAAAAAAAAAAAAAA&#13;&#10;AAAAAAAAW0NvbnRlbnRfVHlwZXNdLnhtbFBLAQItABQABgAIAAAAIQA4/SH/1gAAAJQBAAALAAAA&#13;&#10;AAAAAAAAAAAAAC8BAABfcmVscy8ucmVsc1BLAQItABQABgAIAAAAIQDs7D/vOQIAAIMEAAAOAAAA&#13;&#10;AAAAAAAAAAAAAC4CAABkcnMvZTJvRG9jLnhtbFBLAQItABQABgAIAAAAIQCiWxyK4gAAABABAAAP&#13;&#10;AAAAAAAAAAAAAAAAAJMEAABkcnMvZG93bnJldi54bWxQSwUGAAAAAAQABADzAAAAogUAAAAA&#13;&#10;" fillcolor="white [3201]" strokeweight=".5pt">
                <v:textbox>
                  <w:txbxContent>
                    <w:p w14:paraId="5539B271" w14:textId="77777777" w:rsidR="0003421A" w:rsidRDefault="0003421A" w:rsidP="0003421A"/>
                  </w:txbxContent>
                </v:textbox>
              </v:shape>
            </w:pict>
          </mc:Fallback>
        </mc:AlternateContent>
      </w:r>
      <w:r w:rsidR="00284CD7" w:rsidRPr="00F1598C">
        <w:t xml:space="preserve">Monitoring compliance of wellness policy </w:t>
      </w:r>
      <w:r w:rsidR="00284CD7" w:rsidRPr="00960E64">
        <w:rPr>
          <w:rFonts w:eastAsia="PMingLiU"/>
          <w:b/>
        </w:rPr>
        <w:t>(1 point)</w:t>
      </w:r>
    </w:p>
    <w:p w14:paraId="28B0F6F9" w14:textId="3D476DD1" w:rsidR="00284CD7" w:rsidRPr="00960E64" w:rsidRDefault="009D6AA8" w:rsidP="00363E24">
      <w:pPr>
        <w:pStyle w:val="ListParagraph"/>
        <w:numPr>
          <w:ilvl w:val="0"/>
          <w:numId w:val="51"/>
        </w:numPr>
      </w:pPr>
      <w:r>
        <w:rPr>
          <w:noProof/>
        </w:rPr>
        <mc:AlternateContent>
          <mc:Choice Requires="wps">
            <w:drawing>
              <wp:anchor distT="0" distB="0" distL="114300" distR="114300" simplePos="0" relativeHeight="251658326" behindDoc="0" locked="0" layoutInCell="1" allowOverlap="1" wp14:anchorId="2554173B" wp14:editId="41F1586F">
                <wp:simplePos x="0" y="0"/>
                <wp:positionH relativeFrom="column">
                  <wp:posOffset>5365115</wp:posOffset>
                </wp:positionH>
                <wp:positionV relativeFrom="paragraph">
                  <wp:posOffset>215265</wp:posOffset>
                </wp:positionV>
                <wp:extent cx="668867" cy="285750"/>
                <wp:effectExtent l="0" t="0" r="4445" b="6350"/>
                <wp:wrapNone/>
                <wp:docPr id="1036441639"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75A11568" w14:textId="77777777" w:rsidR="00960E64" w:rsidRPr="00960E64" w:rsidRDefault="00960E64" w:rsidP="00960E64">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2554173B" id="_x0000_s1048" type="#_x0000_t202" style="position:absolute;left:0;text-align:left;margin-left:422.45pt;margin-top:16.95pt;width:52.65pt;height:22.5pt;z-index:251658326;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5neQKMAIAAFsEAAAOAAAAZHJzL2Uyb0RvYy54bWysVEuP2jAQvlfqf7B8LwEKLBs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nkjhKOpuF0fDdOsGbXx9b58FVATaJQUIesJLDY&#13;&#10;Ye0DJkTXs0vM5UGrcqW0TkqcBLHUjhwYcqhDKhFf/OalDWmwkM+YOj4yEJ93kbXBBNeWohTabUtU&#13;&#10;idUOz/1uoTwiDA66CfGWrxQWu2Y+vDCHI4Gd45iHZzykBkwGJ4mSCtzPv91Hf2QKrZQ0OGIF9T/2&#13;&#10;zAlK9DeDHN4PRqM4k0kZje+GqLhby/bWYvb1EhCBAS6U5UmM/kGfRemgfsNtWMSsaGKGY+6ChrO4&#13;&#10;DN3g4zZxsVgkJ5xCy8LabCyPoSN4kYrX9o05e+IrINFPcB5Glr+jrfPtYF/sA0iVOI1Ad6ie8McJ&#13;&#10;TlSfti2uyK2evK7/hPkvAAAA//8DAFBLAwQUAAYACAAAACEApLhrL+QAAAAOAQAADwAAAGRycy9k&#13;&#10;b3ducmV2LnhtbExPyU7DMBC9I/EP1iBxQdShaWmSxqkQS5G40bCImxsPSUU8jmI3CX/PcILLjEbv&#13;&#10;zVvyzWRbMWDvD44UXM0iEEiVMweqFbyUD5cJCB80Gd06QgXf6GFTnJ7kOjNupGccdqEWLEI+0wqa&#13;&#10;ELpMSl81aLWfuQ6JsU/XWx347Gtpej2yuG3lPIqupdUHYodGd3jbYPW1O1oFHxf1+5Oftq9jvIy7&#13;&#10;+8ehXL2ZUqnzs+luzeNmDSLgFP4+4LcD54eCg+3dkYwXrYJksUiZqiCOeTMhXUZzEHsFqyQFWeTy&#13;&#10;f43iBwAA//8DAFBLAQItABQABgAIAAAAIQC2gziS/gAAAOEBAAATAAAAAAAAAAAAAAAAAAAAAABb&#13;&#10;Q29udGVudF9UeXBlc10ueG1sUEsBAi0AFAAGAAgAAAAhADj9If/WAAAAlAEAAAsAAAAAAAAAAAAA&#13;&#10;AAAALwEAAF9yZWxzLy5yZWxzUEsBAi0AFAAGAAgAAAAhAHmd5AowAgAAWwQAAA4AAAAAAAAAAAAA&#13;&#10;AAAALgIAAGRycy9lMm9Eb2MueG1sUEsBAi0AFAAGAAgAAAAhAKS4ay/kAAAADgEAAA8AAAAAAAAA&#13;&#10;AAAAAAAAigQAAGRycy9kb3ducmV2LnhtbFBLBQYAAAAABAAEAPMAAACbBQAAAAA=&#13;&#10;" fillcolor="white [3201]" stroked="f" strokeweight=".5pt">
                <v:textbox>
                  <w:txbxContent>
                    <w:p w14:paraId="75A11568" w14:textId="77777777" w:rsidR="00960E64" w:rsidRPr="00960E64" w:rsidRDefault="00960E64" w:rsidP="00960E64">
                      <w:pPr>
                        <w:rPr>
                          <w:b/>
                          <w:bCs/>
                        </w:rPr>
                      </w:pPr>
                      <w:r w:rsidRPr="00960E64">
                        <w:rPr>
                          <w:b/>
                          <w:bCs/>
                        </w:rPr>
                        <w:t>TOTAL =</w:t>
                      </w:r>
                    </w:p>
                  </w:txbxContent>
                </v:textbox>
              </v:shape>
            </w:pict>
          </mc:Fallback>
        </mc:AlternateContent>
      </w:r>
      <w:r w:rsidR="00F118C6" w:rsidRPr="00F1598C">
        <w:rPr>
          <w:noProof/>
        </w:rPr>
        <mc:AlternateContent>
          <mc:Choice Requires="wps">
            <w:drawing>
              <wp:anchor distT="0" distB="0" distL="114300" distR="114300" simplePos="0" relativeHeight="251658252" behindDoc="0" locked="0" layoutInCell="1" allowOverlap="1" wp14:anchorId="2F037F70" wp14:editId="333C184F">
                <wp:simplePos x="0" y="0"/>
                <wp:positionH relativeFrom="margin">
                  <wp:posOffset>6195060</wp:posOffset>
                </wp:positionH>
                <wp:positionV relativeFrom="paragraph">
                  <wp:posOffset>217170</wp:posOffset>
                </wp:positionV>
                <wp:extent cx="561975" cy="285750"/>
                <wp:effectExtent l="12700" t="12700" r="9525" b="19050"/>
                <wp:wrapSquare wrapText="bothSides"/>
                <wp:docPr id="27"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07B2AE4D" w14:textId="7D92975F" w:rsidR="00284CD7" w:rsidRPr="00D37F37" w:rsidRDefault="0003421A" w:rsidP="00284CD7">
                            <w:pPr>
                              <w:spacing w:after="240"/>
                              <w:ind w:right="-75"/>
                              <w:rPr>
                                <w:b/>
                                <w:bCs/>
                                <w:sz w:val="24"/>
                                <w:szCs w:val="24"/>
                              </w:rPr>
                            </w:pPr>
                            <w:r>
                              <w:rPr>
                                <w:b/>
                                <w:bCs/>
                                <w:sz w:val="24"/>
                                <w:szCs w:val="24"/>
                              </w:rPr>
                              <w:t xml:space="preserve">     /11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F037F70" id="_x0000_s1049" type="#_x0000_t202" style="position:absolute;left:0;text-align:left;margin-left:487.8pt;margin-top:17.1pt;width:44.25pt;height:22.5pt;z-index:25165825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gcveJOgIAAIQEAAAOAAAAZHJzL2Uyb0RvYy54bWysVN9vGjEMfp+0/yHK+zhgUMqJo2JUTJNQ&#13;&#10;W4lWfQ65hIuWi7MkcMf++jnhZ9s9TXvJ2bHz2f5s3+SurTXZCecVmIL2Ol1KhOFQKrMp6Mvz4sst&#13;&#10;JT4wUzINRhR0Lzy9m37+NGlsLvpQgS6FIwhifN7YglYh2DzLPK9EzXwHrDBolOBqFlB1m6x0rEH0&#13;&#10;Wmf9bvcma8CV1gEX3uPt/cFIpwlfSsHDo5ReBKILirmFdLp0ruOZTScs3zhmK8WPabB/yKJmymDQ&#13;&#10;M9Q9C4xsnfoAVSvuwIMMHQ51BlIqLlINWE2v+66aVcWsSLUgOd6eafL/D5Y/7Fb2yZHQfoMWGxgJ&#13;&#10;aazPPV7Gelrp6vjFTAnakcL9mTbRBsLxcnjTG4+GlHA09W+Ho2GiNbs8ts6H7wJqEoWCOuxKIovt&#13;&#10;lj5gQHQ9ucRYHrQqF0rrpMRJEHPtyI5hD3VIKeKLN17akAazH3cx9geIiH0GWGvGf8Yq30Kgpg1e&#13;&#10;XmqPUmjXLVEllvX1RMwayj3y5eAwSt7yhUL8JfPhiTmcHaQI9yE84iE1YFZwlCipwP3+2330x5ai&#13;&#10;lZIGZ7Gg/teWOUGJ/mGw2ePeYBCHNymD4aiPiru2rK8tZlvPAanq4eZZnsToH/RJlA7qV1ybWYyK&#13;&#10;JmY4xi5oOInzcNgQXDsuZrPkhONqWVialeUROpIceX1uX5mzx8YGnIgHOE0ty9/19+AbXxqYbQNI&#13;&#10;lZofiT6weuQfRz2157iWcZeu9eR1+XlM/wAAAP//AwBQSwMEFAAGAAgAAAAhAJErnrXiAAAADwEA&#13;&#10;AA8AAABkcnMvZG93bnJldi54bWxMT8luwjAQvVfqP1hTqbfibIQmxEFdD/RWitSriadJVHscxQYC&#13;&#10;X19zKpeRnuat1Woymh1wdL0lAfEsAobUWNVTK2D79f7wCMx5SUpqSyjghA5W9e1NJUtlj/SJh41v&#13;&#10;WTAhV0oBnfdDyblrOjTSzeyAFH4/djTSBzi2XI3yGMyN5kkU5dzInkJCJwd86bD53eyNgLfnjyJd&#13;&#10;n9bD9tyeM+3T+Hucx0Lc302vy3CelsA8Tv5fAZcNoT/UodjO7kk5pgUUi3keqALSLAF2IUR5FgPb&#13;&#10;CVgUCfC64tc76j8AAAD//wMAUEsBAi0AFAAGAAgAAAAhALaDOJL+AAAA4QEAABMAAAAAAAAAAAAA&#13;&#10;AAAAAAAAAFtDb250ZW50X1R5cGVzXS54bWxQSwECLQAUAAYACAAAACEAOP0h/9YAAACUAQAACwAA&#13;&#10;AAAAAAAAAAAAAAAvAQAAX3JlbHMvLnJlbHNQSwECLQAUAAYACAAAACEAYHL3iToCAACEBAAADgAA&#13;&#10;AAAAAAAAAAAAAAAuAgAAZHJzL2Uyb0RvYy54bWxQSwECLQAUAAYACAAAACEAkSueteIAAAAPAQAA&#13;&#10;DwAAAAAAAAAAAAAAAACUBAAAZHJzL2Rvd25yZXYueG1sUEsFBgAAAAAEAAQA8wAAAKMFAAAAAA==&#13;&#10;" fillcolor="white [3201]" strokeweight="1.5pt">
                <v:textbox>
                  <w:txbxContent>
                    <w:p w14:paraId="07B2AE4D" w14:textId="7D92975F" w:rsidR="00284CD7" w:rsidRPr="00D37F37" w:rsidRDefault="0003421A" w:rsidP="00284CD7">
                      <w:pPr>
                        <w:spacing w:after="240"/>
                        <w:ind w:right="-75"/>
                        <w:rPr>
                          <w:b/>
                          <w:bCs/>
                          <w:sz w:val="24"/>
                          <w:szCs w:val="24"/>
                        </w:rPr>
                      </w:pPr>
                      <w:r>
                        <w:rPr>
                          <w:b/>
                          <w:bCs/>
                          <w:sz w:val="24"/>
                          <w:szCs w:val="24"/>
                        </w:rPr>
                        <w:t xml:space="preserve">     /11</w:t>
                      </w:r>
                    </w:p>
                  </w:txbxContent>
                </v:textbox>
                <w10:wrap type="square" anchorx="margin"/>
              </v:shape>
            </w:pict>
          </mc:Fallback>
        </mc:AlternateContent>
      </w:r>
      <w:r w:rsidR="00284CD7" w:rsidRPr="00F1598C">
        <w:t xml:space="preserve">None of these </w:t>
      </w:r>
      <w:r w:rsidR="00284CD7" w:rsidRPr="00960E64">
        <w:rPr>
          <w:rFonts w:eastAsia="PMingLiU"/>
          <w:b/>
        </w:rPr>
        <w:t>(0 points)</w:t>
      </w:r>
    </w:p>
    <w:p w14:paraId="78E67DF2" w14:textId="0E0A51AE" w:rsidR="006A123C" w:rsidRPr="00F118C6" w:rsidRDefault="00F118C6" w:rsidP="00F118C6">
      <w:pPr>
        <w:pStyle w:val="BodyText"/>
        <w:snapToGrid w:val="0"/>
        <w:spacing w:before="120" w:after="120"/>
        <w:ind w:left="360" w:right="576"/>
        <w:rPr>
          <w:rFonts w:asciiTheme="minorHAnsi" w:hAnsiTheme="minorHAnsi" w:cstheme="minorHAnsi"/>
          <w:b/>
          <w:bCs/>
          <w:color w:val="000000" w:themeColor="text1"/>
          <w:sz w:val="22"/>
        </w:rPr>
      </w:pPr>
      <w:r>
        <w:rPr>
          <w:rFonts w:asciiTheme="minorHAnsi" w:hAnsiTheme="minorHAnsi" w:cstheme="minorHAnsi"/>
          <w:b/>
          <w:bCs/>
          <w:noProof/>
          <w:color w:val="000000" w:themeColor="text1"/>
          <w:sz w:val="22"/>
        </w:rPr>
        <mc:AlternateContent>
          <mc:Choice Requires="wps">
            <w:drawing>
              <wp:inline distT="0" distB="0" distL="0" distR="0" wp14:anchorId="68A8654C" wp14:editId="6163357B">
                <wp:extent cx="5422900" cy="406400"/>
                <wp:effectExtent l="0" t="0" r="0" b="0"/>
                <wp:docPr id="2095092353" name="Text Box 175"/>
                <wp:cNvGraphicFramePr/>
                <a:graphic xmlns:a="http://schemas.openxmlformats.org/drawingml/2006/main">
                  <a:graphicData uri="http://schemas.microsoft.com/office/word/2010/wordprocessingShape">
                    <wps:wsp>
                      <wps:cNvSpPr txBox="1"/>
                      <wps:spPr>
                        <a:xfrm>
                          <a:off x="0" y="0"/>
                          <a:ext cx="5422900" cy="406400"/>
                        </a:xfrm>
                        <a:prstGeom prst="rect">
                          <a:avLst/>
                        </a:prstGeom>
                        <a:solidFill>
                          <a:schemeClr val="accent5">
                            <a:lumMod val="20000"/>
                            <a:lumOff val="80000"/>
                            <a:alpha val="62000"/>
                          </a:schemeClr>
                        </a:solidFill>
                        <a:ln w="6350">
                          <a:noFill/>
                        </a:ln>
                      </wps:spPr>
                      <wps:txbx>
                        <w:txbxContent>
                          <w:p w14:paraId="0DADD517" w14:textId="77777777" w:rsidR="00F118C6" w:rsidRPr="00F118C6" w:rsidRDefault="00F118C6" w:rsidP="00363E24">
                            <w:pPr>
                              <w:pStyle w:val="ListParagraph"/>
                              <w:rPr>
                                <w:iCs/>
                              </w:rPr>
                            </w:pPr>
                            <w:r w:rsidRPr="00F118C6">
                              <w:rPr>
                                <w:rStyle w:val="normaltextrun"/>
                                <w:rFonts w:asciiTheme="minorHAnsi" w:hAnsiTheme="minorHAnsi" w:cstheme="minorHAnsi"/>
                                <w:b/>
                                <w:bCs/>
                                <w:color w:val="000000" w:themeColor="text1"/>
                                <w:sz w:val="22"/>
                              </w:rPr>
                              <w:t xml:space="preserve">*If this question was skipped based on your response to </w:t>
                            </w:r>
                            <w:r w:rsidRPr="00F118C6">
                              <w:rPr>
                                <w:rStyle w:val="normaltextrun"/>
                                <w:rFonts w:asciiTheme="minorHAnsi" w:hAnsiTheme="minorHAnsi" w:cstheme="minorHAnsi"/>
                                <w:b/>
                                <w:bCs/>
                                <w:color w:val="000000" w:themeColor="text1"/>
                              </w:rPr>
                              <w:t>1.1</w:t>
                            </w:r>
                            <w:r w:rsidRPr="00F118C6">
                              <w:rPr>
                                <w:rStyle w:val="normaltextrun"/>
                                <w:rFonts w:asciiTheme="minorHAnsi" w:hAnsiTheme="minorHAnsi" w:cstheme="minorHAnsi"/>
                                <w:b/>
                                <w:bCs/>
                                <w:color w:val="000000" w:themeColor="text1"/>
                                <w:sz w:val="22"/>
                              </w:rPr>
                              <w:t>,</w:t>
                            </w:r>
                            <w:r w:rsidRPr="00F118C6">
                              <w:rPr>
                                <w:rStyle w:val="eop"/>
                                <w:rFonts w:asciiTheme="minorHAnsi" w:hAnsiTheme="minorHAnsi" w:cstheme="minorHAnsi"/>
                                <w:color w:val="000000" w:themeColor="text1"/>
                                <w:sz w:val="22"/>
                              </w:rPr>
                              <w:t xml:space="preserve"> input 0 points</w:t>
                            </w:r>
                            <w:r w:rsidRPr="00F118C6">
                              <w:rPr>
                                <w:rStyle w:val="eop"/>
                                <w:rFonts w:asciiTheme="minorHAnsi" w:hAnsiTheme="minorHAnsi" w:cstheme="minorHAnsi"/>
                                <w:color w:val="000000" w:themeColor="text1"/>
                              </w:rPr>
                              <w:t xml:space="preserve"> for the Total.</w:t>
                            </w:r>
                          </w:p>
                          <w:p w14:paraId="60D48555" w14:textId="77777777" w:rsidR="00F118C6" w:rsidRPr="00F118C6" w:rsidRDefault="00F118C6" w:rsidP="009D6AA8">
                            <w:pPr>
                              <w:rPr>
                                <w:color w:val="000000" w:themeColor="text1"/>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w:pict>
              <v:shape w14:anchorId="68A8654C" id="_x0000_s1050" type="#_x0000_t202" style="width:427pt;height:3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x++jqVQIAALEEAAAOAAAAZHJzL2Uyb0RvYy54bWysVE1v2zAMvQ/YfxB0X+1kTtYadYqsRYYB&#13;&#10;XVsgHXpmZDk2IIuapMTOfv0o2Um6bqdhF5lfIqnHR1/f9K1ie2ldg7rgk4uUM6kFlo3eFvz78+rD&#13;&#10;JWfOgy5BoZYFP0jHbxbv3113JpdTrFGV0jJKol3emYLX3ps8SZyoZQvuAo3U5KzQtuBJtduktNBR&#13;&#10;9lYl0zSdJx3a0lgU0jmy3g1Ovoj5q0oK/1hVTnqmCk69+XjaeG7CmSyuId9aMHUjxjbgH7poodFU&#13;&#10;9JTqDjywnW3+SNU2wqLDyl8IbBOsqkbI+AZ6zSR985p1DUbGtxA4zpxgcv8vrXjYr82TZb7/jD0N&#13;&#10;MADSGZc7Mob39JVtw5c6ZeQnCA8n2GTvmSDjLJtOr1JyCfJl6TwjmdIk59vGOv9FYsuCUHBLY4lo&#13;&#10;wf7e+SH0GBKKOVRNuWqUikqggrxVlu2BhghCSO1n8bratd+wHOxEhqEs5GSmoQ/my7MZlKlhsM5D&#13;&#10;9NhjpFrIHzv+rbTSrCv4/OMsjeU0hp6GdpWm8DNQQfL9pmdNWfBpdkRxg+WBwLU48M4ZsWoIgXtw&#13;&#10;/gksEY1Ao+Xxj3RUCqkYjhJnNdqff7OHeJo/eTnriLgFdz92YCVn6qsmZlxNsiwwPSrZ7NOUFPva&#13;&#10;s3nt0bv2FgnWCa2pEVEM8V4dxcpi+0I7tgxVyQVaUO2C+6N464d1oh0VcrmMQcRtA/5er40IqcMY&#13;&#10;w3yf+xewZiSBJ/o84JHikL/hwhAbbmpc7jxWTSRKAHpAdcSf9iIObtzhsHiv9Rh1/tMsfgEAAP//&#13;&#10;AwBQSwMEFAAGAAgAAAAhAJA3UyjdAAAACQEAAA8AAABkcnMvZG93bnJldi54bWxMT0FOwzAQvCPx&#13;&#10;B2uRuFGnJa2qNE4FRVSCS5XCgeM2XpKIeB3Fbht+z8KlXGY1Gs3sTL4eXadONITWs4HpJAFFXHnb&#13;&#10;cm3g/e35bgkqRGSLnWcy8E0B1sX1VY6Z9Wcu6bSPtZIQDhkaaGLsM61D1ZDDMPE9sWiffnAYhQ61&#13;&#10;tgOeJdx1epYkC+2wZfnQYE+bhqqv/dEZ2G6m6SzFcufnH6/lY5m4l9391pjbm/FpJfCwAhVpjBcH&#13;&#10;/G6Q/lBIsYM/sg2qMyBr4h+KtpynQg8GFnJ1kev/C4ofAAAA//8DAFBLAQItABQABgAIAAAAIQC2&#13;&#10;gziS/gAAAOEBAAATAAAAAAAAAAAAAAAAAAAAAABbQ29udGVudF9UeXBlc10ueG1sUEsBAi0AFAAG&#13;&#10;AAgAAAAhADj9If/WAAAAlAEAAAsAAAAAAAAAAAAAAAAALwEAAF9yZWxzLy5yZWxzUEsBAi0AFAAG&#13;&#10;AAgAAAAhAHH76OpVAgAAsQQAAA4AAAAAAAAAAAAAAAAALgIAAGRycy9lMm9Eb2MueG1sUEsBAi0A&#13;&#10;FAAGAAgAAAAhAJA3UyjdAAAACQEAAA8AAAAAAAAAAAAAAAAArwQAAGRycy9kb3ducmV2LnhtbFBL&#13;&#10;BQYAAAAABAAEAPMAAAC5BQAAAAA=&#13;&#10;" fillcolor="#deeaf6 [664]" stroked="f" strokeweight=".5pt">
                <v:fill opacity="40606f"/>
                <v:textbox>
                  <w:txbxContent>
                    <w:p w14:paraId="0DADD517" w14:textId="77777777" w:rsidR="00F118C6" w:rsidRPr="00F118C6" w:rsidRDefault="00F118C6" w:rsidP="00363E24">
                      <w:pPr>
                        <w:pStyle w:val="ListParagraph"/>
                        <w:rPr>
                          <w:iCs/>
                        </w:rPr>
                      </w:pPr>
                      <w:r w:rsidRPr="00F118C6">
                        <w:rPr>
                          <w:rStyle w:val="normaltextrun"/>
                          <w:rFonts w:asciiTheme="minorHAnsi" w:hAnsiTheme="minorHAnsi" w:cstheme="minorHAnsi"/>
                          <w:b/>
                          <w:bCs/>
                          <w:color w:val="000000" w:themeColor="text1"/>
                          <w:sz w:val="22"/>
                        </w:rPr>
                        <w:t xml:space="preserve">*If this question was skipped based on your response to </w:t>
                      </w:r>
                      <w:r w:rsidRPr="00F118C6">
                        <w:rPr>
                          <w:rStyle w:val="normaltextrun"/>
                          <w:rFonts w:asciiTheme="minorHAnsi" w:hAnsiTheme="minorHAnsi" w:cstheme="minorHAnsi"/>
                          <w:b/>
                          <w:bCs/>
                          <w:color w:val="000000" w:themeColor="text1"/>
                        </w:rPr>
                        <w:t>1.1</w:t>
                      </w:r>
                      <w:r w:rsidRPr="00F118C6">
                        <w:rPr>
                          <w:rStyle w:val="normaltextrun"/>
                          <w:rFonts w:asciiTheme="minorHAnsi" w:hAnsiTheme="minorHAnsi" w:cstheme="minorHAnsi"/>
                          <w:b/>
                          <w:bCs/>
                          <w:color w:val="000000" w:themeColor="text1"/>
                          <w:sz w:val="22"/>
                        </w:rPr>
                        <w:t>,</w:t>
                      </w:r>
                      <w:r w:rsidRPr="00F118C6">
                        <w:rPr>
                          <w:rStyle w:val="eop"/>
                          <w:rFonts w:asciiTheme="minorHAnsi" w:hAnsiTheme="minorHAnsi" w:cstheme="minorHAnsi"/>
                          <w:color w:val="000000" w:themeColor="text1"/>
                          <w:sz w:val="22"/>
                        </w:rPr>
                        <w:t xml:space="preserve"> input 0 points</w:t>
                      </w:r>
                      <w:r w:rsidRPr="00F118C6">
                        <w:rPr>
                          <w:rStyle w:val="eop"/>
                          <w:rFonts w:asciiTheme="minorHAnsi" w:hAnsiTheme="minorHAnsi" w:cstheme="minorHAnsi"/>
                          <w:color w:val="000000" w:themeColor="text1"/>
                        </w:rPr>
                        <w:t xml:space="preserve"> for the Total.</w:t>
                      </w:r>
                    </w:p>
                    <w:p w14:paraId="60D48555" w14:textId="77777777" w:rsidR="00F118C6" w:rsidRPr="00F118C6" w:rsidRDefault="00F118C6" w:rsidP="009D6AA8">
                      <w:pPr>
                        <w:rPr>
                          <w:color w:val="000000" w:themeColor="text1"/>
                        </w:rPr>
                      </w:pPr>
                    </w:p>
                  </w:txbxContent>
                </v:textbox>
                <w10:anchorlock/>
              </v:shape>
            </w:pict>
          </mc:Fallback>
        </mc:AlternateContent>
      </w:r>
    </w:p>
    <w:p w14:paraId="27FF8633" w14:textId="2D85965F" w:rsidR="00284CD7" w:rsidRPr="00F1598C" w:rsidRDefault="00284CD7" w:rsidP="00363E24">
      <w:pPr>
        <w:pStyle w:val="Questions"/>
      </w:pPr>
      <w:r w:rsidRPr="00F1598C">
        <w:t xml:space="preserve">1.4 Does this program have a wellness committee (an action-oriented advisory group of two or more people that focuses on the health and well-being of students attending)? IF SO, how often did it meet during the last 12 months? </w:t>
      </w:r>
    </w:p>
    <w:p w14:paraId="10CC20E8" w14:textId="173108F5" w:rsidR="00284CD7" w:rsidRPr="00F1598C" w:rsidRDefault="00284CD7" w:rsidP="00363E24">
      <w:pPr>
        <w:pStyle w:val="ListParagraph"/>
        <w:numPr>
          <w:ilvl w:val="0"/>
          <w:numId w:val="1"/>
        </w:numPr>
      </w:pPr>
      <w:r w:rsidRPr="00F1598C">
        <w:t>Committee did not meet</w:t>
      </w:r>
      <w:r w:rsidR="00F118C6">
        <w:t xml:space="preserve"> </w:t>
      </w:r>
      <w:r w:rsidR="00F118C6" w:rsidRPr="00F1598C">
        <w:rPr>
          <w:rFonts w:eastAsia="PMingLiU"/>
          <w:b/>
        </w:rPr>
        <w:t>(0 points)</w:t>
      </w:r>
    </w:p>
    <w:p w14:paraId="0217179C" w14:textId="77777777" w:rsidR="00284CD7" w:rsidRPr="00F1598C" w:rsidRDefault="00284CD7" w:rsidP="00363E24">
      <w:pPr>
        <w:pStyle w:val="ListParagraph"/>
        <w:numPr>
          <w:ilvl w:val="0"/>
          <w:numId w:val="1"/>
        </w:numPr>
      </w:pPr>
      <w:r w:rsidRPr="00F1598C">
        <w:t xml:space="preserve">1-2 times </w:t>
      </w:r>
      <w:r w:rsidRPr="00F1598C">
        <w:rPr>
          <w:rFonts w:eastAsia="PMingLiU"/>
          <w:b/>
        </w:rPr>
        <w:t>(1 point)</w:t>
      </w:r>
    </w:p>
    <w:p w14:paraId="4AF17F68" w14:textId="77777777" w:rsidR="00284CD7" w:rsidRPr="00F1598C" w:rsidRDefault="00284CD7" w:rsidP="00363E24">
      <w:pPr>
        <w:pStyle w:val="ListParagraph"/>
        <w:numPr>
          <w:ilvl w:val="0"/>
          <w:numId w:val="1"/>
        </w:numPr>
      </w:pPr>
      <w:r w:rsidRPr="00F1598C">
        <w:t xml:space="preserve">3-4 </w:t>
      </w:r>
      <w:proofErr w:type="gramStart"/>
      <w:r w:rsidRPr="00F1598C">
        <w:t xml:space="preserve">times  </w:t>
      </w:r>
      <w:r w:rsidRPr="00F1598C">
        <w:rPr>
          <w:rFonts w:eastAsia="PMingLiU"/>
          <w:b/>
        </w:rPr>
        <w:t>(</w:t>
      </w:r>
      <w:proofErr w:type="gramEnd"/>
      <w:r w:rsidRPr="00F1598C">
        <w:rPr>
          <w:rFonts w:eastAsia="PMingLiU"/>
          <w:b/>
        </w:rPr>
        <w:t>2 points)</w:t>
      </w:r>
      <w:r w:rsidRPr="00F1598C">
        <w:tab/>
      </w:r>
      <w:r w:rsidRPr="00F1598C">
        <w:tab/>
      </w:r>
    </w:p>
    <w:p w14:paraId="2DB19A6B" w14:textId="77777777" w:rsidR="00284CD7" w:rsidRPr="00F1598C" w:rsidRDefault="00284CD7" w:rsidP="00363E24">
      <w:pPr>
        <w:pStyle w:val="ListParagraph"/>
        <w:numPr>
          <w:ilvl w:val="0"/>
          <w:numId w:val="1"/>
        </w:numPr>
      </w:pPr>
      <w:r w:rsidRPr="00F1598C">
        <w:t xml:space="preserve">5-6 times </w:t>
      </w:r>
      <w:r w:rsidRPr="00F1598C">
        <w:rPr>
          <w:rFonts w:eastAsia="PMingLiU"/>
          <w:b/>
        </w:rPr>
        <w:t>(3 points)</w:t>
      </w:r>
    </w:p>
    <w:p w14:paraId="117DB8FD" w14:textId="2CCC250C" w:rsidR="00284CD7" w:rsidRPr="00F1598C" w:rsidRDefault="00A105A6" w:rsidP="00363E24">
      <w:pPr>
        <w:pStyle w:val="ListParagraph"/>
        <w:numPr>
          <w:ilvl w:val="0"/>
          <w:numId w:val="1"/>
        </w:numPr>
      </w:pPr>
      <w:r>
        <w:rPr>
          <w:noProof/>
        </w:rPr>
        <mc:AlternateContent>
          <mc:Choice Requires="wps">
            <w:drawing>
              <wp:anchor distT="0" distB="0" distL="114300" distR="114300" simplePos="0" relativeHeight="251658327" behindDoc="0" locked="0" layoutInCell="1" allowOverlap="1" wp14:anchorId="703DF3D4" wp14:editId="18381D54">
                <wp:simplePos x="0" y="0"/>
                <wp:positionH relativeFrom="column">
                  <wp:posOffset>5430520</wp:posOffset>
                </wp:positionH>
                <wp:positionV relativeFrom="paragraph">
                  <wp:posOffset>174625</wp:posOffset>
                </wp:positionV>
                <wp:extent cx="668867" cy="285750"/>
                <wp:effectExtent l="0" t="0" r="4445" b="6350"/>
                <wp:wrapNone/>
                <wp:docPr id="622252858"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71AC6C41" w14:textId="77777777" w:rsidR="00960E64" w:rsidRPr="00960E64" w:rsidRDefault="00960E64" w:rsidP="00960E64">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703DF3D4" id="_x0000_s1051" type="#_x0000_t202" style="position:absolute;left:0;text-align:left;margin-left:427.6pt;margin-top:13.75pt;width:52.65pt;height:22.5pt;z-index:251658327;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HiJlNMAIAAFsEAAAOAAAAZHJzL2Uyb0RvYy54bWysVEuP2jAQvlfqf7B8LwEKLBs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nkjhKOpuF0fDdOsGbXx9b58FVATaJQUIesJLDY&#13;&#10;Ye0DJkTXs0vM5UGrcqW0TkqcBLHUjhwYcqhDKhFf/OalDWmwkM+YOj4yEJ93kbXBBNeWohTabUtU&#13;&#10;idWOz/1uoTwiDA66CfGWrxQWu2Y+vDCHI4Gd45iHZzykBkwGJ4mSCtzPv91Hf2QKrZQ0OGIF9T/2&#13;&#10;zAlK9DeDHN4PRqM4k0kZje+GqLhby/bWYvb1EhCBAS6U5UmM/kGfRemgfsNtWMSsaGKGY+6ChrO4&#13;&#10;DN3g4zZxsVgkJ5xCy8LabCyPoSN4kYrX9o05e+IrINFPcB5Glr+jrfPtYF/sA0iVOI1Ad6ie8McJ&#13;&#10;TlSfti2uyK2evK7/hPkvAAAA//8DAFBLAwQUAAYACAAAACEA21lWbOQAAAAOAQAADwAAAGRycy9k&#13;&#10;b3ducmV2LnhtbExPS0+DQBC+m/gfNmPixdhFGkqlDI3x1cSbxUe8bdkViOwsYbeA/97xpJfJTL5v&#13;&#10;vke+nW0nRjP41hHC1SICYahyuqUa4aV8uFyD8EGRVp0jg/BtPGyL05NcZdpN9GzGfagFi5DPFEIT&#13;&#10;Qp9J6avGWOUXrjfE2KcbrAp8DrXUg5pY3HYyjqKVtKoldmhUb24bU33tjxbh46J+f/Lz4+u0TJb9&#13;&#10;/W4s0zddIp6fzXcbHjcbEMHM4e8Dfjtwfig42MEdSXvRIayTJGYqQpwmIJhwvYp4OSCkcQKyyOX/&#13;&#10;GsUPAAAA//8DAFBLAQItABQABgAIAAAAIQC2gziS/gAAAOEBAAATAAAAAAAAAAAAAAAAAAAAAABb&#13;&#10;Q29udGVudF9UeXBlc10ueG1sUEsBAi0AFAAGAAgAAAAhADj9If/WAAAAlAEAAAsAAAAAAAAAAAAA&#13;&#10;AAAALwEAAF9yZWxzLy5yZWxzUEsBAi0AFAAGAAgAAAAhAMeImU0wAgAAWwQAAA4AAAAAAAAAAAAA&#13;&#10;AAAALgIAAGRycy9lMm9Eb2MueG1sUEsBAi0AFAAGAAgAAAAhANtZVmzkAAAADgEAAA8AAAAAAAAA&#13;&#10;AAAAAAAAigQAAGRycy9kb3ducmV2LnhtbFBLBQYAAAAABAAEAPMAAACbBQAAAAA=&#13;&#10;" fillcolor="white [3201]" stroked="f" strokeweight=".5pt">
                <v:textbox>
                  <w:txbxContent>
                    <w:p w14:paraId="71AC6C41" w14:textId="77777777" w:rsidR="00960E64" w:rsidRPr="00960E64" w:rsidRDefault="00960E64" w:rsidP="00960E64">
                      <w:pPr>
                        <w:rPr>
                          <w:b/>
                          <w:bCs/>
                        </w:rPr>
                      </w:pPr>
                      <w:r w:rsidRPr="00960E64">
                        <w:rPr>
                          <w:b/>
                          <w:bCs/>
                        </w:rPr>
                        <w:t>TOTAL =</w:t>
                      </w:r>
                    </w:p>
                  </w:txbxContent>
                </v:textbox>
              </v:shape>
            </w:pict>
          </mc:Fallback>
        </mc:AlternateContent>
      </w:r>
      <w:r w:rsidRPr="00F1598C">
        <w:rPr>
          <w:rFonts w:eastAsiaTheme="minorEastAsia"/>
          <w:noProof/>
          <w:color w:val="000000" w:themeColor="text1"/>
        </w:rPr>
        <mc:AlternateContent>
          <mc:Choice Requires="wps">
            <w:drawing>
              <wp:anchor distT="0" distB="0" distL="114300" distR="114300" simplePos="0" relativeHeight="251658253" behindDoc="0" locked="0" layoutInCell="1" allowOverlap="1" wp14:anchorId="19338C13" wp14:editId="1249F54F">
                <wp:simplePos x="0" y="0"/>
                <wp:positionH relativeFrom="margin">
                  <wp:posOffset>6137910</wp:posOffset>
                </wp:positionH>
                <wp:positionV relativeFrom="paragraph">
                  <wp:posOffset>173355</wp:posOffset>
                </wp:positionV>
                <wp:extent cx="561975" cy="285750"/>
                <wp:effectExtent l="12700" t="12700" r="9525" b="19050"/>
                <wp:wrapSquare wrapText="bothSides"/>
                <wp:docPr id="28"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549DEA3B" w14:textId="225C9712" w:rsidR="00284CD7" w:rsidRPr="00D37F37" w:rsidRDefault="0003421A" w:rsidP="00284CD7">
                            <w:pPr>
                              <w:spacing w:after="240"/>
                              <w:ind w:right="-75"/>
                              <w:rPr>
                                <w:b/>
                                <w:bCs/>
                                <w:sz w:val="24"/>
                                <w:szCs w:val="24"/>
                              </w:rPr>
                            </w:pPr>
                            <w:r>
                              <w:rPr>
                                <w:b/>
                                <w:bCs/>
                                <w:sz w:val="24"/>
                                <w:szCs w:val="24"/>
                              </w:rPr>
                              <w:t xml:space="preserve">     /4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9338C13" id="_x0000_s1052" type="#_x0000_t202" style="position:absolute;left:0;text-align:left;margin-left:483.3pt;margin-top:13.65pt;width:44.25pt;height:22.5pt;z-index:251658253;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hBWS/OgIAAIQEAAAOAAAAZHJzL2Uyb0RvYy54bWysVEtv2zAMvg/YfxB0X5wEeTRGnCJLkWFA&#13;&#10;0BZIh54VWYqFyaImKbGzXz9KebbdadhFJkXqI/mR9PS+rTXZC+cVmIL2Ol1KhOFQKrMt6I+X5Zc7&#13;&#10;SnxgpmQajCjoQXh6P/v8adrYXPShAl0KRxDE+LyxBa1CsHmWeV6JmvkOWGHQKMHVLKDqtlnpWIPo&#13;&#10;tc763e4oa8CV1gEX3uPtw9FIZwlfSsHDk5ReBKILirmFdLp0buKZzaYs3zpmK8VPabB/yKJmymDQ&#13;&#10;C9QDC4zsnPoAVSvuwIMMHQ51BlIqLlINWE2v+66adcWsSLUgOd5eaPL/D5Y/7tf22ZHQfoUWGxgJ&#13;&#10;aazPPV7Gelrp6vjFTAnakcLDhTbRBsLxcjjqTcZDSjia+nfD8TDRml0fW+fDNwE1iUJBHXYlkcX2&#13;&#10;Kx8wILqeXWIsD1qVS6V1UuIkiIV2ZM+whzqkFPHFGy9tSIPZT7oY+wNExL4AbDTjP2OVbyFQ0wYv&#13;&#10;r7VHKbSblqgSyxqdidlAeUC+HBxHyVu+VIi/Yj48M4ezgxThPoQnPKQGzApOEiUVuN9/u4/+2FK0&#13;&#10;UtLgLBbU/9oxJyjR3w02e9IbDOLwJmUwHPdRcbeWza3F7OoFIFU93DzLkxj9gz6L0kH9imszj1HR&#13;&#10;xAzH2AUNZ3ERjhuCa8fFfJ6ccFwtCyuztjxCR5Ijry/tK3P21NiAE/EI56ll+bv+Hn3jSwPzXQCp&#13;&#10;UvMj0UdWT/zjqKf2nNYy7tKtnryuP4/ZHwAAAP//AwBQSwMEFAAGAAgAAAAhAMEdAZ7iAAAADwEA&#13;&#10;AA8AAABkcnMvZG93bnJldi54bWxMT8lOwzAQvSPxD9YgcaPOQlKaxqlYD+VGqcTVjYckwh5Httum&#13;&#10;/XrcE1xGepq31qvJaHZA5wdLAtJZAgyptWqgTsD28+3uAZgPkpTUllDACT2smuurWlbKHukDD5vQ&#13;&#10;sWhCvpIC+hDGinPf9mikn9kRKf6+rTMyROg6rpw8RnOjeZYkJTdyoJjQyxGfe2x/Nnsj4PXpfZGv&#13;&#10;T+txe+7O9zrk6ZcrUiFub6aXZTyPS2ABp/CngMuG2B+aWGxn96Q80wIWZVlGqoBsngO7EJKiSIHt&#13;&#10;BMyzHHhT8/87ml8AAAD//wMAUEsBAi0AFAAGAAgAAAAhALaDOJL+AAAA4QEAABMAAAAAAAAAAAAA&#13;&#10;AAAAAAAAAFtDb250ZW50X1R5cGVzXS54bWxQSwECLQAUAAYACAAAACEAOP0h/9YAAACUAQAACwAA&#13;&#10;AAAAAAAAAAAAAAAvAQAAX3JlbHMvLnJlbHNQSwECLQAUAAYACAAAACEAYQVkvzoCAACEBAAADgAA&#13;&#10;AAAAAAAAAAAAAAAuAgAAZHJzL2Uyb0RvYy54bWxQSwECLQAUAAYACAAAACEAwR0BnuIAAAAPAQAA&#13;&#10;DwAAAAAAAAAAAAAAAACUBAAAZHJzL2Rvd25yZXYueG1sUEsFBgAAAAAEAAQA8wAAAKMFAAAAAA==&#13;&#10;" fillcolor="white [3201]" strokeweight="1.5pt">
                <v:textbox>
                  <w:txbxContent>
                    <w:p w14:paraId="549DEA3B" w14:textId="225C9712" w:rsidR="00284CD7" w:rsidRPr="00D37F37" w:rsidRDefault="0003421A" w:rsidP="00284CD7">
                      <w:pPr>
                        <w:spacing w:after="240"/>
                        <w:ind w:right="-75"/>
                        <w:rPr>
                          <w:b/>
                          <w:bCs/>
                          <w:sz w:val="24"/>
                          <w:szCs w:val="24"/>
                        </w:rPr>
                      </w:pPr>
                      <w:r>
                        <w:rPr>
                          <w:b/>
                          <w:bCs/>
                          <w:sz w:val="24"/>
                          <w:szCs w:val="24"/>
                        </w:rPr>
                        <w:t xml:space="preserve">     /4</w:t>
                      </w:r>
                    </w:p>
                  </w:txbxContent>
                </v:textbox>
                <w10:wrap type="square" anchorx="margin"/>
              </v:shape>
            </w:pict>
          </mc:Fallback>
        </mc:AlternateContent>
      </w:r>
      <w:r w:rsidR="00284CD7" w:rsidRPr="00F1598C">
        <w:t>7+ times</w:t>
      </w:r>
      <w:r w:rsidR="00284CD7" w:rsidRPr="00F1598C">
        <w:rPr>
          <w:rStyle w:val="IntenseEmphasis"/>
          <w:rFonts w:asciiTheme="minorHAnsi" w:hAnsiTheme="minorHAnsi" w:cstheme="minorHAnsi"/>
        </w:rPr>
        <w:t xml:space="preserve"> </w:t>
      </w:r>
      <w:r w:rsidR="00284CD7" w:rsidRPr="00943CF4">
        <w:rPr>
          <w:rFonts w:eastAsia="PMingLiU"/>
          <w:b/>
          <w:bCs/>
        </w:rPr>
        <w:t>(4 points)</w:t>
      </w:r>
    </w:p>
    <w:p w14:paraId="1186A822" w14:textId="2175486A" w:rsidR="00284CD7" w:rsidRPr="00960E64" w:rsidRDefault="009D6AA8" w:rsidP="00363E24">
      <w:pPr>
        <w:pStyle w:val="ListParagraph"/>
        <w:numPr>
          <w:ilvl w:val="0"/>
          <w:numId w:val="1"/>
        </w:numPr>
      </w:pPr>
      <w:r>
        <w:rPr>
          <w:rFonts w:eastAsiaTheme="minorEastAsia" w:cstheme="minorHAnsi"/>
          <w:noProof/>
        </w:rPr>
        <mc:AlternateContent>
          <mc:Choice Requires="wpg">
            <w:drawing>
              <wp:anchor distT="0" distB="0" distL="114300" distR="114300" simplePos="0" relativeHeight="251668652" behindDoc="0" locked="0" layoutInCell="1" allowOverlap="1" wp14:anchorId="773062E4" wp14:editId="1C55C21A">
                <wp:simplePos x="0" y="0"/>
                <wp:positionH relativeFrom="column">
                  <wp:posOffset>-685800</wp:posOffset>
                </wp:positionH>
                <wp:positionV relativeFrom="paragraph">
                  <wp:posOffset>3148965</wp:posOffset>
                </wp:positionV>
                <wp:extent cx="7787640" cy="1118235"/>
                <wp:effectExtent l="0" t="0" r="0" b="0"/>
                <wp:wrapNone/>
                <wp:docPr id="1942425507" name="Group 5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7787640" cy="1118235"/>
                          <a:chOff x="0" y="0"/>
                          <a:chExt cx="7787640" cy="1118235"/>
                        </a:xfrm>
                      </wpg:grpSpPr>
                      <wps:wsp>
                        <wps:cNvPr id="1915755146" name="Rectangle 234">
                          <a:extLst>
                            <a:ext uri="{C183D7F6-B498-43B3-948B-1728B52AA6E4}">
                              <adec:decorative xmlns:adec="http://schemas.microsoft.com/office/drawing/2017/decorative" val="1"/>
                            </a:ext>
                          </a:extLst>
                        </wps:cNvPr>
                        <wps:cNvSpPr/>
                        <wps:spPr>
                          <a:xfrm>
                            <a:off x="0" y="0"/>
                            <a:ext cx="7787640" cy="1118235"/>
                          </a:xfrm>
                          <a:prstGeom prst="rect">
                            <a:avLst/>
                          </a:prstGeom>
                          <a:solidFill>
                            <a:srgbClr val="1C2C53"/>
                          </a:solidFill>
                          <a:ln w="12700" cap="flat" cmpd="sng" algn="ctr">
                            <a:noFill/>
                            <a:prstDash val="solid"/>
                            <a:miter lim="800000"/>
                          </a:ln>
                          <a:effectLst/>
                        </wps:spPr>
                        <wps:txbx>
                          <w:txbxContent>
                            <w:p w14:paraId="0C69AC5E" w14:textId="16A9F983" w:rsidR="009D6AA8" w:rsidRPr="006324C6" w:rsidRDefault="009D6AA8" w:rsidP="009D6AA8">
                              <w:pPr>
                                <w:pStyle w:val="Heading4"/>
                                <w:ind w:left="720"/>
                                <w:rPr>
                                  <w:b/>
                                  <w:bCs/>
                                  <w:color w:val="FFFFFF" w:themeColor="background1"/>
                                  <w:sz w:val="36"/>
                                  <w:szCs w:val="36"/>
                                </w:rPr>
                              </w:pPr>
                              <w:r w:rsidRPr="00952BA8">
                                <w:rPr>
                                  <w:rFonts w:asciiTheme="minorHAnsi" w:hAnsiTheme="minorHAnsi" w:cstheme="minorHAnsi"/>
                                  <w:b/>
                                  <w:i w:val="0"/>
                                  <w:color w:val="FFFFFF" w:themeColor="background1"/>
                                  <w:sz w:val="36"/>
                                  <w:szCs w:val="36"/>
                                </w:rPr>
                                <w:t>Calculate Section</w:t>
                              </w:r>
                              <w:r>
                                <w:rPr>
                                  <w:rFonts w:asciiTheme="minorHAnsi" w:hAnsiTheme="minorHAnsi" w:cstheme="minorHAnsi"/>
                                  <w:b/>
                                  <w:i w:val="0"/>
                                  <w:color w:val="FFFFFF" w:themeColor="background1"/>
                                  <w:sz w:val="36"/>
                                  <w:szCs w:val="36"/>
                                </w:rPr>
                                <w:t xml:space="preserve"> Two </w:t>
                              </w:r>
                              <w:r w:rsidRPr="0095373D">
                                <w:rPr>
                                  <w:rFonts w:asciiTheme="minorHAnsi" w:hAnsiTheme="minorHAnsi" w:cstheme="minorHAnsi"/>
                                  <w:b/>
                                  <w:bCs/>
                                  <w:i w:val="0"/>
                                  <w:iCs w:val="0"/>
                                  <w:color w:val="FFFFFF" w:themeColor="background1"/>
                                  <w:sz w:val="36"/>
                                  <w:szCs w:val="36"/>
                                </w:rPr>
                                <w:t>Total</w:t>
                              </w:r>
                            </w:p>
                            <w:p w14:paraId="4D063870" w14:textId="1C4C5E78" w:rsidR="009D6AA8" w:rsidRPr="006324C6" w:rsidRDefault="009D6AA8" w:rsidP="009D6AA8">
                              <w:pPr>
                                <w:spacing w:line="480" w:lineRule="auto"/>
                                <w:ind w:left="720"/>
                                <w:rPr>
                                  <w:rFonts w:eastAsiaTheme="minorEastAsia"/>
                                  <w:b/>
                                  <w:bCs/>
                                  <w:i/>
                                  <w:iCs/>
                                  <w:color w:val="FFFFFF" w:themeColor="background1"/>
                                  <w:sz w:val="28"/>
                                  <w:szCs w:val="28"/>
                                </w:rPr>
                              </w:pPr>
                              <w:r w:rsidRPr="006324C6">
                                <w:rPr>
                                  <w:rFonts w:eastAsiaTheme="minorEastAsia"/>
                                  <w:b/>
                                  <w:bCs/>
                                  <w:i/>
                                  <w:iCs/>
                                  <w:color w:val="FFFFFF" w:themeColor="background1"/>
                                  <w:sz w:val="28"/>
                                  <w:szCs w:val="28"/>
                                </w:rPr>
                                <w:t xml:space="preserve">Add up points from the bolded boxes to get your Section </w:t>
                              </w:r>
                              <w:r>
                                <w:rPr>
                                  <w:rFonts w:eastAsiaTheme="minorEastAsia"/>
                                  <w:b/>
                                  <w:bCs/>
                                  <w:i/>
                                  <w:iCs/>
                                  <w:color w:val="FFFFFF" w:themeColor="background1"/>
                                  <w:sz w:val="28"/>
                                  <w:szCs w:val="28"/>
                                </w:rPr>
                                <w:t xml:space="preserve">Two </w:t>
                              </w:r>
                              <w:r w:rsidRPr="006324C6">
                                <w:rPr>
                                  <w:rFonts w:eastAsiaTheme="minorEastAsia"/>
                                  <w:b/>
                                  <w:bCs/>
                                  <w:i/>
                                  <w:iCs/>
                                  <w:color w:val="FFFFFF" w:themeColor="background1"/>
                                  <w:sz w:val="28"/>
                                  <w:szCs w:val="28"/>
                                </w:rPr>
                                <w:t>Total.</w:t>
                              </w:r>
                            </w:p>
                            <w:p w14:paraId="02AFF390" w14:textId="77777777" w:rsidR="009D6AA8" w:rsidRPr="00F45A74" w:rsidRDefault="009D6AA8" w:rsidP="009D6AA8">
                              <w:pPr>
                                <w:rPr>
                                  <w:b/>
                                  <w:bCs/>
                                  <w:sz w:val="36"/>
                                  <w:szCs w:val="36"/>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829273569" name="Text Box 9" descr="Section two total score box"/>
                        <wps:cNvSpPr txBox="1"/>
                        <wps:spPr>
                          <a:xfrm>
                            <a:off x="4251960" y="708660"/>
                            <a:ext cx="2000885" cy="310515"/>
                          </a:xfrm>
                          <a:prstGeom prst="rect">
                            <a:avLst/>
                          </a:prstGeom>
                          <a:solidFill>
                            <a:sysClr val="window" lastClr="FFFFFF"/>
                          </a:solidFill>
                          <a:ln w="6350">
                            <a:solidFill>
                              <a:sysClr val="window" lastClr="FFFFFF"/>
                            </a:solidFill>
                          </a:ln>
                        </wps:spPr>
                        <wps:txbx>
                          <w:txbxContent>
                            <w:p w14:paraId="331F8ABE" w14:textId="77777777" w:rsidR="009D6AA8" w:rsidRPr="007F7596" w:rsidRDefault="009D6AA8" w:rsidP="009D6AA8">
                              <w:pPr>
                                <w:spacing w:after="240"/>
                                <w:rPr>
                                  <w:b/>
                                  <w:bCs/>
                                  <w:color w:val="1C2C53"/>
                                  <w:sz w:val="28"/>
                                  <w:szCs w:val="28"/>
                                </w:rPr>
                              </w:pPr>
                              <w:r w:rsidRPr="007F7596">
                                <w:rPr>
                                  <w:b/>
                                  <w:bCs/>
                                  <w:color w:val="1C2C53"/>
                                  <w:sz w:val="28"/>
                                  <w:szCs w:val="28"/>
                                </w:rPr>
                                <w:t>SECTION TOTAL =</w:t>
                              </w:r>
                            </w:p>
                            <w:p w14:paraId="5C1A740A" w14:textId="77777777" w:rsidR="009D6AA8" w:rsidRDefault="009D6AA8" w:rsidP="009D6AA8"/>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pic:pic xmlns:pic="http://schemas.openxmlformats.org/drawingml/2006/picture">
                        <pic:nvPicPr>
                          <pic:cNvPr id="1610157928" name="Picture 1">
                            <a:extLst>
                              <a:ext uri="{C183D7F6-B498-43B3-948B-1728B52AA6E4}">
                                <adec:decorative xmlns:adec="http://schemas.microsoft.com/office/drawing/2017/decorative" val="1"/>
                              </a:ext>
                            </a:extLst>
                          </pic:cNvPr>
                          <pic:cNvPicPr>
                            <a:picLocks noChangeAspect="1"/>
                          </pic:cNvPicPr>
                        </pic:nvPicPr>
                        <pic:blipFill>
                          <a:blip r:embed="rId30"/>
                          <a:stretch>
                            <a:fillRect/>
                          </a:stretch>
                        </pic:blipFill>
                        <pic:spPr>
                          <a:xfrm>
                            <a:off x="6370320" y="716280"/>
                            <a:ext cx="1003300" cy="368300"/>
                          </a:xfrm>
                          <a:prstGeom prst="rect">
                            <a:avLst/>
                          </a:prstGeom>
                        </pic:spPr>
                      </pic:pic>
                    </wpg:wgp>
                  </a:graphicData>
                </a:graphic>
              </wp:anchor>
            </w:drawing>
          </mc:Choice>
          <mc:Fallback>
            <w:pict>
              <v:group w14:anchorId="773062E4" id="Group 58" o:spid="_x0000_s1053" alt="&quot;&quot;" style="position:absolute;left:0;text-align:left;margin-left:-54pt;margin-top:247.95pt;width:613.2pt;height:88.05pt;z-index:251668652;mso-position-horizontal-relative:text;mso-position-vertical-relative:text" coordsize="77876,11182" o:gfxdata="UEsDBBQABgAIAAAAIQCm5lH7DAEAABUCAAATAAAAW0NvbnRlbnRfVHlwZXNdLnhtbJSRTU7DMBBG&#13;&#10;90jcwfIWJQ5dIITidEHKEhAqB7DsSWIR/8hjQnp77LSVoKJIXdoz75s3dr2ezUgmCKid5fS2rCgB&#13;&#10;K53Stuf0fftU3FOCUVglRmeB0x0gXTfXV/V25wFJoi1yOsToHxhDOYARWDoPNlU6F4yI6Rh65oX8&#13;&#10;ED2wVVXdMelsBBuLmDNoU7fQic8xks2crvcmYDpKHvd9eRSn2mR+LnKF/ckEGPEEEt6PWoqYtmOT&#13;&#10;VSdmxcGqTOTSg4P2eJPUz0zIld9WPwccuJf0nEErIK8ixGdhkjtTARmsXOtk+X9GljRYuK7TEso2&#13;&#10;4Gahjk7nspX7sgGmS8PbhL3BdExny6c23wA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BtmTx06BAAAxwsAAA4AAABkcnMvZTJvRG9jLnhtbNxWbW/bNhD+PmD/&#13;&#10;gdD3xnqxZFmIU2TOEhQI2mDJ0M80RVlCJZEj6cjpr99DUnISJ0WLdAOGGYhyFI+8u0f33N3p+33X&#13;&#10;knuudCP6VRCdhAHhPRNl029XwZ93l+/ygGhD+5K2ouer4IHr4P3Zr7+cDrLgsahFW3JFcEmvi0Gu&#13;&#10;gtoYWcxmmtW8o/pESN5jsxKqowZLtZ2Vig64vWtncRhms0GoUirBuNZ4e+E3gzN3f1VxZj5VleaG&#13;&#10;tKsAvhn3VO65sc/Z2SkttorKumGjG/QNXnS06WH0cNUFNZTsVPPiqq5hSmhRmRMmupmoqoZxFwOi&#13;&#10;icKjaK6U2EkXy7YYtvIAE6A9wunN17KP91dK3sobBSQGuQUWbmVj2Veqs//hJdk7yB4OkPG9IQwv&#13;&#10;F4t8kc2BLMNeFEV5nKQeVFYD+RfnWP37d07OJsOzZ+4MEgmiHzHQP4fBbU0ld9DqAhjcKNKUCGAZ&#13;&#10;pYs0jeZZQHraIV//QAbRfttyEidzG5j1AwcOiOlCA7yfhesQNC2k0uaKi45YYRUoOOAyi95fawMH&#13;&#10;oDqpWKtatE152bStW6jtZt0qck+R7tE6XqeJ9RlHnqm1PRmwHy9C++EoaFe11EDsJEDQ/TYgtN2C&#13;&#10;z8woZ7sX1gJu8rYvqK69DXet/95dY8DktulWQR7a32i57e0x7rg4RmAx9KhZyew3e4d+vJgA3ojy&#13;&#10;AZ9ECc9XLdllAzSuqTY3VIGg8BtFx3zCo2oFghGjFJBaqK+vvbf6yBnsBmQA4RHoXzuqeEDaDz2y&#13;&#10;aRnNbR4bt5inixgL9XRn83Sn33VrYUFGeZPMiVbftJNYKdF9Rm06t1axRXsG2x7ScbE2vhChujF+&#13;&#10;fu7UUBUkNdf9rWT28gnxu/1nquSYEgbk+yimDKbFUWZ4XXuyF+c7I6rGpY2F2uOKhLALsMmn879O&#13;&#10;qzxexoskzZYTq+5s+fhN7AnelFwz4HCLPEcPIWYQxAhDW6KZUJxsxH7KipF2xOxx1KIz0vEbBJzH&#13;&#10;abTMAD0q0yLMM4gug6fShfYR5nnqS1cShWnkKtc/RcUHfWAi+lUpBiQa8hcvV8Gl+1l3XqdmlqSh&#13;&#10;+/aOXwd2v+VKGLAMdF/8Nc7lE4r/Y86htHn6/RcYJxtW4G9s5pBeNLLvDz04ZXa2dPnBqfuhOzqq&#13;&#10;vuzkO19hmk3TNubBzVDINOtUf3/TMNvK7OJJT8yiEF1xGWOS8z0RatY6cQSclP1R9IeGXQv2RZNe&#13;&#10;rGt0Tn6uJag90nX2XN0tn9ndtI2c8t3KY4TgzNHE8wpIfpq6EGzX8d748VBxdDbUFV03UqNAF7zb&#13;&#10;8BJt9UPp3EdnNIobVtt6WaHJ2YY/8nLacF4+OmZD+EbJyZJFmNjGYUtOlMX5UcmJwjBJXNOFQpLl&#13;&#10;VvbGpllrau0/1P2dY94VJ8Izx3Q3LbraMk62dhx9unZaj/P32d8AAAD//wMAUEsDBBQABgAIAAAA&#13;&#10;IQBB5YWXWw8AAJQ0AAAUAAAAZHJzL21lZGlhL2ltYWdlMS5lbWbsm3k4lF0bwB9MYQiVPdWTjKXE&#13;&#10;mBk0yTqYSA0p2Rlm7IzGrmTJ8iqSLVESKqlIUcmayFJ9hmypkOzZUl6K5HtGeeud97uu753/51zu&#13;&#10;Oee+z33u8zy/8/xxn+u6sQEA4AHJaiNAA4lVBep3wQEgjwMAQL0D+gDABqRgAABSodHfm9ZaAIiE&#13;&#10;JvjZAUCeYfICnAt4lwwDoACAFAIARCGBwu1k02Jb2UsAsrMLPH5DX2b/U5Ba7IAANIZBAgBhmtxa&#13;&#10;wF/68vIysB3SeelTUOPSArikoF4UEnocuo3eIL/lHyO6D9saF8jJGpLVvYyhyc2QQI8B8IB8K67b&#13;&#10;N/B4aoCC1RrbhB6zhAkGELNVdtaqst9D7A8vs+TfM6AzW/nuII5BVge/079dVvv3BOjMWPz+PS9G&#13;&#10;TxY/RiLM6Sx+zPFi9GbxYyTCnM7ixxwvRm8WP0YizOksfszxYvRm8WMkwpzO4sccL0ZvFj9GIszp&#13;&#10;LH7M8WL0ZvFjJMKczuLHHC9GbxY/RiLM6Sx+zPFi9GbxYyTCnM7ixxwvRm8WP0YizOksfszxYvRm&#13;&#10;8WMkwpzO4sccL0ZvFj9GIszpLH7M8WL0ZvFjJMKc/js/Vv3Bv687WK3RWK0/WK3hYNW+MFH7Qq8V&#13;&#10;+ln/Ig4VE2GgSiLZlWoiqNboZ/+ju6IDAKPav0w/dHatX7VM9BqpWagUaRQSvK4BDgaVJ0GmvzV6&#13;&#10;nRSor2tMN1ZAfvJQjzDW1d+lpICGI+qGPg2N532+0lJXD0eDSJDi4AbfuxdU1Hf18CVTod6D6EvW&#13;&#10;JTtSSGRQ0Yjs5ezrAiqh0aCGBtzHl0omesID2Y4kaMNrkbyw6aCnJ6/kk9RS/eZ4IrLsZbNfxbzD&#13;&#10;Vdt1Z0cZxmyelIw8OLH7GCHTZE+gv6K0Qo72+5Y9KQf0rY+94zZ7zUW5aNdFfcZTYCTetDOuzlO7&#13;&#10;qZHg3dg01WJotgEhoGmv5LXcWWH1GpWzVshE3Lx69NSmg8rTMZz31O+GAhLBO9TgZC/Sz+eBRvSX&#13;&#10;UPrtZQ4HeUNPb0x0Xvmlkr18QRQ0fQhUPET2ofhRHck+IOaHAUfx8oXmfUA6DMjhAJnkStShBIJW&#13;&#10;SMigigVRWBs49PI/d6GvWkVmTKU4mpJ9QStoK1190AZUxFE8KFRTb6IjGaQzxfkogcorYTU06AB/&#13;&#10;xlD5LcZBaF9FbTp6L4g7qKhL9nd1JB/C6/wFH6WihPrfx/P7kWSeDzhs2i0cQ6tUrWzZIAkiZsWD&#13;&#10;ucGXavuEYCaxBmHG7NGR0v66a/QF18uZkQ4/ZsPHSDrqCfKcinDo4v4kYFxfY6KrN9QT5849XaD8&#13;&#10;uTdjqcGir3vkYVe383RIVxlg/C0C9sTXnC0Mk20uODVeY71h4/O6eXZRATY+c7bH/U5OMPwXXfb2&#13;&#10;b5Xq6ek39tUXz00phJHK38hXG0v7dC6HJkqq4qTWAnC9DpW9J6VFhthTTIufiqGWYc9mU+VQ0Uoo&#13;&#10;4WzunNuSA3V3PObyhneWN11Ikx7MFrdoFqvAXI4rN+7NQPTnxsGyrS8g3jnnnuAkVx42yACG5mXb&#13;&#10;2r5cMgKQgul2L0aksz1iUXqCYlOxn9gBrpQ6bAWV78xXrMtlIPC68+BpWKyBw/X1XRdch0YbnRZm&#13;&#10;ik2/OijtTKk90P9HoBFttoT3LFIk7A7lvB4bwsIz3SVxskBictKic9jla3V335aTpkvqjcGLR2ak&#13;&#10;J2iXteMuW/R5TNxWrBQG5qQsL24urko9ApR4rtUa6r9NmAaBT2uAkt5Ln7dEe9gm1b3nleE5MzHh&#13;&#10;4cOW5a6wc1R1MSuC8qw6Gjuf/nxq0Uztuohm+HYDITRZb+h63vX9ui9e8PKl0UhL8wLLA4+xrv9p&#13;&#10;qpW/lPVYZCZq9IjJaAp3ZKxLedTecPNzCiR4ZGhHf6ioigyn2MlMd0EXPzsgJAprXGrA2UhRB3Db&#13;&#10;OaS8NIPZQ8atBJTgjVUVLgWJd3wSUMHfRxa28lif9uo30pY0HZ7jTSBRETnyYrl9kR417BvOcfpe&#13;&#10;gWPCFZDs8vbrJMLQ3hy9IBAZtk+A4zyHwj52Vy3YPW2NVwBcW+kVm/8pN2+gPTy4BXYwQsV7rTXs&#13;&#10;6ON13jy8YXgteHTNfiRbb7grV8RHAaEc7ZvnhK/yp+t0Cmyy5ArCaRvvFuR4ios9J5Ck9bVF+obo&#13;&#10;jlM3s3HG6rPbfcXLuGxOLVzhbAExa5fYQiLXX2BvI657BTwI6y5Sk+DCP3n+TjdQ6BKnyOM3/Yal&#13;&#10;whp8D5+I9G/6CMhH2T1J5tJq5OJo1Tfn2jSjq3POXIpt/Tb3RMmr7Pl6Gef4rm56FL8v8dggx9qY&#13;&#10;bOIFUeF6sYEYi7h+BzNip4MhsuOC4wUzI5FhFScBdPjXiGsOHXevm8vc1vTnVll/MX5XnZl9gr1V&#13;&#10;UdpdjlfECTUJvobHYu8lvE+WilqjvJQLYQ/5u+LKw8Zr1/VLzwRW7OgVnI7gr/H56HBiWxU8VCJ0&#13;&#10;S1/C1vpqmXPcljD3CP5t50EpD6nDAuJcI1xLkeufYEzCbxB8JaMFguqsHeTunn2lXWEgIX0wWdAg&#13;&#10;WkrkkJRcekn4YQM3SRtpdenKbclNe0h4qqiFli2hUCoLtEPwJ2kap8hKCxIMJfR0ug9iDR9pBWkF&#13;&#10;4a4dWnfDq9385oWyTEtCpW6IYYgiPhmd9jltoKkg+Vaie+p42nEEIaUrLSDNTiFLxm5bqOH3699K&#13;&#10;2U1qtGpMw3OLzLL1+0ueqEcZ6GXkpDr84ZDhEOtw6r3yUxNERVJ40sMNhHytsaKXiGvbxHXargW9&#13;&#10;LC05ULLnNfk1cjNe9epiW/LY09mto5Wz3GQE2WpIdkhiSHyo+NmhtU+Q9l/Qh8SuxSXHlcclfMYM&#13;&#10;P6IN0N6o3HG1Xa6QS/26w2vHiVTJVKdUttSEm0ZHKB2CHZk3PW8S2pFu0m5Et263xQ6FW/G0PFrA&#13;&#10;ZVqmHWZ58FvMh6Ky2ODSBbc/az+of0gWzxCvEhcTPyKehqlXFsvwymjKGMoYwTSUuFjy3IdZDlmO&#13;&#10;3LdFpqZPvTjshCg+g80uKJzM29WqcbXnlnqB441ic+fcg8XNG22SFKxUtR9aPzQN0CHsVzRXtLtj&#13;&#10;Mp2tYZJVkHW1Gl9tFfrscQv42v6M9sWaG9mns6uJl4m5/Y7bbybeat2Ra5mrVr/b8cGx0zMaA1bS&#13;&#10;RbGZBkkG8U0HTF+19x62L6OV0Hjdh12kMbeUyxtyit5aWNzW77yCrd3beCI36OLXnTzqZ8zPZAr3&#13;&#10;CNvJT8qb7hqX32ohZ7HG3LPkQ9FC7eu6DHcbx5CGaLcBx+Lm6z3D9wvyd/X5V0+GqGXYFPUIlx8s&#13;&#10;p83xzUkuSi8qcarHBMZU8s2/8vWXLY8M6Vg/Ptpf2jwTN8Apc1zmbptBXl+mRbNc87rmXB5ekY8i&#13;&#10;7btEqa3H+kslqIkKJIU4u0Dv7PYjb1IHLMcXXhzoih/xr/Os63ml3r1UuriTfz9/Iv5MQ0pe8og4&#13;&#10;jcf2j7Q7RxOP3nmYNO8w7Tadp7FHI1YjXmNjlX/VrRDFL8Ql9iX/hZ7PXR9HFroWCbDdsNvco/Cr&#13;&#10;MH2YGacGD4p7wxo/WG0NW015xFbFl3ZS1u3C7DrfcP5Re7mVeW2EFnxEFeQxt6UngkqPBJ4MDIDt&#13;&#10;ctDTxdWV70tofNmIPxMvvF84QL8J/1SvA39A77hemt7+NHN5i+JB/TjLOPC6uvDWTULHpfyp+fMv&#13;&#10;e/bHDEy8hw9MKaCtzxdPvKbeH8p/Tis8Z1djcWzHlk1bN/cJLMdufJI/ZFQ4a/coYAjWlVwes5g0&#13;&#10;Ur9zJH7G5gv5WyIsLfJeZKtuWp1NrKNBoYGQwQA7Qfv+O797dp/CB/NTzqXkyqHzW/P/4xpZ8qWk&#13;&#10;TQdBPF200watLlOpWIvJReLKnrl2TB3ZmKPVmmgk62PhVH7h7HejP/fFSV1EnLLgKXa71+uMJ2c9&#13;&#10;M3mxfnh2MGPQ6/nmps9NiyeVnZQD/Jyr/L9Hf6tRnnLnK4jqLLR+8+hggE1NWf+fVeMJnqDnvu6P&#13;&#10;z/Wfx5M39Xmd7m03uWJSVGXvUjw9XK/zSMekv3JXsxWfx1MPIY/JHqfiArc3aZK2rX86PH9/+j0B&#13;&#10;8TZpvM8i5OjXnhdzkZOV1+auLQa88+cKeNszVvbZPN3Bwra7pfCdTcHQi085nx6WH52oMiNaHbPn&#13;&#10;d00gJZSgbtyrNLzjhu/I+3D1Q7h4QsZw5YfjDyczXze86aru8wxtY4vneMqpsUVQoiK0cd7YvUDb&#13;&#10;8ynxbf/tWtp4zoeyaudQu1DdyX0ziTR8FP5aw5MEvw619i7VG6opKk/ik+rvDhxroCy9+xN3fOOt&#13;&#10;MWN07qMvsN3bsDPvG75snb7Mu7c76HTIzTGZpay5By2Wpy2zO992xj64quJ63Oh431hYW+bm5s27&#13;&#10;NC8un5iNm0vPKH7mvJ+W2Cx06SI2K+DkJ536qJkzsSIxe476apSVDL7MLCwq7H0ennbHduYRNf9N&#13;&#10;5eK3I2m3nAuxNmohmSGVk9FL8Z1byi+ft5s46Tp2f9qzcsy7eOn8QMHZqjUhIws2i4q9c2UhQ2eX&#13;&#10;MzdxnFm7MKVQdXzZ9q36WEjvUitnPr+t5ovg3UsuS44TAzkycMKOyzc1C5Y6vnQ55VfOTlzpsqcV&#13;&#10;/+GcEF2KU1xO/XqHULuGlk/bqV+i/wFfgKfFfY3rCb47+/Tj87i0toGoarnvD+ZTW29lnQxYrHR2&#13;&#10;aKr76N46nq5p2HujCrvQOec5QhodbAtwnb6ed7r3VpXmXPhS9qLjbEPi2AThCyE1K14z4AT3t0+B&#13;&#10;0p5Ow33zkZ8X/5lB01NVem4L5bMGOJwO0YdMAum56iHQZjV1pWfRq+nvryTb53+nzfR82A9KvZVA&#13;&#10;xf2uJB8oT6bn6FC033Jh1X8ExBF9iR4U5x/pu8/PvP1X8rz7twU46D7i60rx0qWnzrK6e1BIlAoS&#13;&#10;o6SKUlLCKilbIpEy0J8cFIlKIfk5QrcbWU+iI8EUNCNTfaBlIEpFAaOgBFrL6vi5epBAlLIeShlt&#13;&#10;LQea+BGpvsEglNSv3A4CfeXgigcopP+zza9nDKSSneBIEAtH/tVAFWVltDLoBK7aUCjo1ekN9Fq1&#13;&#10;oZUw0PXi7zYkEgUxZ7ChUVhGG1oJ+Q8bEo395x4oFHTMf4+HRqn+tq8vlejqQaauXApNXYPJIBa6&#13;&#10;NVEoviD9qKALkoGXEwWknwJ9rAsd6l5VFZQKyckR5ehARpFVyRgU2ZGERqLJTlgsNHYga8D/v8uP&#13;&#10;j8LHFwK/Qg+NQe+GIxB6BH04dIVd+d8e+n2W3v4LAAD//wMAUEsDBBQABgAIAAAAIQDsJfvF6AAA&#13;&#10;ABIBAAAPAAAAZHJzL2Rvd25yZXYueG1sTI/NbsIwEITvlfoO1lbqDWxToCHEQYj+nFClAhLqzSRL&#13;&#10;EhGvo9gk4e1rTu1lpdHuzsyXrAZTsw5bV1lSIMcCGFJm84oKBYf9xygC5rymXNeWUMENHazSx4dE&#13;&#10;x7nt6Ru7nS9YMCEXawWl903MuctKNNqNbYMUdmfbGu2DbAuet7oP5qbmEyHm3OiKQkKpG9yUmF12&#13;&#10;V6Pgs9f9+kW+d9vLeXP72c++jluJSj0/DW/LMNZLYB4H//cBd4bQH9JQ7GSvlDtWKxhJEQUir2C6&#13;&#10;mC2A3U+kjKbATgrmrxMBPE34f5T0FwAA//8DAFBLAwQUAAYACAAAACEAjiIJQroAAAAhAQAAGQAA&#13;&#10;AGRycy9fcmVscy9lMm9Eb2MueG1sLnJlbHOEj8sKwjAQRfeC/xBmb9O6EJGm3YjQrdQPGJJpG2we&#13;&#10;JFHs3xtwY0FwOfdyz2Hq9mVm9qQQtbMCqqIERlY6pe0o4NZfdkdgMaFVODtLAhaK0DbbTX2lGVMe&#13;&#10;xUn7yDLFRgFTSv7EeZQTGYyF82RzM7hgMOUzjNyjvONIfF+WBx6+GdCsmKxTAkKnKmD94rP5P9sN&#13;&#10;g5Z0dvJhyKYfCq5NdmcghpGSAENK4yesCjID8Kbmq8eaNwAAAP//AwBQSwECLQAUAAYACAAAACEA&#13;&#10;puZR+wwBAAAVAgAAEwAAAAAAAAAAAAAAAAAAAAAAW0NvbnRlbnRfVHlwZXNdLnhtbFBLAQItABQA&#13;&#10;BgAIAAAAIQA4/SH/1gAAAJQBAAALAAAAAAAAAAAAAAAAAD0BAABfcmVscy8ucmVsc1BLAQItABQA&#13;&#10;BgAIAAAAIQAbZk8dOgQAAMcLAAAOAAAAAAAAAAAAAAAAADwCAABkcnMvZTJvRG9jLnhtbFBLAQIt&#13;&#10;ABQABgAIAAAAIQBB5YWXWw8AAJQ0AAAUAAAAAAAAAAAAAAAAAKIGAABkcnMvbWVkaWEvaW1hZ2Ux&#13;&#10;LmVtZlBLAQItABQABgAIAAAAIQDsJfvF6AAAABIBAAAPAAAAAAAAAAAAAAAAAC8WAABkcnMvZG93&#13;&#10;bnJldi54bWxQSwECLQAUAAYACAAAACEAjiIJQroAAAAhAQAAGQAAAAAAAAAAAAAAAABEFwAAZHJz&#13;&#10;L19yZWxzL2Uyb0RvYy54bWwucmVsc1BLBQYAAAAABgAGAHwBAAA1GAAAAAA=&#13;&#10;">
                <v:rect id="_x0000_s1054" alt="&quot;&quot;" style="position:absolute;width:77876;height:11182;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pnVFVzAAAAOgAAAAPAAAAZHJzL2Rvd25yZXYueG1sRI/RSsNA&#13;&#10;EEXfhf7DMoJvdjfS1Jh2W0qk4KvVDxiz02xIdjZk1yT69a4g+DIwc7lnOPvj4nox0RhazxqytQJB&#13;&#10;XHvTcqPh/e18X4AIEdlg75k0fFGA42F1s8fS+JlfabrERiQIhxI12BiHUspQW3IY1n4gTtnVjw5j&#13;&#10;WsdGmhHnBHe9fFBqKx22nD5YHKiyVHeXT6fhrDaVMh/dtBgqvrtsnmxRXbW+u12ed2mcdiAiLfG/&#13;&#10;8Yd4McnhKcsf8zzbbOFXLB1AHn4AAAD//wMAUEsBAi0AFAAGAAgAAAAhANvh9svuAAAAhQEAABMA&#13;&#10;AAAAAAAAAAAAAAAAAAAAAFtDb250ZW50X1R5cGVzXS54bWxQSwECLQAUAAYACAAAACEAWvQsW78A&#13;&#10;AAAVAQAACwAAAAAAAAAAAAAAAAAfAQAAX3JlbHMvLnJlbHNQSwECLQAUAAYACAAAACEAqZ1RVcwA&#13;&#10;AADoAAAADwAAAAAAAAAAAAAAAAAHAgAAZHJzL2Rvd25yZXYueG1sUEsFBgAAAAADAAMAtwAAAAAD&#13;&#10;AAAAAA==&#13;&#10;" fillcolor="#1c2c53" stroked="f" strokeweight="1pt">
                  <v:textbox>
                    <w:txbxContent>
                      <w:p w14:paraId="0C69AC5E" w14:textId="16A9F983" w:rsidR="009D6AA8" w:rsidRPr="006324C6" w:rsidRDefault="009D6AA8" w:rsidP="009D6AA8">
                        <w:pPr>
                          <w:pStyle w:val="Heading4"/>
                          <w:ind w:left="720"/>
                          <w:rPr>
                            <w:b/>
                            <w:bCs/>
                            <w:color w:val="FFFFFF" w:themeColor="background1"/>
                            <w:sz w:val="36"/>
                            <w:szCs w:val="36"/>
                          </w:rPr>
                        </w:pPr>
                        <w:r w:rsidRPr="00952BA8">
                          <w:rPr>
                            <w:rFonts w:asciiTheme="minorHAnsi" w:hAnsiTheme="minorHAnsi" w:cstheme="minorHAnsi"/>
                            <w:b/>
                            <w:i w:val="0"/>
                            <w:color w:val="FFFFFF" w:themeColor="background1"/>
                            <w:sz w:val="36"/>
                            <w:szCs w:val="36"/>
                          </w:rPr>
                          <w:t>Calculate Section</w:t>
                        </w:r>
                        <w:r>
                          <w:rPr>
                            <w:rFonts w:asciiTheme="minorHAnsi" w:hAnsiTheme="minorHAnsi" w:cstheme="minorHAnsi"/>
                            <w:b/>
                            <w:i w:val="0"/>
                            <w:color w:val="FFFFFF" w:themeColor="background1"/>
                            <w:sz w:val="36"/>
                            <w:szCs w:val="36"/>
                          </w:rPr>
                          <w:t xml:space="preserve"> Two </w:t>
                        </w:r>
                        <w:r w:rsidRPr="0095373D">
                          <w:rPr>
                            <w:rFonts w:asciiTheme="minorHAnsi" w:hAnsiTheme="minorHAnsi" w:cstheme="minorHAnsi"/>
                            <w:b/>
                            <w:bCs/>
                            <w:i w:val="0"/>
                            <w:iCs w:val="0"/>
                            <w:color w:val="FFFFFF" w:themeColor="background1"/>
                            <w:sz w:val="36"/>
                            <w:szCs w:val="36"/>
                          </w:rPr>
                          <w:t>Total</w:t>
                        </w:r>
                      </w:p>
                      <w:p w14:paraId="4D063870" w14:textId="1C4C5E78" w:rsidR="009D6AA8" w:rsidRPr="006324C6" w:rsidRDefault="009D6AA8" w:rsidP="009D6AA8">
                        <w:pPr>
                          <w:spacing w:line="480" w:lineRule="auto"/>
                          <w:ind w:left="720"/>
                          <w:rPr>
                            <w:rFonts w:eastAsiaTheme="minorEastAsia"/>
                            <w:b/>
                            <w:bCs/>
                            <w:i/>
                            <w:iCs/>
                            <w:color w:val="FFFFFF" w:themeColor="background1"/>
                            <w:sz w:val="28"/>
                            <w:szCs w:val="28"/>
                          </w:rPr>
                        </w:pPr>
                        <w:r w:rsidRPr="006324C6">
                          <w:rPr>
                            <w:rFonts w:eastAsiaTheme="minorEastAsia"/>
                            <w:b/>
                            <w:bCs/>
                            <w:i/>
                            <w:iCs/>
                            <w:color w:val="FFFFFF" w:themeColor="background1"/>
                            <w:sz w:val="28"/>
                            <w:szCs w:val="28"/>
                          </w:rPr>
                          <w:t xml:space="preserve">Add up points from the bolded boxes to get your Section </w:t>
                        </w:r>
                        <w:r>
                          <w:rPr>
                            <w:rFonts w:eastAsiaTheme="minorEastAsia"/>
                            <w:b/>
                            <w:bCs/>
                            <w:i/>
                            <w:iCs/>
                            <w:color w:val="FFFFFF" w:themeColor="background1"/>
                            <w:sz w:val="28"/>
                            <w:szCs w:val="28"/>
                          </w:rPr>
                          <w:t xml:space="preserve">Two </w:t>
                        </w:r>
                        <w:r w:rsidRPr="006324C6">
                          <w:rPr>
                            <w:rFonts w:eastAsiaTheme="minorEastAsia"/>
                            <w:b/>
                            <w:bCs/>
                            <w:i/>
                            <w:iCs/>
                            <w:color w:val="FFFFFF" w:themeColor="background1"/>
                            <w:sz w:val="28"/>
                            <w:szCs w:val="28"/>
                          </w:rPr>
                          <w:t>Total.</w:t>
                        </w:r>
                      </w:p>
                      <w:p w14:paraId="02AFF390" w14:textId="77777777" w:rsidR="009D6AA8" w:rsidRPr="00F45A74" w:rsidRDefault="009D6AA8" w:rsidP="009D6AA8">
                        <w:pPr>
                          <w:rPr>
                            <w:b/>
                            <w:bCs/>
                            <w:sz w:val="36"/>
                            <w:szCs w:val="36"/>
                          </w:rPr>
                        </w:pPr>
                      </w:p>
                    </w:txbxContent>
                  </v:textbox>
                </v:rect>
                <v:shape id="Text Box 9" o:spid="_x0000_s1055" type="#_x0000_t202" alt="Section two total score box" style="position:absolute;left:42519;top:7086;width:20009;height:3105;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hbZh2zgAAAOcAAAAPAAAAZHJzL2Rvd25yZXYueG1sRI9PSwMx&#13;&#10;FMTvQr9DeAVvNusW+2fbtCyKpQgttHrw+Eie2cVNsiTPdv32RhC8DAzD/IZZbwfXiQvF1Aav4H5S&#13;&#10;gCCvg2m9VfD2+ny3AJEYvcEueFLwTQm2m9HNGisTrv5ElzNbkSE+VaigYe4rKZNuyGGahJ58zj5C&#13;&#10;dMjZRitNxGuGu06WRTGTDlufFxrs6bEh/Xn+cgpeTjss7W5fHKbvXB8t6zpFrdTteHhaZalXIJgG&#13;&#10;/m/8IfZGwaJclvPpw2wJv7/yJ5CbHwAAAP//AwBQSwECLQAUAAYACAAAACEA2+H2y+4AAACFAQAA&#13;&#10;EwAAAAAAAAAAAAAAAAAAAAAAW0NvbnRlbnRfVHlwZXNdLnhtbFBLAQItABQABgAIAAAAIQBa9Cxb&#13;&#10;vwAAABUBAAALAAAAAAAAAAAAAAAAAB8BAABfcmVscy8ucmVsc1BLAQItABQABgAIAAAAIQAhbZh2&#13;&#10;zgAAAOcAAAAPAAAAAAAAAAAAAAAAAAcCAABkcnMvZG93bnJldi54bWxQSwUGAAAAAAMAAwC3AAAA&#13;&#10;AgMAAAAA&#13;&#10;" fillcolor="window" strokecolor="window" strokeweight=".5pt">
                  <v:textbox>
                    <w:txbxContent>
                      <w:p w14:paraId="331F8ABE" w14:textId="77777777" w:rsidR="009D6AA8" w:rsidRPr="007F7596" w:rsidRDefault="009D6AA8" w:rsidP="009D6AA8">
                        <w:pPr>
                          <w:spacing w:after="240"/>
                          <w:rPr>
                            <w:b/>
                            <w:bCs/>
                            <w:color w:val="1C2C53"/>
                            <w:sz w:val="28"/>
                            <w:szCs w:val="28"/>
                          </w:rPr>
                        </w:pPr>
                        <w:r w:rsidRPr="007F7596">
                          <w:rPr>
                            <w:b/>
                            <w:bCs/>
                            <w:color w:val="1C2C53"/>
                            <w:sz w:val="28"/>
                            <w:szCs w:val="28"/>
                          </w:rPr>
                          <w:t>SECTION TOTAL =</w:t>
                        </w:r>
                      </w:p>
                      <w:p w14:paraId="5C1A740A" w14:textId="77777777" w:rsidR="009D6AA8" w:rsidRDefault="009D6AA8" w:rsidP="009D6AA8"/>
                    </w:txbxContent>
                  </v:textbox>
                </v:shape>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1" o:spid="_x0000_s1056" type="#_x0000_t75" alt="&quot;&quot;" style="position:absolute;left:63703;top:7162;width:10033;height:3683;visibility:visible;mso-wrap-style:squar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6nAX+zwAAAOgAAAAPAAAAZHJzL2Rvd25yZXYueG1sRI9BS8NA&#13;&#10;EIXvQv/DMgVvdpOIUdNuS1EKgiDYllJvQ3aaBLOzMbu26793DoKXB/Me8828xSq5Xp1pDJ1nA/ks&#13;&#10;A0Vce9txY2C/29w8gAoR2WLvmQz8UIDVcnK1wMr6C7/TeRsbJRAOFRpoYxwqrUPdksMw8wOxZCc/&#13;&#10;Oowyjo22I14E7npdZFmpHXYsF1oc6Kml+nP77QwcT4e12xRDevu6LSgdP7g8vLIx19P0PBdZz0FF&#13;&#10;SvF/4w/xYqVDmWf53f1jIZ9LMTFAL38BAAD//wMAUEsBAi0AFAAGAAgAAAAhANvh9svuAAAAhQEA&#13;&#10;ABMAAAAAAAAAAAAAAAAAAAAAAFtDb250ZW50X1R5cGVzXS54bWxQSwECLQAUAAYACAAAACEAWvQs&#13;&#10;W78AAAAVAQAACwAAAAAAAAAAAAAAAAAfAQAAX3JlbHMvLnJlbHNQSwECLQAUAAYACAAAACEAOpwF&#13;&#10;/s8AAADoAAAADwAAAAAAAAAAAAAAAAAHAgAAZHJzL2Rvd25yZXYueG1sUEsFBgAAAAADAAMAtwAA&#13;&#10;AAMDAAAAAA==&#13;&#10;">
                  <v:imagedata r:id="rId31" o:title=""/>
                </v:shape>
              </v:group>
            </w:pict>
          </mc:Fallback>
        </mc:AlternateContent>
      </w:r>
      <w:r w:rsidR="00284CD7" w:rsidRPr="00F1598C">
        <w:t xml:space="preserve">No committee </w:t>
      </w:r>
      <w:r w:rsidR="00284CD7" w:rsidRPr="00F1598C">
        <w:rPr>
          <w:rFonts w:eastAsia="PMingLiU"/>
          <w:b/>
        </w:rPr>
        <w:t>(0 points)</w:t>
      </w:r>
    </w:p>
    <w:p w14:paraId="75ECEAC1" w14:textId="63ADE69F" w:rsidR="00284CD7" w:rsidRPr="00F1598C" w:rsidRDefault="00284CD7" w:rsidP="0049362A">
      <w:pPr>
        <w:spacing w:before="120" w:after="120" w:line="312" w:lineRule="auto"/>
        <w:contextualSpacing/>
        <w:rPr>
          <w:rFonts w:asciiTheme="minorHAnsi" w:hAnsiTheme="minorHAnsi" w:cstheme="minorHAnsi"/>
          <w:sz w:val="24"/>
          <w:szCs w:val="24"/>
        </w:rPr>
        <w:sectPr w:rsidR="00284CD7" w:rsidRPr="00F1598C" w:rsidSect="00284CD7">
          <w:footerReference w:type="default" r:id="rId32"/>
          <w:pgSz w:w="12240" w:h="15840"/>
          <w:pgMar w:top="1440" w:right="1080" w:bottom="1440" w:left="1080" w:header="720" w:footer="720" w:gutter="0"/>
          <w:pgNumType w:fmt="numberInDash"/>
          <w:cols w:space="720"/>
          <w:docGrid w:linePitch="360"/>
        </w:sectPr>
      </w:pPr>
    </w:p>
    <w:p w14:paraId="1CF6D61E" w14:textId="5BCDE66E" w:rsidR="00284CD7" w:rsidRPr="00F1598C" w:rsidRDefault="00284CD7" w:rsidP="00237328">
      <w:pPr>
        <w:pStyle w:val="Heading2"/>
      </w:pPr>
      <w:r w:rsidRPr="00F1598C">
        <w:lastRenderedPageBreak/>
        <w:t>Section 2: Meal and Snack Foods and Beverages</w:t>
      </w:r>
    </w:p>
    <w:p w14:paraId="4480F4DF" w14:textId="77777777" w:rsidR="00284CD7" w:rsidRPr="00F1598C" w:rsidRDefault="00284CD7" w:rsidP="00943CF4">
      <w:pPr>
        <w:spacing w:before="120" w:after="120"/>
        <w:contextualSpacing/>
        <w:rPr>
          <w:rStyle w:val="IntenseEmphasis"/>
          <w:rFonts w:asciiTheme="minorHAnsi" w:hAnsiTheme="minorHAnsi" w:cstheme="minorHAnsi"/>
        </w:rPr>
      </w:pPr>
      <w:r w:rsidRPr="00F1598C">
        <w:rPr>
          <w:rStyle w:val="IntenseEmphasis"/>
          <w:rFonts w:asciiTheme="minorHAnsi" w:hAnsiTheme="minorHAnsi" w:cstheme="minorHAnsi"/>
        </w:rPr>
        <w:t>When completing this section, please refer to a weekly or monthly meal menu if available.</w:t>
      </w:r>
    </w:p>
    <w:p w14:paraId="223EDCCA" w14:textId="4BDB74B5" w:rsidR="00284CD7" w:rsidRPr="00F1598C" w:rsidRDefault="00284CD7" w:rsidP="00943CF4">
      <w:pPr>
        <w:spacing w:before="120" w:after="120"/>
        <w:contextualSpacing/>
        <w:rPr>
          <w:rStyle w:val="IntenseEmphasis"/>
          <w:rFonts w:asciiTheme="minorHAnsi" w:hAnsiTheme="minorHAnsi" w:cstheme="minorHAnsi"/>
        </w:rPr>
      </w:pPr>
      <w:r w:rsidRPr="00F1598C">
        <w:rPr>
          <w:rStyle w:val="IntenseEmphasis"/>
          <w:rFonts w:asciiTheme="minorHAnsi" w:hAnsiTheme="minorHAnsi" w:cstheme="minorHAnsi"/>
        </w:rPr>
        <w:t>Unless otherwise specified, refer to practices in place currently. Do NOT include practices that are planned and not yet implemented.</w:t>
      </w:r>
    </w:p>
    <w:p w14:paraId="60A8F9B0" w14:textId="3B6F3213" w:rsidR="00284CD7" w:rsidRPr="00F1598C" w:rsidRDefault="00284CD7" w:rsidP="00363E24">
      <w:pPr>
        <w:pStyle w:val="Questions"/>
      </w:pPr>
      <w:r w:rsidRPr="00F1598C">
        <w:t xml:space="preserve">2.1 Does this site serve meals? </w:t>
      </w:r>
    </w:p>
    <w:p w14:paraId="4D7FB9A4" w14:textId="77777777" w:rsidR="00284CD7" w:rsidRPr="00953960" w:rsidRDefault="00284CD7" w:rsidP="00363E24">
      <w:pPr>
        <w:pStyle w:val="ListParagraph"/>
        <w:numPr>
          <w:ilvl w:val="0"/>
          <w:numId w:val="42"/>
        </w:numPr>
      </w:pPr>
      <w:proofErr w:type="gramStart"/>
      <w:r w:rsidRPr="00953960">
        <w:t>Yes</w:t>
      </w:r>
      <w:proofErr w:type="gramEnd"/>
      <w:r w:rsidRPr="00953960">
        <w:t xml:space="preserve"> </w:t>
      </w:r>
      <w:r w:rsidRPr="00953960">
        <w:rPr>
          <w:rStyle w:val="IntenseEmphasis"/>
        </w:rPr>
        <w:t>Go to Q2.2</w:t>
      </w:r>
    </w:p>
    <w:p w14:paraId="3801A737" w14:textId="77777777" w:rsidR="00284CD7" w:rsidRPr="00953960" w:rsidRDefault="00284CD7" w:rsidP="00363E24">
      <w:pPr>
        <w:pStyle w:val="ListParagraph"/>
        <w:numPr>
          <w:ilvl w:val="0"/>
          <w:numId w:val="42"/>
        </w:numPr>
      </w:pPr>
      <w:r w:rsidRPr="00953960">
        <w:t xml:space="preserve">No </w:t>
      </w:r>
      <w:r w:rsidRPr="00953960">
        <w:rPr>
          <w:rStyle w:val="IntenseEmphasis"/>
        </w:rPr>
        <w:t>Skip to Q2.7</w:t>
      </w:r>
    </w:p>
    <w:p w14:paraId="0F1D5FBB" w14:textId="77777777" w:rsidR="009D60A3" w:rsidRDefault="009D60A3" w:rsidP="00363E24">
      <w:pPr>
        <w:pStyle w:val="Questions"/>
      </w:pPr>
      <w:r w:rsidRPr="00F1598C">
        <w:rPr>
          <w:noProof/>
        </w:rPr>
        <mc:AlternateContent>
          <mc:Choice Requires="wps">
            <w:drawing>
              <wp:inline distT="0" distB="0" distL="0" distR="0" wp14:anchorId="533B79E5" wp14:editId="265EA025">
                <wp:extent cx="2667000" cy="304800"/>
                <wp:effectExtent l="0" t="0" r="0" b="0"/>
                <wp:docPr id="1695972352" name="Text Box 215"/>
                <wp:cNvGraphicFramePr/>
                <a:graphic xmlns:a="http://schemas.openxmlformats.org/drawingml/2006/main">
                  <a:graphicData uri="http://schemas.microsoft.com/office/word/2010/wordprocessingShape">
                    <wps:wsp>
                      <wps:cNvSpPr txBox="1"/>
                      <wps:spPr>
                        <a:xfrm>
                          <a:off x="0" y="0"/>
                          <a:ext cx="2667000" cy="304800"/>
                        </a:xfrm>
                        <a:prstGeom prst="rect">
                          <a:avLst/>
                        </a:prstGeom>
                        <a:solidFill>
                          <a:schemeClr val="bg1">
                            <a:lumMod val="95000"/>
                          </a:schemeClr>
                        </a:solidFill>
                        <a:ln w="6350">
                          <a:noFill/>
                        </a:ln>
                      </wps:spPr>
                      <wps:txbx>
                        <w:txbxContent>
                          <w:p w14:paraId="0699EB7F" w14:textId="77777777" w:rsidR="009D60A3" w:rsidRPr="00FE4BB3" w:rsidRDefault="009D60A3" w:rsidP="009D60A3">
                            <w:pPr>
                              <w:rPr>
                                <w:b/>
                                <w:bCs/>
                                <w:sz w:val="24"/>
                                <w:szCs w:val="24"/>
                              </w:rPr>
                            </w:pPr>
                            <w:r w:rsidRPr="00FE4BB3">
                              <w:rPr>
                                <w:b/>
                                <w:bCs/>
                                <w:sz w:val="24"/>
                                <w:szCs w:val="24"/>
                              </w:rPr>
                              <w:t>Question</w:t>
                            </w:r>
                            <w:r>
                              <w:rPr>
                                <w:b/>
                                <w:bCs/>
                                <w:sz w:val="24"/>
                                <w:szCs w:val="24"/>
                              </w:rPr>
                              <w:t xml:space="preserve"> 2.1 intentionally not scored.</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w:pict>
              <v:shape w14:anchorId="533B79E5" id="Text Box 215" o:spid="_x0000_s1057" type="#_x0000_t202" style="width:210pt;height:24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hdFQhQgIAAIAEAAAOAAAAZHJzL2Uyb0RvYy54bWysVE1v2zAMvQ/YfxB0X+ykSdoEcYosRYYB&#13;&#10;XVsgHXpWZCk2IImapMTOfv0oOV/rdhp2kSmRehTfIz27b7Uie+F8Daag/V5OiTAcytpsC/r9dfXp&#13;&#10;jhIfmCmZAiMKehCe3s8/fpg1dioGUIEqhSMIYvy0sQWtQrDTLPO8Epr5Hlhh0CnBaRZw67ZZ6ViD&#13;&#10;6FplgzwfZw240jrgwns8feicdJ7wpRQ8PEvpRSCqoPi2kFaX1k1cs/mMTbeO2armx2ewf3iFZrXB&#13;&#10;pGeoBxYY2bn6DyhdcwceZOhx0BlIWXORasBq+vm7atYVsyLVguR4e6bJ/z9Y/rRf2xdHQvsZWhQw&#13;&#10;EtJYP/V4GOtppdPxiy8l6EcKD2faRBsIx8PBeHyb5+ji6LvJh3doI0x2uW2dD18EaBKNgjqUJbHF&#13;&#10;9o8+dKGnkJjMg6rLVa1U2sRWEEvlyJ6hiJttP11VO/0Nyu5sMorpO5zUOTE8PeA3JGVIU9DxzShP&#13;&#10;CAZiiu6WMhh+qTtaod20pC6xvMmJlA2UB+TKQddG3vJVjQU9Mh9emMO+QQ5wFsIzLlIBJoOjRUkF&#13;&#10;7uffzmM8yoleShrsw4L6HzvmBCXqq0GhJ/3hMDZu2gxHtwPcuGvP5tpjdnoJyFIfp87yZMb4oE6m&#13;&#10;dKDfcGQWMSu6mOGYu6DhZC5DNx04clwsFikIW9Wy8GjWlkfoqEqU67V9Y84eNQ3YDU9w6lg2fSdt&#13;&#10;FxtvGljsAsg66R6J7lg98o9tnoQ7jmSco+t9irr8OOa/AAAA//8DAFBLAwQUAAYACAAAACEAssRu&#13;&#10;UtoAAAAJAQAADwAAAGRycy9kb3ducmV2LnhtbExPTUvEMBC9C/6HMII3N3ERKd2my7KygjetIuwt&#13;&#10;bcambDIpTXa3+usdvejlMcPjfVXrOXhxwikNkTTcLhQIpC7agXoNb6+7mwJEyoas8ZFQwycmWNeX&#13;&#10;F5UpbTzTC56a3As2oVQaDS7nsZQydQ6DSYs4IjH3EadgMr9TL+1kzmwevFwqdS+DGYgTnBlx67A7&#13;&#10;NMegYXxWrsDHQ/bv8WvZtJun/W671/r6an5YMWxWIDLO+U8BPxu4P9RcrI1Hskl4Dbwm/yJzd5wH&#13;&#10;ouWjUCDrSv5fUH8DAAD//wMAUEsBAi0AFAAGAAgAAAAhALaDOJL+AAAA4QEAABMAAAAAAAAAAAAA&#13;&#10;AAAAAAAAAFtDb250ZW50X1R5cGVzXS54bWxQSwECLQAUAAYACAAAACEAOP0h/9YAAACUAQAACwAA&#13;&#10;AAAAAAAAAAAAAAAvAQAAX3JlbHMvLnJlbHNQSwECLQAUAAYACAAAACEA4XRUIUICAACABAAADgAA&#13;&#10;AAAAAAAAAAAAAAAuAgAAZHJzL2Uyb0RvYy54bWxQSwECLQAUAAYACAAAACEAssRuUtoAAAAJAQAA&#13;&#10;DwAAAAAAAAAAAAAAAACcBAAAZHJzL2Rvd25yZXYueG1sUEsFBgAAAAAEAAQA8wAAAKMFAAAAAA==&#13;&#10;" fillcolor="#f2f2f2 [3052]" stroked="f" strokeweight=".5pt">
                <v:textbox>
                  <w:txbxContent>
                    <w:p w14:paraId="0699EB7F" w14:textId="77777777" w:rsidR="009D60A3" w:rsidRPr="00FE4BB3" w:rsidRDefault="009D60A3" w:rsidP="009D60A3">
                      <w:pPr>
                        <w:rPr>
                          <w:b/>
                          <w:bCs/>
                          <w:sz w:val="24"/>
                          <w:szCs w:val="24"/>
                        </w:rPr>
                      </w:pPr>
                      <w:r w:rsidRPr="00FE4BB3">
                        <w:rPr>
                          <w:b/>
                          <w:bCs/>
                          <w:sz w:val="24"/>
                          <w:szCs w:val="24"/>
                        </w:rPr>
                        <w:t>Question</w:t>
                      </w:r>
                      <w:r>
                        <w:rPr>
                          <w:b/>
                          <w:bCs/>
                          <w:sz w:val="24"/>
                          <w:szCs w:val="24"/>
                        </w:rPr>
                        <w:t xml:space="preserve"> 2.1 intentionally not scored.</w:t>
                      </w:r>
                    </w:p>
                  </w:txbxContent>
                </v:textbox>
                <w10:anchorlock/>
              </v:shape>
            </w:pict>
          </mc:Fallback>
        </mc:AlternateContent>
      </w:r>
    </w:p>
    <w:p w14:paraId="26B6645A" w14:textId="3BA39F27" w:rsidR="00953960" w:rsidRDefault="002E54BA" w:rsidP="00363E24">
      <w:pPr>
        <w:pStyle w:val="Questions"/>
      </w:pPr>
      <w:r>
        <w:t>*</w:t>
      </w:r>
      <w:r w:rsidR="00284CD7" w:rsidRPr="00F1598C">
        <w:t xml:space="preserve">2.2 Meals served meet the Child and Adult Care Food Program (CACFP) or National School Lunch Program (NSLP) guidelines. </w:t>
      </w:r>
    </w:p>
    <w:p w14:paraId="3278AC44" w14:textId="7F13A2E9" w:rsidR="00284CD7" w:rsidRPr="00F118C6" w:rsidRDefault="00284CD7" w:rsidP="00363E24">
      <w:pPr>
        <w:pStyle w:val="Questions"/>
        <w:rPr>
          <w:rStyle w:val="IntenseEmphasis"/>
          <w:b w:val="0"/>
          <w:bCs/>
        </w:rPr>
      </w:pPr>
      <w:r w:rsidRPr="00F118C6">
        <w:rPr>
          <w:rStyle w:val="IntenseEmphasis"/>
          <w:b w:val="0"/>
          <w:bCs/>
        </w:rPr>
        <w:t xml:space="preserve">For information about CACFP, visit </w:t>
      </w:r>
      <w:hyperlink r:id="rId33" w:tooltip="https://www.fns.usda.gov/cacfp/nutrition-standards" w:history="1">
        <w:r w:rsidR="00237328" w:rsidRPr="00237328">
          <w:rPr>
            <w:rStyle w:val="Hyperlink"/>
            <w:b w:val="0"/>
            <w:bCs/>
          </w:rPr>
          <w:t>USDA Food and Nutrition Standards for CACFP</w:t>
        </w:r>
      </w:hyperlink>
      <w:r w:rsidR="00237328">
        <w:rPr>
          <w:rStyle w:val="IntenseEmphasis"/>
          <w:b w:val="0"/>
          <w:bCs/>
        </w:rPr>
        <w:t>.</w:t>
      </w:r>
      <w:r w:rsidRPr="00F118C6">
        <w:rPr>
          <w:rStyle w:val="IntenseEmphasis"/>
          <w:b w:val="0"/>
          <w:bCs/>
        </w:rPr>
        <w:t xml:space="preserve"> For information about NSLP, visit</w:t>
      </w:r>
      <w:r w:rsidR="00237328">
        <w:rPr>
          <w:rStyle w:val="IntenseEmphasis"/>
          <w:b w:val="0"/>
          <w:bCs/>
        </w:rPr>
        <w:t xml:space="preserve"> </w:t>
      </w:r>
      <w:r w:rsidRPr="00F118C6">
        <w:rPr>
          <w:rStyle w:val="IntenseEmphasis"/>
          <w:b w:val="0"/>
          <w:bCs/>
        </w:rPr>
        <w:t xml:space="preserve"> </w:t>
      </w:r>
      <w:hyperlink r:id="rId34" w:history="1">
        <w:r w:rsidR="00237328" w:rsidRPr="00237328">
          <w:rPr>
            <w:rStyle w:val="Hyperlink"/>
            <w:b w:val="0"/>
            <w:bCs/>
          </w:rPr>
          <w:t>California Department of Education National School Lunch Program website.</w:t>
        </w:r>
      </w:hyperlink>
    </w:p>
    <w:p w14:paraId="5A758AE3" w14:textId="77777777" w:rsidR="00284CD7" w:rsidRPr="00953960" w:rsidRDefault="00284CD7" w:rsidP="00363E24">
      <w:pPr>
        <w:pStyle w:val="ListParagraph"/>
        <w:numPr>
          <w:ilvl w:val="0"/>
          <w:numId w:val="43"/>
        </w:numPr>
      </w:pPr>
      <w:r w:rsidRPr="00953960">
        <w:t xml:space="preserve">N/A: Not participating in CACFP or NSLP </w:t>
      </w:r>
      <w:r w:rsidRPr="00953960">
        <w:rPr>
          <w:b/>
          <w:bCs/>
        </w:rPr>
        <w:t>(0 points)</w:t>
      </w:r>
    </w:p>
    <w:p w14:paraId="6A5E0CAA" w14:textId="77777777" w:rsidR="00284CD7" w:rsidRPr="00953960" w:rsidRDefault="00284CD7" w:rsidP="00363E24">
      <w:pPr>
        <w:pStyle w:val="ListParagraph"/>
        <w:numPr>
          <w:ilvl w:val="0"/>
          <w:numId w:val="43"/>
        </w:numPr>
      </w:pPr>
      <w:r w:rsidRPr="00953960">
        <w:t xml:space="preserve">Always (true more than 90% of the time) </w:t>
      </w:r>
      <w:r w:rsidRPr="00953960">
        <w:rPr>
          <w:b/>
          <w:bCs/>
        </w:rPr>
        <w:t>(4 points)</w:t>
      </w:r>
    </w:p>
    <w:p w14:paraId="3518CCAC" w14:textId="77777777" w:rsidR="00284CD7" w:rsidRPr="00953960" w:rsidRDefault="00284CD7" w:rsidP="00363E24">
      <w:pPr>
        <w:pStyle w:val="ListParagraph"/>
        <w:numPr>
          <w:ilvl w:val="0"/>
          <w:numId w:val="43"/>
        </w:numPr>
      </w:pPr>
      <w:r w:rsidRPr="00953960">
        <w:t xml:space="preserve">Usually (true 61-90% of the time) </w:t>
      </w:r>
      <w:r w:rsidRPr="00953960">
        <w:rPr>
          <w:b/>
          <w:bCs/>
        </w:rPr>
        <w:t>(3 points)</w:t>
      </w:r>
    </w:p>
    <w:p w14:paraId="1370A014" w14:textId="26681B3C" w:rsidR="00284CD7" w:rsidRPr="00953960" w:rsidRDefault="00284CD7" w:rsidP="00363E24">
      <w:pPr>
        <w:pStyle w:val="ListParagraph"/>
        <w:numPr>
          <w:ilvl w:val="0"/>
          <w:numId w:val="43"/>
        </w:numPr>
      </w:pPr>
      <w:r w:rsidRPr="00953960">
        <w:t xml:space="preserve">Sometimes (true 41-60% of the time) </w:t>
      </w:r>
      <w:r w:rsidRPr="00953960">
        <w:rPr>
          <w:b/>
          <w:bCs/>
        </w:rPr>
        <w:t>(2 points)</w:t>
      </w:r>
    </w:p>
    <w:p w14:paraId="62B9DE94" w14:textId="69EE1684" w:rsidR="00284CD7" w:rsidRPr="00953960" w:rsidRDefault="00A105A6" w:rsidP="00363E24">
      <w:pPr>
        <w:pStyle w:val="ListParagraph"/>
        <w:numPr>
          <w:ilvl w:val="0"/>
          <w:numId w:val="43"/>
        </w:numPr>
      </w:pPr>
      <w:r>
        <w:rPr>
          <w:noProof/>
        </w:rPr>
        <mc:AlternateContent>
          <mc:Choice Requires="wps">
            <w:drawing>
              <wp:anchor distT="0" distB="0" distL="114300" distR="114300" simplePos="0" relativeHeight="251658328" behindDoc="0" locked="0" layoutInCell="1" allowOverlap="1" wp14:anchorId="3EDBD0C2" wp14:editId="19AECB63">
                <wp:simplePos x="0" y="0"/>
                <wp:positionH relativeFrom="column">
                  <wp:posOffset>5456344</wp:posOffset>
                </wp:positionH>
                <wp:positionV relativeFrom="paragraph">
                  <wp:posOffset>135466</wp:posOffset>
                </wp:positionV>
                <wp:extent cx="668867" cy="285750"/>
                <wp:effectExtent l="0" t="0" r="4445" b="6350"/>
                <wp:wrapNone/>
                <wp:docPr id="1575992739"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40A3BCED" w14:textId="77777777" w:rsidR="00960E64" w:rsidRPr="00960E64" w:rsidRDefault="00960E64" w:rsidP="00960E64">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3EDBD0C2" id="_x0000_s1058" type="#_x0000_t202" style="position:absolute;left:0;text-align:left;margin-left:429.65pt;margin-top:10.65pt;width:52.65pt;height:22.5pt;z-index:251658328;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Z3GW7LwIAAFsEAAAOAAAAZHJzL2Uyb0RvYy54bWysVEuP2jAQvlfqf7B8LwEWWBo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nknhKOpuF0fD9OsGbXx9b58FVATaJQUIesJLDY&#13;&#10;Ye0DJkTXs0vM5UGrcqW0TkqcBLHUjhwYcqhDKhFf/OalDWmwkDtMHR8ZiM+7yNpggmtLUQrttiWq&#13;&#10;LOhdqjRebaE8IgwOugnxlq8UFrtmPrwwhyOBneOYh2c8pAZMBieJkgrcz7/dR39kCq2UNDhiBfU/&#13;&#10;9swJSvQ3gxx+HoxGcSaTMhrfD1Fxt5btrcXs6yUgAgNcKMuTGP2DPovSQf2G27CIWdHEDMfcBQ1n&#13;&#10;cRm6wcdt4mKxSE44hZaFtdlYHkNH8CIVr+0bc/bEV0Cin+A8jCx/R1vn28G+2AeQKnF6RfWEP05w&#13;&#10;ovq0bXFFbvXkdf0nzH8BAAD//wMAUEsDBBQABgAIAAAAIQCyqPk95AAAAA4BAAAPAAAAZHJzL2Rv&#13;&#10;d25yZXYueG1sTE/JTsMwEL0j8Q/WIHFB1GlDQ5tmUiGWInGjYRE3Nx6SiNiOYjcJf89wgsuMRu/N&#13;&#10;W7LtZFoxUO8bZxHmswgE2dLpxlYIL8XD5QqED8pq1TpLCN/kYZufnmQq1W60zzTsQyVYxPpUIdQh&#13;&#10;dKmUvqzJKD9zHVnGPl1vVOCzr6Tu1cjippWLKEqkUY1lh1p1dFtT+bU/GoSPi+r9yU+71zFext39&#13;&#10;41Bcv+kC8fxsutvwuNmACDSFvw/47cD5IedgB3e02osWYbVcx0xFWMx5M2GdXCUgDghJEoPMM/m/&#13;&#10;Rv4DAAD//wMAUEsBAi0AFAAGAAgAAAAhALaDOJL+AAAA4QEAABMAAAAAAAAAAAAAAAAAAAAAAFtD&#13;&#10;b250ZW50X1R5cGVzXS54bWxQSwECLQAUAAYACAAAACEAOP0h/9YAAACUAQAACwAAAAAAAAAAAAAA&#13;&#10;AAAvAQAAX3JlbHMvLnJlbHNQSwECLQAUAAYACAAAACEA2dxluy8CAABbBAAADgAAAAAAAAAAAAAA&#13;&#10;AAAuAgAAZHJzL2Uyb0RvYy54bWxQSwECLQAUAAYACAAAACEAsqj5PeQAAAAOAQAADwAAAAAAAAAA&#13;&#10;AAAAAACJBAAAZHJzL2Rvd25yZXYueG1sUEsFBgAAAAAEAAQA8wAAAJoFAAAAAA==&#13;&#10;" fillcolor="white [3201]" stroked="f" strokeweight=".5pt">
                <v:textbox>
                  <w:txbxContent>
                    <w:p w14:paraId="40A3BCED" w14:textId="77777777" w:rsidR="00960E64" w:rsidRPr="00960E64" w:rsidRDefault="00960E64" w:rsidP="00960E64">
                      <w:pPr>
                        <w:rPr>
                          <w:b/>
                          <w:bCs/>
                        </w:rPr>
                      </w:pPr>
                      <w:r w:rsidRPr="00960E64">
                        <w:rPr>
                          <w:b/>
                          <w:bCs/>
                        </w:rPr>
                        <w:t>TOTAL =</w:t>
                      </w:r>
                    </w:p>
                  </w:txbxContent>
                </v:textbox>
              </v:shape>
            </w:pict>
          </mc:Fallback>
        </mc:AlternateContent>
      </w:r>
      <w:r w:rsidRPr="00953960">
        <w:rPr>
          <w:noProof/>
        </w:rPr>
        <mc:AlternateContent>
          <mc:Choice Requires="wps">
            <w:drawing>
              <wp:anchor distT="0" distB="0" distL="114300" distR="114300" simplePos="0" relativeHeight="251658260" behindDoc="0" locked="0" layoutInCell="1" allowOverlap="1" wp14:anchorId="767EE62E" wp14:editId="52A9502E">
                <wp:simplePos x="0" y="0"/>
                <wp:positionH relativeFrom="margin">
                  <wp:posOffset>6189345</wp:posOffset>
                </wp:positionH>
                <wp:positionV relativeFrom="paragraph">
                  <wp:posOffset>131445</wp:posOffset>
                </wp:positionV>
                <wp:extent cx="561975" cy="285750"/>
                <wp:effectExtent l="12700" t="12700" r="9525" b="19050"/>
                <wp:wrapSquare wrapText="bothSides"/>
                <wp:docPr id="264130039"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44720253" w14:textId="0B268CA6" w:rsidR="00284CD7" w:rsidRPr="00D37F37" w:rsidRDefault="00D30031" w:rsidP="00284CD7">
                            <w:pPr>
                              <w:spacing w:after="240"/>
                              <w:rPr>
                                <w:b/>
                                <w:bCs/>
                                <w:sz w:val="24"/>
                                <w:szCs w:val="24"/>
                              </w:rPr>
                            </w:pPr>
                            <w:r>
                              <w:rPr>
                                <w:b/>
                                <w:bCs/>
                                <w:sz w:val="24"/>
                                <w:szCs w:val="24"/>
                              </w:rPr>
                              <w:t xml:space="preserve">      /4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67EE62E" id="_x0000_s1059" type="#_x0000_t202" style="position:absolute;left:0;text-align:left;margin-left:487.35pt;margin-top:10.35pt;width:44.25pt;height:22.5pt;z-index:25165826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AM3Y4OgIAAIQEAAAOAAAAZHJzL2Uyb0RvYy54bWysVN9vGjEMfp+0/yHK+zhgUMqJo2JUTJNQ&#13;&#10;W4lWfQ65hIuWi7MkcMf++jnhZ9s9TXvJ2bHz2f5s3+SurTXZCecVmIL2Ol1KhOFQKrMp6Mvz4sst&#13;&#10;JT4wUzINRhR0Lzy9m37+NGlsLvpQgS6FIwhifN7YglYh2DzLPK9EzXwHrDBolOBqFlB1m6x0rEH0&#13;&#10;Wmf9bvcma8CV1gEX3uPt/cFIpwlfSsHDo5ReBKILirmFdLp0ruOZTScs3zhmK8WPabB/yKJmymDQ&#13;&#10;M9Q9C4xsnfoAVSvuwIMMHQ51BlIqLlINWE2v+66aVcWsSLUgOd6eafL/D5Y/7Fb2yZHQfoMWGxgJ&#13;&#10;aazPPV7Gelrp6vjFTAnakcL9mTbRBsLxcnjTG4+GlHA09W+Ho2GiNbs8ts6H7wJqEoWCOuxKIovt&#13;&#10;lj5gQHQ9ucRYHrQqF0rrpMRJEHPtyI5hD3VIKeKLN17akAazH3cx9geIiH0GWGvGf8Yq30Kgpg1e&#13;&#10;XmqPUmjXLVFlQb+eiVlDuUe+HBxGyVu+UIi/ZD48MYezgxThPoRHPKQGzAqOEiUVuN9/u4/+2FK0&#13;&#10;UtLgLBbU/9oyJyjRPww2e9wbDOLwJmUwHPVRcdeW9bXFbOs5IFU93DzLkxj9gz6J0kH9imszi1HR&#13;&#10;xAzH2AUNJ3EeDhuCa8fFbJaccFwtC0uzsjxCR5Ijr8/tK3P22NiAE/EAp6ll+bv+HnzjSwOzbQCp&#13;&#10;UvMj0QdWj/zjqKf2HNcy7tK1nrwuP4/pHwAAAP//AwBQSwMEFAAGAAgAAAAhAFPCoFfjAAAADwEA&#13;&#10;AA8AAABkcnMvZG93bnJldi54bWxMT8tuwjAQvFfqP1hbqbdiJ4GkhDiozwO9lSJxNbFJotrryDYQ&#13;&#10;+PqaU7nsajWz86iWo9HkqJzvLXJIJgyIwsbKHlsOm5/Pp2cgPgiUQltUHM7Kw7K+v6tEKe0Jv9Vx&#13;&#10;HVoSRdCXgkMXwlBS6ptOGeEndlAYsb11RoR4upZKJ05R3GiaMpZTI3qMDp0Y1Funmt/1wXD4eP2a&#13;&#10;Z6vzathc2stUhyzZulnC+ePD+L6I42UBJKgx/H/AtUPMD3UMtrMHlJ5oDvNiWkQqh5TFfSWwPEuB&#13;&#10;7DjkswJoXdHbHvUfAAAA//8DAFBLAQItABQABgAIAAAAIQC2gziS/gAAAOEBAAATAAAAAAAAAAAA&#13;&#10;AAAAAAAAAABbQ29udGVudF9UeXBlc10ueG1sUEsBAi0AFAAGAAgAAAAhADj9If/WAAAAlAEAAAsA&#13;&#10;AAAAAAAAAAAAAAAALwEAAF9yZWxzLy5yZWxzUEsBAi0AFAAGAAgAAAAhAMAzdjg6AgAAhAQAAA4A&#13;&#10;AAAAAAAAAAAAAAAALgIAAGRycy9lMm9Eb2MueG1sUEsBAi0AFAAGAAgAAAAhAFPCoFfjAAAADwEA&#13;&#10;AA8AAAAAAAAAAAAAAAAAlAQAAGRycy9kb3ducmV2LnhtbFBLBQYAAAAABAAEAPMAAACkBQAAAAA=&#13;&#10;" fillcolor="white [3201]" strokeweight="1.5pt">
                <v:textbox>
                  <w:txbxContent>
                    <w:p w14:paraId="44720253" w14:textId="0B268CA6" w:rsidR="00284CD7" w:rsidRPr="00D37F37" w:rsidRDefault="00D30031" w:rsidP="00284CD7">
                      <w:pPr>
                        <w:spacing w:after="240"/>
                        <w:rPr>
                          <w:b/>
                          <w:bCs/>
                          <w:sz w:val="24"/>
                          <w:szCs w:val="24"/>
                        </w:rPr>
                      </w:pPr>
                      <w:r>
                        <w:rPr>
                          <w:b/>
                          <w:bCs/>
                          <w:sz w:val="24"/>
                          <w:szCs w:val="24"/>
                        </w:rPr>
                        <w:t xml:space="preserve">      /4</w:t>
                      </w:r>
                    </w:p>
                  </w:txbxContent>
                </v:textbox>
                <w10:wrap type="square" anchorx="margin"/>
              </v:shape>
            </w:pict>
          </mc:Fallback>
        </mc:AlternateContent>
      </w:r>
      <w:r w:rsidR="00284CD7" w:rsidRPr="00953960">
        <w:t xml:space="preserve">Not usually (true 11-40% of the time) </w:t>
      </w:r>
      <w:r w:rsidR="00284CD7" w:rsidRPr="00953960">
        <w:rPr>
          <w:b/>
          <w:bCs/>
        </w:rPr>
        <w:t>(1 point)</w:t>
      </w:r>
    </w:p>
    <w:p w14:paraId="0F9CC044" w14:textId="5D368156" w:rsidR="00284CD7" w:rsidRPr="00953960" w:rsidRDefault="00284CD7" w:rsidP="00363E24">
      <w:pPr>
        <w:pStyle w:val="ListParagraph"/>
        <w:numPr>
          <w:ilvl w:val="0"/>
          <w:numId w:val="43"/>
        </w:numPr>
      </w:pPr>
      <w:r w:rsidRPr="00953960">
        <w:t xml:space="preserve">Never (true 10% or less of the time) </w:t>
      </w:r>
      <w:r w:rsidRPr="00953960">
        <w:rPr>
          <w:b/>
          <w:bCs/>
        </w:rPr>
        <w:t>(0 points)</w:t>
      </w:r>
    </w:p>
    <w:p w14:paraId="1F6D46D1" w14:textId="06D64990" w:rsidR="00423406" w:rsidRPr="00423406" w:rsidRDefault="00F118C6" w:rsidP="00363E24">
      <w:pPr>
        <w:pStyle w:val="Questions"/>
      </w:pPr>
      <w:r>
        <w:rPr>
          <w:noProof/>
        </w:rPr>
        <mc:AlternateContent>
          <mc:Choice Requires="wps">
            <w:drawing>
              <wp:inline distT="0" distB="0" distL="0" distR="0" wp14:anchorId="0EB84E9D" wp14:editId="359161A4">
                <wp:extent cx="5549900" cy="266700"/>
                <wp:effectExtent l="0" t="0" r="0" b="0"/>
                <wp:docPr id="1914696859" name="Text Box 175"/>
                <wp:cNvGraphicFramePr/>
                <a:graphic xmlns:a="http://schemas.openxmlformats.org/drawingml/2006/main">
                  <a:graphicData uri="http://schemas.microsoft.com/office/word/2010/wordprocessingShape">
                    <wps:wsp>
                      <wps:cNvSpPr txBox="1"/>
                      <wps:spPr>
                        <a:xfrm>
                          <a:off x="0" y="0"/>
                          <a:ext cx="5549900" cy="266700"/>
                        </a:xfrm>
                        <a:prstGeom prst="rect">
                          <a:avLst/>
                        </a:prstGeom>
                        <a:solidFill>
                          <a:schemeClr val="accent5">
                            <a:lumMod val="20000"/>
                            <a:lumOff val="80000"/>
                            <a:alpha val="62000"/>
                          </a:schemeClr>
                        </a:solidFill>
                        <a:ln w="6350">
                          <a:noFill/>
                        </a:ln>
                      </wps:spPr>
                      <wps:txbx>
                        <w:txbxContent>
                          <w:p w14:paraId="5E1661A1" w14:textId="2D17C43F" w:rsidR="00F118C6" w:rsidRPr="009D60A3" w:rsidRDefault="00F118C6" w:rsidP="009D60A3">
                            <w:pPr>
                              <w:rPr>
                                <w:iCs/>
                              </w:rPr>
                            </w:pPr>
                            <w:r w:rsidRPr="009D60A3">
                              <w:rPr>
                                <w:rStyle w:val="normaltextrun"/>
                                <w:rFonts w:asciiTheme="minorHAnsi" w:hAnsiTheme="minorHAnsi" w:cstheme="minorHAnsi"/>
                                <w:b/>
                                <w:bCs/>
                                <w:color w:val="000000" w:themeColor="text1"/>
                              </w:rPr>
                              <w:t>*If this question was skipped based on your response to 2.1,</w:t>
                            </w:r>
                            <w:r w:rsidRPr="009D60A3">
                              <w:rPr>
                                <w:rStyle w:val="eop"/>
                                <w:rFonts w:asciiTheme="minorHAnsi" w:hAnsiTheme="minorHAnsi" w:cstheme="minorHAnsi"/>
                                <w:color w:val="000000" w:themeColor="text1"/>
                              </w:rPr>
                              <w:t xml:space="preserve"> input 0 points for the Total.</w:t>
                            </w:r>
                          </w:p>
                          <w:p w14:paraId="1BAC3C46" w14:textId="77777777" w:rsidR="00F118C6" w:rsidRPr="00F118C6" w:rsidRDefault="00F118C6" w:rsidP="00F118C6">
                            <w:pPr>
                              <w:rPr>
                                <w:color w:val="000000" w:themeColor="text1"/>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w:pict>
              <v:shape w14:anchorId="0EB84E9D" id="_x0000_s1060" type="#_x0000_t202" style="width:437pt;height:21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wG7YJVQIAALEEAAAOAAAAZHJzL2Uyb0RvYy54bWysVEtv2zAMvg/YfxB0X5ykSdoYcYosRYYB&#13;&#10;XVsgHXpmZDk2IIuapMTOfv0oOa91Ow27yHyJpD5+9Oy+rRXbS+sq1Bkf9PqcSS0wr/Q2499fV5/u&#13;&#10;OHMedA4Ktcz4QTp+P//4YdaYVA6xRJVLyyiJdmljMl56b9IkcaKUNbgeGqnJWaCtwZNqt0luoaHs&#13;&#10;tUqG/f4kadDmxqKQzpH1oXPyecxfFFL456Jw0jOVcerNx9PGcxPOZD6DdGvBlJU4tgH/0EUNlaai&#13;&#10;51QP4IHtbPVHqroSFh0WviewTrAoKiHjG+g1g/6716xLMDK+hcBx5gyT+39pxdN+bV4s8+1nbGmA&#13;&#10;AZDGuNSRMbynLWwdvtQpIz9BeDjDJlvPBBnH49F02ieXIN9wMrklmdIkl9vGOv9FYs2CkHFLY4lo&#13;&#10;wf7R+S70FBKKOVRVvqqUikqgglwqy/ZAQwQhpPbjeF3t6m+Yd3YiQ1cWUjLT0Dvz3cUMypTQWSch&#13;&#10;+thjpFrIHzv+rbTSrMn45Gbcj+U0hp66dpWm8AtQQfLtpmVVnvGb4QnFDeYHAtdixztnxKoiBB7B&#13;&#10;+RewRDQCjZbHP9NRKKRieJQ4K9H+/Js9xNP8yctZQ8TNuPuxAys5U181MWM6GI0C06MyGt8OSbHX&#13;&#10;ns21R+/qJRKsA1pTI6IY4r06iYXF+o12bBGqkgu0oNoZ9ydx6bt1oh0VcrGIQcRtA/5Rr40IqcMY&#13;&#10;w3xf2zew5kgCT/R5whPFIX3HhS423NS42HksqkiUAHSH6hF/2os4uOMOh8W71mPU5U8z/wUAAP//&#13;&#10;AwBQSwMEFAAGAAgAAAAhAHAZu47eAAAACQEAAA8AAABkcnMvZG93bnJldi54bWxMj0FLw0AQhe+C&#13;&#10;/2EZwZvdbYxa0myKVizopaR68DhNxiSYnQ3ZbRv/vaMXvTx4PObN+/LV5Hp1pDF0ni3MZwYUceXr&#13;&#10;jhsLb69PVwtQISLX2HsmC18UYFWcn+WY1f7EJR13sVFSwiFDC22MQ6Z1qFpyGGZ+IJbsw48Oo9ix&#13;&#10;0fWIJyl3vU6MudUOO5YPLQ60bqn63B2chc16niYpllt/8/5SPpTGPW+vN9ZeXkyPS5H7JahIU/y7&#13;&#10;gB8G2Q+FDNv7A9dB9RaEJv6qZIu7VOzeQpoY0EWu/xMU3wAAAP//AwBQSwECLQAUAAYACAAAACEA&#13;&#10;toM4kv4AAADhAQAAEwAAAAAAAAAAAAAAAAAAAAAAW0NvbnRlbnRfVHlwZXNdLnhtbFBLAQItABQA&#13;&#10;BgAIAAAAIQA4/SH/1gAAAJQBAAALAAAAAAAAAAAAAAAAAC8BAABfcmVscy8ucmVsc1BLAQItABQA&#13;&#10;BgAIAAAAIQBwG7YJVQIAALEEAAAOAAAAAAAAAAAAAAAAAC4CAABkcnMvZTJvRG9jLnhtbFBLAQIt&#13;&#10;ABQABgAIAAAAIQBwGbuO3gAAAAkBAAAPAAAAAAAAAAAAAAAAAK8EAABkcnMvZG93bnJldi54bWxQ&#13;&#10;SwUGAAAAAAQABADzAAAAugUAAAAA&#13;&#10;" fillcolor="#deeaf6 [664]" stroked="f" strokeweight=".5pt">
                <v:fill opacity="40606f"/>
                <v:textbox>
                  <w:txbxContent>
                    <w:p w14:paraId="5E1661A1" w14:textId="2D17C43F" w:rsidR="00F118C6" w:rsidRPr="009D60A3" w:rsidRDefault="00F118C6" w:rsidP="009D60A3">
                      <w:pPr>
                        <w:rPr>
                          <w:iCs/>
                        </w:rPr>
                      </w:pPr>
                      <w:r w:rsidRPr="009D60A3">
                        <w:rPr>
                          <w:rStyle w:val="normaltextrun"/>
                          <w:rFonts w:asciiTheme="minorHAnsi" w:hAnsiTheme="minorHAnsi" w:cstheme="minorHAnsi"/>
                          <w:b/>
                          <w:bCs/>
                          <w:color w:val="000000" w:themeColor="text1"/>
                        </w:rPr>
                        <w:t>*If this question was skipped based on your response to 2.1,</w:t>
                      </w:r>
                      <w:r w:rsidRPr="009D60A3">
                        <w:rPr>
                          <w:rStyle w:val="eop"/>
                          <w:rFonts w:asciiTheme="minorHAnsi" w:hAnsiTheme="minorHAnsi" w:cstheme="minorHAnsi"/>
                          <w:color w:val="000000" w:themeColor="text1"/>
                        </w:rPr>
                        <w:t xml:space="preserve"> input 0 points for the Total.</w:t>
                      </w:r>
                    </w:p>
                    <w:p w14:paraId="1BAC3C46" w14:textId="77777777" w:rsidR="00F118C6" w:rsidRPr="00F118C6" w:rsidRDefault="00F118C6" w:rsidP="00F118C6">
                      <w:pPr>
                        <w:rPr>
                          <w:color w:val="000000" w:themeColor="text1"/>
                        </w:rPr>
                      </w:pPr>
                    </w:p>
                  </w:txbxContent>
                </v:textbox>
                <w10:anchorlock/>
              </v:shape>
            </w:pict>
          </mc:Fallback>
        </mc:AlternateContent>
      </w:r>
    </w:p>
    <w:p w14:paraId="1426495A" w14:textId="291FBC92" w:rsidR="00284CD7" w:rsidRPr="00F1598C" w:rsidRDefault="006B42D0" w:rsidP="00363E24">
      <w:pPr>
        <w:pStyle w:val="Questions"/>
      </w:pPr>
      <w:r>
        <w:t>*</w:t>
      </w:r>
      <w:r w:rsidR="00284CD7" w:rsidRPr="00F1598C">
        <w:t xml:space="preserve">2.3 Meals served meet the California Nutrition Standards for After School Programs (ASP) guidelines. </w:t>
      </w:r>
    </w:p>
    <w:p w14:paraId="1BD8BA1E" w14:textId="7E984919" w:rsidR="00284CD7" w:rsidRPr="00F1598C" w:rsidRDefault="00284CD7" w:rsidP="00960E64">
      <w:pPr>
        <w:pStyle w:val="Questionsbold12pt"/>
        <w:spacing w:after="120"/>
        <w:ind w:right="576"/>
        <w:contextualSpacing/>
        <w:rPr>
          <w:rFonts w:asciiTheme="minorHAnsi" w:hAnsiTheme="minorHAnsi" w:cstheme="minorHAnsi"/>
        </w:rPr>
      </w:pPr>
      <w:r w:rsidRPr="00F1598C">
        <w:rPr>
          <w:rStyle w:val="IntenseEmphasis"/>
          <w:rFonts w:asciiTheme="minorHAnsi" w:hAnsiTheme="minorHAnsi" w:cstheme="minorHAnsi"/>
          <w:b w:val="0"/>
          <w:bCs w:val="0"/>
        </w:rPr>
        <w:t>For information about the California Nutrition Standards for ASP, visit</w:t>
      </w:r>
      <w:r w:rsidR="00237328">
        <w:rPr>
          <w:rStyle w:val="IntenseEmphasis"/>
          <w:rFonts w:asciiTheme="minorHAnsi" w:hAnsiTheme="minorHAnsi" w:cstheme="minorHAnsi"/>
          <w:b w:val="0"/>
          <w:bCs w:val="0"/>
        </w:rPr>
        <w:t xml:space="preserve"> the </w:t>
      </w:r>
      <w:hyperlink r:id="rId35" w:tooltip="https://www.cde.ca.gov/ls/nu/as/afterschoolnutstan.asp" w:history="1">
        <w:r w:rsidR="00237328" w:rsidRPr="00237328">
          <w:rPr>
            <w:rStyle w:val="Hyperlink"/>
            <w:rFonts w:asciiTheme="minorHAnsi" w:hAnsiTheme="minorHAnsi" w:cstheme="minorHAnsi"/>
            <w:b w:val="0"/>
            <w:bCs w:val="0"/>
          </w:rPr>
          <w:t>California Department of Education School Nutrition Standards website</w:t>
        </w:r>
      </w:hyperlink>
      <w:r w:rsidR="00237328">
        <w:rPr>
          <w:rStyle w:val="IntenseEmphasis"/>
          <w:rFonts w:asciiTheme="minorHAnsi" w:hAnsiTheme="minorHAnsi" w:cstheme="minorHAnsi"/>
          <w:b w:val="0"/>
          <w:bCs w:val="0"/>
        </w:rPr>
        <w:t xml:space="preserve">. </w:t>
      </w:r>
      <w:r w:rsidRPr="00F1598C">
        <w:rPr>
          <w:rStyle w:val="IntenseEmphasis"/>
          <w:rFonts w:asciiTheme="minorHAnsi" w:hAnsiTheme="minorHAnsi" w:cstheme="minorHAnsi"/>
          <w:b w:val="0"/>
          <w:bCs w:val="0"/>
        </w:rPr>
        <w:t>For non-California settings, please adapt this question to your state-specific after-school program nutrition standards.</w:t>
      </w:r>
    </w:p>
    <w:p w14:paraId="6468E21E" w14:textId="77777777" w:rsidR="00284CD7" w:rsidRPr="00953960" w:rsidRDefault="00284CD7" w:rsidP="00363E24">
      <w:pPr>
        <w:pStyle w:val="ListParagraph"/>
        <w:numPr>
          <w:ilvl w:val="0"/>
          <w:numId w:val="44"/>
        </w:numPr>
      </w:pPr>
      <w:r w:rsidRPr="00953960">
        <w:t xml:space="preserve">Always (true more than 90% of the time) </w:t>
      </w:r>
      <w:r w:rsidRPr="00960E64">
        <w:rPr>
          <w:b/>
          <w:bCs/>
        </w:rPr>
        <w:t>(4 points)</w:t>
      </w:r>
    </w:p>
    <w:p w14:paraId="26B79535" w14:textId="77777777" w:rsidR="00284CD7" w:rsidRPr="00953960" w:rsidRDefault="00284CD7" w:rsidP="00363E24">
      <w:pPr>
        <w:pStyle w:val="ListParagraph"/>
        <w:numPr>
          <w:ilvl w:val="0"/>
          <w:numId w:val="44"/>
        </w:numPr>
      </w:pPr>
      <w:r w:rsidRPr="00953960">
        <w:t xml:space="preserve">Usually (true 61-90% of the time) </w:t>
      </w:r>
      <w:r w:rsidRPr="00960E64">
        <w:rPr>
          <w:b/>
          <w:bCs/>
        </w:rPr>
        <w:t>(3 points)</w:t>
      </w:r>
    </w:p>
    <w:p w14:paraId="6BE3D2D7" w14:textId="77777777" w:rsidR="00284CD7" w:rsidRPr="00953960" w:rsidRDefault="00284CD7" w:rsidP="00363E24">
      <w:pPr>
        <w:pStyle w:val="ListParagraph"/>
        <w:numPr>
          <w:ilvl w:val="0"/>
          <w:numId w:val="44"/>
        </w:numPr>
      </w:pPr>
      <w:r w:rsidRPr="00953960">
        <w:t xml:space="preserve">Sometimes (true 41-60% of the time) </w:t>
      </w:r>
      <w:r w:rsidRPr="00960E64">
        <w:rPr>
          <w:b/>
          <w:bCs/>
        </w:rPr>
        <w:t>(2 points)</w:t>
      </w:r>
    </w:p>
    <w:p w14:paraId="1E1C71FA" w14:textId="19542BA3" w:rsidR="00284CD7" w:rsidRPr="00953960" w:rsidRDefault="00237328" w:rsidP="00363E24">
      <w:pPr>
        <w:pStyle w:val="ListParagraph"/>
        <w:numPr>
          <w:ilvl w:val="0"/>
          <w:numId w:val="44"/>
        </w:numPr>
      </w:pPr>
      <w:r>
        <w:rPr>
          <w:noProof/>
        </w:rPr>
        <mc:AlternateContent>
          <mc:Choice Requires="wps">
            <w:drawing>
              <wp:anchor distT="0" distB="0" distL="114300" distR="114300" simplePos="0" relativeHeight="251658329" behindDoc="0" locked="0" layoutInCell="1" allowOverlap="1" wp14:anchorId="4E71E6DA" wp14:editId="175FF734">
                <wp:simplePos x="0" y="0"/>
                <wp:positionH relativeFrom="column">
                  <wp:posOffset>5460365</wp:posOffset>
                </wp:positionH>
                <wp:positionV relativeFrom="paragraph">
                  <wp:posOffset>185420</wp:posOffset>
                </wp:positionV>
                <wp:extent cx="668655" cy="285750"/>
                <wp:effectExtent l="0" t="0" r="4445" b="6350"/>
                <wp:wrapNone/>
                <wp:docPr id="79689033" name="Text Box 122"/>
                <wp:cNvGraphicFramePr/>
                <a:graphic xmlns:a="http://schemas.openxmlformats.org/drawingml/2006/main">
                  <a:graphicData uri="http://schemas.microsoft.com/office/word/2010/wordprocessingShape">
                    <wps:wsp>
                      <wps:cNvSpPr txBox="1"/>
                      <wps:spPr>
                        <a:xfrm>
                          <a:off x="0" y="0"/>
                          <a:ext cx="668655" cy="285750"/>
                        </a:xfrm>
                        <a:prstGeom prst="rect">
                          <a:avLst/>
                        </a:prstGeom>
                        <a:solidFill>
                          <a:schemeClr val="lt1"/>
                        </a:solidFill>
                        <a:ln w="6350">
                          <a:noFill/>
                        </a:ln>
                      </wps:spPr>
                      <wps:txbx>
                        <w:txbxContent>
                          <w:p w14:paraId="722C618A" w14:textId="77777777" w:rsidR="00960E64" w:rsidRPr="00960E64" w:rsidRDefault="00960E64" w:rsidP="00960E64">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4E71E6DA" id="_x0000_s1061" type="#_x0000_t202" style="position:absolute;left:0;text-align:left;margin-left:429.95pt;margin-top:14.6pt;width:52.65pt;height:22.5pt;z-index:251658329;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kuUumLwIAAFsEAAAOAAAAZHJzL2Uyb0RvYy54bWysVEtv2zAMvg/YfxB0X5x3MyNOkaXIMKBo&#13;&#10;C6RDz4osxQJkUZOU2NmvHyXntW6nYReZFCk+vo/0/L6tNTkI5xWYgg56fUqE4VAqsyvo99f1pxkl&#13;&#10;PjBTMg1GFPQoPL1ffPwwb2wuhlCBLoUjGMT4vLEFrUKweZZ5Xoma+R5YYdAowdUsoOp2WelYg9Fr&#13;&#10;nQ37/WnWgCutAy68x9uHzkgXKb6UgodnKb0IRBcUawvpdOncxjNbzFm+c8xWip/KYP9QRc2UwaSX&#13;&#10;UA8sMLJ36o9QteIOPMjQ41BnIKXiIvWA3Qz677rZVMyK1AuC4+0FJv//wvKnw8a+OBLaL9AigRGQ&#13;&#10;xvrc42Xsp5Wujl+slKAdITxeYBNtIBwvp9PZdDKhhKNpOJvcTRKs2fWxdT58FVCTKBTUISsJLHZ4&#13;&#10;9AETouvZJebyoFW5VlonJU6CWGlHDgw51CGViC9+89KGNFjICFPHRwbi8y6yNpjg2lKUQrttiSoL&#13;&#10;Ohqd+91CeUQYHHQT4i1fKyz2kfnwwhyOBHaOYx6e8ZAaMBmcJEoqcD//dh/9kSm0UtLgiBXU/9gz&#13;&#10;JyjR3wxy+HkwHseZTMp4cjdExd1atrcWs69XgAgMcKEsT2L0D/osSgf1G27DMmZFEzMccxc0nMVV&#13;&#10;6AYft4mL5TI54RRaFh7NxvIYOoIXqXht35izJ74CEv0E52Fk+TvaOt8O9uU+gFSJ0wh0h+oJf5zg&#13;&#10;RPVp2+KK3OrJ6/pPWPwCAAD//wMAUEsDBBQABgAIAAAAIQDeh01I5QAAAA4BAAAPAAAAZHJzL2Rv&#13;&#10;d25yZXYueG1sTE/JTsMwEL0j8Q/WIHFB1CElbZNmUiGWInGjYRE3Nx6SiNiOYjcNf89wgstoRu/N&#13;&#10;W/LNZDox0uBbZxGuZhEIspXTra0RXsqHyxUIH5TVqnOWEL7Jw6Y4PclVpt3RPtO4C7VgEeszhdCE&#13;&#10;0GdS+qoho/zM9WQZ+3SDUYHPoZZ6UEcWN52Mo2ghjWotOzSqp9uGqq/dwSB8XNTvT37avh7nyby/&#13;&#10;fxzL5ZsuEc/Pprs1j5s1iEBT+PuA3w6cHwoOtncHq73oEFZJmjIVIU5jEExIFwkve4TldQyyyOX/&#13;&#10;GsUPAAAA//8DAFBLAQItABQABgAIAAAAIQC2gziS/gAAAOEBAAATAAAAAAAAAAAAAAAAAAAAAABb&#13;&#10;Q29udGVudF9UeXBlc10ueG1sUEsBAi0AFAAGAAgAAAAhADj9If/WAAAAlAEAAAsAAAAAAAAAAAAA&#13;&#10;AAAALwEAAF9yZWxzLy5yZWxzUEsBAi0AFAAGAAgAAAAhACS5S6YvAgAAWwQAAA4AAAAAAAAAAAAA&#13;&#10;AAAALgIAAGRycy9lMm9Eb2MueG1sUEsBAi0AFAAGAAgAAAAhAN6HTUjlAAAADgEAAA8AAAAAAAAA&#13;&#10;AAAAAAAAiQQAAGRycy9kb3ducmV2LnhtbFBLBQYAAAAABAAEAPMAAACbBQAAAAA=&#13;&#10;" fillcolor="white [3201]" stroked="f" strokeweight=".5pt">
                <v:textbox>
                  <w:txbxContent>
                    <w:p w14:paraId="722C618A" w14:textId="77777777" w:rsidR="00960E64" w:rsidRPr="00960E64" w:rsidRDefault="00960E64" w:rsidP="00960E64">
                      <w:pPr>
                        <w:rPr>
                          <w:b/>
                          <w:bCs/>
                        </w:rPr>
                      </w:pPr>
                      <w:r w:rsidRPr="00960E64">
                        <w:rPr>
                          <w:b/>
                          <w:bCs/>
                        </w:rPr>
                        <w:t>TOTAL =</w:t>
                      </w:r>
                    </w:p>
                  </w:txbxContent>
                </v:textbox>
              </v:shape>
            </w:pict>
          </mc:Fallback>
        </mc:AlternateContent>
      </w:r>
      <w:r w:rsidR="00A105A6" w:rsidRPr="00953960">
        <w:rPr>
          <w:noProof/>
        </w:rPr>
        <mc:AlternateContent>
          <mc:Choice Requires="wps">
            <w:drawing>
              <wp:anchor distT="0" distB="0" distL="114300" distR="114300" simplePos="0" relativeHeight="251658261" behindDoc="0" locked="0" layoutInCell="1" allowOverlap="1" wp14:anchorId="387BAF23" wp14:editId="37E47BDB">
                <wp:simplePos x="0" y="0"/>
                <wp:positionH relativeFrom="margin">
                  <wp:posOffset>6184265</wp:posOffset>
                </wp:positionH>
                <wp:positionV relativeFrom="paragraph">
                  <wp:posOffset>178435</wp:posOffset>
                </wp:positionV>
                <wp:extent cx="561975" cy="285750"/>
                <wp:effectExtent l="12700" t="12700" r="9525" b="19050"/>
                <wp:wrapSquare wrapText="bothSides"/>
                <wp:docPr id="31"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19924BD4" w14:textId="236DA930" w:rsidR="00284CD7" w:rsidRPr="00D37F37" w:rsidRDefault="00D30031" w:rsidP="00284CD7">
                            <w:pPr>
                              <w:spacing w:after="240"/>
                              <w:rPr>
                                <w:b/>
                                <w:bCs/>
                                <w:sz w:val="24"/>
                                <w:szCs w:val="24"/>
                              </w:rPr>
                            </w:pPr>
                            <w:r>
                              <w:rPr>
                                <w:b/>
                                <w:bCs/>
                                <w:sz w:val="24"/>
                                <w:szCs w:val="24"/>
                              </w:rPr>
                              <w:t xml:space="preserve">      /4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87BAF23" id="_x0000_s1062" type="#_x0000_t202" style="position:absolute;left:0;text-align:left;margin-left:486.95pt;margin-top:14.05pt;width:44.25pt;height:22.5pt;z-index:25165826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BROUOOwIAAIQEAAAOAAAAZHJzL2Uyb0RvYy54bWysVN9vGjEMfp+0/yHK+zhgUMqJo2JUTJNQ&#13;&#10;W4lWfQ65hIuWi7MkcMf++jnhZ9s9TXvJ2bHz2f5s3+SurTXZCecVmIL2Ol1KhOFQKrMp6Mvz4sst&#13;&#10;JT4wUzINRhR0Lzy9m37+NGlsLvpQgS6FIwhifN7YglYh2DzLPK9EzXwHrDBolOBqFlB1m6x0rEH0&#13;&#10;Wmf9bvcma8CV1gEX3uPt/cFIpwlfSsHDo5ReBKILirmFdLp0ruOZTScs3zhmK8WPabB/yKJmymDQ&#13;&#10;M9Q9C4xsnfoAVSvuwIMMHQ51BlIqLlINWE2v+66aVcWsSLUgOd6eafL/D5Y/7Fb2yZHQfoMWGxgJ&#13;&#10;aazPPV7Gelrp6vjFTAnakcL9mTbRBsLxcnjTG4+GlHA09W+Ho2GiNbs8ts6H7wJqEoWCOuxKIovt&#13;&#10;lj5gQHQ9ucRYHrQqF0rrpMRJEHPtyI5hD3VIKeKLN17akAazH3cx9geIiH0GWGvGf8Yq30Kgpg1e&#13;&#10;XmqPUmjXLVFlQb8OTsSsodwjXw4Oo+QtXyjEXzIfnpjD2UGKcB/CIx5SA2YFR4mSCtzvv91Hf2wp&#13;&#10;WilpcBYL6n9tmROU6B8Gmz3uDQZxeJMyGI76qLhry/raYrb1HJCqHm6e5UmM/kGfROmgfsW1mcWo&#13;&#10;aGKGY+yChpM4D4cNwbXjYjZLTjiuloWlWVkeoSPJkdfn9pU5e2xswIl4gNPUsvxdfw++8aWB2TaA&#13;&#10;VKn5kegDq0f+cdRTe45rGXfpWk9el5/H9A8AAAD//wMAUEsDBBQABgAIAAAAIQCym7eo4gAAAA8B&#13;&#10;AAAPAAAAZHJzL2Rvd25yZXYueG1sTE87b8IwEN4r9T9YV6lbcZxQICEO6nOgWylSVxNfk6j2OYoN&#13;&#10;BH59zVSWkz7d9yxXozXsgIPvHEkQkwQYUu10R42E7df7wwKYD4q0Mo5Qwgk9rKrbm1IV2h3pEw+b&#13;&#10;0LBoQr5QEtoQ+oJzX7dolZ+4Hin+ftxgVYhwaLge1DGaW8PTJJlxqzqKCa3q8aXF+neztxLenj/y&#13;&#10;bH1a99tzc56akInv4VFIeX83vi7jeVoCCziGfwVcNsT+UMViO7cn7ZmRkM+zPFIlpAsB7EJIZukU&#13;&#10;2E7CPBPAq5Jf76j+AAAA//8DAFBLAQItABQABgAIAAAAIQC2gziS/gAAAOEBAAATAAAAAAAAAAAA&#13;&#10;AAAAAAAAAABbQ29udGVudF9UeXBlc10ueG1sUEsBAi0AFAAGAAgAAAAhADj9If/WAAAAlAEAAAsA&#13;&#10;AAAAAAAAAAAAAAAALwEAAF9yZWxzLy5yZWxzUEsBAi0AFAAGAAgAAAAhAMFE5Q47AgAAhAQAAA4A&#13;&#10;AAAAAAAAAAAAAAAALgIAAGRycy9lMm9Eb2MueG1sUEsBAi0AFAAGAAgAAAAhALKbt6jiAAAADwEA&#13;&#10;AA8AAAAAAAAAAAAAAAAAlQQAAGRycy9kb3ducmV2LnhtbFBLBQYAAAAABAAEAPMAAACkBQAAAAA=&#13;&#10;" fillcolor="white [3201]" strokeweight="1.5pt">
                <v:textbox>
                  <w:txbxContent>
                    <w:p w14:paraId="19924BD4" w14:textId="236DA930" w:rsidR="00284CD7" w:rsidRPr="00D37F37" w:rsidRDefault="00D30031" w:rsidP="00284CD7">
                      <w:pPr>
                        <w:spacing w:after="240"/>
                        <w:rPr>
                          <w:b/>
                          <w:bCs/>
                          <w:sz w:val="24"/>
                          <w:szCs w:val="24"/>
                        </w:rPr>
                      </w:pPr>
                      <w:r>
                        <w:rPr>
                          <w:b/>
                          <w:bCs/>
                          <w:sz w:val="24"/>
                          <w:szCs w:val="24"/>
                        </w:rPr>
                        <w:t xml:space="preserve">      /4</w:t>
                      </w:r>
                    </w:p>
                  </w:txbxContent>
                </v:textbox>
                <w10:wrap type="square" anchorx="margin"/>
              </v:shape>
            </w:pict>
          </mc:Fallback>
        </mc:AlternateContent>
      </w:r>
      <w:r w:rsidR="00284CD7" w:rsidRPr="00953960">
        <w:t xml:space="preserve">Not usually (true 11-40% of the time) </w:t>
      </w:r>
      <w:r w:rsidR="00284CD7" w:rsidRPr="00960E64">
        <w:rPr>
          <w:b/>
          <w:bCs/>
        </w:rPr>
        <w:t>(1 point)</w:t>
      </w:r>
    </w:p>
    <w:p w14:paraId="444D3EA4" w14:textId="47446B5D" w:rsidR="00284CD7" w:rsidRPr="00953960" w:rsidRDefault="00284CD7" w:rsidP="00363E24">
      <w:pPr>
        <w:pStyle w:val="ListParagraph"/>
        <w:numPr>
          <w:ilvl w:val="0"/>
          <w:numId w:val="44"/>
        </w:numPr>
      </w:pPr>
      <w:r w:rsidRPr="00953960">
        <w:t xml:space="preserve">Never (true 10% or less of the time) </w:t>
      </w:r>
      <w:r w:rsidRPr="00960E64">
        <w:rPr>
          <w:b/>
          <w:bCs/>
        </w:rPr>
        <w:t>(0 points)</w:t>
      </w:r>
    </w:p>
    <w:p w14:paraId="6E8AD752" w14:textId="77777777" w:rsidR="00237328" w:rsidRDefault="00237328" w:rsidP="00363E24">
      <w:pPr>
        <w:pStyle w:val="Questions"/>
      </w:pPr>
      <w:r>
        <w:rPr>
          <w:noProof/>
        </w:rPr>
        <mc:AlternateContent>
          <mc:Choice Requires="wps">
            <w:drawing>
              <wp:inline distT="0" distB="0" distL="0" distR="0" wp14:anchorId="118E2733" wp14:editId="59AE5CC6">
                <wp:extent cx="5549900" cy="266700"/>
                <wp:effectExtent l="0" t="0" r="0" b="0"/>
                <wp:docPr id="763188308" name="Text Box 175"/>
                <wp:cNvGraphicFramePr/>
                <a:graphic xmlns:a="http://schemas.openxmlformats.org/drawingml/2006/main">
                  <a:graphicData uri="http://schemas.microsoft.com/office/word/2010/wordprocessingShape">
                    <wps:wsp>
                      <wps:cNvSpPr txBox="1"/>
                      <wps:spPr>
                        <a:xfrm>
                          <a:off x="0" y="0"/>
                          <a:ext cx="5549900" cy="266700"/>
                        </a:xfrm>
                        <a:prstGeom prst="rect">
                          <a:avLst/>
                        </a:prstGeom>
                        <a:solidFill>
                          <a:schemeClr val="accent5">
                            <a:lumMod val="20000"/>
                            <a:lumOff val="80000"/>
                            <a:alpha val="62000"/>
                          </a:schemeClr>
                        </a:solidFill>
                        <a:ln w="6350">
                          <a:noFill/>
                        </a:ln>
                      </wps:spPr>
                      <wps:txbx>
                        <w:txbxContent>
                          <w:p w14:paraId="02EAE53D" w14:textId="77777777" w:rsidR="00237328" w:rsidRPr="009D60A3" w:rsidRDefault="00237328" w:rsidP="009D60A3">
                            <w:pPr>
                              <w:ind w:left="360" w:hanging="360"/>
                              <w:rPr>
                                <w:iCs/>
                              </w:rPr>
                            </w:pPr>
                            <w:r w:rsidRPr="009D60A3">
                              <w:rPr>
                                <w:rStyle w:val="normaltextrun"/>
                                <w:rFonts w:asciiTheme="minorHAnsi" w:hAnsiTheme="minorHAnsi" w:cstheme="minorHAnsi"/>
                                <w:b/>
                                <w:bCs/>
                                <w:color w:val="000000" w:themeColor="text1"/>
                              </w:rPr>
                              <w:t>*If this question was skipped based on your response to 2.1,</w:t>
                            </w:r>
                            <w:r w:rsidRPr="009D60A3">
                              <w:rPr>
                                <w:rStyle w:val="eop"/>
                                <w:rFonts w:asciiTheme="minorHAnsi" w:hAnsiTheme="minorHAnsi" w:cstheme="minorHAnsi"/>
                                <w:color w:val="000000" w:themeColor="text1"/>
                              </w:rPr>
                              <w:t xml:space="preserve"> input 0 points for the Total.</w:t>
                            </w:r>
                          </w:p>
                          <w:p w14:paraId="0869014C" w14:textId="77777777" w:rsidR="00237328" w:rsidRPr="00F118C6" w:rsidRDefault="00237328" w:rsidP="00237328">
                            <w:pPr>
                              <w:rPr>
                                <w:color w:val="000000" w:themeColor="text1"/>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w:pict>
              <v:shape w14:anchorId="118E2733" id="_x0000_s1063" type="#_x0000_t202" style="width:437pt;height:21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ODstOVQIAALEEAAAOAAAAZHJzL2Uyb0RvYy54bWysVEtv2zAMvg/YfxB0X5ykSdoYcYosRYYB&#13;&#10;XVsgHXpmZDk2IIuapMTOfv0oOa91Ow27yHyJpD5+9Oy+rRXbS+sq1Bkf9PqcSS0wr/Q2499fV5/u&#13;&#10;OHMedA4Ktcz4QTp+P//4YdaYVA6xRJVLyyiJdmljMl56b9IkcaKUNbgeGqnJWaCtwZNqt0luoaHs&#13;&#10;tUqG/f4kadDmxqKQzpH1oXPyecxfFFL456Jw0jOVcerNx9PGcxPOZD6DdGvBlJU4tgH/0EUNlaai&#13;&#10;51QP4IHtbPVHqroSFh0WviewTrAoKiHjG+g1g/6716xLMDK+hcBx5gyT+39pxdN+bV4s8+1nbGmA&#13;&#10;AZDGuNSRMbynLWwdvtQpIz9BeDjDJlvPBBnH49F02ieXIN9wMrklmdIkl9vGOv9FYs2CkHFLY4lo&#13;&#10;wf7R+S70FBKKOVRVvqqUikqgglwqy/ZAQwQhpPbjeF3t6m+Yd3YiQ1cWUjLT0Dvz3cUMypTQWSch&#13;&#10;+thjpFrIHzv+rbTSrMn45Gbcj+U0hp66dpWm8AtQQfLtpmVVnvGb8QnFDeYHAtdixztnxKoiBB7B&#13;&#10;+RewRDQCjZbHP9NRKKRieJQ4K9H+/Js9xNP8yctZQ8TNuPuxAys5U181MWM6GI0C06MyGt8OSbHX&#13;&#10;ns21R+/qJRKsA1pTI6IY4r06iYXF+o12bBGqkgu0oNoZ9ydx6bt1oh0VcrGIQcRtA/5Rr40IqcMY&#13;&#10;w3xf2zew5kgCT/R5whPFIX3HhS423NS42HksqkiUAHSH6hF/2os4uOMOh8W71mPU5U8z/wUAAP//&#13;&#10;AwBQSwMEFAAGAAgAAAAhAHAZu47eAAAACQEAAA8AAABkcnMvZG93bnJldi54bWxMj0FLw0AQhe+C&#13;&#10;/2EZwZvdbYxa0myKVizopaR68DhNxiSYnQ3ZbRv/vaMXvTx4PObN+/LV5Hp1pDF0ni3MZwYUceXr&#13;&#10;jhsLb69PVwtQISLX2HsmC18UYFWcn+WY1f7EJR13sVFSwiFDC22MQ6Z1qFpyGGZ+IJbsw48Oo9ix&#13;&#10;0fWIJyl3vU6MudUOO5YPLQ60bqn63B2chc16niYpllt/8/5SPpTGPW+vN9ZeXkyPS5H7JahIU/y7&#13;&#10;gB8G2Q+FDNv7A9dB9RaEJv6qZIu7VOzeQpoY0EWu/xMU3wAAAP//AwBQSwECLQAUAAYACAAAACEA&#13;&#10;toM4kv4AAADhAQAAEwAAAAAAAAAAAAAAAAAAAAAAW0NvbnRlbnRfVHlwZXNdLnhtbFBLAQItABQA&#13;&#10;BgAIAAAAIQA4/SH/1gAAAJQBAAALAAAAAAAAAAAAAAAAAC8BAABfcmVscy8ucmVsc1BLAQItABQA&#13;&#10;BgAIAAAAIQDODstOVQIAALEEAAAOAAAAAAAAAAAAAAAAAC4CAABkcnMvZTJvRG9jLnhtbFBLAQIt&#13;&#10;ABQABgAIAAAAIQBwGbuO3gAAAAkBAAAPAAAAAAAAAAAAAAAAAK8EAABkcnMvZG93bnJldi54bWxQ&#13;&#10;SwUGAAAAAAQABADzAAAAugUAAAAA&#13;&#10;" fillcolor="#deeaf6 [664]" stroked="f" strokeweight=".5pt">
                <v:fill opacity="40606f"/>
                <v:textbox>
                  <w:txbxContent>
                    <w:p w14:paraId="02EAE53D" w14:textId="77777777" w:rsidR="00237328" w:rsidRPr="009D60A3" w:rsidRDefault="00237328" w:rsidP="009D60A3">
                      <w:pPr>
                        <w:ind w:left="360" w:hanging="360"/>
                        <w:rPr>
                          <w:iCs/>
                        </w:rPr>
                      </w:pPr>
                      <w:r w:rsidRPr="009D60A3">
                        <w:rPr>
                          <w:rStyle w:val="normaltextrun"/>
                          <w:rFonts w:asciiTheme="minorHAnsi" w:hAnsiTheme="minorHAnsi" w:cstheme="minorHAnsi"/>
                          <w:b/>
                          <w:bCs/>
                          <w:color w:val="000000" w:themeColor="text1"/>
                        </w:rPr>
                        <w:t>*If this question was skipped based on your response to 2.1,</w:t>
                      </w:r>
                      <w:r w:rsidRPr="009D60A3">
                        <w:rPr>
                          <w:rStyle w:val="eop"/>
                          <w:rFonts w:asciiTheme="minorHAnsi" w:hAnsiTheme="minorHAnsi" w:cstheme="minorHAnsi"/>
                          <w:color w:val="000000" w:themeColor="text1"/>
                        </w:rPr>
                        <w:t xml:space="preserve"> input 0 points for the Total.</w:t>
                      </w:r>
                    </w:p>
                    <w:p w14:paraId="0869014C" w14:textId="77777777" w:rsidR="00237328" w:rsidRPr="00F118C6" w:rsidRDefault="00237328" w:rsidP="00237328">
                      <w:pPr>
                        <w:rPr>
                          <w:color w:val="000000" w:themeColor="text1"/>
                        </w:rPr>
                      </w:pPr>
                    </w:p>
                  </w:txbxContent>
                </v:textbox>
                <w10:anchorlock/>
              </v:shape>
            </w:pict>
          </mc:Fallback>
        </mc:AlternateContent>
      </w:r>
    </w:p>
    <w:p w14:paraId="653BE0F4" w14:textId="77777777" w:rsidR="00237328" w:rsidRDefault="00237328">
      <w:pPr>
        <w:widowControl/>
        <w:autoSpaceDE/>
        <w:autoSpaceDN/>
        <w:spacing w:after="160" w:line="259" w:lineRule="auto"/>
        <w:rPr>
          <w:rFonts w:asciiTheme="minorHAnsi" w:hAnsiTheme="minorHAnsi" w:cstheme="minorHAnsi"/>
          <w:b/>
          <w:color w:val="000000" w:themeColor="text1"/>
          <w:sz w:val="24"/>
          <w:szCs w:val="24"/>
        </w:rPr>
      </w:pPr>
      <w:r>
        <w:br w:type="page"/>
      </w:r>
    </w:p>
    <w:p w14:paraId="6CF09CD4" w14:textId="5F734C1D" w:rsidR="00284CD7" w:rsidRPr="00F1598C" w:rsidRDefault="00233EBD" w:rsidP="00363E24">
      <w:pPr>
        <w:pStyle w:val="Questions"/>
      </w:pPr>
      <w:r>
        <w:lastRenderedPageBreak/>
        <w:t>*</w:t>
      </w:r>
      <w:r w:rsidR="00284CD7" w:rsidRPr="00F1598C">
        <w:t>2.4 Fruit (not juice) is offered at meals.</w:t>
      </w:r>
    </w:p>
    <w:p w14:paraId="65BD63F4" w14:textId="77777777" w:rsidR="00284CD7" w:rsidRPr="00F1598C" w:rsidRDefault="00284CD7" w:rsidP="00363E24">
      <w:pPr>
        <w:pStyle w:val="ListParagraph"/>
        <w:numPr>
          <w:ilvl w:val="0"/>
          <w:numId w:val="45"/>
        </w:numPr>
      </w:pPr>
      <w:r w:rsidRPr="00F1598C">
        <w:t xml:space="preserve">Always (true more than 90% of the time) </w:t>
      </w:r>
      <w:r w:rsidRPr="00F1598C">
        <w:rPr>
          <w:b/>
        </w:rPr>
        <w:t>(4 points)</w:t>
      </w:r>
    </w:p>
    <w:p w14:paraId="2DB079E8" w14:textId="77777777" w:rsidR="00284CD7" w:rsidRPr="00F1598C" w:rsidRDefault="00284CD7" w:rsidP="00363E24">
      <w:pPr>
        <w:pStyle w:val="ListParagraph"/>
        <w:numPr>
          <w:ilvl w:val="0"/>
          <w:numId w:val="45"/>
        </w:numPr>
      </w:pPr>
      <w:r w:rsidRPr="00F1598C">
        <w:t xml:space="preserve">Usually (true 61-90% of the time) </w:t>
      </w:r>
      <w:r w:rsidRPr="00F1598C">
        <w:rPr>
          <w:b/>
        </w:rPr>
        <w:t>(3 points)</w:t>
      </w:r>
    </w:p>
    <w:p w14:paraId="66419331" w14:textId="77777777" w:rsidR="00284CD7" w:rsidRPr="00F1598C" w:rsidRDefault="00284CD7" w:rsidP="00363E24">
      <w:pPr>
        <w:pStyle w:val="ListParagraph"/>
        <w:numPr>
          <w:ilvl w:val="0"/>
          <w:numId w:val="45"/>
        </w:numPr>
      </w:pPr>
      <w:r w:rsidRPr="00F1598C">
        <w:t xml:space="preserve">Sometimes (true 41-60% of the time) </w:t>
      </w:r>
      <w:r w:rsidRPr="00F1598C">
        <w:rPr>
          <w:b/>
        </w:rPr>
        <w:t>(2 points)</w:t>
      </w:r>
    </w:p>
    <w:p w14:paraId="7CB8BDCD" w14:textId="02DD6FAF" w:rsidR="00284CD7" w:rsidRPr="00F1598C" w:rsidRDefault="00A105A6" w:rsidP="00363E24">
      <w:pPr>
        <w:pStyle w:val="ListParagraph"/>
        <w:numPr>
          <w:ilvl w:val="0"/>
          <w:numId w:val="45"/>
        </w:numPr>
      </w:pPr>
      <w:r>
        <w:rPr>
          <w:noProof/>
        </w:rPr>
        <mc:AlternateContent>
          <mc:Choice Requires="wps">
            <w:drawing>
              <wp:anchor distT="0" distB="0" distL="114300" distR="114300" simplePos="0" relativeHeight="251658330" behindDoc="0" locked="0" layoutInCell="1" allowOverlap="1" wp14:anchorId="714988A5" wp14:editId="2803CBD8">
                <wp:simplePos x="0" y="0"/>
                <wp:positionH relativeFrom="column">
                  <wp:posOffset>5459519</wp:posOffset>
                </wp:positionH>
                <wp:positionV relativeFrom="paragraph">
                  <wp:posOffset>195369</wp:posOffset>
                </wp:positionV>
                <wp:extent cx="668867" cy="285750"/>
                <wp:effectExtent l="0" t="0" r="4445" b="6350"/>
                <wp:wrapNone/>
                <wp:docPr id="14624477"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2AB006C8" w14:textId="77777777" w:rsidR="00960E64" w:rsidRPr="00960E64" w:rsidRDefault="00960E64" w:rsidP="00960E64">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714988A5" id="_x0000_s1064" type="#_x0000_t202" style="position:absolute;left:0;text-align:left;margin-left:429.9pt;margin-top:15.4pt;width:52.65pt;height:22.5pt;z-index:251658330;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Ye1cpMAIAAFsEAAAOAAAAZHJzL2Uyb0RvYy54bWysVEuP2jAQvlfqf7B8LwEWWBo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nknhKOpuF0fD9OsGbXx9b58FVATaJQUIesJLDY&#13;&#10;Ye0DJkTXs0vM5UGrcqW0TkqcBLHUjhwYcqhDKhFf/OalDWmwkDtMHR8ZiM+7yNpggmtLUQrttiWq&#13;&#10;LOjd5NzvFsojwuCgmxBv+UphsWvmwwtzOBLYOY55eMZDasBkcJIoqcD9/Nt99Eem0EpJgyNWUP9j&#13;&#10;z5ygRH8zyOHnwWgUZzIpo/H9EBV3a9neWsy+XgIiMMCFsjyJ0T/osygd1G+4DYuYFU3McMxd0HAW&#13;&#10;l6EbfNwmLhaL5IRTaFlYm43lMXQEL1Lx2r4xZ098BST6Cc7DyPJ3tHW+HeyLfQCpEqcR6A7VE/44&#13;&#10;wYnq07bFFbnVk9f1nzD/BQAA//8DAFBLAwQUAAYACAAAACEAi+ttmeUAAAAOAQAADwAAAGRycy9k&#13;&#10;b3ducmV2LnhtbEyPTU/DMAyG70j8h8hIXBBLR9Wt6+pOiE+JGysf4pY1oa1onKrJ2vLvMSe42LJs&#13;&#10;v+/z5rvZdmI0g28dISwXEQhDldMt1Qgv5f1lCsIHRVp1jgzCt/GwK05PcpVpN9GzGfehFixCPlMI&#13;&#10;TQh9JqWvGmOVX7jeEO8+3WBV4HGopR7UxOK2k1dRtJJWtcQOjerNTWOqr/3RInxc1O9Pfn54neIk&#13;&#10;7u8ex3L9pkvE87P5dsvlegsimDn8fcBvBuaHgsEO7kjaiw4hTTbMHxDiiDsfbFbJEsQBYZ2kIItc&#13;&#10;/o9R/AAAAP//AwBQSwECLQAUAAYACAAAACEAtoM4kv4AAADhAQAAEwAAAAAAAAAAAAAAAAAAAAAA&#13;&#10;W0NvbnRlbnRfVHlwZXNdLnhtbFBLAQItABQABgAIAAAAIQA4/SH/1gAAAJQBAAALAAAAAAAAAAAA&#13;&#10;AAAAAC8BAABfcmVscy8ucmVsc1BLAQItABQABgAIAAAAIQAYe1cpMAIAAFsEAAAOAAAAAAAAAAAA&#13;&#10;AAAAAC4CAABkcnMvZTJvRG9jLnhtbFBLAQItABQABgAIAAAAIQCL622Z5QAAAA4BAAAPAAAAAAAA&#13;&#10;AAAAAAAAAIoEAABkcnMvZG93bnJldi54bWxQSwUGAAAAAAQABADzAAAAnAUAAAAA&#13;&#10;" fillcolor="white [3201]" stroked="f" strokeweight=".5pt">
                <v:textbox>
                  <w:txbxContent>
                    <w:p w14:paraId="2AB006C8" w14:textId="77777777" w:rsidR="00960E64" w:rsidRPr="00960E64" w:rsidRDefault="00960E64" w:rsidP="00960E64">
                      <w:pPr>
                        <w:rPr>
                          <w:b/>
                          <w:bCs/>
                        </w:rPr>
                      </w:pPr>
                      <w:r w:rsidRPr="00960E64">
                        <w:rPr>
                          <w:b/>
                          <w:bCs/>
                        </w:rPr>
                        <w:t>TOTAL =</w:t>
                      </w:r>
                    </w:p>
                  </w:txbxContent>
                </v:textbox>
              </v:shape>
            </w:pict>
          </mc:Fallback>
        </mc:AlternateContent>
      </w:r>
      <w:r w:rsidRPr="00F1598C">
        <w:rPr>
          <w:rFonts w:eastAsiaTheme="minorEastAsia"/>
          <w:noProof/>
          <w:color w:val="000000" w:themeColor="text1"/>
        </w:rPr>
        <mc:AlternateContent>
          <mc:Choice Requires="wps">
            <w:drawing>
              <wp:anchor distT="0" distB="0" distL="114300" distR="114300" simplePos="0" relativeHeight="251658262" behindDoc="0" locked="0" layoutInCell="1" allowOverlap="1" wp14:anchorId="5AC23630" wp14:editId="5A960710">
                <wp:simplePos x="0" y="0"/>
                <wp:positionH relativeFrom="margin">
                  <wp:posOffset>6183630</wp:posOffset>
                </wp:positionH>
                <wp:positionV relativeFrom="paragraph">
                  <wp:posOffset>194310</wp:posOffset>
                </wp:positionV>
                <wp:extent cx="561975" cy="285750"/>
                <wp:effectExtent l="12700" t="12700" r="9525" b="19050"/>
                <wp:wrapSquare wrapText="bothSides"/>
                <wp:docPr id="32"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223001F6" w14:textId="7A6AA9CB" w:rsidR="00284CD7" w:rsidRPr="00D37F37" w:rsidRDefault="00CE06FB" w:rsidP="00284CD7">
                            <w:pPr>
                              <w:spacing w:after="240"/>
                              <w:rPr>
                                <w:b/>
                                <w:bCs/>
                                <w:sz w:val="24"/>
                                <w:szCs w:val="24"/>
                              </w:rPr>
                            </w:pPr>
                            <w:r>
                              <w:rPr>
                                <w:b/>
                                <w:bCs/>
                                <w:sz w:val="24"/>
                                <w:szCs w:val="24"/>
                              </w:rPr>
                              <w:t xml:space="preserve">     /4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AC23630" id="_x0000_s1065" type="#_x0000_t202" style="position:absolute;left:0;text-align:left;margin-left:486.9pt;margin-top:15.3pt;width:44.25pt;height:22.5pt;z-index:25165826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BlESqOwIAAIQEAAAOAAAAZHJzL2Uyb0RvYy54bWysVN9vGjEMfp+0/yHK+zhgUMqJo2JUTJNQ&#13;&#10;W4lWfQ65hIuWi7MkcMf++jnhZ9s9TXvJ2bHz2f5s3+SurTXZCecVmIL2Ol1KhOFQKrMp6Mvz4sst&#13;&#10;JT4wUzINRhR0Lzy9m37+NGlsLvpQgS6FIwhifN7YglYh2DzLPK9EzXwHrDBolOBqFlB1m6x0rEH0&#13;&#10;Wmf9bvcma8CV1gEX3uPt/cFIpwlfSsHDo5ReBKILirmFdLp0ruOZTScs3zhmK8WPabB/yKJmymDQ&#13;&#10;M9Q9C4xsnfoAVSvuwIMMHQ51BlIqLlINWE2v+66aVcWsSLUgOd6eafL/D5Y/7Fb2yZHQfoMWGxgJ&#13;&#10;aazPPV7Gelrp6vjFTAnakcL9mTbRBsLxcnjTG4+GlHA09W+Ho2GiNbs8ts6H7wJqEoWCOuxKIovt&#13;&#10;lj5gQHQ9ucRYHrQqF0rrpMRJEHPtyI5hD3VIKeKLN17akAazH3cx9geIiH0GWGvGf8Yq30Kgpg1e&#13;&#10;XmqPUmjXLVFlQb+OTsSsodwjXw4Oo+QtXyjEXzIfnpjD2UGKcB/CIx5SA2YFR4mSCtzvv91Hf2wp&#13;&#10;WilpcBYL6n9tmROU6B8Gmz3uDQZxeJMyGI76qLhry/raYrb1HJCqHm6e5UmM/kGfROmgfsW1mcWo&#13;&#10;aGKGY+yChpM4D4cNwbXjYjZLTjiuloWlWVkeoSPJkdfn9pU5e2xswIl4gNPUsvxdfw++8aWB2TaA&#13;&#10;VKn5kegDq0f+cdRTe45rGXfpWk9el5/H9A8AAAD//wMAUEsDBBQABgAIAAAAIQAGezPa5QAAAA8B&#13;&#10;AAAPAAAAZHJzL2Rvd25yZXYueG1sTI/NTsMwEITvSLyDtUjcqJ2apjTNpuL3UG6USlzd2CQR8Tqy&#13;&#10;3Tbt0+Oe4LLSaHdnvilXo+3ZwfjQOULIJgKYodrpjhqE7efb3QOwEBVp1TsyCCcTYFVdX5Wq0O5I&#13;&#10;H+awiQ1LJhQKhdDGOBSch7o1VoWJGwyl3bfzVsUkfcO1V8dkbns+FSLnVnWUElo1mOfW1D+bvUV4&#13;&#10;fXpfyPVpPWzPzfm+jzL78rMM8fZmfFmm8bgEFs0Y/z7g0iHxQ5XAdm5POrAeYTGXiT8iSJEDuxyI&#13;&#10;fCqB7RDmsxx4VfL/PapfAAAA//8DAFBLAQItABQABgAIAAAAIQC2gziS/gAAAOEBAAATAAAAAAAA&#13;&#10;AAAAAAAAAAAAAABbQ29udGVudF9UeXBlc10ueG1sUEsBAi0AFAAGAAgAAAAhADj9If/WAAAAlAEA&#13;&#10;AAsAAAAAAAAAAAAAAAAALwEAAF9yZWxzLy5yZWxzUEsBAi0AFAAGAAgAAAAhAAGURKo7AgAAhAQA&#13;&#10;AA4AAAAAAAAAAAAAAAAALgIAAGRycy9lMm9Eb2MueG1sUEsBAi0AFAAGAAgAAAAhAAZ7M9rlAAAA&#13;&#10;DwEAAA8AAAAAAAAAAAAAAAAAlQQAAGRycy9kb3ducmV2LnhtbFBLBQYAAAAABAAEAPMAAACnBQAA&#13;&#10;AAA=&#13;&#10;" fillcolor="white [3201]" strokeweight="1.5pt">
                <v:textbox>
                  <w:txbxContent>
                    <w:p w14:paraId="223001F6" w14:textId="7A6AA9CB" w:rsidR="00284CD7" w:rsidRPr="00D37F37" w:rsidRDefault="00CE06FB" w:rsidP="00284CD7">
                      <w:pPr>
                        <w:spacing w:after="240"/>
                        <w:rPr>
                          <w:b/>
                          <w:bCs/>
                          <w:sz w:val="24"/>
                          <w:szCs w:val="24"/>
                        </w:rPr>
                      </w:pPr>
                      <w:r>
                        <w:rPr>
                          <w:b/>
                          <w:bCs/>
                          <w:sz w:val="24"/>
                          <w:szCs w:val="24"/>
                        </w:rPr>
                        <w:t xml:space="preserve">     /4</w:t>
                      </w:r>
                    </w:p>
                  </w:txbxContent>
                </v:textbox>
                <w10:wrap type="square" anchorx="margin"/>
              </v:shape>
            </w:pict>
          </mc:Fallback>
        </mc:AlternateContent>
      </w:r>
      <w:r w:rsidR="00284CD7" w:rsidRPr="00F1598C">
        <w:t xml:space="preserve">Not usually (true 11-40% of the time) </w:t>
      </w:r>
      <w:r w:rsidR="00284CD7" w:rsidRPr="00F1598C">
        <w:rPr>
          <w:b/>
        </w:rPr>
        <w:t>(1 point)</w:t>
      </w:r>
    </w:p>
    <w:p w14:paraId="56565D1A" w14:textId="0A5FD103" w:rsidR="00284CD7" w:rsidRPr="00F1598C" w:rsidRDefault="00284CD7" w:rsidP="00363E24">
      <w:pPr>
        <w:pStyle w:val="ListParagraph"/>
        <w:numPr>
          <w:ilvl w:val="0"/>
          <w:numId w:val="45"/>
        </w:numPr>
      </w:pPr>
      <w:r w:rsidRPr="00F1598C">
        <w:t xml:space="preserve">Never (true 10% or less of the time) </w:t>
      </w:r>
      <w:r w:rsidRPr="00F1598C">
        <w:rPr>
          <w:b/>
        </w:rPr>
        <w:t>(0 points)</w:t>
      </w:r>
    </w:p>
    <w:p w14:paraId="2C83134E" w14:textId="77777777" w:rsidR="00F118C6" w:rsidRDefault="00F118C6" w:rsidP="00F118C6">
      <w:pPr>
        <w:widowControl/>
        <w:autoSpaceDE/>
        <w:autoSpaceDN/>
        <w:spacing w:after="160" w:line="259" w:lineRule="auto"/>
      </w:pPr>
      <w:r>
        <w:rPr>
          <w:rFonts w:asciiTheme="minorHAnsi" w:hAnsiTheme="minorHAnsi" w:cstheme="minorHAnsi"/>
          <w:b/>
          <w:bCs/>
          <w:noProof/>
          <w:color w:val="000000" w:themeColor="text1"/>
        </w:rPr>
        <mc:AlternateContent>
          <mc:Choice Requires="wps">
            <w:drawing>
              <wp:inline distT="0" distB="0" distL="0" distR="0" wp14:anchorId="6B49ABDE" wp14:editId="4E04B2E7">
                <wp:extent cx="5549900" cy="279400"/>
                <wp:effectExtent l="0" t="0" r="0" b="0"/>
                <wp:docPr id="1605865556" name="Text Box 175"/>
                <wp:cNvGraphicFramePr/>
                <a:graphic xmlns:a="http://schemas.openxmlformats.org/drawingml/2006/main">
                  <a:graphicData uri="http://schemas.microsoft.com/office/word/2010/wordprocessingShape">
                    <wps:wsp>
                      <wps:cNvSpPr txBox="1"/>
                      <wps:spPr>
                        <a:xfrm>
                          <a:off x="0" y="0"/>
                          <a:ext cx="5549900" cy="279400"/>
                        </a:xfrm>
                        <a:prstGeom prst="rect">
                          <a:avLst/>
                        </a:prstGeom>
                        <a:solidFill>
                          <a:schemeClr val="accent5">
                            <a:lumMod val="20000"/>
                            <a:lumOff val="80000"/>
                            <a:alpha val="62000"/>
                          </a:schemeClr>
                        </a:solidFill>
                        <a:ln w="6350">
                          <a:noFill/>
                        </a:ln>
                      </wps:spPr>
                      <wps:txbx>
                        <w:txbxContent>
                          <w:p w14:paraId="605766C0" w14:textId="64E8EAD6" w:rsidR="00F118C6" w:rsidRPr="009D60A3" w:rsidRDefault="00F118C6" w:rsidP="009D60A3">
                            <w:pPr>
                              <w:rPr>
                                <w:iCs/>
                              </w:rPr>
                            </w:pPr>
                            <w:r w:rsidRPr="009D60A3">
                              <w:rPr>
                                <w:rStyle w:val="normaltextrun"/>
                                <w:rFonts w:asciiTheme="minorHAnsi" w:hAnsiTheme="minorHAnsi" w:cstheme="minorHAnsi"/>
                                <w:b/>
                                <w:bCs/>
                                <w:color w:val="000000" w:themeColor="text1"/>
                              </w:rPr>
                              <w:t>*If this question was skipped based on your response to 2.1,</w:t>
                            </w:r>
                            <w:r w:rsidRPr="009D60A3">
                              <w:rPr>
                                <w:rStyle w:val="eop"/>
                                <w:rFonts w:asciiTheme="minorHAnsi" w:hAnsiTheme="minorHAnsi" w:cstheme="minorHAnsi"/>
                                <w:color w:val="000000" w:themeColor="text1"/>
                              </w:rPr>
                              <w:t xml:space="preserve"> input 0 points for the Total.</w:t>
                            </w:r>
                          </w:p>
                          <w:p w14:paraId="140DAD4B" w14:textId="77777777" w:rsidR="00F118C6" w:rsidRPr="00F118C6" w:rsidRDefault="00F118C6" w:rsidP="00F118C6">
                            <w:pPr>
                              <w:rPr>
                                <w:color w:val="000000" w:themeColor="text1"/>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w:pict>
              <v:shape w14:anchorId="6B49ABDE" id="_x0000_s1066" type="#_x0000_t202" style="width:437pt;height:2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90SFxVQIAALEEAAAOAAAAZHJzL2Uyb0RvYy54bWysVN9v2jAQfp+0/8Hy+whQoCUiVIyKaRJr&#13;&#10;K9Gpz4fjkEiOz7MNCfvrd3agsG5P016c++W783ffZXbf1oodpHUV6owPen3OpBaYV3qX8e8vq093&#13;&#10;nDkPOgeFWmb8KB2/n3/8MGtMKodYosqlZZREu7QxGS+9N2mSOFHKGlwPjdTkLNDW4Em1uyS30FD2&#13;&#10;WiXDfn+SNGhzY1FI58j60Dn5POYvCin8U1E46ZnKOPXm42njuQ1nMp9BurNgykqc2oB/6KKGSlPR&#13;&#10;t1QP4IHtbfVHqroSFh0WviewTrAoKiHjG+g1g/6712xKMDK+hcBx5g0m9//SisfDxjxb5tvP2NIA&#13;&#10;AyCNcakjY3hPW9g6fKlTRn6C8PgGm2w9E2Qcj0fTaZ9cgnzD2+mIZEqTXG4b6/wXiTULQsYtjSWi&#13;&#10;BYe1813oOSQUc6iqfFUpFZVABblUlh2AhghCSO3H8bra198w7+xEhq4spGSmoXfmu4sZlCmhs05C&#13;&#10;9KnHSLWQP3b8W2mlWZPxyc24H8tpDD117SpN4RegguTbbcuqPOM3d2cUt5gfCVyLHe+cEauKEFiD&#13;&#10;889giWgEGi2Pf6KjUEjF8CRxVqL9+Td7iKf5k5ezhoibcfdjD1Zypr5qYsZ0MBoFpkdlNL4dkmKv&#13;&#10;Pdtrj97XSyRYB7SmRkQxxHt1FguL9Svt2CJUJRdoQbUz7s/i0nfrRDsq5GIRg4jbBvxab4wIqcMY&#13;&#10;w3xf2lew5kQCT/R5xDPFIX3HhS423NS42HssqkiUAHSH6gl/2os4uNMOh8W71mPU5U8z/wUAAP//&#13;&#10;AwBQSwMEFAAGAAgAAAAhAKWEmArdAAAACQEAAA8AAABkcnMvZG93bnJldi54bWxMT0FOwzAQvCPx&#13;&#10;B2uRuFGnJUCVxqmgiErlUqVw4LiNlyQiXkex24bfs/QCl1mNRjM7ky9H16kjDaH1bGA6SUARV962&#13;&#10;XBt4f3u5mYMKEdli55kMfFOAZXF5kWNm/YlLOu5irSSEQ4YGmhj7TOtQNeQwTHxPLNqnHxxGoUOt&#13;&#10;7YAnCXedniXJvXbYsnxosKdVQ9XX7uAMrFfTdJZiufV3H6/lU5m4zfZ2bcz11fi8EHhcgIo0xj8H&#13;&#10;/G6Q/lBIsb0/sA2qMyBr4hlFmz+kQvcGUrm6yPX/BcUPAAAA//8DAFBLAQItABQABgAIAAAAIQC2&#13;&#10;gziS/gAAAOEBAAATAAAAAAAAAAAAAAAAAAAAAABbQ29udGVudF9UeXBlc10ueG1sUEsBAi0AFAAG&#13;&#10;AAgAAAAhADj9If/WAAAAlAEAAAsAAAAAAAAAAAAAAAAALwEAAF9yZWxzLy5yZWxzUEsBAi0AFAAG&#13;&#10;AAgAAAAhAD3RIXFVAgAAsQQAAA4AAAAAAAAAAAAAAAAALgIAAGRycy9lMm9Eb2MueG1sUEsBAi0A&#13;&#10;FAAGAAgAAAAhAKWEmArdAAAACQEAAA8AAAAAAAAAAAAAAAAArwQAAGRycy9kb3ducmV2LnhtbFBL&#13;&#10;BQYAAAAABAAEAPMAAAC5BQAAAAA=&#13;&#10;" fillcolor="#deeaf6 [664]" stroked="f" strokeweight=".5pt">
                <v:fill opacity="40606f"/>
                <v:textbox>
                  <w:txbxContent>
                    <w:p w14:paraId="605766C0" w14:textId="64E8EAD6" w:rsidR="00F118C6" w:rsidRPr="009D60A3" w:rsidRDefault="00F118C6" w:rsidP="009D60A3">
                      <w:pPr>
                        <w:rPr>
                          <w:iCs/>
                        </w:rPr>
                      </w:pPr>
                      <w:r w:rsidRPr="009D60A3">
                        <w:rPr>
                          <w:rStyle w:val="normaltextrun"/>
                          <w:rFonts w:asciiTheme="minorHAnsi" w:hAnsiTheme="minorHAnsi" w:cstheme="minorHAnsi"/>
                          <w:b/>
                          <w:bCs/>
                          <w:color w:val="000000" w:themeColor="text1"/>
                        </w:rPr>
                        <w:t>*If this question was skipped based on your response to 2.1,</w:t>
                      </w:r>
                      <w:r w:rsidRPr="009D60A3">
                        <w:rPr>
                          <w:rStyle w:val="eop"/>
                          <w:rFonts w:asciiTheme="minorHAnsi" w:hAnsiTheme="minorHAnsi" w:cstheme="minorHAnsi"/>
                          <w:color w:val="000000" w:themeColor="text1"/>
                        </w:rPr>
                        <w:t xml:space="preserve"> input 0 points for the Total.</w:t>
                      </w:r>
                    </w:p>
                    <w:p w14:paraId="140DAD4B" w14:textId="77777777" w:rsidR="00F118C6" w:rsidRPr="00F118C6" w:rsidRDefault="00F118C6" w:rsidP="00F118C6">
                      <w:pPr>
                        <w:rPr>
                          <w:color w:val="000000" w:themeColor="text1"/>
                        </w:rPr>
                      </w:pPr>
                    </w:p>
                  </w:txbxContent>
                </v:textbox>
                <w10:anchorlock/>
              </v:shape>
            </w:pict>
          </mc:Fallback>
        </mc:AlternateContent>
      </w:r>
    </w:p>
    <w:p w14:paraId="24CA99C6" w14:textId="770240F6" w:rsidR="00A07187" w:rsidRPr="00F118C6" w:rsidRDefault="00233EBD" w:rsidP="00363E24">
      <w:pPr>
        <w:pStyle w:val="Questions"/>
      </w:pPr>
      <w:r>
        <w:t>*</w:t>
      </w:r>
      <w:r w:rsidR="00284CD7" w:rsidRPr="00F1598C">
        <w:t xml:space="preserve">2.5 Vegetables are offered at meals. </w:t>
      </w:r>
    </w:p>
    <w:p w14:paraId="600FBB60" w14:textId="229AB97C" w:rsidR="00284CD7" w:rsidRPr="00F1598C" w:rsidRDefault="00284CD7" w:rsidP="00085F33">
      <w:pPr>
        <w:spacing w:line="312" w:lineRule="auto"/>
        <w:ind w:right="576"/>
        <w:contextualSpacing/>
        <w:rPr>
          <w:rFonts w:asciiTheme="minorHAnsi" w:hAnsiTheme="minorHAnsi" w:cstheme="minorHAnsi"/>
          <w:b/>
          <w:bCs/>
          <w:sz w:val="24"/>
          <w:szCs w:val="24"/>
        </w:rPr>
      </w:pPr>
      <w:r w:rsidRPr="00F1598C">
        <w:rPr>
          <w:rStyle w:val="IntenseEmphasis"/>
          <w:rFonts w:asciiTheme="minorHAnsi" w:hAnsiTheme="minorHAnsi" w:cstheme="minorHAnsi"/>
        </w:rPr>
        <w:t>Do not include French fries, tater tots, hash browns, or dried beans.</w:t>
      </w:r>
    </w:p>
    <w:p w14:paraId="56942F9C" w14:textId="77777777" w:rsidR="00284CD7" w:rsidRPr="00A07187" w:rsidRDefault="00284CD7" w:rsidP="00363E24">
      <w:pPr>
        <w:pStyle w:val="ListParagraph"/>
        <w:numPr>
          <w:ilvl w:val="0"/>
          <w:numId w:val="46"/>
        </w:numPr>
      </w:pPr>
      <w:r w:rsidRPr="00A07187">
        <w:t xml:space="preserve">Always (true more than 90% of the time) </w:t>
      </w:r>
      <w:r w:rsidRPr="00960E64">
        <w:rPr>
          <w:b/>
          <w:bCs/>
        </w:rPr>
        <w:t>(4 points)</w:t>
      </w:r>
    </w:p>
    <w:p w14:paraId="0DF3566E" w14:textId="77777777" w:rsidR="00284CD7" w:rsidRPr="00A07187" w:rsidRDefault="00284CD7" w:rsidP="00363E24">
      <w:pPr>
        <w:pStyle w:val="ListParagraph"/>
        <w:numPr>
          <w:ilvl w:val="0"/>
          <w:numId w:val="46"/>
        </w:numPr>
      </w:pPr>
      <w:r w:rsidRPr="00A07187">
        <w:t xml:space="preserve">Usually (true 61-90% of the time) </w:t>
      </w:r>
      <w:r w:rsidRPr="00960E64">
        <w:rPr>
          <w:b/>
          <w:bCs/>
        </w:rPr>
        <w:t>(3 points)</w:t>
      </w:r>
    </w:p>
    <w:p w14:paraId="4B477CDF" w14:textId="03BD4C2E" w:rsidR="00284CD7" w:rsidRPr="00A07187" w:rsidRDefault="00284CD7" w:rsidP="00363E24">
      <w:pPr>
        <w:pStyle w:val="ListParagraph"/>
        <w:numPr>
          <w:ilvl w:val="0"/>
          <w:numId w:val="46"/>
        </w:numPr>
      </w:pPr>
      <w:r w:rsidRPr="00A07187">
        <w:t xml:space="preserve">Sometimes (true 41-60% of the time) </w:t>
      </w:r>
      <w:r w:rsidRPr="00960E64">
        <w:rPr>
          <w:b/>
          <w:bCs/>
        </w:rPr>
        <w:t>(2 points)</w:t>
      </w:r>
    </w:p>
    <w:p w14:paraId="108E58B9" w14:textId="00C62F3F" w:rsidR="00284CD7" w:rsidRPr="00A07187" w:rsidRDefault="009D6AA8" w:rsidP="00363E24">
      <w:pPr>
        <w:pStyle w:val="ListParagraph"/>
        <w:numPr>
          <w:ilvl w:val="0"/>
          <w:numId w:val="46"/>
        </w:numPr>
      </w:pPr>
      <w:r>
        <w:rPr>
          <w:noProof/>
        </w:rPr>
        <mc:AlternateContent>
          <mc:Choice Requires="wps">
            <w:drawing>
              <wp:anchor distT="0" distB="0" distL="114300" distR="114300" simplePos="0" relativeHeight="251658331" behindDoc="0" locked="0" layoutInCell="1" allowOverlap="1" wp14:anchorId="5F0C6CB3" wp14:editId="59A2E955">
                <wp:simplePos x="0" y="0"/>
                <wp:positionH relativeFrom="column">
                  <wp:posOffset>5464810</wp:posOffset>
                </wp:positionH>
                <wp:positionV relativeFrom="paragraph">
                  <wp:posOffset>115570</wp:posOffset>
                </wp:positionV>
                <wp:extent cx="668867" cy="285750"/>
                <wp:effectExtent l="0" t="0" r="4445" b="6350"/>
                <wp:wrapNone/>
                <wp:docPr id="293998159"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4DFE18EF" w14:textId="77777777" w:rsidR="00717B57" w:rsidRPr="00960E64" w:rsidRDefault="00717B57" w:rsidP="00717B57">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5F0C6CB3" id="_x0000_s1067" type="#_x0000_t202" style="position:absolute;left:0;text-align:left;margin-left:430.3pt;margin-top:9.1pt;width:52.65pt;height:22.5pt;z-index:251658331;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b4uJyMAIAAFsEAAAOAAAAZHJzL2Uyb0RvYy54bWysVEtv2zAMvg/YfxB0X5ykedWIU2QpMgwI&#13;&#10;2gLp0LMiS4kAWdQkJXb260fJebXbadhFJkWKj+8jPX1oKk0OwnkFpqC9TpcSYTiUymwL+uN1+WVC&#13;&#10;iQ/MlEyDEQU9Ck8fZp8/TWubiz7sQJfCEQxifF7bgu5CsHmWeb4TFfMdsMKgUYKrWEDVbbPSsRqj&#13;&#10;Vzrrd7ujrAZXWgdceI+3j62RzlJ8KQUPz1J6EYguKNYW0unSuYlnNpuyfOuY3Sl+KoP9QxUVUwaT&#13;&#10;XkI9ssDI3qk/QlWKO/AgQ4dDlYGUiovUA3bT637oZr1jVqReEBxvLzD5/xeWPx3W9sWR0HyFBgmM&#13;&#10;gNTW5x4vYz+NdFX8YqUE7Qjh8QKbaALheDkaTSajMSUcTf3JcDxMsGbXx9b58E1ARaJQUIesJLDY&#13;&#10;YeUDJkTXs0vM5UGrcqm0TkqcBLHQjhwYcqhDKhFfvPPShtRYyB2mjo8MxOdtZG0wwbWlKIVm0xBV&#13;&#10;FvTu/tzvBsojwuCgnRBv+VJhsSvmwwtzOBLYOY55eMZDasBkcJIo2YH79bf76I9MoZWSGkesoP7n&#13;&#10;njlBif5ukMP73mAQZzIpg+G4j4q7tWxuLWZfLQAR6OFCWZ7E6B/0WZQOqjfchnnMiiZmOOYuaDiL&#13;&#10;i9AOPm4TF/N5csIptCyszNryGDqCF6l4bd6Ysye+AhL9BOdhZPkH2lrfFvb5PoBUidMIdIvqCX+c&#13;&#10;4ET1adviitzqyev6T5j9BgAA//8DAFBLAwQUAAYACAAAACEAw/cf6eQAAAAOAQAADwAAAGRycy9k&#13;&#10;b3ducmV2LnhtbExPy07DMBC8I/EP1iJxQa1Dopo0jVMhXpW40RQQNzc2SUS8jmI3CX/PcoLLSKuZ&#13;&#10;nUe+nW3HRjP41qGE62UEzGDldIu1hEP5uEiB+aBQq86hkfBtPGyL87NcZdpN+GLGfagZmaDPlIQm&#13;&#10;hD7j3FeNscovXW+QuE83WBXoHGquBzWRue14HEWCW9UiJTSqN3eNqb72Jyvh46p+f/bz0+uUrJL+&#13;&#10;YTeWN2+6lPLyYr7fENxugAUzh78P+N1A/aGgYkd3Qu1ZJyEVkSApEWkMjARrsVoDO0oQSQy8yPn/&#13;&#10;GcUPAAAA//8DAFBLAQItABQABgAIAAAAIQC2gziS/gAAAOEBAAATAAAAAAAAAAAAAAAAAAAAAABb&#13;&#10;Q29udGVudF9UeXBlc10ueG1sUEsBAi0AFAAGAAgAAAAhADj9If/WAAAAlAEAAAsAAAAAAAAAAAAA&#13;&#10;AAAALwEAAF9yZWxzLy5yZWxzUEsBAi0AFAAGAAgAAAAhABvi4nIwAgAAWwQAAA4AAAAAAAAAAAAA&#13;&#10;AAAALgIAAGRycy9lMm9Eb2MueG1sUEsBAi0AFAAGAAgAAAAhAMP3H+nkAAAADgEAAA8AAAAAAAAA&#13;&#10;AAAAAAAAigQAAGRycy9kb3ducmV2LnhtbFBLBQYAAAAABAAEAPMAAACbBQAAAAA=&#13;&#10;" fillcolor="white [3201]" stroked="f" strokeweight=".5pt">
                <v:textbox>
                  <w:txbxContent>
                    <w:p w14:paraId="4DFE18EF" w14:textId="77777777" w:rsidR="00717B57" w:rsidRPr="00960E64" w:rsidRDefault="00717B57" w:rsidP="00717B57">
                      <w:pPr>
                        <w:rPr>
                          <w:b/>
                          <w:bCs/>
                        </w:rPr>
                      </w:pPr>
                      <w:r w:rsidRPr="00960E64">
                        <w:rPr>
                          <w:b/>
                          <w:bCs/>
                        </w:rPr>
                        <w:t>TOTAL =</w:t>
                      </w:r>
                    </w:p>
                  </w:txbxContent>
                </v:textbox>
              </v:shape>
            </w:pict>
          </mc:Fallback>
        </mc:AlternateContent>
      </w:r>
      <w:r w:rsidRPr="00A07187">
        <w:rPr>
          <w:noProof/>
        </w:rPr>
        <mc:AlternateContent>
          <mc:Choice Requires="wps">
            <w:drawing>
              <wp:anchor distT="0" distB="0" distL="114300" distR="114300" simplePos="0" relativeHeight="251658263" behindDoc="0" locked="0" layoutInCell="1" allowOverlap="1" wp14:anchorId="5AE8889E" wp14:editId="38DCE307">
                <wp:simplePos x="0" y="0"/>
                <wp:positionH relativeFrom="margin">
                  <wp:posOffset>6184900</wp:posOffset>
                </wp:positionH>
                <wp:positionV relativeFrom="paragraph">
                  <wp:posOffset>112395</wp:posOffset>
                </wp:positionV>
                <wp:extent cx="561975" cy="285750"/>
                <wp:effectExtent l="12700" t="12700" r="9525" b="19050"/>
                <wp:wrapSquare wrapText="bothSides"/>
                <wp:docPr id="33"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5F3006D0" w14:textId="0CB878DF" w:rsidR="00284CD7" w:rsidRPr="00D37F37" w:rsidRDefault="00CE06FB" w:rsidP="00284CD7">
                            <w:pPr>
                              <w:spacing w:after="240"/>
                              <w:rPr>
                                <w:b/>
                                <w:bCs/>
                                <w:sz w:val="24"/>
                                <w:szCs w:val="24"/>
                              </w:rPr>
                            </w:pPr>
                            <w:r>
                              <w:rPr>
                                <w:b/>
                                <w:bCs/>
                                <w:sz w:val="24"/>
                                <w:szCs w:val="24"/>
                              </w:rPr>
                              <w:t xml:space="preserve">      /4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AE8889E" id="_x0000_s1068" type="#_x0000_t202" style="position:absolute;left:0;text-align:left;margin-left:487pt;margin-top:8.85pt;width:44.25pt;height:22.5pt;z-index:251658263;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hYqfBOAIAAIQEAAAOAAAAZHJzL2Uyb0RvYy54bWysVEtvGjEQvlfqf7B8LwsIQkAsESWiqoSS&#13;&#10;SKTK2Xi9rFWvx7UHdtNf37F5Jump6sXMa7+Z+WaG6V1bG7ZXPmiwOe91upwpK6HQdpvzH8/LL7ec&#13;&#10;BRS2EAasyvmrCvxu9vnTtHET1YcKTKE8IxAbJo3LeYXoJlkWZKVqETrglCVnCb4WSKrfZoUXDaHX&#13;&#10;Jut3uzdZA75wHqQKgaz3ByefJfyyVBIfyzIoZCbnVBum16d3E99sNhWTrReu0vJYhviHKmqhLSU9&#13;&#10;Q90LFGzn9QeoWksPAUrsSKgzKEstVeqBuul133WzroRTqRciJ7gzTeH/wcqH/do9eYbtV2hpgJGQ&#13;&#10;xoVJIGPspy19HX+pUkZ+ovD1TJtqkUkyDm9649GQM0mu/u1wNEy0ZpePnQ/4TUHNopBzT1NJZIn9&#13;&#10;KiAlpNBTSMwVwOhiqY1JStwEtTCe7QXN0GAqkb54E2Usa6j6cZdyf4CI2GeAjRHyZ+zyLQRpxpLx&#13;&#10;0nuUsN20TBc5H6SWomkDxSvx5eGwSsHJpSb8lQj4JDztDlFE94CP9JQGqCo4SpxV4H//zR7jaaTk&#13;&#10;5ayhXcx5+LUTXnFmvlsa9rg3oAIYJmUwHPVJ8deezbXH7uoFEFU9ujwnkxjj0ZzE0kP9Qmczj1nJ&#13;&#10;Jayk3DnHk7jAw4XQ2Uk1n6cgWlcncGXXTkboSHLk9bl9Ed4dB4u0EQ9w2loxeTffQ2z80sJ8h1Dq&#13;&#10;NPwLq0f+adXTeI5nGW/pWk9Rlz+P2R8AAAD//wMAUEsDBBQABgAIAAAAIQDq60d85AAAAA8BAAAP&#13;&#10;AAAAZHJzL2Rvd25yZXYueG1sTI/NbsIwEITvlfoO1lbqrTgJkJQQB/X3QG+lSL2a2E2i2uvINhB4&#13;&#10;+i6ncllpNbOz81Wr0Rp20D70DgWkkwSYxsapHlsB26/3h0dgIUpU0jjUAk46wKq+valkqdwRP/Vh&#13;&#10;E1tGIRhKKaCLcSg5D02nrQwTN2gk7cd5KyOtvuXKyyOFW8OzJMm5lT3Sh04O+qXTze9mbwW8PX8s&#13;&#10;puvTetie2/PMxGn67eepEPd34+uSxtMSWNRj/L+ACwP1h5qK7dweVWBGwKKYEVAkoSiAXQxJns2B&#13;&#10;7QTkWQG8rvg1R/0HAAD//wMAUEsBAi0AFAAGAAgAAAAhALaDOJL+AAAA4QEAABMAAAAAAAAAAAAA&#13;&#10;AAAAAAAAAFtDb250ZW50X1R5cGVzXS54bWxQSwECLQAUAAYACAAAACEAOP0h/9YAAACUAQAACwAA&#13;&#10;AAAAAAAAAAAAAAAvAQAAX3JlbHMvLnJlbHNQSwECLQAUAAYACAAAACEAIWKnwTgCAACEBAAADgAA&#13;&#10;AAAAAAAAAAAAAAAuAgAAZHJzL2Uyb0RvYy54bWxQSwECLQAUAAYACAAAACEA6utHfOQAAAAPAQAA&#13;&#10;DwAAAAAAAAAAAAAAAACSBAAAZHJzL2Rvd25yZXYueG1sUEsFBgAAAAAEAAQA8wAAAKMFAAAAAA==&#13;&#10;" fillcolor="white [3201]" strokeweight="1.5pt">
                <v:textbox>
                  <w:txbxContent>
                    <w:p w14:paraId="5F3006D0" w14:textId="0CB878DF" w:rsidR="00284CD7" w:rsidRPr="00D37F37" w:rsidRDefault="00CE06FB" w:rsidP="00284CD7">
                      <w:pPr>
                        <w:spacing w:after="240"/>
                        <w:rPr>
                          <w:b/>
                          <w:bCs/>
                          <w:sz w:val="24"/>
                          <w:szCs w:val="24"/>
                        </w:rPr>
                      </w:pPr>
                      <w:r>
                        <w:rPr>
                          <w:b/>
                          <w:bCs/>
                          <w:sz w:val="24"/>
                          <w:szCs w:val="24"/>
                        </w:rPr>
                        <w:t xml:space="preserve">      /4</w:t>
                      </w:r>
                    </w:p>
                  </w:txbxContent>
                </v:textbox>
                <w10:wrap type="square" anchorx="margin"/>
              </v:shape>
            </w:pict>
          </mc:Fallback>
        </mc:AlternateContent>
      </w:r>
      <w:r w:rsidR="00284CD7" w:rsidRPr="00A07187">
        <w:t xml:space="preserve">Not usually (true 11-40% of the time) </w:t>
      </w:r>
      <w:r w:rsidR="00284CD7" w:rsidRPr="00960E64">
        <w:rPr>
          <w:b/>
          <w:bCs/>
        </w:rPr>
        <w:t>(1 point)</w:t>
      </w:r>
    </w:p>
    <w:p w14:paraId="3FEE5F4A" w14:textId="7ECDE20D" w:rsidR="00284CD7" w:rsidRPr="00A07187" w:rsidRDefault="00284CD7" w:rsidP="00363E24">
      <w:pPr>
        <w:pStyle w:val="ListParagraph"/>
        <w:numPr>
          <w:ilvl w:val="0"/>
          <w:numId w:val="46"/>
        </w:numPr>
      </w:pPr>
      <w:r w:rsidRPr="00A07187">
        <w:t xml:space="preserve">Never (true 10% or less of the time) </w:t>
      </w:r>
      <w:r w:rsidRPr="00960E64">
        <w:rPr>
          <w:b/>
          <w:bCs/>
        </w:rPr>
        <w:t>(0 points)</w:t>
      </w:r>
    </w:p>
    <w:p w14:paraId="5CE972ED" w14:textId="77777777" w:rsidR="00237328" w:rsidRDefault="00237328" w:rsidP="00363E24">
      <w:pPr>
        <w:pStyle w:val="Questions"/>
      </w:pPr>
      <w:r>
        <w:rPr>
          <w:noProof/>
        </w:rPr>
        <mc:AlternateContent>
          <mc:Choice Requires="wps">
            <w:drawing>
              <wp:inline distT="0" distB="0" distL="0" distR="0" wp14:anchorId="69E8B42C" wp14:editId="07C83F44">
                <wp:extent cx="5549900" cy="292100"/>
                <wp:effectExtent l="0" t="0" r="0" b="0"/>
                <wp:docPr id="1204486331" name="Text Box 175"/>
                <wp:cNvGraphicFramePr/>
                <a:graphic xmlns:a="http://schemas.openxmlformats.org/drawingml/2006/main">
                  <a:graphicData uri="http://schemas.microsoft.com/office/word/2010/wordprocessingShape">
                    <wps:wsp>
                      <wps:cNvSpPr txBox="1"/>
                      <wps:spPr>
                        <a:xfrm>
                          <a:off x="0" y="0"/>
                          <a:ext cx="5549900" cy="292100"/>
                        </a:xfrm>
                        <a:prstGeom prst="rect">
                          <a:avLst/>
                        </a:prstGeom>
                        <a:solidFill>
                          <a:schemeClr val="accent5">
                            <a:lumMod val="20000"/>
                            <a:lumOff val="80000"/>
                            <a:alpha val="62000"/>
                          </a:schemeClr>
                        </a:solidFill>
                        <a:ln w="6350">
                          <a:noFill/>
                        </a:ln>
                      </wps:spPr>
                      <wps:txbx>
                        <w:txbxContent>
                          <w:p w14:paraId="7F1889C2" w14:textId="77777777" w:rsidR="00237328" w:rsidRPr="009D60A3" w:rsidRDefault="00237328" w:rsidP="009D60A3">
                            <w:pPr>
                              <w:ind w:left="360" w:hanging="360"/>
                              <w:rPr>
                                <w:iCs/>
                              </w:rPr>
                            </w:pPr>
                            <w:r w:rsidRPr="009D60A3">
                              <w:rPr>
                                <w:rStyle w:val="normaltextrun"/>
                                <w:rFonts w:asciiTheme="minorHAnsi" w:hAnsiTheme="minorHAnsi" w:cstheme="minorHAnsi"/>
                                <w:b/>
                                <w:bCs/>
                                <w:color w:val="000000" w:themeColor="text1"/>
                              </w:rPr>
                              <w:t>*If this question was skipped based on your response to 2.1,</w:t>
                            </w:r>
                            <w:r w:rsidRPr="009D60A3">
                              <w:rPr>
                                <w:rStyle w:val="eop"/>
                                <w:rFonts w:asciiTheme="minorHAnsi" w:hAnsiTheme="minorHAnsi" w:cstheme="minorHAnsi"/>
                                <w:color w:val="000000" w:themeColor="text1"/>
                              </w:rPr>
                              <w:t xml:space="preserve"> input 0 points for the Total.</w:t>
                            </w:r>
                          </w:p>
                          <w:p w14:paraId="6B69D534" w14:textId="77777777" w:rsidR="00237328" w:rsidRPr="00F118C6" w:rsidRDefault="00237328" w:rsidP="00237328">
                            <w:pPr>
                              <w:rPr>
                                <w:color w:val="000000" w:themeColor="text1"/>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w:pict>
              <v:shape w14:anchorId="69E8B42C" id="_x0000_s1069" type="#_x0000_t202" style="width:437pt;height:23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SSE1WVAIAALEEAAAOAAAAZHJzL2Uyb0RvYy54bWysVEuP2jAQvlfqf7B8LwEKdIkIK8qKqhLd&#13;&#10;XYmt9jw4DonkeFzbkNBf37HDq9ueql6ceXlm/M03md23tWIHaV2FOuODXp8zqQXmld5l/PvL6sMd&#13;&#10;Z86DzkGhlhk/Ssfv5+/fzRqTyiGWqHJpGSXRLm1MxkvvTZokTpSyBtdDIzU5C7Q1eFLtLsktNJS9&#13;&#10;Vsmw358kDdrcWBTSObI+dE4+j/mLQgr/VBROeqYyTr35eNp4bsOZzGeQ7iyYshKnNuAfuqih0lT0&#13;&#10;kuoBPLC9rf5IVVfCosPC9wTWCRZFJWR8A71m0H/zmk0JRsa3EDjOXGBy/y+teDxszLNlvv2MLQ0w&#13;&#10;ANIYlzoyhve0ha3Dlzpl5CcIjxfYZOuZION4PJpO++QS5BtOhwOSKU1yvW2s818k1iwIGbc0logW&#13;&#10;HNbOd6HnkFDMoaryVaVUVAIV5FJZdgAaIgghtR/H62pff8O8sxMZurKQkpmG3pnvrmZQpoTOOgnR&#13;&#10;px4j1UL+2PFvpZVmTcYnH8f9WE5j6KlrV2kKvwIVJN9uW1blGR9dUNxifiRwLXa8c0asKkJgDc4/&#13;&#10;gyWiEWi0PP6JjkIhFcOTxFmJ9uff7CGe5k9ezhoibsbdjz1YyZn6qokZ08FoFJgeldH405AUe+vZ&#13;&#10;3nr0vl4iwTqgNTUiiiHeq7NYWKxfaccWoSq5QAuqnXF/Fpe+WyfaUSEXixhE3Dbg13pjREgdxhjm&#13;&#10;+9K+gjUnEniizyOeKQ7pGy50seGmxsXeY1FFogSgO1RP+NNexMGddjgs3q0eo65/mvkvAAAA//8D&#13;&#10;AFBLAwQUAAYACAAAACEAKfJWwN4AAAAJAQAADwAAAGRycy9kb3ducmV2LnhtbEyPQUvDQBCF74L/&#13;&#10;YRnBm91tjbWk2RStWLCXkurB4zQZk2B2NmS3bfz3jl708uDxmDfvy1aj69SJhtB6tjCdGFDEpa9a&#13;&#10;ri28vT7fLECFiFxh55ksfFGAVX55kWFa+TMXdNrHWkkJhxQtNDH2qdahbMhhmPieWLIPPziMYoda&#13;&#10;VwOepdx1embMXDtsWT402NO6ofJzf3QWNutpMkuw2Pm7923xWBj3srvdWHt9NT4tRR6WoCKN8e8C&#13;&#10;fhhkP+Qy7OCPXAXVWRCa+KuSLe4TsQcLydyAzjP9nyD/BgAA//8DAFBLAQItABQABgAIAAAAIQC2&#13;&#10;gziS/gAAAOEBAAATAAAAAAAAAAAAAAAAAAAAAABbQ29udGVudF9UeXBlc10ueG1sUEsBAi0AFAAG&#13;&#10;AAgAAAAhADj9If/WAAAAlAEAAAsAAAAAAAAAAAAAAAAALwEAAF9yZWxzLy5yZWxzUEsBAi0AFAAG&#13;&#10;AAgAAAAhANJITVZUAgAAsQQAAA4AAAAAAAAAAAAAAAAALgIAAGRycy9lMm9Eb2MueG1sUEsBAi0A&#13;&#10;FAAGAAgAAAAhACnyVsDeAAAACQEAAA8AAAAAAAAAAAAAAAAArgQAAGRycy9kb3ducmV2LnhtbFBL&#13;&#10;BQYAAAAABAAEAPMAAAC5BQAAAAA=&#13;&#10;" fillcolor="#deeaf6 [664]" stroked="f" strokeweight=".5pt">
                <v:fill opacity="40606f"/>
                <v:textbox>
                  <w:txbxContent>
                    <w:p w14:paraId="7F1889C2" w14:textId="77777777" w:rsidR="00237328" w:rsidRPr="009D60A3" w:rsidRDefault="00237328" w:rsidP="009D60A3">
                      <w:pPr>
                        <w:ind w:left="360" w:hanging="360"/>
                        <w:rPr>
                          <w:iCs/>
                        </w:rPr>
                      </w:pPr>
                      <w:r w:rsidRPr="009D60A3">
                        <w:rPr>
                          <w:rStyle w:val="normaltextrun"/>
                          <w:rFonts w:asciiTheme="minorHAnsi" w:hAnsiTheme="minorHAnsi" w:cstheme="minorHAnsi"/>
                          <w:b/>
                          <w:bCs/>
                          <w:color w:val="000000" w:themeColor="text1"/>
                        </w:rPr>
                        <w:t>*If this question was skipped based on your response to 2.1,</w:t>
                      </w:r>
                      <w:r w:rsidRPr="009D60A3">
                        <w:rPr>
                          <w:rStyle w:val="eop"/>
                          <w:rFonts w:asciiTheme="minorHAnsi" w:hAnsiTheme="minorHAnsi" w:cstheme="minorHAnsi"/>
                          <w:color w:val="000000" w:themeColor="text1"/>
                        </w:rPr>
                        <w:t xml:space="preserve"> input 0 points for the Total.</w:t>
                      </w:r>
                    </w:p>
                    <w:p w14:paraId="6B69D534" w14:textId="77777777" w:rsidR="00237328" w:rsidRPr="00F118C6" w:rsidRDefault="00237328" w:rsidP="00237328">
                      <w:pPr>
                        <w:rPr>
                          <w:color w:val="000000" w:themeColor="text1"/>
                        </w:rPr>
                      </w:pPr>
                    </w:p>
                  </w:txbxContent>
                </v:textbox>
                <w10:anchorlock/>
              </v:shape>
            </w:pict>
          </mc:Fallback>
        </mc:AlternateContent>
      </w:r>
    </w:p>
    <w:p w14:paraId="0E1A0527" w14:textId="548712CF" w:rsidR="00284CD7" w:rsidRPr="00F1598C" w:rsidRDefault="007163D1" w:rsidP="00363E24">
      <w:pPr>
        <w:pStyle w:val="Questions"/>
      </w:pPr>
      <w:r>
        <w:t>*</w:t>
      </w:r>
      <w:r w:rsidR="00284CD7" w:rsidRPr="00F1598C">
        <w:t>2.6 Beverages served to students during meals include:</w:t>
      </w:r>
    </w:p>
    <w:p w14:paraId="17445C6C" w14:textId="472BCF5F" w:rsidR="00284CD7" w:rsidRPr="00F1598C" w:rsidRDefault="00284CD7" w:rsidP="00960E64">
      <w:pPr>
        <w:spacing w:after="120"/>
        <w:ind w:right="576"/>
        <w:contextualSpacing/>
        <w:rPr>
          <w:rStyle w:val="IntenseEmphasis"/>
          <w:rFonts w:asciiTheme="minorHAnsi" w:hAnsiTheme="minorHAnsi" w:cstheme="minorHAnsi"/>
          <w:b/>
          <w:bCs/>
          <w:i w:val="0"/>
          <w:iCs w:val="0"/>
          <w:color w:val="auto"/>
          <w:szCs w:val="24"/>
        </w:rPr>
      </w:pPr>
      <w:r w:rsidRPr="00F1598C">
        <w:rPr>
          <w:rStyle w:val="IntenseEmphasis"/>
          <w:rFonts w:asciiTheme="minorHAnsi" w:hAnsiTheme="minorHAnsi" w:cstheme="minorHAnsi"/>
        </w:rPr>
        <w:t>Mark all that apply</w:t>
      </w:r>
      <w:r w:rsidR="00960E64">
        <w:rPr>
          <w:rStyle w:val="IntenseEmphasis"/>
          <w:rFonts w:asciiTheme="minorHAnsi" w:hAnsiTheme="minorHAnsi" w:cstheme="minorHAnsi"/>
        </w:rPr>
        <w:t>.</w:t>
      </w:r>
      <w:r w:rsidR="00237328">
        <w:rPr>
          <w:rStyle w:val="IntenseEmphasis"/>
          <w:rFonts w:asciiTheme="minorHAnsi" w:hAnsiTheme="minorHAnsi" w:cstheme="minorHAnsi"/>
        </w:rPr>
        <w:t xml:space="preserve"> For information on nutrition standards for fluid milk substitutes, visit the </w:t>
      </w:r>
      <w:hyperlink r:id="rId36" w:tooltip="https://www.cde.ca.gov/ls/nu/he/milkrequirementsincnps.asp?tabsection=3" w:history="1">
        <w:r w:rsidR="00237328" w:rsidRPr="00237328">
          <w:rPr>
            <w:rStyle w:val="Hyperlink"/>
            <w:rFonts w:asciiTheme="minorHAnsi" w:hAnsiTheme="minorHAnsi" w:cstheme="minorHAnsi"/>
            <w:sz w:val="24"/>
          </w:rPr>
          <w:t>California Department of Education website for flavored milk</w:t>
        </w:r>
      </w:hyperlink>
      <w:r w:rsidR="00237328">
        <w:rPr>
          <w:rStyle w:val="IntenseEmphasis"/>
          <w:rFonts w:asciiTheme="minorHAnsi" w:hAnsiTheme="minorHAnsi" w:cstheme="minorHAnsi"/>
        </w:rPr>
        <w:t>.</w:t>
      </w:r>
    </w:p>
    <w:p w14:paraId="349A5801" w14:textId="4167D339" w:rsidR="00284CD7" w:rsidRPr="00960E64" w:rsidRDefault="00284CD7" w:rsidP="00363E24">
      <w:pPr>
        <w:pStyle w:val="ListParagraph"/>
        <w:numPr>
          <w:ilvl w:val="0"/>
          <w:numId w:val="132"/>
        </w:numPr>
      </w:pPr>
      <w:r w:rsidRPr="00960E64">
        <w:t>Plain, unflavored water (carbonated or non-carbonated)</w:t>
      </w:r>
    </w:p>
    <w:p w14:paraId="202EDDC1" w14:textId="349B31C5" w:rsidR="00284CD7" w:rsidRPr="00960E64" w:rsidRDefault="00284CD7" w:rsidP="00363E24">
      <w:pPr>
        <w:pStyle w:val="ListParagraph"/>
        <w:numPr>
          <w:ilvl w:val="0"/>
          <w:numId w:val="132"/>
        </w:numPr>
      </w:pPr>
      <w:r w:rsidRPr="00960E64">
        <w:t>Unflavored low-fat (1%) or non-fat milk</w:t>
      </w:r>
    </w:p>
    <w:p w14:paraId="40FE0237" w14:textId="76A0BAE6" w:rsidR="00284CD7" w:rsidRPr="00960E64" w:rsidRDefault="00284CD7" w:rsidP="00363E24">
      <w:pPr>
        <w:pStyle w:val="ListParagraph"/>
        <w:numPr>
          <w:ilvl w:val="0"/>
          <w:numId w:val="132"/>
        </w:numPr>
      </w:pPr>
      <w:r w:rsidRPr="00960E64">
        <w:t>Unflavored whole or reduced fat (2%) milk</w:t>
      </w:r>
    </w:p>
    <w:p w14:paraId="6BA7CE4C" w14:textId="76435180" w:rsidR="00284CD7" w:rsidRPr="00960E64" w:rsidRDefault="00284CD7" w:rsidP="00363E24">
      <w:pPr>
        <w:pStyle w:val="ListParagraph"/>
        <w:numPr>
          <w:ilvl w:val="0"/>
          <w:numId w:val="132"/>
        </w:numPr>
      </w:pPr>
      <w:r w:rsidRPr="00960E64">
        <w:t>Flavored (e.g., chocolate or strawberry) non-fat milk</w:t>
      </w:r>
    </w:p>
    <w:p w14:paraId="1FA21D0B" w14:textId="072C8169" w:rsidR="00284CD7" w:rsidRPr="00960E64" w:rsidRDefault="00284CD7" w:rsidP="00363E24">
      <w:pPr>
        <w:pStyle w:val="ListParagraph"/>
        <w:numPr>
          <w:ilvl w:val="0"/>
          <w:numId w:val="132"/>
        </w:numPr>
      </w:pPr>
      <w:r w:rsidRPr="00960E64">
        <w:t>Flavored (e.g., chocolate or strawberry) whole, low-fat, or reduced fat milk</w:t>
      </w:r>
    </w:p>
    <w:p w14:paraId="2940E3F9" w14:textId="437145C9" w:rsidR="00284CD7" w:rsidRPr="00960E64" w:rsidRDefault="00284CD7" w:rsidP="00363E24">
      <w:pPr>
        <w:pStyle w:val="ListParagraph"/>
        <w:numPr>
          <w:ilvl w:val="0"/>
          <w:numId w:val="132"/>
        </w:numPr>
      </w:pPr>
      <w:r w:rsidRPr="00960E64">
        <w:t xml:space="preserve">Unsweetened non-dairy milk alternatives (e.g., plant-based milks) that meet </w:t>
      </w:r>
      <w:r w:rsidR="00237328">
        <w:t>nutrition standards</w:t>
      </w:r>
      <w:r w:rsidRPr="00960E64">
        <w:t xml:space="preserve"> for fluid milk substitutes</w:t>
      </w:r>
    </w:p>
    <w:p w14:paraId="39768B0B" w14:textId="07ECBCDF" w:rsidR="00284CD7" w:rsidRPr="00960E64" w:rsidRDefault="00284CD7" w:rsidP="00363E24">
      <w:pPr>
        <w:pStyle w:val="ListParagraph"/>
        <w:numPr>
          <w:ilvl w:val="0"/>
          <w:numId w:val="132"/>
        </w:numPr>
      </w:pPr>
      <w:r w:rsidRPr="00960E64">
        <w:t xml:space="preserve">Sweetened non-dairy milk alternatives (e.g., plant-based milks) that meet </w:t>
      </w:r>
      <w:r w:rsidR="00237328">
        <w:t>nutrition standards for</w:t>
      </w:r>
      <w:r w:rsidRPr="00960E64">
        <w:t xml:space="preserve"> fluid milk substitutes</w:t>
      </w:r>
    </w:p>
    <w:p w14:paraId="13C0F8B2" w14:textId="700DDFC7" w:rsidR="00284CD7" w:rsidRPr="00960E64" w:rsidRDefault="00284CD7" w:rsidP="00363E24">
      <w:pPr>
        <w:pStyle w:val="ListParagraph"/>
        <w:numPr>
          <w:ilvl w:val="0"/>
          <w:numId w:val="132"/>
        </w:numPr>
      </w:pPr>
      <w:r w:rsidRPr="00960E64">
        <w:t xml:space="preserve">Sweetened or unsweetened non-dairy milk alternatives (e.g., plant-based milks) that do NOT meet </w:t>
      </w:r>
      <w:r w:rsidR="00237328">
        <w:t>nutrition standards</w:t>
      </w:r>
      <w:r w:rsidRPr="00960E64">
        <w:t xml:space="preserve"> for fluid milk substitutes</w:t>
      </w:r>
    </w:p>
    <w:p w14:paraId="6D117404" w14:textId="389EFDC9" w:rsidR="00284CD7" w:rsidRPr="00960E64" w:rsidRDefault="00284CD7" w:rsidP="00363E24">
      <w:pPr>
        <w:pStyle w:val="ListParagraph"/>
        <w:numPr>
          <w:ilvl w:val="0"/>
          <w:numId w:val="132"/>
        </w:numPr>
      </w:pPr>
      <w:r w:rsidRPr="00960E64">
        <w:t>100% fruit or vegetable juices (full strength or diluted with water)</w:t>
      </w:r>
    </w:p>
    <w:p w14:paraId="519CB5DD" w14:textId="6D0A745C" w:rsidR="00284CD7" w:rsidRPr="00960E64" w:rsidRDefault="00284CD7" w:rsidP="00363E24">
      <w:pPr>
        <w:pStyle w:val="ListParagraph"/>
        <w:numPr>
          <w:ilvl w:val="0"/>
          <w:numId w:val="132"/>
        </w:numPr>
      </w:pPr>
      <w:r w:rsidRPr="00960E64">
        <w:t xml:space="preserve">Sugary drinks (e.g., regular soda, fruit punch, lemonade, </w:t>
      </w:r>
      <w:proofErr w:type="spellStart"/>
      <w:r w:rsidRPr="00960E64">
        <w:t>aguas</w:t>
      </w:r>
      <w:proofErr w:type="spellEnd"/>
      <w:r w:rsidRPr="00960E64">
        <w:t xml:space="preserve"> frescas, sweet tea)</w:t>
      </w:r>
    </w:p>
    <w:p w14:paraId="03F9B53B" w14:textId="75247808" w:rsidR="00284CD7" w:rsidRPr="00960E64" w:rsidRDefault="009D6AA8" w:rsidP="00363E24">
      <w:pPr>
        <w:pStyle w:val="ListParagraph"/>
        <w:numPr>
          <w:ilvl w:val="0"/>
          <w:numId w:val="132"/>
        </w:numPr>
      </w:pPr>
      <w:r>
        <w:rPr>
          <w:noProof/>
        </w:rPr>
        <w:lastRenderedPageBreak/>
        <mc:AlternateContent>
          <mc:Choice Requires="wps">
            <w:drawing>
              <wp:anchor distT="0" distB="0" distL="114300" distR="114300" simplePos="0" relativeHeight="251658332" behindDoc="0" locked="0" layoutInCell="1" allowOverlap="1" wp14:anchorId="30BF2702" wp14:editId="66FC466F">
                <wp:simplePos x="0" y="0"/>
                <wp:positionH relativeFrom="column">
                  <wp:posOffset>5401310</wp:posOffset>
                </wp:positionH>
                <wp:positionV relativeFrom="paragraph">
                  <wp:posOffset>121285</wp:posOffset>
                </wp:positionV>
                <wp:extent cx="668867" cy="285750"/>
                <wp:effectExtent l="0" t="0" r="4445" b="6350"/>
                <wp:wrapNone/>
                <wp:docPr id="1760911224"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2F6E33B7" w14:textId="77777777" w:rsidR="00717B57" w:rsidRPr="00960E64" w:rsidRDefault="00717B57" w:rsidP="00717B57">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30BF2702" id="_x0000_s1070" type="#_x0000_t202" style="position:absolute;left:0;text-align:left;margin-left:425.3pt;margin-top:9.55pt;width:52.65pt;height:22.5pt;z-index:251658332;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4XRXmMAIAAFsEAAAOAAAAZHJzL2Uyb0RvYy54bWysVEuP2jAQvlfqf7B8LwEKLBs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nkjhKOpuF0fDdOsGbXx9b58FVATaJQUIesJLDY&#13;&#10;Ye0DJkTXs0vM5UGrcqW0TkqcBLHUjhwYcqhDKhFf/OalDWmwkM+YOj4yEJ93kbXBBNeWohTabUtU&#13;&#10;WdDR8NzvFsojwuCgmxBv+UphsWvmwwtzOBLYOY55eMZDasBkcJIoqcD9/Nt99Eem0EpJgyNWUP9j&#13;&#10;z5ygRH8zyOH9YDSKM5mU0fhuiIq7tWxvLWZfLwERGOBCWZ7E6B/0WZQO6jfchkXMiiZmOOYuaDiL&#13;&#10;y9ANPm4TF4tFcsIptCyszcbyGDqCF6l4bd+Ysye+AhL9BOdhZPk72jrfDvbFPoBUidMIdIfqCX+c&#13;&#10;4ET1adviitzqyev6T5j/AgAA//8DAFBLAwQUAAYACAAAACEAwXxPauMAAAAOAQAADwAAAGRycy9k&#13;&#10;b3ducmV2LnhtbExPy07DMBC8I/EP1iJxQdQJJaFJ41SIp8SNhoe4ufGSRMTrKHbT8PcsJ7iMtJrZ&#13;&#10;eRSb2fZiwtF3jhTEiwgEUu1MR42Cl+r+fAXCB01G945QwTd62JTHR4XOjTvQM07b0Ag2IZ9rBW0I&#13;&#10;Qy6lr1u02i/cgMTcpxutDnyOjTSjPrC57eVFFKXS6o44odUD3rRYf233VsHHWfP+5OeH18MyWQ53&#13;&#10;j1N19WYqpU5P5ts1w/UaRMA5/H3A7wbuDyUX27k9GS96BaskSlnKRBaDYEGWJBmInYL0MgZZFvL/&#13;&#10;jPIHAAD//wMAUEsBAi0AFAAGAAgAAAAhALaDOJL+AAAA4QEAABMAAAAAAAAAAAAAAAAAAAAAAFtD&#13;&#10;b250ZW50X1R5cGVzXS54bWxQSwECLQAUAAYACAAAACEAOP0h/9YAAACUAQAACwAAAAAAAAAAAAAA&#13;&#10;AAAvAQAAX3JlbHMvLnJlbHNQSwECLQAUAAYACAAAACEA+F0V5jACAABbBAAADgAAAAAAAAAAAAAA&#13;&#10;AAAuAgAAZHJzL2Uyb0RvYy54bWxQSwECLQAUAAYACAAAACEAwXxPauMAAAAOAQAADwAAAAAAAAAA&#13;&#10;AAAAAACKBAAAZHJzL2Rvd25yZXYueG1sUEsFBgAAAAAEAAQA8wAAAJoFAAAAAA==&#13;&#10;" fillcolor="white [3201]" stroked="f" strokeweight=".5pt">
                <v:textbox>
                  <w:txbxContent>
                    <w:p w14:paraId="2F6E33B7" w14:textId="77777777" w:rsidR="00717B57" w:rsidRPr="00960E64" w:rsidRDefault="00717B57" w:rsidP="00717B57">
                      <w:pPr>
                        <w:rPr>
                          <w:b/>
                          <w:bCs/>
                        </w:rPr>
                      </w:pPr>
                      <w:r w:rsidRPr="00960E64">
                        <w:rPr>
                          <w:b/>
                          <w:bCs/>
                        </w:rPr>
                        <w:t>TOTAL =</w:t>
                      </w:r>
                    </w:p>
                  </w:txbxContent>
                </v:textbox>
              </v:shape>
            </w:pict>
          </mc:Fallback>
        </mc:AlternateContent>
      </w:r>
      <w:r w:rsidRPr="00960E64">
        <w:rPr>
          <w:noProof/>
        </w:rPr>
        <mc:AlternateContent>
          <mc:Choice Requires="wps">
            <w:drawing>
              <wp:anchor distT="0" distB="0" distL="114300" distR="114300" simplePos="0" relativeHeight="251658264" behindDoc="0" locked="0" layoutInCell="1" allowOverlap="1" wp14:anchorId="69513DF7" wp14:editId="4322A4F2">
                <wp:simplePos x="0" y="0"/>
                <wp:positionH relativeFrom="margin">
                  <wp:posOffset>6159500</wp:posOffset>
                </wp:positionH>
                <wp:positionV relativeFrom="paragraph">
                  <wp:posOffset>130810</wp:posOffset>
                </wp:positionV>
                <wp:extent cx="561975" cy="285750"/>
                <wp:effectExtent l="12700" t="12700" r="9525" b="19050"/>
                <wp:wrapSquare wrapText="bothSides"/>
                <wp:docPr id="34"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2E4B4478" w14:textId="14731F7D" w:rsidR="00284CD7" w:rsidRPr="00D37F37" w:rsidRDefault="00CE06FB" w:rsidP="00284CD7">
                            <w:pPr>
                              <w:spacing w:after="240"/>
                              <w:rPr>
                                <w:b/>
                                <w:bCs/>
                                <w:sz w:val="24"/>
                                <w:szCs w:val="24"/>
                              </w:rPr>
                            </w:pPr>
                            <w:r>
                              <w:rPr>
                                <w:b/>
                                <w:bCs/>
                                <w:sz w:val="24"/>
                                <w:szCs w:val="24"/>
                              </w:rPr>
                              <w:t xml:space="preserve">     /4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9513DF7" id="_x0000_s1071" type="#_x0000_t202" style="position:absolute;left:0;text-align:left;margin-left:485pt;margin-top:10.3pt;width:44.25pt;height:22.5pt;z-index:25165826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hsgZlOwIAAIQEAAAOAAAAZHJzL2Uyb0RvYy54bWysVN9vGjEMfp+0/yHK+zhgUMqJo2JUTJNQ&#13;&#10;W4lWfQ65hIuWi7MkcMf++jnhZ9s9TXvJ2bHz2f5s3+SurTXZCecVmIL2Ol1KhOFQKrMp6Mvz4sst&#13;&#10;JT4wUzINRhR0Lzy9m37+NGlsLvpQgS6FIwhifN7YglYh2DzLPK9EzXwHrDBolOBqFlB1m6x0rEH0&#13;&#10;Wmf9bvcma8CV1gEX3uPt/cFIpwlfSsHDo5ReBKILirmFdLp0ruOZTScs3zhmK8WPabB/yKJmymDQ&#13;&#10;M9Q9C4xsnfoAVSvuwIMMHQ51BlIqLlINWE2v+66aVcWsSLUgOd6eafL/D5Y/7Fb2yZHQfoMWGxgJ&#13;&#10;aazPPV7Gelrp6vjFTAnakcL9mTbRBsLxcnjTG4+GlHA09W+Ho2GiNbs8ts6H7wJqEoWCOuxKIovt&#13;&#10;lj5gQHQ9ucRYHrQqF0rrpMRJEHPtyI5hD3VIKeKLN17akAazH3cx9geIiH0GWGvGf8Yq30Kgpg1e&#13;&#10;XmqPUmjXLVFlQQdfT8SsodwjXw4Oo+QtXyjEXzIfnpjD2UGKcB/CIx5SA2YFR4mSCtzvv91Hf2wp&#13;&#10;WilpcBYL6n9tmROU6B8Gmz3uDQZxeJMyGI76qLhry/raYrb1HJCqHm6e5UmM/kGfROmgfsW1mcWo&#13;&#10;aGKGY+yChpM4D4cNwbXjYjZLTjiuloWlWVkeoSPJkdfn9pU5e2xswIl4gNPUsvxdfw++8aWB2TaA&#13;&#10;VKn5kegDq0f+cdRTe45rGXfpWk9el5/H9A8AAAD//wMAUEsDBBQABgAIAAAAIQBaKkmA5AAAAA8B&#13;&#10;AAAPAAAAZHJzL2Rvd25yZXYueG1sTI9LT8MwEITvSPwHa5G4UTstCW2aTcXzUG6USlzdeEki/Ihs&#13;&#10;t03763FPcFlptLsz81Wr0Wh2IB96ZxGyiQBGtnGqty3C9vPtbg4sRGmV1M4SwokCrOrrq0qWyh3t&#13;&#10;Bx02sWXJxIZSInQxDiXnoenIyDBxA9m0+3beyJikb7ny8pjMjeZTIQpuZG9TQicHeu6o+dnsDcLr&#13;&#10;0/titj6th+25Pd/rOMu+fJ4h3t6ML8s0HpfAIo3x7wMuDKk/1KnYzu2tCkwjLB5EAooIU1EAuxyI&#13;&#10;fJ4D2yEUeQG8rvh/jvoXAAD//wMAUEsBAi0AFAAGAAgAAAAhALaDOJL+AAAA4QEAABMAAAAAAAAA&#13;&#10;AAAAAAAAAAAAAFtDb250ZW50X1R5cGVzXS54bWxQSwECLQAUAAYACAAAACEAOP0h/9YAAACUAQAA&#13;&#10;CwAAAAAAAAAAAAAAAAAvAQAAX3JlbHMvLnJlbHNQSwECLQAUAAYACAAAACEA4bIGZTsCAACEBAAA&#13;&#10;DgAAAAAAAAAAAAAAAAAuAgAAZHJzL2Uyb0RvYy54bWxQSwECLQAUAAYACAAAACEAWipJgOQAAAAP&#13;&#10;AQAADwAAAAAAAAAAAAAAAACVBAAAZHJzL2Rvd25yZXYueG1sUEsFBgAAAAAEAAQA8wAAAKYFAAAA&#13;&#10;AA==&#13;&#10;" fillcolor="white [3201]" strokeweight="1.5pt">
                <v:textbox>
                  <w:txbxContent>
                    <w:p w14:paraId="2E4B4478" w14:textId="14731F7D" w:rsidR="00284CD7" w:rsidRPr="00D37F37" w:rsidRDefault="00CE06FB" w:rsidP="00284CD7">
                      <w:pPr>
                        <w:spacing w:after="240"/>
                        <w:rPr>
                          <w:b/>
                          <w:bCs/>
                          <w:sz w:val="24"/>
                          <w:szCs w:val="24"/>
                        </w:rPr>
                      </w:pPr>
                      <w:r>
                        <w:rPr>
                          <w:b/>
                          <w:bCs/>
                          <w:sz w:val="24"/>
                          <w:szCs w:val="24"/>
                        </w:rPr>
                        <w:t xml:space="preserve">     /4</w:t>
                      </w:r>
                    </w:p>
                  </w:txbxContent>
                </v:textbox>
                <w10:wrap type="square" anchorx="margin"/>
              </v:shape>
            </w:pict>
          </mc:Fallback>
        </mc:AlternateContent>
      </w:r>
      <w:r w:rsidR="00284CD7" w:rsidRPr="00960E64">
        <w:t>Diet drinks (e.g., diet soda, light tea)</w:t>
      </w:r>
    </w:p>
    <w:p w14:paraId="2E7A4092" w14:textId="1B568973" w:rsidR="00284CD7" w:rsidRPr="00960E64" w:rsidRDefault="00284CD7" w:rsidP="00363E24">
      <w:pPr>
        <w:pStyle w:val="ListParagraph"/>
        <w:numPr>
          <w:ilvl w:val="0"/>
          <w:numId w:val="132"/>
        </w:numPr>
      </w:pPr>
      <w:r w:rsidRPr="00960E64">
        <w:t>Other (specify):</w:t>
      </w:r>
    </w:p>
    <w:p w14:paraId="362D1992" w14:textId="4AFD562C" w:rsidR="0080447A" w:rsidRDefault="00ED6A7F" w:rsidP="00363E24">
      <w:pPr>
        <w:pStyle w:val="Questions"/>
      </w:pPr>
      <w:r w:rsidRPr="00960E64">
        <w:rPr>
          <w:noProof/>
        </w:rPr>
        <mc:AlternateContent>
          <mc:Choice Requires="wps">
            <w:drawing>
              <wp:inline distT="0" distB="0" distL="0" distR="0" wp14:anchorId="7D716539" wp14:editId="69E17DE0">
                <wp:extent cx="5918200" cy="1384184"/>
                <wp:effectExtent l="0" t="0" r="0" b="635"/>
                <wp:docPr id="618060841" name="Rectangle 216"/>
                <wp:cNvGraphicFramePr/>
                <a:graphic xmlns:a="http://schemas.openxmlformats.org/drawingml/2006/main">
                  <a:graphicData uri="http://schemas.microsoft.com/office/word/2010/wordprocessingShape">
                    <wps:wsp>
                      <wps:cNvSpPr/>
                      <wps:spPr>
                        <a:xfrm>
                          <a:off x="0" y="0"/>
                          <a:ext cx="5918200" cy="1384184"/>
                        </a:xfrm>
                        <a:prstGeom prst="rect">
                          <a:avLst/>
                        </a:prstGeom>
                        <a:solidFill>
                          <a:srgbClr val="E9EDF7"/>
                        </a:solidFill>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030A05B9" w14:textId="77777777" w:rsidR="00ED6A7F" w:rsidRPr="009D6AA8" w:rsidRDefault="00ED6A7F" w:rsidP="00ED6A7F">
                            <w:pPr>
                              <w:pStyle w:val="BodyText"/>
                              <w:spacing w:after="60"/>
                              <w:rPr>
                                <w:b/>
                                <w:color w:val="000000" w:themeColor="text1"/>
                                <w:sz w:val="22"/>
                              </w:rPr>
                            </w:pPr>
                            <w:r w:rsidRPr="009D6AA8">
                              <w:rPr>
                                <w:b/>
                                <w:color w:val="000000" w:themeColor="text1"/>
                                <w:sz w:val="22"/>
                              </w:rPr>
                              <w:t>The score for this question is calculated as follows:</w:t>
                            </w:r>
                          </w:p>
                          <w:p w14:paraId="328A3152" w14:textId="77777777" w:rsidR="00ED6A7F" w:rsidRPr="009D6AA8" w:rsidRDefault="00ED6A7F" w:rsidP="00ED6A7F">
                            <w:pPr>
                              <w:pStyle w:val="BodyText"/>
                              <w:spacing w:after="60"/>
                              <w:rPr>
                                <w:b/>
                                <w:color w:val="000000" w:themeColor="text1"/>
                                <w:sz w:val="22"/>
                              </w:rPr>
                            </w:pPr>
                            <w:r w:rsidRPr="009D6AA8">
                              <w:rPr>
                                <w:b/>
                                <w:color w:val="000000" w:themeColor="text1"/>
                                <w:sz w:val="22"/>
                              </w:rPr>
                              <w:t xml:space="preserve">4 points </w:t>
                            </w:r>
                            <w:r w:rsidRPr="009D6AA8">
                              <w:rPr>
                                <w:bCs/>
                                <w:color w:val="000000" w:themeColor="text1"/>
                                <w:sz w:val="22"/>
                              </w:rPr>
                              <w:t xml:space="preserve">for </w:t>
                            </w:r>
                            <w:r w:rsidRPr="009D6AA8">
                              <w:rPr>
                                <w:bCs/>
                                <w:i/>
                                <w:iCs/>
                                <w:color w:val="000000" w:themeColor="text1"/>
                                <w:sz w:val="22"/>
                              </w:rPr>
                              <w:t>only</w:t>
                            </w:r>
                            <w:r w:rsidRPr="009D6AA8">
                              <w:rPr>
                                <w:bCs/>
                                <w:color w:val="000000" w:themeColor="text1"/>
                                <w:sz w:val="22"/>
                              </w:rPr>
                              <w:t xml:space="preserve"> serving unflavored 1% or non-fat milk, unsweetened non-dairy milk, and water</w:t>
                            </w:r>
                            <w:r w:rsidRPr="009D6AA8">
                              <w:rPr>
                                <w:b/>
                                <w:color w:val="000000" w:themeColor="text1"/>
                                <w:sz w:val="22"/>
                              </w:rPr>
                              <w:t xml:space="preserve"> </w:t>
                            </w:r>
                          </w:p>
                          <w:p w14:paraId="7A92E995" w14:textId="651715A6" w:rsidR="00ED6A7F" w:rsidRPr="009D6AA8" w:rsidRDefault="00ED6A7F" w:rsidP="00ED6A7F">
                            <w:pPr>
                              <w:pStyle w:val="BodyText"/>
                              <w:spacing w:after="60"/>
                              <w:rPr>
                                <w:bCs/>
                                <w:color w:val="000000" w:themeColor="text1"/>
                                <w:sz w:val="22"/>
                              </w:rPr>
                            </w:pPr>
                            <w:r w:rsidRPr="009D6AA8">
                              <w:rPr>
                                <w:b/>
                                <w:bCs/>
                                <w:color w:val="000000" w:themeColor="text1"/>
                                <w:sz w:val="22"/>
                              </w:rPr>
                              <w:t>2 points</w:t>
                            </w:r>
                            <w:r w:rsidRPr="009D6AA8">
                              <w:rPr>
                                <w:bCs/>
                                <w:color w:val="000000" w:themeColor="text1"/>
                                <w:sz w:val="22"/>
                              </w:rPr>
                              <w:t xml:space="preserve"> for only serving drinks in the 4-point category AND 100% juice, Flavored non-fat milk and/or </w:t>
                            </w:r>
                            <w:r w:rsidR="00FB0C1E">
                              <w:rPr>
                                <w:bCs/>
                                <w:color w:val="000000" w:themeColor="text1"/>
                                <w:sz w:val="22"/>
                              </w:rPr>
                              <w:t>S</w:t>
                            </w:r>
                            <w:r w:rsidRPr="009D6AA8">
                              <w:rPr>
                                <w:bCs/>
                                <w:color w:val="000000" w:themeColor="text1"/>
                                <w:sz w:val="22"/>
                              </w:rPr>
                              <w:t>weetened non-dairy milk alternatives that meet nutrient standards</w:t>
                            </w:r>
                          </w:p>
                          <w:p w14:paraId="71180551" w14:textId="77777777" w:rsidR="00ED6A7F" w:rsidRPr="009D6AA8" w:rsidRDefault="00ED6A7F" w:rsidP="00ED6A7F">
                            <w:pPr>
                              <w:pStyle w:val="BodyText"/>
                              <w:spacing w:after="60"/>
                              <w:rPr>
                                <w:bCs/>
                                <w:color w:val="000000" w:themeColor="text1"/>
                                <w:sz w:val="22"/>
                              </w:rPr>
                            </w:pPr>
                            <w:r w:rsidRPr="009D6AA8">
                              <w:rPr>
                                <w:b/>
                                <w:color w:val="000000" w:themeColor="text1"/>
                                <w:sz w:val="22"/>
                              </w:rPr>
                              <w:t xml:space="preserve">0 points </w:t>
                            </w:r>
                            <w:r w:rsidRPr="009D6AA8">
                              <w:rPr>
                                <w:bCs/>
                                <w:color w:val="000000" w:themeColor="text1"/>
                                <w:sz w:val="22"/>
                              </w:rPr>
                              <w:t>for serving any beverages not included in the 2- and 4-point categories</w:t>
                            </w:r>
                          </w:p>
                          <w:p w14:paraId="4190EEEF" w14:textId="4D33AEC4" w:rsidR="00ED6A7F" w:rsidRPr="009D6AA8" w:rsidRDefault="007D6F19" w:rsidP="00ED6A7F">
                            <w:pPr>
                              <w:pStyle w:val="BodyText"/>
                              <w:spacing w:after="60"/>
                              <w:rPr>
                                <w:bCs/>
                                <w:color w:val="000000" w:themeColor="text1"/>
                                <w:sz w:val="22"/>
                              </w:rPr>
                            </w:pPr>
                            <w:r w:rsidRPr="009D6AA8">
                              <w:rPr>
                                <w:rStyle w:val="normaltextrun"/>
                                <w:rFonts w:asciiTheme="minorHAnsi" w:hAnsiTheme="minorHAnsi" w:cstheme="minorHAnsi"/>
                                <w:b/>
                                <w:color w:val="000000" w:themeColor="text1"/>
                                <w:sz w:val="22"/>
                              </w:rPr>
                              <w:t>*If this question was skipped based on your response to 2.</w:t>
                            </w:r>
                            <w:r w:rsidRPr="009D6AA8">
                              <w:rPr>
                                <w:rStyle w:val="normaltextrun"/>
                                <w:b/>
                                <w:color w:val="000000" w:themeColor="text1"/>
                                <w:sz w:val="22"/>
                              </w:rPr>
                              <w:t>1</w:t>
                            </w:r>
                            <w:r w:rsidRPr="009D6AA8">
                              <w:rPr>
                                <w:rStyle w:val="normaltextrun"/>
                                <w:rFonts w:asciiTheme="minorHAnsi" w:hAnsiTheme="minorHAnsi" w:cstheme="minorHAnsi"/>
                                <w:b/>
                                <w:color w:val="000000" w:themeColor="text1"/>
                                <w:sz w:val="22"/>
                              </w:rPr>
                              <w:t>,</w:t>
                            </w:r>
                            <w:r w:rsidRPr="009D6AA8">
                              <w:rPr>
                                <w:rStyle w:val="eop"/>
                                <w:rFonts w:asciiTheme="minorHAnsi" w:hAnsiTheme="minorHAnsi" w:cstheme="minorHAnsi"/>
                                <w:b/>
                                <w:color w:val="000000" w:themeColor="text1"/>
                                <w:sz w:val="22"/>
                              </w:rPr>
                              <w:t xml:space="preserve"> </w:t>
                            </w:r>
                            <w:r w:rsidRPr="009D6AA8">
                              <w:rPr>
                                <w:rStyle w:val="eop"/>
                                <w:bCs/>
                                <w:color w:val="000000" w:themeColor="text1"/>
                              </w:rPr>
                              <w:t>i</w:t>
                            </w:r>
                            <w:r w:rsidRPr="009D6AA8">
                              <w:rPr>
                                <w:rStyle w:val="eop"/>
                                <w:rFonts w:asciiTheme="minorHAnsi" w:hAnsiTheme="minorHAnsi" w:cstheme="minorHAnsi"/>
                                <w:bCs/>
                                <w:color w:val="000000" w:themeColor="text1"/>
                                <w:sz w:val="22"/>
                              </w:rPr>
                              <w:t>nput 0 points</w:t>
                            </w:r>
                            <w:r w:rsidRPr="009D6AA8">
                              <w:rPr>
                                <w:rStyle w:val="eop"/>
                                <w:rFonts w:asciiTheme="minorHAnsi" w:hAnsiTheme="minorHAnsi" w:cstheme="minorHAnsi"/>
                                <w:bCs/>
                                <w:color w:val="000000" w:themeColor="text1"/>
                              </w:rPr>
                              <w:t xml:space="preserve"> for the Total</w:t>
                            </w:r>
                          </w:p>
                          <w:p w14:paraId="702B2010" w14:textId="77777777" w:rsidR="00ED6A7F" w:rsidRPr="009D6AA8" w:rsidRDefault="00ED6A7F" w:rsidP="00ED6A7F">
                            <w:pPr>
                              <w:jc w:val="center"/>
                              <w:rPr>
                                <w:color w:val="000000" w:themeColor="text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ect w14:anchorId="7D716539" id="Rectangle 216" o:spid="_x0000_s1072" style="width:466pt;height:109pt;visibility:visible;mso-wrap-style:square;mso-left-percent:-10001;mso-top-percent:-10001;mso-position-horizontal:absolute;mso-position-horizontal-relative:char;mso-position-vertical:absolute;mso-position-vertical-relative:line;mso-left-percent:-10001;mso-top-percent:-10001;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xLvtfigIAAHMFAAAOAAAAZHJzL2Uyb0RvYy54bWysVE1v2zAMvQ/YfxB0Xx1n6ZoGdYqgbYYB&#13;&#10;RVusHXpWZCk2IIsapSTOfv0o2XG6tthh2MWWRPKRfPy4uGwbw7YKfQ224PnJiDNlJZS1XRf8x9Py&#13;&#10;05QzH4QthQGrCr5Xnl/OP3642LmZGkMFplTICMT62c4VvArBzbLMy0o1wp+AU5aEGrARga64zkoU&#13;&#10;O0JvTDYejb5kO8DSIUjlPb1ed0I+T/haKxnutfYqMFNwii2kL6bvKn6z+YWYrVG4qpZ9GOIfomhE&#13;&#10;bcnpAHUtgmAbrN9ANbVE8KDDiYQmA61rqVIOlE0+epXNYyWcSrkQOd4NNPn/Byvvto/uAYmGnfMz&#13;&#10;T8eYRauxiX+Kj7WJrP1AlmoDk/R4ep5PqQKcSZLln6eTfDqJdGZHc4c+fFXQsHgoOFI1Eklie+tD&#13;&#10;p3pQid48mLpc1sakC65XVwbZVlDlbs5vrpdnPfofasZGZQvRrEOML9kxmXQKe6OinrHflWZ1SeGP&#13;&#10;UySpz9TgR0ipbMg7USVK1bnPT0eUaAc/WKRME2BE1uR/wO4BYg+/xe5gev1oqlKbDsajvwXWGQ8W&#13;&#10;yTPYMBg3tQV8D8BQVr3nTv9AUkdNZCm0q5a4Kfgk1TE+raDcPyBD6ObGO7msqZS3wocHgTQoVH4a&#13;&#10;/nBPH21gV3DoT5xVgL/ee4/61L8k5WxHg1dw/3MjUHFmvlnq7PN8MomTmi6T07MxXfClZPVSYjfN&#13;&#10;FVCH5LRmnEzHqB/M4agRmmfaEYvolUTCSvJdcBnwcLkK3UKgLSPVYpHUaDqdCLf20ckIHomOrfrU&#13;&#10;Pgt0fT8HGoU7OAypmL1q6043WlpYbALoOvX8kde+BDTZqZf6LRRXx8t70jruyvlvAAAA//8DAFBL&#13;&#10;AwQUAAYACAAAACEAkx1Rf9sAAAAKAQAADwAAAGRycy9kb3ducmV2LnhtbEyPwU7DMBBE70j8g7VI&#13;&#10;vVEnqQRtGqcCKrgi2n6AGy9OhL0OsZumf8/ChV5GGo12dl61mbwTIw6xC6Qgn2cgkJpgOrIKDvvX&#13;&#10;+yWImDQZ7QKhggtG2NS3N5UuTTjTB467ZAWXUCy1gjalvpQyNi16HeehR+LsMwxeJ7aDlWbQZy73&#13;&#10;ThZZ9iC97og/tLrHlxabr93JK6A3e7DvsXhuLqMz+eO387TNlZrdTds1y9MaRMIp/V/ALwPvh5qH&#13;&#10;HcOJTBROAdOkP+VstSjYHhUU+TIDWVfyGqH+AQAA//8DAFBLAQItABQABgAIAAAAIQC2gziS/gAA&#13;&#10;AOEBAAATAAAAAAAAAAAAAAAAAAAAAABbQ29udGVudF9UeXBlc10ueG1sUEsBAi0AFAAGAAgAAAAh&#13;&#10;ADj9If/WAAAAlAEAAAsAAAAAAAAAAAAAAAAALwEAAF9yZWxzLy5yZWxzUEsBAi0AFAAGAAgAAAAh&#13;&#10;ADEu+1+KAgAAcwUAAA4AAAAAAAAAAAAAAAAALgIAAGRycy9lMm9Eb2MueG1sUEsBAi0AFAAGAAgA&#13;&#10;AAAhAJMdUX/bAAAACgEAAA8AAAAAAAAAAAAAAAAA5AQAAGRycy9kb3ducmV2LnhtbFBLBQYAAAAA&#13;&#10;BAAEAPMAAADsBQAAAAA=&#13;&#10;" fillcolor="#e9edf7" stroked="f" strokeweight="1pt">
                <v:textbox>
                  <w:txbxContent>
                    <w:p w14:paraId="030A05B9" w14:textId="77777777" w:rsidR="00ED6A7F" w:rsidRPr="009D6AA8" w:rsidRDefault="00ED6A7F" w:rsidP="00ED6A7F">
                      <w:pPr>
                        <w:pStyle w:val="BodyText"/>
                        <w:spacing w:after="60"/>
                        <w:rPr>
                          <w:b/>
                          <w:color w:val="000000" w:themeColor="text1"/>
                          <w:sz w:val="22"/>
                        </w:rPr>
                      </w:pPr>
                      <w:r w:rsidRPr="009D6AA8">
                        <w:rPr>
                          <w:b/>
                          <w:color w:val="000000" w:themeColor="text1"/>
                          <w:sz w:val="22"/>
                        </w:rPr>
                        <w:t>The score for this question is calculated as follows:</w:t>
                      </w:r>
                    </w:p>
                    <w:p w14:paraId="328A3152" w14:textId="77777777" w:rsidR="00ED6A7F" w:rsidRPr="009D6AA8" w:rsidRDefault="00ED6A7F" w:rsidP="00ED6A7F">
                      <w:pPr>
                        <w:pStyle w:val="BodyText"/>
                        <w:spacing w:after="60"/>
                        <w:rPr>
                          <w:b/>
                          <w:color w:val="000000" w:themeColor="text1"/>
                          <w:sz w:val="22"/>
                        </w:rPr>
                      </w:pPr>
                      <w:r w:rsidRPr="009D6AA8">
                        <w:rPr>
                          <w:b/>
                          <w:color w:val="000000" w:themeColor="text1"/>
                          <w:sz w:val="22"/>
                        </w:rPr>
                        <w:t xml:space="preserve">4 points </w:t>
                      </w:r>
                      <w:r w:rsidRPr="009D6AA8">
                        <w:rPr>
                          <w:bCs/>
                          <w:color w:val="000000" w:themeColor="text1"/>
                          <w:sz w:val="22"/>
                        </w:rPr>
                        <w:t xml:space="preserve">for </w:t>
                      </w:r>
                      <w:r w:rsidRPr="009D6AA8">
                        <w:rPr>
                          <w:bCs/>
                          <w:i/>
                          <w:iCs/>
                          <w:color w:val="000000" w:themeColor="text1"/>
                          <w:sz w:val="22"/>
                        </w:rPr>
                        <w:t>only</w:t>
                      </w:r>
                      <w:r w:rsidRPr="009D6AA8">
                        <w:rPr>
                          <w:bCs/>
                          <w:color w:val="000000" w:themeColor="text1"/>
                          <w:sz w:val="22"/>
                        </w:rPr>
                        <w:t xml:space="preserve"> serving unflavored 1% or non-fat milk, unsweetened non-dairy milk, and water</w:t>
                      </w:r>
                      <w:r w:rsidRPr="009D6AA8">
                        <w:rPr>
                          <w:b/>
                          <w:color w:val="000000" w:themeColor="text1"/>
                          <w:sz w:val="22"/>
                        </w:rPr>
                        <w:t xml:space="preserve"> </w:t>
                      </w:r>
                    </w:p>
                    <w:p w14:paraId="7A92E995" w14:textId="651715A6" w:rsidR="00ED6A7F" w:rsidRPr="009D6AA8" w:rsidRDefault="00ED6A7F" w:rsidP="00ED6A7F">
                      <w:pPr>
                        <w:pStyle w:val="BodyText"/>
                        <w:spacing w:after="60"/>
                        <w:rPr>
                          <w:bCs/>
                          <w:color w:val="000000" w:themeColor="text1"/>
                          <w:sz w:val="22"/>
                        </w:rPr>
                      </w:pPr>
                      <w:r w:rsidRPr="009D6AA8">
                        <w:rPr>
                          <w:b/>
                          <w:bCs/>
                          <w:color w:val="000000" w:themeColor="text1"/>
                          <w:sz w:val="22"/>
                        </w:rPr>
                        <w:t>2 points</w:t>
                      </w:r>
                      <w:r w:rsidRPr="009D6AA8">
                        <w:rPr>
                          <w:bCs/>
                          <w:color w:val="000000" w:themeColor="text1"/>
                          <w:sz w:val="22"/>
                        </w:rPr>
                        <w:t xml:space="preserve"> for only serving drinks in the 4-point category AND 100% juice, Flavored non-fat milk and/or </w:t>
                      </w:r>
                      <w:r w:rsidR="00FB0C1E">
                        <w:rPr>
                          <w:bCs/>
                          <w:color w:val="000000" w:themeColor="text1"/>
                          <w:sz w:val="22"/>
                        </w:rPr>
                        <w:t>S</w:t>
                      </w:r>
                      <w:r w:rsidRPr="009D6AA8">
                        <w:rPr>
                          <w:bCs/>
                          <w:color w:val="000000" w:themeColor="text1"/>
                          <w:sz w:val="22"/>
                        </w:rPr>
                        <w:t>weetened non-dairy milk alternatives that meet nutrient standards</w:t>
                      </w:r>
                    </w:p>
                    <w:p w14:paraId="71180551" w14:textId="77777777" w:rsidR="00ED6A7F" w:rsidRPr="009D6AA8" w:rsidRDefault="00ED6A7F" w:rsidP="00ED6A7F">
                      <w:pPr>
                        <w:pStyle w:val="BodyText"/>
                        <w:spacing w:after="60"/>
                        <w:rPr>
                          <w:bCs/>
                          <w:color w:val="000000" w:themeColor="text1"/>
                          <w:sz w:val="22"/>
                        </w:rPr>
                      </w:pPr>
                      <w:r w:rsidRPr="009D6AA8">
                        <w:rPr>
                          <w:b/>
                          <w:color w:val="000000" w:themeColor="text1"/>
                          <w:sz w:val="22"/>
                        </w:rPr>
                        <w:t xml:space="preserve">0 points </w:t>
                      </w:r>
                      <w:r w:rsidRPr="009D6AA8">
                        <w:rPr>
                          <w:bCs/>
                          <w:color w:val="000000" w:themeColor="text1"/>
                          <w:sz w:val="22"/>
                        </w:rPr>
                        <w:t>for serving any beverages not included in the 2- and 4-point categories</w:t>
                      </w:r>
                    </w:p>
                    <w:p w14:paraId="4190EEEF" w14:textId="4D33AEC4" w:rsidR="00ED6A7F" w:rsidRPr="009D6AA8" w:rsidRDefault="007D6F19" w:rsidP="00ED6A7F">
                      <w:pPr>
                        <w:pStyle w:val="BodyText"/>
                        <w:spacing w:after="60"/>
                        <w:rPr>
                          <w:bCs/>
                          <w:color w:val="000000" w:themeColor="text1"/>
                          <w:sz w:val="22"/>
                        </w:rPr>
                      </w:pPr>
                      <w:r w:rsidRPr="009D6AA8">
                        <w:rPr>
                          <w:rStyle w:val="normaltextrun"/>
                          <w:rFonts w:asciiTheme="minorHAnsi" w:hAnsiTheme="minorHAnsi" w:cstheme="minorHAnsi"/>
                          <w:b/>
                          <w:color w:val="000000" w:themeColor="text1"/>
                          <w:sz w:val="22"/>
                        </w:rPr>
                        <w:t>*If this question was skipped based on your response to 2.</w:t>
                      </w:r>
                      <w:r w:rsidRPr="009D6AA8">
                        <w:rPr>
                          <w:rStyle w:val="normaltextrun"/>
                          <w:b/>
                          <w:color w:val="000000" w:themeColor="text1"/>
                          <w:sz w:val="22"/>
                        </w:rPr>
                        <w:t>1</w:t>
                      </w:r>
                      <w:r w:rsidRPr="009D6AA8">
                        <w:rPr>
                          <w:rStyle w:val="normaltextrun"/>
                          <w:rFonts w:asciiTheme="minorHAnsi" w:hAnsiTheme="minorHAnsi" w:cstheme="minorHAnsi"/>
                          <w:b/>
                          <w:color w:val="000000" w:themeColor="text1"/>
                          <w:sz w:val="22"/>
                        </w:rPr>
                        <w:t>,</w:t>
                      </w:r>
                      <w:r w:rsidRPr="009D6AA8">
                        <w:rPr>
                          <w:rStyle w:val="eop"/>
                          <w:rFonts w:asciiTheme="minorHAnsi" w:hAnsiTheme="minorHAnsi" w:cstheme="minorHAnsi"/>
                          <w:b/>
                          <w:color w:val="000000" w:themeColor="text1"/>
                          <w:sz w:val="22"/>
                        </w:rPr>
                        <w:t xml:space="preserve"> </w:t>
                      </w:r>
                      <w:r w:rsidRPr="009D6AA8">
                        <w:rPr>
                          <w:rStyle w:val="eop"/>
                          <w:bCs/>
                          <w:color w:val="000000" w:themeColor="text1"/>
                        </w:rPr>
                        <w:t>i</w:t>
                      </w:r>
                      <w:r w:rsidRPr="009D6AA8">
                        <w:rPr>
                          <w:rStyle w:val="eop"/>
                          <w:rFonts w:asciiTheme="minorHAnsi" w:hAnsiTheme="minorHAnsi" w:cstheme="minorHAnsi"/>
                          <w:bCs/>
                          <w:color w:val="000000" w:themeColor="text1"/>
                          <w:sz w:val="22"/>
                        </w:rPr>
                        <w:t>nput 0 points</w:t>
                      </w:r>
                      <w:r w:rsidRPr="009D6AA8">
                        <w:rPr>
                          <w:rStyle w:val="eop"/>
                          <w:rFonts w:asciiTheme="minorHAnsi" w:hAnsiTheme="minorHAnsi" w:cstheme="minorHAnsi"/>
                          <w:bCs/>
                          <w:color w:val="000000" w:themeColor="text1"/>
                        </w:rPr>
                        <w:t xml:space="preserve"> for the Total</w:t>
                      </w:r>
                    </w:p>
                    <w:p w14:paraId="702B2010" w14:textId="77777777" w:rsidR="00ED6A7F" w:rsidRPr="009D6AA8" w:rsidRDefault="00ED6A7F" w:rsidP="00ED6A7F">
                      <w:pPr>
                        <w:jc w:val="center"/>
                        <w:rPr>
                          <w:color w:val="000000" w:themeColor="text1"/>
                        </w:rPr>
                      </w:pPr>
                    </w:p>
                  </w:txbxContent>
                </v:textbox>
                <w10:anchorlock/>
              </v:rect>
            </w:pict>
          </mc:Fallback>
        </mc:AlternateContent>
      </w:r>
    </w:p>
    <w:p w14:paraId="230BF436" w14:textId="34398310" w:rsidR="00284CD7" w:rsidRPr="00F1598C" w:rsidRDefault="00284CD7" w:rsidP="00363E24">
      <w:pPr>
        <w:pStyle w:val="Questions"/>
      </w:pPr>
      <w:r w:rsidRPr="00F1598C">
        <w:t>2.7 Does this site serve snacks?</w:t>
      </w:r>
    </w:p>
    <w:p w14:paraId="1CA486EC" w14:textId="3C1907B7" w:rsidR="00284CD7" w:rsidRPr="00F1598C" w:rsidRDefault="00284CD7" w:rsidP="00363E24">
      <w:pPr>
        <w:pStyle w:val="ListParagraph"/>
        <w:numPr>
          <w:ilvl w:val="0"/>
          <w:numId w:val="5"/>
        </w:numPr>
        <w:rPr>
          <w:szCs w:val="24"/>
        </w:rPr>
      </w:pPr>
      <w:proofErr w:type="gramStart"/>
      <w:r w:rsidRPr="00F1598C">
        <w:rPr>
          <w:szCs w:val="24"/>
        </w:rPr>
        <w:t>Yes</w:t>
      </w:r>
      <w:proofErr w:type="gramEnd"/>
      <w:r w:rsidRPr="00F1598C">
        <w:rPr>
          <w:szCs w:val="24"/>
        </w:rPr>
        <w:t xml:space="preserve">   </w:t>
      </w:r>
      <w:r w:rsidRPr="00F1598C">
        <w:rPr>
          <w:rStyle w:val="IntenseEmphasis"/>
          <w:rFonts w:asciiTheme="minorHAnsi" w:hAnsiTheme="minorHAnsi" w:cstheme="minorHAnsi"/>
        </w:rPr>
        <w:t>Go to Q2.8</w:t>
      </w:r>
    </w:p>
    <w:p w14:paraId="6ED8D443" w14:textId="70B0B561" w:rsidR="00284CD7" w:rsidRPr="00F1598C" w:rsidRDefault="00284CD7" w:rsidP="00363E24">
      <w:pPr>
        <w:pStyle w:val="ListParagraph"/>
        <w:numPr>
          <w:ilvl w:val="0"/>
          <w:numId w:val="5"/>
        </w:numPr>
        <w:rPr>
          <w:rStyle w:val="IntenseEmphasis"/>
          <w:rFonts w:asciiTheme="minorHAnsi" w:hAnsiTheme="minorHAnsi" w:cstheme="minorHAnsi"/>
          <w:i w:val="0"/>
          <w:iCs w:val="0"/>
          <w:color w:val="auto"/>
          <w:szCs w:val="24"/>
        </w:rPr>
      </w:pPr>
      <w:r w:rsidRPr="00F1598C">
        <w:rPr>
          <w:szCs w:val="24"/>
        </w:rPr>
        <w:t xml:space="preserve">No    </w:t>
      </w:r>
      <w:r w:rsidRPr="00F1598C">
        <w:rPr>
          <w:rStyle w:val="IntenseEmphasis"/>
          <w:rFonts w:asciiTheme="minorHAnsi" w:hAnsiTheme="minorHAnsi" w:cstheme="minorHAnsi"/>
        </w:rPr>
        <w:t>Skip to Q2.13</w:t>
      </w:r>
    </w:p>
    <w:p w14:paraId="4C808856" w14:textId="77777777" w:rsidR="00237328" w:rsidRDefault="00237328" w:rsidP="00237328">
      <w:pPr>
        <w:widowControl/>
        <w:tabs>
          <w:tab w:val="left" w:pos="7530"/>
        </w:tabs>
        <w:autoSpaceDE/>
        <w:autoSpaceDN/>
        <w:spacing w:after="160" w:line="259" w:lineRule="auto"/>
        <w:rPr>
          <w:rStyle w:val="QuestionsChar"/>
          <w:rFonts w:asciiTheme="minorHAnsi" w:hAnsiTheme="minorHAnsi"/>
        </w:rPr>
      </w:pPr>
      <w:r w:rsidRPr="00F1598C">
        <w:rPr>
          <w:rFonts w:eastAsiaTheme="minorEastAsia"/>
          <w:noProof/>
          <w:color w:val="333333"/>
        </w:rPr>
        <mc:AlternateContent>
          <mc:Choice Requires="wps">
            <w:drawing>
              <wp:inline distT="0" distB="0" distL="0" distR="0" wp14:anchorId="72B7309E" wp14:editId="36A780BA">
                <wp:extent cx="2794000" cy="279400"/>
                <wp:effectExtent l="0" t="0" r="0" b="0"/>
                <wp:docPr id="35" name="Text Box 215"/>
                <wp:cNvGraphicFramePr/>
                <a:graphic xmlns:a="http://schemas.openxmlformats.org/drawingml/2006/main">
                  <a:graphicData uri="http://schemas.microsoft.com/office/word/2010/wordprocessingShape">
                    <wps:wsp>
                      <wps:cNvSpPr txBox="1"/>
                      <wps:spPr>
                        <a:xfrm>
                          <a:off x="0" y="0"/>
                          <a:ext cx="2794000" cy="279400"/>
                        </a:xfrm>
                        <a:prstGeom prst="rect">
                          <a:avLst/>
                        </a:prstGeom>
                        <a:solidFill>
                          <a:schemeClr val="bg1">
                            <a:lumMod val="95000"/>
                          </a:schemeClr>
                        </a:solidFill>
                        <a:ln w="6350">
                          <a:noFill/>
                        </a:ln>
                      </wps:spPr>
                      <wps:txbx>
                        <w:txbxContent>
                          <w:p w14:paraId="69EDF347" w14:textId="77777777" w:rsidR="00284CD7" w:rsidRPr="00FE4BB3" w:rsidRDefault="00284CD7" w:rsidP="00284CD7">
                            <w:pPr>
                              <w:rPr>
                                <w:b/>
                                <w:bCs/>
                                <w:sz w:val="24"/>
                                <w:szCs w:val="24"/>
                              </w:rPr>
                            </w:pPr>
                            <w:r w:rsidRPr="00FE4BB3">
                              <w:rPr>
                                <w:b/>
                                <w:bCs/>
                                <w:sz w:val="24"/>
                                <w:szCs w:val="24"/>
                              </w:rPr>
                              <w:t>Question</w:t>
                            </w:r>
                            <w:r>
                              <w:rPr>
                                <w:b/>
                                <w:bCs/>
                                <w:sz w:val="24"/>
                                <w:szCs w:val="24"/>
                              </w:rPr>
                              <w:t xml:space="preserve"> 2.7 intentionally not scored.</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w:pict>
              <v:shape w14:anchorId="72B7309E" id="_x0000_s1073" type="#_x0000_t202" style="width:220pt;height:2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KWo5SPwIAAIAEAAAOAAAAZHJzL2Uyb0RvYy54bWysVEtv2zAMvg/YfxB0X+xkSbsYcYosRYYB&#13;&#10;XVsgHXpWZCkWIIuapMTOfv0oOa91Ow27yKRI8fF9pGd3XaPJXjivwJR0OMgpEYZDpcy2pN9fVh8+&#13;&#10;UeIDMxXTYERJD8LTu/n7d7PWFmIENehKOIJBjC9aW9I6BFtkmee1aJgfgBUGjRJcwwKqbptVjrUY&#13;&#10;vdHZKM9vshZcZR1w4T3e3vdGOk/xpRQ8PEnpRSC6pFhbSKdL5yae2XzGiq1jtlb8WAb7hyoapgwm&#13;&#10;PYe6Z4GRnVN/hGoUd+BBhgGHJgMpFRepB+xmmL/pZl0zK1IvCI63Z5j8/wvLH/dr++xI6D5DhwRG&#13;&#10;QFrrC4+XsZ9OuiZ+sVKCdoTwcIZNdIFwvBzdTsd5jiaOtl6JYbLLa+t8+CKgIVEoqUNaElps/+BD&#13;&#10;73pyick8aFWtlNZJiaMgltqRPUMSN9theqp3zTeo+rvpJKbv46TJie6pgN8iaUPakt58nOQpgoGY&#13;&#10;on+lDbpf+o5S6DYdUVVJx5MTKBuoDoiVg36MvOUrhQ09MB+emcO5QQxwF8ITHlIDJoOjREkN7uff&#13;&#10;7qM/0olWSlqcw5L6HzvmBCX6q0Gip8PxOA5uUsaT2xEq7tqyubaYXbMERGmIW2d5EqN/0CdROmhe&#13;&#10;cWUWMSuamOGYu6ThJC5Dvx24clwsFskJR9Wy8GDWlsfQkZVI10v3ypw9chpwGh7hNLGseENt7xtf&#13;&#10;GljsAkiVeI9A96ge8ccxT8QdVzLu0bWevC4/jvkvAAAA//8DAFBLAwQUAAYACAAAACEAwCk5ENoA&#13;&#10;AAAJAQAADwAAAGRycy9kb3ducmV2LnhtbExPwUoDMRS8C/5DeII3m1iKlO1mS6lU8KarCL1lN8/N&#13;&#10;0uRl2aTt6tf77EUvwxuGmTdTrqfgxQnH1EfScD9TIJDaaHvqNLy/7e6WIFI2ZI2PhBq+MMG6ur4q&#13;&#10;TWHjmV7xVOdOcAilwmhwOQ+FlKl1GEyaxQGJtc84BpOZjp20ozlzePByrtSDDKYn/uDMgFuH7aE+&#13;&#10;Bg3Di3JLfDpk/xG/53Wzed7vtnutb2+mxxXDZgUi45T/HPC7gftDxcWaeCSbhNfAa/IFWVssFNPm&#13;&#10;coCsSvl/QfUDAAD//wMAUEsBAi0AFAAGAAgAAAAhALaDOJL+AAAA4QEAABMAAAAAAAAAAAAAAAAA&#13;&#10;AAAAAFtDb250ZW50X1R5cGVzXS54bWxQSwECLQAUAAYACAAAACEAOP0h/9YAAACUAQAACwAAAAAA&#13;&#10;AAAAAAAAAAAvAQAAX3JlbHMvLnJlbHNQSwECLQAUAAYACAAAACEAilqOUj8CAACABAAADgAAAAAA&#13;&#10;AAAAAAAAAAAuAgAAZHJzL2Uyb0RvYy54bWxQSwECLQAUAAYACAAAACEAwCk5ENoAAAAJAQAADwAA&#13;&#10;AAAAAAAAAAAAAACZBAAAZHJzL2Rvd25yZXYueG1sUEsFBgAAAAAEAAQA8wAAAKAFAAAAAA==&#13;&#10;" fillcolor="#f2f2f2 [3052]" stroked="f" strokeweight=".5pt">
                <v:textbox>
                  <w:txbxContent>
                    <w:p w14:paraId="69EDF347" w14:textId="77777777" w:rsidR="00284CD7" w:rsidRPr="00FE4BB3" w:rsidRDefault="00284CD7" w:rsidP="00284CD7">
                      <w:pPr>
                        <w:rPr>
                          <w:b/>
                          <w:bCs/>
                          <w:sz w:val="24"/>
                          <w:szCs w:val="24"/>
                        </w:rPr>
                      </w:pPr>
                      <w:r w:rsidRPr="00FE4BB3">
                        <w:rPr>
                          <w:b/>
                          <w:bCs/>
                          <w:sz w:val="24"/>
                          <w:szCs w:val="24"/>
                        </w:rPr>
                        <w:t>Question</w:t>
                      </w:r>
                      <w:r>
                        <w:rPr>
                          <w:b/>
                          <w:bCs/>
                          <w:sz w:val="24"/>
                          <w:szCs w:val="24"/>
                        </w:rPr>
                        <w:t xml:space="preserve"> 2.7 intentionally not scored.</w:t>
                      </w:r>
                    </w:p>
                  </w:txbxContent>
                </v:textbox>
                <w10:anchorlock/>
              </v:shape>
            </w:pict>
          </mc:Fallback>
        </mc:AlternateContent>
      </w:r>
    </w:p>
    <w:p w14:paraId="2488A67B" w14:textId="77777777" w:rsidR="00237328" w:rsidRDefault="00C83613" w:rsidP="00237328">
      <w:pPr>
        <w:widowControl/>
        <w:tabs>
          <w:tab w:val="left" w:pos="7530"/>
        </w:tabs>
        <w:autoSpaceDE/>
        <w:autoSpaceDN/>
        <w:spacing w:line="259" w:lineRule="auto"/>
        <w:rPr>
          <w:rFonts w:asciiTheme="minorHAnsi" w:hAnsiTheme="minorHAnsi" w:cstheme="minorHAnsi"/>
          <w:b/>
          <w:bCs/>
        </w:rPr>
      </w:pPr>
      <w:r>
        <w:rPr>
          <w:rStyle w:val="QuestionsChar"/>
          <w:rFonts w:asciiTheme="minorHAnsi" w:hAnsiTheme="minorHAnsi"/>
        </w:rPr>
        <w:t>*</w:t>
      </w:r>
      <w:r w:rsidR="00284CD7" w:rsidRPr="00F1598C">
        <w:rPr>
          <w:rStyle w:val="QuestionsChar"/>
          <w:rFonts w:asciiTheme="minorHAnsi" w:hAnsiTheme="minorHAnsi"/>
        </w:rPr>
        <w:t>2.8 Snacks served meet the Child and Adult Care Food Program (CACFP) or National School Lunch Program (NSLP) guidelines.</w:t>
      </w:r>
      <w:r w:rsidR="00284CD7" w:rsidRPr="00F1598C">
        <w:rPr>
          <w:rFonts w:asciiTheme="minorHAnsi" w:hAnsiTheme="minorHAnsi" w:cstheme="minorHAnsi"/>
          <w:b/>
          <w:bCs/>
        </w:rPr>
        <w:t xml:space="preserve"> </w:t>
      </w:r>
    </w:p>
    <w:p w14:paraId="142CDAA8" w14:textId="67586A19" w:rsidR="00237328" w:rsidRPr="00237328" w:rsidRDefault="00237328" w:rsidP="00237328">
      <w:pPr>
        <w:widowControl/>
        <w:tabs>
          <w:tab w:val="left" w:pos="7530"/>
        </w:tabs>
        <w:autoSpaceDE/>
        <w:autoSpaceDN/>
        <w:spacing w:after="160" w:line="259" w:lineRule="auto"/>
        <w:rPr>
          <w:rStyle w:val="IntenseEmphasis"/>
        </w:rPr>
      </w:pPr>
      <w:r w:rsidRPr="00237328">
        <w:rPr>
          <w:rStyle w:val="IntenseEmphasis"/>
        </w:rPr>
        <w:t xml:space="preserve">For information about CACFP, visit </w:t>
      </w:r>
      <w:r>
        <w:rPr>
          <w:rStyle w:val="IntenseEmphasis"/>
        </w:rPr>
        <w:t xml:space="preserve">the </w:t>
      </w:r>
      <w:hyperlink r:id="rId37" w:tooltip="https://www.fns.usda.gov/cacfp/nutrition-standards" w:history="1">
        <w:r w:rsidRPr="00237328">
          <w:rPr>
            <w:rStyle w:val="IntenseEmphasis"/>
          </w:rPr>
          <w:t>USDA</w:t>
        </w:r>
        <w:r>
          <w:rPr>
            <w:rStyle w:val="IntenseEmphasis"/>
          </w:rPr>
          <w:t xml:space="preserve"> website</w:t>
        </w:r>
        <w:r w:rsidRPr="00237328">
          <w:rPr>
            <w:rStyle w:val="IntenseEmphasis"/>
          </w:rPr>
          <w:t xml:space="preserve"> Food and Nutrition Standards for CACFP</w:t>
        </w:r>
      </w:hyperlink>
      <w:r w:rsidRPr="00237328">
        <w:rPr>
          <w:rStyle w:val="IntenseEmphasis"/>
        </w:rPr>
        <w:t xml:space="preserve">. For information about NSLP, visit </w:t>
      </w:r>
      <w:r>
        <w:rPr>
          <w:rStyle w:val="IntenseEmphasis"/>
        </w:rPr>
        <w:t>the</w:t>
      </w:r>
      <w:r w:rsidRPr="00237328">
        <w:rPr>
          <w:rStyle w:val="IntenseEmphasis"/>
        </w:rPr>
        <w:t xml:space="preserve"> </w:t>
      </w:r>
      <w:hyperlink r:id="rId38" w:history="1">
        <w:r w:rsidRPr="00237328">
          <w:rPr>
            <w:rStyle w:val="IntenseEmphasis"/>
          </w:rPr>
          <w:t>California Department of Education National School Lunch Program website.</w:t>
        </w:r>
      </w:hyperlink>
    </w:p>
    <w:p w14:paraId="25C1C7A0" w14:textId="525A88F9" w:rsidR="00284CD7" w:rsidRPr="00F1598C" w:rsidRDefault="00284CD7" w:rsidP="00363E24">
      <w:pPr>
        <w:pStyle w:val="ListParagraph"/>
        <w:numPr>
          <w:ilvl w:val="0"/>
          <w:numId w:val="47"/>
        </w:numPr>
      </w:pPr>
      <w:r w:rsidRPr="00F1598C">
        <w:t xml:space="preserve">N/A: Not participating in CACFP or NSLP </w:t>
      </w:r>
      <w:r w:rsidRPr="00F1598C">
        <w:rPr>
          <w:b/>
        </w:rPr>
        <w:t>(0 points)</w:t>
      </w:r>
    </w:p>
    <w:p w14:paraId="16141081" w14:textId="378E319C" w:rsidR="00284CD7" w:rsidRPr="00F1598C" w:rsidRDefault="00284CD7" w:rsidP="00363E24">
      <w:pPr>
        <w:pStyle w:val="ListParagraph"/>
        <w:numPr>
          <w:ilvl w:val="0"/>
          <w:numId w:val="47"/>
        </w:numPr>
      </w:pPr>
      <w:r w:rsidRPr="00F1598C">
        <w:t xml:space="preserve">Always (true more than 90% of the time) </w:t>
      </w:r>
      <w:r w:rsidRPr="00F1598C">
        <w:rPr>
          <w:b/>
        </w:rPr>
        <w:t>(4 points)</w:t>
      </w:r>
    </w:p>
    <w:p w14:paraId="1AC9F45D" w14:textId="042C4FE9" w:rsidR="00284CD7" w:rsidRPr="00F1598C" w:rsidRDefault="00284CD7" w:rsidP="00363E24">
      <w:pPr>
        <w:pStyle w:val="ListParagraph"/>
        <w:numPr>
          <w:ilvl w:val="0"/>
          <w:numId w:val="47"/>
        </w:numPr>
      </w:pPr>
      <w:r w:rsidRPr="00F1598C">
        <w:t xml:space="preserve">Usually (true 61-90% of the time) </w:t>
      </w:r>
      <w:r w:rsidRPr="00F1598C">
        <w:rPr>
          <w:b/>
        </w:rPr>
        <w:t>(3 points)</w:t>
      </w:r>
    </w:p>
    <w:p w14:paraId="50B062E9" w14:textId="692C4CD0" w:rsidR="00284CD7" w:rsidRPr="00F1598C" w:rsidRDefault="00284CD7" w:rsidP="00363E24">
      <w:pPr>
        <w:pStyle w:val="ListParagraph"/>
        <w:numPr>
          <w:ilvl w:val="0"/>
          <w:numId w:val="47"/>
        </w:numPr>
      </w:pPr>
      <w:r w:rsidRPr="00F1598C">
        <w:t xml:space="preserve">Sometimes (true 41-60% of the time) </w:t>
      </w:r>
      <w:r w:rsidRPr="00F1598C">
        <w:rPr>
          <w:b/>
        </w:rPr>
        <w:t>(2 points)</w:t>
      </w:r>
    </w:p>
    <w:p w14:paraId="19CF574B" w14:textId="3E6DD08A" w:rsidR="00284CD7" w:rsidRPr="00F1598C" w:rsidRDefault="001B400B" w:rsidP="00363E24">
      <w:pPr>
        <w:pStyle w:val="ListParagraph"/>
        <w:numPr>
          <w:ilvl w:val="0"/>
          <w:numId w:val="47"/>
        </w:numPr>
      </w:pPr>
      <w:r>
        <w:rPr>
          <w:noProof/>
        </w:rPr>
        <mc:AlternateContent>
          <mc:Choice Requires="wps">
            <w:drawing>
              <wp:anchor distT="0" distB="0" distL="114300" distR="114300" simplePos="0" relativeHeight="251658333" behindDoc="0" locked="0" layoutInCell="1" allowOverlap="1" wp14:anchorId="36C2989E" wp14:editId="18614C5D">
                <wp:simplePos x="0" y="0"/>
                <wp:positionH relativeFrom="column">
                  <wp:posOffset>5109422</wp:posOffset>
                </wp:positionH>
                <wp:positionV relativeFrom="paragraph">
                  <wp:posOffset>125942</wp:posOffset>
                </wp:positionV>
                <wp:extent cx="668867" cy="285750"/>
                <wp:effectExtent l="0" t="0" r="4445" b="6350"/>
                <wp:wrapNone/>
                <wp:docPr id="1809436107"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6E847788" w14:textId="77777777" w:rsidR="001B400B" w:rsidRPr="00960E64" w:rsidRDefault="001B400B" w:rsidP="001B400B">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36C2989E" id="_x0000_s1074" type="#_x0000_t202" style="position:absolute;left:0;text-align:left;margin-left:402.3pt;margin-top:9.9pt;width:52.65pt;height:22.5pt;z-index:251658333;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GmMkFMAIAAFsEAAAOAAAAZHJzL2Uyb0RvYy54bWysVEuP2jAQvlfqf7B8LwEKLBs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nkjhKOpuF0fDdOsGbXx9b58FVATaJQUIesJLDY&#13;&#10;Ye0DJkTXs0vM5UGrcqW0TkqcBLHUjhwYcqhDKhFf/OalDWmwkM+YOj4yEJ93kbXBBNeWohTabUtU&#13;&#10;WdDR5NzvFsojwuCgmxBv+UphsWvmwwtzOBLYOY55eMZDasBkcJIoqcD9/Nt99Eem0EpJgyNWUP9j&#13;&#10;z5ygRH8zyOH9YDSKM5mU0fhuiIq7tWxvLWZfLwERGOBCWZ7E6B/0WZQO6jfchkXMiiZmOOYuaDiL&#13;&#10;y9ANPm4TF4tFcsIptCyszcbyGDqCF6l4bd+Ysye+AhL9BOdhZPk72jrfDvbFPoBUidMIdIfqCX+c&#13;&#10;4ET1adviitzqyev6T5j/AgAA//8DAFBLAwQUAAYACAAAACEAo3uY1uUAAAAOAQAADwAAAGRycy9k&#13;&#10;b3ducmV2LnhtbEyPS0/DMBCE70j8B2uRuCDqQEtI0jgV4lEkbjQ8xM2NlyQiXkexm4R/z3KCy0qr&#13;&#10;mZ2dL9/MthMjDr51pOBiEYFAqpxpqVbwUj6cJyB80GR05wgVfKOHTXF8lOvMuImecdyFWnAI+Uwr&#13;&#10;aELoMyl91aDVfuF6JNY+3WB14HWopRn0xOG2k5dRFEurW+IPje7xtsHqa3ewCj7O6vcnP29fp+XV&#13;&#10;sr9/HMvrN1MqdXoy36153KxBBJzD3wX8MnB/KLjY3h3IeNEpSKJVzFYWUuZgQxqlKYi9gniVgCxy&#13;&#10;+R+j+AEAAP//AwBQSwECLQAUAAYACAAAACEAtoM4kv4AAADhAQAAEwAAAAAAAAAAAAAAAAAAAAAA&#13;&#10;W0NvbnRlbnRfVHlwZXNdLnhtbFBLAQItABQABgAIAAAAIQA4/SH/1gAAAJQBAAALAAAAAAAAAAAA&#13;&#10;AAAAAC8BAABfcmVscy8ucmVsc1BLAQItABQABgAIAAAAIQCGmMkFMAIAAFsEAAAOAAAAAAAAAAAA&#13;&#10;AAAAAC4CAABkcnMvZTJvRG9jLnhtbFBLAQItABQABgAIAAAAIQCje5jW5QAAAA4BAAAPAAAAAAAA&#13;&#10;AAAAAAAAAIoEAABkcnMvZG93bnJldi54bWxQSwUGAAAAAAQABADzAAAAnAUAAAAA&#13;&#10;" fillcolor="white [3201]" stroked="f" strokeweight=".5pt">
                <v:textbox>
                  <w:txbxContent>
                    <w:p w14:paraId="6E847788" w14:textId="77777777" w:rsidR="001B400B" w:rsidRPr="00960E64" w:rsidRDefault="001B400B" w:rsidP="001B400B">
                      <w:pPr>
                        <w:rPr>
                          <w:b/>
                          <w:bCs/>
                        </w:rPr>
                      </w:pPr>
                      <w:r w:rsidRPr="00960E64">
                        <w:rPr>
                          <w:b/>
                          <w:bCs/>
                        </w:rPr>
                        <w:t>TOTAL =</w:t>
                      </w:r>
                    </w:p>
                  </w:txbxContent>
                </v:textbox>
              </v:shape>
            </w:pict>
          </mc:Fallback>
        </mc:AlternateContent>
      </w:r>
      <w:r w:rsidR="00960E64" w:rsidRPr="00F1598C">
        <w:rPr>
          <w:rFonts w:eastAsiaTheme="minorEastAsia"/>
          <w:noProof/>
          <w:color w:val="000000" w:themeColor="text1"/>
        </w:rPr>
        <mc:AlternateContent>
          <mc:Choice Requires="wps">
            <w:drawing>
              <wp:anchor distT="0" distB="0" distL="114300" distR="114300" simplePos="0" relativeHeight="251658266" behindDoc="0" locked="0" layoutInCell="1" allowOverlap="1" wp14:anchorId="054D5E07" wp14:editId="67E91F82">
                <wp:simplePos x="0" y="0"/>
                <wp:positionH relativeFrom="margin">
                  <wp:align>right</wp:align>
                </wp:positionH>
                <wp:positionV relativeFrom="paragraph">
                  <wp:posOffset>129751</wp:posOffset>
                </wp:positionV>
                <wp:extent cx="561975" cy="285750"/>
                <wp:effectExtent l="12700" t="12700" r="9525" b="19050"/>
                <wp:wrapSquare wrapText="bothSides"/>
                <wp:docPr id="36"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18C05B20" w14:textId="24937AF1" w:rsidR="00284CD7" w:rsidRPr="00D37F37" w:rsidRDefault="00CE06FB" w:rsidP="00284CD7">
                            <w:pPr>
                              <w:spacing w:after="240"/>
                              <w:rPr>
                                <w:b/>
                                <w:bCs/>
                                <w:sz w:val="24"/>
                                <w:szCs w:val="24"/>
                              </w:rPr>
                            </w:pPr>
                            <w:r>
                              <w:rPr>
                                <w:b/>
                                <w:bCs/>
                                <w:sz w:val="24"/>
                                <w:szCs w:val="24"/>
                              </w:rPr>
                              <w:t xml:space="preserve">     /4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54D5E07" id="_x0000_s1075" type="#_x0000_t202" style="position:absolute;left:0;text-align:left;margin-left:-6.95pt;margin-top:10.2pt;width:44.25pt;height:22.5pt;z-index:251658266;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fd9qGOgIAAIQEAAAOAAAAZHJzL2Uyb0RvYy54bWysVN9vGjEMfp+0/yHK+zhAUMqJo2JUTJNQ&#13;&#10;W4lOfQ65hIuWi7MkcMf++jnhZ9s9VX3J2bHz2f5s3+SurTXZCecVmIL2Ol1KhOFQKrMp6K/nxbdb&#13;&#10;SnxgpmQajCjoXnh6N/36ZdLYXPShAl0KRxDE+LyxBa1CsHmWeV6JmvkOWGHQKMHVLKDqNlnpWIPo&#13;&#10;tc763e5N1oArrQMuvMfb+4ORThO+lIKHRym9CEQXFHML6XTpXMczm05YvnHMVoof02AfyKJmymDQ&#13;&#10;M9Q9C4xsnXoHVSvuwIMMHQ51BlIqLlINWE2v+6aaVcWsSLUgOd6eafKfB8sfdiv75Ehov0OLDYyE&#13;&#10;NNbnHi9jPa10dfxipgTtSOH+TJtoA+F4ObzpjUdDSjia+rfD0TDRml0eW+fDDwE1iUJBHXYlkcV2&#13;&#10;Sx8wILqeXGIsD1qVC6V1UuIkiLl2ZMewhzqkFPHFKy9tSIPZj7sY+x1ExD4DrDXjv2OVryFQ0wYv&#13;&#10;L7VHKbTrlqiyoIPRiZg1lHvky8FhlLzlC4X4S+bDE3M4O0gR7kN4xENqwKzgKFFSgfv7v/vojy1F&#13;&#10;KyUNzmJB/Z8tc4IS/dNgs8e9wSAOb1IGw1EfFXdtWV9bzLaeA1LVw82zPInRP+iTKB3UL7g2sxgV&#13;&#10;TcxwjF3QcBLn4bAhuHZczGbJCcfVsrA0K8sjdCQ58vrcvjBnj40NOBEPcJpalr/p78E3vjQw2waQ&#13;&#10;KjU/En1g9cg/jnpqz3Et4y5d68nr8vOY/gMAAP//AwBQSwMEFAAGAAgAAAAhADIXXlXhAAAACgEA&#13;&#10;AA8AAABkcnMvZG93bnJldi54bWxMj81OwzAQhO9IvIO1SNyokzapQppNxe+h3CiVuLrxkkTE68h2&#13;&#10;27RPjznBZaTVaGfmq9aTGcSRnO8tI6SzBARxY3XPLcLu4/WuAOGDYq0Gy4RwJg/r+vqqUqW2J36n&#13;&#10;4za0IoawLxVCF8JYSumbjozyMzsSR+/LOqNCPF0rtVOnGG4GOU+SpTSq59jQqZGeOmq+tweD8PL4&#13;&#10;dr/YnDfj7tJesiEs0k+Xp4i3N9PzKsrDCkSgKfx9wC9D3A91HLa3B9ZeDAiRJiDMkwxEdIsiB7FH&#13;&#10;WOYZyLqS/xHqHwAAAP//AwBQSwECLQAUAAYACAAAACEAtoM4kv4AAADhAQAAEwAAAAAAAAAAAAAA&#13;&#10;AAAAAAAAW0NvbnRlbnRfVHlwZXNdLnhtbFBLAQItABQABgAIAAAAIQA4/SH/1gAAAJQBAAALAAAA&#13;&#10;AAAAAAAAAAAAAC8BAABfcmVscy8ucmVsc1BLAQItABQABgAIAAAAIQCfd9qGOgIAAIQEAAAOAAAA&#13;&#10;AAAAAAAAAAAAAC4CAABkcnMvZTJvRG9jLnhtbFBLAQItABQABgAIAAAAIQAyF15V4QAAAAoBAAAP&#13;&#10;AAAAAAAAAAAAAAAAAJQEAABkcnMvZG93bnJldi54bWxQSwUGAAAAAAQABADzAAAAogUAAAAA&#13;&#10;" fillcolor="white [3201]" strokeweight="1.5pt">
                <v:textbox>
                  <w:txbxContent>
                    <w:p w14:paraId="18C05B20" w14:textId="24937AF1" w:rsidR="00284CD7" w:rsidRPr="00D37F37" w:rsidRDefault="00CE06FB" w:rsidP="00284CD7">
                      <w:pPr>
                        <w:spacing w:after="240"/>
                        <w:rPr>
                          <w:b/>
                          <w:bCs/>
                          <w:sz w:val="24"/>
                          <w:szCs w:val="24"/>
                        </w:rPr>
                      </w:pPr>
                      <w:r>
                        <w:rPr>
                          <w:b/>
                          <w:bCs/>
                          <w:sz w:val="24"/>
                          <w:szCs w:val="24"/>
                        </w:rPr>
                        <w:t xml:space="preserve">     /4</w:t>
                      </w:r>
                    </w:p>
                  </w:txbxContent>
                </v:textbox>
                <w10:wrap type="square" anchorx="margin"/>
              </v:shape>
            </w:pict>
          </mc:Fallback>
        </mc:AlternateContent>
      </w:r>
      <w:r w:rsidR="00284CD7" w:rsidRPr="00F1598C">
        <w:t xml:space="preserve">Not usually (true 11-40% of the time) </w:t>
      </w:r>
      <w:r w:rsidR="00284CD7" w:rsidRPr="00F1598C">
        <w:rPr>
          <w:b/>
        </w:rPr>
        <w:t>(1 point)</w:t>
      </w:r>
    </w:p>
    <w:p w14:paraId="42549922" w14:textId="37AC64F8" w:rsidR="00284CD7" w:rsidRPr="00F1598C" w:rsidRDefault="00284CD7" w:rsidP="00363E24">
      <w:pPr>
        <w:pStyle w:val="ListParagraph"/>
        <w:numPr>
          <w:ilvl w:val="0"/>
          <w:numId w:val="47"/>
        </w:numPr>
      </w:pPr>
      <w:r w:rsidRPr="00F1598C">
        <w:t xml:space="preserve">Never (true 10% or less of the time) </w:t>
      </w:r>
      <w:r w:rsidRPr="00F1598C">
        <w:rPr>
          <w:b/>
        </w:rPr>
        <w:t>(0 points)</w:t>
      </w:r>
    </w:p>
    <w:p w14:paraId="32C5C3CA" w14:textId="62BCE9C9" w:rsidR="00663B67" w:rsidRDefault="00237328" w:rsidP="00363E24">
      <w:pPr>
        <w:pStyle w:val="Questions"/>
      </w:pPr>
      <w:r>
        <w:rPr>
          <w:noProof/>
        </w:rPr>
        <mc:AlternateContent>
          <mc:Choice Requires="wps">
            <w:drawing>
              <wp:inline distT="0" distB="0" distL="0" distR="0" wp14:anchorId="0461A79A" wp14:editId="179E79EA">
                <wp:extent cx="5549900" cy="304800"/>
                <wp:effectExtent l="0" t="0" r="0" b="0"/>
                <wp:docPr id="355135765" name="Text Box 175"/>
                <wp:cNvGraphicFramePr/>
                <a:graphic xmlns:a="http://schemas.openxmlformats.org/drawingml/2006/main">
                  <a:graphicData uri="http://schemas.microsoft.com/office/word/2010/wordprocessingShape">
                    <wps:wsp>
                      <wps:cNvSpPr txBox="1"/>
                      <wps:spPr>
                        <a:xfrm>
                          <a:off x="0" y="0"/>
                          <a:ext cx="5549900" cy="304800"/>
                        </a:xfrm>
                        <a:prstGeom prst="rect">
                          <a:avLst/>
                        </a:prstGeom>
                        <a:solidFill>
                          <a:schemeClr val="accent1">
                            <a:lumMod val="20000"/>
                            <a:lumOff val="80000"/>
                            <a:alpha val="62000"/>
                          </a:schemeClr>
                        </a:solidFill>
                        <a:ln w="6350">
                          <a:noFill/>
                        </a:ln>
                      </wps:spPr>
                      <wps:txbx>
                        <w:txbxContent>
                          <w:p w14:paraId="04F932C3" w14:textId="35DB0D0B" w:rsidR="00237328" w:rsidRPr="00577CFC" w:rsidRDefault="00237328" w:rsidP="00577CFC">
                            <w:pPr>
                              <w:ind w:left="360" w:hanging="360"/>
                              <w:rPr>
                                <w:iCs/>
                              </w:rPr>
                            </w:pPr>
                            <w:r w:rsidRPr="00577CFC">
                              <w:rPr>
                                <w:rStyle w:val="normaltextrun"/>
                                <w:rFonts w:asciiTheme="minorHAnsi" w:hAnsiTheme="minorHAnsi" w:cstheme="minorHAnsi"/>
                                <w:b/>
                                <w:bCs/>
                                <w:color w:val="000000" w:themeColor="text1"/>
                              </w:rPr>
                              <w:t>*If this question was skipped based on your response to 2.7,</w:t>
                            </w:r>
                            <w:r w:rsidRPr="00577CFC">
                              <w:rPr>
                                <w:rStyle w:val="eop"/>
                                <w:rFonts w:asciiTheme="minorHAnsi" w:hAnsiTheme="minorHAnsi" w:cstheme="minorHAnsi"/>
                                <w:color w:val="000000" w:themeColor="text1"/>
                              </w:rPr>
                              <w:t xml:space="preserve"> input 0 points for the Total.</w:t>
                            </w:r>
                          </w:p>
                          <w:p w14:paraId="671D1BB5" w14:textId="77777777" w:rsidR="00237328" w:rsidRPr="00F118C6" w:rsidRDefault="00237328" w:rsidP="00237328">
                            <w:pPr>
                              <w:rPr>
                                <w:color w:val="000000" w:themeColor="text1"/>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w:pict>
              <v:shape w14:anchorId="0461A79A" id="_x0000_s1076" type="#_x0000_t202" style="width:437pt;height:24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uZomBVwIAALEEAAAOAAAAZHJzL2Uyb0RvYy54bWysVE1v2zAMvQ/YfxB0X+y0SZcadYqsRYYB&#13;&#10;WVsgHXpmZLk2IIuapMTOfv0o2W7TbqdhF5lfIqnHR19dd41iB2ldjTrn00nKmdQCi1o/5/zH4/rT&#13;&#10;gjPnQRegUMucH6Xj18uPH65ak8kzrFAV0jJKol3WmpxX3pssSZyoZANugkZqcpZoG/Ck2ueksNBS&#13;&#10;9kYlZ2l6kbRoC2NRSOfIets7+TLmL0sp/H1ZOumZyjn15uNp47kLZ7K8guzZgqlqMbQB/9BFA7Wm&#13;&#10;oi+pbsED29v6j1RNLSw6LP1EYJNgWdZCxjfQa6bpu9dsKzAyvoXAceYFJvf/0oq7w9Y8WOa7L9jR&#13;&#10;AAMgrXGZI2N4T1faJnypU0Z+gvD4ApvsPBNknM9nl5cpuQT5ztPZgmRKk7zeNtb5rxIbFoScWxpL&#13;&#10;RAsOG+f70DEkFHOo6mJdKxWVQAV5oyw7AA0RhJDaT+N1tW++Y9HbiQx9WcjITEPvzdTLaAZlKuit&#13;&#10;FyF66DFSLeSPHb8prTRrc35xPk9jOY2hp75dpSn8Fagg+W7XsbrI+WwxorjD4kjgWux554xY14TA&#13;&#10;Bpx/AEtEI9Boefw9HaVCKoaDxFmF9tff7CGe5k9ezloibs7dzz1YyZn6pokZl9PZLDA9KrP55zNS&#13;&#10;7Klnd+rR++YGCdYprakRUQzxXo1iabF5oh1bharkAi2ods79KN74fp1oR4VcrWIQcduA3+itESF1&#13;&#10;GGOY72P3BNYMJPBEnzscKQ7ZOy70seGmxtXeY1lHogSge1QH/Gkv4uCGHQ6Ld6rHqNc/zfI3AAAA&#13;&#10;//8DAFBLAwQUAAYACAAAACEAJA+hvNwAAAAJAQAADwAAAGRycy9kb3ducmV2LnhtbEyPQWvCQBCF&#13;&#10;7wX/wzJCb3VjSWuI2UgxFOylUO0PWLNjNjQ7G7KrRn+9017q5cHjMW/eV6xG14kTDqH1pGA+S0Ag&#13;&#10;1d601Cj43r0/ZSBC1GR05wkVXDDAqpw8FDo3/kxfeNrGRnAJhVwrsDH2uZShtuh0mPkeibODH5yO&#13;&#10;bIdGmkGfudx18jlJXqXTLfEHq3tcW6x/tkenYNMHojl9tof1y4jXTVrZ6uOq1ON0rJYsb0sQEcf4&#13;&#10;fwG/DLwfSh6290cyQXQKmCb+KWfZImW7V5BmCciykPcE5Q0AAP//AwBQSwECLQAUAAYACAAAACEA&#13;&#10;toM4kv4AAADhAQAAEwAAAAAAAAAAAAAAAAAAAAAAW0NvbnRlbnRfVHlwZXNdLnhtbFBLAQItABQA&#13;&#10;BgAIAAAAIQA4/SH/1gAAAJQBAAALAAAAAAAAAAAAAAAAAC8BAABfcmVscy8ucmVsc1BLAQItABQA&#13;&#10;BgAIAAAAIQDuZomBVwIAALEEAAAOAAAAAAAAAAAAAAAAAC4CAABkcnMvZTJvRG9jLnhtbFBLAQIt&#13;&#10;ABQABgAIAAAAIQAkD6G83AAAAAkBAAAPAAAAAAAAAAAAAAAAALEEAABkcnMvZG93bnJldi54bWxQ&#13;&#10;SwUGAAAAAAQABADzAAAAugUAAAAA&#13;&#10;" fillcolor="#d9e2f3 [660]" stroked="f" strokeweight=".5pt">
                <v:fill opacity="40606f"/>
                <v:textbox>
                  <w:txbxContent>
                    <w:p w14:paraId="04F932C3" w14:textId="35DB0D0B" w:rsidR="00237328" w:rsidRPr="00577CFC" w:rsidRDefault="00237328" w:rsidP="00577CFC">
                      <w:pPr>
                        <w:ind w:left="360" w:hanging="360"/>
                        <w:rPr>
                          <w:iCs/>
                        </w:rPr>
                      </w:pPr>
                      <w:r w:rsidRPr="00577CFC">
                        <w:rPr>
                          <w:rStyle w:val="normaltextrun"/>
                          <w:rFonts w:asciiTheme="minorHAnsi" w:hAnsiTheme="minorHAnsi" w:cstheme="minorHAnsi"/>
                          <w:b/>
                          <w:bCs/>
                          <w:color w:val="000000" w:themeColor="text1"/>
                        </w:rPr>
                        <w:t>*If this question was skipped based on your response to 2.7,</w:t>
                      </w:r>
                      <w:r w:rsidRPr="00577CFC">
                        <w:rPr>
                          <w:rStyle w:val="eop"/>
                          <w:rFonts w:asciiTheme="minorHAnsi" w:hAnsiTheme="minorHAnsi" w:cstheme="minorHAnsi"/>
                          <w:color w:val="000000" w:themeColor="text1"/>
                        </w:rPr>
                        <w:t xml:space="preserve"> input 0 points for the Total.</w:t>
                      </w:r>
                    </w:p>
                    <w:p w14:paraId="671D1BB5" w14:textId="77777777" w:rsidR="00237328" w:rsidRPr="00F118C6" w:rsidRDefault="00237328" w:rsidP="00237328">
                      <w:pPr>
                        <w:rPr>
                          <w:color w:val="000000" w:themeColor="text1"/>
                        </w:rPr>
                      </w:pPr>
                    </w:p>
                  </w:txbxContent>
                </v:textbox>
                <w10:anchorlock/>
              </v:shape>
            </w:pict>
          </mc:Fallback>
        </mc:AlternateContent>
      </w:r>
    </w:p>
    <w:p w14:paraId="3DED1258" w14:textId="77777777" w:rsidR="00237328" w:rsidRDefault="00237328">
      <w:pPr>
        <w:widowControl/>
        <w:autoSpaceDE/>
        <w:autoSpaceDN/>
        <w:spacing w:after="160" w:line="259" w:lineRule="auto"/>
        <w:rPr>
          <w:rFonts w:asciiTheme="minorHAnsi" w:hAnsiTheme="minorHAnsi" w:cstheme="minorHAnsi"/>
          <w:b/>
          <w:color w:val="000000" w:themeColor="text1"/>
          <w:sz w:val="24"/>
          <w:szCs w:val="24"/>
        </w:rPr>
      </w:pPr>
      <w:r>
        <w:br w:type="page"/>
      </w:r>
    </w:p>
    <w:p w14:paraId="4CA0E08E" w14:textId="33E39C39" w:rsidR="00284CD7" w:rsidRPr="00F1598C" w:rsidRDefault="00544EE5" w:rsidP="00363E24">
      <w:pPr>
        <w:pStyle w:val="Questions"/>
        <w:rPr>
          <w:rStyle w:val="IntenseEmphasis"/>
        </w:rPr>
      </w:pPr>
      <w:r>
        <w:lastRenderedPageBreak/>
        <w:t>*</w:t>
      </w:r>
      <w:r w:rsidR="00284CD7" w:rsidRPr="00F1598C">
        <w:t>2.9 Snacks served meet the California Nutrition Standards for After School Programs (ASP) guidelines.</w:t>
      </w:r>
    </w:p>
    <w:p w14:paraId="085C951D" w14:textId="77777777" w:rsidR="00237328" w:rsidRPr="00237328" w:rsidRDefault="00237328" w:rsidP="00237328">
      <w:pPr>
        <w:rPr>
          <w:rStyle w:val="IntenseEmphasis"/>
          <w:i w:val="0"/>
          <w:iCs w:val="0"/>
          <w:color w:val="auto"/>
          <w:szCs w:val="24"/>
        </w:rPr>
      </w:pPr>
      <w:r w:rsidRPr="00237328">
        <w:rPr>
          <w:rStyle w:val="IntenseEmphasis"/>
          <w:rFonts w:asciiTheme="minorHAnsi" w:hAnsiTheme="minorHAnsi" w:cstheme="minorHAnsi"/>
          <w:szCs w:val="24"/>
        </w:rPr>
        <w:t>For information about the California Nutrition Standards for ASP, visit</w:t>
      </w:r>
      <w:r w:rsidRPr="00237328">
        <w:rPr>
          <w:rStyle w:val="IntenseEmphasis"/>
          <w:rFonts w:asciiTheme="minorHAnsi" w:hAnsiTheme="minorHAnsi" w:cstheme="minorHAnsi"/>
          <w:b/>
          <w:bCs/>
          <w:szCs w:val="24"/>
        </w:rPr>
        <w:t xml:space="preserve"> </w:t>
      </w:r>
      <w:r w:rsidRPr="00237328">
        <w:rPr>
          <w:rStyle w:val="IntenseEmphasis"/>
          <w:rFonts w:asciiTheme="minorHAnsi" w:hAnsiTheme="minorHAnsi" w:cstheme="minorHAnsi"/>
          <w:szCs w:val="24"/>
        </w:rPr>
        <w:t>the</w:t>
      </w:r>
      <w:r w:rsidRPr="00237328">
        <w:rPr>
          <w:rStyle w:val="IntenseEmphasis"/>
          <w:rFonts w:asciiTheme="minorHAnsi" w:hAnsiTheme="minorHAnsi" w:cstheme="minorHAnsi"/>
          <w:b/>
          <w:bCs/>
          <w:szCs w:val="24"/>
        </w:rPr>
        <w:t xml:space="preserve"> </w:t>
      </w:r>
      <w:hyperlink r:id="rId39" w:tooltip="https://www.cde.ca.gov/ls/nu/as/afterschoolnutstan.asp" w:history="1">
        <w:r w:rsidRPr="00237328">
          <w:rPr>
            <w:rStyle w:val="Hyperlink"/>
            <w:rFonts w:asciiTheme="minorHAnsi" w:hAnsiTheme="minorHAnsi" w:cstheme="minorHAnsi"/>
            <w:sz w:val="24"/>
            <w:szCs w:val="24"/>
          </w:rPr>
          <w:t>California Department of Education School Nutrition Standards website</w:t>
        </w:r>
      </w:hyperlink>
      <w:r w:rsidRPr="00237328">
        <w:rPr>
          <w:rStyle w:val="IntenseEmphasis"/>
          <w:rFonts w:asciiTheme="minorHAnsi" w:hAnsiTheme="minorHAnsi" w:cstheme="minorHAnsi"/>
          <w:b/>
          <w:bCs/>
          <w:szCs w:val="24"/>
        </w:rPr>
        <w:t xml:space="preserve">. </w:t>
      </w:r>
    </w:p>
    <w:p w14:paraId="19A866C9" w14:textId="6E4FD99F" w:rsidR="00284CD7" w:rsidRPr="00F1598C" w:rsidRDefault="00284CD7" w:rsidP="00363E24">
      <w:pPr>
        <w:pStyle w:val="ListParagraph"/>
        <w:numPr>
          <w:ilvl w:val="0"/>
          <w:numId w:val="48"/>
        </w:numPr>
      </w:pPr>
      <w:r w:rsidRPr="00F1598C">
        <w:t xml:space="preserve">Always (true more than 90% of the time) </w:t>
      </w:r>
      <w:r w:rsidRPr="00F1598C">
        <w:rPr>
          <w:b/>
        </w:rPr>
        <w:t>(4 points)</w:t>
      </w:r>
    </w:p>
    <w:p w14:paraId="6C7BF386" w14:textId="77777777" w:rsidR="00284CD7" w:rsidRPr="00F1598C" w:rsidRDefault="00284CD7" w:rsidP="00363E24">
      <w:pPr>
        <w:pStyle w:val="ListParagraph"/>
        <w:numPr>
          <w:ilvl w:val="0"/>
          <w:numId w:val="48"/>
        </w:numPr>
      </w:pPr>
      <w:r w:rsidRPr="00F1598C">
        <w:t xml:space="preserve">Usually (true 61-90% of the time) </w:t>
      </w:r>
      <w:r w:rsidRPr="00F1598C">
        <w:rPr>
          <w:b/>
        </w:rPr>
        <w:t>(3 points)</w:t>
      </w:r>
    </w:p>
    <w:p w14:paraId="6A3A58F5" w14:textId="4BE3FA48" w:rsidR="00284CD7" w:rsidRPr="00F1598C" w:rsidRDefault="00284CD7" w:rsidP="00363E24">
      <w:pPr>
        <w:pStyle w:val="ListParagraph"/>
        <w:numPr>
          <w:ilvl w:val="0"/>
          <w:numId w:val="48"/>
        </w:numPr>
      </w:pPr>
      <w:r w:rsidRPr="00F1598C">
        <w:t xml:space="preserve">Sometimes (true 41-60% of the time) </w:t>
      </w:r>
      <w:r w:rsidRPr="00F1598C">
        <w:rPr>
          <w:b/>
        </w:rPr>
        <w:t>(2 points)</w:t>
      </w:r>
    </w:p>
    <w:p w14:paraId="5B73A3D1" w14:textId="258C3C05" w:rsidR="00284CD7" w:rsidRPr="00F1598C" w:rsidRDefault="001B400B" w:rsidP="00363E24">
      <w:pPr>
        <w:pStyle w:val="ListParagraph"/>
        <w:numPr>
          <w:ilvl w:val="0"/>
          <w:numId w:val="48"/>
        </w:numPr>
      </w:pPr>
      <w:r>
        <w:rPr>
          <w:noProof/>
        </w:rPr>
        <mc:AlternateContent>
          <mc:Choice Requires="wps">
            <w:drawing>
              <wp:anchor distT="0" distB="0" distL="114300" distR="114300" simplePos="0" relativeHeight="251658334" behindDoc="0" locked="0" layoutInCell="1" allowOverlap="1" wp14:anchorId="10442CE8" wp14:editId="589A5280">
                <wp:simplePos x="0" y="0"/>
                <wp:positionH relativeFrom="column">
                  <wp:posOffset>5104977</wp:posOffset>
                </wp:positionH>
                <wp:positionV relativeFrom="paragraph">
                  <wp:posOffset>187537</wp:posOffset>
                </wp:positionV>
                <wp:extent cx="668867" cy="285750"/>
                <wp:effectExtent l="0" t="0" r="4445" b="6350"/>
                <wp:wrapNone/>
                <wp:docPr id="1227054439"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15E61E6B" w14:textId="77777777" w:rsidR="001B400B" w:rsidRPr="00960E64" w:rsidRDefault="001B400B" w:rsidP="001B400B">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10442CE8" id="_x0000_s1077" type="#_x0000_t202" style="position:absolute;left:0;text-align:left;margin-left:401.95pt;margin-top:14.75pt;width:52.65pt;height:22.5pt;z-index:251658334;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FAXxeMAIAAFsEAAAOAAAAZHJzL2Uyb0RvYy54bWysVEuP2jAQvlfqf7B8LwEKLBs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nkjhKOpuF0fDdOsGbXx9b58FVATaJQUIesJLDY&#13;&#10;Ye0DJkTXs0vM5UGrcqW0TkqcBLHUjhwYcqhDKhFf/OalDWmwkM+YOj4yEJ93kbXBBNeWohTabUtU&#13;&#10;WdDR/bnfLZRHhMFBNyHe8pXCYtfMhxfmcCSwcxzz8IyH1IDJ4CRRUoH7+bf76I9MoZWSBkesoP7H&#13;&#10;njlBif5mkMP7wWgUZzIpo/HdEBV3a9neWsy+XgIiMMCFsjyJ0T/osygd1G+4DYuYFU3McMxd0HAW&#13;&#10;l6EbfNwmLhaL5IRTaFlYm43lMXQEL1Lx2r4xZ098BST6Cc7DyPJ3tHW+HeyLfQCpEqcR6A7VE/44&#13;&#10;wYnq07bFFbnVk9f1nzD/BQAA//8DAFBLAwQUAAYACAAAACEAGRf/H+MAAAAOAQAADwAAAGRycy9k&#13;&#10;b3ducmV2LnhtbExPS0+EMBC+m/gfmjHxYnZbQdyFZdgYn4k3l1XjrUtHINKW0C7gv7ee9DLJl/me&#13;&#10;+XbWHRtpcK01CJdLAYxMZVVraoR9+bBYA3NeGiU7awjhmxxsi9OTXGbKTuaFxp2vWTAxLpMIjfd9&#13;&#10;xrmrGtLSLW1PJvw+7aClD3CouRrkFMx1xyMhrrmWrQkJjezptqHqa3fUCB8X9fuzmx9fpziJ+/un&#13;&#10;sVy9qRLx/Gy+24RzswHmafZ/CvjdEPpDEYod7NEoxzqEtYjTQEWI0gRYIKQijYAdEFZXCfAi5/9n&#13;&#10;FD8AAAD//wMAUEsBAi0AFAAGAAgAAAAhALaDOJL+AAAA4QEAABMAAAAAAAAAAAAAAAAAAAAAAFtD&#13;&#10;b250ZW50X1R5cGVzXS54bWxQSwECLQAUAAYACAAAACEAOP0h/9YAAACUAQAACwAAAAAAAAAAAAAA&#13;&#10;AAAvAQAAX3JlbHMvLnJlbHNQSwECLQAUAAYACAAAACEAhQF8XjACAABbBAAADgAAAAAAAAAAAAAA&#13;&#10;AAAuAgAAZHJzL2Uyb0RvYy54bWxQSwECLQAUAAYACAAAACEAGRf/H+MAAAAOAQAADwAAAAAAAAAA&#13;&#10;AAAAAACKBAAAZHJzL2Rvd25yZXYueG1sUEsFBgAAAAAEAAQA8wAAAJoFAAAAAA==&#13;&#10;" fillcolor="white [3201]" stroked="f" strokeweight=".5pt">
                <v:textbox>
                  <w:txbxContent>
                    <w:p w14:paraId="15E61E6B" w14:textId="77777777" w:rsidR="001B400B" w:rsidRPr="00960E64" w:rsidRDefault="001B400B" w:rsidP="001B400B">
                      <w:pPr>
                        <w:rPr>
                          <w:b/>
                          <w:bCs/>
                        </w:rPr>
                      </w:pPr>
                      <w:r w:rsidRPr="00960E64">
                        <w:rPr>
                          <w:b/>
                          <w:bCs/>
                        </w:rPr>
                        <w:t>TOTAL =</w:t>
                      </w:r>
                    </w:p>
                  </w:txbxContent>
                </v:textbox>
              </v:shape>
            </w:pict>
          </mc:Fallback>
        </mc:AlternateContent>
      </w:r>
      <w:r w:rsidR="00960E64" w:rsidRPr="00F1598C">
        <w:rPr>
          <w:rFonts w:eastAsiaTheme="minorEastAsia"/>
          <w:noProof/>
          <w:color w:val="000000" w:themeColor="text1"/>
        </w:rPr>
        <mc:AlternateContent>
          <mc:Choice Requires="wps">
            <w:drawing>
              <wp:anchor distT="0" distB="0" distL="114300" distR="114300" simplePos="0" relativeHeight="251658267" behindDoc="0" locked="0" layoutInCell="1" allowOverlap="1" wp14:anchorId="667FBF28" wp14:editId="19CAE2A3">
                <wp:simplePos x="0" y="0"/>
                <wp:positionH relativeFrom="margin">
                  <wp:align>right</wp:align>
                </wp:positionH>
                <wp:positionV relativeFrom="paragraph">
                  <wp:posOffset>190500</wp:posOffset>
                </wp:positionV>
                <wp:extent cx="561975" cy="285750"/>
                <wp:effectExtent l="12700" t="12700" r="9525" b="19050"/>
                <wp:wrapSquare wrapText="bothSides"/>
                <wp:docPr id="37"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60375038" w14:textId="33A2E69B" w:rsidR="00284CD7" w:rsidRPr="00D37F37" w:rsidRDefault="00CE06FB" w:rsidP="00284CD7">
                            <w:pPr>
                              <w:spacing w:after="240"/>
                              <w:rPr>
                                <w:b/>
                                <w:bCs/>
                                <w:sz w:val="24"/>
                                <w:szCs w:val="24"/>
                              </w:rPr>
                            </w:pPr>
                            <w:r>
                              <w:rPr>
                                <w:b/>
                                <w:bCs/>
                                <w:sz w:val="24"/>
                                <w:szCs w:val="24"/>
                              </w:rPr>
                              <w:t xml:space="preserve">      /4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67FBF28" id="_x0000_s1078" type="#_x0000_t202" style="position:absolute;left:0;text-align:left;margin-left:-6.95pt;margin-top:15pt;width:44.25pt;height:22.5pt;z-index:251658267;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QcgBNwIAAIQEAAAOAAAAZHJzL2Uyb0RvYy54bWysVEtvGjEQvlfqf7B8LwsIQlixRJSIqhJK&#13;&#10;IpEqZ+O1Watej2sbdumv79g8k/QU5WLmtd/MfDPD5K6tNdkJ5xWYgvY6XUqE4VAqsynor+fFt1tK&#13;&#10;fGCmZBqMKOheeHo3/fpl0thc9KECXQpHEMT4vLEFrUKweZZ5Xoma+Q5YYdApwdUsoOo2WelYg+i1&#13;&#10;zvrd7k3WgCutAy68R+v9wUmnCV9KwcOjlF4EoguKtYX0uvSu45tNJyzfOGYrxY9lsA9UUTNlMOkZ&#13;&#10;6p4FRrZOvYOqFXfgQYYOhzoDKRUXqQfsptd9082qYlakXpAcb880+c+D5Q+7lX1yJLTfocUBRkIa&#13;&#10;63OPxthPK10df7FSgn6kcH+mTbSBcDQOb3rj0ZASjq7+7XA0TLRml4+t8+GHgJpEoaAOp5LIYrul&#13;&#10;D5gQQ08hMZcHrcqF0jopcRPEXDuyYzhDHVKJ+MWrKG1Ig9WPu5j7HUTEPgOsNeO/Y5evIVDTBo2X&#13;&#10;3qMU2nVLVIktppaiaQ3lHvlycFglb/lCIf6S+fDEHO4OUoT3EB7xkRqwKjhKlFTg/v7PHuNxpOil&#13;&#10;pMFdLKj/s2VOUKJ/Ghz2uDcYxOVNymA46qPirj3ra4/Z1nNAqnp4eZYnMcYHfRKlg/oFz2YWs6KL&#13;&#10;GY65CxpO4jwcLgTPjovZLAXhuloWlmZleYSOJEden9sX5uxxsAE34gFOW8vyN/M9xMYvDcy2AaRK&#13;&#10;w7+weuQfVz2N53iW8Zau9RR1+fOY/gMAAP//AwBQSwMEFAAGAAgAAAAhAPPdhivgAAAACgEAAA8A&#13;&#10;AABkcnMvZG93bnJldi54bWxMj0tPwzAQhO9I/AdrkbhRO4RASLOpePVQbpRKXN3YJBF+RLbbpv31&#13;&#10;XU5w2dVqNLPz1YvJGrbXIQ7eIWQzAUy71qvBdQibz+VNCSwm6ZQ03mmEo46waC4valkpf3Afer9O&#13;&#10;HaMQFyuJ0Kc0VpzHttdWxpkftSPt2wcrE52h4yrIA4Vbw2+FuOdWDo4+9HLUL71uf9Y7i/D2/P6Y&#13;&#10;r46rcXPqTncm5dlXKDLE66vpdU7jaQ4s6Sn9OeCXgfpDQ8W2fudUZAaBaBJCLmiTWpYFsC3CQyGA&#13;&#10;NzX/j9CcAQAA//8DAFBLAQItABQABgAIAAAAIQC2gziS/gAAAOEBAAATAAAAAAAAAAAAAAAAAAAA&#13;&#10;AABbQ29udGVudF9UeXBlc10ueG1sUEsBAi0AFAAGAAgAAAAhADj9If/WAAAAlAEAAAsAAAAAAAAA&#13;&#10;AAAAAAAALwEAAF9yZWxzLy5yZWxzUEsBAi0AFAAGAAgAAAAhAD5ByAE3AgAAhAQAAA4AAAAAAAAA&#13;&#10;AAAAAAAALgIAAGRycy9lMm9Eb2MueG1sUEsBAi0AFAAGAAgAAAAhAPPdhivgAAAACgEAAA8AAAAA&#13;&#10;AAAAAAAAAAAAkQQAAGRycy9kb3ducmV2LnhtbFBLBQYAAAAABAAEAPMAAACeBQAAAAA=&#13;&#10;" fillcolor="white [3201]" strokeweight="1.5pt">
                <v:textbox>
                  <w:txbxContent>
                    <w:p w14:paraId="60375038" w14:textId="33A2E69B" w:rsidR="00284CD7" w:rsidRPr="00D37F37" w:rsidRDefault="00CE06FB" w:rsidP="00284CD7">
                      <w:pPr>
                        <w:spacing w:after="240"/>
                        <w:rPr>
                          <w:b/>
                          <w:bCs/>
                          <w:sz w:val="24"/>
                          <w:szCs w:val="24"/>
                        </w:rPr>
                      </w:pPr>
                      <w:r>
                        <w:rPr>
                          <w:b/>
                          <w:bCs/>
                          <w:sz w:val="24"/>
                          <w:szCs w:val="24"/>
                        </w:rPr>
                        <w:t xml:space="preserve">      /4</w:t>
                      </w:r>
                    </w:p>
                  </w:txbxContent>
                </v:textbox>
                <w10:wrap type="square" anchorx="margin"/>
              </v:shape>
            </w:pict>
          </mc:Fallback>
        </mc:AlternateContent>
      </w:r>
      <w:r w:rsidR="00284CD7" w:rsidRPr="00F1598C">
        <w:t xml:space="preserve">Not usually (true 11-40% of the time) </w:t>
      </w:r>
      <w:r w:rsidR="00284CD7" w:rsidRPr="00F1598C">
        <w:rPr>
          <w:b/>
        </w:rPr>
        <w:t>(1 point)</w:t>
      </w:r>
    </w:p>
    <w:p w14:paraId="7E606994" w14:textId="0AFB197A" w:rsidR="00284CD7" w:rsidRPr="00F1598C" w:rsidRDefault="00284CD7" w:rsidP="00363E24">
      <w:pPr>
        <w:pStyle w:val="ListParagraph"/>
        <w:numPr>
          <w:ilvl w:val="0"/>
          <w:numId w:val="48"/>
        </w:numPr>
      </w:pPr>
      <w:r w:rsidRPr="00F1598C">
        <w:t xml:space="preserve">Never (true 10% or less of the time) </w:t>
      </w:r>
      <w:r w:rsidRPr="00F1598C">
        <w:rPr>
          <w:b/>
        </w:rPr>
        <w:t>(0 points)</w:t>
      </w:r>
    </w:p>
    <w:p w14:paraId="003A8751" w14:textId="77777777" w:rsidR="00237328" w:rsidRDefault="00237328" w:rsidP="00363E24">
      <w:pPr>
        <w:pStyle w:val="Questions"/>
      </w:pPr>
      <w:r>
        <w:rPr>
          <w:noProof/>
        </w:rPr>
        <mc:AlternateContent>
          <mc:Choice Requires="wps">
            <w:drawing>
              <wp:inline distT="0" distB="0" distL="0" distR="0" wp14:anchorId="65714A1F" wp14:editId="652B3204">
                <wp:extent cx="5549900" cy="266700"/>
                <wp:effectExtent l="0" t="0" r="0" b="0"/>
                <wp:docPr id="760806773" name="Text Box 175"/>
                <wp:cNvGraphicFramePr/>
                <a:graphic xmlns:a="http://schemas.openxmlformats.org/drawingml/2006/main">
                  <a:graphicData uri="http://schemas.microsoft.com/office/word/2010/wordprocessingShape">
                    <wps:wsp>
                      <wps:cNvSpPr txBox="1"/>
                      <wps:spPr>
                        <a:xfrm>
                          <a:off x="0" y="0"/>
                          <a:ext cx="5549900" cy="266700"/>
                        </a:xfrm>
                        <a:prstGeom prst="rect">
                          <a:avLst/>
                        </a:prstGeom>
                        <a:solidFill>
                          <a:schemeClr val="accent1">
                            <a:lumMod val="20000"/>
                            <a:lumOff val="80000"/>
                            <a:alpha val="62000"/>
                          </a:schemeClr>
                        </a:solidFill>
                        <a:ln w="6350">
                          <a:noFill/>
                        </a:ln>
                      </wps:spPr>
                      <wps:txbx>
                        <w:txbxContent>
                          <w:p w14:paraId="2B8E75B2" w14:textId="77777777" w:rsidR="00237328" w:rsidRPr="00480340" w:rsidRDefault="00237328" w:rsidP="00480340">
                            <w:pPr>
                              <w:ind w:left="360" w:hanging="360"/>
                              <w:rPr>
                                <w:iCs/>
                              </w:rPr>
                            </w:pPr>
                            <w:r w:rsidRPr="00480340">
                              <w:rPr>
                                <w:rStyle w:val="normaltextrun"/>
                                <w:rFonts w:asciiTheme="minorHAnsi" w:hAnsiTheme="minorHAnsi" w:cstheme="minorHAnsi"/>
                                <w:b/>
                                <w:bCs/>
                                <w:color w:val="000000" w:themeColor="text1"/>
                              </w:rPr>
                              <w:t>*If this question was skipped based on your response to 2.7,</w:t>
                            </w:r>
                            <w:r w:rsidRPr="00480340">
                              <w:rPr>
                                <w:rStyle w:val="eop"/>
                                <w:rFonts w:asciiTheme="minorHAnsi" w:hAnsiTheme="minorHAnsi" w:cstheme="minorHAnsi"/>
                                <w:color w:val="000000" w:themeColor="text1"/>
                              </w:rPr>
                              <w:t xml:space="preserve"> input 0 points for the Total.</w:t>
                            </w:r>
                          </w:p>
                          <w:p w14:paraId="1345FC91" w14:textId="77777777" w:rsidR="00237328" w:rsidRPr="00F118C6" w:rsidRDefault="00237328" w:rsidP="00237328">
                            <w:pPr>
                              <w:rPr>
                                <w:color w:val="000000" w:themeColor="text1"/>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w:pict>
              <v:shape w14:anchorId="65714A1F" id="_x0000_s1079" type="#_x0000_t202" style="width:437pt;height:21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ruLS/VAIAALEEAAAOAAAAZHJzL2Uyb0RvYy54bWysVEtv2zAMvg/YfxB0X5xkSdoYcYosRYYB&#13;&#10;XVsgHXpmZDk2IIuapMTOfv0oOa92Ow27yHyJpD5+9OyurRXbS+sq1Bkf9PqcSS0wr/Q24z9eVp9u&#13;&#10;OXMedA4Ktcz4QTp+N//4YdaYVA6xRJVLyyiJdmljMl56b9IkcaKUNbgeGqnJWaCtwZNqt0luoaHs&#13;&#10;tUqG/f4kadDmxqKQzpH1vnPyecxfFFL4p6Jw0jOVcerNx9PGcxPOZD6DdGvBlJU4tgH/0EUNlaai&#13;&#10;51T34IHtbPVHqroSFh0WviewTrAoKiHjG+g1g/6716xLMDK+hcBx5gyT+39pxeN+bZ4t8+0XbGmA&#13;&#10;AZDGuNSRMbynLWwdvtQpIz9BeDjDJlvPBBnH49F02ieXIN9wMrkhmdIkl9vGOv9VYs2CkHFLY4lo&#13;&#10;wf7B+S70FBKKOVRVvqqUikqgglwqy/ZAQwQhpPaDeF3t6u+Yd3YiQ1cWUjLT0Dvz7cUMypTQWSch&#13;&#10;+thjpFrIHzt+U1pp1mR88nncj+U0hp66dpWm8AtQQfLtpmVVTnicUdxgfiBwLXa8c0asKkLgAZx/&#13;&#10;BktEI9BoefwTHYVCKoZHibMS7a+/2UM8zZ+8nDVE3Iy7nzuwkjP1TRMzpoPRKDA9KqPxzZAUe+3Z&#13;&#10;XHv0rl4iwTqgNTUiiiHeq5NYWKxfaccWoSq5QAuqnXF/Epe+WyfaUSEXixhE3DbgH/TaiJA6jDHM&#13;&#10;96V9BWuOJPBEn0c8URzSd1zoYsNNjYudx6KKRAlAd6ge8ae9iIM77nBYvGs9Rl3+NPPfAAAA//8D&#13;&#10;AFBLAwQUAAYACAAAACEAGq+069wAAAAJAQAADwAAAGRycy9kb3ducmV2LnhtbEyPQUvDQBCF74L/&#13;&#10;YRnBm920RC1pJkUahHoRrP6AbXaaDWZnQ3bbxv56Ry96efB4zJv3levJ9+pEY+wCI8xnGSjiJtiO&#13;&#10;W4SP9+e7JaiYDFvTByaEL4qwrq6vSlPYcOY3Ou1Sq6SEY2EQXEpDoXVsHHkTZ2EgluwQRm+S2LHV&#13;&#10;djRnKfe9XmTZg/amY/ngzEAbR83n7ugRtkNknvNrd9jcT3TZ5rWrXy6ItzdTvRJ5WoFKNKW/C/hh&#13;&#10;kP1QybB9OLKNqkcQmvSrki0fc7F7hHyRga5K/Z+g+gYAAP//AwBQSwECLQAUAAYACAAAACEAtoM4&#13;&#10;kv4AAADhAQAAEwAAAAAAAAAAAAAAAAAAAAAAW0NvbnRlbnRfVHlwZXNdLnhtbFBLAQItABQABgAI&#13;&#10;AAAAIQA4/SH/1gAAAJQBAAALAAAAAAAAAAAAAAAAAC8BAABfcmVscy8ucmVsc1BLAQItABQABgAI&#13;&#10;AAAAIQDruLS/VAIAALEEAAAOAAAAAAAAAAAAAAAAAC4CAABkcnMvZTJvRG9jLnhtbFBLAQItABQA&#13;&#10;BgAIAAAAIQAar7Tr3AAAAAkBAAAPAAAAAAAAAAAAAAAAAK4EAABkcnMvZG93bnJldi54bWxQSwUG&#13;&#10;AAAAAAQABADzAAAAtwUAAAAA&#13;&#10;" fillcolor="#d9e2f3 [660]" stroked="f" strokeweight=".5pt">
                <v:fill opacity="40606f"/>
                <v:textbox>
                  <w:txbxContent>
                    <w:p w14:paraId="2B8E75B2" w14:textId="77777777" w:rsidR="00237328" w:rsidRPr="00480340" w:rsidRDefault="00237328" w:rsidP="00480340">
                      <w:pPr>
                        <w:ind w:left="360" w:hanging="360"/>
                        <w:rPr>
                          <w:iCs/>
                        </w:rPr>
                      </w:pPr>
                      <w:r w:rsidRPr="00480340">
                        <w:rPr>
                          <w:rStyle w:val="normaltextrun"/>
                          <w:rFonts w:asciiTheme="minorHAnsi" w:hAnsiTheme="minorHAnsi" w:cstheme="minorHAnsi"/>
                          <w:b/>
                          <w:bCs/>
                          <w:color w:val="000000" w:themeColor="text1"/>
                        </w:rPr>
                        <w:t>*If this question was skipped based on your response to 2.7,</w:t>
                      </w:r>
                      <w:r w:rsidRPr="00480340">
                        <w:rPr>
                          <w:rStyle w:val="eop"/>
                          <w:rFonts w:asciiTheme="minorHAnsi" w:hAnsiTheme="minorHAnsi" w:cstheme="minorHAnsi"/>
                          <w:color w:val="000000" w:themeColor="text1"/>
                        </w:rPr>
                        <w:t xml:space="preserve"> input 0 points for the Total.</w:t>
                      </w:r>
                    </w:p>
                    <w:p w14:paraId="1345FC91" w14:textId="77777777" w:rsidR="00237328" w:rsidRPr="00F118C6" w:rsidRDefault="00237328" w:rsidP="00237328">
                      <w:pPr>
                        <w:rPr>
                          <w:color w:val="000000" w:themeColor="text1"/>
                        </w:rPr>
                      </w:pPr>
                    </w:p>
                  </w:txbxContent>
                </v:textbox>
                <w10:anchorlock/>
              </v:shape>
            </w:pict>
          </mc:Fallback>
        </mc:AlternateContent>
      </w:r>
    </w:p>
    <w:p w14:paraId="6FB070E3" w14:textId="6D696AFE" w:rsidR="00284CD7" w:rsidRPr="00F1598C" w:rsidRDefault="00CE22A4" w:rsidP="00363E24">
      <w:pPr>
        <w:pStyle w:val="Questions"/>
      </w:pPr>
      <w:r>
        <w:t>*</w:t>
      </w:r>
      <w:r w:rsidR="00284CD7" w:rsidRPr="00F1598C">
        <w:t>2.10 Fruit (not juice) is offered at snacks.</w:t>
      </w:r>
    </w:p>
    <w:p w14:paraId="5EE7ABC0" w14:textId="77777777" w:rsidR="00284CD7" w:rsidRPr="00F1598C" w:rsidRDefault="00284CD7" w:rsidP="00363E24">
      <w:pPr>
        <w:pStyle w:val="ListParagraph"/>
        <w:numPr>
          <w:ilvl w:val="0"/>
          <w:numId w:val="49"/>
        </w:numPr>
      </w:pPr>
      <w:r w:rsidRPr="00F1598C">
        <w:t xml:space="preserve">Always (true more than 90% of the time) </w:t>
      </w:r>
      <w:r w:rsidRPr="00F1598C">
        <w:rPr>
          <w:b/>
        </w:rPr>
        <w:t>(4 points)</w:t>
      </w:r>
    </w:p>
    <w:p w14:paraId="78B4C52E" w14:textId="77777777" w:rsidR="00284CD7" w:rsidRPr="00F1598C" w:rsidRDefault="00284CD7" w:rsidP="00363E24">
      <w:pPr>
        <w:pStyle w:val="ListParagraph"/>
        <w:numPr>
          <w:ilvl w:val="0"/>
          <w:numId w:val="49"/>
        </w:numPr>
      </w:pPr>
      <w:r w:rsidRPr="00F1598C">
        <w:t xml:space="preserve">Usually (true 61-90% of the time) </w:t>
      </w:r>
      <w:r w:rsidRPr="00F1598C">
        <w:rPr>
          <w:b/>
        </w:rPr>
        <w:t>(3 points)</w:t>
      </w:r>
    </w:p>
    <w:p w14:paraId="49FD6D25" w14:textId="0FAD809B" w:rsidR="00284CD7" w:rsidRPr="00F1598C" w:rsidRDefault="00284CD7" w:rsidP="00363E24">
      <w:pPr>
        <w:pStyle w:val="ListParagraph"/>
        <w:numPr>
          <w:ilvl w:val="0"/>
          <w:numId w:val="49"/>
        </w:numPr>
      </w:pPr>
      <w:r w:rsidRPr="00F1598C">
        <w:t xml:space="preserve">Sometimes (true 41-60% of the time) </w:t>
      </w:r>
      <w:r w:rsidRPr="00F1598C">
        <w:rPr>
          <w:b/>
        </w:rPr>
        <w:t>(2 points)</w:t>
      </w:r>
    </w:p>
    <w:p w14:paraId="1A5112D0" w14:textId="3BA19BE2" w:rsidR="00284CD7" w:rsidRPr="00F1598C" w:rsidRDefault="001B400B" w:rsidP="00363E24">
      <w:pPr>
        <w:pStyle w:val="ListParagraph"/>
        <w:numPr>
          <w:ilvl w:val="0"/>
          <w:numId w:val="49"/>
        </w:numPr>
      </w:pPr>
      <w:r>
        <w:rPr>
          <w:noProof/>
        </w:rPr>
        <mc:AlternateContent>
          <mc:Choice Requires="wps">
            <w:drawing>
              <wp:anchor distT="0" distB="0" distL="114300" distR="114300" simplePos="0" relativeHeight="251658335" behindDoc="0" locked="0" layoutInCell="1" allowOverlap="1" wp14:anchorId="43CC0068" wp14:editId="478A6F29">
                <wp:simplePos x="0" y="0"/>
                <wp:positionH relativeFrom="column">
                  <wp:posOffset>5105400</wp:posOffset>
                </wp:positionH>
                <wp:positionV relativeFrom="paragraph">
                  <wp:posOffset>127000</wp:posOffset>
                </wp:positionV>
                <wp:extent cx="668867" cy="285750"/>
                <wp:effectExtent l="0" t="0" r="4445" b="6350"/>
                <wp:wrapNone/>
                <wp:docPr id="2077359371"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4F743BDF" w14:textId="77777777" w:rsidR="001B400B" w:rsidRPr="00960E64" w:rsidRDefault="001B400B" w:rsidP="001B400B">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43CC0068" id="_x0000_s1080" type="#_x0000_t202" style="position:absolute;left:0;text-align:left;margin-left:402pt;margin-top:10pt;width:52.65pt;height:22.5pt;z-index:251658335;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nfnomMAIAAFsEAAAOAAAAZHJzL2Uyb0RvYy54bWysVEuP2jAQvlfqf7B8LwEKLBs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nkjhKOpuF0fDdOsGbXx9b58FVATaJQUIesJLDY&#13;&#10;Ye0DJkTXs0vM5UGrcqW0TkqcBLHUjhwYcqhDKhFf/OalDWmwkM+YOj4yEJ93kbXBBNeWohTabUtU&#13;&#10;WdDx8NzvFsojwuCgmxBv+UphsWvmwwtzOBLYOY55eMZDasBkcJIoqcD9/Nt99Eem0EpJgyNWUP9j&#13;&#10;z5ygRH8zyOH9YDSKM5mU0fhuiIq7tWxvLWZfLwERGOBCWZ7E6B/0WZQO6jfchkXMiiZmOOYuaDiL&#13;&#10;y9ANPm4TF4tFcsIptCyszcbyGDqCF6l4bd+Ysye+AhL9BOdhZPk72jrfDvbFPoBUidMIdIfqCX+c&#13;&#10;4ET1adviitzqyev6T5j/AgAA//8DAFBLAwQUAAYACAAAACEADCcqOOUAAAAOAQAADwAAAGRycy9k&#13;&#10;b3ducmV2LnhtbEyPS0/DMBCE70j8B2uRuCBqQ2hp0zgV4lEkbjQ8xM2NlyQiXkexm4R/z3KCy0qr&#13;&#10;nZ2ZL9tMrhUD9qHxpOFipkAgld42VGl4KR7OlyBCNGRN6wk1fGOATX58lJnU+pGecdjFSrAJhdRo&#13;&#10;qGPsUilDWaMzYeY7JL59+t6ZyGtfSdubkc1dKy+VWkhnGuKE2nR4W2P5tTs4DR9n1ftTmLavYzJP&#13;&#10;uvvHobh+s4XWpyfT3ZrHzRpExCn+fcAvA/eHnIvt/YFsEK2GpbpioKiBs0CwYKVWCYi9hsVcgcwz&#13;&#10;+R8j/wEAAP//AwBQSwECLQAUAAYACAAAACEAtoM4kv4AAADhAQAAEwAAAAAAAAAAAAAAAAAAAAAA&#13;&#10;W0NvbnRlbnRfVHlwZXNdLnhtbFBLAQItABQABgAIAAAAIQA4/SH/1gAAAJQBAAALAAAAAAAAAAAA&#13;&#10;AAAAAC8BAABfcmVscy8ucmVsc1BLAQItABQABgAIAAAAIQDnfnomMAIAAFsEAAAOAAAAAAAAAAAA&#13;&#10;AAAAAC4CAABkcnMvZTJvRG9jLnhtbFBLAQItABQABgAIAAAAIQAMJyo45QAAAA4BAAAPAAAAAAAA&#13;&#10;AAAAAAAAAIoEAABkcnMvZG93bnJldi54bWxQSwUGAAAAAAQABADzAAAAnAUAAAAA&#13;&#10;" fillcolor="white [3201]" stroked="f" strokeweight=".5pt">
                <v:textbox>
                  <w:txbxContent>
                    <w:p w14:paraId="4F743BDF" w14:textId="77777777" w:rsidR="001B400B" w:rsidRPr="00960E64" w:rsidRDefault="001B400B" w:rsidP="001B400B">
                      <w:pPr>
                        <w:rPr>
                          <w:b/>
                          <w:bCs/>
                        </w:rPr>
                      </w:pPr>
                      <w:r w:rsidRPr="00960E64">
                        <w:rPr>
                          <w:b/>
                          <w:bCs/>
                        </w:rPr>
                        <w:t>TOTAL =</w:t>
                      </w:r>
                    </w:p>
                  </w:txbxContent>
                </v:textbox>
              </v:shape>
            </w:pict>
          </mc:Fallback>
        </mc:AlternateContent>
      </w:r>
      <w:r w:rsidR="00960E64" w:rsidRPr="00F1598C">
        <w:rPr>
          <w:rFonts w:eastAsiaTheme="minorEastAsia"/>
          <w:noProof/>
          <w:color w:val="000000" w:themeColor="text1"/>
        </w:rPr>
        <mc:AlternateContent>
          <mc:Choice Requires="wps">
            <w:drawing>
              <wp:anchor distT="0" distB="0" distL="114300" distR="114300" simplePos="0" relativeHeight="251658268" behindDoc="0" locked="0" layoutInCell="1" allowOverlap="1" wp14:anchorId="0916F465" wp14:editId="241E8C3B">
                <wp:simplePos x="0" y="0"/>
                <wp:positionH relativeFrom="margin">
                  <wp:align>right</wp:align>
                </wp:positionH>
                <wp:positionV relativeFrom="paragraph">
                  <wp:posOffset>129752</wp:posOffset>
                </wp:positionV>
                <wp:extent cx="561975" cy="285750"/>
                <wp:effectExtent l="12700" t="12700" r="9525" b="19050"/>
                <wp:wrapSquare wrapText="bothSides"/>
                <wp:docPr id="38"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2DBECD3E" w14:textId="6DBA1171" w:rsidR="00284CD7" w:rsidRPr="00D37F37" w:rsidRDefault="00CE06FB" w:rsidP="00284CD7">
                            <w:pPr>
                              <w:spacing w:after="240"/>
                              <w:rPr>
                                <w:b/>
                                <w:bCs/>
                                <w:sz w:val="24"/>
                                <w:szCs w:val="24"/>
                              </w:rPr>
                            </w:pPr>
                            <w:r>
                              <w:rPr>
                                <w:b/>
                                <w:bCs/>
                                <w:sz w:val="24"/>
                                <w:szCs w:val="24"/>
                              </w:rPr>
                              <w:t xml:space="preserve">      /4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916F465" id="_x0000_s1081" type="#_x0000_t202" style="position:absolute;left:0;text-align:left;margin-left:-6.95pt;margin-top:10.2pt;width:44.25pt;height:22.5pt;z-index:251658268;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kWmlOgIAAIQEAAAOAAAAZHJzL2Uyb0RvYy54bWysVN9vGjEMfp+0/yHK+zhgUMqJo2JUTJNQ&#13;&#10;W4lWfQ65hIuWi7MkcMf++jnhZ9s9TXvJ2bHz2f5s3+SurTXZCecVmIL2Ol1KhOFQKrMp6Mvz4sst&#13;&#10;JT4wUzINRhR0Lzy9m37+NGlsLvpQgS6FIwhifN7YglYh2DzLPK9EzXwHrDBolOBqFlB1m6x0rEH0&#13;&#10;Wmf9bvcma8CV1gEX3uPt/cFIpwlfSsHDo5ReBKILirmFdLp0ruOZTScs3zhmK8WPabB/yKJmymDQ&#13;&#10;M9Q9C4xsnfoAVSvuwIMMHQ51BlIqLlINWE2v+66aVcWsSLUgOd6eafL/D5Y/7Fb2yZHQfoMWGxgJ&#13;&#10;aazPPV7Gelrp6vjFTAnakcL9mTbRBsLxcnjTG4+GlHA09W+Ho2GiNbs8ts6H7wJqEoWCOuxKIovt&#13;&#10;lj5gQHQ9ucRYHrQqF0rrpMRJEHPtyI5hD3VIKeKLN17akAazH3cx9geIiH0GWGvGf8Yq30Kgpg1e&#13;&#10;XmqPUmjXLVEllvj1RMwayj3y5eAwSt7yhUL8JfPhiTmcHaQI9yE84iE1YFZwlCipwP3+2330x5ai&#13;&#10;lZIGZ7Gg/teWOUGJ/mGw2ePeYBCHNymD4aiPiru2rK8tZlvPAanq4eZZnsToH/RJlA7qV1ybWYyK&#13;&#10;JmY4xi5oOInzcNgQXDsuZrPkhONqWVialeUROpIceX1uX5mzx8YGnIgHOE0ty9/19+AbXxqYbQNI&#13;&#10;lZofiT6weuQfRz2157iWcZeu9eR1+XlM/wAAAP//AwBQSwMEFAAGAAgAAAAhADIXXlXhAAAACgEA&#13;&#10;AA8AAABkcnMvZG93bnJldi54bWxMj81OwzAQhO9IvIO1SNyokzapQppNxe+h3CiVuLrxkkTE68h2&#13;&#10;27RPjznBZaTVaGfmq9aTGcSRnO8tI6SzBARxY3XPLcLu4/WuAOGDYq0Gy4RwJg/r+vqqUqW2J36n&#13;&#10;4za0IoawLxVCF8JYSumbjozyMzsSR+/LOqNCPF0rtVOnGG4GOU+SpTSq59jQqZGeOmq+tweD8PL4&#13;&#10;dr/YnDfj7tJesiEs0k+Xp4i3N9PzKsrDCkSgKfx9wC9D3A91HLa3B9ZeDAiRJiDMkwxEdIsiB7FH&#13;&#10;WOYZyLqS/xHqHwAAAP//AwBQSwECLQAUAAYACAAAACEAtoM4kv4AAADhAQAAEwAAAAAAAAAAAAAA&#13;&#10;AAAAAAAAW0NvbnRlbnRfVHlwZXNdLnhtbFBLAQItABQABgAIAAAAIQA4/SH/1gAAAJQBAAALAAAA&#13;&#10;AAAAAAAAAAAAAC8BAABfcmVscy8ucmVsc1BLAQItABQABgAIAAAAIQD+kWmlOgIAAIQEAAAOAAAA&#13;&#10;AAAAAAAAAAAAAC4CAABkcnMvZTJvRG9jLnhtbFBLAQItABQABgAIAAAAIQAyF15V4QAAAAoBAAAP&#13;&#10;AAAAAAAAAAAAAAAAAJQEAABkcnMvZG93bnJldi54bWxQSwUGAAAAAAQABADzAAAAogUAAAAA&#13;&#10;" fillcolor="white [3201]" strokeweight="1.5pt">
                <v:textbox>
                  <w:txbxContent>
                    <w:p w14:paraId="2DBECD3E" w14:textId="6DBA1171" w:rsidR="00284CD7" w:rsidRPr="00D37F37" w:rsidRDefault="00CE06FB" w:rsidP="00284CD7">
                      <w:pPr>
                        <w:spacing w:after="240"/>
                        <w:rPr>
                          <w:b/>
                          <w:bCs/>
                          <w:sz w:val="24"/>
                          <w:szCs w:val="24"/>
                        </w:rPr>
                      </w:pPr>
                      <w:r>
                        <w:rPr>
                          <w:b/>
                          <w:bCs/>
                          <w:sz w:val="24"/>
                          <w:szCs w:val="24"/>
                        </w:rPr>
                        <w:t xml:space="preserve">      /4</w:t>
                      </w:r>
                    </w:p>
                  </w:txbxContent>
                </v:textbox>
                <w10:wrap type="square" anchorx="margin"/>
              </v:shape>
            </w:pict>
          </mc:Fallback>
        </mc:AlternateContent>
      </w:r>
      <w:r w:rsidR="00284CD7" w:rsidRPr="00F1598C">
        <w:t xml:space="preserve">Not usually (true 11-40% of the time) </w:t>
      </w:r>
      <w:r w:rsidR="00284CD7" w:rsidRPr="00F1598C">
        <w:rPr>
          <w:b/>
        </w:rPr>
        <w:t>(1 point)</w:t>
      </w:r>
    </w:p>
    <w:p w14:paraId="334B7E65" w14:textId="7A50CB5F" w:rsidR="00284CD7" w:rsidRPr="00F1598C" w:rsidRDefault="00284CD7" w:rsidP="00363E24">
      <w:pPr>
        <w:pStyle w:val="ListParagraph"/>
        <w:numPr>
          <w:ilvl w:val="0"/>
          <w:numId w:val="49"/>
        </w:numPr>
      </w:pPr>
      <w:r w:rsidRPr="00F1598C">
        <w:t xml:space="preserve">Never (true 10% or less of the time) </w:t>
      </w:r>
      <w:r w:rsidRPr="00F1598C">
        <w:rPr>
          <w:b/>
        </w:rPr>
        <w:t>(0 points)</w:t>
      </w:r>
    </w:p>
    <w:p w14:paraId="7059783D" w14:textId="7018C613" w:rsidR="00CE22A4" w:rsidRDefault="00237328" w:rsidP="00960E64">
      <w:pPr>
        <w:spacing w:before="120" w:after="120"/>
        <w:ind w:right="576"/>
        <w:contextualSpacing/>
        <w:rPr>
          <w:rFonts w:asciiTheme="minorHAnsi" w:hAnsiTheme="minorHAnsi" w:cstheme="minorHAnsi"/>
          <w:b/>
          <w:bCs/>
          <w:sz w:val="24"/>
          <w:szCs w:val="24"/>
        </w:rPr>
      </w:pPr>
      <w:r>
        <w:rPr>
          <w:b/>
          <w:noProof/>
        </w:rPr>
        <mc:AlternateContent>
          <mc:Choice Requires="wps">
            <w:drawing>
              <wp:inline distT="0" distB="0" distL="0" distR="0" wp14:anchorId="0173B8B9" wp14:editId="143C3A3C">
                <wp:extent cx="5549900" cy="266700"/>
                <wp:effectExtent l="0" t="0" r="0" b="0"/>
                <wp:docPr id="2090506673" name="Text Box 175"/>
                <wp:cNvGraphicFramePr/>
                <a:graphic xmlns:a="http://schemas.openxmlformats.org/drawingml/2006/main">
                  <a:graphicData uri="http://schemas.microsoft.com/office/word/2010/wordprocessingShape">
                    <wps:wsp>
                      <wps:cNvSpPr txBox="1"/>
                      <wps:spPr>
                        <a:xfrm>
                          <a:off x="0" y="0"/>
                          <a:ext cx="5549900" cy="266700"/>
                        </a:xfrm>
                        <a:prstGeom prst="rect">
                          <a:avLst/>
                        </a:prstGeom>
                        <a:solidFill>
                          <a:schemeClr val="accent1">
                            <a:lumMod val="20000"/>
                            <a:lumOff val="80000"/>
                            <a:alpha val="62000"/>
                          </a:schemeClr>
                        </a:solidFill>
                        <a:ln w="6350">
                          <a:noFill/>
                        </a:ln>
                      </wps:spPr>
                      <wps:txbx>
                        <w:txbxContent>
                          <w:p w14:paraId="20E4C829" w14:textId="77777777" w:rsidR="00237328" w:rsidRPr="00480340" w:rsidRDefault="00237328" w:rsidP="00480340">
                            <w:pPr>
                              <w:ind w:left="360" w:hanging="360"/>
                              <w:rPr>
                                <w:iCs/>
                              </w:rPr>
                            </w:pPr>
                            <w:r w:rsidRPr="00480340">
                              <w:rPr>
                                <w:rStyle w:val="normaltextrun"/>
                                <w:rFonts w:asciiTheme="minorHAnsi" w:hAnsiTheme="minorHAnsi" w:cstheme="minorHAnsi"/>
                                <w:b/>
                                <w:bCs/>
                                <w:color w:val="000000" w:themeColor="text1"/>
                              </w:rPr>
                              <w:t>*If this question was skipped based on your response to 2.7,</w:t>
                            </w:r>
                            <w:r w:rsidRPr="00480340">
                              <w:rPr>
                                <w:rStyle w:val="eop"/>
                                <w:rFonts w:asciiTheme="minorHAnsi" w:hAnsiTheme="minorHAnsi" w:cstheme="minorHAnsi"/>
                                <w:color w:val="000000" w:themeColor="text1"/>
                              </w:rPr>
                              <w:t xml:space="preserve"> input 0 points for the Total.</w:t>
                            </w:r>
                          </w:p>
                          <w:p w14:paraId="03DF877E" w14:textId="77777777" w:rsidR="00237328" w:rsidRPr="00F118C6" w:rsidRDefault="00237328" w:rsidP="00237328">
                            <w:pPr>
                              <w:rPr>
                                <w:color w:val="000000" w:themeColor="text1"/>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w:pict>
              <v:shape w14:anchorId="0173B8B9" id="_x0000_s1082" type="#_x0000_t202" style="width:437pt;height:21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qzyeJVQIAALEEAAAOAAAAZHJzL2Uyb0RvYy54bWysVEtv2zAMvg/YfxB0X5xkSdoYcYosRYYB&#13;&#10;XVsgHXpmZDk2IIuapMTOfv0oOa92Ow27yHyJpD5+9OyurRXbS+sq1Bkf9PqcSS0wr/Q24z9eVp9u&#13;&#10;OXMedA4Ktcz4QTp+N//4YdaYVA6xRJVLyyiJdmljMl56b9IkcaKUNbgeGqnJWaCtwZNqt0luoaHs&#13;&#10;tUqG/f4kadDmxqKQzpH1vnPyecxfFFL4p6Jw0jOVcerNx9PGcxPOZD6DdGvBlJU4tgH/0EUNlaai&#13;&#10;51T34IHtbPVHqroSFh0WviewTrAoKiHjG+g1g/6716xLMDK+hcBx5gyT+39pxeN+bZ4t8+0XbGmA&#13;&#10;AZDGuNSRMbynLWwdvtQpIz9BeDjDJlvPBBnH49F02ieXIN9wMrkhmdIkl9vGOv9VYs2CkHFLY4lo&#13;&#10;wf7B+S70FBKKOVRVvqqUikqgglwqy/ZAQwQhpPaDeF3t6u+Yd3YiQ1cWUjLT0Dvz7cUMypTQWSch&#13;&#10;+thjpFrIHzt+U1pp1mR88nncj+U0hp66dpWm8AtQQfLtpmVVTniMTihuMD8QuBY73jkjVhUh8ADO&#13;&#10;P4MlohFotDz+iY5CIRXDo8RZifbX3+whnuZPXs4aIm7G3c8dWMmZ+qaJGdPBaBSYHpXR+GZIir32&#13;&#10;bK49elcvkWAd0JoaEcUQ79VJLCzWr7Rji1CVXKAF1c64P4lL360T7aiQi0UMIm4b8A96bURIHcYY&#13;&#10;5vvSvoI1RxJ4os8jnigO6TsudLHhpsbFzmNRRaIEoDtUj/jTXsTBHXc4LN61HqMuf5r5bwAAAP//&#13;&#10;AwBQSwMEFAAGAAgAAAAhABqvtOvcAAAACQEAAA8AAABkcnMvZG93bnJldi54bWxMj0FLw0AQhe+C&#13;&#10;/2EZwZvdtEQtaSZFGoR6Eaz+gG12mg1mZ0N228b+ekcvennweMyb95XryffqRGPsAiPMZxko4ibY&#13;&#10;jluEj/fnuyWomAxb0wcmhC+KsK6ur0pT2HDmNzrtUqukhGNhEFxKQ6F1bBx5E2dhIJbsEEZvktix&#13;&#10;1XY0Zyn3vV5k2YP2pmP54MxAG0fN5+7oEbZDZJ7za3fY3E902ea1q18uiLc3U70SeVqBSjSlvwv4&#13;&#10;YZD9UMmwfTiyjapHEJr0q5ItH3Oxe4R8kYGuSv2foPoGAAD//wMAUEsBAi0AFAAGAAgAAAAhALaD&#13;&#10;OJL+AAAA4QEAABMAAAAAAAAAAAAAAAAAAAAAAFtDb250ZW50X1R5cGVzXS54bWxQSwECLQAUAAYA&#13;&#10;CAAAACEAOP0h/9YAAACUAQAACwAAAAAAAAAAAAAAAAAvAQAAX3JlbHMvLnJlbHNQSwECLQAUAAYA&#13;&#10;CAAAACEA6s8niVUCAACxBAAADgAAAAAAAAAAAAAAAAAuAgAAZHJzL2Uyb0RvYy54bWxQSwECLQAU&#13;&#10;AAYACAAAACEAGq+069wAAAAJAQAADwAAAAAAAAAAAAAAAACvBAAAZHJzL2Rvd25yZXYueG1sUEsF&#13;&#10;BgAAAAAEAAQA8wAAALgFAAAAAA==&#13;&#10;" fillcolor="#d9e2f3 [660]" stroked="f" strokeweight=".5pt">
                <v:fill opacity="40606f"/>
                <v:textbox>
                  <w:txbxContent>
                    <w:p w14:paraId="20E4C829" w14:textId="77777777" w:rsidR="00237328" w:rsidRPr="00480340" w:rsidRDefault="00237328" w:rsidP="00480340">
                      <w:pPr>
                        <w:ind w:left="360" w:hanging="360"/>
                        <w:rPr>
                          <w:iCs/>
                        </w:rPr>
                      </w:pPr>
                      <w:r w:rsidRPr="00480340">
                        <w:rPr>
                          <w:rStyle w:val="normaltextrun"/>
                          <w:rFonts w:asciiTheme="minorHAnsi" w:hAnsiTheme="minorHAnsi" w:cstheme="minorHAnsi"/>
                          <w:b/>
                          <w:bCs/>
                          <w:color w:val="000000" w:themeColor="text1"/>
                        </w:rPr>
                        <w:t>*If this question was skipped based on your response to 2.7,</w:t>
                      </w:r>
                      <w:r w:rsidRPr="00480340">
                        <w:rPr>
                          <w:rStyle w:val="eop"/>
                          <w:rFonts w:asciiTheme="minorHAnsi" w:hAnsiTheme="minorHAnsi" w:cstheme="minorHAnsi"/>
                          <w:color w:val="000000" w:themeColor="text1"/>
                        </w:rPr>
                        <w:t xml:space="preserve"> input 0 points for the Total.</w:t>
                      </w:r>
                    </w:p>
                    <w:p w14:paraId="03DF877E" w14:textId="77777777" w:rsidR="00237328" w:rsidRPr="00F118C6" w:rsidRDefault="00237328" w:rsidP="00237328">
                      <w:pPr>
                        <w:rPr>
                          <w:color w:val="000000" w:themeColor="text1"/>
                        </w:rPr>
                      </w:pPr>
                    </w:p>
                  </w:txbxContent>
                </v:textbox>
                <w10:anchorlock/>
              </v:shape>
            </w:pict>
          </mc:Fallback>
        </mc:AlternateContent>
      </w:r>
    </w:p>
    <w:p w14:paraId="417BBCD4" w14:textId="6FCEECA5" w:rsidR="00960E64" w:rsidRDefault="00CE22A4" w:rsidP="00960E64">
      <w:pPr>
        <w:spacing w:before="120" w:after="120"/>
        <w:ind w:right="576"/>
        <w:contextualSpacing/>
        <w:rPr>
          <w:rFonts w:asciiTheme="minorHAnsi" w:hAnsiTheme="minorHAnsi" w:cstheme="minorHAnsi"/>
          <w:b/>
          <w:bCs/>
          <w:sz w:val="24"/>
          <w:szCs w:val="24"/>
        </w:rPr>
      </w:pPr>
      <w:r>
        <w:rPr>
          <w:rFonts w:asciiTheme="minorHAnsi" w:hAnsiTheme="minorHAnsi" w:cstheme="minorHAnsi"/>
          <w:b/>
          <w:bCs/>
          <w:sz w:val="24"/>
          <w:szCs w:val="24"/>
        </w:rPr>
        <w:t>*</w:t>
      </w:r>
      <w:r w:rsidR="00284CD7" w:rsidRPr="00F1598C">
        <w:rPr>
          <w:rFonts w:asciiTheme="minorHAnsi" w:hAnsiTheme="minorHAnsi" w:cstheme="minorHAnsi"/>
          <w:b/>
          <w:bCs/>
          <w:sz w:val="24"/>
          <w:szCs w:val="24"/>
        </w:rPr>
        <w:t xml:space="preserve">2.11 Vegetables are offered at snacks. </w:t>
      </w:r>
    </w:p>
    <w:p w14:paraId="1D704A91" w14:textId="4A4E6346" w:rsidR="00284CD7" w:rsidRPr="00F1598C" w:rsidRDefault="00284CD7" w:rsidP="00960E64">
      <w:pPr>
        <w:spacing w:before="120" w:after="120"/>
        <w:ind w:right="576"/>
        <w:contextualSpacing/>
        <w:rPr>
          <w:rFonts w:asciiTheme="minorHAnsi" w:hAnsiTheme="minorHAnsi" w:cstheme="minorHAnsi"/>
          <w:b/>
          <w:bCs/>
          <w:sz w:val="24"/>
          <w:szCs w:val="24"/>
        </w:rPr>
      </w:pPr>
      <w:r w:rsidRPr="00F1598C">
        <w:rPr>
          <w:rStyle w:val="IntenseEmphasis"/>
          <w:rFonts w:asciiTheme="minorHAnsi" w:hAnsiTheme="minorHAnsi" w:cstheme="minorHAnsi"/>
        </w:rPr>
        <w:t>Do not include French fries, tater tots, hash browns, or dried beans.</w:t>
      </w:r>
    </w:p>
    <w:p w14:paraId="77E96295" w14:textId="67496D1C" w:rsidR="00284CD7" w:rsidRPr="00F1598C" w:rsidRDefault="00284CD7" w:rsidP="00363E24">
      <w:pPr>
        <w:pStyle w:val="ListParagraph"/>
        <w:numPr>
          <w:ilvl w:val="0"/>
          <w:numId w:val="50"/>
        </w:numPr>
      </w:pPr>
      <w:r w:rsidRPr="00F1598C">
        <w:t xml:space="preserve">Always (true more than 90% of the time) </w:t>
      </w:r>
      <w:r w:rsidRPr="00F1598C">
        <w:rPr>
          <w:b/>
        </w:rPr>
        <w:t>(4 points)</w:t>
      </w:r>
    </w:p>
    <w:p w14:paraId="4F77DA06" w14:textId="2FEEDBFA" w:rsidR="00284CD7" w:rsidRPr="00F1598C" w:rsidRDefault="00284CD7" w:rsidP="00363E24">
      <w:pPr>
        <w:pStyle w:val="ListParagraph"/>
        <w:numPr>
          <w:ilvl w:val="0"/>
          <w:numId w:val="50"/>
        </w:numPr>
      </w:pPr>
      <w:r w:rsidRPr="00F1598C">
        <w:t xml:space="preserve">Usually (true 61-90% of the time) </w:t>
      </w:r>
      <w:r w:rsidRPr="00F1598C">
        <w:rPr>
          <w:b/>
        </w:rPr>
        <w:t>(3 points)</w:t>
      </w:r>
    </w:p>
    <w:p w14:paraId="43F40799" w14:textId="68F85A2C" w:rsidR="00284CD7" w:rsidRPr="00F1598C" w:rsidRDefault="00284CD7" w:rsidP="00363E24">
      <w:pPr>
        <w:pStyle w:val="ListParagraph"/>
        <w:numPr>
          <w:ilvl w:val="0"/>
          <w:numId w:val="50"/>
        </w:numPr>
      </w:pPr>
      <w:r w:rsidRPr="00F1598C">
        <w:t xml:space="preserve">Sometimes (true 41-60% of the time) </w:t>
      </w:r>
      <w:r w:rsidRPr="00F1598C">
        <w:rPr>
          <w:b/>
        </w:rPr>
        <w:t>(2 points)</w:t>
      </w:r>
    </w:p>
    <w:p w14:paraId="03D4563F" w14:textId="41E613D4" w:rsidR="00284CD7" w:rsidRPr="00F1598C" w:rsidRDefault="001B400B" w:rsidP="00363E24">
      <w:pPr>
        <w:pStyle w:val="ListParagraph"/>
        <w:numPr>
          <w:ilvl w:val="0"/>
          <w:numId w:val="50"/>
        </w:numPr>
      </w:pPr>
      <w:r>
        <w:rPr>
          <w:noProof/>
        </w:rPr>
        <mc:AlternateContent>
          <mc:Choice Requires="wps">
            <w:drawing>
              <wp:anchor distT="0" distB="0" distL="114300" distR="114300" simplePos="0" relativeHeight="251658336" behindDoc="0" locked="0" layoutInCell="1" allowOverlap="1" wp14:anchorId="4649A9DF" wp14:editId="368F7B8C">
                <wp:simplePos x="0" y="0"/>
                <wp:positionH relativeFrom="column">
                  <wp:posOffset>5105400</wp:posOffset>
                </wp:positionH>
                <wp:positionV relativeFrom="paragraph">
                  <wp:posOffset>197272</wp:posOffset>
                </wp:positionV>
                <wp:extent cx="668867" cy="285750"/>
                <wp:effectExtent l="0" t="0" r="4445" b="6350"/>
                <wp:wrapNone/>
                <wp:docPr id="1208998071"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376FAD74" w14:textId="77777777" w:rsidR="001B400B" w:rsidRPr="00960E64" w:rsidRDefault="001B400B" w:rsidP="001B400B">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4649A9DF" id="_x0000_s1083" type="#_x0000_t202" style="position:absolute;left:0;text-align:left;margin-left:402pt;margin-top:15.55pt;width:52.65pt;height:22.5pt;z-index:251658336;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ZawdhMAIAAFsEAAAOAAAAZHJzL2Uyb0RvYy54bWysVEuP2jAQvlfqf7B8LwEKLBs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nkjhKOpuF0fDdOsGbXx9b58FVATaJQUIesJLDY&#13;&#10;Ye0DJkTXs0vM5UGrcqW0TkqcBLHUjhwYcqhDKhFf/OalDWmwkM+YOj4yEJ93kbXBBNeWohTabUtU&#13;&#10;WdDx+NzvFsojwuCgmxBv+UphsWvmwwtzOBLYOY55eMZDasBkcJIoqcD9/Nt99Eem0EpJgyNWUP9j&#13;&#10;z5ygRH8zyOH9YDSKM5mU0fhuiIq7tWxvLWZfLwERGOBCWZ7E6B/0WZQO6jfchkXMiiZmOOYuaDiL&#13;&#10;y9ANPm4TF4tFcsIptCyszcbyGDqCF6l4bd+Ysye+AhL9BOdhZPk72jrfDvbFPoBUidMIdIfqCX+c&#13;&#10;4ET1adviitzqyev6T5j/AgAA//8DAFBLAwQUAAYACAAAACEAaFezR+YAAAAOAQAADwAAAGRycy9k&#13;&#10;b3ducmV2LnhtbEyPS0/DMBCE70j8B2uRuKDWCYE+0mwqxFPiRlNA3NzYJBHxOordJPx7lhNcVhrt&#13;&#10;7sx82XayrRhM7xtHCPE8AmGodLqhCmFfPMxWIHxQpFXryCB8Gw/b/PQkU6l2I72YYRcqwSbkU4VQ&#13;&#10;h9ClUvqyNlb5uesM8e7T9VYFln0lda9GNretvIyihbSqIU6oVWdua1N+7Y4W4eOien/20+PrmFwn&#13;&#10;3f3TUCzfdIF4fjbdbXjcbEAEM4W/D/hl4P6Qc7GDO5L2okVYRVcMFBCSOAbBB+tonYA4ICwXMcg8&#13;&#10;k/8x8h8AAAD//wMAUEsBAi0AFAAGAAgAAAAhALaDOJL+AAAA4QEAABMAAAAAAAAAAAAAAAAAAAAA&#13;&#10;AFtDb250ZW50X1R5cGVzXS54bWxQSwECLQAUAAYACAAAACEAOP0h/9YAAACUAQAACwAAAAAAAAAA&#13;&#10;AAAAAAAvAQAAX3JlbHMvLnJlbHNQSwECLQAUAAYACAAAACEAWWsHYTACAABbBAAADgAAAAAAAAAA&#13;&#10;AAAAAAAuAgAAZHJzL2Uyb0RvYy54bWxQSwECLQAUAAYACAAAACEAaFezR+YAAAAOAQAADwAAAAAA&#13;&#10;AAAAAAAAAACKBAAAZHJzL2Rvd25yZXYueG1sUEsFBgAAAAAEAAQA8wAAAJ0FAAAAAA==&#13;&#10;" fillcolor="white [3201]" stroked="f" strokeweight=".5pt">
                <v:textbox>
                  <w:txbxContent>
                    <w:p w14:paraId="376FAD74" w14:textId="77777777" w:rsidR="001B400B" w:rsidRPr="00960E64" w:rsidRDefault="001B400B" w:rsidP="001B400B">
                      <w:pPr>
                        <w:rPr>
                          <w:b/>
                          <w:bCs/>
                        </w:rPr>
                      </w:pPr>
                      <w:r w:rsidRPr="00960E64">
                        <w:rPr>
                          <w:b/>
                          <w:bCs/>
                        </w:rPr>
                        <w:t>TOTAL =</w:t>
                      </w:r>
                    </w:p>
                  </w:txbxContent>
                </v:textbox>
              </v:shape>
            </w:pict>
          </mc:Fallback>
        </mc:AlternateContent>
      </w:r>
      <w:r w:rsidR="00960E64" w:rsidRPr="00F1598C">
        <w:rPr>
          <w:rFonts w:eastAsiaTheme="minorEastAsia"/>
          <w:noProof/>
          <w:color w:val="000000" w:themeColor="text1"/>
        </w:rPr>
        <mc:AlternateContent>
          <mc:Choice Requires="wps">
            <w:drawing>
              <wp:anchor distT="0" distB="0" distL="114300" distR="114300" simplePos="0" relativeHeight="251658269" behindDoc="0" locked="0" layoutInCell="1" allowOverlap="1" wp14:anchorId="354BEA3F" wp14:editId="42F671B3">
                <wp:simplePos x="0" y="0"/>
                <wp:positionH relativeFrom="margin">
                  <wp:align>right</wp:align>
                </wp:positionH>
                <wp:positionV relativeFrom="paragraph">
                  <wp:posOffset>194945</wp:posOffset>
                </wp:positionV>
                <wp:extent cx="561975" cy="285750"/>
                <wp:effectExtent l="12700" t="12700" r="9525" b="19050"/>
                <wp:wrapSquare wrapText="bothSides"/>
                <wp:docPr id="39"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75B45551" w14:textId="4974A54E" w:rsidR="00284CD7" w:rsidRPr="00D37F37" w:rsidRDefault="00CE06FB" w:rsidP="00284CD7">
                            <w:pPr>
                              <w:spacing w:after="240"/>
                              <w:rPr>
                                <w:b/>
                                <w:bCs/>
                                <w:sz w:val="24"/>
                                <w:szCs w:val="24"/>
                              </w:rPr>
                            </w:pPr>
                            <w:r>
                              <w:rPr>
                                <w:b/>
                                <w:bCs/>
                                <w:sz w:val="24"/>
                                <w:szCs w:val="24"/>
                              </w:rPr>
                              <w:t xml:space="preserve">     /4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54BEA3F" id="_x0000_s1084" type="#_x0000_t202" style="position:absolute;left:0;text-align:left;margin-left:-6.95pt;margin-top:15.35pt;width:44.25pt;height:22.5pt;z-index:251658269;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5vqTOQIAAIQEAAAOAAAAZHJzL2Uyb0RvYy54bWysVN9vGjEMfp+0/yHK+zhAUMqJo2JUTJNQ&#13;&#10;W4lOfQ65hIuWi7MkcMf++jnhZ9s9VX3J2bHz2f5s3+SurTXZCecVmIL2Ol1KhOFQKrMp6K/nxbdb&#13;&#10;SnxgpmQajCjoXnh6N/36ZdLYXPShAl0KRxDE+LyxBa1CsHmWeV6JmvkOWGHQKMHVLKDqNlnpWIPo&#13;&#10;tc763e5N1oArrQMuvMfb+4ORThO+lIKHRym9CEQXFHML6XTpXMczm05YvnHMVoof02AfyKJmymDQ&#13;&#10;M9Q9C4xsnXoHVSvuwIMMHQ51BlIqLlINWE2v+6aaVcWsSLUgOd6eafKfB8sfdiv75Ehov0OLDYyE&#13;&#10;NNbnHi9jPa10dfxipgTtSOH+TJtoA+F4ObzpjUdDSjia+rfD0TDRml0eW+fDDwE1iUJBHXYlkcV2&#13;&#10;Sx8wILqeXGIsD1qVC6V1UuIkiLl2ZMewhzqkFPHFKy9tSIPZj7sY+x1ExD4DrDXjv2OVryFQ0wYv&#13;&#10;L7VHKbTrlqgylngiZg3lHvlycBglb/lCIf6S+fDEHM4OUoT7EB7xkBowKzhKlFTg/v7vPvpjS9FK&#13;&#10;SYOzWFD/Z8ucoET/NNjscW8wiMOblMFw1EfFXVvW1xazreeAVPVw8yxPYvQP+iRKB/ULrs0sRkUT&#13;&#10;MxxjFzScxHk4bAiuHRezWXLCcbUsLM3K8ggdSY68PrcvzNljYwNOxAOcppblb/p78I0vDcy2AaRK&#13;&#10;zY9EH1g98o+jntpzXMu4S9d68rr8PKb/AAAA//8DAFBLAwQUAAYACAAAACEAAzvxYuEAAAAKAQAA&#13;&#10;DwAAAGRycy9kb3ducmV2LnhtbEyPS0/DMBCE70j8B2uRuFEnhJA0zabieSg3SqVe3dgkEX5Ettum&#13;&#10;/fVsT3AZaTXamfnq5WQ0OygfBmcR0lkCTNnWycF2CJuv97sSWIjCSqGdVQgnFWDZXF/VopLuaD/V&#13;&#10;YR07RiE2VAKhj3GsOA9tr4wIMzcqS96380ZEOn3HpRdHCjea3yfJIzdisNTQi1G99Kr9We8Nwtvz&#13;&#10;xzxbnVbj5tydH3TM0q3PU8Tbm+l1QfK0ABbVFP8+4MJA+6GhYTu3tzIwjUA0ESFLCmDklmUObIdQ&#13;&#10;5AXwpub/EZpfAAAA//8DAFBLAQItABQABgAIAAAAIQC2gziS/gAAAOEBAAATAAAAAAAAAAAAAAAA&#13;&#10;AAAAAABbQ29udGVudF9UeXBlc10ueG1sUEsBAi0AFAAGAAgAAAAhADj9If/WAAAAlAEAAAsAAAAA&#13;&#10;AAAAAAAAAAAALwEAAF9yZWxzLy5yZWxzUEsBAi0AFAAGAAgAAAAhAP/m+pM5AgAAhAQAAA4AAAAA&#13;&#10;AAAAAAAAAAAALgIAAGRycy9lMm9Eb2MueG1sUEsBAi0AFAAGAAgAAAAhAAM78WLhAAAACgEAAA8A&#13;&#10;AAAAAAAAAAAAAAAAkwQAAGRycy9kb3ducmV2LnhtbFBLBQYAAAAABAAEAPMAAAChBQAAAAA=&#13;&#10;" fillcolor="white [3201]" strokeweight="1.5pt">
                <v:textbox>
                  <w:txbxContent>
                    <w:p w14:paraId="75B45551" w14:textId="4974A54E" w:rsidR="00284CD7" w:rsidRPr="00D37F37" w:rsidRDefault="00CE06FB" w:rsidP="00284CD7">
                      <w:pPr>
                        <w:spacing w:after="240"/>
                        <w:rPr>
                          <w:b/>
                          <w:bCs/>
                          <w:sz w:val="24"/>
                          <w:szCs w:val="24"/>
                        </w:rPr>
                      </w:pPr>
                      <w:r>
                        <w:rPr>
                          <w:b/>
                          <w:bCs/>
                          <w:sz w:val="24"/>
                          <w:szCs w:val="24"/>
                        </w:rPr>
                        <w:t xml:space="preserve">     /4</w:t>
                      </w:r>
                    </w:p>
                  </w:txbxContent>
                </v:textbox>
                <w10:wrap type="square" anchorx="margin"/>
              </v:shape>
            </w:pict>
          </mc:Fallback>
        </mc:AlternateContent>
      </w:r>
      <w:r w:rsidR="00284CD7" w:rsidRPr="00F1598C">
        <w:t xml:space="preserve">Not usually (true 11-40% of the time) </w:t>
      </w:r>
      <w:r w:rsidR="00284CD7" w:rsidRPr="00F1598C">
        <w:rPr>
          <w:b/>
        </w:rPr>
        <w:t>(1 point)</w:t>
      </w:r>
    </w:p>
    <w:p w14:paraId="60AE124A" w14:textId="40F08085" w:rsidR="001B400B" w:rsidRPr="00EC2B92" w:rsidRDefault="00284CD7" w:rsidP="00363E24">
      <w:pPr>
        <w:pStyle w:val="ListParagraph"/>
        <w:numPr>
          <w:ilvl w:val="0"/>
          <w:numId w:val="50"/>
        </w:numPr>
      </w:pPr>
      <w:r w:rsidRPr="00F1598C">
        <w:t xml:space="preserve">Never (true 10% or less of the time) </w:t>
      </w:r>
      <w:r w:rsidRPr="00F1598C">
        <w:rPr>
          <w:b/>
        </w:rPr>
        <w:t>(0 points)</w:t>
      </w:r>
    </w:p>
    <w:p w14:paraId="153A0278" w14:textId="77777777" w:rsidR="00237328" w:rsidRDefault="00237328" w:rsidP="00363E24">
      <w:pPr>
        <w:pStyle w:val="Questions"/>
      </w:pPr>
      <w:r>
        <w:rPr>
          <w:noProof/>
        </w:rPr>
        <mc:AlternateContent>
          <mc:Choice Requires="wps">
            <w:drawing>
              <wp:inline distT="0" distB="0" distL="0" distR="0" wp14:anchorId="038F6CB9" wp14:editId="48E756C9">
                <wp:extent cx="5549900" cy="254000"/>
                <wp:effectExtent l="0" t="0" r="0" b="0"/>
                <wp:docPr id="1316023083" name="Text Box 175"/>
                <wp:cNvGraphicFramePr/>
                <a:graphic xmlns:a="http://schemas.openxmlformats.org/drawingml/2006/main">
                  <a:graphicData uri="http://schemas.microsoft.com/office/word/2010/wordprocessingShape">
                    <wps:wsp>
                      <wps:cNvSpPr txBox="1"/>
                      <wps:spPr>
                        <a:xfrm>
                          <a:off x="0" y="0"/>
                          <a:ext cx="5549900" cy="254000"/>
                        </a:xfrm>
                        <a:prstGeom prst="rect">
                          <a:avLst/>
                        </a:prstGeom>
                        <a:solidFill>
                          <a:schemeClr val="accent1">
                            <a:lumMod val="20000"/>
                            <a:lumOff val="80000"/>
                            <a:alpha val="62000"/>
                          </a:schemeClr>
                        </a:solidFill>
                        <a:ln w="6350">
                          <a:noFill/>
                        </a:ln>
                      </wps:spPr>
                      <wps:txbx>
                        <w:txbxContent>
                          <w:p w14:paraId="76CC14ED" w14:textId="77777777" w:rsidR="00237328" w:rsidRPr="00480340" w:rsidRDefault="00237328" w:rsidP="00480340">
                            <w:pPr>
                              <w:rPr>
                                <w:iCs/>
                              </w:rPr>
                            </w:pPr>
                            <w:r w:rsidRPr="00480340">
                              <w:rPr>
                                <w:rStyle w:val="normaltextrun"/>
                                <w:rFonts w:asciiTheme="minorHAnsi" w:hAnsiTheme="minorHAnsi" w:cstheme="minorHAnsi"/>
                                <w:b/>
                                <w:bCs/>
                                <w:color w:val="000000" w:themeColor="text1"/>
                              </w:rPr>
                              <w:t>*If this question was skipped based on your response to 2.7,</w:t>
                            </w:r>
                            <w:r w:rsidRPr="00480340">
                              <w:rPr>
                                <w:rStyle w:val="eop"/>
                                <w:rFonts w:asciiTheme="minorHAnsi" w:hAnsiTheme="minorHAnsi" w:cstheme="minorHAnsi"/>
                                <w:color w:val="000000" w:themeColor="text1"/>
                              </w:rPr>
                              <w:t xml:space="preserve"> input 0 points for the Total.</w:t>
                            </w:r>
                          </w:p>
                          <w:p w14:paraId="0E4BCE13" w14:textId="77777777" w:rsidR="00237328" w:rsidRPr="00F118C6" w:rsidRDefault="00237328" w:rsidP="00237328">
                            <w:pPr>
                              <w:rPr>
                                <w:color w:val="000000" w:themeColor="text1"/>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w:pict>
              <v:shape w14:anchorId="038F6CB9" id="_x0000_s1085" type="#_x0000_t202" style="width:437pt;height:20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hPDdhVQIAALEEAAAOAAAAZHJzL2Uyb0RvYy54bWysVE1v2zAMvQ/YfxB0X+1kSdsYcYosRYcB&#13;&#10;XVugHXpmZCk2IIuapMTufv0oOWnSbqdhF5lfIqnHR8+v+laznXS+QVPy0VnOmTQCq8ZsSv7j6ebT&#13;&#10;JWc+gKlAo5Elf5GeXy0+fph3tpBjrFFX0jFKYnzR2ZLXIdgiy7yoZQv+DK005FToWgikuk1WOego&#13;&#10;e6uzcZ6fZx26yjoU0nuyXg9Ovkj5lZIi3CvlZWC65NRbSKdL5zqe2WIOxcaBrRuxbwP+oYsWGkNF&#13;&#10;X1NdQwC2dc0fqdpGOPSowpnANkOlGiHTG+g1o/zdax5rsDK9hcDx9hUm///Sirvdo31wLPRfsKcB&#13;&#10;RkA66wtPxvieXrk2fqlTRn6C8OUVNtkHJsg4nU5ms5xcgnzj6SQnmdJkx9vW+fBVYsuiUHJHY0lo&#13;&#10;we7WhyH0EBKLedRNddNonZRIBbnSju2AhghCSBNG6brett+xGuxEhqEsFGSmoQ/my6MZtK1hsJ7H&#13;&#10;6H2PiWoxf+r4TWltWFfy88/TPJUzGHsa2tWGwo9ARSn06541FeFxcUBxjdULgetw4J234qYhBG7B&#13;&#10;hwdwRDQCjZYn3NOhNFIx3Euc1eh+/c0e42n+5OWsI+KW3P/cgpOc6W+GmDEbTSaR6UmZTC/GpLhT&#13;&#10;z/rUY7btCgnWEa2pFUmM8UEfROWwfaYdW8aq5AIjqHbJw0FchWGdaEeFXC5TEHHbQrg1j1bE1HGM&#13;&#10;cb5P/TM4uydBIPrc4YHiULzjwhAbbxpcbgOqJhElAj2gusef9iINbr/DcfFO9RR1/NMsfgMAAP//&#13;&#10;AwBQSwMEFAAGAAgAAAAhAJbZeiHcAAAACQEAAA8AAABkcnMvZG93bnJldi54bWxMj8FqwzAQRO+F&#13;&#10;/oPYQm+NlOA2wbEcQkwhvRSa9AMUa2OZWitjKYmbr++2l+YyMAw7O69Yjb4TZxxiG0jDdKJAINXB&#13;&#10;ttRo+Ny/Pi1AxGTImi4QavjGCKvy/q4wuQ0X+sDzLjWCSyjmRoNLqc+ljLVDb+Ik9EicHcPgTWI7&#13;&#10;NNIO5sLlvpMzpV6kNy3xB2d63Disv3Ynr2HbR6IpvbfHzfOI121WuertqvXjw1gtWdZLEAnH9H8B&#13;&#10;vwy8H0oedggnslF0Gpgm/Slni3nG9qAhUwpkWchbgvIHAAD//wMAUEsBAi0AFAAGAAgAAAAhALaD&#13;&#10;OJL+AAAA4QEAABMAAAAAAAAAAAAAAAAAAAAAAFtDb250ZW50X1R5cGVzXS54bWxQSwECLQAUAAYA&#13;&#10;CAAAACEAOP0h/9YAAACUAQAACwAAAAAAAAAAAAAAAAAvAQAAX3JlbHMvLnJlbHNQSwECLQAUAAYA&#13;&#10;CAAAACEAITw3YVUCAACxBAAADgAAAAAAAAAAAAAAAAAuAgAAZHJzL2Uyb0RvYy54bWxQSwECLQAU&#13;&#10;AAYACAAAACEAltl6IdwAAAAJAQAADwAAAAAAAAAAAAAAAACvBAAAZHJzL2Rvd25yZXYueG1sUEsF&#13;&#10;BgAAAAAEAAQA8wAAALgFAAAAAA==&#13;&#10;" fillcolor="#d9e2f3 [660]" stroked="f" strokeweight=".5pt">
                <v:fill opacity="40606f"/>
                <v:textbox>
                  <w:txbxContent>
                    <w:p w14:paraId="76CC14ED" w14:textId="77777777" w:rsidR="00237328" w:rsidRPr="00480340" w:rsidRDefault="00237328" w:rsidP="00480340">
                      <w:pPr>
                        <w:rPr>
                          <w:iCs/>
                        </w:rPr>
                      </w:pPr>
                      <w:r w:rsidRPr="00480340">
                        <w:rPr>
                          <w:rStyle w:val="normaltextrun"/>
                          <w:rFonts w:asciiTheme="minorHAnsi" w:hAnsiTheme="minorHAnsi" w:cstheme="minorHAnsi"/>
                          <w:b/>
                          <w:bCs/>
                          <w:color w:val="000000" w:themeColor="text1"/>
                        </w:rPr>
                        <w:t>*If this question was skipped based on your response to 2.7,</w:t>
                      </w:r>
                      <w:r w:rsidRPr="00480340">
                        <w:rPr>
                          <w:rStyle w:val="eop"/>
                          <w:rFonts w:asciiTheme="minorHAnsi" w:hAnsiTheme="minorHAnsi" w:cstheme="minorHAnsi"/>
                          <w:color w:val="000000" w:themeColor="text1"/>
                        </w:rPr>
                        <w:t xml:space="preserve"> input 0 points for the Total.</w:t>
                      </w:r>
                    </w:p>
                    <w:p w14:paraId="0E4BCE13" w14:textId="77777777" w:rsidR="00237328" w:rsidRPr="00F118C6" w:rsidRDefault="00237328" w:rsidP="00237328">
                      <w:pPr>
                        <w:rPr>
                          <w:color w:val="000000" w:themeColor="text1"/>
                        </w:rPr>
                      </w:pPr>
                    </w:p>
                  </w:txbxContent>
                </v:textbox>
                <w10:anchorlock/>
              </v:shape>
            </w:pict>
          </mc:Fallback>
        </mc:AlternateContent>
      </w:r>
    </w:p>
    <w:p w14:paraId="24EE065E" w14:textId="77777777" w:rsidR="00237328" w:rsidRDefault="00237328">
      <w:pPr>
        <w:widowControl/>
        <w:autoSpaceDE/>
        <w:autoSpaceDN/>
        <w:spacing w:after="160" w:line="259" w:lineRule="auto"/>
        <w:rPr>
          <w:rFonts w:asciiTheme="minorHAnsi" w:hAnsiTheme="minorHAnsi" w:cstheme="minorHAnsi"/>
          <w:b/>
          <w:color w:val="000000" w:themeColor="text1"/>
          <w:sz w:val="24"/>
          <w:szCs w:val="24"/>
        </w:rPr>
      </w:pPr>
      <w:r>
        <w:br w:type="page"/>
      </w:r>
    </w:p>
    <w:p w14:paraId="70EF320C" w14:textId="30220A33" w:rsidR="00284CD7" w:rsidRPr="00F1598C" w:rsidRDefault="00302F84" w:rsidP="00363E24">
      <w:pPr>
        <w:pStyle w:val="Questions"/>
      </w:pPr>
      <w:r>
        <w:lastRenderedPageBreak/>
        <w:t>*</w:t>
      </w:r>
      <w:r w:rsidR="00284CD7" w:rsidRPr="00F1598C">
        <w:t>2.12 Beverages served to students during snacks include:</w:t>
      </w:r>
    </w:p>
    <w:p w14:paraId="235FF4B1" w14:textId="79042208" w:rsidR="00284CD7" w:rsidRPr="00F1598C" w:rsidRDefault="00284CD7" w:rsidP="00960E64">
      <w:pPr>
        <w:spacing w:after="120" w:line="312" w:lineRule="auto"/>
        <w:ind w:right="576"/>
        <w:contextualSpacing/>
        <w:rPr>
          <w:rStyle w:val="IntenseEmphasis"/>
          <w:rFonts w:asciiTheme="minorHAnsi" w:hAnsiTheme="minorHAnsi" w:cstheme="minorHAnsi"/>
        </w:rPr>
      </w:pPr>
      <w:r w:rsidRPr="00F1598C">
        <w:rPr>
          <w:rStyle w:val="IntenseEmphasis"/>
          <w:rFonts w:asciiTheme="minorHAnsi" w:hAnsiTheme="minorHAnsi" w:cstheme="minorHAnsi"/>
        </w:rPr>
        <w:t>Mark all that apply</w:t>
      </w:r>
      <w:r w:rsidR="00960E64">
        <w:rPr>
          <w:rStyle w:val="IntenseEmphasis"/>
          <w:rFonts w:asciiTheme="minorHAnsi" w:hAnsiTheme="minorHAnsi" w:cstheme="minorHAnsi"/>
        </w:rPr>
        <w:t>.</w:t>
      </w:r>
    </w:p>
    <w:p w14:paraId="75C51CAB" w14:textId="77777777" w:rsidR="00284CD7" w:rsidRPr="00F1598C" w:rsidRDefault="00284CD7" w:rsidP="00363E24">
      <w:pPr>
        <w:pStyle w:val="ListParagraph"/>
        <w:numPr>
          <w:ilvl w:val="0"/>
          <w:numId w:val="133"/>
        </w:numPr>
      </w:pPr>
      <w:r w:rsidRPr="00F1598C">
        <w:t>Plain, unflavored water (carbonated or uncarbonated)</w:t>
      </w:r>
    </w:p>
    <w:p w14:paraId="25E9B758" w14:textId="77777777" w:rsidR="00284CD7" w:rsidRPr="00F1598C" w:rsidRDefault="00284CD7" w:rsidP="00363E24">
      <w:pPr>
        <w:pStyle w:val="ListParagraph"/>
        <w:numPr>
          <w:ilvl w:val="0"/>
          <w:numId w:val="133"/>
        </w:numPr>
      </w:pPr>
      <w:r w:rsidRPr="00F1598C">
        <w:t>Flavored water, no added sweeteners or caffeine (carbonated or uncarbonated)</w:t>
      </w:r>
    </w:p>
    <w:p w14:paraId="122B821D" w14:textId="77777777" w:rsidR="00284CD7" w:rsidRPr="00F1598C" w:rsidRDefault="00284CD7" w:rsidP="00363E24">
      <w:pPr>
        <w:pStyle w:val="ListParagraph"/>
        <w:numPr>
          <w:ilvl w:val="0"/>
          <w:numId w:val="133"/>
        </w:numPr>
      </w:pPr>
      <w:r w:rsidRPr="00F1598C">
        <w:t>Unflavored low-fat (1%) or non-fat milk</w:t>
      </w:r>
    </w:p>
    <w:p w14:paraId="2A2B4F87" w14:textId="77777777" w:rsidR="00284CD7" w:rsidRPr="00F1598C" w:rsidRDefault="00284CD7" w:rsidP="00363E24">
      <w:pPr>
        <w:pStyle w:val="ListParagraph"/>
        <w:numPr>
          <w:ilvl w:val="0"/>
          <w:numId w:val="133"/>
        </w:numPr>
      </w:pPr>
      <w:r w:rsidRPr="00F1598C">
        <w:t>Unflavored whole or reduced fat (2%) milk</w:t>
      </w:r>
    </w:p>
    <w:p w14:paraId="5A96C256" w14:textId="77777777" w:rsidR="00284CD7" w:rsidRPr="00F1598C" w:rsidRDefault="00284CD7" w:rsidP="00363E24">
      <w:pPr>
        <w:pStyle w:val="ListParagraph"/>
        <w:numPr>
          <w:ilvl w:val="0"/>
          <w:numId w:val="133"/>
        </w:numPr>
      </w:pPr>
      <w:r w:rsidRPr="00F1598C">
        <w:t>Flavored non-fat milk</w:t>
      </w:r>
    </w:p>
    <w:p w14:paraId="64AA4457" w14:textId="77777777" w:rsidR="00284CD7" w:rsidRPr="00F1598C" w:rsidRDefault="00284CD7" w:rsidP="00363E24">
      <w:pPr>
        <w:pStyle w:val="ListParagraph"/>
        <w:numPr>
          <w:ilvl w:val="0"/>
          <w:numId w:val="133"/>
        </w:numPr>
      </w:pPr>
      <w:r w:rsidRPr="00F1598C">
        <w:t>Flavored whole, low-fat, or reduced fat milk</w:t>
      </w:r>
    </w:p>
    <w:p w14:paraId="730CBB68" w14:textId="77777777" w:rsidR="00284CD7" w:rsidRPr="00F1598C" w:rsidRDefault="00284CD7" w:rsidP="00363E24">
      <w:pPr>
        <w:pStyle w:val="ListParagraph"/>
        <w:numPr>
          <w:ilvl w:val="0"/>
          <w:numId w:val="133"/>
        </w:numPr>
      </w:pPr>
      <w:r w:rsidRPr="00F1598C">
        <w:rPr>
          <w:rStyle w:val="normaltextrun"/>
          <w:rFonts w:asciiTheme="minorHAnsi" w:hAnsiTheme="minorHAnsi" w:cstheme="minorHAnsi"/>
          <w:color w:val="000000" w:themeColor="text1"/>
          <w:szCs w:val="24"/>
        </w:rPr>
        <w:t>Unsweetened non-dairy milk alternatives (e.g. plant-based milks) that meet nutrient standards for fluid milk substitutes </w:t>
      </w:r>
    </w:p>
    <w:p w14:paraId="4A7E8402" w14:textId="77777777" w:rsidR="00284CD7" w:rsidRPr="00F1598C" w:rsidRDefault="00284CD7" w:rsidP="00363E24">
      <w:pPr>
        <w:pStyle w:val="ListParagraph"/>
        <w:numPr>
          <w:ilvl w:val="0"/>
          <w:numId w:val="133"/>
        </w:numPr>
      </w:pPr>
      <w:r w:rsidRPr="00F1598C">
        <w:rPr>
          <w:rStyle w:val="normaltextrun"/>
          <w:rFonts w:asciiTheme="minorHAnsi" w:hAnsiTheme="minorHAnsi" w:cstheme="minorHAnsi"/>
          <w:color w:val="000000" w:themeColor="text1"/>
          <w:szCs w:val="24"/>
        </w:rPr>
        <w:t>Sweetened non-dairy milk alternatives (e.g. plant-based milks) that meet nutrient standards for fluid milk substitutes </w:t>
      </w:r>
    </w:p>
    <w:p w14:paraId="729B2AE6" w14:textId="77777777" w:rsidR="00284CD7" w:rsidRPr="00F1598C" w:rsidRDefault="00284CD7" w:rsidP="00363E24">
      <w:pPr>
        <w:pStyle w:val="ListParagraph"/>
        <w:numPr>
          <w:ilvl w:val="0"/>
          <w:numId w:val="133"/>
        </w:numPr>
      </w:pPr>
      <w:r w:rsidRPr="00F1598C">
        <w:rPr>
          <w:rStyle w:val="normaltextrun"/>
          <w:rFonts w:asciiTheme="minorHAnsi" w:hAnsiTheme="minorHAnsi" w:cstheme="minorHAnsi"/>
          <w:color w:val="000000" w:themeColor="text1"/>
          <w:szCs w:val="24"/>
        </w:rPr>
        <w:t>Sweetened or unsweetened non-dairy milk alternatives (e.g. plant-based milks) that do NOT meet nutrient standards for fluid milk substitutes</w:t>
      </w:r>
    </w:p>
    <w:p w14:paraId="45C9A228" w14:textId="77777777" w:rsidR="00284CD7" w:rsidRPr="00F1598C" w:rsidRDefault="00284CD7" w:rsidP="00363E24">
      <w:pPr>
        <w:pStyle w:val="ListParagraph"/>
        <w:numPr>
          <w:ilvl w:val="0"/>
          <w:numId w:val="133"/>
        </w:numPr>
      </w:pPr>
      <w:r w:rsidRPr="00F1598C">
        <w:t>100% fruit or vegetable juices (full strength or diluted with water to include at least 50% juice)</w:t>
      </w:r>
    </w:p>
    <w:p w14:paraId="635EA1E2" w14:textId="77777777" w:rsidR="00284CD7" w:rsidRPr="00F1598C" w:rsidRDefault="00284CD7" w:rsidP="00363E24">
      <w:pPr>
        <w:pStyle w:val="ListParagraph"/>
        <w:numPr>
          <w:ilvl w:val="0"/>
          <w:numId w:val="133"/>
        </w:numPr>
      </w:pPr>
      <w:r w:rsidRPr="00F1598C">
        <w:t xml:space="preserve">Calorie-free beverages with caffeine (e.g. unsweetened coffee, tea, or flavored waters with caffeine; excluding diet beverages and plain water) </w:t>
      </w:r>
    </w:p>
    <w:p w14:paraId="407554A3" w14:textId="77777777" w:rsidR="00284CD7" w:rsidRPr="00F1598C" w:rsidRDefault="00284CD7" w:rsidP="00363E24">
      <w:pPr>
        <w:pStyle w:val="ListParagraph"/>
        <w:numPr>
          <w:ilvl w:val="0"/>
          <w:numId w:val="133"/>
        </w:numPr>
      </w:pPr>
      <w:r w:rsidRPr="00F1598C">
        <w:t>Low or no calorie electrolyte replacement beverages (&lt; 5 calories per ounce such as low-calorie   sports drinks)</w:t>
      </w:r>
    </w:p>
    <w:p w14:paraId="703CBC84" w14:textId="77777777" w:rsidR="00284CD7" w:rsidRPr="00F1598C" w:rsidRDefault="00284CD7" w:rsidP="00363E24">
      <w:pPr>
        <w:pStyle w:val="ListParagraph"/>
        <w:numPr>
          <w:ilvl w:val="0"/>
          <w:numId w:val="133"/>
        </w:numPr>
      </w:pPr>
      <w:r w:rsidRPr="00F1598C">
        <w:t>Regular, non-diet soda</w:t>
      </w:r>
    </w:p>
    <w:p w14:paraId="651902D8" w14:textId="77777777" w:rsidR="00284CD7" w:rsidRPr="00F1598C" w:rsidRDefault="00284CD7" w:rsidP="00363E24">
      <w:pPr>
        <w:pStyle w:val="ListParagraph"/>
        <w:numPr>
          <w:ilvl w:val="0"/>
          <w:numId w:val="133"/>
        </w:numPr>
      </w:pPr>
      <w:r w:rsidRPr="00F1598C">
        <w:t>Diet drinks (including diet soda, light tea, artificially sweetened juice)</w:t>
      </w:r>
    </w:p>
    <w:p w14:paraId="0B8F1215" w14:textId="3532EE30" w:rsidR="00284CD7" w:rsidRPr="00F1598C" w:rsidRDefault="00284CD7" w:rsidP="00363E24">
      <w:pPr>
        <w:pStyle w:val="ListParagraph"/>
        <w:numPr>
          <w:ilvl w:val="0"/>
          <w:numId w:val="133"/>
        </w:numPr>
      </w:pPr>
      <w:r w:rsidRPr="00F1598C">
        <w:t xml:space="preserve">Other sweetened drinks (including Capri Sun, fruit punch, lemonade, </w:t>
      </w:r>
      <w:proofErr w:type="spellStart"/>
      <w:r w:rsidRPr="00F1598C">
        <w:t>aguas</w:t>
      </w:r>
      <w:proofErr w:type="spellEnd"/>
      <w:r w:rsidRPr="00F1598C">
        <w:t xml:space="preserve"> frescas, sweet tea)</w:t>
      </w:r>
    </w:p>
    <w:p w14:paraId="29F34536" w14:textId="6669576E" w:rsidR="00AE3EEB" w:rsidRPr="00F512B2" w:rsidRDefault="00284CD7" w:rsidP="00363E24">
      <w:pPr>
        <w:pStyle w:val="ListParagraph"/>
        <w:numPr>
          <w:ilvl w:val="0"/>
          <w:numId w:val="133"/>
        </w:numPr>
        <w:rPr>
          <w:b/>
        </w:rPr>
      </w:pPr>
      <w:r w:rsidRPr="00F1598C">
        <w:t>Other (specify</w:t>
      </w:r>
      <w:proofErr w:type="gramStart"/>
      <w:r w:rsidRPr="00F1598C">
        <w:t>):_</w:t>
      </w:r>
      <w:proofErr w:type="gramEnd"/>
      <w:r w:rsidRPr="00F1598C">
        <w:t>____________________________</w:t>
      </w:r>
    </w:p>
    <w:p w14:paraId="4AFCF76C" w14:textId="3A506D7B" w:rsidR="00097299" w:rsidRDefault="000706BC">
      <w:pPr>
        <w:widowControl/>
        <w:autoSpaceDE/>
        <w:autoSpaceDN/>
        <w:spacing w:after="160" w:line="259" w:lineRule="auto"/>
        <w:rPr>
          <w:b/>
        </w:rPr>
      </w:pPr>
      <w:r w:rsidRPr="00F1598C">
        <w:rPr>
          <w:rFonts w:asciiTheme="minorHAnsi" w:hAnsiTheme="minorHAnsi" w:cstheme="minorHAnsi"/>
          <w:noProof/>
        </w:rPr>
        <mc:AlternateContent>
          <mc:Choice Requires="wps">
            <w:drawing>
              <wp:anchor distT="0" distB="0" distL="114300" distR="114300" simplePos="0" relativeHeight="251658342" behindDoc="0" locked="0" layoutInCell="1" allowOverlap="1" wp14:anchorId="13BC1150" wp14:editId="7342E47F">
                <wp:simplePos x="0" y="0"/>
                <wp:positionH relativeFrom="margin">
                  <wp:posOffset>5829300</wp:posOffset>
                </wp:positionH>
                <wp:positionV relativeFrom="paragraph">
                  <wp:posOffset>1747520</wp:posOffset>
                </wp:positionV>
                <wp:extent cx="561975" cy="285750"/>
                <wp:effectExtent l="12700" t="12700" r="9525" b="19050"/>
                <wp:wrapSquare wrapText="bothSides"/>
                <wp:docPr id="269171345"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3310BFE8" w14:textId="5C680086" w:rsidR="00F512B2" w:rsidRPr="00D37F37" w:rsidRDefault="00CE06FB" w:rsidP="00F512B2">
                            <w:pPr>
                              <w:spacing w:after="240"/>
                              <w:rPr>
                                <w:b/>
                                <w:bCs/>
                                <w:sz w:val="24"/>
                                <w:szCs w:val="24"/>
                              </w:rPr>
                            </w:pPr>
                            <w:r>
                              <w:rPr>
                                <w:b/>
                                <w:bCs/>
                                <w:sz w:val="24"/>
                                <w:szCs w:val="24"/>
                              </w:rPr>
                              <w:t xml:space="preserve">     /4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3BC1150" id="_x0000_s1086" type="#_x0000_t202" style="position:absolute;margin-left:459pt;margin-top:137.6pt;width:44.25pt;height:22.5pt;z-index:25165834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DzQAdOgIAAIQEAAAOAAAAZHJzL2Uyb0RvYy54bWysVN9vGjEMfp+0/yHK+zhAUODEUTEqpkmo&#13;&#10;rUSnPodcwkXLxVkSuGN//Zzws+2epr3k7Nj5bH+2b3rf1prshfMKTEF7nS4lwnAoldkW9MfL8suY&#13;&#10;Eh+YKZkGIwp6EJ7ezz5/mjY2F32oQJfCEQQxPm9sQasQbJ5lnleiZr4DVhg0SnA1C6i6bVY61iB6&#13;&#10;rbN+t3uXNeBK64AL7/H24Wiks4QvpeDhSUovAtEFxdxCOl06N/HMZlOWbx2zleKnNNg/ZFEzZTDo&#13;&#10;BeqBBUZ2Tn2AqhV34EGGDoc6AykVF6kGrKbXfVfNumJWpFqQHG8vNPn/B8sf92v77Ehov0KLDYyE&#13;&#10;NNbnHi9jPa10dfxipgTtSOHhQptoA+F4ObzrTUZDSjia+uPhaJhoza6PrfPhm4CaRKGgDruSyGL7&#13;&#10;lQ8YEF3PLjGWB63KpdI6KXESxEI7smfYQx1SivjijZc2pMHsJ12M/QEiYl8ANprxn7HKtxCoaYOX&#13;&#10;19qjFNpNS1SJJY7PxGygPCBfDo6j5C1fKsRfMR+emcPZQYpwH8ITHlIDZgUniZIK3O+/3Ud/bCla&#13;&#10;KWlwFgvqf+2YE5To7wabPekNBnF4kzIYjvqouFvL5tZidvUCkKoebp7lSYz+QZ9F6aB+xbWZx6ho&#13;&#10;YoZj7IKGs7gIxw3BteNiPk9OOK6WhZVZWx6hI8mR15f2lTl7amzAiXiE89Sy/F1/j77xpYH5LoBU&#13;&#10;qfmR6COrJ/5x1FN7TmsZd+lWT17Xn8fsDwAAAP//AwBQSwMEFAAGAAgAAAAhAN3S/A7lAAAAEQEA&#13;&#10;AA8AAABkcnMvZG93bnJldi54bWxMj0tvwjAQhO+V+h+srdRbcR5NCyEO6vMAt1IkriZekqh+RLaB&#13;&#10;wK/vcmovK612dma+ajEazY7oQ++sgHSSAEPbONXbVsDm+/NhCixEaZXUzqKAMwZY1Lc3lSyVO9kv&#13;&#10;PK5jy8jEhlIK6GIcSs5D06GRYeIGtHTbO29kpNW3XHl5InOjeZYkT9zI3lJCJwd867D5WR+MgI/X&#13;&#10;1SxfnpfD5tJeHnXM060vUiHu78b3OY2XObCIY/z7gCsD9Yeaiu3cwarAtIBZOiWgKCB7LjJgVwWF&#13;&#10;FsB2AvIsyYDXFf9PUv8CAAD//wMAUEsBAi0AFAAGAAgAAAAhALaDOJL+AAAA4QEAABMAAAAAAAAA&#13;&#10;AAAAAAAAAAAAAFtDb250ZW50X1R5cGVzXS54bWxQSwECLQAUAAYACAAAACEAOP0h/9YAAACUAQAA&#13;&#10;CwAAAAAAAAAAAAAAAAAvAQAAX3JlbHMvLnJlbHNQSwECLQAUAAYACAAAACEAg80AHToCAACEBAAA&#13;&#10;DgAAAAAAAAAAAAAAAAAuAgAAZHJzL2Uyb0RvYy54bWxQSwECLQAUAAYACAAAACEA3dL8DuUAAAAR&#13;&#10;AQAADwAAAAAAAAAAAAAAAACUBAAAZHJzL2Rvd25yZXYueG1sUEsFBgAAAAAEAAQA8wAAAKYFAAAA&#13;&#10;AA==&#13;&#10;" fillcolor="white [3201]" strokeweight="1.5pt">
                <v:textbox>
                  <w:txbxContent>
                    <w:p w14:paraId="3310BFE8" w14:textId="5C680086" w:rsidR="00F512B2" w:rsidRPr="00D37F37" w:rsidRDefault="00CE06FB" w:rsidP="00F512B2">
                      <w:pPr>
                        <w:spacing w:after="240"/>
                        <w:rPr>
                          <w:b/>
                          <w:bCs/>
                          <w:sz w:val="24"/>
                          <w:szCs w:val="24"/>
                        </w:rPr>
                      </w:pPr>
                      <w:r>
                        <w:rPr>
                          <w:b/>
                          <w:bCs/>
                          <w:sz w:val="24"/>
                          <w:szCs w:val="24"/>
                        </w:rPr>
                        <w:t xml:space="preserve">     /4</w:t>
                      </w:r>
                    </w:p>
                  </w:txbxContent>
                </v:textbox>
                <w10:wrap type="square" anchorx="margin"/>
              </v:shape>
            </w:pict>
          </mc:Fallback>
        </mc:AlternateContent>
      </w:r>
      <w:r>
        <w:rPr>
          <w:noProof/>
        </w:rPr>
        <mc:AlternateContent>
          <mc:Choice Requires="wps">
            <w:drawing>
              <wp:anchor distT="0" distB="0" distL="114300" distR="114300" simplePos="0" relativeHeight="251658343" behindDoc="0" locked="0" layoutInCell="1" allowOverlap="1" wp14:anchorId="5640441F" wp14:editId="48E8C517">
                <wp:simplePos x="0" y="0"/>
                <wp:positionH relativeFrom="column">
                  <wp:posOffset>4984750</wp:posOffset>
                </wp:positionH>
                <wp:positionV relativeFrom="paragraph">
                  <wp:posOffset>1751330</wp:posOffset>
                </wp:positionV>
                <wp:extent cx="668655" cy="285750"/>
                <wp:effectExtent l="0" t="0" r="4445" b="6350"/>
                <wp:wrapNone/>
                <wp:docPr id="1719496165" name="Text Box 122"/>
                <wp:cNvGraphicFramePr/>
                <a:graphic xmlns:a="http://schemas.openxmlformats.org/drawingml/2006/main">
                  <a:graphicData uri="http://schemas.microsoft.com/office/word/2010/wordprocessingShape">
                    <wps:wsp>
                      <wps:cNvSpPr txBox="1"/>
                      <wps:spPr>
                        <a:xfrm>
                          <a:off x="0" y="0"/>
                          <a:ext cx="668655" cy="285750"/>
                        </a:xfrm>
                        <a:prstGeom prst="rect">
                          <a:avLst/>
                        </a:prstGeom>
                        <a:solidFill>
                          <a:schemeClr val="lt1"/>
                        </a:solidFill>
                        <a:ln w="6350">
                          <a:noFill/>
                        </a:ln>
                      </wps:spPr>
                      <wps:txbx>
                        <w:txbxContent>
                          <w:p w14:paraId="1F2810A1" w14:textId="77777777" w:rsidR="00F512B2" w:rsidRPr="00960E64" w:rsidRDefault="00F512B2" w:rsidP="00F512B2">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5640441F" id="_x0000_s1087" type="#_x0000_t202" style="position:absolute;margin-left:392.5pt;margin-top:137.9pt;width:52.65pt;height:22.5pt;z-index:251658343;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nl5wnMAIAAFsEAAAOAAAAZHJzL2Uyb0RvYy54bWysVEuP2jAQvlfqf7B8LwEKLBs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8l4TAlH03A6vhsnWLPrY+t8+CqgJlEoqENWEljs&#13;&#10;sPYBE6Lr2SXm8qBVuVJaJyVOglhqRw4MOdQhlYgvfvPShjRYyGdMHR8ZiM+7yNpggmtLUQrttiWq&#13;&#10;LOj4/tzvFsojwuCgmxBv+UphsWvmwwtzOBLYOY55eMZDasBkcJIoqcD9/Nt99Eem0EpJgyNWUP9j&#13;&#10;z5ygRH8zyOH9YDSKM5mU0fhuiIq7tWxvLWZfLwERGOBCWZ7E6B/0WZQO6jfchkXMiiZmOOYuaDiL&#13;&#10;y9ANPm4TF4tFcsIptCyszcbyGDqCF6l4bd+Ysye+AhL9BOdhZPk72jrfDvbFPoBUidMIdIfqCX+c&#13;&#10;4ET1adviitzqyev6T5j/AgAA//8DAFBLAwQUAAYACAAAACEA9NNjO+YAAAAQAQAADwAAAGRycy9k&#13;&#10;b3ducmV2LnhtbEyPT0+EMBDF7yZ+h2ZMvBi3FYIgS9kY/ybeXHY13rq0ApFOCe0CfnvHk14meZmZ&#13;&#10;996v2Cy2Z5MZfedQwtVKADNYO91hI2FXPV5mwHxQqFXv0Ej4Nh425elJoXLtZnw10zY0jEzQ50pC&#13;&#10;G8KQc+7r1ljlV24wSLtPN1oVSI4N16Oaydz2PBLimlvVISW0ajB3ram/tkcr4eOieX/xy9N+jpN4&#13;&#10;eHieqvRNV1Keny33axq3a2DBLOHvA34ZqD+UVOzgjqg96yWkWUJAQUKUJgRCF9mNiIEdJMSRyICX&#13;&#10;Bf8PUv4AAAD//wMAUEsBAi0AFAAGAAgAAAAhALaDOJL+AAAA4QEAABMAAAAAAAAAAAAAAAAAAAAA&#13;&#10;AFtDb250ZW50X1R5cGVzXS54bWxQSwECLQAUAAYACAAAACEAOP0h/9YAAACUAQAACwAAAAAAAAAA&#13;&#10;AAAAAAAvAQAAX3JlbHMvLnJlbHNQSwECLQAUAAYACAAAACEAp5ecJzACAABbBAAADgAAAAAAAAAA&#13;&#10;AAAAAAAuAgAAZHJzL2Uyb0RvYy54bWxQSwECLQAUAAYACAAAACEA9NNjO+YAAAAQAQAADwAAAAAA&#13;&#10;AAAAAAAAAACKBAAAZHJzL2Rvd25yZXYueG1sUEsFBgAAAAAEAAQA8wAAAJ0FAAAAAA==&#13;&#10;" fillcolor="white [3201]" stroked="f" strokeweight=".5pt">
                <v:textbox>
                  <w:txbxContent>
                    <w:p w14:paraId="1F2810A1" w14:textId="77777777" w:rsidR="00F512B2" w:rsidRPr="00960E64" w:rsidRDefault="00F512B2" w:rsidP="00F512B2">
                      <w:pPr>
                        <w:rPr>
                          <w:b/>
                          <w:bCs/>
                        </w:rPr>
                      </w:pPr>
                      <w:r w:rsidRPr="00960E64">
                        <w:rPr>
                          <w:b/>
                          <w:bCs/>
                        </w:rPr>
                        <w:t>TOTAL =</w:t>
                      </w:r>
                    </w:p>
                  </w:txbxContent>
                </v:textbox>
              </v:shape>
            </w:pict>
          </mc:Fallback>
        </mc:AlternateContent>
      </w:r>
      <w:r w:rsidRPr="00F1598C">
        <w:rPr>
          <w:rFonts w:asciiTheme="minorHAnsi" w:hAnsiTheme="minorHAnsi" w:cstheme="minorHAnsi"/>
          <w:b/>
          <w:bCs/>
          <w:noProof/>
          <w:color w:val="538135" w:themeColor="accent6" w:themeShade="BF"/>
        </w:rPr>
        <mc:AlternateContent>
          <mc:Choice Requires="wps">
            <w:drawing>
              <wp:anchor distT="0" distB="0" distL="114300" distR="114300" simplePos="0" relativeHeight="251658270" behindDoc="1" locked="0" layoutInCell="1" allowOverlap="1" wp14:anchorId="606A4BF8" wp14:editId="55829666">
                <wp:simplePos x="0" y="0"/>
                <wp:positionH relativeFrom="column">
                  <wp:posOffset>-63500</wp:posOffset>
                </wp:positionH>
                <wp:positionV relativeFrom="paragraph">
                  <wp:posOffset>106680</wp:posOffset>
                </wp:positionV>
                <wp:extent cx="5791200" cy="1581150"/>
                <wp:effectExtent l="0" t="0" r="0" b="6350"/>
                <wp:wrapNone/>
                <wp:docPr id="40" name="Rectangle 216"/>
                <wp:cNvGraphicFramePr/>
                <a:graphic xmlns:a="http://schemas.openxmlformats.org/drawingml/2006/main">
                  <a:graphicData uri="http://schemas.microsoft.com/office/word/2010/wordprocessingShape">
                    <wps:wsp>
                      <wps:cNvSpPr/>
                      <wps:spPr>
                        <a:xfrm>
                          <a:off x="0" y="0"/>
                          <a:ext cx="5791200" cy="1581150"/>
                        </a:xfrm>
                        <a:prstGeom prst="rect">
                          <a:avLst/>
                        </a:prstGeom>
                        <a:solidFill>
                          <a:srgbClr val="E9EDF7"/>
                        </a:solidFill>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33B065DA" w14:textId="77777777" w:rsidR="00284CD7" w:rsidRPr="00237328" w:rsidRDefault="00284CD7" w:rsidP="00284CD7">
                            <w:pPr>
                              <w:pStyle w:val="BodyText"/>
                              <w:spacing w:after="60"/>
                              <w:rPr>
                                <w:b/>
                                <w:color w:val="000000" w:themeColor="text1"/>
                                <w:sz w:val="22"/>
                              </w:rPr>
                            </w:pPr>
                            <w:r w:rsidRPr="00237328">
                              <w:rPr>
                                <w:b/>
                                <w:color w:val="000000" w:themeColor="text1"/>
                                <w:sz w:val="22"/>
                              </w:rPr>
                              <w:t>The score for this question is calculated as follows:</w:t>
                            </w:r>
                          </w:p>
                          <w:p w14:paraId="1140398F" w14:textId="77777777" w:rsidR="00284CD7" w:rsidRPr="00237328" w:rsidRDefault="00284CD7" w:rsidP="000706BC">
                            <w:pPr>
                              <w:pStyle w:val="BodyText"/>
                              <w:spacing w:after="60"/>
                              <w:ind w:left="720"/>
                              <w:rPr>
                                <w:b/>
                                <w:color w:val="000000" w:themeColor="text1"/>
                                <w:sz w:val="22"/>
                              </w:rPr>
                            </w:pPr>
                            <w:r w:rsidRPr="00237328">
                              <w:rPr>
                                <w:b/>
                                <w:color w:val="000000" w:themeColor="text1"/>
                                <w:sz w:val="22"/>
                              </w:rPr>
                              <w:t xml:space="preserve">4 points </w:t>
                            </w:r>
                            <w:r w:rsidRPr="00237328">
                              <w:rPr>
                                <w:bCs/>
                                <w:color w:val="000000" w:themeColor="text1"/>
                                <w:sz w:val="22"/>
                              </w:rPr>
                              <w:t xml:space="preserve">for </w:t>
                            </w:r>
                            <w:r w:rsidRPr="00237328">
                              <w:rPr>
                                <w:bCs/>
                                <w:i/>
                                <w:iCs/>
                                <w:color w:val="000000" w:themeColor="text1"/>
                                <w:sz w:val="22"/>
                              </w:rPr>
                              <w:t>only</w:t>
                            </w:r>
                            <w:r w:rsidRPr="00237328">
                              <w:rPr>
                                <w:bCs/>
                                <w:color w:val="000000" w:themeColor="text1"/>
                                <w:sz w:val="22"/>
                              </w:rPr>
                              <w:t xml:space="preserve"> serving unflavored 1% or non-fat milk, unsweetened non-dairy milk, and water</w:t>
                            </w:r>
                            <w:r w:rsidRPr="00237328">
                              <w:rPr>
                                <w:b/>
                                <w:color w:val="000000" w:themeColor="text1"/>
                                <w:sz w:val="22"/>
                              </w:rPr>
                              <w:t xml:space="preserve"> </w:t>
                            </w:r>
                          </w:p>
                          <w:p w14:paraId="67ECE2DC" w14:textId="27F4B5BE" w:rsidR="00284CD7" w:rsidRPr="00237328" w:rsidRDefault="00284CD7" w:rsidP="000706BC">
                            <w:pPr>
                              <w:pStyle w:val="BodyText"/>
                              <w:spacing w:after="60"/>
                              <w:ind w:left="720"/>
                              <w:rPr>
                                <w:bCs/>
                                <w:color w:val="000000" w:themeColor="text1"/>
                                <w:sz w:val="22"/>
                              </w:rPr>
                            </w:pPr>
                            <w:r w:rsidRPr="00237328">
                              <w:rPr>
                                <w:b/>
                                <w:bCs/>
                                <w:color w:val="000000" w:themeColor="text1"/>
                                <w:sz w:val="22"/>
                              </w:rPr>
                              <w:t>2 points</w:t>
                            </w:r>
                            <w:r w:rsidRPr="00237328">
                              <w:rPr>
                                <w:bCs/>
                                <w:color w:val="000000" w:themeColor="text1"/>
                                <w:sz w:val="22"/>
                              </w:rPr>
                              <w:t xml:space="preserve"> for only serving drinks in the 4-point category AND 100% juice, Flavored non-fat milk and/or </w:t>
                            </w:r>
                            <w:r w:rsidR="00FB0C1E">
                              <w:rPr>
                                <w:bCs/>
                                <w:color w:val="000000" w:themeColor="text1"/>
                                <w:sz w:val="22"/>
                              </w:rPr>
                              <w:t>S</w:t>
                            </w:r>
                            <w:r w:rsidRPr="00237328">
                              <w:rPr>
                                <w:bCs/>
                                <w:color w:val="000000" w:themeColor="text1"/>
                                <w:sz w:val="22"/>
                              </w:rPr>
                              <w:t>weetened non-dairy milk alternatives that meet nutrient standards</w:t>
                            </w:r>
                          </w:p>
                          <w:p w14:paraId="05C80FCE" w14:textId="77777777" w:rsidR="00284CD7" w:rsidRPr="00237328" w:rsidRDefault="00284CD7" w:rsidP="000706BC">
                            <w:pPr>
                              <w:pStyle w:val="BodyText"/>
                              <w:spacing w:after="60"/>
                              <w:ind w:left="720"/>
                              <w:rPr>
                                <w:bCs/>
                                <w:color w:val="000000" w:themeColor="text1"/>
                                <w:sz w:val="22"/>
                              </w:rPr>
                            </w:pPr>
                            <w:r w:rsidRPr="00237328">
                              <w:rPr>
                                <w:b/>
                                <w:color w:val="000000" w:themeColor="text1"/>
                                <w:sz w:val="22"/>
                              </w:rPr>
                              <w:t xml:space="preserve">0 points </w:t>
                            </w:r>
                            <w:r w:rsidRPr="00237328">
                              <w:rPr>
                                <w:bCs/>
                                <w:color w:val="000000" w:themeColor="text1"/>
                                <w:sz w:val="22"/>
                              </w:rPr>
                              <w:t>for serving any beverages not included in the 2- and 4-point categories</w:t>
                            </w:r>
                          </w:p>
                          <w:p w14:paraId="3767CE58" w14:textId="14955150" w:rsidR="008C3A5A" w:rsidRPr="00237328" w:rsidRDefault="008C3A5A" w:rsidP="00284CD7">
                            <w:pPr>
                              <w:pStyle w:val="BodyText"/>
                              <w:spacing w:after="60"/>
                              <w:rPr>
                                <w:bCs/>
                                <w:color w:val="000000" w:themeColor="text1"/>
                                <w:sz w:val="22"/>
                              </w:rPr>
                            </w:pPr>
                            <w:r w:rsidRPr="00237328">
                              <w:rPr>
                                <w:rStyle w:val="normaltextrun"/>
                                <w:rFonts w:asciiTheme="minorHAnsi" w:hAnsiTheme="minorHAnsi" w:cstheme="minorHAnsi"/>
                                <w:b/>
                                <w:bCs/>
                                <w:color w:val="000000" w:themeColor="text1"/>
                                <w:sz w:val="22"/>
                              </w:rPr>
                              <w:t>*If this question was skipped based on your response to 2.7,</w:t>
                            </w:r>
                            <w:r w:rsidRPr="00237328">
                              <w:rPr>
                                <w:rStyle w:val="eop"/>
                                <w:rFonts w:asciiTheme="minorHAnsi" w:hAnsiTheme="minorHAnsi" w:cstheme="minorHAnsi"/>
                                <w:color w:val="000000" w:themeColor="text1"/>
                                <w:sz w:val="22"/>
                              </w:rPr>
                              <w:t xml:space="preserve"> Input 0 points</w:t>
                            </w:r>
                            <w:r w:rsidRPr="00237328">
                              <w:rPr>
                                <w:rStyle w:val="eop"/>
                                <w:rFonts w:asciiTheme="minorHAnsi" w:hAnsiTheme="minorHAnsi" w:cstheme="minorHAnsi"/>
                                <w:color w:val="000000" w:themeColor="text1"/>
                              </w:rPr>
                              <w:t xml:space="preserve"> for the Total</w:t>
                            </w:r>
                          </w:p>
                          <w:p w14:paraId="67130B4E" w14:textId="77777777" w:rsidR="00284CD7" w:rsidRPr="00237328" w:rsidRDefault="00284CD7" w:rsidP="00284CD7">
                            <w:pPr>
                              <w:jc w:val="center"/>
                              <w:rPr>
                                <w:color w:val="000000" w:themeColor="text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06A4BF8" id="_x0000_s1088" style="position:absolute;margin-left:-5pt;margin-top:8.4pt;width:456pt;height:124.5pt;z-index:-25165821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B8yuMjAIAAHMFAAAOAAAAZHJzL2Uyb0RvYy54bWysVEtPGzEQvlfqf7B8L5uNCJSIDYqAVJUQ&#13;&#10;oELF2fHa2ZW8HnfsZJP++o69j1CKeqh62bU933zznsurfWPYTqGvwRY8P5lwpqyEsrabgn9/Xn36&#13;&#10;zJkPwpbCgFUFPyjPrxYfP1y2bq6mUIEpFTIisX7euoJXIbh5lnlZqUb4E3DKklADNiLQFTdZiaIl&#13;&#10;9sZk08nkLGsBS4cglff0etMJ+SLxa61keNDaq8BMwcm3kL6Yvuv4zRaXYr5B4apa9m6If/CiEbUl&#13;&#10;oyPVjQiCbbH+g6qpJYIHHU4kNBloXUuVYqBo8smbaJ4q4VSKhZLj3Zgm//9o5f3uyT0ipaF1fu7p&#13;&#10;GKPYa2zin/xj+5Ssw5gstQ9M0uPs/CKnCnAmSZbPPuf5LKUzO6o79OGLgobFQ8GRqpGSJHZ3PpBJ&#13;&#10;gg6QaM2DqctVbUy64GZ9bZDtBFXu9uL2ZnUei0Uqv8GMjWALUa0Tx5fsGEw6hYNREWfsN6VZXZL7&#13;&#10;0+RJ6jM12hFSKhvyTlSJUnXmKTIKtLceOzNqJF8SYWTWZH/k7gkGZEcycHc0PT6qqtSmo/Lkb451&#13;&#10;yqNGsgw2jMpNbQHfIzAUVW+5ww9J6lITsxT26z3lpuBnKdb4tIby8IgMoZsb7+SqplLeCR8eBdKg&#13;&#10;UPlp+MMDfbSBtuDQnzirAH++9x7x1L8k5aylwSu4/7EVqDgzXy119kV+ehonNV1OZ+dTuuBryfq1&#13;&#10;xG6ba6AOyWnNOJmOER/McNQIzQvtiGW0SiJhJdkuuAw4XK5DtxBoy0i1XCYYTacT4c4+ORnJY6Jj&#13;&#10;qz7vXwS6vp8DjcI9DEMq5m/ausNGTQvLbQBdp54/5rUvAU126qV+C8XV8fqeUMddufgFAAD//wMA&#13;&#10;UEsDBBQABgAIAAAAIQCQrgh24AAAAA8BAAAPAAAAZHJzL2Rvd25yZXYueG1sTI/BTsMwDIbvSLxD&#13;&#10;ZCRuW9JKlNE1nYBpXBFjD5A1pq1InNJkXff2Mye4WLJ/+/f/VZvZOzHhGPtAGrKlAoHUBNtTq+Hw&#13;&#10;uVusQMRkyBoXCDVcMMKmvr2pTGnDmT5w2qdWsAnF0mjoUhpKKWPToTdxGQYk1r7C6E3idmylHc2Z&#13;&#10;zb2TuVKF9KYn/tCZAV87bL73J6+B3tpD+x7zl+YyOZs9/jhP20zr+7t5u+byvAaRcE5/F/DLwPmh&#13;&#10;5mDHcCIbhdOwyBQDJRYK5uCFJ5Xz4KghLx5WIOtK/ueorwAAAP//AwBQSwECLQAUAAYACAAAACEA&#13;&#10;toM4kv4AAADhAQAAEwAAAAAAAAAAAAAAAAAAAAAAW0NvbnRlbnRfVHlwZXNdLnhtbFBLAQItABQA&#13;&#10;BgAIAAAAIQA4/SH/1gAAAJQBAAALAAAAAAAAAAAAAAAAAC8BAABfcmVscy8ucmVsc1BLAQItABQA&#13;&#10;BgAIAAAAIQAB8yuMjAIAAHMFAAAOAAAAAAAAAAAAAAAAAC4CAABkcnMvZTJvRG9jLnhtbFBLAQIt&#13;&#10;ABQABgAIAAAAIQCQrgh24AAAAA8BAAAPAAAAAAAAAAAAAAAAAOYEAABkcnMvZG93bnJldi54bWxQ&#13;&#10;SwUGAAAAAAQABADzAAAA8wUAAAAA&#13;&#10;" fillcolor="#e9edf7" stroked="f" strokeweight="1pt">
                <v:textbox>
                  <w:txbxContent>
                    <w:p w14:paraId="33B065DA" w14:textId="77777777" w:rsidR="00284CD7" w:rsidRPr="00237328" w:rsidRDefault="00284CD7" w:rsidP="00284CD7">
                      <w:pPr>
                        <w:pStyle w:val="BodyText"/>
                        <w:spacing w:after="60"/>
                        <w:rPr>
                          <w:b/>
                          <w:color w:val="000000" w:themeColor="text1"/>
                          <w:sz w:val="22"/>
                        </w:rPr>
                      </w:pPr>
                      <w:r w:rsidRPr="00237328">
                        <w:rPr>
                          <w:b/>
                          <w:color w:val="000000" w:themeColor="text1"/>
                          <w:sz w:val="22"/>
                        </w:rPr>
                        <w:t>The score for this question is calculated as follows:</w:t>
                      </w:r>
                    </w:p>
                    <w:p w14:paraId="1140398F" w14:textId="77777777" w:rsidR="00284CD7" w:rsidRPr="00237328" w:rsidRDefault="00284CD7" w:rsidP="000706BC">
                      <w:pPr>
                        <w:pStyle w:val="BodyText"/>
                        <w:spacing w:after="60"/>
                        <w:ind w:left="720"/>
                        <w:rPr>
                          <w:b/>
                          <w:color w:val="000000" w:themeColor="text1"/>
                          <w:sz w:val="22"/>
                        </w:rPr>
                      </w:pPr>
                      <w:r w:rsidRPr="00237328">
                        <w:rPr>
                          <w:b/>
                          <w:color w:val="000000" w:themeColor="text1"/>
                          <w:sz w:val="22"/>
                        </w:rPr>
                        <w:t xml:space="preserve">4 points </w:t>
                      </w:r>
                      <w:r w:rsidRPr="00237328">
                        <w:rPr>
                          <w:bCs/>
                          <w:color w:val="000000" w:themeColor="text1"/>
                          <w:sz w:val="22"/>
                        </w:rPr>
                        <w:t xml:space="preserve">for </w:t>
                      </w:r>
                      <w:r w:rsidRPr="00237328">
                        <w:rPr>
                          <w:bCs/>
                          <w:i/>
                          <w:iCs/>
                          <w:color w:val="000000" w:themeColor="text1"/>
                          <w:sz w:val="22"/>
                        </w:rPr>
                        <w:t>only</w:t>
                      </w:r>
                      <w:r w:rsidRPr="00237328">
                        <w:rPr>
                          <w:bCs/>
                          <w:color w:val="000000" w:themeColor="text1"/>
                          <w:sz w:val="22"/>
                        </w:rPr>
                        <w:t xml:space="preserve"> serving unflavored 1% or non-fat milk, unsweetened non-dairy milk, and water</w:t>
                      </w:r>
                      <w:r w:rsidRPr="00237328">
                        <w:rPr>
                          <w:b/>
                          <w:color w:val="000000" w:themeColor="text1"/>
                          <w:sz w:val="22"/>
                        </w:rPr>
                        <w:t xml:space="preserve"> </w:t>
                      </w:r>
                    </w:p>
                    <w:p w14:paraId="67ECE2DC" w14:textId="27F4B5BE" w:rsidR="00284CD7" w:rsidRPr="00237328" w:rsidRDefault="00284CD7" w:rsidP="000706BC">
                      <w:pPr>
                        <w:pStyle w:val="BodyText"/>
                        <w:spacing w:after="60"/>
                        <w:ind w:left="720"/>
                        <w:rPr>
                          <w:bCs/>
                          <w:color w:val="000000" w:themeColor="text1"/>
                          <w:sz w:val="22"/>
                        </w:rPr>
                      </w:pPr>
                      <w:r w:rsidRPr="00237328">
                        <w:rPr>
                          <w:b/>
                          <w:bCs/>
                          <w:color w:val="000000" w:themeColor="text1"/>
                          <w:sz w:val="22"/>
                        </w:rPr>
                        <w:t>2 points</w:t>
                      </w:r>
                      <w:r w:rsidRPr="00237328">
                        <w:rPr>
                          <w:bCs/>
                          <w:color w:val="000000" w:themeColor="text1"/>
                          <w:sz w:val="22"/>
                        </w:rPr>
                        <w:t xml:space="preserve"> for only serving drinks in the 4-point category AND 100% juice, Flavored non-fat milk and/or </w:t>
                      </w:r>
                      <w:r w:rsidR="00FB0C1E">
                        <w:rPr>
                          <w:bCs/>
                          <w:color w:val="000000" w:themeColor="text1"/>
                          <w:sz w:val="22"/>
                        </w:rPr>
                        <w:t>S</w:t>
                      </w:r>
                      <w:r w:rsidRPr="00237328">
                        <w:rPr>
                          <w:bCs/>
                          <w:color w:val="000000" w:themeColor="text1"/>
                          <w:sz w:val="22"/>
                        </w:rPr>
                        <w:t>weetened non-dairy milk alternatives that meet nutrient standards</w:t>
                      </w:r>
                    </w:p>
                    <w:p w14:paraId="05C80FCE" w14:textId="77777777" w:rsidR="00284CD7" w:rsidRPr="00237328" w:rsidRDefault="00284CD7" w:rsidP="000706BC">
                      <w:pPr>
                        <w:pStyle w:val="BodyText"/>
                        <w:spacing w:after="60"/>
                        <w:ind w:left="720"/>
                        <w:rPr>
                          <w:bCs/>
                          <w:color w:val="000000" w:themeColor="text1"/>
                          <w:sz w:val="22"/>
                        </w:rPr>
                      </w:pPr>
                      <w:r w:rsidRPr="00237328">
                        <w:rPr>
                          <w:b/>
                          <w:color w:val="000000" w:themeColor="text1"/>
                          <w:sz w:val="22"/>
                        </w:rPr>
                        <w:t xml:space="preserve">0 points </w:t>
                      </w:r>
                      <w:r w:rsidRPr="00237328">
                        <w:rPr>
                          <w:bCs/>
                          <w:color w:val="000000" w:themeColor="text1"/>
                          <w:sz w:val="22"/>
                        </w:rPr>
                        <w:t>for serving any beverages not included in the 2- and 4-point categories</w:t>
                      </w:r>
                    </w:p>
                    <w:p w14:paraId="3767CE58" w14:textId="14955150" w:rsidR="008C3A5A" w:rsidRPr="00237328" w:rsidRDefault="008C3A5A" w:rsidP="00284CD7">
                      <w:pPr>
                        <w:pStyle w:val="BodyText"/>
                        <w:spacing w:after="60"/>
                        <w:rPr>
                          <w:bCs/>
                          <w:color w:val="000000" w:themeColor="text1"/>
                          <w:sz w:val="22"/>
                        </w:rPr>
                      </w:pPr>
                      <w:r w:rsidRPr="00237328">
                        <w:rPr>
                          <w:rStyle w:val="normaltextrun"/>
                          <w:rFonts w:asciiTheme="minorHAnsi" w:hAnsiTheme="minorHAnsi" w:cstheme="minorHAnsi"/>
                          <w:b/>
                          <w:bCs/>
                          <w:color w:val="000000" w:themeColor="text1"/>
                          <w:sz w:val="22"/>
                        </w:rPr>
                        <w:t>*If this question was skipped based on your response to 2.7,</w:t>
                      </w:r>
                      <w:r w:rsidRPr="00237328">
                        <w:rPr>
                          <w:rStyle w:val="eop"/>
                          <w:rFonts w:asciiTheme="minorHAnsi" w:hAnsiTheme="minorHAnsi" w:cstheme="minorHAnsi"/>
                          <w:color w:val="000000" w:themeColor="text1"/>
                          <w:sz w:val="22"/>
                        </w:rPr>
                        <w:t xml:space="preserve"> Input 0 points</w:t>
                      </w:r>
                      <w:r w:rsidRPr="00237328">
                        <w:rPr>
                          <w:rStyle w:val="eop"/>
                          <w:rFonts w:asciiTheme="minorHAnsi" w:hAnsiTheme="minorHAnsi" w:cstheme="minorHAnsi"/>
                          <w:color w:val="000000" w:themeColor="text1"/>
                        </w:rPr>
                        <w:t xml:space="preserve"> for the Total</w:t>
                      </w:r>
                    </w:p>
                    <w:p w14:paraId="67130B4E" w14:textId="77777777" w:rsidR="00284CD7" w:rsidRPr="00237328" w:rsidRDefault="00284CD7" w:rsidP="00284CD7">
                      <w:pPr>
                        <w:jc w:val="center"/>
                        <w:rPr>
                          <w:color w:val="000000" w:themeColor="text1"/>
                        </w:rPr>
                      </w:pPr>
                    </w:p>
                  </w:txbxContent>
                </v:textbox>
              </v:rect>
            </w:pict>
          </mc:Fallback>
        </mc:AlternateContent>
      </w:r>
      <w:r w:rsidR="00097299">
        <w:rPr>
          <w:b/>
        </w:rPr>
        <w:br w:type="page"/>
      </w:r>
    </w:p>
    <w:p w14:paraId="77B76A62" w14:textId="16BB72FA" w:rsidR="00284CD7" w:rsidRPr="00F512B2" w:rsidRDefault="001A6F6F" w:rsidP="00363E24">
      <w:pPr>
        <w:pStyle w:val="Questions"/>
      </w:pPr>
      <w:r w:rsidRPr="00F512B2">
        <w:rPr>
          <w:noProof/>
        </w:rPr>
        <w:lastRenderedPageBreak/>
        <mc:AlternateContent>
          <mc:Choice Requires="wps">
            <w:drawing>
              <wp:anchor distT="0" distB="0" distL="114300" distR="114300" simplePos="0" relativeHeight="251658337" behindDoc="0" locked="0" layoutInCell="1" allowOverlap="1" wp14:anchorId="5BBC492B" wp14:editId="36430DA8">
                <wp:simplePos x="0" y="0"/>
                <wp:positionH relativeFrom="column">
                  <wp:posOffset>5109210</wp:posOffset>
                </wp:positionH>
                <wp:positionV relativeFrom="paragraph">
                  <wp:posOffset>1032510</wp:posOffset>
                </wp:positionV>
                <wp:extent cx="668867" cy="285750"/>
                <wp:effectExtent l="0" t="0" r="4445" b="6350"/>
                <wp:wrapNone/>
                <wp:docPr id="1032100597"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1DA403FC" w14:textId="77777777" w:rsidR="001A6F6F" w:rsidRPr="00960E64" w:rsidRDefault="001A6F6F" w:rsidP="001A6F6F">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5BBC492B" id="_x0000_s1089" type="#_x0000_t202" style="position:absolute;margin-left:402.3pt;margin-top:81.3pt;width:52.65pt;height:22.5pt;z-index:251658337;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HzRsZLwIAAFsEAAAOAAAAZHJzL2Uyb0RvYy54bWysVEuP2jAQvlfqf7B8LwEKLBs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nkjhKOpuF0fDdOsGbXx9b58FVATaJQUIesJLDY&#13;&#10;Ye0DJkTXs0vM5UGrcqW0TkqcBLHUjhwYcqhDKhFf/OalDWmwkM+YOj4yEJ93kbXBBNeWohTabUtU&#13;&#10;iQ8u/W6hPCIMDroJ8ZavFBa7Zj68MIcjgZ3jmIdnPKQGTAYniZIK3M+/3Ud/ZAqtlDQ4YgX1P/bM&#13;&#10;CUr0N4Mc3g9GoziTSRmN74aouFvL9tZi9vUSEIEBLpTlSYz+QZ9F6aB+w21YxKxoYoZj7oKGs7gM&#13;&#10;3eDjNnGxWCQnnELLwtpsLI+hI3iRitf2jTl74isg0U9wHkaWv6Ot8+1gX+wDSJU4jUB3qJ7wxwlO&#13;&#10;VJ+2La7IrZ68rv+E+S8AAAD//wMAUEsDBBQABgAIAAAAIQB5EJ9R5QAAABABAAAPAAAAZHJzL2Rv&#13;&#10;d25yZXYueG1sTE/JTsMwEL0j8Q/WIHFB1G5K0yaNUyFWqTcaFnFzYzeJiMdR7Cbh7xlOcBnN6L15&#13;&#10;S7adbMsG0/vGoYT5TAAzWDrdYCXhtXi8XgPzQaFWrUMj4dt42ObnZ5lKtRvxxQz7UDESQZ8qCXUI&#13;&#10;Xcq5L2tjlZ+5ziBhR9dbFejsK657NZK4bXkkRMytapAcatWZu9qUX/uTlfB5VX3s/PT0Ni6Wi+7h&#13;&#10;eShW77qQ8vJiut/QuN0AC2YKfx/w24HyQ07BDu6E2rNWwlrcxEQlII5oIUYikgTYQUIkVjHwPOP/&#13;&#10;i+Q/AAAA//8DAFBLAQItABQABgAIAAAAIQC2gziS/gAAAOEBAAATAAAAAAAAAAAAAAAAAAAAAABb&#13;&#10;Q29udGVudF9UeXBlc10ueG1sUEsBAi0AFAAGAAgAAAAhADj9If/WAAAAlAEAAAsAAAAAAAAAAAAA&#13;&#10;AAAALwEAAF9yZWxzLy5yZWxzUEsBAi0AFAAGAAgAAAAhAEfNGxkvAgAAWwQAAA4AAAAAAAAAAAAA&#13;&#10;AAAALgIAAGRycy9lMm9Eb2MueG1sUEsBAi0AFAAGAAgAAAAhAHkQn1HlAAAAEAEAAA8AAAAAAAAA&#13;&#10;AAAAAAAAiQQAAGRycy9kb3ducmV2LnhtbFBLBQYAAAAABAAEAPMAAACbBQAAAAA=&#13;&#10;" fillcolor="white [3201]" stroked="f" strokeweight=".5pt">
                <v:textbox>
                  <w:txbxContent>
                    <w:p w14:paraId="1DA403FC" w14:textId="77777777" w:rsidR="001A6F6F" w:rsidRPr="00960E64" w:rsidRDefault="001A6F6F" w:rsidP="001A6F6F">
                      <w:pPr>
                        <w:rPr>
                          <w:b/>
                          <w:bCs/>
                        </w:rPr>
                      </w:pPr>
                      <w:r w:rsidRPr="00960E64">
                        <w:rPr>
                          <w:b/>
                          <w:bCs/>
                        </w:rPr>
                        <w:t>TOTAL =</w:t>
                      </w:r>
                    </w:p>
                  </w:txbxContent>
                </v:textbox>
              </v:shape>
            </w:pict>
          </mc:Fallback>
        </mc:AlternateContent>
      </w:r>
      <w:r w:rsidR="00284CD7" w:rsidRPr="00F512B2">
        <w:t>2.13 Drinking water outside (e.g. from water fountains, water bottles, water stations, cups, etc.) is:</w:t>
      </w:r>
    </w:p>
    <w:p w14:paraId="527936D3" w14:textId="1F89808B" w:rsidR="00284CD7" w:rsidRPr="00F512B2" w:rsidRDefault="00284CD7" w:rsidP="00363E24">
      <w:pPr>
        <w:pStyle w:val="ListParagraph"/>
        <w:numPr>
          <w:ilvl w:val="0"/>
          <w:numId w:val="53"/>
        </w:numPr>
      </w:pPr>
      <w:r w:rsidRPr="00F512B2">
        <w:t xml:space="preserve">Easily visible and self-serve </w:t>
      </w:r>
      <w:proofErr w:type="gramStart"/>
      <w:r w:rsidRPr="00F512B2">
        <w:t>at all times</w:t>
      </w:r>
      <w:proofErr w:type="gramEnd"/>
      <w:r w:rsidRPr="00F512B2">
        <w:t xml:space="preserve"> </w:t>
      </w:r>
      <w:r w:rsidRPr="00CE06FB">
        <w:rPr>
          <w:b/>
          <w:bCs/>
        </w:rPr>
        <w:t>(4 points)</w:t>
      </w:r>
    </w:p>
    <w:p w14:paraId="0F3914D9" w14:textId="56DB6BFF" w:rsidR="00284CD7" w:rsidRPr="00F512B2" w:rsidRDefault="00284CD7" w:rsidP="00363E24">
      <w:pPr>
        <w:pStyle w:val="ListParagraph"/>
        <w:numPr>
          <w:ilvl w:val="0"/>
          <w:numId w:val="53"/>
        </w:numPr>
      </w:pPr>
      <w:r w:rsidRPr="00F512B2">
        <w:t xml:space="preserve">Easily visible and available on request </w:t>
      </w:r>
      <w:r w:rsidRPr="00CE06FB">
        <w:rPr>
          <w:b/>
          <w:bCs/>
        </w:rPr>
        <w:t>(3 points)</w:t>
      </w:r>
    </w:p>
    <w:p w14:paraId="1BE1744B" w14:textId="38AC0E70" w:rsidR="00284CD7" w:rsidRPr="00F512B2" w:rsidRDefault="00284CD7" w:rsidP="00363E24">
      <w:pPr>
        <w:pStyle w:val="ListParagraph"/>
        <w:numPr>
          <w:ilvl w:val="0"/>
          <w:numId w:val="53"/>
        </w:numPr>
      </w:pPr>
      <w:r w:rsidRPr="00F512B2">
        <w:t xml:space="preserve">Visible, but only available during designated water breaks </w:t>
      </w:r>
      <w:r w:rsidRPr="00CE06FB">
        <w:rPr>
          <w:b/>
          <w:bCs/>
        </w:rPr>
        <w:t>(2 points)</w:t>
      </w:r>
    </w:p>
    <w:p w14:paraId="33372236" w14:textId="3BB2C1E5" w:rsidR="00284CD7" w:rsidRPr="00F512B2" w:rsidRDefault="00E76864" w:rsidP="00363E24">
      <w:pPr>
        <w:pStyle w:val="ListParagraph"/>
        <w:numPr>
          <w:ilvl w:val="0"/>
          <w:numId w:val="53"/>
        </w:numPr>
      </w:pPr>
      <w:r w:rsidRPr="00F512B2">
        <w:rPr>
          <w:noProof/>
        </w:rPr>
        <mc:AlternateContent>
          <mc:Choice Requires="wps">
            <w:drawing>
              <wp:anchor distT="0" distB="0" distL="114300" distR="114300" simplePos="0" relativeHeight="251658338" behindDoc="0" locked="0" layoutInCell="1" allowOverlap="1" wp14:anchorId="70DE6680" wp14:editId="4F7DCE34">
                <wp:simplePos x="0" y="0"/>
                <wp:positionH relativeFrom="column">
                  <wp:posOffset>5096510</wp:posOffset>
                </wp:positionH>
                <wp:positionV relativeFrom="paragraph">
                  <wp:posOffset>45720</wp:posOffset>
                </wp:positionV>
                <wp:extent cx="668655" cy="285750"/>
                <wp:effectExtent l="0" t="0" r="4445" b="6350"/>
                <wp:wrapNone/>
                <wp:docPr id="594531796" name="Text Box 122"/>
                <wp:cNvGraphicFramePr/>
                <a:graphic xmlns:a="http://schemas.openxmlformats.org/drawingml/2006/main">
                  <a:graphicData uri="http://schemas.microsoft.com/office/word/2010/wordprocessingShape">
                    <wps:wsp>
                      <wps:cNvSpPr txBox="1"/>
                      <wps:spPr>
                        <a:xfrm>
                          <a:off x="0" y="0"/>
                          <a:ext cx="668655" cy="285750"/>
                        </a:xfrm>
                        <a:prstGeom prst="rect">
                          <a:avLst/>
                        </a:prstGeom>
                        <a:solidFill>
                          <a:schemeClr val="lt1"/>
                        </a:solidFill>
                        <a:ln w="6350">
                          <a:noFill/>
                        </a:ln>
                      </wps:spPr>
                      <wps:txbx>
                        <w:txbxContent>
                          <w:p w14:paraId="6209BFE5" w14:textId="77777777" w:rsidR="00E76864" w:rsidRPr="00960E64" w:rsidRDefault="00E76864" w:rsidP="00E76864">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70DE6680" id="_x0000_s1090" type="#_x0000_t202" style="position:absolute;left:0;text-align:left;margin-left:401.3pt;margin-top:3.6pt;width:52.65pt;height:22.5pt;z-index:251658338;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6qDUELwIAAFsEAAAOAAAAZHJzL2Uyb0RvYy54bWysVEuP2jAQvlfqf7B8LwEKLBs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8l4TAlH03A6vhsnWLPrY+t8+CqgJlEoqENWEljs&#13;&#10;sPYBE6Lr2SXm8qBVuVJaJyVOglhqRw4MOdQhlYgvfvPShjRYyGdMHR8ZiM+7yNpggmtLUQrttiWq&#13;&#10;xAfDc79bKI8Ig4NuQrzlK4XFrpkPL8zhSGDnOObhGQ+pAZPBSaKkAvfzb/fRH5lCKyUNjlhB/Y89&#13;&#10;c4IS/c0gh/eD0SjOZFJG47shKu7Wsr21mH29BERggAtleRKjf9BnUTqo33AbFjErmpjhmLug4Swu&#13;&#10;Qzf4uE1cLBbJCafQsrA2G8tj6AhepOK1fWPOnvgKSPQTnIeR5e9o63w72Bf7AFIlTiPQHaon/HGC&#13;&#10;E9WnbYsrcqsnr+s/Yf4LAAD//wMAUEsDBBQABgAIAAAAIQAetunO4wAAAA0BAAAPAAAAZHJzL2Rv&#13;&#10;d25yZXYueG1sTE/LTsMwELwj8Q/WInFB1MZVmzbNpkI8JW40LYibG5skIl5HsZuEv8ec4LLSaB47&#13;&#10;k20n27LB9L5xhHAzE8AMlU43VCHsi8frFTAfFGnVOjII38bDNj8/y1Sq3UivZtiFisUQ8qlCqEPo&#13;&#10;Us59WRur/Mx1hiL36XqrQoR9xXWvxhhuWy6FWHKrGoofatWZu9qUX7uTRfi4qt5f/PR0GOeLeffw&#13;&#10;PBTJmy4QLy+m+008txtgwUzhzwG/G2J/yGOxozuR9qxFWAm5jFKERAKL/Foka2BHhIWUwPOM/1+R&#13;&#10;/wAAAP//AwBQSwECLQAUAAYACAAAACEAtoM4kv4AAADhAQAAEwAAAAAAAAAAAAAAAAAAAAAAW0Nv&#13;&#10;bnRlbnRfVHlwZXNdLnhtbFBLAQItABQABgAIAAAAIQA4/SH/1gAAAJQBAAALAAAAAAAAAAAAAAAA&#13;&#10;AC8BAABfcmVscy8ucmVsc1BLAQItABQABgAIAAAAIQC6qDUELwIAAFsEAAAOAAAAAAAAAAAAAAAA&#13;&#10;AC4CAABkcnMvZTJvRG9jLnhtbFBLAQItABQABgAIAAAAIQAetunO4wAAAA0BAAAPAAAAAAAAAAAA&#13;&#10;AAAAAIkEAABkcnMvZG93bnJldi54bWxQSwUGAAAAAAQABADzAAAAmQUAAAAA&#13;&#10;" fillcolor="white [3201]" stroked="f" strokeweight=".5pt">
                <v:textbox>
                  <w:txbxContent>
                    <w:p w14:paraId="6209BFE5" w14:textId="77777777" w:rsidR="00E76864" w:rsidRPr="00960E64" w:rsidRDefault="00E76864" w:rsidP="00E76864">
                      <w:pPr>
                        <w:rPr>
                          <w:b/>
                          <w:bCs/>
                        </w:rPr>
                      </w:pPr>
                      <w:r w:rsidRPr="00960E64">
                        <w:rPr>
                          <w:b/>
                          <w:bCs/>
                        </w:rPr>
                        <w:t>TOTAL =</w:t>
                      </w:r>
                    </w:p>
                  </w:txbxContent>
                </v:textbox>
              </v:shape>
            </w:pict>
          </mc:Fallback>
        </mc:AlternateContent>
      </w:r>
      <w:r w:rsidR="00960E64" w:rsidRPr="00F512B2">
        <w:rPr>
          <w:noProof/>
        </w:rPr>
        <mc:AlternateContent>
          <mc:Choice Requires="wps">
            <w:drawing>
              <wp:anchor distT="0" distB="0" distL="114300" distR="114300" simplePos="0" relativeHeight="251658271" behindDoc="0" locked="0" layoutInCell="1" allowOverlap="1" wp14:anchorId="0C340A65" wp14:editId="624559EE">
                <wp:simplePos x="0" y="0"/>
                <wp:positionH relativeFrom="margin">
                  <wp:posOffset>5829300</wp:posOffset>
                </wp:positionH>
                <wp:positionV relativeFrom="paragraph">
                  <wp:posOffset>46990</wp:posOffset>
                </wp:positionV>
                <wp:extent cx="561975" cy="285750"/>
                <wp:effectExtent l="12700" t="12700" r="9525" b="19050"/>
                <wp:wrapSquare wrapText="bothSides"/>
                <wp:docPr id="42"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4B60DFF0" w14:textId="31BBF2FD" w:rsidR="00284CD7" w:rsidRPr="00D37F37" w:rsidRDefault="00CE06FB" w:rsidP="00284CD7">
                            <w:pPr>
                              <w:spacing w:after="240"/>
                              <w:rPr>
                                <w:b/>
                                <w:bCs/>
                                <w:sz w:val="24"/>
                                <w:szCs w:val="24"/>
                              </w:rPr>
                            </w:pPr>
                            <w:r>
                              <w:rPr>
                                <w:b/>
                                <w:bCs/>
                                <w:sz w:val="24"/>
                                <w:szCs w:val="24"/>
                              </w:rPr>
                              <w:t xml:space="preserve">     /4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C340A65" id="_x0000_s1091" type="#_x0000_t202" style="position:absolute;left:0;text-align:left;margin-left:459pt;margin-top:3.7pt;width:44.25pt;height:22.5pt;z-index:25165827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e8qk+OwIAAIQEAAAOAAAAZHJzL2Uyb0RvYy54bWysVN9vGjEMfp+0/yHK+zhgQMuJo2JUTJNQ&#13;&#10;W4lWfQ65hIuWi7MkcMf++jnhZ9s9TXvJ2bHz2f5s3+SurTXZCecVmIL2Ol1KhOFQKrMp6Mvz4sst&#13;&#10;JT4wUzINRhR0Lzy9m37+NGlsLvpQgS6FIwhifN7YglYh2DzLPK9EzXwHrDBolOBqFlB1m6x0rEH0&#13;&#10;Wmf9bneUNeBK64AL7/H2/mCk04QvpeDhUUovAtEFxdxCOl061/HMphOWbxyzleLHNNg/ZFEzZTDo&#13;&#10;GeqeBUa2Tn2AqhV34EGGDoc6AykVF6kGrKbXfVfNqmJWpFqQHG/PNPn/B8sfdiv75Ehov0GLDYyE&#13;&#10;NNbnHi9jPa10dfxipgTtSOH+TJtoA+F4ORz1xjdDSjia+rfDm2GiNbs8ts6H7wJqEoWCOuxKIovt&#13;&#10;lj5gQHQ9ucRYHrQqF0rrpMRJEHPtyI5hD3VIKeKLN17akAazH3cx9geIiH0GWGvGf8Yq30Kgpg1e&#13;&#10;XmqPUmjXLVFlQUdfT8SsodwjXw4Oo+QtXyjEXzIfnpjD2UGKcB/CIx5SA2YFR4mSCtzvv91Hf2wp&#13;&#10;WilpcBYL6n9tmROU6B8Gmz3uDQZxeJMyGN70UXHXlvW1xWzrOSBVPdw8y5MY/YM+idJB/YprM4tR&#13;&#10;0cQMx9gFDSdxHg4bgmvHxWyWnHBcLQtLs7I8QkeSI6/P7Stz9tjYgBPxAKepZfm7/h5840sDs20A&#13;&#10;qVLzI9EHVo/846in9hzXMu7StZ68Lj+P6R8AAAD//wMAUEsDBBQABgAIAAAAIQBdWLsG4gAAAA4B&#13;&#10;AAAPAAAAZHJzL2Rvd25yZXYueG1sTI/LTsMwEEX3SPyDNUjsqJM2gTbNpOK5KDtKJbZubJIIexzF&#13;&#10;bpv265muYDPS6Oo+TrkanRUHM4TOE0I6SUAYqr3uqEHYfr7dzUGEqEgr68kgnEyAVXV9VapC+yN9&#13;&#10;mMMmNoJDKBQKoY2xL6QMdWucChPfG2Lt2w9ORX6HRupBHTncWTlNknvpVEfc0KrePLem/tnsHcLr&#13;&#10;0/titj6t++25OWc2ztKvIU8Rb2/GlyWfxyWIaMb454ALA++Hioft/J50EBZhkc4ZKCI8ZCAuOlfm&#13;&#10;IHYI+TQDWZXyP0b1CwAA//8DAFBLAQItABQABgAIAAAAIQC2gziS/gAAAOEBAAATAAAAAAAAAAAA&#13;&#10;AAAAAAAAAABbQ29udGVudF9UeXBlc10ueG1sUEsBAi0AFAAGAAgAAAAhADj9If/WAAAAlAEAAAsA&#13;&#10;AAAAAAAAAAAAAAAALwEAAF9yZWxzLy5yZWxzUEsBAi0AFAAGAAgAAAAhAJ7yqT47AgAAhAQAAA4A&#13;&#10;AAAAAAAAAAAAAAAALgIAAGRycy9lMm9Eb2MueG1sUEsBAi0AFAAGAAgAAAAhAF1YuwbiAAAADgEA&#13;&#10;AA8AAAAAAAAAAAAAAAAAlQQAAGRycy9kb3ducmV2LnhtbFBLBQYAAAAABAAEAPMAAACkBQAAAAA=&#13;&#10;" fillcolor="white [3201]" strokeweight="1.5pt">
                <v:textbox>
                  <w:txbxContent>
                    <w:p w14:paraId="4B60DFF0" w14:textId="31BBF2FD" w:rsidR="00284CD7" w:rsidRPr="00D37F37" w:rsidRDefault="00CE06FB" w:rsidP="00284CD7">
                      <w:pPr>
                        <w:spacing w:after="240"/>
                        <w:rPr>
                          <w:b/>
                          <w:bCs/>
                          <w:sz w:val="24"/>
                          <w:szCs w:val="24"/>
                        </w:rPr>
                      </w:pPr>
                      <w:r>
                        <w:rPr>
                          <w:b/>
                          <w:bCs/>
                          <w:sz w:val="24"/>
                          <w:szCs w:val="24"/>
                        </w:rPr>
                        <w:t xml:space="preserve">     /4</w:t>
                      </w:r>
                    </w:p>
                  </w:txbxContent>
                </v:textbox>
                <w10:wrap type="square" anchorx="margin"/>
              </v:shape>
            </w:pict>
          </mc:Fallback>
        </mc:AlternateContent>
      </w:r>
      <w:r w:rsidR="00284CD7" w:rsidRPr="00F512B2">
        <w:t xml:space="preserve">Not visible </w:t>
      </w:r>
      <w:r w:rsidR="00284CD7" w:rsidRPr="00CE06FB">
        <w:rPr>
          <w:b/>
          <w:bCs/>
        </w:rPr>
        <w:t>(1 point)</w:t>
      </w:r>
    </w:p>
    <w:p w14:paraId="65283799" w14:textId="2ECFF2CA" w:rsidR="00284CD7" w:rsidRPr="00F512B2" w:rsidRDefault="00284CD7" w:rsidP="00363E24">
      <w:pPr>
        <w:pStyle w:val="ListParagraph"/>
        <w:numPr>
          <w:ilvl w:val="0"/>
          <w:numId w:val="53"/>
        </w:numPr>
      </w:pPr>
      <w:r w:rsidRPr="00F512B2">
        <w:t xml:space="preserve">Not available </w:t>
      </w:r>
      <w:r w:rsidRPr="00CE06FB">
        <w:rPr>
          <w:b/>
          <w:bCs/>
        </w:rPr>
        <w:t>(0 points)</w:t>
      </w:r>
      <w:r w:rsidRPr="00F512B2">
        <w:t xml:space="preserve"> </w:t>
      </w:r>
    </w:p>
    <w:p w14:paraId="70948FB5" w14:textId="66E4F313" w:rsidR="00284CD7" w:rsidRPr="00F1598C" w:rsidRDefault="00284CD7" w:rsidP="00363E24">
      <w:pPr>
        <w:pStyle w:val="Questions"/>
      </w:pPr>
      <w:r w:rsidRPr="00F1598C">
        <w:t>2.14 Drinking water inside (e.g., from water fountains, water bottles, water stations, cups, etc.) is:</w:t>
      </w:r>
    </w:p>
    <w:p w14:paraId="0E5A1728" w14:textId="77751B55" w:rsidR="00284CD7" w:rsidRPr="00F1598C" w:rsidRDefault="00284CD7" w:rsidP="00363E24">
      <w:pPr>
        <w:pStyle w:val="ListParagraph"/>
        <w:numPr>
          <w:ilvl w:val="0"/>
          <w:numId w:val="54"/>
        </w:numPr>
      </w:pPr>
      <w:r w:rsidRPr="00F1598C">
        <w:t xml:space="preserve">Easily visible and self-serve </w:t>
      </w:r>
      <w:proofErr w:type="gramStart"/>
      <w:r w:rsidRPr="00F1598C">
        <w:t>at all times</w:t>
      </w:r>
      <w:proofErr w:type="gramEnd"/>
      <w:r w:rsidRPr="00F1598C">
        <w:t xml:space="preserve"> </w:t>
      </w:r>
      <w:r w:rsidRPr="00F1598C">
        <w:rPr>
          <w:b/>
        </w:rPr>
        <w:t>(4 points)</w:t>
      </w:r>
    </w:p>
    <w:p w14:paraId="31370B82" w14:textId="618FACDD" w:rsidR="00284CD7" w:rsidRPr="00F1598C" w:rsidRDefault="00284CD7" w:rsidP="00363E24">
      <w:pPr>
        <w:pStyle w:val="ListParagraph"/>
        <w:numPr>
          <w:ilvl w:val="0"/>
          <w:numId w:val="54"/>
        </w:numPr>
      </w:pPr>
      <w:r w:rsidRPr="00F1598C">
        <w:t xml:space="preserve">Easily visible and available on request </w:t>
      </w:r>
      <w:r w:rsidRPr="00F1598C">
        <w:rPr>
          <w:b/>
        </w:rPr>
        <w:t>(3 points)</w:t>
      </w:r>
    </w:p>
    <w:p w14:paraId="27C159FD" w14:textId="2EE5A637" w:rsidR="00284CD7" w:rsidRPr="00F1598C" w:rsidRDefault="00284CD7" w:rsidP="00363E24">
      <w:pPr>
        <w:pStyle w:val="ListParagraph"/>
        <w:numPr>
          <w:ilvl w:val="0"/>
          <w:numId w:val="54"/>
        </w:numPr>
      </w:pPr>
      <w:r w:rsidRPr="00F1598C">
        <w:t xml:space="preserve">Visible, but only available during designated water breaks </w:t>
      </w:r>
      <w:r w:rsidRPr="00F1598C">
        <w:rPr>
          <w:b/>
        </w:rPr>
        <w:t>(2 points)</w:t>
      </w:r>
    </w:p>
    <w:p w14:paraId="3FA5F7A2" w14:textId="44A49CB7" w:rsidR="00284CD7" w:rsidRPr="00F1598C" w:rsidRDefault="00E76864" w:rsidP="00363E24">
      <w:pPr>
        <w:pStyle w:val="ListParagraph"/>
        <w:numPr>
          <w:ilvl w:val="0"/>
          <w:numId w:val="54"/>
        </w:numPr>
      </w:pPr>
      <w:r>
        <w:rPr>
          <w:noProof/>
        </w:rPr>
        <mc:AlternateContent>
          <mc:Choice Requires="wps">
            <w:drawing>
              <wp:anchor distT="0" distB="0" distL="114300" distR="114300" simplePos="0" relativeHeight="251658339" behindDoc="0" locked="0" layoutInCell="1" allowOverlap="1" wp14:anchorId="268C5E62" wp14:editId="4E060E4A">
                <wp:simplePos x="0" y="0"/>
                <wp:positionH relativeFrom="column">
                  <wp:posOffset>5096933</wp:posOffset>
                </wp:positionH>
                <wp:positionV relativeFrom="paragraph">
                  <wp:posOffset>166582</wp:posOffset>
                </wp:positionV>
                <wp:extent cx="668867" cy="285750"/>
                <wp:effectExtent l="0" t="0" r="4445" b="6350"/>
                <wp:wrapNone/>
                <wp:docPr id="406954434"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1479145D" w14:textId="77777777" w:rsidR="00E76864" w:rsidRPr="00960E64" w:rsidRDefault="00E76864" w:rsidP="00E76864">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268C5E62" id="_x0000_s1092" type="#_x0000_t202" style="position:absolute;left:0;text-align:left;margin-left:401.35pt;margin-top:13.1pt;width:52.65pt;height:22.5pt;z-index:251658339;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GuogvMAIAAFsEAAAOAAAAZHJzL2Uyb0RvYy54bWysVEuP2jAQvlfqf7B8LwEKLBs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nkjhKOpuF0fDdOsGbXx9b58FVATaJQUIesJLDY&#13;&#10;Ye0DJkTXs0vM5UGrcqW0TkqcBLHUjhwYcqhDKhFf/OalDWmwkM+YOj4yEJ93kbXBBNeWohTabUtU&#13;&#10;iQ9G5363UB4RBgfdhHjLVwqLXTMfXpjDkcDOcczDMx5SAyaDk0RJBe7n3+6jPzKFVkoaHLGC+h97&#13;&#10;5gQl+ptBDu8Ho1GcyaSMxndDVNytZXtrMft6CYjAABfK8iRG/6DPonRQv+E2LGJWNDHDMXdBw1lc&#13;&#10;hm7wcZu4WCySE06hZWFtNpbH0BG8SMVr+8acPfEVkOgnOA8jy9/R1vl2sC/2AaRKnEagO1RP+OME&#13;&#10;J6pP2xZX5FZPXtd/wvwXAAAA//8DAFBLAwQUAAYACAAAACEASxyUw+UAAAAOAQAADwAAAGRycy9k&#13;&#10;b3ducmV2LnhtbEyPS0/DMBCE70j8B2uRuCBq1xVNSONUiFclbjQ8xM2NlyQitqPYTcK/ZznBZaXV&#13;&#10;zszOl29n27ERh9B6p2C5EMDQVd60rlbwUj5cpsBC1M7ozjtU8I0BtsXpSa4z4yf3jOM+1oxCXMi0&#13;&#10;gibGPuM8VA1aHRa+R0e3Tz9YHWkdam4GPVG47bgUYs2tbh19aHSPtw1WX/ujVfBxUb8/hfnxdVpd&#13;&#10;rfr73Vgmb6ZU6vxsvtvQuNkAizjHPwf8MlB/KKjYwR+dCaxTkAqZkFSBXEtgJLgWKREeFCRLCbzI&#13;&#10;+X+M4gcAAP//AwBQSwECLQAUAAYACAAAACEAtoM4kv4AAADhAQAAEwAAAAAAAAAAAAAAAAAAAAAA&#13;&#10;W0NvbnRlbnRfVHlwZXNdLnhtbFBLAQItABQABgAIAAAAIQA4/SH/1gAAAJQBAAALAAAAAAAAAAAA&#13;&#10;AAAAAC8BAABfcmVscy8ucmVsc1BLAQItABQABgAIAAAAIQBGuogvMAIAAFsEAAAOAAAAAAAAAAAA&#13;&#10;AAAAAC4CAABkcnMvZTJvRG9jLnhtbFBLAQItABQABgAIAAAAIQBLHJTD5QAAAA4BAAAPAAAAAAAA&#13;&#10;AAAAAAAAAIoEAABkcnMvZG93bnJldi54bWxQSwUGAAAAAAQABADzAAAAnAUAAAAA&#13;&#10;" fillcolor="white [3201]" stroked="f" strokeweight=".5pt">
                <v:textbox>
                  <w:txbxContent>
                    <w:p w14:paraId="1479145D" w14:textId="77777777" w:rsidR="00E76864" w:rsidRPr="00960E64" w:rsidRDefault="00E76864" w:rsidP="00E76864">
                      <w:pPr>
                        <w:rPr>
                          <w:b/>
                          <w:bCs/>
                        </w:rPr>
                      </w:pPr>
                      <w:r w:rsidRPr="00960E64">
                        <w:rPr>
                          <w:b/>
                          <w:bCs/>
                        </w:rPr>
                        <w:t>TOTAL =</w:t>
                      </w:r>
                    </w:p>
                  </w:txbxContent>
                </v:textbox>
              </v:shape>
            </w:pict>
          </mc:Fallback>
        </mc:AlternateContent>
      </w:r>
      <w:r w:rsidR="00960E64" w:rsidRPr="00F1598C">
        <w:rPr>
          <w:rFonts w:eastAsiaTheme="minorEastAsia"/>
          <w:noProof/>
          <w:color w:val="000000" w:themeColor="text1"/>
        </w:rPr>
        <mc:AlternateContent>
          <mc:Choice Requires="wps">
            <w:drawing>
              <wp:anchor distT="0" distB="0" distL="114300" distR="114300" simplePos="0" relativeHeight="251658272" behindDoc="0" locked="0" layoutInCell="1" allowOverlap="1" wp14:anchorId="0BE71EA9" wp14:editId="1997F6AD">
                <wp:simplePos x="0" y="0"/>
                <wp:positionH relativeFrom="margin">
                  <wp:posOffset>5829300</wp:posOffset>
                </wp:positionH>
                <wp:positionV relativeFrom="paragraph">
                  <wp:posOffset>177800</wp:posOffset>
                </wp:positionV>
                <wp:extent cx="561975" cy="285750"/>
                <wp:effectExtent l="12700" t="12700" r="9525" b="19050"/>
                <wp:wrapSquare wrapText="bothSides"/>
                <wp:docPr id="43"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52422287" w14:textId="639F03B3" w:rsidR="00284CD7" w:rsidRPr="00D37F37" w:rsidRDefault="00CE06FB" w:rsidP="00284CD7">
                            <w:pPr>
                              <w:spacing w:after="240"/>
                              <w:rPr>
                                <w:b/>
                                <w:bCs/>
                                <w:sz w:val="24"/>
                                <w:szCs w:val="24"/>
                              </w:rPr>
                            </w:pPr>
                            <w:r>
                              <w:rPr>
                                <w:b/>
                                <w:bCs/>
                                <w:sz w:val="24"/>
                                <w:szCs w:val="24"/>
                              </w:rPr>
                              <w:t xml:space="preserve">     /4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BE71EA9" id="_x0000_s1093" type="#_x0000_t202" style="position:absolute;left:0;text-align:left;margin-left:459pt;margin-top:14pt;width:44.25pt;height:22.5pt;z-index:25165827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fVZusOgIAAIQEAAAOAAAAZHJzL2Uyb0RvYy54bWysVEtv2zAMvg/YfxB0X5wEeTRGnCJLkWFA&#13;&#10;0BZIh54VWYqFyaImKbGzXz9KebbdadhFJkXqI/mR9PS+rTXZC+cVmIL2Ol1KhOFQKrMt6I+X5Zc7&#13;&#10;SnxgpmQajCjoQXh6P/v8adrYXPShAl0KRxDE+LyxBa1CsHmWeV6JmvkOWGHQKMHVLKDqtlnpWIPo&#13;&#10;tc763e4oa8CV1gEX3uPtw9FIZwlfSsHDk5ReBKILirmFdLp0buKZzaYs3zpmK8VPabB/yKJmymDQ&#13;&#10;C9QDC4zsnPoAVSvuwIMMHQ51BlIqLlINWE2v+66adcWsSLUgOd5eaPL/D5Y/7tf22ZHQfoUWGxgJ&#13;&#10;aazPPV7Gelrp6vjFTAnakcLDhTbRBsLxcjjqTcZDSjia+nfD8TDRml0fW+fDNwE1iUJBHXYlkcX2&#13;&#10;Kx8wILqeXWIsD1qVS6V1UuIkiIV2ZM+whzqkFPHFGy9tSIPZT7oY+wNExL4AbDTjP2OVbyFQ0wYv&#13;&#10;r7VHKbSblqiyoKPhmZgNlAfky8FxlLzlS4X4K+bDM3M4O0gR7kN4wkNqwKzgJFFSgfv9t/vojy1F&#13;&#10;KyUNzmJB/a8dc4IS/d1gsye9wSAOb1IGw3EfFXdr2dxazK5eAFLVw82zPInRP+izKB3Ur7g28xgV&#13;&#10;TcxwjF3QcBYX4bghuHZczOfJCcfVsrAya8sjdCQ58vrSvjJnT40NOBGPcJ5alr/r79E3vjQw3wWQ&#13;&#10;KjU/En1k9cQ/jnpqz2kt4y7d6snr+vOY/QEAAP//AwBQSwMEFAAGAAgAAAAhAAILfN3jAAAADwEA&#13;&#10;AA8AAABkcnMvZG93bnJldi54bWxMj09vwjAMxe+T9h0iT9ptpKVjg9IU7e8BbmNIu4bGa6slTtUE&#13;&#10;KHz6uaftYsuy/d77FavBWXHEPrSeFKSTBARS5U1LtYLd5/vdHESImoy2nlDBGQOsyuurQufGn+gD&#13;&#10;j9tYCxahkGsFTYxdLmWoGnQ6THyHxLtv3zsdeexraXp9YnFn5TRJHqTTLbFDozt8abD62R6cgrfn&#13;&#10;zSJbn9fd7lJf7m3M0q9+lip1ezO8Lrk8LUFEHOLfB4wMnB9KDrb3BzJBWAWLdM5AUcF07OMBe85A&#13;&#10;7BU8ZgnIspD/OcpfAAAA//8DAFBLAQItABQABgAIAAAAIQC2gziS/gAAAOEBAAATAAAAAAAAAAAA&#13;&#10;AAAAAAAAAABbQ29udGVudF9UeXBlc10ueG1sUEsBAi0AFAAGAAgAAAAhADj9If/WAAAAlAEAAAsA&#13;&#10;AAAAAAAAAAAAAAAALwEAAF9yZWxzLy5yZWxzUEsBAi0AFAAGAAgAAAAhAF9Vm6w6AgAAhAQAAA4A&#13;&#10;AAAAAAAAAAAAAAAALgIAAGRycy9lMm9Eb2MueG1sUEsBAi0AFAAGAAgAAAAhAAILfN3jAAAADwEA&#13;&#10;AA8AAAAAAAAAAAAAAAAAlAQAAGRycy9kb3ducmV2LnhtbFBLBQYAAAAABAAEAPMAAACkBQAAAAA=&#13;&#10;" fillcolor="white [3201]" strokeweight="1.5pt">
                <v:textbox>
                  <w:txbxContent>
                    <w:p w14:paraId="52422287" w14:textId="639F03B3" w:rsidR="00284CD7" w:rsidRPr="00D37F37" w:rsidRDefault="00CE06FB" w:rsidP="00284CD7">
                      <w:pPr>
                        <w:spacing w:after="240"/>
                        <w:rPr>
                          <w:b/>
                          <w:bCs/>
                          <w:sz w:val="24"/>
                          <w:szCs w:val="24"/>
                        </w:rPr>
                      </w:pPr>
                      <w:r>
                        <w:rPr>
                          <w:b/>
                          <w:bCs/>
                          <w:sz w:val="24"/>
                          <w:szCs w:val="24"/>
                        </w:rPr>
                        <w:t xml:space="preserve">     /4</w:t>
                      </w:r>
                    </w:p>
                  </w:txbxContent>
                </v:textbox>
                <w10:wrap type="square" anchorx="margin"/>
              </v:shape>
            </w:pict>
          </mc:Fallback>
        </mc:AlternateContent>
      </w:r>
      <w:r w:rsidR="00284CD7" w:rsidRPr="00F1598C">
        <w:t xml:space="preserve">Not visible </w:t>
      </w:r>
      <w:r w:rsidR="00284CD7" w:rsidRPr="00F1598C">
        <w:rPr>
          <w:b/>
        </w:rPr>
        <w:t>(1 point)</w:t>
      </w:r>
    </w:p>
    <w:p w14:paraId="5D19C895" w14:textId="6E8FE9A1" w:rsidR="00284CD7" w:rsidRPr="00F1598C" w:rsidRDefault="00284CD7" w:rsidP="00363E24">
      <w:pPr>
        <w:pStyle w:val="ListParagraph"/>
        <w:numPr>
          <w:ilvl w:val="0"/>
          <w:numId w:val="54"/>
        </w:numPr>
      </w:pPr>
      <w:r w:rsidRPr="00F1598C">
        <w:t xml:space="preserve">Not available </w:t>
      </w:r>
      <w:r w:rsidRPr="00F1598C">
        <w:rPr>
          <w:b/>
        </w:rPr>
        <w:t>(0 points)</w:t>
      </w:r>
      <w:r w:rsidRPr="00F1598C">
        <w:t xml:space="preserve"> </w:t>
      </w:r>
    </w:p>
    <w:p w14:paraId="0C3F3DBB" w14:textId="2E11F148" w:rsidR="00284CD7" w:rsidRPr="00F1598C" w:rsidRDefault="00284CD7" w:rsidP="00363E24">
      <w:pPr>
        <w:pStyle w:val="Questions"/>
      </w:pPr>
      <w:r w:rsidRPr="00F1598C">
        <w:t>2.15 Students are allowed to carry and drink from refillable water bottles:</w:t>
      </w:r>
    </w:p>
    <w:p w14:paraId="712FEA59" w14:textId="0EA94BAB" w:rsidR="00284CD7" w:rsidRPr="00F1598C" w:rsidRDefault="00284CD7" w:rsidP="006A5938">
      <w:pPr>
        <w:pStyle w:val="BodyText"/>
        <w:numPr>
          <w:ilvl w:val="0"/>
          <w:numId w:val="9"/>
        </w:numPr>
        <w:spacing w:before="120" w:after="120" w:line="312" w:lineRule="auto"/>
        <w:contextualSpacing/>
        <w:rPr>
          <w:rFonts w:asciiTheme="minorHAnsi" w:hAnsiTheme="minorHAnsi" w:cstheme="minorHAnsi"/>
          <w:b/>
          <w:szCs w:val="24"/>
        </w:rPr>
      </w:pPr>
      <w:r w:rsidRPr="00F1598C">
        <w:rPr>
          <w:rFonts w:asciiTheme="minorHAnsi" w:hAnsiTheme="minorHAnsi" w:cstheme="minorHAnsi"/>
          <w:szCs w:val="24"/>
        </w:rPr>
        <w:t xml:space="preserve">At all times and locations </w:t>
      </w:r>
      <w:r w:rsidRPr="00F1598C">
        <w:rPr>
          <w:rFonts w:asciiTheme="minorHAnsi" w:hAnsiTheme="minorHAnsi" w:cstheme="minorHAnsi"/>
          <w:b/>
          <w:szCs w:val="24"/>
        </w:rPr>
        <w:t>(4 points)</w:t>
      </w:r>
    </w:p>
    <w:p w14:paraId="563E5A1B" w14:textId="3B3A71AA" w:rsidR="00284CD7" w:rsidRPr="00F1598C" w:rsidRDefault="00E76864" w:rsidP="006A5938">
      <w:pPr>
        <w:pStyle w:val="BodyText"/>
        <w:numPr>
          <w:ilvl w:val="0"/>
          <w:numId w:val="9"/>
        </w:numPr>
        <w:spacing w:before="120" w:after="120" w:line="312" w:lineRule="auto"/>
        <w:contextualSpacing/>
        <w:rPr>
          <w:rFonts w:asciiTheme="minorHAnsi" w:hAnsiTheme="minorHAnsi" w:cstheme="minorHAnsi"/>
          <w:b/>
          <w:szCs w:val="24"/>
        </w:rPr>
      </w:pPr>
      <w:r>
        <w:rPr>
          <w:noProof/>
        </w:rPr>
        <mc:AlternateContent>
          <mc:Choice Requires="wps">
            <w:drawing>
              <wp:anchor distT="0" distB="0" distL="114300" distR="114300" simplePos="0" relativeHeight="251658340" behindDoc="0" locked="0" layoutInCell="1" allowOverlap="1" wp14:anchorId="1436C97E" wp14:editId="307D1741">
                <wp:simplePos x="0" y="0"/>
                <wp:positionH relativeFrom="column">
                  <wp:posOffset>5096934</wp:posOffset>
                </wp:positionH>
                <wp:positionV relativeFrom="paragraph">
                  <wp:posOffset>167640</wp:posOffset>
                </wp:positionV>
                <wp:extent cx="668867" cy="285750"/>
                <wp:effectExtent l="0" t="0" r="4445" b="6350"/>
                <wp:wrapNone/>
                <wp:docPr id="174006335"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3B8CD182" w14:textId="77777777" w:rsidR="00E76864" w:rsidRPr="00960E64" w:rsidRDefault="00E76864" w:rsidP="00E76864">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1436C97E" id="_x0000_s1094" type="#_x0000_t202" style="position:absolute;left:0;text-align:left;margin-left:401.35pt;margin-top:13.2pt;width:52.65pt;height:22.5pt;z-index:251658340;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52GZeLwIAAFsEAAAOAAAAZHJzL2Uyb0RvYy54bWysVEuP2jAQvlfqf7B8LwEKLBs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nkjhKOpuF0fDdOsGbXx9b58FVATaJQUIesJLDY&#13;&#10;Ye0DJkTXs0vM5UGrcqW0TkqcBLHUjhwYcqhDKhFf/OalDWmwkM+YOj4yEJ93kbXBBNeWohTabUtU&#13;&#10;GSs/97uF8ogwOOgmxFu+UljsmvnwwhyOBHaOYx6e8ZAaMBmcJEoqcD//dh/9kSm0UtLgiBXU/9gz&#13;&#10;JyjR3wxyeD8YjeJMJmU0vhui4m4t21uL2ddLQAQGuFCWJzH6B30WpYP6DbdhEbOiiRmOuQsazuIy&#13;&#10;dIOP28TFYpGccAotC2uzsTyGjuBFKl7bN+bsia+ARD/BeRhZ/o62zreDfbEPIFXiNALdoXrCHyc4&#13;&#10;UX3atrgit3ryuv4T5r8AAAD//wMAUEsDBBQABgAIAAAAIQCk4IiX5wAAAA4BAAAPAAAAZHJzL2Rv&#13;&#10;d25yZXYueG1sTI9LT8MwEITvSPwHa5G4oNZuWpqQZlMhHkXi1oaHuLmxSSJiO4rdJPx7lhNcVlrt&#13;&#10;zOx82XYyLRt07xtnERZzAUzb0qnGVggvxeMsAeaDtEq2zmqEb+1hm5+fZTJVbrR7PRxCxSjE+lQi&#13;&#10;1CF0Kee+rLWRfu46ben26XojA619xVUvRwo3LY+EWHMjG0sfatnpu1qXX4eTQfi4qt6f/bR7HZfX&#13;&#10;y+7haSjiN1UgXl5M9xsatxtgQU/hzwG/DNQfcip2dCerPGsREhHFJEWI1itgJLgRCREeEeLFCnie&#13;&#10;8f8Y+Q8AAAD//wMAUEsBAi0AFAAGAAgAAAAhALaDOJL+AAAA4QEAABMAAAAAAAAAAAAAAAAAAAAA&#13;&#10;AFtDb250ZW50X1R5cGVzXS54bWxQSwECLQAUAAYACAAAACEAOP0h/9YAAACUAQAACwAAAAAAAAAA&#13;&#10;AAAAAAAvAQAAX3JlbHMvLnJlbHNQSwECLQAUAAYACAAAACEA+dhmXi8CAABbBAAADgAAAAAAAAAA&#13;&#10;AAAAAAAuAgAAZHJzL2Uyb0RvYy54bWxQSwECLQAUAAYACAAAACEApOCIl+cAAAAOAQAADwAAAAAA&#13;&#10;AAAAAAAAAACJBAAAZHJzL2Rvd25yZXYueG1sUEsFBgAAAAAEAAQA8wAAAJ0FAAAAAA==&#13;&#10;" fillcolor="white [3201]" stroked="f" strokeweight=".5pt">
                <v:textbox>
                  <w:txbxContent>
                    <w:p w14:paraId="3B8CD182" w14:textId="77777777" w:rsidR="00E76864" w:rsidRPr="00960E64" w:rsidRDefault="00E76864" w:rsidP="00E76864">
                      <w:pPr>
                        <w:rPr>
                          <w:b/>
                          <w:bCs/>
                        </w:rPr>
                      </w:pPr>
                      <w:r w:rsidRPr="00960E64">
                        <w:rPr>
                          <w:b/>
                          <w:bCs/>
                        </w:rPr>
                        <w:t>TOTAL =</w:t>
                      </w:r>
                    </w:p>
                  </w:txbxContent>
                </v:textbox>
              </v:shape>
            </w:pict>
          </mc:Fallback>
        </mc:AlternateContent>
      </w:r>
      <w:r w:rsidR="00960E64" w:rsidRPr="00F1598C">
        <w:rPr>
          <w:rFonts w:asciiTheme="minorHAnsi" w:hAnsiTheme="minorHAnsi" w:cstheme="minorHAnsi"/>
          <w:noProof/>
        </w:rPr>
        <mc:AlternateContent>
          <mc:Choice Requires="wps">
            <w:drawing>
              <wp:anchor distT="0" distB="0" distL="114300" distR="114300" simplePos="0" relativeHeight="251658285" behindDoc="0" locked="0" layoutInCell="1" allowOverlap="1" wp14:anchorId="1568ECE3" wp14:editId="75DEFDF2">
                <wp:simplePos x="0" y="0"/>
                <wp:positionH relativeFrom="margin">
                  <wp:posOffset>5829300</wp:posOffset>
                </wp:positionH>
                <wp:positionV relativeFrom="paragraph">
                  <wp:posOffset>166370</wp:posOffset>
                </wp:positionV>
                <wp:extent cx="561975" cy="285750"/>
                <wp:effectExtent l="12700" t="12700" r="9525" b="19050"/>
                <wp:wrapSquare wrapText="bothSides"/>
                <wp:docPr id="599094592"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31C6A018" w14:textId="285504D2" w:rsidR="00284CD7" w:rsidRPr="00D37F37" w:rsidRDefault="00CE06FB" w:rsidP="00284CD7">
                            <w:pPr>
                              <w:spacing w:after="240"/>
                              <w:rPr>
                                <w:b/>
                                <w:bCs/>
                                <w:sz w:val="24"/>
                                <w:szCs w:val="24"/>
                              </w:rPr>
                            </w:pPr>
                            <w:r>
                              <w:rPr>
                                <w:b/>
                                <w:bCs/>
                                <w:sz w:val="24"/>
                                <w:szCs w:val="24"/>
                              </w:rPr>
                              <w:t xml:space="preserve">      /4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568ECE3" id="_x0000_s1095" type="#_x0000_t202" style="position:absolute;left:0;text-align:left;margin-left:459pt;margin-top:13.1pt;width:44.25pt;height:22.5pt;z-index:251658285;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gN3XdOgIAAIQEAAAOAAAAZHJzL2Uyb0RvYy54bWysVEtv2zAMvg/YfxB0X5wEeTRGnCJLkWFA&#13;&#10;0BZIh54VWYqFyaImKbGzXz9KebbdadhFJkXqI/mR9PS+rTXZC+cVmIL2Ol1KhOFQKrMt6I+X5Zc7&#13;&#10;SnxgpmQajCjoQXh6P/v8adrYXPShAl0KRxDE+LyxBa1CsHmWeV6JmvkOWGHQKMHVLKDqtlnpWIPo&#13;&#10;tc763e4oa8CV1gEX3uPtw9FIZwlfSsHDk5ReBKILirmFdLp0buKZzaYs3zpmK8VPabB/yKJmymDQ&#13;&#10;C9QDC4zsnPoAVSvuwIMMHQ51BlIqLlINWE2v+66adcWsSLUgOd5eaPL/D5Y/7tf22ZHQfoUWGxgJ&#13;&#10;aazPPV7Gelrp6vjFTAnakcLDhTbRBsLxcjjqTcZDSjia+nfD8TDRml0fW+fDNwE1iUJBHXYlkcX2&#13;&#10;Kx8wILqeXWIsD1qVS6V1UuIkiIV2ZM+whzqkFPHFGy9tSIPZT7oY+wNExL4AbDTjP2OVbyFQ0wYv&#13;&#10;r7VHKbSblqiyoKPxmZgNlAfky8FxlLzlS4X4K+bDM3M4O0gR7kN4wkNqwKzgJFFSgfv9t/vojy1F&#13;&#10;KyUNzmJB/a8dc4IS/d1gsye9wSAOb1IGw3EfFXdr2dxazK5eAFLVw82zPInRP+izKB3Ur7g28xgV&#13;&#10;TcxwjF3QcBYX4bghuHZczOfJCcfVsrAya8sjdCQ58vrSvjJnT40NOBGPcJ5alr/r79E3vjQw3wWQ&#13;&#10;KjU/En1k9cQ/jnpqz2kt4y7d6snr+vOY/QEAAP//AwBQSwMEFAAGAAgAAAAhAFipJpXkAAAADwEA&#13;&#10;AA8AAABkcnMvZG93bnJldi54bWxMj81uwjAQhO+V+g7WVuqtOA6FQoiD+nugtwISVxNvk6j2OrIN&#13;&#10;BJ6+5tReVlrt7Mx85XKwhh3Rh86RBDHKgCHVTnfUSNhuPh5mwEJUpJVxhBLOGGBZ3d6UqtDuRF94&#13;&#10;XMeGJRMKhZLQxtgXnIe6RavCyPVI6fbtvFUxrb7h2qtTMreG51k25VZ1lBJa1eNri/XP+mAlvL98&#13;&#10;zser86rfXprLo4ljsfMTIeX93fC2SON5ASziEP8+4MqQ+kOViu3dgXRgRsJczBJQlJBPc2BXQcqc&#13;&#10;ANtLeBI58Krk/zmqXwAAAP//AwBQSwECLQAUAAYACAAAACEAtoM4kv4AAADhAQAAEwAAAAAAAAAA&#13;&#10;AAAAAAAAAAAAW0NvbnRlbnRfVHlwZXNdLnhtbFBLAQItABQABgAIAAAAIQA4/SH/1gAAAJQBAAAL&#13;&#10;AAAAAAAAAAAAAAAAAC8BAABfcmVscy8ucmVsc1BLAQItABQABgAIAAAAIQDgN3XdOgIAAIQEAAAO&#13;&#10;AAAAAAAAAAAAAAAAAC4CAABkcnMvZTJvRG9jLnhtbFBLAQItABQABgAIAAAAIQBYqSaV5AAAAA8B&#13;&#10;AAAPAAAAAAAAAAAAAAAAAJQEAABkcnMvZG93bnJldi54bWxQSwUGAAAAAAQABADzAAAApQUAAAAA&#13;&#10;" fillcolor="white [3201]" strokeweight="1.5pt">
                <v:textbox>
                  <w:txbxContent>
                    <w:p w14:paraId="31C6A018" w14:textId="285504D2" w:rsidR="00284CD7" w:rsidRPr="00D37F37" w:rsidRDefault="00CE06FB" w:rsidP="00284CD7">
                      <w:pPr>
                        <w:spacing w:after="240"/>
                        <w:rPr>
                          <w:b/>
                          <w:bCs/>
                          <w:sz w:val="24"/>
                          <w:szCs w:val="24"/>
                        </w:rPr>
                      </w:pPr>
                      <w:r>
                        <w:rPr>
                          <w:b/>
                          <w:bCs/>
                          <w:sz w:val="24"/>
                          <w:szCs w:val="24"/>
                        </w:rPr>
                        <w:t xml:space="preserve">      /4</w:t>
                      </w:r>
                    </w:p>
                  </w:txbxContent>
                </v:textbox>
                <w10:wrap type="square" anchorx="margin"/>
              </v:shape>
            </w:pict>
          </mc:Fallback>
        </mc:AlternateContent>
      </w:r>
      <w:r w:rsidR="00284CD7" w:rsidRPr="00F1598C">
        <w:rPr>
          <w:rFonts w:asciiTheme="minorHAnsi" w:hAnsiTheme="minorHAnsi" w:cstheme="minorHAnsi"/>
          <w:szCs w:val="24"/>
        </w:rPr>
        <w:t xml:space="preserve">At only </w:t>
      </w:r>
      <w:proofErr w:type="gramStart"/>
      <w:r w:rsidR="00284CD7" w:rsidRPr="00F1598C">
        <w:rPr>
          <w:rFonts w:asciiTheme="minorHAnsi" w:hAnsiTheme="minorHAnsi" w:cstheme="minorHAnsi"/>
          <w:szCs w:val="24"/>
        </w:rPr>
        <w:t>some</w:t>
      </w:r>
      <w:r w:rsidR="00D30031">
        <w:rPr>
          <w:rFonts w:asciiTheme="minorHAnsi" w:hAnsiTheme="minorHAnsi" w:cstheme="minorHAnsi"/>
          <w:szCs w:val="24"/>
        </w:rPr>
        <w:t xml:space="preserve"> </w:t>
      </w:r>
      <w:r w:rsidR="00284CD7" w:rsidRPr="00F1598C">
        <w:rPr>
          <w:rFonts w:asciiTheme="minorHAnsi" w:hAnsiTheme="minorHAnsi" w:cstheme="minorHAnsi"/>
          <w:szCs w:val="24"/>
        </w:rPr>
        <w:t>times</w:t>
      </w:r>
      <w:proofErr w:type="gramEnd"/>
      <w:r w:rsidR="00284CD7" w:rsidRPr="00F1598C">
        <w:rPr>
          <w:rFonts w:asciiTheme="minorHAnsi" w:hAnsiTheme="minorHAnsi" w:cstheme="minorHAnsi"/>
          <w:szCs w:val="24"/>
        </w:rPr>
        <w:t xml:space="preserve"> and locations </w:t>
      </w:r>
      <w:r w:rsidR="00284CD7" w:rsidRPr="00F1598C">
        <w:rPr>
          <w:rFonts w:asciiTheme="minorHAnsi" w:hAnsiTheme="minorHAnsi" w:cstheme="minorHAnsi"/>
          <w:b/>
          <w:szCs w:val="24"/>
        </w:rPr>
        <w:t>(2 points)</w:t>
      </w:r>
    </w:p>
    <w:p w14:paraId="64BD9288" w14:textId="6CBCFAFD" w:rsidR="00284CD7" w:rsidRPr="00960E64" w:rsidRDefault="009D6AA8" w:rsidP="006A5938">
      <w:pPr>
        <w:pStyle w:val="BodyText"/>
        <w:numPr>
          <w:ilvl w:val="0"/>
          <w:numId w:val="9"/>
        </w:numPr>
        <w:spacing w:before="120" w:after="120" w:line="312" w:lineRule="auto"/>
        <w:contextualSpacing/>
        <w:rPr>
          <w:rFonts w:asciiTheme="minorHAnsi" w:hAnsiTheme="minorHAnsi" w:cstheme="minorHAnsi"/>
          <w:szCs w:val="24"/>
        </w:rPr>
        <w:sectPr w:rsidR="00284CD7" w:rsidRPr="00960E64" w:rsidSect="00284CD7">
          <w:footerReference w:type="default" r:id="rId40"/>
          <w:pgSz w:w="12240" w:h="15840"/>
          <w:pgMar w:top="1440" w:right="1080" w:bottom="1440" w:left="1080" w:header="720" w:footer="720" w:gutter="0"/>
          <w:pgNumType w:fmt="numberInDash"/>
          <w:cols w:space="720"/>
          <w:docGrid w:linePitch="360"/>
        </w:sectPr>
      </w:pPr>
      <w:r>
        <w:rPr>
          <w:rFonts w:eastAsiaTheme="minorEastAsia" w:cstheme="minorHAnsi"/>
          <w:noProof/>
        </w:rPr>
        <mc:AlternateContent>
          <mc:Choice Requires="wpg">
            <w:drawing>
              <wp:anchor distT="0" distB="0" distL="114300" distR="114300" simplePos="0" relativeHeight="251666604" behindDoc="0" locked="0" layoutInCell="1" allowOverlap="1" wp14:anchorId="318D972F" wp14:editId="1576CA30">
                <wp:simplePos x="0" y="0"/>
                <wp:positionH relativeFrom="column">
                  <wp:posOffset>-698500</wp:posOffset>
                </wp:positionH>
                <wp:positionV relativeFrom="paragraph">
                  <wp:posOffset>2971800</wp:posOffset>
                </wp:positionV>
                <wp:extent cx="7787640" cy="1118235"/>
                <wp:effectExtent l="0" t="0" r="0" b="0"/>
                <wp:wrapNone/>
                <wp:docPr id="445884009" name="Group 5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7787640" cy="1118235"/>
                          <a:chOff x="0" y="0"/>
                          <a:chExt cx="7787640" cy="1118235"/>
                        </a:xfrm>
                      </wpg:grpSpPr>
                      <wps:wsp>
                        <wps:cNvPr id="419584022" name="Rectangle 234">
                          <a:extLst>
                            <a:ext uri="{C183D7F6-B498-43B3-948B-1728B52AA6E4}">
                              <adec:decorative xmlns:adec="http://schemas.microsoft.com/office/drawing/2017/decorative" val="1"/>
                            </a:ext>
                          </a:extLst>
                        </wps:cNvPr>
                        <wps:cNvSpPr/>
                        <wps:spPr>
                          <a:xfrm>
                            <a:off x="0" y="0"/>
                            <a:ext cx="7787640" cy="1118235"/>
                          </a:xfrm>
                          <a:prstGeom prst="rect">
                            <a:avLst/>
                          </a:prstGeom>
                          <a:solidFill>
                            <a:srgbClr val="1C2C53"/>
                          </a:solidFill>
                          <a:ln w="12700" cap="flat" cmpd="sng" algn="ctr">
                            <a:noFill/>
                            <a:prstDash val="solid"/>
                            <a:miter lim="800000"/>
                          </a:ln>
                          <a:effectLst/>
                        </wps:spPr>
                        <wps:txbx>
                          <w:txbxContent>
                            <w:p w14:paraId="64914329" w14:textId="3F58F6D0" w:rsidR="009D6AA8" w:rsidRPr="006324C6" w:rsidRDefault="009D6AA8" w:rsidP="009D6AA8">
                              <w:pPr>
                                <w:pStyle w:val="Heading4"/>
                                <w:ind w:left="720"/>
                                <w:rPr>
                                  <w:b/>
                                  <w:bCs/>
                                  <w:color w:val="FFFFFF" w:themeColor="background1"/>
                                  <w:sz w:val="36"/>
                                  <w:szCs w:val="36"/>
                                </w:rPr>
                              </w:pPr>
                              <w:r w:rsidRPr="00952BA8">
                                <w:rPr>
                                  <w:rFonts w:asciiTheme="minorHAnsi" w:hAnsiTheme="minorHAnsi" w:cstheme="minorHAnsi"/>
                                  <w:b/>
                                  <w:i w:val="0"/>
                                  <w:color w:val="FFFFFF" w:themeColor="background1"/>
                                  <w:sz w:val="36"/>
                                  <w:szCs w:val="36"/>
                                </w:rPr>
                                <w:t>Calculate Section</w:t>
                              </w:r>
                              <w:r>
                                <w:rPr>
                                  <w:rFonts w:asciiTheme="minorHAnsi" w:hAnsiTheme="minorHAnsi" w:cstheme="minorHAnsi"/>
                                  <w:b/>
                                  <w:i w:val="0"/>
                                  <w:color w:val="FFFFFF" w:themeColor="background1"/>
                                  <w:sz w:val="36"/>
                                  <w:szCs w:val="36"/>
                                </w:rPr>
                                <w:t xml:space="preserve"> Two </w:t>
                              </w:r>
                              <w:r w:rsidRPr="0095373D">
                                <w:rPr>
                                  <w:rFonts w:asciiTheme="minorHAnsi" w:hAnsiTheme="minorHAnsi" w:cstheme="minorHAnsi"/>
                                  <w:b/>
                                  <w:bCs/>
                                  <w:i w:val="0"/>
                                  <w:iCs w:val="0"/>
                                  <w:color w:val="FFFFFF" w:themeColor="background1"/>
                                  <w:sz w:val="36"/>
                                  <w:szCs w:val="36"/>
                                </w:rPr>
                                <w:t>Total</w:t>
                              </w:r>
                            </w:p>
                            <w:p w14:paraId="33CA5EF3" w14:textId="3C489210" w:rsidR="009D6AA8" w:rsidRPr="006324C6" w:rsidRDefault="009D6AA8" w:rsidP="009D6AA8">
                              <w:pPr>
                                <w:spacing w:line="480" w:lineRule="auto"/>
                                <w:ind w:left="720"/>
                                <w:rPr>
                                  <w:rFonts w:eastAsiaTheme="minorEastAsia"/>
                                  <w:b/>
                                  <w:bCs/>
                                  <w:i/>
                                  <w:iCs/>
                                  <w:color w:val="FFFFFF" w:themeColor="background1"/>
                                  <w:sz w:val="28"/>
                                  <w:szCs w:val="28"/>
                                </w:rPr>
                              </w:pPr>
                              <w:r w:rsidRPr="006324C6">
                                <w:rPr>
                                  <w:rFonts w:eastAsiaTheme="minorEastAsia"/>
                                  <w:b/>
                                  <w:bCs/>
                                  <w:i/>
                                  <w:iCs/>
                                  <w:color w:val="FFFFFF" w:themeColor="background1"/>
                                  <w:sz w:val="28"/>
                                  <w:szCs w:val="28"/>
                                </w:rPr>
                                <w:t>Add up points from the bolded boxes to get your Section</w:t>
                              </w:r>
                              <w:r>
                                <w:rPr>
                                  <w:rFonts w:eastAsiaTheme="minorEastAsia"/>
                                  <w:b/>
                                  <w:bCs/>
                                  <w:i/>
                                  <w:iCs/>
                                  <w:color w:val="FFFFFF" w:themeColor="background1"/>
                                  <w:sz w:val="28"/>
                                  <w:szCs w:val="28"/>
                                </w:rPr>
                                <w:t xml:space="preserve"> Two</w:t>
                              </w:r>
                              <w:r w:rsidRPr="006324C6">
                                <w:rPr>
                                  <w:rFonts w:eastAsiaTheme="minorEastAsia"/>
                                  <w:b/>
                                  <w:bCs/>
                                  <w:i/>
                                  <w:iCs/>
                                  <w:color w:val="FFFFFF" w:themeColor="background1"/>
                                  <w:sz w:val="28"/>
                                  <w:szCs w:val="28"/>
                                </w:rPr>
                                <w:t xml:space="preserve"> Total.</w:t>
                              </w:r>
                            </w:p>
                            <w:p w14:paraId="75A96F0F" w14:textId="530167BF" w:rsidR="009D6AA8" w:rsidRPr="00F45A74" w:rsidRDefault="009D6AA8" w:rsidP="009D6AA8">
                              <w:pPr>
                                <w:rPr>
                                  <w:b/>
                                  <w:bCs/>
                                  <w:sz w:val="36"/>
                                  <w:szCs w:val="36"/>
                                </w:rPr>
                              </w:pPr>
                              <w:r>
                                <w:rPr>
                                  <w:b/>
                                  <w:bCs/>
                                  <w:sz w:val="36"/>
                                  <w:szCs w:val="36"/>
                                </w:rP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49175257" name="Text Box 9" descr="Section two total score box"/>
                        <wps:cNvSpPr txBox="1"/>
                        <wps:spPr>
                          <a:xfrm>
                            <a:off x="4251960" y="708660"/>
                            <a:ext cx="2000885" cy="310515"/>
                          </a:xfrm>
                          <a:prstGeom prst="rect">
                            <a:avLst/>
                          </a:prstGeom>
                          <a:solidFill>
                            <a:sysClr val="window" lastClr="FFFFFF"/>
                          </a:solidFill>
                          <a:ln w="6350">
                            <a:solidFill>
                              <a:sysClr val="window" lastClr="FFFFFF"/>
                            </a:solidFill>
                          </a:ln>
                        </wps:spPr>
                        <wps:txbx>
                          <w:txbxContent>
                            <w:p w14:paraId="00168A0A" w14:textId="77777777" w:rsidR="009D6AA8" w:rsidRPr="007F7596" w:rsidRDefault="009D6AA8" w:rsidP="009D6AA8">
                              <w:pPr>
                                <w:spacing w:after="240"/>
                                <w:rPr>
                                  <w:b/>
                                  <w:bCs/>
                                  <w:color w:val="1C2C53"/>
                                  <w:sz w:val="28"/>
                                  <w:szCs w:val="28"/>
                                </w:rPr>
                              </w:pPr>
                              <w:r w:rsidRPr="007F7596">
                                <w:rPr>
                                  <w:b/>
                                  <w:bCs/>
                                  <w:color w:val="1C2C53"/>
                                  <w:sz w:val="28"/>
                                  <w:szCs w:val="28"/>
                                </w:rPr>
                                <w:t>SECTION TOTAL =</w:t>
                              </w:r>
                            </w:p>
                            <w:p w14:paraId="7BBA5135" w14:textId="77777777" w:rsidR="009D6AA8" w:rsidRDefault="009D6AA8" w:rsidP="009D6AA8"/>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pic:pic xmlns:pic="http://schemas.openxmlformats.org/drawingml/2006/picture">
                        <pic:nvPicPr>
                          <pic:cNvPr id="1939057215" name="Picture 1">
                            <a:extLst>
                              <a:ext uri="{C183D7F6-B498-43B3-948B-1728B52AA6E4}">
                                <adec:decorative xmlns:adec="http://schemas.microsoft.com/office/drawing/2017/decorative" val="1"/>
                              </a:ext>
                            </a:extLst>
                          </pic:cNvPr>
                          <pic:cNvPicPr>
                            <a:picLocks noChangeAspect="1"/>
                          </pic:cNvPicPr>
                        </pic:nvPicPr>
                        <pic:blipFill>
                          <a:blip r:embed="rId30"/>
                          <a:stretch>
                            <a:fillRect/>
                          </a:stretch>
                        </pic:blipFill>
                        <pic:spPr>
                          <a:xfrm>
                            <a:off x="6370320" y="716280"/>
                            <a:ext cx="1003300" cy="368300"/>
                          </a:xfrm>
                          <a:prstGeom prst="rect">
                            <a:avLst/>
                          </a:prstGeom>
                        </pic:spPr>
                      </pic:pic>
                    </wpg:wgp>
                  </a:graphicData>
                </a:graphic>
              </wp:anchor>
            </w:drawing>
          </mc:Choice>
          <mc:Fallback>
            <w:pict>
              <v:group w14:anchorId="318D972F" id="_x0000_s1096" alt="&quot;&quot;" style="position:absolute;left:0;text-align:left;margin-left:-55pt;margin-top:234pt;width:613.2pt;height:88.05pt;z-index:251666604;mso-position-horizontal-relative:text;mso-position-vertical-relative:text" coordsize="77876,11182" o:gfxdata="UEsDBBQABgAIAAAAIQCm5lH7DAEAABUCAAATAAAAW0NvbnRlbnRfVHlwZXNdLnhtbJSRTU7DMBBG&#13;&#10;90jcwfIWJQ5dIITidEHKEhAqB7DsSWIR/8hjQnp77LSVoKJIXdoz75s3dr2ezUgmCKid5fS2rCgB&#13;&#10;K53Stuf0fftU3FOCUVglRmeB0x0gXTfXV/V25wFJoi1yOsToHxhDOYARWDoPNlU6F4yI6Rh65oX8&#13;&#10;ED2wVVXdMelsBBuLmDNoU7fQic8xks2crvcmYDpKHvd9eRSn2mR+LnKF/ckEGPEEEt6PWoqYtmOT&#13;&#10;VSdmxcGqTOTSg4P2eJPUz0zIld9WPwccuJf0nEErIK8ixGdhkjtTARmsXOtk+X9GljRYuK7TEso2&#13;&#10;4Gahjk7nspX7sgGmS8PbhL3BdExny6c23wA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AEtXME5BAAAxgsAAA4AAABkcnMvZTJvRG9jLnhtbNxWbW/bNhD+PmD/&#13;&#10;gdD3xnrxiyzEKTJnCQoEbbBk6GeaoiyiEsmRdOT01+8hJTmJk6JFugHDDEQ5ikfe3aN77u70/b5t&#13;&#10;yD03Vii5ipKTOCJcMlUKuV1Ff95dvssjYh2VJW2U5Kvogdvo/dmvv5x2uuCpqlVTckNwibRFp1dR&#13;&#10;7ZwuJhPLat5Se6I0l9islGmpw9JsJ6WhHW5vm0kax/NJp0ypjWLcWry96Dejs3B/VXHmPlWV5Y40&#13;&#10;qwi+ufA04bnxz8nZKS22hupasMEN+gYvWiokjB6uuqCOkp0RL65qBTPKqsqdMNVOVFUJxkMMiCaJ&#13;&#10;j6K5MmqnQyzbotvqA0yA9ginN1/LPt5fGX2rbwyQ6PQWWISVj2Vfmdb/h5dkHyB7OEDG944wvFws&#13;&#10;8sV8CmQZ9pIkydNs1oPKaiD/4hyrf//OycloePLMnU4jQewjBvbnMLitqeYBWlsAgxtDRLmKpsly&#13;&#10;lk/jNI2IpC3S9Q8kEJXbhpM0m/q4vBvQPwBmCwvsfhatQ8y00Ma6K65a4oVVZOBASCx6f20dHIDq&#13;&#10;qOKtWtWI8lI0TViY7WbdGHJPke3JOl3PMu8zjjxTayTpsJ8uYv/dKFhXNdRBbDUwsHIbEdpsQWfm&#13;&#10;TLAtlbeAm3rbF9TWvY1wbf+5W+FA5Ea0qyiP/W+w3Eh/jAcqDhF4DHvUvOT2m30Af56PAG9U+YAv&#13;&#10;YlRPV6vZpQAa19S6G2rAT/iNmuM+4VE1CsGoQYpIrczX1957faQMdiPSge8I9K8dNTwizQeJZFom&#13;&#10;U5/GLiyms0WKhXm6s3m6I3ftWnmQUd00C6LXd80oVka1n1Gazr1VbFHJYLuHdFisXV+HUNwYPz8P&#13;&#10;aigKmrpreauZv3xE/G7/mRo9pIQD9z6qMYFpcZQZva4/KdX5zqlKhLTxUPe4IiH8AmTq0/nfZ9V0&#13;&#10;mSxm6WwxsurOV4/f1J4sI1Jyy4DDLfIcLYS4ThGnHG2IZcpwslH7MSsG2hG3x1GPzkDHbxBwms6S&#13;&#10;5RzQozAt4nwOMWTwWLnQPeI8n/WVK0viWRIK1z9FxQd7YCLaVak6JBryFy9X0WX4eXdep+Y8m8Xh&#13;&#10;2wd+Hdj9lithwDMwfPHXOLccUfwfcw6lrafff4FxWrACf0Mvh/Sij31/5sEpt/Olq5+b2h+6o6Xm&#13;&#10;y06/6yuM2IhGuIcwQiHTvFPy/kYw38r84rElJstsGaMcgh1DT4Sat04CAUfl/ij6g2DXin2xRKp1&#13;&#10;jc7Jz60GtQe6Tp6rh+Uzu5tG6DHfvTxECM4cDTyvgNQPUxeK7VouXT8dGo7Ohrpia6EtCnTB2w0v&#13;&#10;0VY/lMF9dEZnuGO1r5cVmpxv+AMvx43g5aNjPoRvlJx5togz3zh8yUnmaX5UcpI4zrLQdKGQzXMv&#13;&#10;98bGUWts7T/U/YNjvStBhGeB6WFYDLVlGGz9NPp0HbQex++zvwEAAP//AwBQSwMEFAAGAAgAAAAh&#13;&#10;AEHlhZdbDwAAlDQAABQAAABkcnMvbWVkaWEvaW1hZ2UxLmVtZuybeTiUXRvAH0xhCJU91ZOMpcSY&#13;&#10;GTTJOphIDSnZGWbsjMauZMnyKpItURIqqUhRyZrIUn2GbKmQ7NlSXorke0Z56533u67vnf/nXO45&#13;&#10;577Pfe7zPL/z/HGf67qxAQDgAclqI0ADiVUF6nfBASCPAwBAvQP6AMAGpGAAAFKh0d+b1loAiIQm&#13;&#10;+NkBQJ5h8gKcC3iXDAOgAIAUAgBEIYHC7WTTYlvZSwCysws8fkNfZv9TkFrsgAA0hkECAGGa3FrA&#13;&#10;X/ry8jKwHdJ56VNQ49ICuKSgXhQSehy6jd4gv+UfI7oP2xoXyMkaktW9jKHJzZBAjwHwgHwrrts3&#13;&#10;8HhqgILVGtuEHrOECQYQs1V21qqy30PsDy+z5N8zoDNb+e4gjkFWB7/Tv11W+/cE6MxY/P49L0ZP&#13;&#10;Fj9GIszpLH7M8WL0ZvFjJMKczuLHHC9GbxY/RiLM6Sx+zPFi9GbxYyTCnM7ixxwvRm8WP0YizOks&#13;&#10;fszxYvRm8WMkwpzO4sccL0ZvFj9GIszpLH7M8WL0ZvFjJMKczuLHHC9GbxY/RiLM6Sx+zPFi9Gbx&#13;&#10;YyTCnM7ixxwvRm8WP0YizOksfszxYvRm8WMkwpz+Oz9W/cG/rztYrdFYrT9YreFg1b4wUftCrxX6&#13;&#10;Wf8iDhUTYaBKItmVaiKo1uhn/6O7ogMAo9q/TD90dq1ftUz0GqlZqBRpFBK8rgEOBpUnQaa/NXqd&#13;&#10;FKiva0w3VkB+8lCPMNbV36WkgIYj6oY+DY3nfb7SUlcPR4NIkOLgBt+7F1TUd/XwJVOh3oPoS9Yl&#13;&#10;O1JIZFDRiOzl7OsCKqHRoIYG3MeXSiZ6wgPZjiRow2uRvLDpoKcnr+ST1FL95ngisuxls1/FvMNV&#13;&#10;23VnRxnGbJ6UjDw4sfsYIdNkT6C/orRCjvb7lj0pB/Stj73jNnvNRblo10V9xlNgJN60M67OU7up&#13;&#10;keDd2DTVYmi2ASGgaa/ktdxZYfUalbNWyETcvHr01KaDytMxnPfU74YCEsE71OBkL9LP54FG9JdQ&#13;&#10;+u1lDgd5Q09vTHRe+aWSvXxBFDR9CFQ8RPah+FEdyT4g5ocBR/HyheZ9QDoMyOEAmeRK1KEEglZI&#13;&#10;yKCKBVFYGzj08j93oa9aRWZMpTiakn1BK2grXX3QBlTEUTwoVFNvoiMZpDPF+SiByithNTToAH/G&#13;&#10;UPktxkFoX0VtOnoviDuoqEv2d3UkH8Lr/AUfpaKE+t/H8/uRZJ4POGzaLRxDq1StbNkgCSJmxYO5&#13;&#10;wZdq+4RgJrEGYcbs0ZHS/rpr9AXXy5mRDj9mw8dIOuoJ8pyKcOji/iRgXF9joqs31BPnzj1doPy5&#13;&#10;N2OpwaKve+RhV7fzdEhXGWD8LQL2xNecLQyTbS44NV5jvWHj87p5dlEBNj5ztsf9Tk4w/Bdd9vZv&#13;&#10;lerp6Tf21RfPTSmEkcrfyFcbS/t0LocmSqripNYCcL0Olb0npUWG2FNMi5+KoZZhz2ZT5VDRSijh&#13;&#10;bO6c25IDdXc85vKGd5Y3XUiTHswWt2gWq8Bcjis37s1A9OfGwbKtLyDeOeee4CRXHjbIAIbmZdva&#13;&#10;vlwyApCC6XYvRqSzPWJReoJiU7Gf2AGulDpsBZXvzFesy2Ug8Lrz4GlYrIHD9fVdF1yHRhudFmaK&#13;&#10;Tb86KO1MqT3Q/0egEW22hPcsUiTsDuW8HhvCwjPdJXGyQGJy0qJz2OVrdXfflpOmS+qNwYtHZqQn&#13;&#10;aJe14y5b9HlM3FasFAbmpCwvbi6uSj0ClHiu1Rrqv02YBoFPa4CS3kuft0R72CbVveeV4TkzMeHh&#13;&#10;w5blrrBzVHUxK4LyrDoaO5/+fGrRTO26iGb4dgMhNFlv6Hre9f26L17w8qXRSEvzAssDj7Gu/2mq&#13;&#10;lb+U9VhkJmr0iMloCndkrEt51N5w83MKJHhkaEd/qKiKDKfYyUx3QRc/OyAkCmtcasDZSFEHcNs5&#13;&#10;pLw0g9lDxq0ElOCNVRUuBYl3fBJQwd9HFrbyWJ/26jfSljQdnuNNIFEROfJiuX2RHjXsG85x+l6B&#13;&#10;Y8IVkOzy9uskwtDeHL0gEBm2T4DjPIfCPnZXLdg9bY1XAFxb6RWb/yk3b6A9PLgFdjBCxXutNezo&#13;&#10;43XePLxheC14dM1+JFtvuCtXxEcBoRztm+eEr/Kn63QKbLLkCsJpG+8W5HiKiz0nkKT1tUX6huiO&#13;&#10;Uzezccbqs9t9xcu4bE4tXOFsATFrl9hCItdfYG8jrnsFPAjrLlKT4MI/ef5ON1DoEqfI4zf9hqXC&#13;&#10;GnwPn4j0b/oIyEfZPUnm0mrk4mjVN+faNKOrc85cim39NvdEyavs+XoZ5/iubnoUvy/x2CDH2phs&#13;&#10;4gVR4XqxgRiLuH4HM2KngyGy44LjBTMjkWEVJwF0+NeIaw4dd6+by9zW9OdWWX8xfledmX2CvVVR&#13;&#10;2l2OV8QJNQm+hsdi7yW8T5aKWqO8lAthD/m74srDxmvX9UvPBFbs6BWcjuCv8fnocGJbFTxUInRL&#13;&#10;X8LW+mqZc9yWMPcI/m3nQSkPqcMC4lwjXEuR659gTMJvEHwlowWC6qwd5O6efaVdYSAhfTBZ0CBa&#13;&#10;SuSQlFx6SfhhAzdJG2l16cptyU17SHiqqIWWLaFQKgu0Q/AnaRqnyEoLEgwl9HS6D2INH2kFaQXh&#13;&#10;rh1ad8Or3fzmhbJMS0KlbohhiCI+GZ32OW2gqSD5VqJ76njacQQhpSstIM1OIUvGbluo4ffr30rZ&#13;&#10;TWq0akzDc4vMsvX7S56oRxnoZeSkOvzhkOEQ63DqvfJTE0RFUnjSww2EfK2xopeIa9vEddquBb0s&#13;&#10;LTlQsuc1+TVyM1716mJb8tjT2a2jlbPcZATZakh2SGJIfKj42aG1T5D2X9CHxK7FJceVxyV8xgw/&#13;&#10;og3Q3qjccbVdrpBL/brDa8eJVMlUp1S21ISbRkcoHYIdmTc9bxLakW7SbkS3brfFDoVb8bQ8WsBl&#13;&#10;WqYdZnnwW8yHorLY4NIFtz9rP6h/SBbPEK8SFxM/Ip6GqVcWy/DKaMoYyhjBNJS4WPLch1kOWY7c&#13;&#10;t0Wmpk+9OOyEKD6DzS4onMzb1apxteeWeoHjjWJz59yDxc0bbZIUrFS1H1o/NA3QIexXNFe0u2My&#13;&#10;na1hklWQdbUaX20V+uxxC/ja/oz2xZob2aezq4mXibn9jttvJt5q3ZFrmatWv9vxwbHTMxoDVtJF&#13;&#10;sZkGSQbxTQdMX7X3HrYvo5XQeN2HXaQxt5TLG3KK3lpY3NbvvIKt3dt4Ijfo4tedPOpnzM9kCvcI&#13;&#10;28lPypvuGpffaiFnscbcs+RD0ULt67oMdxvHkIZotwHH4ubrPcP3C/J39flXT4aoZdgU9QiXHyyn&#13;&#10;zfHNSS5KLypxqscExlTyzb/y9ZctjwzpWD8+2l/aPBM3wClzXOZum0FeX6ZFs1zzuuZcHl6RjyLt&#13;&#10;u0Sprcf6SyWoiQokhTi7QO/s9iNvUgcsxxdeHOiKH/Gv86zreaXevVS6uJN/P38i/kxDSl7yiDiN&#13;&#10;x/aPtDtHE4/eeZg07zDtNp2nsUcjViNeY2OVf9WtEMUvxCX2Jf+Fns9dH0cWuhYJsN2w29yj8Ksw&#13;&#10;fZgZpwYPinvDGj9YbQ1bTXnEVsWXdlLW7cLsOt9w/lF7uZV5bYQWfEQV5DG3pSeCSo8EngwMgO1y&#13;&#10;0NPF1ZXvS2h82Yg/Ey+8XzhAvwn/VK8Df0DvuF6a3v40c3mL4kH9OMs48Lq68NZNQsel/Kn58y97&#13;&#10;9scMTLyHD0wpoK3PF0+8pt4fyn9OKzxnV2NxbMeWTVs39wksx258kj9kVDhr9yhgCNaVXB6zmDRS&#13;&#10;v3MkfsbmC/lbIiwt8l5kq25anU2so0GhgZDBADtB+/47v3t2n8IH81POpeTKofNb8//jGlnypaRN&#13;&#10;B0E8XbTTBq0uU6lYi8lF4sqeuXZMHdmYo9WaaCTrY+FUfuHsd6M/98VJXUScsuApdrvX64wnZz0z&#13;&#10;ebF+eHYwY9Dr+eamz02LJ5WdlAP8nKv8v0d/q1GecucriOostH7z6GCATU1Z/59V4wmeoOe+7o/P&#13;&#10;9Z/Hkzf1eZ3ubTe5YlJUZe9SPD1cr/NIx6S/clezFZ/HUw8hj8kep+ICtzdpkratfzo8f3/6PQHx&#13;&#10;Nmm8zyLk6NeeF3ORk5XX5q4tBrzz5wp42zNW9tk83cHCtrul8J1NwdCLTzmfHpYfnagyI1ods+d3&#13;&#10;TSAllKBu3Ks0vOOG78j7cPVDuHhCxnDlh+MPJzNfN7zpqu7zDG1ji+d4yqmxRVCiIrRx3ti9QNvz&#13;&#10;KfFt/+1a2njOh7Jq51C7UN3JfTOJNHwU/lrDkwS/DrX2LtUbqikqT+KT6u8OHGugLL37E3d8460x&#13;&#10;Y3Tuoy+w3duwM+8bvmydvsy7tzvodMjNMZmlrLkHLZanLbM733bGPriq4nrc6HjfWFhb5ubmzbs0&#13;&#10;Ly6fmI2bS88ofua8n5bYLHTpIjYr4OQnnfqomTOxIjF7jvpqlJUMvswsLCrsfR6edsd25hE1/03l&#13;&#10;4rcjabecC7E2aiGZIZWT0UvxnVvKL5+3mzjpOnZ/2rNyzLt46fxAwdmqNSEjCzaLir1zZSFDZ5cz&#13;&#10;N3GcWbswpVB1fNn2rfpYSO9SK2c+v63mi+DdSy5LjhMDOTJwwo7LNzULljq+dDnlV85OXOmypxX/&#13;&#10;4ZwQXYpTXE79eodQu4aWT9upX6L/AV+Ap8V9jesJvjv79OPzuLS2gahque8P5lNbb2WdDFisdHZo&#13;&#10;qvvo3jqermnYe6MKu9A55zlCGh1sC3Cdvp53uvdWleZc+FL2ouNsQ+LYBOELITUrXjPgBPe3T4HS&#13;&#10;nk7DffORnxf/mUHTU1V6bgvlswY4nA7Rh0wC6bnqIdBmNXWlZ9Gr6e+vJNvnf6fN9HzYD0q9lUDF&#13;&#10;/a4kHyhPpufoULTfcmHVfwTEEX2JHhTnH+m7z8+8/VfyvPu3BTjoPuLrSvHSpafOsrp7UEiUChKj&#13;&#10;pIpSUsIqKVsikTLQnxwUiUoh+TlCtxtZT6IjwRQ0I1N9oGUgSkUBo6AEWsvq+Ll6kECUsh5KGW0t&#13;&#10;B5r4Eam+wSCU1K/cDgJ95eCKByik/7PNr2cMpJKd4EgQC0f+1UAVZWW0MugErtpQKOjV6Q30WrWh&#13;&#10;lTDQ9eLvNiQSBTFnsKFRWEYbWgn5DxsSjf3nHigUdMx/j4dGqf62ry+V6OpBpq5cCk1dg8kgFro1&#13;&#10;USi+IP2ooAuSgZcTBaSfAn2sCx3qXlUVlArJyRHl6EBGkVXJGBTZkYRGoslOWCw0diBrwP+/y4+P&#13;&#10;wscXAr9CD41B74YjEHoEfTh0hV353x76fZbe/gsAAP//AwBQSwMEFAAGAAgAAAAhABDhn2fnAAAA&#13;&#10;EgEAAA8AAABkcnMvZG93bnJldi54bWxMj09rwzAMxe+DfQejwW6t4y0LJY1SSvfnVAZrB2M3N1GT&#13;&#10;0FgOsZuk337uab0ICUnvvV+2mkwrBupdYxlBzSMQxIUtG64QvvfvswUI5zWXurVMCBdysMrv7zKd&#13;&#10;lnbkLxp2vhJBhF2qEWrvu1RKV9RktJvbjjjsjrY32oexr2TZ6zGIm1Y+RVEijW44ONS6o01NxWl3&#13;&#10;Nggfox7Xz+pt2J6Om8vv/uXzZ6sI8fFhel2Gsl6C8DT5/w+4MoT8kIdgB3vm0okWYaZUFIg8Qpws&#13;&#10;QnM9USqJQRwQkjhWIPNM3qLkfwAAAP//AwBQSwMEFAAGAAgAAAAhAI4iCUK6AAAAIQEAABkAAABk&#13;&#10;cnMvX3JlbHMvZTJvRG9jLnhtbC5yZWxzhI/LCsIwEEX3gv8QZm/TuhCRpt2I0K3UDxiSaRtsHiRR&#13;&#10;7N8bcGNBcDn3cs9h6vZlZvakELWzAqqiBEZWOqXtKODWX3ZHYDGhVTg7SwIWitA22019pRlTHsVJ&#13;&#10;+8gyxUYBU0r+xHmUExmMhfNkczO4YDDlM4zco7zjSHxflgcevhnQrJisUwJCpypg/eKz+T/bDYOW&#13;&#10;dHbyYcimHwquTXZnIIaRkgBDSuMnrAoyA/Cm5qvHmjcAAAD//wMAUEsBAi0AFAAGAAgAAAAhAKbm&#13;&#10;UfsMAQAAFQIAABMAAAAAAAAAAAAAAAAAAAAAAFtDb250ZW50X1R5cGVzXS54bWxQSwECLQAUAAYA&#13;&#10;CAAAACEAOP0h/9YAAACUAQAACwAAAAAAAAAAAAAAAAA9AQAAX3JlbHMvLnJlbHNQSwECLQAUAAYA&#13;&#10;CAAAACEAAS1cwTkEAADGCwAADgAAAAAAAAAAAAAAAAA8AgAAZHJzL2Uyb0RvYy54bWxQSwECLQAU&#13;&#10;AAYACAAAACEAQeWFl1sPAACUNAAAFAAAAAAAAAAAAAAAAAChBgAAZHJzL21lZGlhL2ltYWdlMS5l&#13;&#10;bWZQSwECLQAUAAYACAAAACEAEOGfZ+cAAAASAQAADwAAAAAAAAAAAAAAAAAuFgAAZHJzL2Rvd25y&#13;&#10;ZXYueG1sUEsBAi0AFAAGAAgAAAAhAI4iCUK6AAAAIQEAABkAAAAAAAAAAAAAAAAAQhcAAGRycy9f&#13;&#10;cmVscy9lMm9Eb2MueG1sLnJlbHNQSwUGAAAAAAYABgB8AQAAMxgAAAAA&#13;&#10;">
                <v:rect id="_x0000_s1097" alt="&quot;&quot;" style="position:absolute;width:77876;height:11182;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lRl1bygAAAOcAAAAPAAAAZHJzL2Rvd25yZXYueG1sRI/RSsQw&#13;&#10;FETfhf2HcAXf3KSlSu1udlkqC766+gHX5m5T2tyUJrbVrzeC4MvAMMwZZn9c3SBmmkLnWUO2VSCI&#13;&#10;G286bjW8v53vSxAhIhscPJOGLwpwPGxu9lgZv/ArzZfYigThUKEGG+NYSRkaSw7D1o/EKbv6yWFM&#13;&#10;dmqlmXBJcDfIXKlH6bDjtGBxpNpS018+nYazKmplPvp5NVR+99ky27K+an13uz7vkpx2ICKt8b/x&#13;&#10;h3gxGors6aEsVJ7D76/0CeThBwAA//8DAFBLAQItABQABgAIAAAAIQDb4fbL7gAAAIUBAAATAAAA&#13;&#10;AAAAAAAAAAAAAAAAAABbQ29udGVudF9UeXBlc10ueG1sUEsBAi0AFAAGAAgAAAAhAFr0LFu/AAAA&#13;&#10;FQEAAAsAAAAAAAAAAAAAAAAAHwEAAF9yZWxzLy5yZWxzUEsBAi0AFAAGAAgAAAAhAKVGXVvKAAAA&#13;&#10;5wAAAA8AAAAAAAAAAAAAAAAABwIAAGRycy9kb3ducmV2LnhtbFBLBQYAAAAAAwADALcAAAD+AgAA&#13;&#10;AAA=&#13;&#10;" fillcolor="#1c2c53" stroked="f" strokeweight="1pt">
                  <v:textbox>
                    <w:txbxContent>
                      <w:p w14:paraId="64914329" w14:textId="3F58F6D0" w:rsidR="009D6AA8" w:rsidRPr="006324C6" w:rsidRDefault="009D6AA8" w:rsidP="009D6AA8">
                        <w:pPr>
                          <w:pStyle w:val="Heading4"/>
                          <w:ind w:left="720"/>
                          <w:rPr>
                            <w:b/>
                            <w:bCs/>
                            <w:color w:val="FFFFFF" w:themeColor="background1"/>
                            <w:sz w:val="36"/>
                            <w:szCs w:val="36"/>
                          </w:rPr>
                        </w:pPr>
                        <w:r w:rsidRPr="00952BA8">
                          <w:rPr>
                            <w:rFonts w:asciiTheme="minorHAnsi" w:hAnsiTheme="minorHAnsi" w:cstheme="minorHAnsi"/>
                            <w:b/>
                            <w:i w:val="0"/>
                            <w:color w:val="FFFFFF" w:themeColor="background1"/>
                            <w:sz w:val="36"/>
                            <w:szCs w:val="36"/>
                          </w:rPr>
                          <w:t>Calculate Section</w:t>
                        </w:r>
                        <w:r>
                          <w:rPr>
                            <w:rFonts w:asciiTheme="minorHAnsi" w:hAnsiTheme="minorHAnsi" w:cstheme="minorHAnsi"/>
                            <w:b/>
                            <w:i w:val="0"/>
                            <w:color w:val="FFFFFF" w:themeColor="background1"/>
                            <w:sz w:val="36"/>
                            <w:szCs w:val="36"/>
                          </w:rPr>
                          <w:t xml:space="preserve"> Two </w:t>
                        </w:r>
                        <w:r w:rsidRPr="0095373D">
                          <w:rPr>
                            <w:rFonts w:asciiTheme="minorHAnsi" w:hAnsiTheme="minorHAnsi" w:cstheme="minorHAnsi"/>
                            <w:b/>
                            <w:bCs/>
                            <w:i w:val="0"/>
                            <w:iCs w:val="0"/>
                            <w:color w:val="FFFFFF" w:themeColor="background1"/>
                            <w:sz w:val="36"/>
                            <w:szCs w:val="36"/>
                          </w:rPr>
                          <w:t>Total</w:t>
                        </w:r>
                      </w:p>
                      <w:p w14:paraId="33CA5EF3" w14:textId="3C489210" w:rsidR="009D6AA8" w:rsidRPr="006324C6" w:rsidRDefault="009D6AA8" w:rsidP="009D6AA8">
                        <w:pPr>
                          <w:spacing w:line="480" w:lineRule="auto"/>
                          <w:ind w:left="720"/>
                          <w:rPr>
                            <w:rFonts w:eastAsiaTheme="minorEastAsia"/>
                            <w:b/>
                            <w:bCs/>
                            <w:i/>
                            <w:iCs/>
                            <w:color w:val="FFFFFF" w:themeColor="background1"/>
                            <w:sz w:val="28"/>
                            <w:szCs w:val="28"/>
                          </w:rPr>
                        </w:pPr>
                        <w:r w:rsidRPr="006324C6">
                          <w:rPr>
                            <w:rFonts w:eastAsiaTheme="minorEastAsia"/>
                            <w:b/>
                            <w:bCs/>
                            <w:i/>
                            <w:iCs/>
                            <w:color w:val="FFFFFF" w:themeColor="background1"/>
                            <w:sz w:val="28"/>
                            <w:szCs w:val="28"/>
                          </w:rPr>
                          <w:t>Add up points from the bolded boxes to get your Section</w:t>
                        </w:r>
                        <w:r>
                          <w:rPr>
                            <w:rFonts w:eastAsiaTheme="minorEastAsia"/>
                            <w:b/>
                            <w:bCs/>
                            <w:i/>
                            <w:iCs/>
                            <w:color w:val="FFFFFF" w:themeColor="background1"/>
                            <w:sz w:val="28"/>
                            <w:szCs w:val="28"/>
                          </w:rPr>
                          <w:t xml:space="preserve"> Two</w:t>
                        </w:r>
                        <w:r w:rsidRPr="006324C6">
                          <w:rPr>
                            <w:rFonts w:eastAsiaTheme="minorEastAsia"/>
                            <w:b/>
                            <w:bCs/>
                            <w:i/>
                            <w:iCs/>
                            <w:color w:val="FFFFFF" w:themeColor="background1"/>
                            <w:sz w:val="28"/>
                            <w:szCs w:val="28"/>
                          </w:rPr>
                          <w:t xml:space="preserve"> Total.</w:t>
                        </w:r>
                      </w:p>
                      <w:p w14:paraId="75A96F0F" w14:textId="530167BF" w:rsidR="009D6AA8" w:rsidRPr="00F45A74" w:rsidRDefault="009D6AA8" w:rsidP="009D6AA8">
                        <w:pPr>
                          <w:rPr>
                            <w:b/>
                            <w:bCs/>
                            <w:sz w:val="36"/>
                            <w:szCs w:val="36"/>
                          </w:rPr>
                        </w:pPr>
                        <w:r>
                          <w:rPr>
                            <w:b/>
                            <w:bCs/>
                            <w:sz w:val="36"/>
                            <w:szCs w:val="36"/>
                          </w:rPr>
                          <w:t xml:space="preserve"> </w:t>
                        </w:r>
                      </w:p>
                    </w:txbxContent>
                  </v:textbox>
                </v:rect>
                <v:shape id="Text Box 9" o:spid="_x0000_s1098" type="#_x0000_t202" alt="Section two total score box" style="position:absolute;left:42519;top:7086;width:20009;height:3105;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wSR4zgAAAOcAAAAPAAAAZHJzL2Rvd25yZXYueG1sRI9PSwMx&#13;&#10;FMTvQr9DeAVvNtu1f3TbtCyKpQgWWj14fCTP7OImWZJnu357IwheBoZhfsOst4PrxJliaoNXMJ0U&#13;&#10;IMjrYFpvFby9Pt3cgUiM3mAXPCn4pgTbzehqjZUJF3+k84mtyBCfKlTQMPeVlEk35DBNQk8+Zx8h&#13;&#10;OuRso5Um4iXDXSfLolhIh63PCw329NCQ/jx9OQXPxx2WdrcvXm7fuT5Y1nWKWqnr8fC4ylKvQDAN&#13;&#10;/N/4Q+yNgtnsfrqcl/Ml/P7Kn0BufgAAAP//AwBQSwECLQAUAAYACAAAACEA2+H2y+4AAACFAQAA&#13;&#10;EwAAAAAAAAAAAAAAAAAAAAAAW0NvbnRlbnRfVHlwZXNdLnhtbFBLAQItABQABgAIAAAAIQBa9Cxb&#13;&#10;vwAAABUBAAALAAAAAAAAAAAAAAAAAB8BAABfcmVscy8ucmVsc1BLAQItABQABgAIAAAAIQC/wSR4&#13;&#10;zgAAAOcAAAAPAAAAAAAAAAAAAAAAAAcCAABkcnMvZG93bnJldi54bWxQSwUGAAAAAAMAAwC3AAAA&#13;&#10;AgMAAAAA&#13;&#10;" fillcolor="window" strokecolor="window" strokeweight=".5pt">
                  <v:textbox>
                    <w:txbxContent>
                      <w:p w14:paraId="00168A0A" w14:textId="77777777" w:rsidR="009D6AA8" w:rsidRPr="007F7596" w:rsidRDefault="009D6AA8" w:rsidP="009D6AA8">
                        <w:pPr>
                          <w:spacing w:after="240"/>
                          <w:rPr>
                            <w:b/>
                            <w:bCs/>
                            <w:color w:val="1C2C53"/>
                            <w:sz w:val="28"/>
                            <w:szCs w:val="28"/>
                          </w:rPr>
                        </w:pPr>
                        <w:r w:rsidRPr="007F7596">
                          <w:rPr>
                            <w:b/>
                            <w:bCs/>
                            <w:color w:val="1C2C53"/>
                            <w:sz w:val="28"/>
                            <w:szCs w:val="28"/>
                          </w:rPr>
                          <w:t>SECTION TOTAL =</w:t>
                        </w:r>
                      </w:p>
                      <w:p w14:paraId="7BBA5135" w14:textId="77777777" w:rsidR="009D6AA8" w:rsidRDefault="009D6AA8" w:rsidP="009D6AA8"/>
                    </w:txbxContent>
                  </v:textbox>
                </v:shape>
                <v:shape id="Picture 1" o:spid="_x0000_s1099" type="#_x0000_t75" alt="&quot;&quot;" style="position:absolute;left:63703;top:7162;width:10033;height:3683;visibility:visible;mso-wrap-style:squar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Jb9blzwAAAOgAAAAPAAAAZHJzL2Rvd25yZXYueG1sRI/RasJA&#13;&#10;EEXfhf7DMoW+6caI2iSuIhZBKBSqRezbkB2T0OxszK66/ftuodCXgZnLPcNZrIJpxY1611hWMB4l&#13;&#10;IIhLqxuuFHwctsNnEM4ja2wtk4JvcrBaPgwWmGt753e67X0lIoRdjgpq77tcSlfWZNCNbEccs7Pt&#13;&#10;Dfq49pXUPd4j3LQyTZKZNNhw/FBjR5uayq/91Sg4nY9rs0278HaZpBROnzw7vrJST4/hpYhjXYDw&#13;&#10;FPx/4w+x09Ehm2TJdJ6Op/ArFg8glz8AAAD//wMAUEsBAi0AFAAGAAgAAAAhANvh9svuAAAAhQEA&#13;&#10;ABMAAAAAAAAAAAAAAAAAAAAAAFtDb250ZW50X1R5cGVzXS54bWxQSwECLQAUAAYACAAAACEAWvQs&#13;&#10;W78AAAAVAQAACwAAAAAAAAAAAAAAAAAfAQAAX3JlbHMvLnJlbHNQSwECLQAUAAYACAAAACEAiW/W&#13;&#10;5c8AAADoAAAADwAAAAAAAAAAAAAAAAAHAgAAZHJzL2Rvd25yZXYueG1sUEsFBgAAAAADAAMAtwAA&#13;&#10;AAMDAAAAAA==&#13;&#10;">
                  <v:imagedata r:id="rId31" o:title=""/>
                </v:shape>
              </v:group>
            </w:pict>
          </mc:Fallback>
        </mc:AlternateContent>
      </w:r>
      <w:r w:rsidR="00284CD7" w:rsidRPr="00F1598C">
        <w:rPr>
          <w:rFonts w:asciiTheme="minorHAnsi" w:hAnsiTheme="minorHAnsi" w:cstheme="minorHAnsi"/>
          <w:szCs w:val="24"/>
        </w:rPr>
        <w:t xml:space="preserve">Never </w:t>
      </w:r>
      <w:r w:rsidR="00284CD7" w:rsidRPr="00F1598C">
        <w:rPr>
          <w:rFonts w:asciiTheme="minorHAnsi" w:hAnsiTheme="minorHAnsi" w:cstheme="minorHAnsi"/>
          <w:b/>
          <w:szCs w:val="24"/>
        </w:rPr>
        <w:t>(0 point</w:t>
      </w:r>
      <w:r w:rsidR="004C6765">
        <w:rPr>
          <w:rFonts w:asciiTheme="minorHAnsi" w:hAnsiTheme="minorHAnsi" w:cstheme="minorHAnsi"/>
          <w:b/>
          <w:szCs w:val="24"/>
        </w:rPr>
        <w:t>s)</w:t>
      </w:r>
      <w:r w:rsidRPr="009D6AA8">
        <w:rPr>
          <w:rFonts w:eastAsiaTheme="minorEastAsia" w:cstheme="minorHAnsi"/>
          <w:noProof/>
        </w:rPr>
        <w:t xml:space="preserve"> </w:t>
      </w:r>
    </w:p>
    <w:p w14:paraId="57AB604B" w14:textId="77777777" w:rsidR="00284CD7" w:rsidRPr="000833F4" w:rsidRDefault="00284CD7" w:rsidP="00237328">
      <w:pPr>
        <w:pStyle w:val="Heading2"/>
      </w:pPr>
      <w:r w:rsidRPr="000833F4">
        <w:lastRenderedPageBreak/>
        <w:t>Section 3: Food Environment and Feeding Practices</w:t>
      </w:r>
    </w:p>
    <w:p w14:paraId="649A04DF" w14:textId="77777777" w:rsidR="00284CD7" w:rsidRPr="00F1598C" w:rsidRDefault="00284CD7" w:rsidP="00623934">
      <w:pPr>
        <w:spacing w:before="120" w:after="120"/>
        <w:contextualSpacing/>
        <w:rPr>
          <w:rFonts w:asciiTheme="minorHAnsi" w:hAnsiTheme="minorHAnsi" w:cstheme="minorHAnsi"/>
          <w:i/>
          <w:iCs/>
          <w:color w:val="538135" w:themeColor="accent6" w:themeShade="BF"/>
          <w:sz w:val="24"/>
        </w:rPr>
      </w:pPr>
      <w:r w:rsidRPr="00F1598C">
        <w:rPr>
          <w:rStyle w:val="IntenseEmphasis"/>
          <w:rFonts w:asciiTheme="minorHAnsi" w:hAnsiTheme="minorHAnsi" w:cstheme="minorHAnsi"/>
        </w:rPr>
        <w:t>Unless otherwise specified, refer to practices in place currently. Do NOT include practices that are planned and not yet implemented.</w:t>
      </w:r>
    </w:p>
    <w:p w14:paraId="03B9C0DF" w14:textId="77777777" w:rsidR="00284CD7" w:rsidRPr="000833F4" w:rsidRDefault="00284CD7" w:rsidP="00363E24">
      <w:pPr>
        <w:pStyle w:val="Questions"/>
      </w:pPr>
      <w:r w:rsidRPr="000833F4">
        <w:t xml:space="preserve">3.1 Staff eat or drink unhealthy foods (i.e., sweets, soda, chips) in front of students.  </w:t>
      </w:r>
    </w:p>
    <w:p w14:paraId="0828E708" w14:textId="2898FB3F" w:rsidR="00284CD7" w:rsidRPr="00F1598C" w:rsidRDefault="00284CD7" w:rsidP="00363E24">
      <w:pPr>
        <w:pStyle w:val="ListParagraph"/>
        <w:numPr>
          <w:ilvl w:val="0"/>
          <w:numId w:val="52"/>
        </w:numPr>
      </w:pPr>
      <w:r w:rsidRPr="00F1598C">
        <w:t xml:space="preserve">Always (true more than 90% of the time) </w:t>
      </w:r>
      <w:r w:rsidRPr="00F1598C">
        <w:rPr>
          <w:b/>
        </w:rPr>
        <w:t>(</w:t>
      </w:r>
      <w:r w:rsidR="0039025B">
        <w:rPr>
          <w:b/>
        </w:rPr>
        <w:t>0</w:t>
      </w:r>
      <w:r w:rsidRPr="00F1598C">
        <w:rPr>
          <w:b/>
        </w:rPr>
        <w:t xml:space="preserve"> points)</w:t>
      </w:r>
    </w:p>
    <w:p w14:paraId="2433E457" w14:textId="53CCD2BB" w:rsidR="00284CD7" w:rsidRPr="00F1598C" w:rsidRDefault="00284CD7" w:rsidP="00363E24">
      <w:pPr>
        <w:pStyle w:val="ListParagraph"/>
        <w:numPr>
          <w:ilvl w:val="0"/>
          <w:numId w:val="52"/>
        </w:numPr>
      </w:pPr>
      <w:r w:rsidRPr="00F1598C">
        <w:t xml:space="preserve">Usually (true 61-90% of the time) </w:t>
      </w:r>
      <w:r w:rsidRPr="00F1598C">
        <w:rPr>
          <w:b/>
        </w:rPr>
        <w:t>(</w:t>
      </w:r>
      <w:r w:rsidR="0039025B">
        <w:rPr>
          <w:b/>
        </w:rPr>
        <w:t>1</w:t>
      </w:r>
      <w:r w:rsidRPr="00F1598C">
        <w:rPr>
          <w:b/>
        </w:rPr>
        <w:t xml:space="preserve"> points)</w:t>
      </w:r>
    </w:p>
    <w:p w14:paraId="75CBAD8D" w14:textId="77777777" w:rsidR="00284CD7" w:rsidRPr="00F1598C" w:rsidRDefault="00284CD7" w:rsidP="00363E24">
      <w:pPr>
        <w:pStyle w:val="ListParagraph"/>
        <w:numPr>
          <w:ilvl w:val="0"/>
          <w:numId w:val="52"/>
        </w:numPr>
      </w:pPr>
      <w:r w:rsidRPr="00F1598C">
        <w:t xml:space="preserve">Sometimes (true 41-60% of the time) </w:t>
      </w:r>
      <w:r w:rsidRPr="00F1598C">
        <w:rPr>
          <w:b/>
        </w:rPr>
        <w:t>(2 points)</w:t>
      </w:r>
    </w:p>
    <w:p w14:paraId="21CDF329" w14:textId="34C25663" w:rsidR="00284CD7" w:rsidRPr="00F1598C" w:rsidRDefault="00623934" w:rsidP="00363E24">
      <w:pPr>
        <w:pStyle w:val="ListParagraph"/>
        <w:numPr>
          <w:ilvl w:val="0"/>
          <w:numId w:val="52"/>
        </w:numPr>
      </w:pPr>
      <w:r>
        <w:rPr>
          <w:noProof/>
        </w:rPr>
        <mc:AlternateContent>
          <mc:Choice Requires="wps">
            <w:drawing>
              <wp:anchor distT="0" distB="0" distL="114300" distR="114300" simplePos="0" relativeHeight="251658341" behindDoc="0" locked="0" layoutInCell="1" allowOverlap="1" wp14:anchorId="3407F843" wp14:editId="6FD3B540">
                <wp:simplePos x="0" y="0"/>
                <wp:positionH relativeFrom="column">
                  <wp:posOffset>5354955</wp:posOffset>
                </wp:positionH>
                <wp:positionV relativeFrom="paragraph">
                  <wp:posOffset>124460</wp:posOffset>
                </wp:positionV>
                <wp:extent cx="668867" cy="285750"/>
                <wp:effectExtent l="0" t="0" r="4445" b="6350"/>
                <wp:wrapNone/>
                <wp:docPr id="2005853444"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7C7BC30F" w14:textId="77777777" w:rsidR="00623934" w:rsidRPr="00960E64" w:rsidRDefault="00623934" w:rsidP="00623934">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3407F843" id="_x0000_s1100" type="#_x0000_t202" style="position:absolute;left:0;text-align:left;margin-left:421.65pt;margin-top:9.8pt;width:52.65pt;height:22.5pt;z-index:251658341;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nXDsMLwIAAFsEAAAOAAAAZHJzL2Uyb0RvYy54bWysVEtv2zAMvg/YfxB0X5xkedWIU2QpMgwo&#13;&#10;2gLp0LMiS7EAWdQkJXb260fJea3badhFJkWKj+8jPb9va00OwnkFpqCDXp8SYTiUyuwK+v11/WlG&#13;&#10;iQ/MlEyDEQU9Ck/vFx8/zBubiyFUoEvhCAYxPm9sQasQbJ5lnleiZr4HVhg0SnA1C6i6XVY61mD0&#13;&#10;WmfDfn+SNeBK64AL7/H2oTPSRYovpeDhWUovAtEFxdpCOl06t/HMFnOW7xyzleKnMtg/VFEzZTDp&#13;&#10;JdQDC4zsnfojVK24Aw8y9DjUGUipuEg9YDeD/rtuNhWzIvWC4Hh7gcn/v7D86bCxL46E9gu0SGAE&#13;&#10;pLE+93gZ+2mlq+MXKyVoRwiPF9hEGwjHy8lkNptMKeFoGs7G03GCNbs+ts6HrwJqEoWCOmQlgcUO&#13;&#10;jz5gQnQ9u8RcHrQq10rrpMRJECvtyIEhhzqkEvHFb17akAYL+Yyp4yMD8XkXWRtMcG0pSqHdtkSV&#13;&#10;BZ2mSuPVFsojwuCgmxBv+VphsY/MhxfmcCSwcxzz8IyH1IDJ4CRRUoH7+bf76I9MoZWSBkesoP7H&#13;&#10;njlBif5mkMO7wWgUZzIpo/F0iIq7tWxvLWZfrwARGOBCWZ7E6B/0WZQO6jfchmXMiiZmOOYuaDiL&#13;&#10;q9ANPm4TF8tlcsIptCw8mo3lMXQEL1Lx2r4xZ098BST6Cc7DyPJ3tHW+HezLfQCpEqdXVE/44wQn&#13;&#10;qk/bFlfkVk9e13/C4hcAAAD//wMAUEsDBBQABgAIAAAAIQCmQNbH4wAAAA4BAAAPAAAAZHJzL2Rv&#13;&#10;d25yZXYueG1sTE9LT4QwEL6b+B+aMfFi3KIgsixlY3ysiTcXH/HWpSMQ6ZTQLov/3vGkl8lMvm++&#13;&#10;R7GebS8mHH3nSMHFIgKBVDvTUaPgpXo4z0D4oMno3hEq+EYP6/L4qNC5cQd6xmkbGsEi5HOtoA1h&#13;&#10;yKX0dYtW+4UbkBj7dKPVgc+xkWbUBxa3vbyMolRa3RE7tHrA2xbrr+3eKvg4a96f/Lx5PcRX8XD/&#13;&#10;OFXXb6ZS6vRkvlvxuFmBCDiHvw/47cD5oeRgO7cn40WvIEvimKkMLFMQTFgmGS87BWmSgiwL+b9G&#13;&#10;+QMAAP//AwBQSwECLQAUAAYACAAAACEAtoM4kv4AAADhAQAAEwAAAAAAAAAAAAAAAAAAAAAAW0Nv&#13;&#10;bnRlbnRfVHlwZXNdLnhtbFBLAQItABQABgAIAAAAIQA4/SH/1gAAAJQBAAALAAAAAAAAAAAAAAAA&#13;&#10;AC8BAABfcmVscy8ucmVsc1BLAQItABQABgAIAAAAIQAnXDsMLwIAAFsEAAAOAAAAAAAAAAAAAAAA&#13;&#10;AC4CAABkcnMvZTJvRG9jLnhtbFBLAQItABQABgAIAAAAIQCmQNbH4wAAAA4BAAAPAAAAAAAAAAAA&#13;&#10;AAAAAIkEAABkcnMvZG93bnJldi54bWxQSwUGAAAAAAQABADzAAAAmQUAAAAA&#13;&#10;" fillcolor="white [3201]" stroked="f" strokeweight=".5pt">
                <v:textbox>
                  <w:txbxContent>
                    <w:p w14:paraId="7C7BC30F" w14:textId="77777777" w:rsidR="00623934" w:rsidRPr="00960E64" w:rsidRDefault="00623934" w:rsidP="00623934">
                      <w:pPr>
                        <w:rPr>
                          <w:b/>
                          <w:bCs/>
                        </w:rPr>
                      </w:pPr>
                      <w:r w:rsidRPr="00960E64">
                        <w:rPr>
                          <w:b/>
                          <w:bCs/>
                        </w:rPr>
                        <w:t>TOTAL =</w:t>
                      </w:r>
                    </w:p>
                  </w:txbxContent>
                </v:textbox>
              </v:shape>
            </w:pict>
          </mc:Fallback>
        </mc:AlternateContent>
      </w:r>
      <w:r w:rsidRPr="00F1598C">
        <w:rPr>
          <w:rFonts w:eastAsiaTheme="minorEastAsia"/>
          <w:noProof/>
          <w:color w:val="000000" w:themeColor="text1"/>
        </w:rPr>
        <mc:AlternateContent>
          <mc:Choice Requires="wps">
            <w:drawing>
              <wp:anchor distT="0" distB="0" distL="114300" distR="114300" simplePos="0" relativeHeight="251658276" behindDoc="0" locked="0" layoutInCell="1" allowOverlap="1" wp14:anchorId="45E7BF97" wp14:editId="5838DEBD">
                <wp:simplePos x="0" y="0"/>
                <wp:positionH relativeFrom="margin">
                  <wp:posOffset>6096635</wp:posOffset>
                </wp:positionH>
                <wp:positionV relativeFrom="paragraph">
                  <wp:posOffset>121285</wp:posOffset>
                </wp:positionV>
                <wp:extent cx="561975" cy="285750"/>
                <wp:effectExtent l="12700" t="12700" r="9525" b="19050"/>
                <wp:wrapSquare wrapText="bothSides"/>
                <wp:docPr id="44"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793833D6" w14:textId="35E03E0E" w:rsidR="00284CD7" w:rsidRPr="00D37F37" w:rsidRDefault="00623934" w:rsidP="00284CD7">
                            <w:pPr>
                              <w:spacing w:after="240"/>
                              <w:rPr>
                                <w:b/>
                                <w:bCs/>
                                <w:sz w:val="24"/>
                                <w:szCs w:val="24"/>
                              </w:rPr>
                            </w:pPr>
                            <w:r>
                              <w:rPr>
                                <w:b/>
                                <w:bCs/>
                                <w:sz w:val="24"/>
                                <w:szCs w:val="24"/>
                              </w:rPr>
                              <w:t xml:space="preserve">     /4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5E7BF97" id="_x0000_s1101" type="#_x0000_t202" style="position:absolute;left:0;text-align:left;margin-left:480.05pt;margin-top:9.55pt;width:44.25pt;height:22.5pt;z-index:25165827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syiPOQIAAIQEAAAOAAAAZHJzL2Uyb0RvYy54bWysVN9vGjEMfp+0/yHK+zhAUMqJo2JUTJNQ&#13;&#10;W4lOfQ65hIuWi7MkcMf++jnhZ9s9VX3J2bHz2f5s3+SurTXZCecVmIL2Ol1KhOFQKrMp6K/nxbdb&#13;&#10;SnxgpmQajCjoXnh6N/36ZdLYXPShAl0KRxDE+LyxBa1CsHmWeV6JmvkOWGHQKMHVLKDqNlnpWIPo&#13;&#10;tc763e5N1oArrQMuvMfb+4ORThO+lIKHRym9CEQXFHML6XTpXMczm05YvnHMVoof02AfyKJmymDQ&#13;&#10;M9Q9C4xsnXoHVSvuwIMMHQ51BlIqLlINWE2v+6aaVcWsSLUgOd6eafKfB8sfdiv75Ehov0OLDYyE&#13;&#10;NNbnHi9jPa10dfxipgTtSOH+TJtoA+F4ObzpjUdDSjia+rfD0TDRml0eW+fDDwE1iUJBHXYlkcV2&#13;&#10;Sx8wILqeXGIsD1qVC6V1UuIkiLl2ZMewhzqkFPHFKy9tSIPZj7sY+x1ExD4DrDXjv2OVryFQ0wYv&#13;&#10;L7VHKbTrlqiyoKMzMWso98iXg8MoecsXCvGXzIcn5nB2kCLch/CIh9SAWcFRoqQC9/d/99EfW4pW&#13;&#10;ShqcxYL6P1vmBCX6p8Fmj3uDQRzepAyGoz4q7tqyvraYbT0HpKqHm2d5EqN/0CdROqhfcG1mMSqa&#13;&#10;mOEYu6DhJM7DYUNw7biYzZITjqtlYWlWlkfoSHLk9bl9Yc4eGxtwIh7gNLUsf9Pfg298aWC2DSBV&#13;&#10;an4k+sDqkX8c9dSe41rGXbrWk9fl5zH9BwAA//8DAFBLAwQUAAYACAAAACEAyT8saOEAAAAPAQAA&#13;&#10;DwAAAGRycy9kb3ducmV2LnhtbExPy07DMBC8I/EP1iJxo7ZpiJo0TsXzUG6USlzd2CQR8Tqy3Tbt&#13;&#10;17M9wWVXq5mdR7Wa3MAONsTeowI5E8AsNt702CrYfr7dLYDFpNHowaNVcLIRVvX1VaVL44/4YQ+b&#13;&#10;1DISwVhqBV1KY8l5bDrrdJz50SJh3z44negMLTdBH0ncDfxeiJw73SM5dHq0z51tfjZ7p+D16b2Y&#13;&#10;r0/rcXtuz9mQ5vIrPEilbm+mlyWNxyWwZKf09wGXDpQfagq283s0kQ0KilxIohJQ0L4QRLbIge0U&#13;&#10;5JkEXlf8f4/6FwAA//8DAFBLAQItABQABgAIAAAAIQC2gziS/gAAAOEBAAATAAAAAAAAAAAAAAAA&#13;&#10;AAAAAABbQ29udGVudF9UeXBlc10ueG1sUEsBAi0AFAAGAAgAAAAhADj9If/WAAAAlAEAAAsAAAAA&#13;&#10;AAAAAAAAAAAALwEAAF9yZWxzLy5yZWxzUEsBAi0AFAAGAAgAAAAhAD6zKI85AgAAhAQAAA4AAAAA&#13;&#10;AAAAAAAAAAAALgIAAGRycy9lMm9Eb2MueG1sUEsBAi0AFAAGAAgAAAAhAMk/LGjhAAAADwEAAA8A&#13;&#10;AAAAAAAAAAAAAAAAkwQAAGRycy9kb3ducmV2LnhtbFBLBQYAAAAABAAEAPMAAAChBQAAAAA=&#13;&#10;" fillcolor="white [3201]" strokeweight="1.5pt">
                <v:textbox>
                  <w:txbxContent>
                    <w:p w14:paraId="793833D6" w14:textId="35E03E0E" w:rsidR="00284CD7" w:rsidRPr="00D37F37" w:rsidRDefault="00623934" w:rsidP="00284CD7">
                      <w:pPr>
                        <w:spacing w:after="240"/>
                        <w:rPr>
                          <w:b/>
                          <w:bCs/>
                          <w:sz w:val="24"/>
                          <w:szCs w:val="24"/>
                        </w:rPr>
                      </w:pPr>
                      <w:r>
                        <w:rPr>
                          <w:b/>
                          <w:bCs/>
                          <w:sz w:val="24"/>
                          <w:szCs w:val="24"/>
                        </w:rPr>
                        <w:t xml:space="preserve">     /4</w:t>
                      </w:r>
                    </w:p>
                  </w:txbxContent>
                </v:textbox>
                <w10:wrap type="square" anchorx="margin"/>
              </v:shape>
            </w:pict>
          </mc:Fallback>
        </mc:AlternateContent>
      </w:r>
      <w:r w:rsidR="00284CD7" w:rsidRPr="00F1598C">
        <w:t xml:space="preserve">Not usually (true 11-40% of the time) </w:t>
      </w:r>
      <w:r w:rsidR="00284CD7" w:rsidRPr="00F1598C">
        <w:rPr>
          <w:b/>
        </w:rPr>
        <w:t>(</w:t>
      </w:r>
      <w:r w:rsidR="0039025B">
        <w:rPr>
          <w:b/>
        </w:rPr>
        <w:t>3</w:t>
      </w:r>
      <w:r w:rsidR="00284CD7" w:rsidRPr="00F1598C">
        <w:rPr>
          <w:b/>
        </w:rPr>
        <w:t xml:space="preserve"> point)</w:t>
      </w:r>
    </w:p>
    <w:p w14:paraId="74F625D0" w14:textId="1CC1321E" w:rsidR="00284CD7" w:rsidRPr="00F1598C" w:rsidRDefault="00284CD7" w:rsidP="00363E24">
      <w:pPr>
        <w:pStyle w:val="ListParagraph"/>
        <w:numPr>
          <w:ilvl w:val="0"/>
          <w:numId w:val="52"/>
        </w:numPr>
      </w:pPr>
      <w:r w:rsidRPr="00F1598C">
        <w:t xml:space="preserve">Never (true 10% or less of the time) </w:t>
      </w:r>
      <w:r w:rsidRPr="00F1598C">
        <w:rPr>
          <w:b/>
        </w:rPr>
        <w:t>(</w:t>
      </w:r>
      <w:r w:rsidR="0039025B">
        <w:rPr>
          <w:b/>
        </w:rPr>
        <w:t>4</w:t>
      </w:r>
      <w:r w:rsidRPr="00F1598C">
        <w:rPr>
          <w:b/>
        </w:rPr>
        <w:t xml:space="preserve"> points)</w:t>
      </w:r>
    </w:p>
    <w:p w14:paraId="282D3DE9" w14:textId="2C377137" w:rsidR="00284CD7" w:rsidRPr="00F1598C" w:rsidRDefault="00284CD7" w:rsidP="00363E24">
      <w:pPr>
        <w:pStyle w:val="Questions"/>
      </w:pPr>
      <w:r w:rsidRPr="00F1598C">
        <w:t>3.</w:t>
      </w:r>
      <w:r w:rsidR="001608C5">
        <w:t>2</w:t>
      </w:r>
      <w:r w:rsidRPr="00F1598C">
        <w:t xml:space="preserve"> When students request seconds, staff ask them if they are still hungry before serving more food.  </w:t>
      </w:r>
    </w:p>
    <w:p w14:paraId="6AACD5CE" w14:textId="77777777" w:rsidR="00284CD7" w:rsidRPr="00F1598C" w:rsidRDefault="00284CD7" w:rsidP="00363E24">
      <w:pPr>
        <w:pStyle w:val="ListParagraph"/>
        <w:numPr>
          <w:ilvl w:val="0"/>
          <w:numId w:val="55"/>
        </w:numPr>
      </w:pPr>
      <w:r w:rsidRPr="00F1598C">
        <w:t xml:space="preserve">N/A: Seconds are not allowed or not available </w:t>
      </w:r>
      <w:r w:rsidRPr="00F1598C">
        <w:rPr>
          <w:b/>
        </w:rPr>
        <w:t>(0 points)</w:t>
      </w:r>
    </w:p>
    <w:p w14:paraId="03932897" w14:textId="77777777" w:rsidR="00284CD7" w:rsidRPr="00F1598C" w:rsidRDefault="00284CD7" w:rsidP="00363E24">
      <w:pPr>
        <w:pStyle w:val="ListParagraph"/>
        <w:numPr>
          <w:ilvl w:val="0"/>
          <w:numId w:val="55"/>
        </w:numPr>
      </w:pPr>
      <w:r w:rsidRPr="00F1598C">
        <w:t xml:space="preserve">Always (true more than 90% of the time) </w:t>
      </w:r>
      <w:r w:rsidRPr="00F1598C">
        <w:rPr>
          <w:b/>
        </w:rPr>
        <w:t>(4 points)</w:t>
      </w:r>
    </w:p>
    <w:p w14:paraId="3F88D9C9" w14:textId="415F809C" w:rsidR="00284CD7" w:rsidRPr="00F1598C" w:rsidRDefault="00284CD7" w:rsidP="00363E24">
      <w:pPr>
        <w:pStyle w:val="ListParagraph"/>
        <w:numPr>
          <w:ilvl w:val="0"/>
          <w:numId w:val="55"/>
        </w:numPr>
      </w:pPr>
      <w:r w:rsidRPr="00F1598C">
        <w:t xml:space="preserve">Usually (true 61-90% of the time) </w:t>
      </w:r>
      <w:r w:rsidRPr="00F1598C">
        <w:rPr>
          <w:b/>
        </w:rPr>
        <w:t>(3 points)</w:t>
      </w:r>
    </w:p>
    <w:p w14:paraId="0017BEF4" w14:textId="58630C71" w:rsidR="00284CD7" w:rsidRPr="00F1598C" w:rsidRDefault="00284CD7" w:rsidP="00363E24">
      <w:pPr>
        <w:pStyle w:val="ListParagraph"/>
        <w:numPr>
          <w:ilvl w:val="0"/>
          <w:numId w:val="55"/>
        </w:numPr>
      </w:pPr>
      <w:r w:rsidRPr="00F1598C">
        <w:t xml:space="preserve">Sometimes (true 41-60% of the time) </w:t>
      </w:r>
      <w:r w:rsidRPr="00F1598C">
        <w:rPr>
          <w:b/>
        </w:rPr>
        <w:t>(2 points)</w:t>
      </w:r>
    </w:p>
    <w:p w14:paraId="2A053C55" w14:textId="2BCE0EA9" w:rsidR="00284CD7" w:rsidRPr="00F1598C" w:rsidRDefault="00BD38AA" w:rsidP="00363E24">
      <w:pPr>
        <w:pStyle w:val="ListParagraph"/>
        <w:numPr>
          <w:ilvl w:val="0"/>
          <w:numId w:val="55"/>
        </w:numPr>
      </w:pPr>
      <w:r>
        <w:rPr>
          <w:noProof/>
        </w:rPr>
        <mc:AlternateContent>
          <mc:Choice Requires="wps">
            <w:drawing>
              <wp:anchor distT="0" distB="0" distL="114300" distR="114300" simplePos="0" relativeHeight="251658344" behindDoc="0" locked="0" layoutInCell="1" allowOverlap="1" wp14:anchorId="3D5B52F0" wp14:editId="1955B3DA">
                <wp:simplePos x="0" y="0"/>
                <wp:positionH relativeFrom="column">
                  <wp:posOffset>5350721</wp:posOffset>
                </wp:positionH>
                <wp:positionV relativeFrom="paragraph">
                  <wp:posOffset>135043</wp:posOffset>
                </wp:positionV>
                <wp:extent cx="668867" cy="285750"/>
                <wp:effectExtent l="0" t="0" r="4445" b="6350"/>
                <wp:wrapNone/>
                <wp:docPr id="1298304023"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746AA0AD" w14:textId="77777777" w:rsidR="00BD38AA" w:rsidRPr="00960E64" w:rsidRDefault="00BD38AA" w:rsidP="00BD38AA">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3D5B52F0" id="_x0000_s1102" type="#_x0000_t202" style="position:absolute;left:0;text-align:left;margin-left:421.3pt;margin-top:10.65pt;width:52.65pt;height:22.5pt;z-index:251658344;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YPtV9MAIAAFsEAAAOAAAAZHJzL2Uyb0RvYy54bWysVEtv2zAMvg/YfxB0X5xkedWIU2QpMgwo&#13;&#10;2gLp0LMiS7EAWdQkJXb260fJea3badhFJkWKj+8jPb9va00OwnkFpqCDXp8SYTiUyuwK+v11/WlG&#13;&#10;iQ/MlEyDEQU9Ck/vFx8/zBubiyFUoEvhCAYxPm9sQasQbJ5lnleiZr4HVhg0SnA1C6i6XVY61mD0&#13;&#10;WmfDfn+SNeBK64AL7/H2oTPSRYovpeDhWUovAtEFxdpCOl06t/HMFnOW7xyzleKnMtg/VFEzZTDp&#13;&#10;JdQDC4zsnfojVK24Aw8y9DjUGUipuEg9YDeD/rtuNhWzIvWC4Hh7gcn/v7D86bCxL46E9gu0SGAE&#13;&#10;pLE+93gZ+2mlq+MXKyVoRwiPF9hEGwjHy8lkNptMKeFoGs7G03GCNbs+ts6HrwJqEoWCOmQlgcUO&#13;&#10;jz5gQnQ9u8RcHrQq10rrpMRJECvtyIEhhzqkEvHFb17akAYL+Yyp4yMD8XkXWRtMcG0pSqHdtkSV&#13;&#10;BZ0Oz/1uoTwiDA66CfGWrxUW+8h8eGEORwI7xzEPz3hIDZgMThIlFbiff7uP/sgUWilpcMQK6n/s&#13;&#10;mROU6G8GObwbjEZxJpMyGk+HqLhby/bWYvb1ChCBAS6U5UmM/kGfRemgfsNtWMasaGKGY+6ChrO4&#13;&#10;Ct3g4zZxsVwmJ5xCy8Kj2VgeQ0fwIhWv7Rtz9sRXQKKf4DyMLH9HW+fbwb7cB5AqcRqB7lA94Y8T&#13;&#10;nKg+bVtckVs9eV3/CYtfAAAA//8DAFBLAwQUAAYACAAAACEAmuATN+MAAAAOAQAADwAAAGRycy9k&#13;&#10;b3ducmV2LnhtbExPS0+DQBC+m/gfNmPixdilUGlLGRrjM/Fm8RFvW3YEIjtL2C3Ff+960sskX+Z7&#13;&#10;5tvJdGKkwbWWEeazCARxZXXLNcJLeX+5AuG8Yq06y4TwTQ62xelJrjJtj/xM487XIpiwyxRC432f&#13;&#10;SemqhoxyM9sTh9+nHYzyAQ611IM6BnPTyTiKUmlUyyGhUT3dNFR97Q4G4eOifn9y08PrMblK+rvH&#13;&#10;sVy+6RLx/Gy63YRzvQHhafJ/CvjdEPpDEYrt7YG1Ex3CahGngYoQzxMQgbBeLNcg9ghpmoAscvl/&#13;&#10;RvEDAAD//wMAUEsBAi0AFAAGAAgAAAAhALaDOJL+AAAA4QEAABMAAAAAAAAAAAAAAAAAAAAAAFtD&#13;&#10;b250ZW50X1R5cGVzXS54bWxQSwECLQAUAAYACAAAACEAOP0h/9YAAACUAQAACwAAAAAAAAAAAAAA&#13;&#10;AAAvAQAAX3JlbHMvLnJlbHNQSwECLQAUAAYACAAAACEAmD7VfTACAABbBAAADgAAAAAAAAAAAAAA&#13;&#10;AAAuAgAAZHJzL2Uyb0RvYy54bWxQSwECLQAUAAYACAAAACEAmuATN+MAAAAOAQAADwAAAAAAAAAA&#13;&#10;AAAAAACKBAAAZHJzL2Rvd25yZXYueG1sUEsFBgAAAAAEAAQA8wAAAJoFAAAAAA==&#13;&#10;" fillcolor="white [3201]" stroked="f" strokeweight=".5pt">
                <v:textbox>
                  <w:txbxContent>
                    <w:p w14:paraId="746AA0AD" w14:textId="77777777" w:rsidR="00BD38AA" w:rsidRPr="00960E64" w:rsidRDefault="00BD38AA" w:rsidP="00BD38AA">
                      <w:pPr>
                        <w:rPr>
                          <w:b/>
                          <w:bCs/>
                        </w:rPr>
                      </w:pPr>
                      <w:r w:rsidRPr="00960E64">
                        <w:rPr>
                          <w:b/>
                          <w:bCs/>
                        </w:rPr>
                        <w:t>TOTAL =</w:t>
                      </w:r>
                    </w:p>
                  </w:txbxContent>
                </v:textbox>
              </v:shape>
            </w:pict>
          </mc:Fallback>
        </mc:AlternateContent>
      </w:r>
      <w:r w:rsidRPr="00F1598C">
        <w:rPr>
          <w:rFonts w:eastAsiaTheme="minorEastAsia"/>
          <w:noProof/>
          <w:color w:val="000000" w:themeColor="text1"/>
        </w:rPr>
        <mc:AlternateContent>
          <mc:Choice Requires="wps">
            <w:drawing>
              <wp:anchor distT="0" distB="0" distL="114300" distR="114300" simplePos="0" relativeHeight="251658345" behindDoc="0" locked="0" layoutInCell="1" allowOverlap="1" wp14:anchorId="7D0E9E0B" wp14:editId="14929D75">
                <wp:simplePos x="0" y="0"/>
                <wp:positionH relativeFrom="margin">
                  <wp:posOffset>6099175</wp:posOffset>
                </wp:positionH>
                <wp:positionV relativeFrom="paragraph">
                  <wp:posOffset>133985</wp:posOffset>
                </wp:positionV>
                <wp:extent cx="561975" cy="285750"/>
                <wp:effectExtent l="12700" t="12700" r="9525" b="19050"/>
                <wp:wrapSquare wrapText="bothSides"/>
                <wp:docPr id="2052961196"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7A4C3F67" w14:textId="77777777" w:rsidR="00BD38AA" w:rsidRPr="00D37F37" w:rsidRDefault="00BD38AA" w:rsidP="00BD38AA">
                            <w:pPr>
                              <w:spacing w:after="240"/>
                              <w:rPr>
                                <w:b/>
                                <w:bCs/>
                                <w:sz w:val="24"/>
                                <w:szCs w:val="24"/>
                              </w:rPr>
                            </w:pPr>
                            <w:r>
                              <w:rPr>
                                <w:b/>
                                <w:bCs/>
                                <w:sz w:val="24"/>
                                <w:szCs w:val="24"/>
                              </w:rPr>
                              <w:t xml:space="preserve">     /4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D0E9E0B" id="_x0000_s1103" type="#_x0000_t202" style="position:absolute;left:0;text-align:left;margin-left:480.25pt;margin-top:10.55pt;width:44.25pt;height:22.5pt;z-index:251658345;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B0cb+OwIAAIQEAAAOAAAAZHJzL2Uyb0RvYy54bWysVN9vGjEMfp+0/yHK+zhgUMqJo2JUTJNQ&#13;&#10;W4lWfQ65hIuWi7MkcMf++jnhZ9s9TXvJ2bHz2f5s3+SurTXZCecVmIL2Ol1KhOFQKrMp6Mvz4sst&#13;&#10;JT4wUzINRhR0Lzy9m37+NGlsLvpQgS6FIwhifN7YglYh2DzLPK9EzXwHrDBolOBqFlB1m6x0rEH0&#13;&#10;Wmf9bvcma8CV1gEX3uPt/cFIpwlfSsHDo5ReBKILirmFdLp0ruOZTScs3zhmK8WPabB/yKJmymDQ&#13;&#10;M9Q9C4xsnfoAVSvuwIMMHQ51BlIqLlINWE2v+66aVcWsSLUgOd6eafL/D5Y/7Fb2yZHQfoMWGxgJ&#13;&#10;aazPPV7Gelrp6vjFTAnakcL9mTbRBsLxcnjTG4+GlHA09W+Ho2GiNbs8ts6H7wJqEoWCOuxKIovt&#13;&#10;lj5gQHQ9ucRYHrQqF0rrpMRJEHPtyI5hD3VIKeKLN17akAazH3cx9geIiH0GWGvGf8Yq30Kgpg1e&#13;&#10;XmqPUmjXLVFlQUdfT8SsodwjXw4Oo+QtXyjEXzIfnpjD2UGKcB/CIx5SA2YFR4mSCtzvv91Hf2wp&#13;&#10;WilpcBYL6n9tmROU6B8Gmz3uDQZxeJMyGI76qLhry/raYrb1HJCqHm6e5UmM/kGfROmgfsW1mcWo&#13;&#10;aGKGY+yChpM4D4cNwbXjYjZLTjiuloWlWVkeoSPJkdfn9pU5e2xswIl4gNPUsvxdfw++8aWB2TaA&#13;&#10;VKn5kegDq0f+cdRTe45rGXfpWk9el5/H9A8AAAD//wMAUEsDBBQABgAIAAAAIQABpD+Y5AAAAA8B&#13;&#10;AAAPAAAAZHJzL2Rvd25yZXYueG1sTI9LT8MwEITvSPwHa5G4Udt9RCSNU/E8tDdKJa5uvCQRfkSx&#13;&#10;26b99WxPcFlptTOz85Wr0Vl2xCF2wSuQEwEMfR1M5xsFu8/3h0dgMWlvtA0eFZwxwqq6vSl1YcLJ&#13;&#10;f+BxmxpGIT4WWkGbUl9wHusWnY6T0KOn23cYnE60Dg03gz5RuLN8KkTGne48fWh1jy8t1j/bg1Pw&#13;&#10;9rzJZ+vzut9dmsvcppn8GhZSqfu78XVJ42kJLOGY/hxwZaD+UFGxfTh4E5lVkGdiQVIFUymBXQVi&#13;&#10;nhPiXkGWSeBVyf9zVL8AAAD//wMAUEsBAi0AFAAGAAgAAAAhALaDOJL+AAAA4QEAABMAAAAAAAAA&#13;&#10;AAAAAAAAAAAAAFtDb250ZW50X1R5cGVzXS54bWxQSwECLQAUAAYACAAAACEAOP0h/9YAAACUAQAA&#13;&#10;CwAAAAAAAAAAAAAAAAAvAQAAX3JlbHMvLnJlbHNQSwECLQAUAAYACAAAACEAgdHG/jsCAACEBAAA&#13;&#10;DgAAAAAAAAAAAAAAAAAuAgAAZHJzL2Uyb0RvYy54bWxQSwECLQAUAAYACAAAACEAAaQ/mOQAAAAP&#13;&#10;AQAADwAAAAAAAAAAAAAAAACVBAAAZHJzL2Rvd25yZXYueG1sUEsFBgAAAAAEAAQA8wAAAKYFAAAA&#13;&#10;AA==&#13;&#10;" fillcolor="white [3201]" strokeweight="1.5pt">
                <v:textbox>
                  <w:txbxContent>
                    <w:p w14:paraId="7A4C3F67" w14:textId="77777777" w:rsidR="00BD38AA" w:rsidRPr="00D37F37" w:rsidRDefault="00BD38AA" w:rsidP="00BD38AA">
                      <w:pPr>
                        <w:spacing w:after="240"/>
                        <w:rPr>
                          <w:b/>
                          <w:bCs/>
                          <w:sz w:val="24"/>
                          <w:szCs w:val="24"/>
                        </w:rPr>
                      </w:pPr>
                      <w:r>
                        <w:rPr>
                          <w:b/>
                          <w:bCs/>
                          <w:sz w:val="24"/>
                          <w:szCs w:val="24"/>
                        </w:rPr>
                        <w:t xml:space="preserve">     /4</w:t>
                      </w:r>
                    </w:p>
                  </w:txbxContent>
                </v:textbox>
                <w10:wrap type="square" anchorx="margin"/>
              </v:shape>
            </w:pict>
          </mc:Fallback>
        </mc:AlternateContent>
      </w:r>
      <w:r w:rsidR="00284CD7" w:rsidRPr="00F1598C">
        <w:t xml:space="preserve">Not usually (true 11-40% of the time) </w:t>
      </w:r>
      <w:r w:rsidR="00284CD7" w:rsidRPr="00F1598C">
        <w:rPr>
          <w:b/>
        </w:rPr>
        <w:t>(1 point)</w:t>
      </w:r>
    </w:p>
    <w:p w14:paraId="25E84A5F" w14:textId="0F0C2CC8" w:rsidR="00284CD7" w:rsidRPr="00F1598C" w:rsidRDefault="00284CD7" w:rsidP="00363E24">
      <w:pPr>
        <w:pStyle w:val="ListParagraph"/>
        <w:numPr>
          <w:ilvl w:val="0"/>
          <w:numId w:val="55"/>
        </w:numPr>
      </w:pPr>
      <w:r w:rsidRPr="00F1598C">
        <w:t xml:space="preserve">Never (true 10% or less of the time) </w:t>
      </w:r>
      <w:r w:rsidRPr="00F1598C">
        <w:rPr>
          <w:b/>
        </w:rPr>
        <w:t>(0 points)</w:t>
      </w:r>
    </w:p>
    <w:p w14:paraId="6C1AA156" w14:textId="65FF227F" w:rsidR="00284CD7" w:rsidRPr="00F1598C" w:rsidRDefault="00284CD7" w:rsidP="00363E24">
      <w:pPr>
        <w:pStyle w:val="Questions"/>
      </w:pPr>
      <w:r w:rsidRPr="00F1598C">
        <w:t>3.</w:t>
      </w:r>
      <w:r w:rsidR="00847B03">
        <w:t>3</w:t>
      </w:r>
      <w:r w:rsidRPr="00F1598C">
        <w:t xml:space="preserve"> Staff require that students sit at the table until they clean their plates.</w:t>
      </w:r>
    </w:p>
    <w:p w14:paraId="54AC5F65" w14:textId="058270F5" w:rsidR="00284CD7" w:rsidRPr="00BD38AA" w:rsidRDefault="00284CD7" w:rsidP="00363E24">
      <w:pPr>
        <w:pStyle w:val="ListParagraph"/>
        <w:numPr>
          <w:ilvl w:val="0"/>
          <w:numId w:val="56"/>
        </w:numPr>
        <w:rPr>
          <w:b/>
          <w:bCs/>
        </w:rPr>
      </w:pPr>
      <w:r w:rsidRPr="00BD38AA">
        <w:t xml:space="preserve">Always (true more than 90% of the time) </w:t>
      </w:r>
      <w:r w:rsidRPr="00BD38AA">
        <w:rPr>
          <w:b/>
          <w:bCs/>
        </w:rPr>
        <w:t>(</w:t>
      </w:r>
      <w:r w:rsidR="0039025B">
        <w:rPr>
          <w:b/>
          <w:bCs/>
        </w:rPr>
        <w:t>0</w:t>
      </w:r>
      <w:r w:rsidRPr="00BD38AA">
        <w:rPr>
          <w:b/>
          <w:bCs/>
        </w:rPr>
        <w:t xml:space="preserve"> points)</w:t>
      </w:r>
    </w:p>
    <w:p w14:paraId="73D488F8" w14:textId="04895419" w:rsidR="00284CD7" w:rsidRPr="00BD38AA" w:rsidRDefault="00284CD7" w:rsidP="00363E24">
      <w:pPr>
        <w:pStyle w:val="ListParagraph"/>
        <w:numPr>
          <w:ilvl w:val="0"/>
          <w:numId w:val="56"/>
        </w:numPr>
      </w:pPr>
      <w:r w:rsidRPr="00BD38AA">
        <w:t xml:space="preserve">Usually (true 61-90% of the time) </w:t>
      </w:r>
      <w:r w:rsidRPr="00BD38AA">
        <w:rPr>
          <w:b/>
          <w:bCs/>
        </w:rPr>
        <w:t>(</w:t>
      </w:r>
      <w:r w:rsidR="0039025B">
        <w:rPr>
          <w:b/>
          <w:bCs/>
        </w:rPr>
        <w:t>1</w:t>
      </w:r>
      <w:r w:rsidRPr="00BD38AA">
        <w:rPr>
          <w:b/>
          <w:bCs/>
        </w:rPr>
        <w:t xml:space="preserve"> points)</w:t>
      </w:r>
    </w:p>
    <w:p w14:paraId="3B9785C9" w14:textId="2A98565C" w:rsidR="00284CD7" w:rsidRPr="00BD38AA" w:rsidRDefault="00284CD7" w:rsidP="00363E24">
      <w:pPr>
        <w:pStyle w:val="ListParagraph"/>
        <w:numPr>
          <w:ilvl w:val="0"/>
          <w:numId w:val="56"/>
        </w:numPr>
      </w:pPr>
      <w:r w:rsidRPr="00BD38AA">
        <w:t xml:space="preserve">Sometimes (true 41-60% of the time) </w:t>
      </w:r>
      <w:r w:rsidRPr="00BD38AA">
        <w:rPr>
          <w:b/>
          <w:bCs/>
        </w:rPr>
        <w:t>(2 points)</w:t>
      </w:r>
    </w:p>
    <w:p w14:paraId="3EF434E1" w14:textId="7F042772" w:rsidR="00284CD7" w:rsidRPr="00BD38AA" w:rsidRDefault="00BD38AA" w:rsidP="00363E24">
      <w:pPr>
        <w:pStyle w:val="ListParagraph"/>
        <w:numPr>
          <w:ilvl w:val="0"/>
          <w:numId w:val="56"/>
        </w:numPr>
      </w:pPr>
      <w:r w:rsidRPr="00BD38AA">
        <w:rPr>
          <w:noProof/>
        </w:rPr>
        <mc:AlternateContent>
          <mc:Choice Requires="wps">
            <w:drawing>
              <wp:anchor distT="0" distB="0" distL="114300" distR="114300" simplePos="0" relativeHeight="251658346" behindDoc="0" locked="0" layoutInCell="1" allowOverlap="1" wp14:anchorId="6B804E4B" wp14:editId="073C1911">
                <wp:simplePos x="0" y="0"/>
                <wp:positionH relativeFrom="column">
                  <wp:posOffset>5350510</wp:posOffset>
                </wp:positionH>
                <wp:positionV relativeFrom="paragraph">
                  <wp:posOffset>135255</wp:posOffset>
                </wp:positionV>
                <wp:extent cx="668867" cy="285750"/>
                <wp:effectExtent l="0" t="0" r="4445" b="6350"/>
                <wp:wrapNone/>
                <wp:docPr id="248003828"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765ED3EF" w14:textId="77777777" w:rsidR="00BD38AA" w:rsidRPr="00960E64" w:rsidRDefault="00BD38AA" w:rsidP="00BD38AA">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6B804E4B" id="_x0000_s1104" type="#_x0000_t202" style="position:absolute;left:0;text-align:left;margin-left:421.3pt;margin-top:10.65pt;width:52.65pt;height:22.5pt;z-index:251658346;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ZmefvMAIAAFsEAAAOAAAAZHJzL2Uyb0RvYy54bWysVEtv2zAMvg/YfxB0X5xkedWIU2QpMgwo&#13;&#10;2gLp0LMiS7EAWdQkJXb260fJea3badhFJkWKj+8jPb9va00OwnkFpqCDXp8SYTiUyuwK+v11/WlG&#13;&#10;iQ/MlEyDEQU9Ck/vFx8/zBubiyFUoEvhCAYxPm9sQasQbJ5lnleiZr4HVhg0SnA1C6i6XVY61mD0&#13;&#10;WmfDfn+SNeBK64AL7/H2oTPSRYovpeDhWUovAtEFxdpCOl06t/HMFnOW7xyzleKnMtg/VFEzZTDp&#13;&#10;JdQDC4zsnfojVK24Aw8y9DjUGUipuEg9YDeD/rtuNhWzIvWC4Hh7gcn/v7D86bCxL46E9gu0SGAE&#13;&#10;pLE+93gZ+2mlq+MXKyVoRwiPF9hEGwjHy8lkNptMKeFoGs7G03GCNbs+ts6HrwJqEoWCOmQlgcUO&#13;&#10;jz5gQnQ9u8RcHrQq10rrpMRJECvtyIEhhzqkEvHFb17akAYL+Yyp4yMD8XkXWRtMcG0pSqHdtkSV&#13;&#10;BZ2Ozv1uoTwiDA66CfGWrxUW+8h8eGEORwI7xzEPz3hIDZgMThIlFbiff7uP/sgUWilpcMQK6n/s&#13;&#10;mROU6G8GObwbjEZxJpMyGk+HqLhby/bWYvb1ChCBAS6U5UmM/kGfRemgfsNtWMasaGKGY+6ChrO4&#13;&#10;Ct3g4zZxsVwmJ5xCy8Kj2VgeQ0fwIhWv7Rtz9sRXQKKf4DyMLH9HW+fbwb7cB5AqcRqB7lA94Y8T&#13;&#10;nKg+bVtckVs9eV3/CYtfAAAA//8DAFBLAwQUAAYACAAAACEAmuATN+MAAAAOAQAADwAAAGRycy9k&#13;&#10;b3ducmV2LnhtbExPS0+DQBC+m/gfNmPixdilUGlLGRrjM/Fm8RFvW3YEIjtL2C3Ff+960sskX+Z7&#13;&#10;5tvJdGKkwbWWEeazCARxZXXLNcJLeX+5AuG8Yq06y4TwTQ62xelJrjJtj/xM487XIpiwyxRC432f&#13;&#10;SemqhoxyM9sTh9+nHYzyAQ611IM6BnPTyTiKUmlUyyGhUT3dNFR97Q4G4eOifn9y08PrMblK+rvH&#13;&#10;sVy+6RLx/Gy63YRzvQHhafJ/CvjdEPpDEYrt7YG1Ex3CahGngYoQzxMQgbBeLNcg9ghpmoAscvl/&#13;&#10;RvEDAAD//wMAUEsBAi0AFAAGAAgAAAAhALaDOJL+AAAA4QEAABMAAAAAAAAAAAAAAAAAAAAAAFtD&#13;&#10;b250ZW50X1R5cGVzXS54bWxQSwECLQAUAAYACAAAACEAOP0h/9YAAACUAQAACwAAAAAAAAAAAAAA&#13;&#10;AAAvAQAAX3JlbHMvLnJlbHNQSwECLQAUAAYACAAAACEAWZnn7zACAABbBAAADgAAAAAAAAAAAAAA&#13;&#10;AAAuAgAAZHJzL2Uyb0RvYy54bWxQSwECLQAUAAYACAAAACEAmuATN+MAAAAOAQAADwAAAAAAAAAA&#13;&#10;AAAAAACKBAAAZHJzL2Rvd25yZXYueG1sUEsFBgAAAAAEAAQA8wAAAJoFAAAAAA==&#13;&#10;" fillcolor="white [3201]" stroked="f" strokeweight=".5pt">
                <v:textbox>
                  <w:txbxContent>
                    <w:p w14:paraId="765ED3EF" w14:textId="77777777" w:rsidR="00BD38AA" w:rsidRPr="00960E64" w:rsidRDefault="00BD38AA" w:rsidP="00BD38AA">
                      <w:pPr>
                        <w:rPr>
                          <w:b/>
                          <w:bCs/>
                        </w:rPr>
                      </w:pPr>
                      <w:r w:rsidRPr="00960E64">
                        <w:rPr>
                          <w:b/>
                          <w:bCs/>
                        </w:rPr>
                        <w:t>TOTAL =</w:t>
                      </w:r>
                    </w:p>
                  </w:txbxContent>
                </v:textbox>
              </v:shape>
            </w:pict>
          </mc:Fallback>
        </mc:AlternateContent>
      </w:r>
      <w:r w:rsidRPr="00BD38AA">
        <w:rPr>
          <w:noProof/>
        </w:rPr>
        <mc:AlternateContent>
          <mc:Choice Requires="wps">
            <w:drawing>
              <wp:anchor distT="0" distB="0" distL="114300" distR="114300" simplePos="0" relativeHeight="251658347" behindDoc="0" locked="0" layoutInCell="1" allowOverlap="1" wp14:anchorId="55BC3F34" wp14:editId="7B87A35F">
                <wp:simplePos x="0" y="0"/>
                <wp:positionH relativeFrom="margin">
                  <wp:posOffset>6104255</wp:posOffset>
                </wp:positionH>
                <wp:positionV relativeFrom="paragraph">
                  <wp:posOffset>133985</wp:posOffset>
                </wp:positionV>
                <wp:extent cx="561975" cy="285750"/>
                <wp:effectExtent l="12700" t="12700" r="9525" b="19050"/>
                <wp:wrapSquare wrapText="bothSides"/>
                <wp:docPr id="1267092665"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7A8BF745" w14:textId="77777777" w:rsidR="00BD38AA" w:rsidRPr="00D37F37" w:rsidRDefault="00BD38AA" w:rsidP="00BD38AA">
                            <w:pPr>
                              <w:spacing w:after="240"/>
                              <w:rPr>
                                <w:b/>
                                <w:bCs/>
                                <w:sz w:val="24"/>
                                <w:szCs w:val="24"/>
                              </w:rPr>
                            </w:pPr>
                            <w:r>
                              <w:rPr>
                                <w:b/>
                                <w:bCs/>
                                <w:sz w:val="24"/>
                                <w:szCs w:val="24"/>
                              </w:rPr>
                              <w:t xml:space="preserve">     /4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5BC3F34" id="_x0000_s1105" type="#_x0000_t202" style="position:absolute;left:0;text-align:left;margin-left:480.65pt;margin-top:10.55pt;width:44.25pt;height:22.5pt;z-index:251658347;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AdvRsOgIAAIQEAAAOAAAAZHJzL2Uyb0RvYy54bWysVFFvGjEMfp+0/xDlfRwgKOXEUTEqpkmo&#13;&#10;rUSnPodcwkXLxVkSuGO/fk44KG33NO0lZ8fOZ/uzfbO7ttbkIJxXYAo66PUpEYZDqcyuoD+eV19u&#13;&#10;KfGBmZJpMKKgR+Hp3fzzp1ljczGECnQpHEEQ4/PGFrQKweZZ5nklauZ7YIVBowRXs4Cq22WlYw2i&#13;&#10;1zob9vs3WQOutA648B5v709GOk/4UgoeHqX0IhBdUMwtpNOlcxvPbD5j+c4xWynepcH+IYuaKYNB&#13;&#10;L1D3LDCyd+oDVK24Aw8y9DjUGUipuEg1YDWD/rtqNhWzItWC5Hh7ocn/P1j+cNjYJ0dC+xVabGAk&#13;&#10;pLE+93gZ62mlq+MXMyVoRwqPF9pEGwjHy/HNYDoZU8LRNLwdT8aJ1uz1sXU+fBNQkygU1GFXElns&#13;&#10;sPYBA6Lr2SXG8qBVuVJaJyVOglhqRw4Me6hDShFfvPHShjSY/bSPsT9AROwLwFYz/jNW+RYCNW3w&#13;&#10;8rX2KIV22xJVFhTL64jZQnlEvhycRslbvlKIv2Y+PDGHs4MU4T6ERzykBswKOomSCtzvv91Hf2wp&#13;&#10;WilpcBYL6n/tmROU6O8Gmz0djEZxeJMyGk+GqLhry/baYvb1EpCqAW6e5UmM/kGfRemgfsG1WcSo&#13;&#10;aGKGY+yChrO4DKcNwbXjYrFITjiuloW12VgeoSPJkdfn9oU52zU24EQ8wHlqWf6uvyff+NLAYh9A&#13;&#10;qtT8SPSJ1Y5/HPXUnm4t4y5d68nr9ecx/wMAAP//AwBQSwMEFAAGAAgAAAAhADIU4lrkAAAADwEA&#13;&#10;AA8AAABkcnMvZG93bnJldi54bWxMj81OwzAQhO9IvIO1SNyo46ZEJM2m4vdQbpRKXN3YJBH2OrLd&#13;&#10;Nu3T457gstJqZ2bnq1eTNeygfRgcIYhZBkxT69RAHcL28+3uAViIkpQ0jjTCSQdYNddXtayUO9KH&#13;&#10;Pmxix1IIhUoi9DGOFeeh7bWVYeZGTen27byVMa2+48rLYwq3hs+zrOBWDpQ+9HLUz71ufzZ7i/D6&#13;&#10;9F7m69N63J6788LEXHz5e4F4ezO9LNN4XAKLeop/DrgwpP7QpGI7tycVmEEoC5EnKcJcCGAXQbYo&#13;&#10;E9EOoSgE8Kbm/zmaXwAAAP//AwBQSwECLQAUAAYACAAAACEAtoM4kv4AAADhAQAAEwAAAAAAAAAA&#13;&#10;AAAAAAAAAAAAW0NvbnRlbnRfVHlwZXNdLnhtbFBLAQItABQABgAIAAAAIQA4/SH/1gAAAJQBAAAL&#13;&#10;AAAAAAAAAAAAAAAAAC8BAABfcmVscy8ucmVsc1BLAQItABQABgAIAAAAIQBAdvRsOgIAAIQEAAAO&#13;&#10;AAAAAAAAAAAAAAAAAC4CAABkcnMvZTJvRG9jLnhtbFBLAQItABQABgAIAAAAIQAyFOJa5AAAAA8B&#13;&#10;AAAPAAAAAAAAAAAAAAAAAJQEAABkcnMvZG93bnJldi54bWxQSwUGAAAAAAQABADzAAAApQUAAAAA&#13;&#10;" fillcolor="white [3201]" strokeweight="1.5pt">
                <v:textbox>
                  <w:txbxContent>
                    <w:p w14:paraId="7A8BF745" w14:textId="77777777" w:rsidR="00BD38AA" w:rsidRPr="00D37F37" w:rsidRDefault="00BD38AA" w:rsidP="00BD38AA">
                      <w:pPr>
                        <w:spacing w:after="240"/>
                        <w:rPr>
                          <w:b/>
                          <w:bCs/>
                          <w:sz w:val="24"/>
                          <w:szCs w:val="24"/>
                        </w:rPr>
                      </w:pPr>
                      <w:r>
                        <w:rPr>
                          <w:b/>
                          <w:bCs/>
                          <w:sz w:val="24"/>
                          <w:szCs w:val="24"/>
                        </w:rPr>
                        <w:t xml:space="preserve">     /4</w:t>
                      </w:r>
                    </w:p>
                  </w:txbxContent>
                </v:textbox>
                <w10:wrap type="square" anchorx="margin"/>
              </v:shape>
            </w:pict>
          </mc:Fallback>
        </mc:AlternateContent>
      </w:r>
      <w:r w:rsidR="00284CD7" w:rsidRPr="00BD38AA">
        <w:t xml:space="preserve">Not usually (true 11-40% of the time) </w:t>
      </w:r>
      <w:r w:rsidR="00284CD7" w:rsidRPr="00BD38AA">
        <w:rPr>
          <w:b/>
          <w:bCs/>
        </w:rPr>
        <w:t>(</w:t>
      </w:r>
      <w:r w:rsidR="0039025B">
        <w:rPr>
          <w:b/>
          <w:bCs/>
        </w:rPr>
        <w:t>3</w:t>
      </w:r>
      <w:r w:rsidR="00284CD7" w:rsidRPr="00BD38AA">
        <w:rPr>
          <w:b/>
          <w:bCs/>
        </w:rPr>
        <w:t xml:space="preserve"> point)</w:t>
      </w:r>
    </w:p>
    <w:p w14:paraId="399D72CE" w14:textId="511DF50F" w:rsidR="00284CD7" w:rsidRPr="00BD38AA" w:rsidRDefault="00284CD7" w:rsidP="00363E24">
      <w:pPr>
        <w:pStyle w:val="ListParagraph"/>
        <w:numPr>
          <w:ilvl w:val="0"/>
          <w:numId w:val="56"/>
        </w:numPr>
      </w:pPr>
      <w:r w:rsidRPr="00BD38AA">
        <w:t xml:space="preserve">Never (true 10% or less of the time) </w:t>
      </w:r>
      <w:r w:rsidRPr="00BD38AA">
        <w:rPr>
          <w:b/>
          <w:bCs/>
        </w:rPr>
        <w:t>(</w:t>
      </w:r>
      <w:r w:rsidR="0039025B">
        <w:rPr>
          <w:b/>
          <w:bCs/>
        </w:rPr>
        <w:t>4</w:t>
      </w:r>
      <w:r w:rsidRPr="00BD38AA">
        <w:rPr>
          <w:b/>
          <w:bCs/>
        </w:rPr>
        <w:t xml:space="preserve"> points)</w:t>
      </w:r>
    </w:p>
    <w:p w14:paraId="7F82D41E" w14:textId="07DB41F9" w:rsidR="00284CD7" w:rsidRPr="00F1598C" w:rsidRDefault="00284CD7" w:rsidP="0049362A">
      <w:pPr>
        <w:pStyle w:val="BodyText"/>
        <w:spacing w:before="120" w:after="120" w:line="312" w:lineRule="auto"/>
        <w:ind w:right="576"/>
        <w:contextualSpacing/>
        <w:rPr>
          <w:rFonts w:asciiTheme="minorHAnsi" w:hAnsiTheme="minorHAnsi" w:cstheme="minorHAnsi"/>
        </w:rPr>
      </w:pPr>
      <w:r w:rsidRPr="00F1598C">
        <w:rPr>
          <w:rStyle w:val="QuestionsChar"/>
          <w:rFonts w:asciiTheme="minorHAnsi" w:hAnsiTheme="minorHAnsi"/>
        </w:rPr>
        <w:t>3.</w:t>
      </w:r>
      <w:r w:rsidR="00847B03">
        <w:rPr>
          <w:rStyle w:val="QuestionsChar"/>
          <w:rFonts w:asciiTheme="minorHAnsi" w:hAnsiTheme="minorHAnsi"/>
        </w:rPr>
        <w:t>4</w:t>
      </w:r>
      <w:r w:rsidRPr="00F1598C">
        <w:rPr>
          <w:rStyle w:val="QuestionsChar"/>
          <w:rFonts w:asciiTheme="minorHAnsi" w:hAnsiTheme="minorHAnsi"/>
        </w:rPr>
        <w:t xml:space="preserve"> </w:t>
      </w:r>
      <w:r w:rsidRPr="00F1598C">
        <w:rPr>
          <w:rFonts w:asciiTheme="minorHAnsi" w:hAnsiTheme="minorHAnsi" w:cstheme="minorHAnsi"/>
          <w:b/>
          <w:bCs/>
        </w:rPr>
        <w:t>Students help prepare their own meals or snacks.</w:t>
      </w:r>
    </w:p>
    <w:p w14:paraId="59108FFD" w14:textId="1DEAB445" w:rsidR="00284CD7" w:rsidRPr="00F1598C" w:rsidRDefault="00284CD7" w:rsidP="00363E24">
      <w:pPr>
        <w:pStyle w:val="ListParagraph"/>
        <w:numPr>
          <w:ilvl w:val="0"/>
          <w:numId w:val="59"/>
        </w:numPr>
      </w:pPr>
      <w:r w:rsidRPr="00F1598C">
        <w:t xml:space="preserve">Always (true more than 90% of the time) </w:t>
      </w:r>
      <w:r w:rsidRPr="00F1598C">
        <w:rPr>
          <w:b/>
        </w:rPr>
        <w:t>(4 points)</w:t>
      </w:r>
    </w:p>
    <w:p w14:paraId="6B70B7F2" w14:textId="4AC7563E" w:rsidR="00284CD7" w:rsidRPr="00F1598C" w:rsidRDefault="00284CD7" w:rsidP="00363E24">
      <w:pPr>
        <w:pStyle w:val="ListParagraph"/>
        <w:numPr>
          <w:ilvl w:val="0"/>
          <w:numId w:val="59"/>
        </w:numPr>
      </w:pPr>
      <w:r w:rsidRPr="00F1598C">
        <w:t xml:space="preserve">Usually (true 61-90% of the time) </w:t>
      </w:r>
      <w:r w:rsidRPr="00F1598C">
        <w:rPr>
          <w:b/>
        </w:rPr>
        <w:t>(3 points)</w:t>
      </w:r>
    </w:p>
    <w:p w14:paraId="5E4DB35A" w14:textId="578EDD87" w:rsidR="00284CD7" w:rsidRPr="00F1598C" w:rsidRDefault="00284CD7" w:rsidP="00363E24">
      <w:pPr>
        <w:pStyle w:val="ListParagraph"/>
        <w:numPr>
          <w:ilvl w:val="0"/>
          <w:numId w:val="59"/>
        </w:numPr>
      </w:pPr>
      <w:r w:rsidRPr="00F1598C">
        <w:t xml:space="preserve">Sometimes (true 41-60% of the time) </w:t>
      </w:r>
      <w:r w:rsidRPr="00F1598C">
        <w:rPr>
          <w:b/>
        </w:rPr>
        <w:t>(2 points)</w:t>
      </w:r>
    </w:p>
    <w:p w14:paraId="65E667DF" w14:textId="5C4464AF" w:rsidR="00284CD7" w:rsidRPr="00F1598C" w:rsidRDefault="00BD38AA" w:rsidP="00363E24">
      <w:pPr>
        <w:pStyle w:val="ListParagraph"/>
        <w:numPr>
          <w:ilvl w:val="0"/>
          <w:numId w:val="59"/>
        </w:numPr>
      </w:pPr>
      <w:r w:rsidRPr="00BD38AA">
        <w:rPr>
          <w:noProof/>
        </w:rPr>
        <mc:AlternateContent>
          <mc:Choice Requires="wps">
            <w:drawing>
              <wp:anchor distT="0" distB="0" distL="114300" distR="114300" simplePos="0" relativeHeight="251658349" behindDoc="0" locked="0" layoutInCell="1" allowOverlap="1" wp14:anchorId="5B7C8871" wp14:editId="3E4C74A5">
                <wp:simplePos x="0" y="0"/>
                <wp:positionH relativeFrom="column">
                  <wp:posOffset>5354955</wp:posOffset>
                </wp:positionH>
                <wp:positionV relativeFrom="paragraph">
                  <wp:posOffset>137795</wp:posOffset>
                </wp:positionV>
                <wp:extent cx="668867" cy="285750"/>
                <wp:effectExtent l="0" t="0" r="4445" b="6350"/>
                <wp:wrapNone/>
                <wp:docPr id="1778932515"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4117550C" w14:textId="77777777" w:rsidR="00BD38AA" w:rsidRPr="00960E64" w:rsidRDefault="00BD38AA" w:rsidP="00BD38AA">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5B7C8871" id="_x0000_s1106" type="#_x0000_t202" style="position:absolute;left:0;text-align:left;margin-left:421.65pt;margin-top:10.85pt;width:52.65pt;height:22.5pt;z-index:251658349;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m+wmeMAIAAFsEAAAOAAAAZHJzL2Uyb0RvYy54bWysVEtv2zAMvg/YfxB0X5xkedWIU2QpMgwo&#13;&#10;2gLp0LMiS7EAWdQkJXb260fJea3badhFJkWKj+8jPb9va00OwnkFpqCDXp8SYTiUyuwK+v11/WlG&#13;&#10;iQ/MlEyDEQU9Ck/vFx8/zBubiyFUoEvhCAYxPm9sQasQbJ5lnleiZr4HVhg0SnA1C6i6XVY61mD0&#13;&#10;WmfDfn+SNeBK64AL7/H2oTPSRYovpeDhWUovAtEFxdpCOl06t/HMFnOW7xyzleKnMtg/VFEzZTDp&#13;&#10;JdQDC4zsnfojVK24Aw8y9DjUGUipuEg9YDeD/rtuNhWzIvWC4Hh7gcn/v7D86bCxL46E9gu0SGAE&#13;&#10;pLE+93gZ+2mlq+MXKyVoRwiPF9hEGwjHy8lkNptMKeFoGs7G03GCNbs+ts6HrwJqEoWCOmQlgcUO&#13;&#10;jz5gQnQ9u8RcHrQq10rrpMRJECvtyIEhhzqkEvHFb17akAYL+Yyp4yMD8XkXWRtMcG0pSqHdtkSV&#13;&#10;BZ1Ozv1uoTwiDA66CfGWrxUW+8h8eGEORwI7xzEPz3hIDZgMThIlFbiff7uP/sgUWilpcMQK6n/s&#13;&#10;mROU6G8GObwbjEZxJpMyGk+HqLhby/bWYvb1ChCBAS6U5UmM/kGfRemgfsNtWMasaGKGY+6ChrO4&#13;&#10;Ct3g4zZxsVwmJ5xCy8Kj2VgeQ0fwIhWv7Rtz9sRXQKKf4DyMLH9HW+fbwb7cB5AqcRqB7lA94Y8T&#13;&#10;nKg+bVtckVs9eV3/CYtfAAAA//8DAFBLAwQUAAYACAAAACEA/s/E3uQAAAAOAQAADwAAAGRycy9k&#13;&#10;b3ducmV2LnhtbExPS0+DQBC+m/Q/bKaJF2OXlgpIWRrjoybeLD7ibctugZSdJewW8N87nvQyyZf5&#13;&#10;ntl2Mi0bdO8aiwKWiwCYxtKqBisBb8XTdQLMeYlKtha1gG/tYJvPLjKZKjviqx72vmJkgi6VAmrv&#13;&#10;u5RzV9baSLewnUb6HW1vpCfYV1z1ciRz0/JVEETcyAYpoZadvq91edqfjYCvq+rzxU279zG8CbvH&#13;&#10;56GIP1QhxOV8etjQudsA83ryfwr43UD9IadiB3tG5VgrIFmHIVEFrJYxMCLcrpMI2EFAFMXA84z/&#13;&#10;n5H/AAAA//8DAFBLAQItABQABgAIAAAAIQC2gziS/gAAAOEBAAATAAAAAAAAAAAAAAAAAAAAAABb&#13;&#10;Q29udGVudF9UeXBlc10ueG1sUEsBAi0AFAAGAAgAAAAhADj9If/WAAAAlAEAAAsAAAAAAAAAAAAA&#13;&#10;AAAALwEAAF9yZWxzLy5yZWxzUEsBAi0AFAAGAAgAAAAhAOb7CZ4wAgAAWwQAAA4AAAAAAAAAAAAA&#13;&#10;AAAALgIAAGRycy9lMm9Eb2MueG1sUEsBAi0AFAAGAAgAAAAhAP7PxN7kAAAADgEAAA8AAAAAAAAA&#13;&#10;AAAAAAAAigQAAGRycy9kb3ducmV2LnhtbFBLBQYAAAAABAAEAPMAAACbBQAAAAA=&#13;&#10;" fillcolor="white [3201]" stroked="f" strokeweight=".5pt">
                <v:textbox>
                  <w:txbxContent>
                    <w:p w14:paraId="4117550C" w14:textId="77777777" w:rsidR="00BD38AA" w:rsidRPr="00960E64" w:rsidRDefault="00BD38AA" w:rsidP="00BD38AA">
                      <w:pPr>
                        <w:rPr>
                          <w:b/>
                          <w:bCs/>
                        </w:rPr>
                      </w:pPr>
                      <w:r w:rsidRPr="00960E64">
                        <w:rPr>
                          <w:b/>
                          <w:bCs/>
                        </w:rPr>
                        <w:t>TOTAL =</w:t>
                      </w:r>
                    </w:p>
                  </w:txbxContent>
                </v:textbox>
              </v:shape>
            </w:pict>
          </mc:Fallback>
        </mc:AlternateContent>
      </w:r>
      <w:r w:rsidRPr="00BD38AA">
        <w:rPr>
          <w:noProof/>
        </w:rPr>
        <mc:AlternateContent>
          <mc:Choice Requires="wps">
            <w:drawing>
              <wp:anchor distT="0" distB="0" distL="114300" distR="114300" simplePos="0" relativeHeight="251658348" behindDoc="0" locked="0" layoutInCell="1" allowOverlap="1" wp14:anchorId="28FAC542" wp14:editId="1D936A93">
                <wp:simplePos x="0" y="0"/>
                <wp:positionH relativeFrom="margin">
                  <wp:posOffset>6096000</wp:posOffset>
                </wp:positionH>
                <wp:positionV relativeFrom="paragraph">
                  <wp:posOffset>139065</wp:posOffset>
                </wp:positionV>
                <wp:extent cx="561975" cy="285750"/>
                <wp:effectExtent l="12700" t="12700" r="9525" b="19050"/>
                <wp:wrapSquare wrapText="bothSides"/>
                <wp:docPr id="720224638"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0A8CC6AE" w14:textId="77777777" w:rsidR="00BD38AA" w:rsidRPr="00D37F37" w:rsidRDefault="00BD38AA" w:rsidP="00BD38AA">
                            <w:pPr>
                              <w:spacing w:after="240"/>
                              <w:rPr>
                                <w:b/>
                                <w:bCs/>
                                <w:sz w:val="24"/>
                                <w:szCs w:val="24"/>
                              </w:rPr>
                            </w:pPr>
                            <w:r>
                              <w:rPr>
                                <w:b/>
                                <w:bCs/>
                                <w:sz w:val="24"/>
                                <w:szCs w:val="24"/>
                              </w:rPr>
                              <w:t xml:space="preserve">     /4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8FAC542" id="_x0000_s1107" type="#_x0000_t202" style="position:absolute;left:0;text-align:left;margin-left:480pt;margin-top:10.95pt;width:44.25pt;height:22.5pt;z-index:25165834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FBodOgIAAIQEAAAOAAAAZHJzL2Uyb0RvYy54bWysVN9vGjEMfp+0/yHK+zhAUMqJo2JUTJNQ&#13;&#10;W4lOfQ65hIuWi7MkcMf++jnhZ9s9VX3J2bHz2f5s3+SurTXZCecVmIL2Ol1KhOFQKrMp6K/nxbdb&#13;&#10;SnxgpmQajCjoXnh6N/36ZdLYXPShAl0KRxDE+LyxBa1CsHmWeV6JmvkOWGHQKMHVLKDqNlnpWIPo&#13;&#10;tc763e5N1oArrQMuvMfb+4ORThO+lIKHRym9CEQXFHML6XTpXMczm05YvnHMVoof02AfyKJmymDQ&#13;&#10;M9Q9C4xsnXoHVSvuwIMMHQ51BlIqLlINWE2v+6aaVcWsSLUgOd6eafKfB8sfdiv75Ehov0OLDYyE&#13;&#10;NNbnHi9jPa10dfxipgTtSOH+TJtoA+F4ObzpjUdDSjia+rfD0TDRml0eW+fDDwE1iUJBHXYlkcV2&#13;&#10;Sx8wILqeXGIsD1qVC6V1UuIkiLl2ZMewhzqkFPHFKy9tSIPZj7sY+x1ExD4DrDXjv2OVryFQ0wYv&#13;&#10;L7VHKbTrlqiyoKPRiZg1lHvky8FhlLzlC4X4S+bDE3M4O0gR7kN4xENqwKzgKFFSgfv7v/vojy1F&#13;&#10;KyUNzmJB/Z8tc4IS/dNgs8e9wSAOb1IGw1EfFXdtWV9bzLaeA1LVw82zPInRP+iTKB3UL7g2sxgV&#13;&#10;TcxwjF3QcBLn4bAhuHZczGbJCcfVsrA0K8sjdCQ58vrcvjBnj40NOBEPcJpalr/p78E3vjQw2waQ&#13;&#10;KjU/En1g9cg/jnpqz3Et4y5d68nr8vOY/gMAAP//AwBQSwMEFAAGAAgAAAAhAFwaHQPkAAAADwEA&#13;&#10;AA8AAABkcnMvZG93bnJldi54bWxMj0tPwzAQhO9I/AdrkbhRO31ETZpNxfNQbpRKXN14SSL8iGy3&#13;&#10;TfvrcU9wWWm0uzPzVevRaHYkH3pnEbKJAEa2caq3LcLu8+1hCSxEaZXUzhLCmQKs69ubSpbKnewH&#13;&#10;HbexZcnEhlIidDEOJeeh6cjIMHED2bT7dt7ImKRvufLylMyN5lMhcm5kb1NCJwd67qj52R4MwuvT&#13;&#10;ezHbnDfD7tJe5jrOsi+/yBDv78aXVRqPK2CRxvj3AVeG1B/qVGzvDlYFphGKXCSgiDDNCmDXAzFf&#13;&#10;LoDtEfK8AF5X/D9H/QsAAP//AwBQSwECLQAUAAYACAAAACEAtoM4kv4AAADhAQAAEwAAAAAAAAAA&#13;&#10;AAAAAAAAAAAAW0NvbnRlbnRfVHlwZXNdLnhtbFBLAQItABQABgAIAAAAIQA4/SH/1gAAAJQBAAAL&#13;&#10;AAAAAAAAAAAAAAAAAC8BAABfcmVscy8ucmVsc1BLAQItABQABgAIAAAAIQD/FBodOgIAAIQEAAAO&#13;&#10;AAAAAAAAAAAAAAAAAC4CAABkcnMvZTJvRG9jLnhtbFBLAQItABQABgAIAAAAIQBcGh0D5AAAAA8B&#13;&#10;AAAPAAAAAAAAAAAAAAAAAJQEAABkcnMvZG93bnJldi54bWxQSwUGAAAAAAQABADzAAAApQUAAAAA&#13;&#10;" fillcolor="white [3201]" strokeweight="1.5pt">
                <v:textbox>
                  <w:txbxContent>
                    <w:p w14:paraId="0A8CC6AE" w14:textId="77777777" w:rsidR="00BD38AA" w:rsidRPr="00D37F37" w:rsidRDefault="00BD38AA" w:rsidP="00BD38AA">
                      <w:pPr>
                        <w:spacing w:after="240"/>
                        <w:rPr>
                          <w:b/>
                          <w:bCs/>
                          <w:sz w:val="24"/>
                          <w:szCs w:val="24"/>
                        </w:rPr>
                      </w:pPr>
                      <w:r>
                        <w:rPr>
                          <w:b/>
                          <w:bCs/>
                          <w:sz w:val="24"/>
                          <w:szCs w:val="24"/>
                        </w:rPr>
                        <w:t xml:space="preserve">     /4</w:t>
                      </w:r>
                    </w:p>
                  </w:txbxContent>
                </v:textbox>
                <w10:wrap type="square" anchorx="margin"/>
              </v:shape>
            </w:pict>
          </mc:Fallback>
        </mc:AlternateContent>
      </w:r>
      <w:r w:rsidR="00284CD7" w:rsidRPr="00F1598C">
        <w:t xml:space="preserve">Not usually (true 11-40% of the time) </w:t>
      </w:r>
      <w:r w:rsidR="00284CD7" w:rsidRPr="00F1598C">
        <w:rPr>
          <w:b/>
        </w:rPr>
        <w:t>(1 point)</w:t>
      </w:r>
    </w:p>
    <w:p w14:paraId="532BD098" w14:textId="54023C51" w:rsidR="00284CD7" w:rsidRPr="00F1598C" w:rsidRDefault="00284CD7" w:rsidP="00363E24">
      <w:pPr>
        <w:pStyle w:val="ListParagraph"/>
        <w:numPr>
          <w:ilvl w:val="0"/>
          <w:numId w:val="59"/>
        </w:numPr>
      </w:pPr>
      <w:r w:rsidRPr="00F1598C">
        <w:t xml:space="preserve">Never (true 10% or less of the time) </w:t>
      </w:r>
      <w:r w:rsidRPr="00F1598C">
        <w:rPr>
          <w:b/>
        </w:rPr>
        <w:t>(0 points)</w:t>
      </w:r>
    </w:p>
    <w:p w14:paraId="5A9EFD59" w14:textId="77777777" w:rsidR="009D6AA8" w:rsidRDefault="009D6AA8">
      <w:pPr>
        <w:widowControl/>
        <w:autoSpaceDE/>
        <w:autoSpaceDN/>
        <w:spacing w:after="160" w:line="259" w:lineRule="auto"/>
        <w:rPr>
          <w:rFonts w:asciiTheme="minorHAnsi" w:hAnsiTheme="minorHAnsi" w:cstheme="minorHAnsi"/>
          <w:b/>
          <w:color w:val="000000" w:themeColor="text1"/>
          <w:sz w:val="24"/>
          <w:szCs w:val="24"/>
        </w:rPr>
      </w:pPr>
      <w:r>
        <w:br w:type="page"/>
      </w:r>
    </w:p>
    <w:p w14:paraId="17CE5343" w14:textId="2ED5C979" w:rsidR="00284CD7" w:rsidRPr="00F1598C" w:rsidRDefault="00284CD7" w:rsidP="00363E24">
      <w:pPr>
        <w:pStyle w:val="Questions"/>
      </w:pPr>
      <w:r w:rsidRPr="00BD38AA">
        <w:lastRenderedPageBreak/>
        <w:t>3.</w:t>
      </w:r>
      <w:r w:rsidR="00847B03">
        <w:t>5</w:t>
      </w:r>
      <w:r w:rsidRPr="00BD38AA">
        <w:t xml:space="preserve"> During meals or snacks, staff talk with students about trying and enjoying healthy food.</w:t>
      </w:r>
      <w:r w:rsidRPr="00F1598C">
        <w:t xml:space="preserve"> </w:t>
      </w:r>
    </w:p>
    <w:p w14:paraId="615CE377" w14:textId="3411A622" w:rsidR="00284CD7" w:rsidRPr="00F1598C" w:rsidRDefault="00284CD7" w:rsidP="00363E24">
      <w:pPr>
        <w:pStyle w:val="ListParagraph"/>
        <w:numPr>
          <w:ilvl w:val="0"/>
          <w:numId w:val="57"/>
        </w:numPr>
      </w:pPr>
      <w:r w:rsidRPr="00F1598C">
        <w:t xml:space="preserve">Always (true more than 90% of the time) </w:t>
      </w:r>
      <w:r w:rsidRPr="00F1598C">
        <w:rPr>
          <w:b/>
        </w:rPr>
        <w:t>(4 points)</w:t>
      </w:r>
    </w:p>
    <w:p w14:paraId="438F39ED" w14:textId="08F92593" w:rsidR="00284CD7" w:rsidRPr="00F1598C" w:rsidRDefault="00284CD7" w:rsidP="00363E24">
      <w:pPr>
        <w:pStyle w:val="ListParagraph"/>
        <w:numPr>
          <w:ilvl w:val="0"/>
          <w:numId w:val="57"/>
        </w:numPr>
      </w:pPr>
      <w:r w:rsidRPr="00F1598C">
        <w:t xml:space="preserve">Usually (true 61-90% of the time) </w:t>
      </w:r>
      <w:r w:rsidRPr="00F1598C">
        <w:rPr>
          <w:b/>
        </w:rPr>
        <w:t>(3 points)</w:t>
      </w:r>
    </w:p>
    <w:p w14:paraId="68AE0FF0" w14:textId="5F06BF81" w:rsidR="00284CD7" w:rsidRPr="00F1598C" w:rsidRDefault="00284CD7" w:rsidP="00363E24">
      <w:pPr>
        <w:pStyle w:val="ListParagraph"/>
        <w:numPr>
          <w:ilvl w:val="0"/>
          <w:numId w:val="57"/>
        </w:numPr>
      </w:pPr>
      <w:r w:rsidRPr="00F1598C">
        <w:t xml:space="preserve">Sometimes (true 41-60% of the time) </w:t>
      </w:r>
      <w:r w:rsidRPr="00F1598C">
        <w:rPr>
          <w:b/>
        </w:rPr>
        <w:t>(2 points)</w:t>
      </w:r>
    </w:p>
    <w:p w14:paraId="78A65807" w14:textId="147A3FD9" w:rsidR="00284CD7" w:rsidRPr="00F1598C" w:rsidRDefault="00BD38AA" w:rsidP="00363E24">
      <w:pPr>
        <w:pStyle w:val="ListParagraph"/>
        <w:numPr>
          <w:ilvl w:val="0"/>
          <w:numId w:val="57"/>
        </w:numPr>
      </w:pPr>
      <w:r w:rsidRPr="00BD38AA">
        <w:rPr>
          <w:noProof/>
        </w:rPr>
        <mc:AlternateContent>
          <mc:Choice Requires="wps">
            <w:drawing>
              <wp:anchor distT="0" distB="0" distL="114300" distR="114300" simplePos="0" relativeHeight="251658350" behindDoc="0" locked="0" layoutInCell="1" allowOverlap="1" wp14:anchorId="0C5BC211" wp14:editId="7B7214A4">
                <wp:simplePos x="0" y="0"/>
                <wp:positionH relativeFrom="column">
                  <wp:posOffset>5291455</wp:posOffset>
                </wp:positionH>
                <wp:positionV relativeFrom="paragraph">
                  <wp:posOffset>105410</wp:posOffset>
                </wp:positionV>
                <wp:extent cx="668867" cy="285750"/>
                <wp:effectExtent l="0" t="0" r="4445" b="6350"/>
                <wp:wrapNone/>
                <wp:docPr id="665398490"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5A4FC64A" w14:textId="77777777" w:rsidR="00BD38AA" w:rsidRPr="00960E64" w:rsidRDefault="00BD38AA" w:rsidP="00BD38AA">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0C5BC211" id="_x0000_s1108" type="#_x0000_t202" style="position:absolute;left:0;text-align:left;margin-left:416.65pt;margin-top:8.3pt;width:52.65pt;height:22.5pt;z-index:251658350;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a0PMQMAIAAFsEAAAOAAAAZHJzL2Uyb0RvYy54bWysVEtv2zAMvg/YfxB0X5xkedWIU2QpMgwo&#13;&#10;2gLp0LMiS7EAWdQkJXb260fJea3badhFJkWKj+8jPb9va00OwnkFpqCDXp8SYTiUyuwK+v11/WlG&#13;&#10;iQ/MlEyDEQU9Ck/vFx8/zBubiyFUoEvhCAYxPm9sQasQbJ5lnleiZr4HVhg0SnA1C6i6XVY61mD0&#13;&#10;WmfDfn+SNeBK64AL7/H2oTPSRYovpeDhWUovAtEFxdpCOl06t/HMFnOW7xyzleKnMtg/VFEzZTDp&#13;&#10;JdQDC4zsnfojVK24Aw8y9DjUGUipuEg9YDeD/rtuNhWzIvWC4Hh7gcn/v7D86bCxL46E9gu0SGAE&#13;&#10;pLE+93gZ+2mlq+MXKyVoRwiPF9hEGwjHy8lkNptMKeFoGs7G03GCNbs+ts6HrwJqEoWCOmQlgcUO&#13;&#10;jz5gQnQ9u8RcHrQq10rrpMRJECvtyIEhhzqkEvHFb17akAYL+Yyp4yMD8XkXWRtMcG0pSqHdtkSV&#13;&#10;BZ3Ozv1uoTwiDA66CfGWrxUW+8h8eGEORwI7xzEPz3hIDZgMThIlFbiff7uP/sgUWilpcMQK6n/s&#13;&#10;mROU6G8GObwbjEZxJpMyGk+HqLhby/bWYvb1ChCBAS6U5UmM/kGfRemgfsNtWMasaGKGY+6ChrO4&#13;&#10;Ct3g4zZxsVwmJ5xCy8Kj2VgeQ0fwIhWv7Rtz9sRXQKKf4DyMLH9HW+fbwb7cB5AqcRqB7lA94Y8T&#13;&#10;nKg+bVtckVs9eV3/CYtfAAAA//8DAFBLAwQUAAYACAAAACEAHZmjUuIAAAAOAQAADwAAAGRycy9k&#13;&#10;b3ducmV2LnhtbExPy07DMBC8I/EP1iJxQa1TLExI41SIVyVuNAXEzY1NEhGvo9hNwt+znOCy2tXM&#13;&#10;ziPfzK5jox1C61HBapkAs1h502KtYF8+LlJgIWo0uvNoFXzbAJvi9CTXmfETvthxF2tGIhgyraCJ&#13;&#10;sc84D1VjnQ5L31sk7NMPTkc6h5qbQU8k7jp+mSSSO90iOTS6t3eNrb52R6fg46J+fw7z0+skrkT/&#13;&#10;sB3L6zdTKnV+Nt+vadyugUU7x78P+O1A+aGgYAd/RBNYpyAVQhCVACmBEeFGpLQcFMiVBF7k/H+N&#13;&#10;4gcAAP//AwBQSwECLQAUAAYACAAAACEAtoM4kv4AAADhAQAAEwAAAAAAAAAAAAAAAAAAAAAAW0Nv&#13;&#10;bnRlbnRfVHlwZXNdLnhtbFBLAQItABQABgAIAAAAIQA4/SH/1gAAAJQBAAALAAAAAAAAAAAAAAAA&#13;&#10;AC8BAABfcmVscy8ucmVsc1BLAQItABQABgAIAAAAIQCa0PMQMAIAAFsEAAAOAAAAAAAAAAAAAAAA&#13;&#10;AC4CAABkcnMvZTJvRG9jLnhtbFBLAQItABQABgAIAAAAIQAdmaNS4gAAAA4BAAAPAAAAAAAAAAAA&#13;&#10;AAAAAIoEAABkcnMvZG93bnJldi54bWxQSwUGAAAAAAQABADzAAAAmQUAAAAA&#13;&#10;" fillcolor="white [3201]" stroked="f" strokeweight=".5pt">
                <v:textbox>
                  <w:txbxContent>
                    <w:p w14:paraId="5A4FC64A" w14:textId="77777777" w:rsidR="00BD38AA" w:rsidRPr="00960E64" w:rsidRDefault="00BD38AA" w:rsidP="00BD38AA">
                      <w:pPr>
                        <w:rPr>
                          <w:b/>
                          <w:bCs/>
                        </w:rPr>
                      </w:pPr>
                      <w:r w:rsidRPr="00960E64">
                        <w:rPr>
                          <w:b/>
                          <w:bCs/>
                        </w:rPr>
                        <w:t>TOTAL =</w:t>
                      </w:r>
                    </w:p>
                  </w:txbxContent>
                </v:textbox>
              </v:shape>
            </w:pict>
          </mc:Fallback>
        </mc:AlternateContent>
      </w:r>
      <w:r w:rsidRPr="00BD38AA">
        <w:rPr>
          <w:noProof/>
        </w:rPr>
        <mc:AlternateContent>
          <mc:Choice Requires="wps">
            <w:drawing>
              <wp:anchor distT="0" distB="0" distL="114300" distR="114300" simplePos="0" relativeHeight="251658352" behindDoc="0" locked="0" layoutInCell="1" allowOverlap="1" wp14:anchorId="63A0A022" wp14:editId="43E390ED">
                <wp:simplePos x="0" y="0"/>
                <wp:positionH relativeFrom="margin">
                  <wp:posOffset>6010910</wp:posOffset>
                </wp:positionH>
                <wp:positionV relativeFrom="paragraph">
                  <wp:posOffset>102870</wp:posOffset>
                </wp:positionV>
                <wp:extent cx="561975" cy="285750"/>
                <wp:effectExtent l="12700" t="12700" r="9525" b="19050"/>
                <wp:wrapSquare wrapText="bothSides"/>
                <wp:docPr id="769651817"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7D7B86FC" w14:textId="77777777" w:rsidR="00BD38AA" w:rsidRPr="00D37F37" w:rsidRDefault="00BD38AA" w:rsidP="00BD38AA">
                            <w:pPr>
                              <w:spacing w:after="240"/>
                              <w:rPr>
                                <w:b/>
                                <w:bCs/>
                                <w:sz w:val="24"/>
                                <w:szCs w:val="24"/>
                              </w:rPr>
                            </w:pPr>
                            <w:r>
                              <w:rPr>
                                <w:b/>
                                <w:bCs/>
                                <w:sz w:val="24"/>
                                <w:szCs w:val="24"/>
                              </w:rPr>
                              <w:t xml:space="preserve">     /4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3A0A022" id="_x0000_s1109" type="#_x0000_t202" style="position:absolute;left:0;text-align:left;margin-left:473.3pt;margin-top:8.1pt;width:44.25pt;height:22.5pt;z-index:25165835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DP+CTOgIAAIQEAAAOAAAAZHJzL2Uyb0RvYy54bWysVN9vGjEMfp+0/yHK+zhAUMqJo2JUTJNQ&#13;&#10;W4lOfQ65hIuWi7MkcMf++jnhZ9s9VX3J2bHz2f5s3+SurTXZCecVmIL2Ol1KhOFQKrMp6K/nxbdb&#13;&#10;SnxgpmQajCjoXnh6N/36ZdLYXPShAl0KRxDE+LyxBa1CsHmWeV6JmvkOWGHQKMHVLKDqNlnpWIPo&#13;&#10;tc763e5N1oArrQMuvMfb+4ORThO+lIKHRym9CEQXFHML6XTpXMczm05YvnHMVoof02AfyKJmymDQ&#13;&#10;M9Q9C4xsnXoHVSvuwIMMHQ51BlIqLlINWE2v+6aaVcWsSLUgOd6eafKfB8sfdiv75Ehov0OLDYyE&#13;&#10;NNbnHi9jPa10dfxipgTtSOH+TJtoA+F4ObzpjUdDSjia+rfD0TDRml0eW+fDDwE1iUJBHXYlkcV2&#13;&#10;Sx8wILqeXGIsD1qVC6V1UuIkiLl2ZMewhzqkFPHFKy9tSIPZj7sY+x1ExD4DrDXjv2OVryFQ0wYv&#13;&#10;L7VHKbTrlqiyoKPxiZg1lHvky8FhlLzlC4X4S+bDE3M4O0gR7kN4xENqwKzgKFFSgfv7v/vojy1F&#13;&#10;KyUNzmJB/Z8tc4IS/dNgs8e9wSAOb1IGw1EfFXdtWV9bzLaeA1LVw82zPInRP+iTKB3UL7g2sxgV&#13;&#10;TcxwjF3QcBLn4bAhuHZczGbJCcfVsrA0K8sjdCQ58vrcvjBnj40NOBEPcJpalr/p78E3vjQw2waQ&#13;&#10;KjU/En1g9cg/jnpqz3Et4y5d68nr8vOY/gMAAP//AwBQSwMEFAAGAAgAAAAhAJhj4OTiAAAADwEA&#13;&#10;AA8AAABkcnMvZG93bnJldi54bWxMT8tuwjAQvFfqP1hbqbfiOAGrhDiozwPcSpG4mtgkUe11ZBsI&#13;&#10;fH3Nqb2MtJrZeVTL0Rpy0j70DgWwSQZEY+NUj62A7ffn0zOQECUqaRxqARcdYFnf31WyVO6MX/q0&#13;&#10;iS1JJhhKKaCLcSgpDU2nrQwTN2hM3MF5K2M6fUuVl+dkbg3Ns4xTK3tMCZ0c9Funm5/N0Qr4eF3P&#13;&#10;i9VlNWyv7XVqYsF2fsaEeHwY3xcJXhZAoh7j3wfcNqT+UKdie3dEFYgRMJ9ynqSJ4DmQmyArZgzI&#13;&#10;XgBnOdC6ov931L8AAAD//wMAUEsBAi0AFAAGAAgAAAAhALaDOJL+AAAA4QEAABMAAAAAAAAAAAAA&#13;&#10;AAAAAAAAAFtDb250ZW50X1R5cGVzXS54bWxQSwECLQAUAAYACAAAACEAOP0h/9YAAACUAQAACwAA&#13;&#10;AAAAAAAAAAAAAAAvAQAAX3JlbHMvLnJlbHNQSwECLQAUAAYACAAAACEAgz/gkzoCAACEBAAADgAA&#13;&#10;AAAAAAAAAAAAAAAuAgAAZHJzL2Uyb0RvYy54bWxQSwECLQAUAAYACAAAACEAmGPg5OIAAAAPAQAA&#13;&#10;DwAAAAAAAAAAAAAAAACUBAAAZHJzL2Rvd25yZXYueG1sUEsFBgAAAAAEAAQA8wAAAKMFAAAAAA==&#13;&#10;" fillcolor="white [3201]" strokeweight="1.5pt">
                <v:textbox>
                  <w:txbxContent>
                    <w:p w14:paraId="7D7B86FC" w14:textId="77777777" w:rsidR="00BD38AA" w:rsidRPr="00D37F37" w:rsidRDefault="00BD38AA" w:rsidP="00BD38AA">
                      <w:pPr>
                        <w:spacing w:after="240"/>
                        <w:rPr>
                          <w:b/>
                          <w:bCs/>
                          <w:sz w:val="24"/>
                          <w:szCs w:val="24"/>
                        </w:rPr>
                      </w:pPr>
                      <w:r>
                        <w:rPr>
                          <w:b/>
                          <w:bCs/>
                          <w:sz w:val="24"/>
                          <w:szCs w:val="24"/>
                        </w:rPr>
                        <w:t xml:space="preserve">     /4</w:t>
                      </w:r>
                    </w:p>
                  </w:txbxContent>
                </v:textbox>
                <w10:wrap type="square" anchorx="margin"/>
              </v:shape>
            </w:pict>
          </mc:Fallback>
        </mc:AlternateContent>
      </w:r>
      <w:r w:rsidR="00284CD7" w:rsidRPr="00F1598C">
        <w:t xml:space="preserve">Not usually (true 11-40% of the time) </w:t>
      </w:r>
      <w:r w:rsidR="00284CD7" w:rsidRPr="00F1598C">
        <w:rPr>
          <w:b/>
        </w:rPr>
        <w:t>(1 point)</w:t>
      </w:r>
    </w:p>
    <w:p w14:paraId="208C0FB0" w14:textId="4B69E7F8" w:rsidR="00284CD7" w:rsidRPr="00F1598C" w:rsidRDefault="00284CD7" w:rsidP="00363E24">
      <w:pPr>
        <w:pStyle w:val="ListParagraph"/>
        <w:numPr>
          <w:ilvl w:val="0"/>
          <w:numId w:val="57"/>
        </w:numPr>
      </w:pPr>
      <w:r w:rsidRPr="00F1598C">
        <w:t xml:space="preserve">Never (true 10% or less of the time) </w:t>
      </w:r>
      <w:r w:rsidRPr="00F1598C">
        <w:rPr>
          <w:b/>
        </w:rPr>
        <w:t>(0 points)</w:t>
      </w:r>
    </w:p>
    <w:p w14:paraId="6CF18DBE" w14:textId="73C54D6A" w:rsidR="00284CD7" w:rsidRPr="00F1598C" w:rsidRDefault="00284CD7" w:rsidP="00BD38AA">
      <w:pPr>
        <w:pStyle w:val="BodyText"/>
        <w:spacing w:before="120" w:after="120"/>
        <w:contextualSpacing/>
        <w:rPr>
          <w:rStyle w:val="IntenseEmphasis"/>
          <w:rFonts w:asciiTheme="minorHAnsi" w:hAnsiTheme="minorHAnsi" w:cstheme="minorHAnsi"/>
        </w:rPr>
      </w:pPr>
      <w:r w:rsidRPr="00F1598C">
        <w:rPr>
          <w:rFonts w:asciiTheme="minorHAnsi" w:hAnsiTheme="minorHAnsi" w:cstheme="minorHAnsi"/>
          <w:b/>
          <w:bCs/>
        </w:rPr>
        <w:t>3.</w:t>
      </w:r>
      <w:r w:rsidR="00272EBF">
        <w:rPr>
          <w:rFonts w:asciiTheme="minorHAnsi" w:hAnsiTheme="minorHAnsi" w:cstheme="minorHAnsi"/>
          <w:b/>
          <w:bCs/>
        </w:rPr>
        <w:t>6</w:t>
      </w:r>
      <w:r w:rsidRPr="00F1598C">
        <w:rPr>
          <w:rFonts w:asciiTheme="minorHAnsi" w:hAnsiTheme="minorHAnsi" w:cstheme="minorHAnsi"/>
          <w:b/>
          <w:bCs/>
        </w:rPr>
        <w:t xml:space="preserve"> Celebrations and events that include food consist of mostly healthy food, like fruits and vegetables.</w:t>
      </w:r>
      <w:r w:rsidRPr="00F1598C">
        <w:rPr>
          <w:rFonts w:asciiTheme="minorHAnsi" w:hAnsiTheme="minorHAnsi" w:cstheme="minorHAnsi"/>
        </w:rPr>
        <w:t xml:space="preserve"> </w:t>
      </w:r>
    </w:p>
    <w:p w14:paraId="09D7B2D4" w14:textId="457CC864" w:rsidR="00284CD7" w:rsidRPr="00F1598C" w:rsidRDefault="00284CD7" w:rsidP="00363E24">
      <w:pPr>
        <w:pStyle w:val="ListParagraph"/>
        <w:numPr>
          <w:ilvl w:val="0"/>
          <w:numId w:val="58"/>
        </w:numPr>
      </w:pPr>
      <w:r w:rsidRPr="00F1598C">
        <w:t xml:space="preserve">N/A: No celebrations or events with food </w:t>
      </w:r>
      <w:r w:rsidRPr="00F1598C">
        <w:rPr>
          <w:b/>
        </w:rPr>
        <w:t>(</w:t>
      </w:r>
      <w:r w:rsidR="0039025B">
        <w:rPr>
          <w:b/>
        </w:rPr>
        <w:t>4</w:t>
      </w:r>
      <w:r w:rsidRPr="00F1598C">
        <w:rPr>
          <w:b/>
        </w:rPr>
        <w:t xml:space="preserve"> points)</w:t>
      </w:r>
    </w:p>
    <w:p w14:paraId="32F42BC9" w14:textId="207BE63E" w:rsidR="00284CD7" w:rsidRPr="00F1598C" w:rsidRDefault="00284CD7" w:rsidP="00363E24">
      <w:pPr>
        <w:pStyle w:val="ListParagraph"/>
        <w:numPr>
          <w:ilvl w:val="0"/>
          <w:numId w:val="58"/>
        </w:numPr>
      </w:pPr>
      <w:r w:rsidRPr="00F1598C">
        <w:t xml:space="preserve">Always (true more than 90% of the time) </w:t>
      </w:r>
      <w:r w:rsidRPr="00F1598C">
        <w:rPr>
          <w:b/>
        </w:rPr>
        <w:t>(4 points)</w:t>
      </w:r>
    </w:p>
    <w:p w14:paraId="5C407D68" w14:textId="5F043AD2" w:rsidR="00284CD7" w:rsidRPr="00F1598C" w:rsidRDefault="00284CD7" w:rsidP="00363E24">
      <w:pPr>
        <w:pStyle w:val="ListParagraph"/>
        <w:numPr>
          <w:ilvl w:val="0"/>
          <w:numId w:val="58"/>
        </w:numPr>
      </w:pPr>
      <w:r w:rsidRPr="00F1598C">
        <w:t xml:space="preserve">Usually (true 61-90% of the time) </w:t>
      </w:r>
      <w:r w:rsidRPr="00F1598C">
        <w:rPr>
          <w:b/>
        </w:rPr>
        <w:t>(3 points)</w:t>
      </w:r>
    </w:p>
    <w:p w14:paraId="3117F23F" w14:textId="2976FBE3" w:rsidR="00284CD7" w:rsidRPr="00F1598C" w:rsidRDefault="00284CD7" w:rsidP="00363E24">
      <w:pPr>
        <w:pStyle w:val="ListParagraph"/>
        <w:numPr>
          <w:ilvl w:val="0"/>
          <w:numId w:val="58"/>
        </w:numPr>
      </w:pPr>
      <w:r w:rsidRPr="00F1598C">
        <w:t xml:space="preserve">Sometimes (true 41-60% of the time) </w:t>
      </w:r>
      <w:r w:rsidRPr="00F1598C">
        <w:rPr>
          <w:b/>
        </w:rPr>
        <w:t>(2 points)</w:t>
      </w:r>
    </w:p>
    <w:p w14:paraId="7EB53133" w14:textId="2465EA04" w:rsidR="00284CD7" w:rsidRPr="00F1598C" w:rsidRDefault="00BD38AA" w:rsidP="00363E24">
      <w:pPr>
        <w:pStyle w:val="ListParagraph"/>
        <w:numPr>
          <w:ilvl w:val="0"/>
          <w:numId w:val="58"/>
        </w:numPr>
      </w:pPr>
      <w:r w:rsidRPr="00BD38AA">
        <w:rPr>
          <w:noProof/>
        </w:rPr>
        <mc:AlternateContent>
          <mc:Choice Requires="wps">
            <w:drawing>
              <wp:anchor distT="0" distB="0" distL="114300" distR="114300" simplePos="0" relativeHeight="251658351" behindDoc="0" locked="0" layoutInCell="1" allowOverlap="1" wp14:anchorId="63327A8A" wp14:editId="57A85381">
                <wp:simplePos x="0" y="0"/>
                <wp:positionH relativeFrom="column">
                  <wp:posOffset>5317067</wp:posOffset>
                </wp:positionH>
                <wp:positionV relativeFrom="paragraph">
                  <wp:posOffset>103717</wp:posOffset>
                </wp:positionV>
                <wp:extent cx="668867" cy="285750"/>
                <wp:effectExtent l="0" t="0" r="4445" b="6350"/>
                <wp:wrapNone/>
                <wp:docPr id="1031340850"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54325848" w14:textId="77777777" w:rsidR="00BD38AA" w:rsidRPr="00960E64" w:rsidRDefault="00BD38AA" w:rsidP="00BD38AA">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63327A8A" id="_x0000_s1110" type="#_x0000_t202" style="position:absolute;left:0;text-align:left;margin-left:418.65pt;margin-top:8.15pt;width:52.65pt;height:22.5pt;z-index:251658351;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EuGmVLwIAAFsEAAAOAAAAZHJzL2Uyb0RvYy54bWysVEuP2jAQvlfqf7B8LwEKLBs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nkjhKOpuF0fDdOsGbXx9b58FVATaJQUIesJLDY&#13;&#10;Ye0DJkTXs0vM5UGrcqW0TkqcBLHUjhwYcqhDKhFf/OalDWmwkM+YOj4yEJ93kbXBBNeWohTabUtU&#13;&#10;WdBpqjRebaE8IgwOugnxlq8UFrtmPrwwhyOBneOYh2c8pAZMBieJkgrcz7/dR39kCq2UNDhiBfU/&#13;&#10;9swJSvQ3gxzeD0ajOJNJGY3vhqi4W8v21mL29RIQgQEulOVJjP5Bn0XpoH7DbVjErGhihmPugoaz&#13;&#10;uAzd4OM2cbFYJCecQsvC2mwsj6EjeJGK1/aNOXviKyDRT3AeRpa/o63z7WBf7ANIlTi9onrCHyc4&#13;&#10;UX3atrgit3ryuv4T5r8AAAD//wMAUEsDBBQABgAIAAAAIQA5KGDe4wAAAA4BAAAPAAAAZHJzL2Rv&#13;&#10;d25yZXYueG1sTE9NT8MwDL0j8R8iI3FBW7oVutE1nRCfEjfWAeKWNaataJyqydry7zEnuNiy3vP7&#13;&#10;yLaTbcWAvW8cKVjMIxBIpTMNVQr2xcNsDcIHTUa3jlDBN3rY5qcnmU6NG+kFh12oBIuQT7WCOoQu&#13;&#10;ldKXNVrt565DYuzT9VYHPvtKml6PLG5buYyiRFrdEDvUusPbGsuv3dEq+Lio3p/99Pg6xldxd/80&#13;&#10;FKs3Uyh1fjbdbXjcbEAEnMLfB/x24PyQc7CDO5LxolWwjlcxUxlIeDPh+nKZgDgoSBYxyDyT/2vk&#13;&#10;PwAAAP//AwBQSwECLQAUAAYACAAAACEAtoM4kv4AAADhAQAAEwAAAAAAAAAAAAAAAAAAAAAAW0Nv&#13;&#10;bnRlbnRfVHlwZXNdLnhtbFBLAQItABQABgAIAAAAIQA4/SH/1gAAAJQBAAALAAAAAAAAAAAAAAAA&#13;&#10;AC8BAABfcmVscy8ucmVsc1BLAQItABQABgAIAAAAIQAEuGmVLwIAAFsEAAAOAAAAAAAAAAAAAAAA&#13;&#10;AC4CAABkcnMvZTJvRG9jLnhtbFBLAQItABQABgAIAAAAIQA5KGDe4wAAAA4BAAAPAAAAAAAAAAAA&#13;&#10;AAAAAIkEAABkcnMvZG93bnJldi54bWxQSwUGAAAAAAQABADzAAAAmQUAAAAA&#13;&#10;" fillcolor="white [3201]" stroked="f" strokeweight=".5pt">
                <v:textbox>
                  <w:txbxContent>
                    <w:p w14:paraId="54325848" w14:textId="77777777" w:rsidR="00BD38AA" w:rsidRPr="00960E64" w:rsidRDefault="00BD38AA" w:rsidP="00BD38AA">
                      <w:pPr>
                        <w:rPr>
                          <w:b/>
                          <w:bCs/>
                        </w:rPr>
                      </w:pPr>
                      <w:r w:rsidRPr="00960E64">
                        <w:rPr>
                          <w:b/>
                          <w:bCs/>
                        </w:rPr>
                        <w:t>TOTAL =</w:t>
                      </w:r>
                    </w:p>
                  </w:txbxContent>
                </v:textbox>
              </v:shape>
            </w:pict>
          </mc:Fallback>
        </mc:AlternateContent>
      </w:r>
      <w:r w:rsidRPr="00BD38AA">
        <w:rPr>
          <w:noProof/>
        </w:rPr>
        <mc:AlternateContent>
          <mc:Choice Requires="wps">
            <w:drawing>
              <wp:anchor distT="0" distB="0" distL="114300" distR="114300" simplePos="0" relativeHeight="251658353" behindDoc="0" locked="0" layoutInCell="1" allowOverlap="1" wp14:anchorId="6CBA4731" wp14:editId="2A494807">
                <wp:simplePos x="0" y="0"/>
                <wp:positionH relativeFrom="margin">
                  <wp:posOffset>6011545</wp:posOffset>
                </wp:positionH>
                <wp:positionV relativeFrom="paragraph">
                  <wp:posOffset>102870</wp:posOffset>
                </wp:positionV>
                <wp:extent cx="561975" cy="285750"/>
                <wp:effectExtent l="12700" t="12700" r="9525" b="19050"/>
                <wp:wrapSquare wrapText="bothSides"/>
                <wp:docPr id="1518130205"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24485867" w14:textId="77777777" w:rsidR="00BD38AA" w:rsidRPr="00D37F37" w:rsidRDefault="00BD38AA" w:rsidP="00BD38AA">
                            <w:pPr>
                              <w:spacing w:after="240"/>
                              <w:rPr>
                                <w:b/>
                                <w:bCs/>
                                <w:sz w:val="24"/>
                                <w:szCs w:val="24"/>
                              </w:rPr>
                            </w:pPr>
                            <w:r>
                              <w:rPr>
                                <w:b/>
                                <w:bCs/>
                                <w:sz w:val="24"/>
                                <w:szCs w:val="24"/>
                              </w:rPr>
                              <w:t xml:space="preserve">     /4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CBA4731" id="_x0000_s1111" type="#_x0000_t202" style="position:absolute;left:0;text-align:left;margin-left:473.35pt;margin-top:8.1pt;width:44.25pt;height:22.5pt;z-index:251658353;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dV3oWOQIAAIQEAAAOAAAAZHJzL2Uyb0RvYy54bWysVN9vGjEMfp+0/yHK+zhAUODEUTEqpkmo&#13;&#10;rUSnPodcwkXLxVkSuGN//Zzws+2epr3k7Nj5bH+2b3rf1prshfMKTEF7nS4lwnAoldkW9MfL8suY&#13;&#10;Eh+YKZkGIwp6EJ7ezz5/mjY2F32oQJfCEQQxPm9sQasQbJ5lnleiZr4DVhg0SnA1C6i6bVY61iB6&#13;&#10;rbN+t3uXNeBK64AL7/H24Wiks4QvpeDhSUovAtEFxdxCOl06N/HMZlOWbx2zleKnNNg/ZFEzZTDo&#13;&#10;BeqBBUZ2Tn2AqhV34EGGDoc6AykVF6kGrKbXfVfNumJWpFqQHG8vNPn/B8sf92v77Ehov0KLDYyE&#13;&#10;NNbnHi9jPa10dfxipgTtSOHhQptoA+F4ObzrTUZDSjia+uPhaJhoza6PrfPhm4CaRKGgDruSyGL7&#13;&#10;lQ8YEF3PLjGWB63KpdI6KXESxEI7smfYQx1SivjijZc2pMHsJ12M/QEiYl8ANprxn7HKtxCoaYOX&#13;&#10;19qjFNpNS1RZ0PGFmA2UB+TLwXGUvOVLhfgr5sMzczg7SBHuQ3jCQ2rArOAkUVKB+/23++iPLUUr&#13;&#10;JQ3OYkH9rx1zghL93WCzJ73BIA5vUgbDUR8Vd2vZ3FrMrl4AUtXDzbM8idE/6LMoHdSvuDbzGBVN&#13;&#10;zHCMXdBwFhfhuCG4dlzM58kJx9WysDJryyN0JDny+tK+MmdPjQ04EY9wnlqWv+vv0Te+NDDfBZAq&#13;&#10;NT8SfWT1xD+OemrPaS3jLt3qyev685j9AQAA//8DAFBLAwQUAAYACAAAACEAF2bi9OIAAAAPAQAA&#13;&#10;DwAAAGRycy9kb3ducmV2LnhtbExPyW7CMBC9V+o/WFOpt+IskEKIg7oe6K2A1KuJ3SSqPY5sA4Gv&#13;&#10;73BqL6MZvTdvqVajNeyofegdCkgnCTCNjVM9tgJ22/eHObAQJSppHGoBZx1gVd/eVLJU7oSf+riJ&#13;&#10;LSMRDKUU0MU4lJyHptNWhokbNBL27byVkU7fcuXlicSt4VmSFNzKHsmhk4N+6XTzszlYAW/PH4t8&#13;&#10;fV4Pu0t7mZqYp19+lgpxfze+Lmk8LYFFPca/D7h2oPxQU7C9O6AKzAhYTItHohJQZMCuhCSf0bYX&#13;&#10;UKQZ8Lri/3vUvwAAAP//AwBQSwECLQAUAAYACAAAACEAtoM4kv4AAADhAQAAEwAAAAAAAAAAAAAA&#13;&#10;AAAAAAAAW0NvbnRlbnRfVHlwZXNdLnhtbFBLAQItABQABgAIAAAAIQA4/SH/1gAAAJQBAAALAAAA&#13;&#10;AAAAAAAAAAAAAC8BAABfcmVscy8ucmVsc1BLAQItABQABgAIAAAAIQAdV3oWOQIAAIQEAAAOAAAA&#13;&#10;AAAAAAAAAAAAAC4CAABkcnMvZTJvRG9jLnhtbFBLAQItABQABgAIAAAAIQAXZuL04gAAAA8BAAAP&#13;&#10;AAAAAAAAAAAAAAAAAJMEAABkcnMvZG93bnJldi54bWxQSwUGAAAAAAQABADzAAAAogUAAAAA&#13;&#10;" fillcolor="white [3201]" strokeweight="1.5pt">
                <v:textbox>
                  <w:txbxContent>
                    <w:p w14:paraId="24485867" w14:textId="77777777" w:rsidR="00BD38AA" w:rsidRPr="00D37F37" w:rsidRDefault="00BD38AA" w:rsidP="00BD38AA">
                      <w:pPr>
                        <w:spacing w:after="240"/>
                        <w:rPr>
                          <w:b/>
                          <w:bCs/>
                          <w:sz w:val="24"/>
                          <w:szCs w:val="24"/>
                        </w:rPr>
                      </w:pPr>
                      <w:r>
                        <w:rPr>
                          <w:b/>
                          <w:bCs/>
                          <w:sz w:val="24"/>
                          <w:szCs w:val="24"/>
                        </w:rPr>
                        <w:t xml:space="preserve">     /4</w:t>
                      </w:r>
                    </w:p>
                  </w:txbxContent>
                </v:textbox>
                <w10:wrap type="square" anchorx="margin"/>
              </v:shape>
            </w:pict>
          </mc:Fallback>
        </mc:AlternateContent>
      </w:r>
      <w:r w:rsidR="00284CD7" w:rsidRPr="00F1598C">
        <w:t xml:space="preserve">Not usually (true 11-40% of the time) </w:t>
      </w:r>
      <w:r w:rsidR="00284CD7" w:rsidRPr="00F1598C">
        <w:rPr>
          <w:b/>
        </w:rPr>
        <w:t>(1 point)</w:t>
      </w:r>
    </w:p>
    <w:p w14:paraId="082D7B53" w14:textId="3CB38ACA" w:rsidR="00284CD7" w:rsidRPr="00F1598C" w:rsidRDefault="00284CD7" w:rsidP="00363E24">
      <w:pPr>
        <w:pStyle w:val="ListParagraph"/>
        <w:numPr>
          <w:ilvl w:val="0"/>
          <w:numId w:val="58"/>
        </w:numPr>
      </w:pPr>
      <w:r w:rsidRPr="00F1598C">
        <w:t xml:space="preserve">Never (true 10% or less of the time) </w:t>
      </w:r>
      <w:r w:rsidRPr="00F1598C">
        <w:rPr>
          <w:b/>
        </w:rPr>
        <w:t>(0 points)</w:t>
      </w:r>
    </w:p>
    <w:p w14:paraId="7336B992" w14:textId="7337C7B4" w:rsidR="00284CD7" w:rsidRPr="00F1598C" w:rsidRDefault="00284CD7" w:rsidP="00BD38AA">
      <w:pPr>
        <w:pStyle w:val="BodyText"/>
        <w:spacing w:before="120"/>
        <w:contextualSpacing/>
        <w:rPr>
          <w:rFonts w:asciiTheme="minorHAnsi" w:hAnsiTheme="minorHAnsi" w:cstheme="minorHAnsi"/>
          <w:b/>
          <w:spacing w:val="-3"/>
        </w:rPr>
      </w:pPr>
      <w:r w:rsidRPr="00F1598C">
        <w:rPr>
          <w:rStyle w:val="QuestionsChar"/>
          <w:rFonts w:asciiTheme="minorHAnsi" w:hAnsiTheme="minorHAnsi"/>
        </w:rPr>
        <w:t>3.</w:t>
      </w:r>
      <w:r w:rsidR="00272EBF">
        <w:rPr>
          <w:rStyle w:val="QuestionsChar"/>
          <w:rFonts w:asciiTheme="minorHAnsi" w:hAnsiTheme="minorHAnsi"/>
        </w:rPr>
        <w:t>7</w:t>
      </w:r>
      <w:r w:rsidRPr="00F1598C">
        <w:rPr>
          <w:rFonts w:asciiTheme="minorHAnsi" w:hAnsiTheme="minorHAnsi" w:cstheme="minorHAnsi"/>
        </w:rPr>
        <w:t xml:space="preserve"> </w:t>
      </w:r>
      <w:r w:rsidRPr="00F1598C">
        <w:rPr>
          <w:rFonts w:asciiTheme="minorHAnsi" w:hAnsiTheme="minorHAnsi" w:cstheme="minorHAnsi"/>
          <w:b/>
        </w:rPr>
        <w:t>Beverages</w:t>
      </w:r>
      <w:r w:rsidRPr="00F1598C">
        <w:rPr>
          <w:rFonts w:asciiTheme="minorHAnsi" w:hAnsiTheme="minorHAnsi" w:cstheme="minorHAnsi"/>
          <w:b/>
          <w:spacing w:val="-5"/>
        </w:rPr>
        <w:t xml:space="preserve"> </w:t>
      </w:r>
      <w:r w:rsidRPr="00F1598C">
        <w:rPr>
          <w:rFonts w:asciiTheme="minorHAnsi" w:hAnsiTheme="minorHAnsi" w:cstheme="minorHAnsi"/>
          <w:b/>
        </w:rPr>
        <w:t>served</w:t>
      </w:r>
      <w:r w:rsidRPr="00F1598C">
        <w:rPr>
          <w:rFonts w:asciiTheme="minorHAnsi" w:hAnsiTheme="minorHAnsi" w:cstheme="minorHAnsi"/>
          <w:b/>
          <w:spacing w:val="-3"/>
        </w:rPr>
        <w:t xml:space="preserve"> </w:t>
      </w:r>
      <w:r w:rsidRPr="00F1598C">
        <w:rPr>
          <w:rFonts w:asciiTheme="minorHAnsi" w:hAnsiTheme="minorHAnsi" w:cstheme="minorHAnsi"/>
          <w:b/>
        </w:rPr>
        <w:t>to</w:t>
      </w:r>
      <w:r w:rsidRPr="00F1598C">
        <w:rPr>
          <w:rFonts w:asciiTheme="minorHAnsi" w:hAnsiTheme="minorHAnsi" w:cstheme="minorHAnsi"/>
          <w:b/>
          <w:spacing w:val="-3"/>
        </w:rPr>
        <w:t xml:space="preserve"> students for parties and celebrations include:</w:t>
      </w:r>
    </w:p>
    <w:p w14:paraId="157A101A" w14:textId="7FF77333" w:rsidR="00284CD7" w:rsidRPr="00F1598C" w:rsidRDefault="00284CD7" w:rsidP="00BD38AA">
      <w:pPr>
        <w:pStyle w:val="BodyText"/>
        <w:spacing w:after="120" w:line="312" w:lineRule="auto"/>
        <w:contextualSpacing/>
        <w:rPr>
          <w:rStyle w:val="IntenseEmphasis"/>
          <w:rFonts w:asciiTheme="minorHAnsi" w:hAnsiTheme="minorHAnsi" w:cstheme="minorHAnsi"/>
        </w:rPr>
      </w:pPr>
      <w:r w:rsidRPr="00F1598C">
        <w:rPr>
          <w:rStyle w:val="IntenseEmphasis"/>
          <w:rFonts w:asciiTheme="minorHAnsi" w:hAnsiTheme="minorHAnsi" w:cstheme="minorHAnsi"/>
        </w:rPr>
        <w:t>Mark all that apply.</w:t>
      </w:r>
    </w:p>
    <w:p w14:paraId="06C864E1" w14:textId="04400F19" w:rsidR="00284CD7" w:rsidRPr="00F1598C" w:rsidRDefault="00284CD7" w:rsidP="006A5938">
      <w:pPr>
        <w:pStyle w:val="BodyText"/>
        <w:numPr>
          <w:ilvl w:val="0"/>
          <w:numId w:val="14"/>
        </w:numPr>
        <w:spacing w:before="120" w:after="120" w:line="312" w:lineRule="auto"/>
        <w:contextualSpacing/>
        <w:rPr>
          <w:rFonts w:asciiTheme="minorHAnsi" w:hAnsiTheme="minorHAnsi" w:cstheme="minorHAnsi"/>
        </w:rPr>
      </w:pPr>
      <w:r w:rsidRPr="00F1598C">
        <w:rPr>
          <w:rFonts w:asciiTheme="minorHAnsi" w:hAnsiTheme="minorHAnsi" w:cstheme="minorHAnsi"/>
        </w:rPr>
        <w:t>N/A: No celebrations or events with beverages</w:t>
      </w:r>
    </w:p>
    <w:p w14:paraId="50D2BE64" w14:textId="20354DC5" w:rsidR="00284CD7" w:rsidRPr="00F1598C" w:rsidRDefault="00284CD7" w:rsidP="006A5938">
      <w:pPr>
        <w:pStyle w:val="BodyText"/>
        <w:numPr>
          <w:ilvl w:val="0"/>
          <w:numId w:val="14"/>
        </w:numPr>
        <w:spacing w:before="120" w:after="120" w:line="312" w:lineRule="auto"/>
        <w:contextualSpacing/>
        <w:rPr>
          <w:rFonts w:asciiTheme="minorHAnsi" w:hAnsiTheme="minorHAnsi" w:cstheme="minorHAnsi"/>
        </w:rPr>
      </w:pPr>
      <w:r w:rsidRPr="00F1598C">
        <w:rPr>
          <w:rFonts w:asciiTheme="minorHAnsi" w:hAnsiTheme="minorHAnsi" w:cstheme="minorHAnsi"/>
        </w:rPr>
        <w:t>Plain, unflavored water (carbonated or non-carbonated)</w:t>
      </w:r>
    </w:p>
    <w:p w14:paraId="3FDED413" w14:textId="551C37D1" w:rsidR="00284CD7" w:rsidRPr="00F1598C" w:rsidRDefault="00284CD7" w:rsidP="006A5938">
      <w:pPr>
        <w:pStyle w:val="BodyText"/>
        <w:numPr>
          <w:ilvl w:val="0"/>
          <w:numId w:val="14"/>
        </w:numPr>
        <w:spacing w:before="120" w:after="120" w:line="312" w:lineRule="auto"/>
        <w:contextualSpacing/>
        <w:rPr>
          <w:rFonts w:asciiTheme="minorHAnsi" w:hAnsiTheme="minorHAnsi" w:cstheme="minorHAnsi"/>
        </w:rPr>
      </w:pPr>
      <w:r w:rsidRPr="00F1598C">
        <w:rPr>
          <w:rFonts w:asciiTheme="minorHAnsi" w:hAnsiTheme="minorHAnsi" w:cstheme="minorHAnsi"/>
        </w:rPr>
        <w:t>Unflavored low-fat (1%) or non-fat milk</w:t>
      </w:r>
    </w:p>
    <w:p w14:paraId="627ABD42" w14:textId="1D69339F" w:rsidR="00284CD7" w:rsidRPr="00F1598C" w:rsidRDefault="00284CD7" w:rsidP="006A5938">
      <w:pPr>
        <w:pStyle w:val="BodyText"/>
        <w:numPr>
          <w:ilvl w:val="0"/>
          <w:numId w:val="14"/>
        </w:numPr>
        <w:spacing w:before="120" w:after="120" w:line="312" w:lineRule="auto"/>
        <w:contextualSpacing/>
        <w:rPr>
          <w:rFonts w:asciiTheme="minorHAnsi" w:hAnsiTheme="minorHAnsi" w:cstheme="minorHAnsi"/>
        </w:rPr>
      </w:pPr>
      <w:r w:rsidRPr="00F1598C">
        <w:rPr>
          <w:rFonts w:asciiTheme="minorHAnsi" w:hAnsiTheme="minorHAnsi" w:cstheme="minorHAnsi"/>
        </w:rPr>
        <w:t>Unflavored whole or reduced fat (2%) milk</w:t>
      </w:r>
    </w:p>
    <w:p w14:paraId="19BB7D72" w14:textId="0E25089F" w:rsidR="00284CD7" w:rsidRPr="00F1598C" w:rsidRDefault="00284CD7" w:rsidP="006A5938">
      <w:pPr>
        <w:pStyle w:val="BodyText"/>
        <w:numPr>
          <w:ilvl w:val="0"/>
          <w:numId w:val="14"/>
        </w:numPr>
        <w:spacing w:before="120" w:after="120" w:line="312" w:lineRule="auto"/>
        <w:contextualSpacing/>
        <w:rPr>
          <w:rFonts w:asciiTheme="minorHAnsi" w:hAnsiTheme="minorHAnsi" w:cstheme="minorHAnsi"/>
        </w:rPr>
      </w:pPr>
      <w:r w:rsidRPr="00F1598C">
        <w:rPr>
          <w:rFonts w:asciiTheme="minorHAnsi" w:hAnsiTheme="minorHAnsi" w:cstheme="minorHAnsi"/>
        </w:rPr>
        <w:t>Flavored (e.g., chocolate or strawberry) non-fat milk</w:t>
      </w:r>
    </w:p>
    <w:p w14:paraId="48C84A8A" w14:textId="6F376248" w:rsidR="00284CD7" w:rsidRPr="00F1598C" w:rsidRDefault="00284CD7" w:rsidP="006A5938">
      <w:pPr>
        <w:pStyle w:val="BodyText"/>
        <w:numPr>
          <w:ilvl w:val="0"/>
          <w:numId w:val="14"/>
        </w:numPr>
        <w:spacing w:before="120" w:after="120" w:line="312" w:lineRule="auto"/>
        <w:contextualSpacing/>
        <w:rPr>
          <w:rFonts w:asciiTheme="minorHAnsi" w:hAnsiTheme="minorHAnsi" w:cstheme="minorHAnsi"/>
        </w:rPr>
      </w:pPr>
      <w:r w:rsidRPr="00F1598C">
        <w:rPr>
          <w:rFonts w:asciiTheme="minorHAnsi" w:hAnsiTheme="minorHAnsi" w:cstheme="minorHAnsi"/>
        </w:rPr>
        <w:t>Flavored (e.g., chocolate or strawberry) whole, low-fat, or reduced fat milk</w:t>
      </w:r>
    </w:p>
    <w:p w14:paraId="46E07EF4" w14:textId="07F85CA8" w:rsidR="00284CD7" w:rsidRPr="00F1598C" w:rsidRDefault="00284CD7" w:rsidP="006A5938">
      <w:pPr>
        <w:pStyle w:val="BodyText"/>
        <w:numPr>
          <w:ilvl w:val="0"/>
          <w:numId w:val="14"/>
        </w:numPr>
        <w:spacing w:before="120" w:after="120" w:line="312" w:lineRule="auto"/>
        <w:contextualSpacing/>
        <w:rPr>
          <w:rStyle w:val="eop"/>
          <w:rFonts w:asciiTheme="minorHAnsi" w:eastAsiaTheme="minorEastAsia" w:hAnsiTheme="minorHAnsi" w:cstheme="minorHAnsi"/>
        </w:rPr>
      </w:pPr>
      <w:r w:rsidRPr="00F1598C">
        <w:rPr>
          <w:rStyle w:val="normaltextrun"/>
          <w:rFonts w:asciiTheme="minorHAnsi" w:hAnsiTheme="minorHAnsi" w:cstheme="minorHAnsi"/>
        </w:rPr>
        <w:t xml:space="preserve">Unsweetened non-dairy milk alternatives (e.g. plant-based milks) that meet </w:t>
      </w:r>
      <w:r w:rsidRPr="00F1598C">
        <w:rPr>
          <w:rFonts w:asciiTheme="minorHAnsi" w:hAnsiTheme="minorHAnsi" w:cstheme="minorHAnsi"/>
        </w:rPr>
        <w:t>nutrient standards</w:t>
      </w:r>
      <w:r w:rsidRPr="00F1598C">
        <w:rPr>
          <w:rStyle w:val="normaltextrun"/>
          <w:rFonts w:asciiTheme="minorHAnsi" w:hAnsiTheme="minorHAnsi" w:cstheme="minorHAnsi"/>
        </w:rPr>
        <w:t xml:space="preserve"> for fluid milk substitutes</w:t>
      </w:r>
      <w:r w:rsidRPr="00F1598C">
        <w:rPr>
          <w:rStyle w:val="eop"/>
          <w:rFonts w:asciiTheme="minorHAnsi" w:hAnsiTheme="minorHAnsi" w:cstheme="minorHAnsi"/>
        </w:rPr>
        <w:t> </w:t>
      </w:r>
    </w:p>
    <w:p w14:paraId="2D7322EB" w14:textId="239A004D" w:rsidR="00284CD7" w:rsidRPr="00F1598C" w:rsidRDefault="00284CD7" w:rsidP="006A5938">
      <w:pPr>
        <w:pStyle w:val="BodyText"/>
        <w:numPr>
          <w:ilvl w:val="0"/>
          <w:numId w:val="14"/>
        </w:numPr>
        <w:spacing w:before="120" w:after="120" w:line="312" w:lineRule="auto"/>
        <w:contextualSpacing/>
        <w:rPr>
          <w:rStyle w:val="eop"/>
          <w:rFonts w:asciiTheme="minorHAnsi" w:eastAsiaTheme="minorEastAsia" w:hAnsiTheme="minorHAnsi" w:cstheme="minorHAnsi"/>
        </w:rPr>
      </w:pPr>
      <w:r w:rsidRPr="00F1598C">
        <w:rPr>
          <w:rStyle w:val="normaltextrun"/>
          <w:rFonts w:asciiTheme="minorHAnsi" w:hAnsiTheme="minorHAnsi" w:cstheme="minorHAnsi"/>
        </w:rPr>
        <w:t xml:space="preserve">Sweetened non-dairy milk alternatives (e.g. plant-based milks) that meet </w:t>
      </w:r>
      <w:r w:rsidR="009D6AA8">
        <w:rPr>
          <w:rFonts w:asciiTheme="minorHAnsi" w:hAnsiTheme="minorHAnsi" w:cstheme="minorHAnsi"/>
        </w:rPr>
        <w:t>nutrient standards</w:t>
      </w:r>
      <w:r w:rsidRPr="00F1598C">
        <w:rPr>
          <w:rStyle w:val="normaltextrun"/>
          <w:rFonts w:asciiTheme="minorHAnsi" w:hAnsiTheme="minorHAnsi" w:cstheme="minorHAnsi"/>
        </w:rPr>
        <w:t xml:space="preserve"> for fluid milk substitutes</w:t>
      </w:r>
      <w:r w:rsidRPr="00F1598C">
        <w:rPr>
          <w:rStyle w:val="eop"/>
          <w:rFonts w:asciiTheme="minorHAnsi" w:hAnsiTheme="minorHAnsi" w:cstheme="minorHAnsi"/>
        </w:rPr>
        <w:t> </w:t>
      </w:r>
    </w:p>
    <w:p w14:paraId="350F67C4" w14:textId="40850185" w:rsidR="00284CD7" w:rsidRPr="00F1598C" w:rsidRDefault="00284CD7" w:rsidP="006A5938">
      <w:pPr>
        <w:pStyle w:val="BodyText"/>
        <w:numPr>
          <w:ilvl w:val="0"/>
          <w:numId w:val="14"/>
        </w:numPr>
        <w:spacing w:before="120" w:after="120" w:line="312" w:lineRule="auto"/>
        <w:contextualSpacing/>
        <w:rPr>
          <w:rStyle w:val="normaltextrun"/>
          <w:rFonts w:asciiTheme="minorHAnsi" w:hAnsiTheme="minorHAnsi" w:cstheme="minorHAnsi"/>
        </w:rPr>
      </w:pPr>
      <w:r w:rsidRPr="00F1598C">
        <w:rPr>
          <w:rStyle w:val="normaltextrun"/>
          <w:rFonts w:asciiTheme="minorHAnsi" w:hAnsiTheme="minorHAnsi" w:cstheme="minorHAnsi"/>
        </w:rPr>
        <w:t xml:space="preserve">Sweetened or unsweetened non-dairy milk alternatives (e.g. plant-based milks) that do NOT meet </w:t>
      </w:r>
      <w:r w:rsidRPr="00F1598C">
        <w:rPr>
          <w:rFonts w:asciiTheme="minorHAnsi" w:hAnsiTheme="minorHAnsi" w:cstheme="minorHAnsi"/>
        </w:rPr>
        <w:t>nutrient standards</w:t>
      </w:r>
      <w:r w:rsidRPr="00F1598C">
        <w:rPr>
          <w:rStyle w:val="normaltextrun"/>
          <w:rFonts w:asciiTheme="minorHAnsi" w:hAnsiTheme="minorHAnsi" w:cstheme="minorHAnsi"/>
        </w:rPr>
        <w:t xml:space="preserve"> for fluid milk substitutes</w:t>
      </w:r>
    </w:p>
    <w:p w14:paraId="2B0C8E3D" w14:textId="13367039" w:rsidR="00284CD7" w:rsidRPr="00F1598C" w:rsidRDefault="00284CD7" w:rsidP="006A5938">
      <w:pPr>
        <w:pStyle w:val="BodyText"/>
        <w:numPr>
          <w:ilvl w:val="0"/>
          <w:numId w:val="14"/>
        </w:numPr>
        <w:spacing w:before="120" w:after="120" w:line="312" w:lineRule="auto"/>
        <w:contextualSpacing/>
        <w:rPr>
          <w:rFonts w:asciiTheme="minorHAnsi" w:hAnsiTheme="minorHAnsi" w:cstheme="minorHAnsi"/>
        </w:rPr>
      </w:pPr>
      <w:r w:rsidRPr="00F1598C">
        <w:rPr>
          <w:rFonts w:asciiTheme="minorHAnsi" w:hAnsiTheme="minorHAnsi" w:cstheme="minorHAnsi"/>
        </w:rPr>
        <w:t>100% fruit or vegetable juices (full strength or diluted with water)</w:t>
      </w:r>
    </w:p>
    <w:p w14:paraId="1BB9914E" w14:textId="67E4F5EA" w:rsidR="00284CD7" w:rsidRPr="00F1598C" w:rsidRDefault="00284CD7" w:rsidP="006A5938">
      <w:pPr>
        <w:pStyle w:val="BodyText"/>
        <w:numPr>
          <w:ilvl w:val="0"/>
          <w:numId w:val="14"/>
        </w:numPr>
        <w:spacing w:before="120" w:after="120" w:line="312" w:lineRule="auto"/>
        <w:contextualSpacing/>
        <w:rPr>
          <w:rFonts w:asciiTheme="minorHAnsi" w:hAnsiTheme="minorHAnsi" w:cstheme="minorHAnsi"/>
        </w:rPr>
      </w:pPr>
      <w:r w:rsidRPr="00F1598C">
        <w:rPr>
          <w:rFonts w:asciiTheme="minorHAnsi" w:hAnsiTheme="minorHAnsi" w:cstheme="minorHAnsi"/>
        </w:rPr>
        <w:t xml:space="preserve">Sugary drinks (e.g., regular soda, fruit punch, lemonade, </w:t>
      </w:r>
      <w:proofErr w:type="spellStart"/>
      <w:r w:rsidRPr="00F1598C">
        <w:rPr>
          <w:rFonts w:asciiTheme="minorHAnsi" w:hAnsiTheme="minorHAnsi" w:cstheme="minorHAnsi"/>
        </w:rPr>
        <w:t>aguas</w:t>
      </w:r>
      <w:proofErr w:type="spellEnd"/>
      <w:r w:rsidRPr="00F1598C">
        <w:rPr>
          <w:rFonts w:asciiTheme="minorHAnsi" w:hAnsiTheme="minorHAnsi" w:cstheme="minorHAnsi"/>
        </w:rPr>
        <w:t xml:space="preserve"> frescas, sweet tea)</w:t>
      </w:r>
    </w:p>
    <w:p w14:paraId="39081A54" w14:textId="685FAC4C" w:rsidR="00284CD7" w:rsidRPr="00F1598C" w:rsidRDefault="00BD38AA" w:rsidP="006A5938">
      <w:pPr>
        <w:pStyle w:val="BodyText"/>
        <w:numPr>
          <w:ilvl w:val="0"/>
          <w:numId w:val="14"/>
        </w:numPr>
        <w:spacing w:before="120" w:after="120" w:line="312" w:lineRule="auto"/>
        <w:contextualSpacing/>
        <w:rPr>
          <w:rFonts w:asciiTheme="minorHAnsi" w:hAnsiTheme="minorHAnsi" w:cstheme="minorHAnsi"/>
        </w:rPr>
      </w:pPr>
      <w:r w:rsidRPr="00BD38AA">
        <w:rPr>
          <w:noProof/>
        </w:rPr>
        <mc:AlternateContent>
          <mc:Choice Requires="wps">
            <w:drawing>
              <wp:anchor distT="0" distB="0" distL="114300" distR="114300" simplePos="0" relativeHeight="251658355" behindDoc="0" locked="0" layoutInCell="1" allowOverlap="1" wp14:anchorId="51EDF8D4" wp14:editId="09EAB545">
                <wp:simplePos x="0" y="0"/>
                <wp:positionH relativeFrom="column">
                  <wp:posOffset>5316855</wp:posOffset>
                </wp:positionH>
                <wp:positionV relativeFrom="paragraph">
                  <wp:posOffset>69850</wp:posOffset>
                </wp:positionV>
                <wp:extent cx="668655" cy="285750"/>
                <wp:effectExtent l="0" t="0" r="4445" b="6350"/>
                <wp:wrapNone/>
                <wp:docPr id="779649776" name="Text Box 122"/>
                <wp:cNvGraphicFramePr/>
                <a:graphic xmlns:a="http://schemas.openxmlformats.org/drawingml/2006/main">
                  <a:graphicData uri="http://schemas.microsoft.com/office/word/2010/wordprocessingShape">
                    <wps:wsp>
                      <wps:cNvSpPr txBox="1"/>
                      <wps:spPr>
                        <a:xfrm>
                          <a:off x="0" y="0"/>
                          <a:ext cx="668655" cy="285750"/>
                        </a:xfrm>
                        <a:prstGeom prst="rect">
                          <a:avLst/>
                        </a:prstGeom>
                        <a:solidFill>
                          <a:schemeClr val="lt1"/>
                        </a:solidFill>
                        <a:ln w="6350">
                          <a:noFill/>
                        </a:ln>
                      </wps:spPr>
                      <wps:txbx>
                        <w:txbxContent>
                          <w:p w14:paraId="4D73E1B1" w14:textId="77777777" w:rsidR="00BD38AA" w:rsidRPr="00960E64" w:rsidRDefault="00BD38AA" w:rsidP="00BD38AA">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51EDF8D4" id="_x0000_s1112" type="#_x0000_t202" style="position:absolute;left:0;text-align:left;margin-left:418.65pt;margin-top:5.5pt;width:52.65pt;height:22.5pt;z-index:251658355;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GbwhdMAIAAFsEAAAOAAAAZHJzL2Uyb0RvYy54bWysVEuP2jAQvlfqf7B8LwEKLBs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8l4TAlH03A6vhsnWLPrY+t8+CqgJlEoqENWEljs&#13;&#10;sPYBE6Lr2SXm8qBVuVJaJyVOglhqRw4MOdQhlYgvfvPShjRYyGdMHR8ZiM+7yNpggmtLUQrttiWq&#13;&#10;LOh0eO53C+URYXDQTYi3fKWw2DXz4YU5HAnsHMc8POMhNWAyOEmUVOB+/u0++iNTaKWkwRErqP+x&#13;&#10;Z05Qor8Z5PB+MBrFmUzKaHw3RMXdWra3FrOvl4AIDHChLE9i9A/6LEoH9RtuwyJmRRMzHHMXNJzF&#13;&#10;ZegGH7eJi8UiOeEUWhbWZmN5DB3Bi1S8tm/M2RNfAYl+gvMwsvwdbZ1vB/tiH0CqxGkEukP1hD9O&#13;&#10;cKL6tG1xRW715HX9J8x/AQAA//8DAFBLAwQUAAYACAAAACEAwZi+t+YAAAAOAQAADwAAAGRycy9k&#13;&#10;b3ducmV2LnhtbEyPS0/DMBCE70j8B2uRuCDqtKFpSeNUiEeRuNHwEDc3XpKIeB3FbhL+PcsJLiut&#13;&#10;ZnZ2vmw72VYM2PvGkYL5LAKBVDrTUKXgpXi4XIPwQZPRrSNU8I0etvnpSaZT40Z6xmEfKsEh5FOt&#13;&#10;oA6hS6X0ZY1W+5nrkFj7dL3Vgde+kqbXI4fbVi6iKJFWN8Qfat3hbY3l1/5oFXxcVO9Pftq9jvEy&#13;&#10;7u4fh2L1Zgqlzs+muw2Pmw2IgFP4u4BfBu4PORc7uCMZL1oF63gVs5WFOYOx4fpqkYA4KFgmEcg8&#13;&#10;k/8x8h8AAAD//wMAUEsBAi0AFAAGAAgAAAAhALaDOJL+AAAA4QEAABMAAAAAAAAAAAAAAAAAAAAA&#13;&#10;AFtDb250ZW50X1R5cGVzXS54bWxQSwECLQAUAAYACAAAACEAOP0h/9YAAACUAQAACwAAAAAAAAAA&#13;&#10;AAAAAAAvAQAAX3JlbHMvLnJlbHNQSwECLQAUAAYACAAAACEAhm8IXTACAABbBAAADgAAAAAAAAAA&#13;&#10;AAAAAAAuAgAAZHJzL2Uyb0RvYy54bWxQSwECLQAUAAYACAAAACEAwZi+t+YAAAAOAQAADwAAAAAA&#13;&#10;AAAAAAAAAACKBAAAZHJzL2Rvd25yZXYueG1sUEsFBgAAAAAEAAQA8wAAAJ0FAAAAAA==&#13;&#10;" fillcolor="white [3201]" stroked="f" strokeweight=".5pt">
                <v:textbox>
                  <w:txbxContent>
                    <w:p w14:paraId="4D73E1B1" w14:textId="77777777" w:rsidR="00BD38AA" w:rsidRPr="00960E64" w:rsidRDefault="00BD38AA" w:rsidP="00BD38AA">
                      <w:pPr>
                        <w:rPr>
                          <w:b/>
                          <w:bCs/>
                        </w:rPr>
                      </w:pPr>
                      <w:r w:rsidRPr="00960E64">
                        <w:rPr>
                          <w:b/>
                          <w:bCs/>
                        </w:rPr>
                        <w:t>TOTAL =</w:t>
                      </w:r>
                    </w:p>
                  </w:txbxContent>
                </v:textbox>
              </v:shape>
            </w:pict>
          </mc:Fallback>
        </mc:AlternateContent>
      </w:r>
      <w:r w:rsidRPr="00BD38AA">
        <w:rPr>
          <w:noProof/>
        </w:rPr>
        <mc:AlternateContent>
          <mc:Choice Requires="wps">
            <w:drawing>
              <wp:anchor distT="0" distB="0" distL="114300" distR="114300" simplePos="0" relativeHeight="251658354" behindDoc="0" locked="0" layoutInCell="1" allowOverlap="1" wp14:anchorId="7DB5D7EF" wp14:editId="595A42B7">
                <wp:simplePos x="0" y="0"/>
                <wp:positionH relativeFrom="margin">
                  <wp:posOffset>6006465</wp:posOffset>
                </wp:positionH>
                <wp:positionV relativeFrom="paragraph">
                  <wp:posOffset>67310</wp:posOffset>
                </wp:positionV>
                <wp:extent cx="561975" cy="285750"/>
                <wp:effectExtent l="12700" t="12700" r="9525" b="19050"/>
                <wp:wrapSquare wrapText="bothSides"/>
                <wp:docPr id="377317715"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4532B37E" w14:textId="77777777" w:rsidR="00BD38AA" w:rsidRPr="00D37F37" w:rsidRDefault="00BD38AA" w:rsidP="00BD38AA">
                            <w:pPr>
                              <w:spacing w:after="240"/>
                              <w:rPr>
                                <w:b/>
                                <w:bCs/>
                                <w:sz w:val="24"/>
                                <w:szCs w:val="24"/>
                              </w:rPr>
                            </w:pPr>
                            <w:r>
                              <w:rPr>
                                <w:b/>
                                <w:bCs/>
                                <w:sz w:val="24"/>
                                <w:szCs w:val="24"/>
                              </w:rPr>
                              <w:t xml:space="preserve">     /4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DB5D7EF" id="_x0000_s1113" type="#_x0000_t202" style="position:absolute;left:0;text-align:left;margin-left:472.95pt;margin-top:5.3pt;width:44.25pt;height:22.5pt;z-index:25165835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iNZRnOwIAAIQEAAAOAAAAZHJzL2Uyb0RvYy54bWysVN9vGjEMfp+0/yHK+zhg0MKJo2JUTJNQ&#13;&#10;W4lWfQ65hIuWi7MkcMf++jnhZ9s9TXvJ2bHz2f5s3+SurTXZCecVmIL2Ol1KhOFQKrMp6Mvz4suI&#13;&#10;Eh+YKZkGIwq6F57eTT9/mjQ2F32oQJfCEQQxPm9sQasQbJ5lnleiZr4DVhg0SnA1C6i6TVY61iB6&#13;&#10;rbN+t3uTNeBK64AL7/H2/mCk04QvpeDhUUovAtEFxdxCOl061/HMphOWbxyzleLHNNg/ZFEzZTDo&#13;&#10;GeqeBUa2Tn2AqhV34EGGDoc6AykVF6kGrKbXfVfNqmJWpFqQHG/PNPn/B8sfdiv75Ehov0GLDYyE&#13;&#10;NNbnHi9jPa10dfxipgTtSOH+TJtoA+F4ObzpjW+HlHA09UfD22GiNbs8ts6H7wJqEoWCOuxKIovt&#13;&#10;lj5gQHQ9ucRYHrQqF0rrpMRJEHPtyI5hD3VIKeKLN17akAazH3cx9geIiH0GWGvGf8Yq30Kgpg1e&#13;&#10;XmqPUmjXLVFlQUdfT8SsodwjXw4Oo+QtXyjEXzIfnpjD2UGKcB/CIx5SA2YFR4mSCtzvv91Hf2wp&#13;&#10;WilpcBYL6n9tmROU6B8Gmz3uDQZxeJMyGN72UXHXlvW1xWzrOSBVPdw8y5MY/YM+idJB/YprM4tR&#13;&#10;0cQMx9gFDSdxHg4bgmvHxWyWnHBcLQtLs7I8QkeSI6/P7Stz9tjYgBPxAKepZfm7/h5840sDs20A&#13;&#10;qVLzI9EHVo/846in9hzXMu7StZ68Lj+P6R8AAAD//wMAUEsDBBQABgAIAAAAIQDc9DyD4gAAAA8B&#13;&#10;AAAPAAAAZHJzL2Rvd25yZXYueG1sTE/JTsMwEL0j8Q/WIHGjTsgiksapWA/lRqnE1Y2HJMJLZLtt&#13;&#10;2q9neoLLk0bvzVua1Ww0O6APo7MC0kUCDG3n1Gh7AdvPt7sHYCFKq6R2FgWcMMCqvb5qZK3c0X7g&#13;&#10;YRN7RiY21FLAEONUcx66AY0MCzehJe7beSMjnb7nyssjmRvN75Ok5EaOlhIGOeHzgN3PZm8EvD69&#13;&#10;V9n6tJ625/6c65ilX75Ihbi9mV+WBI9LYBHn+PcBlw3UH1oqtnN7qwLTAqq8qEhKRFICuwiSLM+B&#13;&#10;7QQURQm8bfj/He0vAAAA//8DAFBLAQItABQABgAIAAAAIQC2gziS/gAAAOEBAAATAAAAAAAAAAAA&#13;&#10;AAAAAAAAAABbQ29udGVudF9UeXBlc10ueG1sUEsBAi0AFAAGAAgAAAAhADj9If/WAAAAlAEAAAsA&#13;&#10;AAAAAAAAAAAAAAAALwEAAF9yZWxzLy5yZWxzUEsBAi0AFAAGAAgAAAAhAKI1lGc7AgAAhAQAAA4A&#13;&#10;AAAAAAAAAAAAAAAALgIAAGRycy9lMm9Eb2MueG1sUEsBAi0AFAAGAAgAAAAhANz0PIPiAAAADwEA&#13;&#10;AA8AAAAAAAAAAAAAAAAAlQQAAGRycy9kb3ducmV2LnhtbFBLBQYAAAAABAAEAPMAAACkBQAAAAA=&#13;&#10;" fillcolor="white [3201]" strokeweight="1.5pt">
                <v:textbox>
                  <w:txbxContent>
                    <w:p w14:paraId="4532B37E" w14:textId="77777777" w:rsidR="00BD38AA" w:rsidRPr="00D37F37" w:rsidRDefault="00BD38AA" w:rsidP="00BD38AA">
                      <w:pPr>
                        <w:spacing w:after="240"/>
                        <w:rPr>
                          <w:b/>
                          <w:bCs/>
                          <w:sz w:val="24"/>
                          <w:szCs w:val="24"/>
                        </w:rPr>
                      </w:pPr>
                      <w:r>
                        <w:rPr>
                          <w:b/>
                          <w:bCs/>
                          <w:sz w:val="24"/>
                          <w:szCs w:val="24"/>
                        </w:rPr>
                        <w:t xml:space="preserve">     /4</w:t>
                      </w:r>
                    </w:p>
                  </w:txbxContent>
                </v:textbox>
                <w10:wrap type="square" anchorx="margin"/>
              </v:shape>
            </w:pict>
          </mc:Fallback>
        </mc:AlternateContent>
      </w:r>
      <w:r w:rsidR="00284CD7" w:rsidRPr="00F1598C">
        <w:rPr>
          <w:rFonts w:asciiTheme="minorHAnsi" w:hAnsiTheme="minorHAnsi" w:cstheme="minorHAnsi"/>
        </w:rPr>
        <w:t>Diet drinks (e.g., diet soda, light tea)</w:t>
      </w:r>
    </w:p>
    <w:p w14:paraId="10354689" w14:textId="3BDB2A8F" w:rsidR="00BD38AA" w:rsidRPr="000D74B1" w:rsidRDefault="00284CD7" w:rsidP="006A5938">
      <w:pPr>
        <w:pStyle w:val="BodyText"/>
        <w:numPr>
          <w:ilvl w:val="0"/>
          <w:numId w:val="14"/>
        </w:numPr>
        <w:spacing w:before="120" w:after="120" w:line="312" w:lineRule="auto"/>
        <w:contextualSpacing/>
        <w:rPr>
          <w:rFonts w:asciiTheme="minorHAnsi" w:hAnsiTheme="minorHAnsi" w:cstheme="minorHAnsi"/>
        </w:rPr>
      </w:pPr>
      <w:r w:rsidRPr="00F1598C">
        <w:rPr>
          <w:rFonts w:asciiTheme="minorHAnsi" w:hAnsiTheme="minorHAnsi" w:cstheme="minorHAnsi"/>
        </w:rPr>
        <w:t>Other (specify):</w:t>
      </w:r>
    </w:p>
    <w:p w14:paraId="7A4A83DF" w14:textId="77777777" w:rsidR="00092F9E" w:rsidRDefault="00092F9E" w:rsidP="000D74B1">
      <w:pPr>
        <w:pStyle w:val="BodyText"/>
        <w:spacing w:before="120" w:after="120" w:line="312" w:lineRule="auto"/>
        <w:contextualSpacing/>
        <w:rPr>
          <w:rFonts w:asciiTheme="minorHAnsi" w:hAnsiTheme="minorHAnsi" w:cstheme="minorHAnsi"/>
          <w:b/>
          <w:bCs/>
        </w:rPr>
      </w:pPr>
      <w:r w:rsidRPr="00F1598C">
        <w:rPr>
          <w:rFonts w:asciiTheme="minorHAnsi" w:hAnsiTheme="minorHAnsi" w:cstheme="minorHAnsi"/>
          <w:b/>
          <w:bCs/>
          <w:noProof/>
          <w:color w:val="538135" w:themeColor="accent6" w:themeShade="BF"/>
          <w:sz w:val="22"/>
        </w:rPr>
        <w:lastRenderedPageBreak/>
        <mc:AlternateContent>
          <mc:Choice Requires="wps">
            <w:drawing>
              <wp:inline distT="0" distB="0" distL="0" distR="0" wp14:anchorId="491542BD" wp14:editId="170BF7F6">
                <wp:extent cx="5756910" cy="1384300"/>
                <wp:effectExtent l="0" t="0" r="0" b="0"/>
                <wp:docPr id="51" name="Rectangle 216"/>
                <wp:cNvGraphicFramePr/>
                <a:graphic xmlns:a="http://schemas.openxmlformats.org/drawingml/2006/main">
                  <a:graphicData uri="http://schemas.microsoft.com/office/word/2010/wordprocessingShape">
                    <wps:wsp>
                      <wps:cNvSpPr/>
                      <wps:spPr>
                        <a:xfrm>
                          <a:off x="0" y="0"/>
                          <a:ext cx="5756910" cy="1384300"/>
                        </a:xfrm>
                        <a:prstGeom prst="rect">
                          <a:avLst/>
                        </a:prstGeom>
                        <a:solidFill>
                          <a:srgbClr val="E9EDF7"/>
                        </a:solidFill>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6AB83E0F" w14:textId="77777777" w:rsidR="00092F9E" w:rsidRPr="009D6AA8" w:rsidRDefault="00092F9E" w:rsidP="00092F9E">
                            <w:pPr>
                              <w:pStyle w:val="BodyText"/>
                              <w:spacing w:after="60"/>
                              <w:rPr>
                                <w:b/>
                                <w:color w:val="000000" w:themeColor="text1"/>
                                <w:sz w:val="22"/>
                              </w:rPr>
                            </w:pPr>
                            <w:r w:rsidRPr="009D6AA8">
                              <w:rPr>
                                <w:b/>
                                <w:color w:val="000000" w:themeColor="text1"/>
                                <w:sz w:val="22"/>
                              </w:rPr>
                              <w:t>The score for the above question is calculated as follows:</w:t>
                            </w:r>
                          </w:p>
                          <w:p w14:paraId="3931C7D3" w14:textId="77777777" w:rsidR="00092F9E" w:rsidRPr="009D6AA8" w:rsidRDefault="00092F9E" w:rsidP="000706BC">
                            <w:pPr>
                              <w:pStyle w:val="BodyText"/>
                              <w:spacing w:after="60"/>
                              <w:ind w:left="720"/>
                              <w:rPr>
                                <w:b/>
                                <w:color w:val="000000" w:themeColor="text1"/>
                                <w:sz w:val="22"/>
                              </w:rPr>
                            </w:pPr>
                            <w:r w:rsidRPr="009D6AA8">
                              <w:rPr>
                                <w:b/>
                                <w:color w:val="000000" w:themeColor="text1"/>
                                <w:sz w:val="22"/>
                              </w:rPr>
                              <w:t xml:space="preserve">4 points </w:t>
                            </w:r>
                            <w:r w:rsidRPr="009D6AA8">
                              <w:rPr>
                                <w:bCs/>
                                <w:color w:val="000000" w:themeColor="text1"/>
                                <w:sz w:val="22"/>
                              </w:rPr>
                              <w:t xml:space="preserve">for </w:t>
                            </w:r>
                            <w:r w:rsidRPr="009D6AA8">
                              <w:rPr>
                                <w:bCs/>
                                <w:i/>
                                <w:iCs/>
                                <w:color w:val="000000" w:themeColor="text1"/>
                                <w:sz w:val="22"/>
                              </w:rPr>
                              <w:t>only</w:t>
                            </w:r>
                            <w:r w:rsidRPr="009D6AA8">
                              <w:rPr>
                                <w:bCs/>
                                <w:color w:val="000000" w:themeColor="text1"/>
                                <w:sz w:val="22"/>
                              </w:rPr>
                              <w:t xml:space="preserve"> serving unflavored 1% or non-fat milk, unsweetened non-dairy milk, and water</w:t>
                            </w:r>
                            <w:r w:rsidRPr="009D6AA8">
                              <w:rPr>
                                <w:b/>
                                <w:color w:val="000000" w:themeColor="text1"/>
                                <w:sz w:val="22"/>
                              </w:rPr>
                              <w:t xml:space="preserve"> </w:t>
                            </w:r>
                          </w:p>
                          <w:p w14:paraId="45CBC597" w14:textId="2BB31E67" w:rsidR="00092F9E" w:rsidRPr="009D6AA8" w:rsidRDefault="00092F9E" w:rsidP="000706BC">
                            <w:pPr>
                              <w:pStyle w:val="BodyText"/>
                              <w:spacing w:after="60"/>
                              <w:ind w:left="720"/>
                              <w:rPr>
                                <w:bCs/>
                                <w:color w:val="000000" w:themeColor="text1"/>
                                <w:sz w:val="22"/>
                              </w:rPr>
                            </w:pPr>
                            <w:r w:rsidRPr="009D6AA8">
                              <w:rPr>
                                <w:b/>
                                <w:bCs/>
                                <w:color w:val="000000" w:themeColor="text1"/>
                                <w:sz w:val="22"/>
                              </w:rPr>
                              <w:t>2 points</w:t>
                            </w:r>
                            <w:r w:rsidRPr="009D6AA8">
                              <w:rPr>
                                <w:bCs/>
                                <w:color w:val="000000" w:themeColor="text1"/>
                                <w:sz w:val="22"/>
                              </w:rPr>
                              <w:t xml:space="preserve"> for only serving drinks in the 4-point category AND 100% juice, Flavored non-fat milk and/or </w:t>
                            </w:r>
                            <w:r w:rsidR="00FB0C1E">
                              <w:rPr>
                                <w:bCs/>
                                <w:color w:val="000000" w:themeColor="text1"/>
                                <w:sz w:val="22"/>
                              </w:rPr>
                              <w:t>S</w:t>
                            </w:r>
                            <w:r w:rsidRPr="009D6AA8">
                              <w:rPr>
                                <w:bCs/>
                                <w:color w:val="000000" w:themeColor="text1"/>
                                <w:sz w:val="22"/>
                              </w:rPr>
                              <w:t>weetened non-dairy milk alternatives that meet nutrient standards</w:t>
                            </w:r>
                          </w:p>
                          <w:p w14:paraId="356806D3" w14:textId="77777777" w:rsidR="00092F9E" w:rsidRPr="009D6AA8" w:rsidRDefault="00092F9E" w:rsidP="000706BC">
                            <w:pPr>
                              <w:pStyle w:val="BodyText"/>
                              <w:spacing w:after="60"/>
                              <w:ind w:left="720"/>
                              <w:rPr>
                                <w:bCs/>
                                <w:color w:val="000000" w:themeColor="text1"/>
                                <w:sz w:val="22"/>
                              </w:rPr>
                            </w:pPr>
                            <w:r w:rsidRPr="009D6AA8">
                              <w:rPr>
                                <w:b/>
                                <w:color w:val="000000" w:themeColor="text1"/>
                                <w:sz w:val="22"/>
                              </w:rPr>
                              <w:t xml:space="preserve">0 points </w:t>
                            </w:r>
                            <w:r w:rsidRPr="009D6AA8">
                              <w:rPr>
                                <w:bCs/>
                                <w:color w:val="000000" w:themeColor="text1"/>
                                <w:sz w:val="22"/>
                              </w:rPr>
                              <w:t>for serving any beverages not included in the 2- and 4-point categories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inline>
            </w:drawing>
          </mc:Choice>
          <mc:Fallback>
            <w:pict>
              <v:rect w14:anchorId="491542BD" id="_x0000_s1114" style="width:453.3pt;height:109pt;visibility:visible;mso-wrap-style:square;mso-left-percent:-10001;mso-top-percent:-10001;mso-position-horizontal:absolute;mso-position-horizontal-relative:char;mso-position-vertical:absolute;mso-position-vertical-relative:line;mso-left-percent:-10001;mso-top-percent:-10001;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JcAbrjAIAAHMFAAAOAAAAZHJzL2Uyb0RvYy54bWysVMFu2zAMvQ/YPwi6r7bTpE2DOkWQNMOA&#13;&#10;oi3WDj0rshQbkEVNUmJnXz9KdpyuLXYYdrFFkXwkn0he37S1InthXQU6p9lZSonQHIpKb3P643n9&#13;&#10;ZUqJ80wXTIEWOT0IR2/mnz9dN2YmRlCCKoQlCKLdrDE5Lb03syRxvBQ1c2dghEalBFszj6LdJoVl&#13;&#10;DaLXKhml6UXSgC2MBS6cw9tVp6TziC+l4P5BSic8UTnF3Hz82vjdhG8yv2azrWWmrHifBvuHLGpW&#13;&#10;aQw6QK2YZ2Rnq3dQdcUtOJD+jEOdgJQVF7EGrCZL31TzVDIjYi1IjjMDTe7/wfL7/ZN5tEhDY9zM&#13;&#10;4TFU0Upbhz/mR9pI1mEgS7SecLycXE4urjLklKMuO5+Oz9NIZ3JyN9b5rwJqEg45tfgakSS2v3Me&#13;&#10;Q6Lp0SREc6CqYl0pFQW73SyVJXuGL3d7dbtaX4bHQpc/zJQOxhqCW6cON8mpmHjyByWCndLfhSRV&#13;&#10;gemPYiaxz8QQh3EutM86VckK0YXPJulQ2+ARc4mAAVli/AG7Bwg9/B67y7K3D64itungnP4tsc55&#13;&#10;8IiRQfvBua402I8AFFbVR+7sjyR11ASWfLtpkZucTsfBNFxtoDg8WmKhmxtn+LrCp7xjzj8yi4OC&#13;&#10;z4/D7x/wIxU0OYX+REkJ9tdH98Ee+xe1lDQ4eDl1P3fMCkrUN42dfZWNx2FSozCeXI5QsK81m9ca&#13;&#10;vauXgB2S4ZoxPB6DvVfHo7RQv+COWISoqGKaY+yccm+PwtJ3CwG3DBeLRTTD6TTM3+knwwN4IDq0&#13;&#10;6nP7wqzp+9njKNzDcUjZ7E1bd7bBU8Ni50FWsedPvPZPgJMde6nfQmF1vJaj1WlXzn8DAAD//wMA&#13;&#10;UEsDBBQABgAIAAAAIQAUVCJp2wAAAAoBAAAPAAAAZHJzL2Rvd25yZXYueG1sTI/BTsMwEETvSPyD&#13;&#10;tUjcqJ0cQknjVIUKroi2H+DGSxLVXofYTdO/Z+ECl5FWo5mdV61n78SEY+wDacgWCgRSE2xPrYbD&#13;&#10;/vVhCSImQ9a4QKjhihHW9e1NZUobLvSB0y61gksolkZDl9JQShmbDr2JizAgsfcZRm8Sn2Mr7Wgu&#13;&#10;XO6dzJUqpDc98YfODPjSYXPanb0GemsP7XvMn5vr5Gz2+OU8bTOt7+/m7YplswKRcE5/Cfhh4P1Q&#13;&#10;87BjOJONwmlgmvSr7D2pogBx1JBnSwWyruR/hPobAAD//wMAUEsBAi0AFAAGAAgAAAAhALaDOJL+&#13;&#10;AAAA4QEAABMAAAAAAAAAAAAAAAAAAAAAAFtDb250ZW50X1R5cGVzXS54bWxQSwECLQAUAAYACAAA&#13;&#10;ACEAOP0h/9YAAACUAQAACwAAAAAAAAAAAAAAAAAvAQAAX3JlbHMvLnJlbHNQSwECLQAUAAYACAAA&#13;&#10;ACEAiXAG64wCAABzBQAADgAAAAAAAAAAAAAAAAAuAgAAZHJzL2Uyb0RvYy54bWxQSwECLQAUAAYA&#13;&#10;CAAAACEAFFQiadsAAAAKAQAADwAAAAAAAAAAAAAAAADmBAAAZHJzL2Rvd25yZXYueG1sUEsFBgAA&#13;&#10;AAAEAAQA8wAAAO4FAAAAAA==&#13;&#10;" fillcolor="#e9edf7" stroked="f" strokeweight="1pt">
                <v:textbox>
                  <w:txbxContent>
                    <w:p w14:paraId="6AB83E0F" w14:textId="77777777" w:rsidR="00092F9E" w:rsidRPr="009D6AA8" w:rsidRDefault="00092F9E" w:rsidP="00092F9E">
                      <w:pPr>
                        <w:pStyle w:val="BodyText"/>
                        <w:spacing w:after="60"/>
                        <w:rPr>
                          <w:b/>
                          <w:color w:val="000000" w:themeColor="text1"/>
                          <w:sz w:val="22"/>
                        </w:rPr>
                      </w:pPr>
                      <w:r w:rsidRPr="009D6AA8">
                        <w:rPr>
                          <w:b/>
                          <w:color w:val="000000" w:themeColor="text1"/>
                          <w:sz w:val="22"/>
                        </w:rPr>
                        <w:t>The score for the above question is calculated as follows:</w:t>
                      </w:r>
                    </w:p>
                    <w:p w14:paraId="3931C7D3" w14:textId="77777777" w:rsidR="00092F9E" w:rsidRPr="009D6AA8" w:rsidRDefault="00092F9E" w:rsidP="000706BC">
                      <w:pPr>
                        <w:pStyle w:val="BodyText"/>
                        <w:spacing w:after="60"/>
                        <w:ind w:left="720"/>
                        <w:rPr>
                          <w:b/>
                          <w:color w:val="000000" w:themeColor="text1"/>
                          <w:sz w:val="22"/>
                        </w:rPr>
                      </w:pPr>
                      <w:r w:rsidRPr="009D6AA8">
                        <w:rPr>
                          <w:b/>
                          <w:color w:val="000000" w:themeColor="text1"/>
                          <w:sz w:val="22"/>
                        </w:rPr>
                        <w:t xml:space="preserve">4 points </w:t>
                      </w:r>
                      <w:r w:rsidRPr="009D6AA8">
                        <w:rPr>
                          <w:bCs/>
                          <w:color w:val="000000" w:themeColor="text1"/>
                          <w:sz w:val="22"/>
                        </w:rPr>
                        <w:t xml:space="preserve">for </w:t>
                      </w:r>
                      <w:r w:rsidRPr="009D6AA8">
                        <w:rPr>
                          <w:bCs/>
                          <w:i/>
                          <w:iCs/>
                          <w:color w:val="000000" w:themeColor="text1"/>
                          <w:sz w:val="22"/>
                        </w:rPr>
                        <w:t>only</w:t>
                      </w:r>
                      <w:r w:rsidRPr="009D6AA8">
                        <w:rPr>
                          <w:bCs/>
                          <w:color w:val="000000" w:themeColor="text1"/>
                          <w:sz w:val="22"/>
                        </w:rPr>
                        <w:t xml:space="preserve"> serving unflavored 1% or non-fat milk, unsweetened non-dairy milk, and water</w:t>
                      </w:r>
                      <w:r w:rsidRPr="009D6AA8">
                        <w:rPr>
                          <w:b/>
                          <w:color w:val="000000" w:themeColor="text1"/>
                          <w:sz w:val="22"/>
                        </w:rPr>
                        <w:t xml:space="preserve"> </w:t>
                      </w:r>
                    </w:p>
                    <w:p w14:paraId="45CBC597" w14:textId="2BB31E67" w:rsidR="00092F9E" w:rsidRPr="009D6AA8" w:rsidRDefault="00092F9E" w:rsidP="000706BC">
                      <w:pPr>
                        <w:pStyle w:val="BodyText"/>
                        <w:spacing w:after="60"/>
                        <w:ind w:left="720"/>
                        <w:rPr>
                          <w:bCs/>
                          <w:color w:val="000000" w:themeColor="text1"/>
                          <w:sz w:val="22"/>
                        </w:rPr>
                      </w:pPr>
                      <w:r w:rsidRPr="009D6AA8">
                        <w:rPr>
                          <w:b/>
                          <w:bCs/>
                          <w:color w:val="000000" w:themeColor="text1"/>
                          <w:sz w:val="22"/>
                        </w:rPr>
                        <w:t>2 points</w:t>
                      </w:r>
                      <w:r w:rsidRPr="009D6AA8">
                        <w:rPr>
                          <w:bCs/>
                          <w:color w:val="000000" w:themeColor="text1"/>
                          <w:sz w:val="22"/>
                        </w:rPr>
                        <w:t xml:space="preserve"> for only serving drinks in the 4-point category AND 100% juice, Flavored non-fat milk and/or </w:t>
                      </w:r>
                      <w:r w:rsidR="00FB0C1E">
                        <w:rPr>
                          <w:bCs/>
                          <w:color w:val="000000" w:themeColor="text1"/>
                          <w:sz w:val="22"/>
                        </w:rPr>
                        <w:t>S</w:t>
                      </w:r>
                      <w:r w:rsidRPr="009D6AA8">
                        <w:rPr>
                          <w:bCs/>
                          <w:color w:val="000000" w:themeColor="text1"/>
                          <w:sz w:val="22"/>
                        </w:rPr>
                        <w:t>weetened non-dairy milk alternatives that meet nutrient standards</w:t>
                      </w:r>
                    </w:p>
                    <w:p w14:paraId="356806D3" w14:textId="77777777" w:rsidR="00092F9E" w:rsidRPr="009D6AA8" w:rsidRDefault="00092F9E" w:rsidP="000706BC">
                      <w:pPr>
                        <w:pStyle w:val="BodyText"/>
                        <w:spacing w:after="60"/>
                        <w:ind w:left="720"/>
                        <w:rPr>
                          <w:bCs/>
                          <w:color w:val="000000" w:themeColor="text1"/>
                          <w:sz w:val="22"/>
                        </w:rPr>
                      </w:pPr>
                      <w:r w:rsidRPr="009D6AA8">
                        <w:rPr>
                          <w:b/>
                          <w:color w:val="000000" w:themeColor="text1"/>
                          <w:sz w:val="22"/>
                        </w:rPr>
                        <w:t xml:space="preserve">0 points </w:t>
                      </w:r>
                      <w:r w:rsidRPr="009D6AA8">
                        <w:rPr>
                          <w:bCs/>
                          <w:color w:val="000000" w:themeColor="text1"/>
                          <w:sz w:val="22"/>
                        </w:rPr>
                        <w:t>for serving any beverages not included in the 2- and 4-point categories</w:t>
                      </w:r>
                    </w:p>
                  </w:txbxContent>
                </v:textbox>
                <w10:anchorlock/>
              </v:rect>
            </w:pict>
          </mc:Fallback>
        </mc:AlternateContent>
      </w:r>
    </w:p>
    <w:p w14:paraId="38B2D790" w14:textId="3DF534DC" w:rsidR="00284CD7" w:rsidRPr="000D74B1" w:rsidRDefault="00284CD7" w:rsidP="000D74B1">
      <w:pPr>
        <w:pStyle w:val="BodyText"/>
        <w:spacing w:before="120" w:after="120" w:line="312" w:lineRule="auto"/>
        <w:contextualSpacing/>
        <w:rPr>
          <w:rFonts w:asciiTheme="minorHAnsi" w:hAnsiTheme="minorHAnsi" w:cstheme="minorHAnsi"/>
        </w:rPr>
      </w:pPr>
      <w:r w:rsidRPr="00F1598C">
        <w:rPr>
          <w:rFonts w:asciiTheme="minorHAnsi" w:hAnsiTheme="minorHAnsi" w:cstheme="minorHAnsi"/>
          <w:b/>
          <w:bCs/>
        </w:rPr>
        <w:t>3.</w:t>
      </w:r>
      <w:r w:rsidR="00517E21">
        <w:rPr>
          <w:rFonts w:asciiTheme="minorHAnsi" w:hAnsiTheme="minorHAnsi" w:cstheme="minorHAnsi"/>
          <w:b/>
          <w:bCs/>
        </w:rPr>
        <w:t>8</w:t>
      </w:r>
      <w:r w:rsidRPr="00F1598C">
        <w:rPr>
          <w:rFonts w:asciiTheme="minorHAnsi" w:hAnsiTheme="minorHAnsi" w:cstheme="minorHAnsi"/>
          <w:b/>
          <w:bCs/>
        </w:rPr>
        <w:t xml:space="preserve"> Foods or beverages are used to encourage positive behavior or withheld to punish negative behavior.</w:t>
      </w:r>
    </w:p>
    <w:p w14:paraId="06E0C7EF" w14:textId="51FCE4B4" w:rsidR="00284CD7" w:rsidRPr="00F1598C" w:rsidRDefault="00284CD7" w:rsidP="006A5938">
      <w:pPr>
        <w:pStyle w:val="BodyText"/>
        <w:numPr>
          <w:ilvl w:val="0"/>
          <w:numId w:val="6"/>
        </w:numPr>
        <w:spacing w:before="120" w:after="120" w:line="312" w:lineRule="auto"/>
        <w:ind w:left="1080" w:right="576"/>
        <w:contextualSpacing/>
        <w:rPr>
          <w:rFonts w:asciiTheme="minorHAnsi" w:hAnsiTheme="minorHAnsi" w:cstheme="minorHAnsi"/>
        </w:rPr>
      </w:pPr>
      <w:r w:rsidRPr="00F1598C">
        <w:rPr>
          <w:rFonts w:asciiTheme="minorHAnsi" w:hAnsiTheme="minorHAnsi" w:cstheme="minorHAnsi"/>
        </w:rPr>
        <w:t xml:space="preserve">Always (true more than 90% of the time) </w:t>
      </w:r>
      <w:r w:rsidRPr="00F1598C">
        <w:rPr>
          <w:rFonts w:asciiTheme="minorHAnsi" w:hAnsiTheme="minorHAnsi" w:cstheme="minorHAnsi"/>
          <w:b/>
        </w:rPr>
        <w:t>(</w:t>
      </w:r>
      <w:r w:rsidR="0039025B">
        <w:rPr>
          <w:rFonts w:asciiTheme="minorHAnsi" w:hAnsiTheme="minorHAnsi" w:cstheme="minorHAnsi"/>
          <w:b/>
        </w:rPr>
        <w:t>0</w:t>
      </w:r>
      <w:r w:rsidRPr="00F1598C">
        <w:rPr>
          <w:rFonts w:asciiTheme="minorHAnsi" w:hAnsiTheme="minorHAnsi" w:cstheme="minorHAnsi"/>
          <w:b/>
        </w:rPr>
        <w:t xml:space="preserve"> points)</w:t>
      </w:r>
    </w:p>
    <w:p w14:paraId="7862C8B4" w14:textId="1329A3F1" w:rsidR="00284CD7" w:rsidRPr="00F1598C" w:rsidRDefault="00284CD7" w:rsidP="006A5938">
      <w:pPr>
        <w:pStyle w:val="BodyText"/>
        <w:numPr>
          <w:ilvl w:val="0"/>
          <w:numId w:val="6"/>
        </w:numPr>
        <w:spacing w:before="120" w:after="120" w:line="312" w:lineRule="auto"/>
        <w:ind w:left="1080" w:right="576"/>
        <w:contextualSpacing/>
        <w:rPr>
          <w:rFonts w:asciiTheme="minorHAnsi" w:hAnsiTheme="minorHAnsi" w:cstheme="minorHAnsi"/>
        </w:rPr>
      </w:pPr>
      <w:r w:rsidRPr="00F1598C">
        <w:rPr>
          <w:rFonts w:asciiTheme="minorHAnsi" w:hAnsiTheme="minorHAnsi" w:cstheme="minorHAnsi"/>
        </w:rPr>
        <w:t xml:space="preserve">Usually (true 61-90% of the time) </w:t>
      </w:r>
      <w:r w:rsidRPr="00F1598C">
        <w:rPr>
          <w:rFonts w:asciiTheme="minorHAnsi" w:hAnsiTheme="minorHAnsi" w:cstheme="minorHAnsi"/>
          <w:b/>
        </w:rPr>
        <w:t>(</w:t>
      </w:r>
      <w:r w:rsidR="0039025B">
        <w:rPr>
          <w:rFonts w:asciiTheme="minorHAnsi" w:hAnsiTheme="minorHAnsi" w:cstheme="minorHAnsi"/>
          <w:b/>
        </w:rPr>
        <w:t>1</w:t>
      </w:r>
      <w:r w:rsidRPr="00F1598C">
        <w:rPr>
          <w:rFonts w:asciiTheme="minorHAnsi" w:hAnsiTheme="minorHAnsi" w:cstheme="minorHAnsi"/>
          <w:b/>
        </w:rPr>
        <w:t xml:space="preserve"> points)</w:t>
      </w:r>
    </w:p>
    <w:p w14:paraId="00BA9A08" w14:textId="0E8E0844" w:rsidR="00284CD7" w:rsidRPr="00F1598C" w:rsidRDefault="00284CD7" w:rsidP="006A5938">
      <w:pPr>
        <w:pStyle w:val="BodyText"/>
        <w:numPr>
          <w:ilvl w:val="0"/>
          <w:numId w:val="6"/>
        </w:numPr>
        <w:spacing w:before="120" w:after="120" w:line="312" w:lineRule="auto"/>
        <w:ind w:left="1080" w:right="576"/>
        <w:contextualSpacing/>
        <w:rPr>
          <w:rFonts w:asciiTheme="minorHAnsi" w:hAnsiTheme="minorHAnsi" w:cstheme="minorHAnsi"/>
        </w:rPr>
      </w:pPr>
      <w:r w:rsidRPr="00F1598C">
        <w:rPr>
          <w:rFonts w:asciiTheme="minorHAnsi" w:hAnsiTheme="minorHAnsi" w:cstheme="minorHAnsi"/>
        </w:rPr>
        <w:t xml:space="preserve">Sometimes (true 41-60% of the time) </w:t>
      </w:r>
      <w:r w:rsidRPr="00F1598C">
        <w:rPr>
          <w:rFonts w:asciiTheme="minorHAnsi" w:hAnsiTheme="minorHAnsi" w:cstheme="minorHAnsi"/>
          <w:b/>
        </w:rPr>
        <w:t>(2 points)</w:t>
      </w:r>
    </w:p>
    <w:p w14:paraId="11B3C2F5" w14:textId="2413A0F9" w:rsidR="00284CD7" w:rsidRPr="00F1598C" w:rsidRDefault="00864526" w:rsidP="006A5938">
      <w:pPr>
        <w:pStyle w:val="BodyText"/>
        <w:numPr>
          <w:ilvl w:val="0"/>
          <w:numId w:val="6"/>
        </w:numPr>
        <w:spacing w:before="120" w:after="120" w:line="312" w:lineRule="auto"/>
        <w:ind w:left="1080" w:right="576"/>
        <w:contextualSpacing/>
        <w:rPr>
          <w:rFonts w:asciiTheme="minorHAnsi" w:hAnsiTheme="minorHAnsi" w:cstheme="minorHAnsi"/>
        </w:rPr>
      </w:pPr>
      <w:r w:rsidRPr="00BD38AA">
        <w:rPr>
          <w:noProof/>
        </w:rPr>
        <mc:AlternateContent>
          <mc:Choice Requires="wps">
            <w:drawing>
              <wp:anchor distT="0" distB="0" distL="114300" distR="114300" simplePos="0" relativeHeight="251658357" behindDoc="0" locked="0" layoutInCell="1" allowOverlap="1" wp14:anchorId="7FC52ED5" wp14:editId="052B8C4A">
                <wp:simplePos x="0" y="0"/>
                <wp:positionH relativeFrom="margin">
                  <wp:posOffset>5883910</wp:posOffset>
                </wp:positionH>
                <wp:positionV relativeFrom="paragraph">
                  <wp:posOffset>102235</wp:posOffset>
                </wp:positionV>
                <wp:extent cx="561975" cy="285750"/>
                <wp:effectExtent l="12700" t="12700" r="9525" b="19050"/>
                <wp:wrapSquare wrapText="bothSides"/>
                <wp:docPr id="1025923613"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2AA3AC70" w14:textId="77777777" w:rsidR="000D74B1" w:rsidRPr="00D37F37" w:rsidRDefault="000D74B1" w:rsidP="000D74B1">
                            <w:pPr>
                              <w:spacing w:after="240"/>
                              <w:rPr>
                                <w:b/>
                                <w:bCs/>
                                <w:sz w:val="24"/>
                                <w:szCs w:val="24"/>
                              </w:rPr>
                            </w:pPr>
                            <w:r>
                              <w:rPr>
                                <w:b/>
                                <w:bCs/>
                                <w:sz w:val="24"/>
                                <w:szCs w:val="24"/>
                              </w:rPr>
                              <w:t xml:space="preserve">     /4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FC52ED5" id="_x0000_s1115" type="#_x0000_t202" style="position:absolute;left:0;text-align:left;margin-left:463.3pt;margin-top:8.05pt;width:44.25pt;height:22.5pt;z-index:251658357;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jkqb1OgIAAIQEAAAOAAAAZHJzL2Uyb0RvYy54bWysVN9vGjEMfp+0/yHK+zhAUODEUTEqpkmo&#13;&#10;rUSnPodcwkXLxVkSuGN//Zzws+2epr3k7Nj5bH+2b3rf1prshfMKTEF7nS4lwnAoldkW9MfL8suY&#13;&#10;Eh+YKZkGIwp6EJ7ezz5/mjY2F32oQJfCEQQxPm9sQasQbJ5lnleiZr4DVhg0SnA1C6i6bVY61iB6&#13;&#10;rbN+t3uXNeBK64AL7/H24Wiks4QvpeDhSUovAtEFxdxCOl06N/HMZlOWbx2zleKnNNg/ZFEzZTDo&#13;&#10;BeqBBUZ2Tn2AqhV34EGGDoc6AykVF6kGrKbXfVfNumJWpFqQHG8vNPn/B8sf92v77Ehov0KLDYyE&#13;&#10;NNbnHi9jPa10dfxipgTtSOHhQptoA+F4ObzrTUZDSjia+uPhaJhoza6PrfPhm4CaRKGgDruSyGL7&#13;&#10;lQ8YEF3PLjGWB63KpdI6KXESxEI7smfYQx1SivjijZc2pMHsJ12M/QEiYl8ANprxn7HKtxCoaYOX&#13;&#10;19qjFNpNS1RZ0PHwTMwGygPy5eA4St7ypUL8FfPhmTmcHaQI9yE84SE1YFZwkiipwP3+2330x5ai&#13;&#10;lZIGZ7Gg/teOOUGJ/m6w2ZPeYBCHNymD4aiPiru1bG4tZlcvAKnq4eZZnsToH/RZlA7qV1ybeYyK&#13;&#10;JmY4xi5oOIuLcNwQXDsu5vPkhONqWViZteUROpIceX1pX5mzp8YGnIhHOE8ty9/19+gbXxqY7wJI&#13;&#10;lZofiT6yeuIfRz2157SWcZdu9eR1/XnM/gAAAP//AwBQSwMEFAAGAAgAAAAhAAZVv3fhAAAADwEA&#13;&#10;AA8AAABkcnMvZG93bnJldi54bWxMT8lOwzAQvSPxD9YgcaOOW2rRNE7Feig3SiWubjwkEV4i223T&#13;&#10;fj3TE1xGM3pv3lKtRmfZAWPqg1cgJgUw9E0wvW8VbD/f7h6Apay90TZ4VHDCBKv6+qrSpQlH/4GH&#13;&#10;TW4ZifhUagVdzkPJeWo6dDpNwoCesO8Qnc50xpabqI8k7iyfFoXkTveeHDo94HOHzc9m7xS8Pr0v&#13;&#10;ZuvTetie2/O9zTPxFedCqdub8WVJ43EJLOOY/z7g0oHyQ03BdmHvTWJWwWIqJVEJkALYhVCIOW07&#13;&#10;BVII4HXF//eofwEAAP//AwBQSwECLQAUAAYACAAAACEAtoM4kv4AAADhAQAAEwAAAAAAAAAAAAAA&#13;&#10;AAAAAAAAW0NvbnRlbnRfVHlwZXNdLnhtbFBLAQItABQABgAIAAAAIQA4/SH/1gAAAJQBAAALAAAA&#13;&#10;AAAAAAAAAAAAAC8BAABfcmVscy8ucmVsc1BLAQItABQABgAIAAAAIQBjkqb1OgIAAIQEAAAOAAAA&#13;&#10;AAAAAAAAAAAAAC4CAABkcnMvZTJvRG9jLnhtbFBLAQItABQABgAIAAAAIQAGVb934QAAAA8BAAAP&#13;&#10;AAAAAAAAAAAAAAAAAJQEAABkcnMvZG93bnJldi54bWxQSwUGAAAAAAQABADzAAAAogUAAAAA&#13;&#10;" fillcolor="white [3201]" strokeweight="1.5pt">
                <v:textbox>
                  <w:txbxContent>
                    <w:p w14:paraId="2AA3AC70" w14:textId="77777777" w:rsidR="000D74B1" w:rsidRPr="00D37F37" w:rsidRDefault="000D74B1" w:rsidP="000D74B1">
                      <w:pPr>
                        <w:spacing w:after="240"/>
                        <w:rPr>
                          <w:b/>
                          <w:bCs/>
                          <w:sz w:val="24"/>
                          <w:szCs w:val="24"/>
                        </w:rPr>
                      </w:pPr>
                      <w:r>
                        <w:rPr>
                          <w:b/>
                          <w:bCs/>
                          <w:sz w:val="24"/>
                          <w:szCs w:val="24"/>
                        </w:rPr>
                        <w:t xml:space="preserve">     /4</w:t>
                      </w:r>
                    </w:p>
                  </w:txbxContent>
                </v:textbox>
                <w10:wrap type="square" anchorx="margin"/>
              </v:shape>
            </w:pict>
          </mc:Fallback>
        </mc:AlternateContent>
      </w:r>
      <w:r w:rsidRPr="00BD38AA">
        <w:rPr>
          <w:noProof/>
        </w:rPr>
        <mc:AlternateContent>
          <mc:Choice Requires="wps">
            <w:drawing>
              <wp:anchor distT="0" distB="0" distL="114300" distR="114300" simplePos="0" relativeHeight="251658356" behindDoc="0" locked="0" layoutInCell="1" allowOverlap="1" wp14:anchorId="0BC56B72" wp14:editId="20DE6B78">
                <wp:simplePos x="0" y="0"/>
                <wp:positionH relativeFrom="column">
                  <wp:posOffset>5168476</wp:posOffset>
                </wp:positionH>
                <wp:positionV relativeFrom="paragraph">
                  <wp:posOffset>122555</wp:posOffset>
                </wp:positionV>
                <wp:extent cx="668867" cy="285750"/>
                <wp:effectExtent l="0" t="0" r="4445" b="6350"/>
                <wp:wrapNone/>
                <wp:docPr id="1060051595"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1695768A" w14:textId="77777777" w:rsidR="000D74B1" w:rsidRPr="00960E64" w:rsidRDefault="000D74B1" w:rsidP="000D74B1">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0BC56B72" id="_x0000_s1116" type="#_x0000_t202" style="position:absolute;left:0;text-align:left;margin-left:406.95pt;margin-top:9.65pt;width:52.65pt;height:22.5pt;z-index:251658356;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FH1sHMAIAAFsEAAAOAAAAZHJzL2Uyb0RvYy54bWysVEuP2jAQvlfqf7B8LwEKLBs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nkjhKOpuF0fDdOsGbXx9b58FVATaJQUIesJLDY&#13;&#10;Ye0DJkTXs0vM5UGrcqW0TkqcBLHUjhwYcqhDKhFf/OalDWmwkM+YOj4yEJ93kbXBBNeWohTabUtU&#13;&#10;WdDp5NzvFsojwuCgmxBv+UphsWvmwwtzOBLYOY55eMZDasBkcJIoqcD9/Nt99Eem0EpJgyNWUP9j&#13;&#10;z5ygRH8zyOH9YDSKM5mU0fhuiIq7tWxvLWZfLwERGOBCWZ7E6B/0WZQO6jfchkXMiiZmOOYuaDiL&#13;&#10;y9ANPm4TF4tFcsIptCyszcbyGDqCF6l4bd+Ysye+AhL9BOdhZPk72jrfDvbFPoBUidMIdIfqCX+c&#13;&#10;4ET1adviitzqyev6T5j/AgAA//8DAFBLAwQUAAYACAAAACEAuCofheMAAAAOAQAADwAAAGRycy9k&#13;&#10;b3ducmV2LnhtbExPy07DMBC8I/EP1iJxQdRJA6VJ41SIp8SNhoe4ufGSRMTrKHaT8PcsJ7iMtJrZ&#13;&#10;eeTb2XZixMG3jhTEiwgEUuVMS7WCl/L+fA3CB01Gd45QwTd62BbHR7nOjJvoGcddqAWbkM+0giaE&#13;&#10;PpPSVw1a7ReuR2Lu0w1WBz6HWppBT2xuO7mMopW0uiVOaHSPNw1WX7uDVfBxVr8/+fnhdUouk/7u&#13;&#10;cSyv3kyp1OnJfLthuN6ACDiHvw/43cD9oeBie3cg40WnYB0nKUuZSBMQLEjjdAlir2B1kYAscvl/&#13;&#10;RvEDAAD//wMAUEsBAi0AFAAGAAgAAAAhALaDOJL+AAAA4QEAABMAAAAAAAAAAAAAAAAAAAAAAFtD&#13;&#10;b250ZW50X1R5cGVzXS54bWxQSwECLQAUAAYACAAAACEAOP0h/9YAAACUAQAACwAAAAAAAAAAAAAA&#13;&#10;AAAvAQAAX3JlbHMvLnJlbHNQSwECLQAUAAYACAAAACEAxR9bBzACAABbBAAADgAAAAAAAAAAAAAA&#13;&#10;AAAuAgAAZHJzL2Uyb0RvYy54bWxQSwECLQAUAAYACAAAACEAuCofheMAAAAOAQAADwAAAAAAAAAA&#13;&#10;AAAAAACKBAAAZHJzL2Rvd25yZXYueG1sUEsFBgAAAAAEAAQA8wAAAJoFAAAAAA==&#13;&#10;" fillcolor="white [3201]" stroked="f" strokeweight=".5pt">
                <v:textbox>
                  <w:txbxContent>
                    <w:p w14:paraId="1695768A" w14:textId="77777777" w:rsidR="000D74B1" w:rsidRPr="00960E64" w:rsidRDefault="000D74B1" w:rsidP="000D74B1">
                      <w:pPr>
                        <w:rPr>
                          <w:b/>
                          <w:bCs/>
                        </w:rPr>
                      </w:pPr>
                      <w:r w:rsidRPr="00960E64">
                        <w:rPr>
                          <w:b/>
                          <w:bCs/>
                        </w:rPr>
                        <w:t>TOTAL =</w:t>
                      </w:r>
                    </w:p>
                  </w:txbxContent>
                </v:textbox>
              </v:shape>
            </w:pict>
          </mc:Fallback>
        </mc:AlternateContent>
      </w:r>
      <w:r w:rsidR="00284CD7" w:rsidRPr="00F1598C">
        <w:rPr>
          <w:rFonts w:asciiTheme="minorHAnsi" w:hAnsiTheme="minorHAnsi" w:cstheme="minorHAnsi"/>
        </w:rPr>
        <w:t xml:space="preserve">Not usually (true 11-40% of the time) </w:t>
      </w:r>
      <w:r w:rsidR="00284CD7" w:rsidRPr="00F1598C">
        <w:rPr>
          <w:rFonts w:asciiTheme="minorHAnsi" w:hAnsiTheme="minorHAnsi" w:cstheme="minorHAnsi"/>
          <w:b/>
        </w:rPr>
        <w:t>(</w:t>
      </w:r>
      <w:r w:rsidR="0039025B">
        <w:rPr>
          <w:rFonts w:asciiTheme="minorHAnsi" w:hAnsiTheme="minorHAnsi" w:cstheme="minorHAnsi"/>
          <w:b/>
        </w:rPr>
        <w:t>3</w:t>
      </w:r>
      <w:r w:rsidR="00284CD7" w:rsidRPr="00F1598C">
        <w:rPr>
          <w:rFonts w:asciiTheme="minorHAnsi" w:hAnsiTheme="minorHAnsi" w:cstheme="minorHAnsi"/>
          <w:b/>
        </w:rPr>
        <w:t xml:space="preserve"> point)</w:t>
      </w:r>
    </w:p>
    <w:p w14:paraId="384ADE43" w14:textId="19A11623" w:rsidR="00284CD7" w:rsidRPr="00F1598C" w:rsidRDefault="009D6AA8" w:rsidP="006A5938">
      <w:pPr>
        <w:pStyle w:val="BodyText"/>
        <w:numPr>
          <w:ilvl w:val="0"/>
          <w:numId w:val="6"/>
        </w:numPr>
        <w:spacing w:before="120" w:after="120" w:line="312" w:lineRule="auto"/>
        <w:ind w:left="1080" w:right="576"/>
        <w:contextualSpacing/>
        <w:rPr>
          <w:rFonts w:asciiTheme="minorHAnsi" w:hAnsiTheme="minorHAnsi" w:cstheme="minorHAnsi"/>
        </w:rPr>
      </w:pPr>
      <w:r>
        <w:rPr>
          <w:rFonts w:eastAsiaTheme="minorEastAsia" w:cstheme="minorHAnsi"/>
          <w:noProof/>
        </w:rPr>
        <mc:AlternateContent>
          <mc:Choice Requires="wpg">
            <w:drawing>
              <wp:anchor distT="0" distB="0" distL="114300" distR="114300" simplePos="0" relativeHeight="251664556" behindDoc="0" locked="0" layoutInCell="1" allowOverlap="1" wp14:anchorId="3058C6F9" wp14:editId="2FBA62E9">
                <wp:simplePos x="0" y="0"/>
                <wp:positionH relativeFrom="column">
                  <wp:posOffset>-723900</wp:posOffset>
                </wp:positionH>
                <wp:positionV relativeFrom="paragraph">
                  <wp:posOffset>4266565</wp:posOffset>
                </wp:positionV>
                <wp:extent cx="7787640" cy="1118235"/>
                <wp:effectExtent l="0" t="0" r="0" b="0"/>
                <wp:wrapNone/>
                <wp:docPr id="837359844" name="Group 5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7787640" cy="1118235"/>
                          <a:chOff x="0" y="0"/>
                          <a:chExt cx="7787640" cy="1118235"/>
                        </a:xfrm>
                      </wpg:grpSpPr>
                      <wps:wsp>
                        <wps:cNvPr id="1787029385" name="Rectangle 234">
                          <a:extLst>
                            <a:ext uri="{C183D7F6-B498-43B3-948B-1728B52AA6E4}">
                              <adec:decorative xmlns:adec="http://schemas.microsoft.com/office/drawing/2017/decorative" val="1"/>
                            </a:ext>
                          </a:extLst>
                        </wps:cNvPr>
                        <wps:cNvSpPr/>
                        <wps:spPr>
                          <a:xfrm>
                            <a:off x="0" y="0"/>
                            <a:ext cx="7787640" cy="1118235"/>
                          </a:xfrm>
                          <a:prstGeom prst="rect">
                            <a:avLst/>
                          </a:prstGeom>
                          <a:solidFill>
                            <a:srgbClr val="1C2C53"/>
                          </a:solidFill>
                          <a:ln w="12700" cap="flat" cmpd="sng" algn="ctr">
                            <a:noFill/>
                            <a:prstDash val="solid"/>
                            <a:miter lim="800000"/>
                          </a:ln>
                          <a:effectLst/>
                        </wps:spPr>
                        <wps:txbx>
                          <w:txbxContent>
                            <w:p w14:paraId="1CA27AB2" w14:textId="45907041" w:rsidR="009D6AA8" w:rsidRPr="006324C6" w:rsidRDefault="009D6AA8" w:rsidP="009D6AA8">
                              <w:pPr>
                                <w:pStyle w:val="Heading4"/>
                                <w:ind w:left="720"/>
                                <w:rPr>
                                  <w:b/>
                                  <w:bCs/>
                                  <w:color w:val="FFFFFF" w:themeColor="background1"/>
                                  <w:sz w:val="36"/>
                                  <w:szCs w:val="36"/>
                                </w:rPr>
                              </w:pPr>
                              <w:r w:rsidRPr="00952BA8">
                                <w:rPr>
                                  <w:rFonts w:asciiTheme="minorHAnsi" w:hAnsiTheme="minorHAnsi" w:cstheme="minorHAnsi"/>
                                  <w:b/>
                                  <w:i w:val="0"/>
                                  <w:color w:val="FFFFFF" w:themeColor="background1"/>
                                  <w:sz w:val="36"/>
                                  <w:szCs w:val="36"/>
                                </w:rPr>
                                <w:t>Calculate Section</w:t>
                              </w:r>
                              <w:r>
                                <w:rPr>
                                  <w:rFonts w:asciiTheme="minorHAnsi" w:hAnsiTheme="minorHAnsi" w:cstheme="minorHAnsi"/>
                                  <w:b/>
                                  <w:i w:val="0"/>
                                  <w:color w:val="FFFFFF" w:themeColor="background1"/>
                                  <w:sz w:val="36"/>
                                  <w:szCs w:val="36"/>
                                </w:rPr>
                                <w:t xml:space="preserve"> Three </w:t>
                              </w:r>
                              <w:r w:rsidRPr="0095373D">
                                <w:rPr>
                                  <w:rFonts w:asciiTheme="minorHAnsi" w:hAnsiTheme="minorHAnsi" w:cstheme="minorHAnsi"/>
                                  <w:b/>
                                  <w:bCs/>
                                  <w:i w:val="0"/>
                                  <w:iCs w:val="0"/>
                                  <w:color w:val="FFFFFF" w:themeColor="background1"/>
                                  <w:sz w:val="36"/>
                                  <w:szCs w:val="36"/>
                                </w:rPr>
                                <w:t>Total</w:t>
                              </w:r>
                            </w:p>
                            <w:p w14:paraId="2049C40D" w14:textId="5F630B1A" w:rsidR="009D6AA8" w:rsidRPr="006324C6" w:rsidRDefault="009D6AA8" w:rsidP="009D6AA8">
                              <w:pPr>
                                <w:spacing w:line="480" w:lineRule="auto"/>
                                <w:ind w:left="720"/>
                                <w:rPr>
                                  <w:rFonts w:eastAsiaTheme="minorEastAsia"/>
                                  <w:b/>
                                  <w:bCs/>
                                  <w:i/>
                                  <w:iCs/>
                                  <w:color w:val="FFFFFF" w:themeColor="background1"/>
                                  <w:sz w:val="28"/>
                                  <w:szCs w:val="28"/>
                                </w:rPr>
                              </w:pPr>
                              <w:r w:rsidRPr="006324C6">
                                <w:rPr>
                                  <w:rFonts w:eastAsiaTheme="minorEastAsia"/>
                                  <w:b/>
                                  <w:bCs/>
                                  <w:i/>
                                  <w:iCs/>
                                  <w:color w:val="FFFFFF" w:themeColor="background1"/>
                                  <w:sz w:val="28"/>
                                  <w:szCs w:val="28"/>
                                </w:rPr>
                                <w:t>Add up points from the bolded boxes to get your Section</w:t>
                              </w:r>
                              <w:r>
                                <w:rPr>
                                  <w:rFonts w:eastAsiaTheme="minorEastAsia"/>
                                  <w:b/>
                                  <w:bCs/>
                                  <w:i/>
                                  <w:iCs/>
                                  <w:color w:val="FFFFFF" w:themeColor="background1"/>
                                  <w:sz w:val="28"/>
                                  <w:szCs w:val="28"/>
                                </w:rPr>
                                <w:t xml:space="preserve"> Three</w:t>
                              </w:r>
                              <w:r w:rsidRPr="006324C6">
                                <w:rPr>
                                  <w:rFonts w:eastAsiaTheme="minorEastAsia"/>
                                  <w:b/>
                                  <w:bCs/>
                                  <w:i/>
                                  <w:iCs/>
                                  <w:color w:val="FFFFFF" w:themeColor="background1"/>
                                  <w:sz w:val="28"/>
                                  <w:szCs w:val="28"/>
                                </w:rPr>
                                <w:t xml:space="preserve"> Total.</w:t>
                              </w:r>
                            </w:p>
                            <w:p w14:paraId="48F2E1D7" w14:textId="77777777" w:rsidR="009D6AA8" w:rsidRPr="00F45A74" w:rsidRDefault="009D6AA8" w:rsidP="009D6AA8">
                              <w:pPr>
                                <w:rPr>
                                  <w:b/>
                                  <w:bCs/>
                                  <w:sz w:val="36"/>
                                  <w:szCs w:val="36"/>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690496761" name="Text Box 9" descr="Section two total score box"/>
                        <wps:cNvSpPr txBox="1"/>
                        <wps:spPr>
                          <a:xfrm>
                            <a:off x="4251960" y="708660"/>
                            <a:ext cx="2000885" cy="310515"/>
                          </a:xfrm>
                          <a:prstGeom prst="rect">
                            <a:avLst/>
                          </a:prstGeom>
                          <a:solidFill>
                            <a:sysClr val="window" lastClr="FFFFFF"/>
                          </a:solidFill>
                          <a:ln w="6350">
                            <a:solidFill>
                              <a:sysClr val="window" lastClr="FFFFFF"/>
                            </a:solidFill>
                          </a:ln>
                        </wps:spPr>
                        <wps:txbx>
                          <w:txbxContent>
                            <w:p w14:paraId="28CEDB02" w14:textId="77777777" w:rsidR="009D6AA8" w:rsidRPr="007F7596" w:rsidRDefault="009D6AA8" w:rsidP="009D6AA8">
                              <w:pPr>
                                <w:spacing w:after="240"/>
                                <w:rPr>
                                  <w:b/>
                                  <w:bCs/>
                                  <w:color w:val="1C2C53"/>
                                  <w:sz w:val="28"/>
                                  <w:szCs w:val="28"/>
                                </w:rPr>
                              </w:pPr>
                              <w:r w:rsidRPr="007F7596">
                                <w:rPr>
                                  <w:b/>
                                  <w:bCs/>
                                  <w:color w:val="1C2C53"/>
                                  <w:sz w:val="28"/>
                                  <w:szCs w:val="28"/>
                                </w:rPr>
                                <w:t>SECTION TOTAL =</w:t>
                              </w:r>
                            </w:p>
                            <w:p w14:paraId="22B4B6C4" w14:textId="77777777" w:rsidR="009D6AA8" w:rsidRDefault="009D6AA8" w:rsidP="009D6AA8"/>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pic:pic xmlns:pic="http://schemas.openxmlformats.org/drawingml/2006/picture">
                        <pic:nvPicPr>
                          <pic:cNvPr id="1194181054" name="Picture 1">
                            <a:extLst>
                              <a:ext uri="{C183D7F6-B498-43B3-948B-1728B52AA6E4}">
                                <adec:decorative xmlns:adec="http://schemas.microsoft.com/office/drawing/2017/decorative" val="1"/>
                              </a:ext>
                            </a:extLst>
                          </pic:cNvPr>
                          <pic:cNvPicPr>
                            <a:picLocks noChangeAspect="1"/>
                          </pic:cNvPicPr>
                        </pic:nvPicPr>
                        <pic:blipFill>
                          <a:blip r:embed="rId30"/>
                          <a:stretch>
                            <a:fillRect/>
                          </a:stretch>
                        </pic:blipFill>
                        <pic:spPr>
                          <a:xfrm>
                            <a:off x="6370320" y="716280"/>
                            <a:ext cx="1003300" cy="368300"/>
                          </a:xfrm>
                          <a:prstGeom prst="rect">
                            <a:avLst/>
                          </a:prstGeom>
                        </pic:spPr>
                      </pic:pic>
                    </wpg:wgp>
                  </a:graphicData>
                </a:graphic>
              </wp:anchor>
            </w:drawing>
          </mc:Choice>
          <mc:Fallback>
            <w:pict>
              <v:group w14:anchorId="3058C6F9" id="_x0000_s1117" alt="&quot;&quot;" style="position:absolute;left:0;text-align:left;margin-left:-57pt;margin-top:335.95pt;width:613.2pt;height:88.05pt;z-index:251664556;mso-position-horizontal-relative:text;mso-position-vertical-relative:text" coordsize="77876,11182" o:gfxdata="UEsDBBQABgAIAAAAIQCm5lH7DAEAABUCAAATAAAAW0NvbnRlbnRfVHlwZXNdLnhtbJSRTU7DMBBG&#13;&#10;90jcwfIWJQ5dIITidEHKEhAqB7DsSWIR/8hjQnp77LSVoKJIXdoz75s3dr2ezUgmCKid5fS2rCgB&#13;&#10;K53Stuf0fftU3FOCUVglRmeB0x0gXTfXV/V25wFJoi1yOsToHxhDOYARWDoPNlU6F4yI6Rh65oX8&#13;&#10;ED2wVVXdMelsBBuLmDNoU7fQic8xks2crvcmYDpKHvd9eRSn2mR+LnKF/ckEGPEEEt6PWoqYtmOT&#13;&#10;VSdmxcGqTOTSg4P2eJPUz0zIld9WPwccuJf0nEErIK8ixGdhkjtTARmsXOtk+X9GljRYuK7TEso2&#13;&#10;4Gahjk7nspX7sgGmS8PbhL3BdExny6c23wA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Dv3fvg5BAAAxwsAAA4AAABkcnMvZTJvRG9jLnhtbNxWbW/bNhD+PmD/&#13;&#10;gdD3xpJfZFmIU3jOEhQI2mDJ0M80RVlEJZIjacvpr99DSnISJ0WLdAOGGYhyFI+8u0f33N35+0NT&#13;&#10;kz03Vii5jJKzOCJcMlUIuV1Gf95fvcsiYh2VBa2V5Mvogdvo/cWvv5y3OudjVam64IbgEmnzVi+j&#13;&#10;yjmdj0aWVbyh9kxpLrFZKtNQh6XZjgpDW9ze1KNxHKejVplCG8W4tXh72W1GF+H+suTMfSpLyx2p&#13;&#10;lxF8c+FpwnPjn6OLc5pvDdWVYL0b9A1eNFRIGD1edUkdJTsjXlzVCGaUVaU7Y6oZqbIUjIcYEE0S&#13;&#10;n0RzbdROh1i2ebvVR5gA7QlOb76WfdxfG32nbw2QaPUWWISVj+VQmsb/h5fkECB7OELGD44wvJzP&#13;&#10;s3k6BbIMe0mSZOPJrAOVVUD+xTlW/f6dk6PB8OiZO61GgthHDOzPYXBXUc0DtDYHBreGiAIBIJp4&#13;&#10;vJhks4hI2iBf/0AGUbmtORlPpj4w7wcOHBGzuQV4PwvXMWiaa2PdNVcN8cIyMnAgZBbd31gHB6A6&#13;&#10;qHirVtWiuBJ1HRZmu1nXhuwp0j1Zj9ezifcZR56p1ZK02B/PY//hKGhX1tRBbDRAsHIbEVpvwWfm&#13;&#10;TLAtlbeAmzrbl9RWnY1wbfe9G+HA5Fo0yyiL/a+3XEt/jAcu9hF4DDvUvOQOm0NAP5sPAG9U8YBP&#13;&#10;YlTHV6vZlQAaN9S6W2pAUPiNouM+4VHWCsGoXopIpczX1957feQMdiPSgvAI9K8dNTwi9QeJbFok&#13;&#10;U5/HLiyms/kYC/N0Z/N0R+6atfIgo7xpFkSv7+pBLI1qPqM2rbxVbFHJYLuDtF+sXVeIUN0YX62C&#13;&#10;GqqCpu5G3mnmLx8Qvz98pkb3KeFAvo9qyGCan2RGp+tPSrXaOVWKkDYe6g5XJIRfgE1dOv/rtEoX&#13;&#10;8XSRzlOA1bHq3peP39SBLCJScMuAwx3yHD2EuFYRpxytiWXKcLJRhyEretoRd8BRj05Px28QcDqe&#13;&#10;JYsU0KMyzeMshRgyeChdaB9x5pnuS9ckiWdJqFz/FBUf7JGJ6FeFapFoyF+8XEZX4efdeZ2a6WQW&#13;&#10;h28f+HVk91uuhAHPwPDFX+NcNqD4P+YcSltHv/8C47RgOf76Zg7pRSP7/tCDU27nS1c3ODU/dEdD&#13;&#10;zZedftdVGLERtXAPYYZCpnmn5P5WMN/K/OJJT0wW0yQDPaYDe6HmrZNAwEG5O4r+INiNYl8skWpd&#13;&#10;oXPyldWgdk/X0XP1sHxmd1MLPeS7l/sIwZmTiecVkLpp6lKxXcOl68ZDw9HZUFdsJbRFgc55s+EF&#13;&#10;2uqHIriPzugMd6zy9bJEk/MNv+flsBG8fHTMh/CNkpNO5vHENw5fcpJ0nJ2UnCSOJ5PQdH3JSTMv&#13;&#10;d8aGWWto7T/U/YNjnStBhGeB6WFaDLWln2z9OPp0HbQe5++LvwEAAP//AwBQSwMEFAAGAAgAAAAh&#13;&#10;AEHlhZdbDwAAlDQAABQAAABkcnMvbWVkaWEvaW1hZ2UxLmVtZuybeTiUXRvAH0xhCJU91ZOMpcSY&#13;&#10;GTTJOphIDSnZGWbsjMauZMnyKpItURIqqUhRyZrIUn2GbKmQ7NlSXorke0Z56533u67vnf/nXO45&#13;&#10;577Pfe7zPL/z/HGf67qxAQDgAclqI0ADiVUF6nfBASCPAwBAvQP6AMAGpGAAAFKh0d+b1loAiIQm&#13;&#10;+NkBQJ5h8gKcC3iXDAOgAIAUAgBEIYHC7WTTYlvZSwCysws8fkNfZv9TkFrsgAA0hkECAGGa3FrA&#13;&#10;X/ry8jKwHdJ56VNQ49ICuKSgXhQSehy6jd4gv+UfI7oP2xoXyMkaktW9jKHJzZBAjwHwgHwrrts3&#13;&#10;8HhqgILVGtuEHrOECQYQs1V21qqy30PsDy+z5N8zoDNb+e4gjkFWB7/Tv11W+/cE6MxY/P49L0ZP&#13;&#10;Fj9GIszpLH7M8WL0ZvFjJMKczuLHHC9GbxY/RiLM6Sx+zPFi9GbxYyTCnM7ixxwvRm8WP0YizOks&#13;&#10;fszxYvRm8WMkwpzO4sccL0ZvFj9GIszpLH7M8WL0ZvFjJMKczuLHHC9GbxY/RiLM6Sx+zPFi9Gbx&#13;&#10;YyTCnM7ixxwvRm8WP0YizOksfszxYvRm8WMkwpz+Oz9W/cG/rztYrdFYrT9YreFg1b4wUftCrxX6&#13;&#10;Wf8iDhUTYaBKItmVaiKo1uhn/6O7ogMAo9q/TD90dq1ftUz0GqlZqBRpFBK8rgEOBpUnQaa/NXqd&#13;&#10;FKiva0w3VkB+8lCPMNbV36WkgIYj6oY+DY3nfb7SUlcPR4NIkOLgBt+7F1TUd/XwJVOh3oPoS9Yl&#13;&#10;O1JIZFDRiOzl7OsCKqHRoIYG3MeXSiZ6wgPZjiRow2uRvLDpoKcnr+ST1FL95ngisuxls1/FvMNV&#13;&#10;23VnRxnGbJ6UjDw4sfsYIdNkT6C/orRCjvb7lj0pB/Stj73jNnvNRblo10V9xlNgJN60M67OU7up&#13;&#10;keDd2DTVYmi2ASGgaa/ktdxZYfUalbNWyETcvHr01KaDytMxnPfU74YCEsE71OBkL9LP54FG9JdQ&#13;&#10;+u1lDgd5Q09vTHRe+aWSvXxBFDR9CFQ8RPah+FEdyT4g5ocBR/HyheZ9QDoMyOEAmeRK1KEEglZI&#13;&#10;yKCKBVFYGzj08j93oa9aRWZMpTiakn1BK2grXX3QBlTEUTwoVFNvoiMZpDPF+SiByithNTToAH/G&#13;&#10;UPktxkFoX0VtOnoviDuoqEv2d3UkH8Lr/AUfpaKE+t/H8/uRZJ4POGzaLRxDq1StbNkgCSJmxYO5&#13;&#10;wZdq+4RgJrEGYcbs0ZHS/rpr9AXXy5mRDj9mw8dIOuoJ8pyKcOji/iRgXF9joqs31BPnzj1doPy5&#13;&#10;N2OpwaKve+RhV7fzdEhXGWD8LQL2xNecLQyTbS44NV5jvWHj87p5dlEBNj5ztsf9Tk4w/Bdd9vZv&#13;&#10;lerp6Tf21RfPTSmEkcrfyFcbS/t0LocmSqripNYCcL0Olb0npUWG2FNMi5+KoZZhz2ZT5VDRSijh&#13;&#10;bO6c25IDdXc85vKGd5Y3XUiTHswWt2gWq8Bcjis37s1A9OfGwbKtLyDeOeee4CRXHjbIAIbmZdva&#13;&#10;vlwyApCC6XYvRqSzPWJReoJiU7Gf2AGulDpsBZXvzFesy2Ug8Lrz4GlYrIHD9fVdF1yHRhudFmaK&#13;&#10;Tb86KO1MqT3Q/0egEW22hPcsUiTsDuW8HhvCwjPdJXGyQGJy0qJz2OVrdXfflpOmS+qNwYtHZqQn&#13;&#10;aJe14y5b9HlM3FasFAbmpCwvbi6uSj0ClHiu1Rrqv02YBoFPa4CS3kuft0R72CbVveeV4TkzMeHh&#13;&#10;w5blrrBzVHUxK4LyrDoaO5/+fGrRTO26iGb4dgMhNFlv6Hre9f26L17w8qXRSEvzAssDj7Gu/2mq&#13;&#10;lb+U9VhkJmr0iMloCndkrEt51N5w83MKJHhkaEd/qKiKDKfYyUx3QRc/OyAkCmtcasDZSFEHcNs5&#13;&#10;pLw0g9lDxq0ElOCNVRUuBYl3fBJQwd9HFrbyWJ/26jfSljQdnuNNIFEROfJiuX2RHjXsG85x+l6B&#13;&#10;Y8IVkOzy9uskwtDeHL0gEBm2T4DjPIfCPnZXLdg9bY1XAFxb6RWb/yk3b6A9PLgFdjBCxXutNezo&#13;&#10;43XePLxheC14dM1+JFtvuCtXxEcBoRztm+eEr/Kn63QKbLLkCsJpG+8W5HiKiz0nkKT1tUX6huiO&#13;&#10;Uzezccbqs9t9xcu4bE4tXOFsATFrl9hCItdfYG8jrnsFPAjrLlKT4MI/ef5ON1DoEqfI4zf9hqXC&#13;&#10;GnwPn4j0b/oIyEfZPUnm0mrk4mjVN+faNKOrc85cim39NvdEyavs+XoZ5/iubnoUvy/x2CDH2phs&#13;&#10;4gVR4XqxgRiLuH4HM2KngyGy44LjBTMjkWEVJwF0+NeIaw4dd6+by9zW9OdWWX8xfledmX2CvVVR&#13;&#10;2l2OV8QJNQm+hsdi7yW8T5aKWqO8lAthD/m74srDxmvX9UvPBFbs6BWcjuCv8fnocGJbFTxUInRL&#13;&#10;X8LW+mqZc9yWMPcI/m3nQSkPqcMC4lwjXEuR659gTMJvEHwlowWC6qwd5O6efaVdYSAhfTBZ0CBa&#13;&#10;SuSQlFx6SfhhAzdJG2l16cptyU17SHiqqIWWLaFQKgu0Q/AnaRqnyEoLEgwl9HS6D2INH2kFaQXh&#13;&#10;rh1ad8Or3fzmhbJMS0KlbohhiCI+GZ32OW2gqSD5VqJ76njacQQhpSstIM1OIUvGbluo4ffr30rZ&#13;&#10;TWq0akzDc4vMsvX7S56oRxnoZeSkOvzhkOEQ63DqvfJTE0RFUnjSww2EfK2xopeIa9vEddquBb0s&#13;&#10;LTlQsuc1+TVyM1716mJb8tjT2a2jlbPcZATZakh2SGJIfKj42aG1T5D2X9CHxK7FJceVxyV8xgw/&#13;&#10;og3Q3qjccbVdrpBL/brDa8eJVMlUp1S21ISbRkcoHYIdmTc9bxLakW7SbkS3brfFDoVb8bQ8WsBl&#13;&#10;WqYdZnnwW8yHorLY4NIFtz9rP6h/SBbPEK8SFxM/Ip6GqVcWy/DKaMoYyhjBNJS4WPLch1kOWY7c&#13;&#10;t0Wmpk+9OOyEKD6DzS4onMzb1apxteeWeoHjjWJz59yDxc0bbZIUrFS1H1o/NA3QIexXNFe0u2My&#13;&#10;na1hklWQdbUaX20V+uxxC/ja/oz2xZob2aezq4mXibn9jttvJt5q3ZFrmatWv9vxwbHTMxoDVtJF&#13;&#10;sZkGSQbxTQdMX7X3HrYvo5XQeN2HXaQxt5TLG3KK3lpY3NbvvIKt3dt4Ijfo4tedPOpnzM9kCvcI&#13;&#10;28lPypvuGpffaiFnscbcs+RD0ULt67oMdxvHkIZotwHH4ubrPcP3C/J39flXT4aoZdgU9QiXHyyn&#13;&#10;zfHNSS5KLypxqscExlTyzb/y9ZctjwzpWD8+2l/aPBM3wClzXOZum0FeX6ZFs1zzuuZcHl6RjyLt&#13;&#10;u0Sprcf6SyWoiQokhTi7QO/s9iNvUgcsxxdeHOiKH/Gv86zreaXevVS6uJN/P38i/kxDSl7yiDiN&#13;&#10;x/aPtDtHE4/eeZg07zDtNp2nsUcjViNeY2OVf9WtEMUvxCX2Jf+Fns9dH0cWuhYJsN2w29yj8Ksw&#13;&#10;fZgZpwYPinvDGj9YbQ1bTXnEVsWXdlLW7cLsOt9w/lF7uZV5bYQWfEQV5DG3pSeCSo8EngwMgO1y&#13;&#10;0NPF1ZXvS2h82Yg/Ey+8XzhAvwn/VK8Df0DvuF6a3v40c3mL4kH9OMs48Lq68NZNQsel/Kn58y97&#13;&#10;9scMTLyHD0wpoK3PF0+8pt4fyn9OKzxnV2NxbMeWTVs39wksx258kj9kVDhr9yhgCNaVXB6zmDRS&#13;&#10;v3MkfsbmC/lbIiwt8l5kq25anU2so0GhgZDBADtB+/47v3t2n8IH81POpeTKofNb8//jGlnypaRN&#13;&#10;B0E8XbTTBq0uU6lYi8lF4sqeuXZMHdmYo9WaaCTrY+FUfuHsd6M/98VJXUScsuApdrvX64wnZz0z&#13;&#10;ebF+eHYwY9Dr+eamz02LJ5WdlAP8nKv8v0d/q1GecucriOostH7z6GCATU1Z/59V4wmeoOe+7o/P&#13;&#10;9Z/Hkzf1eZ3ubTe5YlJUZe9SPD1cr/NIx6S/clezFZ/HUw8hj8kep+ICtzdpkratfzo8f3/6PQHx&#13;&#10;Nmm8zyLk6NeeF3ORk5XX5q4tBrzz5wp42zNW9tk83cHCtrul8J1NwdCLTzmfHpYfnagyI1ods+d3&#13;&#10;TSAllKBu3Ks0vOOG78j7cPVDuHhCxnDlh+MPJzNfN7zpqu7zDG1ji+d4yqmxRVCiIrRx3ti9QNvz&#13;&#10;KfFt/+1a2njOh7Jq51C7UN3JfTOJNHwU/lrDkwS/DrX2LtUbqikqT+KT6u8OHGugLL37E3d8460x&#13;&#10;Y3Tuoy+w3duwM+8bvmydvsy7tzvodMjNMZmlrLkHLZanLbM733bGPriq4nrc6HjfWFhb5ubmzbs0&#13;&#10;Ly6fmI2bS88ofua8n5bYLHTpIjYr4OQnnfqomTOxIjF7jvpqlJUMvswsLCrsfR6edsd25hE1/03l&#13;&#10;4rcjabecC7E2aiGZIZWT0UvxnVvKL5+3mzjpOnZ/2rNyzLt46fxAwdmqNSEjCzaLir1zZSFDZ5cz&#13;&#10;N3GcWbswpVB1fNn2rfpYSO9SK2c+v63mi+DdSy5LjhMDOTJwwo7LNzULljq+dDnlV85OXOmypxX/&#13;&#10;4ZwQXYpTXE79eodQu4aWT9upX6L/AV+Ap8V9jesJvjv79OPzuLS2gahque8P5lNbb2WdDFisdHZo&#13;&#10;qvvo3jqermnYe6MKu9A55zlCGh1sC3Cdvp53uvdWleZc+FL2ouNsQ+LYBOELITUrXjPgBPe3T4HS&#13;&#10;nk7DffORnxf/mUHTU1V6bgvlswY4nA7Rh0wC6bnqIdBmNXWlZ9Gr6e+vJNvnf6fN9HzYD0q9lUDF&#13;&#10;/a4kHyhPpufoULTfcmHVfwTEEX2JHhTnH+m7z8+8/VfyvPu3BTjoPuLrSvHSpafOsrp7UEiUChKj&#13;&#10;pIpSUsIqKVsikTLQnxwUiUoh+TlCtxtZT6IjwRQ0I1N9oGUgSkUBo6AEWsvq+Ll6kECUsh5KGW0t&#13;&#10;B5r4Eam+wSCU1K/cDgJ95eCKByik/7PNr2cMpJKd4EgQC0f+1UAVZWW0MugErtpQKOjV6Q30WrWh&#13;&#10;lTDQ9eLvNiQSBTFnsKFRWEYbWgn5DxsSjf3nHigUdMx/j4dGqf62ry+V6OpBpq5cCk1dg8kgFro1&#13;&#10;USi+IP2ooAuSgZcTBaSfAn2sCx3qXlUVlArJyRHl6EBGkVXJGBTZkYRGoslOWCw0diBrwP+/y4+P&#13;&#10;wscXAr9CD41B74YjEHoEfTh0hV353x76fZbe/gsAAP//AwBQSwMEFAAGAAgAAAAhAJAf8cDoAAAA&#13;&#10;EgEAAA8AAABkcnMvZG93bnJldi54bWxMj81uwjAQhO+V+g7WVuoNHNOUpiEbhOjPCVUqIKHeTLwk&#13;&#10;EbEdxSYJb19zai8rjXZ3Zr5sOeqG9dS52hoEMY2AkSmsqk2JsN99TBJgzkujZGMNIVzJwTK/v8tk&#13;&#10;quxgvqnf+pIFE+NSiVB536acu6IiLd3UtmTC7mQ7LX2QXclVJ4dgrhs+i6I517I2IaGSLa0rKs7b&#13;&#10;i0b4HOSwehLv/eZ8Wl9/ds9fh40gxMeH8W0RxmoBzNPo/z7gxhD6Qx6KHe3FKMcahIkQcSDyCPMX&#13;&#10;8QrsdiLELAZ2REjiJAKeZ/w/Sv4LAAD//wMAUEsDBBQABgAIAAAAIQCOIglCugAAACEBAAAZAAAA&#13;&#10;ZHJzL19yZWxzL2Uyb0RvYy54bWwucmVsc4SPywrCMBBF94L/EGZv07oQkabdiNCt1A8YkmkbbB4k&#13;&#10;UezfG3BjQXA593LPYer2ZWb2pBC1swKqogRGVjql7Sjg1l92R2AxoVU4O0sCForQNttNfaUZUx7F&#13;&#10;SfvIMsVGAVNK/sR5lBMZjIXzZHMzuGAw5TOM3KO840h8X5YHHr4Z0KyYrFMCQqcqYP3is/k/2w2D&#13;&#10;lnR28mHIph8Krk12ZyCGkZIAQ0rjJ6wKMgPwpuarx5o3AAAA//8DAFBLAQItABQABgAIAAAAIQCm&#13;&#10;5lH7DAEAABUCAAATAAAAAAAAAAAAAAAAAAAAAABbQ29udGVudF9UeXBlc10ueG1sUEsBAi0AFAAG&#13;&#10;AAgAAAAhADj9If/WAAAAlAEAAAsAAAAAAAAAAAAAAAAAPQEAAF9yZWxzLy5yZWxzUEsBAi0AFAAG&#13;&#10;AAgAAAAhADv3fvg5BAAAxwsAAA4AAAAAAAAAAAAAAAAAPAIAAGRycy9lMm9Eb2MueG1sUEsBAi0A&#13;&#10;FAAGAAgAAAAhAEHlhZdbDwAAlDQAABQAAAAAAAAAAAAAAAAAoQYAAGRycy9tZWRpYS9pbWFnZTEu&#13;&#10;ZW1mUEsBAi0AFAAGAAgAAAAhAJAf8cDoAAAAEgEAAA8AAAAAAAAAAAAAAAAALhYAAGRycy9kb3du&#13;&#10;cmV2LnhtbFBLAQItABQABgAIAAAAIQCOIglCugAAACEBAAAZAAAAAAAAAAAAAAAAAEMXAABkcnMv&#13;&#10;X3JlbHMvZTJvRG9jLnhtbC5yZWxzUEsFBgAAAAAGAAYAfAEAADQYAAAAAA==&#13;&#10;">
                <v:rect id="_x0000_s1118" alt="&quot;&quot;" style="position:absolute;width:77876;height:11182;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souoDzAAAAOgAAAAPAAAAZHJzL2Rvd25yZXYueG1sRI/dasMw&#13;&#10;DEbvB3sHo8LuVrvdT920bhkZhd2u2wNosRqHxHKIvSTb08+DwW4E0sd3xNkfZ9+JkYbYBDawWioQ&#13;&#10;xFWwDdcG3t9OtxpETMgWu8Bk4IsiHA/XV3ssbJj4lcZzqkWGcCzQgEupL6SMlSOPcRl64pxdwuAx&#13;&#10;5XWopR1wynDfybVSj9Jjw/mDw55KR1V7/vQGTuq+VPajHWdL+rtdTaPT5cWYm8X8vMvjaQci0Zz+&#13;&#10;G3+IF5sdNnqj1ts7/QC/YvkA8vADAAD//wMAUEsBAi0AFAAGAAgAAAAhANvh9svuAAAAhQEAABMA&#13;&#10;AAAAAAAAAAAAAAAAAAAAAFtDb250ZW50X1R5cGVzXS54bWxQSwECLQAUAAYACAAAACEAWvQsW78A&#13;&#10;AAAVAQAACwAAAAAAAAAAAAAAAAAfAQAAX3JlbHMvLnJlbHNQSwECLQAUAAYACAAAACEA7KLqA8wA&#13;&#10;AADoAAAADwAAAAAAAAAAAAAAAAAHAgAAZHJzL2Rvd25yZXYueG1sUEsFBgAAAAADAAMAtwAAAAAD&#13;&#10;AAAAAA==&#13;&#10;" fillcolor="#1c2c53" stroked="f" strokeweight="1pt">
                  <v:textbox>
                    <w:txbxContent>
                      <w:p w14:paraId="1CA27AB2" w14:textId="45907041" w:rsidR="009D6AA8" w:rsidRPr="006324C6" w:rsidRDefault="009D6AA8" w:rsidP="009D6AA8">
                        <w:pPr>
                          <w:pStyle w:val="Heading4"/>
                          <w:ind w:left="720"/>
                          <w:rPr>
                            <w:b/>
                            <w:bCs/>
                            <w:color w:val="FFFFFF" w:themeColor="background1"/>
                            <w:sz w:val="36"/>
                            <w:szCs w:val="36"/>
                          </w:rPr>
                        </w:pPr>
                        <w:r w:rsidRPr="00952BA8">
                          <w:rPr>
                            <w:rFonts w:asciiTheme="minorHAnsi" w:hAnsiTheme="minorHAnsi" w:cstheme="minorHAnsi"/>
                            <w:b/>
                            <w:i w:val="0"/>
                            <w:color w:val="FFFFFF" w:themeColor="background1"/>
                            <w:sz w:val="36"/>
                            <w:szCs w:val="36"/>
                          </w:rPr>
                          <w:t>Calculate Section</w:t>
                        </w:r>
                        <w:r>
                          <w:rPr>
                            <w:rFonts w:asciiTheme="minorHAnsi" w:hAnsiTheme="minorHAnsi" w:cstheme="minorHAnsi"/>
                            <w:b/>
                            <w:i w:val="0"/>
                            <w:color w:val="FFFFFF" w:themeColor="background1"/>
                            <w:sz w:val="36"/>
                            <w:szCs w:val="36"/>
                          </w:rPr>
                          <w:t xml:space="preserve"> Three </w:t>
                        </w:r>
                        <w:r w:rsidRPr="0095373D">
                          <w:rPr>
                            <w:rFonts w:asciiTheme="minorHAnsi" w:hAnsiTheme="minorHAnsi" w:cstheme="minorHAnsi"/>
                            <w:b/>
                            <w:bCs/>
                            <w:i w:val="0"/>
                            <w:iCs w:val="0"/>
                            <w:color w:val="FFFFFF" w:themeColor="background1"/>
                            <w:sz w:val="36"/>
                            <w:szCs w:val="36"/>
                          </w:rPr>
                          <w:t>Total</w:t>
                        </w:r>
                      </w:p>
                      <w:p w14:paraId="2049C40D" w14:textId="5F630B1A" w:rsidR="009D6AA8" w:rsidRPr="006324C6" w:rsidRDefault="009D6AA8" w:rsidP="009D6AA8">
                        <w:pPr>
                          <w:spacing w:line="480" w:lineRule="auto"/>
                          <w:ind w:left="720"/>
                          <w:rPr>
                            <w:rFonts w:eastAsiaTheme="minorEastAsia"/>
                            <w:b/>
                            <w:bCs/>
                            <w:i/>
                            <w:iCs/>
                            <w:color w:val="FFFFFF" w:themeColor="background1"/>
                            <w:sz w:val="28"/>
                            <w:szCs w:val="28"/>
                          </w:rPr>
                        </w:pPr>
                        <w:r w:rsidRPr="006324C6">
                          <w:rPr>
                            <w:rFonts w:eastAsiaTheme="minorEastAsia"/>
                            <w:b/>
                            <w:bCs/>
                            <w:i/>
                            <w:iCs/>
                            <w:color w:val="FFFFFF" w:themeColor="background1"/>
                            <w:sz w:val="28"/>
                            <w:szCs w:val="28"/>
                          </w:rPr>
                          <w:t>Add up points from the bolded boxes to get your Section</w:t>
                        </w:r>
                        <w:r>
                          <w:rPr>
                            <w:rFonts w:eastAsiaTheme="minorEastAsia"/>
                            <w:b/>
                            <w:bCs/>
                            <w:i/>
                            <w:iCs/>
                            <w:color w:val="FFFFFF" w:themeColor="background1"/>
                            <w:sz w:val="28"/>
                            <w:szCs w:val="28"/>
                          </w:rPr>
                          <w:t xml:space="preserve"> Three</w:t>
                        </w:r>
                        <w:r w:rsidRPr="006324C6">
                          <w:rPr>
                            <w:rFonts w:eastAsiaTheme="minorEastAsia"/>
                            <w:b/>
                            <w:bCs/>
                            <w:i/>
                            <w:iCs/>
                            <w:color w:val="FFFFFF" w:themeColor="background1"/>
                            <w:sz w:val="28"/>
                            <w:szCs w:val="28"/>
                          </w:rPr>
                          <w:t xml:space="preserve"> Total.</w:t>
                        </w:r>
                      </w:p>
                      <w:p w14:paraId="48F2E1D7" w14:textId="77777777" w:rsidR="009D6AA8" w:rsidRPr="00F45A74" w:rsidRDefault="009D6AA8" w:rsidP="009D6AA8">
                        <w:pPr>
                          <w:rPr>
                            <w:b/>
                            <w:bCs/>
                            <w:sz w:val="36"/>
                            <w:szCs w:val="36"/>
                          </w:rPr>
                        </w:pPr>
                      </w:p>
                    </w:txbxContent>
                  </v:textbox>
                </v:rect>
                <v:shape id="Text Box 9" o:spid="_x0000_s1119" type="#_x0000_t202" alt="Section two total score box" style="position:absolute;left:42519;top:7086;width:20009;height:3105;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86MduzQAAAOcAAAAPAAAAZHJzL2Rvd25yZXYueG1sRI9BSwMx&#13;&#10;FITvgv8hPMGbTVpltdumZVEsRVBo9dDjI3nNLm5eliS26783guBlYBjmG2a5Hn0vThRTF1jDdKJA&#13;&#10;EJtgO3YaPt6fbx5ApIxssQ9MGr4pwXp1ebHE2oYz7+i0z04UCKcaNbQ5D7WUybTkMU3CQFyyY4ge&#13;&#10;c7HRSRvxXOC+lzOlKumx47LQ4kCPLZnP/ZfX8LLb4Mxttur19pCbN5dNk6LR+vpqfFoUaRYgMo35&#13;&#10;v/GH2FoN1Vzdzav7agq/v8onkKsfAAAA//8DAFBLAQItABQABgAIAAAAIQDb4fbL7gAAAIUBAAAT&#13;&#10;AAAAAAAAAAAAAAAAAAAAAABbQ29udGVudF9UeXBlc10ueG1sUEsBAi0AFAAGAAgAAAAhAFr0LFu/&#13;&#10;AAAAFQEAAAsAAAAAAAAAAAAAAAAAHwEAAF9yZWxzLy5yZWxzUEsBAi0AFAAGAAgAAAAhAPzox27N&#13;&#10;AAAA5wAAAA8AAAAAAAAAAAAAAAAABwIAAGRycy9kb3ducmV2LnhtbFBLBQYAAAAAAwADALcAAAAB&#13;&#10;AwAAAAA=&#13;&#10;" fillcolor="window" strokecolor="window" strokeweight=".5pt">
                  <v:textbox>
                    <w:txbxContent>
                      <w:p w14:paraId="28CEDB02" w14:textId="77777777" w:rsidR="009D6AA8" w:rsidRPr="007F7596" w:rsidRDefault="009D6AA8" w:rsidP="009D6AA8">
                        <w:pPr>
                          <w:spacing w:after="240"/>
                          <w:rPr>
                            <w:b/>
                            <w:bCs/>
                            <w:color w:val="1C2C53"/>
                            <w:sz w:val="28"/>
                            <w:szCs w:val="28"/>
                          </w:rPr>
                        </w:pPr>
                        <w:r w:rsidRPr="007F7596">
                          <w:rPr>
                            <w:b/>
                            <w:bCs/>
                            <w:color w:val="1C2C53"/>
                            <w:sz w:val="28"/>
                            <w:szCs w:val="28"/>
                          </w:rPr>
                          <w:t>SECTION TOTAL =</w:t>
                        </w:r>
                      </w:p>
                      <w:p w14:paraId="22B4B6C4" w14:textId="77777777" w:rsidR="009D6AA8" w:rsidRDefault="009D6AA8" w:rsidP="009D6AA8"/>
                    </w:txbxContent>
                  </v:textbox>
                </v:shape>
                <v:shape id="Picture 1" o:spid="_x0000_s1120" type="#_x0000_t75" alt="&quot;&quot;" style="position:absolute;left:63703;top:7162;width:10033;height:3683;visibility:visible;mso-wrap-style:squar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Y0tfgzwAAAOgAAAAPAAAAZHJzL2Rvd25yZXYueG1sRI/RasJA&#13;&#10;EEXfC/2HZQq+1U1SG2x0FWkRhIKgLaJvQ3ZMgtnZNLvq+vddodCXgZnLPcOZzoNpxYV611hWkA4T&#13;&#10;EMSl1Q1XCr6/ls9jEM4ja2wtk4IbOZjPHh+mWGh75Q1dtr4SEcKuQAW1910hpStrMuiGtiOO2dH2&#13;&#10;Bn1c+0rqHq8RblqZJUkuDTYcP9TY0XtN5Wl7Ngr2x93CLLMurH9eMgr7A+e7T1Zq8BQ+JnEsJiA8&#13;&#10;Bf/f+EOsdHRI30bpOE1eR3AXiweQs18AAAD//wMAUEsBAi0AFAAGAAgAAAAhANvh9svuAAAAhQEA&#13;&#10;ABMAAAAAAAAAAAAAAAAAAAAAAFtDb250ZW50X1R5cGVzXS54bWxQSwECLQAUAAYACAAAACEAWvQs&#13;&#10;W78AAAAVAQAACwAAAAAAAAAAAAAAAAAfAQAAX3JlbHMvLnJlbHNQSwECLQAUAAYACAAAACEAGNLX&#13;&#10;4M8AAADoAAAADwAAAAAAAAAAAAAAAAAHAgAAZHJzL2Rvd25yZXYueG1sUEsFBgAAAAADAAMAtwAA&#13;&#10;AAMDAAAAAA==&#13;&#10;">
                  <v:imagedata r:id="rId31" o:title=""/>
                </v:shape>
              </v:group>
            </w:pict>
          </mc:Fallback>
        </mc:AlternateContent>
      </w:r>
      <w:r w:rsidR="00284CD7" w:rsidRPr="00F1598C">
        <w:rPr>
          <w:rFonts w:asciiTheme="minorHAnsi" w:hAnsiTheme="minorHAnsi" w:cstheme="minorHAnsi"/>
        </w:rPr>
        <w:t xml:space="preserve">Never (true 10% or less of the time) </w:t>
      </w:r>
      <w:r w:rsidR="00284CD7" w:rsidRPr="00F1598C">
        <w:rPr>
          <w:rFonts w:asciiTheme="minorHAnsi" w:hAnsiTheme="minorHAnsi" w:cstheme="minorHAnsi"/>
          <w:b/>
        </w:rPr>
        <w:t>(</w:t>
      </w:r>
      <w:r w:rsidR="0039025B">
        <w:rPr>
          <w:rFonts w:asciiTheme="minorHAnsi" w:hAnsiTheme="minorHAnsi" w:cstheme="minorHAnsi"/>
          <w:b/>
        </w:rPr>
        <w:t>4</w:t>
      </w:r>
      <w:r w:rsidR="00284CD7" w:rsidRPr="00F1598C">
        <w:rPr>
          <w:rFonts w:asciiTheme="minorHAnsi" w:hAnsiTheme="minorHAnsi" w:cstheme="minorHAnsi"/>
          <w:b/>
        </w:rPr>
        <w:t xml:space="preserve"> points)</w:t>
      </w:r>
    </w:p>
    <w:p w14:paraId="72FAA7B5" w14:textId="54E3C7E0" w:rsidR="00284CD7" w:rsidRPr="00F1598C" w:rsidRDefault="00284CD7" w:rsidP="0049362A">
      <w:pPr>
        <w:widowControl/>
        <w:autoSpaceDE/>
        <w:autoSpaceDN/>
        <w:spacing w:before="120" w:after="120" w:line="312" w:lineRule="auto"/>
        <w:contextualSpacing/>
        <w:rPr>
          <w:rFonts w:asciiTheme="minorHAnsi" w:hAnsiTheme="minorHAnsi" w:cstheme="minorHAnsi"/>
          <w:sz w:val="24"/>
        </w:rPr>
        <w:sectPr w:rsidR="00284CD7" w:rsidRPr="00F1598C" w:rsidSect="00284CD7">
          <w:footerReference w:type="default" r:id="rId41"/>
          <w:pgSz w:w="12240" w:h="15840"/>
          <w:pgMar w:top="1440" w:right="1080" w:bottom="1440" w:left="1080" w:header="720" w:footer="720" w:gutter="0"/>
          <w:pgNumType w:fmt="numberInDash"/>
          <w:cols w:space="720"/>
          <w:docGrid w:linePitch="360"/>
        </w:sectPr>
      </w:pPr>
    </w:p>
    <w:p w14:paraId="1500B754" w14:textId="77777777" w:rsidR="00284CD7" w:rsidRPr="00F1598C" w:rsidRDefault="00284CD7" w:rsidP="00237328">
      <w:pPr>
        <w:pStyle w:val="Heading2"/>
      </w:pPr>
      <w:r w:rsidRPr="00F1598C">
        <w:lastRenderedPageBreak/>
        <w:t>Section 4: Gardens and Nutrition Education</w:t>
      </w:r>
    </w:p>
    <w:p w14:paraId="5785CCA2" w14:textId="77777777" w:rsidR="00284CD7" w:rsidRPr="00F1598C" w:rsidRDefault="00284CD7" w:rsidP="00864526">
      <w:pPr>
        <w:pStyle w:val="BodyText"/>
        <w:spacing w:before="120" w:after="120"/>
        <w:ind w:right="576"/>
        <w:contextualSpacing/>
        <w:rPr>
          <w:rStyle w:val="IntenseEmphasis"/>
          <w:rFonts w:asciiTheme="minorHAnsi" w:hAnsiTheme="minorHAnsi" w:cstheme="minorHAnsi"/>
        </w:rPr>
      </w:pPr>
      <w:r w:rsidRPr="00F1598C">
        <w:rPr>
          <w:rStyle w:val="IntenseEmphasis"/>
          <w:rFonts w:asciiTheme="minorHAnsi" w:hAnsiTheme="minorHAnsi" w:cstheme="minorHAnsi"/>
        </w:rPr>
        <w:t>Unless otherwise specified, refer to practices in place currently. Do NOT include practices that are planned and not yet implemented.</w:t>
      </w:r>
    </w:p>
    <w:p w14:paraId="430848C1" w14:textId="77777777" w:rsidR="00284CD7" w:rsidRPr="00F1598C" w:rsidRDefault="00284CD7" w:rsidP="00363E24">
      <w:pPr>
        <w:pStyle w:val="Questions"/>
      </w:pPr>
      <w:r w:rsidRPr="00864526">
        <w:t xml:space="preserve">4.1 During the last year, did your program have access to an onsite or (offsite) community garden, used and maintained for growing fruits and vegetables? </w:t>
      </w:r>
      <w:r w:rsidRPr="00864526">
        <w:rPr>
          <w:rStyle w:val="IntenseEmphasis"/>
        </w:rPr>
        <w:t>Select the best option.</w:t>
      </w:r>
    </w:p>
    <w:p w14:paraId="2FDBEF27" w14:textId="16E5E6E8" w:rsidR="00284CD7" w:rsidRPr="00864526" w:rsidRDefault="00284CD7" w:rsidP="00363E24">
      <w:pPr>
        <w:pStyle w:val="ListParagraph"/>
        <w:numPr>
          <w:ilvl w:val="0"/>
          <w:numId w:val="60"/>
        </w:numPr>
      </w:pPr>
      <w:r w:rsidRPr="00864526">
        <w:t xml:space="preserve">Yes, we had access to an edible garden or planter that was in use and maintained for growing fruits or vegetables </w:t>
      </w:r>
      <w:r w:rsidRPr="00864526">
        <w:rPr>
          <w:rStyle w:val="IntenseEmphasis"/>
        </w:rPr>
        <w:t>If yes, go to Q4.2</w:t>
      </w:r>
    </w:p>
    <w:p w14:paraId="79A223B3" w14:textId="2A1CFD3F" w:rsidR="00284CD7" w:rsidRPr="00864526" w:rsidRDefault="00284CD7" w:rsidP="00363E24">
      <w:pPr>
        <w:pStyle w:val="ListParagraph"/>
        <w:numPr>
          <w:ilvl w:val="0"/>
          <w:numId w:val="60"/>
        </w:numPr>
      </w:pPr>
      <w:r w:rsidRPr="00864526">
        <w:t>No, the garden (or planter) was not being used</w:t>
      </w:r>
      <w:r w:rsidR="00D36888">
        <w:t xml:space="preserve"> </w:t>
      </w:r>
      <w:r w:rsidRPr="00864526">
        <w:t xml:space="preserve">to grow fruits or vegetables last year </w:t>
      </w:r>
      <w:r w:rsidR="009D6AA8" w:rsidRPr="009D6AA8">
        <w:rPr>
          <w:rStyle w:val="IntenseEmphasis"/>
        </w:rPr>
        <w:t>Skip to Q4.7</w:t>
      </w:r>
    </w:p>
    <w:p w14:paraId="5C40849C" w14:textId="4DE6F369" w:rsidR="00284CD7" w:rsidRPr="00864526" w:rsidRDefault="00284CD7" w:rsidP="00363E24">
      <w:pPr>
        <w:pStyle w:val="ListParagraph"/>
        <w:numPr>
          <w:ilvl w:val="0"/>
          <w:numId w:val="60"/>
        </w:numPr>
      </w:pPr>
      <w:r w:rsidRPr="00864526">
        <w:t xml:space="preserve">No garden access </w:t>
      </w:r>
      <w:r w:rsidR="009D6AA8" w:rsidRPr="009D6AA8">
        <w:rPr>
          <w:rStyle w:val="IntenseEmphasis"/>
        </w:rPr>
        <w:t>Skip to Q4.7</w:t>
      </w:r>
    </w:p>
    <w:p w14:paraId="4B92A24B" w14:textId="77777777" w:rsidR="009D6AA8" w:rsidRDefault="009D6AA8" w:rsidP="00363E24">
      <w:pPr>
        <w:pStyle w:val="Questions"/>
      </w:pPr>
      <w:r w:rsidRPr="00864526">
        <w:rPr>
          <w:noProof/>
        </w:rPr>
        <mc:AlternateContent>
          <mc:Choice Requires="wps">
            <w:drawing>
              <wp:inline distT="0" distB="0" distL="0" distR="0" wp14:anchorId="3C9484AE" wp14:editId="72D4E39A">
                <wp:extent cx="2882900" cy="292100"/>
                <wp:effectExtent l="0" t="0" r="0" b="0"/>
                <wp:docPr id="55" name="Text Box 215"/>
                <wp:cNvGraphicFramePr/>
                <a:graphic xmlns:a="http://schemas.openxmlformats.org/drawingml/2006/main">
                  <a:graphicData uri="http://schemas.microsoft.com/office/word/2010/wordprocessingShape">
                    <wps:wsp>
                      <wps:cNvSpPr txBox="1"/>
                      <wps:spPr>
                        <a:xfrm>
                          <a:off x="0" y="0"/>
                          <a:ext cx="2882900" cy="292100"/>
                        </a:xfrm>
                        <a:prstGeom prst="rect">
                          <a:avLst/>
                        </a:prstGeom>
                        <a:solidFill>
                          <a:schemeClr val="bg1">
                            <a:lumMod val="95000"/>
                          </a:schemeClr>
                        </a:solidFill>
                        <a:ln w="6350">
                          <a:noFill/>
                        </a:ln>
                      </wps:spPr>
                      <wps:txbx>
                        <w:txbxContent>
                          <w:p w14:paraId="27FC98A1" w14:textId="77777777" w:rsidR="009D6AA8" w:rsidRPr="00FE4BB3" w:rsidRDefault="009D6AA8" w:rsidP="009D6AA8">
                            <w:pPr>
                              <w:rPr>
                                <w:b/>
                                <w:bCs/>
                                <w:sz w:val="24"/>
                                <w:szCs w:val="24"/>
                              </w:rPr>
                            </w:pPr>
                            <w:r w:rsidRPr="00FE4BB3">
                              <w:rPr>
                                <w:b/>
                                <w:bCs/>
                                <w:sz w:val="24"/>
                                <w:szCs w:val="24"/>
                              </w:rPr>
                              <w:t>Question</w:t>
                            </w:r>
                            <w:r>
                              <w:rPr>
                                <w:b/>
                                <w:bCs/>
                                <w:sz w:val="24"/>
                                <w:szCs w:val="24"/>
                              </w:rPr>
                              <w:t xml:space="preserve"> 4.1 intentionally not scored.</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w:pict>
              <v:shape w14:anchorId="3C9484AE" id="_x0000_s1121" type="#_x0000_t202" style="width:227pt;height:23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VhWaFQQIAAIAEAAAOAAAAZHJzL2Uyb0RvYy54bWysVEuP2jAQvlfqf7B8LwkpbCEirCgrqkp0&#13;&#10;dyW22rNxbBLJ8bi2IaG/vmOHV7c9Vb04M57xPL5vJrP7rlHkIKyrQRd0OEgpEZpDWetdQb+/rD5M&#13;&#10;KHGe6ZIp0KKgR+Ho/fz9u1lrcpFBBaoUlmAQ7fLWFLTy3uRJ4nglGuYGYIRGowTbMI+q3SWlZS1G&#13;&#10;b1SSpeld0oItjQUunMPbh95I5zG+lIL7Jymd8EQVFGvz8bTx3IYzmc9YvrPMVDU/lcH+oYqG1RqT&#13;&#10;XkI9MM/I3tZ/hGpqbsGB9AMOTQJS1lzEHrCbYfqmm03FjIi9IDjOXGBy/y8sfzxszLMlvvsMHRIY&#13;&#10;AGmNyx1ehn46aZvwxUoJ2hHC4wU20XnC8TKbTLJpiiaOtmyaDVHGMMn1tbHOfxHQkCAU1CItES12&#13;&#10;WDvfu55dQjIHqi5XtVJRCaMglsqSA0MSt7thfKr2zTco+7vpOL2kjJMT3GMBv0VSmrQFvfs4TmME&#13;&#10;DSFFn11pdL/2HSTfbTtSlwWdTM+gbKE8IlYW+jFyhq9qbGjNnH9mFucGMcBd8E94SAWYDE4SJRXY&#13;&#10;n3+7D/5IJ1opaXEOC+p+7JkVlKivGomeDkejMLhRGY0/ZajYW8v21qL3zRIQpSFuneFRDP5enUVp&#13;&#10;oXnFlVmErGhimmPugvqzuPT9duDKcbFYRCccVcP8Wm8MD6EDK4Gul+6VWXPi1OM0PMJ5Yln+htre&#13;&#10;N7zUsNh7kHXkPQDdo3rCH8c8EndaybBHt3r0uv445r8AAAD//wMAUEsDBBQABgAIAAAAIQAccie/&#13;&#10;3AAAAAkBAAAPAAAAZHJzL2Rvd25yZXYueG1sTE/BSsNAFLwL/sPyCt7sbkstJc2mlEoFbxpF6G2T&#13;&#10;fWZDs29DdttGv96nF3sZ3jDMvJl8M/pOnHGIbSANs6kCgVQH21Kj4f1tf78CEZMha7pAqOELI2yK&#13;&#10;25vcZDZc6BXPZWoEh1DMjAaXUp9JGWuH3sRp6JFY+wyDN4np0Eg7mAuH+07OlVpKb1riD870uHNY&#13;&#10;H8uT19C/KLfCp2PqPsL3vKy2z4f97qD13WR8XDNs1yASjunfAb8buD8UXKwKJ7JRdBp4TfpD1hYP&#13;&#10;C6YVH0sFssjl9YLiBwAA//8DAFBLAQItABQABgAIAAAAIQC2gziS/gAAAOEBAAATAAAAAAAAAAAA&#13;&#10;AAAAAAAAAABbQ29udGVudF9UeXBlc10ueG1sUEsBAi0AFAAGAAgAAAAhADj9If/WAAAAlAEAAAsA&#13;&#10;AAAAAAAAAAAAAAAALwEAAF9yZWxzLy5yZWxzUEsBAi0AFAAGAAgAAAAhAFWFZoVBAgAAgAQAAA4A&#13;&#10;AAAAAAAAAAAAAAAALgIAAGRycy9lMm9Eb2MueG1sUEsBAi0AFAAGAAgAAAAhABxyJ7/cAAAACQEA&#13;&#10;AA8AAAAAAAAAAAAAAAAAmwQAAGRycy9kb3ducmV2LnhtbFBLBQYAAAAABAAEAPMAAACkBQAAAAA=&#13;&#10;" fillcolor="#f2f2f2 [3052]" stroked="f" strokeweight=".5pt">
                <v:textbox>
                  <w:txbxContent>
                    <w:p w14:paraId="27FC98A1" w14:textId="77777777" w:rsidR="009D6AA8" w:rsidRPr="00FE4BB3" w:rsidRDefault="009D6AA8" w:rsidP="009D6AA8">
                      <w:pPr>
                        <w:rPr>
                          <w:b/>
                          <w:bCs/>
                          <w:sz w:val="24"/>
                          <w:szCs w:val="24"/>
                        </w:rPr>
                      </w:pPr>
                      <w:r w:rsidRPr="00FE4BB3">
                        <w:rPr>
                          <w:b/>
                          <w:bCs/>
                          <w:sz w:val="24"/>
                          <w:szCs w:val="24"/>
                        </w:rPr>
                        <w:t>Question</w:t>
                      </w:r>
                      <w:r>
                        <w:rPr>
                          <w:b/>
                          <w:bCs/>
                          <w:sz w:val="24"/>
                          <w:szCs w:val="24"/>
                        </w:rPr>
                        <w:t xml:space="preserve"> 4.1 intentionally not scored.</w:t>
                      </w:r>
                    </w:p>
                  </w:txbxContent>
                </v:textbox>
                <w10:anchorlock/>
              </v:shape>
            </w:pict>
          </mc:Fallback>
        </mc:AlternateContent>
      </w:r>
    </w:p>
    <w:p w14:paraId="46B385D8" w14:textId="5580DC5C" w:rsidR="00864526" w:rsidRDefault="00BE48F4" w:rsidP="00363E24">
      <w:pPr>
        <w:pStyle w:val="Questions"/>
      </w:pPr>
      <w:r>
        <w:t>*</w:t>
      </w:r>
      <w:r w:rsidR="00284CD7" w:rsidRPr="00F1598C">
        <w:t xml:space="preserve">4.2 In the last year, which months was the garden actively growing fruits and/or vegetables? </w:t>
      </w:r>
    </w:p>
    <w:p w14:paraId="322C34CE" w14:textId="39993C85" w:rsidR="00284CD7" w:rsidRPr="009D6AA8" w:rsidRDefault="00284CD7" w:rsidP="00363E24">
      <w:pPr>
        <w:pStyle w:val="Questions"/>
      </w:pPr>
      <w:r w:rsidRPr="009D6AA8">
        <w:rPr>
          <w:rStyle w:val="IntenseEmphasis"/>
          <w:b w:val="0"/>
          <w:bCs/>
        </w:rPr>
        <w:t>Mark all that apply.</w:t>
      </w:r>
    </w:p>
    <w:tbl>
      <w:tblPr>
        <w:tblStyle w:val="TableGrid"/>
        <w:tblW w:w="0" w:type="auto"/>
        <w:tblInd w:w="53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2228"/>
        <w:gridCol w:w="2229"/>
        <w:gridCol w:w="2229"/>
        <w:gridCol w:w="2229"/>
      </w:tblGrid>
      <w:tr w:rsidR="00284CD7" w:rsidRPr="00F1598C" w14:paraId="64032C6C" w14:textId="77777777" w:rsidTr="00156227">
        <w:tc>
          <w:tcPr>
            <w:tcW w:w="2228" w:type="dxa"/>
          </w:tcPr>
          <w:p w14:paraId="64F29E65" w14:textId="77777777" w:rsidR="00284CD7" w:rsidRPr="00F1598C" w:rsidRDefault="00284CD7" w:rsidP="00864526">
            <w:pPr>
              <w:pStyle w:val="BodyText"/>
              <w:spacing w:line="312" w:lineRule="auto"/>
              <w:contextualSpacing/>
              <w:rPr>
                <w:rFonts w:asciiTheme="minorHAnsi" w:hAnsiTheme="minorHAnsi" w:cstheme="minorHAnsi"/>
              </w:rPr>
            </w:pPr>
            <w:r w:rsidRPr="00F1598C">
              <w:rPr>
                <w:rFonts w:asciiTheme="minorHAnsi" w:hAnsiTheme="minorHAnsi" w:cstheme="minorHAnsi"/>
              </w:rPr>
              <w:t>□</w:t>
            </w:r>
            <w:r w:rsidRPr="00F1598C">
              <w:rPr>
                <w:rFonts w:asciiTheme="minorHAnsi" w:hAnsiTheme="minorHAnsi" w:cstheme="minorHAnsi"/>
                <w:sz w:val="22"/>
              </w:rPr>
              <w:t xml:space="preserve"> </w:t>
            </w:r>
            <w:r w:rsidRPr="00F1598C">
              <w:rPr>
                <w:rFonts w:asciiTheme="minorHAnsi" w:hAnsiTheme="minorHAnsi" w:cstheme="minorHAnsi"/>
              </w:rPr>
              <w:t>July</w:t>
            </w:r>
          </w:p>
        </w:tc>
        <w:tc>
          <w:tcPr>
            <w:tcW w:w="2229" w:type="dxa"/>
          </w:tcPr>
          <w:p w14:paraId="4AB3878B" w14:textId="77777777" w:rsidR="00284CD7" w:rsidRPr="00F1598C" w:rsidRDefault="00284CD7" w:rsidP="00864526">
            <w:pPr>
              <w:pStyle w:val="BodyText"/>
              <w:spacing w:line="312" w:lineRule="auto"/>
              <w:contextualSpacing/>
              <w:rPr>
                <w:rFonts w:asciiTheme="minorHAnsi" w:hAnsiTheme="minorHAnsi" w:cstheme="minorHAnsi"/>
              </w:rPr>
            </w:pPr>
            <w:r w:rsidRPr="00F1598C">
              <w:rPr>
                <w:rFonts w:asciiTheme="minorHAnsi" w:hAnsiTheme="minorHAnsi" w:cstheme="minorHAnsi"/>
              </w:rPr>
              <w:t>□</w:t>
            </w:r>
            <w:r w:rsidRPr="00F1598C">
              <w:rPr>
                <w:rFonts w:asciiTheme="minorHAnsi" w:hAnsiTheme="minorHAnsi" w:cstheme="minorHAnsi"/>
                <w:sz w:val="22"/>
              </w:rPr>
              <w:t xml:space="preserve"> </w:t>
            </w:r>
            <w:r w:rsidRPr="00F1598C">
              <w:rPr>
                <w:rFonts w:asciiTheme="minorHAnsi" w:hAnsiTheme="minorHAnsi" w:cstheme="minorHAnsi"/>
              </w:rPr>
              <w:t>August</w:t>
            </w:r>
          </w:p>
        </w:tc>
        <w:tc>
          <w:tcPr>
            <w:tcW w:w="2229" w:type="dxa"/>
          </w:tcPr>
          <w:p w14:paraId="6463CD30" w14:textId="77777777" w:rsidR="00284CD7" w:rsidRPr="00F1598C" w:rsidRDefault="00284CD7" w:rsidP="00864526">
            <w:pPr>
              <w:pStyle w:val="BodyText"/>
              <w:spacing w:line="312" w:lineRule="auto"/>
              <w:contextualSpacing/>
              <w:rPr>
                <w:rFonts w:asciiTheme="minorHAnsi" w:hAnsiTheme="minorHAnsi" w:cstheme="minorHAnsi"/>
              </w:rPr>
            </w:pPr>
            <w:r w:rsidRPr="00F1598C">
              <w:rPr>
                <w:rFonts w:asciiTheme="minorHAnsi" w:hAnsiTheme="minorHAnsi" w:cstheme="minorHAnsi"/>
              </w:rPr>
              <w:t>□</w:t>
            </w:r>
            <w:r w:rsidRPr="00F1598C">
              <w:rPr>
                <w:rFonts w:asciiTheme="minorHAnsi" w:hAnsiTheme="minorHAnsi" w:cstheme="minorHAnsi"/>
                <w:sz w:val="22"/>
              </w:rPr>
              <w:t xml:space="preserve"> </w:t>
            </w:r>
            <w:r w:rsidRPr="00F1598C">
              <w:rPr>
                <w:rFonts w:asciiTheme="minorHAnsi" w:hAnsiTheme="minorHAnsi" w:cstheme="minorHAnsi"/>
              </w:rPr>
              <w:t>September</w:t>
            </w:r>
          </w:p>
        </w:tc>
        <w:tc>
          <w:tcPr>
            <w:tcW w:w="2229" w:type="dxa"/>
          </w:tcPr>
          <w:p w14:paraId="63C3A7A4" w14:textId="77777777" w:rsidR="00284CD7" w:rsidRPr="00F1598C" w:rsidRDefault="00284CD7" w:rsidP="00864526">
            <w:pPr>
              <w:pStyle w:val="BodyText"/>
              <w:spacing w:line="312" w:lineRule="auto"/>
              <w:contextualSpacing/>
              <w:rPr>
                <w:rFonts w:asciiTheme="minorHAnsi" w:hAnsiTheme="minorHAnsi" w:cstheme="minorHAnsi"/>
              </w:rPr>
            </w:pPr>
            <w:r w:rsidRPr="00F1598C">
              <w:rPr>
                <w:rFonts w:asciiTheme="minorHAnsi" w:hAnsiTheme="minorHAnsi" w:cstheme="minorHAnsi"/>
              </w:rPr>
              <w:t>□</w:t>
            </w:r>
            <w:r w:rsidRPr="00F1598C">
              <w:rPr>
                <w:rFonts w:asciiTheme="minorHAnsi" w:hAnsiTheme="minorHAnsi" w:cstheme="minorHAnsi"/>
                <w:sz w:val="22"/>
              </w:rPr>
              <w:t xml:space="preserve"> </w:t>
            </w:r>
            <w:r w:rsidRPr="00F1598C">
              <w:rPr>
                <w:rFonts w:asciiTheme="minorHAnsi" w:hAnsiTheme="minorHAnsi" w:cstheme="minorHAnsi"/>
              </w:rPr>
              <w:t>October</w:t>
            </w:r>
          </w:p>
        </w:tc>
      </w:tr>
      <w:tr w:rsidR="00284CD7" w:rsidRPr="00F1598C" w14:paraId="008CCBF5" w14:textId="77777777" w:rsidTr="00156227">
        <w:tc>
          <w:tcPr>
            <w:tcW w:w="2228" w:type="dxa"/>
          </w:tcPr>
          <w:p w14:paraId="68CC1003" w14:textId="77777777" w:rsidR="00284CD7" w:rsidRPr="00F1598C" w:rsidRDefault="00284CD7" w:rsidP="00864526">
            <w:pPr>
              <w:pStyle w:val="BodyText"/>
              <w:spacing w:line="312" w:lineRule="auto"/>
              <w:contextualSpacing/>
              <w:rPr>
                <w:rFonts w:asciiTheme="minorHAnsi" w:hAnsiTheme="minorHAnsi" w:cstheme="minorHAnsi"/>
              </w:rPr>
            </w:pPr>
            <w:r w:rsidRPr="00F1598C">
              <w:rPr>
                <w:rFonts w:asciiTheme="minorHAnsi" w:hAnsiTheme="minorHAnsi" w:cstheme="minorHAnsi"/>
              </w:rPr>
              <w:t>□</w:t>
            </w:r>
            <w:r w:rsidRPr="00F1598C">
              <w:rPr>
                <w:rFonts w:asciiTheme="minorHAnsi" w:hAnsiTheme="minorHAnsi" w:cstheme="minorHAnsi"/>
                <w:sz w:val="22"/>
              </w:rPr>
              <w:t xml:space="preserve"> </w:t>
            </w:r>
            <w:r w:rsidRPr="00F1598C">
              <w:rPr>
                <w:rFonts w:asciiTheme="minorHAnsi" w:hAnsiTheme="minorHAnsi" w:cstheme="minorHAnsi"/>
              </w:rPr>
              <w:t>November</w:t>
            </w:r>
          </w:p>
        </w:tc>
        <w:tc>
          <w:tcPr>
            <w:tcW w:w="2229" w:type="dxa"/>
          </w:tcPr>
          <w:p w14:paraId="778F28B1" w14:textId="77777777" w:rsidR="00284CD7" w:rsidRPr="00F1598C" w:rsidRDefault="00284CD7" w:rsidP="00864526">
            <w:pPr>
              <w:pStyle w:val="BodyText"/>
              <w:spacing w:line="312" w:lineRule="auto"/>
              <w:contextualSpacing/>
              <w:rPr>
                <w:rFonts w:asciiTheme="minorHAnsi" w:hAnsiTheme="minorHAnsi" w:cstheme="minorHAnsi"/>
              </w:rPr>
            </w:pPr>
            <w:r w:rsidRPr="00F1598C">
              <w:rPr>
                <w:rFonts w:asciiTheme="minorHAnsi" w:hAnsiTheme="minorHAnsi" w:cstheme="minorHAnsi"/>
              </w:rPr>
              <w:t>□</w:t>
            </w:r>
            <w:r w:rsidRPr="00F1598C">
              <w:rPr>
                <w:rFonts w:asciiTheme="minorHAnsi" w:hAnsiTheme="minorHAnsi" w:cstheme="minorHAnsi"/>
                <w:sz w:val="22"/>
              </w:rPr>
              <w:t xml:space="preserve"> </w:t>
            </w:r>
            <w:r w:rsidRPr="00F1598C">
              <w:rPr>
                <w:rFonts w:asciiTheme="minorHAnsi" w:hAnsiTheme="minorHAnsi" w:cstheme="minorHAnsi"/>
              </w:rPr>
              <w:t>December</w:t>
            </w:r>
          </w:p>
        </w:tc>
        <w:tc>
          <w:tcPr>
            <w:tcW w:w="2229" w:type="dxa"/>
          </w:tcPr>
          <w:p w14:paraId="4A18F3D4" w14:textId="77777777" w:rsidR="00284CD7" w:rsidRPr="00F1598C" w:rsidRDefault="00284CD7" w:rsidP="00864526">
            <w:pPr>
              <w:pStyle w:val="BodyText"/>
              <w:spacing w:line="312" w:lineRule="auto"/>
              <w:contextualSpacing/>
              <w:rPr>
                <w:rFonts w:asciiTheme="minorHAnsi" w:hAnsiTheme="minorHAnsi" w:cstheme="minorHAnsi"/>
              </w:rPr>
            </w:pPr>
            <w:r w:rsidRPr="00F1598C">
              <w:rPr>
                <w:rFonts w:asciiTheme="minorHAnsi" w:hAnsiTheme="minorHAnsi" w:cstheme="minorHAnsi"/>
              </w:rPr>
              <w:t>□</w:t>
            </w:r>
            <w:r w:rsidRPr="00F1598C">
              <w:rPr>
                <w:rFonts w:asciiTheme="minorHAnsi" w:hAnsiTheme="minorHAnsi" w:cstheme="minorHAnsi"/>
                <w:sz w:val="22"/>
              </w:rPr>
              <w:t xml:space="preserve"> </w:t>
            </w:r>
            <w:r w:rsidRPr="00F1598C">
              <w:rPr>
                <w:rFonts w:asciiTheme="minorHAnsi" w:hAnsiTheme="minorHAnsi" w:cstheme="minorHAnsi"/>
              </w:rPr>
              <w:t>January</w:t>
            </w:r>
          </w:p>
        </w:tc>
        <w:tc>
          <w:tcPr>
            <w:tcW w:w="2229" w:type="dxa"/>
          </w:tcPr>
          <w:p w14:paraId="3A4EEAA7" w14:textId="77777777" w:rsidR="00284CD7" w:rsidRPr="00F1598C" w:rsidRDefault="00284CD7" w:rsidP="00864526">
            <w:pPr>
              <w:pStyle w:val="BodyText"/>
              <w:spacing w:line="312" w:lineRule="auto"/>
              <w:contextualSpacing/>
              <w:rPr>
                <w:rFonts w:asciiTheme="minorHAnsi" w:hAnsiTheme="minorHAnsi" w:cstheme="minorHAnsi"/>
              </w:rPr>
            </w:pPr>
            <w:r w:rsidRPr="00F1598C">
              <w:rPr>
                <w:rFonts w:asciiTheme="minorHAnsi" w:hAnsiTheme="minorHAnsi" w:cstheme="minorHAnsi"/>
              </w:rPr>
              <w:t>□</w:t>
            </w:r>
            <w:r w:rsidRPr="00F1598C">
              <w:rPr>
                <w:rFonts w:asciiTheme="minorHAnsi" w:hAnsiTheme="minorHAnsi" w:cstheme="minorHAnsi"/>
                <w:sz w:val="22"/>
              </w:rPr>
              <w:t xml:space="preserve"> </w:t>
            </w:r>
            <w:r w:rsidRPr="00F1598C">
              <w:rPr>
                <w:rFonts w:asciiTheme="minorHAnsi" w:hAnsiTheme="minorHAnsi" w:cstheme="minorHAnsi"/>
              </w:rPr>
              <w:t>February</w:t>
            </w:r>
          </w:p>
        </w:tc>
      </w:tr>
      <w:tr w:rsidR="00284CD7" w:rsidRPr="00F1598C" w14:paraId="4B78F2C5" w14:textId="77777777" w:rsidTr="00156227">
        <w:tc>
          <w:tcPr>
            <w:tcW w:w="2228" w:type="dxa"/>
          </w:tcPr>
          <w:p w14:paraId="34792DD4" w14:textId="77777777" w:rsidR="00284CD7" w:rsidRPr="00F1598C" w:rsidRDefault="00284CD7" w:rsidP="00864526">
            <w:pPr>
              <w:pStyle w:val="BodyText"/>
              <w:spacing w:line="312" w:lineRule="auto"/>
              <w:contextualSpacing/>
              <w:rPr>
                <w:rFonts w:asciiTheme="minorHAnsi" w:hAnsiTheme="minorHAnsi" w:cstheme="minorHAnsi"/>
              </w:rPr>
            </w:pPr>
            <w:r w:rsidRPr="00F1598C">
              <w:rPr>
                <w:rFonts w:asciiTheme="minorHAnsi" w:hAnsiTheme="minorHAnsi" w:cstheme="minorHAnsi"/>
              </w:rPr>
              <w:t>□</w:t>
            </w:r>
            <w:r w:rsidRPr="00F1598C">
              <w:rPr>
                <w:rFonts w:asciiTheme="minorHAnsi" w:hAnsiTheme="minorHAnsi" w:cstheme="minorHAnsi"/>
                <w:sz w:val="22"/>
              </w:rPr>
              <w:t xml:space="preserve"> </w:t>
            </w:r>
            <w:r w:rsidRPr="00F1598C">
              <w:rPr>
                <w:rFonts w:asciiTheme="minorHAnsi" w:hAnsiTheme="minorHAnsi" w:cstheme="minorHAnsi"/>
              </w:rPr>
              <w:t>March</w:t>
            </w:r>
          </w:p>
        </w:tc>
        <w:tc>
          <w:tcPr>
            <w:tcW w:w="2229" w:type="dxa"/>
          </w:tcPr>
          <w:p w14:paraId="27DFDDDC" w14:textId="77777777" w:rsidR="00284CD7" w:rsidRPr="00F1598C" w:rsidRDefault="00284CD7" w:rsidP="00864526">
            <w:pPr>
              <w:pStyle w:val="BodyText"/>
              <w:spacing w:line="312" w:lineRule="auto"/>
              <w:contextualSpacing/>
              <w:rPr>
                <w:rFonts w:asciiTheme="minorHAnsi" w:hAnsiTheme="minorHAnsi" w:cstheme="minorHAnsi"/>
              </w:rPr>
            </w:pPr>
            <w:r w:rsidRPr="00F1598C">
              <w:rPr>
                <w:rFonts w:asciiTheme="minorHAnsi" w:hAnsiTheme="minorHAnsi" w:cstheme="minorHAnsi"/>
              </w:rPr>
              <w:t>□</w:t>
            </w:r>
            <w:r w:rsidRPr="00F1598C">
              <w:rPr>
                <w:rFonts w:asciiTheme="minorHAnsi" w:hAnsiTheme="minorHAnsi" w:cstheme="minorHAnsi"/>
                <w:sz w:val="22"/>
              </w:rPr>
              <w:t xml:space="preserve"> </w:t>
            </w:r>
            <w:r w:rsidRPr="00F1598C">
              <w:rPr>
                <w:rFonts w:asciiTheme="minorHAnsi" w:hAnsiTheme="minorHAnsi" w:cstheme="minorHAnsi"/>
              </w:rPr>
              <w:t>April</w:t>
            </w:r>
          </w:p>
        </w:tc>
        <w:tc>
          <w:tcPr>
            <w:tcW w:w="2229" w:type="dxa"/>
          </w:tcPr>
          <w:p w14:paraId="524EF69B" w14:textId="77777777" w:rsidR="00284CD7" w:rsidRPr="00F1598C" w:rsidRDefault="00284CD7" w:rsidP="00864526">
            <w:pPr>
              <w:pStyle w:val="BodyText"/>
              <w:spacing w:line="312" w:lineRule="auto"/>
              <w:contextualSpacing/>
              <w:rPr>
                <w:rFonts w:asciiTheme="minorHAnsi" w:hAnsiTheme="minorHAnsi" w:cstheme="minorHAnsi"/>
              </w:rPr>
            </w:pPr>
            <w:r w:rsidRPr="00F1598C">
              <w:rPr>
                <w:rFonts w:asciiTheme="minorHAnsi" w:hAnsiTheme="minorHAnsi" w:cstheme="minorHAnsi"/>
              </w:rPr>
              <w:t>□</w:t>
            </w:r>
            <w:r w:rsidRPr="00F1598C">
              <w:rPr>
                <w:rFonts w:asciiTheme="minorHAnsi" w:hAnsiTheme="minorHAnsi" w:cstheme="minorHAnsi"/>
                <w:sz w:val="22"/>
              </w:rPr>
              <w:t xml:space="preserve"> </w:t>
            </w:r>
            <w:r w:rsidRPr="00F1598C">
              <w:rPr>
                <w:rFonts w:asciiTheme="minorHAnsi" w:hAnsiTheme="minorHAnsi" w:cstheme="minorHAnsi"/>
              </w:rPr>
              <w:t>May</w:t>
            </w:r>
          </w:p>
        </w:tc>
        <w:tc>
          <w:tcPr>
            <w:tcW w:w="2229" w:type="dxa"/>
          </w:tcPr>
          <w:p w14:paraId="3A578AE9" w14:textId="77777777" w:rsidR="00284CD7" w:rsidRPr="00F1598C" w:rsidRDefault="00284CD7" w:rsidP="00864526">
            <w:pPr>
              <w:pStyle w:val="BodyText"/>
              <w:spacing w:line="312" w:lineRule="auto"/>
              <w:contextualSpacing/>
              <w:rPr>
                <w:rFonts w:asciiTheme="minorHAnsi" w:hAnsiTheme="minorHAnsi" w:cstheme="minorHAnsi"/>
              </w:rPr>
            </w:pPr>
            <w:r w:rsidRPr="00F1598C">
              <w:rPr>
                <w:rFonts w:asciiTheme="minorHAnsi" w:hAnsiTheme="minorHAnsi" w:cstheme="minorHAnsi"/>
              </w:rPr>
              <w:t>□</w:t>
            </w:r>
            <w:r w:rsidRPr="00F1598C">
              <w:rPr>
                <w:rFonts w:asciiTheme="minorHAnsi" w:hAnsiTheme="minorHAnsi" w:cstheme="minorHAnsi"/>
                <w:sz w:val="22"/>
              </w:rPr>
              <w:t xml:space="preserve"> </w:t>
            </w:r>
            <w:r w:rsidRPr="00F1598C">
              <w:rPr>
                <w:rFonts w:asciiTheme="minorHAnsi" w:hAnsiTheme="minorHAnsi" w:cstheme="minorHAnsi"/>
              </w:rPr>
              <w:t>June</w:t>
            </w:r>
          </w:p>
        </w:tc>
      </w:tr>
    </w:tbl>
    <w:p w14:paraId="30E9B3E4" w14:textId="7043E744" w:rsidR="00284CD7" w:rsidRPr="009D6AA8" w:rsidRDefault="009D6AA8" w:rsidP="000706BC">
      <w:pPr>
        <w:pStyle w:val="BodyText"/>
        <w:tabs>
          <w:tab w:val="center" w:pos="4447"/>
          <w:tab w:val="left" w:pos="5280"/>
          <w:tab w:val="left" w:pos="5940"/>
        </w:tabs>
        <w:spacing w:before="2160" w:after="120"/>
        <w:ind w:right="576"/>
        <w:contextualSpacing/>
        <w:rPr>
          <w:rStyle w:val="IntenseEmphasis"/>
          <w:rFonts w:asciiTheme="minorHAnsi" w:hAnsiTheme="minorHAnsi" w:cstheme="minorBidi"/>
        </w:rPr>
      </w:pPr>
      <w:r w:rsidRPr="00BD38AA">
        <w:rPr>
          <w:noProof/>
        </w:rPr>
        <mc:AlternateContent>
          <mc:Choice Requires="wps">
            <w:drawing>
              <wp:anchor distT="0" distB="0" distL="114300" distR="114300" simplePos="0" relativeHeight="251658361" behindDoc="0" locked="0" layoutInCell="1" allowOverlap="1" wp14:anchorId="34A0E596" wp14:editId="3A5345BA">
                <wp:simplePos x="0" y="0"/>
                <wp:positionH relativeFrom="column">
                  <wp:posOffset>5347970</wp:posOffset>
                </wp:positionH>
                <wp:positionV relativeFrom="paragraph">
                  <wp:posOffset>155575</wp:posOffset>
                </wp:positionV>
                <wp:extent cx="668867" cy="285750"/>
                <wp:effectExtent l="0" t="0" r="4445" b="6350"/>
                <wp:wrapNone/>
                <wp:docPr id="564953238"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6ADBB26F" w14:textId="77777777" w:rsidR="00864526" w:rsidRPr="00960E64" w:rsidRDefault="00864526" w:rsidP="00864526">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34A0E596" id="_x0000_s1122" type="#_x0000_t202" style="position:absolute;margin-left:421.1pt;margin-top:12.25pt;width:52.65pt;height:22.5pt;z-index:251658361;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bmwZVLwIAAFsEAAAOAAAAZHJzL2Uyb0RvYy54bWysVEuP2jAQvlfqf7B8LwEKLBs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nkjhKOpuF0fDdOsGbXx9b58FVATaJQUIesJLDY&#13;&#10;Ye0DJkTXs0vM5UGrcqW0TkqcBLHUjhwYcqhDKhFf/OalDWmwkM+YOj4yEJ93kbXBBNeWohTabUtU&#13;&#10;WdD7VGm82kJ5RBgcdBPiLV8pLHbNfHhhDkcCO8cxD894SA2YDE4SJRW4n3+7j/7IFFopaXDECup/&#13;&#10;7JkTlOhvBjm8H4xGcSaTMhrfDVFxt5btrcXs6yUgAgNcKMuTGP2DPovSQf2G27CIWdHEDMfcBQ1n&#13;&#10;cRm6wcdt4mKxSE44hZaFtdlYHkNH8CIVr+0bc/bEV0Cin+A8jCx/R1vn28G+2AeQKnF6RfWEP05w&#13;&#10;ovq0bXFFbvXkdf0nzH8BAAD//wMAUEsDBBQABgAIAAAAIQCzcVD65AAAAA4BAAAPAAAAZHJzL2Rv&#13;&#10;d25yZXYueG1sTE/JTsMwEL0j8Q/WIHFB1CFtuqSZVIhV4kbDIm5uPCQRsR3FbhL+nuEEl9GM3pu3&#13;&#10;ZLvJtGKg3jfOIlzNIhBkS6cbWyG8FPeXaxA+KKtV6ywhfJOHXX56kqlUu9E+07APlWAR61OFUIfQ&#13;&#10;pVL6siaj/Mx1ZBn7dL1Rgc++krpXI4ubVsZRtJRGNZYdatXRTU3l1/5oED4uqvcnPz28jvNk3t09&#13;&#10;DsXqTReI52fT7ZbH9RZEoCn8fcBvB84POQc7uKPVXrQI60UcMxUhXiQgmLBZrHg5ICw3Ccg8k/9r&#13;&#10;5D8AAAD//wMAUEsBAi0AFAAGAAgAAAAhALaDOJL+AAAA4QEAABMAAAAAAAAAAAAAAAAAAAAAAFtD&#13;&#10;b250ZW50X1R5cGVzXS54bWxQSwECLQAUAAYACAAAACEAOP0h/9YAAACUAQAACwAAAAAAAAAAAAAA&#13;&#10;AAAvAQAAX3JlbHMvLnJlbHNQSwECLQAUAAYACAAAACEAG5sGVS8CAABbBAAADgAAAAAAAAAAAAAA&#13;&#10;AAAuAgAAZHJzL2Uyb0RvYy54bWxQSwECLQAUAAYACAAAACEAs3FQ+uQAAAAOAQAADwAAAAAAAAAA&#13;&#10;AAAAAACJBAAAZHJzL2Rvd25yZXYueG1sUEsFBgAAAAAEAAQA8wAAAJoFAAAAAA==&#13;&#10;" fillcolor="white [3201]" stroked="f" strokeweight=".5pt">
                <v:textbox>
                  <w:txbxContent>
                    <w:p w14:paraId="6ADBB26F" w14:textId="77777777" w:rsidR="00864526" w:rsidRPr="00960E64" w:rsidRDefault="00864526" w:rsidP="00864526">
                      <w:pPr>
                        <w:rPr>
                          <w:b/>
                          <w:bCs/>
                        </w:rPr>
                      </w:pPr>
                      <w:r w:rsidRPr="00960E64">
                        <w:rPr>
                          <w:b/>
                          <w:bCs/>
                        </w:rPr>
                        <w:t>TOTAL =</w:t>
                      </w:r>
                    </w:p>
                  </w:txbxContent>
                </v:textbox>
              </v:shape>
            </w:pict>
          </mc:Fallback>
        </mc:AlternateContent>
      </w:r>
      <w:r w:rsidRPr="00F1598C">
        <w:rPr>
          <w:rFonts w:asciiTheme="minorHAnsi" w:hAnsiTheme="minorHAnsi" w:cstheme="minorHAnsi"/>
          <w:noProof/>
        </w:rPr>
        <mc:AlternateContent>
          <mc:Choice Requires="wps">
            <w:drawing>
              <wp:anchor distT="0" distB="0" distL="114300" distR="114300" simplePos="0" relativeHeight="251658282" behindDoc="0" locked="0" layoutInCell="1" allowOverlap="1" wp14:anchorId="2BB7EC02" wp14:editId="6CB4B23F">
                <wp:simplePos x="0" y="0"/>
                <wp:positionH relativeFrom="margin">
                  <wp:posOffset>6128385</wp:posOffset>
                </wp:positionH>
                <wp:positionV relativeFrom="paragraph">
                  <wp:posOffset>158115</wp:posOffset>
                </wp:positionV>
                <wp:extent cx="561975" cy="285750"/>
                <wp:effectExtent l="0" t="0" r="28575" b="19050"/>
                <wp:wrapSquare wrapText="bothSides"/>
                <wp:docPr id="58"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39B06B7F" w14:textId="411E4BEC" w:rsidR="00284CD7" w:rsidRPr="00D37F37" w:rsidRDefault="00864526" w:rsidP="00284CD7">
                            <w:pPr>
                              <w:spacing w:after="240"/>
                              <w:rPr>
                                <w:b/>
                                <w:bCs/>
                                <w:sz w:val="24"/>
                                <w:szCs w:val="24"/>
                              </w:rPr>
                            </w:pPr>
                            <w:r>
                              <w:rPr>
                                <w:b/>
                                <w:bCs/>
                                <w:sz w:val="24"/>
                                <w:szCs w:val="24"/>
                              </w:rPr>
                              <w:t xml:space="preserve">      /4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BB7EC02" id="_x0000_s1123" type="#_x0000_t202" style="position:absolute;margin-left:482.55pt;margin-top:12.45pt;width:44.25pt;height:22.5pt;z-index:25165828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CdBXWOQIAAIQEAAAOAAAAZHJzL2Uyb0RvYy54bWysVN9vGjEMfp+0/yHK+zhAUMqJo2JUTJNQ&#13;&#10;W4lOfQ65hIuWi7MkcMf++jnhZ9s9VX3J2bHz2f5s3+SurTXZCecVmIL2Ol1KhOFQKrMp6K/nxbdb&#13;&#10;SnxgpmQajCjoXnh6N/36ZdLYXPShAl0KRxDE+LyxBa1CsHmWeV6JmvkOWGHQKMHVLKDqNlnpWIPo&#13;&#10;tc763e5N1oArrQMuvMfb+4ORThO+lIKHRym9CEQXFHML6XTpXMczm05YvnHMVoof02AfyKJmymDQ&#13;&#10;M9Q9C4xsnXoHVSvuwIMMHQ51BlIqLlINWE2v+6aaVcWsSLUgOd6eafKfB8sfdiv75Ehov0OLDYyE&#13;&#10;NNbnHi9jPa10dfxipgTtSOH+TJtoA+F4ObzpjUdDSjia+rfD0TDRml0eW+fDDwE1iUJBHXYlkcV2&#13;&#10;Sx8wILqeXGIsD1qVC6V1UuIkiLl2ZMewhzqkFPHFKy9tSIPZj7sY+x1ExD4DrDXjv2OVryFQ0wYv&#13;&#10;L7VHKbTrlqiyoOMzMWso98iXg8MoecsXCvGXzIcn5nB2kCLch/CIh9SAWcFRoqQC9/d/99EfW4pW&#13;&#10;ShqcxYL6P1vmBCX6p8Fmj3uDQRzepAyGoz4q7tqyvraYbT0HpKqHm2d5EqN/0CdROqhfcG1mMSqa&#13;&#10;mOEYu6DhJM7DYUNw7biYzZITjqtlYWlWlkfoSHLk9bl9Yc4eGxtwIh7gNLUsf9Pfg298aWC2DSBV&#13;&#10;an4k+sDqkX8c9dSe41rGXbrWk9fl5zH9BwAA//8DAFBLAwQUAAYACAAAACEALqpQjuIAAAAPAQAA&#13;&#10;DwAAAGRycy9kb3ducmV2LnhtbExPO2/CMBDeK/U/WFepW3FCSFSHXFCfA2ylSF1NfE2ixnZkGwj8&#13;&#10;+pqpXU76dN+zWk16YEdyvrcGIZ0lwMg0VvWmRdh9vj88AvNBGiUHawjhTB5W9e1NJUtlT+aDjtvQ&#13;&#10;smhifCkRuhDGknPfdKSln9mRTPx9W6dliNC1XDl5iuZ64PMkKbiWvYkJnRzppaPmZ3vQCG/PG5Gt&#13;&#10;z+txd2kviyFk6ZfLU8T7u+l1Gc/TEligKfwp4Loh9oc6Ftvbg1GeDQiiyNNIRZgvBLArIcmzAtge&#13;&#10;oRACeF3x/zvqXwAAAP//AwBQSwECLQAUAAYACAAAACEAtoM4kv4AAADhAQAAEwAAAAAAAAAAAAAA&#13;&#10;AAAAAAAAW0NvbnRlbnRfVHlwZXNdLnhtbFBLAQItABQABgAIAAAAIQA4/SH/1gAAAJQBAAALAAAA&#13;&#10;AAAAAAAAAAAAAC8BAABfcmVscy8ucmVsc1BLAQItABQABgAIAAAAIQACdBXWOQIAAIQEAAAOAAAA&#13;&#10;AAAAAAAAAAAAAC4CAABkcnMvZTJvRG9jLnhtbFBLAQItABQABgAIAAAAIQAuqlCO4gAAAA8BAAAP&#13;&#10;AAAAAAAAAAAAAAAAAJMEAABkcnMvZG93bnJldi54bWxQSwUGAAAAAAQABADzAAAAogUAAAAA&#13;&#10;" fillcolor="white [3201]" strokeweight="1.5pt">
                <v:textbox>
                  <w:txbxContent>
                    <w:p w14:paraId="39B06B7F" w14:textId="411E4BEC" w:rsidR="00284CD7" w:rsidRPr="00D37F37" w:rsidRDefault="00864526" w:rsidP="00284CD7">
                      <w:pPr>
                        <w:spacing w:after="240"/>
                        <w:rPr>
                          <w:b/>
                          <w:bCs/>
                          <w:sz w:val="24"/>
                          <w:szCs w:val="24"/>
                        </w:rPr>
                      </w:pPr>
                      <w:r>
                        <w:rPr>
                          <w:b/>
                          <w:bCs/>
                          <w:sz w:val="24"/>
                          <w:szCs w:val="24"/>
                        </w:rPr>
                        <w:t xml:space="preserve">      /4</w:t>
                      </w:r>
                    </w:p>
                  </w:txbxContent>
                </v:textbox>
                <w10:wrap type="square" anchorx="margin"/>
              </v:shape>
            </w:pict>
          </mc:Fallback>
        </mc:AlternateContent>
      </w:r>
      <w:r w:rsidR="00864526" w:rsidRPr="00F1598C">
        <w:rPr>
          <w:rFonts w:asciiTheme="minorHAnsi" w:hAnsiTheme="minorHAnsi" w:cstheme="minorHAnsi"/>
          <w:b/>
          <w:bCs/>
          <w:noProof/>
          <w:color w:val="538135" w:themeColor="accent6" w:themeShade="BF"/>
          <w:sz w:val="22"/>
        </w:rPr>
        <mc:AlternateContent>
          <mc:Choice Requires="wps">
            <w:drawing>
              <wp:anchor distT="0" distB="0" distL="114300" distR="114300" simplePos="0" relativeHeight="251658281" behindDoc="1" locked="0" layoutInCell="1" allowOverlap="1" wp14:anchorId="0E7A5CAB" wp14:editId="3218FBFD">
                <wp:simplePos x="0" y="0"/>
                <wp:positionH relativeFrom="column">
                  <wp:posOffset>52431</wp:posOffset>
                </wp:positionH>
                <wp:positionV relativeFrom="paragraph">
                  <wp:posOffset>53544</wp:posOffset>
                </wp:positionV>
                <wp:extent cx="5293453" cy="1350627"/>
                <wp:effectExtent l="0" t="0" r="2540" b="0"/>
                <wp:wrapNone/>
                <wp:docPr id="57" name="Rectangle 216"/>
                <wp:cNvGraphicFramePr/>
                <a:graphic xmlns:a="http://schemas.openxmlformats.org/drawingml/2006/main">
                  <a:graphicData uri="http://schemas.microsoft.com/office/word/2010/wordprocessingShape">
                    <wps:wsp>
                      <wps:cNvSpPr/>
                      <wps:spPr>
                        <a:xfrm>
                          <a:off x="0" y="0"/>
                          <a:ext cx="5293453" cy="1350627"/>
                        </a:xfrm>
                        <a:prstGeom prst="rect">
                          <a:avLst/>
                        </a:prstGeom>
                        <a:solidFill>
                          <a:srgbClr val="E9EDF7"/>
                        </a:solidFill>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0DD8C937" w14:textId="77777777" w:rsidR="00284CD7" w:rsidRPr="009D6AA8" w:rsidRDefault="00284CD7" w:rsidP="00284CD7">
                            <w:pPr>
                              <w:pStyle w:val="BodyText"/>
                              <w:rPr>
                                <w:b/>
                                <w:color w:val="000000" w:themeColor="text1"/>
                                <w:sz w:val="22"/>
                              </w:rPr>
                            </w:pPr>
                            <w:r w:rsidRPr="009D6AA8">
                              <w:rPr>
                                <w:b/>
                                <w:color w:val="000000" w:themeColor="text1"/>
                                <w:sz w:val="22"/>
                              </w:rPr>
                              <w:t>The score for this question is calculated as follows:</w:t>
                            </w:r>
                          </w:p>
                          <w:p w14:paraId="50ABFCD3" w14:textId="77777777" w:rsidR="00284CD7" w:rsidRPr="009D6AA8" w:rsidRDefault="00284CD7" w:rsidP="00284CD7">
                            <w:pPr>
                              <w:pStyle w:val="BodyText"/>
                              <w:rPr>
                                <w:bCs/>
                                <w:color w:val="000000" w:themeColor="text1"/>
                                <w:sz w:val="22"/>
                              </w:rPr>
                            </w:pPr>
                            <w:r w:rsidRPr="009D6AA8">
                              <w:rPr>
                                <w:b/>
                                <w:color w:val="000000" w:themeColor="text1"/>
                                <w:sz w:val="22"/>
                              </w:rPr>
                              <w:t xml:space="preserve">4 points </w:t>
                            </w:r>
                            <w:r w:rsidRPr="009D6AA8">
                              <w:rPr>
                                <w:bCs/>
                                <w:color w:val="000000" w:themeColor="text1"/>
                                <w:sz w:val="22"/>
                              </w:rPr>
                              <w:t>when garden is used 7+ months</w:t>
                            </w:r>
                          </w:p>
                          <w:p w14:paraId="710F0D2E" w14:textId="77777777" w:rsidR="00284CD7" w:rsidRPr="009D6AA8" w:rsidRDefault="00284CD7" w:rsidP="00284CD7">
                            <w:pPr>
                              <w:pStyle w:val="BodyText"/>
                              <w:rPr>
                                <w:bCs/>
                                <w:color w:val="000000" w:themeColor="text1"/>
                                <w:sz w:val="22"/>
                              </w:rPr>
                            </w:pPr>
                            <w:r w:rsidRPr="009D6AA8">
                              <w:rPr>
                                <w:b/>
                                <w:color w:val="000000" w:themeColor="text1"/>
                                <w:sz w:val="22"/>
                              </w:rPr>
                              <w:t xml:space="preserve">3 points </w:t>
                            </w:r>
                            <w:r w:rsidRPr="009D6AA8">
                              <w:rPr>
                                <w:bCs/>
                                <w:color w:val="000000" w:themeColor="text1"/>
                                <w:sz w:val="22"/>
                              </w:rPr>
                              <w:t>when garden is used 5-6 months</w:t>
                            </w:r>
                          </w:p>
                          <w:p w14:paraId="69799871" w14:textId="77777777" w:rsidR="00284CD7" w:rsidRPr="009D6AA8" w:rsidRDefault="00284CD7" w:rsidP="00284CD7">
                            <w:pPr>
                              <w:pStyle w:val="BodyText"/>
                              <w:rPr>
                                <w:bCs/>
                                <w:color w:val="000000" w:themeColor="text1"/>
                                <w:sz w:val="22"/>
                              </w:rPr>
                            </w:pPr>
                            <w:r w:rsidRPr="009D6AA8">
                              <w:rPr>
                                <w:b/>
                                <w:color w:val="000000" w:themeColor="text1"/>
                                <w:sz w:val="22"/>
                              </w:rPr>
                              <w:t xml:space="preserve">2 points </w:t>
                            </w:r>
                            <w:r w:rsidRPr="009D6AA8">
                              <w:rPr>
                                <w:bCs/>
                                <w:color w:val="000000" w:themeColor="text1"/>
                                <w:sz w:val="22"/>
                              </w:rPr>
                              <w:t>when garden is used 3-4 months</w:t>
                            </w:r>
                          </w:p>
                          <w:p w14:paraId="78DA151E" w14:textId="77777777" w:rsidR="00284CD7" w:rsidRPr="009D6AA8" w:rsidRDefault="00284CD7" w:rsidP="00284CD7">
                            <w:pPr>
                              <w:pStyle w:val="BodyText"/>
                              <w:rPr>
                                <w:bCs/>
                                <w:color w:val="000000" w:themeColor="text1"/>
                                <w:sz w:val="22"/>
                              </w:rPr>
                            </w:pPr>
                            <w:r w:rsidRPr="009D6AA8">
                              <w:rPr>
                                <w:b/>
                                <w:color w:val="000000" w:themeColor="text1"/>
                                <w:sz w:val="22"/>
                              </w:rPr>
                              <w:t>1 point</w:t>
                            </w:r>
                            <w:r w:rsidRPr="009D6AA8">
                              <w:rPr>
                                <w:bCs/>
                                <w:color w:val="000000" w:themeColor="text1"/>
                                <w:sz w:val="22"/>
                              </w:rPr>
                              <w:t xml:space="preserve"> when garden is used 1-2 months</w:t>
                            </w:r>
                          </w:p>
                          <w:p w14:paraId="61691995" w14:textId="77777777" w:rsidR="00284CD7" w:rsidRPr="009D6AA8" w:rsidRDefault="00284CD7" w:rsidP="00284CD7">
                            <w:pPr>
                              <w:pStyle w:val="BodyText"/>
                              <w:rPr>
                                <w:rStyle w:val="IntenseEmphasis"/>
                                <w:bCs/>
                                <w:i w:val="0"/>
                                <w:iCs w:val="0"/>
                                <w:color w:val="000000" w:themeColor="text1"/>
                                <w:sz w:val="22"/>
                              </w:rPr>
                            </w:pPr>
                            <w:r w:rsidRPr="009D6AA8">
                              <w:rPr>
                                <w:b/>
                                <w:color w:val="000000" w:themeColor="text1"/>
                                <w:sz w:val="22"/>
                              </w:rPr>
                              <w:t xml:space="preserve">0 points </w:t>
                            </w:r>
                            <w:r w:rsidRPr="009D6AA8">
                              <w:rPr>
                                <w:bCs/>
                                <w:color w:val="000000" w:themeColor="text1"/>
                                <w:sz w:val="22"/>
                              </w:rPr>
                              <w:t>when garden is used 0 months</w:t>
                            </w:r>
                          </w:p>
                          <w:p w14:paraId="3CB26B7E" w14:textId="77224B3E" w:rsidR="003244B2" w:rsidRPr="009D6AA8" w:rsidRDefault="003244B2" w:rsidP="003244B2">
                            <w:pPr>
                              <w:widowControl/>
                              <w:autoSpaceDE/>
                              <w:autoSpaceDN/>
                              <w:spacing w:after="160" w:line="259" w:lineRule="auto"/>
                              <w:rPr>
                                <w:rFonts w:asciiTheme="minorHAnsi" w:hAnsiTheme="minorHAnsi" w:cstheme="minorHAnsi"/>
                                <w:b/>
                                <w:color w:val="000000" w:themeColor="text1"/>
                                <w:sz w:val="24"/>
                              </w:rPr>
                            </w:pPr>
                            <w:r w:rsidRPr="009D6AA8">
                              <w:rPr>
                                <w:rStyle w:val="normaltextrun"/>
                                <w:rFonts w:asciiTheme="minorHAnsi" w:hAnsiTheme="minorHAnsi" w:cstheme="minorHAnsi"/>
                                <w:b/>
                                <w:bCs/>
                                <w:color w:val="000000" w:themeColor="text1"/>
                              </w:rPr>
                              <w:t xml:space="preserve">*If this question was skipped based on your response to </w:t>
                            </w:r>
                            <w:r w:rsidR="0022382E" w:rsidRPr="009D6AA8">
                              <w:rPr>
                                <w:rStyle w:val="normaltextrun"/>
                                <w:rFonts w:asciiTheme="minorHAnsi" w:hAnsiTheme="minorHAnsi" w:cstheme="minorHAnsi"/>
                                <w:b/>
                                <w:bCs/>
                                <w:color w:val="000000" w:themeColor="text1"/>
                              </w:rPr>
                              <w:t>4.1</w:t>
                            </w:r>
                            <w:r w:rsidRPr="009D6AA8">
                              <w:rPr>
                                <w:rStyle w:val="normaltextrun"/>
                                <w:rFonts w:asciiTheme="minorHAnsi" w:hAnsiTheme="minorHAnsi" w:cstheme="minorHAnsi"/>
                                <w:b/>
                                <w:bCs/>
                                <w:color w:val="000000" w:themeColor="text1"/>
                              </w:rPr>
                              <w:t>,</w:t>
                            </w:r>
                            <w:r w:rsidRPr="009D6AA8">
                              <w:rPr>
                                <w:rStyle w:val="eop"/>
                                <w:rFonts w:asciiTheme="minorHAnsi" w:hAnsiTheme="minorHAnsi" w:cstheme="minorHAnsi"/>
                                <w:color w:val="000000" w:themeColor="text1"/>
                              </w:rPr>
                              <w:t xml:space="preserve"> Input 0 points for the Total</w:t>
                            </w:r>
                            <w:r w:rsidRPr="009D6AA8">
                              <w:rPr>
                                <w:color w:val="000000" w:themeColor="text1"/>
                              </w:rPr>
                              <w:t xml:space="preserve"> </w:t>
                            </w:r>
                          </w:p>
                          <w:p w14:paraId="1807425F" w14:textId="77777777" w:rsidR="00284CD7" w:rsidRPr="009D6AA8" w:rsidRDefault="00284CD7" w:rsidP="009D6AA8">
                            <w:pPr>
                              <w:rPr>
                                <w:color w:val="000000" w:themeColor="text1"/>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E7A5CAB" id="_x0000_s1124" style="position:absolute;margin-left:4.15pt;margin-top:4.2pt;width:416.8pt;height:106.35pt;z-index:-25165819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4dqPZjAIAAHMFAAAOAAAAZHJzL2Uyb0RvYy54bWysVE1v2zAMvQ/YfxB0X/3RpG2COkXQNsOA&#13;&#10;oi3WDj0rshQbkEVNUmJnv36U7DhdW+ww7CKLIvlIPpO8vOoaRXbCuhp0QbOTlBKhOZS13hT0x/Pq&#13;&#10;ywUlzjNdMgVaFHQvHL1afP502Zq5yKECVQpLEES7eWsKWnlv5knieCUa5k7ACI1KCbZhHkW7SUrL&#13;&#10;WkRvVJKn6VnSgi2NBS6cw9ebXkkXEV9Kwf2DlE54ogqKufl42niuw5ksLtl8Y5mpaj6kwf4hi4bV&#13;&#10;GoOOUDfMM7K19TuopuYWHEh/wqFJQMqai1gDVpOlb6p5qpgRsRYkx5mRJvf/YPn97sk8WqShNW7u&#13;&#10;8Bqq6KRtwhfzI10kaz+SJTpPOD5O89npZHpKCUdddjpNz/LzQGdydDfW+a8CGhIuBbX4NyJJbHfn&#13;&#10;fG96MAnRHKi6XNVKRcFu1tfKkh3DP3c7u71ZHdD/MFM6GGsIbj1ieEmOxcSb3ysR7JT+LiSpS0w/&#13;&#10;j5nEPhNjHMa50D7rVRUrRR8+m6ZpbBWsbfSIlUbAgCwx/og9AIQefo/dZznYB1cR23R0Tv+WWO88&#13;&#10;esTIoP3o3NQa7EcACqsaIvf2B5J6agJLvlt3yE1BZ3kwDU9rKPePlljo58YZvqrxV94x5x+ZxUHB&#13;&#10;kcLh9w94SAVtQWG4UVKB/fXRe7DH/kUtJS0OXkHdzy2zghL1TWNnz7LJJExqFCbT8xwF+1qzfq3R&#13;&#10;2+YasEMyXDOGx2uw9+pwlRaaF9wRyxAVVUxzjF1Q7u1BuPb9QsAtw8VyGc1wOg3zd/rJ8AAeiA6t&#13;&#10;+ty9MGuGfvY4CvdwGFI2f9PWvW3w1LDcepB17Pkjr8MvwMmOvTRsobA6XsvR6rgrF78BAAD//wMA&#13;&#10;UEsDBBQABgAIAAAAIQDkOpPH3QAAAAwBAAAPAAAAZHJzL2Rvd25yZXYueG1sTE9NT8MwDL0j8R8i&#13;&#10;I3FjacoEpWs6ARNcEWM/IGu8tlrilCbrun+POcHFlvWe30e1nr0TE46xD6RBLTIQSE2wPbUadl9v&#13;&#10;dwWImAxZ4wKhhgtGWNfXV5UpbTjTJ07b1AoWoVgaDV1KQyllbDr0Ji7CgMTYIYzeJD7HVtrRnFnc&#13;&#10;O5ln2YP0pid26MyArx02x+3Ja6D3dtd+xPyluUzOqsdv52mjtL69mTcrHs8rEAnn9PcBvx04P9Qc&#13;&#10;bB9OZKNwGop7JvJagmC0WKonEHsNea4UyLqS/0vUPwAAAP//AwBQSwECLQAUAAYACAAAACEAtoM4&#13;&#10;kv4AAADhAQAAEwAAAAAAAAAAAAAAAAAAAAAAW0NvbnRlbnRfVHlwZXNdLnhtbFBLAQItABQABgAI&#13;&#10;AAAAIQA4/SH/1gAAAJQBAAALAAAAAAAAAAAAAAAAAC8BAABfcmVscy8ucmVsc1BLAQItABQABgAI&#13;&#10;AAAAIQA4dqPZjAIAAHMFAAAOAAAAAAAAAAAAAAAAAC4CAABkcnMvZTJvRG9jLnhtbFBLAQItABQA&#13;&#10;BgAIAAAAIQDkOpPH3QAAAAwBAAAPAAAAAAAAAAAAAAAAAOYEAABkcnMvZG93bnJldi54bWxQSwUG&#13;&#10;AAAAAAQABADzAAAA8AUAAAAA&#13;&#10;" fillcolor="#e9edf7" stroked="f" strokeweight="1pt">
                <v:textbox>
                  <w:txbxContent>
                    <w:p w14:paraId="0DD8C937" w14:textId="77777777" w:rsidR="00284CD7" w:rsidRPr="009D6AA8" w:rsidRDefault="00284CD7" w:rsidP="00284CD7">
                      <w:pPr>
                        <w:pStyle w:val="BodyText"/>
                        <w:rPr>
                          <w:b/>
                          <w:color w:val="000000" w:themeColor="text1"/>
                          <w:sz w:val="22"/>
                        </w:rPr>
                      </w:pPr>
                      <w:r w:rsidRPr="009D6AA8">
                        <w:rPr>
                          <w:b/>
                          <w:color w:val="000000" w:themeColor="text1"/>
                          <w:sz w:val="22"/>
                        </w:rPr>
                        <w:t>The score for this question is calculated as follows:</w:t>
                      </w:r>
                    </w:p>
                    <w:p w14:paraId="50ABFCD3" w14:textId="77777777" w:rsidR="00284CD7" w:rsidRPr="009D6AA8" w:rsidRDefault="00284CD7" w:rsidP="00284CD7">
                      <w:pPr>
                        <w:pStyle w:val="BodyText"/>
                        <w:rPr>
                          <w:bCs/>
                          <w:color w:val="000000" w:themeColor="text1"/>
                          <w:sz w:val="22"/>
                        </w:rPr>
                      </w:pPr>
                      <w:r w:rsidRPr="009D6AA8">
                        <w:rPr>
                          <w:b/>
                          <w:color w:val="000000" w:themeColor="text1"/>
                          <w:sz w:val="22"/>
                        </w:rPr>
                        <w:t xml:space="preserve">4 points </w:t>
                      </w:r>
                      <w:r w:rsidRPr="009D6AA8">
                        <w:rPr>
                          <w:bCs/>
                          <w:color w:val="000000" w:themeColor="text1"/>
                          <w:sz w:val="22"/>
                        </w:rPr>
                        <w:t>when garden is used 7+ months</w:t>
                      </w:r>
                    </w:p>
                    <w:p w14:paraId="710F0D2E" w14:textId="77777777" w:rsidR="00284CD7" w:rsidRPr="009D6AA8" w:rsidRDefault="00284CD7" w:rsidP="00284CD7">
                      <w:pPr>
                        <w:pStyle w:val="BodyText"/>
                        <w:rPr>
                          <w:bCs/>
                          <w:color w:val="000000" w:themeColor="text1"/>
                          <w:sz w:val="22"/>
                        </w:rPr>
                      </w:pPr>
                      <w:r w:rsidRPr="009D6AA8">
                        <w:rPr>
                          <w:b/>
                          <w:color w:val="000000" w:themeColor="text1"/>
                          <w:sz w:val="22"/>
                        </w:rPr>
                        <w:t xml:space="preserve">3 points </w:t>
                      </w:r>
                      <w:r w:rsidRPr="009D6AA8">
                        <w:rPr>
                          <w:bCs/>
                          <w:color w:val="000000" w:themeColor="text1"/>
                          <w:sz w:val="22"/>
                        </w:rPr>
                        <w:t>when garden is used 5-6 months</w:t>
                      </w:r>
                    </w:p>
                    <w:p w14:paraId="69799871" w14:textId="77777777" w:rsidR="00284CD7" w:rsidRPr="009D6AA8" w:rsidRDefault="00284CD7" w:rsidP="00284CD7">
                      <w:pPr>
                        <w:pStyle w:val="BodyText"/>
                        <w:rPr>
                          <w:bCs/>
                          <w:color w:val="000000" w:themeColor="text1"/>
                          <w:sz w:val="22"/>
                        </w:rPr>
                      </w:pPr>
                      <w:r w:rsidRPr="009D6AA8">
                        <w:rPr>
                          <w:b/>
                          <w:color w:val="000000" w:themeColor="text1"/>
                          <w:sz w:val="22"/>
                        </w:rPr>
                        <w:t xml:space="preserve">2 points </w:t>
                      </w:r>
                      <w:r w:rsidRPr="009D6AA8">
                        <w:rPr>
                          <w:bCs/>
                          <w:color w:val="000000" w:themeColor="text1"/>
                          <w:sz w:val="22"/>
                        </w:rPr>
                        <w:t>when garden is used 3-4 months</w:t>
                      </w:r>
                    </w:p>
                    <w:p w14:paraId="78DA151E" w14:textId="77777777" w:rsidR="00284CD7" w:rsidRPr="009D6AA8" w:rsidRDefault="00284CD7" w:rsidP="00284CD7">
                      <w:pPr>
                        <w:pStyle w:val="BodyText"/>
                        <w:rPr>
                          <w:bCs/>
                          <w:color w:val="000000" w:themeColor="text1"/>
                          <w:sz w:val="22"/>
                        </w:rPr>
                      </w:pPr>
                      <w:r w:rsidRPr="009D6AA8">
                        <w:rPr>
                          <w:b/>
                          <w:color w:val="000000" w:themeColor="text1"/>
                          <w:sz w:val="22"/>
                        </w:rPr>
                        <w:t>1 point</w:t>
                      </w:r>
                      <w:r w:rsidRPr="009D6AA8">
                        <w:rPr>
                          <w:bCs/>
                          <w:color w:val="000000" w:themeColor="text1"/>
                          <w:sz w:val="22"/>
                        </w:rPr>
                        <w:t xml:space="preserve"> when garden is used 1-2 months</w:t>
                      </w:r>
                    </w:p>
                    <w:p w14:paraId="61691995" w14:textId="77777777" w:rsidR="00284CD7" w:rsidRPr="009D6AA8" w:rsidRDefault="00284CD7" w:rsidP="00284CD7">
                      <w:pPr>
                        <w:pStyle w:val="BodyText"/>
                        <w:rPr>
                          <w:rStyle w:val="IntenseEmphasis"/>
                          <w:bCs/>
                          <w:i w:val="0"/>
                          <w:iCs w:val="0"/>
                          <w:color w:val="000000" w:themeColor="text1"/>
                          <w:sz w:val="22"/>
                        </w:rPr>
                      </w:pPr>
                      <w:r w:rsidRPr="009D6AA8">
                        <w:rPr>
                          <w:b/>
                          <w:color w:val="000000" w:themeColor="text1"/>
                          <w:sz w:val="22"/>
                        </w:rPr>
                        <w:t xml:space="preserve">0 points </w:t>
                      </w:r>
                      <w:r w:rsidRPr="009D6AA8">
                        <w:rPr>
                          <w:bCs/>
                          <w:color w:val="000000" w:themeColor="text1"/>
                          <w:sz w:val="22"/>
                        </w:rPr>
                        <w:t>when garden is used 0 months</w:t>
                      </w:r>
                    </w:p>
                    <w:p w14:paraId="3CB26B7E" w14:textId="77224B3E" w:rsidR="003244B2" w:rsidRPr="009D6AA8" w:rsidRDefault="003244B2" w:rsidP="003244B2">
                      <w:pPr>
                        <w:widowControl/>
                        <w:autoSpaceDE/>
                        <w:autoSpaceDN/>
                        <w:spacing w:after="160" w:line="259" w:lineRule="auto"/>
                        <w:rPr>
                          <w:rFonts w:asciiTheme="minorHAnsi" w:hAnsiTheme="minorHAnsi" w:cstheme="minorHAnsi"/>
                          <w:b/>
                          <w:color w:val="000000" w:themeColor="text1"/>
                          <w:sz w:val="24"/>
                        </w:rPr>
                      </w:pPr>
                      <w:r w:rsidRPr="009D6AA8">
                        <w:rPr>
                          <w:rStyle w:val="normaltextrun"/>
                          <w:rFonts w:asciiTheme="minorHAnsi" w:hAnsiTheme="minorHAnsi" w:cstheme="minorHAnsi"/>
                          <w:b/>
                          <w:bCs/>
                          <w:color w:val="000000" w:themeColor="text1"/>
                        </w:rPr>
                        <w:t xml:space="preserve">*If this question was skipped based on your response to </w:t>
                      </w:r>
                      <w:r w:rsidR="0022382E" w:rsidRPr="009D6AA8">
                        <w:rPr>
                          <w:rStyle w:val="normaltextrun"/>
                          <w:rFonts w:asciiTheme="minorHAnsi" w:hAnsiTheme="minorHAnsi" w:cstheme="minorHAnsi"/>
                          <w:b/>
                          <w:bCs/>
                          <w:color w:val="000000" w:themeColor="text1"/>
                        </w:rPr>
                        <w:t>4.1</w:t>
                      </w:r>
                      <w:r w:rsidRPr="009D6AA8">
                        <w:rPr>
                          <w:rStyle w:val="normaltextrun"/>
                          <w:rFonts w:asciiTheme="minorHAnsi" w:hAnsiTheme="minorHAnsi" w:cstheme="minorHAnsi"/>
                          <w:b/>
                          <w:bCs/>
                          <w:color w:val="000000" w:themeColor="text1"/>
                        </w:rPr>
                        <w:t>,</w:t>
                      </w:r>
                      <w:r w:rsidRPr="009D6AA8">
                        <w:rPr>
                          <w:rStyle w:val="eop"/>
                          <w:rFonts w:asciiTheme="minorHAnsi" w:hAnsiTheme="minorHAnsi" w:cstheme="minorHAnsi"/>
                          <w:color w:val="000000" w:themeColor="text1"/>
                        </w:rPr>
                        <w:t xml:space="preserve"> Input 0 points for the Total</w:t>
                      </w:r>
                      <w:r w:rsidRPr="009D6AA8">
                        <w:rPr>
                          <w:color w:val="000000" w:themeColor="text1"/>
                        </w:rPr>
                        <w:t xml:space="preserve"> </w:t>
                      </w:r>
                    </w:p>
                    <w:p w14:paraId="1807425F" w14:textId="77777777" w:rsidR="00284CD7" w:rsidRPr="009D6AA8" w:rsidRDefault="00284CD7" w:rsidP="009D6AA8">
                      <w:pPr>
                        <w:rPr>
                          <w:color w:val="000000" w:themeColor="text1"/>
                        </w:rPr>
                      </w:pPr>
                    </w:p>
                  </w:txbxContent>
                </v:textbox>
              </v:rect>
            </w:pict>
          </mc:Fallback>
        </mc:AlternateContent>
      </w:r>
      <w:r w:rsidR="000706BC">
        <w:rPr>
          <w:rStyle w:val="IntenseEmphasis"/>
          <w:rFonts w:asciiTheme="minorHAnsi" w:hAnsiTheme="minorHAnsi" w:cstheme="minorBidi"/>
        </w:rPr>
        <w:tab/>
      </w:r>
      <w:r w:rsidR="00284CD7" w:rsidRPr="3F75BD3D">
        <w:rPr>
          <w:rStyle w:val="IntenseEmphasis"/>
          <w:rFonts w:asciiTheme="minorHAnsi" w:hAnsiTheme="minorHAnsi" w:cstheme="minorBidi"/>
        </w:rPr>
        <w:t xml:space="preserve">When answering 4.3 </w:t>
      </w:r>
      <w:r w:rsidR="6949A05B" w:rsidRPr="3F75BD3D">
        <w:rPr>
          <w:rStyle w:val="IntenseEmphasis"/>
          <w:rFonts w:asciiTheme="minorHAnsi" w:hAnsiTheme="minorHAnsi" w:cstheme="minorBidi"/>
        </w:rPr>
        <w:t>t</w:t>
      </w:r>
      <w:r w:rsidR="00307377" w:rsidRPr="3F75BD3D">
        <w:rPr>
          <w:rStyle w:val="IntenseEmphasis"/>
          <w:rFonts w:asciiTheme="minorHAnsi" w:hAnsiTheme="minorHAnsi" w:cstheme="minorBidi"/>
        </w:rPr>
        <w:t>o 4.6, think abo</w:t>
      </w:r>
      <w:r w:rsidR="00284CD7" w:rsidRPr="3F75BD3D">
        <w:rPr>
          <w:rStyle w:val="IntenseEmphasis"/>
          <w:rFonts w:asciiTheme="minorHAnsi" w:hAnsiTheme="minorHAnsi" w:cstheme="minorBidi"/>
        </w:rPr>
        <w:t>ut the months the garden was actively growing fruits and/or vegetables in the last year.</w:t>
      </w:r>
    </w:p>
    <w:p w14:paraId="10A6F857" w14:textId="14C9A5A1" w:rsidR="00284CD7" w:rsidRPr="00F1598C" w:rsidRDefault="00534711" w:rsidP="00363E24">
      <w:pPr>
        <w:pStyle w:val="Questions"/>
        <w:rPr>
          <w:rStyle w:val="IntenseEmphasis"/>
          <w:i w:val="0"/>
          <w:iCs w:val="0"/>
          <w:color w:val="auto"/>
        </w:rPr>
      </w:pPr>
      <w:r>
        <w:rPr>
          <w:rStyle w:val="IntenseEmphasis"/>
          <w:i w:val="0"/>
          <w:iCs w:val="0"/>
          <w:color w:val="auto"/>
        </w:rPr>
        <w:t>*</w:t>
      </w:r>
      <w:r w:rsidR="00284CD7" w:rsidRPr="00F1598C">
        <w:rPr>
          <w:rStyle w:val="IntenseEmphasis"/>
          <w:i w:val="0"/>
          <w:iCs w:val="0"/>
          <w:color w:val="auto"/>
        </w:rPr>
        <w:t>4.3 When nutrition education is offered the garden is incorporated:</w:t>
      </w:r>
    </w:p>
    <w:p w14:paraId="7091D228" w14:textId="77777777" w:rsidR="00284CD7" w:rsidRPr="00F1598C" w:rsidRDefault="00284CD7" w:rsidP="00864526">
      <w:pPr>
        <w:pStyle w:val="BodyText"/>
        <w:spacing w:after="120" w:line="312" w:lineRule="auto"/>
        <w:ind w:right="576"/>
        <w:contextualSpacing/>
        <w:rPr>
          <w:rStyle w:val="IntenseEmphasis"/>
          <w:rFonts w:asciiTheme="minorHAnsi" w:hAnsiTheme="minorHAnsi" w:cstheme="minorHAnsi"/>
        </w:rPr>
      </w:pPr>
      <w:r w:rsidRPr="00F1598C">
        <w:rPr>
          <w:rStyle w:val="IntenseEmphasis"/>
          <w:rFonts w:asciiTheme="minorHAnsi" w:hAnsiTheme="minorHAnsi" w:cstheme="minorHAnsi"/>
        </w:rPr>
        <w:t>Nutrition education refers to formal curriculum-based lessons.</w:t>
      </w:r>
    </w:p>
    <w:p w14:paraId="25383D59" w14:textId="77777777" w:rsidR="00284CD7" w:rsidRPr="00F1598C" w:rsidRDefault="00284CD7" w:rsidP="00363E24">
      <w:pPr>
        <w:pStyle w:val="ListParagraph"/>
        <w:numPr>
          <w:ilvl w:val="0"/>
          <w:numId w:val="61"/>
        </w:numPr>
      </w:pPr>
      <w:r w:rsidRPr="00F1598C">
        <w:t xml:space="preserve">1 time per week or more </w:t>
      </w:r>
      <w:r w:rsidRPr="00F1598C">
        <w:rPr>
          <w:b/>
        </w:rPr>
        <w:t>(2 points)</w:t>
      </w:r>
    </w:p>
    <w:p w14:paraId="799639B3" w14:textId="77777777" w:rsidR="00284CD7" w:rsidRPr="00F1598C" w:rsidRDefault="00284CD7" w:rsidP="00363E24">
      <w:pPr>
        <w:pStyle w:val="ListParagraph"/>
        <w:numPr>
          <w:ilvl w:val="0"/>
          <w:numId w:val="61"/>
        </w:numPr>
      </w:pPr>
      <w:r w:rsidRPr="00F1598C">
        <w:t xml:space="preserve">2-3 times per month </w:t>
      </w:r>
      <w:r w:rsidRPr="00F1598C">
        <w:rPr>
          <w:b/>
        </w:rPr>
        <w:t>(1.5 points)</w:t>
      </w:r>
    </w:p>
    <w:p w14:paraId="133074FA" w14:textId="77777777" w:rsidR="00284CD7" w:rsidRPr="00F1598C" w:rsidRDefault="00284CD7" w:rsidP="00363E24">
      <w:pPr>
        <w:pStyle w:val="ListParagraph"/>
        <w:numPr>
          <w:ilvl w:val="0"/>
          <w:numId w:val="61"/>
        </w:numPr>
      </w:pPr>
      <w:r w:rsidRPr="00F1598C">
        <w:t xml:space="preserve">1 time per month </w:t>
      </w:r>
      <w:r w:rsidRPr="00F1598C">
        <w:rPr>
          <w:b/>
        </w:rPr>
        <w:t>(1 point)</w:t>
      </w:r>
    </w:p>
    <w:p w14:paraId="45045258" w14:textId="0ECA851F" w:rsidR="00284CD7" w:rsidRPr="00F1598C" w:rsidRDefault="00864526" w:rsidP="00363E24">
      <w:pPr>
        <w:pStyle w:val="ListParagraph"/>
        <w:numPr>
          <w:ilvl w:val="0"/>
          <w:numId w:val="61"/>
        </w:numPr>
      </w:pPr>
      <w:r w:rsidRPr="00BD38AA">
        <w:rPr>
          <w:noProof/>
        </w:rPr>
        <mc:AlternateContent>
          <mc:Choice Requires="wps">
            <w:drawing>
              <wp:anchor distT="0" distB="0" distL="114300" distR="114300" simplePos="0" relativeHeight="251658362" behindDoc="0" locked="0" layoutInCell="1" allowOverlap="1" wp14:anchorId="3D0B0864" wp14:editId="26D1584C">
                <wp:simplePos x="0" y="0"/>
                <wp:positionH relativeFrom="column">
                  <wp:posOffset>5342678</wp:posOffset>
                </wp:positionH>
                <wp:positionV relativeFrom="paragraph">
                  <wp:posOffset>131868</wp:posOffset>
                </wp:positionV>
                <wp:extent cx="668867" cy="285750"/>
                <wp:effectExtent l="0" t="0" r="4445" b="6350"/>
                <wp:wrapNone/>
                <wp:docPr id="126685308"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68E93FB5" w14:textId="77777777" w:rsidR="00864526" w:rsidRPr="00960E64" w:rsidRDefault="00864526" w:rsidP="00864526">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3D0B0864" id="_x0000_s1125" type="#_x0000_t202" style="position:absolute;left:0;text-align:left;margin-left:420.7pt;margin-top:10.4pt;width:52.65pt;height:22.5pt;z-index:251658362;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bS6fxMAIAAFsEAAAOAAAAZHJzL2Uyb0RvYy54bWysVEtv2zAMvg/YfxB0X5ykedWIU2QpMgwI&#13;&#10;2gLp0LMiS4kAWdQkJXb260fJebXbadhFJkWKj+8jPX1oKk0OwnkFpqC9TpcSYTiUymwL+uN1+WVC&#13;&#10;iQ/MlEyDEQU9Ck8fZp8/TWubiz7sQJfCEQxifF7bgu5CsHmWeb4TFfMdsMKgUYKrWEDVbbPSsRqj&#13;&#10;Vzrrd7ujrAZXWgdceI+3j62RzlJ8KQUPz1J6EYguKNYW0unSuYlnNpuyfOuY3Sl+KoP9QxUVUwaT&#13;&#10;XkI9ssDI3qk/QlWKO/AgQ4dDlYGUiovUA3bT637oZr1jVqReEBxvLzD5/xeWPx3W9sWR0HyFBgmM&#13;&#10;gNTW5x4vYz+NdFX8YqUE7Qjh8QKbaALheDkaTSajMSUcTf3JcDxMsGbXx9b58E1ARaJQUIesJLDY&#13;&#10;YeUDJkTXs0vM5UGrcqm0TkqcBLHQjhwYcqhDKhFfvPPShtRYyB2mjo8MxOdtZG0wwbWlKIVm0xBV&#13;&#10;FvT+7tzvBsojwuCgnRBv+VJhsSvmwwtzOBLYOY55eMZDasBkcJIo2YH79bf76I9MoZWSGkesoP7n&#13;&#10;njlBif5ukMP73mAQZzIpg+G4j4q7tWxuLWZfLQAR6OFCWZ7E6B/0WZQOqjfchnnMiiZmOOYuaDiL&#13;&#10;i9AOPm4TF/N5csIptCyszNryGDqCF6l4bd6Ysye+AhL9BOdhZPkH2lrfFvb5PoBUidMIdIvqCX+c&#13;&#10;4ET1adviitzqyev6T5j9BgAA//8DAFBLAwQUAAYACAAAACEAspMIsuUAAAAOAQAADwAAAGRycy9k&#13;&#10;b3ducmV2LnhtbEyPS0/EMAyE70j8h8hIXBCb7qtbunVXiKfEjS0Pccs2pq1okqrJtuXfY05wsWR5&#13;&#10;ZjxftptMKwbqfeMswnwWgSBbOt3YCuGluL9MQPigrFats4TwTR52+elJplLtRvtMwz5UgkOsTxVC&#13;&#10;HUKXSunLmozyM9eR5dun640KvPaV1L0aOdy0chFFsTSqsfyhVh3d1FR+7Y8G4eOien/y08PruFwv&#13;&#10;u7vHodi86QLx/Gy63fK43oIINIU/B/wycH/IudjBHa32okVIVvMVSxEWEXOw4GoVb0AcEOJ1AjLP&#13;&#10;5H+M/AcAAP//AwBQSwECLQAUAAYACAAAACEAtoM4kv4AAADhAQAAEwAAAAAAAAAAAAAAAAAAAAAA&#13;&#10;W0NvbnRlbnRfVHlwZXNdLnhtbFBLAQItABQABgAIAAAAIQA4/SH/1gAAAJQBAAALAAAAAAAAAAAA&#13;&#10;AAAAAC8BAABfcmVscy8ucmVsc1BLAQItABQABgAIAAAAIQDbS6fxMAIAAFsEAAAOAAAAAAAAAAAA&#13;&#10;AAAAAC4CAABkcnMvZTJvRG9jLnhtbFBLAQItABQABgAIAAAAIQCykwiy5QAAAA4BAAAPAAAAAAAA&#13;&#10;AAAAAAAAAIoEAABkcnMvZG93bnJldi54bWxQSwUGAAAAAAQABADzAAAAnAUAAAAA&#13;&#10;" fillcolor="white [3201]" stroked="f" strokeweight=".5pt">
                <v:textbox>
                  <w:txbxContent>
                    <w:p w14:paraId="68E93FB5" w14:textId="77777777" w:rsidR="00864526" w:rsidRPr="00960E64" w:rsidRDefault="00864526" w:rsidP="00864526">
                      <w:pPr>
                        <w:rPr>
                          <w:b/>
                          <w:bCs/>
                        </w:rPr>
                      </w:pPr>
                      <w:r w:rsidRPr="00960E64">
                        <w:rPr>
                          <w:b/>
                          <w:bCs/>
                        </w:rPr>
                        <w:t>TOTAL =</w:t>
                      </w:r>
                    </w:p>
                  </w:txbxContent>
                </v:textbox>
              </v:shape>
            </w:pict>
          </mc:Fallback>
        </mc:AlternateContent>
      </w:r>
      <w:r w:rsidRPr="00F1598C">
        <w:rPr>
          <w:noProof/>
        </w:rPr>
        <mc:AlternateContent>
          <mc:Choice Requires="wps">
            <w:drawing>
              <wp:anchor distT="0" distB="0" distL="114300" distR="114300" simplePos="0" relativeHeight="251658283" behindDoc="0" locked="0" layoutInCell="1" allowOverlap="1" wp14:anchorId="00FB5B46" wp14:editId="783934AB">
                <wp:simplePos x="0" y="0"/>
                <wp:positionH relativeFrom="margin">
                  <wp:posOffset>6081818</wp:posOffset>
                </wp:positionH>
                <wp:positionV relativeFrom="paragraph">
                  <wp:posOffset>136525</wp:posOffset>
                </wp:positionV>
                <wp:extent cx="561975" cy="285750"/>
                <wp:effectExtent l="0" t="0" r="28575" b="19050"/>
                <wp:wrapSquare wrapText="bothSides"/>
                <wp:docPr id="60"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6CCDEA77" w14:textId="3E194D02" w:rsidR="00284CD7" w:rsidRPr="00D37F37" w:rsidRDefault="00864526" w:rsidP="00284CD7">
                            <w:pPr>
                              <w:spacing w:after="240"/>
                              <w:rPr>
                                <w:b/>
                                <w:bCs/>
                                <w:sz w:val="24"/>
                                <w:szCs w:val="24"/>
                              </w:rPr>
                            </w:pPr>
                            <w:r>
                              <w:rPr>
                                <w:b/>
                                <w:bCs/>
                                <w:sz w:val="24"/>
                                <w:szCs w:val="24"/>
                              </w:rPr>
                              <w:t xml:space="preserve">     /2</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0FB5B46" id="_x0000_s1126" type="#_x0000_t202" style="position:absolute;left:0;text-align:left;margin-left:478.9pt;margin-top:10.75pt;width:44.25pt;height:22.5pt;z-index:251658283;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DA4bgOgIAAIQEAAAOAAAAZHJzL2Uyb0RvYy54bWysVN9vGjEMfp+0/yHK+zhAUMqJo2JUTJNQ&#13;&#10;W4lOfQ65hIuWi7MkcMf++jnhZ9s9VX3J2bHz2f5s3+SurTXZCecVmIL2Ol1KhOFQKrMp6K/nxbdb&#13;&#10;SnxgpmQajCjoXnh6N/36ZdLYXPShAl0KRxDE+LyxBa1CsHmWeV6JmvkOWGHQKMHVLKDqNlnpWIPo&#13;&#10;tc763e5N1oArrQMuvMfb+4ORThO+lIKHRym9CEQXFHML6XTpXMczm05YvnHMVoof02AfyKJmymDQ&#13;&#10;M9Q9C4xsnXoHVSvuwIMMHQ51BlIqLlINWE2v+6aaVcWsSLUgOd6eafKfB8sfdiv75Ehov0OLDYyE&#13;&#10;NNbnHi9jPa10dfxipgTtSOH+TJtoA+F4ObzpjUdDSjia+rfD0TDRml0eW+fDDwE1iUJBHXYlkcV2&#13;&#10;Sx8wILqeXGIsD1qVC6V1UuIkiLl2ZMewhzqkFPHFKy9tSIPZj7sY+x1ExD4DrDXjv2OVryFQ0wYv&#13;&#10;L7VHKbTrlqiyoOPBiZg1lHvky8FhlLzlC4X4S+bDE3M4O0gR7kN4xENqwKzgKFFSgfv7v/vojy1F&#13;&#10;KyUNzmJB/Z8tc4IS/dNgs8e9wSAOb1IGw1EfFXdtWV9bzLaeA1LVw82zPInRP+iTKB3UL7g2sxgV&#13;&#10;TcxwjF3QcBLn4bAhuHZczGbJCcfVsrA0K8sjdCQ58vrcvjBnj40NOBEPcJpalr/p78E3vjQw2waQ&#13;&#10;KjU/En1g9cg/jnpqz3Et4y5d68nr8vOY/gMAAP//AwBQSwMEFAAGAAgAAAAhACvCC+blAAAADwEA&#13;&#10;AA8AAABkcnMvZG93bnJldi54bWxMj0tvwjAQhO+V+h+srdRbcUJICiEb1OeB3gpIvZp4m0T1I7IN&#13;&#10;BH59zam9rDTa3ZlvqtWoFTuS8701COkkAUamsbI3LcJu+/4wB+aDMFIoawjhTB5W9e1NJUppT+aT&#13;&#10;jpvQsmhifCkQuhCGknPfdKSFn9iBTNx9W6dFiNK1XDpxiuZa8WmSFFyL3sSETgz00lHzszlohLfn&#13;&#10;j0W2Pq+H3aW9zFTI0i+Xp4j3d+PrMo6nJbBAY/j7gGuHyA91BNvbg5GeKYRF/hj5A8I0zYFdD5JZ&#13;&#10;kQHbIxRFDryu+P8e9S8AAAD//wMAUEsBAi0AFAAGAAgAAAAhALaDOJL+AAAA4QEAABMAAAAAAAAA&#13;&#10;AAAAAAAAAAAAAFtDb250ZW50X1R5cGVzXS54bWxQSwECLQAUAAYACAAAACEAOP0h/9YAAACUAQAA&#13;&#10;CwAAAAAAAAAAAAAAAAAvAQAAX3JlbHMvLnJlbHNQSwECLQAUAAYACAAAACEAAwOG4DoCAACEBAAA&#13;&#10;DgAAAAAAAAAAAAAAAAAuAgAAZHJzL2Uyb0RvYy54bWxQSwECLQAUAAYACAAAACEAK8IL5uUAAAAP&#13;&#10;AQAADwAAAAAAAAAAAAAAAACUBAAAZHJzL2Rvd25yZXYueG1sUEsFBgAAAAAEAAQA8wAAAKYFAAAA&#13;&#10;AA==&#13;&#10;" fillcolor="white [3201]" strokeweight="1.5pt">
                <v:textbox>
                  <w:txbxContent>
                    <w:p w14:paraId="6CCDEA77" w14:textId="3E194D02" w:rsidR="00284CD7" w:rsidRPr="00D37F37" w:rsidRDefault="00864526" w:rsidP="00284CD7">
                      <w:pPr>
                        <w:spacing w:after="240"/>
                        <w:rPr>
                          <w:b/>
                          <w:bCs/>
                          <w:sz w:val="24"/>
                          <w:szCs w:val="24"/>
                        </w:rPr>
                      </w:pPr>
                      <w:r>
                        <w:rPr>
                          <w:b/>
                          <w:bCs/>
                          <w:sz w:val="24"/>
                          <w:szCs w:val="24"/>
                        </w:rPr>
                        <w:t xml:space="preserve">     /2</w:t>
                      </w:r>
                    </w:p>
                  </w:txbxContent>
                </v:textbox>
                <w10:wrap type="square" anchorx="margin"/>
              </v:shape>
            </w:pict>
          </mc:Fallback>
        </mc:AlternateContent>
      </w:r>
      <w:r w:rsidR="00284CD7" w:rsidRPr="00F1598C">
        <w:t xml:space="preserve">Less than 1 time per month </w:t>
      </w:r>
      <w:r w:rsidR="00284CD7" w:rsidRPr="00F1598C">
        <w:rPr>
          <w:b/>
        </w:rPr>
        <w:t>(0.5 points)</w:t>
      </w:r>
    </w:p>
    <w:p w14:paraId="572B0E08" w14:textId="1F25F8E7" w:rsidR="00284CD7" w:rsidRPr="00864526" w:rsidRDefault="00284CD7" w:rsidP="00363E24">
      <w:pPr>
        <w:pStyle w:val="ListParagraph"/>
        <w:numPr>
          <w:ilvl w:val="0"/>
          <w:numId w:val="61"/>
        </w:numPr>
      </w:pPr>
      <w:r w:rsidRPr="00F1598C">
        <w:t xml:space="preserve">Never or no nutrition education is offered </w:t>
      </w:r>
      <w:r w:rsidRPr="00F1598C">
        <w:rPr>
          <w:b/>
        </w:rPr>
        <w:t>(0 points)</w:t>
      </w:r>
    </w:p>
    <w:p w14:paraId="53DC020E" w14:textId="77777777" w:rsidR="009D6AA8" w:rsidRDefault="009D6AA8" w:rsidP="00363E24">
      <w:pPr>
        <w:pStyle w:val="Questions"/>
      </w:pPr>
      <w:r>
        <w:rPr>
          <w:noProof/>
        </w:rPr>
        <mc:AlternateContent>
          <mc:Choice Requires="wps">
            <w:drawing>
              <wp:inline distT="0" distB="0" distL="0" distR="0" wp14:anchorId="2C6146E8" wp14:editId="0086A843">
                <wp:extent cx="5549900" cy="279400"/>
                <wp:effectExtent l="0" t="0" r="0" b="0"/>
                <wp:docPr id="300800108" name="Text Box 175"/>
                <wp:cNvGraphicFramePr/>
                <a:graphic xmlns:a="http://schemas.openxmlformats.org/drawingml/2006/main">
                  <a:graphicData uri="http://schemas.microsoft.com/office/word/2010/wordprocessingShape">
                    <wps:wsp>
                      <wps:cNvSpPr txBox="1"/>
                      <wps:spPr>
                        <a:xfrm>
                          <a:off x="0" y="0"/>
                          <a:ext cx="5549900" cy="279400"/>
                        </a:xfrm>
                        <a:prstGeom prst="rect">
                          <a:avLst/>
                        </a:prstGeom>
                        <a:solidFill>
                          <a:schemeClr val="accent1">
                            <a:lumMod val="20000"/>
                            <a:lumOff val="80000"/>
                            <a:alpha val="62000"/>
                          </a:schemeClr>
                        </a:solidFill>
                        <a:ln w="6350">
                          <a:noFill/>
                        </a:ln>
                      </wps:spPr>
                      <wps:txbx>
                        <w:txbxContent>
                          <w:p w14:paraId="2DA43DBD" w14:textId="6153B736" w:rsidR="009D6AA8" w:rsidRPr="00D36888" w:rsidRDefault="009D6AA8" w:rsidP="00D36888">
                            <w:pPr>
                              <w:rPr>
                                <w:iCs/>
                              </w:rPr>
                            </w:pPr>
                            <w:r w:rsidRPr="00D36888">
                              <w:rPr>
                                <w:rStyle w:val="normaltextrun"/>
                                <w:rFonts w:asciiTheme="minorHAnsi" w:hAnsiTheme="minorHAnsi" w:cstheme="minorHAnsi"/>
                                <w:b/>
                                <w:bCs/>
                                <w:color w:val="000000" w:themeColor="text1"/>
                              </w:rPr>
                              <w:t>*If this question was skipped based on your response to 4.1,</w:t>
                            </w:r>
                            <w:r w:rsidRPr="00D36888">
                              <w:rPr>
                                <w:rStyle w:val="eop"/>
                                <w:rFonts w:asciiTheme="minorHAnsi" w:hAnsiTheme="minorHAnsi" w:cstheme="minorHAnsi"/>
                                <w:color w:val="000000" w:themeColor="text1"/>
                              </w:rPr>
                              <w:t xml:space="preserve"> input 0 points for the Total.</w:t>
                            </w:r>
                          </w:p>
                          <w:p w14:paraId="10E1385B" w14:textId="77777777" w:rsidR="009D6AA8" w:rsidRPr="00F118C6" w:rsidRDefault="009D6AA8" w:rsidP="009D6AA8">
                            <w:pPr>
                              <w:rPr>
                                <w:color w:val="000000" w:themeColor="text1"/>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w:pict>
              <v:shape w14:anchorId="2C6146E8" id="_x0000_s1127" type="#_x0000_t202" style="width:437pt;height:2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Z3ktLVQIAALEEAAAOAAAAZHJzL2Uyb0RvYy54bWysVEtv2zAMvg/YfxB0X5xkSdoYcYosRYYB&#13;&#10;XVsgHXpmZDk2IIuapMTOfv0oOa92Ow27yHyJpD5+9OyurRXbS+sq1Bkf9PqcSS0wr/Q24z9eVp9u&#13;&#10;OXMedA4Ktcz4QTp+N//4YdaYVA6xRJVLyyiJdmljMl56b9IkcaKUNbgeGqnJWaCtwZNqt0luoaHs&#13;&#10;tUqG/f4kadDmxqKQzpH1vnPyecxfFFL4p6Jw0jOVcerNx9PGcxPOZD6DdGvBlJU4tgH/0EUNlaai&#13;&#10;51T34IHtbPVHqroSFh0WviewTrAoKiHjG+g1g/6716xLMDK+hcBx5gyT+39pxeN+bZ4t8+0XbGmA&#13;&#10;AZDGuNSRMbynLWwdvtQpIz9BeDjDJlvPBBnH49F02ieXIN/wZjoimdIkl9vGOv9VYs2CkHFLY4lo&#13;&#10;wf7B+S70FBKKOVRVvqqUikqgglwqy/ZAQwQhpPaDeF3t6u+Yd3YiQ1cWUjLT0Dvz7cUMypTQWSch&#13;&#10;+thjpFrIHzt+U1pp1mR88nncj+U0hp66dpWm8AtQQfLtpmVVnvHp+ITiBvMDgWux450zYlURAg/g&#13;&#10;/DNYIhqBRsvjn+goFFIxPEqclWh//c0e4mn+5OWsIeJm3P3cgZWcqW+amDEdjEaB6VEZjW+GpNhr&#13;&#10;z+bao3f1EgnWAa2pEVEM8V6dxMJi/Uo7tghVyQVaUO2M+5O49N060Y4KuVjEIOK2Af+g10aE1GGM&#13;&#10;Yb4v7StYcySBJ/o84onikL7jQhcbbmpc7DwWVSRKALpD9Yg/7UUc3HGHw+Jd6zHq8qeZ/wYAAP//&#13;&#10;AwBQSwMEFAAGAAgAAAAhAM8yl2/aAAAACQEAAA8AAABkcnMvZG93bnJldi54bWxMT9FKw0AQfBf8&#13;&#10;h2MF3+ylErWkuRRpEOqLYPUDtrltLpjbC7lrG/v1rr7Yl1mGYWZnytXke3WkMXaBDcxnGSjiJtiO&#13;&#10;WwOfHy93C1AxIVvsA5OBb4qwqq6vSixsOPE7HbepVRLCsUADLqWh0Do2jjzGWRiIRduH0WMSOrba&#13;&#10;jniScN/r+yx71B47lg8OB1o7ar62B29gM0TmOb91+/XDROdNXrv69WzM7c1ULwWel6ASTenfAb8b&#13;&#10;pD9UUmwXDmyj6g3ImvSHoi2ecqE7A7lcXZX6ckH1AwAA//8DAFBLAQItABQABgAIAAAAIQC2gziS&#13;&#10;/gAAAOEBAAATAAAAAAAAAAAAAAAAAAAAAABbQ29udGVudF9UeXBlc10ueG1sUEsBAi0AFAAGAAgA&#13;&#10;AAAhADj9If/WAAAAlAEAAAsAAAAAAAAAAAAAAAAALwEAAF9yZWxzLy5yZWxzUEsBAi0AFAAGAAgA&#13;&#10;AAAhAJneS0tVAgAAsQQAAA4AAAAAAAAAAAAAAAAALgIAAGRycy9lMm9Eb2MueG1sUEsBAi0AFAAG&#13;&#10;AAgAAAAhAM8yl2/aAAAACQEAAA8AAAAAAAAAAAAAAAAArwQAAGRycy9kb3ducmV2LnhtbFBLBQYA&#13;&#10;AAAABAAEAPMAAAC2BQAAAAA=&#13;&#10;" fillcolor="#d9e2f3 [660]" stroked="f" strokeweight=".5pt">
                <v:fill opacity="40606f"/>
                <v:textbox>
                  <w:txbxContent>
                    <w:p w14:paraId="2DA43DBD" w14:textId="6153B736" w:rsidR="009D6AA8" w:rsidRPr="00D36888" w:rsidRDefault="009D6AA8" w:rsidP="00D36888">
                      <w:pPr>
                        <w:rPr>
                          <w:iCs/>
                        </w:rPr>
                      </w:pPr>
                      <w:r w:rsidRPr="00D36888">
                        <w:rPr>
                          <w:rStyle w:val="normaltextrun"/>
                          <w:rFonts w:asciiTheme="minorHAnsi" w:hAnsiTheme="minorHAnsi" w:cstheme="minorHAnsi"/>
                          <w:b/>
                          <w:bCs/>
                          <w:color w:val="000000" w:themeColor="text1"/>
                        </w:rPr>
                        <w:t>*If this question was skipped based on your response to 4.1,</w:t>
                      </w:r>
                      <w:r w:rsidRPr="00D36888">
                        <w:rPr>
                          <w:rStyle w:val="eop"/>
                          <w:rFonts w:asciiTheme="minorHAnsi" w:hAnsiTheme="minorHAnsi" w:cstheme="minorHAnsi"/>
                          <w:color w:val="000000" w:themeColor="text1"/>
                        </w:rPr>
                        <w:t xml:space="preserve"> input 0 points for the Total.</w:t>
                      </w:r>
                    </w:p>
                    <w:p w14:paraId="10E1385B" w14:textId="77777777" w:rsidR="009D6AA8" w:rsidRPr="00F118C6" w:rsidRDefault="009D6AA8" w:rsidP="009D6AA8">
                      <w:pPr>
                        <w:rPr>
                          <w:color w:val="000000" w:themeColor="text1"/>
                        </w:rPr>
                      </w:pPr>
                    </w:p>
                  </w:txbxContent>
                </v:textbox>
                <w10:anchorlock/>
              </v:shape>
            </w:pict>
          </mc:Fallback>
        </mc:AlternateContent>
      </w:r>
    </w:p>
    <w:p w14:paraId="220E7D5B" w14:textId="77777777" w:rsidR="00D36888" w:rsidRDefault="00D36888">
      <w:pPr>
        <w:widowControl/>
        <w:autoSpaceDE/>
        <w:autoSpaceDN/>
        <w:spacing w:after="160" w:line="259" w:lineRule="auto"/>
        <w:rPr>
          <w:rFonts w:asciiTheme="minorHAnsi" w:hAnsiTheme="minorHAnsi" w:cstheme="minorHAnsi"/>
          <w:b/>
          <w:color w:val="000000" w:themeColor="text1"/>
          <w:sz w:val="24"/>
          <w:szCs w:val="24"/>
        </w:rPr>
      </w:pPr>
      <w:r>
        <w:br w:type="page"/>
      </w:r>
    </w:p>
    <w:p w14:paraId="29C63CAC" w14:textId="24D1DCC0" w:rsidR="00284CD7" w:rsidRPr="00F1598C" w:rsidRDefault="00534711" w:rsidP="00363E24">
      <w:pPr>
        <w:pStyle w:val="Questions"/>
      </w:pPr>
      <w:r>
        <w:lastRenderedPageBreak/>
        <w:t>*</w:t>
      </w:r>
      <w:r w:rsidR="00284CD7" w:rsidRPr="00F1598C">
        <w:t>4.4 Students tend to the garden.</w:t>
      </w:r>
    </w:p>
    <w:p w14:paraId="35125E50" w14:textId="77777777" w:rsidR="00284CD7" w:rsidRPr="00864526" w:rsidRDefault="00284CD7" w:rsidP="00864526">
      <w:pPr>
        <w:pStyle w:val="BodyText"/>
        <w:spacing w:after="120" w:line="312" w:lineRule="auto"/>
        <w:ind w:right="576"/>
        <w:contextualSpacing/>
        <w:rPr>
          <w:rStyle w:val="IntenseEmphasis"/>
        </w:rPr>
      </w:pPr>
      <w:r w:rsidRPr="00864526">
        <w:rPr>
          <w:rStyle w:val="IntenseEmphasis"/>
        </w:rPr>
        <w:t xml:space="preserve">“Tend to the garden” includes preparation for planting, weeding, watering, harvesting, etc.  </w:t>
      </w:r>
    </w:p>
    <w:p w14:paraId="1CB8F603" w14:textId="77777777" w:rsidR="00284CD7" w:rsidRPr="00F1598C" w:rsidRDefault="00284CD7" w:rsidP="00363E24">
      <w:pPr>
        <w:pStyle w:val="ListParagraph"/>
        <w:numPr>
          <w:ilvl w:val="0"/>
          <w:numId w:val="62"/>
        </w:numPr>
      </w:pPr>
      <w:r w:rsidRPr="00F1598C">
        <w:t xml:space="preserve">1 time per week or more </w:t>
      </w:r>
      <w:r w:rsidRPr="00F1598C">
        <w:rPr>
          <w:b/>
        </w:rPr>
        <w:t>(2 points)</w:t>
      </w:r>
    </w:p>
    <w:p w14:paraId="7EC2877C" w14:textId="77777777" w:rsidR="00284CD7" w:rsidRPr="00F1598C" w:rsidRDefault="00284CD7" w:rsidP="00363E24">
      <w:pPr>
        <w:pStyle w:val="ListParagraph"/>
        <w:numPr>
          <w:ilvl w:val="0"/>
          <w:numId w:val="62"/>
        </w:numPr>
      </w:pPr>
      <w:r w:rsidRPr="00F1598C">
        <w:t xml:space="preserve">2-3 times per month </w:t>
      </w:r>
      <w:r w:rsidRPr="00F1598C">
        <w:rPr>
          <w:b/>
        </w:rPr>
        <w:t>(1.5 points)</w:t>
      </w:r>
    </w:p>
    <w:p w14:paraId="07D49B4F" w14:textId="77777777" w:rsidR="00284CD7" w:rsidRPr="00F1598C" w:rsidRDefault="00284CD7" w:rsidP="00363E24">
      <w:pPr>
        <w:pStyle w:val="ListParagraph"/>
        <w:numPr>
          <w:ilvl w:val="0"/>
          <w:numId w:val="62"/>
        </w:numPr>
      </w:pPr>
      <w:r w:rsidRPr="00F1598C">
        <w:t xml:space="preserve">1 time per month </w:t>
      </w:r>
      <w:r w:rsidRPr="00F1598C">
        <w:rPr>
          <w:b/>
        </w:rPr>
        <w:t>(1 point)</w:t>
      </w:r>
    </w:p>
    <w:p w14:paraId="0256D189" w14:textId="550C72DC" w:rsidR="00284CD7" w:rsidRPr="00F1598C" w:rsidRDefault="00864526" w:rsidP="00363E24">
      <w:pPr>
        <w:pStyle w:val="ListParagraph"/>
        <w:numPr>
          <w:ilvl w:val="0"/>
          <w:numId w:val="62"/>
        </w:numPr>
      </w:pPr>
      <w:r w:rsidRPr="00BD38AA">
        <w:rPr>
          <w:noProof/>
        </w:rPr>
        <mc:AlternateContent>
          <mc:Choice Requires="wps">
            <w:drawing>
              <wp:anchor distT="0" distB="0" distL="114300" distR="114300" simplePos="0" relativeHeight="251658364" behindDoc="0" locked="0" layoutInCell="1" allowOverlap="1" wp14:anchorId="3A73BCF7" wp14:editId="5EDA2162">
                <wp:simplePos x="0" y="0"/>
                <wp:positionH relativeFrom="column">
                  <wp:posOffset>5266266</wp:posOffset>
                </wp:positionH>
                <wp:positionV relativeFrom="paragraph">
                  <wp:posOffset>127000</wp:posOffset>
                </wp:positionV>
                <wp:extent cx="668867" cy="285750"/>
                <wp:effectExtent l="0" t="0" r="4445" b="6350"/>
                <wp:wrapNone/>
                <wp:docPr id="952508872"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792ECA4B" w14:textId="77777777" w:rsidR="00864526" w:rsidRPr="00960E64" w:rsidRDefault="00864526" w:rsidP="00864526">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3A73BCF7" id="_x0000_s1128" type="#_x0000_t202" style="position:absolute;left:0;text-align:left;margin-left:414.65pt;margin-top:10pt;width:52.65pt;height:22.5pt;z-index:251658364;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aPDTHMAIAAFsEAAAOAAAAZHJzL2Uyb0RvYy54bWysVEuP2jAQvlfqf7B8LwEKLBs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nkjhKOpuF0fDdOsGbXx9b58FVATaJQUIesJLDY&#13;&#10;Ye0DJkTXs0vM5UGrcqW0TkqcBLHUjhwYcqhDKhFf/OalDWmwkM+YOj4yEJ93kbXBBNeWohTabUtU&#13;&#10;WdD7ybnfLZRHhMFBNyHe8pXCYtfMhxfmcCSwcxzz8IyH1IDJ4CRRUoH7+bf76I9MoZWSBkesoP7H&#13;&#10;njlBif5mkMP7wWgUZzIpo/HdEBV3a9neWsy+XgIiMMCFsjyJ0T/osygd1G+4DYuYFU3McMxd0HAW&#13;&#10;l6EbfNwmLhaL5IRTaFlYm43lMXQEL1Lx2r4xZ098BST6Cc7DyPJ3tHW+HeyLfQCpEqcR6A7VE/44&#13;&#10;wYnq07bFFbnVk9f1nzD/BQAA//8DAFBLAwQUAAYACAAAACEAfXByReMAAAAOAQAADwAAAGRycy9k&#13;&#10;b3ducmV2LnhtbExPy07DMBC8I/EP1iJxQa1DQ9M2jVMhnhI3Gh7i5sZLEhGvo9hNwt+znOAy0mpm&#13;&#10;55HtJtuKAXvfOFJwOY9AIJXONFQpeCnuZ2sQPmgyunWECr7Rwy4/Pcl0atxIzzjsQyXYhHyqFdQh&#13;&#10;dKmUvqzRaj93HRJzn663OvDZV9L0emRz28pFFCXS6oY4odYd3tRYfu2PVsHHRfX+5KeH1zFext3d&#13;&#10;41Cs3kyh1PnZdLtluN6CCDiFvw/43cD9IediB3ck40WrYL3YxCxVwFkgWLCJrxIQBwXJMgKZZ/L/&#13;&#10;jPwHAAD//wMAUEsBAi0AFAAGAAgAAAAhALaDOJL+AAAA4QEAABMAAAAAAAAAAAAAAAAAAAAAAFtD&#13;&#10;b250ZW50X1R5cGVzXS54bWxQSwECLQAUAAYACAAAACEAOP0h/9YAAACUAQAACwAAAAAAAAAAAAAA&#13;&#10;AAAvAQAAX3JlbHMvLnJlbHNQSwECLQAUAAYACAAAACEA2jw0xzACAABbBAAADgAAAAAAAAAAAAAA&#13;&#10;AAAuAgAAZHJzL2Uyb0RvYy54bWxQSwECLQAUAAYACAAAACEAfXByReMAAAAOAQAADwAAAAAAAAAA&#13;&#10;AAAAAACKBAAAZHJzL2Rvd25yZXYueG1sUEsFBgAAAAAEAAQA8wAAAJoFAAAAAA==&#13;&#10;" fillcolor="white [3201]" stroked="f" strokeweight=".5pt">
                <v:textbox>
                  <w:txbxContent>
                    <w:p w14:paraId="792ECA4B" w14:textId="77777777" w:rsidR="00864526" w:rsidRPr="00960E64" w:rsidRDefault="00864526" w:rsidP="00864526">
                      <w:pPr>
                        <w:rPr>
                          <w:b/>
                          <w:bCs/>
                        </w:rPr>
                      </w:pPr>
                      <w:r w:rsidRPr="00960E64">
                        <w:rPr>
                          <w:b/>
                          <w:bCs/>
                        </w:rPr>
                        <w:t>TOTAL =</w:t>
                      </w:r>
                    </w:p>
                  </w:txbxContent>
                </v:textbox>
              </v:shape>
            </w:pict>
          </mc:Fallback>
        </mc:AlternateContent>
      </w:r>
      <w:r w:rsidRPr="00F1598C">
        <w:rPr>
          <w:noProof/>
        </w:rPr>
        <mc:AlternateContent>
          <mc:Choice Requires="wps">
            <w:drawing>
              <wp:anchor distT="0" distB="0" distL="114300" distR="114300" simplePos="0" relativeHeight="251658284" behindDoc="0" locked="0" layoutInCell="1" allowOverlap="1" wp14:anchorId="21596C8B" wp14:editId="55CE4B34">
                <wp:simplePos x="0" y="0"/>
                <wp:positionH relativeFrom="margin">
                  <wp:posOffset>6014085</wp:posOffset>
                </wp:positionH>
                <wp:positionV relativeFrom="paragraph">
                  <wp:posOffset>127423</wp:posOffset>
                </wp:positionV>
                <wp:extent cx="561975" cy="285750"/>
                <wp:effectExtent l="0" t="0" r="28575" b="19050"/>
                <wp:wrapSquare wrapText="bothSides"/>
                <wp:docPr id="61"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102D0838" w14:textId="1703EDBF" w:rsidR="00284CD7" w:rsidRPr="00D37F37" w:rsidRDefault="00864526" w:rsidP="00284CD7">
                            <w:pPr>
                              <w:spacing w:after="240"/>
                              <w:rPr>
                                <w:b/>
                                <w:bCs/>
                                <w:sz w:val="24"/>
                                <w:szCs w:val="24"/>
                              </w:rPr>
                            </w:pPr>
                            <w:r>
                              <w:rPr>
                                <w:b/>
                                <w:bCs/>
                                <w:sz w:val="24"/>
                                <w:szCs w:val="24"/>
                              </w:rPr>
                              <w:t xml:space="preserve">     /2</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1596C8B" id="_x0000_s1129" type="#_x0000_t202" style="position:absolute;left:0;text-align:left;margin-left:473.55pt;margin-top:10.05pt;width:44.25pt;height:22.5pt;z-index:25165828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D0ydEOgIAAIQEAAAOAAAAZHJzL2Uyb0RvYy54bWysVN9vGjEMfp+0/yHK+zhAUMqJo2JUTJNQ&#13;&#10;W4lOfQ65hIuWi7MkcMf++jnhZ9s9VX3J2bHz2f5s3+SurTXZCecVmIL2Ol1KhOFQKrMp6K/nxbdb&#13;&#10;SnxgpmQajCjoXnh6N/36ZdLYXPShAl0KRxDE+LyxBa1CsHmWeV6JmvkOWGHQKMHVLKDqNlnpWIPo&#13;&#10;tc763e5N1oArrQMuvMfb+4ORThO+lIKHRym9CEQXFHML6XTpXMczm05YvnHMVoof02AfyKJmymDQ&#13;&#10;M9Q9C4xsnXoHVSvuwIMMHQ51BlIqLlINWE2v+6aaVcWsSLUgOd6eafKfB8sfdiv75Ehov0OLDYyE&#13;&#10;NNbnHi9jPa10dfxipgTtSOH+TJtoA+F4ObzpjUdDSjia+rfD0TDRml0eW+fDDwE1iUJBHXYlkcV2&#13;&#10;Sx8wILqeXGIsD1qVC6V1UuIkiLl2ZMewhzqkFPHFKy9tSIPZj7sY+x1ExD4DrDXjv2OVryFQ0wYv&#13;&#10;L7VHKbTrlqiyoOPRiZg1lHvky8FhlLzlC4X4S+bDE3M4O0gR7kN4xENqwKzgKFFSgfv7v/vojy1F&#13;&#10;KyUNzmJB/Z8tc4IS/dNgs8e9wSAOb1IGw1EfFXdtWV9bzLaeA1LVw82zPInRP+iTKB3UL7g2sxgV&#13;&#10;TcxwjF3QcBLn4bAhuHZczGbJCcfVsrA0K8sjdCQ58vrcvjBnj40NOBEPcJpalr/p78E3vjQw2waQ&#13;&#10;KjU/En1g9cg/jnpqz3Et4y5d68nr8vOY/gMAAP//AwBQSwMEFAAGAAgAAAAhAE4lbWriAAAADwEA&#13;&#10;AA8AAABkcnMvZG93bnJldi54bWxMT8tuwjAQvFfqP1hbqbdim5AUQhzU54HeCki9mthNotrryDYQ&#13;&#10;+PqaU3vZ1Wpm51GtRmvIUfvQOxTAJwyIxsapHlsBu+37wxxIiBKVNA61gLMOsKpvbypZKnfCT33c&#13;&#10;xJYkEQylFNDFOJSUhqbTVoaJGzQm7Nt5K2M6fUuVl6ckbg2dMlZQK3tMDp0c9Eunm5/NwQp4e/5Y&#13;&#10;ZOvzethd2svMxIx/+ZwLcX83vi7TeFoCiXqMfx9w7ZDyQ52C7d0BVSBGwGL2yBNVwJSlfSWwLC+A&#13;&#10;7AUUOQdaV/R/j/oXAAD//wMAUEsBAi0AFAAGAAgAAAAhALaDOJL+AAAA4QEAABMAAAAAAAAAAAAA&#13;&#10;AAAAAAAAAFtDb250ZW50X1R5cGVzXS54bWxQSwECLQAUAAYACAAAACEAOP0h/9YAAACUAQAACwAA&#13;&#10;AAAAAAAAAAAAAAAvAQAAX3JlbHMvLnJlbHNQSwECLQAUAAYACAAAACEAw9MnRDoCAACEBAAADgAA&#13;&#10;AAAAAAAAAAAAAAAuAgAAZHJzL2Uyb0RvYy54bWxQSwECLQAUAAYACAAAACEATiVtauIAAAAPAQAA&#13;&#10;DwAAAAAAAAAAAAAAAACUBAAAZHJzL2Rvd25yZXYueG1sUEsFBgAAAAAEAAQA8wAAAKMFAAAAAA==&#13;&#10;" fillcolor="white [3201]" strokeweight="1.5pt">
                <v:textbox>
                  <w:txbxContent>
                    <w:p w14:paraId="102D0838" w14:textId="1703EDBF" w:rsidR="00284CD7" w:rsidRPr="00D37F37" w:rsidRDefault="00864526" w:rsidP="00284CD7">
                      <w:pPr>
                        <w:spacing w:after="240"/>
                        <w:rPr>
                          <w:b/>
                          <w:bCs/>
                          <w:sz w:val="24"/>
                          <w:szCs w:val="24"/>
                        </w:rPr>
                      </w:pPr>
                      <w:r>
                        <w:rPr>
                          <w:b/>
                          <w:bCs/>
                          <w:sz w:val="24"/>
                          <w:szCs w:val="24"/>
                        </w:rPr>
                        <w:t xml:space="preserve">     /2</w:t>
                      </w:r>
                    </w:p>
                  </w:txbxContent>
                </v:textbox>
                <w10:wrap type="square" anchorx="margin"/>
              </v:shape>
            </w:pict>
          </mc:Fallback>
        </mc:AlternateContent>
      </w:r>
      <w:r w:rsidR="00284CD7" w:rsidRPr="00F1598C">
        <w:t xml:space="preserve">Less than 1 time per month </w:t>
      </w:r>
      <w:r w:rsidR="00284CD7" w:rsidRPr="00F1598C">
        <w:rPr>
          <w:b/>
        </w:rPr>
        <w:t>(0.5 points)</w:t>
      </w:r>
    </w:p>
    <w:p w14:paraId="57B13236" w14:textId="10A89733" w:rsidR="00284CD7" w:rsidRPr="00F1598C" w:rsidRDefault="00284CD7" w:rsidP="00363E24">
      <w:pPr>
        <w:pStyle w:val="ListParagraph"/>
        <w:numPr>
          <w:ilvl w:val="0"/>
          <w:numId w:val="62"/>
        </w:numPr>
      </w:pPr>
      <w:r w:rsidRPr="00F1598C">
        <w:t xml:space="preserve">Never </w:t>
      </w:r>
      <w:r w:rsidRPr="00D36888">
        <w:t>(0 points)</w:t>
      </w:r>
    </w:p>
    <w:p w14:paraId="39001A05" w14:textId="612F4D45" w:rsidR="00307B74" w:rsidRPr="00DC3AF1" w:rsidRDefault="00307B74" w:rsidP="00DC3AF1">
      <w:pPr>
        <w:widowControl/>
        <w:autoSpaceDE/>
        <w:autoSpaceDN/>
        <w:spacing w:after="160" w:line="259" w:lineRule="auto"/>
      </w:pPr>
      <w:r>
        <w:t xml:space="preserve"> </w:t>
      </w:r>
      <w:r w:rsidR="009D6AA8">
        <w:rPr>
          <w:b/>
          <w:noProof/>
        </w:rPr>
        <mc:AlternateContent>
          <mc:Choice Requires="wps">
            <w:drawing>
              <wp:inline distT="0" distB="0" distL="0" distR="0" wp14:anchorId="6EB42AE1" wp14:editId="14B6EDBF">
                <wp:extent cx="5549900" cy="317500"/>
                <wp:effectExtent l="0" t="0" r="0" b="0"/>
                <wp:docPr id="811235830" name="Text Box 175"/>
                <wp:cNvGraphicFramePr/>
                <a:graphic xmlns:a="http://schemas.openxmlformats.org/drawingml/2006/main">
                  <a:graphicData uri="http://schemas.microsoft.com/office/word/2010/wordprocessingShape">
                    <wps:wsp>
                      <wps:cNvSpPr txBox="1"/>
                      <wps:spPr>
                        <a:xfrm>
                          <a:off x="0" y="0"/>
                          <a:ext cx="5549900" cy="317500"/>
                        </a:xfrm>
                        <a:prstGeom prst="rect">
                          <a:avLst/>
                        </a:prstGeom>
                        <a:solidFill>
                          <a:schemeClr val="accent1">
                            <a:lumMod val="20000"/>
                            <a:lumOff val="80000"/>
                            <a:alpha val="62000"/>
                          </a:schemeClr>
                        </a:solidFill>
                        <a:ln w="6350">
                          <a:noFill/>
                        </a:ln>
                      </wps:spPr>
                      <wps:txbx>
                        <w:txbxContent>
                          <w:p w14:paraId="7B04654B" w14:textId="77777777" w:rsidR="009D6AA8" w:rsidRPr="00D36888" w:rsidRDefault="009D6AA8" w:rsidP="00D36888">
                            <w:pPr>
                              <w:ind w:left="360" w:hanging="360"/>
                              <w:rPr>
                                <w:iCs/>
                              </w:rPr>
                            </w:pPr>
                            <w:r w:rsidRPr="00D36888">
                              <w:rPr>
                                <w:rStyle w:val="normaltextrun"/>
                                <w:rFonts w:asciiTheme="minorHAnsi" w:hAnsiTheme="minorHAnsi" w:cstheme="minorHAnsi"/>
                                <w:b/>
                                <w:bCs/>
                                <w:color w:val="000000" w:themeColor="text1"/>
                              </w:rPr>
                              <w:t>*If this question was skipped based on your response to 4.1,</w:t>
                            </w:r>
                            <w:r w:rsidRPr="00D36888">
                              <w:rPr>
                                <w:rStyle w:val="eop"/>
                                <w:rFonts w:asciiTheme="minorHAnsi" w:hAnsiTheme="minorHAnsi" w:cstheme="minorHAnsi"/>
                                <w:color w:val="000000" w:themeColor="text1"/>
                              </w:rPr>
                              <w:t xml:space="preserve"> input 0 points for the Total.</w:t>
                            </w:r>
                          </w:p>
                          <w:p w14:paraId="72AEF065" w14:textId="77777777" w:rsidR="009D6AA8" w:rsidRPr="00F118C6" w:rsidRDefault="009D6AA8" w:rsidP="009D6AA8">
                            <w:pPr>
                              <w:rPr>
                                <w:color w:val="000000" w:themeColor="text1"/>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w:pict>
              <v:shape w14:anchorId="6EB42AE1" id="_x0000_s1130" type="#_x0000_t202" style="width:437pt;height: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z5RQBVgIAALEEAAAOAAAAZHJzL2Uyb0RvYy54bWysVE1v2zAMvQ/YfxB0X22nSZsYdYqsRYcB&#13;&#10;WVugHXpmZDk2IIuapMTOfv0o2Wm6bqdhF5lfIqnHR19d961ie2ldg7rg2VnKmdQCy0ZvC/79+e7T&#13;&#10;nDPnQZegUMuCH6Tj18uPH646k8sJ1qhKaRkl0S7vTMFr702eJE7UsgV3hkZqclZoW/Ck2m1SWugo&#13;&#10;e6uSSZpeJB3a0lgU0jmy3g5Ovoz5q0oK/1BVTnqmCk69+XjaeG7CmSyvIN9aMHUjxjbgH7poodFU&#13;&#10;9DXVLXhgO9v8kapthEWHlT8T2CZYVY2Q8Q30mix995qnGoyMbyFwnHmFyf2/tOJ+/2QeLfP9Z+xp&#13;&#10;gAGQzrjckTG8p69sG77UKSM/QXh4hU32ngkyzmbTxSIllyDfeXY5I5nSJKfbxjr/RWLLglBwS2OJ&#13;&#10;aMF+7fwQegwJxRyqprxrlIpKoIK8UZbtgYYIQkjts3hd7dpvWA52IsNQFnIy09AH8/xkBmVqGKwX&#13;&#10;IXrsMVIt5I8d/1ZaadYV/OJ8lsZyGkNPQ7tKU/gJqCD5ftOzpiz4Yn5EcYPlgcC1OPDOGXHXEAJr&#13;&#10;cP4RLBGNQKPl8Q90VAqpGI4SZzXan3+zh3iaP3k564i4BXc/dmAlZ+qrJmYssuk0MD0q09nlhBT7&#13;&#10;1rN569G79gYJ1ozW1IgohnivjmJlsX2hHVuFquQCLah2wf1RvPHDOtGOCrlaxSDitgG/1k9GhNRh&#13;&#10;jGG+z/0LWDOSwBN97vFIccjfcWGIDTc1rnYeqyYSJQA9oDriT3sRBzfucFi8t3qMOv1plr8AAAD/&#13;&#10;/wMAUEsDBBQABgAIAAAAIQAIWqC+3AAAAAkBAAAPAAAAZHJzL2Rvd25yZXYueG1sTI/BbsIwEETv&#13;&#10;lfgHa5F6KzYVtCjEQYioEr0glfYDTLzEEfE6ig2kfH2XXtrLSKPRzs7LV4NvxQX72ATSMJ0oEEhV&#13;&#10;sA3VGr4+354WIGIyZE0bCDV8Y4RVMXrITWbDlT7wsk+14BKKmdHgUuoyKWPl0Js4CR0SZ8fQe5PY&#13;&#10;9rW0vblyuW/ls1Iv0puG+IMzHW4cVqf92WvYdpFoSrvmuJkPeNvOSle+37R+HA/lkmW9BJFwSH8X&#13;&#10;cGfg/VDwsEM4k42i1cA06Vc5W7zO2B40zJUCWeTyP0HxAwAA//8DAFBLAQItABQABgAIAAAAIQC2&#13;&#10;gziS/gAAAOEBAAATAAAAAAAAAAAAAAAAAAAAAABbQ29udGVudF9UeXBlc10ueG1sUEsBAi0AFAAG&#13;&#10;AAgAAAAhADj9If/WAAAAlAEAAAsAAAAAAAAAAAAAAAAALwEAAF9yZWxzLy5yZWxzUEsBAi0AFAAG&#13;&#10;AAgAAAAhAHPlFAFWAgAAsQQAAA4AAAAAAAAAAAAAAAAALgIAAGRycy9lMm9Eb2MueG1sUEsBAi0A&#13;&#10;FAAGAAgAAAAhAAhaoL7cAAAACQEAAA8AAAAAAAAAAAAAAAAAsAQAAGRycy9kb3ducmV2LnhtbFBL&#13;&#10;BQYAAAAABAAEAPMAAAC5BQAAAAA=&#13;&#10;" fillcolor="#d9e2f3 [660]" stroked="f" strokeweight=".5pt">
                <v:fill opacity="40606f"/>
                <v:textbox>
                  <w:txbxContent>
                    <w:p w14:paraId="7B04654B" w14:textId="77777777" w:rsidR="009D6AA8" w:rsidRPr="00D36888" w:rsidRDefault="009D6AA8" w:rsidP="00D36888">
                      <w:pPr>
                        <w:ind w:left="360" w:hanging="360"/>
                        <w:rPr>
                          <w:iCs/>
                        </w:rPr>
                      </w:pPr>
                      <w:r w:rsidRPr="00D36888">
                        <w:rPr>
                          <w:rStyle w:val="normaltextrun"/>
                          <w:rFonts w:asciiTheme="minorHAnsi" w:hAnsiTheme="minorHAnsi" w:cstheme="minorHAnsi"/>
                          <w:b/>
                          <w:bCs/>
                          <w:color w:val="000000" w:themeColor="text1"/>
                        </w:rPr>
                        <w:t>*If this question was skipped based on your response to 4.1,</w:t>
                      </w:r>
                      <w:r w:rsidRPr="00D36888">
                        <w:rPr>
                          <w:rStyle w:val="eop"/>
                          <w:rFonts w:asciiTheme="minorHAnsi" w:hAnsiTheme="minorHAnsi" w:cstheme="minorHAnsi"/>
                          <w:color w:val="000000" w:themeColor="text1"/>
                        </w:rPr>
                        <w:t xml:space="preserve"> input 0 points for the Total.</w:t>
                      </w:r>
                    </w:p>
                    <w:p w14:paraId="72AEF065" w14:textId="77777777" w:rsidR="009D6AA8" w:rsidRPr="00F118C6" w:rsidRDefault="009D6AA8" w:rsidP="009D6AA8">
                      <w:pPr>
                        <w:rPr>
                          <w:color w:val="000000" w:themeColor="text1"/>
                        </w:rPr>
                      </w:pPr>
                    </w:p>
                  </w:txbxContent>
                </v:textbox>
                <w10:anchorlock/>
              </v:shape>
            </w:pict>
          </mc:Fallback>
        </mc:AlternateContent>
      </w:r>
    </w:p>
    <w:p w14:paraId="0739C3CE" w14:textId="3E96035D" w:rsidR="00284CD7" w:rsidRPr="00F1598C" w:rsidRDefault="00F065A5" w:rsidP="00363E24">
      <w:pPr>
        <w:pStyle w:val="Questions"/>
      </w:pPr>
      <w:r>
        <w:t>*</w:t>
      </w:r>
      <w:r w:rsidR="00284CD7" w:rsidRPr="00F1598C">
        <w:t>4.5 Produce from the garden is distributed to families.</w:t>
      </w:r>
    </w:p>
    <w:p w14:paraId="4E196018" w14:textId="1CAD33A0" w:rsidR="00284CD7" w:rsidRPr="00F1598C" w:rsidRDefault="00284CD7" w:rsidP="00363E24">
      <w:pPr>
        <w:pStyle w:val="ListParagraph"/>
        <w:numPr>
          <w:ilvl w:val="0"/>
          <w:numId w:val="63"/>
        </w:numPr>
      </w:pPr>
      <w:r w:rsidRPr="00F1598C">
        <w:t xml:space="preserve">1 time per week or more </w:t>
      </w:r>
      <w:r w:rsidRPr="00F1598C">
        <w:rPr>
          <w:b/>
        </w:rPr>
        <w:t>(2 points)</w:t>
      </w:r>
    </w:p>
    <w:p w14:paraId="3E8863A4" w14:textId="65BC38AF" w:rsidR="00284CD7" w:rsidRPr="00F1598C" w:rsidRDefault="00284CD7" w:rsidP="00363E24">
      <w:pPr>
        <w:pStyle w:val="ListParagraph"/>
        <w:numPr>
          <w:ilvl w:val="0"/>
          <w:numId w:val="63"/>
        </w:numPr>
      </w:pPr>
      <w:r w:rsidRPr="00F1598C">
        <w:t xml:space="preserve">2-3 times per month </w:t>
      </w:r>
      <w:r w:rsidRPr="00F1598C">
        <w:rPr>
          <w:b/>
        </w:rPr>
        <w:t>(1.5 points)</w:t>
      </w:r>
    </w:p>
    <w:p w14:paraId="11636C23" w14:textId="0C098B8B" w:rsidR="00284CD7" w:rsidRPr="00F1598C" w:rsidRDefault="00284CD7" w:rsidP="00363E24">
      <w:pPr>
        <w:pStyle w:val="ListParagraph"/>
        <w:numPr>
          <w:ilvl w:val="0"/>
          <w:numId w:val="63"/>
        </w:numPr>
      </w:pPr>
      <w:r w:rsidRPr="00F1598C">
        <w:t xml:space="preserve">1 time per month </w:t>
      </w:r>
      <w:r w:rsidRPr="00F1598C">
        <w:rPr>
          <w:b/>
        </w:rPr>
        <w:t>(1 point)</w:t>
      </w:r>
    </w:p>
    <w:p w14:paraId="2E384139" w14:textId="599F528A" w:rsidR="00284CD7" w:rsidRPr="00F1598C" w:rsidRDefault="00864526" w:rsidP="00363E24">
      <w:pPr>
        <w:pStyle w:val="ListParagraph"/>
        <w:numPr>
          <w:ilvl w:val="0"/>
          <w:numId w:val="63"/>
        </w:numPr>
      </w:pPr>
      <w:r w:rsidRPr="00BD38AA">
        <w:rPr>
          <w:noProof/>
        </w:rPr>
        <mc:AlternateContent>
          <mc:Choice Requires="wps">
            <w:drawing>
              <wp:anchor distT="0" distB="0" distL="114300" distR="114300" simplePos="0" relativeHeight="251658365" behindDoc="0" locked="0" layoutInCell="1" allowOverlap="1" wp14:anchorId="7855905E" wp14:editId="292DD7D6">
                <wp:simplePos x="0" y="0"/>
                <wp:positionH relativeFrom="column">
                  <wp:posOffset>5338233</wp:posOffset>
                </wp:positionH>
                <wp:positionV relativeFrom="paragraph">
                  <wp:posOffset>227965</wp:posOffset>
                </wp:positionV>
                <wp:extent cx="668867" cy="285750"/>
                <wp:effectExtent l="0" t="0" r="4445" b="6350"/>
                <wp:wrapNone/>
                <wp:docPr id="654339835"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7528DAD6" w14:textId="77777777" w:rsidR="00864526" w:rsidRPr="00960E64" w:rsidRDefault="00864526" w:rsidP="00864526">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7855905E" id="_x0000_s1131" type="#_x0000_t202" style="position:absolute;left:0;text-align:left;margin-left:420.35pt;margin-top:17.95pt;width:52.65pt;height:22.5pt;z-index:251658365;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ZpYGcLwIAAFsEAAAOAAAAZHJzL2Uyb0RvYy54bWysVEuP2jAQvlfqf7B8LwHKMyKsKCuqSmh3&#13;&#10;Jbbas3FssOR4XNuQ0F/fscOr256qXpwZz3ge3zeT2UNTaXIUziswBe11upQIw6FUZlfQ76+rTxNK&#13;&#10;fGCmZBqMKOhJePow//hhVttc9GEPuhSOYBDj89oWdB+CzbPM872omO+AFQaNElzFAqpul5WO1Ri9&#13;&#10;0lm/2x1lNbjSOuDCe7x9bI10nuJLKXh4ltKLQHRBsbaQTpfObTyz+YzlO8fsXvFzGewfqqiYMpj0&#13;&#10;GuqRBUYOTv0RqlLcgQcZOhyqDKRUXKQesJte9103mz2zIvWC4Hh7hcn/v7D86bixL46E5gs0SGAE&#13;&#10;pLY+93gZ+2mkq+IXKyVoRwhPV9hEEwjHy9FoMhmNKeFo6k+G42GCNbs9ts6HrwIqEoWCOmQlgcWO&#13;&#10;ax8wIbpeXGIuD1qVK6V1UuIkiKV25MiQQx1SifjiNy9tSI2FfMbU8ZGB+LyNrA0muLUUpdBsG6LK&#13;&#10;gk6nl363UJ4QBgfthHjLVwqLXTMfXpjDkcDOcczDMx5SAyaDs0TJHtzPv91Hf2QKrZTUOGIF9T8O&#13;&#10;zAlK9DeDHE57g0GcyaQMhuM+Ku7esr23mEO1BESghwtleRKjf9AXUTqo3nAbFjErmpjhmLug4SIu&#13;&#10;Qzv4uE1cLBbJCafQsrA2G8tj6AhepOK1eWPOnvkKSPQTXIaR5e9oa31b2BeHAFIlTiPQLapn/HGC&#13;&#10;E9XnbYsrcq8nr9s/Yf4LAAD//wMAUEsDBBQABgAIAAAAIQD+gc9k5QAAAA4BAAAPAAAAZHJzL2Rv&#13;&#10;d25yZXYueG1sTI9LT8QwDITvSPyHyEhcEJtC99Vu0xXisUjc2PIQt2xj2orGqZpsW/495gQXS9aM&#13;&#10;x/Nl28m2YsDeN44UXM0iEEilMw1VCl6Kh8s1CB80Gd06QgXf6GGbn55kOjVupGcc9qESHEI+1Qrq&#13;&#10;ELpUSl/WaLWfuQ6JtU/XWx147Stpej1yuG3ldRQtpdUN8Ydad3hbY/m1P1oFHxfV+5Ofdq9jvIi7&#13;&#10;+8ehWL2ZQqnzs+luw+NmAyLgFP4u4JeB+0POxQ7uSMaLVsF6Hq3YqiBeJCDYkMyXTHhgJUpA5pn8&#13;&#10;j5H/AAAA//8DAFBLAQItABQABgAIAAAAIQC2gziS/gAAAOEBAAATAAAAAAAAAAAAAAAAAAAAAABb&#13;&#10;Q29udGVudF9UeXBlc10ueG1sUEsBAi0AFAAGAAgAAAAhADj9If/WAAAAlAEAAAsAAAAAAAAAAAAA&#13;&#10;AAAALwEAAF9yZWxzLy5yZWxzUEsBAi0AFAAGAAgAAAAhANmlgZwvAgAAWwQAAA4AAAAAAAAAAAAA&#13;&#10;AAAALgIAAGRycy9lMm9Eb2MueG1sUEsBAi0AFAAGAAgAAAAhAP6Bz2TlAAAADgEAAA8AAAAAAAAA&#13;&#10;AAAAAAAAiQQAAGRycy9kb3ducmV2LnhtbFBLBQYAAAAABAAEAPMAAACbBQAAAAA=&#13;&#10;" fillcolor="white [3201]" stroked="f" strokeweight=".5pt">
                <v:textbox>
                  <w:txbxContent>
                    <w:p w14:paraId="7528DAD6" w14:textId="77777777" w:rsidR="00864526" w:rsidRPr="00960E64" w:rsidRDefault="00864526" w:rsidP="00864526">
                      <w:pPr>
                        <w:rPr>
                          <w:b/>
                          <w:bCs/>
                        </w:rPr>
                      </w:pPr>
                      <w:r w:rsidRPr="00960E64">
                        <w:rPr>
                          <w:b/>
                          <w:bCs/>
                        </w:rPr>
                        <w:t>TOTAL =</w:t>
                      </w:r>
                    </w:p>
                  </w:txbxContent>
                </v:textbox>
              </v:shape>
            </w:pict>
          </mc:Fallback>
        </mc:AlternateContent>
      </w:r>
      <w:r w:rsidRPr="00F1598C">
        <w:rPr>
          <w:noProof/>
        </w:rPr>
        <mc:AlternateContent>
          <mc:Choice Requires="wps">
            <w:drawing>
              <wp:anchor distT="0" distB="0" distL="114300" distR="114300" simplePos="0" relativeHeight="251658363" behindDoc="0" locked="0" layoutInCell="1" allowOverlap="1" wp14:anchorId="0F24F68F" wp14:editId="6CA81E04">
                <wp:simplePos x="0" y="0"/>
                <wp:positionH relativeFrom="margin">
                  <wp:posOffset>6010910</wp:posOffset>
                </wp:positionH>
                <wp:positionV relativeFrom="paragraph">
                  <wp:posOffset>236855</wp:posOffset>
                </wp:positionV>
                <wp:extent cx="561975" cy="285750"/>
                <wp:effectExtent l="12700" t="12700" r="9525" b="19050"/>
                <wp:wrapSquare wrapText="bothSides"/>
                <wp:docPr id="339298381"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5D440D45" w14:textId="77777777" w:rsidR="00864526" w:rsidRPr="00D37F37" w:rsidRDefault="00864526" w:rsidP="00864526">
                            <w:pPr>
                              <w:spacing w:after="240"/>
                              <w:rPr>
                                <w:b/>
                                <w:bCs/>
                                <w:sz w:val="24"/>
                                <w:szCs w:val="24"/>
                              </w:rPr>
                            </w:pPr>
                            <w:r>
                              <w:rPr>
                                <w:b/>
                                <w:bCs/>
                                <w:sz w:val="24"/>
                                <w:szCs w:val="24"/>
                              </w:rPr>
                              <w:t xml:space="preserve">     /2</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F24F68F" id="_x0000_s1132" type="#_x0000_t202" style="position:absolute;left:0;text-align:left;margin-left:473.3pt;margin-top:18.65pt;width:44.25pt;height:22.5pt;z-index:251658363;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0dYlnOAIAAIUEAAAOAAAAZHJzL2Uyb0RvYy54bWysVEtvGjEQvlfqf7B8L7sgCGHFElEiqkoo&#13;&#10;iUSqnI3XZq16Pa5t2E1/fcfmmaSnqhczr/1m5psZpnddo8leOK/AlLTfyykRhkOlzLakP56XX24p&#13;&#10;8YGZimkwoqSvwtO72edP09YWYgA16Eo4giDGF60taR2CLbLM81o0zPfACoNOCa5hAVW3zSrHWkRv&#13;&#10;dDbI85usBVdZB1x4j9b7g5POEr6UgodHKb0IRJcUawvpdendxDebTVmxdczWih/LYP9QRcOUwaRn&#13;&#10;qHsWGNk59QGqUdyBBxl6HJoMpFRcpB6wm37+rpt1zaxIvSA53p5p8v8Plj/s1/bJkdB9hQ4HGAlp&#13;&#10;rS88GmM/nXRN/MVKCfqRwtczbaILhKNxdNOfjEeUcHQNbkfjUaI1u3xsnQ/fBDQkCiV1OJVEFtuv&#13;&#10;fMCEGHoKibk8aFUtldZJiZsgFtqRPcMZ6pBKxC/eRGlDWqx+kmPuDxAR+wyw0Yz/jF2+hUBNGzRe&#13;&#10;eo9S6DYdURUi56mnaNtA9YqEOTjskrd8qTDBivnwxBwuD3KEBxEe8ZEasCw4SpTU4H7/zR7jcabo&#13;&#10;paTFZSyp/7VjTlCivxuc9qQ/HMbtTcpwNB6g4q49m2uP2TULQK76eHqWJzHGB30SpYPmBe9mHrOi&#13;&#10;ixmOuUsaTuIiHE4E746L+TwF4b5aFlZmbXmEjixHYp+7F+bscbIBV+IBTmvLincDPsTGLw3MdwGk&#13;&#10;StO/sHocAO56ms/xLuMxXesp6vLvMfsDAAD//wMAUEsDBBQABgAIAAAAIQAVXw7f4QAAAA8BAAAP&#13;&#10;AAAAZHJzL2Rvd25yZXYueG1sTE87b8IwEN4r9T9YV6lbcYIhhRAH9TnQrRSJ1cRHEtU+R7GBwK+v&#13;&#10;mcpy0qf7nsVysIYdsfetIwnpKAGGVDndUi1h8/P5NAPmgyKtjCOUcEYPy/L+rlC5dif6xuM61Cya&#13;&#10;kM+VhCaELufcVw1a5UeuQ4q/veutChH2Nde9OkVza/g4STJuVUsxoVEdvjVY/a4PVsLH69dcrM6r&#13;&#10;bnOpLxMTRLrtp6mUjw/D+yKelwWwgEP4V8B1Q+wPZSy2cwfSnhkJ80mWRaoE8SyAXQmJmKbAdhJm&#13;&#10;YwG8LPjtjvIPAAD//wMAUEsBAi0AFAAGAAgAAAAhALaDOJL+AAAA4QEAABMAAAAAAAAAAAAAAAAA&#13;&#10;AAAAAFtDb250ZW50X1R5cGVzXS54bWxQSwECLQAUAAYACAAAACEAOP0h/9YAAACUAQAACwAAAAAA&#13;&#10;AAAAAAAAAAAvAQAAX3JlbHMvLnJlbHNQSwECLQAUAAYACAAAACEAdHWJZzgCAACFBAAADgAAAAAA&#13;&#10;AAAAAAAAAAAuAgAAZHJzL2Uyb0RvYy54bWxQSwECLQAUAAYACAAAACEAFV8O3+EAAAAPAQAADwAA&#13;&#10;AAAAAAAAAAAAAACSBAAAZHJzL2Rvd25yZXYueG1sUEsFBgAAAAAEAAQA8wAAAKAFAAAAAA==&#13;&#10;" fillcolor="white [3201]" strokeweight="1.5pt">
                <v:textbox>
                  <w:txbxContent>
                    <w:p w14:paraId="5D440D45" w14:textId="77777777" w:rsidR="00864526" w:rsidRPr="00D37F37" w:rsidRDefault="00864526" w:rsidP="00864526">
                      <w:pPr>
                        <w:spacing w:after="240"/>
                        <w:rPr>
                          <w:b/>
                          <w:bCs/>
                          <w:sz w:val="24"/>
                          <w:szCs w:val="24"/>
                        </w:rPr>
                      </w:pPr>
                      <w:r>
                        <w:rPr>
                          <w:b/>
                          <w:bCs/>
                          <w:sz w:val="24"/>
                          <w:szCs w:val="24"/>
                        </w:rPr>
                        <w:t xml:space="preserve">     /2</w:t>
                      </w:r>
                    </w:p>
                  </w:txbxContent>
                </v:textbox>
                <w10:wrap type="square" anchorx="margin"/>
              </v:shape>
            </w:pict>
          </mc:Fallback>
        </mc:AlternateContent>
      </w:r>
      <w:r w:rsidR="00284CD7" w:rsidRPr="00F1598C">
        <w:t xml:space="preserve">Less than 1 time per month </w:t>
      </w:r>
      <w:r w:rsidR="00284CD7" w:rsidRPr="00F1598C">
        <w:rPr>
          <w:b/>
        </w:rPr>
        <w:t>(0.5 points)</w:t>
      </w:r>
    </w:p>
    <w:p w14:paraId="3F2AFEA0" w14:textId="3977EF26" w:rsidR="00284CD7" w:rsidRPr="00F1598C" w:rsidRDefault="00284CD7" w:rsidP="00363E24">
      <w:pPr>
        <w:pStyle w:val="ListParagraph"/>
        <w:numPr>
          <w:ilvl w:val="0"/>
          <w:numId w:val="63"/>
        </w:numPr>
      </w:pPr>
      <w:r w:rsidRPr="00F1598C">
        <w:t xml:space="preserve">Never </w:t>
      </w:r>
      <w:r w:rsidRPr="009D6AA8">
        <w:t>(</w:t>
      </w:r>
      <w:r w:rsidRPr="00D36888">
        <w:rPr>
          <w:b/>
          <w:bCs/>
        </w:rPr>
        <w:t>0 points</w:t>
      </w:r>
      <w:r w:rsidRPr="009D6AA8">
        <w:t>)</w:t>
      </w:r>
    </w:p>
    <w:p w14:paraId="10971ED0" w14:textId="77777777" w:rsidR="009D6AA8" w:rsidRDefault="009D6AA8" w:rsidP="00363E24">
      <w:pPr>
        <w:pStyle w:val="Questions"/>
      </w:pPr>
      <w:r>
        <w:rPr>
          <w:noProof/>
        </w:rPr>
        <mc:AlternateContent>
          <mc:Choice Requires="wps">
            <w:drawing>
              <wp:inline distT="0" distB="0" distL="0" distR="0" wp14:anchorId="6CB3AD52" wp14:editId="42E1B9CA">
                <wp:extent cx="5549900" cy="279400"/>
                <wp:effectExtent l="0" t="0" r="0" b="0"/>
                <wp:docPr id="955309505" name="Text Box 175"/>
                <wp:cNvGraphicFramePr/>
                <a:graphic xmlns:a="http://schemas.openxmlformats.org/drawingml/2006/main">
                  <a:graphicData uri="http://schemas.microsoft.com/office/word/2010/wordprocessingShape">
                    <wps:wsp>
                      <wps:cNvSpPr txBox="1"/>
                      <wps:spPr>
                        <a:xfrm>
                          <a:off x="0" y="0"/>
                          <a:ext cx="5549900" cy="279400"/>
                        </a:xfrm>
                        <a:prstGeom prst="rect">
                          <a:avLst/>
                        </a:prstGeom>
                        <a:solidFill>
                          <a:schemeClr val="accent1">
                            <a:lumMod val="20000"/>
                            <a:lumOff val="80000"/>
                            <a:alpha val="62000"/>
                          </a:schemeClr>
                        </a:solidFill>
                        <a:ln w="6350">
                          <a:noFill/>
                        </a:ln>
                      </wps:spPr>
                      <wps:txbx>
                        <w:txbxContent>
                          <w:p w14:paraId="62CCDB0E" w14:textId="77777777" w:rsidR="009D6AA8" w:rsidRPr="00D36888" w:rsidRDefault="009D6AA8" w:rsidP="00D36888">
                            <w:pPr>
                              <w:ind w:left="360" w:hanging="360"/>
                              <w:rPr>
                                <w:iCs/>
                              </w:rPr>
                            </w:pPr>
                            <w:r w:rsidRPr="00D36888">
                              <w:rPr>
                                <w:rStyle w:val="normaltextrun"/>
                                <w:rFonts w:asciiTheme="minorHAnsi" w:hAnsiTheme="minorHAnsi" w:cstheme="minorHAnsi"/>
                                <w:b/>
                                <w:bCs/>
                                <w:color w:val="000000" w:themeColor="text1"/>
                              </w:rPr>
                              <w:t>*If this question was skipped based on your response to 4.1,</w:t>
                            </w:r>
                            <w:r w:rsidRPr="00D36888">
                              <w:rPr>
                                <w:rStyle w:val="eop"/>
                                <w:rFonts w:asciiTheme="minorHAnsi" w:hAnsiTheme="minorHAnsi" w:cstheme="minorHAnsi"/>
                                <w:color w:val="000000" w:themeColor="text1"/>
                              </w:rPr>
                              <w:t xml:space="preserve"> input 0 points for the Total.</w:t>
                            </w:r>
                          </w:p>
                          <w:p w14:paraId="67FC9F85" w14:textId="77777777" w:rsidR="009D6AA8" w:rsidRPr="00F118C6" w:rsidRDefault="009D6AA8" w:rsidP="009D6AA8">
                            <w:pPr>
                              <w:rPr>
                                <w:color w:val="000000" w:themeColor="text1"/>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w:pict>
              <v:shape w14:anchorId="6CB3AD52" id="_x0000_s1133" type="#_x0000_t202" style="width:437pt;height:2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TU9hiVQIAALIEAAAOAAAAZHJzL2Uyb0RvYy54bWysVEtv2zAMvg/YfxB0X+1kSdoYcYosRYcB&#13;&#10;XVsgHXpmZDk2IIuapMTOfv0oOa92Ow27yHyJpD5+9Oy2axTbSetq1DkfXKWcSS2wqPUm5z9e7j/d&#13;&#10;cOY86AIUapnzvXT8dv7xw6w1mRxihaqQllES7bLW5Lzy3mRJ4kQlG3BXaKQmZ4m2AU+q3SSFhZay&#13;&#10;NyoZpukkadEWxqKQzpH1rnfyecxfllL4p7J00jOVc+rNx9PGcx3OZD6DbGPBVLU4tAH/0EUDtaai&#13;&#10;p1R34IFtbf1HqqYWFh2W/kpgk2BZ1kLGN9BrBum716wqMDK+hcBx5gST+39pxeNuZZ4t890X7GiA&#13;&#10;AZDWuMyRMbynK20TvtQpIz9BuD/BJjvPBBnH49F0mpJLkG94PR2RTGmS821jnf8qsWFByLmlsUS0&#13;&#10;YPfgfB96DAnFHKq6uK+Vikqgglwqy3ZAQwQhpPaDeF1tm+9Y9HYiQ18WMjLT0HvzzdkMylTQWych&#13;&#10;+tBjpFrIHzt+U1pp1uZ88nmcxnIaQ099u0pT+BmoIPlu3bG6IBDTE4xrLPaErsWeeM6I+5ogeADn&#13;&#10;n8ES0wg12h7/REepkKrhQeKsQvvrb/YQTwQgL2ctMTfn7ucWrORMfdNEjelgNApUj8pofD0kxV56&#13;&#10;1pcevW2WSLgOaE+NiGKI9+oolhabV1qyRahKLtCCaufcH8Wl7/eJllTIxSIGEbkN+Ae9MiKkDnMM&#13;&#10;A37pXsGaAws88ecRjxyH7B0Z+thwU+Ni67GsI1MC0j2qhwHQYsTJHZY4bN6lHqPOv5r5bwAAAP//&#13;&#10;AwBQSwMEFAAGAAgAAAAhAM8yl2/aAAAACQEAAA8AAABkcnMvZG93bnJldi54bWxMT9FKw0AQfBf8&#13;&#10;h2MF3+ylErWkuRRpEOqLYPUDtrltLpjbC7lrG/v1rr7Yl1mGYWZnytXke3WkMXaBDcxnGSjiJtiO&#13;&#10;WwOfHy93C1AxIVvsA5OBb4qwqq6vSixsOPE7HbepVRLCsUADLqWh0Do2jjzGWRiIRduH0WMSOrba&#13;&#10;jniScN/r+yx71B47lg8OB1o7ar62B29gM0TmOb91+/XDROdNXrv69WzM7c1ULwWel6ASTenfAb8b&#13;&#10;pD9UUmwXDmyj6g3ImvSHoi2ecqE7A7lcXZX6ckH1AwAA//8DAFBLAQItABQABgAIAAAAIQC2gziS&#13;&#10;/gAAAOEBAAATAAAAAAAAAAAAAAAAAAAAAABbQ29udGVudF9UeXBlc10ueG1sUEsBAi0AFAAGAAgA&#13;&#10;AAAhADj9If/WAAAAlAEAAAsAAAAAAAAAAAAAAAAALwEAAF9yZWxzLy5yZWxzUEsBAi0AFAAGAAgA&#13;&#10;AAAhAJNT2GJVAgAAsgQAAA4AAAAAAAAAAAAAAAAALgIAAGRycy9lMm9Eb2MueG1sUEsBAi0AFAAG&#13;&#10;AAgAAAAhAM8yl2/aAAAACQEAAA8AAAAAAAAAAAAAAAAArwQAAGRycy9kb3ducmV2LnhtbFBLBQYA&#13;&#10;AAAABAAEAPMAAAC2BQAAAAA=&#13;&#10;" fillcolor="#d9e2f3 [660]" stroked="f" strokeweight=".5pt">
                <v:fill opacity="40606f"/>
                <v:textbox>
                  <w:txbxContent>
                    <w:p w14:paraId="62CCDB0E" w14:textId="77777777" w:rsidR="009D6AA8" w:rsidRPr="00D36888" w:rsidRDefault="009D6AA8" w:rsidP="00D36888">
                      <w:pPr>
                        <w:ind w:left="360" w:hanging="360"/>
                        <w:rPr>
                          <w:iCs/>
                        </w:rPr>
                      </w:pPr>
                      <w:r w:rsidRPr="00D36888">
                        <w:rPr>
                          <w:rStyle w:val="normaltextrun"/>
                          <w:rFonts w:asciiTheme="minorHAnsi" w:hAnsiTheme="minorHAnsi" w:cstheme="minorHAnsi"/>
                          <w:b/>
                          <w:bCs/>
                          <w:color w:val="000000" w:themeColor="text1"/>
                        </w:rPr>
                        <w:t>*If this question was skipped based on your response to 4.1,</w:t>
                      </w:r>
                      <w:r w:rsidRPr="00D36888">
                        <w:rPr>
                          <w:rStyle w:val="eop"/>
                          <w:rFonts w:asciiTheme="minorHAnsi" w:hAnsiTheme="minorHAnsi" w:cstheme="minorHAnsi"/>
                          <w:color w:val="000000" w:themeColor="text1"/>
                        </w:rPr>
                        <w:t xml:space="preserve"> input 0 points for the Total.</w:t>
                      </w:r>
                    </w:p>
                    <w:p w14:paraId="67FC9F85" w14:textId="77777777" w:rsidR="009D6AA8" w:rsidRPr="00F118C6" w:rsidRDefault="009D6AA8" w:rsidP="009D6AA8">
                      <w:pPr>
                        <w:rPr>
                          <w:color w:val="000000" w:themeColor="text1"/>
                        </w:rPr>
                      </w:pPr>
                    </w:p>
                  </w:txbxContent>
                </v:textbox>
                <w10:anchorlock/>
              </v:shape>
            </w:pict>
          </mc:Fallback>
        </mc:AlternateContent>
      </w:r>
    </w:p>
    <w:p w14:paraId="4576FE0F" w14:textId="0230436B" w:rsidR="00284CD7" w:rsidRPr="00864526" w:rsidRDefault="00F065A5" w:rsidP="00363E24">
      <w:pPr>
        <w:pStyle w:val="Questions"/>
      </w:pPr>
      <w:r>
        <w:t>*</w:t>
      </w:r>
      <w:r w:rsidR="00284CD7" w:rsidRPr="00864526">
        <w:t>4.6 Produce from the garden is used in meals or snacks.</w:t>
      </w:r>
    </w:p>
    <w:p w14:paraId="00FD6B6E" w14:textId="77777777" w:rsidR="00284CD7" w:rsidRPr="00F1598C" w:rsidRDefault="00284CD7" w:rsidP="00363E24">
      <w:pPr>
        <w:pStyle w:val="ListParagraph"/>
        <w:numPr>
          <w:ilvl w:val="0"/>
          <w:numId w:val="64"/>
        </w:numPr>
      </w:pPr>
      <w:r w:rsidRPr="00F1598C">
        <w:t xml:space="preserve">1 time per week or more </w:t>
      </w:r>
      <w:r w:rsidRPr="00F1598C">
        <w:rPr>
          <w:b/>
        </w:rPr>
        <w:t>(2 points)</w:t>
      </w:r>
    </w:p>
    <w:p w14:paraId="150F169B" w14:textId="2E6F0AF6" w:rsidR="00284CD7" w:rsidRPr="00F1598C" w:rsidRDefault="00284CD7" w:rsidP="00363E24">
      <w:pPr>
        <w:pStyle w:val="ListParagraph"/>
        <w:numPr>
          <w:ilvl w:val="0"/>
          <w:numId w:val="64"/>
        </w:numPr>
      </w:pPr>
      <w:r w:rsidRPr="00F1598C">
        <w:t xml:space="preserve">2-3 times per month </w:t>
      </w:r>
      <w:r w:rsidRPr="00F1598C">
        <w:rPr>
          <w:b/>
        </w:rPr>
        <w:t>(1.5 points)</w:t>
      </w:r>
    </w:p>
    <w:p w14:paraId="7EE30243" w14:textId="407B9A21" w:rsidR="00284CD7" w:rsidRPr="00F1598C" w:rsidRDefault="00284CD7" w:rsidP="00363E24">
      <w:pPr>
        <w:pStyle w:val="ListParagraph"/>
        <w:numPr>
          <w:ilvl w:val="0"/>
          <w:numId w:val="64"/>
        </w:numPr>
      </w:pPr>
      <w:r w:rsidRPr="00F1598C">
        <w:t xml:space="preserve">1 time per month </w:t>
      </w:r>
      <w:r w:rsidRPr="00F1598C">
        <w:rPr>
          <w:b/>
        </w:rPr>
        <w:t>(1 point)</w:t>
      </w:r>
    </w:p>
    <w:p w14:paraId="65DAB465" w14:textId="553FDC39" w:rsidR="00284CD7" w:rsidRPr="00F1598C" w:rsidRDefault="00A902ED" w:rsidP="00363E24">
      <w:pPr>
        <w:pStyle w:val="ListParagraph"/>
        <w:numPr>
          <w:ilvl w:val="0"/>
          <w:numId w:val="64"/>
        </w:numPr>
      </w:pPr>
      <w:r w:rsidRPr="00BD38AA">
        <w:rPr>
          <w:noProof/>
        </w:rPr>
        <mc:AlternateContent>
          <mc:Choice Requires="wps">
            <w:drawing>
              <wp:anchor distT="0" distB="0" distL="114300" distR="114300" simplePos="0" relativeHeight="251658367" behindDoc="0" locked="0" layoutInCell="1" allowOverlap="1" wp14:anchorId="1FF3369C" wp14:editId="06E4E357">
                <wp:simplePos x="0" y="0"/>
                <wp:positionH relativeFrom="column">
                  <wp:posOffset>5333788</wp:posOffset>
                </wp:positionH>
                <wp:positionV relativeFrom="paragraph">
                  <wp:posOffset>55880</wp:posOffset>
                </wp:positionV>
                <wp:extent cx="668867" cy="285750"/>
                <wp:effectExtent l="0" t="0" r="4445" b="6350"/>
                <wp:wrapNone/>
                <wp:docPr id="428939885"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00DEE895" w14:textId="77777777" w:rsidR="00864526" w:rsidRPr="00960E64" w:rsidRDefault="00864526" w:rsidP="00864526">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1FF3369C" id="_x0000_s1134" type="#_x0000_t202" style="position:absolute;left:0;text-align:left;margin-left:420pt;margin-top:4.4pt;width:52.65pt;height:22.5pt;z-index:251658367;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7j+CyMQIAAFwEAAAOAAAAZHJzL2Uyb0RvYy54bWysVEuP2jAQvlfqf7B8LwEKLBs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nkjhKOpuF0fDdOsGbXx9b58FVATaJQUIesJLDY&#13;&#10;Ye0DJkTXs0vM5UGrcqW0TkqcBLHUjhwYcqhDKhFf/OalDWmwkM+YOj4yEJ93kbXBBNeWohTabUtU&#13;&#10;ie32h+eGt1AeEQcH3Yh4y1cKq10zH16Yw5nA1nHOwzMeUgNmg5NESQXu59/uoz9ShVZKGpyxgvof&#13;&#10;e+YEJfqbQRLvB6NRHMqkjMZ3Q1TcrWV7azH7egkIwQA3yvIkRv+gz6J0UL/hOixiVjQxwzF3QcNZ&#13;&#10;XIZu8nGduFgskhOOoWVhbTaWx9ARvcjFa/vGnD0RFpDpJzhPI8vf8db5drgv9gGkSqRGpDtUTwTg&#13;&#10;CCeuT+sWd+RWT17Xn8L8FwAAAP//AwBQSwMEFAAGAAgAAAAhAEffIgrkAAAADQEAAA8AAABkcnMv&#13;&#10;ZG93bnJldi54bWxMj0tPwzAQhO9I/Adrkbig1oE0NKRxKsRT4kbDQ9zceEki4nUUu0n49ywnuKx2&#13;&#10;NZrZ+fLtbDsx4uBbRwrOlxEIpMqZlmoFL+X9IgXhgyajO0eo4Bs9bIvjo1xnxk30jOMu1IJDyGda&#13;&#10;QRNCn0npqwat9kvXI7H26QarA59DLc2gJw63nbyIoktpdUv8odE93jRYfe0OVsHHWf3+5OeH1ylO&#13;&#10;4v7ucSzXb6ZU6vRkvt3wuN6ACDiHPwf8MnB/KLjY3h3IeNEpSFcRAwVeGIP1q1USg9grSOIUZJHL&#13;&#10;/xTFDwAAAP//AwBQSwECLQAUAAYACAAAACEAtoM4kv4AAADhAQAAEwAAAAAAAAAAAAAAAAAAAAAA&#13;&#10;W0NvbnRlbnRfVHlwZXNdLnhtbFBLAQItABQABgAIAAAAIQA4/SH/1gAAAJQBAAALAAAAAAAAAAAA&#13;&#10;AAAAAC8BAABfcmVscy8ucmVsc1BLAQItABQABgAIAAAAIQD7j+CyMQIAAFwEAAAOAAAAAAAAAAAA&#13;&#10;AAAAAC4CAABkcnMvZTJvRG9jLnhtbFBLAQItABQABgAIAAAAIQBH3yIK5AAAAA0BAAAPAAAAAAAA&#13;&#10;AAAAAAAAAIsEAABkcnMvZG93bnJldi54bWxQSwUGAAAAAAQABADzAAAAnAUAAAAA&#13;&#10;" fillcolor="white [3201]" stroked="f" strokeweight=".5pt">
                <v:textbox>
                  <w:txbxContent>
                    <w:p w14:paraId="00DEE895" w14:textId="77777777" w:rsidR="00864526" w:rsidRPr="00960E64" w:rsidRDefault="00864526" w:rsidP="00864526">
                      <w:pPr>
                        <w:rPr>
                          <w:b/>
                          <w:bCs/>
                        </w:rPr>
                      </w:pPr>
                      <w:r w:rsidRPr="00960E64">
                        <w:rPr>
                          <w:b/>
                          <w:bCs/>
                        </w:rPr>
                        <w:t>TOTAL =</w:t>
                      </w:r>
                    </w:p>
                  </w:txbxContent>
                </v:textbox>
              </v:shape>
            </w:pict>
          </mc:Fallback>
        </mc:AlternateContent>
      </w:r>
      <w:r w:rsidR="00864526" w:rsidRPr="00F1598C">
        <w:rPr>
          <w:noProof/>
        </w:rPr>
        <mc:AlternateContent>
          <mc:Choice Requires="wps">
            <w:drawing>
              <wp:anchor distT="0" distB="0" distL="114300" distR="114300" simplePos="0" relativeHeight="251658366" behindDoc="0" locked="0" layoutInCell="1" allowOverlap="1" wp14:anchorId="3618DAB9" wp14:editId="5A9BF80A">
                <wp:simplePos x="0" y="0"/>
                <wp:positionH relativeFrom="margin">
                  <wp:posOffset>6010910</wp:posOffset>
                </wp:positionH>
                <wp:positionV relativeFrom="paragraph">
                  <wp:posOffset>49530</wp:posOffset>
                </wp:positionV>
                <wp:extent cx="561975" cy="285750"/>
                <wp:effectExtent l="12700" t="12700" r="9525" b="19050"/>
                <wp:wrapSquare wrapText="bothSides"/>
                <wp:docPr id="1491762709"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596BBAD8" w14:textId="77777777" w:rsidR="00864526" w:rsidRPr="00D37F37" w:rsidRDefault="00864526" w:rsidP="00864526">
                            <w:pPr>
                              <w:spacing w:after="240"/>
                              <w:rPr>
                                <w:b/>
                                <w:bCs/>
                                <w:sz w:val="24"/>
                                <w:szCs w:val="24"/>
                              </w:rPr>
                            </w:pPr>
                            <w:r>
                              <w:rPr>
                                <w:b/>
                                <w:bCs/>
                                <w:sz w:val="24"/>
                                <w:szCs w:val="24"/>
                              </w:rPr>
                              <w:t xml:space="preserve">     /2</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618DAB9" id="_x0000_s1135" type="#_x0000_t202" style="position:absolute;left:0;text-align:left;margin-left:473.3pt;margin-top:3.9pt;width:44.25pt;height:22.5pt;z-index:25165836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0pSjDOwIAAIUEAAAOAAAAZHJzL2Uyb0RvYy54bWysVN9vGjEMfp+0/yHK+zhgUMqJo2JUTJNQ&#13;&#10;W4lWfQ65hIuWi7MkcMf++jnhZ9s9TXvJ2bHz2f5s3+SurTXZCecVmIL2Ol1KhOFQKrMp6Mvz4sst&#13;&#10;JT4wUzINRhR0Lzy9m37+NGlsLvpQgS6FIwhifN7YglYh2DzLPK9EzXwHrDBolOBqFlB1m6x0rEH0&#13;&#10;Wmf9bvcma8CV1gEX3uPt/cFIpwlfSsHDo5ReBKILirmFdLp0ruOZTScs3zhmK8WPabB/yKJmymDQ&#13;&#10;M9Q9C4xsnfoAVSvuwIMMHQ51BlIqLlINWE2v+66aVcWsSLUgOd6eafL/D5Y/7Fb2yZHQfoMWGxgJ&#13;&#10;aazPPV7Gelrp6vjFTAnakcL9mTbRBsLxcnjTG4+GlHA09W+Ho2GiNbs8ts6H7wJqEoWCOuxKIovt&#13;&#10;lj5gQHQ9ucRYHrQqF0rrpMRJEHPtyI5hD3VIKeKLN17akAazH3cx9geIiH0GWGvGf8Yq30Kgpg1e&#13;&#10;XmqPUmjXLVElIne/nphZQ7lHwhwcZslbvlAYYMl8eGIOhwc5woUIj3hIDZgWHCVKKnC//3Yf/bGn&#13;&#10;aKWkwWEsqP+1ZU5Qon8Y7Pa4NxjE6U3KYDjqo+KuLetri9nWc0Cuerh6licx+gd9EqWD+hX3Zhaj&#13;&#10;ookZjrELGk7iPBxWBPeOi9ksOeG8WhaWZmV5hI4sR2Kf21fm7LGzAUfiAU5jy/J3DT74xpcGZtsA&#13;&#10;UqXuR6YPrB4bgLOe+nPcy7hM13ryuvw9pn8AAAD//wMAUEsDBBQABgAIAAAAIQCqeg5W5AAAAA4B&#13;&#10;AAAPAAAAZHJzL2Rvd25yZXYueG1sTI/NbsIwEITvlfoO1lbqrTghJIUQB/X3QG+lSL2aeJtEtdeR&#13;&#10;bSDw9DWncllpNbOz81Wr0Wh2QOd7SwLSSQIMqbGqp1bA9uv9YQ7MB0lKakso4IQeVvXtTSVLZY/0&#13;&#10;iYdNaFkMIV9KAV0IQ8m5bzo00k/sgBS1H+uMDHF1LVdOHmO40XyaJAU3sqf4oZMDvnTY/G72RsDb&#13;&#10;88ciW5/Ww/bcnmc6ZOm3y1Mh7u/G12UcT0tgAcfwfwEXhtgf6lhsZ/ekPNMCFrOiiFYBjxHjoidZ&#13;&#10;ngLbCcinc+B1xa8x6j8AAAD//wMAUEsBAi0AFAAGAAgAAAAhALaDOJL+AAAA4QEAABMAAAAAAAAA&#13;&#10;AAAAAAAAAAAAAFtDb250ZW50X1R5cGVzXS54bWxQSwECLQAUAAYACAAAACEAOP0h/9YAAACUAQAA&#13;&#10;CwAAAAAAAAAAAAAAAAAvAQAAX3JlbHMvLnJlbHNQSwECLQAUAAYACAAAACEAtKUowzsCAACFBAAA&#13;&#10;DgAAAAAAAAAAAAAAAAAuAgAAZHJzL2Uyb0RvYy54bWxQSwECLQAUAAYACAAAACEAqnoOVuQAAAAO&#13;&#10;AQAADwAAAAAAAAAAAAAAAACVBAAAZHJzL2Rvd25yZXYueG1sUEsFBgAAAAAEAAQA8wAAAKYFAAAA&#13;&#10;AA==&#13;&#10;" fillcolor="white [3201]" strokeweight="1.5pt">
                <v:textbox>
                  <w:txbxContent>
                    <w:p w14:paraId="596BBAD8" w14:textId="77777777" w:rsidR="00864526" w:rsidRPr="00D37F37" w:rsidRDefault="00864526" w:rsidP="00864526">
                      <w:pPr>
                        <w:spacing w:after="240"/>
                        <w:rPr>
                          <w:b/>
                          <w:bCs/>
                          <w:sz w:val="24"/>
                          <w:szCs w:val="24"/>
                        </w:rPr>
                      </w:pPr>
                      <w:r>
                        <w:rPr>
                          <w:b/>
                          <w:bCs/>
                          <w:sz w:val="24"/>
                          <w:szCs w:val="24"/>
                        </w:rPr>
                        <w:t xml:space="preserve">     /2</w:t>
                      </w:r>
                    </w:p>
                  </w:txbxContent>
                </v:textbox>
                <w10:wrap type="square" anchorx="margin"/>
              </v:shape>
            </w:pict>
          </mc:Fallback>
        </mc:AlternateContent>
      </w:r>
      <w:r w:rsidR="00284CD7" w:rsidRPr="00F1598C">
        <w:t xml:space="preserve">Less than 1 time per month </w:t>
      </w:r>
      <w:r w:rsidR="00284CD7" w:rsidRPr="00F1598C">
        <w:rPr>
          <w:b/>
        </w:rPr>
        <w:t>(0.5 points)</w:t>
      </w:r>
    </w:p>
    <w:p w14:paraId="77162295" w14:textId="77777777" w:rsidR="00864526" w:rsidRPr="009D6AA8" w:rsidRDefault="00284CD7" w:rsidP="00363E24">
      <w:pPr>
        <w:pStyle w:val="ListParagraph"/>
        <w:numPr>
          <w:ilvl w:val="0"/>
          <w:numId w:val="64"/>
        </w:numPr>
      </w:pPr>
      <w:r w:rsidRPr="00F1598C">
        <w:t xml:space="preserve">Never </w:t>
      </w:r>
      <w:r w:rsidRPr="009D6AA8">
        <w:t>(</w:t>
      </w:r>
      <w:r w:rsidRPr="00D36888">
        <w:t>0 points)</w:t>
      </w:r>
    </w:p>
    <w:p w14:paraId="3E4A9C6E" w14:textId="77777777" w:rsidR="009D6AA8" w:rsidRDefault="009D6AA8" w:rsidP="00363E24">
      <w:pPr>
        <w:pStyle w:val="Questions"/>
      </w:pPr>
      <w:r>
        <w:rPr>
          <w:noProof/>
        </w:rPr>
        <mc:AlternateContent>
          <mc:Choice Requires="wps">
            <w:drawing>
              <wp:inline distT="0" distB="0" distL="0" distR="0" wp14:anchorId="248E6556" wp14:editId="116DB1C5">
                <wp:extent cx="5549900" cy="317500"/>
                <wp:effectExtent l="0" t="0" r="0" b="0"/>
                <wp:docPr id="573522153" name="Text Box 175"/>
                <wp:cNvGraphicFramePr/>
                <a:graphic xmlns:a="http://schemas.openxmlformats.org/drawingml/2006/main">
                  <a:graphicData uri="http://schemas.microsoft.com/office/word/2010/wordprocessingShape">
                    <wps:wsp>
                      <wps:cNvSpPr txBox="1"/>
                      <wps:spPr>
                        <a:xfrm>
                          <a:off x="0" y="0"/>
                          <a:ext cx="5549900" cy="317500"/>
                        </a:xfrm>
                        <a:prstGeom prst="rect">
                          <a:avLst/>
                        </a:prstGeom>
                        <a:solidFill>
                          <a:schemeClr val="accent1">
                            <a:lumMod val="20000"/>
                            <a:lumOff val="80000"/>
                            <a:alpha val="62000"/>
                          </a:schemeClr>
                        </a:solidFill>
                        <a:ln w="6350">
                          <a:noFill/>
                        </a:ln>
                      </wps:spPr>
                      <wps:txbx>
                        <w:txbxContent>
                          <w:p w14:paraId="1085DB39" w14:textId="77777777" w:rsidR="009D6AA8" w:rsidRPr="00D36888" w:rsidRDefault="009D6AA8" w:rsidP="00D36888">
                            <w:pPr>
                              <w:rPr>
                                <w:iCs/>
                              </w:rPr>
                            </w:pPr>
                            <w:r w:rsidRPr="00D36888">
                              <w:rPr>
                                <w:rStyle w:val="normaltextrun"/>
                                <w:rFonts w:asciiTheme="minorHAnsi" w:hAnsiTheme="minorHAnsi" w:cstheme="minorHAnsi"/>
                                <w:b/>
                                <w:bCs/>
                                <w:color w:val="000000" w:themeColor="text1"/>
                              </w:rPr>
                              <w:t>*If this question was skipped based on your response to 4.1,</w:t>
                            </w:r>
                            <w:r w:rsidRPr="00D36888">
                              <w:rPr>
                                <w:rStyle w:val="eop"/>
                                <w:rFonts w:asciiTheme="minorHAnsi" w:hAnsiTheme="minorHAnsi" w:cstheme="minorHAnsi"/>
                                <w:color w:val="000000" w:themeColor="text1"/>
                              </w:rPr>
                              <w:t xml:space="preserve"> input 0 points for the Total.</w:t>
                            </w:r>
                          </w:p>
                          <w:p w14:paraId="7A37D306" w14:textId="77777777" w:rsidR="009D6AA8" w:rsidRPr="00F118C6" w:rsidRDefault="009D6AA8" w:rsidP="009D6AA8">
                            <w:pPr>
                              <w:rPr>
                                <w:color w:val="000000" w:themeColor="text1"/>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w:pict>
              <v:shape w14:anchorId="248E6556" id="_x0000_s1136" type="#_x0000_t202" style="width:437pt;height: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T1CPWVgIAALIEAAAOAAAAZHJzL2Uyb0RvYy54bWysVEtv2zAMvg/YfxB0X+ykSR9GnCJrkWFA&#13;&#10;1xZoh54ZWaoNyKImKbG7Xz9Kdpqu22nYReZLJPXxo5eXfavZXjrfoCn5dJJzJo3AqjHPJf/+uPl0&#13;&#10;zpkPYCrQaGTJX6Tnl6uPH5adLeQMa9SVdIySGF90tuR1CLbIMi9q2YKfoJWGnApdC4FU95xVDjrK&#13;&#10;3upsluenWYeusg6F9J6s14OTr1J+paQId0p5GZguOfUW0unSuY1ntlpC8ezA1o0Y24B/6KKFxlDR&#13;&#10;11TXEIDtXPNHqrYRDj2qMBHYZqhUI2R6A71mmr97zUMNVqa3EDjevsLk/19acbt/sPeOhf4z9jTA&#13;&#10;CEhnfeHJGN/TK9fGL3XKyE8QvrzCJvvABBkXi/nFRU4uQb6T6dmCZEqTHW9b58MXiS2LQskdjSWh&#13;&#10;BfsbH4bQQ0gs5lE31abROimRCvJKO7YHGiIIIU2Yput6137DarATGYayUJCZhj6Yz49m0LaGwXoa&#13;&#10;o8ceE9Vi/tTxb6W1YV3JT08WeSpnMPY0tKsNhR+BilLotz1rKgIxnx9g3GL1Qug6HIjnrdg0BMEN&#13;&#10;+HAPjphGqNH2hDs6lEaqhqPEWY3u59/sMZ4IQF7OOmJuyf2PHTjJmf5qiBoX0/k8Uj0p88XZjBT3&#13;&#10;1rN96zG79goJ1yntqRVJjPFBH0TlsH2iJVvHquQCI6h2ycNBvArDPtGSCrlepyAit4VwYx6siKnj&#13;&#10;HOOAH/sncHZkQSD+3OKB41C8I8MQG28aXO8CqiYxJSI9oDoOgBYjTW5c4rh5b/UUdfzVrH4BAAD/&#13;&#10;/wMAUEsDBBQABgAIAAAAIQAIWqC+3AAAAAkBAAAPAAAAZHJzL2Rvd25yZXYueG1sTI/BbsIwEETv&#13;&#10;lfgHa5F6KzYVtCjEQYioEr0glfYDTLzEEfE6ig2kfH2XXtrLSKPRzs7LV4NvxQX72ATSMJ0oEEhV&#13;&#10;sA3VGr4+354WIGIyZE0bCDV8Y4RVMXrITWbDlT7wsk+14BKKmdHgUuoyKWPl0Js4CR0SZ8fQe5PY&#13;&#10;9rW0vblyuW/ls1Iv0puG+IMzHW4cVqf92WvYdpFoSrvmuJkPeNvOSle+37R+HA/lkmW9BJFwSH8X&#13;&#10;cGfg/VDwsEM4k42i1cA06Vc5W7zO2B40zJUCWeTyP0HxAwAA//8DAFBLAQItABQABgAIAAAAIQC2&#13;&#10;gziS/gAAAOEBAAATAAAAAAAAAAAAAAAAAAAAAABbQ29udGVudF9UeXBlc10ueG1sUEsBAi0AFAAG&#13;&#10;AAgAAAAhADj9If/WAAAAlAEAAAsAAAAAAAAAAAAAAAAALwEAAF9yZWxzLy5yZWxzUEsBAi0AFAAG&#13;&#10;AAgAAAAhAJPUI9ZWAgAAsgQAAA4AAAAAAAAAAAAAAAAALgIAAGRycy9lMm9Eb2MueG1sUEsBAi0A&#13;&#10;FAAGAAgAAAAhAAhaoL7cAAAACQEAAA8AAAAAAAAAAAAAAAAAsAQAAGRycy9kb3ducmV2LnhtbFBL&#13;&#10;BQYAAAAABAAEAPMAAAC5BQAAAAA=&#13;&#10;" fillcolor="#d9e2f3 [660]" stroked="f" strokeweight=".5pt">
                <v:fill opacity="40606f"/>
                <v:textbox>
                  <w:txbxContent>
                    <w:p w14:paraId="1085DB39" w14:textId="77777777" w:rsidR="009D6AA8" w:rsidRPr="00D36888" w:rsidRDefault="009D6AA8" w:rsidP="00D36888">
                      <w:pPr>
                        <w:rPr>
                          <w:iCs/>
                        </w:rPr>
                      </w:pPr>
                      <w:r w:rsidRPr="00D36888">
                        <w:rPr>
                          <w:rStyle w:val="normaltextrun"/>
                          <w:rFonts w:asciiTheme="minorHAnsi" w:hAnsiTheme="minorHAnsi" w:cstheme="minorHAnsi"/>
                          <w:b/>
                          <w:bCs/>
                          <w:color w:val="000000" w:themeColor="text1"/>
                        </w:rPr>
                        <w:t>*If this question was skipped based on your response to 4.1,</w:t>
                      </w:r>
                      <w:r w:rsidRPr="00D36888">
                        <w:rPr>
                          <w:rStyle w:val="eop"/>
                          <w:rFonts w:asciiTheme="minorHAnsi" w:hAnsiTheme="minorHAnsi" w:cstheme="minorHAnsi"/>
                          <w:color w:val="000000" w:themeColor="text1"/>
                        </w:rPr>
                        <w:t xml:space="preserve"> input 0 points for the Total.</w:t>
                      </w:r>
                    </w:p>
                    <w:p w14:paraId="7A37D306" w14:textId="77777777" w:rsidR="009D6AA8" w:rsidRPr="00F118C6" w:rsidRDefault="009D6AA8" w:rsidP="009D6AA8">
                      <w:pPr>
                        <w:rPr>
                          <w:color w:val="000000" w:themeColor="text1"/>
                        </w:rPr>
                      </w:pPr>
                    </w:p>
                  </w:txbxContent>
                </v:textbox>
                <w10:anchorlock/>
              </v:shape>
            </w:pict>
          </mc:Fallback>
        </mc:AlternateContent>
      </w:r>
    </w:p>
    <w:p w14:paraId="2EE4A1A8" w14:textId="77777777" w:rsidR="009D6AA8" w:rsidRDefault="009D6AA8">
      <w:pPr>
        <w:widowControl/>
        <w:autoSpaceDE/>
        <w:autoSpaceDN/>
        <w:spacing w:after="160" w:line="259" w:lineRule="auto"/>
        <w:rPr>
          <w:rFonts w:asciiTheme="minorHAnsi" w:hAnsiTheme="minorHAnsi" w:cstheme="minorHAnsi"/>
          <w:b/>
          <w:color w:val="000000" w:themeColor="text1"/>
          <w:sz w:val="24"/>
          <w:szCs w:val="24"/>
        </w:rPr>
      </w:pPr>
      <w:r>
        <w:br w:type="page"/>
      </w:r>
    </w:p>
    <w:p w14:paraId="6FF65B90" w14:textId="4F5FF270" w:rsidR="00284CD7" w:rsidRPr="00864526" w:rsidRDefault="00284CD7" w:rsidP="00363E24">
      <w:pPr>
        <w:pStyle w:val="Questions"/>
        <w:rPr>
          <w:rFonts w:ascii="Calibri" w:hAnsi="Calibri" w:cs="Calibri"/>
        </w:rPr>
      </w:pPr>
      <w:r w:rsidRPr="00864526">
        <w:lastRenderedPageBreak/>
        <w:t>4.7 Staff participate in nutrition training opportunities, not including training on food safety/handling and food allergies.</w:t>
      </w:r>
    </w:p>
    <w:p w14:paraId="59238D43" w14:textId="32B31707" w:rsidR="00284CD7" w:rsidRPr="00F1598C" w:rsidRDefault="00284CD7" w:rsidP="00363E24">
      <w:pPr>
        <w:pStyle w:val="ListParagraph"/>
        <w:numPr>
          <w:ilvl w:val="0"/>
          <w:numId w:val="5"/>
        </w:numPr>
      </w:pPr>
      <w:r w:rsidRPr="00F1598C">
        <w:t>More than 1 time per year</w:t>
      </w:r>
      <w:r w:rsidR="00DA189F">
        <w:t xml:space="preserve"> </w:t>
      </w:r>
      <w:r w:rsidR="00DA189F" w:rsidRPr="00D13DC9">
        <w:rPr>
          <w:b/>
          <w:bCs/>
        </w:rPr>
        <w:t>(4 points)</w:t>
      </w:r>
    </w:p>
    <w:p w14:paraId="43EF1709" w14:textId="03359999" w:rsidR="00284CD7" w:rsidRPr="00F1598C" w:rsidRDefault="00284CD7" w:rsidP="00363E24">
      <w:pPr>
        <w:pStyle w:val="ListParagraph"/>
        <w:numPr>
          <w:ilvl w:val="0"/>
          <w:numId w:val="5"/>
        </w:numPr>
      </w:pPr>
      <w:r w:rsidRPr="00F1598C">
        <w:t>1 time per year</w:t>
      </w:r>
      <w:r w:rsidR="00DA189F">
        <w:t xml:space="preserve"> </w:t>
      </w:r>
      <w:r w:rsidR="00DA189F" w:rsidRPr="00D13DC9">
        <w:rPr>
          <w:b/>
          <w:bCs/>
        </w:rPr>
        <w:t>(2 points)</w:t>
      </w:r>
    </w:p>
    <w:p w14:paraId="465389FD" w14:textId="6C7E3E06" w:rsidR="00284CD7" w:rsidRPr="00F1598C" w:rsidRDefault="00D13DC9" w:rsidP="00363E24">
      <w:pPr>
        <w:pStyle w:val="ListParagraph"/>
        <w:numPr>
          <w:ilvl w:val="0"/>
          <w:numId w:val="5"/>
        </w:numPr>
      </w:pPr>
      <w:r w:rsidRPr="00F1598C">
        <w:rPr>
          <w:noProof/>
        </w:rPr>
        <mc:AlternateContent>
          <mc:Choice Requires="wps">
            <w:drawing>
              <wp:anchor distT="0" distB="0" distL="114300" distR="114300" simplePos="0" relativeHeight="251658412" behindDoc="0" locked="0" layoutInCell="1" allowOverlap="1" wp14:anchorId="1CAA1809" wp14:editId="76DF11A7">
                <wp:simplePos x="0" y="0"/>
                <wp:positionH relativeFrom="margin">
                  <wp:posOffset>6007100</wp:posOffset>
                </wp:positionH>
                <wp:positionV relativeFrom="paragraph">
                  <wp:posOffset>46355</wp:posOffset>
                </wp:positionV>
                <wp:extent cx="561975" cy="285750"/>
                <wp:effectExtent l="12700" t="12700" r="9525" b="19050"/>
                <wp:wrapSquare wrapText="bothSides"/>
                <wp:docPr id="1707911314"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053AD92F" w14:textId="1F23378C" w:rsidR="00D13DC9" w:rsidRPr="00D37F37" w:rsidRDefault="00D13DC9" w:rsidP="00D13DC9">
                            <w:pPr>
                              <w:spacing w:after="240"/>
                              <w:rPr>
                                <w:b/>
                                <w:bCs/>
                                <w:sz w:val="24"/>
                                <w:szCs w:val="24"/>
                              </w:rPr>
                            </w:pPr>
                            <w:r>
                              <w:rPr>
                                <w:b/>
                                <w:bCs/>
                                <w:sz w:val="24"/>
                                <w:szCs w:val="24"/>
                              </w:rPr>
                              <w:t xml:space="preserve">     /4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CAA1809" id="_x0000_s1137" type="#_x0000_t202" style="position:absolute;left:0;text-align:left;margin-left:473pt;margin-top:3.65pt;width:44.25pt;height:22.5pt;z-index:25165841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1AhpROwIAAIUEAAAOAAAAZHJzL2Uyb0RvYy54bWysVE1v2zAMvQ/YfxB0X5wEcdMYcYosRYYB&#13;&#10;QVsgHXpWZCkWJouapMTOfv0o5aNpu9Owi0yK1CP5SHp61zWa7IXzCkxJB70+JcJwqJTZlvTH8/LL&#13;&#10;LSU+MFMxDUaU9CA8vZt9/jRtbSGGUIOuhCMIYnzR2pLWIdgiyzyvRcN8D6wwaJTgGhZQdduscqxF&#13;&#10;9EZnw37/JmvBVdYBF97j7f3RSGcJX0rBw6OUXgSiS4q5hXS6dG7imc2mrNg6ZmvFT2mwf8iiYcpg&#13;&#10;0AvUPQuM7Jz6ANUo7sCDDD0OTQZSKi5SDVjNoP+umnXNrEi1IDneXmjy/w+WP+zX9smR0H2FDhsY&#13;&#10;CWmtLzxexno66Zr4xUwJ2pHCw4U20QXC8TK/GUzGOSUcTcPbfJwnWrPXx9b58E1AQ6JQUoddSWSx&#13;&#10;/coHDIiuZ5cYy4NW1VJpnZQ4CWKhHdkz7KEOKUV88cZLG9Ji9pM+xv4AEbEvABvN+M9Y5VsI1LTB&#13;&#10;y9faoxS6TUdUhcj9/MzMBqoDEubgOEve8qXCACvmwxNzODzIES5EeMRDasC04CRRUoP7/bf76I89&#13;&#10;RSslLQ5jSf2vHXOCEv3dYLcng9EoTm9SRvl4iIq7tmyuLWbXLAC5GuDqWZ7E6B/0WZQOmhfcm3mM&#13;&#10;iiZmOMYuaTiLi3BcEdw7Lubz5ITzallYmbXlETqyHIl97l6Ys6fOBhyJBziPLSveNfjoG18amO8C&#13;&#10;SJW6H5k+snpqAM566s9pL+MyXevJ6/XvMfsDAAD//wMAUEsDBBQABgAIAAAAIQCMdDrm4wAAAA4B&#13;&#10;AAAPAAAAZHJzL2Rvd25yZXYueG1sTI/NbsIwEITvlfoO1lbqrTjBCYUQB/X3QG8FpF5NvE2i2uso&#13;&#10;NhB4+ppTexlpNdqZ+crVaA074uA7RxLSSQIMqXa6o0bCbvv+MAfmgyKtjCOUcEYPq+r2plSFdif6&#13;&#10;xOMmNCyGkC+UhDaEvuDc1y1a5SeuR4retxusCvEcGq4HdYrh1vBpksy4VR3Fhlb1+NJi/bM5WAlv&#13;&#10;zx8LsT6v+92luWQmiPRryFMp7+/G12WUpyWwgGP4+4ArQ9wPVRy2dwfSnhkJi2wWgYKERwHs6ici&#13;&#10;y4HtJeRTAbwq+X+M6hcAAP//AwBQSwECLQAUAAYACAAAACEAtoM4kv4AAADhAQAAEwAAAAAAAAAA&#13;&#10;AAAAAAAAAAAAW0NvbnRlbnRfVHlwZXNdLnhtbFBLAQItABQABgAIAAAAIQA4/SH/1gAAAJQBAAAL&#13;&#10;AAAAAAAAAAAAAAAAAC8BAABfcmVscy8ucmVsc1BLAQItABQABgAIAAAAIQB1AhpROwIAAIUEAAAO&#13;&#10;AAAAAAAAAAAAAAAAAC4CAABkcnMvZTJvRG9jLnhtbFBLAQItABQABgAIAAAAIQCMdDrm4wAAAA4B&#13;&#10;AAAPAAAAAAAAAAAAAAAAAJUEAABkcnMvZG93bnJldi54bWxQSwUGAAAAAAQABADzAAAApQUAAAAA&#13;&#10;" fillcolor="white [3201]" strokeweight="1.5pt">
                <v:textbox>
                  <w:txbxContent>
                    <w:p w14:paraId="053AD92F" w14:textId="1F23378C" w:rsidR="00D13DC9" w:rsidRPr="00D37F37" w:rsidRDefault="00D13DC9" w:rsidP="00D13DC9">
                      <w:pPr>
                        <w:spacing w:after="240"/>
                        <w:rPr>
                          <w:b/>
                          <w:bCs/>
                          <w:sz w:val="24"/>
                          <w:szCs w:val="24"/>
                        </w:rPr>
                      </w:pPr>
                      <w:r>
                        <w:rPr>
                          <w:b/>
                          <w:bCs/>
                          <w:sz w:val="24"/>
                          <w:szCs w:val="24"/>
                        </w:rPr>
                        <w:t xml:space="preserve">     /4</w:t>
                      </w:r>
                    </w:p>
                  </w:txbxContent>
                </v:textbox>
                <w10:wrap type="square" anchorx="margin"/>
              </v:shape>
            </w:pict>
          </mc:Fallback>
        </mc:AlternateContent>
      </w:r>
      <w:r w:rsidRPr="00BD38AA">
        <w:rPr>
          <w:noProof/>
        </w:rPr>
        <mc:AlternateContent>
          <mc:Choice Requires="wps">
            <w:drawing>
              <wp:anchor distT="0" distB="0" distL="114300" distR="114300" simplePos="0" relativeHeight="251658411" behindDoc="0" locked="0" layoutInCell="1" allowOverlap="1" wp14:anchorId="4CBC02D0" wp14:editId="2D1716EE">
                <wp:simplePos x="0" y="0"/>
                <wp:positionH relativeFrom="column">
                  <wp:posOffset>5342678</wp:posOffset>
                </wp:positionH>
                <wp:positionV relativeFrom="paragraph">
                  <wp:posOffset>43180</wp:posOffset>
                </wp:positionV>
                <wp:extent cx="668867" cy="285750"/>
                <wp:effectExtent l="0" t="0" r="4445" b="6350"/>
                <wp:wrapNone/>
                <wp:docPr id="2021523075"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6A1DEF47" w14:textId="77777777" w:rsidR="00D13DC9" w:rsidRPr="00960E64" w:rsidRDefault="00D13DC9" w:rsidP="00D13DC9">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4CBC02D0" id="_x0000_s1138" type="#_x0000_t202" style="position:absolute;left:0;text-align:left;margin-left:420.7pt;margin-top:3.4pt;width:52.65pt;height:22.5pt;z-index:251658411;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FSjxRMQIAAFwEAAAOAAAAZHJzL2Uyb0RvYy54bWysVEuP2jAQvlfqf7B8LwEKLBs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nkjhKOpuF0fDdOsGbXx9b58FVATaJQUIesJLDY&#13;&#10;Ye0DJkTXs0vM5UGrcqW0TkqcBLHUjhwYcqhDKhFf/OalDWmwkM+YOj4yEJ93kbXBBNeWohTabUtU&#13;&#10;ie32J+eGt1AeEQcH3Yh4y1cKq10zH16Yw5nA1nHOwzMeUgNmg5NESQXu59/uoz9ShVZKGpyxgvof&#13;&#10;e+YEJfqbQRLvB6NRHMqkjMZ3Q1TcrWV7azH7egkIwQA3yvIkRv+gz6J0UL/hOixiVjQxwzF3QcNZ&#13;&#10;XIZu8nGduFgskhOOoWVhbTaWx9ARvcjFa/vGnD0RFpDpJzhPI8vf8db5drgv9gGkSqRGpDtUTwTg&#13;&#10;CCeuT+sWd+RWT17Xn8L8FwAAAP//AwBQSwMEFAAGAAgAAAAhANjzASbmAAAADQEAAA8AAABkcnMv&#13;&#10;ZG93bnJldi54bWxMj0tvgzAQhO+V8h+sjdRL1RgaQijBRFUfqdRbQx/qzcEbQME2wg7Qf9/tqb2s&#13;&#10;tJrZ2fmy7aRbNmDvGmsEhIsAGJrSqsZUAt6Kp+sEmPPSKNlagwK+0cE2n11kMlV2NK847H3FKMS4&#13;&#10;VAqove9Szl1Zo5ZuYTs0pB1tr6Wnta+46uVI4brlN0EQcy0bQx9q2eF9jeVpf9YCvq6qzxc37d7H&#13;&#10;5WrZPT4PxfpDFUJczqeHDY27DTCPk/+7gF8G6g85FTvYs1GOtQKSKIzIKiAmDNJvo3gN7CBgFSbA&#13;&#10;84z/p8h/AAAA//8DAFBLAQItABQABgAIAAAAIQC2gziS/gAAAOEBAAATAAAAAAAAAAAAAAAAAAAA&#13;&#10;AABbQ29udGVudF9UeXBlc10ueG1sUEsBAi0AFAAGAAgAAAAhADj9If/WAAAAlAEAAAsAAAAAAAAA&#13;&#10;AAAAAAAALwEAAF9yZWxzLy5yZWxzUEsBAi0AFAAGAAgAAAAhAIVKPFExAgAAXAQAAA4AAAAAAAAA&#13;&#10;AAAAAAAALgIAAGRycy9lMm9Eb2MueG1sUEsBAi0AFAAGAAgAAAAhANjzASbmAAAADQEAAA8AAAAA&#13;&#10;AAAAAAAAAAAAiwQAAGRycy9kb3ducmV2LnhtbFBLBQYAAAAABAAEAPMAAACeBQAAAAA=&#13;&#10;" fillcolor="white [3201]" stroked="f" strokeweight=".5pt">
                <v:textbox>
                  <w:txbxContent>
                    <w:p w14:paraId="6A1DEF47" w14:textId="77777777" w:rsidR="00D13DC9" w:rsidRPr="00960E64" w:rsidRDefault="00D13DC9" w:rsidP="00D13DC9">
                      <w:pPr>
                        <w:rPr>
                          <w:b/>
                          <w:bCs/>
                        </w:rPr>
                      </w:pPr>
                      <w:r w:rsidRPr="00960E64">
                        <w:rPr>
                          <w:b/>
                          <w:bCs/>
                        </w:rPr>
                        <w:t>TOTAL =</w:t>
                      </w:r>
                    </w:p>
                  </w:txbxContent>
                </v:textbox>
              </v:shape>
            </w:pict>
          </mc:Fallback>
        </mc:AlternateContent>
      </w:r>
      <w:r w:rsidR="00284CD7" w:rsidRPr="00F1598C">
        <w:t>Less than 1 time per year</w:t>
      </w:r>
      <w:r w:rsidR="00DA189F">
        <w:t xml:space="preserve"> </w:t>
      </w:r>
      <w:r w:rsidR="00DA189F" w:rsidRPr="00D13DC9">
        <w:rPr>
          <w:b/>
          <w:bCs/>
        </w:rPr>
        <w:t>(0 points)</w:t>
      </w:r>
    </w:p>
    <w:p w14:paraId="0DE180F6" w14:textId="77777777" w:rsidR="00284CD7" w:rsidRPr="00F1598C" w:rsidRDefault="00284CD7" w:rsidP="0049362A">
      <w:pPr>
        <w:spacing w:before="120" w:after="120" w:line="312" w:lineRule="auto"/>
        <w:contextualSpacing/>
        <w:rPr>
          <w:rFonts w:asciiTheme="minorHAnsi" w:hAnsiTheme="minorHAnsi" w:cstheme="minorHAnsi"/>
          <w:i/>
          <w:iCs/>
          <w:color w:val="538135" w:themeColor="accent6" w:themeShade="BF"/>
          <w:sz w:val="24"/>
        </w:rPr>
      </w:pPr>
      <w:r w:rsidRPr="00F1598C">
        <w:rPr>
          <w:rStyle w:val="IntenseEmphasis"/>
          <w:rFonts w:asciiTheme="minorHAnsi" w:hAnsiTheme="minorHAnsi" w:cstheme="minorHAnsi"/>
        </w:rPr>
        <w:t>When answering 4.8 and 4.9, nutrition education refers to formal curriculum-based lessons.</w:t>
      </w:r>
    </w:p>
    <w:p w14:paraId="1F1D0CE0" w14:textId="77777777" w:rsidR="00284CD7" w:rsidRPr="00F1598C" w:rsidRDefault="00284CD7" w:rsidP="00DE0B24">
      <w:pPr>
        <w:spacing w:after="120"/>
        <w:contextualSpacing/>
        <w:rPr>
          <w:rStyle w:val="IntenseEmphasis"/>
          <w:rFonts w:asciiTheme="minorHAnsi" w:hAnsiTheme="minorHAnsi" w:cstheme="minorHAnsi"/>
        </w:rPr>
      </w:pPr>
      <w:r w:rsidRPr="00DE0B24">
        <w:rPr>
          <w:rStyle w:val="QuestionsChar"/>
        </w:rPr>
        <w:t>4.8 Nutrition education is provided to students through an evidence-based curriculum.</w:t>
      </w:r>
      <w:r w:rsidRPr="00F1598C">
        <w:rPr>
          <w:rStyle w:val="IntenseEmphasis"/>
          <w:rFonts w:asciiTheme="minorHAnsi" w:hAnsiTheme="minorHAnsi" w:cstheme="minorHAnsi"/>
        </w:rPr>
        <w:t xml:space="preserve"> </w:t>
      </w:r>
      <w:r w:rsidRPr="00F1598C">
        <w:rPr>
          <w:rFonts w:asciiTheme="minorHAnsi" w:hAnsiTheme="minorHAnsi" w:cstheme="minorHAnsi"/>
        </w:rPr>
        <w:br/>
      </w:r>
      <w:r w:rsidRPr="00F1598C">
        <w:rPr>
          <w:rStyle w:val="IntenseEmphasis"/>
          <w:rFonts w:asciiTheme="minorHAnsi" w:hAnsiTheme="minorHAnsi" w:cstheme="minorHAnsi"/>
        </w:rPr>
        <w:t>“Evidence-based curriculum” refers to lesson(s) that have been tested and shown effective at improving nutrition behaviors and other related factors, such as knowledge and attitude around nutrition.</w:t>
      </w:r>
    </w:p>
    <w:p w14:paraId="3883A6FF" w14:textId="77777777" w:rsidR="00284CD7" w:rsidRPr="00DE0B24" w:rsidRDefault="00284CD7" w:rsidP="00363E24">
      <w:pPr>
        <w:pStyle w:val="ListParagraph"/>
        <w:numPr>
          <w:ilvl w:val="0"/>
          <w:numId w:val="65"/>
        </w:numPr>
      </w:pPr>
      <w:r w:rsidRPr="00DE0B24">
        <w:t xml:space="preserve">1 time per week or more </w:t>
      </w:r>
      <w:r w:rsidRPr="00703703">
        <w:rPr>
          <w:b/>
          <w:bCs/>
        </w:rPr>
        <w:t>(2 points)</w:t>
      </w:r>
    </w:p>
    <w:p w14:paraId="2DAA5244" w14:textId="77777777" w:rsidR="00284CD7" w:rsidRPr="00DE0B24" w:rsidRDefault="00284CD7" w:rsidP="00363E24">
      <w:pPr>
        <w:pStyle w:val="ListParagraph"/>
        <w:numPr>
          <w:ilvl w:val="0"/>
          <w:numId w:val="65"/>
        </w:numPr>
      </w:pPr>
      <w:r w:rsidRPr="00DE0B24">
        <w:t xml:space="preserve">2-3 times per month </w:t>
      </w:r>
      <w:r w:rsidRPr="00703703">
        <w:rPr>
          <w:b/>
          <w:bCs/>
        </w:rPr>
        <w:t>(1.5 points)</w:t>
      </w:r>
    </w:p>
    <w:p w14:paraId="7A22B512" w14:textId="461E4D99" w:rsidR="00284CD7" w:rsidRPr="00DE0B24" w:rsidRDefault="00284CD7" w:rsidP="00363E24">
      <w:pPr>
        <w:pStyle w:val="ListParagraph"/>
        <w:numPr>
          <w:ilvl w:val="0"/>
          <w:numId w:val="65"/>
        </w:numPr>
      </w:pPr>
      <w:r w:rsidRPr="00DE0B24">
        <w:t xml:space="preserve">1 time per month </w:t>
      </w:r>
      <w:r w:rsidRPr="00703703">
        <w:rPr>
          <w:b/>
          <w:bCs/>
        </w:rPr>
        <w:t>(1 point)</w:t>
      </w:r>
    </w:p>
    <w:p w14:paraId="2089607D" w14:textId="4589641E" w:rsidR="00284CD7" w:rsidRPr="00DE0B24" w:rsidRDefault="00DE0B24" w:rsidP="00363E24">
      <w:pPr>
        <w:pStyle w:val="ListParagraph"/>
        <w:numPr>
          <w:ilvl w:val="0"/>
          <w:numId w:val="65"/>
        </w:numPr>
      </w:pPr>
      <w:r w:rsidRPr="00BD38AA">
        <w:rPr>
          <w:noProof/>
        </w:rPr>
        <mc:AlternateContent>
          <mc:Choice Requires="wps">
            <w:drawing>
              <wp:anchor distT="0" distB="0" distL="114300" distR="114300" simplePos="0" relativeHeight="251658368" behindDoc="0" locked="0" layoutInCell="1" allowOverlap="1" wp14:anchorId="05D3E241" wp14:editId="3813725B">
                <wp:simplePos x="0" y="0"/>
                <wp:positionH relativeFrom="column">
                  <wp:posOffset>5333788</wp:posOffset>
                </wp:positionH>
                <wp:positionV relativeFrom="paragraph">
                  <wp:posOffset>198755</wp:posOffset>
                </wp:positionV>
                <wp:extent cx="668867" cy="285750"/>
                <wp:effectExtent l="0" t="0" r="4445" b="6350"/>
                <wp:wrapNone/>
                <wp:docPr id="720358944"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53319BE3" w14:textId="77777777" w:rsidR="00DE0B24" w:rsidRPr="00960E64" w:rsidRDefault="00DE0B24" w:rsidP="00DE0B24">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05D3E241" id="_x0000_s1139" type="#_x0000_t202" style="position:absolute;left:0;text-align:left;margin-left:420pt;margin-top:15.65pt;width:52.65pt;height:22.5pt;z-index:251658368;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6+HOEMAIAAFwEAAAOAAAAZHJzL2Uyb0RvYy54bWysVEtv2zAMvg/YfxB0X5xkedWIU2QpMgwo&#13;&#10;2gLp0LMiS7EAWdQkJXb260fJea3badhFJkWKj+8jPb9va00OwnkFpqCDXp8SYTiUyuwK+v11/WlG&#13;&#10;iQ/MlEyDEQU9Ck/vFx8/zBubiyFUoEvhCAYxPm9sQasQbJ5lnleiZr4HVhg0SnA1C6i6XVY61mD0&#13;&#10;WmfDfn+SNeBK64AL7/H2oTPSRYovpeDhWUovAtEFxdpCOl06t/HMFnOW7xyzleKnMtg/VFEzZTDp&#13;&#10;JdQDC4zsnfojVK24Aw8y9DjUGUipuEg9YDeD/rtuNhWzIvWC4Hh7gcn/v7D86bCxL46E9gu0SGAE&#13;&#10;pLE+93gZ+2mlq+MXKyVoRwiPF9hEGwjHy8lkNptMKeFoGs7G03GCNbs+ts6HrwJqEoWCOmQlgcUO&#13;&#10;jz5gQnQ9u8RcHrQq10rrpMRJECvtyIEhhzqkEvHFb17akAYL+Yyp4yMD8XkXWRtMcG0pSqHdtkSV&#13;&#10;2G5/em54C+URcXDQjYi3fK2w2kfmwwtzOBPYOs55eMZDasBscJIoqcD9/Nt99Eeq0EpJgzNWUP9j&#13;&#10;z5ygRH8zSOLdYDSKQ5mU0Xg6RMXdWra3FrOvV4AQDHCjLE9i9A/6LEoH9RuuwzJmRRMzHHMXNJzF&#13;&#10;VegmH9eJi+UyOeEYWhYezcbyGDqiF7l4bd+YsyfCAjL9BOdpZPk73jrfDvflPoBUidSIdIfqiQAc&#13;&#10;4cT1ad3ijtzqyev6U1j8AgAA//8DAFBLAwQUAAYACAAAACEAQUMdWeYAAAAOAQAADwAAAGRycy9k&#13;&#10;b3ducmV2LnhtbEyPy07DQAxF90j8w8hIbFA7KemLNJMK8SgSuzY8xG6aMUlExhNlpkn4e8wKNpYt&#13;&#10;2/fek25H24geO187UjCbRiCQCmdqKhW85I+TNQgfNBndOEIF3+hhm52fpToxbqA99odQChYhn2gF&#13;&#10;VQhtIqUvKrTaT12LxLtP11kdeOxKaTo9sLht5HUULaXVNbFDpVu8q7D4Opysgo+r8v3Zj7vXIV7E&#13;&#10;7cNTn6/eTK7U5cV4v+FyuwERcAx/H/DLwPkh42BHdyLjRaNgPY8YKCiIZzEIPriZL7g5KlgtY5BZ&#13;&#10;Kv9jZD8AAAD//wMAUEsBAi0AFAAGAAgAAAAhALaDOJL+AAAA4QEAABMAAAAAAAAAAAAAAAAAAAAA&#13;&#10;AFtDb250ZW50X1R5cGVzXS54bWxQSwECLQAUAAYACAAAACEAOP0h/9YAAACUAQAACwAAAAAAAAAA&#13;&#10;AAAAAAAvAQAAX3JlbHMvLnJlbHNQSwECLQAUAAYACAAAACEA+vhzhDACAABcBAAADgAAAAAAAAAA&#13;&#10;AAAAAAAuAgAAZHJzL2Uyb0RvYy54bWxQSwECLQAUAAYACAAAACEAQUMdWeYAAAAOAQAADwAAAAAA&#13;&#10;AAAAAAAAAACKBAAAZHJzL2Rvd25yZXYueG1sUEsFBgAAAAAEAAQA8wAAAJ0FAAAAAA==&#13;&#10;" fillcolor="white [3201]" stroked="f" strokeweight=".5pt">
                <v:textbox>
                  <w:txbxContent>
                    <w:p w14:paraId="53319BE3" w14:textId="77777777" w:rsidR="00DE0B24" w:rsidRPr="00960E64" w:rsidRDefault="00DE0B24" w:rsidP="00DE0B24">
                      <w:pPr>
                        <w:rPr>
                          <w:b/>
                          <w:bCs/>
                        </w:rPr>
                      </w:pPr>
                      <w:r w:rsidRPr="00960E64">
                        <w:rPr>
                          <w:b/>
                          <w:bCs/>
                        </w:rPr>
                        <w:t>TOTAL =</w:t>
                      </w:r>
                    </w:p>
                  </w:txbxContent>
                </v:textbox>
              </v:shape>
            </w:pict>
          </mc:Fallback>
        </mc:AlternateContent>
      </w:r>
      <w:r w:rsidRPr="00F1598C">
        <w:rPr>
          <w:noProof/>
        </w:rPr>
        <mc:AlternateContent>
          <mc:Choice Requires="wps">
            <w:drawing>
              <wp:anchor distT="0" distB="0" distL="114300" distR="114300" simplePos="0" relativeHeight="251658369" behindDoc="0" locked="0" layoutInCell="1" allowOverlap="1" wp14:anchorId="49E80AC3" wp14:editId="413A8113">
                <wp:simplePos x="0" y="0"/>
                <wp:positionH relativeFrom="margin">
                  <wp:posOffset>6010910</wp:posOffset>
                </wp:positionH>
                <wp:positionV relativeFrom="paragraph">
                  <wp:posOffset>197485</wp:posOffset>
                </wp:positionV>
                <wp:extent cx="561975" cy="285750"/>
                <wp:effectExtent l="12700" t="12700" r="9525" b="19050"/>
                <wp:wrapSquare wrapText="bothSides"/>
                <wp:docPr id="1239458235"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2E4BA930" w14:textId="77777777" w:rsidR="00DE0B24" w:rsidRPr="00D37F37" w:rsidRDefault="00DE0B24" w:rsidP="00DE0B24">
                            <w:pPr>
                              <w:spacing w:after="240"/>
                              <w:rPr>
                                <w:b/>
                                <w:bCs/>
                                <w:sz w:val="24"/>
                                <w:szCs w:val="24"/>
                              </w:rPr>
                            </w:pPr>
                            <w:r>
                              <w:rPr>
                                <w:b/>
                                <w:bCs/>
                                <w:sz w:val="24"/>
                                <w:szCs w:val="24"/>
                              </w:rPr>
                              <w:t xml:space="preserve">     /2</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9E80AC3" id="_x0000_s1140" type="#_x0000_t202" style="position:absolute;left:0;text-align:left;margin-left:473.3pt;margin-top:15.55pt;width:44.25pt;height:22.5pt;z-index:251658369;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J+UF7OgIAAIUEAAAOAAAAZHJzL2Uyb0RvYy54bWysVN9vGjEMfp+0/yHK+zhAUODEUTEqpkmo&#13;&#10;rUSnPodcwkXLxVkSuGN//Zzws+2epr3k7Nj5bH+2b3rf1prshfMKTEF7nS4lwnAoldkW9MfL8suY&#13;&#10;Eh+YKZkGIwp6EJ7ezz5/mjY2F32oQJfCEQQxPm9sQasQbJ5lnleiZr4DVhg0SnA1C6i6bVY61iB6&#13;&#10;rbN+t3uXNeBK64AL7/H24Wiks4QvpeDhSUovAtEFxdxCOl06N/HMZlOWbx2zleKnNNg/ZFEzZTDo&#13;&#10;BeqBBUZ2Tn2AqhV34EGGDoc6AykVF6kGrKbXfVfNumJWpFqQHG8vNPn/B8sf92v77Ehov0KLDYyE&#13;&#10;NNbnHi9jPa10dfxipgTtSOHhQptoA+F4ObzrTUZDSjia+uPhaJhoza6PrfPhm4CaRKGgDruSyGL7&#13;&#10;lQ8YEF3PLjGWB63KpdI6KXESxEI7smfYQx1SivjijZc2pMHsJ12M/QEiYl8ANprxn7HKtxCoaYOX&#13;&#10;19qjFNpNS1SJyN3xmZkNlAckzMFxlrzlS4UBVsyHZ+ZweJAjXIjwhIfUgGnBSaKkAvf7b/fRH3uK&#13;&#10;VkoaHMaC+l875gQl+rvBbk96g0Gc3qQMhqM+Ku7Wsrm1mF29AOSqh6tneRKjf9BnUTqoX3Fv5jEq&#13;&#10;mpjhGLug4SwuwnFFcO+4mM+TE86rZWFl1pZH6MhyJPalfWXOnjobcCQe4Ty2LH/X4KNvfGlgvgsg&#13;&#10;Vep+ZPrI6qkBOOupP6e9jMt0qyev699j9gcAAP//AwBQSwMEFAAGAAgAAAAhACIVA+jiAAAADwEA&#13;&#10;AA8AAABkcnMvZG93bnJldi54bWxMT8tOwzAQvCPxD9YicaOOSRtoGqfieSg3SiWubrwkEfY6st02&#13;&#10;7dfjnuhltauZnUe1HK1he/ShdyRBTDJgSI3TPbUSNl/vd4/AQlSklXGEEo4YYFlfX1Wq1O5An7hf&#13;&#10;x5YlEQqlktDFOJSch6ZDq8LEDUgJ+3HeqphO33Lt1SGJW8Pvs6zgVvWUHDo14EuHze96ZyW8PX/M&#13;&#10;89VxNWxO7WlqYi6+/UxIeXszvi7SeFoAizjG/w84d0j5oU7Btm5HOjAjYT4tikSVkAsB7EzI8lna&#13;&#10;thIeCgG8rvhlj/oPAAD//wMAUEsBAi0AFAAGAAgAAAAhALaDOJL+AAAA4QEAABMAAAAAAAAAAAAA&#13;&#10;AAAAAAAAAFtDb250ZW50X1R5cGVzXS54bWxQSwECLQAUAAYACAAAACEAOP0h/9YAAACUAQAACwAA&#13;&#10;AAAAAAAAAAAAAAAvAQAAX3JlbHMvLnJlbHNQSwECLQAUAAYACAAAACEAyflBezoCAACFBAAADgAA&#13;&#10;AAAAAAAAAAAAAAAuAgAAZHJzL2Uyb0RvYy54bWxQSwECLQAUAAYACAAAACEAIhUD6OIAAAAPAQAA&#13;&#10;DwAAAAAAAAAAAAAAAACUBAAAZHJzL2Rvd25yZXYueG1sUEsFBgAAAAAEAAQA8wAAAKMFAAAAAA==&#13;&#10;" fillcolor="white [3201]" strokeweight="1.5pt">
                <v:textbox>
                  <w:txbxContent>
                    <w:p w14:paraId="2E4BA930" w14:textId="77777777" w:rsidR="00DE0B24" w:rsidRPr="00D37F37" w:rsidRDefault="00DE0B24" w:rsidP="00DE0B24">
                      <w:pPr>
                        <w:spacing w:after="240"/>
                        <w:rPr>
                          <w:b/>
                          <w:bCs/>
                          <w:sz w:val="24"/>
                          <w:szCs w:val="24"/>
                        </w:rPr>
                      </w:pPr>
                      <w:r>
                        <w:rPr>
                          <w:b/>
                          <w:bCs/>
                          <w:sz w:val="24"/>
                          <w:szCs w:val="24"/>
                        </w:rPr>
                        <w:t xml:space="preserve">     /2</w:t>
                      </w:r>
                    </w:p>
                  </w:txbxContent>
                </v:textbox>
                <w10:wrap type="square" anchorx="margin"/>
              </v:shape>
            </w:pict>
          </mc:Fallback>
        </mc:AlternateContent>
      </w:r>
      <w:r w:rsidR="00284CD7" w:rsidRPr="00DE0B24">
        <w:t xml:space="preserve">Less than 1 time per month </w:t>
      </w:r>
      <w:r w:rsidR="00284CD7" w:rsidRPr="00703703">
        <w:rPr>
          <w:b/>
          <w:bCs/>
        </w:rPr>
        <w:t>(0.5 points)</w:t>
      </w:r>
    </w:p>
    <w:p w14:paraId="514752EE" w14:textId="680FE9CE" w:rsidR="00284CD7" w:rsidRPr="00DE0B24" w:rsidRDefault="00284CD7" w:rsidP="00363E24">
      <w:pPr>
        <w:pStyle w:val="ListParagraph"/>
        <w:numPr>
          <w:ilvl w:val="0"/>
          <w:numId w:val="65"/>
        </w:numPr>
      </w:pPr>
      <w:r w:rsidRPr="00DE0B24">
        <w:t xml:space="preserve">Never </w:t>
      </w:r>
      <w:r w:rsidRPr="00D36888">
        <w:t>(0 points)</w:t>
      </w:r>
    </w:p>
    <w:p w14:paraId="59466A33" w14:textId="34C08541" w:rsidR="00284CD7" w:rsidRPr="009D6AA8" w:rsidRDefault="00284CD7" w:rsidP="00363E24">
      <w:pPr>
        <w:pStyle w:val="Questions"/>
        <w:rPr>
          <w:bCs/>
        </w:rPr>
      </w:pPr>
      <w:r w:rsidRPr="00F1598C">
        <w:t>4.9 Nutrition education includes the following participatory/hands-on activities:</w:t>
      </w:r>
      <w:r w:rsidR="009D6AA8" w:rsidRPr="009D6AA8">
        <w:rPr>
          <w:rStyle w:val="IntenseEmphasis"/>
          <w:b w:val="0"/>
          <w:bCs/>
        </w:rPr>
        <w:t xml:space="preserve"> Mark all that apply.</w:t>
      </w:r>
    </w:p>
    <w:p w14:paraId="7D6508FB" w14:textId="5761E047" w:rsidR="00284CD7" w:rsidRPr="00F1598C" w:rsidRDefault="00FB0C1E" w:rsidP="00363E24">
      <w:pPr>
        <w:pStyle w:val="ListParagraph"/>
        <w:numPr>
          <w:ilvl w:val="0"/>
          <w:numId w:val="134"/>
        </w:numPr>
      </w:pPr>
      <w:r w:rsidRPr="00F1598C">
        <w:rPr>
          <w:rFonts w:eastAsiaTheme="minorEastAsia"/>
          <w:i/>
          <w:iCs/>
          <w:noProof/>
          <w:color w:val="09496B"/>
        </w:rPr>
        <mc:AlternateContent>
          <mc:Choice Requires="wps">
            <w:drawing>
              <wp:anchor distT="0" distB="0" distL="114300" distR="114300" simplePos="0" relativeHeight="251658291" behindDoc="0" locked="0" layoutInCell="1" allowOverlap="1" wp14:anchorId="3B1D92BD" wp14:editId="6BAE28A1">
                <wp:simplePos x="0" y="0"/>
                <wp:positionH relativeFrom="rightMargin">
                  <wp:posOffset>-285750</wp:posOffset>
                </wp:positionH>
                <wp:positionV relativeFrom="paragraph">
                  <wp:posOffset>35543</wp:posOffset>
                </wp:positionV>
                <wp:extent cx="352425" cy="247650"/>
                <wp:effectExtent l="0" t="0" r="15875" b="19050"/>
                <wp:wrapNone/>
                <wp:docPr id="1882911307" name="Text Box 11"/>
                <wp:cNvGraphicFramePr/>
                <a:graphic xmlns:a="http://schemas.openxmlformats.org/drawingml/2006/main">
                  <a:graphicData uri="http://schemas.microsoft.com/office/word/2010/wordprocessingShape">
                    <wps:wsp>
                      <wps:cNvSpPr txBox="1"/>
                      <wps:spPr>
                        <a:xfrm>
                          <a:off x="0" y="0"/>
                          <a:ext cx="352425" cy="247650"/>
                        </a:xfrm>
                        <a:prstGeom prst="rect">
                          <a:avLst/>
                        </a:prstGeom>
                        <a:solidFill>
                          <a:schemeClr val="lt1"/>
                        </a:solidFill>
                        <a:ln w="6350">
                          <a:solidFill>
                            <a:prstClr val="black"/>
                          </a:solidFill>
                        </a:ln>
                      </wps:spPr>
                      <wps:txbx>
                        <w:txbxContent>
                          <w:p w14:paraId="695DFD72" w14:textId="77777777" w:rsidR="00284CD7" w:rsidRDefault="00284CD7" w:rsidP="00284CD7"/>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3B1D92BD" id="_x0000_s1141" type="#_x0000_t202" style="position:absolute;left:0;text-align:left;margin-left:-22.5pt;margin-top:2.8pt;width:27.75pt;height:19.5pt;z-index:251658291;visibility:visible;mso-wrap-style:square;mso-height-percent:0;mso-wrap-distance-left:9pt;mso-wrap-distance-top:0;mso-wrap-distance-right:9pt;mso-wrap-distance-bottom:0;mso-position-horizontal:absolute;mso-position-horizontal-relative:right-margin-area;mso-position-vertical:absolute;mso-position-vertical-relative:text;mso-height-percent:0;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cDMkRPAIAAIQEAAAOAAAAZHJzL2Uyb0RvYy54bWysVEtv2zAMvg/YfxB0X5y4SdoacYosRYYB&#13;&#10;QVsgHXpWZCkWJouapMTOfv0o5dG03WnYRSZFio/vIz256xpNdsJ5Baakg16fEmE4VMpsSvrjefHl&#13;&#10;hhIfmKmYBiNKuhee3k0/f5q0thA51KAr4QgGMb5obUnrEGyRZZ7XomG+B1YYNEpwDQuouk1WOdZi&#13;&#10;9EZneb8/zlpwlXXAhfd4e38w0mmKL6Xg4VFKLwLRJcXaQjpdOtfxzKYTVmwcs7XixzLYP1TRMGUw&#13;&#10;6TnUPQuMbJ36EKpR3IEHGXocmgykVFykHrCbQf9dN6uaWZF6QXC8PcPk/19Y/rBb2SdHQvcVOiQw&#13;&#10;AtJaX3i8jP100jXxi5UStCOE+zNsoguE4+XVKB/mI0o4mvLh9XiUYM1eH1vnwzcBDYlCSR2yksBi&#13;&#10;u6UPmBBdTy4xlwetqoXSOilxEsRcO7JjyKEOqUR88cZLG9KWdHyFqT9EiKHP79ea8Z+xybcRUNMG&#13;&#10;L19bj1Lo1h1RFcLSvz0Bs4Zqj3g5OIySt3yhMMGS+fDEHM4OQoT7EB7xkBqwKjhKlNTgfv/tPvoj&#13;&#10;pWilpMVZLKn/tWVOUKK/GyT7djAcxuFNynB0naPiLi3rS4vZNnNAqAa4eZYnMfoHfRKlg+YF12YW&#13;&#10;s6KJGY65SxpO4jwcNgTXjovZLDnhuFoWlmZleQwdUY7APncvzNkjsQEn4gFOU8uKd/wefONLA7Nt&#13;&#10;AKkS+RHpA6pHAnDUEz/HtYy7dKknr9efx/QPAAAA//8DAFBLAwQUAAYACAAAACEA+3olmOAAAAAM&#13;&#10;AQAADwAAAGRycy9kb3ducmV2LnhtbEyPzU7DMBCE70i8g7VI3FoHlEQhjVPxU7hwoqCet7FrW43X&#13;&#10;Ueym4e1xT/Qy0mq0M/M169n1bFJjsJ4EPCwzYIo6Ly1pAT/f74sKWIhIEntPSsCvCrBub28arKU/&#13;&#10;05eatlGzFEKhRgEmxqHmPHRGOQxLPyhK3sGPDmM6R83liOcU7nr+mGUld2gpNRgc1KtR3XF7cgI2&#13;&#10;L/pJdxWOZlNJa6d5d/jUH0Lc381vqyTPK2BRzfH/Ay4MaT+0adjen0gG1gtY5EUCigKKEtjFzwpg&#13;&#10;ewF5XgJvG34N0f4BAAD//wMAUEsBAi0AFAAGAAgAAAAhALaDOJL+AAAA4QEAABMAAAAAAAAAAAAA&#13;&#10;AAAAAAAAAFtDb250ZW50X1R5cGVzXS54bWxQSwECLQAUAAYACAAAACEAOP0h/9YAAACUAQAACwAA&#13;&#10;AAAAAAAAAAAAAAAvAQAAX3JlbHMvLnJlbHNQSwECLQAUAAYACAAAACEAXAzJETwCAACEBAAADgAA&#13;&#10;AAAAAAAAAAAAAAAuAgAAZHJzL2Uyb0RvYy54bWxQSwECLQAUAAYACAAAACEA+3olmOAAAAAMAQAA&#13;&#10;DwAAAAAAAAAAAAAAAACWBAAAZHJzL2Rvd25yZXYueG1sUEsFBgAAAAAEAAQA8wAAAKMFAAAAAA==&#13;&#10;" fillcolor="white [3201]" strokeweight=".5pt">
                <v:textbox>
                  <w:txbxContent>
                    <w:p w14:paraId="695DFD72" w14:textId="77777777" w:rsidR="00284CD7" w:rsidRDefault="00284CD7" w:rsidP="00284CD7"/>
                  </w:txbxContent>
                </v:textbox>
                <w10:wrap anchorx="margin"/>
              </v:shape>
            </w:pict>
          </mc:Fallback>
        </mc:AlternateContent>
      </w:r>
      <w:r w:rsidRPr="00F1598C">
        <w:rPr>
          <w:rFonts w:eastAsiaTheme="minorEastAsia"/>
          <w:i/>
          <w:iCs/>
          <w:noProof/>
          <w:color w:val="09496B"/>
          <w:szCs w:val="24"/>
        </w:rPr>
        <mc:AlternateContent>
          <mc:Choice Requires="wps">
            <w:drawing>
              <wp:anchor distT="0" distB="0" distL="114300" distR="114300" simplePos="0" relativeHeight="251658292" behindDoc="0" locked="0" layoutInCell="1" allowOverlap="1" wp14:anchorId="41C42800" wp14:editId="60E5E1D4">
                <wp:simplePos x="0" y="0"/>
                <wp:positionH relativeFrom="rightMargin">
                  <wp:posOffset>-285750</wp:posOffset>
                </wp:positionH>
                <wp:positionV relativeFrom="paragraph">
                  <wp:posOffset>302243</wp:posOffset>
                </wp:positionV>
                <wp:extent cx="352425" cy="247650"/>
                <wp:effectExtent l="0" t="0" r="15875" b="19050"/>
                <wp:wrapNone/>
                <wp:docPr id="599094595" name="Text Box 11"/>
                <wp:cNvGraphicFramePr/>
                <a:graphic xmlns:a="http://schemas.openxmlformats.org/drawingml/2006/main">
                  <a:graphicData uri="http://schemas.microsoft.com/office/word/2010/wordprocessingShape">
                    <wps:wsp>
                      <wps:cNvSpPr txBox="1"/>
                      <wps:spPr>
                        <a:xfrm>
                          <a:off x="0" y="0"/>
                          <a:ext cx="352425" cy="247650"/>
                        </a:xfrm>
                        <a:prstGeom prst="rect">
                          <a:avLst/>
                        </a:prstGeom>
                        <a:solidFill>
                          <a:schemeClr val="lt1"/>
                        </a:solidFill>
                        <a:ln w="6350">
                          <a:solidFill>
                            <a:prstClr val="black"/>
                          </a:solidFill>
                        </a:ln>
                      </wps:spPr>
                      <wps:txbx>
                        <w:txbxContent>
                          <w:p w14:paraId="4B801F32" w14:textId="77777777" w:rsidR="00284CD7" w:rsidRDefault="00284CD7" w:rsidP="00284CD7"/>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41C42800" id="_x0000_s1142" type="#_x0000_t202" style="position:absolute;left:0;text-align:left;margin-left:-22.5pt;margin-top:23.8pt;width:27.75pt;height:19.5pt;z-index:251658292;visibility:visible;mso-wrap-style:square;mso-height-percent:0;mso-wrap-distance-left:9pt;mso-wrap-distance-top:0;mso-wrap-distance-right:9pt;mso-wrap-distance-bottom:0;mso-position-horizontal:absolute;mso-position-horizontal-relative:right-margin-area;mso-position-vertical:absolute;mso-position-vertical-relative:text;mso-height-percent:0;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BESEYNwIAAIQEAAAOAAAAZHJzL2Uyb0RvYy54bWysVEtvGjEQvlfqf7B8LwsbIO2KJaJEVJVQ&#13;&#10;EolUORuvzVr1elzbsEt/fcfmmaSnqhfvvB/fzOzkrms02QnnFZiSDnp9SoThUCmzKemP58Wnz5T4&#13;&#10;wEzFNBhR0r3w9G768cOktYXIoQZdCUcwiPFFa0tah2CLLPO8Fg3zPbDCoFKCa1hA1m2yyrEWozc6&#13;&#10;y/v9cdaCq6wDLrxH6f1BSacpvpSCh0cpvQhElxRrC+l16V3HN5tOWLFxzNaKH8tg/1BFw5TBpOdQ&#13;&#10;9ywwsnXqXahGcQceZOhxaDKQUnGResBuBv033axqZkXqBcHx9gyT/39h+cNuZZ8cCd1X6HCAEZDW&#13;&#10;+sKjMPbTSdfEL1ZKUI8Q7s+wiS4QjsKbUT7MR5RwVOXD2/EowZpdnK3z4ZuAhkSipA6nksBiu6UP&#13;&#10;mBBNTyYxlwetqoXSOjFxE8RcO7JjOEMdUono8cpKG9KWdHyDqd9FiKHP/mvN+M/Y5OsIyGmDwkvr&#13;&#10;kQrduiOqQlgGqaUoW0O1R7wcHFbJW75QmGDJfHhiDncHIcJ7CI/4SA1YFRwpSmpwv/8mj/Y4UtRS&#13;&#10;0uIultT/2jInKNHfDQ77y2A4jMubmOHoNkfGXWvW1xqzbeaAUA3w8ixPZLQP+kRKB80Lns0sZkUV&#13;&#10;MxxzlzScyHk4XAieHRezWTLCdbUsLM3K8hg6ohyBfe5emLPHwQbciAc4bS0r3sz3YBs9Dcy2AaRK&#13;&#10;w7+gehwArnqaz/Es4y1d88nq8vOY/gEAAP//AwBQSwMEFAAGAAgAAAAhAGJxNw3hAAAADQEAAA8A&#13;&#10;AABkcnMvZG93bnJldi54bWxMj81OwzAQhO9IvIO1SNxaB9SGkGZT8VO4cKJUPbuxa1vE68h20/D2&#13;&#10;uCe4rDTa3Zn5mvXkejaqEK0nhLt5AUxR56UljbD7eptVwGISJEXvSSH8qAjr9vqqEbX0Z/pU4zZp&#13;&#10;lk0o1gLBpDTUnMfOKCfi3A+K8u7ogxMpy6C5DOKczV3P74ui5E5YyglGDOrFqO57e3IIm2f9qLtK&#13;&#10;BLOppLXjtD9+6HfE25vpdZXH0wpYUlP6+4ALQ+4PbS528CeSkfUIs8UyAyWExUMJ7HJQLIEdEKqy&#13;&#10;BN42/D9F+wsAAP//AwBQSwECLQAUAAYACAAAACEAtoM4kv4AAADhAQAAEwAAAAAAAAAAAAAAAAAA&#13;&#10;AAAAW0NvbnRlbnRfVHlwZXNdLnhtbFBLAQItABQABgAIAAAAIQA4/SH/1gAAAJQBAAALAAAAAAAA&#13;&#10;AAAAAAAAAC8BAABfcmVscy8ucmVsc1BLAQItABQABgAIAAAAIQCBESEYNwIAAIQEAAAOAAAAAAAA&#13;&#10;AAAAAAAAAC4CAABkcnMvZTJvRG9jLnhtbFBLAQItABQABgAIAAAAIQBicTcN4QAAAA0BAAAPAAAA&#13;&#10;AAAAAAAAAAAAAJEEAABkcnMvZG93bnJldi54bWxQSwUGAAAAAAQABADzAAAAnwUAAAAA&#13;&#10;" fillcolor="white [3201]" strokeweight=".5pt">
                <v:textbox>
                  <w:txbxContent>
                    <w:p w14:paraId="4B801F32" w14:textId="77777777" w:rsidR="00284CD7" w:rsidRDefault="00284CD7" w:rsidP="00284CD7"/>
                  </w:txbxContent>
                </v:textbox>
                <w10:wrap anchorx="margin"/>
              </v:shape>
            </w:pict>
          </mc:Fallback>
        </mc:AlternateContent>
      </w:r>
      <w:r w:rsidR="00284CD7" w:rsidRPr="00F1598C">
        <w:t xml:space="preserve">Taste tests </w:t>
      </w:r>
      <w:r w:rsidR="00284CD7" w:rsidRPr="009D6AA8">
        <w:rPr>
          <w:b/>
          <w:bCs/>
        </w:rPr>
        <w:t>(1 point)</w:t>
      </w:r>
    </w:p>
    <w:p w14:paraId="281678F3" w14:textId="1733954E" w:rsidR="00284CD7" w:rsidRPr="00F1598C" w:rsidRDefault="0068455F" w:rsidP="00363E24">
      <w:pPr>
        <w:pStyle w:val="ListParagraph"/>
        <w:numPr>
          <w:ilvl w:val="0"/>
          <w:numId w:val="134"/>
        </w:numPr>
      </w:pPr>
      <w:r w:rsidRPr="00F1598C">
        <w:rPr>
          <w:rFonts w:eastAsiaTheme="minorEastAsia"/>
          <w:i/>
          <w:iCs/>
          <w:noProof/>
          <w:color w:val="09496B"/>
          <w:szCs w:val="24"/>
        </w:rPr>
        <mc:AlternateContent>
          <mc:Choice Requires="wps">
            <w:drawing>
              <wp:anchor distT="0" distB="0" distL="114300" distR="114300" simplePos="0" relativeHeight="251658293" behindDoc="0" locked="0" layoutInCell="1" allowOverlap="1" wp14:anchorId="24797CB1" wp14:editId="1F645E89">
                <wp:simplePos x="0" y="0"/>
                <wp:positionH relativeFrom="rightMargin">
                  <wp:posOffset>-285750</wp:posOffset>
                </wp:positionH>
                <wp:positionV relativeFrom="paragraph">
                  <wp:posOffset>247650</wp:posOffset>
                </wp:positionV>
                <wp:extent cx="352425" cy="247650"/>
                <wp:effectExtent l="0" t="0" r="15875" b="19050"/>
                <wp:wrapNone/>
                <wp:docPr id="599094596" name="Text Box 11"/>
                <wp:cNvGraphicFramePr/>
                <a:graphic xmlns:a="http://schemas.openxmlformats.org/drawingml/2006/main">
                  <a:graphicData uri="http://schemas.microsoft.com/office/word/2010/wordprocessingShape">
                    <wps:wsp>
                      <wps:cNvSpPr txBox="1"/>
                      <wps:spPr>
                        <a:xfrm>
                          <a:off x="0" y="0"/>
                          <a:ext cx="352425" cy="247650"/>
                        </a:xfrm>
                        <a:prstGeom prst="rect">
                          <a:avLst/>
                        </a:prstGeom>
                        <a:solidFill>
                          <a:schemeClr val="lt1"/>
                        </a:solidFill>
                        <a:ln w="6350">
                          <a:solidFill>
                            <a:prstClr val="black"/>
                          </a:solidFill>
                        </a:ln>
                      </wps:spPr>
                      <wps:txbx>
                        <w:txbxContent>
                          <w:p w14:paraId="74305BB9" w14:textId="77777777" w:rsidR="00284CD7" w:rsidRDefault="00284CD7" w:rsidP="00284CD7"/>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24797CB1" id="_x0000_s1143" type="#_x0000_t202" style="position:absolute;left:0;text-align:left;margin-left:-22.5pt;margin-top:19.5pt;width:27.75pt;height:19.5pt;z-index:251658293;visibility:visible;mso-wrap-style:square;mso-height-percent:0;mso-wrap-distance-left:9pt;mso-wrap-distance-top:0;mso-wrap-distance-right:9pt;mso-wrap-distance-bottom:0;mso-position-horizontal:absolute;mso-position-horizontal-relative:right-margin-area;mso-position-vertical:absolute;mso-position-vertical-relative:text;mso-height-percent:0;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o27NOgIAAIQEAAAOAAAAZHJzL2Uyb0RvYy54bWysVEtv2zAMvg/YfxB0X5y4SboZcYosRYYB&#13;&#10;QVsgHXpWZCkWJouapMTOfv0o5dl2p2EXmRQpPr6P9OSuazTZCecVmJIOen1KhOFQKbMp6Y/nxafP&#13;&#10;lPjATMU0GFHSvfD0bvrxw6S1hcihBl0JRzCI8UVrS1qHYIss87wWDfM9sMKgUYJrWEDVbbLKsRaj&#13;&#10;NzrL+/1x1oKrrAMuvMfb+4ORTlN8KQUPj1J6EYguKdYW0unSuY5nNp2wYuOYrRU/lsH+oYqGKYNJ&#13;&#10;z6HuWWBk69S7UI3iDjzI0OPQZCCl4iL1gN0M+m+6WdXMitQLguPtGSb//8Lyh93KPjkSuq/QIYER&#13;&#10;kNb6wuNl7KeTrolfrJSgHSHcn2ETXSAcL29G+TAfUcLRlA9vx6MEa3Z5bJ0P3wQ0JAoldchKAovt&#13;&#10;lj5gQnQ9ucRcHrSqFkrrpMRJEHPtyI4hhzqkEvHFKy9tSFvS8Q2mfhchhj6/X2vGf8YmX0dATRu8&#13;&#10;vLQepdCtO6IqhGVwBmYN1R7xcnAYJW/5QmGCJfPhiTmcHYQI9yE84iE1YFVwlCipwf3+2330R0rR&#13;&#10;SkmLs1hS/2vLnKBEfzdI9pfBcBiHNynD0W2Oiru2rK8tZtvMAaEa4OZZnsToH/RJlA6aF1ybWcyK&#13;&#10;JmY45i5pOInzcNgQXDsuZrPkhONqWVialeUxdEQ5AvvcvTBnj8QGnIgHOE0tK97we/CNLw3MtgGk&#13;&#10;SuRHpA+oHgnAUU/8HNcy7tK1nrwuP4/pHwAAAP//AwBQSwMEFAAGAAgAAAAhAEbrg4ThAAAADQEA&#13;&#10;AA8AAABkcnMvZG93bnJldi54bWxMj01PwzAMhu9I/IfISNy2hI9B1zWd+BhcODEQZ6/JkojGqZKs&#13;&#10;K/+e7AQXW5bt932fZj35no06JhdIwtVcANPUBeXISPj8eJlVwFJGUtgH0hJ+dIJ1e37WYK3Ckd71&#13;&#10;uM2GFRFKNUqwOQ8156mz2mOah0FT2e1D9JjLGA1XEY9F3Pf8Wog77tFRcbA46Ceru+/twUvYPJql&#13;&#10;6SqMdlMp58bpa/9mXqW8vJieV6U8rIBlPeW/DzgxlPzQlmC7cCCVWC9hdrsoQFnCzbL004FYANtJ&#13;&#10;uK8E8Lbh/ynaXwAAAP//AwBQSwECLQAUAAYACAAAACEAtoM4kv4AAADhAQAAEwAAAAAAAAAAAAAA&#13;&#10;AAAAAAAAW0NvbnRlbnRfVHlwZXNdLnhtbFBLAQItABQABgAIAAAAIQA4/SH/1gAAAJQBAAALAAAA&#13;&#10;AAAAAAAAAAAAAC8BAABfcmVscy8ucmVsc1BLAQItABQABgAIAAAAIQD+o27NOgIAAIQEAAAOAAAA&#13;&#10;AAAAAAAAAAAAAC4CAABkcnMvZTJvRG9jLnhtbFBLAQItABQABgAIAAAAIQBG64OE4QAAAA0BAAAP&#13;&#10;AAAAAAAAAAAAAAAAAJQEAABkcnMvZG93bnJldi54bWxQSwUGAAAAAAQABADzAAAAogUAAAAA&#13;&#10;" fillcolor="white [3201]" strokeweight=".5pt">
                <v:textbox>
                  <w:txbxContent>
                    <w:p w14:paraId="74305BB9" w14:textId="77777777" w:rsidR="00284CD7" w:rsidRDefault="00284CD7" w:rsidP="00284CD7"/>
                  </w:txbxContent>
                </v:textbox>
                <w10:wrap anchorx="margin"/>
              </v:shape>
            </w:pict>
          </mc:Fallback>
        </mc:AlternateContent>
      </w:r>
      <w:r w:rsidR="00284CD7" w:rsidRPr="00F1598C">
        <w:t xml:space="preserve">Food preparation/cooking </w:t>
      </w:r>
      <w:r w:rsidR="00284CD7" w:rsidRPr="009D6AA8">
        <w:rPr>
          <w:b/>
          <w:bCs/>
        </w:rPr>
        <w:t>(1 point)</w:t>
      </w:r>
    </w:p>
    <w:p w14:paraId="012ACE2F" w14:textId="62FCCC39" w:rsidR="00284CD7" w:rsidRPr="009D6AA8" w:rsidRDefault="00284CD7" w:rsidP="00363E24">
      <w:pPr>
        <w:pStyle w:val="ListParagraph"/>
        <w:numPr>
          <w:ilvl w:val="0"/>
          <w:numId w:val="134"/>
        </w:numPr>
      </w:pPr>
      <w:r w:rsidRPr="00F1598C">
        <w:t xml:space="preserve">Gardening </w:t>
      </w:r>
      <w:r w:rsidRPr="009D6AA8">
        <w:t>(1 point)</w:t>
      </w:r>
    </w:p>
    <w:p w14:paraId="623494A0" w14:textId="77777777" w:rsidR="00284CD7" w:rsidRPr="00F1598C" w:rsidRDefault="00284CD7" w:rsidP="00363E24">
      <w:pPr>
        <w:pStyle w:val="ListParagraph"/>
        <w:numPr>
          <w:ilvl w:val="0"/>
          <w:numId w:val="134"/>
        </w:numPr>
      </w:pPr>
      <w:r w:rsidRPr="00F1598C">
        <w:rPr>
          <w:rFonts w:eastAsiaTheme="minorEastAsia"/>
          <w:i/>
          <w:iCs/>
          <w:noProof/>
          <w:color w:val="09496B"/>
          <w:szCs w:val="24"/>
        </w:rPr>
        <mc:AlternateContent>
          <mc:Choice Requires="wps">
            <w:drawing>
              <wp:anchor distT="0" distB="0" distL="114300" distR="114300" simplePos="0" relativeHeight="251658294" behindDoc="0" locked="0" layoutInCell="1" allowOverlap="1" wp14:anchorId="264F8C9E" wp14:editId="41C57154">
                <wp:simplePos x="0" y="0"/>
                <wp:positionH relativeFrom="rightMargin">
                  <wp:posOffset>-285750</wp:posOffset>
                </wp:positionH>
                <wp:positionV relativeFrom="paragraph">
                  <wp:posOffset>28592</wp:posOffset>
                </wp:positionV>
                <wp:extent cx="352425" cy="247650"/>
                <wp:effectExtent l="0" t="0" r="15875" b="19050"/>
                <wp:wrapNone/>
                <wp:docPr id="599094597" name="Text Box 11"/>
                <wp:cNvGraphicFramePr/>
                <a:graphic xmlns:a="http://schemas.openxmlformats.org/drawingml/2006/main">
                  <a:graphicData uri="http://schemas.microsoft.com/office/word/2010/wordprocessingShape">
                    <wps:wsp>
                      <wps:cNvSpPr txBox="1"/>
                      <wps:spPr>
                        <a:xfrm>
                          <a:off x="0" y="0"/>
                          <a:ext cx="352425" cy="247650"/>
                        </a:xfrm>
                        <a:prstGeom prst="rect">
                          <a:avLst/>
                        </a:prstGeom>
                        <a:solidFill>
                          <a:schemeClr val="lt1"/>
                        </a:solidFill>
                        <a:ln w="6350">
                          <a:solidFill>
                            <a:prstClr val="black"/>
                          </a:solidFill>
                        </a:ln>
                      </wps:spPr>
                      <wps:txbx>
                        <w:txbxContent>
                          <w:p w14:paraId="5786EA40" w14:textId="77777777" w:rsidR="00284CD7" w:rsidRDefault="00284CD7" w:rsidP="00284CD7"/>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264F8C9E" id="_x0000_s1144" type="#_x0000_t202" style="position:absolute;left:0;text-align:left;margin-left:-22.5pt;margin-top:2.25pt;width:27.75pt;height:19.5pt;z-index:251658294;visibility:visible;mso-wrap-style:square;mso-height-percent:0;mso-wrap-distance-left:9pt;mso-wrap-distance-top:0;mso-wrap-distance-right:9pt;mso-wrap-distance-bottom:0;mso-position-horizontal:absolute;mso-position-horizontal-relative:right-margin-area;mso-position-vertical:absolute;mso-position-vertical-relative:text;mso-height-percent:0;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c89pOgIAAIQEAAAOAAAAZHJzL2Uyb0RvYy54bWysVEtv2zAMvg/YfxB0X5y4SboZcYosRYYB&#13;&#10;QVsgHXpWZCkWJouapMTOfv0o5dl2p2EXmRQpPr6P9OSuazTZCecVmJIOen1KhOFQKbMp6Y/nxafP&#13;&#10;lPjATMU0GFHSvfD0bvrxw6S1hcihBl0JRzCI8UVrS1qHYIss87wWDfM9sMKgUYJrWEDVbbLKsRaj&#13;&#10;NzrL+/1x1oKrrAMuvMfb+4ORTlN8KQUPj1J6EYguKdYW0unSuY5nNp2wYuOYrRU/lsH+oYqGKYNJ&#13;&#10;z6HuWWBk69S7UI3iDjzI0OPQZCCl4iL1gN0M+m+6WdXMitQLguPtGSb//8Lyh93KPjkSuq/QIYER&#13;&#10;kNb6wuNl7KeTrolfrJSgHSHcn2ETXSAcL29G+TAfUcLRlA9vx6MEa3Z5bJ0P3wQ0JAoldchKAovt&#13;&#10;lj5gQnQ9ucRcHrSqFkrrpMRJEHPtyI4hhzqkEvHFKy9tSFvS8Q2mfhchhj6/X2vGf8YmX0dATRu8&#13;&#10;vLQepdCtO6IqhGWQn4BZQ7VHvBwcRslbvlCYYMl8eGIOZwchwn0Ij3hIDVgVHCVKanC//3Yf/ZFS&#13;&#10;tFLS4iyW1P/aMico0d8Nkv1lMBzG4U3KcHSbo+KuLetri9k2c0CoBrh5licx+gd9EqWD5gXXZhaz&#13;&#10;ookZjrlLGk7iPBw2BNeOi9ksOeG4WhaWZmV5DB1RjsA+dy/M2SOxASfiAU5Ty4o3/B5840sDs20A&#13;&#10;qRL5EekDqkcCcNQTP8e1jLt0rSevy89j+gcAAP//AwBQSwMEFAAGAAgAAAAhAE2wlMTfAAAADAEA&#13;&#10;AA8AAABkcnMvZG93bnJldi54bWxMj81OwzAQhO9IvIO1SNxaB2hQmsap+ClceqKgnt3YtS3idWS7&#13;&#10;aXh7tie47Go02tn5mvXkezbqmFxAAXfzApjGLiiHRsDX59usApayRCX7gFrAj06wbq+vGlmrcMYP&#13;&#10;Pe6yYRSCqZYCbM5DzXnqrPYyzcOgkbxjiF5mktFwFeWZwn3P74vikXvpkD5YOegXq7vv3ckL2Dyb&#13;&#10;pekqGe2mUs6N0/64Ne9C3N5MrysaTytgWU/57wIuDNQfWip2CCdUifUCZouSgLKARQns4he0DyQf&#13;&#10;SuBtw/9DtL8AAAD//wMAUEsBAi0AFAAGAAgAAAAhALaDOJL+AAAA4QEAABMAAAAAAAAAAAAAAAAA&#13;&#10;AAAAAFtDb250ZW50X1R5cGVzXS54bWxQSwECLQAUAAYACAAAACEAOP0h/9YAAACUAQAACwAAAAAA&#13;&#10;AAAAAAAAAAAvAQAAX3JlbHMvLnJlbHNQSwECLQAUAAYACAAAACEAPnPPaToCAACEBAAADgAAAAAA&#13;&#10;AAAAAAAAAAAuAgAAZHJzL2Uyb0RvYy54bWxQSwECLQAUAAYACAAAACEATbCUxN8AAAAMAQAADwAA&#13;&#10;AAAAAAAAAAAAAACUBAAAZHJzL2Rvd25yZXYueG1sUEsFBgAAAAAEAAQA8wAAAKAFAAAAAA==&#13;&#10;" fillcolor="white [3201]" strokeweight=".5pt">
                <v:textbox>
                  <w:txbxContent>
                    <w:p w14:paraId="5786EA40" w14:textId="77777777" w:rsidR="00284CD7" w:rsidRDefault="00284CD7" w:rsidP="00284CD7"/>
                  </w:txbxContent>
                </v:textbox>
                <w10:wrap anchorx="margin"/>
              </v:shape>
            </w:pict>
          </mc:Fallback>
        </mc:AlternateContent>
      </w:r>
      <w:r w:rsidRPr="00F1598C">
        <w:t xml:space="preserve">Games </w:t>
      </w:r>
      <w:r w:rsidRPr="009D6AA8">
        <w:t>(1 point)</w:t>
      </w:r>
    </w:p>
    <w:p w14:paraId="163696C5" w14:textId="77777777" w:rsidR="00284CD7" w:rsidRPr="00F1598C" w:rsidRDefault="00284CD7" w:rsidP="00363E24">
      <w:pPr>
        <w:pStyle w:val="ListParagraph"/>
        <w:numPr>
          <w:ilvl w:val="0"/>
          <w:numId w:val="134"/>
        </w:numPr>
      </w:pPr>
      <w:r w:rsidRPr="00F1598C">
        <w:rPr>
          <w:rFonts w:eastAsiaTheme="minorEastAsia"/>
          <w:i/>
          <w:iCs/>
          <w:noProof/>
          <w:color w:val="09496B"/>
          <w:szCs w:val="24"/>
        </w:rPr>
        <mc:AlternateContent>
          <mc:Choice Requires="wps">
            <w:drawing>
              <wp:anchor distT="0" distB="0" distL="114300" distR="114300" simplePos="0" relativeHeight="251658295" behindDoc="0" locked="0" layoutInCell="1" allowOverlap="1" wp14:anchorId="232DCFC1" wp14:editId="3D764732">
                <wp:simplePos x="0" y="0"/>
                <wp:positionH relativeFrom="rightMargin">
                  <wp:posOffset>-285750</wp:posOffset>
                </wp:positionH>
                <wp:positionV relativeFrom="paragraph">
                  <wp:posOffset>63517</wp:posOffset>
                </wp:positionV>
                <wp:extent cx="352425" cy="247650"/>
                <wp:effectExtent l="0" t="0" r="15875" b="19050"/>
                <wp:wrapNone/>
                <wp:docPr id="599094598" name="Text Box 11"/>
                <wp:cNvGraphicFramePr/>
                <a:graphic xmlns:a="http://schemas.openxmlformats.org/drawingml/2006/main">
                  <a:graphicData uri="http://schemas.microsoft.com/office/word/2010/wordprocessingShape">
                    <wps:wsp>
                      <wps:cNvSpPr txBox="1"/>
                      <wps:spPr>
                        <a:xfrm>
                          <a:off x="0" y="0"/>
                          <a:ext cx="352425" cy="247650"/>
                        </a:xfrm>
                        <a:prstGeom prst="rect">
                          <a:avLst/>
                        </a:prstGeom>
                        <a:solidFill>
                          <a:schemeClr val="lt1"/>
                        </a:solidFill>
                        <a:ln w="6350">
                          <a:solidFill>
                            <a:prstClr val="black"/>
                          </a:solidFill>
                        </a:ln>
                      </wps:spPr>
                      <wps:txbx>
                        <w:txbxContent>
                          <w:p w14:paraId="3392A9AA" w14:textId="77777777" w:rsidR="00284CD7" w:rsidRDefault="00284CD7" w:rsidP="00284CD7"/>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232DCFC1" id="_x0000_s1145" type="#_x0000_t202" style="position:absolute;left:0;text-align:left;margin-left:-22.5pt;margin-top:5pt;width:27.75pt;height:19.5pt;z-index:251658295;visibility:visible;mso-wrap-style:square;mso-height-percent:0;mso-wrap-distance-left:9pt;mso-wrap-distance-top:0;mso-wrap-distance-right:9pt;mso-wrap-distance-bottom:0;mso-position-horizontal:absolute;mso-position-horizontal-relative:right-margin-area;mso-position-vertical:absolute;mso-position-vertical-relative:text;mso-height-percent:0;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BwYC8OgIAAIQEAAAOAAAAZHJzL2Uyb0RvYy54bWysVEtv2zAMvg/YfxB0X5w4j25GnCJLkWFA&#13;&#10;0RZIh54VWYqFyaImKbGzXz9KebbdadhFJkWKj+8jPb3tGk12wnkFpqSDXp8SYThUymxK+uN5+ekz&#13;&#10;JT4wUzENRpR0Lzy9nX38MG1tIXKoQVfCEQxifNHaktYh2CLLPK9Fw3wPrDBolOAaFlB1m6xyrMXo&#13;&#10;jc7yfn+SteAq64AL7/H27mCksxRfSsHDo5ReBKJLirWFdLp0ruOZzaas2Dhma8WPZbB/qKJhymDS&#13;&#10;c6g7FhjZOvUuVKO4Aw8y9Dg0GUipuEg9YDeD/ptuVjWzIvWC4Hh7hsn/v7D8YbeyT46E7it0SGAE&#13;&#10;pLW+8HgZ++mka+IXKyVoRwj3Z9hEFwjHy+E4H+VjSjia8tHNZJxgzS6PrfPhm4CGRKGkDllJYLHd&#13;&#10;vQ+YEF1PLjGXB62qpdI6KXESxEI7smPIoQ6pRHzxyksb0pZ0MsTU7yLE0Of3a834z9jk6wioaYOX&#13;&#10;l9ajFLp1R1SFsAyGJ2DWUO0RLweHUfKWLxUmuGc+PDGHs4MQ4T6ERzykBqwKjhIlNbjff7uP/kgp&#13;&#10;WilpcRZL6n9tmROU6O8Gyf4yGI3i8CZlNL7JUXHXlvW1xWybBSBUA9w8y5MY/YM+idJB84JrM49Z&#13;&#10;0cQMx9wlDSdxEQ4bgmvHxXyenHBcLQv3ZmV5DB1RjsA+dy/M2SOxASfiAU5Ty4o3/B5840sD820A&#13;&#10;qRL5EekDqkcCcNQTP8e1jLt0rSevy89j9gcAAP//AwBQSwMEFAAGAAgAAAAhACcfu6XfAAAADQEA&#13;&#10;AA8AAABkcnMvZG93bnJldi54bWxMj09PwzAMxe9IfIfISNy2BLShrms68Wdw4cRAnL0mSyKapEqy&#13;&#10;rnx7vBO72LKe/fx+zWbyPRt1yi4GCXdzAUyHLioXjISvz9dZBSwXDAr7GLSEX51h015fNVireAof&#13;&#10;etwVw8gk5Bol2FKGmvPcWe0xz+OgA2mHmDwWGpPhKuGJzH3P74V44B5doA8WB/1sdfezO3oJ2yez&#13;&#10;Ml2FyW4r5dw4fR/ezZuUtzfTy5rK4xpY0VP5v4AzA+WHloLt4zGozHoJs8WSgAoJgvp5QSyB7SUs&#13;&#10;VgJ42/BLivYPAAD//wMAUEsBAi0AFAAGAAgAAAAhALaDOJL+AAAA4QEAABMAAAAAAAAAAAAAAAAA&#13;&#10;AAAAAFtDb250ZW50X1R5cGVzXS54bWxQSwECLQAUAAYACAAAACEAOP0h/9YAAACUAQAACwAAAAAA&#13;&#10;AAAAAAAAAAAvAQAAX3JlbHMvLnJlbHNQSwECLQAUAAYACAAAACEAQcGAvDoCAACEBAAADgAAAAAA&#13;&#10;AAAAAAAAAAAuAgAAZHJzL2Uyb0RvYy54bWxQSwECLQAUAAYACAAAACEAJx+7pd8AAAANAQAADwAA&#13;&#10;AAAAAAAAAAAAAACUBAAAZHJzL2Rvd25yZXYueG1sUEsFBgAAAAAEAAQA8wAAAKAFAAAAAA==&#13;&#10;" fillcolor="white [3201]" strokeweight=".5pt">
                <v:textbox>
                  <w:txbxContent>
                    <w:p w14:paraId="3392A9AA" w14:textId="77777777" w:rsidR="00284CD7" w:rsidRDefault="00284CD7" w:rsidP="00284CD7"/>
                  </w:txbxContent>
                </v:textbox>
                <w10:wrap anchorx="margin"/>
              </v:shape>
            </w:pict>
          </mc:Fallback>
        </mc:AlternateContent>
      </w:r>
      <w:r w:rsidRPr="00F1598C">
        <w:t xml:space="preserve">Field trips </w:t>
      </w:r>
      <w:r w:rsidRPr="009D6AA8">
        <w:rPr>
          <w:b/>
          <w:bCs/>
        </w:rPr>
        <w:t>(1 point)</w:t>
      </w:r>
    </w:p>
    <w:p w14:paraId="4742BDEF" w14:textId="624D1635" w:rsidR="00284CD7" w:rsidRPr="00F1598C" w:rsidRDefault="00284CD7" w:rsidP="00363E24">
      <w:pPr>
        <w:pStyle w:val="ListParagraph"/>
        <w:numPr>
          <w:ilvl w:val="0"/>
          <w:numId w:val="134"/>
        </w:numPr>
      </w:pPr>
      <w:r w:rsidRPr="00F1598C">
        <w:rPr>
          <w:rFonts w:eastAsiaTheme="minorEastAsia"/>
          <w:i/>
          <w:iCs/>
          <w:noProof/>
          <w:color w:val="09496B"/>
          <w:szCs w:val="24"/>
        </w:rPr>
        <mc:AlternateContent>
          <mc:Choice Requires="wps">
            <w:drawing>
              <wp:anchor distT="0" distB="0" distL="114300" distR="114300" simplePos="0" relativeHeight="251658296" behindDoc="0" locked="0" layoutInCell="1" allowOverlap="1" wp14:anchorId="089B3D0C" wp14:editId="4EE5CFF1">
                <wp:simplePos x="0" y="0"/>
                <wp:positionH relativeFrom="rightMargin">
                  <wp:posOffset>-285750</wp:posOffset>
                </wp:positionH>
                <wp:positionV relativeFrom="paragraph">
                  <wp:posOffset>92727</wp:posOffset>
                </wp:positionV>
                <wp:extent cx="352425" cy="247650"/>
                <wp:effectExtent l="0" t="0" r="15875" b="19050"/>
                <wp:wrapNone/>
                <wp:docPr id="599094599" name="Text Box 11"/>
                <wp:cNvGraphicFramePr/>
                <a:graphic xmlns:a="http://schemas.openxmlformats.org/drawingml/2006/main">
                  <a:graphicData uri="http://schemas.microsoft.com/office/word/2010/wordprocessingShape">
                    <wps:wsp>
                      <wps:cNvSpPr txBox="1"/>
                      <wps:spPr>
                        <a:xfrm>
                          <a:off x="0" y="0"/>
                          <a:ext cx="352425" cy="247650"/>
                        </a:xfrm>
                        <a:prstGeom prst="rect">
                          <a:avLst/>
                        </a:prstGeom>
                        <a:solidFill>
                          <a:schemeClr val="lt1"/>
                        </a:solidFill>
                        <a:ln w="6350">
                          <a:solidFill>
                            <a:prstClr val="black"/>
                          </a:solidFill>
                        </a:ln>
                      </wps:spPr>
                      <wps:txbx>
                        <w:txbxContent>
                          <w:p w14:paraId="0020475E" w14:textId="77777777" w:rsidR="00284CD7" w:rsidRDefault="00284CD7" w:rsidP="00284CD7"/>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089B3D0C" id="_x0000_s1146" type="#_x0000_t202" style="position:absolute;left:0;text-align:left;margin-left:-22.5pt;margin-top:7.3pt;width:27.75pt;height:19.5pt;z-index:251658296;visibility:visible;mso-wrap-style:square;mso-height-percent:0;mso-wrap-distance-left:9pt;mso-wrap-distance-top:0;mso-wrap-distance-right:9pt;mso-wrap-distance-bottom:0;mso-position-horizontal:absolute;mso-position-horizontal-relative:right-margin-area;mso-position-vertical:absolute;mso-position-vertical-relative:text;mso-height-percent:0;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1P37OwIAAIQEAAAOAAAAZHJzL2Uyb0RvYy54bWysVEtv2zAMvg/YfxB0X5y4SboZcYosRYYB&#13;&#10;QVsgHXpWZCkWJouapMTOfv0o5dl2p2EXmRQpPr6P9OSuazTZCecVmJIOen1KhOFQKbMp6Y/nxafP&#13;&#10;lPjATMU0GFHSvfD0bvrxw6S1hcihBl0JRzCI8UVrS1qHYIss87wWDfM9sMKgUYJrWEDVbbLKsRaj&#13;&#10;NzrL+/1x1oKrrAMuvMfb+4ORTlN8KQUPj1J6EYguKdYW0unSuY5nNp2wYuOYrRU/lsH+oYqGKYNJ&#13;&#10;z6HuWWBk69S7UI3iDjzI0OPQZCCl4iL1gN0M+m+6WdXMitQLguPtGSb//8Lyh93KPjkSuq/QIYER&#13;&#10;kNb6wuNl7KeTrolfrJSgHSHcn2ETXSAcL29G+TAfUcLRlA9vx6MEa3Z5bJ0P3wQ0JAoldchKAovt&#13;&#10;lj5gQnQ9ucRcHrSqFkrrpMRJEHPtyI4hhzqkEvHFKy9tSFvS8Q2mfhchhj6/X2vGf8YmX0dATRu8&#13;&#10;vLQepdCtO6IqhGUwPAGzhmqPeDk4jJK3fKEwwZL58MQczg5ChPsQHvGQGrAqOEqU1OB+/+0++iOl&#13;&#10;aKWkxVksqf+1ZU5Qor8bJPvLYDiMw5uU4eg2R8VdW9bXFrNt5oBQDXDzLE9i9A/6JEoHzQuuzSxm&#13;&#10;RRMzHHOXNJzEeThsCK4dF7NZcsJxtSwszcryGDqiHIF97l6Ys0diA07EA5ymlhVv+D34xpcGZtsA&#13;&#10;UiXyI9IHVI8E4Kgnfo5rGXfpWk9el5/H9A8AAAD//wMAUEsDBBQABgAIAAAAIQBwFS8E4QAAAA0B&#13;&#10;AAAPAAAAZHJzL2Rvd25yZXYueG1sTI/NTsMwEITvSLyDtUjcWgdoopDGqfgpXDhREOdtvLUtYjuy&#13;&#10;3TS8Pe4JLiutZnZ2vnYz24FNFKLxTsDNsgBGrvfSOCXg8+NlUQOLCZ3EwTsS8EMRNt3lRYuN9Cf3&#13;&#10;TtMuKZZDXGxQgE5pbDiPvSaLcelHclk7+GAx5TUoLgOecrgd+G1RVNyicfmDxpGeNPXfu6MVsH1U&#13;&#10;96qvMehtLY2Z5q/Dm3oV4vpqfl7n8bAGlmhOfxdwZsj9ocvF9v7oZGSDgMWqzEApC6sK2NlQlMD2&#13;&#10;Asq7CnjX8v8U3S8AAAD//wMAUEsBAi0AFAAGAAgAAAAhALaDOJL+AAAA4QEAABMAAAAAAAAAAAAA&#13;&#10;AAAAAAAAAFtDb250ZW50X1R5cGVzXS54bWxQSwECLQAUAAYACAAAACEAOP0h/9YAAACUAQAACwAA&#13;&#10;AAAAAAAAAAAAAAAvAQAAX3JlbHMvLnJlbHNQSwECLQAUAAYACAAAACEA/9T9+zsCAACEBAAADgAA&#13;&#10;AAAAAAAAAAAAAAAuAgAAZHJzL2Uyb0RvYy54bWxQSwECLQAUAAYACAAAACEAcBUvBOEAAAANAQAA&#13;&#10;DwAAAAAAAAAAAAAAAACVBAAAZHJzL2Rvd25yZXYueG1sUEsFBgAAAAAEAAQA8wAAAKMFAAAAAA==&#13;&#10;" fillcolor="white [3201]" strokeweight=".5pt">
                <v:textbox>
                  <w:txbxContent>
                    <w:p w14:paraId="0020475E" w14:textId="77777777" w:rsidR="00284CD7" w:rsidRDefault="00284CD7" w:rsidP="00284CD7"/>
                  </w:txbxContent>
                </v:textbox>
                <w10:wrap anchorx="margin"/>
              </v:shape>
            </w:pict>
          </mc:Fallback>
        </mc:AlternateContent>
      </w:r>
      <w:r w:rsidRPr="00F1598C">
        <w:t xml:space="preserve">Experiments </w:t>
      </w:r>
      <w:r w:rsidRPr="009D6AA8">
        <w:rPr>
          <w:b/>
          <w:bCs/>
        </w:rPr>
        <w:t>(1 point)</w:t>
      </w:r>
    </w:p>
    <w:p w14:paraId="667D66C5" w14:textId="616741C4" w:rsidR="00284CD7" w:rsidRPr="009D6AA8" w:rsidRDefault="00284CD7" w:rsidP="00363E24">
      <w:pPr>
        <w:pStyle w:val="ListParagraph"/>
        <w:numPr>
          <w:ilvl w:val="0"/>
          <w:numId w:val="134"/>
        </w:numPr>
      </w:pPr>
      <w:r w:rsidRPr="00F1598C">
        <w:t xml:space="preserve">None </w:t>
      </w:r>
      <w:r w:rsidRPr="00D36888">
        <w:t>(0 points)</w:t>
      </w:r>
    </w:p>
    <w:p w14:paraId="0DC589A9" w14:textId="71E0F927" w:rsidR="00284CD7" w:rsidRPr="00DE0B24" w:rsidRDefault="009D6AA8" w:rsidP="00363E24">
      <w:pPr>
        <w:pStyle w:val="ListParagraph"/>
        <w:numPr>
          <w:ilvl w:val="0"/>
          <w:numId w:val="134"/>
        </w:numPr>
      </w:pPr>
      <w:r>
        <w:rPr>
          <w:rFonts w:eastAsiaTheme="minorEastAsia" w:cstheme="minorHAnsi"/>
          <w:noProof/>
        </w:rPr>
        <mc:AlternateContent>
          <mc:Choice Requires="wpg">
            <w:drawing>
              <wp:anchor distT="0" distB="0" distL="114300" distR="114300" simplePos="0" relativeHeight="251662508" behindDoc="0" locked="0" layoutInCell="1" allowOverlap="1" wp14:anchorId="4DF178EC" wp14:editId="1961B628">
                <wp:simplePos x="0" y="0"/>
                <wp:positionH relativeFrom="column">
                  <wp:posOffset>-685800</wp:posOffset>
                </wp:positionH>
                <wp:positionV relativeFrom="paragraph">
                  <wp:posOffset>986790</wp:posOffset>
                </wp:positionV>
                <wp:extent cx="7787640" cy="1118235"/>
                <wp:effectExtent l="0" t="0" r="0" b="0"/>
                <wp:wrapNone/>
                <wp:docPr id="2116287206" name="Group 5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7787640" cy="1118235"/>
                          <a:chOff x="0" y="0"/>
                          <a:chExt cx="7787640" cy="1118235"/>
                        </a:xfrm>
                      </wpg:grpSpPr>
                      <wps:wsp>
                        <wps:cNvPr id="239969628" name="Rectangle 234">
                          <a:extLst>
                            <a:ext uri="{C183D7F6-B498-43B3-948B-1728B52AA6E4}">
                              <adec:decorative xmlns:adec="http://schemas.microsoft.com/office/drawing/2017/decorative" val="1"/>
                            </a:ext>
                          </a:extLst>
                        </wps:cNvPr>
                        <wps:cNvSpPr/>
                        <wps:spPr>
                          <a:xfrm>
                            <a:off x="0" y="0"/>
                            <a:ext cx="7787640" cy="1118235"/>
                          </a:xfrm>
                          <a:prstGeom prst="rect">
                            <a:avLst/>
                          </a:prstGeom>
                          <a:solidFill>
                            <a:srgbClr val="1C2C53"/>
                          </a:solidFill>
                          <a:ln w="12700" cap="flat" cmpd="sng" algn="ctr">
                            <a:noFill/>
                            <a:prstDash val="solid"/>
                            <a:miter lim="800000"/>
                          </a:ln>
                          <a:effectLst/>
                        </wps:spPr>
                        <wps:txbx>
                          <w:txbxContent>
                            <w:p w14:paraId="7DE4C7B8" w14:textId="3D5E0EF3" w:rsidR="009D6AA8" w:rsidRPr="006324C6" w:rsidRDefault="009D6AA8" w:rsidP="009D6AA8">
                              <w:pPr>
                                <w:pStyle w:val="Heading4"/>
                                <w:ind w:left="720"/>
                                <w:rPr>
                                  <w:b/>
                                  <w:bCs/>
                                  <w:color w:val="FFFFFF" w:themeColor="background1"/>
                                  <w:sz w:val="36"/>
                                  <w:szCs w:val="36"/>
                                </w:rPr>
                              </w:pPr>
                              <w:r w:rsidRPr="00952BA8">
                                <w:rPr>
                                  <w:rFonts w:asciiTheme="minorHAnsi" w:hAnsiTheme="minorHAnsi" w:cstheme="minorHAnsi"/>
                                  <w:b/>
                                  <w:i w:val="0"/>
                                  <w:color w:val="FFFFFF" w:themeColor="background1"/>
                                  <w:sz w:val="36"/>
                                  <w:szCs w:val="36"/>
                                </w:rPr>
                                <w:t>Calculate Section</w:t>
                              </w:r>
                              <w:r>
                                <w:rPr>
                                  <w:rFonts w:asciiTheme="minorHAnsi" w:hAnsiTheme="minorHAnsi" w:cstheme="minorHAnsi"/>
                                  <w:b/>
                                  <w:i w:val="0"/>
                                  <w:color w:val="FFFFFF" w:themeColor="background1"/>
                                  <w:sz w:val="36"/>
                                  <w:szCs w:val="36"/>
                                </w:rPr>
                                <w:t xml:space="preserve"> Four </w:t>
                              </w:r>
                              <w:r w:rsidRPr="0095373D">
                                <w:rPr>
                                  <w:rFonts w:asciiTheme="minorHAnsi" w:hAnsiTheme="minorHAnsi" w:cstheme="minorHAnsi"/>
                                  <w:b/>
                                  <w:bCs/>
                                  <w:i w:val="0"/>
                                  <w:iCs w:val="0"/>
                                  <w:color w:val="FFFFFF" w:themeColor="background1"/>
                                  <w:sz w:val="36"/>
                                  <w:szCs w:val="36"/>
                                </w:rPr>
                                <w:t>Total</w:t>
                              </w:r>
                            </w:p>
                            <w:p w14:paraId="4CCEE982" w14:textId="22B0B1C7" w:rsidR="009D6AA8" w:rsidRPr="006324C6" w:rsidRDefault="009D6AA8" w:rsidP="009D6AA8">
                              <w:pPr>
                                <w:spacing w:line="480" w:lineRule="auto"/>
                                <w:ind w:left="720"/>
                                <w:rPr>
                                  <w:rFonts w:eastAsiaTheme="minorEastAsia"/>
                                  <w:b/>
                                  <w:bCs/>
                                  <w:i/>
                                  <w:iCs/>
                                  <w:color w:val="FFFFFF" w:themeColor="background1"/>
                                  <w:sz w:val="28"/>
                                  <w:szCs w:val="28"/>
                                </w:rPr>
                              </w:pPr>
                              <w:r w:rsidRPr="006324C6">
                                <w:rPr>
                                  <w:rFonts w:eastAsiaTheme="minorEastAsia"/>
                                  <w:b/>
                                  <w:bCs/>
                                  <w:i/>
                                  <w:iCs/>
                                  <w:color w:val="FFFFFF" w:themeColor="background1"/>
                                  <w:sz w:val="28"/>
                                  <w:szCs w:val="28"/>
                                </w:rPr>
                                <w:t xml:space="preserve">Add up points from the bolded boxes to get your Section </w:t>
                              </w:r>
                              <w:r>
                                <w:rPr>
                                  <w:rFonts w:eastAsiaTheme="minorEastAsia"/>
                                  <w:b/>
                                  <w:bCs/>
                                  <w:i/>
                                  <w:iCs/>
                                  <w:color w:val="FFFFFF" w:themeColor="background1"/>
                                  <w:sz w:val="28"/>
                                  <w:szCs w:val="28"/>
                                </w:rPr>
                                <w:t xml:space="preserve">Four </w:t>
                              </w:r>
                              <w:r w:rsidRPr="006324C6">
                                <w:rPr>
                                  <w:rFonts w:eastAsiaTheme="minorEastAsia"/>
                                  <w:b/>
                                  <w:bCs/>
                                  <w:i/>
                                  <w:iCs/>
                                  <w:color w:val="FFFFFF" w:themeColor="background1"/>
                                  <w:sz w:val="28"/>
                                  <w:szCs w:val="28"/>
                                </w:rPr>
                                <w:t>Total.</w:t>
                              </w:r>
                            </w:p>
                            <w:p w14:paraId="38E1103F" w14:textId="3DB288DA" w:rsidR="009D6AA8" w:rsidRPr="00F45A74" w:rsidRDefault="009D6AA8" w:rsidP="009D6AA8">
                              <w:pPr>
                                <w:rPr>
                                  <w:b/>
                                  <w:bCs/>
                                  <w:sz w:val="36"/>
                                  <w:szCs w:val="36"/>
                                </w:rPr>
                              </w:pPr>
                              <w:r>
                                <w:rPr>
                                  <w:b/>
                                  <w:bCs/>
                                  <w:sz w:val="36"/>
                                  <w:szCs w:val="36"/>
                                </w:rP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116317878" name="Text Box 9" descr="Section two total score box"/>
                        <wps:cNvSpPr txBox="1"/>
                        <wps:spPr>
                          <a:xfrm>
                            <a:off x="4251960" y="708660"/>
                            <a:ext cx="2000885" cy="310515"/>
                          </a:xfrm>
                          <a:prstGeom prst="rect">
                            <a:avLst/>
                          </a:prstGeom>
                          <a:solidFill>
                            <a:sysClr val="window" lastClr="FFFFFF"/>
                          </a:solidFill>
                          <a:ln w="6350">
                            <a:solidFill>
                              <a:sysClr val="window" lastClr="FFFFFF"/>
                            </a:solidFill>
                          </a:ln>
                        </wps:spPr>
                        <wps:txbx>
                          <w:txbxContent>
                            <w:p w14:paraId="0030E0DD" w14:textId="77777777" w:rsidR="009D6AA8" w:rsidRPr="007F7596" w:rsidRDefault="009D6AA8" w:rsidP="009D6AA8">
                              <w:pPr>
                                <w:spacing w:after="240"/>
                                <w:rPr>
                                  <w:b/>
                                  <w:bCs/>
                                  <w:color w:val="1C2C53"/>
                                  <w:sz w:val="28"/>
                                  <w:szCs w:val="28"/>
                                </w:rPr>
                              </w:pPr>
                              <w:r w:rsidRPr="007F7596">
                                <w:rPr>
                                  <w:b/>
                                  <w:bCs/>
                                  <w:color w:val="1C2C53"/>
                                  <w:sz w:val="28"/>
                                  <w:szCs w:val="28"/>
                                </w:rPr>
                                <w:t>SECTION TOTAL =</w:t>
                              </w:r>
                            </w:p>
                            <w:p w14:paraId="6E2F21F3" w14:textId="77777777" w:rsidR="009D6AA8" w:rsidRDefault="009D6AA8" w:rsidP="009D6AA8"/>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pic:pic xmlns:pic="http://schemas.openxmlformats.org/drawingml/2006/picture">
                        <pic:nvPicPr>
                          <pic:cNvPr id="789265489" name="Picture 1">
                            <a:extLst>
                              <a:ext uri="{C183D7F6-B498-43B3-948B-1728B52AA6E4}">
                                <adec:decorative xmlns:adec="http://schemas.microsoft.com/office/drawing/2017/decorative" val="1"/>
                              </a:ext>
                            </a:extLst>
                          </pic:cNvPr>
                          <pic:cNvPicPr>
                            <a:picLocks noChangeAspect="1"/>
                          </pic:cNvPicPr>
                        </pic:nvPicPr>
                        <pic:blipFill>
                          <a:blip r:embed="rId30"/>
                          <a:stretch>
                            <a:fillRect/>
                          </a:stretch>
                        </pic:blipFill>
                        <pic:spPr>
                          <a:xfrm>
                            <a:off x="6370320" y="716280"/>
                            <a:ext cx="1003300" cy="368300"/>
                          </a:xfrm>
                          <a:prstGeom prst="rect">
                            <a:avLst/>
                          </a:prstGeom>
                        </pic:spPr>
                      </pic:pic>
                    </wpg:wgp>
                  </a:graphicData>
                </a:graphic>
              </wp:anchor>
            </w:drawing>
          </mc:Choice>
          <mc:Fallback>
            <w:pict>
              <v:group w14:anchorId="4DF178EC" id="_x0000_s1147" alt="&quot;&quot;" style="position:absolute;left:0;text-align:left;margin-left:-54pt;margin-top:77.7pt;width:613.2pt;height:88.05pt;z-index:251662508;mso-position-horizontal-relative:text;mso-position-vertical-relative:text" coordsize="77876,11182" o:gfxdata="UEsDBBQABgAIAAAAIQCm5lH7DAEAABUCAAATAAAAW0NvbnRlbnRfVHlwZXNdLnhtbJSRTU7DMBBG&#13;&#10;90jcwfIWJQ5dIITidEHKEhAqB7DsSWIR/8hjQnp77LSVoKJIXdoz75s3dr2ezUgmCKid5fS2rCgB&#13;&#10;K53Stuf0fftU3FOCUVglRmeB0x0gXTfXV/V25wFJoi1yOsToHxhDOYARWDoPNlU6F4yI6Rh65oX8&#13;&#10;ED2wVVXdMelsBBuLmDNoU7fQic8xks2crvcmYDpKHvd9eRSn2mR+LnKF/ckEGPEEEt6PWoqYtmOT&#13;&#10;VSdmxcGqTOTSg4P2eJPUz0zIld9WPwccuJf0nEErIK8ixGdhkjtTARmsXOtk+X9GljRYuK7TEso2&#13;&#10;4Gahjk7nspX7sgGmS8PbhL3BdExny6c23wA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C9kBXA5BAAAyAsAAA4AAABkcnMvZTJvRG9jLnhtbNxWbW/bNhD+PmD/&#13;&#10;gdD3xnqxZVuIU2TOEhQI2mDJ0M80RVlCJZIj6cjpr99DUnISJ0WLdAOGGYhyFI+8u0f33N3p+33X&#13;&#10;knuuTSPFKkpO4ohwwWTZiO0q+vPu8t0iIsZSUdJWCr6KHriJ3p/9+stprwqeylq2JdcElwhT9GoV&#13;&#10;1daqYjIxrOYdNSdScYHNSuqOWiz1dlJq2uP2rp2kcZxPeqlLpSXjxuDtRdiMzvz9VcWZ/VRVhlvS&#13;&#10;riL4Zv1T++fGPSdnp7TYaqrqhg1u0Dd40dFGwOjhqgtqKdnp5sVVXcO0NLKyJ0x2E1lVDeM+BkST&#13;&#10;xEfRXGm5Uz6WbdFv1QEmQHuE05uvZR/vr7S6VTcaSPRqCyz8ysWyr3Tn/sNLsveQPRwg43tLGF7O&#13;&#10;54t5PgWyDHtJkizSbBZAZTWQf3GO1b9/5+RkNDx55k6vkCDmEQPzcxjc1lRxD60pgMGNJk25itJs&#13;&#10;ucyXeYqkFbRDuv6BBKJi23KSZlMXl3MD+gfATGGA3c+idYiZFkobe8VlR5ywijQc8IlF76+NhQNQ&#13;&#10;HVWcVSPbprxs2tYv9HazbjW5p8j2ZJ2uZ5nzGUeeqbWC9NhP57H7bhSsq1pqIXYKGBixjQhtt6Az&#13;&#10;s9rbFtJZwE3B9gU1dbDhrw2fu2ssiNw23SpaxO43WG6FO8Y9FYcIHIYBNSfZ/WbvwU8Snznu3UaW&#13;&#10;D/gkWga+GsUuG8BxTY29oRoEheMoOvYTHlUrEY0cpIjUUn997b3TR85gNyI9CI9I/9pRzSPSfhDI&#13;&#10;pmUydXls/WI6m6dY6Kc7m6c7YtetpUMZ5U0xLzp9245ipWX3GbXp3FnFFhUMtgOmw2JtQyFCdWP8&#13;&#10;/NyroSooaq/FrWLu8hHyu/1nqtWQExbk+yjHDKbFUWoEXXdSyPOdlVXj8+YRV2SEW4BNIZ//dVqh&#13;&#10;LuRZgkpx4NWdqx+/yT1ZRqTkhgGIW2Q6mgixvSRWWtoSw6TmZCP3R8Qjdo+jDp6BkN+g4DSdJcsc&#13;&#10;2KM0zeNFDtHn8Fi70D/ixWIWaleWxLOQgP8UGR/MgYtoWKXskWlIYLxcRZf+N1DEs2jkcCBnns1i&#13;&#10;//Gf7Zm3XIlwHAf9J3+VdfkI4/+YdahugYD/Bc6phhX4G9o5pBet7PtjD07ZnSteYXTqfuiOjuov&#13;&#10;O/Uu1Jhm07SNffBTFFLNOSXubxrmuplbPHbF+WKZ5rPpAlwNXRFazjjxBBx1w0l0iIZdS/bFECHX&#13;&#10;NXonPzcK1B7oOnmu7pfPzG7aRo1ccPIQIDhzNPK8glEYpy4k23Vc2DAfao7ehrpi6kYZVOiCdxte&#13;&#10;orF+KL376I1Wc8tqVzArtDnX8oemOW54Lx8dcyF8o+Tk2TzOXOdwJSfBIHFUcpI4zjLfdqGQ5Qsn&#13;&#10;B2PjsDU29x/q/96x4IoX4Zlnuh8XfeMfRls3jz5de63HAfzsbwAAAP//AwBQSwMEFAAGAAgAAAAh&#13;&#10;AEHlhZdbDwAAlDQAABQAAABkcnMvbWVkaWEvaW1hZ2UxLmVtZuybeTiUXRvAH0xhCJU91ZOMpcSY&#13;&#10;GTTJOphIDSnZGWbsjMauZMnyKpItURIqqUhRyZrIUn2GbKmQ7NlSXorke0Z56533u67vnf/nXO45&#13;&#10;577Pfe7zPL/z/HGf67qxAQDgAclqI0ADiVUF6nfBASCPAwBAvQP6AMAGpGAAAFKh0d+b1loAiIQm&#13;&#10;+NkBQJ5h8gKcC3iXDAOgAIAUAgBEIYHC7WTTYlvZSwCysws8fkNfZv9TkFrsgAA0hkECAGGa3FrA&#13;&#10;X/ry8jKwHdJ56VNQ49ICuKSgXhQSehy6jd4gv+UfI7oP2xoXyMkaktW9jKHJzZBAjwHwgHwrrts3&#13;&#10;8HhqgILVGtuEHrOECQYQs1V21qqy30PsDy+z5N8zoDNb+e4gjkFWB7/Tv11W+/cE6MxY/P49L0ZP&#13;&#10;Fj9GIszpLH7M8WL0ZvFjJMKczuLHHC9GbxY/RiLM6Sx+zPFi9GbxYyTCnM7ixxwvRm8WP0YizOks&#13;&#10;fszxYvRm8WMkwpzO4sccL0ZvFj9GIszpLH7M8WL0ZvFjJMKczuLHHC9GbxY/RiLM6Sx+zPFi9Gbx&#13;&#10;YyTCnM7ixxwvRm8WP0YizOksfszxYvRm8WMkwpz+Oz9W/cG/rztYrdFYrT9YreFg1b4wUftCrxX6&#13;&#10;Wf8iDhUTYaBKItmVaiKo1uhn/6O7ogMAo9q/TD90dq1ftUz0GqlZqBRpFBK8rgEOBpUnQaa/NXqd&#13;&#10;FKiva0w3VkB+8lCPMNbV36WkgIYj6oY+DY3nfb7SUlcPR4NIkOLgBt+7F1TUd/XwJVOh3oPoS9Yl&#13;&#10;O1JIZFDRiOzl7OsCKqHRoIYG3MeXSiZ6wgPZjiRow2uRvLDpoKcnr+ST1FL95ngisuxls1/FvMNV&#13;&#10;23VnRxnGbJ6UjDw4sfsYIdNkT6C/orRCjvb7lj0pB/Stj73jNnvNRblo10V9xlNgJN60M67OU7up&#13;&#10;keDd2DTVYmi2ASGgaa/ktdxZYfUalbNWyETcvHr01KaDytMxnPfU74YCEsE71OBkL9LP54FG9JdQ&#13;&#10;+u1lDgd5Q09vTHRe+aWSvXxBFDR9CFQ8RPah+FEdyT4g5ocBR/HyheZ9QDoMyOEAmeRK1KEEglZI&#13;&#10;yKCKBVFYGzj08j93oa9aRWZMpTiakn1BK2grXX3QBlTEUTwoVFNvoiMZpDPF+SiByithNTToAH/G&#13;&#10;UPktxkFoX0VtOnoviDuoqEv2d3UkH8Lr/AUfpaKE+t/H8/uRZJ4POGzaLRxDq1StbNkgCSJmxYO5&#13;&#10;wZdq+4RgJrEGYcbs0ZHS/rpr9AXXy5mRDj9mw8dIOuoJ8pyKcOji/iRgXF9joqs31BPnzj1doPy5&#13;&#10;N2OpwaKve+RhV7fzdEhXGWD8LQL2xNecLQyTbS44NV5jvWHj87p5dlEBNj5ztsf9Tk4w/Bdd9vZv&#13;&#10;lerp6Tf21RfPTSmEkcrfyFcbS/t0LocmSqripNYCcL0Olb0npUWG2FNMi5+KoZZhz2ZT5VDRSijh&#13;&#10;bO6c25IDdXc85vKGd5Y3XUiTHswWt2gWq8Bcjis37s1A9OfGwbKtLyDeOeee4CRXHjbIAIbmZdva&#13;&#10;vlwyApCC6XYvRqSzPWJReoJiU7Gf2AGulDpsBZXvzFesy2Ug8Lrz4GlYrIHD9fVdF1yHRhudFmaK&#13;&#10;Tb86KO1MqT3Q/0egEW22hPcsUiTsDuW8HhvCwjPdJXGyQGJy0qJz2OVrdXfflpOmS+qNwYtHZqQn&#13;&#10;aJe14y5b9HlM3FasFAbmpCwvbi6uSj0ClHiu1Rrqv02YBoFPa4CS3kuft0R72CbVveeV4TkzMeHh&#13;&#10;w5blrrBzVHUxK4LyrDoaO5/+fGrRTO26iGb4dgMhNFlv6Hre9f26L17w8qXRSEvzAssDj7Gu/2mq&#13;&#10;lb+U9VhkJmr0iMloCndkrEt51N5w83MKJHhkaEd/qKiKDKfYyUx3QRc/OyAkCmtcasDZSFEHcNs5&#13;&#10;pLw0g9lDxq0ElOCNVRUuBYl3fBJQwd9HFrbyWJ/26jfSljQdnuNNIFEROfJiuX2RHjXsG85x+l6B&#13;&#10;Y8IVkOzy9uskwtDeHL0gEBm2T4DjPIfCPnZXLdg9bY1XAFxb6RWb/yk3b6A9PLgFdjBCxXutNezo&#13;&#10;43XePLxheC14dM1+JFtvuCtXxEcBoRztm+eEr/Kn63QKbLLkCsJpG+8W5HiKiz0nkKT1tUX6huiO&#13;&#10;Uzezccbqs9t9xcu4bE4tXOFsATFrl9hCItdfYG8jrnsFPAjrLlKT4MI/ef5ON1DoEqfI4zf9hqXC&#13;&#10;GnwPn4j0b/oIyEfZPUnm0mrk4mjVN+faNKOrc85cim39NvdEyavs+XoZ5/iubnoUvy/x2CDH2phs&#13;&#10;4gVR4XqxgRiLuH4HM2KngyGy44LjBTMjkWEVJwF0+NeIaw4dd6+by9zW9OdWWX8xfledmX2CvVVR&#13;&#10;2l2OV8QJNQm+hsdi7yW8T5aKWqO8lAthD/m74srDxmvX9UvPBFbs6BWcjuCv8fnocGJbFTxUInRL&#13;&#10;X8LW+mqZc9yWMPcI/m3nQSkPqcMC4lwjXEuR659gTMJvEHwlowWC6qwd5O6efaVdYSAhfTBZ0CBa&#13;&#10;SuSQlFx6SfhhAzdJG2l16cptyU17SHiqqIWWLaFQKgu0Q/AnaRqnyEoLEgwl9HS6D2INH2kFaQXh&#13;&#10;rh1ad8Or3fzmhbJMS0KlbohhiCI+GZ32OW2gqSD5VqJ76njacQQhpSstIM1OIUvGbluo4ffr30rZ&#13;&#10;TWq0akzDc4vMsvX7S56oRxnoZeSkOvzhkOEQ63DqvfJTE0RFUnjSww2EfK2xopeIa9vEddquBb0s&#13;&#10;LTlQsuc1+TVyM1716mJb8tjT2a2jlbPcZATZakh2SGJIfKj42aG1T5D2X9CHxK7FJceVxyV8xgw/&#13;&#10;og3Q3qjccbVdrpBL/brDa8eJVMlUp1S21ISbRkcoHYIdmTc9bxLakW7SbkS3brfFDoVb8bQ8WsBl&#13;&#10;WqYdZnnwW8yHorLY4NIFtz9rP6h/SBbPEK8SFxM/Ip6GqVcWy/DKaMoYyhjBNJS4WPLch1kOWY7c&#13;&#10;t0Wmpk+9OOyEKD6DzS4onMzb1apxteeWeoHjjWJz59yDxc0bbZIUrFS1H1o/NA3QIexXNFe0u2My&#13;&#10;na1hklWQdbUaX20V+uxxC/ja/oz2xZob2aezq4mXibn9jttvJt5q3ZFrmatWv9vxwbHTMxoDVtJF&#13;&#10;sZkGSQbxTQdMX7X3HrYvo5XQeN2HXaQxt5TLG3KK3lpY3NbvvIKt3dt4Ijfo4tedPOpnzM9kCvcI&#13;&#10;28lPypvuGpffaiFnscbcs+RD0ULt67oMdxvHkIZotwHH4ubrPcP3C/J39flXT4aoZdgU9QiXHyyn&#13;&#10;zfHNSS5KLypxqscExlTyzb/y9ZctjwzpWD8+2l/aPBM3wClzXOZum0FeX6ZFs1zzuuZcHl6RjyLt&#13;&#10;u0Sprcf6SyWoiQokhTi7QO/s9iNvUgcsxxdeHOiKH/Gv86zreaXevVS6uJN/P38i/kxDSl7yiDiN&#13;&#10;x/aPtDtHE4/eeZg07zDtNp2nsUcjViNeY2OVf9WtEMUvxCX2Jf+Fns9dH0cWuhYJsN2w29yj8Ksw&#13;&#10;fZgZpwYPinvDGj9YbQ1bTXnEVsWXdlLW7cLsOt9w/lF7uZV5bYQWfEQV5DG3pSeCSo8EngwMgO1y&#13;&#10;0NPF1ZXvS2h82Yg/Ey+8XzhAvwn/VK8Df0DvuF6a3v40c3mL4kH9OMs48Lq68NZNQsel/Kn58y97&#13;&#10;9scMTLyHD0wpoK3PF0+8pt4fyn9OKzxnV2NxbMeWTVs39wksx258kj9kVDhr9yhgCNaVXB6zmDRS&#13;&#10;v3MkfsbmC/lbIiwt8l5kq25anU2so0GhgZDBADtB+/47v3t2n8IH81POpeTKofNb8//jGlnypaRN&#13;&#10;B0E8XbTTBq0uU6lYi8lF4sqeuXZMHdmYo9WaaCTrY+FUfuHsd6M/98VJXUScsuApdrvX64wnZz0z&#13;&#10;ebF+eHYwY9Dr+eamz02LJ5WdlAP8nKv8v0d/q1GecucriOostH7z6GCATU1Z/59V4wmeoOe+7o/P&#13;&#10;9Z/Hkzf1eZ3ubTe5YlJUZe9SPD1cr/NIx6S/clezFZ/HUw8hj8kep+ICtzdpkratfzo8f3/6PQHx&#13;&#10;Nmm8zyLk6NeeF3ORk5XX5q4tBrzz5wp42zNW9tk83cHCtrul8J1NwdCLTzmfHpYfnagyI1ods+d3&#13;&#10;TSAllKBu3Ks0vOOG78j7cPVDuHhCxnDlh+MPJzNfN7zpqu7zDG1ji+d4yqmxRVCiIrRx3ti9QNvz&#13;&#10;KfFt/+1a2njOh7Jq51C7UN3JfTOJNHwU/lrDkwS/DrX2LtUbqikqT+KT6u8OHGugLL37E3d8460x&#13;&#10;Y3Tuoy+w3duwM+8bvmydvsy7tzvodMjNMZmlrLkHLZanLbM733bGPriq4nrc6HjfWFhb5ubmzbs0&#13;&#10;Ly6fmI2bS88ofua8n5bYLHTpIjYr4OQnnfqomTOxIjF7jvpqlJUMvswsLCrsfR6edsd25hE1/03l&#13;&#10;4rcjabecC7E2aiGZIZWT0UvxnVvKL5+3mzjpOnZ/2rNyzLt46fxAwdmqNSEjCzaLir1zZSFDZ5cz&#13;&#10;N3GcWbswpVB1fNn2rfpYSO9SK2c+v63mi+DdSy5LjhMDOTJwwo7LNzULljq+dDnlV85OXOmypxX/&#13;&#10;4ZwQXYpTXE79eodQu4aWT9upX6L/AV+Ap8V9jesJvjv79OPzuLS2gahque8P5lNbb2WdDFisdHZo&#13;&#10;qvvo3jqermnYe6MKu9A55zlCGh1sC3Cdvp53uvdWleZc+FL2ouNsQ+LYBOELITUrXjPgBPe3T4HS&#13;&#10;nk7DffORnxf/mUHTU1V6bgvlswY4nA7Rh0wC6bnqIdBmNXWlZ9Gr6e+vJNvnf6fN9HzYD0q9lUDF&#13;&#10;/a4kHyhPpufoULTfcmHVfwTEEX2JHhTnH+m7z8+8/VfyvPu3BTjoPuLrSvHSpafOsrp7UEiUChKj&#13;&#10;pIpSUsIqKVsikTLQnxwUiUoh+TlCtxtZT6IjwRQ0I1N9oGUgSkUBo6AEWsvq+Ll6kECUsh5KGW0t&#13;&#10;B5r4Eam+wSCU1K/cDgJ95eCKByik/7PNr2cMpJKd4EgQC0f+1UAVZWW0MugErtpQKOjV6Q30WrWh&#13;&#10;lTDQ9eLvNiQSBTFnsKFRWEYbWgn5DxsSjf3nHigUdMx/j4dGqf62ry+V6OpBpq5cCk1dg8kgFro1&#13;&#10;USi+IP2ooAuSgZcTBaSfAn2sCx3qXlUVlArJyRHl6EBGkVXJGBTZkYRGoslOWCw0diBrwP+/y4+P&#13;&#10;wscXAr9CD41B74YjEHoEfTh0hV353x76fZbe/gsAAP//AwBQSwMEFAAGAAgAAAAhAF/wqDjmAAAA&#13;&#10;EgEAAA8AAABkcnMvZG93bnJldi54bWxMj09rwzAMxe+Dfgejwm6t42UZIY1TSvfnVAZtB2M3N1aT&#13;&#10;0NgOsZuk337qabsIiSc9vV++nkzLBux946wEsYyAoS2dbmwl4ev4vkiB+aCsVq2zKOGGHtbF7CFX&#13;&#10;mXaj3eNwCBUjE+szJaEOocs492WNRvml69CSdna9UYHGvuK6VyOZm5Y/RdELN6qx9KFWHW5rLC+H&#13;&#10;q5HwMapxE4u3YXc5b28/x+TzeydQysf59LqislkBCziFvwu4M1B+KCjYyV2t9qyVsBBRSkSBlCR5&#13;&#10;BnZfESKl7iQhjkUCvMj5f5TiFwAA//8DAFBLAwQUAAYACAAAACEAjiIJQroAAAAhAQAAGQAAAGRy&#13;&#10;cy9fcmVscy9lMm9Eb2MueG1sLnJlbHOEj8sKwjAQRfeC/xBmb9O6EJGm3YjQrdQPGJJpG2weJFHs&#13;&#10;3xtwY0FwOfdyz2Hq9mVm9qQQtbMCqqIERlY6pe0o4NZfdkdgMaFVODtLAhaK0DbbTX2lGVMexUn7&#13;&#10;yDLFRgFTSv7EeZQTGYyF82RzM7hgMOUzjNyjvONIfF+WBx6+GdCsmKxTAkKnKmD94rP5P9sNg5Z0&#13;&#10;dvJhyKYfCq5NdmcghpGSAENK4yesCjID8Kbmq8eaNwAAAP//AwBQSwECLQAUAAYACAAAACEApuZR&#13;&#10;+wwBAAAVAgAAEwAAAAAAAAAAAAAAAAAAAAAAW0NvbnRlbnRfVHlwZXNdLnhtbFBLAQItABQABgAI&#13;&#10;AAAAIQA4/SH/1gAAAJQBAAALAAAAAAAAAAAAAAAAAD0BAABfcmVscy8ucmVsc1BLAQItABQABgAI&#13;&#10;AAAAIQAvZAVwOQQAAMgLAAAOAAAAAAAAAAAAAAAAADwCAABkcnMvZTJvRG9jLnhtbFBLAQItABQA&#13;&#10;BgAIAAAAIQBB5YWXWw8AAJQ0AAAUAAAAAAAAAAAAAAAAAKEGAABkcnMvbWVkaWEvaW1hZ2UxLmVt&#13;&#10;ZlBLAQItABQABgAIAAAAIQBf8Kg45gAAABIBAAAPAAAAAAAAAAAAAAAAAC4WAABkcnMvZG93bnJl&#13;&#10;di54bWxQSwECLQAUAAYACAAAACEAjiIJQroAAAAhAQAAGQAAAAAAAAAAAAAAAABBFwAAZHJzL19y&#13;&#10;ZWxzL2Uyb0RvYy54bWwucmVsc1BLBQYAAAAABgAGAHwBAAAyGAAAAAA=&#13;&#10;">
                <v:rect id="_x0000_s1148" alt="&quot;&quot;" style="position:absolute;width:77876;height:11182;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gkqvwywAAAOcAAAAPAAAAZHJzL2Rvd25yZXYueG1sRI/BasMw&#13;&#10;DIbvg76DUWG31W42QpLWLSOjsOu6PYAXq3FILIfYS7I9/XQY7CL4Ef8nfcfz6gcx4xS7QBr2OwUC&#13;&#10;qQm2o1bDx/vloQARkyFrhkCo4RsjnE+bu6OpbFjoDedragVDKFZGg0tprKSMjUNv4i6MSLy7hcmb&#13;&#10;xHFqpZ3MwnA/yEypXHrTEV9wZsTaYdNfv7yGi3qqlf3s59Vi8dPvl9kV9U3r++36cuDxfACRcE3/&#13;&#10;jT/Eq9WQPZZlXuYZP85e7ATy9AsAAP//AwBQSwECLQAUAAYACAAAACEA2+H2y+4AAACFAQAAEwAA&#13;&#10;AAAAAAAAAAAAAAAAAAAAW0NvbnRlbnRfVHlwZXNdLnhtbFBLAQItABQABgAIAAAAIQBa9CxbvwAA&#13;&#10;ABUBAAALAAAAAAAAAAAAAAAAAB8BAABfcmVscy8ucmVsc1BLAQItABQABgAIAAAAIQCgkqvwywAA&#13;&#10;AOcAAAAPAAAAAAAAAAAAAAAAAAcCAABkcnMvZG93bnJldi54bWxQSwUGAAAAAAMAAwC3AAAA/wIA&#13;&#10;AAAA&#13;&#10;" fillcolor="#1c2c53" stroked="f" strokeweight="1pt">
                  <v:textbox>
                    <w:txbxContent>
                      <w:p w14:paraId="7DE4C7B8" w14:textId="3D5E0EF3" w:rsidR="009D6AA8" w:rsidRPr="006324C6" w:rsidRDefault="009D6AA8" w:rsidP="009D6AA8">
                        <w:pPr>
                          <w:pStyle w:val="Heading4"/>
                          <w:ind w:left="720"/>
                          <w:rPr>
                            <w:b/>
                            <w:bCs/>
                            <w:color w:val="FFFFFF" w:themeColor="background1"/>
                            <w:sz w:val="36"/>
                            <w:szCs w:val="36"/>
                          </w:rPr>
                        </w:pPr>
                        <w:r w:rsidRPr="00952BA8">
                          <w:rPr>
                            <w:rFonts w:asciiTheme="minorHAnsi" w:hAnsiTheme="minorHAnsi" w:cstheme="minorHAnsi"/>
                            <w:b/>
                            <w:i w:val="0"/>
                            <w:color w:val="FFFFFF" w:themeColor="background1"/>
                            <w:sz w:val="36"/>
                            <w:szCs w:val="36"/>
                          </w:rPr>
                          <w:t>Calculate Section</w:t>
                        </w:r>
                        <w:r>
                          <w:rPr>
                            <w:rFonts w:asciiTheme="minorHAnsi" w:hAnsiTheme="minorHAnsi" w:cstheme="minorHAnsi"/>
                            <w:b/>
                            <w:i w:val="0"/>
                            <w:color w:val="FFFFFF" w:themeColor="background1"/>
                            <w:sz w:val="36"/>
                            <w:szCs w:val="36"/>
                          </w:rPr>
                          <w:t xml:space="preserve"> Four </w:t>
                        </w:r>
                        <w:r w:rsidRPr="0095373D">
                          <w:rPr>
                            <w:rFonts w:asciiTheme="minorHAnsi" w:hAnsiTheme="minorHAnsi" w:cstheme="minorHAnsi"/>
                            <w:b/>
                            <w:bCs/>
                            <w:i w:val="0"/>
                            <w:iCs w:val="0"/>
                            <w:color w:val="FFFFFF" w:themeColor="background1"/>
                            <w:sz w:val="36"/>
                            <w:szCs w:val="36"/>
                          </w:rPr>
                          <w:t>Total</w:t>
                        </w:r>
                      </w:p>
                      <w:p w14:paraId="4CCEE982" w14:textId="22B0B1C7" w:rsidR="009D6AA8" w:rsidRPr="006324C6" w:rsidRDefault="009D6AA8" w:rsidP="009D6AA8">
                        <w:pPr>
                          <w:spacing w:line="480" w:lineRule="auto"/>
                          <w:ind w:left="720"/>
                          <w:rPr>
                            <w:rFonts w:eastAsiaTheme="minorEastAsia"/>
                            <w:b/>
                            <w:bCs/>
                            <w:i/>
                            <w:iCs/>
                            <w:color w:val="FFFFFF" w:themeColor="background1"/>
                            <w:sz w:val="28"/>
                            <w:szCs w:val="28"/>
                          </w:rPr>
                        </w:pPr>
                        <w:r w:rsidRPr="006324C6">
                          <w:rPr>
                            <w:rFonts w:eastAsiaTheme="minorEastAsia"/>
                            <w:b/>
                            <w:bCs/>
                            <w:i/>
                            <w:iCs/>
                            <w:color w:val="FFFFFF" w:themeColor="background1"/>
                            <w:sz w:val="28"/>
                            <w:szCs w:val="28"/>
                          </w:rPr>
                          <w:t xml:space="preserve">Add up points from the bolded boxes to get your Section </w:t>
                        </w:r>
                        <w:r>
                          <w:rPr>
                            <w:rFonts w:eastAsiaTheme="minorEastAsia"/>
                            <w:b/>
                            <w:bCs/>
                            <w:i/>
                            <w:iCs/>
                            <w:color w:val="FFFFFF" w:themeColor="background1"/>
                            <w:sz w:val="28"/>
                            <w:szCs w:val="28"/>
                          </w:rPr>
                          <w:t xml:space="preserve">Four </w:t>
                        </w:r>
                        <w:r w:rsidRPr="006324C6">
                          <w:rPr>
                            <w:rFonts w:eastAsiaTheme="minorEastAsia"/>
                            <w:b/>
                            <w:bCs/>
                            <w:i/>
                            <w:iCs/>
                            <w:color w:val="FFFFFF" w:themeColor="background1"/>
                            <w:sz w:val="28"/>
                            <w:szCs w:val="28"/>
                          </w:rPr>
                          <w:t>Total.</w:t>
                        </w:r>
                      </w:p>
                      <w:p w14:paraId="38E1103F" w14:textId="3DB288DA" w:rsidR="009D6AA8" w:rsidRPr="00F45A74" w:rsidRDefault="009D6AA8" w:rsidP="009D6AA8">
                        <w:pPr>
                          <w:rPr>
                            <w:b/>
                            <w:bCs/>
                            <w:sz w:val="36"/>
                            <w:szCs w:val="36"/>
                          </w:rPr>
                        </w:pPr>
                        <w:r>
                          <w:rPr>
                            <w:b/>
                            <w:bCs/>
                            <w:sz w:val="36"/>
                            <w:szCs w:val="36"/>
                          </w:rPr>
                          <w:t xml:space="preserve"> </w:t>
                        </w:r>
                      </w:p>
                    </w:txbxContent>
                  </v:textbox>
                </v:rect>
                <v:shape id="Text Box 9" o:spid="_x0000_s1149" type="#_x0000_t202" alt="Section two total score box" style="position:absolute;left:42519;top:7086;width:20009;height:3105;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SgfOyzgAAAOgAAAAPAAAAZHJzL2Rvd25yZXYueG1sRI9PawIx&#13;&#10;EMXvhX6HMIXeanYVVFajLIoihRb8c/A4JNPs0k2yJFG3375zKPTyYN5jfjNvuR5cJ+4UUxu8gnJU&#13;&#10;gCCvg2m9VXA5797mIFJGb7ALnhT8UIL16vlpiZUJD3+k+ylbwRCfKlTQ5NxXUibdkMM0Cj15zr5C&#13;&#10;dJh5jFaaiA+Gu06Oi2IqHbaeLzTY06Yh/X26OQXvxz2O7f5QfEyuuf60WdcpaqVeX4btgqVegMg0&#13;&#10;5P+NP8TBcIeynE7K2XzGn3MxNkCufgEAAP//AwBQSwECLQAUAAYACAAAACEA2+H2y+4AAACFAQAA&#13;&#10;EwAAAAAAAAAAAAAAAAAAAAAAW0NvbnRlbnRfVHlwZXNdLnhtbFBLAQItABQABgAIAAAAIQBa9Cxb&#13;&#10;vwAAABUBAAALAAAAAAAAAAAAAAAAAB8BAABfcmVscy8ucmVsc1BLAQItABQABgAIAAAAIQDSgfOy&#13;&#10;zgAAAOgAAAAPAAAAAAAAAAAAAAAAAAcCAABkcnMvZG93bnJldi54bWxQSwUGAAAAAAMAAwC3AAAA&#13;&#10;AgMAAAAA&#13;&#10;" fillcolor="window" strokecolor="window" strokeweight=".5pt">
                  <v:textbox>
                    <w:txbxContent>
                      <w:p w14:paraId="0030E0DD" w14:textId="77777777" w:rsidR="009D6AA8" w:rsidRPr="007F7596" w:rsidRDefault="009D6AA8" w:rsidP="009D6AA8">
                        <w:pPr>
                          <w:spacing w:after="240"/>
                          <w:rPr>
                            <w:b/>
                            <w:bCs/>
                            <w:color w:val="1C2C53"/>
                            <w:sz w:val="28"/>
                            <w:szCs w:val="28"/>
                          </w:rPr>
                        </w:pPr>
                        <w:r w:rsidRPr="007F7596">
                          <w:rPr>
                            <w:b/>
                            <w:bCs/>
                            <w:color w:val="1C2C53"/>
                            <w:sz w:val="28"/>
                            <w:szCs w:val="28"/>
                          </w:rPr>
                          <w:t>SECTION TOTAL =</w:t>
                        </w:r>
                      </w:p>
                      <w:p w14:paraId="6E2F21F3" w14:textId="77777777" w:rsidR="009D6AA8" w:rsidRDefault="009D6AA8" w:rsidP="009D6AA8"/>
                    </w:txbxContent>
                  </v:textbox>
                </v:shape>
                <v:shape id="Picture 1" o:spid="_x0000_s1150" type="#_x0000_t75" alt="&quot;&quot;" style="position:absolute;left:63703;top:7162;width:10033;height:3683;visibility:visible;mso-wrap-style:squar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myoemzgAAAOcAAAAPAAAAZHJzL2Rvd25yZXYueG1sRI9Ba8JA&#13;&#10;FITvhf6H5RV6q5umbYzRVcQiFApCVURvj+wzCc2+jdmtrv/eLRR6GRiG+YaZzIJpxZl611hW8DxI&#13;&#10;QBCXVjdcKdhulk85COeRNbaWScGVHMym93cTLLS98Bed174SEcKuQAW1910hpStrMugGtiOO2dH2&#13;&#10;Bn20fSV1j5cIN61MkySTBhuOCzV2tKip/F7/GAX7425ulmkXVqeXlML+wNnuk5V6fAjv4yjzMQhP&#13;&#10;wf83/hAfWsEwH6XZ22s+gt9f8RPI6Q0AAP//AwBQSwECLQAUAAYACAAAACEA2+H2y+4AAACFAQAA&#13;&#10;EwAAAAAAAAAAAAAAAAAAAAAAW0NvbnRlbnRfVHlwZXNdLnhtbFBLAQItABQABgAIAAAAIQBa9Cxb&#13;&#10;vwAAABUBAAALAAAAAAAAAAAAAAAAAB8BAABfcmVscy8ucmVsc1BLAQItABQABgAIAAAAIQAmyoem&#13;&#10;zgAAAOcAAAAPAAAAAAAAAAAAAAAAAAcCAABkcnMvZG93bnJldi54bWxQSwUGAAAAAAMAAwC3AAAA&#13;&#10;AgMAAAAA&#13;&#10;">
                  <v:imagedata r:id="rId31" o:title=""/>
                </v:shape>
              </v:group>
            </w:pict>
          </mc:Fallback>
        </mc:AlternateContent>
      </w:r>
      <w:r w:rsidR="00716081" w:rsidRPr="00F1598C">
        <w:rPr>
          <w:noProof/>
        </w:rPr>
        <mc:AlternateContent>
          <mc:Choice Requires="wps">
            <w:drawing>
              <wp:anchor distT="0" distB="0" distL="114300" distR="114300" simplePos="0" relativeHeight="251658288" behindDoc="0" locked="0" layoutInCell="1" allowOverlap="1" wp14:anchorId="1C6B55BF" wp14:editId="4A1A5744">
                <wp:simplePos x="0" y="0"/>
                <wp:positionH relativeFrom="column">
                  <wp:posOffset>3642784</wp:posOffset>
                </wp:positionH>
                <wp:positionV relativeFrom="paragraph">
                  <wp:posOffset>7047230</wp:posOffset>
                </wp:positionV>
                <wp:extent cx="1943100" cy="285750"/>
                <wp:effectExtent l="0" t="0" r="19050" b="19050"/>
                <wp:wrapNone/>
                <wp:docPr id="338392934" name="Text Box 203"/>
                <wp:cNvGraphicFramePr/>
                <a:graphic xmlns:a="http://schemas.openxmlformats.org/drawingml/2006/main">
                  <a:graphicData uri="http://schemas.microsoft.com/office/word/2010/wordprocessingShape">
                    <wps:wsp>
                      <wps:cNvSpPr txBox="1"/>
                      <wps:spPr>
                        <a:xfrm>
                          <a:off x="0" y="0"/>
                          <a:ext cx="1943100" cy="285750"/>
                        </a:xfrm>
                        <a:prstGeom prst="rect">
                          <a:avLst/>
                        </a:prstGeom>
                        <a:solidFill>
                          <a:schemeClr val="lt1"/>
                        </a:solidFill>
                        <a:ln w="6350">
                          <a:solidFill>
                            <a:srgbClr val="1C2C53"/>
                          </a:solidFill>
                        </a:ln>
                      </wps:spPr>
                      <wps:txbx>
                        <w:txbxContent>
                          <w:p w14:paraId="73AA5C90" w14:textId="77777777" w:rsidR="00284CD7" w:rsidRPr="00B97EB7" w:rsidRDefault="00284CD7" w:rsidP="00284CD7">
                            <w:pPr>
                              <w:rPr>
                                <w:b/>
                                <w:bCs/>
                                <w:color w:val="1C2C53"/>
                                <w:sz w:val="28"/>
                                <w:szCs w:val="28"/>
                              </w:rPr>
                            </w:pPr>
                            <w:r w:rsidRPr="00B97EB7">
                              <w:rPr>
                                <w:b/>
                                <w:bCs/>
                                <w:color w:val="1C2C53"/>
                                <w:sz w:val="28"/>
                                <w:szCs w:val="28"/>
                              </w:rPr>
                              <w:t xml:space="preserve">SECTION FOUR TOTAL =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C6B55BF" id="Text Box 203" o:spid="_x0000_s1151" type="#_x0000_t202" style="position:absolute;left:0;text-align:left;margin-left:286.85pt;margin-top:554.9pt;width:153pt;height:22.5pt;z-index:251658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ygxVBPAIAAIYEAAAOAAAAZHJzL2Uyb0RvYy54bWysVEtv2zAMvg/YfxB0Xxzn0bRBnCJLkWFA&#13;&#10;0BZIi54VWYoFyKImKbGzXz9KebbdadhFJkWKj+8jPblva012wnkFpqB5p0uJMBxKZTYFfX1ZfLul&#13;&#10;xAdmSqbBiILuhaf3069fJo0dix5UoEvhCAYxftzYglYh2HGWeV6JmvkOWGHQKMHVLKDqNlnpWIPR&#13;&#10;a531ut2brAFXWgdceI+3Dwcjnab4UgoenqT0IhBdUKwtpNOlcx3PbDph441jtlL8WAb7hypqpgwm&#13;&#10;PYd6YIGRrVOfQtWKO/AgQ4dDnYGUiovUA3aTdz90s6qYFakXBMfbM0z+/4Xlj7uVfXYktN+hRQIj&#13;&#10;II31Y4+XsZ9Wujp+sVKCdoRwf4ZNtIHw+Ohu0M+7aOJo690OR8OEa3Z5bZ0PPwTUJAoFdUhLQovt&#13;&#10;lj5gRnQ9ucRkHrQqF0rrpMRREHPtyI4hiTqkGvHFOy9tSFPQmz6m/hzBbdbn9/m8Nx/2Y5vvQ6Cm&#13;&#10;DV5emo9SaNctUSX2mI9O0Kyh3CNiDg7D5C1fKGxryXx4Zg6nB5HAjQhPeEgNWBYcJUoqcL//dh/9&#13;&#10;kVS0UtLgNBbU/9oyJyjRPw3SfZcPBnF8kzIYjnqouGvL+tpitvUcEKscd8/yJEb/oE+idFC/4eLM&#13;&#10;YlY0McMxd0HDSZyHw47g4nExmyUnHFjLwtKsLI+hI8yRtJf2jTl7ZDbgTDzCaW7Z+APBB9/40sBs&#13;&#10;G0CqxH5E+oDqkQAc9sTPcTHjNl3ryevy+5j+AQAA//8DAFBLAwQUAAYACAAAACEAa//2PeUAAAAS&#13;&#10;AQAADwAAAGRycy9kb3ducmV2LnhtbExP0U6DQBB8N/EfLmvii2mPWlso5WiIpuGhidHqB1xhBSK3&#13;&#10;h9xR6N+7fdKXTXZmdnYm2U2mFWfsXWNJwWIegEAqbNlQpeDzYz+LQDivqdStJVRwQQe79PYm0XFp&#13;&#10;R3rH89FXgk3IxVpB7X0XS+mKGo12c9shMfdle6M9r30ly16PbG5a+RgEa2l0Q/yh1h0+11h8Hwej&#13;&#10;INsvaagxe/i55Dnl4ysd3mSu1P3d9LLlkW1BeJz83wVcO3B+SDnYyQ5UOtEqWIXLkKVMLIINN2FJ&#13;&#10;FG4YOl2h1VMEMk3k/yrpLwAAAP//AwBQSwECLQAUAAYACAAAACEAtoM4kv4AAADhAQAAEwAAAAAA&#13;&#10;AAAAAAAAAAAAAAAAW0NvbnRlbnRfVHlwZXNdLnhtbFBLAQItABQABgAIAAAAIQA4/SH/1gAAAJQB&#13;&#10;AAALAAAAAAAAAAAAAAAAAC8BAABfcmVscy8ucmVsc1BLAQItABQABgAIAAAAIQAygxVBPAIAAIYE&#13;&#10;AAAOAAAAAAAAAAAAAAAAAC4CAABkcnMvZTJvRG9jLnhtbFBLAQItABQABgAIAAAAIQBr//Y95QAA&#13;&#10;ABIBAAAPAAAAAAAAAAAAAAAAAJYEAABkcnMvZG93bnJldi54bWxQSwUGAAAAAAQABADzAAAAqAUA&#13;&#10;AAAA&#13;&#10;" fillcolor="white [3201]" strokecolor="#1c2c53" strokeweight=".5pt">
                <v:textbox>
                  <w:txbxContent>
                    <w:p w14:paraId="73AA5C90" w14:textId="77777777" w:rsidR="00284CD7" w:rsidRPr="00B97EB7" w:rsidRDefault="00284CD7" w:rsidP="00284CD7">
                      <w:pPr>
                        <w:rPr>
                          <w:b/>
                          <w:bCs/>
                          <w:color w:val="1C2C53"/>
                          <w:sz w:val="28"/>
                          <w:szCs w:val="28"/>
                        </w:rPr>
                      </w:pPr>
                      <w:r w:rsidRPr="00B97EB7">
                        <w:rPr>
                          <w:b/>
                          <w:bCs/>
                          <w:color w:val="1C2C53"/>
                          <w:sz w:val="28"/>
                          <w:szCs w:val="28"/>
                        </w:rPr>
                        <w:t xml:space="preserve">SECTION FOUR TOTAL = </w:t>
                      </w:r>
                    </w:p>
                  </w:txbxContent>
                </v:textbox>
              </v:shape>
            </w:pict>
          </mc:Fallback>
        </mc:AlternateContent>
      </w:r>
      <w:r w:rsidR="00716081" w:rsidRPr="00F1598C">
        <w:rPr>
          <w:noProof/>
        </w:rPr>
        <mc:AlternateContent>
          <mc:Choice Requires="wps">
            <w:drawing>
              <wp:anchor distT="0" distB="0" distL="114300" distR="114300" simplePos="0" relativeHeight="251658289" behindDoc="0" locked="0" layoutInCell="1" allowOverlap="1" wp14:anchorId="177CD344" wp14:editId="4853BE66">
                <wp:simplePos x="0" y="0"/>
                <wp:positionH relativeFrom="column">
                  <wp:posOffset>5652558</wp:posOffset>
                </wp:positionH>
                <wp:positionV relativeFrom="paragraph">
                  <wp:posOffset>7030720</wp:posOffset>
                </wp:positionV>
                <wp:extent cx="838200" cy="295275"/>
                <wp:effectExtent l="0" t="0" r="19050" b="28575"/>
                <wp:wrapNone/>
                <wp:docPr id="440761991" name="Text Box 204"/>
                <wp:cNvGraphicFramePr/>
                <a:graphic xmlns:a="http://schemas.openxmlformats.org/drawingml/2006/main">
                  <a:graphicData uri="http://schemas.microsoft.com/office/word/2010/wordprocessingShape">
                    <wps:wsp>
                      <wps:cNvSpPr txBox="1"/>
                      <wps:spPr>
                        <a:xfrm>
                          <a:off x="0" y="0"/>
                          <a:ext cx="838200" cy="295275"/>
                        </a:xfrm>
                        <a:prstGeom prst="rect">
                          <a:avLst/>
                        </a:prstGeom>
                        <a:solidFill>
                          <a:schemeClr val="lt1"/>
                        </a:solidFill>
                        <a:ln w="6350">
                          <a:solidFill>
                            <a:srgbClr val="1C2C53"/>
                          </a:solidFill>
                        </a:ln>
                      </wps:spPr>
                      <wps:txbx>
                        <w:txbxContent>
                          <w:p w14:paraId="53DAD3C0" w14:textId="77777777" w:rsidR="00284CD7" w:rsidRDefault="00284CD7" w:rsidP="00284CD7"/>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177CD344" id="Text Box 204" o:spid="_x0000_s1152" type="#_x0000_t202" style="position:absolute;left:0;text-align:left;margin-left:445.1pt;margin-top:553.6pt;width:66pt;height:23.25pt;z-index:251658289;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xJh/QAIAAIUEAAAOAAAAZHJzL2Uyb0RvYy54bWysVE1v2zAMvQ/YfxB0Xxw7SZsacYosRYYB&#13;&#10;RVsgHXpWZCkxIIuapMTOfv0o2flot9Owi0yJ1BP5HunZfVsrchDWVaALmg6GlAjNoaz0tqA/Xldf&#13;&#10;ppQ4z3TJFGhR0KNw9H7++dOsMbnIYAeqFJYgiHZ5Ywq6897kSeL4TtTMDcAIjU4JtmYet3ablJY1&#13;&#10;iF6rJBsOb5IGbGkscOEcnj50TjqP+FIK7p+ldMITVVDMzcfVxnUT1mQ+Y/nWMrOreJ8G+4csalZp&#13;&#10;fPQM9cA8I3tb/QFVV9yCA+kHHOoEpKy4iDVgNenwQzXrHTMi1oLkOHOmyf0/WP50WJsXS3z7FVoU&#13;&#10;MBDSGJc7PAz1tNLW4YuZEvQjhcczbaL1hOPhdDRFKSjh6MruJtntJKAkl8vGOv9NQE2CUVCLqkSy&#13;&#10;2OHR+S70FBLecqCqclUpFTehE8RSWXJgqKHyMUUEfxelNGkKejOaDCPwO5+z2835frrMlpNRn99V&#13;&#10;GAIqjUlfag+WbzctqUrkJZ2emNlAeUTCLHS95AxfVVjWI3P+hVlsHmQCB8I/4yIVYFrQW5TswP76&#13;&#10;23mIR03RS0mDzVhQ93PPrKBEfdeo9l06HofujZvx5DbDjb32bK49el8vAblKcfQMj2aI9+pkSgv1&#13;&#10;G87NIryKLqY5vl1QfzKXvhsRnDsuFosYhP1qmH/Ua8MDdNAmiPbavjFremU9tsQTnNqW5R8E7mLD&#13;&#10;TQ2LvQdZRfUD0x2rvQDY67F/+rkMw3S9j1GXv8f8NwAAAP//AwBQSwMEFAAGAAgAAAAhAH/iFk7k&#13;&#10;AAAAEwEAAA8AAABkcnMvZG93bnJldi54bWxMT8FOwzAMvSPxD5GRuCCWrBNsdE2nCjT1gDTB4AOy&#13;&#10;1rQVjVOadO3+HvcEF8v2e35+L9lNthVn7H3jSMNyoUAgFa5sqNLw+bG/34DwwVBpWkeo4YIedun1&#13;&#10;VWLi0o30judjqASLkI+NhjqELpbSFzVa4xeuQ2Lsy/XWBB77Spa9GVnctjJS6lFa0xB/qE2HzzUW&#13;&#10;38fBasj2KxpqzO5+LnlO+Xig1zeZa317M71suWRbEAGn8HcBcwb2DykbO7mBSi9aDZsnFTGVgaVa&#13;&#10;czdTVBRxd5p3D6s1yDSR/7OkvwAAAP//AwBQSwECLQAUAAYACAAAACEAtoM4kv4AAADhAQAAEwAA&#13;&#10;AAAAAAAAAAAAAAAAAAAAW0NvbnRlbnRfVHlwZXNdLnhtbFBLAQItABQABgAIAAAAIQA4/SH/1gAA&#13;&#10;AJQBAAALAAAAAAAAAAAAAAAAAC8BAABfcmVscy8ucmVsc1BLAQItABQABgAIAAAAIQA/xJh/QAIA&#13;&#10;AIUEAAAOAAAAAAAAAAAAAAAAAC4CAABkcnMvZTJvRG9jLnhtbFBLAQItABQABgAIAAAAIQB/4hZO&#13;&#10;5AAAABMBAAAPAAAAAAAAAAAAAAAAAJoEAABkcnMvZG93bnJldi54bWxQSwUGAAAAAAQABADzAAAA&#13;&#10;qwUAAAAA&#13;&#10;" fillcolor="white [3201]" strokecolor="#1c2c53" strokeweight=".5pt">
                <v:textbox>
                  <w:txbxContent>
                    <w:p w14:paraId="53DAD3C0" w14:textId="77777777" w:rsidR="00284CD7" w:rsidRDefault="00284CD7" w:rsidP="00284CD7"/>
                  </w:txbxContent>
                </v:textbox>
              </v:shape>
            </w:pict>
          </mc:Fallback>
        </mc:AlternateContent>
      </w:r>
      <w:r w:rsidR="00716081" w:rsidRPr="00F1598C">
        <w:rPr>
          <w:noProof/>
        </w:rPr>
        <mc:AlternateContent>
          <mc:Choice Requires="wps">
            <w:drawing>
              <wp:anchor distT="0" distB="0" distL="114300" distR="114300" simplePos="0" relativeHeight="251658287" behindDoc="1" locked="0" layoutInCell="1" allowOverlap="1" wp14:anchorId="5FF95EE1" wp14:editId="56626EEE">
                <wp:simplePos x="0" y="0"/>
                <wp:positionH relativeFrom="page">
                  <wp:posOffset>0</wp:posOffset>
                </wp:positionH>
                <wp:positionV relativeFrom="paragraph">
                  <wp:posOffset>6352540</wp:posOffset>
                </wp:positionV>
                <wp:extent cx="7787640" cy="1118235"/>
                <wp:effectExtent l="0" t="0" r="3810" b="5715"/>
                <wp:wrapNone/>
                <wp:docPr id="1674234384" name="Rectangle 234"/>
                <wp:cNvGraphicFramePr/>
                <a:graphic xmlns:a="http://schemas.openxmlformats.org/drawingml/2006/main">
                  <a:graphicData uri="http://schemas.microsoft.com/office/word/2010/wordprocessingShape">
                    <wps:wsp>
                      <wps:cNvSpPr/>
                      <wps:spPr>
                        <a:xfrm>
                          <a:off x="0" y="0"/>
                          <a:ext cx="7787640" cy="1118235"/>
                        </a:xfrm>
                        <a:prstGeom prst="rect">
                          <a:avLst/>
                        </a:prstGeom>
                        <a:solidFill>
                          <a:srgbClr val="1C2C53"/>
                        </a:solidFill>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79C33165" w14:textId="77777777" w:rsidR="00284CD7" w:rsidRPr="00125029" w:rsidRDefault="00284CD7" w:rsidP="00284CD7">
                            <w:pPr>
                              <w:pStyle w:val="Heading4"/>
                              <w:ind w:left="720"/>
                              <w:rPr>
                                <w:rFonts w:asciiTheme="minorHAnsi" w:hAnsiTheme="minorHAnsi" w:cstheme="minorHAnsi"/>
                                <w:b/>
                                <w:i w:val="0"/>
                                <w:color w:val="FFFFFF" w:themeColor="background1"/>
                                <w:sz w:val="36"/>
                                <w:szCs w:val="36"/>
                              </w:rPr>
                            </w:pPr>
                            <w:bookmarkStart w:id="4" w:name="_Calculate_Section_Four_1"/>
                            <w:bookmarkEnd w:id="4"/>
                            <w:r w:rsidRPr="00125029">
                              <w:rPr>
                                <w:rFonts w:asciiTheme="minorHAnsi" w:hAnsiTheme="minorHAnsi" w:cstheme="minorHAnsi"/>
                                <w:b/>
                                <w:i w:val="0"/>
                                <w:color w:val="FFFFFF" w:themeColor="background1"/>
                                <w:sz w:val="36"/>
                                <w:szCs w:val="36"/>
                              </w:rPr>
                              <w:t xml:space="preserve">Calculate Section </w:t>
                            </w:r>
                            <w:r>
                              <w:rPr>
                                <w:rFonts w:asciiTheme="minorHAnsi" w:hAnsiTheme="minorHAnsi" w:cstheme="minorHAnsi"/>
                                <w:b/>
                                <w:i w:val="0"/>
                                <w:color w:val="FFFFFF" w:themeColor="background1"/>
                                <w:sz w:val="36"/>
                                <w:szCs w:val="36"/>
                              </w:rPr>
                              <w:t>Four</w:t>
                            </w:r>
                            <w:r w:rsidRPr="00125029">
                              <w:rPr>
                                <w:rFonts w:asciiTheme="minorHAnsi" w:hAnsiTheme="minorHAnsi" w:cstheme="minorHAnsi"/>
                                <w:b/>
                                <w:i w:val="0"/>
                                <w:color w:val="FFFFFF" w:themeColor="background1"/>
                                <w:sz w:val="36"/>
                                <w:szCs w:val="36"/>
                              </w:rPr>
                              <w:t xml:space="preserve"> Total</w:t>
                            </w:r>
                          </w:p>
                          <w:p w14:paraId="504AD9A4" w14:textId="77777777" w:rsidR="00284CD7" w:rsidRPr="00111F30" w:rsidRDefault="00284CD7" w:rsidP="00284CD7">
                            <w:pPr>
                              <w:spacing w:line="480" w:lineRule="auto"/>
                              <w:ind w:left="720"/>
                              <w:rPr>
                                <w:rFonts w:asciiTheme="minorHAnsi" w:eastAsiaTheme="minorEastAsia" w:hAnsiTheme="minorHAnsi" w:cstheme="minorBidi"/>
                                <w:b/>
                                <w:bCs/>
                                <w:i/>
                                <w:iCs/>
                                <w:sz w:val="28"/>
                                <w:szCs w:val="28"/>
                              </w:rPr>
                            </w:pPr>
                            <w:r w:rsidRPr="00111F30">
                              <w:rPr>
                                <w:rFonts w:asciiTheme="minorHAnsi" w:eastAsiaTheme="minorEastAsia" w:hAnsiTheme="minorHAnsi" w:cstheme="minorBidi"/>
                                <w:b/>
                                <w:bCs/>
                                <w:i/>
                                <w:iCs/>
                                <w:sz w:val="28"/>
                                <w:szCs w:val="28"/>
                              </w:rPr>
                              <w:t xml:space="preserve">Add up points from the bolded boxes in Section </w:t>
                            </w:r>
                            <w:r>
                              <w:rPr>
                                <w:rFonts w:asciiTheme="minorHAnsi" w:eastAsiaTheme="minorEastAsia" w:hAnsiTheme="minorHAnsi" w:cstheme="minorBidi"/>
                                <w:b/>
                                <w:bCs/>
                                <w:i/>
                                <w:iCs/>
                                <w:sz w:val="28"/>
                                <w:szCs w:val="28"/>
                              </w:rPr>
                              <w:t>Four</w:t>
                            </w:r>
                            <w:r w:rsidRPr="00111F30">
                              <w:rPr>
                                <w:rFonts w:asciiTheme="minorHAnsi" w:eastAsiaTheme="minorEastAsia" w:hAnsiTheme="minorHAnsi" w:cstheme="minorBidi"/>
                                <w:b/>
                                <w:bCs/>
                                <w:i/>
                                <w:iCs/>
                                <w:sz w:val="28"/>
                                <w:szCs w:val="28"/>
                              </w:rPr>
                              <w:t xml:space="preserve"> to get your Section Total.</w:t>
                            </w:r>
                          </w:p>
                          <w:p w14:paraId="628C3C45" w14:textId="77777777" w:rsidR="00284CD7" w:rsidRPr="00F45A74" w:rsidRDefault="00284CD7" w:rsidP="00284CD7">
                            <w:pPr>
                              <w:rPr>
                                <w:b/>
                                <w:bCs/>
                                <w:sz w:val="36"/>
                                <w:szCs w:val="36"/>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5FF95EE1" id="Rectangle 234" o:spid="_x0000_s1153" style="position:absolute;left:0;text-align:left;margin-left:0;margin-top:500.2pt;width:613.2pt;height:88.05pt;z-index:-251658193;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XA0b9igIAAHQFAAAOAAAAZHJzL2Uyb0RvYy54bWysVMFu2zAMvQ/YPwi6r7bTpmmDOkWQosOA&#13;&#10;oi3WDj0rshQLkEVNUmJnXz9KdpyuLXYYdrFFkXwkn0heXXeNJjvhvAJT0uIkp0QYDpUym5L+eL79&#13;&#10;ckGJD8xUTIMRJd0LT68Xnz9dtXYuJlCDroQjCGL8vLUlrUOw8yzzvBYN8ydghUGlBNewgKLbZJVj&#13;&#10;LaI3Opvk+XnWgqusAy68x9ubXkkXCV9KwcODlF4EokuKuYX0dem7jt9sccXmG8dsrfiQBvuHLBqm&#13;&#10;DAYdoW5YYGTr1DuoRnEHHmQ44dBkIKXiItWA1RT5m2qeamZFqgXJ8Xakyf8/WH6/e7KPDmlorZ97&#13;&#10;PMYqOuma+Mf8SJfI2o9kiS4Qjpez2cXs/Aw55agriuJicjqNdGZHd+t8+CqgIfFQUoevkUhiuzsf&#13;&#10;etODSYzmQavqVmmdBLdZr7QjO4YvV6wmq+npgP6HmTbR2EB06xHjTXYsJp3CXotop813IYmqMP1J&#13;&#10;yiT1mRjjMM6FCUWvqlklhvDTPE+tgrWNHqnSBBiRJcYfsQeA2MPvsfssB/voKlKbjs753xLrnUeP&#13;&#10;FBlMGJ0bZcB9BKCxqiFyb38gqacmshS6dYfcxMe8jLbxbg3V/tERB/3geMtvFb7lHfPhkTmcFHx/&#13;&#10;nP7wgB+poS0pDCdKanC/PrqP9tjAqKWkxckrqf+5ZU5Qor8ZbO3L4iy2VUjC2XQ2QcG91qxfa8y2&#13;&#10;WUFsEdwzlqdjtA/6cJQOmhdcEssYFVXMcIxdUh7cQViFfiPgmuFiuUxmOJ6WhTvzZHkEj0zHXn3u&#13;&#10;XpizQ0MHnIV7OEwpm7/p6942ehpYbgNIlZr+yOvwBjjaqZmGNRR3x2s5WR2X5eI3AAAA//8DAFBL&#13;&#10;AwQUAAYACAAAACEA3Ltcdt4AAAAQAQAADwAAAGRycy9kb3ducmV2LnhtbExPS26DMBDdV+odrKnU&#13;&#10;XWODUoIIJqqocoCmPYDBE4zANsIO0J6+k1W7Gb2Zp3mf8rTZkS04h947CclOAEPXet27TsLX5/kl&#13;&#10;BxaiclqN3qGEbwxwqh4fSlVov7oPXC6xYyTiQqEkmBingvPQGrQq7PyEjrirn62KtM4d17NaSdyO&#13;&#10;PBUi41b1jhyMmrA22A6Xm5VwFvta6GZYNo35z5Csi8nrq5TPT9v7kcbbEVjELf59wL0D5YeKgjX+&#13;&#10;5nRgowRqE+kqhNgDu/NpmhFqCCWH7BV4VfL/RapfAAAA//8DAFBLAQItABQABgAIAAAAIQC2gziS&#13;&#10;/gAAAOEBAAATAAAAAAAAAAAAAAAAAAAAAABbQ29udGVudF9UeXBlc10ueG1sUEsBAi0AFAAGAAgA&#13;&#10;AAAhADj9If/WAAAAlAEAAAsAAAAAAAAAAAAAAAAALwEAAF9yZWxzLy5yZWxzUEsBAi0AFAAGAAgA&#13;&#10;AAAhAJcDRv2KAgAAdAUAAA4AAAAAAAAAAAAAAAAALgIAAGRycy9lMm9Eb2MueG1sUEsBAi0AFAAG&#13;&#10;AAgAAAAhANy7XHbeAAAAEAEAAA8AAAAAAAAAAAAAAAAA5AQAAGRycy9kb3ducmV2LnhtbFBLBQYA&#13;&#10;AAAABAAEAPMAAADvBQAAAAA=&#13;&#10;" fillcolor="#1c2c53" stroked="f" strokeweight="1pt">
                <v:textbox>
                  <w:txbxContent>
                    <w:p w14:paraId="79C33165" w14:textId="77777777" w:rsidR="00284CD7" w:rsidRPr="00125029" w:rsidRDefault="00284CD7" w:rsidP="00284CD7">
                      <w:pPr>
                        <w:pStyle w:val="Heading4"/>
                        <w:ind w:left="720"/>
                        <w:rPr>
                          <w:rFonts w:asciiTheme="minorHAnsi" w:hAnsiTheme="minorHAnsi" w:cstheme="minorHAnsi"/>
                          <w:b/>
                          <w:i w:val="0"/>
                          <w:color w:val="FFFFFF" w:themeColor="background1"/>
                          <w:sz w:val="36"/>
                          <w:szCs w:val="36"/>
                        </w:rPr>
                      </w:pPr>
                      <w:bookmarkStart w:id="5" w:name="_Calculate_Section_Four_1"/>
                      <w:bookmarkEnd w:id="5"/>
                      <w:r w:rsidRPr="00125029">
                        <w:rPr>
                          <w:rFonts w:asciiTheme="minorHAnsi" w:hAnsiTheme="minorHAnsi" w:cstheme="minorHAnsi"/>
                          <w:b/>
                          <w:i w:val="0"/>
                          <w:color w:val="FFFFFF" w:themeColor="background1"/>
                          <w:sz w:val="36"/>
                          <w:szCs w:val="36"/>
                        </w:rPr>
                        <w:t xml:space="preserve">Calculate Section </w:t>
                      </w:r>
                      <w:r>
                        <w:rPr>
                          <w:rFonts w:asciiTheme="minorHAnsi" w:hAnsiTheme="minorHAnsi" w:cstheme="minorHAnsi"/>
                          <w:b/>
                          <w:i w:val="0"/>
                          <w:color w:val="FFFFFF" w:themeColor="background1"/>
                          <w:sz w:val="36"/>
                          <w:szCs w:val="36"/>
                        </w:rPr>
                        <w:t>Four</w:t>
                      </w:r>
                      <w:r w:rsidRPr="00125029">
                        <w:rPr>
                          <w:rFonts w:asciiTheme="minorHAnsi" w:hAnsiTheme="minorHAnsi" w:cstheme="minorHAnsi"/>
                          <w:b/>
                          <w:i w:val="0"/>
                          <w:color w:val="FFFFFF" w:themeColor="background1"/>
                          <w:sz w:val="36"/>
                          <w:szCs w:val="36"/>
                        </w:rPr>
                        <w:t xml:space="preserve"> Total</w:t>
                      </w:r>
                    </w:p>
                    <w:p w14:paraId="504AD9A4" w14:textId="77777777" w:rsidR="00284CD7" w:rsidRPr="00111F30" w:rsidRDefault="00284CD7" w:rsidP="00284CD7">
                      <w:pPr>
                        <w:spacing w:line="480" w:lineRule="auto"/>
                        <w:ind w:left="720"/>
                        <w:rPr>
                          <w:rFonts w:asciiTheme="minorHAnsi" w:eastAsiaTheme="minorEastAsia" w:hAnsiTheme="minorHAnsi" w:cstheme="minorBidi"/>
                          <w:b/>
                          <w:bCs/>
                          <w:i/>
                          <w:iCs/>
                          <w:sz w:val="28"/>
                          <w:szCs w:val="28"/>
                        </w:rPr>
                      </w:pPr>
                      <w:r w:rsidRPr="00111F30">
                        <w:rPr>
                          <w:rFonts w:asciiTheme="minorHAnsi" w:eastAsiaTheme="minorEastAsia" w:hAnsiTheme="minorHAnsi" w:cstheme="minorBidi"/>
                          <w:b/>
                          <w:bCs/>
                          <w:i/>
                          <w:iCs/>
                          <w:sz w:val="28"/>
                          <w:szCs w:val="28"/>
                        </w:rPr>
                        <w:t xml:space="preserve">Add up points from the bolded boxes in Section </w:t>
                      </w:r>
                      <w:r>
                        <w:rPr>
                          <w:rFonts w:asciiTheme="minorHAnsi" w:eastAsiaTheme="minorEastAsia" w:hAnsiTheme="minorHAnsi" w:cstheme="minorBidi"/>
                          <w:b/>
                          <w:bCs/>
                          <w:i/>
                          <w:iCs/>
                          <w:sz w:val="28"/>
                          <w:szCs w:val="28"/>
                        </w:rPr>
                        <w:t>Four</w:t>
                      </w:r>
                      <w:r w:rsidRPr="00111F30">
                        <w:rPr>
                          <w:rFonts w:asciiTheme="minorHAnsi" w:eastAsiaTheme="minorEastAsia" w:hAnsiTheme="minorHAnsi" w:cstheme="minorBidi"/>
                          <w:b/>
                          <w:bCs/>
                          <w:i/>
                          <w:iCs/>
                          <w:sz w:val="28"/>
                          <w:szCs w:val="28"/>
                        </w:rPr>
                        <w:t xml:space="preserve"> to get your Section Total.</w:t>
                      </w:r>
                    </w:p>
                    <w:p w14:paraId="628C3C45" w14:textId="77777777" w:rsidR="00284CD7" w:rsidRPr="00F45A74" w:rsidRDefault="00284CD7" w:rsidP="00284CD7">
                      <w:pPr>
                        <w:rPr>
                          <w:b/>
                          <w:bCs/>
                          <w:sz w:val="36"/>
                          <w:szCs w:val="36"/>
                        </w:rPr>
                      </w:pPr>
                    </w:p>
                  </w:txbxContent>
                </v:textbox>
                <w10:wrap anchorx="page"/>
              </v:rect>
            </w:pict>
          </mc:Fallback>
        </mc:AlternateContent>
      </w:r>
      <w:r w:rsidR="00A902ED" w:rsidRPr="00BD38AA">
        <w:rPr>
          <w:noProof/>
        </w:rPr>
        <mc:AlternateContent>
          <mc:Choice Requires="wps">
            <w:drawing>
              <wp:anchor distT="0" distB="0" distL="114300" distR="114300" simplePos="0" relativeHeight="251658370" behindDoc="0" locked="0" layoutInCell="1" allowOverlap="1" wp14:anchorId="0F0C368D" wp14:editId="1889F42C">
                <wp:simplePos x="0" y="0"/>
                <wp:positionH relativeFrom="column">
                  <wp:posOffset>5274733</wp:posOffset>
                </wp:positionH>
                <wp:positionV relativeFrom="paragraph">
                  <wp:posOffset>244263</wp:posOffset>
                </wp:positionV>
                <wp:extent cx="668867" cy="285750"/>
                <wp:effectExtent l="0" t="0" r="4445" b="6350"/>
                <wp:wrapNone/>
                <wp:docPr id="1580918604"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0ECDFE17" w14:textId="77777777" w:rsidR="00A902ED" w:rsidRPr="00960E64" w:rsidRDefault="00A902ED" w:rsidP="00A902ED">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0F0C368D" id="_x0000_s1154" type="#_x0000_t202" style="position:absolute;left:0;text-align:left;margin-left:415.35pt;margin-top:19.25pt;width:52.65pt;height:22.5pt;z-index:251658370;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7raGYLwIAAFwEAAAOAAAAZHJzL2Uyb0RvYy54bWysVEuP2jAQvlfqf7B8LwEKLBsRVpQVVSW0&#13;&#10;uxJb7dk4NrHkeFzbkNBf37HDq9ueql6c8cx4Ht83k9lDW2tyEM4rMAUd9PqUCMOhVGZX0O+vq09T&#13;&#10;SnxgpmQajCjoUXj6MP/4YdbYXAyhAl0KRzCI8XljC1qFYPMs87wSNfM9sMKgUYKrWcCr22WlYw1G&#13;&#10;r3U27PcnWQOutA648B61j52RzlN8KQUPz1J6EYguKNYW0unSuY1nNp+xfOeYrRQ/lcH+oYqaKYNJ&#13;&#10;L6EeWWBk79QfoWrFHXiQocehzkBKxUXqAbsZ9N91s6mYFakXBMfbC0z+/4XlT4eNfXEktF+gRQIj&#13;&#10;II31uUdl7KeVro5frJSgHSE8XmATbSAclZPJdDq5o4SjaTgd340TrNn1sXU+fBVQkygU1CErCSx2&#13;&#10;WPuACdH17BJzedCqXCmt0yVOglhqRw4MOdQhlYgvfvPShjRYyGdMHR8ZiM+7yNpggmtLUQrttiWq&#13;&#10;xHaHqdSo20J5RBwcdCPiLV8prHbNfHhhDmcCW8c5D894SA2YDU4SJRW4n3/TR3+kCq2UNDhjBfU/&#13;&#10;9swJSvQ3gyTeD0ajOJTpMhrfYTXE3Vq2txazr5eAEAxwoyxPYvQP+ixKB/UbrsMiZkUTMxxzFzSc&#13;&#10;xWXoJh/XiYvFIjnhGFoW1mZjeQwd0YtcvLZvzNkTYQGZfoLzNLL8HW+db4f7Yh9AqkTqFdUTATjC&#13;&#10;ievTusUdub0nr+tPYf4LAAD//wMAUEsDBBQABgAIAAAAIQAxFDEH5AAAAA4BAAAPAAAAZHJzL2Rv&#13;&#10;d25yZXYueG1sTI9LT8MwEITvSPwHa5G4IOpAlDakcSrEqxI3Gh7i5sZLEhGvo9hNwr9ne4LLSquZ&#13;&#10;nZ0v38y2EyMOvnWk4GoRgUCqnGmpVvBaPl6mIHzQZHTnCBX8oIdNcXqS68y4iV5w3IVacAj5TCto&#13;&#10;QugzKX3VoNV+4Xok1r7cYHXgdailGfTE4baT11G0lFa3xB8a3eNdg9X37mAVfF7UH89+fnqb4iTu&#13;&#10;H7ZjuXo3pVLnZ/P9msftGkTAOfxdwJGB+0PBxfbuQMaLTkEaRyu2KojTBAQbbuIlE+6PSgKyyOV/&#13;&#10;jOIXAAD//wMAUEsBAi0AFAAGAAgAAAAhALaDOJL+AAAA4QEAABMAAAAAAAAAAAAAAAAAAAAAAFtD&#13;&#10;b250ZW50X1R5cGVzXS54bWxQSwECLQAUAAYACAAAACEAOP0h/9YAAACUAQAACwAAAAAAAAAAAAAA&#13;&#10;AAAvAQAAX3JlbHMvLnJlbHNQSwECLQAUAAYACAAAACEAO62hmC8CAABcBAAADgAAAAAAAAAAAAAA&#13;&#10;AAAuAgAAZHJzL2Uyb0RvYy54bWxQSwECLQAUAAYACAAAACEAMRQxB+QAAAAOAQAADwAAAAAAAAAA&#13;&#10;AAAAAACJBAAAZHJzL2Rvd25yZXYueG1sUEsFBgAAAAAEAAQA8wAAAJoFAAAAAA==&#13;&#10;" fillcolor="white [3201]" stroked="f" strokeweight=".5pt">
                <v:textbox>
                  <w:txbxContent>
                    <w:p w14:paraId="0ECDFE17" w14:textId="77777777" w:rsidR="00A902ED" w:rsidRPr="00960E64" w:rsidRDefault="00A902ED" w:rsidP="00A902ED">
                      <w:pPr>
                        <w:rPr>
                          <w:b/>
                          <w:bCs/>
                        </w:rPr>
                      </w:pPr>
                      <w:r w:rsidRPr="00960E64">
                        <w:rPr>
                          <w:b/>
                          <w:bCs/>
                        </w:rPr>
                        <w:t>TOTAL =</w:t>
                      </w:r>
                    </w:p>
                  </w:txbxContent>
                </v:textbox>
              </v:shape>
            </w:pict>
          </mc:Fallback>
        </mc:AlternateContent>
      </w:r>
      <w:r w:rsidR="00284CD7" w:rsidRPr="00F1598C">
        <w:t>Other: ________________________________</w:t>
      </w:r>
      <w:r w:rsidR="00284CD7" w:rsidRPr="00F1598C">
        <w:rPr>
          <w:noProof/>
        </w:rPr>
        <mc:AlternateContent>
          <mc:Choice Requires="wps">
            <w:drawing>
              <wp:anchor distT="0" distB="0" distL="114300" distR="114300" simplePos="0" relativeHeight="251658286" behindDoc="0" locked="0" layoutInCell="1" allowOverlap="1" wp14:anchorId="6698C2FD" wp14:editId="242CAC04">
                <wp:simplePos x="0" y="0"/>
                <wp:positionH relativeFrom="margin">
                  <wp:posOffset>6010275</wp:posOffset>
                </wp:positionH>
                <wp:positionV relativeFrom="paragraph">
                  <wp:posOffset>241300</wp:posOffset>
                </wp:positionV>
                <wp:extent cx="561975" cy="285750"/>
                <wp:effectExtent l="0" t="0" r="28575" b="19050"/>
                <wp:wrapSquare wrapText="bothSides"/>
                <wp:docPr id="599094594"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0AAA687F" w14:textId="6655C06F" w:rsidR="00284CD7" w:rsidRPr="00D37F37" w:rsidRDefault="00DE0B24" w:rsidP="00284CD7">
                            <w:pPr>
                              <w:spacing w:after="240"/>
                              <w:rPr>
                                <w:b/>
                                <w:bCs/>
                                <w:sz w:val="24"/>
                                <w:szCs w:val="24"/>
                              </w:rPr>
                            </w:pPr>
                            <w:r>
                              <w:rPr>
                                <w:b/>
                                <w:bCs/>
                                <w:sz w:val="24"/>
                                <w:szCs w:val="24"/>
                              </w:rPr>
                              <w:t xml:space="preserve">     /6</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698C2FD" id="_x0000_s1155" type="#_x0000_t202" style="position:absolute;left:0;text-align:left;margin-left:473.25pt;margin-top:19pt;width:44.25pt;height:22.5pt;z-index:25165828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0h2npOgIAAIUEAAAOAAAAZHJzL2Uyb0RvYy54bWysVN9vGjEMfp+0/yHK+zhAUMqJo2JUTJNQ&#13;&#10;W4lOfQ65hIuWi7MkcMf++jnhZ9s9VX3J2bHz2f5s3+SurTXZCecVmIL2Ol1KhOFQKrMp6K/nxbdb&#13;&#10;SnxgpmQajCjoXnh6N/36ZdLYXPShAl0KRxDE+LyxBa1CsHmWeV6JmvkOWGHQKMHVLKDqNlnpWIPo&#13;&#10;tc763e5N1oArrQMuvMfb+4ORThO+lIKHRym9CEQXFHML6XTpXMczm05YvnHMVoof02AfyKJmymDQ&#13;&#10;M9Q9C4xsnXoHVSvuwIMMHQ51BlIqLlINWE2v+6aaVcWsSLUgOd6eafKfB8sfdiv75Ehov0OLDYyE&#13;&#10;NNbnHi9jPa10dfxipgTtSOH+TJtoA+F4ObzpjUdDSjia+rfD0TDRml0eW+fDDwE1iUJBHXYlkcV2&#13;&#10;Sx8wILqeXGIsD1qVC6V1UuIkiLl2ZMewhzqkFPHFKy9tSIPZj7sY+x1ExD4DrDXjv2OVryFQ0wYv&#13;&#10;L7VHKbTrlqgSkftnZtZQ7pEwB4dZ8pYvFAZYMh+emMPhQY5wIcIjHlIDpgVHiZIK3N//3Ud/7Cla&#13;&#10;KWlwGAvq/2yZE5Tonwa7Pe4NBnF6kzIYjvqouGvL+tpitvUckKserp7lSYz+QZ9E6aB+wb2Zxaho&#13;&#10;YoZj7IKGkzgPhxXBveNiNktOOK+WhaVZWR6hI8uR2Of2hTl77GzAkXiA09iy/E2DD77xpYHZNoBU&#13;&#10;qfuR6QOrxwbgrKf+HPcyLtO1nrwuf4/pPwAAAP//AwBQSwMEFAAGAAgAAAAhAPS/ILPjAAAADwEA&#13;&#10;AA8AAABkcnMvZG93bnJldi54bWxMj8tuwjAQRfeV+g/WVOqu2KkJCiEO6nMBu1Kkbk1skgg/IttA&#13;&#10;4Os7rNrNaEZz58491XK0hpx0iL13ArIJA6Jd41XvWgHb78+nAkhM0ilpvNMCLjrCsr6/q2Sp/Nl9&#13;&#10;6dMmtQRNXCylgC6loaQ0Np22Mk78oB3u9j5YmXAMLVVBntHcGvrM2Ixa2Tv80MlBv3W6OWyOVsDH&#13;&#10;63rOV5fVsL2216lJPPsJeSbE48P4vsDysgCS9Jj+LuDGgPmhxmA7f3QqEiNgPp3lKBXACwS7CRjP&#13;&#10;sdsJKDgDWlf0P0f9CwAA//8DAFBLAQItABQABgAIAAAAIQC2gziS/gAAAOEBAAATAAAAAAAAAAAA&#13;&#10;AAAAAAAAAABbQ29udGVudF9UeXBlc10ueG1sUEsBAi0AFAAGAAgAAAAhADj9If/WAAAAlAEAAAsA&#13;&#10;AAAAAAAAAAAAAAAALwEAAF9yZWxzLy5yZWxzUEsBAi0AFAAGAAgAAAAhAHSHaek6AgAAhQQAAA4A&#13;&#10;AAAAAAAAAAAAAAAALgIAAGRycy9lMm9Eb2MueG1sUEsBAi0AFAAGAAgAAAAhAPS/ILPjAAAADwEA&#13;&#10;AA8AAAAAAAAAAAAAAAAAlAQAAGRycy9kb3ducmV2LnhtbFBLBQYAAAAABAAEAPMAAACkBQAAAAA=&#13;&#10;" fillcolor="white [3201]" strokeweight="1.5pt">
                <v:textbox>
                  <w:txbxContent>
                    <w:p w14:paraId="0AAA687F" w14:textId="6655C06F" w:rsidR="00284CD7" w:rsidRPr="00D37F37" w:rsidRDefault="00DE0B24" w:rsidP="00284CD7">
                      <w:pPr>
                        <w:spacing w:after="240"/>
                        <w:rPr>
                          <w:b/>
                          <w:bCs/>
                          <w:sz w:val="24"/>
                          <w:szCs w:val="24"/>
                        </w:rPr>
                      </w:pPr>
                      <w:r>
                        <w:rPr>
                          <w:b/>
                          <w:bCs/>
                          <w:sz w:val="24"/>
                          <w:szCs w:val="24"/>
                        </w:rPr>
                        <w:t xml:space="preserve">     /6</w:t>
                      </w:r>
                    </w:p>
                  </w:txbxContent>
                </v:textbox>
                <w10:wrap type="square" anchorx="margin"/>
              </v:shape>
            </w:pict>
          </mc:Fallback>
        </mc:AlternateContent>
      </w:r>
    </w:p>
    <w:p w14:paraId="6E3EC679" w14:textId="77777777" w:rsidR="00284CD7" w:rsidRPr="00F1598C" w:rsidRDefault="00284CD7" w:rsidP="0049362A">
      <w:pPr>
        <w:pStyle w:val="Title"/>
        <w:spacing w:before="120" w:after="120" w:line="312" w:lineRule="auto"/>
        <w:rPr>
          <w:rFonts w:asciiTheme="minorHAnsi" w:hAnsiTheme="minorHAnsi" w:cstheme="minorHAnsi"/>
        </w:rPr>
        <w:sectPr w:rsidR="00284CD7" w:rsidRPr="00F1598C" w:rsidSect="00284CD7">
          <w:footerReference w:type="default" r:id="rId42"/>
          <w:pgSz w:w="12240" w:h="15840"/>
          <w:pgMar w:top="1440" w:right="1080" w:bottom="1440" w:left="1080" w:header="720" w:footer="720" w:gutter="0"/>
          <w:pgNumType w:fmt="numberInDash"/>
          <w:cols w:space="720"/>
          <w:docGrid w:linePitch="360"/>
        </w:sectPr>
      </w:pPr>
    </w:p>
    <w:p w14:paraId="795104FE" w14:textId="77777777" w:rsidR="00284CD7" w:rsidRPr="00F1598C" w:rsidRDefault="00284CD7" w:rsidP="00237328">
      <w:pPr>
        <w:pStyle w:val="Heading2"/>
      </w:pPr>
      <w:r w:rsidRPr="00F1598C">
        <w:lastRenderedPageBreak/>
        <w:t>Section 5: Physical Activity and Entertainment Screen Time</w:t>
      </w:r>
    </w:p>
    <w:p w14:paraId="343979D6" w14:textId="77777777" w:rsidR="00284CD7" w:rsidRPr="00F1598C" w:rsidRDefault="00284CD7" w:rsidP="00A17038">
      <w:pPr>
        <w:pStyle w:val="BodyText"/>
        <w:spacing w:before="120" w:after="120"/>
        <w:ind w:right="576"/>
        <w:contextualSpacing/>
        <w:rPr>
          <w:rStyle w:val="IntenseEmphasis"/>
          <w:rFonts w:asciiTheme="minorHAnsi" w:hAnsiTheme="minorHAnsi" w:cstheme="minorHAnsi"/>
        </w:rPr>
      </w:pPr>
      <w:r w:rsidRPr="00F1598C">
        <w:rPr>
          <w:rStyle w:val="IntenseEmphasis"/>
          <w:rFonts w:asciiTheme="minorHAnsi" w:hAnsiTheme="minorHAnsi" w:cstheme="minorHAnsi"/>
        </w:rPr>
        <w:t>Unless otherwise specified, refer to practices in place currently. Do NOT include practices that are planned and not yet implemented.</w:t>
      </w:r>
    </w:p>
    <w:p w14:paraId="1C03E06F" w14:textId="77777777" w:rsidR="00284CD7" w:rsidRPr="008C7327" w:rsidRDefault="00284CD7" w:rsidP="00363E24">
      <w:pPr>
        <w:pStyle w:val="Questions"/>
        <w:rPr>
          <w:rStyle w:val="IntenseEmphasis"/>
          <w:rFonts w:ascii="Calibri" w:hAnsi="Calibri" w:cs="Calibri"/>
          <w:b w:val="0"/>
          <w:bCs/>
          <w:szCs w:val="22"/>
        </w:rPr>
      </w:pPr>
      <w:r w:rsidRPr="008C7327">
        <w:rPr>
          <w:rStyle w:val="IntenseEmphasis"/>
          <w:b w:val="0"/>
          <w:bCs/>
        </w:rPr>
        <w:t>When answering 5.1 to 5.3, select the set of response options that makes most sense for the structure of your program. For example, if your program has students separated into distinct clubs (e.g. a sport, art, theater), it may make more sense to answer based on the number of students rather than frequency.</w:t>
      </w:r>
    </w:p>
    <w:p w14:paraId="227C4967" w14:textId="77777777" w:rsidR="00A17038" w:rsidRDefault="00284CD7" w:rsidP="00363E24">
      <w:pPr>
        <w:pStyle w:val="Questions"/>
      </w:pPr>
      <w:r w:rsidRPr="00A17038">
        <w:t>5.1 Television, videos or any entertainment screens (personal or group) are on during meal or snack times.</w:t>
      </w:r>
      <w:r w:rsidRPr="00F1598C">
        <w:t xml:space="preserve"> </w:t>
      </w:r>
    </w:p>
    <w:p w14:paraId="5BC5C60F" w14:textId="26BFADD3" w:rsidR="00284CD7" w:rsidRPr="009D6AA8" w:rsidRDefault="00284CD7" w:rsidP="00363E24">
      <w:pPr>
        <w:pStyle w:val="Questions"/>
      </w:pPr>
      <w:r w:rsidRPr="009D6AA8">
        <w:rPr>
          <w:rStyle w:val="IntenseEmphasis"/>
          <w:b w:val="0"/>
          <w:bCs/>
        </w:rPr>
        <w:t>Examples of “entertainment” screens include TV, computers, video or hand-held computer games, and tablets or smart phones that display leisure or recreational media. Do not include screen time used for educational or physical activity purposes.</w:t>
      </w:r>
    </w:p>
    <w:p w14:paraId="4D4C0F15" w14:textId="77777777" w:rsidR="00284CD7" w:rsidRPr="00F1598C" w:rsidRDefault="00284CD7" w:rsidP="00363E24">
      <w:pPr>
        <w:pStyle w:val="ListParagraph"/>
        <w:numPr>
          <w:ilvl w:val="0"/>
          <w:numId w:val="66"/>
        </w:numPr>
      </w:pPr>
      <w:r w:rsidRPr="00F1598C">
        <w:t xml:space="preserve">N/A: entertainment screen time is not offered </w:t>
      </w:r>
      <w:r w:rsidRPr="00F1598C">
        <w:rPr>
          <w:b/>
        </w:rPr>
        <w:t>(4 points)</w:t>
      </w:r>
    </w:p>
    <w:p w14:paraId="79EB661A" w14:textId="77777777" w:rsidR="00284CD7" w:rsidRPr="00F1598C" w:rsidRDefault="00284CD7" w:rsidP="00363E24">
      <w:pPr>
        <w:pStyle w:val="ListParagraph"/>
        <w:numPr>
          <w:ilvl w:val="0"/>
          <w:numId w:val="66"/>
        </w:numPr>
      </w:pPr>
      <w:r w:rsidRPr="00F1598C">
        <w:t>Always (true more than 90% of the time) OR All students (true for more than 90% of students)</w:t>
      </w:r>
      <w:r w:rsidRPr="00F1598C">
        <w:rPr>
          <w:rFonts w:eastAsia="PMingLiU"/>
          <w:b/>
          <w:color w:val="7F7F7F" w:themeColor="text1" w:themeTint="80"/>
          <w:szCs w:val="24"/>
          <w:vertAlign w:val="subscript"/>
        </w:rPr>
        <w:t xml:space="preserve"> </w:t>
      </w:r>
      <w:r w:rsidRPr="00F1598C">
        <w:rPr>
          <w:b/>
        </w:rPr>
        <w:t>(0 points)</w:t>
      </w:r>
    </w:p>
    <w:p w14:paraId="56B8EC9A" w14:textId="77777777" w:rsidR="00284CD7" w:rsidRPr="00F1598C" w:rsidRDefault="00284CD7" w:rsidP="00363E24">
      <w:pPr>
        <w:pStyle w:val="ListParagraph"/>
        <w:numPr>
          <w:ilvl w:val="0"/>
          <w:numId w:val="66"/>
        </w:numPr>
      </w:pPr>
      <w:r w:rsidRPr="00F1598C">
        <w:t xml:space="preserve">Usually (true 61-90% of the time) OR Most students (true for 61-90% of students) </w:t>
      </w:r>
      <w:r w:rsidRPr="00F1598C">
        <w:rPr>
          <w:b/>
        </w:rPr>
        <w:t>(1 point)</w:t>
      </w:r>
    </w:p>
    <w:p w14:paraId="0F59C536" w14:textId="77777777" w:rsidR="00284CD7" w:rsidRPr="00F1598C" w:rsidRDefault="00284CD7" w:rsidP="00363E24">
      <w:pPr>
        <w:pStyle w:val="ListParagraph"/>
        <w:numPr>
          <w:ilvl w:val="0"/>
          <w:numId w:val="66"/>
        </w:numPr>
      </w:pPr>
      <w:r w:rsidRPr="00F1598C">
        <w:t xml:space="preserve">Sometimes (true 41-60% of the time) OR Some students (true for 41-60% of students) </w:t>
      </w:r>
      <w:r w:rsidRPr="00F1598C">
        <w:rPr>
          <w:b/>
        </w:rPr>
        <w:t>(2 points)</w:t>
      </w:r>
    </w:p>
    <w:p w14:paraId="01EF665D" w14:textId="60647F41" w:rsidR="00284CD7" w:rsidRPr="00F1598C" w:rsidRDefault="00284CD7" w:rsidP="00363E24">
      <w:pPr>
        <w:pStyle w:val="ListParagraph"/>
        <w:numPr>
          <w:ilvl w:val="0"/>
          <w:numId w:val="66"/>
        </w:numPr>
      </w:pPr>
      <w:r w:rsidRPr="00F1598C">
        <w:t xml:space="preserve">Not usually (true 11-40% of the time) OR Few students (true for 11-40% of students) </w:t>
      </w:r>
      <w:r w:rsidRPr="00F1598C">
        <w:rPr>
          <w:b/>
        </w:rPr>
        <w:t>(3 points)</w:t>
      </w:r>
    </w:p>
    <w:p w14:paraId="5836A4AC" w14:textId="40D11863" w:rsidR="00284CD7" w:rsidRPr="00F1598C" w:rsidRDefault="00284CD7" w:rsidP="00363E24">
      <w:pPr>
        <w:pStyle w:val="ListParagraph"/>
        <w:numPr>
          <w:ilvl w:val="0"/>
          <w:numId w:val="66"/>
        </w:numPr>
      </w:pPr>
      <w:r w:rsidRPr="00F1598C">
        <w:t xml:space="preserve">Never (true 10% or less of the time) OR No Students (true for 10% or fewer students) </w:t>
      </w:r>
      <w:r w:rsidRPr="00F1598C">
        <w:rPr>
          <w:b/>
        </w:rPr>
        <w:t>(4 points)</w:t>
      </w:r>
    </w:p>
    <w:p w14:paraId="2B6BCADA" w14:textId="30A15932" w:rsidR="00284CD7" w:rsidRPr="00F1598C" w:rsidRDefault="00A17038" w:rsidP="00A17038">
      <w:pPr>
        <w:pStyle w:val="BodyText"/>
        <w:spacing w:before="600" w:after="120" w:line="312" w:lineRule="auto"/>
        <w:contextualSpacing/>
        <w:rPr>
          <w:rStyle w:val="QuestionsChar"/>
          <w:rFonts w:asciiTheme="minorHAnsi" w:hAnsiTheme="minorHAnsi"/>
        </w:rPr>
      </w:pPr>
      <w:r w:rsidRPr="00BD38AA">
        <w:rPr>
          <w:noProof/>
        </w:rPr>
        <mc:AlternateContent>
          <mc:Choice Requires="wps">
            <w:drawing>
              <wp:anchor distT="0" distB="0" distL="114300" distR="114300" simplePos="0" relativeHeight="251658371" behindDoc="0" locked="0" layoutInCell="1" allowOverlap="1" wp14:anchorId="139516C7" wp14:editId="1D030990">
                <wp:simplePos x="0" y="0"/>
                <wp:positionH relativeFrom="column">
                  <wp:posOffset>5274310</wp:posOffset>
                </wp:positionH>
                <wp:positionV relativeFrom="paragraph">
                  <wp:posOffset>49954</wp:posOffset>
                </wp:positionV>
                <wp:extent cx="668867" cy="285750"/>
                <wp:effectExtent l="0" t="0" r="4445" b="6350"/>
                <wp:wrapNone/>
                <wp:docPr id="625827718"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2C05C66A" w14:textId="77777777" w:rsidR="00A17038" w:rsidRPr="00960E64" w:rsidRDefault="00A17038" w:rsidP="00A17038">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139516C7" id="_x0000_s1156" type="#_x0000_t202" style="position:absolute;margin-left:415.3pt;margin-top:3.95pt;width:52.65pt;height:22.5pt;z-index:251658371;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Ez0/pMQIAAFwEAAAOAAAAZHJzL2Uyb0RvYy54bWysVEuP2jAQvlfqf7B8L4EUWDYirCgrqkpo&#13;&#10;dyW22rNxbLDkeFzbkNBf37HDq9ueql6cGc94Ht83k+lDW2tyEM4rMCUd9PqUCMOhUmZb0u+vy08T&#13;&#10;SnxgpmIajCjpUXj6MPv4YdrYQuSwA10JRzCI8UVjS7oLwRZZ5vlO1Mz3wAqDRgmuZgFVt80qxxqM&#13;&#10;Xuss7/fHWQOusg648B5vHzsjnaX4UgoenqX0IhBdUqwtpNOlcxPPbDZlxdYxu1P8VAb7hypqpgwm&#13;&#10;vYR6ZIGRvVN/hKoVd+BBhh6HOgMpFRepB+xm0H/XzXrHrEi9IDjeXmDy/y8sfzqs7Ysjof0CLRIY&#13;&#10;AWmsLzxexn5a6er4xUoJ2hHC4wU20QbC8XI8nkzGd5RwNOWT0d0owZpdH1vnw1cBNYlCSR2yksBi&#13;&#10;h5UPmBBdzy4xlwetqqXSOilxEsRCO3JgyKEOqUR88ZuXNqTBQj5j6vjIQHzeRdYGE1xbilJoNy1R&#13;&#10;Fbab5+eGN1AdEQcH3Yh4y5cKq10xH16Yw5nA1nHOwzMeUgNmg5NEyQ7cz7/dR3+kCq2UNDhjJfU/&#13;&#10;9swJSvQ3gyTeD4bDOJRJGY7uclTcrWVzazH7egEIwQA3yvIkRv+gz6J0UL/hOsxjVjQxwzF3ScNZ&#13;&#10;XIRu8nGduJjPkxOOoWVhZdaWx9ARvcjFa/vGnD0RFpDpJzhPIyve8db5drjP9wGkSqRGpDtUTwTg&#13;&#10;CCeuT+sWd+RWT17Xn8LsFwAAAP//AwBQSwMEFAAGAAgAAAAhAOV4pr3jAAAADQEAAA8AAABkcnMv&#13;&#10;ZG93bnJldi54bWxMT0tPg0AQvpv4HzZj4sXYxRLaQlka4zPxZvERb1t2BCI7S9gt4L93POllMpPv&#13;&#10;m++R72bbiREH3zpScLWIQCBVzrRUK3gp7y83IHzQZHTnCBV8o4ddcXqS68y4iZ5x3IdasAj5TCto&#13;&#10;QugzKX3VoNV+4Xokxj7dYHXgc6ilGfTE4raTyyhaSatbYodG93jTYPW1P1oFHxf1+5OfH16nOIn7&#13;&#10;u8exXL+ZUqnzs/l2y+N6CyLgHP4+4LcD54eCgx3ckYwXnYJNHK2YqmCdgmA8jRNeDgqSZQqyyOX/&#13;&#10;FsUPAAAA//8DAFBLAQItABQABgAIAAAAIQC2gziS/gAAAOEBAAATAAAAAAAAAAAAAAAAAAAAAABb&#13;&#10;Q29udGVudF9UeXBlc10ueG1sUEsBAi0AFAAGAAgAAAAhADj9If/WAAAAlAEAAAsAAAAAAAAAAAAA&#13;&#10;AAAALwEAAF9yZWxzLy5yZWxzUEsBAi0AFAAGAAgAAAAhAITPT+kxAgAAXAQAAA4AAAAAAAAAAAAA&#13;&#10;AAAALgIAAGRycy9lMm9Eb2MueG1sUEsBAi0AFAAGAAgAAAAhAOV4pr3jAAAADQEAAA8AAAAAAAAA&#13;&#10;AAAAAAAAiwQAAGRycy9kb3ducmV2LnhtbFBLBQYAAAAABAAEAPMAAACbBQAAAAA=&#13;&#10;" fillcolor="white [3201]" stroked="f" strokeweight=".5pt">
                <v:textbox>
                  <w:txbxContent>
                    <w:p w14:paraId="2C05C66A" w14:textId="77777777" w:rsidR="00A17038" w:rsidRPr="00960E64" w:rsidRDefault="00A17038" w:rsidP="00A17038">
                      <w:pPr>
                        <w:rPr>
                          <w:b/>
                          <w:bCs/>
                        </w:rPr>
                      </w:pPr>
                      <w:r w:rsidRPr="00960E64">
                        <w:rPr>
                          <w:b/>
                          <w:bCs/>
                        </w:rPr>
                        <w:t>TOTAL =</w:t>
                      </w:r>
                    </w:p>
                  </w:txbxContent>
                </v:textbox>
              </v:shape>
            </w:pict>
          </mc:Fallback>
        </mc:AlternateContent>
      </w:r>
      <w:r w:rsidRPr="00F1598C">
        <w:rPr>
          <w:rFonts w:eastAsiaTheme="minorEastAsia"/>
          <w:noProof/>
          <w:color w:val="000000" w:themeColor="text1"/>
        </w:rPr>
        <mc:AlternateContent>
          <mc:Choice Requires="wps">
            <w:drawing>
              <wp:anchor distT="0" distB="0" distL="114300" distR="114300" simplePos="0" relativeHeight="251658290" behindDoc="0" locked="0" layoutInCell="1" allowOverlap="1" wp14:anchorId="7D7966C7" wp14:editId="4D709EE6">
                <wp:simplePos x="0" y="0"/>
                <wp:positionH relativeFrom="margin">
                  <wp:posOffset>6019800</wp:posOffset>
                </wp:positionH>
                <wp:positionV relativeFrom="paragraph">
                  <wp:posOffset>48048</wp:posOffset>
                </wp:positionV>
                <wp:extent cx="561975" cy="285750"/>
                <wp:effectExtent l="0" t="0" r="28575" b="19050"/>
                <wp:wrapSquare wrapText="bothSides"/>
                <wp:docPr id="232855197"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1544C6DB" w14:textId="0EE8CA80" w:rsidR="00284CD7" w:rsidRDefault="00A17038" w:rsidP="00284CD7">
                            <w:pPr>
                              <w:spacing w:after="240"/>
                              <w:rPr>
                                <w:b/>
                                <w:bCs/>
                                <w:sz w:val="24"/>
                                <w:szCs w:val="24"/>
                              </w:rPr>
                            </w:pPr>
                            <w:r>
                              <w:rPr>
                                <w:b/>
                                <w:bCs/>
                                <w:sz w:val="24"/>
                                <w:szCs w:val="24"/>
                              </w:rPr>
                              <w:t xml:space="preserve">     /4</w:t>
                            </w:r>
                          </w:p>
                          <w:p w14:paraId="7B9C6264" w14:textId="77777777" w:rsidR="00A17038" w:rsidRPr="00D37F37" w:rsidRDefault="00A17038" w:rsidP="00284CD7">
                            <w:pPr>
                              <w:spacing w:after="240"/>
                              <w:rPr>
                                <w:b/>
                                <w:bCs/>
                                <w:sz w:val="24"/>
                                <w:szCs w:val="24"/>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D7966C7" id="_x0000_s1157" type="#_x0000_t202" style="position:absolute;margin-left:474pt;margin-top:3.8pt;width:44.25pt;height:22.5pt;z-index:25165829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L5YeYOwIAAIUEAAAOAAAAZHJzL2Uyb0RvYy54bWysVN9vGjEMfp+0/yHK+zhgUMqJo2JUTJNQ&#13;&#10;W4lWfQ65hIuWi7MkcMf++jnhZ9s9TXvJ2bHz2f5s3+SurTXZCecVmIL2Ol1KhOFQKrMp6Mvz4sst&#13;&#10;JT4wUzINRhR0Lzy9m37+NGlsLvpQgS6FIwhifN7YglYh2DzLPK9EzXwHrDBolOBqFlB1m6x0rEH0&#13;&#10;Wmf9bvcma8CV1gEX3uPt/cFIpwlfSsHDo5ReBKILirmFdLp0ruOZTScs3zhmK8WPabB/yKJmymDQ&#13;&#10;M9Q9C4xsnfoAVSvuwIMMHQ51BlIqLlINWE2v+66aVcWsSLUgOd6eafL/D5Y/7Fb2yZHQfoMWGxgJ&#13;&#10;aazPPV7Gelrp6vjFTAnakcL9mTbRBsLxcnjTG4+GlHA09W+Ho2GiNbs8ts6H7wJqEoWCOuxKIovt&#13;&#10;lj5gQHQ9ucRYHrQqF0rrpMRJEHPtyI5hD3VIKeKLN17akAazH3cx9geIiH0GWGvGf8Yq30Kgpg1e&#13;&#10;XmqPUmjXLVElIve/nphZQ7lHwhwcZslbvlAYYMl8eGIOhwc5woUIj3hIDZgWHCVKKnC//3Yf/bGn&#13;&#10;aKWkwWEsqP+1ZU5Qon8Y7Pa4NxjE6U3KYDjqo+KuLetri9nWc0Cuerh6licx+gd9EqWD+hX3Zhaj&#13;&#10;ookZjrELGk7iPBxWBPeOi9ksOeG8WhaWZmV5hI4sR2Kf21fm7LGzAUfiAU5jy/J3DT74xpcGZtsA&#13;&#10;UqXuR6YPrB4bgLOe+nPcy7hM13ryuvw9pn8AAAD//wMAUEsDBBQABgAIAAAAIQAh7ghW4wAAAA4B&#13;&#10;AAAPAAAAZHJzL2Rvd25yZXYueG1sTI9Lb8IwEITvlfofrK3UW3FCSAohG9Tngd5KkXo18TaJ6kdk&#13;&#10;Gwj8+ppTuYy0Gu3MfNVq1IodyPneGoR0kgAj01jZmxZh+/X+MAfmgzBSKGsI4UQeVvXtTSVKaY/m&#13;&#10;kw6b0LIYYnwpELoQhpJz33SkhZ/YgUz0fqzTIsTTtVw6cYzhWvFpkhRci97Ehk4M9NJR87vZa4S3&#13;&#10;549Ftj6th+25Pc9UyNJvl6eI93fj6zLK0xJYoDH8f8CFIe6HOg7b2b2RnimExWwegQLCYwHs4idZ&#13;&#10;kQPbIeTTAnhd8WuM+g8AAP//AwBQSwECLQAUAAYACAAAACEAtoM4kv4AAADhAQAAEwAAAAAAAAAA&#13;&#10;AAAAAAAAAAAAW0NvbnRlbnRfVHlwZXNdLnhtbFBLAQItABQABgAIAAAAIQA4/SH/1gAAAJQBAAAL&#13;&#10;AAAAAAAAAAAAAAAAAC8BAABfcmVscy8ucmVsc1BLAQItABQABgAIAAAAIQDL5YeYOwIAAIUEAAAO&#13;&#10;AAAAAAAAAAAAAAAAAC4CAABkcnMvZTJvRG9jLnhtbFBLAQItABQABgAIAAAAIQAh7ghW4wAAAA4B&#13;&#10;AAAPAAAAAAAAAAAAAAAAAJUEAABkcnMvZG93bnJldi54bWxQSwUGAAAAAAQABADzAAAApQUAAAAA&#13;&#10;" fillcolor="white [3201]" strokeweight="1.5pt">
                <v:textbox>
                  <w:txbxContent>
                    <w:p w14:paraId="1544C6DB" w14:textId="0EE8CA80" w:rsidR="00284CD7" w:rsidRDefault="00A17038" w:rsidP="00284CD7">
                      <w:pPr>
                        <w:spacing w:after="240"/>
                        <w:rPr>
                          <w:b/>
                          <w:bCs/>
                          <w:sz w:val="24"/>
                          <w:szCs w:val="24"/>
                        </w:rPr>
                      </w:pPr>
                      <w:r>
                        <w:rPr>
                          <w:b/>
                          <w:bCs/>
                          <w:sz w:val="24"/>
                          <w:szCs w:val="24"/>
                        </w:rPr>
                        <w:t xml:space="preserve">     /4</w:t>
                      </w:r>
                    </w:p>
                    <w:p w14:paraId="7B9C6264" w14:textId="77777777" w:rsidR="00A17038" w:rsidRPr="00D37F37" w:rsidRDefault="00A17038" w:rsidP="00284CD7">
                      <w:pPr>
                        <w:spacing w:after="240"/>
                        <w:rPr>
                          <w:b/>
                          <w:bCs/>
                          <w:sz w:val="24"/>
                          <w:szCs w:val="24"/>
                        </w:rPr>
                      </w:pPr>
                    </w:p>
                  </w:txbxContent>
                </v:textbox>
                <w10:wrap type="square" anchorx="margin"/>
              </v:shape>
            </w:pict>
          </mc:Fallback>
        </mc:AlternateContent>
      </w:r>
      <w:r w:rsidR="00284CD7" w:rsidRPr="00F1598C">
        <w:rPr>
          <w:rStyle w:val="QuestionsChar"/>
          <w:rFonts w:asciiTheme="minorHAnsi" w:hAnsiTheme="minorHAnsi"/>
        </w:rPr>
        <w:t>5.2 When entertainment screen time is offered, physically active alternatives are provided.</w:t>
      </w:r>
    </w:p>
    <w:p w14:paraId="6151E024" w14:textId="77777777" w:rsidR="00284CD7" w:rsidRPr="00F1598C" w:rsidRDefault="00284CD7" w:rsidP="00A17038">
      <w:pPr>
        <w:pStyle w:val="BodyText"/>
        <w:spacing w:after="120"/>
        <w:contextualSpacing/>
        <w:rPr>
          <w:rStyle w:val="IntenseEmphasis"/>
          <w:rFonts w:asciiTheme="minorHAnsi" w:hAnsiTheme="minorHAnsi" w:cstheme="minorHAnsi"/>
        </w:rPr>
      </w:pPr>
      <w:r w:rsidRPr="00F1598C">
        <w:rPr>
          <w:rStyle w:val="IntenseEmphasis"/>
          <w:rFonts w:asciiTheme="minorHAnsi" w:hAnsiTheme="minorHAnsi" w:cstheme="minorHAnsi"/>
        </w:rPr>
        <w:t>Examples of “entertainment” screens include TV, computers, video or hand-held computer games, and tablets or smart phones that display leisure or recreational media. Do not include screen time used for educational or physical activity purposes.</w:t>
      </w:r>
    </w:p>
    <w:p w14:paraId="1D10A1D8" w14:textId="77777777" w:rsidR="00284CD7" w:rsidRPr="00F1598C" w:rsidRDefault="00284CD7" w:rsidP="00363E24">
      <w:pPr>
        <w:pStyle w:val="ListParagraph"/>
        <w:numPr>
          <w:ilvl w:val="0"/>
          <w:numId w:val="67"/>
        </w:numPr>
      </w:pPr>
      <w:r w:rsidRPr="00F1598C">
        <w:t xml:space="preserve">N/A: entertainment screen time is not offered </w:t>
      </w:r>
      <w:r w:rsidRPr="00F1598C">
        <w:rPr>
          <w:b/>
        </w:rPr>
        <w:t>(4 points)</w:t>
      </w:r>
    </w:p>
    <w:p w14:paraId="221D8A00" w14:textId="77777777" w:rsidR="00284CD7" w:rsidRPr="00F1598C" w:rsidRDefault="00284CD7" w:rsidP="00363E24">
      <w:pPr>
        <w:pStyle w:val="ListParagraph"/>
        <w:numPr>
          <w:ilvl w:val="0"/>
          <w:numId w:val="67"/>
        </w:numPr>
      </w:pPr>
      <w:r w:rsidRPr="00F1598C">
        <w:t>Always (true more than 90% of the time) OR All students (true for more than 90% of students)</w:t>
      </w:r>
      <w:r w:rsidRPr="00F1598C">
        <w:rPr>
          <w:rFonts w:eastAsia="PMingLiU"/>
          <w:b/>
          <w:color w:val="7F7F7F" w:themeColor="text1" w:themeTint="80"/>
          <w:szCs w:val="24"/>
          <w:vertAlign w:val="subscript"/>
        </w:rPr>
        <w:t xml:space="preserve"> </w:t>
      </w:r>
      <w:r w:rsidRPr="00F1598C">
        <w:rPr>
          <w:b/>
        </w:rPr>
        <w:t>(4 points)</w:t>
      </w:r>
    </w:p>
    <w:p w14:paraId="6243F41F" w14:textId="77777777" w:rsidR="00284CD7" w:rsidRPr="00F1598C" w:rsidRDefault="00284CD7" w:rsidP="00363E24">
      <w:pPr>
        <w:pStyle w:val="ListParagraph"/>
        <w:numPr>
          <w:ilvl w:val="0"/>
          <w:numId w:val="67"/>
        </w:numPr>
      </w:pPr>
      <w:r w:rsidRPr="00F1598C">
        <w:t xml:space="preserve">Usually (true 61-90% of the time) OR Most students (true for 61-90% of students) </w:t>
      </w:r>
      <w:r w:rsidRPr="00F1598C">
        <w:rPr>
          <w:b/>
        </w:rPr>
        <w:t>(3 point)</w:t>
      </w:r>
    </w:p>
    <w:p w14:paraId="63F92619" w14:textId="77777777" w:rsidR="00284CD7" w:rsidRPr="00F1598C" w:rsidRDefault="00284CD7" w:rsidP="00363E24">
      <w:pPr>
        <w:pStyle w:val="ListParagraph"/>
        <w:numPr>
          <w:ilvl w:val="0"/>
          <w:numId w:val="67"/>
        </w:numPr>
      </w:pPr>
      <w:r w:rsidRPr="00F1598C">
        <w:t xml:space="preserve">Sometimes (true 41-60% of the time) OR Some students (true for 41-60% of students) </w:t>
      </w:r>
      <w:r w:rsidRPr="00F1598C">
        <w:rPr>
          <w:b/>
        </w:rPr>
        <w:t>(2 points)</w:t>
      </w:r>
    </w:p>
    <w:p w14:paraId="683768F1" w14:textId="77777777" w:rsidR="00284CD7" w:rsidRPr="00F1598C" w:rsidRDefault="00284CD7" w:rsidP="00363E24">
      <w:pPr>
        <w:pStyle w:val="ListParagraph"/>
        <w:numPr>
          <w:ilvl w:val="0"/>
          <w:numId w:val="67"/>
        </w:numPr>
      </w:pPr>
      <w:r w:rsidRPr="00F1598C">
        <w:t xml:space="preserve">Not usually (true 11-40% of the </w:t>
      </w:r>
      <w:proofErr w:type="gramStart"/>
      <w:r w:rsidRPr="00F1598C">
        <w:t>time)  OR</w:t>
      </w:r>
      <w:proofErr w:type="gramEnd"/>
      <w:r w:rsidRPr="00F1598C">
        <w:t xml:space="preserve"> Few students (true for 11-40% of students) </w:t>
      </w:r>
      <w:proofErr w:type="gramStart"/>
      <w:r w:rsidRPr="00F1598C">
        <w:rPr>
          <w:b/>
        </w:rPr>
        <w:t>( 1</w:t>
      </w:r>
      <w:proofErr w:type="gramEnd"/>
      <w:r w:rsidRPr="00F1598C">
        <w:rPr>
          <w:b/>
        </w:rPr>
        <w:t xml:space="preserve"> points)</w:t>
      </w:r>
    </w:p>
    <w:p w14:paraId="30C1D9EA" w14:textId="2292D7B1" w:rsidR="00A17038" w:rsidRDefault="00284CD7" w:rsidP="00363E24">
      <w:pPr>
        <w:pStyle w:val="ListParagraph"/>
        <w:numPr>
          <w:ilvl w:val="0"/>
          <w:numId w:val="67"/>
        </w:numPr>
        <w:rPr>
          <w:b/>
        </w:rPr>
      </w:pPr>
      <w:r w:rsidRPr="00F1598C">
        <w:t xml:space="preserve">Never (true 10% or less of the time) OR No Students (true for 10% or fewer students) </w:t>
      </w:r>
      <w:r w:rsidRPr="00F1598C">
        <w:rPr>
          <w:b/>
        </w:rPr>
        <w:t>(0 points)</w:t>
      </w:r>
    </w:p>
    <w:p w14:paraId="76697897" w14:textId="36843EF6" w:rsidR="00A17038" w:rsidRDefault="00A17038">
      <w:pPr>
        <w:widowControl/>
        <w:autoSpaceDE/>
        <w:autoSpaceDN/>
        <w:spacing w:after="160" w:line="259" w:lineRule="auto"/>
        <w:rPr>
          <w:b/>
          <w:sz w:val="24"/>
        </w:rPr>
      </w:pPr>
      <w:r w:rsidRPr="00F1598C">
        <w:rPr>
          <w:rFonts w:eastAsiaTheme="minorEastAsia"/>
          <w:noProof/>
          <w:color w:val="000000" w:themeColor="text1"/>
        </w:rPr>
        <mc:AlternateContent>
          <mc:Choice Requires="wps">
            <w:drawing>
              <wp:anchor distT="0" distB="0" distL="114300" distR="114300" simplePos="0" relativeHeight="251658373" behindDoc="0" locked="0" layoutInCell="1" allowOverlap="1" wp14:anchorId="23F688F1" wp14:editId="5847225A">
                <wp:simplePos x="0" y="0"/>
                <wp:positionH relativeFrom="margin">
                  <wp:posOffset>5815965</wp:posOffset>
                </wp:positionH>
                <wp:positionV relativeFrom="paragraph">
                  <wp:posOffset>48895</wp:posOffset>
                </wp:positionV>
                <wp:extent cx="561975" cy="285750"/>
                <wp:effectExtent l="0" t="0" r="28575" b="19050"/>
                <wp:wrapSquare wrapText="bothSides"/>
                <wp:docPr id="2035544835"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73F727E7" w14:textId="77777777" w:rsidR="00A17038" w:rsidRDefault="00A17038" w:rsidP="00A17038">
                            <w:pPr>
                              <w:spacing w:after="240"/>
                              <w:rPr>
                                <w:b/>
                                <w:bCs/>
                                <w:sz w:val="24"/>
                                <w:szCs w:val="24"/>
                              </w:rPr>
                            </w:pPr>
                            <w:r>
                              <w:rPr>
                                <w:b/>
                                <w:bCs/>
                                <w:sz w:val="24"/>
                                <w:szCs w:val="24"/>
                              </w:rPr>
                              <w:t xml:space="preserve">     /4</w:t>
                            </w:r>
                          </w:p>
                          <w:p w14:paraId="6BC2C85E" w14:textId="77777777" w:rsidR="00A17038" w:rsidRPr="00D37F37" w:rsidRDefault="00A17038" w:rsidP="00A17038">
                            <w:pPr>
                              <w:spacing w:after="240"/>
                              <w:rPr>
                                <w:b/>
                                <w:bCs/>
                                <w:sz w:val="24"/>
                                <w:szCs w:val="24"/>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3F688F1" id="_x0000_s1158" type="#_x0000_t202" style="position:absolute;margin-left:457.95pt;margin-top:3.85pt;width:44.25pt;height:22.5pt;z-index:251658373;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18PrfOwIAAIUEAAAOAAAAZHJzL2Uyb0RvYy54bWysVN9vGjEMfp+0/yHK+zhAUMqJo2JUTJNQ&#13;&#10;W4lOfQ65hIuWi7MkcMf++jnhZ9s9VX3J2bHz2f5s3+SurTXZCecVmIL2Ol1KhOFQKrMp6K/nxbdb&#13;&#10;SnxgpmQajCjoXnh6N/36ZdLYXPShAl0KRxDE+LyxBa1CsHmWeV6JmvkOWGHQKMHVLKDqNlnpWIPo&#13;&#10;tc763e5N1oArrQMuvMfb+4ORThO+lIKHRym9CEQXFHML6XTpXMczm05YvnHMVoof02AfyKJmymDQ&#13;&#10;M9Q9C4xsnXoHVSvuwIMMHQ51BlIqLlINWE2v+6aaVcWsSLUgOd6eafKfB8sfdiv75Ehov0OLDYyE&#13;&#10;NNbnHi9jPa10dfxipgTtSOH+TJtoA+F4ObzpjUdDSjia+rfD0TDRml0eW+fDDwE1iUJBHXYlkcV2&#13;&#10;Sx8wILqeXGIsD1qVC6V1UuIkiLl2ZMewhzqkFPHFKy9tSIPZj7sY+x1ExD4DrDXjv2OVryFQ0wYv&#13;&#10;L7VHKbTrlqgSkfuDEzNrKPdImIPDLHnLFwoDLJkPT8zh8CBHuBDhEQ+pAdOCo0RJBe7v/+6jP/YU&#13;&#10;rZQ0OIwF9X+2zAlK9E+D3R73BoM4vUkZDEd9VNy1ZX1tMdt6DshVD1fP8iRG/6BPonRQv+DezGJU&#13;&#10;NDHDMXZBw0mch8OK4N5xMZslJ5xXy8LSrCyP0JHlSOxz+8KcPXY24Eg8wGlsWf6mwQff+NLAbBtA&#13;&#10;qtT9yPSB1WMDcNZTf457GZfpWk9el7/H9B8AAAD//wMAUEsDBBQABgAIAAAAIQDEL8hu4gAAAA4B&#13;&#10;AAAPAAAAZHJzL2Rvd25yZXYueG1sTE/LTsMwELwj8Q/WInGjdtqEkDSbiueh3CiVuLqxSSLidWS7&#13;&#10;bdqvxz3BZaXRPHamWk1mYAftfG8JIZkJYJoaq3pqEbafb3cPwHyQpORgSSOctIdVfX1VyVLZI33o&#13;&#10;wya0LIaQLyVCF8JYcu6bThvpZ3bUFLlv64wMEbqWKyePMdwMfC7EPTeyp/ihk6N+7nTzs9kbhNen&#13;&#10;92KxPq3H7bk9p0NYJF8uSxBvb6aXZTyPS2BBT+HPAZcNsT/UsdjO7kl5NiAUSVZEKUKeA7vwQqQp&#13;&#10;sB1CNs+B1xX/P6P+BQAA//8DAFBLAQItABQABgAIAAAAIQC2gziS/gAAAOEBAAATAAAAAAAAAAAA&#13;&#10;AAAAAAAAAABbQ29udGVudF9UeXBlc10ueG1sUEsBAi0AFAAGAAgAAAAhADj9If/WAAAAlAEAAAsA&#13;&#10;AAAAAAAAAAAAAAAALwEAAF9yZWxzLy5yZWxzUEsBAi0AFAAGAAgAAAAhAHXw+t87AgAAhQQAAA4A&#13;&#10;AAAAAAAAAAAAAAAALgIAAGRycy9lMm9Eb2MueG1sUEsBAi0AFAAGAAgAAAAhAMQvyG7iAAAADgEA&#13;&#10;AA8AAAAAAAAAAAAAAAAAlQQAAGRycy9kb3ducmV2LnhtbFBLBQYAAAAABAAEAPMAAACkBQAAAAA=&#13;&#10;" fillcolor="white [3201]" strokeweight="1.5pt">
                <v:textbox>
                  <w:txbxContent>
                    <w:p w14:paraId="73F727E7" w14:textId="77777777" w:rsidR="00A17038" w:rsidRDefault="00A17038" w:rsidP="00A17038">
                      <w:pPr>
                        <w:spacing w:after="240"/>
                        <w:rPr>
                          <w:b/>
                          <w:bCs/>
                          <w:sz w:val="24"/>
                          <w:szCs w:val="24"/>
                        </w:rPr>
                      </w:pPr>
                      <w:r>
                        <w:rPr>
                          <w:b/>
                          <w:bCs/>
                          <w:sz w:val="24"/>
                          <w:szCs w:val="24"/>
                        </w:rPr>
                        <w:t xml:space="preserve">     /4</w:t>
                      </w:r>
                    </w:p>
                    <w:p w14:paraId="6BC2C85E" w14:textId="77777777" w:rsidR="00A17038" w:rsidRPr="00D37F37" w:rsidRDefault="00A17038" w:rsidP="00A17038">
                      <w:pPr>
                        <w:spacing w:after="240"/>
                        <w:rPr>
                          <w:b/>
                          <w:bCs/>
                          <w:sz w:val="24"/>
                          <w:szCs w:val="24"/>
                        </w:rPr>
                      </w:pPr>
                    </w:p>
                  </w:txbxContent>
                </v:textbox>
                <w10:wrap type="square" anchorx="margin"/>
              </v:shape>
            </w:pict>
          </mc:Fallback>
        </mc:AlternateContent>
      </w:r>
      <w:r w:rsidRPr="00BD38AA">
        <w:rPr>
          <w:noProof/>
        </w:rPr>
        <mc:AlternateContent>
          <mc:Choice Requires="wps">
            <w:drawing>
              <wp:anchor distT="0" distB="0" distL="114300" distR="114300" simplePos="0" relativeHeight="251658372" behindDoc="0" locked="0" layoutInCell="1" allowOverlap="1" wp14:anchorId="496EF999" wp14:editId="737AC0B3">
                <wp:simplePos x="0" y="0"/>
                <wp:positionH relativeFrom="column">
                  <wp:posOffset>5105188</wp:posOffset>
                </wp:positionH>
                <wp:positionV relativeFrom="paragraph">
                  <wp:posOffset>53552</wp:posOffset>
                </wp:positionV>
                <wp:extent cx="668867" cy="285750"/>
                <wp:effectExtent l="0" t="0" r="4445" b="6350"/>
                <wp:wrapNone/>
                <wp:docPr id="2112764786"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60BA96ED" w14:textId="77777777" w:rsidR="00A17038" w:rsidRPr="00960E64" w:rsidRDefault="00A17038" w:rsidP="00A17038">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496EF999" id="_x0000_s1159" type="#_x0000_t202" style="position:absolute;margin-left:402pt;margin-top:4.2pt;width:52.65pt;height:22.5pt;z-index:251658372;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62jKuMQIAAFwEAAAOAAAAZHJzL2Uyb0RvYy54bWysVEuP2jAQvlfqf7B8LwEKLBs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nkjhKOpuF0fDdOsGbXx9b58FVATaJQUIesJLDY&#13;&#10;Ye0DJkTXs0vM5UGrcqW0TkqcBLHUjhwYcqhDKhFf/OalDWmwkM+YOj4yEJ93kbXBBNeWohTabUtU&#13;&#10;ie0Ox+eGt1AeEQcH3Yh4y1cKq10zH16Yw5nA1nHOwzMeUgNmg5NESQXu59/uoz9ShVZKGpyxgvof&#13;&#10;e+YEJfqbQRLvB6NRHMqkjMZ3Q1TcrWV7azH7egkIwQA3yvIkRv+gz6J0UL/hOixiVjQxwzF3QcNZ&#13;&#10;XIZu8nGduFgskhOOoWVhbTaWx9ARvcjFa/vGnD0RFpDpJzhPI8vf8db5drgv9gGkSqRGpDtUTwTg&#13;&#10;CCeuT+sWd+RWT17Xn8L8FwAAAP//AwBQSwMEFAAGAAgAAAAhAK8SZrXlAAAADQEAAA8AAABkcnMv&#13;&#10;ZG93bnJldi54bWxMj0tPwzAQhO9I/Adrkbig1oGkpU3jVIhHkbjR8BA3N16SiHgdxW4S/j3LCS6r&#13;&#10;XY1mdr5sO9lWDNj7xpGCy3kEAql0pqFKwUvxMFuB8EGT0a0jVPCNHrb56UmmU+NGesZhHyrBIeRT&#13;&#10;raAOoUul9GWNVvu565BY+3S91YHPvpKm1yOH21ZeRdFSWt0Qf6h1h7c1ll/7o1XwcVG9P/lp9zrG&#13;&#10;i7i7fxyK6zdTKHV+Nt1teNxsQAScwp8Dfhm4P+Rc7OCOZLxoFayihIECLwkI1tfROgZxULCIE5B5&#13;&#10;Jv9T5D8AAAD//wMAUEsBAi0AFAAGAAgAAAAhALaDOJL+AAAA4QEAABMAAAAAAAAAAAAAAAAAAAAA&#13;&#10;AFtDb250ZW50X1R5cGVzXS54bWxQSwECLQAUAAYACAAAACEAOP0h/9YAAACUAQAACwAAAAAAAAAA&#13;&#10;AAAAAAAvAQAAX3JlbHMvLnJlbHNQSwECLQAUAAYACAAAACEAOtoyrjECAABcBAAADgAAAAAAAAAA&#13;&#10;AAAAAAAuAgAAZHJzL2Uyb0RvYy54bWxQSwECLQAUAAYACAAAACEArxJmteUAAAANAQAADwAAAAAA&#13;&#10;AAAAAAAAAACLBAAAZHJzL2Rvd25yZXYueG1sUEsFBgAAAAAEAAQA8wAAAJ0FAAAAAA==&#13;&#10;" fillcolor="white [3201]" stroked="f" strokeweight=".5pt">
                <v:textbox>
                  <w:txbxContent>
                    <w:p w14:paraId="60BA96ED" w14:textId="77777777" w:rsidR="00A17038" w:rsidRPr="00960E64" w:rsidRDefault="00A17038" w:rsidP="00A17038">
                      <w:pPr>
                        <w:rPr>
                          <w:b/>
                          <w:bCs/>
                        </w:rPr>
                      </w:pPr>
                      <w:r w:rsidRPr="00960E64">
                        <w:rPr>
                          <w:b/>
                          <w:bCs/>
                        </w:rPr>
                        <w:t>TOTAL =</w:t>
                      </w:r>
                    </w:p>
                  </w:txbxContent>
                </v:textbox>
              </v:shape>
            </w:pict>
          </mc:Fallback>
        </mc:AlternateContent>
      </w:r>
      <w:r>
        <w:rPr>
          <w:b/>
        </w:rPr>
        <w:br w:type="page"/>
      </w:r>
    </w:p>
    <w:p w14:paraId="7744B9A5" w14:textId="148809BB" w:rsidR="00284CD7" w:rsidRPr="00F1598C" w:rsidRDefault="00284CD7" w:rsidP="00A17038"/>
    <w:p w14:paraId="653B13AF" w14:textId="77777777" w:rsidR="00284CD7" w:rsidRPr="00F1598C" w:rsidRDefault="00284CD7" w:rsidP="00363E24">
      <w:pPr>
        <w:pStyle w:val="Questions"/>
      </w:pPr>
      <w:r w:rsidRPr="00F1598C">
        <w:t>5.3 Opportunities for physical activity are provided after every 60 minutes of sedentary activity or more frequently.</w:t>
      </w:r>
    </w:p>
    <w:p w14:paraId="266F0056" w14:textId="77777777" w:rsidR="00284CD7" w:rsidRPr="00F1598C" w:rsidRDefault="00284CD7" w:rsidP="00363E24">
      <w:pPr>
        <w:pStyle w:val="ListParagraph"/>
        <w:numPr>
          <w:ilvl w:val="0"/>
          <w:numId w:val="68"/>
        </w:numPr>
      </w:pPr>
      <w:r w:rsidRPr="00F1598C">
        <w:t>Always (true more than 90% of the time) OR All students (true for more than 90% of students)</w:t>
      </w:r>
      <w:r w:rsidRPr="00F1598C">
        <w:rPr>
          <w:rFonts w:eastAsia="PMingLiU"/>
          <w:b/>
          <w:color w:val="7F7F7F" w:themeColor="text1" w:themeTint="80"/>
          <w:szCs w:val="24"/>
          <w:vertAlign w:val="subscript"/>
        </w:rPr>
        <w:t xml:space="preserve"> </w:t>
      </w:r>
      <w:r w:rsidRPr="00F1598C">
        <w:rPr>
          <w:b/>
        </w:rPr>
        <w:t>(4 points)</w:t>
      </w:r>
    </w:p>
    <w:p w14:paraId="0B6C9BF7" w14:textId="77777777" w:rsidR="00284CD7" w:rsidRPr="00F1598C" w:rsidRDefault="00284CD7" w:rsidP="00363E24">
      <w:pPr>
        <w:pStyle w:val="ListParagraph"/>
        <w:numPr>
          <w:ilvl w:val="0"/>
          <w:numId w:val="68"/>
        </w:numPr>
      </w:pPr>
      <w:r w:rsidRPr="00F1598C">
        <w:t xml:space="preserve">Usually (true 61-90% of the time) OR Most students (true for 61-90% of students) </w:t>
      </w:r>
      <w:r w:rsidRPr="00F1598C">
        <w:rPr>
          <w:b/>
        </w:rPr>
        <w:t>(3 point)</w:t>
      </w:r>
    </w:p>
    <w:p w14:paraId="60A81976" w14:textId="77777777" w:rsidR="00284CD7" w:rsidRPr="00F1598C" w:rsidRDefault="00284CD7" w:rsidP="00363E24">
      <w:pPr>
        <w:pStyle w:val="ListParagraph"/>
        <w:numPr>
          <w:ilvl w:val="0"/>
          <w:numId w:val="68"/>
        </w:numPr>
      </w:pPr>
      <w:r w:rsidRPr="00F1598C">
        <w:t xml:space="preserve">Sometimes (true 41-60% of the time) OR Some students (true for 41-60% of students) </w:t>
      </w:r>
      <w:r w:rsidRPr="00F1598C">
        <w:rPr>
          <w:b/>
        </w:rPr>
        <w:t>(2 points)</w:t>
      </w:r>
    </w:p>
    <w:p w14:paraId="2BE5AFB1" w14:textId="77777777" w:rsidR="00284CD7" w:rsidRPr="00F1598C" w:rsidRDefault="00284CD7" w:rsidP="00363E24">
      <w:pPr>
        <w:pStyle w:val="ListParagraph"/>
        <w:numPr>
          <w:ilvl w:val="0"/>
          <w:numId w:val="68"/>
        </w:numPr>
      </w:pPr>
      <w:r w:rsidRPr="00F1598C">
        <w:t xml:space="preserve">Not usually (true 11-40% of the </w:t>
      </w:r>
      <w:proofErr w:type="gramStart"/>
      <w:r w:rsidRPr="00F1598C">
        <w:t>time)  OR</w:t>
      </w:r>
      <w:proofErr w:type="gramEnd"/>
      <w:r w:rsidRPr="00F1598C">
        <w:t xml:space="preserve"> Few students (true for 11-40% of students) </w:t>
      </w:r>
      <w:proofErr w:type="gramStart"/>
      <w:r w:rsidRPr="00F1598C">
        <w:rPr>
          <w:b/>
        </w:rPr>
        <w:t>( 1</w:t>
      </w:r>
      <w:proofErr w:type="gramEnd"/>
      <w:r w:rsidRPr="00F1598C">
        <w:rPr>
          <w:b/>
        </w:rPr>
        <w:t xml:space="preserve"> points)</w:t>
      </w:r>
    </w:p>
    <w:p w14:paraId="2591DB64" w14:textId="3B016121" w:rsidR="00284CD7" w:rsidRPr="00F1598C" w:rsidRDefault="009D6AA8" w:rsidP="00363E24">
      <w:pPr>
        <w:pStyle w:val="ListParagraph"/>
        <w:numPr>
          <w:ilvl w:val="0"/>
          <w:numId w:val="68"/>
        </w:numPr>
      </w:pPr>
      <w:r w:rsidRPr="00BD38AA">
        <w:rPr>
          <w:noProof/>
        </w:rPr>
        <mc:AlternateContent>
          <mc:Choice Requires="wps">
            <w:drawing>
              <wp:anchor distT="0" distB="0" distL="114300" distR="114300" simplePos="0" relativeHeight="251658374" behindDoc="0" locked="0" layoutInCell="1" allowOverlap="1" wp14:anchorId="7FF19E32" wp14:editId="781508E2">
                <wp:simplePos x="0" y="0"/>
                <wp:positionH relativeFrom="column">
                  <wp:posOffset>5231765</wp:posOffset>
                </wp:positionH>
                <wp:positionV relativeFrom="paragraph">
                  <wp:posOffset>245110</wp:posOffset>
                </wp:positionV>
                <wp:extent cx="668867" cy="285750"/>
                <wp:effectExtent l="0" t="0" r="4445" b="6350"/>
                <wp:wrapNone/>
                <wp:docPr id="1416506414"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003250BB" w14:textId="77777777" w:rsidR="003E4242" w:rsidRPr="00960E64" w:rsidRDefault="003E4242" w:rsidP="003E4242">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7FF19E32" id="_x0000_s1160" type="#_x0000_t202" style="position:absolute;left:0;text-align:left;margin-left:411.95pt;margin-top:19.3pt;width:52.65pt;height:22.5pt;z-index:251658374;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6CpMKMQIAAFwEAAAOAAAAZHJzL2Uyb0RvYy54bWysVEuP2jAQvlfqf7B8LwEKLBs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nkjhKOpuF0fDdOsGbXx9b58FVATaJQUIesJLDY&#13;&#10;Ye0DJkTXs0vM5UGrcqW0TkqcBLHUjhwYcqhDKhFf/OalDWmwkM+YOj4yEJ93kbXBBNeWohTabUtU&#13;&#10;ie0OJ+eGt1AeEQcH3Yh4y1cKq10zH16Yw5nA1nHOwzMeUgNmg5NESQXu59/uoz9ShVZKGpyxgvof&#13;&#10;e+YEJfqbQRLvB6NRHMqkjMZ3Q1TcrWV7azH7egkIwQA3yvIkRv+gz6J0UL/hOixiVjQxwzF3QcNZ&#13;&#10;XIZu8nGduFgskhOOoWVhbTaWx9ARvcjFa/vGnD0RFpDpJzhPI8vf8db5drgv9gGkSqRGpDtUTwTg&#13;&#10;CCeuT+sWd+RWT17Xn8L8FwAAAP//AwBQSwMEFAAGAAgAAAAhAGCs/EHjAAAADgEAAA8AAABkcnMv&#13;&#10;ZG93bnJldi54bWxMT01PhDAQvZv4H5ox8WLcIo0ILGVj/Ey8uexqvHVpBSKdEtoF/PeOJ728ZPLe&#13;&#10;vI9is9ieTWb0nUMJV6sImMHa6Q4bCbvq8TIF5oNCrXqHRsK38bApT08KlWs346uZtqFhZII+VxLa&#13;&#10;EIacc1+3xiq/coNB4j7daFWgc2y4HtVM5rbncRQl3KoOKaFVg7lrTf21PVoJHxfN+4tfnvazuBbD&#13;&#10;w/NU3bzpSsrzs+V+TXC7BhbMEv4+4HcD9YeSih3cEbVnvYQ0FhlJJYg0AUaCLM5iYAdiRAK8LPj/&#13;&#10;GeUPAAAA//8DAFBLAQItABQABgAIAAAAIQC2gziS/gAAAOEBAAATAAAAAAAAAAAAAAAAAAAAAABb&#13;&#10;Q29udGVudF9UeXBlc10ueG1sUEsBAi0AFAAGAAgAAAAhADj9If/WAAAAlAEAAAsAAAAAAAAAAAAA&#13;&#10;AAAALwEAAF9yZWxzLy5yZWxzUEsBAi0AFAAGAAgAAAAhAPoKkwoxAgAAXAQAAA4AAAAAAAAAAAAA&#13;&#10;AAAALgIAAGRycy9lMm9Eb2MueG1sUEsBAi0AFAAGAAgAAAAhAGCs/EHjAAAADgEAAA8AAAAAAAAA&#13;&#10;AAAAAAAAiwQAAGRycy9kb3ducmV2LnhtbFBLBQYAAAAABAAEAPMAAACbBQAAAAA=&#13;&#10;" fillcolor="white [3201]" stroked="f" strokeweight=".5pt">
                <v:textbox>
                  <w:txbxContent>
                    <w:p w14:paraId="003250BB" w14:textId="77777777" w:rsidR="003E4242" w:rsidRPr="00960E64" w:rsidRDefault="003E4242" w:rsidP="003E4242">
                      <w:pPr>
                        <w:rPr>
                          <w:b/>
                          <w:bCs/>
                        </w:rPr>
                      </w:pPr>
                      <w:r w:rsidRPr="00960E64">
                        <w:rPr>
                          <w:b/>
                          <w:bCs/>
                        </w:rPr>
                        <w:t>TOTAL =</w:t>
                      </w:r>
                    </w:p>
                  </w:txbxContent>
                </v:textbox>
              </v:shape>
            </w:pict>
          </mc:Fallback>
        </mc:AlternateContent>
      </w:r>
      <w:r w:rsidR="00D14143" w:rsidRPr="00F1598C">
        <w:rPr>
          <w:rFonts w:eastAsiaTheme="minorEastAsia"/>
          <w:noProof/>
          <w:color w:val="000000" w:themeColor="text1"/>
        </w:rPr>
        <mc:AlternateContent>
          <mc:Choice Requires="wps">
            <w:drawing>
              <wp:anchor distT="0" distB="0" distL="114300" distR="114300" simplePos="0" relativeHeight="251658375" behindDoc="0" locked="0" layoutInCell="1" allowOverlap="1" wp14:anchorId="24F83894" wp14:editId="5881C278">
                <wp:simplePos x="0" y="0"/>
                <wp:positionH relativeFrom="margin">
                  <wp:posOffset>5960110</wp:posOffset>
                </wp:positionH>
                <wp:positionV relativeFrom="paragraph">
                  <wp:posOffset>240665</wp:posOffset>
                </wp:positionV>
                <wp:extent cx="561975" cy="285750"/>
                <wp:effectExtent l="12700" t="12700" r="9525" b="19050"/>
                <wp:wrapSquare wrapText="bothSides"/>
                <wp:docPr id="1502968936"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5604D814" w14:textId="77777777" w:rsidR="003E4242" w:rsidRDefault="003E4242" w:rsidP="003E4242">
                            <w:pPr>
                              <w:spacing w:after="240"/>
                              <w:rPr>
                                <w:b/>
                                <w:bCs/>
                                <w:sz w:val="24"/>
                                <w:szCs w:val="24"/>
                              </w:rPr>
                            </w:pPr>
                            <w:r>
                              <w:rPr>
                                <w:b/>
                                <w:bCs/>
                                <w:sz w:val="24"/>
                                <w:szCs w:val="24"/>
                              </w:rPr>
                              <w:t xml:space="preserve">     /4</w:t>
                            </w:r>
                          </w:p>
                          <w:p w14:paraId="12E262A4" w14:textId="77777777" w:rsidR="003E4242" w:rsidRPr="00D37F37" w:rsidRDefault="003E4242" w:rsidP="003E4242">
                            <w:pPr>
                              <w:spacing w:after="240"/>
                              <w:rPr>
                                <w:b/>
                                <w:bCs/>
                                <w:sz w:val="24"/>
                                <w:szCs w:val="24"/>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4F83894" id="_x0000_s1161" type="#_x0000_t202" style="position:absolute;left:0;text-align:left;margin-left:469.3pt;margin-top:18.95pt;width:44.25pt;height:22.5pt;z-index:251658375;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1IFt7OwIAAIUEAAAOAAAAZHJzL2Uyb0RvYy54bWysVN9vGjEMfp+0/yHK+zhAUMqJo2JUTJNQ&#13;&#10;W4lOfQ65hIuWi7MkcMf++jnhZ9s9VX3J2bHz2f5s3+SurTXZCecVmIL2Ol1KhOFQKrMp6K/nxbdb&#13;&#10;SnxgpmQajCjoXnh6N/36ZdLYXPShAl0KRxDE+LyxBa1CsHmWeV6JmvkOWGHQKMHVLKDqNlnpWIPo&#13;&#10;tc763e5N1oArrQMuvMfb+4ORThO+lIKHRym9CEQXFHML6XTpXMczm05YvnHMVoof02AfyKJmymDQ&#13;&#10;M9Q9C4xsnXoHVSvuwIMMHQ51BlIqLlINWE2v+6aaVcWsSLUgOd6eafKfB8sfdiv75Ehov0OLDYyE&#13;&#10;NNbnHi9jPa10dfxipgTtSOH+TJtoA+F4ObzpjUdDSjia+rfD0TDRml0eW+fDDwE1iUJBHXYlkcV2&#13;&#10;Sx8wILqeXGIsD1qVC6V1UuIkiLl2ZMewhzqkFPHFKy9tSIPZj7sY+x1ExD4DrDXjv2OVryFQ0wYv&#13;&#10;L7VHKbTrlqgSkfujEzNrKPdImIPDLHnLFwoDLJkPT8zh8CBHuBDhEQ+pAdOCo0RJBe7v/+6jP/YU&#13;&#10;rZQ0OIwF9X+2zAlK9E+D3R73BoM4vUkZDEd9VNy1ZX1tMdt6DshVD1fP8iRG/6BPonRQv+DezGJU&#13;&#10;NDHDMXZBw0mch8OK4N5xMZslJ5xXy8LSrCyP0JHlSOxz+8KcPXY24Eg8wGlsWf6mwQff+NLAbBtA&#13;&#10;qtT9yPSB1WMDcNZTf457GZfpWk9el7/H9B8AAAD//wMAUEsDBBQABgAIAAAAIQA1WzSS4gAAAA8B&#13;&#10;AAAPAAAAZHJzL2Rvd25yZXYueG1sTE/JTsMwEL0j8Q/WIHGjzgJtkmZSsR7KjVKJqxubJMIeR7bb&#13;&#10;pv163BNcRnqat9aryWh2UM4PlhDSWQJMUWvlQB3C9vPtrgDmgyAptCWFcFIeVs31VS0qaY/0oQ6b&#13;&#10;0LFoQr4SCH0IY8W5b3tlhJ/ZUVH8fVtnRIjQdVw6cYzmRvMsSebciIFiQi9G9dyr9mezNwivT+9l&#13;&#10;vj6tx+25O9/rkKdf7iFFvL2ZXpbxPC6BBTWFPwVcNsT+0MRiO7sn6ZlGKPNiHqkI+aIEdiEk2SIF&#13;&#10;tkMoshJ4U/P/O5pfAAAA//8DAFBLAQItABQABgAIAAAAIQC2gziS/gAAAOEBAAATAAAAAAAAAAAA&#13;&#10;AAAAAAAAAABbQ29udGVudF9UeXBlc10ueG1sUEsBAi0AFAAGAAgAAAAhADj9If/WAAAAlAEAAAsA&#13;&#10;AAAAAAAAAAAAAAAALwEAAF9yZWxzLy5yZWxzUEsBAi0AFAAGAAgAAAAhALUgW3s7AgAAhQQAAA4A&#13;&#10;AAAAAAAAAAAAAAAALgIAAGRycy9lMm9Eb2MueG1sUEsBAi0AFAAGAAgAAAAhADVbNJLiAAAADwEA&#13;&#10;AA8AAAAAAAAAAAAAAAAAlQQAAGRycy9kb3ducmV2LnhtbFBLBQYAAAAABAAEAPMAAACkBQAAAAA=&#13;&#10;" fillcolor="white [3201]" strokeweight="1.5pt">
                <v:textbox>
                  <w:txbxContent>
                    <w:p w14:paraId="5604D814" w14:textId="77777777" w:rsidR="003E4242" w:rsidRDefault="003E4242" w:rsidP="003E4242">
                      <w:pPr>
                        <w:spacing w:after="240"/>
                        <w:rPr>
                          <w:b/>
                          <w:bCs/>
                          <w:sz w:val="24"/>
                          <w:szCs w:val="24"/>
                        </w:rPr>
                      </w:pPr>
                      <w:r>
                        <w:rPr>
                          <w:b/>
                          <w:bCs/>
                          <w:sz w:val="24"/>
                          <w:szCs w:val="24"/>
                        </w:rPr>
                        <w:t xml:space="preserve">     /4</w:t>
                      </w:r>
                    </w:p>
                    <w:p w14:paraId="12E262A4" w14:textId="77777777" w:rsidR="003E4242" w:rsidRPr="00D37F37" w:rsidRDefault="003E4242" w:rsidP="003E4242">
                      <w:pPr>
                        <w:spacing w:after="240"/>
                        <w:rPr>
                          <w:b/>
                          <w:bCs/>
                          <w:sz w:val="24"/>
                          <w:szCs w:val="24"/>
                        </w:rPr>
                      </w:pPr>
                    </w:p>
                  </w:txbxContent>
                </v:textbox>
                <w10:wrap type="square" anchorx="margin"/>
              </v:shape>
            </w:pict>
          </mc:Fallback>
        </mc:AlternateContent>
      </w:r>
      <w:r w:rsidR="00284CD7" w:rsidRPr="00F1598C">
        <w:t xml:space="preserve">Never (true 10% or less of the time) OR No Students (true for 10% or fewer students) </w:t>
      </w:r>
      <w:r w:rsidR="00284CD7" w:rsidRPr="00F1598C">
        <w:rPr>
          <w:b/>
        </w:rPr>
        <w:t>(0 points)</w:t>
      </w:r>
    </w:p>
    <w:p w14:paraId="2498E8CD" w14:textId="0BA1031F" w:rsidR="00284CD7" w:rsidRPr="00F1598C" w:rsidRDefault="00284CD7" w:rsidP="00363E24">
      <w:pPr>
        <w:pStyle w:val="Questions"/>
      </w:pPr>
      <w:r w:rsidRPr="00F1598C">
        <w:t>5.4 Physical activity is provided:</w:t>
      </w:r>
    </w:p>
    <w:p w14:paraId="1927CB07" w14:textId="77777777" w:rsidR="00284CD7" w:rsidRPr="00F1598C" w:rsidRDefault="00284CD7" w:rsidP="003E4242">
      <w:pPr>
        <w:spacing w:after="120"/>
        <w:contextualSpacing/>
        <w:rPr>
          <w:rFonts w:asciiTheme="minorHAnsi" w:hAnsiTheme="minorHAnsi" w:cstheme="minorHAnsi"/>
          <w:b/>
          <w:bCs/>
          <w:sz w:val="24"/>
          <w:szCs w:val="24"/>
        </w:rPr>
      </w:pPr>
      <w:r w:rsidRPr="00F1598C">
        <w:rPr>
          <w:rStyle w:val="IntenseEmphasis"/>
          <w:rFonts w:asciiTheme="minorHAnsi" w:hAnsiTheme="minorHAnsi" w:cstheme="minorHAnsi"/>
        </w:rPr>
        <w:t xml:space="preserve">Physical activity is movement that gets the heart rate up. Examples of physical activity include walking, running, biking, playing active games like tag, playing sports, dancing, hula hoop, etc. </w:t>
      </w:r>
    </w:p>
    <w:p w14:paraId="26A49B1E" w14:textId="77777777" w:rsidR="00284CD7" w:rsidRPr="00310D6F" w:rsidRDefault="00284CD7" w:rsidP="00363E24">
      <w:pPr>
        <w:pStyle w:val="ListParagraph"/>
        <w:numPr>
          <w:ilvl w:val="0"/>
          <w:numId w:val="72"/>
        </w:numPr>
      </w:pPr>
      <w:r w:rsidRPr="00310D6F">
        <w:t xml:space="preserve">More than 60 minutes per day </w:t>
      </w:r>
      <w:r w:rsidRPr="00310D6F">
        <w:rPr>
          <w:b/>
          <w:bCs/>
        </w:rPr>
        <w:t>(4 points)</w:t>
      </w:r>
    </w:p>
    <w:p w14:paraId="13DFA3FE" w14:textId="5C71C211" w:rsidR="00284CD7" w:rsidRPr="00310D6F" w:rsidRDefault="00D14143" w:rsidP="00363E24">
      <w:pPr>
        <w:pStyle w:val="ListParagraph"/>
        <w:numPr>
          <w:ilvl w:val="0"/>
          <w:numId w:val="72"/>
        </w:numPr>
      </w:pPr>
      <w:r w:rsidRPr="00310D6F">
        <w:rPr>
          <w:noProof/>
        </w:rPr>
        <mc:AlternateContent>
          <mc:Choice Requires="wps">
            <w:drawing>
              <wp:anchor distT="0" distB="0" distL="114300" distR="114300" simplePos="0" relativeHeight="251658377" behindDoc="0" locked="0" layoutInCell="1" allowOverlap="1" wp14:anchorId="1AF22878" wp14:editId="3E30CC5E">
                <wp:simplePos x="0" y="0"/>
                <wp:positionH relativeFrom="column">
                  <wp:posOffset>5232188</wp:posOffset>
                </wp:positionH>
                <wp:positionV relativeFrom="paragraph">
                  <wp:posOffset>97367</wp:posOffset>
                </wp:positionV>
                <wp:extent cx="668867" cy="285750"/>
                <wp:effectExtent l="0" t="0" r="4445" b="6350"/>
                <wp:wrapNone/>
                <wp:docPr id="1958167727"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22DE9D29" w14:textId="77777777" w:rsidR="00310D6F" w:rsidRPr="00960E64" w:rsidRDefault="00310D6F" w:rsidP="00310D6F">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1AF22878" id="_x0000_s1162" type="#_x0000_t202" style="position:absolute;left:0;text-align:left;margin-left:412pt;margin-top:7.65pt;width:52.65pt;height:22.5pt;z-index:251658377;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GIWmEMQIAAFwEAAAOAAAAZHJzL2Uyb0RvYy54bWysVEuP2jAQvlfqf7B8LwEKLBs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nkjhKOpuF0fDdOsGbXx9b58FVATaJQUIesJLDY&#13;&#10;Ye0DJkTXs0vM5UGrcqW0TkqcBLHUjhwYcqhDKhFf/OalDWmwkM+YOj4yEJ93kbXBBNeWohTabUtU&#13;&#10;ie0Op+eGt1AeEQcH3Yh4y1cKq10zH16Yw5nA1nHOwzMeUgNmg5NESQXu59/uoz9ShVZKGpyxgvof&#13;&#10;e+YEJfqbQRLvB6NRHMqkjMZ3Q1TcrWV7azH7egkIwQA3yvIkRv+gz6J0UL/hOixiVjQxwzF3QcNZ&#13;&#10;XIZu8nGduFgskhOOoWVhbTaWx9ARvcjFa/vGnD0RFpDpJzhPI8vf8db5drgv9gGkSqRGpDtUTwTg&#13;&#10;CCeuT+sWd+RWT17Xn8L8FwAAAP//AwBQSwMEFAAGAAgAAAAhAO3OwU7kAAAADgEAAA8AAABkcnMv&#13;&#10;ZG93bnJldi54bWxMj8tOxDAMRfdI/ENkJDZoJqVlXp2mI8RTYseUh9hlGtNWNE7VZNry95gVbCxb&#13;&#10;176+J9tNthUD9r5xpOByHoFAKp1pqFLwUtzP1iB80GR06wgVfKOHXX56kunUuJGecdiHSrAJ+VQr&#13;&#10;qEPoUil9WaPVfu46JNY+XW914LGvpOn1yOa2lXEULaXVDfGHWnd4U2P5tT9aBR8X1fuTnx5ex2SR&#13;&#10;dHePQ7F6M4VS52fT7ZbL9RZEwCn8XcAvA+eHnIMd3JGMF62CdXzFQIGFRQKCFzbxhpuDgmWUgMwz&#13;&#10;+R8j/wEAAP//AwBQSwECLQAUAAYACAAAACEAtoM4kv4AAADhAQAAEwAAAAAAAAAAAAAAAAAAAAAA&#13;&#10;W0NvbnRlbnRfVHlwZXNdLnhtbFBLAQItABQABgAIAAAAIQA4/SH/1gAAAJQBAAALAAAAAAAAAAAA&#13;&#10;AAAAAC8BAABfcmVscy8ucmVsc1BLAQItABQABgAIAAAAIQCGIWmEMQIAAFwEAAAOAAAAAAAAAAAA&#13;&#10;AAAAAC4CAABkcnMvZTJvRG9jLnhtbFBLAQItABQABgAIAAAAIQDtzsFO5AAAAA4BAAAPAAAAAAAA&#13;&#10;AAAAAAAAAIsEAABkcnMvZG93bnJldi54bWxQSwUGAAAAAAQABADzAAAAnAUAAAAA&#13;&#10;" fillcolor="white [3201]" stroked="f" strokeweight=".5pt">
                <v:textbox>
                  <w:txbxContent>
                    <w:p w14:paraId="22DE9D29" w14:textId="77777777" w:rsidR="00310D6F" w:rsidRPr="00960E64" w:rsidRDefault="00310D6F" w:rsidP="00310D6F">
                      <w:pPr>
                        <w:rPr>
                          <w:b/>
                          <w:bCs/>
                        </w:rPr>
                      </w:pPr>
                      <w:r w:rsidRPr="00960E64">
                        <w:rPr>
                          <w:b/>
                          <w:bCs/>
                        </w:rPr>
                        <w:t>TOTAL =</w:t>
                      </w:r>
                    </w:p>
                  </w:txbxContent>
                </v:textbox>
              </v:shape>
            </w:pict>
          </mc:Fallback>
        </mc:AlternateContent>
      </w:r>
      <w:r w:rsidRPr="00310D6F">
        <w:rPr>
          <w:noProof/>
        </w:rPr>
        <mc:AlternateContent>
          <mc:Choice Requires="wps">
            <w:drawing>
              <wp:anchor distT="0" distB="0" distL="114300" distR="114300" simplePos="0" relativeHeight="251658387" behindDoc="0" locked="0" layoutInCell="1" allowOverlap="1" wp14:anchorId="3B233129" wp14:editId="6FF1E027">
                <wp:simplePos x="0" y="0"/>
                <wp:positionH relativeFrom="margin">
                  <wp:posOffset>5960110</wp:posOffset>
                </wp:positionH>
                <wp:positionV relativeFrom="paragraph">
                  <wp:posOffset>101600</wp:posOffset>
                </wp:positionV>
                <wp:extent cx="561975" cy="285750"/>
                <wp:effectExtent l="12700" t="12700" r="9525" b="19050"/>
                <wp:wrapSquare wrapText="bothSides"/>
                <wp:docPr id="1206751990"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7F3C1D08" w14:textId="77777777" w:rsidR="00310D6F" w:rsidRDefault="00310D6F" w:rsidP="00310D6F">
                            <w:pPr>
                              <w:spacing w:after="240"/>
                              <w:rPr>
                                <w:b/>
                                <w:bCs/>
                                <w:sz w:val="24"/>
                                <w:szCs w:val="24"/>
                              </w:rPr>
                            </w:pPr>
                            <w:r>
                              <w:rPr>
                                <w:b/>
                                <w:bCs/>
                                <w:sz w:val="24"/>
                                <w:szCs w:val="24"/>
                              </w:rPr>
                              <w:t xml:space="preserve">     /4</w:t>
                            </w:r>
                          </w:p>
                          <w:p w14:paraId="4032B238" w14:textId="77777777" w:rsidR="00310D6F" w:rsidRPr="00D37F37" w:rsidRDefault="00310D6F" w:rsidP="00310D6F">
                            <w:pPr>
                              <w:spacing w:after="240"/>
                              <w:rPr>
                                <w:b/>
                                <w:bCs/>
                                <w:sz w:val="24"/>
                                <w:szCs w:val="24"/>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B233129" id="_x0000_s1163" type="#_x0000_t202" style="position:absolute;left:0;text-align:left;margin-left:469.3pt;margin-top:8pt;width:44.25pt;height:22.5pt;z-index:251658387;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JC6H1OwIAAIUEAAAOAAAAZHJzL2Uyb0RvYy54bWysVN9vGjEMfp+0/yHK+zhAUMqJo2JUTJNQ&#13;&#10;W4lOfQ65hIuWi7MkcMf++jnhZ9s9VX3J2bHz2f5s3+SurTXZCecVmIL2Ol1KhOFQKrMp6K/nxbdb&#13;&#10;SnxgpmQajCjoXnh6N/36ZdLYXPShAl0KRxDE+LyxBa1CsHmWeV6JmvkOWGHQKMHVLKDqNlnpWIPo&#13;&#10;tc763e5N1oArrQMuvMfb+4ORThO+lIKHRym9CEQXFHML6XTpXMczm05YvnHMVoof02AfyKJmymDQ&#13;&#10;M9Q9C4xsnXoHVSvuwIMMHQ51BlIqLlINWE2v+6aaVcWsSLUgOd6eafKfB8sfdiv75Ehov0OLDYyE&#13;&#10;NNbnHi9jPa10dfxipgTtSOH+TJtoA+F4ObzpjUdDSjia+rfD0TDRml0eW+fDDwE1iUJBHXYlkcV2&#13;&#10;Sx8wILqeXGIsD1qVC6V1UuIkiLl2ZMewhzqkFPHFKy9tSIPZj7sY+x1ExD4DrDXjv2OVryFQ0wYv&#13;&#10;L7VHKbTrlqgSkfvjEzNrKPdImIPDLHnLFwoDLJkPT8zh8CBHuBDhEQ+pAdOCo0RJBe7v/+6jP/YU&#13;&#10;rZQ0OIwF9X+2zAlK9E+D3R73BoM4vUkZDEd9VNy1ZX1tMdt6DshVD1fP8iRG/6BPonRQv+DezGJU&#13;&#10;NDHDMXZBw0mch8OK4N5xMZslJ5xXy8LSrCyP0JHlSOxz+8KcPXY24Eg8wGlsWf6mwQff+NLAbBtA&#13;&#10;qtT9yPSB1WMDcNZTf457GZfpWk9el7/H9B8AAAD//wMAUEsDBBQABgAIAAAAIQBD19185AAAAA8B&#13;&#10;AAAPAAAAZHJzL2Rvd25yZXYueG1sTI/NTsMwEITvSLyDtUjcqO0GQpvGqfg9lBulElc3NkmEvY5i&#13;&#10;t0379GxP9LLSamZn5yuXo3dsb4fYBVQgJwKYxTqYDhsFm6/3uxmwmDQa7QJaBUcbYVldX5W6MOGA&#13;&#10;n3a/Tg2jEIyFVtCm1Becx7q1XsdJ6C2S9hMGrxOtQ8PNoA8U7h2fCpFzrzukD63u7Utr69/1zit4&#13;&#10;e/6YZ6vjqt+cmtO9S5n8Hh6kUrc34+uCxtMCWLJj+r+AMwP1h4qKbcMOTWROwTyb5WQlISews0FM&#13;&#10;HyWwrYJcCuBVyS85qj8AAAD//wMAUEsBAi0AFAAGAAgAAAAhALaDOJL+AAAA4QEAABMAAAAAAAAA&#13;&#10;AAAAAAAAAAAAAFtDb250ZW50X1R5cGVzXS54bWxQSwECLQAUAAYACAAAACEAOP0h/9YAAACUAQAA&#13;&#10;CwAAAAAAAAAAAAAAAAAvAQAAX3JlbHMvLnJlbHNQSwECLQAUAAYACAAAACEAyQuh9TsCAACFBAAA&#13;&#10;DgAAAAAAAAAAAAAAAAAuAgAAZHJzL2Uyb0RvYy54bWxQSwECLQAUAAYACAAAACEAQ9fdfOQAAAAP&#13;&#10;AQAADwAAAAAAAAAAAAAAAACVBAAAZHJzL2Rvd25yZXYueG1sUEsFBgAAAAAEAAQA8wAAAKYFAAAA&#13;&#10;AA==&#13;&#10;" fillcolor="white [3201]" strokeweight="1.5pt">
                <v:textbox>
                  <w:txbxContent>
                    <w:p w14:paraId="7F3C1D08" w14:textId="77777777" w:rsidR="00310D6F" w:rsidRDefault="00310D6F" w:rsidP="00310D6F">
                      <w:pPr>
                        <w:spacing w:after="240"/>
                        <w:rPr>
                          <w:b/>
                          <w:bCs/>
                          <w:sz w:val="24"/>
                          <w:szCs w:val="24"/>
                        </w:rPr>
                      </w:pPr>
                      <w:r>
                        <w:rPr>
                          <w:b/>
                          <w:bCs/>
                          <w:sz w:val="24"/>
                          <w:szCs w:val="24"/>
                        </w:rPr>
                        <w:t xml:space="preserve">     /4</w:t>
                      </w:r>
                    </w:p>
                    <w:p w14:paraId="4032B238" w14:textId="77777777" w:rsidR="00310D6F" w:rsidRPr="00D37F37" w:rsidRDefault="00310D6F" w:rsidP="00310D6F">
                      <w:pPr>
                        <w:spacing w:after="240"/>
                        <w:rPr>
                          <w:b/>
                          <w:bCs/>
                          <w:sz w:val="24"/>
                          <w:szCs w:val="24"/>
                        </w:rPr>
                      </w:pPr>
                    </w:p>
                  </w:txbxContent>
                </v:textbox>
                <w10:wrap type="square" anchorx="margin"/>
              </v:shape>
            </w:pict>
          </mc:Fallback>
        </mc:AlternateContent>
      </w:r>
      <w:r w:rsidR="00284CD7" w:rsidRPr="00310D6F">
        <w:t xml:space="preserve">30-60 minutes per day </w:t>
      </w:r>
      <w:r w:rsidR="00284CD7" w:rsidRPr="00310D6F">
        <w:rPr>
          <w:b/>
          <w:bCs/>
        </w:rPr>
        <w:t>(2 points)</w:t>
      </w:r>
    </w:p>
    <w:p w14:paraId="05A315CD" w14:textId="167485F5" w:rsidR="00284CD7" w:rsidRPr="00310D6F" w:rsidRDefault="00284CD7" w:rsidP="00363E24">
      <w:pPr>
        <w:pStyle w:val="ListParagraph"/>
        <w:numPr>
          <w:ilvl w:val="0"/>
          <w:numId w:val="72"/>
        </w:numPr>
      </w:pPr>
      <w:r w:rsidRPr="00310D6F">
        <w:t xml:space="preserve">Less than 30 minutes per day </w:t>
      </w:r>
      <w:r w:rsidRPr="00310D6F">
        <w:rPr>
          <w:b/>
          <w:bCs/>
        </w:rPr>
        <w:t>(0 points)</w:t>
      </w:r>
    </w:p>
    <w:p w14:paraId="6C768027" w14:textId="77777777" w:rsidR="00284CD7" w:rsidRPr="00F1598C" w:rsidRDefault="00284CD7" w:rsidP="00363E24">
      <w:pPr>
        <w:pStyle w:val="Questions"/>
      </w:pPr>
      <w:r w:rsidRPr="00F1598C">
        <w:t>5.5 Staff participate in active games with the students.</w:t>
      </w:r>
    </w:p>
    <w:p w14:paraId="191F3A8D" w14:textId="77777777" w:rsidR="00284CD7" w:rsidRPr="00310D6F" w:rsidRDefault="00284CD7" w:rsidP="00363E24">
      <w:pPr>
        <w:pStyle w:val="ListParagraph"/>
        <w:numPr>
          <w:ilvl w:val="0"/>
          <w:numId w:val="71"/>
        </w:numPr>
      </w:pPr>
      <w:r w:rsidRPr="00310D6F">
        <w:t xml:space="preserve">More than 60 minutes per day </w:t>
      </w:r>
      <w:r w:rsidRPr="00310D6F">
        <w:rPr>
          <w:b/>
          <w:bCs/>
        </w:rPr>
        <w:t>(4 points)</w:t>
      </w:r>
    </w:p>
    <w:p w14:paraId="5E15F9BB" w14:textId="6E2A9741" w:rsidR="00284CD7" w:rsidRPr="00310D6F" w:rsidRDefault="00D14143" w:rsidP="00363E24">
      <w:pPr>
        <w:pStyle w:val="ListParagraph"/>
        <w:numPr>
          <w:ilvl w:val="0"/>
          <w:numId w:val="71"/>
        </w:numPr>
      </w:pPr>
      <w:r w:rsidRPr="00310D6F">
        <w:rPr>
          <w:noProof/>
        </w:rPr>
        <mc:AlternateContent>
          <mc:Choice Requires="wps">
            <w:drawing>
              <wp:anchor distT="0" distB="0" distL="114300" distR="114300" simplePos="0" relativeHeight="251658376" behindDoc="0" locked="0" layoutInCell="1" allowOverlap="1" wp14:anchorId="0841C482" wp14:editId="3E6698E1">
                <wp:simplePos x="0" y="0"/>
                <wp:positionH relativeFrom="column">
                  <wp:posOffset>5232188</wp:posOffset>
                </wp:positionH>
                <wp:positionV relativeFrom="paragraph">
                  <wp:posOffset>245534</wp:posOffset>
                </wp:positionV>
                <wp:extent cx="668867" cy="285750"/>
                <wp:effectExtent l="0" t="0" r="4445" b="6350"/>
                <wp:wrapNone/>
                <wp:docPr id="108846061"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5ACF0446" w14:textId="77777777" w:rsidR="00310D6F" w:rsidRPr="00960E64" w:rsidRDefault="00310D6F" w:rsidP="00310D6F">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0841C482" id="_x0000_s1164" type="#_x0000_t202" style="position:absolute;left:0;text-align:left;margin-left:412pt;margin-top:19.35pt;width:52.65pt;height:22.5pt;z-index:251658376;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kjs5YLwIAAFwEAAAOAAAAZHJzL2Uyb0RvYy54bWysVEuP2jAQvlfqf7B8LwEWWBo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nknhKOpuF0fD9OsGbXx9b58FVATaJQUIesJLDY&#13;&#10;Ye0DJkTXs0vM5UGrcqW0TkqcBLHUjhwYcqhDKhFf/OalDWmwkDtMHR8ZiM+7yNpggmtLUQrttiWq&#13;&#10;xHbvUqnxbgvlEXFw0I2It3ylsNo18+GFOZwJbB3nPDzjITVgNjhJlFTgfv7tPvojVWilpMEZK6j/&#13;&#10;sWdOUKK/GSTx82A0ikOZlNH4foiKu7Vsby1mXy8BIRjgRlmexOgf9FmUDuo3XIdFzIomZjjmLmg4&#13;&#10;i8vQTT6uExeLRXLCMbQsrM3G8hg6ohe5eG3fmLMnwgIy/QTnaWT5O9463w73xT6AVInUK6onAnCE&#13;&#10;E9endYs7cqsnr+tPYf4LAAD//wMAUEsDBBQABgAIAAAAIQC5y/oR5gAAAA4BAAAPAAAAZHJzL2Rv&#13;&#10;d25yZXYueG1sTI9LT8MwEITvSPwHa5G4oNYhhiZN41SIR5G40fAQNzc2SUS8jmI3Cf+e5QSXlVYz&#13;&#10;Oztfvp1tx0Yz+NahhMtlBMxg5XSLtYSX8mGRAvNBoVadQyPh23jYFqcnucq0m/DZjPtQMwpBnykJ&#13;&#10;TQh9xrmvGmOVX7reIGmfbrAq0DrUXA9qonDb8TiKVtyqFulDo3pz25jqa3+0Ej4u6vcnP+9eJ3Et&#13;&#10;+vvHsUzedCnl+dl8t6FxswEWzBz+LuCXgfpDQcUO7ojas05CGl8RUJAg0gQYGdbxWgA7kCIS4EXO&#13;&#10;/2MUPwAAAP//AwBQSwECLQAUAAYACAAAACEAtoM4kv4AAADhAQAAEwAAAAAAAAAAAAAAAAAAAAAA&#13;&#10;W0NvbnRlbnRfVHlwZXNdLnhtbFBLAQItABQABgAIAAAAIQA4/SH/1gAAAJQBAAALAAAAAAAAAAAA&#13;&#10;AAAAAC8BAABfcmVscy8ucmVsc1BLAQItABQABgAIAAAAIQAkjs5YLwIAAFwEAAAOAAAAAAAAAAAA&#13;&#10;AAAAAC4CAABkcnMvZTJvRG9jLnhtbFBLAQItABQABgAIAAAAIQC5y/oR5gAAAA4BAAAPAAAAAAAA&#13;&#10;AAAAAAAAAIkEAABkcnMvZG93bnJldi54bWxQSwUGAAAAAAQABADzAAAAnAUAAAAA&#13;&#10;" fillcolor="white [3201]" stroked="f" strokeweight=".5pt">
                <v:textbox>
                  <w:txbxContent>
                    <w:p w14:paraId="5ACF0446" w14:textId="77777777" w:rsidR="00310D6F" w:rsidRPr="00960E64" w:rsidRDefault="00310D6F" w:rsidP="00310D6F">
                      <w:pPr>
                        <w:rPr>
                          <w:b/>
                          <w:bCs/>
                        </w:rPr>
                      </w:pPr>
                      <w:r w:rsidRPr="00960E64">
                        <w:rPr>
                          <w:b/>
                          <w:bCs/>
                        </w:rPr>
                        <w:t>TOTAL =</w:t>
                      </w:r>
                    </w:p>
                  </w:txbxContent>
                </v:textbox>
              </v:shape>
            </w:pict>
          </mc:Fallback>
        </mc:AlternateContent>
      </w:r>
      <w:r w:rsidR="00310D6F" w:rsidRPr="00F1598C">
        <w:rPr>
          <w:rFonts w:eastAsiaTheme="minorEastAsia"/>
          <w:noProof/>
          <w:color w:val="000000" w:themeColor="text1"/>
        </w:rPr>
        <mc:AlternateContent>
          <mc:Choice Requires="wps">
            <w:drawing>
              <wp:anchor distT="0" distB="0" distL="114300" distR="114300" simplePos="0" relativeHeight="251658388" behindDoc="0" locked="0" layoutInCell="1" allowOverlap="1" wp14:anchorId="0CDC0C7B" wp14:editId="388780AE">
                <wp:simplePos x="0" y="0"/>
                <wp:positionH relativeFrom="margin">
                  <wp:posOffset>5960110</wp:posOffset>
                </wp:positionH>
                <wp:positionV relativeFrom="paragraph">
                  <wp:posOffset>245110</wp:posOffset>
                </wp:positionV>
                <wp:extent cx="561975" cy="285750"/>
                <wp:effectExtent l="12700" t="12700" r="9525" b="19050"/>
                <wp:wrapSquare wrapText="bothSides"/>
                <wp:docPr id="121726950"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53F3D09F" w14:textId="77777777" w:rsidR="00310D6F" w:rsidRDefault="00310D6F" w:rsidP="00310D6F">
                            <w:pPr>
                              <w:spacing w:after="240"/>
                              <w:rPr>
                                <w:b/>
                                <w:bCs/>
                                <w:sz w:val="24"/>
                                <w:szCs w:val="24"/>
                              </w:rPr>
                            </w:pPr>
                            <w:r>
                              <w:rPr>
                                <w:b/>
                                <w:bCs/>
                                <w:sz w:val="24"/>
                                <w:szCs w:val="24"/>
                              </w:rPr>
                              <w:t xml:space="preserve">     /4</w:t>
                            </w:r>
                          </w:p>
                          <w:p w14:paraId="4B97434B" w14:textId="77777777" w:rsidR="00310D6F" w:rsidRPr="00D37F37" w:rsidRDefault="00310D6F" w:rsidP="00310D6F">
                            <w:pPr>
                              <w:spacing w:after="240"/>
                              <w:rPr>
                                <w:b/>
                                <w:bCs/>
                                <w:sz w:val="24"/>
                                <w:szCs w:val="24"/>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CDC0C7B" id="_x0000_s1165" type="#_x0000_t202" style="position:absolute;left:0;text-align:left;margin-left:469.3pt;margin-top:19.3pt;width:44.25pt;height:22.5pt;z-index:25165838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rpAYpOgIAAIUEAAAOAAAAZHJzL2Uyb0RvYy54bWysVN9vGjEMfp+0/yHK+zhgUMqJo2JUTJNQ&#13;&#10;W4lWfQ65hIuWi7MkcMf++jnhZ9s9TXvJ2bHz2f5s3+SurTXZCecVmIL2Ol1KhOFQKrMp6Mvz4sst&#13;&#10;JT4wUzINRhR0Lzy9m37+NGlsLvpQgS6FIwhifN7YglYh2DzLPK9EzXwHrDBolOBqFlB1m6x0rEH0&#13;&#10;Wmf9bvcma8CV1gEX3uPt/cFIpwlfSsHDo5ReBKILirmFdLp0ruOZTScs3zhmK8WPabB/yKJmymDQ&#13;&#10;M9Q9C4xsnfoAVSvuwIMMHQ51BlIqLlINWE2v+66aVcWsSLUgOd6eafL/D5Y/7Fb2yZHQfoMWGxgJ&#13;&#10;aazPPV7Gelrp6vjFTAnakcL9mTbRBsLxcnjTG4+GlHA09W+Ho2GiNbs8ts6H7wJqEoWCOuxKIovt&#13;&#10;lj5gQHQ9ucRYHrQqF0rrpMRJEHPtyI5hD3VIKeKLN17akAazH3cx9geIiH0GWGvGf8Yq30Kgpg1e&#13;&#10;XmqPUmjXLVElIn89M7OGco+EOTjMkrd8oTDAkvnwxBwOD3KECxEe8ZAaMC04SpRU4H7/7T76Y0/R&#13;&#10;SkmDw1hQ/2vLnKBE/zDY7XFvMIjTm5TBcNRHxV1b1tcWs63ngFz1cPUsT2L0D/okSgf1K+7NLEZF&#13;&#10;EzMcYxc0nMR5OKwI7h0Xs1lywnm1LCzNyvIIHVmOxD63r8zZY2cDjsQDnMaW5e8afPCNLw3MtgGk&#13;&#10;St2PTB9YPTYAZz3157iXcZmu9eR1+XtM/wAAAP//AwBQSwMEFAAGAAgAAAAhAKY1Yf3iAAAADwEA&#13;&#10;AA8AAABkcnMvZG93bnJldi54bWxMT8tOwzAQvCPxD9YicaNOGkjTNE7F81ButJW4uvGSRNjryHbb&#13;&#10;tF+PywUuu1rN7Dyq5Wg0O6DzvSUB6SQBhtRY1VMrYLt5uyuA+SBJSW0JBZzQw7K+vqpkqeyRPvCw&#13;&#10;Di2LIuRLKaALYSg5902HRvqJHZAi9mWdkSGeruXKyWMUN5pPkyTnRvYUHTo54HOHzfd6bwS8Pr3P&#13;&#10;s9VpNWzP7flehyz9dA+pELc348sijscFsIBj+PuAS4eYH+oYbGf3pDzTAuZZkUeqgN99ISTTWQps&#13;&#10;J6DIcuB1xf/3qH8AAAD//wMAUEsBAi0AFAAGAAgAAAAhALaDOJL+AAAA4QEAABMAAAAAAAAAAAAA&#13;&#10;AAAAAAAAAFtDb250ZW50X1R5cGVzXS54bWxQSwECLQAUAAYACAAAACEAOP0h/9YAAACUAQAACwAA&#13;&#10;AAAAAAAAAAAAAAAvAQAAX3JlbHMvLnJlbHNQSwECLQAUAAYACAAAACEAa6QGKToCAACFBAAADgAA&#13;&#10;AAAAAAAAAAAAAAAuAgAAZHJzL2Uyb0RvYy54bWxQSwECLQAUAAYACAAAACEApjVh/eIAAAAPAQAA&#13;&#10;DwAAAAAAAAAAAAAAAACUBAAAZHJzL2Rvd25yZXYueG1sUEsFBgAAAAAEAAQA8wAAAKMFAAAAAA==&#13;&#10;" fillcolor="white [3201]" strokeweight="1.5pt">
                <v:textbox>
                  <w:txbxContent>
                    <w:p w14:paraId="53F3D09F" w14:textId="77777777" w:rsidR="00310D6F" w:rsidRDefault="00310D6F" w:rsidP="00310D6F">
                      <w:pPr>
                        <w:spacing w:after="240"/>
                        <w:rPr>
                          <w:b/>
                          <w:bCs/>
                          <w:sz w:val="24"/>
                          <w:szCs w:val="24"/>
                        </w:rPr>
                      </w:pPr>
                      <w:r>
                        <w:rPr>
                          <w:b/>
                          <w:bCs/>
                          <w:sz w:val="24"/>
                          <w:szCs w:val="24"/>
                        </w:rPr>
                        <w:t xml:space="preserve">     /4</w:t>
                      </w:r>
                    </w:p>
                    <w:p w14:paraId="4B97434B" w14:textId="77777777" w:rsidR="00310D6F" w:rsidRPr="00D37F37" w:rsidRDefault="00310D6F" w:rsidP="00310D6F">
                      <w:pPr>
                        <w:spacing w:after="240"/>
                        <w:rPr>
                          <w:b/>
                          <w:bCs/>
                          <w:sz w:val="24"/>
                          <w:szCs w:val="24"/>
                        </w:rPr>
                      </w:pPr>
                    </w:p>
                  </w:txbxContent>
                </v:textbox>
                <w10:wrap type="square" anchorx="margin"/>
              </v:shape>
            </w:pict>
          </mc:Fallback>
        </mc:AlternateContent>
      </w:r>
      <w:r w:rsidR="00284CD7" w:rsidRPr="00310D6F">
        <w:t xml:space="preserve">30-60 minutes per day </w:t>
      </w:r>
      <w:r w:rsidR="00284CD7" w:rsidRPr="00310D6F">
        <w:rPr>
          <w:b/>
          <w:bCs/>
        </w:rPr>
        <w:t>(2 points)</w:t>
      </w:r>
    </w:p>
    <w:p w14:paraId="68C2E6A5" w14:textId="4D4CE78B" w:rsidR="00284CD7" w:rsidRPr="00310D6F" w:rsidRDefault="00284CD7" w:rsidP="00363E24">
      <w:pPr>
        <w:pStyle w:val="ListParagraph"/>
        <w:numPr>
          <w:ilvl w:val="0"/>
          <w:numId w:val="71"/>
        </w:numPr>
      </w:pPr>
      <w:r w:rsidRPr="00310D6F">
        <w:t xml:space="preserve">Less than 30 minutes per day </w:t>
      </w:r>
      <w:r w:rsidRPr="00310D6F">
        <w:rPr>
          <w:b/>
          <w:bCs/>
        </w:rPr>
        <w:t>(0 points)</w:t>
      </w:r>
    </w:p>
    <w:p w14:paraId="1817289A" w14:textId="77777777" w:rsidR="00284CD7" w:rsidRPr="00F1598C" w:rsidRDefault="00284CD7" w:rsidP="00363E24">
      <w:pPr>
        <w:pStyle w:val="Questions"/>
      </w:pPr>
      <w:r w:rsidRPr="00F1598C">
        <w:t>5.6 Activity breaks or other opportunities for physical activity are withheld from students when they misbehave.</w:t>
      </w:r>
    </w:p>
    <w:p w14:paraId="4B7D5B8F" w14:textId="77777777" w:rsidR="00284CD7" w:rsidRPr="00310D6F" w:rsidRDefault="00284CD7" w:rsidP="00363E24">
      <w:pPr>
        <w:pStyle w:val="ListParagraph"/>
        <w:numPr>
          <w:ilvl w:val="0"/>
          <w:numId w:val="73"/>
        </w:numPr>
      </w:pPr>
      <w:r w:rsidRPr="00310D6F">
        <w:t xml:space="preserve">Always (true more than 90% of the time) </w:t>
      </w:r>
      <w:r w:rsidRPr="00F01488">
        <w:rPr>
          <w:b/>
          <w:bCs/>
        </w:rPr>
        <w:t>(0 points)</w:t>
      </w:r>
    </w:p>
    <w:p w14:paraId="232E5EF5" w14:textId="77777777" w:rsidR="00284CD7" w:rsidRPr="00310D6F" w:rsidRDefault="00284CD7" w:rsidP="00363E24">
      <w:pPr>
        <w:pStyle w:val="ListParagraph"/>
        <w:numPr>
          <w:ilvl w:val="0"/>
          <w:numId w:val="73"/>
        </w:numPr>
      </w:pPr>
      <w:r w:rsidRPr="00310D6F">
        <w:t xml:space="preserve">Usually (true 61-90% of the time) </w:t>
      </w:r>
      <w:r w:rsidRPr="00F01488">
        <w:rPr>
          <w:b/>
          <w:bCs/>
        </w:rPr>
        <w:t>(1 points)</w:t>
      </w:r>
    </w:p>
    <w:p w14:paraId="44FDA6F5" w14:textId="77777777" w:rsidR="00284CD7" w:rsidRPr="00310D6F" w:rsidRDefault="00284CD7" w:rsidP="00363E24">
      <w:pPr>
        <w:pStyle w:val="ListParagraph"/>
        <w:numPr>
          <w:ilvl w:val="0"/>
          <w:numId w:val="73"/>
        </w:numPr>
      </w:pPr>
      <w:r w:rsidRPr="00310D6F">
        <w:t xml:space="preserve">Sometimes (true 41-60% of the time) </w:t>
      </w:r>
      <w:r w:rsidRPr="00F01488">
        <w:rPr>
          <w:b/>
          <w:bCs/>
        </w:rPr>
        <w:t>(2 points)</w:t>
      </w:r>
    </w:p>
    <w:p w14:paraId="51FAE98F" w14:textId="2AC2EFFE" w:rsidR="00284CD7" w:rsidRPr="00310D6F" w:rsidRDefault="00D14143" w:rsidP="00363E24">
      <w:pPr>
        <w:pStyle w:val="ListParagraph"/>
        <w:numPr>
          <w:ilvl w:val="0"/>
          <w:numId w:val="73"/>
        </w:numPr>
      </w:pPr>
      <w:r w:rsidRPr="00310D6F">
        <w:rPr>
          <w:noProof/>
        </w:rPr>
        <mc:AlternateContent>
          <mc:Choice Requires="wps">
            <w:drawing>
              <wp:anchor distT="0" distB="0" distL="114300" distR="114300" simplePos="0" relativeHeight="251658378" behindDoc="0" locked="0" layoutInCell="1" allowOverlap="1" wp14:anchorId="692E0FC9" wp14:editId="0F58F6C9">
                <wp:simplePos x="0" y="0"/>
                <wp:positionH relativeFrom="column">
                  <wp:posOffset>5232188</wp:posOffset>
                </wp:positionH>
                <wp:positionV relativeFrom="paragraph">
                  <wp:posOffset>245534</wp:posOffset>
                </wp:positionV>
                <wp:extent cx="668867" cy="285750"/>
                <wp:effectExtent l="0" t="0" r="4445" b="6350"/>
                <wp:wrapNone/>
                <wp:docPr id="2046278762"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1098AFD4" w14:textId="77777777" w:rsidR="00310D6F" w:rsidRPr="00960E64" w:rsidRDefault="00310D6F" w:rsidP="00310D6F">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692E0FC9" id="_x0000_s1166" type="#_x0000_t202" style="position:absolute;left:0;text-align:left;margin-left:412pt;margin-top:19.35pt;width:52.65pt;height:22.5pt;z-index:251658378;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b7CApMQIAAFwEAAAOAAAAZHJzL2Uyb0RvYy54bWysVEuP2jAQvlfqf7B8LwEWWBo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nknhKOpuF0fD9OsGbXx9b58FVATaJQUIesJLDY&#13;&#10;Ye0DJkTXs0vM5UGrcqW0TkqcBLHUjhwYcqhDKhFf/OalDWmwkDtMHR8ZiM+7yNpggmtLUQrttiWq&#13;&#10;xHbvhueGt1AeEQcH3Yh4y1cKq10zH16Yw5nA1nHOwzMeUgNmg5NESQXu59/uoz9ShVZKGpyxgvof&#13;&#10;e+YEJfqbQRI/D0ajOJRJGY3vh6i4W8v21mL29RIQggFulOVJjP5Bn0XpoH7DdVjErGhihmPugoaz&#13;&#10;uAzd5OM6cbFYJCccQ8vC2mwsj6EjepGL1/aNOXsiLCDTT3CeRpa/463z7XBf7ANIlUiNSHeongjA&#13;&#10;EU5cn9Yt7sitnryuP4X5LwAAAP//AwBQSwMEFAAGAAgAAAAhALnL+hHmAAAADgEAAA8AAABkcnMv&#13;&#10;ZG93bnJldi54bWxMj0tPwzAQhO9I/Adrkbig1iGGJk3jVIhHkbjR8BA3NzZJRLyOYjcJ/57lBJeV&#13;&#10;VjM7O1++nW3HRjP41qGEy2UEzGDldIu1hJfyYZEC80GhVp1DI+HbeNgWpye5yrSb8NmM+1AzCkGf&#13;&#10;KQlNCH3Gua8aY5Vfut4gaZ9usCrQOtRcD2qicNvxOIpW3KoW6UOjenPbmOprf7QSPi7q9yc/714n&#13;&#10;cS36+8exTN50KeX52Xy3oXGzARbMHP4u4JeB+kNBxQ7uiNqzTkIaXxFQkCDSBBgZ1vFaADuQIhLg&#13;&#10;Rc7/YxQ/AAAA//8DAFBLAQItABQABgAIAAAAIQC2gziS/gAAAOEBAAATAAAAAAAAAAAAAAAAAAAA&#13;&#10;AABbQ29udGVudF9UeXBlc10ueG1sUEsBAi0AFAAGAAgAAAAhADj9If/WAAAAlAEAAAsAAAAAAAAA&#13;&#10;AAAAAAAALwEAAF9yZWxzLy5yZWxzUEsBAi0AFAAGAAgAAAAhAJvsICkxAgAAXAQAAA4AAAAAAAAA&#13;&#10;AAAAAAAALgIAAGRycy9lMm9Eb2MueG1sUEsBAi0AFAAGAAgAAAAhALnL+hHmAAAADgEAAA8AAAAA&#13;&#10;AAAAAAAAAAAAiwQAAGRycy9kb3ducmV2LnhtbFBLBQYAAAAABAAEAPMAAACeBQAAAAA=&#13;&#10;" fillcolor="white [3201]" stroked="f" strokeweight=".5pt">
                <v:textbox>
                  <w:txbxContent>
                    <w:p w14:paraId="1098AFD4" w14:textId="77777777" w:rsidR="00310D6F" w:rsidRPr="00960E64" w:rsidRDefault="00310D6F" w:rsidP="00310D6F">
                      <w:pPr>
                        <w:rPr>
                          <w:b/>
                          <w:bCs/>
                        </w:rPr>
                      </w:pPr>
                      <w:r w:rsidRPr="00960E64">
                        <w:rPr>
                          <w:b/>
                          <w:bCs/>
                        </w:rPr>
                        <w:t>TOTAL =</w:t>
                      </w:r>
                    </w:p>
                  </w:txbxContent>
                </v:textbox>
              </v:shape>
            </w:pict>
          </mc:Fallback>
        </mc:AlternateContent>
      </w:r>
      <w:r w:rsidRPr="00F1598C">
        <w:rPr>
          <w:rFonts w:eastAsiaTheme="minorEastAsia"/>
          <w:noProof/>
          <w:color w:val="000000" w:themeColor="text1"/>
        </w:rPr>
        <mc:AlternateContent>
          <mc:Choice Requires="wps">
            <w:drawing>
              <wp:anchor distT="0" distB="0" distL="114300" distR="114300" simplePos="0" relativeHeight="251658389" behindDoc="0" locked="0" layoutInCell="1" allowOverlap="1" wp14:anchorId="1ECEB197" wp14:editId="30E718D7">
                <wp:simplePos x="0" y="0"/>
                <wp:positionH relativeFrom="margin">
                  <wp:posOffset>5959475</wp:posOffset>
                </wp:positionH>
                <wp:positionV relativeFrom="paragraph">
                  <wp:posOffset>240665</wp:posOffset>
                </wp:positionV>
                <wp:extent cx="561975" cy="285750"/>
                <wp:effectExtent l="12700" t="12700" r="9525" b="19050"/>
                <wp:wrapSquare wrapText="bothSides"/>
                <wp:docPr id="1287610352"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52C6331A" w14:textId="77777777" w:rsidR="00D14143" w:rsidRDefault="00D14143" w:rsidP="00D14143">
                            <w:pPr>
                              <w:spacing w:after="240"/>
                              <w:rPr>
                                <w:b/>
                                <w:bCs/>
                                <w:sz w:val="24"/>
                                <w:szCs w:val="24"/>
                              </w:rPr>
                            </w:pPr>
                            <w:r>
                              <w:rPr>
                                <w:b/>
                                <w:bCs/>
                                <w:sz w:val="24"/>
                                <w:szCs w:val="24"/>
                              </w:rPr>
                              <w:t xml:space="preserve">     /4</w:t>
                            </w:r>
                          </w:p>
                          <w:p w14:paraId="18A33FD8" w14:textId="77777777" w:rsidR="00D14143" w:rsidRPr="00D37F37" w:rsidRDefault="00D14143" w:rsidP="00D14143">
                            <w:pPr>
                              <w:spacing w:after="240"/>
                              <w:rPr>
                                <w:b/>
                                <w:bCs/>
                                <w:sz w:val="24"/>
                                <w:szCs w:val="24"/>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ECEB197" id="_x0000_s1167" type="#_x0000_t202" style="position:absolute;left:0;text-align:left;margin-left:469.25pt;margin-top:18.95pt;width:44.25pt;height:22.5pt;z-index:251658389;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UxuhYOwIAAIUEAAAOAAAAZHJzL2Uyb0RvYy54bWysVN9vGjEMfp+0/yHK+zigUMqJo2JUTJNQ&#13;&#10;W4lOfQ65hIuWi7MkcMf++jnhZ9s9TXvJ2bHz2f5s3+S+rTXZCecVmIL2Ol1KhOFQKrMp6I+XxZc7&#13;&#10;SnxgpmQajCjoXnh6P/38adLYXPShAl0KRxDE+LyxBa1CsHmWeV6JmvkOWGHQKMHVLKDqNlnpWIPo&#13;&#10;tc763e5t1oArrQMuvMfbh4ORThO+lIKHJym9CEQXFHML6XTpXMczm05YvnHMVoof02D/kEXNlMGg&#13;&#10;Z6gHFhjZOvUBqlbcgQcZOhzqDKRUXKQasJpe9101q4pZkWpBcrw90+T/Hyx/3K3ssyOh/QotNjAS&#13;&#10;0life7yM9bTS1fGLmRK0I4X7M22iDYTj5fC2Nx4NKeFo6t8NR8NEa3Z5bJ0P3wTUJAoFddiVRBbb&#13;&#10;LX3AgOh6comxPGhVLpTWSYmTIObakR3DHuqQUsQXb7y0IQ1mP+5i7A8QEfsMsNaM/4xVvoVATRu8&#13;&#10;vNQepdCuW6JKRL65OTGzhnKPhDk4zJK3fKEwwJL58MwcDg9yhAsRnvCQGjAtOEqUVOB+/+0++mNP&#13;&#10;0UpJg8NYUP9ry5ygRH832O1xbzCI05uUwXDUR8VdW9bXFrOt54Bc9XD1LE9i9A/6JEoH9SvuzSxG&#13;&#10;RRMzHGMXNJzEeTisCO4dF7NZcsJ5tSwszcryCB1ZjsS+tK/M2WNnA47EI5zGluXvGnzwjS8NzLYB&#13;&#10;pErdj0wfWD02AGc99ee4l3GZrvXkdfl7TP8AAAD//wMAUEsDBBQABgAIAAAAIQDhPnPD5AAAAA8B&#13;&#10;AAAPAAAAZHJzL2Rvd25yZXYueG1sTI9LT8MwEITvSPwHa5G4UedBaZJmU/E8lBulElc3XpIIPyLb&#13;&#10;bdP+etwTXFZa7czsfPVq0oodyPnBGoR0lgAj01o5mA5h+/l2VwDzQRgplDWEcCIPq+b6qhaVtEfz&#13;&#10;QYdN6FgMMb4SCH0IY8W5b3vSws/sSCbevq3TIsTVdVw6cYzhWvEsSR64FoOJH3ox0nNP7c9mrxFe&#13;&#10;n97LfH1aj9tzd75XIU+/3DxFvL2ZXpZxPC6BBZrCnwMuDLE/NLHYzu6N9EwhlHkxj1KEfFECuwiS&#13;&#10;bBERdwhFVgJvav6fo/kFAAD//wMAUEsBAi0AFAAGAAgAAAAhALaDOJL+AAAA4QEAABMAAAAAAAAA&#13;&#10;AAAAAAAAAAAAAFtDb250ZW50X1R5cGVzXS54bWxQSwECLQAUAAYACAAAACEAOP0h/9YAAACUAQAA&#13;&#10;CwAAAAAAAAAAAAAAAAAvAQAAX3JlbHMvLnJlbHNQSwECLQAUAAYACAAAACEA1MboWDsCAACFBAAA&#13;&#10;DgAAAAAAAAAAAAAAAAAuAgAAZHJzL2Uyb0RvYy54bWxQSwECLQAUAAYACAAAACEA4T5zw+QAAAAP&#13;&#10;AQAADwAAAAAAAAAAAAAAAACVBAAAZHJzL2Rvd25yZXYueG1sUEsFBgAAAAAEAAQA8wAAAKYFAAAA&#13;&#10;AA==&#13;&#10;" fillcolor="white [3201]" strokeweight="1.5pt">
                <v:textbox>
                  <w:txbxContent>
                    <w:p w14:paraId="52C6331A" w14:textId="77777777" w:rsidR="00D14143" w:rsidRDefault="00D14143" w:rsidP="00D14143">
                      <w:pPr>
                        <w:spacing w:after="240"/>
                        <w:rPr>
                          <w:b/>
                          <w:bCs/>
                          <w:sz w:val="24"/>
                          <w:szCs w:val="24"/>
                        </w:rPr>
                      </w:pPr>
                      <w:r>
                        <w:rPr>
                          <w:b/>
                          <w:bCs/>
                          <w:sz w:val="24"/>
                          <w:szCs w:val="24"/>
                        </w:rPr>
                        <w:t xml:space="preserve">     /4</w:t>
                      </w:r>
                    </w:p>
                    <w:p w14:paraId="18A33FD8" w14:textId="77777777" w:rsidR="00D14143" w:rsidRPr="00D37F37" w:rsidRDefault="00D14143" w:rsidP="00D14143">
                      <w:pPr>
                        <w:spacing w:after="240"/>
                        <w:rPr>
                          <w:b/>
                          <w:bCs/>
                          <w:sz w:val="24"/>
                          <w:szCs w:val="24"/>
                        </w:rPr>
                      </w:pPr>
                    </w:p>
                  </w:txbxContent>
                </v:textbox>
                <w10:wrap type="square" anchorx="margin"/>
              </v:shape>
            </w:pict>
          </mc:Fallback>
        </mc:AlternateContent>
      </w:r>
      <w:r w:rsidR="00284CD7" w:rsidRPr="00310D6F">
        <w:t xml:space="preserve">Not usually (true 11-40% of the time) </w:t>
      </w:r>
      <w:r w:rsidR="00284CD7" w:rsidRPr="00F01488">
        <w:rPr>
          <w:b/>
          <w:bCs/>
        </w:rPr>
        <w:t>(3 point</w:t>
      </w:r>
      <w:r w:rsidR="00F01488" w:rsidRPr="00F01488">
        <w:rPr>
          <w:b/>
          <w:bCs/>
        </w:rPr>
        <w:t>)</w:t>
      </w:r>
    </w:p>
    <w:p w14:paraId="21DEE3A6" w14:textId="57496FC7" w:rsidR="00284CD7" w:rsidRPr="00310D6F" w:rsidRDefault="00284CD7" w:rsidP="00363E24">
      <w:pPr>
        <w:pStyle w:val="ListParagraph"/>
        <w:numPr>
          <w:ilvl w:val="0"/>
          <w:numId w:val="73"/>
        </w:numPr>
      </w:pPr>
      <w:r w:rsidRPr="00310D6F">
        <w:t xml:space="preserve">Never (true 10% or less of the time) </w:t>
      </w:r>
      <w:r w:rsidRPr="00F01488">
        <w:rPr>
          <w:b/>
          <w:bCs/>
        </w:rPr>
        <w:t>(4 points)</w:t>
      </w:r>
    </w:p>
    <w:p w14:paraId="11D522D1" w14:textId="77777777" w:rsidR="00284CD7" w:rsidRPr="00F1598C" w:rsidRDefault="00284CD7" w:rsidP="0049362A">
      <w:pPr>
        <w:spacing w:before="120" w:after="120" w:line="312" w:lineRule="auto"/>
        <w:contextualSpacing/>
        <w:rPr>
          <w:rFonts w:asciiTheme="minorHAnsi" w:hAnsiTheme="minorHAnsi" w:cstheme="minorHAnsi"/>
          <w:b/>
          <w:bCs/>
          <w:sz w:val="24"/>
          <w:szCs w:val="24"/>
        </w:rPr>
      </w:pPr>
      <w:r w:rsidRPr="00D14143">
        <w:rPr>
          <w:rStyle w:val="QuestionsChar"/>
        </w:rPr>
        <w:t>5.7 When weather and air quality permit, outdoor play is provided</w:t>
      </w:r>
      <w:r w:rsidRPr="00F1598C">
        <w:rPr>
          <w:rFonts w:asciiTheme="minorHAnsi" w:hAnsiTheme="minorHAnsi" w:cstheme="minorHAnsi"/>
          <w:b/>
          <w:bCs/>
          <w:sz w:val="24"/>
          <w:szCs w:val="24"/>
        </w:rPr>
        <w:t>:</w:t>
      </w:r>
    </w:p>
    <w:p w14:paraId="38A572E2" w14:textId="77777777" w:rsidR="00284CD7" w:rsidRPr="00D14143" w:rsidRDefault="00284CD7" w:rsidP="00363E24">
      <w:pPr>
        <w:pStyle w:val="ListParagraph"/>
        <w:numPr>
          <w:ilvl w:val="0"/>
          <w:numId w:val="74"/>
        </w:numPr>
      </w:pPr>
      <w:r w:rsidRPr="00D14143">
        <w:t xml:space="preserve">1 time per day or more </w:t>
      </w:r>
      <w:r w:rsidRPr="00D14143">
        <w:rPr>
          <w:b/>
          <w:bCs/>
        </w:rPr>
        <w:t>(4 points)</w:t>
      </w:r>
    </w:p>
    <w:p w14:paraId="3E352277" w14:textId="77777777" w:rsidR="00284CD7" w:rsidRPr="00D14143" w:rsidRDefault="00284CD7" w:rsidP="00363E24">
      <w:pPr>
        <w:pStyle w:val="ListParagraph"/>
        <w:numPr>
          <w:ilvl w:val="0"/>
          <w:numId w:val="74"/>
        </w:numPr>
      </w:pPr>
      <w:r w:rsidRPr="00D14143">
        <w:t xml:space="preserve">2-4 times per week </w:t>
      </w:r>
      <w:r w:rsidRPr="00D14143">
        <w:rPr>
          <w:b/>
          <w:bCs/>
        </w:rPr>
        <w:t>(3 points)</w:t>
      </w:r>
    </w:p>
    <w:p w14:paraId="17780B52" w14:textId="77777777" w:rsidR="00284CD7" w:rsidRPr="00D14143" w:rsidRDefault="00284CD7" w:rsidP="00363E24">
      <w:pPr>
        <w:pStyle w:val="ListParagraph"/>
        <w:numPr>
          <w:ilvl w:val="0"/>
          <w:numId w:val="74"/>
        </w:numPr>
      </w:pPr>
      <w:r w:rsidRPr="00D14143">
        <w:t xml:space="preserve">1 time per week </w:t>
      </w:r>
      <w:r w:rsidRPr="00D14143">
        <w:rPr>
          <w:b/>
          <w:bCs/>
        </w:rPr>
        <w:t>(2 points)</w:t>
      </w:r>
    </w:p>
    <w:p w14:paraId="73570554" w14:textId="2BEFCFCF" w:rsidR="00284CD7" w:rsidRPr="00D14143" w:rsidRDefault="00D14143" w:rsidP="00363E24">
      <w:pPr>
        <w:pStyle w:val="ListParagraph"/>
        <w:numPr>
          <w:ilvl w:val="0"/>
          <w:numId w:val="74"/>
        </w:numPr>
      </w:pPr>
      <w:r w:rsidRPr="00F1598C">
        <w:rPr>
          <w:rFonts w:eastAsiaTheme="minorEastAsia"/>
          <w:noProof/>
          <w:color w:val="000000" w:themeColor="text1"/>
        </w:rPr>
        <mc:AlternateContent>
          <mc:Choice Requires="wps">
            <w:drawing>
              <wp:anchor distT="0" distB="0" distL="114300" distR="114300" simplePos="0" relativeHeight="251658390" behindDoc="0" locked="0" layoutInCell="1" allowOverlap="1" wp14:anchorId="5EFCDDA6" wp14:editId="3EDB2058">
                <wp:simplePos x="0" y="0"/>
                <wp:positionH relativeFrom="margin">
                  <wp:posOffset>5960110</wp:posOffset>
                </wp:positionH>
                <wp:positionV relativeFrom="paragraph">
                  <wp:posOffset>170815</wp:posOffset>
                </wp:positionV>
                <wp:extent cx="561975" cy="285750"/>
                <wp:effectExtent l="12700" t="12700" r="9525" b="19050"/>
                <wp:wrapSquare wrapText="bothSides"/>
                <wp:docPr id="1796528144"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2FC1BF6F" w14:textId="77777777" w:rsidR="00D14143" w:rsidRDefault="00D14143" w:rsidP="00D14143">
                            <w:pPr>
                              <w:spacing w:after="240"/>
                              <w:rPr>
                                <w:b/>
                                <w:bCs/>
                                <w:sz w:val="24"/>
                                <w:szCs w:val="24"/>
                              </w:rPr>
                            </w:pPr>
                            <w:r>
                              <w:rPr>
                                <w:b/>
                                <w:bCs/>
                                <w:sz w:val="24"/>
                                <w:szCs w:val="24"/>
                              </w:rPr>
                              <w:t xml:space="preserve">     /4</w:t>
                            </w:r>
                          </w:p>
                          <w:p w14:paraId="36D9CFBB" w14:textId="77777777" w:rsidR="00D14143" w:rsidRPr="00D37F37" w:rsidRDefault="00D14143" w:rsidP="00D14143">
                            <w:pPr>
                              <w:spacing w:after="240"/>
                              <w:rPr>
                                <w:b/>
                                <w:bCs/>
                                <w:sz w:val="24"/>
                                <w:szCs w:val="24"/>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EFCDDA6" id="_x0000_s1168" type="#_x0000_t202" style="position:absolute;left:0;text-align:left;margin-left:469.3pt;margin-top:13.45pt;width:44.25pt;height:22.5pt;z-index:25165839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q05UfOwIAAIUEAAAOAAAAZHJzL2Uyb0RvYy54bWysVN9vGjEMfp+0/yHK+zhgUMqJo2JUTJNQ&#13;&#10;W4lWfQ65hIuWi7MkcMf++jnhZ9s9TXvJ2bHz2f5s3+SurTXZCecVmIL2Ol1KhOFQKrMp6Mvz4sst&#13;&#10;JT4wUzINRhR0Lzy9m37+NGlsLvpQgS6FIwhifN7YglYh2DzLPK9EzXwHrDBolOBqFlB1m6x0rEH0&#13;&#10;Wmf9bvcma8CV1gEX3uPt/cFIpwlfSsHDo5ReBKILirmFdLp0ruOZTScs3zhmK8WPabB/yKJmymDQ&#13;&#10;M9Q9C4xsnfoAVSvuwIMMHQ51BlIqLlINWE2v+66aVcWsSLUgOd6eafL/D5Y/7Fb2yZHQfoMWGxgJ&#13;&#10;aazPPV7Gelrp6vjFTAnakcL9mTbRBsLxcnjTG4+GlHA09W+Ho2GiNbs8ts6H7wJqEoWCOuxKIovt&#13;&#10;lj5gQHQ9ucRYHrQqF0rrpMRJEHPtyI5hD3VIKeKLN17akAazH3cx9geIiH0GWGvGf8Yq30Kgpg1e&#13;&#10;XmqPUmjXLVElIn8dnJhZQ7lHwhwcZslbvlAYYMl8eGIOhwc5woUIj3hIDZgWHCVKKnC//3Yf/bGn&#13;&#10;aKWkwWEsqP+1ZU5Qon8Y7Pa4NxjE6U3KYDjqo+KuLetri9nWc0Cuerh6licx+gd9EqWD+hX3Zhaj&#13;&#10;ookZjrELGk7iPBxWBPeOi9ksOeG8WhaWZmV5hI4sR2Kf21fm7LGzAUfiAU5jy/J3DT74xpcGZtsA&#13;&#10;UqXuR6YPrB4bgLOe+nPcy7hM13ryuvw9pn8AAAD//wMAUEsDBBQABgAIAAAAIQCab4my4gAAAA8B&#13;&#10;AAAPAAAAZHJzL2Rvd25yZXYueG1sTE87T8MwEN6R+A/WIbFRxwmkTZpLxXMoG6USqxubJCI+R7bb&#13;&#10;pv31uBMsJ32671mtJjOwg3a+t4QgZgkwTY1VPbUI28+3uwUwHyQpOVjSCCftYVVfX1WyVPZIH/qw&#13;&#10;CS2LJuRLidCFMJac+6bTRvqZHTXF37d1RoYIXcuVk8dobgaeJknOjewpJnRy1M+dbn42e4Pw+vRe&#13;&#10;ZOvTetye2/P9EDLx5R4E4u3N9LKM53EJLOgp/CngsiH2hzoW29k9Kc8GhCJb5JGKkOYFsAshSecC&#13;&#10;2A5hLgrgdcX/76h/AQAA//8DAFBLAQItABQABgAIAAAAIQC2gziS/gAAAOEBAAATAAAAAAAAAAAA&#13;&#10;AAAAAAAAAABbQ29udGVudF9UeXBlc10ueG1sUEsBAi0AFAAGAAgAAAAhADj9If/WAAAAlAEAAAsA&#13;&#10;AAAAAAAAAAAAAAAALwEAAF9yZWxzLy5yZWxzUEsBAi0AFAAGAAgAAAAhAGrTlR87AgAAhQQAAA4A&#13;&#10;AAAAAAAAAAAAAAAALgIAAGRycy9lMm9Eb2MueG1sUEsBAi0AFAAGAAgAAAAhAJpvibLiAAAADwEA&#13;&#10;AA8AAAAAAAAAAAAAAAAAlQQAAGRycy9kb3ducmV2LnhtbFBLBQYAAAAABAAEAPMAAACkBQAAAAA=&#13;&#10;" fillcolor="white [3201]" strokeweight="1.5pt">
                <v:textbox>
                  <w:txbxContent>
                    <w:p w14:paraId="2FC1BF6F" w14:textId="77777777" w:rsidR="00D14143" w:rsidRDefault="00D14143" w:rsidP="00D14143">
                      <w:pPr>
                        <w:spacing w:after="240"/>
                        <w:rPr>
                          <w:b/>
                          <w:bCs/>
                          <w:sz w:val="24"/>
                          <w:szCs w:val="24"/>
                        </w:rPr>
                      </w:pPr>
                      <w:r>
                        <w:rPr>
                          <w:b/>
                          <w:bCs/>
                          <w:sz w:val="24"/>
                          <w:szCs w:val="24"/>
                        </w:rPr>
                        <w:t xml:space="preserve">     /4</w:t>
                      </w:r>
                    </w:p>
                    <w:p w14:paraId="36D9CFBB" w14:textId="77777777" w:rsidR="00D14143" w:rsidRPr="00D37F37" w:rsidRDefault="00D14143" w:rsidP="00D14143">
                      <w:pPr>
                        <w:spacing w:after="240"/>
                        <w:rPr>
                          <w:b/>
                          <w:bCs/>
                          <w:sz w:val="24"/>
                          <w:szCs w:val="24"/>
                        </w:rPr>
                      </w:pPr>
                    </w:p>
                  </w:txbxContent>
                </v:textbox>
                <w10:wrap type="square" anchorx="margin"/>
              </v:shape>
            </w:pict>
          </mc:Fallback>
        </mc:AlternateContent>
      </w:r>
      <w:r w:rsidRPr="00D14143">
        <w:rPr>
          <w:noProof/>
        </w:rPr>
        <mc:AlternateContent>
          <mc:Choice Requires="wps">
            <w:drawing>
              <wp:anchor distT="0" distB="0" distL="114300" distR="114300" simplePos="0" relativeHeight="251658379" behindDoc="0" locked="0" layoutInCell="1" allowOverlap="1" wp14:anchorId="3D85D7E4" wp14:editId="7AB4C5DC">
                <wp:simplePos x="0" y="0"/>
                <wp:positionH relativeFrom="column">
                  <wp:posOffset>5232612</wp:posOffset>
                </wp:positionH>
                <wp:positionV relativeFrom="paragraph">
                  <wp:posOffset>173566</wp:posOffset>
                </wp:positionV>
                <wp:extent cx="668867" cy="285750"/>
                <wp:effectExtent l="0" t="0" r="4445" b="6350"/>
                <wp:wrapNone/>
                <wp:docPr id="1064622630"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7E161A61" w14:textId="77777777" w:rsidR="00310D6F" w:rsidRPr="00960E64" w:rsidRDefault="00310D6F" w:rsidP="00310D6F">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3D85D7E4" id="_x0000_s1169" type="#_x0000_t202" style="position:absolute;left:0;text-align:left;margin-left:412pt;margin-top:13.65pt;width:52.65pt;height:22.5pt;z-index:251658379;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l+V1uMQIAAFwEAAAOAAAAZHJzL2Uyb0RvYy54bWysVEuP2jAQvlfqf7B8LwEWWBo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nknhKOpuF0fD9OsGbXx9b58FVATaJQUIesJLDY&#13;&#10;Ye0DJkTXs0vM5UGrcqW0TkqcBLHUjhwYcqhDKhFf/OalDWmwkDtMHR8ZiM+7yNpggmtLUQrttiWq&#13;&#10;xHbvxueGt1AeEQcH3Yh4y1cKq10zH16Yw5nA1nHOwzMeUgNmg5NESQXu59/uoz9ShVZKGpyxgvof&#13;&#10;e+YEJfqbQRI/D0ajOJRJGY3vh6i4W8v21mL29RIQggFulOVJjP5Bn0XpoH7DdVjErGhihmPugoaz&#13;&#10;uAzd5OM6cbFYJCccQ8vC2mwsj6EjepGL1/aNOXsiLCDTT3CeRpa/463z7XBf7ANIlUiNSHeongjA&#13;&#10;EU5cn9Yt7sitnryuP4X5LwAAAP//AwBQSwMEFAAGAAgAAAAhAOcTrIzmAAAADgEAAA8AAABkcnMv&#13;&#10;ZG93bnJldi54bWxMj01PwzAMhu9I/IfISFwQS2mBbl3TCfExJG6sfIhb1pi2onGqJmvLv8ec4GLZ&#13;&#10;sv2+75NvZtuJEQffOlJwsYhAIFXOtFQreCkfzpcgfNBkdOcIFXyjh01xfJTrzLiJnnHchVqwCPlM&#13;&#10;K2hC6DMpfdWg1X7heiTefbrB6sDjUEsz6InFbSfjKLqWVrfEDo3u8bbB6mt3sAo+zur3Jz9vX6fk&#13;&#10;KunvH8cyfTOlUqcn892ay80aRMA5/H3ALwPnh4KD7d2BjBedgmV8yUBBQZwmIPhgFa+42StI4wRk&#13;&#10;kcv/GMUPAAAA//8DAFBLAQItABQABgAIAAAAIQC2gziS/gAAAOEBAAATAAAAAAAAAAAAAAAAAAAA&#13;&#10;AABbQ29udGVudF9UeXBlc10ueG1sUEsBAi0AFAAGAAgAAAAhADj9If/WAAAAlAEAAAsAAAAAAAAA&#13;&#10;AAAAAAAALwEAAF9yZWxzLy5yZWxzUEsBAi0AFAAGAAgAAAAhACX5XW4xAgAAXAQAAA4AAAAAAAAA&#13;&#10;AAAAAAAALgIAAGRycy9lMm9Eb2MueG1sUEsBAi0AFAAGAAgAAAAhAOcTrIzmAAAADgEAAA8AAAAA&#13;&#10;AAAAAAAAAAAAiwQAAGRycy9kb3ducmV2LnhtbFBLBQYAAAAABAAEAPMAAACeBQAAAAA=&#13;&#10;" fillcolor="white [3201]" stroked="f" strokeweight=".5pt">
                <v:textbox>
                  <w:txbxContent>
                    <w:p w14:paraId="7E161A61" w14:textId="77777777" w:rsidR="00310D6F" w:rsidRPr="00960E64" w:rsidRDefault="00310D6F" w:rsidP="00310D6F">
                      <w:pPr>
                        <w:rPr>
                          <w:b/>
                          <w:bCs/>
                        </w:rPr>
                      </w:pPr>
                      <w:r w:rsidRPr="00960E64">
                        <w:rPr>
                          <w:b/>
                          <w:bCs/>
                        </w:rPr>
                        <w:t>TOTAL =</w:t>
                      </w:r>
                    </w:p>
                  </w:txbxContent>
                </v:textbox>
              </v:shape>
            </w:pict>
          </mc:Fallback>
        </mc:AlternateContent>
      </w:r>
      <w:r w:rsidR="00284CD7" w:rsidRPr="00D14143">
        <w:t xml:space="preserve">Less than 1 time per week </w:t>
      </w:r>
      <w:r w:rsidR="00284CD7" w:rsidRPr="00D14143">
        <w:rPr>
          <w:b/>
          <w:bCs/>
        </w:rPr>
        <w:t>(1 point)</w:t>
      </w:r>
    </w:p>
    <w:p w14:paraId="4711C7DB" w14:textId="6A245336" w:rsidR="00CB63DB" w:rsidRPr="009D6AA8" w:rsidRDefault="00284CD7" w:rsidP="00363E24">
      <w:pPr>
        <w:pStyle w:val="ListParagraph"/>
        <w:numPr>
          <w:ilvl w:val="0"/>
          <w:numId w:val="74"/>
        </w:numPr>
      </w:pPr>
      <w:r w:rsidRPr="00D14143">
        <w:t xml:space="preserve">Never or no nutrition education is offered </w:t>
      </w:r>
      <w:r w:rsidRPr="00D14143">
        <w:rPr>
          <w:b/>
          <w:bCs/>
        </w:rPr>
        <w:t>(0 points)</w:t>
      </w:r>
    </w:p>
    <w:p w14:paraId="105BA8A2" w14:textId="77777777" w:rsidR="00D36888" w:rsidRDefault="00D36888">
      <w:pPr>
        <w:widowControl/>
        <w:autoSpaceDE/>
        <w:autoSpaceDN/>
        <w:spacing w:after="160" w:line="259" w:lineRule="auto"/>
        <w:rPr>
          <w:rFonts w:asciiTheme="minorHAnsi" w:hAnsiTheme="minorHAnsi" w:cstheme="minorHAnsi"/>
          <w:b/>
          <w:color w:val="000000" w:themeColor="text1"/>
          <w:sz w:val="24"/>
          <w:szCs w:val="24"/>
        </w:rPr>
      </w:pPr>
      <w:r>
        <w:br w:type="page"/>
      </w:r>
    </w:p>
    <w:p w14:paraId="37161169" w14:textId="335FC2D2" w:rsidR="00284CD7" w:rsidRPr="00F1598C" w:rsidRDefault="00284CD7" w:rsidP="00363E24">
      <w:pPr>
        <w:pStyle w:val="Questions"/>
      </w:pPr>
      <w:r w:rsidRPr="00F1598C">
        <w:lastRenderedPageBreak/>
        <w:t xml:space="preserve">5.8 When </w:t>
      </w:r>
      <w:r w:rsidR="00D36888">
        <w:t>weather or air quality prohibit outside play, indoor active play is available to all.</w:t>
      </w:r>
    </w:p>
    <w:p w14:paraId="158787C3" w14:textId="748DB746" w:rsidR="00D36888" w:rsidRPr="00310D6F" w:rsidRDefault="00D36888" w:rsidP="00363E24">
      <w:pPr>
        <w:pStyle w:val="ListParagraph"/>
        <w:numPr>
          <w:ilvl w:val="0"/>
          <w:numId w:val="73"/>
        </w:numPr>
      </w:pPr>
      <w:r w:rsidRPr="00310D6F">
        <w:t xml:space="preserve">Always (true more than 90% of the time) </w:t>
      </w:r>
      <w:r w:rsidRPr="00F01488">
        <w:rPr>
          <w:b/>
          <w:bCs/>
        </w:rPr>
        <w:t>(</w:t>
      </w:r>
      <w:r w:rsidR="00FB0C1E">
        <w:rPr>
          <w:b/>
          <w:bCs/>
        </w:rPr>
        <w:t>4</w:t>
      </w:r>
      <w:r w:rsidRPr="00F01488">
        <w:rPr>
          <w:b/>
          <w:bCs/>
        </w:rPr>
        <w:t xml:space="preserve"> points)</w:t>
      </w:r>
    </w:p>
    <w:p w14:paraId="0B7000D6" w14:textId="1A22A178" w:rsidR="00D36888" w:rsidRPr="00310D6F" w:rsidRDefault="00D36888" w:rsidP="00363E24">
      <w:pPr>
        <w:pStyle w:val="ListParagraph"/>
        <w:numPr>
          <w:ilvl w:val="0"/>
          <w:numId w:val="73"/>
        </w:numPr>
      </w:pPr>
      <w:r w:rsidRPr="00310D6F">
        <w:t xml:space="preserve">Usually (true 61-90% of the time) </w:t>
      </w:r>
      <w:r w:rsidRPr="00F01488">
        <w:rPr>
          <w:b/>
          <w:bCs/>
        </w:rPr>
        <w:t>(</w:t>
      </w:r>
      <w:r w:rsidR="00FB0C1E">
        <w:rPr>
          <w:b/>
          <w:bCs/>
        </w:rPr>
        <w:t>3</w:t>
      </w:r>
      <w:r w:rsidRPr="00F01488">
        <w:rPr>
          <w:b/>
          <w:bCs/>
        </w:rPr>
        <w:t xml:space="preserve"> points)</w:t>
      </w:r>
    </w:p>
    <w:p w14:paraId="62DCBFAC" w14:textId="77777777" w:rsidR="00D36888" w:rsidRPr="00310D6F" w:rsidRDefault="00D36888" w:rsidP="00363E24">
      <w:pPr>
        <w:pStyle w:val="ListParagraph"/>
        <w:numPr>
          <w:ilvl w:val="0"/>
          <w:numId w:val="73"/>
        </w:numPr>
      </w:pPr>
      <w:r w:rsidRPr="00310D6F">
        <w:t xml:space="preserve">Sometimes (true 41-60% of the time) </w:t>
      </w:r>
      <w:r w:rsidRPr="00F01488">
        <w:rPr>
          <w:b/>
          <w:bCs/>
        </w:rPr>
        <w:t>(2 points)</w:t>
      </w:r>
    </w:p>
    <w:p w14:paraId="49B21096" w14:textId="38987C13" w:rsidR="00D36888" w:rsidRPr="00310D6F" w:rsidRDefault="00D36888" w:rsidP="00363E24">
      <w:pPr>
        <w:pStyle w:val="ListParagraph"/>
        <w:numPr>
          <w:ilvl w:val="0"/>
          <w:numId w:val="73"/>
        </w:numPr>
      </w:pPr>
      <w:r w:rsidRPr="00310D6F">
        <w:rPr>
          <w:noProof/>
        </w:rPr>
        <mc:AlternateContent>
          <mc:Choice Requires="wps">
            <w:drawing>
              <wp:anchor distT="0" distB="0" distL="114300" distR="114300" simplePos="0" relativeHeight="251674796" behindDoc="0" locked="0" layoutInCell="1" allowOverlap="1" wp14:anchorId="77A9A6B0" wp14:editId="426C981C">
                <wp:simplePos x="0" y="0"/>
                <wp:positionH relativeFrom="column">
                  <wp:posOffset>5232188</wp:posOffset>
                </wp:positionH>
                <wp:positionV relativeFrom="paragraph">
                  <wp:posOffset>245534</wp:posOffset>
                </wp:positionV>
                <wp:extent cx="668867" cy="285750"/>
                <wp:effectExtent l="0" t="0" r="4445" b="6350"/>
                <wp:wrapNone/>
                <wp:docPr id="1914338103"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6F648525" w14:textId="77777777" w:rsidR="00D36888" w:rsidRPr="00960E64" w:rsidRDefault="00D36888" w:rsidP="00D36888">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77A9A6B0" id="_x0000_s1170" type="#_x0000_t202" style="position:absolute;left:0;text-align:left;margin-left:412pt;margin-top:19.35pt;width:52.65pt;height:22.5pt;z-index:251674796;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lKfzKMQIAAFwEAAAOAAAAZHJzL2Uyb0RvYy54bWysVEuP2jAQvlfqf7B8LwEWWBo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nknhKOpuF0fD9OsGbXx9b58FVATaJQUIesJLDY&#13;&#10;Ye0DJkTXs0vM5UGrcqW0TkqcBLHUjhwYcqhDKhFf/OalDWmwkDtMHR8ZiM+7yNpggmtLUQrttiWq&#13;&#10;xHbvJueGt1AeEQcH3Yh4y1cKq10zH16Yw5nA1nHOwzMeUgNmg5NESQXu59/uoz9ShVZKGpyxgvof&#13;&#10;e+YEJfqbQRI/D0ajOJRJGY3vh6i4W8v21mL29RIQggFulOVJjP5Bn0XpoH7DdVjErGhihmPugoaz&#13;&#10;uAzd5OM6cbFYJCccQ8vC2mwsj6EjepGL1/aNOXsiLCDTT3CeRpa/463z7XBf7ANIlUiNSHeongjA&#13;&#10;EU5cn9Yt7sitnryuP4X5LwAAAP//AwBQSwMEFAAGAAgAAAAhALnL+hHmAAAADgEAAA8AAABkcnMv&#13;&#10;ZG93bnJldi54bWxMj0tPwzAQhO9I/Adrkbig1iGGJk3jVIhHkbjR8BA3NzZJRLyOYjcJ/57lBJeV&#13;&#10;VjM7O1++nW3HRjP41qGEy2UEzGDldIu1hJfyYZEC80GhVp1DI+HbeNgWpye5yrSb8NmM+1AzCkGf&#13;&#10;KQlNCH3Gua8aY5Vfut4gaZ9usCrQOtRcD2qicNvxOIpW3KoW6UOjenPbmOprf7QSPi7q9yc/714n&#13;&#10;cS36+8exTN50KeX52Xy3oXGzARbMHP4u4JeB+kNBxQ7uiNqzTkIaXxFQkCDSBBgZ1vFaADuQIhLg&#13;&#10;Rc7/YxQ/AAAA//8DAFBLAQItABQABgAIAAAAIQC2gziS/gAAAOEBAAATAAAAAAAAAAAAAAAAAAAA&#13;&#10;AABbQ29udGVudF9UeXBlc10ueG1sUEsBAi0AFAAGAAgAAAAhADj9If/WAAAAlAEAAAsAAAAAAAAA&#13;&#10;AAAAAAAALwEAAF9yZWxzLy5yZWxzUEsBAi0AFAAGAAgAAAAhAOUp/MoxAgAAXAQAAA4AAAAAAAAA&#13;&#10;AAAAAAAALgIAAGRycy9lMm9Eb2MueG1sUEsBAi0AFAAGAAgAAAAhALnL+hHmAAAADgEAAA8AAAAA&#13;&#10;AAAAAAAAAAAAiwQAAGRycy9kb3ducmV2LnhtbFBLBQYAAAAABAAEAPMAAACeBQAAAAA=&#13;&#10;" fillcolor="white [3201]" stroked="f" strokeweight=".5pt">
                <v:textbox>
                  <w:txbxContent>
                    <w:p w14:paraId="6F648525" w14:textId="77777777" w:rsidR="00D36888" w:rsidRPr="00960E64" w:rsidRDefault="00D36888" w:rsidP="00D36888">
                      <w:pPr>
                        <w:rPr>
                          <w:b/>
                          <w:bCs/>
                        </w:rPr>
                      </w:pPr>
                      <w:r w:rsidRPr="00960E64">
                        <w:rPr>
                          <w:b/>
                          <w:bCs/>
                        </w:rPr>
                        <w:t>TOTAL =</w:t>
                      </w:r>
                    </w:p>
                  </w:txbxContent>
                </v:textbox>
              </v:shape>
            </w:pict>
          </mc:Fallback>
        </mc:AlternateContent>
      </w:r>
      <w:r w:rsidRPr="00F1598C">
        <w:rPr>
          <w:rFonts w:eastAsiaTheme="minorEastAsia"/>
          <w:noProof/>
          <w:color w:val="000000" w:themeColor="text1"/>
        </w:rPr>
        <mc:AlternateContent>
          <mc:Choice Requires="wps">
            <w:drawing>
              <wp:anchor distT="0" distB="0" distL="114300" distR="114300" simplePos="0" relativeHeight="251675820" behindDoc="0" locked="0" layoutInCell="1" allowOverlap="1" wp14:anchorId="5B1452D8" wp14:editId="35BB1F28">
                <wp:simplePos x="0" y="0"/>
                <wp:positionH relativeFrom="margin">
                  <wp:posOffset>5959475</wp:posOffset>
                </wp:positionH>
                <wp:positionV relativeFrom="paragraph">
                  <wp:posOffset>240665</wp:posOffset>
                </wp:positionV>
                <wp:extent cx="561975" cy="285750"/>
                <wp:effectExtent l="12700" t="12700" r="9525" b="19050"/>
                <wp:wrapSquare wrapText="bothSides"/>
                <wp:docPr id="984141078"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7E54D021" w14:textId="77777777" w:rsidR="00D36888" w:rsidRDefault="00D36888" w:rsidP="00D36888">
                            <w:pPr>
                              <w:spacing w:after="240"/>
                              <w:rPr>
                                <w:b/>
                                <w:bCs/>
                                <w:sz w:val="24"/>
                                <w:szCs w:val="24"/>
                              </w:rPr>
                            </w:pPr>
                            <w:r>
                              <w:rPr>
                                <w:b/>
                                <w:bCs/>
                                <w:sz w:val="24"/>
                                <w:szCs w:val="24"/>
                              </w:rPr>
                              <w:t xml:space="preserve">     /4</w:t>
                            </w:r>
                          </w:p>
                          <w:p w14:paraId="16C16D37" w14:textId="77777777" w:rsidR="00D36888" w:rsidRPr="00D37F37" w:rsidRDefault="00D36888" w:rsidP="00D36888">
                            <w:pPr>
                              <w:spacing w:after="240"/>
                              <w:rPr>
                                <w:b/>
                                <w:bCs/>
                                <w:sz w:val="24"/>
                                <w:szCs w:val="24"/>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B1452D8" id="_x0000_s1171" type="#_x0000_t202" style="position:absolute;left:0;text-align:left;margin-left:469.25pt;margin-top:18.95pt;width:44.25pt;height:22.5pt;z-index:25167582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qAzS7OwIAAIUEAAAOAAAAZHJzL2Uyb0RvYy54bWysVN9vGjEMfp+0/yHK+zhgUMqJo2JUTJNQ&#13;&#10;W4lWfQ65hIuWi7MkcMf++jnhZ9s9TXvJ2bHz2f5s3+SurTXZCecVmIL2Ol1KhOFQKrMp6Mvz4sst&#13;&#10;JT4wUzINRhR0Lzy9m37+NGlsLvpQgS6FIwhifN7YglYh2DzLPK9EzXwHrDBolOBqFlB1m6x0rEH0&#13;&#10;Wmf9bvcma8CV1gEX3uPt/cFIpwlfSsHDo5ReBKILirmFdLp0ruOZTScs3zhmK8WPabB/yKJmymDQ&#13;&#10;M9Q9C4xsnfoAVSvuwIMMHQ51BlIqLlINWE2v+66aVcWsSLUgOd6eafL/D5Y/7Fb2yZHQfoMWGxgJ&#13;&#10;aazPPV7Gelrp6vjFTAnakcL9mTbRBsLxcnjTG4+GlHA09W+Ho2GiNbs8ts6H7wJqEoWCOuxKIovt&#13;&#10;lj5gQHQ9ucRYHrQqF0rrpMRJEHPtyI5hD3VIKeKLN17akAazH3cx9geIiH0GWGvGf8Yq30Kgpg1e&#13;&#10;XmqPUmjXLVElIn8dnZhZQ7lHwhwcZslbvlAYYMl8eGIOhwc5woUIj3hIDZgWHCVKKnC//3Yf/bGn&#13;&#10;aKWkwWEsqP+1ZU5Qon8Y7Pa4NxjE6U3KYDjqo+KuLetri9nWc0Cuerh6licx+gd9EqWD+hX3Zhaj&#13;&#10;ookZjrELGk7iPBxWBPeOi9ksOeG8WhaWZmV5hI4sR2Kf21fm7LGzAUfiAU5jy/J3DT74xpcGZtsA&#13;&#10;UqXuR6YPrB4bgLOe+nPcy7hM13ryuvw9pn8AAAD//wMAUEsDBBQABgAIAAAAIQDhPnPD5AAAAA8B&#13;&#10;AAAPAAAAZHJzL2Rvd25yZXYueG1sTI9LT8MwEITvSPwHa5G4UedBaZJmU/E8lBulElc3XpIIPyLb&#13;&#10;bdP+etwTXFZa7czsfPVq0oodyPnBGoR0lgAj01o5mA5h+/l2VwDzQRgplDWEcCIPq+b6qhaVtEfz&#13;&#10;QYdN6FgMMb4SCH0IY8W5b3vSws/sSCbevq3TIsTVdVw6cYzhWvEsSR64FoOJH3ox0nNP7c9mrxFe&#13;&#10;n97LfH1aj9tzd75XIU+/3DxFvL2ZXpZxPC6BBZrCnwMuDLE/NLHYzu6N9EwhlHkxj1KEfFECuwiS&#13;&#10;bBERdwhFVgJvav6fo/kFAAD//wMAUEsBAi0AFAAGAAgAAAAhALaDOJL+AAAA4QEAABMAAAAAAAAA&#13;&#10;AAAAAAAAAAAAAFtDb250ZW50X1R5cGVzXS54bWxQSwECLQAUAAYACAAAACEAOP0h/9YAAACUAQAA&#13;&#10;CwAAAAAAAAAAAAAAAAAvAQAAX3JlbHMvLnJlbHNQSwECLQAUAAYACAAAACEAqgM0uzsCAACFBAAA&#13;&#10;DgAAAAAAAAAAAAAAAAAuAgAAZHJzL2Uyb0RvYy54bWxQSwECLQAUAAYACAAAACEA4T5zw+QAAAAP&#13;&#10;AQAADwAAAAAAAAAAAAAAAACVBAAAZHJzL2Rvd25yZXYueG1sUEsFBgAAAAAEAAQA8wAAAKYFAAAA&#13;&#10;AA==&#13;&#10;" fillcolor="white [3201]" strokeweight="1.5pt">
                <v:textbox>
                  <w:txbxContent>
                    <w:p w14:paraId="7E54D021" w14:textId="77777777" w:rsidR="00D36888" w:rsidRDefault="00D36888" w:rsidP="00D36888">
                      <w:pPr>
                        <w:spacing w:after="240"/>
                        <w:rPr>
                          <w:b/>
                          <w:bCs/>
                          <w:sz w:val="24"/>
                          <w:szCs w:val="24"/>
                        </w:rPr>
                      </w:pPr>
                      <w:r>
                        <w:rPr>
                          <w:b/>
                          <w:bCs/>
                          <w:sz w:val="24"/>
                          <w:szCs w:val="24"/>
                        </w:rPr>
                        <w:t xml:space="preserve">     /4</w:t>
                      </w:r>
                    </w:p>
                    <w:p w14:paraId="16C16D37" w14:textId="77777777" w:rsidR="00D36888" w:rsidRPr="00D37F37" w:rsidRDefault="00D36888" w:rsidP="00D36888">
                      <w:pPr>
                        <w:spacing w:after="240"/>
                        <w:rPr>
                          <w:b/>
                          <w:bCs/>
                          <w:sz w:val="24"/>
                          <w:szCs w:val="24"/>
                        </w:rPr>
                      </w:pPr>
                    </w:p>
                  </w:txbxContent>
                </v:textbox>
                <w10:wrap type="square" anchorx="margin"/>
              </v:shape>
            </w:pict>
          </mc:Fallback>
        </mc:AlternateContent>
      </w:r>
      <w:r w:rsidRPr="00310D6F">
        <w:t xml:space="preserve">Not usually (true 11-40% of the time) </w:t>
      </w:r>
      <w:r w:rsidRPr="00F01488">
        <w:rPr>
          <w:b/>
          <w:bCs/>
        </w:rPr>
        <w:t>(</w:t>
      </w:r>
      <w:r w:rsidR="00FB0C1E">
        <w:rPr>
          <w:b/>
          <w:bCs/>
        </w:rPr>
        <w:t>1</w:t>
      </w:r>
      <w:r w:rsidRPr="00F01488">
        <w:rPr>
          <w:b/>
          <w:bCs/>
        </w:rPr>
        <w:t xml:space="preserve"> point)</w:t>
      </w:r>
    </w:p>
    <w:p w14:paraId="4F3321EF" w14:textId="48F92E71" w:rsidR="00D36888" w:rsidRPr="00310D6F" w:rsidRDefault="00D36888" w:rsidP="00363E24">
      <w:pPr>
        <w:pStyle w:val="ListParagraph"/>
        <w:numPr>
          <w:ilvl w:val="0"/>
          <w:numId w:val="73"/>
        </w:numPr>
      </w:pPr>
      <w:r w:rsidRPr="00310D6F">
        <w:t xml:space="preserve">Never (true 10% or less of the time) </w:t>
      </w:r>
      <w:r w:rsidRPr="00F01488">
        <w:rPr>
          <w:b/>
          <w:bCs/>
        </w:rPr>
        <w:t>(</w:t>
      </w:r>
      <w:r w:rsidR="00FB0C1E">
        <w:rPr>
          <w:b/>
          <w:bCs/>
        </w:rPr>
        <w:t>0</w:t>
      </w:r>
      <w:r w:rsidRPr="00F01488">
        <w:rPr>
          <w:b/>
          <w:bCs/>
        </w:rPr>
        <w:t xml:space="preserve"> points)</w:t>
      </w:r>
    </w:p>
    <w:p w14:paraId="0BD6F332" w14:textId="77777777" w:rsidR="00284CD7" w:rsidRPr="00F1598C" w:rsidRDefault="00284CD7" w:rsidP="00363E24">
      <w:pPr>
        <w:pStyle w:val="Questions"/>
      </w:pPr>
      <w:r w:rsidRPr="00F1598C">
        <w:t>5.9 Television, video, and other entertainment screens (personal or group) are turned on for:</w:t>
      </w:r>
    </w:p>
    <w:p w14:paraId="503C76D7" w14:textId="77777777" w:rsidR="00284CD7" w:rsidRPr="00F1598C" w:rsidRDefault="00284CD7" w:rsidP="00CB63DB">
      <w:pPr>
        <w:pStyle w:val="BodyText"/>
        <w:spacing w:after="120"/>
        <w:contextualSpacing/>
        <w:rPr>
          <w:rFonts w:asciiTheme="minorHAnsi" w:hAnsiTheme="minorHAnsi" w:cstheme="minorHAnsi"/>
          <w:i/>
          <w:iCs/>
          <w:color w:val="538135" w:themeColor="accent6" w:themeShade="BF"/>
        </w:rPr>
      </w:pPr>
      <w:r w:rsidRPr="00F1598C">
        <w:rPr>
          <w:rStyle w:val="IntenseEmphasis"/>
          <w:rFonts w:asciiTheme="minorHAnsi" w:hAnsiTheme="minorHAnsi" w:cstheme="minorHAnsi"/>
        </w:rPr>
        <w:t>Examples of “entertainment” screens include TV, computers, video or hand-held computer games, and tablets or smart phones that display leisure or recreational media. Do not include screen time used for educational or physical activity purposes.</w:t>
      </w:r>
    </w:p>
    <w:p w14:paraId="3AA8005B" w14:textId="77777777" w:rsidR="00284CD7" w:rsidRPr="00F1598C" w:rsidRDefault="00284CD7" w:rsidP="00363E24">
      <w:pPr>
        <w:pStyle w:val="ListParagraph"/>
        <w:numPr>
          <w:ilvl w:val="0"/>
          <w:numId w:val="7"/>
        </w:numPr>
      </w:pPr>
      <w:r w:rsidRPr="00F1598C">
        <w:t xml:space="preserve">N/A: entertainment screen time is not offered </w:t>
      </w:r>
      <w:r w:rsidRPr="00F1598C">
        <w:rPr>
          <w:b/>
        </w:rPr>
        <w:t>(4 points)</w:t>
      </w:r>
    </w:p>
    <w:p w14:paraId="5A226C43" w14:textId="3233EFCF" w:rsidR="00284CD7" w:rsidRPr="00F1598C" w:rsidRDefault="00284CD7" w:rsidP="00363E24">
      <w:pPr>
        <w:pStyle w:val="ListParagraph"/>
        <w:numPr>
          <w:ilvl w:val="0"/>
          <w:numId w:val="7"/>
        </w:numPr>
      </w:pPr>
      <w:r w:rsidRPr="00F1598C">
        <w:t xml:space="preserve">More than 30 minutes per day </w:t>
      </w:r>
      <w:r w:rsidRPr="00F1598C">
        <w:rPr>
          <w:b/>
        </w:rPr>
        <w:t>(</w:t>
      </w:r>
      <w:r w:rsidR="00D36888">
        <w:rPr>
          <w:b/>
        </w:rPr>
        <w:t>0</w:t>
      </w:r>
      <w:r w:rsidRPr="00F1598C">
        <w:rPr>
          <w:b/>
        </w:rPr>
        <w:t xml:space="preserve"> points)</w:t>
      </w:r>
    </w:p>
    <w:p w14:paraId="75A031EF" w14:textId="12ECC8B0" w:rsidR="00284CD7" w:rsidRPr="00F1598C" w:rsidRDefault="00CB63DB" w:rsidP="00363E24">
      <w:pPr>
        <w:pStyle w:val="ListParagraph"/>
        <w:numPr>
          <w:ilvl w:val="0"/>
          <w:numId w:val="7"/>
        </w:numPr>
      </w:pPr>
      <w:r w:rsidRPr="00F1598C">
        <w:rPr>
          <w:rFonts w:eastAsiaTheme="minorEastAsia"/>
          <w:noProof/>
          <w:color w:val="000000" w:themeColor="text1"/>
        </w:rPr>
        <mc:AlternateContent>
          <mc:Choice Requires="wps">
            <w:drawing>
              <wp:anchor distT="0" distB="0" distL="114300" distR="114300" simplePos="0" relativeHeight="251658392" behindDoc="0" locked="0" layoutInCell="1" allowOverlap="1" wp14:anchorId="5773E850" wp14:editId="3901CA4B">
                <wp:simplePos x="0" y="0"/>
                <wp:positionH relativeFrom="margin">
                  <wp:posOffset>5901055</wp:posOffset>
                </wp:positionH>
                <wp:positionV relativeFrom="paragraph">
                  <wp:posOffset>239395</wp:posOffset>
                </wp:positionV>
                <wp:extent cx="561975" cy="285750"/>
                <wp:effectExtent l="12700" t="12700" r="9525" b="19050"/>
                <wp:wrapSquare wrapText="bothSides"/>
                <wp:docPr id="1463644381"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4BDC488B" w14:textId="77777777" w:rsidR="00CB63DB" w:rsidRDefault="00CB63DB" w:rsidP="00CB63DB">
                            <w:pPr>
                              <w:spacing w:after="240"/>
                              <w:rPr>
                                <w:b/>
                                <w:bCs/>
                                <w:sz w:val="24"/>
                                <w:szCs w:val="24"/>
                              </w:rPr>
                            </w:pPr>
                            <w:r>
                              <w:rPr>
                                <w:b/>
                                <w:bCs/>
                                <w:sz w:val="24"/>
                                <w:szCs w:val="24"/>
                              </w:rPr>
                              <w:t xml:space="preserve">     /4</w:t>
                            </w:r>
                          </w:p>
                          <w:p w14:paraId="5CD7ECE3" w14:textId="77777777" w:rsidR="00CB63DB" w:rsidRPr="00D37F37" w:rsidRDefault="00CB63DB" w:rsidP="00CB63DB">
                            <w:pPr>
                              <w:spacing w:after="240"/>
                              <w:rPr>
                                <w:b/>
                                <w:bCs/>
                                <w:sz w:val="24"/>
                                <w:szCs w:val="24"/>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773E850" id="_x0000_s1172" type="#_x0000_t202" style="position:absolute;left:0;text-align:left;margin-left:464.65pt;margin-top:18.85pt;width:44.25pt;height:22.5pt;z-index:25165839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pmoHgOwIAAIUEAAAOAAAAZHJzL2Uyb0RvYy54bWysVN9vGjEMfp+0/yHK+zhg0MKJo2JUTJNQ&#13;&#10;W4lWfQ65hIuWi7MkcMf++jnhZ9s9TXvJ2bHz2f5s3+SurTXZCecVmIL2Ol1KhOFQKrMp6Mvz4suI&#13;&#10;Eh+YKZkGIwq6F57eTT9/mjQ2F32oQJfCEQQxPm9sQasQbJ5lnleiZr4DVhg0SnA1C6i6TVY61iB6&#13;&#10;rbN+t3uTNeBK64AL7/H2/mCk04QvpeDhUUovAtEFxdxCOl061/HMphOWbxyzleLHNNg/ZFEzZTDo&#13;&#10;GeqeBUa2Tn2AqhV34EGGDoc6AykVF6kGrKbXfVfNqmJWpFqQHG/PNPn/B8sfdiv75Ehov0GLDYyE&#13;&#10;NNbnHi9jPa10dfxipgTtSOH+TJtoA+F4ObzpjW+HlHA09UfD22GiNbs8ts6H7wJqEoWCOuxKIovt&#13;&#10;lj5gQHQ9ucRYHrQqF0rrpMRJEHPtyI5hD3VIKeKLN17akAazH3cx9geIiH0GWGvGf8Yq30Kgpg1e&#13;&#10;XmqPUmjXLVElIn8dnZhZQ7lHwhwcZslbvlAYYMl8eGIOhwc5woUIj3hIDZgWHCVKKnC//3Yf/bGn&#13;&#10;aKWkwWEsqP+1ZU5Qon8Y7Pa4NxjE6U3KYHjbR8VdW9bXFrOt54Bc9XD1LE9i9A/6JEoH9SvuzSxG&#13;&#10;RRMzHGMXNJzEeTisCO4dF7NZcsJ5tSwszcryCB1ZjsQ+t6/M2WNnA47EA5zGluXvGnzwjS8NzLYB&#13;&#10;pErdj0wfWD02AGc99ee4l3GZrvXkdfl7TP8AAAD//wMAUEsDBBQABgAIAAAAIQDzK8Yx5AAAAA8B&#13;&#10;AAAPAAAAZHJzL2Rvd25yZXYueG1sTI9LT8MwEITvSPwHa5G4UecBpEmzqXge2hulElc3XpIIPyLb&#13;&#10;bdP+etwTXFZa7czsfPVy0oodyPnBGoR0lgAj01o5mA5h+/l+NwfmgzBSKGsI4UQels31VS0qaY/m&#13;&#10;gw6b0LEYYnwlEPoQxopz3/akhZ/ZkUy8fVunRYir67h04hjDteJZkjxyLQYTP/RipJee2p/NXiO8&#13;&#10;Pa/LfHVajdtzd75XIU+/3EOKeHszvS7ieFoACzSFPwdcGGJ/aGKxnd0b6ZlCKLMyj1KEvCiAXQRJ&#13;&#10;WkSiHcI8K4A3Nf/P0fwCAAD//wMAUEsBAi0AFAAGAAgAAAAhALaDOJL+AAAA4QEAABMAAAAAAAAA&#13;&#10;AAAAAAAAAAAAAFtDb250ZW50X1R5cGVzXS54bWxQSwECLQAUAAYACAAAACEAOP0h/9YAAACUAQAA&#13;&#10;CwAAAAAAAAAAAAAAAAAvAQAAX3JlbHMvLnJlbHNQSwECLQAUAAYACAAAACEAqZqB4DsCAACFBAAA&#13;&#10;DgAAAAAAAAAAAAAAAAAuAgAAZHJzL2Uyb0RvYy54bWxQSwECLQAUAAYACAAAACEA8yvGMeQAAAAP&#13;&#10;AQAADwAAAAAAAAAAAAAAAACVBAAAZHJzL2Rvd25yZXYueG1sUEsFBgAAAAAEAAQA8wAAAKYFAAAA&#13;&#10;AA==&#13;&#10;" fillcolor="white [3201]" strokeweight="1.5pt">
                <v:textbox>
                  <w:txbxContent>
                    <w:p w14:paraId="4BDC488B" w14:textId="77777777" w:rsidR="00CB63DB" w:rsidRDefault="00CB63DB" w:rsidP="00CB63DB">
                      <w:pPr>
                        <w:spacing w:after="240"/>
                        <w:rPr>
                          <w:b/>
                          <w:bCs/>
                          <w:sz w:val="24"/>
                          <w:szCs w:val="24"/>
                        </w:rPr>
                      </w:pPr>
                      <w:r>
                        <w:rPr>
                          <w:b/>
                          <w:bCs/>
                          <w:sz w:val="24"/>
                          <w:szCs w:val="24"/>
                        </w:rPr>
                        <w:t xml:space="preserve">     /4</w:t>
                      </w:r>
                    </w:p>
                    <w:p w14:paraId="5CD7ECE3" w14:textId="77777777" w:rsidR="00CB63DB" w:rsidRPr="00D37F37" w:rsidRDefault="00CB63DB" w:rsidP="00CB63DB">
                      <w:pPr>
                        <w:spacing w:after="240"/>
                        <w:rPr>
                          <w:b/>
                          <w:bCs/>
                          <w:sz w:val="24"/>
                          <w:szCs w:val="24"/>
                        </w:rPr>
                      </w:pPr>
                    </w:p>
                  </w:txbxContent>
                </v:textbox>
                <w10:wrap type="square" anchorx="margin"/>
              </v:shape>
            </w:pict>
          </mc:Fallback>
        </mc:AlternateContent>
      </w:r>
      <w:r w:rsidRPr="00BD38AA">
        <w:rPr>
          <w:noProof/>
        </w:rPr>
        <mc:AlternateContent>
          <mc:Choice Requires="wps">
            <w:drawing>
              <wp:anchor distT="0" distB="0" distL="114300" distR="114300" simplePos="0" relativeHeight="251658381" behindDoc="0" locked="0" layoutInCell="1" allowOverlap="1" wp14:anchorId="6A48E530" wp14:editId="4E1FD6F6">
                <wp:simplePos x="0" y="0"/>
                <wp:positionH relativeFrom="column">
                  <wp:posOffset>5190067</wp:posOffset>
                </wp:positionH>
                <wp:positionV relativeFrom="paragraph">
                  <wp:posOffset>241935</wp:posOffset>
                </wp:positionV>
                <wp:extent cx="668867" cy="285750"/>
                <wp:effectExtent l="0" t="0" r="4445" b="6350"/>
                <wp:wrapNone/>
                <wp:docPr id="976238050"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4FB08B9A" w14:textId="77777777" w:rsidR="00310D6F" w:rsidRPr="00960E64" w:rsidRDefault="00310D6F" w:rsidP="00310D6F">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6A48E530" id="_x0000_s1173" type="#_x0000_t202" style="position:absolute;left:0;text-align:left;margin-left:408.65pt;margin-top:19.05pt;width:52.65pt;height:22.5pt;z-index:251658381;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msEmRMQIAAFwEAAAOAAAAZHJzL2Uyb0RvYy54bWysVEtv2zAMvg/YfxB0X5ykedWIU2QpMgwI&#13;&#10;2gLp0LMiS4kAWdQkJXb260fJebXbadhFJkWKj+8jPX1oKk0OwnkFpqC9TpcSYTiUymwL+uN1+WVC&#13;&#10;iQ/MlEyDEQU9Ck8fZp8/TWubiz7sQJfCEQxifF7bgu5CsHmWeb4TFfMdsMKgUYKrWEDVbbPSsRqj&#13;&#10;Vzrrd7ujrAZXWgdceI+3j62RzlJ8KQUPz1J6EYguKNYW0unSuYlnNpuyfOuY3Sl+KoP9QxUVUwaT&#13;&#10;XkI9ssDI3qk/QlWKO/AgQ4dDlYGUiovUA3bT637oZr1jVqReEBxvLzD5/xeWPx3W9sWR0HyFBgmM&#13;&#10;gNTW5x4vYz+NdFX8YqUE7Qjh8QKbaALheDkaTSajMSUcTf3JcDxMsGbXx9b58E1ARaJQUIesJLDY&#13;&#10;YeUDJkTXs0vM5UGrcqm0TkqcBLHQjhwYcqhDKhFfvPPShtRYyB2mjo8MxOdtZG0wwbWlKIVm0xBV&#13;&#10;Yrt39+eGN1AeEQcH7Yh4y5cKq10xH16Yw5nA1nHOwzMeUgNmg5NEyQ7cr7/dR3+kCq2U1DhjBfU/&#13;&#10;98wJSvR3gyTe9waDOJRJGQzHfVTcrWVzazH7agEIQQ83yvIkRv+gz6J0UL3hOsxjVjQxwzF3QcNZ&#13;&#10;XIR28nGduJjPkxOOoWVhZdaWx9ARvcjFa/PGnD0RFpDpJzhPI8s/8Nb6trjP9wGkSqRGpFtUTwTg&#13;&#10;CCeuT+sWd+RWT17Xn8LsNwAAAP//AwBQSwMEFAAGAAgAAAAhABsys4TkAAAADgEAAA8AAABkcnMv&#13;&#10;ZG93bnJldi54bWxMT8tOwzAQvCPxD9YicUGtk1i0IY1TIV6VuNEUEDc3XpKI2I5iNwl/z3KCy0ir&#13;&#10;mZ1Hvp1Nx0YcfOushHgZAUNbOd3aWsKhfFykwHxQVqvOWZTwjR62xflZrjLtJvuC4z7UjEysz5SE&#13;&#10;JoQ+49xXDRrll65HS9ynG4wKdA4114OayNx0PImiFTeqtZTQqB7vGqy+9icj4eOqfn/289PrJK5F&#13;&#10;/7Aby/WbLqW8vJjvNwS3G2AB5/D3Ab8bqD8UVOzoTlZ71klI47UgqQSRxsBIcJMkK2BHYkQMvMj5&#13;&#10;/xnFDwAAAP//AwBQSwECLQAUAAYACAAAACEAtoM4kv4AAADhAQAAEwAAAAAAAAAAAAAAAAAAAAAA&#13;&#10;W0NvbnRlbnRfVHlwZXNdLnhtbFBLAQItABQABgAIAAAAIQA4/SH/1gAAAJQBAAALAAAAAAAAAAAA&#13;&#10;AAAAAC8BAABfcmVscy8ucmVsc1BLAQItABQABgAIAAAAIQDmsEmRMQIAAFwEAAAOAAAAAAAAAAAA&#13;&#10;AAAAAC4CAABkcnMvZTJvRG9jLnhtbFBLAQItABQABgAIAAAAIQAbMrOE5AAAAA4BAAAPAAAAAAAA&#13;&#10;AAAAAAAAAIsEAABkcnMvZG93bnJldi54bWxQSwUGAAAAAAQABADzAAAAnAUAAAAA&#13;&#10;" fillcolor="white [3201]" stroked="f" strokeweight=".5pt">
                <v:textbox>
                  <w:txbxContent>
                    <w:p w14:paraId="4FB08B9A" w14:textId="77777777" w:rsidR="00310D6F" w:rsidRPr="00960E64" w:rsidRDefault="00310D6F" w:rsidP="00310D6F">
                      <w:pPr>
                        <w:rPr>
                          <w:b/>
                          <w:bCs/>
                        </w:rPr>
                      </w:pPr>
                      <w:r w:rsidRPr="00960E64">
                        <w:rPr>
                          <w:b/>
                          <w:bCs/>
                        </w:rPr>
                        <w:t>TOTAL =</w:t>
                      </w:r>
                    </w:p>
                  </w:txbxContent>
                </v:textbox>
              </v:shape>
            </w:pict>
          </mc:Fallback>
        </mc:AlternateContent>
      </w:r>
      <w:r w:rsidR="00284CD7" w:rsidRPr="00F1598C">
        <w:t xml:space="preserve">30 minutes or less per day </w:t>
      </w:r>
      <w:r w:rsidR="00284CD7" w:rsidRPr="00F1598C">
        <w:rPr>
          <w:b/>
        </w:rPr>
        <w:t>(2 points)</w:t>
      </w:r>
    </w:p>
    <w:p w14:paraId="12EEE299" w14:textId="7F39A72B" w:rsidR="00284CD7" w:rsidRPr="00310D6F" w:rsidRDefault="00284CD7" w:rsidP="00363E24">
      <w:pPr>
        <w:pStyle w:val="ListParagraph"/>
        <w:numPr>
          <w:ilvl w:val="0"/>
          <w:numId w:val="7"/>
        </w:numPr>
      </w:pPr>
      <w:r w:rsidRPr="00F1598C">
        <w:t xml:space="preserve">Rarely or never </w:t>
      </w:r>
      <w:r w:rsidRPr="00F1598C">
        <w:rPr>
          <w:b/>
        </w:rPr>
        <w:t>(4 points)</w:t>
      </w:r>
    </w:p>
    <w:p w14:paraId="59155372" w14:textId="77777777" w:rsidR="00B966A2" w:rsidRDefault="00284CD7" w:rsidP="00363E24">
      <w:pPr>
        <w:pStyle w:val="Questions"/>
      </w:pPr>
      <w:r w:rsidRPr="00B966A2">
        <w:t>5.10 Physical activity education (motor skill development) is provided for students through an evidence-based curriculum.</w:t>
      </w:r>
      <w:r w:rsidRPr="00F1598C">
        <w:t xml:space="preserve"> </w:t>
      </w:r>
    </w:p>
    <w:p w14:paraId="7177C8B1" w14:textId="6394A89C" w:rsidR="00284CD7" w:rsidRPr="00F1598C" w:rsidRDefault="00284CD7" w:rsidP="00B966A2">
      <w:pPr>
        <w:widowControl/>
        <w:autoSpaceDE/>
        <w:autoSpaceDN/>
        <w:spacing w:after="120"/>
        <w:contextualSpacing/>
        <w:rPr>
          <w:rFonts w:asciiTheme="minorHAnsi" w:hAnsiTheme="minorHAnsi" w:cstheme="minorHAnsi"/>
          <w:b/>
          <w:bCs/>
          <w:sz w:val="24"/>
          <w:szCs w:val="24"/>
        </w:rPr>
      </w:pPr>
      <w:r w:rsidRPr="00F1598C">
        <w:rPr>
          <w:rStyle w:val="IntenseEmphasis"/>
          <w:rFonts w:asciiTheme="minorHAnsi" w:hAnsiTheme="minorHAnsi" w:cstheme="minorHAnsi"/>
        </w:rPr>
        <w:t>“Evidence-based curriculum” refers to lesson(s) that have been tested and shown effective at improving physical activity behaviors and other related factors, such as knowledge and attitude around physical activity.</w:t>
      </w:r>
    </w:p>
    <w:p w14:paraId="1B5B2896" w14:textId="77777777" w:rsidR="00284CD7" w:rsidRPr="00F1598C" w:rsidRDefault="00284CD7" w:rsidP="00363E24">
      <w:pPr>
        <w:pStyle w:val="ListParagraph"/>
        <w:numPr>
          <w:ilvl w:val="0"/>
          <w:numId w:val="76"/>
        </w:numPr>
      </w:pPr>
      <w:r w:rsidRPr="00F1598C">
        <w:t xml:space="preserve">1 time per day or more </w:t>
      </w:r>
      <w:r w:rsidRPr="00F1598C">
        <w:rPr>
          <w:b/>
        </w:rPr>
        <w:t>(4 points)</w:t>
      </w:r>
    </w:p>
    <w:p w14:paraId="1330C6C1" w14:textId="77777777" w:rsidR="00284CD7" w:rsidRPr="00F1598C" w:rsidRDefault="00284CD7" w:rsidP="00363E24">
      <w:pPr>
        <w:pStyle w:val="ListParagraph"/>
        <w:numPr>
          <w:ilvl w:val="0"/>
          <w:numId w:val="76"/>
        </w:numPr>
      </w:pPr>
      <w:r w:rsidRPr="00F1598C">
        <w:t xml:space="preserve">3-4 times per week </w:t>
      </w:r>
      <w:r w:rsidRPr="00F1598C">
        <w:rPr>
          <w:b/>
        </w:rPr>
        <w:t>(3 points)</w:t>
      </w:r>
    </w:p>
    <w:p w14:paraId="51459FCC" w14:textId="77777777" w:rsidR="00284CD7" w:rsidRPr="00F1598C" w:rsidRDefault="00284CD7" w:rsidP="00363E24">
      <w:pPr>
        <w:pStyle w:val="ListParagraph"/>
        <w:numPr>
          <w:ilvl w:val="0"/>
          <w:numId w:val="76"/>
        </w:numPr>
      </w:pPr>
      <w:r w:rsidRPr="00F1598C">
        <w:t xml:space="preserve">1-2 times per week </w:t>
      </w:r>
      <w:r w:rsidRPr="00F1598C">
        <w:rPr>
          <w:b/>
        </w:rPr>
        <w:t>(2 points)</w:t>
      </w:r>
    </w:p>
    <w:p w14:paraId="77102C19" w14:textId="099DA8C4" w:rsidR="00284CD7" w:rsidRPr="00F1598C" w:rsidRDefault="00B966A2" w:rsidP="00363E24">
      <w:pPr>
        <w:pStyle w:val="ListParagraph"/>
        <w:numPr>
          <w:ilvl w:val="0"/>
          <w:numId w:val="76"/>
        </w:numPr>
      </w:pPr>
      <w:r w:rsidRPr="00F1598C">
        <w:rPr>
          <w:rFonts w:eastAsiaTheme="minorEastAsia"/>
          <w:noProof/>
          <w:color w:val="000000" w:themeColor="text1"/>
        </w:rPr>
        <mc:AlternateContent>
          <mc:Choice Requires="wps">
            <w:drawing>
              <wp:anchor distT="0" distB="0" distL="114300" distR="114300" simplePos="0" relativeHeight="251658393" behindDoc="0" locked="0" layoutInCell="1" allowOverlap="1" wp14:anchorId="00602C98" wp14:editId="14BA73C5">
                <wp:simplePos x="0" y="0"/>
                <wp:positionH relativeFrom="margin">
                  <wp:posOffset>5901055</wp:posOffset>
                </wp:positionH>
                <wp:positionV relativeFrom="paragraph">
                  <wp:posOffset>193675</wp:posOffset>
                </wp:positionV>
                <wp:extent cx="561975" cy="285750"/>
                <wp:effectExtent l="12700" t="12700" r="9525" b="19050"/>
                <wp:wrapSquare wrapText="bothSides"/>
                <wp:docPr id="1610345461"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4434A776" w14:textId="77777777" w:rsidR="00B966A2" w:rsidRDefault="00B966A2" w:rsidP="00B966A2">
                            <w:pPr>
                              <w:spacing w:after="240"/>
                              <w:rPr>
                                <w:b/>
                                <w:bCs/>
                                <w:sz w:val="24"/>
                                <w:szCs w:val="24"/>
                              </w:rPr>
                            </w:pPr>
                            <w:r>
                              <w:rPr>
                                <w:b/>
                                <w:bCs/>
                                <w:sz w:val="24"/>
                                <w:szCs w:val="24"/>
                              </w:rPr>
                              <w:t xml:space="preserve">     /4</w:t>
                            </w:r>
                          </w:p>
                          <w:p w14:paraId="33092A44" w14:textId="77777777" w:rsidR="00B966A2" w:rsidRPr="00D37F37" w:rsidRDefault="00B966A2" w:rsidP="00B966A2">
                            <w:pPr>
                              <w:spacing w:after="240"/>
                              <w:rPr>
                                <w:b/>
                                <w:bCs/>
                                <w:sz w:val="24"/>
                                <w:szCs w:val="24"/>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0602C98" id="_x0000_s1174" type="#_x0000_t202" style="position:absolute;left:0;text-align:left;margin-left:464.65pt;margin-top:15.25pt;width:44.25pt;height:22.5pt;z-index:251658393;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K9dfQOAIAAIUEAAAOAAAAZHJzL2Uyb0RvYy54bWysVEtvGjEQvlfqf7B8LwsIQkAsESWiqoSS&#13;&#10;SKTK2Xi9rFWvx7UHdtNf37F5Jump6sXMa7+Z+WaG6V1bG7ZXPmiwOe91upwpK6HQdpvzH8/LL7ec&#13;&#10;BRS2EAasyvmrCvxu9vnTtHET1YcKTKE8IxAbJo3LeYXoJlkWZKVqETrglCVnCb4WSKrfZoUXDaHX&#13;&#10;Jut3uzdZA75wHqQKgaz3ByefJfyyVBIfyzIoZCbnVBum16d3E99sNhWTrReu0vJYhviHKmqhLSU9&#13;&#10;Q90LFGzn9QeoWksPAUrsSKgzKEstVeqBuul133WzroRTqRciJ7gzTeH/wcqH/do9eYbtV2hpgJGQ&#13;&#10;xoVJIGPspy19HX+pUkZ+ovD1TJtqkUkyDm9649GQM0mu/u1wNEy0ZpePnQ/4TUHNopBzT1NJZIn9&#13;&#10;KiAlpNBTSMwVwOhiqY1JStwEtTCe7QXN0GAqkb54E2Usa6j6cZdyf4CI2GeAjRHyZ+zyLQRpxpLx&#13;&#10;0nuUsN20TBeEPEg9RdsGilcizMNhl4KTS00JViLgk/C0PMQRHQQ+0lMaoLLgKHFWgf/9N3uMp5mS&#13;&#10;l7OGljHn4ddOeMWZ+W5p2uPegApgmJTBcNQnxV97Ntceu6sXQFz16PScTGKMR3MSSw/1C93NPGYl&#13;&#10;l7CScuccT+ICDydCdyfVfJ6CaF+dwJVdOxmhI8uR2Of2RXh3nCzSSjzAaW3F5N2AD7HxSwvzHUKp&#13;&#10;0/QvrB4HQLue5nO8y3hM13qKuvx7zP4AAAD//wMAUEsDBBQABgAIAAAAIQDs0eok5AAAAA8BAAAP&#13;&#10;AAAAZHJzL2Rvd25yZXYueG1sTI/NbsIwEITvlfoO1lbqrdghTWlCNqi/B7iVInE1sUmi2usoNhB4&#13;&#10;+ppTe1lptTOz85WL0Rp21IPvHCEkEwFMU+1URw3C5vvz4RmYD5KUNI40wll7WFS3N6UslDvRlz6u&#13;&#10;Q8NiCPlCIrQh9AXnvm61lX7iek3xtneDlSGuQ8PVIE8x3Bo+FeKJW9lR/NDKXr+1uv5ZHyzCx+sq&#13;&#10;T5fnZb+5NJdHE9JkO2QJ4v3d+D6P42UOLOgx/DngyhD7QxWL7dyBlGcGIZ/maZQipCIDdhWIZBaJ&#13;&#10;dgizLANelfw/R/ULAAD//wMAUEsBAi0AFAAGAAgAAAAhALaDOJL+AAAA4QEAABMAAAAAAAAAAAAA&#13;&#10;AAAAAAAAAFtDb250ZW50X1R5cGVzXS54bWxQSwECLQAUAAYACAAAACEAOP0h/9YAAACUAQAACwAA&#13;&#10;AAAAAAAAAAAAAAAvAQAAX3JlbHMvLnJlbHNQSwECLQAUAAYACAAAACEAivXX0DgCAACFBAAADgAA&#13;&#10;AAAAAAAAAAAAAAAuAgAAZHJzL2Uyb0RvYy54bWxQSwECLQAUAAYACAAAACEA7NHqJOQAAAAPAQAA&#13;&#10;DwAAAAAAAAAAAAAAAACSBAAAZHJzL2Rvd25yZXYueG1sUEsFBgAAAAAEAAQA8wAAAKMFAAAAAA==&#13;&#10;" fillcolor="white [3201]" strokeweight="1.5pt">
                <v:textbox>
                  <w:txbxContent>
                    <w:p w14:paraId="4434A776" w14:textId="77777777" w:rsidR="00B966A2" w:rsidRDefault="00B966A2" w:rsidP="00B966A2">
                      <w:pPr>
                        <w:spacing w:after="240"/>
                        <w:rPr>
                          <w:b/>
                          <w:bCs/>
                          <w:sz w:val="24"/>
                          <w:szCs w:val="24"/>
                        </w:rPr>
                      </w:pPr>
                      <w:r>
                        <w:rPr>
                          <w:b/>
                          <w:bCs/>
                          <w:sz w:val="24"/>
                          <w:szCs w:val="24"/>
                        </w:rPr>
                        <w:t xml:space="preserve">     /4</w:t>
                      </w:r>
                    </w:p>
                    <w:p w14:paraId="33092A44" w14:textId="77777777" w:rsidR="00B966A2" w:rsidRPr="00D37F37" w:rsidRDefault="00B966A2" w:rsidP="00B966A2">
                      <w:pPr>
                        <w:spacing w:after="240"/>
                        <w:rPr>
                          <w:b/>
                          <w:bCs/>
                          <w:sz w:val="24"/>
                          <w:szCs w:val="24"/>
                        </w:rPr>
                      </w:pPr>
                    </w:p>
                  </w:txbxContent>
                </v:textbox>
                <w10:wrap type="square" anchorx="margin"/>
              </v:shape>
            </w:pict>
          </mc:Fallback>
        </mc:AlternateContent>
      </w:r>
      <w:r w:rsidRPr="00BD38AA">
        <w:rPr>
          <w:noProof/>
        </w:rPr>
        <mc:AlternateContent>
          <mc:Choice Requires="wps">
            <w:drawing>
              <wp:anchor distT="0" distB="0" distL="114300" distR="114300" simplePos="0" relativeHeight="251658382" behindDoc="0" locked="0" layoutInCell="1" allowOverlap="1" wp14:anchorId="7C7D7F71" wp14:editId="5FA45FEA">
                <wp:simplePos x="0" y="0"/>
                <wp:positionH relativeFrom="column">
                  <wp:posOffset>5190067</wp:posOffset>
                </wp:positionH>
                <wp:positionV relativeFrom="paragraph">
                  <wp:posOffset>197485</wp:posOffset>
                </wp:positionV>
                <wp:extent cx="668867" cy="285750"/>
                <wp:effectExtent l="0" t="0" r="4445" b="6350"/>
                <wp:wrapNone/>
                <wp:docPr id="2086627382"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453ED942" w14:textId="77777777" w:rsidR="00310D6F" w:rsidRPr="00960E64" w:rsidRDefault="00310D6F" w:rsidP="00310D6F">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7C7D7F71" id="_x0000_s1175" type="#_x0000_t202" style="position:absolute;left:0;text-align:left;margin-left:408.65pt;margin-top:15.55pt;width:52.65pt;height:22.5pt;z-index:251658382;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F3x+hMAIAAFwEAAAOAAAAZHJzL2Uyb0RvYy54bWysVEuP2jAQvlfqf7B8LwEKLBs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nkjhKOpuF0fDdOsGbXx9b58FVATaJQUIesJLDY&#13;&#10;Ye0DJkTXs0vM5UGrcqW0TkqcBLHUjhwYcqhDKhFf/OalDWmwkM+YOj4yEJ93kbXBBNeWohTabUtU&#13;&#10;ie2OLg1voTwiDg66EfGWrxRWu2Y+vDCHM4Gt45yHZzykBswGJ4mSCtzPv91Hf6QKrZQ0OGMF9T/2&#13;&#10;zAlK9DeDJN4PRqM4lEkZje+GqLhby/bWYvb1EhCCAW6U5UmM/kGfRemgfsN1WMSsaGKGY+6ChrO4&#13;&#10;DN3k4zpxsVgkJxxDy8LabCyPoSN6kYvX9o05eyIsINNPcJ5Glr/jrfPtcF/sA0iVSI1Id6ieCMAR&#13;&#10;Tlyf1i3uyK2evK4/hfkvAAAA//8DAFBLAwQUAAYACAAAACEAS9d6v+IAAAAOAQAADwAAAGRycy9k&#13;&#10;b3ducmV2LnhtbExPS0+EMBC+m/gfmjHxYtxSiLCylI3xtYk3Fx/x1qUjEGlLaBfw3zue9DLJl/me&#13;&#10;xXYxPZtw9J2zEsQqAoa2drqzjYSX6uFyDcwHZbXqnUUJ3+hhW56eFCrXbrbPOO1Dw8jE+lxJaEMY&#13;&#10;cs593aJRfuUGtPT7dKNRgeDYcD2qmcxNz+MoSrlRnaWEVg1422L9tT8aCR8XzfuTXx5f5+QqGe53&#13;&#10;U5W96UrK87PlbkPnZgMs4BL+FPC7gfpDScUO7mi1Z72EtcgSokpIhABGhOs4ToEdJGSpAF4W/P+M&#13;&#10;8gcAAP//AwBQSwECLQAUAAYACAAAACEAtoM4kv4AAADhAQAAEwAAAAAAAAAAAAAAAAAAAAAAW0Nv&#13;&#10;bnRlbnRfVHlwZXNdLnhtbFBLAQItABQABgAIAAAAIQA4/SH/1gAAAJQBAAALAAAAAAAAAAAAAAAA&#13;&#10;AC8BAABfcmVscy8ucmVsc1BLAQItABQABgAIAAAAIQDF3x+hMAIAAFwEAAAOAAAAAAAAAAAAAAAA&#13;&#10;AC4CAABkcnMvZTJvRG9jLnhtbFBLAQItABQABgAIAAAAIQBL13q/4gAAAA4BAAAPAAAAAAAAAAAA&#13;&#10;AAAAAIoEAABkcnMvZG93bnJldi54bWxQSwUGAAAAAAQABADzAAAAmQUAAAAA&#13;&#10;" fillcolor="white [3201]" stroked="f" strokeweight=".5pt">
                <v:textbox>
                  <w:txbxContent>
                    <w:p w14:paraId="453ED942" w14:textId="77777777" w:rsidR="00310D6F" w:rsidRPr="00960E64" w:rsidRDefault="00310D6F" w:rsidP="00310D6F">
                      <w:pPr>
                        <w:rPr>
                          <w:b/>
                          <w:bCs/>
                        </w:rPr>
                      </w:pPr>
                      <w:r w:rsidRPr="00960E64">
                        <w:rPr>
                          <w:b/>
                          <w:bCs/>
                        </w:rPr>
                        <w:t>TOTAL =</w:t>
                      </w:r>
                    </w:p>
                  </w:txbxContent>
                </v:textbox>
              </v:shape>
            </w:pict>
          </mc:Fallback>
        </mc:AlternateContent>
      </w:r>
      <w:r w:rsidR="00284CD7" w:rsidRPr="00F1598C">
        <w:t xml:space="preserve">Less than 1 time per week </w:t>
      </w:r>
      <w:r w:rsidR="00284CD7" w:rsidRPr="00F1598C">
        <w:rPr>
          <w:b/>
        </w:rPr>
        <w:t>(1 point)</w:t>
      </w:r>
    </w:p>
    <w:p w14:paraId="4278B6DD" w14:textId="6E2F1501" w:rsidR="00284CD7" w:rsidRPr="00F1598C" w:rsidRDefault="00284CD7" w:rsidP="00363E24">
      <w:pPr>
        <w:pStyle w:val="ListParagraph"/>
        <w:numPr>
          <w:ilvl w:val="0"/>
          <w:numId w:val="76"/>
        </w:numPr>
      </w:pPr>
      <w:r w:rsidRPr="00F1598C">
        <w:t xml:space="preserve">Never or no nutrition education is offered </w:t>
      </w:r>
      <w:r w:rsidRPr="00F1598C">
        <w:rPr>
          <w:b/>
        </w:rPr>
        <w:t>(0 points)</w:t>
      </w:r>
    </w:p>
    <w:p w14:paraId="672116A4" w14:textId="5C3A3FEC" w:rsidR="00284CD7" w:rsidRPr="00F1598C" w:rsidRDefault="00284CD7" w:rsidP="00363E24">
      <w:pPr>
        <w:pStyle w:val="Questions"/>
      </w:pPr>
      <w:r w:rsidRPr="00F1598C">
        <w:t>5.11 Sufficient and age-appropriate portable play equipment (jump ropes, balls, hula hoops) is present.</w:t>
      </w:r>
    </w:p>
    <w:p w14:paraId="7B6E700F" w14:textId="117F3452" w:rsidR="00284CD7" w:rsidRPr="00F1598C" w:rsidRDefault="001F7002" w:rsidP="00363E24">
      <w:pPr>
        <w:pStyle w:val="ListParagraph"/>
        <w:numPr>
          <w:ilvl w:val="0"/>
          <w:numId w:val="5"/>
        </w:numPr>
      </w:pPr>
      <w:r w:rsidRPr="00F1598C">
        <w:rPr>
          <w:rFonts w:eastAsiaTheme="minorEastAsia"/>
          <w:noProof/>
          <w:color w:val="000000" w:themeColor="text1"/>
        </w:rPr>
        <mc:AlternateContent>
          <mc:Choice Requires="wps">
            <w:drawing>
              <wp:anchor distT="0" distB="0" distL="114300" distR="114300" simplePos="0" relativeHeight="251658394" behindDoc="0" locked="0" layoutInCell="1" allowOverlap="1" wp14:anchorId="0EC23F28" wp14:editId="4FF7FBD8">
                <wp:simplePos x="0" y="0"/>
                <wp:positionH relativeFrom="margin">
                  <wp:posOffset>5901055</wp:posOffset>
                </wp:positionH>
                <wp:positionV relativeFrom="paragraph">
                  <wp:posOffset>245110</wp:posOffset>
                </wp:positionV>
                <wp:extent cx="561975" cy="285750"/>
                <wp:effectExtent l="12700" t="12700" r="9525" b="19050"/>
                <wp:wrapSquare wrapText="bothSides"/>
                <wp:docPr id="363781389"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16A8F2E2" w14:textId="77777777" w:rsidR="001F7002" w:rsidRDefault="001F7002" w:rsidP="001F7002">
                            <w:pPr>
                              <w:spacing w:after="240"/>
                              <w:rPr>
                                <w:b/>
                                <w:bCs/>
                                <w:sz w:val="24"/>
                                <w:szCs w:val="24"/>
                              </w:rPr>
                            </w:pPr>
                            <w:r>
                              <w:rPr>
                                <w:b/>
                                <w:bCs/>
                                <w:sz w:val="24"/>
                                <w:szCs w:val="24"/>
                              </w:rPr>
                              <w:t xml:space="preserve">     /4</w:t>
                            </w:r>
                          </w:p>
                          <w:p w14:paraId="6A7A90DB" w14:textId="77777777" w:rsidR="001F7002" w:rsidRPr="00D37F37" w:rsidRDefault="001F7002" w:rsidP="001F7002">
                            <w:pPr>
                              <w:spacing w:after="240"/>
                              <w:rPr>
                                <w:b/>
                                <w:bCs/>
                                <w:sz w:val="24"/>
                                <w:szCs w:val="24"/>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EC23F28" id="_x0000_s1176" type="#_x0000_t202" style="position:absolute;left:0;text-align:left;margin-left:464.65pt;margin-top:19.3pt;width:44.25pt;height:22.5pt;z-index:25165839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1lzmhOwIAAIUEAAAOAAAAZHJzL2Uyb0RvYy54bWysVN9vGjEMfp+0/yHK+zhAUMqJo2JUTJNQ&#13;&#10;W4lOfQ65hIuWi7MkcMf++jnhZ9s9VX3J2bHz2f5s3+SurTXZCecVmIL2Ol1KhOFQKrMp6K/nxbdb&#13;&#10;SnxgpmQajCjoXnh6N/36ZdLYXPShAl0KRxDE+LyxBa1CsHmWeV6JmvkOWGHQKMHVLKDqNlnpWIPo&#13;&#10;tc763e5N1oArrQMuvMfb+4ORThO+lIKHRym9CEQXFHML6XTpXMczm05YvnHMVoof02AfyKJmymDQ&#13;&#10;M9Q9C4xsnXoHVSvuwIMMHQ51BlIqLlINWE2v+6aaVcWsSLUgOd6eafKfB8sfdiv75Ehov0OLDYyE&#13;&#10;NNbnHi9jPa10dfxipgTtSOH+TJtoA+F4ObzpjUdDSjia+rfD0TDRml0eW+fDDwE1iUJBHXYlkcV2&#13;&#10;Sx8wILqeXGIsD1qVC6V1UuIkiLl2ZMewhzqkFPHFKy9tSIPZj7sY+x1ExD4DrDXjv2OVryFQ0wYv&#13;&#10;L7VHKbTrlqgSkQf9EzNrKPdImIPDLHnLFwoDLJkPT8zh8CBHuBDhEQ+pAdOCo0RJBe7v/+6jP/YU&#13;&#10;rZQ0OIwF9X+2zAlK9E+D3R73BoM4vUkZDEd9VNy1ZX1tMdt6DshVD1fP8iRG/6BPonRQv+DezGJU&#13;&#10;NDHDMXZBw0mch8OK4N5xMZslJ5xXy8LSrCyP0JHlSOxz+8KcPXY24Eg8wGlsWf6mwQff+NLAbBtA&#13;&#10;qtT9yPSB1WMDcNZTf457GZfpWk9el7/H9B8AAAD//wMAUEsDBBQABgAIAAAAIQBIgIqi5AAAAA8B&#13;&#10;AAAPAAAAZHJzL2Rvd25yZXYueG1sTI/NTsMwEITvSLyDtUjcqJMaQpJmU/F7KDdKJa5ubJKI2I5s&#13;&#10;t0379GxP9LLSamdm56uWkxnYXvvQO4uQzhJg2jZO9bZF2Hy93+XAQpRWycFZjXDUAZb19VUlS+UO&#13;&#10;9lPv17FlFGJDKRG6GMeS89B02sgwc6O2dPtx3shIq2+58vJA4Wbg8yTJuJG9pQ+dHPVLp5vf9c4g&#13;&#10;vD1/FGJ1XI2bU3u6H6JIv/1Dinh7M70uaDwtgEU9xX8HnBmoP9RUbOt2VgU2IBTzQpAUQeQZsLMg&#13;&#10;SR+JaIuQiwx4XfFLjvoPAAD//wMAUEsBAi0AFAAGAAgAAAAhALaDOJL+AAAA4QEAABMAAAAAAAAA&#13;&#10;AAAAAAAAAAAAAFtDb250ZW50X1R5cGVzXS54bWxQSwECLQAUAAYACAAAACEAOP0h/9YAAACUAQAA&#13;&#10;CwAAAAAAAAAAAAAAAAAvAQAAX3JlbHMvLnJlbHNQSwECLQAUAAYACAAAACEANZc5oTsCAACFBAAA&#13;&#10;DgAAAAAAAAAAAAAAAAAuAgAAZHJzL2Uyb0RvYy54bWxQSwECLQAUAAYACAAAACEASICKouQAAAAP&#13;&#10;AQAADwAAAAAAAAAAAAAAAACVBAAAZHJzL2Rvd25yZXYueG1sUEsFBgAAAAAEAAQA8wAAAKYFAAAA&#13;&#10;AA==&#13;&#10;" fillcolor="white [3201]" strokeweight="1.5pt">
                <v:textbox>
                  <w:txbxContent>
                    <w:p w14:paraId="16A8F2E2" w14:textId="77777777" w:rsidR="001F7002" w:rsidRDefault="001F7002" w:rsidP="001F7002">
                      <w:pPr>
                        <w:spacing w:after="240"/>
                        <w:rPr>
                          <w:b/>
                          <w:bCs/>
                          <w:sz w:val="24"/>
                          <w:szCs w:val="24"/>
                        </w:rPr>
                      </w:pPr>
                      <w:r>
                        <w:rPr>
                          <w:b/>
                          <w:bCs/>
                          <w:sz w:val="24"/>
                          <w:szCs w:val="24"/>
                        </w:rPr>
                        <w:t xml:space="preserve">     /4</w:t>
                      </w:r>
                    </w:p>
                    <w:p w14:paraId="6A7A90DB" w14:textId="77777777" w:rsidR="001F7002" w:rsidRPr="00D37F37" w:rsidRDefault="001F7002" w:rsidP="001F7002">
                      <w:pPr>
                        <w:spacing w:after="240"/>
                        <w:rPr>
                          <w:b/>
                          <w:bCs/>
                          <w:sz w:val="24"/>
                          <w:szCs w:val="24"/>
                        </w:rPr>
                      </w:pPr>
                    </w:p>
                  </w:txbxContent>
                </v:textbox>
                <w10:wrap type="square" anchorx="margin"/>
              </v:shape>
            </w:pict>
          </mc:Fallback>
        </mc:AlternateContent>
      </w:r>
      <w:r w:rsidRPr="00BD38AA">
        <w:rPr>
          <w:noProof/>
        </w:rPr>
        <mc:AlternateContent>
          <mc:Choice Requires="wps">
            <w:drawing>
              <wp:anchor distT="0" distB="0" distL="114300" distR="114300" simplePos="0" relativeHeight="251658383" behindDoc="0" locked="0" layoutInCell="1" allowOverlap="1" wp14:anchorId="4CABA4E1" wp14:editId="6F4BA3EB">
                <wp:simplePos x="0" y="0"/>
                <wp:positionH relativeFrom="column">
                  <wp:posOffset>5190067</wp:posOffset>
                </wp:positionH>
                <wp:positionV relativeFrom="paragraph">
                  <wp:posOffset>241300</wp:posOffset>
                </wp:positionV>
                <wp:extent cx="668867" cy="285750"/>
                <wp:effectExtent l="0" t="0" r="4445" b="6350"/>
                <wp:wrapNone/>
                <wp:docPr id="943351883"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0B641E37" w14:textId="77777777" w:rsidR="00310D6F" w:rsidRPr="00960E64" w:rsidRDefault="00310D6F" w:rsidP="00310D6F">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4CABA4E1" id="_x0000_s1177" type="#_x0000_t202" style="position:absolute;left:0;text-align:left;margin-left:408.65pt;margin-top:19pt;width:52.65pt;height:22.5pt;z-index:251658383;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6vfHQMQIAAFwEAAAOAAAAZHJzL2Uyb0RvYy54bWysVEuP2jAQvlfqf7B8LwEWWBo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nknhKOpuF0fD9OsGbXx9b58FVATaJQUIesJLDY&#13;&#10;Ye0DJkTXs0vM5UGrcqW0TkqcBLHUjhwYcqhDKhFf/OalDWmwkDtMHR8ZiM+7yNpggmtLUQrttiWq&#13;&#10;xHZHd+eGt1AeEQcH3Yh4y1cKq10zH16Yw5nA1nHOwzMeUgNmg5NESQXu59/uoz9ShVZKGpyxgvof&#13;&#10;e+YEJfqbQRI/D0ajOJRJGY3vh6i4W8v21mL29RIQggFulOVJjP5Bn0XpoH7DdVjErGhihmPugoaz&#13;&#10;uAzd5OM6cbFYJCccQ8vC2mwsj6EjepGL1/aNOXsiLCDTT3CeRpa/463z7XBf7ANIlUiNSHeongjA&#13;&#10;EU5cn9Yt7sitnryuP4X5LwAAAP//AwBQSwMEFAAGAAgAAAAhANZmIcblAAAADgEAAA8AAABkcnMv&#13;&#10;ZG93bnJldi54bWxMj0tPwzAQhO9I/Adrkbgg6jQRbUjjVIhXJW40PMTNjZckIl5HsZuEf89ygstK&#13;&#10;q5mdnS/fzrYTIw6+daRguYhAIFXOtFQreCkfLlMQPmgyunOECr7Rw7Y4Pcl1ZtxEzzjuQy04hHym&#13;&#10;FTQh9JmUvmrQar9wPRJrn26wOvA61NIMeuJw28k4ilbS6pb4Q6N7vG2w+tofrYKPi/r9yc+Pr1Ny&#13;&#10;lfT3u7Fcv5lSqfOz+W7D42YDIuAc/i7gl4H7Q8HFDu5IxotOQbpcJ2xVkKQMxobrOF6BOLCSRCCL&#13;&#10;XP7HKH4AAAD//wMAUEsBAi0AFAAGAAgAAAAhALaDOJL+AAAA4QEAABMAAAAAAAAAAAAAAAAAAAAA&#13;&#10;AFtDb250ZW50X1R5cGVzXS54bWxQSwECLQAUAAYACAAAACEAOP0h/9YAAACUAQAACwAAAAAAAAAA&#13;&#10;AAAAAAAvAQAAX3JlbHMvLnJlbHNQSwECLQAUAAYACAAAACEAer3x0DECAABcBAAADgAAAAAAAAAA&#13;&#10;AAAAAAAuAgAAZHJzL2Uyb0RvYy54bWxQSwECLQAUAAYACAAAACEA1mYhxuUAAAAOAQAADwAAAAAA&#13;&#10;AAAAAAAAAACLBAAAZHJzL2Rvd25yZXYueG1sUEsFBgAAAAAEAAQA8wAAAJ0FAAAAAA==&#13;&#10;" fillcolor="white [3201]" stroked="f" strokeweight=".5pt">
                <v:textbox>
                  <w:txbxContent>
                    <w:p w14:paraId="0B641E37" w14:textId="77777777" w:rsidR="00310D6F" w:rsidRPr="00960E64" w:rsidRDefault="00310D6F" w:rsidP="00310D6F">
                      <w:pPr>
                        <w:rPr>
                          <w:b/>
                          <w:bCs/>
                        </w:rPr>
                      </w:pPr>
                      <w:r w:rsidRPr="00960E64">
                        <w:rPr>
                          <w:b/>
                          <w:bCs/>
                        </w:rPr>
                        <w:t>TOTAL =</w:t>
                      </w:r>
                    </w:p>
                  </w:txbxContent>
                </v:textbox>
              </v:shape>
            </w:pict>
          </mc:Fallback>
        </mc:AlternateContent>
      </w:r>
      <w:r w:rsidR="00284CD7" w:rsidRPr="00F1598C">
        <w:t xml:space="preserve">Yes </w:t>
      </w:r>
      <w:r w:rsidR="00284CD7" w:rsidRPr="004A37DF">
        <w:t>(4 points)</w:t>
      </w:r>
    </w:p>
    <w:p w14:paraId="56CDF186" w14:textId="6F89B8B0" w:rsidR="00284CD7" w:rsidRPr="00F1598C" w:rsidRDefault="00284CD7" w:rsidP="00363E24">
      <w:pPr>
        <w:pStyle w:val="ListParagraph"/>
        <w:numPr>
          <w:ilvl w:val="0"/>
          <w:numId w:val="5"/>
        </w:numPr>
      </w:pPr>
      <w:r w:rsidRPr="00F1598C">
        <w:t xml:space="preserve">No </w:t>
      </w:r>
      <w:r w:rsidRPr="004A37DF">
        <w:t>(0 points)</w:t>
      </w:r>
    </w:p>
    <w:p w14:paraId="0A74D72B" w14:textId="77777777" w:rsidR="009D6AA8" w:rsidRDefault="009D6AA8">
      <w:pPr>
        <w:widowControl/>
        <w:autoSpaceDE/>
        <w:autoSpaceDN/>
        <w:spacing w:after="160" w:line="259" w:lineRule="auto"/>
        <w:rPr>
          <w:rFonts w:asciiTheme="minorHAnsi" w:hAnsiTheme="minorHAnsi" w:cstheme="minorHAnsi"/>
          <w:b/>
          <w:color w:val="000000" w:themeColor="text1"/>
          <w:sz w:val="24"/>
          <w:szCs w:val="24"/>
        </w:rPr>
      </w:pPr>
      <w:r>
        <w:br w:type="page"/>
      </w:r>
    </w:p>
    <w:p w14:paraId="5CED5943" w14:textId="34DFD82C" w:rsidR="00284CD7" w:rsidRPr="00F1598C" w:rsidRDefault="00284CD7" w:rsidP="00363E24">
      <w:pPr>
        <w:pStyle w:val="Questions"/>
      </w:pPr>
      <w:r w:rsidRPr="00F1598C">
        <w:lastRenderedPageBreak/>
        <w:t>5.12 Sufficient and age-appropriate fixed play equipment (jungle gyms, monkey bars, stencils, playground markings) is present.</w:t>
      </w:r>
    </w:p>
    <w:p w14:paraId="188636EF" w14:textId="5B81BA24" w:rsidR="00284CD7" w:rsidRPr="00F1598C" w:rsidRDefault="00284CD7" w:rsidP="00363E24">
      <w:pPr>
        <w:pStyle w:val="ListParagraph"/>
        <w:numPr>
          <w:ilvl w:val="0"/>
          <w:numId w:val="5"/>
        </w:numPr>
      </w:pPr>
      <w:r w:rsidRPr="00F1598C">
        <w:t xml:space="preserve">Yes </w:t>
      </w:r>
      <w:r w:rsidRPr="0068455F">
        <w:t>(4 points)</w:t>
      </w:r>
    </w:p>
    <w:p w14:paraId="6FF62F43" w14:textId="03931FF1" w:rsidR="00284CD7" w:rsidRPr="00F1598C" w:rsidRDefault="001F7002" w:rsidP="00363E24">
      <w:pPr>
        <w:pStyle w:val="ListParagraph"/>
        <w:numPr>
          <w:ilvl w:val="0"/>
          <w:numId w:val="5"/>
        </w:numPr>
      </w:pPr>
      <w:r w:rsidRPr="00F1598C">
        <w:rPr>
          <w:rFonts w:eastAsiaTheme="minorEastAsia"/>
          <w:noProof/>
          <w:color w:val="000000" w:themeColor="text1"/>
        </w:rPr>
        <mc:AlternateContent>
          <mc:Choice Requires="wps">
            <w:drawing>
              <wp:anchor distT="0" distB="0" distL="114300" distR="114300" simplePos="0" relativeHeight="251658395" behindDoc="0" locked="0" layoutInCell="1" allowOverlap="1" wp14:anchorId="243906AE" wp14:editId="3D2CD32F">
                <wp:simplePos x="0" y="0"/>
                <wp:positionH relativeFrom="margin">
                  <wp:posOffset>5901055</wp:posOffset>
                </wp:positionH>
                <wp:positionV relativeFrom="paragraph">
                  <wp:posOffset>116205</wp:posOffset>
                </wp:positionV>
                <wp:extent cx="561975" cy="285750"/>
                <wp:effectExtent l="12700" t="12700" r="9525" b="19050"/>
                <wp:wrapSquare wrapText="bothSides"/>
                <wp:docPr id="1456130593"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63E56091" w14:textId="77777777" w:rsidR="001F7002" w:rsidRDefault="001F7002" w:rsidP="001F7002">
                            <w:pPr>
                              <w:spacing w:after="240"/>
                              <w:rPr>
                                <w:b/>
                                <w:bCs/>
                                <w:sz w:val="24"/>
                                <w:szCs w:val="24"/>
                              </w:rPr>
                            </w:pPr>
                            <w:r>
                              <w:rPr>
                                <w:b/>
                                <w:bCs/>
                                <w:sz w:val="24"/>
                                <w:szCs w:val="24"/>
                              </w:rPr>
                              <w:t xml:space="preserve">     /4</w:t>
                            </w:r>
                          </w:p>
                          <w:p w14:paraId="71B68200" w14:textId="77777777" w:rsidR="001F7002" w:rsidRPr="00D37F37" w:rsidRDefault="001F7002" w:rsidP="001F7002">
                            <w:pPr>
                              <w:spacing w:after="240"/>
                              <w:rPr>
                                <w:b/>
                                <w:bCs/>
                                <w:sz w:val="24"/>
                                <w:szCs w:val="24"/>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43906AE" id="_x0000_s1178" type="#_x0000_t202" style="position:absolute;left:0;text-align:left;margin-left:464.65pt;margin-top:9.15pt;width:44.25pt;height:22.5pt;z-index:251658395;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0MAszOgIAAIUEAAAOAAAAZHJzL2Uyb0RvYy54bWysVE1v2zAMvQ/YfxB0X50ESdsEcYqsRYcB&#13;&#10;RVsgHXpWZLkWJouapMTufv2elI9+7TTsIpMi9Ug+kp5f9K1hW+WDJlvy4cmAM2UlVdo+lfzHw/WX&#13;&#10;c85CFLYShqwq+bMK/GLx+dO8czM1ooZMpTwDiA2zzpW8idHNiiLIRrUinJBTFsaafCsiVP9UVF50&#13;&#10;QG9NMRoMTouOfOU8SRUCbq92Rr7I+HWtZLyr66AiMyVHbjGfPp/rdBaLuZg9eeEaLfdpiH/IohXa&#13;&#10;IugR6kpEwTZef4BqtfQUqI4nktqC6lpLlWtANcPBu2pWjXAq1wJygjvSFP4frLzdrty9Z7H/Sj0a&#13;&#10;mAjpXJgFXKZ6+tq36YtMGeyg8PlIm+ojk7icnA6nZxPOJEyj88nZJNNavDx2PsRvilqWhJJ7dCWT&#13;&#10;JbY3ISIgXA8uKVYgo6trbUxW0iSoS+PZVqCHJuYU8eKNl7GsQ/bTAWJ/gEjYR4C1EfJnqvItBDRj&#13;&#10;cflSe5Jiv+6ZroA8Hh+YWVP1DMI87WYpOHmtEeBGhHgvPIYHHGEh4h2O2hDSor3EWUP+99/ukz96&#13;&#10;CitnHYax5OHXRnjFmflu0e0p4qfpzcp4cjaC4l9b1q8tdtNeErgaYvWczGLyj+Yg1p7aR+zNMkWF&#13;&#10;SViJ2CWPB/Ey7lYEeyfVcpmdMK9OxBu7cjJBJ5YTsQ/9o/Bu39mIkbilw9iK2bsG73zTS0vLTaRa&#13;&#10;5+4npnes7huAWc/92e9lWqbXevZ6+Xss/gAAAP//AwBQSwMEFAAGAAgAAAAhALBXfjzhAAAADwEA&#13;&#10;AA8AAABkcnMvZG93bnJldi54bWxMT8luwjAQvVfqP1hTqbfiBLeUhDio64HeSpF6NfE0ieolsg0E&#13;&#10;vr7DqVxmNHpv3lItR2vYHkPsvZOQTzJg6Bqve9dK2Hy9382BxaScVsY7lHDECMv6+qpSpfYH94n7&#13;&#10;dWoZibhYKgldSkPJeWw6tCpO/ICOsB8frEp0hpbroA4kbg2fZtmMW9U7cujUgC8dNr/rnZXw9vxR&#13;&#10;iNVxNWxO7eneJJF/h4dcytub8XVB42kBLOGY/j/g3IHyQ03Btn7ndGRGQjEtBFEJmNM+E7L8kRpt&#13;&#10;JcyEAF5X/LJH/QcAAP//AwBQSwECLQAUAAYACAAAACEAtoM4kv4AAADhAQAAEwAAAAAAAAAAAAAA&#13;&#10;AAAAAAAAW0NvbnRlbnRfVHlwZXNdLnhtbFBLAQItABQABgAIAAAAIQA4/SH/1gAAAJQBAAALAAAA&#13;&#10;AAAAAAAAAAAAAC8BAABfcmVscy8ucmVsc1BLAQItABQABgAIAAAAIQD0MAszOgIAAIUEAAAOAAAA&#13;&#10;AAAAAAAAAAAAAC4CAABkcnMvZTJvRG9jLnhtbFBLAQItABQABgAIAAAAIQCwV3484QAAAA8BAAAP&#13;&#10;AAAAAAAAAAAAAAAAAJQEAABkcnMvZG93bnJldi54bWxQSwUGAAAAAAQABADzAAAAogUAAAAA&#13;&#10;" fillcolor="white [3201]" strokeweight="1.5pt">
                <v:textbox>
                  <w:txbxContent>
                    <w:p w14:paraId="63E56091" w14:textId="77777777" w:rsidR="001F7002" w:rsidRDefault="001F7002" w:rsidP="001F7002">
                      <w:pPr>
                        <w:spacing w:after="240"/>
                        <w:rPr>
                          <w:b/>
                          <w:bCs/>
                          <w:sz w:val="24"/>
                          <w:szCs w:val="24"/>
                        </w:rPr>
                      </w:pPr>
                      <w:r>
                        <w:rPr>
                          <w:b/>
                          <w:bCs/>
                          <w:sz w:val="24"/>
                          <w:szCs w:val="24"/>
                        </w:rPr>
                        <w:t xml:space="preserve">     /4</w:t>
                      </w:r>
                    </w:p>
                    <w:p w14:paraId="71B68200" w14:textId="77777777" w:rsidR="001F7002" w:rsidRPr="00D37F37" w:rsidRDefault="001F7002" w:rsidP="001F7002">
                      <w:pPr>
                        <w:spacing w:after="240"/>
                        <w:rPr>
                          <w:b/>
                          <w:bCs/>
                          <w:sz w:val="24"/>
                          <w:szCs w:val="24"/>
                        </w:rPr>
                      </w:pPr>
                    </w:p>
                  </w:txbxContent>
                </v:textbox>
                <w10:wrap type="square" anchorx="margin"/>
              </v:shape>
            </w:pict>
          </mc:Fallback>
        </mc:AlternateContent>
      </w:r>
      <w:r w:rsidRPr="00BD38AA">
        <w:rPr>
          <w:noProof/>
        </w:rPr>
        <mc:AlternateContent>
          <mc:Choice Requires="wps">
            <w:drawing>
              <wp:anchor distT="0" distB="0" distL="114300" distR="114300" simplePos="0" relativeHeight="251658384" behindDoc="0" locked="0" layoutInCell="1" allowOverlap="1" wp14:anchorId="151254D4" wp14:editId="3E05EAF3">
                <wp:simplePos x="0" y="0"/>
                <wp:positionH relativeFrom="column">
                  <wp:posOffset>5190278</wp:posOffset>
                </wp:positionH>
                <wp:positionV relativeFrom="paragraph">
                  <wp:posOffset>122131</wp:posOffset>
                </wp:positionV>
                <wp:extent cx="668867" cy="285750"/>
                <wp:effectExtent l="0" t="0" r="4445" b="6350"/>
                <wp:wrapNone/>
                <wp:docPr id="857841911"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6E18F119" w14:textId="77777777" w:rsidR="00310D6F" w:rsidRPr="00960E64" w:rsidRDefault="00310D6F" w:rsidP="00310D6F">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151254D4" id="_x0000_s1179" type="#_x0000_t202" style="position:absolute;left:0;text-align:left;margin-left:408.7pt;margin-top:9.6pt;width:52.65pt;height:22.5pt;z-index:251658384;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7GsNCMQIAAFwEAAAOAAAAZHJzL2Uyb0RvYy54bWysVEuP2jAQvlfqf7B8LwEKLBs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nkjhKOpuF0fDdOsGbXx9b58FVATaJQUIesJLDY&#13;&#10;Ye0DJkTXs0vM5UGrcqW0TkqcBLHUjhwYcqhDKhFf/OalDWmwkM+YOj4yEJ93kbXBBNeWohTabUtU&#13;&#10;ie2OxueGt1AeEQcH3Yh4y1cKq10zH16Yw5nA1nHOwzMeUgNmg5NESQXu59/uoz9ShVZKGpyxgvof&#13;&#10;e+YEJfqbQRLvB6NRHMqkjMZ3Q1TcrWV7azH7egkIwQA3yvIkRv+gz6J0UL/hOixiVjQxwzF3QcNZ&#13;&#10;XIZu8nGduFgskhOOoWVhbTaWx9ARvcjFa/vGnD0RFpDpJzhPI8vf8db5drgv9gGkSqRGpDtUTwTg&#13;&#10;CCeuT+sWd+RWT17Xn8L8FwAAAP//AwBQSwMEFAAGAAgAAAAhAJo9SonkAAAADgEAAA8AAABkcnMv&#13;&#10;ZG93bnJldi54bWxMT8tOwzAQvCPxD9YicUHUaVqaNo1TIZ4SNxoe4ubGSxIRr6PYTcLfs5zgMtJq&#13;&#10;ZueR7SbbigF73zhSMJ9FIJBKZxqqFLwU95drED5oMrp1hAq+0cMuPz3JdGrcSM847EMl2IR8qhXU&#13;&#10;IXSplL6s0Wo/cx0Sc5+utzrw2VfS9Hpkc9vKOIpW0uqGOKHWHd7UWH7tj1bBx0X1/uSnh9dxcbXo&#13;&#10;7h6HInkzhVLnZ9PtluF6CyLgFP4+4HcD94ecix3ckYwXrYL1PFmylIlNDIIFmzhOQBwUrJYxyDyT&#13;&#10;/2fkPwAAAP//AwBQSwECLQAUAAYACAAAACEAtoM4kv4AAADhAQAAEwAAAAAAAAAAAAAAAAAAAAAA&#13;&#10;W0NvbnRlbnRfVHlwZXNdLnhtbFBLAQItABQABgAIAAAAIQA4/SH/1gAAAJQBAAALAAAAAAAAAAAA&#13;&#10;AAAAAC8BAABfcmVscy8ucmVsc1BLAQItABQABgAIAAAAIQC7GsNCMQIAAFwEAAAOAAAAAAAAAAAA&#13;&#10;AAAAAC4CAABkcnMvZTJvRG9jLnhtbFBLAQItABQABgAIAAAAIQCaPUqJ5AAAAA4BAAAPAAAAAAAA&#13;&#10;AAAAAAAAAIsEAABkcnMvZG93bnJldi54bWxQSwUGAAAAAAQABADzAAAAnAUAAAAA&#13;&#10;" fillcolor="white [3201]" stroked="f" strokeweight=".5pt">
                <v:textbox>
                  <w:txbxContent>
                    <w:p w14:paraId="6E18F119" w14:textId="77777777" w:rsidR="00310D6F" w:rsidRPr="00960E64" w:rsidRDefault="00310D6F" w:rsidP="00310D6F">
                      <w:pPr>
                        <w:rPr>
                          <w:b/>
                          <w:bCs/>
                        </w:rPr>
                      </w:pPr>
                      <w:r w:rsidRPr="00960E64">
                        <w:rPr>
                          <w:b/>
                          <w:bCs/>
                        </w:rPr>
                        <w:t>TOTAL =</w:t>
                      </w:r>
                    </w:p>
                  </w:txbxContent>
                </v:textbox>
              </v:shape>
            </w:pict>
          </mc:Fallback>
        </mc:AlternateContent>
      </w:r>
      <w:r w:rsidR="00284CD7" w:rsidRPr="00F1598C">
        <w:t xml:space="preserve">No </w:t>
      </w:r>
      <w:r w:rsidR="00284CD7" w:rsidRPr="0068455F">
        <w:t>(0 points)</w:t>
      </w:r>
    </w:p>
    <w:p w14:paraId="1370E37E" w14:textId="2D30EBC5" w:rsidR="00284CD7" w:rsidRPr="009D6AA8" w:rsidRDefault="00284CD7" w:rsidP="00363E24">
      <w:pPr>
        <w:pStyle w:val="Questions"/>
      </w:pPr>
      <w:r w:rsidRPr="009D6AA8">
        <w:t>5.13 Bike racks for student use are:</w:t>
      </w:r>
    </w:p>
    <w:p w14:paraId="6CD4220D" w14:textId="0A67D239" w:rsidR="00284CD7" w:rsidRPr="00F1598C" w:rsidRDefault="00284CD7" w:rsidP="00363E24">
      <w:pPr>
        <w:pStyle w:val="ListParagraph"/>
        <w:numPr>
          <w:ilvl w:val="0"/>
          <w:numId w:val="11"/>
        </w:numPr>
      </w:pPr>
      <w:r w:rsidRPr="00F1598C">
        <w:t xml:space="preserve">Present and adequate in number and condition </w:t>
      </w:r>
      <w:r w:rsidRPr="00F1598C">
        <w:rPr>
          <w:b/>
        </w:rPr>
        <w:t>(4 points)</w:t>
      </w:r>
    </w:p>
    <w:p w14:paraId="212B3F4A" w14:textId="71FC646D" w:rsidR="00284CD7" w:rsidRPr="00F1598C" w:rsidRDefault="009D6AA8" w:rsidP="00363E24">
      <w:pPr>
        <w:pStyle w:val="ListParagraph"/>
        <w:numPr>
          <w:ilvl w:val="0"/>
          <w:numId w:val="11"/>
        </w:numPr>
      </w:pPr>
      <w:r w:rsidRPr="00BD38AA">
        <w:rPr>
          <w:noProof/>
        </w:rPr>
        <mc:AlternateContent>
          <mc:Choice Requires="wps">
            <w:drawing>
              <wp:anchor distT="0" distB="0" distL="114300" distR="114300" simplePos="0" relativeHeight="251658385" behindDoc="0" locked="0" layoutInCell="1" allowOverlap="1" wp14:anchorId="37822A18" wp14:editId="057BCD91">
                <wp:simplePos x="0" y="0"/>
                <wp:positionH relativeFrom="column">
                  <wp:posOffset>5189855</wp:posOffset>
                </wp:positionH>
                <wp:positionV relativeFrom="paragraph">
                  <wp:posOffset>155575</wp:posOffset>
                </wp:positionV>
                <wp:extent cx="668655" cy="285750"/>
                <wp:effectExtent l="0" t="0" r="4445" b="6350"/>
                <wp:wrapNone/>
                <wp:docPr id="1087659955" name="Text Box 122"/>
                <wp:cNvGraphicFramePr/>
                <a:graphic xmlns:a="http://schemas.openxmlformats.org/drawingml/2006/main">
                  <a:graphicData uri="http://schemas.microsoft.com/office/word/2010/wordprocessingShape">
                    <wps:wsp>
                      <wps:cNvSpPr txBox="1"/>
                      <wps:spPr>
                        <a:xfrm>
                          <a:off x="0" y="0"/>
                          <a:ext cx="668655" cy="285750"/>
                        </a:xfrm>
                        <a:prstGeom prst="rect">
                          <a:avLst/>
                        </a:prstGeom>
                        <a:solidFill>
                          <a:schemeClr val="lt1"/>
                        </a:solidFill>
                        <a:ln w="6350">
                          <a:noFill/>
                        </a:ln>
                      </wps:spPr>
                      <wps:txbx>
                        <w:txbxContent>
                          <w:p w14:paraId="702F9263" w14:textId="77777777" w:rsidR="00310D6F" w:rsidRPr="00960E64" w:rsidRDefault="00310D6F" w:rsidP="00310D6F">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37822A18" id="_x0000_s1180" type="#_x0000_t202" style="position:absolute;left:0;text-align:left;margin-left:408.65pt;margin-top:12.25pt;width:52.65pt;height:22.5pt;z-index:251658385;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fCbO+MAIAAFwEAAAOAAAAZHJzL2Uyb0RvYy54bWysVEuP2jAQvlfqf7B8LwEKLBs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8l4TAlH03A6vhsnWLPrY+t8+CqgJlEoqENWEljs&#13;&#10;sPYBE6Lr2SXm8qBVuVJaJyVOglhqRw4MOdQhlYgvfvPShjRYyGdMHR8ZiM+7yNpggmtLUQrttiWq&#13;&#10;xHZHk3PDWyiPiIODbkS85SuF1a6ZDy/M4Uxg6zjn4RkPqQGzwUmipAL382/30R+pQislDc5YQf2P&#13;&#10;PXOCEv3NIIn3g9EoDmVSRuO7ISru1rK9tZh9vQSEYIAbZXkSo3/QZ1E6qN9wHRYxK5qY4Zi7oOEs&#13;&#10;LkM3+bhOXCwWyQnH0LKwNhvLY+iIXuTitX1jzp4IC8j0E5ynkeXveOt8O9wX+wBSJVIj0h2qJwJw&#13;&#10;hBPXp3WLO3KrJ6/rT2H+CwAA//8DAFBLAwQUAAYACAAAACEAw80s7uQAAAAOAQAADwAAAGRycy9k&#13;&#10;b3ducmV2LnhtbExPyW6DMBC9V+o/WFOpl6oxgUISwhBV3SLl1tBFvTnYARRsI+wA/ftOT+1lpKd5&#13;&#10;a7aZdMsG1bvGGoT5LACmTGllYyqEt+L5dgnMeWGkaK1RCN/KwSa/vMhEKu1oXtWw9xUjE+NSgVB7&#13;&#10;36Wcu7JWWriZ7ZSh39H2WniCfcVlL0Yy1y0PgyDhWjSGEmrRqYdalaf9WSN83VSfOze9vI9RHHVP&#13;&#10;26FYfMgC8fpqelzTuV8D82ryfwr43UD9IadiB3s20rEWYTlfRERFCO9iYERYhWEC7ICQrGLgecb/&#13;&#10;z8h/AAAA//8DAFBLAQItABQABgAIAAAAIQC2gziS/gAAAOEBAAATAAAAAAAAAAAAAAAAAAAAAABb&#13;&#10;Q29udGVudF9UeXBlc10ueG1sUEsBAi0AFAAGAAgAAAAhADj9If/WAAAAlAEAAAsAAAAAAAAAAAAA&#13;&#10;AAAALwEAAF9yZWxzLy5yZWxzUEsBAi0AFAAGAAgAAAAhAN8Js74wAgAAXAQAAA4AAAAAAAAAAAAA&#13;&#10;AAAALgIAAGRycy9lMm9Eb2MueG1sUEsBAi0AFAAGAAgAAAAhAMPNLO7kAAAADgEAAA8AAAAAAAAA&#13;&#10;AAAAAAAAigQAAGRycy9kb3ducmV2LnhtbFBLBQYAAAAABAAEAPMAAACbBQAAAAA=&#13;&#10;" fillcolor="white [3201]" stroked="f" strokeweight=".5pt">
                <v:textbox>
                  <w:txbxContent>
                    <w:p w14:paraId="702F9263" w14:textId="77777777" w:rsidR="00310D6F" w:rsidRPr="00960E64" w:rsidRDefault="00310D6F" w:rsidP="00310D6F">
                      <w:pPr>
                        <w:rPr>
                          <w:b/>
                          <w:bCs/>
                        </w:rPr>
                      </w:pPr>
                      <w:r w:rsidRPr="00960E64">
                        <w:rPr>
                          <w:b/>
                          <w:bCs/>
                        </w:rPr>
                        <w:t>TOTAL =</w:t>
                      </w:r>
                    </w:p>
                  </w:txbxContent>
                </v:textbox>
              </v:shape>
            </w:pict>
          </mc:Fallback>
        </mc:AlternateContent>
      </w:r>
      <w:r w:rsidR="001F7002" w:rsidRPr="00F1598C">
        <w:rPr>
          <w:rFonts w:eastAsiaTheme="minorEastAsia"/>
          <w:noProof/>
          <w:color w:val="000000" w:themeColor="text1"/>
        </w:rPr>
        <mc:AlternateContent>
          <mc:Choice Requires="wps">
            <w:drawing>
              <wp:anchor distT="0" distB="0" distL="114300" distR="114300" simplePos="0" relativeHeight="251658396" behindDoc="0" locked="0" layoutInCell="1" allowOverlap="1" wp14:anchorId="5662CE52" wp14:editId="7BAE834B">
                <wp:simplePos x="0" y="0"/>
                <wp:positionH relativeFrom="margin">
                  <wp:posOffset>5909310</wp:posOffset>
                </wp:positionH>
                <wp:positionV relativeFrom="paragraph">
                  <wp:posOffset>147320</wp:posOffset>
                </wp:positionV>
                <wp:extent cx="561975" cy="285750"/>
                <wp:effectExtent l="12700" t="12700" r="9525" b="19050"/>
                <wp:wrapSquare wrapText="bothSides"/>
                <wp:docPr id="1994134817"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151A25B7" w14:textId="77777777" w:rsidR="001F7002" w:rsidRDefault="001F7002" w:rsidP="001F7002">
                            <w:pPr>
                              <w:spacing w:after="240"/>
                              <w:rPr>
                                <w:b/>
                                <w:bCs/>
                                <w:sz w:val="24"/>
                                <w:szCs w:val="24"/>
                              </w:rPr>
                            </w:pPr>
                            <w:r>
                              <w:rPr>
                                <w:b/>
                                <w:bCs/>
                                <w:sz w:val="24"/>
                                <w:szCs w:val="24"/>
                              </w:rPr>
                              <w:t xml:space="preserve">     /4</w:t>
                            </w:r>
                          </w:p>
                          <w:p w14:paraId="2725A4E4" w14:textId="77777777" w:rsidR="001F7002" w:rsidRPr="00D37F37" w:rsidRDefault="001F7002" w:rsidP="001F7002">
                            <w:pPr>
                              <w:spacing w:after="240"/>
                              <w:rPr>
                                <w:b/>
                                <w:bCs/>
                                <w:sz w:val="24"/>
                                <w:szCs w:val="24"/>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662CE52" id="_x0000_s1181" type="#_x0000_t202" style="position:absolute;left:0;text-align:left;margin-left:465.3pt;margin-top:11.6pt;width:44.25pt;height:22.5pt;z-index:25165839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04KqXOwIAAIUEAAAOAAAAZHJzL2Uyb0RvYy54bWysVN9vGjEMfp+0/yHK+zhAUMqJo2JUTJNQ&#13;&#10;W4lOfQ65hIuWi7MkcMf++jnhZ9s9VX3J2bHz2f5s3+SurTXZCecVmIL2Ol1KhOFQKrMp6K/nxbdb&#13;&#10;SnxgpmQajCjoXnh6N/36ZdLYXPShAl0KRxDE+LyxBa1CsHmWeV6JmvkOWGHQKMHVLKDqNlnpWIPo&#13;&#10;tc763e5N1oArrQMuvMfb+4ORThO+lIKHRym9CEQXFHML6XTpXMczm05YvnHMVoof02AfyKJmymDQ&#13;&#10;M9Q9C4xsnXoHVSvuwIMMHQ51BlIqLlINWE2v+6aaVcWsSLUgOd6eafKfB8sfdiv75Ehov0OLDYyE&#13;&#10;NNbnHi9jPa10dfxipgTtSOH+TJtoA+F4ObzpjUdDSjia+rfD0TDRml0eW+fDDwE1iUJBHXYlkcV2&#13;&#10;Sx8wILqeXGIsD1qVC6V1UuIkiLl2ZMewhzqkFPHFKy9tSIPZj7sY+x1ExD4DrDXjv2OVryFQ0wYv&#13;&#10;L7VHKbTrlqgSkQejEzNrKPdImIPDLHnLFwoDLJkPT8zh8CBHuBDhEQ+pAdOCo0RJBe7v/+6jP/YU&#13;&#10;rZQ0OIwF9X+2zAlK9E+D3R73BoM4vUkZDEd9VNy1ZX1tMdt6DshVD1fP8iRG/6BPonRQv+DezGJU&#13;&#10;NDHDMXZBw0mch8OK4N5xMZslJ5xXy8LSrCyP0JHlSOxz+8KcPXY24Eg8wGlsWf6mwQff+NLAbBtA&#13;&#10;qtT9yPSB1WMDcNZTf457GZfpWk9el7/H9B8AAAD//wMAUEsDBBQABgAIAAAAIQC7VVLK4QAAAA8B&#13;&#10;AAAPAAAAZHJzL2Rvd25yZXYueG1sTE+7bsIwFN0r9R+sW6lbsZ2UiIQ4qM+BbqVIXU3sJlHt68g2&#13;&#10;EPj6mokuVzq651mvJmvIQfswOBTAZwyIxtapATsB26/3hwWQECUqaRxqAScdYNXc3tSyUu6In/qw&#13;&#10;iR1JJhgqKaCPcawoDW2vrQwzN2pMvx/nrYwJ+o4qL4/J3BqaMVZQKwdMCb0c9Uuv29/N3gp4e/4o&#13;&#10;8/VpPW7P3fnRxJx/+zkX4v5uel2m87QEEvUUrwq4bEj9oUnFdm6PKhAjoMxZkagCsjwDciEwXnIg&#13;&#10;OwHFIgPa1PT/juYPAAD//wMAUEsBAi0AFAAGAAgAAAAhALaDOJL+AAAA4QEAABMAAAAAAAAAAAAA&#13;&#10;AAAAAAAAAFtDb250ZW50X1R5cGVzXS54bWxQSwECLQAUAAYACAAAACEAOP0h/9YAAACUAQAACwAA&#13;&#10;AAAAAAAAAAAAAAAvAQAAX3JlbHMvLnJlbHNQSwECLQAUAAYACAAAACEANOCqlzsCAACFBAAADgAA&#13;&#10;AAAAAAAAAAAAAAAuAgAAZHJzL2Uyb0RvYy54bWxQSwECLQAUAAYACAAAACEAu1VSyuEAAAAPAQAA&#13;&#10;DwAAAAAAAAAAAAAAAACVBAAAZHJzL2Rvd25yZXYueG1sUEsFBgAAAAAEAAQA8wAAAKMFAAAAAA==&#13;&#10;" fillcolor="white [3201]" strokeweight="1.5pt">
                <v:textbox>
                  <w:txbxContent>
                    <w:p w14:paraId="151A25B7" w14:textId="77777777" w:rsidR="001F7002" w:rsidRDefault="001F7002" w:rsidP="001F7002">
                      <w:pPr>
                        <w:spacing w:after="240"/>
                        <w:rPr>
                          <w:b/>
                          <w:bCs/>
                          <w:sz w:val="24"/>
                          <w:szCs w:val="24"/>
                        </w:rPr>
                      </w:pPr>
                      <w:r>
                        <w:rPr>
                          <w:b/>
                          <w:bCs/>
                          <w:sz w:val="24"/>
                          <w:szCs w:val="24"/>
                        </w:rPr>
                        <w:t xml:space="preserve">     /4</w:t>
                      </w:r>
                    </w:p>
                    <w:p w14:paraId="2725A4E4" w14:textId="77777777" w:rsidR="001F7002" w:rsidRPr="00D37F37" w:rsidRDefault="001F7002" w:rsidP="001F7002">
                      <w:pPr>
                        <w:spacing w:after="240"/>
                        <w:rPr>
                          <w:b/>
                          <w:bCs/>
                          <w:sz w:val="24"/>
                          <w:szCs w:val="24"/>
                        </w:rPr>
                      </w:pPr>
                    </w:p>
                  </w:txbxContent>
                </v:textbox>
                <w10:wrap type="square" anchorx="margin"/>
              </v:shape>
            </w:pict>
          </mc:Fallback>
        </mc:AlternateContent>
      </w:r>
      <w:r w:rsidR="00284CD7" w:rsidRPr="00F1598C">
        <w:t xml:space="preserve">Present but inadequate in number and condition </w:t>
      </w:r>
      <w:r w:rsidR="00284CD7" w:rsidRPr="00F1598C">
        <w:rPr>
          <w:b/>
        </w:rPr>
        <w:t>(2 points)</w:t>
      </w:r>
    </w:p>
    <w:p w14:paraId="1327C963" w14:textId="2E2D482B" w:rsidR="00284CD7" w:rsidRPr="00F1598C" w:rsidRDefault="00284CD7" w:rsidP="00363E24">
      <w:pPr>
        <w:pStyle w:val="ListParagraph"/>
        <w:numPr>
          <w:ilvl w:val="0"/>
          <w:numId w:val="11"/>
        </w:numPr>
      </w:pPr>
      <w:r w:rsidRPr="00F1598C">
        <w:t xml:space="preserve">Unavailable at our site </w:t>
      </w:r>
      <w:r w:rsidRPr="00F1598C">
        <w:rPr>
          <w:b/>
        </w:rPr>
        <w:t>(0 points)</w:t>
      </w:r>
    </w:p>
    <w:p w14:paraId="697B4937" w14:textId="77777777" w:rsidR="00284CD7" w:rsidRPr="00F1598C" w:rsidRDefault="00284CD7" w:rsidP="00363E24">
      <w:pPr>
        <w:pStyle w:val="Questions"/>
      </w:pPr>
      <w:r w:rsidRPr="00F1598C">
        <w:t xml:space="preserve">5.14 Staff participate in training that supports students being physically active (include training for CATCH and other physical activity curricula).  </w:t>
      </w:r>
    </w:p>
    <w:p w14:paraId="39B4AA4F" w14:textId="77777777" w:rsidR="00284CD7" w:rsidRPr="00F1598C" w:rsidRDefault="00284CD7" w:rsidP="00363E24">
      <w:pPr>
        <w:pStyle w:val="ListParagraph"/>
        <w:numPr>
          <w:ilvl w:val="0"/>
          <w:numId w:val="5"/>
        </w:numPr>
      </w:pPr>
      <w:r w:rsidRPr="00F1598C">
        <w:t xml:space="preserve">More than 1 time per year </w:t>
      </w:r>
      <w:r w:rsidRPr="00F1598C">
        <w:rPr>
          <w:b/>
        </w:rPr>
        <w:t>(4 points)</w:t>
      </w:r>
    </w:p>
    <w:p w14:paraId="62F65EAE" w14:textId="62F3A1F1" w:rsidR="00284CD7" w:rsidRPr="00F1598C" w:rsidRDefault="00284CD7" w:rsidP="00363E24">
      <w:pPr>
        <w:pStyle w:val="ListParagraph"/>
        <w:numPr>
          <w:ilvl w:val="0"/>
          <w:numId w:val="5"/>
        </w:numPr>
      </w:pPr>
      <w:r w:rsidRPr="00F1598C">
        <w:t xml:space="preserve">1 time per year </w:t>
      </w:r>
      <w:r w:rsidRPr="00F1598C">
        <w:rPr>
          <w:b/>
        </w:rPr>
        <w:t>(2 points)</w:t>
      </w:r>
    </w:p>
    <w:p w14:paraId="44384290" w14:textId="4C385DA2" w:rsidR="00284CD7" w:rsidRPr="009D6AA8" w:rsidRDefault="0068455F" w:rsidP="00363E24">
      <w:pPr>
        <w:pStyle w:val="ListParagraph"/>
        <w:numPr>
          <w:ilvl w:val="0"/>
          <w:numId w:val="11"/>
        </w:numPr>
        <w:rPr>
          <w:rStyle w:val="IntenseEmphasis"/>
          <w:i w:val="0"/>
          <w:iCs w:val="0"/>
          <w:color w:val="auto"/>
        </w:rPr>
        <w:sectPr w:rsidR="00284CD7" w:rsidRPr="009D6AA8" w:rsidSect="00284CD7">
          <w:footerReference w:type="default" r:id="rId43"/>
          <w:pgSz w:w="12240" w:h="15840"/>
          <w:pgMar w:top="1440" w:right="1080" w:bottom="1188" w:left="1080" w:header="720" w:footer="576" w:gutter="0"/>
          <w:pgNumType w:fmt="numberInDash"/>
          <w:cols w:space="720"/>
          <w:docGrid w:linePitch="360"/>
        </w:sectPr>
      </w:pPr>
      <w:r>
        <w:rPr>
          <w:rFonts w:eastAsiaTheme="minorEastAsia" w:cstheme="minorHAnsi"/>
          <w:noProof/>
        </w:rPr>
        <mc:AlternateContent>
          <mc:Choice Requires="wpg">
            <w:drawing>
              <wp:anchor distT="0" distB="0" distL="114300" distR="114300" simplePos="0" relativeHeight="251670700" behindDoc="0" locked="0" layoutInCell="1" allowOverlap="1" wp14:anchorId="15612DB1" wp14:editId="17A9B2CD">
                <wp:simplePos x="0" y="0"/>
                <wp:positionH relativeFrom="column">
                  <wp:posOffset>-698500</wp:posOffset>
                </wp:positionH>
                <wp:positionV relativeFrom="paragraph">
                  <wp:posOffset>3961765</wp:posOffset>
                </wp:positionV>
                <wp:extent cx="7787640" cy="1118235"/>
                <wp:effectExtent l="0" t="0" r="0" b="0"/>
                <wp:wrapNone/>
                <wp:docPr id="1523546506" name="Group 5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7787640" cy="1118235"/>
                          <a:chOff x="0" y="0"/>
                          <a:chExt cx="7787640" cy="1118235"/>
                        </a:xfrm>
                      </wpg:grpSpPr>
                      <wps:wsp>
                        <wps:cNvPr id="898412377" name="Rectangle 234">
                          <a:extLst>
                            <a:ext uri="{C183D7F6-B498-43B3-948B-1728B52AA6E4}">
                              <adec:decorative xmlns:adec="http://schemas.microsoft.com/office/drawing/2017/decorative" val="1"/>
                            </a:ext>
                          </a:extLst>
                        </wps:cNvPr>
                        <wps:cNvSpPr/>
                        <wps:spPr>
                          <a:xfrm>
                            <a:off x="0" y="0"/>
                            <a:ext cx="7787640" cy="1118235"/>
                          </a:xfrm>
                          <a:prstGeom prst="rect">
                            <a:avLst/>
                          </a:prstGeom>
                          <a:solidFill>
                            <a:srgbClr val="1C2C53"/>
                          </a:solidFill>
                          <a:ln w="12700" cap="flat" cmpd="sng" algn="ctr">
                            <a:noFill/>
                            <a:prstDash val="solid"/>
                            <a:miter lim="800000"/>
                          </a:ln>
                          <a:effectLst/>
                        </wps:spPr>
                        <wps:txbx>
                          <w:txbxContent>
                            <w:p w14:paraId="63C69EBF" w14:textId="6381226C" w:rsidR="009D6AA8" w:rsidRPr="006324C6" w:rsidRDefault="009D6AA8" w:rsidP="009D6AA8">
                              <w:pPr>
                                <w:pStyle w:val="Heading4"/>
                                <w:ind w:left="720"/>
                                <w:rPr>
                                  <w:b/>
                                  <w:bCs/>
                                  <w:color w:val="FFFFFF" w:themeColor="background1"/>
                                  <w:sz w:val="36"/>
                                  <w:szCs w:val="36"/>
                                </w:rPr>
                              </w:pPr>
                              <w:r w:rsidRPr="00952BA8">
                                <w:rPr>
                                  <w:rFonts w:asciiTheme="minorHAnsi" w:hAnsiTheme="minorHAnsi" w:cstheme="minorHAnsi"/>
                                  <w:b/>
                                  <w:i w:val="0"/>
                                  <w:color w:val="FFFFFF" w:themeColor="background1"/>
                                  <w:sz w:val="36"/>
                                  <w:szCs w:val="36"/>
                                </w:rPr>
                                <w:t>Calculate Section</w:t>
                              </w:r>
                              <w:r>
                                <w:rPr>
                                  <w:rFonts w:asciiTheme="minorHAnsi" w:hAnsiTheme="minorHAnsi" w:cstheme="minorHAnsi"/>
                                  <w:b/>
                                  <w:i w:val="0"/>
                                  <w:color w:val="FFFFFF" w:themeColor="background1"/>
                                  <w:sz w:val="36"/>
                                  <w:szCs w:val="36"/>
                                </w:rPr>
                                <w:t xml:space="preserve"> Five </w:t>
                              </w:r>
                              <w:r w:rsidRPr="0095373D">
                                <w:rPr>
                                  <w:rFonts w:asciiTheme="minorHAnsi" w:hAnsiTheme="minorHAnsi" w:cstheme="minorHAnsi"/>
                                  <w:b/>
                                  <w:bCs/>
                                  <w:i w:val="0"/>
                                  <w:iCs w:val="0"/>
                                  <w:color w:val="FFFFFF" w:themeColor="background1"/>
                                  <w:sz w:val="36"/>
                                  <w:szCs w:val="36"/>
                                </w:rPr>
                                <w:t>Total</w:t>
                              </w:r>
                            </w:p>
                            <w:p w14:paraId="55C4EA50" w14:textId="1D868EDB" w:rsidR="009D6AA8" w:rsidRPr="006324C6" w:rsidRDefault="009D6AA8" w:rsidP="009D6AA8">
                              <w:pPr>
                                <w:spacing w:line="480" w:lineRule="auto"/>
                                <w:ind w:left="720"/>
                                <w:rPr>
                                  <w:rFonts w:eastAsiaTheme="minorEastAsia"/>
                                  <w:b/>
                                  <w:bCs/>
                                  <w:i/>
                                  <w:iCs/>
                                  <w:color w:val="FFFFFF" w:themeColor="background1"/>
                                  <w:sz w:val="28"/>
                                  <w:szCs w:val="28"/>
                                </w:rPr>
                              </w:pPr>
                              <w:r w:rsidRPr="006324C6">
                                <w:rPr>
                                  <w:rFonts w:eastAsiaTheme="minorEastAsia"/>
                                  <w:b/>
                                  <w:bCs/>
                                  <w:i/>
                                  <w:iCs/>
                                  <w:color w:val="FFFFFF" w:themeColor="background1"/>
                                  <w:sz w:val="28"/>
                                  <w:szCs w:val="28"/>
                                </w:rPr>
                                <w:t xml:space="preserve">Add up points from the bolded boxes to get your Section </w:t>
                              </w:r>
                              <w:r>
                                <w:rPr>
                                  <w:rFonts w:eastAsiaTheme="minorEastAsia"/>
                                  <w:b/>
                                  <w:bCs/>
                                  <w:i/>
                                  <w:iCs/>
                                  <w:color w:val="FFFFFF" w:themeColor="background1"/>
                                  <w:sz w:val="28"/>
                                  <w:szCs w:val="28"/>
                                </w:rPr>
                                <w:t xml:space="preserve">Five </w:t>
                              </w:r>
                              <w:r w:rsidRPr="006324C6">
                                <w:rPr>
                                  <w:rFonts w:eastAsiaTheme="minorEastAsia"/>
                                  <w:b/>
                                  <w:bCs/>
                                  <w:i/>
                                  <w:iCs/>
                                  <w:color w:val="FFFFFF" w:themeColor="background1"/>
                                  <w:sz w:val="28"/>
                                  <w:szCs w:val="28"/>
                                </w:rPr>
                                <w:t>Total.</w:t>
                              </w:r>
                            </w:p>
                            <w:p w14:paraId="7E5DF299" w14:textId="77777777" w:rsidR="009D6AA8" w:rsidRPr="00F45A74" w:rsidRDefault="009D6AA8" w:rsidP="009D6AA8">
                              <w:pPr>
                                <w:rPr>
                                  <w:b/>
                                  <w:bCs/>
                                  <w:sz w:val="36"/>
                                  <w:szCs w:val="36"/>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09297346" name="Text Box 9" descr="Section two total score box"/>
                        <wps:cNvSpPr txBox="1"/>
                        <wps:spPr>
                          <a:xfrm>
                            <a:off x="4251960" y="708660"/>
                            <a:ext cx="2000885" cy="310515"/>
                          </a:xfrm>
                          <a:prstGeom prst="rect">
                            <a:avLst/>
                          </a:prstGeom>
                          <a:solidFill>
                            <a:sysClr val="window" lastClr="FFFFFF"/>
                          </a:solidFill>
                          <a:ln w="6350">
                            <a:solidFill>
                              <a:sysClr val="window" lastClr="FFFFFF"/>
                            </a:solidFill>
                          </a:ln>
                        </wps:spPr>
                        <wps:txbx>
                          <w:txbxContent>
                            <w:p w14:paraId="7530DB3A" w14:textId="77777777" w:rsidR="009D6AA8" w:rsidRPr="007F7596" w:rsidRDefault="009D6AA8" w:rsidP="009D6AA8">
                              <w:pPr>
                                <w:spacing w:after="240"/>
                                <w:rPr>
                                  <w:b/>
                                  <w:bCs/>
                                  <w:color w:val="1C2C53"/>
                                  <w:sz w:val="28"/>
                                  <w:szCs w:val="28"/>
                                </w:rPr>
                              </w:pPr>
                              <w:r w:rsidRPr="007F7596">
                                <w:rPr>
                                  <w:b/>
                                  <w:bCs/>
                                  <w:color w:val="1C2C53"/>
                                  <w:sz w:val="28"/>
                                  <w:szCs w:val="28"/>
                                </w:rPr>
                                <w:t>SECTION TOTAL =</w:t>
                              </w:r>
                            </w:p>
                            <w:p w14:paraId="6E5745D1" w14:textId="77777777" w:rsidR="009D6AA8" w:rsidRDefault="009D6AA8" w:rsidP="009D6AA8"/>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pic:pic xmlns:pic="http://schemas.openxmlformats.org/drawingml/2006/picture">
                        <pic:nvPicPr>
                          <pic:cNvPr id="1595196677" name="Picture 1">
                            <a:extLst>
                              <a:ext uri="{C183D7F6-B498-43B3-948B-1728B52AA6E4}">
                                <adec:decorative xmlns:adec="http://schemas.microsoft.com/office/drawing/2017/decorative" val="1"/>
                              </a:ext>
                            </a:extLst>
                          </pic:cNvPr>
                          <pic:cNvPicPr>
                            <a:picLocks noChangeAspect="1"/>
                          </pic:cNvPicPr>
                        </pic:nvPicPr>
                        <pic:blipFill>
                          <a:blip r:embed="rId30"/>
                          <a:stretch>
                            <a:fillRect/>
                          </a:stretch>
                        </pic:blipFill>
                        <pic:spPr>
                          <a:xfrm>
                            <a:off x="6370320" y="716280"/>
                            <a:ext cx="1003300" cy="368300"/>
                          </a:xfrm>
                          <a:prstGeom prst="rect">
                            <a:avLst/>
                          </a:prstGeom>
                        </pic:spPr>
                      </pic:pic>
                    </wpg:wgp>
                  </a:graphicData>
                </a:graphic>
              </wp:anchor>
            </w:drawing>
          </mc:Choice>
          <mc:Fallback>
            <w:pict>
              <v:group w14:anchorId="15612DB1" id="_x0000_s1182" alt="&quot;&quot;" style="position:absolute;left:0;text-align:left;margin-left:-55pt;margin-top:311.95pt;width:613.2pt;height:88.05pt;z-index:251670700;mso-position-horizontal-relative:text;mso-position-vertical-relative:text" coordsize="77876,11182" o:gfxdata="UEsDBBQABgAIAAAAIQCm5lH7DAEAABUCAAATAAAAW0NvbnRlbnRfVHlwZXNdLnhtbJSRTU7DMBBG&#13;&#10;90jcwfIWJQ5dIITidEHKEhAqB7DsSWIR/8hjQnp77LSVoKJIXdoz75s3dr2ezUgmCKid5fS2rCgB&#13;&#10;K53Stuf0fftU3FOCUVglRmeB0x0gXTfXV/V25wFJoi1yOsToHxhDOYARWDoPNlU6F4yI6Rh65oX8&#13;&#10;ED2wVVXdMelsBBuLmDNoU7fQic8xks2crvcmYDpKHvd9eRSn2mR+LnKF/ckEGPEEEt6PWoqYtmOT&#13;&#10;VSdmxcGqTOTSg4P2eJPUz0zIld9WPwccuJf0nEErIK8ixGdhkjtTARmsXOtk+X9GljRYuK7TEso2&#13;&#10;4Gahjk7nspX7sgGmS8PbhL3BdExny6c23wA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EgTdsI4BAAAyAsAAA4AAABkcnMvZTJvRG9jLnhtbNxWbW/bNhD+PmD/&#13;&#10;gdD3xnrxiyzEKTJnCQoEbbBk6GeaoiyiEsmRdOT01+8hJTmJk6JFugHDDEQ5ikfe3aN77u70/b5t&#13;&#10;yD03Vii5ipKTOCJcMlUKuV1Ff95dvssjYh2VJW2U5Kvogdvo/dmvv5x2uuCpqlVTckNwibRFp1dR&#13;&#10;7ZwuJhPLat5Se6I0l9islGmpw9JsJ6WhHW5vm0kax/NJp0ypjWLcWry96Dejs3B/VXHmPlWV5Y40&#13;&#10;qwi+ufA04bnxz8nZKS22hupasMEN+gYvWiokjB6uuqCOkp0RL65qBTPKqsqdMNVOVFUJxkMMiCaJ&#13;&#10;j6K5MmqnQyzbotvqA0yA9ginN1/LPt5fGX2rbwyQ6PQWWISVj2Vfmdb/h5dkHyB7OEDG944wvFws&#13;&#10;8sV8CmQZ9pIkydNs1oPKaiD/4hyrf//OycloePLMnU4jQewjBvbnMLitqeYBWlsAgxtDRLmK8mU+&#13;&#10;TdJssYiIpC3S9Q8kEJXbhpM0m/q4vBvQPwBmCwvsfhatQ8y00Ma6K65a4oVVZOBASCx6f20dHIDq&#13;&#10;qOKtWtWI8lI0TViY7WbdGHJPke3JOl3PMu8zjjxTayTpsJ8uYv/dKFhXNdRBbDUwsHIbEdpsQWfm&#13;&#10;TLAtlbeAm3rbF9TWvY1wbf+5W+FA5Ea0QDH2v8FyI/0xHqg4ROAx7FHzkttv9gH8ZJqPCG9U+YBP&#13;&#10;YlTPV6vZpQAc19S6G2pAUDiOouM+4VE1CtGoQYpIrczX1957feQMdiPSgfCI9K8dNTwizQeJbFom&#13;&#10;U5/HLiyms0WKhXm6s3m6I3ftWnmUUd40C6LXd80oVka1n1Gbzr1VbFHJYLvHdFisXV+IUN0YPz8P&#13;&#10;aqgKmrpreauZv3yE/G7/mRo95IQD+T6qMYNpcZQava4/KdX5zqlKhLzxWPe4IiP8Amzq8/lfp9U0&#13;&#10;XqbLRTadj7S68+XjN7Uny4iU3DLgcItERw8hrlPEKUcbYpkynGzUfsyKgXfE7XHUozPw8RsMnKaz&#13;&#10;ZDkH9KhMizifQwwpPJYutI84z2d96cqSeJaEyvVPcfHBHqiIflWqDomG/MXLVXQZft6d17k5z2Zx&#13;&#10;+PaBYAd6v+VKGPAUDF/8VdItRxj/x6RDcev591+gnBaswN/QzSG96GTfn3pwyu187eonp/aH7mip&#13;&#10;+bLT7/oSIzaiEe4hDFFINe+UvL8RzDczv3hsisls6Yk0f+yKUPPWSWDgqNwfRYcQ7FqxL5ZIta7R&#13;&#10;O/m51eD2wNfJc/WwfGZ30wg9JryXhwhBmqOR5xWQ+nHqQrFdy6Xr50PD0dtQWGwttEWFLni74SUa&#13;&#10;64cyuI/e6Ax3rPYFs0Kb8y1/IOa4Ebx8dMyH8I2aM88WceY7h685yTzNj2pOEsdZFtouFLJ57uXe&#13;&#10;2Dhsjc39h/p/cKx3JYjwLFA9jIuhuAyjrZ9Hn66D1uMAfvY3AAAA//8DAFBLAwQUAAYACAAAACEA&#13;&#10;QeWFl1sPAACUNAAAFAAAAGRycy9tZWRpYS9pbWFnZTEuZW1m7Jt5OJRdG8AfTGEIlT3Vk4ylxJgZ&#13;&#10;NMk6mEgNKdkZZuyMxq5kyfIqki1REiqpSFHJmshSfYZsqZDs2VJeiuR7Rnnrnfe7ru+d/+dc7jnn&#13;&#10;vs997vM8v/P8cZ/rurEBAOAByWojQAOJVQXqd8EBII8DAEC9A/oAwAakYAAAUqHR35vWWgCIhCb4&#13;&#10;2QFAnmHyApwLeJcMA6AAgBQCAEQhgcLtZNNiW9lLALKzCzx+Q19m/1OQWuyAADSGQQIAYZrcWsBf&#13;&#10;+vLyMrAd0nnpU1Dj0gK4pKBeFBJ6HLqN3iC/5R8jug/bGhfIyRqS1b2MocnNkECPAfCAfCuu2zfw&#13;&#10;eGqAgtUa24Qes4QJBhCzVXbWqrLfQ+wPL7Pk3zOgM1v57iCOQVYHv9O/XVb79wTozFj8/j0vRk8W&#13;&#10;P0YizOksfszxYvRm8WMkwpzO4sccL0ZvFj9GIszpLH7M8WL0ZvFjJMKczuLHHC9GbxY/RiLM6Sx+&#13;&#10;zPFi9GbxYyTCnM7ixxwvRm8WP0YizOksfszxYvRm8WMkwpzO4sccL0ZvFj9GIszpLH7M8WL0ZvFj&#13;&#10;JMKczuLHHC9GbxY/RiLM6Sx+zPFi9GbxYyTCnP47P1b9wb+vO1it0VitP1it4WDVvjBR+0KvFfpZ&#13;&#10;/yIOFRNhoEoi2ZVqIqjW6Gf/o7uiAwCj2r9MP3R2rV+1TPQaqVmoFGkUEryuAQ4GlSdBpr81ep0U&#13;&#10;qK9rTDdWQH7yUI8w1tXfpaSAhiPqhj4Njed9vtJSVw9Hg0iQ4uAG37sXVNR39fAlU6Heg+hL1iU7&#13;&#10;UkhkUNGI7OXs6wIqodGghgbcx5dKJnrCA9mOJGjDa5G8sOmgpyev5JPUUv3meCKy7GWzX8W8w1Xb&#13;&#10;dWdHGcZsnpSMPDix+xgh02RPoL+itEKO9vuWPSkH9K2PveM2e81FuWjXRX3GU2Ak3rQzrs5Tu6mR&#13;&#10;4N3YNNViaLYBIaBpr+S13Flh9RqVs1bIRNy8evTUpoPK0zGc99TvhgISwTvU4GQv0s/ngUb0l1D6&#13;&#10;7WUOB3lDT29MdF75pZK9fEEUNH0IVDxE9qH4UR3JPiDmhwFH8fKF5n1AOgzI4QCZ5ErUoQSCVkjI&#13;&#10;oIoFUVgbOPTyP3ehr1pFZkylOJqSfUEraCtdfdAGVMRRPChUU2+iIxmkM8X5KIHKK2E1NOgAf8ZQ&#13;&#10;+S3GQWhfRW06ei+IO6ioS/Z3dSQfwuv8BR+looT638fz+5Fkng84bNotHEOrVK1s2SAJImbFg7nB&#13;&#10;l2r7hGAmsQZhxuzRkdL+umv0BdfLmZEOP2bDx0g66gnynIpw6OL+JGBcX2OiqzfUE+fOPV2g/Lk3&#13;&#10;Y6nBoq975GFXt/N0SFcZYPwtAvbE15wtDJNtLjg1XmO9YePzunl2UQE2PnO2x/1OTjD8F1329m+V&#13;&#10;6unpN/bVF89NKYSRyt/IVxtL+3QuhyZKquKk1gJwvQ6VvSelRYbYU0yLn4qhlmHPZlPlUNFKKOFs&#13;&#10;7pzbkgN1dzzm8oZ3ljddSJMezBa3aBarwFyOKzfuzUD058bBsq0vIN45557gJFceNsgAhuZl29q+&#13;&#10;XDICkILpdi9GpLM9YlF6gmJTsZ/YAa6UOmwFle/MV6zLZSDwuvPgaVisgcP19V0XXIdGG50WZopN&#13;&#10;vzoo7UypPdD/R6ARbbaE9yxSJOwO5bweG8LCM90lcbJAYnLSonPY5Wt1d9+Wk6ZL6o3Bi0dmpCdo&#13;&#10;l7XjLlv0eUzcVqwUBuakLC9uLq5KPQKUeK7VGuq/TZgGgU9rgJLeS5+3RHvYJtW955XhOTMx4eHD&#13;&#10;luWusHNUdTErgvKsOho7n/58atFM7bqIZvh2AyE0WW/oet71/bovXvDypdFIS/MCywOPsa7/aaqV&#13;&#10;v5T1WGQmavSIyWgKd2SsS3nU3nDzcwokeGRoR3+oqIoMp9jJTHdBFz87ICQKa1xqwNlIUQdw2zmk&#13;&#10;vDSD2UPGrQSU4I1VFS4FiXd8ElDB30cWtvJYn/bqN9KWNB2e400gURE58mK5fZEeNewbznH6XoFj&#13;&#10;whWQ7PL26yTC0N4cvSAQGbZPgOM8h8I+dlct2D1tjVcAXFvpFZv/KTdvoD08uAV2MELFe6017Ojj&#13;&#10;dd48vGF4LXh0zX4kW2+4K1fERwGhHO2b54Sv8qfrdApssuQKwmkb7xbkeIqLPSeQpPW1RfqG6I5T&#13;&#10;N7Nxxuqz233Fy7hsTi1c4WwBMWuX2EIi119gbyOuewU8COsuUpPgwj95/k43UOgSp8jjN/2GpcIa&#13;&#10;fA+fiPRv+gjIR9k9SebSauTiaNU359o0o6tzzlyKbf0290TJq+z5ehnn+K5uehS/L/HYIMfamGzi&#13;&#10;BVHherGBGIu4fgczYqeDIbLjguMFMyORYRUnAXT414hrDh13r5vL3Nb051ZZfzF+V52ZfYK9VVHa&#13;&#10;XY5XxAk1Cb6Gx2LvJbxPlopao7yUC2EP+bviysPGa9f1S88EVuzoFZyO4K/x+ehwYlsVPFQidEtf&#13;&#10;wtb6aplz3JYw9wj+bedBKQ+pwwLiXCNcS5Hrn2BMwm8QfCWjBYLqrB3k7p59pV1hICF9MFnQIFpK&#13;&#10;5JCUXHpJ+GEDN0kbaXXpym3JTXtIeKqohZYtoVAqC7RD8CdpGqfISgsSDCX0dLoPYg0faQVpBeGu&#13;&#10;HVp3w6vd/OaFskxLQqVuiGGIIj4ZnfY5baCpIPlWonvqeNpxBCGlKy0gzU4hS8ZuW6jh9+vfStlN&#13;&#10;arRqTMNzi8yy9ftLnqhHGehl5KQ6/OGQ4RDrcOq98lMTREVSeNLDDYR8rbGil4hr28R12q4FvSwt&#13;&#10;OVCy5zX5NXIzXvXqYlvy2NPZraOVs9xkBNlqSHZIYkh8qPjZobVPkPZf0IfErsUlx5XHJXzGDD+i&#13;&#10;DdDeqNxxtV2ukEv9usNrx4lUyVSnVLbUhJtGRygdgh2ZNz1vEtqRbtJuRLdut8UOhVvxtDxawGVa&#13;&#10;ph1mefBbzIeistjg0gW3P2s/qH9IFs8QrxIXEz8inoapVxbL8MpoyhjKGME0lLhY8tyHWQ5Zjty3&#13;&#10;RaamT7047IQoPoPNLiiczNvVqnG155Z6geONYnPn3IPFzRttkhSsVLUfWj80DdAh7Fc0V7S7YzKd&#13;&#10;rWGSVZB1tRpfbRX67HEL+Nr+jPbFmhvZp7OriZeJuf2O228m3mrdkWuZq1a/2/HBsdMzGgNW0kWx&#13;&#10;mQZJBvFNB0xftfceti+jldB43YddpDG3lMsbcoreWljc1u+8gq3d23giN+ji15086mfMz2QK9wjb&#13;&#10;yU/Km+4al99qIWexxtyz5EPRQu3rugx3G8eQhmi3Acfi5us9w/cL8nf1+VdPhqhl2BT1CJcfLKfN&#13;&#10;8c1JLkovKnGqxwTGVPLNv/L1ly2PDOlYPz7aX9o8EzfAKXNc5m6bQV5fpkWzXPO65lweXpGPIu27&#13;&#10;RKmtx/pLJaiJCiSFOLtA7+z2I29SByzHF14c6Iof8a/zrOt5pd69VLq4k38/fyL+TENKXvKIOI3H&#13;&#10;9o+0O0cTj955mDTvMO02naexRyNWI15jY5V/1a0QxS/EJfYl/4Wez10fRxa6Fgmw3bDb3KPwqzB9&#13;&#10;mBmnBg+Ke8MaP1htDVtNecRWxZd2Utbtwuw633D+UXu5lXlthBZ8RBXkMbelJ4JKjwSeDAyA7XLQ&#13;&#10;08XVle9LaHzZiD8TL7xfOEC/Cf9UrwN/QO+4Xpre/jRzeYviQf04yzjwurrw1k1Cx6X8qfnzL3v2&#13;&#10;xwxMvIcPTCmgrc8XT7ym3h/Kf04rPGdXY3Fsx5ZNWzf3CSzHbnySP2RUOGv3KGAI1pVcHrOYNFK/&#13;&#10;cyR+xuYL+VsiLC3yXmSrblqdTayjQaGBkMEAO0H7/ju/e3afwgfzU86l5Mqh81vz/+MaWfKlpE0H&#13;&#10;QTxdtNMGrS5TqViLyUXiyp65dkwd2Zij1ZpoJOtj4VR+4ex3oz/3xUldRJyy4Cl2u9frjCdnPTN5&#13;&#10;sX54djBj0Ov55qbPTYsnlZ2UA/ycq/y/R3+rUZ5y5yuI6iy0fvPoYIBNTVn/n1XjCZ6g577uj8/1&#13;&#10;n8eTN/V5ne5tN7liUlRl71I8PVyv80jHpL9yV7MVn8dTDyGPyR6n4gK3N2mStq1/Ojx/f/o9AfE2&#13;&#10;abzPIuTo154Xc5GTldfmri0GvPPnCnjbM1b22TzdwcK2u6XwnU3B0ItPOZ8elh+dqDIjWh2z53dN&#13;&#10;ICWUoG7cqzS844bvyPtw9UO4eELGcOWH4w8nM183vOmq7vMMbWOL53jKqbFFUKIitHHe2L1A2/Mp&#13;&#10;8W3/7VraeM6HsmrnULtQ3cl9M4k0fBT+WsOTBL8OtfYu1RuqKSpP4pPq7w4ca6AsvfsTd3zjrTFj&#13;&#10;dO6jL7Dd27Az7xu+bJ2+zLu3O+h0yM0xmaWsuQctlqctszvfdsY+uKrietzoeN9YWFvm5ubNuzQv&#13;&#10;Lp+YjZtLzyh+5ryfltgsdOkiNivg5Ced+qiZM7EiMXuO+mqUlQy+zCwsKux9Hp52x3bmETX/TeXi&#13;&#10;tyNpt5wLsTZqIZkhlZPRS/GdW8ovn7ebOOk6dn/as3LMu3jp/EDB2ao1ISMLNouKvXNlIUNnlzM3&#13;&#10;cZxZuzClUHV82fat+lhI71IrZz6/reaL4N1LLkuOEwM5MnDCjss3NQuWOr50OeVXzk5c6bKnFf/h&#13;&#10;nBBdilNcTv16h1C7hpZP26lfov8BX4CnxX2N6wm+O/v04/O4tLaBqGq57w/mU1tvZZ0MWKx0dmiq&#13;&#10;++jeOp6uadh7owq70DnnOUIaHWwLcJ2+nne691aV5lz4Uvai42xD4tgE4QshNSteM+AE97dPgdKe&#13;&#10;TsN985GfF/+ZQdNTVXpuC+WzBjicDtGHTALpueoh0GY1daVn0avp768k2+d/p830fNgPSr2VQMX9&#13;&#10;riQfKE+m5+hQtN9yYdV/BMQRfYkeFOcf6bvPz7z9V/K8+7cFOOg+4utK8dKlp86yuntQSJQKEqOk&#13;&#10;ilJSwiopWyKRMtCfHBSJSiH5OUK3G1lPoiPBFDQjU32gZSBKRQGjoARay+r4uXqQQJSyHkoZbS0H&#13;&#10;mvgRqb7BIJTUr9wOAn3l4IoHKKT/s82vZwykkp3gSBALR/7VQBVlZbQy6ASu2lAo6NXpDfRataGV&#13;&#10;MND14u82JBIFMWewoVFYRhtaCfkPGxKN/eceKBR0zH+Ph0ap/ravL5Xo6kGmrlwKTV2DySAWujVR&#13;&#10;KL4g/aigC5KBlxMFpJ8CfawLHepeVRWUCsnJEeXoQEaRVckYFNmRhEaiyU5YLDR2IGvA/7/Lj4/C&#13;&#10;xxcCv0IPjUHvhiMQegR9OHSFXfnfHvp9lt7+CwAA//8DAFBLAwQUAAYACAAAACEA8tqtDOcAAAAS&#13;&#10;AQAADwAAAGRycy9kb3ducmV2LnhtbEyPzW7CMBCE75X6DtZW6g1sQxvREAch+nNCSIVKVW8mXpKI&#13;&#10;eB3FJglvX3NqLyutZnZ2vmw12ob12PnakQI5FcCQCmdqKhV8Hd4nC2A+aDK6cYQKruhhld/fZTo1&#13;&#10;bqBP7PehZDGEfKoVVCG0Kee+qNBqP3UtUtROrrM6xLUruen0EMNtw2dCJNzqmuKHSre4qbA47y9W&#13;&#10;wcegh/VcvvXb82lz/Tk87763EpV6fBhfl3Gsl8ACjuHvAm4MsT/ksdjRXch41iiYSCkiUVCQzOYv&#13;&#10;wG4WKZMnYEcFCxE1nmf8P0r+CwAA//8DAFBLAwQUAAYACAAAACEAjiIJQroAAAAhAQAAGQAAAGRy&#13;&#10;cy9fcmVscy9lMm9Eb2MueG1sLnJlbHOEj8sKwjAQRfeC/xBmb9O6EJGm3YjQrdQPGJJpG2weJFHs&#13;&#10;3xtwY0FwOfdyz2Hq9mVm9qQQtbMCqqIERlY6pe0o4NZfdkdgMaFVODtLAhaK0DbbTX2lGVMexUn7&#13;&#10;yDLFRgFTSv7EeZQTGYyF82RzM7hgMOUzjNyjvONIfF+WBx6+GdCsmKxTAkKnKmD94rP5P9sNg5Z0&#13;&#10;dvJhyKYfCq5NdmcghpGSAENK4yesCjID8Kbmq8eaNwAAAP//AwBQSwECLQAUAAYACAAAACEApuZR&#13;&#10;+wwBAAAVAgAAEwAAAAAAAAAAAAAAAAAAAAAAW0NvbnRlbnRfVHlwZXNdLnhtbFBLAQItABQABgAI&#13;&#10;AAAAIQA4/SH/1gAAAJQBAAALAAAAAAAAAAAAAAAAAD0BAABfcmVscy8ucmVsc1BLAQItABQABgAI&#13;&#10;AAAAIQBIE3bCOAQAAMgLAAAOAAAAAAAAAAAAAAAAADwCAABkcnMvZTJvRG9jLnhtbFBLAQItABQA&#13;&#10;BgAIAAAAIQBB5YWXWw8AAJQ0AAAUAAAAAAAAAAAAAAAAAKAGAABkcnMvbWVkaWEvaW1hZ2UxLmVt&#13;&#10;ZlBLAQItABQABgAIAAAAIQDy2q0M5wAAABIBAAAPAAAAAAAAAAAAAAAAAC0WAABkcnMvZG93bnJl&#13;&#10;di54bWxQSwECLQAUAAYACAAAACEAjiIJQroAAAAhAQAAGQAAAAAAAAAAAAAAAABBFwAAZHJzL19y&#13;&#10;ZWxzL2Uyb0RvYy54bWwucmVsc1BLBQYAAAAABgAGAHwBAAAyGAAAAAA=&#13;&#10;">
                <v:rect id="_x0000_s1183" alt="&quot;&quot;" style="position:absolute;width:77876;height:11182;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dIFLvywAAAOcAAAAPAAAAZHJzL2Rvd25yZXYueG1sRI9RS8Mw&#13;&#10;FIXfBf9DuIJvLukcLnbLhlQGvjr9AdfmriltbkoT2+qvN4Lgy4HD4XyHsz8uvhcTjbENbKBYKRDE&#13;&#10;dbAtNwbe3053GkRMyBb7wGTgiyIcD9dXeyxtmPmVpnNqRIZwLNGAS2kopYy1I49xFQbinF3C6DFl&#13;&#10;OzbSjjhnuO/lWqkH6bHlvOBwoMpR3Z0/vYGT2lTKfnTTYkl/d8U8OV1djLm9WZ53WZ52IBIt6b/x&#13;&#10;h3ixBvSj3hTr++0Wfn/lTyAPPwAAAP//AwBQSwECLQAUAAYACAAAACEA2+H2y+4AAACFAQAAEwAA&#13;&#10;AAAAAAAAAAAAAAAAAAAAW0NvbnRlbnRfVHlwZXNdLnhtbFBLAQItABQABgAIAAAAIQBa9CxbvwAA&#13;&#10;ABUBAAALAAAAAAAAAAAAAAAAAB8BAABfcmVscy8ucmVsc1BLAQItABQABgAIAAAAIQCdIFLvywAA&#13;&#10;AOcAAAAPAAAAAAAAAAAAAAAAAAcCAABkcnMvZG93bnJldi54bWxQSwUGAAAAAAMAAwC3AAAA/wIA&#13;&#10;AAAA&#13;&#10;" fillcolor="#1c2c53" stroked="f" strokeweight="1pt">
                  <v:textbox>
                    <w:txbxContent>
                      <w:p w14:paraId="63C69EBF" w14:textId="6381226C" w:rsidR="009D6AA8" w:rsidRPr="006324C6" w:rsidRDefault="009D6AA8" w:rsidP="009D6AA8">
                        <w:pPr>
                          <w:pStyle w:val="Heading4"/>
                          <w:ind w:left="720"/>
                          <w:rPr>
                            <w:b/>
                            <w:bCs/>
                            <w:color w:val="FFFFFF" w:themeColor="background1"/>
                            <w:sz w:val="36"/>
                            <w:szCs w:val="36"/>
                          </w:rPr>
                        </w:pPr>
                        <w:r w:rsidRPr="00952BA8">
                          <w:rPr>
                            <w:rFonts w:asciiTheme="minorHAnsi" w:hAnsiTheme="minorHAnsi" w:cstheme="minorHAnsi"/>
                            <w:b/>
                            <w:i w:val="0"/>
                            <w:color w:val="FFFFFF" w:themeColor="background1"/>
                            <w:sz w:val="36"/>
                            <w:szCs w:val="36"/>
                          </w:rPr>
                          <w:t>Calculate Section</w:t>
                        </w:r>
                        <w:r>
                          <w:rPr>
                            <w:rFonts w:asciiTheme="minorHAnsi" w:hAnsiTheme="minorHAnsi" w:cstheme="minorHAnsi"/>
                            <w:b/>
                            <w:i w:val="0"/>
                            <w:color w:val="FFFFFF" w:themeColor="background1"/>
                            <w:sz w:val="36"/>
                            <w:szCs w:val="36"/>
                          </w:rPr>
                          <w:t xml:space="preserve"> Five </w:t>
                        </w:r>
                        <w:r w:rsidRPr="0095373D">
                          <w:rPr>
                            <w:rFonts w:asciiTheme="minorHAnsi" w:hAnsiTheme="minorHAnsi" w:cstheme="minorHAnsi"/>
                            <w:b/>
                            <w:bCs/>
                            <w:i w:val="0"/>
                            <w:iCs w:val="0"/>
                            <w:color w:val="FFFFFF" w:themeColor="background1"/>
                            <w:sz w:val="36"/>
                            <w:szCs w:val="36"/>
                          </w:rPr>
                          <w:t>Total</w:t>
                        </w:r>
                      </w:p>
                      <w:p w14:paraId="55C4EA50" w14:textId="1D868EDB" w:rsidR="009D6AA8" w:rsidRPr="006324C6" w:rsidRDefault="009D6AA8" w:rsidP="009D6AA8">
                        <w:pPr>
                          <w:spacing w:line="480" w:lineRule="auto"/>
                          <w:ind w:left="720"/>
                          <w:rPr>
                            <w:rFonts w:eastAsiaTheme="minorEastAsia"/>
                            <w:b/>
                            <w:bCs/>
                            <w:i/>
                            <w:iCs/>
                            <w:color w:val="FFFFFF" w:themeColor="background1"/>
                            <w:sz w:val="28"/>
                            <w:szCs w:val="28"/>
                          </w:rPr>
                        </w:pPr>
                        <w:r w:rsidRPr="006324C6">
                          <w:rPr>
                            <w:rFonts w:eastAsiaTheme="minorEastAsia"/>
                            <w:b/>
                            <w:bCs/>
                            <w:i/>
                            <w:iCs/>
                            <w:color w:val="FFFFFF" w:themeColor="background1"/>
                            <w:sz w:val="28"/>
                            <w:szCs w:val="28"/>
                          </w:rPr>
                          <w:t xml:space="preserve">Add up points from the bolded boxes to get your Section </w:t>
                        </w:r>
                        <w:r>
                          <w:rPr>
                            <w:rFonts w:eastAsiaTheme="minorEastAsia"/>
                            <w:b/>
                            <w:bCs/>
                            <w:i/>
                            <w:iCs/>
                            <w:color w:val="FFFFFF" w:themeColor="background1"/>
                            <w:sz w:val="28"/>
                            <w:szCs w:val="28"/>
                          </w:rPr>
                          <w:t xml:space="preserve">Five </w:t>
                        </w:r>
                        <w:r w:rsidRPr="006324C6">
                          <w:rPr>
                            <w:rFonts w:eastAsiaTheme="minorEastAsia"/>
                            <w:b/>
                            <w:bCs/>
                            <w:i/>
                            <w:iCs/>
                            <w:color w:val="FFFFFF" w:themeColor="background1"/>
                            <w:sz w:val="28"/>
                            <w:szCs w:val="28"/>
                          </w:rPr>
                          <w:t>Total.</w:t>
                        </w:r>
                      </w:p>
                      <w:p w14:paraId="7E5DF299" w14:textId="77777777" w:rsidR="009D6AA8" w:rsidRPr="00F45A74" w:rsidRDefault="009D6AA8" w:rsidP="009D6AA8">
                        <w:pPr>
                          <w:rPr>
                            <w:b/>
                            <w:bCs/>
                            <w:sz w:val="36"/>
                            <w:szCs w:val="36"/>
                          </w:rPr>
                        </w:pPr>
                      </w:p>
                    </w:txbxContent>
                  </v:textbox>
                </v:rect>
                <v:shape id="Text Box 9" o:spid="_x0000_s1184" type="#_x0000_t202" alt="Section two total score box" style="position:absolute;left:42519;top:7086;width:20009;height:3105;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pO6RzQAAAOcAAAAPAAAAZHJzL2Rvd25yZXYueG1sRI9BSwMx&#13;&#10;FITvgv8hPMGbTdyWardNy6JYilCh1YPHR/LMLm5eliS26783guBlYBjmG2a1GX0vThRTF1jD7USB&#13;&#10;IDbBduw0vL0+3dyDSBnZYh+YNHxTgs368mKFtQ1nPtDpmJ0oEE41amhzHmopk2nJY5qEgbhkHyF6&#13;&#10;zMVGJ23Ec4H7XlZKzaXHjstCiwM9tGQ+j19ew/Nhi5Xb7tR++p6bF5dNk6LR+vpqfFwWaZYgMo35&#13;&#10;v/GH2FkNM7WoFnfT2Rx+f5VPINc/AAAA//8DAFBLAQItABQABgAIAAAAIQDb4fbL7gAAAIUBAAAT&#13;&#10;AAAAAAAAAAAAAAAAAAAAAABbQ29udGVudF9UeXBlc10ueG1sUEsBAi0AFAAGAAgAAAAhAFr0LFu/&#13;&#10;AAAAFQEAAAsAAAAAAAAAAAAAAAAAHwEAAF9yZWxzLy5yZWxzUEsBAi0AFAAGAAgAAAAhAH+k7pHN&#13;&#10;AAAA5wAAAA8AAAAAAAAAAAAAAAAABwIAAGRycy9kb3ducmV2LnhtbFBLBQYAAAAAAwADALcAAAAB&#13;&#10;AwAAAAA=&#13;&#10;" fillcolor="window" strokecolor="window" strokeweight=".5pt">
                  <v:textbox>
                    <w:txbxContent>
                      <w:p w14:paraId="7530DB3A" w14:textId="77777777" w:rsidR="009D6AA8" w:rsidRPr="007F7596" w:rsidRDefault="009D6AA8" w:rsidP="009D6AA8">
                        <w:pPr>
                          <w:spacing w:after="240"/>
                          <w:rPr>
                            <w:b/>
                            <w:bCs/>
                            <w:color w:val="1C2C53"/>
                            <w:sz w:val="28"/>
                            <w:szCs w:val="28"/>
                          </w:rPr>
                        </w:pPr>
                        <w:r w:rsidRPr="007F7596">
                          <w:rPr>
                            <w:b/>
                            <w:bCs/>
                            <w:color w:val="1C2C53"/>
                            <w:sz w:val="28"/>
                            <w:szCs w:val="28"/>
                          </w:rPr>
                          <w:t>SECTION TOTAL =</w:t>
                        </w:r>
                      </w:p>
                      <w:p w14:paraId="6E5745D1" w14:textId="77777777" w:rsidR="009D6AA8" w:rsidRDefault="009D6AA8" w:rsidP="009D6AA8"/>
                    </w:txbxContent>
                  </v:textbox>
                </v:shape>
                <v:shape id="Picture 1" o:spid="_x0000_s1185" type="#_x0000_t75" alt="&quot;&quot;" style="position:absolute;left:63703;top:7162;width:10033;height:3683;visibility:visible;mso-wrap-style:squar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mPQGbzgAAAOgAAAAPAAAAZHJzL2Rvd25yZXYueG1sRI/RasJA&#13;&#10;EEXfC/2HZQq+1Y0Ro0ZXEUUoFAraIvo2ZMckNDubZre6/XtXKPgyMHO5ZzjzZTCNuFDnassKBv0E&#13;&#10;BHFhdc2lgq/P7esEhPPIGhvLpOCPHCwXz09zzLW98o4ue1+KCGGXo4LK+zaX0hUVGXR92xLH7Gw7&#13;&#10;gz6uXSl1h9cIN41MkySTBmuOHypsaV1R8b3/NQqO58PKbNM2fPwMUwrHE2eHd1aq9xI2szhWMxCe&#13;&#10;gn80/hFvOjqMpqPBNMvGY7iLxQPIxQ0AAP//AwBQSwECLQAUAAYACAAAACEA2+H2y+4AAACFAQAA&#13;&#10;EwAAAAAAAAAAAAAAAAAAAAAAW0NvbnRlbnRfVHlwZXNdLnhtbFBLAQItABQABgAIAAAAIQBa9Cxb&#13;&#10;vwAAABUBAAALAAAAAAAAAAAAAAAAAB8BAABfcmVscy8ucmVsc1BLAQItABQABgAIAAAAIQAmPQGb&#13;&#10;zgAAAOgAAAAPAAAAAAAAAAAAAAAAAAcCAABkcnMvZG93bnJldi54bWxQSwUGAAAAAAMAAwC3AAAA&#13;&#10;AgMAAAAA&#13;&#10;">
                  <v:imagedata r:id="rId31" o:title=""/>
                </v:shape>
              </v:group>
            </w:pict>
          </mc:Fallback>
        </mc:AlternateContent>
      </w:r>
      <w:r w:rsidR="009D6AA8" w:rsidRPr="00BD38AA">
        <w:rPr>
          <w:noProof/>
        </w:rPr>
        <mc:AlternateContent>
          <mc:Choice Requires="wps">
            <w:drawing>
              <wp:anchor distT="0" distB="0" distL="114300" distR="114300" simplePos="0" relativeHeight="251658386" behindDoc="0" locked="0" layoutInCell="1" allowOverlap="1" wp14:anchorId="2CFC5B1C" wp14:editId="0595524D">
                <wp:simplePos x="0" y="0"/>
                <wp:positionH relativeFrom="column">
                  <wp:posOffset>5194300</wp:posOffset>
                </wp:positionH>
                <wp:positionV relativeFrom="paragraph">
                  <wp:posOffset>43815</wp:posOffset>
                </wp:positionV>
                <wp:extent cx="668867" cy="285750"/>
                <wp:effectExtent l="0" t="0" r="4445" b="6350"/>
                <wp:wrapNone/>
                <wp:docPr id="1701677628"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2515DDFE" w14:textId="77777777" w:rsidR="00310D6F" w:rsidRPr="00960E64" w:rsidRDefault="00310D6F" w:rsidP="00310D6F">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2CFC5B1C" id="_x0000_s1186" type="#_x0000_t202" style="position:absolute;left:0;text-align:left;margin-left:409pt;margin-top:3.45pt;width:52.65pt;height:22.5pt;z-index:251658386;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lTj+0LwIAAFwEAAAOAAAAZHJzL2Uyb0RvYy54bWysVEuP2jAQvlfqf7B8LwEKLBs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nkjhKOpuF0fDdOsGbXx9b58FVATaJQUIesJLDY&#13;&#10;Ye0DJkTXs0vM5UGrcqW0TkqcBLHUjhwYcqhDKhFf/OalDWmwkM+YOj4yEJ93kbXBBNeWohTabUtU&#13;&#10;ie12pca7LZRHxMFBNyLe8pXCatfMhxfmcCawdZzz8IyH1IDZ4CRRUoH7+bf76I9UoZWSBmesoP7H&#13;&#10;njlBif5mkMT7wWgUhzIpo/HdEBV3a9neWsy+XgJCMMCNsjyJ0T/osygd1G+4DouYFU3McMxd0HAW&#13;&#10;l6GbfFwnLhaL5IRjaFlYm43lMXREL3Lx2r4xZ0+EBWT6Cc7TyPJ3vHW+He6LfQCpEqlXVE8E4Agn&#13;&#10;rk/rFnfkVk9e15/C/BcAAAD//wMAUEsDBBQABgAIAAAAIQCBtqq05QAAAA0BAAAPAAAAZHJzL2Rv&#13;&#10;d25yZXYueG1sTI9LT8MwEITvSPwHa5G4IOqkUUuSZlMhnhI3Gh7i5sYmqYjXUewm4d+znOAy0mq0&#13;&#10;M/MV29l2YjSDPzhCiBcRCEO10wdqEF6q+8sUhA+KtOocGYRv42Fbnp4UKtduomcz7kIjOIR8rhDa&#13;&#10;EPpcSl+3xiq/cL0h9j7dYFXgc2ikHtTE4baTyyhaS6sOxA2t6s1Na+qv3dEifFw0709+fnidklXS&#13;&#10;3z2O1dWbrhDPz+bbDcv1BkQwc/j7gF8G3g8lD9u7I2kvOoQ0ThkoIKwzEOxnyyQBsUdYxRnIspD/&#13;&#10;KcofAAAA//8DAFBLAQItABQABgAIAAAAIQC2gziS/gAAAOEBAAATAAAAAAAAAAAAAAAAAAAAAABb&#13;&#10;Q29udGVudF9UeXBlc10ueG1sUEsBAi0AFAAGAAgAAAAhADj9If/WAAAAlAEAAAsAAAAAAAAAAAAA&#13;&#10;AAAALwEAAF9yZWxzLy5yZWxzUEsBAi0AFAAGAAgAAAAhAKVOP7QvAgAAXAQAAA4AAAAAAAAAAAAA&#13;&#10;AAAALgIAAGRycy9lMm9Eb2MueG1sUEsBAi0AFAAGAAgAAAAhAIG2qrTlAAAADQEAAA8AAAAAAAAA&#13;&#10;AAAAAAAAiQQAAGRycy9kb3ducmV2LnhtbFBLBQYAAAAABAAEAPMAAACbBQAAAAA=&#13;&#10;" fillcolor="white [3201]" stroked="f" strokeweight=".5pt">
                <v:textbox>
                  <w:txbxContent>
                    <w:p w14:paraId="2515DDFE" w14:textId="77777777" w:rsidR="00310D6F" w:rsidRPr="00960E64" w:rsidRDefault="00310D6F" w:rsidP="00310D6F">
                      <w:pPr>
                        <w:rPr>
                          <w:b/>
                          <w:bCs/>
                        </w:rPr>
                      </w:pPr>
                      <w:r w:rsidRPr="00960E64">
                        <w:rPr>
                          <w:b/>
                          <w:bCs/>
                        </w:rPr>
                        <w:t>TOTAL =</w:t>
                      </w:r>
                    </w:p>
                  </w:txbxContent>
                </v:textbox>
              </v:shape>
            </w:pict>
          </mc:Fallback>
        </mc:AlternateContent>
      </w:r>
      <w:r w:rsidR="009D6AA8" w:rsidRPr="00F1598C">
        <w:rPr>
          <w:rFonts w:eastAsiaTheme="minorEastAsia"/>
          <w:noProof/>
          <w:color w:val="000000" w:themeColor="text1"/>
        </w:rPr>
        <mc:AlternateContent>
          <mc:Choice Requires="wps">
            <w:drawing>
              <wp:anchor distT="0" distB="0" distL="114300" distR="114300" simplePos="0" relativeHeight="251658397" behindDoc="0" locked="0" layoutInCell="1" allowOverlap="1" wp14:anchorId="577A5F49" wp14:editId="7E19DC18">
                <wp:simplePos x="0" y="0"/>
                <wp:positionH relativeFrom="margin">
                  <wp:posOffset>5900420</wp:posOffset>
                </wp:positionH>
                <wp:positionV relativeFrom="paragraph">
                  <wp:posOffset>47625</wp:posOffset>
                </wp:positionV>
                <wp:extent cx="561975" cy="285750"/>
                <wp:effectExtent l="12700" t="12700" r="9525" b="19050"/>
                <wp:wrapSquare wrapText="bothSides"/>
                <wp:docPr id="1175241962"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2E2C62D1" w14:textId="77777777" w:rsidR="001F7002" w:rsidRDefault="001F7002" w:rsidP="001F7002">
                            <w:pPr>
                              <w:spacing w:after="240"/>
                              <w:rPr>
                                <w:b/>
                                <w:bCs/>
                                <w:sz w:val="24"/>
                                <w:szCs w:val="24"/>
                              </w:rPr>
                            </w:pPr>
                            <w:r>
                              <w:rPr>
                                <w:b/>
                                <w:bCs/>
                                <w:sz w:val="24"/>
                                <w:szCs w:val="24"/>
                              </w:rPr>
                              <w:t xml:space="preserve">     /4</w:t>
                            </w:r>
                          </w:p>
                          <w:p w14:paraId="77D7BC78" w14:textId="77777777" w:rsidR="001F7002" w:rsidRPr="00D37F37" w:rsidRDefault="001F7002" w:rsidP="001F7002">
                            <w:pPr>
                              <w:spacing w:after="240"/>
                              <w:rPr>
                                <w:b/>
                                <w:bCs/>
                                <w:sz w:val="24"/>
                                <w:szCs w:val="24"/>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77A5F49" id="_x0000_s1187" type="#_x0000_t202" style="position:absolute;left:0;text-align:left;margin-left:464.6pt;margin-top:3.75pt;width:44.25pt;height:22.5pt;z-index:251658397;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qZPfFOgIAAIUEAAAOAAAAZHJzL2Uyb0RvYy54bWysVE1v2zAMvQ/YfxB0X5wEcdMYcYosRYYB&#13;&#10;QVsgHXpWZCkWJouapMTOfv0o5aNpu9Owi0yK1CP5SHp61zWa7IXzCkxJB70+JcJwqJTZlvTH8/LL&#13;&#10;LSU+MFMxDUaU9CA8vZt9/jRtbSGGUIOuhCMIYnzR2pLWIdgiyzyvRcN8D6wwaJTgGhZQdduscqxF&#13;&#10;9EZnw37/JmvBVdYBF97j7f3RSGcJX0rBw6OUXgSiS4q5hXS6dG7imc2mrNg6ZmvFT2mwf8iiYcpg&#13;&#10;0AvUPQuM7Jz6ANUo7sCDDD0OTQZSKi5SDVjNoP+umnXNrEi1IDneXmjy/w+WP+zX9smR0H2FDhsY&#13;&#10;CWmtLzxexno66Zr4xUwJ2pHCw4U20QXC8TK/GUzGOSUcTcPbfJwnWrPXx9b58E1AQ6JQUoddSWSx&#13;&#10;/coHDIiuZ5cYy4NW1VJpnZQ4CWKhHdkz7KEOKUV88cZLG9Ji9pM+xv4AEbEvABvN+M9Y5VsI1LTB&#13;&#10;y9faoxS6TUdUhcj5hZkNVAckzMFxlrzlS4UBVsyHJ+ZweJAjXIjwiIfUgGnBSaKkBvf7b/fRH3uK&#13;&#10;VkpaHMaS+l875gQl+rvBbk8Go1Gc3qSM8vEQFXdt2VxbzK5ZAHI1wNWzPInRP+izKB00L7g38xgV&#13;&#10;TcxwjF3ScBYX4bgiuHdczOfJCefVsrAya8sjdGQ5EvvcvTBnT50NOBIPcB5bVrxr8NE3vjQw3wWQ&#13;&#10;KnU/Mn1k9dQAnPXUn9NexmW61pPX699j9gcAAP//AwBQSwMEFAAGAAgAAAAhAJwpn5niAAAADgEA&#13;&#10;AA8AAABkcnMvZG93bnJldi54bWxMT8tOwzAQvCPxD9YicaNOUkJImk3F89DeKJW4urFJIux1ZLtt&#13;&#10;2q/HPcFlpdE8dqZeTkazg3J+sISQzhJgilorB+oQtp/vd4/AfBAkhbakEE7Kw7K5vqpFJe2RPtRh&#13;&#10;EzoWQ8hXAqEPYaw4922vjPAzOyqK3Ld1RoQIXcelE8cYbjTPkuSBGzFQ/NCLUb30qv3Z7A3C2/O6&#13;&#10;nK9Oq3F77s73OszTL5eniLc30+sinqcFsKCm8OeAy4bYH5pYbGf3JD3TCGVWZlGKUOTALnySFgWw&#13;&#10;HUKe5cCbmv+f0fwCAAD//wMAUEsBAi0AFAAGAAgAAAAhALaDOJL+AAAA4QEAABMAAAAAAAAAAAAA&#13;&#10;AAAAAAAAAFtDb250ZW50X1R5cGVzXS54bWxQSwECLQAUAAYACAAAACEAOP0h/9YAAACUAQAACwAA&#13;&#10;AAAAAAAAAAAAAAAvAQAAX3JlbHMvLnJlbHNQSwECLQAUAAYACAAAACEA6mT3xToCAACFBAAADgAA&#13;&#10;AAAAAAAAAAAAAAAuAgAAZHJzL2Uyb0RvYy54bWxQSwECLQAUAAYACAAAACEAnCmfmeIAAAAOAQAA&#13;&#10;DwAAAAAAAAAAAAAAAACUBAAAZHJzL2Rvd25yZXYueG1sUEsFBgAAAAAEAAQA8wAAAKMFAAAAAA==&#13;&#10;" fillcolor="white [3201]" strokeweight="1.5pt">
                <v:textbox>
                  <w:txbxContent>
                    <w:p w14:paraId="2E2C62D1" w14:textId="77777777" w:rsidR="001F7002" w:rsidRDefault="001F7002" w:rsidP="001F7002">
                      <w:pPr>
                        <w:spacing w:after="240"/>
                        <w:rPr>
                          <w:b/>
                          <w:bCs/>
                          <w:sz w:val="24"/>
                          <w:szCs w:val="24"/>
                        </w:rPr>
                      </w:pPr>
                      <w:r>
                        <w:rPr>
                          <w:b/>
                          <w:bCs/>
                          <w:sz w:val="24"/>
                          <w:szCs w:val="24"/>
                        </w:rPr>
                        <w:t xml:space="preserve">     /4</w:t>
                      </w:r>
                    </w:p>
                    <w:p w14:paraId="77D7BC78" w14:textId="77777777" w:rsidR="001F7002" w:rsidRPr="00D37F37" w:rsidRDefault="001F7002" w:rsidP="001F7002">
                      <w:pPr>
                        <w:spacing w:after="240"/>
                        <w:rPr>
                          <w:b/>
                          <w:bCs/>
                          <w:sz w:val="24"/>
                          <w:szCs w:val="24"/>
                        </w:rPr>
                      </w:pPr>
                    </w:p>
                  </w:txbxContent>
                </v:textbox>
                <w10:wrap type="square" anchorx="margin"/>
              </v:shape>
            </w:pict>
          </mc:Fallback>
        </mc:AlternateContent>
      </w:r>
      <w:r w:rsidR="00284CD7" w:rsidRPr="00F1598C">
        <w:t xml:space="preserve">Less than 1 time per year </w:t>
      </w:r>
      <w:r w:rsidR="00284CD7" w:rsidRPr="00F1598C">
        <w:rPr>
          <w:b/>
        </w:rPr>
        <w:t>(0 points)</w:t>
      </w:r>
      <w:r w:rsidR="009D6AA8" w:rsidRPr="009D6AA8">
        <w:rPr>
          <w:rFonts w:eastAsiaTheme="minorEastAsia" w:cstheme="minorHAnsi"/>
          <w:noProof/>
        </w:rPr>
        <w:t xml:space="preserve"> </w:t>
      </w:r>
    </w:p>
    <w:p w14:paraId="3D5E66A7" w14:textId="77777777" w:rsidR="00284CD7" w:rsidRPr="00F1598C" w:rsidRDefault="00284CD7" w:rsidP="00237328">
      <w:pPr>
        <w:pStyle w:val="Heading2"/>
        <w:rPr>
          <w:rStyle w:val="IntenseEmphasis"/>
          <w:rFonts w:cstheme="minorHAnsi"/>
          <w:i w:val="0"/>
          <w:iCs w:val="0"/>
          <w:color w:val="auto"/>
          <w:sz w:val="40"/>
        </w:rPr>
      </w:pPr>
      <w:r w:rsidRPr="00F1598C">
        <w:rPr>
          <w:rStyle w:val="IntenseEmphasis"/>
          <w:rFonts w:cstheme="minorHAnsi"/>
          <w:i w:val="0"/>
          <w:iCs w:val="0"/>
          <w:color w:val="auto"/>
          <w:sz w:val="40"/>
        </w:rPr>
        <w:lastRenderedPageBreak/>
        <w:t>Section 6: Parent/Family Involvement</w:t>
      </w:r>
    </w:p>
    <w:p w14:paraId="6994F46D" w14:textId="77777777" w:rsidR="00284CD7" w:rsidRPr="00F1598C" w:rsidRDefault="00284CD7" w:rsidP="001D22B0">
      <w:pPr>
        <w:spacing w:before="120" w:after="120"/>
        <w:contextualSpacing/>
        <w:rPr>
          <w:rStyle w:val="IntenseEmphasis"/>
          <w:rFonts w:asciiTheme="minorHAnsi" w:hAnsiTheme="minorHAnsi" w:cstheme="minorHAnsi"/>
        </w:rPr>
      </w:pPr>
      <w:r w:rsidRPr="00F1598C">
        <w:rPr>
          <w:rStyle w:val="IntenseEmphasis"/>
          <w:rFonts w:asciiTheme="minorHAnsi" w:hAnsiTheme="minorHAnsi" w:cstheme="minorHAnsi"/>
        </w:rPr>
        <w:t>Unless otherwise specified, refer to practices in place currently. Do NOT include practices that are planned and not yet implemented.</w:t>
      </w:r>
    </w:p>
    <w:p w14:paraId="1271D8AF" w14:textId="77777777" w:rsidR="00284CD7" w:rsidRPr="009D6AA8" w:rsidRDefault="00284CD7" w:rsidP="00363E24">
      <w:pPr>
        <w:pStyle w:val="Questions"/>
      </w:pPr>
      <w:r w:rsidRPr="009D6AA8">
        <w:t>6.1 Parents and families help develop or implement policies and programs related to wellness.</w:t>
      </w:r>
    </w:p>
    <w:p w14:paraId="3492784F" w14:textId="77777777" w:rsidR="00284CD7" w:rsidRPr="00F1598C" w:rsidRDefault="00284CD7" w:rsidP="00363E24">
      <w:pPr>
        <w:pStyle w:val="ListParagraph"/>
        <w:numPr>
          <w:ilvl w:val="0"/>
          <w:numId w:val="5"/>
        </w:numPr>
      </w:pPr>
      <w:r w:rsidRPr="00F1598C">
        <w:t xml:space="preserve">More than 1 time per year </w:t>
      </w:r>
      <w:r w:rsidRPr="00F1598C">
        <w:rPr>
          <w:b/>
        </w:rPr>
        <w:t>(4 points)</w:t>
      </w:r>
    </w:p>
    <w:p w14:paraId="721E3428" w14:textId="63742ECD" w:rsidR="00284CD7" w:rsidRPr="00F1598C" w:rsidRDefault="001D22B0" w:rsidP="00363E24">
      <w:pPr>
        <w:pStyle w:val="ListParagraph"/>
        <w:numPr>
          <w:ilvl w:val="0"/>
          <w:numId w:val="5"/>
        </w:numPr>
      </w:pPr>
      <w:r w:rsidRPr="00BD38AA">
        <w:rPr>
          <w:noProof/>
        </w:rPr>
        <mc:AlternateContent>
          <mc:Choice Requires="wps">
            <w:drawing>
              <wp:anchor distT="0" distB="0" distL="114300" distR="114300" simplePos="0" relativeHeight="251658399" behindDoc="0" locked="0" layoutInCell="1" allowOverlap="1" wp14:anchorId="0C1F384C" wp14:editId="2DE4B0D5">
                <wp:simplePos x="0" y="0"/>
                <wp:positionH relativeFrom="column">
                  <wp:posOffset>5165090</wp:posOffset>
                </wp:positionH>
                <wp:positionV relativeFrom="paragraph">
                  <wp:posOffset>181610</wp:posOffset>
                </wp:positionV>
                <wp:extent cx="668655" cy="285750"/>
                <wp:effectExtent l="0" t="0" r="4445" b="6350"/>
                <wp:wrapNone/>
                <wp:docPr id="1669108504" name="Text Box 122"/>
                <wp:cNvGraphicFramePr/>
                <a:graphic xmlns:a="http://schemas.openxmlformats.org/drawingml/2006/main">
                  <a:graphicData uri="http://schemas.microsoft.com/office/word/2010/wordprocessingShape">
                    <wps:wsp>
                      <wps:cNvSpPr txBox="1"/>
                      <wps:spPr>
                        <a:xfrm>
                          <a:off x="0" y="0"/>
                          <a:ext cx="668655" cy="285750"/>
                        </a:xfrm>
                        <a:prstGeom prst="rect">
                          <a:avLst/>
                        </a:prstGeom>
                        <a:solidFill>
                          <a:schemeClr val="lt1"/>
                        </a:solidFill>
                        <a:ln w="6350">
                          <a:noFill/>
                        </a:ln>
                      </wps:spPr>
                      <wps:txbx>
                        <w:txbxContent>
                          <w:p w14:paraId="2375FE0B" w14:textId="77777777" w:rsidR="001D22B0" w:rsidRPr="00960E64" w:rsidRDefault="001D22B0" w:rsidP="001D22B0">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0C1F384C" id="_x0000_s1188" type="#_x0000_t202" style="position:absolute;left:0;text-align:left;margin-left:406.7pt;margin-top:14.3pt;width:52.65pt;height:22.5pt;z-index:251658399;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7wCdMAIAAFwEAAAOAAAAZHJzL2Uyb0RvYy54bWysVEuP2jAQvlfqf7B8LwEKLBs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8l4TAlH03A6vhsnWLPrY+t8+CqgJlEoqENWEljs&#13;&#10;sPYBE6Lr2SXm8qBVuVJaJyVOglhqRw4MOdQhlYgvfvPShjRYyGdMHR8ZiM+7yNpggmtLUQrttiWq&#13;&#10;xHbHw3PDWyiPiIODbkS85SuF1a6ZDy/M4Uxg6zjn4RkPqQGzwUmipAL382/30R+pQislDc5YQf2P&#13;&#10;PXOCEv3NIIn3g9EoDmVSRuO7ISru1rK9tZh9vQSEYIAbZXkSo3/QZ1E6qN9wHRYxK5qY4Zi7oOEs&#13;&#10;LkM3+bhOXCwWyQnH0LKwNhvLY+iIXuTitX1jzp4IC8j0E5ynkeXveOt8O9wX+wBSJVIj0h2qJwJw&#13;&#10;hBPXp3WLO3KrJ6/rT2H+CwAA//8DAFBLAwQUAAYACAAAACEA14jzo+MAAAAOAQAADwAAAGRycy9k&#13;&#10;b3ducmV2LnhtbExPS0+DQBC+m/Q/bMbEi7ELRYFShsb4TLxZ1Mbblt0CkZ0l7Bbw37ue9DLJl/me&#13;&#10;+XbWHRvVYFtDCOEyAKaoMrKlGuGtfLxKgVknSIrOkEL4Vha2xeIsF5k0E72qcedq5k3IZgKhca7P&#13;&#10;OLdVo7SwS9Mr8r+jGbRwHg41l4OYvLnu+CoIYq5FSz6hEb26a1T1tTtphM/Lev9i56f3KbqJ+ofn&#13;&#10;sUw+ZIl4cT7fb/y53QBzanZ/Cvjd4PtD4YsdzImkZR1CGkbXnoqwSmNgnrAO0wTYASGJYuBFzv/P&#13;&#10;KH4AAAD//wMAUEsBAi0AFAAGAAgAAAAhALaDOJL+AAAA4QEAABMAAAAAAAAAAAAAAAAAAAAAAFtD&#13;&#10;b250ZW50X1R5cGVzXS54bWxQSwECLQAUAAYACAAAACEAOP0h/9YAAACUAQAACwAAAAAAAAAAAAAA&#13;&#10;AAAvAQAAX3JlbHMvLnJlbHNQSwECLQAUAAYACAAAACEAvu8AnTACAABcBAAADgAAAAAAAAAAAAAA&#13;&#10;AAAuAgAAZHJzL2Uyb0RvYy54bWxQSwECLQAUAAYACAAAACEA14jzo+MAAAAOAQAADwAAAAAAAAAA&#13;&#10;AAAAAACKBAAAZHJzL2Rvd25yZXYueG1sUEsFBgAAAAAEAAQA8wAAAJoFAAAAAA==&#13;&#10;" fillcolor="white [3201]" stroked="f" strokeweight=".5pt">
                <v:textbox>
                  <w:txbxContent>
                    <w:p w14:paraId="2375FE0B" w14:textId="77777777" w:rsidR="001D22B0" w:rsidRPr="00960E64" w:rsidRDefault="001D22B0" w:rsidP="001D22B0">
                      <w:pPr>
                        <w:rPr>
                          <w:b/>
                          <w:bCs/>
                        </w:rPr>
                      </w:pPr>
                      <w:r w:rsidRPr="00960E64">
                        <w:rPr>
                          <w:b/>
                          <w:bCs/>
                        </w:rPr>
                        <w:t>TOTAL =</w:t>
                      </w:r>
                    </w:p>
                  </w:txbxContent>
                </v:textbox>
              </v:shape>
            </w:pict>
          </mc:Fallback>
        </mc:AlternateContent>
      </w:r>
      <w:r w:rsidRPr="00F1598C">
        <w:rPr>
          <w:rFonts w:eastAsiaTheme="minorEastAsia"/>
          <w:noProof/>
          <w:color w:val="000000" w:themeColor="text1"/>
        </w:rPr>
        <mc:AlternateContent>
          <mc:Choice Requires="wps">
            <w:drawing>
              <wp:anchor distT="0" distB="0" distL="114300" distR="114300" simplePos="0" relativeHeight="251658398" behindDoc="0" locked="0" layoutInCell="1" allowOverlap="1" wp14:anchorId="19E1324D" wp14:editId="399A750D">
                <wp:simplePos x="0" y="0"/>
                <wp:positionH relativeFrom="margin">
                  <wp:posOffset>5875020</wp:posOffset>
                </wp:positionH>
                <wp:positionV relativeFrom="paragraph">
                  <wp:posOffset>176530</wp:posOffset>
                </wp:positionV>
                <wp:extent cx="561975" cy="285750"/>
                <wp:effectExtent l="0" t="0" r="28575" b="19050"/>
                <wp:wrapSquare wrapText="bothSides"/>
                <wp:docPr id="907588257"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1E701F5F" w14:textId="77777777" w:rsidR="001D22B0" w:rsidRDefault="001D22B0" w:rsidP="001D22B0">
                            <w:pPr>
                              <w:spacing w:after="240"/>
                              <w:rPr>
                                <w:b/>
                                <w:bCs/>
                                <w:sz w:val="24"/>
                                <w:szCs w:val="24"/>
                              </w:rPr>
                            </w:pPr>
                            <w:r>
                              <w:rPr>
                                <w:b/>
                                <w:bCs/>
                                <w:sz w:val="24"/>
                                <w:szCs w:val="24"/>
                              </w:rPr>
                              <w:t xml:space="preserve">     /4</w:t>
                            </w:r>
                          </w:p>
                          <w:p w14:paraId="4E703323" w14:textId="77777777" w:rsidR="001D22B0" w:rsidRPr="00D37F37" w:rsidRDefault="001D22B0" w:rsidP="001D22B0">
                            <w:pPr>
                              <w:spacing w:after="240"/>
                              <w:rPr>
                                <w:b/>
                                <w:bCs/>
                                <w:sz w:val="24"/>
                                <w:szCs w:val="24"/>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9E1324D" id="_x0000_s1189" type="#_x0000_t202" style="position:absolute;left:0;text-align:left;margin-left:462.6pt;margin-top:13.9pt;width:44.25pt;height:22.5pt;z-index:25165839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VBhm0OwIAAIUEAAAOAAAAZHJzL2Uyb0RvYy54bWysVN9vGjEMfp+0/yHK+zhgUMqJo2JUTJNQ&#13;&#10;W4lWfQ65hIuWi7MkcMf++jnhZ9s9TXvJ2bHz2f5s3+SurTXZCecVmIL2Ol1KhOFQKrMp6Mvz4sst&#13;&#10;JT4wUzINRhR0Lzy9m37+NGlsLvpQgS6FIwhifN7YglYh2DzLPK9EzXwHrDBolOBqFlB1m6x0rEH0&#13;&#10;Wmf9bvcma8CV1gEX3uPt/cFIpwlfSsHDo5ReBKILirmFdLp0ruOZTScs3zhmK8WPabB/yKJmymDQ&#13;&#10;M9Q9C4xsnfoAVSvuwIMMHQ51BlIqLlINWE2v+66aVcWsSLUgOd6eafL/D5Y/7Fb2yZHQfoMWGxgJ&#13;&#10;aazPPV7Gelrp6vjFTAnakcL9mTbRBsLxcnjTG4+GlHA09W+Ho2GiNbs8ts6H7wJqEoWCOuxKIovt&#13;&#10;lj5gQHQ9ucRYHrQqF0rrpMRJEHPtyI5hD3VIKeKLN17akAazH3cx9geIiH0GWGvGf8Yq30Kgpg1e&#13;&#10;XmqPUmjXLVElIg+/nphZQ7lHwhwcZslbvlAYYMl8eGIOhwc5woUIj3hIDZgWHCVKKnC//3Yf/bGn&#13;&#10;aKWkwWEsqP+1ZU5Qon8Y7Pa4NxjE6U3KYDjqo+KuLetri9nWc0Cuerh6licx+gd9EqWD+hX3Zhaj&#13;&#10;ookZjrELGk7iPBxWBPeOi9ksOeG8WhaWZmV5hI4sR2Kf21fm7LGzAUfiAU5jy/J3DT74xpcGZtsA&#13;&#10;UqXuR6YPrB4bgLOe+nPcy7hM13ryuvw9pn8AAAD//wMAUEsDBBQABgAIAAAAIQA4Cb5B5AAAAA8B&#13;&#10;AAAPAAAAZHJzL2Rvd25yZXYueG1sTI9Lb8IwEITvlfofrK3UW3EepYGQDerzQG+lSFxNbJKo9jqy&#13;&#10;DQR+fc2pvay02pnZ+arlaDQ7Kud7SwjpJAGmqLGypxZh8/3xMAPmgyAptCWFcFYelvXtTSVKaU/0&#13;&#10;pY7r0LIYQr4UCF0IQ8m5bzplhJ/YQVG87a0zIsTVtVw6cYrhRvMsSZ64ET3FD50Y1Gunmp/1wSC8&#13;&#10;v3zO89V5NWwu7eVRhzzdummKeH83vi3ieF4AC2oMfw64MsT+UMdiO3sg6ZlGmGfTLEoRsiJyXAVJ&#13;&#10;mhfAdghFNgNeV/w/R/0LAAD//wMAUEsBAi0AFAAGAAgAAAAhALaDOJL+AAAA4QEAABMAAAAAAAAA&#13;&#10;AAAAAAAAAAAAAFtDb250ZW50X1R5cGVzXS54bWxQSwECLQAUAAYACAAAACEAOP0h/9YAAACUAQAA&#13;&#10;CwAAAAAAAAAAAAAAAAAvAQAAX3JlbHMvLnJlbHNQSwECLQAUAAYACAAAACEAVQYZtDsCAACFBAAA&#13;&#10;DgAAAAAAAAAAAAAAAAAuAgAAZHJzL2Uyb0RvYy54bWxQSwECLQAUAAYACAAAACEAOAm+QeQAAAAP&#13;&#10;AQAADwAAAAAAAAAAAAAAAACVBAAAZHJzL2Rvd25yZXYueG1sUEsFBgAAAAAEAAQA8wAAAKYFAAAA&#13;&#10;AA==&#13;&#10;" fillcolor="white [3201]" strokeweight="1.5pt">
                <v:textbox>
                  <w:txbxContent>
                    <w:p w14:paraId="1E701F5F" w14:textId="77777777" w:rsidR="001D22B0" w:rsidRDefault="001D22B0" w:rsidP="001D22B0">
                      <w:pPr>
                        <w:spacing w:after="240"/>
                        <w:rPr>
                          <w:b/>
                          <w:bCs/>
                          <w:sz w:val="24"/>
                          <w:szCs w:val="24"/>
                        </w:rPr>
                      </w:pPr>
                      <w:r>
                        <w:rPr>
                          <w:b/>
                          <w:bCs/>
                          <w:sz w:val="24"/>
                          <w:szCs w:val="24"/>
                        </w:rPr>
                        <w:t xml:space="preserve">     /4</w:t>
                      </w:r>
                    </w:p>
                    <w:p w14:paraId="4E703323" w14:textId="77777777" w:rsidR="001D22B0" w:rsidRPr="00D37F37" w:rsidRDefault="001D22B0" w:rsidP="001D22B0">
                      <w:pPr>
                        <w:spacing w:after="240"/>
                        <w:rPr>
                          <w:b/>
                          <w:bCs/>
                          <w:sz w:val="24"/>
                          <w:szCs w:val="24"/>
                        </w:rPr>
                      </w:pPr>
                    </w:p>
                  </w:txbxContent>
                </v:textbox>
                <w10:wrap type="square" anchorx="margin"/>
              </v:shape>
            </w:pict>
          </mc:Fallback>
        </mc:AlternateContent>
      </w:r>
      <w:r w:rsidR="00284CD7" w:rsidRPr="00F1598C">
        <w:t xml:space="preserve">1 time per year </w:t>
      </w:r>
      <w:r w:rsidR="00284CD7" w:rsidRPr="00F1598C">
        <w:rPr>
          <w:b/>
        </w:rPr>
        <w:t>(2 points)</w:t>
      </w:r>
    </w:p>
    <w:p w14:paraId="0BC3CAFC" w14:textId="45A601BC" w:rsidR="00284CD7" w:rsidRPr="00F1598C" w:rsidRDefault="00284CD7" w:rsidP="00363E24">
      <w:pPr>
        <w:pStyle w:val="ListParagraph"/>
        <w:numPr>
          <w:ilvl w:val="0"/>
          <w:numId w:val="11"/>
        </w:numPr>
      </w:pPr>
      <w:r w:rsidRPr="00F1598C">
        <w:t xml:space="preserve">Less than 1 time per year </w:t>
      </w:r>
      <w:r w:rsidRPr="00F1598C">
        <w:rPr>
          <w:b/>
        </w:rPr>
        <w:t>(0 points)</w:t>
      </w:r>
    </w:p>
    <w:p w14:paraId="7A193F24" w14:textId="77777777" w:rsidR="00284CD7" w:rsidRPr="009D6AA8" w:rsidRDefault="00284CD7" w:rsidP="00363E24">
      <w:pPr>
        <w:pStyle w:val="Questions"/>
      </w:pPr>
      <w:r w:rsidRPr="009D6AA8">
        <w:t xml:space="preserve">6.2 The program refers parents and families to community-based nutrition and physical activity services and programs by: </w:t>
      </w:r>
    </w:p>
    <w:p w14:paraId="359838FF" w14:textId="3F5BFB7C" w:rsidR="00284CD7" w:rsidRPr="00F1598C" w:rsidRDefault="00FB0C1E" w:rsidP="001D22B0">
      <w:pPr>
        <w:pStyle w:val="BodyText"/>
        <w:spacing w:after="120"/>
        <w:contextualSpacing/>
        <w:rPr>
          <w:rStyle w:val="IntenseEmphasis"/>
          <w:rFonts w:asciiTheme="minorHAnsi" w:hAnsiTheme="minorHAnsi" w:cstheme="minorHAnsi"/>
        </w:rPr>
      </w:pPr>
      <w:r w:rsidRPr="00F1598C">
        <w:rPr>
          <w:rFonts w:eastAsiaTheme="minorEastAsia"/>
          <w:i/>
          <w:iCs/>
          <w:noProof/>
          <w:color w:val="09496B"/>
        </w:rPr>
        <mc:AlternateContent>
          <mc:Choice Requires="wps">
            <w:drawing>
              <wp:anchor distT="0" distB="0" distL="114300" distR="114300" simplePos="0" relativeHeight="251686060" behindDoc="0" locked="0" layoutInCell="1" allowOverlap="1" wp14:anchorId="62C4A487" wp14:editId="4701D37A">
                <wp:simplePos x="0" y="0"/>
                <wp:positionH relativeFrom="rightMargin">
                  <wp:posOffset>-434511</wp:posOffset>
                </wp:positionH>
                <wp:positionV relativeFrom="paragraph">
                  <wp:posOffset>212914</wp:posOffset>
                </wp:positionV>
                <wp:extent cx="352425" cy="247650"/>
                <wp:effectExtent l="0" t="0" r="15875" b="19050"/>
                <wp:wrapNone/>
                <wp:docPr id="617995426" name="Text Box 11"/>
                <wp:cNvGraphicFramePr/>
                <a:graphic xmlns:a="http://schemas.openxmlformats.org/drawingml/2006/main">
                  <a:graphicData uri="http://schemas.microsoft.com/office/word/2010/wordprocessingShape">
                    <wps:wsp>
                      <wps:cNvSpPr txBox="1"/>
                      <wps:spPr>
                        <a:xfrm>
                          <a:off x="0" y="0"/>
                          <a:ext cx="352425" cy="247650"/>
                        </a:xfrm>
                        <a:prstGeom prst="rect">
                          <a:avLst/>
                        </a:prstGeom>
                        <a:solidFill>
                          <a:schemeClr val="lt1"/>
                        </a:solidFill>
                        <a:ln w="6350">
                          <a:solidFill>
                            <a:prstClr val="black"/>
                          </a:solidFill>
                        </a:ln>
                      </wps:spPr>
                      <wps:txbx>
                        <w:txbxContent>
                          <w:p w14:paraId="5268D3F6" w14:textId="77777777" w:rsidR="00FB0C1E" w:rsidRDefault="00FB0C1E" w:rsidP="00FB0C1E"/>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62C4A487" id="_x0000_s1190" type="#_x0000_t202" style="position:absolute;margin-left:-34.2pt;margin-top:16.75pt;width:27.75pt;height:19.5pt;z-index:251686060;visibility:visible;mso-wrap-style:square;mso-height-percent:0;mso-wrap-distance-left:9pt;mso-wrap-distance-top:0;mso-wrap-distance-right:9pt;mso-wrap-distance-bottom:0;mso-position-horizontal:absolute;mso-position-horizontal-relative:right-margin-area;mso-position-vertical:absolute;mso-position-vertical-relative:text;mso-height-percent:0;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BVKNMOwIAAIQEAAAOAAAAZHJzL2Uyb0RvYy54bWysVEtv2zAMvg/YfxB0X5y4SboZcYosRYYB&#13;&#10;QVsgHXpWZCkWJouapMTOfv0o5dl2p2EXmRQpPr6P9OSuazTZCecVmJIOen1KhOFQKbMp6Y/nxafP&#13;&#10;lPjATMU0GFHSvfD0bvrxw6S1hcihBl0JRzCI8UVrS1qHYIss87wWDfM9sMKgUYJrWEDVbbLKsRaj&#13;&#10;NzrL+/1x1oKrrAMuvMfb+4ORTlN8KQUPj1J6EYguKdYW0unSuY5nNp2wYuOYrRU/lsH+oYqGKYNJ&#13;&#10;z6HuWWBk69S7UI3iDjzI0OPQZCCl4iL1gN0M+m+6WdXMitQLguPtGSb//8Lyh93KPjkSuq/QIYER&#13;&#10;kNb6wuNl7KeTrolfrJSgHSHcn2ETXSAcL29G+TAfUcLRlA9vx6MEa3Z5bJ0P3wQ0JAoldchKAovt&#13;&#10;lj5gQnQ9ucRcHrSqFkrrpMRJEHPtyI4hhzqkEvHFKy9tSFvS8Q2mfhchhj6/X2vGf8YmX0dATRu8&#13;&#10;vLQepdCtO6IqhGU0PAGzhmqPeDk4jJK3fKEwwZL58MQczg5ChPsQHvGQGrAqOEqU1OB+/+0++iOl&#13;&#10;aKWkxVksqf+1ZU5Qor8bJPvLYDiMw5uU4eg2R8VdW9bXFrNt5oBQDXDzLE9i9A/6JEoHzQuuzSxm&#13;&#10;RRMzHHOXNJzEeThsCK4dF7NZcsJxtSwszcryGDqiHIF97l6Ys0diA07EA5ymlhVv+D34xpcGZtsA&#13;&#10;UiXyI9IHVI8E4Kgnfo5rGXfpWk9el5/H9A8AAAD//wMAUEsDBBQABgAIAAAAIQDmoHB/4QAAAA4B&#13;&#10;AAAPAAAAZHJzL2Rvd25yZXYueG1sTE87T8MwEN6R+A/WIbGlTlNa0jROxaN0YaIg5mvs2haxHcVu&#13;&#10;Gv49xwTLSZ/ue9bbyXVsVEO0wQuYz3JgyrdBWq8FfLy/ZCWwmNBL7IJXAr5VhG1zfVVjJcPFv6nx&#13;&#10;kDQjEx8rFGBS6ivOY2uUwzgLvfL0O4XBYSI4aC4HvJC563iR5yvu0HpKMNirJ6Par8PZCdg96rVu&#13;&#10;SxzMrpTWjtPn6VXvhbi9mZ43dB42wJKa0p8CfjdQf2io2DGcvYysE5CtyjuiClgslsCIkM2LNbCj&#13;&#10;gPtiCbyp+f8ZzQ8AAAD//wMAUEsBAi0AFAAGAAgAAAAhALaDOJL+AAAA4QEAABMAAAAAAAAAAAAA&#13;&#10;AAAAAAAAAFtDb250ZW50X1R5cGVzXS54bWxQSwECLQAUAAYACAAAACEAOP0h/9YAAACUAQAACwAA&#13;&#10;AAAAAAAAAAAAAAAvAQAAX3JlbHMvLnJlbHNQSwECLQAUAAYACAAAACEAAVSjTDsCAACEBAAADgAA&#13;&#10;AAAAAAAAAAAAAAAuAgAAZHJzL2Uyb0RvYy54bWxQSwECLQAUAAYACAAAACEA5qBwf+EAAAAOAQAA&#13;&#10;DwAAAAAAAAAAAAAAAACVBAAAZHJzL2Rvd25yZXYueG1sUEsFBgAAAAAEAAQA8wAAAKMFAAAAAA==&#13;&#10;" fillcolor="white [3201]" strokeweight=".5pt">
                <v:textbox>
                  <w:txbxContent>
                    <w:p w14:paraId="5268D3F6" w14:textId="77777777" w:rsidR="00FB0C1E" w:rsidRDefault="00FB0C1E" w:rsidP="00FB0C1E"/>
                  </w:txbxContent>
                </v:textbox>
                <w10:wrap anchorx="margin"/>
              </v:shape>
            </w:pict>
          </mc:Fallback>
        </mc:AlternateContent>
      </w:r>
      <w:r w:rsidR="00284CD7" w:rsidRPr="00F1598C">
        <w:rPr>
          <w:rStyle w:val="IntenseEmphasis"/>
          <w:rFonts w:asciiTheme="minorHAnsi" w:hAnsiTheme="minorHAnsi" w:cstheme="minorHAnsi"/>
        </w:rPr>
        <w:t xml:space="preserve">Mark all that </w:t>
      </w:r>
      <w:r w:rsidR="00284CD7" w:rsidRPr="00F1598C">
        <w:rPr>
          <w:rStyle w:val="IntenseEmphasis"/>
          <w:rFonts w:asciiTheme="minorHAnsi" w:hAnsiTheme="minorHAnsi" w:cstheme="minorHAnsi"/>
          <w:color w:val="538135"/>
        </w:rPr>
        <w:t>apply</w:t>
      </w:r>
      <w:r w:rsidR="00284CD7" w:rsidRPr="00F1598C">
        <w:rPr>
          <w:rStyle w:val="IntenseEmphasis"/>
          <w:rFonts w:asciiTheme="minorHAnsi" w:hAnsiTheme="minorHAnsi" w:cstheme="minorHAnsi"/>
        </w:rPr>
        <w:t>.</w:t>
      </w:r>
    </w:p>
    <w:p w14:paraId="2BCF5E49" w14:textId="5C46A4C8" w:rsidR="00284CD7" w:rsidRPr="00F1598C" w:rsidRDefault="00284CD7" w:rsidP="00363E24">
      <w:pPr>
        <w:pStyle w:val="ListParagraph"/>
        <w:numPr>
          <w:ilvl w:val="0"/>
          <w:numId w:val="145"/>
        </w:numPr>
      </w:pPr>
      <w:r w:rsidRPr="00F1598C">
        <w:t xml:space="preserve">Active referrals (such as outreach from a family resource staff member) </w:t>
      </w:r>
      <w:r w:rsidRPr="00F1598C">
        <w:rPr>
          <w:b/>
          <w:szCs w:val="24"/>
        </w:rPr>
        <w:t>(3 points)</w:t>
      </w:r>
    </w:p>
    <w:p w14:paraId="4D60F394" w14:textId="1D2C7808" w:rsidR="00284CD7" w:rsidRPr="00F1598C" w:rsidRDefault="00FB0C1E" w:rsidP="00FB0C1E">
      <w:pPr>
        <w:pStyle w:val="ListParagraph"/>
        <w:numPr>
          <w:ilvl w:val="0"/>
          <w:numId w:val="145"/>
        </w:numPr>
        <w:ind w:right="990"/>
      </w:pPr>
      <w:r w:rsidRPr="00F1598C">
        <w:rPr>
          <w:rFonts w:eastAsiaTheme="minorEastAsia"/>
          <w:i/>
          <w:iCs/>
          <w:noProof/>
          <w:color w:val="09496B"/>
        </w:rPr>
        <mc:AlternateContent>
          <mc:Choice Requires="wps">
            <w:drawing>
              <wp:anchor distT="0" distB="0" distL="114300" distR="114300" simplePos="0" relativeHeight="251688108" behindDoc="0" locked="0" layoutInCell="1" allowOverlap="1" wp14:anchorId="33E1929A" wp14:editId="05836EFE">
                <wp:simplePos x="0" y="0"/>
                <wp:positionH relativeFrom="rightMargin">
                  <wp:posOffset>-430530</wp:posOffset>
                </wp:positionH>
                <wp:positionV relativeFrom="paragraph">
                  <wp:posOffset>22208</wp:posOffset>
                </wp:positionV>
                <wp:extent cx="352425" cy="205740"/>
                <wp:effectExtent l="0" t="0" r="15875" b="10160"/>
                <wp:wrapNone/>
                <wp:docPr id="204567163" name="Text Box 11"/>
                <wp:cNvGraphicFramePr/>
                <a:graphic xmlns:a="http://schemas.openxmlformats.org/drawingml/2006/main">
                  <a:graphicData uri="http://schemas.microsoft.com/office/word/2010/wordprocessingShape">
                    <wps:wsp>
                      <wps:cNvSpPr txBox="1"/>
                      <wps:spPr>
                        <a:xfrm>
                          <a:off x="0" y="0"/>
                          <a:ext cx="352425" cy="205740"/>
                        </a:xfrm>
                        <a:prstGeom prst="rect">
                          <a:avLst/>
                        </a:prstGeom>
                        <a:solidFill>
                          <a:schemeClr val="lt1"/>
                        </a:solidFill>
                        <a:ln w="6350">
                          <a:solidFill>
                            <a:prstClr val="black"/>
                          </a:solidFill>
                        </a:ln>
                      </wps:spPr>
                      <wps:txbx>
                        <w:txbxContent>
                          <w:p w14:paraId="1D3D303C" w14:textId="77777777" w:rsidR="00FB0C1E" w:rsidRDefault="00FB0C1E" w:rsidP="00FB0C1E"/>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33E1929A" id="_x0000_s1191" type="#_x0000_t202" style="position:absolute;left:0;text-align:left;margin-left:-33.9pt;margin-top:1.75pt;width:27.75pt;height:16.2pt;z-index:251688108;visibility:visible;mso-wrap-style:square;mso-height-percent:0;mso-wrap-distance-left:9pt;mso-wrap-distance-top:0;mso-wrap-distance-right:9pt;mso-wrap-distance-bottom:0;mso-position-horizontal:absolute;mso-position-horizontal-relative:right-margin-area;mso-position-vertical:absolute;mso-position-vertical-relative:text;mso-height-percent:0;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ozZfoPAIAAIQEAAAOAAAAZHJzL2Uyb0RvYy54bWysVEtv2zAMvg/YfxB0X+y4cdsZcYosRYYB&#13;&#10;QVsgHXpWZDkWJouapMTOfv0o5d3tNOwikyLFx/eRHj/0rSJbYZ0EXdLhIKVEaA6V1OuSfn+df7qn&#13;&#10;xHmmK6ZAi5LuhKMPk48fxp0pRAYNqEpYgkG0KzpT0sZ7UySJ441omRuAERqNNdiWeVTtOqks6zB6&#13;&#10;q5IsTW+TDmxlLHDhHN4+7o10EuPXteD+ua6d8ESVFGvz8bTxXIUzmYxZsbbMNJIfymD/UEXLpMak&#13;&#10;p1CPzDOysfKPUK3kFhzUfsChTaCuJRexB+xmmL7rZtkwI2IvCI4zJ5jc/wvLn7ZL82KJ779AjwQG&#13;&#10;QDrjCoeXoZ++tm34YqUE7Qjh7gSb6D3heHmTZ6Msp4SjKUvzu1GENTk/Ntb5rwJaEoSSWmQlgsW2&#13;&#10;C+cxIboeXUIuB0pWc6lUVMIkiJmyZMuQQ+Vjifjiyktp0pX09iZPY+ArWwh9er9SjP8ITV5HQE1p&#13;&#10;vDy3HiTfr3oiK4Qlz4/ArKDaIV4W9qPkDJ9LTLBgzr8wi7ODEOE++Gc8agVYFRwkShqwv/52H/yR&#13;&#10;UrRS0uEsltT93DArKFHfNJL9eThCTImPyii/y1Cxl5bVpUVv2hkgVEPcPMOjGPy9Ooq1hfYN12Ya&#13;&#10;sqKJaY65S+qP4szvNwTXjovpNDrhuBrmF3ppeAgdqAnAvvZvzJoDsR4n4gmOU8uKd/zufcNLDdON&#13;&#10;h1pG8gPSe1QPBOCoR34Oaxl26VKPXuefx+Q3AAAA//8DAFBLAwQUAAYACAAAACEA1DW+oeAAAAAN&#13;&#10;AQAADwAAAGRycy9kb3ducmV2LnhtbEyPzU7DMBCE70i8g7VI3FKnrShpGqfip3DhREGct7FrW8R2&#13;&#10;ZLtpeHu2J7isNBrN7DfNdnI9G1VMNngB81kJTPkuSOu1gM+Pl6ICljJ6iX3wSsCPSrBtr68arGU4&#13;&#10;+3c17rNmVOJTjQJMzkPNeeqMcphmYVCevGOIDjPJqLmMeKZy1/NFWa64Q+vpg8FBPRnVfe9PTsDu&#13;&#10;Ua91V2E0u0paO05fxzf9KsTtzfS8ofOwAZbVlP8ScNlA/NAS2CGcvEysF1Cs7ok/C1jeASO/mC+W&#13;&#10;wA4XvQbeNvz/ivYXAAD//wMAUEsBAi0AFAAGAAgAAAAhALaDOJL+AAAA4QEAABMAAAAAAAAAAAAA&#13;&#10;AAAAAAAAAFtDb250ZW50X1R5cGVzXS54bWxQSwECLQAUAAYACAAAACEAOP0h/9YAAACUAQAACwAA&#13;&#10;AAAAAAAAAAAAAAAvAQAAX3JlbHMvLnJlbHNQSwECLQAUAAYACAAAACEAqM2X6DwCAACEBAAADgAA&#13;&#10;AAAAAAAAAAAAAAAuAgAAZHJzL2Uyb0RvYy54bWxQSwECLQAUAAYACAAAACEA1DW+oeAAAAANAQAA&#13;&#10;DwAAAAAAAAAAAAAAAACWBAAAZHJzL2Rvd25yZXYueG1sUEsFBgAAAAAEAAQA8wAAAKMFAAAAAA==&#13;&#10;" fillcolor="white [3201]" strokeweight=".5pt">
                <v:textbox>
                  <w:txbxContent>
                    <w:p w14:paraId="1D3D303C" w14:textId="77777777" w:rsidR="00FB0C1E" w:rsidRDefault="00FB0C1E" w:rsidP="00FB0C1E"/>
                  </w:txbxContent>
                </v:textbox>
                <w10:wrap anchorx="margin"/>
              </v:shape>
            </w:pict>
          </mc:Fallback>
        </mc:AlternateContent>
      </w:r>
      <w:r w:rsidR="00284CD7" w:rsidRPr="00F1598C">
        <w:t xml:space="preserve">Materials provided (such as program information or brochures displayed or available on-site) </w:t>
      </w:r>
      <w:r w:rsidR="00284CD7" w:rsidRPr="00F1598C">
        <w:rPr>
          <w:b/>
          <w:szCs w:val="24"/>
        </w:rPr>
        <w:t>(1 points)</w:t>
      </w:r>
    </w:p>
    <w:p w14:paraId="1B6D6589" w14:textId="099FB62F" w:rsidR="00284CD7" w:rsidRPr="00F1598C" w:rsidRDefault="001D22B0" w:rsidP="00363E24">
      <w:pPr>
        <w:pStyle w:val="ListParagraph"/>
        <w:numPr>
          <w:ilvl w:val="0"/>
          <w:numId w:val="145"/>
        </w:numPr>
      </w:pPr>
      <w:r w:rsidRPr="00BD38AA">
        <w:rPr>
          <w:noProof/>
        </w:rPr>
        <mc:AlternateContent>
          <mc:Choice Requires="wps">
            <w:drawing>
              <wp:anchor distT="0" distB="0" distL="114300" distR="114300" simplePos="0" relativeHeight="251658400" behindDoc="0" locked="0" layoutInCell="1" allowOverlap="1" wp14:anchorId="3149AC05" wp14:editId="09F4F595">
                <wp:simplePos x="0" y="0"/>
                <wp:positionH relativeFrom="column">
                  <wp:posOffset>5122333</wp:posOffset>
                </wp:positionH>
                <wp:positionV relativeFrom="paragraph">
                  <wp:posOffset>-635</wp:posOffset>
                </wp:positionV>
                <wp:extent cx="668867" cy="285750"/>
                <wp:effectExtent l="0" t="0" r="4445" b="6350"/>
                <wp:wrapNone/>
                <wp:docPr id="197958280"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0B13DCDC" w14:textId="77777777" w:rsidR="001D22B0" w:rsidRPr="00960E64" w:rsidRDefault="001D22B0" w:rsidP="001D22B0">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3149AC05" id="_x0000_s1192" type="#_x0000_t202" style="position:absolute;left:0;text-align:left;margin-left:403.35pt;margin-top:-.05pt;width:52.65pt;height:22.5pt;z-index:251658400;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k6Q0mMQIAAFwEAAAOAAAAZHJzL2Uyb0RvYy54bWysVEuP2jAQvlfqf7B8LwEKLBs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nkjhKOpuF0fDdOsGbXx9b58FVATaJQUIesJLDY&#13;&#10;Ye0DJkTXs0vM5UGrcqW0TkqcBLHUjhwYcqhDKhFf/OalDWmwkM+YOj4yEJ93kbXBBNeWohTabUtU&#13;&#10;ie2OJ+eGt1AeEQcH3Yh4y1cKq10zH16Yw5nA1nHOwzMeUgNmg5NESQXu59/uoz9ShVZKGpyxgvof&#13;&#10;e+YEJfqbQRLvB6NRHMqkjMZ3Q1TcrWV7azH7egkIwQA3yvIkRv+gz6J0UL/hOixiVjQxwzF3QcNZ&#13;&#10;XIZu8nGduFgskhOOoWVhbTaWx9ARvcjFa/vGnD0RFpDpJzhPI8vf8db5drgv9gGkSqRGpDtUTwTg&#13;&#10;CCeuT+sWd+RWT17Xn8L8FwAAAP//AwBQSwMEFAAGAAgAAAAhAM6b1FjmAAAADQEAAA8AAABkcnMv&#13;&#10;ZG93bnJldi54bWxMj0tPwzAQhO9I/Adrkbig1klb+kizqRCPInGj4SFubmySiHgdxW4S/j3LCS4r&#13;&#10;rWZ2dr50N9pG9KbztSOEeBqBMFQ4XVOJ8JI/TNYgfFCkVePIIHwbD7vs/CxViXYDPZv+EErBIeQT&#13;&#10;hVCF0CZS+qIyVvmpaw2x9uk6qwKvXSl1pwYOt42cRdFSWlUTf6hUa24rU3wdThbh46p8f/Lj/nWY&#13;&#10;X8/b+8c+X73pHPHyYrzb8rjZgghmDH8X8MvA/SHjYkd3Iu1Fg7COliu2IkxiEKxv4hkDHhEWiw3I&#13;&#10;LJX/KbIfAAAA//8DAFBLAQItABQABgAIAAAAIQC2gziS/gAAAOEBAAATAAAAAAAAAAAAAAAAAAAA&#13;&#10;AABbQ29udGVudF9UeXBlc10ueG1sUEsBAi0AFAAGAAgAAAAhADj9If/WAAAAlAEAAAsAAAAAAAAA&#13;&#10;AAAAAAAALwEAAF9yZWxzLy5yZWxzUEsBAi0AFAAGAAgAAAAhAGTpDSYxAgAAXAQAAA4AAAAAAAAA&#13;&#10;AAAAAAAALgIAAGRycy9lMm9Eb2MueG1sUEsBAi0AFAAGAAgAAAAhAM6b1FjmAAAADQEAAA8AAAAA&#13;&#10;AAAAAAAAAAAAiwQAAGRycy9kb3ducmV2LnhtbFBLBQYAAAAABAAEAPMAAACeBQAAAAA=&#13;&#10;" fillcolor="white [3201]" stroked="f" strokeweight=".5pt">
                <v:textbox>
                  <w:txbxContent>
                    <w:p w14:paraId="0B13DCDC" w14:textId="77777777" w:rsidR="001D22B0" w:rsidRPr="00960E64" w:rsidRDefault="001D22B0" w:rsidP="001D22B0">
                      <w:pPr>
                        <w:rPr>
                          <w:b/>
                          <w:bCs/>
                        </w:rPr>
                      </w:pPr>
                      <w:r w:rsidRPr="00960E64">
                        <w:rPr>
                          <w:b/>
                          <w:bCs/>
                        </w:rPr>
                        <w:t>TOTAL =</w:t>
                      </w:r>
                    </w:p>
                  </w:txbxContent>
                </v:textbox>
              </v:shape>
            </w:pict>
          </mc:Fallback>
        </mc:AlternateContent>
      </w:r>
      <w:r w:rsidRPr="00F1598C">
        <w:rPr>
          <w:rFonts w:eastAsiaTheme="minorEastAsia"/>
          <w:noProof/>
          <w:color w:val="000000" w:themeColor="text1"/>
        </w:rPr>
        <mc:AlternateContent>
          <mc:Choice Requires="wps">
            <w:drawing>
              <wp:anchor distT="0" distB="0" distL="114300" distR="114300" simplePos="0" relativeHeight="251658401" behindDoc="0" locked="0" layoutInCell="1" allowOverlap="1" wp14:anchorId="5288FDFE" wp14:editId="526B1F82">
                <wp:simplePos x="0" y="0"/>
                <wp:positionH relativeFrom="margin">
                  <wp:posOffset>5833533</wp:posOffset>
                </wp:positionH>
                <wp:positionV relativeFrom="paragraph">
                  <wp:posOffset>-635</wp:posOffset>
                </wp:positionV>
                <wp:extent cx="561975" cy="285750"/>
                <wp:effectExtent l="0" t="0" r="28575" b="19050"/>
                <wp:wrapSquare wrapText="bothSides"/>
                <wp:docPr id="2039968648"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509DE794" w14:textId="77777777" w:rsidR="001D22B0" w:rsidRDefault="001D22B0" w:rsidP="001D22B0">
                            <w:pPr>
                              <w:spacing w:after="240"/>
                              <w:rPr>
                                <w:b/>
                                <w:bCs/>
                                <w:sz w:val="24"/>
                                <w:szCs w:val="24"/>
                              </w:rPr>
                            </w:pPr>
                            <w:r>
                              <w:rPr>
                                <w:b/>
                                <w:bCs/>
                                <w:sz w:val="24"/>
                                <w:szCs w:val="24"/>
                              </w:rPr>
                              <w:t xml:space="preserve">     /4</w:t>
                            </w:r>
                          </w:p>
                          <w:p w14:paraId="54C9F1A1" w14:textId="77777777" w:rsidR="001D22B0" w:rsidRPr="00D37F37" w:rsidRDefault="001D22B0" w:rsidP="001D22B0">
                            <w:pPr>
                              <w:spacing w:after="240"/>
                              <w:rPr>
                                <w:b/>
                                <w:bCs/>
                                <w:sz w:val="24"/>
                                <w:szCs w:val="24"/>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288FDFE" id="_x0000_s1193" type="#_x0000_t202" style="position:absolute;left:0;text-align:left;margin-left:459.35pt;margin-top:-.05pt;width:44.25pt;height:22.5pt;z-index:25165840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rw8VXOwIAAIUEAAAOAAAAZHJzL2Uyb0RvYy54bWysVE1v2zAMvQ/YfxB0X5wEcdMYcYosRYYB&#13;&#10;QVsgHXpWZCkWJouapMTOfv0o5aNpu9Owi0yK1CP5SHp61zWa7IXzCkxJB70+JcJwqJTZlvTH8/LL&#13;&#10;LSU+MFMxDUaU9CA8vZt9/jRtbSGGUIOuhCMIYnzR2pLWIdgiyzyvRcN8D6wwaJTgGhZQdduscqxF&#13;&#10;9EZnw37/JmvBVdYBF97j7f3RSGcJX0rBw6OUXgSiS4q5hXS6dG7imc2mrNg6ZmvFT2mwf8iiYcpg&#13;&#10;0AvUPQuM7Jz6ANUo7sCDDD0OTQZSKi5SDVjNoP+umnXNrEi1IDneXmjy/w+WP+zX9smR0H2FDhsY&#13;&#10;CWmtLzxexno66Zr4xUwJ2pHCw4U20QXC8TK/GUzGOSUcTcPbfJwnWrPXx9b58E1AQ6JQUoddSWSx&#13;&#10;/coHDIiuZ5cYy4NW1VJpnZQ4CWKhHdkz7KEOKUV88cZLG9Ji9pM+xv4AEbEvABvN+M9Y5VsI1LTB&#13;&#10;y9faoxS6TUdUhcj5+MzMBqoDEubgOEve8qXCACvmwxNzODzIES5EeMRDasC04CRRUoP7/bf76I89&#13;&#10;RSslLQ5jSf2vHXOCEv3dYLcng9EoTm9SRvl4iIq7tmyuLWbXLAC5GuDqWZ7E6B/0WZQOmhfcm3mM&#13;&#10;iiZmOMYuaTiLi3BcEdw7Lubz5ITzallYmbXlETqyHIl97l6Ys6fOBhyJBziPLSveNfjoG18amO8C&#13;&#10;SJW6H5k+snpqAM566s9pL+MyXevJ6/XvMfsDAAD//wMAUEsDBBQABgAIAAAAIQBCccED4QAAAA4B&#13;&#10;AAAPAAAAZHJzL2Rvd25yZXYueG1sTE/LbsIwELxX6j9Yi9Qb2Ia0kBAH9XmAWylSryZekqh+RLaB&#13;&#10;wNfXnNrLSqN57Ey5GowmJ/Shc1YAnzAgaGunOtsI2H19jBdAQpRWSe0sCrhggFV1f1fKQrmz/cTT&#13;&#10;NjYkhdhQSAFtjH1BaahbNDJMXI82cQfnjYwJ+oYqL88p3Gg6ZeyJGtnZ9KGVPb62WP9sj0bA+8sm&#13;&#10;n60v6353ba6ZjjP+7R+5EA+j4W2ZzvMSSMQh/jngtiH1hyoV27ujVYFoATlfzJNUwJgDufGMzadA&#13;&#10;9gKyLAdalfT/jOoXAAD//wMAUEsBAi0AFAAGAAgAAAAhALaDOJL+AAAA4QEAABMAAAAAAAAAAAAA&#13;&#10;AAAAAAAAAFtDb250ZW50X1R5cGVzXS54bWxQSwECLQAUAAYACAAAACEAOP0h/9YAAACUAQAACwAA&#13;&#10;AAAAAAAAAAAAAAAvAQAAX3JlbHMvLnJlbHNQSwECLQAUAAYACAAAACEAK8PFVzsCAACFBAAADgAA&#13;&#10;AAAAAAAAAAAAAAAuAgAAZHJzL2Uyb0RvYy54bWxQSwECLQAUAAYACAAAACEAQnHBA+EAAAAOAQAA&#13;&#10;DwAAAAAAAAAAAAAAAACVBAAAZHJzL2Rvd25yZXYueG1sUEsFBgAAAAAEAAQA8wAAAKMFAAAAAA==&#13;&#10;" fillcolor="white [3201]" strokeweight="1.5pt">
                <v:textbox>
                  <w:txbxContent>
                    <w:p w14:paraId="509DE794" w14:textId="77777777" w:rsidR="001D22B0" w:rsidRDefault="001D22B0" w:rsidP="001D22B0">
                      <w:pPr>
                        <w:spacing w:after="240"/>
                        <w:rPr>
                          <w:b/>
                          <w:bCs/>
                          <w:sz w:val="24"/>
                          <w:szCs w:val="24"/>
                        </w:rPr>
                      </w:pPr>
                      <w:r>
                        <w:rPr>
                          <w:b/>
                          <w:bCs/>
                          <w:sz w:val="24"/>
                          <w:szCs w:val="24"/>
                        </w:rPr>
                        <w:t xml:space="preserve">     /4</w:t>
                      </w:r>
                    </w:p>
                    <w:p w14:paraId="54C9F1A1" w14:textId="77777777" w:rsidR="001D22B0" w:rsidRPr="00D37F37" w:rsidRDefault="001D22B0" w:rsidP="001D22B0">
                      <w:pPr>
                        <w:spacing w:after="240"/>
                        <w:rPr>
                          <w:b/>
                          <w:bCs/>
                          <w:sz w:val="24"/>
                          <w:szCs w:val="24"/>
                        </w:rPr>
                      </w:pPr>
                    </w:p>
                  </w:txbxContent>
                </v:textbox>
                <w10:wrap type="square" anchorx="margin"/>
              </v:shape>
            </w:pict>
          </mc:Fallback>
        </mc:AlternateContent>
      </w:r>
      <w:r w:rsidR="00284CD7" w:rsidRPr="00F1598C">
        <w:t xml:space="preserve">None of the above </w:t>
      </w:r>
      <w:r w:rsidR="00284CD7" w:rsidRPr="00F1598C">
        <w:rPr>
          <w:b/>
          <w:szCs w:val="24"/>
        </w:rPr>
        <w:t>(0 points)</w:t>
      </w:r>
    </w:p>
    <w:p w14:paraId="0E7F461F" w14:textId="784DC505" w:rsidR="00284CD7" w:rsidRPr="00F1598C" w:rsidRDefault="00284CD7" w:rsidP="001D22B0">
      <w:pPr>
        <w:pStyle w:val="paragraph"/>
        <w:spacing w:before="120" w:beforeAutospacing="0" w:after="120" w:afterAutospacing="0"/>
        <w:contextualSpacing/>
        <w:textAlignment w:val="baseline"/>
        <w:rPr>
          <w:rFonts w:asciiTheme="minorHAnsi" w:hAnsiTheme="minorHAnsi" w:cstheme="minorHAnsi"/>
          <w:sz w:val="18"/>
          <w:szCs w:val="18"/>
        </w:rPr>
      </w:pPr>
      <w:r w:rsidRPr="001D22B0">
        <w:rPr>
          <w:rStyle w:val="QuestionsChar"/>
        </w:rPr>
        <w:t>6.3 The following nutrition education is offered to parents or family members at least once a year:</w:t>
      </w:r>
      <w:r w:rsidRPr="00F1598C">
        <w:rPr>
          <w:rStyle w:val="normaltextrun"/>
          <w:rFonts w:asciiTheme="minorHAnsi" w:eastAsia="Calibri" w:hAnsiTheme="minorHAnsi" w:cstheme="minorHAnsi"/>
          <w:i/>
          <w:iCs/>
          <w:color w:val="212121"/>
        </w:rPr>
        <w:t> </w:t>
      </w:r>
      <w:r w:rsidRPr="00F1598C">
        <w:rPr>
          <w:rStyle w:val="eop"/>
          <w:rFonts w:asciiTheme="minorHAnsi" w:hAnsiTheme="minorHAnsi" w:cstheme="minorHAnsi"/>
          <w:color w:val="212121"/>
        </w:rPr>
        <w:t> </w:t>
      </w:r>
    </w:p>
    <w:p w14:paraId="43B1BAAD" w14:textId="289EBB88" w:rsidR="00284CD7" w:rsidRPr="00F1598C" w:rsidRDefault="00284CD7" w:rsidP="0049362A">
      <w:pPr>
        <w:pStyle w:val="paragraph"/>
        <w:spacing w:before="120" w:beforeAutospacing="0" w:after="120" w:afterAutospacing="0" w:line="312" w:lineRule="auto"/>
        <w:contextualSpacing/>
        <w:textAlignment w:val="baseline"/>
        <w:rPr>
          <w:rFonts w:asciiTheme="minorHAnsi" w:hAnsiTheme="minorHAnsi" w:cstheme="minorHAnsi"/>
          <w:color w:val="538135"/>
          <w:sz w:val="18"/>
          <w:szCs w:val="18"/>
        </w:rPr>
      </w:pPr>
      <w:r w:rsidRPr="00F1598C">
        <w:rPr>
          <w:rStyle w:val="normaltextrun"/>
          <w:rFonts w:asciiTheme="minorHAnsi" w:eastAsia="Calibri" w:hAnsiTheme="minorHAnsi" w:cstheme="minorHAnsi"/>
          <w:i/>
          <w:iCs/>
          <w:color w:val="538135"/>
        </w:rPr>
        <w:t>Mark all that apply.</w:t>
      </w:r>
    </w:p>
    <w:p w14:paraId="14534728" w14:textId="3F6BDEFC" w:rsidR="00284CD7" w:rsidRPr="00D13DC9" w:rsidRDefault="0068455F" w:rsidP="00363E24">
      <w:pPr>
        <w:pStyle w:val="ListParagraph"/>
        <w:numPr>
          <w:ilvl w:val="0"/>
          <w:numId w:val="137"/>
        </w:numPr>
      </w:pPr>
      <w:r w:rsidRPr="00F1598C">
        <w:rPr>
          <w:rFonts w:eastAsiaTheme="minorEastAsia"/>
          <w:i/>
          <w:iCs/>
          <w:noProof/>
          <w:color w:val="09496B"/>
        </w:rPr>
        <mc:AlternateContent>
          <mc:Choice Requires="wps">
            <w:drawing>
              <wp:anchor distT="0" distB="0" distL="114300" distR="114300" simplePos="0" relativeHeight="251677868" behindDoc="0" locked="0" layoutInCell="1" allowOverlap="1" wp14:anchorId="1BAC2E46" wp14:editId="14ADEE51">
                <wp:simplePos x="0" y="0"/>
                <wp:positionH relativeFrom="rightMargin">
                  <wp:posOffset>-361950</wp:posOffset>
                </wp:positionH>
                <wp:positionV relativeFrom="paragraph">
                  <wp:posOffset>475615</wp:posOffset>
                </wp:positionV>
                <wp:extent cx="352425" cy="247650"/>
                <wp:effectExtent l="0" t="0" r="15875" b="19050"/>
                <wp:wrapNone/>
                <wp:docPr id="1567793107" name="Text Box 11"/>
                <wp:cNvGraphicFramePr/>
                <a:graphic xmlns:a="http://schemas.openxmlformats.org/drawingml/2006/main">
                  <a:graphicData uri="http://schemas.microsoft.com/office/word/2010/wordprocessingShape">
                    <wps:wsp>
                      <wps:cNvSpPr txBox="1"/>
                      <wps:spPr>
                        <a:xfrm>
                          <a:off x="0" y="0"/>
                          <a:ext cx="352425" cy="247650"/>
                        </a:xfrm>
                        <a:prstGeom prst="rect">
                          <a:avLst/>
                        </a:prstGeom>
                        <a:solidFill>
                          <a:schemeClr val="lt1"/>
                        </a:solidFill>
                        <a:ln w="6350">
                          <a:solidFill>
                            <a:prstClr val="black"/>
                          </a:solidFill>
                        </a:ln>
                      </wps:spPr>
                      <wps:txbx>
                        <w:txbxContent>
                          <w:p w14:paraId="14CC58C9" w14:textId="77777777" w:rsidR="0068455F" w:rsidRDefault="0068455F" w:rsidP="0068455F"/>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1BAC2E46" id="_x0000_s1194" type="#_x0000_t202" style="position:absolute;left:0;text-align:left;margin-left:-28.5pt;margin-top:37.45pt;width:27.75pt;height:19.5pt;z-index:251677868;visibility:visible;mso-wrap-style:square;mso-height-percent:0;mso-wrap-distance-left:9pt;mso-wrap-distance-top:0;mso-wrap-distance-right:9pt;mso-wrap-distance-bottom:0;mso-position-horizontal:absolute;mso-position-horizontal-relative:right-margin-area;mso-position-vertical:absolute;mso-position-vertical-relative:text;mso-height-percent:0;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CHbezOwIAAIQEAAAOAAAAZHJzL2Uyb0RvYy54bWysVEtv2zAMvg/YfxB0X5y4SdoacYosRYYB&#13;&#10;RVsgHXpWZCkWJouapMTOfv0o5dl2p2EXmRQpPr6P9OSuazTZCucVmJIOen1KhOFQKbMu6Y+XxZcb&#13;&#10;SnxgpmIajCjpTnh6N/38adLaQuRQg66EIxjE+KK1Ja1DsEWWeV6LhvkeWGHQKME1LKDq1lnlWIvR&#13;&#10;G53l/f44a8FV1gEX3uPt/d5Ipym+lIKHJym9CESXFGsL6XTpXMUzm05YsXbM1oofymD/UEXDlMGk&#13;&#10;p1D3LDCycepDqEZxBx5k6HFoMpBScZF6wG4G/XfdLGtmReoFwfH2BJP/f2H543Zpnx0J3VfokMAI&#13;&#10;SGt94fEy9tNJ18QvVkrQjhDuTrCJLhCOl1ejfJiPKOFoyofX41GCNTs/ts6HbwIaEoWSOmQlgcW2&#13;&#10;Dz5gQnQ9usRcHrSqFkrrpMRJEHPtyJYhhzqkEvHFGy9tSFvS8RWm/hAhhj69X2nGf8Ym30ZATRu8&#13;&#10;PLcepdCtOqIqhGV0cwRmBdUO8XKwHyVv+UJhggfmwzNzODsIEe5DeMJDasCq4CBRUoP7/bf76I+U&#13;&#10;opWSFmexpP7XhjlBif5ukOzbwXAYhzcpw9F1joq7tKwuLWbTzAGhGuDmWZ7E6B/0UZQOmldcm1nM&#13;&#10;iiZmOOYuaTiK87DfEFw7Lmaz5ITjall4MEvLY+iIcgT2pXtlzh6IDTgRj3CcWla843fvG18amG0C&#13;&#10;SJXIj0jvUT0QgKOe+DmsZdylSz15nX8e0z8AAAD//wMAUEsDBBQABgAIAAAAIQDQW7iL4gAAAA4B&#13;&#10;AAAPAAAAZHJzL2Rvd25yZXYueG1sTI/NTsMwEITvSLyDtUjcUidAaZLGqfgpvXCiIM7b2LUtYjuK&#13;&#10;3TS8PcsJLiutdmZ2vmYzu55Naow2eAHFIgemfBek9VrAx/tLVgKLCb3EPngl4FtF2LSXFw3WMpz9&#13;&#10;m5r2STMK8bFGASaloeY8dkY5jIswKE+3YxgdJlpHzeWIZwp3Pb/J83vu0Hr6YHBQT0Z1X/uTE7B9&#13;&#10;1JXuShzNtpTWTvPn8VXvhLi+mp/XNB7WwJKa058DfhmoP7RU7BBOXkbWC8iWKwJKAlZ3FTASZMUS&#13;&#10;2IGExW0FvG34f4z2BwAA//8DAFBLAQItABQABgAIAAAAIQC2gziS/gAAAOEBAAATAAAAAAAAAAAA&#13;&#10;AAAAAAAAAABbQ29udGVudF9UeXBlc10ueG1sUEsBAi0AFAAGAAgAAAAhADj9If/WAAAAlAEAAAsA&#13;&#10;AAAAAAAAAAAAAAAALwEAAF9yZWxzLy5yZWxzUEsBAi0AFAAGAAgAAAAhAMIdt7M7AgAAhAQAAA4A&#13;&#10;AAAAAAAAAAAAAAAALgIAAGRycy9lMm9Eb2MueG1sUEsBAi0AFAAGAAgAAAAhANBbuIviAAAADgEA&#13;&#10;AA8AAAAAAAAAAAAAAAAAlQQAAGRycy9kb3ducmV2LnhtbFBLBQYAAAAABAAEAPMAAACkBQAAAAA=&#13;&#10;" fillcolor="white [3201]" strokeweight=".5pt">
                <v:textbox>
                  <w:txbxContent>
                    <w:p w14:paraId="14CC58C9" w14:textId="77777777" w:rsidR="0068455F" w:rsidRDefault="0068455F" w:rsidP="0068455F"/>
                  </w:txbxContent>
                </v:textbox>
                <w10:wrap anchorx="margin"/>
              </v:shape>
            </w:pict>
          </mc:Fallback>
        </mc:AlternateContent>
      </w:r>
      <w:r w:rsidR="00284CD7" w:rsidRPr="00D13DC9">
        <w:t xml:space="preserve">Opportunities with active participant engagement (e.g., live nutrition lessons offered in-person or online; interactive activities that engage participants such as through cooking, taste testing, or goal setting) </w:t>
      </w:r>
      <w:r w:rsidR="00284CD7" w:rsidRPr="00D13DC9">
        <w:rPr>
          <w:b/>
          <w:bCs/>
        </w:rPr>
        <w:t>(2 points)</w:t>
      </w:r>
    </w:p>
    <w:p w14:paraId="59DD87DF" w14:textId="2E8BF785" w:rsidR="00284CD7" w:rsidRPr="00D13DC9" w:rsidRDefault="0068455F" w:rsidP="00363E24">
      <w:pPr>
        <w:pStyle w:val="ListParagraph"/>
        <w:numPr>
          <w:ilvl w:val="0"/>
          <w:numId w:val="137"/>
        </w:numPr>
      </w:pPr>
      <w:r w:rsidRPr="00F1598C">
        <w:rPr>
          <w:rFonts w:eastAsiaTheme="minorEastAsia"/>
          <w:i/>
          <w:iCs/>
          <w:noProof/>
          <w:color w:val="09496B"/>
        </w:rPr>
        <mc:AlternateContent>
          <mc:Choice Requires="wps">
            <w:drawing>
              <wp:anchor distT="0" distB="0" distL="114300" distR="114300" simplePos="0" relativeHeight="251679916" behindDoc="0" locked="0" layoutInCell="1" allowOverlap="1" wp14:anchorId="49EB2F52" wp14:editId="3101CFF9">
                <wp:simplePos x="0" y="0"/>
                <wp:positionH relativeFrom="rightMargin">
                  <wp:posOffset>-339725</wp:posOffset>
                </wp:positionH>
                <wp:positionV relativeFrom="paragraph">
                  <wp:posOffset>464185</wp:posOffset>
                </wp:positionV>
                <wp:extent cx="352425" cy="247650"/>
                <wp:effectExtent l="0" t="0" r="15875" b="12700"/>
                <wp:wrapNone/>
                <wp:docPr id="1865537309" name="Text Box 11"/>
                <wp:cNvGraphicFramePr/>
                <a:graphic xmlns:a="http://schemas.openxmlformats.org/drawingml/2006/main">
                  <a:graphicData uri="http://schemas.microsoft.com/office/word/2010/wordprocessingShape">
                    <wps:wsp>
                      <wps:cNvSpPr txBox="1"/>
                      <wps:spPr>
                        <a:xfrm>
                          <a:off x="0" y="0"/>
                          <a:ext cx="352425" cy="247650"/>
                        </a:xfrm>
                        <a:prstGeom prst="rect">
                          <a:avLst/>
                        </a:prstGeom>
                        <a:solidFill>
                          <a:schemeClr val="lt1"/>
                        </a:solidFill>
                        <a:ln w="6350">
                          <a:solidFill>
                            <a:prstClr val="black"/>
                          </a:solidFill>
                        </a:ln>
                      </wps:spPr>
                      <wps:txbx>
                        <w:txbxContent>
                          <w:p w14:paraId="4AE457C5" w14:textId="77777777" w:rsidR="0068455F" w:rsidRDefault="0068455F" w:rsidP="0068455F"/>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49EB2F52" id="_x0000_s1195" type="#_x0000_t202" style="position:absolute;left:0;text-align:left;margin-left:-26.75pt;margin-top:36.55pt;width:27.75pt;height:19.5pt;z-index:251679916;visibility:visible;mso-wrap-style:square;mso-height-percent:0;mso-wrap-distance-left:9pt;mso-wrap-distance-top:0;mso-wrap-distance-right:9pt;mso-wrap-distance-bottom:0;mso-position-horizontal:absolute;mso-position-horizontal-relative:right-margin-area;mso-position-vertical:absolute;mso-position-vertical-relative:text;mso-height-percent:0;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9r/hmPAIAAIQEAAAOAAAAZHJzL2Uyb0RvYy54bWysVEtv2zAMvg/YfxB0X5y4SdoacYosRYYB&#13;&#10;QVsgHXpWZCkWJouapMTOfv0o5dG03WnYRSZFio/vIz256xpNdsJ5Baakg16fEmE4VMpsSvrjefHl&#13;&#10;hhIfmKmYBiNKuhee3k0/f5q0thA51KAr4QgGMb5obUnrEGyRZZ7XomG+B1YYNEpwDQuouk1WOdZi&#13;&#10;9EZneb8/zlpwlXXAhfd4e38w0mmKL6Xg4VFKLwLRJcXaQjpdOtfxzKYTVmwcs7XixzLYP1TRMGUw&#13;&#10;6TnUPQuMbJ36EKpR3IEHGXocmgykVFykHrCbQf9dN6uaWZF6QXC8PcPk/19Y/rBb2SdHQvcVOiQw&#13;&#10;AtJaX3i8jP100jXxi5UStCOE+zNsoguE4+XVKB/mI0o4mvLh9XiUYM1eH1vnwzcBDYlCSR2yksBi&#13;&#10;u6UPmBBdTy4xlwetqoXSOilxEsRcO7JjyKEOqUR88cZLG9KWdHyFqT9EiKHP79ea8Z+xybcRUNMG&#13;&#10;L19bj1Lo1h1RFcIyuj0Bs4Zqj3g5OIySt3yhMMGS+fDEHM4OQoT7EB7xkBqwKjhKlNTgfv/tPvoj&#13;&#10;pWilpMVZLKn/tWVOUKK/GyT7djAcxuFNynB0naPiLi3rS4vZNnNAqAa4eZYnMfoHfRKlg+YF12YW&#13;&#10;s6KJGY65SxpO4jwcNgTXjovZLDnhuFoWlmZleQwdUY7APncvzNkjsQEn4gFOU8uKd/wefONLA7Nt&#13;&#10;AKkS+RHpA6pHAnDUEz/HtYy7dKknr9efx/QPAAAA//8DAFBLAwQUAAYACAAAACEAckcIR+EAAAAN&#13;&#10;AQAADwAAAGRycy9kb3ducmV2LnhtbEyPzU7DMBCE70i8g7VI3FonqQohjVPxU7hwoiDObuzaFvE6&#13;&#10;st00vD3LCS4rrfab2Zl2O/uBTTomF1BAuSyAaeyDcmgEfLw/L2pgKUtUcgioBXzrBNvu8qKVjQpn&#13;&#10;fNPTPhtGJpgaKcDmPDacp95qL9MyjBrpdgzRy0xrNFxFeSZzP/CqKG64lw7pg5WjfrS6/9qfvIDd&#13;&#10;g7kzfS2j3dXKuWn+PL6aFyGur+anDY37DbCs5/yngN8OlB86CnYIJ1SJDQIW69WaUAG3qxIYARX1&#13;&#10;OxBXViXwruX/W3Q/AAAA//8DAFBLAQItABQABgAIAAAAIQC2gziS/gAAAOEBAAATAAAAAAAAAAAA&#13;&#10;AAAAAAAAAABbQ29udGVudF9UeXBlc10ueG1sUEsBAi0AFAAGAAgAAAAhADj9If/WAAAAlAEAAAsA&#13;&#10;AAAAAAAAAAAAAAAALwEAAF9yZWxzLy5yZWxzUEsBAi0AFAAGAAgAAAAhAL2v+GY8AgAAhAQAAA4A&#13;&#10;AAAAAAAAAAAAAAAALgIAAGRycy9lMm9Eb2MueG1sUEsBAi0AFAAGAAgAAAAhAHJHCEfhAAAADQEA&#13;&#10;AA8AAAAAAAAAAAAAAAAAlgQAAGRycy9kb3ducmV2LnhtbFBLBQYAAAAABAAEAPMAAACkBQAAAAA=&#13;&#10;" fillcolor="white [3201]" strokeweight=".5pt">
                <v:textbox>
                  <w:txbxContent>
                    <w:p w14:paraId="4AE457C5" w14:textId="77777777" w:rsidR="0068455F" w:rsidRDefault="0068455F" w:rsidP="0068455F"/>
                  </w:txbxContent>
                </v:textbox>
                <w10:wrap anchorx="margin"/>
              </v:shape>
            </w:pict>
          </mc:Fallback>
        </mc:AlternateContent>
      </w:r>
      <w:r w:rsidR="00284CD7" w:rsidRPr="00D13DC9">
        <w:t xml:space="preserve">Opportunities without active participant engagement (e.g., printed or digital recipes or other materials, pre-recorded demonstrations or nutrition lessons, social media posts, non-interactive demonstrations) </w:t>
      </w:r>
      <w:r w:rsidR="00284CD7" w:rsidRPr="00D13DC9">
        <w:rPr>
          <w:b/>
          <w:bCs/>
        </w:rPr>
        <w:t>(1 point)</w:t>
      </w:r>
    </w:p>
    <w:p w14:paraId="22B254A6" w14:textId="0B30CB94" w:rsidR="00284CD7" w:rsidRPr="00F1598C" w:rsidRDefault="001D22B0" w:rsidP="00363E24">
      <w:pPr>
        <w:pStyle w:val="ListParagraph"/>
        <w:numPr>
          <w:ilvl w:val="0"/>
          <w:numId w:val="137"/>
        </w:numPr>
        <w:rPr>
          <w:rStyle w:val="eop"/>
          <w:rFonts w:asciiTheme="minorHAnsi" w:hAnsiTheme="minorHAnsi" w:cstheme="minorHAnsi"/>
        </w:rPr>
      </w:pPr>
      <w:r w:rsidRPr="00BD38AA">
        <w:rPr>
          <w:noProof/>
        </w:rPr>
        <mc:AlternateContent>
          <mc:Choice Requires="wps">
            <w:drawing>
              <wp:anchor distT="0" distB="0" distL="114300" distR="114300" simplePos="0" relativeHeight="251658402" behindDoc="0" locked="0" layoutInCell="1" allowOverlap="1" wp14:anchorId="2734C5FA" wp14:editId="6F49B202">
                <wp:simplePos x="0" y="0"/>
                <wp:positionH relativeFrom="column">
                  <wp:posOffset>5080000</wp:posOffset>
                </wp:positionH>
                <wp:positionV relativeFrom="paragraph">
                  <wp:posOffset>230929</wp:posOffset>
                </wp:positionV>
                <wp:extent cx="668867" cy="285750"/>
                <wp:effectExtent l="0" t="0" r="4445" b="6350"/>
                <wp:wrapNone/>
                <wp:docPr id="209636644"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5EF8426B" w14:textId="77777777" w:rsidR="001D22B0" w:rsidRPr="00960E64" w:rsidRDefault="001D22B0" w:rsidP="001D22B0">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2734C5FA" id="_x0000_s1196" type="#_x0000_t202" style="position:absolute;left:0;text-align:left;margin-left:400pt;margin-top:18.2pt;width:52.65pt;height:22.5pt;z-index:251658402;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FLf8vLwIAAFwEAAAOAAAAZHJzL2Uyb0RvYy54bWysVEuP2jAQvlfqf7B8LwEKLBs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nkjhKOpuF0fDdOsGbXx9b58FVATaJQUIesJLDY&#13;&#10;Ye0DJkTXs0vM5UGrcqW0TkqcBLHUjhwYcqhDKhFf/OalDWmwkM+YOj4yEJ93kbXBBNeWohTabUtU&#13;&#10;ie1OUqnxbgvlEXFw0I2It3ylsNo18+GFOZwJbB3nPDzjITVgNjhJlFTgfv7tPvojVWilpMEZK6j/&#13;&#10;sWdOUKK/GSTxfjAaxaFMymh8N0TF3Vq2txazr5eAEAxwoyxPYvQP+ixKB/UbrsMiZkUTMxxzFzSc&#13;&#10;xWXoJh/XiYvFIjnhGFoW1mZjeQwd0YtcvLZvzNkTYQGZfoLzNLL8HW+db4f7Yh9AqkTqFdUTATjC&#13;&#10;ievTusUdudWT1/WnMP8FAAD//wMAUEsDBBQABgAIAAAAIQDdocml5QAAAA4BAAAPAAAAZHJzL2Rv&#13;&#10;d25yZXYueG1sTI9LT8MwEITvSPwHa5G4IGqXtKWkcSrEU+JGw0Pc3HhJIuJ1FLtJ+PcsJ7istJrZ&#13;&#10;2fmy7eRaMWAfGk8a5jMFAqn0tqFKw0txf74GEaIha1pPqOEbA2zz46PMpNaP9IzDLlaCQyikRkMd&#13;&#10;Y5dKGcoanQkz3yGx9ul7ZyKvfSVtb0YOd628UGolnWmIP9Smw5say6/dwWn4OKven8L08Domy6S7&#13;&#10;exyKyzdbaH16Mt1ueFxvQESc4t8F/DJwf8i52N4fyAbRalgrxUBRQ7JagGDDlVomIPaszBcg80z+&#13;&#10;x8h/AAAA//8DAFBLAQItABQABgAIAAAAIQC2gziS/gAAAOEBAAATAAAAAAAAAAAAAAAAAAAAAABb&#13;&#10;Q29udGVudF9UeXBlc10ueG1sUEsBAi0AFAAGAAgAAAAhADj9If/WAAAAlAEAAAsAAAAAAAAAAAAA&#13;&#10;AAAALwEAAF9yZWxzLy5yZWxzUEsBAi0AFAAGAAgAAAAhAMUt/y8vAgAAXAQAAA4AAAAAAAAAAAAA&#13;&#10;AAAALgIAAGRycy9lMm9Eb2MueG1sUEsBAi0AFAAGAAgAAAAhAN2hyaXlAAAADgEAAA8AAAAAAAAA&#13;&#10;AAAAAAAAiQQAAGRycy9kb3ducmV2LnhtbFBLBQYAAAAABAAEAPMAAACbBQAAAAA=&#13;&#10;" fillcolor="white [3201]" stroked="f" strokeweight=".5pt">
                <v:textbox>
                  <w:txbxContent>
                    <w:p w14:paraId="5EF8426B" w14:textId="77777777" w:rsidR="001D22B0" w:rsidRPr="00960E64" w:rsidRDefault="001D22B0" w:rsidP="001D22B0">
                      <w:pPr>
                        <w:rPr>
                          <w:b/>
                          <w:bCs/>
                        </w:rPr>
                      </w:pPr>
                      <w:r w:rsidRPr="00960E64">
                        <w:rPr>
                          <w:b/>
                          <w:bCs/>
                        </w:rPr>
                        <w:t>TOTAL =</w:t>
                      </w:r>
                    </w:p>
                  </w:txbxContent>
                </v:textbox>
              </v:shape>
            </w:pict>
          </mc:Fallback>
        </mc:AlternateContent>
      </w:r>
      <w:r w:rsidRPr="001D22B0">
        <w:rPr>
          <w:bCs/>
          <w:noProof/>
        </w:rPr>
        <mc:AlternateContent>
          <mc:Choice Requires="wps">
            <w:drawing>
              <wp:anchor distT="0" distB="0" distL="114300" distR="114300" simplePos="0" relativeHeight="251658301" behindDoc="0" locked="0" layoutInCell="1" allowOverlap="1" wp14:anchorId="2CEA26EA" wp14:editId="1214E3C5">
                <wp:simplePos x="0" y="0"/>
                <wp:positionH relativeFrom="margin">
                  <wp:posOffset>5833533</wp:posOffset>
                </wp:positionH>
                <wp:positionV relativeFrom="paragraph">
                  <wp:posOffset>227753</wp:posOffset>
                </wp:positionV>
                <wp:extent cx="561975" cy="285750"/>
                <wp:effectExtent l="0" t="0" r="28575" b="19050"/>
                <wp:wrapSquare wrapText="bothSides"/>
                <wp:docPr id="599094620"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15235833" w14:textId="2E886505" w:rsidR="00284CD7" w:rsidRPr="00D37F37" w:rsidRDefault="001D22B0" w:rsidP="00284CD7">
                            <w:pPr>
                              <w:spacing w:after="240"/>
                              <w:rPr>
                                <w:b/>
                                <w:bCs/>
                                <w:sz w:val="24"/>
                                <w:szCs w:val="24"/>
                              </w:rPr>
                            </w:pPr>
                            <w:r>
                              <w:rPr>
                                <w:b/>
                                <w:bCs/>
                                <w:sz w:val="24"/>
                                <w:szCs w:val="24"/>
                              </w:rPr>
                              <w:t xml:space="preserve">     /3</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CEA26EA" id="_x0000_s1197" type="#_x0000_t202" style="position:absolute;left:0;text-align:left;margin-left:459.35pt;margin-top:17.95pt;width:44.25pt;height:22.5pt;z-index:25165830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KBzdeOgIAAIUEAAAOAAAAZHJzL2Uyb0RvYy54bWysVEtv2zAMvg/YfxB0X5wEeTRGnCJLkWFA&#13;&#10;0BZIh54VWYqFyaImKbGzXz9KebbdadhFJkXqI/mR9PS+rTXZC+cVmIL2Ol1KhOFQKrMt6I+X5Zc7&#13;&#10;SnxgpmQajCjoQXh6P/v8adrYXPShAl0KRxDE+LyxBa1CsHmWeV6JmvkOWGHQKMHVLKDqtlnpWIPo&#13;&#10;tc763e4oa8CV1gEX3uPtw9FIZwlfSsHDk5ReBKILirmFdLp0buKZzaYs3zpmK8VPabB/yKJmymDQ&#13;&#10;C9QDC4zsnPoAVSvuwIMMHQ51BlIqLlINWE2v+66adcWsSLUgOd5eaPL/D5Y/7tf22ZHQfoUWGxgJ&#13;&#10;aazPPV7Gelrp6vjFTAnakcLDhTbRBsLxcjjqTcZDSjia+nfD8TDRml0fW+fDNwE1iUJBHXYlkcX2&#13;&#10;Kx8wILqeXWIsD1qVS6V1UuIkiIV2ZM+whzqkFPHFGy9tSIPZT7oY+wNExL4AbDTjP2OVbyFQ0wYv&#13;&#10;r7VHKbSblqgSkUcXZjZQHpAwB8dZ8pYvFQZYMR+emcPhQY5wIcITHlIDpgUniZIK3O+/3Ud/7Cla&#13;&#10;KWlwGAvqf+2YE5To7wa7PekNBnF6kzIYjvuouFvL5tZidvUCkKserp7lSYz+QZ9F6aB+xb2Zx6ho&#13;&#10;YoZj7IKGs7gIxxXBveNiPk9OOK+WhZVZWx6hI8uR2Jf2lTl76mzAkXiE89iy/F2Dj77xpYH5LoBU&#13;&#10;qfuR6SOrpwbgrKf+nPYyLtOtnryuf4/ZHwAAAP//AwBQSwMEFAAGAAgAAAAhADFxZZziAAAADwEA&#13;&#10;AA8AAABkcnMvZG93bnJldi54bWxMTztvwjAQ3iv1P1hXqVuxQ0pJQhzU50C3UiRWEx9JVPscxQYC&#13;&#10;v75mapeTPt33LJejNeyIg+8cSUgmAhhS7XRHjYTN98dDBswHRVoZRyjhjB6W1e1NqQrtTvSFx3Vo&#13;&#10;WDQhXygJbQh9wbmvW7TKT1yPFH97N1gVIhwargd1iubW8KkQT9yqjmJCq3p8bbH+WR+shPeXzzxd&#13;&#10;nVf95tJcHk1Ik+0wS6S8vxvfFvE8L4AFHMOfAq4bYn+oYrGdO5D2zEjIk2weqRLSWQ7sShBiPgW2&#13;&#10;k5CJHHhV8v87ql8AAAD//wMAUEsBAi0AFAAGAAgAAAAhALaDOJL+AAAA4QEAABMAAAAAAAAAAAAA&#13;&#10;AAAAAAAAAFtDb250ZW50X1R5cGVzXS54bWxQSwECLQAUAAYACAAAACEAOP0h/9YAAACUAQAACwAA&#13;&#10;AAAAAAAAAAAAAAAvAQAAX3JlbHMvLnJlbHNQSwECLQAUAAYACAAAACEAigc3XjoCAACFBAAADgAA&#13;&#10;AAAAAAAAAAAAAAAuAgAAZHJzL2Uyb0RvYy54bWxQSwECLQAUAAYACAAAACEAMXFlnOIAAAAPAQAA&#13;&#10;DwAAAAAAAAAAAAAAAACUBAAAZHJzL2Rvd25yZXYueG1sUEsFBgAAAAAEAAQA8wAAAKMFAAAAAA==&#13;&#10;" fillcolor="white [3201]" strokeweight="1.5pt">
                <v:textbox>
                  <w:txbxContent>
                    <w:p w14:paraId="15235833" w14:textId="2E886505" w:rsidR="00284CD7" w:rsidRPr="00D37F37" w:rsidRDefault="001D22B0" w:rsidP="00284CD7">
                      <w:pPr>
                        <w:spacing w:after="240"/>
                        <w:rPr>
                          <w:b/>
                          <w:bCs/>
                          <w:sz w:val="24"/>
                          <w:szCs w:val="24"/>
                        </w:rPr>
                      </w:pPr>
                      <w:r>
                        <w:rPr>
                          <w:b/>
                          <w:bCs/>
                          <w:sz w:val="24"/>
                          <w:szCs w:val="24"/>
                        </w:rPr>
                        <w:t xml:space="preserve">     /3</w:t>
                      </w:r>
                    </w:p>
                  </w:txbxContent>
                </v:textbox>
                <w10:wrap type="square" anchorx="margin"/>
              </v:shape>
            </w:pict>
          </mc:Fallback>
        </mc:AlternateContent>
      </w:r>
      <w:r w:rsidR="00284CD7" w:rsidRPr="00F1598C">
        <w:rPr>
          <w:rStyle w:val="normaltextrun"/>
          <w:rFonts w:asciiTheme="minorHAnsi" w:hAnsiTheme="minorHAnsi" w:cstheme="minorHAnsi"/>
          <w:shd w:val="clear" w:color="auto" w:fill="FFFFFF"/>
        </w:rPr>
        <w:t xml:space="preserve">Other: _____________________ </w:t>
      </w:r>
      <w:r w:rsidR="00284CD7" w:rsidRPr="00F1598C">
        <w:rPr>
          <w:b/>
          <w:szCs w:val="24"/>
        </w:rPr>
        <w:t>(0 points)</w:t>
      </w:r>
    </w:p>
    <w:p w14:paraId="2E662797" w14:textId="305642E0" w:rsidR="00284CD7" w:rsidRPr="00F23E67" w:rsidRDefault="00284CD7" w:rsidP="00363E24">
      <w:pPr>
        <w:pStyle w:val="ListParagraph"/>
        <w:numPr>
          <w:ilvl w:val="0"/>
          <w:numId w:val="137"/>
        </w:numPr>
      </w:pPr>
      <w:r w:rsidRPr="001D22B0">
        <w:t>None</w:t>
      </w:r>
      <w:r w:rsidRPr="00F1598C">
        <w:t xml:space="preserve"> </w:t>
      </w:r>
      <w:r w:rsidRPr="00F23E67">
        <w:t>(0 points)</w:t>
      </w:r>
    </w:p>
    <w:p w14:paraId="10037736" w14:textId="77777777" w:rsidR="0068455F" w:rsidRDefault="0068455F">
      <w:pPr>
        <w:widowControl/>
        <w:autoSpaceDE/>
        <w:autoSpaceDN/>
        <w:spacing w:after="160" w:line="259" w:lineRule="auto"/>
        <w:rPr>
          <w:rStyle w:val="QuestionsChar"/>
        </w:rPr>
      </w:pPr>
      <w:r>
        <w:rPr>
          <w:rStyle w:val="QuestionsChar"/>
        </w:rPr>
        <w:br w:type="page"/>
      </w:r>
    </w:p>
    <w:p w14:paraId="2DCD27D6" w14:textId="262C63F5" w:rsidR="00284CD7" w:rsidRPr="004340B4" w:rsidRDefault="00284CD7" w:rsidP="004340B4">
      <w:pPr>
        <w:widowControl/>
        <w:autoSpaceDE/>
        <w:autoSpaceDN/>
        <w:spacing w:after="160" w:line="259" w:lineRule="auto"/>
        <w:rPr>
          <w:rFonts w:cstheme="minorHAnsi"/>
          <w:b/>
          <w:color w:val="000000" w:themeColor="text1"/>
          <w:sz w:val="24"/>
          <w:szCs w:val="24"/>
        </w:rPr>
      </w:pPr>
      <w:r w:rsidRPr="001D22B0">
        <w:rPr>
          <w:rStyle w:val="QuestionsChar"/>
        </w:rPr>
        <w:lastRenderedPageBreak/>
        <w:t>6.4 The following physical activity education is offered to parents or family members at least once a year:</w:t>
      </w:r>
      <w:r w:rsidRPr="00F1598C">
        <w:rPr>
          <w:rStyle w:val="normaltextrun"/>
          <w:rFonts w:asciiTheme="minorHAnsi" w:hAnsiTheme="minorHAnsi" w:cstheme="minorHAnsi"/>
          <w:i/>
          <w:iCs/>
          <w:color w:val="212121"/>
        </w:rPr>
        <w:t> </w:t>
      </w:r>
      <w:r w:rsidRPr="00F1598C">
        <w:rPr>
          <w:rStyle w:val="eop"/>
          <w:rFonts w:asciiTheme="minorHAnsi" w:hAnsiTheme="minorHAnsi" w:cstheme="minorHAnsi"/>
          <w:color w:val="212121"/>
        </w:rPr>
        <w:t> </w:t>
      </w:r>
      <w:r w:rsidRPr="00F1598C">
        <w:rPr>
          <w:rStyle w:val="normaltextrun"/>
          <w:rFonts w:asciiTheme="minorHAnsi" w:hAnsiTheme="minorHAnsi" w:cstheme="minorHAnsi"/>
          <w:i/>
          <w:iCs/>
          <w:color w:val="538135"/>
        </w:rPr>
        <w:t>Mark all that apply.</w:t>
      </w:r>
    </w:p>
    <w:p w14:paraId="327E0D4B" w14:textId="31A6A96E" w:rsidR="00284CD7" w:rsidRPr="00D13DC9" w:rsidRDefault="00F23E67" w:rsidP="00363E24">
      <w:pPr>
        <w:pStyle w:val="ListParagraph"/>
        <w:numPr>
          <w:ilvl w:val="0"/>
          <w:numId w:val="138"/>
        </w:numPr>
      </w:pPr>
      <w:r w:rsidRPr="00F1598C">
        <w:rPr>
          <w:rFonts w:eastAsiaTheme="minorEastAsia"/>
          <w:i/>
          <w:iCs/>
          <w:noProof/>
          <w:color w:val="09496B"/>
        </w:rPr>
        <mc:AlternateContent>
          <mc:Choice Requires="wps">
            <w:drawing>
              <wp:anchor distT="0" distB="0" distL="114300" distR="114300" simplePos="0" relativeHeight="251681964" behindDoc="0" locked="0" layoutInCell="1" allowOverlap="1" wp14:anchorId="14ADE5FA" wp14:editId="26F2A403">
                <wp:simplePos x="0" y="0"/>
                <wp:positionH relativeFrom="rightMargin">
                  <wp:posOffset>-355600</wp:posOffset>
                </wp:positionH>
                <wp:positionV relativeFrom="paragraph">
                  <wp:posOffset>444500</wp:posOffset>
                </wp:positionV>
                <wp:extent cx="352425" cy="247650"/>
                <wp:effectExtent l="0" t="0" r="15875" b="19050"/>
                <wp:wrapNone/>
                <wp:docPr id="577606108" name="Text Box 11"/>
                <wp:cNvGraphicFramePr/>
                <a:graphic xmlns:a="http://schemas.openxmlformats.org/drawingml/2006/main">
                  <a:graphicData uri="http://schemas.microsoft.com/office/word/2010/wordprocessingShape">
                    <wps:wsp>
                      <wps:cNvSpPr txBox="1"/>
                      <wps:spPr>
                        <a:xfrm>
                          <a:off x="0" y="0"/>
                          <a:ext cx="352425" cy="247650"/>
                        </a:xfrm>
                        <a:prstGeom prst="rect">
                          <a:avLst/>
                        </a:prstGeom>
                        <a:solidFill>
                          <a:schemeClr val="lt1"/>
                        </a:solidFill>
                        <a:ln w="6350">
                          <a:solidFill>
                            <a:prstClr val="black"/>
                          </a:solidFill>
                        </a:ln>
                      </wps:spPr>
                      <wps:txbx>
                        <w:txbxContent>
                          <w:p w14:paraId="2D945A4D" w14:textId="77777777" w:rsidR="00F23E67" w:rsidRDefault="00F23E67" w:rsidP="00F23E67"/>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14ADE5FA" id="_x0000_s1198" type="#_x0000_t202" style="position:absolute;left:0;text-align:left;margin-left:-28pt;margin-top:35pt;width:27.75pt;height:19.5pt;z-index:251681964;visibility:visible;mso-wrap-style:square;mso-height-percent:0;mso-wrap-distance-left:9pt;mso-wrap-distance-top:0;mso-wrap-distance-right:9pt;mso-wrap-distance-bottom:0;mso-position-horizontal:absolute;mso-position-horizontal-relative:right-margin-area;mso-position-vertical:absolute;mso-position-vertical-relative:text;mso-height-percent:0;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gkFFFOgIAAIQEAAAOAAAAZHJzL2Uyb0RvYy54bWysVEtv2zAMvg/YfxB0X5y4SboZcYosRYYB&#13;&#10;QVsgHXpWZCkWJouapMTOfv0o5dl2p2EXmRQpPr6P9OSuazTZCecVmJIOen1KhOFQKbMp6Y/nxafP&#13;&#10;lPjATMU0GFHSvfD0bvrxw6S1hcihBl0JRzCI8UVrS1qHYIss87wWDfM9sMKgUYJrWEDVbbLKsRaj&#13;&#10;NzrL+/1x1oKrrAMuvMfb+4ORTlN8KQUPj1J6EYguKdYW0unSuY5nNp2wYuOYrRU/lsH+oYqGKYNJ&#13;&#10;z6HuWWBk69S7UI3iDjzI0OPQZCCl4iL1gN0M+m+6WdXMitQLguPtGSb//8Lyh93KPjkSuq/QIYER&#13;&#10;kNb6wuNl7KeTrolfrJSgHSHcn2ETXSAcL29G+TAfUcLRlA9vx6MEa3Z5bJ0P3wQ0JAoldchKAovt&#13;&#10;lj5gQnQ9ucRcHrSqFkrrpMRJEHPtyI4hhzqkEvHFKy9tSFvS8Q2mfhchhj6/X2vGf8YmX0dATRu8&#13;&#10;vLQepdCtO6IqhGWcn4BZQ7VHvBwcRslbvlCYYMl8eGIOZwchwn0Ij3hIDVgVHCVKanC//3Yf/ZFS&#13;&#10;tFLS4iyW1P/aMico0d8Nkv1lMBzG4U3KcHSbo+KuLetri9k2c0CoBrh5licx+gd9EqWD5gXXZhaz&#13;&#10;ookZjrlLGk7iPBw2BNeOi9ksOeG4WhaWZmV5DB1RjsA+dy/M2SOxASfiAU5Ty4o3/B5840sDs20A&#13;&#10;qRL5EekDqkcCcNQTP8e1jLt0rSevy89j+gcAAP//AwBQSwMEFAAGAAgAAAAhADUJiUngAAAADQEA&#13;&#10;AA8AAABkcnMvZG93bnJldi54bWxMj09PwzAMxe9IfIfISNy6BKSNrms68Wdw4cRAnLMmSyIap0qy&#13;&#10;rnx7zAkutiw/P79fu53DwCaTso8o4WYhgBnso/ZoJXy8P1c1sFwUajVENBK+TYZtd3nRqkbHM76Z&#13;&#10;aV8sIxPMjZLgShkbznPvTFB5EUeDtDvGFFShMVmukzqTeRj4rRArHpRH+uDUaB6d6b/2pyBh92DX&#13;&#10;tq9Vcrtaez/Nn8dX+yLl9dX8tKFyvwFWzFz+LuCXgfJDR8EO8YQ6s0FCtVwRUJFwJ6iToFoCO5BO&#13;&#10;rAXwruX/KbofAAAA//8DAFBLAQItABQABgAIAAAAIQC2gziS/gAAAOEBAAATAAAAAAAAAAAAAAAA&#13;&#10;AAAAAABbQ29udGVudF9UeXBlc10ueG1sUEsBAi0AFAAGAAgAAAAhADj9If/WAAAAlAEAAAsAAAAA&#13;&#10;AAAAAAAAAAAALwEAAF9yZWxzLy5yZWxzUEsBAi0AFAAGAAgAAAAhAKCQUUU6AgAAhAQAAA4AAAAA&#13;&#10;AAAAAAAAAAAALgIAAGRycy9lMm9Eb2MueG1sUEsBAi0AFAAGAAgAAAAhADUJiUngAAAADQEAAA8A&#13;&#10;AAAAAAAAAAAAAAAAlAQAAGRycy9kb3ducmV2LnhtbFBLBQYAAAAABAAEAPMAAAChBQAAAAA=&#13;&#10;" fillcolor="white [3201]" strokeweight=".5pt">
                <v:textbox>
                  <w:txbxContent>
                    <w:p w14:paraId="2D945A4D" w14:textId="77777777" w:rsidR="00F23E67" w:rsidRDefault="00F23E67" w:rsidP="00F23E67"/>
                  </w:txbxContent>
                </v:textbox>
                <w10:wrap anchorx="margin"/>
              </v:shape>
            </w:pict>
          </mc:Fallback>
        </mc:AlternateContent>
      </w:r>
      <w:r w:rsidR="00284CD7" w:rsidRPr="00D13DC9">
        <w:t xml:space="preserve">Opportunities with active participant engagement (e.g., live nutrition lessons offered in-person or online; interactive activities that engage participants such as through cooking, taste testing, or goal setting) </w:t>
      </w:r>
      <w:r w:rsidR="00284CD7" w:rsidRPr="00D13DC9">
        <w:rPr>
          <w:b/>
          <w:bCs/>
        </w:rPr>
        <w:t>(2 points)</w:t>
      </w:r>
    </w:p>
    <w:p w14:paraId="28D0B3D7" w14:textId="61BEBFAB" w:rsidR="00284CD7" w:rsidRPr="00D13DC9" w:rsidRDefault="00F23E67" w:rsidP="00363E24">
      <w:pPr>
        <w:pStyle w:val="ListParagraph"/>
        <w:numPr>
          <w:ilvl w:val="0"/>
          <w:numId w:val="138"/>
        </w:numPr>
      </w:pPr>
      <w:r w:rsidRPr="00F1598C">
        <w:rPr>
          <w:rFonts w:eastAsiaTheme="minorEastAsia"/>
          <w:i/>
          <w:iCs/>
          <w:noProof/>
          <w:color w:val="09496B"/>
        </w:rPr>
        <mc:AlternateContent>
          <mc:Choice Requires="wps">
            <w:drawing>
              <wp:anchor distT="0" distB="0" distL="114300" distR="114300" simplePos="0" relativeHeight="251684012" behindDoc="0" locked="0" layoutInCell="1" allowOverlap="1" wp14:anchorId="065CE8CF" wp14:editId="24357CEB">
                <wp:simplePos x="0" y="0"/>
                <wp:positionH relativeFrom="rightMargin">
                  <wp:posOffset>-361950</wp:posOffset>
                </wp:positionH>
                <wp:positionV relativeFrom="paragraph">
                  <wp:posOffset>417195</wp:posOffset>
                </wp:positionV>
                <wp:extent cx="352425" cy="247650"/>
                <wp:effectExtent l="0" t="0" r="15875" b="19050"/>
                <wp:wrapNone/>
                <wp:docPr id="1623988565" name="Text Box 11"/>
                <wp:cNvGraphicFramePr/>
                <a:graphic xmlns:a="http://schemas.openxmlformats.org/drawingml/2006/main">
                  <a:graphicData uri="http://schemas.microsoft.com/office/word/2010/wordprocessingShape">
                    <wps:wsp>
                      <wps:cNvSpPr txBox="1"/>
                      <wps:spPr>
                        <a:xfrm>
                          <a:off x="0" y="0"/>
                          <a:ext cx="352425" cy="247650"/>
                        </a:xfrm>
                        <a:prstGeom prst="rect">
                          <a:avLst/>
                        </a:prstGeom>
                        <a:solidFill>
                          <a:schemeClr val="lt1"/>
                        </a:solidFill>
                        <a:ln w="6350">
                          <a:solidFill>
                            <a:prstClr val="black"/>
                          </a:solidFill>
                        </a:ln>
                      </wps:spPr>
                      <wps:txbx>
                        <w:txbxContent>
                          <w:p w14:paraId="2682DF69" w14:textId="77777777" w:rsidR="00F23E67" w:rsidRDefault="00F23E67" w:rsidP="00F23E67"/>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065CE8CF" id="_x0000_s1199" type="#_x0000_t202" style="position:absolute;left:0;text-align:left;margin-left:-28.5pt;margin-top:32.85pt;width:27.75pt;height:19.5pt;z-index:251684012;visibility:visible;mso-wrap-style:square;mso-height-percent:0;mso-wrap-distance-left:9pt;mso-wrap-distance-top:0;mso-wrap-distance-right:9pt;mso-wrap-distance-bottom:0;mso-position-horizontal:absolute;mso-position-horizontal-relative:right-margin-area;mso-position-vertical:absolute;mso-position-vertical-relative:text;mso-height-percent:0;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fIh6QOgIAAIQEAAAOAAAAZHJzL2Uyb0RvYy54bWysVEtv2zAMvg/YfxB0X5w4j25GnCJLkWFA&#13;&#10;0RZIh54VWYqFyaImKbGzXz9KebbdadhFJkWKj+8jPb3tGk12wnkFpqSDXp8SYThUymxK+uN5+ekz&#13;&#10;JT4wUzENRpR0Lzy9nX38MG1tIXKoQVfCEQxifNHaktYh2CLLPK9Fw3wPrDBolOAaFlB1m6xyrMXo&#13;&#10;jc7yfn+SteAq64AL7/H27mCksxRfSsHDo5ReBKJLirWFdLp0ruOZzaas2Dhma8WPZbB/qKJhymDS&#13;&#10;c6g7FhjZOvUuVKO4Aw8y9Dg0GUipuEg9YDeD/ptuVjWzIvWC4Hh7hsn/v7D8YbeyT46E7it0SGAE&#13;&#10;pLW+8HgZ++mka+IXKyVoRwj3Z9hEFwjHy+E4H+VjSjia8tHNZJxgzS6PrfPhm4CGRKGkDllJYLHd&#13;&#10;vQ+YEF1PLjGXB62qpdI6KXESxEI7smPIoQ6pRHzxyksb0pZ0MsTU7yLE0Of3a834z9jk6wioaYOX&#13;&#10;l9ajFLp1R1SFsEyGJ2DWUO0RLweHUfKWLxUmuGc+PDGHs4MQ4T6ERzykBqwKjhIlNbjff7uP/kgp&#13;&#10;WilpcRZL6n9tmROU6O8Gyf4yGI3i8CZlNL7JUXHXlvW1xWybBSBUA9w8y5MY/YM+idJB84JrM49Z&#13;&#10;0cQMx9wlDSdxEQ4bgmvHxXyenHBcLQv3ZmV5DB1RjsA+dy/M2SOxASfiAU5Ty4o3/B5840sD820A&#13;&#10;qRL5EekDqkcCcNQTP8e1jLt0rSevy89j9gcAAP//AwBQSwMEFAAGAAgAAAAhAGTEQ9XiAAAADgEA&#13;&#10;AA8AAABkcnMvZG93bnJldi54bWxMj81OwzAQhO9IvIO1SNxSp4g0aRqn4qdw4URBPbuxa1vE6yh2&#13;&#10;0/D2LCe4rLTamdn5mu3sezbpMbqAApaLHJjGLiiHRsDnx0tWAYtJopJ9QC3gW0fYttdXjaxVuOC7&#13;&#10;nvbJMArBWEsBNqWh5jx2VnsZF2HQSLdTGL1MtI6Gq1FeKNz3/C7PV9xLh/TBykE/Wd197c9ewO7R&#13;&#10;rE1XydHuKuXcNB9Ob+ZViNub+XlD42EDLOk5/Tngl4H6Q0vFjuGMKrJeQFaUBJQErIoSGAmyZQHs&#13;&#10;SML8vgTeNvw/RvsDAAD//wMAUEsBAi0AFAAGAAgAAAAhALaDOJL+AAAA4QEAABMAAAAAAAAAAAAA&#13;&#10;AAAAAAAAAFtDb250ZW50X1R5cGVzXS54bWxQSwECLQAUAAYACAAAACEAOP0h/9YAAACUAQAACwAA&#13;&#10;AAAAAAAAAAAAAAAvAQAAX3JlbHMvLnJlbHNQSwECLQAUAAYACAAAACEA3yIekDoCAACEBAAADgAA&#13;&#10;AAAAAAAAAAAAAAAuAgAAZHJzL2Uyb0RvYy54bWxQSwECLQAUAAYACAAAACEAZMRD1eIAAAAOAQAA&#13;&#10;DwAAAAAAAAAAAAAAAACUBAAAZHJzL2Rvd25yZXYueG1sUEsFBgAAAAAEAAQA8wAAAKMFAAAAAA==&#13;&#10;" fillcolor="white [3201]" strokeweight=".5pt">
                <v:textbox>
                  <w:txbxContent>
                    <w:p w14:paraId="2682DF69" w14:textId="77777777" w:rsidR="00F23E67" w:rsidRDefault="00F23E67" w:rsidP="00F23E67"/>
                  </w:txbxContent>
                </v:textbox>
                <w10:wrap anchorx="margin"/>
              </v:shape>
            </w:pict>
          </mc:Fallback>
        </mc:AlternateContent>
      </w:r>
      <w:r w:rsidR="00284CD7" w:rsidRPr="00D13DC9">
        <w:t xml:space="preserve">Opportunities without active participant engagement (e.g., printed or digital recipes or other materials, pre-recorded demonstrations or nutrition lessons, social media posts, non-interactive demonstrations) </w:t>
      </w:r>
      <w:r w:rsidR="00284CD7" w:rsidRPr="00D13DC9">
        <w:rPr>
          <w:b/>
          <w:bCs/>
        </w:rPr>
        <w:t>(1 point)</w:t>
      </w:r>
    </w:p>
    <w:p w14:paraId="698FFE6B" w14:textId="734CEACE" w:rsidR="00284CD7" w:rsidRPr="00D13DC9" w:rsidRDefault="001D22B0" w:rsidP="00363E24">
      <w:pPr>
        <w:pStyle w:val="ListParagraph"/>
        <w:numPr>
          <w:ilvl w:val="0"/>
          <w:numId w:val="138"/>
        </w:numPr>
      </w:pPr>
      <w:r w:rsidRPr="00D13DC9">
        <w:rPr>
          <w:noProof/>
        </w:rPr>
        <mc:AlternateContent>
          <mc:Choice Requires="wps">
            <w:drawing>
              <wp:anchor distT="0" distB="0" distL="114300" distR="114300" simplePos="0" relativeHeight="251658403" behindDoc="0" locked="0" layoutInCell="1" allowOverlap="1" wp14:anchorId="68D8E5D5" wp14:editId="05CD6FC8">
                <wp:simplePos x="0" y="0"/>
                <wp:positionH relativeFrom="column">
                  <wp:posOffset>5122545</wp:posOffset>
                </wp:positionH>
                <wp:positionV relativeFrom="paragraph">
                  <wp:posOffset>101600</wp:posOffset>
                </wp:positionV>
                <wp:extent cx="668867" cy="285750"/>
                <wp:effectExtent l="0" t="0" r="4445" b="6350"/>
                <wp:wrapNone/>
                <wp:docPr id="763758076"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016D3273" w14:textId="77777777" w:rsidR="001D22B0" w:rsidRPr="00960E64" w:rsidRDefault="001D22B0" w:rsidP="001D22B0">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68D8E5D5" id="_x0000_s1200" type="#_x0000_t202" style="position:absolute;left:0;text-align:left;margin-left:403.35pt;margin-top:8pt;width:52.65pt;height:22.5pt;z-index:251658403;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76CPMMQIAAFwEAAAOAAAAZHJzL2Uyb0RvYy54bWysVEuP2jAQvlfqf7B8LwEKLBs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nkjhKOpuF0fDdOsGbXx9b58FVATaJQUIesJLDY&#13;&#10;Ye0DJkTXs0vM5UGrcqW0TkqcBLHUjhwYcqhDKhFf/OalDWmwkM+YOj4yEJ93kbXBBNeWohTabUtU&#13;&#10;ie1ORueGt1AeEQcH3Yh4y1cKq10zH16Yw5nA1nHOwzMeUgNmg5NESQXu59/uoz9ShVZKGpyxgvof&#13;&#10;e+YEJfqbQRLvB6NRHMqkjMZ3Q1TcrWV7azH7egkIwQA3yvIkRv+gz6J0UL/hOixiVjQxwzF3QcNZ&#13;&#10;XIZu8nGduFgskhOOoWVhbTaWx9ARvcjFa/vGnD0RFpDpJzhPI8vf8db5drgv9gGkSqRGpDtUTwTg&#13;&#10;CCeuT+sWd+RWT17Xn8L8FwAAAP//AwBQSwMEFAAGAAgAAAAhAC1WihrjAAAADgEAAA8AAABkcnMv&#13;&#10;ZG93bnJldi54bWxMT01PwzAMvSPxHyIjcUFb2k10o2s6Ib4mcWMdIG5ZY9qKxqmarC3/HnOCi2Xr&#13;&#10;Pb+PbDvZVgzY+8aRgngegUAqnWmoUnAoHmdrED5oMrp1hAq+0cM2Pz/LdGrcSC847EMlWIR8qhXU&#13;&#10;IXSplL6s0Wo/dx0SY5+utzrw2VfS9HpkcdvKRRQl0uqG2KHWHd7VWH7tT1bBx1X1/uynp9dxeb3s&#13;&#10;HnZDsXozhVKXF9P9hsftBkTAKfx9wG8Hzg85Bzu6ExkvWgXrKFkxlYGEizHhJl7wclSQxBHIPJP/&#13;&#10;a+Q/AAAA//8DAFBLAQItABQABgAIAAAAIQC2gziS/gAAAOEBAAATAAAAAAAAAAAAAAAAAAAAAABb&#13;&#10;Q29udGVudF9UeXBlc10ueG1sUEsBAi0AFAAGAAgAAAAhADj9If/WAAAAlAEAAAsAAAAAAAAAAAAA&#13;&#10;AAAALwEAAF9yZWxzLy5yZWxzUEsBAi0AFAAGAAgAAAAhALvoI8wxAgAAXAQAAA4AAAAAAAAAAAAA&#13;&#10;AAAALgIAAGRycy9lMm9Eb2MueG1sUEsBAi0AFAAGAAgAAAAhAC1WihrjAAAADgEAAA8AAAAAAAAA&#13;&#10;AAAAAAAAiwQAAGRycy9kb3ducmV2LnhtbFBLBQYAAAAABAAEAPMAAACbBQAAAAA=&#13;&#10;" fillcolor="white [3201]" stroked="f" strokeweight=".5pt">
                <v:textbox>
                  <w:txbxContent>
                    <w:p w14:paraId="016D3273" w14:textId="77777777" w:rsidR="001D22B0" w:rsidRPr="00960E64" w:rsidRDefault="001D22B0" w:rsidP="001D22B0">
                      <w:pPr>
                        <w:rPr>
                          <w:b/>
                          <w:bCs/>
                        </w:rPr>
                      </w:pPr>
                      <w:r w:rsidRPr="00960E64">
                        <w:rPr>
                          <w:b/>
                          <w:bCs/>
                        </w:rPr>
                        <w:t>TOTAL =</w:t>
                      </w:r>
                    </w:p>
                  </w:txbxContent>
                </v:textbox>
              </v:shape>
            </w:pict>
          </mc:Fallback>
        </mc:AlternateContent>
      </w:r>
      <w:r w:rsidRPr="00D13DC9">
        <w:rPr>
          <w:noProof/>
        </w:rPr>
        <mc:AlternateContent>
          <mc:Choice Requires="wps">
            <w:drawing>
              <wp:anchor distT="0" distB="0" distL="114300" distR="114300" simplePos="0" relativeHeight="251658302" behindDoc="0" locked="0" layoutInCell="1" allowOverlap="1" wp14:anchorId="14458DDC" wp14:editId="52FFB95C">
                <wp:simplePos x="0" y="0"/>
                <wp:positionH relativeFrom="margin">
                  <wp:align>right</wp:align>
                </wp:positionH>
                <wp:positionV relativeFrom="paragraph">
                  <wp:posOffset>102870</wp:posOffset>
                </wp:positionV>
                <wp:extent cx="561975" cy="285750"/>
                <wp:effectExtent l="12700" t="12700" r="9525" b="19050"/>
                <wp:wrapSquare wrapText="bothSides"/>
                <wp:docPr id="599094621"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507AF98D" w14:textId="1BB15A90" w:rsidR="00284CD7" w:rsidRPr="00D37F37" w:rsidRDefault="001D22B0" w:rsidP="00284CD7">
                            <w:pPr>
                              <w:spacing w:after="240"/>
                              <w:rPr>
                                <w:b/>
                                <w:bCs/>
                                <w:sz w:val="24"/>
                                <w:szCs w:val="24"/>
                              </w:rPr>
                            </w:pPr>
                            <w:r>
                              <w:rPr>
                                <w:b/>
                                <w:bCs/>
                                <w:sz w:val="24"/>
                                <w:szCs w:val="24"/>
                              </w:rPr>
                              <w:t xml:space="preserve">      /3</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4458DDC" id="_x0000_s1201" type="#_x0000_t202" style="position:absolute;left:0;text-align:left;margin-left:-6.95pt;margin-top:8.1pt;width:44.25pt;height:22.5pt;z-index:251658302;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0wuu9OwIAAIUEAAAOAAAAZHJzL2Uyb0RvYy54bWysVEtv2zAMvg/YfxB0X5wEeTRGnCJLkWFA&#13;&#10;0BZIh54VWYqFyaImKbGzXz9KebbdadhFJkXqI/mR9PS+rTXZC+cVmIL2Ol1KhOFQKrMt6I+X5Zc7&#13;&#10;SnxgpmQajCjoQXh6P/v8adrYXPShAl0KRxDE+LyxBa1CsHmWeV6JmvkOWGHQKMHVLKDqtlnpWIPo&#13;&#10;tc763e4oa8CV1gEX3uPtw9FIZwlfSsHDk5ReBKILirmFdLp0buKZzaYs3zpmK8VPabB/yKJmymDQ&#13;&#10;C9QDC4zsnPoAVSvuwIMMHQ51BlIqLlINWE2v+66adcWsSLUgOd5eaPL/D5Y/7tf22ZHQfoUWGxgJ&#13;&#10;aazPPV7Gelrp6vjFTAnakcLDhTbRBsLxcjjqTcZDSjia+nfD8TDRml0fW+fDNwE1iUJBHXYlkcX2&#13;&#10;Kx8wILqeXWIsD1qVS6V1UuIkiIV2ZM+whzqkFPHFGy9tSIPZT7oY+wNExL4AbDTjP2OVbyFQ0wYv&#13;&#10;r7VHKbSblqgSkUfDMzMbKA9ImIPjLHnLlwoDrJgPz8zh8CBHuBDhCQ+pAdOCk0RJBe733+6jP/YU&#13;&#10;rZQ0OIwF9b92zAlK9HeD3Z70BoM4vUkZDMd9VNytZXNrMbt6AchVD1fP8iRG/6DPonRQv+LezGNU&#13;&#10;NDHDMXZBw1lchOOK4N5xMZ8nJ5xXy8LKrC2P0JHlSOxL+8qcPXU24Eg8wnlsWf6uwUff+NLAfBdA&#13;&#10;qtT9yPSR1VMDcNZTf057GZfpVk9e17/H7A8AAAD//wMAUEsDBBQABgAIAAAAIQCXRRnZ4AAAAAoB&#13;&#10;AAAPAAAAZHJzL2Rvd25yZXYueG1sTI/NTsMwEITvSLyDtUjcqJOURiGNU/F7aG+USlzdeEki7HUU&#13;&#10;u23ap2c5wWWl3dHMzletJmfFEcfQe1KQzhIQSI03PbUKdh9vdwWIEDUZbT2hgjMGWNXXV5UujT/R&#13;&#10;Ox63sRUcQqHUCroYh1LK0HTodJj5AYm1Lz86HXkdW2lGfeJwZ2WWJLl0uif+0OkBnztsvrcHp+D1&#13;&#10;afMwX5/Xw+7SXu5tnKef4yJV6vZmelnyeFyCiDjFPwf8MnB/qLnY3h/IBGEVME3ka56BYLUoFiD2&#13;&#10;CvI0A1lX8j9C/QMAAP//AwBQSwECLQAUAAYACAAAACEAtoM4kv4AAADhAQAAEwAAAAAAAAAAAAAA&#13;&#10;AAAAAAAAW0NvbnRlbnRfVHlwZXNdLnhtbFBLAQItABQABgAIAAAAIQA4/SH/1gAAAJQBAAALAAAA&#13;&#10;AAAAAAAAAAAAAC8BAABfcmVscy8ucmVsc1BLAQItABQABgAIAAAAIQD0wuu9OwIAAIUEAAAOAAAA&#13;&#10;AAAAAAAAAAAAAC4CAABkcnMvZTJvRG9jLnhtbFBLAQItABQABgAIAAAAIQCXRRnZ4AAAAAoBAAAP&#13;&#10;AAAAAAAAAAAAAAAAAJUEAABkcnMvZG93bnJldi54bWxQSwUGAAAAAAQABADzAAAAogUAAAAA&#13;&#10;" fillcolor="white [3201]" strokeweight="1.5pt">
                <v:textbox>
                  <w:txbxContent>
                    <w:p w14:paraId="507AF98D" w14:textId="1BB15A90" w:rsidR="00284CD7" w:rsidRPr="00D37F37" w:rsidRDefault="001D22B0" w:rsidP="00284CD7">
                      <w:pPr>
                        <w:spacing w:after="240"/>
                        <w:rPr>
                          <w:b/>
                          <w:bCs/>
                          <w:sz w:val="24"/>
                          <w:szCs w:val="24"/>
                        </w:rPr>
                      </w:pPr>
                      <w:r>
                        <w:rPr>
                          <w:b/>
                          <w:bCs/>
                          <w:sz w:val="24"/>
                          <w:szCs w:val="24"/>
                        </w:rPr>
                        <w:t xml:space="preserve">      /3</w:t>
                      </w:r>
                    </w:p>
                  </w:txbxContent>
                </v:textbox>
                <w10:wrap type="square" anchorx="margin"/>
              </v:shape>
            </w:pict>
          </mc:Fallback>
        </mc:AlternateContent>
      </w:r>
      <w:r w:rsidR="00284CD7" w:rsidRPr="00D13DC9">
        <w:t xml:space="preserve">Other: _____________________ </w:t>
      </w:r>
      <w:r w:rsidR="00284CD7" w:rsidRPr="00D13DC9">
        <w:rPr>
          <w:b/>
          <w:bCs/>
        </w:rPr>
        <w:t>(0 points)</w:t>
      </w:r>
    </w:p>
    <w:p w14:paraId="54203B5E" w14:textId="45B50648" w:rsidR="00284CD7" w:rsidRPr="009D6AA8" w:rsidRDefault="00284CD7" w:rsidP="00363E24">
      <w:pPr>
        <w:pStyle w:val="ListParagraph"/>
        <w:numPr>
          <w:ilvl w:val="0"/>
          <w:numId w:val="138"/>
        </w:numPr>
      </w:pPr>
      <w:r w:rsidRPr="00D13DC9">
        <w:t xml:space="preserve">None </w:t>
      </w:r>
      <w:r w:rsidRPr="0068455F">
        <w:t>(0 points)</w:t>
      </w:r>
    </w:p>
    <w:p w14:paraId="5169E08C" w14:textId="77777777" w:rsidR="00284CD7" w:rsidRPr="00F1598C" w:rsidRDefault="00284CD7" w:rsidP="00363E24">
      <w:pPr>
        <w:pStyle w:val="Questions"/>
      </w:pPr>
      <w:r w:rsidRPr="00F1598C">
        <w:t>6.5 The nutritional content of foods and beverages served to students is made available to families (sent home to parents or posted online).</w:t>
      </w:r>
    </w:p>
    <w:p w14:paraId="65D839A4" w14:textId="70B251EE" w:rsidR="00284CD7" w:rsidRPr="001D22B0" w:rsidRDefault="00284CD7" w:rsidP="00363E24">
      <w:pPr>
        <w:pStyle w:val="ListParagraph"/>
        <w:numPr>
          <w:ilvl w:val="0"/>
          <w:numId w:val="139"/>
        </w:numPr>
      </w:pPr>
      <w:r w:rsidRPr="001D22B0">
        <w:rPr>
          <w:rStyle w:val="normaltextrun"/>
        </w:rPr>
        <w:t>N/A: Foods and beverages are not served</w:t>
      </w:r>
      <w:r w:rsidRPr="001D22B0">
        <w:rPr>
          <w:rStyle w:val="eop"/>
        </w:rPr>
        <w:t> </w:t>
      </w:r>
      <w:r w:rsidRPr="001D22B0">
        <w:rPr>
          <w:rStyle w:val="eop"/>
          <w:b/>
          <w:bCs/>
        </w:rPr>
        <w:t>(0 points)</w:t>
      </w:r>
    </w:p>
    <w:p w14:paraId="3328402A" w14:textId="7D2134CB" w:rsidR="00284CD7" w:rsidRPr="001D22B0" w:rsidRDefault="001D22B0" w:rsidP="00363E24">
      <w:pPr>
        <w:pStyle w:val="ListParagraph"/>
        <w:numPr>
          <w:ilvl w:val="0"/>
          <w:numId w:val="139"/>
        </w:numPr>
      </w:pPr>
      <w:r w:rsidRPr="001D22B0">
        <w:rPr>
          <w:noProof/>
        </w:rPr>
        <mc:AlternateContent>
          <mc:Choice Requires="wps">
            <w:drawing>
              <wp:anchor distT="0" distB="0" distL="114300" distR="114300" simplePos="0" relativeHeight="251658404" behindDoc="0" locked="0" layoutInCell="1" allowOverlap="1" wp14:anchorId="1FA9A26C" wp14:editId="3776D078">
                <wp:simplePos x="0" y="0"/>
                <wp:positionH relativeFrom="column">
                  <wp:posOffset>5122333</wp:posOffset>
                </wp:positionH>
                <wp:positionV relativeFrom="paragraph">
                  <wp:posOffset>174202</wp:posOffset>
                </wp:positionV>
                <wp:extent cx="668867" cy="285750"/>
                <wp:effectExtent l="0" t="0" r="4445" b="6350"/>
                <wp:wrapNone/>
                <wp:docPr id="786569264"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4057F0D3" w14:textId="77777777" w:rsidR="001D22B0" w:rsidRPr="00960E64" w:rsidRDefault="001D22B0" w:rsidP="001D22B0">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1FA9A26C" id="_x0000_s1202" type="#_x0000_t202" style="position:absolute;left:0;text-align:left;margin-left:403.35pt;margin-top:13.7pt;width:52.65pt;height:22.5pt;z-index:251658404;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Eis29MQIAAFwEAAAOAAAAZHJzL2Uyb0RvYy54bWysVEuP2jAQvlfqf7B8LwEKLBs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nkjhKOpuF0fDdOsGbXx9b58FVATaJQUIesJLDY&#13;&#10;Ye0DJkTXs0vM5UGrcqW0TkqcBLHUjhwYcqhDKhFf/OalDWmwkM+YOj4yEJ93kbXBBNeWohTabUtU&#13;&#10;ie1OJueGt1AeEQcH3Yh4y1cKq10zH16Yw5nA1nHOwzMeUgNmg5NESQXu59/uoz9ShVZKGpyxgvof&#13;&#10;e+YEJfqbQRLvB6NRHMqkjMZ3Q1TcrWV7azH7egkIwQA3yvIkRv+gz6J0UL/hOixiVjQxwzF3QcNZ&#13;&#10;XIZu8nGduFgskhOOoWVhbTaWx9ARvcjFa/vGnD0RFpDpJzhPI8vf8db5drgv9gGkSqRGpDtUTwTg&#13;&#10;CCeuT+sWd+RWT17Xn8L8FwAAAP//AwBQSwMEFAAGAAgAAAAhAHTa2TbmAAAADgEAAA8AAABkcnMv&#13;&#10;ZG93bnJldi54bWxMj0tPwzAQhO9I/Adrkbgg6jQtTUmzqRCPInGj4SFubmySiHgdxW4S/j3LCS4r&#13;&#10;rXZmdr5sO9lWDKb3jSOE+SwCYah0uqEK4aV4uFyD8EGRVq0jg/BtPGzz05NMpdqN9GyGfagEh5BP&#13;&#10;FUIdQpdK6cvaWOVnrjPEt0/XWxV47SupezVyuG1lHEUraVVD/KFWnbmtTfm1P1qEj4vq/clPu9dx&#13;&#10;cbXo7h+HInnTBeL52XS34XGzARHMFP4c8MvA/SHnYgd3JO1Fi7COVglLEeJkCYIF1/OYCQ8ISbwE&#13;&#10;mWfyP0b+AwAA//8DAFBLAQItABQABgAIAAAAIQC2gziS/gAAAOEBAAATAAAAAAAAAAAAAAAAAAAA&#13;&#10;AABbQ29udGVudF9UeXBlc10ueG1sUEsBAi0AFAAGAAgAAAAhADj9If/WAAAAlAEAAAsAAAAAAAAA&#13;&#10;AAAAAAAALwEAAF9yZWxzLy5yZWxzUEsBAi0AFAAGAAgAAAAhAASKzb0xAgAAXAQAAA4AAAAAAAAA&#13;&#10;AAAAAAAALgIAAGRycy9lMm9Eb2MueG1sUEsBAi0AFAAGAAgAAAAhAHTa2TbmAAAADgEAAA8AAAAA&#13;&#10;AAAAAAAAAAAAiwQAAGRycy9kb3ducmV2LnhtbFBLBQYAAAAABAAEAPMAAACeBQAAAAA=&#13;&#10;" fillcolor="white [3201]" stroked="f" strokeweight=".5pt">
                <v:textbox>
                  <w:txbxContent>
                    <w:p w14:paraId="4057F0D3" w14:textId="77777777" w:rsidR="001D22B0" w:rsidRPr="00960E64" w:rsidRDefault="001D22B0" w:rsidP="001D22B0">
                      <w:pPr>
                        <w:rPr>
                          <w:b/>
                          <w:bCs/>
                        </w:rPr>
                      </w:pPr>
                      <w:r w:rsidRPr="00960E64">
                        <w:rPr>
                          <w:b/>
                          <w:bCs/>
                        </w:rPr>
                        <w:t>TOTAL =</w:t>
                      </w:r>
                    </w:p>
                  </w:txbxContent>
                </v:textbox>
              </v:shape>
            </w:pict>
          </mc:Fallback>
        </mc:AlternateContent>
      </w:r>
      <w:r w:rsidRPr="001D22B0">
        <w:rPr>
          <w:noProof/>
        </w:rPr>
        <mc:AlternateContent>
          <mc:Choice Requires="wps">
            <w:drawing>
              <wp:anchor distT="0" distB="0" distL="114300" distR="114300" simplePos="0" relativeHeight="251658303" behindDoc="0" locked="0" layoutInCell="1" allowOverlap="1" wp14:anchorId="3B61F0DA" wp14:editId="64286176">
                <wp:simplePos x="0" y="0"/>
                <wp:positionH relativeFrom="margin">
                  <wp:align>right</wp:align>
                </wp:positionH>
                <wp:positionV relativeFrom="paragraph">
                  <wp:posOffset>169545</wp:posOffset>
                </wp:positionV>
                <wp:extent cx="561975" cy="285750"/>
                <wp:effectExtent l="12700" t="12700" r="9525" b="19050"/>
                <wp:wrapSquare wrapText="bothSides"/>
                <wp:docPr id="599094623"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42CCAA54" w14:textId="1F8490B7" w:rsidR="00284CD7" w:rsidRPr="00D37F37" w:rsidRDefault="001D22B0" w:rsidP="00284CD7">
                            <w:pPr>
                              <w:spacing w:after="240"/>
                              <w:rPr>
                                <w:b/>
                                <w:bCs/>
                                <w:sz w:val="24"/>
                                <w:szCs w:val="24"/>
                              </w:rPr>
                            </w:pPr>
                            <w:r>
                              <w:rPr>
                                <w:b/>
                                <w:bCs/>
                                <w:sz w:val="24"/>
                                <w:szCs w:val="24"/>
                              </w:rPr>
                              <w:t xml:space="preserve">     /4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B61F0DA" id="_x0000_s1203" type="#_x0000_t202" style="position:absolute;left:0;text-align:left;margin-left:-6.95pt;margin-top:13.35pt;width:44.25pt;height:22.5pt;z-index:251658303;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LoAXMOwIAAIUEAAAOAAAAZHJzL2Uyb0RvYy54bWysVEtv2zAMvg/YfxB0X5wEeTRGnCJLkWFA&#13;&#10;0BZIh54VWYqFyaImKbGzXz9KebbdadhFJkXqI/mR9PS+rTXZC+cVmIL2Ol1KhOFQKrMt6I+X5Zc7&#13;&#10;SnxgpmQajCjoQXh6P/v8adrYXPShAl0KRxDE+LyxBa1CsHmWeV6JmvkOWGHQKMHVLKDqtlnpWIPo&#13;&#10;tc763e4oa8CV1gEX3uPtw9FIZwlfSsHDk5ReBKILirmFdLp0buKZzaYs3zpmK8VPabB/yKJmymDQ&#13;&#10;C9QDC4zsnPoAVSvuwIMMHQ51BlIqLlINWE2v+66adcWsSLUgOd5eaPL/D5Y/7tf22ZHQfoUWGxgJ&#13;&#10;aazPPV7Gelrp6vjFTAnakcLDhTbRBsLxcjjqTcZDSjia+nfD8TDRml0fW+fDNwE1iUJBHXYlkcX2&#13;&#10;Kx8wILqeXWIsD1qVS6V1UuIkiIV2ZM+whzqkFPHFGy9tSIPZT7oY+wNExL4AbDTjP2OVbyFQ0wYv&#13;&#10;r7VHKbSblqgSkUfjMzMbKA9ImIPjLHnLlwoDrJgPz8zh8CBHuBDhCQ+pAdOCk0RJBe733+6jP/YU&#13;&#10;rZQ0OIwF9b92zAlK9HeD3Z70BoM4vUkZDMd9VNytZXNrMbt6AchVD1fP8iRG/6DPonRQv+LezGNU&#13;&#10;NDHDMXZBw1lchOOK4N5xMZ8nJ5xXy8LKrC2P0JHlSOxL+8qcPXU24Eg8wnlsWf6uwUff+NLAfBdA&#13;&#10;qtT9yPSR1VMDcNZTf057GZfpVk9e17/H7A8AAAD//wMAUEsDBBQABgAIAAAAIQC5MCxl4QAAAAoB&#13;&#10;AAAPAAAAZHJzL2Rvd25yZXYueG1sTI/NbsIwEITvlfoO1lbqrTiBQtKQDervgd5KkXo1sZtEtddR&#13;&#10;bCDw9F1O7WWk1Whn5itXo7PiYIbQeUJIJwkIQ7XXHTUI28+3uxxEiIq0sp4MwskEWFXXV6UqtD/S&#13;&#10;hzlsYiM4hEKhENoY+0LKULfGqTDxvSH2vv3gVORzaKQe1JHDnZXTJFlIpzrihlb15rk19c9m7xBe&#13;&#10;n94fZuvTut+em/O9jbP0a5iniLc348uS5XEJIpox/n3AhYH3Q8XDdn5POgiLwDQRYbrIQLCb53MQ&#13;&#10;O4QszUBWpfyPUP0CAAD//wMAUEsBAi0AFAAGAAgAAAAhALaDOJL+AAAA4QEAABMAAAAAAAAAAAAA&#13;&#10;AAAAAAAAAFtDb250ZW50X1R5cGVzXS54bWxQSwECLQAUAAYACAAAACEAOP0h/9YAAACUAQAACwAA&#13;&#10;AAAAAAAAAAAAAAAvAQAAX3JlbHMvLnJlbHNQSwECLQAUAAYACAAAACEAS6AFzDsCAACFBAAADgAA&#13;&#10;AAAAAAAAAAAAAAAuAgAAZHJzL2Uyb0RvYy54bWxQSwECLQAUAAYACAAAACEAuTAsZeEAAAAKAQAA&#13;&#10;DwAAAAAAAAAAAAAAAACVBAAAZHJzL2Rvd25yZXYueG1sUEsFBgAAAAAEAAQA8wAAAKMFAAAAAA==&#13;&#10;" fillcolor="white [3201]" strokeweight="1.5pt">
                <v:textbox>
                  <w:txbxContent>
                    <w:p w14:paraId="42CCAA54" w14:textId="1F8490B7" w:rsidR="00284CD7" w:rsidRPr="00D37F37" w:rsidRDefault="001D22B0" w:rsidP="00284CD7">
                      <w:pPr>
                        <w:spacing w:after="240"/>
                        <w:rPr>
                          <w:b/>
                          <w:bCs/>
                          <w:sz w:val="24"/>
                          <w:szCs w:val="24"/>
                        </w:rPr>
                      </w:pPr>
                      <w:r>
                        <w:rPr>
                          <w:b/>
                          <w:bCs/>
                          <w:sz w:val="24"/>
                          <w:szCs w:val="24"/>
                        </w:rPr>
                        <w:t xml:space="preserve">     /4</w:t>
                      </w:r>
                    </w:p>
                  </w:txbxContent>
                </v:textbox>
                <w10:wrap type="square" anchorx="margin"/>
              </v:shape>
            </w:pict>
          </mc:Fallback>
        </mc:AlternateContent>
      </w:r>
      <w:r w:rsidR="00284CD7" w:rsidRPr="001D22B0">
        <w:t xml:space="preserve">Yes </w:t>
      </w:r>
      <w:r w:rsidR="00284CD7" w:rsidRPr="00F90728">
        <w:t>(4 points)</w:t>
      </w:r>
    </w:p>
    <w:p w14:paraId="2A326134" w14:textId="0A1906A9" w:rsidR="00284CD7" w:rsidRPr="001D22B0" w:rsidRDefault="00284CD7" w:rsidP="00363E24">
      <w:pPr>
        <w:pStyle w:val="ListParagraph"/>
        <w:numPr>
          <w:ilvl w:val="0"/>
          <w:numId w:val="139"/>
        </w:numPr>
      </w:pPr>
      <w:r w:rsidRPr="001D22B0">
        <w:t xml:space="preserve">No </w:t>
      </w:r>
      <w:r w:rsidRPr="00F90728">
        <w:t>(0 points)</w:t>
      </w:r>
    </w:p>
    <w:p w14:paraId="3062E031" w14:textId="77777777" w:rsidR="00284CD7" w:rsidRPr="00D13DC9" w:rsidRDefault="00284CD7" w:rsidP="00363E24">
      <w:pPr>
        <w:pStyle w:val="Questions"/>
      </w:pPr>
      <w:r w:rsidRPr="00D13DC9">
        <w:t>6.6 Easy-to-understand information about wellness policies are distributed to all parents at least annually.</w:t>
      </w:r>
    </w:p>
    <w:p w14:paraId="5C3F728B" w14:textId="5FD4D935" w:rsidR="00284CD7" w:rsidRPr="00D13DC9" w:rsidRDefault="00284CD7" w:rsidP="00363E24">
      <w:pPr>
        <w:pStyle w:val="ListParagraph"/>
        <w:numPr>
          <w:ilvl w:val="0"/>
          <w:numId w:val="140"/>
        </w:numPr>
      </w:pPr>
      <w:r w:rsidRPr="00D13DC9">
        <w:t>N/A: No written wellness policies </w:t>
      </w:r>
      <w:r w:rsidRPr="00D13DC9">
        <w:rPr>
          <w:b/>
          <w:bCs/>
        </w:rPr>
        <w:t>(0 points)</w:t>
      </w:r>
    </w:p>
    <w:p w14:paraId="091A27ED" w14:textId="01F32C19" w:rsidR="00284CD7" w:rsidRPr="00D13DC9" w:rsidRDefault="00D13DC9" w:rsidP="00363E24">
      <w:pPr>
        <w:pStyle w:val="ListParagraph"/>
        <w:numPr>
          <w:ilvl w:val="0"/>
          <w:numId w:val="140"/>
        </w:numPr>
      </w:pPr>
      <w:r w:rsidRPr="00D13DC9">
        <w:rPr>
          <w:noProof/>
        </w:rPr>
        <mc:AlternateContent>
          <mc:Choice Requires="wps">
            <w:drawing>
              <wp:anchor distT="0" distB="0" distL="114300" distR="114300" simplePos="0" relativeHeight="251658406" behindDoc="0" locked="0" layoutInCell="1" allowOverlap="1" wp14:anchorId="560B4211" wp14:editId="7C2FCBD9">
                <wp:simplePos x="0" y="0"/>
                <wp:positionH relativeFrom="column">
                  <wp:posOffset>5122333</wp:posOffset>
                </wp:positionH>
                <wp:positionV relativeFrom="paragraph">
                  <wp:posOffset>109432</wp:posOffset>
                </wp:positionV>
                <wp:extent cx="668867" cy="285750"/>
                <wp:effectExtent l="0" t="0" r="4445" b="6350"/>
                <wp:wrapNone/>
                <wp:docPr id="187647854"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47A9091D" w14:textId="77777777" w:rsidR="00D13DC9" w:rsidRPr="00960E64" w:rsidRDefault="00D13DC9" w:rsidP="00D13DC9">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560B4211" id="_x0000_s1204" type="#_x0000_t202" style="position:absolute;left:0;text-align:left;margin-left:403.35pt;margin-top:8.6pt;width:52.65pt;height:22.5pt;z-index:251658406;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4oTczMQIAAFwEAAAOAAAAZHJzL2Uyb0RvYy54bWysVEuP2jAQvlfqf7B8LwEKLBsRVpQVVSW0&#13;&#10;uxJb7dk4NrHkeFzbkNBf37HDq9ueql6cGc94Ht83k9lDW2tyEM4rMAUd9PqUCMOhVGZX0O+vq09T&#13;&#10;SnxgpmQajCjoUXj6MP/4YdbYXAyhAl0KRzCI8XljC1qFYPMs87wSNfM9sMKgUYKrWUDV7bLSsQaj&#13;&#10;1zob9vuTrAFXWgdceI+3j52RzlN8KQUPz1J6EYguKNYW0unSuY1nNp+xfOeYrRQ/lcH+oYqaKYNJ&#13;&#10;L6EeWWBk79QfoWrFHXiQocehzkBKxUXqAbsZ9N91s6mYFakXBMfbC0z+/4XlT4eNfXEktF+gRQIj&#13;&#10;II31ucfL2E8rXR2/WClBO0J4vMAm2kA4Xk4m0+nkjhKOpuF0fDdOsGbXx9b58FVATaJQUIesJLDY&#13;&#10;Ye0DJkTXs0vM5UGrcqW0TkqcBLHUjhwYcqhDKhFf/OalDWmwkM+YOj4yEJ93kbXBBNeWohTabUtU&#13;&#10;ie1OpueGt1AeEQcH3Yh4y1cKq10zH16Yw5nA1nHOwzMeUgNmg5NESQXu59/uoz9ShVZKGpyxgvof&#13;&#10;e+YEJfqbQRLvB6NRHMqkjMZ3Q1TcrWV7azH7egkIwQA3yvIkRv+gz6J0UL/hOixiVjQxwzF3QcNZ&#13;&#10;XIZu8nGduFgskhOOoWVhbTaWx9ARvcjFa/vGnD0RFpDpJzhPI8vf8db5drgv9gGkSqRGpDtUTwTg&#13;&#10;CCeuT+sWd+RWT17Xn8L8FwAAAP//AwBQSwMEFAAGAAgAAAAhAGKl97DlAAAADgEAAA8AAABkcnMv&#13;&#10;ZG93bnJldi54bWxMj0tPwzAQhO9I/Adrkbgg6jQVSUnjVIhXJW40PMTNjZckIl5HsZuEf89ygstK&#13;&#10;q5mdnS/fzrYTIw6+daRguYhAIFXOtFQreCkfLtcgfNBkdOcIFXyjh21xepLrzLiJnnHch1pwCPlM&#13;&#10;K2hC6DMpfdWg1X7heiTWPt1gdeB1qKUZ9MThtpNxFCXS6pb4Q6N7vG2w+tofrYKPi/r9yc+Pr9Pq&#13;&#10;atXf78YyfTOlUudn892Gx80GRMA5/F3ALwP3h4KLHdyRjBedgnWUpGxlIY1BsOF6GTPhQUESxyCL&#13;&#10;XP7HKH4AAAD//wMAUEsBAi0AFAAGAAgAAAAhALaDOJL+AAAA4QEAABMAAAAAAAAAAAAAAAAAAAAA&#13;&#10;AFtDb250ZW50X1R5cGVzXS54bWxQSwECLQAUAAYACAAAACEAOP0h/9YAAACUAQAACwAAAAAAAAAA&#13;&#10;AAAAAAAvAQAAX3JlbHMvLnJlbHNQSwECLQAUAAYACAAAACEAeKE3MzECAABcBAAADgAAAAAAAAAA&#13;&#10;AAAAAAAuAgAAZHJzL2Uyb0RvYy54bWxQSwECLQAUAAYACAAAACEAYqX3sOUAAAAOAQAADwAAAAAA&#13;&#10;AAAAAAAAAACLBAAAZHJzL2Rvd25yZXYueG1sUEsFBgAAAAAEAAQA8wAAAJ0FAAAAAA==&#13;&#10;" fillcolor="white [3201]" stroked="f" strokeweight=".5pt">
                <v:textbox>
                  <w:txbxContent>
                    <w:p w14:paraId="47A9091D" w14:textId="77777777" w:rsidR="00D13DC9" w:rsidRPr="00960E64" w:rsidRDefault="00D13DC9" w:rsidP="00D13DC9">
                      <w:pPr>
                        <w:rPr>
                          <w:b/>
                          <w:bCs/>
                        </w:rPr>
                      </w:pPr>
                      <w:r w:rsidRPr="00960E64">
                        <w:rPr>
                          <w:b/>
                          <w:bCs/>
                        </w:rPr>
                        <w:t>TOTAL =</w:t>
                      </w:r>
                    </w:p>
                  </w:txbxContent>
                </v:textbox>
              </v:shape>
            </w:pict>
          </mc:Fallback>
        </mc:AlternateContent>
      </w:r>
      <w:r w:rsidRPr="00D13DC9">
        <w:rPr>
          <w:noProof/>
        </w:rPr>
        <mc:AlternateContent>
          <mc:Choice Requires="wps">
            <w:drawing>
              <wp:anchor distT="0" distB="0" distL="114300" distR="114300" simplePos="0" relativeHeight="251658405" behindDoc="0" locked="0" layoutInCell="1" allowOverlap="1" wp14:anchorId="1632D7EC" wp14:editId="50AC37D2">
                <wp:simplePos x="0" y="0"/>
                <wp:positionH relativeFrom="margin">
                  <wp:align>right</wp:align>
                </wp:positionH>
                <wp:positionV relativeFrom="paragraph">
                  <wp:posOffset>104352</wp:posOffset>
                </wp:positionV>
                <wp:extent cx="561975" cy="285750"/>
                <wp:effectExtent l="12700" t="12700" r="9525" b="19050"/>
                <wp:wrapSquare wrapText="bothSides"/>
                <wp:docPr id="208772844"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2DB1B906" w14:textId="77777777" w:rsidR="00D13DC9" w:rsidRPr="00D37F37" w:rsidRDefault="00D13DC9" w:rsidP="00D13DC9">
                            <w:pPr>
                              <w:spacing w:after="240"/>
                              <w:rPr>
                                <w:b/>
                                <w:bCs/>
                                <w:sz w:val="24"/>
                                <w:szCs w:val="24"/>
                              </w:rPr>
                            </w:pPr>
                            <w:r>
                              <w:rPr>
                                <w:b/>
                                <w:bCs/>
                                <w:sz w:val="24"/>
                                <w:szCs w:val="24"/>
                              </w:rPr>
                              <w:t xml:space="preserve">     /4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632D7EC" id="_x0000_s1205" type="#_x0000_t202" style="position:absolute;left:0;text-align:left;margin-left:-6.95pt;margin-top:8.2pt;width:44.25pt;height:22.5pt;z-index:251658405;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3i/9COwIAAIUEAAAOAAAAZHJzL2Uyb0RvYy54bWysVEtv2zAMvg/YfxB0X5wEeTRGnCJLkWFA&#13;&#10;0BZIh54VWYqFyaImKbGzXz9KebbdadhFJkXqI/mR9PS+rTXZC+cVmIL2Ol1KhOFQKrMt6I+X5Zc7&#13;&#10;SnxgpmQajCjoQXh6P/v8adrYXPShAl0KRxDE+LyxBa1CsHmWeV6JmvkOWGHQKMHVLKDqtlnpWIPo&#13;&#10;tc763e4oa8CV1gEX3uPtw9FIZwlfSsHDk5ReBKILirmFdLp0buKZzaYs3zpmK8VPabB/yKJmymDQ&#13;&#10;C9QDC4zsnPoAVSvuwIMMHQ51BlIqLlINWE2v+66adcWsSLUgOd5eaPL/D5Y/7tf22ZHQfoUWGxgJ&#13;&#10;aazPPV7Gelrp6vjFTAnakcLDhTbRBsLxcjjqTcZDSjia+nfD8TDRml0fW+fDNwE1iUJBHXYlkcX2&#13;&#10;Kx8wILqeXWIsD1qVS6V1UuIkiIV2ZM+whzqkFPHFGy9tSIPZT7oY+wNExL4AbDTjP2OVbyFQ0wYv&#13;&#10;r7VHKbSblqgSkUeTMzMbKA9ImIPjLHnLlwoDrJgPz8zh8CBHuBDhCQ+pAdOCk0RJBe733+6jP/YU&#13;&#10;rZQ0OIwF9b92zAlK9HeD3Z70BoM4vUkZDMd9VNytZXNrMbt6AchVD1fP8iRG/6DPonRQv+LezGNU&#13;&#10;NDHDMXZBw1lchOOK4N5xMZ8nJ5xXy8LKrC2P0JHlSOxL+8qcPXU24Eg8wnlsWf6uwUff+NLAfBdA&#13;&#10;qtT9yPSR1VMDcNZTf057GZfpVk9e17/H7A8AAAD//wMAUEsDBBQABgAIAAAAIQD3NBKI4AAAAAoB&#13;&#10;AAAPAAAAZHJzL2Rvd25yZXYueG1sTI/NTsMwEITvSLyDtUjcqBOaRiGNU/F7aG+USlzdeEki4nVk&#13;&#10;u23ap2c5wWWl3dHMzletJjuII/rQO1KQzhIQSI0zPbUKdh9vdwWIEDUZPThCBWcMsKqvrypdGnei&#13;&#10;dzxuYys4hEKpFXQxjqWUoenQ6jBzIxJrX85bHXn1rTRenzjcDvI+SXJpdU/8odMjPnfYfG8PVsHr&#13;&#10;0+Zhvj6vx92lvWRDnKeffpEqdXszvSx5PC5BRJzinwN+Gbg/1Fxs7w5kghgUME3ka56BYLUoFiD2&#13;&#10;CvI0A1lX8j9C/QMAAP//AwBQSwECLQAUAAYACAAAACEAtoM4kv4AAADhAQAAEwAAAAAAAAAAAAAA&#13;&#10;AAAAAAAAW0NvbnRlbnRfVHlwZXNdLnhtbFBLAQItABQABgAIAAAAIQA4/SH/1gAAAJQBAAALAAAA&#13;&#10;AAAAAAAAAAAAAC8BAABfcmVscy8ucmVsc1BLAQItABQABgAIAAAAIQA3i/9COwIAAIUEAAAOAAAA&#13;&#10;AAAAAAAAAAAAAC4CAABkcnMvZTJvRG9jLnhtbFBLAQItABQABgAIAAAAIQD3NBKI4AAAAAoBAAAP&#13;&#10;AAAAAAAAAAAAAAAAAJUEAABkcnMvZG93bnJldi54bWxQSwUGAAAAAAQABADzAAAAogUAAAAA&#13;&#10;" fillcolor="white [3201]" strokeweight="1.5pt">
                <v:textbox>
                  <w:txbxContent>
                    <w:p w14:paraId="2DB1B906" w14:textId="77777777" w:rsidR="00D13DC9" w:rsidRPr="00D37F37" w:rsidRDefault="00D13DC9" w:rsidP="00D13DC9">
                      <w:pPr>
                        <w:spacing w:after="240"/>
                        <w:rPr>
                          <w:b/>
                          <w:bCs/>
                          <w:sz w:val="24"/>
                          <w:szCs w:val="24"/>
                        </w:rPr>
                      </w:pPr>
                      <w:r>
                        <w:rPr>
                          <w:b/>
                          <w:bCs/>
                          <w:sz w:val="24"/>
                          <w:szCs w:val="24"/>
                        </w:rPr>
                        <w:t xml:space="preserve">     /4</w:t>
                      </w:r>
                    </w:p>
                  </w:txbxContent>
                </v:textbox>
                <w10:wrap type="square" anchorx="margin"/>
              </v:shape>
            </w:pict>
          </mc:Fallback>
        </mc:AlternateContent>
      </w:r>
      <w:r w:rsidR="00284CD7" w:rsidRPr="00D13DC9">
        <w:t xml:space="preserve">Yes </w:t>
      </w:r>
      <w:r w:rsidR="00284CD7" w:rsidRPr="00F90728">
        <w:t>(4 points)</w:t>
      </w:r>
    </w:p>
    <w:p w14:paraId="4B7A5204" w14:textId="3E1B438C" w:rsidR="00284CD7" w:rsidRPr="00D13DC9" w:rsidRDefault="00284CD7" w:rsidP="00363E24">
      <w:pPr>
        <w:pStyle w:val="ListParagraph"/>
        <w:numPr>
          <w:ilvl w:val="0"/>
          <w:numId w:val="140"/>
        </w:numPr>
      </w:pPr>
      <w:r w:rsidRPr="00D13DC9">
        <w:t xml:space="preserve">No </w:t>
      </w:r>
      <w:r w:rsidRPr="00F90728">
        <w:t>(0 points)</w:t>
      </w:r>
    </w:p>
    <w:p w14:paraId="2B960F75" w14:textId="77777777" w:rsidR="00284CD7" w:rsidRPr="00D13DC9" w:rsidRDefault="00284CD7" w:rsidP="00363E24">
      <w:pPr>
        <w:pStyle w:val="Questions"/>
      </w:pPr>
      <w:r w:rsidRPr="00D13DC9">
        <w:t>6.7 Guidelines for food or beverages brought in for holidays or celebrations are provided to parents at least once a year.</w:t>
      </w:r>
    </w:p>
    <w:p w14:paraId="36DBC3A9" w14:textId="77777777" w:rsidR="00284CD7" w:rsidRPr="00D13DC9" w:rsidRDefault="00284CD7" w:rsidP="00363E24">
      <w:pPr>
        <w:pStyle w:val="ListParagraph"/>
        <w:numPr>
          <w:ilvl w:val="0"/>
          <w:numId w:val="141"/>
        </w:numPr>
      </w:pPr>
      <w:r w:rsidRPr="00D13DC9">
        <w:t xml:space="preserve">N/A: No holidays or celebrations with food </w:t>
      </w:r>
      <w:r w:rsidRPr="00D13DC9">
        <w:rPr>
          <w:b/>
          <w:bCs/>
        </w:rPr>
        <w:t>(0 points)</w:t>
      </w:r>
    </w:p>
    <w:p w14:paraId="27EE012A" w14:textId="3BC7014A" w:rsidR="00284CD7" w:rsidRPr="009D6AA8" w:rsidRDefault="00D13DC9" w:rsidP="00363E24">
      <w:pPr>
        <w:pStyle w:val="ListParagraph"/>
        <w:numPr>
          <w:ilvl w:val="0"/>
          <w:numId w:val="141"/>
        </w:numPr>
      </w:pPr>
      <w:r w:rsidRPr="00D13DC9">
        <w:rPr>
          <w:noProof/>
        </w:rPr>
        <mc:AlternateContent>
          <mc:Choice Requires="wps">
            <w:drawing>
              <wp:anchor distT="0" distB="0" distL="114300" distR="114300" simplePos="0" relativeHeight="251658408" behindDoc="0" locked="0" layoutInCell="1" allowOverlap="1" wp14:anchorId="33475E92" wp14:editId="79E65405">
                <wp:simplePos x="0" y="0"/>
                <wp:positionH relativeFrom="column">
                  <wp:posOffset>5122333</wp:posOffset>
                </wp:positionH>
                <wp:positionV relativeFrom="paragraph">
                  <wp:posOffset>84032</wp:posOffset>
                </wp:positionV>
                <wp:extent cx="668867" cy="285750"/>
                <wp:effectExtent l="0" t="0" r="4445" b="6350"/>
                <wp:wrapNone/>
                <wp:docPr id="1442243364"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0540A5E7" w14:textId="77777777" w:rsidR="00D13DC9" w:rsidRPr="00960E64" w:rsidRDefault="00D13DC9" w:rsidP="00D13DC9">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33475E92" id="_x0000_s1206" type="#_x0000_t202" style="position:absolute;left:0;text-align:left;margin-left:403.35pt;margin-top:6.6pt;width:52.65pt;height:22.5pt;z-index:251658408;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aDpDvLwIAAFwEAAAOAAAAZHJzL2Uyb0RvYy54bWysVEtv2zAMvg/YfxB0X5xkedWIU2QpMgwo&#13;&#10;2gLp0LMiS7EAWdQkJXb260fJea3badhFJkWKj+8jPb9va00OwnkFpqCDXp8SYTiUyuwK+v11/WlG&#13;&#10;iQ/MlEyDEQU9Ck/vFx8/zBubiyFUoEvhCAYxPm9sQasQbJ5lnleiZr4HVhg0SnA1C6i6XVY61mD0&#13;&#10;WmfDfn+SNeBK64AL7/H2oTPSRYovpeDhWUovAtEFxdpCOl06t/HMFnOW7xyzleKnMtg/VFEzZTDp&#13;&#10;JdQDC4zsnfojVK24Aw8y9DjUGUipuEg9YDeD/rtuNhWzIvWC4Hh7gcn/v7D86bCxL46E9gu0SGAE&#13;&#10;pLE+93gZ+2mlq+MXKyVoRwiPF9hEGwjHy8lkNptMKeFoGs7G03GCNbs+ts6HrwJqEoWCOmQlgcUO&#13;&#10;jz5gQnQ9u8RcHrQq10rrpMRJECvtyIEhhzqkEvHFb17akAYL+Yyp4yMD8XkXWRtMcG0pSqHdtkSV&#13;&#10;2O40lRrvtlAeEQcH3Yh4y9cKq31kPrwwhzOBreOch2c8pAbMBieJkgrcz7/dR3+kCq2UNDhjBfU/&#13;&#10;9swJSvQ3gyTeDUajOJRJGY2nQ1TcrWV7azH7egUIwQA3yvIkRv+gz6J0UL/hOixjVjQxwzF3QcNZ&#13;&#10;XIVu8nGduFgukxOOoWXh0Wwsj6EjepGL1/aNOXsiLCDTT3CeRpa/463z7XBf7gNIlUi9onoiAEc4&#13;&#10;cX1at7gjt3ryuv4UFr8AAAD//wMAUEsDBBQABgAIAAAAIQAA0a/y5QAAAA4BAAAPAAAAZHJzL2Rv&#13;&#10;d25yZXYueG1sTI9LT8MwEITvSPwHa5G4IOo0UduQxqkQT4kbDQ9xc+MliYjXUewm4d+znOCy0mpm&#13;&#10;Z+fLd7PtxIiDbx0pWC4iEEiVMy3VCl7K+8sUhA+ajO4coYJv9LArTk9ynRk30TOO+1ALDiGfaQVN&#13;&#10;CH0mpa8atNovXI/E2qcbrA68DrU0g5443HYyjqK1tLol/tDoHm8arL72R6vg46J+f/Lzw+uUrJL+&#13;&#10;7nEsN2+mVOr8bL7d8rjeggg4h78L+GXg/lBwsYM7kvGiU5BG6w1bWUhiEGy4WsZMeFCwSmOQRS7/&#13;&#10;YxQ/AAAA//8DAFBLAQItABQABgAIAAAAIQC2gziS/gAAAOEBAAATAAAAAAAAAAAAAAAAAAAAAABb&#13;&#10;Q29udGVudF9UeXBlc10ueG1sUEsBAi0AFAAGAAgAAAAhADj9If/WAAAAlAEAAAsAAAAAAAAAAAAA&#13;&#10;AAAALwEAAF9yZWxzLy5yZWxzUEsBAi0AFAAGAAgAAAAhANoOkO8vAgAAXAQAAA4AAAAAAAAAAAAA&#13;&#10;AAAALgIAAGRycy9lMm9Eb2MueG1sUEsBAi0AFAAGAAgAAAAhAADRr/LlAAAADgEAAA8AAAAAAAAA&#13;&#10;AAAAAAAAiQQAAGRycy9kb3ducmV2LnhtbFBLBQYAAAAABAAEAPMAAACbBQAAAAA=&#13;&#10;" fillcolor="white [3201]" stroked="f" strokeweight=".5pt">
                <v:textbox>
                  <w:txbxContent>
                    <w:p w14:paraId="0540A5E7" w14:textId="77777777" w:rsidR="00D13DC9" w:rsidRPr="00960E64" w:rsidRDefault="00D13DC9" w:rsidP="00D13DC9">
                      <w:pPr>
                        <w:rPr>
                          <w:b/>
                          <w:bCs/>
                        </w:rPr>
                      </w:pPr>
                      <w:r w:rsidRPr="00960E64">
                        <w:rPr>
                          <w:b/>
                          <w:bCs/>
                        </w:rPr>
                        <w:t>TOTAL =</w:t>
                      </w:r>
                    </w:p>
                  </w:txbxContent>
                </v:textbox>
              </v:shape>
            </w:pict>
          </mc:Fallback>
        </mc:AlternateContent>
      </w:r>
      <w:r w:rsidRPr="00D13DC9">
        <w:rPr>
          <w:noProof/>
        </w:rPr>
        <mc:AlternateContent>
          <mc:Choice Requires="wps">
            <w:drawing>
              <wp:anchor distT="0" distB="0" distL="114300" distR="114300" simplePos="0" relativeHeight="251658407" behindDoc="0" locked="0" layoutInCell="1" allowOverlap="1" wp14:anchorId="3B9D6092" wp14:editId="143230C4">
                <wp:simplePos x="0" y="0"/>
                <wp:positionH relativeFrom="margin">
                  <wp:align>right</wp:align>
                </wp:positionH>
                <wp:positionV relativeFrom="paragraph">
                  <wp:posOffset>83820</wp:posOffset>
                </wp:positionV>
                <wp:extent cx="561975" cy="285750"/>
                <wp:effectExtent l="12700" t="12700" r="9525" b="19050"/>
                <wp:wrapSquare wrapText="bothSides"/>
                <wp:docPr id="1393408796"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7DB6BCC8" w14:textId="77777777" w:rsidR="00D13DC9" w:rsidRPr="00D37F37" w:rsidRDefault="00D13DC9" w:rsidP="00D13DC9">
                            <w:pPr>
                              <w:spacing w:after="240"/>
                              <w:rPr>
                                <w:b/>
                                <w:bCs/>
                                <w:sz w:val="24"/>
                                <w:szCs w:val="24"/>
                              </w:rPr>
                            </w:pPr>
                            <w:r>
                              <w:rPr>
                                <w:b/>
                                <w:bCs/>
                                <w:sz w:val="24"/>
                                <w:szCs w:val="24"/>
                              </w:rPr>
                              <w:t xml:space="preserve">     /4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B9D6092" id="_x0000_s1207" type="#_x0000_t202" style="position:absolute;left:0;text-align:left;margin-left:-6.95pt;margin-top:6.6pt;width:44.25pt;height:22.5pt;z-index:251658407;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VJFieOgIAAIUEAAAOAAAAZHJzL2Uyb0RvYy54bWysVN9vGjEMfp+0/yHK+zhAUMqJo2JUTJNQ&#13;&#10;W4lOfQ65hIuWi7MkcMf++jnhZ9s9VX3J2bHz2f5s3+SurTXZCecVmIL2Ol1KhOFQKrMp6K/nxbdb&#13;&#10;SnxgpmQajCjoXnh6N/36ZdLYXPShAl0KRxDE+LyxBa1CsHmWeV6JmvkOWGHQKMHVLKDqNlnpWIPo&#13;&#10;tc763e5N1oArrQMuvMfb+4ORThO+lIKHRym9CEQXFHML6XTpXMczm05YvnHMVoof02AfyKJmymDQ&#13;&#10;M9Q9C4xsnXoHVSvuwIMMHQ51BlIqLlINWE2v+6aaVcWsSLUgOd6eafKfB8sfdiv75Ehov0OLDYyE&#13;&#10;NNbnHi9jPa10dfxipgTtSOH+TJtoA+F4ObzpjUdDSjia+rfD0TDRml0eW+fDDwE1iUJBHXYlkcV2&#13;&#10;Sx8wILqeXGIsD1qVC6V1UuIkiLl2ZMewhzqkFPHFKy9tSIPZj7sY+x1ExD4DrDXjv2OVryFQ0wYv&#13;&#10;L7VHKbTrlqgSkUdnZtZQ7pEwB4dZ8pYvFAZYMh+emMPhQY5wIcIjHlIDpgVHiZIK3N//3Ud/7Cla&#13;&#10;KWlwGAvq/2yZE5Tonwa7Pe4NBnF6kzIYjvqouGvL+tpitvUckKserp7lSYz+QZ9E6aB+wb2Zxaho&#13;&#10;YoZj7IKGkzgPhxXBveNiNktOOK+WhaVZWR6hI8uR2Of2hTl77GzAkXiA09iy/E2DD77xpYHZNoBU&#13;&#10;qfuR6QOrxwbgrKf+HPcyLtO1nrwuf4/pPwAAAP//AwBQSwMEFAAGAAgAAAAhAIKmm/fgAAAACgEA&#13;&#10;AA8AAABkcnMvZG93bnJldi54bWxMj0tPwzAQhO9I/AdrkbhR50FQSONUPA/lRqnE1Y2XJMJeR7Hb&#13;&#10;pv31LCe4rLQ7mtn56tXsrDjgFAZPCtJFAgKp9WagTsH24/WmBBGiJqOtJ1RwwgCr5vKi1pXxR3rH&#13;&#10;wyZ2gkMoVFpBH+NYSRnaHp0OCz8isfblJ6cjr1MnzaSPHO6szJLkTjo9EH/o9YhPPbbfm71T8PL4&#13;&#10;dp+vT+txe+7Otzbm6edUpEpdX83PSx4PSxAR5/jngF8G7g8NF9v5PZkgrAKmiXzNMxCslmUBYqeg&#13;&#10;KDOQTS3/IzQ/AAAA//8DAFBLAQItABQABgAIAAAAIQC2gziS/gAAAOEBAAATAAAAAAAAAAAAAAAA&#13;&#10;AAAAAABbQ29udGVudF9UeXBlc10ueG1sUEsBAi0AFAAGAAgAAAAhADj9If/WAAAAlAEAAAsAAAAA&#13;&#10;AAAAAAAAAAAALwEAAF9yZWxzLy5yZWxzUEsBAi0AFAAGAAgAAAAhAJUkWJ46AgAAhQQAAA4AAAAA&#13;&#10;AAAAAAAAAAAALgIAAGRycy9lMm9Eb2MueG1sUEsBAi0AFAAGAAgAAAAhAIKmm/fgAAAACgEAAA8A&#13;&#10;AAAAAAAAAAAAAAAAlAQAAGRycy9kb3ducmV2LnhtbFBLBQYAAAAABAAEAPMAAAChBQAAAAA=&#13;&#10;" fillcolor="white [3201]" strokeweight="1.5pt">
                <v:textbox>
                  <w:txbxContent>
                    <w:p w14:paraId="7DB6BCC8" w14:textId="77777777" w:rsidR="00D13DC9" w:rsidRPr="00D37F37" w:rsidRDefault="00D13DC9" w:rsidP="00D13DC9">
                      <w:pPr>
                        <w:spacing w:after="240"/>
                        <w:rPr>
                          <w:b/>
                          <w:bCs/>
                          <w:sz w:val="24"/>
                          <w:szCs w:val="24"/>
                        </w:rPr>
                      </w:pPr>
                      <w:r>
                        <w:rPr>
                          <w:b/>
                          <w:bCs/>
                          <w:sz w:val="24"/>
                          <w:szCs w:val="24"/>
                        </w:rPr>
                        <w:t xml:space="preserve">     /4</w:t>
                      </w:r>
                    </w:p>
                  </w:txbxContent>
                </v:textbox>
                <w10:wrap type="square" anchorx="margin"/>
              </v:shape>
            </w:pict>
          </mc:Fallback>
        </mc:AlternateContent>
      </w:r>
      <w:r w:rsidR="00284CD7" w:rsidRPr="00D13DC9">
        <w:t xml:space="preserve">Yes </w:t>
      </w:r>
      <w:r w:rsidR="00284CD7" w:rsidRPr="00F90728">
        <w:t>(4 points)</w:t>
      </w:r>
    </w:p>
    <w:p w14:paraId="70AF68C5" w14:textId="24C8F0C5" w:rsidR="00284CD7" w:rsidRPr="009D6AA8" w:rsidRDefault="00284CD7" w:rsidP="00363E24">
      <w:pPr>
        <w:pStyle w:val="ListParagraph"/>
        <w:numPr>
          <w:ilvl w:val="0"/>
          <w:numId w:val="141"/>
        </w:numPr>
      </w:pPr>
      <w:r w:rsidRPr="00D13DC9">
        <w:t>No</w:t>
      </w:r>
      <w:r w:rsidRPr="009D6AA8">
        <w:t xml:space="preserve"> </w:t>
      </w:r>
      <w:r w:rsidRPr="00F90728">
        <w:t>(0 points)</w:t>
      </w:r>
    </w:p>
    <w:p w14:paraId="575D5875" w14:textId="77777777" w:rsidR="00284CD7" w:rsidRPr="00D13DC9" w:rsidRDefault="00284CD7" w:rsidP="00363E24">
      <w:pPr>
        <w:pStyle w:val="Questions"/>
      </w:pPr>
      <w:r w:rsidRPr="00D13DC9">
        <w:t>6.8 Health promotion messaging, such as signage promoting healthy eating, water consumption, or physical activity, is present and visible for students, staff, and families.</w:t>
      </w:r>
    </w:p>
    <w:p w14:paraId="3317698E" w14:textId="36AF92DB" w:rsidR="00284CD7" w:rsidRPr="00D13DC9" w:rsidRDefault="00D13DC9" w:rsidP="00363E24">
      <w:pPr>
        <w:pStyle w:val="ListParagraph"/>
        <w:numPr>
          <w:ilvl w:val="0"/>
          <w:numId w:val="142"/>
        </w:numPr>
      </w:pPr>
      <w:r w:rsidRPr="00D13DC9">
        <w:rPr>
          <w:noProof/>
        </w:rPr>
        <mc:AlternateContent>
          <mc:Choice Requires="wps">
            <w:drawing>
              <wp:anchor distT="0" distB="0" distL="114300" distR="114300" simplePos="0" relativeHeight="251658410" behindDoc="0" locked="0" layoutInCell="1" allowOverlap="1" wp14:anchorId="08A1A956" wp14:editId="648586B9">
                <wp:simplePos x="0" y="0"/>
                <wp:positionH relativeFrom="margin">
                  <wp:align>right</wp:align>
                </wp:positionH>
                <wp:positionV relativeFrom="paragraph">
                  <wp:posOffset>194310</wp:posOffset>
                </wp:positionV>
                <wp:extent cx="561975" cy="285750"/>
                <wp:effectExtent l="12700" t="12700" r="9525" b="19050"/>
                <wp:wrapSquare wrapText="bothSides"/>
                <wp:docPr id="49824642" name="Text Box 6"/>
                <wp:cNvGraphicFramePr/>
                <a:graphic xmlns:a="http://schemas.openxmlformats.org/drawingml/2006/main">
                  <a:graphicData uri="http://schemas.microsoft.com/office/word/2010/wordprocessingShape">
                    <wps:wsp>
                      <wps:cNvSpPr txBox="1"/>
                      <wps:spPr>
                        <a:xfrm>
                          <a:off x="0" y="0"/>
                          <a:ext cx="561975" cy="285750"/>
                        </a:xfrm>
                        <a:prstGeom prst="rect">
                          <a:avLst/>
                        </a:prstGeom>
                        <a:solidFill>
                          <a:schemeClr val="lt1"/>
                        </a:solidFill>
                        <a:ln w="19050">
                          <a:solidFill>
                            <a:prstClr val="black"/>
                          </a:solidFill>
                        </a:ln>
                      </wps:spPr>
                      <wps:txbx>
                        <w:txbxContent>
                          <w:p w14:paraId="5731E6DD" w14:textId="77777777" w:rsidR="00D13DC9" w:rsidRPr="00D37F37" w:rsidRDefault="00D13DC9" w:rsidP="00D13DC9">
                            <w:pPr>
                              <w:spacing w:after="240"/>
                              <w:rPr>
                                <w:b/>
                                <w:bCs/>
                                <w:sz w:val="24"/>
                                <w:szCs w:val="24"/>
                              </w:rPr>
                            </w:pPr>
                            <w:r>
                              <w:rPr>
                                <w:b/>
                                <w:bCs/>
                                <w:sz w:val="24"/>
                                <w:szCs w:val="24"/>
                              </w:rPr>
                              <w:t xml:space="preserve">     /4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8A1A956" id="_x0000_s1208" type="#_x0000_t202" style="position:absolute;left:0;text-align:left;margin-left:-6.95pt;margin-top:15.3pt;width:44.25pt;height:22.5pt;z-index:251658410;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V9Pk6OwIAAIUEAAAOAAAAZHJzL2Uyb0RvYy54bWysVN9vGjEMfp+0/yHK+zhAUMqJo2JUTJNQ&#13;&#10;W4lOfQ65hIuWi7MkcMf++jnhZ9s9VX3J2bHz2f5s3+SurTXZCecVmIL2Ol1KhOFQKrMp6K/nxbdb&#13;&#10;SnxgpmQajCjoXnh6N/36ZdLYXPShAl0KRxDE+LyxBa1CsHmWeV6JmvkOWGHQKMHVLKDqNlnpWIPo&#13;&#10;tc763e5N1oArrQMuvMfb+4ORThO+lIKHRym9CEQXFHML6XTpXMczm05YvnHMVoof02AfyKJmymDQ&#13;&#10;M9Q9C4xsnXoHVSvuwIMMHQ51BlIqLlINWE2v+6aaVcWsSLUgOd6eafKfB8sfdiv75Ehov0OLDYyE&#13;&#10;NNbnHi9jPa10dfxipgTtSOH+TJtoA+F4ObzpjUdDSjia+rfD0TDRml0eW+fDDwE1iUJBHXYlkcV2&#13;&#10;Sx8wILqeXGIsD1qVC6V1UuIkiLl2ZMewhzqkFPHFKy9tSIPZj7sY+x1ExD4DrDXjv2OVryFQ0wYv&#13;&#10;L7VHKbTrlqgSkUf9EzNrKPdImIPDLHnLFwoDLJkPT8zh8CBHuBDhEQ+pAdOCo0RJBe7v/+6jP/YU&#13;&#10;rZQ0OIwF9X+2zAlK9E+D3R73BoM4vUkZDEd9VNy1ZX1tMdt6DshVD1fP8iRG/6BPonRQv+DezGJU&#13;&#10;NDHDMXZBw0mch8OK4N5xMZslJ5xXy8LSrCyP0JHlSOxz+8KcPXY24Eg8wGlsWf6mwQff+NLAbBtA&#13;&#10;qtT9yPSB1WMDcNZTf457GZfpWk9el7/H9B8AAAD//wMAUEsDBBQABgAIAAAAIQCTrI164QAAAAoB&#13;&#10;AAAPAAAAZHJzL2Rvd25yZXYueG1sTI/NTsMwEITvSLyDtUjcqBNCQkizqfg9lBttpV7d2CQR9jqy&#13;&#10;3Tbt0+Oe4DLSarQz89WLyWh2UM4PlhDSWQJMUWvlQB3CZv1xVwLzQZAU2pJCOCkPi+b6qhaVtEf6&#13;&#10;UodV6FgMIV8JhD6EseLct70yws/sqCh639YZEeLpOi6dOMZwo/l9khTciIFiQy9G9dqr9me1Nwjv&#13;&#10;L59P2fK0HDfn7vygQ5ZuXZ4i3t5Mb/Moz3NgQU3h7wMuDHE/NHHYzu5JeqYRIk1AyJICWHTLMge2&#13;&#10;Q3jMC+BNzf8jNL8AAAD//wMAUEsBAi0AFAAGAAgAAAAhALaDOJL+AAAA4QEAABMAAAAAAAAAAAAA&#13;&#10;AAAAAAAAAFtDb250ZW50X1R5cGVzXS54bWxQSwECLQAUAAYACAAAACEAOP0h/9YAAACUAQAACwAA&#13;&#10;AAAAAAAAAAAAAAAvAQAAX3JlbHMvLnJlbHNQSwECLQAUAAYACAAAACEAVfT5OjsCAACFBAAADgAA&#13;&#10;AAAAAAAAAAAAAAAuAgAAZHJzL2Uyb0RvYy54bWxQSwECLQAUAAYACAAAACEAk6yNeuEAAAAKAQAA&#13;&#10;DwAAAAAAAAAAAAAAAACVBAAAZHJzL2Rvd25yZXYueG1sUEsFBgAAAAAEAAQA8wAAAKMFAAAAAA==&#13;&#10;" fillcolor="white [3201]" strokeweight="1.5pt">
                <v:textbox>
                  <w:txbxContent>
                    <w:p w14:paraId="5731E6DD" w14:textId="77777777" w:rsidR="00D13DC9" w:rsidRPr="00D37F37" w:rsidRDefault="00D13DC9" w:rsidP="00D13DC9">
                      <w:pPr>
                        <w:spacing w:after="240"/>
                        <w:rPr>
                          <w:b/>
                          <w:bCs/>
                          <w:sz w:val="24"/>
                          <w:szCs w:val="24"/>
                        </w:rPr>
                      </w:pPr>
                      <w:r>
                        <w:rPr>
                          <w:b/>
                          <w:bCs/>
                          <w:sz w:val="24"/>
                          <w:szCs w:val="24"/>
                        </w:rPr>
                        <w:t xml:space="preserve">     /4</w:t>
                      </w:r>
                    </w:p>
                  </w:txbxContent>
                </v:textbox>
                <w10:wrap type="square" anchorx="margin"/>
              </v:shape>
            </w:pict>
          </mc:Fallback>
        </mc:AlternateContent>
      </w:r>
      <w:r w:rsidRPr="00D13DC9">
        <w:rPr>
          <w:noProof/>
        </w:rPr>
        <mc:AlternateContent>
          <mc:Choice Requires="wps">
            <w:drawing>
              <wp:anchor distT="0" distB="0" distL="114300" distR="114300" simplePos="0" relativeHeight="251658409" behindDoc="0" locked="0" layoutInCell="1" allowOverlap="1" wp14:anchorId="1CACBF0C" wp14:editId="40D3CEC0">
                <wp:simplePos x="0" y="0"/>
                <wp:positionH relativeFrom="column">
                  <wp:posOffset>5122333</wp:posOffset>
                </wp:positionH>
                <wp:positionV relativeFrom="paragraph">
                  <wp:posOffset>190500</wp:posOffset>
                </wp:positionV>
                <wp:extent cx="668867" cy="285750"/>
                <wp:effectExtent l="0" t="0" r="4445" b="6350"/>
                <wp:wrapNone/>
                <wp:docPr id="2084963133" name="Text Box 122"/>
                <wp:cNvGraphicFramePr/>
                <a:graphic xmlns:a="http://schemas.openxmlformats.org/drawingml/2006/main">
                  <a:graphicData uri="http://schemas.microsoft.com/office/word/2010/wordprocessingShape">
                    <wps:wsp>
                      <wps:cNvSpPr txBox="1"/>
                      <wps:spPr>
                        <a:xfrm>
                          <a:off x="0" y="0"/>
                          <a:ext cx="668867" cy="285750"/>
                        </a:xfrm>
                        <a:prstGeom prst="rect">
                          <a:avLst/>
                        </a:prstGeom>
                        <a:solidFill>
                          <a:schemeClr val="lt1"/>
                        </a:solidFill>
                        <a:ln w="6350">
                          <a:noFill/>
                        </a:ln>
                      </wps:spPr>
                      <wps:txbx>
                        <w:txbxContent>
                          <w:p w14:paraId="465A1699" w14:textId="77777777" w:rsidR="00D13DC9" w:rsidRPr="00960E64" w:rsidRDefault="00D13DC9" w:rsidP="00D13DC9">
                            <w:pPr>
                              <w:rPr>
                                <w:b/>
                                <w:bCs/>
                              </w:rPr>
                            </w:pPr>
                            <w:r w:rsidRPr="00960E64">
                              <w:rPr>
                                <w:b/>
                                <w:bCs/>
                              </w:rPr>
                              <w:t>TOTAL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1CACBF0C" id="_x0000_s1209" type="#_x0000_t202" style="position:absolute;left:0;text-align:left;margin-left:403.35pt;margin-top:15pt;width:52.65pt;height:22.5pt;z-index:251658409;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a3jFLMAIAAFwEAAAOAAAAZHJzL2Uyb0RvYy54bWysVEtv2zAMvg/YfxB0X5ykec2IU2QpMgwo&#13;&#10;2gLp0LMiS7EAWdQkJXb260fJea3badhFJkWKj+8jPb9va00OwnkFpqCDXp8SYTiUyuwK+v11/WlG&#13;&#10;iQ/MlEyDEQU9Ck/vFx8/zBubiyFUoEvhCAYxPm9sQasQbJ5lnleiZr4HVhg0SnA1C6i6XVY61mD0&#13;&#10;WmfDfn+SNeBK64AL7/H2oTPSRYovpeDhWUovAtEFxdpCOl06t/HMFnOW7xyzleKnMtg/VFEzZTDp&#13;&#10;JdQDC4zsnfojVK24Aw8y9DjUGUipuEg9YDeD/rtuNhWzIvWC4Hh7gcn/v7D86bCxL46E9gu0SGAE&#13;&#10;pLE+93gZ+2mlq+MXKyVoRwiPF9hEGwjHy8lkNptMKeFoGs7G03GCNbs+ts6HrwJqEoWCOmQlgcUO&#13;&#10;jz5gQnQ9u8RcHrQq10rrpMRJECvtyIEhhzqkEvHFb17akAYLucPU8ZGB+LyLrA0muLYUpdBuW6JK&#13;&#10;bHd6d254C+URcXDQjYi3fK2w2kfmwwtzOBPYOs55eMZDasBscJIoqcD9/Nt99Eeq0EpJgzNWUP9j&#13;&#10;z5ygRH8zSOLnwWgUhzIpo/F0iIq7tWxvLWZfrwAhGOBGWZ7E6B/0WZQO6jdch2XMiiZmOOYuaDiL&#13;&#10;q9BNPq4TF8tlcsIxtCw8mo3lMXREL3Lx2r4xZ0+EBWT6Cc7TyPJ3vHW+He7LfQCpEqkR6Q7VEwE4&#13;&#10;wonr07rFHbnVk9f1p7D4BQAA//8DAFBLAwQUAAYACAAAACEAr70fv+UAAAAOAQAADwAAAGRycy9k&#13;&#10;b3ducmV2LnhtbEyPy07EMAxF90j8Q2QkNohJZqp50Gk6Qjwldkx5iF2mMW1F41RNpi1/j1nBxrLl&#13;&#10;6+t7st3kWjFgHxpPGuYzBQKp9LahSsNLcX+5ARGiIWtaT6jhGwPs8tOTzKTWj/SMwz5Wgk0opEZD&#13;&#10;HWOXShnKGp0JM98h8e7T985EHvtK2t6MbO5auVBqJZ1piD/UpsObGsuv/dFp+Lio3p/C9PA6Jsuk&#13;&#10;u3scivWbLbQ+P5tut1yutyAiTvHvAn4ZOD/kHOzgj2SDaDVs1GrNUg2JYjAWXM0X3Bw0rJcKZJ7J&#13;&#10;/xj5DwAAAP//AwBQSwECLQAUAAYACAAAACEAtoM4kv4AAADhAQAAEwAAAAAAAAAAAAAAAAAAAAAA&#13;&#10;W0NvbnRlbnRfVHlwZXNdLnhtbFBLAQItABQABgAIAAAAIQA4/SH/1gAAAJQBAAALAAAAAAAAAAAA&#13;&#10;AAAAAC8BAABfcmVscy8ucmVsc1BLAQItABQABgAIAAAAIQAa3jFLMAIAAFwEAAAOAAAAAAAAAAAA&#13;&#10;AAAAAC4CAABkcnMvZTJvRG9jLnhtbFBLAQItABQABgAIAAAAIQCvvR+/5QAAAA4BAAAPAAAAAAAA&#13;&#10;AAAAAAAAAIoEAABkcnMvZG93bnJldi54bWxQSwUGAAAAAAQABADzAAAAnAUAAAAA&#13;&#10;" fillcolor="white [3201]" stroked="f" strokeweight=".5pt">
                <v:textbox>
                  <w:txbxContent>
                    <w:p w14:paraId="465A1699" w14:textId="77777777" w:rsidR="00D13DC9" w:rsidRPr="00960E64" w:rsidRDefault="00D13DC9" w:rsidP="00D13DC9">
                      <w:pPr>
                        <w:rPr>
                          <w:b/>
                          <w:bCs/>
                        </w:rPr>
                      </w:pPr>
                      <w:r w:rsidRPr="00960E64">
                        <w:rPr>
                          <w:b/>
                          <w:bCs/>
                        </w:rPr>
                        <w:t>TOTAL =</w:t>
                      </w:r>
                    </w:p>
                  </w:txbxContent>
                </v:textbox>
              </v:shape>
            </w:pict>
          </mc:Fallback>
        </mc:AlternateContent>
      </w:r>
      <w:r w:rsidR="00284CD7" w:rsidRPr="00D13DC9">
        <w:t xml:space="preserve">Yes </w:t>
      </w:r>
      <w:r w:rsidR="00284CD7" w:rsidRPr="00F90728">
        <w:t>(4 points)</w:t>
      </w:r>
    </w:p>
    <w:p w14:paraId="425B6BC6" w14:textId="0C7F5ADA" w:rsidR="00284CD7" w:rsidRPr="00D13DC9" w:rsidRDefault="004340B4" w:rsidP="00363E24">
      <w:pPr>
        <w:pStyle w:val="ListParagraph"/>
        <w:numPr>
          <w:ilvl w:val="0"/>
          <w:numId w:val="142"/>
        </w:numPr>
      </w:pPr>
      <w:r>
        <w:rPr>
          <w:rFonts w:eastAsiaTheme="minorEastAsia" w:cstheme="minorHAnsi"/>
          <w:noProof/>
        </w:rPr>
        <mc:AlternateContent>
          <mc:Choice Requires="wpg">
            <w:drawing>
              <wp:anchor distT="0" distB="0" distL="114300" distR="114300" simplePos="0" relativeHeight="251672748" behindDoc="0" locked="0" layoutInCell="1" allowOverlap="1" wp14:anchorId="7E4995FE" wp14:editId="1CBBA08A">
                <wp:simplePos x="0" y="0"/>
                <wp:positionH relativeFrom="column">
                  <wp:posOffset>-711200</wp:posOffset>
                </wp:positionH>
                <wp:positionV relativeFrom="paragraph">
                  <wp:posOffset>279400</wp:posOffset>
                </wp:positionV>
                <wp:extent cx="7787640" cy="1118235"/>
                <wp:effectExtent l="0" t="0" r="0" b="0"/>
                <wp:wrapNone/>
                <wp:docPr id="240387248" name="Group 5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7787640" cy="1118235"/>
                          <a:chOff x="0" y="0"/>
                          <a:chExt cx="7787640" cy="1118235"/>
                        </a:xfrm>
                      </wpg:grpSpPr>
                      <wps:wsp>
                        <wps:cNvPr id="1286350682" name="Rectangle 234">
                          <a:extLst>
                            <a:ext uri="{C183D7F6-B498-43B3-948B-1728B52AA6E4}">
                              <adec:decorative xmlns:adec="http://schemas.microsoft.com/office/drawing/2017/decorative" val="1"/>
                            </a:ext>
                          </a:extLst>
                        </wps:cNvPr>
                        <wps:cNvSpPr/>
                        <wps:spPr>
                          <a:xfrm>
                            <a:off x="0" y="0"/>
                            <a:ext cx="7787640" cy="1118235"/>
                          </a:xfrm>
                          <a:prstGeom prst="rect">
                            <a:avLst/>
                          </a:prstGeom>
                          <a:solidFill>
                            <a:srgbClr val="1C2C53"/>
                          </a:solidFill>
                          <a:ln w="12700" cap="flat" cmpd="sng" algn="ctr">
                            <a:noFill/>
                            <a:prstDash val="solid"/>
                            <a:miter lim="800000"/>
                          </a:ln>
                          <a:effectLst/>
                        </wps:spPr>
                        <wps:txbx>
                          <w:txbxContent>
                            <w:p w14:paraId="040155CA" w14:textId="7513D370" w:rsidR="004340B4" w:rsidRPr="006324C6" w:rsidRDefault="004340B4" w:rsidP="004340B4">
                              <w:pPr>
                                <w:pStyle w:val="Heading4"/>
                                <w:ind w:left="720"/>
                                <w:rPr>
                                  <w:b/>
                                  <w:bCs/>
                                  <w:color w:val="FFFFFF" w:themeColor="background1"/>
                                  <w:sz w:val="36"/>
                                  <w:szCs w:val="36"/>
                                </w:rPr>
                              </w:pPr>
                              <w:r w:rsidRPr="00952BA8">
                                <w:rPr>
                                  <w:rFonts w:asciiTheme="minorHAnsi" w:hAnsiTheme="minorHAnsi" w:cstheme="minorHAnsi"/>
                                  <w:b/>
                                  <w:i w:val="0"/>
                                  <w:color w:val="FFFFFF" w:themeColor="background1"/>
                                  <w:sz w:val="36"/>
                                  <w:szCs w:val="36"/>
                                </w:rPr>
                                <w:t>Calculate Section</w:t>
                              </w:r>
                              <w:r>
                                <w:rPr>
                                  <w:rFonts w:asciiTheme="minorHAnsi" w:hAnsiTheme="minorHAnsi" w:cstheme="minorHAnsi"/>
                                  <w:b/>
                                  <w:i w:val="0"/>
                                  <w:color w:val="FFFFFF" w:themeColor="background1"/>
                                  <w:sz w:val="36"/>
                                  <w:szCs w:val="36"/>
                                </w:rPr>
                                <w:t xml:space="preserve"> Six </w:t>
                              </w:r>
                              <w:r w:rsidRPr="0095373D">
                                <w:rPr>
                                  <w:rFonts w:asciiTheme="minorHAnsi" w:hAnsiTheme="minorHAnsi" w:cstheme="minorHAnsi"/>
                                  <w:b/>
                                  <w:bCs/>
                                  <w:i w:val="0"/>
                                  <w:iCs w:val="0"/>
                                  <w:color w:val="FFFFFF" w:themeColor="background1"/>
                                  <w:sz w:val="36"/>
                                  <w:szCs w:val="36"/>
                                </w:rPr>
                                <w:t>Total</w:t>
                              </w:r>
                            </w:p>
                            <w:p w14:paraId="4244D0CB" w14:textId="6F7B3F7C" w:rsidR="004340B4" w:rsidRPr="006324C6" w:rsidRDefault="004340B4" w:rsidP="004340B4">
                              <w:pPr>
                                <w:spacing w:line="480" w:lineRule="auto"/>
                                <w:ind w:left="720"/>
                                <w:rPr>
                                  <w:rFonts w:eastAsiaTheme="minorEastAsia"/>
                                  <w:b/>
                                  <w:bCs/>
                                  <w:i/>
                                  <w:iCs/>
                                  <w:color w:val="FFFFFF" w:themeColor="background1"/>
                                  <w:sz w:val="28"/>
                                  <w:szCs w:val="28"/>
                                </w:rPr>
                              </w:pPr>
                              <w:r w:rsidRPr="006324C6">
                                <w:rPr>
                                  <w:rFonts w:eastAsiaTheme="minorEastAsia"/>
                                  <w:b/>
                                  <w:bCs/>
                                  <w:i/>
                                  <w:iCs/>
                                  <w:color w:val="FFFFFF" w:themeColor="background1"/>
                                  <w:sz w:val="28"/>
                                  <w:szCs w:val="28"/>
                                </w:rPr>
                                <w:t xml:space="preserve">Add up points from the bolded boxes to get your Section </w:t>
                              </w:r>
                              <w:r>
                                <w:rPr>
                                  <w:rFonts w:eastAsiaTheme="minorEastAsia"/>
                                  <w:b/>
                                  <w:bCs/>
                                  <w:i/>
                                  <w:iCs/>
                                  <w:color w:val="FFFFFF" w:themeColor="background1"/>
                                  <w:sz w:val="28"/>
                                  <w:szCs w:val="28"/>
                                </w:rPr>
                                <w:t xml:space="preserve">Six </w:t>
                              </w:r>
                              <w:r w:rsidRPr="006324C6">
                                <w:rPr>
                                  <w:rFonts w:eastAsiaTheme="minorEastAsia"/>
                                  <w:b/>
                                  <w:bCs/>
                                  <w:i/>
                                  <w:iCs/>
                                  <w:color w:val="FFFFFF" w:themeColor="background1"/>
                                  <w:sz w:val="28"/>
                                  <w:szCs w:val="28"/>
                                </w:rPr>
                                <w:t>Total.</w:t>
                              </w:r>
                            </w:p>
                            <w:p w14:paraId="650ACE3D" w14:textId="77777777" w:rsidR="004340B4" w:rsidRPr="00F45A74" w:rsidRDefault="004340B4" w:rsidP="004340B4">
                              <w:pPr>
                                <w:rPr>
                                  <w:b/>
                                  <w:bCs/>
                                  <w:sz w:val="36"/>
                                  <w:szCs w:val="36"/>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935882986" name="Text Box 9" descr="Section two total score box"/>
                        <wps:cNvSpPr txBox="1"/>
                        <wps:spPr>
                          <a:xfrm>
                            <a:off x="4251960" y="708660"/>
                            <a:ext cx="2000885" cy="310515"/>
                          </a:xfrm>
                          <a:prstGeom prst="rect">
                            <a:avLst/>
                          </a:prstGeom>
                          <a:solidFill>
                            <a:sysClr val="window" lastClr="FFFFFF"/>
                          </a:solidFill>
                          <a:ln w="6350">
                            <a:solidFill>
                              <a:sysClr val="window" lastClr="FFFFFF"/>
                            </a:solidFill>
                          </a:ln>
                        </wps:spPr>
                        <wps:txbx>
                          <w:txbxContent>
                            <w:p w14:paraId="6A96F9D6" w14:textId="77777777" w:rsidR="004340B4" w:rsidRPr="007F7596" w:rsidRDefault="004340B4" w:rsidP="004340B4">
                              <w:pPr>
                                <w:spacing w:after="240"/>
                                <w:rPr>
                                  <w:b/>
                                  <w:bCs/>
                                  <w:color w:val="1C2C53"/>
                                  <w:sz w:val="28"/>
                                  <w:szCs w:val="28"/>
                                </w:rPr>
                              </w:pPr>
                              <w:r w:rsidRPr="007F7596">
                                <w:rPr>
                                  <w:b/>
                                  <w:bCs/>
                                  <w:color w:val="1C2C53"/>
                                  <w:sz w:val="28"/>
                                  <w:szCs w:val="28"/>
                                </w:rPr>
                                <w:t>SECTION TOTAL =</w:t>
                              </w:r>
                            </w:p>
                            <w:p w14:paraId="3CFB745D" w14:textId="77777777" w:rsidR="004340B4" w:rsidRDefault="004340B4" w:rsidP="004340B4"/>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pic:pic xmlns:pic="http://schemas.openxmlformats.org/drawingml/2006/picture">
                        <pic:nvPicPr>
                          <pic:cNvPr id="1491976999" name="Picture 1">
                            <a:extLst>
                              <a:ext uri="{C183D7F6-B498-43B3-948B-1728B52AA6E4}">
                                <adec:decorative xmlns:adec="http://schemas.microsoft.com/office/drawing/2017/decorative" val="1"/>
                              </a:ext>
                            </a:extLst>
                          </pic:cNvPr>
                          <pic:cNvPicPr>
                            <a:picLocks noChangeAspect="1"/>
                          </pic:cNvPicPr>
                        </pic:nvPicPr>
                        <pic:blipFill>
                          <a:blip r:embed="rId30"/>
                          <a:stretch>
                            <a:fillRect/>
                          </a:stretch>
                        </pic:blipFill>
                        <pic:spPr>
                          <a:xfrm>
                            <a:off x="6370320" y="716280"/>
                            <a:ext cx="1003300" cy="368300"/>
                          </a:xfrm>
                          <a:prstGeom prst="rect">
                            <a:avLst/>
                          </a:prstGeom>
                        </pic:spPr>
                      </pic:pic>
                    </wpg:wgp>
                  </a:graphicData>
                </a:graphic>
              </wp:anchor>
            </w:drawing>
          </mc:Choice>
          <mc:Fallback>
            <w:pict>
              <v:group w14:anchorId="7E4995FE" id="_x0000_s1210" alt="&quot;&quot;" style="position:absolute;left:0;text-align:left;margin-left:-56pt;margin-top:22pt;width:613.2pt;height:88.05pt;z-index:251672748;mso-position-horizontal-relative:text;mso-position-vertical-relative:text" coordsize="77876,11182" o:gfxdata="UEsDBBQABgAIAAAAIQCm5lH7DAEAABUCAAATAAAAW0NvbnRlbnRfVHlwZXNdLnhtbJSRTU7DMBBG&#13;&#10;90jcwfIWJQ5dIITidEHKEhAqB7DsSWIR/8hjQnp77LSVoKJIXdoz75s3dr2ezUgmCKid5fS2rCgB&#13;&#10;K53Stuf0fftU3FOCUVglRmeB0x0gXTfXV/V25wFJoi1yOsToHxhDOYARWDoPNlU6F4yI6Rh65oX8&#13;&#10;ED2wVVXdMelsBBuLmDNoU7fQic8xks2crvcmYDpKHvd9eRSn2mR+LnKF/ckEGPEEEt6PWoqYtmOT&#13;&#10;VSdmxcGqTOTSg4P2eJPUz0zIld9WPwccuJf0nEErIK8ixGdhkjtTARmsXOtk+X9GljRYuK7TEso2&#13;&#10;4Gahjk7nspX7sgGmS8PbhL3BdExny6c23wA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OsHuOs7BAAAyQsAAA4AAABkcnMvZTJvRG9jLnhtbNxWbW/bNhD+PmD/&#13;&#10;gdD3xnrxiyzEKTJnCQoEbbBk6GeaoiyiksiRdOT01+8hKTmJk6JFugHDDEQ5ikfe3aN77u70/b5t&#13;&#10;yD3XRshuFSUncUR4x2Qpuu0q+vPu8l0eEWNpV9JGdnwVPXATvT/79ZfTXhU8lbVsSq4JLulM0atV&#13;&#10;VFurisnEsJq31JxIxTtsVlK31GKpt5NS0x63t80kjeP5pJe6VFoybgzeXoTN6MzfX1Wc2U9VZbgl&#13;&#10;zSqCb9Y/tX9u3HNydkqLraaqFmxwg77Bi5aKDkYPV11QS8lOixdXtYJpaWRlT5hsJ7KqBOM+BkST&#13;&#10;xEfRXGm5Uz6WbdFv1QEmQHuE05uvZR/vr7S6VTcaSPRqCyz8ysWyr3Tr/sNLsveQPRwg43tLGF4u&#13;&#10;FvliPgWyDHtJkuRpNgugshrIvzjH6t+/c3IyGp48c6dXSBDziIH5OQxua6q4h9YUwOBGE1EigDSf&#13;&#10;Z7N4nqcR6WiLfP0DGUS7bcNJmk1dYM4PHDggZgoD8H4WrkPQtFDa2CsuW+KEVaThgM8sen9tLByA&#13;&#10;6qjirBrZiPJSNI1f6O1m3WhyT5HuyTpdzzLnM448U2s60rtgF7H7cBS0qxpqIbYKIJhuGxHabMFn&#13;&#10;ZrW33UlnATcF2xfU1MGGvzZ871ZYMLkR7SrKY/cbLDedO8Y9F4cIHIYBNSfZ/WYf0F8cEN7I8gHf&#13;&#10;RMtAWKPYpQAc19TYG6rBUDiOqmM/4VE1EtHIQYpILfXX1947fSQNdiPSg/GI9K8d1TwizYcO6bRM&#13;&#10;pi6RrV9MZ4sUC/10Z/N0p9u1a+lQRn1TzItO3zajWGnZfkZxOndWsUU7BtsB02GxtqESobwxfn7u&#13;&#10;1VAWFLXX3a1i7vIR8rv9Z6rVkBMW7PsoxxSmxVFqBF13spPnOysr4fPGYR1wRUa4BegU8vlf59Uy&#13;&#10;m+V5usznI63uXP34Te7JMiIlNww43CLR0USI7SWx0tKGGCY1Jxu5P+IdsXscdegMfPwGA6fpLFnO&#13;&#10;AT1K0yLO5xB9Co+1C/0jzvNZqF1ZEs8SX7r+KS4+mAMV0bBK2SPRkL94uYou/W9giCfRSOHATVeF&#13;&#10;/Ld/tmfeciXCcRT0X/xV0vmgH5Pjf0k6FLfAv/8C5ZRgBf6Gdg7pRSv7/tiDU3bnalcYndofuqOl&#13;&#10;+stOvQslRmxEI+yDn6KQas6p7v5GMNfM3OJJV5wuk+VivlyCrKErQs1ZJ56Bo3I4ig4h2LVkXwzp&#13;&#10;5LpG7+TnRoHbA18nz9X98pndTSPUSAYnDxGCNEczzysghXnqQrJdyzsbBkTN0dtQWEwtlEGFLni7&#13;&#10;4SUa64fSu4/eaDW3rHYFs0Kbcy1/aJrjhvfy0TEXwjdqzjxbxJnrHK7mJPM0P6o5SRxnmW+7UMjm&#13;&#10;uZODsXHaGpv7D/V/71hwxYvwzFPdz4u+8Q+zrRtIn6691uMEfvY3AAAA//8DAFBLAwQUAAYACAAA&#13;&#10;ACEAQeWFl1sPAACUNAAAFAAAAGRycy9tZWRpYS9pbWFnZTEuZW1m7Jt5OJRdG8AfTGEIlT3Vk4yl&#13;&#10;xJgZNMk6mEgNKdkZZuyMxq5kyfIqki1REiqpSFHJmshSfYZsqZDs2VJeiuR7Rnnrnfe7ru+d/+dc&#13;&#10;7jnnvs997vM8v/P8cZ/rurEBAOAByWojQAOJVQXqd8EBII8DAEC9A/oAwAakYAAAUqHR35vWWgCI&#13;&#10;hCb42QFAnmHyApwLeJcMA6AAgBQCAEQhgcLtZNNiW9lLALKzCzx+Q19m/1OQWuyAADSGQQIAYZrc&#13;&#10;WsBf+vLyMrAd0nnpU1Dj0gK4pKBeFBJ6HLqN3iC/5R8jug/bGhfIyRqS1b2MocnNkECPAfCAfCuu&#13;&#10;2zfweGqAgtUa24Qes4QJBhCzVXbWqrLfQ+wPL7Pk3zOgM1v57iCOQVYHv9O/XVb79wTozFj8/j0v&#13;&#10;Rk8WP0YizOksfszxYvRm8WMkwpzO4sccL0ZvFj9GIszpLH7M8WL0ZvFjJMKczuLHHC9GbxY/RiLM&#13;&#10;6Sx+zPFi9GbxYyTCnM7ixxwvRm8WP0YizOksfszxYvRm8WMkwpzO4sccL0ZvFj9GIszpLH7M8WL0&#13;&#10;ZvFjJMKczuLHHC9GbxY/RiLM6Sx+zPFi9GbxYyTCnP47P1b9wb+vO1it0VitP1it4WDVvjBR+0Kv&#13;&#10;FfpZ/yIOFRNhoEoi2ZVqIqjW6Gf/o7uiAwCj2r9MP3R2rV+1TPQaqVmoFGkUEryuAQ4GlSdBpr81&#13;&#10;ep0UqK9rTDdWQH7yUI8w1tXfpaSAhiPqhj4Njed9vtJSVw9Hg0iQ4uAG37sXVNR39fAlU6Heg+hL&#13;&#10;1iU7UkhkUNGI7OXs6wIqodGghgbcx5dKJnrCA9mOJGjDa5G8sOmgpyev5JPUUv3meCKy7GWzX8W8&#13;&#10;w1XbdWdHGcZsnpSMPDix+xgh02RPoL+itEKO9vuWPSkH9K2PveM2e81FuWjXRX3GU2Ak3rQzrs5T&#13;&#10;u6mR4N3YNNViaLYBIaBpr+S13Flh9RqVs1bIRNy8evTUpoPK0zGc99TvhgISwTvU4GQv0s/ngUb0&#13;&#10;l1D67WUOB3lDT29MdF75pZK9fEEUNH0IVDxE9qH4UR3JPiDmhwFH8fKF5n1AOgzI4QCZ5ErUoQSC&#13;&#10;VkjIoIoFUVgbOPTyP3ehr1pFZkylOJqSfUEraCtdfdAGVMRRPChUU2+iIxmkM8X5KIHKK2E1NOgA&#13;&#10;f8ZQ+S3GQWhfRW06ei+IO6ioS/Z3dSQfwuv8BR+looT638fz+5Fkng84bNotHEOrVK1s2SAJImbF&#13;&#10;g7nBl2r7hGAmsQZhxuzRkdL+umv0BdfLmZEOP2bDx0g66gnynIpw6OL+JGBcX2OiqzfUE+fOPV2g&#13;&#10;/Lk3Y6nBoq975GFXt/N0SFcZYPwtAvbE15wtDJNtLjg1XmO9YePzunl2UQE2PnO2x/1OTjD8F132&#13;&#10;9m+V6unpN/bVF89NKYSRyt/IVxtL+3QuhyZKquKk1gJwvQ6VvSelRYbYU0yLn4qhlmHPZlPlUNFK&#13;&#10;KOFs7pzbkgN1dzzm8oZ3ljddSJMezBa3aBarwFyOKzfuzUD058bBsq0vIN45557gJFceNsgAhuZl&#13;&#10;29q+XDICkILpdi9GpLM9YlF6gmJTsZ/YAa6UOmwFle/MV6zLZSDwuvPgaVisgcP19V0XXIdGG50W&#13;&#10;ZopNvzoo7UypPdD/R6ARbbaE9yxSJOwO5bweG8LCM90lcbJAYnLSonPY5Wt1d9+Wk6ZL6o3Bi0dm&#13;&#10;pCdol7XjLlv0eUzcVqwUBuakLC9uLq5KPQKUeK7VGuq/TZgGgU9rgJLeS5+3RHvYJtW955XhOTMx&#13;&#10;4eHDluWusHNUdTErgvKsOho7n/58atFM7bqIZvh2AyE0WW/oet71/bovXvDypdFIS/MCywOPsa7/&#13;&#10;aaqVv5T1WGQmavSIyWgKd2SsS3nU3nDzcwokeGRoR3+oqIoMp9jJTHdBFz87ICQKa1xqwNlIUQdw&#13;&#10;2zmkvDSD2UPGrQSU4I1VFS4FiXd8ElDB30cWtvJYn/bqN9KWNB2e400gURE58mK5fZEeNewbznH6&#13;&#10;XoFjwhWQ7PL26yTC0N4cvSAQGbZPgOM8h8I+dlct2D1tjVcAXFvpFZv/KTdvoD08uAV2MELFe601&#13;&#10;7Ojjdd48vGF4LXh0zX4kW2+4K1fERwGhHO2b54Sv8qfrdApssuQKwmkb7xbkeIqLPSeQpPW1RfqG&#13;&#10;6I5TN7Nxxuqz233Fy7hsTi1c4WwBMWuX2EIi119gbyOuewU8COsuUpPgwj95/k43UOgSp8jjN/2G&#13;&#10;pcIafA+fiPRv+gjIR9k9SebSauTiaNU359o0o6tzzlyKbf0290TJq+z5ehnn+K5uehS/L/HYIMfa&#13;&#10;mGziBVHherGBGIu4fgczYqeDIbLjguMFMyORYRUnAXT414hrDh13r5vL3Nb051ZZfzF+V52ZfYK9&#13;&#10;VVHaXY5XxAk1Cb6Gx2LvJbxPlopao7yUC2EP+bviysPGa9f1S88EVuzoFZyO4K/x+ehwYlsVPFQi&#13;&#10;dEtfwtb6aplz3JYw9wj+bedBKQ+pwwLiXCNcS5Hrn2BMwm8QfCWjBYLqrB3k7p59pV1hICF9MFnQ&#13;&#10;IFpK5JCUXHpJ+GEDN0kbaXXpym3JTXtIeKqohZYtoVAqC7RD8CdpGqfISgsSDCX0dLoPYg0faQVp&#13;&#10;BeGuHVp3w6vd/OaFskxLQqVuiGGIIj4ZnfY5baCpIPlWonvqeNpxBCGlKy0gzU4hS8ZuW6jh9+vf&#13;&#10;StlNarRqTMNzi8yy9ftLnqhHGehl5KQ6/OGQ4RDrcOq98lMTREVSeNLDDYR8rbGil4hr28R12q4F&#13;&#10;vSwtOVCy5zX5NXIzXvXqYlvy2NPZraOVs9xkBNlqSHZIYkh8qPjZobVPkPZf0IfErsUlx5XHJXzG&#13;&#10;DD+iDdDeqNxxtV2ukEv9usNrx4lUyVSnVLbUhJtGRygdgh2ZNz1vEtqRbtJuRLdut8UOhVvxtDxa&#13;&#10;wGVaph1mefBbzIeistjg0gW3P2s/qH9IFs8QrxIXEz8inoapVxbL8MpoyhjKGME0lLhY8tyHWQ5Z&#13;&#10;jty3RaamT7047IQoPoPNLiiczNvVqnG155Z6geONYnPn3IPFzRttkhSsVLUfWj80DdAh7Fc0V7S7&#13;&#10;YzKdrWGSVZB1tRpfbRX67HEL+Nr+jPbFmhvZp7OriZeJuf2O228m3mrdkWuZq1a/2/HBsdMzGgNW&#13;&#10;0kWxmQZJBvFNB0xftfceti+jldB43YddpDG3lMsbcoreWljc1u+8gq3d23giN+ji15086mfMz2QK&#13;&#10;9wjbyU/Km+4al99qIWexxtyz5EPRQu3rugx3G8eQhmi3Acfi5us9w/cL8nf1+VdPhqhl2BT1CJcf&#13;&#10;LKfN8c1JLkovKnGqxwTGVPLNv/L1ly2PDOlYPz7aX9o8EzfAKXNc5m6bQV5fpkWzXPO65lweXpGP&#13;&#10;Iu27RKmtx/pLJaiJCiSFOLtA7+z2I29SByzHF14c6Iof8a/zrOt5pd69VLq4k38/fyL+TENKXvKI&#13;&#10;OI3H9o+0O0cTj955mDTvMO02naexRyNWI15jY5V/1a0QxS/EJfYl/4Wez10fRxa6Fgmw3bDb3KPw&#13;&#10;qzB9mBmnBg+Ke8MaP1htDVtNecRWxZd2Utbtwuw633D+UXu5lXlthBZ8RBXkMbelJ4JKjwSeDAyA&#13;&#10;7XLQ08XVle9LaHzZiD8TL7xfOEC/Cf9UrwN/QO+4Xpre/jRzeYviQf04yzjwurrw1k1Cx6X8qfnz&#13;&#10;L3v2xwxMvIcPTCmgrc8XT7ym3h/Kf04rPGdXY3Fsx5ZNWzf3CSzHbnySP2RUOGv3KGAI1pVcHrOY&#13;&#10;NFK/cyR+xuYL+VsiLC3yXmSrblqdTayjQaGBkMEAO0H7/ju/e3afwgfzU86l5Mqh81vz/+MaWfKl&#13;&#10;pE0HQTxdtNMGrS5TqViLyUXiyp65dkwd2Zij1ZpoJOtj4VR+4ex3oz/3xUldRJyy4Cl2u9frjCdn&#13;&#10;PTN5sX54djBj0Ov55qbPTYsnlZ2UA/ycq/y/R3+rUZ5y5yuI6iy0fvPoYIBNTVn/n1XjCZ6g577u&#13;&#10;j8/1n8eTN/V5ne5tN7liUlRl71I8PVyv80jHpL9yV7MVn8dTDyGPyR6n4gK3N2mStq1/Ojx/f/o9&#13;&#10;AfE2abzPIuTo154Xc5GTldfmri0GvPPnCnjbM1b22TzdwcK2u6XwnU3B0ItPOZ8elh+dqDIjWh2z&#13;&#10;53dNICWUoG7cqzS844bvyPtw9UO4eELGcOWH4w8nM183vOmq7vMMbWOL53jKqbFFUKIitHHe2L1A&#13;&#10;2/Mp8W3/7VraeM6HsmrnULtQ3cl9M4k0fBT+WsOTBL8OtfYu1RuqKSpP4pPq7w4ca6AsvfsTd3zj&#13;&#10;rTFjdO6jL7Dd27Az7xu+bJ2+zLu3O+h0yM0xmaWsuQctlqctszvfdsY+uKrietzoeN9YWFvm5ubN&#13;&#10;uzQvLp+YjZtLzyh+5ryfltgsdOkiNivg5Ced+qiZM7EiMXuO+mqUlQy+zCwsKux9Hp52x3bmETX/&#13;&#10;TeXityNpt5wLsTZqIZkhlZPRS/GdW8ovn7ebOOk6dn/as3LMu3jp/EDB2ao1ISMLNouKvXNlIUNn&#13;&#10;lzM3cZxZuzClUHV82fat+lhI71IrZz6/reaL4N1LLkuOEwM5MnDCjss3NQuWOr50OeVXzk5c6bKn&#13;&#10;Ff/hnBBdilNcTv16h1C7hpZP26lfov8BX4CnxX2N6wm+O/v04/O4tLaBqGq57w/mU1tvZZ0MWKx0&#13;&#10;dmiq++jeOp6uadh7owq70DnnOUIaHWwLcJ2+nne691aV5lz4Uvai42xD4tgE4QshNSteM+AE97dP&#13;&#10;gdKeTsN985GfF/+ZQdNTVXpuC+WzBjicDtGHTALpueoh0GY1daVn0avp768k2+d/p830fNgPSr2V&#13;&#10;QMX9riQfKE+m5+hQtN9yYdV/BMQRfYkeFOcf6bvPz7z9V/K8+7cFOOg+4utK8dKlp86yuntQSJQK&#13;&#10;EqOkilJSwiopWyKRMtCfHBSJSiH5OUK3G1lPoiPBFDQjU32gZSBKRQGjoARay+r4uXqQQJSyHkoZ&#13;&#10;bS0HmvgRqb7BIJTUr9wOAn3l4IoHKKT/s82vZwykkp3gSBALR/7VQBVlZbQy6ASu2lAo6NXpDfRa&#13;&#10;taGVMND14u82JBIFMWewoVFYRhtaCfkPGxKN/eceKBR0zH+Ph0ap/ravL5Xo6kGmrlwKTV2DySAW&#13;&#10;ujVRKL4g/aigC5KBlxMFpJ8CfawLHepeVRWUCsnJEeXoQEaRVckYFNmRhEaiyU5YLDR2IGvA/7/L&#13;&#10;j4/CxxcCv0IPjUHvhiMQegR9OHSFXfnfHvp9lt7+CwAA//8DAFBLAwQUAAYACAAAACEA7DfJgeYA&#13;&#10;AAARAQAADwAAAGRycy9kb3ducmV2LnhtbEyPT2vDMAzF74N9B6PBbq3jLBsjjVJK9+dUBmsHpTc3&#13;&#10;UZPQ2A6xm6Tffuppu0gISe+9X7acTCsG6n3jLIKaRyDIFq5sbIXws/uYvYLwQdtSt84SwpU8LPP7&#13;&#10;u0ynpRvtNw3bUAkWsT7VCHUIXSqlL2oy2s9dR5Z3J9cbHXjsK1n2emRx08o4il6k0Y1lh1p3tK6p&#13;&#10;OG8vBuFz1OPqSb0Pm/NpfT3snr/2G0WIjw/T24LLagEi0BT+PuDGwPkh52BHd7GlFy3CTKmYiQJC&#13;&#10;knC/XSiVJCCOCHEcKZB5Jv+T5L8AAAD//wMAUEsDBBQABgAIAAAAIQCOIglCugAAACEBAAAZAAAA&#13;&#10;ZHJzL19yZWxzL2Uyb0RvYy54bWwucmVsc4SPywrCMBBF94L/EGZv07oQkabdiNCt1A8YkmkbbB4k&#13;&#10;UezfG3BjQXA593LPYer2ZWb2pBC1swKqogRGVjql7Sjg1l92R2AxoVU4O0sCForQNttNfaUZUx7F&#13;&#10;SfvIMsVGAVNK/sR5lBMZjIXzZHMzuGAw5TOM3KO840h8X5YHHr4Z0KyYrFMCQqcqYP3is/k/2w2D&#13;&#10;lnR28mHIph8Krk12ZyCGkZIAQ0rjJ6wKMgPwpuarx5o3AAAA//8DAFBLAQItABQABgAIAAAAIQCm&#13;&#10;5lH7DAEAABUCAAATAAAAAAAAAAAAAAAAAAAAAABbQ29udGVudF9UeXBlc10ueG1sUEsBAi0AFAAG&#13;&#10;AAgAAAAhADj9If/WAAAAlAEAAAsAAAAAAAAAAAAAAAAAPQEAAF9yZWxzLy5yZWxzUEsBAi0AFAAG&#13;&#10;AAgAAAAhAOsHuOs7BAAAyQsAAA4AAAAAAAAAAAAAAAAAPAIAAGRycy9lMm9Eb2MueG1sUEsBAi0A&#13;&#10;FAAGAAgAAAAhAEHlhZdbDwAAlDQAABQAAAAAAAAAAAAAAAAAowYAAGRycy9tZWRpYS9pbWFnZTEu&#13;&#10;ZW1mUEsBAi0AFAAGAAgAAAAhAOw3yYHmAAAAEQEAAA8AAAAAAAAAAAAAAAAAMBYAAGRycy9kb3du&#13;&#10;cmV2LnhtbFBLAQItABQABgAIAAAAIQCOIglCugAAACEBAAAZAAAAAAAAAAAAAAAAAEMXAABkcnMv&#13;&#10;X3JlbHMvZTJvRG9jLnhtbC5yZWxzUEsFBgAAAAAGAAYAfAEAADQYAAAAAA==&#13;&#10;">
                <v:rect id="_x0000_s1211" alt="&quot;&quot;" style="position:absolute;width:77876;height:11182;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u9xjvywAAAOgAAAAPAAAAZHJzL2Rvd25yZXYueG1sRI/RSsQw&#13;&#10;EEXfBf8hjOCbm2zVErqbXaSy4KurHzA2s01pMylNbKtfbwTBl4GZyz3D2R9XP4iZptgFNrDdKBDE&#13;&#10;TbAdtwbe3053GkRMyBaHwGTgiyIcD9dXe6xsWPiV5nNqRYZwrNCAS2mspIyNI49xE0binF3C5DHl&#13;&#10;dWqlnXDJcD/IQqlSeuw4f3A4Uu2o6c+f3sBJPdTKfvTzakl/99tldrq+GHN7sz7v8njagUi0pv/G&#13;&#10;H+LFZodCl/ePqtQF/IrlA8jDDwAAAP//AwBQSwECLQAUAAYACAAAACEA2+H2y+4AAACFAQAAEwAA&#13;&#10;AAAAAAAAAAAAAAAAAAAAW0NvbnRlbnRfVHlwZXNdLnhtbFBLAQItABQABgAIAAAAIQBa9CxbvwAA&#13;&#10;ABUBAAALAAAAAAAAAAAAAAAAAB8BAABfcmVscy8ucmVsc1BLAQItABQABgAIAAAAIQBu9xjvywAA&#13;&#10;AOgAAAAPAAAAAAAAAAAAAAAAAAcCAABkcnMvZG93bnJldi54bWxQSwUGAAAAAAMAAwC3AAAA/wIA&#13;&#10;AAAA&#13;&#10;" fillcolor="#1c2c53" stroked="f" strokeweight="1pt">
                  <v:textbox>
                    <w:txbxContent>
                      <w:p w14:paraId="040155CA" w14:textId="7513D370" w:rsidR="004340B4" w:rsidRPr="006324C6" w:rsidRDefault="004340B4" w:rsidP="004340B4">
                        <w:pPr>
                          <w:pStyle w:val="Heading4"/>
                          <w:ind w:left="720"/>
                          <w:rPr>
                            <w:b/>
                            <w:bCs/>
                            <w:color w:val="FFFFFF" w:themeColor="background1"/>
                            <w:sz w:val="36"/>
                            <w:szCs w:val="36"/>
                          </w:rPr>
                        </w:pPr>
                        <w:r w:rsidRPr="00952BA8">
                          <w:rPr>
                            <w:rFonts w:asciiTheme="minorHAnsi" w:hAnsiTheme="minorHAnsi" w:cstheme="minorHAnsi"/>
                            <w:b/>
                            <w:i w:val="0"/>
                            <w:color w:val="FFFFFF" w:themeColor="background1"/>
                            <w:sz w:val="36"/>
                            <w:szCs w:val="36"/>
                          </w:rPr>
                          <w:t>Calculate Section</w:t>
                        </w:r>
                        <w:r>
                          <w:rPr>
                            <w:rFonts w:asciiTheme="minorHAnsi" w:hAnsiTheme="minorHAnsi" w:cstheme="minorHAnsi"/>
                            <w:b/>
                            <w:i w:val="0"/>
                            <w:color w:val="FFFFFF" w:themeColor="background1"/>
                            <w:sz w:val="36"/>
                            <w:szCs w:val="36"/>
                          </w:rPr>
                          <w:t xml:space="preserve"> Six </w:t>
                        </w:r>
                        <w:r w:rsidRPr="0095373D">
                          <w:rPr>
                            <w:rFonts w:asciiTheme="minorHAnsi" w:hAnsiTheme="minorHAnsi" w:cstheme="minorHAnsi"/>
                            <w:b/>
                            <w:bCs/>
                            <w:i w:val="0"/>
                            <w:iCs w:val="0"/>
                            <w:color w:val="FFFFFF" w:themeColor="background1"/>
                            <w:sz w:val="36"/>
                            <w:szCs w:val="36"/>
                          </w:rPr>
                          <w:t>Total</w:t>
                        </w:r>
                      </w:p>
                      <w:p w14:paraId="4244D0CB" w14:textId="6F7B3F7C" w:rsidR="004340B4" w:rsidRPr="006324C6" w:rsidRDefault="004340B4" w:rsidP="004340B4">
                        <w:pPr>
                          <w:spacing w:line="480" w:lineRule="auto"/>
                          <w:ind w:left="720"/>
                          <w:rPr>
                            <w:rFonts w:eastAsiaTheme="minorEastAsia"/>
                            <w:b/>
                            <w:bCs/>
                            <w:i/>
                            <w:iCs/>
                            <w:color w:val="FFFFFF" w:themeColor="background1"/>
                            <w:sz w:val="28"/>
                            <w:szCs w:val="28"/>
                          </w:rPr>
                        </w:pPr>
                        <w:r w:rsidRPr="006324C6">
                          <w:rPr>
                            <w:rFonts w:eastAsiaTheme="minorEastAsia"/>
                            <w:b/>
                            <w:bCs/>
                            <w:i/>
                            <w:iCs/>
                            <w:color w:val="FFFFFF" w:themeColor="background1"/>
                            <w:sz w:val="28"/>
                            <w:szCs w:val="28"/>
                          </w:rPr>
                          <w:t xml:space="preserve">Add up points from the bolded boxes to get your Section </w:t>
                        </w:r>
                        <w:r>
                          <w:rPr>
                            <w:rFonts w:eastAsiaTheme="minorEastAsia"/>
                            <w:b/>
                            <w:bCs/>
                            <w:i/>
                            <w:iCs/>
                            <w:color w:val="FFFFFF" w:themeColor="background1"/>
                            <w:sz w:val="28"/>
                            <w:szCs w:val="28"/>
                          </w:rPr>
                          <w:t xml:space="preserve">Six </w:t>
                        </w:r>
                        <w:r w:rsidRPr="006324C6">
                          <w:rPr>
                            <w:rFonts w:eastAsiaTheme="minorEastAsia"/>
                            <w:b/>
                            <w:bCs/>
                            <w:i/>
                            <w:iCs/>
                            <w:color w:val="FFFFFF" w:themeColor="background1"/>
                            <w:sz w:val="28"/>
                            <w:szCs w:val="28"/>
                          </w:rPr>
                          <w:t>Total.</w:t>
                        </w:r>
                      </w:p>
                      <w:p w14:paraId="650ACE3D" w14:textId="77777777" w:rsidR="004340B4" w:rsidRPr="00F45A74" w:rsidRDefault="004340B4" w:rsidP="004340B4">
                        <w:pPr>
                          <w:rPr>
                            <w:b/>
                            <w:bCs/>
                            <w:sz w:val="36"/>
                            <w:szCs w:val="36"/>
                          </w:rPr>
                        </w:pPr>
                      </w:p>
                    </w:txbxContent>
                  </v:textbox>
                </v:rect>
                <v:shape id="Text Box 9" o:spid="_x0000_s1212" type="#_x0000_t202" alt="Section two total score box" style="position:absolute;left:42519;top:7086;width:20009;height:3105;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Szl5/zQAAAOcAAAAPAAAAZHJzL2Rvd25yZXYueG1sRI9BSwMx&#13;&#10;FITvQv9DeAVvNusWy3bbtCwtliIotHrw+Eie2cVNsiTPdv33RhC8DAzDfMOst6PrxYVi6oJXcD8r&#13;&#10;QJDXwXTeKnh7fbyrQCRGb7APnhR8U4LtZnKzxtqEqz/R5cxWZIhPNSpomYdayqRbcphmYSCfs48Q&#13;&#10;HXK20UoT8ZrhrpdlUSykw87nhRYH2rWkP89fTsHT6YClPRyL5/k7Ny+WdZOiVup2Ou5XWZoVCKaR&#13;&#10;/xt/iKNRsJw/VFW5rBbw+yt/Arn5AQAA//8DAFBLAQItABQABgAIAAAAIQDb4fbL7gAAAIUBAAAT&#13;&#10;AAAAAAAAAAAAAAAAAAAAAABbQ29udGVudF9UeXBlc10ueG1sUEsBAi0AFAAGAAgAAAAhAFr0LFu/&#13;&#10;AAAAFQEAAAsAAAAAAAAAAAAAAAAAHwEAAF9yZWxzLy5yZWxzUEsBAi0AFAAGAAgAAAAhAFLOXn/N&#13;&#10;AAAA5wAAAA8AAAAAAAAAAAAAAAAABwIAAGRycy9kb3ducmV2LnhtbFBLBQYAAAAAAwADALcAAAAB&#13;&#10;AwAAAAA=&#13;&#10;" fillcolor="window" strokecolor="window" strokeweight=".5pt">
                  <v:textbox>
                    <w:txbxContent>
                      <w:p w14:paraId="6A96F9D6" w14:textId="77777777" w:rsidR="004340B4" w:rsidRPr="007F7596" w:rsidRDefault="004340B4" w:rsidP="004340B4">
                        <w:pPr>
                          <w:spacing w:after="240"/>
                          <w:rPr>
                            <w:b/>
                            <w:bCs/>
                            <w:color w:val="1C2C53"/>
                            <w:sz w:val="28"/>
                            <w:szCs w:val="28"/>
                          </w:rPr>
                        </w:pPr>
                        <w:r w:rsidRPr="007F7596">
                          <w:rPr>
                            <w:b/>
                            <w:bCs/>
                            <w:color w:val="1C2C53"/>
                            <w:sz w:val="28"/>
                            <w:szCs w:val="28"/>
                          </w:rPr>
                          <w:t>SECTION TOTAL =</w:t>
                        </w:r>
                      </w:p>
                      <w:p w14:paraId="3CFB745D" w14:textId="77777777" w:rsidR="004340B4" w:rsidRDefault="004340B4" w:rsidP="004340B4"/>
                    </w:txbxContent>
                  </v:textbox>
                </v:shape>
                <v:shape id="Picture 1" o:spid="_x0000_s1213" type="#_x0000_t75" alt="&quot;&quot;" style="position:absolute;left:63703;top:7162;width:10033;height:3683;visibility:visible;mso-wrap-style:squar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LAx92zwAAAOgAAAAPAAAAZHJzL2Rvd25yZXYueG1sRI9hS8Mw&#13;&#10;EIa/C/6HcILfXLpOqumWjeEYCAPBKWP7djS3tqy51CZu2b83guCXg7uX9zme2SLaTpxp8K1jDeNR&#13;&#10;BoK4cqblWsPnx/rhGYQPyAY7x6ThSh4W89ubGZbGXfidzttQiwRhX6KGJoS+lNJXDVn0I9cTp+zo&#13;&#10;BoshrUMtzYCXBLedzLOskBZbTh8a7Omloeq0/bYa9sfd0q7zPr59TXKK+wMXuw1rfX8XV9M0llMQ&#13;&#10;gWL4b/whXk1yeFRj9VQopeBXLB1Azn8AAAD//wMAUEsBAi0AFAAGAAgAAAAhANvh9svuAAAAhQEA&#13;&#10;ABMAAAAAAAAAAAAAAAAAAAAAAFtDb250ZW50X1R5cGVzXS54bWxQSwECLQAUAAYACAAAACEAWvQs&#13;&#10;W78AAAAVAQAACwAAAAAAAAAAAAAAAAAfAQAAX3JlbHMvLnJlbHNQSwECLQAUAAYACAAAACEACwMf&#13;&#10;ds8AAADoAAAADwAAAAAAAAAAAAAAAAAHAgAAZHJzL2Rvd25yZXYueG1sUEsFBgAAAAADAAMAtwAA&#13;&#10;AAMDAAAAAA==&#13;&#10;">
                  <v:imagedata r:id="rId31" o:title=""/>
                </v:shape>
              </v:group>
            </w:pict>
          </mc:Fallback>
        </mc:AlternateContent>
      </w:r>
      <w:r w:rsidR="00D13DC9" w:rsidRPr="00D13DC9">
        <w:rPr>
          <w:noProof/>
        </w:rPr>
        <mc:AlternateContent>
          <mc:Choice Requires="wps">
            <w:drawing>
              <wp:anchor distT="0" distB="0" distL="114300" distR="114300" simplePos="0" relativeHeight="251658306" behindDoc="0" locked="0" layoutInCell="1" allowOverlap="1" wp14:anchorId="19C7CC2C" wp14:editId="1510C373">
                <wp:simplePos x="0" y="0"/>
                <wp:positionH relativeFrom="margin">
                  <wp:posOffset>5789930</wp:posOffset>
                </wp:positionH>
                <wp:positionV relativeFrom="paragraph">
                  <wp:posOffset>3057313</wp:posOffset>
                </wp:positionV>
                <wp:extent cx="952728" cy="343535"/>
                <wp:effectExtent l="0" t="0" r="19050" b="18415"/>
                <wp:wrapNone/>
                <wp:docPr id="1693252568" name="Text Box 6"/>
                <wp:cNvGraphicFramePr/>
                <a:graphic xmlns:a="http://schemas.openxmlformats.org/drawingml/2006/main">
                  <a:graphicData uri="http://schemas.microsoft.com/office/word/2010/wordprocessingShape">
                    <wps:wsp>
                      <wps:cNvSpPr txBox="1"/>
                      <wps:spPr>
                        <a:xfrm>
                          <a:off x="0" y="0"/>
                          <a:ext cx="952728" cy="343535"/>
                        </a:xfrm>
                        <a:prstGeom prst="rect">
                          <a:avLst/>
                        </a:prstGeom>
                        <a:solidFill>
                          <a:sysClr val="window" lastClr="FFFFFF"/>
                        </a:solidFill>
                        <a:ln w="19050">
                          <a:solidFill>
                            <a:srgbClr val="1C2C53"/>
                          </a:solidFill>
                        </a:ln>
                      </wps:spPr>
                      <wps:txbx>
                        <w:txbxContent>
                          <w:p w14:paraId="16AACB44" w14:textId="77777777" w:rsidR="00284CD7" w:rsidRPr="00D37F37" w:rsidRDefault="00284CD7" w:rsidP="00284CD7">
                            <w:pPr>
                              <w:spacing w:after="240"/>
                              <w:rPr>
                                <w:b/>
                                <w:bCs/>
                                <w:sz w:val="24"/>
                                <w:szCs w:val="24"/>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9C7CC2C" id="_x0000_s1214" type="#_x0000_t202" style="position:absolute;left:0;text-align:left;margin-left:455.9pt;margin-top:240.75pt;width:75pt;height:27.05pt;z-index:25165830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5vTJYSAIAAJcEAAAOAAAAZHJzL2Uyb0RvYy54bWysVEuP2jAQvlfqf7B8LwmBLAURVpQVVSW0&#13;&#10;uxJb7dk4DonkeFzbkNBf37ETHrvbU1UOZsYznsf3zWR+39aSHIWxFaiMDgcxJUJxyCu1z+jPl/WX&#13;&#10;r5RYx1TOJCiR0ZOw9H7x+dO80TORQAkyF4ZgEGVnjc5o6ZyeRZHlpaiZHYAWCo0FmJo5VM0+yg1r&#13;&#10;MHotoySO76IGTK4NcGEt3j50RroI8YtCcPdUFFY4IjOKtblwmnDu/Bkt5my2N0yXFe/LYP9QRc0q&#13;&#10;hUkvoR6YY+Rgqg+h6oobsFC4AYc6gqKouAg9YDfD+F0325JpEXpBcKy+wGT/X1j+eNzqZ0Nc+w1a&#13;&#10;JNAD0mg7s3jp+2kLU/t/rJSgHSE8XWATrSMcL6dpMkmQZ46m0XiUjlIfJbo+1sa67wJq4oWMGmQl&#13;&#10;gMWOG+s617OLz2VBVvm6kjIoJ7uShhwZEoi859BQIpl1eJnRdfj12d48k4o02M40TuOQ6o3Rmv3u&#13;&#10;EnS4Slbp6GMMrF8qbOOKhpdcu2tJlWPoyd0Zqx3kJ4TQQDddVvN1hY1usMpnZnCcEDVcEfeERyEB&#13;&#10;64JeoqQE8/tv994fWUYrJQ2OZ0btrwMzApv/oZD/6XA89vMclHE6SVAxt5bdrUUd6hUggENcRs2D&#13;&#10;6P2dPIuFgfoVN2nps6KJKY65M+rO4sp1S4ObyMVyGZxwgjVzG7XV3If2bHkaX9pXZnTPtcMheYTz&#13;&#10;ILPZO8o7X/9SwfLgoKjCPHikO1R7AnD6w0T1m+rX61YPXtfvyeIPAAAA//8DAFBLAwQUAAYACAAA&#13;&#10;ACEABnSya+YAAAARAQAADwAAAGRycy9kb3ducmV2LnhtbEyPT0+DQBDF7yZ+h82YeGnsghRaKUND&#13;&#10;aoi3GmsPHhd2BSI7i+y2xW/vctLLJPPvvd/LdpPu2UWNtjOEEC4DYIpqIztqEE7v5cMGmHWCpOgN&#13;&#10;KYQfZWGX395kIpXmSm/qcnQN8yJkU4HQOjeknNu6VVrYpRkU+d2nGbVwvh0bLkdx9eK6549BkHAt&#13;&#10;OvIOrRjUvlX11/GsEV4KWpyK/fpjfZjKRRmsotfqO0K8v5uet74UW2BOTe7vA+YMnh9yD1aZM0nL&#13;&#10;eoSnMPT8DmG1CWNg80WQzKMKIY7iBHie8f9J8l8AAAD//wMAUEsBAi0AFAAGAAgAAAAhALaDOJL+&#13;&#10;AAAA4QEAABMAAAAAAAAAAAAAAAAAAAAAAFtDb250ZW50X1R5cGVzXS54bWxQSwECLQAUAAYACAAA&#13;&#10;ACEAOP0h/9YAAACUAQAACwAAAAAAAAAAAAAAAAAvAQAAX3JlbHMvLnJlbHNQSwECLQAUAAYACAAA&#13;&#10;ACEAeb0yWEgCAACXBAAADgAAAAAAAAAAAAAAAAAuAgAAZHJzL2Uyb0RvYy54bWxQSwECLQAUAAYA&#13;&#10;CAAAACEABnSya+YAAAARAQAADwAAAAAAAAAAAAAAAACiBAAAZHJzL2Rvd25yZXYueG1sUEsFBgAA&#13;&#10;AAAEAAQA8wAAALUFAAAAAA==&#13;&#10;" fillcolor="window" strokecolor="#1c2c53" strokeweight="1.5pt">
                <v:textbox>
                  <w:txbxContent>
                    <w:p w14:paraId="16AACB44" w14:textId="77777777" w:rsidR="00284CD7" w:rsidRPr="00D37F37" w:rsidRDefault="00284CD7" w:rsidP="00284CD7">
                      <w:pPr>
                        <w:spacing w:after="240"/>
                        <w:rPr>
                          <w:b/>
                          <w:bCs/>
                          <w:sz w:val="24"/>
                          <w:szCs w:val="24"/>
                        </w:rPr>
                      </w:pPr>
                    </w:p>
                  </w:txbxContent>
                </v:textbox>
                <w10:wrap anchorx="margin"/>
              </v:shape>
            </w:pict>
          </mc:Fallback>
        </mc:AlternateContent>
      </w:r>
      <w:r w:rsidR="00284CD7" w:rsidRPr="00D13DC9">
        <w:t xml:space="preserve">No </w:t>
      </w:r>
      <w:r w:rsidR="00284CD7" w:rsidRPr="00F90728">
        <w:t>(0 points)</w:t>
      </w:r>
      <w:r w:rsidR="00284CD7" w:rsidRPr="00D13DC9">
        <w:br w:type="page"/>
      </w:r>
    </w:p>
    <w:p w14:paraId="4842587B" w14:textId="7EF1B327" w:rsidR="00284CD7" w:rsidRPr="00F1598C" w:rsidRDefault="00284CD7" w:rsidP="0049362A">
      <w:pPr>
        <w:pStyle w:val="BodyText"/>
        <w:spacing w:before="120" w:after="120" w:line="312" w:lineRule="auto"/>
        <w:ind w:firstLine="720"/>
        <w:contextualSpacing/>
        <w:jc w:val="center"/>
        <w:rPr>
          <w:rFonts w:asciiTheme="minorHAnsi" w:hAnsiTheme="minorHAnsi" w:cstheme="minorHAnsi"/>
          <w:b/>
          <w:bCs/>
          <w:sz w:val="28"/>
          <w:szCs w:val="28"/>
        </w:rPr>
      </w:pPr>
      <w:r w:rsidRPr="00F1598C">
        <w:rPr>
          <w:rFonts w:asciiTheme="minorHAnsi" w:hAnsiTheme="minorHAnsi" w:cstheme="minorHAnsi"/>
          <w:b/>
          <w:bCs/>
          <w:sz w:val="28"/>
          <w:szCs w:val="28"/>
        </w:rPr>
        <w:lastRenderedPageBreak/>
        <w:t>Thank you for completing the Out</w:t>
      </w:r>
      <w:r w:rsidR="002452DA" w:rsidRPr="00F1598C">
        <w:rPr>
          <w:rFonts w:asciiTheme="minorHAnsi" w:hAnsiTheme="minorHAnsi" w:cstheme="minorHAnsi"/>
          <w:b/>
          <w:bCs/>
          <w:sz w:val="28"/>
          <w:szCs w:val="28"/>
        </w:rPr>
        <w:t>-</w:t>
      </w:r>
      <w:r w:rsidRPr="00F1598C">
        <w:rPr>
          <w:rFonts w:asciiTheme="minorHAnsi" w:hAnsiTheme="minorHAnsi" w:cstheme="minorHAnsi"/>
          <w:b/>
          <w:bCs/>
          <w:sz w:val="28"/>
          <w:szCs w:val="28"/>
        </w:rPr>
        <w:t>of</w:t>
      </w:r>
      <w:r w:rsidR="002452DA" w:rsidRPr="00F1598C">
        <w:rPr>
          <w:rFonts w:asciiTheme="minorHAnsi" w:hAnsiTheme="minorHAnsi" w:cstheme="minorHAnsi"/>
          <w:b/>
          <w:bCs/>
          <w:sz w:val="28"/>
          <w:szCs w:val="28"/>
        </w:rPr>
        <w:t>-</w:t>
      </w:r>
      <w:r w:rsidRPr="00F1598C">
        <w:rPr>
          <w:rFonts w:asciiTheme="minorHAnsi" w:hAnsiTheme="minorHAnsi" w:cstheme="minorHAnsi"/>
          <w:b/>
          <w:bCs/>
          <w:sz w:val="28"/>
          <w:szCs w:val="28"/>
        </w:rPr>
        <w:t xml:space="preserve">School </w:t>
      </w:r>
      <w:r w:rsidR="002452DA" w:rsidRPr="00F1598C">
        <w:rPr>
          <w:rFonts w:asciiTheme="minorHAnsi" w:hAnsiTheme="minorHAnsi" w:cstheme="minorHAnsi"/>
          <w:b/>
          <w:bCs/>
          <w:sz w:val="28"/>
          <w:szCs w:val="28"/>
        </w:rPr>
        <w:t xml:space="preserve">Time </w:t>
      </w:r>
      <w:r w:rsidRPr="00F1598C">
        <w:rPr>
          <w:rFonts w:asciiTheme="minorHAnsi" w:hAnsiTheme="minorHAnsi" w:cstheme="minorHAnsi"/>
          <w:b/>
          <w:bCs/>
          <w:sz w:val="28"/>
          <w:szCs w:val="28"/>
        </w:rPr>
        <w:t>SLAQ!</w:t>
      </w:r>
    </w:p>
    <w:p w14:paraId="34494073" w14:textId="77777777" w:rsidR="00284CD7" w:rsidRPr="00F1598C" w:rsidRDefault="00284CD7" w:rsidP="0049362A">
      <w:pPr>
        <w:pStyle w:val="BodyText"/>
        <w:spacing w:before="120" w:after="120" w:line="312" w:lineRule="auto"/>
        <w:ind w:firstLine="720"/>
        <w:contextualSpacing/>
        <w:jc w:val="center"/>
        <w:rPr>
          <w:rFonts w:asciiTheme="minorHAnsi" w:hAnsiTheme="minorHAnsi" w:cstheme="minorHAnsi"/>
          <w:b/>
          <w:bCs/>
          <w:sz w:val="28"/>
          <w:szCs w:val="24"/>
        </w:rPr>
        <w:sectPr w:rsidR="00284CD7" w:rsidRPr="00F1598C" w:rsidSect="00284CD7">
          <w:footerReference w:type="default" r:id="rId44"/>
          <w:pgSz w:w="12240" w:h="15840"/>
          <w:pgMar w:top="1440" w:right="1080" w:bottom="1440" w:left="1080" w:header="720" w:footer="720" w:gutter="0"/>
          <w:pgNumType w:fmt="numberInDash"/>
          <w:cols w:space="720"/>
          <w:docGrid w:linePitch="360"/>
        </w:sectPr>
      </w:pPr>
      <w:r w:rsidRPr="00F1598C">
        <w:rPr>
          <w:rFonts w:asciiTheme="minorHAnsi" w:hAnsiTheme="minorHAnsi" w:cstheme="minorHAnsi"/>
          <w:b/>
          <w:bCs/>
          <w:sz w:val="28"/>
          <w:szCs w:val="24"/>
        </w:rPr>
        <w:t>Proceed to the next page to calculate your final score.</w:t>
      </w:r>
    </w:p>
    <w:p w14:paraId="4BAEBA32" w14:textId="68B925B0" w:rsidR="00284CD7" w:rsidRPr="007B25AD" w:rsidRDefault="00284CD7" w:rsidP="00237328">
      <w:pPr>
        <w:pStyle w:val="Heading2"/>
      </w:pPr>
      <w:r w:rsidRPr="007B25AD">
        <w:lastRenderedPageBreak/>
        <w:t>Score Summary</w:t>
      </w:r>
    </w:p>
    <w:p w14:paraId="0929DE05" w14:textId="77777777" w:rsidR="00284CD7" w:rsidRPr="00F1598C" w:rsidRDefault="00284CD7" w:rsidP="0049362A">
      <w:pPr>
        <w:spacing w:before="120" w:after="120" w:line="312" w:lineRule="auto"/>
        <w:contextualSpacing/>
        <w:rPr>
          <w:rFonts w:asciiTheme="minorHAnsi" w:hAnsiTheme="minorHAnsi" w:cstheme="minorHAnsi"/>
          <w:b/>
          <w:color w:val="09496B"/>
          <w:sz w:val="24"/>
          <w:szCs w:val="24"/>
        </w:rPr>
      </w:pPr>
      <w:r w:rsidRPr="00F1598C">
        <w:rPr>
          <w:rFonts w:asciiTheme="minorHAnsi" w:hAnsiTheme="minorHAnsi" w:cstheme="minorHAnsi"/>
          <w:b/>
          <w:color w:val="09496B"/>
          <w:sz w:val="24"/>
          <w:szCs w:val="24"/>
        </w:rPr>
        <w:t>Instructions for Calculating Total Score:</w:t>
      </w:r>
    </w:p>
    <w:p w14:paraId="26370EBB" w14:textId="77777777" w:rsidR="00284CD7" w:rsidRPr="00F1598C" w:rsidRDefault="00284CD7" w:rsidP="00363E24">
      <w:pPr>
        <w:pStyle w:val="ListParagraph"/>
        <w:numPr>
          <w:ilvl w:val="1"/>
          <w:numId w:val="19"/>
        </w:numPr>
      </w:pPr>
      <w:r w:rsidRPr="00F1598C">
        <w:t>Enter section totals into the ‘Points Received’ column.</w:t>
      </w:r>
    </w:p>
    <w:p w14:paraId="293CD628" w14:textId="77777777" w:rsidR="00284CD7" w:rsidRPr="00F1598C" w:rsidRDefault="00284CD7" w:rsidP="00363E24">
      <w:pPr>
        <w:pStyle w:val="ListParagraph"/>
        <w:numPr>
          <w:ilvl w:val="1"/>
          <w:numId w:val="19"/>
        </w:numPr>
      </w:pPr>
      <w:r w:rsidRPr="00F1598C">
        <w:t>Calculate the ‘Percent of Points Possible’ by dividing the ‘Points Received’ by the ‘Points Possible’.</w:t>
      </w:r>
    </w:p>
    <w:p w14:paraId="1DF0752E" w14:textId="16863283" w:rsidR="00284CD7" w:rsidRPr="00F1598C" w:rsidRDefault="00284CD7" w:rsidP="00363E24">
      <w:pPr>
        <w:pStyle w:val="ListParagraph"/>
        <w:numPr>
          <w:ilvl w:val="1"/>
          <w:numId w:val="19"/>
        </w:numPr>
      </w:pPr>
      <w:r w:rsidRPr="00F1598C">
        <w:t xml:space="preserve">Compare how well your site has done in achieving the maximum points possible across sections. The Percent of Points </w:t>
      </w:r>
      <w:r w:rsidR="00E629CE">
        <w:t>Possible</w:t>
      </w:r>
      <w:r w:rsidRPr="00F1598C">
        <w:rPr>
          <w:b/>
          <w:color w:val="09496B"/>
        </w:rPr>
        <w:t>*</w:t>
      </w:r>
      <w:r w:rsidRPr="00F1598C">
        <w:rPr>
          <w:color w:val="09496B"/>
        </w:rPr>
        <w:t xml:space="preserve"> </w:t>
      </w:r>
      <w:r w:rsidRPr="00F1598C">
        <w:t>is on a scale of 0-100%. </w:t>
      </w:r>
    </w:p>
    <w:p w14:paraId="60BE733A" w14:textId="77777777" w:rsidR="00711F46" w:rsidRPr="007760C9" w:rsidRDefault="00711F46" w:rsidP="00A4463B">
      <w:pPr>
        <w:spacing w:after="240"/>
        <w:ind w:left="180"/>
        <w:rPr>
          <w:rFonts w:asciiTheme="minorHAnsi" w:hAnsiTheme="minorHAnsi" w:cstheme="minorHAnsi"/>
          <w:bCs/>
          <w:i/>
          <w:iCs/>
          <w:color w:val="09496B"/>
          <w:sz w:val="24"/>
          <w:szCs w:val="28"/>
        </w:rPr>
      </w:pPr>
      <w:r w:rsidRPr="007760C9">
        <w:rPr>
          <w:rFonts w:asciiTheme="minorHAnsi" w:hAnsiTheme="minorHAnsi" w:cstheme="minorHAnsi"/>
          <w:bCs/>
          <w:i/>
          <w:iCs/>
          <w:color w:val="09496B"/>
          <w:sz w:val="24"/>
          <w:szCs w:val="28"/>
        </w:rPr>
        <w:t>*Note: Each section of this questionnaire has a different number of questions, so the maximum points possible varies by section. If you added or removed questions/response options, make sure to adjust the “points possible” in the scoring table accordingly. To consider where to focus future efforts, you can consider which sections and which items within the sections have the most room for improvement. </w:t>
      </w:r>
    </w:p>
    <w:tbl>
      <w:tblPr>
        <w:tblpPr w:leftFromText="180" w:rightFromText="180" w:vertAnchor="text" w:horzAnchor="margin" w:tblpY="122"/>
        <w:tblW w:w="9712" w:type="dxa"/>
        <w:tblBorders>
          <w:top w:val="outset" w:sz="6" w:space="0" w:color="auto"/>
          <w:left w:val="outset" w:sz="6" w:space="0" w:color="auto"/>
          <w:bottom w:val="outset" w:sz="6" w:space="0" w:color="auto"/>
          <w:right w:val="outset" w:sz="6" w:space="0" w:color="auto"/>
        </w:tblBorders>
        <w:tblLayout w:type="fixed"/>
        <w:tblCellMar>
          <w:left w:w="0" w:type="dxa"/>
          <w:right w:w="0" w:type="dxa"/>
        </w:tblCellMar>
        <w:tblLook w:val="04A0" w:firstRow="1" w:lastRow="0" w:firstColumn="1" w:lastColumn="0" w:noHBand="0" w:noVBand="1"/>
      </w:tblPr>
      <w:tblGrid>
        <w:gridCol w:w="5482"/>
        <w:gridCol w:w="1350"/>
        <w:gridCol w:w="1350"/>
        <w:gridCol w:w="1530"/>
      </w:tblGrid>
      <w:tr w:rsidR="00284CD7" w:rsidRPr="00F1598C" w14:paraId="0F739744" w14:textId="77777777" w:rsidTr="00FA05BF">
        <w:trPr>
          <w:trHeight w:val="331"/>
        </w:trPr>
        <w:tc>
          <w:tcPr>
            <w:tcW w:w="5482" w:type="dxa"/>
            <w:tcBorders>
              <w:top w:val="single" w:sz="6" w:space="0" w:color="auto"/>
              <w:left w:val="single" w:sz="6" w:space="0" w:color="auto"/>
              <w:bottom w:val="single" w:sz="6" w:space="0" w:color="auto"/>
              <w:right w:val="single" w:sz="6" w:space="0" w:color="auto"/>
            </w:tcBorders>
            <w:shd w:val="clear" w:color="auto" w:fill="1C2C53"/>
            <w:hideMark/>
          </w:tcPr>
          <w:p w14:paraId="109899A2" w14:textId="77777777" w:rsidR="00284CD7" w:rsidRPr="00F1598C" w:rsidRDefault="00284CD7" w:rsidP="00FA05BF">
            <w:pPr>
              <w:widowControl/>
              <w:autoSpaceDE/>
              <w:autoSpaceDN/>
              <w:spacing w:before="120" w:after="120" w:line="312" w:lineRule="auto"/>
              <w:ind w:left="72"/>
              <w:contextualSpacing/>
              <w:textAlignment w:val="baseline"/>
              <w:rPr>
                <w:rFonts w:asciiTheme="minorHAnsi" w:eastAsia="Times New Roman" w:hAnsiTheme="minorHAnsi" w:cstheme="minorHAnsi"/>
                <w:sz w:val="18"/>
                <w:szCs w:val="18"/>
              </w:rPr>
            </w:pPr>
            <w:r w:rsidRPr="00F1598C">
              <w:rPr>
                <w:rFonts w:asciiTheme="minorHAnsi" w:eastAsia="Times New Roman" w:hAnsiTheme="minorHAnsi" w:cstheme="minorHAnsi"/>
                <w:b/>
                <w:bCs/>
                <w:color w:val="FFFFFF"/>
              </w:rPr>
              <w:t>Sections</w:t>
            </w:r>
            <w:r w:rsidRPr="00F1598C">
              <w:rPr>
                <w:rFonts w:asciiTheme="minorHAnsi" w:eastAsia="Times New Roman" w:hAnsiTheme="minorHAnsi" w:cstheme="minorHAnsi"/>
                <w:color w:val="FFFFFF"/>
              </w:rPr>
              <w:t> </w:t>
            </w:r>
          </w:p>
        </w:tc>
        <w:tc>
          <w:tcPr>
            <w:tcW w:w="1350" w:type="dxa"/>
            <w:tcBorders>
              <w:top w:val="single" w:sz="6" w:space="0" w:color="auto"/>
              <w:left w:val="single" w:sz="6" w:space="0" w:color="auto"/>
              <w:bottom w:val="single" w:sz="6" w:space="0" w:color="auto"/>
              <w:right w:val="single" w:sz="6" w:space="0" w:color="auto"/>
            </w:tcBorders>
            <w:shd w:val="clear" w:color="auto" w:fill="1C2C53"/>
            <w:hideMark/>
          </w:tcPr>
          <w:p w14:paraId="494A9ACB" w14:textId="77777777" w:rsidR="00284CD7" w:rsidRPr="00F1598C" w:rsidRDefault="00284CD7" w:rsidP="0049362A">
            <w:pPr>
              <w:widowControl/>
              <w:autoSpaceDE/>
              <w:autoSpaceDN/>
              <w:spacing w:before="120" w:after="120" w:line="312" w:lineRule="auto"/>
              <w:contextualSpacing/>
              <w:jc w:val="center"/>
              <w:textAlignment w:val="baseline"/>
              <w:rPr>
                <w:rFonts w:asciiTheme="minorHAnsi" w:eastAsia="Times New Roman" w:hAnsiTheme="minorHAnsi" w:cstheme="minorHAnsi"/>
                <w:sz w:val="18"/>
                <w:szCs w:val="18"/>
              </w:rPr>
            </w:pPr>
            <w:r w:rsidRPr="00F1598C">
              <w:rPr>
                <w:rFonts w:asciiTheme="minorHAnsi" w:eastAsia="Times New Roman" w:hAnsiTheme="minorHAnsi" w:cstheme="minorHAnsi"/>
                <w:b/>
                <w:bCs/>
                <w:color w:val="FFFFFF"/>
              </w:rPr>
              <w:t>Points Possible</w:t>
            </w:r>
            <w:r w:rsidRPr="00F1598C">
              <w:rPr>
                <w:rFonts w:asciiTheme="minorHAnsi" w:eastAsia="Times New Roman" w:hAnsiTheme="minorHAnsi" w:cstheme="minorHAnsi"/>
                <w:color w:val="FFFFFF"/>
              </w:rPr>
              <w:t> </w:t>
            </w:r>
          </w:p>
        </w:tc>
        <w:tc>
          <w:tcPr>
            <w:tcW w:w="1350" w:type="dxa"/>
            <w:tcBorders>
              <w:top w:val="single" w:sz="6" w:space="0" w:color="auto"/>
              <w:left w:val="single" w:sz="6" w:space="0" w:color="auto"/>
              <w:bottom w:val="single" w:sz="6" w:space="0" w:color="auto"/>
              <w:right w:val="single" w:sz="6" w:space="0" w:color="auto"/>
            </w:tcBorders>
            <w:shd w:val="clear" w:color="auto" w:fill="1C2C53"/>
            <w:hideMark/>
          </w:tcPr>
          <w:p w14:paraId="4E212766" w14:textId="77777777" w:rsidR="00284CD7" w:rsidRPr="00F1598C" w:rsidRDefault="00284CD7" w:rsidP="0049362A">
            <w:pPr>
              <w:widowControl/>
              <w:autoSpaceDE/>
              <w:autoSpaceDN/>
              <w:spacing w:before="120" w:after="120" w:line="312" w:lineRule="auto"/>
              <w:contextualSpacing/>
              <w:jc w:val="center"/>
              <w:textAlignment w:val="baseline"/>
              <w:rPr>
                <w:rFonts w:asciiTheme="minorHAnsi" w:eastAsia="Times New Roman" w:hAnsiTheme="minorHAnsi" w:cstheme="minorHAnsi"/>
                <w:sz w:val="18"/>
                <w:szCs w:val="18"/>
              </w:rPr>
            </w:pPr>
            <w:r w:rsidRPr="00F1598C">
              <w:rPr>
                <w:rFonts w:asciiTheme="minorHAnsi" w:eastAsia="Times New Roman" w:hAnsiTheme="minorHAnsi" w:cstheme="minorHAnsi"/>
                <w:b/>
                <w:bCs/>
                <w:color w:val="FFFFFF"/>
              </w:rPr>
              <w:t>Points Received</w:t>
            </w:r>
            <w:r w:rsidRPr="00F1598C">
              <w:rPr>
                <w:rFonts w:asciiTheme="minorHAnsi" w:eastAsia="Times New Roman" w:hAnsiTheme="minorHAnsi" w:cstheme="minorHAnsi"/>
                <w:color w:val="FFFFFF"/>
              </w:rPr>
              <w:t> </w:t>
            </w:r>
          </w:p>
        </w:tc>
        <w:tc>
          <w:tcPr>
            <w:tcW w:w="1530" w:type="dxa"/>
            <w:tcBorders>
              <w:top w:val="single" w:sz="6" w:space="0" w:color="auto"/>
              <w:left w:val="single" w:sz="6" w:space="0" w:color="auto"/>
              <w:bottom w:val="single" w:sz="6" w:space="0" w:color="auto"/>
              <w:right w:val="single" w:sz="6" w:space="0" w:color="auto"/>
            </w:tcBorders>
            <w:shd w:val="clear" w:color="auto" w:fill="1C2C53"/>
            <w:hideMark/>
          </w:tcPr>
          <w:p w14:paraId="68F16319" w14:textId="77777777" w:rsidR="00284CD7" w:rsidRPr="00F1598C" w:rsidRDefault="00284CD7" w:rsidP="0049362A">
            <w:pPr>
              <w:widowControl/>
              <w:autoSpaceDE/>
              <w:autoSpaceDN/>
              <w:spacing w:before="120" w:after="120" w:line="312" w:lineRule="auto"/>
              <w:contextualSpacing/>
              <w:jc w:val="center"/>
              <w:textAlignment w:val="baseline"/>
              <w:rPr>
                <w:rFonts w:asciiTheme="minorHAnsi" w:eastAsia="Times New Roman" w:hAnsiTheme="minorHAnsi" w:cstheme="minorHAnsi"/>
                <w:sz w:val="18"/>
                <w:szCs w:val="18"/>
              </w:rPr>
            </w:pPr>
            <w:r w:rsidRPr="00F1598C">
              <w:rPr>
                <w:rFonts w:asciiTheme="minorHAnsi" w:eastAsia="Times New Roman" w:hAnsiTheme="minorHAnsi" w:cstheme="minorHAnsi"/>
                <w:b/>
                <w:bCs/>
                <w:color w:val="FFFFFF" w:themeColor="background1"/>
              </w:rPr>
              <w:t>Percent of Points Possible</w:t>
            </w:r>
            <w:r w:rsidRPr="00F1598C">
              <w:rPr>
                <w:rFonts w:asciiTheme="minorHAnsi" w:eastAsia="Times New Roman" w:hAnsiTheme="minorHAnsi" w:cstheme="minorHAnsi"/>
                <w:color w:val="FFFFFF" w:themeColor="background1"/>
              </w:rPr>
              <w:t> </w:t>
            </w:r>
          </w:p>
        </w:tc>
      </w:tr>
      <w:tr w:rsidR="00284CD7" w:rsidRPr="00F1598C" w14:paraId="0699656F" w14:textId="77777777" w:rsidTr="00FA05BF">
        <w:trPr>
          <w:trHeight w:val="331"/>
        </w:trPr>
        <w:tc>
          <w:tcPr>
            <w:tcW w:w="5482" w:type="dxa"/>
            <w:tcBorders>
              <w:top w:val="single" w:sz="6" w:space="0" w:color="auto"/>
              <w:left w:val="single" w:sz="6" w:space="0" w:color="auto"/>
              <w:bottom w:val="single" w:sz="6" w:space="0" w:color="auto"/>
              <w:right w:val="single" w:sz="6" w:space="0" w:color="auto"/>
            </w:tcBorders>
            <w:vAlign w:val="center"/>
            <w:hideMark/>
          </w:tcPr>
          <w:p w14:paraId="607ED5BB" w14:textId="2C628205" w:rsidR="00284CD7" w:rsidRPr="00F1598C" w:rsidRDefault="00284CD7" w:rsidP="00FA05BF">
            <w:pPr>
              <w:widowControl/>
              <w:autoSpaceDE/>
              <w:autoSpaceDN/>
              <w:spacing w:before="120" w:after="120"/>
              <w:ind w:left="72"/>
              <w:contextualSpacing/>
              <w:textAlignment w:val="baseline"/>
              <w:rPr>
                <w:rFonts w:asciiTheme="minorHAnsi" w:eastAsia="Times New Roman" w:hAnsiTheme="minorHAnsi" w:cstheme="minorHAnsi"/>
              </w:rPr>
            </w:pPr>
            <w:r w:rsidRPr="00F1598C">
              <w:rPr>
                <w:rFonts w:asciiTheme="minorHAnsi" w:eastAsia="Times New Roman" w:hAnsiTheme="minorHAnsi" w:cstheme="minorHAnsi"/>
                <w:b/>
                <w:bCs/>
              </w:rPr>
              <w:t>Section 1:</w:t>
            </w:r>
            <w:r w:rsidRPr="00F1598C">
              <w:rPr>
                <w:rFonts w:asciiTheme="minorHAnsi" w:eastAsia="Times New Roman" w:hAnsiTheme="minorHAnsi" w:cstheme="minorHAnsi"/>
              </w:rPr>
              <w:t xml:space="preserve"> Wellness </w:t>
            </w:r>
            <w:r w:rsidR="0005660F">
              <w:rPr>
                <w:rFonts w:asciiTheme="minorHAnsi" w:eastAsia="Times New Roman" w:hAnsiTheme="minorHAnsi" w:cstheme="minorHAnsi"/>
              </w:rPr>
              <w:t>Policies and Meal Program Participation</w:t>
            </w:r>
          </w:p>
        </w:tc>
        <w:tc>
          <w:tcPr>
            <w:tcW w:w="1350" w:type="dxa"/>
            <w:tcBorders>
              <w:top w:val="single" w:sz="6" w:space="0" w:color="auto"/>
              <w:left w:val="single" w:sz="6" w:space="0" w:color="auto"/>
              <w:bottom w:val="single" w:sz="6" w:space="0" w:color="auto"/>
              <w:right w:val="single" w:sz="6" w:space="0" w:color="auto"/>
            </w:tcBorders>
            <w:shd w:val="clear" w:color="auto" w:fill="FFFFFF" w:themeFill="background1"/>
            <w:vAlign w:val="center"/>
            <w:hideMark/>
          </w:tcPr>
          <w:p w14:paraId="7CDA5274" w14:textId="77777777" w:rsidR="00284CD7" w:rsidRPr="00F1598C" w:rsidRDefault="00284CD7" w:rsidP="007B25AD">
            <w:pPr>
              <w:widowControl/>
              <w:autoSpaceDE/>
              <w:autoSpaceDN/>
              <w:spacing w:before="120" w:after="120"/>
              <w:contextualSpacing/>
              <w:jc w:val="center"/>
              <w:textAlignment w:val="baseline"/>
              <w:rPr>
                <w:rFonts w:asciiTheme="minorHAnsi" w:eastAsia="Times New Roman" w:hAnsiTheme="minorHAnsi" w:cstheme="minorHAnsi"/>
              </w:rPr>
            </w:pPr>
            <w:r w:rsidRPr="00F1598C">
              <w:rPr>
                <w:rFonts w:asciiTheme="minorHAnsi" w:eastAsia="Times New Roman" w:hAnsiTheme="minorHAnsi" w:cstheme="minorHAnsi"/>
              </w:rPr>
              <w:t>23</w:t>
            </w:r>
          </w:p>
        </w:tc>
        <w:tc>
          <w:tcPr>
            <w:tcW w:w="1350" w:type="dxa"/>
            <w:tcBorders>
              <w:top w:val="single" w:sz="6" w:space="0" w:color="auto"/>
              <w:left w:val="single" w:sz="6" w:space="0" w:color="auto"/>
              <w:bottom w:val="single" w:sz="6" w:space="0" w:color="auto"/>
              <w:right w:val="single" w:sz="6" w:space="0" w:color="auto"/>
            </w:tcBorders>
            <w:shd w:val="clear" w:color="auto" w:fill="FFFFFF" w:themeFill="background1"/>
            <w:vAlign w:val="center"/>
            <w:hideMark/>
          </w:tcPr>
          <w:p w14:paraId="5E9A1F14" w14:textId="223A2F0B" w:rsidR="00284CD7" w:rsidRPr="00F1598C" w:rsidRDefault="00284CD7" w:rsidP="007B25AD">
            <w:pPr>
              <w:widowControl/>
              <w:autoSpaceDE/>
              <w:autoSpaceDN/>
              <w:spacing w:before="120" w:after="120"/>
              <w:contextualSpacing/>
              <w:textAlignment w:val="baseline"/>
              <w:rPr>
                <w:rFonts w:asciiTheme="minorHAnsi" w:eastAsia="Times New Roman" w:hAnsiTheme="minorHAnsi" w:cstheme="minorHAnsi"/>
              </w:rPr>
            </w:pPr>
          </w:p>
        </w:tc>
        <w:tc>
          <w:tcPr>
            <w:tcW w:w="1530" w:type="dxa"/>
            <w:tcBorders>
              <w:top w:val="single" w:sz="6" w:space="0" w:color="auto"/>
              <w:left w:val="single" w:sz="6" w:space="0" w:color="auto"/>
              <w:bottom w:val="single" w:sz="6" w:space="0" w:color="auto"/>
              <w:right w:val="single" w:sz="6" w:space="0" w:color="auto"/>
            </w:tcBorders>
            <w:shd w:val="clear" w:color="auto" w:fill="FFFFFF" w:themeFill="background1"/>
            <w:vAlign w:val="center"/>
            <w:hideMark/>
          </w:tcPr>
          <w:p w14:paraId="7E971F51" w14:textId="70F22322" w:rsidR="00284CD7" w:rsidRPr="00F1598C" w:rsidRDefault="00284CD7" w:rsidP="007B25AD">
            <w:pPr>
              <w:widowControl/>
              <w:autoSpaceDE/>
              <w:autoSpaceDN/>
              <w:spacing w:before="120" w:after="120"/>
              <w:contextualSpacing/>
              <w:textAlignment w:val="baseline"/>
              <w:rPr>
                <w:rFonts w:asciiTheme="minorHAnsi" w:eastAsia="Times New Roman" w:hAnsiTheme="minorHAnsi" w:cstheme="minorHAnsi"/>
              </w:rPr>
            </w:pPr>
          </w:p>
        </w:tc>
      </w:tr>
      <w:tr w:rsidR="00284CD7" w:rsidRPr="00F1598C" w14:paraId="28F01E68" w14:textId="77777777" w:rsidTr="00FA05BF">
        <w:trPr>
          <w:trHeight w:val="331"/>
        </w:trPr>
        <w:tc>
          <w:tcPr>
            <w:tcW w:w="5482" w:type="dxa"/>
            <w:tcBorders>
              <w:top w:val="single" w:sz="6" w:space="0" w:color="auto"/>
              <w:left w:val="single" w:sz="6" w:space="0" w:color="auto"/>
              <w:bottom w:val="single" w:sz="6" w:space="0" w:color="auto"/>
              <w:right w:val="single" w:sz="6" w:space="0" w:color="auto"/>
            </w:tcBorders>
            <w:vAlign w:val="center"/>
            <w:hideMark/>
          </w:tcPr>
          <w:p w14:paraId="45D5024E" w14:textId="77777777" w:rsidR="00284CD7" w:rsidRPr="00F1598C" w:rsidRDefault="00284CD7" w:rsidP="00FA05BF">
            <w:pPr>
              <w:widowControl/>
              <w:autoSpaceDE/>
              <w:autoSpaceDN/>
              <w:spacing w:before="120" w:after="120"/>
              <w:ind w:left="72"/>
              <w:contextualSpacing/>
              <w:textAlignment w:val="baseline"/>
              <w:rPr>
                <w:rFonts w:asciiTheme="minorHAnsi" w:eastAsia="Times New Roman" w:hAnsiTheme="minorHAnsi" w:cstheme="minorHAnsi"/>
              </w:rPr>
            </w:pPr>
            <w:r w:rsidRPr="00F1598C">
              <w:rPr>
                <w:rFonts w:asciiTheme="minorHAnsi" w:eastAsia="Times New Roman" w:hAnsiTheme="minorHAnsi" w:cstheme="minorHAnsi"/>
                <w:b/>
                <w:bCs/>
              </w:rPr>
              <w:t>Section 2:</w:t>
            </w:r>
            <w:r w:rsidRPr="00F1598C">
              <w:rPr>
                <w:rFonts w:asciiTheme="minorHAnsi" w:eastAsia="Times New Roman" w:hAnsiTheme="minorHAnsi" w:cstheme="minorHAnsi"/>
              </w:rPr>
              <w:t xml:space="preserve"> Meals and Snack Foods and Beverages</w:t>
            </w:r>
          </w:p>
        </w:tc>
        <w:tc>
          <w:tcPr>
            <w:tcW w:w="1350" w:type="dxa"/>
            <w:tcBorders>
              <w:top w:val="single" w:sz="6" w:space="0" w:color="auto"/>
              <w:left w:val="single" w:sz="6" w:space="0" w:color="auto"/>
              <w:bottom w:val="single" w:sz="6" w:space="0" w:color="auto"/>
              <w:right w:val="single" w:sz="6" w:space="0" w:color="auto"/>
            </w:tcBorders>
            <w:shd w:val="clear" w:color="auto" w:fill="FFFFFF" w:themeFill="background1"/>
            <w:vAlign w:val="center"/>
            <w:hideMark/>
          </w:tcPr>
          <w:p w14:paraId="17C63FE8" w14:textId="77777777" w:rsidR="00284CD7" w:rsidRPr="00F1598C" w:rsidRDefault="00284CD7" w:rsidP="007B25AD">
            <w:pPr>
              <w:widowControl/>
              <w:autoSpaceDE/>
              <w:autoSpaceDN/>
              <w:spacing w:before="120" w:after="120"/>
              <w:contextualSpacing/>
              <w:jc w:val="center"/>
              <w:textAlignment w:val="baseline"/>
              <w:rPr>
                <w:rFonts w:asciiTheme="minorHAnsi" w:eastAsia="Times New Roman" w:hAnsiTheme="minorHAnsi" w:cstheme="minorHAnsi"/>
              </w:rPr>
            </w:pPr>
            <w:r w:rsidRPr="00F1598C">
              <w:rPr>
                <w:rFonts w:asciiTheme="minorHAnsi" w:eastAsia="Times New Roman" w:hAnsiTheme="minorHAnsi" w:cstheme="minorHAnsi"/>
              </w:rPr>
              <w:t>52</w:t>
            </w:r>
          </w:p>
        </w:tc>
        <w:tc>
          <w:tcPr>
            <w:tcW w:w="1350" w:type="dxa"/>
            <w:tcBorders>
              <w:top w:val="single" w:sz="6" w:space="0" w:color="auto"/>
              <w:left w:val="single" w:sz="6" w:space="0" w:color="auto"/>
              <w:bottom w:val="single" w:sz="6" w:space="0" w:color="auto"/>
              <w:right w:val="single" w:sz="6" w:space="0" w:color="auto"/>
            </w:tcBorders>
            <w:shd w:val="clear" w:color="auto" w:fill="FFFFFF" w:themeFill="background1"/>
            <w:hideMark/>
          </w:tcPr>
          <w:p w14:paraId="2B8E6B65" w14:textId="4B37440B" w:rsidR="00284CD7" w:rsidRPr="00F1598C" w:rsidRDefault="00284CD7" w:rsidP="007B25AD">
            <w:pPr>
              <w:widowControl/>
              <w:autoSpaceDE/>
              <w:autoSpaceDN/>
              <w:spacing w:before="120" w:after="120"/>
              <w:contextualSpacing/>
              <w:textAlignment w:val="baseline"/>
              <w:rPr>
                <w:rFonts w:asciiTheme="minorHAnsi" w:eastAsia="Times New Roman" w:hAnsiTheme="minorHAnsi" w:cstheme="minorHAnsi"/>
              </w:rPr>
            </w:pPr>
          </w:p>
        </w:tc>
        <w:tc>
          <w:tcPr>
            <w:tcW w:w="1530" w:type="dxa"/>
            <w:tcBorders>
              <w:top w:val="single" w:sz="6" w:space="0" w:color="auto"/>
              <w:left w:val="single" w:sz="6" w:space="0" w:color="auto"/>
              <w:bottom w:val="single" w:sz="6" w:space="0" w:color="auto"/>
              <w:right w:val="single" w:sz="6" w:space="0" w:color="auto"/>
            </w:tcBorders>
            <w:shd w:val="clear" w:color="auto" w:fill="FFFFFF" w:themeFill="background1"/>
            <w:vAlign w:val="center"/>
            <w:hideMark/>
          </w:tcPr>
          <w:p w14:paraId="4368DCEC" w14:textId="77777777" w:rsidR="00284CD7" w:rsidRPr="00F1598C" w:rsidRDefault="00284CD7" w:rsidP="007B25AD">
            <w:pPr>
              <w:widowControl/>
              <w:autoSpaceDE/>
              <w:autoSpaceDN/>
              <w:spacing w:before="120" w:after="120"/>
              <w:contextualSpacing/>
              <w:textAlignment w:val="baseline"/>
              <w:rPr>
                <w:rFonts w:asciiTheme="minorHAnsi" w:eastAsia="Times New Roman" w:hAnsiTheme="minorHAnsi" w:cstheme="minorHAnsi"/>
              </w:rPr>
            </w:pPr>
          </w:p>
        </w:tc>
      </w:tr>
      <w:tr w:rsidR="00284CD7" w:rsidRPr="00F1598C" w14:paraId="293B90D6" w14:textId="77777777" w:rsidTr="00FA05BF">
        <w:trPr>
          <w:trHeight w:val="331"/>
        </w:trPr>
        <w:tc>
          <w:tcPr>
            <w:tcW w:w="5482" w:type="dxa"/>
            <w:tcBorders>
              <w:top w:val="single" w:sz="6" w:space="0" w:color="auto"/>
              <w:left w:val="single" w:sz="6" w:space="0" w:color="auto"/>
              <w:bottom w:val="single" w:sz="6" w:space="0" w:color="auto"/>
              <w:right w:val="single" w:sz="6" w:space="0" w:color="auto"/>
            </w:tcBorders>
            <w:vAlign w:val="center"/>
            <w:hideMark/>
          </w:tcPr>
          <w:p w14:paraId="1ECB3900" w14:textId="77777777" w:rsidR="00284CD7" w:rsidRPr="00F1598C" w:rsidRDefault="00284CD7" w:rsidP="00FA05BF">
            <w:pPr>
              <w:widowControl/>
              <w:autoSpaceDE/>
              <w:autoSpaceDN/>
              <w:spacing w:before="120" w:after="120"/>
              <w:ind w:left="72"/>
              <w:contextualSpacing/>
              <w:textAlignment w:val="baseline"/>
              <w:rPr>
                <w:rFonts w:asciiTheme="minorHAnsi" w:eastAsia="Times New Roman" w:hAnsiTheme="minorHAnsi" w:cstheme="minorHAnsi"/>
              </w:rPr>
            </w:pPr>
            <w:r w:rsidRPr="00F1598C">
              <w:rPr>
                <w:rFonts w:asciiTheme="minorHAnsi" w:eastAsia="Times New Roman" w:hAnsiTheme="minorHAnsi" w:cstheme="minorHAnsi"/>
                <w:b/>
                <w:bCs/>
              </w:rPr>
              <w:t>Section 3:</w:t>
            </w:r>
            <w:r w:rsidRPr="00F1598C">
              <w:rPr>
                <w:rFonts w:asciiTheme="minorHAnsi" w:eastAsia="Times New Roman" w:hAnsiTheme="minorHAnsi" w:cstheme="minorHAnsi"/>
              </w:rPr>
              <w:t xml:space="preserve"> Food Environment and Feeding Practices</w:t>
            </w:r>
          </w:p>
        </w:tc>
        <w:tc>
          <w:tcPr>
            <w:tcW w:w="1350" w:type="dxa"/>
            <w:tcBorders>
              <w:top w:val="single" w:sz="6" w:space="0" w:color="auto"/>
              <w:left w:val="single" w:sz="6" w:space="0" w:color="auto"/>
              <w:bottom w:val="single" w:sz="6" w:space="0" w:color="auto"/>
              <w:right w:val="single" w:sz="6" w:space="0" w:color="auto"/>
            </w:tcBorders>
            <w:shd w:val="clear" w:color="auto" w:fill="FFFFFF" w:themeFill="background1"/>
            <w:vAlign w:val="center"/>
            <w:hideMark/>
          </w:tcPr>
          <w:p w14:paraId="755677D5" w14:textId="77777777" w:rsidR="00284CD7" w:rsidRPr="00F1598C" w:rsidRDefault="00284CD7" w:rsidP="007B25AD">
            <w:pPr>
              <w:widowControl/>
              <w:autoSpaceDE/>
              <w:autoSpaceDN/>
              <w:spacing w:before="120" w:after="120"/>
              <w:contextualSpacing/>
              <w:jc w:val="center"/>
              <w:textAlignment w:val="baseline"/>
              <w:rPr>
                <w:rFonts w:asciiTheme="minorHAnsi" w:eastAsia="Times New Roman" w:hAnsiTheme="minorHAnsi" w:cstheme="minorHAnsi"/>
              </w:rPr>
            </w:pPr>
            <w:r w:rsidRPr="00F1598C">
              <w:rPr>
                <w:rFonts w:asciiTheme="minorHAnsi" w:eastAsia="Times New Roman" w:hAnsiTheme="minorHAnsi" w:cstheme="minorHAnsi"/>
              </w:rPr>
              <w:t>32</w:t>
            </w:r>
          </w:p>
        </w:tc>
        <w:tc>
          <w:tcPr>
            <w:tcW w:w="1350" w:type="dxa"/>
            <w:tcBorders>
              <w:top w:val="single" w:sz="6" w:space="0" w:color="auto"/>
              <w:left w:val="single" w:sz="6" w:space="0" w:color="auto"/>
              <w:bottom w:val="single" w:sz="6" w:space="0" w:color="auto"/>
              <w:right w:val="single" w:sz="6" w:space="0" w:color="auto"/>
            </w:tcBorders>
            <w:shd w:val="clear" w:color="auto" w:fill="FFFFFF" w:themeFill="background1"/>
            <w:hideMark/>
          </w:tcPr>
          <w:p w14:paraId="1140277C" w14:textId="752FF0D6" w:rsidR="00284CD7" w:rsidRPr="00F1598C" w:rsidRDefault="00284CD7" w:rsidP="007B25AD">
            <w:pPr>
              <w:widowControl/>
              <w:autoSpaceDE/>
              <w:autoSpaceDN/>
              <w:spacing w:before="120" w:after="120"/>
              <w:contextualSpacing/>
              <w:textAlignment w:val="baseline"/>
              <w:rPr>
                <w:rFonts w:asciiTheme="minorHAnsi" w:eastAsia="Times New Roman" w:hAnsiTheme="minorHAnsi" w:cstheme="minorHAnsi"/>
              </w:rPr>
            </w:pPr>
          </w:p>
        </w:tc>
        <w:tc>
          <w:tcPr>
            <w:tcW w:w="1530" w:type="dxa"/>
            <w:tcBorders>
              <w:top w:val="single" w:sz="6" w:space="0" w:color="auto"/>
              <w:left w:val="single" w:sz="6" w:space="0" w:color="auto"/>
              <w:bottom w:val="single" w:sz="6" w:space="0" w:color="auto"/>
              <w:right w:val="single" w:sz="6" w:space="0" w:color="auto"/>
            </w:tcBorders>
            <w:shd w:val="clear" w:color="auto" w:fill="FFFFFF" w:themeFill="background1"/>
            <w:vAlign w:val="center"/>
            <w:hideMark/>
          </w:tcPr>
          <w:p w14:paraId="1B29AF6C" w14:textId="36541728" w:rsidR="00284CD7" w:rsidRPr="00F1598C" w:rsidRDefault="00284CD7" w:rsidP="007B25AD">
            <w:pPr>
              <w:widowControl/>
              <w:autoSpaceDE/>
              <w:autoSpaceDN/>
              <w:spacing w:before="120" w:after="120"/>
              <w:contextualSpacing/>
              <w:textAlignment w:val="baseline"/>
              <w:rPr>
                <w:rFonts w:asciiTheme="minorHAnsi" w:eastAsia="Times New Roman" w:hAnsiTheme="minorHAnsi" w:cstheme="minorHAnsi"/>
              </w:rPr>
            </w:pPr>
          </w:p>
        </w:tc>
      </w:tr>
      <w:tr w:rsidR="00284CD7" w:rsidRPr="00F1598C" w14:paraId="2EBDD907" w14:textId="77777777" w:rsidTr="00FA05BF">
        <w:trPr>
          <w:trHeight w:val="331"/>
        </w:trPr>
        <w:tc>
          <w:tcPr>
            <w:tcW w:w="5482" w:type="dxa"/>
            <w:tcBorders>
              <w:top w:val="single" w:sz="6" w:space="0" w:color="auto"/>
              <w:left w:val="single" w:sz="6" w:space="0" w:color="auto"/>
              <w:bottom w:val="single" w:sz="6" w:space="0" w:color="auto"/>
              <w:right w:val="single" w:sz="6" w:space="0" w:color="auto"/>
            </w:tcBorders>
            <w:vAlign w:val="center"/>
            <w:hideMark/>
          </w:tcPr>
          <w:p w14:paraId="6D3029F8" w14:textId="77777777" w:rsidR="00284CD7" w:rsidRPr="00F1598C" w:rsidRDefault="00284CD7" w:rsidP="00FA05BF">
            <w:pPr>
              <w:widowControl/>
              <w:autoSpaceDE/>
              <w:autoSpaceDN/>
              <w:spacing w:before="120" w:after="120"/>
              <w:ind w:left="72"/>
              <w:contextualSpacing/>
              <w:textAlignment w:val="baseline"/>
              <w:rPr>
                <w:rFonts w:asciiTheme="minorHAnsi" w:eastAsia="Times New Roman" w:hAnsiTheme="minorHAnsi" w:cstheme="minorHAnsi"/>
                <w:lang w:val="fr-FR"/>
              </w:rPr>
            </w:pPr>
            <w:r w:rsidRPr="00F1598C">
              <w:rPr>
                <w:rFonts w:asciiTheme="minorHAnsi" w:eastAsia="Times New Roman" w:hAnsiTheme="minorHAnsi" w:cstheme="minorHAnsi"/>
                <w:b/>
                <w:lang w:val="fr-FR"/>
              </w:rPr>
              <w:t xml:space="preserve">Section </w:t>
            </w:r>
            <w:proofErr w:type="gramStart"/>
            <w:r w:rsidRPr="00F1598C">
              <w:rPr>
                <w:rFonts w:asciiTheme="minorHAnsi" w:eastAsia="Times New Roman" w:hAnsiTheme="minorHAnsi" w:cstheme="minorHAnsi"/>
                <w:b/>
                <w:lang w:val="fr-FR"/>
              </w:rPr>
              <w:t>4:</w:t>
            </w:r>
            <w:proofErr w:type="gramEnd"/>
            <w:r w:rsidRPr="00F1598C">
              <w:rPr>
                <w:rFonts w:asciiTheme="minorHAnsi" w:eastAsia="Times New Roman" w:hAnsiTheme="minorHAnsi" w:cstheme="minorHAnsi"/>
                <w:lang w:val="fr-FR"/>
              </w:rPr>
              <w:t xml:space="preserve"> Gardens and Nutrition </w:t>
            </w:r>
            <w:proofErr w:type="spellStart"/>
            <w:r w:rsidRPr="00F1598C">
              <w:rPr>
                <w:rFonts w:asciiTheme="minorHAnsi" w:eastAsia="Times New Roman" w:hAnsiTheme="minorHAnsi" w:cstheme="minorHAnsi"/>
                <w:lang w:val="fr-FR"/>
              </w:rPr>
              <w:t>Education</w:t>
            </w:r>
            <w:proofErr w:type="spellEnd"/>
          </w:p>
        </w:tc>
        <w:tc>
          <w:tcPr>
            <w:tcW w:w="1350" w:type="dxa"/>
            <w:tcBorders>
              <w:top w:val="single" w:sz="6" w:space="0" w:color="auto"/>
              <w:left w:val="single" w:sz="6" w:space="0" w:color="auto"/>
              <w:bottom w:val="single" w:sz="6" w:space="0" w:color="auto"/>
              <w:right w:val="single" w:sz="6" w:space="0" w:color="auto"/>
            </w:tcBorders>
            <w:shd w:val="clear" w:color="auto" w:fill="FFFFFF" w:themeFill="background1"/>
            <w:vAlign w:val="center"/>
            <w:hideMark/>
          </w:tcPr>
          <w:p w14:paraId="6BC71331" w14:textId="4DA32051" w:rsidR="00284CD7" w:rsidRPr="00F1598C" w:rsidRDefault="00284CD7" w:rsidP="007B25AD">
            <w:pPr>
              <w:widowControl/>
              <w:autoSpaceDE/>
              <w:autoSpaceDN/>
              <w:spacing w:before="120" w:after="120"/>
              <w:contextualSpacing/>
              <w:jc w:val="center"/>
              <w:textAlignment w:val="baseline"/>
              <w:rPr>
                <w:rFonts w:asciiTheme="minorHAnsi" w:eastAsia="Times New Roman" w:hAnsiTheme="minorHAnsi" w:cstheme="minorHAnsi"/>
              </w:rPr>
            </w:pPr>
            <w:r w:rsidRPr="00F1598C">
              <w:rPr>
                <w:rFonts w:asciiTheme="minorHAnsi" w:eastAsia="Times New Roman" w:hAnsiTheme="minorHAnsi" w:cstheme="minorHAnsi"/>
              </w:rPr>
              <w:t>2</w:t>
            </w:r>
            <w:r w:rsidR="00D13DC9">
              <w:rPr>
                <w:rFonts w:asciiTheme="minorHAnsi" w:eastAsia="Times New Roman" w:hAnsiTheme="minorHAnsi" w:cstheme="minorHAnsi"/>
              </w:rPr>
              <w:t>4</w:t>
            </w:r>
          </w:p>
        </w:tc>
        <w:tc>
          <w:tcPr>
            <w:tcW w:w="1350" w:type="dxa"/>
            <w:tcBorders>
              <w:top w:val="single" w:sz="6" w:space="0" w:color="auto"/>
              <w:left w:val="single" w:sz="6" w:space="0" w:color="auto"/>
              <w:bottom w:val="single" w:sz="6" w:space="0" w:color="auto"/>
              <w:right w:val="single" w:sz="6" w:space="0" w:color="auto"/>
            </w:tcBorders>
            <w:shd w:val="clear" w:color="auto" w:fill="FFFFFF" w:themeFill="background1"/>
            <w:hideMark/>
          </w:tcPr>
          <w:p w14:paraId="4F3821A1" w14:textId="16E1F2E5" w:rsidR="00284CD7" w:rsidRPr="00F1598C" w:rsidRDefault="00284CD7" w:rsidP="007B25AD">
            <w:pPr>
              <w:widowControl/>
              <w:autoSpaceDE/>
              <w:autoSpaceDN/>
              <w:spacing w:before="120" w:after="120"/>
              <w:contextualSpacing/>
              <w:textAlignment w:val="baseline"/>
              <w:rPr>
                <w:rFonts w:asciiTheme="minorHAnsi" w:eastAsia="Times New Roman" w:hAnsiTheme="minorHAnsi" w:cstheme="minorHAnsi"/>
              </w:rPr>
            </w:pPr>
          </w:p>
        </w:tc>
        <w:tc>
          <w:tcPr>
            <w:tcW w:w="1530" w:type="dxa"/>
            <w:tcBorders>
              <w:top w:val="single" w:sz="6" w:space="0" w:color="auto"/>
              <w:left w:val="single" w:sz="6" w:space="0" w:color="auto"/>
              <w:bottom w:val="single" w:sz="6" w:space="0" w:color="auto"/>
              <w:right w:val="single" w:sz="6" w:space="0" w:color="auto"/>
            </w:tcBorders>
            <w:shd w:val="clear" w:color="auto" w:fill="FFFFFF" w:themeFill="background1"/>
            <w:vAlign w:val="center"/>
            <w:hideMark/>
          </w:tcPr>
          <w:p w14:paraId="3A717C64" w14:textId="40DE2BC0" w:rsidR="00284CD7" w:rsidRPr="00F1598C" w:rsidRDefault="00284CD7" w:rsidP="007B25AD">
            <w:pPr>
              <w:widowControl/>
              <w:autoSpaceDE/>
              <w:autoSpaceDN/>
              <w:spacing w:before="120" w:after="120"/>
              <w:contextualSpacing/>
              <w:textAlignment w:val="baseline"/>
              <w:rPr>
                <w:rFonts w:asciiTheme="minorHAnsi" w:eastAsia="Times New Roman" w:hAnsiTheme="minorHAnsi" w:cstheme="minorHAnsi"/>
              </w:rPr>
            </w:pPr>
          </w:p>
        </w:tc>
      </w:tr>
      <w:tr w:rsidR="00284CD7" w:rsidRPr="00F1598C" w14:paraId="20975B79" w14:textId="77777777" w:rsidTr="00FA05BF">
        <w:trPr>
          <w:trHeight w:val="57"/>
        </w:trPr>
        <w:tc>
          <w:tcPr>
            <w:tcW w:w="5482" w:type="dxa"/>
            <w:tcBorders>
              <w:top w:val="single" w:sz="6" w:space="0" w:color="auto"/>
              <w:left w:val="single" w:sz="6" w:space="0" w:color="auto"/>
              <w:bottom w:val="single" w:sz="6" w:space="0" w:color="auto"/>
              <w:right w:val="single" w:sz="6" w:space="0" w:color="auto"/>
            </w:tcBorders>
            <w:vAlign w:val="center"/>
            <w:hideMark/>
          </w:tcPr>
          <w:p w14:paraId="443BAD12" w14:textId="77777777" w:rsidR="00284CD7" w:rsidRPr="00DC3AF1" w:rsidRDefault="00284CD7" w:rsidP="00FA05BF">
            <w:pPr>
              <w:widowControl/>
              <w:autoSpaceDE/>
              <w:autoSpaceDN/>
              <w:spacing w:before="120" w:after="120"/>
              <w:ind w:left="72"/>
              <w:contextualSpacing/>
              <w:textAlignment w:val="baseline"/>
              <w:rPr>
                <w:rFonts w:asciiTheme="minorHAnsi" w:eastAsia="Times New Roman" w:hAnsiTheme="minorHAnsi" w:cstheme="minorHAnsi"/>
              </w:rPr>
            </w:pPr>
            <w:r w:rsidRPr="00DC3AF1">
              <w:rPr>
                <w:rFonts w:asciiTheme="minorHAnsi" w:eastAsia="Times New Roman" w:hAnsiTheme="minorHAnsi" w:cstheme="minorHAnsi"/>
                <w:b/>
              </w:rPr>
              <w:t>Section 5:</w:t>
            </w:r>
            <w:r w:rsidRPr="00DC3AF1">
              <w:rPr>
                <w:rFonts w:asciiTheme="minorHAnsi" w:eastAsia="Times New Roman" w:hAnsiTheme="minorHAnsi" w:cstheme="minorHAnsi"/>
              </w:rPr>
              <w:t xml:space="preserve"> Physical Activity and Entertainment Screen Time</w:t>
            </w:r>
          </w:p>
        </w:tc>
        <w:tc>
          <w:tcPr>
            <w:tcW w:w="1350" w:type="dxa"/>
            <w:tcBorders>
              <w:top w:val="single" w:sz="6" w:space="0" w:color="auto"/>
              <w:left w:val="single" w:sz="6" w:space="0" w:color="auto"/>
              <w:bottom w:val="single" w:sz="6" w:space="0" w:color="auto"/>
              <w:right w:val="single" w:sz="6" w:space="0" w:color="auto"/>
            </w:tcBorders>
            <w:shd w:val="clear" w:color="auto" w:fill="FFFFFF" w:themeFill="background1"/>
            <w:vAlign w:val="center"/>
            <w:hideMark/>
          </w:tcPr>
          <w:p w14:paraId="406B68FA" w14:textId="77777777" w:rsidR="00284CD7" w:rsidRPr="00F1598C" w:rsidRDefault="00284CD7" w:rsidP="007B25AD">
            <w:pPr>
              <w:widowControl/>
              <w:autoSpaceDE/>
              <w:autoSpaceDN/>
              <w:spacing w:before="120" w:after="120"/>
              <w:contextualSpacing/>
              <w:jc w:val="center"/>
              <w:textAlignment w:val="baseline"/>
              <w:rPr>
                <w:rFonts w:asciiTheme="minorHAnsi" w:eastAsia="Times New Roman" w:hAnsiTheme="minorHAnsi" w:cstheme="minorHAnsi"/>
              </w:rPr>
            </w:pPr>
            <w:r w:rsidRPr="00F1598C">
              <w:rPr>
                <w:rFonts w:asciiTheme="minorHAnsi" w:eastAsia="Times New Roman" w:hAnsiTheme="minorHAnsi" w:cstheme="minorHAnsi"/>
              </w:rPr>
              <w:t>56</w:t>
            </w:r>
          </w:p>
        </w:tc>
        <w:tc>
          <w:tcPr>
            <w:tcW w:w="1350" w:type="dxa"/>
            <w:tcBorders>
              <w:top w:val="single" w:sz="6" w:space="0" w:color="auto"/>
              <w:left w:val="single" w:sz="6" w:space="0" w:color="auto"/>
              <w:bottom w:val="single" w:sz="6" w:space="0" w:color="auto"/>
              <w:right w:val="single" w:sz="6" w:space="0" w:color="auto"/>
            </w:tcBorders>
            <w:shd w:val="clear" w:color="auto" w:fill="FFFFFF" w:themeFill="background1"/>
            <w:hideMark/>
          </w:tcPr>
          <w:p w14:paraId="73A705B3" w14:textId="299A1344" w:rsidR="00284CD7" w:rsidRPr="00F1598C" w:rsidRDefault="00284CD7" w:rsidP="007B25AD">
            <w:pPr>
              <w:widowControl/>
              <w:autoSpaceDE/>
              <w:autoSpaceDN/>
              <w:spacing w:before="120" w:after="120"/>
              <w:contextualSpacing/>
              <w:textAlignment w:val="baseline"/>
              <w:rPr>
                <w:rFonts w:asciiTheme="minorHAnsi" w:eastAsia="Times New Roman" w:hAnsiTheme="minorHAnsi" w:cstheme="minorHAnsi"/>
              </w:rPr>
            </w:pPr>
          </w:p>
        </w:tc>
        <w:tc>
          <w:tcPr>
            <w:tcW w:w="1530" w:type="dxa"/>
            <w:tcBorders>
              <w:top w:val="single" w:sz="6" w:space="0" w:color="auto"/>
              <w:left w:val="single" w:sz="6" w:space="0" w:color="auto"/>
              <w:bottom w:val="single" w:sz="6" w:space="0" w:color="auto"/>
              <w:right w:val="single" w:sz="6" w:space="0" w:color="auto"/>
            </w:tcBorders>
            <w:shd w:val="clear" w:color="auto" w:fill="FFFFFF" w:themeFill="background1"/>
            <w:vAlign w:val="center"/>
            <w:hideMark/>
          </w:tcPr>
          <w:p w14:paraId="38BC084E" w14:textId="0D307863" w:rsidR="00284CD7" w:rsidRPr="00F1598C" w:rsidRDefault="00284CD7" w:rsidP="007B25AD">
            <w:pPr>
              <w:widowControl/>
              <w:autoSpaceDE/>
              <w:autoSpaceDN/>
              <w:spacing w:before="120" w:after="120"/>
              <w:contextualSpacing/>
              <w:textAlignment w:val="baseline"/>
              <w:rPr>
                <w:rFonts w:asciiTheme="minorHAnsi" w:eastAsia="Times New Roman" w:hAnsiTheme="minorHAnsi" w:cstheme="minorHAnsi"/>
              </w:rPr>
            </w:pPr>
          </w:p>
        </w:tc>
      </w:tr>
      <w:tr w:rsidR="00284CD7" w:rsidRPr="00F1598C" w14:paraId="67334FD6" w14:textId="77777777" w:rsidTr="00FA05BF">
        <w:trPr>
          <w:trHeight w:val="57"/>
        </w:trPr>
        <w:tc>
          <w:tcPr>
            <w:tcW w:w="5482" w:type="dxa"/>
            <w:tcBorders>
              <w:top w:val="single" w:sz="6" w:space="0" w:color="auto"/>
              <w:left w:val="single" w:sz="6" w:space="0" w:color="auto"/>
              <w:bottom w:val="single" w:sz="6" w:space="0" w:color="auto"/>
              <w:right w:val="single" w:sz="6" w:space="0" w:color="auto"/>
            </w:tcBorders>
            <w:vAlign w:val="center"/>
            <w:hideMark/>
          </w:tcPr>
          <w:p w14:paraId="699D0134" w14:textId="77777777" w:rsidR="00284CD7" w:rsidRPr="00F1598C" w:rsidRDefault="00284CD7" w:rsidP="00FA05BF">
            <w:pPr>
              <w:widowControl/>
              <w:autoSpaceDE/>
              <w:autoSpaceDN/>
              <w:spacing w:before="120" w:after="120"/>
              <w:ind w:left="72"/>
              <w:contextualSpacing/>
              <w:textAlignment w:val="baseline"/>
              <w:rPr>
                <w:rFonts w:asciiTheme="minorHAnsi" w:eastAsia="Times New Roman" w:hAnsiTheme="minorHAnsi" w:cstheme="minorHAnsi"/>
              </w:rPr>
            </w:pPr>
            <w:r w:rsidRPr="00F1598C">
              <w:rPr>
                <w:rFonts w:asciiTheme="minorHAnsi" w:eastAsia="Times New Roman" w:hAnsiTheme="minorHAnsi" w:cstheme="minorHAnsi"/>
                <w:b/>
                <w:bCs/>
              </w:rPr>
              <w:t>Section 6:</w:t>
            </w:r>
            <w:r w:rsidRPr="00F1598C">
              <w:rPr>
                <w:rFonts w:asciiTheme="minorHAnsi" w:eastAsia="Times New Roman" w:hAnsiTheme="minorHAnsi" w:cstheme="minorHAnsi"/>
              </w:rPr>
              <w:t xml:space="preserve"> Parent/Family Involvement</w:t>
            </w:r>
          </w:p>
        </w:tc>
        <w:tc>
          <w:tcPr>
            <w:tcW w:w="1350" w:type="dxa"/>
            <w:tcBorders>
              <w:top w:val="single" w:sz="6" w:space="0" w:color="auto"/>
              <w:left w:val="single" w:sz="6" w:space="0" w:color="auto"/>
              <w:bottom w:val="single" w:sz="6" w:space="0" w:color="auto"/>
              <w:right w:val="single" w:sz="6" w:space="0" w:color="auto"/>
            </w:tcBorders>
            <w:shd w:val="clear" w:color="auto" w:fill="FFFFFF" w:themeFill="background1"/>
            <w:vAlign w:val="center"/>
            <w:hideMark/>
          </w:tcPr>
          <w:p w14:paraId="47441656" w14:textId="77777777" w:rsidR="00284CD7" w:rsidRPr="00F1598C" w:rsidRDefault="00284CD7" w:rsidP="007B25AD">
            <w:pPr>
              <w:widowControl/>
              <w:autoSpaceDE/>
              <w:autoSpaceDN/>
              <w:spacing w:before="120" w:after="120"/>
              <w:contextualSpacing/>
              <w:jc w:val="center"/>
              <w:textAlignment w:val="baseline"/>
              <w:rPr>
                <w:rFonts w:asciiTheme="minorHAnsi" w:eastAsia="Times New Roman" w:hAnsiTheme="minorHAnsi" w:cstheme="minorHAnsi"/>
              </w:rPr>
            </w:pPr>
            <w:r w:rsidRPr="00F1598C">
              <w:rPr>
                <w:rFonts w:asciiTheme="minorHAnsi" w:eastAsia="Times New Roman" w:hAnsiTheme="minorHAnsi" w:cstheme="minorHAnsi"/>
              </w:rPr>
              <w:t>30</w:t>
            </w:r>
          </w:p>
        </w:tc>
        <w:tc>
          <w:tcPr>
            <w:tcW w:w="1350" w:type="dxa"/>
            <w:tcBorders>
              <w:top w:val="single" w:sz="6" w:space="0" w:color="auto"/>
              <w:left w:val="single" w:sz="6" w:space="0" w:color="auto"/>
              <w:bottom w:val="single" w:sz="6" w:space="0" w:color="auto"/>
              <w:right w:val="single" w:sz="6" w:space="0" w:color="auto"/>
            </w:tcBorders>
            <w:shd w:val="clear" w:color="auto" w:fill="FFFFFF" w:themeFill="background1"/>
            <w:hideMark/>
          </w:tcPr>
          <w:p w14:paraId="1A19B10B" w14:textId="195694E0" w:rsidR="00284CD7" w:rsidRPr="00F1598C" w:rsidRDefault="00284CD7" w:rsidP="007B25AD">
            <w:pPr>
              <w:widowControl/>
              <w:autoSpaceDE/>
              <w:autoSpaceDN/>
              <w:spacing w:before="120" w:after="120"/>
              <w:contextualSpacing/>
              <w:textAlignment w:val="baseline"/>
              <w:rPr>
                <w:rFonts w:asciiTheme="minorHAnsi" w:eastAsia="Times New Roman" w:hAnsiTheme="minorHAnsi" w:cstheme="minorHAnsi"/>
              </w:rPr>
            </w:pPr>
          </w:p>
        </w:tc>
        <w:tc>
          <w:tcPr>
            <w:tcW w:w="1530" w:type="dxa"/>
            <w:tcBorders>
              <w:top w:val="single" w:sz="6" w:space="0" w:color="auto"/>
              <w:left w:val="single" w:sz="6" w:space="0" w:color="auto"/>
              <w:bottom w:val="single" w:sz="6" w:space="0" w:color="auto"/>
              <w:right w:val="single" w:sz="6" w:space="0" w:color="auto"/>
            </w:tcBorders>
            <w:shd w:val="clear" w:color="auto" w:fill="FFFFFF" w:themeFill="background1"/>
            <w:vAlign w:val="center"/>
            <w:hideMark/>
          </w:tcPr>
          <w:p w14:paraId="17F68404" w14:textId="231919E2" w:rsidR="00284CD7" w:rsidRPr="00F1598C" w:rsidRDefault="00284CD7" w:rsidP="007B25AD">
            <w:pPr>
              <w:widowControl/>
              <w:autoSpaceDE/>
              <w:autoSpaceDN/>
              <w:spacing w:before="120" w:after="120"/>
              <w:contextualSpacing/>
              <w:textAlignment w:val="baseline"/>
              <w:rPr>
                <w:rFonts w:asciiTheme="minorHAnsi" w:eastAsia="Times New Roman" w:hAnsiTheme="minorHAnsi" w:cstheme="minorHAnsi"/>
              </w:rPr>
            </w:pPr>
          </w:p>
        </w:tc>
      </w:tr>
      <w:tr w:rsidR="00284CD7" w:rsidRPr="00F1598C" w14:paraId="755D1E39" w14:textId="77777777" w:rsidTr="00FA05BF">
        <w:trPr>
          <w:trHeight w:val="331"/>
        </w:trPr>
        <w:tc>
          <w:tcPr>
            <w:tcW w:w="5482" w:type="dxa"/>
            <w:tcBorders>
              <w:top w:val="single" w:sz="6" w:space="0" w:color="auto"/>
              <w:left w:val="single" w:sz="6" w:space="0" w:color="auto"/>
              <w:bottom w:val="single" w:sz="6" w:space="0" w:color="auto"/>
              <w:right w:val="single" w:sz="6" w:space="0" w:color="auto"/>
            </w:tcBorders>
            <w:shd w:val="clear" w:color="auto" w:fill="E9EDF7"/>
            <w:vAlign w:val="center"/>
            <w:hideMark/>
          </w:tcPr>
          <w:p w14:paraId="368AC266" w14:textId="77777777" w:rsidR="00284CD7" w:rsidRPr="00F1598C" w:rsidRDefault="00284CD7" w:rsidP="00FA05BF">
            <w:pPr>
              <w:widowControl/>
              <w:autoSpaceDE/>
              <w:autoSpaceDN/>
              <w:spacing w:before="120" w:after="120"/>
              <w:ind w:left="72"/>
              <w:contextualSpacing/>
              <w:textAlignment w:val="baseline"/>
              <w:rPr>
                <w:rFonts w:asciiTheme="minorHAnsi" w:eastAsia="Times New Roman" w:hAnsiTheme="minorHAnsi" w:cstheme="minorHAnsi"/>
                <w:sz w:val="18"/>
                <w:szCs w:val="18"/>
              </w:rPr>
            </w:pPr>
            <w:r w:rsidRPr="00F1598C">
              <w:rPr>
                <w:rFonts w:asciiTheme="minorHAnsi" w:eastAsia="Times New Roman" w:hAnsiTheme="minorHAnsi" w:cstheme="minorHAnsi"/>
                <w:b/>
                <w:bCs/>
                <w:sz w:val="24"/>
                <w:szCs w:val="24"/>
              </w:rPr>
              <w:t>Total</w:t>
            </w:r>
            <w:r w:rsidRPr="00F1598C">
              <w:rPr>
                <w:rFonts w:asciiTheme="minorHAnsi" w:eastAsia="Times New Roman" w:hAnsiTheme="minorHAnsi" w:cstheme="minorHAnsi"/>
                <w:sz w:val="24"/>
                <w:szCs w:val="24"/>
              </w:rPr>
              <w:t> </w:t>
            </w:r>
          </w:p>
        </w:tc>
        <w:tc>
          <w:tcPr>
            <w:tcW w:w="1350" w:type="dxa"/>
            <w:tcBorders>
              <w:top w:val="single" w:sz="6" w:space="0" w:color="auto"/>
              <w:left w:val="single" w:sz="6" w:space="0" w:color="auto"/>
              <w:bottom w:val="single" w:sz="6" w:space="0" w:color="auto"/>
              <w:right w:val="single" w:sz="6" w:space="0" w:color="auto"/>
            </w:tcBorders>
            <w:shd w:val="clear" w:color="auto" w:fill="E9EDF7"/>
            <w:vAlign w:val="center"/>
            <w:hideMark/>
          </w:tcPr>
          <w:p w14:paraId="04508DFD" w14:textId="3A3C67D2" w:rsidR="00284CD7" w:rsidRPr="00F1598C" w:rsidRDefault="00284CD7" w:rsidP="007B25AD">
            <w:pPr>
              <w:widowControl/>
              <w:autoSpaceDE/>
              <w:autoSpaceDN/>
              <w:spacing w:before="120" w:after="120"/>
              <w:contextualSpacing/>
              <w:jc w:val="center"/>
              <w:textAlignment w:val="baseline"/>
              <w:rPr>
                <w:rFonts w:asciiTheme="minorHAnsi" w:eastAsia="Times New Roman" w:hAnsiTheme="minorHAnsi" w:cstheme="minorHAnsi"/>
                <w:b/>
                <w:bCs/>
              </w:rPr>
            </w:pPr>
            <w:r w:rsidRPr="00F1598C">
              <w:rPr>
                <w:rFonts w:asciiTheme="minorHAnsi" w:eastAsia="Times New Roman" w:hAnsiTheme="minorHAnsi" w:cstheme="minorHAnsi"/>
                <w:b/>
                <w:bCs/>
              </w:rPr>
              <w:t>21</w:t>
            </w:r>
            <w:r w:rsidR="00372BE1">
              <w:rPr>
                <w:rFonts w:asciiTheme="minorHAnsi" w:eastAsia="Times New Roman" w:hAnsiTheme="minorHAnsi" w:cstheme="minorHAnsi"/>
                <w:b/>
                <w:bCs/>
              </w:rPr>
              <w:t>7</w:t>
            </w:r>
          </w:p>
        </w:tc>
        <w:tc>
          <w:tcPr>
            <w:tcW w:w="1350" w:type="dxa"/>
            <w:tcBorders>
              <w:top w:val="single" w:sz="6" w:space="0" w:color="auto"/>
              <w:left w:val="single" w:sz="6" w:space="0" w:color="auto"/>
              <w:bottom w:val="single" w:sz="6" w:space="0" w:color="auto"/>
              <w:right w:val="single" w:sz="6" w:space="0" w:color="auto"/>
            </w:tcBorders>
            <w:shd w:val="clear" w:color="auto" w:fill="E9EDF7"/>
            <w:hideMark/>
          </w:tcPr>
          <w:p w14:paraId="2163C89A" w14:textId="1E569F64" w:rsidR="00284CD7" w:rsidRPr="00F1598C" w:rsidRDefault="00284CD7" w:rsidP="007B25AD">
            <w:pPr>
              <w:widowControl/>
              <w:autoSpaceDE/>
              <w:autoSpaceDN/>
              <w:spacing w:before="120" w:after="120"/>
              <w:contextualSpacing/>
              <w:textAlignment w:val="baseline"/>
              <w:rPr>
                <w:rFonts w:asciiTheme="minorHAnsi" w:eastAsia="Times New Roman" w:hAnsiTheme="minorHAnsi" w:cstheme="minorHAnsi"/>
                <w:b/>
                <w:bCs/>
              </w:rPr>
            </w:pPr>
          </w:p>
        </w:tc>
        <w:tc>
          <w:tcPr>
            <w:tcW w:w="1530" w:type="dxa"/>
            <w:tcBorders>
              <w:top w:val="single" w:sz="6" w:space="0" w:color="auto"/>
              <w:left w:val="single" w:sz="6" w:space="0" w:color="auto"/>
              <w:bottom w:val="single" w:sz="6" w:space="0" w:color="auto"/>
              <w:right w:val="single" w:sz="6" w:space="0" w:color="auto"/>
            </w:tcBorders>
            <w:shd w:val="clear" w:color="auto" w:fill="E9EDF7"/>
            <w:vAlign w:val="center"/>
            <w:hideMark/>
          </w:tcPr>
          <w:p w14:paraId="62BFDBB8" w14:textId="77777777" w:rsidR="00284CD7" w:rsidRPr="00F1598C" w:rsidRDefault="00284CD7" w:rsidP="007B25AD">
            <w:pPr>
              <w:widowControl/>
              <w:autoSpaceDE/>
              <w:autoSpaceDN/>
              <w:spacing w:before="120" w:after="120"/>
              <w:contextualSpacing/>
              <w:textAlignment w:val="baseline"/>
              <w:rPr>
                <w:rFonts w:asciiTheme="minorHAnsi" w:eastAsia="Times New Roman" w:hAnsiTheme="minorHAnsi" w:cstheme="minorHAnsi"/>
                <w:b/>
                <w:bCs/>
              </w:rPr>
            </w:pPr>
          </w:p>
        </w:tc>
      </w:tr>
    </w:tbl>
    <w:p w14:paraId="6D65F0C7" w14:textId="261F4A9C" w:rsidR="007B25AD" w:rsidRPr="00CC7B05" w:rsidRDefault="007B25AD" w:rsidP="007B25AD">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napToGrid w:val="0"/>
        <w:spacing w:before="360" w:after="120"/>
        <w:jc w:val="center"/>
        <w:rPr>
          <w:rStyle w:val="SubtleEmphasis"/>
          <w:color w:val="000000" w:themeColor="text1"/>
          <w:sz w:val="24"/>
          <w:szCs w:val="24"/>
        </w:rPr>
      </w:pPr>
      <w:r w:rsidRPr="00CC7B05">
        <w:rPr>
          <w:rStyle w:val="SubtleEmphasis"/>
          <w:color w:val="000000" w:themeColor="text1"/>
          <w:sz w:val="24"/>
          <w:szCs w:val="24"/>
        </w:rPr>
        <w:t>These materials were created as part of a contract with the California Department of Public Health with funding from the United States Department of Agriculture (USDA) Supplemental Nutrition Assistance Program--SNAP. These institutions are equal opportunity providers and employers.</w:t>
      </w:r>
    </w:p>
    <w:p w14:paraId="755FC952" w14:textId="2C43EE34" w:rsidR="0073675E" w:rsidRPr="00F1598C" w:rsidRDefault="00EC37B6" w:rsidP="0049362A">
      <w:pPr>
        <w:spacing w:before="120" w:after="120" w:line="312" w:lineRule="auto"/>
        <w:ind w:left="288" w:hanging="288"/>
        <w:contextualSpacing/>
        <w:rPr>
          <w:rFonts w:asciiTheme="minorHAnsi" w:hAnsiTheme="minorHAnsi" w:cstheme="minorHAnsi"/>
          <w:sz w:val="24"/>
          <w:szCs w:val="24"/>
        </w:rPr>
      </w:pPr>
      <w:r>
        <w:rPr>
          <w:rFonts w:asciiTheme="minorHAnsi" w:hAnsiTheme="minorHAnsi" w:cstheme="minorHAnsi"/>
          <w:sz w:val="24"/>
          <w:szCs w:val="24"/>
        </w:rPr>
        <w:t xml:space="preserve">                                                                                                                                                                                                                                                                                                                                                                                                                                                                                                                                                                                                                                                                                                                                                                                                                                                                                                                                                                                                                                                                                                                                                                                                                                                                                                                                                                                                                                                                                                                                                                                                                                                                                                                                                                                                                                                                                                                                                                                                                                                                                                                                                                                                                                                                                                                                                                                                                                                                                                                                                   </w:t>
      </w:r>
      <w:r w:rsidR="004A1140">
        <w:rPr>
          <w:rFonts w:asciiTheme="minorHAnsi" w:hAnsiTheme="minorHAnsi" w:cstheme="minorHAnsi"/>
          <w:sz w:val="24"/>
          <w:szCs w:val="24"/>
        </w:rPr>
        <w:t xml:space="preserve">                                                                                                                                                                                                                                                                                                                                                                                                                                                                                                                                                                                                                                                                                                                                                                                                                                                                                                                                                                                                                                                                                                                                                                                                                                                                                                                                                                                                                                                                                                                                                                                                                                                                                                                                                                                                                                                                                                                                                                                                                                                                                                                                                                                                                                                                                                                                                                                                                                                                                                                                                                                                                                                                                                                                                                                                                                                                                                                                                                                                                                                                                                                                                                                                                                                                                                                                                                                                                                                                                                                                                                                                                                                                                                                                                                                                                                                                                                                                                                                                                                                                                                                                                                                                                                                                                                                                                                                                                                                                                                                                                                                                                                                                                                                                                                                                                                                                                                                                                                                                                                                                                                                                                                                                                                                                                                                                                                                                                                                                                                                                                                                                                                                                                                                                                                                                                                                                                                                                                                                                                                                                                                                                                                                                                                                                                                                                                                                                                                                                                                                                                                                                                                                                                                                                                                                                                                                                                                                                                                                                                                                                                                                                                                                                                                                                                                                                                                                                                                                                                                                                                                                                                                                                                                                                                                                                                                                                                                                                                                                                                                                                                                                                                                                                                                                                                                                                                                                                                                                                                                                                                                                                                                                                                                                                                                                                                                                                                                                                                                                                                                                                                                                                                                                                                                                                                                                                                                                                                                                                                                                                                                                                                                                                                                                                                                                                                                                                                                                                                                                                                                                                                                                                                                                                                                                                                                                                                                                                                                                                                                                                                                                                                                                                                                                                                                                                                                                                                                                                                                                                                                                                                                                                                                                                                                                                                                                                                                                                                                                                                                                                                                                                                                                                                                                                                                                                                                                                                                                                                                                                                                                                                                                                                                                                                                                                                                                                                                                                                                                                                                                                                                                                                                                                                                                                                                                                                                                                                                                                                                                                                                                                                                                                                                                                                                                                                                                                                                                                                                                                                                                                                                                                                                                                                                                                                                                                                                                                                                                                                                                  </w:t>
      </w:r>
    </w:p>
    <w:sectPr w:rsidR="0073675E" w:rsidRPr="00F1598C" w:rsidSect="009B1D07">
      <w:footerReference w:type="default" r:id="rId45"/>
      <w:pgSz w:w="12240" w:h="15840"/>
      <w:pgMar w:top="1440" w:right="1080" w:bottom="1440" w:left="1080" w:header="720" w:footer="720" w:gutter="0"/>
      <w:pgNumType w:fmt="numberInDash"/>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1634F13" w14:textId="77777777" w:rsidR="000C0891" w:rsidRDefault="000C0891" w:rsidP="002468EE">
      <w:r>
        <w:separator/>
      </w:r>
    </w:p>
  </w:endnote>
  <w:endnote w:type="continuationSeparator" w:id="0">
    <w:p w14:paraId="2AC37C28" w14:textId="77777777" w:rsidR="000C0891" w:rsidRDefault="000C0891" w:rsidP="002468EE">
      <w:r>
        <w:continuationSeparator/>
      </w:r>
    </w:p>
  </w:endnote>
  <w:endnote w:type="continuationNotice" w:id="1">
    <w:p w14:paraId="26C4056B" w14:textId="77777777" w:rsidR="000C0891" w:rsidRDefault="000C089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w:panose1 w:val="05000000000000000000"/>
    <w:charset w:val="4D"/>
    <w:family w:val="decorative"/>
    <w:pitch w:val="variable"/>
    <w:sig w:usb0="00000003" w:usb1="00000000" w:usb2="00000000" w:usb3="00000000" w:csb0="80000001"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decorative"/>
    <w:pitch w:val="variable"/>
    <w:sig w:usb0="00000003" w:usb1="10000000" w:usb2="00000000" w:usb3="00000000" w:csb0="80000001" w:csb1="00000000"/>
  </w:font>
  <w:font w:name="MS Gothic">
    <w:altName w:val="ＭＳ ゴシック"/>
    <w:panose1 w:val="020B06090702050802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PMingLiU">
    <w:altName w:val="新細明體"/>
    <w:panose1 w:val="02020500000000000000"/>
    <w:charset w:val="88"/>
    <w:family w:val="roman"/>
    <w:pitch w:val="variable"/>
    <w:sig w:usb0="A00002FF" w:usb1="28CFFCFA" w:usb2="00000016" w:usb3="00000000" w:csb0="00100001" w:csb1="00000000"/>
  </w:font>
  <w:font w:name="Segoe UI">
    <w:panose1 w:val="020B0604020202020204"/>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58058615"/>
      <w:docPartObj>
        <w:docPartGallery w:val="Page Numbers (Bottom of Page)"/>
        <w:docPartUnique/>
      </w:docPartObj>
    </w:sdtPr>
    <w:sdtContent>
      <w:p w14:paraId="33C7048D" w14:textId="10B4C373" w:rsidR="003F1D39" w:rsidRDefault="003F1D39" w:rsidP="003F1D39">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rPr>
          <w:fldChar w:fldCharType="end"/>
        </w:r>
      </w:p>
    </w:sdtContent>
  </w:sdt>
  <w:sdt>
    <w:sdtPr>
      <w:rPr>
        <w:rStyle w:val="PageNumber"/>
      </w:rPr>
      <w:id w:val="-1923788602"/>
      <w:docPartObj>
        <w:docPartGallery w:val="Page Numbers (Bottom of Page)"/>
        <w:docPartUnique/>
      </w:docPartObj>
    </w:sdtPr>
    <w:sdtContent>
      <w:p w14:paraId="2B8A7CFF" w14:textId="7D627EE4" w:rsidR="003F1D39" w:rsidRDefault="003F1D39" w:rsidP="003F1D39">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rPr>
          <w:fldChar w:fldCharType="end"/>
        </w:r>
      </w:p>
    </w:sdtContent>
  </w:sdt>
  <w:sdt>
    <w:sdtPr>
      <w:rPr>
        <w:rStyle w:val="PageNumber"/>
      </w:rPr>
      <w:id w:val="1502923533"/>
      <w:docPartObj>
        <w:docPartGallery w:val="Page Numbers (Bottom of Page)"/>
        <w:docPartUnique/>
      </w:docPartObj>
    </w:sdtPr>
    <w:sdtContent>
      <w:p w14:paraId="362E16F6" w14:textId="54D5E54A" w:rsidR="003F1D39" w:rsidRDefault="003F1D39" w:rsidP="003F1D39">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rPr>
          <w:fldChar w:fldCharType="end"/>
        </w:r>
      </w:p>
    </w:sdtContent>
  </w:sdt>
  <w:sdt>
    <w:sdtPr>
      <w:rPr>
        <w:rStyle w:val="PageNumber"/>
      </w:rPr>
      <w:id w:val="-1897265664"/>
      <w:docPartObj>
        <w:docPartGallery w:val="Page Numbers (Bottom of Page)"/>
        <w:docPartUnique/>
      </w:docPartObj>
    </w:sdtPr>
    <w:sdtContent>
      <w:p w14:paraId="709F0F5A" w14:textId="6AAB44A6" w:rsidR="003F1D39" w:rsidRDefault="003F1D39" w:rsidP="003F1D39">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rPr>
          <w:fldChar w:fldCharType="end"/>
        </w:r>
      </w:p>
    </w:sdtContent>
  </w:sdt>
  <w:sdt>
    <w:sdtPr>
      <w:rPr>
        <w:rStyle w:val="PageNumber"/>
      </w:rPr>
      <w:id w:val="-1906520189"/>
      <w:docPartObj>
        <w:docPartGallery w:val="Page Numbers (Bottom of Page)"/>
        <w:docPartUnique/>
      </w:docPartObj>
    </w:sdtPr>
    <w:sdtContent>
      <w:p w14:paraId="51E02720" w14:textId="6F05A8EF" w:rsidR="003F1D39" w:rsidRDefault="003F1D39" w:rsidP="003F1D39">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rPr>
          <w:fldChar w:fldCharType="end"/>
        </w:r>
      </w:p>
    </w:sdtContent>
  </w:sdt>
  <w:sdt>
    <w:sdtPr>
      <w:rPr>
        <w:rStyle w:val="PageNumber"/>
      </w:rPr>
      <w:id w:val="-501749305"/>
      <w:docPartObj>
        <w:docPartGallery w:val="Page Numbers (Bottom of Page)"/>
        <w:docPartUnique/>
      </w:docPartObj>
    </w:sdtPr>
    <w:sdtContent>
      <w:p w14:paraId="3A8A1068" w14:textId="7D4F94CA" w:rsidR="003F1D39" w:rsidRDefault="003F1D39" w:rsidP="003F1D39">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rPr>
          <w:fldChar w:fldCharType="end"/>
        </w:r>
      </w:p>
    </w:sdtContent>
  </w:sdt>
  <w:sdt>
    <w:sdtPr>
      <w:rPr>
        <w:rStyle w:val="PageNumber"/>
      </w:rPr>
      <w:id w:val="-1554611761"/>
      <w:docPartObj>
        <w:docPartGallery w:val="Page Numbers (Bottom of Page)"/>
        <w:docPartUnique/>
      </w:docPartObj>
    </w:sdtPr>
    <w:sdtContent>
      <w:p w14:paraId="572A0BC8" w14:textId="02B4158E" w:rsidR="00A3195B" w:rsidRDefault="00A3195B" w:rsidP="003F1D39">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rPr>
          <w:fldChar w:fldCharType="end"/>
        </w:r>
      </w:p>
    </w:sdtContent>
  </w:sdt>
  <w:sdt>
    <w:sdtPr>
      <w:rPr>
        <w:rStyle w:val="PageNumber"/>
      </w:rPr>
      <w:id w:val="-512065622"/>
      <w:docPartObj>
        <w:docPartGallery w:val="Page Numbers (Bottom of Page)"/>
        <w:docPartUnique/>
      </w:docPartObj>
    </w:sdtPr>
    <w:sdtContent>
      <w:p w14:paraId="6B95D6AA" w14:textId="6EDEB475" w:rsidR="0068455F" w:rsidRDefault="0068455F" w:rsidP="003F1D39">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rPr>
          <w:fldChar w:fldCharType="end"/>
        </w:r>
      </w:p>
    </w:sdtContent>
  </w:sdt>
  <w:sdt>
    <w:sdtPr>
      <w:rPr>
        <w:rStyle w:val="PageNumber"/>
      </w:rPr>
      <w:id w:val="-591309710"/>
      <w:docPartObj>
        <w:docPartGallery w:val="Page Numbers (Bottom of Page)"/>
        <w:docPartUnique/>
      </w:docPartObj>
    </w:sdtPr>
    <w:sdtContent>
      <w:p w14:paraId="33D4273B" w14:textId="15F836F7" w:rsidR="00D36888" w:rsidRDefault="00D36888" w:rsidP="003F1D39">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rPr>
          <w:fldChar w:fldCharType="end"/>
        </w:r>
      </w:p>
    </w:sdtContent>
  </w:sdt>
  <w:sdt>
    <w:sdtPr>
      <w:rPr>
        <w:rStyle w:val="PageNumber"/>
      </w:rPr>
      <w:id w:val="-1230529814"/>
      <w:docPartObj>
        <w:docPartGallery w:val="Page Numbers (Bottom of Page)"/>
        <w:docPartUnique/>
      </w:docPartObj>
    </w:sdtPr>
    <w:sdtContent>
      <w:p w14:paraId="3E051144" w14:textId="79D77FF2" w:rsidR="0039025B" w:rsidRDefault="0039025B" w:rsidP="003F1D39">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rPr>
          <w:fldChar w:fldCharType="end"/>
        </w:r>
      </w:p>
    </w:sdtContent>
  </w:sdt>
  <w:sdt>
    <w:sdtPr>
      <w:rPr>
        <w:rStyle w:val="PageNumber"/>
      </w:rPr>
      <w:id w:val="1755324250"/>
      <w:docPartObj>
        <w:docPartGallery w:val="Page Numbers (Bottom of Page)"/>
        <w:docPartUnique/>
      </w:docPartObj>
    </w:sdtPr>
    <w:sdtContent>
      <w:p w14:paraId="0795168D" w14:textId="6D60C41D" w:rsidR="0039025B" w:rsidRDefault="0039025B" w:rsidP="003F1D39">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rPr>
          <w:fldChar w:fldCharType="end"/>
        </w:r>
      </w:p>
    </w:sdtContent>
  </w:sdt>
  <w:sdt>
    <w:sdtPr>
      <w:rPr>
        <w:rStyle w:val="PageNumber"/>
      </w:rPr>
      <w:id w:val="2136446149"/>
      <w:docPartObj>
        <w:docPartGallery w:val="Page Numbers (Bottom of Page)"/>
        <w:docPartUnique/>
      </w:docPartObj>
    </w:sdtPr>
    <w:sdtContent>
      <w:p w14:paraId="5025D343" w14:textId="20D5A874" w:rsidR="009D60A3" w:rsidRDefault="009D60A3" w:rsidP="003F1D39">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rPr>
          <w:fldChar w:fldCharType="end"/>
        </w:r>
      </w:p>
    </w:sdtContent>
  </w:sdt>
  <w:sdt>
    <w:sdtPr>
      <w:rPr>
        <w:rStyle w:val="PageNumber"/>
      </w:rPr>
      <w:id w:val="-487022017"/>
      <w:docPartObj>
        <w:docPartGallery w:val="Page Numbers (Bottom of Page)"/>
        <w:docPartUnique/>
      </w:docPartObj>
    </w:sdtPr>
    <w:sdtContent>
      <w:p w14:paraId="644E4EAA" w14:textId="70EDE524" w:rsidR="009D60A3" w:rsidRDefault="009D60A3" w:rsidP="003F1D39">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rPr>
          <w:fldChar w:fldCharType="end"/>
        </w:r>
      </w:p>
    </w:sdtContent>
  </w:sdt>
  <w:p w14:paraId="6B87BB3B" w14:textId="77777777" w:rsidR="009D60A3" w:rsidRDefault="009D60A3">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1136642545"/>
      <w:docPartObj>
        <w:docPartGallery w:val="Page Numbers (Bottom of Page)"/>
        <w:docPartUnique/>
      </w:docPartObj>
    </w:sdtPr>
    <w:sdtContent>
      <w:p w14:paraId="72E4A903" w14:textId="0E0140BA" w:rsidR="003F1D39" w:rsidRDefault="003F1D39" w:rsidP="008832FF">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- 1 -</w:t>
        </w:r>
        <w:r>
          <w:rPr>
            <w:rStyle w:val="PageNumber"/>
          </w:rPr>
          <w:fldChar w:fldCharType="end"/>
        </w:r>
      </w:p>
    </w:sdtContent>
  </w:sdt>
  <w:p w14:paraId="0AF74BA3" w14:textId="77777777" w:rsidR="003F1D39" w:rsidRDefault="003F1D39">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DAA620" w14:textId="4E46E888" w:rsidR="002B04CC" w:rsidRDefault="002B04CC">
    <w:pPr>
      <w:pStyle w:val="Footer"/>
    </w:pPr>
    <w:r>
      <w:rPr>
        <w:noProof/>
      </w:rPr>
      <w:t>OST SLAQ: Site Information</w:t>
    </w:r>
    <w:r w:rsidRPr="002468EE">
      <w:rPr>
        <w:noProof/>
      </w:rPr>
      <w:ptab w:relativeTo="margin" w:alignment="center" w:leader="none"/>
    </w:r>
    <w:r w:rsidRPr="12C7E492">
      <w:rPr>
        <w:noProof/>
        <w:shd w:val="clear" w:color="auto" w:fill="E6E6E6"/>
      </w:rPr>
      <w:fldChar w:fldCharType="begin"/>
    </w:r>
    <w:r>
      <w:rPr>
        <w:noProof/>
      </w:rPr>
      <w:instrText xml:space="preserve"> PAGE   \* MERGEFORMAT </w:instrText>
    </w:r>
    <w:r w:rsidRPr="12C7E492">
      <w:rPr>
        <w:noProof/>
        <w:color w:val="2B579A"/>
        <w:shd w:val="clear" w:color="auto" w:fill="E6E6E6"/>
      </w:rPr>
      <w:fldChar w:fldCharType="separate"/>
    </w:r>
    <w:r>
      <w:rPr>
        <w:noProof/>
      </w:rPr>
      <w:t>- 2 -</w:t>
    </w:r>
    <w:r w:rsidRPr="12C7E492">
      <w:rPr>
        <w:noProof/>
        <w:shd w:val="clear" w:color="auto" w:fill="E6E6E6"/>
      </w:rPr>
      <w:fldChar w:fldCharType="end"/>
    </w:r>
    <w:r w:rsidRPr="002468EE">
      <w:rPr>
        <w:noProof/>
      </w:rPr>
      <w:ptab w:relativeTo="margin" w:alignment="right" w:leader="none"/>
    </w:r>
    <w:r>
      <w:rPr>
        <w:noProof/>
      </w:rPr>
      <w:t xml:space="preserve">Revised </w:t>
    </w:r>
    <w:r w:rsidR="00791BC7">
      <w:rPr>
        <w:noProof/>
      </w:rPr>
      <w:t>6</w:t>
    </w:r>
    <w:r>
      <w:rPr>
        <w:noProof/>
      </w:rPr>
      <w:t>/</w:t>
    </w:r>
    <w:r w:rsidR="00791BC7">
      <w:rPr>
        <w:noProof/>
      </w:rPr>
      <w:t>1</w:t>
    </w:r>
    <w:r>
      <w:rPr>
        <w:noProof/>
      </w:rPr>
      <w:t>0/202</w:t>
    </w:r>
    <w:r w:rsidR="00791BC7">
      <w:rPr>
        <w:noProof/>
      </w:rPr>
      <w:t>5</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1545710242"/>
      <w:docPartObj>
        <w:docPartGallery w:val="Page Numbers (Bottom of Page)"/>
        <w:docPartUnique/>
      </w:docPartObj>
    </w:sdtPr>
    <w:sdtContent>
      <w:p w14:paraId="1CB51C93" w14:textId="321BCA48" w:rsidR="003F1D39" w:rsidRDefault="003F1D39" w:rsidP="008832FF">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- 2 -</w:t>
        </w:r>
        <w:r>
          <w:rPr>
            <w:rStyle w:val="PageNumber"/>
          </w:rPr>
          <w:fldChar w:fldCharType="end"/>
        </w:r>
      </w:p>
    </w:sdtContent>
  </w:sdt>
  <w:p w14:paraId="26D85714" w14:textId="085741D3" w:rsidR="00A14C28" w:rsidRDefault="00A14C28">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1752659508"/>
      <w:docPartObj>
        <w:docPartGallery w:val="Page Numbers (Bottom of Page)"/>
        <w:docPartUnique/>
      </w:docPartObj>
    </w:sdtPr>
    <w:sdtContent>
      <w:p w14:paraId="3C7F888C" w14:textId="5211E7B3" w:rsidR="003F1D39" w:rsidRDefault="003F1D39" w:rsidP="008832FF">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- 4 -</w:t>
        </w:r>
        <w:r>
          <w:rPr>
            <w:rStyle w:val="PageNumber"/>
          </w:rPr>
          <w:fldChar w:fldCharType="end"/>
        </w:r>
      </w:p>
    </w:sdtContent>
  </w:sdt>
  <w:p w14:paraId="665BB340" w14:textId="4B682759" w:rsidR="00A14C28" w:rsidRDefault="00A14C28">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208037245"/>
      <w:docPartObj>
        <w:docPartGallery w:val="Page Numbers (Bottom of Page)"/>
        <w:docPartUnique/>
      </w:docPartObj>
    </w:sdtPr>
    <w:sdtContent>
      <w:p w14:paraId="147A84C5" w14:textId="727834F9" w:rsidR="003F1D39" w:rsidRDefault="003F1D39" w:rsidP="008832FF">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- 9 -</w:t>
        </w:r>
        <w:r>
          <w:rPr>
            <w:rStyle w:val="PageNumber"/>
          </w:rPr>
          <w:fldChar w:fldCharType="end"/>
        </w:r>
      </w:p>
    </w:sdtContent>
  </w:sdt>
  <w:p w14:paraId="18B7C69F" w14:textId="70C73FA6" w:rsidR="00A14C28" w:rsidRDefault="00A14C28" w:rsidP="003F1D39">
    <w:pPr>
      <w:pStyle w:val="Footer"/>
      <w:jc w:val="cen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247810102"/>
      <w:docPartObj>
        <w:docPartGallery w:val="Page Numbers (Bottom of Page)"/>
        <w:docPartUnique/>
      </w:docPartObj>
    </w:sdtPr>
    <w:sdtContent>
      <w:p w14:paraId="02BB59D1" w14:textId="09D2F7BB" w:rsidR="003F1D39" w:rsidRDefault="003F1D39" w:rsidP="008832FF">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- 12 -</w:t>
        </w:r>
        <w:r>
          <w:rPr>
            <w:rStyle w:val="PageNumber"/>
          </w:rPr>
          <w:fldChar w:fldCharType="end"/>
        </w:r>
      </w:p>
    </w:sdtContent>
  </w:sdt>
  <w:p w14:paraId="7897DA85" w14:textId="26E1BF8A" w:rsidR="00A14C28" w:rsidRDefault="00A14C28">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1083754092"/>
      <w:docPartObj>
        <w:docPartGallery w:val="Page Numbers (Bottom of Page)"/>
        <w:docPartUnique/>
      </w:docPartObj>
    </w:sdtPr>
    <w:sdtContent>
      <w:p w14:paraId="1A487671" w14:textId="14787D1E" w:rsidR="003F1D39" w:rsidRDefault="003F1D39" w:rsidP="008832FF">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- 15 -</w:t>
        </w:r>
        <w:r>
          <w:rPr>
            <w:rStyle w:val="PageNumber"/>
          </w:rPr>
          <w:fldChar w:fldCharType="end"/>
        </w:r>
      </w:p>
    </w:sdtContent>
  </w:sdt>
  <w:p w14:paraId="3EA337AD" w14:textId="3D7DCAC1" w:rsidR="00A14C28" w:rsidRDefault="00A14C28">
    <w:pPr>
      <w:pStyle w:val="Foote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1580286242"/>
      <w:docPartObj>
        <w:docPartGallery w:val="Page Numbers (Bottom of Page)"/>
        <w:docPartUnique/>
      </w:docPartObj>
    </w:sdtPr>
    <w:sdtContent>
      <w:p w14:paraId="30226EA7" w14:textId="5C6F86C0" w:rsidR="003F1D39" w:rsidRDefault="003F1D39" w:rsidP="008832FF">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- 21 -</w:t>
        </w:r>
        <w:r>
          <w:rPr>
            <w:rStyle w:val="PageNumber"/>
          </w:rPr>
          <w:fldChar w:fldCharType="end"/>
        </w:r>
      </w:p>
    </w:sdtContent>
  </w:sdt>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880608017"/>
      <w:docPartObj>
        <w:docPartGallery w:val="Page Numbers (Bottom of Page)"/>
        <w:docPartUnique/>
      </w:docPartObj>
    </w:sdtPr>
    <w:sdtContent>
      <w:p w14:paraId="5244BF9F" w14:textId="736BC771" w:rsidR="009D60A3" w:rsidRDefault="009D60A3" w:rsidP="008832FF">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- 23 -</w:t>
        </w:r>
        <w:r>
          <w:rPr>
            <w:rStyle w:val="PageNumber"/>
          </w:rPr>
          <w:fldChar w:fldCharType="end"/>
        </w:r>
      </w:p>
    </w:sdtContent>
  </w:sdt>
  <w:p w14:paraId="570B5A7D" w14:textId="06AD0265" w:rsidR="00284CD7" w:rsidRDefault="00284CD7">
    <w:pPr>
      <w:pStyle w:val="Foote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777532931"/>
      <w:docPartObj>
        <w:docPartGallery w:val="Page Numbers (Bottom of Page)"/>
        <w:docPartUnique/>
      </w:docPartObj>
    </w:sdtPr>
    <w:sdtContent>
      <w:p w14:paraId="5B5F9227" w14:textId="2D32C371" w:rsidR="009D60A3" w:rsidRDefault="009D60A3" w:rsidP="008832FF">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- 24 -</w:t>
        </w:r>
        <w:r>
          <w:rPr>
            <w:rStyle w:val="PageNumber"/>
          </w:rPr>
          <w:fldChar w:fldCharType="end"/>
        </w:r>
      </w:p>
    </w:sdtContent>
  </w:sdt>
  <w:p w14:paraId="078A3716" w14:textId="3641A346" w:rsidR="00284CD7" w:rsidRDefault="00284CD7">
    <w:pPr>
      <w:pStyle w:val="Footer"/>
    </w:pP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1377734595"/>
      <w:docPartObj>
        <w:docPartGallery w:val="Page Numbers (Bottom of Page)"/>
        <w:docPartUnique/>
      </w:docPartObj>
    </w:sdtPr>
    <w:sdtContent>
      <w:p w14:paraId="7D983501" w14:textId="41873EBA" w:rsidR="0039025B" w:rsidRDefault="0039025B" w:rsidP="008832FF">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- 32 -</w:t>
        </w:r>
        <w:r>
          <w:rPr>
            <w:rStyle w:val="PageNumber"/>
          </w:rPr>
          <w:fldChar w:fldCharType="end"/>
        </w:r>
      </w:p>
    </w:sdtContent>
  </w:sdt>
  <w:p w14:paraId="4F197D11" w14:textId="0F219251" w:rsidR="00284CD7" w:rsidRDefault="00284CD7">
    <w:pPr>
      <w:pStyle w:val="Footer"/>
    </w:pP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1280679604"/>
      <w:docPartObj>
        <w:docPartGallery w:val="Page Numbers (Bottom of Page)"/>
        <w:docPartUnique/>
      </w:docPartObj>
    </w:sdtPr>
    <w:sdtContent>
      <w:p w14:paraId="29E93A3B" w14:textId="61CDA28D" w:rsidR="0039025B" w:rsidRDefault="0039025B" w:rsidP="008832FF">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- 33 -</w:t>
        </w:r>
        <w:r>
          <w:rPr>
            <w:rStyle w:val="PageNumber"/>
          </w:rPr>
          <w:fldChar w:fldCharType="end"/>
        </w:r>
      </w:p>
    </w:sdtContent>
  </w:sdt>
  <w:p w14:paraId="69043364" w14:textId="15F6F7C2" w:rsidR="00284CD7" w:rsidRDefault="00284CD7">
    <w:pPr>
      <w:pStyle w:val="Footer"/>
    </w:pP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1332493287"/>
      <w:docPartObj>
        <w:docPartGallery w:val="Page Numbers (Bottom of Page)"/>
        <w:docPartUnique/>
      </w:docPartObj>
    </w:sdtPr>
    <w:sdtContent>
      <w:p w14:paraId="714439A7" w14:textId="37FC0212" w:rsidR="00D36888" w:rsidRDefault="00D36888" w:rsidP="008832FF">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- 39 -</w:t>
        </w:r>
        <w:r>
          <w:rPr>
            <w:rStyle w:val="PageNumber"/>
          </w:rPr>
          <w:fldChar w:fldCharType="end"/>
        </w:r>
      </w:p>
    </w:sdtContent>
  </w:sdt>
  <w:p w14:paraId="31516782" w14:textId="3E8B8825" w:rsidR="00284CD7" w:rsidRDefault="00284CD7">
    <w:pPr>
      <w:pStyle w:val="Footer"/>
    </w:pP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1376887823"/>
      <w:docPartObj>
        <w:docPartGallery w:val="Page Numbers (Bottom of Page)"/>
        <w:docPartUnique/>
      </w:docPartObj>
    </w:sdtPr>
    <w:sdtContent>
      <w:p w14:paraId="05C1450F" w14:textId="2132678B" w:rsidR="0068455F" w:rsidRDefault="0068455F" w:rsidP="008832FF">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- 41 -</w:t>
        </w:r>
        <w:r>
          <w:rPr>
            <w:rStyle w:val="PageNumber"/>
          </w:rPr>
          <w:fldChar w:fldCharType="end"/>
        </w:r>
      </w:p>
    </w:sdtContent>
  </w:sdt>
  <w:p w14:paraId="6D753CF1" w14:textId="09F2D5E7" w:rsidR="00284CD7" w:rsidRDefault="00284CD7">
    <w:pPr>
      <w:pStyle w:val="Footer"/>
    </w:pP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956305044"/>
      <w:docPartObj>
        <w:docPartGallery w:val="Page Numbers (Bottom of Page)"/>
        <w:docPartUnique/>
      </w:docPartObj>
    </w:sdtPr>
    <w:sdtContent>
      <w:p w14:paraId="1C2DD29C" w14:textId="3E26D03A" w:rsidR="00A3195B" w:rsidRDefault="00A3195B" w:rsidP="008832FF">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- 43 -</w:t>
        </w:r>
        <w:r>
          <w:rPr>
            <w:rStyle w:val="PageNumber"/>
          </w:rPr>
          <w:fldChar w:fldCharType="end"/>
        </w:r>
      </w:p>
    </w:sdtContent>
  </w:sdt>
  <w:p w14:paraId="00EEBEF2" w14:textId="4404A5F5" w:rsidR="00A14C28" w:rsidRDefault="00A14C28">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51DEEAD" w14:textId="77777777" w:rsidR="000C0891" w:rsidRDefault="000C0891" w:rsidP="002468EE">
      <w:r>
        <w:separator/>
      </w:r>
    </w:p>
  </w:footnote>
  <w:footnote w:type="continuationSeparator" w:id="0">
    <w:p w14:paraId="4AFC04E8" w14:textId="77777777" w:rsidR="000C0891" w:rsidRDefault="000C0891" w:rsidP="002468EE">
      <w:r>
        <w:continuationSeparator/>
      </w:r>
    </w:p>
  </w:footnote>
  <w:footnote w:type="continuationNotice" w:id="1">
    <w:p w14:paraId="7A59C1C3" w14:textId="77777777" w:rsidR="000C0891" w:rsidRDefault="000C0891"/>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2EBF5B" w14:textId="2DA404C2" w:rsidR="009B5B9E" w:rsidRDefault="009B5B9E" w:rsidP="00771428">
    <w:pPr>
      <w:pStyle w:val="Header"/>
      <w:jc w:val="cent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5BBA8F" w14:textId="6BED74C8" w:rsidR="00A14C28" w:rsidRDefault="00D40558" w:rsidP="00486F4D">
    <w:pPr>
      <w:pStyle w:val="Header"/>
      <w:ind w:right="-720"/>
      <w:jc w:val="center"/>
    </w:pPr>
    <w:r>
      <w:rPr>
        <w:noProof/>
      </w:rPr>
      <w:drawing>
        <wp:inline distT="0" distB="0" distL="0" distR="0" wp14:anchorId="0FA5FF91" wp14:editId="6E4A0828">
          <wp:extent cx="3599727" cy="512461"/>
          <wp:effectExtent l="0" t="0" r="0" b="0"/>
          <wp:docPr id="2079398775" name="Picture 245" descr="Cal Fresh Healthy Living, California Department of Public Health, and Nutrition Policy Institute logo&#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377763" name="Picture 245" descr="Cal Fresh Healthy Living, California Department of Public Health, and Nutrition Policy Institute logo&#10;"/>
                  <pic:cNvPicPr/>
                </pic:nvPicPr>
                <pic:blipFill>
                  <a:blip r:embed="rId1">
                    <a:extLst>
                      <a:ext uri="{28A0092B-C50C-407E-A947-70E740481C1C}">
                        <a14:useLocalDpi xmlns:a14="http://schemas.microsoft.com/office/drawing/2010/main" val="0"/>
                      </a:ext>
                    </a:extLst>
                  </a:blip>
                  <a:stretch>
                    <a:fillRect/>
                  </a:stretch>
                </pic:blipFill>
                <pic:spPr>
                  <a:xfrm>
                    <a:off x="0" y="0"/>
                    <a:ext cx="3664607" cy="521697"/>
                  </a:xfrm>
                  <a:prstGeom prst="rect">
                    <a:avLst/>
                  </a:prstGeom>
                </pic:spPr>
              </pic:pic>
            </a:graphicData>
          </a:graphic>
        </wp:inline>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89B8A8" w14:textId="1DD81BBE" w:rsidR="00284CD7" w:rsidRDefault="00284CD7" w:rsidP="00237328">
    <w:pPr>
      <w:pStyle w:val="Header"/>
      <w:jc w:val="cent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3762EA"/>
    <w:multiLevelType w:val="hybridMultilevel"/>
    <w:tmpl w:val="4364BD7C"/>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 w15:restartNumberingAfterBreak="0">
    <w:nsid w:val="02DA263A"/>
    <w:multiLevelType w:val="hybridMultilevel"/>
    <w:tmpl w:val="8B5CAE34"/>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2" w15:restartNumberingAfterBreak="0">
    <w:nsid w:val="033065B2"/>
    <w:multiLevelType w:val="hybridMultilevel"/>
    <w:tmpl w:val="B91AABDA"/>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3" w15:restartNumberingAfterBreak="0">
    <w:nsid w:val="03D41A2F"/>
    <w:multiLevelType w:val="hybridMultilevel"/>
    <w:tmpl w:val="EC1EC326"/>
    <w:lvl w:ilvl="0" w:tplc="2B14F7EE">
      <w:start w:val="1"/>
      <w:numFmt w:val="bullet"/>
      <w:lvlText w:val=""/>
      <w:lvlJc w:val="left"/>
      <w:pPr>
        <w:ind w:left="360" w:hanging="360"/>
      </w:pPr>
      <w:rPr>
        <w:rFonts w:ascii="Wingdings" w:hAnsi="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4" w15:restartNumberingAfterBreak="0">
    <w:nsid w:val="04111C7B"/>
    <w:multiLevelType w:val="hybridMultilevel"/>
    <w:tmpl w:val="8CE2284C"/>
    <w:lvl w:ilvl="0" w:tplc="621C5AAA">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5" w15:restartNumberingAfterBreak="0">
    <w:nsid w:val="04B66932"/>
    <w:multiLevelType w:val="hybridMultilevel"/>
    <w:tmpl w:val="2FFA0086"/>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6" w15:restartNumberingAfterBreak="0">
    <w:nsid w:val="04C06D1C"/>
    <w:multiLevelType w:val="hybridMultilevel"/>
    <w:tmpl w:val="747E82F6"/>
    <w:lvl w:ilvl="0" w:tplc="776E1314">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7" w15:restartNumberingAfterBreak="0">
    <w:nsid w:val="05437F7C"/>
    <w:multiLevelType w:val="hybridMultilevel"/>
    <w:tmpl w:val="C9927250"/>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8" w15:restartNumberingAfterBreak="0">
    <w:nsid w:val="07A46062"/>
    <w:multiLevelType w:val="hybridMultilevel"/>
    <w:tmpl w:val="AE78E0E2"/>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9" w15:restartNumberingAfterBreak="0">
    <w:nsid w:val="08142773"/>
    <w:multiLevelType w:val="hybridMultilevel"/>
    <w:tmpl w:val="863C45D6"/>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0" w15:restartNumberingAfterBreak="0">
    <w:nsid w:val="0A162391"/>
    <w:multiLevelType w:val="hybridMultilevel"/>
    <w:tmpl w:val="05004112"/>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1" w15:restartNumberingAfterBreak="0">
    <w:nsid w:val="0ADC5609"/>
    <w:multiLevelType w:val="hybridMultilevel"/>
    <w:tmpl w:val="D9DC8B4E"/>
    <w:lvl w:ilvl="0" w:tplc="D5B29FD6">
      <w:start w:val="1"/>
      <w:numFmt w:val="decimal"/>
      <w:lvlText w:val="%1."/>
      <w:lvlJc w:val="left"/>
      <w:pPr>
        <w:ind w:left="1020" w:hanging="360"/>
      </w:pPr>
    </w:lvl>
    <w:lvl w:ilvl="1" w:tplc="680C06D6">
      <w:start w:val="1"/>
      <w:numFmt w:val="decimal"/>
      <w:lvlText w:val="%2."/>
      <w:lvlJc w:val="left"/>
      <w:pPr>
        <w:ind w:left="1020" w:hanging="360"/>
      </w:pPr>
    </w:lvl>
    <w:lvl w:ilvl="2" w:tplc="7FDC78F8">
      <w:start w:val="1"/>
      <w:numFmt w:val="decimal"/>
      <w:lvlText w:val="%3."/>
      <w:lvlJc w:val="left"/>
      <w:pPr>
        <w:ind w:left="1020" w:hanging="360"/>
      </w:pPr>
    </w:lvl>
    <w:lvl w:ilvl="3" w:tplc="30D4A0CC">
      <w:start w:val="1"/>
      <w:numFmt w:val="decimal"/>
      <w:lvlText w:val="%4."/>
      <w:lvlJc w:val="left"/>
      <w:pPr>
        <w:ind w:left="1020" w:hanging="360"/>
      </w:pPr>
    </w:lvl>
    <w:lvl w:ilvl="4" w:tplc="419A06BE">
      <w:start w:val="1"/>
      <w:numFmt w:val="decimal"/>
      <w:lvlText w:val="%5."/>
      <w:lvlJc w:val="left"/>
      <w:pPr>
        <w:ind w:left="1020" w:hanging="360"/>
      </w:pPr>
    </w:lvl>
    <w:lvl w:ilvl="5" w:tplc="F502FD9C">
      <w:start w:val="1"/>
      <w:numFmt w:val="decimal"/>
      <w:lvlText w:val="%6."/>
      <w:lvlJc w:val="left"/>
      <w:pPr>
        <w:ind w:left="1020" w:hanging="360"/>
      </w:pPr>
    </w:lvl>
    <w:lvl w:ilvl="6" w:tplc="F34439D6">
      <w:start w:val="1"/>
      <w:numFmt w:val="decimal"/>
      <w:lvlText w:val="%7."/>
      <w:lvlJc w:val="left"/>
      <w:pPr>
        <w:ind w:left="1020" w:hanging="360"/>
      </w:pPr>
    </w:lvl>
    <w:lvl w:ilvl="7" w:tplc="28E67952">
      <w:start w:val="1"/>
      <w:numFmt w:val="decimal"/>
      <w:lvlText w:val="%8."/>
      <w:lvlJc w:val="left"/>
      <w:pPr>
        <w:ind w:left="1020" w:hanging="360"/>
      </w:pPr>
    </w:lvl>
    <w:lvl w:ilvl="8" w:tplc="AAD4F134">
      <w:start w:val="1"/>
      <w:numFmt w:val="decimal"/>
      <w:lvlText w:val="%9."/>
      <w:lvlJc w:val="left"/>
      <w:pPr>
        <w:ind w:left="1020" w:hanging="360"/>
      </w:pPr>
    </w:lvl>
  </w:abstractNum>
  <w:abstractNum w:abstractNumId="12" w15:restartNumberingAfterBreak="0">
    <w:nsid w:val="0AF9298B"/>
    <w:multiLevelType w:val="hybridMultilevel"/>
    <w:tmpl w:val="D67272F0"/>
    <w:lvl w:ilvl="0" w:tplc="2F6E0420">
      <w:numFmt w:val="bullet"/>
      <w:lvlText w:val=""/>
      <w:lvlJc w:val="left"/>
      <w:pPr>
        <w:ind w:left="360" w:hanging="360"/>
      </w:pPr>
      <w:rPr>
        <w:rFonts w:ascii="Wingdings" w:eastAsia="Wingdings" w:hAnsi="Wingdings" w:cs="Wingdings" w:hint="default"/>
        <w:w w:val="100"/>
        <w:sz w:val="24"/>
        <w:szCs w:val="24"/>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3" w15:restartNumberingAfterBreak="0">
    <w:nsid w:val="0B8E0766"/>
    <w:multiLevelType w:val="hybridMultilevel"/>
    <w:tmpl w:val="1D6CFE08"/>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4" w15:restartNumberingAfterBreak="0">
    <w:nsid w:val="0BE61BCC"/>
    <w:multiLevelType w:val="multilevel"/>
    <w:tmpl w:val="4E129682"/>
    <w:lvl w:ilvl="0">
      <w:start w:val="1"/>
      <w:numFmt w:val="decimal"/>
      <w:lvlText w:val="%1."/>
      <w:lvlJc w:val="left"/>
      <w:pPr>
        <w:tabs>
          <w:tab w:val="num" w:pos="720"/>
        </w:tabs>
        <w:ind w:left="720" w:hanging="360"/>
      </w:pPr>
      <w:rPr>
        <w:rFonts w:hint="default"/>
        <w:sz w:val="20"/>
      </w:rPr>
    </w:lvl>
    <w:lvl w:ilvl="1">
      <w:start w:val="1"/>
      <w:numFmt w:val="decimal"/>
      <w:lvlText w:val="%2."/>
      <w:lvlJc w:val="left"/>
      <w:pPr>
        <w:ind w:left="540" w:hanging="360"/>
      </w:pPr>
      <w:rPr>
        <w:rFonts w:hint="default"/>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0CA54BF6"/>
    <w:multiLevelType w:val="hybridMultilevel"/>
    <w:tmpl w:val="DEC4B232"/>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6" w15:restartNumberingAfterBreak="0">
    <w:nsid w:val="0CBA6061"/>
    <w:multiLevelType w:val="hybridMultilevel"/>
    <w:tmpl w:val="7E90BA68"/>
    <w:lvl w:ilvl="0" w:tplc="A63A824A">
      <w:start w:val="1"/>
      <w:numFmt w:val="bullet"/>
      <w:lvlText w:val=""/>
      <w:lvlJc w:val="left"/>
      <w:pPr>
        <w:ind w:left="360" w:hanging="360"/>
      </w:pPr>
      <w:rPr>
        <w:rFonts w:ascii="Wingdings" w:hAnsi="Wingdings"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7" w15:restartNumberingAfterBreak="0">
    <w:nsid w:val="0DF6504B"/>
    <w:multiLevelType w:val="hybridMultilevel"/>
    <w:tmpl w:val="E0EEBA10"/>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8" w15:restartNumberingAfterBreak="0">
    <w:nsid w:val="0E8E1028"/>
    <w:multiLevelType w:val="hybridMultilevel"/>
    <w:tmpl w:val="FBFA6066"/>
    <w:lvl w:ilvl="0" w:tplc="FE2EF7E4">
      <w:start w:val="1"/>
      <w:numFmt w:val="bullet"/>
      <w:lvlText w:val=""/>
      <w:lvlJc w:val="left"/>
      <w:pPr>
        <w:ind w:left="360" w:hanging="360"/>
      </w:pPr>
      <w:rPr>
        <w:rFonts w:ascii="Wingdings" w:hAnsi="Wingdings" w:hint="default"/>
        <w:color w:val="auto"/>
        <w:w w:val="100"/>
        <w:sz w:val="24"/>
        <w:szCs w:val="21"/>
        <w:u w:color="00944D"/>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9" w15:restartNumberingAfterBreak="0">
    <w:nsid w:val="0E981BC8"/>
    <w:multiLevelType w:val="hybridMultilevel"/>
    <w:tmpl w:val="11D2E7A2"/>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20" w15:restartNumberingAfterBreak="0">
    <w:nsid w:val="0F7D6EDA"/>
    <w:multiLevelType w:val="hybridMultilevel"/>
    <w:tmpl w:val="BF0E0E3C"/>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21" w15:restartNumberingAfterBreak="0">
    <w:nsid w:val="0FC6650B"/>
    <w:multiLevelType w:val="hybridMultilevel"/>
    <w:tmpl w:val="48FECD9E"/>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22" w15:restartNumberingAfterBreak="0">
    <w:nsid w:val="102B7591"/>
    <w:multiLevelType w:val="hybridMultilevel"/>
    <w:tmpl w:val="49C212E8"/>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23" w15:restartNumberingAfterBreak="0">
    <w:nsid w:val="10C453A2"/>
    <w:multiLevelType w:val="hybridMultilevel"/>
    <w:tmpl w:val="ACF4AEC0"/>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12626DB2"/>
    <w:multiLevelType w:val="hybridMultilevel"/>
    <w:tmpl w:val="E2AA3516"/>
    <w:lvl w:ilvl="0" w:tplc="00425976">
      <w:start w:val="1"/>
      <w:numFmt w:val="bullet"/>
      <w:pStyle w:val="ListParagraph"/>
      <w:lvlText w:val=""/>
      <w:lvlJc w:val="left"/>
      <w:pPr>
        <w:ind w:left="360" w:hanging="360"/>
      </w:pPr>
      <w:rPr>
        <w:rFonts w:ascii="Wingdings" w:hAnsi="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25" w15:restartNumberingAfterBreak="0">
    <w:nsid w:val="14A94320"/>
    <w:multiLevelType w:val="hybridMultilevel"/>
    <w:tmpl w:val="CD4A3A8E"/>
    <w:lvl w:ilvl="0" w:tplc="FE2EF7E4">
      <w:start w:val="1"/>
      <w:numFmt w:val="bullet"/>
      <w:lvlText w:val=""/>
      <w:lvlJc w:val="left"/>
      <w:pPr>
        <w:ind w:left="720" w:hanging="360"/>
      </w:pPr>
      <w:rPr>
        <w:rFonts w:ascii="Wingdings" w:hAnsi="Wingdings" w:hint="default"/>
        <w:color w:val="auto"/>
        <w:w w:val="100"/>
        <w:sz w:val="24"/>
        <w:szCs w:val="21"/>
        <w:u w:color="00944D"/>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158254AD"/>
    <w:multiLevelType w:val="hybridMultilevel"/>
    <w:tmpl w:val="0346FB10"/>
    <w:lvl w:ilvl="0" w:tplc="214A5666">
      <w:numFmt w:val="bullet"/>
      <w:lvlText w:val=""/>
      <w:lvlJc w:val="left"/>
      <w:pPr>
        <w:ind w:left="360" w:hanging="360"/>
      </w:pPr>
      <w:rPr>
        <w:rFonts w:ascii="Wingdings" w:eastAsia="Wingdings" w:hAnsi="Wingdings" w:cs="Wingdings" w:hint="default"/>
        <w:w w:val="100"/>
        <w:sz w:val="24"/>
        <w:szCs w:val="21"/>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7" w15:restartNumberingAfterBreak="0">
    <w:nsid w:val="16671C1B"/>
    <w:multiLevelType w:val="hybridMultilevel"/>
    <w:tmpl w:val="75A476FA"/>
    <w:lvl w:ilvl="0" w:tplc="FE2EF7E4">
      <w:start w:val="1"/>
      <w:numFmt w:val="bullet"/>
      <w:lvlText w:val=""/>
      <w:lvlJc w:val="left"/>
      <w:pPr>
        <w:ind w:left="360" w:hanging="360"/>
      </w:pPr>
      <w:rPr>
        <w:rFonts w:ascii="Wingdings" w:hAnsi="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28" w15:restartNumberingAfterBreak="0">
    <w:nsid w:val="167F4BF4"/>
    <w:multiLevelType w:val="hybridMultilevel"/>
    <w:tmpl w:val="3A424A86"/>
    <w:lvl w:ilvl="0" w:tplc="666CC8AC">
      <w:start w:val="1"/>
      <w:numFmt w:val="decimal"/>
      <w:lvlText w:val="%1."/>
      <w:lvlJc w:val="left"/>
      <w:pPr>
        <w:ind w:left="1020" w:hanging="360"/>
      </w:pPr>
    </w:lvl>
    <w:lvl w:ilvl="1" w:tplc="EB84E106">
      <w:start w:val="1"/>
      <w:numFmt w:val="decimal"/>
      <w:lvlText w:val="%2."/>
      <w:lvlJc w:val="left"/>
      <w:pPr>
        <w:ind w:left="1020" w:hanging="360"/>
      </w:pPr>
    </w:lvl>
    <w:lvl w:ilvl="2" w:tplc="5C489E60">
      <w:start w:val="1"/>
      <w:numFmt w:val="decimal"/>
      <w:lvlText w:val="%3."/>
      <w:lvlJc w:val="left"/>
      <w:pPr>
        <w:ind w:left="1020" w:hanging="360"/>
      </w:pPr>
    </w:lvl>
    <w:lvl w:ilvl="3" w:tplc="4B661522">
      <w:start w:val="1"/>
      <w:numFmt w:val="decimal"/>
      <w:lvlText w:val="%4."/>
      <w:lvlJc w:val="left"/>
      <w:pPr>
        <w:ind w:left="1020" w:hanging="360"/>
      </w:pPr>
    </w:lvl>
    <w:lvl w:ilvl="4" w:tplc="F6BE68A4">
      <w:start w:val="1"/>
      <w:numFmt w:val="decimal"/>
      <w:lvlText w:val="%5."/>
      <w:lvlJc w:val="left"/>
      <w:pPr>
        <w:ind w:left="1020" w:hanging="360"/>
      </w:pPr>
    </w:lvl>
    <w:lvl w:ilvl="5" w:tplc="E42E5DE6">
      <w:start w:val="1"/>
      <w:numFmt w:val="decimal"/>
      <w:lvlText w:val="%6."/>
      <w:lvlJc w:val="left"/>
      <w:pPr>
        <w:ind w:left="1020" w:hanging="360"/>
      </w:pPr>
    </w:lvl>
    <w:lvl w:ilvl="6" w:tplc="CB4C9E48">
      <w:start w:val="1"/>
      <w:numFmt w:val="decimal"/>
      <w:lvlText w:val="%7."/>
      <w:lvlJc w:val="left"/>
      <w:pPr>
        <w:ind w:left="1020" w:hanging="360"/>
      </w:pPr>
    </w:lvl>
    <w:lvl w:ilvl="7" w:tplc="E21CF288">
      <w:start w:val="1"/>
      <w:numFmt w:val="decimal"/>
      <w:lvlText w:val="%8."/>
      <w:lvlJc w:val="left"/>
      <w:pPr>
        <w:ind w:left="1020" w:hanging="360"/>
      </w:pPr>
    </w:lvl>
    <w:lvl w:ilvl="8" w:tplc="FED6F4C6">
      <w:start w:val="1"/>
      <w:numFmt w:val="decimal"/>
      <w:lvlText w:val="%9."/>
      <w:lvlJc w:val="left"/>
      <w:pPr>
        <w:ind w:left="1020" w:hanging="360"/>
      </w:pPr>
    </w:lvl>
  </w:abstractNum>
  <w:abstractNum w:abstractNumId="29" w15:restartNumberingAfterBreak="0">
    <w:nsid w:val="17DA3C5B"/>
    <w:multiLevelType w:val="hybridMultilevel"/>
    <w:tmpl w:val="503A1270"/>
    <w:lvl w:ilvl="0" w:tplc="FE2EF7E4">
      <w:start w:val="1"/>
      <w:numFmt w:val="bullet"/>
      <w:lvlText w:val=""/>
      <w:lvlJc w:val="left"/>
      <w:pPr>
        <w:ind w:left="360" w:hanging="360"/>
      </w:pPr>
      <w:rPr>
        <w:rFonts w:ascii="Wingdings" w:hAnsi="Wingdings" w:hint="default"/>
        <w:color w:val="auto"/>
        <w:w w:val="100"/>
        <w:sz w:val="24"/>
        <w:szCs w:val="21"/>
        <w:u w:color="00944D"/>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0" w15:restartNumberingAfterBreak="0">
    <w:nsid w:val="197977C9"/>
    <w:multiLevelType w:val="hybridMultilevel"/>
    <w:tmpl w:val="69D6D770"/>
    <w:lvl w:ilvl="0" w:tplc="6A887CD0">
      <w:start w:val="1"/>
      <w:numFmt w:val="bullet"/>
      <w:lvlText w:val=""/>
      <w:lvlJc w:val="left"/>
      <w:pPr>
        <w:ind w:left="360" w:hanging="360"/>
      </w:pPr>
      <w:rPr>
        <w:rFonts w:ascii="MS Gothic" w:eastAsia="MS Gothic" w:hAnsi="MS Gothic"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1B0F3F99"/>
    <w:multiLevelType w:val="hybridMultilevel"/>
    <w:tmpl w:val="1B40C2EE"/>
    <w:lvl w:ilvl="0" w:tplc="776E1314">
      <w:numFmt w:val="bullet"/>
      <w:lvlText w:val=""/>
      <w:lvlJc w:val="left"/>
      <w:pPr>
        <w:ind w:left="360" w:hanging="360"/>
      </w:pPr>
      <w:rPr>
        <w:rFonts w:ascii="Wingdings" w:eastAsia="Wingdings" w:hAnsi="Wingdings" w:cs="Wingdings" w:hint="default"/>
        <w:w w:val="100"/>
        <w:sz w:val="24"/>
        <w:szCs w:val="21"/>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2" w15:restartNumberingAfterBreak="0">
    <w:nsid w:val="1C4F3F45"/>
    <w:multiLevelType w:val="hybridMultilevel"/>
    <w:tmpl w:val="F1722198"/>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33" w15:restartNumberingAfterBreak="0">
    <w:nsid w:val="1E350FBD"/>
    <w:multiLevelType w:val="hybridMultilevel"/>
    <w:tmpl w:val="FAE02EBC"/>
    <w:lvl w:ilvl="0" w:tplc="FE2EF7E4">
      <w:start w:val="1"/>
      <w:numFmt w:val="bullet"/>
      <w:lvlText w:val=""/>
      <w:lvlJc w:val="left"/>
      <w:pPr>
        <w:ind w:left="360" w:hanging="360"/>
      </w:pPr>
      <w:rPr>
        <w:rFonts w:ascii="Wingdings" w:hAnsi="Wingdings" w:hint="default"/>
        <w:color w:val="auto"/>
        <w:w w:val="100"/>
        <w:sz w:val="24"/>
        <w:szCs w:val="21"/>
        <w:u w:color="00944D"/>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4" w15:restartNumberingAfterBreak="0">
    <w:nsid w:val="1EFB3ED0"/>
    <w:multiLevelType w:val="hybridMultilevel"/>
    <w:tmpl w:val="D2CA371E"/>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35" w15:restartNumberingAfterBreak="0">
    <w:nsid w:val="1F6A624B"/>
    <w:multiLevelType w:val="hybridMultilevel"/>
    <w:tmpl w:val="E5A6B81A"/>
    <w:lvl w:ilvl="0" w:tplc="FE2EF7E4">
      <w:start w:val="1"/>
      <w:numFmt w:val="bullet"/>
      <w:lvlText w:val=""/>
      <w:lvlJc w:val="left"/>
      <w:pPr>
        <w:ind w:left="360" w:hanging="360"/>
      </w:pPr>
      <w:rPr>
        <w:rFonts w:ascii="Wingdings" w:hAnsi="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36" w15:restartNumberingAfterBreak="0">
    <w:nsid w:val="1FC613C1"/>
    <w:multiLevelType w:val="hybridMultilevel"/>
    <w:tmpl w:val="37B44A6E"/>
    <w:lvl w:ilvl="0" w:tplc="CE06572A">
      <w:start w:val="1"/>
      <w:numFmt w:val="bullet"/>
      <w:lvlText w:val=""/>
      <w:lvlJc w:val="left"/>
      <w:pPr>
        <w:ind w:left="360" w:hanging="360"/>
      </w:pPr>
      <w:rPr>
        <w:rFonts w:ascii="Wingdings" w:hAnsi="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37" w15:restartNumberingAfterBreak="0">
    <w:nsid w:val="205C1CEB"/>
    <w:multiLevelType w:val="hybridMultilevel"/>
    <w:tmpl w:val="14DCAEEC"/>
    <w:lvl w:ilvl="0" w:tplc="44DAE3E0">
      <w:numFmt w:val="bullet"/>
      <w:lvlText w:val=""/>
      <w:lvlJc w:val="left"/>
      <w:pPr>
        <w:ind w:left="360" w:hanging="360"/>
      </w:pPr>
      <w:rPr>
        <w:rFonts w:ascii="Wingdings" w:eastAsia="Wingdings" w:hAnsi="Wingdings" w:cs="Wingdings" w:hint="default"/>
        <w:w w:val="100"/>
        <w:sz w:val="24"/>
        <w:szCs w:val="21"/>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8" w15:restartNumberingAfterBreak="0">
    <w:nsid w:val="26065EBD"/>
    <w:multiLevelType w:val="hybridMultilevel"/>
    <w:tmpl w:val="1C8C76C8"/>
    <w:lvl w:ilvl="0" w:tplc="FE2EF7E4">
      <w:start w:val="1"/>
      <w:numFmt w:val="bullet"/>
      <w:lvlText w:val=""/>
      <w:lvlJc w:val="left"/>
      <w:pPr>
        <w:ind w:left="360" w:hanging="360"/>
      </w:pPr>
      <w:rPr>
        <w:rFonts w:ascii="Wingdings" w:hAnsi="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39" w15:restartNumberingAfterBreak="0">
    <w:nsid w:val="261D664D"/>
    <w:multiLevelType w:val="hybridMultilevel"/>
    <w:tmpl w:val="1772B0C6"/>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40" w15:restartNumberingAfterBreak="0">
    <w:nsid w:val="26606A5B"/>
    <w:multiLevelType w:val="hybridMultilevel"/>
    <w:tmpl w:val="568A86A0"/>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41" w15:restartNumberingAfterBreak="0">
    <w:nsid w:val="268913B2"/>
    <w:multiLevelType w:val="hybridMultilevel"/>
    <w:tmpl w:val="EE306878"/>
    <w:lvl w:ilvl="0" w:tplc="FE2EF7E4">
      <w:start w:val="1"/>
      <w:numFmt w:val="bullet"/>
      <w:lvlText w:val=""/>
      <w:lvlJc w:val="left"/>
      <w:pPr>
        <w:ind w:left="360" w:hanging="360"/>
      </w:pPr>
      <w:rPr>
        <w:rFonts w:ascii="Wingdings" w:hAnsi="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42" w15:restartNumberingAfterBreak="0">
    <w:nsid w:val="270C2C17"/>
    <w:multiLevelType w:val="hybridMultilevel"/>
    <w:tmpl w:val="C3785760"/>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43" w15:restartNumberingAfterBreak="0">
    <w:nsid w:val="29084B23"/>
    <w:multiLevelType w:val="hybridMultilevel"/>
    <w:tmpl w:val="8F1CD084"/>
    <w:lvl w:ilvl="0" w:tplc="E04A0362">
      <w:numFmt w:val="bullet"/>
      <w:lvlText w:val=""/>
      <w:lvlJc w:val="left"/>
      <w:pPr>
        <w:ind w:left="360" w:hanging="360"/>
      </w:pPr>
      <w:rPr>
        <w:rFonts w:ascii="Wingdings" w:eastAsia="Wingdings" w:hAnsi="Wingdings" w:cs="Wingdings" w:hint="default"/>
        <w:w w:val="100"/>
        <w:sz w:val="24"/>
        <w:szCs w:val="21"/>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4" w15:restartNumberingAfterBreak="0">
    <w:nsid w:val="2A095C8B"/>
    <w:multiLevelType w:val="hybridMultilevel"/>
    <w:tmpl w:val="0E8C91A6"/>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45" w15:restartNumberingAfterBreak="0">
    <w:nsid w:val="2A0A7D4B"/>
    <w:multiLevelType w:val="hybridMultilevel"/>
    <w:tmpl w:val="EEB66ACC"/>
    <w:lvl w:ilvl="0" w:tplc="6EC886DA">
      <w:start w:val="1"/>
      <w:numFmt w:val="decimal"/>
      <w:lvlText w:val="%1."/>
      <w:lvlJc w:val="left"/>
      <w:pPr>
        <w:ind w:left="1020" w:hanging="360"/>
      </w:pPr>
    </w:lvl>
    <w:lvl w:ilvl="1" w:tplc="DDB4BBC2">
      <w:start w:val="1"/>
      <w:numFmt w:val="decimal"/>
      <w:lvlText w:val="%2."/>
      <w:lvlJc w:val="left"/>
      <w:pPr>
        <w:ind w:left="1020" w:hanging="360"/>
      </w:pPr>
    </w:lvl>
    <w:lvl w:ilvl="2" w:tplc="71EE2F30">
      <w:start w:val="1"/>
      <w:numFmt w:val="decimal"/>
      <w:lvlText w:val="%3."/>
      <w:lvlJc w:val="left"/>
      <w:pPr>
        <w:ind w:left="1020" w:hanging="360"/>
      </w:pPr>
    </w:lvl>
    <w:lvl w:ilvl="3" w:tplc="D4DEE5F0">
      <w:start w:val="1"/>
      <w:numFmt w:val="decimal"/>
      <w:lvlText w:val="%4."/>
      <w:lvlJc w:val="left"/>
      <w:pPr>
        <w:ind w:left="1020" w:hanging="360"/>
      </w:pPr>
    </w:lvl>
    <w:lvl w:ilvl="4" w:tplc="D7C687CA">
      <w:start w:val="1"/>
      <w:numFmt w:val="decimal"/>
      <w:lvlText w:val="%5."/>
      <w:lvlJc w:val="left"/>
      <w:pPr>
        <w:ind w:left="1020" w:hanging="360"/>
      </w:pPr>
    </w:lvl>
    <w:lvl w:ilvl="5" w:tplc="E77C2B62">
      <w:start w:val="1"/>
      <w:numFmt w:val="decimal"/>
      <w:lvlText w:val="%6."/>
      <w:lvlJc w:val="left"/>
      <w:pPr>
        <w:ind w:left="1020" w:hanging="360"/>
      </w:pPr>
    </w:lvl>
    <w:lvl w:ilvl="6" w:tplc="D2C687D0">
      <w:start w:val="1"/>
      <w:numFmt w:val="decimal"/>
      <w:lvlText w:val="%7."/>
      <w:lvlJc w:val="left"/>
      <w:pPr>
        <w:ind w:left="1020" w:hanging="360"/>
      </w:pPr>
    </w:lvl>
    <w:lvl w:ilvl="7" w:tplc="C6F2EB7E">
      <w:start w:val="1"/>
      <w:numFmt w:val="decimal"/>
      <w:lvlText w:val="%8."/>
      <w:lvlJc w:val="left"/>
      <w:pPr>
        <w:ind w:left="1020" w:hanging="360"/>
      </w:pPr>
    </w:lvl>
    <w:lvl w:ilvl="8" w:tplc="DADA8394">
      <w:start w:val="1"/>
      <w:numFmt w:val="decimal"/>
      <w:lvlText w:val="%9."/>
      <w:lvlJc w:val="left"/>
      <w:pPr>
        <w:ind w:left="1020" w:hanging="360"/>
      </w:pPr>
    </w:lvl>
  </w:abstractNum>
  <w:abstractNum w:abstractNumId="46" w15:restartNumberingAfterBreak="0">
    <w:nsid w:val="2A4A03F4"/>
    <w:multiLevelType w:val="hybridMultilevel"/>
    <w:tmpl w:val="9E8AAA48"/>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47" w15:restartNumberingAfterBreak="0">
    <w:nsid w:val="2A4C626B"/>
    <w:multiLevelType w:val="hybridMultilevel"/>
    <w:tmpl w:val="B98A6BDA"/>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48" w15:restartNumberingAfterBreak="0">
    <w:nsid w:val="2BDF507A"/>
    <w:multiLevelType w:val="hybridMultilevel"/>
    <w:tmpl w:val="3822BEFE"/>
    <w:lvl w:ilvl="0" w:tplc="44DAE3E0">
      <w:numFmt w:val="bullet"/>
      <w:lvlText w:val=""/>
      <w:lvlJc w:val="left"/>
      <w:pPr>
        <w:ind w:left="360" w:hanging="360"/>
      </w:pPr>
      <w:rPr>
        <w:rFonts w:ascii="Wingdings" w:eastAsia="Wingdings" w:hAnsi="Wingdings" w:cs="Wingdings" w:hint="default"/>
        <w:w w:val="100"/>
        <w:sz w:val="24"/>
        <w:szCs w:val="21"/>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9" w15:restartNumberingAfterBreak="0">
    <w:nsid w:val="2C3074DB"/>
    <w:multiLevelType w:val="hybridMultilevel"/>
    <w:tmpl w:val="A6848650"/>
    <w:lvl w:ilvl="0" w:tplc="44DAE3E0">
      <w:numFmt w:val="bullet"/>
      <w:lvlText w:val=""/>
      <w:lvlJc w:val="left"/>
      <w:pPr>
        <w:ind w:left="360" w:hanging="360"/>
      </w:pPr>
      <w:rPr>
        <w:rFonts w:ascii="Wingdings" w:eastAsia="Wingdings" w:hAnsi="Wingdings" w:cs="Wingdings" w:hint="default"/>
        <w:w w:val="100"/>
        <w:sz w:val="24"/>
        <w:szCs w:val="21"/>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0" w15:restartNumberingAfterBreak="0">
    <w:nsid w:val="2D1A7801"/>
    <w:multiLevelType w:val="hybridMultilevel"/>
    <w:tmpl w:val="A5C04DF2"/>
    <w:lvl w:ilvl="0" w:tplc="C3201D12">
      <w:numFmt w:val="bullet"/>
      <w:lvlText w:val=""/>
      <w:lvlJc w:val="left"/>
      <w:pPr>
        <w:ind w:left="360" w:hanging="360"/>
      </w:pPr>
      <w:rPr>
        <w:rFonts w:ascii="Wingdings" w:eastAsia="Wingdings" w:hAnsi="Wingdings" w:cs="Wingdings" w:hint="default"/>
        <w:w w:val="100"/>
        <w:sz w:val="24"/>
        <w:szCs w:val="21"/>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1" w15:restartNumberingAfterBreak="0">
    <w:nsid w:val="30487DE6"/>
    <w:multiLevelType w:val="hybridMultilevel"/>
    <w:tmpl w:val="5B5C4B42"/>
    <w:lvl w:ilvl="0" w:tplc="FE2EF7E4">
      <w:start w:val="1"/>
      <w:numFmt w:val="bullet"/>
      <w:lvlText w:val=""/>
      <w:lvlJc w:val="left"/>
      <w:pPr>
        <w:ind w:left="360" w:hanging="360"/>
      </w:pPr>
      <w:rPr>
        <w:rFonts w:ascii="Wingdings" w:hAnsi="Wingdings" w:hint="default"/>
        <w:color w:val="auto"/>
        <w:w w:val="100"/>
        <w:sz w:val="24"/>
        <w:szCs w:val="21"/>
        <w:u w:color="00944D"/>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2" w15:restartNumberingAfterBreak="0">
    <w:nsid w:val="310554B7"/>
    <w:multiLevelType w:val="hybridMultilevel"/>
    <w:tmpl w:val="5A96A13C"/>
    <w:lvl w:ilvl="0" w:tplc="44DAE3E0">
      <w:numFmt w:val="bullet"/>
      <w:lvlText w:val=""/>
      <w:lvlJc w:val="left"/>
      <w:pPr>
        <w:ind w:left="360" w:hanging="360"/>
      </w:pPr>
      <w:rPr>
        <w:rFonts w:ascii="Wingdings" w:eastAsia="Wingdings" w:hAnsi="Wingdings" w:cs="Wingdings" w:hint="default"/>
        <w:w w:val="100"/>
        <w:sz w:val="24"/>
        <w:szCs w:val="21"/>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3" w15:restartNumberingAfterBreak="0">
    <w:nsid w:val="32081A72"/>
    <w:multiLevelType w:val="hybridMultilevel"/>
    <w:tmpl w:val="E9E47012"/>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54" w15:restartNumberingAfterBreak="0">
    <w:nsid w:val="33882324"/>
    <w:multiLevelType w:val="hybridMultilevel"/>
    <w:tmpl w:val="1F427364"/>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55" w15:restartNumberingAfterBreak="0">
    <w:nsid w:val="33DA79C4"/>
    <w:multiLevelType w:val="hybridMultilevel"/>
    <w:tmpl w:val="B43859A8"/>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56" w15:restartNumberingAfterBreak="0">
    <w:nsid w:val="354316F9"/>
    <w:multiLevelType w:val="hybridMultilevel"/>
    <w:tmpl w:val="D7CE88DE"/>
    <w:lvl w:ilvl="0" w:tplc="FE2EF7E4">
      <w:start w:val="1"/>
      <w:numFmt w:val="bullet"/>
      <w:lvlText w:val=""/>
      <w:lvlJc w:val="left"/>
      <w:pPr>
        <w:ind w:left="360" w:hanging="360"/>
      </w:pPr>
      <w:rPr>
        <w:rFonts w:ascii="Wingdings" w:hAnsi="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57" w15:restartNumberingAfterBreak="0">
    <w:nsid w:val="369F4296"/>
    <w:multiLevelType w:val="hybridMultilevel"/>
    <w:tmpl w:val="BD18EA40"/>
    <w:lvl w:ilvl="0" w:tplc="FE2EF7E4">
      <w:start w:val="1"/>
      <w:numFmt w:val="bullet"/>
      <w:lvlText w:val=""/>
      <w:lvlJc w:val="left"/>
      <w:pPr>
        <w:ind w:left="360" w:hanging="360"/>
      </w:pPr>
      <w:rPr>
        <w:rFonts w:ascii="Wingdings" w:hAnsi="Wingdings" w:hint="default"/>
        <w:color w:val="auto"/>
        <w:w w:val="100"/>
        <w:sz w:val="24"/>
        <w:szCs w:val="21"/>
        <w:u w:color="00944D"/>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8" w15:restartNumberingAfterBreak="0">
    <w:nsid w:val="36E82968"/>
    <w:multiLevelType w:val="hybridMultilevel"/>
    <w:tmpl w:val="63D8C12A"/>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59" w15:restartNumberingAfterBreak="0">
    <w:nsid w:val="38763D75"/>
    <w:multiLevelType w:val="hybridMultilevel"/>
    <w:tmpl w:val="7264E616"/>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60" w15:restartNumberingAfterBreak="0">
    <w:nsid w:val="38F666B6"/>
    <w:multiLevelType w:val="hybridMultilevel"/>
    <w:tmpl w:val="241EE8AA"/>
    <w:lvl w:ilvl="0" w:tplc="1BBAFB5A">
      <w:numFmt w:val="bullet"/>
      <w:lvlText w:val=""/>
      <w:lvlJc w:val="left"/>
      <w:pPr>
        <w:ind w:left="-4536" w:hanging="360"/>
      </w:pPr>
      <w:rPr>
        <w:rFonts w:ascii="Wingdings" w:hAnsi="Wingdings" w:hint="default"/>
        <w:w w:val="100"/>
        <w:sz w:val="24"/>
        <w:szCs w:val="24"/>
      </w:rPr>
    </w:lvl>
    <w:lvl w:ilvl="1" w:tplc="3C66A23E">
      <w:start w:val="1"/>
      <w:numFmt w:val="bullet"/>
      <w:lvlText w:val="o"/>
      <w:lvlJc w:val="left"/>
      <w:pPr>
        <w:ind w:left="-3816" w:hanging="360"/>
      </w:pPr>
      <w:rPr>
        <w:rFonts w:ascii="Courier New" w:hAnsi="Courier New" w:hint="default"/>
      </w:rPr>
    </w:lvl>
    <w:lvl w:ilvl="2" w:tplc="D07CAB10">
      <w:start w:val="1"/>
      <w:numFmt w:val="bullet"/>
      <w:lvlText w:val=""/>
      <w:lvlJc w:val="left"/>
      <w:pPr>
        <w:ind w:left="-3096" w:hanging="360"/>
      </w:pPr>
      <w:rPr>
        <w:rFonts w:ascii="Wingdings" w:hAnsi="Wingdings" w:hint="default"/>
      </w:rPr>
    </w:lvl>
    <w:lvl w:ilvl="3" w:tplc="FA2E5E9E">
      <w:start w:val="1"/>
      <w:numFmt w:val="bullet"/>
      <w:lvlText w:val=""/>
      <w:lvlJc w:val="left"/>
      <w:pPr>
        <w:ind w:left="-2376" w:hanging="360"/>
      </w:pPr>
      <w:rPr>
        <w:rFonts w:ascii="Symbol" w:hAnsi="Symbol" w:hint="default"/>
      </w:rPr>
    </w:lvl>
    <w:lvl w:ilvl="4" w:tplc="5B68FD28">
      <w:start w:val="1"/>
      <w:numFmt w:val="bullet"/>
      <w:lvlText w:val="o"/>
      <w:lvlJc w:val="left"/>
      <w:pPr>
        <w:ind w:left="-1656" w:hanging="360"/>
      </w:pPr>
      <w:rPr>
        <w:rFonts w:ascii="Courier New" w:hAnsi="Courier New" w:hint="default"/>
      </w:rPr>
    </w:lvl>
    <w:lvl w:ilvl="5" w:tplc="7E0E587E">
      <w:start w:val="1"/>
      <w:numFmt w:val="bullet"/>
      <w:lvlText w:val=""/>
      <w:lvlJc w:val="left"/>
      <w:pPr>
        <w:ind w:left="-936" w:hanging="360"/>
      </w:pPr>
      <w:rPr>
        <w:rFonts w:ascii="Wingdings" w:hAnsi="Wingdings" w:hint="default"/>
      </w:rPr>
    </w:lvl>
    <w:lvl w:ilvl="6" w:tplc="2BDE42AC">
      <w:start w:val="1"/>
      <w:numFmt w:val="bullet"/>
      <w:lvlText w:val=""/>
      <w:lvlJc w:val="left"/>
      <w:pPr>
        <w:ind w:left="-216" w:hanging="360"/>
      </w:pPr>
      <w:rPr>
        <w:rFonts w:ascii="Symbol" w:hAnsi="Symbol" w:hint="default"/>
      </w:rPr>
    </w:lvl>
    <w:lvl w:ilvl="7" w:tplc="49220C68">
      <w:start w:val="1"/>
      <w:numFmt w:val="bullet"/>
      <w:lvlText w:val="o"/>
      <w:lvlJc w:val="left"/>
      <w:pPr>
        <w:ind w:left="504" w:hanging="360"/>
      </w:pPr>
      <w:rPr>
        <w:rFonts w:ascii="Courier New" w:hAnsi="Courier New" w:hint="default"/>
      </w:rPr>
    </w:lvl>
    <w:lvl w:ilvl="8" w:tplc="6854ED64">
      <w:start w:val="1"/>
      <w:numFmt w:val="bullet"/>
      <w:lvlText w:val=""/>
      <w:lvlJc w:val="left"/>
      <w:pPr>
        <w:ind w:left="1224" w:hanging="360"/>
      </w:pPr>
      <w:rPr>
        <w:rFonts w:ascii="Wingdings" w:hAnsi="Wingdings" w:hint="default"/>
      </w:rPr>
    </w:lvl>
  </w:abstractNum>
  <w:abstractNum w:abstractNumId="61" w15:restartNumberingAfterBreak="0">
    <w:nsid w:val="3A686419"/>
    <w:multiLevelType w:val="hybridMultilevel"/>
    <w:tmpl w:val="DB0C1E2C"/>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62" w15:restartNumberingAfterBreak="0">
    <w:nsid w:val="3C362059"/>
    <w:multiLevelType w:val="hybridMultilevel"/>
    <w:tmpl w:val="5232DF3E"/>
    <w:lvl w:ilvl="0" w:tplc="2F6E0420">
      <w:numFmt w:val="bullet"/>
      <w:lvlText w:val=""/>
      <w:lvlJc w:val="left"/>
      <w:pPr>
        <w:ind w:left="360" w:hanging="360"/>
      </w:pPr>
      <w:rPr>
        <w:rFonts w:ascii="Wingdings" w:eastAsia="Wingdings" w:hAnsi="Wingdings" w:cs="Wingdings" w:hint="default"/>
        <w:w w:val="100"/>
        <w:sz w:val="24"/>
        <w:szCs w:val="24"/>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3" w15:restartNumberingAfterBreak="0">
    <w:nsid w:val="3CB11059"/>
    <w:multiLevelType w:val="hybridMultilevel"/>
    <w:tmpl w:val="19C4F6A6"/>
    <w:lvl w:ilvl="0" w:tplc="FE2EF7E4">
      <w:start w:val="1"/>
      <w:numFmt w:val="bullet"/>
      <w:lvlText w:val=""/>
      <w:lvlJc w:val="left"/>
      <w:pPr>
        <w:ind w:left="360" w:hanging="360"/>
      </w:pPr>
      <w:rPr>
        <w:rFonts w:ascii="Wingdings" w:hAnsi="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64" w15:restartNumberingAfterBreak="0">
    <w:nsid w:val="3D0D4D4A"/>
    <w:multiLevelType w:val="hybridMultilevel"/>
    <w:tmpl w:val="49B4E152"/>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65" w15:restartNumberingAfterBreak="0">
    <w:nsid w:val="3D646C31"/>
    <w:multiLevelType w:val="hybridMultilevel"/>
    <w:tmpl w:val="F6F49D8C"/>
    <w:lvl w:ilvl="0" w:tplc="A55A043A">
      <w:numFmt w:val="bullet"/>
      <w:lvlText w:val=""/>
      <w:lvlJc w:val="left"/>
      <w:pPr>
        <w:ind w:left="360" w:hanging="360"/>
      </w:pPr>
      <w:rPr>
        <w:rFonts w:ascii="Wingdings" w:eastAsia="Wingdings" w:hAnsi="Wingdings" w:cs="Wingdings" w:hint="default"/>
        <w:w w:val="100"/>
        <w:sz w:val="24"/>
        <w:szCs w:val="21"/>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6" w15:restartNumberingAfterBreak="0">
    <w:nsid w:val="3E0A42C2"/>
    <w:multiLevelType w:val="hybridMultilevel"/>
    <w:tmpl w:val="4CF6CCE8"/>
    <w:lvl w:ilvl="0" w:tplc="6A887CD0">
      <w:start w:val="1"/>
      <w:numFmt w:val="bullet"/>
      <w:lvlText w:val=""/>
      <w:lvlJc w:val="left"/>
      <w:pPr>
        <w:ind w:left="360" w:hanging="360"/>
      </w:pPr>
      <w:rPr>
        <w:rFonts w:ascii="MS Gothic" w:eastAsia="MS Gothic" w:hAnsi="MS Gothic"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7" w15:restartNumberingAfterBreak="0">
    <w:nsid w:val="3E6C083E"/>
    <w:multiLevelType w:val="hybridMultilevel"/>
    <w:tmpl w:val="E08C043C"/>
    <w:lvl w:ilvl="0" w:tplc="FE2EF7E4">
      <w:start w:val="1"/>
      <w:numFmt w:val="bullet"/>
      <w:lvlText w:val=""/>
      <w:lvlJc w:val="left"/>
      <w:pPr>
        <w:ind w:left="720" w:hanging="360"/>
      </w:pPr>
      <w:rPr>
        <w:rFonts w:ascii="Wingdings" w:hAnsi="Wingdings" w:hint="default"/>
        <w:color w:val="auto"/>
        <w:w w:val="100"/>
        <w:sz w:val="24"/>
        <w:szCs w:val="21"/>
        <w:u w:color="00944D"/>
      </w:rPr>
    </w:lvl>
    <w:lvl w:ilvl="1" w:tplc="FFFFFFFF" w:tentative="1">
      <w:start w:val="1"/>
      <w:numFmt w:val="bullet"/>
      <w:lvlText w:val="o"/>
      <w:lvlJc w:val="left"/>
      <w:pPr>
        <w:ind w:left="2160" w:hanging="360"/>
      </w:pPr>
      <w:rPr>
        <w:rFonts w:ascii="Courier New" w:hAnsi="Courier New" w:cs="Courier New" w:hint="default"/>
      </w:rPr>
    </w:lvl>
    <w:lvl w:ilvl="2" w:tplc="FFFFFFFF" w:tentative="1">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tentative="1">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68" w15:restartNumberingAfterBreak="0">
    <w:nsid w:val="3EE773BB"/>
    <w:multiLevelType w:val="hybridMultilevel"/>
    <w:tmpl w:val="4970B4A8"/>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69" w15:restartNumberingAfterBreak="0">
    <w:nsid w:val="42D11FB7"/>
    <w:multiLevelType w:val="hybridMultilevel"/>
    <w:tmpl w:val="53369654"/>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70" w15:restartNumberingAfterBreak="0">
    <w:nsid w:val="444846BB"/>
    <w:multiLevelType w:val="hybridMultilevel"/>
    <w:tmpl w:val="5BA2C478"/>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71" w15:restartNumberingAfterBreak="0">
    <w:nsid w:val="45342B84"/>
    <w:multiLevelType w:val="hybridMultilevel"/>
    <w:tmpl w:val="280A5AFC"/>
    <w:lvl w:ilvl="0" w:tplc="FB627032">
      <w:start w:val="1"/>
      <w:numFmt w:val="decimal"/>
      <w:lvlText w:val="%1."/>
      <w:lvlJc w:val="left"/>
      <w:pPr>
        <w:ind w:left="1020" w:hanging="360"/>
      </w:pPr>
    </w:lvl>
    <w:lvl w:ilvl="1" w:tplc="BE208AF2">
      <w:start w:val="1"/>
      <w:numFmt w:val="decimal"/>
      <w:lvlText w:val="%2."/>
      <w:lvlJc w:val="left"/>
      <w:pPr>
        <w:ind w:left="1020" w:hanging="360"/>
      </w:pPr>
    </w:lvl>
    <w:lvl w:ilvl="2" w:tplc="E9B68E5C">
      <w:start w:val="1"/>
      <w:numFmt w:val="decimal"/>
      <w:lvlText w:val="%3."/>
      <w:lvlJc w:val="left"/>
      <w:pPr>
        <w:ind w:left="1020" w:hanging="360"/>
      </w:pPr>
    </w:lvl>
    <w:lvl w:ilvl="3" w:tplc="C62C2E5A">
      <w:start w:val="1"/>
      <w:numFmt w:val="decimal"/>
      <w:lvlText w:val="%4."/>
      <w:lvlJc w:val="left"/>
      <w:pPr>
        <w:ind w:left="1020" w:hanging="360"/>
      </w:pPr>
    </w:lvl>
    <w:lvl w:ilvl="4" w:tplc="7D780370">
      <w:start w:val="1"/>
      <w:numFmt w:val="decimal"/>
      <w:lvlText w:val="%5."/>
      <w:lvlJc w:val="left"/>
      <w:pPr>
        <w:ind w:left="1020" w:hanging="360"/>
      </w:pPr>
    </w:lvl>
    <w:lvl w:ilvl="5" w:tplc="178E0144">
      <w:start w:val="1"/>
      <w:numFmt w:val="decimal"/>
      <w:lvlText w:val="%6."/>
      <w:lvlJc w:val="left"/>
      <w:pPr>
        <w:ind w:left="1020" w:hanging="360"/>
      </w:pPr>
    </w:lvl>
    <w:lvl w:ilvl="6" w:tplc="CD6434EE">
      <w:start w:val="1"/>
      <w:numFmt w:val="decimal"/>
      <w:lvlText w:val="%7."/>
      <w:lvlJc w:val="left"/>
      <w:pPr>
        <w:ind w:left="1020" w:hanging="360"/>
      </w:pPr>
    </w:lvl>
    <w:lvl w:ilvl="7" w:tplc="D6E6CFD2">
      <w:start w:val="1"/>
      <w:numFmt w:val="decimal"/>
      <w:lvlText w:val="%8."/>
      <w:lvlJc w:val="left"/>
      <w:pPr>
        <w:ind w:left="1020" w:hanging="360"/>
      </w:pPr>
    </w:lvl>
    <w:lvl w:ilvl="8" w:tplc="33C0AB14">
      <w:start w:val="1"/>
      <w:numFmt w:val="decimal"/>
      <w:lvlText w:val="%9."/>
      <w:lvlJc w:val="left"/>
      <w:pPr>
        <w:ind w:left="1020" w:hanging="360"/>
      </w:pPr>
    </w:lvl>
  </w:abstractNum>
  <w:abstractNum w:abstractNumId="72" w15:restartNumberingAfterBreak="0">
    <w:nsid w:val="46C7733D"/>
    <w:multiLevelType w:val="hybridMultilevel"/>
    <w:tmpl w:val="5A721AF6"/>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73" w15:restartNumberingAfterBreak="0">
    <w:nsid w:val="481B791E"/>
    <w:multiLevelType w:val="hybridMultilevel"/>
    <w:tmpl w:val="F17A8104"/>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74" w15:restartNumberingAfterBreak="0">
    <w:nsid w:val="495C0BF2"/>
    <w:multiLevelType w:val="hybridMultilevel"/>
    <w:tmpl w:val="0C00A76C"/>
    <w:lvl w:ilvl="0" w:tplc="55EE08FE">
      <w:start w:val="1"/>
      <w:numFmt w:val="decimal"/>
      <w:lvlText w:val="%1."/>
      <w:lvlJc w:val="left"/>
      <w:pPr>
        <w:ind w:left="1020" w:hanging="360"/>
      </w:pPr>
    </w:lvl>
    <w:lvl w:ilvl="1" w:tplc="354285DE">
      <w:start w:val="1"/>
      <w:numFmt w:val="decimal"/>
      <w:lvlText w:val="%2."/>
      <w:lvlJc w:val="left"/>
      <w:pPr>
        <w:ind w:left="1020" w:hanging="360"/>
      </w:pPr>
    </w:lvl>
    <w:lvl w:ilvl="2" w:tplc="1C2E527C">
      <w:start w:val="1"/>
      <w:numFmt w:val="decimal"/>
      <w:lvlText w:val="%3."/>
      <w:lvlJc w:val="left"/>
      <w:pPr>
        <w:ind w:left="1020" w:hanging="360"/>
      </w:pPr>
    </w:lvl>
    <w:lvl w:ilvl="3" w:tplc="E034E084">
      <w:start w:val="1"/>
      <w:numFmt w:val="decimal"/>
      <w:lvlText w:val="%4."/>
      <w:lvlJc w:val="left"/>
      <w:pPr>
        <w:ind w:left="1020" w:hanging="360"/>
      </w:pPr>
    </w:lvl>
    <w:lvl w:ilvl="4" w:tplc="D95664C2">
      <w:start w:val="1"/>
      <w:numFmt w:val="decimal"/>
      <w:lvlText w:val="%5."/>
      <w:lvlJc w:val="left"/>
      <w:pPr>
        <w:ind w:left="1020" w:hanging="360"/>
      </w:pPr>
    </w:lvl>
    <w:lvl w:ilvl="5" w:tplc="D598A4DC">
      <w:start w:val="1"/>
      <w:numFmt w:val="decimal"/>
      <w:lvlText w:val="%6."/>
      <w:lvlJc w:val="left"/>
      <w:pPr>
        <w:ind w:left="1020" w:hanging="360"/>
      </w:pPr>
    </w:lvl>
    <w:lvl w:ilvl="6" w:tplc="F8A8C7AA">
      <w:start w:val="1"/>
      <w:numFmt w:val="decimal"/>
      <w:lvlText w:val="%7."/>
      <w:lvlJc w:val="left"/>
      <w:pPr>
        <w:ind w:left="1020" w:hanging="360"/>
      </w:pPr>
    </w:lvl>
    <w:lvl w:ilvl="7" w:tplc="6E623EA0">
      <w:start w:val="1"/>
      <w:numFmt w:val="decimal"/>
      <w:lvlText w:val="%8."/>
      <w:lvlJc w:val="left"/>
      <w:pPr>
        <w:ind w:left="1020" w:hanging="360"/>
      </w:pPr>
    </w:lvl>
    <w:lvl w:ilvl="8" w:tplc="0A362CC6">
      <w:start w:val="1"/>
      <w:numFmt w:val="decimal"/>
      <w:lvlText w:val="%9."/>
      <w:lvlJc w:val="left"/>
      <w:pPr>
        <w:ind w:left="1020" w:hanging="360"/>
      </w:pPr>
    </w:lvl>
  </w:abstractNum>
  <w:abstractNum w:abstractNumId="75" w15:restartNumberingAfterBreak="0">
    <w:nsid w:val="4AE0441F"/>
    <w:multiLevelType w:val="hybridMultilevel"/>
    <w:tmpl w:val="499C3280"/>
    <w:lvl w:ilvl="0" w:tplc="FE2EF7E4">
      <w:start w:val="1"/>
      <w:numFmt w:val="bullet"/>
      <w:lvlText w:val=""/>
      <w:lvlJc w:val="left"/>
      <w:pPr>
        <w:ind w:left="360" w:hanging="360"/>
      </w:pPr>
      <w:rPr>
        <w:rFonts w:ascii="Wingdings" w:hAnsi="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76" w15:restartNumberingAfterBreak="0">
    <w:nsid w:val="4AF969DF"/>
    <w:multiLevelType w:val="hybridMultilevel"/>
    <w:tmpl w:val="4D5E612E"/>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77" w15:restartNumberingAfterBreak="0">
    <w:nsid w:val="4CB7544E"/>
    <w:multiLevelType w:val="hybridMultilevel"/>
    <w:tmpl w:val="FF5AB966"/>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78" w15:restartNumberingAfterBreak="0">
    <w:nsid w:val="4E0B39D6"/>
    <w:multiLevelType w:val="hybridMultilevel"/>
    <w:tmpl w:val="42BA457C"/>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79" w15:restartNumberingAfterBreak="0">
    <w:nsid w:val="4E782913"/>
    <w:multiLevelType w:val="hybridMultilevel"/>
    <w:tmpl w:val="FB28C44A"/>
    <w:lvl w:ilvl="0" w:tplc="DBE8ED64">
      <w:numFmt w:val="bullet"/>
      <w:lvlText w:val=""/>
      <w:lvlJc w:val="left"/>
      <w:pPr>
        <w:ind w:left="360" w:hanging="360"/>
      </w:pPr>
      <w:rPr>
        <w:rFonts w:ascii="Wingdings" w:eastAsia="Wingdings" w:hAnsi="Wingdings" w:cs="Wingdings" w:hint="default"/>
        <w:w w:val="100"/>
        <w:sz w:val="24"/>
        <w:szCs w:val="21"/>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80" w15:restartNumberingAfterBreak="0">
    <w:nsid w:val="4EF378F8"/>
    <w:multiLevelType w:val="hybridMultilevel"/>
    <w:tmpl w:val="86DC167C"/>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81" w15:restartNumberingAfterBreak="0">
    <w:nsid w:val="4F012B6E"/>
    <w:multiLevelType w:val="hybridMultilevel"/>
    <w:tmpl w:val="8C6ED826"/>
    <w:lvl w:ilvl="0" w:tplc="FE2EF7E4">
      <w:start w:val="1"/>
      <w:numFmt w:val="bullet"/>
      <w:lvlText w:val=""/>
      <w:lvlJc w:val="left"/>
      <w:pPr>
        <w:ind w:left="360" w:hanging="360"/>
      </w:pPr>
      <w:rPr>
        <w:rFonts w:ascii="Wingdings" w:hAnsi="Wingdings" w:hint="default"/>
        <w:color w:val="auto"/>
        <w:w w:val="100"/>
        <w:sz w:val="24"/>
        <w:szCs w:val="21"/>
        <w:u w:color="00944D"/>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82" w15:restartNumberingAfterBreak="0">
    <w:nsid w:val="4FAF24FE"/>
    <w:multiLevelType w:val="hybridMultilevel"/>
    <w:tmpl w:val="AEEE5938"/>
    <w:lvl w:ilvl="0" w:tplc="44DAE3E0">
      <w:numFmt w:val="bullet"/>
      <w:lvlText w:val=""/>
      <w:lvlJc w:val="left"/>
      <w:pPr>
        <w:ind w:left="360" w:hanging="360"/>
      </w:pPr>
      <w:rPr>
        <w:rFonts w:ascii="Wingdings" w:eastAsia="Wingdings" w:hAnsi="Wingdings" w:cs="Wingdings" w:hint="default"/>
        <w:w w:val="100"/>
        <w:sz w:val="24"/>
        <w:szCs w:val="21"/>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83" w15:restartNumberingAfterBreak="0">
    <w:nsid w:val="5079754F"/>
    <w:multiLevelType w:val="hybridMultilevel"/>
    <w:tmpl w:val="C7AEF474"/>
    <w:lvl w:ilvl="0" w:tplc="959CFB34">
      <w:start w:val="1"/>
      <w:numFmt w:val="bullet"/>
      <w:lvlText w:val=""/>
      <w:lvlJc w:val="left"/>
      <w:pPr>
        <w:ind w:left="360" w:hanging="360"/>
      </w:pPr>
      <w:rPr>
        <w:rFonts w:ascii="Wingdings" w:hAnsi="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84" w15:restartNumberingAfterBreak="0">
    <w:nsid w:val="50EE0F49"/>
    <w:multiLevelType w:val="hybridMultilevel"/>
    <w:tmpl w:val="42BCA6F4"/>
    <w:lvl w:ilvl="0" w:tplc="60C4AD40">
      <w:numFmt w:val="bullet"/>
      <w:lvlText w:val=""/>
      <w:lvlJc w:val="left"/>
      <w:pPr>
        <w:ind w:left="360" w:hanging="360"/>
      </w:pPr>
      <w:rPr>
        <w:rFonts w:ascii="Wingdings" w:eastAsia="Wingdings" w:hAnsi="Wingdings" w:cs="Wingdings" w:hint="default"/>
        <w:w w:val="100"/>
        <w:sz w:val="24"/>
        <w:szCs w:val="21"/>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85" w15:restartNumberingAfterBreak="0">
    <w:nsid w:val="514A436F"/>
    <w:multiLevelType w:val="hybridMultilevel"/>
    <w:tmpl w:val="448E6688"/>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86" w15:restartNumberingAfterBreak="0">
    <w:nsid w:val="51F32FD6"/>
    <w:multiLevelType w:val="hybridMultilevel"/>
    <w:tmpl w:val="591883A6"/>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87" w15:restartNumberingAfterBreak="0">
    <w:nsid w:val="52EE3D31"/>
    <w:multiLevelType w:val="hybridMultilevel"/>
    <w:tmpl w:val="02024242"/>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88" w15:restartNumberingAfterBreak="0">
    <w:nsid w:val="53052A18"/>
    <w:multiLevelType w:val="hybridMultilevel"/>
    <w:tmpl w:val="3864A412"/>
    <w:lvl w:ilvl="0" w:tplc="44DAE3E0">
      <w:numFmt w:val="bullet"/>
      <w:lvlText w:val=""/>
      <w:lvlJc w:val="left"/>
      <w:pPr>
        <w:ind w:left="360" w:hanging="360"/>
      </w:pPr>
      <w:rPr>
        <w:rFonts w:ascii="Wingdings" w:eastAsia="Wingdings" w:hAnsi="Wingdings" w:cs="Wingdings" w:hint="default"/>
        <w:w w:val="100"/>
        <w:sz w:val="24"/>
        <w:szCs w:val="21"/>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89" w15:restartNumberingAfterBreak="0">
    <w:nsid w:val="55735BCE"/>
    <w:multiLevelType w:val="hybridMultilevel"/>
    <w:tmpl w:val="741A9034"/>
    <w:lvl w:ilvl="0" w:tplc="FE2EF7E4">
      <w:start w:val="1"/>
      <w:numFmt w:val="bullet"/>
      <w:lvlText w:val=""/>
      <w:lvlJc w:val="left"/>
      <w:pPr>
        <w:ind w:left="360" w:hanging="360"/>
      </w:pPr>
      <w:rPr>
        <w:rFonts w:ascii="Wingdings" w:hAnsi="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90" w15:restartNumberingAfterBreak="0">
    <w:nsid w:val="55B07A87"/>
    <w:multiLevelType w:val="hybridMultilevel"/>
    <w:tmpl w:val="ED16FF82"/>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91" w15:restartNumberingAfterBreak="0">
    <w:nsid w:val="55E925D4"/>
    <w:multiLevelType w:val="hybridMultilevel"/>
    <w:tmpl w:val="5DCCEAC4"/>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92" w15:restartNumberingAfterBreak="0">
    <w:nsid w:val="55F43B2B"/>
    <w:multiLevelType w:val="hybridMultilevel"/>
    <w:tmpl w:val="33A0FD36"/>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93" w15:restartNumberingAfterBreak="0">
    <w:nsid w:val="56FF4738"/>
    <w:multiLevelType w:val="hybridMultilevel"/>
    <w:tmpl w:val="AF2CA79E"/>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94" w15:restartNumberingAfterBreak="0">
    <w:nsid w:val="58F32B8A"/>
    <w:multiLevelType w:val="hybridMultilevel"/>
    <w:tmpl w:val="B842650E"/>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95" w15:restartNumberingAfterBreak="0">
    <w:nsid w:val="59696169"/>
    <w:multiLevelType w:val="hybridMultilevel"/>
    <w:tmpl w:val="E09E9A40"/>
    <w:lvl w:ilvl="0" w:tplc="FE2EF7E4">
      <w:start w:val="1"/>
      <w:numFmt w:val="bullet"/>
      <w:lvlText w:val=""/>
      <w:lvlJc w:val="left"/>
      <w:pPr>
        <w:ind w:left="360" w:hanging="360"/>
      </w:pPr>
      <w:rPr>
        <w:rFonts w:ascii="Wingdings" w:hAnsi="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96" w15:restartNumberingAfterBreak="0">
    <w:nsid w:val="5B004B23"/>
    <w:multiLevelType w:val="hybridMultilevel"/>
    <w:tmpl w:val="48D8FAAC"/>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97" w15:restartNumberingAfterBreak="0">
    <w:nsid w:val="5D0842C2"/>
    <w:multiLevelType w:val="hybridMultilevel"/>
    <w:tmpl w:val="D49608EE"/>
    <w:lvl w:ilvl="0" w:tplc="FC5CE7D2">
      <w:numFmt w:val="bullet"/>
      <w:lvlText w:val=""/>
      <w:lvlJc w:val="left"/>
      <w:pPr>
        <w:ind w:left="360" w:hanging="360"/>
      </w:pPr>
      <w:rPr>
        <w:rFonts w:ascii="Wingdings" w:eastAsia="Wingdings" w:hAnsi="Wingdings" w:cs="Wingdings" w:hint="default"/>
        <w:w w:val="100"/>
        <w:sz w:val="24"/>
        <w:szCs w:val="21"/>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98" w15:restartNumberingAfterBreak="0">
    <w:nsid w:val="5D677BB7"/>
    <w:multiLevelType w:val="hybridMultilevel"/>
    <w:tmpl w:val="9E964DC4"/>
    <w:lvl w:ilvl="0" w:tplc="678CF582">
      <w:start w:val="1"/>
      <w:numFmt w:val="bullet"/>
      <w:lvlText w:val=""/>
      <w:lvlJc w:val="left"/>
      <w:pPr>
        <w:ind w:left="360" w:hanging="360"/>
      </w:pPr>
      <w:rPr>
        <w:rFonts w:ascii="Wingdings" w:hAnsi="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99" w15:restartNumberingAfterBreak="0">
    <w:nsid w:val="5EEF5462"/>
    <w:multiLevelType w:val="hybridMultilevel"/>
    <w:tmpl w:val="E5AC7970"/>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00" w15:restartNumberingAfterBreak="0">
    <w:nsid w:val="5FAF1192"/>
    <w:multiLevelType w:val="hybridMultilevel"/>
    <w:tmpl w:val="944A5120"/>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1" w15:restartNumberingAfterBreak="0">
    <w:nsid w:val="601D1664"/>
    <w:multiLevelType w:val="hybridMultilevel"/>
    <w:tmpl w:val="68EE07C8"/>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02" w15:restartNumberingAfterBreak="0">
    <w:nsid w:val="6238521B"/>
    <w:multiLevelType w:val="hybridMultilevel"/>
    <w:tmpl w:val="007E5FF4"/>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03" w15:restartNumberingAfterBreak="0">
    <w:nsid w:val="627C74C9"/>
    <w:multiLevelType w:val="hybridMultilevel"/>
    <w:tmpl w:val="16D41D7E"/>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04" w15:restartNumberingAfterBreak="0">
    <w:nsid w:val="62F10453"/>
    <w:multiLevelType w:val="hybridMultilevel"/>
    <w:tmpl w:val="7E983596"/>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05" w15:restartNumberingAfterBreak="0">
    <w:nsid w:val="634A6797"/>
    <w:multiLevelType w:val="hybridMultilevel"/>
    <w:tmpl w:val="605C2836"/>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06" w15:restartNumberingAfterBreak="0">
    <w:nsid w:val="63FA32E3"/>
    <w:multiLevelType w:val="hybridMultilevel"/>
    <w:tmpl w:val="0610F024"/>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07" w15:restartNumberingAfterBreak="0">
    <w:nsid w:val="64322BC9"/>
    <w:multiLevelType w:val="hybridMultilevel"/>
    <w:tmpl w:val="3878AE62"/>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08" w15:restartNumberingAfterBreak="0">
    <w:nsid w:val="64637A4E"/>
    <w:multiLevelType w:val="hybridMultilevel"/>
    <w:tmpl w:val="85E08382"/>
    <w:lvl w:ilvl="0" w:tplc="44DAE3E0">
      <w:numFmt w:val="bullet"/>
      <w:lvlText w:val=""/>
      <w:lvlJc w:val="left"/>
      <w:pPr>
        <w:ind w:left="360" w:hanging="360"/>
      </w:pPr>
      <w:rPr>
        <w:rFonts w:ascii="Wingdings" w:eastAsia="Wingdings" w:hAnsi="Wingdings" w:cs="Wingdings" w:hint="default"/>
        <w:w w:val="100"/>
        <w:sz w:val="24"/>
        <w:szCs w:val="21"/>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09" w15:restartNumberingAfterBreak="0">
    <w:nsid w:val="66370D34"/>
    <w:multiLevelType w:val="hybridMultilevel"/>
    <w:tmpl w:val="D488ED5A"/>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10" w15:restartNumberingAfterBreak="0">
    <w:nsid w:val="6882056B"/>
    <w:multiLevelType w:val="hybridMultilevel"/>
    <w:tmpl w:val="77C44008"/>
    <w:lvl w:ilvl="0" w:tplc="FE2EF7E4">
      <w:start w:val="1"/>
      <w:numFmt w:val="bullet"/>
      <w:lvlText w:val=""/>
      <w:lvlJc w:val="left"/>
      <w:pPr>
        <w:ind w:left="360" w:hanging="360"/>
      </w:pPr>
      <w:rPr>
        <w:rFonts w:ascii="Wingdings" w:hAnsi="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11" w15:restartNumberingAfterBreak="0">
    <w:nsid w:val="69B93414"/>
    <w:multiLevelType w:val="hybridMultilevel"/>
    <w:tmpl w:val="32B821A4"/>
    <w:lvl w:ilvl="0" w:tplc="44DAE3E0">
      <w:numFmt w:val="bullet"/>
      <w:lvlText w:val=""/>
      <w:lvlJc w:val="left"/>
      <w:pPr>
        <w:ind w:left="360" w:hanging="360"/>
      </w:pPr>
      <w:rPr>
        <w:rFonts w:ascii="Wingdings" w:eastAsia="Wingdings" w:hAnsi="Wingdings" w:cs="Wingdings" w:hint="default"/>
        <w:w w:val="100"/>
        <w:sz w:val="24"/>
        <w:szCs w:val="21"/>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12" w15:restartNumberingAfterBreak="0">
    <w:nsid w:val="6A0D3255"/>
    <w:multiLevelType w:val="hybridMultilevel"/>
    <w:tmpl w:val="4D623B04"/>
    <w:lvl w:ilvl="0" w:tplc="FE2EF7E4">
      <w:start w:val="1"/>
      <w:numFmt w:val="bullet"/>
      <w:lvlText w:val=""/>
      <w:lvlJc w:val="left"/>
      <w:pPr>
        <w:ind w:left="360" w:hanging="360"/>
      </w:pPr>
      <w:rPr>
        <w:rFonts w:ascii="Wingdings" w:hAnsi="Wingdings" w:hint="default"/>
        <w:color w:val="auto"/>
        <w:w w:val="100"/>
        <w:sz w:val="24"/>
        <w:szCs w:val="21"/>
        <w:u w:color="00944D"/>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13" w15:restartNumberingAfterBreak="0">
    <w:nsid w:val="6AAC1AEC"/>
    <w:multiLevelType w:val="hybridMultilevel"/>
    <w:tmpl w:val="F2509A02"/>
    <w:lvl w:ilvl="0" w:tplc="FE2EF7E4">
      <w:start w:val="1"/>
      <w:numFmt w:val="bullet"/>
      <w:lvlText w:val=""/>
      <w:lvlJc w:val="left"/>
      <w:pPr>
        <w:ind w:left="360" w:hanging="360"/>
      </w:pPr>
      <w:rPr>
        <w:rFonts w:ascii="Wingdings" w:hAnsi="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14" w15:restartNumberingAfterBreak="0">
    <w:nsid w:val="6B5F5B8E"/>
    <w:multiLevelType w:val="hybridMultilevel"/>
    <w:tmpl w:val="E6BEBD0E"/>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15" w15:restartNumberingAfterBreak="0">
    <w:nsid w:val="6D0E7685"/>
    <w:multiLevelType w:val="hybridMultilevel"/>
    <w:tmpl w:val="83D288DA"/>
    <w:lvl w:ilvl="0" w:tplc="FE2EF7E4">
      <w:start w:val="1"/>
      <w:numFmt w:val="bullet"/>
      <w:lvlText w:val=""/>
      <w:lvlJc w:val="left"/>
      <w:pPr>
        <w:ind w:left="360" w:hanging="360"/>
      </w:pPr>
      <w:rPr>
        <w:rFonts w:ascii="Wingdings" w:hAnsi="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16" w15:restartNumberingAfterBreak="0">
    <w:nsid w:val="6D1915D5"/>
    <w:multiLevelType w:val="hybridMultilevel"/>
    <w:tmpl w:val="0F36DC94"/>
    <w:lvl w:ilvl="0" w:tplc="D8D273B2">
      <w:numFmt w:val="bullet"/>
      <w:lvlText w:val=""/>
      <w:lvlJc w:val="left"/>
      <w:pPr>
        <w:ind w:left="360" w:hanging="360"/>
      </w:pPr>
      <w:rPr>
        <w:rFonts w:ascii="Wingdings" w:eastAsia="Wingdings" w:hAnsi="Wingdings" w:cs="Wingdings" w:hint="default"/>
        <w:w w:val="100"/>
        <w:sz w:val="24"/>
        <w:szCs w:val="21"/>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17" w15:restartNumberingAfterBreak="0">
    <w:nsid w:val="6F084CB0"/>
    <w:multiLevelType w:val="hybridMultilevel"/>
    <w:tmpl w:val="E916AA64"/>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18" w15:restartNumberingAfterBreak="0">
    <w:nsid w:val="6F1C4BC2"/>
    <w:multiLevelType w:val="hybridMultilevel"/>
    <w:tmpl w:val="93EC5A30"/>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19" w15:restartNumberingAfterBreak="0">
    <w:nsid w:val="6FF436C9"/>
    <w:multiLevelType w:val="hybridMultilevel"/>
    <w:tmpl w:val="E51E761E"/>
    <w:lvl w:ilvl="0" w:tplc="FE2EF7E4">
      <w:start w:val="1"/>
      <w:numFmt w:val="bullet"/>
      <w:lvlText w:val=""/>
      <w:lvlJc w:val="left"/>
      <w:pPr>
        <w:ind w:left="360" w:hanging="360"/>
      </w:pPr>
      <w:rPr>
        <w:rFonts w:ascii="Wingdings" w:hAnsi="Wingdings" w:hint="default"/>
        <w:color w:val="auto"/>
        <w:w w:val="100"/>
        <w:sz w:val="24"/>
        <w:szCs w:val="21"/>
        <w:u w:color="00944D"/>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20" w15:restartNumberingAfterBreak="0">
    <w:nsid w:val="70AE086F"/>
    <w:multiLevelType w:val="hybridMultilevel"/>
    <w:tmpl w:val="4A3065E4"/>
    <w:lvl w:ilvl="0" w:tplc="34F405E0">
      <w:numFmt w:val="bullet"/>
      <w:lvlText w:val=""/>
      <w:lvlJc w:val="left"/>
      <w:pPr>
        <w:ind w:left="360" w:hanging="360"/>
      </w:pPr>
      <w:rPr>
        <w:rFonts w:ascii="Wingdings" w:eastAsia="Wingdings" w:hAnsi="Wingdings" w:cs="Wingdings" w:hint="default"/>
        <w:w w:val="100"/>
        <w:sz w:val="24"/>
        <w:szCs w:val="21"/>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21" w15:restartNumberingAfterBreak="0">
    <w:nsid w:val="72630E46"/>
    <w:multiLevelType w:val="hybridMultilevel"/>
    <w:tmpl w:val="2B2A3AA0"/>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22" w15:restartNumberingAfterBreak="0">
    <w:nsid w:val="729348AA"/>
    <w:multiLevelType w:val="hybridMultilevel"/>
    <w:tmpl w:val="177AEBB8"/>
    <w:lvl w:ilvl="0" w:tplc="678CF582">
      <w:start w:val="1"/>
      <w:numFmt w:val="bullet"/>
      <w:lvlText w:val=""/>
      <w:lvlJc w:val="left"/>
      <w:pPr>
        <w:ind w:left="360" w:hanging="360"/>
      </w:pPr>
      <w:rPr>
        <w:rFonts w:ascii="Wingdings" w:hAnsi="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23" w15:restartNumberingAfterBreak="0">
    <w:nsid w:val="72B553CD"/>
    <w:multiLevelType w:val="hybridMultilevel"/>
    <w:tmpl w:val="BD641DC4"/>
    <w:lvl w:ilvl="0" w:tplc="3A2C0B06">
      <w:start w:val="1"/>
      <w:numFmt w:val="bullet"/>
      <w:lvlText w:val=""/>
      <w:lvlJc w:val="left"/>
      <w:pPr>
        <w:ind w:left="936" w:hanging="360"/>
      </w:pPr>
      <w:rPr>
        <w:rFonts w:ascii="MS Gothic" w:eastAsia="MS Gothic" w:hAnsi="MS Gothic" w:hint="default"/>
      </w:rPr>
    </w:lvl>
    <w:lvl w:ilvl="1" w:tplc="04090003" w:tentative="1">
      <w:start w:val="1"/>
      <w:numFmt w:val="bullet"/>
      <w:lvlText w:val="o"/>
      <w:lvlJc w:val="left"/>
      <w:pPr>
        <w:ind w:left="1656" w:hanging="360"/>
      </w:pPr>
      <w:rPr>
        <w:rFonts w:ascii="Courier New" w:hAnsi="Courier New" w:cs="Courier New" w:hint="default"/>
      </w:rPr>
    </w:lvl>
    <w:lvl w:ilvl="2" w:tplc="04090005" w:tentative="1">
      <w:start w:val="1"/>
      <w:numFmt w:val="bullet"/>
      <w:lvlText w:val=""/>
      <w:lvlJc w:val="left"/>
      <w:pPr>
        <w:ind w:left="2376" w:hanging="360"/>
      </w:pPr>
      <w:rPr>
        <w:rFonts w:ascii="Wingdings" w:hAnsi="Wingdings" w:hint="default"/>
      </w:rPr>
    </w:lvl>
    <w:lvl w:ilvl="3" w:tplc="04090001" w:tentative="1">
      <w:start w:val="1"/>
      <w:numFmt w:val="bullet"/>
      <w:lvlText w:val=""/>
      <w:lvlJc w:val="left"/>
      <w:pPr>
        <w:ind w:left="3096" w:hanging="360"/>
      </w:pPr>
      <w:rPr>
        <w:rFonts w:ascii="Symbol" w:hAnsi="Symbol" w:hint="default"/>
      </w:rPr>
    </w:lvl>
    <w:lvl w:ilvl="4" w:tplc="04090003" w:tentative="1">
      <w:start w:val="1"/>
      <w:numFmt w:val="bullet"/>
      <w:lvlText w:val="o"/>
      <w:lvlJc w:val="left"/>
      <w:pPr>
        <w:ind w:left="3816" w:hanging="360"/>
      </w:pPr>
      <w:rPr>
        <w:rFonts w:ascii="Courier New" w:hAnsi="Courier New" w:cs="Courier New" w:hint="default"/>
      </w:rPr>
    </w:lvl>
    <w:lvl w:ilvl="5" w:tplc="04090005" w:tentative="1">
      <w:start w:val="1"/>
      <w:numFmt w:val="bullet"/>
      <w:lvlText w:val=""/>
      <w:lvlJc w:val="left"/>
      <w:pPr>
        <w:ind w:left="4536" w:hanging="360"/>
      </w:pPr>
      <w:rPr>
        <w:rFonts w:ascii="Wingdings" w:hAnsi="Wingdings" w:hint="default"/>
      </w:rPr>
    </w:lvl>
    <w:lvl w:ilvl="6" w:tplc="04090001" w:tentative="1">
      <w:start w:val="1"/>
      <w:numFmt w:val="bullet"/>
      <w:lvlText w:val=""/>
      <w:lvlJc w:val="left"/>
      <w:pPr>
        <w:ind w:left="5256" w:hanging="360"/>
      </w:pPr>
      <w:rPr>
        <w:rFonts w:ascii="Symbol" w:hAnsi="Symbol" w:hint="default"/>
      </w:rPr>
    </w:lvl>
    <w:lvl w:ilvl="7" w:tplc="04090003" w:tentative="1">
      <w:start w:val="1"/>
      <w:numFmt w:val="bullet"/>
      <w:lvlText w:val="o"/>
      <w:lvlJc w:val="left"/>
      <w:pPr>
        <w:ind w:left="5976" w:hanging="360"/>
      </w:pPr>
      <w:rPr>
        <w:rFonts w:ascii="Courier New" w:hAnsi="Courier New" w:cs="Courier New" w:hint="default"/>
      </w:rPr>
    </w:lvl>
    <w:lvl w:ilvl="8" w:tplc="04090005" w:tentative="1">
      <w:start w:val="1"/>
      <w:numFmt w:val="bullet"/>
      <w:lvlText w:val=""/>
      <w:lvlJc w:val="left"/>
      <w:pPr>
        <w:ind w:left="6696" w:hanging="360"/>
      </w:pPr>
      <w:rPr>
        <w:rFonts w:ascii="Wingdings" w:hAnsi="Wingdings" w:hint="default"/>
      </w:rPr>
    </w:lvl>
  </w:abstractNum>
  <w:abstractNum w:abstractNumId="124" w15:restartNumberingAfterBreak="0">
    <w:nsid w:val="72F57BBD"/>
    <w:multiLevelType w:val="hybridMultilevel"/>
    <w:tmpl w:val="8E249AE0"/>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25" w15:restartNumberingAfterBreak="0">
    <w:nsid w:val="72F91815"/>
    <w:multiLevelType w:val="hybridMultilevel"/>
    <w:tmpl w:val="97C4C5D0"/>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26" w15:restartNumberingAfterBreak="0">
    <w:nsid w:val="73375FAA"/>
    <w:multiLevelType w:val="hybridMultilevel"/>
    <w:tmpl w:val="69929032"/>
    <w:lvl w:ilvl="0" w:tplc="44DAE3E0">
      <w:numFmt w:val="bullet"/>
      <w:lvlText w:val=""/>
      <w:lvlJc w:val="left"/>
      <w:pPr>
        <w:ind w:left="360" w:hanging="360"/>
      </w:pPr>
      <w:rPr>
        <w:rFonts w:ascii="Wingdings" w:eastAsia="Wingdings" w:hAnsi="Wingdings" w:cs="Wingdings" w:hint="default"/>
        <w:w w:val="100"/>
        <w:sz w:val="24"/>
        <w:szCs w:val="21"/>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27" w15:restartNumberingAfterBreak="0">
    <w:nsid w:val="745C42E4"/>
    <w:multiLevelType w:val="hybridMultilevel"/>
    <w:tmpl w:val="706C38EC"/>
    <w:lvl w:ilvl="0" w:tplc="3D5A0B64">
      <w:start w:val="1"/>
      <w:numFmt w:val="bullet"/>
      <w:lvlText w:val=""/>
      <w:lvlJc w:val="left"/>
      <w:pPr>
        <w:ind w:left="1440" w:hanging="360"/>
      </w:pPr>
      <w:rPr>
        <w:rFonts w:ascii="Wingdings" w:eastAsia="Calibri" w:hAnsi="Wingdings" w:cs="Calibri" w:hint="default"/>
        <w:sz w:val="18"/>
        <w:szCs w:val="18"/>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28" w15:restartNumberingAfterBreak="0">
    <w:nsid w:val="74D56DA9"/>
    <w:multiLevelType w:val="hybridMultilevel"/>
    <w:tmpl w:val="E5A696D8"/>
    <w:lvl w:ilvl="0" w:tplc="836058A0">
      <w:start w:val="1"/>
      <w:numFmt w:val="bullet"/>
      <w:lvlText w:val=""/>
      <w:lvlJc w:val="left"/>
      <w:pPr>
        <w:ind w:left="360" w:hanging="360"/>
      </w:pPr>
      <w:rPr>
        <w:rFonts w:ascii="MS Gothic" w:eastAsia="MS Gothic" w:hAnsi="MS Gothic"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29" w15:restartNumberingAfterBreak="0">
    <w:nsid w:val="74FF2CBA"/>
    <w:multiLevelType w:val="hybridMultilevel"/>
    <w:tmpl w:val="71D436DE"/>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30" w15:restartNumberingAfterBreak="0">
    <w:nsid w:val="751D201C"/>
    <w:multiLevelType w:val="hybridMultilevel"/>
    <w:tmpl w:val="E2B4C5E6"/>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31" w15:restartNumberingAfterBreak="0">
    <w:nsid w:val="760D276A"/>
    <w:multiLevelType w:val="hybridMultilevel"/>
    <w:tmpl w:val="0DC4626E"/>
    <w:lvl w:ilvl="0" w:tplc="FE2EF7E4">
      <w:start w:val="1"/>
      <w:numFmt w:val="bullet"/>
      <w:lvlText w:val=""/>
      <w:lvlJc w:val="left"/>
      <w:pPr>
        <w:ind w:left="360" w:hanging="360"/>
      </w:pPr>
      <w:rPr>
        <w:rFonts w:ascii="Wingdings" w:hAnsi="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32" w15:restartNumberingAfterBreak="0">
    <w:nsid w:val="77374969"/>
    <w:multiLevelType w:val="hybridMultilevel"/>
    <w:tmpl w:val="4AD0824C"/>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33" w15:restartNumberingAfterBreak="0">
    <w:nsid w:val="78CB58FD"/>
    <w:multiLevelType w:val="hybridMultilevel"/>
    <w:tmpl w:val="94AC0B0E"/>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34" w15:restartNumberingAfterBreak="0">
    <w:nsid w:val="791864C1"/>
    <w:multiLevelType w:val="hybridMultilevel"/>
    <w:tmpl w:val="E3F86158"/>
    <w:lvl w:ilvl="0" w:tplc="FE2EF7E4">
      <w:start w:val="1"/>
      <w:numFmt w:val="bullet"/>
      <w:lvlText w:val=""/>
      <w:lvlJc w:val="left"/>
      <w:pPr>
        <w:ind w:left="360" w:hanging="360"/>
      </w:pPr>
      <w:rPr>
        <w:rFonts w:ascii="Wingdings" w:hAnsi="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35" w15:restartNumberingAfterBreak="0">
    <w:nsid w:val="7987007F"/>
    <w:multiLevelType w:val="hybridMultilevel"/>
    <w:tmpl w:val="077EDA50"/>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36" w15:restartNumberingAfterBreak="0">
    <w:nsid w:val="7ABC42AD"/>
    <w:multiLevelType w:val="hybridMultilevel"/>
    <w:tmpl w:val="59023690"/>
    <w:lvl w:ilvl="0" w:tplc="FE2EF7E4">
      <w:start w:val="1"/>
      <w:numFmt w:val="bullet"/>
      <w:lvlText w:val=""/>
      <w:lvlJc w:val="left"/>
      <w:pPr>
        <w:ind w:left="360" w:hanging="360"/>
      </w:pPr>
      <w:rPr>
        <w:rFonts w:ascii="Wingdings" w:hAnsi="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37" w15:restartNumberingAfterBreak="0">
    <w:nsid w:val="7ADA54DD"/>
    <w:multiLevelType w:val="hybridMultilevel"/>
    <w:tmpl w:val="3C76DB00"/>
    <w:lvl w:ilvl="0" w:tplc="FE2EF7E4">
      <w:start w:val="1"/>
      <w:numFmt w:val="bullet"/>
      <w:lvlText w:val=""/>
      <w:lvlJc w:val="left"/>
      <w:pPr>
        <w:ind w:left="360" w:hanging="360"/>
      </w:pPr>
      <w:rPr>
        <w:rFonts w:ascii="Wingdings" w:hAnsi="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38" w15:restartNumberingAfterBreak="0">
    <w:nsid w:val="7AE321D4"/>
    <w:multiLevelType w:val="hybridMultilevel"/>
    <w:tmpl w:val="3E84E1C6"/>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39" w15:restartNumberingAfterBreak="0">
    <w:nsid w:val="7C66332E"/>
    <w:multiLevelType w:val="hybridMultilevel"/>
    <w:tmpl w:val="57E6788E"/>
    <w:lvl w:ilvl="0" w:tplc="FE2EF7E4">
      <w:start w:val="1"/>
      <w:numFmt w:val="bullet"/>
      <w:lvlText w:val=""/>
      <w:lvlJc w:val="left"/>
      <w:pPr>
        <w:ind w:left="360" w:hanging="360"/>
      </w:pPr>
      <w:rPr>
        <w:rFonts w:ascii="Wingdings" w:hAnsi="Wingdings" w:hint="default"/>
        <w:color w:val="auto"/>
        <w:w w:val="100"/>
        <w:sz w:val="24"/>
        <w:szCs w:val="21"/>
        <w:u w:color="00944D"/>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40" w15:restartNumberingAfterBreak="0">
    <w:nsid w:val="7E16540C"/>
    <w:multiLevelType w:val="hybridMultilevel"/>
    <w:tmpl w:val="F8D4656C"/>
    <w:lvl w:ilvl="0" w:tplc="FE2EF7E4">
      <w:start w:val="1"/>
      <w:numFmt w:val="bullet"/>
      <w:lvlText w:val=""/>
      <w:lvlJc w:val="left"/>
      <w:pPr>
        <w:ind w:left="360" w:hanging="360"/>
      </w:pPr>
      <w:rPr>
        <w:rFonts w:ascii="Wingdings" w:hAnsi="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41" w15:restartNumberingAfterBreak="0">
    <w:nsid w:val="7EE73623"/>
    <w:multiLevelType w:val="hybridMultilevel"/>
    <w:tmpl w:val="F3F488F6"/>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42" w15:restartNumberingAfterBreak="0">
    <w:nsid w:val="7F594E8E"/>
    <w:multiLevelType w:val="hybridMultilevel"/>
    <w:tmpl w:val="E2880282"/>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43" w15:restartNumberingAfterBreak="0">
    <w:nsid w:val="7FC03A5D"/>
    <w:multiLevelType w:val="hybridMultilevel"/>
    <w:tmpl w:val="0106A766"/>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144" w15:restartNumberingAfterBreak="0">
    <w:nsid w:val="7FE42D4F"/>
    <w:multiLevelType w:val="hybridMultilevel"/>
    <w:tmpl w:val="3BC41DD2"/>
    <w:lvl w:ilvl="0" w:tplc="44DAE3E0">
      <w:numFmt w:val="bullet"/>
      <w:lvlText w:val=""/>
      <w:lvlJc w:val="left"/>
      <w:pPr>
        <w:ind w:left="360" w:hanging="360"/>
      </w:pPr>
      <w:rPr>
        <w:rFonts w:ascii="Wingdings" w:eastAsia="Wingdings" w:hAnsi="Wingdings" w:cs="Wingdings" w:hint="default"/>
        <w:color w:val="auto"/>
        <w:w w:val="100"/>
        <w:sz w:val="24"/>
        <w:szCs w:val="21"/>
        <w:u w:color="00944D"/>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num w:numId="1" w16cid:durableId="643120618">
    <w:abstractNumId w:val="79"/>
  </w:num>
  <w:num w:numId="2" w16cid:durableId="658264669">
    <w:abstractNumId w:val="43"/>
  </w:num>
  <w:num w:numId="3" w16cid:durableId="2088964388">
    <w:abstractNumId w:val="97"/>
  </w:num>
  <w:num w:numId="4" w16cid:durableId="1283226320">
    <w:abstractNumId w:val="116"/>
  </w:num>
  <w:num w:numId="5" w16cid:durableId="346060041">
    <w:abstractNumId w:val="26"/>
  </w:num>
  <w:num w:numId="6" w16cid:durableId="423694789">
    <w:abstractNumId w:val="60"/>
  </w:num>
  <w:num w:numId="7" w16cid:durableId="625544859">
    <w:abstractNumId w:val="12"/>
  </w:num>
  <w:num w:numId="8" w16cid:durableId="2075733666">
    <w:abstractNumId w:val="62"/>
  </w:num>
  <w:num w:numId="9" w16cid:durableId="1181090968">
    <w:abstractNumId w:val="84"/>
  </w:num>
  <w:num w:numId="10" w16cid:durableId="523325796">
    <w:abstractNumId w:val="50"/>
  </w:num>
  <w:num w:numId="11" w16cid:durableId="1753038312">
    <w:abstractNumId w:val="65"/>
  </w:num>
  <w:num w:numId="12" w16cid:durableId="1822577174">
    <w:abstractNumId w:val="128"/>
  </w:num>
  <w:num w:numId="13" w16cid:durableId="835537903">
    <w:abstractNumId w:val="123"/>
  </w:num>
  <w:num w:numId="14" w16cid:durableId="1923879914">
    <w:abstractNumId w:val="66"/>
  </w:num>
  <w:num w:numId="15" w16cid:durableId="633103660">
    <w:abstractNumId w:val="30"/>
  </w:num>
  <w:num w:numId="16" w16cid:durableId="630289203">
    <w:abstractNumId w:val="16"/>
  </w:num>
  <w:num w:numId="17" w16cid:durableId="1463302923">
    <w:abstractNumId w:val="23"/>
  </w:num>
  <w:num w:numId="18" w16cid:durableId="488638220">
    <w:abstractNumId w:val="127"/>
  </w:num>
  <w:num w:numId="19" w16cid:durableId="632171889">
    <w:abstractNumId w:val="14"/>
  </w:num>
  <w:num w:numId="20" w16cid:durableId="97458356">
    <w:abstractNumId w:val="119"/>
  </w:num>
  <w:num w:numId="21" w16cid:durableId="712387041">
    <w:abstractNumId w:val="81"/>
  </w:num>
  <w:num w:numId="22" w16cid:durableId="2100172363">
    <w:abstractNumId w:val="120"/>
  </w:num>
  <w:num w:numId="23" w16cid:durableId="1973712110">
    <w:abstractNumId w:val="37"/>
  </w:num>
  <w:num w:numId="24" w16cid:durableId="248661823">
    <w:abstractNumId w:val="134"/>
  </w:num>
  <w:num w:numId="25" w16cid:durableId="1652439428">
    <w:abstractNumId w:val="86"/>
  </w:num>
  <w:num w:numId="26" w16cid:durableId="188296933">
    <w:abstractNumId w:val="118"/>
  </w:num>
  <w:num w:numId="27" w16cid:durableId="1491480725">
    <w:abstractNumId w:val="106"/>
  </w:num>
  <w:num w:numId="28" w16cid:durableId="604265119">
    <w:abstractNumId w:val="42"/>
  </w:num>
  <w:num w:numId="29" w16cid:durableId="159274837">
    <w:abstractNumId w:val="0"/>
  </w:num>
  <w:num w:numId="30" w16cid:durableId="1993367454">
    <w:abstractNumId w:val="34"/>
  </w:num>
  <w:num w:numId="31" w16cid:durableId="13312637">
    <w:abstractNumId w:val="104"/>
  </w:num>
  <w:num w:numId="32" w16cid:durableId="1652365298">
    <w:abstractNumId w:val="93"/>
  </w:num>
  <w:num w:numId="33" w16cid:durableId="1842893314">
    <w:abstractNumId w:val="47"/>
  </w:num>
  <w:num w:numId="34" w16cid:durableId="285935932">
    <w:abstractNumId w:val="7"/>
  </w:num>
  <w:num w:numId="35" w16cid:durableId="1379891838">
    <w:abstractNumId w:val="39"/>
  </w:num>
  <w:num w:numId="36" w16cid:durableId="1175340150">
    <w:abstractNumId w:val="96"/>
  </w:num>
  <w:num w:numId="37" w16cid:durableId="628359298">
    <w:abstractNumId w:val="70"/>
  </w:num>
  <w:num w:numId="38" w16cid:durableId="337275482">
    <w:abstractNumId w:val="110"/>
  </w:num>
  <w:num w:numId="39" w16cid:durableId="947082802">
    <w:abstractNumId w:val="131"/>
  </w:num>
  <w:num w:numId="40" w16cid:durableId="1037584293">
    <w:abstractNumId w:val="3"/>
  </w:num>
  <w:num w:numId="41" w16cid:durableId="95297644">
    <w:abstractNumId w:val="36"/>
  </w:num>
  <w:num w:numId="42" w16cid:durableId="1745491666">
    <w:abstractNumId w:val="59"/>
  </w:num>
  <w:num w:numId="43" w16cid:durableId="1715151233">
    <w:abstractNumId w:val="90"/>
  </w:num>
  <w:num w:numId="44" w16cid:durableId="1279526145">
    <w:abstractNumId w:val="121"/>
  </w:num>
  <w:num w:numId="45" w16cid:durableId="1853489507">
    <w:abstractNumId w:val="142"/>
  </w:num>
  <w:num w:numId="46" w16cid:durableId="680401230">
    <w:abstractNumId w:val="114"/>
  </w:num>
  <w:num w:numId="47" w16cid:durableId="1840654840">
    <w:abstractNumId w:val="8"/>
  </w:num>
  <w:num w:numId="48" w16cid:durableId="362481443">
    <w:abstractNumId w:val="103"/>
  </w:num>
  <w:num w:numId="49" w16cid:durableId="1900626992">
    <w:abstractNumId w:val="5"/>
  </w:num>
  <w:num w:numId="50" w16cid:durableId="306591767">
    <w:abstractNumId w:val="141"/>
  </w:num>
  <w:num w:numId="51" w16cid:durableId="1851603597">
    <w:abstractNumId w:val="67"/>
  </w:num>
  <w:num w:numId="52" w16cid:durableId="751001800">
    <w:abstractNumId w:val="85"/>
  </w:num>
  <w:num w:numId="53" w16cid:durableId="1789547232">
    <w:abstractNumId w:val="144"/>
  </w:num>
  <w:num w:numId="54" w16cid:durableId="376978625">
    <w:abstractNumId w:val="102"/>
  </w:num>
  <w:num w:numId="55" w16cid:durableId="1627198136">
    <w:abstractNumId w:val="46"/>
  </w:num>
  <w:num w:numId="56" w16cid:durableId="1961109810">
    <w:abstractNumId w:val="132"/>
  </w:num>
  <w:num w:numId="57" w16cid:durableId="1880975426">
    <w:abstractNumId w:val="15"/>
  </w:num>
  <w:num w:numId="58" w16cid:durableId="5134881">
    <w:abstractNumId w:val="77"/>
  </w:num>
  <w:num w:numId="59" w16cid:durableId="943657152">
    <w:abstractNumId w:val="133"/>
  </w:num>
  <w:num w:numId="60" w16cid:durableId="165445083">
    <w:abstractNumId w:val="138"/>
  </w:num>
  <w:num w:numId="61" w16cid:durableId="1667244074">
    <w:abstractNumId w:val="76"/>
  </w:num>
  <w:num w:numId="62" w16cid:durableId="1265453767">
    <w:abstractNumId w:val="53"/>
  </w:num>
  <w:num w:numId="63" w16cid:durableId="332076565">
    <w:abstractNumId w:val="55"/>
  </w:num>
  <w:num w:numId="64" w16cid:durableId="273247182">
    <w:abstractNumId w:val="13"/>
  </w:num>
  <w:num w:numId="65" w16cid:durableId="804083619">
    <w:abstractNumId w:val="9"/>
  </w:num>
  <w:num w:numId="66" w16cid:durableId="497304150">
    <w:abstractNumId w:val="22"/>
  </w:num>
  <w:num w:numId="67" w16cid:durableId="852886232">
    <w:abstractNumId w:val="1"/>
  </w:num>
  <w:num w:numId="68" w16cid:durableId="13925422">
    <w:abstractNumId w:val="125"/>
  </w:num>
  <w:num w:numId="69" w16cid:durableId="858541862">
    <w:abstractNumId w:val="101"/>
  </w:num>
  <w:num w:numId="70" w16cid:durableId="431702546">
    <w:abstractNumId w:val="2"/>
  </w:num>
  <w:num w:numId="71" w16cid:durableId="1583299626">
    <w:abstractNumId w:val="124"/>
  </w:num>
  <w:num w:numId="72" w16cid:durableId="608507635">
    <w:abstractNumId w:val="92"/>
  </w:num>
  <w:num w:numId="73" w16cid:durableId="1183011725">
    <w:abstractNumId w:val="135"/>
  </w:num>
  <w:num w:numId="74" w16cid:durableId="951934502">
    <w:abstractNumId w:val="58"/>
  </w:num>
  <w:num w:numId="75" w16cid:durableId="2129857056">
    <w:abstractNumId w:val="91"/>
  </w:num>
  <w:num w:numId="76" w16cid:durableId="1823740380">
    <w:abstractNumId w:val="20"/>
  </w:num>
  <w:num w:numId="77" w16cid:durableId="1450777455">
    <w:abstractNumId w:val="4"/>
  </w:num>
  <w:num w:numId="78" w16cid:durableId="2104496856">
    <w:abstractNumId w:val="11"/>
  </w:num>
  <w:num w:numId="79" w16cid:durableId="1682783006">
    <w:abstractNumId w:val="71"/>
  </w:num>
  <w:num w:numId="80" w16cid:durableId="62411865">
    <w:abstractNumId w:val="74"/>
  </w:num>
  <w:num w:numId="81" w16cid:durableId="294986733">
    <w:abstractNumId w:val="45"/>
  </w:num>
  <w:num w:numId="82" w16cid:durableId="2012904578">
    <w:abstractNumId w:val="28"/>
  </w:num>
  <w:num w:numId="83" w16cid:durableId="1394039320">
    <w:abstractNumId w:val="29"/>
  </w:num>
  <w:num w:numId="84" w16cid:durableId="11566679">
    <w:abstractNumId w:val="107"/>
  </w:num>
  <w:num w:numId="85" w16cid:durableId="509225265">
    <w:abstractNumId w:val="140"/>
  </w:num>
  <w:num w:numId="86" w16cid:durableId="1854345404">
    <w:abstractNumId w:val="27"/>
  </w:num>
  <w:num w:numId="87" w16cid:durableId="1564442069">
    <w:abstractNumId w:val="98"/>
  </w:num>
  <w:num w:numId="88" w16cid:durableId="1341129036">
    <w:abstractNumId w:val="95"/>
  </w:num>
  <w:num w:numId="89" w16cid:durableId="151801239">
    <w:abstractNumId w:val="56"/>
  </w:num>
  <w:num w:numId="90" w16cid:durableId="515728316">
    <w:abstractNumId w:val="35"/>
  </w:num>
  <w:num w:numId="91" w16cid:durableId="1634142313">
    <w:abstractNumId w:val="88"/>
  </w:num>
  <w:num w:numId="92" w16cid:durableId="2108891734">
    <w:abstractNumId w:val="44"/>
  </w:num>
  <w:num w:numId="93" w16cid:durableId="1641955923">
    <w:abstractNumId w:val="69"/>
  </w:num>
  <w:num w:numId="94" w16cid:durableId="335618240">
    <w:abstractNumId w:val="21"/>
  </w:num>
  <w:num w:numId="95" w16cid:durableId="789010151">
    <w:abstractNumId w:val="72"/>
  </w:num>
  <w:num w:numId="96" w16cid:durableId="1490442942">
    <w:abstractNumId w:val="41"/>
  </w:num>
  <w:num w:numId="97" w16cid:durableId="1516774115">
    <w:abstractNumId w:val="63"/>
  </w:num>
  <w:num w:numId="98" w16cid:durableId="1741712965">
    <w:abstractNumId w:val="137"/>
  </w:num>
  <w:num w:numId="99" w16cid:durableId="918296671">
    <w:abstractNumId w:val="136"/>
  </w:num>
  <w:num w:numId="100" w16cid:durableId="368921534">
    <w:abstractNumId w:val="24"/>
  </w:num>
  <w:num w:numId="101" w16cid:durableId="299963985">
    <w:abstractNumId w:val="94"/>
  </w:num>
  <w:num w:numId="102" w16cid:durableId="431435174">
    <w:abstractNumId w:val="130"/>
  </w:num>
  <w:num w:numId="103" w16cid:durableId="835538682">
    <w:abstractNumId w:val="87"/>
  </w:num>
  <w:num w:numId="104" w16cid:durableId="1253129272">
    <w:abstractNumId w:val="73"/>
  </w:num>
  <w:num w:numId="105" w16cid:durableId="726076939">
    <w:abstractNumId w:val="109"/>
  </w:num>
  <w:num w:numId="106" w16cid:durableId="544877880">
    <w:abstractNumId w:val="10"/>
  </w:num>
  <w:num w:numId="107" w16cid:durableId="1628733145">
    <w:abstractNumId w:val="105"/>
  </w:num>
  <w:num w:numId="108" w16cid:durableId="364984446">
    <w:abstractNumId w:val="17"/>
  </w:num>
  <w:num w:numId="109" w16cid:durableId="508520625">
    <w:abstractNumId w:val="75"/>
  </w:num>
  <w:num w:numId="110" w16cid:durableId="225532868">
    <w:abstractNumId w:val="115"/>
  </w:num>
  <w:num w:numId="111" w16cid:durableId="1802458945">
    <w:abstractNumId w:val="40"/>
  </w:num>
  <w:num w:numId="112" w16cid:durableId="1070157925">
    <w:abstractNumId w:val="143"/>
  </w:num>
  <w:num w:numId="113" w16cid:durableId="327946879">
    <w:abstractNumId w:val="80"/>
  </w:num>
  <w:num w:numId="114" w16cid:durableId="1493446723">
    <w:abstractNumId w:val="52"/>
  </w:num>
  <w:num w:numId="115" w16cid:durableId="246960549">
    <w:abstractNumId w:val="113"/>
  </w:num>
  <w:num w:numId="116" w16cid:durableId="976685534">
    <w:abstractNumId w:val="83"/>
  </w:num>
  <w:num w:numId="117" w16cid:durableId="1157497739">
    <w:abstractNumId w:val="38"/>
  </w:num>
  <w:num w:numId="118" w16cid:durableId="1562254877">
    <w:abstractNumId w:val="122"/>
  </w:num>
  <w:num w:numId="119" w16cid:durableId="345792715">
    <w:abstractNumId w:val="78"/>
  </w:num>
  <w:num w:numId="120" w16cid:durableId="1384015565">
    <w:abstractNumId w:val="54"/>
  </w:num>
  <w:num w:numId="121" w16cid:durableId="1560828160">
    <w:abstractNumId w:val="64"/>
  </w:num>
  <w:num w:numId="122" w16cid:durableId="206644128">
    <w:abstractNumId w:val="32"/>
  </w:num>
  <w:num w:numId="123" w16cid:durableId="2140874723">
    <w:abstractNumId w:val="99"/>
  </w:num>
  <w:num w:numId="124" w16cid:durableId="306396325">
    <w:abstractNumId w:val="129"/>
  </w:num>
  <w:num w:numId="125" w16cid:durableId="1632975524">
    <w:abstractNumId w:val="61"/>
  </w:num>
  <w:num w:numId="126" w16cid:durableId="505753420">
    <w:abstractNumId w:val="68"/>
  </w:num>
  <w:num w:numId="127" w16cid:durableId="980037020">
    <w:abstractNumId w:val="126"/>
  </w:num>
  <w:num w:numId="128" w16cid:durableId="110784305">
    <w:abstractNumId w:val="19"/>
  </w:num>
  <w:num w:numId="129" w16cid:durableId="1052270914">
    <w:abstractNumId w:val="117"/>
  </w:num>
  <w:num w:numId="130" w16cid:durableId="937057076">
    <w:abstractNumId w:val="33"/>
  </w:num>
  <w:num w:numId="131" w16cid:durableId="1830318124">
    <w:abstractNumId w:val="25"/>
  </w:num>
  <w:num w:numId="132" w16cid:durableId="1955206097">
    <w:abstractNumId w:val="112"/>
  </w:num>
  <w:num w:numId="133" w16cid:durableId="1734504362">
    <w:abstractNumId w:val="18"/>
  </w:num>
  <w:num w:numId="134" w16cid:durableId="1145119382">
    <w:abstractNumId w:val="139"/>
  </w:num>
  <w:num w:numId="135" w16cid:durableId="816990010">
    <w:abstractNumId w:val="82"/>
  </w:num>
  <w:num w:numId="136" w16cid:durableId="2144886315">
    <w:abstractNumId w:val="100"/>
  </w:num>
  <w:num w:numId="137" w16cid:durableId="893321548">
    <w:abstractNumId w:val="57"/>
  </w:num>
  <w:num w:numId="138" w16cid:durableId="562254804">
    <w:abstractNumId w:val="51"/>
  </w:num>
  <w:num w:numId="139" w16cid:durableId="1728994415">
    <w:abstractNumId w:val="108"/>
  </w:num>
  <w:num w:numId="140" w16cid:durableId="1966962630">
    <w:abstractNumId w:val="49"/>
  </w:num>
  <w:num w:numId="141" w16cid:durableId="1081751841">
    <w:abstractNumId w:val="111"/>
  </w:num>
  <w:num w:numId="142" w16cid:durableId="266351766">
    <w:abstractNumId w:val="48"/>
  </w:num>
  <w:num w:numId="143" w16cid:durableId="1382171158">
    <w:abstractNumId w:val="31"/>
  </w:num>
  <w:num w:numId="144" w16cid:durableId="193813124">
    <w:abstractNumId w:val="6"/>
  </w:num>
  <w:num w:numId="145" w16cid:durableId="718212895">
    <w:abstractNumId w:val="89"/>
  </w:num>
  <w:numIdMacAtCleanup w:val="8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54"/>
  <w:proofState w:spelling="clean" w:grammar="clean"/>
  <w:stylePaneFormatFilter w:val="5124" w:allStyles="0" w:customStyles="0" w:latentStyles="1" w:stylesInUse="0" w:headingStyles="1" w:numberingStyles="0" w:tableStyles="0" w:directFormattingOnRuns="1" w:directFormattingOnParagraphs="0" w:directFormattingOnNumbering="0" w:directFormattingOnTables="0" w:clearFormatting="1" w:top3HeadingStyles="0" w:visibleStyles="1" w:alternateStyleNames="0"/>
  <w:defaultTabStop w:val="720"/>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F1F28"/>
    <w:rsid w:val="00005E3E"/>
    <w:rsid w:val="0001224C"/>
    <w:rsid w:val="00012311"/>
    <w:rsid w:val="00013E53"/>
    <w:rsid w:val="00015024"/>
    <w:rsid w:val="00021284"/>
    <w:rsid w:val="00023CBB"/>
    <w:rsid w:val="00026130"/>
    <w:rsid w:val="000304BE"/>
    <w:rsid w:val="000306F9"/>
    <w:rsid w:val="00031B6B"/>
    <w:rsid w:val="0003403F"/>
    <w:rsid w:val="0003421A"/>
    <w:rsid w:val="0004200C"/>
    <w:rsid w:val="00042A1A"/>
    <w:rsid w:val="00043724"/>
    <w:rsid w:val="00047076"/>
    <w:rsid w:val="000521D5"/>
    <w:rsid w:val="00052D6F"/>
    <w:rsid w:val="00053F57"/>
    <w:rsid w:val="00054527"/>
    <w:rsid w:val="00054F60"/>
    <w:rsid w:val="0005660F"/>
    <w:rsid w:val="00056C96"/>
    <w:rsid w:val="00056ECE"/>
    <w:rsid w:val="00060C8E"/>
    <w:rsid w:val="00064EEF"/>
    <w:rsid w:val="00066A0D"/>
    <w:rsid w:val="0006744F"/>
    <w:rsid w:val="000706BC"/>
    <w:rsid w:val="00073D3B"/>
    <w:rsid w:val="000757B8"/>
    <w:rsid w:val="00075A60"/>
    <w:rsid w:val="000764B8"/>
    <w:rsid w:val="000833F4"/>
    <w:rsid w:val="00085F33"/>
    <w:rsid w:val="00091A6B"/>
    <w:rsid w:val="00092F9E"/>
    <w:rsid w:val="00095EEC"/>
    <w:rsid w:val="0009694C"/>
    <w:rsid w:val="00097299"/>
    <w:rsid w:val="000A0BAE"/>
    <w:rsid w:val="000A341F"/>
    <w:rsid w:val="000A4494"/>
    <w:rsid w:val="000A59D5"/>
    <w:rsid w:val="000B0756"/>
    <w:rsid w:val="000B2391"/>
    <w:rsid w:val="000B3553"/>
    <w:rsid w:val="000B5172"/>
    <w:rsid w:val="000B54AE"/>
    <w:rsid w:val="000B7446"/>
    <w:rsid w:val="000C0891"/>
    <w:rsid w:val="000C35CB"/>
    <w:rsid w:val="000C4A9B"/>
    <w:rsid w:val="000C6949"/>
    <w:rsid w:val="000D74B1"/>
    <w:rsid w:val="000D76FF"/>
    <w:rsid w:val="000D780A"/>
    <w:rsid w:val="000E18D0"/>
    <w:rsid w:val="000E668A"/>
    <w:rsid w:val="000F1C14"/>
    <w:rsid w:val="000F3CD1"/>
    <w:rsid w:val="000F6925"/>
    <w:rsid w:val="001014BE"/>
    <w:rsid w:val="00101BC4"/>
    <w:rsid w:val="00102761"/>
    <w:rsid w:val="00104BF6"/>
    <w:rsid w:val="0010637D"/>
    <w:rsid w:val="0010672A"/>
    <w:rsid w:val="00106F8F"/>
    <w:rsid w:val="00107B62"/>
    <w:rsid w:val="00112170"/>
    <w:rsid w:val="00113376"/>
    <w:rsid w:val="00113B40"/>
    <w:rsid w:val="00115946"/>
    <w:rsid w:val="001171AD"/>
    <w:rsid w:val="00120B5A"/>
    <w:rsid w:val="00122D52"/>
    <w:rsid w:val="00125B59"/>
    <w:rsid w:val="00137357"/>
    <w:rsid w:val="00140603"/>
    <w:rsid w:val="00140B46"/>
    <w:rsid w:val="00144596"/>
    <w:rsid w:val="001471D3"/>
    <w:rsid w:val="001608C5"/>
    <w:rsid w:val="00161C78"/>
    <w:rsid w:val="0016607C"/>
    <w:rsid w:val="00166C81"/>
    <w:rsid w:val="001753EA"/>
    <w:rsid w:val="001905E5"/>
    <w:rsid w:val="0019255A"/>
    <w:rsid w:val="00193DC9"/>
    <w:rsid w:val="0019506F"/>
    <w:rsid w:val="001957E2"/>
    <w:rsid w:val="00195BD4"/>
    <w:rsid w:val="0019698F"/>
    <w:rsid w:val="00196FD7"/>
    <w:rsid w:val="001976F1"/>
    <w:rsid w:val="001A265E"/>
    <w:rsid w:val="001A5E2C"/>
    <w:rsid w:val="001A6F6F"/>
    <w:rsid w:val="001A773E"/>
    <w:rsid w:val="001B120E"/>
    <w:rsid w:val="001B1E92"/>
    <w:rsid w:val="001B400B"/>
    <w:rsid w:val="001B7A12"/>
    <w:rsid w:val="001B7FBE"/>
    <w:rsid w:val="001C0A0B"/>
    <w:rsid w:val="001C0EBA"/>
    <w:rsid w:val="001C25DD"/>
    <w:rsid w:val="001C7C7E"/>
    <w:rsid w:val="001D10DC"/>
    <w:rsid w:val="001D1FB3"/>
    <w:rsid w:val="001D22B0"/>
    <w:rsid w:val="001D5902"/>
    <w:rsid w:val="001E1768"/>
    <w:rsid w:val="001E2266"/>
    <w:rsid w:val="001E40A0"/>
    <w:rsid w:val="001E74B6"/>
    <w:rsid w:val="001F0B21"/>
    <w:rsid w:val="001F13A7"/>
    <w:rsid w:val="001F5246"/>
    <w:rsid w:val="001F7002"/>
    <w:rsid w:val="0020032C"/>
    <w:rsid w:val="00204633"/>
    <w:rsid w:val="0020680C"/>
    <w:rsid w:val="0020684A"/>
    <w:rsid w:val="002159AF"/>
    <w:rsid w:val="00216FB9"/>
    <w:rsid w:val="00220F28"/>
    <w:rsid w:val="0022382E"/>
    <w:rsid w:val="00224FC4"/>
    <w:rsid w:val="00230853"/>
    <w:rsid w:val="00232E40"/>
    <w:rsid w:val="002334E7"/>
    <w:rsid w:val="00233EBD"/>
    <w:rsid w:val="00234E40"/>
    <w:rsid w:val="00236DBB"/>
    <w:rsid w:val="00237328"/>
    <w:rsid w:val="00240BE8"/>
    <w:rsid w:val="00241530"/>
    <w:rsid w:val="0024351A"/>
    <w:rsid w:val="00243E61"/>
    <w:rsid w:val="00244595"/>
    <w:rsid w:val="00244E6C"/>
    <w:rsid w:val="002452DA"/>
    <w:rsid w:val="0024672B"/>
    <w:rsid w:val="002468EE"/>
    <w:rsid w:val="00252A0E"/>
    <w:rsid w:val="002533D7"/>
    <w:rsid w:val="00255D3A"/>
    <w:rsid w:val="00255E33"/>
    <w:rsid w:val="00261017"/>
    <w:rsid w:val="00265467"/>
    <w:rsid w:val="002700C2"/>
    <w:rsid w:val="00272DB4"/>
    <w:rsid w:val="00272EBF"/>
    <w:rsid w:val="00276A64"/>
    <w:rsid w:val="00284CD7"/>
    <w:rsid w:val="0029153B"/>
    <w:rsid w:val="00292FA3"/>
    <w:rsid w:val="002960B4"/>
    <w:rsid w:val="002A02D0"/>
    <w:rsid w:val="002A1659"/>
    <w:rsid w:val="002A1D73"/>
    <w:rsid w:val="002A2EDE"/>
    <w:rsid w:val="002A45B4"/>
    <w:rsid w:val="002A5120"/>
    <w:rsid w:val="002A5B67"/>
    <w:rsid w:val="002A78D0"/>
    <w:rsid w:val="002A7FBF"/>
    <w:rsid w:val="002B04CC"/>
    <w:rsid w:val="002B2C50"/>
    <w:rsid w:val="002C17B5"/>
    <w:rsid w:val="002C3C95"/>
    <w:rsid w:val="002C5464"/>
    <w:rsid w:val="002C7E6B"/>
    <w:rsid w:val="002C7F3C"/>
    <w:rsid w:val="002E3893"/>
    <w:rsid w:val="002E54BA"/>
    <w:rsid w:val="002F082A"/>
    <w:rsid w:val="002F1A03"/>
    <w:rsid w:val="002F1B6A"/>
    <w:rsid w:val="002F4673"/>
    <w:rsid w:val="002F57DD"/>
    <w:rsid w:val="00300163"/>
    <w:rsid w:val="0030043A"/>
    <w:rsid w:val="003029C6"/>
    <w:rsid w:val="00302F84"/>
    <w:rsid w:val="00306DCD"/>
    <w:rsid w:val="00307377"/>
    <w:rsid w:val="00307B74"/>
    <w:rsid w:val="00310D6F"/>
    <w:rsid w:val="00311C5E"/>
    <w:rsid w:val="00313E1E"/>
    <w:rsid w:val="003159FE"/>
    <w:rsid w:val="0031746A"/>
    <w:rsid w:val="003244B2"/>
    <w:rsid w:val="00325D5E"/>
    <w:rsid w:val="003275C9"/>
    <w:rsid w:val="00332440"/>
    <w:rsid w:val="0033425B"/>
    <w:rsid w:val="00334988"/>
    <w:rsid w:val="0033615A"/>
    <w:rsid w:val="00336820"/>
    <w:rsid w:val="00340092"/>
    <w:rsid w:val="00342382"/>
    <w:rsid w:val="0034493C"/>
    <w:rsid w:val="00344956"/>
    <w:rsid w:val="00347186"/>
    <w:rsid w:val="00351727"/>
    <w:rsid w:val="00353C8E"/>
    <w:rsid w:val="003548FC"/>
    <w:rsid w:val="00357FD9"/>
    <w:rsid w:val="00361B29"/>
    <w:rsid w:val="003621D0"/>
    <w:rsid w:val="00362341"/>
    <w:rsid w:val="00363E24"/>
    <w:rsid w:val="003650CF"/>
    <w:rsid w:val="003657C2"/>
    <w:rsid w:val="00367DF7"/>
    <w:rsid w:val="00372BE1"/>
    <w:rsid w:val="0037446A"/>
    <w:rsid w:val="003762E2"/>
    <w:rsid w:val="003766E1"/>
    <w:rsid w:val="00376E99"/>
    <w:rsid w:val="003812CD"/>
    <w:rsid w:val="003815E0"/>
    <w:rsid w:val="00381709"/>
    <w:rsid w:val="00386836"/>
    <w:rsid w:val="0039025B"/>
    <w:rsid w:val="0039728C"/>
    <w:rsid w:val="003977BD"/>
    <w:rsid w:val="00397B0A"/>
    <w:rsid w:val="003A37C1"/>
    <w:rsid w:val="003A4A02"/>
    <w:rsid w:val="003A4C0B"/>
    <w:rsid w:val="003A6359"/>
    <w:rsid w:val="003A74B9"/>
    <w:rsid w:val="003A78D3"/>
    <w:rsid w:val="003B25FA"/>
    <w:rsid w:val="003C283F"/>
    <w:rsid w:val="003C763B"/>
    <w:rsid w:val="003C77A9"/>
    <w:rsid w:val="003C7EF9"/>
    <w:rsid w:val="003D16F8"/>
    <w:rsid w:val="003D28D4"/>
    <w:rsid w:val="003D56A0"/>
    <w:rsid w:val="003D7136"/>
    <w:rsid w:val="003E4242"/>
    <w:rsid w:val="003E5BF5"/>
    <w:rsid w:val="003E7197"/>
    <w:rsid w:val="003F1D39"/>
    <w:rsid w:val="003F7FD4"/>
    <w:rsid w:val="004143EC"/>
    <w:rsid w:val="004151AE"/>
    <w:rsid w:val="00417C75"/>
    <w:rsid w:val="00422A07"/>
    <w:rsid w:val="00423406"/>
    <w:rsid w:val="004261A2"/>
    <w:rsid w:val="00427A37"/>
    <w:rsid w:val="0043053D"/>
    <w:rsid w:val="004311B3"/>
    <w:rsid w:val="00432C7F"/>
    <w:rsid w:val="004340B4"/>
    <w:rsid w:val="00434578"/>
    <w:rsid w:val="004345FF"/>
    <w:rsid w:val="0044020E"/>
    <w:rsid w:val="004414B6"/>
    <w:rsid w:val="00443241"/>
    <w:rsid w:val="00443396"/>
    <w:rsid w:val="00444341"/>
    <w:rsid w:val="00444E58"/>
    <w:rsid w:val="00446F85"/>
    <w:rsid w:val="00447FCB"/>
    <w:rsid w:val="004519DD"/>
    <w:rsid w:val="00452D48"/>
    <w:rsid w:val="0045390B"/>
    <w:rsid w:val="004559B9"/>
    <w:rsid w:val="004616E2"/>
    <w:rsid w:val="00462384"/>
    <w:rsid w:val="004651E2"/>
    <w:rsid w:val="0046580E"/>
    <w:rsid w:val="00466864"/>
    <w:rsid w:val="00474F3E"/>
    <w:rsid w:val="004759B9"/>
    <w:rsid w:val="00480340"/>
    <w:rsid w:val="004825E1"/>
    <w:rsid w:val="00482AAB"/>
    <w:rsid w:val="00486F4D"/>
    <w:rsid w:val="00491F63"/>
    <w:rsid w:val="0049219C"/>
    <w:rsid w:val="0049362A"/>
    <w:rsid w:val="00494C61"/>
    <w:rsid w:val="004975E1"/>
    <w:rsid w:val="00497A20"/>
    <w:rsid w:val="004A1140"/>
    <w:rsid w:val="004A1A1D"/>
    <w:rsid w:val="004A30AA"/>
    <w:rsid w:val="004A37DF"/>
    <w:rsid w:val="004A54ED"/>
    <w:rsid w:val="004A556F"/>
    <w:rsid w:val="004B23B4"/>
    <w:rsid w:val="004B308A"/>
    <w:rsid w:val="004B5031"/>
    <w:rsid w:val="004C1A19"/>
    <w:rsid w:val="004C47EB"/>
    <w:rsid w:val="004C4833"/>
    <w:rsid w:val="004C6765"/>
    <w:rsid w:val="004C731D"/>
    <w:rsid w:val="004D0771"/>
    <w:rsid w:val="004D1B3B"/>
    <w:rsid w:val="004D479A"/>
    <w:rsid w:val="004E7D24"/>
    <w:rsid w:val="004F1F28"/>
    <w:rsid w:val="004F2CB0"/>
    <w:rsid w:val="004F2DFF"/>
    <w:rsid w:val="004F6E8A"/>
    <w:rsid w:val="00501F39"/>
    <w:rsid w:val="00506CA0"/>
    <w:rsid w:val="00517E21"/>
    <w:rsid w:val="00523C00"/>
    <w:rsid w:val="00525B41"/>
    <w:rsid w:val="00530DDE"/>
    <w:rsid w:val="0053110C"/>
    <w:rsid w:val="00532F2A"/>
    <w:rsid w:val="0053302A"/>
    <w:rsid w:val="005333B1"/>
    <w:rsid w:val="00533877"/>
    <w:rsid w:val="005341F3"/>
    <w:rsid w:val="00534711"/>
    <w:rsid w:val="00534AB2"/>
    <w:rsid w:val="00537276"/>
    <w:rsid w:val="00537807"/>
    <w:rsid w:val="00542DD4"/>
    <w:rsid w:val="00544EE5"/>
    <w:rsid w:val="00546A9A"/>
    <w:rsid w:val="00552685"/>
    <w:rsid w:val="00553EC6"/>
    <w:rsid w:val="00557E5D"/>
    <w:rsid w:val="00563147"/>
    <w:rsid w:val="00566926"/>
    <w:rsid w:val="00570253"/>
    <w:rsid w:val="00571918"/>
    <w:rsid w:val="00572EF6"/>
    <w:rsid w:val="00575D24"/>
    <w:rsid w:val="00577CFC"/>
    <w:rsid w:val="00580643"/>
    <w:rsid w:val="005833B8"/>
    <w:rsid w:val="0058367A"/>
    <w:rsid w:val="00584493"/>
    <w:rsid w:val="00585AFE"/>
    <w:rsid w:val="005870AF"/>
    <w:rsid w:val="005909C5"/>
    <w:rsid w:val="005924F7"/>
    <w:rsid w:val="00593316"/>
    <w:rsid w:val="00594772"/>
    <w:rsid w:val="00594C5C"/>
    <w:rsid w:val="005A0968"/>
    <w:rsid w:val="005A209B"/>
    <w:rsid w:val="005A2F24"/>
    <w:rsid w:val="005A5A97"/>
    <w:rsid w:val="005B29FA"/>
    <w:rsid w:val="005B331E"/>
    <w:rsid w:val="005C2784"/>
    <w:rsid w:val="005C4794"/>
    <w:rsid w:val="005C55FF"/>
    <w:rsid w:val="005D12C8"/>
    <w:rsid w:val="005D2B90"/>
    <w:rsid w:val="005E0A4B"/>
    <w:rsid w:val="005E5204"/>
    <w:rsid w:val="005E7AD2"/>
    <w:rsid w:val="005F365F"/>
    <w:rsid w:val="005F5764"/>
    <w:rsid w:val="005F5A69"/>
    <w:rsid w:val="006000AC"/>
    <w:rsid w:val="0060010B"/>
    <w:rsid w:val="0060290B"/>
    <w:rsid w:val="00602D12"/>
    <w:rsid w:val="00605AB9"/>
    <w:rsid w:val="006113E4"/>
    <w:rsid w:val="00615C1B"/>
    <w:rsid w:val="00623934"/>
    <w:rsid w:val="00631333"/>
    <w:rsid w:val="006366E7"/>
    <w:rsid w:val="006416ED"/>
    <w:rsid w:val="0064191D"/>
    <w:rsid w:val="00647B16"/>
    <w:rsid w:val="0065204E"/>
    <w:rsid w:val="00654ECF"/>
    <w:rsid w:val="006555E5"/>
    <w:rsid w:val="006560B2"/>
    <w:rsid w:val="00656AC6"/>
    <w:rsid w:val="00657A51"/>
    <w:rsid w:val="00660EA9"/>
    <w:rsid w:val="00661BF6"/>
    <w:rsid w:val="0066239C"/>
    <w:rsid w:val="00663B67"/>
    <w:rsid w:val="00663D8C"/>
    <w:rsid w:val="0068455F"/>
    <w:rsid w:val="00691C0F"/>
    <w:rsid w:val="00691D50"/>
    <w:rsid w:val="006930A6"/>
    <w:rsid w:val="00694775"/>
    <w:rsid w:val="00696263"/>
    <w:rsid w:val="0069641C"/>
    <w:rsid w:val="006A0C1A"/>
    <w:rsid w:val="006A123C"/>
    <w:rsid w:val="006A168D"/>
    <w:rsid w:val="006A26FD"/>
    <w:rsid w:val="006A5938"/>
    <w:rsid w:val="006B0E86"/>
    <w:rsid w:val="006B2B12"/>
    <w:rsid w:val="006B3066"/>
    <w:rsid w:val="006B42D0"/>
    <w:rsid w:val="006B6515"/>
    <w:rsid w:val="006C00D1"/>
    <w:rsid w:val="006C010D"/>
    <w:rsid w:val="006C598D"/>
    <w:rsid w:val="006D1925"/>
    <w:rsid w:val="006D1AF9"/>
    <w:rsid w:val="006D5ABC"/>
    <w:rsid w:val="006D7B9E"/>
    <w:rsid w:val="006E052B"/>
    <w:rsid w:val="006E3CE8"/>
    <w:rsid w:val="006E4AA1"/>
    <w:rsid w:val="006F0E63"/>
    <w:rsid w:val="006F6482"/>
    <w:rsid w:val="00700470"/>
    <w:rsid w:val="0070051D"/>
    <w:rsid w:val="00703703"/>
    <w:rsid w:val="007073A4"/>
    <w:rsid w:val="00707565"/>
    <w:rsid w:val="00711F46"/>
    <w:rsid w:val="0071231B"/>
    <w:rsid w:val="00715F88"/>
    <w:rsid w:val="00716081"/>
    <w:rsid w:val="007163D1"/>
    <w:rsid w:val="00717B57"/>
    <w:rsid w:val="00717B95"/>
    <w:rsid w:val="00720D13"/>
    <w:rsid w:val="00726751"/>
    <w:rsid w:val="00727DC7"/>
    <w:rsid w:val="00731A46"/>
    <w:rsid w:val="00732C39"/>
    <w:rsid w:val="0073675E"/>
    <w:rsid w:val="00743982"/>
    <w:rsid w:val="0074525E"/>
    <w:rsid w:val="0074567E"/>
    <w:rsid w:val="00752883"/>
    <w:rsid w:val="007528A6"/>
    <w:rsid w:val="00754BCB"/>
    <w:rsid w:val="00754FC3"/>
    <w:rsid w:val="0076061E"/>
    <w:rsid w:val="007609F3"/>
    <w:rsid w:val="0076517D"/>
    <w:rsid w:val="00765FB3"/>
    <w:rsid w:val="00770D26"/>
    <w:rsid w:val="00770D5C"/>
    <w:rsid w:val="00771428"/>
    <w:rsid w:val="007718E5"/>
    <w:rsid w:val="00773508"/>
    <w:rsid w:val="007760C9"/>
    <w:rsid w:val="0078084D"/>
    <w:rsid w:val="007816DD"/>
    <w:rsid w:val="00785556"/>
    <w:rsid w:val="007859F4"/>
    <w:rsid w:val="00786B50"/>
    <w:rsid w:val="00786B77"/>
    <w:rsid w:val="0078726A"/>
    <w:rsid w:val="00791BC7"/>
    <w:rsid w:val="0079321A"/>
    <w:rsid w:val="00794464"/>
    <w:rsid w:val="007951EF"/>
    <w:rsid w:val="007955F9"/>
    <w:rsid w:val="007A0B45"/>
    <w:rsid w:val="007A24CD"/>
    <w:rsid w:val="007A5768"/>
    <w:rsid w:val="007A6109"/>
    <w:rsid w:val="007B0B3E"/>
    <w:rsid w:val="007B16B3"/>
    <w:rsid w:val="007B25AD"/>
    <w:rsid w:val="007B31F4"/>
    <w:rsid w:val="007B74B5"/>
    <w:rsid w:val="007C5BE6"/>
    <w:rsid w:val="007C672A"/>
    <w:rsid w:val="007C6CB5"/>
    <w:rsid w:val="007C704D"/>
    <w:rsid w:val="007D2106"/>
    <w:rsid w:val="007D31AA"/>
    <w:rsid w:val="007D35B9"/>
    <w:rsid w:val="007D480F"/>
    <w:rsid w:val="007D6F19"/>
    <w:rsid w:val="007E19C0"/>
    <w:rsid w:val="007E336D"/>
    <w:rsid w:val="007E3885"/>
    <w:rsid w:val="007E3AFA"/>
    <w:rsid w:val="007E4C80"/>
    <w:rsid w:val="007E5242"/>
    <w:rsid w:val="007E5780"/>
    <w:rsid w:val="007E69B2"/>
    <w:rsid w:val="007E6A5D"/>
    <w:rsid w:val="007E709C"/>
    <w:rsid w:val="007E7214"/>
    <w:rsid w:val="007F0648"/>
    <w:rsid w:val="007F19F2"/>
    <w:rsid w:val="007F7E0E"/>
    <w:rsid w:val="0080447A"/>
    <w:rsid w:val="00805EA0"/>
    <w:rsid w:val="00810EC0"/>
    <w:rsid w:val="008110AA"/>
    <w:rsid w:val="008111AD"/>
    <w:rsid w:val="0081162D"/>
    <w:rsid w:val="00811896"/>
    <w:rsid w:val="00815551"/>
    <w:rsid w:val="00815A05"/>
    <w:rsid w:val="00820697"/>
    <w:rsid w:val="008219D3"/>
    <w:rsid w:val="00822573"/>
    <w:rsid w:val="0082690F"/>
    <w:rsid w:val="00827568"/>
    <w:rsid w:val="008278F2"/>
    <w:rsid w:val="00830FED"/>
    <w:rsid w:val="0083186A"/>
    <w:rsid w:val="00835307"/>
    <w:rsid w:val="00836B9A"/>
    <w:rsid w:val="00837D3A"/>
    <w:rsid w:val="00840729"/>
    <w:rsid w:val="008457C7"/>
    <w:rsid w:val="00845EC1"/>
    <w:rsid w:val="00846AE8"/>
    <w:rsid w:val="00846DFE"/>
    <w:rsid w:val="00847B03"/>
    <w:rsid w:val="00852E29"/>
    <w:rsid w:val="00855C80"/>
    <w:rsid w:val="008602EB"/>
    <w:rsid w:val="00864526"/>
    <w:rsid w:val="0087207B"/>
    <w:rsid w:val="00873988"/>
    <w:rsid w:val="00882330"/>
    <w:rsid w:val="00883A3D"/>
    <w:rsid w:val="00886C4E"/>
    <w:rsid w:val="0089128F"/>
    <w:rsid w:val="00891A06"/>
    <w:rsid w:val="0089264D"/>
    <w:rsid w:val="00892FD9"/>
    <w:rsid w:val="0089423F"/>
    <w:rsid w:val="00896D10"/>
    <w:rsid w:val="008A1F8F"/>
    <w:rsid w:val="008A4CB5"/>
    <w:rsid w:val="008A64C5"/>
    <w:rsid w:val="008A6C11"/>
    <w:rsid w:val="008B5B05"/>
    <w:rsid w:val="008C067B"/>
    <w:rsid w:val="008C1E10"/>
    <w:rsid w:val="008C291D"/>
    <w:rsid w:val="008C3A5A"/>
    <w:rsid w:val="008C49BE"/>
    <w:rsid w:val="008C69DE"/>
    <w:rsid w:val="008C7327"/>
    <w:rsid w:val="008C7CBA"/>
    <w:rsid w:val="008C7EA3"/>
    <w:rsid w:val="008D004D"/>
    <w:rsid w:val="008D4D3C"/>
    <w:rsid w:val="008D784D"/>
    <w:rsid w:val="008D7CDB"/>
    <w:rsid w:val="008E0F65"/>
    <w:rsid w:val="008E5D45"/>
    <w:rsid w:val="008E7FEA"/>
    <w:rsid w:val="008F2117"/>
    <w:rsid w:val="008F5FF1"/>
    <w:rsid w:val="00900D74"/>
    <w:rsid w:val="00901126"/>
    <w:rsid w:val="009042B3"/>
    <w:rsid w:val="00907EEE"/>
    <w:rsid w:val="009155EB"/>
    <w:rsid w:val="009179DB"/>
    <w:rsid w:val="00921888"/>
    <w:rsid w:val="009228FE"/>
    <w:rsid w:val="00926900"/>
    <w:rsid w:val="00927034"/>
    <w:rsid w:val="00930275"/>
    <w:rsid w:val="00930D12"/>
    <w:rsid w:val="009311A7"/>
    <w:rsid w:val="00932D78"/>
    <w:rsid w:val="00940DC6"/>
    <w:rsid w:val="0094133C"/>
    <w:rsid w:val="00943CF4"/>
    <w:rsid w:val="009463D7"/>
    <w:rsid w:val="00946FD5"/>
    <w:rsid w:val="00951406"/>
    <w:rsid w:val="00951F23"/>
    <w:rsid w:val="00953960"/>
    <w:rsid w:val="009579F9"/>
    <w:rsid w:val="00960E64"/>
    <w:rsid w:val="009679EE"/>
    <w:rsid w:val="00972E7E"/>
    <w:rsid w:val="009769B1"/>
    <w:rsid w:val="00977EFF"/>
    <w:rsid w:val="00982C8F"/>
    <w:rsid w:val="0098424C"/>
    <w:rsid w:val="00984CD0"/>
    <w:rsid w:val="00987844"/>
    <w:rsid w:val="0099275D"/>
    <w:rsid w:val="00992F7B"/>
    <w:rsid w:val="00993BD7"/>
    <w:rsid w:val="009955A5"/>
    <w:rsid w:val="00996EFF"/>
    <w:rsid w:val="00997128"/>
    <w:rsid w:val="009A3E33"/>
    <w:rsid w:val="009B1D07"/>
    <w:rsid w:val="009B2A6D"/>
    <w:rsid w:val="009B3CA4"/>
    <w:rsid w:val="009B5B9E"/>
    <w:rsid w:val="009B6AE4"/>
    <w:rsid w:val="009C1894"/>
    <w:rsid w:val="009C29CD"/>
    <w:rsid w:val="009C70A5"/>
    <w:rsid w:val="009C7C51"/>
    <w:rsid w:val="009D60A3"/>
    <w:rsid w:val="009D6760"/>
    <w:rsid w:val="009D6AA8"/>
    <w:rsid w:val="009E1A39"/>
    <w:rsid w:val="009E7190"/>
    <w:rsid w:val="009F3172"/>
    <w:rsid w:val="009F3486"/>
    <w:rsid w:val="009F3AB0"/>
    <w:rsid w:val="009F6241"/>
    <w:rsid w:val="00A049A7"/>
    <w:rsid w:val="00A05C4B"/>
    <w:rsid w:val="00A061C9"/>
    <w:rsid w:val="00A07187"/>
    <w:rsid w:val="00A105A6"/>
    <w:rsid w:val="00A14C28"/>
    <w:rsid w:val="00A14D94"/>
    <w:rsid w:val="00A164DD"/>
    <w:rsid w:val="00A17038"/>
    <w:rsid w:val="00A2454B"/>
    <w:rsid w:val="00A24AA4"/>
    <w:rsid w:val="00A24E9F"/>
    <w:rsid w:val="00A3195B"/>
    <w:rsid w:val="00A37353"/>
    <w:rsid w:val="00A40717"/>
    <w:rsid w:val="00A41362"/>
    <w:rsid w:val="00A4463B"/>
    <w:rsid w:val="00A449B8"/>
    <w:rsid w:val="00A44B54"/>
    <w:rsid w:val="00A45E72"/>
    <w:rsid w:val="00A50B12"/>
    <w:rsid w:val="00A5141F"/>
    <w:rsid w:val="00A5250D"/>
    <w:rsid w:val="00A545D0"/>
    <w:rsid w:val="00A57074"/>
    <w:rsid w:val="00A60DA5"/>
    <w:rsid w:val="00A62C77"/>
    <w:rsid w:val="00A70AEA"/>
    <w:rsid w:val="00A70EFA"/>
    <w:rsid w:val="00A7330C"/>
    <w:rsid w:val="00A75ABA"/>
    <w:rsid w:val="00A76BF9"/>
    <w:rsid w:val="00A7770B"/>
    <w:rsid w:val="00A84073"/>
    <w:rsid w:val="00A85981"/>
    <w:rsid w:val="00A86C7B"/>
    <w:rsid w:val="00A902ED"/>
    <w:rsid w:val="00A967E2"/>
    <w:rsid w:val="00AA4368"/>
    <w:rsid w:val="00AB0FEB"/>
    <w:rsid w:val="00AB1204"/>
    <w:rsid w:val="00AB1818"/>
    <w:rsid w:val="00AB471F"/>
    <w:rsid w:val="00AB4AFE"/>
    <w:rsid w:val="00AB7F15"/>
    <w:rsid w:val="00AC1F5E"/>
    <w:rsid w:val="00AC2ACB"/>
    <w:rsid w:val="00AC3F19"/>
    <w:rsid w:val="00AD2D0B"/>
    <w:rsid w:val="00AD407D"/>
    <w:rsid w:val="00AD557A"/>
    <w:rsid w:val="00AD5A7A"/>
    <w:rsid w:val="00AD5AEE"/>
    <w:rsid w:val="00AD6455"/>
    <w:rsid w:val="00AE269C"/>
    <w:rsid w:val="00AE2749"/>
    <w:rsid w:val="00AE31A8"/>
    <w:rsid w:val="00AE3EEB"/>
    <w:rsid w:val="00AE7237"/>
    <w:rsid w:val="00AE7259"/>
    <w:rsid w:val="00AE77D0"/>
    <w:rsid w:val="00AF65BA"/>
    <w:rsid w:val="00B017A9"/>
    <w:rsid w:val="00B0232D"/>
    <w:rsid w:val="00B02399"/>
    <w:rsid w:val="00B03350"/>
    <w:rsid w:val="00B0732B"/>
    <w:rsid w:val="00B10306"/>
    <w:rsid w:val="00B13366"/>
    <w:rsid w:val="00B14B1B"/>
    <w:rsid w:val="00B16AB4"/>
    <w:rsid w:val="00B21719"/>
    <w:rsid w:val="00B26473"/>
    <w:rsid w:val="00B30E97"/>
    <w:rsid w:val="00B34D12"/>
    <w:rsid w:val="00B36D58"/>
    <w:rsid w:val="00B37621"/>
    <w:rsid w:val="00B42A94"/>
    <w:rsid w:val="00B43523"/>
    <w:rsid w:val="00B4387D"/>
    <w:rsid w:val="00B43F77"/>
    <w:rsid w:val="00B47AD8"/>
    <w:rsid w:val="00B52428"/>
    <w:rsid w:val="00B548E8"/>
    <w:rsid w:val="00B61EA0"/>
    <w:rsid w:val="00B625B3"/>
    <w:rsid w:val="00B64F2B"/>
    <w:rsid w:val="00B663E3"/>
    <w:rsid w:val="00B67F8D"/>
    <w:rsid w:val="00B720B6"/>
    <w:rsid w:val="00B7295C"/>
    <w:rsid w:val="00B75CF1"/>
    <w:rsid w:val="00B806A9"/>
    <w:rsid w:val="00B85C30"/>
    <w:rsid w:val="00B8700A"/>
    <w:rsid w:val="00B91EB1"/>
    <w:rsid w:val="00B95366"/>
    <w:rsid w:val="00B95D1D"/>
    <w:rsid w:val="00B95E4C"/>
    <w:rsid w:val="00B966A2"/>
    <w:rsid w:val="00BA1955"/>
    <w:rsid w:val="00BA34B0"/>
    <w:rsid w:val="00BA5E33"/>
    <w:rsid w:val="00BA6DE2"/>
    <w:rsid w:val="00BA7096"/>
    <w:rsid w:val="00BB2174"/>
    <w:rsid w:val="00BB2E54"/>
    <w:rsid w:val="00BB36FA"/>
    <w:rsid w:val="00BB71E4"/>
    <w:rsid w:val="00BB7E0B"/>
    <w:rsid w:val="00BC7258"/>
    <w:rsid w:val="00BC7B94"/>
    <w:rsid w:val="00BD2CCA"/>
    <w:rsid w:val="00BD2D40"/>
    <w:rsid w:val="00BD38AA"/>
    <w:rsid w:val="00BD408D"/>
    <w:rsid w:val="00BD45B9"/>
    <w:rsid w:val="00BD5A8B"/>
    <w:rsid w:val="00BD7366"/>
    <w:rsid w:val="00BE48F4"/>
    <w:rsid w:val="00BE6D64"/>
    <w:rsid w:val="00BF1589"/>
    <w:rsid w:val="00BF19D5"/>
    <w:rsid w:val="00BF253D"/>
    <w:rsid w:val="00BF2C36"/>
    <w:rsid w:val="00BF6572"/>
    <w:rsid w:val="00C0189C"/>
    <w:rsid w:val="00C07D6B"/>
    <w:rsid w:val="00C10114"/>
    <w:rsid w:val="00C10607"/>
    <w:rsid w:val="00C11A5D"/>
    <w:rsid w:val="00C14714"/>
    <w:rsid w:val="00C16651"/>
    <w:rsid w:val="00C16F3E"/>
    <w:rsid w:val="00C17625"/>
    <w:rsid w:val="00C17D8C"/>
    <w:rsid w:val="00C208A8"/>
    <w:rsid w:val="00C250F4"/>
    <w:rsid w:val="00C25D63"/>
    <w:rsid w:val="00C25DC0"/>
    <w:rsid w:val="00C27913"/>
    <w:rsid w:val="00C3176E"/>
    <w:rsid w:val="00C3253A"/>
    <w:rsid w:val="00C349EC"/>
    <w:rsid w:val="00C34B1D"/>
    <w:rsid w:val="00C36B06"/>
    <w:rsid w:val="00C3757C"/>
    <w:rsid w:val="00C42823"/>
    <w:rsid w:val="00C47E23"/>
    <w:rsid w:val="00C50EBA"/>
    <w:rsid w:val="00C51784"/>
    <w:rsid w:val="00C52F38"/>
    <w:rsid w:val="00C625C4"/>
    <w:rsid w:val="00C63396"/>
    <w:rsid w:val="00C74837"/>
    <w:rsid w:val="00C7537D"/>
    <w:rsid w:val="00C7675B"/>
    <w:rsid w:val="00C7774A"/>
    <w:rsid w:val="00C80EAC"/>
    <w:rsid w:val="00C83613"/>
    <w:rsid w:val="00C849D0"/>
    <w:rsid w:val="00C868B0"/>
    <w:rsid w:val="00C87B2D"/>
    <w:rsid w:val="00C91BCA"/>
    <w:rsid w:val="00CA3630"/>
    <w:rsid w:val="00CA576E"/>
    <w:rsid w:val="00CA7BC2"/>
    <w:rsid w:val="00CB62DD"/>
    <w:rsid w:val="00CB63DB"/>
    <w:rsid w:val="00CB686B"/>
    <w:rsid w:val="00CC2566"/>
    <w:rsid w:val="00CC27F9"/>
    <w:rsid w:val="00CC3B47"/>
    <w:rsid w:val="00CC405F"/>
    <w:rsid w:val="00CC7437"/>
    <w:rsid w:val="00CC796B"/>
    <w:rsid w:val="00CC7B05"/>
    <w:rsid w:val="00CD3CD2"/>
    <w:rsid w:val="00CD4CB9"/>
    <w:rsid w:val="00CD526F"/>
    <w:rsid w:val="00CD547B"/>
    <w:rsid w:val="00CD5A99"/>
    <w:rsid w:val="00CD6F68"/>
    <w:rsid w:val="00CD7667"/>
    <w:rsid w:val="00CE06FB"/>
    <w:rsid w:val="00CE1AAF"/>
    <w:rsid w:val="00CE1C24"/>
    <w:rsid w:val="00CE22A4"/>
    <w:rsid w:val="00CE6FC9"/>
    <w:rsid w:val="00CE783A"/>
    <w:rsid w:val="00CF14F0"/>
    <w:rsid w:val="00CF1810"/>
    <w:rsid w:val="00CF2ED4"/>
    <w:rsid w:val="00CF5631"/>
    <w:rsid w:val="00D011F1"/>
    <w:rsid w:val="00D03948"/>
    <w:rsid w:val="00D03C6D"/>
    <w:rsid w:val="00D12A6A"/>
    <w:rsid w:val="00D13DC9"/>
    <w:rsid w:val="00D14143"/>
    <w:rsid w:val="00D1465E"/>
    <w:rsid w:val="00D228ED"/>
    <w:rsid w:val="00D22A2C"/>
    <w:rsid w:val="00D26F7D"/>
    <w:rsid w:val="00D30031"/>
    <w:rsid w:val="00D305CE"/>
    <w:rsid w:val="00D309F0"/>
    <w:rsid w:val="00D31D0E"/>
    <w:rsid w:val="00D3233F"/>
    <w:rsid w:val="00D361F8"/>
    <w:rsid w:val="00D36888"/>
    <w:rsid w:val="00D40558"/>
    <w:rsid w:val="00D423F3"/>
    <w:rsid w:val="00D44FC7"/>
    <w:rsid w:val="00D47577"/>
    <w:rsid w:val="00D51D31"/>
    <w:rsid w:val="00D60725"/>
    <w:rsid w:val="00D6262B"/>
    <w:rsid w:val="00D63DDC"/>
    <w:rsid w:val="00D6521C"/>
    <w:rsid w:val="00D7137D"/>
    <w:rsid w:val="00D71760"/>
    <w:rsid w:val="00D7214E"/>
    <w:rsid w:val="00D74276"/>
    <w:rsid w:val="00D76986"/>
    <w:rsid w:val="00D8083A"/>
    <w:rsid w:val="00D81533"/>
    <w:rsid w:val="00D8510D"/>
    <w:rsid w:val="00D930D0"/>
    <w:rsid w:val="00D9503E"/>
    <w:rsid w:val="00D95079"/>
    <w:rsid w:val="00D950C2"/>
    <w:rsid w:val="00DA189F"/>
    <w:rsid w:val="00DA2F52"/>
    <w:rsid w:val="00DB10FF"/>
    <w:rsid w:val="00DB3238"/>
    <w:rsid w:val="00DB3D11"/>
    <w:rsid w:val="00DB673C"/>
    <w:rsid w:val="00DC0692"/>
    <w:rsid w:val="00DC27FD"/>
    <w:rsid w:val="00DC3AF1"/>
    <w:rsid w:val="00DD5A1C"/>
    <w:rsid w:val="00DD640D"/>
    <w:rsid w:val="00DE08A9"/>
    <w:rsid w:val="00DE0B24"/>
    <w:rsid w:val="00DE34E9"/>
    <w:rsid w:val="00DE42A3"/>
    <w:rsid w:val="00DE74C4"/>
    <w:rsid w:val="00DF3DEF"/>
    <w:rsid w:val="00DF4391"/>
    <w:rsid w:val="00E033DB"/>
    <w:rsid w:val="00E03CF4"/>
    <w:rsid w:val="00E075E4"/>
    <w:rsid w:val="00E114ED"/>
    <w:rsid w:val="00E12627"/>
    <w:rsid w:val="00E1464F"/>
    <w:rsid w:val="00E17413"/>
    <w:rsid w:val="00E2099D"/>
    <w:rsid w:val="00E22F0F"/>
    <w:rsid w:val="00E25FF0"/>
    <w:rsid w:val="00E27900"/>
    <w:rsid w:val="00E30A93"/>
    <w:rsid w:val="00E313FE"/>
    <w:rsid w:val="00E32112"/>
    <w:rsid w:val="00E32C3B"/>
    <w:rsid w:val="00E33D8F"/>
    <w:rsid w:val="00E37774"/>
    <w:rsid w:val="00E43A23"/>
    <w:rsid w:val="00E4661D"/>
    <w:rsid w:val="00E509B9"/>
    <w:rsid w:val="00E56444"/>
    <w:rsid w:val="00E57D3B"/>
    <w:rsid w:val="00E60CAC"/>
    <w:rsid w:val="00E6292D"/>
    <w:rsid w:val="00E629CE"/>
    <w:rsid w:val="00E649BD"/>
    <w:rsid w:val="00E66EF1"/>
    <w:rsid w:val="00E67ABB"/>
    <w:rsid w:val="00E74382"/>
    <w:rsid w:val="00E74D50"/>
    <w:rsid w:val="00E76864"/>
    <w:rsid w:val="00E77305"/>
    <w:rsid w:val="00E77B19"/>
    <w:rsid w:val="00E86AA3"/>
    <w:rsid w:val="00E86F98"/>
    <w:rsid w:val="00E97272"/>
    <w:rsid w:val="00EA1A1D"/>
    <w:rsid w:val="00EA2F56"/>
    <w:rsid w:val="00EB1C69"/>
    <w:rsid w:val="00EB315C"/>
    <w:rsid w:val="00EB4323"/>
    <w:rsid w:val="00EB4976"/>
    <w:rsid w:val="00EB59A8"/>
    <w:rsid w:val="00EC1ADC"/>
    <w:rsid w:val="00EC27D3"/>
    <w:rsid w:val="00EC2B92"/>
    <w:rsid w:val="00EC37B6"/>
    <w:rsid w:val="00EC5FFA"/>
    <w:rsid w:val="00EC7563"/>
    <w:rsid w:val="00ED3BB8"/>
    <w:rsid w:val="00ED4996"/>
    <w:rsid w:val="00ED6A7F"/>
    <w:rsid w:val="00EE1F17"/>
    <w:rsid w:val="00EE2E2B"/>
    <w:rsid w:val="00EE4919"/>
    <w:rsid w:val="00EE5CE7"/>
    <w:rsid w:val="00EF0EA6"/>
    <w:rsid w:val="00EF2D75"/>
    <w:rsid w:val="00F01488"/>
    <w:rsid w:val="00F054E1"/>
    <w:rsid w:val="00F065A5"/>
    <w:rsid w:val="00F06917"/>
    <w:rsid w:val="00F11753"/>
    <w:rsid w:val="00F118C6"/>
    <w:rsid w:val="00F12FF3"/>
    <w:rsid w:val="00F13329"/>
    <w:rsid w:val="00F13974"/>
    <w:rsid w:val="00F1598C"/>
    <w:rsid w:val="00F20207"/>
    <w:rsid w:val="00F21F5F"/>
    <w:rsid w:val="00F23E67"/>
    <w:rsid w:val="00F24909"/>
    <w:rsid w:val="00F2690D"/>
    <w:rsid w:val="00F27A0A"/>
    <w:rsid w:val="00F435D2"/>
    <w:rsid w:val="00F43C39"/>
    <w:rsid w:val="00F4435B"/>
    <w:rsid w:val="00F4441F"/>
    <w:rsid w:val="00F44ACF"/>
    <w:rsid w:val="00F46754"/>
    <w:rsid w:val="00F50559"/>
    <w:rsid w:val="00F512B2"/>
    <w:rsid w:val="00F5485D"/>
    <w:rsid w:val="00F5494B"/>
    <w:rsid w:val="00F57825"/>
    <w:rsid w:val="00F711B7"/>
    <w:rsid w:val="00F715D3"/>
    <w:rsid w:val="00F73DE0"/>
    <w:rsid w:val="00F776A6"/>
    <w:rsid w:val="00F87991"/>
    <w:rsid w:val="00F90728"/>
    <w:rsid w:val="00F92913"/>
    <w:rsid w:val="00F9427D"/>
    <w:rsid w:val="00F9436A"/>
    <w:rsid w:val="00F951CE"/>
    <w:rsid w:val="00FA05BF"/>
    <w:rsid w:val="00FA0A62"/>
    <w:rsid w:val="00FA395E"/>
    <w:rsid w:val="00FB0C1E"/>
    <w:rsid w:val="00FB3091"/>
    <w:rsid w:val="00FB56E1"/>
    <w:rsid w:val="00FB5932"/>
    <w:rsid w:val="00FB6346"/>
    <w:rsid w:val="00FB6D65"/>
    <w:rsid w:val="00FC3536"/>
    <w:rsid w:val="00FC3BD0"/>
    <w:rsid w:val="00FC4FFB"/>
    <w:rsid w:val="00FC67CF"/>
    <w:rsid w:val="00FD0795"/>
    <w:rsid w:val="00FD25D1"/>
    <w:rsid w:val="00FD2DAA"/>
    <w:rsid w:val="00FD400D"/>
    <w:rsid w:val="00FD55A4"/>
    <w:rsid w:val="00FD5FE2"/>
    <w:rsid w:val="00FE057E"/>
    <w:rsid w:val="00FE2456"/>
    <w:rsid w:val="00FE356D"/>
    <w:rsid w:val="00FE4158"/>
    <w:rsid w:val="00FF054F"/>
    <w:rsid w:val="00FF19F5"/>
    <w:rsid w:val="02769281"/>
    <w:rsid w:val="0291863B"/>
    <w:rsid w:val="031F854E"/>
    <w:rsid w:val="033D0C63"/>
    <w:rsid w:val="037949E2"/>
    <w:rsid w:val="0480402A"/>
    <w:rsid w:val="0549CE9B"/>
    <w:rsid w:val="05E05AA1"/>
    <w:rsid w:val="06502281"/>
    <w:rsid w:val="0772482C"/>
    <w:rsid w:val="07A1F35B"/>
    <w:rsid w:val="09E0714B"/>
    <w:rsid w:val="09E199BE"/>
    <w:rsid w:val="0B622293"/>
    <w:rsid w:val="0D0D393E"/>
    <w:rsid w:val="0D2489DB"/>
    <w:rsid w:val="0E2E3A13"/>
    <w:rsid w:val="0E8E3EE1"/>
    <w:rsid w:val="0FA64EB0"/>
    <w:rsid w:val="100EBE20"/>
    <w:rsid w:val="102E7000"/>
    <w:rsid w:val="10E5C4B4"/>
    <w:rsid w:val="112E0E05"/>
    <w:rsid w:val="115A52EC"/>
    <w:rsid w:val="12323F5E"/>
    <w:rsid w:val="1256D04C"/>
    <w:rsid w:val="12C7E492"/>
    <w:rsid w:val="1411D308"/>
    <w:rsid w:val="14F42DCB"/>
    <w:rsid w:val="15C89939"/>
    <w:rsid w:val="1744E3CE"/>
    <w:rsid w:val="177A4B1E"/>
    <w:rsid w:val="17B70AF4"/>
    <w:rsid w:val="1819E5E3"/>
    <w:rsid w:val="188F33C1"/>
    <w:rsid w:val="18FF134E"/>
    <w:rsid w:val="1982357C"/>
    <w:rsid w:val="1989CC40"/>
    <w:rsid w:val="19F4579B"/>
    <w:rsid w:val="19FAA6B1"/>
    <w:rsid w:val="1A23F7AF"/>
    <w:rsid w:val="1A79D3DF"/>
    <w:rsid w:val="1CB03136"/>
    <w:rsid w:val="20579FA1"/>
    <w:rsid w:val="207E634B"/>
    <w:rsid w:val="20AFE3A7"/>
    <w:rsid w:val="20CF096D"/>
    <w:rsid w:val="218F0BF1"/>
    <w:rsid w:val="21B0ECA6"/>
    <w:rsid w:val="21D16769"/>
    <w:rsid w:val="260CBF86"/>
    <w:rsid w:val="264B3DC5"/>
    <w:rsid w:val="2669CB02"/>
    <w:rsid w:val="267B7C70"/>
    <w:rsid w:val="26AC577A"/>
    <w:rsid w:val="27BAA418"/>
    <w:rsid w:val="29347488"/>
    <w:rsid w:val="2A9BC625"/>
    <w:rsid w:val="2ADFE3A7"/>
    <w:rsid w:val="2B17CBF0"/>
    <w:rsid w:val="2B64F7A5"/>
    <w:rsid w:val="2B99A0BF"/>
    <w:rsid w:val="2C5A8B2E"/>
    <w:rsid w:val="2C8E153B"/>
    <w:rsid w:val="2E54F3A6"/>
    <w:rsid w:val="2EDBBEE9"/>
    <w:rsid w:val="2F249D89"/>
    <w:rsid w:val="30556178"/>
    <w:rsid w:val="31D14C1D"/>
    <w:rsid w:val="32EAC42B"/>
    <w:rsid w:val="33D244F0"/>
    <w:rsid w:val="34A96AE1"/>
    <w:rsid w:val="34AF6551"/>
    <w:rsid w:val="3625A7C0"/>
    <w:rsid w:val="3713E31D"/>
    <w:rsid w:val="3765910C"/>
    <w:rsid w:val="37DC70C3"/>
    <w:rsid w:val="3830F5B9"/>
    <w:rsid w:val="394177BC"/>
    <w:rsid w:val="3977A945"/>
    <w:rsid w:val="397B4364"/>
    <w:rsid w:val="3AB4E14E"/>
    <w:rsid w:val="3AFE7E4B"/>
    <w:rsid w:val="3BC1D1F7"/>
    <w:rsid w:val="3C01A441"/>
    <w:rsid w:val="3EA18765"/>
    <w:rsid w:val="3F75BD3D"/>
    <w:rsid w:val="40157B1B"/>
    <w:rsid w:val="432DFF33"/>
    <w:rsid w:val="4356A436"/>
    <w:rsid w:val="43AD263A"/>
    <w:rsid w:val="4537F8E7"/>
    <w:rsid w:val="47DCD492"/>
    <w:rsid w:val="482E2A1B"/>
    <w:rsid w:val="49EEA3FB"/>
    <w:rsid w:val="4ADFE19A"/>
    <w:rsid w:val="4AE13680"/>
    <w:rsid w:val="4B5757A0"/>
    <w:rsid w:val="4BA2F53E"/>
    <w:rsid w:val="4BB197DA"/>
    <w:rsid w:val="4BE59CBD"/>
    <w:rsid w:val="4C40E57E"/>
    <w:rsid w:val="4C4CBEE9"/>
    <w:rsid w:val="4CE4ECC1"/>
    <w:rsid w:val="4D19220E"/>
    <w:rsid w:val="4EC24F7A"/>
    <w:rsid w:val="4ECB6EF4"/>
    <w:rsid w:val="4EFBA604"/>
    <w:rsid w:val="51110F73"/>
    <w:rsid w:val="569DE244"/>
    <w:rsid w:val="56D9F03C"/>
    <w:rsid w:val="591D1EDB"/>
    <w:rsid w:val="5A45CC27"/>
    <w:rsid w:val="5A8BB199"/>
    <w:rsid w:val="5A9D60B1"/>
    <w:rsid w:val="5B33CAAC"/>
    <w:rsid w:val="5B5251FB"/>
    <w:rsid w:val="5B776B6D"/>
    <w:rsid w:val="5CD50E0D"/>
    <w:rsid w:val="5DC59FD9"/>
    <w:rsid w:val="5E90FB6A"/>
    <w:rsid w:val="604E530D"/>
    <w:rsid w:val="607FC4F3"/>
    <w:rsid w:val="60AFBE50"/>
    <w:rsid w:val="63EBBAEF"/>
    <w:rsid w:val="649A2E70"/>
    <w:rsid w:val="650A0230"/>
    <w:rsid w:val="651F9DC9"/>
    <w:rsid w:val="6552698E"/>
    <w:rsid w:val="667E052E"/>
    <w:rsid w:val="66EEB425"/>
    <w:rsid w:val="6754E3B8"/>
    <w:rsid w:val="6824508C"/>
    <w:rsid w:val="6949A05B"/>
    <w:rsid w:val="698E4935"/>
    <w:rsid w:val="6AA1026E"/>
    <w:rsid w:val="6AD3D037"/>
    <w:rsid w:val="6B2EDE7E"/>
    <w:rsid w:val="6B45EF67"/>
    <w:rsid w:val="6C3DB169"/>
    <w:rsid w:val="6C5850B7"/>
    <w:rsid w:val="6DDB602F"/>
    <w:rsid w:val="70BC845D"/>
    <w:rsid w:val="72DF2C86"/>
    <w:rsid w:val="73439E46"/>
    <w:rsid w:val="739F7FA4"/>
    <w:rsid w:val="74F1C111"/>
    <w:rsid w:val="758A5385"/>
    <w:rsid w:val="7618B7EC"/>
    <w:rsid w:val="76592800"/>
    <w:rsid w:val="7683DD20"/>
    <w:rsid w:val="76D0161F"/>
    <w:rsid w:val="77367E77"/>
    <w:rsid w:val="78479919"/>
    <w:rsid w:val="7A03136C"/>
    <w:rsid w:val="7A2D8BCB"/>
    <w:rsid w:val="7AFD8BC5"/>
    <w:rsid w:val="7BD5E202"/>
    <w:rsid w:val="7BE29A22"/>
    <w:rsid w:val="7D8D834A"/>
    <w:rsid w:val="7E0F55FC"/>
  </w:rsids>
  <m:mathPr>
    <m:mathFont m:val="Cambria Math"/>
    <m:brkBin m:val="before"/>
    <m:brkBinSub m:val="--"/>
    <m:smallFrac m:val="0"/>
    <m:dispDef/>
    <m:lMargin m:val="0"/>
    <m:rMargin m:val="0"/>
    <m:defJc m:val="centerGroup"/>
    <m:wrapIndent m:val="1440"/>
    <m:intLim m:val="subSup"/>
    <m:naryLim m:val="undOvr"/>
  </m:mathPr>
  <w:themeFontLang w:val="en-US" w:eastAsia="zh-TW"/>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4392F42"/>
  <w15:chartTrackingRefBased/>
  <w15:docId w15:val="{F2508359-F77A-41A7-A1EE-C1A2B8B0D0D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1"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ED6A7F"/>
    <w:pPr>
      <w:widowControl w:val="0"/>
      <w:autoSpaceDE w:val="0"/>
      <w:autoSpaceDN w:val="0"/>
      <w:spacing w:after="0" w:line="240" w:lineRule="auto"/>
    </w:pPr>
    <w:rPr>
      <w:rFonts w:ascii="Calibri" w:eastAsia="Calibri" w:hAnsi="Calibri" w:cs="Calibri"/>
    </w:rPr>
  </w:style>
  <w:style w:type="paragraph" w:styleId="Heading1">
    <w:name w:val="heading 1"/>
    <w:basedOn w:val="Title"/>
    <w:link w:val="Heading1Char"/>
    <w:uiPriority w:val="9"/>
    <w:qFormat/>
    <w:rsid w:val="0001224C"/>
    <w:pPr>
      <w:outlineLvl w:val="0"/>
    </w:pPr>
  </w:style>
  <w:style w:type="paragraph" w:styleId="Heading2">
    <w:name w:val="heading 2"/>
    <w:basedOn w:val="Normal"/>
    <w:next w:val="Normal"/>
    <w:link w:val="Heading2Char"/>
    <w:uiPriority w:val="9"/>
    <w:unhideWhenUsed/>
    <w:qFormat/>
    <w:rsid w:val="007816DD"/>
    <w:pPr>
      <w:keepNext/>
      <w:keepLines/>
      <w:spacing w:before="40"/>
      <w:outlineLvl w:val="1"/>
    </w:pPr>
    <w:rPr>
      <w:rFonts w:asciiTheme="majorHAnsi" w:eastAsiaTheme="majorEastAsia" w:hAnsiTheme="majorHAnsi" w:cstheme="majorBidi"/>
      <w:color w:val="000000" w:themeColor="text1"/>
      <w:sz w:val="40"/>
      <w:szCs w:val="26"/>
    </w:rPr>
  </w:style>
  <w:style w:type="paragraph" w:styleId="Heading3">
    <w:name w:val="heading 3"/>
    <w:basedOn w:val="Normal"/>
    <w:next w:val="Normal"/>
    <w:link w:val="Heading3Char"/>
    <w:uiPriority w:val="9"/>
    <w:unhideWhenUsed/>
    <w:qFormat/>
    <w:rsid w:val="00D60725"/>
    <w:pPr>
      <w:keepNext/>
      <w:keepLines/>
      <w:spacing w:before="40"/>
      <w:outlineLvl w:val="2"/>
    </w:pPr>
    <w:rPr>
      <w:rFonts w:asciiTheme="minorHAnsi" w:eastAsiaTheme="majorEastAsia" w:hAnsiTheme="minorHAnsi" w:cstheme="majorBidi"/>
      <w:color w:val="000000" w:themeColor="text1"/>
      <w:sz w:val="40"/>
      <w:szCs w:val="24"/>
    </w:rPr>
  </w:style>
  <w:style w:type="paragraph" w:styleId="Heading4">
    <w:name w:val="heading 4"/>
    <w:basedOn w:val="Normal"/>
    <w:next w:val="Normal"/>
    <w:link w:val="Heading4Char"/>
    <w:uiPriority w:val="9"/>
    <w:unhideWhenUsed/>
    <w:qFormat/>
    <w:rsid w:val="00284CD7"/>
    <w:pPr>
      <w:keepNext/>
      <w:keepLines/>
      <w:spacing w:before="40"/>
      <w:outlineLvl w:val="3"/>
    </w:pPr>
    <w:rPr>
      <w:rFonts w:asciiTheme="majorHAnsi" w:eastAsiaTheme="majorEastAsia" w:hAnsiTheme="majorHAnsi" w:cstheme="majorBidi"/>
      <w:i/>
      <w:iCs/>
      <w:color w:val="2F5496" w:themeColor="accent1" w:themeShade="BF"/>
    </w:rPr>
  </w:style>
  <w:style w:type="paragraph" w:styleId="Heading5">
    <w:name w:val="heading 5"/>
    <w:basedOn w:val="Normal"/>
    <w:next w:val="Normal"/>
    <w:link w:val="Heading5Char"/>
    <w:uiPriority w:val="9"/>
    <w:unhideWhenUsed/>
    <w:qFormat/>
    <w:rsid w:val="007760C9"/>
    <w:pPr>
      <w:keepNext/>
      <w:keepLines/>
      <w:spacing w:before="40"/>
      <w:outlineLvl w:val="4"/>
    </w:pPr>
    <w:rPr>
      <w:rFonts w:asciiTheme="majorHAnsi" w:eastAsiaTheme="majorEastAsia" w:hAnsiTheme="majorHAnsi" w:cstheme="majorBidi"/>
      <w:color w:val="2F5496"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link w:val="BalloonTextChar"/>
    <w:uiPriority w:val="99"/>
    <w:semiHidden/>
    <w:unhideWhenUsed/>
    <w:rsid w:val="004F1F28"/>
    <w:rPr>
      <w:rFonts w:ascii="Segoe UI" w:hAnsi="Segoe UI" w:cs="Segoe UI"/>
      <w:sz w:val="18"/>
      <w:szCs w:val="18"/>
    </w:rPr>
  </w:style>
  <w:style w:type="character" w:customStyle="1" w:styleId="BalloonTextChar">
    <w:name w:val="Balloon Text Char"/>
    <w:basedOn w:val="DefaultParagraphFont"/>
    <w:link w:val="BalloonText"/>
    <w:uiPriority w:val="99"/>
    <w:semiHidden/>
    <w:rsid w:val="004F1F28"/>
    <w:rPr>
      <w:rFonts w:ascii="Segoe UI" w:hAnsi="Segoe UI" w:cs="Segoe UI"/>
      <w:sz w:val="18"/>
      <w:szCs w:val="18"/>
    </w:rPr>
  </w:style>
  <w:style w:type="character" w:customStyle="1" w:styleId="Heading1Char">
    <w:name w:val="Heading 1 Char"/>
    <w:basedOn w:val="DefaultParagraphFont"/>
    <w:link w:val="Heading1"/>
    <w:uiPriority w:val="9"/>
    <w:rsid w:val="0001224C"/>
    <w:rPr>
      <w:rFonts w:asciiTheme="majorHAnsi" w:eastAsiaTheme="majorEastAsia" w:hAnsiTheme="majorHAnsi" w:cstheme="majorBidi"/>
      <w:spacing w:val="-10"/>
      <w:kern w:val="28"/>
      <w:sz w:val="40"/>
      <w:szCs w:val="56"/>
    </w:rPr>
  </w:style>
  <w:style w:type="paragraph" w:styleId="BodyText">
    <w:name w:val="Body Text"/>
    <w:aliases w:val="Response options (12 pt no emphasis)"/>
    <w:basedOn w:val="Normal"/>
    <w:link w:val="BodyTextChar"/>
    <w:uiPriority w:val="1"/>
    <w:qFormat/>
    <w:rsid w:val="00F711B7"/>
    <w:rPr>
      <w:sz w:val="24"/>
    </w:rPr>
  </w:style>
  <w:style w:type="character" w:customStyle="1" w:styleId="BodyTextChar">
    <w:name w:val="Body Text Char"/>
    <w:aliases w:val="Response options (12 pt no emphasis) Char"/>
    <w:basedOn w:val="DefaultParagraphFont"/>
    <w:link w:val="BodyText"/>
    <w:uiPriority w:val="1"/>
    <w:rsid w:val="00F711B7"/>
    <w:rPr>
      <w:rFonts w:ascii="Calibri" w:eastAsia="Calibri" w:hAnsi="Calibri" w:cs="Calibri"/>
      <w:sz w:val="24"/>
    </w:rPr>
  </w:style>
  <w:style w:type="paragraph" w:styleId="ListParagraph">
    <w:name w:val="List Paragraph"/>
    <w:basedOn w:val="Normal"/>
    <w:autoRedefine/>
    <w:uiPriority w:val="1"/>
    <w:qFormat/>
    <w:rsid w:val="00363E24"/>
    <w:pPr>
      <w:widowControl/>
      <w:numPr>
        <w:numId w:val="100"/>
      </w:numPr>
      <w:autoSpaceDE/>
      <w:autoSpaceDN/>
      <w:spacing w:before="120" w:after="120" w:line="312" w:lineRule="auto"/>
      <w:contextualSpacing/>
      <w:textAlignment w:val="baseline"/>
    </w:pPr>
    <w:rPr>
      <w:sz w:val="24"/>
    </w:rPr>
  </w:style>
  <w:style w:type="paragraph" w:styleId="Title">
    <w:name w:val="Title"/>
    <w:aliases w:val="Section Title"/>
    <w:basedOn w:val="Normal"/>
    <w:next w:val="Normal"/>
    <w:link w:val="TitleChar"/>
    <w:uiPriority w:val="10"/>
    <w:qFormat/>
    <w:rsid w:val="004F1F28"/>
    <w:pPr>
      <w:contextualSpacing/>
    </w:pPr>
    <w:rPr>
      <w:rFonts w:asciiTheme="majorHAnsi" w:eastAsiaTheme="majorEastAsia" w:hAnsiTheme="majorHAnsi" w:cstheme="majorBidi"/>
      <w:spacing w:val="-10"/>
      <w:kern w:val="28"/>
      <w:sz w:val="40"/>
      <w:szCs w:val="56"/>
    </w:rPr>
  </w:style>
  <w:style w:type="character" w:customStyle="1" w:styleId="TitleChar">
    <w:name w:val="Title Char"/>
    <w:aliases w:val="Section Title Char"/>
    <w:basedOn w:val="DefaultParagraphFont"/>
    <w:link w:val="Title"/>
    <w:uiPriority w:val="10"/>
    <w:rsid w:val="004F1F28"/>
    <w:rPr>
      <w:rFonts w:asciiTheme="majorHAnsi" w:eastAsiaTheme="majorEastAsia" w:hAnsiTheme="majorHAnsi" w:cstheme="majorBidi"/>
      <w:spacing w:val="-10"/>
      <w:kern w:val="28"/>
      <w:sz w:val="40"/>
      <w:szCs w:val="56"/>
    </w:rPr>
  </w:style>
  <w:style w:type="character" w:styleId="PlaceholderText">
    <w:name w:val="Placeholder Text"/>
    <w:basedOn w:val="DefaultParagraphFont"/>
    <w:uiPriority w:val="99"/>
    <w:semiHidden/>
    <w:rsid w:val="004F1F28"/>
    <w:rPr>
      <w:color w:val="808080"/>
    </w:rPr>
  </w:style>
  <w:style w:type="character" w:styleId="IntenseEmphasis">
    <w:name w:val="Intense Emphasis"/>
    <w:aliases w:val="Instructions/definitions"/>
    <w:basedOn w:val="DefaultParagraphFont"/>
    <w:uiPriority w:val="21"/>
    <w:qFormat/>
    <w:rsid w:val="00A41362"/>
    <w:rPr>
      <w:i/>
      <w:iCs/>
      <w:color w:val="538135" w:themeColor="accent6" w:themeShade="BF"/>
      <w:sz w:val="24"/>
    </w:rPr>
  </w:style>
  <w:style w:type="paragraph" w:customStyle="1" w:styleId="Default">
    <w:name w:val="Default"/>
    <w:rsid w:val="00530DDE"/>
    <w:pPr>
      <w:autoSpaceDE w:val="0"/>
      <w:autoSpaceDN w:val="0"/>
      <w:adjustRightInd w:val="0"/>
      <w:spacing w:after="0" w:line="240" w:lineRule="auto"/>
    </w:pPr>
    <w:rPr>
      <w:rFonts w:ascii="Calibri" w:hAnsi="Calibri" w:cs="Times New Roman"/>
      <w:color w:val="000000"/>
      <w:sz w:val="24"/>
      <w:szCs w:val="24"/>
    </w:rPr>
  </w:style>
  <w:style w:type="table" w:styleId="TableGrid">
    <w:name w:val="Table Grid"/>
    <w:basedOn w:val="TableNormal"/>
    <w:uiPriority w:val="39"/>
    <w:rsid w:val="00663D8C"/>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MainTitle">
    <w:name w:val="Main Title"/>
    <w:basedOn w:val="BodyText"/>
    <w:next w:val="BodyText"/>
    <w:qFormat/>
    <w:rsid w:val="008D4D3C"/>
    <w:pPr>
      <w:jc w:val="center"/>
    </w:pPr>
    <w:rPr>
      <w:b/>
      <w:sz w:val="40"/>
    </w:rPr>
  </w:style>
  <w:style w:type="paragraph" w:styleId="Header">
    <w:name w:val="header"/>
    <w:basedOn w:val="Normal"/>
    <w:link w:val="HeaderChar"/>
    <w:uiPriority w:val="99"/>
    <w:unhideWhenUsed/>
    <w:rsid w:val="002468EE"/>
    <w:pPr>
      <w:tabs>
        <w:tab w:val="center" w:pos="4680"/>
        <w:tab w:val="right" w:pos="9360"/>
      </w:tabs>
    </w:pPr>
  </w:style>
  <w:style w:type="character" w:customStyle="1" w:styleId="HeaderChar">
    <w:name w:val="Header Char"/>
    <w:basedOn w:val="DefaultParagraphFont"/>
    <w:link w:val="Header"/>
    <w:uiPriority w:val="99"/>
    <w:rsid w:val="002468EE"/>
    <w:rPr>
      <w:rFonts w:ascii="Calibri" w:eastAsia="Calibri" w:hAnsi="Calibri" w:cs="Calibri"/>
    </w:rPr>
  </w:style>
  <w:style w:type="paragraph" w:styleId="Footer">
    <w:name w:val="footer"/>
    <w:basedOn w:val="Normal"/>
    <w:link w:val="FooterChar"/>
    <w:uiPriority w:val="99"/>
    <w:unhideWhenUsed/>
    <w:rsid w:val="002468EE"/>
    <w:pPr>
      <w:tabs>
        <w:tab w:val="center" w:pos="4680"/>
        <w:tab w:val="right" w:pos="9360"/>
      </w:tabs>
    </w:pPr>
  </w:style>
  <w:style w:type="character" w:customStyle="1" w:styleId="FooterChar">
    <w:name w:val="Footer Char"/>
    <w:basedOn w:val="DefaultParagraphFont"/>
    <w:link w:val="Footer"/>
    <w:uiPriority w:val="99"/>
    <w:rsid w:val="002468EE"/>
    <w:rPr>
      <w:rFonts w:ascii="Calibri" w:eastAsia="Calibri" w:hAnsi="Calibri" w:cs="Calibri"/>
    </w:rPr>
  </w:style>
  <w:style w:type="character" w:styleId="CommentReference">
    <w:name w:val="annotation reference"/>
    <w:basedOn w:val="DefaultParagraphFont"/>
    <w:uiPriority w:val="99"/>
    <w:semiHidden/>
    <w:unhideWhenUsed/>
    <w:rsid w:val="00140B46"/>
    <w:rPr>
      <w:sz w:val="16"/>
      <w:szCs w:val="16"/>
    </w:rPr>
  </w:style>
  <w:style w:type="paragraph" w:styleId="CommentText">
    <w:name w:val="annotation text"/>
    <w:basedOn w:val="Normal"/>
    <w:link w:val="CommentTextChar"/>
    <w:uiPriority w:val="99"/>
    <w:unhideWhenUsed/>
    <w:rsid w:val="00140B46"/>
    <w:rPr>
      <w:sz w:val="20"/>
      <w:szCs w:val="20"/>
    </w:rPr>
  </w:style>
  <w:style w:type="character" w:customStyle="1" w:styleId="CommentTextChar">
    <w:name w:val="Comment Text Char"/>
    <w:basedOn w:val="DefaultParagraphFont"/>
    <w:link w:val="CommentText"/>
    <w:uiPriority w:val="99"/>
    <w:rsid w:val="00140B46"/>
    <w:rPr>
      <w:rFonts w:ascii="Calibri" w:eastAsia="Calibri" w:hAnsi="Calibri" w:cs="Calibri"/>
      <w:sz w:val="20"/>
      <w:szCs w:val="20"/>
    </w:rPr>
  </w:style>
  <w:style w:type="paragraph" w:styleId="CommentSubject">
    <w:name w:val="annotation subject"/>
    <w:basedOn w:val="CommentText"/>
    <w:next w:val="CommentText"/>
    <w:link w:val="CommentSubjectChar"/>
    <w:uiPriority w:val="99"/>
    <w:semiHidden/>
    <w:unhideWhenUsed/>
    <w:rsid w:val="00140B46"/>
    <w:rPr>
      <w:b/>
      <w:bCs/>
    </w:rPr>
  </w:style>
  <w:style w:type="character" w:customStyle="1" w:styleId="CommentSubjectChar">
    <w:name w:val="Comment Subject Char"/>
    <w:basedOn w:val="CommentTextChar"/>
    <w:link w:val="CommentSubject"/>
    <w:uiPriority w:val="99"/>
    <w:semiHidden/>
    <w:rsid w:val="00140B46"/>
    <w:rPr>
      <w:rFonts w:ascii="Calibri" w:eastAsia="Calibri" w:hAnsi="Calibri" w:cs="Calibri"/>
      <w:b/>
      <w:bCs/>
      <w:sz w:val="20"/>
      <w:szCs w:val="20"/>
    </w:rPr>
  </w:style>
  <w:style w:type="paragraph" w:customStyle="1" w:styleId="Questionsbold12pt">
    <w:name w:val="Questions (bold 12 pt)"/>
    <w:basedOn w:val="BodyText"/>
    <w:next w:val="BodyText"/>
    <w:rsid w:val="00530DDE"/>
    <w:rPr>
      <w:b/>
      <w:bCs/>
    </w:rPr>
  </w:style>
  <w:style w:type="paragraph" w:customStyle="1" w:styleId="StyleDefaultLatinBodyCalibri11pt">
    <w:name w:val="Style Default + (Latin) +Body (Calibri) 11 pt"/>
    <w:basedOn w:val="Default"/>
    <w:rsid w:val="00530DDE"/>
    <w:rPr>
      <w:rFonts w:asciiTheme="minorHAnsi" w:hAnsiTheme="minorHAnsi"/>
    </w:rPr>
  </w:style>
  <w:style w:type="paragraph" w:customStyle="1" w:styleId="TableParagraph">
    <w:name w:val="Table Paragraph"/>
    <w:basedOn w:val="Normal"/>
    <w:uiPriority w:val="1"/>
    <w:qFormat/>
    <w:rsid w:val="00C91BCA"/>
    <w:pPr>
      <w:ind w:left="107"/>
    </w:pPr>
  </w:style>
  <w:style w:type="paragraph" w:customStyle="1" w:styleId="Questions">
    <w:name w:val="Questions"/>
    <w:basedOn w:val="BodyText"/>
    <w:link w:val="QuestionsChar"/>
    <w:autoRedefine/>
    <w:qFormat/>
    <w:rsid w:val="00363E24"/>
    <w:pPr>
      <w:spacing w:before="120"/>
    </w:pPr>
    <w:rPr>
      <w:rFonts w:asciiTheme="minorHAnsi" w:hAnsiTheme="minorHAnsi" w:cstheme="minorHAnsi"/>
      <w:b/>
      <w:color w:val="000000" w:themeColor="text1"/>
      <w:szCs w:val="24"/>
    </w:rPr>
  </w:style>
  <w:style w:type="character" w:styleId="Hyperlink">
    <w:name w:val="Hyperlink"/>
    <w:basedOn w:val="DefaultParagraphFont"/>
    <w:uiPriority w:val="99"/>
    <w:unhideWhenUsed/>
    <w:rsid w:val="004C4833"/>
    <w:rPr>
      <w:color w:val="0000FF"/>
      <w:u w:val="single"/>
    </w:rPr>
  </w:style>
  <w:style w:type="character" w:customStyle="1" w:styleId="QuestionsChar">
    <w:name w:val="Questions Char"/>
    <w:basedOn w:val="BodyTextChar"/>
    <w:link w:val="Questions"/>
    <w:rsid w:val="00363E24"/>
    <w:rPr>
      <w:rFonts w:ascii="Calibri" w:eastAsia="Calibri" w:hAnsi="Calibri" w:cstheme="minorHAnsi"/>
      <w:b/>
      <w:color w:val="000000" w:themeColor="text1"/>
      <w:sz w:val="24"/>
      <w:szCs w:val="24"/>
    </w:rPr>
  </w:style>
  <w:style w:type="character" w:customStyle="1" w:styleId="normaltextrun">
    <w:name w:val="normaltextrun"/>
    <w:basedOn w:val="DefaultParagraphFont"/>
    <w:rsid w:val="00B13366"/>
  </w:style>
  <w:style w:type="paragraph" w:styleId="Revision">
    <w:name w:val="Revision"/>
    <w:hidden/>
    <w:uiPriority w:val="99"/>
    <w:semiHidden/>
    <w:rsid w:val="009679EE"/>
    <w:pPr>
      <w:spacing w:after="0" w:line="240" w:lineRule="auto"/>
    </w:pPr>
    <w:rPr>
      <w:rFonts w:ascii="Calibri" w:eastAsia="Calibri" w:hAnsi="Calibri" w:cs="Calibri"/>
    </w:rPr>
  </w:style>
  <w:style w:type="character" w:customStyle="1" w:styleId="Mention1">
    <w:name w:val="Mention1"/>
    <w:basedOn w:val="DefaultParagraphFont"/>
    <w:uiPriority w:val="99"/>
    <w:unhideWhenUsed/>
    <w:rsid w:val="004C731D"/>
    <w:rPr>
      <w:color w:val="2B579A"/>
      <w:shd w:val="clear" w:color="auto" w:fill="E1DFDD"/>
    </w:rPr>
  </w:style>
  <w:style w:type="character" w:customStyle="1" w:styleId="UnresolvedMention1">
    <w:name w:val="Unresolved Mention1"/>
    <w:basedOn w:val="DefaultParagraphFont"/>
    <w:uiPriority w:val="99"/>
    <w:semiHidden/>
    <w:unhideWhenUsed/>
    <w:rsid w:val="00023CBB"/>
    <w:rPr>
      <w:color w:val="605E5C"/>
      <w:shd w:val="clear" w:color="auto" w:fill="E1DFDD"/>
    </w:rPr>
  </w:style>
  <w:style w:type="character" w:customStyle="1" w:styleId="Mention2">
    <w:name w:val="Mention2"/>
    <w:basedOn w:val="DefaultParagraphFont"/>
    <w:uiPriority w:val="99"/>
    <w:unhideWhenUsed/>
    <w:rsid w:val="007718E5"/>
    <w:rPr>
      <w:color w:val="2B579A"/>
      <w:shd w:val="clear" w:color="auto" w:fill="E1DFDD"/>
    </w:rPr>
  </w:style>
  <w:style w:type="character" w:customStyle="1" w:styleId="eop">
    <w:name w:val="eop"/>
    <w:basedOn w:val="DefaultParagraphFont"/>
    <w:rsid w:val="00C25D63"/>
  </w:style>
  <w:style w:type="character" w:styleId="Mention">
    <w:name w:val="Mention"/>
    <w:basedOn w:val="DefaultParagraphFont"/>
    <w:uiPriority w:val="99"/>
    <w:unhideWhenUsed/>
    <w:rPr>
      <w:color w:val="2B579A"/>
      <w:shd w:val="clear" w:color="auto" w:fill="E6E6E6"/>
    </w:rPr>
  </w:style>
  <w:style w:type="paragraph" w:customStyle="1" w:styleId="paragraph">
    <w:name w:val="paragraph"/>
    <w:basedOn w:val="Normal"/>
    <w:rsid w:val="0053302A"/>
    <w:pPr>
      <w:widowControl/>
      <w:autoSpaceDE/>
      <w:autoSpaceDN/>
      <w:spacing w:before="100" w:beforeAutospacing="1" w:after="100" w:afterAutospacing="1"/>
    </w:pPr>
    <w:rPr>
      <w:rFonts w:ascii="Times New Roman" w:eastAsia="Times New Roman" w:hAnsi="Times New Roman" w:cs="Times New Roman"/>
      <w:sz w:val="24"/>
      <w:szCs w:val="24"/>
    </w:rPr>
  </w:style>
  <w:style w:type="character" w:styleId="FollowedHyperlink">
    <w:name w:val="FollowedHyperlink"/>
    <w:basedOn w:val="DefaultParagraphFont"/>
    <w:uiPriority w:val="99"/>
    <w:semiHidden/>
    <w:unhideWhenUsed/>
    <w:rsid w:val="003E5BF5"/>
    <w:rPr>
      <w:color w:val="954F72" w:themeColor="followedHyperlink"/>
      <w:u w:val="single"/>
    </w:rPr>
  </w:style>
  <w:style w:type="character" w:customStyle="1" w:styleId="Heading3Char">
    <w:name w:val="Heading 3 Char"/>
    <w:basedOn w:val="DefaultParagraphFont"/>
    <w:link w:val="Heading3"/>
    <w:uiPriority w:val="9"/>
    <w:rsid w:val="00D60725"/>
    <w:rPr>
      <w:rFonts w:eastAsiaTheme="majorEastAsia" w:cstheme="majorBidi"/>
      <w:color w:val="000000" w:themeColor="text1"/>
      <w:sz w:val="40"/>
      <w:szCs w:val="24"/>
    </w:rPr>
  </w:style>
  <w:style w:type="character" w:customStyle="1" w:styleId="Heading4Char">
    <w:name w:val="Heading 4 Char"/>
    <w:basedOn w:val="DefaultParagraphFont"/>
    <w:link w:val="Heading4"/>
    <w:uiPriority w:val="9"/>
    <w:rsid w:val="00284CD7"/>
    <w:rPr>
      <w:rFonts w:asciiTheme="majorHAnsi" w:eastAsiaTheme="majorEastAsia" w:hAnsiTheme="majorHAnsi" w:cstheme="majorBidi"/>
      <w:i/>
      <w:iCs/>
      <w:color w:val="2F5496" w:themeColor="accent1" w:themeShade="BF"/>
    </w:rPr>
  </w:style>
  <w:style w:type="character" w:styleId="PageNumber">
    <w:name w:val="page number"/>
    <w:basedOn w:val="DefaultParagraphFont"/>
    <w:uiPriority w:val="99"/>
    <w:semiHidden/>
    <w:unhideWhenUsed/>
    <w:rsid w:val="00284CD7"/>
  </w:style>
  <w:style w:type="paragraph" w:styleId="FootnoteText">
    <w:name w:val="footnote text"/>
    <w:basedOn w:val="Normal"/>
    <w:link w:val="FootnoteTextChar"/>
    <w:uiPriority w:val="99"/>
    <w:semiHidden/>
    <w:unhideWhenUsed/>
    <w:rsid w:val="00284CD7"/>
    <w:rPr>
      <w:sz w:val="20"/>
      <w:szCs w:val="20"/>
    </w:rPr>
  </w:style>
  <w:style w:type="character" w:customStyle="1" w:styleId="FootnoteTextChar">
    <w:name w:val="Footnote Text Char"/>
    <w:basedOn w:val="DefaultParagraphFont"/>
    <w:link w:val="FootnoteText"/>
    <w:uiPriority w:val="99"/>
    <w:semiHidden/>
    <w:rsid w:val="00284CD7"/>
    <w:rPr>
      <w:rFonts w:ascii="Calibri" w:eastAsia="Calibri" w:hAnsi="Calibri" w:cs="Calibri"/>
      <w:sz w:val="20"/>
      <w:szCs w:val="20"/>
    </w:rPr>
  </w:style>
  <w:style w:type="character" w:styleId="FootnoteReference">
    <w:name w:val="footnote reference"/>
    <w:basedOn w:val="DefaultParagraphFont"/>
    <w:uiPriority w:val="99"/>
    <w:semiHidden/>
    <w:unhideWhenUsed/>
    <w:rsid w:val="00284CD7"/>
    <w:rPr>
      <w:vertAlign w:val="superscript"/>
    </w:rPr>
  </w:style>
  <w:style w:type="character" w:styleId="UnresolvedMention">
    <w:name w:val="Unresolved Mention"/>
    <w:basedOn w:val="DefaultParagraphFont"/>
    <w:uiPriority w:val="99"/>
    <w:semiHidden/>
    <w:unhideWhenUsed/>
    <w:rsid w:val="00982C8F"/>
    <w:rPr>
      <w:color w:val="605E5C"/>
      <w:shd w:val="clear" w:color="auto" w:fill="E1DFDD"/>
    </w:rPr>
  </w:style>
  <w:style w:type="paragraph" w:styleId="NoSpacing">
    <w:name w:val="No Spacing"/>
    <w:uiPriority w:val="1"/>
    <w:qFormat/>
    <w:rsid w:val="00BD38AA"/>
    <w:pPr>
      <w:widowControl w:val="0"/>
      <w:autoSpaceDE w:val="0"/>
      <w:autoSpaceDN w:val="0"/>
      <w:spacing w:after="0" w:line="240" w:lineRule="auto"/>
    </w:pPr>
    <w:rPr>
      <w:rFonts w:ascii="Calibri" w:eastAsia="Calibri" w:hAnsi="Calibri" w:cs="Calibri"/>
    </w:rPr>
  </w:style>
  <w:style w:type="character" w:styleId="SubtleEmphasis">
    <w:name w:val="Subtle Emphasis"/>
    <w:basedOn w:val="DefaultParagraphFont"/>
    <w:uiPriority w:val="19"/>
    <w:qFormat/>
    <w:rsid w:val="007B25AD"/>
    <w:rPr>
      <w:i/>
      <w:iCs/>
      <w:color w:val="404040" w:themeColor="text1" w:themeTint="BF"/>
    </w:rPr>
  </w:style>
  <w:style w:type="character" w:customStyle="1" w:styleId="Heading5Char">
    <w:name w:val="Heading 5 Char"/>
    <w:basedOn w:val="DefaultParagraphFont"/>
    <w:link w:val="Heading5"/>
    <w:uiPriority w:val="9"/>
    <w:rsid w:val="007760C9"/>
    <w:rPr>
      <w:rFonts w:asciiTheme="majorHAnsi" w:eastAsiaTheme="majorEastAsia" w:hAnsiTheme="majorHAnsi" w:cstheme="majorBidi"/>
      <w:color w:val="2F5496" w:themeColor="accent1" w:themeShade="BF"/>
    </w:rPr>
  </w:style>
  <w:style w:type="character" w:customStyle="1" w:styleId="Heading2Char">
    <w:name w:val="Heading 2 Char"/>
    <w:basedOn w:val="DefaultParagraphFont"/>
    <w:link w:val="Heading2"/>
    <w:uiPriority w:val="9"/>
    <w:rsid w:val="007816DD"/>
    <w:rPr>
      <w:rFonts w:asciiTheme="majorHAnsi" w:eastAsiaTheme="majorEastAsia" w:hAnsiTheme="majorHAnsi" w:cstheme="majorBidi"/>
      <w:color w:val="000000" w:themeColor="text1"/>
      <w:sz w:val="40"/>
      <w:szCs w:val="2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5446018">
      <w:bodyDiv w:val="1"/>
      <w:marLeft w:val="0"/>
      <w:marRight w:val="0"/>
      <w:marTop w:val="0"/>
      <w:marBottom w:val="0"/>
      <w:divBdr>
        <w:top w:val="none" w:sz="0" w:space="0" w:color="auto"/>
        <w:left w:val="none" w:sz="0" w:space="0" w:color="auto"/>
        <w:bottom w:val="none" w:sz="0" w:space="0" w:color="auto"/>
        <w:right w:val="none" w:sz="0" w:space="0" w:color="auto"/>
      </w:divBdr>
    </w:div>
    <w:div w:id="74669367">
      <w:bodyDiv w:val="1"/>
      <w:marLeft w:val="0"/>
      <w:marRight w:val="0"/>
      <w:marTop w:val="0"/>
      <w:marBottom w:val="0"/>
      <w:divBdr>
        <w:top w:val="none" w:sz="0" w:space="0" w:color="auto"/>
        <w:left w:val="none" w:sz="0" w:space="0" w:color="auto"/>
        <w:bottom w:val="none" w:sz="0" w:space="0" w:color="auto"/>
        <w:right w:val="none" w:sz="0" w:space="0" w:color="auto"/>
      </w:divBdr>
    </w:div>
    <w:div w:id="85347902">
      <w:bodyDiv w:val="1"/>
      <w:marLeft w:val="0"/>
      <w:marRight w:val="0"/>
      <w:marTop w:val="0"/>
      <w:marBottom w:val="0"/>
      <w:divBdr>
        <w:top w:val="none" w:sz="0" w:space="0" w:color="auto"/>
        <w:left w:val="none" w:sz="0" w:space="0" w:color="auto"/>
        <w:bottom w:val="none" w:sz="0" w:space="0" w:color="auto"/>
        <w:right w:val="none" w:sz="0" w:space="0" w:color="auto"/>
      </w:divBdr>
    </w:div>
    <w:div w:id="240870394">
      <w:bodyDiv w:val="1"/>
      <w:marLeft w:val="0"/>
      <w:marRight w:val="0"/>
      <w:marTop w:val="0"/>
      <w:marBottom w:val="0"/>
      <w:divBdr>
        <w:top w:val="none" w:sz="0" w:space="0" w:color="auto"/>
        <w:left w:val="none" w:sz="0" w:space="0" w:color="auto"/>
        <w:bottom w:val="none" w:sz="0" w:space="0" w:color="auto"/>
        <w:right w:val="none" w:sz="0" w:space="0" w:color="auto"/>
      </w:divBdr>
    </w:div>
    <w:div w:id="294873098">
      <w:bodyDiv w:val="1"/>
      <w:marLeft w:val="0"/>
      <w:marRight w:val="0"/>
      <w:marTop w:val="0"/>
      <w:marBottom w:val="0"/>
      <w:divBdr>
        <w:top w:val="none" w:sz="0" w:space="0" w:color="auto"/>
        <w:left w:val="none" w:sz="0" w:space="0" w:color="auto"/>
        <w:bottom w:val="none" w:sz="0" w:space="0" w:color="auto"/>
        <w:right w:val="none" w:sz="0" w:space="0" w:color="auto"/>
      </w:divBdr>
      <w:divsChild>
        <w:div w:id="566720047">
          <w:marLeft w:val="0"/>
          <w:marRight w:val="0"/>
          <w:marTop w:val="0"/>
          <w:marBottom w:val="0"/>
          <w:divBdr>
            <w:top w:val="none" w:sz="0" w:space="0" w:color="auto"/>
            <w:left w:val="none" w:sz="0" w:space="0" w:color="auto"/>
            <w:bottom w:val="none" w:sz="0" w:space="0" w:color="auto"/>
            <w:right w:val="none" w:sz="0" w:space="0" w:color="auto"/>
          </w:divBdr>
        </w:div>
        <w:div w:id="2023969168">
          <w:marLeft w:val="0"/>
          <w:marRight w:val="0"/>
          <w:marTop w:val="0"/>
          <w:marBottom w:val="0"/>
          <w:divBdr>
            <w:top w:val="none" w:sz="0" w:space="0" w:color="auto"/>
            <w:left w:val="none" w:sz="0" w:space="0" w:color="auto"/>
            <w:bottom w:val="none" w:sz="0" w:space="0" w:color="auto"/>
            <w:right w:val="none" w:sz="0" w:space="0" w:color="auto"/>
          </w:divBdr>
        </w:div>
      </w:divsChild>
    </w:div>
    <w:div w:id="499546006">
      <w:bodyDiv w:val="1"/>
      <w:marLeft w:val="0"/>
      <w:marRight w:val="0"/>
      <w:marTop w:val="0"/>
      <w:marBottom w:val="0"/>
      <w:divBdr>
        <w:top w:val="none" w:sz="0" w:space="0" w:color="auto"/>
        <w:left w:val="none" w:sz="0" w:space="0" w:color="auto"/>
        <w:bottom w:val="none" w:sz="0" w:space="0" w:color="auto"/>
        <w:right w:val="none" w:sz="0" w:space="0" w:color="auto"/>
      </w:divBdr>
      <w:divsChild>
        <w:div w:id="562986431">
          <w:marLeft w:val="0"/>
          <w:marRight w:val="0"/>
          <w:marTop w:val="0"/>
          <w:marBottom w:val="0"/>
          <w:divBdr>
            <w:top w:val="none" w:sz="0" w:space="0" w:color="auto"/>
            <w:left w:val="none" w:sz="0" w:space="0" w:color="auto"/>
            <w:bottom w:val="none" w:sz="0" w:space="0" w:color="auto"/>
            <w:right w:val="none" w:sz="0" w:space="0" w:color="auto"/>
          </w:divBdr>
        </w:div>
        <w:div w:id="1054546486">
          <w:marLeft w:val="0"/>
          <w:marRight w:val="0"/>
          <w:marTop w:val="0"/>
          <w:marBottom w:val="0"/>
          <w:divBdr>
            <w:top w:val="none" w:sz="0" w:space="0" w:color="auto"/>
            <w:left w:val="none" w:sz="0" w:space="0" w:color="auto"/>
            <w:bottom w:val="none" w:sz="0" w:space="0" w:color="auto"/>
            <w:right w:val="none" w:sz="0" w:space="0" w:color="auto"/>
          </w:divBdr>
        </w:div>
      </w:divsChild>
    </w:div>
    <w:div w:id="1255699041">
      <w:bodyDiv w:val="1"/>
      <w:marLeft w:val="0"/>
      <w:marRight w:val="0"/>
      <w:marTop w:val="0"/>
      <w:marBottom w:val="0"/>
      <w:divBdr>
        <w:top w:val="none" w:sz="0" w:space="0" w:color="auto"/>
        <w:left w:val="none" w:sz="0" w:space="0" w:color="auto"/>
        <w:bottom w:val="none" w:sz="0" w:space="0" w:color="auto"/>
        <w:right w:val="none" w:sz="0" w:space="0" w:color="auto"/>
      </w:divBdr>
      <w:divsChild>
        <w:div w:id="605116724">
          <w:marLeft w:val="0"/>
          <w:marRight w:val="0"/>
          <w:marTop w:val="0"/>
          <w:marBottom w:val="0"/>
          <w:divBdr>
            <w:top w:val="none" w:sz="0" w:space="0" w:color="auto"/>
            <w:left w:val="none" w:sz="0" w:space="0" w:color="auto"/>
            <w:bottom w:val="none" w:sz="0" w:space="0" w:color="auto"/>
            <w:right w:val="none" w:sz="0" w:space="0" w:color="auto"/>
          </w:divBdr>
        </w:div>
        <w:div w:id="856504432">
          <w:marLeft w:val="0"/>
          <w:marRight w:val="0"/>
          <w:marTop w:val="0"/>
          <w:marBottom w:val="0"/>
          <w:divBdr>
            <w:top w:val="none" w:sz="0" w:space="0" w:color="auto"/>
            <w:left w:val="none" w:sz="0" w:space="0" w:color="auto"/>
            <w:bottom w:val="none" w:sz="0" w:space="0" w:color="auto"/>
            <w:right w:val="none" w:sz="0" w:space="0" w:color="auto"/>
          </w:divBdr>
        </w:div>
      </w:divsChild>
    </w:div>
    <w:div w:id="1592620568">
      <w:bodyDiv w:val="1"/>
      <w:marLeft w:val="0"/>
      <w:marRight w:val="0"/>
      <w:marTop w:val="0"/>
      <w:marBottom w:val="0"/>
      <w:divBdr>
        <w:top w:val="none" w:sz="0" w:space="0" w:color="auto"/>
        <w:left w:val="none" w:sz="0" w:space="0" w:color="auto"/>
        <w:bottom w:val="none" w:sz="0" w:space="0" w:color="auto"/>
        <w:right w:val="none" w:sz="0" w:space="0" w:color="auto"/>
      </w:divBdr>
    </w:div>
    <w:div w:id="1712337610">
      <w:bodyDiv w:val="1"/>
      <w:marLeft w:val="0"/>
      <w:marRight w:val="0"/>
      <w:marTop w:val="0"/>
      <w:marBottom w:val="0"/>
      <w:divBdr>
        <w:top w:val="none" w:sz="0" w:space="0" w:color="auto"/>
        <w:left w:val="none" w:sz="0" w:space="0" w:color="auto"/>
        <w:bottom w:val="none" w:sz="0" w:space="0" w:color="auto"/>
        <w:right w:val="none" w:sz="0" w:space="0" w:color="auto"/>
      </w:divBdr>
    </w:div>
    <w:div w:id="187854251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hyperlink" Target="https://www.cde.ca.gov/ls/nu/sn/nslp.asp" TargetMode="External"/><Relationship Id="rId26" Type="http://schemas.openxmlformats.org/officeDocument/2006/relationships/footer" Target="footer7.xml"/><Relationship Id="rId39" Type="http://schemas.openxmlformats.org/officeDocument/2006/relationships/hyperlink" Target="https://www.cde.ca.gov/ls/nu/as/afterschoolnutstan.asp" TargetMode="External"/><Relationship Id="rId21" Type="http://schemas.openxmlformats.org/officeDocument/2006/relationships/hyperlink" Target="https://www.cde.ca.gov/ls/nu/he/milkrequirementsincnps.asp?tabsection=3" TargetMode="External"/><Relationship Id="rId34" Type="http://schemas.openxmlformats.org/officeDocument/2006/relationships/hyperlink" Target="https://www.cde.ca.gov/ls/nu/sn/nslp.asp" TargetMode="External"/><Relationship Id="rId42" Type="http://schemas.openxmlformats.org/officeDocument/2006/relationships/footer" Target="footer13.xml"/><Relationship Id="rId47" Type="http://schemas.openxmlformats.org/officeDocument/2006/relationships/theme" Target="theme/theme1.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footer" Target="footer3.xml"/><Relationship Id="rId29" Type="http://schemas.openxmlformats.org/officeDocument/2006/relationships/footer" Target="footer9.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eg"/><Relationship Id="rId24" Type="http://schemas.openxmlformats.org/officeDocument/2006/relationships/hyperlink" Target="https://www.cde.ca.gov/ls/nu/he/milkrequirementsincnps.asp?tabsection=3" TargetMode="External"/><Relationship Id="rId32" Type="http://schemas.openxmlformats.org/officeDocument/2006/relationships/footer" Target="footer10.xml"/><Relationship Id="rId37" Type="http://schemas.openxmlformats.org/officeDocument/2006/relationships/hyperlink" Target="https://www.fns.usda.gov/cacfp/nutrition-standards" TargetMode="External"/><Relationship Id="rId40" Type="http://schemas.openxmlformats.org/officeDocument/2006/relationships/footer" Target="footer11.xml"/><Relationship Id="rId45" Type="http://schemas.openxmlformats.org/officeDocument/2006/relationships/footer" Target="footer16.xml"/><Relationship Id="rId5" Type="http://schemas.openxmlformats.org/officeDocument/2006/relationships/numbering" Target="numbering.xml"/><Relationship Id="rId15" Type="http://schemas.openxmlformats.org/officeDocument/2006/relationships/header" Target="header2.xml"/><Relationship Id="rId23" Type="http://schemas.openxmlformats.org/officeDocument/2006/relationships/footer" Target="footer5.xml"/><Relationship Id="rId28" Type="http://schemas.openxmlformats.org/officeDocument/2006/relationships/header" Target="header3.xml"/><Relationship Id="rId36" Type="http://schemas.openxmlformats.org/officeDocument/2006/relationships/hyperlink" Target="https://www.cde.ca.gov/ls/nu/he/milkrequirementsincnps.asp?tabsection=3" TargetMode="External"/><Relationship Id="rId10" Type="http://schemas.openxmlformats.org/officeDocument/2006/relationships/endnotes" Target="endnotes.xml"/><Relationship Id="rId19" Type="http://schemas.openxmlformats.org/officeDocument/2006/relationships/hyperlink" Target="https://www.cde.ca.gov/ls/nu/as/afterschoolnutstan.asp" TargetMode="External"/><Relationship Id="rId31" Type="http://schemas.openxmlformats.org/officeDocument/2006/relationships/image" Target="media/image4.emf"/><Relationship Id="rId44" Type="http://schemas.openxmlformats.org/officeDocument/2006/relationships/footer" Target="footer15.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 Id="rId22" Type="http://schemas.openxmlformats.org/officeDocument/2006/relationships/hyperlink" Target="https://www.cde.ca.gov/ls/nu/he/milkrequirementsincnps.asp?tabsection=3" TargetMode="External"/><Relationship Id="rId27" Type="http://schemas.openxmlformats.org/officeDocument/2006/relationships/footer" Target="footer8.xml"/><Relationship Id="rId30" Type="http://schemas.openxmlformats.org/officeDocument/2006/relationships/image" Target="media/image3.emf"/><Relationship Id="rId35" Type="http://schemas.openxmlformats.org/officeDocument/2006/relationships/hyperlink" Target="https://www.cde.ca.gov/ls/nu/as/afterschoolnutstan.asp" TargetMode="External"/><Relationship Id="rId43" Type="http://schemas.openxmlformats.org/officeDocument/2006/relationships/footer" Target="footer14.xml"/><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footer" Target="footer4.xml"/><Relationship Id="rId25" Type="http://schemas.openxmlformats.org/officeDocument/2006/relationships/footer" Target="footer6.xml"/><Relationship Id="rId33" Type="http://schemas.openxmlformats.org/officeDocument/2006/relationships/hyperlink" Target="https://www.fns.usda.gov/cacfp/nutrition-standards" TargetMode="External"/><Relationship Id="rId38" Type="http://schemas.openxmlformats.org/officeDocument/2006/relationships/hyperlink" Target="https://www.cde.ca.gov/ls/nu/sn/nslp.asp" TargetMode="External"/><Relationship Id="rId46" Type="http://schemas.openxmlformats.org/officeDocument/2006/relationships/fontTable" Target="fontTable.xml"/><Relationship Id="rId20" Type="http://schemas.openxmlformats.org/officeDocument/2006/relationships/hyperlink" Target="https://www.cde.ca.gov/ls/nu/he/milkrequirementsincnps.asp?tabsection=3" TargetMode="External"/><Relationship Id="rId41" Type="http://schemas.openxmlformats.org/officeDocument/2006/relationships/footer" Target="footer12.xml"/></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A5CFDE02584FE40B5517E7D3E746F9F" ma:contentTypeVersion="18" ma:contentTypeDescription="Create a new document." ma:contentTypeScope="" ma:versionID="1b8cac884aa59640c932fe726521204a">
  <xsd:schema xmlns:xsd="http://www.w3.org/2001/XMLSchema" xmlns:xs="http://www.w3.org/2001/XMLSchema" xmlns:p="http://schemas.microsoft.com/office/2006/metadata/properties" xmlns:ns2="ec6aa420-917f-483b-8a82-234982ee22e3" xmlns:ns3="a280c736-6624-4261-b35e-217fc03f2a21" targetNamespace="http://schemas.microsoft.com/office/2006/metadata/properties" ma:root="true" ma:fieldsID="fd3e3d55ff790f754e267d15bac9c4c9" ns2:_="" ns3:_="">
    <xsd:import namespace="ec6aa420-917f-483b-8a82-234982ee22e3"/>
    <xsd:import namespace="a280c736-6624-4261-b35e-217fc03f2a21"/>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EventHashCode" minOccurs="0"/>
                <xsd:element ref="ns2:MediaServiceGenerationTime" minOccurs="0"/>
                <xsd:element ref="ns2:MediaServiceDateTaken" minOccurs="0"/>
                <xsd:element ref="ns2:MediaServiceAutoTags" minOccurs="0"/>
                <xsd:element ref="ns2:MediaServiceOCR" minOccurs="0"/>
                <xsd:element ref="ns2:MediaServiceLocation" minOccurs="0"/>
                <xsd:element ref="ns2:MediaServiceAutoKeyPoints" minOccurs="0"/>
                <xsd:element ref="ns2:MediaServiceKeyPoints"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c6aa420-917f-483b-8a82-234982ee22e3"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919ba80e-4ed7-42b5-a1d2-490ece9b849e"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280c736-6624-4261-b35e-217fc03f2a21" elementFormDefault="qualified">
    <xsd:import namespace="http://schemas.microsoft.com/office/2006/documentManagement/types"/>
    <xsd:import namespace="http://schemas.microsoft.com/office/infopath/2007/PartnerControls"/>
    <xsd:element name="SharedWithUsers" ma:index="1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description="" ma:internalName="SharedWithDetails" ma:readOnly="true">
      <xsd:simpleType>
        <xsd:restriction base="dms:Note">
          <xsd:maxLength value="255"/>
        </xsd:restriction>
      </xsd:simpleType>
    </xsd:element>
    <xsd:element name="TaxCatchAll" ma:index="23" nillable="true" ma:displayName="Taxonomy Catch All Column" ma:hidden="true" ma:list="{5472cf84-cd56-42d0-81cd-89c9f9476d63}" ma:internalName="TaxCatchAll" ma:showField="CatchAllData" ma:web="a280c736-6624-4261-b35e-217fc03f2a2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a280c736-6624-4261-b35e-217fc03f2a21" xsi:nil="true"/>
    <lcf76f155ced4ddcb4097134ff3c332f xmlns="ec6aa420-917f-483b-8a82-234982ee22e3">
      <Terms xmlns="http://schemas.microsoft.com/office/infopath/2007/PartnerControls"/>
    </lcf76f155ced4ddcb4097134ff3c332f>
    <SharedWithUsers xmlns="a280c736-6624-4261-b35e-217fc03f2a21">
      <UserInfo>
        <DisplayName/>
        <AccountId xsi:nil="true"/>
        <AccountType/>
      </UserInfo>
    </SharedWithUsers>
    <MediaLengthInSeconds xmlns="ec6aa420-917f-483b-8a82-234982ee22e3" xsi:nil="true"/>
  </documentManagement>
</p:properties>
</file>

<file path=customXml/itemProps1.xml><?xml version="1.0" encoding="utf-8"?>
<ds:datastoreItem xmlns:ds="http://schemas.openxmlformats.org/officeDocument/2006/customXml" ds:itemID="{59EED56B-0A54-47B6-B70B-6F47D5E7E5F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c6aa420-917f-483b-8a82-234982ee22e3"/>
    <ds:schemaRef ds:uri="a280c736-6624-4261-b35e-217fc03f2a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73E05E9-6A58-41E3-9CFD-1EBB164B3C13}">
  <ds:schemaRefs>
    <ds:schemaRef ds:uri="http://schemas.openxmlformats.org/officeDocument/2006/bibliography"/>
  </ds:schemaRefs>
</ds:datastoreItem>
</file>

<file path=customXml/itemProps3.xml><?xml version="1.0" encoding="utf-8"?>
<ds:datastoreItem xmlns:ds="http://schemas.openxmlformats.org/officeDocument/2006/customXml" ds:itemID="{68F5674E-E498-48BF-AC7C-256F945F746D}">
  <ds:schemaRefs>
    <ds:schemaRef ds:uri="http://schemas.microsoft.com/sharepoint/v3/contenttype/forms"/>
  </ds:schemaRefs>
</ds:datastoreItem>
</file>

<file path=customXml/itemProps4.xml><?xml version="1.0" encoding="utf-8"?>
<ds:datastoreItem xmlns:ds="http://schemas.openxmlformats.org/officeDocument/2006/customXml" ds:itemID="{899D6626-A19F-41A7-B38A-9A199003E945}">
  <ds:schemaRefs>
    <ds:schemaRef ds:uri="http://schemas.microsoft.com/office/2006/metadata/properties"/>
    <ds:schemaRef ds:uri="http://schemas.microsoft.com/office/infopath/2007/PartnerControls"/>
    <ds:schemaRef ds:uri="a280c736-6624-4261-b35e-217fc03f2a21"/>
    <ds:schemaRef ds:uri="ec6aa420-917f-483b-8a82-234982ee22e3"/>
  </ds:schemaRefs>
</ds:datastoreItem>
</file>

<file path=docProps/app.xml><?xml version="1.0" encoding="utf-8"?>
<Properties xmlns="http://schemas.openxmlformats.org/officeDocument/2006/extended-properties" xmlns:vt="http://schemas.openxmlformats.org/officeDocument/2006/docPropsVTypes">
  <Template>Normal.dotm</Template>
  <TotalTime>69</TotalTime>
  <Pages>43</Pages>
  <Words>10646</Words>
  <Characters>60688</Characters>
  <Application>Microsoft Office Word</Application>
  <DocSecurity>0</DocSecurity>
  <Lines>505</Lines>
  <Paragraphs>142</Paragraphs>
  <ScaleCrop>false</ScaleCrop>
  <Company/>
  <LinksUpToDate>false</LinksUpToDate>
  <CharactersWithSpaces>71192</CharactersWithSpaces>
  <SharedDoc>false</SharedDoc>
  <HLinks>
    <vt:vector size="66" baseType="variant">
      <vt:variant>
        <vt:i4>2359405</vt:i4>
      </vt:variant>
      <vt:variant>
        <vt:i4>30</vt:i4>
      </vt:variant>
      <vt:variant>
        <vt:i4>0</vt:i4>
      </vt:variant>
      <vt:variant>
        <vt:i4>5</vt:i4>
      </vt:variant>
      <vt:variant>
        <vt:lpwstr>https://www.cde.ca.gov/ls/nu/he/milkrequirementsincnps.asp?tabsection=3</vt:lpwstr>
      </vt:variant>
      <vt:variant>
        <vt:lpwstr/>
      </vt:variant>
      <vt:variant>
        <vt:i4>2359405</vt:i4>
      </vt:variant>
      <vt:variant>
        <vt:i4>27</vt:i4>
      </vt:variant>
      <vt:variant>
        <vt:i4>0</vt:i4>
      </vt:variant>
      <vt:variant>
        <vt:i4>5</vt:i4>
      </vt:variant>
      <vt:variant>
        <vt:lpwstr>https://www.cde.ca.gov/ls/nu/he/milkrequirementsincnps.asp?tabsection=3</vt:lpwstr>
      </vt:variant>
      <vt:variant>
        <vt:lpwstr/>
      </vt:variant>
      <vt:variant>
        <vt:i4>2359405</vt:i4>
      </vt:variant>
      <vt:variant>
        <vt:i4>24</vt:i4>
      </vt:variant>
      <vt:variant>
        <vt:i4>0</vt:i4>
      </vt:variant>
      <vt:variant>
        <vt:i4>5</vt:i4>
      </vt:variant>
      <vt:variant>
        <vt:lpwstr>https://www.cde.ca.gov/ls/nu/he/milkrequirementsincnps.asp?tabsection=3</vt:lpwstr>
      </vt:variant>
      <vt:variant>
        <vt:lpwstr/>
      </vt:variant>
      <vt:variant>
        <vt:i4>2359405</vt:i4>
      </vt:variant>
      <vt:variant>
        <vt:i4>21</vt:i4>
      </vt:variant>
      <vt:variant>
        <vt:i4>0</vt:i4>
      </vt:variant>
      <vt:variant>
        <vt:i4>5</vt:i4>
      </vt:variant>
      <vt:variant>
        <vt:lpwstr>https://www.cde.ca.gov/ls/nu/he/milkrequirementsincnps.asp?tabsection=3</vt:lpwstr>
      </vt:variant>
      <vt:variant>
        <vt:lpwstr/>
      </vt:variant>
      <vt:variant>
        <vt:i4>7077943</vt:i4>
      </vt:variant>
      <vt:variant>
        <vt:i4>18</vt:i4>
      </vt:variant>
      <vt:variant>
        <vt:i4>0</vt:i4>
      </vt:variant>
      <vt:variant>
        <vt:i4>5</vt:i4>
      </vt:variant>
      <vt:variant>
        <vt:lpwstr>https://www.cde.ca.gov/ls/nu/as/afterschoolnutstan.asp</vt:lpwstr>
      </vt:variant>
      <vt:variant>
        <vt:lpwstr/>
      </vt:variant>
      <vt:variant>
        <vt:i4>2359405</vt:i4>
      </vt:variant>
      <vt:variant>
        <vt:i4>15</vt:i4>
      </vt:variant>
      <vt:variant>
        <vt:i4>0</vt:i4>
      </vt:variant>
      <vt:variant>
        <vt:i4>5</vt:i4>
      </vt:variant>
      <vt:variant>
        <vt:lpwstr>https://www.cde.ca.gov/ls/nu/he/milkrequirementsincnps.asp?tabsection=3</vt:lpwstr>
      </vt:variant>
      <vt:variant>
        <vt:lpwstr/>
      </vt:variant>
      <vt:variant>
        <vt:i4>2359405</vt:i4>
      </vt:variant>
      <vt:variant>
        <vt:i4>12</vt:i4>
      </vt:variant>
      <vt:variant>
        <vt:i4>0</vt:i4>
      </vt:variant>
      <vt:variant>
        <vt:i4>5</vt:i4>
      </vt:variant>
      <vt:variant>
        <vt:lpwstr>https://www.cde.ca.gov/ls/nu/he/milkrequirementsincnps.asp?tabsection=3</vt:lpwstr>
      </vt:variant>
      <vt:variant>
        <vt:lpwstr/>
      </vt:variant>
      <vt:variant>
        <vt:i4>2359405</vt:i4>
      </vt:variant>
      <vt:variant>
        <vt:i4>9</vt:i4>
      </vt:variant>
      <vt:variant>
        <vt:i4>0</vt:i4>
      </vt:variant>
      <vt:variant>
        <vt:i4>5</vt:i4>
      </vt:variant>
      <vt:variant>
        <vt:lpwstr>https://www.cde.ca.gov/ls/nu/he/milkrequirementsincnps.asp?tabsection=3</vt:lpwstr>
      </vt:variant>
      <vt:variant>
        <vt:lpwstr/>
      </vt:variant>
      <vt:variant>
        <vt:i4>2359405</vt:i4>
      </vt:variant>
      <vt:variant>
        <vt:i4>6</vt:i4>
      </vt:variant>
      <vt:variant>
        <vt:i4>0</vt:i4>
      </vt:variant>
      <vt:variant>
        <vt:i4>5</vt:i4>
      </vt:variant>
      <vt:variant>
        <vt:lpwstr>https://www.cde.ca.gov/ls/nu/he/milkrequirementsincnps.asp?tabsection=3</vt:lpwstr>
      </vt:variant>
      <vt:variant>
        <vt:lpwstr/>
      </vt:variant>
      <vt:variant>
        <vt:i4>7077943</vt:i4>
      </vt:variant>
      <vt:variant>
        <vt:i4>3</vt:i4>
      </vt:variant>
      <vt:variant>
        <vt:i4>0</vt:i4>
      </vt:variant>
      <vt:variant>
        <vt:i4>5</vt:i4>
      </vt:variant>
      <vt:variant>
        <vt:lpwstr>https://www.cde.ca.gov/ls/nu/as/afterschoolnutstan.asp</vt:lpwstr>
      </vt:variant>
      <vt:variant>
        <vt:lpwstr/>
      </vt:variant>
      <vt:variant>
        <vt:i4>655432</vt:i4>
      </vt:variant>
      <vt:variant>
        <vt:i4>0</vt:i4>
      </vt:variant>
      <vt:variant>
        <vt:i4>0</vt:i4>
      </vt:variant>
      <vt:variant>
        <vt:i4>5</vt:i4>
      </vt:variant>
      <vt:variant>
        <vt:lpwstr>https://www.cde.ca.gov/ls/nu/sn/nslp.asp</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Carolyn Dawn Rider</dc:creator>
  <cp:keywords/>
  <dc:description/>
  <cp:lastModifiedBy>Janice Kao</cp:lastModifiedBy>
  <cp:revision>14</cp:revision>
  <cp:lastPrinted>2020-08-18T23:11:00Z</cp:lastPrinted>
  <dcterms:created xsi:type="dcterms:W3CDTF">2026-04-28T03:09:00Z</dcterms:created>
  <dcterms:modified xsi:type="dcterms:W3CDTF">2026-05-06T06:45:00Z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0x0101004A5CFDE02584FE40B5517E7D3E746F9F</vt:lpwstr>
  </property>
  <property fmtid="{D5CDD505-2E9C-101B-9397-08002B2CF9AE}" pid="3" name="MediaServiceImageTags">
    <vt:lpwstr/>
  </property>
  <property fmtid="{D5CDD505-2E9C-101B-9397-08002B2CF9AE}" pid="4" name="Order">
    <vt:r8>670300</vt:r8>
  </property>
  <property fmtid="{D5CDD505-2E9C-101B-9397-08002B2CF9AE}" pid="5" name="ComplianceAssetId">
    <vt:lpwstr/>
  </property>
  <property fmtid="{D5CDD505-2E9C-101B-9397-08002B2CF9AE}" pid="6" name="_ExtendedDescription">
    <vt:lpwstr/>
  </property>
  <property fmtid="{D5CDD505-2E9C-101B-9397-08002B2CF9AE}" pid="7" name="TriggerFlowInfo">
    <vt:lpwstr/>
  </property>
</Properties>
</file>