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  <p:sldMasterId id="2147483713" r:id="rId3"/>
  </p:sldMasterIdLst>
  <p:notesMasterIdLst>
    <p:notesMasterId r:id="rId8"/>
  </p:notesMasterIdLst>
  <p:sldIdLst>
    <p:sldId id="262" r:id="rId4"/>
    <p:sldId id="310" r:id="rId5"/>
    <p:sldId id="311" r:id="rId6"/>
    <p:sldId id="297" r:id="rId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CC0000"/>
    <a:srgbClr val="339933"/>
    <a:srgbClr val="FFCC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53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231FF-7B4D-48F0-9C96-053C40C63168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440BF-AE0D-4212-8AFF-453A48F0F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9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738"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33521" indent="-282123" defTabSz="924738"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28495" indent="-225699" defTabSz="924738"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79892" indent="-225699" defTabSz="924738"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31290" indent="-225699" defTabSz="924738"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482688" indent="-225699" defTabSz="924738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34085" indent="-225699" defTabSz="924738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385483" indent="-225699" defTabSz="924738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36880" indent="-225699" defTabSz="924738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68FDAE31-DB14-494E-9E12-14550A85968E}" type="slidenum">
              <a:rPr lang="en-US" sz="1200" b="0"/>
              <a:pPr/>
              <a:t>1</a:t>
            </a:fld>
            <a:endParaRPr lang="en-US" sz="1200" b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80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B4A4-8897-E444-9922-FC08375AAB5C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EB64-96FC-5A46-BF67-B8411004B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8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28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9097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4251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1216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76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536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5027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8289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88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6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10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87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9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7E39-3C47-554C-8777-2EAB039BF4C7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3574-3699-B24E-83F4-6EF9AF01B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2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F3D356-531F-A04D-8007-71E07D8FB0D7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300B74-2B8E-5941-8962-3E115ED92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941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anr.edu/ACP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anr.edu/acp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citrusinsider.org/map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9542" y="38100"/>
            <a:ext cx="8630291" cy="751136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rgbClr val="800000"/>
                </a:solidFill>
                <a:ea typeface="+mj-ea"/>
              </a:rPr>
              <a:t>Asian Citrus Psyllid and the Citrus Disease Huanglongbing</a:t>
            </a:r>
          </a:p>
        </p:txBody>
      </p:sp>
      <p:pic>
        <p:nvPicPr>
          <p:cNvPr id="2051" name="Picture 4" descr="ACP adult 00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7642" y="767148"/>
            <a:ext cx="3033792" cy="220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593874" y="850088"/>
            <a:ext cx="6719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en-US" sz="1800" dirty="0" smtClean="0">
                <a:solidFill>
                  <a:schemeClr val="bg1"/>
                </a:solidFill>
              </a:rPr>
              <a:t>ACP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2763875" y="4908899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3434" y="3027150"/>
            <a:ext cx="8147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tiny Asian citrus psyllid can transmit a bacterium that causes the incurable disease huanglongbing in citrus.  Early symptoms of the disease are blotchy mottle – asymmetrical yellowing versus the very symmetrical yellowing cause by zinc deficiency.  Eventually the fruit becomes small, the juice bitter and the tree dies.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8322" y="4262701"/>
            <a:ext cx="2422422" cy="1608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928" y="825123"/>
            <a:ext cx="3293633" cy="2181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6" descr="greening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6099" y="4164964"/>
            <a:ext cx="2618100" cy="1911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7456279" y="5349946"/>
            <a:ext cx="65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Zinc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997450" y="2687165"/>
            <a:ext cx="65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800" dirty="0">
                <a:solidFill>
                  <a:schemeClr val="bg1"/>
                </a:solidFill>
              </a:rPr>
              <a:t>HLB</a:t>
            </a:r>
          </a:p>
        </p:txBody>
      </p:sp>
      <p:sp>
        <p:nvSpPr>
          <p:cNvPr id="16" name="Oval 15"/>
          <p:cNvSpPr/>
          <p:nvPr/>
        </p:nvSpPr>
        <p:spPr>
          <a:xfrm>
            <a:off x="6324076" y="1944898"/>
            <a:ext cx="602855" cy="4008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rot="7547113">
            <a:off x="6417483" y="2347758"/>
            <a:ext cx="602855" cy="4008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67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200" y="740099"/>
            <a:ext cx="6171112" cy="48251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68175" y="152006"/>
            <a:ext cx="6554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Status of ACP and HLB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443" y="801657"/>
            <a:ext cx="25970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Northern and Central California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ACP</a:t>
            </a:r>
            <a:r>
              <a:rPr lang="en-US" dirty="0" smtClean="0"/>
              <a:t>: Occasional finds of psyllids on trap cards- eradicative treatments applied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HLB</a:t>
            </a:r>
            <a:r>
              <a:rPr lang="en-US" dirty="0" smtClean="0"/>
              <a:t>: none known</a:t>
            </a:r>
          </a:p>
          <a:p>
            <a:endParaRPr lang="en-US" dirty="0"/>
          </a:p>
          <a:p>
            <a:r>
              <a:rPr lang="en-US" b="1" u="sng" dirty="0" smtClean="0"/>
              <a:t>Southern California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ACP</a:t>
            </a:r>
            <a:r>
              <a:rPr lang="en-US" dirty="0" smtClean="0"/>
              <a:t>: spread throughout – parasite releases in urban areas and regular sprays of commercial citrus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HLB</a:t>
            </a:r>
            <a:r>
              <a:rPr lang="en-US" dirty="0" smtClean="0"/>
              <a:t>: found in LA, Orange, Riverside, San Diego counties in residential areas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90955" y="278434"/>
            <a:ext cx="387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hlinkClick r:id="rId3"/>
              </a:rPr>
              <a:t>www.ucanr.edu/ACP/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15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7" y="700784"/>
            <a:ext cx="9017668" cy="58862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750688" y="714737"/>
            <a:ext cx="249259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  <a:hlinkClick r:id="rId3"/>
              </a:rPr>
              <a:t>www.ucanr.edu/acp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224" y="128647"/>
            <a:ext cx="8060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800000"/>
                </a:solidFill>
                <a:latin typeface="Calibri"/>
                <a:ea typeface="+mn-ea"/>
                <a:cs typeface="+mn-cs"/>
              </a:rPr>
              <a:t>The current HLB </a:t>
            </a:r>
            <a:r>
              <a:rPr lang="en-US" sz="2400" b="1" dirty="0" smtClean="0">
                <a:solidFill>
                  <a:srgbClr val="800000"/>
                </a:solidFill>
                <a:latin typeface="Calibri"/>
                <a:ea typeface="+mn-ea"/>
                <a:cs typeface="+mn-cs"/>
              </a:rPr>
              <a:t>situation in southern California</a:t>
            </a:r>
            <a:endParaRPr lang="en-US" sz="2400" b="1" dirty="0">
              <a:solidFill>
                <a:srgbClr val="800000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7366571" y="889764"/>
            <a:ext cx="1406726" cy="1789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45178" y="5620213"/>
            <a:ext cx="2478507" cy="11387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More than 2500 infected trees removed as of </a:t>
            </a:r>
            <a:r>
              <a:rPr lang="en-US" dirty="0" smtClean="0"/>
              <a:t>Fall </a:t>
            </a:r>
            <a:r>
              <a:rPr lang="en-US" dirty="0" smtClean="0"/>
              <a:t>2021</a:t>
            </a:r>
          </a:p>
          <a:p>
            <a:pPr algn="ctr"/>
            <a:r>
              <a:rPr lang="en-US" sz="1400" dirty="0" smtClean="0">
                <a:hlinkClick r:id="rId4"/>
              </a:rPr>
              <a:t>https</a:t>
            </a:r>
            <a:r>
              <a:rPr lang="en-US" sz="1400" dirty="0">
                <a:hlinkClick r:id="rId4"/>
              </a:rPr>
              <a:t>://citrusinsider.org/maps</a:t>
            </a:r>
            <a:r>
              <a:rPr lang="en-US" sz="1400" dirty="0" smtClean="0">
                <a:hlinkClick r:id="rId4"/>
              </a:rPr>
              <a:t>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46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87675" y="783209"/>
            <a:ext cx="864056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sz="1600" dirty="0" err="1">
                <a:latin typeface="+mn-lt"/>
              </a:rPr>
              <a:t>Plant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only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certified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disease</a:t>
            </a:r>
            <a:r>
              <a:rPr lang="es-ES" sz="1600" dirty="0">
                <a:latin typeface="+mn-lt"/>
              </a:rPr>
              <a:t>-free citrus </a:t>
            </a:r>
            <a:r>
              <a:rPr lang="es-ES" sz="1600" dirty="0" err="1">
                <a:latin typeface="+mn-lt"/>
              </a:rPr>
              <a:t>plants</a:t>
            </a:r>
            <a:r>
              <a:rPr lang="es-ES" sz="1600" dirty="0">
                <a:latin typeface="+mn-lt"/>
              </a:rPr>
              <a:t> (</a:t>
            </a:r>
            <a:r>
              <a:rPr lang="es-ES" sz="1600" dirty="0" err="1">
                <a:latin typeface="+mn-lt"/>
              </a:rPr>
              <a:t>or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graft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budwood</a:t>
            </a:r>
            <a:r>
              <a:rPr lang="es-ES" sz="1600" dirty="0">
                <a:latin typeface="+mn-lt"/>
              </a:rPr>
              <a:t>) </a:t>
            </a:r>
            <a:r>
              <a:rPr lang="es-ES" sz="1600" dirty="0" err="1">
                <a:latin typeface="+mn-lt"/>
              </a:rPr>
              <a:t>obtained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from</a:t>
            </a:r>
            <a:r>
              <a:rPr lang="es-ES" sz="1600" dirty="0">
                <a:latin typeface="+mn-lt"/>
              </a:rPr>
              <a:t> a </a:t>
            </a:r>
            <a:r>
              <a:rPr lang="es-ES" sz="1600" dirty="0" err="1">
                <a:latin typeface="+mn-lt"/>
              </a:rPr>
              <a:t>reputable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nursery</a:t>
            </a:r>
            <a:r>
              <a:rPr lang="es-ES" sz="1600" dirty="0">
                <a:latin typeface="+mn-lt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sz="1600" dirty="0" smtClean="0">
                <a:latin typeface="+mn-lt"/>
              </a:rPr>
              <a:t>Do </a:t>
            </a:r>
            <a:r>
              <a:rPr lang="es-ES" sz="1600" dirty="0" err="1" smtClean="0">
                <a:latin typeface="+mn-lt"/>
              </a:rPr>
              <a:t>not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move</a:t>
            </a:r>
            <a:r>
              <a:rPr lang="es-ES" sz="1600" dirty="0" smtClean="0">
                <a:latin typeface="+mn-lt"/>
              </a:rPr>
              <a:t> citrus </a:t>
            </a:r>
            <a:r>
              <a:rPr lang="es-ES" sz="1600" dirty="0" err="1" smtClean="0">
                <a:latin typeface="+mn-lt"/>
              </a:rPr>
              <a:t>trees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around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the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state</a:t>
            </a:r>
            <a:r>
              <a:rPr lang="es-ES" sz="1600" dirty="0" smtClean="0">
                <a:latin typeface="+mn-lt"/>
              </a:rPr>
              <a:t> and </a:t>
            </a:r>
            <a:r>
              <a:rPr lang="es-ES" sz="1600" dirty="0" err="1" smtClean="0">
                <a:latin typeface="+mn-lt"/>
              </a:rPr>
              <a:t>before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moving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fruit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wash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it</a:t>
            </a:r>
            <a:r>
              <a:rPr lang="es-ES" sz="1600" dirty="0" smtClean="0">
                <a:latin typeface="+mn-lt"/>
              </a:rPr>
              <a:t> and </a:t>
            </a:r>
            <a:r>
              <a:rPr lang="es-ES" sz="1600" dirty="0" err="1" smtClean="0">
                <a:latin typeface="+mn-lt"/>
              </a:rPr>
              <a:t>remove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stems</a:t>
            </a:r>
            <a:r>
              <a:rPr lang="es-ES" sz="1600" dirty="0" smtClean="0">
                <a:latin typeface="+mn-lt"/>
              </a:rPr>
              <a:t> and </a:t>
            </a:r>
            <a:r>
              <a:rPr lang="es-ES" sz="1600" dirty="0" err="1" smtClean="0">
                <a:latin typeface="+mn-lt"/>
              </a:rPr>
              <a:t>leaves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that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could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harbor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the</a:t>
            </a:r>
            <a:r>
              <a:rPr lang="es-ES" sz="1600" dirty="0" smtClean="0">
                <a:latin typeface="+mn-lt"/>
              </a:rPr>
              <a:t> psyllid.</a:t>
            </a:r>
            <a:endParaRPr lang="es-ES" sz="1600" dirty="0">
              <a:latin typeface="+mn-lt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sz="1600" dirty="0" err="1">
                <a:latin typeface="+mn-lt"/>
              </a:rPr>
              <a:t>Learn</a:t>
            </a:r>
            <a:r>
              <a:rPr lang="es-ES" sz="1600" dirty="0">
                <a:latin typeface="+mn-lt"/>
              </a:rPr>
              <a:t> to </a:t>
            </a:r>
            <a:r>
              <a:rPr lang="es-ES" sz="1600" dirty="0" err="1">
                <a:latin typeface="+mn-lt"/>
              </a:rPr>
              <a:t>recognize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the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pest</a:t>
            </a:r>
            <a:r>
              <a:rPr lang="es-ES" sz="1600" dirty="0">
                <a:latin typeface="+mn-lt"/>
              </a:rPr>
              <a:t> and </a:t>
            </a:r>
            <a:r>
              <a:rPr lang="es-ES" sz="1600" dirty="0" err="1" smtClean="0">
                <a:latin typeface="+mn-lt"/>
              </a:rPr>
              <a:t>disease</a:t>
            </a:r>
            <a:r>
              <a:rPr lang="es-ES" sz="1600" dirty="0" smtClean="0">
                <a:latin typeface="+mn-lt"/>
              </a:rPr>
              <a:t> and </a:t>
            </a:r>
            <a:r>
              <a:rPr lang="es-ES" sz="1600" dirty="0" err="1" smtClean="0">
                <a:latin typeface="+mn-lt"/>
              </a:rPr>
              <a:t>know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where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it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is</a:t>
            </a:r>
            <a:r>
              <a:rPr lang="es-ES" sz="1600" dirty="0" smtClean="0">
                <a:latin typeface="+mn-lt"/>
              </a:rPr>
              <a:t> in </a:t>
            </a:r>
            <a:r>
              <a:rPr lang="es-ES" sz="1600" dirty="0" err="1" smtClean="0">
                <a:latin typeface="+mn-lt"/>
              </a:rPr>
              <a:t>relation</a:t>
            </a:r>
            <a:r>
              <a:rPr lang="es-ES" sz="1600" dirty="0" smtClean="0">
                <a:latin typeface="+mn-lt"/>
              </a:rPr>
              <a:t> to </a:t>
            </a:r>
            <a:r>
              <a:rPr lang="es-ES" sz="1600" dirty="0" err="1" smtClean="0">
                <a:latin typeface="+mn-lt"/>
              </a:rPr>
              <a:t>your</a:t>
            </a:r>
            <a:r>
              <a:rPr lang="es-ES" sz="1600" dirty="0" smtClean="0">
                <a:latin typeface="+mn-lt"/>
              </a:rPr>
              <a:t> home.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sz="1600" dirty="0" err="1">
                <a:latin typeface="+mn-lt"/>
              </a:rPr>
              <a:t>Call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the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Department</a:t>
            </a:r>
            <a:r>
              <a:rPr lang="es-ES" sz="1600" dirty="0">
                <a:latin typeface="+mn-lt"/>
              </a:rPr>
              <a:t> of </a:t>
            </a:r>
            <a:r>
              <a:rPr lang="es-ES" sz="1600" dirty="0" err="1">
                <a:latin typeface="+mn-lt"/>
              </a:rPr>
              <a:t>Food</a:t>
            </a:r>
            <a:r>
              <a:rPr lang="es-ES" sz="1600" dirty="0">
                <a:latin typeface="+mn-lt"/>
              </a:rPr>
              <a:t> and Agriculture </a:t>
            </a:r>
            <a:r>
              <a:rPr lang="es-ES" sz="1600" dirty="0" err="1">
                <a:latin typeface="+mn-lt"/>
              </a:rPr>
              <a:t>hotline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if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you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think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you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might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have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the</a:t>
            </a:r>
            <a:r>
              <a:rPr lang="es-ES" sz="1600" dirty="0">
                <a:latin typeface="+mn-lt"/>
              </a:rPr>
              <a:t> psyllid (central and </a:t>
            </a:r>
            <a:r>
              <a:rPr lang="es-ES" sz="1600" dirty="0" err="1">
                <a:latin typeface="+mn-lt"/>
              </a:rPr>
              <a:t>northern</a:t>
            </a:r>
            <a:r>
              <a:rPr lang="es-ES" sz="1600" dirty="0">
                <a:latin typeface="+mn-lt"/>
              </a:rPr>
              <a:t> CA) </a:t>
            </a:r>
            <a:r>
              <a:rPr lang="es-ES" sz="1600" dirty="0" err="1">
                <a:latin typeface="+mn-lt"/>
              </a:rPr>
              <a:t>or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the</a:t>
            </a:r>
            <a:r>
              <a:rPr lang="es-ES" sz="1600" dirty="0">
                <a:latin typeface="+mn-lt"/>
              </a:rPr>
              <a:t> </a:t>
            </a:r>
            <a:r>
              <a:rPr lang="es-ES" sz="1600" dirty="0" err="1">
                <a:latin typeface="+mn-lt"/>
              </a:rPr>
              <a:t>disease</a:t>
            </a:r>
            <a:r>
              <a:rPr lang="es-ES" sz="1600" dirty="0">
                <a:latin typeface="+mn-lt"/>
              </a:rPr>
              <a:t> (</a:t>
            </a:r>
            <a:r>
              <a:rPr lang="es-ES" sz="1600" dirty="0" err="1">
                <a:latin typeface="+mn-lt"/>
              </a:rPr>
              <a:t>anywhere</a:t>
            </a:r>
            <a:r>
              <a:rPr lang="es-ES" sz="1600" dirty="0">
                <a:latin typeface="+mn-lt"/>
              </a:rPr>
              <a:t>).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sz="1600" dirty="0" smtClean="0">
                <a:latin typeface="+mn-lt"/>
              </a:rPr>
              <a:t>Control </a:t>
            </a:r>
            <a:r>
              <a:rPr lang="es-ES" sz="1600" dirty="0" err="1" smtClean="0">
                <a:latin typeface="+mn-lt"/>
              </a:rPr>
              <a:t>ants</a:t>
            </a:r>
            <a:r>
              <a:rPr lang="es-ES" sz="1600" dirty="0" smtClean="0">
                <a:latin typeface="+mn-lt"/>
              </a:rPr>
              <a:t> to </a:t>
            </a:r>
            <a:r>
              <a:rPr lang="es-ES" sz="1600" dirty="0" err="1" smtClean="0">
                <a:latin typeface="+mn-lt"/>
              </a:rPr>
              <a:t>help</a:t>
            </a:r>
            <a:r>
              <a:rPr lang="es-ES" sz="1600" dirty="0" smtClean="0">
                <a:latin typeface="+mn-lt"/>
              </a:rPr>
              <a:t> natural </a:t>
            </a:r>
            <a:r>
              <a:rPr lang="es-ES" sz="1600" dirty="0" err="1" smtClean="0">
                <a:latin typeface="+mn-lt"/>
              </a:rPr>
              <a:t>enemies</a:t>
            </a:r>
            <a:r>
              <a:rPr lang="es-ES" sz="1600" dirty="0" smtClean="0">
                <a:latin typeface="+mn-lt"/>
              </a:rPr>
              <a:t> control ACP</a:t>
            </a:r>
            <a:endParaRPr lang="es-ES" sz="1600" dirty="0">
              <a:latin typeface="+mn-lt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sz="1600" dirty="0" smtClean="0">
                <a:latin typeface="+mn-lt"/>
              </a:rPr>
              <a:t>Be </a:t>
            </a:r>
            <a:r>
              <a:rPr lang="es-ES" sz="1600" dirty="0" err="1" smtClean="0">
                <a:latin typeface="+mn-lt"/>
              </a:rPr>
              <a:t>supportive</a:t>
            </a:r>
            <a:r>
              <a:rPr lang="es-ES" sz="1600" dirty="0" smtClean="0">
                <a:latin typeface="+mn-lt"/>
              </a:rPr>
              <a:t> of </a:t>
            </a:r>
            <a:r>
              <a:rPr lang="es-ES" sz="1600" dirty="0" err="1" smtClean="0">
                <a:latin typeface="+mn-lt"/>
              </a:rPr>
              <a:t>trapping</a:t>
            </a:r>
            <a:r>
              <a:rPr lang="es-ES" sz="1600" dirty="0" smtClean="0">
                <a:latin typeface="+mn-lt"/>
              </a:rPr>
              <a:t> and </a:t>
            </a:r>
            <a:r>
              <a:rPr lang="es-ES" sz="1600" dirty="0" err="1" smtClean="0">
                <a:latin typeface="+mn-lt"/>
              </a:rPr>
              <a:t>pesticide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treatments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for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the</a:t>
            </a:r>
            <a:r>
              <a:rPr lang="es-ES" sz="1600" dirty="0" smtClean="0">
                <a:latin typeface="+mn-lt"/>
              </a:rPr>
              <a:t> psyllid and, </a:t>
            </a:r>
            <a:r>
              <a:rPr lang="es-ES" sz="1600" dirty="0" err="1" smtClean="0">
                <a:latin typeface="+mn-lt"/>
              </a:rPr>
              <a:t>if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your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trees</a:t>
            </a:r>
            <a:r>
              <a:rPr lang="es-ES" sz="1600" dirty="0" smtClean="0">
                <a:latin typeface="+mn-lt"/>
              </a:rPr>
              <a:t> are </a:t>
            </a:r>
            <a:r>
              <a:rPr lang="es-ES" sz="1600" dirty="0" err="1" smtClean="0">
                <a:latin typeface="+mn-lt"/>
              </a:rPr>
              <a:t>found</a:t>
            </a:r>
            <a:r>
              <a:rPr lang="es-ES" sz="1600" dirty="0" smtClean="0">
                <a:latin typeface="+mn-lt"/>
              </a:rPr>
              <a:t> to be </a:t>
            </a:r>
            <a:r>
              <a:rPr lang="es-ES" sz="1600" dirty="0" err="1" smtClean="0">
                <a:latin typeface="+mn-lt"/>
              </a:rPr>
              <a:t>diseased</a:t>
            </a:r>
            <a:r>
              <a:rPr lang="es-ES" sz="1600" dirty="0" smtClean="0">
                <a:latin typeface="+mn-lt"/>
              </a:rPr>
              <a:t>, </a:t>
            </a:r>
            <a:r>
              <a:rPr lang="es-ES" sz="1600" dirty="0" err="1" smtClean="0">
                <a:latin typeface="+mn-lt"/>
              </a:rPr>
              <a:t>support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the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mandatory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tree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removal</a:t>
            </a:r>
            <a:r>
              <a:rPr lang="es-ES" sz="1600" dirty="0" smtClean="0">
                <a:latin typeface="+mn-lt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sz="1600" dirty="0" err="1" smtClean="0">
                <a:latin typeface="+mn-lt"/>
              </a:rPr>
              <a:t>If</a:t>
            </a:r>
            <a:r>
              <a:rPr lang="es-ES" sz="1600" dirty="0" smtClean="0">
                <a:latin typeface="+mn-lt"/>
              </a:rPr>
              <a:t> HLB </a:t>
            </a:r>
            <a:r>
              <a:rPr lang="es-ES" sz="1600" dirty="0" err="1" smtClean="0">
                <a:latin typeface="+mn-lt"/>
              </a:rPr>
              <a:t>is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found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close</a:t>
            </a:r>
            <a:r>
              <a:rPr lang="es-ES" sz="1600" dirty="0" smtClean="0">
                <a:latin typeface="+mn-lt"/>
              </a:rPr>
              <a:t> to </a:t>
            </a:r>
            <a:r>
              <a:rPr lang="es-ES" sz="1600" dirty="0" err="1" smtClean="0">
                <a:latin typeface="+mn-lt"/>
              </a:rPr>
              <a:t>your</a:t>
            </a:r>
            <a:r>
              <a:rPr lang="es-ES" sz="1600" dirty="0" smtClean="0">
                <a:latin typeface="+mn-lt"/>
              </a:rPr>
              <a:t> home, </a:t>
            </a:r>
            <a:r>
              <a:rPr lang="es-ES" sz="1600" dirty="0" err="1" smtClean="0">
                <a:latin typeface="+mn-lt"/>
              </a:rPr>
              <a:t>consider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removing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your</a:t>
            </a:r>
            <a:r>
              <a:rPr lang="es-ES" sz="1600" dirty="0" smtClean="0">
                <a:latin typeface="+mn-lt"/>
              </a:rPr>
              <a:t> citrus </a:t>
            </a:r>
            <a:r>
              <a:rPr lang="es-ES" sz="1600" dirty="0" err="1" smtClean="0">
                <a:latin typeface="+mn-lt"/>
              </a:rPr>
              <a:t>trees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because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they</a:t>
            </a:r>
            <a:r>
              <a:rPr lang="es-ES" sz="1600" dirty="0" smtClean="0">
                <a:latin typeface="+mn-lt"/>
              </a:rPr>
              <a:t> are </a:t>
            </a:r>
            <a:r>
              <a:rPr lang="es-ES" sz="1600" dirty="0" err="1" smtClean="0">
                <a:latin typeface="+mn-lt"/>
              </a:rPr>
              <a:t>likely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already</a:t>
            </a:r>
            <a:r>
              <a:rPr lang="es-ES" sz="1600" dirty="0" smtClean="0">
                <a:latin typeface="+mn-lt"/>
              </a:rPr>
              <a:t> </a:t>
            </a:r>
            <a:r>
              <a:rPr lang="es-ES" sz="1600" dirty="0" err="1" smtClean="0">
                <a:latin typeface="+mn-lt"/>
              </a:rPr>
              <a:t>infected</a:t>
            </a:r>
            <a:r>
              <a:rPr lang="es-ES" sz="1600" dirty="0" smtClean="0">
                <a:latin typeface="+mn-lt"/>
              </a:rPr>
              <a:t>!</a:t>
            </a:r>
            <a:endParaRPr lang="es-ES" sz="1600" dirty="0">
              <a:latin typeface="+mn-lt"/>
            </a:endParaRP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0" y="110857"/>
            <a:ext cx="91439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ES" sz="2400" b="1" dirty="0" err="1">
                <a:solidFill>
                  <a:srgbClr val="800000"/>
                </a:solidFill>
                <a:latin typeface="+mj-lt"/>
                <a:ea typeface="ＭＳ Ｐゴシック" charset="-128"/>
              </a:rPr>
              <a:t>How</a:t>
            </a:r>
            <a:r>
              <a:rPr lang="es-ES" sz="2400" b="1" dirty="0">
                <a:solidFill>
                  <a:srgbClr val="800000"/>
                </a:solidFill>
                <a:latin typeface="+mj-lt"/>
                <a:ea typeface="ＭＳ Ｐゴシック" charset="-128"/>
              </a:rPr>
              <a:t> </a:t>
            </a:r>
            <a:r>
              <a:rPr lang="es-ES" sz="2400" b="1" dirty="0" smtClean="0">
                <a:solidFill>
                  <a:srgbClr val="800000"/>
                </a:solidFill>
                <a:latin typeface="+mj-lt"/>
                <a:ea typeface="ＭＳ Ｐゴシック" charset="-128"/>
              </a:rPr>
              <a:t>to </a:t>
            </a:r>
            <a:r>
              <a:rPr lang="es-ES" sz="2400" b="1" dirty="0" err="1">
                <a:solidFill>
                  <a:srgbClr val="800000"/>
                </a:solidFill>
                <a:latin typeface="+mj-lt"/>
                <a:ea typeface="ＭＳ Ｐゴシック" charset="-128"/>
              </a:rPr>
              <a:t>protect</a:t>
            </a:r>
            <a:r>
              <a:rPr lang="es-ES" sz="2400" b="1" dirty="0">
                <a:solidFill>
                  <a:srgbClr val="800000"/>
                </a:solidFill>
                <a:latin typeface="+mj-lt"/>
                <a:ea typeface="ＭＳ Ｐゴシック" charset="-128"/>
              </a:rPr>
              <a:t> </a:t>
            </a:r>
            <a:r>
              <a:rPr lang="es-ES" sz="2400" b="1" dirty="0" err="1">
                <a:solidFill>
                  <a:srgbClr val="800000"/>
                </a:solidFill>
                <a:latin typeface="+mj-lt"/>
                <a:ea typeface="ＭＳ Ｐゴシック" charset="-128"/>
              </a:rPr>
              <a:t>your</a:t>
            </a:r>
            <a:r>
              <a:rPr lang="es-ES" sz="2400" b="1" dirty="0">
                <a:solidFill>
                  <a:srgbClr val="800000"/>
                </a:solidFill>
                <a:latin typeface="+mj-lt"/>
                <a:ea typeface="ＭＳ Ｐゴシック" charset="-128"/>
              </a:rPr>
              <a:t> citrus </a:t>
            </a:r>
            <a:r>
              <a:rPr lang="es-ES" sz="2400" b="1" dirty="0" smtClean="0">
                <a:solidFill>
                  <a:srgbClr val="800000"/>
                </a:solidFill>
                <a:latin typeface="+mj-lt"/>
                <a:ea typeface="ＭＳ Ｐゴシック" charset="-128"/>
              </a:rPr>
              <a:t>and </a:t>
            </a:r>
            <a:r>
              <a:rPr lang="es-ES" sz="2400" b="1" dirty="0" err="1" smtClean="0">
                <a:solidFill>
                  <a:srgbClr val="800000"/>
                </a:solidFill>
                <a:latin typeface="+mj-lt"/>
                <a:ea typeface="ＭＳ Ｐゴシック" charset="-128"/>
              </a:rPr>
              <a:t>help</a:t>
            </a:r>
            <a:r>
              <a:rPr lang="es-ES" sz="2400" b="1" dirty="0" smtClean="0">
                <a:solidFill>
                  <a:srgbClr val="800000"/>
                </a:solidFill>
                <a:latin typeface="+mj-lt"/>
                <a:ea typeface="ＭＳ Ｐゴシック" charset="-128"/>
              </a:rPr>
              <a:t> </a:t>
            </a:r>
            <a:r>
              <a:rPr lang="es-ES" sz="2400" b="1" dirty="0" err="1" smtClean="0">
                <a:solidFill>
                  <a:srgbClr val="800000"/>
                </a:solidFill>
                <a:latin typeface="+mj-lt"/>
                <a:ea typeface="ＭＳ Ｐゴシック" charset="-128"/>
              </a:rPr>
              <a:t>prevent</a:t>
            </a:r>
            <a:r>
              <a:rPr lang="es-ES" sz="2400" b="1" dirty="0" smtClean="0">
                <a:solidFill>
                  <a:srgbClr val="800000"/>
                </a:solidFill>
                <a:latin typeface="+mj-lt"/>
                <a:ea typeface="ＭＳ Ｐゴシック" charset="-128"/>
              </a:rPr>
              <a:t> HLB </a:t>
            </a:r>
            <a:r>
              <a:rPr lang="es-ES" sz="2400" b="1" dirty="0" err="1">
                <a:solidFill>
                  <a:srgbClr val="800000"/>
                </a:solidFill>
                <a:latin typeface="+mj-lt"/>
                <a:ea typeface="ＭＳ Ｐゴシック" charset="-128"/>
              </a:rPr>
              <a:t>disease</a:t>
            </a:r>
            <a:r>
              <a:rPr lang="es-ES" sz="2400" b="1" dirty="0">
                <a:solidFill>
                  <a:srgbClr val="800000"/>
                </a:solidFill>
                <a:latin typeface="+mj-lt"/>
                <a:ea typeface="ＭＳ Ｐゴシック" charset="-128"/>
              </a:rPr>
              <a:t> </a:t>
            </a:r>
            <a:r>
              <a:rPr lang="es-ES" sz="2400" b="1" dirty="0" smtClean="0">
                <a:solidFill>
                  <a:srgbClr val="800000"/>
                </a:solidFill>
                <a:latin typeface="+mj-lt"/>
                <a:ea typeface="ＭＳ Ｐゴシック" charset="-128"/>
              </a:rPr>
              <a:t>spread?</a:t>
            </a:r>
            <a:endParaRPr lang="es-ES" sz="2400" b="1" dirty="0">
              <a:solidFill>
                <a:srgbClr val="800000"/>
              </a:solidFill>
              <a:latin typeface="+mj-lt"/>
              <a:ea typeface="ＭＳ Ｐゴシック" charset="-128"/>
            </a:endParaRPr>
          </a:p>
          <a:p>
            <a:pPr algn="ctr" eaLnBrk="1" hangingPunct="1">
              <a:defRPr/>
            </a:pPr>
            <a:endParaRPr lang="es-ES" sz="2400" b="1" dirty="0">
              <a:solidFill>
                <a:srgbClr val="8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241" y="4919438"/>
            <a:ext cx="3311048" cy="738664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All of these steps will protect your citrus tree and buy time for the scientists to find a cure for the disease!</a:t>
            </a:r>
            <a:endParaRPr lang="en-US" sz="1400" b="1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7548" y="4637815"/>
            <a:ext cx="3630942" cy="1749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85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UCANR bann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CANR banner" id="{B71674FE-3D30-4936-9A31-CDCF40555C2A}" vid="{38E4CC8D-6143-4458-8304-9306E2D4557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ANRBrand_basic</Template>
  <TotalTime>886</TotalTime>
  <Words>326</Words>
  <Application>Microsoft Office PowerPoint</Application>
  <PresentationFormat>On-screen Show (4:3)</PresentationFormat>
  <Paragraphs>28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ＭＳ Ｐゴシック</vt:lpstr>
      <vt:lpstr>ＭＳ Ｐゴシック</vt:lpstr>
      <vt:lpstr>Arial</vt:lpstr>
      <vt:lpstr>Calibri</vt:lpstr>
      <vt:lpstr>ANRBrand_basic</vt:lpstr>
      <vt:lpstr>Custom Design</vt:lpstr>
      <vt:lpstr>UCANR banner</vt:lpstr>
      <vt:lpstr>Asian Citrus Psyllid and the Citrus Disease Huanglongbing</vt:lpstr>
      <vt:lpstr>PowerPoint Presentation</vt:lpstr>
      <vt:lpstr>PowerPoint Presentation</vt:lpstr>
      <vt:lpstr>PowerPoint Presentation</vt:lpstr>
    </vt:vector>
  </TitlesOfParts>
  <Company>University of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presentation notes brief.</dc:title>
  <dc:creator>Beth Grafton-Cardwell</dc:creator>
  <cp:lastModifiedBy>Matt Daugherty</cp:lastModifiedBy>
  <cp:revision>100</cp:revision>
  <dcterms:created xsi:type="dcterms:W3CDTF">2013-01-28T19:05:02Z</dcterms:created>
  <dcterms:modified xsi:type="dcterms:W3CDTF">2021-10-28T15:34:51Z</dcterms:modified>
</cp:coreProperties>
</file>