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2" r:id="rId2"/>
    <p:sldId id="322" r:id="rId3"/>
    <p:sldId id="319" r:id="rId4"/>
    <p:sldId id="309" r:id="rId5"/>
    <p:sldId id="310" r:id="rId6"/>
    <p:sldId id="315" r:id="rId7"/>
    <p:sldId id="311" r:id="rId8"/>
    <p:sldId id="314" r:id="rId9"/>
    <p:sldId id="317" r:id="rId10"/>
    <p:sldId id="308" r:id="rId11"/>
    <p:sldId id="321" r:id="rId12"/>
    <p:sldId id="320" r:id="rId13"/>
    <p:sldId id="323" r:id="rId14"/>
    <p:sldId id="3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C636EB-A046-EA0C-FFC9-FFDDE371BEDA}" name="Linda Forbes" initials="LF" userId="S::lforbes@ucdavis.edu::b1a456a5-dc17-4543-a815-9158f62c5f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BB131"/>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460"/>
  </p:normalViewPr>
  <p:slideViewPr>
    <p:cSldViewPr snapToGrid="0">
      <p:cViewPr varScale="1">
        <p:scale>
          <a:sx n="100" d="100"/>
          <a:sy n="100" d="100"/>
        </p:scale>
        <p:origin x="184" y="288"/>
      </p:cViewPr>
      <p:guideLst/>
    </p:cSldViewPr>
  </p:slideViewPr>
  <p:outlineViewPr>
    <p:cViewPr>
      <p:scale>
        <a:sx n="33" d="100"/>
        <a:sy n="33" d="100"/>
      </p:scale>
      <p:origin x="0" y="-17600"/>
    </p:cViewPr>
  </p:outlineViewPr>
  <p:notesTextViewPr>
    <p:cViewPr>
      <p:scale>
        <a:sx n="1" d="1"/>
        <a:sy n="1" d="1"/>
      </p:scale>
      <p:origin x="0" y="0"/>
    </p:cViewPr>
  </p:notesTextViewPr>
  <p:sorterViewPr>
    <p:cViewPr>
      <p:scale>
        <a:sx n="100" d="100"/>
        <a:sy n="100" d="100"/>
      </p:scale>
      <p:origin x="0" y="-2214"/>
    </p:cViewPr>
  </p:sorterViewPr>
  <p:notesViewPr>
    <p:cSldViewPr snapToGrid="0">
      <p:cViewPr varScale="1">
        <p:scale>
          <a:sx n="85" d="100"/>
          <a:sy n="85" d="100"/>
        </p:scale>
        <p:origin x="272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E98AD-7B51-4DC6-82E1-521A52F6A235}" type="datetimeFigureOut">
              <a:rPr lang="en-US" smtClean="0"/>
              <a:t>2/27/26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2E254-CA1A-C6CB-D836-B37AB1EBA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A9666-E23C-C85B-FD1E-001A4D28E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6EEAF-72B7-0C9C-45CB-8513C749AE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CCE90C-D1B4-C121-5D57-AAF435AA5F45}"/>
              </a:ext>
            </a:extLst>
          </p:cNvPr>
          <p:cNvSpPr>
            <a:spLocks noGrp="1"/>
          </p:cNvSpPr>
          <p:nvPr>
            <p:ph type="sldNum" sz="quarter" idx="5"/>
          </p:nvPr>
        </p:nvSpPr>
        <p:spPr/>
        <p:txBody>
          <a:bodyPr/>
          <a:lstStyle/>
          <a:p>
            <a:fld id="{E2C40387-D8E8-4747-B676-98ED036C8F01}" type="slidenum">
              <a:rPr lang="en-US" smtClean="0"/>
              <a:t>1</a:t>
            </a:fld>
            <a:endParaRPr lang="en-US" dirty="0"/>
          </a:p>
        </p:txBody>
      </p:sp>
    </p:spTree>
    <p:extLst>
      <p:ext uri="{BB962C8B-B14F-4D97-AF65-F5344CB8AC3E}">
        <p14:creationId xmlns:p14="http://schemas.microsoft.com/office/powerpoint/2010/main" val="1316246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5A266-2FA0-E827-496D-0B6CFFD09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E8976-0BC0-BEF0-8DB1-0F5326209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D5DBE-5241-FF6E-CDF0-8EA757FC82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462469-82C0-9239-141A-126059884E29}"/>
              </a:ext>
            </a:extLst>
          </p:cNvPr>
          <p:cNvSpPr>
            <a:spLocks noGrp="1"/>
          </p:cNvSpPr>
          <p:nvPr>
            <p:ph type="sldNum" sz="quarter" idx="5"/>
          </p:nvPr>
        </p:nvSpPr>
        <p:spPr/>
        <p:txBody>
          <a:bodyPr/>
          <a:lstStyle/>
          <a:p>
            <a:fld id="{E2C40387-D8E8-4747-B676-98ED036C8F01}" type="slidenum">
              <a:rPr lang="en-US" smtClean="0"/>
              <a:t>10</a:t>
            </a:fld>
            <a:endParaRPr lang="en-US" dirty="0"/>
          </a:p>
        </p:txBody>
      </p:sp>
    </p:spTree>
    <p:extLst>
      <p:ext uri="{BB962C8B-B14F-4D97-AF65-F5344CB8AC3E}">
        <p14:creationId xmlns:p14="http://schemas.microsoft.com/office/powerpoint/2010/main" val="48205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970B9-D37F-9CBE-95F9-1619CFC0A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1F453-155D-6362-B707-DD0B3FF7A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7116CB-A44B-2269-B3AF-EC38F30D86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DC9DD8-EFD5-55E6-AEF5-F8F0FDB42337}"/>
              </a:ext>
            </a:extLst>
          </p:cNvPr>
          <p:cNvSpPr>
            <a:spLocks noGrp="1"/>
          </p:cNvSpPr>
          <p:nvPr>
            <p:ph type="sldNum" sz="quarter" idx="5"/>
          </p:nvPr>
        </p:nvSpPr>
        <p:spPr/>
        <p:txBody>
          <a:bodyPr/>
          <a:lstStyle/>
          <a:p>
            <a:fld id="{E2C40387-D8E8-4747-B676-98ED036C8F01}" type="slidenum">
              <a:rPr lang="en-US" smtClean="0"/>
              <a:t>11</a:t>
            </a:fld>
            <a:endParaRPr lang="en-US" dirty="0"/>
          </a:p>
        </p:txBody>
      </p:sp>
    </p:spTree>
    <p:extLst>
      <p:ext uri="{BB962C8B-B14F-4D97-AF65-F5344CB8AC3E}">
        <p14:creationId xmlns:p14="http://schemas.microsoft.com/office/powerpoint/2010/main" val="315569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A705B-F4D0-BBDB-048D-2573FED2F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6FE8C-3413-886E-722C-646C49A00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81E23-F7E4-9C8B-92DE-B4F6A7030E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109F76-AEC8-C177-1BC0-ABBA67892C4B}"/>
              </a:ext>
            </a:extLst>
          </p:cNvPr>
          <p:cNvSpPr>
            <a:spLocks noGrp="1"/>
          </p:cNvSpPr>
          <p:nvPr>
            <p:ph type="sldNum" sz="quarter" idx="5"/>
          </p:nvPr>
        </p:nvSpPr>
        <p:spPr/>
        <p:txBody>
          <a:bodyPr/>
          <a:lstStyle/>
          <a:p>
            <a:fld id="{E2C40387-D8E8-4747-B676-98ED036C8F01}" type="slidenum">
              <a:rPr lang="en-US" smtClean="0"/>
              <a:t>12</a:t>
            </a:fld>
            <a:endParaRPr lang="en-US" dirty="0"/>
          </a:p>
        </p:txBody>
      </p:sp>
    </p:spTree>
    <p:extLst>
      <p:ext uri="{BB962C8B-B14F-4D97-AF65-F5344CB8AC3E}">
        <p14:creationId xmlns:p14="http://schemas.microsoft.com/office/powerpoint/2010/main" val="316957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0255-25EA-F563-80B1-431E6BFA9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76720-4EAA-06AE-CC74-4B4FBA3EA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EA17F-08BD-EF36-7D49-97BC5ACF2B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2511D9-942D-4FC0-F27C-7CC0F9EE0261}"/>
              </a:ext>
            </a:extLst>
          </p:cNvPr>
          <p:cNvSpPr>
            <a:spLocks noGrp="1"/>
          </p:cNvSpPr>
          <p:nvPr>
            <p:ph type="sldNum" sz="quarter" idx="5"/>
          </p:nvPr>
        </p:nvSpPr>
        <p:spPr/>
        <p:txBody>
          <a:bodyPr/>
          <a:lstStyle/>
          <a:p>
            <a:fld id="{E2C40387-D8E8-4747-B676-98ED036C8F01}" type="slidenum">
              <a:rPr lang="en-US" smtClean="0"/>
              <a:t>13</a:t>
            </a:fld>
            <a:endParaRPr lang="en-US" dirty="0"/>
          </a:p>
        </p:txBody>
      </p:sp>
    </p:spTree>
    <p:extLst>
      <p:ext uri="{BB962C8B-B14F-4D97-AF65-F5344CB8AC3E}">
        <p14:creationId xmlns:p14="http://schemas.microsoft.com/office/powerpoint/2010/main" val="4216246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9CE3F-0216-8769-7A00-88DAB2F0A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C9AEB-5C60-EE6F-FC84-FCD8197C0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8CA79E-6DD1-4D25-4C45-37156C55E5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It is a best practice to include who to contact if someone if having difficulty accessing your content. </a:t>
            </a:r>
          </a:p>
          <a:p>
            <a:endParaRPr lang="en-US" dirty="0"/>
          </a:p>
        </p:txBody>
      </p:sp>
      <p:sp>
        <p:nvSpPr>
          <p:cNvPr id="4" name="Slide Number Placeholder 3">
            <a:extLst>
              <a:ext uri="{FF2B5EF4-FFF2-40B4-BE49-F238E27FC236}">
                <a16:creationId xmlns:a16="http://schemas.microsoft.com/office/drawing/2014/main" id="{C9DDF268-8FC8-18F6-D501-2F4F4C849ED3}"/>
              </a:ext>
            </a:extLst>
          </p:cNvPr>
          <p:cNvSpPr>
            <a:spLocks noGrp="1"/>
          </p:cNvSpPr>
          <p:nvPr>
            <p:ph type="sldNum" sz="quarter" idx="5"/>
          </p:nvPr>
        </p:nvSpPr>
        <p:spPr/>
        <p:txBody>
          <a:bodyPr/>
          <a:lstStyle/>
          <a:p>
            <a:fld id="{E2C40387-D8E8-4747-B676-98ED036C8F01}" type="slidenum">
              <a:rPr lang="en-US" smtClean="0"/>
              <a:t>14</a:t>
            </a:fld>
            <a:endParaRPr lang="en-US" dirty="0"/>
          </a:p>
        </p:txBody>
      </p:sp>
    </p:spTree>
    <p:extLst>
      <p:ext uri="{BB962C8B-B14F-4D97-AF65-F5344CB8AC3E}">
        <p14:creationId xmlns:p14="http://schemas.microsoft.com/office/powerpoint/2010/main" val="312262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E7E36-253D-D25D-55D4-87A69A6AE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B9EE6-3E81-16F8-6FBC-8B7BB2986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63068-738F-8100-6CDA-882999F389A4}"/>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posters will be converted to Word so that they will convert better to accessible pdfs. </a:t>
            </a:r>
          </a:p>
          <a:p>
            <a:r>
              <a:rPr lang="en-US" sz="1200" b="0" i="0" u="none" strike="noStrike" kern="1200">
                <a:solidFill>
                  <a:schemeClr val="tx1"/>
                </a:solidFill>
                <a:effectLst/>
                <a:latin typeface="+mn-lt"/>
                <a:ea typeface="+mn-ea"/>
                <a:cs typeface="+mn-cs"/>
              </a:rPr>
              <a:t>Stop creating </a:t>
            </a:r>
            <a:r>
              <a:rPr lang="en-US" sz="1200" b="0" i="0" u="none" strike="noStrike" kern="1200" dirty="0">
                <a:solidFill>
                  <a:schemeClr val="tx1"/>
                </a:solidFill>
                <a:effectLst/>
                <a:latin typeface="+mn-lt"/>
                <a:ea typeface="+mn-ea"/>
                <a:cs typeface="+mn-cs"/>
              </a:rPr>
              <a:t>documents </a:t>
            </a:r>
            <a:r>
              <a:rPr lang="en-US" sz="1200" b="0" i="0" u="none" strike="noStrike" kern="1200">
                <a:solidFill>
                  <a:schemeClr val="tx1"/>
                </a:solidFill>
                <a:effectLst/>
                <a:latin typeface="+mn-lt"/>
                <a:ea typeface="+mn-ea"/>
                <a:cs typeface="+mn-cs"/>
              </a:rPr>
              <a:t>in PPT </a:t>
            </a:r>
            <a:r>
              <a:rPr lang="en-US" sz="1200" b="0" i="0" u="none" strike="noStrike" kern="1200" dirty="0">
                <a:solidFill>
                  <a:schemeClr val="tx1"/>
                </a:solidFill>
                <a:effectLst/>
                <a:latin typeface="+mn-lt"/>
                <a:ea typeface="+mn-ea"/>
                <a:cs typeface="+mn-cs"/>
              </a:rPr>
              <a:t>that are more complex than slides. </a:t>
            </a:r>
            <a:endParaRPr lang="en-US" dirty="0"/>
          </a:p>
        </p:txBody>
      </p:sp>
      <p:sp>
        <p:nvSpPr>
          <p:cNvPr id="4" name="Slide Number Placeholder 3">
            <a:extLst>
              <a:ext uri="{FF2B5EF4-FFF2-40B4-BE49-F238E27FC236}">
                <a16:creationId xmlns:a16="http://schemas.microsoft.com/office/drawing/2014/main" id="{57596347-9F7C-9CBC-045E-637B5AC7D0D0}"/>
              </a:ext>
            </a:extLst>
          </p:cNvPr>
          <p:cNvSpPr>
            <a:spLocks noGrp="1"/>
          </p:cNvSpPr>
          <p:nvPr>
            <p:ph type="sldNum" sz="quarter" idx="5"/>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237792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9F38-EA2E-9242-F106-24083D4BA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A0762-1F36-2066-330B-9E57C89BC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A9F1D-72A2-DA23-47C5-135478CE1E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368E65-1AD5-ACA1-3C44-8A79685627B0}"/>
              </a:ext>
            </a:extLst>
          </p:cNvPr>
          <p:cNvSpPr>
            <a:spLocks noGrp="1"/>
          </p:cNvSpPr>
          <p:nvPr>
            <p:ph type="sldNum" sz="quarter" idx="5"/>
          </p:nvPr>
        </p:nvSpPr>
        <p:spPr/>
        <p:txBody>
          <a:bodyPr/>
          <a:lstStyle/>
          <a:p>
            <a:fld id="{E2C40387-D8E8-4747-B676-98ED036C8F01}" type="slidenum">
              <a:rPr lang="en-US" smtClean="0"/>
              <a:t>3</a:t>
            </a:fld>
            <a:endParaRPr lang="en-US" dirty="0"/>
          </a:p>
        </p:txBody>
      </p:sp>
    </p:spTree>
    <p:extLst>
      <p:ext uri="{BB962C8B-B14F-4D97-AF65-F5344CB8AC3E}">
        <p14:creationId xmlns:p14="http://schemas.microsoft.com/office/powerpoint/2010/main" val="188804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C926B-0761-B1EB-DC93-77100EE3A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E2015-AB7C-BA14-D576-BC499C8B6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37171-A2D7-3C95-8930-6D96BB955B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3E4108-52B4-1A2C-865A-FEC56FDB99C0}"/>
              </a:ext>
            </a:extLst>
          </p:cNvPr>
          <p:cNvSpPr>
            <a:spLocks noGrp="1"/>
          </p:cNvSpPr>
          <p:nvPr>
            <p:ph type="sldNum" sz="quarter" idx="5"/>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383624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E0935-8048-6219-B282-925079C88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92185-6630-E1D7-DF4D-9A4FA49BE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35ECD9-7140-23E7-779D-C5DCCD5137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F6A185-640C-E2C8-2C87-0C3E66F07D11}"/>
              </a:ext>
            </a:extLst>
          </p:cNvPr>
          <p:cNvSpPr>
            <a:spLocks noGrp="1"/>
          </p:cNvSpPr>
          <p:nvPr>
            <p:ph type="sldNum" sz="quarter" idx="5"/>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55172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CB5C9-B50C-D368-A89F-D4B28C9D5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48291-22DA-DED1-5537-E6FB4EEE0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DE53D-09D1-5597-97B3-B55CAEE8DD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549B95-6789-58DF-6819-760313B4162F}"/>
              </a:ext>
            </a:extLst>
          </p:cNvPr>
          <p:cNvSpPr>
            <a:spLocks noGrp="1"/>
          </p:cNvSpPr>
          <p:nvPr>
            <p:ph type="sldNum" sz="quarter" idx="5"/>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400764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4BC2B-CC92-B86B-4077-3BDED6ED2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5F351-E9A7-F66D-AB89-3077E0A77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B7A4AF-21C8-D7BD-9D15-950C5697BE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24798A-ED6E-C8E9-1008-FBE89695BD01}"/>
              </a:ext>
            </a:extLst>
          </p:cNvPr>
          <p:cNvSpPr>
            <a:spLocks noGrp="1"/>
          </p:cNvSpPr>
          <p:nvPr>
            <p:ph type="sldNum" sz="quarter" idx="5"/>
          </p:nvPr>
        </p:nvSpPr>
        <p:spPr/>
        <p:txBody>
          <a:bodyPr/>
          <a:lstStyle/>
          <a:p>
            <a:fld id="{E2C40387-D8E8-4747-B676-98ED036C8F01}" type="slidenum">
              <a:rPr lang="en-US" smtClean="0"/>
              <a:t>7</a:t>
            </a:fld>
            <a:endParaRPr lang="en-US" dirty="0"/>
          </a:p>
        </p:txBody>
      </p:sp>
    </p:spTree>
    <p:extLst>
      <p:ext uri="{BB962C8B-B14F-4D97-AF65-F5344CB8AC3E}">
        <p14:creationId xmlns:p14="http://schemas.microsoft.com/office/powerpoint/2010/main" val="42576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68A3-053C-D7FC-792A-B5AFA9670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5496B-4E57-006C-E1D6-27EC06A93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5F13F-49A7-E8D5-005C-930C20E6366B}"/>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06A726B3-39F2-25B1-709F-94C0934EA1FF}"/>
              </a:ext>
            </a:extLst>
          </p:cNvPr>
          <p:cNvSpPr>
            <a:spLocks noGrp="1"/>
          </p:cNvSpPr>
          <p:nvPr>
            <p:ph type="sldNum" sz="quarter" idx="5"/>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169550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26E33-28AC-6230-1860-34CF45950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07DCA-8B2F-CD67-89F2-B6FE16A5A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60681-F0C9-0CF4-AC6B-5B1F4A9EAA4E}"/>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B7CA3884-51A1-CEAA-5191-BEB0F3187B99}"/>
              </a:ext>
            </a:extLst>
          </p:cNvPr>
          <p:cNvSpPr>
            <a:spLocks noGrp="1"/>
          </p:cNvSpPr>
          <p:nvPr>
            <p:ph type="sldNum" sz="quarter" idx="5"/>
          </p:nvPr>
        </p:nvSpPr>
        <p:spPr/>
        <p:txBody>
          <a:bodyPr/>
          <a:lstStyle/>
          <a:p>
            <a:fld id="{E2C40387-D8E8-4747-B676-98ED036C8F01}" type="slidenum">
              <a:rPr lang="en-US" smtClean="0"/>
              <a:t>9</a:t>
            </a:fld>
            <a:endParaRPr lang="en-US" dirty="0"/>
          </a:p>
        </p:txBody>
      </p:sp>
    </p:spTree>
    <p:extLst>
      <p:ext uri="{BB962C8B-B14F-4D97-AF65-F5344CB8AC3E}">
        <p14:creationId xmlns:p14="http://schemas.microsoft.com/office/powerpoint/2010/main" val="3740077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2/27/26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5"/>
            <a:ext cx="3024554"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0946" y="5439473"/>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78456" y="6025922"/>
            <a:ext cx="12348905" cy="933675"/>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2/27/26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2/27/26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2/27/26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5794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2/27/26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2/27/26</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758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2/27/26</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047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2/27/26</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2/27/26</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390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6"/>
            <a:ext cx="5120871" cy="320980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2/27/26</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2/27/26</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2/27/26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2/27/26</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904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2/27/26</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8504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85682"/>
            <a:ext cx="2520397" cy="33532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0" cy="335324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2FCAF34E-9A6B-4D28-A7B9-972D816465A9}" type="datetimeFigureOut">
              <a:rPr lang="en-US" smtClean="0"/>
              <a:t>2/27/26</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21907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468" y="-50756"/>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2/27/26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2/27/26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2/27/26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2/27/26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2/27/26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 y="0"/>
            <a:ext cx="12191992" cy="1598278"/>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2/27/26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2/27/26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2/27/26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721055" y="6311900"/>
            <a:ext cx="2632745" cy="36512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9" r:id="rId4"/>
    <p:sldLayoutId id="2147483652" r:id="rId5"/>
    <p:sldLayoutId id="2147483653" r:id="rId6"/>
    <p:sldLayoutId id="2147483654" r:id="rId7"/>
    <p:sldLayoutId id="2147483676" r:id="rId8"/>
    <p:sldLayoutId id="2147483675" r:id="rId9"/>
    <p:sldLayoutId id="2147483677" r:id="rId10"/>
    <p:sldLayoutId id="2147483678" r:id="rId11"/>
    <p:sldLayoutId id="2147483655" r:id="rId12"/>
    <p:sldLayoutId id="2147483656" r:id="rId13"/>
    <p:sldLayoutId id="2147483669" r:id="rId14"/>
    <p:sldLayoutId id="2147483670" r:id="rId15"/>
    <p:sldLayoutId id="2147483668" r:id="rId16"/>
    <p:sldLayoutId id="2147483671" r:id="rId17"/>
    <p:sldLayoutId id="2147483657" r:id="rId18"/>
    <p:sldLayoutId id="2147483663" r:id="rId19"/>
    <p:sldLayoutId id="2147483664" r:id="rId20"/>
    <p:sldLayoutId id="2147483665" r:id="rId21"/>
    <p:sldLayoutId id="2147483666" r:id="rId22"/>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ira.io/"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remediate-pdf.com/hom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ucdavis.box.com/s/3c1o0cvneuoh30e3jvx3zjavxz123ucw"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hyperlink" Target="https://ucop.edu/electronic-accessibility/_files/quick-tips-creating-accessible-virtual-learning.pdf" TargetMode="External"/><Relationship Id="rId3" Type="http://schemas.openxmlformats.org/officeDocument/2006/relationships/hyperlink" Target="https://ucop.edu/electronic-accessibility/_files/quick-tips-accessible-documents.pdf" TargetMode="External"/><Relationship Id="rId7" Type="http://schemas.openxmlformats.org/officeDocument/2006/relationships/hyperlink" Target="https://ucop.edu/electronic-accessibility/_files/quick-tips-creating-accessible-social-posts.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ucop.edu/electronic-accessibility/_files/quick-tips-creating-accessible-emails.pdf" TargetMode="External"/><Relationship Id="rId5" Type="http://schemas.openxmlformats.org/officeDocument/2006/relationships/hyperlink" Target="https://ucop.edu/electronic-accessibility/_files/quick-tips-creating-accessible-videos.pdf" TargetMode="External"/><Relationship Id="rId4" Type="http://schemas.openxmlformats.org/officeDocument/2006/relationships/hyperlink" Target="https://ucop.edu/electronic-accessibility/_files/quick-tips-accessible-websites.pdf" TargetMode="Externa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linkedin.com/learning/creating-accessible-pdfs-1444539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ucnet.universityofcalifornia.edu/employee-news/creating-online-content-for-uc-new-federal-digital-accessibility-regulations-apply-to-you/"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ucanr.edu/site/anr-website-accessibility/accessibility-resourc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cop.edu/electronic-accessibility/web-developers/productivity-tools/accessibility-with-zoom.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youtu.be/YYdnIb-W61k?t=1885" TargetMode="External"/><Relationship Id="rId4" Type="http://schemas.openxmlformats.org/officeDocument/2006/relationships/hyperlink" Target="https://d24fgtaz9x5qr4.cloudfront.net/Accessible_Color_Contrast/story.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ucop.edu/electronic-accessibility/standards-and-best-practices/ecourse-accessibility-checklist/index.html" TargetMode="External"/><Relationship Id="rId3" Type="http://schemas.openxmlformats.org/officeDocument/2006/relationships/hyperlink" Target="https://www.w3.org/TR/WCAG21/" TargetMode="External"/><Relationship Id="rId7" Type="http://schemas.openxmlformats.org/officeDocument/2006/relationships/hyperlink" Target="https://www.ucop.edu/electronic-accessibility/web-developers/transcripts-and-captions/index.html"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ucop.edu/electronic-accessibility/web-developers/create-accessible-pdfs.html" TargetMode="External"/><Relationship Id="rId5" Type="http://schemas.openxmlformats.org/officeDocument/2006/relationships/hyperlink" Target="https://www.ucop.edu/electronic-accessibility/web-developers/training-and-conferences/index.html" TargetMode="External"/><Relationship Id="rId10" Type="http://schemas.openxmlformats.org/officeDocument/2006/relationships/image" Target="../media/image11.png"/><Relationship Id="rId4" Type="http://schemas.openxmlformats.org/officeDocument/2006/relationships/hyperlink" Target="https://www.ucop.edu/electronic-accessibility/content-providers/accessibility-guidelines-for-content-providers.html" TargetMode="External"/><Relationship Id="rId9" Type="http://schemas.openxmlformats.org/officeDocument/2006/relationships/hyperlink" Target="https://youtu.be/nV6KUMd5eiw?t=192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cop.edu/electronic-accessibility/content-providers/accessibility-guidelines-for-content-providers.html#audio-description"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hyperlink" Target="https://www.youtube.com/watch?v=F3A1VffiOH4" TargetMode="External"/><Relationship Id="rId4" Type="http://schemas.openxmlformats.org/officeDocument/2006/relationships/hyperlink" Target="https://www.youtube.com/watch?v=8Rn5pXCdZW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cop.edu/electronic-accessibility/web-developers/index.html" TargetMode="External"/><Relationship Id="rId7" Type="http://schemas.openxmlformats.org/officeDocument/2006/relationships/hyperlink" Target="http://www.ucop.edu/procurement-services/_files/uc-terms-and-conditions.pd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ucop.edu/electronic-accessibility/standards-and-best-practices/procurement/index.html" TargetMode="External"/><Relationship Id="rId5" Type="http://schemas.openxmlformats.org/officeDocument/2006/relationships/hyperlink" Target="https://www.ucop.edu/electronic-accessibility/_files/uc-guidelines-accessibility-procurement.pdf" TargetMode="External"/><Relationship Id="rId4" Type="http://schemas.openxmlformats.org/officeDocument/2006/relationships/hyperlink" Target="https://www.ucop.edu/electronic-accessibility/web-developers/tools-and-testing/siteimprove/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2FF91-31B6-B98B-A9F1-D889DA981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322A2-D562-B19C-8FE0-CB5700624537}"/>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WCAG 2.1 Accessibility Compliance by April 24 </a:t>
            </a:r>
            <a:endParaRPr lang="en-US" sz="3600" kern="100" dirty="0">
              <a:effectLst/>
              <a:ea typeface="Aptos" panose="020B0004020202020204" pitchFamily="34" charset="0"/>
            </a:endParaRPr>
          </a:p>
        </p:txBody>
      </p:sp>
      <p:sp>
        <p:nvSpPr>
          <p:cNvPr id="3" name="TextBox 2">
            <a:extLst>
              <a:ext uri="{FF2B5EF4-FFF2-40B4-BE49-F238E27FC236}">
                <a16:creationId xmlns:a16="http://schemas.microsoft.com/office/drawing/2014/main" id="{C824653B-3122-95DF-F221-1FFA4199F481}"/>
              </a:ext>
            </a:extLst>
          </p:cNvPr>
          <p:cNvSpPr txBox="1"/>
          <p:nvPr/>
        </p:nvSpPr>
        <p:spPr>
          <a:xfrm>
            <a:off x="912420" y="1570017"/>
            <a:ext cx="9448800" cy="550920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Digital Accessibility Task Force meeting regularly to develop compliance strategy, recommend training opportunities, and provide guidance to leadership on funding/resource needs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err="1">
                <a:latin typeface="Arial" panose="020B0604020202020204" pitchFamily="34" charset="0"/>
                <a:cs typeface="Arial" panose="020B0604020202020204" pitchFamily="34" charset="0"/>
              </a:rPr>
              <a:t>DeQue</a:t>
            </a:r>
            <a:r>
              <a:rPr lang="en-US" sz="2400" dirty="0">
                <a:latin typeface="Arial" panose="020B0604020202020204" pitchFamily="34" charset="0"/>
                <a:cs typeface="Arial" panose="020B0604020202020204" pitchFamily="34" charset="0"/>
              </a:rPr>
              <a:t> providing training in document accessibility to 75 people and web content creation to 50 people; these trainees will share what they learn with their networks. Also developing a roadmap and providing strategic assistance in how to manage content remediation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IT is working to bring on a project manager and an accessibility expert to support the effort as well as </a:t>
            </a:r>
            <a:r>
              <a:rPr lang="en-US" sz="2400" dirty="0">
                <a:latin typeface="Arial" panose="020B0604020202020204" pitchFamily="34" charset="0"/>
                <a:cs typeface="Arial" panose="020B0604020202020204" pitchFamily="34" charset="0"/>
                <a:hlinkClick r:id="rId3"/>
              </a:rPr>
              <a:t>ARIA</a:t>
            </a:r>
            <a:r>
              <a:rPr lang="en-US" sz="2400" dirty="0">
                <a:latin typeface="Arial" panose="020B0604020202020204" pitchFamily="34" charset="0"/>
                <a:cs typeface="Arial" panose="020B0604020202020204" pitchFamily="34" charset="0"/>
              </a:rPr>
              <a:t> video interpreting and </a:t>
            </a:r>
            <a:r>
              <a:rPr lang="en-US" sz="2400" dirty="0">
                <a:latin typeface="Arial" panose="020B0604020202020204" pitchFamily="34" charset="0"/>
                <a:cs typeface="Arial" panose="020B0604020202020204" pitchFamily="34" charset="0"/>
                <a:hlinkClick r:id="rId4"/>
              </a:rPr>
              <a:t>Remediate</a:t>
            </a:r>
            <a:r>
              <a:rPr lang="en-US" sz="2400" dirty="0">
                <a:latin typeface="Arial" panose="020B0604020202020204" pitchFamily="34" charset="0"/>
                <a:cs typeface="Arial" panose="020B0604020202020204" pitchFamily="34" charset="0"/>
              </a:rPr>
              <a:t> for PDF remediation</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23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80D3-0608-6EB5-CEE1-B120D12E5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A7F82-D0DC-45D8-7FDA-BB5C1E800870}"/>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Explainer Videos</a:t>
            </a:r>
            <a:endParaRPr lang="en-US" sz="3600" kern="100" dirty="0">
              <a:effectLst/>
              <a:ea typeface="Aptos" panose="020B0004020202020204" pitchFamily="34" charset="0"/>
            </a:endParaRPr>
          </a:p>
        </p:txBody>
      </p:sp>
      <p:sp>
        <p:nvSpPr>
          <p:cNvPr id="4" name="TextBox 3">
            <a:extLst>
              <a:ext uri="{FF2B5EF4-FFF2-40B4-BE49-F238E27FC236}">
                <a16:creationId xmlns:a16="http://schemas.microsoft.com/office/drawing/2014/main" id="{09CDBB85-BDF2-E150-1E56-2731197BD9F7}"/>
              </a:ext>
            </a:extLst>
          </p:cNvPr>
          <p:cNvSpPr txBox="1"/>
          <p:nvPr/>
        </p:nvSpPr>
        <p:spPr>
          <a:xfrm>
            <a:off x="773634" y="1674578"/>
            <a:ext cx="7423827" cy="2554545"/>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Two 10-minute videos are available on Box</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3 Things to Improve Accessibility Now</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How to Use </a:t>
            </a:r>
            <a:r>
              <a:rPr lang="en-US" sz="2000" dirty="0" err="1">
                <a:latin typeface="Arial" panose="020B0604020202020204" pitchFamily="34" charset="0"/>
                <a:cs typeface="Arial" panose="020B0604020202020204" pitchFamily="34" charset="0"/>
              </a:rPr>
              <a:t>Siteimprove</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3"/>
              </a:rPr>
              <a:t>https://ucdavis.box.com/s/3c1o0cvneuoh30e3jvx3zjavxz123ucw</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5" name="Picture 4" descr="A computer screen shot of a website. On side, it says, “add alt text is to go to”. The cursor points to “Media” tab. &#10;">
            <a:extLst>
              <a:ext uri="{FF2B5EF4-FFF2-40B4-BE49-F238E27FC236}">
                <a16:creationId xmlns:a16="http://schemas.microsoft.com/office/drawing/2014/main" id="{16C5A610-18CE-1705-22CC-71E5F95D99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34" y="3906219"/>
            <a:ext cx="4593167" cy="2735881"/>
          </a:xfrm>
          <a:prstGeom prst="rect">
            <a:avLst/>
          </a:prstGeom>
        </p:spPr>
      </p:pic>
    </p:spTree>
    <p:extLst>
      <p:ext uri="{BB962C8B-B14F-4D97-AF65-F5344CB8AC3E}">
        <p14:creationId xmlns:p14="http://schemas.microsoft.com/office/powerpoint/2010/main" val="384835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FE510-B59C-2C66-1939-B09D3D031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512AF-5E91-43DB-F821-5492F1D5BEAA}"/>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Helpful </a:t>
            </a:r>
            <a:r>
              <a:rPr lang="en-US" sz="3600" kern="1800" dirty="0" err="1">
                <a:effectLst/>
                <a:ea typeface="Aptos" panose="020B0004020202020204" pitchFamily="34" charset="0"/>
              </a:rPr>
              <a:t>Siteimprove</a:t>
            </a:r>
            <a:r>
              <a:rPr lang="en-US" sz="3600" kern="1800" dirty="0">
                <a:effectLst/>
                <a:ea typeface="Aptos" panose="020B0004020202020204" pitchFamily="34" charset="0"/>
              </a:rPr>
              <a:t> Tip Sheets</a:t>
            </a:r>
            <a:endParaRPr lang="en-US" sz="3600" kern="100" dirty="0">
              <a:effectLst/>
              <a:ea typeface="Aptos" panose="020B0004020202020204" pitchFamily="34" charset="0"/>
            </a:endParaRPr>
          </a:p>
        </p:txBody>
      </p:sp>
      <p:sp>
        <p:nvSpPr>
          <p:cNvPr id="3" name="TextBox 2">
            <a:extLst>
              <a:ext uri="{FF2B5EF4-FFF2-40B4-BE49-F238E27FC236}">
                <a16:creationId xmlns:a16="http://schemas.microsoft.com/office/drawing/2014/main" id="{DA7FDC43-74DD-B155-B570-653E3242A050}"/>
              </a:ext>
            </a:extLst>
          </p:cNvPr>
          <p:cNvSpPr txBox="1"/>
          <p:nvPr/>
        </p:nvSpPr>
        <p:spPr>
          <a:xfrm>
            <a:off x="989534" y="1442719"/>
            <a:ext cx="7367066" cy="4401205"/>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Quick Tips for Creating Accessible Documents (pdf)</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Quick Tips for Creating Accessible Websites (pdf)</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r>
              <a:rPr lang="en-US" sz="2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Quick Tips for Creating Accessible Videos (pdf)</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r>
              <a:rPr lang="en-US" sz="20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Quick Tips for Creating Accessible Emails (pdf)</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r>
              <a:rPr lang="en-US" sz="20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Quick Tips for Creating Accessible Social Posts (pdf)</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a:p>
            <a:r>
              <a:rPr lang="en-US" sz="20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Quick Tips for Creating Accessible Virtual Learning (pdf)</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5" name="Picture 4" descr="A blue and white rectangular sign with white text. It reads “Accessible Documents”  1. Language. Make sure to use plant language and avoid figures of speech, acronyms and idioms. 2. Headings. Use styles and headings to structure content in a logical order and to preserve tab order.">
            <a:extLst>
              <a:ext uri="{FF2B5EF4-FFF2-40B4-BE49-F238E27FC236}">
                <a16:creationId xmlns:a16="http://schemas.microsoft.com/office/drawing/2014/main" id="{4E98F4C1-3F53-26F7-1066-A3846A33C0C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757197" y="1442719"/>
            <a:ext cx="4434803" cy="4401206"/>
          </a:xfrm>
          <a:prstGeom prst="rect">
            <a:avLst/>
          </a:prstGeom>
        </p:spPr>
      </p:pic>
    </p:spTree>
    <p:extLst>
      <p:ext uri="{BB962C8B-B14F-4D97-AF65-F5344CB8AC3E}">
        <p14:creationId xmlns:p14="http://schemas.microsoft.com/office/powerpoint/2010/main" val="1385065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AB302-A85E-C973-9D82-1BB3C975A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57802-FA44-2811-99F1-1C555EB4BB90}"/>
              </a:ext>
            </a:extLst>
          </p:cNvPr>
          <p:cNvSpPr>
            <a:spLocks noGrp="1"/>
          </p:cNvSpPr>
          <p:nvPr>
            <p:ph type="title"/>
          </p:nvPr>
        </p:nvSpPr>
        <p:spPr>
          <a:xfrm>
            <a:off x="684734" y="529686"/>
            <a:ext cx="10817838" cy="767528"/>
          </a:xfrm>
        </p:spPr>
        <p:txBody>
          <a:bodyPr>
            <a:normAutofit fontScale="90000"/>
          </a:bodyPr>
          <a:lstStyle/>
          <a:p>
            <a:r>
              <a:rPr lang="en-US" sz="3600" dirty="0"/>
              <a:t>Highly Recommended PDF Training</a:t>
            </a:r>
            <a:br>
              <a:rPr lang="en-US" sz="3600" dirty="0"/>
            </a:br>
            <a:endParaRPr lang="en-US" sz="3600" dirty="0"/>
          </a:p>
        </p:txBody>
      </p:sp>
      <p:pic>
        <p:nvPicPr>
          <p:cNvPr id="6" name="Picture 5" descr="A screen shot showing the name and photo of Chad Chelius, a LinkedIn instructor who specializes in accessibility">
            <a:extLst>
              <a:ext uri="{FF2B5EF4-FFF2-40B4-BE49-F238E27FC236}">
                <a16:creationId xmlns:a16="http://schemas.microsoft.com/office/drawing/2014/main" id="{7DF4B325-5271-ABC1-E72A-A642346AE6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5500" y="1740722"/>
            <a:ext cx="6241274" cy="2742378"/>
          </a:xfrm>
          <a:prstGeom prst="rect">
            <a:avLst/>
          </a:prstGeom>
        </p:spPr>
      </p:pic>
      <p:sp>
        <p:nvSpPr>
          <p:cNvPr id="7" name="TextBox 6">
            <a:extLst>
              <a:ext uri="{FF2B5EF4-FFF2-40B4-BE49-F238E27FC236}">
                <a16:creationId xmlns:a16="http://schemas.microsoft.com/office/drawing/2014/main" id="{D013C0EB-5417-6762-1EF9-B97F5EF307A3}"/>
              </a:ext>
            </a:extLst>
          </p:cNvPr>
          <p:cNvSpPr txBox="1"/>
          <p:nvPr/>
        </p:nvSpPr>
        <p:spPr>
          <a:xfrm>
            <a:off x="825500" y="4851400"/>
            <a:ext cx="3152081" cy="1323439"/>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LinkedIn Learning</a:t>
            </a:r>
          </a:p>
          <a:p>
            <a:endParaRPr lang="en-US" sz="2000" dirty="0">
              <a:latin typeface="Arial" panose="020B0604020202020204" pitchFamily="34" charset="0"/>
              <a:cs typeface="Arial" panose="020B0604020202020204" pitchFamily="34" charset="0"/>
              <a:hlinkClick r:id="rId4"/>
            </a:endParaRPr>
          </a:p>
          <a:p>
            <a:r>
              <a:rPr lang="en-US" sz="2000" dirty="0">
                <a:latin typeface="Arial" panose="020B0604020202020204" pitchFamily="34" charset="0"/>
                <a:cs typeface="Arial" panose="020B0604020202020204" pitchFamily="34" charset="0"/>
                <a:hlinkClick r:id="rId4"/>
              </a:rPr>
              <a:t>Creating Accessible PDFs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3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5B18A-097F-38C9-AADC-B51FC7DB3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1FEC2-834D-4488-82F7-864B6EAF8791}"/>
              </a:ext>
              <a:ext uri="{C183D7F6-B498-43B3-948B-1728B52AA6E4}">
                <adec:decorative xmlns:adec="http://schemas.microsoft.com/office/drawing/2017/decorative" val="1"/>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err="1">
                <a:effectLst/>
                <a:ea typeface="Aptos" panose="020B0004020202020204" pitchFamily="34" charset="0"/>
              </a:rPr>
              <a:t>Siteimprove</a:t>
            </a:r>
            <a:r>
              <a:rPr lang="en-US" sz="3600" kern="1800" dirty="0">
                <a:effectLst/>
                <a:ea typeface="Aptos" panose="020B0004020202020204" pitchFamily="34" charset="0"/>
              </a:rPr>
              <a:t> Training Modules</a:t>
            </a:r>
            <a:endParaRPr lang="en-US" sz="3600" kern="100" dirty="0">
              <a:effectLst/>
              <a:ea typeface="Aptos" panose="020B0004020202020204" pitchFamily="34" charset="0"/>
            </a:endParaRPr>
          </a:p>
        </p:txBody>
      </p:sp>
      <p:sp>
        <p:nvSpPr>
          <p:cNvPr id="5" name="TextBox 4">
            <a:extLst>
              <a:ext uri="{FF2B5EF4-FFF2-40B4-BE49-F238E27FC236}">
                <a16:creationId xmlns:a16="http://schemas.microsoft.com/office/drawing/2014/main" id="{E7D01938-EDA5-7DF1-6BE0-ED198419838A}"/>
              </a:ext>
              <a:ext uri="{C183D7F6-B498-43B3-948B-1728B52AA6E4}">
                <adec:decorative xmlns:adec="http://schemas.microsoft.com/office/drawing/2017/decorative" val="1"/>
              </a:ext>
            </a:extLst>
          </p:cNvPr>
          <p:cNvSpPr txBox="1"/>
          <p:nvPr/>
        </p:nvSpPr>
        <p:spPr>
          <a:xfrm>
            <a:off x="555171" y="3862055"/>
            <a:ext cx="4927952"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Choose “Learning Hub” under the ? Menu</a:t>
            </a:r>
          </a:p>
        </p:txBody>
      </p:sp>
      <p:pic>
        <p:nvPicPr>
          <p:cNvPr id="7" name="Picture 6">
            <a:extLst>
              <a:ext uri="{FF2B5EF4-FFF2-40B4-BE49-F238E27FC236}">
                <a16:creationId xmlns:a16="http://schemas.microsoft.com/office/drawing/2014/main" id="{DC0B56DC-CCD9-ED2A-9F1E-824A5F932FD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4808" y="1625489"/>
            <a:ext cx="4054929" cy="4133123"/>
          </a:xfrm>
          <a:prstGeom prst="rect">
            <a:avLst/>
          </a:prstGeom>
          <a:ln>
            <a:solidFill>
              <a:schemeClr val="accent1">
                <a:shade val="15000"/>
              </a:schemeClr>
            </a:solidFill>
          </a:ln>
        </p:spPr>
      </p:pic>
      <p:pic>
        <p:nvPicPr>
          <p:cNvPr id="9" name="Picture 8">
            <a:extLst>
              <a:ext uri="{FF2B5EF4-FFF2-40B4-BE49-F238E27FC236}">
                <a16:creationId xmlns:a16="http://schemas.microsoft.com/office/drawing/2014/main" id="{9D9F996C-E48D-B5A7-2F76-2E92C2893F9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3000" y="4315787"/>
            <a:ext cx="3538266" cy="2230180"/>
          </a:xfrm>
          <a:prstGeom prst="rect">
            <a:avLst/>
          </a:prstGeom>
          <a:ln>
            <a:solidFill>
              <a:schemeClr val="accent1">
                <a:shade val="15000"/>
              </a:schemeClr>
            </a:solidFill>
          </a:ln>
        </p:spPr>
      </p:pic>
      <p:sp>
        <p:nvSpPr>
          <p:cNvPr id="11" name="TextBox 10" descr="Text Box: 45 foundational courses. Disability Task Force recommends Fundamentals of Alt Text, Accessibility for Content Contributors and Onboarding.">
            <a:extLst>
              <a:ext uri="{FF2B5EF4-FFF2-40B4-BE49-F238E27FC236}">
                <a16:creationId xmlns:a16="http://schemas.microsoft.com/office/drawing/2014/main" id="{F2C22F9F-FB85-7046-2B97-8AD569FDE0C2}"/>
              </a:ext>
              <a:ext uri="{C183D7F6-B498-43B3-948B-1728B52AA6E4}">
                <adec:decorative xmlns:adec="http://schemas.microsoft.com/office/drawing/2017/decorative" val="0"/>
              </a:ext>
            </a:extLst>
          </p:cNvPr>
          <p:cNvSpPr txBox="1"/>
          <p:nvPr/>
        </p:nvSpPr>
        <p:spPr>
          <a:xfrm>
            <a:off x="783771" y="1599897"/>
            <a:ext cx="4054929"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45 foundational courses</a:t>
            </a:r>
          </a:p>
          <a:p>
            <a:endParaRPr lang="en-US" sz="2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B60BEF0-EB83-2C4F-3824-323347E40675}"/>
              </a:ext>
              <a:ext uri="{C183D7F6-B498-43B3-948B-1728B52AA6E4}">
                <adec:decorative xmlns:adec="http://schemas.microsoft.com/office/drawing/2017/decorative" val="1"/>
              </a:ext>
            </a:extLst>
          </p:cNvPr>
          <p:cNvSpPr txBox="1"/>
          <p:nvPr/>
        </p:nvSpPr>
        <p:spPr>
          <a:xfrm>
            <a:off x="783771" y="1980282"/>
            <a:ext cx="6096000" cy="1631216"/>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DATF recommended sessions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Fundamentals of Alt Text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Accessibility for Content Contributors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Onboarding: Introduction and Accessibility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Accessibility for Marketing Emails</a:t>
            </a:r>
          </a:p>
        </p:txBody>
      </p:sp>
    </p:spTree>
    <p:extLst>
      <p:ext uri="{BB962C8B-B14F-4D97-AF65-F5344CB8AC3E}">
        <p14:creationId xmlns:p14="http://schemas.microsoft.com/office/powerpoint/2010/main" val="381360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8664-0B95-7ABA-846F-4E94E7541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5A129-4ECD-3EC3-C08D-87F408ED5347}"/>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In Summary</a:t>
            </a:r>
            <a:endParaRPr lang="en-US" sz="3600" kern="100" dirty="0">
              <a:effectLst/>
              <a:ea typeface="Aptos" panose="020B0004020202020204" pitchFamily="34" charset="0"/>
            </a:endParaRPr>
          </a:p>
        </p:txBody>
      </p:sp>
      <p:sp>
        <p:nvSpPr>
          <p:cNvPr id="3" name="TextBox 2">
            <a:extLst>
              <a:ext uri="{FF2B5EF4-FFF2-40B4-BE49-F238E27FC236}">
                <a16:creationId xmlns:a16="http://schemas.microsoft.com/office/drawing/2014/main" id="{CB65026F-74E9-B258-E11F-0FDCF6BC89B5}"/>
              </a:ext>
            </a:extLst>
          </p:cNvPr>
          <p:cNvSpPr txBox="1"/>
          <p:nvPr/>
        </p:nvSpPr>
        <p:spPr>
          <a:xfrm>
            <a:off x="684735" y="1662545"/>
            <a:ext cx="8079256"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 are all responsible for learning these new skills and making a good faith effort to comply with policy</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Tools and resources are available to help us, and more are on the way</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 not create non-compliant content after </a:t>
            </a:r>
            <a:r>
              <a:rPr lang="en-US" sz="2400" b="1" dirty="0">
                <a:latin typeface="Arial" panose="020B0604020202020204" pitchFamily="34" charset="0"/>
                <a:cs typeface="Arial" panose="020B0604020202020204" pitchFamily="34" charset="0"/>
              </a:rPr>
              <a:t>March 15</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1026" name="Picture 2" descr="Accessibility - Apple">
            <a:extLst>
              <a:ext uri="{FF2B5EF4-FFF2-40B4-BE49-F238E27FC236}">
                <a16:creationId xmlns:a16="http://schemas.microsoft.com/office/drawing/2014/main" id="{208251B5-A933-BFAA-CDDA-BC3C53E1304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3265" y="4625046"/>
            <a:ext cx="3937000"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2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729A3-C6BC-76FD-6965-960D14DB4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962DD-D204-32EA-5725-8EDC6196262D}"/>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Compliance by April 24 (continued) </a:t>
            </a:r>
            <a:endParaRPr lang="en-US" sz="3600" kern="100" dirty="0">
              <a:effectLst/>
              <a:ea typeface="Aptos" panose="020B0004020202020204" pitchFamily="34" charset="0"/>
            </a:endParaRPr>
          </a:p>
        </p:txBody>
      </p:sp>
      <p:sp>
        <p:nvSpPr>
          <p:cNvPr id="3" name="TextBox 2">
            <a:extLst>
              <a:ext uri="{FF2B5EF4-FFF2-40B4-BE49-F238E27FC236}">
                <a16:creationId xmlns:a16="http://schemas.microsoft.com/office/drawing/2014/main" id="{FBD4EDAC-07AE-2D54-2C04-65F020ED2219}"/>
              </a:ext>
            </a:extLst>
          </p:cNvPr>
          <p:cNvSpPr txBox="1"/>
          <p:nvPr/>
        </p:nvSpPr>
        <p:spPr>
          <a:xfrm>
            <a:off x="1016000" y="1727200"/>
            <a:ext cx="9448800" cy="550920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5 templates in the communications toolkit have been remediated for WCAG 2.1 compliance. PowerPoints will be completed by February 25 and posters will be completed by March 3. </a:t>
            </a:r>
            <a:r>
              <a:rPr lang="en-US" sz="2400" b="1" dirty="0">
                <a:latin typeface="Arial" panose="020B0604020202020204" pitchFamily="34" charset="0"/>
                <a:cs typeface="Arial" panose="020B0604020202020204" pitchFamily="34" charset="0"/>
              </a:rPr>
              <a:t>It is critical to use the templates correctly to be compliant. </a:t>
            </a:r>
            <a:r>
              <a:rPr lang="en-US" sz="2400" dirty="0">
                <a:latin typeface="Arial" panose="020B0604020202020204" pitchFamily="34" charset="0"/>
                <a:cs typeface="Arial" panose="020B0604020202020204" pitchFamily="34" charset="0"/>
              </a:rPr>
              <a:t>Use the pre-set styles in the templates without altering them. Please reach out if you need support</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Learning and Development is sending valuable weekly tips that take about five minutes to read</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err="1">
                <a:latin typeface="Arial" panose="020B0604020202020204" pitchFamily="34" charset="0"/>
                <a:cs typeface="Arial" panose="020B0604020202020204" pitchFamily="34" charset="0"/>
              </a:rPr>
              <a:t>Siteimprove</a:t>
            </a:r>
            <a:r>
              <a:rPr lang="en-US" sz="2400" dirty="0">
                <a:latin typeface="Arial" panose="020B0604020202020204" pitchFamily="34" charset="0"/>
                <a:cs typeface="Arial" panose="020B0604020202020204" pitchFamily="34" charset="0"/>
              </a:rPr>
              <a:t> is available to all UC ANR employees to check the accessibility of websites. Submit a ticket to IT if you need access to </a:t>
            </a:r>
            <a:r>
              <a:rPr lang="en-US" sz="2400" dirty="0" err="1">
                <a:latin typeface="Arial" panose="020B0604020202020204" pitchFamily="34" charset="0"/>
                <a:cs typeface="Arial" panose="020B0604020202020204" pitchFamily="34" charset="0"/>
              </a:rPr>
              <a:t>Siteimprove</a:t>
            </a:r>
            <a:r>
              <a:rPr lang="en-US"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02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EDF9F-312D-02A2-F43F-36FD118D5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08335-E153-EA17-773D-5F4C5B850CC3}"/>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No new non-compliant content after March 15</a:t>
            </a:r>
            <a:endParaRPr lang="en-US" sz="3600" kern="100" dirty="0">
              <a:effectLst/>
              <a:ea typeface="Aptos" panose="020B0004020202020204" pitchFamily="34" charset="0"/>
            </a:endParaRPr>
          </a:p>
        </p:txBody>
      </p:sp>
      <p:sp>
        <p:nvSpPr>
          <p:cNvPr id="3" name="TextBox 2">
            <a:extLst>
              <a:ext uri="{FF2B5EF4-FFF2-40B4-BE49-F238E27FC236}">
                <a16:creationId xmlns:a16="http://schemas.microsoft.com/office/drawing/2014/main" id="{40ECDA53-6464-1F40-39B1-72395497E754}"/>
              </a:ext>
            </a:extLst>
          </p:cNvPr>
          <p:cNvSpPr txBox="1"/>
          <p:nvPr/>
        </p:nvSpPr>
        <p:spPr>
          <a:xfrm>
            <a:off x="800100" y="1504940"/>
            <a:ext cx="8735786" cy="6001643"/>
          </a:xfrm>
          <a:prstGeom prst="rect">
            <a:avLst/>
          </a:prstGeom>
          <a:noFill/>
        </p:spPr>
        <p:txBody>
          <a:bodyPr wrap="square" rtlCol="0">
            <a:spAutoFit/>
          </a:bodyPr>
          <a:lstStyle/>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Everyone who creates content is responsible for making it accessible. Numerous free resources have been collected by </a:t>
            </a:r>
            <a:r>
              <a:rPr lang="en-US" sz="23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UCOP</a:t>
            </a:r>
            <a:r>
              <a:rPr lang="en-US" sz="230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UC ANR</a:t>
            </a:r>
            <a:r>
              <a:rPr lang="en-US" sz="2300" dirty="0">
                <a:latin typeface="Arial" panose="020B0604020202020204" pitchFamily="34" charset="0"/>
                <a:cs typeface="Arial" panose="020B0604020202020204" pitchFamily="34" charset="0"/>
              </a:rPr>
              <a:t> and other UC locations to assist </a:t>
            </a:r>
          </a:p>
          <a:p>
            <a:pPr marL="342900" indent="-342900">
              <a:buFont typeface="Arial" panose="020B0604020202020204" pitchFamily="34" charset="0"/>
              <a:buChar char="•"/>
            </a:pPr>
            <a:endParaRPr lang="en-US"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Leadership has mandated that no content can be published that is non-compliant after </a:t>
            </a:r>
            <a:r>
              <a:rPr lang="en-US" sz="2300" b="1" dirty="0">
                <a:latin typeface="Arial" panose="020B0604020202020204" pitchFamily="34" charset="0"/>
                <a:cs typeface="Arial" panose="020B0604020202020204" pitchFamily="34" charset="0"/>
              </a:rPr>
              <a:t>March 15</a:t>
            </a:r>
            <a:r>
              <a:rPr lang="en-US" sz="2300" dirty="0">
                <a:latin typeface="Arial" panose="020B0604020202020204" pitchFamily="34" charset="0"/>
                <a:cs typeface="Arial" panose="020B0604020202020204" pitchFamily="34" charset="0"/>
              </a:rPr>
              <a:t>. Content may be unpublished if it is not compliant</a:t>
            </a:r>
          </a:p>
          <a:p>
            <a:pPr marL="285750" indent="-285750">
              <a:buFont typeface="Arial" panose="020B0604020202020204" pitchFamily="34" charset="0"/>
              <a:buChar char="•"/>
            </a:pPr>
            <a:endParaRPr lang="en-US" sz="2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dirty="0">
                <a:latin typeface="Arial" panose="020B0604020202020204" pitchFamily="34" charset="0"/>
                <a:cs typeface="Arial" panose="020B0604020202020204" pitchFamily="34" charset="0"/>
              </a:rPr>
              <a:t>We understand this is time-intensive and will affect productivity in other areas of your work</a:t>
            </a:r>
          </a:p>
          <a:p>
            <a:pPr marL="285750" indent="-285750">
              <a:buFont typeface="Arial" panose="020B0604020202020204" pitchFamily="34" charset="0"/>
              <a:buChar char="•"/>
            </a:pPr>
            <a:endParaRPr lang="en-US" sz="2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dirty="0">
                <a:latin typeface="Arial" panose="020B0604020202020204" pitchFamily="34" charset="0"/>
                <a:cs typeface="Arial" panose="020B0604020202020204" pitchFamily="34" charset="0"/>
              </a:rPr>
              <a:t>Compliance policy applies to all assets produced on behalf of the university by employees, volunteers, contractors, partners, etc.</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84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AB5D1-5FAC-E3EB-84DD-14C7AD96B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F586AE-D117-755E-C793-0E9B6975035C}"/>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Employee Responsibilities (UCOP)</a:t>
            </a:r>
            <a:endParaRPr lang="en-US" sz="3600" kern="100" dirty="0">
              <a:effectLst/>
              <a:ea typeface="Aptos" panose="020B0004020202020204" pitchFamily="34" charset="0"/>
            </a:endParaRPr>
          </a:p>
        </p:txBody>
      </p:sp>
      <p:sp>
        <p:nvSpPr>
          <p:cNvPr id="5" name="TextBox 4">
            <a:extLst>
              <a:ext uri="{FF2B5EF4-FFF2-40B4-BE49-F238E27FC236}">
                <a16:creationId xmlns:a16="http://schemas.microsoft.com/office/drawing/2014/main" id="{448C1C1E-A06B-FCCA-A242-104039F220DA}"/>
              </a:ext>
            </a:extLst>
          </p:cNvPr>
          <p:cNvSpPr txBox="1"/>
          <p:nvPr/>
        </p:nvSpPr>
        <p:spPr>
          <a:xfrm>
            <a:off x="812800" y="1706445"/>
            <a:ext cx="8420100" cy="4468531"/>
          </a:xfrm>
          <a:prstGeom prst="rect">
            <a:avLst/>
          </a:prstGeom>
          <a:noFill/>
        </p:spPr>
        <p:txBody>
          <a:bodyPr wrap="square">
            <a:spAutoFit/>
          </a:bodyPr>
          <a:lstStyle/>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Arial" panose="020B0604020202020204" pitchFamily="34" charset="0"/>
              </a:rPr>
              <a:t>If you manage teams</a:t>
            </a:r>
            <a:r>
              <a:rPr lang="en-US" sz="20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itchFamily="2" charset="2"/>
              <a:buChar char=""/>
              <a:tabLst>
                <a:tab pos="457200" algn="l"/>
              </a:tabLst>
            </a:pPr>
            <a:r>
              <a:rPr lang="en-US" sz="2000" kern="0" dirty="0">
                <a:effectLst/>
                <a:latin typeface="Arial" panose="020B0604020202020204" pitchFamily="34" charset="0"/>
                <a:ea typeface="Times New Roman" panose="02020603050405020304" pitchFamily="18" charset="0"/>
                <a:cs typeface="Arial" panose="020B0604020202020204" pitchFamily="34" charset="0"/>
              </a:rPr>
              <a:t>Ensure that your team is aware of the requirements, outline expectations and responsibilities and create a plan for compliance</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itchFamily="2" charset="2"/>
              <a:buChar char=""/>
              <a:tabLst>
                <a:tab pos="457200" algn="l"/>
              </a:tabLst>
            </a:pPr>
            <a:r>
              <a:rPr lang="en-US" sz="2000" kern="0" dirty="0">
                <a:effectLst/>
                <a:latin typeface="Arial" panose="020B0604020202020204" pitchFamily="34" charset="0"/>
                <a:ea typeface="Times New Roman" panose="02020603050405020304" pitchFamily="18" charset="0"/>
                <a:cs typeface="Arial" panose="020B0604020202020204" pitchFamily="34" charset="0"/>
              </a:rPr>
              <a:t>Evaluate your team’s web presence and digital properties, and consider if inaccessible, out-of-date materials can be decommissioned or archived</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Arial" panose="020B0604020202020204" pitchFamily="34" charset="0"/>
              </a:rPr>
              <a:t>If you host Zoom meetings</a:t>
            </a:r>
            <a:r>
              <a:rPr lang="en-US" sz="20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itchFamily="2" charset="2"/>
              <a:buChar char=""/>
              <a:tabLst>
                <a:tab pos="457200" algn="l"/>
              </a:tabLst>
            </a:pPr>
            <a:r>
              <a:rPr lang="en-US" sz="2000" kern="0" dirty="0">
                <a:effectLst/>
                <a:latin typeface="Arial" panose="020B0604020202020204" pitchFamily="34" charset="0"/>
                <a:ea typeface="Times New Roman" panose="02020603050405020304" pitchFamily="18" charset="0"/>
                <a:cs typeface="Arial" panose="020B0604020202020204" pitchFamily="34" charset="0"/>
              </a:rPr>
              <a:t>Ensure your </a:t>
            </a:r>
            <a:r>
              <a:rPr lang="en-US" sz="2000"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Zoom settings are updated for accessibility</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itchFamily="2" charset="2"/>
              <a:buChar char=""/>
              <a:tabLst>
                <a:tab pos="457200" algn="l"/>
              </a:tabLst>
            </a:pPr>
            <a:r>
              <a:rPr lang="en-US" sz="2000" kern="0" dirty="0">
                <a:effectLst/>
                <a:latin typeface="Arial" panose="020B0604020202020204" pitchFamily="34" charset="0"/>
                <a:ea typeface="Times New Roman" panose="02020603050405020304" pitchFamily="18" charset="0"/>
                <a:cs typeface="Arial" panose="020B0604020202020204" pitchFamily="34" charset="0"/>
              </a:rPr>
              <a:t>If you use visual aids, ensure </a:t>
            </a:r>
            <a:r>
              <a:rPr lang="en-US" sz="2000"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color contrast</a:t>
            </a:r>
            <a:r>
              <a:rPr lang="en-US" sz="2000" kern="0" dirty="0">
                <a:effectLst/>
                <a:latin typeface="Arial" panose="020B0604020202020204" pitchFamily="34" charset="0"/>
                <a:ea typeface="Times New Roman" panose="02020603050405020304" pitchFamily="18" charset="0"/>
                <a:cs typeface="Arial" panose="020B0604020202020204" pitchFamily="34" charset="0"/>
              </a:rPr>
              <a:t> requirements are met and that </a:t>
            </a:r>
            <a:r>
              <a:rPr lang="en-US" sz="2000"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visual information is equivalently conveyed through your talking points</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2614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BAF87-BC01-7831-D23A-B535327E77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284B19-F065-11B4-A680-889E365D8922}"/>
              </a:ext>
            </a:extLst>
          </p:cNvPr>
          <p:cNvSpPr>
            <a:spLocks noGrp="1"/>
          </p:cNvSpPr>
          <p:nvPr>
            <p:ph type="title"/>
          </p:nvPr>
        </p:nvSpPr>
        <p:spPr/>
        <p:txBody>
          <a:bodyPr/>
          <a:lstStyle/>
          <a:p>
            <a:r>
              <a:rPr lang="en-US" dirty="0"/>
              <a:t>Digital content</a:t>
            </a:r>
          </a:p>
        </p:txBody>
      </p:sp>
      <p:sp>
        <p:nvSpPr>
          <p:cNvPr id="5" name="TextBox 4">
            <a:extLst>
              <a:ext uri="{FF2B5EF4-FFF2-40B4-BE49-F238E27FC236}">
                <a16:creationId xmlns:a16="http://schemas.microsoft.com/office/drawing/2014/main" id="{D5435842-4D33-D13E-9C35-86A8750CEAB4}"/>
              </a:ext>
              <a:ext uri="{C183D7F6-B498-43B3-948B-1728B52AA6E4}">
                <adec:decorative xmlns:adec="http://schemas.microsoft.com/office/drawing/2017/decorative" val="0"/>
              </a:ext>
            </a:extLst>
          </p:cNvPr>
          <p:cNvSpPr txBox="1"/>
          <p:nvPr/>
        </p:nvSpPr>
        <p:spPr>
          <a:xfrm>
            <a:off x="847835" y="1835935"/>
            <a:ext cx="6619765" cy="4417235"/>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If you create and/or distribute digital content</a:t>
            </a:r>
            <a:r>
              <a:rPr lang="en-US" sz="2000" dirty="0">
                <a:latin typeface="Arial" panose="020B0604020202020204" pitchFamily="34" charset="0"/>
                <a:cs typeface="Arial" panose="020B0604020202020204" pitchFamily="34" charset="0"/>
              </a:rPr>
              <a:t> </a:t>
            </a:r>
          </a:p>
          <a:p>
            <a:pPr lvl="0"/>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Learn how to achieve the </a:t>
            </a:r>
            <a:r>
              <a:rPr lang="en-US" sz="2000" dirty="0">
                <a:latin typeface="Arial" panose="020B0604020202020204" pitchFamily="34" charset="0"/>
                <a:cs typeface="Arial" panose="020B0604020202020204" pitchFamily="34" charset="0"/>
                <a:hlinkClick r:id="rId3"/>
              </a:rPr>
              <a:t>WCAG 2.1</a:t>
            </a:r>
            <a:r>
              <a:rPr lang="en-US" sz="2000" dirty="0">
                <a:latin typeface="Arial" panose="020B0604020202020204" pitchFamily="34" charset="0"/>
                <a:cs typeface="Arial" panose="020B0604020202020204" pitchFamily="34" charset="0"/>
              </a:rPr>
              <a:t> Level A and Level AA standards applicable to the content you manage and offer</a:t>
            </a:r>
          </a:p>
          <a:p>
            <a:pPr lvl="0"/>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Explore these </a:t>
            </a:r>
            <a:r>
              <a:rPr lang="en-US" sz="2000" dirty="0">
                <a:latin typeface="Arial" panose="020B0604020202020204" pitchFamily="34" charset="0"/>
                <a:cs typeface="Arial" panose="020B0604020202020204" pitchFamily="34" charset="0"/>
                <a:hlinkClick r:id="rId4"/>
              </a:rPr>
              <a:t>quick reference accessibility guidelines</a:t>
            </a:r>
            <a:r>
              <a:rPr lang="en-US" sz="2000" dirty="0">
                <a:latin typeface="Arial" panose="020B0604020202020204" pitchFamily="34" charset="0"/>
                <a:cs typeface="Arial" panose="020B0604020202020204" pitchFamily="34" charset="0"/>
              </a:rPr>
              <a:t> and other content-specific resources and libraries available through the </a:t>
            </a:r>
            <a:r>
              <a:rPr lang="en-US" sz="2000" dirty="0">
                <a:latin typeface="Arial" panose="020B0604020202020204" pitchFamily="34" charset="0"/>
                <a:cs typeface="Arial" panose="020B0604020202020204" pitchFamily="34" charset="0"/>
                <a:hlinkClick r:id="rId5"/>
              </a:rPr>
              <a:t>UC Electronic Accessibility Committee</a:t>
            </a:r>
            <a:r>
              <a:rPr lang="en-US" sz="2000" dirty="0">
                <a:latin typeface="Arial" panose="020B0604020202020204" pitchFamily="34" charset="0"/>
                <a:cs typeface="Arial" panose="020B0604020202020204" pitchFamily="34" charset="0"/>
              </a:rPr>
              <a:t> website, such as: </a:t>
            </a:r>
            <a:r>
              <a:rPr lang="en-US" sz="2000" dirty="0">
                <a:latin typeface="Arial" panose="020B0604020202020204" pitchFamily="34" charset="0"/>
                <a:cs typeface="Arial" panose="020B0604020202020204" pitchFamily="34" charset="0"/>
                <a:hlinkClick r:id="rId6"/>
              </a:rPr>
              <a:t>Create Accessible PDFs</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7"/>
              </a:rPr>
              <a:t>Transcripts &amp; Captioning</a:t>
            </a:r>
            <a:r>
              <a:rPr lang="en-US"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hlinkClick r:id="rId8"/>
              </a:rPr>
              <a:t> eCourse Accessibility Checklist</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9"/>
              </a:rPr>
              <a:t>Rich Text Editors</a:t>
            </a:r>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marL="0" marR="0">
              <a:lnSpc>
                <a:spcPct val="115000"/>
              </a:lnSpc>
              <a:spcAft>
                <a:spcPts val="800"/>
              </a:spcAft>
              <a:buNone/>
            </a:pP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3" name="Picture 2" descr="A decorative image of a newsletter with an image of people standing in front of a tree.&#10;&#10;">
            <a:extLst>
              <a:ext uri="{FF2B5EF4-FFF2-40B4-BE49-F238E27FC236}">
                <a16:creationId xmlns:a16="http://schemas.microsoft.com/office/drawing/2014/main" id="{843E60C7-64FC-26CD-91FB-6302C501116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13643" y="1775636"/>
            <a:ext cx="3488929" cy="4030133"/>
          </a:xfrm>
          <a:prstGeom prst="rect">
            <a:avLst/>
          </a:prstGeom>
        </p:spPr>
      </p:pic>
    </p:spTree>
    <p:extLst>
      <p:ext uri="{BB962C8B-B14F-4D97-AF65-F5344CB8AC3E}">
        <p14:creationId xmlns:p14="http://schemas.microsoft.com/office/powerpoint/2010/main" val="158907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44D5E-9006-23E5-8CFB-75C1E5069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94C5F-AB0D-B4DE-FFFB-1907A4CD562B}"/>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Videos</a:t>
            </a:r>
            <a:endParaRPr lang="en-US" sz="3600" kern="100" dirty="0">
              <a:effectLst/>
              <a:ea typeface="Aptos" panose="020B0004020202020204" pitchFamily="34" charset="0"/>
            </a:endParaRPr>
          </a:p>
        </p:txBody>
      </p:sp>
      <p:sp>
        <p:nvSpPr>
          <p:cNvPr id="5" name="TextBox 4">
            <a:extLst>
              <a:ext uri="{FF2B5EF4-FFF2-40B4-BE49-F238E27FC236}">
                <a16:creationId xmlns:a16="http://schemas.microsoft.com/office/drawing/2014/main" id="{5419060B-14D4-75E8-4FF6-F9F9E7947573}"/>
              </a:ext>
            </a:extLst>
          </p:cNvPr>
          <p:cNvSpPr txBox="1"/>
          <p:nvPr/>
        </p:nvSpPr>
        <p:spPr>
          <a:xfrm>
            <a:off x="863600" y="1488260"/>
            <a:ext cx="5535164" cy="5340565"/>
          </a:xfrm>
          <a:prstGeom prst="rect">
            <a:avLst/>
          </a:prstGeom>
          <a:noFill/>
        </p:spPr>
        <p:txBody>
          <a:bodyPr wrap="square">
            <a:spAutoFit/>
          </a:bodyPr>
          <a:lstStyle/>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If you create or distribute videos</a:t>
            </a:r>
            <a:r>
              <a:rPr lang="en-US" sz="2000" dirty="0">
                <a:latin typeface="Arial" panose="020B0604020202020204" pitchFamily="34" charset="0"/>
                <a:cs typeface="Arial" panose="020B0604020202020204" pitchFamily="34" charset="0"/>
              </a:rPr>
              <a:t> </a:t>
            </a:r>
          </a:p>
          <a:p>
            <a:pPr lvl="0"/>
            <a:r>
              <a:rPr lang="en-US" sz="2000" dirty="0">
                <a:latin typeface="Arial" panose="020B0604020202020204" pitchFamily="34" charset="0"/>
                <a:cs typeface="Arial" panose="020B0604020202020204" pitchFamily="34" charset="0"/>
              </a:rPr>
              <a:t>All pre-recorded videos need accurate captions. Closed captioning is preferred because it allows users to control the size and look of the captions, as well as whether they are displayed.</a:t>
            </a:r>
          </a:p>
          <a:p>
            <a:pPr lvl="0"/>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Pre-recorded (non-live) videos may need to include an </a:t>
            </a:r>
            <a:r>
              <a:rPr lang="en-US" sz="2000" dirty="0">
                <a:latin typeface="Arial" panose="020B0604020202020204" pitchFamily="34" charset="0"/>
                <a:cs typeface="Arial" panose="020B0604020202020204" pitchFamily="34" charset="0"/>
                <a:hlinkClick r:id="rId3"/>
              </a:rPr>
              <a:t>audio description</a:t>
            </a:r>
            <a:r>
              <a:rPr lang="en-US" sz="2000" dirty="0">
                <a:latin typeface="Arial" panose="020B0604020202020204" pitchFamily="34" charset="0"/>
                <a:cs typeface="Arial" panose="020B0604020202020204" pitchFamily="34" charset="0"/>
              </a:rPr>
              <a:t> — additional narration that describes important visual details not conveyed by the main narration/dialogue alone. To help you understand why, here is an </a:t>
            </a:r>
            <a:r>
              <a:rPr lang="en-US" sz="2000" dirty="0">
                <a:latin typeface="Arial" panose="020B0604020202020204" pitchFamily="34" charset="0"/>
                <a:cs typeface="Arial" panose="020B0604020202020204" pitchFamily="34" charset="0"/>
                <a:hlinkClick r:id="rId4"/>
              </a:rPr>
              <a:t>example YouTube video</a:t>
            </a:r>
            <a:r>
              <a:rPr lang="en-US" sz="2000" dirty="0">
                <a:latin typeface="Arial" panose="020B0604020202020204" pitchFamily="34" charset="0"/>
                <a:cs typeface="Arial" panose="020B0604020202020204" pitchFamily="34" charset="0"/>
              </a:rPr>
              <a:t> that needs an audio description</a:t>
            </a:r>
            <a:r>
              <a:rPr lang="en-US" sz="2000" dirty="0">
                <a:latin typeface="Arial" panose="020B0604020202020204" pitchFamily="34" charset="0"/>
                <a:cs typeface="Arial" panose="020B0604020202020204" pitchFamily="34" charset="0"/>
                <a:hlinkClick r:id="rId4"/>
              </a:rPr>
              <a:t>,</a:t>
            </a:r>
            <a:r>
              <a:rPr lang="en-US" sz="2000" dirty="0">
                <a:latin typeface="Arial" panose="020B0604020202020204" pitchFamily="34" charset="0"/>
                <a:cs typeface="Arial" panose="020B0604020202020204" pitchFamily="34" charset="0"/>
              </a:rPr>
              <a:t> along with </a:t>
            </a:r>
            <a:r>
              <a:rPr lang="en-US" sz="2000" dirty="0">
                <a:latin typeface="Arial" panose="020B0604020202020204" pitchFamily="34" charset="0"/>
                <a:cs typeface="Arial" panose="020B0604020202020204" pitchFamily="34" charset="0"/>
                <a:hlinkClick r:id="rId5"/>
              </a:rPr>
              <a:t>its audio description</a:t>
            </a:r>
            <a:r>
              <a:rPr lang="en-US" sz="2000" dirty="0">
                <a:latin typeface="Arial" panose="020B0604020202020204" pitchFamily="34" charset="0"/>
                <a:cs typeface="Arial" panose="020B0604020202020204" pitchFamily="34" charset="0"/>
              </a:rPr>
              <a:t> supplement.</a:t>
            </a:r>
          </a:p>
          <a:p>
            <a:pPr marL="0" marR="0">
              <a:lnSpc>
                <a:spcPct val="115000"/>
              </a:lnSpc>
              <a:spcAft>
                <a:spcPts val="800"/>
              </a:spcAft>
              <a:buNone/>
            </a:pP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4" name="Picture 3" descr="A screen shot of a webinar title slide with closed captioning that reads: “a nice line up of speakers today to talk about”">
            <a:extLst>
              <a:ext uri="{FF2B5EF4-FFF2-40B4-BE49-F238E27FC236}">
                <a16:creationId xmlns:a16="http://schemas.microsoft.com/office/drawing/2014/main" id="{09B54412-FFF0-35E5-E5F9-7843051570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98763" y="1619849"/>
            <a:ext cx="6843103" cy="4274020"/>
          </a:xfrm>
          <a:prstGeom prst="rect">
            <a:avLst/>
          </a:prstGeom>
        </p:spPr>
      </p:pic>
    </p:spTree>
    <p:extLst>
      <p:ext uri="{BB962C8B-B14F-4D97-AF65-F5344CB8AC3E}">
        <p14:creationId xmlns:p14="http://schemas.microsoft.com/office/powerpoint/2010/main" val="202831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AEEE1-8C3C-1371-3373-8EB90B652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C9467-15FF-FDFC-221E-0EB7B3C24A87}"/>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Websites</a:t>
            </a:r>
            <a:endParaRPr lang="en-US" sz="3600" kern="100" dirty="0">
              <a:effectLst/>
              <a:ea typeface="Aptos" panose="020B0004020202020204" pitchFamily="34" charset="0"/>
            </a:endParaRPr>
          </a:p>
        </p:txBody>
      </p:sp>
      <p:sp>
        <p:nvSpPr>
          <p:cNvPr id="5" name="TextBox 4">
            <a:extLst>
              <a:ext uri="{FF2B5EF4-FFF2-40B4-BE49-F238E27FC236}">
                <a16:creationId xmlns:a16="http://schemas.microsoft.com/office/drawing/2014/main" id="{97FA6C61-6519-C7F7-BC20-791E1156E1F5}"/>
              </a:ext>
            </a:extLst>
          </p:cNvPr>
          <p:cNvSpPr txBox="1"/>
          <p:nvPr/>
        </p:nvSpPr>
        <p:spPr>
          <a:xfrm>
            <a:off x="790465" y="1527456"/>
            <a:ext cx="9652000" cy="5016758"/>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If you’re a website developer or work with outside developers</a:t>
            </a:r>
            <a:r>
              <a:rPr lang="en-US" sz="2000" dirty="0">
                <a:latin typeface="Arial" panose="020B0604020202020204" pitchFamily="34" charset="0"/>
                <a:cs typeface="Arial" panose="020B0604020202020204" pitchFamily="34" charset="0"/>
              </a:rPr>
              <a:t> </a:t>
            </a:r>
          </a:p>
          <a:p>
            <a:pPr lvl="0"/>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Explore the resources available through the </a:t>
            </a:r>
            <a:r>
              <a:rPr lang="en-US" sz="2000" dirty="0">
                <a:latin typeface="Arial" panose="020B0604020202020204" pitchFamily="34" charset="0"/>
                <a:cs typeface="Arial" panose="020B0604020202020204" pitchFamily="34" charset="0"/>
                <a:hlinkClick r:id="rId3"/>
              </a:rPr>
              <a:t>UC Electronic Accessibility Web Developers page</a:t>
            </a:r>
            <a:endParaRPr lang="en-US" sz="20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Check the websites you manage with </a:t>
            </a:r>
            <a:r>
              <a:rPr lang="en-US" sz="2000" dirty="0">
                <a:latin typeface="Arial" panose="020B0604020202020204" pitchFamily="34" charset="0"/>
                <a:cs typeface="Arial" panose="020B0604020202020204" pitchFamily="34" charset="0"/>
                <a:hlinkClick r:id="rId4"/>
              </a:rPr>
              <a:t>Siteimprove</a:t>
            </a:r>
            <a:r>
              <a:rPr lang="en-US" sz="2000" dirty="0">
                <a:latin typeface="Arial" panose="020B0604020202020204" pitchFamily="34" charset="0"/>
                <a:cs typeface="Arial" panose="020B0604020202020204" pitchFamily="34" charset="0"/>
              </a:rPr>
              <a:t> and begin fixing identified issues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If you procure digital or mobile content or platforms from a vendor</a:t>
            </a:r>
            <a:r>
              <a:rPr lang="en-US" sz="2000" dirty="0">
                <a:latin typeface="Arial" panose="020B0604020202020204" pitchFamily="34" charset="0"/>
                <a:cs typeface="Arial" panose="020B0604020202020204" pitchFamily="34" charset="0"/>
              </a:rPr>
              <a:t> </a:t>
            </a:r>
          </a:p>
          <a:p>
            <a:pPr lvl="0"/>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Begin discussing web accessibility requirements with your vendor(s)</a:t>
            </a:r>
          </a:p>
          <a:p>
            <a:pPr lvl="0"/>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Explore the Electronic Accessibility Committee’s </a:t>
            </a:r>
            <a:r>
              <a:rPr lang="en-US" sz="2000" dirty="0">
                <a:latin typeface="Arial" panose="020B0604020202020204" pitchFamily="34" charset="0"/>
                <a:cs typeface="Arial" panose="020B0604020202020204" pitchFamily="34" charset="0"/>
                <a:hlinkClick r:id="rId5"/>
              </a:rPr>
              <a:t>procurement guide (PDF)</a:t>
            </a:r>
            <a:r>
              <a:rPr lang="en-US" sz="2000" dirty="0">
                <a:latin typeface="Arial" panose="020B0604020202020204" pitchFamily="34" charset="0"/>
                <a:cs typeface="Arial" panose="020B0604020202020204" pitchFamily="34" charset="0"/>
              </a:rPr>
              <a:t> and </a:t>
            </a:r>
            <a:r>
              <a:rPr lang="en-US" sz="2000" dirty="0">
                <a:latin typeface="Arial" panose="020B0604020202020204" pitchFamily="34" charset="0"/>
                <a:cs typeface="Arial" panose="020B0604020202020204" pitchFamily="34" charset="0"/>
                <a:hlinkClick r:id="rId6"/>
              </a:rPr>
              <a:t>procurement-related offerings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Ensure accessibility requirements are spoken to in contracts through </a:t>
            </a:r>
            <a:r>
              <a:rPr lang="en-US" sz="2000" dirty="0">
                <a:latin typeface="Arial" panose="020B0604020202020204" pitchFamily="34" charset="0"/>
                <a:cs typeface="Arial" panose="020B0604020202020204" pitchFamily="34" charset="0"/>
                <a:hlinkClick r:id="rId7"/>
              </a:rPr>
              <a:t>UC’s standard Terms &amp; Conditions</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6216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75C7A-4672-0DED-713E-1DA2BD8A0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F2B60-9EB4-1276-67AE-C52888A3D370}"/>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Recommended Training by Role</a:t>
            </a:r>
            <a:endParaRPr lang="en-US" sz="3600" kern="100" dirty="0">
              <a:effectLst/>
              <a:ea typeface="Aptos" panose="020B0004020202020204" pitchFamily="34" charset="0"/>
            </a:endParaRPr>
          </a:p>
        </p:txBody>
      </p:sp>
      <p:sp>
        <p:nvSpPr>
          <p:cNvPr id="11" name="Rectangle 4">
            <a:extLst>
              <a:ext uri="{FF2B5EF4-FFF2-40B4-BE49-F238E27FC236}">
                <a16:creationId xmlns:a16="http://schemas.microsoft.com/office/drawing/2014/main" id="{1941D695-D8C3-DBF1-946B-E9D8DE811E41}"/>
              </a:ext>
            </a:extLst>
          </p:cNvPr>
          <p:cNvSpPr>
            <a:spLocks noChangeArrowheads="1"/>
          </p:cNvSpPr>
          <p:nvPr/>
        </p:nvSpPr>
        <p:spPr bwMode="auto">
          <a:xfrm>
            <a:off x="837134" y="1883540"/>
            <a:ext cx="637646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cs typeface="Arial" panose="020B0604020202020204" pitchFamily="34" charset="0"/>
              </a:rPr>
              <a:t>Web Developers | Designers</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Comprehensive </a:t>
            </a:r>
            <a:r>
              <a:rPr kumimoji="0" lang="en-US" altLang="en-US" sz="2000" b="0" i="0" u="none" strike="noStrike" cap="none" normalizeH="0" baseline="0" dirty="0" err="1">
                <a:ln>
                  <a:noFill/>
                </a:ln>
                <a:solidFill>
                  <a:srgbClr val="000000"/>
                </a:solidFill>
                <a:effectLst/>
                <a:cs typeface="Arial" panose="020B0604020202020204" pitchFamily="34" charset="0"/>
              </a:rPr>
              <a:t>WebAIM</a:t>
            </a:r>
            <a:r>
              <a:rPr kumimoji="0" lang="en-US" altLang="en-US" sz="2000" b="0" i="0" u="none" strike="noStrike" cap="none" normalizeH="0" baseline="0" dirty="0">
                <a:ln>
                  <a:noFill/>
                </a:ln>
                <a:solidFill>
                  <a:srgbClr val="000000"/>
                </a:solidFill>
                <a:effectLst/>
                <a:cs typeface="Arial" panose="020B0604020202020204" pitchFamily="34" charset="0"/>
              </a:rPr>
              <a:t> Training (Semantic HTML5, CSS, Aria)</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Headings, Alt Attributes, Descriptive Links, Color, Lists, Tables, and Closed Captions</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Mobile Accessibility</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Captioning and Alt Attributes for Images, Title (descriptive) attributes for </a:t>
            </a:r>
            <a:r>
              <a:rPr kumimoji="0" lang="en-US" altLang="en-US" sz="2000" b="0" i="0" u="none" strike="noStrike" cap="none" normalizeH="0" baseline="0" dirty="0" err="1">
                <a:ln>
                  <a:noFill/>
                </a:ln>
                <a:solidFill>
                  <a:srgbClr val="000000"/>
                </a:solidFill>
                <a:effectLst/>
                <a:cs typeface="Arial" panose="020B0604020202020204" pitchFamily="34" charset="0"/>
              </a:rPr>
              <a:t>iFrames</a:t>
            </a:r>
            <a:r>
              <a:rPr kumimoji="0" lang="en-US" altLang="en-US" sz="2000" b="0" i="0" u="none" strike="noStrike" cap="none" normalizeH="0" baseline="0" dirty="0">
                <a:ln>
                  <a:noFill/>
                </a:ln>
                <a:solidFill>
                  <a:srgbClr val="000000"/>
                </a:solidFill>
                <a:effectLst/>
                <a:cs typeface="Arial" panose="020B0604020202020204" pitchFamily="34" charset="0"/>
              </a:rPr>
              <a:t> | Video</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PDF Accessibility</a:t>
            </a:r>
            <a:endParaRPr kumimoji="0" lang="en-US" altLang="en-US" sz="2000" b="0" i="0" u="none" strike="noStrike" cap="none" normalizeH="0" baseline="0" dirty="0">
              <a:ln>
                <a:noFill/>
              </a:ln>
              <a:solidFill>
                <a:schemeClr val="tx1"/>
              </a:solidFill>
              <a:effectLst/>
              <a:cs typeface="Arial" panose="020B0604020202020204" pitchFamily="34" charset="0"/>
            </a:endParaRPr>
          </a:p>
        </p:txBody>
      </p:sp>
      <p:pic>
        <p:nvPicPr>
          <p:cNvPr id="4" name="Picture 3" descr="A decorative screenshot of UC ANR website homepage&#10;&#10;">
            <a:extLst>
              <a:ext uri="{FF2B5EF4-FFF2-40B4-BE49-F238E27FC236}">
                <a16:creationId xmlns:a16="http://schemas.microsoft.com/office/drawing/2014/main" id="{1A7E3B44-2B65-BDD7-372F-42EE4E132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3600" y="1883540"/>
            <a:ext cx="5023059" cy="3273272"/>
          </a:xfrm>
          <a:prstGeom prst="rect">
            <a:avLst/>
          </a:prstGeom>
        </p:spPr>
      </p:pic>
    </p:spTree>
    <p:extLst>
      <p:ext uri="{BB962C8B-B14F-4D97-AF65-F5344CB8AC3E}">
        <p14:creationId xmlns:p14="http://schemas.microsoft.com/office/powerpoint/2010/main" val="256088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D07A6-295A-8DE8-8153-B2732DA52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3C8A6-73F4-B198-63E6-8F1D48D10D84}"/>
              </a:ext>
            </a:extLst>
          </p:cNvPr>
          <p:cNvSpPr>
            <a:spLocks noGrp="1"/>
          </p:cNvSpPr>
          <p:nvPr>
            <p:ph type="title"/>
          </p:nvPr>
        </p:nvSpPr>
        <p:spPr/>
        <p:txBody>
          <a:bodyPr>
            <a:normAutofit/>
          </a:bodyPr>
          <a:lstStyle/>
          <a:p>
            <a:pPr marL="0" marR="0">
              <a:lnSpc>
                <a:spcPct val="115000"/>
              </a:lnSpc>
              <a:spcBef>
                <a:spcPts val="0"/>
              </a:spcBef>
              <a:spcAft>
                <a:spcPts val="0"/>
              </a:spcAft>
            </a:pPr>
            <a:r>
              <a:rPr lang="en-US" sz="3600" kern="1800" dirty="0">
                <a:effectLst/>
                <a:ea typeface="Aptos" panose="020B0004020202020204" pitchFamily="34" charset="0"/>
              </a:rPr>
              <a:t>Recommended Training by Role (continued)</a:t>
            </a:r>
            <a:endParaRPr lang="en-US" sz="3600" kern="100" dirty="0">
              <a:effectLst/>
              <a:ea typeface="Aptos" panose="020B0004020202020204" pitchFamily="34" charset="0"/>
            </a:endParaRPr>
          </a:p>
        </p:txBody>
      </p:sp>
      <p:sp>
        <p:nvSpPr>
          <p:cNvPr id="3" name="Rectangle 1">
            <a:extLst>
              <a:ext uri="{FF2B5EF4-FFF2-40B4-BE49-F238E27FC236}">
                <a16:creationId xmlns:a16="http://schemas.microsoft.com/office/drawing/2014/main" id="{CE3FEE66-17B2-595E-8943-DB4BB3F16249}"/>
              </a:ext>
            </a:extLst>
          </p:cNvPr>
          <p:cNvSpPr>
            <a:spLocks noChangeArrowheads="1"/>
          </p:cNvSpPr>
          <p:nvPr/>
        </p:nvSpPr>
        <p:spPr bwMode="auto">
          <a:xfrm>
            <a:off x="791500" y="1769238"/>
            <a:ext cx="7603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cs typeface="Arial" panose="020B0604020202020204" pitchFamily="34" charset="0"/>
              </a:rPr>
              <a:t>Content Creators</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Web Design Accessibility</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Writing Accessible Content</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Captioning and Alt Attributes for Images, Title (descriptive) attributes for </a:t>
            </a:r>
            <a:r>
              <a:rPr kumimoji="0" lang="en-US" altLang="en-US" sz="2000" b="0" i="0" u="none" strike="noStrike" cap="none" normalizeH="0" baseline="0" dirty="0" err="1">
                <a:ln>
                  <a:noFill/>
                </a:ln>
                <a:solidFill>
                  <a:srgbClr val="000000"/>
                </a:solidFill>
                <a:effectLst/>
                <a:cs typeface="Arial" panose="020B0604020202020204" pitchFamily="34" charset="0"/>
              </a:rPr>
              <a:t>iFrames</a:t>
            </a:r>
            <a:r>
              <a:rPr kumimoji="0" lang="en-US" altLang="en-US" sz="2000" b="0" i="0" u="none" strike="noStrike" cap="none" normalizeH="0" baseline="0" dirty="0">
                <a:ln>
                  <a:noFill/>
                </a:ln>
                <a:solidFill>
                  <a:srgbClr val="000000"/>
                </a:solidFill>
                <a:effectLst/>
                <a:cs typeface="Arial" panose="020B0604020202020204" pitchFamily="34" charset="0"/>
              </a:rPr>
              <a:t> | Video</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Video Closed Captions</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lvl="0" indent="-342900">
              <a:buFont typeface="Arial" panose="020B0604020202020204" pitchFamily="34" charset="0"/>
              <a:buChar char="•"/>
            </a:pPr>
            <a:r>
              <a:rPr lang="en-US" altLang="en-US" sz="2000" dirty="0">
                <a:solidFill>
                  <a:srgbClr val="000000"/>
                </a:solidFill>
                <a:cs typeface="Arial" panose="020B0604020202020204" pitchFamily="34" charset="0"/>
              </a:rPr>
              <a:t>PDF Accessibility</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chemeClr val="tx1"/>
                </a:solidFill>
                <a:effectLst/>
                <a:cs typeface="Arial" panose="020B0604020202020204" pitchFamily="34" charset="0"/>
              </a:rPr>
            </a:br>
            <a:endParaRPr kumimoji="0" lang="en-US" altLang="en-US" sz="2000" b="0" i="0" u="none" strike="noStrike" cap="none" normalizeH="0" baseline="0" dirty="0">
              <a:ln>
                <a:noFill/>
              </a:ln>
              <a:solidFill>
                <a:schemeClr val="tx1"/>
              </a:solidFill>
              <a:effectLst/>
              <a:cs typeface="Arial" panose="020B0604020202020204" pitchFamily="34" charset="0"/>
            </a:endParaRPr>
          </a:p>
        </p:txBody>
      </p:sp>
      <p:sp>
        <p:nvSpPr>
          <p:cNvPr id="4" name="Rectangle 2">
            <a:extLst>
              <a:ext uri="{FF2B5EF4-FFF2-40B4-BE49-F238E27FC236}">
                <a16:creationId xmlns:a16="http://schemas.microsoft.com/office/drawing/2014/main" id="{43BBE8FB-E76D-17A4-712F-59B4233BE3FD}"/>
              </a:ext>
            </a:extLst>
          </p:cNvPr>
          <p:cNvSpPr>
            <a:spLocks noChangeArrowheads="1"/>
          </p:cNvSpPr>
          <p:nvPr/>
        </p:nvSpPr>
        <p:spPr bwMode="auto">
          <a:xfrm>
            <a:off x="901700" y="4297445"/>
            <a:ext cx="8407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cs typeface="Arial" panose="020B0604020202020204" pitchFamily="34" charset="0"/>
              </a:rPr>
              <a:t>Admin Support</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Microsoft Documents Accessibility</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lvl="0" indent="-342900">
              <a:buFont typeface="Arial" panose="020B0604020202020204" pitchFamily="34" charset="0"/>
              <a:buChar char="•"/>
            </a:pPr>
            <a:r>
              <a:rPr lang="en-US" altLang="en-US" sz="2000" dirty="0">
                <a:solidFill>
                  <a:srgbClr val="000000"/>
                </a:solidFill>
                <a:cs typeface="Arial" panose="020B0604020202020204" pitchFamily="34" charset="0"/>
              </a:rPr>
              <a:t>PDF Accessibility </a:t>
            </a:r>
          </a:p>
          <a:p>
            <a:pPr marL="342900" lvl="0" indent="-342900">
              <a:buFont typeface="Arial" panose="020B0604020202020204" pitchFamily="34" charset="0"/>
              <a:buChar char="•"/>
            </a:pPr>
            <a:r>
              <a:rPr kumimoji="0" lang="en-US" altLang="en-US" sz="2000" b="0" i="0" u="none" strike="noStrike" cap="none" normalizeH="0" baseline="0" dirty="0">
                <a:ln>
                  <a:noFill/>
                </a:ln>
                <a:solidFill>
                  <a:srgbClr val="000000"/>
                </a:solidFill>
                <a:effectLst/>
                <a:cs typeface="Arial" panose="020B0604020202020204" pitchFamily="34" charset="0"/>
              </a:rPr>
              <a:t>Broad Overview of Digital Accessibility for Office Workers</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Basic Web Accessibility</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cs typeface="Arial" panose="020B0604020202020204" pitchFamily="34" charset="0"/>
              </a:rPr>
              <a:t>Accessible Forms</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cs typeface="Arial" panose="020B0604020202020204" pitchFamily="34" charset="0"/>
              </a:rPr>
              <a:t> </a:t>
            </a:r>
            <a:endParaRPr kumimoji="0" lang="en-US" altLang="en-US" sz="20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665959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5900</TotalTime>
  <Words>999</Words>
  <Application>Microsoft Macintosh PowerPoint</Application>
  <PresentationFormat>Widescreen</PresentationFormat>
  <Paragraphs>130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Symbol</vt:lpstr>
      <vt:lpstr>Office Theme</vt:lpstr>
      <vt:lpstr>WCAG 2.1 Accessibility Compliance by April 24 </vt:lpstr>
      <vt:lpstr>Compliance by April 24 (continued) </vt:lpstr>
      <vt:lpstr>No new non-compliant content after March 15</vt:lpstr>
      <vt:lpstr>Employee Responsibilities (UCOP)</vt:lpstr>
      <vt:lpstr>Digital content</vt:lpstr>
      <vt:lpstr>Videos</vt:lpstr>
      <vt:lpstr>Websites</vt:lpstr>
      <vt:lpstr>Recommended Training by Role</vt:lpstr>
      <vt:lpstr>Recommended Training by Role (continued)</vt:lpstr>
      <vt:lpstr>Explainer Videos</vt:lpstr>
      <vt:lpstr>Helpful Siteimprove Tip Sheets</vt:lpstr>
      <vt:lpstr>Highly Recommended PDF Training </vt:lpstr>
      <vt:lpstr>Siteimprove Training Modules</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Linda Forbes</cp:lastModifiedBy>
  <cp:revision>289</cp:revision>
  <dcterms:created xsi:type="dcterms:W3CDTF">2019-09-30T22:39:57Z</dcterms:created>
  <dcterms:modified xsi:type="dcterms:W3CDTF">2026-02-27T19:00:15Z</dcterms:modified>
</cp:coreProperties>
</file>