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7" r:id="rId6"/>
    <p:sldId id="263" r:id="rId7"/>
    <p:sldId id="264" r:id="rId8"/>
    <p:sldId id="265" r:id="rId9"/>
    <p:sldId id="266" r:id="rId10"/>
    <p:sldId id="260" r:id="rId11"/>
    <p:sldId id="258" r:id="rId12"/>
    <p:sldId id="269" r:id="rId13"/>
    <p:sldId id="275" r:id="rId14"/>
    <p:sldId id="286" r:id="rId15"/>
    <p:sldId id="276" r:id="rId16"/>
    <p:sldId id="271" r:id="rId17"/>
    <p:sldId id="272" r:id="rId18"/>
    <p:sldId id="273" r:id="rId19"/>
    <p:sldId id="270" r:id="rId20"/>
    <p:sldId id="274" r:id="rId21"/>
    <p:sldId id="277" r:id="rId22"/>
    <p:sldId id="278" r:id="rId23"/>
    <p:sldId id="280" r:id="rId24"/>
    <p:sldId id="281" r:id="rId25"/>
    <p:sldId id="287" r:id="rId26"/>
    <p:sldId id="279"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16C3C-B45B-4A3E-95BF-B758EC49DFF9}" v="58" dt="2025-12-01T03:20:09.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59" d="100"/>
          <a:sy n="59" d="100"/>
        </p:scale>
        <p:origin x="8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C2B8-1005-E4C3-0CD7-0ABF723FE7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92350D-4392-CD0D-78D8-5E0ECB7610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C355DB-1BB6-CB73-E93E-3C6194A536E5}"/>
              </a:ext>
            </a:extLst>
          </p:cNvPr>
          <p:cNvSpPr>
            <a:spLocks noGrp="1"/>
          </p:cNvSpPr>
          <p:nvPr>
            <p:ph type="dt" sz="half" idx="10"/>
          </p:nvPr>
        </p:nvSpPr>
        <p:spPr/>
        <p:txBody>
          <a:bodyPr/>
          <a:lstStyle/>
          <a:p>
            <a:fld id="{5C170EDC-A2B4-4BE0-8D37-779B621D9A01}" type="datetimeFigureOut">
              <a:rPr lang="en-US" smtClean="0"/>
              <a:t>12/1/2025</a:t>
            </a:fld>
            <a:endParaRPr lang="en-US"/>
          </a:p>
        </p:txBody>
      </p:sp>
      <p:sp>
        <p:nvSpPr>
          <p:cNvPr id="5" name="Footer Placeholder 4">
            <a:extLst>
              <a:ext uri="{FF2B5EF4-FFF2-40B4-BE49-F238E27FC236}">
                <a16:creationId xmlns:a16="http://schemas.microsoft.com/office/drawing/2014/main" id="{535EBCA9-88C6-F0A4-9EDF-2A516D861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198BD-27C8-51E3-2596-5D00CAF57EA2}"/>
              </a:ext>
            </a:extLst>
          </p:cNvPr>
          <p:cNvSpPr>
            <a:spLocks noGrp="1"/>
          </p:cNvSpPr>
          <p:nvPr>
            <p:ph type="sldNum" sz="quarter" idx="12"/>
          </p:nvPr>
        </p:nvSpPr>
        <p:spPr/>
        <p:txBody>
          <a:bodyPr/>
          <a:lstStyle/>
          <a:p>
            <a:fld id="{4BCC1C73-69CA-4036-B2AC-6D56711A446F}" type="slidenum">
              <a:rPr lang="en-US" smtClean="0"/>
              <a:t>‹#›</a:t>
            </a:fld>
            <a:endParaRPr lang="en-US"/>
          </a:p>
        </p:txBody>
      </p:sp>
    </p:spTree>
    <p:extLst>
      <p:ext uri="{BB962C8B-B14F-4D97-AF65-F5344CB8AC3E}">
        <p14:creationId xmlns:p14="http://schemas.microsoft.com/office/powerpoint/2010/main" val="299521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7CE4-FD19-D8DE-F1A5-2EEA48263D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59410E-3586-FCE0-3063-DC8FB7511A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4174B-BF47-C293-3086-ADEC34FA8DEF}"/>
              </a:ext>
            </a:extLst>
          </p:cNvPr>
          <p:cNvSpPr>
            <a:spLocks noGrp="1"/>
          </p:cNvSpPr>
          <p:nvPr>
            <p:ph type="dt" sz="half" idx="10"/>
          </p:nvPr>
        </p:nvSpPr>
        <p:spPr/>
        <p:txBody>
          <a:bodyPr/>
          <a:lstStyle/>
          <a:p>
            <a:fld id="{5C170EDC-A2B4-4BE0-8D37-779B621D9A01}" type="datetimeFigureOut">
              <a:rPr lang="en-US" smtClean="0"/>
              <a:t>12/1/2025</a:t>
            </a:fld>
            <a:endParaRPr lang="en-US"/>
          </a:p>
        </p:txBody>
      </p:sp>
      <p:sp>
        <p:nvSpPr>
          <p:cNvPr id="5" name="Footer Placeholder 4">
            <a:extLst>
              <a:ext uri="{FF2B5EF4-FFF2-40B4-BE49-F238E27FC236}">
                <a16:creationId xmlns:a16="http://schemas.microsoft.com/office/drawing/2014/main" id="{E980A07F-F798-250F-EDAF-ECB17EA01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53C36-3ECE-AC2E-B915-39B09FEE0D46}"/>
              </a:ext>
            </a:extLst>
          </p:cNvPr>
          <p:cNvSpPr>
            <a:spLocks noGrp="1"/>
          </p:cNvSpPr>
          <p:nvPr>
            <p:ph type="sldNum" sz="quarter" idx="12"/>
          </p:nvPr>
        </p:nvSpPr>
        <p:spPr/>
        <p:txBody>
          <a:bodyPr/>
          <a:lstStyle/>
          <a:p>
            <a:fld id="{4BCC1C73-69CA-4036-B2AC-6D56711A446F}" type="slidenum">
              <a:rPr lang="en-US" smtClean="0"/>
              <a:t>‹#›</a:t>
            </a:fld>
            <a:endParaRPr lang="en-US"/>
          </a:p>
        </p:txBody>
      </p:sp>
    </p:spTree>
    <p:extLst>
      <p:ext uri="{BB962C8B-B14F-4D97-AF65-F5344CB8AC3E}">
        <p14:creationId xmlns:p14="http://schemas.microsoft.com/office/powerpoint/2010/main" val="3322817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31BC95-D5F0-8683-F4D4-273EBF8CA7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4C2BFA-4E72-51DE-C1F8-E5427C10AD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2E17C-63DC-683F-3B54-A1CCCB8CC69F}"/>
              </a:ext>
            </a:extLst>
          </p:cNvPr>
          <p:cNvSpPr>
            <a:spLocks noGrp="1"/>
          </p:cNvSpPr>
          <p:nvPr>
            <p:ph type="dt" sz="half" idx="10"/>
          </p:nvPr>
        </p:nvSpPr>
        <p:spPr/>
        <p:txBody>
          <a:bodyPr/>
          <a:lstStyle/>
          <a:p>
            <a:fld id="{5C170EDC-A2B4-4BE0-8D37-779B621D9A01}" type="datetimeFigureOut">
              <a:rPr lang="en-US" smtClean="0"/>
              <a:t>12/1/2025</a:t>
            </a:fld>
            <a:endParaRPr lang="en-US"/>
          </a:p>
        </p:txBody>
      </p:sp>
      <p:sp>
        <p:nvSpPr>
          <p:cNvPr id="5" name="Footer Placeholder 4">
            <a:extLst>
              <a:ext uri="{FF2B5EF4-FFF2-40B4-BE49-F238E27FC236}">
                <a16:creationId xmlns:a16="http://schemas.microsoft.com/office/drawing/2014/main" id="{2D9E4227-9EFA-41D6-6FE1-3C1C7F649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A9004-23B6-FDEA-751D-1795006FAAAF}"/>
              </a:ext>
            </a:extLst>
          </p:cNvPr>
          <p:cNvSpPr>
            <a:spLocks noGrp="1"/>
          </p:cNvSpPr>
          <p:nvPr>
            <p:ph type="sldNum" sz="quarter" idx="12"/>
          </p:nvPr>
        </p:nvSpPr>
        <p:spPr/>
        <p:txBody>
          <a:bodyPr/>
          <a:lstStyle/>
          <a:p>
            <a:fld id="{4BCC1C73-69CA-4036-B2AC-6D56711A446F}" type="slidenum">
              <a:rPr lang="en-US" smtClean="0"/>
              <a:t>‹#›</a:t>
            </a:fld>
            <a:endParaRPr lang="en-US"/>
          </a:p>
        </p:txBody>
      </p:sp>
    </p:spTree>
    <p:extLst>
      <p:ext uri="{BB962C8B-B14F-4D97-AF65-F5344CB8AC3E}">
        <p14:creationId xmlns:p14="http://schemas.microsoft.com/office/powerpoint/2010/main" val="110400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7395-1010-2348-CEFE-526040240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67A76B-9FEA-551B-5A2C-C43E59BAF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6FFAD-3282-441A-0A96-23D5FDB8E388}"/>
              </a:ext>
            </a:extLst>
          </p:cNvPr>
          <p:cNvSpPr>
            <a:spLocks noGrp="1"/>
          </p:cNvSpPr>
          <p:nvPr>
            <p:ph type="dt" sz="half" idx="10"/>
          </p:nvPr>
        </p:nvSpPr>
        <p:spPr/>
        <p:txBody>
          <a:bodyPr/>
          <a:lstStyle/>
          <a:p>
            <a:fld id="{5C170EDC-A2B4-4BE0-8D37-779B621D9A01}" type="datetimeFigureOut">
              <a:rPr lang="en-US" smtClean="0"/>
              <a:t>12/1/2025</a:t>
            </a:fld>
            <a:endParaRPr lang="en-US"/>
          </a:p>
        </p:txBody>
      </p:sp>
      <p:sp>
        <p:nvSpPr>
          <p:cNvPr id="5" name="Footer Placeholder 4">
            <a:extLst>
              <a:ext uri="{FF2B5EF4-FFF2-40B4-BE49-F238E27FC236}">
                <a16:creationId xmlns:a16="http://schemas.microsoft.com/office/drawing/2014/main" id="{82A6549F-6C8B-A856-71F4-AAB75B1C7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DFC26-1248-B1AB-D642-3D08BFB59EBC}"/>
              </a:ext>
            </a:extLst>
          </p:cNvPr>
          <p:cNvSpPr>
            <a:spLocks noGrp="1"/>
          </p:cNvSpPr>
          <p:nvPr>
            <p:ph type="sldNum" sz="quarter" idx="12"/>
          </p:nvPr>
        </p:nvSpPr>
        <p:spPr/>
        <p:txBody>
          <a:bodyPr/>
          <a:lstStyle/>
          <a:p>
            <a:fld id="{4BCC1C73-69CA-4036-B2AC-6D56711A446F}" type="slidenum">
              <a:rPr lang="en-US" smtClean="0"/>
              <a:t>‹#›</a:t>
            </a:fld>
            <a:endParaRPr lang="en-US"/>
          </a:p>
        </p:txBody>
      </p:sp>
    </p:spTree>
    <p:extLst>
      <p:ext uri="{BB962C8B-B14F-4D97-AF65-F5344CB8AC3E}">
        <p14:creationId xmlns:p14="http://schemas.microsoft.com/office/powerpoint/2010/main" val="3696228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F2FB-256C-0CDB-A515-CE2E40F913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E24089-442F-48FF-9DD3-1616CAE94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A9EBCD-9CE1-F1E8-64AA-CD17515838A2}"/>
              </a:ext>
            </a:extLst>
          </p:cNvPr>
          <p:cNvSpPr>
            <a:spLocks noGrp="1"/>
          </p:cNvSpPr>
          <p:nvPr>
            <p:ph type="dt" sz="half" idx="10"/>
          </p:nvPr>
        </p:nvSpPr>
        <p:spPr/>
        <p:txBody>
          <a:bodyPr/>
          <a:lstStyle/>
          <a:p>
            <a:fld id="{5C170EDC-A2B4-4BE0-8D37-779B621D9A01}" type="datetimeFigureOut">
              <a:rPr lang="en-US" smtClean="0"/>
              <a:t>12/1/2025</a:t>
            </a:fld>
            <a:endParaRPr lang="en-US"/>
          </a:p>
        </p:txBody>
      </p:sp>
      <p:sp>
        <p:nvSpPr>
          <p:cNvPr id="5" name="Footer Placeholder 4">
            <a:extLst>
              <a:ext uri="{FF2B5EF4-FFF2-40B4-BE49-F238E27FC236}">
                <a16:creationId xmlns:a16="http://schemas.microsoft.com/office/drawing/2014/main" id="{320802B1-7E7C-2927-440E-46E54AD6F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6F534-6BFC-D9B7-6359-F347F78EA223}"/>
              </a:ext>
            </a:extLst>
          </p:cNvPr>
          <p:cNvSpPr>
            <a:spLocks noGrp="1"/>
          </p:cNvSpPr>
          <p:nvPr>
            <p:ph type="sldNum" sz="quarter" idx="12"/>
          </p:nvPr>
        </p:nvSpPr>
        <p:spPr/>
        <p:txBody>
          <a:bodyPr/>
          <a:lstStyle/>
          <a:p>
            <a:fld id="{4BCC1C73-69CA-4036-B2AC-6D56711A446F}" type="slidenum">
              <a:rPr lang="en-US" smtClean="0"/>
              <a:t>‹#›</a:t>
            </a:fld>
            <a:endParaRPr lang="en-US"/>
          </a:p>
        </p:txBody>
      </p:sp>
    </p:spTree>
    <p:extLst>
      <p:ext uri="{BB962C8B-B14F-4D97-AF65-F5344CB8AC3E}">
        <p14:creationId xmlns:p14="http://schemas.microsoft.com/office/powerpoint/2010/main" val="357769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80C4-2E55-C9C8-8AB6-C146A439D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94D4C-2D77-E28A-3E0D-6AF5A843CA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0421C-F01E-204F-A603-9AF4D9A1A8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E356AF-5441-30C3-E54F-0A35003AB43C}"/>
              </a:ext>
            </a:extLst>
          </p:cNvPr>
          <p:cNvSpPr>
            <a:spLocks noGrp="1"/>
          </p:cNvSpPr>
          <p:nvPr>
            <p:ph type="dt" sz="half" idx="10"/>
          </p:nvPr>
        </p:nvSpPr>
        <p:spPr/>
        <p:txBody>
          <a:bodyPr/>
          <a:lstStyle/>
          <a:p>
            <a:fld id="{5C170EDC-A2B4-4BE0-8D37-779B621D9A01}" type="datetimeFigureOut">
              <a:rPr lang="en-US" smtClean="0"/>
              <a:t>12/1/2025</a:t>
            </a:fld>
            <a:endParaRPr lang="en-US"/>
          </a:p>
        </p:txBody>
      </p:sp>
      <p:sp>
        <p:nvSpPr>
          <p:cNvPr id="6" name="Footer Placeholder 5">
            <a:extLst>
              <a:ext uri="{FF2B5EF4-FFF2-40B4-BE49-F238E27FC236}">
                <a16:creationId xmlns:a16="http://schemas.microsoft.com/office/drawing/2014/main" id="{DCF3D90D-8F83-12CE-2913-4AC410F9B5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DD0A20-B647-90F8-B005-E8A9D262A59A}"/>
              </a:ext>
            </a:extLst>
          </p:cNvPr>
          <p:cNvSpPr>
            <a:spLocks noGrp="1"/>
          </p:cNvSpPr>
          <p:nvPr>
            <p:ph type="sldNum" sz="quarter" idx="12"/>
          </p:nvPr>
        </p:nvSpPr>
        <p:spPr/>
        <p:txBody>
          <a:bodyPr/>
          <a:lstStyle/>
          <a:p>
            <a:fld id="{4BCC1C73-69CA-4036-B2AC-6D56711A446F}" type="slidenum">
              <a:rPr lang="en-US" smtClean="0"/>
              <a:t>‹#›</a:t>
            </a:fld>
            <a:endParaRPr lang="en-US"/>
          </a:p>
        </p:txBody>
      </p:sp>
    </p:spTree>
    <p:extLst>
      <p:ext uri="{BB962C8B-B14F-4D97-AF65-F5344CB8AC3E}">
        <p14:creationId xmlns:p14="http://schemas.microsoft.com/office/powerpoint/2010/main" val="403164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83F2-F71D-EB83-E1EC-A727A3854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5581F7-B1C6-9D85-8677-4C5539317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AFDFF0-F4AE-433D-EE30-3CD2A1DDDF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EA791E-4F00-CA74-BB75-3F56CEE43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FFF24A-53D5-96A7-EF5D-4ED686985E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2E825-F67B-C98F-A25E-B0748302A67C}"/>
              </a:ext>
            </a:extLst>
          </p:cNvPr>
          <p:cNvSpPr>
            <a:spLocks noGrp="1"/>
          </p:cNvSpPr>
          <p:nvPr>
            <p:ph type="dt" sz="half" idx="10"/>
          </p:nvPr>
        </p:nvSpPr>
        <p:spPr/>
        <p:txBody>
          <a:bodyPr/>
          <a:lstStyle/>
          <a:p>
            <a:fld id="{5C170EDC-A2B4-4BE0-8D37-779B621D9A01}" type="datetimeFigureOut">
              <a:rPr lang="en-US" smtClean="0"/>
              <a:t>12/1/2025</a:t>
            </a:fld>
            <a:endParaRPr lang="en-US"/>
          </a:p>
        </p:txBody>
      </p:sp>
      <p:sp>
        <p:nvSpPr>
          <p:cNvPr id="8" name="Footer Placeholder 7">
            <a:extLst>
              <a:ext uri="{FF2B5EF4-FFF2-40B4-BE49-F238E27FC236}">
                <a16:creationId xmlns:a16="http://schemas.microsoft.com/office/drawing/2014/main" id="{462C5D9E-A2C0-F8DB-7AFD-C901456AC4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DBF82B-79F7-D712-BEB3-DA0C24947CBB}"/>
              </a:ext>
            </a:extLst>
          </p:cNvPr>
          <p:cNvSpPr>
            <a:spLocks noGrp="1"/>
          </p:cNvSpPr>
          <p:nvPr>
            <p:ph type="sldNum" sz="quarter" idx="12"/>
          </p:nvPr>
        </p:nvSpPr>
        <p:spPr/>
        <p:txBody>
          <a:bodyPr/>
          <a:lstStyle/>
          <a:p>
            <a:fld id="{4BCC1C73-69CA-4036-B2AC-6D56711A446F}" type="slidenum">
              <a:rPr lang="en-US" smtClean="0"/>
              <a:t>‹#›</a:t>
            </a:fld>
            <a:endParaRPr lang="en-US"/>
          </a:p>
        </p:txBody>
      </p:sp>
    </p:spTree>
    <p:extLst>
      <p:ext uri="{BB962C8B-B14F-4D97-AF65-F5344CB8AC3E}">
        <p14:creationId xmlns:p14="http://schemas.microsoft.com/office/powerpoint/2010/main" val="363760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C71F9-D01F-B389-0616-0500E9BF3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81ECB8-2CEB-8B74-201C-5B8FA316F56E}"/>
              </a:ext>
            </a:extLst>
          </p:cNvPr>
          <p:cNvSpPr>
            <a:spLocks noGrp="1"/>
          </p:cNvSpPr>
          <p:nvPr>
            <p:ph type="dt" sz="half" idx="10"/>
          </p:nvPr>
        </p:nvSpPr>
        <p:spPr/>
        <p:txBody>
          <a:bodyPr/>
          <a:lstStyle/>
          <a:p>
            <a:fld id="{5C170EDC-A2B4-4BE0-8D37-779B621D9A01}" type="datetimeFigureOut">
              <a:rPr lang="en-US" smtClean="0"/>
              <a:t>12/1/2025</a:t>
            </a:fld>
            <a:endParaRPr lang="en-US"/>
          </a:p>
        </p:txBody>
      </p:sp>
      <p:sp>
        <p:nvSpPr>
          <p:cNvPr id="4" name="Footer Placeholder 3">
            <a:extLst>
              <a:ext uri="{FF2B5EF4-FFF2-40B4-BE49-F238E27FC236}">
                <a16:creationId xmlns:a16="http://schemas.microsoft.com/office/drawing/2014/main" id="{4A269E82-3851-C931-3D97-EAC0591AD8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DA0933-A3F2-7EBA-3630-3F373F53B671}"/>
              </a:ext>
            </a:extLst>
          </p:cNvPr>
          <p:cNvSpPr>
            <a:spLocks noGrp="1"/>
          </p:cNvSpPr>
          <p:nvPr>
            <p:ph type="sldNum" sz="quarter" idx="12"/>
          </p:nvPr>
        </p:nvSpPr>
        <p:spPr/>
        <p:txBody>
          <a:bodyPr/>
          <a:lstStyle/>
          <a:p>
            <a:fld id="{4BCC1C73-69CA-4036-B2AC-6D56711A446F}" type="slidenum">
              <a:rPr lang="en-US" smtClean="0"/>
              <a:t>‹#›</a:t>
            </a:fld>
            <a:endParaRPr lang="en-US"/>
          </a:p>
        </p:txBody>
      </p:sp>
    </p:spTree>
    <p:extLst>
      <p:ext uri="{BB962C8B-B14F-4D97-AF65-F5344CB8AC3E}">
        <p14:creationId xmlns:p14="http://schemas.microsoft.com/office/powerpoint/2010/main" val="1382213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9B2776-C202-AF3B-BF50-3F16C476954C}"/>
              </a:ext>
            </a:extLst>
          </p:cNvPr>
          <p:cNvSpPr>
            <a:spLocks noGrp="1"/>
          </p:cNvSpPr>
          <p:nvPr>
            <p:ph type="dt" sz="half" idx="10"/>
          </p:nvPr>
        </p:nvSpPr>
        <p:spPr/>
        <p:txBody>
          <a:bodyPr/>
          <a:lstStyle/>
          <a:p>
            <a:fld id="{5C170EDC-A2B4-4BE0-8D37-779B621D9A01}" type="datetimeFigureOut">
              <a:rPr lang="en-US" smtClean="0"/>
              <a:t>12/1/2025</a:t>
            </a:fld>
            <a:endParaRPr lang="en-US"/>
          </a:p>
        </p:txBody>
      </p:sp>
      <p:sp>
        <p:nvSpPr>
          <p:cNvPr id="3" name="Footer Placeholder 2">
            <a:extLst>
              <a:ext uri="{FF2B5EF4-FFF2-40B4-BE49-F238E27FC236}">
                <a16:creationId xmlns:a16="http://schemas.microsoft.com/office/drawing/2014/main" id="{0CD46C5B-532E-C550-6067-8CC4AF4978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AF535A-8F13-9898-C4F5-66D0D05FB0CA}"/>
              </a:ext>
            </a:extLst>
          </p:cNvPr>
          <p:cNvSpPr>
            <a:spLocks noGrp="1"/>
          </p:cNvSpPr>
          <p:nvPr>
            <p:ph type="sldNum" sz="quarter" idx="12"/>
          </p:nvPr>
        </p:nvSpPr>
        <p:spPr/>
        <p:txBody>
          <a:bodyPr/>
          <a:lstStyle/>
          <a:p>
            <a:fld id="{4BCC1C73-69CA-4036-B2AC-6D56711A446F}" type="slidenum">
              <a:rPr lang="en-US" smtClean="0"/>
              <a:t>‹#›</a:t>
            </a:fld>
            <a:endParaRPr lang="en-US"/>
          </a:p>
        </p:txBody>
      </p:sp>
    </p:spTree>
    <p:extLst>
      <p:ext uri="{BB962C8B-B14F-4D97-AF65-F5344CB8AC3E}">
        <p14:creationId xmlns:p14="http://schemas.microsoft.com/office/powerpoint/2010/main" val="351653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F0BF-9C03-7B2B-7A44-AF3802DC8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215538-971C-8A68-3BC3-E7EE2C68D9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B54624-7C1E-FA39-855F-C3C5430B7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A76F4F-02B6-EE88-3BBC-C057FAB5A2B9}"/>
              </a:ext>
            </a:extLst>
          </p:cNvPr>
          <p:cNvSpPr>
            <a:spLocks noGrp="1"/>
          </p:cNvSpPr>
          <p:nvPr>
            <p:ph type="dt" sz="half" idx="10"/>
          </p:nvPr>
        </p:nvSpPr>
        <p:spPr/>
        <p:txBody>
          <a:bodyPr/>
          <a:lstStyle/>
          <a:p>
            <a:fld id="{5C170EDC-A2B4-4BE0-8D37-779B621D9A01}" type="datetimeFigureOut">
              <a:rPr lang="en-US" smtClean="0"/>
              <a:t>12/1/2025</a:t>
            </a:fld>
            <a:endParaRPr lang="en-US"/>
          </a:p>
        </p:txBody>
      </p:sp>
      <p:sp>
        <p:nvSpPr>
          <p:cNvPr id="6" name="Footer Placeholder 5">
            <a:extLst>
              <a:ext uri="{FF2B5EF4-FFF2-40B4-BE49-F238E27FC236}">
                <a16:creationId xmlns:a16="http://schemas.microsoft.com/office/drawing/2014/main" id="{458D552D-6B5E-12B4-9874-A57764A2C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88C2A-277A-1D38-0D85-0BA25EA95059}"/>
              </a:ext>
            </a:extLst>
          </p:cNvPr>
          <p:cNvSpPr>
            <a:spLocks noGrp="1"/>
          </p:cNvSpPr>
          <p:nvPr>
            <p:ph type="sldNum" sz="quarter" idx="12"/>
          </p:nvPr>
        </p:nvSpPr>
        <p:spPr/>
        <p:txBody>
          <a:bodyPr/>
          <a:lstStyle/>
          <a:p>
            <a:fld id="{4BCC1C73-69CA-4036-B2AC-6D56711A446F}" type="slidenum">
              <a:rPr lang="en-US" smtClean="0"/>
              <a:t>‹#›</a:t>
            </a:fld>
            <a:endParaRPr lang="en-US"/>
          </a:p>
        </p:txBody>
      </p:sp>
    </p:spTree>
    <p:extLst>
      <p:ext uri="{BB962C8B-B14F-4D97-AF65-F5344CB8AC3E}">
        <p14:creationId xmlns:p14="http://schemas.microsoft.com/office/powerpoint/2010/main" val="107337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DB9FD-E703-CE3E-8D8B-EB4ED40AAC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DF9554-9E8E-C02C-D741-0CB6EFF3DF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2303A0-BC23-D07C-DD1C-05ED7F709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E85739-E4CE-32DE-EBE5-3CB50B2C8132}"/>
              </a:ext>
            </a:extLst>
          </p:cNvPr>
          <p:cNvSpPr>
            <a:spLocks noGrp="1"/>
          </p:cNvSpPr>
          <p:nvPr>
            <p:ph type="dt" sz="half" idx="10"/>
          </p:nvPr>
        </p:nvSpPr>
        <p:spPr/>
        <p:txBody>
          <a:bodyPr/>
          <a:lstStyle/>
          <a:p>
            <a:fld id="{5C170EDC-A2B4-4BE0-8D37-779B621D9A01}" type="datetimeFigureOut">
              <a:rPr lang="en-US" smtClean="0"/>
              <a:t>12/1/2025</a:t>
            </a:fld>
            <a:endParaRPr lang="en-US"/>
          </a:p>
        </p:txBody>
      </p:sp>
      <p:sp>
        <p:nvSpPr>
          <p:cNvPr id="6" name="Footer Placeholder 5">
            <a:extLst>
              <a:ext uri="{FF2B5EF4-FFF2-40B4-BE49-F238E27FC236}">
                <a16:creationId xmlns:a16="http://schemas.microsoft.com/office/drawing/2014/main" id="{2A87A632-0935-15AD-F822-9296A9924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0C117-94CA-6F21-1A46-3D1754CB1A76}"/>
              </a:ext>
            </a:extLst>
          </p:cNvPr>
          <p:cNvSpPr>
            <a:spLocks noGrp="1"/>
          </p:cNvSpPr>
          <p:nvPr>
            <p:ph type="sldNum" sz="quarter" idx="12"/>
          </p:nvPr>
        </p:nvSpPr>
        <p:spPr/>
        <p:txBody>
          <a:bodyPr/>
          <a:lstStyle/>
          <a:p>
            <a:fld id="{4BCC1C73-69CA-4036-B2AC-6D56711A446F}" type="slidenum">
              <a:rPr lang="en-US" smtClean="0"/>
              <a:t>‹#›</a:t>
            </a:fld>
            <a:endParaRPr lang="en-US"/>
          </a:p>
        </p:txBody>
      </p:sp>
    </p:spTree>
    <p:extLst>
      <p:ext uri="{BB962C8B-B14F-4D97-AF65-F5344CB8AC3E}">
        <p14:creationId xmlns:p14="http://schemas.microsoft.com/office/powerpoint/2010/main" val="325145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375660-CC4C-412C-FA78-F457E15E53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85C53D-DBAD-8CCF-91AD-8EDC85778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60E0A-ECFE-96E3-0793-727FD904C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70EDC-A2B4-4BE0-8D37-779B621D9A01}" type="datetimeFigureOut">
              <a:rPr lang="en-US" smtClean="0"/>
              <a:t>12/1/2025</a:t>
            </a:fld>
            <a:endParaRPr lang="en-US"/>
          </a:p>
        </p:txBody>
      </p:sp>
      <p:sp>
        <p:nvSpPr>
          <p:cNvPr id="5" name="Footer Placeholder 4">
            <a:extLst>
              <a:ext uri="{FF2B5EF4-FFF2-40B4-BE49-F238E27FC236}">
                <a16:creationId xmlns:a16="http://schemas.microsoft.com/office/drawing/2014/main" id="{E023A04F-4DAD-8306-E267-430364B871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0CC223-D455-9F12-28C2-AF01CBF4F1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C1C73-69CA-4036-B2AC-6D56711A446F}" type="slidenum">
              <a:rPr lang="en-US" smtClean="0"/>
              <a:t>‹#›</a:t>
            </a:fld>
            <a:endParaRPr lang="en-US"/>
          </a:p>
        </p:txBody>
      </p:sp>
    </p:spTree>
    <p:extLst>
      <p:ext uri="{BB962C8B-B14F-4D97-AF65-F5344CB8AC3E}">
        <p14:creationId xmlns:p14="http://schemas.microsoft.com/office/powerpoint/2010/main" val="301014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173D-59D2-2222-6D19-52F442DEBB66}"/>
              </a:ext>
            </a:extLst>
          </p:cNvPr>
          <p:cNvSpPr>
            <a:spLocks noGrp="1"/>
          </p:cNvSpPr>
          <p:nvPr>
            <p:ph type="ctrTitle"/>
          </p:nvPr>
        </p:nvSpPr>
        <p:spPr/>
        <p:txBody>
          <a:bodyPr/>
          <a:lstStyle/>
          <a:p>
            <a:r>
              <a:rPr lang="en-US" dirty="0"/>
              <a:t>New World Screwworm</a:t>
            </a:r>
          </a:p>
        </p:txBody>
      </p:sp>
      <p:sp>
        <p:nvSpPr>
          <p:cNvPr id="5" name="Subtitle 4">
            <a:extLst>
              <a:ext uri="{FF2B5EF4-FFF2-40B4-BE49-F238E27FC236}">
                <a16:creationId xmlns:a16="http://schemas.microsoft.com/office/drawing/2014/main" id="{803800B5-1DDA-FCAC-48C6-013DF8B45823}"/>
              </a:ext>
            </a:extLst>
          </p:cNvPr>
          <p:cNvSpPr>
            <a:spLocks noGrp="1"/>
          </p:cNvSpPr>
          <p:nvPr>
            <p:ph type="subTitle" idx="1"/>
          </p:nvPr>
        </p:nvSpPr>
        <p:spPr/>
        <p:txBody>
          <a:bodyPr/>
          <a:lstStyle/>
          <a:p>
            <a:endParaRPr lang="en-US" dirty="0"/>
          </a:p>
          <a:p>
            <a:endParaRPr lang="en-US" dirty="0"/>
          </a:p>
          <a:p>
            <a:r>
              <a:rPr lang="en-US" dirty="0"/>
              <a:t>Charles W Tobias DVM</a:t>
            </a:r>
          </a:p>
          <a:p>
            <a:endParaRPr lang="en-US" dirty="0"/>
          </a:p>
        </p:txBody>
      </p:sp>
    </p:spTree>
    <p:extLst>
      <p:ext uri="{BB962C8B-B14F-4D97-AF65-F5344CB8AC3E}">
        <p14:creationId xmlns:p14="http://schemas.microsoft.com/office/powerpoint/2010/main" val="572549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9503-9446-30A6-19F6-B36D04079C6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0F02D16-416F-C1FF-6E6A-C78450E20CE0}"/>
              </a:ext>
            </a:extLst>
          </p:cNvPr>
          <p:cNvSpPr>
            <a:spLocks noGrp="1"/>
          </p:cNvSpPr>
          <p:nvPr>
            <p:ph idx="1"/>
          </p:nvPr>
        </p:nvSpPr>
        <p:spPr/>
        <p:txBody>
          <a:bodyPr/>
          <a:lstStyle/>
          <a:p>
            <a:r>
              <a:rPr lang="en-US" dirty="0"/>
              <a:t>Historically the screwworm was eradicated from the United States in the 1960’s.  </a:t>
            </a:r>
          </a:p>
          <a:p>
            <a:r>
              <a:rPr lang="en-US" dirty="0"/>
              <a:t>Sterile male fly release: female only mates one time in her life.</a:t>
            </a:r>
          </a:p>
          <a:p>
            <a:r>
              <a:rPr lang="en-US" dirty="0"/>
              <a:t>Through cooperation with Mexico and Central America, the fly was pushed south of the Darien Gap which is the narrowest part of Central America. It remains endemic in South America and portions of the Caribbean.</a:t>
            </a:r>
          </a:p>
          <a:p>
            <a:r>
              <a:rPr lang="en-US" dirty="0"/>
              <a:t>Over the past several years it has slowly been moving north again and reached within 70 miles of the Texas border through illegal animal movements.</a:t>
            </a:r>
          </a:p>
        </p:txBody>
      </p:sp>
    </p:spTree>
    <p:extLst>
      <p:ext uri="{BB962C8B-B14F-4D97-AF65-F5344CB8AC3E}">
        <p14:creationId xmlns:p14="http://schemas.microsoft.com/office/powerpoint/2010/main" val="263769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60F0-FC50-8EF4-76BF-387AF78032D1}"/>
              </a:ext>
            </a:extLst>
          </p:cNvPr>
          <p:cNvSpPr>
            <a:spLocks noGrp="1"/>
          </p:cNvSpPr>
          <p:nvPr>
            <p:ph type="title"/>
          </p:nvPr>
        </p:nvSpPr>
        <p:spPr/>
        <p:txBody>
          <a:bodyPr/>
          <a:lstStyle/>
          <a:p>
            <a:r>
              <a:rPr lang="en-US" dirty="0"/>
              <a:t>Life cycle of Screwworm</a:t>
            </a:r>
          </a:p>
        </p:txBody>
      </p:sp>
      <p:pic>
        <p:nvPicPr>
          <p:cNvPr id="5" name="Content Placeholder 4">
            <a:extLst>
              <a:ext uri="{FF2B5EF4-FFF2-40B4-BE49-F238E27FC236}">
                <a16:creationId xmlns:a16="http://schemas.microsoft.com/office/drawing/2014/main" id="{4024450E-F9CB-CE2B-DD66-C60E6ED883D9}"/>
              </a:ext>
            </a:extLst>
          </p:cNvPr>
          <p:cNvPicPr>
            <a:picLocks noGrp="1" noChangeAspect="1"/>
          </p:cNvPicPr>
          <p:nvPr>
            <p:ph idx="1"/>
          </p:nvPr>
        </p:nvPicPr>
        <p:blipFill>
          <a:blip r:embed="rId2"/>
          <a:stretch>
            <a:fillRect/>
          </a:stretch>
        </p:blipFill>
        <p:spPr>
          <a:xfrm>
            <a:off x="2337707" y="1690688"/>
            <a:ext cx="7516585" cy="5137182"/>
          </a:xfrm>
          <a:prstGeom prst="rect">
            <a:avLst/>
          </a:prstGeom>
        </p:spPr>
      </p:pic>
    </p:spTree>
    <p:extLst>
      <p:ext uri="{BB962C8B-B14F-4D97-AF65-F5344CB8AC3E}">
        <p14:creationId xmlns:p14="http://schemas.microsoft.com/office/powerpoint/2010/main" val="144393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9420-3254-068D-342B-C2324897347C}"/>
              </a:ext>
            </a:extLst>
          </p:cNvPr>
          <p:cNvSpPr>
            <a:spLocks noGrp="1"/>
          </p:cNvSpPr>
          <p:nvPr>
            <p:ph type="title"/>
          </p:nvPr>
        </p:nvSpPr>
        <p:spPr/>
        <p:txBody>
          <a:bodyPr/>
          <a:lstStyle/>
          <a:p>
            <a:r>
              <a:rPr lang="en-US" dirty="0"/>
              <a:t>Myiasis: presence of larval infection</a:t>
            </a:r>
          </a:p>
        </p:txBody>
      </p:sp>
      <p:sp>
        <p:nvSpPr>
          <p:cNvPr id="3" name="Content Placeholder 2">
            <a:extLst>
              <a:ext uri="{FF2B5EF4-FFF2-40B4-BE49-F238E27FC236}">
                <a16:creationId xmlns:a16="http://schemas.microsoft.com/office/drawing/2014/main" id="{2469D7BD-5D83-2461-A0C0-82BA2C381A46}"/>
              </a:ext>
            </a:extLst>
          </p:cNvPr>
          <p:cNvSpPr>
            <a:spLocks noGrp="1"/>
          </p:cNvSpPr>
          <p:nvPr>
            <p:ph idx="1"/>
          </p:nvPr>
        </p:nvSpPr>
        <p:spPr/>
        <p:txBody>
          <a:bodyPr/>
          <a:lstStyle/>
          <a:p>
            <a:r>
              <a:rPr lang="en-US" dirty="0"/>
              <a:t>The adult female fly lays its eggs on any open wound or mucous membranes.</a:t>
            </a:r>
          </a:p>
          <a:p>
            <a:r>
              <a:rPr lang="en-US" dirty="0"/>
              <a:t>Tick bites</a:t>
            </a:r>
          </a:p>
          <a:p>
            <a:r>
              <a:rPr lang="en-US" dirty="0"/>
              <a:t>Castration site </a:t>
            </a:r>
          </a:p>
          <a:p>
            <a:r>
              <a:rPr lang="en-US" dirty="0"/>
              <a:t>Dehorning site</a:t>
            </a:r>
          </a:p>
          <a:p>
            <a:r>
              <a:rPr lang="en-US" dirty="0"/>
              <a:t>Ear tag wound</a:t>
            </a:r>
          </a:p>
          <a:p>
            <a:r>
              <a:rPr lang="en-US" dirty="0"/>
              <a:t>Umbilicus</a:t>
            </a:r>
          </a:p>
          <a:p>
            <a:r>
              <a:rPr lang="en-US" dirty="0"/>
              <a:t>Eyes, ears, oral cavity, genitalia</a:t>
            </a:r>
          </a:p>
        </p:txBody>
      </p:sp>
    </p:spTree>
    <p:extLst>
      <p:ext uri="{BB962C8B-B14F-4D97-AF65-F5344CB8AC3E}">
        <p14:creationId xmlns:p14="http://schemas.microsoft.com/office/powerpoint/2010/main" val="93327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09FB-CCC6-D34E-AF83-4639D3E77F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F920A6-B36C-A176-9FAE-CDD5C484E134}"/>
              </a:ext>
            </a:extLst>
          </p:cNvPr>
          <p:cNvSpPr>
            <a:spLocks noGrp="1"/>
          </p:cNvSpPr>
          <p:nvPr>
            <p:ph idx="1"/>
          </p:nvPr>
        </p:nvSpPr>
        <p:spPr/>
        <p:txBody>
          <a:bodyPr/>
          <a:lstStyle/>
          <a:p>
            <a:pPr marL="0" indent="0">
              <a:buNone/>
            </a:pPr>
            <a:r>
              <a:rPr lang="en-US" dirty="0"/>
              <a:t>Once the eggs hatch, the larvae or maggots feed on living tissue causing tissue destruction and damage, and in some cases can eventually cause death to the host animal.</a:t>
            </a:r>
          </a:p>
          <a:p>
            <a:pPr marL="0" indent="0">
              <a:buNone/>
            </a:pPr>
            <a:endParaRPr lang="en-US" dirty="0"/>
          </a:p>
          <a:p>
            <a:pPr marL="0" indent="0">
              <a:buNone/>
            </a:pPr>
            <a:r>
              <a:rPr lang="en-US" dirty="0"/>
              <a:t>The eggs hatch in 8-24 hours</a:t>
            </a:r>
          </a:p>
          <a:p>
            <a:pPr marL="0" indent="0">
              <a:buNone/>
            </a:pPr>
            <a:r>
              <a:rPr lang="en-US" dirty="0"/>
              <a:t>The larvae will pupate in 5-7 days</a:t>
            </a:r>
          </a:p>
          <a:p>
            <a:pPr marL="0" indent="0">
              <a:buNone/>
            </a:pPr>
            <a:r>
              <a:rPr lang="en-US" dirty="0"/>
              <a:t>The pupae hatch to adult fly in 7-14 days.</a:t>
            </a:r>
          </a:p>
          <a:p>
            <a:pPr marL="0" indent="0">
              <a:buNone/>
            </a:pPr>
            <a:endParaRPr lang="en-US" dirty="0"/>
          </a:p>
          <a:p>
            <a:pPr marL="0" indent="0">
              <a:buNone/>
            </a:pPr>
            <a:r>
              <a:rPr lang="en-US" dirty="0"/>
              <a:t>Dependent on environmental temperatures and humidity</a:t>
            </a:r>
          </a:p>
        </p:txBody>
      </p:sp>
    </p:spTree>
    <p:extLst>
      <p:ext uri="{BB962C8B-B14F-4D97-AF65-F5344CB8AC3E}">
        <p14:creationId xmlns:p14="http://schemas.microsoft.com/office/powerpoint/2010/main" val="199948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2905-7B19-775B-99AA-E8E85D32560B}"/>
              </a:ext>
            </a:extLst>
          </p:cNvPr>
          <p:cNvSpPr>
            <a:spLocks noGrp="1"/>
          </p:cNvSpPr>
          <p:nvPr>
            <p:ph type="title"/>
          </p:nvPr>
        </p:nvSpPr>
        <p:spPr/>
        <p:txBody>
          <a:bodyPr/>
          <a:lstStyle/>
          <a:p>
            <a:r>
              <a:rPr lang="en-US" dirty="0"/>
              <a:t>Impacts of NWS</a:t>
            </a:r>
          </a:p>
        </p:txBody>
      </p:sp>
      <p:sp>
        <p:nvSpPr>
          <p:cNvPr id="3" name="Content Placeholder 2">
            <a:extLst>
              <a:ext uri="{FF2B5EF4-FFF2-40B4-BE49-F238E27FC236}">
                <a16:creationId xmlns:a16="http://schemas.microsoft.com/office/drawing/2014/main" id="{DFBBEC7C-ED7B-86E1-A4AD-2F393C413235}"/>
              </a:ext>
            </a:extLst>
          </p:cNvPr>
          <p:cNvSpPr>
            <a:spLocks noGrp="1"/>
          </p:cNvSpPr>
          <p:nvPr>
            <p:ph idx="1"/>
          </p:nvPr>
        </p:nvSpPr>
        <p:spPr/>
        <p:txBody>
          <a:bodyPr>
            <a:normAutofit fontScale="77500" lnSpcReduction="20000"/>
          </a:bodyPr>
          <a:lstStyle/>
          <a:p>
            <a:r>
              <a:rPr lang="en-US" dirty="0"/>
              <a:t>Flies only live 10-14 days and may travel up to 8-10 miles.</a:t>
            </a:r>
          </a:p>
          <a:p>
            <a:r>
              <a:rPr lang="en-US" dirty="0"/>
              <a:t>Spread of the screwworm is primarily based on host movement. </a:t>
            </a:r>
          </a:p>
          <a:p>
            <a:r>
              <a:rPr lang="en-US" dirty="0"/>
              <a:t>     Livestock that are imported from endemic areas or </a:t>
            </a:r>
            <a:r>
              <a:rPr lang="en-US" dirty="0" err="1"/>
              <a:t>illegaly</a:t>
            </a:r>
            <a:r>
              <a:rPr lang="en-US" dirty="0"/>
              <a:t> moved       </a:t>
            </a:r>
          </a:p>
          <a:p>
            <a:r>
              <a:rPr lang="en-US" dirty="0"/>
              <a:t>     due to financial markets. </a:t>
            </a:r>
          </a:p>
          <a:p>
            <a:r>
              <a:rPr lang="en-US" dirty="0"/>
              <a:t>Costs include prevention, surveillance, treatments, loss of condition,</a:t>
            </a:r>
          </a:p>
          <a:p>
            <a:r>
              <a:rPr lang="en-US" dirty="0"/>
              <a:t>      or even death of the animal</a:t>
            </a:r>
          </a:p>
          <a:p>
            <a:r>
              <a:rPr lang="en-US" dirty="0"/>
              <a:t>Reduction of importation of cattle/livestock: typically USA imports upwards of 1 million</a:t>
            </a:r>
          </a:p>
          <a:p>
            <a:r>
              <a:rPr lang="en-US" dirty="0"/>
              <a:t>      stocker cattle from Mexico each year. Last year just over 200,000 came in</a:t>
            </a:r>
            <a:r>
              <a:rPr lang="en-US"/>
              <a:t>. </a:t>
            </a:r>
            <a:endParaRPr lang="en-US" dirty="0"/>
          </a:p>
          <a:p>
            <a:pPr marL="0" indent="0">
              <a:buNone/>
            </a:pPr>
            <a:r>
              <a:rPr lang="en-US" dirty="0"/>
              <a:t>Border states are currently putting out fly traps to monitor for the </a:t>
            </a:r>
          </a:p>
          <a:p>
            <a:pPr marL="0" indent="0">
              <a:buNone/>
            </a:pPr>
            <a:r>
              <a:rPr lang="en-US" dirty="0"/>
              <a:t>         screwworm.</a:t>
            </a:r>
          </a:p>
          <a:p>
            <a:pPr marL="0" indent="0">
              <a:buNone/>
            </a:pPr>
            <a:r>
              <a:rPr lang="en-US" dirty="0"/>
              <a:t>Reportable disease with CDFA and USDA</a:t>
            </a:r>
          </a:p>
        </p:txBody>
      </p:sp>
    </p:spTree>
    <p:extLst>
      <p:ext uri="{BB962C8B-B14F-4D97-AF65-F5344CB8AC3E}">
        <p14:creationId xmlns:p14="http://schemas.microsoft.com/office/powerpoint/2010/main" val="110033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5F9C0-D0AC-97EB-1632-8A6318899D9C}"/>
              </a:ext>
            </a:extLst>
          </p:cNvPr>
          <p:cNvSpPr>
            <a:spLocks noGrp="1"/>
          </p:cNvSpPr>
          <p:nvPr>
            <p:ph type="title"/>
          </p:nvPr>
        </p:nvSpPr>
        <p:spPr/>
        <p:txBody>
          <a:bodyPr/>
          <a:lstStyle/>
          <a:p>
            <a:r>
              <a:rPr lang="en-US" dirty="0"/>
              <a:t>Symptoms of myiasis</a:t>
            </a:r>
          </a:p>
        </p:txBody>
      </p:sp>
      <p:sp>
        <p:nvSpPr>
          <p:cNvPr id="3" name="Content Placeholder 2">
            <a:extLst>
              <a:ext uri="{FF2B5EF4-FFF2-40B4-BE49-F238E27FC236}">
                <a16:creationId xmlns:a16="http://schemas.microsoft.com/office/drawing/2014/main" id="{F0C72364-FAF1-0F97-4183-8A643008007C}"/>
              </a:ext>
            </a:extLst>
          </p:cNvPr>
          <p:cNvSpPr>
            <a:spLocks noGrp="1"/>
          </p:cNvSpPr>
          <p:nvPr>
            <p:ph idx="1"/>
          </p:nvPr>
        </p:nvSpPr>
        <p:spPr/>
        <p:txBody>
          <a:bodyPr/>
          <a:lstStyle/>
          <a:p>
            <a:r>
              <a:rPr lang="en-US" dirty="0"/>
              <a:t>Irritated behavior such as head shaking or leg stomping</a:t>
            </a:r>
          </a:p>
          <a:p>
            <a:r>
              <a:rPr lang="en-US" dirty="0"/>
              <a:t>Smell of decaying flesh</a:t>
            </a:r>
          </a:p>
          <a:p>
            <a:r>
              <a:rPr lang="en-US" dirty="0"/>
              <a:t>Presence of maggots in open wounds or membrane openings</a:t>
            </a:r>
          </a:p>
        </p:txBody>
      </p:sp>
    </p:spTree>
    <p:extLst>
      <p:ext uri="{BB962C8B-B14F-4D97-AF65-F5344CB8AC3E}">
        <p14:creationId xmlns:p14="http://schemas.microsoft.com/office/powerpoint/2010/main" val="280847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549A-4335-FDBD-1FEB-39D1AF4D52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FCA389-29D0-DE92-8C88-DEA06FF13935}"/>
              </a:ext>
            </a:extLst>
          </p:cNvPr>
          <p:cNvSpPr>
            <a:spLocks noGrp="1"/>
          </p:cNvSpPr>
          <p:nvPr>
            <p:ph idx="1"/>
          </p:nvPr>
        </p:nvSpPr>
        <p:spPr/>
        <p:txBody>
          <a:bodyPr/>
          <a:lstStyle/>
          <a:p>
            <a:endParaRPr lang="en-US"/>
          </a:p>
        </p:txBody>
      </p:sp>
      <p:pic>
        <p:nvPicPr>
          <p:cNvPr id="5122" name="Picture 2" descr="Closeup of animal's hoof infested with NWS">
            <a:extLst>
              <a:ext uri="{FF2B5EF4-FFF2-40B4-BE49-F238E27FC236}">
                <a16:creationId xmlns:a16="http://schemas.microsoft.com/office/drawing/2014/main" id="{3700427E-0770-20E2-8D75-733B8E84A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lose up of a goat with a head wound from New World screwworm infestation">
            <a:extLst>
              <a:ext uri="{FF2B5EF4-FFF2-40B4-BE49-F238E27FC236}">
                <a16:creationId xmlns:a16="http://schemas.microsoft.com/office/drawing/2014/main" id="{94EB583A-DA51-DC5C-BA46-81A2135A8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64" y="0"/>
            <a:ext cx="80682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34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5376D-36C1-4696-D10C-0A64607576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5E57A9-D992-6A80-C6A3-0D49786410C4}"/>
              </a:ext>
            </a:extLst>
          </p:cNvPr>
          <p:cNvSpPr>
            <a:spLocks noGrp="1"/>
          </p:cNvSpPr>
          <p:nvPr>
            <p:ph idx="1"/>
          </p:nvPr>
        </p:nvSpPr>
        <p:spPr/>
        <p:txBody>
          <a:bodyPr/>
          <a:lstStyle/>
          <a:p>
            <a:endParaRPr lang="en-US"/>
          </a:p>
        </p:txBody>
      </p:sp>
      <p:pic>
        <p:nvPicPr>
          <p:cNvPr id="7170" name="Picture 2" descr="New World infestation in a horse">
            <a:extLst>
              <a:ext uri="{FF2B5EF4-FFF2-40B4-BE49-F238E27FC236}">
                <a16:creationId xmlns:a16="http://schemas.microsoft.com/office/drawing/2014/main" id="{A4BCC0E1-3E1D-DB4C-60EB-25090874D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145" y="-35076"/>
            <a:ext cx="3877356" cy="689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208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AC6F-1F47-9BE2-EB88-210131860F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C442A6-2C2D-0064-E6D6-C92A76D394CA}"/>
              </a:ext>
            </a:extLst>
          </p:cNvPr>
          <p:cNvSpPr>
            <a:spLocks noGrp="1"/>
          </p:cNvSpPr>
          <p:nvPr>
            <p:ph idx="1"/>
          </p:nvPr>
        </p:nvSpPr>
        <p:spPr/>
        <p:txBody>
          <a:bodyPr/>
          <a:lstStyle/>
          <a:p>
            <a:endParaRPr lang="en-US"/>
          </a:p>
        </p:txBody>
      </p:sp>
      <p:pic>
        <p:nvPicPr>
          <p:cNvPr id="8194" name="Picture 2" descr="New World screwworm-infested eartag wound">
            <a:extLst>
              <a:ext uri="{FF2B5EF4-FFF2-40B4-BE49-F238E27FC236}">
                <a16:creationId xmlns:a16="http://schemas.microsoft.com/office/drawing/2014/main" id="{A9D57B9B-A720-72E7-546A-E067275F9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47" y="1"/>
            <a:ext cx="710105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6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2B06-0B63-FAA2-7BF3-40BFC6D9B5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92F859-6A7E-B6CB-3F60-A800754FD6DF}"/>
              </a:ext>
            </a:extLst>
          </p:cNvPr>
          <p:cNvSpPr>
            <a:spLocks noGrp="1"/>
          </p:cNvSpPr>
          <p:nvPr>
            <p:ph idx="1"/>
          </p:nvPr>
        </p:nvSpPr>
        <p:spPr/>
        <p:txBody>
          <a:bodyPr/>
          <a:lstStyle/>
          <a:p>
            <a:endParaRPr lang="en-US" dirty="0"/>
          </a:p>
        </p:txBody>
      </p:sp>
      <p:pic>
        <p:nvPicPr>
          <p:cNvPr id="4098" name="Picture 2" descr="Dog with New World screwworm infestation">
            <a:extLst>
              <a:ext uri="{FF2B5EF4-FFF2-40B4-BE49-F238E27FC236}">
                <a16:creationId xmlns:a16="http://schemas.microsoft.com/office/drawing/2014/main" id="{26C239E2-8227-341F-F871-8F6D75EE4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0" y="0"/>
            <a:ext cx="4633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99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6532-DBAA-0589-69C2-7F51B958A0EE}"/>
              </a:ext>
            </a:extLst>
          </p:cNvPr>
          <p:cNvSpPr>
            <a:spLocks noGrp="1"/>
          </p:cNvSpPr>
          <p:nvPr>
            <p:ph type="title"/>
          </p:nvPr>
        </p:nvSpPr>
        <p:spPr/>
        <p:txBody>
          <a:bodyPr/>
          <a:lstStyle/>
          <a:p>
            <a:r>
              <a:rPr lang="en-US" dirty="0"/>
              <a:t>New World Screwworm</a:t>
            </a:r>
            <a:br>
              <a:rPr lang="en-US" dirty="0"/>
            </a:br>
            <a:r>
              <a:rPr lang="en-US" dirty="0"/>
              <a:t>    </a:t>
            </a:r>
            <a:r>
              <a:rPr lang="en-US" dirty="0" err="1"/>
              <a:t>Cochliomyia</a:t>
            </a:r>
            <a:r>
              <a:rPr lang="en-US" dirty="0"/>
              <a:t> </a:t>
            </a:r>
            <a:r>
              <a:rPr lang="en-US" dirty="0" err="1"/>
              <a:t>Hominivorax</a:t>
            </a:r>
            <a:endParaRPr lang="en-US" dirty="0"/>
          </a:p>
        </p:txBody>
      </p:sp>
      <p:sp>
        <p:nvSpPr>
          <p:cNvPr id="3" name="Content Placeholder 2">
            <a:extLst>
              <a:ext uri="{FF2B5EF4-FFF2-40B4-BE49-F238E27FC236}">
                <a16:creationId xmlns:a16="http://schemas.microsoft.com/office/drawing/2014/main" id="{B3590A74-2CA1-E66E-8630-818A07F5F572}"/>
              </a:ext>
            </a:extLst>
          </p:cNvPr>
          <p:cNvSpPr>
            <a:spLocks noGrp="1"/>
          </p:cNvSpPr>
          <p:nvPr>
            <p:ph idx="1"/>
          </p:nvPr>
        </p:nvSpPr>
        <p:spPr/>
        <p:txBody>
          <a:bodyPr/>
          <a:lstStyle/>
          <a:p>
            <a:r>
              <a:rPr lang="en-US" dirty="0"/>
              <a:t>Commonly known as primary screwworm or blowfly</a:t>
            </a:r>
          </a:p>
          <a:p>
            <a:r>
              <a:rPr lang="en-US" dirty="0"/>
              <a:t>There are over 1100 species of blowfly in the world </a:t>
            </a:r>
          </a:p>
          <a:p>
            <a:r>
              <a:rPr lang="en-US" dirty="0"/>
              <a:t>       Most are secondary blowflies or those that only feed on dead </a:t>
            </a:r>
          </a:p>
          <a:p>
            <a:r>
              <a:rPr lang="en-US" dirty="0"/>
              <a:t>        and necrotic material.</a:t>
            </a:r>
          </a:p>
          <a:p>
            <a:r>
              <a:rPr lang="en-US" dirty="0"/>
              <a:t>The NWS will only lay its eggs on living tissue. </a:t>
            </a:r>
          </a:p>
          <a:p>
            <a:r>
              <a:rPr lang="en-US" dirty="0"/>
              <a:t>The larvae (maggots) will only feed on live tissue of animals and birds</a:t>
            </a:r>
          </a:p>
          <a:p>
            <a:r>
              <a:rPr lang="en-US" dirty="0"/>
              <a:t>Thus, it is a threat to all livestock, birds and even humans</a:t>
            </a:r>
          </a:p>
        </p:txBody>
      </p:sp>
    </p:spTree>
    <p:extLst>
      <p:ext uri="{BB962C8B-B14F-4D97-AF65-F5344CB8AC3E}">
        <p14:creationId xmlns:p14="http://schemas.microsoft.com/office/powerpoint/2010/main" val="2158032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32F6-A66E-6889-FE14-FC675D9FEE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29C18D-01CE-F27F-F815-397E3FD6E314}"/>
              </a:ext>
            </a:extLst>
          </p:cNvPr>
          <p:cNvSpPr>
            <a:spLocks noGrp="1"/>
          </p:cNvSpPr>
          <p:nvPr>
            <p:ph idx="1"/>
          </p:nvPr>
        </p:nvSpPr>
        <p:spPr/>
        <p:txBody>
          <a:bodyPr/>
          <a:lstStyle/>
          <a:p>
            <a:endParaRPr lang="en-US"/>
          </a:p>
        </p:txBody>
      </p:sp>
      <p:pic>
        <p:nvPicPr>
          <p:cNvPr id="9218" name="Picture 2" descr="Dog paw with NWS myiasis">
            <a:extLst>
              <a:ext uri="{FF2B5EF4-FFF2-40B4-BE49-F238E27FC236}">
                <a16:creationId xmlns:a16="http://schemas.microsoft.com/office/drawing/2014/main" id="{A55144CC-EDC0-91EB-ED3A-F7B760A87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og paw with NWS myiasis">
            <a:extLst>
              <a:ext uri="{FF2B5EF4-FFF2-40B4-BE49-F238E27FC236}">
                <a16:creationId xmlns:a16="http://schemas.microsoft.com/office/drawing/2014/main" id="{BC1E695E-BA01-ADA6-951C-4A84475C2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17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1A36-DA56-2C7B-FF42-22BEA81E9C93}"/>
              </a:ext>
            </a:extLst>
          </p:cNvPr>
          <p:cNvSpPr>
            <a:spLocks noGrp="1"/>
          </p:cNvSpPr>
          <p:nvPr>
            <p:ph type="title"/>
          </p:nvPr>
        </p:nvSpPr>
        <p:spPr/>
        <p:txBody>
          <a:bodyPr/>
          <a:lstStyle/>
          <a:p>
            <a:r>
              <a:rPr lang="en-US" dirty="0"/>
              <a:t>Control of NWS</a:t>
            </a:r>
          </a:p>
        </p:txBody>
      </p:sp>
      <p:sp>
        <p:nvSpPr>
          <p:cNvPr id="3" name="Content Placeholder 2">
            <a:extLst>
              <a:ext uri="{FF2B5EF4-FFF2-40B4-BE49-F238E27FC236}">
                <a16:creationId xmlns:a16="http://schemas.microsoft.com/office/drawing/2014/main" id="{C6C31CC3-376D-C695-ACE8-A8648B222D52}"/>
              </a:ext>
            </a:extLst>
          </p:cNvPr>
          <p:cNvSpPr>
            <a:spLocks noGrp="1"/>
          </p:cNvSpPr>
          <p:nvPr>
            <p:ph idx="1"/>
          </p:nvPr>
        </p:nvSpPr>
        <p:spPr/>
        <p:txBody>
          <a:bodyPr/>
          <a:lstStyle/>
          <a:p>
            <a:r>
              <a:rPr lang="en-US" dirty="0"/>
              <a:t>Management of livestock based on weather and season</a:t>
            </a:r>
          </a:p>
          <a:p>
            <a:r>
              <a:rPr lang="en-US" dirty="0"/>
              <a:t>     Try to only work livestock  in colder seasons</a:t>
            </a:r>
          </a:p>
          <a:p>
            <a:r>
              <a:rPr lang="en-US" dirty="0"/>
              <a:t>      Try to have young born in colder seasons</a:t>
            </a:r>
          </a:p>
          <a:p>
            <a:r>
              <a:rPr lang="en-US" dirty="0"/>
              <a:t>Surveillance of livestock for open wounds/infections</a:t>
            </a:r>
          </a:p>
          <a:p>
            <a:r>
              <a:rPr lang="en-US" dirty="0"/>
              <a:t>Sterile fly release: to eliminate matings and egg production.</a:t>
            </a:r>
          </a:p>
          <a:p>
            <a:r>
              <a:rPr lang="en-US" dirty="0"/>
              <a:t>    Estimated  to need to release 500 million sterile male flies/week</a:t>
            </a:r>
          </a:p>
          <a:p>
            <a:r>
              <a:rPr lang="en-US" dirty="0"/>
              <a:t>    May take 2 years to build facility in Texas</a:t>
            </a:r>
          </a:p>
          <a:p>
            <a:r>
              <a:rPr lang="en-US" dirty="0"/>
              <a:t>Treatment: doramectin (</a:t>
            </a:r>
            <a:r>
              <a:rPr lang="en-US" dirty="0" err="1"/>
              <a:t>dectomax</a:t>
            </a:r>
            <a:r>
              <a:rPr lang="en-US" dirty="0"/>
              <a:t>), </a:t>
            </a:r>
            <a:r>
              <a:rPr lang="en-US" dirty="0" err="1"/>
              <a:t>coumaphos</a:t>
            </a:r>
            <a:r>
              <a:rPr lang="en-US" dirty="0"/>
              <a:t>, </a:t>
            </a:r>
            <a:r>
              <a:rPr lang="en-US" dirty="0" err="1"/>
              <a:t>permectrins</a:t>
            </a:r>
            <a:endParaRPr lang="en-US" dirty="0"/>
          </a:p>
          <a:p>
            <a:endParaRPr lang="en-US" dirty="0"/>
          </a:p>
          <a:p>
            <a:endParaRPr lang="en-US" dirty="0"/>
          </a:p>
        </p:txBody>
      </p:sp>
    </p:spTree>
    <p:extLst>
      <p:ext uri="{BB962C8B-B14F-4D97-AF65-F5344CB8AC3E}">
        <p14:creationId xmlns:p14="http://schemas.microsoft.com/office/powerpoint/2010/main" val="49689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21F7-E1D8-EB29-628F-02EC558111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FC0D1F-D440-288A-C8A1-3A75B1020769}"/>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8251C7C-5496-BAEA-11F0-2DEF8334B270}"/>
              </a:ext>
            </a:extLst>
          </p:cNvPr>
          <p:cNvPicPr>
            <a:picLocks noChangeAspect="1"/>
          </p:cNvPicPr>
          <p:nvPr/>
        </p:nvPicPr>
        <p:blipFill>
          <a:blip r:embed="rId2"/>
          <a:stretch>
            <a:fillRect/>
          </a:stretch>
        </p:blipFill>
        <p:spPr>
          <a:xfrm>
            <a:off x="2857499" y="0"/>
            <a:ext cx="4333933" cy="6893228"/>
          </a:xfrm>
          <a:prstGeom prst="rect">
            <a:avLst/>
          </a:prstGeom>
        </p:spPr>
      </p:pic>
    </p:spTree>
    <p:extLst>
      <p:ext uri="{BB962C8B-B14F-4D97-AF65-F5344CB8AC3E}">
        <p14:creationId xmlns:p14="http://schemas.microsoft.com/office/powerpoint/2010/main" val="371171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93CC-2DAC-0EAC-ED28-9E2AD7D37B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079D6B-A7F5-E568-B8BB-E4BE19072B1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8AD0780-7933-C68D-C499-FEAD44426EA2}"/>
              </a:ext>
            </a:extLst>
          </p:cNvPr>
          <p:cNvPicPr>
            <a:picLocks noChangeAspect="1"/>
          </p:cNvPicPr>
          <p:nvPr/>
        </p:nvPicPr>
        <p:blipFill>
          <a:blip r:embed="rId2"/>
          <a:stretch>
            <a:fillRect/>
          </a:stretch>
        </p:blipFill>
        <p:spPr>
          <a:xfrm>
            <a:off x="4949766" y="0"/>
            <a:ext cx="3813234" cy="6857999"/>
          </a:xfrm>
          <a:prstGeom prst="rect">
            <a:avLst/>
          </a:prstGeom>
        </p:spPr>
      </p:pic>
    </p:spTree>
    <p:extLst>
      <p:ext uri="{BB962C8B-B14F-4D97-AF65-F5344CB8AC3E}">
        <p14:creationId xmlns:p14="http://schemas.microsoft.com/office/powerpoint/2010/main" val="554754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2D6B-75F2-341D-A043-E43B6CB417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5B94D1-53EA-ACA5-1CC3-11DDAD25B9C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6702C9A-2948-4AE7-CBD3-4303F139CF04}"/>
              </a:ext>
            </a:extLst>
          </p:cNvPr>
          <p:cNvPicPr>
            <a:picLocks noChangeAspect="1"/>
          </p:cNvPicPr>
          <p:nvPr/>
        </p:nvPicPr>
        <p:blipFill>
          <a:blip r:embed="rId2"/>
          <a:stretch>
            <a:fillRect/>
          </a:stretch>
        </p:blipFill>
        <p:spPr>
          <a:xfrm>
            <a:off x="2108118" y="0"/>
            <a:ext cx="6858082" cy="7035800"/>
          </a:xfrm>
          <a:prstGeom prst="rect">
            <a:avLst/>
          </a:prstGeom>
        </p:spPr>
      </p:pic>
    </p:spTree>
    <p:extLst>
      <p:ext uri="{BB962C8B-B14F-4D97-AF65-F5344CB8AC3E}">
        <p14:creationId xmlns:p14="http://schemas.microsoft.com/office/powerpoint/2010/main" val="1957983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AC43-FCDE-F167-614B-A9CA4BC5EC66}"/>
              </a:ext>
            </a:extLst>
          </p:cNvPr>
          <p:cNvSpPr>
            <a:spLocks noGrp="1"/>
          </p:cNvSpPr>
          <p:nvPr>
            <p:ph type="title"/>
          </p:nvPr>
        </p:nvSpPr>
        <p:spPr>
          <a:xfrm>
            <a:off x="838200" y="365126"/>
            <a:ext cx="10515600" cy="1289504"/>
          </a:xfrm>
        </p:spPr>
        <p:txBody>
          <a:bodyPr/>
          <a:lstStyle/>
          <a:p>
            <a:endParaRPr lang="en-US" dirty="0"/>
          </a:p>
        </p:txBody>
      </p:sp>
      <p:pic>
        <p:nvPicPr>
          <p:cNvPr id="5" name="Content Placeholder 4">
            <a:extLst>
              <a:ext uri="{FF2B5EF4-FFF2-40B4-BE49-F238E27FC236}">
                <a16:creationId xmlns:a16="http://schemas.microsoft.com/office/drawing/2014/main" id="{BAA38D90-4EC7-C731-23A7-CCC8BF9A9FD5}"/>
              </a:ext>
            </a:extLst>
          </p:cNvPr>
          <p:cNvPicPr>
            <a:picLocks noGrp="1" noChangeAspect="1"/>
          </p:cNvPicPr>
          <p:nvPr>
            <p:ph idx="1"/>
          </p:nvPr>
        </p:nvPicPr>
        <p:blipFill>
          <a:blip r:embed="rId2"/>
          <a:stretch>
            <a:fillRect/>
          </a:stretch>
        </p:blipFill>
        <p:spPr>
          <a:xfrm>
            <a:off x="838200" y="1"/>
            <a:ext cx="9143999" cy="6858000"/>
          </a:xfrm>
          <a:prstGeom prst="rect">
            <a:avLst/>
          </a:prstGeom>
        </p:spPr>
      </p:pic>
    </p:spTree>
    <p:extLst>
      <p:ext uri="{BB962C8B-B14F-4D97-AF65-F5344CB8AC3E}">
        <p14:creationId xmlns:p14="http://schemas.microsoft.com/office/powerpoint/2010/main" val="1531757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7E90-3A6A-6EA1-4281-62035EF6A9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D10752-5F78-4F66-51DD-45D8084F24B4}"/>
              </a:ext>
            </a:extLst>
          </p:cNvPr>
          <p:cNvSpPr>
            <a:spLocks noGrp="1"/>
          </p:cNvSpPr>
          <p:nvPr>
            <p:ph idx="1"/>
          </p:nvPr>
        </p:nvSpPr>
        <p:spPr/>
        <p:txBody>
          <a:bodyPr/>
          <a:lstStyle/>
          <a:p>
            <a:endParaRPr lang="en-US"/>
          </a:p>
        </p:txBody>
      </p:sp>
      <p:pic>
        <p:nvPicPr>
          <p:cNvPr id="10242" name="Picture 2" descr="Dectomax Injectable : 100ml | Heritage ...">
            <a:extLst>
              <a:ext uri="{FF2B5EF4-FFF2-40B4-BE49-F238E27FC236}">
                <a16:creationId xmlns:a16="http://schemas.microsoft.com/office/drawing/2014/main" id="{B5737FF4-4962-9388-A49C-58A523298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300" y="-10319"/>
            <a:ext cx="6868319" cy="686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670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E16E-4E5D-9760-3606-C364CB9BEF76}"/>
              </a:ext>
            </a:extLst>
          </p:cNvPr>
          <p:cNvSpPr>
            <a:spLocks noGrp="1"/>
          </p:cNvSpPr>
          <p:nvPr>
            <p:ph type="title"/>
          </p:nvPr>
        </p:nvSpPr>
        <p:spPr/>
        <p:txBody>
          <a:bodyPr/>
          <a:lstStyle/>
          <a:p>
            <a:br>
              <a:rPr lang="en-US" dirty="0"/>
            </a:br>
            <a:r>
              <a:rPr lang="en-US" dirty="0"/>
              <a:t>Questions?</a:t>
            </a:r>
          </a:p>
        </p:txBody>
      </p:sp>
      <p:sp>
        <p:nvSpPr>
          <p:cNvPr id="3" name="Content Placeholder 2">
            <a:extLst>
              <a:ext uri="{FF2B5EF4-FFF2-40B4-BE49-F238E27FC236}">
                <a16:creationId xmlns:a16="http://schemas.microsoft.com/office/drawing/2014/main" id="{7CA99340-5A16-4BD2-876A-DE374EBFF3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2651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1A377-8629-04DB-0F87-F784E49D3E53}"/>
              </a:ext>
            </a:extLst>
          </p:cNvPr>
          <p:cNvSpPr>
            <a:spLocks noGrp="1"/>
          </p:cNvSpPr>
          <p:nvPr>
            <p:ph type="title"/>
          </p:nvPr>
        </p:nvSpPr>
        <p:spPr/>
        <p:txBody>
          <a:bodyPr/>
          <a:lstStyle/>
          <a:p>
            <a:r>
              <a:rPr lang="en-US" dirty="0"/>
              <a:t>Adult Fly</a:t>
            </a:r>
            <a:br>
              <a:rPr lang="en-US" dirty="0"/>
            </a:br>
            <a:endParaRPr lang="en-US" dirty="0"/>
          </a:p>
        </p:txBody>
      </p:sp>
      <p:sp>
        <p:nvSpPr>
          <p:cNvPr id="3" name="Content Placeholder 2">
            <a:extLst>
              <a:ext uri="{FF2B5EF4-FFF2-40B4-BE49-F238E27FC236}">
                <a16:creationId xmlns:a16="http://schemas.microsoft.com/office/drawing/2014/main" id="{1A754D73-0F63-CE64-2C85-6D18DAE8ABA6}"/>
              </a:ext>
            </a:extLst>
          </p:cNvPr>
          <p:cNvSpPr>
            <a:spLocks noGrp="1"/>
          </p:cNvSpPr>
          <p:nvPr>
            <p:ph idx="1"/>
          </p:nvPr>
        </p:nvSpPr>
        <p:spPr/>
        <p:txBody>
          <a:bodyPr/>
          <a:lstStyle/>
          <a:p>
            <a:r>
              <a:rPr lang="en-US" dirty="0"/>
              <a:t>The adult fly has large orange eyes, a blue/green metallic body and 3 black vertical stripes on the top of the thorax or back</a:t>
            </a:r>
          </a:p>
          <a:p>
            <a:pPr marL="0" indent="0">
              <a:buNone/>
            </a:pPr>
            <a:endParaRPr lang="en-US" dirty="0"/>
          </a:p>
        </p:txBody>
      </p:sp>
    </p:spTree>
    <p:extLst>
      <p:ext uri="{BB962C8B-B14F-4D97-AF65-F5344CB8AC3E}">
        <p14:creationId xmlns:p14="http://schemas.microsoft.com/office/powerpoint/2010/main" val="3278071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9FE03-A84E-E175-E44A-6ED93CF80A15}"/>
              </a:ext>
            </a:extLst>
          </p:cNvPr>
          <p:cNvSpPr>
            <a:spLocks noGrp="1"/>
          </p:cNvSpPr>
          <p:nvPr>
            <p:ph type="title"/>
          </p:nvPr>
        </p:nvSpPr>
        <p:spPr/>
        <p:txBody>
          <a:bodyPr/>
          <a:lstStyle/>
          <a:p>
            <a:r>
              <a:rPr lang="en-US" dirty="0"/>
              <a:t>New World Screwworm</a:t>
            </a:r>
          </a:p>
        </p:txBody>
      </p:sp>
      <p:pic>
        <p:nvPicPr>
          <p:cNvPr id="4" name="Content Placeholder 3">
            <a:extLst>
              <a:ext uri="{FF2B5EF4-FFF2-40B4-BE49-F238E27FC236}">
                <a16:creationId xmlns:a16="http://schemas.microsoft.com/office/drawing/2014/main" id="{5B6F8BA2-43DD-063F-6827-474F3EB09463}"/>
              </a:ext>
            </a:extLst>
          </p:cNvPr>
          <p:cNvPicPr>
            <a:picLocks noGrp="1" noChangeAspect="1"/>
          </p:cNvPicPr>
          <p:nvPr>
            <p:ph idx="1"/>
          </p:nvPr>
        </p:nvPicPr>
        <p:blipFill>
          <a:blip r:embed="rId2"/>
          <a:stretch>
            <a:fillRect/>
          </a:stretch>
        </p:blipFill>
        <p:spPr>
          <a:xfrm>
            <a:off x="3547657" y="1825625"/>
            <a:ext cx="5096686" cy="4351338"/>
          </a:xfrm>
          <a:prstGeom prst="rect">
            <a:avLst/>
          </a:prstGeom>
        </p:spPr>
      </p:pic>
    </p:spTree>
    <p:extLst>
      <p:ext uri="{BB962C8B-B14F-4D97-AF65-F5344CB8AC3E}">
        <p14:creationId xmlns:p14="http://schemas.microsoft.com/office/powerpoint/2010/main" val="384603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745A-50C1-B33A-31E0-FBEE0D08A51D}"/>
              </a:ext>
            </a:extLst>
          </p:cNvPr>
          <p:cNvSpPr>
            <a:spLocks noGrp="1"/>
          </p:cNvSpPr>
          <p:nvPr>
            <p:ph type="title"/>
          </p:nvPr>
        </p:nvSpPr>
        <p:spPr/>
        <p:txBody>
          <a:bodyPr/>
          <a:lstStyle/>
          <a:p>
            <a:r>
              <a:rPr lang="en-US" dirty="0"/>
              <a:t>Common house fly and green blowfly</a:t>
            </a:r>
          </a:p>
        </p:txBody>
      </p:sp>
      <p:sp>
        <p:nvSpPr>
          <p:cNvPr id="3" name="Content Placeholder 2">
            <a:extLst>
              <a:ext uri="{FF2B5EF4-FFF2-40B4-BE49-F238E27FC236}">
                <a16:creationId xmlns:a16="http://schemas.microsoft.com/office/drawing/2014/main" id="{5EE35D1F-D6BE-648F-0DD9-F79EB53E4D2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DEA5D60-B29C-6766-DE66-A2C87296442C}"/>
              </a:ext>
            </a:extLst>
          </p:cNvPr>
          <p:cNvPicPr>
            <a:picLocks noChangeAspect="1"/>
          </p:cNvPicPr>
          <p:nvPr/>
        </p:nvPicPr>
        <p:blipFill>
          <a:blip r:embed="rId2"/>
          <a:stretch>
            <a:fillRect/>
          </a:stretch>
        </p:blipFill>
        <p:spPr>
          <a:xfrm>
            <a:off x="838200" y="1690688"/>
            <a:ext cx="10731500" cy="5167312"/>
          </a:xfrm>
          <a:prstGeom prst="rect">
            <a:avLst/>
          </a:prstGeom>
        </p:spPr>
      </p:pic>
    </p:spTree>
    <p:extLst>
      <p:ext uri="{BB962C8B-B14F-4D97-AF65-F5344CB8AC3E}">
        <p14:creationId xmlns:p14="http://schemas.microsoft.com/office/powerpoint/2010/main" val="362981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3295-CF1A-6E16-B6A4-15E46E26B082}"/>
              </a:ext>
            </a:extLst>
          </p:cNvPr>
          <p:cNvSpPr>
            <a:spLocks noGrp="1"/>
          </p:cNvSpPr>
          <p:nvPr>
            <p:ph type="title"/>
          </p:nvPr>
        </p:nvSpPr>
        <p:spPr/>
        <p:txBody>
          <a:bodyPr/>
          <a:lstStyle/>
          <a:p>
            <a:r>
              <a:rPr lang="en-US" dirty="0"/>
              <a:t>Larvae</a:t>
            </a:r>
          </a:p>
        </p:txBody>
      </p:sp>
      <p:sp>
        <p:nvSpPr>
          <p:cNvPr id="3" name="Content Placeholder 2">
            <a:extLst>
              <a:ext uri="{FF2B5EF4-FFF2-40B4-BE49-F238E27FC236}">
                <a16:creationId xmlns:a16="http://schemas.microsoft.com/office/drawing/2014/main" id="{9695A5EE-37B7-5659-9DF6-CE9A8A18E54B}"/>
              </a:ext>
            </a:extLst>
          </p:cNvPr>
          <p:cNvSpPr>
            <a:spLocks noGrp="1"/>
          </p:cNvSpPr>
          <p:nvPr>
            <p:ph idx="1"/>
          </p:nvPr>
        </p:nvSpPr>
        <p:spPr/>
        <p:txBody>
          <a:bodyPr/>
          <a:lstStyle/>
          <a:p>
            <a:r>
              <a:rPr lang="en-US" dirty="0"/>
              <a:t>The larvae have spines on their body hence the name screwworm</a:t>
            </a:r>
          </a:p>
          <a:p>
            <a:r>
              <a:rPr lang="en-US" dirty="0"/>
              <a:t>They also have sharp, dark mouth hooks used to tear the flesh of the host animal</a:t>
            </a:r>
          </a:p>
          <a:p>
            <a:r>
              <a:rPr lang="en-US" dirty="0"/>
              <a:t>Approximately 2/3 inch long</a:t>
            </a:r>
          </a:p>
        </p:txBody>
      </p:sp>
    </p:spTree>
    <p:extLst>
      <p:ext uri="{BB962C8B-B14F-4D97-AF65-F5344CB8AC3E}">
        <p14:creationId xmlns:p14="http://schemas.microsoft.com/office/powerpoint/2010/main" val="3346490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D185-A361-2A66-DD58-0FE81BE1E5B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4AC8EA-990E-4701-AA46-4FC3233DB498}"/>
              </a:ext>
            </a:extLst>
          </p:cNvPr>
          <p:cNvSpPr>
            <a:spLocks noGrp="1"/>
          </p:cNvSpPr>
          <p:nvPr>
            <p:ph idx="1"/>
          </p:nvPr>
        </p:nvSpPr>
        <p:spPr/>
        <p:txBody>
          <a:bodyPr/>
          <a:lstStyle/>
          <a:p>
            <a:endParaRPr lang="en-US" dirty="0"/>
          </a:p>
        </p:txBody>
      </p:sp>
      <p:pic>
        <p:nvPicPr>
          <p:cNvPr id="1026" name="Picture 2" descr="close up of three New World screwworm larvae">
            <a:extLst>
              <a:ext uri="{FF2B5EF4-FFF2-40B4-BE49-F238E27FC236}">
                <a16:creationId xmlns:a16="http://schemas.microsoft.com/office/drawing/2014/main" id="{3308BDAB-3E5E-AE63-864A-75E7D0456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80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46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6D46-4B94-3715-2982-2815A92749E4}"/>
              </a:ext>
            </a:extLst>
          </p:cNvPr>
          <p:cNvSpPr>
            <a:spLocks noGrp="1"/>
          </p:cNvSpPr>
          <p:nvPr>
            <p:ph type="title"/>
          </p:nvPr>
        </p:nvSpPr>
        <p:spPr>
          <a:xfrm>
            <a:off x="3746500" y="174625"/>
            <a:ext cx="4495800" cy="1325563"/>
          </a:xfrm>
        </p:spPr>
        <p:txBody>
          <a:bodyPr/>
          <a:lstStyle/>
          <a:p>
            <a:endParaRPr lang="en-US" dirty="0"/>
          </a:p>
        </p:txBody>
      </p:sp>
      <p:sp>
        <p:nvSpPr>
          <p:cNvPr id="3" name="Content Placeholder 2">
            <a:extLst>
              <a:ext uri="{FF2B5EF4-FFF2-40B4-BE49-F238E27FC236}">
                <a16:creationId xmlns:a16="http://schemas.microsoft.com/office/drawing/2014/main" id="{2171564B-591A-D86D-76E3-08DBD3708F5F}"/>
              </a:ext>
            </a:extLst>
          </p:cNvPr>
          <p:cNvSpPr>
            <a:spLocks noGrp="1"/>
          </p:cNvSpPr>
          <p:nvPr>
            <p:ph idx="1"/>
          </p:nvPr>
        </p:nvSpPr>
        <p:spPr>
          <a:xfrm>
            <a:off x="3721100" y="2098675"/>
            <a:ext cx="4495800" cy="4351338"/>
          </a:xfrm>
        </p:spPr>
        <p:txBody>
          <a:bodyPr/>
          <a:lstStyle/>
          <a:p>
            <a:endParaRPr lang="en-US" dirty="0"/>
          </a:p>
        </p:txBody>
      </p:sp>
      <p:pic>
        <p:nvPicPr>
          <p:cNvPr id="1028" name="Picture 4" descr="NWS larva">
            <a:extLst>
              <a:ext uri="{FF2B5EF4-FFF2-40B4-BE49-F238E27FC236}">
                <a16:creationId xmlns:a16="http://schemas.microsoft.com/office/drawing/2014/main" id="{402D9FF0-D4A5-9CD0-9026-DF75E4F29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100" y="0"/>
            <a:ext cx="449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38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10C14-1171-D6B5-0335-244667817DAE}"/>
              </a:ext>
            </a:extLst>
          </p:cNvPr>
          <p:cNvSpPr>
            <a:spLocks noGrp="1"/>
          </p:cNvSpPr>
          <p:nvPr>
            <p:ph type="title"/>
          </p:nvPr>
        </p:nvSpPr>
        <p:spPr>
          <a:xfrm>
            <a:off x="2336800" y="500061"/>
            <a:ext cx="7416800" cy="1325563"/>
          </a:xfrm>
        </p:spPr>
        <p:txBody>
          <a:bodyPr/>
          <a:lstStyle/>
          <a:p>
            <a:endParaRPr lang="en-US"/>
          </a:p>
        </p:txBody>
      </p:sp>
      <p:sp>
        <p:nvSpPr>
          <p:cNvPr id="3" name="Content Placeholder 2">
            <a:extLst>
              <a:ext uri="{FF2B5EF4-FFF2-40B4-BE49-F238E27FC236}">
                <a16:creationId xmlns:a16="http://schemas.microsoft.com/office/drawing/2014/main" id="{1F694912-A9E7-A987-3E5C-04C2EE609D81}"/>
              </a:ext>
            </a:extLst>
          </p:cNvPr>
          <p:cNvSpPr>
            <a:spLocks noGrp="1"/>
          </p:cNvSpPr>
          <p:nvPr>
            <p:ph idx="1"/>
          </p:nvPr>
        </p:nvSpPr>
        <p:spPr>
          <a:xfrm>
            <a:off x="2199216" y="2243137"/>
            <a:ext cx="7480300" cy="3933825"/>
          </a:xfrm>
        </p:spPr>
        <p:txBody>
          <a:bodyPr/>
          <a:lstStyle/>
          <a:p>
            <a:endParaRPr lang="en-US" dirty="0"/>
          </a:p>
        </p:txBody>
      </p:sp>
      <p:pic>
        <p:nvPicPr>
          <p:cNvPr id="2050" name="Picture 2" descr="mature NWS larvae">
            <a:extLst>
              <a:ext uri="{FF2B5EF4-FFF2-40B4-BE49-F238E27FC236}">
                <a16:creationId xmlns:a16="http://schemas.microsoft.com/office/drawing/2014/main" id="{E07F1835-1713-8047-C676-FD3E8488C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216" y="365125"/>
            <a:ext cx="7554384" cy="581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047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578</Words>
  <Application>Microsoft Office PowerPoint</Application>
  <PresentationFormat>Widescreen</PresentationFormat>
  <Paragraphs>66</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New World Screwworm</vt:lpstr>
      <vt:lpstr>New World Screwworm     Cochliomyia Hominivorax</vt:lpstr>
      <vt:lpstr>Adult Fly </vt:lpstr>
      <vt:lpstr>New World Screwworm</vt:lpstr>
      <vt:lpstr>Common house fly and green blowfly</vt:lpstr>
      <vt:lpstr>Larvae</vt:lpstr>
      <vt:lpstr>PowerPoint Presentation</vt:lpstr>
      <vt:lpstr>PowerPoint Presentation</vt:lpstr>
      <vt:lpstr>PowerPoint Presentation</vt:lpstr>
      <vt:lpstr>PowerPoint Presentation</vt:lpstr>
      <vt:lpstr>Life cycle of Screwworm</vt:lpstr>
      <vt:lpstr>Myiasis: presence of larval infection</vt:lpstr>
      <vt:lpstr>PowerPoint Presentation</vt:lpstr>
      <vt:lpstr>Impacts of NWS</vt:lpstr>
      <vt:lpstr>Symptoms of myiasis</vt:lpstr>
      <vt:lpstr>PowerPoint Presentation</vt:lpstr>
      <vt:lpstr>PowerPoint Presentation</vt:lpstr>
      <vt:lpstr>PowerPoint Presentation</vt:lpstr>
      <vt:lpstr>PowerPoint Presentation</vt:lpstr>
      <vt:lpstr>PowerPoint Presentation</vt:lpstr>
      <vt:lpstr>Control of NWS</vt:lpstr>
      <vt:lpstr>PowerPoint Presentation</vt:lpstr>
      <vt:lpstr>PowerPoint Presentation</vt:lpstr>
      <vt:lpstr>PowerPoint Presentation</vt:lpstr>
      <vt:lpstr>PowerPoint Presentation</vt:lpstr>
      <vt:lpstr>PowerPoint Presentation</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Charles Tobias</dc:creator>
  <cp:lastModifiedBy>Charles Tobias</cp:lastModifiedBy>
  <cp:revision>2</cp:revision>
  <dcterms:created xsi:type="dcterms:W3CDTF">2025-12-01T01:44:40Z</dcterms:created>
  <dcterms:modified xsi:type="dcterms:W3CDTF">2025-12-02T00:57:49Z</dcterms:modified>
</cp:coreProperties>
</file>