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6" r:id="rId2"/>
    <p:sldId id="405" r:id="rId3"/>
    <p:sldId id="406" r:id="rId4"/>
    <p:sldId id="404" r:id="rId5"/>
    <p:sldId id="367" r:id="rId6"/>
    <p:sldId id="411" r:id="rId7"/>
    <p:sldId id="395" r:id="rId8"/>
    <p:sldId id="408" r:id="rId9"/>
    <p:sldId id="394" r:id="rId10"/>
    <p:sldId id="303" r:id="rId11"/>
    <p:sldId id="396" r:id="rId12"/>
    <p:sldId id="412" r:id="rId13"/>
    <p:sldId id="382" r:id="rId14"/>
    <p:sldId id="329" r:id="rId15"/>
    <p:sldId id="317" r:id="rId16"/>
    <p:sldId id="410" r:id="rId17"/>
    <p:sldId id="413" r:id="rId18"/>
    <p:sldId id="409" r:id="rId19"/>
    <p:sldId id="389" r:id="rId20"/>
    <p:sldId id="402" r:id="rId21"/>
    <p:sldId id="380" r:id="rId22"/>
  </p:sldIdLst>
  <p:sldSz cx="12192000" cy="6858000"/>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536E89-715F-3DA3-6BA8-327995168BFD}" name="Wendy Powers" initials="WP" userId="S::wpowers@ucdavis.edu::0a266309-33b1-43ad-b783-117dd40ef1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 M Iaccopucci" initials="AMI" lastIdx="5" clrIdx="0">
    <p:extLst>
      <p:ext uri="{19B8F6BF-5375-455C-9EA6-DF929625EA0E}">
        <p15:presenceInfo xmlns:p15="http://schemas.microsoft.com/office/powerpoint/2012/main" userId="S-1-5-21-3516884288-2819916808-3028616173-115227" providerId="AD"/>
      </p:ext>
    </p:extLst>
  </p:cmAuthor>
  <p:cmAuthor id="2" name="Steven M. Worker" initials="SMW" lastIdx="2" clrIdx="1">
    <p:extLst>
      <p:ext uri="{19B8F6BF-5375-455C-9EA6-DF929625EA0E}">
        <p15:presenceInfo xmlns:p15="http://schemas.microsoft.com/office/powerpoint/2012/main" userId="Steven M. Wor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B131"/>
    <a:srgbClr val="005A9E"/>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6" autoAdjust="0"/>
    <p:restoredTop sz="79863" autoAdjust="0"/>
  </p:normalViewPr>
  <p:slideViewPr>
    <p:cSldViewPr snapToGrid="0">
      <p:cViewPr varScale="1">
        <p:scale>
          <a:sx n="88" d="100"/>
          <a:sy n="88" d="100"/>
        </p:scale>
        <p:origin x="1350" y="90"/>
      </p:cViewPr>
      <p:guideLst/>
    </p:cSldViewPr>
  </p:slideViewPr>
  <p:notesTextViewPr>
    <p:cViewPr>
      <p:scale>
        <a:sx n="1" d="1"/>
        <a:sy n="1" d="1"/>
      </p:scale>
      <p:origin x="0" y="0"/>
    </p:cViewPr>
  </p:notesTextViewPr>
  <p:sorterViewPr>
    <p:cViewPr varScale="1">
      <p:scale>
        <a:sx n="100" d="100"/>
        <a:sy n="100" d="100"/>
      </p:scale>
      <p:origin x="0" y="-3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14BD4-004A-4323-8FB0-009F1693F930}" type="doc">
      <dgm:prSet loTypeId="urn:microsoft.com/office/officeart/2005/8/layout/process2" loCatId="process" qsTypeId="urn:microsoft.com/office/officeart/2005/8/quickstyle/simple1" qsCatId="simple" csTypeId="urn:microsoft.com/office/officeart/2005/8/colors/accent0_1" csCatId="mainScheme" phldr="1"/>
      <dgm:spPr/>
    </dgm:pt>
    <dgm:pt modelId="{E48F6622-367B-40B0-9382-DF98C7B3CF39}">
      <dgm:prSet phldrT="[Text]" custT="1"/>
      <dgm:spPr>
        <a:noFill/>
      </dgm:spPr>
      <dgm:t>
        <a:bodyPr/>
        <a:lstStyle/>
        <a:p>
          <a:pPr algn="ctr"/>
          <a:r>
            <a:rPr lang="en-US" sz="2400" b="1" dirty="0">
              <a:latin typeface="Calibri Light" panose="020F0302020204030204" pitchFamily="34" charset="0"/>
              <a:cs typeface="Calibri Light" panose="020F0302020204030204" pitchFamily="34" charset="0"/>
            </a:rPr>
            <a:t>Peer Review Committee submit letter due Mar 17</a:t>
          </a:r>
        </a:p>
      </dgm:t>
    </dgm:pt>
    <dgm:pt modelId="{1B7969AB-95AD-4627-A906-A0A5EC0E1B1A}" type="parTrans" cxnId="{7E1B4A7F-3BD5-4B70-AE42-85D8754A2F89}">
      <dgm:prSet/>
      <dgm:spPr/>
      <dgm:t>
        <a:bodyPr/>
        <a:lstStyle/>
        <a:p>
          <a:pPr algn="l"/>
          <a:endParaRPr lang="en-US"/>
        </a:p>
      </dgm:t>
    </dgm:pt>
    <dgm:pt modelId="{3A43E6B6-1797-48D2-B3D4-58C2E97C8DDB}" type="sibTrans" cxnId="{7E1B4A7F-3BD5-4B70-AE42-85D8754A2F89}">
      <dgm:prSet/>
      <dgm:spPr/>
      <dgm:t>
        <a:bodyPr/>
        <a:lstStyle/>
        <a:p>
          <a:pPr algn="l"/>
          <a:endParaRPr lang="en-US"/>
        </a:p>
      </dgm:t>
    </dgm:pt>
    <dgm:pt modelId="{DCC05E26-EE10-4353-A48F-3B324277E3A1}">
      <dgm:prSet phldrT="[Text]" custT="1"/>
      <dgm:spPr/>
      <dgm:t>
        <a:bodyPr/>
        <a:lstStyle/>
        <a:p>
          <a:pPr algn="ctr"/>
          <a:r>
            <a:rPr lang="en-US" sz="2400" b="1" dirty="0">
              <a:latin typeface="Calibri Light" panose="020F0302020204030204" pitchFamily="34" charset="0"/>
              <a:cs typeface="Calibri Light" panose="020F0302020204030204" pitchFamily="34" charset="0"/>
            </a:rPr>
            <a:t>Associate Vice President makes the decision in May</a:t>
          </a:r>
        </a:p>
      </dgm:t>
    </dgm:pt>
    <dgm:pt modelId="{93B6C902-1E3A-4284-B21F-228CE731419F}" type="parTrans" cxnId="{FCD510FF-A64B-4DD5-8640-1EE03EA0236A}">
      <dgm:prSet/>
      <dgm:spPr/>
      <dgm:t>
        <a:bodyPr/>
        <a:lstStyle/>
        <a:p>
          <a:pPr algn="l"/>
          <a:endParaRPr lang="en-US"/>
        </a:p>
      </dgm:t>
    </dgm:pt>
    <dgm:pt modelId="{C537BCE4-2ECA-4EFE-8069-7202C4F685D2}" type="sibTrans" cxnId="{FCD510FF-A64B-4DD5-8640-1EE03EA0236A}">
      <dgm:prSet/>
      <dgm:spPr/>
      <dgm:t>
        <a:bodyPr/>
        <a:lstStyle/>
        <a:p>
          <a:pPr algn="l"/>
          <a:endParaRPr lang="en-US"/>
        </a:p>
      </dgm:t>
    </dgm:pt>
    <dgm:pt modelId="{012ABC5F-50EB-43FD-A27B-AE75E6ADFF29}">
      <dgm:prSet phldrT="[Text]" custT="1"/>
      <dgm:spPr/>
      <dgm:t>
        <a:bodyPr/>
        <a:lstStyle/>
        <a:p>
          <a:pPr algn="ctr"/>
          <a:r>
            <a:rPr lang="en-US" sz="2000" b="1" dirty="0">
              <a:latin typeface="Calibri Light" panose="020F0302020204030204" pitchFamily="34" charset="0"/>
              <a:cs typeface="Calibri Light" panose="020F0302020204030204" pitchFamily="34" charset="0"/>
            </a:rPr>
            <a:t>AD/CD/Supervisor submit letters of evaluation by Jan 26</a:t>
          </a:r>
        </a:p>
      </dgm:t>
    </dgm:pt>
    <dgm:pt modelId="{01D72282-E256-4574-B3A1-B3F242A90EEC}" type="parTrans" cxnId="{444D41EC-2DB2-4EAC-BA25-90573EC5FC89}">
      <dgm:prSet/>
      <dgm:spPr/>
      <dgm:t>
        <a:bodyPr/>
        <a:lstStyle/>
        <a:p>
          <a:endParaRPr lang="en-US"/>
        </a:p>
      </dgm:t>
    </dgm:pt>
    <dgm:pt modelId="{59B7D9F6-F284-4F1D-B2F1-8BD6116088DD}" type="sibTrans" cxnId="{444D41EC-2DB2-4EAC-BA25-90573EC5FC89}">
      <dgm:prSet/>
      <dgm:spPr/>
      <dgm:t>
        <a:bodyPr/>
        <a:lstStyle/>
        <a:p>
          <a:endParaRPr lang="en-US"/>
        </a:p>
      </dgm:t>
    </dgm:pt>
    <dgm:pt modelId="{E80282F1-8B4B-4A1E-9F19-B8A4983FBEEA}">
      <dgm:prSet phldrT="[Text]" custT="1"/>
      <dgm:spPr/>
      <dgm:t>
        <a:bodyPr/>
        <a:lstStyle/>
        <a:p>
          <a:pPr algn="ctr"/>
          <a:r>
            <a:rPr lang="en-US" sz="2400" b="1" dirty="0">
              <a:latin typeface="Calibri Light" panose="020F0302020204030204" pitchFamily="34" charset="0"/>
              <a:cs typeface="Calibri Light" panose="020F0302020204030204" pitchFamily="34" charset="0"/>
            </a:rPr>
            <a:t>Academic submits program review dossier by Dec 8</a:t>
          </a:r>
        </a:p>
      </dgm:t>
    </dgm:pt>
    <dgm:pt modelId="{37F7BDDF-BBA9-4AD8-89E1-C8CA3CADAB6A}" type="parTrans" cxnId="{EFD6B6A9-D355-40C1-8794-EFB68DAE34E0}">
      <dgm:prSet/>
      <dgm:spPr/>
      <dgm:t>
        <a:bodyPr/>
        <a:lstStyle/>
        <a:p>
          <a:endParaRPr lang="en-US"/>
        </a:p>
      </dgm:t>
    </dgm:pt>
    <dgm:pt modelId="{E45A9E2A-5611-48C6-9892-03B33BA65947}" type="sibTrans" cxnId="{EFD6B6A9-D355-40C1-8794-EFB68DAE34E0}">
      <dgm:prSet/>
      <dgm:spPr/>
      <dgm:t>
        <a:bodyPr/>
        <a:lstStyle/>
        <a:p>
          <a:endParaRPr lang="en-US"/>
        </a:p>
      </dgm:t>
    </dgm:pt>
    <dgm:pt modelId="{42455696-73D6-4799-B534-DCD1FD92E871}" type="pres">
      <dgm:prSet presAssocID="{02614BD4-004A-4323-8FB0-009F1693F930}" presName="linearFlow" presStyleCnt="0">
        <dgm:presLayoutVars>
          <dgm:resizeHandles val="exact"/>
        </dgm:presLayoutVars>
      </dgm:prSet>
      <dgm:spPr/>
    </dgm:pt>
    <dgm:pt modelId="{4517F342-705E-49C9-AAC1-E8DCB17A59D5}" type="pres">
      <dgm:prSet presAssocID="{E80282F1-8B4B-4A1E-9F19-B8A4983FBEEA}" presName="node" presStyleLbl="node1" presStyleIdx="0" presStyleCnt="4" custScaleX="382953">
        <dgm:presLayoutVars>
          <dgm:bulletEnabled val="1"/>
        </dgm:presLayoutVars>
      </dgm:prSet>
      <dgm:spPr/>
    </dgm:pt>
    <dgm:pt modelId="{D91CED30-EEF1-4811-9BD2-37D0BED3B2A9}" type="pres">
      <dgm:prSet presAssocID="{E45A9E2A-5611-48C6-9892-03B33BA65947}" presName="sibTrans" presStyleLbl="sibTrans2D1" presStyleIdx="0" presStyleCnt="3"/>
      <dgm:spPr/>
    </dgm:pt>
    <dgm:pt modelId="{75BCE475-F515-45B1-BCBB-9CCA2C0BAF00}" type="pres">
      <dgm:prSet presAssocID="{E45A9E2A-5611-48C6-9892-03B33BA65947}" presName="connectorText" presStyleLbl="sibTrans2D1" presStyleIdx="0" presStyleCnt="3"/>
      <dgm:spPr/>
    </dgm:pt>
    <dgm:pt modelId="{AF59161A-11F8-4D1A-90E7-E0FD9E452D89}" type="pres">
      <dgm:prSet presAssocID="{012ABC5F-50EB-43FD-A27B-AE75E6ADFF29}" presName="node" presStyleLbl="node1" presStyleIdx="1" presStyleCnt="4" custScaleX="382953">
        <dgm:presLayoutVars>
          <dgm:bulletEnabled val="1"/>
        </dgm:presLayoutVars>
      </dgm:prSet>
      <dgm:spPr/>
    </dgm:pt>
    <dgm:pt modelId="{E52CAD39-F7EF-4737-91C3-56231A7D44BE}" type="pres">
      <dgm:prSet presAssocID="{59B7D9F6-F284-4F1D-B2F1-8BD6116088DD}" presName="sibTrans" presStyleLbl="sibTrans2D1" presStyleIdx="1" presStyleCnt="3"/>
      <dgm:spPr/>
    </dgm:pt>
    <dgm:pt modelId="{EA22AA80-1B8D-4052-A93D-A5DB64037A05}" type="pres">
      <dgm:prSet presAssocID="{59B7D9F6-F284-4F1D-B2F1-8BD6116088DD}" presName="connectorText" presStyleLbl="sibTrans2D1" presStyleIdx="1" presStyleCnt="3"/>
      <dgm:spPr/>
    </dgm:pt>
    <dgm:pt modelId="{D9602DDD-B8B1-409D-AA41-01EF76D0C501}" type="pres">
      <dgm:prSet presAssocID="{E48F6622-367B-40B0-9382-DF98C7B3CF39}" presName="node" presStyleLbl="node1" presStyleIdx="2" presStyleCnt="4" custScaleX="382953">
        <dgm:presLayoutVars>
          <dgm:bulletEnabled val="1"/>
        </dgm:presLayoutVars>
      </dgm:prSet>
      <dgm:spPr/>
    </dgm:pt>
    <dgm:pt modelId="{5C7C4A3B-8983-4532-A461-2EEC838FE5A6}" type="pres">
      <dgm:prSet presAssocID="{3A43E6B6-1797-48D2-B3D4-58C2E97C8DDB}" presName="sibTrans" presStyleLbl="sibTrans2D1" presStyleIdx="2" presStyleCnt="3"/>
      <dgm:spPr/>
    </dgm:pt>
    <dgm:pt modelId="{43A1374D-0FAD-4446-B628-53AEF2A84CDB}" type="pres">
      <dgm:prSet presAssocID="{3A43E6B6-1797-48D2-B3D4-58C2E97C8DDB}" presName="connectorText" presStyleLbl="sibTrans2D1" presStyleIdx="2" presStyleCnt="3"/>
      <dgm:spPr/>
    </dgm:pt>
    <dgm:pt modelId="{D772C821-082A-490C-98A1-4A39D75781DF}" type="pres">
      <dgm:prSet presAssocID="{DCC05E26-EE10-4353-A48F-3B324277E3A1}" presName="node" presStyleLbl="node1" presStyleIdx="3" presStyleCnt="4" custScaleX="382953">
        <dgm:presLayoutVars>
          <dgm:bulletEnabled val="1"/>
        </dgm:presLayoutVars>
      </dgm:prSet>
      <dgm:spPr/>
    </dgm:pt>
  </dgm:ptLst>
  <dgm:cxnLst>
    <dgm:cxn modelId="{7A303614-52B3-4046-9366-3C620A024C91}" type="presOf" srcId="{E80282F1-8B4B-4A1E-9F19-B8A4983FBEEA}" destId="{4517F342-705E-49C9-AAC1-E8DCB17A59D5}" srcOrd="0" destOrd="0" presId="urn:microsoft.com/office/officeart/2005/8/layout/process2"/>
    <dgm:cxn modelId="{EEB0C75B-E503-444B-8FF4-A3D36F85D96E}" type="presOf" srcId="{3A43E6B6-1797-48D2-B3D4-58C2E97C8DDB}" destId="{43A1374D-0FAD-4446-B628-53AEF2A84CDB}" srcOrd="1" destOrd="0" presId="urn:microsoft.com/office/officeart/2005/8/layout/process2"/>
    <dgm:cxn modelId="{288D5845-7874-4382-811E-A6A66EFB4D57}" type="presOf" srcId="{E45A9E2A-5611-48C6-9892-03B33BA65947}" destId="{D91CED30-EEF1-4811-9BD2-37D0BED3B2A9}" srcOrd="0" destOrd="0" presId="urn:microsoft.com/office/officeart/2005/8/layout/process2"/>
    <dgm:cxn modelId="{EB38BB54-E8E9-4D7D-82ED-76A5A33F4354}" type="presOf" srcId="{E48F6622-367B-40B0-9382-DF98C7B3CF39}" destId="{D9602DDD-B8B1-409D-AA41-01EF76D0C501}" srcOrd="0" destOrd="0" presId="urn:microsoft.com/office/officeart/2005/8/layout/process2"/>
    <dgm:cxn modelId="{7E1B4A7F-3BD5-4B70-AE42-85D8754A2F89}" srcId="{02614BD4-004A-4323-8FB0-009F1693F930}" destId="{E48F6622-367B-40B0-9382-DF98C7B3CF39}" srcOrd="2" destOrd="0" parTransId="{1B7969AB-95AD-4627-A906-A0A5EC0E1B1A}" sibTransId="{3A43E6B6-1797-48D2-B3D4-58C2E97C8DDB}"/>
    <dgm:cxn modelId="{0D730A8C-C9E4-4A3A-B45D-09ACE4C5D92C}" type="presOf" srcId="{59B7D9F6-F284-4F1D-B2F1-8BD6116088DD}" destId="{E52CAD39-F7EF-4737-91C3-56231A7D44BE}" srcOrd="0" destOrd="0" presId="urn:microsoft.com/office/officeart/2005/8/layout/process2"/>
    <dgm:cxn modelId="{4ACA8E97-8C45-4E00-B14C-AB0CFCAC04E9}" type="presOf" srcId="{E45A9E2A-5611-48C6-9892-03B33BA65947}" destId="{75BCE475-F515-45B1-BCBB-9CCA2C0BAF00}" srcOrd="1" destOrd="0" presId="urn:microsoft.com/office/officeart/2005/8/layout/process2"/>
    <dgm:cxn modelId="{190D87A7-C2C8-4D12-94F7-4E179F25E6DC}" type="presOf" srcId="{3A43E6B6-1797-48D2-B3D4-58C2E97C8DDB}" destId="{5C7C4A3B-8983-4532-A461-2EEC838FE5A6}" srcOrd="0" destOrd="0" presId="urn:microsoft.com/office/officeart/2005/8/layout/process2"/>
    <dgm:cxn modelId="{EFD6B6A9-D355-40C1-8794-EFB68DAE34E0}" srcId="{02614BD4-004A-4323-8FB0-009F1693F930}" destId="{E80282F1-8B4B-4A1E-9F19-B8A4983FBEEA}" srcOrd="0" destOrd="0" parTransId="{37F7BDDF-BBA9-4AD8-89E1-C8CA3CADAB6A}" sibTransId="{E45A9E2A-5611-48C6-9892-03B33BA65947}"/>
    <dgm:cxn modelId="{807310B7-F865-4CAE-B253-FE18DEAE2B51}" type="presOf" srcId="{DCC05E26-EE10-4353-A48F-3B324277E3A1}" destId="{D772C821-082A-490C-98A1-4A39D75781DF}" srcOrd="0" destOrd="0" presId="urn:microsoft.com/office/officeart/2005/8/layout/process2"/>
    <dgm:cxn modelId="{D2B1E1B8-DDD9-4748-9ECF-9DB7464D32CD}" type="presOf" srcId="{59B7D9F6-F284-4F1D-B2F1-8BD6116088DD}" destId="{EA22AA80-1B8D-4052-A93D-A5DB64037A05}" srcOrd="1" destOrd="0" presId="urn:microsoft.com/office/officeart/2005/8/layout/process2"/>
    <dgm:cxn modelId="{A0CD73CE-3D57-41DA-B66C-CD5ADD04AD8F}" type="presOf" srcId="{02614BD4-004A-4323-8FB0-009F1693F930}" destId="{42455696-73D6-4799-B534-DCD1FD92E871}" srcOrd="0" destOrd="0" presId="urn:microsoft.com/office/officeart/2005/8/layout/process2"/>
    <dgm:cxn modelId="{A071C0D2-113A-46C4-AA34-64316E9A52D7}" type="presOf" srcId="{012ABC5F-50EB-43FD-A27B-AE75E6ADFF29}" destId="{AF59161A-11F8-4D1A-90E7-E0FD9E452D89}" srcOrd="0" destOrd="0" presId="urn:microsoft.com/office/officeart/2005/8/layout/process2"/>
    <dgm:cxn modelId="{444D41EC-2DB2-4EAC-BA25-90573EC5FC89}" srcId="{02614BD4-004A-4323-8FB0-009F1693F930}" destId="{012ABC5F-50EB-43FD-A27B-AE75E6ADFF29}" srcOrd="1" destOrd="0" parTransId="{01D72282-E256-4574-B3A1-B3F242A90EEC}" sibTransId="{59B7D9F6-F284-4F1D-B2F1-8BD6116088DD}"/>
    <dgm:cxn modelId="{FCD510FF-A64B-4DD5-8640-1EE03EA0236A}" srcId="{02614BD4-004A-4323-8FB0-009F1693F930}" destId="{DCC05E26-EE10-4353-A48F-3B324277E3A1}" srcOrd="3" destOrd="0" parTransId="{93B6C902-1E3A-4284-B21F-228CE731419F}" sibTransId="{C537BCE4-2ECA-4EFE-8069-7202C4F685D2}"/>
    <dgm:cxn modelId="{1128A9E0-2EFB-4A17-A42E-D22E51B0CD76}" type="presParOf" srcId="{42455696-73D6-4799-B534-DCD1FD92E871}" destId="{4517F342-705E-49C9-AAC1-E8DCB17A59D5}" srcOrd="0" destOrd="0" presId="urn:microsoft.com/office/officeart/2005/8/layout/process2"/>
    <dgm:cxn modelId="{5DF5DCD7-8D05-4FBF-95A6-160169BC348D}" type="presParOf" srcId="{42455696-73D6-4799-B534-DCD1FD92E871}" destId="{D91CED30-EEF1-4811-9BD2-37D0BED3B2A9}" srcOrd="1" destOrd="0" presId="urn:microsoft.com/office/officeart/2005/8/layout/process2"/>
    <dgm:cxn modelId="{8BF07013-F7F1-4C69-B701-25999E7B6060}" type="presParOf" srcId="{D91CED30-EEF1-4811-9BD2-37D0BED3B2A9}" destId="{75BCE475-F515-45B1-BCBB-9CCA2C0BAF00}" srcOrd="0" destOrd="0" presId="urn:microsoft.com/office/officeart/2005/8/layout/process2"/>
    <dgm:cxn modelId="{B2809771-9497-4039-860B-6F83541B4F0E}" type="presParOf" srcId="{42455696-73D6-4799-B534-DCD1FD92E871}" destId="{AF59161A-11F8-4D1A-90E7-E0FD9E452D89}" srcOrd="2" destOrd="0" presId="urn:microsoft.com/office/officeart/2005/8/layout/process2"/>
    <dgm:cxn modelId="{0297471E-D888-4073-9C52-29FC892CAC80}" type="presParOf" srcId="{42455696-73D6-4799-B534-DCD1FD92E871}" destId="{E52CAD39-F7EF-4737-91C3-56231A7D44BE}" srcOrd="3" destOrd="0" presId="urn:microsoft.com/office/officeart/2005/8/layout/process2"/>
    <dgm:cxn modelId="{874C1453-EDD6-4B14-8D2C-EAA1BBD8AEA2}" type="presParOf" srcId="{E52CAD39-F7EF-4737-91C3-56231A7D44BE}" destId="{EA22AA80-1B8D-4052-A93D-A5DB64037A05}" srcOrd="0" destOrd="0" presId="urn:microsoft.com/office/officeart/2005/8/layout/process2"/>
    <dgm:cxn modelId="{B3D0C49B-162A-4641-86D9-54DF20BD5C36}" type="presParOf" srcId="{42455696-73D6-4799-B534-DCD1FD92E871}" destId="{D9602DDD-B8B1-409D-AA41-01EF76D0C501}" srcOrd="4" destOrd="0" presId="urn:microsoft.com/office/officeart/2005/8/layout/process2"/>
    <dgm:cxn modelId="{021D927D-A35B-4436-9523-BFC9EB171AC4}" type="presParOf" srcId="{42455696-73D6-4799-B534-DCD1FD92E871}" destId="{5C7C4A3B-8983-4532-A461-2EEC838FE5A6}" srcOrd="5" destOrd="0" presId="urn:microsoft.com/office/officeart/2005/8/layout/process2"/>
    <dgm:cxn modelId="{E8DCA99C-4B3F-4392-A08E-7C4FA8CAAD66}" type="presParOf" srcId="{5C7C4A3B-8983-4532-A461-2EEC838FE5A6}" destId="{43A1374D-0FAD-4446-B628-53AEF2A84CDB}" srcOrd="0" destOrd="0" presId="urn:microsoft.com/office/officeart/2005/8/layout/process2"/>
    <dgm:cxn modelId="{62FB3DD8-5A86-41A6-B38E-1EF99504E8F5}" type="presParOf" srcId="{42455696-73D6-4799-B534-DCD1FD92E871}" destId="{D772C821-082A-490C-98A1-4A39D75781DF}"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2614BD4-004A-4323-8FB0-009F1693F930}" type="doc">
      <dgm:prSet loTypeId="urn:microsoft.com/office/officeart/2005/8/layout/process2" loCatId="process" qsTypeId="urn:microsoft.com/office/officeart/2005/8/quickstyle/simple1" qsCatId="simple" csTypeId="urn:microsoft.com/office/officeart/2005/8/colors/accent0_1" csCatId="mainScheme" phldr="1"/>
      <dgm:spPr/>
    </dgm:pt>
    <dgm:pt modelId="{07BCE658-486E-4FE0-8490-790147709C0D}">
      <dgm:prSet phldrT="[Text]" custT="1"/>
      <dgm:spPr>
        <a:solidFill>
          <a:schemeClr val="accent2"/>
        </a:solidFill>
      </dgm:spPr>
      <dgm:t>
        <a:bodyPr/>
        <a:lstStyle/>
        <a:p>
          <a:pPr algn="ctr"/>
          <a:r>
            <a:rPr lang="en-US" sz="2000" b="1" dirty="0">
              <a:latin typeface="Calibri Light" panose="020F0302020204030204" pitchFamily="34" charset="0"/>
              <a:cs typeface="Calibri Light" panose="020F0302020204030204" pitchFamily="34" charset="0"/>
            </a:rPr>
            <a:t>AVP solicits 3-6 letters of evaluation due Jan 26</a:t>
          </a:r>
        </a:p>
      </dgm:t>
    </dgm:pt>
    <dgm:pt modelId="{30DFCCB5-6563-4599-8D76-C2D14966B958}" type="parTrans" cxnId="{AB0FDD62-9B3A-4407-A982-0256016C6196}">
      <dgm:prSet/>
      <dgm:spPr/>
      <dgm:t>
        <a:bodyPr/>
        <a:lstStyle/>
        <a:p>
          <a:pPr algn="l"/>
          <a:endParaRPr lang="en-US"/>
        </a:p>
      </dgm:t>
    </dgm:pt>
    <dgm:pt modelId="{EB3FEC8F-AD06-4BC1-8D7F-EBC859116A1E}" type="sibTrans" cxnId="{AB0FDD62-9B3A-4407-A982-0256016C6196}">
      <dgm:prSet/>
      <dgm:spPr/>
      <dgm:t>
        <a:bodyPr/>
        <a:lstStyle/>
        <a:p>
          <a:pPr algn="l"/>
          <a:endParaRPr lang="en-US"/>
        </a:p>
      </dgm:t>
    </dgm:pt>
    <dgm:pt modelId="{E48F6622-367B-40B0-9382-DF98C7B3CF39}">
      <dgm:prSet phldrT="[Text]" custT="1"/>
      <dgm:spPr>
        <a:noFill/>
      </dgm:spPr>
      <dgm:t>
        <a:bodyPr/>
        <a:lstStyle/>
        <a:p>
          <a:pPr algn="ctr"/>
          <a:r>
            <a:rPr lang="en-US" sz="2000" b="1" dirty="0">
              <a:latin typeface="Calibri Light" panose="020F0302020204030204" pitchFamily="34" charset="0"/>
              <a:cs typeface="Calibri Light" panose="020F0302020204030204" pitchFamily="34" charset="0"/>
            </a:rPr>
            <a:t>Peer Review Committee submit letter due Mar 17</a:t>
          </a:r>
        </a:p>
      </dgm:t>
    </dgm:pt>
    <dgm:pt modelId="{1B7969AB-95AD-4627-A906-A0A5EC0E1B1A}" type="parTrans" cxnId="{7E1B4A7F-3BD5-4B70-AE42-85D8754A2F89}">
      <dgm:prSet/>
      <dgm:spPr/>
      <dgm:t>
        <a:bodyPr/>
        <a:lstStyle/>
        <a:p>
          <a:pPr algn="l"/>
          <a:endParaRPr lang="en-US"/>
        </a:p>
      </dgm:t>
    </dgm:pt>
    <dgm:pt modelId="{3A43E6B6-1797-48D2-B3D4-58C2E97C8DDB}" type="sibTrans" cxnId="{7E1B4A7F-3BD5-4B70-AE42-85D8754A2F89}">
      <dgm:prSet/>
      <dgm:spPr/>
      <dgm:t>
        <a:bodyPr/>
        <a:lstStyle/>
        <a:p>
          <a:pPr algn="l"/>
          <a:endParaRPr lang="en-US"/>
        </a:p>
      </dgm:t>
    </dgm:pt>
    <dgm:pt modelId="{DCC05E26-EE10-4353-A48F-3B324277E3A1}">
      <dgm:prSet phldrT="[Text]" custT="1"/>
      <dgm:spPr/>
      <dgm:t>
        <a:bodyPr/>
        <a:lstStyle/>
        <a:p>
          <a:pPr algn="ctr"/>
          <a:r>
            <a:rPr lang="en-US" sz="2000" b="1" dirty="0">
              <a:latin typeface="Calibri Light" panose="020F0302020204030204" pitchFamily="34" charset="0"/>
              <a:cs typeface="Calibri Light" panose="020F0302020204030204" pitchFamily="34" charset="0"/>
            </a:rPr>
            <a:t>Associate Vice President makes the decision in May</a:t>
          </a:r>
        </a:p>
      </dgm:t>
    </dgm:pt>
    <dgm:pt modelId="{93B6C902-1E3A-4284-B21F-228CE731419F}" type="parTrans" cxnId="{FCD510FF-A64B-4DD5-8640-1EE03EA0236A}">
      <dgm:prSet/>
      <dgm:spPr/>
      <dgm:t>
        <a:bodyPr/>
        <a:lstStyle/>
        <a:p>
          <a:pPr algn="l"/>
          <a:endParaRPr lang="en-US"/>
        </a:p>
      </dgm:t>
    </dgm:pt>
    <dgm:pt modelId="{C537BCE4-2ECA-4EFE-8069-7202C4F685D2}" type="sibTrans" cxnId="{FCD510FF-A64B-4DD5-8640-1EE03EA0236A}">
      <dgm:prSet/>
      <dgm:spPr/>
      <dgm:t>
        <a:bodyPr/>
        <a:lstStyle/>
        <a:p>
          <a:pPr algn="l"/>
          <a:endParaRPr lang="en-US"/>
        </a:p>
      </dgm:t>
    </dgm:pt>
    <dgm:pt modelId="{012ABC5F-50EB-43FD-A27B-AE75E6ADFF29}">
      <dgm:prSet phldrT="[Text]" custT="1"/>
      <dgm:spPr/>
      <dgm:t>
        <a:bodyPr/>
        <a:lstStyle/>
        <a:p>
          <a:pPr algn="ctr"/>
          <a:r>
            <a:rPr lang="en-US" sz="2000" b="1" dirty="0">
              <a:latin typeface="Calibri Light" panose="020F0302020204030204" pitchFamily="34" charset="0"/>
              <a:cs typeface="Calibri Light" panose="020F0302020204030204" pitchFamily="34" charset="0"/>
            </a:rPr>
            <a:t>AD/CD/Supervisor submit letters of evaluation due Jan 26</a:t>
          </a:r>
        </a:p>
      </dgm:t>
    </dgm:pt>
    <dgm:pt modelId="{01D72282-E256-4574-B3A1-B3F242A90EEC}" type="parTrans" cxnId="{444D41EC-2DB2-4EAC-BA25-90573EC5FC89}">
      <dgm:prSet/>
      <dgm:spPr/>
      <dgm:t>
        <a:bodyPr/>
        <a:lstStyle/>
        <a:p>
          <a:endParaRPr lang="en-US"/>
        </a:p>
      </dgm:t>
    </dgm:pt>
    <dgm:pt modelId="{59B7D9F6-F284-4F1D-B2F1-8BD6116088DD}" type="sibTrans" cxnId="{444D41EC-2DB2-4EAC-BA25-90573EC5FC89}">
      <dgm:prSet/>
      <dgm:spPr/>
      <dgm:t>
        <a:bodyPr/>
        <a:lstStyle/>
        <a:p>
          <a:endParaRPr lang="en-US"/>
        </a:p>
      </dgm:t>
    </dgm:pt>
    <dgm:pt modelId="{264BE4F2-56D2-4E39-8E97-3079458F5ABA}">
      <dgm:prSet phldrT="[Text]" custT="1"/>
      <dgm:spPr>
        <a:solidFill>
          <a:schemeClr val="accent2"/>
        </a:solidFill>
      </dgm:spPr>
      <dgm:t>
        <a:bodyPr/>
        <a:lstStyle/>
        <a:p>
          <a:pPr algn="ctr"/>
          <a:r>
            <a:rPr lang="en-US" sz="2000" b="1" dirty="0">
              <a:latin typeface="Calibri Light" panose="020F0302020204030204" pitchFamily="34" charset="0"/>
              <a:cs typeface="Calibri Light" panose="020F0302020204030204" pitchFamily="34" charset="0"/>
            </a:rPr>
            <a:t>Ad hoc review committees submit letter due Feb 9</a:t>
          </a:r>
        </a:p>
      </dgm:t>
    </dgm:pt>
    <dgm:pt modelId="{0FCFCAE0-AD92-4DF8-A8D4-6092F9751AA8}" type="parTrans" cxnId="{6A4CE356-A2E1-4515-B04A-A6679A297C52}">
      <dgm:prSet/>
      <dgm:spPr/>
      <dgm:t>
        <a:bodyPr/>
        <a:lstStyle/>
        <a:p>
          <a:endParaRPr lang="en-US"/>
        </a:p>
      </dgm:t>
    </dgm:pt>
    <dgm:pt modelId="{965B9EEB-D45F-450E-A449-0CA2A9B678D8}" type="sibTrans" cxnId="{6A4CE356-A2E1-4515-B04A-A6679A297C52}">
      <dgm:prSet/>
      <dgm:spPr/>
      <dgm:t>
        <a:bodyPr/>
        <a:lstStyle/>
        <a:p>
          <a:endParaRPr lang="en-US"/>
        </a:p>
      </dgm:t>
    </dgm:pt>
    <dgm:pt modelId="{E80282F1-8B4B-4A1E-9F19-B8A4983FBEEA}">
      <dgm:prSet phldrT="[Text]" custT="1"/>
      <dgm:spPr/>
      <dgm:t>
        <a:bodyPr/>
        <a:lstStyle/>
        <a:p>
          <a:pPr algn="ctr"/>
          <a:r>
            <a:rPr lang="en-US" sz="2000" b="1" dirty="0">
              <a:latin typeface="Calibri Light" panose="020F0302020204030204" pitchFamily="34" charset="0"/>
              <a:cs typeface="Calibri Light" panose="020F0302020204030204" pitchFamily="34" charset="0"/>
            </a:rPr>
            <a:t>Academic submits program review dossier by Dec. 8</a:t>
          </a:r>
        </a:p>
      </dgm:t>
    </dgm:pt>
    <dgm:pt modelId="{37F7BDDF-BBA9-4AD8-89E1-C8CA3CADAB6A}" type="parTrans" cxnId="{EFD6B6A9-D355-40C1-8794-EFB68DAE34E0}">
      <dgm:prSet/>
      <dgm:spPr/>
      <dgm:t>
        <a:bodyPr/>
        <a:lstStyle/>
        <a:p>
          <a:endParaRPr lang="en-US"/>
        </a:p>
      </dgm:t>
    </dgm:pt>
    <dgm:pt modelId="{E45A9E2A-5611-48C6-9892-03B33BA65947}" type="sibTrans" cxnId="{EFD6B6A9-D355-40C1-8794-EFB68DAE34E0}">
      <dgm:prSet/>
      <dgm:spPr/>
      <dgm:t>
        <a:bodyPr/>
        <a:lstStyle/>
        <a:p>
          <a:endParaRPr lang="en-US"/>
        </a:p>
      </dgm:t>
    </dgm:pt>
    <dgm:pt modelId="{42455696-73D6-4799-B534-DCD1FD92E871}" type="pres">
      <dgm:prSet presAssocID="{02614BD4-004A-4323-8FB0-009F1693F930}" presName="linearFlow" presStyleCnt="0">
        <dgm:presLayoutVars>
          <dgm:resizeHandles val="exact"/>
        </dgm:presLayoutVars>
      </dgm:prSet>
      <dgm:spPr/>
    </dgm:pt>
    <dgm:pt modelId="{4517F342-705E-49C9-AAC1-E8DCB17A59D5}" type="pres">
      <dgm:prSet presAssocID="{E80282F1-8B4B-4A1E-9F19-B8A4983FBEEA}" presName="node" presStyleLbl="node1" presStyleIdx="0" presStyleCnt="6" custScaleX="382953">
        <dgm:presLayoutVars>
          <dgm:bulletEnabled val="1"/>
        </dgm:presLayoutVars>
      </dgm:prSet>
      <dgm:spPr/>
    </dgm:pt>
    <dgm:pt modelId="{D91CED30-EEF1-4811-9BD2-37D0BED3B2A9}" type="pres">
      <dgm:prSet presAssocID="{E45A9E2A-5611-48C6-9892-03B33BA65947}" presName="sibTrans" presStyleLbl="sibTrans2D1" presStyleIdx="0" presStyleCnt="5"/>
      <dgm:spPr/>
    </dgm:pt>
    <dgm:pt modelId="{75BCE475-F515-45B1-BCBB-9CCA2C0BAF00}" type="pres">
      <dgm:prSet presAssocID="{E45A9E2A-5611-48C6-9892-03B33BA65947}" presName="connectorText" presStyleLbl="sibTrans2D1" presStyleIdx="0" presStyleCnt="5"/>
      <dgm:spPr/>
    </dgm:pt>
    <dgm:pt modelId="{58DC42B1-35C7-4FCE-B424-75D000D21DFB}" type="pres">
      <dgm:prSet presAssocID="{07BCE658-486E-4FE0-8490-790147709C0D}" presName="node" presStyleLbl="node1" presStyleIdx="1" presStyleCnt="6" custScaleX="382953">
        <dgm:presLayoutVars>
          <dgm:bulletEnabled val="1"/>
        </dgm:presLayoutVars>
      </dgm:prSet>
      <dgm:spPr/>
    </dgm:pt>
    <dgm:pt modelId="{C2BDF70F-2077-44FE-AB1C-F3B93398F37F}" type="pres">
      <dgm:prSet presAssocID="{EB3FEC8F-AD06-4BC1-8D7F-EBC859116A1E}" presName="sibTrans" presStyleLbl="sibTrans2D1" presStyleIdx="1" presStyleCnt="5"/>
      <dgm:spPr/>
    </dgm:pt>
    <dgm:pt modelId="{824D30BE-7310-48AE-85B7-D2B8CF526A9A}" type="pres">
      <dgm:prSet presAssocID="{EB3FEC8F-AD06-4BC1-8D7F-EBC859116A1E}" presName="connectorText" presStyleLbl="sibTrans2D1" presStyleIdx="1" presStyleCnt="5"/>
      <dgm:spPr/>
    </dgm:pt>
    <dgm:pt modelId="{AF59161A-11F8-4D1A-90E7-E0FD9E452D89}" type="pres">
      <dgm:prSet presAssocID="{012ABC5F-50EB-43FD-A27B-AE75E6ADFF29}" presName="node" presStyleLbl="node1" presStyleIdx="2" presStyleCnt="6" custScaleX="382953">
        <dgm:presLayoutVars>
          <dgm:bulletEnabled val="1"/>
        </dgm:presLayoutVars>
      </dgm:prSet>
      <dgm:spPr/>
    </dgm:pt>
    <dgm:pt modelId="{E52CAD39-F7EF-4737-91C3-56231A7D44BE}" type="pres">
      <dgm:prSet presAssocID="{59B7D9F6-F284-4F1D-B2F1-8BD6116088DD}" presName="sibTrans" presStyleLbl="sibTrans2D1" presStyleIdx="2" presStyleCnt="5"/>
      <dgm:spPr/>
    </dgm:pt>
    <dgm:pt modelId="{EA22AA80-1B8D-4052-A93D-A5DB64037A05}" type="pres">
      <dgm:prSet presAssocID="{59B7D9F6-F284-4F1D-B2F1-8BD6116088DD}" presName="connectorText" presStyleLbl="sibTrans2D1" presStyleIdx="2" presStyleCnt="5"/>
      <dgm:spPr/>
    </dgm:pt>
    <dgm:pt modelId="{C51EC6D0-63DF-44BA-8B22-A4F287EDCBA2}" type="pres">
      <dgm:prSet presAssocID="{264BE4F2-56D2-4E39-8E97-3079458F5ABA}" presName="node" presStyleLbl="node1" presStyleIdx="3" presStyleCnt="6" custScaleX="382953">
        <dgm:presLayoutVars>
          <dgm:bulletEnabled val="1"/>
        </dgm:presLayoutVars>
      </dgm:prSet>
      <dgm:spPr/>
    </dgm:pt>
    <dgm:pt modelId="{EDE0E908-67A4-4BCA-A4F5-1F4E8DC1ED26}" type="pres">
      <dgm:prSet presAssocID="{965B9EEB-D45F-450E-A449-0CA2A9B678D8}" presName="sibTrans" presStyleLbl="sibTrans2D1" presStyleIdx="3" presStyleCnt="5"/>
      <dgm:spPr/>
    </dgm:pt>
    <dgm:pt modelId="{508A27E9-2D2F-4B1E-9036-4C30F24089E0}" type="pres">
      <dgm:prSet presAssocID="{965B9EEB-D45F-450E-A449-0CA2A9B678D8}" presName="connectorText" presStyleLbl="sibTrans2D1" presStyleIdx="3" presStyleCnt="5"/>
      <dgm:spPr/>
    </dgm:pt>
    <dgm:pt modelId="{D9602DDD-B8B1-409D-AA41-01EF76D0C501}" type="pres">
      <dgm:prSet presAssocID="{E48F6622-367B-40B0-9382-DF98C7B3CF39}" presName="node" presStyleLbl="node1" presStyleIdx="4" presStyleCnt="6" custScaleX="382953">
        <dgm:presLayoutVars>
          <dgm:bulletEnabled val="1"/>
        </dgm:presLayoutVars>
      </dgm:prSet>
      <dgm:spPr/>
    </dgm:pt>
    <dgm:pt modelId="{5C7C4A3B-8983-4532-A461-2EEC838FE5A6}" type="pres">
      <dgm:prSet presAssocID="{3A43E6B6-1797-48D2-B3D4-58C2E97C8DDB}" presName="sibTrans" presStyleLbl="sibTrans2D1" presStyleIdx="4" presStyleCnt="5"/>
      <dgm:spPr/>
    </dgm:pt>
    <dgm:pt modelId="{43A1374D-0FAD-4446-B628-53AEF2A84CDB}" type="pres">
      <dgm:prSet presAssocID="{3A43E6B6-1797-48D2-B3D4-58C2E97C8DDB}" presName="connectorText" presStyleLbl="sibTrans2D1" presStyleIdx="4" presStyleCnt="5"/>
      <dgm:spPr/>
    </dgm:pt>
    <dgm:pt modelId="{D772C821-082A-490C-98A1-4A39D75781DF}" type="pres">
      <dgm:prSet presAssocID="{DCC05E26-EE10-4353-A48F-3B324277E3A1}" presName="node" presStyleLbl="node1" presStyleIdx="5" presStyleCnt="6" custScaleX="382953">
        <dgm:presLayoutVars>
          <dgm:bulletEnabled val="1"/>
        </dgm:presLayoutVars>
      </dgm:prSet>
      <dgm:spPr/>
    </dgm:pt>
  </dgm:ptLst>
  <dgm:cxnLst>
    <dgm:cxn modelId="{7A303614-52B3-4046-9366-3C620A024C91}" type="presOf" srcId="{E80282F1-8B4B-4A1E-9F19-B8A4983FBEEA}" destId="{4517F342-705E-49C9-AAC1-E8DCB17A59D5}" srcOrd="0" destOrd="0" presId="urn:microsoft.com/office/officeart/2005/8/layout/process2"/>
    <dgm:cxn modelId="{EEB0C75B-E503-444B-8FF4-A3D36F85D96E}" type="presOf" srcId="{3A43E6B6-1797-48D2-B3D4-58C2E97C8DDB}" destId="{43A1374D-0FAD-4446-B628-53AEF2A84CDB}" srcOrd="1" destOrd="0" presId="urn:microsoft.com/office/officeart/2005/8/layout/process2"/>
    <dgm:cxn modelId="{AB0FDD62-9B3A-4407-A982-0256016C6196}" srcId="{02614BD4-004A-4323-8FB0-009F1693F930}" destId="{07BCE658-486E-4FE0-8490-790147709C0D}" srcOrd="1" destOrd="0" parTransId="{30DFCCB5-6563-4599-8D76-C2D14966B958}" sibTransId="{EB3FEC8F-AD06-4BC1-8D7F-EBC859116A1E}"/>
    <dgm:cxn modelId="{288D5845-7874-4382-811E-A6A66EFB4D57}" type="presOf" srcId="{E45A9E2A-5611-48C6-9892-03B33BA65947}" destId="{D91CED30-EEF1-4811-9BD2-37D0BED3B2A9}" srcOrd="0" destOrd="0" presId="urn:microsoft.com/office/officeart/2005/8/layout/process2"/>
    <dgm:cxn modelId="{E193C46F-FCF6-4DEF-8163-53AFB6E00DD9}" type="presOf" srcId="{EB3FEC8F-AD06-4BC1-8D7F-EBC859116A1E}" destId="{C2BDF70F-2077-44FE-AB1C-F3B93398F37F}" srcOrd="0" destOrd="0" presId="urn:microsoft.com/office/officeart/2005/8/layout/process2"/>
    <dgm:cxn modelId="{EB38BB54-E8E9-4D7D-82ED-76A5A33F4354}" type="presOf" srcId="{E48F6622-367B-40B0-9382-DF98C7B3CF39}" destId="{D9602DDD-B8B1-409D-AA41-01EF76D0C501}" srcOrd="0" destOrd="0" presId="urn:microsoft.com/office/officeart/2005/8/layout/process2"/>
    <dgm:cxn modelId="{6A4CE356-A2E1-4515-B04A-A6679A297C52}" srcId="{02614BD4-004A-4323-8FB0-009F1693F930}" destId="{264BE4F2-56D2-4E39-8E97-3079458F5ABA}" srcOrd="3" destOrd="0" parTransId="{0FCFCAE0-AD92-4DF8-A8D4-6092F9751AA8}" sibTransId="{965B9EEB-D45F-450E-A449-0CA2A9B678D8}"/>
    <dgm:cxn modelId="{7E1B4A7F-3BD5-4B70-AE42-85D8754A2F89}" srcId="{02614BD4-004A-4323-8FB0-009F1693F930}" destId="{E48F6622-367B-40B0-9382-DF98C7B3CF39}" srcOrd="4" destOrd="0" parTransId="{1B7969AB-95AD-4627-A906-A0A5EC0E1B1A}" sibTransId="{3A43E6B6-1797-48D2-B3D4-58C2E97C8DDB}"/>
    <dgm:cxn modelId="{0D730A8C-C9E4-4A3A-B45D-09ACE4C5D92C}" type="presOf" srcId="{59B7D9F6-F284-4F1D-B2F1-8BD6116088DD}" destId="{E52CAD39-F7EF-4737-91C3-56231A7D44BE}" srcOrd="0" destOrd="0" presId="urn:microsoft.com/office/officeart/2005/8/layout/process2"/>
    <dgm:cxn modelId="{4ACA8E97-8C45-4E00-B14C-AB0CFCAC04E9}" type="presOf" srcId="{E45A9E2A-5611-48C6-9892-03B33BA65947}" destId="{75BCE475-F515-45B1-BCBB-9CCA2C0BAF00}" srcOrd="1" destOrd="0" presId="urn:microsoft.com/office/officeart/2005/8/layout/process2"/>
    <dgm:cxn modelId="{9069E79D-B447-4C75-B706-76C233DA05F9}" type="presOf" srcId="{EB3FEC8F-AD06-4BC1-8D7F-EBC859116A1E}" destId="{824D30BE-7310-48AE-85B7-D2B8CF526A9A}" srcOrd="1" destOrd="0" presId="urn:microsoft.com/office/officeart/2005/8/layout/process2"/>
    <dgm:cxn modelId="{190D87A7-C2C8-4D12-94F7-4E179F25E6DC}" type="presOf" srcId="{3A43E6B6-1797-48D2-B3D4-58C2E97C8DDB}" destId="{5C7C4A3B-8983-4532-A461-2EEC838FE5A6}" srcOrd="0" destOrd="0" presId="urn:microsoft.com/office/officeart/2005/8/layout/process2"/>
    <dgm:cxn modelId="{EFD6B6A9-D355-40C1-8794-EFB68DAE34E0}" srcId="{02614BD4-004A-4323-8FB0-009F1693F930}" destId="{E80282F1-8B4B-4A1E-9F19-B8A4983FBEEA}" srcOrd="0" destOrd="0" parTransId="{37F7BDDF-BBA9-4AD8-89E1-C8CA3CADAB6A}" sibTransId="{E45A9E2A-5611-48C6-9892-03B33BA65947}"/>
    <dgm:cxn modelId="{807310B7-F865-4CAE-B253-FE18DEAE2B51}" type="presOf" srcId="{DCC05E26-EE10-4353-A48F-3B324277E3A1}" destId="{D772C821-082A-490C-98A1-4A39D75781DF}" srcOrd="0" destOrd="0" presId="urn:microsoft.com/office/officeart/2005/8/layout/process2"/>
    <dgm:cxn modelId="{D2B1E1B8-DDD9-4748-9ECF-9DB7464D32CD}" type="presOf" srcId="{59B7D9F6-F284-4F1D-B2F1-8BD6116088DD}" destId="{EA22AA80-1B8D-4052-A93D-A5DB64037A05}" srcOrd="1" destOrd="0" presId="urn:microsoft.com/office/officeart/2005/8/layout/process2"/>
    <dgm:cxn modelId="{AC78D0BE-D6CF-4B96-8233-15F51776D408}" type="presOf" srcId="{965B9EEB-D45F-450E-A449-0CA2A9B678D8}" destId="{508A27E9-2D2F-4B1E-9036-4C30F24089E0}" srcOrd="1" destOrd="0" presId="urn:microsoft.com/office/officeart/2005/8/layout/process2"/>
    <dgm:cxn modelId="{A0CD73CE-3D57-41DA-B66C-CD5ADD04AD8F}" type="presOf" srcId="{02614BD4-004A-4323-8FB0-009F1693F930}" destId="{42455696-73D6-4799-B534-DCD1FD92E871}" srcOrd="0" destOrd="0" presId="urn:microsoft.com/office/officeart/2005/8/layout/process2"/>
    <dgm:cxn modelId="{A071C0D2-113A-46C4-AA34-64316E9A52D7}" type="presOf" srcId="{012ABC5F-50EB-43FD-A27B-AE75E6ADFF29}" destId="{AF59161A-11F8-4D1A-90E7-E0FD9E452D89}" srcOrd="0" destOrd="0" presId="urn:microsoft.com/office/officeart/2005/8/layout/process2"/>
    <dgm:cxn modelId="{8CFA46E0-93B8-4238-8E8B-162D00BB3112}" type="presOf" srcId="{264BE4F2-56D2-4E39-8E97-3079458F5ABA}" destId="{C51EC6D0-63DF-44BA-8B22-A4F287EDCBA2}" srcOrd="0" destOrd="0" presId="urn:microsoft.com/office/officeart/2005/8/layout/process2"/>
    <dgm:cxn modelId="{8F8699E5-1F8A-47D7-BC00-3D0FF5DED3DB}" type="presOf" srcId="{965B9EEB-D45F-450E-A449-0CA2A9B678D8}" destId="{EDE0E908-67A4-4BCA-A4F5-1F4E8DC1ED26}" srcOrd="0" destOrd="0" presId="urn:microsoft.com/office/officeart/2005/8/layout/process2"/>
    <dgm:cxn modelId="{444D41EC-2DB2-4EAC-BA25-90573EC5FC89}" srcId="{02614BD4-004A-4323-8FB0-009F1693F930}" destId="{012ABC5F-50EB-43FD-A27B-AE75E6ADFF29}" srcOrd="2" destOrd="0" parTransId="{01D72282-E256-4574-B3A1-B3F242A90EEC}" sibTransId="{59B7D9F6-F284-4F1D-B2F1-8BD6116088DD}"/>
    <dgm:cxn modelId="{D13C9AFE-5DDC-4937-B4DA-94FA49254BD0}" type="presOf" srcId="{07BCE658-486E-4FE0-8490-790147709C0D}" destId="{58DC42B1-35C7-4FCE-B424-75D000D21DFB}" srcOrd="0" destOrd="0" presId="urn:microsoft.com/office/officeart/2005/8/layout/process2"/>
    <dgm:cxn modelId="{FCD510FF-A64B-4DD5-8640-1EE03EA0236A}" srcId="{02614BD4-004A-4323-8FB0-009F1693F930}" destId="{DCC05E26-EE10-4353-A48F-3B324277E3A1}" srcOrd="5" destOrd="0" parTransId="{93B6C902-1E3A-4284-B21F-228CE731419F}" sibTransId="{C537BCE4-2ECA-4EFE-8069-7202C4F685D2}"/>
    <dgm:cxn modelId="{1128A9E0-2EFB-4A17-A42E-D22E51B0CD76}" type="presParOf" srcId="{42455696-73D6-4799-B534-DCD1FD92E871}" destId="{4517F342-705E-49C9-AAC1-E8DCB17A59D5}" srcOrd="0" destOrd="0" presId="urn:microsoft.com/office/officeart/2005/8/layout/process2"/>
    <dgm:cxn modelId="{5DF5DCD7-8D05-4FBF-95A6-160169BC348D}" type="presParOf" srcId="{42455696-73D6-4799-B534-DCD1FD92E871}" destId="{D91CED30-EEF1-4811-9BD2-37D0BED3B2A9}" srcOrd="1" destOrd="0" presId="urn:microsoft.com/office/officeart/2005/8/layout/process2"/>
    <dgm:cxn modelId="{8BF07013-F7F1-4C69-B701-25999E7B6060}" type="presParOf" srcId="{D91CED30-EEF1-4811-9BD2-37D0BED3B2A9}" destId="{75BCE475-F515-45B1-BCBB-9CCA2C0BAF00}" srcOrd="0" destOrd="0" presId="urn:microsoft.com/office/officeart/2005/8/layout/process2"/>
    <dgm:cxn modelId="{363CEB1E-FDF2-42D2-A43F-8E49D1AEBDE6}" type="presParOf" srcId="{42455696-73D6-4799-B534-DCD1FD92E871}" destId="{58DC42B1-35C7-4FCE-B424-75D000D21DFB}" srcOrd="2" destOrd="0" presId="urn:microsoft.com/office/officeart/2005/8/layout/process2"/>
    <dgm:cxn modelId="{3AF8EE0F-10CB-4001-8E60-A6DA0BD5EEAA}" type="presParOf" srcId="{42455696-73D6-4799-B534-DCD1FD92E871}" destId="{C2BDF70F-2077-44FE-AB1C-F3B93398F37F}" srcOrd="3" destOrd="0" presId="urn:microsoft.com/office/officeart/2005/8/layout/process2"/>
    <dgm:cxn modelId="{9D5C4C6A-8BA8-43CE-B3EC-7E3583BF0B7F}" type="presParOf" srcId="{C2BDF70F-2077-44FE-AB1C-F3B93398F37F}" destId="{824D30BE-7310-48AE-85B7-D2B8CF526A9A}" srcOrd="0" destOrd="0" presId="urn:microsoft.com/office/officeart/2005/8/layout/process2"/>
    <dgm:cxn modelId="{B2809771-9497-4039-860B-6F83541B4F0E}" type="presParOf" srcId="{42455696-73D6-4799-B534-DCD1FD92E871}" destId="{AF59161A-11F8-4D1A-90E7-E0FD9E452D89}" srcOrd="4" destOrd="0" presId="urn:microsoft.com/office/officeart/2005/8/layout/process2"/>
    <dgm:cxn modelId="{0297471E-D888-4073-9C52-29FC892CAC80}" type="presParOf" srcId="{42455696-73D6-4799-B534-DCD1FD92E871}" destId="{E52CAD39-F7EF-4737-91C3-56231A7D44BE}" srcOrd="5" destOrd="0" presId="urn:microsoft.com/office/officeart/2005/8/layout/process2"/>
    <dgm:cxn modelId="{874C1453-EDD6-4B14-8D2C-EAA1BBD8AEA2}" type="presParOf" srcId="{E52CAD39-F7EF-4737-91C3-56231A7D44BE}" destId="{EA22AA80-1B8D-4052-A93D-A5DB64037A05}" srcOrd="0" destOrd="0" presId="urn:microsoft.com/office/officeart/2005/8/layout/process2"/>
    <dgm:cxn modelId="{66C0A07C-81E5-438E-95EE-43C15D806AD9}" type="presParOf" srcId="{42455696-73D6-4799-B534-DCD1FD92E871}" destId="{C51EC6D0-63DF-44BA-8B22-A4F287EDCBA2}" srcOrd="6" destOrd="0" presId="urn:microsoft.com/office/officeart/2005/8/layout/process2"/>
    <dgm:cxn modelId="{39400EE6-1B64-4186-913A-A405A15135BA}" type="presParOf" srcId="{42455696-73D6-4799-B534-DCD1FD92E871}" destId="{EDE0E908-67A4-4BCA-A4F5-1F4E8DC1ED26}" srcOrd="7" destOrd="0" presId="urn:microsoft.com/office/officeart/2005/8/layout/process2"/>
    <dgm:cxn modelId="{BDFDABA7-38FF-4930-8D4C-CBC92E5ADC45}" type="presParOf" srcId="{EDE0E908-67A4-4BCA-A4F5-1F4E8DC1ED26}" destId="{508A27E9-2D2F-4B1E-9036-4C30F24089E0}" srcOrd="0" destOrd="0" presId="urn:microsoft.com/office/officeart/2005/8/layout/process2"/>
    <dgm:cxn modelId="{B3D0C49B-162A-4641-86D9-54DF20BD5C36}" type="presParOf" srcId="{42455696-73D6-4799-B534-DCD1FD92E871}" destId="{D9602DDD-B8B1-409D-AA41-01EF76D0C501}" srcOrd="8" destOrd="0" presId="urn:microsoft.com/office/officeart/2005/8/layout/process2"/>
    <dgm:cxn modelId="{021D927D-A35B-4436-9523-BFC9EB171AC4}" type="presParOf" srcId="{42455696-73D6-4799-B534-DCD1FD92E871}" destId="{5C7C4A3B-8983-4532-A461-2EEC838FE5A6}" srcOrd="9" destOrd="0" presId="urn:microsoft.com/office/officeart/2005/8/layout/process2"/>
    <dgm:cxn modelId="{E8DCA99C-4B3F-4392-A08E-7C4FA8CAAD66}" type="presParOf" srcId="{5C7C4A3B-8983-4532-A461-2EEC838FE5A6}" destId="{43A1374D-0FAD-4446-B628-53AEF2A84CDB}" srcOrd="0" destOrd="0" presId="urn:microsoft.com/office/officeart/2005/8/layout/process2"/>
    <dgm:cxn modelId="{62FB3DD8-5A86-41A6-B38E-1EF99504E8F5}" type="presParOf" srcId="{42455696-73D6-4799-B534-DCD1FD92E871}" destId="{D772C821-082A-490C-98A1-4A39D75781DF}" srcOrd="1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7F342-705E-49C9-AAC1-E8DCB17A59D5}">
      <dsp:nvSpPr>
        <dsp:cNvPr id="0" name=""/>
        <dsp:cNvSpPr/>
      </dsp:nvSpPr>
      <dsp:spPr>
        <a:xfrm>
          <a:off x="0" y="4106"/>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Academic submits program review dossier by Dec 8</a:t>
          </a:r>
        </a:p>
      </dsp:txBody>
      <dsp:txXfrm>
        <a:off x="22362" y="26468"/>
        <a:ext cx="5445770" cy="718766"/>
      </dsp:txXfrm>
    </dsp:sp>
    <dsp:sp modelId="{D91CED30-EEF1-4811-9BD2-37D0BED3B2A9}">
      <dsp:nvSpPr>
        <dsp:cNvPr id="0" name=""/>
        <dsp:cNvSpPr/>
      </dsp:nvSpPr>
      <dsp:spPr>
        <a:xfrm rot="5400000">
          <a:off x="2602092" y="786685"/>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642176" y="815316"/>
        <a:ext cx="206142" cy="200416"/>
      </dsp:txXfrm>
    </dsp:sp>
    <dsp:sp modelId="{AF59161A-11F8-4D1A-90E7-E0FD9E452D89}">
      <dsp:nvSpPr>
        <dsp:cNvPr id="0" name=""/>
        <dsp:cNvSpPr/>
      </dsp:nvSpPr>
      <dsp:spPr>
        <a:xfrm>
          <a:off x="0" y="1149343"/>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AD/CD/Supervisor submit letters of evaluation by Jan 26</a:t>
          </a:r>
        </a:p>
      </dsp:txBody>
      <dsp:txXfrm>
        <a:off x="22362" y="1171705"/>
        <a:ext cx="5445770" cy="718766"/>
      </dsp:txXfrm>
    </dsp:sp>
    <dsp:sp modelId="{E52CAD39-F7EF-4737-91C3-56231A7D44BE}">
      <dsp:nvSpPr>
        <dsp:cNvPr id="0" name=""/>
        <dsp:cNvSpPr/>
      </dsp:nvSpPr>
      <dsp:spPr>
        <a:xfrm rot="5400000">
          <a:off x="2602092" y="1931921"/>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642176" y="1960552"/>
        <a:ext cx="206142" cy="200416"/>
      </dsp:txXfrm>
    </dsp:sp>
    <dsp:sp modelId="{D9602DDD-B8B1-409D-AA41-01EF76D0C501}">
      <dsp:nvSpPr>
        <dsp:cNvPr id="0" name=""/>
        <dsp:cNvSpPr/>
      </dsp:nvSpPr>
      <dsp:spPr>
        <a:xfrm>
          <a:off x="0" y="2294579"/>
          <a:ext cx="5490494" cy="763490"/>
        </a:xfrm>
        <a:prstGeom prst="roundRect">
          <a:avLst>
            <a:gd name="adj" fmla="val 10000"/>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Peer Review Committee submit letter due Mar 17</a:t>
          </a:r>
        </a:p>
      </dsp:txBody>
      <dsp:txXfrm>
        <a:off x="22362" y="2316941"/>
        <a:ext cx="5445770" cy="718766"/>
      </dsp:txXfrm>
    </dsp:sp>
    <dsp:sp modelId="{5C7C4A3B-8983-4532-A461-2EEC838FE5A6}">
      <dsp:nvSpPr>
        <dsp:cNvPr id="0" name=""/>
        <dsp:cNvSpPr/>
      </dsp:nvSpPr>
      <dsp:spPr>
        <a:xfrm rot="5400000">
          <a:off x="2602092" y="3077158"/>
          <a:ext cx="286309" cy="34357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rot="-5400000">
        <a:off x="2642176" y="3105789"/>
        <a:ext cx="206142" cy="200416"/>
      </dsp:txXfrm>
    </dsp:sp>
    <dsp:sp modelId="{D772C821-082A-490C-98A1-4A39D75781DF}">
      <dsp:nvSpPr>
        <dsp:cNvPr id="0" name=""/>
        <dsp:cNvSpPr/>
      </dsp:nvSpPr>
      <dsp:spPr>
        <a:xfrm>
          <a:off x="0" y="3439816"/>
          <a:ext cx="5490494" cy="76349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Light" panose="020F0302020204030204" pitchFamily="34" charset="0"/>
              <a:cs typeface="Calibri Light" panose="020F0302020204030204" pitchFamily="34" charset="0"/>
            </a:rPr>
            <a:t>Associate Vice President makes the decision in May</a:t>
          </a:r>
        </a:p>
      </dsp:txBody>
      <dsp:txXfrm>
        <a:off x="22362" y="3462178"/>
        <a:ext cx="5445770" cy="718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7F342-705E-49C9-AAC1-E8DCB17A59D5}">
      <dsp:nvSpPr>
        <dsp:cNvPr id="0" name=""/>
        <dsp:cNvSpPr/>
      </dsp:nvSpPr>
      <dsp:spPr>
        <a:xfrm>
          <a:off x="0" y="3861"/>
          <a:ext cx="5490494" cy="51266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Academic submits program review dossier by Dec. 8</a:t>
          </a:r>
        </a:p>
      </dsp:txBody>
      <dsp:txXfrm>
        <a:off x="15015" y="18876"/>
        <a:ext cx="5460464" cy="482631"/>
      </dsp:txXfrm>
    </dsp:sp>
    <dsp:sp modelId="{D91CED30-EEF1-4811-9BD2-37D0BED3B2A9}">
      <dsp:nvSpPr>
        <dsp:cNvPr id="0" name=""/>
        <dsp:cNvSpPr/>
      </dsp:nvSpPr>
      <dsp:spPr>
        <a:xfrm rot="5400000">
          <a:off x="2649123" y="529339"/>
          <a:ext cx="192247" cy="2306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676037" y="548564"/>
        <a:ext cx="138419" cy="134573"/>
      </dsp:txXfrm>
    </dsp:sp>
    <dsp:sp modelId="{58DC42B1-35C7-4FCE-B424-75D000D21DFB}">
      <dsp:nvSpPr>
        <dsp:cNvPr id="0" name=""/>
        <dsp:cNvSpPr/>
      </dsp:nvSpPr>
      <dsp:spPr>
        <a:xfrm>
          <a:off x="0" y="772853"/>
          <a:ext cx="5490494" cy="512661"/>
        </a:xfrm>
        <a:prstGeom prst="roundRect">
          <a:avLst>
            <a:gd name="adj" fmla="val 10000"/>
          </a:avLst>
        </a:prstGeom>
        <a:solidFill>
          <a:schemeClr val="accent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AVP solicits 3-6 letters of evaluation due Jan 26</a:t>
          </a:r>
        </a:p>
      </dsp:txBody>
      <dsp:txXfrm>
        <a:off x="15015" y="787868"/>
        <a:ext cx="5460464" cy="482631"/>
      </dsp:txXfrm>
    </dsp:sp>
    <dsp:sp modelId="{C2BDF70F-2077-44FE-AB1C-F3B93398F37F}">
      <dsp:nvSpPr>
        <dsp:cNvPr id="0" name=""/>
        <dsp:cNvSpPr/>
      </dsp:nvSpPr>
      <dsp:spPr>
        <a:xfrm rot="5400000">
          <a:off x="2649123" y="1298330"/>
          <a:ext cx="192247" cy="2306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rot="-5400000">
        <a:off x="2676037" y="1317555"/>
        <a:ext cx="138419" cy="134573"/>
      </dsp:txXfrm>
    </dsp:sp>
    <dsp:sp modelId="{AF59161A-11F8-4D1A-90E7-E0FD9E452D89}">
      <dsp:nvSpPr>
        <dsp:cNvPr id="0" name=""/>
        <dsp:cNvSpPr/>
      </dsp:nvSpPr>
      <dsp:spPr>
        <a:xfrm>
          <a:off x="0" y="1541844"/>
          <a:ext cx="5490494" cy="51266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AD/CD/Supervisor submit letters of evaluation due Jan 26</a:t>
          </a:r>
        </a:p>
      </dsp:txBody>
      <dsp:txXfrm>
        <a:off x="15015" y="1556859"/>
        <a:ext cx="5460464" cy="482631"/>
      </dsp:txXfrm>
    </dsp:sp>
    <dsp:sp modelId="{E52CAD39-F7EF-4737-91C3-56231A7D44BE}">
      <dsp:nvSpPr>
        <dsp:cNvPr id="0" name=""/>
        <dsp:cNvSpPr/>
      </dsp:nvSpPr>
      <dsp:spPr>
        <a:xfrm rot="5400000">
          <a:off x="2649123" y="2067322"/>
          <a:ext cx="192247" cy="2306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676037" y="2086547"/>
        <a:ext cx="138419" cy="134573"/>
      </dsp:txXfrm>
    </dsp:sp>
    <dsp:sp modelId="{C51EC6D0-63DF-44BA-8B22-A4F287EDCBA2}">
      <dsp:nvSpPr>
        <dsp:cNvPr id="0" name=""/>
        <dsp:cNvSpPr/>
      </dsp:nvSpPr>
      <dsp:spPr>
        <a:xfrm>
          <a:off x="0" y="2310836"/>
          <a:ext cx="5490494" cy="512661"/>
        </a:xfrm>
        <a:prstGeom prst="roundRect">
          <a:avLst>
            <a:gd name="adj" fmla="val 10000"/>
          </a:avLst>
        </a:prstGeom>
        <a:solidFill>
          <a:schemeClr val="accent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Ad hoc review committees submit letter due Feb 9</a:t>
          </a:r>
        </a:p>
      </dsp:txBody>
      <dsp:txXfrm>
        <a:off x="15015" y="2325851"/>
        <a:ext cx="5460464" cy="482631"/>
      </dsp:txXfrm>
    </dsp:sp>
    <dsp:sp modelId="{EDE0E908-67A4-4BCA-A4F5-1F4E8DC1ED26}">
      <dsp:nvSpPr>
        <dsp:cNvPr id="0" name=""/>
        <dsp:cNvSpPr/>
      </dsp:nvSpPr>
      <dsp:spPr>
        <a:xfrm rot="5400000">
          <a:off x="2649123" y="2836313"/>
          <a:ext cx="192247" cy="2306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676037" y="2855538"/>
        <a:ext cx="138419" cy="134573"/>
      </dsp:txXfrm>
    </dsp:sp>
    <dsp:sp modelId="{D9602DDD-B8B1-409D-AA41-01EF76D0C501}">
      <dsp:nvSpPr>
        <dsp:cNvPr id="0" name=""/>
        <dsp:cNvSpPr/>
      </dsp:nvSpPr>
      <dsp:spPr>
        <a:xfrm>
          <a:off x="0" y="3079827"/>
          <a:ext cx="5490494" cy="512661"/>
        </a:xfrm>
        <a:prstGeom prst="roundRect">
          <a:avLst>
            <a:gd name="adj" fmla="val 10000"/>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Peer Review Committee submit letter due Mar 17</a:t>
          </a:r>
        </a:p>
      </dsp:txBody>
      <dsp:txXfrm>
        <a:off x="15015" y="3094842"/>
        <a:ext cx="5460464" cy="482631"/>
      </dsp:txXfrm>
    </dsp:sp>
    <dsp:sp modelId="{5C7C4A3B-8983-4532-A461-2EEC838FE5A6}">
      <dsp:nvSpPr>
        <dsp:cNvPr id="0" name=""/>
        <dsp:cNvSpPr/>
      </dsp:nvSpPr>
      <dsp:spPr>
        <a:xfrm rot="5400000">
          <a:off x="2649123" y="3605305"/>
          <a:ext cx="192247" cy="23069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rot="-5400000">
        <a:off x="2676037" y="3624530"/>
        <a:ext cx="138419" cy="134573"/>
      </dsp:txXfrm>
    </dsp:sp>
    <dsp:sp modelId="{D772C821-082A-490C-98A1-4A39D75781DF}">
      <dsp:nvSpPr>
        <dsp:cNvPr id="0" name=""/>
        <dsp:cNvSpPr/>
      </dsp:nvSpPr>
      <dsp:spPr>
        <a:xfrm>
          <a:off x="0" y="3848819"/>
          <a:ext cx="5490494" cy="51266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Light" panose="020F0302020204030204" pitchFamily="34" charset="0"/>
              <a:cs typeface="Calibri Light" panose="020F0302020204030204" pitchFamily="34" charset="0"/>
            </a:rPr>
            <a:t>Associate Vice President makes the decision in May</a:t>
          </a:r>
        </a:p>
      </dsp:txBody>
      <dsp:txXfrm>
        <a:off x="15015" y="3863834"/>
        <a:ext cx="5460464" cy="4826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dirty="0"/>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063E98AD-7B51-4DC6-82E1-521A52F6A235}" type="datetimeFigureOut">
              <a:rPr lang="en-US" smtClean="0"/>
              <a:t>11/16/2025</a:t>
            </a:fld>
            <a:endParaRPr lang="en-US" dirty="0"/>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dirty="0"/>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a:t>
            </a:fld>
            <a:endParaRPr lang="en-US" dirty="0"/>
          </a:p>
        </p:txBody>
      </p:sp>
    </p:spTree>
    <p:extLst>
      <p:ext uri="{BB962C8B-B14F-4D97-AF65-F5344CB8AC3E}">
        <p14:creationId xmlns:p14="http://schemas.microsoft.com/office/powerpoint/2010/main" val="2176144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Trainings and examples to help guide you on measuring outcomes.</a:t>
            </a:r>
          </a:p>
        </p:txBody>
      </p:sp>
      <p:sp>
        <p:nvSpPr>
          <p:cNvPr id="4" name="Slide Number Placeholder 3"/>
          <p:cNvSpPr>
            <a:spLocks noGrp="1"/>
          </p:cNvSpPr>
          <p:nvPr>
            <p:ph type="sldNum" sz="quarter" idx="5"/>
          </p:nvPr>
        </p:nvSpPr>
        <p:spPr/>
        <p:txBody>
          <a:bodyPr/>
          <a:lstStyle/>
          <a:p>
            <a:fld id="{E2C40387-D8E8-4747-B676-98ED036C8F01}" type="slidenum">
              <a:rPr lang="en-US" smtClean="0"/>
              <a:t>20</a:t>
            </a:fld>
            <a:endParaRPr lang="en-US" dirty="0"/>
          </a:p>
        </p:txBody>
      </p:sp>
    </p:spTree>
    <p:extLst>
      <p:ext uri="{BB962C8B-B14F-4D97-AF65-F5344CB8AC3E}">
        <p14:creationId xmlns:p14="http://schemas.microsoft.com/office/powerpoint/2010/main" val="174145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21</a:t>
            </a:fld>
            <a:endParaRPr lang="en-US" dirty="0"/>
          </a:p>
        </p:txBody>
      </p:sp>
    </p:spTree>
    <p:extLst>
      <p:ext uri="{BB962C8B-B14F-4D97-AF65-F5344CB8AC3E}">
        <p14:creationId xmlns:p14="http://schemas.microsoft.com/office/powerpoint/2010/main" val="50873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251963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3</a:t>
            </a:fld>
            <a:endParaRPr lang="en-US" dirty="0"/>
          </a:p>
        </p:txBody>
      </p:sp>
    </p:spTree>
    <p:extLst>
      <p:ext uri="{BB962C8B-B14F-4D97-AF65-F5344CB8AC3E}">
        <p14:creationId xmlns:p14="http://schemas.microsoft.com/office/powerpoint/2010/main" val="377366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272934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Elements of the dossier will vary depending on the requested action (see </a:t>
            </a:r>
            <a:r>
              <a:rPr lang="en-US" dirty="0" err="1"/>
              <a:t>Ebook</a:t>
            </a:r>
            <a:r>
              <a:rPr lang="en-US" dirty="0"/>
              <a:t> pages 17-18). The PR dossier is described in more detail in other Personnel Committee trainings. </a:t>
            </a:r>
          </a:p>
        </p:txBody>
      </p:sp>
      <p:sp>
        <p:nvSpPr>
          <p:cNvPr id="4" name="Slide Number Placeholder 3"/>
          <p:cNvSpPr>
            <a:spLocks noGrp="1"/>
          </p:cNvSpPr>
          <p:nvPr>
            <p:ph type="sldNum" sz="quarter" idx="5"/>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232576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AVP made it clear that not everything that is called an outcome/impact is actually an outcome/impact. </a:t>
            </a:r>
          </a:p>
        </p:txBody>
      </p:sp>
      <p:sp>
        <p:nvSpPr>
          <p:cNvPr id="4" name="Slide Number Placeholder 3"/>
          <p:cNvSpPr>
            <a:spLocks noGrp="1"/>
          </p:cNvSpPr>
          <p:nvPr>
            <p:ph type="sldNum" sz="quarter" idx="5"/>
          </p:nvPr>
        </p:nvSpPr>
        <p:spPr/>
        <p:txBody>
          <a:bodyPr/>
          <a:lstStyle/>
          <a:p>
            <a:fld id="{E2C40387-D8E8-4747-B676-98ED036C8F01}" type="slidenum">
              <a:rPr lang="en-US" smtClean="0"/>
              <a:t>11</a:t>
            </a:fld>
            <a:endParaRPr lang="en-US" dirty="0"/>
          </a:p>
        </p:txBody>
      </p:sp>
    </p:spTree>
    <p:extLst>
      <p:ext uri="{BB962C8B-B14F-4D97-AF65-F5344CB8AC3E}">
        <p14:creationId xmlns:p14="http://schemas.microsoft.com/office/powerpoint/2010/main" val="388146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13</a:t>
            </a:fld>
            <a:endParaRPr lang="en-US" dirty="0"/>
          </a:p>
        </p:txBody>
      </p:sp>
    </p:spTree>
    <p:extLst>
      <p:ext uri="{BB962C8B-B14F-4D97-AF65-F5344CB8AC3E}">
        <p14:creationId xmlns:p14="http://schemas.microsoft.com/office/powerpoint/2010/main" val="403543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15</a:t>
            </a:fld>
            <a:endParaRPr lang="en-US" dirty="0"/>
          </a:p>
        </p:txBody>
      </p:sp>
    </p:spTree>
    <p:extLst>
      <p:ext uri="{BB962C8B-B14F-4D97-AF65-F5344CB8AC3E}">
        <p14:creationId xmlns:p14="http://schemas.microsoft.com/office/powerpoint/2010/main" val="233845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you organize it in this way? To be frank, it helps the peer reviewers know what you’ve done. Not using them has been a complaint among reviewers.</a:t>
            </a:r>
          </a:p>
        </p:txBody>
      </p:sp>
      <p:sp>
        <p:nvSpPr>
          <p:cNvPr id="4" name="Slide Number Placeholder 3"/>
          <p:cNvSpPr>
            <a:spLocks noGrp="1"/>
          </p:cNvSpPr>
          <p:nvPr>
            <p:ph type="sldNum" sz="quarter" idx="5"/>
          </p:nvPr>
        </p:nvSpPr>
        <p:spPr/>
        <p:txBody>
          <a:bodyPr/>
          <a:lstStyle/>
          <a:p>
            <a:fld id="{E2C40387-D8E8-4747-B676-98ED036C8F01}" type="slidenum">
              <a:rPr lang="en-US" smtClean="0"/>
              <a:t>16</a:t>
            </a:fld>
            <a:endParaRPr lang="en-US" dirty="0"/>
          </a:p>
        </p:txBody>
      </p:sp>
    </p:spTree>
    <p:extLst>
      <p:ext uri="{BB962C8B-B14F-4D97-AF65-F5344CB8AC3E}">
        <p14:creationId xmlns:p14="http://schemas.microsoft.com/office/powerpoint/2010/main" val="2372681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11/16/2025</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11/16/2025</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6"/>
            <a:ext cx="5120871" cy="320980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5"/>
            <a:ext cx="3024554"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00946" y="5439473"/>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78456" y="6025922"/>
            <a:ext cx="12348905" cy="933675"/>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11/16/2025</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11/16/2025</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85682"/>
            <a:ext cx="2520397" cy="33532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0" cy="335324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21907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68" y="-50756"/>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11/16/2025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5" cstate="screen">
            <a:extLst>
              <a:ext uri="{28A0092B-C50C-407E-A947-70E740481C1C}">
                <a14:useLocalDpi xmlns:a14="http://schemas.microsoft.com/office/drawing/2010/main" val="0"/>
              </a:ext>
            </a:extLst>
          </a:blip>
          <a:stretch>
            <a:fillRect/>
          </a:stretch>
        </p:blipFill>
        <p:spPr>
          <a:xfrm>
            <a:off x="8721055" y="6311900"/>
            <a:ext cx="2632745" cy="36512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ucanr.edu/sites/anrstaff/files/360690.pdf"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5AA98-8DF1-4250-BE44-C40CD9D00269}"/>
              </a:ext>
            </a:extLst>
          </p:cNvPr>
          <p:cNvSpPr>
            <a:spLocks noGrp="1"/>
          </p:cNvSpPr>
          <p:nvPr>
            <p:ph type="ctrTitle"/>
          </p:nvPr>
        </p:nvSpPr>
        <p:spPr>
          <a:xfrm>
            <a:off x="171450" y="838201"/>
            <a:ext cx="11784330" cy="1964690"/>
          </a:xfrm>
        </p:spPr>
        <p:txBody>
          <a:bodyPr>
            <a:normAutofit/>
          </a:bodyPr>
          <a:lstStyle/>
          <a:p>
            <a:pPr>
              <a:lnSpc>
                <a:spcPct val="100000"/>
              </a:lnSpc>
              <a:spcBef>
                <a:spcPts val="1200"/>
              </a:spcBef>
              <a:spcAft>
                <a:spcPts val="1200"/>
              </a:spcAft>
            </a:pPr>
            <a:r>
              <a:rPr lang="en-US" sz="4400" dirty="0"/>
              <a:t>Program Review Questions &amp; Answers</a:t>
            </a:r>
            <a:br>
              <a:rPr lang="en-US" sz="3100" dirty="0"/>
            </a:br>
            <a:endParaRPr lang="en-US" sz="3100" dirty="0"/>
          </a:p>
        </p:txBody>
      </p:sp>
      <p:sp>
        <p:nvSpPr>
          <p:cNvPr id="2" name="Subtitle 1"/>
          <p:cNvSpPr>
            <a:spLocks noGrp="1"/>
          </p:cNvSpPr>
          <p:nvPr>
            <p:ph type="subTitle" idx="1"/>
          </p:nvPr>
        </p:nvSpPr>
        <p:spPr>
          <a:xfrm>
            <a:off x="0" y="3068320"/>
            <a:ext cx="12192000" cy="2301662"/>
          </a:xfrm>
        </p:spPr>
        <p:txBody>
          <a:bodyPr>
            <a:normAutofit/>
          </a:bodyPr>
          <a:lstStyle/>
          <a:p>
            <a:r>
              <a:rPr lang="en-US" sz="2400" dirty="0"/>
              <a:t>Presented by the Academic Assembly Personnel Committee </a:t>
            </a:r>
          </a:p>
          <a:p>
            <a:r>
              <a:rPr lang="en-US" sz="2400" dirty="0"/>
              <a:t>Mark Bolda, 2025-26 Chair</a:t>
            </a:r>
          </a:p>
          <a:p>
            <a:r>
              <a:rPr lang="en-US" sz="2400" dirty="0"/>
              <a:t>Aparna </a:t>
            </a:r>
            <a:r>
              <a:rPr lang="en-US" sz="2400" dirty="0" err="1"/>
              <a:t>Gazula</a:t>
            </a:r>
            <a:endParaRPr lang="en-US" sz="2400" dirty="0"/>
          </a:p>
          <a:p>
            <a:r>
              <a:rPr lang="en-US" sz="2400" dirty="0"/>
              <a:t>**</a:t>
            </a:r>
          </a:p>
          <a:p>
            <a:endParaRPr lang="en-US" sz="900" dirty="0"/>
          </a:p>
        </p:txBody>
      </p:sp>
    </p:spTree>
    <p:extLst>
      <p:ext uri="{BB962C8B-B14F-4D97-AF65-F5344CB8AC3E}">
        <p14:creationId xmlns:p14="http://schemas.microsoft.com/office/powerpoint/2010/main" val="263235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91537-23A9-4BD7-BEB5-CC45D5C39212}"/>
              </a:ext>
            </a:extLst>
          </p:cNvPr>
          <p:cNvSpPr>
            <a:spLocks noGrp="1"/>
          </p:cNvSpPr>
          <p:nvPr>
            <p:ph type="title"/>
          </p:nvPr>
        </p:nvSpPr>
        <p:spPr/>
        <p:txBody>
          <a:bodyPr>
            <a:normAutofit fontScale="90000"/>
          </a:bodyPr>
          <a:lstStyle/>
          <a:p>
            <a:r>
              <a:rPr lang="en-US" dirty="0"/>
              <a:t>For each theme, narratives should include: outcomes</a:t>
            </a:r>
          </a:p>
        </p:txBody>
      </p:sp>
      <p:sp>
        <p:nvSpPr>
          <p:cNvPr id="5" name="Content Placeholder 4">
            <a:extLst>
              <a:ext uri="{FF2B5EF4-FFF2-40B4-BE49-F238E27FC236}">
                <a16:creationId xmlns:a16="http://schemas.microsoft.com/office/drawing/2014/main" id="{4393257F-75DF-4888-9A4F-7CA12EDF409E}"/>
              </a:ext>
            </a:extLst>
          </p:cNvPr>
          <p:cNvSpPr>
            <a:spLocks noGrp="1"/>
          </p:cNvSpPr>
          <p:nvPr>
            <p:ph idx="1"/>
          </p:nvPr>
        </p:nvSpPr>
        <p:spPr>
          <a:xfrm>
            <a:off x="419100" y="1616074"/>
            <a:ext cx="11353800" cy="5032375"/>
          </a:xfrm>
        </p:spPr>
        <p:txBody>
          <a:bodyPr>
            <a:normAutofit/>
          </a:bodyPr>
          <a:lstStyle/>
          <a:p>
            <a:pPr marL="0" indent="0">
              <a:lnSpc>
                <a:spcPct val="100000"/>
              </a:lnSpc>
              <a:spcBef>
                <a:spcPts val="1200"/>
              </a:spcBef>
              <a:buNone/>
            </a:pPr>
            <a:r>
              <a:rPr lang="en-US" b="1" dirty="0"/>
              <a:t>Outcomes </a:t>
            </a:r>
            <a:r>
              <a:rPr lang="en-US" dirty="0"/>
              <a:t>– measurable change in:</a:t>
            </a:r>
          </a:p>
          <a:p>
            <a:pPr>
              <a:lnSpc>
                <a:spcPct val="100000"/>
              </a:lnSpc>
              <a:spcBef>
                <a:spcPts val="1200"/>
              </a:spcBef>
            </a:pPr>
            <a:r>
              <a:rPr lang="en-US" b="1" dirty="0"/>
              <a:t>clientele learning </a:t>
            </a:r>
            <a:r>
              <a:rPr lang="en-US" dirty="0"/>
              <a:t>(knowledge, attitude/intent to change, skills)</a:t>
            </a:r>
          </a:p>
          <a:p>
            <a:pPr>
              <a:lnSpc>
                <a:spcPct val="100000"/>
              </a:lnSpc>
              <a:spcBef>
                <a:spcPts val="1200"/>
              </a:spcBef>
            </a:pPr>
            <a:r>
              <a:rPr lang="en-US" b="1" dirty="0"/>
              <a:t>clientele behavior/practices</a:t>
            </a:r>
            <a:r>
              <a:rPr lang="en-US" dirty="0"/>
              <a:t>, and/or </a:t>
            </a:r>
          </a:p>
          <a:p>
            <a:pPr>
              <a:lnSpc>
                <a:spcPct val="100000"/>
              </a:lnSpc>
              <a:spcBef>
                <a:spcPts val="1200"/>
              </a:spcBef>
            </a:pPr>
            <a:r>
              <a:rPr lang="en-US" b="1" dirty="0"/>
              <a:t>policy/decision-making</a:t>
            </a:r>
            <a:r>
              <a:rPr lang="en-US" dirty="0"/>
              <a:t> </a:t>
            </a:r>
          </a:p>
          <a:p>
            <a:pPr marL="0" lvl="1" indent="0">
              <a:lnSpc>
                <a:spcPct val="120000"/>
              </a:lnSpc>
              <a:spcBef>
                <a:spcPts val="1200"/>
              </a:spcBef>
              <a:buNone/>
            </a:pPr>
            <a:r>
              <a:rPr lang="en-US" sz="2800" dirty="0"/>
              <a:t>Quantified outcome indicators (how many individuals? how many acres?)</a:t>
            </a:r>
          </a:p>
          <a:p>
            <a:pPr marL="0" lvl="1" indent="0">
              <a:lnSpc>
                <a:spcPct val="120000"/>
              </a:lnSpc>
              <a:spcBef>
                <a:spcPts val="1200"/>
              </a:spcBef>
              <a:buNone/>
            </a:pPr>
            <a:r>
              <a:rPr lang="en-US" sz="2800" dirty="0"/>
              <a:t>Outcomes measured/observed during this review period that are the result of activities from past review periods may be included</a:t>
            </a:r>
          </a:p>
        </p:txBody>
      </p:sp>
    </p:spTree>
    <p:extLst>
      <p:ext uri="{BB962C8B-B14F-4D97-AF65-F5344CB8AC3E}">
        <p14:creationId xmlns:p14="http://schemas.microsoft.com/office/powerpoint/2010/main" val="226051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91537-23A9-4BD7-BEB5-CC45D5C39212}"/>
              </a:ext>
            </a:extLst>
          </p:cNvPr>
          <p:cNvSpPr>
            <a:spLocks noGrp="1"/>
          </p:cNvSpPr>
          <p:nvPr>
            <p:ph type="title"/>
          </p:nvPr>
        </p:nvSpPr>
        <p:spPr/>
        <p:txBody>
          <a:bodyPr>
            <a:normAutofit/>
          </a:bodyPr>
          <a:lstStyle/>
          <a:p>
            <a:r>
              <a:rPr lang="en-US" dirty="0"/>
              <a:t>For each theme, narratives should include: impact</a:t>
            </a:r>
          </a:p>
        </p:txBody>
      </p:sp>
      <p:sp>
        <p:nvSpPr>
          <p:cNvPr id="5" name="Content Placeholder 4">
            <a:extLst>
              <a:ext uri="{FF2B5EF4-FFF2-40B4-BE49-F238E27FC236}">
                <a16:creationId xmlns:a16="http://schemas.microsoft.com/office/drawing/2014/main" id="{4393257F-75DF-4888-9A4F-7CA12EDF409E}"/>
              </a:ext>
            </a:extLst>
          </p:cNvPr>
          <p:cNvSpPr>
            <a:spLocks noGrp="1"/>
          </p:cNvSpPr>
          <p:nvPr>
            <p:ph idx="1"/>
          </p:nvPr>
        </p:nvSpPr>
        <p:spPr>
          <a:xfrm>
            <a:off x="419100" y="1616075"/>
            <a:ext cx="11353800" cy="4608880"/>
          </a:xfrm>
        </p:spPr>
        <p:txBody>
          <a:bodyPr>
            <a:normAutofit/>
          </a:bodyPr>
          <a:lstStyle/>
          <a:p>
            <a:pPr marL="0" indent="0">
              <a:lnSpc>
                <a:spcPct val="120000"/>
              </a:lnSpc>
              <a:buNone/>
            </a:pPr>
            <a:r>
              <a:rPr lang="en-US" b="1" dirty="0"/>
              <a:t>Impact – </a:t>
            </a:r>
            <a:r>
              <a:rPr lang="en-US" dirty="0"/>
              <a:t>broader effect on social, environmental, economic conditions that are aligned with the targeted clientele needs; and aligned with ANR’s articulated </a:t>
            </a:r>
            <a:r>
              <a:rPr lang="en-US" dirty="0">
                <a:solidFill>
                  <a:schemeClr val="accent5"/>
                </a:solidFill>
              </a:rPr>
              <a:t>public value statements </a:t>
            </a:r>
            <a:r>
              <a:rPr lang="en-US" dirty="0"/>
              <a:t>and </a:t>
            </a:r>
            <a:r>
              <a:rPr lang="en-US" dirty="0">
                <a:solidFill>
                  <a:schemeClr val="accent5"/>
                </a:solidFill>
              </a:rPr>
              <a:t>condition changes</a:t>
            </a:r>
            <a:r>
              <a:rPr lang="en-US" dirty="0"/>
              <a:t>.</a:t>
            </a:r>
          </a:p>
          <a:p>
            <a:pPr marL="0" lvl="1" indent="0">
              <a:lnSpc>
                <a:spcPct val="120000"/>
              </a:lnSpc>
              <a:buNone/>
            </a:pPr>
            <a:endParaRPr lang="en-US" sz="2800" dirty="0"/>
          </a:p>
          <a:p>
            <a:pPr marL="0" lvl="1" indent="0">
              <a:lnSpc>
                <a:spcPct val="120000"/>
              </a:lnSpc>
              <a:buNone/>
            </a:pPr>
            <a:r>
              <a:rPr lang="en-US" sz="2800" dirty="0"/>
              <a:t>Evidence of impact </a:t>
            </a:r>
            <a:r>
              <a:rPr lang="en-US" sz="2800" b="1" dirty="0"/>
              <a:t>or anticipated impact </a:t>
            </a:r>
            <a:r>
              <a:rPr lang="en-US" sz="2800" dirty="0"/>
              <a:t>may be demonstrated through empirical data collected by the academic, workgroup projects, and/or inferred impact as shown through reasonable inferences from scholarly literature. </a:t>
            </a:r>
          </a:p>
        </p:txBody>
      </p:sp>
    </p:spTree>
    <p:extLst>
      <p:ext uri="{BB962C8B-B14F-4D97-AF65-F5344CB8AC3E}">
        <p14:creationId xmlns:p14="http://schemas.microsoft.com/office/powerpoint/2010/main" val="118811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025B3-2E1C-451E-912C-810B01083E2C}"/>
              </a:ext>
            </a:extLst>
          </p:cNvPr>
          <p:cNvSpPr>
            <a:spLocks noGrp="1"/>
          </p:cNvSpPr>
          <p:nvPr>
            <p:ph type="title"/>
          </p:nvPr>
        </p:nvSpPr>
        <p:spPr/>
        <p:txBody>
          <a:bodyPr>
            <a:normAutofit fontScale="90000"/>
          </a:bodyPr>
          <a:lstStyle/>
          <a:p>
            <a:r>
              <a:rPr lang="en-US" dirty="0"/>
              <a:t>Example of a Theme going from output to outcomes to impact</a:t>
            </a:r>
          </a:p>
        </p:txBody>
      </p:sp>
      <p:sp>
        <p:nvSpPr>
          <p:cNvPr id="3" name="Content Placeholder 2">
            <a:extLst>
              <a:ext uri="{FF2B5EF4-FFF2-40B4-BE49-F238E27FC236}">
                <a16:creationId xmlns:a16="http://schemas.microsoft.com/office/drawing/2014/main" id="{3DEA0876-299E-2F07-BD0F-658FEDB3628E}"/>
              </a:ext>
            </a:extLst>
          </p:cNvPr>
          <p:cNvSpPr>
            <a:spLocks noGrp="1"/>
          </p:cNvSpPr>
          <p:nvPr>
            <p:ph idx="1"/>
          </p:nvPr>
        </p:nvSpPr>
        <p:spPr/>
        <p:txBody>
          <a:bodyPr/>
          <a:lstStyle/>
          <a:p>
            <a:r>
              <a:rPr lang="en-US" dirty="0"/>
              <a:t>Soil pathology, theme is transition from chemical fumigation to an integrated approach to management of soil pathogens in the berries.</a:t>
            </a:r>
          </a:p>
          <a:p>
            <a:r>
              <a:rPr lang="en-US" dirty="0"/>
              <a:t>Output – field trials done and results received</a:t>
            </a:r>
          </a:p>
          <a:p>
            <a:r>
              <a:rPr lang="en-US" dirty="0"/>
              <a:t>Outcomes – people starting to implement some of the findings</a:t>
            </a:r>
          </a:p>
          <a:p>
            <a:r>
              <a:rPr lang="en-US" dirty="0"/>
              <a:t>Impact – areawide, regionwide or even statewide adoption of the practices.</a:t>
            </a:r>
          </a:p>
        </p:txBody>
      </p:sp>
    </p:spTree>
    <p:extLst>
      <p:ext uri="{BB962C8B-B14F-4D97-AF65-F5344CB8AC3E}">
        <p14:creationId xmlns:p14="http://schemas.microsoft.com/office/powerpoint/2010/main" val="166839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1919-04BB-490D-849F-EE13E41A16FA}"/>
              </a:ext>
            </a:extLst>
          </p:cNvPr>
          <p:cNvSpPr>
            <a:spLocks noGrp="1"/>
          </p:cNvSpPr>
          <p:nvPr>
            <p:ph type="title"/>
          </p:nvPr>
        </p:nvSpPr>
        <p:spPr/>
        <p:txBody>
          <a:bodyPr/>
          <a:lstStyle/>
          <a:p>
            <a:r>
              <a:rPr lang="en-US" dirty="0"/>
              <a:t>Feedback from reviewers: Position Description</a:t>
            </a:r>
          </a:p>
        </p:txBody>
      </p:sp>
      <p:sp>
        <p:nvSpPr>
          <p:cNvPr id="3" name="Content Placeholder 2">
            <a:extLst>
              <a:ext uri="{FF2B5EF4-FFF2-40B4-BE49-F238E27FC236}">
                <a16:creationId xmlns:a16="http://schemas.microsoft.com/office/drawing/2014/main" id="{4AE733B2-C856-A889-7F6A-D8ED9A237B8D}"/>
              </a:ext>
            </a:extLst>
          </p:cNvPr>
          <p:cNvSpPr>
            <a:spLocks noGrp="1"/>
          </p:cNvSpPr>
          <p:nvPr>
            <p:ph idx="1"/>
          </p:nvPr>
        </p:nvSpPr>
        <p:spPr/>
        <p:txBody>
          <a:bodyPr>
            <a:normAutofit/>
          </a:bodyPr>
          <a:lstStyle/>
          <a:p>
            <a:r>
              <a:rPr lang="en-US" dirty="0"/>
              <a:t>Position descriptions must be uploaded with the PR.</a:t>
            </a:r>
          </a:p>
          <a:p>
            <a:r>
              <a:rPr lang="en-US" dirty="0"/>
              <a:t>Plan ahead! Position descriptions </a:t>
            </a:r>
            <a:r>
              <a:rPr lang="en-US" b="1" i="1" dirty="0"/>
              <a:t>require the signature and date </a:t>
            </a:r>
            <a:r>
              <a:rPr lang="en-US" dirty="0"/>
              <a:t>of the academic, their immediate supervisor, their supervisor’s supervisor, and the Statewide Program Director (if applicable).</a:t>
            </a:r>
          </a:p>
          <a:p>
            <a:r>
              <a:rPr lang="en-US" dirty="0"/>
              <a:t>Use an addendum for short-term changes in responsibility.</a:t>
            </a:r>
            <a:endParaRPr lang="en-US" sz="2800" dirty="0"/>
          </a:p>
          <a:p>
            <a:endParaRPr lang="en-US" dirty="0"/>
          </a:p>
        </p:txBody>
      </p:sp>
    </p:spTree>
    <p:extLst>
      <p:ext uri="{BB962C8B-B14F-4D97-AF65-F5344CB8AC3E}">
        <p14:creationId xmlns:p14="http://schemas.microsoft.com/office/powerpoint/2010/main" val="409042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Feedback from reviewers: writing a compelling narrative</a:t>
            </a:r>
          </a:p>
        </p:txBody>
      </p:sp>
      <p:sp>
        <p:nvSpPr>
          <p:cNvPr id="3" name="Content Placeholder 2"/>
          <p:cNvSpPr>
            <a:spLocks noGrp="1"/>
          </p:cNvSpPr>
          <p:nvPr>
            <p:ph idx="1"/>
          </p:nvPr>
        </p:nvSpPr>
        <p:spPr/>
        <p:txBody>
          <a:bodyPr>
            <a:normAutofit/>
          </a:bodyPr>
          <a:lstStyle/>
          <a:p>
            <a:pPr>
              <a:lnSpc>
                <a:spcPct val="100000"/>
              </a:lnSpc>
              <a:spcBef>
                <a:spcPts val="1200"/>
              </a:spcBef>
            </a:pPr>
            <a:r>
              <a:rPr lang="en-US" sz="2800" dirty="0"/>
              <a:t>The program narrative must convey clear themes, each focused on at least one impact (or anticipated impact)</a:t>
            </a:r>
            <a:endParaRPr lang="en-US" dirty="0"/>
          </a:p>
          <a:p>
            <a:pPr lvl="0">
              <a:lnSpc>
                <a:spcPct val="100000"/>
              </a:lnSpc>
              <a:spcBef>
                <a:spcPts val="1200"/>
              </a:spcBef>
            </a:pPr>
            <a:r>
              <a:rPr lang="en-US" dirty="0"/>
              <a:t>Clearly relate your activities to your progress towards your intended outcomes, impacts, and condition changes</a:t>
            </a:r>
          </a:p>
          <a:p>
            <a:pPr>
              <a:lnSpc>
                <a:spcPct val="100000"/>
              </a:lnSpc>
              <a:spcBef>
                <a:spcPts val="1200"/>
              </a:spcBef>
            </a:pPr>
            <a:r>
              <a:rPr lang="en-US" dirty="0"/>
              <a:t>Tell the story at a higher level; avoid too many details</a:t>
            </a:r>
          </a:p>
          <a:p>
            <a:pPr lvl="1">
              <a:lnSpc>
                <a:spcPct val="100000"/>
              </a:lnSpc>
              <a:spcBef>
                <a:spcPts val="1200"/>
              </a:spcBef>
            </a:pPr>
            <a:r>
              <a:rPr lang="en-US" dirty="0"/>
              <a:t>Avoid literature review or project methods</a:t>
            </a:r>
          </a:p>
          <a:p>
            <a:pPr>
              <a:lnSpc>
                <a:spcPct val="100000"/>
              </a:lnSpc>
              <a:spcBef>
                <a:spcPts val="1200"/>
              </a:spcBef>
            </a:pPr>
            <a:r>
              <a:rPr lang="en-US" dirty="0"/>
              <a:t>Highlight your role</a:t>
            </a:r>
          </a:p>
          <a:p>
            <a:pPr lvl="0">
              <a:lnSpc>
                <a:spcPct val="100000"/>
              </a:lnSpc>
              <a:spcBef>
                <a:spcPts val="1200"/>
              </a:spcBef>
            </a:pPr>
            <a:endParaRPr lang="en-US" dirty="0"/>
          </a:p>
          <a:p>
            <a:pPr>
              <a:lnSpc>
                <a:spcPct val="100000"/>
              </a:lnSpc>
              <a:spcBef>
                <a:spcPts val="1200"/>
              </a:spcBef>
            </a:pPr>
            <a:endParaRPr lang="en-US" dirty="0"/>
          </a:p>
        </p:txBody>
      </p:sp>
    </p:spTree>
    <p:extLst>
      <p:ext uri="{BB962C8B-B14F-4D97-AF65-F5344CB8AC3E}">
        <p14:creationId xmlns:p14="http://schemas.microsoft.com/office/powerpoint/2010/main" val="190473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FA179-5003-473C-943E-4D4C3E1514A8}"/>
              </a:ext>
            </a:extLst>
          </p:cNvPr>
          <p:cNvSpPr>
            <a:spLocks noGrp="1"/>
          </p:cNvSpPr>
          <p:nvPr>
            <p:ph type="title"/>
          </p:nvPr>
        </p:nvSpPr>
        <p:spPr/>
        <p:txBody>
          <a:bodyPr>
            <a:normAutofit fontScale="90000"/>
          </a:bodyPr>
          <a:lstStyle/>
          <a:p>
            <a:r>
              <a:rPr lang="en-US" dirty="0"/>
              <a:t>Feedback from reviewers: supporting documentation</a:t>
            </a:r>
          </a:p>
        </p:txBody>
      </p:sp>
      <p:sp>
        <p:nvSpPr>
          <p:cNvPr id="5" name="Content Placeholder 4">
            <a:extLst>
              <a:ext uri="{FF2B5EF4-FFF2-40B4-BE49-F238E27FC236}">
                <a16:creationId xmlns:a16="http://schemas.microsoft.com/office/drawing/2014/main" id="{7E07E86A-4624-4998-903E-5D12A33529F4}"/>
              </a:ext>
            </a:extLst>
          </p:cNvPr>
          <p:cNvSpPr>
            <a:spLocks noGrp="1"/>
          </p:cNvSpPr>
          <p:nvPr>
            <p:ph idx="1"/>
          </p:nvPr>
        </p:nvSpPr>
        <p:spPr>
          <a:xfrm>
            <a:off x="361741" y="1825625"/>
            <a:ext cx="11563559" cy="4188314"/>
          </a:xfrm>
        </p:spPr>
        <p:txBody>
          <a:bodyPr>
            <a:normAutofit fontScale="85000" lnSpcReduction="10000"/>
          </a:bodyPr>
          <a:lstStyle/>
          <a:p>
            <a:pPr>
              <a:lnSpc>
                <a:spcPct val="120000"/>
              </a:lnSpc>
            </a:pPr>
            <a:r>
              <a:rPr lang="en-US" dirty="0"/>
              <a:t>Academics decide how to share their activities in a format to support their program summary narrative (e.g. tables, bulleted lists, C.V. or other method). </a:t>
            </a:r>
          </a:p>
          <a:p>
            <a:pPr>
              <a:lnSpc>
                <a:spcPct val="120000"/>
              </a:lnSpc>
            </a:pPr>
            <a:r>
              <a:rPr lang="en-US" dirty="0"/>
              <a:t>If using the Project Board output, review the exported files, and edit as needed.</a:t>
            </a:r>
          </a:p>
          <a:p>
            <a:pPr>
              <a:lnSpc>
                <a:spcPct val="120000"/>
              </a:lnSpc>
            </a:pPr>
            <a:r>
              <a:rPr lang="en-US" dirty="0"/>
              <a:t>Do </a:t>
            </a:r>
            <a:r>
              <a:rPr lang="en-US" b="1" u="sng" dirty="0"/>
              <a:t>not</a:t>
            </a:r>
            <a:r>
              <a:rPr lang="en-US" dirty="0"/>
              <a:t> include required UC trainings (e.g., sexual harassment or cybersecurity)</a:t>
            </a:r>
          </a:p>
          <a:p>
            <a:pPr>
              <a:lnSpc>
                <a:spcPct val="120000"/>
              </a:lnSpc>
            </a:pPr>
            <a:r>
              <a:rPr lang="en-US" dirty="0"/>
              <a:t>Denote your level of support from grants, or in-kind support, in Project Summary</a:t>
            </a:r>
          </a:p>
          <a:p>
            <a:pPr>
              <a:lnSpc>
                <a:spcPct val="120000"/>
              </a:lnSpc>
            </a:pPr>
            <a:r>
              <a:rPr lang="en-US" dirty="0"/>
              <a:t>Only include activities from the current review in your supporting documentation</a:t>
            </a:r>
          </a:p>
        </p:txBody>
      </p:sp>
    </p:spTree>
    <p:extLst>
      <p:ext uri="{BB962C8B-B14F-4D97-AF65-F5344CB8AC3E}">
        <p14:creationId xmlns:p14="http://schemas.microsoft.com/office/powerpoint/2010/main" val="343607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FA179-5003-473C-943E-4D4C3E1514A8}"/>
              </a:ext>
            </a:extLst>
          </p:cNvPr>
          <p:cNvSpPr>
            <a:spLocks noGrp="1"/>
          </p:cNvSpPr>
          <p:nvPr>
            <p:ph type="title"/>
          </p:nvPr>
        </p:nvSpPr>
        <p:spPr/>
        <p:txBody>
          <a:bodyPr>
            <a:normAutofit/>
          </a:bodyPr>
          <a:lstStyle/>
          <a:p>
            <a:r>
              <a:rPr lang="en-US" dirty="0"/>
              <a:t>V. Supporting documentation: bibliography</a:t>
            </a:r>
          </a:p>
        </p:txBody>
      </p:sp>
      <p:sp>
        <p:nvSpPr>
          <p:cNvPr id="5" name="Content Placeholder 4">
            <a:extLst>
              <a:ext uri="{FF2B5EF4-FFF2-40B4-BE49-F238E27FC236}">
                <a16:creationId xmlns:a16="http://schemas.microsoft.com/office/drawing/2014/main" id="{7E07E86A-4624-4998-903E-5D12A33529F4}"/>
              </a:ext>
            </a:extLst>
          </p:cNvPr>
          <p:cNvSpPr>
            <a:spLocks noGrp="1"/>
          </p:cNvSpPr>
          <p:nvPr>
            <p:ph idx="1"/>
          </p:nvPr>
        </p:nvSpPr>
        <p:spPr>
          <a:xfrm>
            <a:off x="361741" y="1825625"/>
            <a:ext cx="11563559" cy="4188314"/>
          </a:xfrm>
        </p:spPr>
        <p:txBody>
          <a:bodyPr>
            <a:normAutofit lnSpcReduction="10000"/>
          </a:bodyPr>
          <a:lstStyle/>
          <a:p>
            <a:pPr>
              <a:lnSpc>
                <a:spcPct val="120000"/>
              </a:lnSpc>
            </a:pPr>
            <a:r>
              <a:rPr lang="en-US" dirty="0"/>
              <a:t>Your bibliography should clearly describe peer reviewed and non-peer reviewed publications in separate sections.</a:t>
            </a:r>
          </a:p>
          <a:p>
            <a:pPr lvl="1">
              <a:lnSpc>
                <a:spcPct val="120000"/>
              </a:lnSpc>
            </a:pPr>
            <a:r>
              <a:rPr lang="en-US" dirty="0"/>
              <a:t>Peer reviewed publications are not an expectation in the lower ranks, but they are increasingly important as the academic progresses in their career.</a:t>
            </a:r>
          </a:p>
          <a:p>
            <a:pPr>
              <a:lnSpc>
                <a:spcPct val="120000"/>
              </a:lnSpc>
            </a:pPr>
            <a:r>
              <a:rPr lang="en-US" dirty="0"/>
              <a:t>Citations should be further identified using the letter designations in the eBook (see page 28).</a:t>
            </a:r>
          </a:p>
          <a:p>
            <a:pPr>
              <a:lnSpc>
                <a:spcPct val="120000"/>
              </a:lnSpc>
            </a:pPr>
            <a:r>
              <a:rPr lang="en-US" dirty="0"/>
              <a:t>Identify your activity/role in multi-author citations.</a:t>
            </a:r>
          </a:p>
          <a:p>
            <a:pPr>
              <a:lnSpc>
                <a:spcPct val="120000"/>
              </a:lnSpc>
            </a:pPr>
            <a:r>
              <a:rPr lang="en-US" dirty="0"/>
              <a:t>A hyperlink to the publication is recommended.</a:t>
            </a:r>
          </a:p>
        </p:txBody>
      </p:sp>
    </p:spTree>
    <p:extLst>
      <p:ext uri="{BB962C8B-B14F-4D97-AF65-F5344CB8AC3E}">
        <p14:creationId xmlns:p14="http://schemas.microsoft.com/office/powerpoint/2010/main" val="375404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0925-49ED-E5F8-EE1B-27A7A84E805D}"/>
              </a:ext>
            </a:extLst>
          </p:cNvPr>
          <p:cNvSpPr>
            <a:spLocks noGrp="1"/>
          </p:cNvSpPr>
          <p:nvPr>
            <p:ph type="title"/>
          </p:nvPr>
        </p:nvSpPr>
        <p:spPr/>
        <p:txBody>
          <a:bodyPr/>
          <a:lstStyle/>
          <a:p>
            <a:r>
              <a:rPr lang="en-US" dirty="0"/>
              <a:t>Questions from past sessions</a:t>
            </a:r>
          </a:p>
        </p:txBody>
      </p:sp>
      <p:sp>
        <p:nvSpPr>
          <p:cNvPr id="3" name="Content Placeholder 2">
            <a:extLst>
              <a:ext uri="{FF2B5EF4-FFF2-40B4-BE49-F238E27FC236}">
                <a16:creationId xmlns:a16="http://schemas.microsoft.com/office/drawing/2014/main" id="{4A890B22-B870-5058-E70C-110706C5AA88}"/>
              </a:ext>
            </a:extLst>
          </p:cNvPr>
          <p:cNvSpPr>
            <a:spLocks noGrp="1"/>
          </p:cNvSpPr>
          <p:nvPr>
            <p:ph idx="1"/>
          </p:nvPr>
        </p:nvSpPr>
        <p:spPr/>
        <p:txBody>
          <a:bodyPr/>
          <a:lstStyle/>
          <a:p>
            <a:r>
              <a:rPr lang="en-US" dirty="0"/>
              <a:t>Where does this item fit?  Refer to </a:t>
            </a:r>
            <a:r>
              <a:rPr lang="en-US" dirty="0" err="1"/>
              <a:t>ebook</a:t>
            </a:r>
            <a:r>
              <a:rPr lang="en-US" dirty="0"/>
              <a:t> first, but always think of where it would fit within the theme.</a:t>
            </a:r>
          </a:p>
        </p:txBody>
      </p:sp>
    </p:spTree>
    <p:extLst>
      <p:ext uri="{BB962C8B-B14F-4D97-AF65-F5344CB8AC3E}">
        <p14:creationId xmlns:p14="http://schemas.microsoft.com/office/powerpoint/2010/main" val="1615150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F269-EB67-D8CE-342E-B87F9967CB99}"/>
              </a:ext>
            </a:extLst>
          </p:cNvPr>
          <p:cNvSpPr>
            <a:spLocks noGrp="1"/>
          </p:cNvSpPr>
          <p:nvPr>
            <p:ph type="title"/>
          </p:nvPr>
        </p:nvSpPr>
        <p:spPr/>
        <p:txBody>
          <a:bodyPr/>
          <a:lstStyle/>
          <a:p>
            <a:r>
              <a:rPr lang="en-US" dirty="0"/>
              <a:t>Tips for preparing an effective program review</a:t>
            </a:r>
          </a:p>
        </p:txBody>
      </p:sp>
      <p:sp>
        <p:nvSpPr>
          <p:cNvPr id="3" name="Content Placeholder 2">
            <a:extLst>
              <a:ext uri="{FF2B5EF4-FFF2-40B4-BE49-F238E27FC236}">
                <a16:creationId xmlns:a16="http://schemas.microsoft.com/office/drawing/2014/main" id="{817D9258-D81A-A7FE-6325-84EFAF55AFC0}"/>
              </a:ext>
            </a:extLst>
          </p:cNvPr>
          <p:cNvSpPr>
            <a:spLocks noGrp="1"/>
          </p:cNvSpPr>
          <p:nvPr>
            <p:ph idx="1"/>
          </p:nvPr>
        </p:nvSpPr>
        <p:spPr>
          <a:xfrm>
            <a:off x="838200" y="1562100"/>
            <a:ext cx="10515600" cy="5118100"/>
          </a:xfrm>
        </p:spPr>
        <p:txBody>
          <a:bodyPr>
            <a:normAutofit fontScale="70000" lnSpcReduction="20000"/>
          </a:bodyPr>
          <a:lstStyle/>
          <a:p>
            <a:pPr marL="484156" lvl="0" indent="-457200" algn="l" rtl="0">
              <a:lnSpc>
                <a:spcPct val="115000"/>
              </a:lnSpc>
              <a:buClr>
                <a:schemeClr val="dk1"/>
              </a:buClr>
              <a:buSzPct val="100000"/>
            </a:pPr>
            <a:r>
              <a:rPr lang="en-US" sz="2800" dirty="0"/>
              <a:t>Develop a system of keeping track of your activities.</a:t>
            </a:r>
          </a:p>
          <a:p>
            <a:pPr marL="484156" lvl="0" indent="-457200" algn="l" rtl="0">
              <a:lnSpc>
                <a:spcPct val="115000"/>
              </a:lnSpc>
              <a:buClr>
                <a:schemeClr val="dk1"/>
              </a:buClr>
              <a:buSzPct val="100000"/>
            </a:pPr>
            <a:r>
              <a:rPr lang="en-US" dirty="0"/>
              <a:t>Start early!</a:t>
            </a:r>
            <a:endParaRPr lang="en-US" sz="2800" dirty="0"/>
          </a:p>
          <a:p>
            <a:pPr marL="484156" lvl="0" indent="-457200" algn="l" rtl="0">
              <a:lnSpc>
                <a:spcPct val="115000"/>
              </a:lnSpc>
              <a:buClr>
                <a:schemeClr val="dk1"/>
              </a:buClr>
              <a:buSzPct val="100000"/>
            </a:pPr>
            <a:r>
              <a:rPr lang="en-US" sz="2800" dirty="0"/>
              <a:t>Know your audience</a:t>
            </a:r>
            <a:r>
              <a:rPr lang="en-US" dirty="0"/>
              <a:t>:</a:t>
            </a:r>
            <a:r>
              <a:rPr lang="en-US" sz="2800" dirty="0"/>
              <a:t> supervisor, peer review committee, ad-hoc (if applicable), and Associate Vice President.</a:t>
            </a:r>
          </a:p>
          <a:p>
            <a:pPr marL="484156" lvl="0" indent="-457200" algn="l" rtl="0">
              <a:lnSpc>
                <a:spcPct val="115000"/>
              </a:lnSpc>
              <a:buClr>
                <a:schemeClr val="dk1"/>
              </a:buClr>
              <a:buSzPct val="100000"/>
            </a:pPr>
            <a:r>
              <a:rPr lang="en-US" sz="2800" dirty="0"/>
              <a:t>Make it readable; use lay terms; avoid acronyms.</a:t>
            </a:r>
          </a:p>
          <a:p>
            <a:pPr marL="484156" indent="-457200">
              <a:lnSpc>
                <a:spcPct val="115000"/>
              </a:lnSpc>
              <a:buClr>
                <a:schemeClr val="dk1"/>
              </a:buClr>
              <a:buSzPct val="100000"/>
            </a:pPr>
            <a:r>
              <a:rPr lang="en-US" sz="2800" dirty="0"/>
              <a:t>Proofread. Then, have </a:t>
            </a:r>
            <a:r>
              <a:rPr lang="en-US" dirty="0"/>
              <a:t>c</a:t>
            </a:r>
            <a:r>
              <a:rPr lang="en-US" sz="2800" dirty="0"/>
              <a:t>olleagues proofread, especially some from other disciplines.</a:t>
            </a:r>
          </a:p>
          <a:p>
            <a:pPr marL="484156" lvl="0" indent="-457200" algn="l" rtl="0">
              <a:lnSpc>
                <a:spcPct val="115000"/>
              </a:lnSpc>
              <a:buClr>
                <a:schemeClr val="dk1"/>
              </a:buClr>
              <a:buSzPct val="100000"/>
            </a:pPr>
            <a:r>
              <a:rPr lang="en-US" sz="2800" dirty="0"/>
              <a:t>Be concise. Avoid a literature review or explaining your methods. </a:t>
            </a:r>
            <a:r>
              <a:rPr lang="en-US" dirty="0"/>
              <a:t>Emphasize outcomes and impacts (or anticipated impacts).</a:t>
            </a:r>
            <a:endParaRPr lang="en-US" sz="2800" dirty="0"/>
          </a:p>
          <a:p>
            <a:pPr marL="484156" lvl="0" indent="-457200" algn="l" rtl="0">
              <a:lnSpc>
                <a:spcPct val="115000"/>
              </a:lnSpc>
              <a:buSzPct val="100000"/>
            </a:pPr>
            <a:r>
              <a:rPr lang="en-US" sz="2800" dirty="0"/>
              <a:t>Acknowledge teamwork, but be specific about your role. Consider using active voice sentences.</a:t>
            </a:r>
          </a:p>
          <a:p>
            <a:pPr marL="484156" lvl="0" indent="-457200" algn="l" rtl="0">
              <a:lnSpc>
                <a:spcPct val="115000"/>
              </a:lnSpc>
              <a:buClr>
                <a:schemeClr val="dk1"/>
              </a:buClr>
              <a:buSzPct val="100000"/>
            </a:pPr>
            <a:r>
              <a:rPr lang="en-US" sz="2800" dirty="0"/>
              <a:t>Be accurate. Use up-to-date statistics. </a:t>
            </a:r>
          </a:p>
          <a:p>
            <a:pPr marL="484156" lvl="0" indent="-457200" algn="l" rtl="0">
              <a:lnSpc>
                <a:spcPct val="115000"/>
              </a:lnSpc>
              <a:buClr>
                <a:schemeClr val="dk1"/>
              </a:buClr>
              <a:buSzPct val="100000"/>
            </a:pPr>
            <a:r>
              <a:rPr lang="en-US" sz="2800" dirty="0"/>
              <a:t>Refer to your position description.</a:t>
            </a:r>
          </a:p>
          <a:p>
            <a:pPr marL="484156" indent="-457200">
              <a:lnSpc>
                <a:spcPct val="115000"/>
              </a:lnSpc>
              <a:buClr>
                <a:schemeClr val="dk1"/>
              </a:buClr>
              <a:buSzPct val="100000"/>
            </a:pPr>
            <a:r>
              <a:rPr lang="en-US" sz="2800" dirty="0"/>
              <a:t>Include administrative accomplishments (where applicable).</a:t>
            </a:r>
          </a:p>
        </p:txBody>
      </p:sp>
    </p:spTree>
    <p:extLst>
      <p:ext uri="{BB962C8B-B14F-4D97-AF65-F5344CB8AC3E}">
        <p14:creationId xmlns:p14="http://schemas.microsoft.com/office/powerpoint/2010/main" val="141572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2EC4-F28C-A0E9-3385-C4FBF8998F3E}"/>
              </a:ext>
            </a:extLst>
          </p:cNvPr>
          <p:cNvSpPr>
            <a:spLocks noGrp="1"/>
          </p:cNvSpPr>
          <p:nvPr>
            <p:ph type="title"/>
          </p:nvPr>
        </p:nvSpPr>
        <p:spPr/>
        <p:txBody>
          <a:bodyPr/>
          <a:lstStyle/>
          <a:p>
            <a:r>
              <a:rPr lang="en-US" dirty="0"/>
              <a:t>Program evaluation website is a great resource!</a:t>
            </a:r>
          </a:p>
        </p:txBody>
      </p:sp>
      <p:sp>
        <p:nvSpPr>
          <p:cNvPr id="6" name="Rectangle 5">
            <a:extLst>
              <a:ext uri="{FF2B5EF4-FFF2-40B4-BE49-F238E27FC236}">
                <a16:creationId xmlns:a16="http://schemas.microsoft.com/office/drawing/2014/main" id="{3748D237-5CC0-3E12-C449-2F3C74A1940F}"/>
              </a:ext>
            </a:extLst>
          </p:cNvPr>
          <p:cNvSpPr/>
          <p:nvPr/>
        </p:nvSpPr>
        <p:spPr>
          <a:xfrm>
            <a:off x="10375900" y="6197600"/>
            <a:ext cx="1219200" cy="558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website&#10;&#10;Description automatically generated">
            <a:extLst>
              <a:ext uri="{FF2B5EF4-FFF2-40B4-BE49-F238E27FC236}">
                <a16:creationId xmlns:a16="http://schemas.microsoft.com/office/drawing/2014/main" id="{2656114D-ED5E-9C6A-2306-612780BA6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499" y="1453877"/>
            <a:ext cx="9741401" cy="5302523"/>
          </a:xfrm>
          <a:prstGeom prst="rect">
            <a:avLst/>
          </a:prstGeom>
        </p:spPr>
      </p:pic>
      <p:sp>
        <p:nvSpPr>
          <p:cNvPr id="4" name="TextBox 3">
            <a:extLst>
              <a:ext uri="{FF2B5EF4-FFF2-40B4-BE49-F238E27FC236}">
                <a16:creationId xmlns:a16="http://schemas.microsoft.com/office/drawing/2014/main" id="{0F1FD163-F29B-6E94-460B-B62F6EB9A08F}"/>
              </a:ext>
            </a:extLst>
          </p:cNvPr>
          <p:cNvSpPr txBox="1"/>
          <p:nvPr/>
        </p:nvSpPr>
        <p:spPr>
          <a:xfrm>
            <a:off x="3048000" y="3244334"/>
            <a:ext cx="6096000" cy="369332"/>
          </a:xfrm>
          <a:prstGeom prst="rect">
            <a:avLst/>
          </a:prstGeom>
          <a:noFill/>
        </p:spPr>
        <p:txBody>
          <a:bodyPr wrap="square">
            <a:spAutoFit/>
          </a:bodyPr>
          <a:lstStyle/>
          <a:p>
            <a:r>
              <a:rPr lang="en-US" dirty="0"/>
              <a:t>25CR02935</a:t>
            </a:r>
          </a:p>
        </p:txBody>
      </p:sp>
      <p:sp>
        <p:nvSpPr>
          <p:cNvPr id="8" name="TextBox 7">
            <a:extLst>
              <a:ext uri="{FF2B5EF4-FFF2-40B4-BE49-F238E27FC236}">
                <a16:creationId xmlns:a16="http://schemas.microsoft.com/office/drawing/2014/main" id="{FE3235DB-A6E8-8E8E-DDBF-59E0D237D19E}"/>
              </a:ext>
            </a:extLst>
          </p:cNvPr>
          <p:cNvSpPr txBox="1"/>
          <p:nvPr/>
        </p:nvSpPr>
        <p:spPr>
          <a:xfrm>
            <a:off x="3048000" y="3244334"/>
            <a:ext cx="6096000" cy="369332"/>
          </a:xfrm>
          <a:prstGeom prst="rect">
            <a:avLst/>
          </a:prstGeom>
          <a:noFill/>
        </p:spPr>
        <p:txBody>
          <a:bodyPr wrap="square">
            <a:spAutoFit/>
          </a:bodyPr>
          <a:lstStyle/>
          <a:p>
            <a:r>
              <a:rPr lang="en-US" dirty="0"/>
              <a:t>25CR02935</a:t>
            </a:r>
          </a:p>
        </p:txBody>
      </p:sp>
      <p:pic>
        <p:nvPicPr>
          <p:cNvPr id="10" name="Picture 9">
            <a:extLst>
              <a:ext uri="{FF2B5EF4-FFF2-40B4-BE49-F238E27FC236}">
                <a16:creationId xmlns:a16="http://schemas.microsoft.com/office/drawing/2014/main" id="{C68F043D-FCEB-E508-D867-BC5512B1BD02}"/>
              </a:ext>
            </a:extLst>
          </p:cNvPr>
          <p:cNvPicPr>
            <a:picLocks noChangeAspect="1"/>
          </p:cNvPicPr>
          <p:nvPr/>
        </p:nvPicPr>
        <p:blipFill>
          <a:blip r:embed="rId3"/>
          <a:stretch>
            <a:fillRect/>
          </a:stretch>
        </p:blipFill>
        <p:spPr>
          <a:xfrm>
            <a:off x="845456" y="1345407"/>
            <a:ext cx="10907486" cy="5715405"/>
          </a:xfrm>
          <a:prstGeom prst="rect">
            <a:avLst/>
          </a:prstGeom>
        </p:spPr>
      </p:pic>
    </p:spTree>
    <p:extLst>
      <p:ext uri="{BB962C8B-B14F-4D97-AF65-F5344CB8AC3E}">
        <p14:creationId xmlns:p14="http://schemas.microsoft.com/office/powerpoint/2010/main" val="4207353959"/>
      </p:ext>
    </p:extLst>
  </p:cSld>
  <p:clrMapOvr>
    <a:masterClrMapping/>
  </p:clrMapOvr>
  <mc:AlternateContent xmlns:mc="http://schemas.openxmlformats.org/markup-compatibility/2006" xmlns:p14="http://schemas.microsoft.com/office/powerpoint/2010/main">
    <mc:Choice Requires="p14">
      <p:transition spd="slow" p14:dur="2000" advTm="619"/>
    </mc:Choice>
    <mc:Fallback xmlns="">
      <p:transition spd="slow" advTm="6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D825-95BE-44B7-A66C-73018997E071}"/>
              </a:ext>
            </a:extLst>
          </p:cNvPr>
          <p:cNvSpPr>
            <a:spLocks noGrp="1"/>
          </p:cNvSpPr>
          <p:nvPr>
            <p:ph type="title"/>
          </p:nvPr>
        </p:nvSpPr>
        <p:spPr/>
        <p:txBody>
          <a:bodyPr/>
          <a:lstStyle/>
          <a:p>
            <a:r>
              <a:rPr lang="en-US" dirty="0"/>
              <a:t>Multiple Step Process</a:t>
            </a:r>
          </a:p>
        </p:txBody>
      </p:sp>
      <p:graphicFrame>
        <p:nvGraphicFramePr>
          <p:cNvPr id="7" name="Diagram 6" descr="Review Process for Merit or Accelerated Merit ">
            <a:extLst>
              <a:ext uri="{FF2B5EF4-FFF2-40B4-BE49-F238E27FC236}">
                <a16:creationId xmlns:a16="http://schemas.microsoft.com/office/drawing/2014/main" id="{CD8AAA4D-B486-AADA-9ECF-8EFBAE981364}"/>
              </a:ext>
            </a:extLst>
          </p:cNvPr>
          <p:cNvGraphicFramePr/>
          <p:nvPr/>
        </p:nvGraphicFramePr>
        <p:xfrm>
          <a:off x="605506" y="2451100"/>
          <a:ext cx="5490494" cy="420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EE036BA6-5E11-A94E-57F0-23BE525D7D9C}"/>
              </a:ext>
            </a:extLst>
          </p:cNvPr>
          <p:cNvSpPr>
            <a:spLocks noGrp="1"/>
          </p:cNvSpPr>
          <p:nvPr>
            <p:ph idx="1"/>
          </p:nvPr>
        </p:nvSpPr>
        <p:spPr>
          <a:xfrm>
            <a:off x="2621784" y="1569272"/>
            <a:ext cx="1457938" cy="767528"/>
          </a:xfrm>
        </p:spPr>
        <p:txBody>
          <a:bodyPr>
            <a:normAutofit/>
          </a:bodyPr>
          <a:lstStyle/>
          <a:p>
            <a:pPr marL="0" indent="0" algn="ctr">
              <a:lnSpc>
                <a:spcPct val="120000"/>
              </a:lnSpc>
              <a:buNone/>
            </a:pPr>
            <a:r>
              <a:rPr lang="en-US" b="1" dirty="0"/>
              <a:t>Merit</a:t>
            </a:r>
          </a:p>
        </p:txBody>
      </p:sp>
      <p:graphicFrame>
        <p:nvGraphicFramePr>
          <p:cNvPr id="11" name="Diagram 10" descr="Review Process for Merit or Accelerated Merit ">
            <a:extLst>
              <a:ext uri="{FF2B5EF4-FFF2-40B4-BE49-F238E27FC236}">
                <a16:creationId xmlns:a16="http://schemas.microsoft.com/office/drawing/2014/main" id="{100D9C04-1E23-8A0E-5484-105C5DB272AC}"/>
              </a:ext>
            </a:extLst>
          </p:cNvPr>
          <p:cNvGraphicFramePr/>
          <p:nvPr/>
        </p:nvGraphicFramePr>
        <p:xfrm>
          <a:off x="6396706" y="2303108"/>
          <a:ext cx="5490494" cy="43653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ontent Placeholder 2">
            <a:extLst>
              <a:ext uri="{FF2B5EF4-FFF2-40B4-BE49-F238E27FC236}">
                <a16:creationId xmlns:a16="http://schemas.microsoft.com/office/drawing/2014/main" id="{6A51511A-0577-F01B-0A14-9E98271DB825}"/>
              </a:ext>
            </a:extLst>
          </p:cNvPr>
          <p:cNvSpPr txBox="1">
            <a:spLocks/>
          </p:cNvSpPr>
          <p:nvPr/>
        </p:nvSpPr>
        <p:spPr>
          <a:xfrm>
            <a:off x="8143492" y="1535580"/>
            <a:ext cx="1996922" cy="76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b="1" dirty="0"/>
              <a:t>Promotion</a:t>
            </a:r>
          </a:p>
        </p:txBody>
      </p:sp>
    </p:spTree>
    <p:extLst>
      <p:ext uri="{BB962C8B-B14F-4D97-AF65-F5344CB8AC3E}">
        <p14:creationId xmlns:p14="http://schemas.microsoft.com/office/powerpoint/2010/main" val="49167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0AA8-9E91-3A36-F7E5-91A576E519F8}"/>
              </a:ext>
            </a:extLst>
          </p:cNvPr>
          <p:cNvSpPr>
            <a:spLocks noGrp="1"/>
          </p:cNvSpPr>
          <p:nvPr>
            <p:ph type="title"/>
          </p:nvPr>
        </p:nvSpPr>
        <p:spPr/>
        <p:txBody>
          <a:bodyPr/>
          <a:lstStyle/>
          <a:p>
            <a:r>
              <a:rPr lang="en-US" dirty="0"/>
              <a:t>Resources for measuring outcomes</a:t>
            </a:r>
          </a:p>
        </p:txBody>
      </p:sp>
      <p:sp>
        <p:nvSpPr>
          <p:cNvPr id="6" name="Rectangle 5">
            <a:extLst>
              <a:ext uri="{FF2B5EF4-FFF2-40B4-BE49-F238E27FC236}">
                <a16:creationId xmlns:a16="http://schemas.microsoft.com/office/drawing/2014/main" id="{2C186B56-2127-8AB2-73E5-BE1E00886A57}"/>
              </a:ext>
            </a:extLst>
          </p:cNvPr>
          <p:cNvSpPr/>
          <p:nvPr/>
        </p:nvSpPr>
        <p:spPr>
          <a:xfrm>
            <a:off x="10375900" y="6197600"/>
            <a:ext cx="1219200" cy="558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9258207D-8390-F8A9-FC29-000538917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173" y="1581019"/>
            <a:ext cx="9785853" cy="5092962"/>
          </a:xfrm>
          <a:prstGeom prst="rect">
            <a:avLst/>
          </a:prstGeom>
        </p:spPr>
      </p:pic>
      <p:pic>
        <p:nvPicPr>
          <p:cNvPr id="4" name="Picture 3">
            <a:extLst>
              <a:ext uri="{FF2B5EF4-FFF2-40B4-BE49-F238E27FC236}">
                <a16:creationId xmlns:a16="http://schemas.microsoft.com/office/drawing/2014/main" id="{A0D11000-5E56-A38A-28F0-42AAA0D3975D}"/>
              </a:ext>
            </a:extLst>
          </p:cNvPr>
          <p:cNvPicPr>
            <a:picLocks noChangeAspect="1"/>
          </p:cNvPicPr>
          <p:nvPr/>
        </p:nvPicPr>
        <p:blipFill>
          <a:blip r:embed="rId4"/>
          <a:stretch>
            <a:fillRect/>
          </a:stretch>
        </p:blipFill>
        <p:spPr>
          <a:xfrm>
            <a:off x="475343" y="980927"/>
            <a:ext cx="11027229" cy="5563287"/>
          </a:xfrm>
          <a:prstGeom prst="rect">
            <a:avLst/>
          </a:prstGeom>
        </p:spPr>
      </p:pic>
    </p:spTree>
    <p:extLst>
      <p:ext uri="{BB962C8B-B14F-4D97-AF65-F5344CB8AC3E}">
        <p14:creationId xmlns:p14="http://schemas.microsoft.com/office/powerpoint/2010/main" val="4068405256"/>
      </p:ext>
    </p:extLst>
  </p:cSld>
  <p:clrMapOvr>
    <a:masterClrMapping/>
  </p:clrMapOvr>
  <mc:AlternateContent xmlns:mc="http://schemas.openxmlformats.org/markup-compatibility/2006" xmlns:p14="http://schemas.microsoft.com/office/powerpoint/2010/main">
    <mc:Choice Requires="p14">
      <p:transition spd="slow" p14:dur="2000" advTm="984"/>
    </mc:Choice>
    <mc:Fallback xmlns="">
      <p:transition spd="slow" advTm="98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5AA98-8DF1-4250-BE44-C40CD9D00269}"/>
              </a:ext>
            </a:extLst>
          </p:cNvPr>
          <p:cNvSpPr>
            <a:spLocks noGrp="1"/>
          </p:cNvSpPr>
          <p:nvPr>
            <p:ph type="ctrTitle"/>
          </p:nvPr>
        </p:nvSpPr>
        <p:spPr>
          <a:xfrm>
            <a:off x="171450" y="1488017"/>
            <a:ext cx="11784330" cy="1314873"/>
          </a:xfrm>
        </p:spPr>
        <p:txBody>
          <a:bodyPr>
            <a:normAutofit fontScale="90000"/>
          </a:bodyPr>
          <a:lstStyle/>
          <a:p>
            <a:pPr>
              <a:lnSpc>
                <a:spcPct val="100000"/>
              </a:lnSpc>
              <a:spcBef>
                <a:spcPts val="1200"/>
              </a:spcBef>
              <a:spcAft>
                <a:spcPts val="1200"/>
              </a:spcAft>
            </a:pPr>
            <a:r>
              <a:rPr lang="en-US" sz="4400" dirty="0"/>
              <a:t>Thank you for attending today’s training!</a:t>
            </a:r>
            <a:br>
              <a:rPr lang="en-US" sz="4400" dirty="0"/>
            </a:br>
            <a:r>
              <a:rPr lang="en-US" sz="4400" dirty="0"/>
              <a:t>Questions?</a:t>
            </a:r>
            <a:br>
              <a:rPr lang="en-US" sz="4400" dirty="0"/>
            </a:br>
            <a:endParaRPr lang="en-US" sz="3100" dirty="0"/>
          </a:p>
        </p:txBody>
      </p:sp>
      <p:sp>
        <p:nvSpPr>
          <p:cNvPr id="2" name="Subtitle 1"/>
          <p:cNvSpPr>
            <a:spLocks noGrp="1"/>
          </p:cNvSpPr>
          <p:nvPr>
            <p:ph type="subTitle" idx="1"/>
          </p:nvPr>
        </p:nvSpPr>
        <p:spPr>
          <a:xfrm>
            <a:off x="0" y="3068320"/>
            <a:ext cx="12192000" cy="2301662"/>
          </a:xfrm>
        </p:spPr>
        <p:txBody>
          <a:bodyPr>
            <a:normAutofit lnSpcReduction="10000"/>
          </a:bodyPr>
          <a:lstStyle/>
          <a:p>
            <a:r>
              <a:rPr lang="en-US" sz="2400" dirty="0"/>
              <a:t>Mark Bolda</a:t>
            </a:r>
          </a:p>
          <a:p>
            <a:r>
              <a:rPr lang="en-US" sz="2400" dirty="0"/>
              <a:t>Aparna </a:t>
            </a:r>
            <a:r>
              <a:rPr lang="en-US" sz="2400" dirty="0" err="1"/>
              <a:t>Gazula</a:t>
            </a:r>
            <a:endParaRPr lang="en-US" sz="2400" dirty="0"/>
          </a:p>
          <a:p>
            <a:r>
              <a:rPr lang="en-US" sz="2400" dirty="0"/>
              <a:t>**</a:t>
            </a:r>
          </a:p>
          <a:p>
            <a:endParaRPr lang="en-US" sz="900" dirty="0"/>
          </a:p>
          <a:p>
            <a:r>
              <a:rPr lang="en-US" sz="2400" dirty="0"/>
              <a:t>For questions on Project Board:</a:t>
            </a:r>
          </a:p>
          <a:p>
            <a:r>
              <a:rPr lang="en-US" sz="2400" dirty="0"/>
              <a:t>Kit Alviz, </a:t>
            </a:r>
            <a:r>
              <a:rPr lang="en-US" sz="2400" dirty="0" err="1"/>
              <a:t>Kit.Alviz@ucop.edu</a:t>
            </a:r>
            <a:endParaRPr lang="en-US" sz="2400" dirty="0"/>
          </a:p>
        </p:txBody>
      </p:sp>
    </p:spTree>
    <p:extLst>
      <p:ext uri="{BB962C8B-B14F-4D97-AF65-F5344CB8AC3E}">
        <p14:creationId xmlns:p14="http://schemas.microsoft.com/office/powerpoint/2010/main" val="3189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576F-DC42-40AA-A8DA-2FF1E428268B}"/>
              </a:ext>
            </a:extLst>
          </p:cNvPr>
          <p:cNvSpPr>
            <a:spLocks noGrp="1"/>
          </p:cNvSpPr>
          <p:nvPr>
            <p:ph type="title"/>
          </p:nvPr>
        </p:nvSpPr>
        <p:spPr/>
        <p:txBody>
          <a:bodyPr/>
          <a:lstStyle/>
          <a:p>
            <a:r>
              <a:rPr lang="en-US" dirty="0"/>
              <a:t>What is the Peer Review Committee (PRC)?</a:t>
            </a:r>
          </a:p>
        </p:txBody>
      </p:sp>
      <p:sp>
        <p:nvSpPr>
          <p:cNvPr id="3" name="Content Placeholder 2">
            <a:extLst>
              <a:ext uri="{FF2B5EF4-FFF2-40B4-BE49-F238E27FC236}">
                <a16:creationId xmlns:a16="http://schemas.microsoft.com/office/drawing/2014/main" id="{2821AE91-11D5-4CF5-B345-1A25864B3AEA}"/>
              </a:ext>
            </a:extLst>
          </p:cNvPr>
          <p:cNvSpPr>
            <a:spLocks noGrp="1"/>
          </p:cNvSpPr>
          <p:nvPr>
            <p:ph idx="1"/>
          </p:nvPr>
        </p:nvSpPr>
        <p:spPr>
          <a:xfrm>
            <a:off x="238432" y="1599483"/>
            <a:ext cx="6136968" cy="4351338"/>
          </a:xfrm>
        </p:spPr>
        <p:txBody>
          <a:bodyPr>
            <a:normAutofit lnSpcReduction="10000"/>
          </a:bodyPr>
          <a:lstStyle/>
          <a:p>
            <a:pPr>
              <a:lnSpc>
                <a:spcPct val="120000"/>
              </a:lnSpc>
            </a:pPr>
            <a:r>
              <a:rPr lang="en-US" dirty="0"/>
              <a:t>18 PRC members appointed by the Associate Vice President for three years with overlapping terms. </a:t>
            </a:r>
          </a:p>
          <a:p>
            <a:pPr>
              <a:lnSpc>
                <a:spcPct val="120000"/>
              </a:lnSpc>
            </a:pPr>
            <a:r>
              <a:rPr lang="en-US" dirty="0"/>
              <a:t>Strives to reflect the breadth of UC ANR’s programmatic areas, title series, and administrative assignments.</a:t>
            </a:r>
          </a:p>
          <a:p>
            <a:pPr>
              <a:lnSpc>
                <a:spcPct val="120000"/>
              </a:lnSpc>
            </a:pPr>
            <a:r>
              <a:rPr lang="en-US" dirty="0"/>
              <a:t>Makes recommendation to the AVP</a:t>
            </a:r>
          </a:p>
        </p:txBody>
      </p:sp>
    </p:spTree>
    <p:extLst>
      <p:ext uri="{BB962C8B-B14F-4D97-AF65-F5344CB8AC3E}">
        <p14:creationId xmlns:p14="http://schemas.microsoft.com/office/powerpoint/2010/main" val="203946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7C25-9F2C-0E62-25DA-BC065A20C038}"/>
              </a:ext>
            </a:extLst>
          </p:cNvPr>
          <p:cNvSpPr>
            <a:spLocks noGrp="1"/>
          </p:cNvSpPr>
          <p:nvPr>
            <p:ph type="title"/>
          </p:nvPr>
        </p:nvSpPr>
        <p:spPr/>
        <p:txBody>
          <a:bodyPr/>
          <a:lstStyle/>
          <a:p>
            <a:r>
              <a:rPr lang="en-US" dirty="0"/>
              <a:t>Purpose of the Peer Review Committee</a:t>
            </a:r>
          </a:p>
        </p:txBody>
      </p:sp>
      <p:sp>
        <p:nvSpPr>
          <p:cNvPr id="3" name="Content Placeholder 2">
            <a:extLst>
              <a:ext uri="{FF2B5EF4-FFF2-40B4-BE49-F238E27FC236}">
                <a16:creationId xmlns:a16="http://schemas.microsoft.com/office/drawing/2014/main" id="{310CDEF5-76E6-4866-3E1A-72E977394D85}"/>
              </a:ext>
            </a:extLst>
          </p:cNvPr>
          <p:cNvSpPr>
            <a:spLocks noGrp="1"/>
          </p:cNvSpPr>
          <p:nvPr>
            <p:ph idx="1"/>
          </p:nvPr>
        </p:nvSpPr>
        <p:spPr/>
        <p:txBody>
          <a:bodyPr>
            <a:normAutofit fontScale="92500" lnSpcReduction="20000"/>
          </a:bodyPr>
          <a:lstStyle/>
          <a:p>
            <a:r>
              <a:rPr lang="en-US" dirty="0"/>
              <a:t>Evaluate each academic’s performance as documented against the expectations for their requested advancement and position description.</a:t>
            </a:r>
          </a:p>
          <a:p>
            <a:endParaRPr lang="en-US" dirty="0"/>
          </a:p>
          <a:p>
            <a:r>
              <a:rPr lang="en-US" dirty="0"/>
              <a:t>Recommendations made by the peer review committee (and ad hoc committee if applicable) are a yes or no and are recorded for review by the AVP.  </a:t>
            </a:r>
          </a:p>
          <a:p>
            <a:pPr marL="0" indent="0">
              <a:buNone/>
            </a:pPr>
            <a:endParaRPr lang="en-US" dirty="0"/>
          </a:p>
          <a:p>
            <a:r>
              <a:rPr lang="en-US" dirty="0"/>
              <a:t>The peer review committee also provides a balanced written assessment. The written appraisal should be specific and analytical, based on the evidence presented in the dossier.  The recommendations and written assessment are reviewed by the AVP and ultimately the candidate.</a:t>
            </a:r>
          </a:p>
          <a:p>
            <a:endParaRPr lang="en-US" dirty="0"/>
          </a:p>
        </p:txBody>
      </p:sp>
    </p:spTree>
    <p:extLst>
      <p:ext uri="{BB962C8B-B14F-4D97-AF65-F5344CB8AC3E}">
        <p14:creationId xmlns:p14="http://schemas.microsoft.com/office/powerpoint/2010/main" val="394769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3D38-8B78-F8C1-AC10-A25F1738C642}"/>
              </a:ext>
            </a:extLst>
          </p:cNvPr>
          <p:cNvSpPr>
            <a:spLocks noGrp="1"/>
          </p:cNvSpPr>
          <p:nvPr>
            <p:ph type="title"/>
          </p:nvPr>
        </p:nvSpPr>
        <p:spPr/>
        <p:txBody>
          <a:bodyPr/>
          <a:lstStyle/>
          <a:p>
            <a:r>
              <a:rPr lang="en-US" dirty="0"/>
              <a:t>What are ad-hoc committees?</a:t>
            </a:r>
          </a:p>
        </p:txBody>
      </p:sp>
      <p:sp>
        <p:nvSpPr>
          <p:cNvPr id="3" name="Content Placeholder 2">
            <a:extLst>
              <a:ext uri="{FF2B5EF4-FFF2-40B4-BE49-F238E27FC236}">
                <a16:creationId xmlns:a16="http://schemas.microsoft.com/office/drawing/2014/main" id="{5B7AF200-698E-AEE4-4D60-77E4FFE9833C}"/>
              </a:ext>
            </a:extLst>
          </p:cNvPr>
          <p:cNvSpPr>
            <a:spLocks noGrp="1"/>
          </p:cNvSpPr>
          <p:nvPr>
            <p:ph idx="1"/>
          </p:nvPr>
        </p:nvSpPr>
        <p:spPr/>
        <p:txBody>
          <a:bodyPr/>
          <a:lstStyle/>
          <a:p>
            <a:r>
              <a:rPr lang="en-US" dirty="0"/>
              <a:t>Anonymous review committees, generally made up of three peers across different disciplines.</a:t>
            </a:r>
          </a:p>
          <a:p>
            <a:r>
              <a:rPr lang="en-US" dirty="0"/>
              <a:t>Purpose: evaluate the academic’s performance as documented in the dossier and provide written assessment and recommendation to the PRC and AVP.</a:t>
            </a:r>
          </a:p>
          <a:p>
            <a:r>
              <a:rPr lang="en-US" dirty="0"/>
              <a:t>The review is made available to the candidate, but the composition of the committee is anonymous.</a:t>
            </a:r>
          </a:p>
        </p:txBody>
      </p:sp>
    </p:spTree>
    <p:extLst>
      <p:ext uri="{BB962C8B-B14F-4D97-AF65-F5344CB8AC3E}">
        <p14:creationId xmlns:p14="http://schemas.microsoft.com/office/powerpoint/2010/main" val="141057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FA179-5003-473C-943E-4D4C3E1514A8}"/>
              </a:ext>
            </a:extLst>
          </p:cNvPr>
          <p:cNvSpPr>
            <a:spLocks noGrp="1"/>
          </p:cNvSpPr>
          <p:nvPr>
            <p:ph type="title"/>
          </p:nvPr>
        </p:nvSpPr>
        <p:spPr/>
        <p:txBody>
          <a:bodyPr/>
          <a:lstStyle/>
          <a:p>
            <a:r>
              <a:rPr lang="en-US" dirty="0"/>
              <a:t>Evaluation criteria</a:t>
            </a:r>
          </a:p>
        </p:txBody>
      </p:sp>
      <p:sp>
        <p:nvSpPr>
          <p:cNvPr id="5" name="Content Placeholder 4">
            <a:extLst>
              <a:ext uri="{FF2B5EF4-FFF2-40B4-BE49-F238E27FC236}">
                <a16:creationId xmlns:a16="http://schemas.microsoft.com/office/drawing/2014/main" id="{7E07E86A-4624-4998-903E-5D12A33529F4}"/>
              </a:ext>
            </a:extLst>
          </p:cNvPr>
          <p:cNvSpPr>
            <a:spLocks noGrp="1"/>
          </p:cNvSpPr>
          <p:nvPr>
            <p:ph idx="1"/>
          </p:nvPr>
        </p:nvSpPr>
        <p:spPr>
          <a:xfrm>
            <a:off x="535962" y="1825624"/>
            <a:ext cx="10817838" cy="4718590"/>
          </a:xfrm>
        </p:spPr>
        <p:txBody>
          <a:bodyPr>
            <a:normAutofit fontScale="77500" lnSpcReduction="20000"/>
          </a:bodyPr>
          <a:lstStyle/>
          <a:p>
            <a:pPr marL="0" indent="0">
              <a:lnSpc>
                <a:spcPct val="110000"/>
              </a:lnSpc>
              <a:buNone/>
            </a:pPr>
            <a:r>
              <a:rPr lang="en-US" dirty="0"/>
              <a:t>Academics are evaluated against their </a:t>
            </a:r>
            <a:r>
              <a:rPr lang="en-US" b="1" dirty="0"/>
              <a:t>position description </a:t>
            </a:r>
            <a:r>
              <a:rPr lang="en-US" dirty="0"/>
              <a:t>and the </a:t>
            </a:r>
            <a:r>
              <a:rPr lang="en-US" b="1" dirty="0"/>
              <a:t>advancement criteria </a:t>
            </a:r>
            <a:r>
              <a:rPr lang="en-US" dirty="0"/>
              <a:t>as outlined in the </a:t>
            </a:r>
            <a:r>
              <a:rPr lang="en-US" dirty="0">
                <a:hlinkClick r:id="rId3"/>
              </a:rPr>
              <a:t>Guidelines for Preparing the Thematic Program Review Dossier </a:t>
            </a:r>
            <a:r>
              <a:rPr lang="en-US" dirty="0"/>
              <a:t>(eBook).</a:t>
            </a:r>
          </a:p>
          <a:p>
            <a:pPr marL="0" indent="0">
              <a:lnSpc>
                <a:spcPct val="110000"/>
              </a:lnSpc>
              <a:buNone/>
            </a:pPr>
            <a:endParaRPr lang="en-US" dirty="0"/>
          </a:p>
          <a:p>
            <a:pPr marL="0" indent="0">
              <a:lnSpc>
                <a:spcPct val="110000"/>
              </a:lnSpc>
              <a:buNone/>
            </a:pPr>
            <a:r>
              <a:rPr lang="en-US" dirty="0"/>
              <a:t>Recognize that as one’s career advances, one should be establishing BALANCE:</a:t>
            </a:r>
          </a:p>
          <a:p>
            <a:pPr marL="0" indent="0">
              <a:lnSpc>
                <a:spcPct val="110000"/>
              </a:lnSpc>
              <a:buNone/>
            </a:pPr>
            <a:endParaRPr lang="en-US" sz="1900" dirty="0"/>
          </a:p>
          <a:p>
            <a:pPr marL="0" indent="0">
              <a:buNone/>
            </a:pPr>
            <a:r>
              <a:rPr lang="en-US" dirty="0"/>
              <a:t>Four advancement criteria for CE Advisors*: </a:t>
            </a:r>
          </a:p>
          <a:p>
            <a:pPr lvl="1"/>
            <a:r>
              <a:rPr lang="en-US" dirty="0"/>
              <a:t>applied research and creative activity</a:t>
            </a:r>
          </a:p>
          <a:p>
            <a:pPr lvl="1"/>
            <a:r>
              <a:rPr lang="en-US" dirty="0"/>
              <a:t>extending knowledge and information</a:t>
            </a:r>
          </a:p>
          <a:p>
            <a:pPr lvl="1"/>
            <a:r>
              <a:rPr lang="en-US" dirty="0"/>
              <a:t>professional competence and activity</a:t>
            </a:r>
          </a:p>
          <a:p>
            <a:pPr lvl="1"/>
            <a:r>
              <a:rPr lang="en-US" dirty="0"/>
              <a:t>university and public service</a:t>
            </a:r>
          </a:p>
          <a:p>
            <a:r>
              <a:rPr lang="en-US" i="1" dirty="0"/>
              <a:t>Additional consideration: how you increased equitable opportunities for participation in your program and fostered UC ANR’s Principles of Community should be incorporated where appropriate in the PR.</a:t>
            </a:r>
            <a:br>
              <a:rPr lang="en-US" dirty="0"/>
            </a:br>
            <a:endParaRPr lang="en-US" dirty="0"/>
          </a:p>
          <a:p>
            <a:pPr marL="0" indent="0">
              <a:buNone/>
            </a:pPr>
            <a:endParaRPr lang="en-US" sz="2200" i="1" dirty="0"/>
          </a:p>
          <a:p>
            <a:pPr marL="0" indent="0">
              <a:buNone/>
            </a:pPr>
            <a:endParaRPr lang="en-US" dirty="0"/>
          </a:p>
        </p:txBody>
      </p:sp>
    </p:spTree>
    <p:extLst>
      <p:ext uri="{BB962C8B-B14F-4D97-AF65-F5344CB8AC3E}">
        <p14:creationId xmlns:p14="http://schemas.microsoft.com/office/powerpoint/2010/main" val="177039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6F07-905F-9287-FD70-B689DC6060A2}"/>
              </a:ext>
            </a:extLst>
          </p:cNvPr>
          <p:cNvSpPr>
            <a:spLocks noGrp="1"/>
          </p:cNvSpPr>
          <p:nvPr>
            <p:ph type="title"/>
          </p:nvPr>
        </p:nvSpPr>
        <p:spPr/>
        <p:txBody>
          <a:bodyPr>
            <a:normAutofit/>
          </a:bodyPr>
          <a:lstStyle/>
          <a:p>
            <a:r>
              <a:rPr lang="en-US" dirty="0"/>
              <a:t>Affirmative Action and civil rights compliance</a:t>
            </a:r>
          </a:p>
        </p:txBody>
      </p:sp>
      <p:sp>
        <p:nvSpPr>
          <p:cNvPr id="3" name="Content Placeholder 2">
            <a:extLst>
              <a:ext uri="{FF2B5EF4-FFF2-40B4-BE49-F238E27FC236}">
                <a16:creationId xmlns:a16="http://schemas.microsoft.com/office/drawing/2014/main" id="{367EAAD0-0880-FA82-7718-987AE1C6561E}"/>
              </a:ext>
            </a:extLst>
          </p:cNvPr>
          <p:cNvSpPr>
            <a:spLocks noGrp="1"/>
          </p:cNvSpPr>
          <p:nvPr>
            <p:ph idx="1"/>
          </p:nvPr>
        </p:nvSpPr>
        <p:spPr/>
        <p:txBody>
          <a:bodyPr/>
          <a:lstStyle/>
          <a:p>
            <a:r>
              <a:rPr lang="en-US" dirty="0"/>
              <a:t>While AA and civil rights compliance are not advancement criteria, they are critical to all parts of an academic’s program. </a:t>
            </a:r>
          </a:p>
          <a:p>
            <a:r>
              <a:rPr lang="en-US" dirty="0"/>
              <a:t>Project Board captures Affirmative Action and Civil Rights Compliance, but you should also reflect on these in your narrative.</a:t>
            </a:r>
          </a:p>
          <a:p>
            <a:r>
              <a:rPr lang="en-US" dirty="0"/>
              <a:t>This is the lens through which we do our work. It is about who we are or who we want to be as an organization. </a:t>
            </a:r>
          </a:p>
          <a:p>
            <a:pPr lvl="1"/>
            <a:r>
              <a:rPr lang="en-US" dirty="0"/>
              <a:t>Your narrative should synthesize how you are being equitable and inclusive in your program delivery.</a:t>
            </a:r>
          </a:p>
          <a:p>
            <a:r>
              <a:rPr lang="en-US" dirty="0"/>
              <a:t>Do not neglect this section.</a:t>
            </a:r>
          </a:p>
        </p:txBody>
      </p:sp>
    </p:spTree>
    <p:extLst>
      <p:ext uri="{BB962C8B-B14F-4D97-AF65-F5344CB8AC3E}">
        <p14:creationId xmlns:p14="http://schemas.microsoft.com/office/powerpoint/2010/main" val="369354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B2A3-EEB4-A4D9-1015-F30B527A2617}"/>
              </a:ext>
            </a:extLst>
          </p:cNvPr>
          <p:cNvSpPr>
            <a:spLocks noGrp="1"/>
          </p:cNvSpPr>
          <p:nvPr>
            <p:ph type="title"/>
          </p:nvPr>
        </p:nvSpPr>
        <p:spPr/>
        <p:txBody>
          <a:bodyPr>
            <a:normAutofit/>
          </a:bodyPr>
          <a:lstStyle/>
          <a:p>
            <a:r>
              <a:rPr lang="en-US" dirty="0"/>
              <a:t>Elements of the Program Review dossier</a:t>
            </a:r>
          </a:p>
        </p:txBody>
      </p:sp>
      <p:sp>
        <p:nvSpPr>
          <p:cNvPr id="5" name="Text Placeholder 4">
            <a:extLst>
              <a:ext uri="{FF2B5EF4-FFF2-40B4-BE49-F238E27FC236}">
                <a16:creationId xmlns:a16="http://schemas.microsoft.com/office/drawing/2014/main" id="{DAD0B04B-500B-D742-6183-8264744C27D3}"/>
              </a:ext>
            </a:extLst>
          </p:cNvPr>
          <p:cNvSpPr>
            <a:spLocks noGrp="1"/>
          </p:cNvSpPr>
          <p:nvPr>
            <p:ph type="body" sz="quarter" idx="3"/>
          </p:nvPr>
        </p:nvSpPr>
        <p:spPr>
          <a:xfrm>
            <a:off x="6172200" y="2297853"/>
            <a:ext cx="5183188" cy="823912"/>
          </a:xfrm>
        </p:spPr>
        <p:txBody>
          <a:bodyPr/>
          <a:lstStyle/>
          <a:p>
            <a:r>
              <a:rPr lang="en-US" dirty="0"/>
              <a:t>Other elements</a:t>
            </a:r>
          </a:p>
        </p:txBody>
      </p:sp>
      <p:sp>
        <p:nvSpPr>
          <p:cNvPr id="4" name="Text Placeholder 3">
            <a:extLst>
              <a:ext uri="{FF2B5EF4-FFF2-40B4-BE49-F238E27FC236}">
                <a16:creationId xmlns:a16="http://schemas.microsoft.com/office/drawing/2014/main" id="{827F415F-4E32-50D2-2014-A72F39B1C8CA}"/>
              </a:ext>
            </a:extLst>
          </p:cNvPr>
          <p:cNvSpPr>
            <a:spLocks noGrp="1"/>
          </p:cNvSpPr>
          <p:nvPr>
            <p:ph type="body" idx="1"/>
          </p:nvPr>
        </p:nvSpPr>
        <p:spPr>
          <a:xfrm>
            <a:off x="839788" y="2297853"/>
            <a:ext cx="5157787" cy="823912"/>
          </a:xfrm>
        </p:spPr>
        <p:txBody>
          <a:bodyPr/>
          <a:lstStyle/>
          <a:p>
            <a:r>
              <a:rPr lang="en-US" dirty="0"/>
              <a:t>Required elements</a:t>
            </a:r>
          </a:p>
        </p:txBody>
      </p:sp>
      <p:sp>
        <p:nvSpPr>
          <p:cNvPr id="3" name="Content Placeholder 2">
            <a:extLst>
              <a:ext uri="{FF2B5EF4-FFF2-40B4-BE49-F238E27FC236}">
                <a16:creationId xmlns:a16="http://schemas.microsoft.com/office/drawing/2014/main" id="{E306173A-4829-82EC-5631-1BA2DC6ADE42}"/>
              </a:ext>
            </a:extLst>
          </p:cNvPr>
          <p:cNvSpPr>
            <a:spLocks noGrp="1"/>
          </p:cNvSpPr>
          <p:nvPr>
            <p:ph sz="half" idx="2"/>
          </p:nvPr>
        </p:nvSpPr>
        <p:spPr>
          <a:xfrm>
            <a:off x="839788" y="3121765"/>
            <a:ext cx="5157787" cy="3684588"/>
          </a:xfrm>
        </p:spPr>
        <p:txBody>
          <a:bodyPr>
            <a:normAutofit/>
          </a:bodyPr>
          <a:lstStyle/>
          <a:p>
            <a:r>
              <a:rPr lang="en-US" sz="2400" dirty="0"/>
              <a:t>Position description</a:t>
            </a:r>
          </a:p>
          <a:p>
            <a:r>
              <a:rPr lang="en-US" sz="2400" dirty="0"/>
              <a:t>Cover page</a:t>
            </a:r>
          </a:p>
          <a:p>
            <a:r>
              <a:rPr lang="en-US" sz="2400" dirty="0"/>
              <a:t>Program summary narrative (Merit: 5 pages, Promotion: 8 pages)</a:t>
            </a:r>
          </a:p>
          <a:p>
            <a:r>
              <a:rPr lang="en-US" sz="2400" dirty="0"/>
              <a:t>Supporting documentation</a:t>
            </a:r>
          </a:p>
          <a:p>
            <a:r>
              <a:rPr lang="en-US" sz="2400" dirty="0"/>
              <a:t>Bibliography</a:t>
            </a:r>
          </a:p>
          <a:p>
            <a:r>
              <a:rPr lang="en-US" sz="2400" dirty="0"/>
              <a:t>Goals (optional to include in dossier)</a:t>
            </a:r>
          </a:p>
        </p:txBody>
      </p:sp>
      <p:sp>
        <p:nvSpPr>
          <p:cNvPr id="6" name="Content Placeholder 5">
            <a:extLst>
              <a:ext uri="{FF2B5EF4-FFF2-40B4-BE49-F238E27FC236}">
                <a16:creationId xmlns:a16="http://schemas.microsoft.com/office/drawing/2014/main" id="{F3B8EB02-AB09-8B49-AF8E-BF275A461AC3}"/>
              </a:ext>
            </a:extLst>
          </p:cNvPr>
          <p:cNvSpPr>
            <a:spLocks noGrp="1"/>
          </p:cNvSpPr>
          <p:nvPr>
            <p:ph sz="quarter" idx="4"/>
          </p:nvPr>
        </p:nvSpPr>
        <p:spPr>
          <a:xfrm>
            <a:off x="6172200" y="3121765"/>
            <a:ext cx="5183188" cy="3684588"/>
          </a:xfrm>
        </p:spPr>
        <p:txBody>
          <a:bodyPr>
            <a:normAutofit/>
          </a:bodyPr>
          <a:lstStyle/>
          <a:p>
            <a:r>
              <a:rPr lang="en-US" sz="2400" dirty="0"/>
              <a:t>Acceleration statement (if applicable)</a:t>
            </a:r>
          </a:p>
          <a:p>
            <a:r>
              <a:rPr lang="en-US" sz="2400" dirty="0"/>
              <a:t>Summary of publication examples (optional)</a:t>
            </a:r>
          </a:p>
          <a:p>
            <a:r>
              <a:rPr lang="en-US" sz="2400" dirty="0"/>
              <a:t>Sabbatical leave and report (if applicable)</a:t>
            </a:r>
          </a:p>
          <a:p>
            <a:r>
              <a:rPr lang="en-US" sz="2400" dirty="0"/>
              <a:t>Work plan (if applicable)</a:t>
            </a:r>
          </a:p>
          <a:p>
            <a:endParaRPr lang="en-US" dirty="0"/>
          </a:p>
          <a:p>
            <a:endParaRPr lang="en-US" dirty="0"/>
          </a:p>
          <a:p>
            <a:endParaRPr lang="en-US" dirty="0"/>
          </a:p>
        </p:txBody>
      </p:sp>
      <p:sp>
        <p:nvSpPr>
          <p:cNvPr id="7" name="TextBox 6">
            <a:extLst>
              <a:ext uri="{FF2B5EF4-FFF2-40B4-BE49-F238E27FC236}">
                <a16:creationId xmlns:a16="http://schemas.microsoft.com/office/drawing/2014/main" id="{C48D626B-3497-2CF4-995A-C0A8DBD980F3}"/>
              </a:ext>
            </a:extLst>
          </p:cNvPr>
          <p:cNvSpPr txBox="1"/>
          <p:nvPr/>
        </p:nvSpPr>
        <p:spPr>
          <a:xfrm>
            <a:off x="839788" y="1658671"/>
            <a:ext cx="1051242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Academics submit a Program Review dossier that summarizes their accomplishments and outcomes/impacts over the review period.</a:t>
            </a:r>
          </a:p>
        </p:txBody>
      </p:sp>
    </p:spTree>
    <p:extLst>
      <p:ext uri="{BB962C8B-B14F-4D97-AF65-F5344CB8AC3E}">
        <p14:creationId xmlns:p14="http://schemas.microsoft.com/office/powerpoint/2010/main" val="154098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FBACD9-EDBC-9298-A5F8-34635C3E64FF}"/>
              </a:ext>
            </a:extLst>
          </p:cNvPr>
          <p:cNvSpPr>
            <a:spLocks noGrp="1"/>
          </p:cNvSpPr>
          <p:nvPr>
            <p:ph type="title"/>
          </p:nvPr>
        </p:nvSpPr>
        <p:spPr/>
        <p:txBody>
          <a:bodyPr>
            <a:normAutofit/>
          </a:bodyPr>
          <a:lstStyle/>
          <a:p>
            <a:r>
              <a:rPr lang="en-US" sz="3600" i="1" dirty="0"/>
              <a:t>The purpose of the program review narrative is not to tell us how busy you are; it’s to tell us what impact you’re having or planning to have.</a:t>
            </a:r>
          </a:p>
        </p:txBody>
      </p:sp>
    </p:spTree>
    <p:extLst>
      <p:ext uri="{BB962C8B-B14F-4D97-AF65-F5344CB8AC3E}">
        <p14:creationId xmlns:p14="http://schemas.microsoft.com/office/powerpoint/2010/main" val="1552380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3183</TotalTime>
  <Words>1443</Words>
  <Application>Microsoft Office PowerPoint</Application>
  <PresentationFormat>Widescreen</PresentationFormat>
  <Paragraphs>142</Paragraphs>
  <Slides>21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Program Review Questions &amp; Answers </vt:lpstr>
      <vt:lpstr>Multiple Step Process</vt:lpstr>
      <vt:lpstr>What is the Peer Review Committee (PRC)?</vt:lpstr>
      <vt:lpstr>Purpose of the Peer Review Committee</vt:lpstr>
      <vt:lpstr>What are ad-hoc committees?</vt:lpstr>
      <vt:lpstr>Evaluation criteria</vt:lpstr>
      <vt:lpstr>Affirmative Action and civil rights compliance</vt:lpstr>
      <vt:lpstr>Elements of the Program Review dossier</vt:lpstr>
      <vt:lpstr>The purpose of the program review narrative is not to tell us how busy you are; it’s to tell us what impact you’re having or planning to have.</vt:lpstr>
      <vt:lpstr>For each theme, narratives should include: outcomes</vt:lpstr>
      <vt:lpstr>For each theme, narratives should include: impact</vt:lpstr>
      <vt:lpstr>Example of a Theme going from output to outcomes to impact</vt:lpstr>
      <vt:lpstr>Feedback from reviewers: Position Description</vt:lpstr>
      <vt:lpstr>Feedback from reviewers: writing a compelling narrative</vt:lpstr>
      <vt:lpstr>Feedback from reviewers: supporting documentation</vt:lpstr>
      <vt:lpstr>V. Supporting documentation: bibliography</vt:lpstr>
      <vt:lpstr>Questions from past sessions</vt:lpstr>
      <vt:lpstr>Tips for preparing an effective program review</vt:lpstr>
      <vt:lpstr>Program evaluation website is a great resource!</vt:lpstr>
      <vt:lpstr>Resources for measuring outcomes</vt:lpstr>
      <vt:lpstr>Thank you for attending today’s training!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Mark P Bolda</cp:lastModifiedBy>
  <cp:revision>146</cp:revision>
  <cp:lastPrinted>2022-12-07T19:45:46Z</cp:lastPrinted>
  <dcterms:created xsi:type="dcterms:W3CDTF">2019-09-30T22:39:57Z</dcterms:created>
  <dcterms:modified xsi:type="dcterms:W3CDTF">2025-11-16T15:41:00Z</dcterms:modified>
</cp:coreProperties>
</file>