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87" r:id="rId3"/>
    <p:sldId id="277" r:id="rId4"/>
    <p:sldId id="280" r:id="rId5"/>
    <p:sldId id="281" r:id="rId6"/>
    <p:sldId id="295" r:id="rId7"/>
    <p:sldId id="296" r:id="rId8"/>
    <p:sldId id="292" r:id="rId9"/>
    <p:sldId id="284" r:id="rId10"/>
    <p:sldId id="286" r:id="rId11"/>
    <p:sldId id="285" r:id="rId12"/>
    <p:sldId id="282" r:id="rId13"/>
    <p:sldId id="289" r:id="rId14"/>
    <p:sldId id="259" r:id="rId15"/>
    <p:sldId id="262" r:id="rId16"/>
    <p:sldId id="290" r:id="rId17"/>
    <p:sldId id="260" r:id="rId18"/>
    <p:sldId id="261" r:id="rId19"/>
    <p:sldId id="264" r:id="rId20"/>
    <p:sldId id="268" r:id="rId21"/>
    <p:sldId id="294" r:id="rId22"/>
    <p:sldId id="291" r:id="rId23"/>
    <p:sldId id="279" r:id="rId24"/>
    <p:sldId id="266" r:id="rId25"/>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E9278B4A-AB6D-4604-9EAB-22093C141711}">
          <p14:sldIdLst>
            <p14:sldId id="256"/>
            <p14:sldId id="287"/>
          </p14:sldIdLst>
        </p14:section>
        <p14:section name="SCC Form" id="{D2916135-41E0-47A2-B700-7A82D701A736}">
          <p14:sldIdLst>
            <p14:sldId id="277"/>
            <p14:sldId id="280"/>
            <p14:sldId id="281"/>
            <p14:sldId id="295"/>
            <p14:sldId id="296"/>
            <p14:sldId id="292"/>
            <p14:sldId id="284"/>
            <p14:sldId id="286"/>
            <p14:sldId id="285"/>
            <p14:sldId id="282"/>
          </p14:sldIdLst>
        </p14:section>
        <p14:section name="Donation Packet Documents" id="{732D1851-C992-493B-BF6E-35E3F52A8EC4}">
          <p14:sldIdLst>
            <p14:sldId id="289"/>
            <p14:sldId id="259"/>
            <p14:sldId id="262"/>
            <p14:sldId id="290"/>
            <p14:sldId id="260"/>
            <p14:sldId id="261"/>
          </p14:sldIdLst>
        </p14:section>
        <p14:section name="Additional Scenarios" id="{2F6ECA5E-1AB2-40D3-A1DF-1629D326ADF3}">
          <p14:sldIdLst>
            <p14:sldId id="264"/>
            <p14:sldId id="268"/>
            <p14:sldId id="294"/>
          </p14:sldIdLst>
        </p14:section>
        <p14:section name="Deposit Overview" id="{7795C61F-85E4-4F01-A1B7-225A049FF807}">
          <p14:sldIdLst>
            <p14:sldId id="291"/>
            <p14:sldId id="279"/>
            <p14:sldId id="266"/>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jumpNG8yVDAxPho8Kv3C9YEYVv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C12B95-5428-2DD2-7673-462972CC03B0}" name="Elizabeth Bezark" initials="EB" userId="S::ebezark@ucdavis.edu::6cbeeec6-13c3-4b87-a0f1-271e766c86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7"/>
          </a:xfrm>
          <a:prstGeom prst="rect">
            <a:avLst/>
          </a:prstGeom>
          <a:noFill/>
          <a:ln>
            <a:noFill/>
          </a:ln>
        </p:spPr>
        <p:txBody>
          <a:bodyPr spcFirstLastPara="1" wrap="square" lIns="92475" tIns="46225" rIns="92475" bIns="462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36768" y="0"/>
            <a:ext cx="3011699" cy="463407"/>
          </a:xfrm>
          <a:prstGeom prst="rect">
            <a:avLst/>
          </a:prstGeom>
          <a:noFill/>
          <a:ln>
            <a:noFill/>
          </a:ln>
        </p:spPr>
        <p:txBody>
          <a:bodyPr spcFirstLastPara="1" wrap="square" lIns="92475" tIns="46225" rIns="92475" bIns="462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6"/>
          </a:xfrm>
          <a:prstGeom prst="rect">
            <a:avLst/>
          </a:prstGeom>
          <a:noFill/>
          <a:ln>
            <a:noFill/>
          </a:ln>
        </p:spPr>
        <p:txBody>
          <a:bodyPr spcFirstLastPara="1" wrap="square" lIns="92475" tIns="46225" rIns="92475" bIns="462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f9eb2fa6d1_0_6: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dirty="0"/>
          </a:p>
        </p:txBody>
      </p:sp>
      <p:sp>
        <p:nvSpPr>
          <p:cNvPr id="190" name="Google Shape;190;g2f9eb2fa6d1_0_6: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0e1bdecd0c_0_42: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0e1bdecd0c_0_42: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dirty="0"/>
          </a:p>
        </p:txBody>
      </p:sp>
      <p:sp>
        <p:nvSpPr>
          <p:cNvPr id="260" name="Google Shape;260;g30e1bdecd0c_0_42: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9CE18452-DBAC-F3D7-1089-0F1CF81112AF}"/>
            </a:ext>
          </a:extLst>
        </p:cNvPr>
        <p:cNvGrpSpPr/>
        <p:nvPr/>
      </p:nvGrpSpPr>
      <p:grpSpPr>
        <a:xfrm>
          <a:off x="0" y="0"/>
          <a:ext cx="0" cy="0"/>
          <a:chOff x="0" y="0"/>
          <a:chExt cx="0" cy="0"/>
        </a:xfrm>
      </p:grpSpPr>
      <p:sp>
        <p:nvSpPr>
          <p:cNvPr id="195" name="Google Shape;195;g2f9eb2fa6d1_0_14:notes">
            <a:extLst>
              <a:ext uri="{FF2B5EF4-FFF2-40B4-BE49-F238E27FC236}">
                <a16:creationId xmlns:a16="http://schemas.microsoft.com/office/drawing/2014/main" id="{0AB03CE8-7CE1-01CE-820F-FE1C4B289DE8}"/>
              </a:ext>
            </a:extLst>
          </p:cNvPr>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f9eb2fa6d1_0_14:notes">
            <a:extLst>
              <a:ext uri="{FF2B5EF4-FFF2-40B4-BE49-F238E27FC236}">
                <a16:creationId xmlns:a16="http://schemas.microsoft.com/office/drawing/2014/main" id="{4C5C1F72-F0DF-6194-AA8B-D27FDBF84B6B}"/>
              </a:ext>
            </a:extLst>
          </p:cNvPr>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dirty="0"/>
              <a:t>KAITLIN</a:t>
            </a:r>
          </a:p>
          <a:p>
            <a:pPr marL="0" lvl="0" indent="0" algn="l" rtl="0">
              <a:lnSpc>
                <a:spcPct val="100000"/>
              </a:lnSpc>
              <a:spcBef>
                <a:spcPts val="0"/>
              </a:spcBef>
              <a:spcAft>
                <a:spcPts val="0"/>
              </a:spcAft>
              <a:buSzPts val="1400"/>
              <a:buNone/>
            </a:pPr>
            <a:r>
              <a:rPr lang="en-US" b="1" u="sng" dirty="0"/>
              <a:t>SCC Form</a:t>
            </a:r>
            <a:r>
              <a:rPr lang="en-US" dirty="0"/>
              <a:t>: https://ucanr.edu/sites/default/files/2025-01/406123.pdf</a:t>
            </a:r>
          </a:p>
          <a:p>
            <a:pPr marL="0" lvl="0" indent="0" algn="l" rtl="0">
              <a:lnSpc>
                <a:spcPct val="100000"/>
              </a:lnSpc>
              <a:spcBef>
                <a:spcPts val="0"/>
              </a:spcBef>
              <a:spcAft>
                <a:spcPts val="0"/>
              </a:spcAft>
              <a:buSzPts val="1400"/>
              <a:buNone/>
            </a:pPr>
            <a:r>
              <a:rPr lang="en-US" b="1" dirty="0"/>
              <a:t>Forms Directory: </a:t>
            </a:r>
            <a:r>
              <a:rPr lang="en-US" b="0" dirty="0"/>
              <a:t>https://ucanr.edu/site/uc-anr-business-operations-center/forms-instructional-guides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Fund Management menu -&gt; Gift Processing Page </a:t>
            </a:r>
            <a:r>
              <a:rPr lang="en-US" b="0" dirty="0"/>
              <a:t>(Tender of Gift packet instructions): https://ucanr.edu/site/uc-anr-business-operations-center/gift-processing</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Purchasing Types: </a:t>
            </a:r>
            <a:r>
              <a:rPr lang="en-US" b="0" dirty="0"/>
              <a:t>https://ucanr.edu/site/uc-anr-business-operations-center/purchasing-types</a:t>
            </a:r>
          </a:p>
          <a:p>
            <a:pPr marL="0" lvl="0" indent="0" algn="l" rtl="0">
              <a:lnSpc>
                <a:spcPct val="100000"/>
              </a:lnSpc>
              <a:spcBef>
                <a:spcPts val="0"/>
              </a:spcBef>
              <a:spcAft>
                <a:spcPts val="0"/>
              </a:spcAft>
              <a:buSzPts val="1400"/>
              <a:buNone/>
            </a:pPr>
            <a:r>
              <a:rPr lang="en-US" b="1" dirty="0"/>
              <a:t>	Gift/Donation: </a:t>
            </a:r>
            <a:r>
              <a:rPr lang="en-US" b="0" dirty="0"/>
              <a:t>https://ucanr.edu/site/uc-anr-business-operations-center/purchasing-types#Gift	</a:t>
            </a:r>
          </a:p>
          <a:p>
            <a:pPr marL="0" lvl="0" indent="0" algn="l" rtl="0">
              <a:lnSpc>
                <a:spcPct val="100000"/>
              </a:lnSpc>
              <a:spcBef>
                <a:spcPts val="0"/>
              </a:spcBef>
              <a:spcAft>
                <a:spcPts val="0"/>
              </a:spcAft>
              <a:buSzPts val="1400"/>
              <a:buNone/>
            </a:pPr>
            <a:r>
              <a:rPr lang="en-US" b="1" dirty="0"/>
              <a:t>	External Sponsorships: </a:t>
            </a:r>
            <a:r>
              <a:rPr lang="en-US" b="0" dirty="0"/>
              <a:t>https://ucanr.edu/site/uc-anr-business-operations-center/purchasing-types#ExternalContributions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97" name="Google Shape;197;g2f9eb2fa6d1_0_14:notes">
            <a:extLst>
              <a:ext uri="{FF2B5EF4-FFF2-40B4-BE49-F238E27FC236}">
                <a16:creationId xmlns:a16="http://schemas.microsoft.com/office/drawing/2014/main" id="{A8DA9788-040B-991A-D0D7-6B2E22F9956B}"/>
              </a:ext>
            </a:extLst>
          </p:cNvPr>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196082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2371CA8A-0388-5A50-A6DA-F9516EFFCE27}"/>
            </a:ext>
          </a:extLst>
        </p:cNvPr>
        <p:cNvGrpSpPr/>
        <p:nvPr/>
      </p:nvGrpSpPr>
      <p:grpSpPr>
        <a:xfrm>
          <a:off x="0" y="0"/>
          <a:ext cx="0" cy="0"/>
          <a:chOff x="0" y="0"/>
          <a:chExt cx="0" cy="0"/>
        </a:xfrm>
      </p:grpSpPr>
      <p:sp>
        <p:nvSpPr>
          <p:cNvPr id="195" name="Google Shape;195;g2f9eb2fa6d1_0_14:notes">
            <a:extLst>
              <a:ext uri="{FF2B5EF4-FFF2-40B4-BE49-F238E27FC236}">
                <a16:creationId xmlns:a16="http://schemas.microsoft.com/office/drawing/2014/main" id="{20D3A02D-5C3A-5712-9722-075C16D8A1C5}"/>
              </a:ext>
            </a:extLst>
          </p:cNvPr>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f9eb2fa6d1_0_14:notes">
            <a:extLst>
              <a:ext uri="{FF2B5EF4-FFF2-40B4-BE49-F238E27FC236}">
                <a16:creationId xmlns:a16="http://schemas.microsoft.com/office/drawing/2014/main" id="{53143B65-EC33-B2F3-39D7-5F6F28B89846}"/>
              </a:ext>
            </a:extLst>
          </p:cNvPr>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g2f9eb2fa6d1_0_14:notes">
            <a:extLst>
              <a:ext uri="{FF2B5EF4-FFF2-40B4-BE49-F238E27FC236}">
                <a16:creationId xmlns:a16="http://schemas.microsoft.com/office/drawing/2014/main" id="{6E554315-3105-7C8A-6B95-C5423F6A3678}"/>
              </a:ext>
            </a:extLst>
          </p:cNvPr>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dirty="0"/>
          </a:p>
        </p:txBody>
      </p:sp>
    </p:spTree>
    <p:extLst>
      <p:ext uri="{BB962C8B-B14F-4D97-AF65-F5344CB8AC3E}">
        <p14:creationId xmlns:p14="http://schemas.microsoft.com/office/powerpoint/2010/main" val="141696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0e1bdecd0c_0_0: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30e1bdecd0c_0_0: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dirty="0"/>
              <a:t>KAITLIN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Manager will be the Fiscal Officer the Department.</a:t>
            </a:r>
            <a:endParaRPr dirty="0"/>
          </a:p>
          <a:p>
            <a:pPr marL="0" lvl="0" indent="0" algn="l" rtl="0">
              <a:lnSpc>
                <a:spcPct val="100000"/>
              </a:lnSpc>
              <a:spcBef>
                <a:spcPts val="0"/>
              </a:spcBef>
              <a:spcAft>
                <a:spcPts val="0"/>
              </a:spcAft>
              <a:buSzPts val="1400"/>
              <a:buNone/>
            </a:pPr>
            <a:r>
              <a:rPr lang="en-US" dirty="0"/>
              <a:t>Examples: </a:t>
            </a:r>
            <a:endParaRPr dirty="0"/>
          </a:p>
          <a:p>
            <a:pPr marL="0" lvl="0" indent="0" algn="l" rtl="0">
              <a:lnSpc>
                <a:spcPct val="100000"/>
              </a:lnSpc>
              <a:spcBef>
                <a:spcPts val="0"/>
              </a:spcBef>
              <a:spcAft>
                <a:spcPts val="0"/>
              </a:spcAft>
              <a:buSzPts val="1400"/>
              <a:buNone/>
            </a:pPr>
            <a:r>
              <a:rPr lang="en-US" dirty="0"/>
              <a:t>Alameda is Heather Waller</a:t>
            </a:r>
            <a:endParaRPr dirty="0"/>
          </a:p>
          <a:p>
            <a:pPr marL="0" lvl="0" indent="0" algn="l" rtl="0">
              <a:lnSpc>
                <a:spcPct val="100000"/>
              </a:lnSpc>
              <a:spcBef>
                <a:spcPts val="0"/>
              </a:spcBef>
              <a:spcAft>
                <a:spcPts val="0"/>
              </a:spcAft>
              <a:buSzPts val="1400"/>
              <a:buNone/>
            </a:pPr>
            <a:r>
              <a:rPr lang="en-US" dirty="0"/>
              <a:t>Marin is Veronica Geiger</a:t>
            </a:r>
            <a:endParaRPr dirty="0"/>
          </a:p>
          <a:p>
            <a:pPr marL="0" lvl="0" indent="0" algn="l" rtl="0">
              <a:lnSpc>
                <a:spcPct val="100000"/>
              </a:lnSpc>
              <a:spcBef>
                <a:spcPts val="0"/>
              </a:spcBef>
              <a:spcAft>
                <a:spcPts val="0"/>
              </a:spcAft>
              <a:buSzPts val="1400"/>
              <a:buNone/>
            </a:pPr>
            <a:r>
              <a:rPr lang="en-US" dirty="0"/>
              <a:t>Capitol Corridor is Yelena Suprun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Owning Organization will be the Unit: i.e. UCCE San Diego, UCCE Glenn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On the excel document, the search parameters you entered are listed in the top left corner of the report. </a:t>
            </a:r>
            <a:endParaRPr dirty="0"/>
          </a:p>
          <a:p>
            <a:pPr marL="0" lvl="0" indent="0" algn="l" rtl="0">
              <a:lnSpc>
                <a:spcPct val="100000"/>
              </a:lnSpc>
              <a:spcBef>
                <a:spcPts val="0"/>
              </a:spcBef>
              <a:spcAft>
                <a:spcPts val="0"/>
              </a:spcAft>
              <a:buSzPts val="1400"/>
              <a:buNone/>
            </a:pPr>
            <a:r>
              <a:rPr lang="en-US" dirty="0"/>
              <a:t>Budget is manually updated by members of the Aggie Enterprise team for Income and Gift accounts. Also applies to Awards/Grants- Contracts and Grants Accounting handles these.</a:t>
            </a:r>
            <a:endParaRPr dirty="0"/>
          </a:p>
        </p:txBody>
      </p:sp>
      <p:sp>
        <p:nvSpPr>
          <p:cNvPr id="211" name="Google Shape;211;g30e1bdecd0c_0_0: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e1bdecd0c_0_18: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30e1bdecd0c_0_18: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dirty="0"/>
              <a:t>KAITLIN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Manager will be the Fiscal Officer the Department.</a:t>
            </a:r>
            <a:endParaRPr dirty="0"/>
          </a:p>
          <a:p>
            <a:pPr marL="0" lvl="0" indent="0" algn="l" rtl="0">
              <a:lnSpc>
                <a:spcPct val="100000"/>
              </a:lnSpc>
              <a:spcBef>
                <a:spcPts val="0"/>
              </a:spcBef>
              <a:spcAft>
                <a:spcPts val="0"/>
              </a:spcAft>
              <a:buSzPts val="1400"/>
              <a:buNone/>
            </a:pPr>
            <a:r>
              <a:rPr lang="en-US" dirty="0"/>
              <a:t>Examples: </a:t>
            </a:r>
            <a:endParaRPr dirty="0"/>
          </a:p>
          <a:p>
            <a:pPr marL="0" lvl="0" indent="0" algn="l" rtl="0">
              <a:lnSpc>
                <a:spcPct val="100000"/>
              </a:lnSpc>
              <a:spcBef>
                <a:spcPts val="0"/>
              </a:spcBef>
              <a:spcAft>
                <a:spcPts val="0"/>
              </a:spcAft>
              <a:buSzPts val="1400"/>
              <a:buNone/>
            </a:pPr>
            <a:r>
              <a:rPr lang="en-US" dirty="0"/>
              <a:t>Alameda is Heather Waller</a:t>
            </a:r>
            <a:endParaRPr dirty="0"/>
          </a:p>
          <a:p>
            <a:pPr marL="0" lvl="0" indent="0" algn="l" rtl="0">
              <a:lnSpc>
                <a:spcPct val="100000"/>
              </a:lnSpc>
              <a:spcBef>
                <a:spcPts val="0"/>
              </a:spcBef>
              <a:spcAft>
                <a:spcPts val="0"/>
              </a:spcAft>
              <a:buSzPts val="1400"/>
              <a:buNone/>
            </a:pPr>
            <a:r>
              <a:rPr lang="en-US" dirty="0"/>
              <a:t>Marin is Veronica Geiger</a:t>
            </a:r>
            <a:endParaRPr dirty="0"/>
          </a:p>
          <a:p>
            <a:pPr marL="0" lvl="0" indent="0" algn="l" rtl="0">
              <a:lnSpc>
                <a:spcPct val="100000"/>
              </a:lnSpc>
              <a:spcBef>
                <a:spcPts val="0"/>
              </a:spcBef>
              <a:spcAft>
                <a:spcPts val="0"/>
              </a:spcAft>
              <a:buSzPts val="1400"/>
              <a:buNone/>
            </a:pPr>
            <a:r>
              <a:rPr lang="en-US" dirty="0"/>
              <a:t>Capitol Corridor is Yelena Suprun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Owning Organization will be the Unit: i.e. UCCE San Diego, UCCE Glenn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On the excel document, the search parameters you entered are listed in the top left corner of the report. </a:t>
            </a:r>
            <a:endParaRPr dirty="0"/>
          </a:p>
          <a:p>
            <a:pPr marL="0" lvl="0" indent="0" algn="l" rtl="0">
              <a:lnSpc>
                <a:spcPct val="100000"/>
              </a:lnSpc>
              <a:spcBef>
                <a:spcPts val="0"/>
              </a:spcBef>
              <a:spcAft>
                <a:spcPts val="0"/>
              </a:spcAft>
              <a:buSzPts val="1400"/>
              <a:buNone/>
            </a:pPr>
            <a:r>
              <a:rPr lang="en-US" dirty="0"/>
              <a:t>Budget is manually updated by members of the Aggie Enterprise team for Income and Gift accounts. Also applies to Awards/Grants- Contracts and Grants Accounting handles these.</a:t>
            </a:r>
            <a:endParaRPr dirty="0"/>
          </a:p>
        </p:txBody>
      </p:sp>
      <p:sp>
        <p:nvSpPr>
          <p:cNvPr id="232" name="Google Shape;232;g30e1bdecd0c_0_18: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e1bdecd0c_0_6: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e1bdecd0c_0_6: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dirty="0"/>
              <a:t>KAITLIN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Manager will be the Fiscal Officer the Department.</a:t>
            </a:r>
            <a:endParaRPr dirty="0"/>
          </a:p>
          <a:p>
            <a:pPr marL="0" lvl="0" indent="0" algn="l" rtl="0">
              <a:lnSpc>
                <a:spcPct val="100000"/>
              </a:lnSpc>
              <a:spcBef>
                <a:spcPts val="0"/>
              </a:spcBef>
              <a:spcAft>
                <a:spcPts val="0"/>
              </a:spcAft>
              <a:buSzPts val="1400"/>
              <a:buNone/>
            </a:pPr>
            <a:r>
              <a:rPr lang="en-US" dirty="0"/>
              <a:t>Examples: </a:t>
            </a:r>
            <a:endParaRPr dirty="0"/>
          </a:p>
          <a:p>
            <a:pPr marL="0" lvl="0" indent="0" algn="l" rtl="0">
              <a:lnSpc>
                <a:spcPct val="100000"/>
              </a:lnSpc>
              <a:spcBef>
                <a:spcPts val="0"/>
              </a:spcBef>
              <a:spcAft>
                <a:spcPts val="0"/>
              </a:spcAft>
              <a:buSzPts val="1400"/>
              <a:buNone/>
            </a:pPr>
            <a:r>
              <a:rPr lang="en-US" dirty="0"/>
              <a:t>Alameda is Heather Waller</a:t>
            </a:r>
            <a:endParaRPr dirty="0"/>
          </a:p>
          <a:p>
            <a:pPr marL="0" lvl="0" indent="0" algn="l" rtl="0">
              <a:lnSpc>
                <a:spcPct val="100000"/>
              </a:lnSpc>
              <a:spcBef>
                <a:spcPts val="0"/>
              </a:spcBef>
              <a:spcAft>
                <a:spcPts val="0"/>
              </a:spcAft>
              <a:buSzPts val="1400"/>
              <a:buNone/>
            </a:pPr>
            <a:r>
              <a:rPr lang="en-US" dirty="0"/>
              <a:t>Marin is Veronica Geiger</a:t>
            </a:r>
            <a:endParaRPr dirty="0"/>
          </a:p>
          <a:p>
            <a:pPr marL="0" lvl="0" indent="0" algn="l" rtl="0">
              <a:lnSpc>
                <a:spcPct val="100000"/>
              </a:lnSpc>
              <a:spcBef>
                <a:spcPts val="0"/>
              </a:spcBef>
              <a:spcAft>
                <a:spcPts val="0"/>
              </a:spcAft>
              <a:buSzPts val="1400"/>
              <a:buNone/>
            </a:pPr>
            <a:r>
              <a:rPr lang="en-US" dirty="0"/>
              <a:t>Capitol Corridor is Yelena Suprun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Owning Organization will be the Unit: i.e. UCCE San Diego, UCCE Glenn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On the excel document, the search parameters you entered are listed in the top left corner of the report. </a:t>
            </a:r>
            <a:endParaRPr dirty="0"/>
          </a:p>
          <a:p>
            <a:pPr marL="0" lvl="0" indent="0" algn="l" rtl="0">
              <a:lnSpc>
                <a:spcPct val="100000"/>
              </a:lnSpc>
              <a:spcBef>
                <a:spcPts val="0"/>
              </a:spcBef>
              <a:spcAft>
                <a:spcPts val="0"/>
              </a:spcAft>
              <a:buSzPts val="1400"/>
              <a:buNone/>
            </a:pPr>
            <a:r>
              <a:rPr lang="en-US" dirty="0"/>
              <a:t>Budget is manually updated by members of the Aggie Enterprise team for Income and Gift accounts. Also applies to Awards/Grants- Contracts and Grants Accounting handles these.</a:t>
            </a:r>
            <a:endParaRPr dirty="0"/>
          </a:p>
        </p:txBody>
      </p:sp>
      <p:sp>
        <p:nvSpPr>
          <p:cNvPr id="218" name="Google Shape;218;g30e1bdecd0c_0_6: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0e1bdecd0c_0_12: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0e1bdecd0c_0_12: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dirty="0"/>
              <a:t>KAITLIN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Manager will be the Fiscal Officer the Department.</a:t>
            </a:r>
            <a:endParaRPr dirty="0"/>
          </a:p>
          <a:p>
            <a:pPr marL="0" lvl="0" indent="0" algn="l" rtl="0">
              <a:lnSpc>
                <a:spcPct val="100000"/>
              </a:lnSpc>
              <a:spcBef>
                <a:spcPts val="0"/>
              </a:spcBef>
              <a:spcAft>
                <a:spcPts val="0"/>
              </a:spcAft>
              <a:buSzPts val="1400"/>
              <a:buNone/>
            </a:pPr>
            <a:r>
              <a:rPr lang="en-US" dirty="0"/>
              <a:t>Examples: </a:t>
            </a:r>
            <a:endParaRPr dirty="0"/>
          </a:p>
          <a:p>
            <a:pPr marL="0" lvl="0" indent="0" algn="l" rtl="0">
              <a:lnSpc>
                <a:spcPct val="100000"/>
              </a:lnSpc>
              <a:spcBef>
                <a:spcPts val="0"/>
              </a:spcBef>
              <a:spcAft>
                <a:spcPts val="0"/>
              </a:spcAft>
              <a:buSzPts val="1400"/>
              <a:buNone/>
            </a:pPr>
            <a:r>
              <a:rPr lang="en-US" dirty="0"/>
              <a:t>Alameda is Heather Waller</a:t>
            </a:r>
            <a:endParaRPr dirty="0"/>
          </a:p>
          <a:p>
            <a:pPr marL="0" lvl="0" indent="0" algn="l" rtl="0">
              <a:lnSpc>
                <a:spcPct val="100000"/>
              </a:lnSpc>
              <a:spcBef>
                <a:spcPts val="0"/>
              </a:spcBef>
              <a:spcAft>
                <a:spcPts val="0"/>
              </a:spcAft>
              <a:buSzPts val="1400"/>
              <a:buNone/>
            </a:pPr>
            <a:r>
              <a:rPr lang="en-US" dirty="0"/>
              <a:t>Marin is Veronica Geiger</a:t>
            </a:r>
            <a:endParaRPr dirty="0"/>
          </a:p>
          <a:p>
            <a:pPr marL="0" lvl="0" indent="0" algn="l" rtl="0">
              <a:lnSpc>
                <a:spcPct val="100000"/>
              </a:lnSpc>
              <a:spcBef>
                <a:spcPts val="0"/>
              </a:spcBef>
              <a:spcAft>
                <a:spcPts val="0"/>
              </a:spcAft>
              <a:buSzPts val="1400"/>
              <a:buNone/>
            </a:pPr>
            <a:r>
              <a:rPr lang="en-US" dirty="0"/>
              <a:t>Capitol Corridor is Yelena Suprun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Owning Organization will be the Unit: i.e. UCCE San Diego, UCCE Glenn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On the excel document, the search parameters you entered are listed in the top left corner of the report. </a:t>
            </a:r>
            <a:endParaRPr dirty="0"/>
          </a:p>
          <a:p>
            <a:pPr marL="0" lvl="0" indent="0" algn="l" rtl="0">
              <a:lnSpc>
                <a:spcPct val="100000"/>
              </a:lnSpc>
              <a:spcBef>
                <a:spcPts val="0"/>
              </a:spcBef>
              <a:spcAft>
                <a:spcPts val="0"/>
              </a:spcAft>
              <a:buSzPts val="1400"/>
              <a:buNone/>
            </a:pPr>
            <a:r>
              <a:rPr lang="en-US" dirty="0"/>
              <a:t>Budget is manually updated by members of the Aggie Enterprise team for Income and Gift accounts. Also applies to Awards/Grants- Contracts and Grants Accounting handles these.</a:t>
            </a:r>
            <a:endParaRPr dirty="0"/>
          </a:p>
        </p:txBody>
      </p:sp>
      <p:sp>
        <p:nvSpPr>
          <p:cNvPr id="225" name="Google Shape;225;g30e1bdecd0c_0_12: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0e1bdecd0c_0_30: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0e1bdecd0c_0_30: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dirty="0"/>
              <a:t>KAITLIN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Manager will be the Fiscal Officer the Department.</a:t>
            </a:r>
            <a:endParaRPr dirty="0"/>
          </a:p>
          <a:p>
            <a:pPr marL="0" lvl="0" indent="0" algn="l" rtl="0">
              <a:lnSpc>
                <a:spcPct val="100000"/>
              </a:lnSpc>
              <a:spcBef>
                <a:spcPts val="0"/>
              </a:spcBef>
              <a:spcAft>
                <a:spcPts val="0"/>
              </a:spcAft>
              <a:buSzPts val="1400"/>
              <a:buNone/>
            </a:pPr>
            <a:r>
              <a:rPr lang="en-US" dirty="0"/>
              <a:t>Examples: </a:t>
            </a:r>
            <a:endParaRPr dirty="0"/>
          </a:p>
          <a:p>
            <a:pPr marL="0" lvl="0" indent="0" algn="l" rtl="0">
              <a:lnSpc>
                <a:spcPct val="100000"/>
              </a:lnSpc>
              <a:spcBef>
                <a:spcPts val="0"/>
              </a:spcBef>
              <a:spcAft>
                <a:spcPts val="0"/>
              </a:spcAft>
              <a:buSzPts val="1400"/>
              <a:buNone/>
            </a:pPr>
            <a:r>
              <a:rPr lang="en-US" dirty="0"/>
              <a:t>Alameda is Heather Waller</a:t>
            </a:r>
            <a:endParaRPr dirty="0"/>
          </a:p>
          <a:p>
            <a:pPr marL="0" lvl="0" indent="0" algn="l" rtl="0">
              <a:lnSpc>
                <a:spcPct val="100000"/>
              </a:lnSpc>
              <a:spcBef>
                <a:spcPts val="0"/>
              </a:spcBef>
              <a:spcAft>
                <a:spcPts val="0"/>
              </a:spcAft>
              <a:buSzPts val="1400"/>
              <a:buNone/>
            </a:pPr>
            <a:r>
              <a:rPr lang="en-US" dirty="0"/>
              <a:t>Marin is Veronica Geiger</a:t>
            </a:r>
            <a:endParaRPr dirty="0"/>
          </a:p>
          <a:p>
            <a:pPr marL="0" lvl="0" indent="0" algn="l" rtl="0">
              <a:lnSpc>
                <a:spcPct val="100000"/>
              </a:lnSpc>
              <a:spcBef>
                <a:spcPts val="0"/>
              </a:spcBef>
              <a:spcAft>
                <a:spcPts val="0"/>
              </a:spcAft>
              <a:buSzPts val="1400"/>
              <a:buNone/>
            </a:pPr>
            <a:r>
              <a:rPr lang="en-US" dirty="0"/>
              <a:t>Capitol Corridor is Yelena Suprun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Project Owning Organization will be the Unit: i.e. UCCE San Diego, UCCE Glenn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On the excel document, the search parameters you entered are listed in the top left corner of the report. </a:t>
            </a:r>
            <a:endParaRPr dirty="0"/>
          </a:p>
          <a:p>
            <a:pPr marL="0" lvl="0" indent="0" algn="l" rtl="0">
              <a:lnSpc>
                <a:spcPct val="100000"/>
              </a:lnSpc>
              <a:spcBef>
                <a:spcPts val="0"/>
              </a:spcBef>
              <a:spcAft>
                <a:spcPts val="0"/>
              </a:spcAft>
              <a:buSzPts val="1400"/>
              <a:buNone/>
            </a:pPr>
            <a:r>
              <a:rPr lang="en-US" dirty="0"/>
              <a:t>Budget is manually updated by members of the Aggie Enterprise team for Income and Gift accounts. Also applies to Awards/Grants- Contracts and Grants Accounting handles these.</a:t>
            </a:r>
            <a:endParaRPr dirty="0"/>
          </a:p>
        </p:txBody>
      </p:sp>
      <p:sp>
        <p:nvSpPr>
          <p:cNvPr id="246" name="Google Shape;246;g30e1bdecd0c_0_30: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13F3ECE4-4430-79C7-8F31-A309635C1BC5}"/>
            </a:ext>
          </a:extLst>
        </p:cNvPr>
        <p:cNvGrpSpPr/>
        <p:nvPr/>
      </p:nvGrpSpPr>
      <p:grpSpPr>
        <a:xfrm>
          <a:off x="0" y="0"/>
          <a:ext cx="0" cy="0"/>
          <a:chOff x="0" y="0"/>
          <a:chExt cx="0" cy="0"/>
        </a:xfrm>
      </p:grpSpPr>
      <p:sp>
        <p:nvSpPr>
          <p:cNvPr id="195" name="Google Shape;195;g2f9eb2fa6d1_0_14:notes">
            <a:extLst>
              <a:ext uri="{FF2B5EF4-FFF2-40B4-BE49-F238E27FC236}">
                <a16:creationId xmlns:a16="http://schemas.microsoft.com/office/drawing/2014/main" id="{42AC3333-AAF5-703C-6BBB-4245386C11CD}"/>
              </a:ext>
            </a:extLst>
          </p:cNvPr>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f9eb2fa6d1_0_14:notes">
            <a:extLst>
              <a:ext uri="{FF2B5EF4-FFF2-40B4-BE49-F238E27FC236}">
                <a16:creationId xmlns:a16="http://schemas.microsoft.com/office/drawing/2014/main" id="{5B2985FA-98AF-B036-9D20-DB4D528655A4}"/>
              </a:ext>
            </a:extLst>
          </p:cNvPr>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dirty="0"/>
              <a:t>KAITLIN</a:t>
            </a:r>
            <a:endParaRPr dirty="0"/>
          </a:p>
        </p:txBody>
      </p:sp>
      <p:sp>
        <p:nvSpPr>
          <p:cNvPr id="197" name="Google Shape;197;g2f9eb2fa6d1_0_14:notes">
            <a:extLst>
              <a:ext uri="{FF2B5EF4-FFF2-40B4-BE49-F238E27FC236}">
                <a16:creationId xmlns:a16="http://schemas.microsoft.com/office/drawing/2014/main" id="{A08A2800-EBF9-7E64-6241-593A89FB6CA3}"/>
              </a:ext>
            </a:extLst>
          </p:cNvPr>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dirty="0"/>
          </a:p>
        </p:txBody>
      </p:sp>
    </p:spTree>
    <p:extLst>
      <p:ext uri="{BB962C8B-B14F-4D97-AF65-F5344CB8AC3E}">
        <p14:creationId xmlns:p14="http://schemas.microsoft.com/office/powerpoint/2010/main" val="1524433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7"/>
          <p:cNvPicPr preferRelativeResize="0"/>
          <p:nvPr/>
        </p:nvPicPr>
        <p:blipFill rotWithShape="1">
          <a:blip r:embed="rId2">
            <a:alphaModFix/>
          </a:blip>
          <a:srcRect/>
          <a:stretch/>
        </p:blipFill>
        <p:spPr>
          <a:xfrm>
            <a:off x="-51468" y="-50756"/>
            <a:ext cx="12282233" cy="6908756"/>
          </a:xfrm>
          <a:prstGeom prst="rect">
            <a:avLst/>
          </a:prstGeom>
          <a:noFill/>
          <a:ln>
            <a:noFill/>
          </a:ln>
        </p:spPr>
      </p:pic>
      <p:sp>
        <p:nvSpPr>
          <p:cNvPr id="18" name="Google Shape;18;p7"/>
          <p:cNvSpPr txBox="1">
            <a:spLocks noGrp="1"/>
          </p:cNvSpPr>
          <p:nvPr>
            <p:ph type="title"/>
          </p:nvPr>
        </p:nvSpPr>
        <p:spPr>
          <a:xfrm>
            <a:off x="831850" y="139641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A9E"/>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1849" y="424914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3" name="Google Shape;23;p7"/>
          <p:cNvPicPr preferRelativeResize="0"/>
          <p:nvPr/>
        </p:nvPicPr>
        <p:blipFill rotWithShape="1">
          <a:blip r:embed="rId3">
            <a:alphaModFix/>
          </a:blip>
          <a:srcRect/>
          <a:stretch/>
        </p:blipFill>
        <p:spPr>
          <a:xfrm>
            <a:off x="8516992" y="6281355"/>
            <a:ext cx="2836808" cy="3934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6"/>
          <p:cNvSpPr txBox="1">
            <a:spLocks noGrp="1"/>
          </p:cNvSpPr>
          <p:nvPr>
            <p:ph type="ctrTitle"/>
          </p:nvPr>
        </p:nvSpPr>
        <p:spPr>
          <a:xfrm>
            <a:off x="1524000" y="832077"/>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5A9E"/>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
          <p:cNvSpPr txBox="1">
            <a:spLocks noGrp="1"/>
          </p:cNvSpPr>
          <p:nvPr>
            <p:ph type="subTitle" idx="1"/>
          </p:nvPr>
        </p:nvSpPr>
        <p:spPr>
          <a:xfrm>
            <a:off x="1524000" y="3473872"/>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F7F7F"/>
              </a:buClr>
              <a:buSzPts val="2600"/>
              <a:buNone/>
              <a:defRPr sz="26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84" name="Google Shape;84;p6"/>
          <p:cNvSpPr/>
          <p:nvPr/>
        </p:nvSpPr>
        <p:spPr>
          <a:xfrm>
            <a:off x="8556012" y="6272865"/>
            <a:ext cx="3024554" cy="5320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85" name="Google Shape;85;p6"/>
          <p:cNvPicPr preferRelativeResize="0"/>
          <p:nvPr/>
        </p:nvPicPr>
        <p:blipFill rotWithShape="1">
          <a:blip r:embed="rId2">
            <a:alphaModFix/>
          </a:blip>
          <a:srcRect/>
          <a:stretch/>
        </p:blipFill>
        <p:spPr>
          <a:xfrm>
            <a:off x="4200946" y="5439473"/>
            <a:ext cx="3790108" cy="525635"/>
          </a:xfrm>
          <a:prstGeom prst="rect">
            <a:avLst/>
          </a:prstGeom>
          <a:noFill/>
          <a:ln>
            <a:noFill/>
          </a:ln>
        </p:spPr>
      </p:pic>
      <p:pic>
        <p:nvPicPr>
          <p:cNvPr id="86" name="Google Shape;86;p6"/>
          <p:cNvPicPr preferRelativeResize="0"/>
          <p:nvPr/>
        </p:nvPicPr>
        <p:blipFill rotWithShape="1">
          <a:blip r:embed="rId3">
            <a:alphaModFix/>
          </a:blip>
          <a:srcRect/>
          <a:stretch/>
        </p:blipFill>
        <p:spPr>
          <a:xfrm>
            <a:off x="-78458" y="-114196"/>
            <a:ext cx="12348905" cy="985837"/>
          </a:xfrm>
          <a:prstGeom prst="rect">
            <a:avLst/>
          </a:prstGeom>
          <a:noFill/>
          <a:ln>
            <a:noFill/>
          </a:ln>
        </p:spPr>
      </p:pic>
      <p:pic>
        <p:nvPicPr>
          <p:cNvPr id="87" name="Google Shape;87;p6"/>
          <p:cNvPicPr preferRelativeResize="0"/>
          <p:nvPr/>
        </p:nvPicPr>
        <p:blipFill rotWithShape="1">
          <a:blip r:embed="rId3">
            <a:alphaModFix/>
          </a:blip>
          <a:srcRect/>
          <a:stretch/>
        </p:blipFill>
        <p:spPr>
          <a:xfrm rot="10800000" flipH="1">
            <a:off x="-78456" y="6025922"/>
            <a:ext cx="12348905" cy="9336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88"/>
        <p:cNvGrpSpPr/>
        <p:nvPr/>
      </p:nvGrpSpPr>
      <p:grpSpPr>
        <a:xfrm>
          <a:off x="0" y="0"/>
          <a:ext cx="0" cy="0"/>
          <a:chOff x="0" y="0"/>
          <a:chExt cx="0" cy="0"/>
        </a:xfrm>
      </p:grpSpPr>
      <p:pic>
        <p:nvPicPr>
          <p:cNvPr id="89" name="Google Shape;89;p12"/>
          <p:cNvPicPr preferRelativeResize="0"/>
          <p:nvPr/>
        </p:nvPicPr>
        <p:blipFill rotWithShape="1">
          <a:blip r:embed="rId2">
            <a:alphaModFix/>
          </a:blip>
          <a:srcRect/>
          <a:stretch/>
        </p:blipFill>
        <p:spPr>
          <a:xfrm>
            <a:off x="4" y="0"/>
            <a:ext cx="12191992" cy="1598278"/>
          </a:xfrm>
          <a:prstGeom prst="rect">
            <a:avLst/>
          </a:prstGeom>
          <a:noFill/>
          <a:ln>
            <a:noFill/>
          </a:ln>
        </p:spPr>
      </p:pic>
      <p:sp>
        <p:nvSpPr>
          <p:cNvPr id="90" name="Google Shape;90;p12"/>
          <p:cNvSpPr txBox="1">
            <a:spLocks noGrp="1"/>
          </p:cNvSpPr>
          <p:nvPr>
            <p:ph type="title"/>
          </p:nvPr>
        </p:nvSpPr>
        <p:spPr>
          <a:xfrm>
            <a:off x="684734" y="1363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2">
            <a:alphaModFix/>
          </a:blip>
          <a:srcRect/>
          <a:stretch/>
        </p:blipFill>
        <p:spPr>
          <a:xfrm>
            <a:off x="-32655" y="0"/>
            <a:ext cx="12257310" cy="1617141"/>
          </a:xfrm>
          <a:prstGeom prst="rect">
            <a:avLst/>
          </a:prstGeom>
          <a:noFill/>
          <a:ln>
            <a:noFill/>
          </a:ln>
        </p:spPr>
      </p:pic>
      <p:sp>
        <p:nvSpPr>
          <p:cNvPr id="104" name="Google Shape;104;p15"/>
          <p:cNvSpPr txBox="1">
            <a:spLocks noGrp="1"/>
          </p:cNvSpPr>
          <p:nvPr>
            <p:ph type="title"/>
          </p:nvPr>
        </p:nvSpPr>
        <p:spPr>
          <a:xfrm>
            <a:off x="684734" y="1363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6" name="Google Shape;10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7" name="Google Shape;10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08" name="Google Shape;10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A9E"/>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2" name="Google Shape;112;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4" name="Google Shape;11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PictureRight with Text">
  <p:cSld name="1PictureRight with Text">
    <p:spTree>
      <p:nvGrpSpPr>
        <p:cNvPr id="1" name="Shape 116"/>
        <p:cNvGrpSpPr/>
        <p:nvPr/>
      </p:nvGrpSpPr>
      <p:grpSpPr>
        <a:xfrm>
          <a:off x="0" y="0"/>
          <a:ext cx="0" cy="0"/>
          <a:chOff x="0" y="0"/>
          <a:chExt cx="0" cy="0"/>
        </a:xfrm>
      </p:grpSpPr>
      <p:sp>
        <p:nvSpPr>
          <p:cNvPr id="117" name="Google Shape;117;p18"/>
          <p:cNvSpPr>
            <a:spLocks noGrp="1"/>
          </p:cNvSpPr>
          <p:nvPr>
            <p:ph type="pic" idx="2"/>
          </p:nvPr>
        </p:nvSpPr>
        <p:spPr>
          <a:xfrm>
            <a:off x="6875874" y="130630"/>
            <a:ext cx="5178239" cy="6590846"/>
          </a:xfrm>
          <a:prstGeom prst="rect">
            <a:avLst/>
          </a:prstGeom>
          <a:noFill/>
          <a:ln w="50800" cap="flat" cmpd="sng">
            <a:solidFill>
              <a:schemeClr val="lt1"/>
            </a:solidFill>
            <a:prstDash val="solid"/>
            <a:round/>
            <a:headEnd type="none" w="sm" len="sm"/>
            <a:tailEnd type="none" w="sm" len="sm"/>
          </a:ln>
        </p:spPr>
      </p:sp>
      <p:sp>
        <p:nvSpPr>
          <p:cNvPr id="118" name="Google Shape;118;p18"/>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9" name="Google Shape;119;p18"/>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1" name="Google Shape;121;p18"/>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8"/>
          <p:cNvSpPr>
            <a:spLocks noGrp="1"/>
          </p:cNvSpPr>
          <p:nvPr>
            <p:ph type="pic" idx="3"/>
          </p:nvPr>
        </p:nvSpPr>
        <p:spPr>
          <a:xfrm>
            <a:off x="6875874" y="133577"/>
            <a:ext cx="5178239" cy="6590846"/>
          </a:xfrm>
          <a:prstGeom prst="rect">
            <a:avLst/>
          </a:prstGeom>
          <a:solidFill>
            <a:srgbClr val="EDEDED"/>
          </a:solidFill>
          <a:ln w="50800" cap="flat" cmpd="sng">
            <a:solidFill>
              <a:schemeClr val="lt1"/>
            </a:solidFill>
            <a:prstDash val="solid"/>
            <a:round/>
            <a:headEnd type="none" w="sm" len="sm"/>
            <a:tailEnd type="none" w="sm" len="sm"/>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PictureRight with Text">
  <p:cSld name="2PictureRight with Text">
    <p:spTree>
      <p:nvGrpSpPr>
        <p:cNvPr id="1" name="Shape 130"/>
        <p:cNvGrpSpPr/>
        <p:nvPr/>
      </p:nvGrpSpPr>
      <p:grpSpPr>
        <a:xfrm>
          <a:off x="0" y="0"/>
          <a:ext cx="0" cy="0"/>
          <a:chOff x="0" y="0"/>
          <a:chExt cx="0" cy="0"/>
        </a:xfrm>
      </p:grpSpPr>
      <p:sp>
        <p:nvSpPr>
          <p:cNvPr id="131" name="Google Shape;131;p20"/>
          <p:cNvSpPr>
            <a:spLocks noGrp="1"/>
          </p:cNvSpPr>
          <p:nvPr>
            <p:ph type="pic" idx="2"/>
          </p:nvPr>
        </p:nvSpPr>
        <p:spPr>
          <a:xfrm>
            <a:off x="6875876" y="130628"/>
            <a:ext cx="5185496" cy="3278503"/>
          </a:xfrm>
          <a:prstGeom prst="rect">
            <a:avLst/>
          </a:prstGeom>
          <a:solidFill>
            <a:srgbClr val="EDEDED"/>
          </a:solidFill>
          <a:ln w="50800" cap="flat" cmpd="sng">
            <a:solidFill>
              <a:schemeClr val="lt1"/>
            </a:solidFill>
            <a:prstDash val="solid"/>
            <a:round/>
            <a:headEnd type="none" w="sm" len="sm"/>
            <a:tailEnd type="none" w="sm" len="sm"/>
          </a:ln>
        </p:spPr>
      </p:sp>
      <p:sp>
        <p:nvSpPr>
          <p:cNvPr id="132" name="Google Shape;132;p20"/>
          <p:cNvSpPr>
            <a:spLocks noGrp="1"/>
          </p:cNvSpPr>
          <p:nvPr>
            <p:ph type="pic" idx="3"/>
          </p:nvPr>
        </p:nvSpPr>
        <p:spPr>
          <a:xfrm>
            <a:off x="6875874" y="3448870"/>
            <a:ext cx="5185497" cy="3258633"/>
          </a:xfrm>
          <a:prstGeom prst="rect">
            <a:avLst/>
          </a:prstGeom>
          <a:solidFill>
            <a:srgbClr val="EDEDED"/>
          </a:solidFill>
          <a:ln w="50800" cap="flat" cmpd="sng">
            <a:solidFill>
              <a:schemeClr val="lt1"/>
            </a:solidFill>
            <a:prstDash val="solid"/>
            <a:round/>
            <a:headEnd type="none" w="sm" len="sm"/>
            <a:tailEnd type="none" w="sm" len="sm"/>
          </a:ln>
        </p:spPr>
      </p:sp>
      <p:sp>
        <p:nvSpPr>
          <p:cNvPr id="133" name="Google Shape;133;p20"/>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34" name="Google Shape;134;p20"/>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p20"/>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PictureRight with Text">
  <p:cSld name="3PictureRight with Text">
    <p:spTree>
      <p:nvGrpSpPr>
        <p:cNvPr id="1" name="Shape 145"/>
        <p:cNvGrpSpPr/>
        <p:nvPr/>
      </p:nvGrpSpPr>
      <p:grpSpPr>
        <a:xfrm>
          <a:off x="0" y="0"/>
          <a:ext cx="0" cy="0"/>
          <a:chOff x="0" y="0"/>
          <a:chExt cx="0" cy="0"/>
        </a:xfrm>
      </p:grpSpPr>
      <p:sp>
        <p:nvSpPr>
          <p:cNvPr id="146" name="Google Shape;146;p22"/>
          <p:cNvSpPr>
            <a:spLocks noGrp="1"/>
          </p:cNvSpPr>
          <p:nvPr>
            <p:ph type="pic" idx="2"/>
          </p:nvPr>
        </p:nvSpPr>
        <p:spPr>
          <a:xfrm>
            <a:off x="9308203" y="190499"/>
            <a:ext cx="2731397" cy="3209803"/>
          </a:xfrm>
          <a:prstGeom prst="rect">
            <a:avLst/>
          </a:prstGeom>
          <a:solidFill>
            <a:srgbClr val="EDEDED"/>
          </a:solidFill>
          <a:ln w="50800" cap="flat" cmpd="sng">
            <a:solidFill>
              <a:schemeClr val="lt1"/>
            </a:solidFill>
            <a:prstDash val="solid"/>
            <a:round/>
            <a:headEnd type="none" w="sm" len="sm"/>
            <a:tailEnd type="none" w="sm" len="sm"/>
          </a:ln>
        </p:spPr>
      </p:sp>
      <p:sp>
        <p:nvSpPr>
          <p:cNvPr id="147" name="Google Shape;147;p22"/>
          <p:cNvSpPr>
            <a:spLocks noGrp="1"/>
          </p:cNvSpPr>
          <p:nvPr>
            <p:ph type="pic" idx="3"/>
          </p:nvPr>
        </p:nvSpPr>
        <p:spPr>
          <a:xfrm>
            <a:off x="6918729" y="190500"/>
            <a:ext cx="2389474" cy="3215772"/>
          </a:xfrm>
          <a:prstGeom prst="rect">
            <a:avLst/>
          </a:prstGeom>
          <a:solidFill>
            <a:srgbClr val="EDEDED"/>
          </a:solidFill>
          <a:ln w="50800" cap="flat" cmpd="sng">
            <a:solidFill>
              <a:schemeClr val="lt1"/>
            </a:solidFill>
            <a:prstDash val="solid"/>
            <a:round/>
            <a:headEnd type="none" w="sm" len="sm"/>
            <a:tailEnd type="none" w="sm" len="sm"/>
          </a:ln>
        </p:spPr>
      </p:sp>
      <p:sp>
        <p:nvSpPr>
          <p:cNvPr id="148" name="Google Shape;148;p22"/>
          <p:cNvSpPr>
            <a:spLocks noGrp="1"/>
          </p:cNvSpPr>
          <p:nvPr>
            <p:ph type="pic" idx="4"/>
          </p:nvPr>
        </p:nvSpPr>
        <p:spPr>
          <a:xfrm>
            <a:off x="6918729" y="3419596"/>
            <a:ext cx="5120871" cy="3209804"/>
          </a:xfrm>
          <a:prstGeom prst="rect">
            <a:avLst/>
          </a:prstGeom>
          <a:solidFill>
            <a:srgbClr val="EDEDED"/>
          </a:solidFill>
          <a:ln w="50800" cap="flat" cmpd="sng">
            <a:solidFill>
              <a:schemeClr val="lt1"/>
            </a:solidFill>
            <a:prstDash val="solid"/>
            <a:round/>
            <a:headEnd type="none" w="sm" len="sm"/>
            <a:tailEnd type="none" w="sm" len="sm"/>
          </a:ln>
        </p:spPr>
      </p:sp>
      <p:sp>
        <p:nvSpPr>
          <p:cNvPr id="149" name="Google Shape;149;p22"/>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50" name="Google Shape;150;p22"/>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2" name="Google Shape;152;p22"/>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PictureRight with Text 2">
  <p:cSld name="3PictureRight with Text 2">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5" name="Google Shape;155;p23"/>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56" name="Google Shape;156;p23"/>
          <p:cNvSpPr>
            <a:spLocks noGrp="1"/>
          </p:cNvSpPr>
          <p:nvPr>
            <p:ph type="pic" idx="2"/>
          </p:nvPr>
        </p:nvSpPr>
        <p:spPr>
          <a:xfrm>
            <a:off x="6865986" y="3562350"/>
            <a:ext cx="2849513" cy="3159123"/>
          </a:xfrm>
          <a:prstGeom prst="rect">
            <a:avLst/>
          </a:prstGeom>
          <a:solidFill>
            <a:srgbClr val="EDEDED"/>
          </a:solidFill>
          <a:ln w="50800" cap="flat" cmpd="sng">
            <a:solidFill>
              <a:schemeClr val="lt1"/>
            </a:solidFill>
            <a:prstDash val="solid"/>
            <a:round/>
            <a:headEnd type="none" w="sm" len="sm"/>
            <a:tailEnd type="none" w="sm" len="sm"/>
          </a:ln>
        </p:spPr>
      </p:sp>
      <p:sp>
        <p:nvSpPr>
          <p:cNvPr id="157" name="Google Shape;157;p23"/>
          <p:cNvSpPr>
            <a:spLocks noGrp="1"/>
          </p:cNvSpPr>
          <p:nvPr>
            <p:ph type="pic" idx="3"/>
          </p:nvPr>
        </p:nvSpPr>
        <p:spPr>
          <a:xfrm>
            <a:off x="9715500" y="3562351"/>
            <a:ext cx="2333626" cy="3159124"/>
          </a:xfrm>
          <a:prstGeom prst="rect">
            <a:avLst/>
          </a:prstGeom>
          <a:solidFill>
            <a:srgbClr val="EDEDED"/>
          </a:solidFill>
          <a:ln w="50800" cap="flat" cmpd="sng">
            <a:solidFill>
              <a:schemeClr val="lt1"/>
            </a:solidFill>
            <a:prstDash val="solid"/>
            <a:round/>
            <a:headEnd type="none" w="sm" len="sm"/>
            <a:tailEnd type="none" w="sm" len="sm"/>
          </a:ln>
        </p:spPr>
      </p:sp>
      <p:sp>
        <p:nvSpPr>
          <p:cNvPr id="158" name="Google Shape;158;p23"/>
          <p:cNvSpPr>
            <a:spLocks noGrp="1"/>
          </p:cNvSpPr>
          <p:nvPr>
            <p:ph type="pic" idx="4"/>
          </p:nvPr>
        </p:nvSpPr>
        <p:spPr>
          <a:xfrm>
            <a:off x="6848924" y="150581"/>
            <a:ext cx="5200201" cy="3411769"/>
          </a:xfrm>
          <a:prstGeom prst="rect">
            <a:avLst/>
          </a:prstGeom>
          <a:solidFill>
            <a:srgbClr val="EDEDED"/>
          </a:solidFill>
          <a:ln w="50800" cap="flat" cmpd="sng">
            <a:solidFill>
              <a:schemeClr val="lt1"/>
            </a:solidFill>
            <a:prstDash val="solid"/>
            <a:round/>
            <a:headEnd type="none" w="sm" len="sm"/>
            <a:tailEnd type="none" w="sm" len="sm"/>
          </a:ln>
        </p:spPr>
      </p:sp>
      <p:sp>
        <p:nvSpPr>
          <p:cNvPr id="159" name="Google Shape;159;p23"/>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3"/>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PictureLeft with Text">
  <p:cSld name="3PictureLeft with Text">
    <p:spTree>
      <p:nvGrpSpPr>
        <p:cNvPr id="1" name="Shape 161"/>
        <p:cNvGrpSpPr/>
        <p:nvPr/>
      </p:nvGrpSpPr>
      <p:grpSpPr>
        <a:xfrm>
          <a:off x="0" y="0"/>
          <a:ext cx="0" cy="0"/>
          <a:chOff x="0" y="0"/>
          <a:chExt cx="0" cy="0"/>
        </a:xfrm>
      </p:grpSpPr>
      <p:sp>
        <p:nvSpPr>
          <p:cNvPr id="162" name="Google Shape;162;p24"/>
          <p:cNvSpPr txBox="1">
            <a:spLocks noGrp="1"/>
          </p:cNvSpPr>
          <p:nvPr>
            <p:ph type="body" idx="1"/>
          </p:nvPr>
        </p:nvSpPr>
        <p:spPr>
          <a:xfrm>
            <a:off x="5677988"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4"/>
          <p:cNvSpPr txBox="1">
            <a:spLocks noGrp="1"/>
          </p:cNvSpPr>
          <p:nvPr>
            <p:ph type="dt" idx="10"/>
          </p:nvPr>
        </p:nvSpPr>
        <p:spPr>
          <a:xfrm>
            <a:off x="5677989"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4" name="Google Shape;1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65" name="Google Shape;165;p24"/>
          <p:cNvSpPr>
            <a:spLocks noGrp="1"/>
          </p:cNvSpPr>
          <p:nvPr>
            <p:ph type="pic" idx="2"/>
          </p:nvPr>
        </p:nvSpPr>
        <p:spPr>
          <a:xfrm>
            <a:off x="237393" y="237391"/>
            <a:ext cx="2461846" cy="2779543"/>
          </a:xfrm>
          <a:prstGeom prst="rect">
            <a:avLst/>
          </a:prstGeom>
          <a:solidFill>
            <a:srgbClr val="F2F2F2"/>
          </a:solidFill>
          <a:ln w="50800" cap="flat" cmpd="sng">
            <a:solidFill>
              <a:schemeClr val="lt1"/>
            </a:solidFill>
            <a:prstDash val="solid"/>
            <a:round/>
            <a:headEnd type="none" w="sm" len="sm"/>
            <a:tailEnd type="none" w="sm" len="sm"/>
          </a:ln>
        </p:spPr>
      </p:sp>
      <p:sp>
        <p:nvSpPr>
          <p:cNvPr id="166" name="Google Shape;166;p24"/>
          <p:cNvSpPr>
            <a:spLocks noGrp="1"/>
          </p:cNvSpPr>
          <p:nvPr>
            <p:ph type="pic" idx="3"/>
          </p:nvPr>
        </p:nvSpPr>
        <p:spPr>
          <a:xfrm>
            <a:off x="2927838" y="237391"/>
            <a:ext cx="2385061" cy="2779544"/>
          </a:xfrm>
          <a:prstGeom prst="rect">
            <a:avLst/>
          </a:prstGeom>
          <a:solidFill>
            <a:srgbClr val="F2F2F2"/>
          </a:solidFill>
          <a:ln w="50800" cap="flat" cmpd="sng">
            <a:solidFill>
              <a:schemeClr val="lt1"/>
            </a:solidFill>
            <a:prstDash val="solid"/>
            <a:round/>
            <a:headEnd type="none" w="sm" len="sm"/>
            <a:tailEnd type="none" w="sm" len="sm"/>
          </a:ln>
        </p:spPr>
      </p:sp>
      <p:sp>
        <p:nvSpPr>
          <p:cNvPr id="167" name="Google Shape;167;p24"/>
          <p:cNvSpPr>
            <a:spLocks noGrp="1"/>
          </p:cNvSpPr>
          <p:nvPr>
            <p:ph type="pic" idx="4"/>
          </p:nvPr>
        </p:nvSpPr>
        <p:spPr>
          <a:xfrm>
            <a:off x="237392" y="3235568"/>
            <a:ext cx="5075508" cy="3385041"/>
          </a:xfrm>
          <a:prstGeom prst="rect">
            <a:avLst/>
          </a:prstGeom>
          <a:solidFill>
            <a:srgbClr val="F2F2F2"/>
          </a:solidFill>
          <a:ln w="50800" cap="flat" cmpd="sng">
            <a:solidFill>
              <a:schemeClr val="lt1"/>
            </a:solidFill>
            <a:prstDash val="solid"/>
            <a:round/>
            <a:headEnd type="none" w="sm" len="sm"/>
            <a:tailEnd type="none" w="sm" len="sm"/>
          </a:ln>
        </p:spPr>
      </p:sp>
      <p:sp>
        <p:nvSpPr>
          <p:cNvPr id="168" name="Google Shape;168;p24"/>
          <p:cNvSpPr txBox="1">
            <a:spLocks noGrp="1"/>
          </p:cNvSpPr>
          <p:nvPr>
            <p:ph type="title"/>
          </p:nvPr>
        </p:nvSpPr>
        <p:spPr>
          <a:xfrm>
            <a:off x="5677988"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4"/>
          <p:cNvSpPr/>
          <p:nvPr/>
        </p:nvSpPr>
        <p:spPr>
          <a:xfrm>
            <a:off x="8636000" y="6233886"/>
            <a:ext cx="2830286" cy="487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PictureLeft with Text 2">
  <p:cSld name="3PictureLeft with Text 2">
    <p:spTree>
      <p:nvGrpSpPr>
        <p:cNvPr id="1" name="Shape 170"/>
        <p:cNvGrpSpPr/>
        <p:nvPr/>
      </p:nvGrpSpPr>
      <p:grpSpPr>
        <a:xfrm>
          <a:off x="0" y="0"/>
          <a:ext cx="0" cy="0"/>
          <a:chOff x="0" y="0"/>
          <a:chExt cx="0" cy="0"/>
        </a:xfrm>
      </p:grpSpPr>
      <p:sp>
        <p:nvSpPr>
          <p:cNvPr id="171" name="Google Shape;171;p25"/>
          <p:cNvSpPr txBox="1">
            <a:spLocks noGrp="1"/>
          </p:cNvSpPr>
          <p:nvPr>
            <p:ph type="dt" idx="10"/>
          </p:nvPr>
        </p:nvSpPr>
        <p:spPr>
          <a:xfrm>
            <a:off x="5677989"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2" name="Google Shape;17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73" name="Google Shape;173;p25"/>
          <p:cNvSpPr>
            <a:spLocks noGrp="1"/>
          </p:cNvSpPr>
          <p:nvPr>
            <p:ph type="pic" idx="2"/>
          </p:nvPr>
        </p:nvSpPr>
        <p:spPr>
          <a:xfrm>
            <a:off x="180974" y="3807935"/>
            <a:ext cx="2753145" cy="2821465"/>
          </a:xfrm>
          <a:prstGeom prst="rect">
            <a:avLst/>
          </a:prstGeom>
          <a:solidFill>
            <a:srgbClr val="EDEDED"/>
          </a:solidFill>
          <a:ln w="50800" cap="flat" cmpd="sng">
            <a:solidFill>
              <a:schemeClr val="lt1"/>
            </a:solidFill>
            <a:prstDash val="solid"/>
            <a:round/>
            <a:headEnd type="none" w="sm" len="sm"/>
            <a:tailEnd type="none" w="sm" len="sm"/>
          </a:ln>
        </p:spPr>
      </p:sp>
      <p:sp>
        <p:nvSpPr>
          <p:cNvPr id="174" name="Google Shape;174;p25"/>
          <p:cNvSpPr>
            <a:spLocks noGrp="1"/>
          </p:cNvSpPr>
          <p:nvPr>
            <p:ph type="pic" idx="3"/>
          </p:nvPr>
        </p:nvSpPr>
        <p:spPr>
          <a:xfrm>
            <a:off x="2935430" y="3814573"/>
            <a:ext cx="2377469" cy="2814828"/>
          </a:xfrm>
          <a:prstGeom prst="rect">
            <a:avLst/>
          </a:prstGeom>
          <a:solidFill>
            <a:srgbClr val="EDEDED"/>
          </a:solidFill>
          <a:ln w="50800" cap="flat" cmpd="sng">
            <a:solidFill>
              <a:schemeClr val="lt1"/>
            </a:solidFill>
            <a:prstDash val="solid"/>
            <a:round/>
            <a:headEnd type="none" w="sm" len="sm"/>
            <a:tailEnd type="none" w="sm" len="sm"/>
          </a:ln>
        </p:spPr>
      </p:sp>
      <p:sp>
        <p:nvSpPr>
          <p:cNvPr id="175" name="Google Shape;175;p25"/>
          <p:cNvSpPr>
            <a:spLocks noGrp="1"/>
          </p:cNvSpPr>
          <p:nvPr>
            <p:ph type="pic" idx="4"/>
          </p:nvPr>
        </p:nvSpPr>
        <p:spPr>
          <a:xfrm>
            <a:off x="180974" y="228600"/>
            <a:ext cx="5131925" cy="3574795"/>
          </a:xfrm>
          <a:prstGeom prst="rect">
            <a:avLst/>
          </a:prstGeom>
          <a:solidFill>
            <a:srgbClr val="EDEDED"/>
          </a:solidFill>
          <a:ln w="50800" cap="flat" cmpd="sng">
            <a:solidFill>
              <a:schemeClr val="lt1"/>
            </a:solidFill>
            <a:prstDash val="solid"/>
            <a:round/>
            <a:headEnd type="none" w="sm" len="sm"/>
            <a:tailEnd type="none" w="sm" len="sm"/>
          </a:ln>
        </p:spPr>
      </p:sp>
      <p:sp>
        <p:nvSpPr>
          <p:cNvPr id="176" name="Google Shape;176;p25"/>
          <p:cNvSpPr txBox="1">
            <a:spLocks noGrp="1"/>
          </p:cNvSpPr>
          <p:nvPr>
            <p:ph type="body" idx="1"/>
          </p:nvPr>
        </p:nvSpPr>
        <p:spPr>
          <a:xfrm>
            <a:off x="5677988"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5"/>
          <p:cNvSpPr txBox="1">
            <a:spLocks noGrp="1"/>
          </p:cNvSpPr>
          <p:nvPr>
            <p:ph type="title"/>
          </p:nvPr>
        </p:nvSpPr>
        <p:spPr>
          <a:xfrm>
            <a:off x="5677988"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5"/>
          <p:cNvSpPr/>
          <p:nvPr/>
        </p:nvSpPr>
        <p:spPr>
          <a:xfrm>
            <a:off x="8636000" y="6233886"/>
            <a:ext cx="2830286" cy="487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8200" y="735495"/>
            <a:ext cx="10515600" cy="109012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PictureRight with Text">
  <p:cSld name="4PictureRight with Text">
    <p:spTree>
      <p:nvGrpSpPr>
        <p:cNvPr id="1" name="Shape 179"/>
        <p:cNvGrpSpPr/>
        <p:nvPr/>
      </p:nvGrpSpPr>
      <p:grpSpPr>
        <a:xfrm>
          <a:off x="0" y="0"/>
          <a:ext cx="0" cy="0"/>
          <a:chOff x="0" y="0"/>
          <a:chExt cx="0" cy="0"/>
        </a:xfrm>
      </p:grpSpPr>
      <p:sp>
        <p:nvSpPr>
          <p:cNvPr id="180" name="Google Shape;180;p26"/>
          <p:cNvSpPr>
            <a:spLocks noGrp="1"/>
          </p:cNvSpPr>
          <p:nvPr>
            <p:ph type="pic" idx="2"/>
          </p:nvPr>
        </p:nvSpPr>
        <p:spPr>
          <a:xfrm>
            <a:off x="9481103" y="3285682"/>
            <a:ext cx="2520397" cy="3353246"/>
          </a:xfrm>
          <a:prstGeom prst="rect">
            <a:avLst/>
          </a:prstGeom>
          <a:solidFill>
            <a:srgbClr val="EDEDED"/>
          </a:solidFill>
          <a:ln w="50800" cap="flat" cmpd="sng">
            <a:solidFill>
              <a:schemeClr val="lt1"/>
            </a:solidFill>
            <a:prstDash val="solid"/>
            <a:round/>
            <a:headEnd type="none" w="sm" len="sm"/>
            <a:tailEnd type="none" w="sm" len="sm"/>
          </a:ln>
        </p:spPr>
      </p:sp>
      <p:sp>
        <p:nvSpPr>
          <p:cNvPr id="181" name="Google Shape;181;p26"/>
          <p:cNvSpPr>
            <a:spLocks noGrp="1"/>
          </p:cNvSpPr>
          <p:nvPr>
            <p:ph type="pic" idx="3"/>
          </p:nvPr>
        </p:nvSpPr>
        <p:spPr>
          <a:xfrm>
            <a:off x="6875876" y="3285682"/>
            <a:ext cx="2592690" cy="3353244"/>
          </a:xfrm>
          <a:prstGeom prst="rect">
            <a:avLst/>
          </a:prstGeom>
          <a:solidFill>
            <a:srgbClr val="EDEDED"/>
          </a:solidFill>
          <a:ln w="50800" cap="flat" cmpd="sng">
            <a:solidFill>
              <a:schemeClr val="lt1"/>
            </a:solidFill>
            <a:prstDash val="solid"/>
            <a:round/>
            <a:headEnd type="none" w="sm" len="sm"/>
            <a:tailEnd type="none" w="sm" len="sm"/>
          </a:ln>
        </p:spPr>
      </p:sp>
      <p:sp>
        <p:nvSpPr>
          <p:cNvPr id="182" name="Google Shape;182;p26"/>
          <p:cNvSpPr>
            <a:spLocks noGrp="1"/>
          </p:cNvSpPr>
          <p:nvPr>
            <p:ph type="pic" idx="4"/>
          </p:nvPr>
        </p:nvSpPr>
        <p:spPr>
          <a:xfrm>
            <a:off x="6874564" y="219075"/>
            <a:ext cx="2592690" cy="3066606"/>
          </a:xfrm>
          <a:prstGeom prst="rect">
            <a:avLst/>
          </a:prstGeom>
          <a:solidFill>
            <a:srgbClr val="EDEDED"/>
          </a:solidFill>
          <a:ln w="50800" cap="flat" cmpd="sng">
            <a:solidFill>
              <a:schemeClr val="lt1"/>
            </a:solidFill>
            <a:prstDash val="solid"/>
            <a:round/>
            <a:headEnd type="none" w="sm" len="sm"/>
            <a:tailEnd type="none" w="sm" len="sm"/>
          </a:ln>
        </p:spPr>
      </p:sp>
      <p:sp>
        <p:nvSpPr>
          <p:cNvPr id="183" name="Google Shape;18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4" name="Google Shape;184;p26"/>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85" name="Google Shape;185;p26"/>
          <p:cNvSpPr>
            <a:spLocks noGrp="1"/>
          </p:cNvSpPr>
          <p:nvPr>
            <p:ph type="pic" idx="5"/>
          </p:nvPr>
        </p:nvSpPr>
        <p:spPr>
          <a:xfrm>
            <a:off x="9480603" y="219073"/>
            <a:ext cx="2520897" cy="3066607"/>
          </a:xfrm>
          <a:prstGeom prst="rect">
            <a:avLst/>
          </a:prstGeom>
          <a:solidFill>
            <a:srgbClr val="EDEDED"/>
          </a:solidFill>
          <a:ln w="50800" cap="flat" cmpd="sng">
            <a:solidFill>
              <a:schemeClr val="lt1"/>
            </a:solidFill>
            <a:prstDash val="solid"/>
            <a:round/>
            <a:headEnd type="none" w="sm" len="sm"/>
            <a:tailEnd type="none" w="sm" len="sm"/>
          </a:ln>
        </p:spPr>
      </p:sp>
      <p:sp>
        <p:nvSpPr>
          <p:cNvPr id="186" name="Google Shape;186;p26"/>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6"/>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39"/>
        <p:cNvGrpSpPr/>
        <p:nvPr/>
      </p:nvGrpSpPr>
      <p:grpSpPr>
        <a:xfrm>
          <a:off x="0" y="0"/>
          <a:ext cx="0" cy="0"/>
          <a:chOff x="0" y="0"/>
          <a:chExt cx="0" cy="0"/>
        </a:xfrm>
      </p:grpSpPr>
      <p:pic>
        <p:nvPicPr>
          <p:cNvPr id="40" name="Google Shape;40;p13"/>
          <p:cNvPicPr preferRelativeResize="0"/>
          <p:nvPr/>
        </p:nvPicPr>
        <p:blipFill rotWithShape="1">
          <a:blip r:embed="rId2">
            <a:alphaModFix/>
          </a:blip>
          <a:srcRect/>
          <a:stretch/>
        </p:blipFill>
        <p:spPr>
          <a:xfrm>
            <a:off x="0" y="0"/>
            <a:ext cx="12192000" cy="1598278"/>
          </a:xfrm>
          <a:prstGeom prst="rect">
            <a:avLst/>
          </a:prstGeom>
          <a:noFill/>
          <a:ln>
            <a:noFill/>
          </a:ln>
        </p:spPr>
      </p:pic>
      <p:sp>
        <p:nvSpPr>
          <p:cNvPr id="41" name="Google Shape;41;p13"/>
          <p:cNvSpPr txBox="1">
            <a:spLocks noGrp="1"/>
          </p:cNvSpPr>
          <p:nvPr>
            <p:ph type="title"/>
          </p:nvPr>
        </p:nvSpPr>
        <p:spPr>
          <a:xfrm>
            <a:off x="684734" y="313786"/>
            <a:ext cx="10817838" cy="7675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45" name="Google Shape;4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8200" y="681037"/>
            <a:ext cx="10515600" cy="8898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5" name="Google Shape;55;p16"/>
          <p:cNvSpPr/>
          <p:nvPr/>
        </p:nvSpPr>
        <p:spPr>
          <a:xfrm>
            <a:off x="8472587" y="6230394"/>
            <a:ext cx="3114076" cy="6276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a:stretch/>
        </p:blipFill>
        <p:spPr>
          <a:xfrm>
            <a:off x="-45117" y="-50755"/>
            <a:ext cx="12282232" cy="6553156"/>
          </a:xfrm>
          <a:prstGeom prst="rect">
            <a:avLst/>
          </a:prstGeom>
          <a:noFill/>
          <a:ln>
            <a:noFill/>
          </a:ln>
        </p:spPr>
      </p:pic>
      <p:sp>
        <p:nvSpPr>
          <p:cNvPr id="58" name="Google Shape;58;p8"/>
          <p:cNvSpPr txBox="1">
            <a:spLocks noGrp="1"/>
          </p:cNvSpPr>
          <p:nvPr>
            <p:ph type="title"/>
          </p:nvPr>
        </p:nvSpPr>
        <p:spPr>
          <a:xfrm>
            <a:off x="831850" y="139641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A9E"/>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1849" y="424914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2" name="Google Shape;6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0"/>
        <p:cNvGrpSpPr/>
        <p:nvPr/>
      </p:nvGrpSpPr>
      <p:grpSpPr>
        <a:xfrm>
          <a:off x="0" y="0"/>
          <a:ext cx="0" cy="0"/>
          <a:chOff x="0" y="0"/>
          <a:chExt cx="0" cy="0"/>
        </a:xfrm>
      </p:grpSpPr>
      <p:pic>
        <p:nvPicPr>
          <p:cNvPr id="71" name="Google Shape;71;p4"/>
          <p:cNvPicPr preferRelativeResize="0"/>
          <p:nvPr/>
        </p:nvPicPr>
        <p:blipFill rotWithShape="1">
          <a:blip r:embed="rId2">
            <a:alphaModFix/>
          </a:blip>
          <a:srcRect/>
          <a:stretch/>
        </p:blipFill>
        <p:spPr>
          <a:xfrm>
            <a:off x="0" y="0"/>
            <a:ext cx="12192000" cy="7097485"/>
          </a:xfrm>
          <a:prstGeom prst="rect">
            <a:avLst/>
          </a:prstGeom>
          <a:noFill/>
          <a:ln>
            <a:noFill/>
          </a:ln>
        </p:spPr>
      </p:pic>
      <p:sp>
        <p:nvSpPr>
          <p:cNvPr id="72" name="Google Shape;72;p4"/>
          <p:cNvSpPr txBox="1">
            <a:spLocks noGrp="1"/>
          </p:cNvSpPr>
          <p:nvPr>
            <p:ph type="title"/>
          </p:nvPr>
        </p:nvSpPr>
        <p:spPr>
          <a:xfrm>
            <a:off x="838200" y="105732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838200" y="4361380"/>
            <a:ext cx="3414109" cy="6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p:nvPr/>
        </p:nvSpPr>
        <p:spPr>
          <a:xfrm>
            <a:off x="8562110" y="6174350"/>
            <a:ext cx="3629890" cy="683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75" name="Google Shape;75;p4"/>
          <p:cNvSpPr txBox="1">
            <a:spLocks noGrp="1"/>
          </p:cNvSpPr>
          <p:nvPr>
            <p:ph type="body" idx="2"/>
          </p:nvPr>
        </p:nvSpPr>
        <p:spPr>
          <a:xfrm>
            <a:off x="838200" y="5057207"/>
            <a:ext cx="2859088" cy="531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
          <p:cNvSpPr txBox="1">
            <a:spLocks noGrp="1"/>
          </p:cNvSpPr>
          <p:nvPr>
            <p:ph type="body" idx="3"/>
          </p:nvPr>
        </p:nvSpPr>
        <p:spPr>
          <a:xfrm>
            <a:off x="838200" y="2750550"/>
            <a:ext cx="8265886" cy="79819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600"/>
              <a:buNone/>
              <a:defRPr sz="3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4"/>
          <p:cNvPicPr preferRelativeResize="0"/>
          <p:nvPr/>
        </p:nvPicPr>
        <p:blipFill rotWithShape="1">
          <a:blip r:embed="rId3">
            <a:alphaModFix/>
          </a:blip>
          <a:srcRect/>
          <a:stretch/>
        </p:blipFill>
        <p:spPr>
          <a:xfrm>
            <a:off x="8882743" y="6240869"/>
            <a:ext cx="2939143" cy="40761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5A9E"/>
              </a:buClr>
              <a:buSzPts val="3700"/>
              <a:buFont typeface="Arial"/>
              <a:buNone/>
              <a:defRPr sz="3700" b="1" i="0" u="none" strike="noStrike" cap="none">
                <a:solidFill>
                  <a:srgbClr val="005A9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5" name="Google Shape;15;p3"/>
          <p:cNvPicPr preferRelativeResize="0"/>
          <p:nvPr/>
        </p:nvPicPr>
        <p:blipFill rotWithShape="1">
          <a:blip r:embed="rId22">
            <a:alphaModFix/>
          </a:blip>
          <a:srcRect/>
          <a:stretch/>
        </p:blipFill>
        <p:spPr>
          <a:xfrm>
            <a:off x="8721055" y="6311900"/>
            <a:ext cx="2632745" cy="3651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67" r:id="rId16"/>
    <p:sldLayoutId id="2147483668" r:id="rId17"/>
    <p:sldLayoutId id="2147483669" r:id="rId18"/>
    <p:sldLayoutId id="2147483670" r:id="rId19"/>
    <p:sldLayoutId id="214748367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ucanr.edu/site/communications-toolkit/uc-anr-logos-and-templat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ucanr.edu/sites/default/files/2025-01/406123.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ucanr.edu/site/uc-anr-business-operations-center" TargetMode="External"/><Relationship Id="rId5" Type="http://schemas.openxmlformats.org/officeDocument/2006/relationships/hyperlink" Target="https://ucanr.edu/sites/default/files/2025-01/405986.pdf" TargetMode="External"/><Relationship Id="rId4" Type="http://schemas.openxmlformats.org/officeDocument/2006/relationships/hyperlink" Target="https://ucanr.edu/sites/default/files/2025-01/406133.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f9eb2fa6d1_0_6"/>
          <p:cNvSpPr txBox="1">
            <a:spLocks noGrp="1"/>
          </p:cNvSpPr>
          <p:nvPr>
            <p:ph type="title"/>
          </p:nvPr>
        </p:nvSpPr>
        <p:spPr>
          <a:xfrm>
            <a:off x="98323" y="1463075"/>
            <a:ext cx="11995354" cy="285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US" dirty="0"/>
              <a:t>Statement of Cash Collections (SCC)Training </a:t>
            </a:r>
            <a:endParaRPr dirty="0"/>
          </a:p>
        </p:txBody>
      </p:sp>
      <p:sp>
        <p:nvSpPr>
          <p:cNvPr id="193" name="Google Shape;193;g2f9eb2fa6d1_0_6"/>
          <p:cNvSpPr txBox="1">
            <a:spLocks noGrp="1"/>
          </p:cNvSpPr>
          <p:nvPr>
            <p:ph type="body" idx="1"/>
          </p:nvPr>
        </p:nvSpPr>
        <p:spPr>
          <a:xfrm>
            <a:off x="838200" y="5683045"/>
            <a:ext cx="10515600" cy="52852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2400"/>
              <a:buNone/>
            </a:pPr>
            <a:r>
              <a:rPr lang="en-US" dirty="0"/>
              <a:t>August 28,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E4AC3-0742-CACD-C4ED-C27CF7D3F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E2494-D0E2-C4FC-EBEF-22B256B9754D}"/>
              </a:ext>
            </a:extLst>
          </p:cNvPr>
          <p:cNvSpPr>
            <a:spLocks noGrp="1"/>
          </p:cNvSpPr>
          <p:nvPr>
            <p:ph type="title"/>
          </p:nvPr>
        </p:nvSpPr>
        <p:spPr>
          <a:xfrm>
            <a:off x="684734" y="313786"/>
            <a:ext cx="10817838" cy="767528"/>
          </a:xfrm>
        </p:spPr>
        <p:txBody>
          <a:bodyPr wrap="square" anchor="ctr">
            <a:normAutofit/>
          </a:bodyPr>
          <a:lstStyle/>
          <a:p>
            <a:r>
              <a:rPr lang="en-US" dirty="0"/>
              <a:t>Sales Tax</a:t>
            </a:r>
          </a:p>
        </p:txBody>
      </p:sp>
      <p:sp>
        <p:nvSpPr>
          <p:cNvPr id="13" name="TextBox 12">
            <a:extLst>
              <a:ext uri="{FF2B5EF4-FFF2-40B4-BE49-F238E27FC236}">
                <a16:creationId xmlns:a16="http://schemas.microsoft.com/office/drawing/2014/main" id="{731C8C0E-9EDA-2C3C-ADD2-FBE018C53AAE}"/>
              </a:ext>
            </a:extLst>
          </p:cNvPr>
          <p:cNvSpPr txBox="1"/>
          <p:nvPr/>
        </p:nvSpPr>
        <p:spPr>
          <a:xfrm>
            <a:off x="166294" y="1778857"/>
            <a:ext cx="3121865" cy="418576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6">
                    <a:lumMod val="75000"/>
                  </a:schemeClr>
                </a:solidFill>
              </a:rPr>
              <a:t>Sales tax collected must be reflected on a separate line</a:t>
            </a:r>
            <a:br>
              <a:rPr lang="en-US" dirty="0">
                <a:solidFill>
                  <a:schemeClr val="accent6">
                    <a:lumMod val="75000"/>
                  </a:schemeClr>
                </a:solidFill>
              </a:rPr>
            </a:br>
            <a:endParaRPr lang="en-US" dirty="0">
              <a:solidFill>
                <a:schemeClr val="accent6">
                  <a:lumMod val="75000"/>
                </a:schemeClr>
              </a:solidFill>
            </a:endParaRPr>
          </a:p>
          <a:p>
            <a:pPr marL="285750" indent="-285750">
              <a:buFont typeface="Arial" panose="020B0604020202020204" pitchFamily="34" charset="0"/>
              <a:buChar char="•"/>
            </a:pPr>
            <a:r>
              <a:rPr lang="en-US" dirty="0">
                <a:solidFill>
                  <a:schemeClr val="accent6">
                    <a:lumMod val="75000"/>
                  </a:schemeClr>
                </a:solidFill>
              </a:rPr>
              <a:t>Provide sales tax percentage used at point of sale for each applicable line</a:t>
            </a:r>
            <a:br>
              <a:rPr lang="en-US" dirty="0">
                <a:solidFill>
                  <a:schemeClr val="accent6">
                    <a:lumMod val="75000"/>
                  </a:schemeClr>
                </a:solidFill>
              </a:rPr>
            </a:br>
            <a:endParaRPr lang="en-US" dirty="0">
              <a:solidFill>
                <a:schemeClr val="accent6">
                  <a:lumMod val="75000"/>
                </a:schemeClr>
              </a:solidFill>
            </a:endParaRPr>
          </a:p>
          <a:p>
            <a:pPr marL="285750" indent="-285750">
              <a:buFont typeface="Arial" panose="020B0604020202020204" pitchFamily="34" charset="0"/>
              <a:buChar char="•"/>
            </a:pPr>
            <a:r>
              <a:rPr lang="en-US" b="1" dirty="0">
                <a:solidFill>
                  <a:schemeClr val="accent6">
                    <a:lumMod val="75000"/>
                  </a:schemeClr>
                </a:solidFill>
              </a:rPr>
              <a:t>Deposit description</a:t>
            </a:r>
            <a:r>
              <a:rPr lang="en-US" dirty="0">
                <a:solidFill>
                  <a:schemeClr val="accent6">
                    <a:lumMod val="75000"/>
                  </a:schemeClr>
                </a:solidFill>
              </a:rPr>
              <a:t>: enter the </a:t>
            </a:r>
            <a:r>
              <a:rPr lang="en-US" b="1" dirty="0">
                <a:solidFill>
                  <a:schemeClr val="accent6">
                    <a:lumMod val="75000"/>
                  </a:schemeClr>
                </a:solidFill>
              </a:rPr>
              <a:t>CITY</a:t>
            </a:r>
            <a:r>
              <a:rPr lang="en-US" dirty="0">
                <a:solidFill>
                  <a:schemeClr val="accent6">
                    <a:lumMod val="75000"/>
                  </a:schemeClr>
                </a:solidFill>
              </a:rPr>
              <a:t> and </a:t>
            </a:r>
            <a:r>
              <a:rPr lang="en-US" b="1" dirty="0">
                <a:solidFill>
                  <a:schemeClr val="accent6">
                    <a:lumMod val="75000"/>
                  </a:schemeClr>
                </a:solidFill>
              </a:rPr>
              <a:t>COUNTY</a:t>
            </a:r>
            <a:r>
              <a:rPr lang="en-US" dirty="0">
                <a:solidFill>
                  <a:schemeClr val="accent6">
                    <a:lumMod val="75000"/>
                  </a:schemeClr>
                </a:solidFill>
              </a:rPr>
              <a:t> where the sales tax was collected. (ex. Davis, Yolo)</a:t>
            </a:r>
          </a:p>
          <a:p>
            <a:endParaRPr lang="en-US" dirty="0"/>
          </a:p>
          <a:p>
            <a:endParaRPr lang="en-US" dirty="0"/>
          </a:p>
          <a:p>
            <a:r>
              <a:rPr lang="en-US" dirty="0"/>
              <a:t>  </a:t>
            </a:r>
          </a:p>
          <a:p>
            <a:pPr marL="285750" indent="-285750">
              <a:buFont typeface="Arial" panose="020B0604020202020204" pitchFamily="34" charset="0"/>
              <a:buChar char="•"/>
            </a:pPr>
            <a:r>
              <a:rPr lang="en-US" dirty="0">
                <a:solidFill>
                  <a:srgbClr val="7030A0"/>
                </a:solidFill>
              </a:rPr>
              <a:t>Record any shortages or overages in the same layout as the tax line for all applicable chart strings.</a:t>
            </a:r>
            <a:br>
              <a:rPr lang="en-US" dirty="0">
                <a:solidFill>
                  <a:srgbClr val="7030A0"/>
                </a:solidFill>
              </a:rPr>
            </a:br>
            <a:endParaRPr lang="en-US" dirty="0">
              <a:solidFill>
                <a:srgbClr val="7030A0"/>
              </a:solidFill>
            </a:endParaRPr>
          </a:p>
        </p:txBody>
      </p:sp>
      <p:sp>
        <p:nvSpPr>
          <p:cNvPr id="5" name="TextBox 4">
            <a:extLst>
              <a:ext uri="{FF2B5EF4-FFF2-40B4-BE49-F238E27FC236}">
                <a16:creationId xmlns:a16="http://schemas.microsoft.com/office/drawing/2014/main" id="{9017A9D2-3503-5502-4295-403A6B04D18E}"/>
              </a:ext>
            </a:extLst>
          </p:cNvPr>
          <p:cNvSpPr txBox="1"/>
          <p:nvPr/>
        </p:nvSpPr>
        <p:spPr>
          <a:xfrm>
            <a:off x="312880" y="5986176"/>
            <a:ext cx="7813025" cy="738664"/>
          </a:xfrm>
          <a:prstGeom prst="rect">
            <a:avLst/>
          </a:prstGeom>
          <a:noFill/>
        </p:spPr>
        <p:txBody>
          <a:bodyPr wrap="square">
            <a:spAutoFit/>
          </a:bodyPr>
          <a:lstStyle/>
          <a:p>
            <a:r>
              <a:rPr lang="en-US" b="1" dirty="0"/>
              <a:t>UC ANR is not exempt from paying state tax</a:t>
            </a:r>
            <a:r>
              <a:rPr lang="en-US" dirty="0"/>
              <a:t>, so sales tax must be charged at the point of sale for all taxable sales. If not charged at the time of sale on taxable items, must be self-assessed when submitting the SCC.</a:t>
            </a:r>
          </a:p>
        </p:txBody>
      </p:sp>
      <p:pic>
        <p:nvPicPr>
          <p:cNvPr id="6" name="Picture 5">
            <a:extLst>
              <a:ext uri="{FF2B5EF4-FFF2-40B4-BE49-F238E27FC236}">
                <a16:creationId xmlns:a16="http://schemas.microsoft.com/office/drawing/2014/main" id="{B280D59B-9227-2E1A-3C18-A59D4F94F76B}"/>
              </a:ext>
            </a:extLst>
          </p:cNvPr>
          <p:cNvPicPr>
            <a:picLocks noChangeAspect="1"/>
          </p:cNvPicPr>
          <p:nvPr/>
        </p:nvPicPr>
        <p:blipFill>
          <a:blip r:embed="rId2"/>
          <a:srcRect l="1645" r="2199"/>
          <a:stretch>
            <a:fillRect/>
          </a:stretch>
        </p:blipFill>
        <p:spPr>
          <a:xfrm>
            <a:off x="3406465" y="313786"/>
            <a:ext cx="8619241" cy="5503247"/>
          </a:xfrm>
          <a:prstGeom prst="rect">
            <a:avLst/>
          </a:prstGeom>
        </p:spPr>
      </p:pic>
      <p:cxnSp>
        <p:nvCxnSpPr>
          <p:cNvPr id="15" name="Connector: Elbow 14">
            <a:extLst>
              <a:ext uri="{FF2B5EF4-FFF2-40B4-BE49-F238E27FC236}">
                <a16:creationId xmlns:a16="http://schemas.microsoft.com/office/drawing/2014/main" id="{BDE17D4F-64F9-27C0-F328-CCA37BB80799}"/>
              </a:ext>
            </a:extLst>
          </p:cNvPr>
          <p:cNvCxnSpPr>
            <a:cxnSpLocks/>
          </p:cNvCxnSpPr>
          <p:nvPr/>
        </p:nvCxnSpPr>
        <p:spPr>
          <a:xfrm rot="16200000" flipH="1">
            <a:off x="2265793" y="2804033"/>
            <a:ext cx="1750706" cy="384702"/>
          </a:xfrm>
          <a:prstGeom prst="bentConnector4">
            <a:avLst>
              <a:gd name="adj1" fmla="val -11"/>
              <a:gd name="adj2" fmla="val 61406"/>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BAC9463-57F3-772A-B9E6-53637DE6D6CA}"/>
              </a:ext>
            </a:extLst>
          </p:cNvPr>
          <p:cNvCxnSpPr/>
          <p:nvPr/>
        </p:nvCxnSpPr>
        <p:spPr>
          <a:xfrm>
            <a:off x="2614614" y="4911365"/>
            <a:ext cx="791851"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89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E0CA0-0032-C185-7558-814A7505B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8F9C2-8387-3C66-3A34-08B476141A78}"/>
              </a:ext>
            </a:extLst>
          </p:cNvPr>
          <p:cNvSpPr>
            <a:spLocks noGrp="1"/>
          </p:cNvSpPr>
          <p:nvPr>
            <p:ph type="title"/>
          </p:nvPr>
        </p:nvSpPr>
        <p:spPr>
          <a:xfrm>
            <a:off x="1425609" y="187261"/>
            <a:ext cx="10817838" cy="767528"/>
          </a:xfrm>
        </p:spPr>
        <p:txBody>
          <a:bodyPr wrap="square" anchor="ctr">
            <a:normAutofit/>
          </a:bodyPr>
          <a:lstStyle/>
          <a:p>
            <a:r>
              <a:rPr lang="en-US" dirty="0"/>
              <a:t>Verification and Signatures</a:t>
            </a:r>
          </a:p>
        </p:txBody>
      </p:sp>
      <p:sp>
        <p:nvSpPr>
          <p:cNvPr id="15" name="Rectangle 14">
            <a:extLst>
              <a:ext uri="{FF2B5EF4-FFF2-40B4-BE49-F238E27FC236}">
                <a16:creationId xmlns:a16="http://schemas.microsoft.com/office/drawing/2014/main" id="{A97BD6E6-0444-EF13-BE82-BF351263224C}"/>
              </a:ext>
            </a:extLst>
          </p:cNvPr>
          <p:cNvSpPr/>
          <p:nvPr/>
        </p:nvSpPr>
        <p:spPr>
          <a:xfrm>
            <a:off x="-8176447" y="5305315"/>
            <a:ext cx="2452051" cy="192446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A87C0E-755C-1BA5-1FF9-0E602D980425}"/>
              </a:ext>
            </a:extLst>
          </p:cNvPr>
          <p:cNvSpPr txBox="1"/>
          <p:nvPr/>
        </p:nvSpPr>
        <p:spPr>
          <a:xfrm>
            <a:off x="180700" y="3139126"/>
            <a:ext cx="2489819" cy="2893100"/>
          </a:xfrm>
          <a:prstGeom prst="rect">
            <a:avLst/>
          </a:prstGeom>
          <a:noFill/>
        </p:spPr>
        <p:txBody>
          <a:bodyPr wrap="square">
            <a:spAutoFit/>
          </a:bodyPr>
          <a:lstStyle/>
          <a:p>
            <a:pPr marL="171450" indent="-171450">
              <a:buFont typeface="Arial" panose="020B0604020202020204" pitchFamily="34" charset="0"/>
              <a:buChar char="•"/>
            </a:pPr>
            <a:r>
              <a:rPr lang="en-US" dirty="0"/>
              <a:t>Verify that all totals are accurate and match the deposit receipt provided by the bank at the time of deposit. </a:t>
            </a:r>
          </a:p>
          <a:p>
            <a:endParaRPr lang="en-US" dirty="0"/>
          </a:p>
          <a:p>
            <a:endParaRPr lang="en-US" dirty="0"/>
          </a:p>
          <a:p>
            <a:pPr marL="171450" indent="-171450">
              <a:buFont typeface="Arial" panose="020B0604020202020204" pitchFamily="34" charset="0"/>
              <a:buChar char="•"/>
            </a:pPr>
            <a:r>
              <a:rPr lang="en-US" dirty="0"/>
              <a:t>Obtain signatures of the Preparer and Director</a:t>
            </a:r>
          </a:p>
          <a:p>
            <a:endParaRPr lang="en-US" dirty="0"/>
          </a:p>
          <a:p>
            <a:pPr marL="171450" indent="-171450">
              <a:buFont typeface="Arial" panose="020B0604020202020204" pitchFamily="34" charset="0"/>
              <a:buChar char="•"/>
            </a:pPr>
            <a:r>
              <a:rPr lang="en-US" dirty="0"/>
              <a:t>If hand signing, please include date with signature.</a:t>
            </a:r>
          </a:p>
        </p:txBody>
      </p:sp>
      <p:pic>
        <p:nvPicPr>
          <p:cNvPr id="8" name="Picture 7">
            <a:extLst>
              <a:ext uri="{FF2B5EF4-FFF2-40B4-BE49-F238E27FC236}">
                <a16:creationId xmlns:a16="http://schemas.microsoft.com/office/drawing/2014/main" id="{BDF12373-47D6-D119-4884-562EE2D88CC3}"/>
              </a:ext>
            </a:extLst>
          </p:cNvPr>
          <p:cNvPicPr>
            <a:picLocks noChangeAspect="1"/>
          </p:cNvPicPr>
          <p:nvPr/>
        </p:nvPicPr>
        <p:blipFill>
          <a:blip r:embed="rId2"/>
          <a:stretch>
            <a:fillRect/>
          </a:stretch>
        </p:blipFill>
        <p:spPr>
          <a:xfrm>
            <a:off x="2697209" y="1049985"/>
            <a:ext cx="9314091" cy="5615066"/>
          </a:xfrm>
          <a:prstGeom prst="rect">
            <a:avLst/>
          </a:prstGeom>
        </p:spPr>
      </p:pic>
      <p:sp>
        <p:nvSpPr>
          <p:cNvPr id="14" name="Rectangle 13">
            <a:extLst>
              <a:ext uri="{FF2B5EF4-FFF2-40B4-BE49-F238E27FC236}">
                <a16:creationId xmlns:a16="http://schemas.microsoft.com/office/drawing/2014/main" id="{51BC0E9C-267B-BF21-0A2D-807536F33035}"/>
              </a:ext>
            </a:extLst>
          </p:cNvPr>
          <p:cNvSpPr/>
          <p:nvPr/>
        </p:nvSpPr>
        <p:spPr>
          <a:xfrm>
            <a:off x="10284643" y="4430598"/>
            <a:ext cx="1630837" cy="3205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01C65B-B9FF-DCB4-DADE-EC5EB3DA9847}"/>
              </a:ext>
            </a:extLst>
          </p:cNvPr>
          <p:cNvSpPr/>
          <p:nvPr/>
        </p:nvSpPr>
        <p:spPr>
          <a:xfrm>
            <a:off x="10501460" y="5647759"/>
            <a:ext cx="1406082" cy="3205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0394AF-54BA-4E22-61C7-E1F7A6E93061}"/>
              </a:ext>
            </a:extLst>
          </p:cNvPr>
          <p:cNvSpPr/>
          <p:nvPr/>
        </p:nvSpPr>
        <p:spPr>
          <a:xfrm>
            <a:off x="2791904" y="5561814"/>
            <a:ext cx="7257069" cy="2462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03B6A2F-B912-78E7-DE50-6B5AD8865EB1}"/>
              </a:ext>
            </a:extLst>
          </p:cNvPr>
          <p:cNvCxnSpPr/>
          <p:nvPr/>
        </p:nvCxnSpPr>
        <p:spPr>
          <a:xfrm>
            <a:off x="2697209" y="6599062"/>
            <a:ext cx="11206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5B3EE9-173E-888C-1D8F-306A3E8C1F00}"/>
              </a:ext>
            </a:extLst>
          </p:cNvPr>
          <p:cNvCxnSpPr>
            <a:cxnSpLocks/>
          </p:cNvCxnSpPr>
          <p:nvPr/>
        </p:nvCxnSpPr>
        <p:spPr>
          <a:xfrm>
            <a:off x="6893707" y="6599062"/>
            <a:ext cx="1976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9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3FFB-5E02-0C60-59B4-F739B8F44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42020-E853-0C60-D813-E69EDCC56D37}"/>
              </a:ext>
            </a:extLst>
          </p:cNvPr>
          <p:cNvSpPr>
            <a:spLocks noGrp="1"/>
          </p:cNvSpPr>
          <p:nvPr>
            <p:ph type="title"/>
          </p:nvPr>
        </p:nvSpPr>
        <p:spPr>
          <a:xfrm>
            <a:off x="684734" y="313786"/>
            <a:ext cx="10817838" cy="767528"/>
          </a:xfrm>
        </p:spPr>
        <p:txBody>
          <a:bodyPr wrap="square" anchor="ctr">
            <a:normAutofit/>
          </a:bodyPr>
          <a:lstStyle/>
          <a:p>
            <a:r>
              <a:rPr lang="en-US" dirty="0"/>
              <a:t>Specific Types of Check</a:t>
            </a:r>
          </a:p>
        </p:txBody>
      </p:sp>
      <p:sp>
        <p:nvSpPr>
          <p:cNvPr id="4" name="Text Placeholder 2">
            <a:extLst>
              <a:ext uri="{FF2B5EF4-FFF2-40B4-BE49-F238E27FC236}">
                <a16:creationId xmlns:a16="http://schemas.microsoft.com/office/drawing/2014/main" id="{1C8648A6-0AB2-CF51-01E8-46DFAC478077}"/>
              </a:ext>
            </a:extLst>
          </p:cNvPr>
          <p:cNvSpPr>
            <a:spLocks noGrp="1"/>
          </p:cNvSpPr>
          <p:nvPr>
            <p:ph type="body" idx="1"/>
          </p:nvPr>
        </p:nvSpPr>
        <p:spPr>
          <a:xfrm>
            <a:off x="133898" y="1574136"/>
            <a:ext cx="11615649" cy="4351338"/>
          </a:xfrm>
        </p:spPr>
        <p:txBody>
          <a:bodyPr>
            <a:normAutofit/>
          </a:bodyPr>
          <a:lstStyle/>
          <a:p>
            <a:r>
              <a:rPr lang="en-US" b="1" dirty="0"/>
              <a:t>Contracts &amp; Grants checks</a:t>
            </a:r>
          </a:p>
          <a:p>
            <a:pPr lvl="1"/>
            <a:r>
              <a:rPr lang="en-US" dirty="0"/>
              <a:t>Attach a note with the award number to the check and give to the BOC.</a:t>
            </a:r>
          </a:p>
          <a:p>
            <a:pPr lvl="1"/>
            <a:r>
              <a:rPr lang="en-US" dirty="0"/>
              <a:t>They will then work with Andrea Davis to get it deposited with CGA.</a:t>
            </a:r>
          </a:p>
          <a:p>
            <a:endParaRPr lang="en-US" dirty="0"/>
          </a:p>
          <a:p>
            <a:r>
              <a:rPr lang="en-US" b="1" dirty="0"/>
              <a:t>Aggie Enterprise Accounts Receivable (AR) Invoice checks</a:t>
            </a:r>
          </a:p>
          <a:p>
            <a:pPr lvl="1"/>
            <a:r>
              <a:rPr lang="en-US" dirty="0"/>
              <a:t>Attach a copy of the AR invoice and give to the BOC.</a:t>
            </a:r>
          </a:p>
          <a:p>
            <a:pPr lvl="1"/>
            <a:r>
              <a:rPr lang="en-US" dirty="0"/>
              <a:t>They will take the check to the Davis Cashier’s Office to be applied to the invoice.</a:t>
            </a:r>
          </a:p>
          <a:p>
            <a:pPr marL="114300" indent="0">
              <a:buNone/>
            </a:pPr>
            <a:endParaRPr lang="en-US" dirty="0"/>
          </a:p>
        </p:txBody>
      </p:sp>
    </p:spTree>
    <p:extLst>
      <p:ext uri="{BB962C8B-B14F-4D97-AF65-F5344CB8AC3E}">
        <p14:creationId xmlns:p14="http://schemas.microsoft.com/office/powerpoint/2010/main" val="416019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a:extLst>
            <a:ext uri="{FF2B5EF4-FFF2-40B4-BE49-F238E27FC236}">
              <a16:creationId xmlns:a16="http://schemas.microsoft.com/office/drawing/2014/main" id="{F7333EC8-7D19-9E31-B0ED-64BD5D72BC0D}"/>
            </a:ext>
          </a:extLst>
        </p:cNvPr>
        <p:cNvGrpSpPr/>
        <p:nvPr/>
      </p:nvGrpSpPr>
      <p:grpSpPr>
        <a:xfrm>
          <a:off x="0" y="0"/>
          <a:ext cx="0" cy="0"/>
          <a:chOff x="0" y="0"/>
          <a:chExt cx="0" cy="0"/>
        </a:xfrm>
      </p:grpSpPr>
      <p:sp>
        <p:nvSpPr>
          <p:cNvPr id="199" name="Google Shape;199;g2f9eb2fa6d1_0_14">
            <a:extLst>
              <a:ext uri="{FF2B5EF4-FFF2-40B4-BE49-F238E27FC236}">
                <a16:creationId xmlns:a16="http://schemas.microsoft.com/office/drawing/2014/main" id="{CAABC85C-668C-00E9-D2EA-BD62F86582C8}"/>
              </a:ext>
            </a:extLst>
          </p:cNvPr>
          <p:cNvSpPr txBox="1">
            <a:spLocks noGrp="1"/>
          </p:cNvSpPr>
          <p:nvPr>
            <p:ph type="title"/>
          </p:nvPr>
        </p:nvSpPr>
        <p:spPr>
          <a:xfrm>
            <a:off x="684734" y="313786"/>
            <a:ext cx="10817700" cy="76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500"/>
              <a:buNone/>
            </a:pPr>
            <a:r>
              <a:rPr lang="en-US" dirty="0"/>
              <a:t>Donation Packets</a:t>
            </a:r>
            <a:endParaRPr dirty="0"/>
          </a:p>
        </p:txBody>
      </p:sp>
      <p:sp>
        <p:nvSpPr>
          <p:cNvPr id="200" name="Google Shape;200;g2f9eb2fa6d1_0_14">
            <a:extLst>
              <a:ext uri="{FF2B5EF4-FFF2-40B4-BE49-F238E27FC236}">
                <a16:creationId xmlns:a16="http://schemas.microsoft.com/office/drawing/2014/main" id="{52FF8499-2569-9603-3A3C-3991464F8A73}"/>
              </a:ext>
            </a:extLst>
          </p:cNvPr>
          <p:cNvSpPr txBox="1">
            <a:spLocks noGrp="1"/>
          </p:cNvSpPr>
          <p:nvPr>
            <p:ph type="body" idx="1"/>
          </p:nvPr>
        </p:nvSpPr>
        <p:spPr>
          <a:xfrm>
            <a:off x="338328" y="1545336"/>
            <a:ext cx="11164106" cy="479928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800"/>
              <a:buNone/>
            </a:pPr>
            <a:endParaRPr lang="en-US" sz="1200" dirty="0"/>
          </a:p>
          <a:p>
            <a:pPr marL="457200" lvl="0" indent="-342900" algn="l" rtl="0">
              <a:lnSpc>
                <a:spcPct val="120000"/>
              </a:lnSpc>
              <a:spcBef>
                <a:spcPts val="0"/>
              </a:spcBef>
              <a:spcAft>
                <a:spcPts val="0"/>
              </a:spcAft>
              <a:buSzPts val="1800"/>
              <a:buChar char="•"/>
            </a:pPr>
            <a:r>
              <a:rPr lang="en-US" sz="2600" dirty="0"/>
              <a:t>Statement of Cash Collections Form (SCC)</a:t>
            </a:r>
          </a:p>
          <a:p>
            <a:pPr marL="457200" lvl="0" indent="-342900" algn="l" rtl="0">
              <a:lnSpc>
                <a:spcPct val="120000"/>
              </a:lnSpc>
              <a:spcBef>
                <a:spcPts val="0"/>
              </a:spcBef>
              <a:spcAft>
                <a:spcPts val="0"/>
              </a:spcAft>
              <a:buSzPts val="1800"/>
              <a:buChar char="•"/>
            </a:pPr>
            <a:r>
              <a:rPr lang="en-US" sz="2600" dirty="0"/>
              <a:t>Tender of Gift Form</a:t>
            </a:r>
          </a:p>
          <a:p>
            <a:pPr marL="457200" lvl="0" indent="-342900" algn="l" rtl="0">
              <a:lnSpc>
                <a:spcPct val="120000"/>
              </a:lnSpc>
              <a:spcBef>
                <a:spcPts val="0"/>
              </a:spcBef>
              <a:spcAft>
                <a:spcPts val="0"/>
              </a:spcAft>
              <a:buSzPts val="1800"/>
              <a:buChar char="•"/>
            </a:pPr>
            <a:r>
              <a:rPr lang="en-US" sz="2600" dirty="0"/>
              <a:t>Official acceptance letter</a:t>
            </a:r>
          </a:p>
          <a:p>
            <a:pPr marL="457200" lvl="0" indent="-342900" algn="l" rtl="0">
              <a:lnSpc>
                <a:spcPct val="120000"/>
              </a:lnSpc>
              <a:spcBef>
                <a:spcPts val="0"/>
              </a:spcBef>
              <a:spcAft>
                <a:spcPts val="0"/>
              </a:spcAft>
              <a:buSzPts val="1800"/>
              <a:buChar char="•"/>
            </a:pPr>
            <a:r>
              <a:rPr lang="en-US" sz="2600" dirty="0"/>
              <a:t>Any backup paperwork from Donor </a:t>
            </a:r>
          </a:p>
          <a:p>
            <a:pPr marL="457200" lvl="0" indent="-342900" algn="l" rtl="0">
              <a:lnSpc>
                <a:spcPct val="120000"/>
              </a:lnSpc>
              <a:spcBef>
                <a:spcPts val="0"/>
              </a:spcBef>
              <a:spcAft>
                <a:spcPts val="0"/>
              </a:spcAft>
              <a:buSzPts val="1800"/>
              <a:buChar char="•"/>
            </a:pPr>
            <a:r>
              <a:rPr lang="en-US" sz="2600" dirty="0"/>
              <a:t>Copy of Check (redacted)</a:t>
            </a:r>
            <a:r>
              <a:rPr lang="en-US" dirty="0"/>
              <a:t> </a:t>
            </a:r>
          </a:p>
          <a:p>
            <a:pPr marL="114300" lvl="0" indent="0" algn="l" rtl="0">
              <a:lnSpc>
                <a:spcPct val="120000"/>
              </a:lnSpc>
              <a:spcBef>
                <a:spcPts val="0"/>
              </a:spcBef>
              <a:spcAft>
                <a:spcPts val="0"/>
              </a:spcAft>
              <a:buSzPts val="1800"/>
              <a:buNone/>
            </a:pPr>
            <a:endParaRPr lang="en-US" sz="1800" dirty="0"/>
          </a:p>
          <a:p>
            <a:pPr marL="114300" lvl="0" indent="0" algn="l" rtl="0">
              <a:lnSpc>
                <a:spcPct val="120000"/>
              </a:lnSpc>
              <a:spcBef>
                <a:spcPts val="0"/>
              </a:spcBef>
              <a:spcAft>
                <a:spcPts val="0"/>
              </a:spcAft>
              <a:buSzPts val="1800"/>
              <a:buNone/>
            </a:pPr>
            <a:r>
              <a:rPr lang="en-US" u="sng" dirty="0"/>
              <a:t>If Applicable:</a:t>
            </a:r>
          </a:p>
          <a:p>
            <a:pPr>
              <a:lnSpc>
                <a:spcPct val="120000"/>
              </a:lnSpc>
              <a:spcBef>
                <a:spcPts val="0"/>
              </a:spcBef>
            </a:pPr>
            <a:r>
              <a:rPr lang="en-US" dirty="0"/>
              <a:t>700U form (for donations to research) </a:t>
            </a:r>
          </a:p>
          <a:p>
            <a:pPr>
              <a:lnSpc>
                <a:spcPct val="120000"/>
              </a:lnSpc>
              <a:spcBef>
                <a:spcPts val="0"/>
              </a:spcBef>
            </a:pPr>
            <a:r>
              <a:rPr lang="en-US" dirty="0"/>
              <a:t>UDEV (individual donations for $5,000+)</a:t>
            </a:r>
          </a:p>
        </p:txBody>
      </p:sp>
    </p:spTree>
    <p:extLst>
      <p:ext uri="{BB962C8B-B14F-4D97-AF65-F5344CB8AC3E}">
        <p14:creationId xmlns:p14="http://schemas.microsoft.com/office/powerpoint/2010/main" val="302680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0e1bdecd0c_0_0"/>
          <p:cNvSpPr txBox="1">
            <a:spLocks noGrp="1"/>
          </p:cNvSpPr>
          <p:nvPr>
            <p:ph type="title"/>
          </p:nvPr>
        </p:nvSpPr>
        <p:spPr>
          <a:xfrm>
            <a:off x="684734" y="313786"/>
            <a:ext cx="10817700" cy="76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1000"/>
              </a:spcBef>
              <a:spcAft>
                <a:spcPts val="0"/>
              </a:spcAft>
              <a:buClr>
                <a:schemeClr val="dk1"/>
              </a:buClr>
              <a:buSzPts val="1100"/>
              <a:buFont typeface="Arial"/>
              <a:buNone/>
            </a:pPr>
            <a:r>
              <a:rPr lang="en-US" sz="4800" dirty="0"/>
              <a:t>Acceptance Letters</a:t>
            </a:r>
          </a:p>
        </p:txBody>
      </p:sp>
      <p:sp>
        <p:nvSpPr>
          <p:cNvPr id="214" name="Google Shape;214;g30e1bdecd0c_0_0"/>
          <p:cNvSpPr txBox="1">
            <a:spLocks noGrp="1"/>
          </p:cNvSpPr>
          <p:nvPr>
            <p:ph type="body" idx="1"/>
          </p:nvPr>
        </p:nvSpPr>
        <p:spPr>
          <a:xfrm>
            <a:off x="130629" y="1825625"/>
            <a:ext cx="11669485"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800"/>
              <a:buNone/>
            </a:pPr>
            <a:r>
              <a:rPr lang="en-US" sz="2400" b="1" dirty="0"/>
              <a:t>Must contain the following:</a:t>
            </a:r>
          </a:p>
          <a:p>
            <a:pPr marL="114300" lvl="0" indent="0" algn="ctr" rtl="0">
              <a:lnSpc>
                <a:spcPct val="90000"/>
              </a:lnSpc>
              <a:spcBef>
                <a:spcPts val="0"/>
              </a:spcBef>
              <a:spcAft>
                <a:spcPts val="0"/>
              </a:spcAft>
              <a:buSzPts val="1800"/>
              <a:buNone/>
            </a:pPr>
            <a:endParaRPr lang="en-US" sz="1800" dirty="0"/>
          </a:p>
          <a:p>
            <a:pPr lvl="1">
              <a:spcBef>
                <a:spcPts val="0"/>
              </a:spcBef>
            </a:pPr>
            <a:r>
              <a:rPr lang="en-US" sz="1800" dirty="0"/>
              <a:t>Letter must be on official </a:t>
            </a:r>
            <a:r>
              <a:rPr lang="en-US" sz="1800" dirty="0">
                <a:hlinkClick r:id="rId3"/>
              </a:rPr>
              <a:t>UC ANR letterhead</a:t>
            </a:r>
            <a:r>
              <a:rPr lang="en-US" sz="1800" dirty="0"/>
              <a:t> with the Unit or Program Information</a:t>
            </a:r>
          </a:p>
          <a:p>
            <a:pPr lvl="1">
              <a:spcBef>
                <a:spcPts val="0"/>
              </a:spcBef>
            </a:pPr>
            <a:endParaRPr lang="en-US" sz="1800" dirty="0"/>
          </a:p>
          <a:p>
            <a:pPr lvl="1">
              <a:spcBef>
                <a:spcPts val="0"/>
              </a:spcBef>
            </a:pPr>
            <a:r>
              <a:rPr lang="en-US" sz="1800" dirty="0"/>
              <a:t>The letter must state the gift has been “</a:t>
            </a:r>
            <a:r>
              <a:rPr lang="en-US" sz="1800" b="1" dirty="0"/>
              <a:t>officially accepted</a:t>
            </a:r>
            <a:r>
              <a:rPr lang="en-US" sz="1800" dirty="0"/>
              <a:t>” in the first paragraph of the letter, it can be an acceptance &amp; thank letter all in one</a:t>
            </a:r>
            <a:br>
              <a:rPr lang="en-US" sz="1800" dirty="0"/>
            </a:br>
            <a:endParaRPr lang="en-US" sz="1800" dirty="0"/>
          </a:p>
          <a:p>
            <a:pPr lvl="1">
              <a:spcBef>
                <a:spcPts val="0"/>
              </a:spcBef>
            </a:pPr>
            <a:r>
              <a:rPr lang="en-US" sz="1800" dirty="0"/>
              <a:t>IRS tax statement (in letter or footnote) </a:t>
            </a:r>
          </a:p>
          <a:p>
            <a:pPr lvl="1">
              <a:spcBef>
                <a:spcPts val="0"/>
              </a:spcBef>
            </a:pPr>
            <a:endParaRPr lang="en-US" sz="1800" dirty="0"/>
          </a:p>
          <a:p>
            <a:pPr lvl="1">
              <a:spcBef>
                <a:spcPts val="0"/>
              </a:spcBef>
            </a:pPr>
            <a:r>
              <a:rPr lang="en-US" sz="1800" dirty="0"/>
              <a:t>The letter must be signed by the Director (unless gift is over $20k – then Greg Gibbs must sign)</a:t>
            </a:r>
          </a:p>
          <a:p>
            <a:pPr marL="571500" lvl="1" indent="0">
              <a:spcBef>
                <a:spcPts val="0"/>
              </a:spcBef>
              <a:buNone/>
            </a:pPr>
            <a:endParaRPr lang="en-US" sz="1800" dirty="0"/>
          </a:p>
          <a:p>
            <a:pPr lvl="1">
              <a:spcBef>
                <a:spcPts val="0"/>
              </a:spcBef>
            </a:pPr>
            <a:r>
              <a:rPr lang="en-US" sz="1800" dirty="0"/>
              <a:t>Signatures on ALL forms must be actual (wet) signatures or Adobe signature </a:t>
            </a:r>
            <a:r>
              <a:rPr lang="en-US" sz="1800" u="sng" dirty="0"/>
              <a:t>with</a:t>
            </a:r>
            <a:r>
              <a:rPr lang="en-US" sz="1800" dirty="0"/>
              <a:t> date/time stamp</a:t>
            </a:r>
          </a:p>
          <a:p>
            <a:pPr marL="571500" lvl="1" indent="0">
              <a:spcBef>
                <a:spcPts val="0"/>
              </a:spcBef>
              <a:buNone/>
            </a:pPr>
            <a:endParaRPr lang="en-US" sz="1800" dirty="0"/>
          </a:p>
          <a:p>
            <a:pPr marL="571500" lvl="1" indent="0">
              <a:spcBef>
                <a:spcPts val="0"/>
              </a:spcBef>
              <a:buNone/>
            </a:pPr>
            <a:endParaRPr lang="en-US" sz="1800" dirty="0"/>
          </a:p>
          <a:p>
            <a:pPr marL="571500" lvl="1" indent="0">
              <a:spcBef>
                <a:spcPts val="0"/>
              </a:spcBef>
              <a:buNone/>
            </a:pPr>
            <a:r>
              <a:rPr lang="en-US" sz="1800" b="1" dirty="0"/>
              <a:t>Development has a template available for everyone to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0e1bdecd0c_0_18"/>
          <p:cNvSpPr txBox="1">
            <a:spLocks noGrp="1"/>
          </p:cNvSpPr>
          <p:nvPr>
            <p:ph type="title"/>
          </p:nvPr>
        </p:nvSpPr>
        <p:spPr>
          <a:xfrm>
            <a:off x="684734" y="313786"/>
            <a:ext cx="10817700" cy="76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1000"/>
              </a:spcBef>
              <a:spcAft>
                <a:spcPts val="0"/>
              </a:spcAft>
              <a:buClr>
                <a:schemeClr val="dk1"/>
              </a:buClr>
              <a:buSzPts val="1100"/>
              <a:buFont typeface="Arial"/>
              <a:buNone/>
            </a:pPr>
            <a:r>
              <a:rPr lang="en-US" sz="4800" dirty="0"/>
              <a:t>Gift Processing Reminders</a:t>
            </a:r>
            <a:endParaRPr sz="4800" dirty="0"/>
          </a:p>
        </p:txBody>
      </p:sp>
      <p:sp>
        <p:nvSpPr>
          <p:cNvPr id="235" name="Google Shape;235;g30e1bdecd0c_0_18"/>
          <p:cNvSpPr txBox="1">
            <a:spLocks noGrp="1"/>
          </p:cNvSpPr>
          <p:nvPr>
            <p:ph type="body" idx="1"/>
          </p:nvPr>
        </p:nvSpPr>
        <p:spPr>
          <a:xfrm>
            <a:off x="637664" y="1807337"/>
            <a:ext cx="10911840" cy="4351200"/>
          </a:xfrm>
          <a:prstGeom prst="rect">
            <a:avLst/>
          </a:prstGeom>
          <a:noFill/>
          <a:ln>
            <a:noFill/>
          </a:ln>
        </p:spPr>
        <p:txBody>
          <a:bodyPr spcFirstLastPara="1" wrap="square" lIns="91425" tIns="45700" rIns="91425" bIns="45700" anchor="t" anchorCtr="0">
            <a:normAutofit/>
          </a:bodyPr>
          <a:lstStyle/>
          <a:p>
            <a:pPr algn="l"/>
            <a:r>
              <a:rPr lang="en-US" sz="2800" b="1" i="0" u="sng" strike="noStrike" baseline="0" dirty="0">
                <a:latin typeface="Arial-BoldMT"/>
              </a:rPr>
              <a:t>Receipt Date </a:t>
            </a:r>
            <a:r>
              <a:rPr lang="en-US" sz="2800" b="0" i="0" u="none" strike="noStrike" baseline="0" dirty="0">
                <a:latin typeface="ArialMT"/>
              </a:rPr>
              <a:t>is the </a:t>
            </a:r>
            <a:r>
              <a:rPr lang="en-US" sz="2800" b="0" i="1" u="none" strike="noStrike" baseline="0" dirty="0">
                <a:latin typeface="Arial-ItalicMT"/>
              </a:rPr>
              <a:t>initial date </a:t>
            </a:r>
            <a:r>
              <a:rPr lang="en-US" sz="2800" b="0" u="none" strike="noStrike" baseline="0" dirty="0">
                <a:latin typeface="Arial-ItalicMT"/>
              </a:rPr>
              <a:t>the check c</a:t>
            </a:r>
            <a:r>
              <a:rPr lang="en-US" dirty="0">
                <a:latin typeface="Arial-ItalicMT"/>
              </a:rPr>
              <a:t>omes</a:t>
            </a:r>
            <a:r>
              <a:rPr lang="en-US" sz="2800" b="0" u="none" strike="noStrike" baseline="0" dirty="0">
                <a:latin typeface="Arial-ItalicMT"/>
              </a:rPr>
              <a:t> into the possession of UC ANR </a:t>
            </a:r>
            <a:r>
              <a:rPr lang="en-US" sz="2800" b="0" i="0" u="none" strike="noStrike" baseline="0" dirty="0">
                <a:latin typeface="ArialMT"/>
              </a:rPr>
              <a:t>(be it an advisor, or office staff). This date is when the asset was legally transferred from the donor to the Regents/ANR. For Year End checks the receipt date can be the date of the check.  </a:t>
            </a:r>
          </a:p>
          <a:p>
            <a:pPr algn="l"/>
            <a:endParaRPr lang="en-US" sz="2800" b="0" i="0" u="none" strike="noStrike" baseline="0" dirty="0">
              <a:latin typeface="ArialMT"/>
            </a:endParaRPr>
          </a:p>
          <a:p>
            <a:pPr algn="l"/>
            <a:r>
              <a:rPr lang="en-US" sz="2800" b="1" i="0" u="sng" strike="noStrike" baseline="0" dirty="0">
                <a:latin typeface="Arial-BoldMT"/>
              </a:rPr>
              <a:t>Acceptance Date </a:t>
            </a:r>
            <a:r>
              <a:rPr lang="en-US" dirty="0">
                <a:latin typeface="ArialMT"/>
              </a:rPr>
              <a:t>as noted in the body of the acceptance letter.</a:t>
            </a:r>
            <a:r>
              <a:rPr lang="en-US" sz="2800" b="0" i="0" u="none" strike="noStrike" baseline="0" dirty="0">
                <a:latin typeface="ArialMT"/>
              </a:rPr>
              <a:t> </a:t>
            </a:r>
          </a:p>
          <a:p>
            <a:pPr algn="l"/>
            <a:r>
              <a:rPr lang="en-US" sz="2800" b="0" i="0" u="none" strike="noStrike" baseline="0" dirty="0">
                <a:latin typeface="ArialMT"/>
              </a:rPr>
              <a:t>These dates are </a:t>
            </a:r>
            <a:r>
              <a:rPr lang="en-US" sz="2800" b="1" i="0" u="none" strike="noStrike" baseline="0" dirty="0">
                <a:solidFill>
                  <a:srgbClr val="FF0000"/>
                </a:solidFill>
                <a:latin typeface="ArialMT"/>
              </a:rPr>
              <a:t>critical</a:t>
            </a:r>
            <a:r>
              <a:rPr lang="en-US" sz="2800" b="0" i="0" u="none" strike="noStrike" baseline="0" dirty="0">
                <a:latin typeface="ArialMT"/>
              </a:rPr>
              <a:t> due to tax implications, UC ANR policy and UC Regent policy.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lvl="0" indent="0" algn="l" rtl="0">
              <a:lnSpc>
                <a:spcPct val="90000"/>
              </a:lnSpc>
              <a:spcBef>
                <a:spcPts val="0"/>
              </a:spcBef>
              <a:spcAft>
                <a:spcPts val="0"/>
              </a:spcAft>
              <a:buSzPts val="1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42414-674F-4999-9024-BE6CBDA7D4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9E273CA-C2BA-02DE-E03C-51B985C338EC}"/>
              </a:ext>
            </a:extLst>
          </p:cNvPr>
          <p:cNvPicPr>
            <a:picLocks noChangeAspect="1"/>
          </p:cNvPicPr>
          <p:nvPr/>
        </p:nvPicPr>
        <p:blipFill>
          <a:blip r:embed="rId2"/>
          <a:stretch>
            <a:fillRect/>
          </a:stretch>
        </p:blipFill>
        <p:spPr>
          <a:xfrm>
            <a:off x="7179211" y="135121"/>
            <a:ext cx="4882160" cy="6587757"/>
          </a:xfrm>
          <a:prstGeom prst="rect">
            <a:avLst/>
          </a:prstGeom>
          <a:ln>
            <a:solidFill>
              <a:schemeClr val="tx1"/>
            </a:solidFill>
          </a:ln>
        </p:spPr>
      </p:pic>
      <p:sp>
        <p:nvSpPr>
          <p:cNvPr id="2" name="Title 1">
            <a:extLst>
              <a:ext uri="{FF2B5EF4-FFF2-40B4-BE49-F238E27FC236}">
                <a16:creationId xmlns:a16="http://schemas.microsoft.com/office/drawing/2014/main" id="{3BADBA68-5971-CFE3-10DC-AC9DB9AF8F76}"/>
              </a:ext>
            </a:extLst>
          </p:cNvPr>
          <p:cNvSpPr>
            <a:spLocks noGrp="1"/>
          </p:cNvSpPr>
          <p:nvPr>
            <p:ph type="title"/>
          </p:nvPr>
        </p:nvSpPr>
        <p:spPr>
          <a:xfrm>
            <a:off x="260190" y="270243"/>
            <a:ext cx="6684895" cy="767528"/>
          </a:xfrm>
        </p:spPr>
        <p:txBody>
          <a:bodyPr/>
          <a:lstStyle/>
          <a:p>
            <a:pPr algn="ctr"/>
            <a:r>
              <a:rPr lang="en-US" dirty="0"/>
              <a:t>Acceptance Letter Example</a:t>
            </a:r>
          </a:p>
        </p:txBody>
      </p:sp>
      <p:sp>
        <p:nvSpPr>
          <p:cNvPr id="8" name="Google Shape;214;g30e1bdecd0c_0_0">
            <a:extLst>
              <a:ext uri="{FF2B5EF4-FFF2-40B4-BE49-F238E27FC236}">
                <a16:creationId xmlns:a16="http://schemas.microsoft.com/office/drawing/2014/main" id="{C1E83678-9705-244A-2EE0-15B95106BFD2}"/>
              </a:ext>
            </a:extLst>
          </p:cNvPr>
          <p:cNvSpPr txBox="1">
            <a:spLocks noGrp="1"/>
          </p:cNvSpPr>
          <p:nvPr>
            <p:ph type="body" idx="1"/>
          </p:nvPr>
        </p:nvSpPr>
        <p:spPr>
          <a:xfrm>
            <a:off x="130629" y="1825625"/>
            <a:ext cx="6213021"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sz="2400" dirty="0"/>
              <a:t>Official acceptance</a:t>
            </a:r>
          </a:p>
          <a:p>
            <a:pPr marL="457200" lvl="0" indent="-342900" algn="l" rtl="0">
              <a:lnSpc>
                <a:spcPct val="90000"/>
              </a:lnSpc>
              <a:spcBef>
                <a:spcPts val="0"/>
              </a:spcBef>
              <a:spcAft>
                <a:spcPts val="0"/>
              </a:spcAft>
              <a:buSzPts val="1800"/>
              <a:buChar char="•"/>
            </a:pPr>
            <a:r>
              <a:rPr lang="en-US" sz="2400" dirty="0"/>
              <a:t>Appropriate signature</a:t>
            </a:r>
          </a:p>
          <a:p>
            <a:pPr marL="457200" lvl="0" indent="-342900" algn="l" rtl="0">
              <a:lnSpc>
                <a:spcPct val="90000"/>
              </a:lnSpc>
              <a:spcBef>
                <a:spcPts val="0"/>
              </a:spcBef>
              <a:spcAft>
                <a:spcPts val="0"/>
              </a:spcAft>
              <a:buSzPts val="1800"/>
              <a:buChar char="•"/>
            </a:pPr>
            <a:r>
              <a:rPr lang="en-US" sz="2400" dirty="0"/>
              <a:t>Tax statement </a:t>
            </a:r>
            <a:endParaRPr lang="en-US" sz="1800" dirty="0"/>
          </a:p>
          <a:p>
            <a:pPr lvl="1">
              <a:spcBef>
                <a:spcPts val="0"/>
              </a:spcBef>
            </a:pPr>
            <a:endParaRPr lang="en-US" sz="1800" dirty="0"/>
          </a:p>
          <a:p>
            <a:pPr lvl="1">
              <a:spcBef>
                <a:spcPts val="0"/>
              </a:spcBef>
            </a:pPr>
            <a:endParaRPr lang="en-US" sz="1800" dirty="0"/>
          </a:p>
          <a:p>
            <a:pPr lvl="1">
              <a:spcBef>
                <a:spcPts val="0"/>
              </a:spcBef>
            </a:pPr>
            <a:endParaRPr lang="en-US" dirty="0"/>
          </a:p>
        </p:txBody>
      </p:sp>
      <p:cxnSp>
        <p:nvCxnSpPr>
          <p:cNvPr id="10" name="Straight Arrow Connector 9">
            <a:extLst>
              <a:ext uri="{FF2B5EF4-FFF2-40B4-BE49-F238E27FC236}">
                <a16:creationId xmlns:a16="http://schemas.microsoft.com/office/drawing/2014/main" id="{365E5184-E905-BED7-0BA6-8EF50BF8718F}"/>
              </a:ext>
            </a:extLst>
          </p:cNvPr>
          <p:cNvCxnSpPr>
            <a:cxnSpLocks/>
          </p:cNvCxnSpPr>
          <p:nvPr/>
        </p:nvCxnSpPr>
        <p:spPr>
          <a:xfrm>
            <a:off x="3310128" y="2090340"/>
            <a:ext cx="4096512" cy="5431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A40F5D-1673-7960-25BB-BA4057897968}"/>
              </a:ext>
            </a:extLst>
          </p:cNvPr>
          <p:cNvCxnSpPr>
            <a:cxnSpLocks/>
          </p:cNvCxnSpPr>
          <p:nvPr/>
        </p:nvCxnSpPr>
        <p:spPr>
          <a:xfrm>
            <a:off x="3602637" y="2450592"/>
            <a:ext cx="3903311" cy="2368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345EF90-7510-B42F-3CCD-C6022F3DCEEC}"/>
              </a:ext>
            </a:extLst>
          </p:cNvPr>
          <p:cNvCxnSpPr>
            <a:cxnSpLocks/>
          </p:cNvCxnSpPr>
          <p:nvPr/>
        </p:nvCxnSpPr>
        <p:spPr>
          <a:xfrm>
            <a:off x="2675164" y="2779487"/>
            <a:ext cx="4731476" cy="31549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96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0e1bdecd0c_0_6"/>
          <p:cNvSpPr txBox="1">
            <a:spLocks noGrp="1"/>
          </p:cNvSpPr>
          <p:nvPr>
            <p:ph type="title"/>
          </p:nvPr>
        </p:nvSpPr>
        <p:spPr>
          <a:xfrm>
            <a:off x="261222" y="323411"/>
            <a:ext cx="5542811" cy="76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1000"/>
              </a:spcBef>
              <a:spcAft>
                <a:spcPts val="0"/>
              </a:spcAft>
              <a:buClr>
                <a:schemeClr val="dk1"/>
              </a:buClr>
              <a:buSzPts val="1100"/>
              <a:buFont typeface="Arial"/>
              <a:buNone/>
            </a:pPr>
            <a:r>
              <a:rPr lang="en-US" sz="4800" dirty="0"/>
              <a:t>Tender of Gift Form</a:t>
            </a:r>
            <a:endParaRPr sz="4800" dirty="0"/>
          </a:p>
        </p:txBody>
      </p:sp>
      <p:sp>
        <p:nvSpPr>
          <p:cNvPr id="221" name="Google Shape;221;g30e1bdecd0c_0_6"/>
          <p:cNvSpPr txBox="1">
            <a:spLocks noGrp="1"/>
          </p:cNvSpPr>
          <p:nvPr>
            <p:ph type="body" idx="1"/>
          </p:nvPr>
        </p:nvSpPr>
        <p:spPr>
          <a:xfrm>
            <a:off x="379259" y="2831672"/>
            <a:ext cx="4814534" cy="1776904"/>
          </a:xfrm>
          <a:prstGeom prst="rect">
            <a:avLst/>
          </a:prstGeom>
          <a:noFill/>
          <a:ln>
            <a:noFill/>
          </a:ln>
        </p:spPr>
        <p:txBody>
          <a:bodyPr spcFirstLastPara="1" wrap="square" lIns="91425" tIns="45700" rIns="91425" bIns="45700" anchor="t" anchorCtr="0">
            <a:normAutofit/>
          </a:bodyPr>
          <a:lstStyle/>
          <a:p>
            <a:pPr>
              <a:spcBef>
                <a:spcPts val="0"/>
              </a:spcBef>
              <a:spcAft>
                <a:spcPts val="600"/>
              </a:spcAft>
              <a:buClr>
                <a:srgbClr val="000000"/>
              </a:buClr>
            </a:pPr>
            <a:r>
              <a:rPr lang="en-US" sz="2000" b="0" i="0" u="none" strike="noStrike" cap="none" dirty="0">
                <a:solidFill>
                  <a:schemeClr val="tx1"/>
                </a:solidFill>
              </a:rPr>
              <a:t>Please fill out form in its entirety</a:t>
            </a:r>
          </a:p>
          <a:p>
            <a:pPr>
              <a:spcBef>
                <a:spcPts val="0"/>
              </a:spcBef>
              <a:spcAft>
                <a:spcPts val="600"/>
              </a:spcAft>
              <a:buClr>
                <a:srgbClr val="000000"/>
              </a:buClr>
            </a:pPr>
            <a:endParaRPr lang="en-US" sz="2000" dirty="0">
              <a:solidFill>
                <a:schemeClr val="tx1"/>
              </a:solidFill>
            </a:endParaRPr>
          </a:p>
          <a:p>
            <a:pPr>
              <a:spcBef>
                <a:spcPts val="0"/>
              </a:spcBef>
              <a:spcAft>
                <a:spcPts val="600"/>
              </a:spcAft>
              <a:buClr>
                <a:srgbClr val="000000"/>
              </a:buClr>
            </a:pPr>
            <a:r>
              <a:rPr lang="en-US" sz="2000" b="0" i="0" u="none" strike="noStrike" cap="none" dirty="0">
                <a:solidFill>
                  <a:schemeClr val="tx1"/>
                </a:solidFill>
              </a:rPr>
              <a:t>PI signature (only if applicable)</a:t>
            </a:r>
            <a:endParaRPr lang="en-US" sz="1400" dirty="0"/>
          </a:p>
          <a:p>
            <a:pPr marL="114300" lvl="0" indent="0" algn="l" rtl="0">
              <a:lnSpc>
                <a:spcPct val="90000"/>
              </a:lnSpc>
              <a:spcBef>
                <a:spcPts val="0"/>
              </a:spcBef>
              <a:spcAft>
                <a:spcPts val="0"/>
              </a:spcAft>
              <a:buSzPts val="1800"/>
              <a:buNone/>
            </a:pPr>
            <a:endParaRPr lang="en-US" sz="1800" dirty="0"/>
          </a:p>
          <a:p>
            <a:pPr marL="114300" lvl="0" indent="0" rtl="0">
              <a:lnSpc>
                <a:spcPct val="90000"/>
              </a:lnSpc>
              <a:spcBef>
                <a:spcPts val="0"/>
              </a:spcBef>
              <a:spcAft>
                <a:spcPts val="0"/>
              </a:spcAft>
              <a:buSzPts val="1800"/>
              <a:buNone/>
            </a:pPr>
            <a:r>
              <a:rPr lang="en-US" sz="1800" dirty="0"/>
              <a:t>                    </a:t>
            </a:r>
            <a:endParaRPr lang="en-US" sz="1400" dirty="0"/>
          </a:p>
        </p:txBody>
      </p:sp>
      <p:pic>
        <p:nvPicPr>
          <p:cNvPr id="4" name="Picture 3">
            <a:extLst>
              <a:ext uri="{FF2B5EF4-FFF2-40B4-BE49-F238E27FC236}">
                <a16:creationId xmlns:a16="http://schemas.microsoft.com/office/drawing/2014/main" id="{7C1233A7-E58A-FA58-2CF7-DDC4C6D26458}"/>
              </a:ext>
            </a:extLst>
          </p:cNvPr>
          <p:cNvPicPr>
            <a:picLocks noChangeAspect="1"/>
          </p:cNvPicPr>
          <p:nvPr/>
        </p:nvPicPr>
        <p:blipFill>
          <a:blip r:embed="rId3"/>
          <a:stretch>
            <a:fillRect/>
          </a:stretch>
        </p:blipFill>
        <p:spPr>
          <a:xfrm>
            <a:off x="6093584" y="0"/>
            <a:ext cx="5905250" cy="6858000"/>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0e1bdecd0c_0_12"/>
          <p:cNvSpPr txBox="1">
            <a:spLocks noGrp="1"/>
          </p:cNvSpPr>
          <p:nvPr>
            <p:ph type="title"/>
          </p:nvPr>
        </p:nvSpPr>
        <p:spPr>
          <a:xfrm>
            <a:off x="684734" y="313786"/>
            <a:ext cx="10817700" cy="767400"/>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1000"/>
              </a:spcBef>
              <a:spcAft>
                <a:spcPts val="0"/>
              </a:spcAft>
              <a:buClr>
                <a:schemeClr val="dk1"/>
              </a:buClr>
              <a:buSzPts val="1100"/>
              <a:buFont typeface="Arial"/>
              <a:buNone/>
            </a:pPr>
            <a:r>
              <a:rPr lang="en-US" sz="4800" dirty="0"/>
              <a:t>700U Form</a:t>
            </a:r>
            <a:endParaRPr sz="4800" dirty="0"/>
          </a:p>
        </p:txBody>
      </p:sp>
      <p:sp>
        <p:nvSpPr>
          <p:cNvPr id="228" name="Google Shape;228;g30e1bdecd0c_0_12"/>
          <p:cNvSpPr txBox="1">
            <a:spLocks noGrp="1"/>
          </p:cNvSpPr>
          <p:nvPr>
            <p:ph type="body" idx="1"/>
          </p:nvPr>
        </p:nvSpPr>
        <p:spPr>
          <a:xfrm>
            <a:off x="841248" y="2469624"/>
            <a:ext cx="4049486" cy="2513856"/>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600" dirty="0"/>
              <a:t>700U form is required if the donation is to a PI’s specific research program</a:t>
            </a:r>
            <a:br>
              <a:rPr lang="en-US" sz="1600" dirty="0"/>
            </a:br>
            <a:endParaRPr lang="en-US" sz="1600" dirty="0"/>
          </a:p>
          <a:p>
            <a:pPr marL="285750" indent="-285750">
              <a:spcBef>
                <a:spcPts val="0"/>
              </a:spcBef>
            </a:pPr>
            <a:r>
              <a:rPr lang="en-US" sz="1600" dirty="0"/>
              <a:t>You will need to verify the most recent form is being submitted. (the date is at the bottom right of the page)</a:t>
            </a:r>
            <a:br>
              <a:rPr lang="en-US" sz="1600" dirty="0"/>
            </a:br>
            <a:endParaRPr lang="en-US" sz="1600" dirty="0"/>
          </a:p>
          <a:p>
            <a:pPr marL="285750" indent="-285750">
              <a:spcBef>
                <a:spcPts val="0"/>
              </a:spcBef>
            </a:pPr>
            <a:r>
              <a:rPr lang="en-US" sz="1600" dirty="0"/>
              <a:t>PI must use wet or date/time stamped signature on the form.</a:t>
            </a:r>
          </a:p>
        </p:txBody>
      </p:sp>
      <p:pic>
        <p:nvPicPr>
          <p:cNvPr id="3" name="Picture 2">
            <a:extLst>
              <a:ext uri="{FF2B5EF4-FFF2-40B4-BE49-F238E27FC236}">
                <a16:creationId xmlns:a16="http://schemas.microsoft.com/office/drawing/2014/main" id="{C9D95023-6290-87A2-8BB1-6D6CFD360D60}"/>
              </a:ext>
            </a:extLst>
          </p:cNvPr>
          <p:cNvPicPr>
            <a:picLocks noChangeAspect="1"/>
          </p:cNvPicPr>
          <p:nvPr/>
        </p:nvPicPr>
        <p:blipFill>
          <a:blip r:embed="rId3"/>
          <a:stretch>
            <a:fillRect/>
          </a:stretch>
        </p:blipFill>
        <p:spPr>
          <a:xfrm>
            <a:off x="6165839" y="0"/>
            <a:ext cx="5184913"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0e1bdecd0c_0_30"/>
          <p:cNvSpPr txBox="1">
            <a:spLocks noGrp="1"/>
          </p:cNvSpPr>
          <p:nvPr>
            <p:ph type="title"/>
          </p:nvPr>
        </p:nvSpPr>
        <p:spPr>
          <a:xfrm>
            <a:off x="684734" y="313786"/>
            <a:ext cx="10817700" cy="76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1000"/>
              </a:spcBef>
              <a:spcAft>
                <a:spcPts val="0"/>
              </a:spcAft>
              <a:buClr>
                <a:schemeClr val="dk1"/>
              </a:buClr>
              <a:buSzPts val="1100"/>
              <a:buFont typeface="Arial"/>
              <a:buNone/>
            </a:pPr>
            <a:r>
              <a:rPr lang="en-US" sz="4800" dirty="0"/>
              <a:t>Anonymous Donations</a:t>
            </a:r>
            <a:endParaRPr sz="4800" dirty="0"/>
          </a:p>
        </p:txBody>
      </p:sp>
      <p:sp>
        <p:nvSpPr>
          <p:cNvPr id="249" name="Google Shape;249;g30e1bdecd0c_0_30"/>
          <p:cNvSpPr txBox="1">
            <a:spLocks noGrp="1"/>
          </p:cNvSpPr>
          <p:nvPr>
            <p:ph type="body" idx="1"/>
          </p:nvPr>
        </p:nvSpPr>
        <p:spPr>
          <a:xfrm>
            <a:off x="97971" y="1825625"/>
            <a:ext cx="11974286" cy="4351200"/>
          </a:xfrm>
          <a:prstGeom prst="rect">
            <a:avLst/>
          </a:prstGeom>
          <a:noFill/>
          <a:ln>
            <a:noFill/>
          </a:ln>
        </p:spPr>
        <p:txBody>
          <a:bodyPr spcFirstLastPara="1" wrap="square" lIns="91425" tIns="45700" rIns="91425" bIns="45700" anchor="t" anchorCtr="0">
            <a:normAutofit/>
          </a:bodyPr>
          <a:lstStyle/>
          <a:p>
            <a:pPr marL="114300" lvl="0" indent="0" rtl="0">
              <a:lnSpc>
                <a:spcPct val="90000"/>
              </a:lnSpc>
              <a:spcBef>
                <a:spcPts val="0"/>
              </a:spcBef>
              <a:spcAft>
                <a:spcPts val="0"/>
              </a:spcAft>
              <a:buSzPts val="1800"/>
              <a:buNone/>
            </a:pPr>
            <a:r>
              <a:rPr lang="en-US" b="1" dirty="0"/>
              <a:t>“Anonymous” donation just means they’re not publicly reported.</a:t>
            </a:r>
          </a:p>
          <a:p>
            <a:pPr marL="457200" lvl="0" indent="-342900" rtl="0">
              <a:lnSpc>
                <a:spcPct val="90000"/>
              </a:lnSpc>
              <a:spcBef>
                <a:spcPts val="0"/>
              </a:spcBef>
              <a:spcAft>
                <a:spcPts val="0"/>
              </a:spcAft>
              <a:buSzPts val="1800"/>
              <a:buChar char="•"/>
            </a:pPr>
            <a:endParaRPr lang="en-US" dirty="0"/>
          </a:p>
          <a:p>
            <a:pPr lvl="1">
              <a:spcBef>
                <a:spcPts val="0"/>
              </a:spcBef>
            </a:pPr>
            <a:r>
              <a:rPr lang="en-US" dirty="0"/>
              <a:t>If a donor issues a check but wants to be anonymous, an acceptance letter is still required.</a:t>
            </a:r>
          </a:p>
          <a:p>
            <a:pPr lvl="1">
              <a:spcBef>
                <a:spcPts val="0"/>
              </a:spcBef>
            </a:pPr>
            <a:r>
              <a:rPr lang="en-US" dirty="0"/>
              <a:t>In the acceptance letter the county should include the following language </a:t>
            </a:r>
            <a:br>
              <a:rPr lang="en-US" dirty="0"/>
            </a:br>
            <a:r>
              <a:rPr lang="en-US" sz="2000" b="1" i="1" dirty="0"/>
              <a:t>“We accept and thank you for the anonymous donation in the amount of $xxx</a:t>
            </a:r>
            <a:r>
              <a:rPr lang="en-US" i="1" dirty="0"/>
              <a:t>”</a:t>
            </a:r>
          </a:p>
          <a:p>
            <a:pPr marL="571500" lvl="1" indent="0">
              <a:spcBef>
                <a:spcPts val="0"/>
              </a:spcBef>
              <a:buNone/>
            </a:pPr>
            <a:endParaRPr lang="en-US" dirty="0"/>
          </a:p>
          <a:p>
            <a:pPr marL="571500" lvl="1" indent="0">
              <a:spcBef>
                <a:spcPts val="0"/>
              </a:spcBef>
              <a:buNone/>
            </a:pPr>
            <a:endParaRPr lang="en-US" dirty="0"/>
          </a:p>
          <a:p>
            <a:pPr marL="571500" lvl="1" indent="0">
              <a:spcBef>
                <a:spcPts val="0"/>
              </a:spcBef>
              <a:buNone/>
            </a:pPr>
            <a:r>
              <a:rPr lang="en-US" dirty="0"/>
              <a:t>**The only time an acceptance letter may be skipped is if the donor is actually unknown.**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a:extLst>
            <a:ext uri="{FF2B5EF4-FFF2-40B4-BE49-F238E27FC236}">
              <a16:creationId xmlns:a16="http://schemas.microsoft.com/office/drawing/2014/main" id="{A70BCB4D-E82C-3CBC-DBB9-B31F2E04567E}"/>
            </a:ext>
          </a:extLst>
        </p:cNvPr>
        <p:cNvGrpSpPr/>
        <p:nvPr/>
      </p:nvGrpSpPr>
      <p:grpSpPr>
        <a:xfrm>
          <a:off x="0" y="0"/>
          <a:ext cx="0" cy="0"/>
          <a:chOff x="0" y="0"/>
          <a:chExt cx="0" cy="0"/>
        </a:xfrm>
      </p:grpSpPr>
      <p:sp>
        <p:nvSpPr>
          <p:cNvPr id="199" name="Google Shape;199;g2f9eb2fa6d1_0_14">
            <a:extLst>
              <a:ext uri="{FF2B5EF4-FFF2-40B4-BE49-F238E27FC236}">
                <a16:creationId xmlns:a16="http://schemas.microsoft.com/office/drawing/2014/main" id="{6AA0C51F-8175-524B-A902-5DE49686B73B}"/>
              </a:ext>
            </a:extLst>
          </p:cNvPr>
          <p:cNvSpPr txBox="1">
            <a:spLocks noGrp="1"/>
          </p:cNvSpPr>
          <p:nvPr>
            <p:ph type="title"/>
          </p:nvPr>
        </p:nvSpPr>
        <p:spPr>
          <a:xfrm>
            <a:off x="684734" y="313786"/>
            <a:ext cx="10817700" cy="76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500"/>
              <a:buNone/>
            </a:pPr>
            <a:r>
              <a:rPr lang="en-US" dirty="0"/>
              <a:t>Training Topics</a:t>
            </a:r>
            <a:endParaRPr dirty="0"/>
          </a:p>
        </p:txBody>
      </p:sp>
      <p:sp>
        <p:nvSpPr>
          <p:cNvPr id="200" name="Google Shape;200;g2f9eb2fa6d1_0_14">
            <a:extLst>
              <a:ext uri="{FF2B5EF4-FFF2-40B4-BE49-F238E27FC236}">
                <a16:creationId xmlns:a16="http://schemas.microsoft.com/office/drawing/2014/main" id="{195A7743-61F0-5C93-A83E-51F728E8ED95}"/>
              </a:ext>
            </a:extLst>
          </p:cNvPr>
          <p:cNvSpPr txBox="1">
            <a:spLocks noGrp="1"/>
          </p:cNvSpPr>
          <p:nvPr>
            <p:ph type="body" idx="1"/>
          </p:nvPr>
        </p:nvSpPr>
        <p:spPr>
          <a:xfrm>
            <a:off x="338328" y="1545336"/>
            <a:ext cx="10648472" cy="4799289"/>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endParaRPr lang="en-US" dirty="0"/>
          </a:p>
          <a:p>
            <a:pPr marL="457200" lvl="0" indent="-342900" algn="l" rtl="0">
              <a:lnSpc>
                <a:spcPct val="120000"/>
              </a:lnSpc>
              <a:spcBef>
                <a:spcPts val="0"/>
              </a:spcBef>
              <a:spcAft>
                <a:spcPts val="0"/>
              </a:spcAft>
              <a:buSzPts val="1800"/>
              <a:buChar char="•"/>
            </a:pPr>
            <a:r>
              <a:rPr lang="en-US" sz="2600" dirty="0"/>
              <a:t>Statement of Cash Collections Form (SCC)</a:t>
            </a:r>
          </a:p>
          <a:p>
            <a:pPr lvl="1">
              <a:lnSpc>
                <a:spcPct val="120000"/>
              </a:lnSpc>
              <a:spcBef>
                <a:spcPts val="0"/>
              </a:spcBef>
            </a:pPr>
            <a:r>
              <a:rPr lang="en-US" sz="2200" dirty="0"/>
              <a:t>Deposit Types (Gift/Donation, Income, Reimbursement)</a:t>
            </a:r>
          </a:p>
          <a:p>
            <a:pPr marL="457200" lvl="0" indent="-342900" algn="l" rtl="0">
              <a:lnSpc>
                <a:spcPct val="120000"/>
              </a:lnSpc>
              <a:spcBef>
                <a:spcPts val="0"/>
              </a:spcBef>
              <a:spcAft>
                <a:spcPts val="0"/>
              </a:spcAft>
              <a:buSzPts val="1800"/>
              <a:buChar char="•"/>
            </a:pPr>
            <a:r>
              <a:rPr lang="en-US" sz="2600" dirty="0"/>
              <a:t>Donation Packet Documents</a:t>
            </a:r>
          </a:p>
          <a:p>
            <a:pPr marL="457200" lvl="0" indent="-342900" algn="l" rtl="0">
              <a:lnSpc>
                <a:spcPct val="120000"/>
              </a:lnSpc>
              <a:spcBef>
                <a:spcPts val="0"/>
              </a:spcBef>
              <a:spcAft>
                <a:spcPts val="0"/>
              </a:spcAft>
              <a:buSzPts val="1800"/>
              <a:buChar char="•"/>
            </a:pPr>
            <a:r>
              <a:rPr lang="en-US" sz="2600" dirty="0"/>
              <a:t>Additional Scenarios</a:t>
            </a:r>
          </a:p>
          <a:p>
            <a:pPr marL="457200" lvl="0" indent="-342900" algn="l" rtl="0">
              <a:lnSpc>
                <a:spcPct val="120000"/>
              </a:lnSpc>
              <a:spcBef>
                <a:spcPts val="0"/>
              </a:spcBef>
              <a:spcAft>
                <a:spcPts val="0"/>
              </a:spcAft>
              <a:buSzPts val="1800"/>
              <a:buChar char="•"/>
            </a:pPr>
            <a:r>
              <a:rPr lang="en-US" sz="2600" dirty="0"/>
              <a:t>Deposit Overview</a:t>
            </a:r>
          </a:p>
          <a:p>
            <a:pPr lvl="1">
              <a:lnSpc>
                <a:spcPct val="120000"/>
              </a:lnSpc>
              <a:spcBef>
                <a:spcPts val="0"/>
              </a:spcBef>
            </a:pPr>
            <a:r>
              <a:rPr lang="en-US" sz="2200" dirty="0"/>
              <a:t>References and Links</a:t>
            </a:r>
          </a:p>
          <a:p>
            <a:pPr marL="114300" lvl="0" indent="0" algn="l" rtl="0">
              <a:lnSpc>
                <a:spcPct val="90000"/>
              </a:lnSpc>
              <a:spcBef>
                <a:spcPts val="0"/>
              </a:spcBef>
              <a:spcAft>
                <a:spcPts val="0"/>
              </a:spcAft>
              <a:buSzPts val="1800"/>
              <a:buNone/>
            </a:pPr>
            <a:r>
              <a:rPr lang="en-US" dirty="0"/>
              <a:t> </a:t>
            </a:r>
            <a:endParaRPr dirty="0"/>
          </a:p>
        </p:txBody>
      </p:sp>
    </p:spTree>
    <p:extLst>
      <p:ext uri="{BB962C8B-B14F-4D97-AF65-F5344CB8AC3E}">
        <p14:creationId xmlns:p14="http://schemas.microsoft.com/office/powerpoint/2010/main" val="1000289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01AB6F-2870-5EFD-BD7A-9509E4C6B0F0}"/>
              </a:ext>
            </a:extLst>
          </p:cNvPr>
          <p:cNvPicPr>
            <a:picLocks noChangeAspect="1"/>
          </p:cNvPicPr>
          <p:nvPr/>
        </p:nvPicPr>
        <p:blipFill>
          <a:blip r:embed="rId2"/>
          <a:srcRect t="3140" r="4" b="12328"/>
          <a:stretch/>
        </p:blipFill>
        <p:spPr>
          <a:xfrm>
            <a:off x="6865986" y="3562350"/>
            <a:ext cx="2849513" cy="3159123"/>
          </a:xfrm>
          <a:prstGeom prst="rect">
            <a:avLst/>
          </a:prstGeom>
          <a:noFill/>
          <a:ln w="50800" cap="flat" cmpd="sng">
            <a:solidFill>
              <a:schemeClr val="lt1"/>
            </a:solidFill>
            <a:prstDash val="solid"/>
            <a:round/>
            <a:headEnd type="none" w="sm" len="sm"/>
            <a:tailEnd type="none" w="sm" len="sm"/>
          </a:ln>
        </p:spPr>
      </p:pic>
      <p:pic>
        <p:nvPicPr>
          <p:cNvPr id="11" name="Picture 10">
            <a:extLst>
              <a:ext uri="{FF2B5EF4-FFF2-40B4-BE49-F238E27FC236}">
                <a16:creationId xmlns:a16="http://schemas.microsoft.com/office/drawing/2014/main" id="{5C6FC885-F395-49B4-09B2-B13494D3DA95}"/>
              </a:ext>
            </a:extLst>
          </p:cNvPr>
          <p:cNvPicPr>
            <a:picLocks noChangeAspect="1"/>
          </p:cNvPicPr>
          <p:nvPr/>
        </p:nvPicPr>
        <p:blipFill>
          <a:blip r:embed="rId3"/>
          <a:srcRect r="849" b="2"/>
          <a:stretch/>
        </p:blipFill>
        <p:spPr>
          <a:xfrm>
            <a:off x="9715500" y="3562351"/>
            <a:ext cx="2333626" cy="3159124"/>
          </a:xfrm>
          <a:prstGeom prst="rect">
            <a:avLst/>
          </a:prstGeom>
          <a:noFill/>
          <a:ln w="50800" cap="flat" cmpd="sng">
            <a:solidFill>
              <a:schemeClr val="lt1"/>
            </a:solidFill>
            <a:prstDash val="solid"/>
            <a:round/>
            <a:headEnd type="none" w="sm" len="sm"/>
            <a:tailEnd type="none" w="sm" len="sm"/>
          </a:ln>
        </p:spPr>
      </p:pic>
      <p:pic>
        <p:nvPicPr>
          <p:cNvPr id="9" name="Picture 8">
            <a:extLst>
              <a:ext uri="{FF2B5EF4-FFF2-40B4-BE49-F238E27FC236}">
                <a16:creationId xmlns:a16="http://schemas.microsoft.com/office/drawing/2014/main" id="{09583437-4D03-E7A7-01C5-64788F245FE7}"/>
              </a:ext>
            </a:extLst>
          </p:cNvPr>
          <p:cNvPicPr>
            <a:picLocks noChangeAspect="1"/>
          </p:cNvPicPr>
          <p:nvPr/>
        </p:nvPicPr>
        <p:blipFill>
          <a:blip r:embed="rId4"/>
          <a:srcRect t="8084" r="-1" b="41725"/>
          <a:stretch/>
        </p:blipFill>
        <p:spPr>
          <a:xfrm>
            <a:off x="6848924" y="150581"/>
            <a:ext cx="5200201" cy="3411769"/>
          </a:xfrm>
          <a:prstGeom prst="rect">
            <a:avLst/>
          </a:prstGeom>
          <a:noFill/>
          <a:ln w="50800" cap="flat" cmpd="sng">
            <a:solidFill>
              <a:schemeClr val="lt1"/>
            </a:solidFill>
            <a:prstDash val="solid"/>
            <a:round/>
            <a:headEnd type="none" w="sm" len="sm"/>
            <a:tailEnd type="none" w="sm" len="sm"/>
          </a:ln>
        </p:spPr>
      </p:pic>
      <p:sp>
        <p:nvSpPr>
          <p:cNvPr id="3" name="Text Placeholder 2">
            <a:extLst>
              <a:ext uri="{FF2B5EF4-FFF2-40B4-BE49-F238E27FC236}">
                <a16:creationId xmlns:a16="http://schemas.microsoft.com/office/drawing/2014/main" id="{55D1C0A3-4DD5-7B89-4CCF-EA7C5630241D}"/>
              </a:ext>
            </a:extLst>
          </p:cNvPr>
          <p:cNvSpPr>
            <a:spLocks noGrp="1"/>
          </p:cNvSpPr>
          <p:nvPr>
            <p:ph type="body" idx="1"/>
          </p:nvPr>
        </p:nvSpPr>
        <p:spPr>
          <a:xfrm>
            <a:off x="838200" y="2126166"/>
            <a:ext cx="5675811" cy="4050796"/>
          </a:xfrm>
        </p:spPr>
        <p:txBody>
          <a:bodyPr wrap="square" anchor="t">
            <a:normAutofit/>
          </a:bodyPr>
          <a:lstStyle/>
          <a:p>
            <a:pPr marL="114300" indent="0" algn="ctr">
              <a:buNone/>
            </a:pPr>
            <a:r>
              <a:rPr lang="en-US" sz="1800" dirty="0"/>
              <a:t>In-kind gifts are donations of goods and services that support the county program</a:t>
            </a:r>
          </a:p>
          <a:p>
            <a:pPr lvl="1"/>
            <a:r>
              <a:rPr lang="en-US" sz="1800" dirty="0"/>
              <a:t>Statement of Cash Collections (SCC) is required.</a:t>
            </a:r>
          </a:p>
          <a:p>
            <a:pPr lvl="1"/>
            <a:r>
              <a:rPr lang="en-US" sz="1800" dirty="0"/>
              <a:t>Receipt or proof of the value of what is being donated</a:t>
            </a:r>
          </a:p>
          <a:p>
            <a:pPr lvl="1"/>
            <a:r>
              <a:rPr lang="en-US" sz="1800" dirty="0"/>
              <a:t>Acceptance letter signed by the Director.</a:t>
            </a:r>
          </a:p>
          <a:p>
            <a:pPr lvl="1"/>
            <a:r>
              <a:rPr lang="en-US" sz="1800" dirty="0"/>
              <a:t>To the right is an example of an In-kind</a:t>
            </a:r>
          </a:p>
          <a:p>
            <a:pPr marL="571500" lvl="1" indent="0">
              <a:buNone/>
            </a:pPr>
            <a:r>
              <a:rPr lang="en-US" sz="1800" dirty="0"/>
              <a:t>	Gift. We have Midnight (mom), Romeo (dad) 	and Coco (Baby)</a:t>
            </a:r>
          </a:p>
          <a:p>
            <a:pPr lvl="1"/>
            <a:endParaRPr lang="en-US" sz="1800" dirty="0"/>
          </a:p>
          <a:p>
            <a:pPr lvl="1"/>
            <a:endParaRPr lang="en-US" sz="1800" dirty="0"/>
          </a:p>
        </p:txBody>
      </p:sp>
      <p:sp>
        <p:nvSpPr>
          <p:cNvPr id="2" name="Title 1">
            <a:extLst>
              <a:ext uri="{FF2B5EF4-FFF2-40B4-BE49-F238E27FC236}">
                <a16:creationId xmlns:a16="http://schemas.microsoft.com/office/drawing/2014/main" id="{BA24503F-8F6C-C7CA-8D6B-706FB80926A9}"/>
              </a:ext>
            </a:extLst>
          </p:cNvPr>
          <p:cNvSpPr>
            <a:spLocks noGrp="1"/>
          </p:cNvSpPr>
          <p:nvPr>
            <p:ph type="title"/>
          </p:nvPr>
        </p:nvSpPr>
        <p:spPr>
          <a:xfrm>
            <a:off x="838200" y="681037"/>
            <a:ext cx="5675811" cy="1325563"/>
          </a:xfrm>
        </p:spPr>
        <p:txBody>
          <a:bodyPr wrap="square" anchor="t">
            <a:normAutofit/>
          </a:bodyPr>
          <a:lstStyle/>
          <a:p>
            <a:pPr algn="ctr"/>
            <a:r>
              <a:rPr lang="en-US" dirty="0"/>
              <a:t>IN-KIND DONATIONS</a:t>
            </a:r>
          </a:p>
        </p:txBody>
      </p:sp>
    </p:spTree>
    <p:extLst>
      <p:ext uri="{BB962C8B-B14F-4D97-AF65-F5344CB8AC3E}">
        <p14:creationId xmlns:p14="http://schemas.microsoft.com/office/powerpoint/2010/main" val="43953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CD0C-8ACD-FDF4-6830-BB0D084179B4}"/>
              </a:ext>
            </a:extLst>
          </p:cNvPr>
          <p:cNvSpPr>
            <a:spLocks noGrp="1"/>
          </p:cNvSpPr>
          <p:nvPr>
            <p:ph type="title"/>
          </p:nvPr>
        </p:nvSpPr>
        <p:spPr/>
        <p:txBody>
          <a:bodyPr/>
          <a:lstStyle/>
          <a:p>
            <a:r>
              <a:rPr lang="en-US" dirty="0"/>
              <a:t>Sponsorships</a:t>
            </a:r>
          </a:p>
        </p:txBody>
      </p:sp>
      <p:sp>
        <p:nvSpPr>
          <p:cNvPr id="3" name="Text Placeholder 2">
            <a:extLst>
              <a:ext uri="{FF2B5EF4-FFF2-40B4-BE49-F238E27FC236}">
                <a16:creationId xmlns:a16="http://schemas.microsoft.com/office/drawing/2014/main" id="{6848C224-8465-7C4C-2672-72F7E449A7F5}"/>
              </a:ext>
            </a:extLst>
          </p:cNvPr>
          <p:cNvSpPr>
            <a:spLocks noGrp="1"/>
          </p:cNvSpPr>
          <p:nvPr>
            <p:ph type="body" idx="1"/>
          </p:nvPr>
        </p:nvSpPr>
        <p:spPr>
          <a:xfrm>
            <a:off x="643448" y="1814195"/>
            <a:ext cx="10900410" cy="4351338"/>
          </a:xfrm>
        </p:spPr>
        <p:txBody>
          <a:bodyPr/>
          <a:lstStyle/>
          <a:p>
            <a:r>
              <a:rPr lang="en-US" dirty="0"/>
              <a:t>Sponsorships are a gift.  </a:t>
            </a:r>
          </a:p>
          <a:p>
            <a:pPr lvl="1"/>
            <a:r>
              <a:rPr lang="en-US" dirty="0"/>
              <a:t>What must be taken into consideration is what portion (if any) needs to be reported as income and what portion is the gift.</a:t>
            </a:r>
          </a:p>
          <a:p>
            <a:pPr marL="1028700" lvl="2" indent="0">
              <a:buNone/>
            </a:pPr>
            <a:r>
              <a:rPr lang="en-US" dirty="0"/>
              <a:t>Example:</a:t>
            </a:r>
          </a:p>
          <a:p>
            <a:pPr lvl="3"/>
            <a:r>
              <a:rPr lang="en-US" dirty="0"/>
              <a:t>If the sponsorship check included a table at an event.  </a:t>
            </a:r>
          </a:p>
          <a:p>
            <a:pPr lvl="3"/>
            <a:r>
              <a:rPr lang="en-US" dirty="0"/>
              <a:t>The value of the table needs to be determined.  </a:t>
            </a:r>
          </a:p>
          <a:p>
            <a:pPr lvl="3"/>
            <a:r>
              <a:rPr lang="en-US" dirty="0"/>
              <a:t>The table portion is an income, and the balance is a gift.  </a:t>
            </a:r>
          </a:p>
          <a:p>
            <a:pPr lvl="3"/>
            <a:r>
              <a:rPr lang="en-US" dirty="0"/>
              <a:t>Your SCC document would need to have two lines – one for income and one for gift.  </a:t>
            </a:r>
          </a:p>
          <a:p>
            <a:pPr lvl="3"/>
            <a:r>
              <a:rPr lang="en-US" dirty="0"/>
              <a:t>The gift portion would need to then have the gift paperwork included.</a:t>
            </a:r>
          </a:p>
        </p:txBody>
      </p:sp>
    </p:spTree>
    <p:extLst>
      <p:ext uri="{BB962C8B-B14F-4D97-AF65-F5344CB8AC3E}">
        <p14:creationId xmlns:p14="http://schemas.microsoft.com/office/powerpoint/2010/main" val="281759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DACA-66AC-1F42-8083-6F7F76C69F19}"/>
              </a:ext>
            </a:extLst>
          </p:cNvPr>
          <p:cNvSpPr>
            <a:spLocks noGrp="1"/>
          </p:cNvSpPr>
          <p:nvPr>
            <p:ph type="title"/>
          </p:nvPr>
        </p:nvSpPr>
        <p:spPr/>
        <p:txBody>
          <a:bodyPr/>
          <a:lstStyle/>
          <a:p>
            <a:r>
              <a:rPr lang="en-US" dirty="0"/>
              <a:t>Overview</a:t>
            </a:r>
          </a:p>
        </p:txBody>
      </p:sp>
      <p:graphicFrame>
        <p:nvGraphicFramePr>
          <p:cNvPr id="6" name="Table 5">
            <a:extLst>
              <a:ext uri="{FF2B5EF4-FFF2-40B4-BE49-F238E27FC236}">
                <a16:creationId xmlns:a16="http://schemas.microsoft.com/office/drawing/2014/main" id="{7D116B8C-F652-F915-AE49-EF09B72849D1}"/>
              </a:ext>
            </a:extLst>
          </p:cNvPr>
          <p:cNvGraphicFramePr>
            <a:graphicFrameLocks noGrp="1"/>
          </p:cNvGraphicFramePr>
          <p:nvPr>
            <p:extLst>
              <p:ext uri="{D42A27DB-BD31-4B8C-83A1-F6EECF244321}">
                <p14:modId xmlns:p14="http://schemas.microsoft.com/office/powerpoint/2010/main" val="2653709212"/>
              </p:ext>
            </p:extLst>
          </p:nvPr>
        </p:nvGraphicFramePr>
        <p:xfrm>
          <a:off x="419558" y="2447882"/>
          <a:ext cx="10425226" cy="2595880"/>
        </p:xfrm>
        <a:graphic>
          <a:graphicData uri="http://schemas.openxmlformats.org/drawingml/2006/table">
            <a:tbl>
              <a:tblPr firstRow="1" bandRow="1">
                <a:tableStyleId>{5C22544A-7EE6-4342-B048-85BDC9FD1C3A}</a:tableStyleId>
              </a:tblPr>
              <a:tblGrid>
                <a:gridCol w="3154995">
                  <a:extLst>
                    <a:ext uri="{9D8B030D-6E8A-4147-A177-3AD203B41FA5}">
                      <a16:colId xmlns:a16="http://schemas.microsoft.com/office/drawing/2014/main" val="4202806236"/>
                    </a:ext>
                  </a:extLst>
                </a:gridCol>
                <a:gridCol w="3172968">
                  <a:extLst>
                    <a:ext uri="{9D8B030D-6E8A-4147-A177-3AD203B41FA5}">
                      <a16:colId xmlns:a16="http://schemas.microsoft.com/office/drawing/2014/main" val="641638858"/>
                    </a:ext>
                  </a:extLst>
                </a:gridCol>
                <a:gridCol w="4097263">
                  <a:extLst>
                    <a:ext uri="{9D8B030D-6E8A-4147-A177-3AD203B41FA5}">
                      <a16:colId xmlns:a16="http://schemas.microsoft.com/office/drawing/2014/main" val="754060115"/>
                    </a:ext>
                  </a:extLst>
                </a:gridCol>
              </a:tblGrid>
              <a:tr h="370840">
                <a:tc>
                  <a:txBody>
                    <a:bodyPr/>
                    <a:lstStyle/>
                    <a:p>
                      <a:pPr algn="ctr"/>
                      <a:r>
                        <a:rPr lang="en-US" dirty="0"/>
                        <a:t>Gifts/Donations</a:t>
                      </a:r>
                    </a:p>
                  </a:txBody>
                  <a:tcPr/>
                </a:tc>
                <a:tc>
                  <a:txBody>
                    <a:bodyPr/>
                    <a:lstStyle/>
                    <a:p>
                      <a:pPr algn="ctr"/>
                      <a:r>
                        <a:rPr lang="en-US" dirty="0"/>
                        <a:t>Income</a:t>
                      </a:r>
                    </a:p>
                  </a:txBody>
                  <a:tcPr/>
                </a:tc>
                <a:tc>
                  <a:txBody>
                    <a:bodyPr/>
                    <a:lstStyle/>
                    <a:p>
                      <a:pPr algn="ctr"/>
                      <a:r>
                        <a:rPr lang="en-US" dirty="0"/>
                        <a:t>Reimbursement</a:t>
                      </a:r>
                    </a:p>
                  </a:txBody>
                  <a:tcPr/>
                </a:tc>
                <a:extLst>
                  <a:ext uri="{0D108BD9-81ED-4DB2-BD59-A6C34878D82A}">
                    <a16:rowId xmlns:a16="http://schemas.microsoft.com/office/drawing/2014/main" val="3766653731"/>
                  </a:ext>
                </a:extLst>
              </a:tr>
              <a:tr h="370840">
                <a:tc>
                  <a:txBody>
                    <a:bodyPr/>
                    <a:lstStyle/>
                    <a:p>
                      <a:r>
                        <a:rPr lang="en-US" dirty="0"/>
                        <a:t>Statement of Cash Collections (SCC)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Statement of Cash Collections (SCC)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Statement of Cash Collections (SCC)</a:t>
                      </a:r>
                    </a:p>
                  </a:txBody>
                  <a:tcPr/>
                </a:tc>
                <a:extLst>
                  <a:ext uri="{0D108BD9-81ED-4DB2-BD59-A6C34878D82A}">
                    <a16:rowId xmlns:a16="http://schemas.microsoft.com/office/drawing/2014/main" val="3327196497"/>
                  </a:ext>
                </a:extLst>
              </a:tr>
              <a:tr h="370840">
                <a:tc>
                  <a:txBody>
                    <a:bodyPr/>
                    <a:lstStyle/>
                    <a:p>
                      <a:r>
                        <a:rPr lang="en-US" dirty="0"/>
                        <a:t>Tender of Gift form</a:t>
                      </a:r>
                    </a:p>
                  </a:txBody>
                  <a:tcPr/>
                </a:tc>
                <a:tc>
                  <a:txBody>
                    <a:bodyPr/>
                    <a:lstStyle/>
                    <a:p>
                      <a:r>
                        <a:rPr lang="en-US" dirty="0"/>
                        <a:t>Receipts</a:t>
                      </a:r>
                    </a:p>
                  </a:txBody>
                  <a:tcPr/>
                </a:tc>
                <a:tc>
                  <a:txBody>
                    <a:bodyPr/>
                    <a:lstStyle/>
                    <a:p>
                      <a:r>
                        <a:rPr lang="en-US" dirty="0"/>
                        <a:t>Transaction Listing report w/ highlighted expense</a:t>
                      </a:r>
                    </a:p>
                  </a:txBody>
                  <a:tcPr/>
                </a:tc>
                <a:extLst>
                  <a:ext uri="{0D108BD9-81ED-4DB2-BD59-A6C34878D82A}">
                    <a16:rowId xmlns:a16="http://schemas.microsoft.com/office/drawing/2014/main" val="2570631100"/>
                  </a:ext>
                </a:extLst>
              </a:tr>
              <a:tr h="370840">
                <a:tc>
                  <a:txBody>
                    <a:bodyPr/>
                    <a:lstStyle/>
                    <a:p>
                      <a:r>
                        <a:rPr lang="en-US" dirty="0"/>
                        <a:t>Acceptance Letter (&lt;$20k)</a:t>
                      </a:r>
                    </a:p>
                  </a:txBody>
                  <a:tcPr/>
                </a:tc>
                <a:tc>
                  <a:txBody>
                    <a:bodyPr/>
                    <a:lstStyle/>
                    <a:p>
                      <a:r>
                        <a:rPr lang="en-US" dirty="0"/>
                        <a:t>Invoices (if applicable)</a:t>
                      </a:r>
                    </a:p>
                  </a:txBody>
                  <a:tcPr/>
                </a:tc>
                <a:tc>
                  <a:txBody>
                    <a:bodyPr/>
                    <a:lstStyle/>
                    <a:p>
                      <a:endParaRPr lang="en-US" dirty="0"/>
                    </a:p>
                  </a:txBody>
                  <a:tcPr/>
                </a:tc>
                <a:extLst>
                  <a:ext uri="{0D108BD9-81ED-4DB2-BD59-A6C34878D82A}">
                    <a16:rowId xmlns:a16="http://schemas.microsoft.com/office/drawing/2014/main" val="678559920"/>
                  </a:ext>
                </a:extLst>
              </a:tr>
              <a:tr h="370840">
                <a:tc>
                  <a:txBody>
                    <a:bodyPr/>
                    <a:lstStyle/>
                    <a:p>
                      <a:r>
                        <a:rPr lang="en-US" dirty="0"/>
                        <a:t>Additional backup from Donor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73203719"/>
                  </a:ext>
                </a:extLst>
              </a:tr>
              <a:tr h="370840">
                <a:tc>
                  <a:txBody>
                    <a:bodyPr/>
                    <a:lstStyle/>
                    <a:p>
                      <a:r>
                        <a:rPr lang="en-US" dirty="0"/>
                        <a:t>700U form (if applicable)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76872171"/>
                  </a:ext>
                </a:extLst>
              </a:tr>
              <a:tr h="370840">
                <a:tc>
                  <a:txBody>
                    <a:bodyPr/>
                    <a:lstStyle/>
                    <a:p>
                      <a:r>
                        <a:rPr lang="en-US" dirty="0"/>
                        <a:t>UDEV ($5k)</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98330942"/>
                  </a:ext>
                </a:extLst>
              </a:tr>
            </a:tbl>
          </a:graphicData>
        </a:graphic>
      </p:graphicFrame>
      <p:sp>
        <p:nvSpPr>
          <p:cNvPr id="3" name="TextBox 2">
            <a:extLst>
              <a:ext uri="{FF2B5EF4-FFF2-40B4-BE49-F238E27FC236}">
                <a16:creationId xmlns:a16="http://schemas.microsoft.com/office/drawing/2014/main" id="{A8E1E199-3CA7-F4D3-8766-48EE9FC12451}"/>
              </a:ext>
            </a:extLst>
          </p:cNvPr>
          <p:cNvSpPr txBox="1"/>
          <p:nvPr/>
        </p:nvSpPr>
        <p:spPr>
          <a:xfrm>
            <a:off x="419558" y="1776511"/>
            <a:ext cx="7476066" cy="400110"/>
          </a:xfrm>
          <a:prstGeom prst="rect">
            <a:avLst/>
          </a:prstGeom>
          <a:noFill/>
        </p:spPr>
        <p:txBody>
          <a:bodyPr wrap="square" rtlCol="0">
            <a:spAutoFit/>
          </a:bodyPr>
          <a:lstStyle/>
          <a:p>
            <a:r>
              <a:rPr lang="en-US" sz="2000" dirty="0"/>
              <a:t>Required document list per deposit type:</a:t>
            </a:r>
          </a:p>
        </p:txBody>
      </p:sp>
    </p:spTree>
    <p:extLst>
      <p:ext uri="{BB962C8B-B14F-4D97-AF65-F5344CB8AC3E}">
        <p14:creationId xmlns:p14="http://schemas.microsoft.com/office/powerpoint/2010/main" val="131308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a:extLst>
            <a:ext uri="{FF2B5EF4-FFF2-40B4-BE49-F238E27FC236}">
              <a16:creationId xmlns:a16="http://schemas.microsoft.com/office/drawing/2014/main" id="{292ACEB5-B006-1808-8AE6-81F6CB598A38}"/>
            </a:ext>
          </a:extLst>
        </p:cNvPr>
        <p:cNvGrpSpPr/>
        <p:nvPr/>
      </p:nvGrpSpPr>
      <p:grpSpPr>
        <a:xfrm>
          <a:off x="0" y="0"/>
          <a:ext cx="0" cy="0"/>
          <a:chOff x="0" y="0"/>
          <a:chExt cx="0" cy="0"/>
        </a:xfrm>
      </p:grpSpPr>
      <p:sp>
        <p:nvSpPr>
          <p:cNvPr id="199" name="Google Shape;199;g2f9eb2fa6d1_0_14">
            <a:extLst>
              <a:ext uri="{FF2B5EF4-FFF2-40B4-BE49-F238E27FC236}">
                <a16:creationId xmlns:a16="http://schemas.microsoft.com/office/drawing/2014/main" id="{3D3F9A63-FFD2-75B6-9EF7-7736CA3932ED}"/>
              </a:ext>
            </a:extLst>
          </p:cNvPr>
          <p:cNvSpPr txBox="1">
            <a:spLocks noGrp="1"/>
          </p:cNvSpPr>
          <p:nvPr>
            <p:ph type="title"/>
          </p:nvPr>
        </p:nvSpPr>
        <p:spPr>
          <a:xfrm>
            <a:off x="684734" y="313786"/>
            <a:ext cx="10817700" cy="76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500"/>
              <a:buNone/>
            </a:pPr>
            <a:r>
              <a:rPr lang="en-US" dirty="0"/>
              <a:t> LINKS to Forms</a:t>
            </a:r>
            <a:endParaRPr dirty="0"/>
          </a:p>
        </p:txBody>
      </p:sp>
      <p:sp>
        <p:nvSpPr>
          <p:cNvPr id="200" name="Google Shape;200;g2f9eb2fa6d1_0_14">
            <a:extLst>
              <a:ext uri="{FF2B5EF4-FFF2-40B4-BE49-F238E27FC236}">
                <a16:creationId xmlns:a16="http://schemas.microsoft.com/office/drawing/2014/main" id="{202A3C88-225E-A30D-4954-1AB019EEDD03}"/>
              </a:ext>
            </a:extLst>
          </p:cNvPr>
          <p:cNvSpPr txBox="1">
            <a:spLocks noGrp="1"/>
          </p:cNvSpPr>
          <p:nvPr>
            <p:ph type="body" idx="1"/>
          </p:nvPr>
        </p:nvSpPr>
        <p:spPr>
          <a:xfrm>
            <a:off x="338328" y="1545336"/>
            <a:ext cx="10648472" cy="4799289"/>
          </a:xfrm>
          <a:prstGeom prst="rect">
            <a:avLst/>
          </a:prstGeom>
          <a:noFill/>
          <a:ln>
            <a:noFill/>
          </a:ln>
        </p:spPr>
        <p:txBody>
          <a:bodyPr spcFirstLastPara="1" wrap="square" lIns="91425" tIns="45700" rIns="91425" bIns="45700" anchor="t" anchorCtr="0">
            <a:normAutofit fontScale="85000" lnSpcReduction="20000"/>
          </a:bodyPr>
          <a:lstStyle/>
          <a:p>
            <a:pPr marL="114300" lvl="0" indent="0" algn="l" rtl="0">
              <a:lnSpc>
                <a:spcPct val="90000"/>
              </a:lnSpc>
              <a:spcBef>
                <a:spcPts val="0"/>
              </a:spcBef>
              <a:spcAft>
                <a:spcPts val="0"/>
              </a:spcAft>
              <a:buSzPts val="1800"/>
              <a:buNone/>
            </a:pPr>
            <a:endParaRPr lang="en-US" dirty="0"/>
          </a:p>
          <a:p>
            <a:pPr marL="457200" lvl="0" indent="-342900" algn="l" rtl="0">
              <a:lnSpc>
                <a:spcPct val="120000"/>
              </a:lnSpc>
              <a:spcBef>
                <a:spcPts val="0"/>
              </a:spcBef>
              <a:spcAft>
                <a:spcPts val="0"/>
              </a:spcAft>
              <a:buSzPts val="1800"/>
              <a:buChar char="•"/>
            </a:pPr>
            <a:r>
              <a:rPr lang="en-US" sz="2600" dirty="0"/>
              <a:t>Statement of Cash Collections Form (SCC)</a:t>
            </a:r>
          </a:p>
          <a:p>
            <a:pPr marL="114300" lvl="0" indent="0">
              <a:lnSpc>
                <a:spcPct val="120000"/>
              </a:lnSpc>
              <a:spcBef>
                <a:spcPts val="0"/>
              </a:spcBef>
              <a:buNone/>
            </a:pPr>
            <a:r>
              <a:rPr lang="en-US" sz="2600" dirty="0">
                <a:hlinkClick r:id="rId3"/>
              </a:rPr>
              <a:t>https://ucanr.edu/sites/default/files/2025-01/406123.pdf</a:t>
            </a:r>
            <a:r>
              <a:rPr lang="en-US" sz="2600" dirty="0"/>
              <a:t> </a:t>
            </a:r>
            <a:br>
              <a:rPr lang="en-US" sz="2600" dirty="0"/>
            </a:br>
            <a:endParaRPr lang="en-US" sz="2600" dirty="0"/>
          </a:p>
          <a:p>
            <a:pPr marL="457200" lvl="0" indent="-342900" algn="l" rtl="0">
              <a:lnSpc>
                <a:spcPct val="120000"/>
              </a:lnSpc>
              <a:spcBef>
                <a:spcPts val="0"/>
              </a:spcBef>
              <a:spcAft>
                <a:spcPts val="0"/>
              </a:spcAft>
              <a:buSzPts val="1800"/>
              <a:buChar char="•"/>
            </a:pPr>
            <a:r>
              <a:rPr lang="en-US" sz="2600" dirty="0"/>
              <a:t>Tender of Gift</a:t>
            </a:r>
          </a:p>
          <a:p>
            <a:pPr marL="114300" lvl="0" indent="0">
              <a:lnSpc>
                <a:spcPct val="120000"/>
              </a:lnSpc>
              <a:spcBef>
                <a:spcPts val="0"/>
              </a:spcBef>
              <a:buNone/>
            </a:pPr>
            <a:r>
              <a:rPr lang="en-US" sz="2600" dirty="0">
                <a:hlinkClick r:id="rId4"/>
              </a:rPr>
              <a:t>https://ucanr.edu/sites/default/files/2025-01/406133.pdf</a:t>
            </a:r>
            <a:r>
              <a:rPr lang="en-US" sz="2600" dirty="0"/>
              <a:t> </a:t>
            </a:r>
            <a:br>
              <a:rPr lang="en-US" sz="2600" dirty="0"/>
            </a:br>
            <a:endParaRPr lang="en-US" sz="2600" dirty="0"/>
          </a:p>
          <a:p>
            <a:pPr marL="457200" lvl="0" indent="-342900" algn="l" rtl="0">
              <a:lnSpc>
                <a:spcPct val="120000"/>
              </a:lnSpc>
              <a:spcBef>
                <a:spcPts val="0"/>
              </a:spcBef>
              <a:spcAft>
                <a:spcPts val="0"/>
              </a:spcAft>
              <a:buSzPts val="1800"/>
              <a:buChar char="•"/>
            </a:pPr>
            <a:r>
              <a:rPr lang="en-US" sz="2600" dirty="0"/>
              <a:t>700U for research projects *if applicable</a:t>
            </a:r>
          </a:p>
          <a:p>
            <a:pPr marL="114300" lvl="0" indent="0">
              <a:lnSpc>
                <a:spcPct val="120000"/>
              </a:lnSpc>
              <a:spcBef>
                <a:spcPts val="0"/>
              </a:spcBef>
              <a:buNone/>
            </a:pPr>
            <a:r>
              <a:rPr lang="en-US" sz="2600" dirty="0">
                <a:hlinkClick r:id="rId5"/>
              </a:rPr>
              <a:t>https://ucanr.edu/sites/default/files/2025-01/405986.pdf</a:t>
            </a:r>
            <a:r>
              <a:rPr lang="en-US" sz="2600" dirty="0"/>
              <a:t> </a:t>
            </a:r>
            <a:br>
              <a:rPr lang="en-US" sz="2600" dirty="0"/>
            </a:br>
            <a:endParaRPr lang="en-US" sz="2600" dirty="0"/>
          </a:p>
          <a:p>
            <a:pPr>
              <a:lnSpc>
                <a:spcPct val="120000"/>
              </a:lnSpc>
              <a:spcBef>
                <a:spcPts val="0"/>
              </a:spcBef>
            </a:pPr>
            <a:r>
              <a:rPr lang="en-US" sz="2600" dirty="0"/>
              <a:t>BOC website</a:t>
            </a:r>
          </a:p>
          <a:p>
            <a:pPr marL="114300" indent="0">
              <a:lnSpc>
                <a:spcPct val="120000"/>
              </a:lnSpc>
              <a:spcBef>
                <a:spcPts val="0"/>
              </a:spcBef>
              <a:buNone/>
            </a:pPr>
            <a:r>
              <a:rPr lang="en-US" sz="2600" dirty="0">
                <a:hlinkClick r:id="rId6"/>
              </a:rPr>
              <a:t>https://ucanr.edu/site/uc-anr-business-operations-center</a:t>
            </a:r>
            <a:r>
              <a:rPr lang="en-US" sz="2600" dirty="0"/>
              <a:t> </a:t>
            </a:r>
          </a:p>
          <a:p>
            <a:pPr marL="457200" lvl="0" indent="-342900" algn="l" rtl="0">
              <a:lnSpc>
                <a:spcPct val="90000"/>
              </a:lnSpc>
              <a:spcBef>
                <a:spcPts val="0"/>
              </a:spcBef>
              <a:spcAft>
                <a:spcPts val="0"/>
              </a:spcAft>
              <a:buSzPts val="1800"/>
              <a:buChar char="•"/>
            </a:pPr>
            <a:endParaRPr lang="en-US" dirty="0"/>
          </a:p>
          <a:p>
            <a:pPr marL="114300" lvl="0" indent="0" algn="l" rtl="0">
              <a:lnSpc>
                <a:spcPct val="90000"/>
              </a:lnSpc>
              <a:spcBef>
                <a:spcPts val="0"/>
              </a:spcBef>
              <a:spcAft>
                <a:spcPts val="0"/>
              </a:spcAft>
              <a:buSzPts val="1800"/>
              <a:buNone/>
            </a:pPr>
            <a:r>
              <a:rPr lang="en-US" dirty="0"/>
              <a:t> </a:t>
            </a:r>
            <a:endParaRPr dirty="0"/>
          </a:p>
        </p:txBody>
      </p:sp>
    </p:spTree>
    <p:extLst>
      <p:ext uri="{BB962C8B-B14F-4D97-AF65-F5344CB8AC3E}">
        <p14:creationId xmlns:p14="http://schemas.microsoft.com/office/powerpoint/2010/main" val="3499352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0e1bdecd0c_0_42"/>
          <p:cNvSpPr txBox="1">
            <a:spLocks noGrp="1"/>
          </p:cNvSpPr>
          <p:nvPr>
            <p:ph type="title"/>
          </p:nvPr>
        </p:nvSpPr>
        <p:spPr>
          <a:xfrm>
            <a:off x="838200" y="1057321"/>
            <a:ext cx="10515600" cy="22528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Clr>
                <a:schemeClr val="dk1"/>
              </a:buClr>
              <a:buSzPts val="1100"/>
              <a:buFont typeface="Arial"/>
              <a:buNone/>
            </a:pPr>
            <a:r>
              <a:rPr lang="en-US" sz="4800" dirty="0"/>
              <a:t>Q &amp; A</a:t>
            </a:r>
            <a:endParaRPr sz="4800" dirty="0"/>
          </a:p>
        </p:txBody>
      </p:sp>
      <p:sp>
        <p:nvSpPr>
          <p:cNvPr id="2" name="Text Placeholder 1">
            <a:extLst>
              <a:ext uri="{FF2B5EF4-FFF2-40B4-BE49-F238E27FC236}">
                <a16:creationId xmlns:a16="http://schemas.microsoft.com/office/drawing/2014/main" id="{5A712BE6-BDEB-BD62-BAE1-D66BDB457919}"/>
              </a:ext>
            </a:extLst>
          </p:cNvPr>
          <p:cNvSpPr>
            <a:spLocks noGrp="1"/>
          </p:cNvSpPr>
          <p:nvPr>
            <p:ph type="body" idx="1"/>
          </p:nvPr>
        </p:nvSpPr>
        <p:spPr>
          <a:xfrm>
            <a:off x="5024628" y="3630169"/>
            <a:ext cx="2142744" cy="660400"/>
          </a:xfrm>
        </p:spPr>
        <p:txBody>
          <a:bodyPr>
            <a:normAutofit/>
          </a:bodyPr>
          <a:lstStyle/>
          <a:p>
            <a:r>
              <a:rPr lang="en-US" dirty="0"/>
              <a:t>THANK YOU! </a:t>
            </a:r>
          </a:p>
          <a:p>
            <a:endParaRPr lang="en-US" dirty="0"/>
          </a:p>
        </p:txBody>
      </p:sp>
      <p:sp>
        <p:nvSpPr>
          <p:cNvPr id="4" name="Text Placeholder 3">
            <a:extLst>
              <a:ext uri="{FF2B5EF4-FFF2-40B4-BE49-F238E27FC236}">
                <a16:creationId xmlns:a16="http://schemas.microsoft.com/office/drawing/2014/main" id="{6B03F27E-2D5F-23C6-107D-CC0190DF924F}"/>
              </a:ext>
            </a:extLst>
          </p:cNvPr>
          <p:cNvSpPr>
            <a:spLocks noGrp="1"/>
          </p:cNvSpPr>
          <p:nvPr>
            <p:ph type="body" idx="3"/>
          </p:nvPr>
        </p:nvSpPr>
        <p:spPr/>
        <p:txBody>
          <a:bodyPr/>
          <a:lstStyle/>
          <a:p>
            <a:r>
              <a:rPr lang="en-US" sz="3600" dirty="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DE7D-66F6-0141-1836-339346F510F0}"/>
              </a:ext>
            </a:extLst>
          </p:cNvPr>
          <p:cNvSpPr>
            <a:spLocks noGrp="1"/>
          </p:cNvSpPr>
          <p:nvPr>
            <p:ph type="title"/>
          </p:nvPr>
        </p:nvSpPr>
        <p:spPr>
          <a:xfrm>
            <a:off x="684734" y="313786"/>
            <a:ext cx="10817838" cy="767528"/>
          </a:xfrm>
        </p:spPr>
        <p:txBody>
          <a:bodyPr wrap="square" anchor="ctr">
            <a:normAutofit/>
          </a:bodyPr>
          <a:lstStyle/>
          <a:p>
            <a:r>
              <a:rPr lang="en-US" dirty="0"/>
              <a:t>Statement of Cash Collections Form (SCC)</a:t>
            </a:r>
          </a:p>
        </p:txBody>
      </p:sp>
      <p:sp>
        <p:nvSpPr>
          <p:cNvPr id="4" name="Text Placeholder 2">
            <a:extLst>
              <a:ext uri="{FF2B5EF4-FFF2-40B4-BE49-F238E27FC236}">
                <a16:creationId xmlns:a16="http://schemas.microsoft.com/office/drawing/2014/main" id="{C062980E-EDCD-621B-143D-42E2E7078D18}"/>
              </a:ext>
            </a:extLst>
          </p:cNvPr>
          <p:cNvSpPr>
            <a:spLocks noGrp="1"/>
          </p:cNvSpPr>
          <p:nvPr>
            <p:ph type="body" idx="1"/>
          </p:nvPr>
        </p:nvSpPr>
        <p:spPr>
          <a:xfrm>
            <a:off x="838200" y="1825625"/>
            <a:ext cx="10515600" cy="4351338"/>
          </a:xfrm>
        </p:spPr>
        <p:txBody>
          <a:bodyPr/>
          <a:lstStyle/>
          <a:p>
            <a:pPr marL="114300" indent="0">
              <a:buNone/>
            </a:pPr>
            <a:r>
              <a:rPr lang="en-US" sz="2000" b="1" dirty="0"/>
              <a:t>What is an SCC used for?</a:t>
            </a:r>
          </a:p>
          <a:p>
            <a:r>
              <a:rPr lang="en-US" sz="2000" dirty="0"/>
              <a:t>The purpose of this form is to act as a cover sheet for bank deposits that are submitted to the Business Operations Center (BOC) for entry into the Financial System</a:t>
            </a:r>
          </a:p>
          <a:p>
            <a:endParaRPr lang="en-US" sz="2000" dirty="0"/>
          </a:p>
          <a:p>
            <a:pPr marL="114300" indent="0">
              <a:buNone/>
            </a:pPr>
            <a:r>
              <a:rPr lang="en-US" sz="2000" b="1" dirty="0"/>
              <a:t>Please Separate SCCs</a:t>
            </a:r>
            <a:r>
              <a:rPr lang="en-US" sz="2000" dirty="0"/>
              <a:t>: </a:t>
            </a:r>
          </a:p>
          <a:p>
            <a:r>
              <a:rPr lang="en-US" sz="2000" dirty="0"/>
              <a:t>Each deposit type (gift, income, reimbursement) must have its own SCC form</a:t>
            </a:r>
          </a:p>
          <a:p>
            <a:r>
              <a:rPr lang="en-US" sz="2000" dirty="0"/>
              <a:t>Multiple checks/payments going into the same account can be combined onto one SCC</a:t>
            </a:r>
          </a:p>
          <a:p>
            <a:r>
              <a:rPr lang="en-US" sz="2000" dirty="0"/>
              <a:t>Multiple accounts for the same type of deposit can be combined onto one SCC</a:t>
            </a:r>
          </a:p>
          <a:p>
            <a:r>
              <a:rPr lang="en-US" sz="2000" dirty="0"/>
              <a:t>Multiple gifts/donations can be combined onto one SCC, </a:t>
            </a:r>
            <a:r>
              <a:rPr lang="en-US" sz="2000" u="sng" dirty="0"/>
              <a:t>UNLESS</a:t>
            </a:r>
            <a:r>
              <a:rPr lang="en-US" sz="2000" dirty="0"/>
              <a:t> they are going to different accounts, then we need a new SCC for each account. </a:t>
            </a:r>
            <a:r>
              <a:rPr lang="en-US" sz="1800" dirty="0"/>
              <a:t>This is for optimal tracking purposes</a:t>
            </a:r>
            <a:r>
              <a:rPr lang="en-US" sz="2000" dirty="0"/>
              <a:t>.</a:t>
            </a:r>
          </a:p>
          <a:p>
            <a:pPr marL="114300" indent="0">
              <a:buNone/>
            </a:pPr>
            <a:endParaRPr lang="en-US" sz="2000" dirty="0"/>
          </a:p>
          <a:p>
            <a:pPr marL="114300" indent="0">
              <a:buNone/>
            </a:pPr>
            <a:endParaRPr lang="en-US" dirty="0"/>
          </a:p>
        </p:txBody>
      </p:sp>
    </p:spTree>
    <p:extLst>
      <p:ext uri="{BB962C8B-B14F-4D97-AF65-F5344CB8AC3E}">
        <p14:creationId xmlns:p14="http://schemas.microsoft.com/office/powerpoint/2010/main" val="87854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3B83C-4F82-A92E-12EB-19EB4F754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0C696-D7DD-C951-155B-D0AF0F702E2F}"/>
              </a:ext>
            </a:extLst>
          </p:cNvPr>
          <p:cNvSpPr>
            <a:spLocks noGrp="1"/>
          </p:cNvSpPr>
          <p:nvPr>
            <p:ph type="title"/>
          </p:nvPr>
        </p:nvSpPr>
        <p:spPr>
          <a:xfrm>
            <a:off x="219513" y="0"/>
            <a:ext cx="10817838" cy="767528"/>
          </a:xfrm>
        </p:spPr>
        <p:txBody>
          <a:bodyPr wrap="square" anchor="ctr">
            <a:normAutofit/>
          </a:bodyPr>
          <a:lstStyle/>
          <a:p>
            <a:r>
              <a:rPr lang="en-US" dirty="0"/>
              <a:t>How to Fill Out an SCC Form</a:t>
            </a:r>
          </a:p>
        </p:txBody>
      </p:sp>
      <p:pic>
        <p:nvPicPr>
          <p:cNvPr id="6" name="Picture 5">
            <a:extLst>
              <a:ext uri="{FF2B5EF4-FFF2-40B4-BE49-F238E27FC236}">
                <a16:creationId xmlns:a16="http://schemas.microsoft.com/office/drawing/2014/main" id="{9DB4B2EA-6417-34B7-63CE-5574BE6E279E}"/>
              </a:ext>
            </a:extLst>
          </p:cNvPr>
          <p:cNvPicPr>
            <a:picLocks noChangeAspect="1"/>
          </p:cNvPicPr>
          <p:nvPr/>
        </p:nvPicPr>
        <p:blipFill>
          <a:blip r:embed="rId2"/>
          <a:stretch>
            <a:fillRect/>
          </a:stretch>
        </p:blipFill>
        <p:spPr>
          <a:xfrm>
            <a:off x="219513" y="767528"/>
            <a:ext cx="7753413" cy="5987930"/>
          </a:xfrm>
          <a:prstGeom prst="rect">
            <a:avLst/>
          </a:prstGeom>
        </p:spPr>
      </p:pic>
    </p:spTree>
    <p:extLst>
      <p:ext uri="{BB962C8B-B14F-4D97-AF65-F5344CB8AC3E}">
        <p14:creationId xmlns:p14="http://schemas.microsoft.com/office/powerpoint/2010/main" val="11872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7E07-2C69-24AF-901C-0E81236F8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3A649-ADE2-430C-F76C-26386352C97E}"/>
              </a:ext>
            </a:extLst>
          </p:cNvPr>
          <p:cNvSpPr>
            <a:spLocks noGrp="1"/>
          </p:cNvSpPr>
          <p:nvPr>
            <p:ph type="title"/>
          </p:nvPr>
        </p:nvSpPr>
        <p:spPr>
          <a:xfrm>
            <a:off x="684734" y="313786"/>
            <a:ext cx="10817838" cy="767528"/>
          </a:xfrm>
        </p:spPr>
        <p:txBody>
          <a:bodyPr wrap="square" anchor="ctr">
            <a:normAutofit/>
          </a:bodyPr>
          <a:lstStyle/>
          <a:p>
            <a:r>
              <a:rPr lang="en-US" dirty="0"/>
              <a:t>Document Tracking Header</a:t>
            </a:r>
          </a:p>
        </p:txBody>
      </p:sp>
      <p:pic>
        <p:nvPicPr>
          <p:cNvPr id="10" name="Picture 9">
            <a:extLst>
              <a:ext uri="{FF2B5EF4-FFF2-40B4-BE49-F238E27FC236}">
                <a16:creationId xmlns:a16="http://schemas.microsoft.com/office/drawing/2014/main" id="{71B504A2-2230-DC10-7F06-6C1D34818366}"/>
              </a:ext>
            </a:extLst>
          </p:cNvPr>
          <p:cNvPicPr>
            <a:picLocks noChangeAspect="1"/>
          </p:cNvPicPr>
          <p:nvPr/>
        </p:nvPicPr>
        <p:blipFill>
          <a:blip r:embed="rId2"/>
          <a:stretch>
            <a:fillRect/>
          </a:stretch>
        </p:blipFill>
        <p:spPr>
          <a:xfrm>
            <a:off x="900684" y="1700784"/>
            <a:ext cx="9949912" cy="4225778"/>
          </a:xfrm>
          <a:prstGeom prst="rect">
            <a:avLst/>
          </a:prstGeom>
        </p:spPr>
      </p:pic>
      <p:sp>
        <p:nvSpPr>
          <p:cNvPr id="11" name="TextBox 10">
            <a:extLst>
              <a:ext uri="{FF2B5EF4-FFF2-40B4-BE49-F238E27FC236}">
                <a16:creationId xmlns:a16="http://schemas.microsoft.com/office/drawing/2014/main" id="{DDC1D7B2-1B41-B2D3-D6F1-FE056C106AB8}"/>
              </a:ext>
            </a:extLst>
          </p:cNvPr>
          <p:cNvSpPr txBox="1"/>
          <p:nvPr/>
        </p:nvSpPr>
        <p:spPr>
          <a:xfrm>
            <a:off x="0" y="2057400"/>
            <a:ext cx="1801368" cy="246221"/>
          </a:xfrm>
          <a:prstGeom prst="rect">
            <a:avLst/>
          </a:prstGeom>
          <a:noFill/>
          <a:ln>
            <a:noFill/>
          </a:ln>
        </p:spPr>
        <p:txBody>
          <a:bodyPr wrap="square" rtlCol="0">
            <a:spAutoFit/>
          </a:bodyPr>
          <a:lstStyle/>
          <a:p>
            <a:r>
              <a:rPr lang="en-US" sz="1000" b="1" dirty="0">
                <a:solidFill>
                  <a:srgbClr val="FF0000"/>
                </a:solidFill>
              </a:rPr>
              <a:t>Your Department/Unit info</a:t>
            </a:r>
          </a:p>
        </p:txBody>
      </p:sp>
      <p:cxnSp>
        <p:nvCxnSpPr>
          <p:cNvPr id="13" name="Connector: Elbow 12">
            <a:extLst>
              <a:ext uri="{FF2B5EF4-FFF2-40B4-BE49-F238E27FC236}">
                <a16:creationId xmlns:a16="http://schemas.microsoft.com/office/drawing/2014/main" id="{C8A8201A-33DE-A2CD-26A4-BFE1425E7DFD}"/>
              </a:ext>
            </a:extLst>
          </p:cNvPr>
          <p:cNvCxnSpPr>
            <a:cxnSpLocks/>
          </p:cNvCxnSpPr>
          <p:nvPr/>
        </p:nvCxnSpPr>
        <p:spPr>
          <a:xfrm>
            <a:off x="562356" y="2312765"/>
            <a:ext cx="516636" cy="210979"/>
          </a:xfrm>
          <a:prstGeom prst="bentConnector3">
            <a:avLst>
              <a:gd name="adj1" fmla="val 44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251CFFE-37FD-4EAF-537F-95EE1D0C089F}"/>
              </a:ext>
            </a:extLst>
          </p:cNvPr>
          <p:cNvSpPr txBox="1"/>
          <p:nvPr/>
        </p:nvSpPr>
        <p:spPr>
          <a:xfrm>
            <a:off x="6395405" y="1745836"/>
            <a:ext cx="1358707" cy="400110"/>
          </a:xfrm>
          <a:prstGeom prst="rect">
            <a:avLst/>
          </a:prstGeom>
          <a:noFill/>
          <a:ln>
            <a:noFill/>
          </a:ln>
        </p:spPr>
        <p:txBody>
          <a:bodyPr wrap="square" rtlCol="0">
            <a:spAutoFit/>
          </a:bodyPr>
          <a:lstStyle/>
          <a:p>
            <a:r>
              <a:rPr lang="en-US" sz="1000" b="1" dirty="0">
                <a:solidFill>
                  <a:srgbClr val="FF0000"/>
                </a:solidFill>
              </a:rPr>
              <a:t>Select deposit type </a:t>
            </a:r>
          </a:p>
          <a:p>
            <a:r>
              <a:rPr lang="en-US" sz="1000" b="1" dirty="0">
                <a:solidFill>
                  <a:srgbClr val="FF0000"/>
                </a:solidFill>
              </a:rPr>
              <a:t>(one type per form)</a:t>
            </a:r>
          </a:p>
        </p:txBody>
      </p:sp>
      <p:cxnSp>
        <p:nvCxnSpPr>
          <p:cNvPr id="47" name="Connector: Elbow 46">
            <a:extLst>
              <a:ext uri="{FF2B5EF4-FFF2-40B4-BE49-F238E27FC236}">
                <a16:creationId xmlns:a16="http://schemas.microsoft.com/office/drawing/2014/main" id="{E6CADB53-2F7E-AD7C-C50E-C82AB0357448}"/>
              </a:ext>
            </a:extLst>
          </p:cNvPr>
          <p:cNvCxnSpPr>
            <a:cxnSpLocks/>
          </p:cNvCxnSpPr>
          <p:nvPr/>
        </p:nvCxnSpPr>
        <p:spPr>
          <a:xfrm rot="5400000">
            <a:off x="7127081" y="2314954"/>
            <a:ext cx="676346" cy="338330"/>
          </a:xfrm>
          <a:prstGeom prst="bentConnector3">
            <a:avLst>
              <a:gd name="adj1" fmla="val 10002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7E09ED0E-43D2-07A3-0237-257DD8F21E09}"/>
              </a:ext>
            </a:extLst>
          </p:cNvPr>
          <p:cNvCxnSpPr>
            <a:cxnSpLocks/>
          </p:cNvCxnSpPr>
          <p:nvPr/>
        </p:nvCxnSpPr>
        <p:spPr>
          <a:xfrm>
            <a:off x="820674" y="3209544"/>
            <a:ext cx="258318" cy="219456"/>
          </a:xfrm>
          <a:prstGeom prst="bentConnector3">
            <a:avLst>
              <a:gd name="adj1" fmla="val 44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7A4D0D3-8A3B-49C7-D027-70490CB4A27E}"/>
              </a:ext>
            </a:extLst>
          </p:cNvPr>
          <p:cNvSpPr txBox="1"/>
          <p:nvPr/>
        </p:nvSpPr>
        <p:spPr>
          <a:xfrm>
            <a:off x="225743" y="2822292"/>
            <a:ext cx="851535" cy="400110"/>
          </a:xfrm>
          <a:prstGeom prst="rect">
            <a:avLst/>
          </a:prstGeom>
          <a:noFill/>
          <a:ln>
            <a:noFill/>
          </a:ln>
        </p:spPr>
        <p:txBody>
          <a:bodyPr wrap="square" rtlCol="0">
            <a:spAutoFit/>
          </a:bodyPr>
          <a:lstStyle/>
          <a:p>
            <a:r>
              <a:rPr lang="en-US" sz="1000" b="1" dirty="0">
                <a:solidFill>
                  <a:srgbClr val="FF0000"/>
                </a:solidFill>
              </a:rPr>
              <a:t>Receipt# if applicable</a:t>
            </a:r>
          </a:p>
        </p:txBody>
      </p:sp>
      <p:sp>
        <p:nvSpPr>
          <p:cNvPr id="64" name="TextBox 63">
            <a:extLst>
              <a:ext uri="{FF2B5EF4-FFF2-40B4-BE49-F238E27FC236}">
                <a16:creationId xmlns:a16="http://schemas.microsoft.com/office/drawing/2014/main" id="{7407A637-7853-6577-757A-3BF6993C8695}"/>
              </a:ext>
            </a:extLst>
          </p:cNvPr>
          <p:cNvSpPr txBox="1"/>
          <p:nvPr/>
        </p:nvSpPr>
        <p:spPr>
          <a:xfrm>
            <a:off x="10631424" y="2026622"/>
            <a:ext cx="1450848" cy="553998"/>
          </a:xfrm>
          <a:prstGeom prst="rect">
            <a:avLst/>
          </a:prstGeom>
          <a:noFill/>
          <a:ln>
            <a:noFill/>
          </a:ln>
        </p:spPr>
        <p:txBody>
          <a:bodyPr wrap="square" rtlCol="0">
            <a:spAutoFit/>
          </a:bodyPr>
          <a:lstStyle/>
          <a:p>
            <a:r>
              <a:rPr lang="en-US" sz="1000" b="1" dirty="0">
                <a:solidFill>
                  <a:srgbClr val="FF0000"/>
                </a:solidFill>
              </a:rPr>
              <a:t>Use SCC naming convention per next slides</a:t>
            </a:r>
          </a:p>
        </p:txBody>
      </p:sp>
      <p:sp>
        <p:nvSpPr>
          <p:cNvPr id="65" name="TextBox 64">
            <a:extLst>
              <a:ext uri="{FF2B5EF4-FFF2-40B4-BE49-F238E27FC236}">
                <a16:creationId xmlns:a16="http://schemas.microsoft.com/office/drawing/2014/main" id="{1B75C675-163F-8C13-2BE3-3BE95737BAD5}"/>
              </a:ext>
            </a:extLst>
          </p:cNvPr>
          <p:cNvSpPr txBox="1"/>
          <p:nvPr/>
        </p:nvSpPr>
        <p:spPr>
          <a:xfrm>
            <a:off x="10964524" y="2799980"/>
            <a:ext cx="1027176" cy="400110"/>
          </a:xfrm>
          <a:prstGeom prst="rect">
            <a:avLst/>
          </a:prstGeom>
          <a:noFill/>
          <a:ln>
            <a:noFill/>
          </a:ln>
        </p:spPr>
        <p:txBody>
          <a:bodyPr wrap="square" rtlCol="0">
            <a:spAutoFit/>
          </a:bodyPr>
          <a:lstStyle/>
          <a:p>
            <a:r>
              <a:rPr lang="en-US" sz="1000" dirty="0">
                <a:solidFill>
                  <a:srgbClr val="FF0000"/>
                </a:solidFill>
              </a:rPr>
              <a:t>When funds were received</a:t>
            </a:r>
          </a:p>
        </p:txBody>
      </p:sp>
      <p:cxnSp>
        <p:nvCxnSpPr>
          <p:cNvPr id="66" name="Connector: Elbow 65">
            <a:extLst>
              <a:ext uri="{FF2B5EF4-FFF2-40B4-BE49-F238E27FC236}">
                <a16:creationId xmlns:a16="http://schemas.microsoft.com/office/drawing/2014/main" id="{351A7B36-A51B-B15E-B0CD-2D16D214C202}"/>
              </a:ext>
            </a:extLst>
          </p:cNvPr>
          <p:cNvCxnSpPr>
            <a:cxnSpLocks/>
            <a:stCxn id="65" idx="1"/>
          </p:cNvCxnSpPr>
          <p:nvPr/>
        </p:nvCxnSpPr>
        <p:spPr>
          <a:xfrm rot="10800000">
            <a:off x="10631424" y="2693657"/>
            <a:ext cx="333100" cy="306378"/>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ECC90EC-6F26-76D0-0EE3-EA82CAD69E57}"/>
              </a:ext>
            </a:extLst>
          </p:cNvPr>
          <p:cNvSpPr txBox="1"/>
          <p:nvPr/>
        </p:nvSpPr>
        <p:spPr>
          <a:xfrm>
            <a:off x="62865" y="4114800"/>
            <a:ext cx="1028129" cy="400110"/>
          </a:xfrm>
          <a:prstGeom prst="rect">
            <a:avLst/>
          </a:prstGeom>
          <a:noFill/>
          <a:ln>
            <a:noFill/>
          </a:ln>
        </p:spPr>
        <p:txBody>
          <a:bodyPr wrap="square" rtlCol="0">
            <a:spAutoFit/>
          </a:bodyPr>
          <a:lstStyle/>
          <a:p>
            <a:r>
              <a:rPr lang="en-US" sz="1000" b="1" dirty="0">
                <a:solidFill>
                  <a:srgbClr val="FF0000"/>
                </a:solidFill>
              </a:rPr>
              <a:t>Enter a value for every box</a:t>
            </a:r>
          </a:p>
        </p:txBody>
      </p:sp>
      <p:sp>
        <p:nvSpPr>
          <p:cNvPr id="79" name="TextBox 78">
            <a:extLst>
              <a:ext uri="{FF2B5EF4-FFF2-40B4-BE49-F238E27FC236}">
                <a16:creationId xmlns:a16="http://schemas.microsoft.com/office/drawing/2014/main" id="{750018E3-6B50-C0D3-3E3F-6F461EEC45DC}"/>
              </a:ext>
            </a:extLst>
          </p:cNvPr>
          <p:cNvSpPr txBox="1"/>
          <p:nvPr/>
        </p:nvSpPr>
        <p:spPr>
          <a:xfrm>
            <a:off x="3580257" y="6022848"/>
            <a:ext cx="1860423" cy="400110"/>
          </a:xfrm>
          <a:prstGeom prst="rect">
            <a:avLst/>
          </a:prstGeom>
          <a:noFill/>
          <a:ln>
            <a:noFill/>
          </a:ln>
        </p:spPr>
        <p:txBody>
          <a:bodyPr wrap="square" rtlCol="0">
            <a:spAutoFit/>
          </a:bodyPr>
          <a:lstStyle/>
          <a:p>
            <a:r>
              <a:rPr lang="en-US" sz="1000" b="1" dirty="0">
                <a:solidFill>
                  <a:srgbClr val="FF0000"/>
                </a:solidFill>
              </a:rPr>
              <a:t>See next slide for more details on Natural Accounts</a:t>
            </a:r>
          </a:p>
        </p:txBody>
      </p:sp>
      <p:cxnSp>
        <p:nvCxnSpPr>
          <p:cNvPr id="80" name="Connector: Elbow 79">
            <a:extLst>
              <a:ext uri="{FF2B5EF4-FFF2-40B4-BE49-F238E27FC236}">
                <a16:creationId xmlns:a16="http://schemas.microsoft.com/office/drawing/2014/main" id="{38C663A5-7F01-D8F7-A5F2-D7813D1F33E6}"/>
              </a:ext>
            </a:extLst>
          </p:cNvPr>
          <p:cNvCxnSpPr>
            <a:cxnSpLocks/>
          </p:cNvCxnSpPr>
          <p:nvPr/>
        </p:nvCxnSpPr>
        <p:spPr>
          <a:xfrm>
            <a:off x="3282696" y="5926562"/>
            <a:ext cx="297561" cy="296341"/>
          </a:xfrm>
          <a:prstGeom prst="bentConnector3">
            <a:avLst>
              <a:gd name="adj1" fmla="val 83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Multiplication Sign 2">
            <a:extLst>
              <a:ext uri="{FF2B5EF4-FFF2-40B4-BE49-F238E27FC236}">
                <a16:creationId xmlns:a16="http://schemas.microsoft.com/office/drawing/2014/main" id="{935CB761-9653-99D6-9109-3B359E629E1C}"/>
              </a:ext>
            </a:extLst>
          </p:cNvPr>
          <p:cNvSpPr/>
          <p:nvPr/>
        </p:nvSpPr>
        <p:spPr>
          <a:xfrm>
            <a:off x="9431867" y="2887133"/>
            <a:ext cx="1085629" cy="312957"/>
          </a:xfrm>
          <a:prstGeom prst="mathMultiply">
            <a:avLst>
              <a:gd name="adj1" fmla="val 728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92296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6F6D-5904-5763-7BFE-9FACBE420DF3}"/>
              </a:ext>
            </a:extLst>
          </p:cNvPr>
          <p:cNvSpPr>
            <a:spLocks noGrp="1"/>
          </p:cNvSpPr>
          <p:nvPr>
            <p:ph type="title"/>
          </p:nvPr>
        </p:nvSpPr>
        <p:spPr/>
        <p:txBody>
          <a:bodyPr/>
          <a:lstStyle/>
          <a:p>
            <a:r>
              <a:rPr lang="en-US" dirty="0"/>
              <a:t>SCC Naming Convention</a:t>
            </a:r>
          </a:p>
        </p:txBody>
      </p:sp>
      <p:sp>
        <p:nvSpPr>
          <p:cNvPr id="3" name="Text Placeholder 2">
            <a:extLst>
              <a:ext uri="{FF2B5EF4-FFF2-40B4-BE49-F238E27FC236}">
                <a16:creationId xmlns:a16="http://schemas.microsoft.com/office/drawing/2014/main" id="{B71420BC-76FA-4140-91FE-06F4DEA01058}"/>
              </a:ext>
            </a:extLst>
          </p:cNvPr>
          <p:cNvSpPr>
            <a:spLocks noGrp="1"/>
          </p:cNvSpPr>
          <p:nvPr>
            <p:ph type="body" idx="1"/>
          </p:nvPr>
        </p:nvSpPr>
        <p:spPr/>
        <p:txBody>
          <a:bodyPr>
            <a:normAutofit fontScale="40000" lnSpcReduction="20000"/>
          </a:bodyPr>
          <a:lstStyle/>
          <a:p>
            <a:pPr marL="114300" indent="0">
              <a:buNone/>
            </a:pPr>
            <a:endParaRPr lang="en-US" dirty="0"/>
          </a:p>
          <a:p>
            <a:r>
              <a:rPr lang="en-US" sz="3700" b="1" dirty="0"/>
              <a:t> General Structure: All files and folders must follow the core format: </a:t>
            </a:r>
          </a:p>
          <a:p>
            <a:r>
              <a:rPr lang="en-US" sz="3400" b="1" dirty="0"/>
              <a:t>Location code: </a:t>
            </a:r>
            <a:r>
              <a:rPr lang="en-US" sz="3400" dirty="0"/>
              <a:t>Each location has a 4 (four) letter acronym associated with the location. The acronym will clearly identify the originating department for each deposit. Using the acronym ensures all department can easily recognize the source of each deposit.</a:t>
            </a:r>
          </a:p>
          <a:p>
            <a:r>
              <a:rPr lang="en-US" sz="3400" b="1" dirty="0"/>
              <a:t>Year of deposit</a:t>
            </a:r>
            <a:r>
              <a:rPr lang="en-US" sz="3400" dirty="0"/>
              <a:t>: a 2-digit year YY located after the acronym: For example: 2025 would be “25”, 2026 would be "26”</a:t>
            </a:r>
            <a:endParaRPr lang="en-US" dirty="0"/>
          </a:p>
          <a:p>
            <a:r>
              <a:rPr lang="en-US" sz="3400" b="1" dirty="0"/>
              <a:t>Hyphen after year: </a:t>
            </a:r>
            <a:r>
              <a:rPr lang="en-US" sz="3400" dirty="0"/>
              <a:t>-a.(location acronym)(year of deposit) -</a:t>
            </a:r>
          </a:p>
          <a:p>
            <a:r>
              <a:rPr lang="en-US" sz="3400" b="1" dirty="0"/>
              <a:t>Month of deposit: </a:t>
            </a:r>
            <a:r>
              <a:rPr lang="en-US" sz="3400" dirty="0"/>
              <a:t>in number format.</a:t>
            </a:r>
          </a:p>
          <a:p>
            <a:r>
              <a:rPr lang="en-US" sz="3400" dirty="0"/>
              <a:t>Month of deposit, not month of submission.</a:t>
            </a:r>
          </a:p>
          <a:p>
            <a:pPr marL="114300" indent="0">
              <a:buNone/>
            </a:pPr>
            <a:r>
              <a:rPr lang="en-US" sz="3400" dirty="0"/>
              <a:t>For example:</a:t>
            </a:r>
          </a:p>
          <a:p>
            <a:pPr marL="114300" indent="0">
              <a:buNone/>
            </a:pPr>
            <a:r>
              <a:rPr lang="en-US" dirty="0"/>
              <a:t>January 	1 	July 	7 	</a:t>
            </a:r>
          </a:p>
          <a:p>
            <a:pPr marL="114300" indent="0">
              <a:buNone/>
            </a:pPr>
            <a:r>
              <a:rPr lang="en-US" dirty="0"/>
              <a:t>February 	2 	August 	8 	</a:t>
            </a:r>
          </a:p>
          <a:p>
            <a:pPr marL="114300" indent="0">
              <a:buNone/>
            </a:pPr>
            <a:r>
              <a:rPr lang="en-US" dirty="0"/>
              <a:t>March 	3 	September 	9 	</a:t>
            </a:r>
          </a:p>
          <a:p>
            <a:pPr marL="114300" indent="0">
              <a:buNone/>
            </a:pPr>
            <a:r>
              <a:rPr lang="en-US" dirty="0"/>
              <a:t>April 	4 	October 	10 	</a:t>
            </a:r>
          </a:p>
          <a:p>
            <a:pPr marL="114300" indent="0">
              <a:buNone/>
            </a:pPr>
            <a:r>
              <a:rPr lang="en-US" dirty="0"/>
              <a:t>May 	5 	November 	11 </a:t>
            </a:r>
          </a:p>
          <a:p>
            <a:pPr marL="114300" indent="0">
              <a:buNone/>
            </a:pPr>
            <a:r>
              <a:rPr lang="en-US" dirty="0"/>
              <a:t>June 	6 	December 	12 	</a:t>
            </a:r>
          </a:p>
          <a:p>
            <a:pPr marL="114300" indent="0">
              <a:buNone/>
            </a:pPr>
            <a:r>
              <a:rPr lang="en-US" dirty="0"/>
              <a:t>	</a:t>
            </a:r>
          </a:p>
          <a:p>
            <a:endParaRPr lang="en-US" dirty="0"/>
          </a:p>
        </p:txBody>
      </p:sp>
    </p:spTree>
    <p:extLst>
      <p:ext uri="{BB962C8B-B14F-4D97-AF65-F5344CB8AC3E}">
        <p14:creationId xmlns:p14="http://schemas.microsoft.com/office/powerpoint/2010/main" val="338187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B8F2-D69F-A549-40DA-C11EDF2BEFAF}"/>
              </a:ext>
            </a:extLst>
          </p:cNvPr>
          <p:cNvSpPr>
            <a:spLocks noGrp="1"/>
          </p:cNvSpPr>
          <p:nvPr>
            <p:ph type="title"/>
          </p:nvPr>
        </p:nvSpPr>
        <p:spPr/>
        <p:txBody>
          <a:bodyPr/>
          <a:lstStyle/>
          <a:p>
            <a:r>
              <a:rPr lang="en-US" dirty="0"/>
              <a:t>SCC Naming Convention continued</a:t>
            </a:r>
          </a:p>
        </p:txBody>
      </p:sp>
      <p:sp>
        <p:nvSpPr>
          <p:cNvPr id="3" name="Text Placeholder 2">
            <a:extLst>
              <a:ext uri="{FF2B5EF4-FFF2-40B4-BE49-F238E27FC236}">
                <a16:creationId xmlns:a16="http://schemas.microsoft.com/office/drawing/2014/main" id="{1097253C-5683-D53E-5B3C-65E4148AF673}"/>
              </a:ext>
            </a:extLst>
          </p:cNvPr>
          <p:cNvSpPr>
            <a:spLocks noGrp="1"/>
          </p:cNvSpPr>
          <p:nvPr>
            <p:ph type="body" idx="1"/>
          </p:nvPr>
        </p:nvSpPr>
        <p:spPr/>
        <p:txBody>
          <a:bodyPr>
            <a:normAutofit fontScale="47500" lnSpcReduction="20000"/>
          </a:bodyPr>
          <a:lstStyle/>
          <a:p>
            <a:endParaRPr lang="en-US" dirty="0"/>
          </a:p>
          <a:p>
            <a:r>
              <a:rPr lang="en-US" b="1" dirty="0"/>
              <a:t>Sequential number: </a:t>
            </a:r>
            <a:r>
              <a:rPr lang="en-US" dirty="0"/>
              <a:t>This number would be the number of deposits. </a:t>
            </a:r>
          </a:p>
          <a:p>
            <a:r>
              <a:rPr lang="en-US" dirty="0"/>
              <a:t>The first Statement of Cash Collections SCC of the month would be 01, second Statement of Cash Collections SCC of the month would be 02, etc. With a leading 0, if needed. For example:</a:t>
            </a:r>
          </a:p>
          <a:p>
            <a:r>
              <a:rPr lang="en-US" dirty="0"/>
              <a:t>i.01 – Transaction 1</a:t>
            </a:r>
          </a:p>
          <a:p>
            <a:r>
              <a:rPr lang="en-US" dirty="0"/>
              <a:t>ii.02 – Transaction 2</a:t>
            </a:r>
          </a:p>
          <a:p>
            <a:r>
              <a:rPr lang="en-US" dirty="0"/>
              <a:t>iii.03 – Transaction 3</a:t>
            </a:r>
          </a:p>
          <a:p>
            <a:r>
              <a:rPr lang="en-US" dirty="0"/>
              <a:t>iv.11- transaction 11</a:t>
            </a:r>
          </a:p>
          <a:p>
            <a:r>
              <a:rPr lang="en-US" b="1" dirty="0"/>
              <a:t>File Naming Structure: </a:t>
            </a:r>
            <a:r>
              <a:rPr lang="en-US" dirty="0"/>
              <a:t>All SCCs files must follow this format:(Location acronym)(2-digit year) – (month in numeric form)(transaction number with leading zero if necessary)</a:t>
            </a:r>
          </a:p>
          <a:p>
            <a:pPr marL="114300" indent="0">
              <a:buNone/>
            </a:pPr>
            <a:r>
              <a:rPr lang="en-US" i="1" dirty="0"/>
              <a:t>Please note the spacing; There is NO spacing between acronym and year, and no spacing between month and transaction number.</a:t>
            </a:r>
          </a:p>
          <a:p>
            <a:pPr marL="114300" indent="0">
              <a:buNone/>
            </a:pPr>
            <a:r>
              <a:rPr lang="pt-BR" b="1" dirty="0"/>
              <a:t>Correct: ALAM26-0801</a:t>
            </a:r>
          </a:p>
          <a:p>
            <a:pPr marL="114300" indent="0">
              <a:buNone/>
            </a:pPr>
            <a:r>
              <a:rPr lang="pt-BR" dirty="0"/>
              <a:t>Incorrect: ALAM 26 – 08-01</a:t>
            </a:r>
          </a:p>
          <a:p>
            <a:pPr marL="114300" indent="0">
              <a:buNone/>
            </a:pPr>
            <a:r>
              <a:rPr lang="pt-BR" dirty="0"/>
              <a:t>Incorrect: 0801-ALAM202 </a:t>
            </a:r>
          </a:p>
          <a:p>
            <a:pPr marL="114300" indent="0">
              <a:buNone/>
            </a:pPr>
            <a:r>
              <a:rPr lang="en-US" dirty="0"/>
              <a:t>Incorrect: ALAM260801 </a:t>
            </a:r>
          </a:p>
          <a:p>
            <a:pPr marL="114300" indent="0">
              <a:buNone/>
            </a:pPr>
            <a:r>
              <a:rPr lang="en-US" dirty="0"/>
              <a:t>Incorrect: ALAM26-AUG01 </a:t>
            </a:r>
            <a:endParaRPr lang="en-US" i="1" dirty="0"/>
          </a:p>
          <a:p>
            <a:pPr marL="114300" indent="0">
              <a:buNone/>
            </a:pPr>
            <a:endParaRPr lang="en-US" dirty="0"/>
          </a:p>
        </p:txBody>
      </p:sp>
    </p:spTree>
    <p:extLst>
      <p:ext uri="{BB962C8B-B14F-4D97-AF65-F5344CB8AC3E}">
        <p14:creationId xmlns:p14="http://schemas.microsoft.com/office/powerpoint/2010/main" val="262932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1D4F-208F-44FE-8AFE-B7A08F329DF5}"/>
              </a:ext>
            </a:extLst>
          </p:cNvPr>
          <p:cNvSpPr>
            <a:spLocks noGrp="1"/>
          </p:cNvSpPr>
          <p:nvPr>
            <p:ph type="title"/>
          </p:nvPr>
        </p:nvSpPr>
        <p:spPr>
          <a:xfrm>
            <a:off x="591312" y="461175"/>
            <a:ext cx="10515600" cy="1090129"/>
          </a:xfrm>
        </p:spPr>
        <p:txBody>
          <a:bodyPr>
            <a:normAutofit fontScale="90000"/>
          </a:bodyPr>
          <a:lstStyle/>
          <a:p>
            <a:r>
              <a:rPr lang="en-US" dirty="0"/>
              <a:t>Natural Account Selection</a:t>
            </a:r>
            <a:br>
              <a:rPr lang="en-US" dirty="0"/>
            </a:br>
            <a:r>
              <a:rPr lang="en-US" sz="2200" dirty="0">
                <a:solidFill>
                  <a:schemeClr val="bg1"/>
                </a:solidFill>
              </a:rPr>
              <a:t>.</a:t>
            </a:r>
            <a:br>
              <a:rPr lang="en-US" dirty="0"/>
            </a:br>
            <a:r>
              <a:rPr lang="en-US" sz="2200" dirty="0">
                <a:solidFill>
                  <a:schemeClr val="tx1"/>
                </a:solidFill>
              </a:rPr>
              <a:t>See page 2 of SCC form for these instructions</a:t>
            </a:r>
          </a:p>
        </p:txBody>
      </p:sp>
      <p:pic>
        <p:nvPicPr>
          <p:cNvPr id="5" name="Picture 4">
            <a:extLst>
              <a:ext uri="{FF2B5EF4-FFF2-40B4-BE49-F238E27FC236}">
                <a16:creationId xmlns:a16="http://schemas.microsoft.com/office/drawing/2014/main" id="{52FEE669-BE1A-D411-F3DD-EAC3C26FDB74}"/>
              </a:ext>
            </a:extLst>
          </p:cNvPr>
          <p:cNvPicPr>
            <a:picLocks noChangeAspect="1"/>
          </p:cNvPicPr>
          <p:nvPr/>
        </p:nvPicPr>
        <p:blipFill>
          <a:blip r:embed="rId2"/>
          <a:stretch>
            <a:fillRect/>
          </a:stretch>
        </p:blipFill>
        <p:spPr>
          <a:xfrm>
            <a:off x="468723" y="2099902"/>
            <a:ext cx="6529485" cy="3316564"/>
          </a:xfrm>
          <a:prstGeom prst="rect">
            <a:avLst/>
          </a:prstGeom>
          <a:ln>
            <a:solidFill>
              <a:schemeClr val="tx1"/>
            </a:solidFill>
          </a:ln>
        </p:spPr>
      </p:pic>
      <p:pic>
        <p:nvPicPr>
          <p:cNvPr id="6" name="Picture 5">
            <a:extLst>
              <a:ext uri="{FF2B5EF4-FFF2-40B4-BE49-F238E27FC236}">
                <a16:creationId xmlns:a16="http://schemas.microsoft.com/office/drawing/2014/main" id="{D54E729F-56F5-5258-610E-68E93D4497FB}"/>
              </a:ext>
            </a:extLst>
          </p:cNvPr>
          <p:cNvPicPr>
            <a:picLocks noChangeAspect="1"/>
          </p:cNvPicPr>
          <p:nvPr/>
        </p:nvPicPr>
        <p:blipFill>
          <a:blip r:embed="rId3"/>
          <a:srcRect l="1608" r="58691"/>
          <a:stretch>
            <a:fillRect/>
          </a:stretch>
        </p:blipFill>
        <p:spPr>
          <a:xfrm>
            <a:off x="7586472" y="1316111"/>
            <a:ext cx="3950208" cy="4225778"/>
          </a:xfrm>
          <a:prstGeom prst="rect">
            <a:avLst/>
          </a:prstGeom>
        </p:spPr>
      </p:pic>
      <p:cxnSp>
        <p:nvCxnSpPr>
          <p:cNvPr id="16" name="Connector: Elbow 15">
            <a:extLst>
              <a:ext uri="{FF2B5EF4-FFF2-40B4-BE49-F238E27FC236}">
                <a16:creationId xmlns:a16="http://schemas.microsoft.com/office/drawing/2014/main" id="{53C6C91A-A224-3444-DFC7-19F7867ACA61}"/>
              </a:ext>
            </a:extLst>
          </p:cNvPr>
          <p:cNvCxnSpPr>
            <a:cxnSpLocks/>
          </p:cNvCxnSpPr>
          <p:nvPr/>
        </p:nvCxnSpPr>
        <p:spPr>
          <a:xfrm>
            <a:off x="6409944" y="3429000"/>
            <a:ext cx="3151632" cy="1114398"/>
          </a:xfrm>
          <a:prstGeom prst="bentConnector3">
            <a:avLst>
              <a:gd name="adj1" fmla="val 3143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956258C-7225-8DA3-7601-30DCD003D768}"/>
              </a:ext>
            </a:extLst>
          </p:cNvPr>
          <p:cNvSpPr txBox="1"/>
          <p:nvPr/>
        </p:nvSpPr>
        <p:spPr>
          <a:xfrm>
            <a:off x="2912125" y="4278889"/>
            <a:ext cx="1036129" cy="246221"/>
          </a:xfrm>
          <a:prstGeom prst="rect">
            <a:avLst/>
          </a:prstGeom>
          <a:noFill/>
          <a:ln>
            <a:noFill/>
          </a:ln>
        </p:spPr>
        <p:txBody>
          <a:bodyPr wrap="square" rtlCol="0">
            <a:spAutoFit/>
          </a:bodyPr>
          <a:lstStyle/>
          <a:p>
            <a:r>
              <a:rPr lang="en-US" sz="1000" b="1" dirty="0">
                <a:solidFill>
                  <a:srgbClr val="FF0000"/>
                </a:solidFill>
              </a:rPr>
              <a:t>See next slide</a:t>
            </a:r>
          </a:p>
        </p:txBody>
      </p:sp>
    </p:spTree>
    <p:extLst>
      <p:ext uri="{BB962C8B-B14F-4D97-AF65-F5344CB8AC3E}">
        <p14:creationId xmlns:p14="http://schemas.microsoft.com/office/powerpoint/2010/main" val="156748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97AB-566D-ED3C-93FA-0CA8A318D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278CC-CD22-35E2-2048-22FF54CD9C30}"/>
              </a:ext>
            </a:extLst>
          </p:cNvPr>
          <p:cNvSpPr>
            <a:spLocks noGrp="1"/>
          </p:cNvSpPr>
          <p:nvPr>
            <p:ph type="title"/>
          </p:nvPr>
        </p:nvSpPr>
        <p:spPr>
          <a:xfrm>
            <a:off x="684734" y="313786"/>
            <a:ext cx="10817838" cy="767528"/>
          </a:xfrm>
        </p:spPr>
        <p:txBody>
          <a:bodyPr wrap="square" anchor="ctr">
            <a:normAutofit fontScale="90000"/>
          </a:bodyPr>
          <a:lstStyle/>
          <a:p>
            <a:r>
              <a:rPr lang="en-US" dirty="0"/>
              <a:t>Transaction Listing Report (TLR) for Reimbursements</a:t>
            </a:r>
          </a:p>
        </p:txBody>
      </p:sp>
      <p:cxnSp>
        <p:nvCxnSpPr>
          <p:cNvPr id="12" name="Straight Arrow Connector 11">
            <a:extLst>
              <a:ext uri="{FF2B5EF4-FFF2-40B4-BE49-F238E27FC236}">
                <a16:creationId xmlns:a16="http://schemas.microsoft.com/office/drawing/2014/main" id="{E51039B5-6587-6874-F8FD-86EF40CF9CDA}"/>
              </a:ext>
            </a:extLst>
          </p:cNvPr>
          <p:cNvCxnSpPr>
            <a:cxnSpLocks/>
          </p:cNvCxnSpPr>
          <p:nvPr/>
        </p:nvCxnSpPr>
        <p:spPr>
          <a:xfrm>
            <a:off x="4705115" y="-1773707"/>
            <a:ext cx="6232358"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ABFE42E-E234-B83B-120D-85761F1F9DD7}"/>
              </a:ext>
            </a:extLst>
          </p:cNvPr>
          <p:cNvPicPr>
            <a:picLocks noChangeAspect="1"/>
          </p:cNvPicPr>
          <p:nvPr/>
        </p:nvPicPr>
        <p:blipFill>
          <a:blip r:embed="rId2"/>
          <a:stretch>
            <a:fillRect/>
          </a:stretch>
        </p:blipFill>
        <p:spPr>
          <a:xfrm>
            <a:off x="1014984" y="4498847"/>
            <a:ext cx="10487588" cy="1347773"/>
          </a:xfrm>
          <a:prstGeom prst="rect">
            <a:avLst/>
          </a:prstGeom>
        </p:spPr>
      </p:pic>
      <p:grpSp>
        <p:nvGrpSpPr>
          <p:cNvPr id="29" name="Group 28">
            <a:extLst>
              <a:ext uri="{FF2B5EF4-FFF2-40B4-BE49-F238E27FC236}">
                <a16:creationId xmlns:a16="http://schemas.microsoft.com/office/drawing/2014/main" id="{ED2739F4-E7C3-29A2-7B35-ADE5514768BF}"/>
              </a:ext>
            </a:extLst>
          </p:cNvPr>
          <p:cNvGrpSpPr/>
          <p:nvPr/>
        </p:nvGrpSpPr>
        <p:grpSpPr>
          <a:xfrm>
            <a:off x="1177930" y="1941191"/>
            <a:ext cx="10324642" cy="2594231"/>
            <a:chOff x="853688" y="1511425"/>
            <a:chExt cx="9771640" cy="2378412"/>
          </a:xfrm>
        </p:grpSpPr>
        <p:pic>
          <p:nvPicPr>
            <p:cNvPr id="8" name="Picture 7">
              <a:extLst>
                <a:ext uri="{FF2B5EF4-FFF2-40B4-BE49-F238E27FC236}">
                  <a16:creationId xmlns:a16="http://schemas.microsoft.com/office/drawing/2014/main" id="{13C5B55F-7AFB-AA1E-972A-33CCADE41F42}"/>
                </a:ext>
              </a:extLst>
            </p:cNvPr>
            <p:cNvPicPr>
              <a:picLocks noChangeAspect="1"/>
            </p:cNvPicPr>
            <p:nvPr/>
          </p:nvPicPr>
          <p:blipFill>
            <a:blip r:embed="rId3"/>
            <a:srcRect b="56465"/>
            <a:stretch>
              <a:fillRect/>
            </a:stretch>
          </p:blipFill>
          <p:spPr>
            <a:xfrm>
              <a:off x="853688" y="1511425"/>
              <a:ext cx="9771640" cy="1515239"/>
            </a:xfrm>
            <a:prstGeom prst="rect">
              <a:avLst/>
            </a:prstGeom>
          </p:spPr>
        </p:pic>
        <p:pic>
          <p:nvPicPr>
            <p:cNvPr id="28" name="Picture 27">
              <a:extLst>
                <a:ext uri="{FF2B5EF4-FFF2-40B4-BE49-F238E27FC236}">
                  <a16:creationId xmlns:a16="http://schemas.microsoft.com/office/drawing/2014/main" id="{AEC1E955-7F5B-D6C1-DCAD-52DED3D81D92}"/>
                </a:ext>
              </a:extLst>
            </p:cNvPr>
            <p:cNvPicPr>
              <a:picLocks noChangeAspect="1"/>
            </p:cNvPicPr>
            <p:nvPr/>
          </p:nvPicPr>
          <p:blipFill>
            <a:blip r:embed="rId3"/>
            <a:srcRect t="74674"/>
            <a:stretch>
              <a:fillRect/>
            </a:stretch>
          </p:blipFill>
          <p:spPr>
            <a:xfrm>
              <a:off x="853688" y="3008376"/>
              <a:ext cx="9771640" cy="881461"/>
            </a:xfrm>
            <a:prstGeom prst="rect">
              <a:avLst/>
            </a:prstGeom>
          </p:spPr>
        </p:pic>
      </p:grpSp>
      <p:cxnSp>
        <p:nvCxnSpPr>
          <p:cNvPr id="31" name="Connector: Elbow 30">
            <a:extLst>
              <a:ext uri="{FF2B5EF4-FFF2-40B4-BE49-F238E27FC236}">
                <a16:creationId xmlns:a16="http://schemas.microsoft.com/office/drawing/2014/main" id="{7C8C87C8-B0A6-EB0C-7E26-5EB1AE954211}"/>
              </a:ext>
            </a:extLst>
          </p:cNvPr>
          <p:cNvCxnSpPr>
            <a:cxnSpLocks/>
          </p:cNvCxnSpPr>
          <p:nvPr/>
        </p:nvCxnSpPr>
        <p:spPr>
          <a:xfrm rot="10800000" flipH="1">
            <a:off x="1091885" y="3915016"/>
            <a:ext cx="14537" cy="1332253"/>
          </a:xfrm>
          <a:prstGeom prst="bentConnector4">
            <a:avLst>
              <a:gd name="adj1" fmla="val -3899897"/>
              <a:gd name="adj2" fmla="val 100000"/>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3463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2430</TotalTime>
  <Words>2153</Words>
  <Application>Microsoft Office PowerPoint</Application>
  <PresentationFormat>Widescreen</PresentationFormat>
  <Paragraphs>268</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Arial-BoldMT</vt:lpstr>
      <vt:lpstr>Arial-ItalicMT</vt:lpstr>
      <vt:lpstr>ArialMT</vt:lpstr>
      <vt:lpstr>Calibri</vt:lpstr>
      <vt:lpstr>Office Theme</vt:lpstr>
      <vt:lpstr>Statement of Cash Collections (SCC)Training </vt:lpstr>
      <vt:lpstr>Training Topics</vt:lpstr>
      <vt:lpstr>Statement of Cash Collections Form (SCC)</vt:lpstr>
      <vt:lpstr>How to Fill Out an SCC Form</vt:lpstr>
      <vt:lpstr>Document Tracking Header</vt:lpstr>
      <vt:lpstr>SCC Naming Convention</vt:lpstr>
      <vt:lpstr>SCC Naming Convention continued</vt:lpstr>
      <vt:lpstr>Natural Account Selection . See page 2 of SCC form for these instructions</vt:lpstr>
      <vt:lpstr>Transaction Listing Report (TLR) for Reimbursements</vt:lpstr>
      <vt:lpstr>Sales Tax</vt:lpstr>
      <vt:lpstr>Verification and Signatures</vt:lpstr>
      <vt:lpstr>Specific Types of Check</vt:lpstr>
      <vt:lpstr>Donation Packets</vt:lpstr>
      <vt:lpstr>Acceptance Letters</vt:lpstr>
      <vt:lpstr>Gift Processing Reminders</vt:lpstr>
      <vt:lpstr>Acceptance Letter Example</vt:lpstr>
      <vt:lpstr>Tender of Gift Form</vt:lpstr>
      <vt:lpstr>700U Form</vt:lpstr>
      <vt:lpstr>Anonymous Donations</vt:lpstr>
      <vt:lpstr>IN-KIND DONATIONS</vt:lpstr>
      <vt:lpstr>Sponsorships</vt:lpstr>
      <vt:lpstr>Overview</vt:lpstr>
      <vt:lpstr> LINKS to Forms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Sandra J Osterman</dc:creator>
  <cp:lastModifiedBy>Kaitlin Rebecca Zuwala</cp:lastModifiedBy>
  <cp:revision>138</cp:revision>
  <dcterms:created xsi:type="dcterms:W3CDTF">2019-09-30T22:39:57Z</dcterms:created>
  <dcterms:modified xsi:type="dcterms:W3CDTF">2025-11-04T20:31:01Z</dcterms:modified>
</cp:coreProperties>
</file>