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6" r:id="rId2"/>
    <p:sldId id="363" r:id="rId3"/>
    <p:sldId id="353" r:id="rId4"/>
    <p:sldId id="355" r:id="rId5"/>
    <p:sldId id="376" r:id="rId6"/>
    <p:sldId id="358" r:id="rId7"/>
    <p:sldId id="354" r:id="rId8"/>
    <p:sldId id="357" r:id="rId9"/>
    <p:sldId id="370" r:id="rId10"/>
    <p:sldId id="371" r:id="rId11"/>
    <p:sldId id="372" r:id="rId12"/>
    <p:sldId id="374" r:id="rId13"/>
    <p:sldId id="365" r:id="rId14"/>
    <p:sldId id="375" r:id="rId15"/>
    <p:sldId id="339" r:id="rId16"/>
    <p:sldId id="377" r:id="rId17"/>
    <p:sldId id="373" r:id="rId18"/>
    <p:sldId id="278" r:id="rId19"/>
    <p:sldId id="351" r:id="rId20"/>
    <p:sldId id="381" r:id="rId21"/>
    <p:sldId id="385" r:id="rId22"/>
    <p:sldId id="289" r:id="rId23"/>
    <p:sldId id="318" r:id="rId24"/>
    <p:sldId id="258" r:id="rId25"/>
    <p:sldId id="386" r:id="rId26"/>
    <p:sldId id="262" r:id="rId27"/>
    <p:sldId id="279" r:id="rId28"/>
    <p:sldId id="367" r:id="rId29"/>
    <p:sldId id="378" r:id="rId30"/>
    <p:sldId id="387" r:id="rId31"/>
    <p:sldId id="388" r:id="rId32"/>
    <p:sldId id="389" r:id="rId33"/>
    <p:sldId id="390" r:id="rId34"/>
    <p:sldId id="379" r:id="rId35"/>
    <p:sldId id="380" r:id="rId36"/>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536E89-715F-3DA3-6BA8-327995168BFD}" name="Wendy Powers" initials="WP" userId="S::wpowers@ucdavis.edu::0a266309-33b1-43ad-b783-117dd40ef1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M Iaccopucci" initials="AMI" lastIdx="5" clrIdx="0">
    <p:extLst>
      <p:ext uri="{19B8F6BF-5375-455C-9EA6-DF929625EA0E}">
        <p15:presenceInfo xmlns:p15="http://schemas.microsoft.com/office/powerpoint/2012/main" userId="S-1-5-21-3516884288-2819916808-3028616173-115227" providerId="AD"/>
      </p:ext>
    </p:extLst>
  </p:cmAuthor>
  <p:cmAuthor id="2" name="Steven M. Worker" initials="SMW" lastIdx="2" clrIdx="1">
    <p:extLst>
      <p:ext uri="{19B8F6BF-5375-455C-9EA6-DF929625EA0E}">
        <p15:presenceInfo xmlns:p15="http://schemas.microsoft.com/office/powerpoint/2012/main" userId="Steven M. Wor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B131"/>
    <a:srgbClr val="005A9E"/>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7" autoAdjust="0"/>
    <p:restoredTop sz="79924" autoAdjust="0"/>
  </p:normalViewPr>
  <p:slideViewPr>
    <p:cSldViewPr snapToGrid="0">
      <p:cViewPr varScale="1">
        <p:scale>
          <a:sx n="27" d="100"/>
          <a:sy n="27" d="100"/>
        </p:scale>
        <p:origin x="1480" y="29"/>
      </p:cViewPr>
      <p:guideLst/>
    </p:cSldViewPr>
  </p:slideViewPr>
  <p:notesTextViewPr>
    <p:cViewPr>
      <p:scale>
        <a:sx n="1" d="1"/>
        <a:sy n="1" d="1"/>
      </p:scale>
      <p:origin x="0" y="0"/>
    </p:cViewPr>
  </p:notesTextViewPr>
  <p:sorterViewPr>
    <p:cViewPr varScale="1">
      <p:scale>
        <a:sx n="100" d="100"/>
        <a:sy n="100" d="100"/>
      </p:scale>
      <p:origin x="0" y="-3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CAE20-1AB6-4F08-B024-AA6005F343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02DED0-55AF-4A2A-B80B-AEBA99156B8D}">
      <dgm:prSet phldrT="[Text]"/>
      <dgm:spPr/>
      <dgm:t>
        <a:bodyPr/>
        <a:lstStyle/>
        <a:p>
          <a:r>
            <a:rPr lang="en-US" b="1" dirty="0"/>
            <a:t>Academic Assembly Personnel Committee</a:t>
          </a:r>
        </a:p>
      </dgm:t>
    </dgm:pt>
    <dgm:pt modelId="{3712F7CF-343A-4FF0-8DAD-613C93FFC318}" type="parTrans" cxnId="{A430B6A2-C175-4ADE-B605-CE8F4528614A}">
      <dgm:prSet/>
      <dgm:spPr/>
      <dgm:t>
        <a:bodyPr/>
        <a:lstStyle/>
        <a:p>
          <a:endParaRPr lang="en-US"/>
        </a:p>
      </dgm:t>
    </dgm:pt>
    <dgm:pt modelId="{98EFC14A-E4DF-4C0D-8BD3-F09CF3BCEF58}" type="sibTrans" cxnId="{A430B6A2-C175-4ADE-B605-CE8F4528614A}">
      <dgm:prSet/>
      <dgm:spPr/>
      <dgm:t>
        <a:bodyPr/>
        <a:lstStyle/>
        <a:p>
          <a:endParaRPr lang="en-US"/>
        </a:p>
      </dgm:t>
    </dgm:pt>
    <dgm:pt modelId="{4EDB2B9B-AF19-43D7-B3FF-A67A5F2487CF}">
      <dgm:prSet phldrT="[Text]"/>
      <dgm:spPr/>
      <dgm:t>
        <a:bodyPr/>
        <a:lstStyle/>
        <a:p>
          <a:r>
            <a:rPr lang="en-US" dirty="0"/>
            <a:t>Reviews policies around appointments, evaluations, merit &amp; promotions. Takes the lead in revising the eBook.</a:t>
          </a:r>
        </a:p>
      </dgm:t>
    </dgm:pt>
    <dgm:pt modelId="{94283933-9A6A-410F-B6ED-A624E3F99DE3}" type="parTrans" cxnId="{D2332FC4-5D5F-45F1-918B-BCFFEF5CA567}">
      <dgm:prSet/>
      <dgm:spPr/>
      <dgm:t>
        <a:bodyPr/>
        <a:lstStyle/>
        <a:p>
          <a:endParaRPr lang="en-US"/>
        </a:p>
      </dgm:t>
    </dgm:pt>
    <dgm:pt modelId="{1C0EB994-5E21-4438-BEDF-0B58E1A0A2DA}" type="sibTrans" cxnId="{D2332FC4-5D5F-45F1-918B-BCFFEF5CA567}">
      <dgm:prSet/>
      <dgm:spPr/>
      <dgm:t>
        <a:bodyPr/>
        <a:lstStyle/>
        <a:p>
          <a:endParaRPr lang="en-US"/>
        </a:p>
      </dgm:t>
    </dgm:pt>
    <dgm:pt modelId="{B055D285-4917-44F7-88DC-2F2AAE9C6188}">
      <dgm:prSet phldrT="[Text]"/>
      <dgm:spPr/>
      <dgm:t>
        <a:bodyPr/>
        <a:lstStyle/>
        <a:p>
          <a:r>
            <a:rPr lang="en-US" b="1" dirty="0"/>
            <a:t>Academic HR </a:t>
          </a:r>
          <a:r>
            <a:rPr lang="en-US" b="1" i="1" dirty="0"/>
            <a:t>(Anna Lee &amp; Pam Tise)</a:t>
          </a:r>
          <a:endParaRPr lang="en-US" b="1" dirty="0"/>
        </a:p>
      </dgm:t>
    </dgm:pt>
    <dgm:pt modelId="{1E7B0D43-D56C-40F7-B928-D511EBAC2414}" type="parTrans" cxnId="{FC295F15-8484-4427-A594-5BD98EC7BEDD}">
      <dgm:prSet/>
      <dgm:spPr/>
      <dgm:t>
        <a:bodyPr/>
        <a:lstStyle/>
        <a:p>
          <a:endParaRPr lang="en-US"/>
        </a:p>
      </dgm:t>
    </dgm:pt>
    <dgm:pt modelId="{0733EDC0-5579-4184-97EF-DD4D4FCFEB37}" type="sibTrans" cxnId="{FC295F15-8484-4427-A594-5BD98EC7BEDD}">
      <dgm:prSet/>
      <dgm:spPr/>
      <dgm:t>
        <a:bodyPr/>
        <a:lstStyle/>
        <a:p>
          <a:endParaRPr lang="en-US"/>
        </a:p>
      </dgm:t>
    </dgm:pt>
    <dgm:pt modelId="{5DE574BD-C9AE-48C6-9BC4-803DBF3AEB41}">
      <dgm:prSet phldrT="[Text]"/>
      <dgm:spPr/>
      <dgm:t>
        <a:bodyPr/>
        <a:lstStyle/>
        <a:p>
          <a:r>
            <a:rPr lang="en-US" dirty="0"/>
            <a:t>Coordinates the advancement process, tracks academic’s advancement actions, administrative and logistical</a:t>
          </a:r>
        </a:p>
      </dgm:t>
    </dgm:pt>
    <dgm:pt modelId="{16D4E6CB-70A4-4A14-AD2E-A15176BE50A9}" type="parTrans" cxnId="{9A4FA5DD-DFA4-41C3-897F-166F5456E0DC}">
      <dgm:prSet/>
      <dgm:spPr/>
      <dgm:t>
        <a:bodyPr/>
        <a:lstStyle/>
        <a:p>
          <a:endParaRPr lang="en-US"/>
        </a:p>
      </dgm:t>
    </dgm:pt>
    <dgm:pt modelId="{DB85D2C5-715E-401B-8CB8-72C28242E5FC}" type="sibTrans" cxnId="{9A4FA5DD-DFA4-41C3-897F-166F5456E0DC}">
      <dgm:prSet/>
      <dgm:spPr/>
      <dgm:t>
        <a:bodyPr/>
        <a:lstStyle/>
        <a:p>
          <a:endParaRPr lang="en-US"/>
        </a:p>
      </dgm:t>
    </dgm:pt>
    <dgm:pt modelId="{BB71B004-4B9B-4328-8648-B99E87396A29}">
      <dgm:prSet phldrT="[Text]"/>
      <dgm:spPr/>
      <dgm:t>
        <a:bodyPr/>
        <a:lstStyle/>
        <a:p>
          <a:r>
            <a:rPr lang="en-US" b="1" dirty="0"/>
            <a:t>Peer Review Committee (Vice Provost </a:t>
          </a:r>
          <a:r>
            <a:rPr lang="en-US" b="1" i="1" dirty="0"/>
            <a:t>Daniel Obrist</a:t>
          </a:r>
          <a:r>
            <a:rPr lang="en-US" b="1" dirty="0"/>
            <a:t>)</a:t>
          </a:r>
        </a:p>
      </dgm:t>
    </dgm:pt>
    <dgm:pt modelId="{C0DDDD5F-FE0C-48DD-956C-9F0BC18CB1BB}" type="parTrans" cxnId="{49344ECC-5927-410E-948A-19FF8F992C9E}">
      <dgm:prSet/>
      <dgm:spPr/>
      <dgm:t>
        <a:bodyPr/>
        <a:lstStyle/>
        <a:p>
          <a:endParaRPr lang="en-US"/>
        </a:p>
      </dgm:t>
    </dgm:pt>
    <dgm:pt modelId="{F3218654-25C5-40E1-957E-AF4CE78543AD}" type="sibTrans" cxnId="{49344ECC-5927-410E-948A-19FF8F992C9E}">
      <dgm:prSet/>
      <dgm:spPr/>
      <dgm:t>
        <a:bodyPr/>
        <a:lstStyle/>
        <a:p>
          <a:endParaRPr lang="en-US"/>
        </a:p>
      </dgm:t>
    </dgm:pt>
    <dgm:pt modelId="{39D7DE2B-027D-4C73-B92F-410CDDF5CCE0}">
      <dgm:prSet phldrT="[Text]"/>
      <dgm:spPr/>
      <dgm:t>
        <a:bodyPr/>
        <a:lstStyle/>
        <a:p>
          <a:r>
            <a:rPr lang="en-US" dirty="0"/>
            <a:t>Reviews PR dossiers annually and makes a recommendation to the AVP.</a:t>
          </a:r>
        </a:p>
      </dgm:t>
    </dgm:pt>
    <dgm:pt modelId="{DF70C01D-3204-4C3F-8326-9E8168DCDA79}" type="parTrans" cxnId="{B3D1F04E-61CA-4C9D-AF86-6BF90E75206D}">
      <dgm:prSet/>
      <dgm:spPr/>
      <dgm:t>
        <a:bodyPr/>
        <a:lstStyle/>
        <a:p>
          <a:endParaRPr lang="en-US"/>
        </a:p>
      </dgm:t>
    </dgm:pt>
    <dgm:pt modelId="{0E21F658-27EF-492A-8D62-38507EECB983}" type="sibTrans" cxnId="{B3D1F04E-61CA-4C9D-AF86-6BF90E75206D}">
      <dgm:prSet/>
      <dgm:spPr/>
      <dgm:t>
        <a:bodyPr/>
        <a:lstStyle/>
        <a:p>
          <a:endParaRPr lang="en-US"/>
        </a:p>
      </dgm:t>
    </dgm:pt>
    <dgm:pt modelId="{8926F1E1-6EC4-49CC-8855-5F515C3A9CD1}">
      <dgm:prSet phldrT="[Text]"/>
      <dgm:spPr/>
      <dgm:t>
        <a:bodyPr/>
        <a:lstStyle/>
        <a:p>
          <a:r>
            <a:rPr lang="en-US" b="1" dirty="0"/>
            <a:t>Associate Vice President (AVP) </a:t>
          </a:r>
          <a:r>
            <a:rPr lang="en-US" b="1" i="1" dirty="0"/>
            <a:t>Brent Hales</a:t>
          </a:r>
        </a:p>
      </dgm:t>
    </dgm:pt>
    <dgm:pt modelId="{7B04C9A9-D0B7-47E4-ABC0-747AA772AA77}" type="parTrans" cxnId="{F17912C7-2D97-4CCE-A79B-97F9D5835B79}">
      <dgm:prSet/>
      <dgm:spPr/>
      <dgm:t>
        <a:bodyPr/>
        <a:lstStyle/>
        <a:p>
          <a:endParaRPr lang="en-US"/>
        </a:p>
      </dgm:t>
    </dgm:pt>
    <dgm:pt modelId="{8779C17D-98C5-4F8A-A6D4-F69C6A9C677A}" type="sibTrans" cxnId="{F17912C7-2D97-4CCE-A79B-97F9D5835B79}">
      <dgm:prSet/>
      <dgm:spPr/>
      <dgm:t>
        <a:bodyPr/>
        <a:lstStyle/>
        <a:p>
          <a:endParaRPr lang="en-US"/>
        </a:p>
      </dgm:t>
    </dgm:pt>
    <dgm:pt modelId="{A6CFA769-3793-4995-9E7D-6200F375AB0B}">
      <dgm:prSet phldrT="[Text]"/>
      <dgm:spPr/>
      <dgm:t>
        <a:bodyPr/>
        <a:lstStyle/>
        <a:p>
          <a:r>
            <a:rPr lang="en-US" dirty="0"/>
            <a:t>Makes the final decision on advancement requests.</a:t>
          </a:r>
        </a:p>
      </dgm:t>
    </dgm:pt>
    <dgm:pt modelId="{2E66E1B9-4650-46C9-9637-05EF86660A8D}" type="parTrans" cxnId="{2A7F8AEA-491A-4E3B-9DA8-3B0EF6A0EF7B}">
      <dgm:prSet/>
      <dgm:spPr/>
      <dgm:t>
        <a:bodyPr/>
        <a:lstStyle/>
        <a:p>
          <a:endParaRPr lang="en-US"/>
        </a:p>
      </dgm:t>
    </dgm:pt>
    <dgm:pt modelId="{FA725FE8-CAC8-407C-8B6A-D400F52B513D}" type="sibTrans" cxnId="{2A7F8AEA-491A-4E3B-9DA8-3B0EF6A0EF7B}">
      <dgm:prSet/>
      <dgm:spPr/>
      <dgm:t>
        <a:bodyPr/>
        <a:lstStyle/>
        <a:p>
          <a:endParaRPr lang="en-US"/>
        </a:p>
      </dgm:t>
    </dgm:pt>
    <dgm:pt modelId="{1BF50AA3-C887-48F0-A8DA-D17172D753B9}">
      <dgm:prSet phldrT="[Text]"/>
      <dgm:spPr/>
      <dgm:t>
        <a:bodyPr/>
        <a:lstStyle/>
        <a:p>
          <a:r>
            <a:rPr lang="en-US" dirty="0"/>
            <a:t>Has delegated authority to establish all advancement procedures (APM 335)</a:t>
          </a:r>
        </a:p>
      </dgm:t>
    </dgm:pt>
    <dgm:pt modelId="{E788A5DD-357E-433E-9F1E-7949F9CF1257}" type="parTrans" cxnId="{34D5BFC8-04A5-4E2A-BEB1-895B715820B7}">
      <dgm:prSet/>
      <dgm:spPr/>
      <dgm:t>
        <a:bodyPr/>
        <a:lstStyle/>
        <a:p>
          <a:endParaRPr lang="en-US"/>
        </a:p>
      </dgm:t>
    </dgm:pt>
    <dgm:pt modelId="{EF98FB1E-E555-4EEC-BAE2-23CB513C014B}" type="sibTrans" cxnId="{34D5BFC8-04A5-4E2A-BEB1-895B715820B7}">
      <dgm:prSet/>
      <dgm:spPr/>
      <dgm:t>
        <a:bodyPr/>
        <a:lstStyle/>
        <a:p>
          <a:endParaRPr lang="en-US"/>
        </a:p>
      </dgm:t>
    </dgm:pt>
    <dgm:pt modelId="{CB85C92E-E460-4982-B01A-28E663403030}">
      <dgm:prSet phldrT="[Text]"/>
      <dgm:spPr/>
      <dgm:t>
        <a:bodyPr/>
        <a:lstStyle/>
        <a:p>
          <a:r>
            <a:rPr lang="en-US" dirty="0"/>
            <a:t>Consists of 9 ANR academics, 3-year terms, appointed by the Academic Assembly Rules &amp; Elections Committee</a:t>
          </a:r>
        </a:p>
      </dgm:t>
    </dgm:pt>
    <dgm:pt modelId="{63B8F5DE-C49B-4DD8-A6AD-1B06A38E46B9}" type="parTrans" cxnId="{E6C2C709-DDD8-4336-A91C-1FAE42E50EE0}">
      <dgm:prSet/>
      <dgm:spPr/>
      <dgm:t>
        <a:bodyPr/>
        <a:lstStyle/>
        <a:p>
          <a:endParaRPr lang="en-US"/>
        </a:p>
      </dgm:t>
    </dgm:pt>
    <dgm:pt modelId="{E0F378A3-E494-4E62-AA13-D0FD86C75600}" type="sibTrans" cxnId="{E6C2C709-DDD8-4336-A91C-1FAE42E50EE0}">
      <dgm:prSet/>
      <dgm:spPr/>
      <dgm:t>
        <a:bodyPr/>
        <a:lstStyle/>
        <a:p>
          <a:endParaRPr lang="en-US"/>
        </a:p>
      </dgm:t>
    </dgm:pt>
    <dgm:pt modelId="{D503C0A9-6159-4639-9D2D-7932C0AC098B}" type="pres">
      <dgm:prSet presAssocID="{C3CCAE20-1AB6-4F08-B024-AA6005F343E7}" presName="linear" presStyleCnt="0">
        <dgm:presLayoutVars>
          <dgm:animLvl val="lvl"/>
          <dgm:resizeHandles val="exact"/>
        </dgm:presLayoutVars>
      </dgm:prSet>
      <dgm:spPr/>
    </dgm:pt>
    <dgm:pt modelId="{ECDA81FB-49CF-4A11-8DD8-669C9E1C29B3}" type="pres">
      <dgm:prSet presAssocID="{DD02DED0-55AF-4A2A-B80B-AEBA99156B8D}" presName="parentText" presStyleLbl="node1" presStyleIdx="0" presStyleCnt="4">
        <dgm:presLayoutVars>
          <dgm:chMax val="0"/>
          <dgm:bulletEnabled val="1"/>
        </dgm:presLayoutVars>
      </dgm:prSet>
      <dgm:spPr/>
    </dgm:pt>
    <dgm:pt modelId="{6C94B7DF-6852-4EE7-8165-7956427203C3}" type="pres">
      <dgm:prSet presAssocID="{DD02DED0-55AF-4A2A-B80B-AEBA99156B8D}" presName="childText" presStyleLbl="revTx" presStyleIdx="0" presStyleCnt="4">
        <dgm:presLayoutVars>
          <dgm:bulletEnabled val="1"/>
        </dgm:presLayoutVars>
      </dgm:prSet>
      <dgm:spPr/>
    </dgm:pt>
    <dgm:pt modelId="{27C2DE32-4122-4B34-BD71-A3FD1CA48D0E}" type="pres">
      <dgm:prSet presAssocID="{B055D285-4917-44F7-88DC-2F2AAE9C6188}" presName="parentText" presStyleLbl="node1" presStyleIdx="1" presStyleCnt="4">
        <dgm:presLayoutVars>
          <dgm:chMax val="0"/>
          <dgm:bulletEnabled val="1"/>
        </dgm:presLayoutVars>
      </dgm:prSet>
      <dgm:spPr/>
    </dgm:pt>
    <dgm:pt modelId="{E3EDFF30-1B34-4A98-8E4F-E31C75B63585}" type="pres">
      <dgm:prSet presAssocID="{B055D285-4917-44F7-88DC-2F2AAE9C6188}" presName="childText" presStyleLbl="revTx" presStyleIdx="1" presStyleCnt="4">
        <dgm:presLayoutVars>
          <dgm:bulletEnabled val="1"/>
        </dgm:presLayoutVars>
      </dgm:prSet>
      <dgm:spPr/>
    </dgm:pt>
    <dgm:pt modelId="{FC2BC2C5-AB24-4014-8EAB-5A8A6421CA8B}" type="pres">
      <dgm:prSet presAssocID="{BB71B004-4B9B-4328-8648-B99E87396A29}" presName="parentText" presStyleLbl="node1" presStyleIdx="2" presStyleCnt="4">
        <dgm:presLayoutVars>
          <dgm:chMax val="0"/>
          <dgm:bulletEnabled val="1"/>
        </dgm:presLayoutVars>
      </dgm:prSet>
      <dgm:spPr/>
    </dgm:pt>
    <dgm:pt modelId="{E1ADE456-5A95-48C7-B589-D6B9733C54BB}" type="pres">
      <dgm:prSet presAssocID="{BB71B004-4B9B-4328-8648-B99E87396A29}" presName="childText" presStyleLbl="revTx" presStyleIdx="2" presStyleCnt="4">
        <dgm:presLayoutVars>
          <dgm:bulletEnabled val="1"/>
        </dgm:presLayoutVars>
      </dgm:prSet>
      <dgm:spPr/>
    </dgm:pt>
    <dgm:pt modelId="{62958B65-3DA8-4608-9883-8FF49BF904FD}" type="pres">
      <dgm:prSet presAssocID="{8926F1E1-6EC4-49CC-8855-5F515C3A9CD1}" presName="parentText" presStyleLbl="node1" presStyleIdx="3" presStyleCnt="4">
        <dgm:presLayoutVars>
          <dgm:chMax val="0"/>
          <dgm:bulletEnabled val="1"/>
        </dgm:presLayoutVars>
      </dgm:prSet>
      <dgm:spPr/>
    </dgm:pt>
    <dgm:pt modelId="{F36C49C0-2C95-4CDF-A729-7794CD80BE27}" type="pres">
      <dgm:prSet presAssocID="{8926F1E1-6EC4-49CC-8855-5F515C3A9CD1}" presName="childText" presStyleLbl="revTx" presStyleIdx="3" presStyleCnt="4">
        <dgm:presLayoutVars>
          <dgm:bulletEnabled val="1"/>
        </dgm:presLayoutVars>
      </dgm:prSet>
      <dgm:spPr/>
    </dgm:pt>
  </dgm:ptLst>
  <dgm:cxnLst>
    <dgm:cxn modelId="{E6C2C709-DDD8-4336-A91C-1FAE42E50EE0}" srcId="{DD02DED0-55AF-4A2A-B80B-AEBA99156B8D}" destId="{CB85C92E-E460-4982-B01A-28E663403030}" srcOrd="0" destOrd="0" parTransId="{63B8F5DE-C49B-4DD8-A6AD-1B06A38E46B9}" sibTransId="{E0F378A3-E494-4E62-AA13-D0FD86C75600}"/>
    <dgm:cxn modelId="{FC295F15-8484-4427-A594-5BD98EC7BEDD}" srcId="{C3CCAE20-1AB6-4F08-B024-AA6005F343E7}" destId="{B055D285-4917-44F7-88DC-2F2AAE9C6188}" srcOrd="1" destOrd="0" parTransId="{1E7B0D43-D56C-40F7-B928-D511EBAC2414}" sibTransId="{0733EDC0-5579-4184-97EF-DD4D4FCFEB37}"/>
    <dgm:cxn modelId="{ABED0D39-397D-45D7-B42B-3ED3CC35AC78}" type="presOf" srcId="{C3CCAE20-1AB6-4F08-B024-AA6005F343E7}" destId="{D503C0A9-6159-4639-9D2D-7932C0AC098B}" srcOrd="0" destOrd="0" presId="urn:microsoft.com/office/officeart/2005/8/layout/vList2"/>
    <dgm:cxn modelId="{DD78A768-F624-4C0C-A453-0291B4E29349}" type="presOf" srcId="{4EDB2B9B-AF19-43D7-B3FF-A67A5F2487CF}" destId="{6C94B7DF-6852-4EE7-8165-7956427203C3}" srcOrd="0" destOrd="1" presId="urn:microsoft.com/office/officeart/2005/8/layout/vList2"/>
    <dgm:cxn modelId="{B3D1F04E-61CA-4C9D-AF86-6BF90E75206D}" srcId="{BB71B004-4B9B-4328-8648-B99E87396A29}" destId="{39D7DE2B-027D-4C73-B92F-410CDDF5CCE0}" srcOrd="0" destOrd="0" parTransId="{DF70C01D-3204-4C3F-8326-9E8168DCDA79}" sibTransId="{0E21F658-27EF-492A-8D62-38507EECB983}"/>
    <dgm:cxn modelId="{B171D875-4361-4CED-9964-423F96F1EF13}" type="presOf" srcId="{5DE574BD-C9AE-48C6-9BC4-803DBF3AEB41}" destId="{E3EDFF30-1B34-4A98-8E4F-E31C75B63585}" srcOrd="0" destOrd="0" presId="urn:microsoft.com/office/officeart/2005/8/layout/vList2"/>
    <dgm:cxn modelId="{96A01B7E-5197-41AE-9E89-4816444E823E}" type="presOf" srcId="{A6CFA769-3793-4995-9E7D-6200F375AB0B}" destId="{F36C49C0-2C95-4CDF-A729-7794CD80BE27}" srcOrd="0" destOrd="0" presId="urn:microsoft.com/office/officeart/2005/8/layout/vList2"/>
    <dgm:cxn modelId="{A430B6A2-C175-4ADE-B605-CE8F4528614A}" srcId="{C3CCAE20-1AB6-4F08-B024-AA6005F343E7}" destId="{DD02DED0-55AF-4A2A-B80B-AEBA99156B8D}" srcOrd="0" destOrd="0" parTransId="{3712F7CF-343A-4FF0-8DAD-613C93FFC318}" sibTransId="{98EFC14A-E4DF-4C0D-8BD3-F09CF3BCEF58}"/>
    <dgm:cxn modelId="{345718B3-AB00-4AD2-9146-B792BEB4BC75}" type="presOf" srcId="{1BF50AA3-C887-48F0-A8DA-D17172D753B9}" destId="{F36C49C0-2C95-4CDF-A729-7794CD80BE27}" srcOrd="0" destOrd="1" presId="urn:microsoft.com/office/officeart/2005/8/layout/vList2"/>
    <dgm:cxn modelId="{D8A2B3B7-13F6-452D-AB37-E55E24B46940}" type="presOf" srcId="{CB85C92E-E460-4982-B01A-28E663403030}" destId="{6C94B7DF-6852-4EE7-8165-7956427203C3}" srcOrd="0" destOrd="0" presId="urn:microsoft.com/office/officeart/2005/8/layout/vList2"/>
    <dgm:cxn modelId="{D2332FC4-5D5F-45F1-918B-BCFFEF5CA567}" srcId="{DD02DED0-55AF-4A2A-B80B-AEBA99156B8D}" destId="{4EDB2B9B-AF19-43D7-B3FF-A67A5F2487CF}" srcOrd="1" destOrd="0" parTransId="{94283933-9A6A-410F-B6ED-A624E3F99DE3}" sibTransId="{1C0EB994-5E21-4438-BEDF-0B58E1A0A2DA}"/>
    <dgm:cxn modelId="{F17912C7-2D97-4CCE-A79B-97F9D5835B79}" srcId="{C3CCAE20-1AB6-4F08-B024-AA6005F343E7}" destId="{8926F1E1-6EC4-49CC-8855-5F515C3A9CD1}" srcOrd="3" destOrd="0" parTransId="{7B04C9A9-D0B7-47E4-ABC0-747AA772AA77}" sibTransId="{8779C17D-98C5-4F8A-A6D4-F69C6A9C677A}"/>
    <dgm:cxn modelId="{34D5BFC8-04A5-4E2A-BEB1-895B715820B7}" srcId="{8926F1E1-6EC4-49CC-8855-5F515C3A9CD1}" destId="{1BF50AA3-C887-48F0-A8DA-D17172D753B9}" srcOrd="1" destOrd="0" parTransId="{E788A5DD-357E-433E-9F1E-7949F9CF1257}" sibTransId="{EF98FB1E-E555-4EEC-BAE2-23CB513C014B}"/>
    <dgm:cxn modelId="{49344ECC-5927-410E-948A-19FF8F992C9E}" srcId="{C3CCAE20-1AB6-4F08-B024-AA6005F343E7}" destId="{BB71B004-4B9B-4328-8648-B99E87396A29}" srcOrd="2" destOrd="0" parTransId="{C0DDDD5F-FE0C-48DD-956C-9F0BC18CB1BB}" sibTransId="{F3218654-25C5-40E1-957E-AF4CE78543AD}"/>
    <dgm:cxn modelId="{71E258D9-0B79-4E3D-8CA7-CB564C474425}" type="presOf" srcId="{DD02DED0-55AF-4A2A-B80B-AEBA99156B8D}" destId="{ECDA81FB-49CF-4A11-8DD8-669C9E1C29B3}" srcOrd="0" destOrd="0" presId="urn:microsoft.com/office/officeart/2005/8/layout/vList2"/>
    <dgm:cxn modelId="{9A4FA5DD-DFA4-41C3-897F-166F5456E0DC}" srcId="{B055D285-4917-44F7-88DC-2F2AAE9C6188}" destId="{5DE574BD-C9AE-48C6-9BC4-803DBF3AEB41}" srcOrd="0" destOrd="0" parTransId="{16D4E6CB-70A4-4A14-AD2E-A15176BE50A9}" sibTransId="{DB85D2C5-715E-401B-8CB8-72C28242E5FC}"/>
    <dgm:cxn modelId="{291DA7DD-EF02-4F21-BF4B-ECED1945D4B2}" type="presOf" srcId="{8926F1E1-6EC4-49CC-8855-5F515C3A9CD1}" destId="{62958B65-3DA8-4608-9883-8FF49BF904FD}" srcOrd="0" destOrd="0" presId="urn:microsoft.com/office/officeart/2005/8/layout/vList2"/>
    <dgm:cxn modelId="{04E94FDF-DD7E-47F9-9FB5-5266E0781239}" type="presOf" srcId="{BB71B004-4B9B-4328-8648-B99E87396A29}" destId="{FC2BC2C5-AB24-4014-8EAB-5A8A6421CA8B}" srcOrd="0" destOrd="0" presId="urn:microsoft.com/office/officeart/2005/8/layout/vList2"/>
    <dgm:cxn modelId="{9D9112E7-8AB9-4648-B723-B6AB0A9A64A1}" type="presOf" srcId="{B055D285-4917-44F7-88DC-2F2AAE9C6188}" destId="{27C2DE32-4122-4B34-BD71-A3FD1CA48D0E}" srcOrd="0" destOrd="0" presId="urn:microsoft.com/office/officeart/2005/8/layout/vList2"/>
    <dgm:cxn modelId="{2A7F8AEA-491A-4E3B-9DA8-3B0EF6A0EF7B}" srcId="{8926F1E1-6EC4-49CC-8855-5F515C3A9CD1}" destId="{A6CFA769-3793-4995-9E7D-6200F375AB0B}" srcOrd="0" destOrd="0" parTransId="{2E66E1B9-4650-46C9-9637-05EF86660A8D}" sibTransId="{FA725FE8-CAC8-407C-8B6A-D400F52B513D}"/>
    <dgm:cxn modelId="{D610FBED-DFD5-42FF-8F58-131224F09FE1}" type="presOf" srcId="{39D7DE2B-027D-4C73-B92F-410CDDF5CCE0}" destId="{E1ADE456-5A95-48C7-B589-D6B9733C54BB}" srcOrd="0" destOrd="0" presId="urn:microsoft.com/office/officeart/2005/8/layout/vList2"/>
    <dgm:cxn modelId="{E60FB7D1-19C7-4506-A5C1-D2DD3557D9F6}" type="presParOf" srcId="{D503C0A9-6159-4639-9D2D-7932C0AC098B}" destId="{ECDA81FB-49CF-4A11-8DD8-669C9E1C29B3}" srcOrd="0" destOrd="0" presId="urn:microsoft.com/office/officeart/2005/8/layout/vList2"/>
    <dgm:cxn modelId="{8C8BB4B5-4871-47F0-8658-C08C088C923C}" type="presParOf" srcId="{D503C0A9-6159-4639-9D2D-7932C0AC098B}" destId="{6C94B7DF-6852-4EE7-8165-7956427203C3}" srcOrd="1" destOrd="0" presId="urn:microsoft.com/office/officeart/2005/8/layout/vList2"/>
    <dgm:cxn modelId="{CDFFDB34-B06D-4294-AB62-AC00F94AA332}" type="presParOf" srcId="{D503C0A9-6159-4639-9D2D-7932C0AC098B}" destId="{27C2DE32-4122-4B34-BD71-A3FD1CA48D0E}" srcOrd="2" destOrd="0" presId="urn:microsoft.com/office/officeart/2005/8/layout/vList2"/>
    <dgm:cxn modelId="{CCDC80BC-21A7-4C4E-A04D-7061784D8A93}" type="presParOf" srcId="{D503C0A9-6159-4639-9D2D-7932C0AC098B}" destId="{E3EDFF30-1B34-4A98-8E4F-E31C75B63585}" srcOrd="3" destOrd="0" presId="urn:microsoft.com/office/officeart/2005/8/layout/vList2"/>
    <dgm:cxn modelId="{7174CB13-AD03-42A8-A5FF-6DA43CE7325F}" type="presParOf" srcId="{D503C0A9-6159-4639-9D2D-7932C0AC098B}" destId="{FC2BC2C5-AB24-4014-8EAB-5A8A6421CA8B}" srcOrd="4" destOrd="0" presId="urn:microsoft.com/office/officeart/2005/8/layout/vList2"/>
    <dgm:cxn modelId="{5620DF6E-198B-4F12-9CBA-4F18F306096A}" type="presParOf" srcId="{D503C0A9-6159-4639-9D2D-7932C0AC098B}" destId="{E1ADE456-5A95-48C7-B589-D6B9733C54BB}" srcOrd="5" destOrd="0" presId="urn:microsoft.com/office/officeart/2005/8/layout/vList2"/>
    <dgm:cxn modelId="{75549A75-1B90-4BEE-8721-3E087A25F769}" type="presParOf" srcId="{D503C0A9-6159-4639-9D2D-7932C0AC098B}" destId="{62958B65-3DA8-4608-9883-8FF49BF904FD}" srcOrd="6" destOrd="0" presId="urn:microsoft.com/office/officeart/2005/8/layout/vList2"/>
    <dgm:cxn modelId="{DDE976ED-4071-47E1-B26C-5109AEBAE43F}" type="presParOf" srcId="{D503C0A9-6159-4639-9D2D-7932C0AC098B}" destId="{F36C49C0-2C95-4CDF-A729-7794CD80BE2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7963C-0B0E-4606-A1EA-A527D4BBDBB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1794D02-6A17-4052-A5C8-64D6CCFD7569}">
      <dgm:prSet phldrT="[Text]" custT="1"/>
      <dgm:spPr/>
      <dgm:t>
        <a:bodyPr/>
        <a:lstStyle/>
        <a:p>
          <a:r>
            <a:rPr lang="en-US" sz="1600" b="1" dirty="0"/>
            <a:t>Organizational Reporting &amp; </a:t>
          </a:r>
          <a:br>
            <a:rPr lang="en-US" sz="1600" b="1" dirty="0"/>
          </a:br>
          <a:r>
            <a:rPr lang="en-US" sz="1600" b="1" dirty="0"/>
            <a:t>Civil Rights Compliance</a:t>
          </a:r>
        </a:p>
        <a:p>
          <a:r>
            <a:rPr lang="en-US" sz="1600" dirty="0"/>
            <a:t>Submitted in Project Board</a:t>
          </a:r>
          <a:endParaRPr lang="en-US" sz="1200" dirty="0"/>
        </a:p>
        <a:p>
          <a:r>
            <a:rPr lang="en-US" sz="1200" dirty="0"/>
            <a:t>Period: October 1 to September 30</a:t>
          </a:r>
        </a:p>
        <a:p>
          <a:r>
            <a:rPr lang="en-US" sz="1600" dirty="0"/>
            <a:t>Due December 9</a:t>
          </a:r>
        </a:p>
      </dgm:t>
    </dgm:pt>
    <dgm:pt modelId="{2D82A42E-5135-45EF-ACE6-FDAB3E8D3103}" type="parTrans" cxnId="{6639FD1B-93ED-4AE8-90C8-11C58FD4B959}">
      <dgm:prSet/>
      <dgm:spPr/>
      <dgm:t>
        <a:bodyPr/>
        <a:lstStyle/>
        <a:p>
          <a:endParaRPr lang="en-US"/>
        </a:p>
      </dgm:t>
    </dgm:pt>
    <dgm:pt modelId="{E6D899A7-3EAB-42BF-AE8E-D4C75A050B93}" type="sibTrans" cxnId="{6639FD1B-93ED-4AE8-90C8-11C58FD4B959}">
      <dgm:prSet/>
      <dgm:spPr/>
      <dgm:t>
        <a:bodyPr/>
        <a:lstStyle/>
        <a:p>
          <a:endParaRPr lang="en-US"/>
        </a:p>
      </dgm:t>
    </dgm:pt>
    <dgm:pt modelId="{0C5D56FD-8F14-4FFE-8674-3644D49B0531}">
      <dgm:prSet phldrT="[Text]" custT="1"/>
      <dgm:spPr/>
      <dgm:t>
        <a:bodyPr/>
        <a:lstStyle/>
        <a:p>
          <a:r>
            <a:rPr lang="en-US" sz="1600" b="1" dirty="0"/>
            <a:t>FTE Reporting</a:t>
          </a:r>
        </a:p>
        <a:p>
          <a:r>
            <a:rPr lang="en-US" sz="1600" dirty="0"/>
            <a:t>Submitted in Project Board</a:t>
          </a:r>
        </a:p>
        <a:p>
          <a:r>
            <a:rPr lang="en-US" sz="1600" dirty="0"/>
            <a:t>Period: July  1 to June 30</a:t>
          </a:r>
        </a:p>
        <a:p>
          <a:r>
            <a:rPr lang="en-US" sz="1600" dirty="0"/>
            <a:t>Due July 1</a:t>
          </a:r>
        </a:p>
      </dgm:t>
    </dgm:pt>
    <dgm:pt modelId="{CC964626-17A5-4122-B6F7-120FEBA840D1}" type="parTrans" cxnId="{EB895526-EAF9-49E7-BCC8-5A8633B80C02}">
      <dgm:prSet/>
      <dgm:spPr/>
      <dgm:t>
        <a:bodyPr/>
        <a:lstStyle/>
        <a:p>
          <a:endParaRPr lang="en-US"/>
        </a:p>
      </dgm:t>
    </dgm:pt>
    <dgm:pt modelId="{E8C34624-1EF4-4E5A-A380-2EDADEE4FA2C}" type="sibTrans" cxnId="{EB895526-EAF9-49E7-BCC8-5A8633B80C02}">
      <dgm:prSet/>
      <dgm:spPr/>
      <dgm:t>
        <a:bodyPr/>
        <a:lstStyle/>
        <a:p>
          <a:endParaRPr lang="en-US"/>
        </a:p>
      </dgm:t>
    </dgm:pt>
    <dgm:pt modelId="{48704E5B-BDE4-4820-9454-9F9669627C46}">
      <dgm:prSet phldrT="[Text]" custT="1"/>
      <dgm:spPr/>
      <dgm:t>
        <a:bodyPr/>
        <a:lstStyle/>
        <a:p>
          <a:r>
            <a:rPr lang="en-US" sz="1600" b="1" dirty="0"/>
            <a:t>Program Review </a:t>
          </a:r>
          <a:br>
            <a:rPr lang="en-US" sz="1600" b="1" dirty="0"/>
          </a:br>
          <a:r>
            <a:rPr lang="en-US" sz="1600" b="1" dirty="0"/>
            <a:t>&amp; Annual Evaluation</a:t>
          </a:r>
        </a:p>
        <a:p>
          <a:r>
            <a:rPr lang="en-US" sz="1600" dirty="0"/>
            <a:t>Uploaded through a workflow automation system, integrated with Project Board</a:t>
          </a:r>
        </a:p>
        <a:p>
          <a:r>
            <a:rPr lang="en-US" sz="1200" dirty="0"/>
            <a:t>Period: October 1 to September 30</a:t>
          </a:r>
        </a:p>
        <a:p>
          <a:r>
            <a:rPr lang="en-US" sz="1600" dirty="0"/>
            <a:t>Due December 9</a:t>
          </a:r>
        </a:p>
      </dgm:t>
    </dgm:pt>
    <dgm:pt modelId="{4F3C1982-B1C9-45E8-A952-4F345CE9D9FF}" type="parTrans" cxnId="{3FDC9C71-1EC3-4DC6-8F60-125BD3349CB7}">
      <dgm:prSet/>
      <dgm:spPr/>
      <dgm:t>
        <a:bodyPr/>
        <a:lstStyle/>
        <a:p>
          <a:endParaRPr lang="en-US"/>
        </a:p>
      </dgm:t>
    </dgm:pt>
    <dgm:pt modelId="{C0E5908A-6943-4C86-930F-E5BB2A7F2D5A}" type="sibTrans" cxnId="{3FDC9C71-1EC3-4DC6-8F60-125BD3349CB7}">
      <dgm:prSet/>
      <dgm:spPr/>
      <dgm:t>
        <a:bodyPr/>
        <a:lstStyle/>
        <a:p>
          <a:endParaRPr lang="en-US"/>
        </a:p>
      </dgm:t>
    </dgm:pt>
    <dgm:pt modelId="{DA04A070-E364-4953-80E1-68EA972D7B74}" type="pres">
      <dgm:prSet presAssocID="{0937963C-0B0E-4606-A1EA-A527D4BBDBB6}" presName="Name0" presStyleCnt="0">
        <dgm:presLayoutVars>
          <dgm:dir/>
          <dgm:resizeHandles val="exact"/>
        </dgm:presLayoutVars>
      </dgm:prSet>
      <dgm:spPr/>
    </dgm:pt>
    <dgm:pt modelId="{279D3AC5-B465-46ED-A4EB-9A8B29AC0940}" type="pres">
      <dgm:prSet presAssocID="{E1794D02-6A17-4052-A5C8-64D6CCFD7569}" presName="compNode" presStyleCnt="0"/>
      <dgm:spPr/>
    </dgm:pt>
    <dgm:pt modelId="{F27246DB-2BBA-4E32-96CF-30C5F6BB8B45}" type="pres">
      <dgm:prSet presAssocID="{E1794D02-6A17-4052-A5C8-64D6CCFD7569}" presName="pictRect" presStyleLbl="node1" presStyleIdx="0" presStyleCnt="3" custScaleX="69917" custScaleY="69917" custLinFactNeighborY="-783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86DF38C-490B-4719-95C9-6C3E921E49D8}" type="pres">
      <dgm:prSet presAssocID="{E1794D02-6A17-4052-A5C8-64D6CCFD7569}" presName="textRect" presStyleLbl="revTx" presStyleIdx="0" presStyleCnt="3" custLinFactNeighborY="-26190">
        <dgm:presLayoutVars>
          <dgm:bulletEnabled val="1"/>
        </dgm:presLayoutVars>
      </dgm:prSet>
      <dgm:spPr/>
    </dgm:pt>
    <dgm:pt modelId="{9C30920A-2B57-4090-B01E-FD725AEB88D2}" type="pres">
      <dgm:prSet presAssocID="{E6D899A7-3EAB-42BF-AE8E-D4C75A050B93}" presName="sibTrans" presStyleLbl="sibTrans2D1" presStyleIdx="0" presStyleCnt="0"/>
      <dgm:spPr/>
    </dgm:pt>
    <dgm:pt modelId="{D6146BE1-F06B-4FA4-8BAE-CD90AE00332E}" type="pres">
      <dgm:prSet presAssocID="{0C5D56FD-8F14-4FFE-8674-3644D49B0531}" presName="compNode" presStyleCnt="0"/>
      <dgm:spPr/>
    </dgm:pt>
    <dgm:pt modelId="{177BEE25-18D0-41B7-86C1-360A02079997}" type="pres">
      <dgm:prSet presAssocID="{0C5D56FD-8F14-4FFE-8674-3644D49B0531}" presName="pictRect" presStyleLbl="node1" presStyleIdx="1" presStyleCnt="3" custScaleX="67212" custScaleY="67212" custLinFactNeighborY="-78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03852D3-AF8C-4C3E-BEF5-0F480BBBB0C4}" type="pres">
      <dgm:prSet presAssocID="{0C5D56FD-8F14-4FFE-8674-3644D49B0531}" presName="textRect" presStyleLbl="revTx" presStyleIdx="1" presStyleCnt="3" custLinFactNeighborY="-26190">
        <dgm:presLayoutVars>
          <dgm:bulletEnabled val="1"/>
        </dgm:presLayoutVars>
      </dgm:prSet>
      <dgm:spPr/>
    </dgm:pt>
    <dgm:pt modelId="{F582F77F-389A-4992-8D81-6837EE10A12E}" type="pres">
      <dgm:prSet presAssocID="{E8C34624-1EF4-4E5A-A380-2EDADEE4FA2C}" presName="sibTrans" presStyleLbl="sibTrans2D1" presStyleIdx="0" presStyleCnt="0"/>
      <dgm:spPr/>
    </dgm:pt>
    <dgm:pt modelId="{1431F67F-3DCF-4780-860D-9F6F0FBC1ABE}" type="pres">
      <dgm:prSet presAssocID="{48704E5B-BDE4-4820-9454-9F9669627C46}" presName="compNode" presStyleCnt="0"/>
      <dgm:spPr/>
    </dgm:pt>
    <dgm:pt modelId="{750E63EE-1FA2-463A-A0AE-62FFE0B27944}" type="pres">
      <dgm:prSet presAssocID="{48704E5B-BDE4-4820-9454-9F9669627C46}" presName="pictRect" presStyleLbl="node1" presStyleIdx="2" presStyleCnt="3" custScaleX="81262" custScaleY="81262" custLinFactNeighborY="-627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0723DAC9-F984-480D-8374-5FC446C599CF}" type="pres">
      <dgm:prSet presAssocID="{48704E5B-BDE4-4820-9454-9F9669627C46}" presName="textRect" presStyleLbl="revTx" presStyleIdx="2" presStyleCnt="3" custLinFactNeighborY="-26190">
        <dgm:presLayoutVars>
          <dgm:bulletEnabled val="1"/>
        </dgm:presLayoutVars>
      </dgm:prSet>
      <dgm:spPr/>
    </dgm:pt>
  </dgm:ptLst>
  <dgm:cxnLst>
    <dgm:cxn modelId="{6639EA0D-90B6-490B-ABF6-EDF577B913B5}" type="presOf" srcId="{48704E5B-BDE4-4820-9454-9F9669627C46}" destId="{0723DAC9-F984-480D-8374-5FC446C599CF}" srcOrd="0" destOrd="0" presId="urn:microsoft.com/office/officeart/2005/8/layout/pList1"/>
    <dgm:cxn modelId="{6639FD1B-93ED-4AE8-90C8-11C58FD4B959}" srcId="{0937963C-0B0E-4606-A1EA-A527D4BBDBB6}" destId="{E1794D02-6A17-4052-A5C8-64D6CCFD7569}" srcOrd="0" destOrd="0" parTransId="{2D82A42E-5135-45EF-ACE6-FDAB3E8D3103}" sibTransId="{E6D899A7-3EAB-42BF-AE8E-D4C75A050B93}"/>
    <dgm:cxn modelId="{EB895526-EAF9-49E7-BCC8-5A8633B80C02}" srcId="{0937963C-0B0E-4606-A1EA-A527D4BBDBB6}" destId="{0C5D56FD-8F14-4FFE-8674-3644D49B0531}" srcOrd="1" destOrd="0" parTransId="{CC964626-17A5-4122-B6F7-120FEBA840D1}" sibTransId="{E8C34624-1EF4-4E5A-A380-2EDADEE4FA2C}"/>
    <dgm:cxn modelId="{474AC527-DB76-4A4E-B042-685CB62A0D90}" type="presOf" srcId="{E6D899A7-3EAB-42BF-AE8E-D4C75A050B93}" destId="{9C30920A-2B57-4090-B01E-FD725AEB88D2}" srcOrd="0" destOrd="0" presId="urn:microsoft.com/office/officeart/2005/8/layout/pList1"/>
    <dgm:cxn modelId="{9FD1872A-9D08-4967-A8C5-79F171BF756E}" type="presOf" srcId="{0C5D56FD-8F14-4FFE-8674-3644D49B0531}" destId="{E03852D3-AF8C-4C3E-BEF5-0F480BBBB0C4}" srcOrd="0" destOrd="0" presId="urn:microsoft.com/office/officeart/2005/8/layout/pList1"/>
    <dgm:cxn modelId="{679F2941-D097-4E36-AA61-8AE818FBA087}" type="presOf" srcId="{E1794D02-6A17-4052-A5C8-64D6CCFD7569}" destId="{E86DF38C-490B-4719-95C9-6C3E921E49D8}" srcOrd="0" destOrd="0" presId="urn:microsoft.com/office/officeart/2005/8/layout/pList1"/>
    <dgm:cxn modelId="{3FDC9C71-1EC3-4DC6-8F60-125BD3349CB7}" srcId="{0937963C-0B0E-4606-A1EA-A527D4BBDBB6}" destId="{48704E5B-BDE4-4820-9454-9F9669627C46}" srcOrd="2" destOrd="0" parTransId="{4F3C1982-B1C9-45E8-A952-4F345CE9D9FF}" sibTransId="{C0E5908A-6943-4C86-930F-E5BB2A7F2D5A}"/>
    <dgm:cxn modelId="{8FC7578E-6E53-4E63-A706-563AE4F787B5}" type="presOf" srcId="{E8C34624-1EF4-4E5A-A380-2EDADEE4FA2C}" destId="{F582F77F-389A-4992-8D81-6837EE10A12E}" srcOrd="0" destOrd="0" presId="urn:microsoft.com/office/officeart/2005/8/layout/pList1"/>
    <dgm:cxn modelId="{C275DDBB-8A44-4CEE-9F8C-BEA4A73ED783}" type="presOf" srcId="{0937963C-0B0E-4606-A1EA-A527D4BBDBB6}" destId="{DA04A070-E364-4953-80E1-68EA972D7B74}" srcOrd="0" destOrd="0" presId="urn:microsoft.com/office/officeart/2005/8/layout/pList1"/>
    <dgm:cxn modelId="{2DD17D66-79D7-4B2C-8276-63828A9C72C5}" type="presParOf" srcId="{DA04A070-E364-4953-80E1-68EA972D7B74}" destId="{279D3AC5-B465-46ED-A4EB-9A8B29AC0940}" srcOrd="0" destOrd="0" presId="urn:microsoft.com/office/officeart/2005/8/layout/pList1"/>
    <dgm:cxn modelId="{69AA2D13-6F7C-457B-A507-AB85CDE1AD58}" type="presParOf" srcId="{279D3AC5-B465-46ED-A4EB-9A8B29AC0940}" destId="{F27246DB-2BBA-4E32-96CF-30C5F6BB8B45}" srcOrd="0" destOrd="0" presId="urn:microsoft.com/office/officeart/2005/8/layout/pList1"/>
    <dgm:cxn modelId="{7158D0C3-667E-49EA-879C-66EF52B20F6A}" type="presParOf" srcId="{279D3AC5-B465-46ED-A4EB-9A8B29AC0940}" destId="{E86DF38C-490B-4719-95C9-6C3E921E49D8}" srcOrd="1" destOrd="0" presId="urn:microsoft.com/office/officeart/2005/8/layout/pList1"/>
    <dgm:cxn modelId="{E1961DE4-09B3-4BEC-9D5F-D137E8A511EA}" type="presParOf" srcId="{DA04A070-E364-4953-80E1-68EA972D7B74}" destId="{9C30920A-2B57-4090-B01E-FD725AEB88D2}" srcOrd="1" destOrd="0" presId="urn:microsoft.com/office/officeart/2005/8/layout/pList1"/>
    <dgm:cxn modelId="{AF7B39A0-1908-48B6-97D6-A0FBD0230D30}" type="presParOf" srcId="{DA04A070-E364-4953-80E1-68EA972D7B74}" destId="{D6146BE1-F06B-4FA4-8BAE-CD90AE00332E}" srcOrd="2" destOrd="0" presId="urn:microsoft.com/office/officeart/2005/8/layout/pList1"/>
    <dgm:cxn modelId="{C0927A70-FC38-4C04-8A9E-68D5AF9948EF}" type="presParOf" srcId="{D6146BE1-F06B-4FA4-8BAE-CD90AE00332E}" destId="{177BEE25-18D0-41B7-86C1-360A02079997}" srcOrd="0" destOrd="0" presId="urn:microsoft.com/office/officeart/2005/8/layout/pList1"/>
    <dgm:cxn modelId="{4822A009-0C6C-4835-9179-2F6832FF953B}" type="presParOf" srcId="{D6146BE1-F06B-4FA4-8BAE-CD90AE00332E}" destId="{E03852D3-AF8C-4C3E-BEF5-0F480BBBB0C4}" srcOrd="1" destOrd="0" presId="urn:microsoft.com/office/officeart/2005/8/layout/pList1"/>
    <dgm:cxn modelId="{4443D60B-4C81-4F3E-982B-43049B188233}" type="presParOf" srcId="{DA04A070-E364-4953-80E1-68EA972D7B74}" destId="{F582F77F-389A-4992-8D81-6837EE10A12E}" srcOrd="3" destOrd="0" presId="urn:microsoft.com/office/officeart/2005/8/layout/pList1"/>
    <dgm:cxn modelId="{54B408FA-9EC3-41E1-A68D-87CAD265CAA1}" type="presParOf" srcId="{DA04A070-E364-4953-80E1-68EA972D7B74}" destId="{1431F67F-3DCF-4780-860D-9F6F0FBC1ABE}" srcOrd="4" destOrd="0" presId="urn:microsoft.com/office/officeart/2005/8/layout/pList1"/>
    <dgm:cxn modelId="{1792EFBC-5EAF-427B-ACE5-F0D02D37B39B}" type="presParOf" srcId="{1431F67F-3DCF-4780-860D-9F6F0FBC1ABE}" destId="{750E63EE-1FA2-463A-A0AE-62FFE0B27944}" srcOrd="0" destOrd="0" presId="urn:microsoft.com/office/officeart/2005/8/layout/pList1"/>
    <dgm:cxn modelId="{83BC344A-6D4D-4F79-B375-98477D773D4F}" type="presParOf" srcId="{1431F67F-3DCF-4780-860D-9F6F0FBC1ABE}" destId="{0723DAC9-F984-480D-8374-5FC446C599C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36195-67C2-4F03-A922-03491CF9EA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3A928BF-7A57-4574-926F-1F51B0491E72}">
      <dgm:prSet phldrT="[Text]"/>
      <dgm:spPr/>
      <dgm:t>
        <a:bodyPr/>
        <a:lstStyle/>
        <a:p>
          <a:r>
            <a:rPr lang="en-US" b="1" dirty="0"/>
            <a:t>AE</a:t>
          </a:r>
        </a:p>
      </dgm:t>
    </dgm:pt>
    <dgm:pt modelId="{62B5DBC2-3FF4-465B-B413-CE719BA394C8}" type="parTrans" cxnId="{CBA4F27A-7820-403F-8B44-D654ED16E0B5}">
      <dgm:prSet/>
      <dgm:spPr/>
      <dgm:t>
        <a:bodyPr/>
        <a:lstStyle/>
        <a:p>
          <a:endParaRPr lang="en-US"/>
        </a:p>
      </dgm:t>
    </dgm:pt>
    <dgm:pt modelId="{6ECDF378-93CC-4611-B07B-10738077B9B7}" type="sibTrans" cxnId="{CBA4F27A-7820-403F-8B44-D654ED16E0B5}">
      <dgm:prSet/>
      <dgm:spPr/>
      <dgm:t>
        <a:bodyPr/>
        <a:lstStyle/>
        <a:p>
          <a:endParaRPr lang="en-US"/>
        </a:p>
      </dgm:t>
    </dgm:pt>
    <dgm:pt modelId="{9BAA02CF-A5AA-40FC-969E-40227794E561}">
      <dgm:prSet phldrT="[Text]"/>
      <dgm:spPr/>
      <dgm:t>
        <a:bodyPr/>
        <a:lstStyle/>
        <a:p>
          <a:r>
            <a:rPr lang="en-US" dirty="0"/>
            <a:t>Annual Evaluation</a:t>
          </a:r>
        </a:p>
      </dgm:t>
    </dgm:pt>
    <dgm:pt modelId="{0E3F2DFD-2943-4193-950B-03A3B941F971}" type="parTrans" cxnId="{E3CD8758-8466-4E10-B608-18942A05B860}">
      <dgm:prSet/>
      <dgm:spPr/>
      <dgm:t>
        <a:bodyPr/>
        <a:lstStyle/>
        <a:p>
          <a:endParaRPr lang="en-US"/>
        </a:p>
      </dgm:t>
    </dgm:pt>
    <dgm:pt modelId="{758CAB1F-824B-41E6-B135-64217858E697}" type="sibTrans" cxnId="{E3CD8758-8466-4E10-B608-18942A05B860}">
      <dgm:prSet/>
      <dgm:spPr/>
      <dgm:t>
        <a:bodyPr/>
        <a:lstStyle/>
        <a:p>
          <a:endParaRPr lang="en-US"/>
        </a:p>
      </dgm:t>
    </dgm:pt>
    <dgm:pt modelId="{B9217BB9-7C61-45A5-B9C0-846127F992F2}">
      <dgm:prSet phldrT="[Text]"/>
      <dgm:spPr/>
      <dgm:t>
        <a:bodyPr/>
        <a:lstStyle/>
        <a:p>
          <a:r>
            <a:rPr lang="en-US" b="1" dirty="0"/>
            <a:t>PR dossier </a:t>
          </a:r>
          <a:endParaRPr lang="en-US" dirty="0"/>
        </a:p>
      </dgm:t>
    </dgm:pt>
    <dgm:pt modelId="{8D6B7CD2-DD18-46AF-B767-6482758BDB8F}" type="parTrans" cxnId="{3FA3FF2B-F21D-4EEA-9B8A-7A998FEA3C93}">
      <dgm:prSet/>
      <dgm:spPr/>
      <dgm:t>
        <a:bodyPr/>
        <a:lstStyle/>
        <a:p>
          <a:endParaRPr lang="en-US"/>
        </a:p>
      </dgm:t>
    </dgm:pt>
    <dgm:pt modelId="{AEE6E35D-54FE-48BE-A3DF-DB94333592F4}" type="sibTrans" cxnId="{3FA3FF2B-F21D-4EEA-9B8A-7A998FEA3C93}">
      <dgm:prSet/>
      <dgm:spPr/>
      <dgm:t>
        <a:bodyPr/>
        <a:lstStyle/>
        <a:p>
          <a:endParaRPr lang="en-US"/>
        </a:p>
      </dgm:t>
    </dgm:pt>
    <dgm:pt modelId="{B40F7AF9-2B2A-4144-8234-316B870DB9AF}">
      <dgm:prSet phldrT="[Text]"/>
      <dgm:spPr/>
      <dgm:t>
        <a:bodyPr/>
        <a:lstStyle/>
        <a:p>
          <a:r>
            <a:rPr lang="en-US" dirty="0"/>
            <a:t>Program Review Dossier</a:t>
          </a:r>
        </a:p>
      </dgm:t>
    </dgm:pt>
    <dgm:pt modelId="{FC121D98-E867-429E-86C2-9C9CFCE19570}" type="parTrans" cxnId="{F22487CD-D37E-4D7B-B092-8B738BC92E87}">
      <dgm:prSet/>
      <dgm:spPr/>
      <dgm:t>
        <a:bodyPr/>
        <a:lstStyle/>
        <a:p>
          <a:endParaRPr lang="en-US"/>
        </a:p>
      </dgm:t>
    </dgm:pt>
    <dgm:pt modelId="{D9DDFEDC-FEB9-4C23-A49F-F3232B941429}" type="sibTrans" cxnId="{F22487CD-D37E-4D7B-B092-8B738BC92E87}">
      <dgm:prSet/>
      <dgm:spPr/>
      <dgm:t>
        <a:bodyPr/>
        <a:lstStyle/>
        <a:p>
          <a:endParaRPr lang="en-US"/>
        </a:p>
      </dgm:t>
    </dgm:pt>
    <dgm:pt modelId="{8BD8FB87-C817-4562-9876-55E78C67C4D1}">
      <dgm:prSet phldrT="[Text]"/>
      <dgm:spPr/>
      <dgm:t>
        <a:bodyPr/>
        <a:lstStyle/>
        <a:p>
          <a:r>
            <a:rPr lang="en-US" b="1" dirty="0"/>
            <a:t>eBook</a:t>
          </a:r>
        </a:p>
      </dgm:t>
    </dgm:pt>
    <dgm:pt modelId="{959C1763-2252-420B-AAC4-BE34ABADB1F1}" type="parTrans" cxnId="{215E7C8F-B569-4CDB-A568-8B74043BBA02}">
      <dgm:prSet/>
      <dgm:spPr/>
      <dgm:t>
        <a:bodyPr/>
        <a:lstStyle/>
        <a:p>
          <a:endParaRPr lang="en-US"/>
        </a:p>
      </dgm:t>
    </dgm:pt>
    <dgm:pt modelId="{51D4F62F-F0E3-4912-85C1-A97F004C652D}" type="sibTrans" cxnId="{215E7C8F-B569-4CDB-A568-8B74043BBA02}">
      <dgm:prSet/>
      <dgm:spPr/>
      <dgm:t>
        <a:bodyPr/>
        <a:lstStyle/>
        <a:p>
          <a:endParaRPr lang="en-US"/>
        </a:p>
      </dgm:t>
    </dgm:pt>
    <dgm:pt modelId="{8711887A-F226-4935-9C8A-5D3EC9CF08F4}">
      <dgm:prSet phldrT="[Text]"/>
      <dgm:spPr/>
      <dgm:t>
        <a:bodyPr/>
        <a:lstStyle/>
        <a:p>
          <a:r>
            <a:rPr lang="en-US" dirty="0"/>
            <a:t>Officially named </a:t>
          </a:r>
          <a:r>
            <a:rPr lang="en-US" i="1" dirty="0"/>
            <a:t>Guidelines for UC ANR Academics Preparing the Thematic Program Review Dossier</a:t>
          </a:r>
          <a:endParaRPr lang="en-US" dirty="0"/>
        </a:p>
      </dgm:t>
    </dgm:pt>
    <dgm:pt modelId="{50824EDB-C559-488A-9170-0B7C2B870967}" type="parTrans" cxnId="{C1D13165-BB34-4A3B-A3AF-D730E7AA0B39}">
      <dgm:prSet/>
      <dgm:spPr/>
      <dgm:t>
        <a:bodyPr/>
        <a:lstStyle/>
        <a:p>
          <a:endParaRPr lang="en-US"/>
        </a:p>
      </dgm:t>
    </dgm:pt>
    <dgm:pt modelId="{8ED1AECE-B422-459E-8045-550EA4522ADA}" type="sibTrans" cxnId="{C1D13165-BB34-4A3B-A3AF-D730E7AA0B39}">
      <dgm:prSet/>
      <dgm:spPr/>
      <dgm:t>
        <a:bodyPr/>
        <a:lstStyle/>
        <a:p>
          <a:endParaRPr lang="en-US"/>
        </a:p>
      </dgm:t>
    </dgm:pt>
    <dgm:pt modelId="{124473B7-2D41-452B-ABD1-3E4DB5682D3D}">
      <dgm:prSet phldrT="[Text]"/>
      <dgm:spPr/>
      <dgm:t>
        <a:bodyPr/>
        <a:lstStyle/>
        <a:p>
          <a:r>
            <a:rPr lang="en-US" dirty="0"/>
            <a:t>Tells you what materials to submit for advancement</a:t>
          </a:r>
        </a:p>
      </dgm:t>
    </dgm:pt>
    <dgm:pt modelId="{9A0AE534-049D-4E3C-8FCA-BFDF35728A24}" type="parTrans" cxnId="{D610B085-3864-4565-A5A2-589F81CEF5B1}">
      <dgm:prSet/>
      <dgm:spPr/>
      <dgm:t>
        <a:bodyPr/>
        <a:lstStyle/>
        <a:p>
          <a:endParaRPr lang="en-US"/>
        </a:p>
      </dgm:t>
    </dgm:pt>
    <dgm:pt modelId="{5985FE43-ABAE-492F-BF16-8D7D090B2BF2}" type="sibTrans" cxnId="{D610B085-3864-4565-A5A2-589F81CEF5B1}">
      <dgm:prSet/>
      <dgm:spPr/>
      <dgm:t>
        <a:bodyPr/>
        <a:lstStyle/>
        <a:p>
          <a:endParaRPr lang="en-US"/>
        </a:p>
      </dgm:t>
    </dgm:pt>
    <dgm:pt modelId="{99B463B2-6E7C-4891-8FD1-2F193FCAB76C}">
      <dgm:prSet phldrT="[Text]"/>
      <dgm:spPr/>
      <dgm:t>
        <a:bodyPr/>
        <a:lstStyle/>
        <a:p>
          <a:r>
            <a:rPr lang="en-US" dirty="0"/>
            <a:t>Completed in the years one does not submit a program review dossier. </a:t>
          </a:r>
        </a:p>
      </dgm:t>
    </dgm:pt>
    <dgm:pt modelId="{59EF6EC9-4773-48E8-AD56-1005952DB4CE}" type="parTrans" cxnId="{0ED82E9D-7B9B-40E3-B0D4-BF104235ACF5}">
      <dgm:prSet/>
      <dgm:spPr/>
      <dgm:t>
        <a:bodyPr/>
        <a:lstStyle/>
        <a:p>
          <a:endParaRPr lang="en-US"/>
        </a:p>
      </dgm:t>
    </dgm:pt>
    <dgm:pt modelId="{27617AFC-9517-4427-BB1B-0B79637DBE14}" type="sibTrans" cxnId="{0ED82E9D-7B9B-40E3-B0D4-BF104235ACF5}">
      <dgm:prSet/>
      <dgm:spPr/>
      <dgm:t>
        <a:bodyPr/>
        <a:lstStyle/>
        <a:p>
          <a:endParaRPr lang="en-US"/>
        </a:p>
      </dgm:t>
    </dgm:pt>
    <dgm:pt modelId="{32EAEF56-B341-4ED8-B065-6D28AE3E9BCF}">
      <dgm:prSet phldrT="[Text]"/>
      <dgm:spPr/>
      <dgm:t>
        <a:bodyPr/>
        <a:lstStyle/>
        <a:p>
          <a:r>
            <a:rPr lang="en-US" dirty="0"/>
            <a:t>Materials submitted to request advancement (e.g., merit, promotion)</a:t>
          </a:r>
        </a:p>
      </dgm:t>
    </dgm:pt>
    <dgm:pt modelId="{0A673057-9A89-4D2D-92D6-4D543091D18E}" type="parTrans" cxnId="{FD3C2D9D-5926-4CBC-906E-07452ECDC4ED}">
      <dgm:prSet/>
      <dgm:spPr/>
      <dgm:t>
        <a:bodyPr/>
        <a:lstStyle/>
        <a:p>
          <a:endParaRPr lang="en-US"/>
        </a:p>
      </dgm:t>
    </dgm:pt>
    <dgm:pt modelId="{C2779035-F6A8-4245-9E3E-9D12536B1EFB}" type="sibTrans" cxnId="{FD3C2D9D-5926-4CBC-906E-07452ECDC4ED}">
      <dgm:prSet/>
      <dgm:spPr/>
      <dgm:t>
        <a:bodyPr/>
        <a:lstStyle/>
        <a:p>
          <a:endParaRPr lang="en-US"/>
        </a:p>
      </dgm:t>
    </dgm:pt>
    <dgm:pt modelId="{4D65B9EC-D1DA-4699-9605-62999324D2CD}">
      <dgm:prSet phldrT="[Text]"/>
      <dgm:spPr/>
      <dgm:t>
        <a:bodyPr/>
        <a:lstStyle/>
        <a:p>
          <a:r>
            <a:rPr lang="en-US" dirty="0"/>
            <a:t>AHR</a:t>
          </a:r>
        </a:p>
      </dgm:t>
    </dgm:pt>
    <dgm:pt modelId="{E72BD0F0-49BD-4D8B-BC9F-D70311F7E2AF}" type="parTrans" cxnId="{5E36A184-919E-432F-BAAA-E0BF5A87BF98}">
      <dgm:prSet/>
      <dgm:spPr/>
      <dgm:t>
        <a:bodyPr/>
        <a:lstStyle/>
        <a:p>
          <a:endParaRPr lang="en-US"/>
        </a:p>
      </dgm:t>
    </dgm:pt>
    <dgm:pt modelId="{D25CC6CB-B8E6-44D0-A54D-FB38B1AC5CBB}" type="sibTrans" cxnId="{5E36A184-919E-432F-BAAA-E0BF5A87BF98}">
      <dgm:prSet/>
      <dgm:spPr/>
      <dgm:t>
        <a:bodyPr/>
        <a:lstStyle/>
        <a:p>
          <a:endParaRPr lang="en-US"/>
        </a:p>
      </dgm:t>
    </dgm:pt>
    <dgm:pt modelId="{6B35DE2D-072A-4407-AB58-D6FD51DB3AF3}">
      <dgm:prSet phldrT="[Text]"/>
      <dgm:spPr/>
      <dgm:t>
        <a:bodyPr/>
        <a:lstStyle/>
        <a:p>
          <a:r>
            <a:rPr lang="en-US" dirty="0"/>
            <a:t>Academic human resources</a:t>
          </a:r>
        </a:p>
      </dgm:t>
    </dgm:pt>
    <dgm:pt modelId="{C886481E-F0BD-4249-93A0-65E4C46BF18A}" type="parTrans" cxnId="{1C3E6958-72A7-45F3-8C67-527CCADA647F}">
      <dgm:prSet/>
      <dgm:spPr/>
      <dgm:t>
        <a:bodyPr/>
        <a:lstStyle/>
        <a:p>
          <a:endParaRPr lang="en-US"/>
        </a:p>
      </dgm:t>
    </dgm:pt>
    <dgm:pt modelId="{70597200-09A8-423C-BDFF-2C7C84120C95}" type="sibTrans" cxnId="{1C3E6958-72A7-45F3-8C67-527CCADA647F}">
      <dgm:prSet/>
      <dgm:spPr/>
      <dgm:t>
        <a:bodyPr/>
        <a:lstStyle/>
        <a:p>
          <a:endParaRPr lang="en-US"/>
        </a:p>
      </dgm:t>
    </dgm:pt>
    <dgm:pt modelId="{1143CAB8-14D3-4BF5-8CC4-41E002421757}">
      <dgm:prSet phldrT="[Text]"/>
      <dgm:spPr/>
      <dgm:t>
        <a:bodyPr/>
        <a:lstStyle/>
        <a:p>
          <a:r>
            <a:rPr lang="en-US" dirty="0"/>
            <a:t>APM &amp; PPM</a:t>
          </a:r>
        </a:p>
      </dgm:t>
    </dgm:pt>
    <dgm:pt modelId="{754326D0-BA82-4139-8B6F-B0EF6334DEC8}" type="parTrans" cxnId="{0644F3EA-C03B-4928-9D19-10B9D4320853}">
      <dgm:prSet/>
      <dgm:spPr/>
      <dgm:t>
        <a:bodyPr/>
        <a:lstStyle/>
        <a:p>
          <a:endParaRPr lang="en-US"/>
        </a:p>
      </dgm:t>
    </dgm:pt>
    <dgm:pt modelId="{DCAAFA91-0F60-4ABF-BA0B-6D7B79550C7B}" type="sibTrans" cxnId="{0644F3EA-C03B-4928-9D19-10B9D4320853}">
      <dgm:prSet/>
      <dgm:spPr/>
      <dgm:t>
        <a:bodyPr/>
        <a:lstStyle/>
        <a:p>
          <a:endParaRPr lang="en-US"/>
        </a:p>
      </dgm:t>
    </dgm:pt>
    <dgm:pt modelId="{C609478E-CCED-4ECC-A4CC-FAC97EC7632C}">
      <dgm:prSet phldrT="[Text]"/>
      <dgm:spPr/>
      <dgm:t>
        <a:bodyPr/>
        <a:lstStyle/>
        <a:p>
          <a:r>
            <a:rPr lang="en-US" dirty="0"/>
            <a:t>Academic Personnel Manual (UC)</a:t>
          </a:r>
        </a:p>
      </dgm:t>
    </dgm:pt>
    <dgm:pt modelId="{3EDD8731-B3E6-4C23-8249-5C2BCBEBD6D6}" type="parTrans" cxnId="{9158702D-1D52-4371-A1D9-5A89EA8A0DB8}">
      <dgm:prSet/>
      <dgm:spPr/>
      <dgm:t>
        <a:bodyPr/>
        <a:lstStyle/>
        <a:p>
          <a:endParaRPr lang="en-US"/>
        </a:p>
      </dgm:t>
    </dgm:pt>
    <dgm:pt modelId="{F3E827F7-652D-4348-AEC9-BBF0E2118BDB}" type="sibTrans" cxnId="{9158702D-1D52-4371-A1D9-5A89EA8A0DB8}">
      <dgm:prSet/>
      <dgm:spPr/>
      <dgm:t>
        <a:bodyPr/>
        <a:lstStyle/>
        <a:p>
          <a:endParaRPr lang="en-US"/>
        </a:p>
      </dgm:t>
    </dgm:pt>
    <dgm:pt modelId="{9E769B3B-BC77-45FC-BDB3-19D05C1DC79C}">
      <dgm:prSet phldrT="[Text]"/>
      <dgm:spPr/>
      <dgm:t>
        <a:bodyPr/>
        <a:lstStyle/>
        <a:p>
          <a:r>
            <a:rPr lang="en-US" dirty="0"/>
            <a:t>Policies and Procedures Manual (ANR)</a:t>
          </a:r>
        </a:p>
      </dgm:t>
    </dgm:pt>
    <dgm:pt modelId="{6376FA4A-7600-4682-8D59-6E7B578BE6D7}" type="parTrans" cxnId="{BF1B09C1-82B7-49BF-9DC1-D24974E41644}">
      <dgm:prSet/>
      <dgm:spPr/>
      <dgm:t>
        <a:bodyPr/>
        <a:lstStyle/>
        <a:p>
          <a:endParaRPr lang="en-US"/>
        </a:p>
      </dgm:t>
    </dgm:pt>
    <dgm:pt modelId="{3BED1FEE-D07D-4427-B87F-053DAFB64B09}" type="sibTrans" cxnId="{BF1B09C1-82B7-49BF-9DC1-D24974E41644}">
      <dgm:prSet/>
      <dgm:spPr/>
      <dgm:t>
        <a:bodyPr/>
        <a:lstStyle/>
        <a:p>
          <a:endParaRPr lang="en-US"/>
        </a:p>
      </dgm:t>
    </dgm:pt>
    <dgm:pt modelId="{3D9F66DF-BE3B-491C-AAE1-732F1420E196}">
      <dgm:prSet phldrT="[Text]"/>
      <dgm:spPr/>
      <dgm:t>
        <a:bodyPr/>
        <a:lstStyle/>
        <a:p>
          <a:endParaRPr lang="en-US" dirty="0"/>
        </a:p>
      </dgm:t>
    </dgm:pt>
    <dgm:pt modelId="{C595C076-0297-47F9-920E-B8165D0486F7}" type="parTrans" cxnId="{1CC91193-8D9E-4E2A-9372-598B5CA8CC9F}">
      <dgm:prSet/>
      <dgm:spPr/>
      <dgm:t>
        <a:bodyPr/>
        <a:lstStyle/>
        <a:p>
          <a:endParaRPr lang="en-US"/>
        </a:p>
      </dgm:t>
    </dgm:pt>
    <dgm:pt modelId="{AF3D1291-2B44-4F26-890A-E3BFBC479D68}" type="sibTrans" cxnId="{1CC91193-8D9E-4E2A-9372-598B5CA8CC9F}">
      <dgm:prSet/>
      <dgm:spPr/>
      <dgm:t>
        <a:bodyPr/>
        <a:lstStyle/>
        <a:p>
          <a:endParaRPr lang="en-US"/>
        </a:p>
      </dgm:t>
    </dgm:pt>
    <dgm:pt modelId="{5DCD33E7-E7E8-4E16-8C16-7A9AE6296695}" type="pres">
      <dgm:prSet presAssocID="{10936195-67C2-4F03-A922-03491CF9EA4D}" presName="Name0" presStyleCnt="0">
        <dgm:presLayoutVars>
          <dgm:dir/>
          <dgm:animLvl val="lvl"/>
          <dgm:resizeHandles val="exact"/>
        </dgm:presLayoutVars>
      </dgm:prSet>
      <dgm:spPr/>
    </dgm:pt>
    <dgm:pt modelId="{F7B129D7-34BE-447D-BBED-21CC116FA5AE}" type="pres">
      <dgm:prSet presAssocID="{03A928BF-7A57-4574-926F-1F51B0491E72}" presName="composite" presStyleCnt="0"/>
      <dgm:spPr/>
    </dgm:pt>
    <dgm:pt modelId="{143A911F-7073-4069-84BF-E02BC191DA67}" type="pres">
      <dgm:prSet presAssocID="{03A928BF-7A57-4574-926F-1F51B0491E72}" presName="parTx" presStyleLbl="alignNode1" presStyleIdx="0" presStyleCnt="5">
        <dgm:presLayoutVars>
          <dgm:chMax val="0"/>
          <dgm:chPref val="0"/>
          <dgm:bulletEnabled val="1"/>
        </dgm:presLayoutVars>
      </dgm:prSet>
      <dgm:spPr/>
    </dgm:pt>
    <dgm:pt modelId="{8A9320DD-7250-4F30-B52F-A39672CABE3B}" type="pres">
      <dgm:prSet presAssocID="{03A928BF-7A57-4574-926F-1F51B0491E72}" presName="desTx" presStyleLbl="alignAccFollowNode1" presStyleIdx="0" presStyleCnt="5">
        <dgm:presLayoutVars>
          <dgm:bulletEnabled val="1"/>
        </dgm:presLayoutVars>
      </dgm:prSet>
      <dgm:spPr/>
    </dgm:pt>
    <dgm:pt modelId="{ABF0C08E-D2F9-421E-AE31-D37BA0A9BB4F}" type="pres">
      <dgm:prSet presAssocID="{6ECDF378-93CC-4611-B07B-10738077B9B7}" presName="space" presStyleCnt="0"/>
      <dgm:spPr/>
    </dgm:pt>
    <dgm:pt modelId="{F6AD12ED-E8F3-432E-9F9C-CE17D877A100}" type="pres">
      <dgm:prSet presAssocID="{B9217BB9-7C61-45A5-B9C0-846127F992F2}" presName="composite" presStyleCnt="0"/>
      <dgm:spPr/>
    </dgm:pt>
    <dgm:pt modelId="{F4E2DBAF-466D-46DD-97FF-7C60DB067A17}" type="pres">
      <dgm:prSet presAssocID="{B9217BB9-7C61-45A5-B9C0-846127F992F2}" presName="parTx" presStyleLbl="alignNode1" presStyleIdx="1" presStyleCnt="5">
        <dgm:presLayoutVars>
          <dgm:chMax val="0"/>
          <dgm:chPref val="0"/>
          <dgm:bulletEnabled val="1"/>
        </dgm:presLayoutVars>
      </dgm:prSet>
      <dgm:spPr/>
    </dgm:pt>
    <dgm:pt modelId="{A8BECD71-CAC8-4A52-93C1-CFE806A4E7DC}" type="pres">
      <dgm:prSet presAssocID="{B9217BB9-7C61-45A5-B9C0-846127F992F2}" presName="desTx" presStyleLbl="alignAccFollowNode1" presStyleIdx="1" presStyleCnt="5">
        <dgm:presLayoutVars>
          <dgm:bulletEnabled val="1"/>
        </dgm:presLayoutVars>
      </dgm:prSet>
      <dgm:spPr/>
    </dgm:pt>
    <dgm:pt modelId="{3809897E-1D66-4E9F-B7D6-D59178C11A49}" type="pres">
      <dgm:prSet presAssocID="{AEE6E35D-54FE-48BE-A3DF-DB94333592F4}" presName="space" presStyleCnt="0"/>
      <dgm:spPr/>
    </dgm:pt>
    <dgm:pt modelId="{9AF378AA-A241-47EC-9162-14117CADBA5A}" type="pres">
      <dgm:prSet presAssocID="{8BD8FB87-C817-4562-9876-55E78C67C4D1}" presName="composite" presStyleCnt="0"/>
      <dgm:spPr/>
    </dgm:pt>
    <dgm:pt modelId="{BA92FC6A-CFAA-41B6-9A59-81B4BA10EBB5}" type="pres">
      <dgm:prSet presAssocID="{8BD8FB87-C817-4562-9876-55E78C67C4D1}" presName="parTx" presStyleLbl="alignNode1" presStyleIdx="2" presStyleCnt="5">
        <dgm:presLayoutVars>
          <dgm:chMax val="0"/>
          <dgm:chPref val="0"/>
          <dgm:bulletEnabled val="1"/>
        </dgm:presLayoutVars>
      </dgm:prSet>
      <dgm:spPr/>
    </dgm:pt>
    <dgm:pt modelId="{8DA18E0C-E0DF-4EB2-A289-7123CC7E34F2}" type="pres">
      <dgm:prSet presAssocID="{8BD8FB87-C817-4562-9876-55E78C67C4D1}" presName="desTx" presStyleLbl="alignAccFollowNode1" presStyleIdx="2" presStyleCnt="5">
        <dgm:presLayoutVars>
          <dgm:bulletEnabled val="1"/>
        </dgm:presLayoutVars>
      </dgm:prSet>
      <dgm:spPr/>
    </dgm:pt>
    <dgm:pt modelId="{54D78BC1-CC7F-47C9-A8A4-C67956377CB6}" type="pres">
      <dgm:prSet presAssocID="{51D4F62F-F0E3-4912-85C1-A97F004C652D}" presName="space" presStyleCnt="0"/>
      <dgm:spPr/>
    </dgm:pt>
    <dgm:pt modelId="{E5E20BE1-F550-4427-A0DE-90312AAB2CA1}" type="pres">
      <dgm:prSet presAssocID="{4D65B9EC-D1DA-4699-9605-62999324D2CD}" presName="composite" presStyleCnt="0"/>
      <dgm:spPr/>
    </dgm:pt>
    <dgm:pt modelId="{9B075153-5CBC-4D80-9574-A42D55A75A7F}" type="pres">
      <dgm:prSet presAssocID="{4D65B9EC-D1DA-4699-9605-62999324D2CD}" presName="parTx" presStyleLbl="alignNode1" presStyleIdx="3" presStyleCnt="5">
        <dgm:presLayoutVars>
          <dgm:chMax val="0"/>
          <dgm:chPref val="0"/>
          <dgm:bulletEnabled val="1"/>
        </dgm:presLayoutVars>
      </dgm:prSet>
      <dgm:spPr/>
    </dgm:pt>
    <dgm:pt modelId="{D415D8A9-7F74-4E58-B402-20B90AEAAA76}" type="pres">
      <dgm:prSet presAssocID="{4D65B9EC-D1DA-4699-9605-62999324D2CD}" presName="desTx" presStyleLbl="alignAccFollowNode1" presStyleIdx="3" presStyleCnt="5">
        <dgm:presLayoutVars>
          <dgm:bulletEnabled val="1"/>
        </dgm:presLayoutVars>
      </dgm:prSet>
      <dgm:spPr/>
    </dgm:pt>
    <dgm:pt modelId="{4FFDA4AF-B005-441E-8806-5EE3374D8FC1}" type="pres">
      <dgm:prSet presAssocID="{D25CC6CB-B8E6-44D0-A54D-FB38B1AC5CBB}" presName="space" presStyleCnt="0"/>
      <dgm:spPr/>
    </dgm:pt>
    <dgm:pt modelId="{BA272B11-D938-4857-8DB2-21D89625AB46}" type="pres">
      <dgm:prSet presAssocID="{1143CAB8-14D3-4BF5-8CC4-41E002421757}" presName="composite" presStyleCnt="0"/>
      <dgm:spPr/>
    </dgm:pt>
    <dgm:pt modelId="{A0D393E8-B187-4648-B836-5514F9BBEB72}" type="pres">
      <dgm:prSet presAssocID="{1143CAB8-14D3-4BF5-8CC4-41E002421757}" presName="parTx" presStyleLbl="alignNode1" presStyleIdx="4" presStyleCnt="5">
        <dgm:presLayoutVars>
          <dgm:chMax val="0"/>
          <dgm:chPref val="0"/>
          <dgm:bulletEnabled val="1"/>
        </dgm:presLayoutVars>
      </dgm:prSet>
      <dgm:spPr/>
    </dgm:pt>
    <dgm:pt modelId="{841447DA-5431-475A-9240-69C3C354F0CE}" type="pres">
      <dgm:prSet presAssocID="{1143CAB8-14D3-4BF5-8CC4-41E002421757}" presName="desTx" presStyleLbl="alignAccFollowNode1" presStyleIdx="4" presStyleCnt="5">
        <dgm:presLayoutVars>
          <dgm:bulletEnabled val="1"/>
        </dgm:presLayoutVars>
      </dgm:prSet>
      <dgm:spPr/>
    </dgm:pt>
  </dgm:ptLst>
  <dgm:cxnLst>
    <dgm:cxn modelId="{8022CB00-A1A3-4CA3-B006-7B023E42EFBD}" type="presOf" srcId="{9E769B3B-BC77-45FC-BDB3-19D05C1DC79C}" destId="{841447DA-5431-475A-9240-69C3C354F0CE}" srcOrd="0" destOrd="2" presId="urn:microsoft.com/office/officeart/2005/8/layout/hList1"/>
    <dgm:cxn modelId="{3A71B41A-E149-4517-89A6-E6D783A3D3DE}" type="presOf" srcId="{124473B7-2D41-452B-ABD1-3E4DB5682D3D}" destId="{8DA18E0C-E0DF-4EB2-A289-7123CC7E34F2}" srcOrd="0" destOrd="1" presId="urn:microsoft.com/office/officeart/2005/8/layout/hList1"/>
    <dgm:cxn modelId="{AE63D429-92CC-4EE9-B654-F8D343A72A81}" type="presOf" srcId="{32EAEF56-B341-4ED8-B065-6D28AE3E9BCF}" destId="{A8BECD71-CAC8-4A52-93C1-CFE806A4E7DC}" srcOrd="0" destOrd="1" presId="urn:microsoft.com/office/officeart/2005/8/layout/hList1"/>
    <dgm:cxn modelId="{3FA3FF2B-F21D-4EEA-9B8A-7A998FEA3C93}" srcId="{10936195-67C2-4F03-A922-03491CF9EA4D}" destId="{B9217BB9-7C61-45A5-B9C0-846127F992F2}" srcOrd="1" destOrd="0" parTransId="{8D6B7CD2-DD18-46AF-B767-6482758BDB8F}" sibTransId="{AEE6E35D-54FE-48BE-A3DF-DB94333592F4}"/>
    <dgm:cxn modelId="{9158702D-1D52-4371-A1D9-5A89EA8A0DB8}" srcId="{1143CAB8-14D3-4BF5-8CC4-41E002421757}" destId="{C609478E-CCED-4ECC-A4CC-FAC97EC7632C}" srcOrd="0" destOrd="0" parTransId="{3EDD8731-B3E6-4C23-8249-5C2BCBEBD6D6}" sibTransId="{F3E827F7-652D-4348-AEC9-BBF0E2118BDB}"/>
    <dgm:cxn modelId="{277FDF3F-9793-43B8-88BA-16A9FB69CE54}" type="presOf" srcId="{B40F7AF9-2B2A-4144-8234-316B870DB9AF}" destId="{A8BECD71-CAC8-4A52-93C1-CFE806A4E7DC}" srcOrd="0" destOrd="0" presId="urn:microsoft.com/office/officeart/2005/8/layout/hList1"/>
    <dgm:cxn modelId="{BF00AC5F-2D2E-4D8A-9448-3DE583D8FA0A}" type="presOf" srcId="{03A928BF-7A57-4574-926F-1F51B0491E72}" destId="{143A911F-7073-4069-84BF-E02BC191DA67}" srcOrd="0" destOrd="0" presId="urn:microsoft.com/office/officeart/2005/8/layout/hList1"/>
    <dgm:cxn modelId="{C1D13165-BB34-4A3B-A3AF-D730E7AA0B39}" srcId="{8BD8FB87-C817-4562-9876-55E78C67C4D1}" destId="{8711887A-F226-4935-9C8A-5D3EC9CF08F4}" srcOrd="0" destOrd="0" parTransId="{50824EDB-C559-488A-9170-0B7C2B870967}" sibTransId="{8ED1AECE-B422-459E-8045-550EA4522ADA}"/>
    <dgm:cxn modelId="{5DF88049-1FF1-4028-9E84-E3E2BA3111EA}" type="presOf" srcId="{8BD8FB87-C817-4562-9876-55E78C67C4D1}" destId="{BA92FC6A-CFAA-41B6-9A59-81B4BA10EBB5}" srcOrd="0" destOrd="0" presId="urn:microsoft.com/office/officeart/2005/8/layout/hList1"/>
    <dgm:cxn modelId="{1C3E6958-72A7-45F3-8C67-527CCADA647F}" srcId="{4D65B9EC-D1DA-4699-9605-62999324D2CD}" destId="{6B35DE2D-072A-4407-AB58-D6FD51DB3AF3}" srcOrd="0" destOrd="0" parTransId="{C886481E-F0BD-4249-93A0-65E4C46BF18A}" sibTransId="{70597200-09A8-423C-BDFF-2C7C84120C95}"/>
    <dgm:cxn modelId="{E3CD8758-8466-4E10-B608-18942A05B860}" srcId="{03A928BF-7A57-4574-926F-1F51B0491E72}" destId="{9BAA02CF-A5AA-40FC-969E-40227794E561}" srcOrd="0" destOrd="0" parTransId="{0E3F2DFD-2943-4193-950B-03A3B941F971}" sibTransId="{758CAB1F-824B-41E6-B135-64217858E697}"/>
    <dgm:cxn modelId="{0983E878-3183-4B02-B62D-E8187F0313B7}" type="presOf" srcId="{1143CAB8-14D3-4BF5-8CC4-41E002421757}" destId="{A0D393E8-B187-4648-B836-5514F9BBEB72}" srcOrd="0" destOrd="0" presId="urn:microsoft.com/office/officeart/2005/8/layout/hList1"/>
    <dgm:cxn modelId="{CBA4F27A-7820-403F-8B44-D654ED16E0B5}" srcId="{10936195-67C2-4F03-A922-03491CF9EA4D}" destId="{03A928BF-7A57-4574-926F-1F51B0491E72}" srcOrd="0" destOrd="0" parTransId="{62B5DBC2-3FF4-465B-B413-CE719BA394C8}" sibTransId="{6ECDF378-93CC-4611-B07B-10738077B9B7}"/>
    <dgm:cxn modelId="{5E36A184-919E-432F-BAAA-E0BF5A87BF98}" srcId="{10936195-67C2-4F03-A922-03491CF9EA4D}" destId="{4D65B9EC-D1DA-4699-9605-62999324D2CD}" srcOrd="3" destOrd="0" parTransId="{E72BD0F0-49BD-4D8B-BC9F-D70311F7E2AF}" sibTransId="{D25CC6CB-B8E6-44D0-A54D-FB38B1AC5CBB}"/>
    <dgm:cxn modelId="{D610B085-3864-4565-A5A2-589F81CEF5B1}" srcId="{8BD8FB87-C817-4562-9876-55E78C67C4D1}" destId="{124473B7-2D41-452B-ABD1-3E4DB5682D3D}" srcOrd="1" destOrd="0" parTransId="{9A0AE534-049D-4E3C-8FCA-BFDF35728A24}" sibTransId="{5985FE43-ABAE-492F-BF16-8D7D090B2BF2}"/>
    <dgm:cxn modelId="{215E7C8F-B569-4CDB-A568-8B74043BBA02}" srcId="{10936195-67C2-4F03-A922-03491CF9EA4D}" destId="{8BD8FB87-C817-4562-9876-55E78C67C4D1}" srcOrd="2" destOrd="0" parTransId="{959C1763-2252-420B-AAC4-BE34ABADB1F1}" sibTransId="{51D4F62F-F0E3-4912-85C1-A97F004C652D}"/>
    <dgm:cxn modelId="{1CC91193-8D9E-4E2A-9372-598B5CA8CC9F}" srcId="{1143CAB8-14D3-4BF5-8CC4-41E002421757}" destId="{3D9F66DF-BE3B-491C-AAE1-732F1420E196}" srcOrd="1" destOrd="0" parTransId="{C595C076-0297-47F9-920E-B8165D0486F7}" sibTransId="{AF3D1291-2B44-4F26-890A-E3BFBC479D68}"/>
    <dgm:cxn modelId="{F2219098-B270-423C-BC1C-2A77BE0D741E}" type="presOf" srcId="{99B463B2-6E7C-4891-8FD1-2F193FCAB76C}" destId="{8A9320DD-7250-4F30-B52F-A39672CABE3B}" srcOrd="0" destOrd="1" presId="urn:microsoft.com/office/officeart/2005/8/layout/hList1"/>
    <dgm:cxn modelId="{FD3C2D9D-5926-4CBC-906E-07452ECDC4ED}" srcId="{B9217BB9-7C61-45A5-B9C0-846127F992F2}" destId="{32EAEF56-B341-4ED8-B065-6D28AE3E9BCF}" srcOrd="1" destOrd="0" parTransId="{0A673057-9A89-4D2D-92D6-4D543091D18E}" sibTransId="{C2779035-F6A8-4245-9E3E-9D12536B1EFB}"/>
    <dgm:cxn modelId="{0ED82E9D-7B9B-40E3-B0D4-BF104235ACF5}" srcId="{03A928BF-7A57-4574-926F-1F51B0491E72}" destId="{99B463B2-6E7C-4891-8FD1-2F193FCAB76C}" srcOrd="1" destOrd="0" parTransId="{59EF6EC9-4773-48E8-AD56-1005952DB4CE}" sibTransId="{27617AFC-9517-4427-BB1B-0B79637DBE14}"/>
    <dgm:cxn modelId="{DCB419A3-A2AA-45B1-9CA9-848BDA90EB46}" type="presOf" srcId="{9BAA02CF-A5AA-40FC-969E-40227794E561}" destId="{8A9320DD-7250-4F30-B52F-A39672CABE3B}" srcOrd="0" destOrd="0" presId="urn:microsoft.com/office/officeart/2005/8/layout/hList1"/>
    <dgm:cxn modelId="{F54903A4-5453-4475-9F2A-74D3066BE4C5}" type="presOf" srcId="{B9217BB9-7C61-45A5-B9C0-846127F992F2}" destId="{F4E2DBAF-466D-46DD-97FF-7C60DB067A17}" srcOrd="0" destOrd="0" presId="urn:microsoft.com/office/officeart/2005/8/layout/hList1"/>
    <dgm:cxn modelId="{FFE9CDA8-68D6-4299-AD18-908CC63239B1}" type="presOf" srcId="{8711887A-F226-4935-9C8A-5D3EC9CF08F4}" destId="{8DA18E0C-E0DF-4EB2-A289-7123CC7E34F2}" srcOrd="0" destOrd="0" presId="urn:microsoft.com/office/officeart/2005/8/layout/hList1"/>
    <dgm:cxn modelId="{FA7BB8B4-CF5B-40D9-8CE1-1B3599B27578}" type="presOf" srcId="{10936195-67C2-4F03-A922-03491CF9EA4D}" destId="{5DCD33E7-E7E8-4E16-8C16-7A9AE6296695}" srcOrd="0" destOrd="0" presId="urn:microsoft.com/office/officeart/2005/8/layout/hList1"/>
    <dgm:cxn modelId="{BF1B09C1-82B7-49BF-9DC1-D24974E41644}" srcId="{1143CAB8-14D3-4BF5-8CC4-41E002421757}" destId="{9E769B3B-BC77-45FC-BDB3-19D05C1DC79C}" srcOrd="2" destOrd="0" parTransId="{6376FA4A-7600-4682-8D59-6E7B578BE6D7}" sibTransId="{3BED1FEE-D07D-4427-B87F-053DAFB64B09}"/>
    <dgm:cxn modelId="{296453C1-FD21-4475-B084-4C665C7C8C5E}" type="presOf" srcId="{C609478E-CCED-4ECC-A4CC-FAC97EC7632C}" destId="{841447DA-5431-475A-9240-69C3C354F0CE}" srcOrd="0" destOrd="0" presId="urn:microsoft.com/office/officeart/2005/8/layout/hList1"/>
    <dgm:cxn modelId="{B02266CC-B025-4E3C-AB7D-0ADF6089EDE8}" type="presOf" srcId="{3D9F66DF-BE3B-491C-AAE1-732F1420E196}" destId="{841447DA-5431-475A-9240-69C3C354F0CE}" srcOrd="0" destOrd="1" presId="urn:microsoft.com/office/officeart/2005/8/layout/hList1"/>
    <dgm:cxn modelId="{F22487CD-D37E-4D7B-B092-8B738BC92E87}" srcId="{B9217BB9-7C61-45A5-B9C0-846127F992F2}" destId="{B40F7AF9-2B2A-4144-8234-316B870DB9AF}" srcOrd="0" destOrd="0" parTransId="{FC121D98-E867-429E-86C2-9C9CFCE19570}" sibTransId="{D9DDFEDC-FEB9-4C23-A49F-F3232B941429}"/>
    <dgm:cxn modelId="{7B8754CE-47F2-4B66-BEAB-F316220DA395}" type="presOf" srcId="{4D65B9EC-D1DA-4699-9605-62999324D2CD}" destId="{9B075153-5CBC-4D80-9574-A42D55A75A7F}" srcOrd="0" destOrd="0" presId="urn:microsoft.com/office/officeart/2005/8/layout/hList1"/>
    <dgm:cxn modelId="{14D774D1-A4AC-4970-AB10-B565B0B3A769}" type="presOf" srcId="{6B35DE2D-072A-4407-AB58-D6FD51DB3AF3}" destId="{D415D8A9-7F74-4E58-B402-20B90AEAAA76}" srcOrd="0" destOrd="0" presId="urn:microsoft.com/office/officeart/2005/8/layout/hList1"/>
    <dgm:cxn modelId="{0644F3EA-C03B-4928-9D19-10B9D4320853}" srcId="{10936195-67C2-4F03-A922-03491CF9EA4D}" destId="{1143CAB8-14D3-4BF5-8CC4-41E002421757}" srcOrd="4" destOrd="0" parTransId="{754326D0-BA82-4139-8B6F-B0EF6334DEC8}" sibTransId="{DCAAFA91-0F60-4ABF-BA0B-6D7B79550C7B}"/>
    <dgm:cxn modelId="{C89E1C8F-9C8C-4F1F-A46F-034FFDA4D487}" type="presParOf" srcId="{5DCD33E7-E7E8-4E16-8C16-7A9AE6296695}" destId="{F7B129D7-34BE-447D-BBED-21CC116FA5AE}" srcOrd="0" destOrd="0" presId="urn:microsoft.com/office/officeart/2005/8/layout/hList1"/>
    <dgm:cxn modelId="{E7DD8C05-77E1-46A0-83F2-5FB0FA13D6EC}" type="presParOf" srcId="{F7B129D7-34BE-447D-BBED-21CC116FA5AE}" destId="{143A911F-7073-4069-84BF-E02BC191DA67}" srcOrd="0" destOrd="0" presId="urn:microsoft.com/office/officeart/2005/8/layout/hList1"/>
    <dgm:cxn modelId="{7451DD21-E9FF-4F98-9346-2D14061498F5}" type="presParOf" srcId="{F7B129D7-34BE-447D-BBED-21CC116FA5AE}" destId="{8A9320DD-7250-4F30-B52F-A39672CABE3B}" srcOrd="1" destOrd="0" presId="urn:microsoft.com/office/officeart/2005/8/layout/hList1"/>
    <dgm:cxn modelId="{488FF70B-EB86-49D2-8E4F-B3CC19205FB8}" type="presParOf" srcId="{5DCD33E7-E7E8-4E16-8C16-7A9AE6296695}" destId="{ABF0C08E-D2F9-421E-AE31-D37BA0A9BB4F}" srcOrd="1" destOrd="0" presId="urn:microsoft.com/office/officeart/2005/8/layout/hList1"/>
    <dgm:cxn modelId="{AE3689CC-72C4-4DEC-913E-1F726EAD05D4}" type="presParOf" srcId="{5DCD33E7-E7E8-4E16-8C16-7A9AE6296695}" destId="{F6AD12ED-E8F3-432E-9F9C-CE17D877A100}" srcOrd="2" destOrd="0" presId="urn:microsoft.com/office/officeart/2005/8/layout/hList1"/>
    <dgm:cxn modelId="{06632A78-541C-491A-A96C-DF7167DE3DE6}" type="presParOf" srcId="{F6AD12ED-E8F3-432E-9F9C-CE17D877A100}" destId="{F4E2DBAF-466D-46DD-97FF-7C60DB067A17}" srcOrd="0" destOrd="0" presId="urn:microsoft.com/office/officeart/2005/8/layout/hList1"/>
    <dgm:cxn modelId="{FF1C6A85-437F-4F6F-9023-8B2FAAEECAA5}" type="presParOf" srcId="{F6AD12ED-E8F3-432E-9F9C-CE17D877A100}" destId="{A8BECD71-CAC8-4A52-93C1-CFE806A4E7DC}" srcOrd="1" destOrd="0" presId="urn:microsoft.com/office/officeart/2005/8/layout/hList1"/>
    <dgm:cxn modelId="{B170D649-D431-42BA-B95C-08B34264E139}" type="presParOf" srcId="{5DCD33E7-E7E8-4E16-8C16-7A9AE6296695}" destId="{3809897E-1D66-4E9F-B7D6-D59178C11A49}" srcOrd="3" destOrd="0" presId="urn:microsoft.com/office/officeart/2005/8/layout/hList1"/>
    <dgm:cxn modelId="{CC1E7331-9734-431B-90D2-78F44439AC4E}" type="presParOf" srcId="{5DCD33E7-E7E8-4E16-8C16-7A9AE6296695}" destId="{9AF378AA-A241-47EC-9162-14117CADBA5A}" srcOrd="4" destOrd="0" presId="urn:microsoft.com/office/officeart/2005/8/layout/hList1"/>
    <dgm:cxn modelId="{6615DF40-8260-4B9B-A26A-82C2BDB081C0}" type="presParOf" srcId="{9AF378AA-A241-47EC-9162-14117CADBA5A}" destId="{BA92FC6A-CFAA-41B6-9A59-81B4BA10EBB5}" srcOrd="0" destOrd="0" presId="urn:microsoft.com/office/officeart/2005/8/layout/hList1"/>
    <dgm:cxn modelId="{95A89194-B1B1-4F33-B719-A100EC0787A9}" type="presParOf" srcId="{9AF378AA-A241-47EC-9162-14117CADBA5A}" destId="{8DA18E0C-E0DF-4EB2-A289-7123CC7E34F2}" srcOrd="1" destOrd="0" presId="urn:microsoft.com/office/officeart/2005/8/layout/hList1"/>
    <dgm:cxn modelId="{474E8ECE-9E7A-476F-A832-B8A228EAF349}" type="presParOf" srcId="{5DCD33E7-E7E8-4E16-8C16-7A9AE6296695}" destId="{54D78BC1-CC7F-47C9-A8A4-C67956377CB6}" srcOrd="5" destOrd="0" presId="urn:microsoft.com/office/officeart/2005/8/layout/hList1"/>
    <dgm:cxn modelId="{F99AB9D0-F110-480F-83BB-A65798ACA0AE}" type="presParOf" srcId="{5DCD33E7-E7E8-4E16-8C16-7A9AE6296695}" destId="{E5E20BE1-F550-4427-A0DE-90312AAB2CA1}" srcOrd="6" destOrd="0" presId="urn:microsoft.com/office/officeart/2005/8/layout/hList1"/>
    <dgm:cxn modelId="{8D0EA6C2-4F7F-489B-847C-9A4E9B482778}" type="presParOf" srcId="{E5E20BE1-F550-4427-A0DE-90312AAB2CA1}" destId="{9B075153-5CBC-4D80-9574-A42D55A75A7F}" srcOrd="0" destOrd="0" presId="urn:microsoft.com/office/officeart/2005/8/layout/hList1"/>
    <dgm:cxn modelId="{8B80FE91-461F-4531-B049-AA5986A0FA3A}" type="presParOf" srcId="{E5E20BE1-F550-4427-A0DE-90312AAB2CA1}" destId="{D415D8A9-7F74-4E58-B402-20B90AEAAA76}" srcOrd="1" destOrd="0" presId="urn:microsoft.com/office/officeart/2005/8/layout/hList1"/>
    <dgm:cxn modelId="{57402F40-F172-4325-86D0-3EB6716D0C01}" type="presParOf" srcId="{5DCD33E7-E7E8-4E16-8C16-7A9AE6296695}" destId="{4FFDA4AF-B005-441E-8806-5EE3374D8FC1}" srcOrd="7" destOrd="0" presId="urn:microsoft.com/office/officeart/2005/8/layout/hList1"/>
    <dgm:cxn modelId="{45D68AD1-C4BE-4A8E-B5E7-95EFCA18FC35}" type="presParOf" srcId="{5DCD33E7-E7E8-4E16-8C16-7A9AE6296695}" destId="{BA272B11-D938-4857-8DB2-21D89625AB46}" srcOrd="8" destOrd="0" presId="urn:microsoft.com/office/officeart/2005/8/layout/hList1"/>
    <dgm:cxn modelId="{25A39FDF-DD4B-4182-B1BE-0758F2C79C56}" type="presParOf" srcId="{BA272B11-D938-4857-8DB2-21D89625AB46}" destId="{A0D393E8-B187-4648-B836-5514F9BBEB72}" srcOrd="0" destOrd="0" presId="urn:microsoft.com/office/officeart/2005/8/layout/hList1"/>
    <dgm:cxn modelId="{8E42A575-0E67-4002-9706-6F3641A77FA5}" type="presParOf" srcId="{BA272B11-D938-4857-8DB2-21D89625AB46}" destId="{841447DA-5431-475A-9240-69C3C354F0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A857CC-CB3A-4DCB-8920-8015F85682B7}" type="doc">
      <dgm:prSet loTypeId="urn:microsoft.com/office/officeart/2005/8/layout/bList2" loCatId="list" qsTypeId="urn:microsoft.com/office/officeart/2005/8/quickstyle/simple1" qsCatId="simple" csTypeId="urn:microsoft.com/office/officeart/2005/8/colors/accent3_2" csCatId="accent3" phldr="1"/>
      <dgm:spPr/>
    </dgm:pt>
    <dgm:pt modelId="{3EB9A572-3613-42FB-B39D-7EB44E43BD6D}">
      <dgm:prSet phldrT="[Text]" custT="1"/>
      <dgm:spPr/>
      <dgm:t>
        <a:bodyPr/>
        <a:lstStyle/>
        <a:p>
          <a:r>
            <a:rPr lang="en-US" sz="2800" b="1" dirty="0"/>
            <a:t>Annual Evaluation</a:t>
          </a:r>
        </a:p>
      </dgm:t>
    </dgm:pt>
    <dgm:pt modelId="{7057C4D3-49E1-40CC-B0E8-879E0025DAEA}" type="parTrans" cxnId="{4DE60C72-51D0-4762-9C03-2A8748B4D963}">
      <dgm:prSet/>
      <dgm:spPr/>
      <dgm:t>
        <a:bodyPr/>
        <a:lstStyle/>
        <a:p>
          <a:endParaRPr lang="en-US"/>
        </a:p>
      </dgm:t>
    </dgm:pt>
    <dgm:pt modelId="{ECB2EEC7-04D5-40E3-948D-81456A019D4F}" type="sibTrans" cxnId="{4DE60C72-51D0-4762-9C03-2A8748B4D963}">
      <dgm:prSet/>
      <dgm:spPr/>
      <dgm:t>
        <a:bodyPr/>
        <a:lstStyle/>
        <a:p>
          <a:endParaRPr lang="en-US"/>
        </a:p>
      </dgm:t>
    </dgm:pt>
    <dgm:pt modelId="{069F89D3-FF96-4517-BADB-C471C62CD329}">
      <dgm:prSet phldrT="[Text]" custT="1"/>
      <dgm:spPr/>
      <dgm:t>
        <a:bodyPr/>
        <a:lstStyle/>
        <a:p>
          <a:r>
            <a:rPr lang="en-US" sz="2800" b="1" baseline="0" dirty="0"/>
            <a:t>Program Review</a:t>
          </a:r>
          <a:br>
            <a:rPr lang="en-US" sz="2800" b="1" baseline="0" dirty="0"/>
          </a:br>
          <a:r>
            <a:rPr lang="en-US" sz="1800" b="1" dirty="0"/>
            <a:t>(Merit &amp; Promotion)</a:t>
          </a:r>
          <a:endParaRPr lang="en-US" sz="2800" b="1" dirty="0"/>
        </a:p>
      </dgm:t>
    </dgm:pt>
    <dgm:pt modelId="{BCB0ACA0-16B5-412C-A565-7A5B9897BBD8}" type="parTrans" cxnId="{88E5FBEF-2757-4403-A416-5DCF66476073}">
      <dgm:prSet/>
      <dgm:spPr/>
      <dgm:t>
        <a:bodyPr/>
        <a:lstStyle/>
        <a:p>
          <a:endParaRPr lang="en-US"/>
        </a:p>
      </dgm:t>
    </dgm:pt>
    <dgm:pt modelId="{E7C32212-D9C2-4F95-AF2E-0C28189F0539}" type="sibTrans" cxnId="{88E5FBEF-2757-4403-A416-5DCF66476073}">
      <dgm:prSet/>
      <dgm:spPr/>
      <dgm:t>
        <a:bodyPr/>
        <a:lstStyle/>
        <a:p>
          <a:endParaRPr lang="en-US"/>
        </a:p>
      </dgm:t>
    </dgm:pt>
    <dgm:pt modelId="{53C650B7-3684-468D-91E1-F280D2EA7563}">
      <dgm:prSet/>
      <dgm:spPr/>
      <dgm:t>
        <a:bodyPr/>
        <a:lstStyle/>
        <a:p>
          <a:r>
            <a:rPr lang="en-US" dirty="0"/>
            <a:t>Purpose: Review of an academic appointee’s progress towards goals and review of planned goals.</a:t>
          </a:r>
        </a:p>
      </dgm:t>
    </dgm:pt>
    <dgm:pt modelId="{4AB7E450-0D1F-45A6-9E3E-68E318F2FCFF}" type="parTrans" cxnId="{B93794AC-9679-400A-809E-7586652A2EC6}">
      <dgm:prSet/>
      <dgm:spPr/>
      <dgm:t>
        <a:bodyPr/>
        <a:lstStyle/>
        <a:p>
          <a:endParaRPr lang="en-US"/>
        </a:p>
      </dgm:t>
    </dgm:pt>
    <dgm:pt modelId="{BCA3F345-B61F-40B4-8B81-28CBD4C4944B}" type="sibTrans" cxnId="{B93794AC-9679-400A-809E-7586652A2EC6}">
      <dgm:prSet/>
      <dgm:spPr/>
      <dgm:t>
        <a:bodyPr/>
        <a:lstStyle/>
        <a:p>
          <a:endParaRPr lang="en-US"/>
        </a:p>
      </dgm:t>
    </dgm:pt>
    <dgm:pt modelId="{61A37ECA-0A0F-47F2-8939-C90A7E834F77}">
      <dgm:prSet phldrT="[Text]"/>
      <dgm:spPr/>
      <dgm:t>
        <a:bodyPr/>
        <a:lstStyle/>
        <a:p>
          <a:r>
            <a:rPr lang="en-US" dirty="0"/>
            <a:t>Purpose: Evaluate the performance of an academic for advancement to the next step or rank. </a:t>
          </a:r>
        </a:p>
      </dgm:t>
    </dgm:pt>
    <dgm:pt modelId="{66ABBDC3-2BA3-47BE-94C4-5D72F621482E}" type="parTrans" cxnId="{01BCDECA-0BDC-40C3-8A93-6BEEB3880758}">
      <dgm:prSet/>
      <dgm:spPr/>
      <dgm:t>
        <a:bodyPr/>
        <a:lstStyle/>
        <a:p>
          <a:endParaRPr lang="en-US"/>
        </a:p>
      </dgm:t>
    </dgm:pt>
    <dgm:pt modelId="{FF44A8DB-972F-4AD0-AFAF-7DD5DD9611D2}" type="sibTrans" cxnId="{01BCDECA-0BDC-40C3-8A93-6BEEB3880758}">
      <dgm:prSet/>
      <dgm:spPr/>
      <dgm:t>
        <a:bodyPr/>
        <a:lstStyle/>
        <a:p>
          <a:endParaRPr lang="en-US"/>
        </a:p>
      </dgm:t>
    </dgm:pt>
    <dgm:pt modelId="{A04235B4-25BE-4803-BD52-FE2DFAD3CC36}">
      <dgm:prSet/>
      <dgm:spPr/>
      <dgm:t>
        <a:bodyPr/>
        <a:lstStyle/>
        <a:p>
          <a:r>
            <a:rPr lang="en-US" dirty="0"/>
            <a:t>Who? Between academic &amp; supervisor only.</a:t>
          </a:r>
        </a:p>
      </dgm:t>
    </dgm:pt>
    <dgm:pt modelId="{42A601BE-6CF1-4DCE-BCDD-4B05AC1CC19C}" type="parTrans" cxnId="{23209830-C1A1-4EFB-97E3-E4C3CBC5599E}">
      <dgm:prSet/>
      <dgm:spPr/>
      <dgm:t>
        <a:bodyPr/>
        <a:lstStyle/>
        <a:p>
          <a:endParaRPr lang="en-US"/>
        </a:p>
      </dgm:t>
    </dgm:pt>
    <dgm:pt modelId="{38BC726E-B277-4D77-AC66-6AB4667F9E2B}" type="sibTrans" cxnId="{23209830-C1A1-4EFB-97E3-E4C3CBC5599E}">
      <dgm:prSet/>
      <dgm:spPr/>
      <dgm:t>
        <a:bodyPr/>
        <a:lstStyle/>
        <a:p>
          <a:endParaRPr lang="en-US"/>
        </a:p>
      </dgm:t>
    </dgm:pt>
    <dgm:pt modelId="{0246B2F7-A7AA-40F2-B71E-A526CF48398B}">
      <dgm:prSet/>
      <dgm:spPr/>
      <dgm:t>
        <a:bodyPr/>
        <a:lstStyle/>
        <a:p>
          <a:r>
            <a:rPr lang="en-US" dirty="0"/>
            <a:t>What? Bulleted lists. It is designed to be simple and useful; there is no narrative.</a:t>
          </a:r>
        </a:p>
      </dgm:t>
    </dgm:pt>
    <dgm:pt modelId="{016E2DAF-173E-4350-8595-3EB75DFEB59A}" type="parTrans" cxnId="{F61F19C0-43D9-4C76-B682-AF6BC98306BC}">
      <dgm:prSet/>
      <dgm:spPr/>
      <dgm:t>
        <a:bodyPr/>
        <a:lstStyle/>
        <a:p>
          <a:endParaRPr lang="en-US"/>
        </a:p>
      </dgm:t>
    </dgm:pt>
    <dgm:pt modelId="{23C79210-1FFA-41ED-8147-04A7905F6C97}" type="sibTrans" cxnId="{F61F19C0-43D9-4C76-B682-AF6BC98306BC}">
      <dgm:prSet/>
      <dgm:spPr/>
      <dgm:t>
        <a:bodyPr/>
        <a:lstStyle/>
        <a:p>
          <a:endParaRPr lang="en-US"/>
        </a:p>
      </dgm:t>
    </dgm:pt>
    <dgm:pt modelId="{6D7F1A90-AB28-43EE-8BAF-600F2AEDC3C8}">
      <dgm:prSet phldrT="[Text]"/>
      <dgm:spPr/>
      <dgm:t>
        <a:bodyPr/>
        <a:lstStyle/>
        <a:p>
          <a:r>
            <a:rPr lang="en-US" dirty="0"/>
            <a:t>Who? Evaluated by supervisor, colleagues and clientele (for promotions), ad hoc review committee (for promotions), and the peer review committee, with a decision by the Associate Vice President. </a:t>
          </a:r>
        </a:p>
      </dgm:t>
    </dgm:pt>
    <dgm:pt modelId="{E2922340-AF6F-4A59-97E5-5303E8D3B9A5}" type="parTrans" cxnId="{AAFDB357-50FB-4522-A70D-83C50C7D2D83}">
      <dgm:prSet/>
      <dgm:spPr/>
      <dgm:t>
        <a:bodyPr/>
        <a:lstStyle/>
        <a:p>
          <a:endParaRPr lang="en-US"/>
        </a:p>
      </dgm:t>
    </dgm:pt>
    <dgm:pt modelId="{4DCC05E2-72D8-4FFF-88B8-113BC4484CB9}" type="sibTrans" cxnId="{AAFDB357-50FB-4522-A70D-83C50C7D2D83}">
      <dgm:prSet/>
      <dgm:spPr/>
      <dgm:t>
        <a:bodyPr/>
        <a:lstStyle/>
        <a:p>
          <a:endParaRPr lang="en-US"/>
        </a:p>
      </dgm:t>
    </dgm:pt>
    <dgm:pt modelId="{B902CFCA-5401-43B3-AD19-024966635BD4}">
      <dgm:prSet phldrT="[Text]"/>
      <dgm:spPr/>
      <dgm:t>
        <a:bodyPr/>
        <a:lstStyle/>
        <a:p>
          <a:r>
            <a:rPr lang="en-US" dirty="0"/>
            <a:t>What? Your dossier: Cover page, narrative, supporting documentation, and other elements. </a:t>
          </a:r>
        </a:p>
      </dgm:t>
    </dgm:pt>
    <dgm:pt modelId="{F9199707-752B-4D5A-AF77-CB386FB776A6}" type="parTrans" cxnId="{8A448A43-E713-48A2-B093-FC8353859980}">
      <dgm:prSet/>
      <dgm:spPr/>
      <dgm:t>
        <a:bodyPr/>
        <a:lstStyle/>
        <a:p>
          <a:endParaRPr lang="en-US"/>
        </a:p>
      </dgm:t>
    </dgm:pt>
    <dgm:pt modelId="{CBBF82E1-B38B-4116-84F1-641C94A40088}" type="sibTrans" cxnId="{8A448A43-E713-48A2-B093-FC8353859980}">
      <dgm:prSet/>
      <dgm:spPr/>
      <dgm:t>
        <a:bodyPr/>
        <a:lstStyle/>
        <a:p>
          <a:endParaRPr lang="en-US"/>
        </a:p>
      </dgm:t>
    </dgm:pt>
    <dgm:pt modelId="{EFBE2AC1-1AFB-4D2D-9810-B1628CEEAAA8}">
      <dgm:prSet/>
      <dgm:spPr/>
      <dgm:t>
        <a:bodyPr/>
        <a:lstStyle/>
        <a:p>
          <a:r>
            <a:rPr lang="en-US" dirty="0"/>
            <a:t>See template on Academic Human Resources website.</a:t>
          </a:r>
        </a:p>
      </dgm:t>
    </dgm:pt>
    <dgm:pt modelId="{C1655369-A350-4949-A33C-6C74914B1554}" type="parTrans" cxnId="{AE725352-DD5E-485B-9124-DCA7A1EC003D}">
      <dgm:prSet/>
      <dgm:spPr/>
    </dgm:pt>
    <dgm:pt modelId="{A6A74786-46B4-457F-8E8F-5B7086BF46F3}" type="sibTrans" cxnId="{AE725352-DD5E-485B-9124-DCA7A1EC003D}">
      <dgm:prSet/>
      <dgm:spPr/>
    </dgm:pt>
    <dgm:pt modelId="{180A8D51-A7B5-F049-933D-FCDB849BF848}">
      <dgm:prSet phldrT="[Text]"/>
      <dgm:spPr/>
      <dgm:t>
        <a:bodyPr/>
        <a:lstStyle/>
        <a:p>
          <a:r>
            <a:rPr lang="en-US" dirty="0"/>
            <a:t>When?  Typically every two to three years</a:t>
          </a:r>
        </a:p>
      </dgm:t>
    </dgm:pt>
    <dgm:pt modelId="{4EA5C3FA-7798-DF42-8D95-3C257B209951}" type="parTrans" cxnId="{21597A16-921F-A34A-978E-A69BFF9227A8}">
      <dgm:prSet/>
      <dgm:spPr/>
    </dgm:pt>
    <dgm:pt modelId="{699131F4-DAE5-E142-ADC0-0BEC1DEB300B}" type="sibTrans" cxnId="{21597A16-921F-A34A-978E-A69BFF9227A8}">
      <dgm:prSet/>
      <dgm:spPr/>
    </dgm:pt>
    <dgm:pt modelId="{B0DBF2E2-5ACC-A142-9563-0F590B765BE2}">
      <dgm:prSet/>
      <dgm:spPr/>
      <dgm:t>
        <a:bodyPr/>
        <a:lstStyle/>
        <a:p>
          <a:r>
            <a:rPr lang="en-US" dirty="0"/>
            <a:t>Submitted in years when one is not writing a Program Review</a:t>
          </a:r>
        </a:p>
      </dgm:t>
    </dgm:pt>
    <dgm:pt modelId="{67BB342C-4380-8344-9B54-206954E3D086}" type="parTrans" cxnId="{1A2D0DB4-0D21-1845-9184-F92F1691B9D1}">
      <dgm:prSet/>
      <dgm:spPr/>
    </dgm:pt>
    <dgm:pt modelId="{B98908A3-FED4-B143-98E8-0B0C742B7E90}" type="sibTrans" cxnId="{1A2D0DB4-0D21-1845-9184-F92F1691B9D1}">
      <dgm:prSet/>
      <dgm:spPr/>
    </dgm:pt>
    <dgm:pt modelId="{55D63038-CB54-4626-952B-E4E8F77044A5}" type="pres">
      <dgm:prSet presAssocID="{73A857CC-CB3A-4DCB-8920-8015F85682B7}" presName="diagram" presStyleCnt="0">
        <dgm:presLayoutVars>
          <dgm:dir/>
          <dgm:animLvl val="lvl"/>
          <dgm:resizeHandles val="exact"/>
        </dgm:presLayoutVars>
      </dgm:prSet>
      <dgm:spPr/>
    </dgm:pt>
    <dgm:pt modelId="{B52BD5E3-28C4-410E-8BA7-1F3F847AD406}" type="pres">
      <dgm:prSet presAssocID="{3EB9A572-3613-42FB-B39D-7EB44E43BD6D}" presName="compNode" presStyleCnt="0"/>
      <dgm:spPr/>
    </dgm:pt>
    <dgm:pt modelId="{39BE45C6-1906-467B-B9ED-466FC9CA6D3D}" type="pres">
      <dgm:prSet presAssocID="{3EB9A572-3613-42FB-B39D-7EB44E43BD6D}" presName="childRect" presStyleLbl="bgAcc1" presStyleIdx="0" presStyleCnt="2">
        <dgm:presLayoutVars>
          <dgm:bulletEnabled val="1"/>
        </dgm:presLayoutVars>
      </dgm:prSet>
      <dgm:spPr/>
    </dgm:pt>
    <dgm:pt modelId="{EF2B9CAC-D49D-4A22-93B0-C9F47A2AF32C}" type="pres">
      <dgm:prSet presAssocID="{3EB9A572-3613-42FB-B39D-7EB44E43BD6D}" presName="parentText" presStyleLbl="node1" presStyleIdx="0" presStyleCnt="0">
        <dgm:presLayoutVars>
          <dgm:chMax val="0"/>
          <dgm:bulletEnabled val="1"/>
        </dgm:presLayoutVars>
      </dgm:prSet>
      <dgm:spPr/>
    </dgm:pt>
    <dgm:pt modelId="{FE9BCA12-5471-4F7B-AD47-00837923040E}" type="pres">
      <dgm:prSet presAssocID="{3EB9A572-3613-42FB-B39D-7EB44E43BD6D}" presName="parentRect" presStyleLbl="alignNode1" presStyleIdx="0" presStyleCnt="2"/>
      <dgm:spPr/>
    </dgm:pt>
    <dgm:pt modelId="{EF17189F-68BE-4CE4-A6A4-5563C1824E0C}" type="pres">
      <dgm:prSet presAssocID="{3EB9A572-3613-42FB-B39D-7EB44E43BD6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AC3767-FF54-4F2D-A1EE-48230F30BD3D}" type="pres">
      <dgm:prSet presAssocID="{ECB2EEC7-04D5-40E3-948D-81456A019D4F}" presName="sibTrans" presStyleLbl="sibTrans2D1" presStyleIdx="0" presStyleCnt="0"/>
      <dgm:spPr/>
    </dgm:pt>
    <dgm:pt modelId="{AE6178F1-F804-4B60-A89E-D69BB5FD480F}" type="pres">
      <dgm:prSet presAssocID="{069F89D3-FF96-4517-BADB-C471C62CD329}" presName="compNode" presStyleCnt="0"/>
      <dgm:spPr/>
    </dgm:pt>
    <dgm:pt modelId="{269114E5-A014-4CD2-BFDC-4DCC71C984F2}" type="pres">
      <dgm:prSet presAssocID="{069F89D3-FF96-4517-BADB-C471C62CD329}" presName="childRect" presStyleLbl="bgAcc1" presStyleIdx="1" presStyleCnt="2">
        <dgm:presLayoutVars>
          <dgm:bulletEnabled val="1"/>
        </dgm:presLayoutVars>
      </dgm:prSet>
      <dgm:spPr/>
    </dgm:pt>
    <dgm:pt modelId="{D9CCAAAF-C5CE-49FF-88C1-5019A8567BA4}" type="pres">
      <dgm:prSet presAssocID="{069F89D3-FF96-4517-BADB-C471C62CD329}" presName="parentText" presStyleLbl="node1" presStyleIdx="0" presStyleCnt="0">
        <dgm:presLayoutVars>
          <dgm:chMax val="0"/>
          <dgm:bulletEnabled val="1"/>
        </dgm:presLayoutVars>
      </dgm:prSet>
      <dgm:spPr/>
    </dgm:pt>
    <dgm:pt modelId="{0BC94B1C-17C9-4C31-9409-65AC3AD2056A}" type="pres">
      <dgm:prSet presAssocID="{069F89D3-FF96-4517-BADB-C471C62CD329}" presName="parentRect" presStyleLbl="alignNode1" presStyleIdx="1" presStyleCnt="2"/>
      <dgm:spPr/>
    </dgm:pt>
    <dgm:pt modelId="{141DE0AC-7C42-4A90-8FD3-86F685479096}" type="pres">
      <dgm:prSet presAssocID="{069F89D3-FF96-4517-BADB-C471C62CD32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CA5ED509-2573-499E-B333-79BD34F3D058}" type="presOf" srcId="{ECB2EEC7-04D5-40E3-948D-81456A019D4F}" destId="{86AC3767-FF54-4F2D-A1EE-48230F30BD3D}" srcOrd="0" destOrd="0" presId="urn:microsoft.com/office/officeart/2005/8/layout/bList2"/>
    <dgm:cxn modelId="{21597A16-921F-A34A-978E-A69BFF9227A8}" srcId="{069F89D3-FF96-4517-BADB-C471C62CD329}" destId="{180A8D51-A7B5-F049-933D-FCDB849BF848}" srcOrd="3" destOrd="0" parTransId="{4EA5C3FA-7798-DF42-8D95-3C257B209951}" sibTransId="{699131F4-DAE5-E142-ADC0-0BEC1DEB300B}"/>
    <dgm:cxn modelId="{709D671A-CBF6-4802-AD50-B2A7A6DDE70B}" type="presOf" srcId="{0246B2F7-A7AA-40F2-B71E-A526CF48398B}" destId="{39BE45C6-1906-467B-B9ED-466FC9CA6D3D}" srcOrd="0" destOrd="2" presId="urn:microsoft.com/office/officeart/2005/8/layout/bList2"/>
    <dgm:cxn modelId="{5FB55A1E-EA58-4017-B284-6C83667E99DE}" type="presOf" srcId="{A04235B4-25BE-4803-BD52-FE2DFAD3CC36}" destId="{39BE45C6-1906-467B-B9ED-466FC9CA6D3D}" srcOrd="0" destOrd="1" presId="urn:microsoft.com/office/officeart/2005/8/layout/bList2"/>
    <dgm:cxn modelId="{55DA8229-BFCA-4E31-B6E5-80F0A27A7433}" type="presOf" srcId="{EFBE2AC1-1AFB-4D2D-9810-B1628CEEAAA8}" destId="{39BE45C6-1906-467B-B9ED-466FC9CA6D3D}" srcOrd="0" destOrd="3" presId="urn:microsoft.com/office/officeart/2005/8/layout/bList2"/>
    <dgm:cxn modelId="{EA58102B-D18C-3A41-A713-42FEC51BF949}" type="presOf" srcId="{180A8D51-A7B5-F049-933D-FCDB849BF848}" destId="{269114E5-A014-4CD2-BFDC-4DCC71C984F2}" srcOrd="0" destOrd="3" presId="urn:microsoft.com/office/officeart/2005/8/layout/bList2"/>
    <dgm:cxn modelId="{23209830-C1A1-4EFB-97E3-E4C3CBC5599E}" srcId="{3EB9A572-3613-42FB-B39D-7EB44E43BD6D}" destId="{A04235B4-25BE-4803-BD52-FE2DFAD3CC36}" srcOrd="1" destOrd="0" parTransId="{42A601BE-6CF1-4DCE-BCDD-4B05AC1CC19C}" sibTransId="{38BC726E-B277-4D77-AC66-6AB4667F9E2B}"/>
    <dgm:cxn modelId="{8A448A43-E713-48A2-B093-FC8353859980}" srcId="{069F89D3-FF96-4517-BADB-C471C62CD329}" destId="{B902CFCA-5401-43B3-AD19-024966635BD4}" srcOrd="2" destOrd="0" parTransId="{F9199707-752B-4D5A-AF77-CB386FB776A6}" sibTransId="{CBBF82E1-B38B-4116-84F1-641C94A40088}"/>
    <dgm:cxn modelId="{6303756B-FCE0-44AB-8651-7269E18CC77D}" type="presOf" srcId="{3EB9A572-3613-42FB-B39D-7EB44E43BD6D}" destId="{FE9BCA12-5471-4F7B-AD47-00837923040E}" srcOrd="1" destOrd="0" presId="urn:microsoft.com/office/officeart/2005/8/layout/bList2"/>
    <dgm:cxn modelId="{4DE60C72-51D0-4762-9C03-2A8748B4D963}" srcId="{73A857CC-CB3A-4DCB-8920-8015F85682B7}" destId="{3EB9A572-3613-42FB-B39D-7EB44E43BD6D}" srcOrd="0" destOrd="0" parTransId="{7057C4D3-49E1-40CC-B0E8-879E0025DAEA}" sibTransId="{ECB2EEC7-04D5-40E3-948D-81456A019D4F}"/>
    <dgm:cxn modelId="{AE725352-DD5E-485B-9124-DCA7A1EC003D}" srcId="{3EB9A572-3613-42FB-B39D-7EB44E43BD6D}" destId="{EFBE2AC1-1AFB-4D2D-9810-B1628CEEAAA8}" srcOrd="3" destOrd="0" parTransId="{C1655369-A350-4949-A33C-6C74914B1554}" sibTransId="{A6A74786-46B4-457F-8E8F-5B7086BF46F3}"/>
    <dgm:cxn modelId="{69219D76-F502-435E-B470-FC1732885073}" type="presOf" srcId="{61A37ECA-0A0F-47F2-8939-C90A7E834F77}" destId="{269114E5-A014-4CD2-BFDC-4DCC71C984F2}" srcOrd="0" destOrd="0" presId="urn:microsoft.com/office/officeart/2005/8/layout/bList2"/>
    <dgm:cxn modelId="{AAFDB357-50FB-4522-A70D-83C50C7D2D83}" srcId="{069F89D3-FF96-4517-BADB-C471C62CD329}" destId="{6D7F1A90-AB28-43EE-8BAF-600F2AEDC3C8}" srcOrd="1" destOrd="0" parTransId="{E2922340-AF6F-4A59-97E5-5303E8D3B9A5}" sibTransId="{4DCC05E2-72D8-4FFF-88B8-113BC4484CB9}"/>
    <dgm:cxn modelId="{BEEC2858-A253-4EA2-AA97-B79AC3712D53}" type="presOf" srcId="{069F89D3-FF96-4517-BADB-C471C62CD329}" destId="{0BC94B1C-17C9-4C31-9409-65AC3AD2056A}" srcOrd="1" destOrd="0" presId="urn:microsoft.com/office/officeart/2005/8/layout/bList2"/>
    <dgm:cxn modelId="{67FF7E7B-F7D3-4019-AF5A-EEC86F529FE1}" type="presOf" srcId="{3EB9A572-3613-42FB-B39D-7EB44E43BD6D}" destId="{EF2B9CAC-D49D-4A22-93B0-C9F47A2AF32C}" srcOrd="0" destOrd="0" presId="urn:microsoft.com/office/officeart/2005/8/layout/bList2"/>
    <dgm:cxn modelId="{2411DD8B-A4D7-4331-956E-C20C98FBC135}" type="presOf" srcId="{B902CFCA-5401-43B3-AD19-024966635BD4}" destId="{269114E5-A014-4CD2-BFDC-4DCC71C984F2}" srcOrd="0" destOrd="2" presId="urn:microsoft.com/office/officeart/2005/8/layout/bList2"/>
    <dgm:cxn modelId="{34C9B09D-F81B-4160-9685-B2EB5C30108F}" type="presOf" srcId="{73A857CC-CB3A-4DCB-8920-8015F85682B7}" destId="{55D63038-CB54-4626-952B-E4E8F77044A5}" srcOrd="0" destOrd="0" presId="urn:microsoft.com/office/officeart/2005/8/layout/bList2"/>
    <dgm:cxn modelId="{B93794AC-9679-400A-809E-7586652A2EC6}" srcId="{3EB9A572-3613-42FB-B39D-7EB44E43BD6D}" destId="{53C650B7-3684-468D-91E1-F280D2EA7563}" srcOrd="0" destOrd="0" parTransId="{4AB7E450-0D1F-45A6-9E3E-68E318F2FCFF}" sibTransId="{BCA3F345-B61F-40B4-8B81-28CBD4C4944B}"/>
    <dgm:cxn modelId="{1A2D0DB4-0D21-1845-9184-F92F1691B9D1}" srcId="{3EB9A572-3613-42FB-B39D-7EB44E43BD6D}" destId="{B0DBF2E2-5ACC-A142-9563-0F590B765BE2}" srcOrd="4" destOrd="0" parTransId="{67BB342C-4380-8344-9B54-206954E3D086}" sibTransId="{B98908A3-FED4-B143-98E8-0B0C742B7E90}"/>
    <dgm:cxn modelId="{5A6766BE-8973-4935-A219-E404902CD811}" type="presOf" srcId="{53C650B7-3684-468D-91E1-F280D2EA7563}" destId="{39BE45C6-1906-467B-B9ED-466FC9CA6D3D}" srcOrd="0" destOrd="0" presId="urn:microsoft.com/office/officeart/2005/8/layout/bList2"/>
    <dgm:cxn modelId="{F61F19C0-43D9-4C76-B682-AF6BC98306BC}" srcId="{3EB9A572-3613-42FB-B39D-7EB44E43BD6D}" destId="{0246B2F7-A7AA-40F2-B71E-A526CF48398B}" srcOrd="2" destOrd="0" parTransId="{016E2DAF-173E-4350-8595-3EB75DFEB59A}" sibTransId="{23C79210-1FFA-41ED-8147-04A7905F6C97}"/>
    <dgm:cxn modelId="{01BCDECA-0BDC-40C3-8A93-6BEEB3880758}" srcId="{069F89D3-FF96-4517-BADB-C471C62CD329}" destId="{61A37ECA-0A0F-47F2-8939-C90A7E834F77}" srcOrd="0" destOrd="0" parTransId="{66ABBDC3-2BA3-47BE-94C4-5D72F621482E}" sibTransId="{FF44A8DB-972F-4AD0-AFAF-7DD5DD9611D2}"/>
    <dgm:cxn modelId="{B98D37DF-E34B-2F43-B4F3-AB7B1F91F348}" type="presOf" srcId="{B0DBF2E2-5ACC-A142-9563-0F590B765BE2}" destId="{39BE45C6-1906-467B-B9ED-466FC9CA6D3D}" srcOrd="0" destOrd="4" presId="urn:microsoft.com/office/officeart/2005/8/layout/bList2"/>
    <dgm:cxn modelId="{6A87F7E3-7E3A-443F-B43B-FF532C31D51F}" type="presOf" srcId="{069F89D3-FF96-4517-BADB-C471C62CD329}" destId="{D9CCAAAF-C5CE-49FF-88C1-5019A8567BA4}" srcOrd="0" destOrd="0" presId="urn:microsoft.com/office/officeart/2005/8/layout/bList2"/>
    <dgm:cxn modelId="{CEDCFBE8-CEAD-4395-B887-5F226A60999B}" type="presOf" srcId="{6D7F1A90-AB28-43EE-8BAF-600F2AEDC3C8}" destId="{269114E5-A014-4CD2-BFDC-4DCC71C984F2}" srcOrd="0" destOrd="1" presId="urn:microsoft.com/office/officeart/2005/8/layout/bList2"/>
    <dgm:cxn modelId="{88E5FBEF-2757-4403-A416-5DCF66476073}" srcId="{73A857CC-CB3A-4DCB-8920-8015F85682B7}" destId="{069F89D3-FF96-4517-BADB-C471C62CD329}" srcOrd="1" destOrd="0" parTransId="{BCB0ACA0-16B5-412C-A565-7A5B9897BBD8}" sibTransId="{E7C32212-D9C2-4F95-AF2E-0C28189F0539}"/>
    <dgm:cxn modelId="{6615C10D-CB3D-4BB8-A409-C007BFF5E04D}" type="presParOf" srcId="{55D63038-CB54-4626-952B-E4E8F77044A5}" destId="{B52BD5E3-28C4-410E-8BA7-1F3F847AD406}" srcOrd="0" destOrd="0" presId="urn:microsoft.com/office/officeart/2005/8/layout/bList2"/>
    <dgm:cxn modelId="{C0EFA7A8-B357-47BA-BBCD-B7E46FD748BB}" type="presParOf" srcId="{B52BD5E3-28C4-410E-8BA7-1F3F847AD406}" destId="{39BE45C6-1906-467B-B9ED-466FC9CA6D3D}" srcOrd="0" destOrd="0" presId="urn:microsoft.com/office/officeart/2005/8/layout/bList2"/>
    <dgm:cxn modelId="{7341277C-12EB-4DBC-AFCB-303B3F38BDC2}" type="presParOf" srcId="{B52BD5E3-28C4-410E-8BA7-1F3F847AD406}" destId="{EF2B9CAC-D49D-4A22-93B0-C9F47A2AF32C}" srcOrd="1" destOrd="0" presId="urn:microsoft.com/office/officeart/2005/8/layout/bList2"/>
    <dgm:cxn modelId="{1970A816-24AB-425E-A6A7-C7DADBE33606}" type="presParOf" srcId="{B52BD5E3-28C4-410E-8BA7-1F3F847AD406}" destId="{FE9BCA12-5471-4F7B-AD47-00837923040E}" srcOrd="2" destOrd="0" presId="urn:microsoft.com/office/officeart/2005/8/layout/bList2"/>
    <dgm:cxn modelId="{376C7C4F-A559-475F-B74C-2A44B7949DB7}" type="presParOf" srcId="{B52BD5E3-28C4-410E-8BA7-1F3F847AD406}" destId="{EF17189F-68BE-4CE4-A6A4-5563C1824E0C}" srcOrd="3" destOrd="0" presId="urn:microsoft.com/office/officeart/2005/8/layout/bList2"/>
    <dgm:cxn modelId="{DC6674F2-89CE-49DD-92EE-88E1BA58125B}" type="presParOf" srcId="{55D63038-CB54-4626-952B-E4E8F77044A5}" destId="{86AC3767-FF54-4F2D-A1EE-48230F30BD3D}" srcOrd="1" destOrd="0" presId="urn:microsoft.com/office/officeart/2005/8/layout/bList2"/>
    <dgm:cxn modelId="{3A5268D6-A62D-4FC7-A884-A7DEE1642039}" type="presParOf" srcId="{55D63038-CB54-4626-952B-E4E8F77044A5}" destId="{AE6178F1-F804-4B60-A89E-D69BB5FD480F}" srcOrd="2" destOrd="0" presId="urn:microsoft.com/office/officeart/2005/8/layout/bList2"/>
    <dgm:cxn modelId="{3E6B8AFB-6C7C-49BA-8361-D89A827B2A57}" type="presParOf" srcId="{AE6178F1-F804-4B60-A89E-D69BB5FD480F}" destId="{269114E5-A014-4CD2-BFDC-4DCC71C984F2}" srcOrd="0" destOrd="0" presId="urn:microsoft.com/office/officeart/2005/8/layout/bList2"/>
    <dgm:cxn modelId="{12C1D7BE-E215-4A90-B5E5-10CF3762B82D}" type="presParOf" srcId="{AE6178F1-F804-4B60-A89E-D69BB5FD480F}" destId="{D9CCAAAF-C5CE-49FF-88C1-5019A8567BA4}" srcOrd="1" destOrd="0" presId="urn:microsoft.com/office/officeart/2005/8/layout/bList2"/>
    <dgm:cxn modelId="{EBBEA0DA-A768-4301-A13A-B1D1B04DF9EC}" type="presParOf" srcId="{AE6178F1-F804-4B60-A89E-D69BB5FD480F}" destId="{0BC94B1C-17C9-4C31-9409-65AC3AD2056A}" srcOrd="2" destOrd="0" presId="urn:microsoft.com/office/officeart/2005/8/layout/bList2"/>
    <dgm:cxn modelId="{A5242A7A-49D7-4A26-A607-90FED96BDE34}" type="presParOf" srcId="{AE6178F1-F804-4B60-A89E-D69BB5FD480F}" destId="{141DE0AC-7C42-4A90-8FD3-86F68547909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E48F6622-367B-40B0-9382-DF98C7B3CF39}">
      <dgm:prSet phldrT="[Text]" custT="1"/>
      <dgm:spPr>
        <a:noFill/>
      </dgm:spPr>
      <dgm:t>
        <a:bodyPr/>
        <a:lstStyle/>
        <a:p>
          <a:pPr algn="ctr"/>
          <a:r>
            <a:rPr lang="en-US" sz="2400" b="1" dirty="0">
              <a:latin typeface="Calibri Light" panose="020F0302020204030204" pitchFamily="34" charset="0"/>
              <a:cs typeface="Calibri Light" panose="020F0302020204030204" pitchFamily="34" charset="0"/>
            </a:rPr>
            <a:t>Peer Review Committee submit letter</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400" b="1" dirty="0">
              <a:latin typeface="Calibri Light" panose="020F0302020204030204" pitchFamily="34" charset="0"/>
              <a:cs typeface="Calibri Light" panose="020F0302020204030204" pitchFamily="34" charset="0"/>
            </a:rPr>
            <a:t>Associate Vice President makes the decision</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CD/Supervisor submit letters of evaluation</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E80282F1-8B4B-4A1E-9F19-B8A4983FBEEA}">
      <dgm:prSet phldrT="[Text]" custT="1"/>
      <dgm:spPr/>
      <dgm:t>
        <a:bodyPr/>
        <a:lstStyle/>
        <a:p>
          <a:pPr algn="ctr"/>
          <a:r>
            <a:rPr lang="en-US" sz="2400" b="1" dirty="0">
              <a:latin typeface="Calibri Light" panose="020F0302020204030204" pitchFamily="34" charset="0"/>
              <a:cs typeface="Calibri Light" panose="020F0302020204030204" pitchFamily="34" charset="0"/>
            </a:rPr>
            <a:t>Academic submits program review dossier</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4" custScaleX="382953">
        <dgm:presLayoutVars>
          <dgm:bulletEnabled val="1"/>
        </dgm:presLayoutVars>
      </dgm:prSet>
      <dgm:spPr/>
    </dgm:pt>
    <dgm:pt modelId="{D91CED30-EEF1-4811-9BD2-37D0BED3B2A9}" type="pres">
      <dgm:prSet presAssocID="{E45A9E2A-5611-48C6-9892-03B33BA65947}" presName="sibTrans" presStyleLbl="sibTrans2D1" presStyleIdx="0" presStyleCnt="3"/>
      <dgm:spPr/>
    </dgm:pt>
    <dgm:pt modelId="{75BCE475-F515-45B1-BCBB-9CCA2C0BAF00}" type="pres">
      <dgm:prSet presAssocID="{E45A9E2A-5611-48C6-9892-03B33BA65947}" presName="connectorText" presStyleLbl="sibTrans2D1" presStyleIdx="0" presStyleCnt="3"/>
      <dgm:spPr/>
    </dgm:pt>
    <dgm:pt modelId="{AF59161A-11F8-4D1A-90E7-E0FD9E452D89}" type="pres">
      <dgm:prSet presAssocID="{012ABC5F-50EB-43FD-A27B-AE75E6ADFF29}" presName="node" presStyleLbl="node1" presStyleIdx="1" presStyleCnt="4" custScaleX="382953">
        <dgm:presLayoutVars>
          <dgm:bulletEnabled val="1"/>
        </dgm:presLayoutVars>
      </dgm:prSet>
      <dgm:spPr/>
    </dgm:pt>
    <dgm:pt modelId="{E52CAD39-F7EF-4737-91C3-56231A7D44BE}" type="pres">
      <dgm:prSet presAssocID="{59B7D9F6-F284-4F1D-B2F1-8BD6116088DD}" presName="sibTrans" presStyleLbl="sibTrans2D1" presStyleIdx="1" presStyleCnt="3"/>
      <dgm:spPr/>
    </dgm:pt>
    <dgm:pt modelId="{EA22AA80-1B8D-4052-A93D-A5DB64037A05}" type="pres">
      <dgm:prSet presAssocID="{59B7D9F6-F284-4F1D-B2F1-8BD6116088DD}" presName="connectorText" presStyleLbl="sibTrans2D1" presStyleIdx="1" presStyleCnt="3"/>
      <dgm:spPr/>
    </dgm:pt>
    <dgm:pt modelId="{D9602DDD-B8B1-409D-AA41-01EF76D0C501}" type="pres">
      <dgm:prSet presAssocID="{E48F6622-367B-40B0-9382-DF98C7B3CF39}" presName="node" presStyleLbl="node1" presStyleIdx="2" presStyleCnt="4" custScaleX="382953">
        <dgm:presLayoutVars>
          <dgm:bulletEnabled val="1"/>
        </dgm:presLayoutVars>
      </dgm:prSet>
      <dgm:spPr/>
    </dgm:pt>
    <dgm:pt modelId="{5C7C4A3B-8983-4532-A461-2EEC838FE5A6}" type="pres">
      <dgm:prSet presAssocID="{3A43E6B6-1797-48D2-B3D4-58C2E97C8DDB}" presName="sibTrans" presStyleLbl="sibTrans2D1" presStyleIdx="2" presStyleCnt="3"/>
      <dgm:spPr/>
    </dgm:pt>
    <dgm:pt modelId="{43A1374D-0FAD-4446-B628-53AEF2A84CDB}" type="pres">
      <dgm:prSet presAssocID="{3A43E6B6-1797-48D2-B3D4-58C2E97C8DDB}" presName="connectorText" presStyleLbl="sibTrans2D1" presStyleIdx="2" presStyleCnt="3"/>
      <dgm:spPr/>
    </dgm:pt>
    <dgm:pt modelId="{D772C821-082A-490C-98A1-4A39D75781DF}" type="pres">
      <dgm:prSet presAssocID="{DCC05E26-EE10-4353-A48F-3B324277E3A1}" presName="node" presStyleLbl="node1" presStyleIdx="3" presStyleCnt="4"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288D5845-7874-4382-811E-A6A66EFB4D57}" type="presOf" srcId="{E45A9E2A-5611-48C6-9892-03B33BA65947}" destId="{D91CED30-EEF1-4811-9BD2-37D0BED3B2A9}"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7E1B4A7F-3BD5-4B70-AE42-85D8754A2F89}" srcId="{02614BD4-004A-4323-8FB0-009F1693F930}" destId="{E48F6622-367B-40B0-9382-DF98C7B3CF39}" srcOrd="2"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444D41EC-2DB2-4EAC-BA25-90573EC5FC89}" srcId="{02614BD4-004A-4323-8FB0-009F1693F930}" destId="{012ABC5F-50EB-43FD-A27B-AE75E6ADFF29}" srcOrd="1" destOrd="0" parTransId="{01D72282-E256-4574-B3A1-B3F242A90EEC}" sibTransId="{59B7D9F6-F284-4F1D-B2F1-8BD6116088DD}"/>
    <dgm:cxn modelId="{FCD510FF-A64B-4DD5-8640-1EE03EA0236A}" srcId="{02614BD4-004A-4323-8FB0-009F1693F930}" destId="{DCC05E26-EE10-4353-A48F-3B324277E3A1}" srcOrd="3"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B2809771-9497-4039-860B-6F83541B4F0E}" type="presParOf" srcId="{42455696-73D6-4799-B534-DCD1FD92E871}" destId="{AF59161A-11F8-4D1A-90E7-E0FD9E452D89}" srcOrd="2" destOrd="0" presId="urn:microsoft.com/office/officeart/2005/8/layout/process2"/>
    <dgm:cxn modelId="{0297471E-D888-4073-9C52-29FC892CAC80}" type="presParOf" srcId="{42455696-73D6-4799-B534-DCD1FD92E871}" destId="{E52CAD39-F7EF-4737-91C3-56231A7D44BE}" srcOrd="3"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B3D0C49B-162A-4641-86D9-54DF20BD5C36}" type="presParOf" srcId="{42455696-73D6-4799-B534-DCD1FD92E871}" destId="{D9602DDD-B8B1-409D-AA41-01EF76D0C501}" srcOrd="4" destOrd="0" presId="urn:microsoft.com/office/officeart/2005/8/layout/process2"/>
    <dgm:cxn modelId="{021D927D-A35B-4436-9523-BFC9EB171AC4}" type="presParOf" srcId="{42455696-73D6-4799-B534-DCD1FD92E871}" destId="{5C7C4A3B-8983-4532-A461-2EEC838FE5A6}" srcOrd="5"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07BCE658-486E-4FE0-8490-790147709C0D}">
      <dgm:prSet phldrT="[Text]" custT="1"/>
      <dgm:spPr>
        <a:solidFill>
          <a:schemeClr val="accent2"/>
        </a:solidFill>
      </dgm:spPr>
      <dgm:t>
        <a:bodyPr/>
        <a:lstStyle/>
        <a:p>
          <a:pPr algn="ctr"/>
          <a:r>
            <a:rPr lang="en-US" sz="2400" b="1" dirty="0">
              <a:latin typeface="Calibri Light" panose="020F0302020204030204" pitchFamily="34" charset="0"/>
              <a:cs typeface="Calibri Light" panose="020F0302020204030204" pitchFamily="34" charset="0"/>
            </a:rPr>
            <a:t>AVP solicits 3-6 letters of evaluation</a:t>
          </a:r>
        </a:p>
      </dgm:t>
    </dgm:pt>
    <dgm:pt modelId="{30DFCCB5-6563-4599-8D76-C2D14966B958}" type="parTrans" cxnId="{AB0FDD62-9B3A-4407-A982-0256016C6196}">
      <dgm:prSet/>
      <dgm:spPr/>
      <dgm:t>
        <a:bodyPr/>
        <a:lstStyle/>
        <a:p>
          <a:pPr algn="l"/>
          <a:endParaRPr lang="en-US"/>
        </a:p>
      </dgm:t>
    </dgm:pt>
    <dgm:pt modelId="{EB3FEC8F-AD06-4BC1-8D7F-EBC859116A1E}" type="sibTrans" cxnId="{AB0FDD62-9B3A-4407-A982-0256016C6196}">
      <dgm:prSet/>
      <dgm:spPr/>
      <dgm:t>
        <a:bodyPr/>
        <a:lstStyle/>
        <a:p>
          <a:pPr algn="l"/>
          <a:endParaRPr lang="en-US"/>
        </a:p>
      </dgm:t>
    </dgm:pt>
    <dgm:pt modelId="{E48F6622-367B-40B0-9382-DF98C7B3CF39}">
      <dgm:prSet phldrT="[Text]" custT="1"/>
      <dgm:spPr>
        <a:noFill/>
      </dgm:spPr>
      <dgm:t>
        <a:bodyPr/>
        <a:lstStyle/>
        <a:p>
          <a:pPr algn="ctr"/>
          <a:r>
            <a:rPr lang="en-US" sz="2400" b="1" dirty="0">
              <a:latin typeface="Calibri Light" panose="020F0302020204030204" pitchFamily="34" charset="0"/>
              <a:cs typeface="Calibri Light" panose="020F0302020204030204" pitchFamily="34" charset="0"/>
            </a:rPr>
            <a:t>Peer Review Committee submit letter</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000" b="1" dirty="0">
              <a:latin typeface="Calibri Light" panose="020F0302020204030204" pitchFamily="34" charset="0"/>
              <a:cs typeface="Calibri Light" panose="020F0302020204030204" pitchFamily="34" charset="0"/>
            </a:rPr>
            <a:t>Associate Vice President makes the decision</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CD/Supervisor submit letters of evaluation</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264BE4F2-56D2-4E39-8E97-3079458F5ABA}">
      <dgm:prSet phldrT="[Text]" custT="1"/>
      <dgm:spPr>
        <a:solidFill>
          <a:schemeClr val="accent2"/>
        </a:solidFill>
      </dgm:spPr>
      <dgm:t>
        <a:bodyPr/>
        <a:lstStyle/>
        <a:p>
          <a:pPr algn="ctr"/>
          <a:r>
            <a:rPr lang="en-US" sz="2400" b="1" dirty="0">
              <a:latin typeface="Calibri Light" panose="020F0302020204030204" pitchFamily="34" charset="0"/>
              <a:cs typeface="Calibri Light" panose="020F0302020204030204" pitchFamily="34" charset="0"/>
            </a:rPr>
            <a:t>Ad hoc review committees submit letter</a:t>
          </a:r>
        </a:p>
      </dgm:t>
    </dgm:pt>
    <dgm:pt modelId="{0FCFCAE0-AD92-4DF8-A8D4-6092F9751AA8}" type="parTrans" cxnId="{6A4CE356-A2E1-4515-B04A-A6679A297C52}">
      <dgm:prSet/>
      <dgm:spPr/>
      <dgm:t>
        <a:bodyPr/>
        <a:lstStyle/>
        <a:p>
          <a:endParaRPr lang="en-US"/>
        </a:p>
      </dgm:t>
    </dgm:pt>
    <dgm:pt modelId="{965B9EEB-D45F-450E-A449-0CA2A9B678D8}" type="sibTrans" cxnId="{6A4CE356-A2E1-4515-B04A-A6679A297C52}">
      <dgm:prSet/>
      <dgm:spPr/>
      <dgm:t>
        <a:bodyPr/>
        <a:lstStyle/>
        <a:p>
          <a:endParaRPr lang="en-US"/>
        </a:p>
      </dgm:t>
    </dgm:pt>
    <dgm:pt modelId="{E80282F1-8B4B-4A1E-9F19-B8A4983FBEEA}">
      <dgm:prSet phldrT="[Text]" custT="1"/>
      <dgm:spPr/>
      <dgm:t>
        <a:bodyPr/>
        <a:lstStyle/>
        <a:p>
          <a:pPr algn="ctr"/>
          <a:r>
            <a:rPr lang="en-US" sz="2000" b="1" dirty="0">
              <a:latin typeface="Calibri Light" panose="020F0302020204030204" pitchFamily="34" charset="0"/>
              <a:cs typeface="Calibri Light" panose="020F0302020204030204" pitchFamily="34" charset="0"/>
            </a:rPr>
            <a:t>Academic submits program review dossier</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6" custScaleX="382953">
        <dgm:presLayoutVars>
          <dgm:bulletEnabled val="1"/>
        </dgm:presLayoutVars>
      </dgm:prSet>
      <dgm:spPr/>
    </dgm:pt>
    <dgm:pt modelId="{D91CED30-EEF1-4811-9BD2-37D0BED3B2A9}" type="pres">
      <dgm:prSet presAssocID="{E45A9E2A-5611-48C6-9892-03B33BA65947}" presName="sibTrans" presStyleLbl="sibTrans2D1" presStyleIdx="0" presStyleCnt="5"/>
      <dgm:spPr/>
    </dgm:pt>
    <dgm:pt modelId="{75BCE475-F515-45B1-BCBB-9CCA2C0BAF00}" type="pres">
      <dgm:prSet presAssocID="{E45A9E2A-5611-48C6-9892-03B33BA65947}" presName="connectorText" presStyleLbl="sibTrans2D1" presStyleIdx="0" presStyleCnt="5"/>
      <dgm:spPr/>
    </dgm:pt>
    <dgm:pt modelId="{58DC42B1-35C7-4FCE-B424-75D000D21DFB}" type="pres">
      <dgm:prSet presAssocID="{07BCE658-486E-4FE0-8490-790147709C0D}" presName="node" presStyleLbl="node1" presStyleIdx="1" presStyleCnt="6" custScaleX="382953">
        <dgm:presLayoutVars>
          <dgm:bulletEnabled val="1"/>
        </dgm:presLayoutVars>
      </dgm:prSet>
      <dgm:spPr/>
    </dgm:pt>
    <dgm:pt modelId="{C2BDF70F-2077-44FE-AB1C-F3B93398F37F}" type="pres">
      <dgm:prSet presAssocID="{EB3FEC8F-AD06-4BC1-8D7F-EBC859116A1E}" presName="sibTrans" presStyleLbl="sibTrans2D1" presStyleIdx="1" presStyleCnt="5"/>
      <dgm:spPr/>
    </dgm:pt>
    <dgm:pt modelId="{824D30BE-7310-48AE-85B7-D2B8CF526A9A}" type="pres">
      <dgm:prSet presAssocID="{EB3FEC8F-AD06-4BC1-8D7F-EBC859116A1E}" presName="connectorText" presStyleLbl="sibTrans2D1" presStyleIdx="1" presStyleCnt="5"/>
      <dgm:spPr/>
    </dgm:pt>
    <dgm:pt modelId="{AF59161A-11F8-4D1A-90E7-E0FD9E452D89}" type="pres">
      <dgm:prSet presAssocID="{012ABC5F-50EB-43FD-A27B-AE75E6ADFF29}" presName="node" presStyleLbl="node1" presStyleIdx="2" presStyleCnt="6" custScaleX="382953">
        <dgm:presLayoutVars>
          <dgm:bulletEnabled val="1"/>
        </dgm:presLayoutVars>
      </dgm:prSet>
      <dgm:spPr/>
    </dgm:pt>
    <dgm:pt modelId="{E52CAD39-F7EF-4737-91C3-56231A7D44BE}" type="pres">
      <dgm:prSet presAssocID="{59B7D9F6-F284-4F1D-B2F1-8BD6116088DD}" presName="sibTrans" presStyleLbl="sibTrans2D1" presStyleIdx="2" presStyleCnt="5"/>
      <dgm:spPr/>
    </dgm:pt>
    <dgm:pt modelId="{EA22AA80-1B8D-4052-A93D-A5DB64037A05}" type="pres">
      <dgm:prSet presAssocID="{59B7D9F6-F284-4F1D-B2F1-8BD6116088DD}" presName="connectorText" presStyleLbl="sibTrans2D1" presStyleIdx="2" presStyleCnt="5"/>
      <dgm:spPr/>
    </dgm:pt>
    <dgm:pt modelId="{C51EC6D0-63DF-44BA-8B22-A4F287EDCBA2}" type="pres">
      <dgm:prSet presAssocID="{264BE4F2-56D2-4E39-8E97-3079458F5ABA}" presName="node" presStyleLbl="node1" presStyleIdx="3" presStyleCnt="6" custScaleX="382953">
        <dgm:presLayoutVars>
          <dgm:bulletEnabled val="1"/>
        </dgm:presLayoutVars>
      </dgm:prSet>
      <dgm:spPr/>
    </dgm:pt>
    <dgm:pt modelId="{EDE0E908-67A4-4BCA-A4F5-1F4E8DC1ED26}" type="pres">
      <dgm:prSet presAssocID="{965B9EEB-D45F-450E-A449-0CA2A9B678D8}" presName="sibTrans" presStyleLbl="sibTrans2D1" presStyleIdx="3" presStyleCnt="5"/>
      <dgm:spPr/>
    </dgm:pt>
    <dgm:pt modelId="{508A27E9-2D2F-4B1E-9036-4C30F24089E0}" type="pres">
      <dgm:prSet presAssocID="{965B9EEB-D45F-450E-A449-0CA2A9B678D8}" presName="connectorText" presStyleLbl="sibTrans2D1" presStyleIdx="3" presStyleCnt="5"/>
      <dgm:spPr/>
    </dgm:pt>
    <dgm:pt modelId="{D9602DDD-B8B1-409D-AA41-01EF76D0C501}" type="pres">
      <dgm:prSet presAssocID="{E48F6622-367B-40B0-9382-DF98C7B3CF39}" presName="node" presStyleLbl="node1" presStyleIdx="4" presStyleCnt="6" custScaleX="382953">
        <dgm:presLayoutVars>
          <dgm:bulletEnabled val="1"/>
        </dgm:presLayoutVars>
      </dgm:prSet>
      <dgm:spPr/>
    </dgm:pt>
    <dgm:pt modelId="{5C7C4A3B-8983-4532-A461-2EEC838FE5A6}" type="pres">
      <dgm:prSet presAssocID="{3A43E6B6-1797-48D2-B3D4-58C2E97C8DDB}" presName="sibTrans" presStyleLbl="sibTrans2D1" presStyleIdx="4" presStyleCnt="5"/>
      <dgm:spPr/>
    </dgm:pt>
    <dgm:pt modelId="{43A1374D-0FAD-4446-B628-53AEF2A84CDB}" type="pres">
      <dgm:prSet presAssocID="{3A43E6B6-1797-48D2-B3D4-58C2E97C8DDB}" presName="connectorText" presStyleLbl="sibTrans2D1" presStyleIdx="4" presStyleCnt="5"/>
      <dgm:spPr/>
    </dgm:pt>
    <dgm:pt modelId="{D772C821-082A-490C-98A1-4A39D75781DF}" type="pres">
      <dgm:prSet presAssocID="{DCC05E26-EE10-4353-A48F-3B324277E3A1}" presName="node" presStyleLbl="node1" presStyleIdx="5" presStyleCnt="6"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AB0FDD62-9B3A-4407-A982-0256016C6196}" srcId="{02614BD4-004A-4323-8FB0-009F1693F930}" destId="{07BCE658-486E-4FE0-8490-790147709C0D}" srcOrd="1" destOrd="0" parTransId="{30DFCCB5-6563-4599-8D76-C2D14966B958}" sibTransId="{EB3FEC8F-AD06-4BC1-8D7F-EBC859116A1E}"/>
    <dgm:cxn modelId="{288D5845-7874-4382-811E-A6A66EFB4D57}" type="presOf" srcId="{E45A9E2A-5611-48C6-9892-03B33BA65947}" destId="{D91CED30-EEF1-4811-9BD2-37D0BED3B2A9}" srcOrd="0" destOrd="0" presId="urn:microsoft.com/office/officeart/2005/8/layout/process2"/>
    <dgm:cxn modelId="{E193C46F-FCF6-4DEF-8163-53AFB6E00DD9}" type="presOf" srcId="{EB3FEC8F-AD06-4BC1-8D7F-EBC859116A1E}" destId="{C2BDF70F-2077-44FE-AB1C-F3B93398F37F}"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6A4CE356-A2E1-4515-B04A-A6679A297C52}" srcId="{02614BD4-004A-4323-8FB0-009F1693F930}" destId="{264BE4F2-56D2-4E39-8E97-3079458F5ABA}" srcOrd="3" destOrd="0" parTransId="{0FCFCAE0-AD92-4DF8-A8D4-6092F9751AA8}" sibTransId="{965B9EEB-D45F-450E-A449-0CA2A9B678D8}"/>
    <dgm:cxn modelId="{7E1B4A7F-3BD5-4B70-AE42-85D8754A2F89}" srcId="{02614BD4-004A-4323-8FB0-009F1693F930}" destId="{E48F6622-367B-40B0-9382-DF98C7B3CF39}" srcOrd="4"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9069E79D-B447-4C75-B706-76C233DA05F9}" type="presOf" srcId="{EB3FEC8F-AD06-4BC1-8D7F-EBC859116A1E}" destId="{824D30BE-7310-48AE-85B7-D2B8CF526A9A}"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C78D0BE-D6CF-4B96-8233-15F51776D408}" type="presOf" srcId="{965B9EEB-D45F-450E-A449-0CA2A9B678D8}" destId="{508A27E9-2D2F-4B1E-9036-4C30F24089E0}"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8CFA46E0-93B8-4238-8E8B-162D00BB3112}" type="presOf" srcId="{264BE4F2-56D2-4E39-8E97-3079458F5ABA}" destId="{C51EC6D0-63DF-44BA-8B22-A4F287EDCBA2}" srcOrd="0" destOrd="0" presId="urn:microsoft.com/office/officeart/2005/8/layout/process2"/>
    <dgm:cxn modelId="{8F8699E5-1F8A-47D7-BC00-3D0FF5DED3DB}" type="presOf" srcId="{965B9EEB-D45F-450E-A449-0CA2A9B678D8}" destId="{EDE0E908-67A4-4BCA-A4F5-1F4E8DC1ED26}" srcOrd="0" destOrd="0" presId="urn:microsoft.com/office/officeart/2005/8/layout/process2"/>
    <dgm:cxn modelId="{444D41EC-2DB2-4EAC-BA25-90573EC5FC89}" srcId="{02614BD4-004A-4323-8FB0-009F1693F930}" destId="{012ABC5F-50EB-43FD-A27B-AE75E6ADFF29}" srcOrd="2" destOrd="0" parTransId="{01D72282-E256-4574-B3A1-B3F242A90EEC}" sibTransId="{59B7D9F6-F284-4F1D-B2F1-8BD6116088DD}"/>
    <dgm:cxn modelId="{D13C9AFE-5DDC-4937-B4DA-94FA49254BD0}" type="presOf" srcId="{07BCE658-486E-4FE0-8490-790147709C0D}" destId="{58DC42B1-35C7-4FCE-B424-75D000D21DFB}" srcOrd="0" destOrd="0" presId="urn:microsoft.com/office/officeart/2005/8/layout/process2"/>
    <dgm:cxn modelId="{FCD510FF-A64B-4DD5-8640-1EE03EA0236A}" srcId="{02614BD4-004A-4323-8FB0-009F1693F930}" destId="{DCC05E26-EE10-4353-A48F-3B324277E3A1}" srcOrd="5"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363CEB1E-FDF2-42D2-A43F-8E49D1AEBDE6}" type="presParOf" srcId="{42455696-73D6-4799-B534-DCD1FD92E871}" destId="{58DC42B1-35C7-4FCE-B424-75D000D21DFB}" srcOrd="2" destOrd="0" presId="urn:microsoft.com/office/officeart/2005/8/layout/process2"/>
    <dgm:cxn modelId="{3AF8EE0F-10CB-4001-8E60-A6DA0BD5EEAA}" type="presParOf" srcId="{42455696-73D6-4799-B534-DCD1FD92E871}" destId="{C2BDF70F-2077-44FE-AB1C-F3B93398F37F}" srcOrd="3" destOrd="0" presId="urn:microsoft.com/office/officeart/2005/8/layout/process2"/>
    <dgm:cxn modelId="{9D5C4C6A-8BA8-43CE-B3EC-7E3583BF0B7F}" type="presParOf" srcId="{C2BDF70F-2077-44FE-AB1C-F3B93398F37F}" destId="{824D30BE-7310-48AE-85B7-D2B8CF526A9A}" srcOrd="0" destOrd="0" presId="urn:microsoft.com/office/officeart/2005/8/layout/process2"/>
    <dgm:cxn modelId="{B2809771-9497-4039-860B-6F83541B4F0E}" type="presParOf" srcId="{42455696-73D6-4799-B534-DCD1FD92E871}" destId="{AF59161A-11F8-4D1A-90E7-E0FD9E452D89}" srcOrd="4" destOrd="0" presId="urn:microsoft.com/office/officeart/2005/8/layout/process2"/>
    <dgm:cxn modelId="{0297471E-D888-4073-9C52-29FC892CAC80}" type="presParOf" srcId="{42455696-73D6-4799-B534-DCD1FD92E871}" destId="{E52CAD39-F7EF-4737-91C3-56231A7D44BE}" srcOrd="5"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66C0A07C-81E5-438E-95EE-43C15D806AD9}" type="presParOf" srcId="{42455696-73D6-4799-B534-DCD1FD92E871}" destId="{C51EC6D0-63DF-44BA-8B22-A4F287EDCBA2}" srcOrd="6" destOrd="0" presId="urn:microsoft.com/office/officeart/2005/8/layout/process2"/>
    <dgm:cxn modelId="{39400EE6-1B64-4186-913A-A405A15135BA}" type="presParOf" srcId="{42455696-73D6-4799-B534-DCD1FD92E871}" destId="{EDE0E908-67A4-4BCA-A4F5-1F4E8DC1ED26}" srcOrd="7" destOrd="0" presId="urn:microsoft.com/office/officeart/2005/8/layout/process2"/>
    <dgm:cxn modelId="{BDFDABA7-38FF-4930-8D4C-CBC92E5ADC45}" type="presParOf" srcId="{EDE0E908-67A4-4BCA-A4F5-1F4E8DC1ED26}" destId="{508A27E9-2D2F-4B1E-9036-4C30F24089E0}" srcOrd="0" destOrd="0" presId="urn:microsoft.com/office/officeart/2005/8/layout/process2"/>
    <dgm:cxn modelId="{B3D0C49B-162A-4641-86D9-54DF20BD5C36}" type="presParOf" srcId="{42455696-73D6-4799-B534-DCD1FD92E871}" destId="{D9602DDD-B8B1-409D-AA41-01EF76D0C501}" srcOrd="8" destOrd="0" presId="urn:microsoft.com/office/officeart/2005/8/layout/process2"/>
    <dgm:cxn modelId="{021D927D-A35B-4436-9523-BFC9EB171AC4}" type="presParOf" srcId="{42455696-73D6-4799-B534-DCD1FD92E871}" destId="{5C7C4A3B-8983-4532-A461-2EEC838FE5A6}" srcOrd="9"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81FB-49CF-4A11-8DD8-669C9E1C29B3}">
      <dsp:nvSpPr>
        <dsp:cNvPr id="0" name=""/>
        <dsp:cNvSpPr/>
      </dsp:nvSpPr>
      <dsp:spPr>
        <a:xfrm>
          <a:off x="0" y="21952"/>
          <a:ext cx="797915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Academic Assembly Personnel Committee</a:t>
          </a:r>
        </a:p>
      </dsp:txBody>
      <dsp:txXfrm>
        <a:off x="24588" y="46540"/>
        <a:ext cx="7929982" cy="454509"/>
      </dsp:txXfrm>
    </dsp:sp>
    <dsp:sp modelId="{6C94B7DF-6852-4EE7-8165-7956427203C3}">
      <dsp:nvSpPr>
        <dsp:cNvPr id="0" name=""/>
        <dsp:cNvSpPr/>
      </dsp:nvSpPr>
      <dsp:spPr>
        <a:xfrm>
          <a:off x="0" y="525637"/>
          <a:ext cx="7979158"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Consists of 9 ANR academics, 3-year terms, appointed by the Academic Assembly Rules &amp; Elections Committee</a:t>
          </a:r>
        </a:p>
        <a:p>
          <a:pPr marL="171450" lvl="1" indent="-171450" algn="l" defTabSz="711200">
            <a:lnSpc>
              <a:spcPct val="90000"/>
            </a:lnSpc>
            <a:spcBef>
              <a:spcPct val="0"/>
            </a:spcBef>
            <a:spcAft>
              <a:spcPct val="20000"/>
            </a:spcAft>
            <a:buChar char="•"/>
          </a:pPr>
          <a:r>
            <a:rPr lang="en-US" sz="1600" kern="1200" dirty="0"/>
            <a:t>Reviews policies around appointments, evaluations, merit &amp; promotions. Takes the lead in revising the eBook.</a:t>
          </a:r>
        </a:p>
      </dsp:txBody>
      <dsp:txXfrm>
        <a:off x="0" y="525637"/>
        <a:ext cx="7979158" cy="999809"/>
      </dsp:txXfrm>
    </dsp:sp>
    <dsp:sp modelId="{27C2DE32-4122-4B34-BD71-A3FD1CA48D0E}">
      <dsp:nvSpPr>
        <dsp:cNvPr id="0" name=""/>
        <dsp:cNvSpPr/>
      </dsp:nvSpPr>
      <dsp:spPr>
        <a:xfrm>
          <a:off x="0" y="1525447"/>
          <a:ext cx="797915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Academic HR </a:t>
          </a:r>
          <a:r>
            <a:rPr lang="en-US" sz="2100" b="1" i="1" kern="1200" dirty="0"/>
            <a:t>(Anna Lee &amp; Pam Tise)</a:t>
          </a:r>
          <a:endParaRPr lang="en-US" sz="2100" b="1" kern="1200" dirty="0"/>
        </a:p>
      </dsp:txBody>
      <dsp:txXfrm>
        <a:off x="24588" y="1550035"/>
        <a:ext cx="7929982" cy="454509"/>
      </dsp:txXfrm>
    </dsp:sp>
    <dsp:sp modelId="{E3EDFF30-1B34-4A98-8E4F-E31C75B63585}">
      <dsp:nvSpPr>
        <dsp:cNvPr id="0" name=""/>
        <dsp:cNvSpPr/>
      </dsp:nvSpPr>
      <dsp:spPr>
        <a:xfrm>
          <a:off x="0" y="2029132"/>
          <a:ext cx="797915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Coordinates the advancement process, tracks academic’s advancement actions, administrative and logistical</a:t>
          </a:r>
        </a:p>
      </dsp:txBody>
      <dsp:txXfrm>
        <a:off x="0" y="2029132"/>
        <a:ext cx="7979158" cy="499904"/>
      </dsp:txXfrm>
    </dsp:sp>
    <dsp:sp modelId="{FC2BC2C5-AB24-4014-8EAB-5A8A6421CA8B}">
      <dsp:nvSpPr>
        <dsp:cNvPr id="0" name=""/>
        <dsp:cNvSpPr/>
      </dsp:nvSpPr>
      <dsp:spPr>
        <a:xfrm>
          <a:off x="0" y="2529037"/>
          <a:ext cx="797915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Peer Review Committee (Vice Provost </a:t>
          </a:r>
          <a:r>
            <a:rPr lang="en-US" sz="2100" b="1" i="1" kern="1200" dirty="0"/>
            <a:t>Daniel Obrist</a:t>
          </a:r>
          <a:r>
            <a:rPr lang="en-US" sz="2100" b="1" kern="1200" dirty="0"/>
            <a:t>)</a:t>
          </a:r>
        </a:p>
      </dsp:txBody>
      <dsp:txXfrm>
        <a:off x="24588" y="2553625"/>
        <a:ext cx="7929982" cy="454509"/>
      </dsp:txXfrm>
    </dsp:sp>
    <dsp:sp modelId="{E1ADE456-5A95-48C7-B589-D6B9733C54BB}">
      <dsp:nvSpPr>
        <dsp:cNvPr id="0" name=""/>
        <dsp:cNvSpPr/>
      </dsp:nvSpPr>
      <dsp:spPr>
        <a:xfrm>
          <a:off x="0" y="3032722"/>
          <a:ext cx="797915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Reviews PR dossiers annually and makes a recommendation to the AVP.</a:t>
          </a:r>
        </a:p>
      </dsp:txBody>
      <dsp:txXfrm>
        <a:off x="0" y="3032722"/>
        <a:ext cx="7979158" cy="347760"/>
      </dsp:txXfrm>
    </dsp:sp>
    <dsp:sp modelId="{62958B65-3DA8-4608-9883-8FF49BF904FD}">
      <dsp:nvSpPr>
        <dsp:cNvPr id="0" name=""/>
        <dsp:cNvSpPr/>
      </dsp:nvSpPr>
      <dsp:spPr>
        <a:xfrm>
          <a:off x="0" y="3380482"/>
          <a:ext cx="797915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Associate Vice President (AVP) </a:t>
          </a:r>
          <a:r>
            <a:rPr lang="en-US" sz="2100" b="1" i="1" kern="1200" dirty="0"/>
            <a:t>Brent Hales</a:t>
          </a:r>
        </a:p>
      </dsp:txBody>
      <dsp:txXfrm>
        <a:off x="24588" y="3405070"/>
        <a:ext cx="7929982" cy="454509"/>
      </dsp:txXfrm>
    </dsp:sp>
    <dsp:sp modelId="{F36C49C0-2C95-4CDF-A729-7794CD80BE27}">
      <dsp:nvSpPr>
        <dsp:cNvPr id="0" name=""/>
        <dsp:cNvSpPr/>
      </dsp:nvSpPr>
      <dsp:spPr>
        <a:xfrm>
          <a:off x="0" y="3884167"/>
          <a:ext cx="7979158"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Makes the final decision on advancement requests.</a:t>
          </a:r>
        </a:p>
        <a:p>
          <a:pPr marL="171450" lvl="1" indent="-171450" algn="l" defTabSz="711200">
            <a:lnSpc>
              <a:spcPct val="90000"/>
            </a:lnSpc>
            <a:spcBef>
              <a:spcPct val="0"/>
            </a:spcBef>
            <a:spcAft>
              <a:spcPct val="20000"/>
            </a:spcAft>
            <a:buChar char="•"/>
          </a:pPr>
          <a:r>
            <a:rPr lang="en-US" sz="1600" kern="1200" dirty="0"/>
            <a:t>Has delegated authority to establish all advancement procedures (APM 335)</a:t>
          </a:r>
        </a:p>
      </dsp:txBody>
      <dsp:txXfrm>
        <a:off x="0" y="3884167"/>
        <a:ext cx="7979158" cy="554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246DB-2BBA-4E32-96CF-30C5F6BB8B45}">
      <dsp:nvSpPr>
        <dsp:cNvPr id="0" name=""/>
        <dsp:cNvSpPr/>
      </dsp:nvSpPr>
      <dsp:spPr>
        <a:xfrm>
          <a:off x="496145" y="427551"/>
          <a:ext cx="2296595" cy="158235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DF38C-490B-4719-95C9-6C3E921E49D8}">
      <dsp:nvSpPr>
        <dsp:cNvPr id="0" name=""/>
        <dsp:cNvSpPr/>
      </dsp:nvSpPr>
      <dsp:spPr>
        <a:xfrm>
          <a:off x="2070" y="220857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Organizational Reporting &amp; </a:t>
          </a:r>
          <a:br>
            <a:rPr lang="en-US" sz="1600" b="1" kern="1200" dirty="0"/>
          </a:br>
          <a:r>
            <a:rPr lang="en-US" sz="1600" b="1" kern="1200" dirty="0"/>
            <a:t>Civil Rights Compliance</a:t>
          </a:r>
        </a:p>
        <a:p>
          <a:pPr marL="0" lvl="0" indent="0" algn="ctr" defTabSz="711200">
            <a:lnSpc>
              <a:spcPct val="90000"/>
            </a:lnSpc>
            <a:spcBef>
              <a:spcPct val="0"/>
            </a:spcBef>
            <a:spcAft>
              <a:spcPct val="35000"/>
            </a:spcAft>
            <a:buNone/>
          </a:pPr>
          <a:r>
            <a:rPr lang="en-US" sz="1600" kern="1200" dirty="0"/>
            <a:t>Submitted in Project Board</a:t>
          </a:r>
          <a:endParaRPr lang="en-US" sz="1200" kern="1200" dirty="0"/>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9</a:t>
          </a:r>
        </a:p>
      </dsp:txBody>
      <dsp:txXfrm>
        <a:off x="2070" y="2208572"/>
        <a:ext cx="3284744" cy="1218640"/>
      </dsp:txXfrm>
    </dsp:sp>
    <dsp:sp modelId="{177BEE25-18D0-41B7-86C1-360A02079997}">
      <dsp:nvSpPr>
        <dsp:cNvPr id="0" name=""/>
        <dsp:cNvSpPr/>
      </dsp:nvSpPr>
      <dsp:spPr>
        <a:xfrm>
          <a:off x="4153928" y="442856"/>
          <a:ext cx="2207742" cy="152113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852D3-AF8C-4C3E-BEF5-0F480BBBB0C4}">
      <dsp:nvSpPr>
        <dsp:cNvPr id="0" name=""/>
        <dsp:cNvSpPr/>
      </dsp:nvSpPr>
      <dsp:spPr>
        <a:xfrm>
          <a:off x="3615427" y="219326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FTE Reporting</a:t>
          </a:r>
        </a:p>
        <a:p>
          <a:pPr marL="0" lvl="0" indent="0" algn="ctr" defTabSz="711200">
            <a:lnSpc>
              <a:spcPct val="90000"/>
            </a:lnSpc>
            <a:spcBef>
              <a:spcPct val="0"/>
            </a:spcBef>
            <a:spcAft>
              <a:spcPct val="35000"/>
            </a:spcAft>
            <a:buNone/>
          </a:pPr>
          <a:r>
            <a:rPr lang="en-US" sz="1600" kern="1200" dirty="0"/>
            <a:t>Submitted in Project Board</a:t>
          </a:r>
        </a:p>
        <a:p>
          <a:pPr marL="0" lvl="0" indent="0" algn="ctr" defTabSz="711200">
            <a:lnSpc>
              <a:spcPct val="90000"/>
            </a:lnSpc>
            <a:spcBef>
              <a:spcPct val="0"/>
            </a:spcBef>
            <a:spcAft>
              <a:spcPct val="35000"/>
            </a:spcAft>
            <a:buNone/>
          </a:pPr>
          <a:r>
            <a:rPr lang="en-US" sz="1600" kern="1200" dirty="0"/>
            <a:t>Period: July  1 to June 30</a:t>
          </a:r>
        </a:p>
        <a:p>
          <a:pPr marL="0" lvl="0" indent="0" algn="ctr" defTabSz="711200">
            <a:lnSpc>
              <a:spcPct val="90000"/>
            </a:lnSpc>
            <a:spcBef>
              <a:spcPct val="0"/>
            </a:spcBef>
            <a:spcAft>
              <a:spcPct val="35000"/>
            </a:spcAft>
            <a:buNone/>
          </a:pPr>
          <a:r>
            <a:rPr lang="en-US" sz="1600" kern="1200" dirty="0"/>
            <a:t>Due July 1</a:t>
          </a:r>
        </a:p>
      </dsp:txBody>
      <dsp:txXfrm>
        <a:off x="3615427" y="2193267"/>
        <a:ext cx="3284744" cy="1218640"/>
      </dsp:txXfrm>
    </dsp:sp>
    <dsp:sp modelId="{750E63EE-1FA2-463A-A0AE-62FFE0B27944}">
      <dsp:nvSpPr>
        <dsp:cNvPr id="0" name=""/>
        <dsp:cNvSpPr/>
      </dsp:nvSpPr>
      <dsp:spPr>
        <a:xfrm>
          <a:off x="7536532" y="398848"/>
          <a:ext cx="2669249" cy="183911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3DAC9-F984-480D-8374-5FC446C599CF}">
      <dsp:nvSpPr>
        <dsp:cNvPr id="0" name=""/>
        <dsp:cNvSpPr/>
      </dsp:nvSpPr>
      <dsp:spPr>
        <a:xfrm>
          <a:off x="7228784" y="227276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Program Review </a:t>
          </a:r>
          <a:br>
            <a:rPr lang="en-US" sz="1600" b="1" kern="1200" dirty="0"/>
          </a:br>
          <a:r>
            <a:rPr lang="en-US" sz="1600" b="1" kern="1200" dirty="0"/>
            <a:t>&amp; Annual Evaluation</a:t>
          </a:r>
        </a:p>
        <a:p>
          <a:pPr marL="0" lvl="0" indent="0" algn="ctr" defTabSz="711200">
            <a:lnSpc>
              <a:spcPct val="90000"/>
            </a:lnSpc>
            <a:spcBef>
              <a:spcPct val="0"/>
            </a:spcBef>
            <a:spcAft>
              <a:spcPct val="35000"/>
            </a:spcAft>
            <a:buNone/>
          </a:pPr>
          <a:r>
            <a:rPr lang="en-US" sz="1600" kern="1200" dirty="0"/>
            <a:t>Uploaded through a workflow automation system, integrated with Project Board</a:t>
          </a:r>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9</a:t>
          </a:r>
        </a:p>
      </dsp:txBody>
      <dsp:txXfrm>
        <a:off x="7228784" y="2272762"/>
        <a:ext cx="3284744" cy="121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911F-7073-4069-84BF-E02BC191DA67}">
      <dsp:nvSpPr>
        <dsp:cNvPr id="0" name=""/>
        <dsp:cNvSpPr/>
      </dsp:nvSpPr>
      <dsp:spPr>
        <a:xfrm>
          <a:off x="5147" y="80601"/>
          <a:ext cx="1973196"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AE</a:t>
          </a:r>
        </a:p>
      </dsp:txBody>
      <dsp:txXfrm>
        <a:off x="5147" y="80601"/>
        <a:ext cx="1973196" cy="547200"/>
      </dsp:txXfrm>
    </dsp:sp>
    <dsp:sp modelId="{8A9320DD-7250-4F30-B52F-A39672CABE3B}">
      <dsp:nvSpPr>
        <dsp:cNvPr id="0" name=""/>
        <dsp:cNvSpPr/>
      </dsp:nvSpPr>
      <dsp:spPr>
        <a:xfrm>
          <a:off x="5147" y="627801"/>
          <a:ext cx="1973196" cy="37535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Annual Evaluation</a:t>
          </a:r>
        </a:p>
        <a:p>
          <a:pPr marL="171450" lvl="1" indent="-171450" algn="l" defTabSz="844550">
            <a:lnSpc>
              <a:spcPct val="90000"/>
            </a:lnSpc>
            <a:spcBef>
              <a:spcPct val="0"/>
            </a:spcBef>
            <a:spcAft>
              <a:spcPct val="15000"/>
            </a:spcAft>
            <a:buChar char="•"/>
          </a:pPr>
          <a:r>
            <a:rPr lang="en-US" sz="1900" kern="1200" dirty="0"/>
            <a:t>Completed in the years one does not submit a program review dossier. </a:t>
          </a:r>
        </a:p>
      </dsp:txBody>
      <dsp:txXfrm>
        <a:off x="5147" y="627801"/>
        <a:ext cx="1973196" cy="3753530"/>
      </dsp:txXfrm>
    </dsp:sp>
    <dsp:sp modelId="{F4E2DBAF-466D-46DD-97FF-7C60DB067A17}">
      <dsp:nvSpPr>
        <dsp:cNvPr id="0" name=""/>
        <dsp:cNvSpPr/>
      </dsp:nvSpPr>
      <dsp:spPr>
        <a:xfrm>
          <a:off x="2254591" y="80601"/>
          <a:ext cx="1973196"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PR dossier </a:t>
          </a:r>
          <a:endParaRPr lang="en-US" sz="1900" kern="1200" dirty="0"/>
        </a:p>
      </dsp:txBody>
      <dsp:txXfrm>
        <a:off x="2254591" y="80601"/>
        <a:ext cx="1973196" cy="547200"/>
      </dsp:txXfrm>
    </dsp:sp>
    <dsp:sp modelId="{A8BECD71-CAC8-4A52-93C1-CFE806A4E7DC}">
      <dsp:nvSpPr>
        <dsp:cNvPr id="0" name=""/>
        <dsp:cNvSpPr/>
      </dsp:nvSpPr>
      <dsp:spPr>
        <a:xfrm>
          <a:off x="2254591" y="627801"/>
          <a:ext cx="1973196" cy="375353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Program Review Dossier</a:t>
          </a:r>
        </a:p>
        <a:p>
          <a:pPr marL="171450" lvl="1" indent="-171450" algn="l" defTabSz="844550">
            <a:lnSpc>
              <a:spcPct val="90000"/>
            </a:lnSpc>
            <a:spcBef>
              <a:spcPct val="0"/>
            </a:spcBef>
            <a:spcAft>
              <a:spcPct val="15000"/>
            </a:spcAft>
            <a:buChar char="•"/>
          </a:pPr>
          <a:r>
            <a:rPr lang="en-US" sz="1900" kern="1200" dirty="0"/>
            <a:t>Materials submitted to request advancement (e.g., merit, promotion)</a:t>
          </a:r>
        </a:p>
      </dsp:txBody>
      <dsp:txXfrm>
        <a:off x="2254591" y="627801"/>
        <a:ext cx="1973196" cy="3753530"/>
      </dsp:txXfrm>
    </dsp:sp>
    <dsp:sp modelId="{BA92FC6A-CFAA-41B6-9A59-81B4BA10EBB5}">
      <dsp:nvSpPr>
        <dsp:cNvPr id="0" name=""/>
        <dsp:cNvSpPr/>
      </dsp:nvSpPr>
      <dsp:spPr>
        <a:xfrm>
          <a:off x="4504035" y="80601"/>
          <a:ext cx="1973196"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eBook</a:t>
          </a:r>
        </a:p>
      </dsp:txBody>
      <dsp:txXfrm>
        <a:off x="4504035" y="80601"/>
        <a:ext cx="1973196" cy="547200"/>
      </dsp:txXfrm>
    </dsp:sp>
    <dsp:sp modelId="{8DA18E0C-E0DF-4EB2-A289-7123CC7E34F2}">
      <dsp:nvSpPr>
        <dsp:cNvPr id="0" name=""/>
        <dsp:cNvSpPr/>
      </dsp:nvSpPr>
      <dsp:spPr>
        <a:xfrm>
          <a:off x="4504035" y="627801"/>
          <a:ext cx="1973196" cy="37535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Officially named </a:t>
          </a:r>
          <a:r>
            <a:rPr lang="en-US" sz="1900" i="1" kern="1200" dirty="0"/>
            <a:t>Guidelines for UC ANR Academics Preparing the Thematic Program Review Dossier</a:t>
          </a:r>
          <a:endParaRPr lang="en-US" sz="1900" kern="1200" dirty="0"/>
        </a:p>
        <a:p>
          <a:pPr marL="171450" lvl="1" indent="-171450" algn="l" defTabSz="844550">
            <a:lnSpc>
              <a:spcPct val="90000"/>
            </a:lnSpc>
            <a:spcBef>
              <a:spcPct val="0"/>
            </a:spcBef>
            <a:spcAft>
              <a:spcPct val="15000"/>
            </a:spcAft>
            <a:buChar char="•"/>
          </a:pPr>
          <a:r>
            <a:rPr lang="en-US" sz="1900" kern="1200" dirty="0"/>
            <a:t>Tells you what materials to submit for advancement</a:t>
          </a:r>
        </a:p>
      </dsp:txBody>
      <dsp:txXfrm>
        <a:off x="4504035" y="627801"/>
        <a:ext cx="1973196" cy="3753530"/>
      </dsp:txXfrm>
    </dsp:sp>
    <dsp:sp modelId="{9B075153-5CBC-4D80-9574-A42D55A75A7F}">
      <dsp:nvSpPr>
        <dsp:cNvPr id="0" name=""/>
        <dsp:cNvSpPr/>
      </dsp:nvSpPr>
      <dsp:spPr>
        <a:xfrm>
          <a:off x="6753479" y="80601"/>
          <a:ext cx="1973196"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AHR</a:t>
          </a:r>
        </a:p>
      </dsp:txBody>
      <dsp:txXfrm>
        <a:off x="6753479" y="80601"/>
        <a:ext cx="1973196" cy="547200"/>
      </dsp:txXfrm>
    </dsp:sp>
    <dsp:sp modelId="{D415D8A9-7F74-4E58-B402-20B90AEAAA76}">
      <dsp:nvSpPr>
        <dsp:cNvPr id="0" name=""/>
        <dsp:cNvSpPr/>
      </dsp:nvSpPr>
      <dsp:spPr>
        <a:xfrm>
          <a:off x="6753479" y="627801"/>
          <a:ext cx="1973196" cy="37535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human resources</a:t>
          </a:r>
        </a:p>
      </dsp:txBody>
      <dsp:txXfrm>
        <a:off x="6753479" y="627801"/>
        <a:ext cx="1973196" cy="3753530"/>
      </dsp:txXfrm>
    </dsp:sp>
    <dsp:sp modelId="{A0D393E8-B187-4648-B836-5514F9BBEB72}">
      <dsp:nvSpPr>
        <dsp:cNvPr id="0" name=""/>
        <dsp:cNvSpPr/>
      </dsp:nvSpPr>
      <dsp:spPr>
        <a:xfrm>
          <a:off x="9002923" y="80601"/>
          <a:ext cx="1973196" cy="547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APM &amp; PPM</a:t>
          </a:r>
        </a:p>
      </dsp:txBody>
      <dsp:txXfrm>
        <a:off x="9002923" y="80601"/>
        <a:ext cx="1973196" cy="547200"/>
      </dsp:txXfrm>
    </dsp:sp>
    <dsp:sp modelId="{841447DA-5431-475A-9240-69C3C354F0CE}">
      <dsp:nvSpPr>
        <dsp:cNvPr id="0" name=""/>
        <dsp:cNvSpPr/>
      </dsp:nvSpPr>
      <dsp:spPr>
        <a:xfrm>
          <a:off x="9002923" y="627801"/>
          <a:ext cx="1973196" cy="375353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Personnel Manual (UC)</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Policies and Procedures Manual (ANR)</a:t>
          </a:r>
        </a:p>
      </dsp:txBody>
      <dsp:txXfrm>
        <a:off x="9002923" y="627801"/>
        <a:ext cx="1973196" cy="3753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E45C6-1906-467B-B9ED-466FC9CA6D3D}">
      <dsp:nvSpPr>
        <dsp:cNvPr id="0" name=""/>
        <dsp:cNvSpPr/>
      </dsp:nvSpPr>
      <dsp:spPr>
        <a:xfrm>
          <a:off x="585666"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Review of an academic appointee’s progress towards goals and review of planned goals.</a:t>
          </a:r>
        </a:p>
        <a:p>
          <a:pPr marL="171450" lvl="1" indent="-171450" algn="l" defTabSz="711200">
            <a:lnSpc>
              <a:spcPct val="90000"/>
            </a:lnSpc>
            <a:spcBef>
              <a:spcPct val="0"/>
            </a:spcBef>
            <a:spcAft>
              <a:spcPct val="15000"/>
            </a:spcAft>
            <a:buChar char="•"/>
          </a:pPr>
          <a:r>
            <a:rPr lang="en-US" sz="1600" kern="1200" dirty="0"/>
            <a:t>Who? Between academic &amp; supervisor only.</a:t>
          </a:r>
        </a:p>
        <a:p>
          <a:pPr marL="171450" lvl="1" indent="-171450" algn="l" defTabSz="711200">
            <a:lnSpc>
              <a:spcPct val="90000"/>
            </a:lnSpc>
            <a:spcBef>
              <a:spcPct val="0"/>
            </a:spcBef>
            <a:spcAft>
              <a:spcPct val="15000"/>
            </a:spcAft>
            <a:buChar char="•"/>
          </a:pPr>
          <a:r>
            <a:rPr lang="en-US" sz="1600" kern="1200" dirty="0"/>
            <a:t>What? Bulleted lists. It is designed to be simple and useful; there is no narrative.</a:t>
          </a:r>
        </a:p>
        <a:p>
          <a:pPr marL="171450" lvl="1" indent="-171450" algn="l" defTabSz="711200">
            <a:lnSpc>
              <a:spcPct val="90000"/>
            </a:lnSpc>
            <a:spcBef>
              <a:spcPct val="0"/>
            </a:spcBef>
            <a:spcAft>
              <a:spcPct val="15000"/>
            </a:spcAft>
            <a:buChar char="•"/>
          </a:pPr>
          <a:r>
            <a:rPr lang="en-US" sz="1600" kern="1200" dirty="0"/>
            <a:t>See template on Academic Human Resources website.</a:t>
          </a:r>
        </a:p>
        <a:p>
          <a:pPr marL="171450" lvl="1" indent="-171450" algn="l" defTabSz="711200">
            <a:lnSpc>
              <a:spcPct val="90000"/>
            </a:lnSpc>
            <a:spcBef>
              <a:spcPct val="0"/>
            </a:spcBef>
            <a:spcAft>
              <a:spcPct val="15000"/>
            </a:spcAft>
            <a:buChar char="•"/>
          </a:pPr>
          <a:r>
            <a:rPr lang="en-US" sz="1600" kern="1200" dirty="0"/>
            <a:t>Submitted in years when one is not writing a Program Review</a:t>
          </a:r>
        </a:p>
      </dsp:txBody>
      <dsp:txXfrm>
        <a:off x="658250" y="75339"/>
        <a:ext cx="4004634" cy="3025156"/>
      </dsp:txXfrm>
    </dsp:sp>
    <dsp:sp modelId="{FE9BCA12-5471-4F7B-AD47-00837923040E}">
      <dsp:nvSpPr>
        <dsp:cNvPr id="0" name=""/>
        <dsp:cNvSpPr/>
      </dsp:nvSpPr>
      <dsp:spPr>
        <a:xfrm>
          <a:off x="585666"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Annual Evaluation</a:t>
          </a:r>
        </a:p>
      </dsp:txBody>
      <dsp:txXfrm>
        <a:off x="585666" y="3100495"/>
        <a:ext cx="2922396" cy="1332028"/>
      </dsp:txXfrm>
    </dsp:sp>
    <dsp:sp modelId="{EF17189F-68BE-4CE4-A6A4-5563C1824E0C}">
      <dsp:nvSpPr>
        <dsp:cNvPr id="0" name=""/>
        <dsp:cNvSpPr/>
      </dsp:nvSpPr>
      <dsp:spPr>
        <a:xfrm>
          <a:off x="3625453" y="3312076"/>
          <a:ext cx="1452431" cy="1452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114E5-A014-4CD2-BFDC-4DCC71C984F2}">
      <dsp:nvSpPr>
        <dsp:cNvPr id="0" name=""/>
        <dsp:cNvSpPr/>
      </dsp:nvSpPr>
      <dsp:spPr>
        <a:xfrm>
          <a:off x="5437715"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Evaluate the performance of an academic for advancement to the next step or rank. </a:t>
          </a:r>
        </a:p>
        <a:p>
          <a:pPr marL="171450" lvl="1" indent="-171450" algn="l" defTabSz="711200">
            <a:lnSpc>
              <a:spcPct val="90000"/>
            </a:lnSpc>
            <a:spcBef>
              <a:spcPct val="0"/>
            </a:spcBef>
            <a:spcAft>
              <a:spcPct val="15000"/>
            </a:spcAft>
            <a:buChar char="•"/>
          </a:pPr>
          <a:r>
            <a:rPr lang="en-US" sz="1600" kern="1200" dirty="0"/>
            <a:t>Who? Evaluated by supervisor, colleagues and clientele (for promotions), ad hoc review committee (for promotions), and the peer review committee, with a decision by the Associate Vice President. </a:t>
          </a:r>
        </a:p>
        <a:p>
          <a:pPr marL="171450" lvl="1" indent="-171450" algn="l" defTabSz="711200">
            <a:lnSpc>
              <a:spcPct val="90000"/>
            </a:lnSpc>
            <a:spcBef>
              <a:spcPct val="0"/>
            </a:spcBef>
            <a:spcAft>
              <a:spcPct val="15000"/>
            </a:spcAft>
            <a:buChar char="•"/>
          </a:pPr>
          <a:r>
            <a:rPr lang="en-US" sz="1600" kern="1200" dirty="0"/>
            <a:t>What? Your dossier: Cover page, narrative, supporting documentation, and other elements. </a:t>
          </a:r>
        </a:p>
        <a:p>
          <a:pPr marL="171450" lvl="1" indent="-171450" algn="l" defTabSz="711200">
            <a:lnSpc>
              <a:spcPct val="90000"/>
            </a:lnSpc>
            <a:spcBef>
              <a:spcPct val="0"/>
            </a:spcBef>
            <a:spcAft>
              <a:spcPct val="15000"/>
            </a:spcAft>
            <a:buChar char="•"/>
          </a:pPr>
          <a:r>
            <a:rPr lang="en-US" sz="1600" kern="1200" dirty="0"/>
            <a:t>When?  Typically every two to three years</a:t>
          </a:r>
        </a:p>
      </dsp:txBody>
      <dsp:txXfrm>
        <a:off x="5510299" y="75339"/>
        <a:ext cx="4004634" cy="3025156"/>
      </dsp:txXfrm>
    </dsp:sp>
    <dsp:sp modelId="{0BC94B1C-17C9-4C31-9409-65AC3AD2056A}">
      <dsp:nvSpPr>
        <dsp:cNvPr id="0" name=""/>
        <dsp:cNvSpPr/>
      </dsp:nvSpPr>
      <dsp:spPr>
        <a:xfrm>
          <a:off x="5437715"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t>Program Review</a:t>
          </a:r>
          <a:br>
            <a:rPr lang="en-US" sz="2800" b="1" kern="1200" baseline="0" dirty="0"/>
          </a:br>
          <a:r>
            <a:rPr lang="en-US" sz="1800" b="1" kern="1200" dirty="0"/>
            <a:t>(Merit &amp; Promotion)</a:t>
          </a:r>
          <a:endParaRPr lang="en-US" sz="2800" b="1" kern="1200" dirty="0"/>
        </a:p>
      </dsp:txBody>
      <dsp:txXfrm>
        <a:off x="5437715" y="3100495"/>
        <a:ext cx="2922396" cy="1332028"/>
      </dsp:txXfrm>
    </dsp:sp>
    <dsp:sp modelId="{141DE0AC-7C42-4A90-8FD3-86F685479096}">
      <dsp:nvSpPr>
        <dsp:cNvPr id="0" name=""/>
        <dsp:cNvSpPr/>
      </dsp:nvSpPr>
      <dsp:spPr>
        <a:xfrm>
          <a:off x="8477502" y="3312076"/>
          <a:ext cx="1452431" cy="14524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410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Academic submits program review dossier</a:t>
          </a:r>
        </a:p>
      </dsp:txBody>
      <dsp:txXfrm>
        <a:off x="22362" y="26468"/>
        <a:ext cx="5445770" cy="718766"/>
      </dsp:txXfrm>
    </dsp:sp>
    <dsp:sp modelId="{D91CED30-EEF1-4811-9BD2-37D0BED3B2A9}">
      <dsp:nvSpPr>
        <dsp:cNvPr id="0" name=""/>
        <dsp:cNvSpPr/>
      </dsp:nvSpPr>
      <dsp:spPr>
        <a:xfrm rot="5400000">
          <a:off x="2602092" y="786685"/>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815316"/>
        <a:ext cx="206142" cy="200416"/>
      </dsp:txXfrm>
    </dsp:sp>
    <dsp:sp modelId="{AF59161A-11F8-4D1A-90E7-E0FD9E452D89}">
      <dsp:nvSpPr>
        <dsp:cNvPr id="0" name=""/>
        <dsp:cNvSpPr/>
      </dsp:nvSpPr>
      <dsp:spPr>
        <a:xfrm>
          <a:off x="0" y="1149343"/>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CD/Supervisor submit letters of evaluation</a:t>
          </a:r>
        </a:p>
      </dsp:txBody>
      <dsp:txXfrm>
        <a:off x="22362" y="1171705"/>
        <a:ext cx="5445770" cy="718766"/>
      </dsp:txXfrm>
    </dsp:sp>
    <dsp:sp modelId="{E52CAD39-F7EF-4737-91C3-56231A7D44BE}">
      <dsp:nvSpPr>
        <dsp:cNvPr id="0" name=""/>
        <dsp:cNvSpPr/>
      </dsp:nvSpPr>
      <dsp:spPr>
        <a:xfrm rot="5400000">
          <a:off x="2602092" y="1931921"/>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1960552"/>
        <a:ext cx="206142" cy="200416"/>
      </dsp:txXfrm>
    </dsp:sp>
    <dsp:sp modelId="{D9602DDD-B8B1-409D-AA41-01EF76D0C501}">
      <dsp:nvSpPr>
        <dsp:cNvPr id="0" name=""/>
        <dsp:cNvSpPr/>
      </dsp:nvSpPr>
      <dsp:spPr>
        <a:xfrm>
          <a:off x="0" y="2294579"/>
          <a:ext cx="5490494" cy="763490"/>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Peer Review Committee submit letter</a:t>
          </a:r>
        </a:p>
      </dsp:txBody>
      <dsp:txXfrm>
        <a:off x="22362" y="2316941"/>
        <a:ext cx="5445770" cy="718766"/>
      </dsp:txXfrm>
    </dsp:sp>
    <dsp:sp modelId="{5C7C4A3B-8983-4532-A461-2EEC838FE5A6}">
      <dsp:nvSpPr>
        <dsp:cNvPr id="0" name=""/>
        <dsp:cNvSpPr/>
      </dsp:nvSpPr>
      <dsp:spPr>
        <a:xfrm rot="5400000">
          <a:off x="2602092" y="3077158"/>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rot="-5400000">
        <a:off x="2642176" y="3105789"/>
        <a:ext cx="206142" cy="200416"/>
      </dsp:txXfrm>
    </dsp:sp>
    <dsp:sp modelId="{D772C821-082A-490C-98A1-4A39D75781DF}">
      <dsp:nvSpPr>
        <dsp:cNvPr id="0" name=""/>
        <dsp:cNvSpPr/>
      </dsp:nvSpPr>
      <dsp:spPr>
        <a:xfrm>
          <a:off x="0" y="343981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Associate Vice President makes the decision</a:t>
          </a:r>
        </a:p>
      </dsp:txBody>
      <dsp:txXfrm>
        <a:off x="22362" y="3462178"/>
        <a:ext cx="5445770" cy="718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3721"/>
          <a:ext cx="5490494" cy="49411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Academic submits program review dossier</a:t>
          </a:r>
        </a:p>
      </dsp:txBody>
      <dsp:txXfrm>
        <a:off x="14472" y="18193"/>
        <a:ext cx="5461550" cy="465170"/>
      </dsp:txXfrm>
    </dsp:sp>
    <dsp:sp modelId="{D91CED30-EEF1-4811-9BD2-37D0BED3B2A9}">
      <dsp:nvSpPr>
        <dsp:cNvPr id="0" name=""/>
        <dsp:cNvSpPr/>
      </dsp:nvSpPr>
      <dsp:spPr>
        <a:xfrm rot="5400000">
          <a:off x="2652600" y="510188"/>
          <a:ext cx="185292" cy="2223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8541" y="528717"/>
        <a:ext cx="133411" cy="129704"/>
      </dsp:txXfrm>
    </dsp:sp>
    <dsp:sp modelId="{58DC42B1-35C7-4FCE-B424-75D000D21DFB}">
      <dsp:nvSpPr>
        <dsp:cNvPr id="0" name=""/>
        <dsp:cNvSpPr/>
      </dsp:nvSpPr>
      <dsp:spPr>
        <a:xfrm>
          <a:off x="0" y="744893"/>
          <a:ext cx="5490494" cy="494114"/>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AVP solicits 3-6 letters of evaluation</a:t>
          </a:r>
        </a:p>
      </dsp:txBody>
      <dsp:txXfrm>
        <a:off x="14472" y="759365"/>
        <a:ext cx="5461550" cy="465170"/>
      </dsp:txXfrm>
    </dsp:sp>
    <dsp:sp modelId="{C2BDF70F-2077-44FE-AB1C-F3B93398F37F}">
      <dsp:nvSpPr>
        <dsp:cNvPr id="0" name=""/>
        <dsp:cNvSpPr/>
      </dsp:nvSpPr>
      <dsp:spPr>
        <a:xfrm rot="5400000">
          <a:off x="2652600" y="1251360"/>
          <a:ext cx="185292" cy="2223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8541" y="1269889"/>
        <a:ext cx="133411" cy="129704"/>
      </dsp:txXfrm>
    </dsp:sp>
    <dsp:sp modelId="{AF59161A-11F8-4D1A-90E7-E0FD9E452D89}">
      <dsp:nvSpPr>
        <dsp:cNvPr id="0" name=""/>
        <dsp:cNvSpPr/>
      </dsp:nvSpPr>
      <dsp:spPr>
        <a:xfrm>
          <a:off x="0" y="1486064"/>
          <a:ext cx="5490494" cy="49411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CD/Supervisor submit letters of evaluation</a:t>
          </a:r>
        </a:p>
      </dsp:txBody>
      <dsp:txXfrm>
        <a:off x="14472" y="1500536"/>
        <a:ext cx="5461550" cy="465170"/>
      </dsp:txXfrm>
    </dsp:sp>
    <dsp:sp modelId="{E52CAD39-F7EF-4737-91C3-56231A7D44BE}">
      <dsp:nvSpPr>
        <dsp:cNvPr id="0" name=""/>
        <dsp:cNvSpPr/>
      </dsp:nvSpPr>
      <dsp:spPr>
        <a:xfrm rot="5400000">
          <a:off x="2652600" y="1992531"/>
          <a:ext cx="185292" cy="2223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8541" y="2011060"/>
        <a:ext cx="133411" cy="129704"/>
      </dsp:txXfrm>
    </dsp:sp>
    <dsp:sp modelId="{C51EC6D0-63DF-44BA-8B22-A4F287EDCBA2}">
      <dsp:nvSpPr>
        <dsp:cNvPr id="0" name=""/>
        <dsp:cNvSpPr/>
      </dsp:nvSpPr>
      <dsp:spPr>
        <a:xfrm>
          <a:off x="0" y="2227235"/>
          <a:ext cx="5490494" cy="494114"/>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Ad hoc review committees submit letter</a:t>
          </a:r>
        </a:p>
      </dsp:txBody>
      <dsp:txXfrm>
        <a:off x="14472" y="2241707"/>
        <a:ext cx="5461550" cy="465170"/>
      </dsp:txXfrm>
    </dsp:sp>
    <dsp:sp modelId="{EDE0E908-67A4-4BCA-A4F5-1F4E8DC1ED26}">
      <dsp:nvSpPr>
        <dsp:cNvPr id="0" name=""/>
        <dsp:cNvSpPr/>
      </dsp:nvSpPr>
      <dsp:spPr>
        <a:xfrm rot="5400000">
          <a:off x="2652600" y="2733702"/>
          <a:ext cx="185292" cy="2223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8541" y="2752231"/>
        <a:ext cx="133411" cy="129704"/>
      </dsp:txXfrm>
    </dsp:sp>
    <dsp:sp modelId="{D9602DDD-B8B1-409D-AA41-01EF76D0C501}">
      <dsp:nvSpPr>
        <dsp:cNvPr id="0" name=""/>
        <dsp:cNvSpPr/>
      </dsp:nvSpPr>
      <dsp:spPr>
        <a:xfrm>
          <a:off x="0" y="2968406"/>
          <a:ext cx="5490494" cy="494114"/>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Peer Review Committee submit letter</a:t>
          </a:r>
        </a:p>
      </dsp:txBody>
      <dsp:txXfrm>
        <a:off x="14472" y="2982878"/>
        <a:ext cx="5461550" cy="465170"/>
      </dsp:txXfrm>
    </dsp:sp>
    <dsp:sp modelId="{5C7C4A3B-8983-4532-A461-2EEC838FE5A6}">
      <dsp:nvSpPr>
        <dsp:cNvPr id="0" name=""/>
        <dsp:cNvSpPr/>
      </dsp:nvSpPr>
      <dsp:spPr>
        <a:xfrm rot="5400000">
          <a:off x="2652600" y="3474873"/>
          <a:ext cx="185292" cy="2223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8541" y="3493402"/>
        <a:ext cx="133411" cy="129704"/>
      </dsp:txXfrm>
    </dsp:sp>
    <dsp:sp modelId="{D772C821-082A-490C-98A1-4A39D75781DF}">
      <dsp:nvSpPr>
        <dsp:cNvPr id="0" name=""/>
        <dsp:cNvSpPr/>
      </dsp:nvSpPr>
      <dsp:spPr>
        <a:xfrm>
          <a:off x="0" y="3709577"/>
          <a:ext cx="5490494" cy="49411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Associate Vice President makes the decision</a:t>
          </a:r>
        </a:p>
      </dsp:txBody>
      <dsp:txXfrm>
        <a:off x="14472" y="3724049"/>
        <a:ext cx="5461550" cy="4651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dirty="0"/>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063E98AD-7B51-4DC6-82E1-521A52F6A235}" type="datetimeFigureOut">
              <a:rPr lang="en-US" smtClean="0"/>
              <a:t>10/7/2025</a:t>
            </a:fld>
            <a:endParaRPr lang="en-US" dirty="0"/>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217614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Position Description template on the AHR website. Keep in mind the template was developed for all academic titles. You may modify the template to suit your position and developing program. </a:t>
            </a:r>
          </a:p>
          <a:p>
            <a:endParaRPr lang="en-US" dirty="0"/>
          </a:p>
          <a:p>
            <a:r>
              <a:rPr lang="en-US" dirty="0"/>
              <a:t>Also, these are the current elements of the AE; however, the template may change in the coming year. </a:t>
            </a:r>
          </a:p>
          <a:p>
            <a:endParaRPr lang="en-US" dirty="0"/>
          </a:p>
          <a:p>
            <a:r>
              <a:rPr lang="en-US" dirty="0"/>
              <a:t>What has been recognized with both the PD and AE templates (as they currently are) is that neither reflect the academic review criteria (which, for advisors and specialists are research, extension, professional competency, and service). </a:t>
            </a:r>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245919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13dad086_8_5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a13dad086_8_51:notes"/>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a:lnSpc>
                <a:spcPct val="115000"/>
              </a:lnSpc>
              <a:spcBef>
                <a:spcPts val="1223"/>
              </a:spcBef>
              <a:buClr>
                <a:schemeClr val="dk1"/>
              </a:buClr>
              <a:buSzPts val="1100"/>
            </a:pPr>
            <a:r>
              <a:rPr lang="en" sz="1400" dirty="0">
                <a:solidFill>
                  <a:schemeClr val="dk1"/>
                </a:solidFill>
              </a:rPr>
              <a:t>Under each theme you will want to develop your story around your goals. It is fitting that we review some example of goals and the difference between goals and objectives. For further training on developing your goals please see the training video on “goal setting”.</a:t>
            </a:r>
            <a:endParaRPr sz="1400" dirty="0">
              <a:solidFill>
                <a:schemeClr val="dk1"/>
              </a:solidFill>
            </a:endParaRPr>
          </a:p>
          <a:p>
            <a:pPr>
              <a:lnSpc>
                <a:spcPct val="115000"/>
              </a:lnSpc>
              <a:spcBef>
                <a:spcPts val="1223"/>
              </a:spcBef>
              <a:buClr>
                <a:schemeClr val="dk1"/>
              </a:buClr>
              <a:buSzPts val="1100"/>
            </a:pPr>
            <a:r>
              <a:rPr lang="en" sz="1400" dirty="0">
                <a:solidFill>
                  <a:schemeClr val="dk1"/>
                </a:solidFill>
              </a:rPr>
              <a:t>Goals are long-term often extending beyond three years. One example of a goal is “Contribute to an effective strategy for combating citrus greening in California”. As you can see this goal does not provide any detail of how it will be accomplished, nor will it likely be accomplished in a single year.</a:t>
            </a:r>
            <a:endParaRPr sz="1400" dirty="0">
              <a:solidFill>
                <a:schemeClr val="dk1"/>
              </a:solidFill>
            </a:endParaRPr>
          </a:p>
          <a:p>
            <a:pPr>
              <a:lnSpc>
                <a:spcPct val="115000"/>
              </a:lnSpc>
              <a:spcBef>
                <a:spcPts val="1223"/>
              </a:spcBef>
              <a:buClr>
                <a:schemeClr val="dk1"/>
              </a:buClr>
              <a:buSzPts val="1100"/>
            </a:pPr>
            <a:r>
              <a:rPr lang="en" sz="1400" dirty="0">
                <a:solidFill>
                  <a:schemeClr val="dk1"/>
                </a:solidFill>
              </a:rPr>
              <a:t>Objectives typically fall under your goals and ARE typically achievable within a year or two at the most. An example of an Objective that would fall under the above Goal of “Contribute to an effective strategy for combating citrus greening in California” is “Assess the effectiveness of dogs in identifying infected citrus trees”. The objective states your strategy and is achievable within 1-2 years.</a:t>
            </a:r>
            <a:endParaRPr sz="1400" dirty="0">
              <a:solidFill>
                <a:schemeClr val="dk1"/>
              </a:solidFill>
            </a:endParaRPr>
          </a:p>
          <a:p>
            <a:pPr>
              <a:lnSpc>
                <a:spcPct val="107000"/>
              </a:lnSpc>
              <a:spcBef>
                <a:spcPts val="1223"/>
              </a:spcBef>
              <a:buClr>
                <a:schemeClr val="dk1"/>
              </a:buClr>
              <a:buSzPts val="1100"/>
            </a:pPr>
            <a:endParaRPr sz="1400" dirty="0">
              <a:solidFill>
                <a:schemeClr val="dk1"/>
              </a:solidFill>
              <a:latin typeface="Calibri"/>
              <a:ea typeface="Calibri"/>
              <a:cs typeface="Calibri"/>
              <a:sym typeface="Calibri"/>
            </a:endParaRPr>
          </a:p>
          <a:p>
            <a:pPr>
              <a:lnSpc>
                <a:spcPct val="115000"/>
              </a:lnSpc>
              <a:spcBef>
                <a:spcPts val="1223"/>
              </a:spcBef>
              <a:buClr>
                <a:schemeClr val="dk1"/>
              </a:buClr>
              <a:buSzPts val="1100"/>
            </a:pPr>
            <a:r>
              <a:rPr lang="en" sz="1400" dirty="0">
                <a:solidFill>
                  <a:schemeClr val="dk1"/>
                </a:solidFill>
              </a:rPr>
              <a:t> </a:t>
            </a:r>
            <a:endParaRPr sz="1400" dirty="0">
              <a:solidFill>
                <a:schemeClr val="dk1"/>
              </a:solidFill>
            </a:endParaRPr>
          </a:p>
          <a:p>
            <a:pPr>
              <a:spcBef>
                <a:spcPts val="1223"/>
              </a:spcBef>
            </a:pPr>
            <a:endParaRPr dirty="0"/>
          </a:p>
        </p:txBody>
      </p:sp>
    </p:spTree>
    <p:extLst>
      <p:ext uri="{BB962C8B-B14F-4D97-AF65-F5344CB8AC3E}">
        <p14:creationId xmlns:p14="http://schemas.microsoft.com/office/powerpoint/2010/main" val="302200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169340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to acquaint audience with the process; however, since this training is for brand new academics, I don’t want to get bogged down in details or ‘what makes a good PR’.</a:t>
            </a:r>
          </a:p>
        </p:txBody>
      </p:sp>
      <p:sp>
        <p:nvSpPr>
          <p:cNvPr id="4" name="Slide Number Placeholder 3"/>
          <p:cNvSpPr>
            <a:spLocks noGrp="1"/>
          </p:cNvSpPr>
          <p:nvPr>
            <p:ph type="sldNum" sz="quarter" idx="5"/>
          </p:nvPr>
        </p:nvSpPr>
        <p:spPr/>
        <p:txBody>
          <a:bodyPr/>
          <a:lstStyle/>
          <a:p>
            <a:fld id="{E2C40387-D8E8-4747-B676-98ED036C8F01}" type="slidenum">
              <a:rPr lang="en-US" smtClean="0"/>
              <a:t>17</a:t>
            </a:fld>
            <a:endParaRPr lang="en-US" dirty="0"/>
          </a:p>
        </p:txBody>
      </p:sp>
    </p:spTree>
    <p:extLst>
      <p:ext uri="{BB962C8B-B14F-4D97-AF65-F5344CB8AC3E}">
        <p14:creationId xmlns:p14="http://schemas.microsoft.com/office/powerpoint/2010/main" val="165015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Merits may occur every 2 years in the Assistant and Associate ranks, and every 3 years in Full Title. Promotions are the milestones from Assistant to Associate to Full Title.</a:t>
            </a:r>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54458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260448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is taken from the ANR Policy and Procedure Manual, Section 315, Advancement</a:t>
            </a:r>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59873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is taken from the ANR Policy and Procedure Manual, Section 315, Advancement</a:t>
            </a:r>
          </a:p>
        </p:txBody>
      </p:sp>
      <p:sp>
        <p:nvSpPr>
          <p:cNvPr id="4" name="Slide Number Placeholder 3"/>
          <p:cNvSpPr>
            <a:spLocks noGrp="1"/>
          </p:cNvSpPr>
          <p:nvPr>
            <p:ph type="sldNum" sz="quarter" idx="5"/>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3610633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advancement criteria are especially important to capture in the Program Review dossier, but </a:t>
            </a:r>
            <a:r>
              <a:rPr lang="en-US"/>
              <a:t>they should also </a:t>
            </a: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22</a:t>
            </a:fld>
            <a:endParaRPr lang="en-US" dirty="0"/>
          </a:p>
        </p:txBody>
      </p:sp>
    </p:spTree>
    <p:extLst>
      <p:ext uri="{BB962C8B-B14F-4D97-AF65-F5344CB8AC3E}">
        <p14:creationId xmlns:p14="http://schemas.microsoft.com/office/powerpoint/2010/main" val="272934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helpful information for Project Board too.</a:t>
            </a:r>
          </a:p>
        </p:txBody>
      </p:sp>
      <p:sp>
        <p:nvSpPr>
          <p:cNvPr id="4" name="Slide Number Placeholder 3"/>
          <p:cNvSpPr>
            <a:spLocks noGrp="1"/>
          </p:cNvSpPr>
          <p:nvPr>
            <p:ph type="sldNum" sz="quarter" idx="5"/>
          </p:nvPr>
        </p:nvSpPr>
        <p:spPr/>
        <p:txBody>
          <a:bodyPr/>
          <a:lstStyle/>
          <a:p>
            <a:fld id="{E2C40387-D8E8-4747-B676-98ED036C8F01}" type="slidenum">
              <a:rPr lang="en-US" smtClean="0"/>
              <a:t>23</a:t>
            </a:fld>
            <a:endParaRPr lang="en-US" dirty="0"/>
          </a:p>
        </p:txBody>
      </p:sp>
    </p:spTree>
    <p:extLst>
      <p:ext uri="{BB962C8B-B14F-4D97-AF65-F5344CB8AC3E}">
        <p14:creationId xmlns:p14="http://schemas.microsoft.com/office/powerpoint/2010/main" val="393711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a series of trainings that are being offered by the Personnel Committee. Because UC ANR has hired many new academics in recent years, the Committee, wanted to provide trainings specifically for new academics, and for academics writing their first program review. The Q&amp;A sessions provided academics with opportunities to ask their questions about the process.</a:t>
            </a:r>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413061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56">
              <a:defRPr/>
            </a:pPr>
            <a:r>
              <a:rPr lang="en-US" dirty="0"/>
              <a:t>Overview to acquaint audience with the process.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24</a:t>
            </a:fld>
            <a:endParaRPr lang="en-US" dirty="0"/>
          </a:p>
        </p:txBody>
      </p:sp>
    </p:spTree>
    <p:extLst>
      <p:ext uri="{BB962C8B-B14F-4D97-AF65-F5344CB8AC3E}">
        <p14:creationId xmlns:p14="http://schemas.microsoft.com/office/powerpoint/2010/main" val="450730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of the dossier will vary depending on the requested action (see </a:t>
            </a:r>
            <a:r>
              <a:rPr lang="en-US" dirty="0" err="1"/>
              <a:t>Ebook</a:t>
            </a:r>
            <a:r>
              <a:rPr lang="en-US" dirty="0"/>
              <a:t> pages 17-18). The PR dossier is described in more detail in other Personnel Committee trainings. </a:t>
            </a:r>
          </a:p>
        </p:txBody>
      </p:sp>
      <p:sp>
        <p:nvSpPr>
          <p:cNvPr id="4" name="Slide Number Placeholder 3"/>
          <p:cNvSpPr>
            <a:spLocks noGrp="1"/>
          </p:cNvSpPr>
          <p:nvPr>
            <p:ph type="sldNum" sz="quarter" idx="5"/>
          </p:nvPr>
        </p:nvSpPr>
        <p:spPr/>
        <p:txBody>
          <a:bodyPr/>
          <a:lstStyle/>
          <a:p>
            <a:fld id="{E2C40387-D8E8-4747-B676-98ED036C8F01}" type="slidenum">
              <a:rPr lang="en-US" smtClean="0"/>
              <a:t>25</a:t>
            </a:fld>
            <a:endParaRPr lang="en-US" dirty="0"/>
          </a:p>
        </p:txBody>
      </p:sp>
    </p:spTree>
    <p:extLst>
      <p:ext uri="{BB962C8B-B14F-4D97-AF65-F5344CB8AC3E}">
        <p14:creationId xmlns:p14="http://schemas.microsoft.com/office/powerpoint/2010/main" val="232576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a1abfee52d_0_118: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g1a1abfee52d_0_118:notes"/>
          <p:cNvSpPr txBox="1">
            <a:spLocks noGrp="1"/>
          </p:cNvSpPr>
          <p:nvPr>
            <p:ph type="body" idx="1"/>
          </p:nvPr>
        </p:nvSpPr>
        <p:spPr>
          <a:xfrm>
            <a:off x="934721" y="4416426"/>
            <a:ext cx="5141100" cy="4183200"/>
          </a:xfrm>
          <a:prstGeom prst="rect">
            <a:avLst/>
          </a:prstGeom>
          <a:noFill/>
          <a:ln>
            <a:noFill/>
          </a:ln>
        </p:spPr>
        <p:txBody>
          <a:bodyPr spcFirstLastPara="1" wrap="square" lIns="93800" tIns="46900" rIns="93800" bIns="46900" anchor="t" anchorCtr="0">
            <a:noAutofit/>
          </a:bodyPr>
          <a:lstStyle/>
          <a:p>
            <a:pPr marL="0" lvl="0" indent="0" algn="l" rtl="0">
              <a:lnSpc>
                <a:spcPct val="100000"/>
              </a:lnSpc>
              <a:spcBef>
                <a:spcPts val="360"/>
              </a:spcBef>
              <a:spcAft>
                <a:spcPts val="0"/>
              </a:spcAft>
              <a:buSzPts val="1400"/>
              <a:buNone/>
            </a:pPr>
            <a:r>
              <a:rPr lang="en-US" dirty="0"/>
              <a:t>Impacts take time to realize, and some anticipated impacts may not be realized over your career. </a:t>
            </a:r>
            <a:endParaRPr dirty="0"/>
          </a:p>
        </p:txBody>
      </p:sp>
      <p:sp>
        <p:nvSpPr>
          <p:cNvPr id="114" name="Google Shape;114;g1a1abfee52d_0_118:notes"/>
          <p:cNvSpPr txBox="1">
            <a:spLocks noGrp="1"/>
          </p:cNvSpPr>
          <p:nvPr>
            <p:ph type="sldNum" idx="12"/>
          </p:nvPr>
        </p:nvSpPr>
        <p:spPr>
          <a:xfrm>
            <a:off x="3972561" y="8831263"/>
            <a:ext cx="3037800" cy="465000"/>
          </a:xfrm>
          <a:prstGeom prst="rect">
            <a:avLst/>
          </a:prstGeom>
          <a:noFill/>
          <a:ln>
            <a:noFill/>
          </a:ln>
        </p:spPr>
        <p:txBody>
          <a:bodyPr spcFirstLastPara="1" wrap="square" lIns="93800" tIns="46900" rIns="93800" bIns="469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27</a:t>
            </a:fld>
            <a:endParaRPr lang="en-US" dirty="0"/>
          </a:p>
        </p:txBody>
      </p:sp>
    </p:spTree>
    <p:extLst>
      <p:ext uri="{BB962C8B-B14F-4D97-AF65-F5344CB8AC3E}">
        <p14:creationId xmlns:p14="http://schemas.microsoft.com/office/powerpoint/2010/main" val="377366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29</a:t>
            </a:fld>
            <a:endParaRPr lang="en-US" dirty="0"/>
          </a:p>
        </p:txBody>
      </p:sp>
    </p:spTree>
    <p:extLst>
      <p:ext uri="{BB962C8B-B14F-4D97-AF65-F5344CB8AC3E}">
        <p14:creationId xmlns:p14="http://schemas.microsoft.com/office/powerpoint/2010/main" val="109445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30</a:t>
            </a:fld>
            <a:endParaRPr lang="en-US" dirty="0"/>
          </a:p>
        </p:txBody>
      </p:sp>
    </p:spTree>
    <p:extLst>
      <p:ext uri="{BB962C8B-B14F-4D97-AF65-F5344CB8AC3E}">
        <p14:creationId xmlns:p14="http://schemas.microsoft.com/office/powerpoint/2010/main" val="781002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of trainings put on by the Program Planning and Evaluation unit. These have already passed this year, but we recommend looking into these next year or reviewing the recordings from this year.</a:t>
            </a:r>
          </a:p>
        </p:txBody>
      </p:sp>
      <p:sp>
        <p:nvSpPr>
          <p:cNvPr id="4" name="Slide Number Placeholder 3"/>
          <p:cNvSpPr>
            <a:spLocks noGrp="1"/>
          </p:cNvSpPr>
          <p:nvPr>
            <p:ph type="sldNum" sz="quarter" idx="5"/>
          </p:nvPr>
        </p:nvSpPr>
        <p:spPr/>
        <p:txBody>
          <a:bodyPr/>
          <a:lstStyle/>
          <a:p>
            <a:fld id="{E2C40387-D8E8-4747-B676-98ED036C8F01}" type="slidenum">
              <a:rPr lang="en-US" smtClean="0"/>
              <a:t>31</a:t>
            </a:fld>
            <a:endParaRPr lang="en-US" dirty="0"/>
          </a:p>
        </p:txBody>
      </p:sp>
    </p:spTree>
    <p:extLst>
      <p:ext uri="{BB962C8B-B14F-4D97-AF65-F5344CB8AC3E}">
        <p14:creationId xmlns:p14="http://schemas.microsoft.com/office/powerpoint/2010/main" val="73273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 and examples to help guide you on measuring outcomes.</a:t>
            </a:r>
          </a:p>
        </p:txBody>
      </p:sp>
      <p:sp>
        <p:nvSpPr>
          <p:cNvPr id="4" name="Slide Number Placeholder 3"/>
          <p:cNvSpPr>
            <a:spLocks noGrp="1"/>
          </p:cNvSpPr>
          <p:nvPr>
            <p:ph type="sldNum" sz="quarter" idx="5"/>
          </p:nvPr>
        </p:nvSpPr>
        <p:spPr/>
        <p:txBody>
          <a:bodyPr/>
          <a:lstStyle/>
          <a:p>
            <a:fld id="{E2C40387-D8E8-4747-B676-98ED036C8F01}" type="slidenum">
              <a:rPr lang="en-US" smtClean="0"/>
              <a:t>33</a:t>
            </a:fld>
            <a:endParaRPr lang="en-US" dirty="0"/>
          </a:p>
        </p:txBody>
      </p:sp>
    </p:spTree>
    <p:extLst>
      <p:ext uri="{BB962C8B-B14F-4D97-AF65-F5344CB8AC3E}">
        <p14:creationId xmlns:p14="http://schemas.microsoft.com/office/powerpoint/2010/main" val="1741452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34</a:t>
            </a:fld>
            <a:endParaRPr lang="en-US" dirty="0"/>
          </a:p>
        </p:txBody>
      </p:sp>
    </p:spTree>
    <p:extLst>
      <p:ext uri="{BB962C8B-B14F-4D97-AF65-F5344CB8AC3E}">
        <p14:creationId xmlns:p14="http://schemas.microsoft.com/office/powerpoint/2010/main" val="1623999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35</a:t>
            </a:fld>
            <a:endParaRPr lang="en-US" dirty="0"/>
          </a:p>
        </p:txBody>
      </p:sp>
    </p:spTree>
    <p:extLst>
      <p:ext uri="{BB962C8B-B14F-4D97-AF65-F5344CB8AC3E}">
        <p14:creationId xmlns:p14="http://schemas.microsoft.com/office/powerpoint/2010/main" val="50873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Personnel Committee annually provides trainings for academics on the advancement process because the Personnel Committee helps to oversee the process. </a:t>
            </a:r>
          </a:p>
          <a:p>
            <a:r>
              <a:rPr lang="en-US" dirty="0"/>
              <a:t>(Read from the slide)</a:t>
            </a:r>
          </a:p>
        </p:txBody>
      </p:sp>
      <p:sp>
        <p:nvSpPr>
          <p:cNvPr id="4" name="Slide Number Placeholder 3"/>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293630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Academics are required to do annual reporting related to civil right compliance, FTE reporting, and performance evaluation. All of this reporting in integrated in ANR’s online system called Project Board. Project Board is accessed through your ANR Portal. I will show some screenshots of Project Board in the next couple slides, but the primary purpose of this training is to focus on performance evaluation. There are separate trainings provided by the ANR Program Planning and Evaluation unit that can help guide you through using Project Board and civil rights compliance reporting. Project Board may also be used to organize your activities for performance evaluation, but academics are not required to use Project Board for that. We’ll talk more about the elements of performance evaluation and ways to organize your activities in a few slides.</a:t>
            </a: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251682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112113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249170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72274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288448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174179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10/7/2025</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10/7/2025</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10/7/2025</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10/7/2025</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Only">
  <p:cSld name="8_Title Only">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1598277"/>
          </a:xfrm>
          <a:prstGeom prst="rect">
            <a:avLst/>
          </a:prstGeom>
          <a:noFill/>
          <a:ln>
            <a:noFill/>
          </a:ln>
        </p:spPr>
      </p:pic>
      <p:sp>
        <p:nvSpPr>
          <p:cNvPr id="59" name="Google Shape;59;p14"/>
          <p:cNvSpPr txBox="1">
            <a:spLocks noGrp="1"/>
          </p:cNvSpPr>
          <p:nvPr>
            <p:ph type="title"/>
          </p:nvPr>
        </p:nvSpPr>
        <p:spPr>
          <a:xfrm>
            <a:off x="684734" y="313787"/>
            <a:ext cx="10817839" cy="767528"/>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100"/>
              <a:buFont typeface="Arial"/>
              <a:buNone/>
              <a:defRPr sz="4133">
                <a:solidFill>
                  <a:schemeClr val="lt1"/>
                </a:solidFill>
              </a:defRPr>
            </a:lvl1pPr>
            <a:lvl2pPr lvl="1">
              <a:spcBef>
                <a:spcPts val="0"/>
              </a:spcBef>
              <a:spcAft>
                <a:spcPts val="0"/>
              </a:spcAft>
              <a:buSzPts val="1600"/>
              <a:buNone/>
              <a:defRPr sz="2133"/>
            </a:lvl2pPr>
            <a:lvl3pPr lvl="2">
              <a:spcBef>
                <a:spcPts val="0"/>
              </a:spcBef>
              <a:spcAft>
                <a:spcPts val="0"/>
              </a:spcAft>
              <a:buSzPts val="1600"/>
              <a:buNone/>
              <a:defRPr sz="2133"/>
            </a:lvl3pPr>
            <a:lvl4pPr lvl="3">
              <a:spcBef>
                <a:spcPts val="0"/>
              </a:spcBef>
              <a:spcAft>
                <a:spcPts val="0"/>
              </a:spcAft>
              <a:buSzPts val="1600"/>
              <a:buNone/>
              <a:defRPr sz="2133"/>
            </a:lvl4pPr>
            <a:lvl5pPr lvl="4">
              <a:spcBef>
                <a:spcPts val="0"/>
              </a:spcBef>
              <a:spcAft>
                <a:spcPts val="0"/>
              </a:spcAft>
              <a:buSzPts val="1600"/>
              <a:buNone/>
              <a:defRPr sz="2133"/>
            </a:lvl5pPr>
            <a:lvl6pPr lvl="5">
              <a:spcBef>
                <a:spcPts val="0"/>
              </a:spcBef>
              <a:spcAft>
                <a:spcPts val="0"/>
              </a:spcAft>
              <a:buSzPts val="1600"/>
              <a:buNone/>
              <a:defRPr sz="2133"/>
            </a:lvl6pPr>
            <a:lvl7pPr lvl="6">
              <a:spcBef>
                <a:spcPts val="0"/>
              </a:spcBef>
              <a:spcAft>
                <a:spcPts val="0"/>
              </a:spcAft>
              <a:buSzPts val="1600"/>
              <a:buNone/>
              <a:defRPr sz="2133"/>
            </a:lvl7pPr>
            <a:lvl8pPr lvl="7">
              <a:spcBef>
                <a:spcPts val="0"/>
              </a:spcBef>
              <a:spcAft>
                <a:spcPts val="0"/>
              </a:spcAft>
              <a:buSzPts val="1600"/>
              <a:buNone/>
              <a:defRPr sz="2133"/>
            </a:lvl8pPr>
            <a:lvl9pPr lvl="8">
              <a:spcBef>
                <a:spcPts val="0"/>
              </a:spcBef>
              <a:spcAft>
                <a:spcPts val="0"/>
              </a:spcAft>
              <a:buSzPts val="1600"/>
              <a:buNone/>
              <a:defRPr sz="2133"/>
            </a:lvl9pPr>
          </a:lstStyle>
          <a:p>
            <a:endParaRPr/>
          </a:p>
        </p:txBody>
      </p:sp>
      <p:sp>
        <p:nvSpPr>
          <p:cNvPr id="60" name="Google Shape;60;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
        <p:nvSpPr>
          <p:cNvPr id="63" name="Google Shape;63;p14"/>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541853" algn="l">
              <a:lnSpc>
                <a:spcPct val="90000"/>
              </a:lnSpc>
              <a:spcBef>
                <a:spcPts val="1067"/>
              </a:spcBef>
              <a:spcAft>
                <a:spcPts val="0"/>
              </a:spcAft>
              <a:buClr>
                <a:schemeClr val="dk1"/>
              </a:buClr>
              <a:buSzPts val="2800"/>
              <a:buChar char="●"/>
              <a:defRPr sz="3333"/>
            </a:lvl1pPr>
            <a:lvl2pPr marL="1219170" lvl="1" indent="-541853" algn="l">
              <a:lnSpc>
                <a:spcPct val="90000"/>
              </a:lnSpc>
              <a:spcBef>
                <a:spcPts val="2133"/>
              </a:spcBef>
              <a:spcAft>
                <a:spcPts val="0"/>
              </a:spcAft>
              <a:buClr>
                <a:schemeClr val="dk1"/>
              </a:buClr>
              <a:buSzPts val="2800"/>
              <a:buChar char="○"/>
              <a:defRPr sz="3333"/>
            </a:lvl2pPr>
            <a:lvl3pPr marL="1828754" lvl="2" indent="-541853" algn="l">
              <a:lnSpc>
                <a:spcPct val="90000"/>
              </a:lnSpc>
              <a:spcBef>
                <a:spcPts val="2133"/>
              </a:spcBef>
              <a:spcAft>
                <a:spcPts val="0"/>
              </a:spcAft>
              <a:buClr>
                <a:schemeClr val="dk1"/>
              </a:buClr>
              <a:buSzPts val="2800"/>
              <a:buChar char="■"/>
              <a:defRPr sz="3333"/>
            </a:lvl3pPr>
            <a:lvl4pPr marL="2438339" lvl="3" indent="-541853" algn="l">
              <a:lnSpc>
                <a:spcPct val="90000"/>
              </a:lnSpc>
              <a:spcBef>
                <a:spcPts val="2133"/>
              </a:spcBef>
              <a:spcAft>
                <a:spcPts val="0"/>
              </a:spcAft>
              <a:buClr>
                <a:schemeClr val="dk1"/>
              </a:buClr>
              <a:buSzPts val="2800"/>
              <a:buChar char="●"/>
              <a:defRPr sz="3333"/>
            </a:lvl4pPr>
            <a:lvl5pPr marL="3047924" lvl="4" indent="-541853" algn="l">
              <a:lnSpc>
                <a:spcPct val="90000"/>
              </a:lnSpc>
              <a:spcBef>
                <a:spcPts val="2133"/>
              </a:spcBef>
              <a:spcAft>
                <a:spcPts val="0"/>
              </a:spcAft>
              <a:buClr>
                <a:schemeClr val="dk1"/>
              </a:buClr>
              <a:buSzPts val="2800"/>
              <a:buChar char="○"/>
              <a:defRPr sz="3333"/>
            </a:lvl5pPr>
            <a:lvl6pPr marL="3657509" lvl="5" indent="-541853" algn="l">
              <a:lnSpc>
                <a:spcPct val="90000"/>
              </a:lnSpc>
              <a:spcBef>
                <a:spcPts val="2133"/>
              </a:spcBef>
              <a:spcAft>
                <a:spcPts val="0"/>
              </a:spcAft>
              <a:buClr>
                <a:schemeClr val="dk1"/>
              </a:buClr>
              <a:buSzPts val="2800"/>
              <a:buChar char="■"/>
              <a:defRPr sz="3333"/>
            </a:lvl6pPr>
            <a:lvl7pPr marL="4267093" lvl="6" indent="-541853" algn="l">
              <a:lnSpc>
                <a:spcPct val="90000"/>
              </a:lnSpc>
              <a:spcBef>
                <a:spcPts val="2133"/>
              </a:spcBef>
              <a:spcAft>
                <a:spcPts val="0"/>
              </a:spcAft>
              <a:buClr>
                <a:schemeClr val="dk1"/>
              </a:buClr>
              <a:buSzPts val="2800"/>
              <a:buChar char="●"/>
              <a:defRPr sz="3333"/>
            </a:lvl7pPr>
            <a:lvl8pPr marL="4876678" lvl="7" indent="-541853" algn="l">
              <a:lnSpc>
                <a:spcPct val="90000"/>
              </a:lnSpc>
              <a:spcBef>
                <a:spcPts val="2133"/>
              </a:spcBef>
              <a:spcAft>
                <a:spcPts val="0"/>
              </a:spcAft>
              <a:buClr>
                <a:schemeClr val="dk1"/>
              </a:buClr>
              <a:buSzPts val="2800"/>
              <a:buChar char="○"/>
              <a:defRPr sz="3333"/>
            </a:lvl8pPr>
            <a:lvl9pPr marL="5486263" lvl="8" indent="-541853" algn="l">
              <a:lnSpc>
                <a:spcPct val="90000"/>
              </a:lnSpc>
              <a:spcBef>
                <a:spcPts val="2133"/>
              </a:spcBef>
              <a:spcAft>
                <a:spcPts val="2133"/>
              </a:spcAft>
              <a:buClr>
                <a:schemeClr val="dk1"/>
              </a:buClr>
              <a:buSzPts val="2800"/>
              <a:buChar char="■"/>
              <a:defRPr sz="3333"/>
            </a:lvl9pPr>
          </a:lstStyle>
          <a:p>
            <a:endParaRPr/>
          </a:p>
        </p:txBody>
      </p:sp>
    </p:spTree>
    <p:extLst>
      <p:ext uri="{BB962C8B-B14F-4D97-AF65-F5344CB8AC3E}">
        <p14:creationId xmlns:p14="http://schemas.microsoft.com/office/powerpoint/2010/main" val="209270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10/7/2025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 id="2147483680" r:id="rId24"/>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ucanr.edu/sites/anrstaff/files/360690.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ucanr.edu/sites/anrstaff/Personnel_Benefits/Academic_Personne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projectboard.ucanr.edu/"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ucanr.edu/sites/ProjectBoardHel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838201"/>
            <a:ext cx="11784330" cy="1964690"/>
          </a:xfrm>
        </p:spPr>
        <p:txBody>
          <a:bodyPr>
            <a:normAutofit fontScale="90000"/>
          </a:bodyPr>
          <a:lstStyle/>
          <a:p>
            <a:pPr>
              <a:lnSpc>
                <a:spcPct val="100000"/>
              </a:lnSpc>
              <a:spcBef>
                <a:spcPts val="1200"/>
              </a:spcBef>
              <a:spcAft>
                <a:spcPts val="1200"/>
              </a:spcAft>
            </a:pPr>
            <a:r>
              <a:rPr lang="en-US" dirty="0"/>
              <a:t>Training for Brand New Academics</a:t>
            </a:r>
            <a:br>
              <a:rPr lang="en-US" sz="3100" dirty="0"/>
            </a:br>
            <a:br>
              <a:rPr lang="en-US" sz="3100" dirty="0"/>
            </a:br>
            <a:r>
              <a:rPr lang="en-US" sz="3100" dirty="0"/>
              <a:t>Finding success in the UC ANR Academic Advancement Process</a:t>
            </a:r>
          </a:p>
        </p:txBody>
      </p:sp>
      <p:sp>
        <p:nvSpPr>
          <p:cNvPr id="2" name="Subtitle 1"/>
          <p:cNvSpPr>
            <a:spLocks noGrp="1"/>
          </p:cNvSpPr>
          <p:nvPr>
            <p:ph type="subTitle" idx="1"/>
          </p:nvPr>
        </p:nvSpPr>
        <p:spPr>
          <a:xfrm>
            <a:off x="0" y="3068320"/>
            <a:ext cx="12192000" cy="2301662"/>
          </a:xfrm>
        </p:spPr>
        <p:txBody>
          <a:bodyPr>
            <a:normAutofit/>
          </a:bodyPr>
          <a:lstStyle/>
          <a:p>
            <a:r>
              <a:rPr lang="en-US" sz="2400" dirty="0"/>
              <a:t>Presented by the Academic Assembly Personnel Committee </a:t>
            </a:r>
          </a:p>
          <a:p>
            <a:r>
              <a:rPr lang="en-US" sz="2400" dirty="0"/>
              <a:t>Mark </a:t>
            </a:r>
            <a:r>
              <a:rPr lang="en-US" sz="2400" dirty="0" err="1"/>
              <a:t>Bolda</a:t>
            </a:r>
            <a:r>
              <a:rPr lang="en-US" sz="2400" dirty="0"/>
              <a:t>, 2024-25 Chair</a:t>
            </a:r>
          </a:p>
          <a:p>
            <a:r>
              <a:rPr lang="en-US" sz="2400" dirty="0"/>
              <a:t>Aparna </a:t>
            </a:r>
            <a:r>
              <a:rPr lang="en-US" sz="2400" dirty="0" err="1"/>
              <a:t>Gazula</a:t>
            </a:r>
            <a:endParaRPr lang="en-US" sz="2400" dirty="0"/>
          </a:p>
          <a:p>
            <a:r>
              <a:rPr lang="en-US" sz="2400" dirty="0"/>
              <a:t>Marianne Bird</a:t>
            </a:r>
          </a:p>
          <a:p>
            <a:endParaRPr lang="en-US" sz="900" dirty="0"/>
          </a:p>
        </p:txBody>
      </p:sp>
    </p:spTree>
    <p:extLst>
      <p:ext uri="{BB962C8B-B14F-4D97-AF65-F5344CB8AC3E}">
        <p14:creationId xmlns:p14="http://schemas.microsoft.com/office/powerpoint/2010/main" val="2632358831"/>
      </p:ext>
    </p:extLst>
  </p:cSld>
  <p:clrMapOvr>
    <a:masterClrMapping/>
  </p:clrMapOvr>
  <mc:AlternateContent xmlns:mc="http://schemas.openxmlformats.org/markup-compatibility/2006" xmlns:p14="http://schemas.microsoft.com/office/powerpoint/2010/main">
    <mc:Choice Requires="p14">
      <p:transition spd="slow" p14:dur="2000" advTm="41359"/>
    </mc:Choice>
    <mc:Fallback xmlns="">
      <p:transition spd="slow" advTm="413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F5D7-CBC5-3727-EFA7-9E52B63CA636}"/>
              </a:ext>
            </a:extLst>
          </p:cNvPr>
          <p:cNvSpPr>
            <a:spLocks noGrp="1"/>
          </p:cNvSpPr>
          <p:nvPr>
            <p:ph type="title"/>
          </p:nvPr>
        </p:nvSpPr>
        <p:spPr/>
        <p:txBody>
          <a:bodyPr>
            <a:normAutofit fontScale="90000"/>
          </a:bodyPr>
          <a:lstStyle/>
          <a:p>
            <a:r>
              <a:rPr lang="en-US" dirty="0"/>
              <a:t>Annual evaluations are required for all ANR academics</a:t>
            </a:r>
          </a:p>
        </p:txBody>
      </p:sp>
      <p:sp>
        <p:nvSpPr>
          <p:cNvPr id="3" name="Content Placeholder 2">
            <a:extLst>
              <a:ext uri="{FF2B5EF4-FFF2-40B4-BE49-F238E27FC236}">
                <a16:creationId xmlns:a16="http://schemas.microsoft.com/office/drawing/2014/main" id="{8B7813FC-3720-C770-5E60-F78DDD69B3A7}"/>
              </a:ext>
            </a:extLst>
          </p:cNvPr>
          <p:cNvSpPr>
            <a:spLocks noGrp="1"/>
          </p:cNvSpPr>
          <p:nvPr>
            <p:ph idx="1"/>
          </p:nvPr>
        </p:nvSpPr>
        <p:spPr/>
        <p:txBody>
          <a:bodyPr/>
          <a:lstStyle/>
          <a:p>
            <a:pPr>
              <a:spcBef>
                <a:spcPts val="600"/>
              </a:spcBef>
              <a:spcAft>
                <a:spcPts val="600"/>
              </a:spcAft>
            </a:pPr>
            <a:r>
              <a:rPr lang="en-US" dirty="0"/>
              <a:t>The only reasons for not completing an AE:</a:t>
            </a:r>
          </a:p>
          <a:p>
            <a:pPr lvl="1">
              <a:spcBef>
                <a:spcPts val="600"/>
              </a:spcBef>
              <a:spcAft>
                <a:spcPts val="600"/>
              </a:spcAft>
            </a:pPr>
            <a:r>
              <a:rPr lang="en-US" dirty="0"/>
              <a:t>Submission of a Program Review dossier</a:t>
            </a:r>
          </a:p>
          <a:p>
            <a:pPr lvl="1">
              <a:spcBef>
                <a:spcPts val="600"/>
              </a:spcBef>
              <a:spcAft>
                <a:spcPts val="600"/>
              </a:spcAft>
            </a:pPr>
            <a:r>
              <a:rPr lang="en-US" dirty="0"/>
              <a:t>Sick or Family Medical Leave</a:t>
            </a:r>
          </a:p>
          <a:p>
            <a:pPr lvl="1">
              <a:spcBef>
                <a:spcPts val="600"/>
              </a:spcBef>
              <a:spcAft>
                <a:spcPts val="600"/>
              </a:spcAft>
            </a:pPr>
            <a:r>
              <a:rPr lang="en-US" dirty="0"/>
              <a:t>Sabbatical Leave</a:t>
            </a:r>
          </a:p>
          <a:p>
            <a:pPr lvl="1">
              <a:spcBef>
                <a:spcPts val="600"/>
              </a:spcBef>
              <a:spcAft>
                <a:spcPts val="600"/>
              </a:spcAft>
            </a:pPr>
            <a:r>
              <a:rPr lang="en-US" dirty="0"/>
              <a:t>Campus-based academics are evaluated by campus academic personnel procedures.</a:t>
            </a:r>
          </a:p>
        </p:txBody>
      </p:sp>
    </p:spTree>
    <p:extLst>
      <p:ext uri="{BB962C8B-B14F-4D97-AF65-F5344CB8AC3E}">
        <p14:creationId xmlns:p14="http://schemas.microsoft.com/office/powerpoint/2010/main" val="3863761706"/>
      </p:ext>
    </p:extLst>
  </p:cSld>
  <p:clrMapOvr>
    <a:masterClrMapping/>
  </p:clrMapOvr>
  <mc:AlternateContent xmlns:mc="http://schemas.openxmlformats.org/markup-compatibility/2006" xmlns:p14="http://schemas.microsoft.com/office/powerpoint/2010/main">
    <mc:Choice Requires="p14">
      <p:transition spd="slow" p14:dur="2000" advTm="58154"/>
    </mc:Choice>
    <mc:Fallback xmlns="">
      <p:transition spd="slow" advTm="581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0693-31F8-6E38-5F46-E3093AF4C395}"/>
              </a:ext>
            </a:extLst>
          </p:cNvPr>
          <p:cNvSpPr>
            <a:spLocks noGrp="1"/>
          </p:cNvSpPr>
          <p:nvPr>
            <p:ph type="title"/>
          </p:nvPr>
        </p:nvSpPr>
        <p:spPr/>
        <p:txBody>
          <a:bodyPr/>
          <a:lstStyle/>
          <a:p>
            <a:r>
              <a:rPr lang="en-US" dirty="0"/>
              <a:t>Annual evaluation timeline</a:t>
            </a:r>
          </a:p>
        </p:txBody>
      </p:sp>
      <p:sp>
        <p:nvSpPr>
          <p:cNvPr id="3" name="Content Placeholder 2">
            <a:extLst>
              <a:ext uri="{FF2B5EF4-FFF2-40B4-BE49-F238E27FC236}">
                <a16:creationId xmlns:a16="http://schemas.microsoft.com/office/drawing/2014/main" id="{BC39A752-089D-2033-0802-208A960C0B17}"/>
              </a:ext>
            </a:extLst>
          </p:cNvPr>
          <p:cNvSpPr>
            <a:spLocks noGrp="1"/>
          </p:cNvSpPr>
          <p:nvPr>
            <p:ph idx="1"/>
          </p:nvPr>
        </p:nvSpPr>
        <p:spPr/>
        <p:txBody>
          <a:bodyPr/>
          <a:lstStyle/>
          <a:p>
            <a:r>
              <a:rPr lang="en-US" dirty="0"/>
              <a:t>Review cycle is October 1 to September 30.</a:t>
            </a:r>
          </a:p>
          <a:p>
            <a:r>
              <a:rPr lang="en-US" dirty="0"/>
              <a:t>AE is due December 9 via Project Board.</a:t>
            </a:r>
          </a:p>
        </p:txBody>
      </p:sp>
      <p:pic>
        <p:nvPicPr>
          <p:cNvPr id="5" name="Picture 4" descr="A diagram of a process&#10;&#10;Description automatically generated">
            <a:extLst>
              <a:ext uri="{FF2B5EF4-FFF2-40B4-BE49-F238E27FC236}">
                <a16:creationId xmlns:a16="http://schemas.microsoft.com/office/drawing/2014/main" id="{A78340C7-94B8-1D4B-8D08-11F7DEE0F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9" y="2981604"/>
            <a:ext cx="11050811" cy="2822296"/>
          </a:xfrm>
          <a:prstGeom prst="rect">
            <a:avLst/>
          </a:prstGeom>
        </p:spPr>
      </p:pic>
      <p:sp>
        <p:nvSpPr>
          <p:cNvPr id="4" name="TextBox 3">
            <a:extLst>
              <a:ext uri="{FF2B5EF4-FFF2-40B4-BE49-F238E27FC236}">
                <a16:creationId xmlns:a16="http://schemas.microsoft.com/office/drawing/2014/main" id="{12DF4412-59A0-F594-EEB8-35F89D5223A5}"/>
              </a:ext>
            </a:extLst>
          </p:cNvPr>
          <p:cNvSpPr txBox="1"/>
          <p:nvPr/>
        </p:nvSpPr>
        <p:spPr>
          <a:xfrm>
            <a:off x="2532185" y="4732774"/>
            <a:ext cx="954593" cy="307777"/>
          </a:xfrm>
          <a:prstGeom prst="rect">
            <a:avLst/>
          </a:prstGeom>
          <a:solidFill>
            <a:schemeClr val="accent3"/>
          </a:solidFill>
        </p:spPr>
        <p:txBody>
          <a:bodyPr wrap="square" rtlCol="0">
            <a:spAutoFit/>
          </a:bodyPr>
          <a:lstStyle/>
          <a:p>
            <a:r>
              <a:rPr lang="en-US" sz="1400" dirty="0"/>
              <a:t>By July 29</a:t>
            </a:r>
          </a:p>
        </p:txBody>
      </p:sp>
      <p:sp>
        <p:nvSpPr>
          <p:cNvPr id="6" name="TextBox 5">
            <a:extLst>
              <a:ext uri="{FF2B5EF4-FFF2-40B4-BE49-F238E27FC236}">
                <a16:creationId xmlns:a16="http://schemas.microsoft.com/office/drawing/2014/main" id="{723BE90E-FFEB-FEB7-566A-46E7AFD55101}"/>
              </a:ext>
            </a:extLst>
          </p:cNvPr>
          <p:cNvSpPr txBox="1"/>
          <p:nvPr/>
        </p:nvSpPr>
        <p:spPr>
          <a:xfrm>
            <a:off x="5668597" y="4895036"/>
            <a:ext cx="954593" cy="307777"/>
          </a:xfrm>
          <a:prstGeom prst="rect">
            <a:avLst/>
          </a:prstGeom>
          <a:solidFill>
            <a:schemeClr val="accent1">
              <a:lumMod val="60000"/>
              <a:lumOff val="40000"/>
            </a:schemeClr>
          </a:solidFill>
        </p:spPr>
        <p:txBody>
          <a:bodyPr wrap="square" rtlCol="0">
            <a:spAutoFit/>
          </a:bodyPr>
          <a:lstStyle/>
          <a:p>
            <a:r>
              <a:rPr lang="en-US" sz="1400" dirty="0"/>
              <a:t>By Dec 9</a:t>
            </a:r>
          </a:p>
        </p:txBody>
      </p:sp>
      <p:sp>
        <p:nvSpPr>
          <p:cNvPr id="7" name="TextBox 6">
            <a:extLst>
              <a:ext uri="{FF2B5EF4-FFF2-40B4-BE49-F238E27FC236}">
                <a16:creationId xmlns:a16="http://schemas.microsoft.com/office/drawing/2014/main" id="{A6676078-41FF-ECC8-B001-4E6A311CC7DC}"/>
              </a:ext>
            </a:extLst>
          </p:cNvPr>
          <p:cNvSpPr txBox="1"/>
          <p:nvPr/>
        </p:nvSpPr>
        <p:spPr>
          <a:xfrm>
            <a:off x="7151077" y="4943789"/>
            <a:ext cx="1090246" cy="523220"/>
          </a:xfrm>
          <a:prstGeom prst="rect">
            <a:avLst/>
          </a:prstGeom>
          <a:solidFill>
            <a:schemeClr val="accent1">
              <a:lumMod val="60000"/>
              <a:lumOff val="40000"/>
            </a:schemeClr>
          </a:solidFill>
          <a:ln>
            <a:noFill/>
          </a:ln>
        </p:spPr>
        <p:txBody>
          <a:bodyPr wrap="square" rtlCol="0">
            <a:spAutoFit/>
          </a:bodyPr>
          <a:lstStyle/>
          <a:p>
            <a:r>
              <a:rPr lang="en-US" sz="1400" dirty="0"/>
              <a:t>Dec 10 – Jan 26, 2025</a:t>
            </a:r>
          </a:p>
        </p:txBody>
      </p:sp>
      <p:sp>
        <p:nvSpPr>
          <p:cNvPr id="8" name="TextBox 7">
            <a:extLst>
              <a:ext uri="{FF2B5EF4-FFF2-40B4-BE49-F238E27FC236}">
                <a16:creationId xmlns:a16="http://schemas.microsoft.com/office/drawing/2014/main" id="{D0A7C215-AFF7-5216-1D79-639E95891CAF}"/>
              </a:ext>
            </a:extLst>
          </p:cNvPr>
          <p:cNvSpPr txBox="1"/>
          <p:nvPr/>
        </p:nvSpPr>
        <p:spPr>
          <a:xfrm>
            <a:off x="8814917" y="4965002"/>
            <a:ext cx="984738" cy="523220"/>
          </a:xfrm>
          <a:prstGeom prst="rect">
            <a:avLst/>
          </a:prstGeom>
          <a:solidFill>
            <a:schemeClr val="bg2">
              <a:lumMod val="75000"/>
            </a:schemeClr>
          </a:solidFill>
        </p:spPr>
        <p:txBody>
          <a:bodyPr wrap="square" rtlCol="0">
            <a:spAutoFit/>
          </a:bodyPr>
          <a:lstStyle/>
          <a:p>
            <a:r>
              <a:rPr lang="en-US" sz="1400" dirty="0"/>
              <a:t>Jan 27, 2025</a:t>
            </a:r>
          </a:p>
        </p:txBody>
      </p:sp>
      <p:sp>
        <p:nvSpPr>
          <p:cNvPr id="9" name="TextBox 8">
            <a:extLst>
              <a:ext uri="{FF2B5EF4-FFF2-40B4-BE49-F238E27FC236}">
                <a16:creationId xmlns:a16="http://schemas.microsoft.com/office/drawing/2014/main" id="{D210DC91-6BB6-F698-6D72-91B03980B601}"/>
              </a:ext>
            </a:extLst>
          </p:cNvPr>
          <p:cNvSpPr txBox="1"/>
          <p:nvPr/>
        </p:nvSpPr>
        <p:spPr>
          <a:xfrm>
            <a:off x="10442820" y="4695724"/>
            <a:ext cx="896815" cy="523220"/>
          </a:xfrm>
          <a:prstGeom prst="rect">
            <a:avLst/>
          </a:prstGeom>
          <a:solidFill>
            <a:schemeClr val="bg2">
              <a:lumMod val="75000"/>
            </a:schemeClr>
          </a:solidFill>
        </p:spPr>
        <p:txBody>
          <a:bodyPr wrap="square" rtlCol="0">
            <a:spAutoFit/>
          </a:bodyPr>
          <a:lstStyle/>
          <a:p>
            <a:r>
              <a:rPr lang="en-US" sz="1400" dirty="0"/>
              <a:t>Letter by Mar 17</a:t>
            </a:r>
          </a:p>
        </p:txBody>
      </p:sp>
      <p:sp>
        <p:nvSpPr>
          <p:cNvPr id="10" name="TextBox 9">
            <a:extLst>
              <a:ext uri="{FF2B5EF4-FFF2-40B4-BE49-F238E27FC236}">
                <a16:creationId xmlns:a16="http://schemas.microsoft.com/office/drawing/2014/main" id="{B4F4818B-EF4E-551E-1423-B009403D8054}"/>
              </a:ext>
            </a:extLst>
          </p:cNvPr>
          <p:cNvSpPr txBox="1"/>
          <p:nvPr/>
        </p:nvSpPr>
        <p:spPr>
          <a:xfrm>
            <a:off x="4129943" y="4968684"/>
            <a:ext cx="895489" cy="523220"/>
          </a:xfrm>
          <a:prstGeom prst="rect">
            <a:avLst/>
          </a:prstGeom>
          <a:solidFill>
            <a:schemeClr val="accent1">
              <a:lumMod val="60000"/>
              <a:lumOff val="40000"/>
            </a:schemeClr>
          </a:solidFill>
        </p:spPr>
        <p:txBody>
          <a:bodyPr wrap="square" rtlCol="0">
            <a:spAutoFit/>
          </a:bodyPr>
          <a:lstStyle/>
          <a:p>
            <a:r>
              <a:rPr lang="en-US" sz="1400" dirty="0"/>
              <a:t>Autumn 2024</a:t>
            </a:r>
          </a:p>
        </p:txBody>
      </p:sp>
    </p:spTree>
    <p:extLst>
      <p:ext uri="{BB962C8B-B14F-4D97-AF65-F5344CB8AC3E}">
        <p14:creationId xmlns:p14="http://schemas.microsoft.com/office/powerpoint/2010/main" val="4164440061"/>
      </p:ext>
    </p:extLst>
  </p:cSld>
  <p:clrMapOvr>
    <a:masterClrMapping/>
  </p:clrMapOvr>
  <mc:AlternateContent xmlns:mc="http://schemas.openxmlformats.org/markup-compatibility/2006" xmlns:p14="http://schemas.microsoft.com/office/powerpoint/2010/main">
    <mc:Choice Requires="p14">
      <p:transition spd="slow" p14:dur="2000" advTm="66608"/>
    </mc:Choice>
    <mc:Fallback xmlns="">
      <p:transition spd="slow" advTm="6660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F269-EB67-D8CE-342E-B87F9967CB99}"/>
              </a:ext>
            </a:extLst>
          </p:cNvPr>
          <p:cNvSpPr>
            <a:spLocks noGrp="1"/>
          </p:cNvSpPr>
          <p:nvPr>
            <p:ph type="title"/>
          </p:nvPr>
        </p:nvSpPr>
        <p:spPr/>
        <p:txBody>
          <a:bodyPr/>
          <a:lstStyle/>
          <a:p>
            <a:r>
              <a:rPr lang="en-US" dirty="0"/>
              <a:t>Tips for preparing an effective annual evaluation</a:t>
            </a:r>
          </a:p>
        </p:txBody>
      </p:sp>
      <p:sp>
        <p:nvSpPr>
          <p:cNvPr id="3" name="Content Placeholder 2">
            <a:extLst>
              <a:ext uri="{FF2B5EF4-FFF2-40B4-BE49-F238E27FC236}">
                <a16:creationId xmlns:a16="http://schemas.microsoft.com/office/drawing/2014/main" id="{817D9258-D81A-A7FE-6325-84EFAF55AFC0}"/>
              </a:ext>
            </a:extLst>
          </p:cNvPr>
          <p:cNvSpPr>
            <a:spLocks noGrp="1"/>
          </p:cNvSpPr>
          <p:nvPr>
            <p:ph idx="1"/>
          </p:nvPr>
        </p:nvSpPr>
        <p:spPr/>
        <p:txBody>
          <a:bodyPr/>
          <a:lstStyle/>
          <a:p>
            <a:r>
              <a:rPr lang="en-US" dirty="0"/>
              <a:t>Write for the intended audience: County Director or immediate supervisor</a:t>
            </a:r>
          </a:p>
          <a:p>
            <a:r>
              <a:rPr lang="en-US" dirty="0"/>
              <a:t>Use a style handbook appropriate for your discipline, as a guide for all grammatical, punctuation, and bibliographic citations</a:t>
            </a:r>
          </a:p>
          <a:p>
            <a:r>
              <a:rPr lang="en-US" dirty="0"/>
              <a:t>Spell out acronyms because your supervisor may not be familiar with the acronyms commonly used in your work</a:t>
            </a:r>
          </a:p>
          <a:p>
            <a:r>
              <a:rPr lang="en-US" dirty="0"/>
              <a:t>Proofread</a:t>
            </a:r>
          </a:p>
          <a:p>
            <a:r>
              <a:rPr lang="en-US" dirty="0"/>
              <a:t>Upload documents in PDF format</a:t>
            </a:r>
          </a:p>
        </p:txBody>
      </p:sp>
    </p:spTree>
    <p:extLst>
      <p:ext uri="{BB962C8B-B14F-4D97-AF65-F5344CB8AC3E}">
        <p14:creationId xmlns:p14="http://schemas.microsoft.com/office/powerpoint/2010/main" val="1747943217"/>
      </p:ext>
    </p:extLst>
  </p:cSld>
  <p:clrMapOvr>
    <a:masterClrMapping/>
  </p:clrMapOvr>
  <mc:AlternateContent xmlns:mc="http://schemas.openxmlformats.org/markup-compatibility/2006" xmlns:p14="http://schemas.microsoft.com/office/powerpoint/2010/main">
    <mc:Choice Requires="p14">
      <p:transition spd="slow" p14:dur="2000" advTm="55099"/>
    </mc:Choice>
    <mc:Fallback xmlns="">
      <p:transition spd="slow" advTm="550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AFC-088E-DC31-4A25-DD8B6D4D2E95}"/>
              </a:ext>
            </a:extLst>
          </p:cNvPr>
          <p:cNvSpPr>
            <a:spLocks noGrp="1"/>
          </p:cNvSpPr>
          <p:nvPr>
            <p:ph type="title"/>
          </p:nvPr>
        </p:nvSpPr>
        <p:spPr/>
        <p:txBody>
          <a:bodyPr/>
          <a:lstStyle/>
          <a:p>
            <a:r>
              <a:rPr lang="en-US" dirty="0"/>
              <a:t>Elements of the annual evaluation</a:t>
            </a:r>
          </a:p>
        </p:txBody>
      </p:sp>
      <p:sp>
        <p:nvSpPr>
          <p:cNvPr id="3" name="Content Placeholder 2">
            <a:extLst>
              <a:ext uri="{FF2B5EF4-FFF2-40B4-BE49-F238E27FC236}">
                <a16:creationId xmlns:a16="http://schemas.microsoft.com/office/drawing/2014/main" id="{FC59F07B-7E69-1D04-51A3-C2E201ED0323}"/>
              </a:ext>
            </a:extLst>
          </p:cNvPr>
          <p:cNvSpPr>
            <a:spLocks noGrp="1"/>
          </p:cNvSpPr>
          <p:nvPr>
            <p:ph idx="1"/>
          </p:nvPr>
        </p:nvSpPr>
        <p:spPr/>
        <p:txBody>
          <a:bodyPr>
            <a:normAutofit fontScale="92500" lnSpcReduction="10000"/>
          </a:bodyPr>
          <a:lstStyle/>
          <a:p>
            <a:pPr marL="571500" indent="-571500">
              <a:buFont typeface="+mj-lt"/>
              <a:buAutoNum type="romanUcPeriod"/>
            </a:pPr>
            <a:r>
              <a:rPr lang="en-US" dirty="0"/>
              <a:t>Position description (PD): </a:t>
            </a:r>
            <a:r>
              <a:rPr lang="en-US" sz="2400" i="1" dirty="0">
                <a:solidFill>
                  <a:schemeClr val="tx1">
                    <a:lumMod val="50000"/>
                    <a:lumOff val="50000"/>
                  </a:schemeClr>
                </a:solidFill>
              </a:rPr>
              <a:t>It is the academic’s responsibility to keep their PD up-to-date when there is a change in responsibility and/or reporting relationships.</a:t>
            </a:r>
          </a:p>
          <a:p>
            <a:pPr marL="571500" indent="-571500">
              <a:buFont typeface="+mj-lt"/>
              <a:buAutoNum type="romanUcPeriod"/>
            </a:pPr>
            <a:r>
              <a:rPr lang="en-US" dirty="0"/>
              <a:t>Progress towards Last Year’s Goals and Objectives </a:t>
            </a:r>
            <a:r>
              <a:rPr lang="en-US" sz="2400" i="1" dirty="0">
                <a:solidFill>
                  <a:schemeClr val="tx1">
                    <a:lumMod val="50000"/>
                    <a:lumOff val="50000"/>
                  </a:schemeClr>
                </a:solidFill>
              </a:rPr>
              <a:t>(table)</a:t>
            </a:r>
          </a:p>
          <a:p>
            <a:pPr marL="571500" indent="-571500">
              <a:buFont typeface="+mj-lt"/>
              <a:buAutoNum type="romanUcPeriod"/>
            </a:pPr>
            <a:r>
              <a:rPr lang="en-US" dirty="0"/>
              <a:t>Barriers in Accomplishing your Goals </a:t>
            </a:r>
            <a:r>
              <a:rPr lang="en-US" sz="2400" i="1" dirty="0">
                <a:solidFill>
                  <a:schemeClr val="tx1">
                    <a:lumMod val="50000"/>
                    <a:lumOff val="50000"/>
                  </a:schemeClr>
                </a:solidFill>
              </a:rPr>
              <a:t>(short narrative)</a:t>
            </a:r>
          </a:p>
          <a:p>
            <a:pPr marL="571500" indent="-571500">
              <a:buFont typeface="+mj-lt"/>
              <a:buAutoNum type="romanUcPeriod"/>
            </a:pPr>
            <a:r>
              <a:rPr lang="en-US" dirty="0"/>
              <a:t>Project Board reporting </a:t>
            </a:r>
            <a:r>
              <a:rPr lang="en-US" sz="2400" i="1" dirty="0">
                <a:solidFill>
                  <a:schemeClr val="tx1">
                    <a:lumMod val="50000"/>
                    <a:lumOff val="50000"/>
                  </a:schemeClr>
                </a:solidFill>
              </a:rPr>
              <a:t>(check boxes)</a:t>
            </a:r>
          </a:p>
          <a:p>
            <a:pPr marL="571500" indent="-571500">
              <a:buFont typeface="+mj-lt"/>
              <a:buAutoNum type="romanUcPeriod"/>
            </a:pPr>
            <a:r>
              <a:rPr lang="en-US" dirty="0"/>
              <a:t>Goals and Objectives for the Coming Year </a:t>
            </a:r>
            <a:r>
              <a:rPr lang="en-US" sz="2400" i="1" dirty="0">
                <a:solidFill>
                  <a:schemeClr val="tx1">
                    <a:lumMod val="50000"/>
                    <a:lumOff val="50000"/>
                  </a:schemeClr>
                </a:solidFill>
              </a:rPr>
              <a:t>(table)</a:t>
            </a:r>
          </a:p>
          <a:p>
            <a:pPr lvl="1"/>
            <a:r>
              <a:rPr lang="en-US" dirty="0"/>
              <a:t>Anticipated Barriers</a:t>
            </a:r>
          </a:p>
          <a:p>
            <a:pPr lvl="1"/>
            <a:r>
              <a:rPr lang="en-US" dirty="0"/>
              <a:t>Support from Supervisor</a:t>
            </a:r>
          </a:p>
          <a:p>
            <a:pPr marL="571500" indent="-571500">
              <a:buFont typeface="+mj-lt"/>
              <a:buAutoNum type="romanUcPeriod"/>
            </a:pPr>
            <a:r>
              <a:rPr lang="en-US" dirty="0"/>
              <a:t>Sabbatical Leave Plan </a:t>
            </a:r>
            <a:r>
              <a:rPr lang="en-US" sz="2400" i="1" dirty="0">
                <a:solidFill>
                  <a:schemeClr val="tx1">
                    <a:lumMod val="50000"/>
                    <a:lumOff val="50000"/>
                  </a:schemeClr>
                </a:solidFill>
              </a:rPr>
              <a:t>(if applicable)</a:t>
            </a:r>
          </a:p>
          <a:p>
            <a:pPr marL="571500" indent="-571500">
              <a:buFont typeface="+mj-lt"/>
              <a:buAutoNum type="romanUcPeriod"/>
            </a:pPr>
            <a:r>
              <a:rPr lang="en-US" dirty="0"/>
              <a:t>Work Plan or Performance Improvement Plan </a:t>
            </a:r>
            <a:r>
              <a:rPr lang="en-US" sz="2400" i="1" dirty="0">
                <a:solidFill>
                  <a:schemeClr val="tx1">
                    <a:lumMod val="50000"/>
                    <a:lumOff val="50000"/>
                  </a:schemeClr>
                </a:solidFill>
              </a:rPr>
              <a:t>(if applicable)</a:t>
            </a:r>
          </a:p>
        </p:txBody>
      </p:sp>
    </p:spTree>
    <p:extLst>
      <p:ext uri="{BB962C8B-B14F-4D97-AF65-F5344CB8AC3E}">
        <p14:creationId xmlns:p14="http://schemas.microsoft.com/office/powerpoint/2010/main" val="3032320964"/>
      </p:ext>
    </p:extLst>
  </p:cSld>
  <p:clrMapOvr>
    <a:masterClrMapping/>
  </p:clrMapOvr>
  <mc:AlternateContent xmlns:mc="http://schemas.openxmlformats.org/markup-compatibility/2006" xmlns:p14="http://schemas.microsoft.com/office/powerpoint/2010/main">
    <mc:Choice Requires="p14">
      <p:transition spd="slow" p14:dur="2000" advTm="41981"/>
    </mc:Choice>
    <mc:Fallback xmlns="">
      <p:transition spd="slow" advTm="419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14AD-E75E-51E0-33A7-3EB80DE49FDD}"/>
              </a:ext>
            </a:extLst>
          </p:cNvPr>
          <p:cNvSpPr>
            <a:spLocks noGrp="1"/>
          </p:cNvSpPr>
          <p:nvPr>
            <p:ph type="title"/>
          </p:nvPr>
        </p:nvSpPr>
        <p:spPr/>
        <p:txBody>
          <a:bodyPr/>
          <a:lstStyle/>
          <a:p>
            <a:r>
              <a:rPr lang="en-US" dirty="0"/>
              <a:t>Annual evaluation template - tables</a:t>
            </a:r>
          </a:p>
        </p:txBody>
      </p:sp>
      <p:pic>
        <p:nvPicPr>
          <p:cNvPr id="4" name="Picture 3">
            <a:extLst>
              <a:ext uri="{FF2B5EF4-FFF2-40B4-BE49-F238E27FC236}">
                <a16:creationId xmlns:a16="http://schemas.microsoft.com/office/drawing/2014/main" id="{A95ABAA4-E42B-A76B-F786-FC39796A5E87}"/>
              </a:ext>
            </a:extLst>
          </p:cNvPr>
          <p:cNvPicPr>
            <a:picLocks noChangeAspect="1"/>
          </p:cNvPicPr>
          <p:nvPr/>
        </p:nvPicPr>
        <p:blipFill>
          <a:blip r:embed="rId2"/>
          <a:stretch>
            <a:fillRect/>
          </a:stretch>
        </p:blipFill>
        <p:spPr>
          <a:xfrm>
            <a:off x="308610" y="1593038"/>
            <a:ext cx="6766560" cy="3045852"/>
          </a:xfrm>
          <a:prstGeom prst="rect">
            <a:avLst/>
          </a:prstGeom>
        </p:spPr>
      </p:pic>
      <p:pic>
        <p:nvPicPr>
          <p:cNvPr id="6" name="Picture 5" descr="Table&#10;&#10;Description automatically generated">
            <a:extLst>
              <a:ext uri="{FF2B5EF4-FFF2-40B4-BE49-F238E27FC236}">
                <a16:creationId xmlns:a16="http://schemas.microsoft.com/office/drawing/2014/main" id="{04E66996-67CD-9DBF-06CD-6F543B62D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12" y="4297680"/>
            <a:ext cx="7210396" cy="2448077"/>
          </a:xfrm>
          <a:prstGeom prst="rect">
            <a:avLst/>
          </a:prstGeom>
        </p:spPr>
      </p:pic>
    </p:spTree>
    <p:extLst>
      <p:ext uri="{BB962C8B-B14F-4D97-AF65-F5344CB8AC3E}">
        <p14:creationId xmlns:p14="http://schemas.microsoft.com/office/powerpoint/2010/main" val="949600568"/>
      </p:ext>
    </p:extLst>
  </p:cSld>
  <p:clrMapOvr>
    <a:masterClrMapping/>
  </p:clrMapOvr>
  <mc:AlternateContent xmlns:mc="http://schemas.openxmlformats.org/markup-compatibility/2006" xmlns:p14="http://schemas.microsoft.com/office/powerpoint/2010/main">
    <mc:Choice Requires="p14">
      <p:transition spd="slow" p14:dur="2000" advTm="79458"/>
    </mc:Choice>
    <mc:Fallback xmlns="">
      <p:transition spd="slow" advTm="794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684733" y="313787"/>
            <a:ext cx="10818000" cy="767600"/>
          </a:xfrm>
          <a:prstGeom prst="rect">
            <a:avLst/>
          </a:prstGeom>
        </p:spPr>
        <p:txBody>
          <a:bodyPr spcFirstLastPara="1" vert="horz" wrap="square" lIns="91433" tIns="45700" rIns="91433" bIns="45700" rtlCol="0" anchor="ctr" anchorCtr="0">
            <a:noAutofit/>
          </a:bodyPr>
          <a:lstStyle/>
          <a:p>
            <a:r>
              <a:rPr lang="en" sz="3500" dirty="0"/>
              <a:t>Goals versus objectives</a:t>
            </a:r>
            <a:endParaRPr sz="3500" dirty="0"/>
          </a:p>
        </p:txBody>
      </p:sp>
      <p:sp>
        <p:nvSpPr>
          <p:cNvPr id="141" name="Google Shape;141;p23"/>
          <p:cNvSpPr txBox="1">
            <a:spLocks noGrp="1"/>
          </p:cNvSpPr>
          <p:nvPr>
            <p:ph type="body" idx="1"/>
          </p:nvPr>
        </p:nvSpPr>
        <p:spPr>
          <a:xfrm>
            <a:off x="800567" y="1633500"/>
            <a:ext cx="5140000" cy="1755200"/>
          </a:xfrm>
          <a:prstGeom prst="rect">
            <a:avLst/>
          </a:prstGeom>
        </p:spPr>
        <p:txBody>
          <a:bodyPr spcFirstLastPara="1" vert="horz" wrap="square" lIns="91433" tIns="45700" rIns="91433" bIns="45700" rtlCol="0" anchor="t" anchorCtr="0">
            <a:noAutofit/>
          </a:bodyPr>
          <a:lstStyle/>
          <a:p>
            <a:pPr marL="0" indent="0">
              <a:spcAft>
                <a:spcPts val="2133"/>
              </a:spcAft>
              <a:buNone/>
            </a:pPr>
            <a:r>
              <a:rPr lang="en"/>
              <a:t>Goals are long-term, often extending beyond 3 years</a:t>
            </a:r>
            <a:endParaRPr/>
          </a:p>
        </p:txBody>
      </p:sp>
      <p:sp>
        <p:nvSpPr>
          <p:cNvPr id="142" name="Google Shape;142;p23"/>
          <p:cNvSpPr txBox="1">
            <a:spLocks noGrp="1"/>
          </p:cNvSpPr>
          <p:nvPr>
            <p:ph type="body" idx="1"/>
          </p:nvPr>
        </p:nvSpPr>
        <p:spPr>
          <a:xfrm>
            <a:off x="6486567" y="1441300"/>
            <a:ext cx="5140000" cy="2139600"/>
          </a:xfrm>
          <a:prstGeom prst="rect">
            <a:avLst/>
          </a:prstGeom>
        </p:spPr>
        <p:txBody>
          <a:bodyPr spcFirstLastPara="1" vert="horz" wrap="square" lIns="91433" tIns="45700" rIns="91433" bIns="45700" rtlCol="0" anchor="t" anchorCtr="0">
            <a:noAutofit/>
          </a:bodyPr>
          <a:lstStyle/>
          <a:p>
            <a:pPr marL="0" indent="0">
              <a:spcAft>
                <a:spcPts val="2133"/>
              </a:spcAft>
              <a:buNone/>
            </a:pPr>
            <a:r>
              <a:rPr lang="en">
                <a:solidFill>
                  <a:srgbClr val="005A9E"/>
                </a:solidFill>
              </a:rPr>
              <a:t>Objectives fall under goals and are typically achievable within a year or two</a:t>
            </a:r>
            <a:endParaRPr>
              <a:solidFill>
                <a:srgbClr val="005A9E"/>
              </a:solidFill>
            </a:endParaRPr>
          </a:p>
        </p:txBody>
      </p:sp>
      <p:sp>
        <p:nvSpPr>
          <p:cNvPr id="143" name="Google Shape;143;p23"/>
          <p:cNvSpPr txBox="1">
            <a:spLocks noGrp="1"/>
          </p:cNvSpPr>
          <p:nvPr>
            <p:ph type="body" idx="1"/>
          </p:nvPr>
        </p:nvSpPr>
        <p:spPr>
          <a:xfrm>
            <a:off x="761467" y="4021933"/>
            <a:ext cx="5089200" cy="2088800"/>
          </a:xfrm>
          <a:prstGeom prst="rect">
            <a:avLst/>
          </a:prstGeom>
          <a:solidFill>
            <a:srgbClr val="005A9E"/>
          </a:solidFill>
          <a:ln>
            <a:noFill/>
          </a:ln>
        </p:spPr>
        <p:txBody>
          <a:bodyPr spcFirstLastPara="1" vert="horz" wrap="square" lIns="91433" tIns="45700" rIns="91433" bIns="45700" rtlCol="0" anchor="ctr" anchorCtr="0">
            <a:noAutofit/>
          </a:bodyPr>
          <a:lstStyle/>
          <a:p>
            <a:pPr marL="0" indent="0">
              <a:spcAft>
                <a:spcPts val="2133"/>
              </a:spcAft>
              <a:buNone/>
            </a:pPr>
            <a:r>
              <a:rPr lang="en" dirty="0">
                <a:solidFill>
                  <a:srgbClr val="FFFFFF"/>
                </a:solidFill>
              </a:rPr>
              <a:t>Contribute to an effective strategy for reducing strawberry loss to soil pathogens</a:t>
            </a:r>
            <a:endParaRPr dirty="0">
              <a:solidFill>
                <a:srgbClr val="FFFFFF"/>
              </a:solidFill>
            </a:endParaRPr>
          </a:p>
        </p:txBody>
      </p:sp>
      <p:sp>
        <p:nvSpPr>
          <p:cNvPr id="144" name="Google Shape;144;p23"/>
          <p:cNvSpPr txBox="1">
            <a:spLocks noGrp="1"/>
          </p:cNvSpPr>
          <p:nvPr>
            <p:ph type="body" idx="1"/>
          </p:nvPr>
        </p:nvSpPr>
        <p:spPr>
          <a:xfrm>
            <a:off x="6486800" y="4021933"/>
            <a:ext cx="5089200" cy="2088800"/>
          </a:xfrm>
          <a:prstGeom prst="rect">
            <a:avLst/>
          </a:prstGeom>
          <a:solidFill>
            <a:srgbClr val="FFE599"/>
          </a:solidFill>
          <a:ln>
            <a:noFill/>
          </a:ln>
        </p:spPr>
        <p:txBody>
          <a:bodyPr spcFirstLastPara="1" vert="horz" wrap="square" lIns="91433" tIns="45700" rIns="91433" bIns="45700" rtlCol="0" anchor="ctr" anchorCtr="0">
            <a:noAutofit/>
          </a:bodyPr>
          <a:lstStyle/>
          <a:p>
            <a:pPr marL="0" indent="0">
              <a:spcAft>
                <a:spcPts val="2133"/>
              </a:spcAft>
              <a:buNone/>
            </a:pPr>
            <a:r>
              <a:rPr lang="en" dirty="0">
                <a:solidFill>
                  <a:srgbClr val="005A9E"/>
                </a:solidFill>
              </a:rPr>
              <a:t>Assess the effectiveness of steam in reducing soil pathogens.</a:t>
            </a:r>
            <a:endParaRPr dirty="0">
              <a:solidFill>
                <a:srgbClr val="005A9E"/>
              </a:solidFill>
            </a:endParaRPr>
          </a:p>
        </p:txBody>
      </p:sp>
      <p:sp>
        <p:nvSpPr>
          <p:cNvPr id="145" name="Google Shape;145;p23"/>
          <p:cNvSpPr txBox="1"/>
          <p:nvPr/>
        </p:nvSpPr>
        <p:spPr>
          <a:xfrm>
            <a:off x="3332367" y="6212333"/>
            <a:ext cx="5826400" cy="679600"/>
          </a:xfrm>
          <a:prstGeom prst="rect">
            <a:avLst/>
          </a:prstGeom>
          <a:noFill/>
          <a:ln>
            <a:noFill/>
          </a:ln>
        </p:spPr>
        <p:txBody>
          <a:bodyPr spcFirstLastPara="1" wrap="square" lIns="121900" tIns="121900" rIns="121900" bIns="121900" anchor="t" anchorCtr="0">
            <a:noAutofit/>
          </a:bodyPr>
          <a:lstStyle/>
          <a:p>
            <a:pPr algn="ctr"/>
            <a:r>
              <a:rPr lang="en" sz="2400">
                <a:solidFill>
                  <a:srgbClr val="990000"/>
                </a:solidFill>
              </a:rPr>
              <a:t>Examples</a:t>
            </a:r>
            <a:endParaRPr sz="2400">
              <a:solidFill>
                <a:srgbClr val="990000"/>
              </a:solidFill>
            </a:endParaRPr>
          </a:p>
        </p:txBody>
      </p:sp>
      <p:sp>
        <p:nvSpPr>
          <p:cNvPr id="147" name="Google Shape;147;p23"/>
          <p:cNvSpPr/>
          <p:nvPr/>
        </p:nvSpPr>
        <p:spPr>
          <a:xfrm rot="10800000" flipH="1">
            <a:off x="226400" y="2254500"/>
            <a:ext cx="179200" cy="3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 name="Google Shape;148;p23"/>
          <p:cNvSpPr/>
          <p:nvPr/>
        </p:nvSpPr>
        <p:spPr>
          <a:xfrm>
            <a:off x="226400" y="2954100"/>
            <a:ext cx="181200" cy="24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 name="Google Shape;149;p23"/>
          <p:cNvSpPr/>
          <p:nvPr/>
        </p:nvSpPr>
        <p:spPr>
          <a:xfrm rot="10800000" flipH="1">
            <a:off x="192400" y="4631900"/>
            <a:ext cx="181200" cy="184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 name="Google Shape;150;p23"/>
          <p:cNvSpPr/>
          <p:nvPr/>
        </p:nvSpPr>
        <p:spPr>
          <a:xfrm rot="10800000" flipH="1">
            <a:off x="209600" y="5056233"/>
            <a:ext cx="146800" cy="22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 name="Google Shape;151;p23"/>
          <p:cNvSpPr/>
          <p:nvPr/>
        </p:nvSpPr>
        <p:spPr>
          <a:xfrm>
            <a:off x="196600" y="3530900"/>
            <a:ext cx="172800" cy="22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p23"/>
          <p:cNvSpPr/>
          <p:nvPr/>
        </p:nvSpPr>
        <p:spPr>
          <a:xfrm rot="10800000" flipH="1">
            <a:off x="196600" y="4599097"/>
            <a:ext cx="172800" cy="24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23"/>
          <p:cNvSpPr/>
          <p:nvPr/>
        </p:nvSpPr>
        <p:spPr>
          <a:xfrm rot="10800000" flipH="1">
            <a:off x="226400" y="1633500"/>
            <a:ext cx="179200" cy="3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154;p23"/>
          <p:cNvSpPr/>
          <p:nvPr/>
        </p:nvSpPr>
        <p:spPr>
          <a:xfrm rot="10800000" flipH="1">
            <a:off x="621367" y="1526200"/>
            <a:ext cx="179200" cy="3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155;p23"/>
          <p:cNvSpPr/>
          <p:nvPr/>
        </p:nvSpPr>
        <p:spPr>
          <a:xfrm rot="10800000" flipH="1">
            <a:off x="47200" y="5789933"/>
            <a:ext cx="179200" cy="3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156;p23"/>
          <p:cNvSpPr/>
          <p:nvPr/>
        </p:nvSpPr>
        <p:spPr>
          <a:xfrm rot="10800000" flipH="1">
            <a:off x="621367" y="6391733"/>
            <a:ext cx="179200" cy="3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038554340"/>
      </p:ext>
    </p:extLst>
  </p:cSld>
  <p:clrMapOvr>
    <a:masterClrMapping/>
  </p:clrMapOvr>
  <mc:AlternateContent xmlns:mc="http://schemas.openxmlformats.org/markup-compatibility/2006" xmlns:p14="http://schemas.microsoft.com/office/powerpoint/2010/main">
    <mc:Choice Requires="p14">
      <p:transition spd="slow" p14:dur="2000" advTm="90447"/>
    </mc:Choice>
    <mc:Fallback xmlns="">
      <p:transition spd="slow" advTm="9044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1215650584"/>
      </p:ext>
    </p:extLst>
  </p:cSld>
  <p:clrMapOvr>
    <a:masterClrMapping/>
  </p:clrMapOvr>
  <mc:AlternateContent xmlns:mc="http://schemas.openxmlformats.org/markup-compatibility/2006" xmlns:p14="http://schemas.microsoft.com/office/powerpoint/2010/main">
    <mc:Choice Requires="p14">
      <p:transition spd="slow" p14:dur="2000" advTm="1319"/>
    </mc:Choice>
    <mc:Fallback xmlns="">
      <p:transition spd="slow" advTm="13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6E017-1A22-731F-FDE9-80486DFE423F}"/>
              </a:ext>
            </a:extLst>
          </p:cNvPr>
          <p:cNvSpPr>
            <a:spLocks noGrp="1"/>
          </p:cNvSpPr>
          <p:nvPr>
            <p:ph type="title"/>
          </p:nvPr>
        </p:nvSpPr>
        <p:spPr>
          <a:xfrm>
            <a:off x="831850" y="1396413"/>
            <a:ext cx="10515600" cy="2032587"/>
          </a:xfrm>
        </p:spPr>
        <p:txBody>
          <a:bodyPr/>
          <a:lstStyle/>
          <a:p>
            <a:r>
              <a:rPr lang="en-US" dirty="0"/>
              <a:t>Academic advancement</a:t>
            </a:r>
          </a:p>
        </p:txBody>
      </p:sp>
      <p:sp>
        <p:nvSpPr>
          <p:cNvPr id="5" name="Text Placeholder 4">
            <a:extLst>
              <a:ext uri="{FF2B5EF4-FFF2-40B4-BE49-F238E27FC236}">
                <a16:creationId xmlns:a16="http://schemas.microsoft.com/office/drawing/2014/main" id="{54BAFE45-9233-F463-9A3F-288624842B62}"/>
              </a:ext>
            </a:extLst>
          </p:cNvPr>
          <p:cNvSpPr>
            <a:spLocks noGrp="1"/>
          </p:cNvSpPr>
          <p:nvPr>
            <p:ph type="body" idx="1"/>
          </p:nvPr>
        </p:nvSpPr>
        <p:spPr>
          <a:xfrm>
            <a:off x="838200" y="3530601"/>
            <a:ext cx="10515600" cy="2218736"/>
          </a:xfrm>
        </p:spPr>
        <p:txBody>
          <a:bodyPr>
            <a:normAutofit/>
          </a:bodyPr>
          <a:lstStyle/>
          <a:p>
            <a:r>
              <a:rPr lang="en-US" i="1" dirty="0">
                <a:effectLst/>
                <a:latin typeface="Calibri" panose="020F0502020204030204" pitchFamily="34" charset="0"/>
                <a:ea typeface="Calibri" panose="020F0502020204030204" pitchFamily="34" charset="0"/>
              </a:rPr>
              <a:t>The purpose of academic review is to evaluate the performance of UC ANR academics for advancement, provide a record of the academic’s professional career in UC ANR, and </a:t>
            </a:r>
            <a:r>
              <a:rPr lang="en-US" i="1" dirty="0">
                <a:latin typeface="Calibri" panose="020F0502020204030204" pitchFamily="34" charset="0"/>
                <a:ea typeface="Calibri" panose="020F0502020204030204" pitchFamily="34" charset="0"/>
              </a:rPr>
              <a:t>a</a:t>
            </a:r>
            <a:r>
              <a:rPr lang="en-US" i="1" dirty="0">
                <a:effectLst/>
                <a:latin typeface="Calibri" panose="020F0502020204030204" pitchFamily="34" charset="0"/>
                <a:ea typeface="Calibri" panose="020F0502020204030204" pitchFamily="34" charset="0"/>
              </a:rPr>
              <a:t>ssist academics with program planning.</a:t>
            </a:r>
          </a:p>
          <a:p>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63466441"/>
      </p:ext>
    </p:extLst>
  </p:cSld>
  <p:clrMapOvr>
    <a:masterClrMapping/>
  </p:clrMapOvr>
  <mc:AlternateContent xmlns:mc="http://schemas.openxmlformats.org/markup-compatibility/2006" xmlns:p14="http://schemas.microsoft.com/office/powerpoint/2010/main">
    <mc:Choice Requires="p14">
      <p:transition spd="slow" p14:dur="2000" advTm="948"/>
    </mc:Choice>
    <mc:Fallback xmlns="">
      <p:transition spd="slow" advTm="9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1CFF-3279-42C2-A786-058D8212CB36}"/>
              </a:ext>
            </a:extLst>
          </p:cNvPr>
          <p:cNvSpPr>
            <a:spLocks noGrp="1"/>
          </p:cNvSpPr>
          <p:nvPr>
            <p:ph type="title"/>
          </p:nvPr>
        </p:nvSpPr>
        <p:spPr/>
        <p:txBody>
          <a:bodyPr/>
          <a:lstStyle/>
          <a:p>
            <a:r>
              <a:rPr lang="en-US" dirty="0"/>
              <a:t>Case Types</a:t>
            </a:r>
          </a:p>
        </p:txBody>
      </p:sp>
      <p:sp>
        <p:nvSpPr>
          <p:cNvPr id="3" name="Content Placeholder 2">
            <a:extLst>
              <a:ext uri="{FF2B5EF4-FFF2-40B4-BE49-F238E27FC236}">
                <a16:creationId xmlns:a16="http://schemas.microsoft.com/office/drawing/2014/main" id="{9504D957-167E-4595-B220-A7B10E07223D}"/>
              </a:ext>
            </a:extLst>
          </p:cNvPr>
          <p:cNvSpPr>
            <a:spLocks noGrp="1"/>
          </p:cNvSpPr>
          <p:nvPr>
            <p:ph idx="1"/>
          </p:nvPr>
        </p:nvSpPr>
        <p:spPr>
          <a:xfrm>
            <a:off x="535962" y="1825625"/>
            <a:ext cx="11264152" cy="4351338"/>
          </a:xfrm>
        </p:spPr>
        <p:txBody>
          <a:bodyPr>
            <a:normAutofit fontScale="85000" lnSpcReduction="20000"/>
          </a:bodyPr>
          <a:lstStyle/>
          <a:p>
            <a:pPr>
              <a:lnSpc>
                <a:spcPct val="120000"/>
              </a:lnSpc>
            </a:pPr>
            <a:r>
              <a:rPr lang="en-US" b="1" dirty="0"/>
              <a:t>Merit</a:t>
            </a:r>
            <a:r>
              <a:rPr lang="en-US" dirty="0"/>
              <a:t> - advancement from one step to the next step. Dossiers highlight academic accomplishments since the last successful salary action.</a:t>
            </a:r>
          </a:p>
          <a:p>
            <a:pPr>
              <a:lnSpc>
                <a:spcPct val="120000"/>
              </a:lnSpc>
            </a:pPr>
            <a:r>
              <a:rPr lang="en-US" b="1" dirty="0"/>
              <a:t>Promotion</a:t>
            </a:r>
            <a:r>
              <a:rPr lang="en-US" dirty="0"/>
              <a:t> – a career milestone advancement from one rank to the next rank, or from full title V to VI, or from full title IX to above scale. Dossiers highlight academic accomplishments for all years in current rank. </a:t>
            </a:r>
          </a:p>
          <a:p>
            <a:pPr>
              <a:lnSpc>
                <a:spcPct val="120000"/>
              </a:lnSpc>
            </a:pPr>
            <a:r>
              <a:rPr lang="en-US" b="1" dirty="0"/>
              <a:t>Term reviews seeking indefinite status </a:t>
            </a:r>
            <a:r>
              <a:rPr lang="en-US" dirty="0"/>
              <a:t>(aka “third term reviews,” typically concurrent with another advancement type). Dossiers highlight academic accomplishments since hire.  </a:t>
            </a:r>
          </a:p>
          <a:p>
            <a:pPr>
              <a:lnSpc>
                <a:spcPct val="120000"/>
              </a:lnSpc>
            </a:pPr>
            <a:r>
              <a:rPr lang="en-US" b="1" dirty="0"/>
              <a:t>Acceleration</a:t>
            </a:r>
            <a:r>
              <a:rPr lang="en-US" dirty="0"/>
              <a:t> - a merit or promotion action that recognizes academics who perform at an exceptional level during a specific review period.</a:t>
            </a:r>
            <a:endParaRPr lang="en-US" b="1" dirty="0"/>
          </a:p>
        </p:txBody>
      </p:sp>
    </p:spTree>
    <p:extLst>
      <p:ext uri="{BB962C8B-B14F-4D97-AF65-F5344CB8AC3E}">
        <p14:creationId xmlns:p14="http://schemas.microsoft.com/office/powerpoint/2010/main" val="629932493"/>
      </p:ext>
    </p:extLst>
  </p:cSld>
  <p:clrMapOvr>
    <a:masterClrMapping/>
  </p:clrMapOvr>
  <mc:AlternateContent xmlns:mc="http://schemas.openxmlformats.org/markup-compatibility/2006" xmlns:p14="http://schemas.microsoft.com/office/powerpoint/2010/main">
    <mc:Choice Requires="p14">
      <p:transition spd="slow" p14:dur="2000" advTm="133197"/>
    </mc:Choice>
    <mc:Fallback xmlns="">
      <p:transition spd="slow" advTm="1331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D825-95BE-44B7-A66C-73018997E071}"/>
              </a:ext>
            </a:extLst>
          </p:cNvPr>
          <p:cNvSpPr>
            <a:spLocks noGrp="1"/>
          </p:cNvSpPr>
          <p:nvPr>
            <p:ph type="title"/>
          </p:nvPr>
        </p:nvSpPr>
        <p:spPr/>
        <p:txBody>
          <a:bodyPr/>
          <a:lstStyle/>
          <a:p>
            <a:r>
              <a:rPr lang="en-US" dirty="0"/>
              <a:t>Multiple Step Process</a:t>
            </a:r>
          </a:p>
        </p:txBody>
      </p:sp>
      <p:graphicFrame>
        <p:nvGraphicFramePr>
          <p:cNvPr id="7" name="Diagram 6" descr="Review Process for Merit or Accelerated Merit ">
            <a:extLst>
              <a:ext uri="{FF2B5EF4-FFF2-40B4-BE49-F238E27FC236}">
                <a16:creationId xmlns:a16="http://schemas.microsoft.com/office/drawing/2014/main" id="{CD8AAA4D-B486-AADA-9ECF-8EFBAE981364}"/>
              </a:ext>
            </a:extLst>
          </p:cNvPr>
          <p:cNvGraphicFramePr/>
          <p:nvPr>
            <p:extLst>
              <p:ext uri="{D42A27DB-BD31-4B8C-83A1-F6EECF244321}">
                <p14:modId xmlns:p14="http://schemas.microsoft.com/office/powerpoint/2010/main" val="611251977"/>
              </p:ext>
            </p:extLst>
          </p:nvPr>
        </p:nvGraphicFramePr>
        <p:xfrm>
          <a:off x="605506" y="2451100"/>
          <a:ext cx="5490494" cy="42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EE036BA6-5E11-A94E-57F0-23BE525D7D9C}"/>
              </a:ext>
            </a:extLst>
          </p:cNvPr>
          <p:cNvSpPr>
            <a:spLocks noGrp="1"/>
          </p:cNvSpPr>
          <p:nvPr>
            <p:ph idx="1"/>
          </p:nvPr>
        </p:nvSpPr>
        <p:spPr>
          <a:xfrm>
            <a:off x="2621784" y="1569272"/>
            <a:ext cx="1457938" cy="767528"/>
          </a:xfrm>
        </p:spPr>
        <p:txBody>
          <a:bodyPr>
            <a:normAutofit/>
          </a:bodyPr>
          <a:lstStyle/>
          <a:p>
            <a:pPr marL="0" indent="0" algn="ctr">
              <a:lnSpc>
                <a:spcPct val="120000"/>
              </a:lnSpc>
              <a:buNone/>
            </a:pPr>
            <a:r>
              <a:rPr lang="en-US" b="1" dirty="0"/>
              <a:t>Merit</a:t>
            </a:r>
          </a:p>
        </p:txBody>
      </p:sp>
      <p:graphicFrame>
        <p:nvGraphicFramePr>
          <p:cNvPr id="11" name="Diagram 10" descr="Review Process for Merit or Accelerated Merit ">
            <a:extLst>
              <a:ext uri="{FF2B5EF4-FFF2-40B4-BE49-F238E27FC236}">
                <a16:creationId xmlns:a16="http://schemas.microsoft.com/office/drawing/2014/main" id="{100D9C04-1E23-8A0E-5484-105C5DB272AC}"/>
              </a:ext>
            </a:extLst>
          </p:cNvPr>
          <p:cNvGraphicFramePr/>
          <p:nvPr>
            <p:extLst>
              <p:ext uri="{D42A27DB-BD31-4B8C-83A1-F6EECF244321}">
                <p14:modId xmlns:p14="http://schemas.microsoft.com/office/powerpoint/2010/main" val="956717454"/>
              </p:ext>
            </p:extLst>
          </p:nvPr>
        </p:nvGraphicFramePr>
        <p:xfrm>
          <a:off x="6396706" y="2461036"/>
          <a:ext cx="5490494" cy="4207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ontent Placeholder 2">
            <a:extLst>
              <a:ext uri="{FF2B5EF4-FFF2-40B4-BE49-F238E27FC236}">
                <a16:creationId xmlns:a16="http://schemas.microsoft.com/office/drawing/2014/main" id="{6A51511A-0577-F01B-0A14-9E98271DB825}"/>
              </a:ext>
            </a:extLst>
          </p:cNvPr>
          <p:cNvSpPr txBox="1">
            <a:spLocks/>
          </p:cNvSpPr>
          <p:nvPr/>
        </p:nvSpPr>
        <p:spPr>
          <a:xfrm>
            <a:off x="8143492" y="1535580"/>
            <a:ext cx="1996922" cy="76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b="1" dirty="0"/>
              <a:t>Promotion</a:t>
            </a:r>
          </a:p>
        </p:txBody>
      </p:sp>
    </p:spTree>
    <p:extLst>
      <p:ext uri="{BB962C8B-B14F-4D97-AF65-F5344CB8AC3E}">
        <p14:creationId xmlns:p14="http://schemas.microsoft.com/office/powerpoint/2010/main" val="3583361706"/>
      </p:ext>
    </p:extLst>
  </p:cSld>
  <p:clrMapOvr>
    <a:masterClrMapping/>
  </p:clrMapOvr>
  <mc:AlternateContent xmlns:mc="http://schemas.openxmlformats.org/markup-compatibility/2006" xmlns:p14="http://schemas.microsoft.com/office/powerpoint/2010/main">
    <mc:Choice Requires="p14">
      <p:transition spd="slow" p14:dur="2000" advTm="54120"/>
    </mc:Choice>
    <mc:Fallback xmlns="">
      <p:transition spd="slow" advTm="541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1687-E9A1-B5BE-BC4E-9DB57388024D}"/>
              </a:ext>
            </a:extLst>
          </p:cNvPr>
          <p:cNvSpPr>
            <a:spLocks noGrp="1"/>
          </p:cNvSpPr>
          <p:nvPr>
            <p:ph type="title"/>
          </p:nvPr>
        </p:nvSpPr>
        <p:spPr/>
        <p:txBody>
          <a:bodyPr>
            <a:normAutofit/>
          </a:bodyPr>
          <a:lstStyle/>
          <a:p>
            <a:r>
              <a:rPr lang="en-US" dirty="0"/>
              <a:t>2024 Academic advancement process trainings</a:t>
            </a:r>
          </a:p>
        </p:txBody>
      </p:sp>
      <p:sp>
        <p:nvSpPr>
          <p:cNvPr id="3" name="Content Placeholder 2">
            <a:extLst>
              <a:ext uri="{FF2B5EF4-FFF2-40B4-BE49-F238E27FC236}">
                <a16:creationId xmlns:a16="http://schemas.microsoft.com/office/drawing/2014/main" id="{B570C87F-8D43-7194-840E-BEB2DAC906E5}"/>
              </a:ext>
            </a:extLst>
          </p:cNvPr>
          <p:cNvSpPr>
            <a:spLocks noGrp="1"/>
          </p:cNvSpPr>
          <p:nvPr>
            <p:ph idx="1"/>
          </p:nvPr>
        </p:nvSpPr>
        <p:spPr>
          <a:xfrm>
            <a:off x="838200" y="1825624"/>
            <a:ext cx="10515600" cy="4609465"/>
          </a:xfrm>
        </p:spPr>
        <p:txBody>
          <a:bodyPr>
            <a:normAutofit fontScale="62500" lnSpcReduction="20000"/>
          </a:bodyPr>
          <a:lstStyle/>
          <a:p>
            <a:pPr>
              <a:lnSpc>
                <a:spcPct val="120000"/>
              </a:lnSpc>
            </a:pPr>
            <a:r>
              <a:rPr lang="en-US" b="1" dirty="0"/>
              <a:t>Wednesday, October 9, 2024 (10:00 -11:00 am)</a:t>
            </a:r>
            <a:br>
              <a:rPr lang="en-US" dirty="0"/>
            </a:br>
            <a:r>
              <a:rPr lang="en-US" dirty="0"/>
              <a:t>Training for Brand New Academics. New to UC ANR? Welcome! Let the Personnel Committee help orient you on the alphabet soup of the advancement cycle. What’s an AE? What’s a PR? When are the deadlines, and what are the requirements? Come to this training to learn more.</a:t>
            </a:r>
          </a:p>
          <a:p>
            <a:pPr>
              <a:lnSpc>
                <a:spcPct val="120000"/>
              </a:lnSpc>
            </a:pPr>
            <a:endParaRPr lang="en-US" dirty="0"/>
          </a:p>
          <a:p>
            <a:pPr>
              <a:lnSpc>
                <a:spcPct val="120000"/>
              </a:lnSpc>
            </a:pPr>
            <a:r>
              <a:rPr lang="en-US" b="1" dirty="0"/>
              <a:t>Wednesday, October 23, 2024 (2:00 – 3:00 pm)</a:t>
            </a:r>
            <a:br>
              <a:rPr lang="en-US" dirty="0"/>
            </a:br>
            <a:r>
              <a:rPr lang="en-US" dirty="0"/>
              <a:t>Training for first-time PR writers. You’ve written an Annual Evaluation, but now it’s time to tackle a Program Review dossier. Come to this training and take a deep dive into the </a:t>
            </a:r>
            <a:r>
              <a:rPr lang="en-US" dirty="0" err="1"/>
              <a:t>Ebook</a:t>
            </a:r>
            <a:r>
              <a:rPr lang="en-US" dirty="0"/>
              <a:t> – your guide to writing effective PRs. </a:t>
            </a:r>
          </a:p>
          <a:p>
            <a:pPr marL="0" indent="0">
              <a:lnSpc>
                <a:spcPct val="120000"/>
              </a:lnSpc>
              <a:buNone/>
            </a:pPr>
            <a:r>
              <a:rPr lang="en-US" dirty="0"/>
              <a:t> </a:t>
            </a:r>
          </a:p>
          <a:p>
            <a:pPr>
              <a:lnSpc>
                <a:spcPct val="120000"/>
              </a:lnSpc>
            </a:pPr>
            <a:r>
              <a:rPr lang="en-US" b="1" dirty="0"/>
              <a:t>Wednesday, November 6, 2024 (10—11 am) AND Wednesday, November 13, 1, 2023 (2- 3 pm) </a:t>
            </a:r>
            <a:br>
              <a:rPr lang="en-US" b="1" dirty="0"/>
            </a:br>
            <a:r>
              <a:rPr lang="en-US" dirty="0"/>
              <a:t>Advancement Cycle Q&amp;A Sessions. At these trainings, the Personnel Committee will provide a short presentation on </a:t>
            </a:r>
            <a:r>
              <a:rPr lang="en-US" dirty="0" err="1"/>
              <a:t>Ebook</a:t>
            </a:r>
            <a:r>
              <a:rPr lang="en-US" dirty="0"/>
              <a:t> updates, and then the floor will be opened to Q&amp;A. The short presentation will be the same on both days. Please come with your questions!</a:t>
            </a:r>
          </a:p>
        </p:txBody>
      </p:sp>
    </p:spTree>
    <p:extLst>
      <p:ext uri="{BB962C8B-B14F-4D97-AF65-F5344CB8AC3E}">
        <p14:creationId xmlns:p14="http://schemas.microsoft.com/office/powerpoint/2010/main" val="3497940358"/>
      </p:ext>
    </p:extLst>
  </p:cSld>
  <p:clrMapOvr>
    <a:masterClrMapping/>
  </p:clrMapOvr>
  <mc:AlternateContent xmlns:mc="http://schemas.openxmlformats.org/markup-compatibility/2006" xmlns:p14="http://schemas.microsoft.com/office/powerpoint/2010/main">
    <mc:Choice Requires="p14">
      <p:transition spd="slow" p14:dur="2000" advTm="61762"/>
    </mc:Choice>
    <mc:Fallback xmlns="">
      <p:transition spd="slow" advTm="6176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32D2-C7BD-8F81-CF42-4F02AFF8D6BE}"/>
              </a:ext>
            </a:extLst>
          </p:cNvPr>
          <p:cNvSpPr>
            <a:spLocks noGrp="1"/>
          </p:cNvSpPr>
          <p:nvPr>
            <p:ph type="title"/>
          </p:nvPr>
        </p:nvSpPr>
        <p:spPr/>
        <p:txBody>
          <a:bodyPr/>
          <a:lstStyle/>
          <a:p>
            <a:r>
              <a:rPr lang="en-US" dirty="0"/>
              <a:t>Definite status </a:t>
            </a:r>
          </a:p>
        </p:txBody>
      </p:sp>
      <p:sp>
        <p:nvSpPr>
          <p:cNvPr id="3" name="Content Placeholder 2">
            <a:extLst>
              <a:ext uri="{FF2B5EF4-FFF2-40B4-BE49-F238E27FC236}">
                <a16:creationId xmlns:a16="http://schemas.microsoft.com/office/drawing/2014/main" id="{91DCF278-1C7B-B7A1-596C-9DB67A0453A1}"/>
              </a:ext>
            </a:extLst>
          </p:cNvPr>
          <p:cNvSpPr>
            <a:spLocks noGrp="1"/>
          </p:cNvSpPr>
          <p:nvPr>
            <p:ph idx="1"/>
          </p:nvPr>
        </p:nvSpPr>
        <p:spPr>
          <a:xfrm>
            <a:off x="838200" y="1825624"/>
            <a:ext cx="10515600" cy="4718590"/>
          </a:xfrm>
        </p:spPr>
        <p:txBody>
          <a:bodyPr>
            <a:normAutofit fontScale="92500"/>
          </a:bodyPr>
          <a:lstStyle/>
          <a:p>
            <a:pPr>
              <a:lnSpc>
                <a:spcPct val="100000"/>
              </a:lnSpc>
            </a:pPr>
            <a:r>
              <a:rPr lang="en-US" dirty="0"/>
              <a:t>At hire, academics have definite status; a definite “term” appointment is for a specific period and ends on a specified date.</a:t>
            </a:r>
          </a:p>
          <a:p>
            <a:pPr>
              <a:lnSpc>
                <a:spcPct val="100000"/>
              </a:lnSpc>
            </a:pPr>
            <a:r>
              <a:rPr lang="en-US" dirty="0"/>
              <a:t>A successful advancement action (i.e. merit or promotion) results in a new term end date; a negative action carries the possibility of non-reappointment.</a:t>
            </a:r>
          </a:p>
          <a:p>
            <a:pPr>
              <a:lnSpc>
                <a:spcPct val="100000"/>
              </a:lnSpc>
            </a:pPr>
            <a:r>
              <a:rPr lang="en-US" dirty="0"/>
              <a:t>Academics with definite term appointments are not eligible to defer a merit advancement that coincides with a term review, unless there are extenuating circumstances, reviewed on a case-by-base basis.</a:t>
            </a:r>
          </a:p>
          <a:p>
            <a:pPr lvl="1">
              <a:lnSpc>
                <a:spcPct val="100000"/>
              </a:lnSpc>
              <a:spcBef>
                <a:spcPts val="1000"/>
              </a:spcBef>
            </a:pPr>
            <a:r>
              <a:rPr lang="en-US" dirty="0"/>
              <a:t>Academic administrators and academic coordinators, as well as advisors and specialists with a 0% indefinite appointment, may have the option to defer, with the approval of their </a:t>
            </a:r>
            <a:r>
              <a:rPr lang="en-US"/>
              <a:t>supervisor.</a:t>
            </a:r>
            <a:endParaRPr lang="en-US" dirty="0"/>
          </a:p>
        </p:txBody>
      </p:sp>
    </p:spTree>
    <p:extLst>
      <p:ext uri="{BB962C8B-B14F-4D97-AF65-F5344CB8AC3E}">
        <p14:creationId xmlns:p14="http://schemas.microsoft.com/office/powerpoint/2010/main" val="2528051075"/>
      </p:ext>
    </p:extLst>
  </p:cSld>
  <p:clrMapOvr>
    <a:masterClrMapping/>
  </p:clrMapOvr>
  <mc:AlternateContent xmlns:mc="http://schemas.openxmlformats.org/markup-compatibility/2006" xmlns:p14="http://schemas.microsoft.com/office/powerpoint/2010/main">
    <mc:Choice Requires="p14">
      <p:transition spd="slow" p14:dur="2000" advTm="143670"/>
    </mc:Choice>
    <mc:Fallback xmlns="">
      <p:transition spd="slow" advTm="1436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32D2-C7BD-8F81-CF42-4F02AFF8D6BE}"/>
              </a:ext>
            </a:extLst>
          </p:cNvPr>
          <p:cNvSpPr>
            <a:spLocks noGrp="1"/>
          </p:cNvSpPr>
          <p:nvPr>
            <p:ph type="title"/>
          </p:nvPr>
        </p:nvSpPr>
        <p:spPr/>
        <p:txBody>
          <a:bodyPr/>
          <a:lstStyle/>
          <a:p>
            <a:r>
              <a:rPr lang="en-US" dirty="0"/>
              <a:t>Indefinite status </a:t>
            </a:r>
          </a:p>
        </p:txBody>
      </p:sp>
      <p:sp>
        <p:nvSpPr>
          <p:cNvPr id="3" name="Content Placeholder 2">
            <a:extLst>
              <a:ext uri="{FF2B5EF4-FFF2-40B4-BE49-F238E27FC236}">
                <a16:creationId xmlns:a16="http://schemas.microsoft.com/office/drawing/2014/main" id="{91DCF278-1C7B-B7A1-596C-9DB67A0453A1}"/>
              </a:ext>
            </a:extLst>
          </p:cNvPr>
          <p:cNvSpPr>
            <a:spLocks noGrp="1"/>
          </p:cNvSpPr>
          <p:nvPr>
            <p:ph idx="1"/>
          </p:nvPr>
        </p:nvSpPr>
        <p:spPr/>
        <p:txBody>
          <a:bodyPr>
            <a:normAutofit/>
          </a:bodyPr>
          <a:lstStyle/>
          <a:p>
            <a:r>
              <a:rPr lang="en-US" dirty="0"/>
              <a:t>UC ANR academics do not earn tenure, but they may earn indefinite status.</a:t>
            </a:r>
          </a:p>
          <a:p>
            <a:r>
              <a:rPr lang="en-US" dirty="0"/>
              <a:t>An indefinite “term” appointment has no specified end date unless terminated by layoff, retirement, demotion, dismissal, resignation, separation, or death.</a:t>
            </a:r>
          </a:p>
          <a:p>
            <a:r>
              <a:rPr lang="en-US" dirty="0"/>
              <a:t>Advisors may seek indefinite status concurrent with their third program review (i.e. merit or promotion). </a:t>
            </a:r>
          </a:p>
          <a:p>
            <a:r>
              <a:rPr lang="en-US" dirty="0"/>
              <a:t>Specialists are considered for an indefinite appointment upon promotion to the Associate Rank.</a:t>
            </a:r>
          </a:p>
        </p:txBody>
      </p:sp>
    </p:spTree>
    <p:extLst>
      <p:ext uri="{BB962C8B-B14F-4D97-AF65-F5344CB8AC3E}">
        <p14:creationId xmlns:p14="http://schemas.microsoft.com/office/powerpoint/2010/main" val="399256375"/>
      </p:ext>
    </p:extLst>
  </p:cSld>
  <p:clrMapOvr>
    <a:masterClrMapping/>
  </p:clrMapOvr>
  <mc:AlternateContent xmlns:mc="http://schemas.openxmlformats.org/markup-compatibility/2006" xmlns:p14="http://schemas.microsoft.com/office/powerpoint/2010/main">
    <mc:Choice Requires="p14">
      <p:transition spd="slow" p14:dur="2000" advTm="59383"/>
    </mc:Choice>
    <mc:Fallback xmlns="">
      <p:transition spd="slow" advTm="593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lstStyle/>
          <a:p>
            <a:r>
              <a:rPr lang="en-US" dirty="0"/>
              <a:t>Evaluation criteria</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535962" y="1825624"/>
            <a:ext cx="10817838" cy="4718590"/>
          </a:xfrm>
        </p:spPr>
        <p:txBody>
          <a:bodyPr>
            <a:normAutofit fontScale="92500" lnSpcReduction="10000"/>
          </a:bodyPr>
          <a:lstStyle/>
          <a:p>
            <a:pPr marL="0" indent="0">
              <a:lnSpc>
                <a:spcPct val="110000"/>
              </a:lnSpc>
              <a:buNone/>
            </a:pPr>
            <a:r>
              <a:rPr lang="en-US" dirty="0"/>
              <a:t>Academics are evaluated against their </a:t>
            </a:r>
            <a:r>
              <a:rPr lang="en-US" b="1" dirty="0"/>
              <a:t>position description </a:t>
            </a:r>
            <a:r>
              <a:rPr lang="en-US" dirty="0"/>
              <a:t>and the </a:t>
            </a:r>
            <a:r>
              <a:rPr lang="en-US" b="1" dirty="0"/>
              <a:t>advancement criteria </a:t>
            </a:r>
            <a:r>
              <a:rPr lang="en-US" dirty="0"/>
              <a:t>as outlined in the </a:t>
            </a:r>
            <a:r>
              <a:rPr lang="en-US" dirty="0">
                <a:hlinkClick r:id="rId3"/>
              </a:rPr>
              <a:t>Guidelines for Preparing the Thematic Program Review Dossier </a:t>
            </a:r>
            <a:r>
              <a:rPr lang="en-US" dirty="0"/>
              <a:t>(eBook)</a:t>
            </a:r>
          </a:p>
          <a:p>
            <a:pPr marL="0" indent="0">
              <a:lnSpc>
                <a:spcPct val="110000"/>
              </a:lnSpc>
              <a:buNone/>
            </a:pPr>
            <a:endParaRPr lang="en-US" sz="1900" dirty="0"/>
          </a:p>
          <a:p>
            <a:pPr marL="0" indent="0">
              <a:buNone/>
            </a:pPr>
            <a:r>
              <a:rPr lang="en-US" dirty="0"/>
              <a:t>Four advancement criteria for CE Advisors*: </a:t>
            </a:r>
          </a:p>
          <a:p>
            <a:pPr lvl="1"/>
            <a:r>
              <a:rPr lang="en-US" dirty="0"/>
              <a:t>applied research and creative activity</a:t>
            </a:r>
          </a:p>
          <a:p>
            <a:pPr lvl="1"/>
            <a:r>
              <a:rPr lang="en-US" dirty="0"/>
              <a:t>extending knowledge and information</a:t>
            </a:r>
          </a:p>
          <a:p>
            <a:pPr lvl="1"/>
            <a:r>
              <a:rPr lang="en-US" dirty="0"/>
              <a:t>professional competence and activity</a:t>
            </a:r>
          </a:p>
          <a:p>
            <a:pPr lvl="1"/>
            <a:r>
              <a:rPr lang="en-US" dirty="0"/>
              <a:t>university and public service</a:t>
            </a:r>
          </a:p>
          <a:p>
            <a:pPr marL="457200" lvl="1" indent="0">
              <a:buNone/>
            </a:pPr>
            <a:r>
              <a:rPr lang="en-US" i="1" dirty="0"/>
              <a:t>Additional consideration: affirmative action/civil rights compliance</a:t>
            </a:r>
          </a:p>
          <a:p>
            <a:pPr marL="0" indent="0">
              <a:buNone/>
            </a:pPr>
            <a:endParaRPr lang="en-US" sz="2200" i="1" dirty="0"/>
          </a:p>
          <a:p>
            <a:pPr marL="0" indent="0">
              <a:buNone/>
            </a:pPr>
            <a:r>
              <a:rPr lang="en-US" sz="2200" i="1" dirty="0"/>
              <a:t>* Differs for Academic Coordinators and Academic Administrators.</a:t>
            </a:r>
            <a:endParaRPr lang="en-US" sz="2200" dirty="0"/>
          </a:p>
          <a:p>
            <a:endParaRPr lang="en-US" dirty="0"/>
          </a:p>
        </p:txBody>
      </p:sp>
    </p:spTree>
    <p:extLst>
      <p:ext uri="{BB962C8B-B14F-4D97-AF65-F5344CB8AC3E}">
        <p14:creationId xmlns:p14="http://schemas.microsoft.com/office/powerpoint/2010/main" val="968989628"/>
      </p:ext>
    </p:extLst>
  </p:cSld>
  <p:clrMapOvr>
    <a:masterClrMapping/>
  </p:clrMapOvr>
  <mc:AlternateContent xmlns:mc="http://schemas.openxmlformats.org/markup-compatibility/2006" xmlns:p14="http://schemas.microsoft.com/office/powerpoint/2010/main">
    <mc:Choice Requires="p14">
      <p:transition spd="slow" p14:dur="2000" advTm="50969"/>
    </mc:Choice>
    <mc:Fallback xmlns="">
      <p:transition spd="slow" advTm="5096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a:bodyPr>
          <a:lstStyle/>
          <a:p>
            <a:r>
              <a:rPr lang="en-US" dirty="0"/>
              <a:t>Differentiating Activities</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4"/>
            <a:ext cx="11563559" cy="4718589"/>
          </a:xfrm>
        </p:spPr>
        <p:txBody>
          <a:bodyPr>
            <a:normAutofit fontScale="85000" lnSpcReduction="20000"/>
          </a:bodyPr>
          <a:lstStyle/>
          <a:p>
            <a:pPr>
              <a:lnSpc>
                <a:spcPct val="120000"/>
              </a:lnSpc>
            </a:pPr>
            <a:r>
              <a:rPr lang="en-US" b="1" dirty="0"/>
              <a:t>University service*: </a:t>
            </a:r>
            <a:r>
              <a:rPr lang="en-US" dirty="0"/>
              <a:t>activity that helps University students, staff, or academics. If an academic is presenting to a University of California class or group, the activity would fall into this classification.</a:t>
            </a:r>
          </a:p>
          <a:p>
            <a:pPr>
              <a:lnSpc>
                <a:spcPct val="120000"/>
              </a:lnSpc>
            </a:pPr>
            <a:r>
              <a:rPr lang="en-US" b="1" dirty="0"/>
              <a:t>Public service:</a:t>
            </a:r>
            <a:r>
              <a:rPr lang="en-US" dirty="0"/>
              <a:t> activities where the academic uses their professional expertise to benefit groups or activities outside the University of California. </a:t>
            </a:r>
          </a:p>
          <a:p>
            <a:pPr>
              <a:lnSpc>
                <a:spcPct val="120000"/>
              </a:lnSpc>
            </a:pPr>
            <a:r>
              <a:rPr lang="en-US" b="1" dirty="0"/>
              <a:t>Extension activities: </a:t>
            </a:r>
            <a:r>
              <a:rPr lang="en-US" dirty="0"/>
              <a:t>targeted at one's defined clientele.</a:t>
            </a:r>
          </a:p>
          <a:p>
            <a:pPr>
              <a:lnSpc>
                <a:spcPct val="120000"/>
              </a:lnSpc>
            </a:pPr>
            <a:r>
              <a:rPr lang="en-US" b="1" dirty="0"/>
              <a:t>Professional competency:</a:t>
            </a:r>
            <a:r>
              <a:rPr lang="en-US" dirty="0"/>
              <a:t> activity that reflects professional standing in your programmatic area.</a:t>
            </a:r>
          </a:p>
          <a:p>
            <a:pPr marL="0" indent="0">
              <a:lnSpc>
                <a:spcPct val="120000"/>
              </a:lnSpc>
              <a:buNone/>
            </a:pPr>
            <a:endParaRPr lang="en-US" dirty="0"/>
          </a:p>
          <a:p>
            <a:pPr marL="0" indent="0">
              <a:lnSpc>
                <a:spcPct val="120000"/>
              </a:lnSpc>
              <a:buNone/>
            </a:pPr>
            <a:r>
              <a:rPr lang="en-US" sz="1800" dirty="0"/>
              <a:t>* Academics with Restrictions on Advancement Criteria, see eBook pages 13-14. Restrictions are to be documented in one’s position description and in the narrative (in a “statement of special circumstances”). </a:t>
            </a:r>
          </a:p>
        </p:txBody>
      </p:sp>
    </p:spTree>
    <p:extLst>
      <p:ext uri="{BB962C8B-B14F-4D97-AF65-F5344CB8AC3E}">
        <p14:creationId xmlns:p14="http://schemas.microsoft.com/office/powerpoint/2010/main" val="1442358455"/>
      </p:ext>
    </p:extLst>
  </p:cSld>
  <p:clrMapOvr>
    <a:masterClrMapping/>
  </p:clrMapOvr>
  <mc:AlternateContent xmlns:mc="http://schemas.openxmlformats.org/markup-compatibility/2006" xmlns:p14="http://schemas.microsoft.com/office/powerpoint/2010/main">
    <mc:Choice Requires="p14">
      <p:transition spd="slow" p14:dur="2000" advTm="2401"/>
    </mc:Choice>
    <mc:Fallback xmlns="">
      <p:transition spd="slow" advTm="24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1850" y="1396412"/>
            <a:ext cx="10515600" cy="1765888"/>
          </a:xfrm>
        </p:spPr>
        <p:txBody>
          <a:bodyPr>
            <a:normAutofit/>
          </a:bodyPr>
          <a:lstStyle/>
          <a:p>
            <a:r>
              <a:rPr lang="en-US" dirty="0"/>
              <a:t>Peer review process</a:t>
            </a:r>
            <a:endParaRPr lang="en-US" dirty="0">
              <a:solidFill>
                <a:srgbClr val="FF0000"/>
              </a:solidFill>
            </a:endParaRPr>
          </a:p>
        </p:txBody>
      </p:sp>
      <p:sp>
        <p:nvSpPr>
          <p:cNvPr id="8" name="Text Placeholder 7">
            <a:extLst>
              <a:ext uri="{FF2B5EF4-FFF2-40B4-BE49-F238E27FC236}">
                <a16:creationId xmlns:a16="http://schemas.microsoft.com/office/drawing/2014/main" id="{FDDF1610-A847-4FFF-AF20-3E95187681ED}"/>
              </a:ext>
            </a:extLst>
          </p:cNvPr>
          <p:cNvSpPr>
            <a:spLocks noGrp="1"/>
          </p:cNvSpPr>
          <p:nvPr>
            <p:ph type="body" idx="1"/>
          </p:nvPr>
        </p:nvSpPr>
        <p:spPr>
          <a:xfrm>
            <a:off x="831849" y="3429000"/>
            <a:ext cx="10515600" cy="1500187"/>
          </a:xfrm>
        </p:spPr>
        <p:txBody>
          <a:bodyPr/>
          <a:lstStyle/>
          <a:p>
            <a:r>
              <a:rPr lang="en-US" dirty="0"/>
              <a:t>The peer review process provides an evaluation of academic accomplishments and impact, to support our colleagues in reaching their fullest potential, and thereby strengthening the UC ANR network to improve the lives of Californians.</a:t>
            </a:r>
          </a:p>
        </p:txBody>
      </p:sp>
    </p:spTree>
    <p:extLst>
      <p:ext uri="{BB962C8B-B14F-4D97-AF65-F5344CB8AC3E}">
        <p14:creationId xmlns:p14="http://schemas.microsoft.com/office/powerpoint/2010/main" val="2912848397"/>
      </p:ext>
    </p:extLst>
  </p:cSld>
  <p:clrMapOvr>
    <a:masterClrMapping/>
  </p:clrMapOvr>
  <mc:AlternateContent xmlns:mc="http://schemas.openxmlformats.org/markup-compatibility/2006" xmlns:p14="http://schemas.microsoft.com/office/powerpoint/2010/main">
    <mc:Choice Requires="p14">
      <p:transition spd="slow" p14:dur="2000" advTm="2703"/>
    </mc:Choice>
    <mc:Fallback xmlns="">
      <p:transition spd="slow" advTm="270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2A3-EEB4-A4D9-1015-F30B527A2617}"/>
              </a:ext>
            </a:extLst>
          </p:cNvPr>
          <p:cNvSpPr>
            <a:spLocks noGrp="1"/>
          </p:cNvSpPr>
          <p:nvPr>
            <p:ph type="title"/>
          </p:nvPr>
        </p:nvSpPr>
        <p:spPr/>
        <p:txBody>
          <a:bodyPr>
            <a:normAutofit/>
          </a:bodyPr>
          <a:lstStyle/>
          <a:p>
            <a:r>
              <a:rPr lang="en-US" dirty="0"/>
              <a:t>Elements of the Program Review dossier</a:t>
            </a:r>
          </a:p>
        </p:txBody>
      </p:sp>
      <p:sp>
        <p:nvSpPr>
          <p:cNvPr id="5" name="Text Placeholder 4">
            <a:extLst>
              <a:ext uri="{FF2B5EF4-FFF2-40B4-BE49-F238E27FC236}">
                <a16:creationId xmlns:a16="http://schemas.microsoft.com/office/drawing/2014/main" id="{DAD0B04B-500B-D742-6183-8264744C27D3}"/>
              </a:ext>
            </a:extLst>
          </p:cNvPr>
          <p:cNvSpPr>
            <a:spLocks noGrp="1"/>
          </p:cNvSpPr>
          <p:nvPr>
            <p:ph type="body" sz="quarter" idx="3"/>
          </p:nvPr>
        </p:nvSpPr>
        <p:spPr>
          <a:xfrm>
            <a:off x="6172200" y="2297853"/>
            <a:ext cx="5183188" cy="823912"/>
          </a:xfrm>
        </p:spPr>
        <p:txBody>
          <a:bodyPr/>
          <a:lstStyle/>
          <a:p>
            <a:r>
              <a:rPr lang="en-US" dirty="0"/>
              <a:t>Other elements</a:t>
            </a:r>
          </a:p>
        </p:txBody>
      </p:sp>
      <p:sp>
        <p:nvSpPr>
          <p:cNvPr id="4" name="Text Placeholder 3">
            <a:extLst>
              <a:ext uri="{FF2B5EF4-FFF2-40B4-BE49-F238E27FC236}">
                <a16:creationId xmlns:a16="http://schemas.microsoft.com/office/drawing/2014/main" id="{827F415F-4E32-50D2-2014-A72F39B1C8CA}"/>
              </a:ext>
            </a:extLst>
          </p:cNvPr>
          <p:cNvSpPr>
            <a:spLocks noGrp="1"/>
          </p:cNvSpPr>
          <p:nvPr>
            <p:ph type="body" idx="1"/>
          </p:nvPr>
        </p:nvSpPr>
        <p:spPr>
          <a:xfrm>
            <a:off x="839788" y="2297853"/>
            <a:ext cx="5157787" cy="823912"/>
          </a:xfrm>
        </p:spPr>
        <p:txBody>
          <a:bodyPr/>
          <a:lstStyle/>
          <a:p>
            <a:r>
              <a:rPr lang="en-US" dirty="0"/>
              <a:t>Required elements</a:t>
            </a:r>
          </a:p>
        </p:txBody>
      </p:sp>
      <p:sp>
        <p:nvSpPr>
          <p:cNvPr id="3" name="Content Placeholder 2">
            <a:extLst>
              <a:ext uri="{FF2B5EF4-FFF2-40B4-BE49-F238E27FC236}">
                <a16:creationId xmlns:a16="http://schemas.microsoft.com/office/drawing/2014/main" id="{E306173A-4829-82EC-5631-1BA2DC6ADE42}"/>
              </a:ext>
            </a:extLst>
          </p:cNvPr>
          <p:cNvSpPr>
            <a:spLocks noGrp="1"/>
          </p:cNvSpPr>
          <p:nvPr>
            <p:ph sz="half" idx="2"/>
          </p:nvPr>
        </p:nvSpPr>
        <p:spPr>
          <a:xfrm>
            <a:off x="839788" y="3121765"/>
            <a:ext cx="5157787" cy="3684588"/>
          </a:xfrm>
        </p:spPr>
        <p:txBody>
          <a:bodyPr>
            <a:normAutofit/>
          </a:bodyPr>
          <a:lstStyle/>
          <a:p>
            <a:r>
              <a:rPr lang="en-US" sz="2400" dirty="0"/>
              <a:t>Position description</a:t>
            </a:r>
          </a:p>
          <a:p>
            <a:r>
              <a:rPr lang="en-US" sz="2400" dirty="0"/>
              <a:t>Cover page</a:t>
            </a:r>
          </a:p>
          <a:p>
            <a:r>
              <a:rPr lang="en-US" sz="2400" dirty="0"/>
              <a:t>Program summary narrative</a:t>
            </a:r>
          </a:p>
          <a:p>
            <a:r>
              <a:rPr lang="en-US" sz="2400" dirty="0"/>
              <a:t>Supporting documentation</a:t>
            </a:r>
          </a:p>
          <a:p>
            <a:r>
              <a:rPr lang="en-US" sz="2400" dirty="0"/>
              <a:t>Bibliography</a:t>
            </a:r>
          </a:p>
          <a:p>
            <a:r>
              <a:rPr lang="en-US" sz="2400" dirty="0"/>
              <a:t>Goals (optional to include in dossier)</a:t>
            </a:r>
          </a:p>
        </p:txBody>
      </p:sp>
      <p:sp>
        <p:nvSpPr>
          <p:cNvPr id="6" name="Content Placeholder 5">
            <a:extLst>
              <a:ext uri="{FF2B5EF4-FFF2-40B4-BE49-F238E27FC236}">
                <a16:creationId xmlns:a16="http://schemas.microsoft.com/office/drawing/2014/main" id="{F3B8EB02-AB09-8B49-AF8E-BF275A461AC3}"/>
              </a:ext>
            </a:extLst>
          </p:cNvPr>
          <p:cNvSpPr>
            <a:spLocks noGrp="1"/>
          </p:cNvSpPr>
          <p:nvPr>
            <p:ph sz="quarter" idx="4"/>
          </p:nvPr>
        </p:nvSpPr>
        <p:spPr>
          <a:xfrm>
            <a:off x="6172200" y="3121765"/>
            <a:ext cx="5183188" cy="3684588"/>
          </a:xfrm>
        </p:spPr>
        <p:txBody>
          <a:bodyPr>
            <a:normAutofit/>
          </a:bodyPr>
          <a:lstStyle/>
          <a:p>
            <a:r>
              <a:rPr lang="en-US" sz="2400" dirty="0"/>
              <a:t>Acceleration statement (if applicable)</a:t>
            </a:r>
          </a:p>
          <a:p>
            <a:r>
              <a:rPr lang="en-US" sz="2400" dirty="0"/>
              <a:t>Summary of publication examples (optional)</a:t>
            </a:r>
          </a:p>
          <a:p>
            <a:r>
              <a:rPr lang="en-US" sz="2400" dirty="0"/>
              <a:t>Sabbatical leave and report (if applicable)</a:t>
            </a:r>
          </a:p>
          <a:p>
            <a:r>
              <a:rPr lang="en-US" sz="2400" dirty="0"/>
              <a:t>Work plan (if applicable)</a:t>
            </a:r>
          </a:p>
          <a:p>
            <a:endParaRPr lang="en-US" dirty="0"/>
          </a:p>
          <a:p>
            <a:endParaRPr lang="en-US" dirty="0"/>
          </a:p>
          <a:p>
            <a:endParaRPr lang="en-US" dirty="0"/>
          </a:p>
        </p:txBody>
      </p:sp>
      <p:sp>
        <p:nvSpPr>
          <p:cNvPr id="7" name="TextBox 6">
            <a:extLst>
              <a:ext uri="{FF2B5EF4-FFF2-40B4-BE49-F238E27FC236}">
                <a16:creationId xmlns:a16="http://schemas.microsoft.com/office/drawing/2014/main" id="{C48D626B-3497-2CF4-995A-C0A8DBD980F3}"/>
              </a:ext>
            </a:extLst>
          </p:cNvPr>
          <p:cNvSpPr txBox="1"/>
          <p:nvPr/>
        </p:nvSpPr>
        <p:spPr>
          <a:xfrm>
            <a:off x="839788" y="1658671"/>
            <a:ext cx="105124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Academics submit a Program Review dossier that summarizes their accomplishments and outcomes/impacts over the review period.</a:t>
            </a:r>
          </a:p>
        </p:txBody>
      </p:sp>
    </p:spTree>
    <p:extLst>
      <p:ext uri="{BB962C8B-B14F-4D97-AF65-F5344CB8AC3E}">
        <p14:creationId xmlns:p14="http://schemas.microsoft.com/office/powerpoint/2010/main" val="3658775049"/>
      </p:ext>
    </p:extLst>
  </p:cSld>
  <p:clrMapOvr>
    <a:masterClrMapping/>
  </p:clrMapOvr>
  <mc:AlternateContent xmlns:mc="http://schemas.openxmlformats.org/markup-compatibility/2006" xmlns:p14="http://schemas.microsoft.com/office/powerpoint/2010/main">
    <mc:Choice Requires="p14">
      <p:transition spd="slow" p14:dur="2000" advTm="1697"/>
    </mc:Choice>
    <mc:Fallback xmlns="">
      <p:transition spd="slow" advTm="169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SzPts val="2800"/>
            </a:pPr>
            <a:r>
              <a:rPr lang="en-US" dirty="0"/>
              <a:t>Writing a thematic program review</a:t>
            </a:r>
            <a:endParaRPr b="1" dirty="0"/>
          </a:p>
        </p:txBody>
      </p:sp>
      <p:sp>
        <p:nvSpPr>
          <p:cNvPr id="117" name="Google Shape;117;p21"/>
          <p:cNvSpPr txBox="1">
            <a:spLocks noGrp="1"/>
          </p:cNvSpPr>
          <p:nvPr>
            <p:ph idx="1"/>
          </p:nvPr>
        </p:nvSpPr>
        <p:spPr>
          <a:prstGeom prst="rect">
            <a:avLst/>
          </a:prstGeom>
          <a:noFill/>
          <a:ln>
            <a:noFill/>
          </a:ln>
        </p:spPr>
        <p:txBody>
          <a:bodyPr spcFirstLastPara="1" vert="horz" wrap="square" lIns="91425" tIns="45700" rIns="91425" bIns="45700" rtlCol="0" anchor="t" anchorCtr="0">
            <a:normAutofit/>
          </a:bodyPr>
          <a:lstStyle/>
          <a:p>
            <a:pPr marL="342900" indent="-279400">
              <a:lnSpc>
                <a:spcPct val="115000"/>
              </a:lnSpc>
              <a:spcBef>
                <a:spcPts val="600"/>
              </a:spcBef>
              <a:spcAft>
                <a:spcPts val="600"/>
              </a:spcAft>
              <a:buClr>
                <a:srgbClr val="434343"/>
              </a:buClr>
              <a:buSzPct val="100000"/>
              <a:buChar char="●"/>
            </a:pPr>
            <a:r>
              <a:rPr lang="en-US" sz="2200" dirty="0"/>
              <a:t>Themes are the constructs for reporting goals, inputs, methods, efforts, outputs, outcomes, and impacts in the program summary narrative.</a:t>
            </a:r>
          </a:p>
          <a:p>
            <a:pPr marL="342900" indent="-279400">
              <a:lnSpc>
                <a:spcPct val="115000"/>
              </a:lnSpc>
              <a:spcBef>
                <a:spcPts val="600"/>
              </a:spcBef>
              <a:spcAft>
                <a:spcPts val="600"/>
              </a:spcAft>
              <a:buClr>
                <a:srgbClr val="434343"/>
              </a:buClr>
              <a:buSzPct val="100000"/>
              <a:buFont typeface="Arial" panose="020B0604020202020204" pitchFamily="34" charset="0"/>
              <a:buChar char="●"/>
            </a:pPr>
            <a:r>
              <a:rPr lang="en-US" sz="2200" dirty="0"/>
              <a:t>For each theme, speak to how your program is making a difference to your clientele. </a:t>
            </a:r>
          </a:p>
          <a:p>
            <a:pPr marL="800100" lvl="1" indent="-279400">
              <a:lnSpc>
                <a:spcPct val="115000"/>
              </a:lnSpc>
              <a:spcBef>
                <a:spcPts val="600"/>
              </a:spcBef>
              <a:spcAft>
                <a:spcPts val="600"/>
              </a:spcAft>
              <a:buClr>
                <a:srgbClr val="434343"/>
              </a:buClr>
              <a:buSzPct val="100000"/>
              <a:buFont typeface="Arial" panose="020B0604020202020204" pitchFamily="34" charset="0"/>
              <a:buChar char="●"/>
            </a:pPr>
            <a:r>
              <a:rPr lang="en-US" sz="2000" dirty="0"/>
              <a:t>Outcomes are measurable changes in learning (knowledge, skills), behavior/practice, or policy/decision-making.</a:t>
            </a:r>
          </a:p>
          <a:p>
            <a:pPr marL="800100" lvl="1" indent="-279400">
              <a:lnSpc>
                <a:spcPct val="115000"/>
              </a:lnSpc>
              <a:spcBef>
                <a:spcPts val="600"/>
              </a:spcBef>
              <a:spcAft>
                <a:spcPts val="600"/>
              </a:spcAft>
              <a:buClr>
                <a:srgbClr val="434343"/>
              </a:buClr>
              <a:buSzPct val="100000"/>
              <a:buFont typeface="Arial" panose="020B0604020202020204" pitchFamily="34" charset="0"/>
              <a:buChar char="●"/>
            </a:pPr>
            <a:r>
              <a:rPr lang="en-US" sz="2000" dirty="0"/>
              <a:t>Impacts are broader effects on social, environmental, economic conditions that are aligned with the targeted clientele needs; and aligned with ANR’s articulated public value statements and condition changes.</a:t>
            </a:r>
          </a:p>
          <a:p>
            <a:pPr marL="800100" lvl="1" indent="-279400">
              <a:lnSpc>
                <a:spcPct val="115000"/>
              </a:lnSpc>
              <a:spcBef>
                <a:spcPts val="600"/>
              </a:spcBef>
              <a:spcAft>
                <a:spcPts val="600"/>
              </a:spcAft>
              <a:buClr>
                <a:srgbClr val="434343"/>
              </a:buClr>
              <a:buSzPct val="100000"/>
              <a:buFont typeface="Arial" panose="020B0604020202020204" pitchFamily="34" charset="0"/>
              <a:buChar char="●"/>
            </a:pPr>
            <a:endParaRPr lang="en-US" sz="1800" dirty="0">
              <a:solidFill>
                <a:srgbClr val="980000"/>
              </a:solidFill>
            </a:endParaRPr>
          </a:p>
          <a:p>
            <a:pPr marL="800100" lvl="1" indent="-279400">
              <a:lnSpc>
                <a:spcPct val="115000"/>
              </a:lnSpc>
              <a:spcBef>
                <a:spcPts val="600"/>
              </a:spcBef>
              <a:spcAft>
                <a:spcPts val="600"/>
              </a:spcAft>
              <a:buClr>
                <a:srgbClr val="434343"/>
              </a:buClr>
              <a:buSzPct val="100000"/>
              <a:buFont typeface="Arial" panose="020B0604020202020204" pitchFamily="34" charset="0"/>
              <a:buChar char="●"/>
            </a:pPr>
            <a:endParaRPr sz="1800" dirty="0">
              <a:solidFill>
                <a:srgbClr val="980000"/>
              </a:solidFill>
            </a:endParaRPr>
          </a:p>
          <a:p>
            <a:pPr marL="342900" indent="0">
              <a:lnSpc>
                <a:spcPct val="115000"/>
              </a:lnSpc>
              <a:spcBef>
                <a:spcPts val="1200"/>
              </a:spcBef>
              <a:buSzPct val="112500"/>
              <a:buNone/>
            </a:pPr>
            <a:endParaRPr sz="6400" b="1" dirty="0"/>
          </a:p>
        </p:txBody>
      </p:sp>
    </p:spTree>
  </p:cSld>
  <p:clrMapOvr>
    <a:masterClrMapping/>
  </p:clrMapOvr>
  <mc:AlternateContent xmlns:mc="http://schemas.openxmlformats.org/markup-compatibility/2006" xmlns:p14="http://schemas.microsoft.com/office/powerpoint/2010/main">
    <mc:Choice Requires="p14">
      <p:transition spd="slow" p14:dur="2000" advTm="3767"/>
    </mc:Choice>
    <mc:Fallback xmlns="">
      <p:transition spd="slow" advTm="376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576F-DC42-40AA-A8DA-2FF1E428268B}"/>
              </a:ext>
            </a:extLst>
          </p:cNvPr>
          <p:cNvSpPr>
            <a:spLocks noGrp="1"/>
          </p:cNvSpPr>
          <p:nvPr>
            <p:ph type="title"/>
          </p:nvPr>
        </p:nvSpPr>
        <p:spPr/>
        <p:txBody>
          <a:bodyPr/>
          <a:lstStyle/>
          <a:p>
            <a:r>
              <a:rPr lang="en-US" dirty="0"/>
              <a:t>What is the Peer Review Committee (PRC)?</a:t>
            </a:r>
          </a:p>
        </p:txBody>
      </p:sp>
      <p:sp>
        <p:nvSpPr>
          <p:cNvPr id="3" name="Content Placeholder 2">
            <a:extLst>
              <a:ext uri="{FF2B5EF4-FFF2-40B4-BE49-F238E27FC236}">
                <a16:creationId xmlns:a16="http://schemas.microsoft.com/office/drawing/2014/main" id="{2821AE91-11D5-4CF5-B345-1A25864B3AEA}"/>
              </a:ext>
            </a:extLst>
          </p:cNvPr>
          <p:cNvSpPr>
            <a:spLocks noGrp="1"/>
          </p:cNvSpPr>
          <p:nvPr>
            <p:ph idx="1"/>
          </p:nvPr>
        </p:nvSpPr>
        <p:spPr>
          <a:xfrm>
            <a:off x="238431" y="1599483"/>
            <a:ext cx="10218553" cy="4351338"/>
          </a:xfrm>
        </p:spPr>
        <p:txBody>
          <a:bodyPr>
            <a:normAutofit/>
          </a:bodyPr>
          <a:lstStyle/>
          <a:p>
            <a:pPr>
              <a:lnSpc>
                <a:spcPct val="120000"/>
              </a:lnSpc>
            </a:pPr>
            <a:r>
              <a:rPr lang="en-US" dirty="0"/>
              <a:t>14 PRC members appointed by the Associate Vice President for three years with overlapping terms. </a:t>
            </a:r>
          </a:p>
          <a:p>
            <a:pPr>
              <a:lnSpc>
                <a:spcPct val="120000"/>
              </a:lnSpc>
            </a:pPr>
            <a:r>
              <a:rPr lang="en-US" dirty="0"/>
              <a:t>Strives to reflect the breadth of UC ANR’s programmatic areas, title series, and administrative assignments.</a:t>
            </a:r>
          </a:p>
          <a:p>
            <a:pPr>
              <a:lnSpc>
                <a:spcPct val="120000"/>
              </a:lnSpc>
            </a:pPr>
            <a:r>
              <a:rPr lang="en-US" dirty="0"/>
              <a:t>Makes recommendation to the AVP</a:t>
            </a:r>
          </a:p>
        </p:txBody>
      </p:sp>
    </p:spTree>
    <p:extLst>
      <p:ext uri="{BB962C8B-B14F-4D97-AF65-F5344CB8AC3E}">
        <p14:creationId xmlns:p14="http://schemas.microsoft.com/office/powerpoint/2010/main" val="106572838"/>
      </p:ext>
    </p:extLst>
  </p:cSld>
  <p:clrMapOvr>
    <a:masterClrMapping/>
  </p:clrMapOvr>
  <mc:AlternateContent xmlns:mc="http://schemas.openxmlformats.org/markup-compatibility/2006" xmlns:p14="http://schemas.microsoft.com/office/powerpoint/2010/main">
    <mc:Choice Requires="p14">
      <p:transition spd="slow" p14:dur="2000" advTm="2382"/>
    </mc:Choice>
    <mc:Fallback xmlns="">
      <p:transition spd="slow" advTm="238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3D38-8B78-F8C1-AC10-A25F1738C642}"/>
              </a:ext>
            </a:extLst>
          </p:cNvPr>
          <p:cNvSpPr>
            <a:spLocks noGrp="1"/>
          </p:cNvSpPr>
          <p:nvPr>
            <p:ph type="title"/>
          </p:nvPr>
        </p:nvSpPr>
        <p:spPr/>
        <p:txBody>
          <a:bodyPr/>
          <a:lstStyle/>
          <a:p>
            <a:r>
              <a:rPr lang="en-US" dirty="0"/>
              <a:t>What are ad-hoc committees?</a:t>
            </a:r>
          </a:p>
        </p:txBody>
      </p:sp>
      <p:sp>
        <p:nvSpPr>
          <p:cNvPr id="3" name="Content Placeholder 2">
            <a:extLst>
              <a:ext uri="{FF2B5EF4-FFF2-40B4-BE49-F238E27FC236}">
                <a16:creationId xmlns:a16="http://schemas.microsoft.com/office/drawing/2014/main" id="{5B7AF200-698E-AEE4-4D60-77E4FFE9833C}"/>
              </a:ext>
            </a:extLst>
          </p:cNvPr>
          <p:cNvSpPr>
            <a:spLocks noGrp="1"/>
          </p:cNvSpPr>
          <p:nvPr>
            <p:ph idx="1"/>
          </p:nvPr>
        </p:nvSpPr>
        <p:spPr/>
        <p:txBody>
          <a:bodyPr/>
          <a:lstStyle/>
          <a:p>
            <a:r>
              <a:rPr lang="en-US" dirty="0"/>
              <a:t>Anonymous review committees, made up of peers.</a:t>
            </a:r>
          </a:p>
          <a:p>
            <a:r>
              <a:rPr lang="en-US" dirty="0"/>
              <a:t>Purpose: evaluate the academic’s performance as documented in the dossier, make a recommendation, and provide written assessment to the PRC and AVP.</a:t>
            </a:r>
          </a:p>
          <a:p>
            <a:r>
              <a:rPr lang="en-US" dirty="0"/>
              <a:t>The review is made available to the candidate, but the composition of the committee is anonymous.</a:t>
            </a:r>
          </a:p>
        </p:txBody>
      </p:sp>
    </p:spTree>
    <p:extLst>
      <p:ext uri="{BB962C8B-B14F-4D97-AF65-F5344CB8AC3E}">
        <p14:creationId xmlns:p14="http://schemas.microsoft.com/office/powerpoint/2010/main" val="1410576663"/>
      </p:ext>
    </p:extLst>
  </p:cSld>
  <p:clrMapOvr>
    <a:masterClrMapping/>
  </p:clrMapOvr>
  <mc:AlternateContent xmlns:mc="http://schemas.openxmlformats.org/markup-compatibility/2006" xmlns:p14="http://schemas.microsoft.com/office/powerpoint/2010/main">
    <mc:Choice Requires="p14">
      <p:transition spd="slow" p14:dur="2000" advTm="527"/>
    </mc:Choice>
    <mc:Fallback xmlns="">
      <p:transition spd="slow" advTm="52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1485426405"/>
      </p:ext>
    </p:extLst>
  </p:cSld>
  <p:clrMapOvr>
    <a:masterClrMapping/>
  </p:clrMapOvr>
  <mc:AlternateContent xmlns:mc="http://schemas.openxmlformats.org/markup-compatibility/2006" xmlns:p14="http://schemas.microsoft.com/office/powerpoint/2010/main">
    <mc:Choice Requires="p14">
      <p:transition spd="slow" p14:dur="2000" advTm="501"/>
    </mc:Choice>
    <mc:Fallback xmlns="">
      <p:transition spd="slow" advTm="5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2C572-ED2B-AD3E-166B-A8FAA0CADAEE}"/>
              </a:ext>
            </a:extLst>
          </p:cNvPr>
          <p:cNvSpPr>
            <a:spLocks noGrp="1"/>
          </p:cNvSpPr>
          <p:nvPr>
            <p:ph type="title"/>
          </p:nvPr>
        </p:nvSpPr>
        <p:spPr/>
        <p:txBody>
          <a:bodyPr/>
          <a:lstStyle/>
          <a:p>
            <a:r>
              <a:rPr lang="en-US" dirty="0"/>
              <a:t>Overseeing the academic advancement process</a:t>
            </a:r>
          </a:p>
        </p:txBody>
      </p:sp>
      <p:graphicFrame>
        <p:nvGraphicFramePr>
          <p:cNvPr id="6" name="Diagram 5">
            <a:extLst>
              <a:ext uri="{FF2B5EF4-FFF2-40B4-BE49-F238E27FC236}">
                <a16:creationId xmlns:a16="http://schemas.microsoft.com/office/drawing/2014/main" id="{AD030541-FFD8-AA65-BF38-A3D348CCCD64}"/>
              </a:ext>
            </a:extLst>
          </p:cNvPr>
          <p:cNvGraphicFramePr/>
          <p:nvPr>
            <p:extLst>
              <p:ext uri="{D42A27DB-BD31-4B8C-83A1-F6EECF244321}">
                <p14:modId xmlns:p14="http://schemas.microsoft.com/office/powerpoint/2010/main" val="904527130"/>
              </p:ext>
            </p:extLst>
          </p:nvPr>
        </p:nvGraphicFramePr>
        <p:xfrm>
          <a:off x="447667" y="1601771"/>
          <a:ext cx="7979158" cy="446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27041"/>
      </p:ext>
    </p:extLst>
  </p:cSld>
  <p:clrMapOvr>
    <a:masterClrMapping/>
  </p:clrMapOvr>
  <mc:AlternateContent xmlns:mc="http://schemas.openxmlformats.org/markup-compatibility/2006" xmlns:p14="http://schemas.microsoft.com/office/powerpoint/2010/main">
    <mc:Choice Requires="p14">
      <p:transition spd="slow" p14:dur="2000" advTm="152485"/>
    </mc:Choice>
    <mc:Fallback xmlns="">
      <p:transition spd="slow" advTm="15248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1850" y="1396412"/>
            <a:ext cx="10515600" cy="1765888"/>
          </a:xfrm>
        </p:spPr>
        <p:txBody>
          <a:bodyPr>
            <a:normAutofit/>
          </a:bodyPr>
          <a:lstStyle/>
          <a:p>
            <a:r>
              <a:rPr lang="en-US" dirty="0"/>
              <a:t>Program planning</a:t>
            </a:r>
            <a:endParaRPr lang="en-US" dirty="0">
              <a:solidFill>
                <a:srgbClr val="FF0000"/>
              </a:solidFill>
            </a:endParaRPr>
          </a:p>
        </p:txBody>
      </p:sp>
      <p:sp>
        <p:nvSpPr>
          <p:cNvPr id="8" name="Text Placeholder 7">
            <a:extLst>
              <a:ext uri="{FF2B5EF4-FFF2-40B4-BE49-F238E27FC236}">
                <a16:creationId xmlns:a16="http://schemas.microsoft.com/office/drawing/2014/main" id="{FDDF1610-A847-4FFF-AF20-3E95187681ED}"/>
              </a:ext>
            </a:extLst>
          </p:cNvPr>
          <p:cNvSpPr>
            <a:spLocks noGrp="1"/>
          </p:cNvSpPr>
          <p:nvPr>
            <p:ph type="body" idx="1"/>
          </p:nvPr>
        </p:nvSpPr>
        <p:spPr>
          <a:xfrm>
            <a:off x="831849" y="3429000"/>
            <a:ext cx="10515600" cy="1500187"/>
          </a:xfrm>
        </p:spPr>
        <p:txBody>
          <a:bodyPr/>
          <a:lstStyle/>
          <a:p>
            <a:r>
              <a:rPr lang="en-US" dirty="0"/>
              <a:t>Available resources to help you develop a successful program</a:t>
            </a:r>
          </a:p>
        </p:txBody>
      </p:sp>
    </p:spTree>
    <p:extLst>
      <p:ext uri="{BB962C8B-B14F-4D97-AF65-F5344CB8AC3E}">
        <p14:creationId xmlns:p14="http://schemas.microsoft.com/office/powerpoint/2010/main" val="236204793"/>
      </p:ext>
    </p:extLst>
  </p:cSld>
  <p:clrMapOvr>
    <a:masterClrMapping/>
  </p:clrMapOvr>
  <mc:AlternateContent xmlns:mc="http://schemas.openxmlformats.org/markup-compatibility/2006" xmlns:p14="http://schemas.microsoft.com/office/powerpoint/2010/main">
    <mc:Choice Requires="p14">
      <p:transition spd="slow" p14:dur="2000" advTm="682"/>
    </mc:Choice>
    <mc:Fallback xmlns="">
      <p:transition spd="slow" advTm="68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11789-6380-2130-6FEF-307082228012}"/>
              </a:ext>
            </a:extLst>
          </p:cNvPr>
          <p:cNvSpPr>
            <a:spLocks noGrp="1"/>
          </p:cNvSpPr>
          <p:nvPr>
            <p:ph type="title"/>
          </p:nvPr>
        </p:nvSpPr>
        <p:spPr/>
        <p:txBody>
          <a:bodyPr>
            <a:normAutofit fontScale="90000"/>
          </a:bodyPr>
          <a:lstStyle/>
          <a:p>
            <a:r>
              <a:rPr lang="en-US" i="0" u="none" strike="noStrike" dirty="0">
                <a:effectLst>
                  <a:outerShdw blurRad="38100" dist="38100" dir="2700000" algn="tl">
                    <a:srgbClr val="000000">
                      <a:alpha val="43137"/>
                    </a:srgbClr>
                  </a:outerShdw>
                </a:effectLst>
              </a:rPr>
              <a:t>Program development and evaluation </a:t>
            </a:r>
            <a:r>
              <a:rPr lang="en-US" dirty="0">
                <a:effectLst>
                  <a:outerShdw blurRad="38100" dist="38100" dir="2700000" algn="tl">
                    <a:srgbClr val="000000">
                      <a:alpha val="43137"/>
                    </a:srgbClr>
                  </a:outerShdw>
                </a:effectLst>
              </a:rPr>
              <a:t>c</a:t>
            </a:r>
            <a:r>
              <a:rPr lang="en-US" i="0" u="none" strike="noStrike" dirty="0">
                <a:effectLst>
                  <a:outerShdw blurRad="38100" dist="38100" dir="2700000" algn="tl">
                    <a:srgbClr val="000000">
                      <a:alpha val="43137"/>
                    </a:srgbClr>
                  </a:outerShdw>
                </a:effectLst>
              </a:rPr>
              <a:t>apacity </a:t>
            </a:r>
            <a:r>
              <a:rPr lang="en-US" dirty="0">
                <a:effectLst>
                  <a:outerShdw blurRad="38100" dist="38100" dir="2700000" algn="tl">
                    <a:srgbClr val="000000">
                      <a:alpha val="43137"/>
                    </a:srgbClr>
                  </a:outerShdw>
                </a:effectLst>
              </a:rPr>
              <a:t>b</a:t>
            </a:r>
            <a:r>
              <a:rPr lang="en-US" i="0" u="none" strike="noStrike" dirty="0">
                <a:effectLst>
                  <a:outerShdw blurRad="38100" dist="38100" dir="2700000" algn="tl">
                    <a:srgbClr val="000000">
                      <a:alpha val="43137"/>
                    </a:srgbClr>
                  </a:outerShdw>
                </a:effectLst>
              </a:rPr>
              <a:t>uilding</a:t>
            </a:r>
            <a:endParaRPr lang="en-US" dirty="0">
              <a:effectLst>
                <a:outerShdw blurRad="38100" dist="38100" dir="2700000" algn="tl" rotWithShape="0">
                  <a:srgbClr val="000000">
                    <a:alpha val="43137"/>
                  </a:srgbClr>
                </a:outerShdw>
              </a:effectLst>
            </a:endParaRPr>
          </a:p>
        </p:txBody>
      </p:sp>
      <p:sp>
        <p:nvSpPr>
          <p:cNvPr id="5" name="Content Placeholder 4">
            <a:extLst>
              <a:ext uri="{FF2B5EF4-FFF2-40B4-BE49-F238E27FC236}">
                <a16:creationId xmlns:a16="http://schemas.microsoft.com/office/drawing/2014/main" id="{C5D5E688-693D-7DE5-8033-BFDCCCBC519E}"/>
              </a:ext>
            </a:extLst>
          </p:cNvPr>
          <p:cNvSpPr>
            <a:spLocks noGrp="1"/>
          </p:cNvSpPr>
          <p:nvPr>
            <p:ph idx="1"/>
          </p:nvPr>
        </p:nvSpPr>
        <p:spPr/>
        <p:txBody>
          <a:bodyPr>
            <a:normAutofit fontScale="25000" lnSpcReduction="20000"/>
          </a:bodyPr>
          <a:lstStyle/>
          <a:p>
            <a:pPr>
              <a:lnSpc>
                <a:spcPct val="120000"/>
              </a:lnSpc>
              <a:spcBef>
                <a:spcPts val="600"/>
              </a:spcBef>
            </a:pPr>
            <a:r>
              <a:rPr lang="en-US" sz="7200" dirty="0"/>
              <a:t>Defining Clientele &amp; Affirmative Action Planning 					</a:t>
            </a:r>
          </a:p>
          <a:p>
            <a:pPr>
              <a:lnSpc>
                <a:spcPct val="120000"/>
              </a:lnSpc>
              <a:spcBef>
                <a:spcPts val="600"/>
              </a:spcBef>
            </a:pPr>
            <a:r>
              <a:rPr lang="en-US" sz="7200" dirty="0"/>
              <a:t>Improving All Reasonable Effort and Engagement with Diverse Audiences 			</a:t>
            </a:r>
          </a:p>
          <a:p>
            <a:pPr>
              <a:lnSpc>
                <a:spcPct val="120000"/>
              </a:lnSpc>
              <a:spcBef>
                <a:spcPts val="600"/>
              </a:spcBef>
            </a:pPr>
            <a:r>
              <a:rPr lang="en-US" sz="7200" dirty="0"/>
              <a:t>Conducting a Needs Assessment 					</a:t>
            </a:r>
          </a:p>
          <a:p>
            <a:pPr>
              <a:lnSpc>
                <a:spcPct val="120000"/>
              </a:lnSpc>
              <a:spcBef>
                <a:spcPts val="600"/>
              </a:spcBef>
            </a:pPr>
            <a:r>
              <a:rPr lang="en-US" sz="7200" dirty="0"/>
              <a:t>Practical Methods to Measuring Outcomes 					</a:t>
            </a:r>
          </a:p>
          <a:p>
            <a:pPr>
              <a:lnSpc>
                <a:spcPct val="120000"/>
              </a:lnSpc>
              <a:spcBef>
                <a:spcPts val="600"/>
              </a:spcBef>
            </a:pPr>
            <a:r>
              <a:rPr lang="en-US" sz="7200" dirty="0"/>
              <a:t>Using Ripple Effects Mapping (REM) Method in Program Evaluation				</a:t>
            </a:r>
          </a:p>
          <a:p>
            <a:pPr>
              <a:lnSpc>
                <a:spcPct val="120000"/>
              </a:lnSpc>
              <a:spcBef>
                <a:spcPts val="600"/>
              </a:spcBef>
            </a:pPr>
            <a:r>
              <a:rPr lang="en-US" sz="7200" dirty="0"/>
              <a:t>Best Practices for Developing Surveys &amp; Basics of Sampling Methods				</a:t>
            </a:r>
          </a:p>
          <a:p>
            <a:pPr>
              <a:lnSpc>
                <a:spcPct val="120000"/>
              </a:lnSpc>
              <a:spcBef>
                <a:spcPts val="600"/>
              </a:spcBef>
            </a:pPr>
            <a:r>
              <a:rPr lang="en-US" sz="7200" dirty="0"/>
              <a:t>Methods to Analyze Surveys: </a:t>
            </a:r>
          </a:p>
          <a:p>
            <a:pPr lvl="1">
              <a:lnSpc>
                <a:spcPct val="120000"/>
              </a:lnSpc>
              <a:spcBef>
                <a:spcPts val="600"/>
              </a:spcBef>
            </a:pPr>
            <a:r>
              <a:rPr lang="en-US" sz="7200" dirty="0"/>
              <a:t>Part 1 Continuous Quantitative Data (Analyzing and Presenting Pre-Post Evaluation Survey Data) </a:t>
            </a:r>
          </a:p>
          <a:p>
            <a:pPr lvl="1">
              <a:lnSpc>
                <a:spcPct val="120000"/>
              </a:lnSpc>
              <a:spcBef>
                <a:spcPts val="600"/>
              </a:spcBef>
            </a:pPr>
            <a:r>
              <a:rPr lang="en-US" sz="7200" dirty="0"/>
              <a:t>Part 2 Discrete Quantitative Data </a:t>
            </a:r>
          </a:p>
          <a:p>
            <a:pPr lvl="1">
              <a:lnSpc>
                <a:spcPct val="120000"/>
              </a:lnSpc>
              <a:spcBef>
                <a:spcPts val="600"/>
              </a:spcBef>
            </a:pPr>
            <a:r>
              <a:rPr lang="en-US" sz="7200" dirty="0"/>
              <a:t>Part 3 Qualitative Data					</a:t>
            </a:r>
          </a:p>
          <a:p>
            <a:pPr>
              <a:lnSpc>
                <a:spcPct val="120000"/>
              </a:lnSpc>
              <a:spcBef>
                <a:spcPts val="600"/>
              </a:spcBef>
            </a:pPr>
            <a:r>
              <a:rPr lang="en-US" sz="7200" dirty="0"/>
              <a:t>Writing Strong Impact Statements </a:t>
            </a:r>
            <a:r>
              <a:rPr lang="en-US" sz="5000" dirty="0"/>
              <a:t>	</a:t>
            </a:r>
            <a:r>
              <a:rPr lang="en-US" dirty="0"/>
              <a:t>				</a:t>
            </a:r>
          </a:p>
          <a:p>
            <a:endParaRPr lang="en-US" dirty="0"/>
          </a:p>
        </p:txBody>
      </p:sp>
    </p:spTree>
    <p:extLst>
      <p:ext uri="{BB962C8B-B14F-4D97-AF65-F5344CB8AC3E}">
        <p14:creationId xmlns:p14="http://schemas.microsoft.com/office/powerpoint/2010/main" val="2743215355"/>
      </p:ext>
    </p:extLst>
  </p:cSld>
  <p:clrMapOvr>
    <a:masterClrMapping/>
  </p:clrMapOvr>
  <mc:AlternateContent xmlns:mc="http://schemas.openxmlformats.org/markup-compatibility/2006" xmlns:p14="http://schemas.microsoft.com/office/powerpoint/2010/main">
    <mc:Choice Requires="p14">
      <p:transition spd="slow" p14:dur="2000" advTm="670"/>
    </mc:Choice>
    <mc:Fallback xmlns="">
      <p:transition spd="slow" advTm="67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2EC4-F28C-A0E9-3385-C4FBF8998F3E}"/>
              </a:ext>
            </a:extLst>
          </p:cNvPr>
          <p:cNvSpPr>
            <a:spLocks noGrp="1"/>
          </p:cNvSpPr>
          <p:nvPr>
            <p:ph type="title"/>
          </p:nvPr>
        </p:nvSpPr>
        <p:spPr/>
        <p:txBody>
          <a:bodyPr/>
          <a:lstStyle/>
          <a:p>
            <a:r>
              <a:rPr lang="en-US" dirty="0"/>
              <a:t>Program evaluation website is a great resource!</a:t>
            </a:r>
          </a:p>
        </p:txBody>
      </p:sp>
      <p:sp>
        <p:nvSpPr>
          <p:cNvPr id="6" name="Rectangle 5">
            <a:extLst>
              <a:ext uri="{FF2B5EF4-FFF2-40B4-BE49-F238E27FC236}">
                <a16:creationId xmlns:a16="http://schemas.microsoft.com/office/drawing/2014/main" id="{3748D237-5CC0-3E12-C449-2F3C74A1940F}"/>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2656114D-ED5E-9C6A-2306-612780BA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99" y="1453877"/>
            <a:ext cx="9741401" cy="5302523"/>
          </a:xfrm>
          <a:prstGeom prst="rect">
            <a:avLst/>
          </a:prstGeom>
        </p:spPr>
      </p:pic>
    </p:spTree>
    <p:extLst>
      <p:ext uri="{BB962C8B-B14F-4D97-AF65-F5344CB8AC3E}">
        <p14:creationId xmlns:p14="http://schemas.microsoft.com/office/powerpoint/2010/main" val="4207353959"/>
      </p:ext>
    </p:extLst>
  </p:cSld>
  <p:clrMapOvr>
    <a:masterClrMapping/>
  </p:clrMapOvr>
  <mc:AlternateContent xmlns:mc="http://schemas.openxmlformats.org/markup-compatibility/2006" xmlns:p14="http://schemas.microsoft.com/office/powerpoint/2010/main">
    <mc:Choice Requires="p14">
      <p:transition spd="slow" p14:dur="2000" advTm="619"/>
    </mc:Choice>
    <mc:Fallback xmlns="">
      <p:transition spd="slow" advTm="61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0AA8-9E91-3A36-F7E5-91A576E519F8}"/>
              </a:ext>
            </a:extLst>
          </p:cNvPr>
          <p:cNvSpPr>
            <a:spLocks noGrp="1"/>
          </p:cNvSpPr>
          <p:nvPr>
            <p:ph type="title"/>
          </p:nvPr>
        </p:nvSpPr>
        <p:spPr/>
        <p:txBody>
          <a:bodyPr/>
          <a:lstStyle/>
          <a:p>
            <a:r>
              <a:rPr lang="en-US" dirty="0"/>
              <a:t>Resources for measuring outcomes</a:t>
            </a:r>
          </a:p>
        </p:txBody>
      </p:sp>
      <p:sp>
        <p:nvSpPr>
          <p:cNvPr id="6" name="Rectangle 5">
            <a:extLst>
              <a:ext uri="{FF2B5EF4-FFF2-40B4-BE49-F238E27FC236}">
                <a16:creationId xmlns:a16="http://schemas.microsoft.com/office/drawing/2014/main" id="{2C186B56-2127-8AB2-73E5-BE1E00886A57}"/>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9258207D-8390-F8A9-FC29-000538917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173" y="1581019"/>
            <a:ext cx="9785853" cy="5092962"/>
          </a:xfrm>
          <a:prstGeom prst="rect">
            <a:avLst/>
          </a:prstGeom>
        </p:spPr>
      </p:pic>
    </p:spTree>
    <p:extLst>
      <p:ext uri="{BB962C8B-B14F-4D97-AF65-F5344CB8AC3E}">
        <p14:creationId xmlns:p14="http://schemas.microsoft.com/office/powerpoint/2010/main" val="4068405256"/>
      </p:ext>
    </p:extLst>
  </p:cSld>
  <p:clrMapOvr>
    <a:masterClrMapping/>
  </p:clrMapOvr>
  <mc:AlternateContent xmlns:mc="http://schemas.openxmlformats.org/markup-compatibility/2006" xmlns:p14="http://schemas.microsoft.com/office/powerpoint/2010/main">
    <mc:Choice Requires="p14">
      <p:transition spd="slow" p14:dur="2000" advTm="984"/>
    </mc:Choice>
    <mc:Fallback xmlns="">
      <p:transition spd="slow" advTm="98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129521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838201"/>
            <a:ext cx="11784330" cy="1964690"/>
          </a:xfrm>
        </p:spPr>
        <p:txBody>
          <a:bodyPr>
            <a:normAutofit/>
          </a:bodyPr>
          <a:lstStyle/>
          <a:p>
            <a:pPr>
              <a:lnSpc>
                <a:spcPct val="100000"/>
              </a:lnSpc>
              <a:spcBef>
                <a:spcPts val="1200"/>
              </a:spcBef>
              <a:spcAft>
                <a:spcPts val="1200"/>
              </a:spcAft>
            </a:pPr>
            <a:r>
              <a:rPr lang="en-US" dirty="0"/>
              <a:t>Training for Brand New Academics</a:t>
            </a:r>
            <a:br>
              <a:rPr lang="en-US" sz="3100" dirty="0"/>
            </a:br>
            <a:br>
              <a:rPr lang="en-US" sz="3100" dirty="0"/>
            </a:br>
            <a:r>
              <a:rPr lang="en-US" sz="3100" dirty="0"/>
              <a:t>Thank you for attending today’s training!</a:t>
            </a:r>
          </a:p>
        </p:txBody>
      </p:sp>
      <p:sp>
        <p:nvSpPr>
          <p:cNvPr id="2" name="Subtitle 1"/>
          <p:cNvSpPr>
            <a:spLocks noGrp="1"/>
          </p:cNvSpPr>
          <p:nvPr>
            <p:ph type="subTitle" idx="1"/>
          </p:nvPr>
        </p:nvSpPr>
        <p:spPr>
          <a:xfrm>
            <a:off x="0" y="3068320"/>
            <a:ext cx="12192000" cy="2301662"/>
          </a:xfrm>
        </p:spPr>
        <p:txBody>
          <a:bodyPr>
            <a:normAutofit fontScale="62500" lnSpcReduction="20000"/>
          </a:bodyPr>
          <a:lstStyle/>
          <a:p>
            <a:r>
              <a:rPr lang="en-US" sz="2400" dirty="0"/>
              <a:t>Mark </a:t>
            </a:r>
            <a:r>
              <a:rPr lang="en-US" sz="2400" dirty="0" err="1"/>
              <a:t>Bolda</a:t>
            </a:r>
            <a:r>
              <a:rPr lang="en-US" sz="2400" dirty="0"/>
              <a:t>, </a:t>
            </a:r>
            <a:r>
              <a:rPr lang="en-US" sz="2400" dirty="0" err="1"/>
              <a:t>mpbolda@ucanr.edu</a:t>
            </a:r>
            <a:endParaRPr lang="en-US" sz="2400" dirty="0"/>
          </a:p>
          <a:p>
            <a:r>
              <a:rPr lang="en-US" sz="2400" dirty="0"/>
              <a:t>Marianne Bird, </a:t>
            </a:r>
            <a:r>
              <a:rPr lang="en-US" sz="2400" dirty="0" err="1"/>
              <a:t>mbird@ucanr.edu</a:t>
            </a:r>
            <a:endParaRPr lang="en-US" sz="2400" dirty="0"/>
          </a:p>
          <a:p>
            <a:r>
              <a:rPr lang="en-US" sz="2400" dirty="0"/>
              <a:t>Aparna Gazula, agazula@ucanr.edu</a:t>
            </a:r>
          </a:p>
          <a:p>
            <a:endParaRPr lang="en-US" sz="900" dirty="0"/>
          </a:p>
          <a:p>
            <a:r>
              <a:rPr lang="en-US" sz="2400" dirty="0"/>
              <a:t>AHR website: </a:t>
            </a:r>
          </a:p>
          <a:p>
            <a:r>
              <a:rPr lang="en-US" sz="2400" dirty="0">
                <a:hlinkClick r:id="rId3"/>
              </a:rPr>
              <a:t>https://ucanr.edu/sites/anrstaff/Personnel_Benefits/Academic_Personnel/</a:t>
            </a:r>
            <a:endParaRPr lang="en-US" sz="2400" dirty="0"/>
          </a:p>
          <a:p>
            <a:r>
              <a:rPr lang="en-US" sz="2400" dirty="0"/>
              <a:t>For questions on Project Board:</a:t>
            </a:r>
          </a:p>
          <a:p>
            <a:r>
              <a:rPr lang="en-US" sz="2400" dirty="0"/>
              <a:t>Kit Alviz, kit.Alviz@ucop.edu</a:t>
            </a:r>
          </a:p>
        </p:txBody>
      </p:sp>
    </p:spTree>
    <p:extLst>
      <p:ext uri="{BB962C8B-B14F-4D97-AF65-F5344CB8AC3E}">
        <p14:creationId xmlns:p14="http://schemas.microsoft.com/office/powerpoint/2010/main" val="3189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9099-E1B5-9F0C-3959-54C7ECD03177}"/>
              </a:ext>
            </a:extLst>
          </p:cNvPr>
          <p:cNvSpPr>
            <a:spLocks noGrp="1"/>
          </p:cNvSpPr>
          <p:nvPr>
            <p:ph type="title"/>
          </p:nvPr>
        </p:nvSpPr>
        <p:spPr/>
        <p:txBody>
          <a:bodyPr/>
          <a:lstStyle/>
          <a:p>
            <a:r>
              <a:rPr lang="en-US" dirty="0"/>
              <a:t>Annual reporting requirements for academics</a:t>
            </a:r>
          </a:p>
        </p:txBody>
      </p:sp>
      <p:graphicFrame>
        <p:nvGraphicFramePr>
          <p:cNvPr id="4" name="Content Placeholder 3">
            <a:extLst>
              <a:ext uri="{FF2B5EF4-FFF2-40B4-BE49-F238E27FC236}">
                <a16:creationId xmlns:a16="http://schemas.microsoft.com/office/drawing/2014/main" id="{522C392C-23FC-6B12-4BAF-6074FBE29811}"/>
              </a:ext>
            </a:extLst>
          </p:cNvPr>
          <p:cNvGraphicFramePr>
            <a:graphicFrameLocks noGrp="1"/>
          </p:cNvGraphicFramePr>
          <p:nvPr>
            <p:ph idx="1"/>
            <p:extLst>
              <p:ext uri="{D42A27DB-BD31-4B8C-83A1-F6EECF244321}">
                <p14:modId xmlns:p14="http://schemas.microsoft.com/office/powerpoint/2010/main" val="3250271927"/>
              </p:ext>
            </p:extLst>
          </p:nvPr>
        </p:nvGraphicFramePr>
        <p:xfrm>
          <a:off x="835853"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BEC375B-003E-035E-A314-8CA971BAEE8A}"/>
              </a:ext>
            </a:extLst>
          </p:cNvPr>
          <p:cNvSpPr/>
          <p:nvPr/>
        </p:nvSpPr>
        <p:spPr>
          <a:xfrm>
            <a:off x="334401" y="5283200"/>
            <a:ext cx="5114608"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i="1" u="sng" dirty="0">
                <a:solidFill>
                  <a:srgbClr val="FFFFFF"/>
                </a:solidFill>
                <a:effectLst/>
                <a:ea typeface="Calibri" panose="020F0502020204030204" pitchFamily="34" charset="0"/>
                <a:hlinkClick r:id="rId8"/>
              </a:rPr>
              <a:t>Project Board</a:t>
            </a:r>
            <a:r>
              <a:rPr lang="en-US" sz="1600" i="1" dirty="0">
                <a:solidFill>
                  <a:srgbClr val="FFFFFF"/>
                </a:solidFill>
                <a:effectLst/>
                <a:ea typeface="Calibri" panose="020F0502020204030204" pitchFamily="34" charset="0"/>
              </a:rPr>
              <a:t>: </a:t>
            </a:r>
            <a:r>
              <a:rPr lang="en-US" sz="1600" dirty="0">
                <a:solidFill>
                  <a:srgbClr val="FFFFFF"/>
                </a:solidFill>
                <a:effectLst/>
                <a:ea typeface="Calibri" panose="020F0502020204030204" pitchFamily="34" charset="0"/>
              </a:rPr>
              <a:t>ANR's online system that integrates civil rights compliance and organizational reporting requirements. It also has an optional component to help academics organize information for program review and annual evaluation. </a:t>
            </a:r>
            <a:endParaRPr lang="en-US" sz="2400" dirty="0">
              <a:effectLst/>
              <a:latin typeface="Times New Roman" panose="02020603050405020304" pitchFamily="18"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14A47635-CD92-A317-8158-D2DF7BC961C0}"/>
              </a:ext>
            </a:extLst>
          </p:cNvPr>
          <p:cNvSpPr/>
          <p:nvPr/>
        </p:nvSpPr>
        <p:spPr>
          <a:xfrm>
            <a:off x="5681101" y="5283200"/>
            <a:ext cx="2865999"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FFFFFF"/>
                </a:solidFill>
                <a:ea typeface="Calibri" panose="020F0502020204030204" pitchFamily="34" charset="0"/>
              </a:rPr>
              <a:t>Project Board t</a:t>
            </a:r>
            <a:r>
              <a:rPr lang="en-US" sz="1600" dirty="0">
                <a:solidFill>
                  <a:srgbClr val="FFFFFF"/>
                </a:solidFill>
                <a:effectLst/>
                <a:ea typeface="Calibri" panose="020F0502020204030204" pitchFamily="34" charset="0"/>
              </a:rPr>
              <a:t>raining video and slides available at </a:t>
            </a:r>
            <a:r>
              <a:rPr lang="en-US" sz="1600" dirty="0">
                <a:hlinkClick r:id="rId9"/>
              </a:rPr>
              <a:t>https://ucanr.edu/sites/ProjectBoardHelp/</a:t>
            </a:r>
            <a:r>
              <a:rPr lang="en-US" sz="1600" dirty="0">
                <a:solidFill>
                  <a:srgbClr val="FFFFFF"/>
                </a:solidFill>
                <a:effectLst/>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26167580"/>
      </p:ext>
    </p:extLst>
  </p:cSld>
  <p:clrMapOvr>
    <a:masterClrMapping/>
  </p:clrMapOvr>
  <mc:AlternateContent xmlns:mc="http://schemas.openxmlformats.org/markup-compatibility/2006" xmlns:p14="http://schemas.microsoft.com/office/powerpoint/2010/main">
    <mc:Choice Requires="p14">
      <p:transition spd="slow" p14:dur="2000" advTm="160164"/>
    </mc:Choice>
    <mc:Fallback xmlns="">
      <p:transition spd="slow" advTm="1601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D07-54D2-AE91-0DEE-B5759B9516E7}"/>
              </a:ext>
            </a:extLst>
          </p:cNvPr>
          <p:cNvSpPr>
            <a:spLocks noGrp="1"/>
          </p:cNvSpPr>
          <p:nvPr>
            <p:ph type="title"/>
          </p:nvPr>
        </p:nvSpPr>
        <p:spPr/>
        <p:txBody>
          <a:bodyPr/>
          <a:lstStyle/>
          <a:p>
            <a:r>
              <a:rPr lang="en-US" dirty="0"/>
              <a:t>Questions, comments, discussion…</a:t>
            </a:r>
          </a:p>
        </p:txBody>
      </p:sp>
    </p:spTree>
    <p:extLst>
      <p:ext uri="{BB962C8B-B14F-4D97-AF65-F5344CB8AC3E}">
        <p14:creationId xmlns:p14="http://schemas.microsoft.com/office/powerpoint/2010/main" val="376612076"/>
      </p:ext>
    </p:extLst>
  </p:cSld>
  <p:clrMapOvr>
    <a:masterClrMapping/>
  </p:clrMapOvr>
  <mc:AlternateContent xmlns:mc="http://schemas.openxmlformats.org/markup-compatibility/2006" xmlns:p14="http://schemas.microsoft.com/office/powerpoint/2010/main">
    <mc:Choice Requires="p14">
      <p:transition spd="slow" p14:dur="2000" advTm="4514"/>
    </mc:Choice>
    <mc:Fallback xmlns="">
      <p:transition spd="slow" advTm="45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6E017-1A22-731F-FDE9-80486DFE423F}"/>
              </a:ext>
            </a:extLst>
          </p:cNvPr>
          <p:cNvSpPr>
            <a:spLocks noGrp="1"/>
          </p:cNvSpPr>
          <p:nvPr>
            <p:ph type="title"/>
          </p:nvPr>
        </p:nvSpPr>
        <p:spPr>
          <a:xfrm>
            <a:off x="831850" y="1396413"/>
            <a:ext cx="10515600" cy="2032587"/>
          </a:xfrm>
        </p:spPr>
        <p:txBody>
          <a:bodyPr/>
          <a:lstStyle/>
          <a:p>
            <a:r>
              <a:rPr lang="en-US" dirty="0"/>
              <a:t>Academic evaluation</a:t>
            </a:r>
          </a:p>
        </p:txBody>
      </p:sp>
      <p:sp>
        <p:nvSpPr>
          <p:cNvPr id="5" name="Text Placeholder 4">
            <a:extLst>
              <a:ext uri="{FF2B5EF4-FFF2-40B4-BE49-F238E27FC236}">
                <a16:creationId xmlns:a16="http://schemas.microsoft.com/office/drawing/2014/main" id="{54BAFE45-9233-F463-9A3F-288624842B62}"/>
              </a:ext>
            </a:extLst>
          </p:cNvPr>
          <p:cNvSpPr>
            <a:spLocks noGrp="1"/>
          </p:cNvSpPr>
          <p:nvPr>
            <p:ph type="body" idx="1"/>
          </p:nvPr>
        </p:nvSpPr>
        <p:spPr>
          <a:xfrm>
            <a:off x="838200" y="3530601"/>
            <a:ext cx="10515600" cy="2218736"/>
          </a:xfrm>
        </p:spPr>
        <p:txBody>
          <a:bodyPr>
            <a:normAutofit/>
          </a:bodyPr>
          <a:lstStyle/>
          <a:p>
            <a:r>
              <a:rPr lang="en-US" i="1" dirty="0">
                <a:effectLst/>
                <a:latin typeface="Calibri" panose="020F0502020204030204" pitchFamily="34" charset="0"/>
                <a:ea typeface="Calibri" panose="020F0502020204030204" pitchFamily="34" charset="0"/>
              </a:rPr>
              <a:t>All academic appointees are evaluated by their immediate and secondary supervisor (if applicable) on an annual basis, except for years in which the appointee seeks advancement by submitting a program review dossier.</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35157444"/>
      </p:ext>
    </p:extLst>
  </p:cSld>
  <p:clrMapOvr>
    <a:masterClrMapping/>
  </p:clrMapOvr>
  <mc:AlternateContent xmlns:mc="http://schemas.openxmlformats.org/markup-compatibility/2006" xmlns:p14="http://schemas.microsoft.com/office/powerpoint/2010/main">
    <mc:Choice Requires="p14">
      <p:transition spd="slow" p14:dur="2000" advTm="52384"/>
    </mc:Choice>
    <mc:Fallback xmlns="">
      <p:transition spd="slow" advTm="523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EF2EE-07A0-8EC5-68DF-A40675EF850D}"/>
              </a:ext>
            </a:extLst>
          </p:cNvPr>
          <p:cNvSpPr>
            <a:spLocks noGrp="1"/>
          </p:cNvSpPr>
          <p:nvPr>
            <p:ph type="title"/>
          </p:nvPr>
        </p:nvSpPr>
        <p:spPr/>
        <p:txBody>
          <a:bodyPr/>
          <a:lstStyle/>
          <a:p>
            <a:r>
              <a:rPr lang="en-US" dirty="0"/>
              <a:t>The alphabet soup of academic evaluation</a:t>
            </a:r>
          </a:p>
        </p:txBody>
      </p:sp>
      <p:graphicFrame>
        <p:nvGraphicFramePr>
          <p:cNvPr id="7" name="Diagram 6">
            <a:extLst>
              <a:ext uri="{FF2B5EF4-FFF2-40B4-BE49-F238E27FC236}">
                <a16:creationId xmlns:a16="http://schemas.microsoft.com/office/drawing/2014/main" id="{D6588217-E5A1-0538-BDD3-CEF3C81D411A}"/>
              </a:ext>
            </a:extLst>
          </p:cNvPr>
          <p:cNvGraphicFramePr/>
          <p:nvPr>
            <p:extLst>
              <p:ext uri="{D42A27DB-BD31-4B8C-83A1-F6EECF244321}">
                <p14:modId xmlns:p14="http://schemas.microsoft.com/office/powerpoint/2010/main" val="540602616"/>
              </p:ext>
            </p:extLst>
          </p:nvPr>
        </p:nvGraphicFramePr>
        <p:xfrm>
          <a:off x="753532" y="1769534"/>
          <a:ext cx="10981268"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581133"/>
      </p:ext>
    </p:extLst>
  </p:cSld>
  <p:clrMapOvr>
    <a:masterClrMapping/>
  </p:clrMapOvr>
  <mc:AlternateContent xmlns:mc="http://schemas.openxmlformats.org/markup-compatibility/2006" xmlns:p14="http://schemas.microsoft.com/office/powerpoint/2010/main">
    <mc:Choice Requires="p14">
      <p:transition spd="slow" p14:dur="2000" advTm="164290"/>
    </mc:Choice>
    <mc:Fallback xmlns="">
      <p:transition spd="slow" advTm="1642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B1D-CB4D-3F0C-1444-2424D8B91A65}"/>
              </a:ext>
            </a:extLst>
          </p:cNvPr>
          <p:cNvSpPr>
            <a:spLocks noGrp="1"/>
          </p:cNvSpPr>
          <p:nvPr>
            <p:ph type="title"/>
          </p:nvPr>
        </p:nvSpPr>
        <p:spPr/>
        <p:txBody>
          <a:bodyPr/>
          <a:lstStyle/>
          <a:p>
            <a:r>
              <a:rPr lang="en-US" dirty="0"/>
              <a:t>Annual Evaluation and Program Review</a:t>
            </a:r>
          </a:p>
        </p:txBody>
      </p:sp>
      <p:graphicFrame>
        <p:nvGraphicFramePr>
          <p:cNvPr id="4" name="Content Placeholder 3">
            <a:extLst>
              <a:ext uri="{FF2B5EF4-FFF2-40B4-BE49-F238E27FC236}">
                <a16:creationId xmlns:a16="http://schemas.microsoft.com/office/drawing/2014/main" id="{BAD5EA76-F50D-1CA0-E2EC-4542E7429EC3}"/>
              </a:ext>
            </a:extLst>
          </p:cNvPr>
          <p:cNvGraphicFramePr>
            <a:graphicFrameLocks noGrp="1"/>
          </p:cNvGraphicFramePr>
          <p:nvPr>
            <p:ph idx="1"/>
            <p:extLst>
              <p:ext uri="{D42A27DB-BD31-4B8C-83A1-F6EECF244321}">
                <p14:modId xmlns:p14="http://schemas.microsoft.com/office/powerpoint/2010/main" val="843432646"/>
              </p:ext>
            </p:extLst>
          </p:nvPr>
        </p:nvGraphicFramePr>
        <p:xfrm>
          <a:off x="838200" y="1498600"/>
          <a:ext cx="10515600" cy="476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282117"/>
      </p:ext>
    </p:extLst>
  </p:cSld>
  <p:clrMapOvr>
    <a:masterClrMapping/>
  </p:clrMapOvr>
  <mc:AlternateContent xmlns:mc="http://schemas.openxmlformats.org/markup-compatibility/2006" xmlns:p14="http://schemas.microsoft.com/office/powerpoint/2010/main">
    <mc:Choice Requires="p14">
      <p:transition spd="slow" p14:dur="2000" advTm="147898"/>
    </mc:Choice>
    <mc:Fallback xmlns="">
      <p:transition spd="slow" advTm="14789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E498-F49D-1B19-8A16-A2AC0A6FA2C2}"/>
              </a:ext>
            </a:extLst>
          </p:cNvPr>
          <p:cNvSpPr>
            <a:spLocks noGrp="1"/>
          </p:cNvSpPr>
          <p:nvPr>
            <p:ph type="title"/>
          </p:nvPr>
        </p:nvSpPr>
        <p:spPr/>
        <p:txBody>
          <a:bodyPr/>
          <a:lstStyle/>
          <a:p>
            <a:r>
              <a:rPr lang="en-US" dirty="0"/>
              <a:t>Newly appointed academics</a:t>
            </a:r>
          </a:p>
        </p:txBody>
      </p:sp>
      <p:sp>
        <p:nvSpPr>
          <p:cNvPr id="3" name="Content Placeholder 2">
            <a:extLst>
              <a:ext uri="{FF2B5EF4-FFF2-40B4-BE49-F238E27FC236}">
                <a16:creationId xmlns:a16="http://schemas.microsoft.com/office/drawing/2014/main" id="{B17F6CA4-BC1B-ED0F-51D9-A77C578E930A}"/>
              </a:ext>
            </a:extLst>
          </p:cNvPr>
          <p:cNvSpPr>
            <a:spLocks noGrp="1"/>
          </p:cNvSpPr>
          <p:nvPr>
            <p:ph idx="1"/>
          </p:nvPr>
        </p:nvSpPr>
        <p:spPr/>
        <p:txBody>
          <a:bodyPr/>
          <a:lstStyle/>
          <a:p>
            <a:r>
              <a:rPr lang="en-US" dirty="0"/>
              <a:t>Academics who have served more than 6 months (hired before April 1, 2024) submit a full AE.</a:t>
            </a:r>
          </a:p>
          <a:p>
            <a:r>
              <a:rPr lang="en-US" dirty="0"/>
              <a:t>Academics who have served less than 6 months (hired on or between April 1, 2024 and September 30, 2024) submit a partial AE </a:t>
            </a:r>
          </a:p>
          <a:p>
            <a:pPr lvl="1"/>
            <a:r>
              <a:rPr lang="en-US" dirty="0"/>
              <a:t>Position Description</a:t>
            </a:r>
          </a:p>
          <a:p>
            <a:pPr lvl="1"/>
            <a:r>
              <a:rPr lang="en-US" dirty="0"/>
              <a:t>Project Board Reporting</a:t>
            </a:r>
          </a:p>
          <a:p>
            <a:pPr lvl="1"/>
            <a:r>
              <a:rPr lang="en-US" dirty="0"/>
              <a:t>Goals and Objectives for the Coming Year</a:t>
            </a:r>
          </a:p>
          <a:p>
            <a:r>
              <a:rPr lang="en-US" dirty="0"/>
              <a:t>Academics who began October 1, 2024 or after only complete Goals and Objectives for the Coming Year.</a:t>
            </a:r>
          </a:p>
        </p:txBody>
      </p:sp>
    </p:spTree>
    <p:extLst>
      <p:ext uri="{BB962C8B-B14F-4D97-AF65-F5344CB8AC3E}">
        <p14:creationId xmlns:p14="http://schemas.microsoft.com/office/powerpoint/2010/main" val="3527379721"/>
      </p:ext>
    </p:extLst>
  </p:cSld>
  <p:clrMapOvr>
    <a:masterClrMapping/>
  </p:clrMapOvr>
  <mc:AlternateContent xmlns:mc="http://schemas.openxmlformats.org/markup-compatibility/2006" xmlns:p14="http://schemas.microsoft.com/office/powerpoint/2010/main">
    <mc:Choice Requires="p14">
      <p:transition spd="slow" p14:dur="2000" advTm="104404"/>
    </mc:Choice>
    <mc:Fallback xmlns="">
      <p:transition spd="slow" advTm="10440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3303</TotalTime>
  <Words>3075</Words>
  <Application>Microsoft Office PowerPoint</Application>
  <PresentationFormat>Widescreen</PresentationFormat>
  <Paragraphs>272</Paragraphs>
  <Slides>35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Training for Brand New Academics  Finding success in the UC ANR Academic Advancement Process</vt:lpstr>
      <vt:lpstr>2024 Academic advancement process trainings</vt:lpstr>
      <vt:lpstr>Overseeing the academic advancement process</vt:lpstr>
      <vt:lpstr>Annual reporting requirements for academics</vt:lpstr>
      <vt:lpstr>Questions, comments, discussion…</vt:lpstr>
      <vt:lpstr>Academic evaluation</vt:lpstr>
      <vt:lpstr>The alphabet soup of academic evaluation</vt:lpstr>
      <vt:lpstr>Annual Evaluation and Program Review</vt:lpstr>
      <vt:lpstr>Newly appointed academics</vt:lpstr>
      <vt:lpstr>Annual evaluations are required for all ANR academics</vt:lpstr>
      <vt:lpstr>Annual evaluation timeline</vt:lpstr>
      <vt:lpstr>Tips for preparing an effective annual evaluation</vt:lpstr>
      <vt:lpstr>Elements of the annual evaluation</vt:lpstr>
      <vt:lpstr>Annual evaluation template - tables</vt:lpstr>
      <vt:lpstr>Goals versus objectives</vt:lpstr>
      <vt:lpstr>Questions, comments, discussion…</vt:lpstr>
      <vt:lpstr>Academic advancement</vt:lpstr>
      <vt:lpstr>Case Types</vt:lpstr>
      <vt:lpstr>Multiple Step Process</vt:lpstr>
      <vt:lpstr>Definite status </vt:lpstr>
      <vt:lpstr>Indefinite status </vt:lpstr>
      <vt:lpstr>Evaluation criteria</vt:lpstr>
      <vt:lpstr>Differentiating Activities</vt:lpstr>
      <vt:lpstr>Peer review process</vt:lpstr>
      <vt:lpstr>Elements of the Program Review dossier</vt:lpstr>
      <vt:lpstr>Writing a thematic program review</vt:lpstr>
      <vt:lpstr>What is the Peer Review Committee (PRC)?</vt:lpstr>
      <vt:lpstr>What are ad-hoc committees?</vt:lpstr>
      <vt:lpstr>Questions, comments, discussion…</vt:lpstr>
      <vt:lpstr>Program planning</vt:lpstr>
      <vt:lpstr>Program development and evaluation capacity building</vt:lpstr>
      <vt:lpstr>Program evaluation website is a great resource!</vt:lpstr>
      <vt:lpstr>Resources for measuring outcomes</vt:lpstr>
      <vt:lpstr>Questions, comments, discussion…</vt:lpstr>
      <vt:lpstr>Training for Brand New Academics  Thank you for attending today’s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Daniel Obrist</cp:lastModifiedBy>
  <cp:revision>127</cp:revision>
  <cp:lastPrinted>2022-12-07T19:45:46Z</cp:lastPrinted>
  <dcterms:created xsi:type="dcterms:W3CDTF">2019-09-30T22:39:57Z</dcterms:created>
  <dcterms:modified xsi:type="dcterms:W3CDTF">2025-10-07T17:01:46Z</dcterms:modified>
</cp:coreProperties>
</file>