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65" r:id="rId2"/>
    <p:sldId id="259" r:id="rId3"/>
    <p:sldId id="270" r:id="rId4"/>
    <p:sldId id="261" r:id="rId5"/>
    <p:sldId id="271" r:id="rId6"/>
    <p:sldId id="268" r:id="rId7"/>
    <p:sldId id="2147471405" r:id="rId8"/>
    <p:sldId id="2147471406" r:id="rId9"/>
    <p:sldId id="273" r:id="rId10"/>
    <p:sldId id="264" r:id="rId11"/>
    <p:sldId id="263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4243D1-742C-4E19-99D3-17AD8F84082C}">
          <p14:sldIdLst>
            <p14:sldId id="265"/>
            <p14:sldId id="259"/>
            <p14:sldId id="270"/>
            <p14:sldId id="261"/>
            <p14:sldId id="271"/>
            <p14:sldId id="268"/>
            <p14:sldId id="2147471405"/>
            <p14:sldId id="2147471406"/>
            <p14:sldId id="273"/>
            <p14:sldId id="264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BF089A-F1B5-3FB6-3934-B30F3EBCC6DB}" name="Scott Leaf" initials="SL" userId="S::sjleaf@ucdavis.edu::fc8d3aca-c205-48b1-af31-e578756db69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8C8410-D415-46C3-8850-DA7084CC97D8}" v="1" dt="2025-06-12T15:57:12.434"/>
    <p1510:client id="{B02060AF-5E9F-41C3-94C5-5A6A69AF0B10}" v="6" dt="2025-06-12T16:19:28.794"/>
    <p1510:client id="{B5FDACCF-E2A0-40C4-ADAE-B13349167060}" v="52" dt="2025-06-12T16:25:47.993"/>
    <p1510:client id="{BA0993C3-E86D-4C1B-AFCB-0C1D350268C4}" v="13" dt="2025-06-12T16:26:32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 Leaf" userId="2Vo0m4bYEsHOXK6vO0umFT2HYFX3c02npHH8bRj3Ydk=" providerId="None" clId="Web-{B02060AF-5E9F-41C3-94C5-5A6A69AF0B10}"/>
    <pc:docChg chg="modSld">
      <pc:chgData name="Scott Leaf" userId="2Vo0m4bYEsHOXK6vO0umFT2HYFX3c02npHH8bRj3Ydk=" providerId="None" clId="Web-{B02060AF-5E9F-41C3-94C5-5A6A69AF0B10}" dt="2025-06-12T16:19:28.794" v="4" actId="14100"/>
      <pc:docMkLst>
        <pc:docMk/>
      </pc:docMkLst>
      <pc:sldChg chg="addSp delSp modSp">
        <pc:chgData name="Scott Leaf" userId="2Vo0m4bYEsHOXK6vO0umFT2HYFX3c02npHH8bRj3Ydk=" providerId="None" clId="Web-{B02060AF-5E9F-41C3-94C5-5A6A69AF0B10}" dt="2025-06-12T16:19:28.794" v="4" actId="14100"/>
        <pc:sldMkLst>
          <pc:docMk/>
          <pc:sldMk cId="2161006259" sldId="259"/>
        </pc:sldMkLst>
        <pc:spChg chg="mod">
          <ac:chgData name="Scott Leaf" userId="2Vo0m4bYEsHOXK6vO0umFT2HYFX3c02npHH8bRj3Ydk=" providerId="None" clId="Web-{B02060AF-5E9F-41C3-94C5-5A6A69AF0B10}" dt="2025-06-12T16:19:28.794" v="4" actId="14100"/>
          <ac:spMkLst>
            <pc:docMk/>
            <pc:sldMk cId="2161006259" sldId="259"/>
            <ac:spMk id="5" creationId="{3060E718-C975-3E3E-2116-4071C1A1AF7D}"/>
          </ac:spMkLst>
        </pc:spChg>
        <pc:picChg chg="del">
          <ac:chgData name="Scott Leaf" userId="2Vo0m4bYEsHOXK6vO0umFT2HYFX3c02npHH8bRj3Ydk=" providerId="None" clId="Web-{B02060AF-5E9F-41C3-94C5-5A6A69AF0B10}" dt="2025-06-12T16:19:21.309" v="0"/>
          <ac:picMkLst>
            <pc:docMk/>
            <pc:sldMk cId="2161006259" sldId="259"/>
            <ac:picMk id="3" creationId="{3CCA0238-CB22-9FC7-F165-17533BD0DB58}"/>
          </ac:picMkLst>
        </pc:picChg>
        <pc:picChg chg="add mod">
          <ac:chgData name="Scott Leaf" userId="2Vo0m4bYEsHOXK6vO0umFT2HYFX3c02npHH8bRj3Ydk=" providerId="None" clId="Web-{B02060AF-5E9F-41C3-94C5-5A6A69AF0B10}" dt="2025-06-12T16:19:25.763" v="3" actId="1076"/>
          <ac:picMkLst>
            <pc:docMk/>
            <pc:sldMk cId="2161006259" sldId="259"/>
            <ac:picMk id="6" creationId="{8F69AF89-CC2F-7DC9-93ED-1A111B25A7E1}"/>
          </ac:picMkLst>
        </pc:picChg>
      </pc:sldChg>
    </pc:docChg>
  </pc:docChgLst>
  <pc:docChgLst>
    <pc:chgData name="Becky Sisman" userId="DB5yPDAlYyz3Sj7L/mP640weUksHZ8ARzyp0uSpa5eU=" providerId="None" clId="Web-{BA0993C3-E86D-4C1B-AFCB-0C1D350268C4}"/>
    <pc:docChg chg="modSld sldOrd">
      <pc:chgData name="Becky Sisman" userId="DB5yPDAlYyz3Sj7L/mP640weUksHZ8ARzyp0uSpa5eU=" providerId="None" clId="Web-{BA0993C3-E86D-4C1B-AFCB-0C1D350268C4}" dt="2025-06-12T16:26:32.402" v="12"/>
      <pc:docMkLst>
        <pc:docMk/>
      </pc:docMkLst>
      <pc:sldChg chg="ord">
        <pc:chgData name="Becky Sisman" userId="DB5yPDAlYyz3Sj7L/mP640weUksHZ8ARzyp0uSpa5eU=" providerId="None" clId="Web-{BA0993C3-E86D-4C1B-AFCB-0C1D350268C4}" dt="2025-06-12T16:26:32.402" v="12"/>
        <pc:sldMkLst>
          <pc:docMk/>
          <pc:sldMk cId="2512562148" sldId="264"/>
        </pc:sldMkLst>
      </pc:sldChg>
      <pc:sldChg chg="modSp">
        <pc:chgData name="Becky Sisman" userId="DB5yPDAlYyz3Sj7L/mP640weUksHZ8ARzyp0uSpa5eU=" providerId="None" clId="Web-{BA0993C3-E86D-4C1B-AFCB-0C1D350268C4}" dt="2025-06-12T16:25:07.292" v="11" actId="1076"/>
        <pc:sldMkLst>
          <pc:docMk/>
          <pc:sldMk cId="2677095615" sldId="271"/>
        </pc:sldMkLst>
        <pc:spChg chg="mod">
          <ac:chgData name="Becky Sisman" userId="DB5yPDAlYyz3Sj7L/mP640weUksHZ8ARzyp0uSpa5eU=" providerId="None" clId="Web-{BA0993C3-E86D-4C1B-AFCB-0C1D350268C4}" dt="2025-06-12T16:25:07.245" v="8" actId="1076"/>
          <ac:spMkLst>
            <pc:docMk/>
            <pc:sldMk cId="2677095615" sldId="271"/>
            <ac:spMk id="5" creationId="{539AF46D-1A79-09EA-C5FB-ABE9B6C19E12}"/>
          </ac:spMkLst>
        </pc:spChg>
        <pc:spChg chg="mod">
          <ac:chgData name="Becky Sisman" userId="DB5yPDAlYyz3Sj7L/mP640weUksHZ8ARzyp0uSpa5eU=" providerId="None" clId="Web-{BA0993C3-E86D-4C1B-AFCB-0C1D350268C4}" dt="2025-06-12T16:25:07.276" v="10" actId="1076"/>
          <ac:spMkLst>
            <pc:docMk/>
            <pc:sldMk cId="2677095615" sldId="271"/>
            <ac:spMk id="6" creationId="{B06A57F8-A6A5-8766-C975-8060121CD2E9}"/>
          </ac:spMkLst>
        </pc:spChg>
        <pc:picChg chg="mod">
          <ac:chgData name="Becky Sisman" userId="DB5yPDAlYyz3Sj7L/mP640weUksHZ8ARzyp0uSpa5eU=" providerId="None" clId="Web-{BA0993C3-E86D-4C1B-AFCB-0C1D350268C4}" dt="2025-06-12T16:25:07.260" v="9" actId="1076"/>
          <ac:picMkLst>
            <pc:docMk/>
            <pc:sldMk cId="2677095615" sldId="271"/>
            <ac:picMk id="9" creationId="{08494F3E-EF85-828F-5783-F3D89BD502B2}"/>
          </ac:picMkLst>
        </pc:picChg>
        <pc:picChg chg="mod">
          <ac:chgData name="Becky Sisman" userId="DB5yPDAlYyz3Sj7L/mP640weUksHZ8ARzyp0uSpa5eU=" providerId="None" clId="Web-{BA0993C3-E86D-4C1B-AFCB-0C1D350268C4}" dt="2025-06-12T16:25:07.292" v="11" actId="1076"/>
          <ac:picMkLst>
            <pc:docMk/>
            <pc:sldMk cId="2677095615" sldId="271"/>
            <ac:picMk id="11" creationId="{39E1DC3F-AB6A-5DE5-C3B2-E0920BEB0A74}"/>
          </ac:picMkLst>
        </pc:picChg>
      </pc:sldChg>
    </pc:docChg>
  </pc:docChgLst>
  <pc:docChgLst>
    <pc:chgData name="Scott Leaf" userId="2Vo0m4bYEsHOXK6vO0umFT2HYFX3c02npHH8bRj3Ydk=" providerId="None" clId="Web-{0C8C8410-D415-46C3-8850-DA7084CC97D8}"/>
    <pc:docChg chg="modSld">
      <pc:chgData name="Scott Leaf" userId="2Vo0m4bYEsHOXK6vO0umFT2HYFX3c02npHH8bRj3Ydk=" providerId="None" clId="Web-{0C8C8410-D415-46C3-8850-DA7084CC97D8}" dt="2025-06-12T15:57:12.434" v="0" actId="20577"/>
      <pc:docMkLst>
        <pc:docMk/>
      </pc:docMkLst>
      <pc:sldChg chg="modSp">
        <pc:chgData name="Scott Leaf" userId="2Vo0m4bYEsHOXK6vO0umFT2HYFX3c02npHH8bRj3Ydk=" providerId="None" clId="Web-{0C8C8410-D415-46C3-8850-DA7084CC97D8}" dt="2025-06-12T15:57:12.434" v="0" actId="20577"/>
        <pc:sldMkLst>
          <pc:docMk/>
          <pc:sldMk cId="165489020" sldId="263"/>
        </pc:sldMkLst>
        <pc:spChg chg="mod">
          <ac:chgData name="Scott Leaf" userId="2Vo0m4bYEsHOXK6vO0umFT2HYFX3c02npHH8bRj3Ydk=" providerId="None" clId="Web-{0C8C8410-D415-46C3-8850-DA7084CC97D8}" dt="2025-06-12T15:57:12.434" v="0" actId="20577"/>
          <ac:spMkLst>
            <pc:docMk/>
            <pc:sldMk cId="165489020" sldId="263"/>
            <ac:spMk id="6" creationId="{0FBB5BE5-F770-4FA4-13B5-3CB0727A4D6F}"/>
          </ac:spMkLst>
        </pc:spChg>
      </pc:sldChg>
    </pc:docChg>
  </pc:docChgLst>
  <pc:docChgLst>
    <pc:chgData name="Scott Leaf" userId="2Vo0m4bYEsHOXK6vO0umFT2HYFX3c02npHH8bRj3Ydk=" providerId="None" clId="Web-{B5FDACCF-E2A0-40C4-ADAE-B13349167060}"/>
    <pc:docChg chg="delSld modSld modSection">
      <pc:chgData name="Scott Leaf" userId="2Vo0m4bYEsHOXK6vO0umFT2HYFX3c02npHH8bRj3Ydk=" providerId="None" clId="Web-{B5FDACCF-E2A0-40C4-ADAE-B13349167060}" dt="2025-06-12T16:25:47.368" v="51" actId="20577"/>
      <pc:docMkLst>
        <pc:docMk/>
      </pc:docMkLst>
      <pc:sldChg chg="del">
        <pc:chgData name="Scott Leaf" userId="2Vo0m4bYEsHOXK6vO0umFT2HYFX3c02npHH8bRj3Ydk=" providerId="None" clId="Web-{B5FDACCF-E2A0-40C4-ADAE-B13349167060}" dt="2025-06-12T16:20:34.108" v="0"/>
        <pc:sldMkLst>
          <pc:docMk/>
          <pc:sldMk cId="655975228" sldId="266"/>
        </pc:sldMkLst>
      </pc:sldChg>
      <pc:sldChg chg="modSp">
        <pc:chgData name="Scott Leaf" userId="2Vo0m4bYEsHOXK6vO0umFT2HYFX3c02npHH8bRj3Ydk=" providerId="None" clId="Web-{B5FDACCF-E2A0-40C4-ADAE-B13349167060}" dt="2025-06-12T16:21:03.452" v="36" actId="20577"/>
        <pc:sldMkLst>
          <pc:docMk/>
          <pc:sldMk cId="2418637743" sldId="270"/>
        </pc:sldMkLst>
        <pc:spChg chg="mod">
          <ac:chgData name="Scott Leaf" userId="2Vo0m4bYEsHOXK6vO0umFT2HYFX3c02npHH8bRj3Ydk=" providerId="None" clId="Web-{B5FDACCF-E2A0-40C4-ADAE-B13349167060}" dt="2025-06-12T16:20:45.780" v="25" actId="20577"/>
          <ac:spMkLst>
            <pc:docMk/>
            <pc:sldMk cId="2418637743" sldId="270"/>
            <ac:spMk id="2" creationId="{709BEC6A-F883-A4AA-ECFD-7285D0CB1298}"/>
          </ac:spMkLst>
        </pc:spChg>
        <pc:spChg chg="mod">
          <ac:chgData name="Scott Leaf" userId="2Vo0m4bYEsHOXK6vO0umFT2HYFX3c02npHH8bRj3Ydk=" providerId="None" clId="Web-{B5FDACCF-E2A0-40C4-ADAE-B13349167060}" dt="2025-06-12T16:21:03.452" v="36" actId="20577"/>
          <ac:spMkLst>
            <pc:docMk/>
            <pc:sldMk cId="2418637743" sldId="270"/>
            <ac:spMk id="3" creationId="{627F9E88-2218-E0D6-8648-519476D42139}"/>
          </ac:spMkLst>
        </pc:spChg>
      </pc:sldChg>
      <pc:sldChg chg="delSp">
        <pc:chgData name="Scott Leaf" userId="2Vo0m4bYEsHOXK6vO0umFT2HYFX3c02npHH8bRj3Ydk=" providerId="None" clId="Web-{B5FDACCF-E2A0-40C4-ADAE-B13349167060}" dt="2025-06-12T16:22:28.018" v="37"/>
        <pc:sldMkLst>
          <pc:docMk/>
          <pc:sldMk cId="2677095615" sldId="271"/>
        </pc:sldMkLst>
        <pc:spChg chg="del">
          <ac:chgData name="Scott Leaf" userId="2Vo0m4bYEsHOXK6vO0umFT2HYFX3c02npHH8bRj3Ydk=" providerId="None" clId="Web-{B5FDACCF-E2A0-40C4-ADAE-B13349167060}" dt="2025-06-12T16:22:28.018" v="37"/>
          <ac:spMkLst>
            <pc:docMk/>
            <pc:sldMk cId="2677095615" sldId="271"/>
            <ac:spMk id="12" creationId="{7892F9C9-A073-62FD-FE60-7EF9708B620D}"/>
          </ac:spMkLst>
        </pc:spChg>
      </pc:sldChg>
      <pc:sldChg chg="modSp">
        <pc:chgData name="Scott Leaf" userId="2Vo0m4bYEsHOXK6vO0umFT2HYFX3c02npHH8bRj3Ydk=" providerId="None" clId="Web-{B5FDACCF-E2A0-40C4-ADAE-B13349167060}" dt="2025-06-12T16:25:47.368" v="51" actId="20577"/>
        <pc:sldMkLst>
          <pc:docMk/>
          <pc:sldMk cId="1945803568" sldId="273"/>
        </pc:sldMkLst>
        <pc:spChg chg="mod">
          <ac:chgData name="Scott Leaf" userId="2Vo0m4bYEsHOXK6vO0umFT2HYFX3c02npHH8bRj3Ydk=" providerId="None" clId="Web-{B5FDACCF-E2A0-40C4-ADAE-B13349167060}" dt="2025-06-12T16:25:47.368" v="51" actId="20577"/>
          <ac:spMkLst>
            <pc:docMk/>
            <pc:sldMk cId="1945803568" sldId="273"/>
            <ac:spMk id="3" creationId="{EAA02738-3A38-703E-9738-03E9286B9BD6}"/>
          </ac:spMkLst>
        </pc:spChg>
      </pc:sldChg>
      <pc:sldChg chg="modSp">
        <pc:chgData name="Scott Leaf" userId="2Vo0m4bYEsHOXK6vO0umFT2HYFX3c02npHH8bRj3Ydk=" providerId="None" clId="Web-{B5FDACCF-E2A0-40C4-ADAE-B13349167060}" dt="2025-06-12T16:24:51.991" v="48" actId="20577"/>
        <pc:sldMkLst>
          <pc:docMk/>
          <pc:sldMk cId="104631083" sldId="2147471405"/>
        </pc:sldMkLst>
        <pc:spChg chg="mod">
          <ac:chgData name="Scott Leaf" userId="2Vo0m4bYEsHOXK6vO0umFT2HYFX3c02npHH8bRj3Ydk=" providerId="None" clId="Web-{B5FDACCF-E2A0-40C4-ADAE-B13349167060}" dt="2025-06-12T16:24:51.991" v="48" actId="20577"/>
          <ac:spMkLst>
            <pc:docMk/>
            <pc:sldMk cId="104631083" sldId="2147471405"/>
            <ac:spMk id="3" creationId="{93B59B79-71B5-5F61-5D95-F940AB216D6B}"/>
          </ac:spMkLst>
        </pc:spChg>
      </pc:sldChg>
      <pc:sldChg chg="modSp">
        <pc:chgData name="Scott Leaf" userId="2Vo0m4bYEsHOXK6vO0umFT2HYFX3c02npHH8bRj3Ydk=" providerId="None" clId="Web-{B5FDACCF-E2A0-40C4-ADAE-B13349167060}" dt="2025-06-12T16:24:46.663" v="45" actId="14100"/>
        <pc:sldMkLst>
          <pc:docMk/>
          <pc:sldMk cId="4052062349" sldId="2147471406"/>
        </pc:sldMkLst>
        <pc:spChg chg="mod">
          <ac:chgData name="Scott Leaf" userId="2Vo0m4bYEsHOXK6vO0umFT2HYFX3c02npHH8bRj3Ydk=" providerId="None" clId="Web-{B5FDACCF-E2A0-40C4-ADAE-B13349167060}" dt="2025-06-12T16:24:46.663" v="45" actId="14100"/>
          <ac:spMkLst>
            <pc:docMk/>
            <pc:sldMk cId="4052062349" sldId="2147471406"/>
            <ac:spMk id="3" creationId="{B99C9FF5-E468-59BB-933C-722BB72F9B7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6B9A8-9C76-4EAC-A3BF-58FC40533D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91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FF9F7-EB13-639C-12B7-47CFE2E6B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CB4866-3FF4-5C1F-343C-CC05FA2558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3F2B6F-B114-555D-0A35-E61A53437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EDD15-AE57-A0FF-8D67-9A3EA176A0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6B9A8-9C76-4EAC-A3BF-58FC40533D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5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2CCEA-FA69-5A04-2C57-71781F601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6A5121-4CBF-E2F2-9C2C-65E47FDA5C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8BB183-4BC3-4403-6F08-D6799F3BD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B56DE-825F-3C3B-B66F-031214FD8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6B9A8-9C76-4EAC-A3BF-58FC40533D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28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B311D-A0A8-B659-C9E3-196DE326F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8FF904-4F7C-8A05-EF9E-AFF24F19BF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FB2B4C-A24B-19C6-4BDA-12DAB0BCE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1A5C9-A4AA-C4DF-99AA-E826F33579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6B9A8-9C76-4EAC-A3BF-58FC40533D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59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0CA8BD-0DB8-644A-9282-E9F3E488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323114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88C916-3666-9740-89F0-549B7BA79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92991"/>
            <a:ext cx="7886700" cy="9941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5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F8CCC4-58F0-AE4A-83B2-DFB6FD6EAF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271035"/>
            <a:ext cx="2560582" cy="4953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Presented by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40280E-9AA3-484F-A058-312163E8EC4A}"/>
              </a:ext>
            </a:extLst>
          </p:cNvPr>
          <p:cNvSpPr/>
          <p:nvPr/>
        </p:nvSpPr>
        <p:spPr>
          <a:xfrm>
            <a:off x="6421582" y="4630762"/>
            <a:ext cx="2722418" cy="512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43F913D-44F0-6943-AF7B-1B5EDA4EA8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3792906"/>
            <a:ext cx="2144316" cy="398860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7FFB7-E6B7-604F-AB8A-3636592F9D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2062913"/>
            <a:ext cx="6199415" cy="598644"/>
          </a:xfrm>
        </p:spPr>
        <p:txBody>
          <a:bodyPr>
            <a:no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22650-545A-7045-9C38-BC4EE4FD3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8" y="4680652"/>
            <a:ext cx="2204357" cy="30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1429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1198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550" y="235340"/>
            <a:ext cx="8113379" cy="575646"/>
          </a:xfrm>
          <a:noFill/>
        </p:spPr>
        <p:txBody>
          <a:bodyPr>
            <a:normAutofit/>
          </a:bodyPr>
          <a:lstStyle>
            <a:lvl1pPr>
              <a:defRPr sz="2625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1008-8A86-498D-BD25-C485D6F41BC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46434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493" y="0"/>
            <a:ext cx="9192986" cy="1212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550" y="102268"/>
            <a:ext cx="8227678" cy="942761"/>
          </a:xfrm>
          <a:noFill/>
        </p:spPr>
        <p:txBody>
          <a:bodyPr>
            <a:normAutofit/>
          </a:bodyPr>
          <a:lstStyle>
            <a:lvl1pPr>
              <a:defRPr sz="2625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1008-8A86-498D-BD25-C485D6F41BC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840992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492" y="0"/>
            <a:ext cx="9192983" cy="1212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551" y="102268"/>
            <a:ext cx="7886700" cy="994172"/>
          </a:xfrm>
          <a:noFill/>
        </p:spPr>
        <p:txBody>
          <a:bodyPr>
            <a:normAutofit/>
          </a:bodyPr>
          <a:lstStyle>
            <a:lvl1pPr>
              <a:defRPr sz="315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1008-8A86-498D-BD25-C485D6F41BC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495010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1008-8A86-498D-BD25-C485D6F41BC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71C8D-2A51-D246-AA94-E9CB910FBB98}"/>
              </a:ext>
            </a:extLst>
          </p:cNvPr>
          <p:cNvSpPr/>
          <p:nvPr/>
        </p:nvSpPr>
        <p:spPr>
          <a:xfrm>
            <a:off x="6354440" y="4672795"/>
            <a:ext cx="2335557" cy="470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580069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1008-8A86-498D-BD25-C485D6F41BC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379933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56906" y="97972"/>
            <a:ext cx="3883679" cy="4943135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28108" y="4767263"/>
            <a:ext cx="20574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8651" y="1594625"/>
            <a:ext cx="4256858" cy="3038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1008-8A86-498D-BD25-C485D6F41BC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510778"/>
            <a:ext cx="4256858" cy="994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5A84DAB-EC3E-0B44-B20D-4056EC3F0125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5156906" y="100183"/>
            <a:ext cx="3883679" cy="494313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0618268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14300" y="114301"/>
            <a:ext cx="3853355" cy="492680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688AFC-0F3C-934F-ACB2-4EF128FCF62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58492" y="1594625"/>
            <a:ext cx="4256858" cy="3038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94EB706-0D78-4B4D-9752-B222D4B4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58492" y="4767263"/>
            <a:ext cx="2057400" cy="273844"/>
          </a:xfrm>
        </p:spPr>
        <p:txBody>
          <a:bodyPr/>
          <a:lstStyle/>
          <a:p>
            <a:fld id="{274B1008-8A86-498D-BD25-C485D6F41BC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93944E4-DF33-4C41-8E07-6F86F4A7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4B7F958F-69A1-D94A-976F-4605308C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492" y="510778"/>
            <a:ext cx="4256858" cy="994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FE2F57-8BC4-4C49-9F97-4B6098A8A6BB}"/>
              </a:ext>
            </a:extLst>
          </p:cNvPr>
          <p:cNvSpPr/>
          <p:nvPr/>
        </p:nvSpPr>
        <p:spPr>
          <a:xfrm>
            <a:off x="6477000" y="4675415"/>
            <a:ext cx="2122715" cy="365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66947004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56907" y="97972"/>
            <a:ext cx="3889122" cy="2458877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156906" y="2586653"/>
            <a:ext cx="3889123" cy="244397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28108" y="4767263"/>
            <a:ext cx="20574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8651" y="1594625"/>
            <a:ext cx="4256858" cy="3038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1008-8A86-498D-BD25-C485D6F41BC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510778"/>
            <a:ext cx="4256858" cy="994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5295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14301" y="163285"/>
            <a:ext cx="3870500" cy="240846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14300" y="2571751"/>
            <a:ext cx="3870500" cy="246935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B5C06A-4695-D04A-B4EC-9611DA53EE0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58492" y="1594625"/>
            <a:ext cx="4256858" cy="3038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7C7B9C6-41DC-8E4C-AC0C-BF219311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58492" y="4767263"/>
            <a:ext cx="2057400" cy="273844"/>
          </a:xfrm>
        </p:spPr>
        <p:txBody>
          <a:bodyPr/>
          <a:lstStyle/>
          <a:p>
            <a:fld id="{274B1008-8A86-498D-BD25-C485D6F41BC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1982A7A-1223-C34E-B84C-91F80443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B182AA3-5BE9-FB41-8469-AA22466C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492" y="510778"/>
            <a:ext cx="4256858" cy="994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BA4694-FB48-6F4A-8A5C-D1D81285C306}"/>
              </a:ext>
            </a:extLst>
          </p:cNvPr>
          <p:cNvSpPr/>
          <p:nvPr/>
        </p:nvSpPr>
        <p:spPr>
          <a:xfrm>
            <a:off x="6477000" y="4675415"/>
            <a:ext cx="2122715" cy="365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76844380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81153" y="142875"/>
            <a:ext cx="2048548" cy="2407352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9047" y="142875"/>
            <a:ext cx="1792106" cy="2411829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189047" y="2564697"/>
            <a:ext cx="3840653" cy="240735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28108" y="4767263"/>
            <a:ext cx="20574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8651" y="1594625"/>
            <a:ext cx="4256858" cy="3038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1008-8A86-498D-BD25-C485D6F41BC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510778"/>
            <a:ext cx="4256858" cy="994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142833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24058"/>
            <a:ext cx="6858000" cy="1790700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05404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1008-8A86-498D-BD25-C485D6F41BC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FAC313-4F1F-2A45-AB18-3446BB9C1FC8}"/>
              </a:ext>
            </a:extLst>
          </p:cNvPr>
          <p:cNvSpPr/>
          <p:nvPr/>
        </p:nvSpPr>
        <p:spPr>
          <a:xfrm>
            <a:off x="6417009" y="4704649"/>
            <a:ext cx="2268416" cy="399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F462CB-6DB5-CA46-B0C3-8D9C22292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710" y="4079605"/>
            <a:ext cx="2842581" cy="3942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5DB12B-3AB0-B14A-95E8-50F5D33B7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43" y="-85647"/>
            <a:ext cx="9261679" cy="739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130DE3-AC00-864A-ADFE-9CA427BB8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58842" y="4519442"/>
            <a:ext cx="9261679" cy="70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1620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PictureRigh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1008-8A86-498D-BD25-C485D6F41BC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28108" y="4767263"/>
            <a:ext cx="20574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344ADF4-4A34-FF4B-B28E-F0DA464C7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49490" y="2671763"/>
            <a:ext cx="2137135" cy="2369342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94C6B3AA-21EE-4D48-B66A-5607DDB3A8F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286625" y="2671763"/>
            <a:ext cx="1750220" cy="236934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1EBB1F3C-E931-3844-833F-B99E12BCA60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136693" y="112936"/>
            <a:ext cx="3900151" cy="2558827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2D27C7D-F2B9-8F43-8A9D-7FB590B10F5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8651" y="1594625"/>
            <a:ext cx="4256858" cy="3038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86FD241-EACA-E94A-BED0-4225E29B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510778"/>
            <a:ext cx="4256858" cy="994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212116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A79FB5E-8D60-F34A-BDAC-7D2C449BB5B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58492" y="1594625"/>
            <a:ext cx="4256858" cy="3038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58492" y="4767263"/>
            <a:ext cx="2057400" cy="273844"/>
          </a:xfrm>
        </p:spPr>
        <p:txBody>
          <a:bodyPr/>
          <a:lstStyle/>
          <a:p>
            <a:fld id="{274B1008-8A86-498D-BD25-C485D6F41BC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4992B99-9973-4F4A-A703-2D8443A0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AC298B6B-BF39-3843-8902-AF9A00E8C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8045" y="178044"/>
            <a:ext cx="1846385" cy="2084657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D100450A-C4B4-C445-AD3C-2E402A21C26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195879" y="178043"/>
            <a:ext cx="1788796" cy="2084658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BF57ABBD-43FE-3444-A52E-AEE5B2C4D5B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78044" y="2426676"/>
            <a:ext cx="3806631" cy="2538781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8765529-376F-D74F-B0E8-FAF8CDCB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492" y="510778"/>
            <a:ext cx="4256858" cy="994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378A8D-9A34-FB4D-A95C-22FDADEBF2DA}"/>
              </a:ext>
            </a:extLst>
          </p:cNvPr>
          <p:cNvSpPr/>
          <p:nvPr/>
        </p:nvSpPr>
        <p:spPr>
          <a:xfrm>
            <a:off x="6477000" y="4675415"/>
            <a:ext cx="2122715" cy="365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17111179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PictureLef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FC1475E7-C14F-E446-8414-83DF6441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58492" y="4767263"/>
            <a:ext cx="2057400" cy="273844"/>
          </a:xfrm>
        </p:spPr>
        <p:txBody>
          <a:bodyPr/>
          <a:lstStyle/>
          <a:p>
            <a:fld id="{274B1008-8A86-498D-BD25-C485D6F41BC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765ABCE9-2F11-F34E-B0DB-AA9F0963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36FE405-E176-BB45-9B4B-1F865C9F7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5731" y="2855951"/>
            <a:ext cx="2064859" cy="2116099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96633653-4F6F-5241-9C3E-088CD293248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201573" y="2860930"/>
            <a:ext cx="1783102" cy="2111121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07E68BAB-DEDD-C848-9DE4-0062DD19E02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35731" y="171451"/>
            <a:ext cx="3848944" cy="268109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AC95668-9F03-824A-9DD6-E490F6522A8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58492" y="1594625"/>
            <a:ext cx="4256858" cy="3038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1FD3FA0-56F1-A142-9AD7-B40B89BC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492" y="510778"/>
            <a:ext cx="4256858" cy="994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83562B-E6B3-4F45-B377-5EB770C60F95}"/>
              </a:ext>
            </a:extLst>
          </p:cNvPr>
          <p:cNvSpPr/>
          <p:nvPr/>
        </p:nvSpPr>
        <p:spPr>
          <a:xfrm>
            <a:off x="6477000" y="4675415"/>
            <a:ext cx="2122715" cy="365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97130318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10828" y="2464261"/>
            <a:ext cx="1890298" cy="251493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56907" y="2464262"/>
            <a:ext cx="1944518" cy="251493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155923" y="164306"/>
            <a:ext cx="1944518" cy="229995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1008-8A86-498D-BD25-C485D6F41BC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28108" y="4767263"/>
            <a:ext cx="20574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FA893B7-81D2-9A4B-B847-562AF6A61997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7110453" y="164305"/>
            <a:ext cx="1890673" cy="229995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B63FE48-61DA-6245-8958-8284086BB56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8651" y="1594625"/>
            <a:ext cx="4256858" cy="3038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6472E66B-5FF6-7F47-995B-C928AB6A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510778"/>
            <a:ext cx="4256858" cy="994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213375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8FB8C-7C52-492A-BB05-5AAFFF77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6982"/>
            <a:ext cx="5057450" cy="39615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959313-7ADD-4FE1-8C84-2CF35585A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6378E-9078-4E8B-9F0C-5F01E4546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740569"/>
            <a:ext cx="2949178" cy="366117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610CD-0EA3-4310-9D5D-8E5FCFCC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F2C8-002E-494B-9030-28CF9E682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7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1622"/>
            <a:ext cx="7886700" cy="817597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50" baseline="0"/>
            </a:lvl1pPr>
            <a:lvl2pPr>
              <a:defRPr sz="1650" baseline="0"/>
            </a:lvl2pPr>
            <a:lvl3pPr>
              <a:defRPr sz="135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1008-8A86-498D-BD25-C485D6F41BC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897682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A3E05A-6A19-714F-848E-32E7E202E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01" y="-38067"/>
            <a:ext cx="9211675" cy="5181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04730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186862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1008-8A86-498D-BD25-C485D6F41BC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183E1F-7B6F-1646-B58A-05E4D8F05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44" y="4711016"/>
            <a:ext cx="2127606" cy="29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876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A3E05A-6A19-714F-848E-32E7E202E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3838" y="-38066"/>
            <a:ext cx="9211674" cy="4914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04730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186862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1008-8A86-498D-BD25-C485D6F41BC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32593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1008-8A86-498D-BD25-C485D6F41BC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3118691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1008-8A86-498D-BD25-C485D6F41BC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45024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10778"/>
            <a:ext cx="7886700" cy="667391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1008-8A86-498D-BD25-C485D6F41BC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335252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9143994" cy="1198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551" y="102268"/>
            <a:ext cx="7886700" cy="994172"/>
          </a:xfrm>
          <a:noFill/>
        </p:spPr>
        <p:txBody>
          <a:bodyPr>
            <a:normAutofit/>
          </a:bodyPr>
          <a:lstStyle>
            <a:lvl1pPr>
              <a:defRPr sz="315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1008-8A86-498D-BD25-C485D6F41BC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742768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B1008-8A86-498D-BD25-C485D6F41BC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0C1895-5776-6841-8BF3-522F008E38F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792" y="4733925"/>
            <a:ext cx="1974559" cy="27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7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75" b="1" i="0" kern="1200" baseline="0">
          <a:solidFill>
            <a:srgbClr val="005A9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ucanr.edu/site/uc-anr-ucpath/july2025release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2593A-79BA-039C-BDF3-2A8697DE14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Improve Self-Service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46358-8C72-A62F-7FAF-98611D0A04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UCPath Upgrade – Available July 14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83269-0D1F-8AAA-B90A-53908775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F2C8-002E-494B-9030-28CF9E682F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78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029BA-1CFC-8E42-7B5E-61FF7FF6C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A9E1D7C-57CF-7591-F7C1-80B75793224B}"/>
              </a:ext>
            </a:extLst>
          </p:cNvPr>
          <p:cNvSpPr txBox="1"/>
          <p:nvPr/>
        </p:nvSpPr>
        <p:spPr>
          <a:xfrm>
            <a:off x="94995" y="1150382"/>
            <a:ext cx="236819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UC ANR managers will see new menu and navigations that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Personal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Income &amp; Taxes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Benefits &amp; Retirement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Accruals &amp; Leave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/>
              <a:t>Manager 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Help</a:t>
            </a:r>
          </a:p>
          <a:p>
            <a:endParaRPr lang="en-US" sz="160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4FDC806-4873-1ABB-363D-D7724BAE2F0A}"/>
              </a:ext>
            </a:extLst>
          </p:cNvPr>
          <p:cNvSpPr txBox="1">
            <a:spLocks/>
          </p:cNvSpPr>
          <p:nvPr/>
        </p:nvSpPr>
        <p:spPr>
          <a:xfrm>
            <a:off x="94995" y="76200"/>
            <a:ext cx="2229105" cy="8686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25" b="1" i="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Manager’s </a:t>
            </a:r>
            <a:br>
              <a:rPr lang="en-US"/>
            </a:br>
            <a:r>
              <a:rPr lang="en-US"/>
              <a:t>Preview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0617D0-BFB6-09C8-B0FD-0757125EC3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0372"/>
          <a:stretch/>
        </p:blipFill>
        <p:spPr>
          <a:xfrm>
            <a:off x="2682240" y="1336675"/>
            <a:ext cx="6366765" cy="25512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2562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CB0CD-A73E-C1D3-CDBF-70339EA77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B22A3F-4B8D-427D-81A3-B90698865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Improve Self Service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BB5BE5-F770-4FA4-13B5-3CB0727A4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" y="1369218"/>
            <a:ext cx="5387340" cy="3538941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/>
              <a:t>Will logging in change?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/>
              <a:t>No, your login with your UC ANR credentials.</a:t>
            </a:r>
          </a:p>
          <a:p>
            <a:pPr marL="0" indent="0">
              <a:lnSpc>
                <a:spcPct val="120000"/>
              </a:lnSpc>
              <a:buNone/>
            </a:pPr>
            <a:endParaRPr lang="en-US"/>
          </a:p>
          <a:p>
            <a:pPr marL="0" indent="0">
              <a:lnSpc>
                <a:spcPct val="120000"/>
              </a:lnSpc>
              <a:buNone/>
            </a:pPr>
            <a:r>
              <a:rPr lang="en-US" b="1"/>
              <a:t>Will we still have security questions?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/>
              <a:t>Yes, the security questions will still be in use.</a:t>
            </a:r>
          </a:p>
          <a:p>
            <a:pPr>
              <a:lnSpc>
                <a:spcPct val="120000"/>
              </a:lnSpc>
            </a:pPr>
            <a:endParaRPr lang="en-US"/>
          </a:p>
          <a:p>
            <a:pPr marL="0" indent="0">
              <a:lnSpc>
                <a:spcPct val="120000"/>
              </a:lnSpc>
              <a:buNone/>
            </a:pPr>
            <a:r>
              <a:rPr lang="en-US" b="1"/>
              <a:t>Will there be training and more information?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/>
              <a:t>More information will be communicated and shared in near future.</a:t>
            </a:r>
          </a:p>
          <a:p>
            <a:pPr marL="0" indent="0">
              <a:lnSpc>
                <a:spcPct val="120000"/>
              </a:lnSpc>
              <a:buNone/>
            </a:pPr>
            <a:endParaRPr lang="en-US" b="1"/>
          </a:p>
          <a:p>
            <a:pPr marL="0" indent="0">
              <a:lnSpc>
                <a:spcPct val="120000"/>
              </a:lnSpc>
              <a:buNone/>
            </a:pPr>
            <a:r>
              <a:rPr lang="en-US" b="1"/>
              <a:t>More information to be shared: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>
                <a:latin typeface="Arial"/>
                <a:cs typeface="Arial"/>
                <a:hlinkClick r:id="rId2"/>
              </a:rPr>
              <a:t>UC ANR - July 2025 Release</a:t>
            </a: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48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129D21-5072-6C72-264A-77CED9995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Improve Self Service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60E718-C975-3E3E-2116-4071C1A1A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02" y="1246822"/>
            <a:ext cx="4428332" cy="3767138"/>
          </a:xfrm>
        </p:spPr>
        <p:txBody>
          <a:bodyPr>
            <a:noAutofit/>
          </a:bodyPr>
          <a:lstStyle/>
          <a:p>
            <a:r>
              <a:rPr lang="en-US" sz="1800" b="1">
                <a:solidFill>
                  <a:srgbClr val="202020"/>
                </a:solidFill>
                <a:effectLst/>
                <a:ea typeface="Aptos" panose="020B0004020202020204" pitchFamily="34" charset="0"/>
              </a:rPr>
              <a:t>What: </a:t>
            </a:r>
            <a:r>
              <a:rPr lang="en-US" sz="1800">
                <a:solidFill>
                  <a:srgbClr val="202020"/>
                </a:solidFill>
                <a:effectLst/>
                <a:ea typeface="Aptos" panose="020B0004020202020204" pitchFamily="34" charset="0"/>
              </a:rPr>
              <a:t>UCPath is getting a new modern and user-friendly landing page and is designed to: </a:t>
            </a:r>
          </a:p>
          <a:p>
            <a:pPr lvl="1"/>
            <a:r>
              <a:rPr lang="en-US" sz="1500">
                <a:solidFill>
                  <a:srgbClr val="202020"/>
                </a:solidFill>
                <a:effectLst/>
                <a:ea typeface="Aptos" panose="020B0004020202020204" pitchFamily="34" charset="0"/>
              </a:rPr>
              <a:t>Easier to find the tools and information (ex. personal information, benefits, pay)</a:t>
            </a:r>
          </a:p>
          <a:p>
            <a:pPr lvl="1"/>
            <a:r>
              <a:rPr lang="en-US" sz="1500">
                <a:solidFill>
                  <a:srgbClr val="202020"/>
                </a:solidFill>
                <a:effectLst/>
                <a:ea typeface="Aptos" panose="020B0004020202020204" pitchFamily="34" charset="0"/>
              </a:rPr>
              <a:t>Mobile responsi</a:t>
            </a:r>
            <a:r>
              <a:rPr lang="en-US" sz="1500">
                <a:solidFill>
                  <a:srgbClr val="202020"/>
                </a:solidFill>
                <a:ea typeface="Aptos" panose="020B0004020202020204" pitchFamily="34" charset="0"/>
              </a:rPr>
              <a:t>ve and accessible</a:t>
            </a:r>
          </a:p>
          <a:p>
            <a:pPr lvl="1"/>
            <a:r>
              <a:rPr lang="en-US" sz="1500">
                <a:solidFill>
                  <a:srgbClr val="202020"/>
                </a:solidFill>
                <a:effectLst/>
                <a:ea typeface="Aptos" panose="020B0004020202020204" pitchFamily="34" charset="0"/>
              </a:rPr>
              <a:t>Improve self-service access for employees and managers</a:t>
            </a:r>
          </a:p>
          <a:p>
            <a:pPr marL="342900" lvl="1" indent="0">
              <a:buNone/>
            </a:pPr>
            <a:endParaRPr lang="en-US" sz="1800" b="1">
              <a:solidFill>
                <a:srgbClr val="333333"/>
              </a:solidFill>
              <a:ea typeface="Aptos" panose="020B0004020202020204" pitchFamily="34" charset="0"/>
            </a:endParaRPr>
          </a:p>
          <a:p>
            <a:r>
              <a:rPr lang="en-US" sz="1800" b="1">
                <a:solidFill>
                  <a:srgbClr val="333333"/>
                </a:solidFill>
                <a:ea typeface="Aptos" panose="020B0004020202020204" pitchFamily="34" charset="0"/>
              </a:rPr>
              <a:t>Why</a:t>
            </a:r>
            <a:r>
              <a:rPr lang="en-US" sz="1800">
                <a:solidFill>
                  <a:srgbClr val="333333"/>
                </a:solidFill>
                <a:ea typeface="Aptos" panose="020B0004020202020204" pitchFamily="34" charset="0"/>
              </a:rPr>
              <a:t>: </a:t>
            </a:r>
            <a:r>
              <a:rPr lang="en-US" sz="1800"/>
              <a:t>Allows UCPath to reduce usability gaps and sets up the system to be updated and enhanced in the future with less customizations.</a:t>
            </a:r>
          </a:p>
        </p:txBody>
      </p:sp>
      <p:pic>
        <p:nvPicPr>
          <p:cNvPr id="6" name="Picture 5" descr="A screenshot of a computer and a phone&#10;&#10;AI-generated content may be incorrect.">
            <a:extLst>
              <a:ext uri="{FF2B5EF4-FFF2-40B4-BE49-F238E27FC236}">
                <a16:creationId xmlns:a16="http://schemas.microsoft.com/office/drawing/2014/main" id="{8F69AF89-CC2F-7DC9-93ED-1A111B25A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24" y="1204912"/>
            <a:ext cx="4423065" cy="29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0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AF046-281E-4644-4066-53D453B31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BEC6A-F883-A4AA-ECFD-7285D0CB1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700">
                <a:latin typeface="Arial"/>
                <a:cs typeface="Arial"/>
              </a:rPr>
              <a:t>What's Not Changing</a:t>
            </a:r>
            <a:endParaRPr lang="en-US" sz="27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FEBB2-DD39-B182-DF1A-12466CA07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450"/>
              </a:spcAft>
            </a:pPr>
            <a:fld id="{65CCF2C8-002E-494B-9030-28CF9E682FAB}" type="slidenum">
              <a:rPr lang="en-US" smtClean="0"/>
              <a:pPr>
                <a:spcAft>
                  <a:spcPts val="450"/>
                </a:spcAft>
              </a:pPr>
              <a:t>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F9E88-2218-E0D6-8648-519476D42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549" y="1201463"/>
            <a:ext cx="4447172" cy="3263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1800">
                <a:latin typeface="Arial"/>
                <a:cs typeface="Arial"/>
              </a:rPr>
              <a:t>Several familiar features remain unchanged:</a:t>
            </a:r>
          </a:p>
          <a:p>
            <a:r>
              <a:rPr lang="en-US" sz="1800" b="1"/>
              <a:t>Login page and access method</a:t>
            </a:r>
            <a:r>
              <a:rPr lang="en-US" sz="1800"/>
              <a:t> remain the same</a:t>
            </a:r>
          </a:p>
          <a:p>
            <a:r>
              <a:rPr lang="en-US" sz="1800" b="1"/>
              <a:t>Ask UCPath button</a:t>
            </a:r>
            <a:r>
              <a:rPr lang="en-US" sz="1800"/>
              <a:t> location and design are consistent (1)</a:t>
            </a:r>
          </a:p>
          <a:p>
            <a:r>
              <a:rPr lang="en-US" sz="1800"/>
              <a:t>Retain easy access to the PeopleSoft Homepage (2)</a:t>
            </a:r>
          </a:p>
          <a:p>
            <a:r>
              <a:rPr lang="en-US" sz="1800">
                <a:latin typeface="Arial"/>
                <a:cs typeface="Arial"/>
              </a:rPr>
              <a:t>Timeout: Remains at 60 minutes for “transactor” pages, </a:t>
            </a:r>
            <a:r>
              <a:rPr lang="en-US" sz="1800" err="1">
                <a:latin typeface="Arial"/>
                <a:cs typeface="Arial"/>
              </a:rPr>
              <a:t>ePerformance</a:t>
            </a:r>
            <a:r>
              <a:rPr lang="en-US" sz="1800">
                <a:latin typeface="Arial"/>
                <a:cs typeface="Arial"/>
              </a:rPr>
              <a:t> and Internal Candidate Gateway</a:t>
            </a:r>
          </a:p>
          <a:p>
            <a:pPr marL="0" indent="0">
              <a:buNone/>
            </a:pPr>
            <a:endParaRPr lang="en-US" sz="1800"/>
          </a:p>
          <a:p>
            <a:pPr marL="342900" lvl="1" indent="0">
              <a:buNone/>
            </a:pPr>
            <a:endParaRPr lang="en-US"/>
          </a:p>
          <a:p>
            <a:pPr marL="0" indent="0">
              <a:buNone/>
            </a:pPr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4D697E-EB13-362F-E8B8-127C92C93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678533"/>
            <a:ext cx="4400450" cy="3786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8637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28988-577A-D2A2-D1DB-F6FA9D618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EB94AA-DBFA-7375-43C5-C48CAEB8B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5" y="76200"/>
            <a:ext cx="2229105" cy="868680"/>
          </a:xfrm>
        </p:spPr>
        <p:txBody>
          <a:bodyPr>
            <a:normAutofit/>
          </a:bodyPr>
          <a:lstStyle/>
          <a:p>
            <a:r>
              <a:rPr lang="en-US"/>
              <a:t>Employee’s </a:t>
            </a:r>
            <a:br>
              <a:rPr lang="en-US"/>
            </a:br>
            <a:r>
              <a:rPr lang="en-US"/>
              <a:t>Preview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89625B-470F-371E-8E22-B99522ED2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192" y="434340"/>
            <a:ext cx="6641085" cy="46329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4A33D6-BFC7-2A11-B548-85CEA84881F3}"/>
              </a:ext>
            </a:extLst>
          </p:cNvPr>
          <p:cNvSpPr txBox="1"/>
          <p:nvPr/>
        </p:nvSpPr>
        <p:spPr>
          <a:xfrm>
            <a:off x="94995" y="1150382"/>
            <a:ext cx="236819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UC ANR employees will see new menu and navigations that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Personal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Income &amp; Taxes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Benefits &amp; Retirement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Accruals &amp; Leave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Help</a:t>
            </a:r>
          </a:p>
        </p:txBody>
      </p:sp>
    </p:spTree>
    <p:extLst>
      <p:ext uri="{BB962C8B-B14F-4D97-AF65-F5344CB8AC3E}">
        <p14:creationId xmlns:p14="http://schemas.microsoft.com/office/powerpoint/2010/main" val="1365824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9AF46D-1A79-09EA-C5FB-ABE9B6C19E1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86062" y="1385841"/>
            <a:ext cx="3886200" cy="29559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r>
              <a:rPr lang="en-US" sz="1500" b="1"/>
              <a:t>Current State:</a:t>
            </a:r>
            <a:r>
              <a:rPr lang="en-US" sz="1500"/>
              <a:t> Left-hand menu with stacked links: Dashboard, Self Service, Forms Library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75600-D4A0-1D4E-B809-8D2B2FB8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/>
              <a:t>Navigation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7940-2B93-B2C3-726E-B8276C53A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F2C8-002E-494B-9030-28CF9E682FAB}" type="slidenum">
              <a:rPr lang="en-US" smtClean="0"/>
              <a:t>5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8494F3E-EF85-828F-5783-F3D89BD50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233" y="1966292"/>
            <a:ext cx="1248293" cy="2202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6A57F8-A6A5-8766-C975-8060121CD2E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40631" y="1385840"/>
            <a:ext cx="3738562" cy="295592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500" b="1"/>
              <a:t>Future State:</a:t>
            </a:r>
            <a:r>
              <a:rPr lang="en-US" sz="1500"/>
              <a:t> Replaced by top navigation bar with categories, </a:t>
            </a:r>
            <a:r>
              <a:rPr lang="en-US" sz="1500" err="1"/>
              <a:t>Workcenter</a:t>
            </a:r>
            <a:r>
              <a:rPr lang="en-US" sz="1500"/>
              <a:t>, Help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E1DC3F-AB6A-5DE5-C3B2-E0920BEB0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817" y="1966292"/>
            <a:ext cx="3334187" cy="517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7095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21D10-08DA-61CC-ADFA-AC2DA8331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2700"/>
              <a:t>Personal Information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805C9-69E7-3B67-A504-612BC1CA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450"/>
              </a:spcAft>
            </a:pPr>
            <a:fld id="{65CCF2C8-002E-494B-9030-28CF9E682FAB}" type="slidenum">
              <a:rPr lang="en-US" smtClean="0"/>
              <a:pPr>
                <a:spcAft>
                  <a:spcPts val="450"/>
                </a:spcAft>
              </a:pPr>
              <a:t>6</a:t>
            </a:fld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13DBCB6-AAF6-25E4-2B69-A261494B0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>
          <a:xfrm>
            <a:off x="3018789" y="1157968"/>
            <a:ext cx="5842947" cy="3262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53D3D-7AE7-5FF8-6D50-1884A61025A3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1137946"/>
            <a:ext cx="2947988" cy="3420706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/>
              <a:t>New Features: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/>
              <a:t>Displays </a:t>
            </a:r>
            <a:r>
              <a:rPr lang="en-US" sz="1800" b="1"/>
              <a:t>primary job compensation</a:t>
            </a:r>
            <a:r>
              <a:rPr lang="en-US" sz="1800"/>
              <a:t>, </a:t>
            </a:r>
            <a:r>
              <a:rPr lang="en-US" sz="1800" b="1"/>
              <a:t>manager information</a:t>
            </a:r>
            <a:r>
              <a:rPr lang="en-US" sz="1800"/>
              <a:t>, and </a:t>
            </a:r>
            <a:r>
              <a:rPr lang="en-US" sz="1800" b="1"/>
              <a:t>union code</a:t>
            </a:r>
            <a:endParaRPr lang="en-US" sz="180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/>
              <a:t>Includes an </a:t>
            </a:r>
            <a:r>
              <a:rPr lang="en-US" sz="1800" b="1"/>
              <a:t>Action Needed</a:t>
            </a:r>
            <a:r>
              <a:rPr lang="en-US" sz="1800"/>
              <a:t> tile for missing personal information</a:t>
            </a:r>
          </a:p>
          <a:p>
            <a:pPr>
              <a:buNone/>
            </a:pPr>
            <a:r>
              <a:rPr lang="en-US" sz="1800" b="1"/>
              <a:t>Change Impact:</a:t>
            </a:r>
            <a:endParaRPr lang="en-US" sz="180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/>
              <a:t>Employees are alerted to incomplete records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/>
              <a:t>Reduces manual corrections and improves data accuracy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17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06315-AAE0-94D3-1EA0-8E0201ED3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A71C8-AA1F-822D-9AFB-0AA215FBE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Income &amp; Taxes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A8094-2195-E9CB-B663-7687755A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450"/>
              </a:spcAft>
            </a:pPr>
            <a:fld id="{65CCF2C8-002E-494B-9030-28CF9E682FAB}" type="slidenum">
              <a:rPr lang="en-US" smtClean="0"/>
              <a:pPr>
                <a:spcAft>
                  <a:spcPts val="450"/>
                </a:spcAft>
              </a:pPr>
              <a:t>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59B79-71B5-5F61-5D95-F940AB216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10" y="1275777"/>
            <a:ext cx="2958016" cy="3263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/>
              <a:t>New Features: </a:t>
            </a:r>
          </a:p>
          <a:p>
            <a:pPr marL="257175" indent="-257175"/>
            <a:r>
              <a:rPr lang="en-US"/>
              <a:t>Shows preview of most recent paycheck</a:t>
            </a:r>
          </a:p>
          <a:p>
            <a:pPr marL="257175" indent="-257175"/>
            <a:r>
              <a:rPr lang="en-US">
                <a:latin typeface="Arial"/>
                <a:cs typeface="Arial"/>
              </a:rPr>
              <a:t>Lists number of direct deposit accounts and last update date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2FA3AA-3797-F32E-7BE0-34D6A8F34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774" y="1644824"/>
            <a:ext cx="5949648" cy="2634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631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3E79F-07A7-C2CF-1D82-1FBF47D6E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B17C-0A2F-9264-AC9F-5F01623A9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Benefits &amp; Retirement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4DF46-44BC-82BD-F43C-DC59B4B65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450"/>
              </a:spcAft>
            </a:pPr>
            <a:fld id="{65CCF2C8-002E-494B-9030-28CF9E682FAB}" type="slidenum">
              <a:rPr lang="en-US" smtClean="0"/>
              <a:pPr>
                <a:spcAft>
                  <a:spcPts val="450"/>
                </a:spcAft>
              </a:pPr>
              <a:t>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C9FF5-E468-59BB-933C-722BB72F9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38" y="1251424"/>
            <a:ext cx="3317515" cy="3213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/>
              <a:t>New Features: </a:t>
            </a:r>
          </a:p>
          <a:p>
            <a:pPr marL="257175" indent="-257175"/>
            <a:r>
              <a:rPr lang="en-US"/>
              <a:t>View enrollment confirmation statements online</a:t>
            </a:r>
          </a:p>
          <a:p>
            <a:pPr marL="257175" indent="-257175"/>
            <a:r>
              <a:rPr lang="en-US">
                <a:latin typeface="Arial"/>
                <a:cs typeface="Arial"/>
              </a:rPr>
              <a:t>Submit benefit enrollments via new modern activity guide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2B1C04-EF9E-DEA4-6F56-D73582338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809" y="1075542"/>
            <a:ext cx="2890437" cy="214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BFCA04-0930-14EB-2881-D929E7FD6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105" y="2433803"/>
            <a:ext cx="2759409" cy="2016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2062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83E1C-70D6-49C9-C1DF-10A96196E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1F0A3-ABE5-DC6F-6120-74E38E038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Accruals &amp; Leave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EAF19-A3F2-BAEB-2B4D-894B360A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450"/>
              </a:spcAft>
            </a:pPr>
            <a:fld id="{65CCF2C8-002E-494B-9030-28CF9E682FAB}" type="slidenum">
              <a:rPr lang="en-US" smtClean="0"/>
              <a:pPr>
                <a:spcAft>
                  <a:spcPts val="450"/>
                </a:spcAft>
              </a:pPr>
              <a:t>9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02738-3A38-703E-9738-03E9286B9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24" y="1264305"/>
            <a:ext cx="2741388" cy="3263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/>
              <a:t>New Features: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Includes </a:t>
            </a:r>
            <a:r>
              <a:rPr lang="en-US" b="1">
                <a:latin typeface="Arial"/>
                <a:cs typeface="Arial"/>
              </a:rPr>
              <a:t>new links to </a:t>
            </a:r>
            <a:r>
              <a:rPr lang="en-US" b="1" err="1">
                <a:latin typeface="Arial"/>
                <a:cs typeface="Arial"/>
              </a:rPr>
              <a:t>UCnet</a:t>
            </a:r>
            <a:r>
              <a:rPr lang="en-US" b="1">
                <a:latin typeface="Arial"/>
                <a:cs typeface="Arial"/>
              </a:rPr>
              <a:t> resources</a:t>
            </a:r>
            <a:r>
              <a:rPr lang="en-US">
                <a:latin typeface="Arial"/>
                <a:cs typeface="Arial"/>
              </a:rPr>
              <a:t> on various leave types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ABA897-1A6A-0538-7461-57387EE3B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783" y="1123086"/>
            <a:ext cx="5874734" cy="3122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C2D891-F871-E976-B9CA-DC4808547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289" y="3077958"/>
            <a:ext cx="2583146" cy="1479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5803568"/>
      </p:ext>
    </p:extLst>
  </p:cSld>
  <p:clrMapOvr>
    <a:masterClrMapping/>
  </p:clrMapOvr>
</p:sld>
</file>

<file path=ppt/theme/theme1.xml><?xml version="1.0" encoding="utf-8"?>
<a:theme xmlns:a="http://schemas.openxmlformats.org/drawingml/2006/main" name="UC ANR PowerPoint template_Brand Englis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 ANR PowerPoint template" id="{E3ABC6F1-FE44-E24C-9BA6-BC71FB632616}" vid="{E1EBF3C3-83B3-6446-BF48-EE02E5781DF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IWP Update_ Core Team 07142024</Template>
  <Application>Microsoft Office PowerPoint</Application>
  <PresentationFormat>On-screen Show (16:9)</PresentationFormat>
  <Slides>11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UC ANR PowerPoint template_Brand English</vt:lpstr>
      <vt:lpstr>Improve Self-Service</vt:lpstr>
      <vt:lpstr>Improve Self Service</vt:lpstr>
      <vt:lpstr>What's Not Changing</vt:lpstr>
      <vt:lpstr>Employee’s  Preview</vt:lpstr>
      <vt:lpstr>Navigation Changes</vt:lpstr>
      <vt:lpstr>Personal Information Page</vt:lpstr>
      <vt:lpstr>Income &amp; Taxes Page</vt:lpstr>
      <vt:lpstr>Benefits &amp; Retirement Page</vt:lpstr>
      <vt:lpstr>Accruals &amp; Leave Page</vt:lpstr>
      <vt:lpstr>PowerPoint Presentation</vt:lpstr>
      <vt:lpstr>Improve Self Service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sjleaf</dc:creator>
  <cp:revision>1</cp:revision>
  <dcterms:modified xsi:type="dcterms:W3CDTF">2025-06-12T16:27:15Z</dcterms:modified>
</cp:coreProperties>
</file>