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41"/>
  </p:notesMasterIdLst>
  <p:handoutMasterIdLst>
    <p:handoutMasterId r:id="rId42"/>
  </p:handoutMasterIdLst>
  <p:sldIdLst>
    <p:sldId id="262" r:id="rId4"/>
    <p:sldId id="263" r:id="rId5"/>
    <p:sldId id="265" r:id="rId6"/>
    <p:sldId id="364" r:id="rId7"/>
    <p:sldId id="371" r:id="rId8"/>
    <p:sldId id="366" r:id="rId9"/>
    <p:sldId id="365" r:id="rId10"/>
    <p:sldId id="375" r:id="rId11"/>
    <p:sldId id="274" r:id="rId12"/>
    <p:sldId id="306" r:id="rId13"/>
    <p:sldId id="367" r:id="rId14"/>
    <p:sldId id="381" r:id="rId15"/>
    <p:sldId id="305" r:id="rId16"/>
    <p:sldId id="281" r:id="rId17"/>
    <p:sldId id="315" r:id="rId18"/>
    <p:sldId id="348" r:id="rId19"/>
    <p:sldId id="350" r:id="rId20"/>
    <p:sldId id="352" r:id="rId21"/>
    <p:sldId id="354" r:id="rId22"/>
    <p:sldId id="355" r:id="rId23"/>
    <p:sldId id="377" r:id="rId24"/>
    <p:sldId id="379" r:id="rId25"/>
    <p:sldId id="378" r:id="rId26"/>
    <p:sldId id="359" r:id="rId27"/>
    <p:sldId id="362" r:id="rId28"/>
    <p:sldId id="360" r:id="rId29"/>
    <p:sldId id="382" r:id="rId30"/>
    <p:sldId id="384" r:id="rId31"/>
    <p:sldId id="361" r:id="rId32"/>
    <p:sldId id="357" r:id="rId33"/>
    <p:sldId id="385" r:id="rId34"/>
    <p:sldId id="368" r:id="rId35"/>
    <p:sldId id="369" r:id="rId36"/>
    <p:sldId id="376" r:id="rId37"/>
    <p:sldId id="383" r:id="rId38"/>
    <p:sldId id="298" r:id="rId39"/>
    <p:sldId id="270" r:id="rId4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77" autoAdjust="0"/>
    <p:restoredTop sz="73788" autoAdjust="0"/>
  </p:normalViewPr>
  <p:slideViewPr>
    <p:cSldViewPr>
      <p:cViewPr varScale="1">
        <p:scale>
          <a:sx n="81" d="100"/>
          <a:sy n="81" d="100"/>
        </p:scale>
        <p:origin x="23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5" d="100"/>
          <a:sy n="55" d="100"/>
        </p:scale>
        <p:origin x="2838" y="9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76B3FA4-DBAA-4EA7-8A79-5D496AB929E0}" type="datetimeFigureOut">
              <a:rPr lang="en-US" smtClean="0"/>
              <a:pPr/>
              <a:t>12/8/2022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7146496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22641" units="1/cm"/>
          <inkml:channelProperty channel="Y" name="resolution" value="34.83871" units="1/cm"/>
          <inkml:channelProperty channel="T" name="resolution" value="1" units="1/dev"/>
        </inkml:channelProperties>
      </inkml:inkSource>
      <inkml:timestamp xml:id="ts0" timeString="2021-02-18T06:29:30.454"/>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D428F29D-48A3-4DA8-8DB3-D46FD3822C59}" emma:medium="tactile" emma:mode="ink">
          <msink:context xmlns:msink="http://schemas.microsoft.com/ink/2010/main" type="inkDrawing" rotatedBoundingBox="15829,9472 24095,8159 25015,13945 16748,15259" hotPoints="23929,11731 20237,15423 16546,11731 20237,8040" semanticType="enclosure" shapeName="Circle"/>
        </emma:interpretation>
      </emma:emma>
    </inkml:annotationXML>
    <inkml:trace contextRef="#ctx0" brushRef="#br0">7240 485 0,'-33'-32'78,"-160"-65"-78,161 97 16,-32-32-1,-32 0 1,-65 0-16,96 32 16,-31 0-16,64 0 15,-65-32 1,-63 0-16,95 32 16,1 0-16,0 0 15,-33 0-15,1-32 16,32 32-16,-1-33 15,-31 33 1,-1 0-16,33 0 16,-65 0-1,-64 0-15,65 0 16,64-32 0,-161 32-16,96 0 15,32 0 1,-128-32-16,129 32 15,-1 0-15,33 0 32,-515-32-17,483 32-15,0 0 16,-1 0-16,-32 0 16,33 0-16,0 0 15,-33 0-15,65 0 16,-33 0-16,1 0 15,-1 0-15,1 0 16,32 0-16,-33 0 16,33 32-16,-1-32 15,-31 32-15,32 0 16,-33-32-16,33 0 16,32 0-16,0 33 15,-33-33-15,1 0 16,32 32-16,-32-32 15,-33 64 1,1-32-16,31 0 16,65 0-1,-64-32-15,32 33 16,0-1-16,0 0 16,-1 0-1,-31 32 1,32-31-1,-64 63-15,96-32 16,-65-32-16,33 33 16,0-1-16,0-32 15,32 33-15,-65-1 16,65-32-16,-32 32 16,0 1-16,32-33 15,-64 32-15,64 0 16,0 1-16,-32-1 15,0-32-15,32 32 16,0 1 15,-129 224-31,129-192 16,0-33-16,-64 32 16,64 65-1,-33-64-15,33-1 31,-32 193-31,32-160 16,0-97 0,0 290-1,0-129 1,0-129-16,32 32 16,1 33-1,-33-65 1,32 65-16,32-65 15,-32 33 1,-32-1-16,32 0 16,1-96-16,-1 65 15,0-1 1,-32-32-16,64 0 31,161 226-15,-193-226-16,33 32 15,-1-32-15,0 33 32,354 160-17,-353-193-15,-1 32 16,32-32-16,-31 32 16,31-31-16,1 31 15,31 0-15,-31-64 16,-1 32-16,-64-32 15,65 65 1,-33-65-16,65 32 16,63-32-1,-127 0-15,31 32 16,-64-32-16,1 0 16,31 0-16,-32 0 15,32 0-15,-32 0 16,33 0-16,-33 0 15,32 0-15,1 0 16,-33 0-16,64 0 16,-64 0-16,65-32 15,-65 32-15,32 0 16,33-64-16,-33 64 16,0-33-16,-32 33 15,65-64 1,64 32-16,-97 32 15,32-32-15,-31 0 16,31-1-16,-64 1 16,33 32-16,-1-32 15,32 0-15,1 32 16,-33-32-16,0 32 16,1-32-1,-1 0-15,32 32 16,-31-33-16,63 1 15,-95 0-15,31 32 16,32-32-16,-31 0 16,-1 0-16,32 32 15,-31-32-15,-1 32 16,32-65-16,-63 65 16,31 0-16,97-64 15,-129 64-15,0-32 16,32 32-16,33-32 15,-33-1-15,0 1 16,-32 32-16,33-32 16,31-32-16,-64 64 15,161-129 1,-128 97-16,-33 0 16,64 0-16,-31 0 15,-33-65-15,32 97 16,0-96-1,-32 64-15,33-1 0,-1-95 16,-32 96 0,0-33-16,65-63 15,-65 96-15,32-65 16,1-31-16,-65 95 16,64-31-16,-32-32 15,0 31-15,32-31 16,-64 64-16,33-65 15,-33 33-15,32-33 16,0 1 0,-32 32-16,0 32 15,32-33-15,-32 1 16,0 0-16,0 32 16,0-33-16,0 1 15,0 32-15,0 0 16,0-1-16,0-63 15,0 64 1,0-32-16,0 31 16,0 1-16,0-32 15,0 32-15,0 0 16,-32-33-16,0 33 16,32 0-1,0-32-15,-32 64 16,32-32-16,-33-65 0,1 97 15,32-32 1,-32 0-16,-32-65 16,64 33-1,-64 32-15,64 0 16,-33 0-16,33-33 16,-32 65-1,0-64-15,32 32 16,-32 32-16,32-64 15,-32 64-15,0-33 16,32 1-16,-33 0 16,33 0-16,-64 0 15,32-33 1,0 65-16,32-32 16,-32 0-1,32 0 1,-65 0-16,65 0 15,-32 0 1,0-1 31,0 1-31,0 32-1,32-32 1,-32 32-1,32-32 1,-32 32-16,-33-32 31,65 0-31,-32 32 16,0-33 0,0 33-1,0-32-15,-1 32 16,1-32 15,-32 32 0</inkml:trace>
  </inkml:traceGroup>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22641" units="1/cm"/>
          <inkml:channelProperty channel="Y" name="resolution" value="34.83871" units="1/cm"/>
          <inkml:channelProperty channel="T" name="resolution" value="1" units="1/dev"/>
        </inkml:channelProperties>
      </inkml:inkSource>
      <inkml:timestamp xml:id="ts0" timeString="2021-02-18T06:29:31.077"/>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9FA05A8B-F757-4C4B-A9CA-F52207B545A6}" emma:medium="tactile" emma:mode="ink">
          <msink:context xmlns:msink="http://schemas.microsoft.com/ink/2010/main" type="writingRegion" rotatedBoundingBox="31315,8873 32151,8873 32151,8970 31315,8970"/>
        </emma:interpretation>
      </emma:emma>
    </inkml:annotationXML>
    <inkml:traceGroup>
      <inkml:annotationXML>
        <emma:emma xmlns:emma="http://www.w3.org/2003/04/emma" version="1.0">
          <emma:interpretation id="{94B0699F-18D5-4495-885C-EF67EA97F714}" emma:medium="tactile" emma:mode="ink">
            <msink:context xmlns:msink="http://schemas.microsoft.com/ink/2010/main" type="paragraph" rotatedBoundingBox="31315,8873 32151,8873 32151,8970 31315,8970" alignmentLevel="1"/>
          </emma:interpretation>
        </emma:emma>
      </inkml:annotationXML>
      <inkml:traceGroup>
        <inkml:annotationXML>
          <emma:emma xmlns:emma="http://www.w3.org/2003/04/emma" version="1.0">
            <emma:interpretation id="{0C1B7CCC-1DCF-4992-872A-8010FFE7BDB9}" emma:medium="tactile" emma:mode="ink">
              <msink:context xmlns:msink="http://schemas.microsoft.com/ink/2010/main" type="line" rotatedBoundingBox="31315,8873 32151,8873 32151,8970 31315,8970"/>
            </emma:interpretation>
          </emma:emma>
        </inkml:annotationXML>
        <inkml:traceGroup>
          <inkml:annotationXML>
            <emma:emma xmlns:emma="http://www.w3.org/2003/04/emma" version="1.0">
              <emma:interpretation id="{6C544B0B-3FA2-48C7-B439-ED35A87DF718}" emma:medium="tactile" emma:mode="ink">
                <msink:context xmlns:msink="http://schemas.microsoft.com/ink/2010/main" type="inkWord" rotatedBoundingBox="31315,8873 32151,8873 32151,8970 31315,8970"/>
              </emma:interpretation>
              <emma:one-of disjunction-type="recognition" id="oneOf0">
                <emma:interpretation id="interp0" emma:lang="en-US" emma:confidence="0">
                  <emma:literal>_</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v</emma:literal>
                </emma:interpretation>
              </emma:one-of>
            </emma:emma>
          </inkml:annotationXML>
          <inkml:trace contextRef="#ctx0" brushRef="#br0">0 0 0,'97'0'15,"-33"32"-15,0-32 16,33 0-16,-65 0 16,0 0-16,97 0 15,-97 0 1,32 0-16,-32 0 15,0 0-15,33 32 16,-33-32-16,0 33 16,0-33-1</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22641" units="1/cm"/>
          <inkml:channelProperty channel="Y" name="resolution" value="34.83871" units="1/cm"/>
          <inkml:channelProperty channel="T" name="resolution" value="1" units="1/dev"/>
        </inkml:channelProperties>
      </inkml:inkSource>
      <inkml:timestamp xml:id="ts0" timeString="2021-02-13T23:23:51.615"/>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AA493769-5839-49B5-A245-0062E1AC9C6A}" emma:medium="tactile" emma:mode="ink">
          <msink:context xmlns:msink="http://schemas.microsoft.com/ink/2010/main" type="inkDrawing" rotatedBoundingBox="10754,7541 16291,8764 15251,13473 9714,12250" hotPoints="15532,10757 12885,13404 10238,10757 12885,8110" semanticType="enclosure" shapeName="Circle"/>
        </emma:interpretation>
      </emma:emma>
    </inkml:annotationXML>
    <inkml:trace contextRef="#ctx0" brushRef="#br0">3989 64 0,'-33'0'78,"1"0"-47,0 0-15,0 0-1,0 0 1,0 0-16,-1 0 15,1 0-15,0 0 16,0 0-16,0 0 16,0 0-16,0 0 15,-33 0-15,1 0 16,0 0-16,-1 0 16,1 33-16,0-33 15,-33 0-15,65 0 16,-64 32-16,31-32 15,1 32-15,0-32 16,-33 32-16,1-32 16,64 0-1,0 32-15,-65-32 16,65 0-16,-64 32 16,63 1-16,-31-33 15,0 0-15,-1 0 16,33 32-16,-32 0 15,-161 0 1,161-32 0,31 0-16,-31 32 0,32-32 15,0 32 1,-65-32-16,97 32 16,-32 1-16,-64-33 15,64 32-15,-1 0 16,-31-32-16,0 64 15,0-64 1,31 32-16,1 1 16,-32-33-16,64 64 15,-64-64-15,64 32 16,-32 0-16,-33 0 16,1 0-1,32 1-15,0-1 16,-1 0-16,33 0 15,-64 0-15,64 0 16,-32 33-16,0-65 16,0 32-1,0 64 1,-1-31-16,1-33 16,32 32-1,-64 65-15,32-65 16,0 0-1,32-32-15,0 1 16,-33 31-16,33-32 31,-64 97-31,64-65 16,-32 0-16,32-32 16,0 0-16,0 1 15,0-1-15,0 32 16,0 0-16,0-31 15,-32-33-15,0 64 16,32 0-16,0-32 16,0 0-16,0 1 15,0 31-15,0-32 16,0 0-16,0 0 16,0 1-16,0-1 15,0 0-15,0 32 16,0-32-16,0 0 15,0 33-15,32-33 16,-32 64 0,0-63-1,32-1-15,0 0 16,-32 32-16,64-32 16,-64 0-16,65 33 15,-65-33-15,64 32 16,0-32-1,1 33 1,-33-33 0,0 0-16,0-32 15,32 64-15,1-32 16,-1 33 0,97-1-1,-97 0-15,0-32 0,33 1 16,-1 31-1,-31-64-15,-1 32 16,32 32-16,1-31 16,-65-33-16,64 64 15,130 0 1,-130-32 0,-32-32-16,33 65 15,-33-65 1,0 0-16,1 32 15,-33-32-15,0 0 16,32 0 0,33 0-16,-65 0 15,32 0-15,-32 0 16,33 0-16,-33 0 16,64 0-1,-64 0 1,65 32-16,-65-32 15,32 0 1,33 0 0,-33 32-16,0-32 15,-31 0-15,63 0 16,-64 0-16,32 0 16,-31 0-16,31 0 15,-32 0 1,64 0-16,-63 0 0,31 0 15,-32 0-15,32 0 16,1 0 0,-1 0-16,-32 0 15,0 0-15,33 0 16,128 0 0,-161-32-16,32 32 15,-32 0-15,65 0 16,-65-32-16,0 32 15,32 0-15,1-65 16,-33 65-16,0 0 16,32-32-16,-32 0 31,65-32-15,-33 0-1,0 31 1,-64 1-16,32 32 15,1-64-15,-1 64 16,-32-32-16,0 0 16,32 32-16,0-33 15,-32 1-15,32 0 16,0-32 0,-32 32-16,0 0 15,33-1-15,-33 1 16,0 0-16,32 0 15,-32 0-15,0 0 32,32-97-32,-32 65 15,32 32 1,-32-33-16,32 33 16,-32 0-16,0-32 15,0 32 1,0-1-16,0-31 15,0 32-15,0-32 16,32 31 0,-32 1-1,0 0-15,0 0 16,0 0-16,0 0 16,0-33-1,0-31 1,0 64-16,0 0 15,0-33-15,0 33 16,-32 0-16,32-32 16,-32 32-16,32-33 15,-32 33-15,32-64 16,-64 63-16,64-31 16,0 32-16,-33-32 15,1 32 1,0-33-16,0 1 15,0 32-15,32 0 16,-65 0-16,33-33 16,0 1-16,0 32 15,32 0-15,-64-1 16,32-31-16,-1 32 16,-31-64-16,32 63 15,0 1 1,0 0-16,0 0 15,-1 0-15,1 0 16,0-1-16,-32-31 16,32 32-1,-1-32 1,-31 32-16,32-1 16,0 1-1,0 0 1,0 0-16,-1 0 15,1 0 1,0 0-16,0-1 16,0 1-1,0 0 1,-1 0 15,33-32 0,-64 64-15,64-33 0,-32 1-1,0 0 48,32-32 15,-32 32-47,32 0 47,0-1 0,0 1-62,0 0 62,0-32-15,0 32 93,0-1-109,-32 33-32,32-32 48,-33 32-63,33-32 16,-32 32 15</inkml:trace>
  </inkml:traceGroup>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22641" units="1/cm"/>
          <inkml:channelProperty channel="Y" name="resolution" value="34.83871" units="1/cm"/>
          <inkml:channelProperty channel="T" name="resolution" value="1" units="1/dev"/>
        </inkml:channelProperties>
      </inkml:inkSource>
      <inkml:timestamp xml:id="ts0" timeString="2021-02-13T23:23:52.35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8E36E66D-6F5C-49C8-9906-8A54728431AD}" emma:medium="tactile" emma:mode="ink">
          <msink:context xmlns:msink="http://schemas.microsoft.com/ink/2010/main" type="writingRegion" rotatedBoundingBox="31797,8134 31812,8134 31812,8149 31797,8149"/>
        </emma:interpretation>
      </emma:emma>
    </inkml:annotationXML>
    <inkml:traceGroup>
      <inkml:annotationXML>
        <emma:emma xmlns:emma="http://www.w3.org/2003/04/emma" version="1.0">
          <emma:interpretation id="{749B48E4-971D-44FC-9B1A-45BFF46B3969}" emma:medium="tactile" emma:mode="ink">
            <msink:context xmlns:msink="http://schemas.microsoft.com/ink/2010/main" type="paragraph" rotatedBoundingBox="31797,8134 31812,8134 31812,8149 31797,8149" alignmentLevel="1"/>
          </emma:interpretation>
        </emma:emma>
      </inkml:annotationXML>
      <inkml:traceGroup>
        <inkml:annotationXML>
          <emma:emma xmlns:emma="http://www.w3.org/2003/04/emma" version="1.0">
            <emma:interpretation id="{ADB6FAED-80E5-40F7-AEEF-50B002E7973E}" emma:medium="tactile" emma:mode="ink">
              <msink:context xmlns:msink="http://schemas.microsoft.com/ink/2010/main" type="line" rotatedBoundingBox="31797,8134 31812,8134 31812,8149 31797,8149"/>
            </emma:interpretation>
          </emma:emma>
        </inkml:annotationXML>
        <inkml:traceGroup>
          <inkml:annotationXML>
            <emma:emma xmlns:emma="http://www.w3.org/2003/04/emma" version="1.0">
              <emma:interpretation id="{7DEDA104-0FAB-45DF-A67E-20D084C174D6}" emma:medium="tactile" emma:mode="ink">
                <msink:context xmlns:msink="http://schemas.microsoft.com/ink/2010/main" type="inkWord" rotatedBoundingBox="31797,8134 31812,8134 31812,8149 31797,8149"/>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22641" units="1/cm"/>
          <inkml:channelProperty channel="Y" name="resolution" value="34.83871" units="1/cm"/>
          <inkml:channelProperty channel="T" name="resolution" value="1" units="1/dev"/>
        </inkml:channelProperties>
      </inkml:inkSource>
      <inkml:timestamp xml:id="ts0" timeString="2021-02-13T23:23:58.691"/>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9EBCB164-29B5-4328-90A4-D5D680412751}" emma:medium="tactile" emma:mode="ink">
          <msink:context xmlns:msink="http://schemas.microsoft.com/ink/2010/main" type="writingRegion" rotatedBoundingBox="15739,2282 15754,2282 15754,2346 15739,2346"/>
        </emma:interpretation>
      </emma:emma>
    </inkml:annotationXML>
    <inkml:traceGroup>
      <inkml:annotationXML>
        <emma:emma xmlns:emma="http://www.w3.org/2003/04/emma" version="1.0">
          <emma:interpretation id="{2EEFBA56-5540-416C-9CBB-93CF73AC087A}" emma:medium="tactile" emma:mode="ink">
            <msink:context xmlns:msink="http://schemas.microsoft.com/ink/2010/main" type="paragraph" rotatedBoundingBox="15739,2282 15754,2282 15754,2346 15739,2346" alignmentLevel="1"/>
          </emma:interpretation>
        </emma:emma>
      </inkml:annotationXML>
      <inkml:traceGroup>
        <inkml:annotationXML>
          <emma:emma xmlns:emma="http://www.w3.org/2003/04/emma" version="1.0">
            <emma:interpretation id="{9052922C-63CE-4791-81B5-0F9D91287B80}" emma:medium="tactile" emma:mode="ink">
              <msink:context xmlns:msink="http://schemas.microsoft.com/ink/2010/main" type="line" rotatedBoundingBox="15739,2282 15754,2282 15754,2346 15739,2346"/>
            </emma:interpretation>
          </emma:emma>
        </inkml:annotationXML>
        <inkml:traceGroup>
          <inkml:annotationXML>
            <emma:emma xmlns:emma="http://www.w3.org/2003/04/emma" version="1.0">
              <emma:interpretation id="{DD2D9D7C-2C4C-42EF-B7EC-0D4A3D726631}" emma:medium="tactile" emma:mode="ink">
                <msink:context xmlns:msink="http://schemas.microsoft.com/ink/2010/main" type="inkWord" rotatedBoundingBox="15739,2282 15754,2282 15754,2346 15739,2346"/>
              </emma:interpretation>
              <emma:one-of disjunction-type="recognition" id="oneOf0">
                <emma:interpretation id="interp0" emma:lang="en-US" emma:confidence="0">
                  <emma:literal>|</emma:literal>
                </emma:interpretation>
                <emma:interpretation id="interp1" emma:lang="en-US" emma:confidence="0">
                  <emma:literal>I</emma:literal>
                </emma:interpretation>
                <emma:interpretation id="interp2" emma:lang="en-US" emma:confidence="0">
                  <emma:literal>l</emma:literal>
                </emma:interpretation>
                <emma:interpretation id="interp3" emma:lang="en-US" emma:confidence="0">
                  <emma:literal>1</emma:literal>
                </emma:interpretation>
                <emma:interpretation id="interp4" emma:lang="en-US" emma:confidence="0">
                  <emma:literal>'</emma:literal>
                </emma:interpretation>
              </emma:one-of>
            </emma:emma>
          </inkml:annotationXML>
          <inkml:trace contextRef="#ctx0" brushRef="#br0">0 0 0,'0'64'31</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D794C6B2-0E18-41FC-8CA1-B467464E7545}" type="datetimeFigureOut">
              <a:rPr lang="en-US" smtClean="0"/>
              <a:t>12/8/2022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30B60A3E-4BC9-4497-95E2-69F5661E229A}" type="slidenum">
              <a:rPr lang="en-US" smtClean="0"/>
              <a:t>‹#›</a:t>
            </a:fld>
            <a:endParaRPr lang="en-US"/>
          </a:p>
        </p:txBody>
      </p:sp>
    </p:spTree>
    <p:extLst>
      <p:ext uri="{BB962C8B-B14F-4D97-AF65-F5344CB8AC3E}">
        <p14:creationId xmlns:p14="http://schemas.microsoft.com/office/powerpoint/2010/main" val="2026819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baseline="0" dirty="0"/>
              <a:t>  February 14, 2021</a:t>
            </a:r>
            <a:endParaRPr lang="en-US" b="0" dirty="0"/>
          </a:p>
          <a:p>
            <a:r>
              <a:rPr lang="en-US" b="1" dirty="0"/>
              <a:t>Created by</a:t>
            </a:r>
            <a:r>
              <a:rPr lang="en-US" dirty="0"/>
              <a:t>:   Sandi Fitzpatrick </a:t>
            </a:r>
          </a:p>
          <a:p>
            <a:r>
              <a:rPr lang="en-US" b="1" dirty="0"/>
              <a:t>Audience:     </a:t>
            </a:r>
            <a:r>
              <a:rPr lang="en-US" b="0" dirty="0"/>
              <a:t>New</a:t>
            </a:r>
            <a:r>
              <a:rPr lang="en-US" b="0" baseline="0" dirty="0"/>
              <a:t> gardeners; those wanting to plant or grow citrus.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Publicity</a:t>
            </a:r>
            <a:r>
              <a:rPr lang="en-US" b="1" u="none" dirty="0"/>
              <a:t>:  </a:t>
            </a:r>
            <a:r>
              <a:rPr lang="en-US" u="none" dirty="0"/>
              <a:t>    </a:t>
            </a:r>
            <a:r>
              <a:rPr lang="en-US" sz="1200" b="0" i="0" u="none" strike="noStrike" kern="1200" dirty="0">
                <a:solidFill>
                  <a:schemeClr val="tx1"/>
                </a:solidFill>
                <a:effectLst/>
                <a:latin typeface="+mn-lt"/>
                <a:ea typeface="+mn-ea"/>
                <a:cs typeface="+mn-cs"/>
              </a:rPr>
              <a:t>Placer County is the perfect place to grow your own citrus. If the idea of picking a juicy orange off a tree in your own backyard appeals to you, you’ll want to attend “Growing Citrus in Placer County”. This workshop will describe the basics of selecting a tree, planting, irrigating, fertilizing, and pruning.</a:t>
            </a:r>
          </a:p>
          <a:p>
            <a:r>
              <a:rPr lang="en-US" b="1" dirty="0"/>
              <a:t>Update History:</a:t>
            </a:r>
            <a:r>
              <a:rPr lang="en-US" b="1" baseline="0" dirty="0"/>
              <a:t> </a:t>
            </a:r>
            <a:r>
              <a:rPr lang="en-US" b="0" baseline="0" dirty="0"/>
              <a:t>3/11/2021 to alter planting instructions; replaced fruit tree graft union photo with one from a citrus tree; and added info to contact California Department of Food and Agriculture if a home owner is suspicious of ACP. </a:t>
            </a:r>
          </a:p>
          <a:p>
            <a:r>
              <a:rPr lang="en-US" b="0" baseline="0" dirty="0"/>
              <a:t> Updated again 3/21/2021 to include photo of Jan White and her kitchen counter covered with </a:t>
            </a:r>
            <a:r>
              <a:rPr lang="en-US" b="0" baseline="0" dirty="0" err="1"/>
              <a:t>owari</a:t>
            </a:r>
            <a:r>
              <a:rPr lang="en-US" b="0" baseline="0" dirty="0"/>
              <a:t> satsuma mandarins.</a:t>
            </a:r>
          </a:p>
          <a:p>
            <a:r>
              <a:rPr lang="en-US" b="0" baseline="0" dirty="0"/>
              <a:t>Updated again 1/17/2022 to change cover photo; new slide # 31 added to show weather damage caused by excessive wind or excessive water.</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t>1</a:t>
            </a:fld>
            <a:endParaRPr lang="en-US"/>
          </a:p>
        </p:txBody>
      </p:sp>
    </p:spTree>
    <p:extLst>
      <p:ext uri="{BB962C8B-B14F-4D97-AF65-F5344CB8AC3E}">
        <p14:creationId xmlns:p14="http://schemas.microsoft.com/office/powerpoint/2010/main" val="1392918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Citrus are long lived</a:t>
            </a:r>
            <a:r>
              <a:rPr lang="en-US" baseline="0" dirty="0"/>
              <a:t> trees, producing for 50 or more years. Therefore they are an investment.</a:t>
            </a:r>
          </a:p>
          <a:p>
            <a:pPr marL="228600" indent="-228600">
              <a:buAutoNum type="arabicPeriod"/>
            </a:pPr>
            <a:r>
              <a:rPr lang="en-US" baseline="0" dirty="0"/>
              <a:t>IMPORTANT to buy certified citrus trees from a reputable nursery. These sell trees that are certified disease free and true-to-type.</a:t>
            </a:r>
          </a:p>
          <a:p>
            <a:pPr marL="228600" indent="-228600">
              <a:buAutoNum type="arabicPeriod"/>
            </a:pPr>
            <a:r>
              <a:rPr lang="en-US" baseline="0" dirty="0"/>
              <a:t>Do NOT bring any citrus from another state or county. Quarantine laws protect the health of California’s citrus. </a:t>
            </a:r>
          </a:p>
          <a:p>
            <a:pPr marL="228600" indent="-228600">
              <a:buAutoNum type="arabicPeriod"/>
            </a:pPr>
            <a:r>
              <a:rPr lang="en-US" baseline="0" dirty="0"/>
              <a:t>Mandarins are the most popular citrus of the Sierra Nevada foothills. Warm days and cool nights during the growing season are conducive to mandarins. </a:t>
            </a:r>
          </a:p>
          <a:p>
            <a:pPr marL="228600" indent="-228600">
              <a:buAutoNum type="arabicPeriod"/>
            </a:pPr>
            <a:r>
              <a:rPr lang="en-US" baseline="0" dirty="0"/>
              <a:t>Mandarins are also most cold hardy, are easy to peel and taste oh so delicious.</a:t>
            </a:r>
          </a:p>
          <a:p>
            <a:pPr marL="228600" indent="-228600">
              <a:buAutoNum type="arabicPeriod"/>
            </a:pPr>
            <a:r>
              <a:rPr lang="en-US" baseline="0" dirty="0"/>
              <a:t>Common varieties of mandarins grown in Placer County: </a:t>
            </a:r>
            <a:r>
              <a:rPr lang="en-US" baseline="0" dirty="0" err="1"/>
              <a:t>owari</a:t>
            </a:r>
            <a:r>
              <a:rPr lang="en-US" baseline="0" dirty="0"/>
              <a:t> satsuma mandarin, seedless </a:t>
            </a:r>
            <a:r>
              <a:rPr lang="en-US" baseline="0" dirty="0" err="1"/>
              <a:t>kishu</a:t>
            </a:r>
            <a:r>
              <a:rPr lang="en-US" baseline="0" dirty="0"/>
              <a:t> mandarin, </a:t>
            </a:r>
            <a:r>
              <a:rPr lang="en-US" baseline="0" dirty="0" err="1"/>
              <a:t>miyagwa</a:t>
            </a:r>
            <a:r>
              <a:rPr lang="en-US" baseline="0" dirty="0"/>
              <a:t> satsuma mandarin, </a:t>
            </a:r>
            <a:r>
              <a:rPr lang="en-US" baseline="0" dirty="0" err="1"/>
              <a:t>okitsu</a:t>
            </a:r>
            <a:r>
              <a:rPr lang="en-US" baseline="0" dirty="0"/>
              <a:t> </a:t>
            </a:r>
            <a:r>
              <a:rPr lang="en-US" baseline="0" dirty="0" err="1"/>
              <a:t>wse</a:t>
            </a:r>
            <a:r>
              <a:rPr lang="en-US" baseline="0" dirty="0"/>
              <a:t> satsuma mandarin, China S-9 satsuma mandarin, page mandarin, tango mandarin and pixie mandarin. </a:t>
            </a:r>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10</a:t>
            </a:fld>
            <a:endParaRPr lang="en-US" dirty="0"/>
          </a:p>
        </p:txBody>
      </p:sp>
    </p:spTree>
    <p:extLst>
      <p:ext uri="{BB962C8B-B14F-4D97-AF65-F5344CB8AC3E}">
        <p14:creationId xmlns:p14="http://schemas.microsoft.com/office/powerpoint/2010/main" val="278267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When you look at a fruit tree, you will notice a crook in the trunk. The crook is called the graft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  citrus tree usually consists of two parts: the scion and the rootstock. The scion is above</a:t>
            </a:r>
            <a:r>
              <a:rPr lang="en-US" sz="1200" b="0" i="0" kern="1200" baseline="0" dirty="0">
                <a:solidFill>
                  <a:schemeClr val="tx1"/>
                </a:solidFill>
                <a:effectLst/>
                <a:latin typeface="+mn-lt"/>
                <a:ea typeface="+mn-ea"/>
                <a:cs typeface="+mn-cs"/>
              </a:rPr>
              <a:t> the graft union </a:t>
            </a:r>
            <a:r>
              <a:rPr lang="en-US" sz="1200" b="0" i="0" kern="1200" dirty="0">
                <a:solidFill>
                  <a:schemeClr val="tx1"/>
                </a:solidFill>
                <a:effectLst/>
                <a:latin typeface="+mn-lt"/>
                <a:ea typeface="+mn-ea"/>
                <a:cs typeface="+mn-cs"/>
              </a:rPr>
              <a:t>and comprises the main trunk, limbs, leaves, and fruit.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US" sz="1200" kern="1200" dirty="0">
                <a:solidFill>
                  <a:schemeClr val="tx1"/>
                </a:solidFill>
                <a:effectLst/>
                <a:latin typeface="+mn-lt"/>
                <a:ea typeface="+mn-ea"/>
                <a:cs typeface="+mn-cs"/>
              </a:rPr>
              <a:t>   Below the graft union is the rootstock. The rootstock influences tree vigor, mature size, pest and disease resistance and susceptibility.</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US" sz="1200" dirty="0"/>
              <a:t>   Trifoliate rootstocks are used for cold tolerance, fruit quality, disease resistance and semi-dwarfing qualities.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      Two root stocks</a:t>
            </a:r>
            <a:r>
              <a:rPr lang="en-US" sz="1200" kern="1200" baseline="0" dirty="0">
                <a:solidFill>
                  <a:schemeClr val="tx1"/>
                </a:solidFill>
                <a:effectLst/>
                <a:latin typeface="+mn-lt"/>
                <a:ea typeface="+mn-ea"/>
                <a:cs typeface="+mn-cs"/>
              </a:rPr>
              <a:t> that are very well adapted to foothill conditions are Rich 16-6 and Rubidoux. Both of which provide cold hardiness and are semi-dwarf. Flying Dragon is well suited for contained citrus.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Select the appropriate rootstock for your environment and soil conditions as well as pest and disease resistance.</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11</a:t>
            </a:fld>
            <a:endParaRPr lang="en-US"/>
          </a:p>
        </p:txBody>
      </p:sp>
    </p:spTree>
    <p:extLst>
      <p:ext uri="{BB962C8B-B14F-4D97-AF65-F5344CB8AC3E}">
        <p14:creationId xmlns:p14="http://schemas.microsoft.com/office/powerpoint/2010/main" val="1506135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 photo show the graft</a:t>
            </a:r>
            <a:r>
              <a:rPr lang="en-US" baseline="0" dirty="0"/>
              <a:t> union on a dwarf naval orange tree.  This photo was taken of a containerized plant at a local nursery.</a:t>
            </a:r>
          </a:p>
          <a:p>
            <a:r>
              <a:rPr lang="en-US" baseline="0" dirty="0"/>
              <a:t>2. Home gardeners may find a vigorous spiny growth with no fruit. Check to see where the growth is coming form. Invariably it turns out the root stock has taken over. </a:t>
            </a:r>
          </a:p>
          <a:p>
            <a:r>
              <a:rPr lang="en-US" baseline="0" dirty="0"/>
              <a:t>3. Remove growth that sprouts below the graft union.</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12</a:t>
            </a:fld>
            <a:endParaRPr lang="en-US"/>
          </a:p>
        </p:txBody>
      </p:sp>
    </p:spTree>
    <p:extLst>
      <p:ext uri="{BB962C8B-B14F-4D97-AF65-F5344CB8AC3E}">
        <p14:creationId xmlns:p14="http://schemas.microsoft.com/office/powerpoint/2010/main" val="44671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a:t>Citrus requires full sun (8 hours) for flowering and fruit production.</a:t>
            </a:r>
          </a:p>
          <a:p>
            <a:pPr marL="228600" indent="-228600">
              <a:buAutoNum type="arabicPeriod"/>
            </a:pPr>
            <a:r>
              <a:rPr lang="en-US" baseline="0" dirty="0"/>
              <a:t>The best site faces south  or south-west with a water source. </a:t>
            </a:r>
          </a:p>
          <a:p>
            <a:pPr marL="228600" indent="-228600">
              <a:buAutoNum type="arabicPeriod"/>
            </a:pPr>
            <a:r>
              <a:rPr lang="en-US" baseline="0" dirty="0"/>
              <a:t> Is the area protected from strong winds?</a:t>
            </a:r>
          </a:p>
          <a:p>
            <a:pPr marL="228600" indent="-228600">
              <a:buAutoNum type="arabicPeriod" startAt="4"/>
            </a:pPr>
            <a:r>
              <a:rPr lang="en-US" baseline="0" dirty="0"/>
              <a:t>In marginal zones, consider containerizing trees which can be moved next to south facing walls or indoors for protection in cold weather. The upper limit is 1,200 feet.</a:t>
            </a:r>
          </a:p>
          <a:p>
            <a:pPr marL="0" indent="0">
              <a:buNone/>
            </a:pPr>
            <a:r>
              <a:rPr lang="en-US" baseline="0" dirty="0"/>
              <a:t>5.   1,200 feet is the upper limit for successful growing of a citrus tree.</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13</a:t>
            </a:fld>
            <a:endParaRPr lang="en-US" dirty="0"/>
          </a:p>
        </p:txBody>
      </p:sp>
    </p:spTree>
    <p:extLst>
      <p:ext uri="{BB962C8B-B14F-4D97-AF65-F5344CB8AC3E}">
        <p14:creationId xmlns:p14="http://schemas.microsoft.com/office/powerpoint/2010/main" val="273123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AutoNum type="arabicPeriod"/>
            </a:pPr>
            <a:r>
              <a:rPr lang="en-US" dirty="0"/>
              <a:t>You have your tree and you know where you want to plant it …. </a:t>
            </a:r>
            <a:r>
              <a:rPr lang="en-US" baseline="0" dirty="0"/>
              <a:t> so begin by digging a hole that is  as deep as root ball height and twice as wide as root ball.</a:t>
            </a:r>
          </a:p>
          <a:p>
            <a:pPr marL="228600" indent="-228600">
              <a:buAutoNum type="arabicPeriod"/>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best time to plant citrus is in the springtime, after danger of frost has passed, but well before hot weather.  Planting in March/April, when the soil is moist, gives the tree an opportunity to establish roots before the heat of summer.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Citrus</a:t>
            </a:r>
            <a:r>
              <a:rPr lang="en-US" baseline="0" dirty="0"/>
              <a:t> are shallow rooted trees  with the feeder roots in top 2 feet.</a:t>
            </a:r>
          </a:p>
          <a:p>
            <a:pPr marL="228600" indent="-228600">
              <a:buAutoNum type="arabicPeriod"/>
            </a:pPr>
            <a:endParaRPr lang="en-US" baseline="0" dirty="0"/>
          </a:p>
          <a:p>
            <a:pPr marL="228600" indent="-228600">
              <a:buAutoNum type="arabicPeriod" startAt="4"/>
            </a:pPr>
            <a:r>
              <a:rPr lang="en-US" baseline="0" dirty="0">
                <a:solidFill>
                  <a:srgbClr val="FF0000"/>
                </a:solidFill>
              </a:rPr>
              <a:t>Most citrus trees are sold in containers – rather than </a:t>
            </a:r>
            <a:r>
              <a:rPr lang="en-US" baseline="0" dirty="0" err="1">
                <a:solidFill>
                  <a:srgbClr val="FF0000"/>
                </a:solidFill>
              </a:rPr>
              <a:t>bareroot</a:t>
            </a:r>
            <a:r>
              <a:rPr lang="en-US" baseline="0" dirty="0">
                <a:solidFill>
                  <a:srgbClr val="FF0000"/>
                </a:solidFill>
              </a:rPr>
              <a:t>. </a:t>
            </a:r>
            <a:r>
              <a:rPr lang="en-US" dirty="0">
                <a:solidFill>
                  <a:srgbClr val="FF0000"/>
                </a:solidFill>
              </a:rPr>
              <a:t>If the trees have been in containers a long time, they may have circled or kinked roots. If that is the case, make  a small mound in the bottom of the hole. Unwind the roots and spread them over the mound, ensuring that tips point downward. After planting, trees should not settle deeper than the level they grew in their containers</a:t>
            </a:r>
            <a:r>
              <a:rPr lang="en-US" baseline="0" dirty="0">
                <a:solidFill>
                  <a:srgbClr val="FF0000"/>
                </a:solidFill>
              </a:rPr>
              <a:t> at the nursery.</a:t>
            </a:r>
            <a:r>
              <a:rPr lang="en-US" dirty="0">
                <a:solidFill>
                  <a:srgbClr val="FF0000"/>
                </a:solidFill>
              </a:rPr>
              <a:t> </a:t>
            </a:r>
          </a:p>
          <a:p>
            <a:pPr marL="228600" indent="-228600">
              <a:buAutoNum type="arabicPeriod" startAt="4"/>
            </a:pPr>
            <a:endParaRPr lang="en-US" dirty="0">
              <a:solidFill>
                <a:srgbClr val="FF0000"/>
              </a:solidFill>
            </a:endParaRPr>
          </a:p>
          <a:p>
            <a:pPr marL="228600" indent="-228600">
              <a:buAutoNum type="arabicPeriod" startAt="5"/>
            </a:pPr>
            <a:r>
              <a:rPr lang="en-US" baseline="0" dirty="0"/>
              <a:t>Be sure graft union is above ground.</a:t>
            </a:r>
          </a:p>
          <a:p>
            <a:pPr marL="0" inden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6.    Do not amend the soil as tree should become accustomed to native soil. Back fill with original soil and tamp well. </a:t>
            </a:r>
          </a:p>
          <a:p>
            <a:pPr marL="0" indent="0">
              <a:buNone/>
            </a:pPr>
            <a:endParaRPr lang="en-US" baseline="0" dirty="0"/>
          </a:p>
          <a:p>
            <a:pPr marL="0" indent="0">
              <a:buNone/>
            </a:pPr>
            <a:endParaRPr lang="en-US" baseline="0" dirty="0"/>
          </a:p>
          <a:p>
            <a:pPr rtl="0"/>
            <a:r>
              <a:rPr lang="en-US" dirty="0">
                <a:effectLst/>
              </a:rPr>
              <a:t>[</a:t>
            </a:r>
            <a:r>
              <a:rPr lang="en-US" dirty="0">
                <a:solidFill>
                  <a:srgbClr val="FF0000"/>
                </a:solidFill>
                <a:effectLst/>
              </a:rPr>
              <a:t>Note from Lynn Merrick 2/19/202.</a:t>
            </a:r>
            <a:r>
              <a:rPr lang="en-US" baseline="0" dirty="0">
                <a:solidFill>
                  <a:srgbClr val="FF0000"/>
                </a:solidFill>
                <a:effectLst/>
              </a:rPr>
              <a:t> “</a:t>
            </a:r>
            <a:r>
              <a:rPr lang="en-US" dirty="0">
                <a:solidFill>
                  <a:srgbClr val="FF0000"/>
                </a:solidFill>
                <a:effectLst/>
              </a:rPr>
              <a:t>I reached out to Four Wind Growers, who is one of the premier citrus growers in N. Cal and a resource we are allowed to use on Hotline.  I wanted to verify my comment about most citrus being container grown.  I wasn’t as confident about what the online growers are doing vs what you find in nurseries.  Here’s their very interesting reply:”</a:t>
            </a:r>
            <a:br>
              <a:rPr lang="en-US" dirty="0">
                <a:solidFill>
                  <a:srgbClr val="FF0000"/>
                </a:solidFill>
                <a:effectLst/>
              </a:rPr>
            </a:br>
            <a:br>
              <a:rPr lang="en-US" dirty="0">
                <a:solidFill>
                  <a:srgbClr val="FF0000"/>
                </a:solidFill>
                <a:effectLst/>
              </a:rPr>
            </a:br>
            <a:r>
              <a:rPr lang="en-US" dirty="0">
                <a:solidFill>
                  <a:srgbClr val="FF0000"/>
                </a:solidFill>
                <a:effectLst/>
              </a:rPr>
              <a:t>“I don't know of any California citrus nurseries that still do ball and burlap.</a:t>
            </a:r>
            <a:br>
              <a:rPr lang="en-US" dirty="0">
                <a:solidFill>
                  <a:srgbClr val="FF0000"/>
                </a:solidFill>
                <a:effectLst/>
              </a:rPr>
            </a:br>
            <a:r>
              <a:rPr lang="en-US" dirty="0">
                <a:solidFill>
                  <a:srgbClr val="FF0000"/>
                </a:solidFill>
                <a:effectLst/>
              </a:rPr>
              <a:t>Almost everything has moved to container production and has been that way since about the 80s.</a:t>
            </a:r>
            <a:br>
              <a:rPr lang="en-US" dirty="0">
                <a:solidFill>
                  <a:srgbClr val="FF0000"/>
                </a:solidFill>
                <a:effectLst/>
              </a:rPr>
            </a:br>
            <a:r>
              <a:rPr lang="en-US" dirty="0">
                <a:solidFill>
                  <a:srgbClr val="FF0000"/>
                </a:solidFill>
                <a:effectLst/>
              </a:rPr>
              <a:t>Especially now with ACP/HLB restrictions. Almost all citrus production in CA is in greenhouse structures.”]</a:t>
            </a:r>
            <a:br>
              <a:rPr lang="en-US" dirty="0">
                <a:solidFill>
                  <a:srgbClr val="FF0000"/>
                </a:solidFill>
                <a:effectLst/>
              </a:rPr>
            </a:br>
            <a:endParaRPr lang="en-US" dirty="0">
              <a:solidFill>
                <a:srgbClr val="FF0000"/>
              </a:solidFill>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14</a:t>
            </a:fld>
            <a:endParaRPr lang="en-US" dirty="0"/>
          </a:p>
        </p:txBody>
      </p:sp>
    </p:spTree>
    <p:extLst>
      <p:ext uri="{BB962C8B-B14F-4D97-AF65-F5344CB8AC3E}">
        <p14:creationId xmlns:p14="http://schemas.microsoft.com/office/powerpoint/2010/main" val="177603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baseline="0" dirty="0"/>
              <a:t>Top dress a few inches of compost and cover with coarse mulch like wood chips.  </a:t>
            </a:r>
          </a:p>
          <a:p>
            <a:pPr marL="228600" indent="-228600">
              <a:buAutoNum type="arabicPeriod"/>
            </a:pPr>
            <a:r>
              <a:rPr lang="en-US" baseline="0" dirty="0"/>
              <a:t>Leave 2-4  inches of bare soil next to the trunk.  Water well after planting.</a:t>
            </a:r>
          </a:p>
          <a:p>
            <a:pPr marL="228600" indent="-228600">
              <a:buAutoNum type="arabicPeriod"/>
            </a:pPr>
            <a:r>
              <a:rPr lang="en-US" baseline="0" dirty="0"/>
              <a:t>Monitor soil around newly planted trees. Check the soil in root ball for moisture by probing with a finger.</a:t>
            </a:r>
          </a:p>
          <a:p>
            <a:pPr marL="228600" indent="-228600">
              <a:buAutoNum type="arabicPeriod"/>
            </a:pPr>
            <a:r>
              <a:rPr lang="en-US" baseline="0" dirty="0"/>
              <a:t>Frequent watering for 1</a:t>
            </a:r>
            <a:r>
              <a:rPr lang="en-US" baseline="30000" dirty="0"/>
              <a:t>st</a:t>
            </a:r>
            <a:r>
              <a:rPr lang="en-US" baseline="0" dirty="0"/>
              <a:t> year – moist, not wet.</a:t>
            </a:r>
          </a:p>
          <a:p>
            <a:pPr marL="228600" indent="-228600">
              <a:buAutoNum type="arabicPeriod" startAt="5"/>
            </a:pPr>
            <a:r>
              <a:rPr lang="en-US" baseline="0" dirty="0"/>
              <a:t>White wash the trunk with 50/50  interior latex white paint/water for sunburn protection.</a:t>
            </a:r>
          </a:p>
          <a:p>
            <a:pPr marL="228600" marR="0" lvl="0" indent="-228600" algn="l" defTabSz="914400" rtl="0" eaLnBrk="1" fontAlgn="auto" latinLnBrk="0" hangingPunct="1">
              <a:lnSpc>
                <a:spcPct val="100000"/>
              </a:lnSpc>
              <a:spcBef>
                <a:spcPts val="0"/>
              </a:spcBef>
              <a:spcAft>
                <a:spcPts val="0"/>
              </a:spcAft>
              <a:buClrTx/>
              <a:buSzTx/>
              <a:buFontTx/>
              <a:buAutoNum type="arabicPeriod" startAt="6"/>
              <a:tabLst/>
              <a:defRPr/>
            </a:pPr>
            <a:r>
              <a:rPr lang="en-US" sz="1200" dirty="0"/>
              <a:t>Elevations of 1,200 -1,500’ will have to protect from cold – citrus is NOT advised at elevations</a:t>
            </a:r>
            <a:r>
              <a:rPr lang="en-US" sz="1200" baseline="0" dirty="0"/>
              <a:t> above 1,500 feet.</a:t>
            </a:r>
          </a:p>
          <a:p>
            <a:pPr marL="228600" marR="0" lvl="0" indent="-228600" algn="l" defTabSz="914400" rtl="0" eaLnBrk="1" fontAlgn="auto" latinLnBrk="0" hangingPunct="1">
              <a:lnSpc>
                <a:spcPct val="100000"/>
              </a:lnSpc>
              <a:spcBef>
                <a:spcPts val="0"/>
              </a:spcBef>
              <a:spcAft>
                <a:spcPts val="0"/>
              </a:spcAft>
              <a:buClrTx/>
              <a:buSzTx/>
              <a:buFontTx/>
              <a:buAutoNum type="arabicPeriod" startAt="6"/>
              <a:tabLst/>
              <a:defRPr/>
            </a:pPr>
            <a:endParaRPr lang="en-US" sz="1200" baseline="0" dirty="0"/>
          </a:p>
          <a:p>
            <a:pPr marL="0" indent="0">
              <a:buNone/>
            </a:pPr>
            <a:r>
              <a:rPr lang="en-US" baseline="0" dirty="0"/>
              <a:t>7.    Do not plant in lawns. Why? Too much water.</a:t>
            </a:r>
          </a:p>
          <a:p>
            <a:pPr marL="0" indent="0">
              <a:buNone/>
            </a:pPr>
            <a:endParaRPr lang="en-US"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15</a:t>
            </a:fld>
            <a:endParaRPr lang="en-US" dirty="0"/>
          </a:p>
        </p:txBody>
      </p:sp>
    </p:spTree>
    <p:extLst>
      <p:ext uri="{BB962C8B-B14F-4D97-AF65-F5344CB8AC3E}">
        <p14:creationId xmlns:p14="http://schemas.microsoft.com/office/powerpoint/2010/main" val="3119739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Correct watering leads to development of quality fruit and builds natural resistance to fungal disease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Frequency of irrigation is determined by soil type and weather conditions.</a:t>
            </a:r>
            <a:endParaRPr lang="en-US" dirty="0"/>
          </a:p>
          <a:p>
            <a:pPr marL="228600" indent="-228600">
              <a:buAutoNum type="arabicPeriod"/>
            </a:pPr>
            <a:r>
              <a:rPr lang="en-US" dirty="0"/>
              <a:t>Monitor the soil around</a:t>
            </a:r>
            <a:r>
              <a:rPr lang="en-US" baseline="0" dirty="0"/>
              <a:t> newly planted trees to determine when water. When soil begins to dry in the top 6-8” trees need to be watered.</a:t>
            </a:r>
          </a:p>
          <a:p>
            <a:pPr marL="228600" indent="-228600">
              <a:buAutoNum type="arabicPeriod"/>
            </a:pPr>
            <a:r>
              <a:rPr lang="en-US" baseline="0" dirty="0"/>
              <a:t>Check the soil in the root ball for moisture by probing with a finger. Young trees have a limited root volume. Irrigate often with small amounts of water.</a:t>
            </a:r>
          </a:p>
          <a:p>
            <a:pPr marL="228600" indent="-228600">
              <a:buAutoNum type="arabicPeriod"/>
            </a:pPr>
            <a:r>
              <a:rPr lang="en-US" baseline="0" dirty="0"/>
              <a:t>Citrus trees can be stressed by hot, dry foothill summers.  Keep trees adequately watered.  </a:t>
            </a:r>
          </a:p>
          <a:p>
            <a:pPr marL="228600" indent="-228600">
              <a:buAutoNum type="arabicPeriod"/>
            </a:pPr>
            <a:r>
              <a:rPr lang="en-US" baseline="0" dirty="0"/>
              <a:t>When high temperatures are predicted for several days, irrigate in advance of the heat. Keep root system moist but not saturated.</a:t>
            </a:r>
          </a:p>
          <a:p>
            <a:pPr marL="0" indent="0">
              <a:buNone/>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16</a:t>
            </a:fld>
            <a:endParaRPr lang="en-US"/>
          </a:p>
        </p:txBody>
      </p:sp>
    </p:spTree>
    <p:extLst>
      <p:ext uri="{BB962C8B-B14F-4D97-AF65-F5344CB8AC3E}">
        <p14:creationId xmlns:p14="http://schemas.microsoft.com/office/powerpoint/2010/main" val="1745493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Watering correctly is critical to the development of good quality fruit and allows trees to preserve a natural resistance to fungal diseases. </a:t>
            </a:r>
          </a:p>
          <a:p>
            <a:r>
              <a:rPr lang="en-US" dirty="0"/>
              <a:t>2. Under watering produces fruit that is small, and fruit will tend to sunburn. </a:t>
            </a:r>
          </a:p>
          <a:p>
            <a:r>
              <a:rPr lang="en-US" dirty="0"/>
              <a:t>3. Over watering predisposes the tree to root and crown rots. </a:t>
            </a:r>
          </a:p>
          <a:p>
            <a:r>
              <a:rPr lang="en-US" dirty="0"/>
              <a:t>4.</a:t>
            </a:r>
            <a:r>
              <a:rPr lang="en-US" baseline="0" dirty="0"/>
              <a:t> Initially the water source is close to the root ball. Apply water further from the trunk as the tree becomes established</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17</a:t>
            </a:fld>
            <a:endParaRPr lang="en-US"/>
          </a:p>
        </p:txBody>
      </p:sp>
    </p:spTree>
    <p:extLst>
      <p:ext uri="{BB962C8B-B14F-4D97-AF65-F5344CB8AC3E}">
        <p14:creationId xmlns:p14="http://schemas.microsoft.com/office/powerpoint/2010/main" val="3957469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baseline="0" dirty="0"/>
              <a:t>Typica</a:t>
            </a:r>
            <a:r>
              <a:rPr lang="en-US" dirty="0"/>
              <a:t>lly, most nutrients (other</a:t>
            </a:r>
            <a:r>
              <a:rPr lang="en-US" baseline="0" dirty="0"/>
              <a:t> than nitrogen) </a:t>
            </a:r>
            <a:r>
              <a:rPr lang="en-US" dirty="0"/>
              <a:t>are available in sufficient amounts in our soil.  You can always</a:t>
            </a:r>
            <a:r>
              <a:rPr lang="en-US" baseline="0" dirty="0"/>
              <a:t> request a soil analysis.</a:t>
            </a:r>
            <a:endParaRPr lang="en-US" dirty="0"/>
          </a:p>
          <a:p>
            <a:pPr marL="0" indent="0">
              <a:buNone/>
            </a:pPr>
            <a:r>
              <a:rPr lang="en-US" dirty="0"/>
              <a:t>2. Most mature citrus</a:t>
            </a:r>
            <a:r>
              <a:rPr lang="en-US" baseline="0" dirty="0"/>
              <a:t> will </a:t>
            </a:r>
            <a:r>
              <a:rPr lang="en-US" dirty="0"/>
              <a:t> require regular fertilization with nitrogen. Nitrogen should</a:t>
            </a:r>
            <a:r>
              <a:rPr lang="en-US" baseline="0" dirty="0"/>
              <a:t> be applied prior to bloom –usually January or February.  A second application in May – June. Final application no later than August.</a:t>
            </a:r>
          </a:p>
          <a:p>
            <a:pPr marL="0" indent="0">
              <a:buNone/>
            </a:pPr>
            <a:r>
              <a:rPr lang="en-US" baseline="0" dirty="0"/>
              <a:t>3.  Avoid late season applications as it may affect fruit quality, delay coloring and make the rind rough.</a:t>
            </a:r>
          </a:p>
          <a:p>
            <a:pPr marL="0" indent="0">
              <a:buNone/>
            </a:pPr>
            <a:r>
              <a:rPr lang="en-US" baseline="0" dirty="0"/>
              <a:t>4.  Plants in containers with restricted roots may require less fertilizer.</a:t>
            </a:r>
          </a:p>
          <a:p>
            <a:pPr marL="0" indent="0">
              <a:buNone/>
            </a:pPr>
            <a:r>
              <a:rPr lang="en-US" baseline="0" dirty="0"/>
              <a:t>5.  </a:t>
            </a:r>
            <a:r>
              <a:rPr lang="en-US" dirty="0"/>
              <a:t>Be careful not to over fertilize as this will cause excessive new growth, which makes trees susceptible to other disorders such as bacterial blast.</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18</a:t>
            </a:fld>
            <a:endParaRPr lang="en-US"/>
          </a:p>
        </p:txBody>
      </p:sp>
    </p:spTree>
    <p:extLst>
      <p:ext uri="{BB962C8B-B14F-4D97-AF65-F5344CB8AC3E}">
        <p14:creationId xmlns:p14="http://schemas.microsoft.com/office/powerpoint/2010/main" val="275143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Fertilizer added to dry stressed plants may damage</a:t>
            </a:r>
            <a:r>
              <a:rPr lang="en-US" baseline="0" dirty="0"/>
              <a:t> or kill the plant.</a:t>
            </a:r>
          </a:p>
          <a:p>
            <a:pPr marL="228600" indent="-228600">
              <a:buAutoNum type="arabicPeriod"/>
            </a:pPr>
            <a:r>
              <a:rPr lang="en-US" baseline="0" dirty="0"/>
              <a:t>Always read the directions before using fertilizer. Follow directions.</a:t>
            </a:r>
          </a:p>
          <a:p>
            <a:pPr marL="228600" indent="-228600">
              <a:buAutoNum type="arabicPeriod"/>
            </a:pPr>
            <a:r>
              <a:rPr lang="en-US" baseline="0" dirty="0"/>
              <a:t>Heed the precautions on the label.</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19</a:t>
            </a:fld>
            <a:endParaRPr lang="en-US"/>
          </a:p>
        </p:txBody>
      </p:sp>
    </p:spTree>
    <p:extLst>
      <p:ext uri="{BB962C8B-B14F-4D97-AF65-F5344CB8AC3E}">
        <p14:creationId xmlns:p14="http://schemas.microsoft.com/office/powerpoint/2010/main" val="3693917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Master Gardeners are trained volunteers offering research-based gardening information to home gardeners.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a:t>
            </a:fld>
            <a:endParaRPr lang="en-US"/>
          </a:p>
        </p:txBody>
      </p:sp>
    </p:spTree>
    <p:extLst>
      <p:ext uri="{BB962C8B-B14F-4D97-AF65-F5344CB8AC3E}">
        <p14:creationId xmlns:p14="http://schemas.microsoft.com/office/powerpoint/2010/main" val="3748216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Citrus</a:t>
            </a:r>
            <a:r>
              <a:rPr lang="en-US" baseline="0" dirty="0"/>
              <a:t> are evergreen but they do need occasional pruning.</a:t>
            </a:r>
          </a:p>
          <a:p>
            <a:pPr marL="228600" indent="-228600">
              <a:buAutoNum type="arabicPeriod"/>
            </a:pPr>
            <a:r>
              <a:rPr lang="en-US" baseline="0" dirty="0"/>
              <a:t>Pruning will keep the trees small – the shorter the tree remains, the easier and safer it is to harvest the fruit.</a:t>
            </a:r>
          </a:p>
          <a:p>
            <a:pPr marL="228600" indent="-228600">
              <a:buAutoNum type="arabicPeriod"/>
            </a:pPr>
            <a:r>
              <a:rPr lang="en-US" baseline="0" dirty="0"/>
              <a:t>Fruit needs sunlight to develop flavors and sugars. A dense canopy may not allow in enough sunlight. Prune crossing branches to get more light.</a:t>
            </a:r>
          </a:p>
          <a:p>
            <a:pPr marL="228600" indent="-228600">
              <a:buAutoNum type="arabicPeriod"/>
            </a:pPr>
            <a:r>
              <a:rPr lang="en-US" baseline="0" dirty="0"/>
              <a:t>Soft body insects, such as scale,  thrive in dense canopies. </a:t>
            </a:r>
          </a:p>
          <a:p>
            <a:pPr marL="228600" indent="-228600">
              <a:buAutoNum type="arabicPeriod"/>
            </a:pPr>
            <a:endParaRPr lang="en-US" baseline="0" dirty="0"/>
          </a:p>
          <a:p>
            <a:pPr marL="228600" indent="-228600">
              <a:buAutoNum type="arabicPeriod"/>
            </a:pPr>
            <a:endParaRPr lang="en-US" baseline="0" dirty="0"/>
          </a:p>
          <a:p>
            <a:pPr marL="228600" indent="-228600">
              <a:buAutoNum type="arabicPeriod"/>
            </a:pPr>
            <a:endParaRPr lang="en-US" baseline="0" dirty="0"/>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20</a:t>
            </a:fld>
            <a:endParaRPr lang="en-US"/>
          </a:p>
        </p:txBody>
      </p:sp>
    </p:spTree>
    <p:extLst>
      <p:ext uri="{BB962C8B-B14F-4D97-AF65-F5344CB8AC3E}">
        <p14:creationId xmlns:p14="http://schemas.microsoft.com/office/powerpoint/2010/main" val="3016396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To ensure fruit production, the ideal time to prune is just prior to bloom </a:t>
            </a:r>
            <a:r>
              <a:rPr lang="en-US" baseline="0" dirty="0"/>
              <a:t>or just after the fruit sets.</a:t>
            </a:r>
          </a:p>
          <a:p>
            <a:pPr marL="228600" indent="-228600">
              <a:buAutoNum type="arabicPeriod"/>
            </a:pPr>
            <a:r>
              <a:rPr lang="en-US" baseline="0" dirty="0"/>
              <a:t>Minor pruning can be done anytime but avoid late season </a:t>
            </a:r>
            <a:r>
              <a:rPr lang="en-US" dirty="0">
                <a:effectLst/>
              </a:rPr>
              <a:t>which can stimulate excessive tender growth that is likely to be injured by frost.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Remove crossing branches</a:t>
            </a:r>
          </a:p>
          <a:p>
            <a:pPr marL="228600" indent="-228600">
              <a:buAutoNum type="arabicPeriod"/>
            </a:pPr>
            <a:r>
              <a:rPr lang="en-US" dirty="0">
                <a:effectLst/>
              </a:rPr>
              <a:t>Prune suckers</a:t>
            </a:r>
            <a:r>
              <a:rPr lang="en-US" baseline="0" dirty="0">
                <a:effectLst/>
              </a:rPr>
              <a:t> which are a non-bearing wood and water sprouts. What is a water sprout? </a:t>
            </a:r>
            <a:r>
              <a:rPr lang="en-US" sz="1200" b="0" i="0" kern="1200" dirty="0">
                <a:solidFill>
                  <a:schemeClr val="tx1"/>
                </a:solidFill>
                <a:effectLst/>
                <a:latin typeface="+mn-lt"/>
                <a:ea typeface="+mn-ea"/>
                <a:cs typeface="+mn-cs"/>
              </a:rPr>
              <a:t>Water sprouts, are produced by dormant buds. They</a:t>
            </a:r>
            <a:r>
              <a:rPr lang="en-US" sz="1200" b="0" i="0" kern="1200" baseline="0" dirty="0">
                <a:solidFill>
                  <a:schemeClr val="tx1"/>
                </a:solidFill>
                <a:effectLst/>
                <a:latin typeface="+mn-lt"/>
                <a:ea typeface="+mn-ea"/>
                <a:cs typeface="+mn-cs"/>
              </a:rPr>
              <a:t> grow vigorously and </a:t>
            </a:r>
            <a:r>
              <a:rPr lang="en-US" sz="1200" b="0" i="0" kern="1200" dirty="0">
                <a:solidFill>
                  <a:schemeClr val="tx1"/>
                </a:solidFill>
                <a:effectLst/>
                <a:latin typeface="+mn-lt"/>
                <a:ea typeface="+mn-ea"/>
                <a:cs typeface="+mn-cs"/>
              </a:rPr>
              <a:t>vertically from the trunk or branch</a:t>
            </a:r>
            <a:r>
              <a:rPr lang="en-US" sz="1200" b="0" i="0" kern="1200" baseline="0" dirty="0">
                <a:solidFill>
                  <a:schemeClr val="tx1"/>
                </a:solidFill>
                <a:effectLst/>
                <a:latin typeface="+mn-lt"/>
                <a:ea typeface="+mn-ea"/>
                <a:cs typeface="+mn-cs"/>
              </a:rPr>
              <a:t> and will not bear fruit. </a:t>
            </a:r>
            <a:r>
              <a:rPr lang="en-US" baseline="0" dirty="0">
                <a:effectLst/>
              </a:rPr>
              <a:t> They often produce long spikes.</a:t>
            </a:r>
          </a:p>
          <a:p>
            <a:pPr marL="228600" indent="-228600">
              <a:buAutoNum type="arabicPeriod"/>
            </a:pPr>
            <a:r>
              <a:rPr lang="en-US" baseline="0" dirty="0">
                <a:effectLst/>
              </a:rPr>
              <a:t>Young trees do not require pruning.</a:t>
            </a:r>
          </a:p>
          <a:p>
            <a:pPr marL="228600" indent="-228600">
              <a:buAutoNum type="arabicPeriod"/>
            </a:pPr>
            <a:r>
              <a:rPr lang="en-US" baseline="0" dirty="0">
                <a:effectLst/>
              </a:rPr>
              <a:t>Prune frost damage in the spring.</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21</a:t>
            </a:fld>
            <a:endParaRPr lang="en-US"/>
          </a:p>
        </p:txBody>
      </p:sp>
    </p:spTree>
    <p:extLst>
      <p:ext uri="{BB962C8B-B14F-4D97-AF65-F5344CB8AC3E}">
        <p14:creationId xmlns:p14="http://schemas.microsoft.com/office/powerpoint/2010/main" val="697101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Skirt refers</a:t>
            </a:r>
            <a:r>
              <a:rPr lang="en-US" baseline="0" dirty="0"/>
              <a:t> to branches that hang to the ground.</a:t>
            </a:r>
          </a:p>
          <a:p>
            <a:pPr marL="228600" indent="-228600">
              <a:buAutoNum type="arabicPeriod"/>
            </a:pPr>
            <a:r>
              <a:rPr lang="en-US" baseline="0" dirty="0"/>
              <a:t>Skirts impedes weeding, fertilizing, and compost application.</a:t>
            </a:r>
          </a:p>
          <a:p>
            <a:pPr marL="228600" indent="-228600">
              <a:buAutoNum type="arabicPeriod"/>
            </a:pPr>
            <a:r>
              <a:rPr lang="en-US" baseline="0" dirty="0"/>
              <a:t>With heavy fruit loads, branches bend and fruit touches the ground which allows ants to access the tree, may cause soil borne pathogens and may cause plant disease.</a:t>
            </a:r>
          </a:p>
          <a:p>
            <a:pPr marL="228600" indent="-228600">
              <a:buAutoNum type="arabicPeriod"/>
            </a:pPr>
            <a:r>
              <a:rPr lang="en-US" baseline="0" dirty="0"/>
              <a:t>Skirt trees 50-75 cm above the ground.</a:t>
            </a:r>
            <a:endParaRPr lang="en-US" dirty="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22</a:t>
            </a:fld>
            <a:endParaRPr lang="en-US"/>
          </a:p>
        </p:txBody>
      </p:sp>
    </p:spTree>
    <p:extLst>
      <p:ext uri="{BB962C8B-B14F-4D97-AF65-F5344CB8AC3E}">
        <p14:creationId xmlns:p14="http://schemas.microsoft.com/office/powerpoint/2010/main" val="1207459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effectLst/>
              </a:rPr>
              <a:t>Fruit thinning is not required. </a:t>
            </a:r>
            <a:r>
              <a:rPr lang="en-US" sz="1200" dirty="0"/>
              <a:t>Citrus naturally adjusts the amount of fruit  carried on the tree, so some fruit drop is normal.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 Excessive drop of older fruit may have several causes: lack of water or fertilizer, heavy pruning, sudden changes in temperature (especially sudden hot temperatures at fruit set or shortly after), or insect infestation.</a:t>
            </a:r>
          </a:p>
          <a:p>
            <a:pPr marL="228600" indent="-228600">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23</a:t>
            </a:fld>
            <a:endParaRPr lang="en-US"/>
          </a:p>
        </p:txBody>
      </p:sp>
    </p:spTree>
    <p:extLst>
      <p:ext uri="{BB962C8B-B14F-4D97-AF65-F5344CB8AC3E}">
        <p14:creationId xmlns:p14="http://schemas.microsoft.com/office/powerpoint/2010/main" val="650722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No presentation on citrus can leave out the Asian citrus psyllid.  This photo is of an adult and nymph.  </a:t>
            </a:r>
          </a:p>
          <a:p>
            <a:pPr marL="228600" indent="-228600">
              <a:buAutoNum type="arabicPeriod"/>
            </a:pPr>
            <a:r>
              <a:rPr lang="en-US" baseline="0" dirty="0"/>
              <a:t>ACP is a tiny aphid sized insect, a winged invasive species,  that was </a:t>
            </a:r>
            <a:r>
              <a:rPr lang="en-US" sz="1200" b="0" i="0" kern="1200" dirty="0">
                <a:solidFill>
                  <a:schemeClr val="tx1"/>
                </a:solidFill>
                <a:effectLst/>
                <a:latin typeface="+mn-lt"/>
                <a:ea typeface="+mn-ea"/>
                <a:cs typeface="+mn-cs"/>
              </a:rPr>
              <a:t>first detected in Florida in 1998 and then in California a decade later.</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30B60A3E-4BC9-4497-95E2-69F5661E229A}" type="slidenum">
              <a:rPr lang="en-US" smtClean="0"/>
              <a:t>24</a:t>
            </a:fld>
            <a:endParaRPr lang="en-US"/>
          </a:p>
        </p:txBody>
      </p:sp>
    </p:spTree>
    <p:extLst>
      <p:ext uri="{BB962C8B-B14F-4D97-AF65-F5344CB8AC3E}">
        <p14:creationId xmlns:p14="http://schemas.microsoft.com/office/powerpoint/2010/main" val="3189265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ACP was found in Placer County in 2016 and again in 2017 – resulting in a county quarantine for bulk citrus and nursey stock in January of 2018.</a:t>
            </a:r>
          </a:p>
          <a:p>
            <a:pPr marL="228600" indent="-228600">
              <a:buAutoNum type="arabicPeriod"/>
            </a:pPr>
            <a:endParaRPr lang="en-US" dirty="0"/>
          </a:p>
          <a:p>
            <a:pPr marL="0" indent="0">
              <a:buNone/>
            </a:pPr>
            <a:r>
              <a:rPr lang="en-US" dirty="0"/>
              <a:t>2. ACP can damage trees by feeding, but its major treat is that it carries </a:t>
            </a:r>
            <a:r>
              <a:rPr lang="en-US" dirty="0" err="1">
                <a:solidFill>
                  <a:schemeClr val="accent2"/>
                </a:solidFill>
              </a:rPr>
              <a:t>Huanglongbing</a:t>
            </a:r>
            <a:r>
              <a:rPr lang="en-US" dirty="0">
                <a:solidFill>
                  <a:schemeClr val="accent2"/>
                </a:solidFill>
              </a:rPr>
              <a:t>, a disease that is deadly to citrus.</a:t>
            </a:r>
          </a:p>
          <a:p>
            <a:pPr marL="0" indent="0">
              <a:buNone/>
            </a:pPr>
            <a:endParaRPr lang="en-US" dirty="0">
              <a:solidFill>
                <a:schemeClr val="accent2"/>
              </a:solidFill>
            </a:endParaRPr>
          </a:p>
          <a:p>
            <a:pPr marL="0" indent="0">
              <a:buNone/>
            </a:pPr>
            <a:endParaRPr lang="en-US" dirty="0">
              <a:solidFill>
                <a:schemeClr val="accent2"/>
              </a:solidFill>
            </a:endParaRPr>
          </a:p>
        </p:txBody>
      </p:sp>
      <p:sp>
        <p:nvSpPr>
          <p:cNvPr id="4" name="Slide Number Placeholder 3"/>
          <p:cNvSpPr>
            <a:spLocks noGrp="1"/>
          </p:cNvSpPr>
          <p:nvPr>
            <p:ph type="sldNum" sz="quarter" idx="10"/>
          </p:nvPr>
        </p:nvSpPr>
        <p:spPr/>
        <p:txBody>
          <a:bodyPr/>
          <a:lstStyle/>
          <a:p>
            <a:fld id="{30B60A3E-4BC9-4497-95E2-69F5661E229A}" type="slidenum">
              <a:rPr lang="en-US" smtClean="0"/>
              <a:t>25</a:t>
            </a:fld>
            <a:endParaRPr lang="en-US"/>
          </a:p>
        </p:txBody>
      </p:sp>
    </p:spTree>
    <p:extLst>
      <p:ext uri="{BB962C8B-B14F-4D97-AF65-F5344CB8AC3E}">
        <p14:creationId xmlns:p14="http://schemas.microsoft.com/office/powerpoint/2010/main" val="1548901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HLB can kill a citrus tree in as little as 5 years. There is no known cure or remedy. All commonly grown citrus varieties are susceptible to the pathogen. </a:t>
            </a:r>
          </a:p>
          <a:p>
            <a:pPr marL="228600" indent="-228600">
              <a:buAutoNum type="arabicPeriod"/>
            </a:pPr>
            <a:r>
              <a:rPr lang="en-US" dirty="0"/>
              <a:t>HLB is </a:t>
            </a:r>
            <a:r>
              <a:rPr lang="en-US" sz="1200" b="0" i="0" kern="1200" dirty="0">
                <a:solidFill>
                  <a:schemeClr val="tx1"/>
                </a:solidFill>
                <a:effectLst/>
                <a:latin typeface="+mn-lt"/>
                <a:ea typeface="+mn-ea"/>
                <a:cs typeface="+mn-cs"/>
              </a:rPr>
              <a:t>transmitted to healthy fruit trees by the psyllid after it feeds on infected plant tissue. </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r>
              <a:rPr lang="en-US" sz="1200" b="0" i="0" kern="1200" dirty="0">
                <a:solidFill>
                  <a:schemeClr val="tx1"/>
                </a:solidFill>
                <a:effectLst/>
                <a:latin typeface="+mn-lt"/>
                <a:ea typeface="+mn-ea"/>
                <a:cs typeface="+mn-cs"/>
              </a:rPr>
              <a:t>Leaves with HLB</a:t>
            </a:r>
            <a:r>
              <a:rPr lang="en-US" sz="1200" b="0" i="0" kern="1200" baseline="0" dirty="0">
                <a:solidFill>
                  <a:schemeClr val="tx1"/>
                </a:solidFill>
                <a:effectLst/>
                <a:latin typeface="+mn-lt"/>
                <a:ea typeface="+mn-ea"/>
                <a:cs typeface="+mn-cs"/>
              </a:rPr>
              <a:t> disease have a blotchy yellow pattern that is not the same on both sides of the leaves.  In general, look</a:t>
            </a:r>
            <a:r>
              <a:rPr lang="en-US" sz="1200" b="0" i="0" kern="1200" dirty="0">
                <a:solidFill>
                  <a:schemeClr val="tx1"/>
                </a:solidFill>
                <a:effectLst/>
                <a:latin typeface="+mn-lt"/>
                <a:ea typeface="+mn-ea"/>
                <a:cs typeface="+mn-cs"/>
              </a:rPr>
              <a:t> for splotchy</a:t>
            </a:r>
            <a:r>
              <a:rPr lang="en-US" sz="1200" b="0" i="0" kern="1200" baseline="0" dirty="0">
                <a:solidFill>
                  <a:schemeClr val="tx1"/>
                </a:solidFill>
                <a:effectLst/>
                <a:latin typeface="+mn-lt"/>
                <a:ea typeface="+mn-ea"/>
                <a:cs typeface="+mn-cs"/>
              </a:rPr>
              <a:t> yellow spots, leaf yellowing, bitter fruit or fruit that does not ripen evenly. Ultimately the tree dies.</a:t>
            </a:r>
            <a:endParaRPr lang="en-US" dirty="0"/>
          </a:p>
          <a:p>
            <a:r>
              <a:rPr lang="en-US" dirty="0"/>
              <a:t>4.</a:t>
            </a:r>
            <a:r>
              <a:rPr lang="en-US" baseline="0" dirty="0"/>
              <a:t>   </a:t>
            </a:r>
            <a:r>
              <a:rPr lang="en-US" dirty="0"/>
              <a:t>The only way to protect trees is to prevent the spread of the HLB pathogen by controlling psyllid populations and destroying any infected trees.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0B60A3E-4BC9-4497-95E2-69F5661E229A}" type="slidenum">
              <a:rPr lang="en-US" smtClean="0"/>
              <a:t>26</a:t>
            </a:fld>
            <a:endParaRPr lang="en-US"/>
          </a:p>
        </p:txBody>
      </p:sp>
    </p:spTree>
    <p:extLst>
      <p:ext uri="{BB962C8B-B14F-4D97-AF65-F5344CB8AC3E}">
        <p14:creationId xmlns:p14="http://schemas.microsoft.com/office/powerpoint/2010/main" val="271319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   Learn to recognize the insect, and inspect your citrus trees monthly especially when growth is present.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Report suspicious leaves or fruit to CA Department of Food and Agriculture’s Pest Hotline 1-800-491-1899</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27</a:t>
            </a:fld>
            <a:endParaRPr lang="en-US"/>
          </a:p>
        </p:txBody>
      </p:sp>
    </p:spTree>
    <p:extLst>
      <p:ext uri="{BB962C8B-B14F-4D97-AF65-F5344CB8AC3E}">
        <p14:creationId xmlns:p14="http://schemas.microsoft.com/office/powerpoint/2010/main" val="4084041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Placer</a:t>
            </a:r>
            <a:r>
              <a:rPr lang="en-US" baseline="0" dirty="0"/>
              <a:t> County Department of Agriculture and CA Dept. of Food and Agriculture conduct an ongoing insect trapping program. </a:t>
            </a:r>
          </a:p>
          <a:p>
            <a:r>
              <a:rPr lang="en-US" baseline="0" dirty="0"/>
              <a:t>2. During the citrus growing season, they traps are used to detect ACP.</a:t>
            </a:r>
          </a:p>
          <a:p>
            <a:r>
              <a:rPr lang="en-US" baseline="0" dirty="0"/>
              <a:t>3. Traps will stay for 8 weeks before being relocated.</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28</a:t>
            </a:fld>
            <a:endParaRPr lang="en-US"/>
          </a:p>
        </p:txBody>
      </p:sp>
    </p:spTree>
    <p:extLst>
      <p:ext uri="{BB962C8B-B14F-4D97-AF65-F5344CB8AC3E}">
        <p14:creationId xmlns:p14="http://schemas.microsoft.com/office/powerpoint/2010/main" val="4015025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Citrus trees may be saved thanks to natural immunities found in a rare and flavorful relative known as the Australian finger lime.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Scientists</a:t>
            </a:r>
            <a:r>
              <a:rPr lang="en-US" sz="1200" b="0" i="0" kern="1200" baseline="0" dirty="0">
                <a:solidFill>
                  <a:schemeClr val="tx1"/>
                </a:solidFill>
                <a:effectLst/>
                <a:latin typeface="+mn-lt"/>
                <a:ea typeface="+mn-ea"/>
                <a:cs typeface="+mn-cs"/>
              </a:rPr>
              <a:t> at U</a:t>
            </a:r>
            <a:r>
              <a:rPr lang="en-US" sz="1200" b="0" i="0" kern="1200" dirty="0">
                <a:solidFill>
                  <a:schemeClr val="tx1"/>
                </a:solidFill>
                <a:effectLst/>
                <a:latin typeface="+mn-lt"/>
                <a:ea typeface="+mn-ea"/>
                <a:cs typeface="+mn-cs"/>
              </a:rPr>
              <a:t>C Riverside have identified which gene in the finger lime causes that immunity and extracted it to create an antibiotic that has killed the disease in young trees raised in laboratories and controlled environment greenhouses.  Unfortunately,</a:t>
            </a:r>
            <a:r>
              <a:rPr lang="en-US" sz="1200" b="0" i="0" kern="1200" baseline="0" dirty="0">
                <a:solidFill>
                  <a:schemeClr val="tx1"/>
                </a:solidFill>
                <a:effectLst/>
                <a:latin typeface="+mn-lt"/>
                <a:ea typeface="+mn-ea"/>
                <a:cs typeface="+mn-cs"/>
              </a:rPr>
              <a:t> we are still a long way from a cure.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a:p>
            <a:pPr marL="228600" indent="-228600">
              <a:buAutoNum type="arabicPeriod" startAt="3"/>
            </a:pPr>
            <a:r>
              <a:rPr lang="en-US" sz="1200" b="0" i="0" kern="1200" dirty="0">
                <a:solidFill>
                  <a:schemeClr val="tx1"/>
                </a:solidFill>
                <a:effectLst/>
                <a:latin typeface="+mn-lt"/>
                <a:ea typeface="+mn-ea"/>
                <a:cs typeface="+mn-cs"/>
              </a:rPr>
              <a:t>Finger limes (top photo) are small, elongated fruits</a:t>
            </a:r>
            <a:r>
              <a:rPr lang="en-US" sz="1200" b="0" i="0" kern="1200" baseline="0" dirty="0">
                <a:solidFill>
                  <a:schemeClr val="tx1"/>
                </a:solidFill>
                <a:effectLst/>
                <a:latin typeface="+mn-lt"/>
                <a:ea typeface="+mn-ea"/>
                <a:cs typeface="+mn-cs"/>
              </a:rPr>
              <a:t> in the citrus family.  </a:t>
            </a:r>
            <a:r>
              <a:rPr lang="en-US" sz="1200" b="0" i="0" kern="1200" dirty="0">
                <a:solidFill>
                  <a:schemeClr val="tx1"/>
                </a:solidFill>
                <a:effectLst/>
                <a:latin typeface="+mn-lt"/>
                <a:ea typeface="+mn-ea"/>
                <a:cs typeface="+mn-cs"/>
              </a:rPr>
              <a:t>The thin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skin is semi-smooth with a leathery, pebbled texture, and can range in color. It has been nicknamed the “caviar of fruit”.</a:t>
            </a:r>
            <a:r>
              <a:rPr lang="en-US" sz="1200" b="0" i="0" kern="1200" baseline="0" dirty="0">
                <a:solidFill>
                  <a:schemeClr val="tx1"/>
                </a:solidFill>
                <a:effectLst/>
                <a:latin typeface="+mn-lt"/>
                <a:ea typeface="+mn-ea"/>
                <a:cs typeface="+mn-cs"/>
              </a:rPr>
              <a:t> The pulp consists of may small pearls (bottom photo) that when consumed create a popping sensation and  a burst of sweet-tart flavors. </a:t>
            </a:r>
          </a:p>
          <a:p>
            <a:pPr marL="228600" indent="-228600">
              <a:buAutoNum type="arabicPeriod" startAt="3"/>
            </a:pPr>
            <a:r>
              <a:rPr lang="en-US" sz="1200" b="0" i="0" kern="1200" baseline="0" dirty="0">
                <a:solidFill>
                  <a:schemeClr val="tx1"/>
                </a:solidFill>
                <a:effectLst/>
                <a:latin typeface="+mn-lt"/>
                <a:ea typeface="+mn-ea"/>
                <a:cs typeface="+mn-cs"/>
              </a:rPr>
              <a:t>Finger limes are grown in Placer County, look for them at farmer’s market in late fall.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B60A3E-4BC9-4497-95E2-69F5661E229A}" type="slidenum">
              <a:rPr lang="en-US" smtClean="0"/>
              <a:t>29</a:t>
            </a:fld>
            <a:endParaRPr lang="en-US"/>
          </a:p>
        </p:txBody>
      </p:sp>
    </p:spTree>
    <p:extLst>
      <p:ext uri="{BB962C8B-B14F-4D97-AF65-F5344CB8AC3E}">
        <p14:creationId xmlns:p14="http://schemas.microsoft.com/office/powerpoint/2010/main" val="407162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Master Gardeners</a:t>
            </a:r>
            <a:r>
              <a:rPr lang="en-US" baseline="0" dirty="0"/>
              <a:t> of Placer County offer information in a variety of ways – through our hotline, on our website, through social media, a quarterly newsletter your can subscribe to and our annual garden guide/calendar.</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a:t>
            </a:fld>
            <a:endParaRPr lang="en-US"/>
          </a:p>
        </p:txBody>
      </p:sp>
    </p:spTree>
    <p:extLst>
      <p:ext uri="{BB962C8B-B14F-4D97-AF65-F5344CB8AC3E}">
        <p14:creationId xmlns:p14="http://schemas.microsoft.com/office/powerpoint/2010/main" val="3387303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are fortunate to live in Placer</a:t>
            </a:r>
            <a:r>
              <a:rPr lang="en-US" baseline="0" dirty="0"/>
              <a:t> County where </a:t>
            </a:r>
            <a:r>
              <a:rPr lang="en-US" dirty="0"/>
              <a:t>citrus trees generally have fewer insect and disease pests.</a:t>
            </a:r>
            <a:r>
              <a:rPr lang="en-US" baseline="0" dirty="0"/>
              <a:t> We already mentioned scale as one insect. Prevention includes removal of dense canopies. </a:t>
            </a:r>
          </a:p>
          <a:p>
            <a:pPr marL="228600" indent="-228600">
              <a:buAutoNum type="arabicPeriod"/>
            </a:pPr>
            <a:r>
              <a:rPr lang="en-US" baseline="0" dirty="0"/>
              <a:t>However there are some key pests that affect citrus in California. To learn more on California-specific information look on the resource page for the integrated pest management (IPM) link. Do not use pest management information from other states due to other pests and California's restriction on the use of many pesticides.</a:t>
            </a:r>
          </a:p>
          <a:p>
            <a:pPr marL="228600" indent="-228600">
              <a:buAutoNum type="arabicPeriod"/>
            </a:pPr>
            <a:r>
              <a:rPr lang="en-US" baseline="0" dirty="0"/>
              <a:t>One handout we have for you today is a quick guide to identifying pests on citrus trees.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30</a:t>
            </a:fld>
            <a:endParaRPr lang="en-US"/>
          </a:p>
        </p:txBody>
      </p:sp>
    </p:spTree>
    <p:extLst>
      <p:ext uri="{BB962C8B-B14F-4D97-AF65-F5344CB8AC3E}">
        <p14:creationId xmlns:p14="http://schemas.microsoft.com/office/powerpoint/2010/main" val="2449189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Sometimes weather conditions impact our trees and fruit. Here</a:t>
            </a:r>
            <a:r>
              <a:rPr lang="en-US" baseline="0" dirty="0"/>
              <a:t> are 2 examples.</a:t>
            </a:r>
          </a:p>
          <a:p>
            <a:pPr marL="228600" indent="-228600">
              <a:buAutoNum type="arabicPeriod"/>
            </a:pPr>
            <a:r>
              <a:rPr lang="en-US" baseline="0" dirty="0"/>
              <a:t>The picture on the left shows brown dried, curled leaves. Most likely caused by a wind storm a week ahead of the picture.</a:t>
            </a:r>
          </a:p>
          <a:p>
            <a:pPr marL="228600" indent="-228600">
              <a:buAutoNum type="arabicPeriod"/>
            </a:pPr>
            <a:r>
              <a:rPr lang="en-US" baseline="0" dirty="0"/>
              <a:t>The picture on the right shows cracked immature mandarin fruit. </a:t>
            </a:r>
            <a:r>
              <a:rPr lang="en-US" sz="1200" b="0" i="0" kern="1200" dirty="0">
                <a:solidFill>
                  <a:schemeClr val="tx1"/>
                </a:solidFill>
                <a:effectLst/>
                <a:latin typeface="+mn-lt"/>
                <a:ea typeface="+mn-ea"/>
                <a:cs typeface="+mn-cs"/>
              </a:rPr>
              <a:t> Rinds split at the bottom of fruit after tree stress, such as extreme weather, inappropriate irrigation, and potassium deficiency.</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31</a:t>
            </a:fld>
            <a:endParaRPr lang="en-US"/>
          </a:p>
        </p:txBody>
      </p:sp>
    </p:spTree>
    <p:extLst>
      <p:ext uri="{BB962C8B-B14F-4D97-AF65-F5344CB8AC3E}">
        <p14:creationId xmlns:p14="http://schemas.microsoft.com/office/powerpoint/2010/main" val="3711647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Freezing temperatures damage plants by causing ice crystals to form in their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Vegetation withers and will turn dark brown.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US" baseline="0" dirty="0"/>
              <a:t>Irrigate well prior to frost. Wet soil maintains its temperature and moderates air temperature above it.</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US" baseline="0" dirty="0"/>
              <a:t>Cover young trees (at least for the first 3 years).  Use burlap or row cover . Entirely cover the plant but do not touch the foliage. Touching the foliage may case more damage because of condensation. Remove cover after temperatures rise each morning.</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US" baseline="0" dirty="0"/>
              <a:t>Strings of small incandescent lights can be used to protect a single tree.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32</a:t>
            </a:fld>
            <a:endParaRPr lang="en-US"/>
          </a:p>
        </p:txBody>
      </p:sp>
    </p:spTree>
    <p:extLst>
      <p:ext uri="{BB962C8B-B14F-4D97-AF65-F5344CB8AC3E}">
        <p14:creationId xmlns:p14="http://schemas.microsoft.com/office/powerpoint/2010/main" val="1999245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Fruits are more sensitive to cold than the wood or leaves. </a:t>
            </a:r>
            <a:r>
              <a:rPr lang="en-US" sz="1200" dirty="0"/>
              <a:t>Ice crystals form in fruit, causing juice vesicles to rupture and fruit to dry out</a:t>
            </a:r>
          </a:p>
          <a:p>
            <a:pPr marL="228600" indent="-228600">
              <a:buAutoNum type="arabicPeriod"/>
            </a:pPr>
            <a:r>
              <a:rPr lang="en-US" dirty="0"/>
              <a:t> Frost</a:t>
            </a:r>
            <a:r>
              <a:rPr lang="en-US" baseline="0" dirty="0"/>
              <a:t> damage fruit is  edible after the freeze but is susceptible to decay and will quickly become unusable. </a:t>
            </a:r>
          </a:p>
          <a:p>
            <a:pPr marL="228600" indent="-228600">
              <a:buAutoNum type="arabicPeriod"/>
            </a:pPr>
            <a:r>
              <a:rPr lang="en-US" baseline="0" dirty="0"/>
              <a:t>Leaves, green wood and fruit are more frost sensitive than hard wood.   Trees with fruit are less tolerant to frost than trees without fruit.</a:t>
            </a:r>
          </a:p>
          <a:p>
            <a:pPr marL="228600" indent="-228600">
              <a:buAutoNum type="arabicPeriod"/>
            </a:pPr>
            <a:r>
              <a:rPr lang="en-US" baseline="0" dirty="0"/>
              <a:t>Picking fruit ahead of frost will not only save the fruit, but will help protect the entire tree as well.</a:t>
            </a:r>
            <a:endParaRPr lang="en-US" dirty="0"/>
          </a:p>
          <a:p>
            <a:pPr marL="228600" indent="-228600">
              <a:buAutoNum type="arabicPeriod"/>
            </a:pPr>
            <a:endParaRPr lang="en-US" dirty="0"/>
          </a:p>
          <a:p>
            <a:pPr marL="228600" indent="-228600">
              <a:buAutoNum type="arabicPeriod"/>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33</a:t>
            </a:fld>
            <a:endParaRPr lang="en-US"/>
          </a:p>
        </p:txBody>
      </p:sp>
    </p:spTree>
    <p:extLst>
      <p:ext uri="{BB962C8B-B14F-4D97-AF65-F5344CB8AC3E}">
        <p14:creationId xmlns:p14="http://schemas.microsoft.com/office/powerpoint/2010/main" val="3376742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This</a:t>
            </a:r>
            <a:r>
              <a:rPr lang="en-US" baseline="0" dirty="0"/>
              <a:t> resource list provides additional information on many of the topics presented today and will be available on our website: pcmg.ucanr.org</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34</a:t>
            </a:fld>
            <a:endParaRPr lang="en-US"/>
          </a:p>
        </p:txBody>
      </p:sp>
    </p:spTree>
    <p:extLst>
      <p:ext uri="{BB962C8B-B14F-4D97-AF65-F5344CB8AC3E}">
        <p14:creationId xmlns:p14="http://schemas.microsoft.com/office/powerpoint/2010/main" val="81380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This</a:t>
            </a:r>
            <a:r>
              <a:rPr lang="en-US" baseline="0" dirty="0"/>
              <a:t> is a photo of master gardener Jan with her just harvested </a:t>
            </a:r>
            <a:r>
              <a:rPr lang="en-US" baseline="0" dirty="0" err="1"/>
              <a:t>owari</a:t>
            </a:r>
            <a:r>
              <a:rPr lang="en-US" baseline="0" dirty="0"/>
              <a:t> satsuma mandarins. I think most are going for juice.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35</a:t>
            </a:fld>
            <a:endParaRPr lang="en-US"/>
          </a:p>
        </p:txBody>
      </p:sp>
    </p:spTree>
    <p:extLst>
      <p:ext uri="{BB962C8B-B14F-4D97-AF65-F5344CB8AC3E}">
        <p14:creationId xmlns:p14="http://schemas.microsoft.com/office/powerpoint/2010/main" val="3464351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Let’s review the tips</a:t>
            </a:r>
            <a:r>
              <a:rPr lang="en-US" baseline="0" dirty="0"/>
              <a:t> we discussed today for successfully growing citrus in Placer County.</a:t>
            </a:r>
          </a:p>
          <a:p>
            <a:pPr marL="228600" indent="-228600">
              <a:buAutoNum type="arabicPeriod"/>
            </a:pPr>
            <a:r>
              <a:rPr lang="en-US" baseline="0" dirty="0"/>
              <a:t>And, now, what’s left is to let the tree provide you with the best fresh fruit, for picking and eating, fresh squeezed orange juice for breakfast, marmalade and jellies and lemon nut bread for dessert.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36</a:t>
            </a:fld>
            <a:endParaRPr lang="en-US"/>
          </a:p>
        </p:txBody>
      </p:sp>
    </p:spTree>
    <p:extLst>
      <p:ext uri="{BB962C8B-B14F-4D97-AF65-F5344CB8AC3E}">
        <p14:creationId xmlns:p14="http://schemas.microsoft.com/office/powerpoint/2010/main" val="355417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Under normal circumstances</a:t>
            </a:r>
            <a:r>
              <a:rPr lang="en-US" baseline="0" dirty="0"/>
              <a:t> you would find Master Gardeners at farmer’s markets, garden festivals or during our annual Mother’s Day Garden Tour.</a:t>
            </a:r>
            <a:endParaRPr lang="en-US" dirty="0"/>
          </a:p>
          <a:p>
            <a:r>
              <a:rPr lang="en-US" dirty="0"/>
              <a:t>2. Due to COVID-19</a:t>
            </a:r>
            <a:r>
              <a:rPr lang="en-US" baseline="0" dirty="0"/>
              <a:t> </a:t>
            </a:r>
            <a:r>
              <a:rPr lang="en-US" dirty="0"/>
              <a:t>restrictions Master Gardeners are not able to participate</a:t>
            </a:r>
            <a:r>
              <a:rPr lang="en-US" baseline="0" dirty="0"/>
              <a:t> at in-person events. We hope to be back with you soon. </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4</a:t>
            </a:fld>
            <a:endParaRPr lang="en-US"/>
          </a:p>
        </p:txBody>
      </p:sp>
    </p:spTree>
    <p:extLst>
      <p:ext uri="{BB962C8B-B14F-4D97-AF65-F5344CB8AC3E}">
        <p14:creationId xmlns:p14="http://schemas.microsoft.com/office/powerpoint/2010/main" val="4122142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workshop</a:t>
            </a:r>
            <a:r>
              <a:rPr lang="en-US" baseline="0" dirty="0"/>
              <a:t> is intended to be a basic overview of Growing Citrus in Placer County including: citrus overview, plant/site selection, planting, irrigation, pruning and cold weather protection. A resource list provided at the end of the presentation will offer additional information on many of these topics.</a:t>
            </a:r>
          </a:p>
          <a:p>
            <a:endParaRPr lang="en-US" baseline="0" dirty="0"/>
          </a:p>
          <a:p>
            <a:r>
              <a:rPr lang="en-US" baseline="0" dirty="0"/>
              <a:t>Note: Minneola's are a combination of grapefruit and tangerine</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5</a:t>
            </a:fld>
            <a:endParaRPr lang="en-US"/>
          </a:p>
        </p:txBody>
      </p:sp>
    </p:spTree>
    <p:extLst>
      <p:ext uri="{BB962C8B-B14F-4D97-AF65-F5344CB8AC3E}">
        <p14:creationId xmlns:p14="http://schemas.microsoft.com/office/powerpoint/2010/main" val="373367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228600" indent="-228600">
              <a:buAutoNum type="arabicPeriod"/>
            </a:pPr>
            <a:r>
              <a:rPr lang="en-US" dirty="0"/>
              <a:t>Citrus belongs</a:t>
            </a:r>
            <a:r>
              <a:rPr lang="en-US" baseline="0" dirty="0"/>
              <a:t> to the genus of flowering trees and shrubs.  It is in the Rue family, </a:t>
            </a:r>
            <a:r>
              <a:rPr lang="en-US" baseline="0" dirty="0" err="1"/>
              <a:t>Rutaceae</a:t>
            </a:r>
            <a:r>
              <a:rPr lang="en-US" baseline="0" dirty="0"/>
              <a:t>.  (pronunciation: </a:t>
            </a:r>
            <a:r>
              <a:rPr lang="en-US" baseline="0" dirty="0" err="1"/>
              <a:t>ru</a:t>
            </a:r>
            <a:r>
              <a:rPr lang="en-US" baseline="0" dirty="0"/>
              <a:t> ta </a:t>
            </a:r>
            <a:r>
              <a:rPr lang="en-US" baseline="0" dirty="0" err="1"/>
              <a:t>ce</a:t>
            </a:r>
            <a:r>
              <a:rPr lang="en-US" baseline="0" dirty="0"/>
              <a:t> </a:t>
            </a:r>
            <a:r>
              <a:rPr lang="en-US" baseline="0" dirty="0" err="1"/>
              <a:t>i</a:t>
            </a:r>
            <a:r>
              <a:rPr lang="en-US" baseline="0" dirty="0"/>
              <a:t>)</a:t>
            </a:r>
          </a:p>
          <a:p>
            <a:pPr marL="0" indent="0">
              <a:buNone/>
            </a:pPr>
            <a:endParaRPr lang="en-US" dirty="0"/>
          </a:p>
          <a:p>
            <a:r>
              <a:rPr lang="en-US" dirty="0"/>
              <a:t>2.</a:t>
            </a:r>
            <a:r>
              <a:rPr lang="en-US" baseline="0" dirty="0"/>
              <a:t>   </a:t>
            </a:r>
            <a:r>
              <a:rPr lang="en-US" dirty="0"/>
              <a:t> Citrus fruits include oranges, lemons, limes, grapefruits and</a:t>
            </a:r>
            <a:r>
              <a:rPr lang="en-US" baseline="0" dirty="0"/>
              <a:t> pomelos and more unusual varieties such as </a:t>
            </a:r>
            <a:r>
              <a:rPr lang="en-US" baseline="0" dirty="0" err="1"/>
              <a:t>mandarinquats</a:t>
            </a:r>
            <a:r>
              <a:rPr lang="en-US" baseline="0" dirty="0"/>
              <a:t>, </a:t>
            </a:r>
            <a:r>
              <a:rPr lang="en-US" baseline="0" dirty="0" err="1"/>
              <a:t>budah</a:t>
            </a:r>
            <a:r>
              <a:rPr lang="en-US" baseline="0" dirty="0"/>
              <a:t>;’s hand and Australian finger limes.</a:t>
            </a:r>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6</a:t>
            </a:fld>
            <a:endParaRPr lang="en-US"/>
          </a:p>
        </p:txBody>
      </p:sp>
    </p:spTree>
    <p:extLst>
      <p:ext uri="{BB962C8B-B14F-4D97-AF65-F5344CB8AC3E}">
        <p14:creationId xmlns:p14="http://schemas.microsoft.com/office/powerpoint/2010/main" val="3472304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Satsuma Mandarins</a:t>
            </a:r>
            <a:r>
              <a:rPr lang="en-US" baseline="0" dirty="0"/>
              <a:t> originated in Japan over 700 years ago.</a:t>
            </a:r>
            <a:endParaRPr lang="en-US" dirty="0"/>
          </a:p>
          <a:p>
            <a:pPr marL="0" indent="0">
              <a:buNone/>
            </a:pPr>
            <a:r>
              <a:rPr lang="en-US" dirty="0"/>
              <a:t>2.   The first citrus</a:t>
            </a:r>
            <a:r>
              <a:rPr lang="en-US" baseline="0" dirty="0"/>
              <a:t> trees were planted in Southern California’s mission gardens in the late 18</a:t>
            </a:r>
            <a:r>
              <a:rPr lang="en-US" baseline="30000" dirty="0"/>
              <a:t>th</a:t>
            </a:r>
            <a:r>
              <a:rPr lang="en-US" baseline="0" dirty="0"/>
              <a:t> century. By the 1880s, citrus trees were more prolific and orange groves existed in what is now Los Angeles.</a:t>
            </a:r>
          </a:p>
          <a:p>
            <a:pPr marL="0" indent="0">
              <a:buNone/>
            </a:pPr>
            <a:r>
              <a:rPr lang="en-US" baseline="0" dirty="0"/>
              <a:t>3.   Today California is the leading supplier of fresh lemons, oranges and mandarins.</a:t>
            </a:r>
          </a:p>
          <a:p>
            <a:pPr marL="0" indent="0">
              <a:buNone/>
            </a:pPr>
            <a:r>
              <a:rPr lang="en-US" baseline="0" dirty="0"/>
              <a:t>4.   Commercially grown citrus contributes $7 billion in economic value to California.</a:t>
            </a:r>
          </a:p>
          <a:p>
            <a:pPr marL="0" indent="0">
              <a:buNone/>
            </a:pPr>
            <a:r>
              <a:rPr lang="en-US" baseline="0" dirty="0"/>
              <a:t>5.  California’s Pest &amp; Disease Prevention Program estimates that  more than 50% of all California residences have a citrus tree on property.</a:t>
            </a:r>
          </a:p>
          <a:p>
            <a:pPr marL="0" indent="0">
              <a:buNone/>
            </a:pPr>
            <a:r>
              <a:rPr lang="en-US" baseline="0" dirty="0"/>
              <a:t>6.  When did mandarins come to Placer County? ( answer on next slide)</a:t>
            </a:r>
          </a:p>
        </p:txBody>
      </p:sp>
      <p:sp>
        <p:nvSpPr>
          <p:cNvPr id="4" name="Slide Number Placeholder 3"/>
          <p:cNvSpPr>
            <a:spLocks noGrp="1"/>
          </p:cNvSpPr>
          <p:nvPr>
            <p:ph type="sldNum" sz="quarter" idx="10"/>
          </p:nvPr>
        </p:nvSpPr>
        <p:spPr/>
        <p:txBody>
          <a:bodyPr/>
          <a:lstStyle/>
          <a:p>
            <a:fld id="{30B60A3E-4BC9-4497-95E2-69F5661E229A}" type="slidenum">
              <a:rPr lang="en-US" smtClean="0"/>
              <a:t>7</a:t>
            </a:fld>
            <a:endParaRPr lang="en-US"/>
          </a:p>
        </p:txBody>
      </p:sp>
    </p:spTree>
    <p:extLst>
      <p:ext uri="{BB962C8B-B14F-4D97-AF65-F5344CB8AC3E}">
        <p14:creationId xmlns:p14="http://schemas.microsoft.com/office/powerpoint/2010/main" val="1417905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Satsuma mandarins have been a farming tradition for more than 125 years in the fertile soils of the Placer County foothills.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Welsh settlers established the town of Penryn in the 1880s, and started planting orchards of pears, plums,  peaches, oranges and mandarins.</a:t>
            </a:r>
          </a:p>
          <a:p>
            <a:r>
              <a:rPr lang="en-US" dirty="0"/>
              <a:t>3.   </a:t>
            </a:r>
            <a:r>
              <a:rPr lang="en-US" sz="1200" b="0" i="0" kern="1200" dirty="0">
                <a:solidFill>
                  <a:schemeClr val="tx1"/>
                </a:solidFill>
                <a:effectLst/>
                <a:latin typeface="+mn-lt"/>
                <a:ea typeface="+mn-ea"/>
                <a:cs typeface="+mn-cs"/>
              </a:rPr>
              <a:t>By the mid twentieth century, Placer County became known as the fruit basket of the nation. Then a tree disease struck that killed pear trees all over the region. In just a few short days a healthy tree turned into a brown, wilted, dead tree, and there was no cure. Placer County farmers pulled up dead trees and burned them, hoping to arrest the disease.</a:t>
            </a:r>
          </a:p>
          <a:p>
            <a:r>
              <a:rPr lang="en-US" sz="1200" b="0" i="0" kern="1200" dirty="0">
                <a:solidFill>
                  <a:schemeClr val="tx1"/>
                </a:solidFill>
                <a:effectLst/>
                <a:latin typeface="+mn-lt"/>
                <a:ea typeface="+mn-ea"/>
                <a:cs typeface="+mn-cs"/>
              </a:rPr>
              <a:t>4.  With the pear trees gone, new crops needed to be planted. Penryn friends and farmers Frank Aguilar, Ed </a:t>
            </a:r>
            <a:r>
              <a:rPr lang="en-US" sz="1200" b="0" i="0" kern="1200" dirty="0" err="1">
                <a:solidFill>
                  <a:schemeClr val="tx1"/>
                </a:solidFill>
                <a:effectLst/>
                <a:latin typeface="+mn-lt"/>
                <a:ea typeface="+mn-ea"/>
                <a:cs typeface="+mn-cs"/>
              </a:rPr>
              <a:t>Pilz</a:t>
            </a:r>
            <a:r>
              <a:rPr lang="en-US" sz="1200" b="0" i="0" kern="1200" dirty="0">
                <a:solidFill>
                  <a:schemeClr val="tx1"/>
                </a:solidFill>
                <a:effectLst/>
                <a:latin typeface="+mn-lt"/>
                <a:ea typeface="+mn-ea"/>
                <a:cs typeface="+mn-cs"/>
              </a:rPr>
              <a:t>, and Harold </a:t>
            </a:r>
            <a:r>
              <a:rPr lang="en-US" sz="1200" b="0" i="0" kern="1200" dirty="0" err="1">
                <a:solidFill>
                  <a:schemeClr val="tx1"/>
                </a:solidFill>
                <a:effectLst/>
                <a:latin typeface="+mn-lt"/>
                <a:ea typeface="+mn-ea"/>
                <a:cs typeface="+mn-cs"/>
              </a:rPr>
              <a:t>Struble</a:t>
            </a:r>
            <a:r>
              <a:rPr lang="en-US" sz="1200" b="0" i="0" kern="1200" dirty="0">
                <a:solidFill>
                  <a:schemeClr val="tx1"/>
                </a:solidFill>
                <a:effectLst/>
                <a:latin typeface="+mn-lt"/>
                <a:ea typeface="+mn-ea"/>
                <a:cs typeface="+mn-cs"/>
              </a:rPr>
              <a:t> decided to plant more mandarin trees.</a:t>
            </a:r>
          </a:p>
          <a:p>
            <a:r>
              <a:rPr lang="en-US" sz="1200" b="0" i="0" kern="1200" dirty="0">
                <a:solidFill>
                  <a:schemeClr val="tx1"/>
                </a:solidFill>
                <a:effectLst/>
                <a:latin typeface="+mn-lt"/>
                <a:ea typeface="+mn-ea"/>
                <a:cs typeface="+mn-cs"/>
              </a:rPr>
              <a:t>5. Together the trio purchased a sizing machine and began supplying fresh mandarins to local consumers and grocery stores. Boxed mandarins soon became a wonderful gift enjoyed by friends and family throughout the country, and many were sent to soldiers in foreign wars.</a:t>
            </a:r>
          </a:p>
          <a:p>
            <a:endParaRPr lang="en-US" dirty="0"/>
          </a:p>
        </p:txBody>
      </p:sp>
      <p:sp>
        <p:nvSpPr>
          <p:cNvPr id="4" name="Slide Number Placeholder 3"/>
          <p:cNvSpPr>
            <a:spLocks noGrp="1"/>
          </p:cNvSpPr>
          <p:nvPr>
            <p:ph type="sldNum" sz="quarter" idx="10"/>
          </p:nvPr>
        </p:nvSpPr>
        <p:spPr/>
        <p:txBody>
          <a:bodyPr/>
          <a:lstStyle/>
          <a:p>
            <a:fld id="{30B60A3E-4BC9-4497-95E2-69F5661E229A}" type="slidenum">
              <a:rPr lang="en-US" smtClean="0"/>
              <a:t>8</a:t>
            </a:fld>
            <a:endParaRPr lang="en-US"/>
          </a:p>
        </p:txBody>
      </p:sp>
    </p:spTree>
    <p:extLst>
      <p:ext uri="{BB962C8B-B14F-4D97-AF65-F5344CB8AC3E}">
        <p14:creationId xmlns:p14="http://schemas.microsoft.com/office/powerpoint/2010/main" val="1435604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a:t>We all want the best tasting and freshest citrus.</a:t>
            </a:r>
            <a:r>
              <a:rPr lang="en-US" baseline="0" dirty="0"/>
              <a:t> Nothing says winter like the smell and taste of fresh citrus!</a:t>
            </a:r>
            <a:endParaRPr lang="en-US" dirty="0"/>
          </a:p>
          <a:p>
            <a:pPr marL="228600" indent="-228600">
              <a:buAutoNum type="arabicPeriod"/>
            </a:pPr>
            <a:r>
              <a:rPr lang="en-US" baseline="0" dirty="0"/>
              <a:t>Grow your own food …. Plant your favorites. </a:t>
            </a:r>
          </a:p>
          <a:p>
            <a:pPr marL="228600" indent="-228600">
              <a:buAutoNum type="arabicPeriod"/>
            </a:pPr>
            <a:r>
              <a:rPr lang="en-US" baseline="0" dirty="0"/>
              <a:t>There are more than </a:t>
            </a:r>
            <a:r>
              <a:rPr lang="en-US" sz="1200" b="0" i="0" kern="1200" dirty="0">
                <a:solidFill>
                  <a:schemeClr val="tx1"/>
                </a:solidFill>
                <a:effectLst/>
                <a:latin typeface="+mn-lt"/>
                <a:ea typeface="+mn-ea"/>
                <a:cs typeface="+mn-cs"/>
              </a:rPr>
              <a:t>1,000 different varieties of Citrus and Citrus relatives. </a:t>
            </a:r>
            <a:r>
              <a:rPr lang="en-US" baseline="0" dirty="0"/>
              <a:t>As Kevin Marini likes to say “plant what you will eat.” </a:t>
            </a:r>
          </a:p>
          <a:p>
            <a:pPr marL="228600" indent="-228600">
              <a:buAutoNum type="arabicPeriod"/>
            </a:pPr>
            <a:r>
              <a:rPr lang="en-US" baseline="0" dirty="0"/>
              <a:t>Growing food give us an opportunity to teach our children or grandchildren where food comes from.  </a:t>
            </a:r>
          </a:p>
          <a:p>
            <a:pPr marL="228600" indent="-228600">
              <a:buAutoNum type="arabicPeriod"/>
            </a:pPr>
            <a:r>
              <a:rPr lang="en-US" baseline="0" dirty="0"/>
              <a:t>Evergreen makes the tree or shrub a good garden accent.</a:t>
            </a:r>
          </a:p>
          <a:p>
            <a:pPr marL="228600" indent="-228600">
              <a:buAutoNum type="arabicPeriod"/>
            </a:pPr>
            <a:r>
              <a:rPr lang="en-US" baseline="0" dirty="0"/>
              <a:t>Besides tasting so good, it is satisfying to watch the tree progress each year and throughout the seasons.</a:t>
            </a:r>
            <a:endParaRPr lang="en-US" dirty="0"/>
          </a:p>
        </p:txBody>
      </p:sp>
      <p:sp>
        <p:nvSpPr>
          <p:cNvPr id="4" name="Slide Number Placeholder 3"/>
          <p:cNvSpPr>
            <a:spLocks noGrp="1"/>
          </p:cNvSpPr>
          <p:nvPr>
            <p:ph type="sldNum" sz="quarter" idx="10"/>
          </p:nvPr>
        </p:nvSpPr>
        <p:spPr/>
        <p:txBody>
          <a:bodyPr/>
          <a:lstStyle/>
          <a:p>
            <a:fld id="{3C23D315-7099-4419-9025-8D01B39C21DE}" type="slidenum">
              <a:rPr lang="en-US" smtClean="0"/>
              <a:pPr/>
              <a:t>9</a:t>
            </a:fld>
            <a:endParaRPr lang="en-US" dirty="0"/>
          </a:p>
        </p:txBody>
      </p:sp>
    </p:spTree>
    <p:extLst>
      <p:ext uri="{BB962C8B-B14F-4D97-AF65-F5344CB8AC3E}">
        <p14:creationId xmlns:p14="http://schemas.microsoft.com/office/powerpoint/2010/main" val="267345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203174"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customXml" Target="../ink/ink2.xml"/><Relationship Id="rId5" Type="http://schemas.openxmlformats.org/officeDocument/2006/relationships/image" Target="../media/image18.emf"/><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customXml" Target="../ink/ink4.xml"/><Relationship Id="rId5" Type="http://schemas.openxmlformats.org/officeDocument/2006/relationships/image" Target="../media/image22.emf"/><Relationship Id="rId4" Type="http://schemas.openxmlformats.org/officeDocument/2006/relationships/customXml" Target="../ink/ink3.xml"/><Relationship Id="rId9"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685800" y="228600"/>
            <a:ext cx="7772400" cy="1600200"/>
          </a:xfrm>
        </p:spPr>
        <p:txBody>
          <a:bodyPr>
            <a:normAutofit/>
          </a:bodyPr>
          <a:lstStyle/>
          <a:p>
            <a:r>
              <a:rPr lang="en-US" dirty="0"/>
              <a:t>Growing Citrus in Placer County</a:t>
            </a:r>
          </a:p>
        </p:txBody>
      </p:sp>
      <p:sp>
        <p:nvSpPr>
          <p:cNvPr id="2" name="TextBox 1"/>
          <p:cNvSpPr txBox="1"/>
          <p:nvPr/>
        </p:nvSpPr>
        <p:spPr>
          <a:xfrm>
            <a:off x="6301368" y="3885512"/>
            <a:ext cx="1981200" cy="246221"/>
          </a:xfrm>
          <a:prstGeom prst="rect">
            <a:avLst/>
          </a:prstGeom>
          <a:noFill/>
        </p:spPr>
        <p:txBody>
          <a:bodyPr wrap="square" rtlCol="0">
            <a:spAutoFit/>
          </a:bodyPr>
          <a:lstStyle/>
          <a:p>
            <a:r>
              <a:rPr lang="en-US" sz="1000" dirty="0" err="1"/>
              <a:t>Photo:D.B-Garrido</a:t>
            </a:r>
            <a:endParaRPr lang="en-US" sz="1000" dirty="0"/>
          </a:p>
        </p:txBody>
      </p:sp>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0000" b="10000"/>
          <a:stretch>
            <a:fillRect/>
          </a:stretch>
        </p:blipFill>
        <p:spPr>
          <a:xfrm>
            <a:off x="2895600" y="1542056"/>
            <a:ext cx="3352800" cy="2682240"/>
          </a:xfrm>
          <a:ln w="28575">
            <a:solidFill>
              <a:schemeClr val="tx1"/>
            </a:solidFill>
          </a:ln>
        </p:spPr>
      </p:pic>
      <p:pic>
        <p:nvPicPr>
          <p:cNvPr id="5" name="Picture Placeholder 3"/>
          <p:cNvPicPr>
            <a:picLocks noChangeAspect="1"/>
          </p:cNvPicPr>
          <p:nvPr/>
        </p:nvPicPr>
        <p:blipFill>
          <a:blip r:embed="rId3" cstate="print">
            <a:extLst>
              <a:ext uri="{28A0092B-C50C-407E-A947-70E740481C1C}">
                <a14:useLocalDpi xmlns:a14="http://schemas.microsoft.com/office/drawing/2010/main" val="0"/>
              </a:ext>
            </a:extLst>
          </a:blip>
          <a:srcRect t="10000" b="10000"/>
          <a:stretch>
            <a:fillRect/>
          </a:stretch>
        </p:blipFill>
        <p:spPr>
          <a:xfrm>
            <a:off x="2915114" y="1543914"/>
            <a:ext cx="3352800" cy="2682240"/>
          </a:xfrm>
          <a:prstGeom prst="rect">
            <a:avLst/>
          </a:prstGeom>
          <a:ln w="28575">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a:t>Tree Selection</a:t>
            </a:r>
          </a:p>
        </p:txBody>
      </p:sp>
      <p:sp>
        <p:nvSpPr>
          <p:cNvPr id="3" name="Content Placeholder 2"/>
          <p:cNvSpPr>
            <a:spLocks noGrp="1"/>
          </p:cNvSpPr>
          <p:nvPr>
            <p:ph idx="1"/>
          </p:nvPr>
        </p:nvSpPr>
        <p:spPr>
          <a:xfrm>
            <a:off x="304800" y="2057400"/>
            <a:ext cx="8229600" cy="5791200"/>
          </a:xfrm>
        </p:spPr>
        <p:txBody>
          <a:bodyPr>
            <a:noAutofit/>
          </a:bodyPr>
          <a:lstStyle/>
          <a:p>
            <a:pPr marL="457200" indent="-457200">
              <a:buFont typeface="Wingdings" panose="05000000000000000000" pitchFamily="2" charset="2"/>
              <a:buChar char="v"/>
            </a:pPr>
            <a:r>
              <a:rPr lang="en-US" sz="2400" dirty="0"/>
              <a:t>Long lived trees – 50+ years – Investment</a:t>
            </a:r>
          </a:p>
          <a:p>
            <a:pPr marL="571500" indent="-571500">
              <a:buFont typeface="Wingdings" panose="05000000000000000000" pitchFamily="2" charset="2"/>
              <a:buChar char="v"/>
            </a:pPr>
            <a:r>
              <a:rPr lang="en-US" sz="2400" dirty="0">
                <a:solidFill>
                  <a:schemeClr val="accent2"/>
                </a:solidFill>
              </a:rPr>
              <a:t>IMPORTANT: </a:t>
            </a:r>
          </a:p>
          <a:p>
            <a:pPr marL="971550" lvl="1" indent="-571500">
              <a:buFont typeface="Arial" panose="020B0604020202020204" pitchFamily="34" charset="0"/>
              <a:buChar char="•"/>
            </a:pPr>
            <a:r>
              <a:rPr lang="en-US" dirty="0">
                <a:solidFill>
                  <a:schemeClr val="accent2"/>
                </a:solidFill>
              </a:rPr>
              <a:t>Certified citrus – reputable nursery:  certified disease free and true-to-type</a:t>
            </a:r>
          </a:p>
          <a:p>
            <a:pPr marL="971550" lvl="1" indent="-571500">
              <a:buFont typeface="Arial" panose="020B0604020202020204" pitchFamily="34" charset="0"/>
              <a:buChar char="•"/>
            </a:pPr>
            <a:r>
              <a:rPr lang="en-US" dirty="0">
                <a:solidFill>
                  <a:schemeClr val="accent2"/>
                </a:solidFill>
              </a:rPr>
              <a:t>No citrus trees from other state or county</a:t>
            </a:r>
          </a:p>
          <a:p>
            <a:pPr marL="971550" lvl="1" indent="-571500">
              <a:buFont typeface="Arial" panose="020B0604020202020204" pitchFamily="34" charset="0"/>
              <a:buChar char="•"/>
            </a:pPr>
            <a:r>
              <a:rPr lang="en-US" dirty="0">
                <a:solidFill>
                  <a:schemeClr val="accent2"/>
                </a:solidFill>
              </a:rPr>
              <a:t>Quarantine laws protect the health of CA’s citrus !!!</a:t>
            </a:r>
          </a:p>
          <a:p>
            <a:pPr marL="571500" indent="-571500">
              <a:buFont typeface="Wingdings" panose="05000000000000000000" pitchFamily="2" charset="2"/>
              <a:buChar char="v"/>
            </a:pPr>
            <a:r>
              <a:rPr lang="en-US" sz="2400" dirty="0"/>
              <a:t>Mandarins most popular citrus in the Sierra Nevada foothills</a:t>
            </a:r>
          </a:p>
        </p:txBody>
      </p:sp>
    </p:spTree>
    <p:extLst>
      <p:ext uri="{BB962C8B-B14F-4D97-AF65-F5344CB8AC3E}">
        <p14:creationId xmlns:p14="http://schemas.microsoft.com/office/powerpoint/2010/main" val="666927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Rootstock</a:t>
            </a:r>
          </a:p>
        </p:txBody>
      </p:sp>
      <p:sp>
        <p:nvSpPr>
          <p:cNvPr id="14" name="Text Placeholder 13"/>
          <p:cNvSpPr>
            <a:spLocks noGrp="1"/>
          </p:cNvSpPr>
          <p:nvPr>
            <p:ph idx="1"/>
          </p:nvPr>
        </p:nvSpPr>
        <p:spPr>
          <a:xfrm>
            <a:off x="457200" y="1417638"/>
            <a:ext cx="8229600" cy="5303837"/>
          </a:xfrm>
        </p:spPr>
        <p:txBody>
          <a:bodyPr>
            <a:normAutofit/>
          </a:bodyPr>
          <a:lstStyle/>
          <a:p>
            <a:pPr marL="457200" indent="-457200">
              <a:buFont typeface="Wingdings" panose="05000000000000000000" pitchFamily="2" charset="2"/>
              <a:buChar char="v"/>
            </a:pPr>
            <a:r>
              <a:rPr lang="en-US" sz="2400" dirty="0"/>
              <a:t>Graft union = crook in the trunk</a:t>
            </a:r>
          </a:p>
          <a:p>
            <a:pPr marL="457200" indent="-457200">
              <a:buFont typeface="Wingdings" panose="05000000000000000000" pitchFamily="2" charset="2"/>
              <a:buChar char="v"/>
            </a:pPr>
            <a:r>
              <a:rPr lang="en-US" sz="2400" dirty="0"/>
              <a:t>Citrus trees have 2 parts: scion and rootstock which join at the graft union</a:t>
            </a:r>
          </a:p>
          <a:p>
            <a:pPr marL="857250" lvl="1" indent="-457200">
              <a:buFont typeface="Arial" panose="020B0604020202020204" pitchFamily="34" charset="0"/>
              <a:buChar char="•"/>
            </a:pPr>
            <a:r>
              <a:rPr lang="en-US" sz="2000" dirty="0"/>
              <a:t>Scion is above the graft union and determines the fruiting variety</a:t>
            </a:r>
          </a:p>
          <a:p>
            <a:pPr marL="857250" lvl="1" indent="-457200">
              <a:buFont typeface="Arial" panose="020B0604020202020204" pitchFamily="34" charset="0"/>
              <a:buChar char="•"/>
            </a:pPr>
            <a:r>
              <a:rPr lang="en-US" sz="2000" dirty="0"/>
              <a:t>Rootstock influences  vigor, size, pest &amp; disease resistance</a:t>
            </a:r>
          </a:p>
          <a:p>
            <a:pPr marL="457200" indent="-457200">
              <a:buFont typeface="Wingdings" panose="05000000000000000000" pitchFamily="2" charset="2"/>
              <a:buChar char="v"/>
            </a:pPr>
            <a:r>
              <a:rPr lang="en-US" sz="2400" dirty="0"/>
              <a:t>Trifoliate rootstocks used for cold tolerance, fruit quality, disease resistance and semi-dwarfing qualities</a:t>
            </a:r>
          </a:p>
          <a:p>
            <a:pPr marL="457200" indent="-457200">
              <a:buFont typeface="Wingdings" panose="05000000000000000000" pitchFamily="2" charset="2"/>
              <a:buChar char="v"/>
            </a:pPr>
            <a:r>
              <a:rPr lang="en-US" sz="2400" dirty="0"/>
              <a:t>Rich 16-6 and Rubidoux are adapted to the foothills</a:t>
            </a:r>
          </a:p>
          <a:p>
            <a:pPr marL="457200" indent="-457200">
              <a:buFont typeface="Wingdings" panose="05000000000000000000" pitchFamily="2" charset="2"/>
              <a:buChar char="v"/>
            </a:pPr>
            <a:r>
              <a:rPr lang="en-US" sz="2400" dirty="0"/>
              <a:t>Flying dragon for contained citrus</a:t>
            </a:r>
          </a:p>
          <a:p>
            <a:pPr marL="457200" indent="-457200">
              <a:buFont typeface="Wingdings" panose="05000000000000000000" pitchFamily="2" charset="2"/>
              <a:buChar char="v"/>
            </a:pPr>
            <a:endParaRPr lang="en-US" sz="2400" dirty="0"/>
          </a:p>
          <a:p>
            <a:pPr marL="0" indent="0" algn="ctr"/>
            <a:r>
              <a:rPr lang="en-US" sz="2400" i="1" dirty="0"/>
              <a:t>Select appropriate rootstock for environment, soil conditions, and disease resistance</a:t>
            </a:r>
          </a:p>
          <a:p>
            <a:pPr marL="0" indent="0"/>
            <a:endParaRPr lang="en-US" sz="2000" dirty="0"/>
          </a:p>
          <a:p>
            <a:pPr marL="457200" indent="-457200">
              <a:buFont typeface="Wingdings" panose="05000000000000000000" pitchFamily="2" charset="2"/>
              <a:buChar char="v"/>
            </a:pPr>
            <a:endParaRPr lang="en-US" sz="28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11</a:t>
            </a:fld>
            <a:endParaRPr lang="en-US" dirty="0"/>
          </a:p>
        </p:txBody>
      </p:sp>
      <p:sp>
        <p:nvSpPr>
          <p:cNvPr id="15" name="TextBox 14"/>
          <p:cNvSpPr txBox="1"/>
          <p:nvPr/>
        </p:nvSpPr>
        <p:spPr>
          <a:xfrm>
            <a:off x="13258800" y="5307191"/>
            <a:ext cx="1600200" cy="246221"/>
          </a:xfrm>
          <a:prstGeom prst="rect">
            <a:avLst/>
          </a:prstGeom>
          <a:noFill/>
        </p:spPr>
        <p:txBody>
          <a:bodyPr wrap="square" rtlCol="0">
            <a:spAutoFit/>
          </a:bodyPr>
          <a:lstStyle/>
          <a:p>
            <a:r>
              <a:rPr lang="en-US" sz="1000" dirty="0"/>
              <a:t>Photo: UC ANR</a:t>
            </a:r>
          </a:p>
        </p:txBody>
      </p:sp>
    </p:spTree>
    <p:extLst>
      <p:ext uri="{BB962C8B-B14F-4D97-AF65-F5344CB8AC3E}">
        <p14:creationId xmlns:p14="http://schemas.microsoft.com/office/powerpoint/2010/main" val="3079315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57200" y="1600200"/>
            <a:ext cx="4724400" cy="4756150"/>
          </a:xfrm>
        </p:spPr>
        <p:txBody>
          <a:bodyPr/>
          <a:lstStyle/>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12</a:t>
            </a:fld>
            <a:endParaRPr lang="en-US" dirty="0"/>
          </a:p>
        </p:txBody>
      </p:sp>
      <p:pic>
        <p:nvPicPr>
          <p:cNvPr id="9" name="Picture Placeholder 8"/>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3636" r="13636"/>
          <a:stretch>
            <a:fillRect/>
          </a:stretch>
        </p:blipFill>
        <p:spPr>
          <a:xfrm rot="16200000">
            <a:off x="852354" y="1637432"/>
            <a:ext cx="3511188" cy="3775708"/>
          </a:xfrm>
          <a:ln w="28575">
            <a:solidFill>
              <a:schemeClr val="tx1"/>
            </a:solidFill>
          </a:ln>
        </p:spPr>
      </p:pic>
      <p:sp>
        <p:nvSpPr>
          <p:cNvPr id="6" name="Title 5"/>
          <p:cNvSpPr>
            <a:spLocks noGrp="1"/>
          </p:cNvSpPr>
          <p:nvPr>
            <p:ph type="title"/>
          </p:nvPr>
        </p:nvSpPr>
        <p:spPr/>
        <p:txBody>
          <a:bodyPr>
            <a:normAutofit fontScale="90000"/>
          </a:bodyPr>
          <a:lstStyle/>
          <a:p>
            <a:br>
              <a:rPr lang="en-US" sz="4000" dirty="0"/>
            </a:br>
            <a:r>
              <a:rPr lang="en-US" sz="4000" dirty="0"/>
              <a:t>Graft Union</a:t>
            </a:r>
            <a:br>
              <a:rPr lang="en-US" sz="4000" dirty="0"/>
            </a:br>
            <a:r>
              <a:rPr lang="en-US" sz="4000" dirty="0"/>
              <a:t>Scion &amp; Rootstock</a:t>
            </a:r>
            <a:br>
              <a:rPr lang="en-US" dirty="0"/>
            </a:br>
            <a:endParaRPr lang="en-US" dirty="0"/>
          </a:p>
        </p:txBody>
      </p:sp>
      <p:sp>
        <p:nvSpPr>
          <p:cNvPr id="12" name="TextBox 11"/>
          <p:cNvSpPr txBox="1"/>
          <p:nvPr/>
        </p:nvSpPr>
        <p:spPr>
          <a:xfrm>
            <a:off x="793377" y="5450370"/>
            <a:ext cx="6521823" cy="246221"/>
          </a:xfrm>
          <a:prstGeom prst="rect">
            <a:avLst/>
          </a:prstGeom>
          <a:noFill/>
        </p:spPr>
        <p:txBody>
          <a:bodyPr wrap="square" rtlCol="0">
            <a:spAutoFit/>
          </a:bodyPr>
          <a:lstStyle/>
          <a:p>
            <a:r>
              <a:rPr lang="en-US" sz="1000" dirty="0"/>
              <a:t>Photo by: Dale Kuroda</a:t>
            </a:r>
          </a:p>
        </p:txBody>
      </p:sp>
      <p:sp>
        <p:nvSpPr>
          <p:cNvPr id="13" name="TextBox 12"/>
          <p:cNvSpPr txBox="1"/>
          <p:nvPr/>
        </p:nvSpPr>
        <p:spPr>
          <a:xfrm>
            <a:off x="5925838" y="1633652"/>
            <a:ext cx="2691485" cy="1569660"/>
          </a:xfrm>
          <a:prstGeom prst="rect">
            <a:avLst/>
          </a:prstGeom>
          <a:noFill/>
        </p:spPr>
        <p:txBody>
          <a:bodyPr wrap="square" rtlCol="0">
            <a:spAutoFit/>
          </a:bodyPr>
          <a:lstStyle/>
          <a:p>
            <a:r>
              <a:rPr lang="en-US" sz="2400" dirty="0">
                <a:solidFill>
                  <a:schemeClr val="accent1"/>
                </a:solidFill>
              </a:rPr>
              <a:t>Note: Any growth that appears </a:t>
            </a:r>
            <a:r>
              <a:rPr lang="en-US" sz="2400" b="1" dirty="0">
                <a:solidFill>
                  <a:schemeClr val="accent2"/>
                </a:solidFill>
              </a:rPr>
              <a:t>below</a:t>
            </a:r>
            <a:r>
              <a:rPr lang="en-US" sz="2400" dirty="0">
                <a:solidFill>
                  <a:schemeClr val="accent1"/>
                </a:solidFill>
              </a:rPr>
              <a:t> the graft should be removed</a:t>
            </a:r>
            <a:endParaRPr lang="en-US" dirty="0">
              <a:solidFill>
                <a:schemeClr val="accent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96278" y="3443495"/>
            <a:ext cx="2637842" cy="2360791"/>
          </a:xfrm>
          <a:prstGeom prst="rect">
            <a:avLst/>
          </a:prstGeom>
          <a:ln w="28575">
            <a:solidFill>
              <a:schemeClr val="tx1"/>
            </a:solidFill>
          </a:ln>
        </p:spPr>
      </p:pic>
      <p:sp>
        <p:nvSpPr>
          <p:cNvPr id="4" name="TextBox 3"/>
          <p:cNvSpPr txBox="1"/>
          <p:nvPr/>
        </p:nvSpPr>
        <p:spPr>
          <a:xfrm>
            <a:off x="6248400" y="6026470"/>
            <a:ext cx="1402977" cy="246221"/>
          </a:xfrm>
          <a:prstGeom prst="rect">
            <a:avLst/>
          </a:prstGeom>
          <a:noFill/>
        </p:spPr>
        <p:txBody>
          <a:bodyPr wrap="square" rtlCol="0">
            <a:spAutoFit/>
          </a:bodyPr>
          <a:lstStyle/>
          <a:p>
            <a:r>
              <a:rPr lang="en-US" sz="1000" dirty="0"/>
              <a:t>Photo: S. Fitzpatrick</a:t>
            </a:r>
          </a:p>
        </p:txBody>
      </p:sp>
    </p:spTree>
    <p:extLst>
      <p:ext uri="{BB962C8B-B14F-4D97-AF65-F5344CB8AC3E}">
        <p14:creationId xmlns:p14="http://schemas.microsoft.com/office/powerpoint/2010/main" val="348364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Site Selection</a:t>
            </a:r>
          </a:p>
        </p:txBody>
      </p:sp>
      <p:sp>
        <p:nvSpPr>
          <p:cNvPr id="3" name="Content Placeholder 2"/>
          <p:cNvSpPr>
            <a:spLocks noGrp="1"/>
          </p:cNvSpPr>
          <p:nvPr>
            <p:ph idx="1"/>
          </p:nvPr>
        </p:nvSpPr>
        <p:spPr>
          <a:xfrm>
            <a:off x="457200" y="1752599"/>
            <a:ext cx="8229600" cy="4267201"/>
          </a:xfrm>
        </p:spPr>
        <p:txBody>
          <a:bodyPr>
            <a:noAutofit/>
          </a:bodyPr>
          <a:lstStyle/>
          <a:p>
            <a:pPr marL="3657600" lvl="7" indent="-571500">
              <a:buFont typeface="Wingdings" panose="05000000000000000000" pitchFamily="2" charset="2"/>
              <a:buChar char="v"/>
            </a:pPr>
            <a:r>
              <a:rPr lang="en-US" sz="2400" dirty="0">
                <a:solidFill>
                  <a:srgbClr val="0070C0"/>
                </a:solidFill>
              </a:rPr>
              <a:t>Full sun (8 hrs.) for flowering &amp; fruit production</a:t>
            </a:r>
          </a:p>
          <a:p>
            <a:pPr marL="3657600" lvl="7" indent="-571500">
              <a:buFont typeface="Wingdings" panose="05000000000000000000" pitchFamily="2" charset="2"/>
              <a:buChar char="v"/>
            </a:pPr>
            <a:r>
              <a:rPr lang="en-US" sz="2400" dirty="0">
                <a:solidFill>
                  <a:schemeClr val="tx2"/>
                </a:solidFill>
              </a:rPr>
              <a:t>South or southwest facing</a:t>
            </a:r>
          </a:p>
          <a:p>
            <a:pPr marL="3657600" lvl="7" indent="-571500">
              <a:buFont typeface="Wingdings" panose="05000000000000000000" pitchFamily="2" charset="2"/>
              <a:buChar char="v"/>
            </a:pPr>
            <a:r>
              <a:rPr lang="en-US" sz="2400" dirty="0">
                <a:solidFill>
                  <a:schemeClr val="tx2"/>
                </a:solidFill>
              </a:rPr>
              <a:t>Water source</a:t>
            </a:r>
          </a:p>
          <a:p>
            <a:pPr marL="3657600" lvl="7" indent="-571500">
              <a:buFont typeface="Wingdings" panose="05000000000000000000" pitchFamily="2" charset="2"/>
              <a:buChar char="v"/>
            </a:pPr>
            <a:r>
              <a:rPr lang="en-US" sz="2400" dirty="0">
                <a:solidFill>
                  <a:schemeClr val="tx2"/>
                </a:solidFill>
              </a:rPr>
              <a:t>Protected from strong winds</a:t>
            </a:r>
          </a:p>
          <a:p>
            <a:pPr marL="3657600" lvl="7" indent="-571500">
              <a:buFont typeface="Wingdings" panose="05000000000000000000" pitchFamily="2" charset="2"/>
              <a:buChar char="v"/>
            </a:pPr>
            <a:r>
              <a:rPr lang="en-US" sz="2400" dirty="0">
                <a:solidFill>
                  <a:schemeClr val="tx2"/>
                </a:solidFill>
              </a:rPr>
              <a:t>In marginal zones, consider container planting which can be moved to south facing walls or indoors</a:t>
            </a:r>
          </a:p>
          <a:p>
            <a:pPr marL="3657600" lvl="7" indent="-571500">
              <a:buFont typeface="Wingdings" panose="05000000000000000000" pitchFamily="2" charset="2"/>
              <a:buChar char="v"/>
            </a:pPr>
            <a:r>
              <a:rPr lang="en-US" sz="2400" dirty="0">
                <a:solidFill>
                  <a:schemeClr val="tx2"/>
                </a:solidFill>
              </a:rPr>
              <a:t>Upper limit of 1,200 feet</a:t>
            </a:r>
          </a:p>
          <a:p>
            <a:pPr marL="2628900" lvl="6" indent="0">
              <a:buNone/>
            </a:pPr>
            <a:endParaRPr lang="en-US" sz="2800" dirty="0"/>
          </a:p>
        </p:txBody>
      </p:sp>
      <p:sp>
        <p:nvSpPr>
          <p:cNvPr id="6" name="Text Placeholder 5"/>
          <p:cNvSpPr>
            <a:spLocks noGrp="1"/>
          </p:cNvSpPr>
          <p:nvPr>
            <p:ph type="body" idx="4294967295"/>
          </p:nvPr>
        </p:nvSpPr>
        <p:spPr>
          <a:xfrm>
            <a:off x="0" y="1228725"/>
            <a:ext cx="8229600" cy="434975"/>
          </a:xfrm>
        </p:spPr>
        <p:txBody>
          <a:bodyPr>
            <a:normAutofit fontScale="85000" lnSpcReduction="20000"/>
          </a:bodyPr>
          <a:lstStyle/>
          <a:p>
            <a:pPr algn="ctr"/>
            <a:r>
              <a:rPr lang="en-US" dirty="0"/>
              <a:t>           </a:t>
            </a:r>
            <a:r>
              <a:rPr lang="en-US" dirty="0">
                <a:solidFill>
                  <a:schemeClr val="accent2"/>
                </a:solidFill>
              </a:rPr>
              <a:t>Right Plant – Right Place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73696"/>
            <a:ext cx="2853153" cy="3263412"/>
          </a:xfrm>
          <a:prstGeom prst="rect">
            <a:avLst/>
          </a:prstGeom>
          <a:ln>
            <a:solidFill>
              <a:schemeClr val="tx1"/>
            </a:solidFill>
          </a:ln>
        </p:spPr>
      </p:pic>
      <p:sp>
        <p:nvSpPr>
          <p:cNvPr id="5" name="TextBox 4"/>
          <p:cNvSpPr txBox="1"/>
          <p:nvPr/>
        </p:nvSpPr>
        <p:spPr>
          <a:xfrm>
            <a:off x="2438400" y="5402896"/>
            <a:ext cx="2438400" cy="246221"/>
          </a:xfrm>
          <a:prstGeom prst="rect">
            <a:avLst/>
          </a:prstGeom>
          <a:noFill/>
        </p:spPr>
        <p:txBody>
          <a:bodyPr wrap="square" rtlCol="0">
            <a:spAutoFit/>
          </a:bodyPr>
          <a:lstStyle/>
          <a:p>
            <a:r>
              <a:rPr lang="en-US" sz="1000" dirty="0"/>
              <a:t>Photo: UC ANR</a:t>
            </a:r>
          </a:p>
        </p:txBody>
      </p:sp>
    </p:spTree>
    <p:extLst>
      <p:ext uri="{BB962C8B-B14F-4D97-AF65-F5344CB8AC3E}">
        <p14:creationId xmlns:p14="http://schemas.microsoft.com/office/powerpoint/2010/main" val="332779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a:t>        Planting Overview</a:t>
            </a:r>
          </a:p>
        </p:txBody>
      </p:sp>
      <p:sp>
        <p:nvSpPr>
          <p:cNvPr id="6" name="Content Placeholder 5"/>
          <p:cNvSpPr>
            <a:spLocks noGrp="1"/>
          </p:cNvSpPr>
          <p:nvPr>
            <p:ph idx="1"/>
          </p:nvPr>
        </p:nvSpPr>
        <p:spPr>
          <a:xfrm>
            <a:off x="457200" y="1295400"/>
            <a:ext cx="8229600" cy="5333999"/>
          </a:xfrm>
        </p:spPr>
        <p:txBody>
          <a:bodyPr>
            <a:noAutofit/>
          </a:bodyPr>
          <a:lstStyle/>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a:t>Dig the hole as deep as root ball height and twice as wide</a:t>
            </a:r>
          </a:p>
          <a:p>
            <a:pPr marL="457200" indent="-457200">
              <a:buFont typeface="Wingdings" panose="05000000000000000000" pitchFamily="2" charset="2"/>
              <a:buChar char="v"/>
            </a:pPr>
            <a:r>
              <a:rPr lang="en-US" sz="2400" dirty="0"/>
              <a:t>Plant in springtime  (March-April)</a:t>
            </a:r>
          </a:p>
          <a:p>
            <a:pPr marL="457200" indent="-457200">
              <a:buFont typeface="Wingdings" panose="05000000000000000000" pitchFamily="2" charset="2"/>
              <a:buChar char="v"/>
            </a:pPr>
            <a:r>
              <a:rPr lang="en-US" sz="2400" dirty="0"/>
              <a:t>Shallow rooted trees/Feeder roots in top 2 ‘</a:t>
            </a:r>
          </a:p>
          <a:p>
            <a:pPr marL="457200" indent="-457200">
              <a:buFont typeface="Wingdings" panose="05000000000000000000" pitchFamily="2" charset="2"/>
              <a:buChar char="v"/>
            </a:pPr>
            <a:r>
              <a:rPr lang="en-US" sz="2400" dirty="0"/>
              <a:t>Most citrus is sold in containers – roots may be bound or kinked</a:t>
            </a:r>
          </a:p>
          <a:p>
            <a:pPr marL="457200" indent="-457200">
              <a:buFont typeface="Wingdings" panose="05000000000000000000" pitchFamily="2" charset="2"/>
              <a:buChar char="v"/>
            </a:pPr>
            <a:r>
              <a:rPr lang="en-US" sz="2400" dirty="0"/>
              <a:t>Make a small mound in bottom of hole. Unwind roots and spread over mound, tips pointing downward.</a:t>
            </a:r>
          </a:p>
          <a:p>
            <a:pPr marL="457200" indent="-457200">
              <a:buFont typeface="Wingdings" panose="05000000000000000000" pitchFamily="2" charset="2"/>
              <a:buChar char="v"/>
            </a:pPr>
            <a:r>
              <a:rPr lang="en-US" sz="2400" dirty="0"/>
              <a:t>Graft union is above ground</a:t>
            </a:r>
          </a:p>
          <a:p>
            <a:pPr marL="457200" indent="-457200">
              <a:buFont typeface="Wingdings" panose="05000000000000000000" pitchFamily="2" charset="2"/>
              <a:buChar char="v"/>
            </a:pPr>
            <a:r>
              <a:rPr lang="en-US" sz="2400" dirty="0"/>
              <a:t>Back fill with natural soil (no amendments) and tamp down</a:t>
            </a:r>
          </a:p>
        </p:txBody>
      </p:sp>
    </p:spTree>
    <p:extLst>
      <p:ext uri="{BB962C8B-B14F-4D97-AF65-F5344CB8AC3E}">
        <p14:creationId xmlns:p14="http://schemas.microsoft.com/office/powerpoint/2010/main" val="166940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Planting Tips </a:t>
            </a:r>
          </a:p>
        </p:txBody>
      </p:sp>
      <p:sp>
        <p:nvSpPr>
          <p:cNvPr id="5" name="Text Placeholder 4"/>
          <p:cNvSpPr>
            <a:spLocks noGrp="1"/>
          </p:cNvSpPr>
          <p:nvPr>
            <p:ph idx="1"/>
          </p:nvPr>
        </p:nvSpPr>
        <p:spPr>
          <a:xfrm>
            <a:off x="457200" y="1417638"/>
            <a:ext cx="8229600" cy="5257799"/>
          </a:xfrm>
        </p:spPr>
        <p:txBody>
          <a:bodyPr>
            <a:normAutofit lnSpcReduction="10000"/>
          </a:bodyPr>
          <a:lstStyle/>
          <a:p>
            <a:pPr marL="457200" indent="-457200">
              <a:buFont typeface="Wingdings" panose="05000000000000000000" pitchFamily="2" charset="2"/>
              <a:buChar char="v"/>
            </a:pPr>
            <a:r>
              <a:rPr lang="en-US" sz="2600" dirty="0"/>
              <a:t>Top dress with a few inches of compost/cover with mulch</a:t>
            </a:r>
          </a:p>
          <a:p>
            <a:pPr marL="457200" indent="-457200">
              <a:buFont typeface="Wingdings" panose="05000000000000000000" pitchFamily="2" charset="2"/>
              <a:buChar char="v"/>
            </a:pPr>
            <a:r>
              <a:rPr lang="en-US" sz="2600" dirty="0"/>
              <a:t>Leave 2-3 “ of bare soil next to the trunk</a:t>
            </a:r>
          </a:p>
          <a:p>
            <a:pPr marL="457200" indent="-457200">
              <a:buFont typeface="Wingdings" panose="05000000000000000000" pitchFamily="2" charset="2"/>
              <a:buChar char="v"/>
            </a:pPr>
            <a:r>
              <a:rPr lang="en-US" sz="2600" dirty="0"/>
              <a:t>Water well after planting </a:t>
            </a:r>
          </a:p>
          <a:p>
            <a:pPr marL="457200" indent="-457200">
              <a:buFont typeface="Wingdings" panose="05000000000000000000" pitchFamily="2" charset="2"/>
              <a:buChar char="v"/>
            </a:pPr>
            <a:r>
              <a:rPr lang="en-US" sz="2600" dirty="0"/>
              <a:t>Monitor newly planted trees. When soil feels dry in the top 6-8” – water.</a:t>
            </a:r>
          </a:p>
          <a:p>
            <a:pPr marL="457200" indent="-457200">
              <a:buFont typeface="Wingdings" panose="05000000000000000000" pitchFamily="2" charset="2"/>
              <a:buChar char="v"/>
            </a:pPr>
            <a:r>
              <a:rPr lang="en-US" sz="2600" dirty="0"/>
              <a:t>Frequent watering for 1</a:t>
            </a:r>
            <a:r>
              <a:rPr lang="en-US" sz="2600" baseline="30000" dirty="0"/>
              <a:t>st</a:t>
            </a:r>
            <a:r>
              <a:rPr lang="en-US" sz="2600" dirty="0"/>
              <a:t> year – moist, not wet</a:t>
            </a:r>
          </a:p>
          <a:p>
            <a:pPr marL="457200" indent="-457200">
              <a:buFont typeface="Wingdings" panose="05000000000000000000" pitchFamily="2" charset="2"/>
              <a:buChar char="v"/>
            </a:pPr>
            <a:r>
              <a:rPr lang="en-US" sz="2600" dirty="0"/>
              <a:t>White wash trunk with 50/50 interior white latex paint/water</a:t>
            </a:r>
          </a:p>
          <a:p>
            <a:pPr marL="457200" indent="-457200">
              <a:buFont typeface="Wingdings" panose="05000000000000000000" pitchFamily="2" charset="2"/>
              <a:buChar char="v"/>
            </a:pPr>
            <a:r>
              <a:rPr lang="en-US" sz="2600" dirty="0"/>
              <a:t>Elevations of 1,200 -1,500’ will have to protect from cold</a:t>
            </a:r>
          </a:p>
          <a:p>
            <a:pPr marL="457200" indent="-457200">
              <a:buFont typeface="Wingdings" panose="05000000000000000000" pitchFamily="2" charset="2"/>
              <a:buChar char="v"/>
            </a:pPr>
            <a:r>
              <a:rPr lang="en-US" sz="2600" dirty="0"/>
              <a:t>Avoid planting in lawns  Why?</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endParaRPr lang="en-US" sz="2400" dirty="0"/>
          </a:p>
        </p:txBody>
      </p:sp>
    </p:spTree>
    <p:extLst>
      <p:ext uri="{BB962C8B-B14F-4D97-AF65-F5344CB8AC3E}">
        <p14:creationId xmlns:p14="http://schemas.microsoft.com/office/powerpoint/2010/main" val="1453346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Irrigation</a:t>
            </a:r>
          </a:p>
        </p:txBody>
      </p:sp>
      <p:sp>
        <p:nvSpPr>
          <p:cNvPr id="3" name="Content Placeholder 2"/>
          <p:cNvSpPr>
            <a:spLocks noGrp="1"/>
          </p:cNvSpPr>
          <p:nvPr>
            <p:ph idx="1"/>
          </p:nvPr>
        </p:nvSpPr>
        <p:spPr/>
        <p:txBody>
          <a:bodyPr>
            <a:noAutofit/>
          </a:bodyPr>
          <a:lstStyle/>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a:t>Correct watering leads to development of quality fruit and builds natural resistance to fungal disease</a:t>
            </a:r>
          </a:p>
          <a:p>
            <a:pPr marL="457200" indent="-457200">
              <a:buFont typeface="Wingdings" panose="05000000000000000000" pitchFamily="2" charset="2"/>
              <a:buChar char="v"/>
            </a:pPr>
            <a:r>
              <a:rPr lang="en-US" sz="2400" dirty="0"/>
              <a:t>Frequency of irrigation is determined by soil type and weather conditions</a:t>
            </a:r>
          </a:p>
          <a:p>
            <a:pPr marL="457200" indent="-457200">
              <a:buFont typeface="Wingdings" panose="05000000000000000000" pitchFamily="2" charset="2"/>
              <a:buChar char="v"/>
            </a:pPr>
            <a:r>
              <a:rPr lang="en-US" sz="2400" dirty="0"/>
              <a:t>Summer Stress – maintain adequate water</a:t>
            </a:r>
          </a:p>
          <a:p>
            <a:pPr marL="457200" indent="-457200">
              <a:buFont typeface="Wingdings" panose="05000000000000000000" pitchFamily="2" charset="2"/>
              <a:buChar char="v"/>
            </a:pPr>
            <a:r>
              <a:rPr lang="en-US" sz="2400" dirty="0"/>
              <a:t>When high temperatures are predicted for several days, irrigate in advance of the heat </a:t>
            </a:r>
          </a:p>
        </p:txBody>
      </p:sp>
      <p:sp>
        <p:nvSpPr>
          <p:cNvPr id="4" name="Slide Number Placeholder 3"/>
          <p:cNvSpPr>
            <a:spLocks noGrp="1"/>
          </p:cNvSpPr>
          <p:nvPr>
            <p:ph type="sldNum" sz="quarter" idx="12"/>
          </p:nvPr>
        </p:nvSpPr>
        <p:spPr/>
        <p:txBody>
          <a:bodyPr/>
          <a:lstStyle/>
          <a:p>
            <a:fld id="{111DB74A-73E3-49E8-8984-0D5D8C20C556}" type="slidenum">
              <a:rPr lang="en-US" smtClean="0"/>
              <a:pPr/>
              <a:t>16</a:t>
            </a:fld>
            <a:endParaRPr lang="en-US"/>
          </a:p>
        </p:txBody>
      </p:sp>
    </p:spTree>
    <p:extLst>
      <p:ext uri="{BB962C8B-B14F-4D97-AF65-F5344CB8AC3E}">
        <p14:creationId xmlns:p14="http://schemas.microsoft.com/office/powerpoint/2010/main" val="265783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616075"/>
            <a:ext cx="4724400" cy="5105400"/>
          </a:xfrm>
        </p:spPr>
        <p:txBody>
          <a:bodyPr>
            <a:normAutofit/>
          </a:bodyPr>
          <a:lstStyle/>
          <a:p>
            <a:pPr marL="457200" indent="-457200">
              <a:buFont typeface="Wingdings" panose="05000000000000000000" pitchFamily="2" charset="2"/>
              <a:buChar char="v"/>
            </a:pPr>
            <a:r>
              <a:rPr lang="en-US" sz="2400" dirty="0"/>
              <a:t>Initially have water source close to root ball – apply further out as tree becomes established</a:t>
            </a:r>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a:t>What happens with too much or too little water:</a:t>
            </a:r>
          </a:p>
          <a:p>
            <a:pPr marL="0" indent="0"/>
            <a:r>
              <a:rPr lang="en-US" sz="2400" dirty="0"/>
              <a:t>	</a:t>
            </a:r>
            <a:r>
              <a:rPr lang="en-US" sz="2000" dirty="0"/>
              <a:t>Under watering yields small 	fruit with sunburn tendency</a:t>
            </a:r>
          </a:p>
          <a:p>
            <a:pPr marL="0" indent="0"/>
            <a:r>
              <a:rPr lang="en-US" sz="2000" dirty="0"/>
              <a:t>	Overwatering predisposes 	the tree to root and crown 	rots</a:t>
            </a:r>
          </a:p>
        </p:txBody>
      </p:sp>
      <p:sp>
        <p:nvSpPr>
          <p:cNvPr id="3" name="Slide Number Placeholder 2"/>
          <p:cNvSpPr>
            <a:spLocks noGrp="1"/>
          </p:cNvSpPr>
          <p:nvPr>
            <p:ph type="sldNum" sz="quarter" idx="16"/>
          </p:nvPr>
        </p:nvSpPr>
        <p:spPr/>
        <p:txBody>
          <a:bodyPr/>
          <a:lstStyle/>
          <a:p>
            <a:fld id="{111DB74A-73E3-49E8-8984-0D5D8C20C556}" type="slidenum">
              <a:rPr lang="en-US" smtClean="0"/>
              <a:pPr/>
              <a:t>17</a:t>
            </a:fld>
            <a:endParaRPr lang="en-US" dirty="0"/>
          </a:p>
        </p:txBody>
      </p:sp>
      <p:pic>
        <p:nvPicPr>
          <p:cNvPr id="12" name="Picture Placeholder 11"/>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6431" r="6431"/>
          <a:stretch>
            <a:fillRect/>
          </a:stretch>
        </p:blipFill>
        <p:spPr>
          <a:xfrm>
            <a:off x="5427431" y="1710602"/>
            <a:ext cx="3224645" cy="2955925"/>
          </a:xfrm>
          <a:ln w="19050">
            <a:solidFill>
              <a:schemeClr val="tx1"/>
            </a:solidFill>
          </a:ln>
        </p:spPr>
      </p:pic>
      <p:sp>
        <p:nvSpPr>
          <p:cNvPr id="9" name="Title 8"/>
          <p:cNvSpPr>
            <a:spLocks noGrp="1"/>
          </p:cNvSpPr>
          <p:nvPr>
            <p:ph type="title" idx="4294967295"/>
          </p:nvPr>
        </p:nvSpPr>
        <p:spPr>
          <a:xfrm>
            <a:off x="0" y="274638"/>
            <a:ext cx="8229600" cy="1143000"/>
          </a:xfrm>
        </p:spPr>
        <p:txBody>
          <a:bodyPr>
            <a:normAutofit/>
          </a:bodyPr>
          <a:lstStyle/>
          <a:p>
            <a:r>
              <a:rPr lang="en-US" dirty="0">
                <a:solidFill>
                  <a:schemeClr val="tx2"/>
                </a:solidFill>
              </a:rPr>
              <a:t>   </a:t>
            </a:r>
            <a:r>
              <a:rPr lang="en-US" dirty="0"/>
              <a:t>More about Irrigation</a:t>
            </a:r>
          </a:p>
        </p:txBody>
      </p:sp>
      <p:sp>
        <p:nvSpPr>
          <p:cNvPr id="4" name="TextBox 3"/>
          <p:cNvSpPr txBox="1"/>
          <p:nvPr/>
        </p:nvSpPr>
        <p:spPr>
          <a:xfrm rot="10800000" flipV="1">
            <a:off x="7696200" y="4717128"/>
            <a:ext cx="5812069" cy="246221"/>
          </a:xfrm>
          <a:prstGeom prst="rect">
            <a:avLst/>
          </a:prstGeom>
          <a:noFill/>
        </p:spPr>
        <p:txBody>
          <a:bodyPr wrap="square" rtlCol="0">
            <a:spAutoFit/>
          </a:bodyPr>
          <a:lstStyle/>
          <a:p>
            <a:r>
              <a:rPr lang="en-US" sz="1000" dirty="0"/>
              <a:t>Photo: UC ANR</a:t>
            </a:r>
          </a:p>
        </p:txBody>
      </p:sp>
    </p:spTree>
    <p:extLst>
      <p:ext uri="{BB962C8B-B14F-4D97-AF65-F5344CB8AC3E}">
        <p14:creationId xmlns:p14="http://schemas.microsoft.com/office/powerpoint/2010/main" val="2921964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Fertilizing</a:t>
            </a:r>
          </a:p>
        </p:txBody>
      </p:sp>
      <p:sp>
        <p:nvSpPr>
          <p:cNvPr id="7" name="Content Placeholder 6"/>
          <p:cNvSpPr>
            <a:spLocks noGrp="1"/>
          </p:cNvSpPr>
          <p:nvPr>
            <p:ph idx="1"/>
          </p:nvPr>
        </p:nvSpPr>
        <p:spPr>
          <a:xfrm>
            <a:off x="457200" y="1600201"/>
            <a:ext cx="8229600" cy="5121274"/>
          </a:xfrm>
        </p:spPr>
        <p:txBody>
          <a:bodyPr>
            <a:normAutofit/>
          </a:bodyPr>
          <a:lstStyle/>
          <a:p>
            <a:pPr marL="457200" indent="-457200">
              <a:buFont typeface="Wingdings" panose="05000000000000000000" pitchFamily="2" charset="2"/>
              <a:buChar char="v"/>
            </a:pPr>
            <a:r>
              <a:rPr lang="en-US" sz="2400" dirty="0"/>
              <a:t>Typically most nutrients (except nitrogen) are available in local soil</a:t>
            </a:r>
          </a:p>
          <a:p>
            <a:pPr marL="457200" indent="-457200">
              <a:buFont typeface="Wingdings" panose="05000000000000000000" pitchFamily="2" charset="2"/>
              <a:buChar char="v"/>
            </a:pPr>
            <a:r>
              <a:rPr lang="en-US" sz="2400" dirty="0"/>
              <a:t>In doubt – request a soil analysis (see resource list)</a:t>
            </a:r>
          </a:p>
          <a:p>
            <a:pPr marL="457200" indent="-457200">
              <a:buFont typeface="Wingdings" panose="05000000000000000000" pitchFamily="2" charset="2"/>
              <a:buChar char="v"/>
            </a:pPr>
            <a:r>
              <a:rPr lang="en-US" sz="2400" dirty="0"/>
              <a:t>Mature citrus will require nitrogen: prior to bloom, then May-June, no later than August (may affect fruit quality)</a:t>
            </a:r>
          </a:p>
          <a:p>
            <a:pPr marL="457200" indent="-457200">
              <a:buFont typeface="Wingdings" panose="05000000000000000000" pitchFamily="2" charset="2"/>
              <a:buChar char="v"/>
            </a:pPr>
            <a:r>
              <a:rPr lang="en-US" sz="2400" dirty="0"/>
              <a:t>Winter yellowing</a:t>
            </a:r>
          </a:p>
          <a:p>
            <a:pPr marL="457200" indent="-457200">
              <a:buFont typeface="Wingdings" panose="05000000000000000000" pitchFamily="2" charset="2"/>
              <a:buChar char="v"/>
            </a:pPr>
            <a:r>
              <a:rPr lang="en-US" sz="2400" dirty="0"/>
              <a:t>Less fertilizer for dwarf or container trees</a:t>
            </a:r>
          </a:p>
          <a:p>
            <a:pPr marL="457200" indent="-457200">
              <a:buFont typeface="Wingdings" panose="05000000000000000000" pitchFamily="2" charset="2"/>
              <a:buChar char="v"/>
            </a:pPr>
            <a:r>
              <a:rPr lang="en-US" sz="2400" dirty="0"/>
              <a:t>More is NOT better  - over fertilization causes excessive new growth, makes tree susceptible to  disorders such as bacterial blast</a:t>
            </a:r>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111DB74A-73E3-49E8-8984-0D5D8C20C556}" type="slidenum">
              <a:rPr lang="en-US" smtClean="0"/>
              <a:pPr/>
              <a:t>18</a:t>
            </a:fld>
            <a:endParaRPr lang="en-US"/>
          </a:p>
        </p:txBody>
      </p:sp>
    </p:spTree>
    <p:extLst>
      <p:ext uri="{BB962C8B-B14F-4D97-AF65-F5344CB8AC3E}">
        <p14:creationId xmlns:p14="http://schemas.microsoft.com/office/powerpoint/2010/main" val="2542781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Fertilizer Smarts</a:t>
            </a:r>
          </a:p>
        </p:txBody>
      </p:sp>
      <p:sp>
        <p:nvSpPr>
          <p:cNvPr id="3" name="Content Placeholder 2"/>
          <p:cNvSpPr>
            <a:spLocks noGrp="1"/>
          </p:cNvSpPr>
          <p:nvPr>
            <p:ph idx="1"/>
          </p:nvPr>
        </p:nvSpPr>
        <p:spPr>
          <a:xfrm>
            <a:off x="484094" y="1840801"/>
            <a:ext cx="8229600" cy="4038600"/>
          </a:xfrm>
        </p:spPr>
        <p:txBody>
          <a:bodyPr>
            <a:normAutofit/>
          </a:bodyPr>
          <a:lstStyle/>
          <a:p>
            <a:pPr marL="457200" indent="-457200">
              <a:buFont typeface="Wingdings" panose="05000000000000000000" pitchFamily="2" charset="2"/>
              <a:buChar char="v"/>
            </a:pPr>
            <a:endParaRPr lang="en-US" sz="2800" dirty="0">
              <a:solidFill>
                <a:schemeClr val="accent2"/>
              </a:solidFill>
            </a:endParaRPr>
          </a:p>
          <a:p>
            <a:pPr marL="457200" indent="-457200">
              <a:buFont typeface="Wingdings" panose="05000000000000000000" pitchFamily="2" charset="2"/>
              <a:buChar char="v"/>
            </a:pPr>
            <a:r>
              <a:rPr lang="en-US" sz="2800" dirty="0"/>
              <a:t>Never add fertilizer to dry stressed plants which may damage or kill the plant</a:t>
            </a:r>
            <a:endParaRPr lang="en-US" dirty="0"/>
          </a:p>
          <a:p>
            <a:pPr marL="457200" indent="-457200">
              <a:buFont typeface="Wingdings" panose="05000000000000000000" pitchFamily="2" charset="2"/>
              <a:buChar char="v"/>
            </a:pPr>
            <a:r>
              <a:rPr lang="en-US" sz="2800" dirty="0"/>
              <a:t>Always read and follow label directions</a:t>
            </a:r>
            <a:r>
              <a:rPr lang="en-US" sz="2800" dirty="0">
                <a:solidFill>
                  <a:schemeClr val="accent2"/>
                </a:solidFill>
              </a:rPr>
              <a:t>:</a:t>
            </a:r>
            <a:endParaRPr lang="en-US" dirty="0">
              <a:solidFill>
                <a:schemeClr val="accent2"/>
              </a:solidFill>
            </a:endParaRPr>
          </a:p>
          <a:p>
            <a:pPr marL="0" indent="0"/>
            <a:r>
              <a:rPr lang="en-US" sz="2400" dirty="0"/>
              <a:t>	Amount</a:t>
            </a:r>
          </a:p>
          <a:p>
            <a:pPr marL="0" indent="0"/>
            <a:r>
              <a:rPr lang="en-US" sz="2400" dirty="0"/>
              <a:t>	Frequency</a:t>
            </a:r>
          </a:p>
          <a:p>
            <a:pPr marL="0" indent="0"/>
            <a:r>
              <a:rPr lang="en-US" sz="2400" dirty="0"/>
              <a:t> 	Precautions</a:t>
            </a:r>
          </a:p>
          <a:p>
            <a:endParaRPr lang="en-US"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19</a:t>
            </a:fld>
            <a:endParaRPr lang="en-US"/>
          </a:p>
        </p:txBody>
      </p:sp>
    </p:spTree>
    <p:extLst>
      <p:ext uri="{BB962C8B-B14F-4D97-AF65-F5344CB8AC3E}">
        <p14:creationId xmlns:p14="http://schemas.microsoft.com/office/powerpoint/2010/main" val="4263315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Who Are Master Gardeners</a:t>
            </a:r>
            <a:r>
              <a:rPr lang="en-US" dirty="0">
                <a:solidFill>
                  <a:schemeClr val="accent1"/>
                </a:solidFill>
              </a:rPr>
              <a:t>?</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Occasional Pruning</a:t>
            </a:r>
          </a:p>
        </p:txBody>
      </p:sp>
      <p:sp>
        <p:nvSpPr>
          <p:cNvPr id="3" name="Content Placeholder 2"/>
          <p:cNvSpPr>
            <a:spLocks noGrp="1"/>
          </p:cNvSpPr>
          <p:nvPr>
            <p:ph idx="1"/>
          </p:nvPr>
        </p:nvSpPr>
        <p:spPr>
          <a:xfrm>
            <a:off x="457200" y="1219200"/>
            <a:ext cx="8229600" cy="5502275"/>
          </a:xfrm>
        </p:spPr>
        <p:txBody>
          <a:bodyPr>
            <a:normAutofit fontScale="25000" lnSpcReduction="20000"/>
          </a:bodyPr>
          <a:lstStyle/>
          <a:p>
            <a:pPr marL="457200" indent="-457200">
              <a:buFont typeface="Wingdings" panose="05000000000000000000" pitchFamily="2" charset="2"/>
              <a:buChar char="v"/>
            </a:pPr>
            <a:endParaRPr lang="en-US" sz="9600" dirty="0"/>
          </a:p>
          <a:p>
            <a:pPr marL="457200" indent="-457200">
              <a:buFont typeface="Wingdings" panose="05000000000000000000" pitchFamily="2" charset="2"/>
              <a:buChar char="v"/>
            </a:pPr>
            <a:r>
              <a:rPr lang="en-US" sz="9600" dirty="0"/>
              <a:t>Citrus are evergreen but do need occasional pruning</a:t>
            </a:r>
          </a:p>
          <a:p>
            <a:pPr marL="457200" indent="-457200">
              <a:buFont typeface="Wingdings" panose="05000000000000000000" pitchFamily="2" charset="2"/>
              <a:buChar char="v"/>
            </a:pPr>
            <a:endParaRPr lang="en-US" sz="9600" dirty="0"/>
          </a:p>
          <a:p>
            <a:pPr marL="457200" indent="-457200">
              <a:buFont typeface="Wingdings" panose="05000000000000000000" pitchFamily="2" charset="2"/>
              <a:buChar char="v"/>
            </a:pPr>
            <a:r>
              <a:rPr lang="en-US" sz="9600" dirty="0"/>
              <a:t>Keeps trees small to facilitate harvest &amp; avoid ladders</a:t>
            </a:r>
          </a:p>
          <a:p>
            <a:pPr marL="457200" indent="-457200">
              <a:buFont typeface="Wingdings" panose="05000000000000000000" pitchFamily="2" charset="2"/>
              <a:buChar char="v"/>
            </a:pPr>
            <a:endParaRPr lang="en-US" sz="9600" dirty="0"/>
          </a:p>
          <a:p>
            <a:pPr marL="457200" indent="-457200">
              <a:buFont typeface="Wingdings" panose="05000000000000000000" pitchFamily="2" charset="2"/>
              <a:buChar char="v"/>
            </a:pPr>
            <a:r>
              <a:rPr lang="en-US" sz="9600" dirty="0"/>
              <a:t>Allows sunlight in to develop flavors and sugars</a:t>
            </a:r>
          </a:p>
          <a:p>
            <a:pPr marL="457200" indent="-457200">
              <a:buFont typeface="Wingdings" panose="05000000000000000000" pitchFamily="2" charset="2"/>
              <a:buChar char="v"/>
            </a:pPr>
            <a:endParaRPr lang="en-US" sz="9600" dirty="0"/>
          </a:p>
          <a:p>
            <a:pPr marL="457200" indent="-457200">
              <a:buFont typeface="Wingdings" panose="05000000000000000000" pitchFamily="2" charset="2"/>
              <a:buChar char="v"/>
            </a:pPr>
            <a:r>
              <a:rPr lang="en-US" sz="9600" dirty="0"/>
              <a:t>Dense canopy blocks sunlight and </a:t>
            </a:r>
          </a:p>
          <a:p>
            <a:pPr marL="0" indent="0"/>
            <a:r>
              <a:rPr lang="en-US" sz="9600" dirty="0"/>
              <a:t>	prevents air  circulation and </a:t>
            </a:r>
          </a:p>
          <a:p>
            <a:pPr marL="0" indent="0"/>
            <a:r>
              <a:rPr lang="en-US" sz="9600" dirty="0"/>
              <a:t>	increases the risk of soft body</a:t>
            </a:r>
          </a:p>
          <a:p>
            <a:pPr marL="0" indent="0"/>
            <a:r>
              <a:rPr lang="en-US" sz="9600" dirty="0"/>
              <a:t>	 insects</a:t>
            </a:r>
          </a:p>
          <a:p>
            <a:pPr marL="0" indent="0"/>
            <a:r>
              <a:rPr lang="en-US" sz="11200" dirty="0"/>
              <a:t>	</a:t>
            </a:r>
            <a:endParaRPr lang="en-US" sz="9600" dirty="0"/>
          </a:p>
          <a:p>
            <a:pPr marL="0" indent="0"/>
            <a:endParaRPr lang="en-US" sz="9600" dirty="0"/>
          </a:p>
          <a:p>
            <a:pPr marL="0" indent="0"/>
            <a:endParaRPr lang="en-US" sz="9600" dirty="0"/>
          </a:p>
          <a:p>
            <a:pPr marL="0" indent="0"/>
            <a:r>
              <a:rPr lang="en-US" sz="9600" dirty="0"/>
              <a:t> </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20</a:t>
            </a:fld>
            <a:endParaRPr lang="en-US" dirty="0"/>
          </a:p>
        </p:txBody>
      </p:sp>
      <p:pic>
        <p:nvPicPr>
          <p:cNvPr id="7" name="Picture 6"/>
          <p:cNvPicPr>
            <a:picLocks noChangeAspect="1"/>
          </p:cNvPicPr>
          <p:nvPr/>
        </p:nvPicPr>
        <p:blipFill>
          <a:blip r:embed="rId3"/>
          <a:stretch>
            <a:fillRect/>
          </a:stretch>
        </p:blipFill>
        <p:spPr>
          <a:xfrm>
            <a:off x="5638800" y="3984791"/>
            <a:ext cx="2574496" cy="1905128"/>
          </a:xfrm>
          <a:prstGeom prst="rect">
            <a:avLst/>
          </a:prstGeom>
          <a:ln>
            <a:solidFill>
              <a:schemeClr val="tx1"/>
            </a:solidFill>
          </a:ln>
        </p:spPr>
      </p:pic>
      <p:sp>
        <p:nvSpPr>
          <p:cNvPr id="8" name="TextBox 7"/>
          <p:cNvSpPr txBox="1"/>
          <p:nvPr/>
        </p:nvSpPr>
        <p:spPr>
          <a:xfrm>
            <a:off x="6553200" y="5889919"/>
            <a:ext cx="2361235" cy="246221"/>
          </a:xfrm>
          <a:prstGeom prst="rect">
            <a:avLst/>
          </a:prstGeom>
          <a:noFill/>
        </p:spPr>
        <p:txBody>
          <a:bodyPr wrap="square" rtlCol="0">
            <a:spAutoFit/>
          </a:bodyPr>
          <a:lstStyle/>
          <a:p>
            <a:r>
              <a:rPr lang="en-US" sz="1000" dirty="0" err="1"/>
              <a:t>Citricola</a:t>
            </a:r>
            <a:r>
              <a:rPr lang="en-US" sz="1000" dirty="0"/>
              <a:t> scale - Photo: UCANR</a:t>
            </a:r>
          </a:p>
        </p:txBody>
      </p:sp>
    </p:spTree>
    <p:extLst>
      <p:ext uri="{BB962C8B-B14F-4D97-AF65-F5344CB8AC3E}">
        <p14:creationId xmlns:p14="http://schemas.microsoft.com/office/powerpoint/2010/main" val="107783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marL="457200" indent="-457200">
              <a:buFont typeface="Wingdings" panose="05000000000000000000" pitchFamily="2" charset="2"/>
              <a:buChar char="v"/>
            </a:pPr>
            <a:r>
              <a:rPr lang="en-US" sz="2400" dirty="0"/>
              <a:t>Ideal time is just prior to bloom or just after fruit sets</a:t>
            </a:r>
          </a:p>
          <a:p>
            <a:pPr marL="457200" indent="-457200">
              <a:buFont typeface="Wingdings" panose="05000000000000000000" pitchFamily="2" charset="2"/>
              <a:buChar char="v"/>
            </a:pPr>
            <a:r>
              <a:rPr lang="en-US" sz="2400" dirty="0"/>
              <a:t>Minor pruning can be done at any time - avoid late-season</a:t>
            </a:r>
          </a:p>
          <a:p>
            <a:pPr marL="457200" indent="-457200">
              <a:buFont typeface="Wingdings" panose="05000000000000000000" pitchFamily="2" charset="2"/>
              <a:buChar char="v"/>
            </a:pPr>
            <a:r>
              <a:rPr lang="en-US" sz="2400" dirty="0"/>
              <a:t>Remove crossing branches</a:t>
            </a:r>
          </a:p>
          <a:p>
            <a:pPr marL="457200" indent="-457200">
              <a:buFont typeface="Wingdings" panose="05000000000000000000" pitchFamily="2" charset="2"/>
              <a:buChar char="v"/>
            </a:pPr>
            <a:r>
              <a:rPr lang="en-US" sz="2400" dirty="0"/>
              <a:t>Prune suckers, water sprouts &amp; dead wood anytime</a:t>
            </a:r>
          </a:p>
          <a:p>
            <a:pPr marL="457200" indent="-457200">
              <a:buFont typeface="Wingdings" panose="05000000000000000000" pitchFamily="2" charset="2"/>
              <a:buChar char="v"/>
            </a:pPr>
            <a:r>
              <a:rPr lang="en-US" sz="2400" dirty="0"/>
              <a:t>Young trees</a:t>
            </a:r>
          </a:p>
          <a:p>
            <a:pPr marL="457200" indent="-457200">
              <a:buFont typeface="Wingdings" panose="05000000000000000000" pitchFamily="2" charset="2"/>
              <a:buChar char="v"/>
            </a:pPr>
            <a:r>
              <a:rPr lang="en-US" sz="2400" dirty="0"/>
              <a:t>Prune frost damage in the spring</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21</a:t>
            </a:fld>
            <a:endParaRPr lang="en-US" dirty="0"/>
          </a:p>
        </p:txBody>
      </p:sp>
      <p:pic>
        <p:nvPicPr>
          <p:cNvPr id="7" name="Picture Placeholder 6"/>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909" r="15909"/>
          <a:stretch>
            <a:fillRect/>
          </a:stretch>
        </p:blipFill>
        <p:spPr>
          <a:xfrm>
            <a:off x="6805509" y="1225715"/>
            <a:ext cx="1871230" cy="1715295"/>
          </a:xfrm>
          <a:ln w="12700">
            <a:solidFill>
              <a:schemeClr val="tx1"/>
            </a:solidFill>
          </a:ln>
        </p:spPr>
      </p:pic>
      <p:sp>
        <p:nvSpPr>
          <p:cNvPr id="5" name="Title 4"/>
          <p:cNvSpPr>
            <a:spLocks noGrp="1"/>
          </p:cNvSpPr>
          <p:nvPr>
            <p:ph type="title"/>
          </p:nvPr>
        </p:nvSpPr>
        <p:spPr/>
        <p:txBody>
          <a:bodyPr/>
          <a:lstStyle/>
          <a:p>
            <a:r>
              <a:rPr lang="en-US" dirty="0"/>
              <a:t>More About Pruning</a:t>
            </a:r>
          </a:p>
        </p:txBody>
      </p:sp>
      <p:sp>
        <p:nvSpPr>
          <p:cNvPr id="6" name="Picture Placeholder 3"/>
          <p:cNvSpPr txBox="1">
            <a:spLocks/>
          </p:cNvSpPr>
          <p:nvPr/>
        </p:nvSpPr>
        <p:spPr>
          <a:xfrm>
            <a:off x="5715000" y="2362200"/>
            <a:ext cx="2743200" cy="2514600"/>
          </a:xfrm>
          <a:prstGeom prst="rect">
            <a:avLst/>
          </a:prstGeom>
        </p:spPr>
      </p:sp>
      <p:sp>
        <p:nvSpPr>
          <p:cNvPr id="8" name="TextBox 7"/>
          <p:cNvSpPr txBox="1"/>
          <p:nvPr/>
        </p:nvSpPr>
        <p:spPr>
          <a:xfrm flipH="1">
            <a:off x="7741124" y="2967031"/>
            <a:ext cx="1596946" cy="246221"/>
          </a:xfrm>
          <a:prstGeom prst="rect">
            <a:avLst/>
          </a:prstGeom>
          <a:noFill/>
        </p:spPr>
        <p:txBody>
          <a:bodyPr wrap="square" rtlCol="0">
            <a:spAutoFit/>
          </a:bodyPr>
          <a:lstStyle/>
          <a:p>
            <a:r>
              <a:rPr lang="en-US" sz="1000" dirty="0"/>
              <a:t>Photo: UC ANR</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12098" y="3412259"/>
            <a:ext cx="2991430" cy="2700773"/>
          </a:xfrm>
          <a:prstGeom prst="rect">
            <a:avLst/>
          </a:prstGeom>
          <a:ln w="19050">
            <a:solidFill>
              <a:schemeClr val="tx1"/>
            </a:solidFill>
          </a:ln>
        </p:spPr>
      </p:pic>
      <p:sp>
        <p:nvSpPr>
          <p:cNvPr id="9" name="TextBox 8"/>
          <p:cNvSpPr txBox="1"/>
          <p:nvPr/>
        </p:nvSpPr>
        <p:spPr>
          <a:xfrm>
            <a:off x="5757426" y="6258362"/>
            <a:ext cx="2205474" cy="246221"/>
          </a:xfrm>
          <a:prstGeom prst="rect">
            <a:avLst/>
          </a:prstGeom>
          <a:noFill/>
        </p:spPr>
        <p:txBody>
          <a:bodyPr wrap="square" rtlCol="0">
            <a:spAutoFit/>
          </a:bodyPr>
          <a:lstStyle/>
          <a:p>
            <a:r>
              <a:rPr lang="en-US" sz="1000" dirty="0"/>
              <a:t>Photo: S. Fitzpatrick</a:t>
            </a:r>
          </a:p>
        </p:txBody>
      </p:sp>
    </p:spTree>
    <p:extLst>
      <p:ext uri="{BB962C8B-B14F-4D97-AF65-F5344CB8AC3E}">
        <p14:creationId xmlns:p14="http://schemas.microsoft.com/office/powerpoint/2010/main" val="2932613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Skirt Pruning</a:t>
            </a:r>
          </a:p>
        </p:txBody>
      </p:sp>
      <p:sp>
        <p:nvSpPr>
          <p:cNvPr id="7" name="Content Placeholder 6"/>
          <p:cNvSpPr>
            <a:spLocks noGrp="1"/>
          </p:cNvSpPr>
          <p:nvPr>
            <p:ph idx="1"/>
          </p:nvPr>
        </p:nvSpPr>
        <p:spPr/>
        <p:txBody>
          <a:bodyPr/>
          <a:lstStyle/>
          <a:p>
            <a:pPr marL="457200" indent="-457200">
              <a:buFont typeface="Wingdings" panose="05000000000000000000" pitchFamily="2" charset="2"/>
              <a:buChar char="v"/>
            </a:pPr>
            <a:r>
              <a:rPr lang="en-US" sz="2800" dirty="0"/>
              <a:t>Branches that hang to the ground can cause problems</a:t>
            </a:r>
            <a:r>
              <a:rPr lang="en-US" sz="2400" dirty="0"/>
              <a:t>:</a:t>
            </a:r>
          </a:p>
          <a:p>
            <a:pPr marL="857250" lvl="1" indent="-457200">
              <a:buFont typeface="Arial" panose="020B0604020202020204" pitchFamily="34" charset="0"/>
              <a:buChar char="•"/>
            </a:pPr>
            <a:r>
              <a:rPr lang="en-US" sz="2000" dirty="0"/>
              <a:t>Impedes weeding, fertilization and compost application</a:t>
            </a:r>
          </a:p>
          <a:p>
            <a:pPr marL="857250" lvl="1" indent="-457200">
              <a:buFont typeface="Arial" panose="020B0604020202020204" pitchFamily="34" charset="0"/>
              <a:buChar char="•"/>
            </a:pPr>
            <a:r>
              <a:rPr lang="en-US" sz="2000" dirty="0"/>
              <a:t>Allows ants or soil borne pathogens that may cause plant disease</a:t>
            </a:r>
          </a:p>
          <a:p>
            <a:pPr marL="457200" indent="-457200">
              <a:buFont typeface="Wingdings" panose="05000000000000000000" pitchFamily="2" charset="2"/>
              <a:buChar char="v"/>
            </a:pPr>
            <a:r>
              <a:rPr lang="en-US" sz="2800" dirty="0"/>
              <a:t>Skirt trees 1-2 feet above ground level</a:t>
            </a:r>
          </a:p>
          <a:p>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22</a:t>
            </a:fld>
            <a:endParaRPr lang="en-US" dirty="0"/>
          </a:p>
        </p:txBody>
      </p:sp>
      <p:pic>
        <p:nvPicPr>
          <p:cNvPr id="8" name="Picture 7"/>
          <p:cNvPicPr>
            <a:picLocks noChangeAspect="1"/>
          </p:cNvPicPr>
          <p:nvPr/>
        </p:nvPicPr>
        <p:blipFill>
          <a:blip r:embed="rId3"/>
          <a:stretch>
            <a:fillRect/>
          </a:stretch>
        </p:blipFill>
        <p:spPr>
          <a:xfrm>
            <a:off x="3276600" y="4419600"/>
            <a:ext cx="2676310" cy="1318939"/>
          </a:xfrm>
          <a:prstGeom prst="rect">
            <a:avLst/>
          </a:prstGeom>
        </p:spPr>
      </p:pic>
      <p:sp>
        <p:nvSpPr>
          <p:cNvPr id="2" name="TextBox 1"/>
          <p:cNvSpPr txBox="1"/>
          <p:nvPr/>
        </p:nvSpPr>
        <p:spPr>
          <a:xfrm>
            <a:off x="4614755" y="5720576"/>
            <a:ext cx="1752600" cy="276999"/>
          </a:xfrm>
          <a:prstGeom prst="rect">
            <a:avLst/>
          </a:prstGeom>
          <a:noFill/>
        </p:spPr>
        <p:txBody>
          <a:bodyPr wrap="square" rtlCol="0">
            <a:spAutoFit/>
          </a:bodyPr>
          <a:lstStyle/>
          <a:p>
            <a:r>
              <a:rPr lang="en-US" sz="1200" dirty="0"/>
              <a:t>         </a:t>
            </a:r>
            <a:r>
              <a:rPr lang="en-US" sz="1000" dirty="0"/>
              <a:t>Photo: UCANR</a:t>
            </a:r>
          </a:p>
        </p:txBody>
      </p:sp>
    </p:spTree>
    <p:extLst>
      <p:ext uri="{BB962C8B-B14F-4D97-AF65-F5344CB8AC3E}">
        <p14:creationId xmlns:p14="http://schemas.microsoft.com/office/powerpoint/2010/main" val="3913415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417638"/>
            <a:ext cx="4724400" cy="4602162"/>
          </a:xfrm>
        </p:spPr>
        <p:txBody>
          <a:bodyPr>
            <a:normAutofit lnSpcReduction="10000"/>
          </a:bodyPr>
          <a:lstStyle/>
          <a:p>
            <a:pPr marL="457200" indent="-457200">
              <a:buFont typeface="Wingdings" panose="05000000000000000000" pitchFamily="2" charset="2"/>
              <a:buChar char="v"/>
            </a:pPr>
            <a:r>
              <a:rPr lang="en-US" sz="2600" dirty="0"/>
              <a:t>Not necessary</a:t>
            </a:r>
          </a:p>
          <a:p>
            <a:pPr marL="457200" indent="-457200">
              <a:buFont typeface="Wingdings" panose="05000000000000000000" pitchFamily="2" charset="2"/>
              <a:buChar char="v"/>
            </a:pPr>
            <a:r>
              <a:rPr lang="en-US" sz="2600" dirty="0"/>
              <a:t>Citrus naturally adjusts the amount of fruit it carries, so fruit drop early is normal  </a:t>
            </a:r>
          </a:p>
          <a:p>
            <a:pPr marL="457200" indent="-457200">
              <a:buFont typeface="Wingdings" panose="05000000000000000000" pitchFamily="2" charset="2"/>
              <a:buChar char="v"/>
            </a:pPr>
            <a:r>
              <a:rPr lang="en-US" sz="2600" dirty="0"/>
              <a:t>Excessive drop of older fruit may have several causes</a:t>
            </a:r>
            <a:r>
              <a:rPr lang="en-US" dirty="0"/>
              <a:t>: </a:t>
            </a:r>
          </a:p>
          <a:p>
            <a:pPr marL="400050" lvl="1" indent="0">
              <a:spcBef>
                <a:spcPts val="0"/>
              </a:spcBef>
              <a:spcAft>
                <a:spcPts val="0"/>
              </a:spcAft>
              <a:buNone/>
            </a:pPr>
            <a:r>
              <a:rPr lang="en-US" dirty="0"/>
              <a:t>	lack of water or fertilizer</a:t>
            </a:r>
          </a:p>
          <a:p>
            <a:pPr marL="400050" lvl="1" indent="0">
              <a:spcBef>
                <a:spcPts val="0"/>
              </a:spcBef>
              <a:spcAft>
                <a:spcPts val="0"/>
              </a:spcAft>
              <a:buNone/>
            </a:pPr>
            <a:r>
              <a:rPr lang="en-US" dirty="0"/>
              <a:t>	heavy pruning</a:t>
            </a:r>
          </a:p>
          <a:p>
            <a:pPr marL="400050" lvl="1" indent="0">
              <a:spcBef>
                <a:spcPts val="0"/>
              </a:spcBef>
              <a:spcAft>
                <a:spcPts val="0"/>
              </a:spcAft>
              <a:buNone/>
            </a:pPr>
            <a:r>
              <a:rPr lang="en-US" dirty="0"/>
              <a:t> 	sudden temperature changes	insect infestation</a:t>
            </a:r>
          </a:p>
          <a:p>
            <a:endParaRPr lang="en-US" dirty="0"/>
          </a:p>
        </p:txBody>
      </p:sp>
      <p:sp>
        <p:nvSpPr>
          <p:cNvPr id="3" name="Slide Number Placeholder 2"/>
          <p:cNvSpPr>
            <a:spLocks noGrp="1"/>
          </p:cNvSpPr>
          <p:nvPr>
            <p:ph type="sldNum" sz="quarter" idx="16"/>
          </p:nvPr>
        </p:nvSpPr>
        <p:spPr>
          <a:xfrm>
            <a:off x="7329738" y="6324600"/>
            <a:ext cx="1371600" cy="365125"/>
          </a:xfrm>
        </p:spPr>
        <p:txBody>
          <a:bodyPr/>
          <a:lstStyle/>
          <a:p>
            <a:fld id="{111DB74A-73E3-49E8-8984-0D5D8C20C556}" type="slidenum">
              <a:rPr lang="en-US" smtClean="0"/>
              <a:pPr/>
              <a:t>23</a:t>
            </a:fld>
            <a:endParaRPr lang="en-US" dirty="0"/>
          </a:p>
        </p:txBody>
      </p:sp>
      <p:pic>
        <p:nvPicPr>
          <p:cNvPr id="6" name="Picture Placeholder 5"/>
          <p:cNvPicPr>
            <a:picLocks noGrp="1" noChangeAspect="1"/>
          </p:cNvPicPr>
          <p:nvPr>
            <p:ph type="pic" sz="quarter" idx="18"/>
          </p:nvPr>
        </p:nvPicPr>
        <p:blipFill rotWithShape="1">
          <a:blip r:embed="rId3"/>
          <a:srcRect l="2823" t="-23926" r="31602" b="1309"/>
          <a:stretch/>
        </p:blipFill>
        <p:spPr>
          <a:xfrm>
            <a:off x="5486400" y="1386772"/>
            <a:ext cx="3048000" cy="3657600"/>
          </a:xfrm>
          <a:prstGeom prst="rect">
            <a:avLst/>
          </a:prstGeom>
        </p:spPr>
      </p:pic>
      <p:sp>
        <p:nvSpPr>
          <p:cNvPr id="5" name="Title 4"/>
          <p:cNvSpPr>
            <a:spLocks noGrp="1"/>
          </p:cNvSpPr>
          <p:nvPr>
            <p:ph type="title"/>
          </p:nvPr>
        </p:nvSpPr>
        <p:spPr/>
        <p:txBody>
          <a:bodyPr/>
          <a:lstStyle/>
          <a:p>
            <a:r>
              <a:rPr lang="en-US" dirty="0"/>
              <a:t>Fruit Thinning </a:t>
            </a:r>
          </a:p>
        </p:txBody>
      </p:sp>
      <mc:AlternateContent xmlns:mc="http://schemas.openxmlformats.org/markup-compatibility/2006" xmlns:p14="http://schemas.microsoft.com/office/powerpoint/2010/main">
        <mc:Choice Requires="p14">
          <p:contentPart p14:bwMode="auto" r:id="rId4">
            <p14:nvContentPartPr>
              <p14:cNvPr id="11" name="Ink 10"/>
              <p14:cNvContentPartPr/>
              <p14:nvPr/>
            </p14:nvContentPartPr>
            <p14:xfrm>
              <a:off x="5878016" y="3251474"/>
              <a:ext cx="2959200" cy="2074320"/>
            </p14:xfrm>
          </p:contentPart>
        </mc:Choice>
        <mc:Fallback xmlns="">
          <p:pic>
            <p:nvPicPr>
              <p:cNvPr id="11" name="Ink 10"/>
              <p:cNvPicPr/>
              <p:nvPr/>
            </p:nvPicPr>
            <p:blipFill>
              <a:blip r:embed="rId5"/>
              <a:stretch>
                <a:fillRect/>
              </a:stretch>
            </p:blipFill>
            <p:spPr>
              <a:xfrm>
                <a:off x="5866136" y="3239594"/>
                <a:ext cx="2982960" cy="2098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p14:cNvContentPartPr/>
              <p14:nvPr/>
            </p14:nvContentPartPr>
            <p14:xfrm>
              <a:off x="11273696" y="3194594"/>
              <a:ext cx="301320" cy="35280"/>
            </p14:xfrm>
          </p:contentPart>
        </mc:Choice>
        <mc:Fallback xmlns="">
          <p:pic>
            <p:nvPicPr>
              <p:cNvPr id="12" name="Ink 11"/>
              <p:cNvPicPr/>
              <p:nvPr/>
            </p:nvPicPr>
            <p:blipFill>
              <a:blip r:embed="rId7"/>
              <a:stretch>
                <a:fillRect/>
              </a:stretch>
            </p:blipFill>
            <p:spPr>
              <a:xfrm>
                <a:off x="11261816" y="3182714"/>
                <a:ext cx="325080" cy="59040"/>
              </a:xfrm>
              <a:prstGeom prst="rect">
                <a:avLst/>
              </a:prstGeom>
            </p:spPr>
          </p:pic>
        </mc:Fallback>
      </mc:AlternateContent>
      <p:sp>
        <p:nvSpPr>
          <p:cNvPr id="4" name="TextBox 3"/>
          <p:cNvSpPr txBox="1"/>
          <p:nvPr/>
        </p:nvSpPr>
        <p:spPr>
          <a:xfrm>
            <a:off x="7086600" y="5048795"/>
            <a:ext cx="1447800" cy="246221"/>
          </a:xfrm>
          <a:prstGeom prst="rect">
            <a:avLst/>
          </a:prstGeom>
          <a:noFill/>
        </p:spPr>
        <p:txBody>
          <a:bodyPr wrap="square" rtlCol="0">
            <a:spAutoFit/>
          </a:bodyPr>
          <a:lstStyle/>
          <a:p>
            <a:r>
              <a:rPr lang="en-US" sz="1000" dirty="0"/>
              <a:t>Photo: S. Fitzpatrick</a:t>
            </a:r>
          </a:p>
        </p:txBody>
      </p:sp>
    </p:spTree>
    <p:extLst>
      <p:ext uri="{BB962C8B-B14F-4D97-AF65-F5344CB8AC3E}">
        <p14:creationId xmlns:p14="http://schemas.microsoft.com/office/powerpoint/2010/main" val="4140879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br>
              <a:rPr lang="en-US" dirty="0">
                <a:solidFill>
                  <a:schemeClr val="tx2"/>
                </a:solidFill>
              </a:rPr>
            </a:br>
            <a:r>
              <a:rPr lang="en-US" dirty="0"/>
              <a:t>Asian Citrus Psyllid (ACP)</a:t>
            </a:r>
            <a:br>
              <a:rPr lang="en-US" dirty="0"/>
            </a:br>
            <a:endParaRPr lang="en-US" dirty="0"/>
          </a:p>
        </p:txBody>
      </p:sp>
      <p:pic>
        <p:nvPicPr>
          <p:cNvPr id="2" name="Picture Placeholder 1"/>
          <p:cNvPicPr>
            <a:picLocks noGrp="1" noChangeAspect="1"/>
          </p:cNvPicPr>
          <p:nvPr>
            <p:ph idx="1"/>
          </p:nvPr>
        </p:nvPicPr>
        <p:blipFill>
          <a:blip r:embed="rId3"/>
          <a:stretch>
            <a:fillRect/>
          </a:stretch>
        </p:blipFill>
        <p:spPr>
          <a:xfrm>
            <a:off x="2103966" y="1518606"/>
            <a:ext cx="3982481" cy="2654987"/>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111DB74A-73E3-49E8-8984-0D5D8C20C556}" type="slidenum">
              <a:rPr lang="en-US" smtClean="0"/>
              <a:pPr/>
              <a:t>24</a:t>
            </a:fld>
            <a:endParaRPr lang="en-US" dirty="0"/>
          </a:p>
        </p:txBody>
      </p:sp>
      <p:sp>
        <p:nvSpPr>
          <p:cNvPr id="9" name="TextBox 8"/>
          <p:cNvSpPr txBox="1"/>
          <p:nvPr/>
        </p:nvSpPr>
        <p:spPr>
          <a:xfrm>
            <a:off x="5105400" y="4148470"/>
            <a:ext cx="6189102" cy="246221"/>
          </a:xfrm>
          <a:prstGeom prst="rect">
            <a:avLst/>
          </a:prstGeom>
          <a:noFill/>
        </p:spPr>
        <p:txBody>
          <a:bodyPr wrap="square" rtlCol="0">
            <a:spAutoFit/>
          </a:bodyPr>
          <a:lstStyle/>
          <a:p>
            <a:r>
              <a:rPr lang="en-US" sz="1000" dirty="0"/>
              <a:t>Photo: UCANR</a:t>
            </a:r>
          </a:p>
        </p:txBody>
      </p:sp>
      <p:sp>
        <p:nvSpPr>
          <p:cNvPr id="5" name="TextBox 4"/>
          <p:cNvSpPr txBox="1"/>
          <p:nvPr/>
        </p:nvSpPr>
        <p:spPr>
          <a:xfrm>
            <a:off x="762000" y="4876800"/>
            <a:ext cx="8042186" cy="830997"/>
          </a:xfrm>
          <a:prstGeom prst="rect">
            <a:avLst/>
          </a:prstGeom>
          <a:noFill/>
        </p:spPr>
        <p:txBody>
          <a:bodyPr wrap="square" rtlCol="0">
            <a:spAutoFit/>
          </a:bodyPr>
          <a:lstStyle/>
          <a:p>
            <a:pPr marL="342900" indent="-342900">
              <a:buFont typeface="Wingdings" panose="05000000000000000000" pitchFamily="2" charset="2"/>
              <a:buChar char="v"/>
            </a:pPr>
            <a:r>
              <a:rPr lang="en-US" sz="2400" dirty="0">
                <a:solidFill>
                  <a:schemeClr val="accent1"/>
                </a:solidFill>
              </a:rPr>
              <a:t>ACP is a tiny aphid sized insect, a winged invasive species.</a:t>
            </a:r>
          </a:p>
          <a:p>
            <a:pPr marL="342900" indent="-342900">
              <a:buFont typeface="Wingdings" panose="05000000000000000000" pitchFamily="2" charset="2"/>
              <a:buChar char="v"/>
            </a:pPr>
            <a:r>
              <a:rPr lang="en-US" sz="2400" dirty="0">
                <a:solidFill>
                  <a:schemeClr val="accent1"/>
                </a:solidFill>
              </a:rPr>
              <a:t>First detected in 1998 Florida – in California a decade later.</a:t>
            </a:r>
          </a:p>
        </p:txBody>
      </p:sp>
      <p:sp>
        <p:nvSpPr>
          <p:cNvPr id="6" name="TextBox 5"/>
          <p:cNvSpPr txBox="1"/>
          <p:nvPr/>
        </p:nvSpPr>
        <p:spPr>
          <a:xfrm>
            <a:off x="2044207" y="4251597"/>
            <a:ext cx="3548586" cy="369332"/>
          </a:xfrm>
          <a:prstGeom prst="rect">
            <a:avLst/>
          </a:prstGeom>
          <a:noFill/>
        </p:spPr>
        <p:txBody>
          <a:bodyPr wrap="square" rtlCol="0">
            <a:spAutoFit/>
          </a:bodyPr>
          <a:lstStyle/>
          <a:p>
            <a:r>
              <a:rPr lang="en-US" dirty="0"/>
              <a:t>Adult &amp; Nymph (under shoot)</a:t>
            </a:r>
          </a:p>
        </p:txBody>
      </p:sp>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4558589" y="2846099"/>
              <a:ext cx="2027520" cy="1675440"/>
            </p14:xfrm>
          </p:contentPart>
        </mc:Choice>
        <mc:Fallback xmlns="">
          <p:pic>
            <p:nvPicPr>
              <p:cNvPr id="12" name="Ink 11"/>
              <p:cNvPicPr/>
              <p:nvPr/>
            </p:nvPicPr>
            <p:blipFill>
              <a:blip r:embed="rId5"/>
              <a:stretch>
                <a:fillRect/>
              </a:stretch>
            </p:blipFill>
            <p:spPr>
              <a:xfrm>
                <a:off x="4546709" y="2834219"/>
                <a:ext cx="2051280" cy="1699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p14:cNvContentPartPr/>
              <p14:nvPr/>
            </p14:nvContentPartPr>
            <p14:xfrm>
              <a:off x="11447216" y="2928554"/>
              <a:ext cx="360" cy="360"/>
            </p14:xfrm>
          </p:contentPart>
        </mc:Choice>
        <mc:Fallback xmlns="">
          <p:pic>
            <p:nvPicPr>
              <p:cNvPr id="13" name="Ink 12"/>
              <p:cNvPicPr/>
              <p:nvPr/>
            </p:nvPicPr>
            <p:blipFill>
              <a:blip r:embed="rId7"/>
              <a:stretch>
                <a:fillRect/>
              </a:stretch>
            </p:blipFill>
            <p:spPr>
              <a:xfrm>
                <a:off x="11435336" y="2916674"/>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p14:cNvContentPartPr/>
              <p14:nvPr/>
            </p14:nvContentPartPr>
            <p14:xfrm>
              <a:off x="5671736" y="821834"/>
              <a:ext cx="360" cy="23400"/>
            </p14:xfrm>
          </p:contentPart>
        </mc:Choice>
        <mc:Fallback xmlns="">
          <p:pic>
            <p:nvPicPr>
              <p:cNvPr id="15" name="Ink 14"/>
              <p:cNvPicPr/>
              <p:nvPr/>
            </p:nvPicPr>
            <p:blipFill>
              <a:blip r:embed="rId9"/>
              <a:stretch>
                <a:fillRect/>
              </a:stretch>
            </p:blipFill>
            <p:spPr>
              <a:xfrm>
                <a:off x="5659856" y="809954"/>
                <a:ext cx="24120" cy="47160"/>
              </a:xfrm>
              <a:prstGeom prst="rect">
                <a:avLst/>
              </a:prstGeom>
            </p:spPr>
          </p:pic>
        </mc:Fallback>
      </mc:AlternateContent>
    </p:spTree>
    <p:extLst>
      <p:ext uri="{BB962C8B-B14F-4D97-AF65-F5344CB8AC3E}">
        <p14:creationId xmlns:p14="http://schemas.microsoft.com/office/powerpoint/2010/main" val="205063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body" sz="quarter" idx="13"/>
          </p:nvPr>
        </p:nvSpPr>
        <p:spPr/>
        <p:txBody>
          <a:bodyPr>
            <a:normAutofit fontScale="92500"/>
          </a:bodyPr>
          <a:lstStyle/>
          <a:p>
            <a:pPr marL="457200" indent="-457200">
              <a:buFont typeface="Wingdings" panose="05000000000000000000" pitchFamily="2" charset="2"/>
              <a:buChar char="v"/>
            </a:pPr>
            <a:r>
              <a:rPr lang="en-US" sz="2800" dirty="0"/>
              <a:t>ACP found in Placer County in 2016 </a:t>
            </a:r>
          </a:p>
          <a:p>
            <a:pPr marL="457200" indent="-457200">
              <a:buFont typeface="Wingdings" panose="05000000000000000000" pitchFamily="2" charset="2"/>
              <a:buChar char="v"/>
            </a:pPr>
            <a:r>
              <a:rPr lang="en-US" sz="2800" dirty="0"/>
              <a:t>January 2018 -  county quarantine for bulk citrus and nursery stock</a:t>
            </a:r>
          </a:p>
          <a:p>
            <a:pPr marL="457200" indent="-457200">
              <a:buFont typeface="Wingdings" panose="05000000000000000000" pitchFamily="2" charset="2"/>
              <a:buChar char="v"/>
            </a:pPr>
            <a:r>
              <a:rPr lang="en-US" sz="2800" dirty="0"/>
              <a:t>ACP can damage trees by feeding </a:t>
            </a:r>
            <a:r>
              <a:rPr lang="en-US" sz="2800"/>
              <a:t>but its </a:t>
            </a:r>
            <a:r>
              <a:rPr lang="en-US" sz="2800" dirty="0"/>
              <a:t>major threat is that it carries </a:t>
            </a:r>
            <a:r>
              <a:rPr lang="en-US" sz="2800" dirty="0" err="1">
                <a:solidFill>
                  <a:schemeClr val="accent2"/>
                </a:solidFill>
              </a:rPr>
              <a:t>Huanglongbing</a:t>
            </a:r>
            <a:r>
              <a:rPr lang="en-US" sz="2800" dirty="0">
                <a:solidFill>
                  <a:schemeClr val="accent2"/>
                </a:solidFill>
              </a:rPr>
              <a:t>, (HLB) </a:t>
            </a:r>
            <a:r>
              <a:rPr lang="en-US" sz="2800" dirty="0">
                <a:solidFill>
                  <a:srgbClr val="002060"/>
                </a:solidFill>
              </a:rPr>
              <a:t>a disease that is deadly to citrus</a:t>
            </a:r>
          </a:p>
          <a:p>
            <a:endParaRPr lang="en-US" dirty="0">
              <a:solidFill>
                <a:srgbClr val="002060"/>
              </a:solidFill>
            </a:endParaRPr>
          </a:p>
        </p:txBody>
      </p:sp>
      <p:sp>
        <p:nvSpPr>
          <p:cNvPr id="5" name="Slide Number Placeholder 4"/>
          <p:cNvSpPr>
            <a:spLocks noGrp="1"/>
          </p:cNvSpPr>
          <p:nvPr>
            <p:ph type="sldNum" sz="quarter" idx="16"/>
          </p:nvPr>
        </p:nvSpPr>
        <p:spPr/>
        <p:txBody>
          <a:bodyPr/>
          <a:lstStyle/>
          <a:p>
            <a:fld id="{111DB74A-73E3-49E8-8984-0D5D8C20C556}" type="slidenum">
              <a:rPr lang="en-US" smtClean="0"/>
              <a:pPr/>
              <a:t>25</a:t>
            </a:fld>
            <a:endParaRPr lang="en-US"/>
          </a:p>
        </p:txBody>
      </p:sp>
      <p:sp>
        <p:nvSpPr>
          <p:cNvPr id="3" name="Picture Placeholder 2"/>
          <p:cNvSpPr>
            <a:spLocks noGrp="1"/>
          </p:cNvSpPr>
          <p:nvPr>
            <p:ph type="pic" sz="quarter" idx="18"/>
          </p:nvPr>
        </p:nvSpPr>
        <p:spPr/>
      </p:sp>
      <p:sp>
        <p:nvSpPr>
          <p:cNvPr id="6" name="Title 5"/>
          <p:cNvSpPr>
            <a:spLocks noGrp="1"/>
          </p:cNvSpPr>
          <p:nvPr>
            <p:ph type="title"/>
          </p:nvPr>
        </p:nvSpPr>
        <p:spPr/>
        <p:txBody>
          <a:bodyPr/>
          <a:lstStyle/>
          <a:p>
            <a:r>
              <a:rPr lang="en-US" dirty="0"/>
              <a:t>ACP &amp; HLB</a:t>
            </a:r>
          </a:p>
        </p:txBody>
      </p:sp>
      <p:pic>
        <p:nvPicPr>
          <p:cNvPr id="2" name="Picture 1"/>
          <p:cNvPicPr>
            <a:picLocks noChangeAspect="1"/>
          </p:cNvPicPr>
          <p:nvPr/>
        </p:nvPicPr>
        <p:blipFill>
          <a:blip r:embed="rId3"/>
          <a:stretch>
            <a:fillRect/>
          </a:stretch>
        </p:blipFill>
        <p:spPr>
          <a:xfrm>
            <a:off x="5514372" y="1219200"/>
            <a:ext cx="2743200" cy="4118537"/>
          </a:xfrm>
          <a:prstGeom prst="rect">
            <a:avLst/>
          </a:prstGeom>
        </p:spPr>
      </p:pic>
      <p:sp>
        <p:nvSpPr>
          <p:cNvPr id="4" name="TextBox 3"/>
          <p:cNvSpPr txBox="1"/>
          <p:nvPr/>
        </p:nvSpPr>
        <p:spPr>
          <a:xfrm>
            <a:off x="7239000" y="5337737"/>
            <a:ext cx="1447800" cy="246221"/>
          </a:xfrm>
          <a:prstGeom prst="rect">
            <a:avLst/>
          </a:prstGeom>
          <a:noFill/>
        </p:spPr>
        <p:txBody>
          <a:bodyPr wrap="square" rtlCol="0">
            <a:spAutoFit/>
          </a:bodyPr>
          <a:lstStyle/>
          <a:p>
            <a:r>
              <a:rPr lang="en-US" sz="1000" dirty="0"/>
              <a:t>Photo: UC ANR</a:t>
            </a:r>
          </a:p>
        </p:txBody>
      </p:sp>
    </p:spTree>
    <p:extLst>
      <p:ext uri="{BB962C8B-B14F-4D97-AF65-F5344CB8AC3E}">
        <p14:creationId xmlns:p14="http://schemas.microsoft.com/office/powerpoint/2010/main" val="333585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pPr algn="l"/>
            <a:r>
              <a:rPr lang="en-US" dirty="0" err="1"/>
              <a:t>Huanglongbing</a:t>
            </a:r>
            <a:r>
              <a:rPr lang="en-US" dirty="0"/>
              <a:t> (HLB)</a:t>
            </a:r>
            <a:br>
              <a:rPr lang="en-US" dirty="0"/>
            </a:br>
            <a:r>
              <a:rPr lang="en-US" dirty="0"/>
              <a:t>(Citrus Greening)</a:t>
            </a:r>
          </a:p>
        </p:txBody>
      </p:sp>
      <p:sp>
        <p:nvSpPr>
          <p:cNvPr id="10" name="Content Placeholder 9"/>
          <p:cNvSpPr>
            <a:spLocks noGrp="1"/>
          </p:cNvSpPr>
          <p:nvPr>
            <p:ph idx="1"/>
          </p:nvPr>
        </p:nvSpPr>
        <p:spPr>
          <a:xfrm>
            <a:off x="761999" y="2667000"/>
            <a:ext cx="8123877" cy="3886200"/>
          </a:xfrm>
        </p:spPr>
        <p:txBody>
          <a:bodyPr>
            <a:noAutofit/>
          </a:bodyPr>
          <a:lstStyle/>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2400" dirty="0"/>
              <a:t>No known cure  - can kill a tree in 5 years</a:t>
            </a:r>
          </a:p>
          <a:p>
            <a:pPr marL="457200" indent="-457200">
              <a:buFont typeface="Wingdings" panose="05000000000000000000" pitchFamily="2" charset="2"/>
              <a:buChar char="v"/>
            </a:pPr>
            <a:r>
              <a:rPr lang="en-US" sz="2400" dirty="0"/>
              <a:t>Affects all commonly grown citrus varieties</a:t>
            </a:r>
          </a:p>
          <a:p>
            <a:pPr marL="457200" indent="-457200">
              <a:buFont typeface="Wingdings" panose="05000000000000000000" pitchFamily="2" charset="2"/>
              <a:buChar char="v"/>
            </a:pPr>
            <a:r>
              <a:rPr lang="en-US" sz="2400" dirty="0"/>
              <a:t>Leaf symptoms:   non-symmetrical leaf yellowing and splotchy yellow spots</a:t>
            </a:r>
          </a:p>
          <a:p>
            <a:pPr marL="457200" indent="-457200">
              <a:buFont typeface="Wingdings" panose="05000000000000000000" pitchFamily="2" charset="2"/>
              <a:buChar char="v"/>
            </a:pPr>
            <a:r>
              <a:rPr lang="en-US" sz="2400" dirty="0"/>
              <a:t>Fruit symptoms: uneven ripening and bitter taste</a:t>
            </a:r>
          </a:p>
          <a:p>
            <a:pPr marL="457200" indent="-457200">
              <a:buFont typeface="Wingdings" panose="05000000000000000000" pitchFamily="2" charset="2"/>
              <a:buChar char="v"/>
            </a:pPr>
            <a:endParaRPr lang="en-US" sz="2400" dirty="0"/>
          </a:p>
          <a:p>
            <a:pPr marL="0" indent="0" algn="ctr"/>
            <a:r>
              <a:rPr lang="en-US" sz="1800" b="1" i="1" dirty="0"/>
              <a:t>The only way to protect trees is to prevent the spread of the HLB by controlling psyllid populations and destroying any infected trees</a:t>
            </a:r>
            <a:r>
              <a:rPr lang="en-US" sz="2400" b="1" dirty="0"/>
              <a:t>.</a:t>
            </a:r>
          </a:p>
          <a:p>
            <a:pPr marL="457200" indent="-457200">
              <a:buFont typeface="Wingdings" panose="05000000000000000000" pitchFamily="2" charset="2"/>
              <a:buChar char="v"/>
            </a:pPr>
            <a:endParaRPr lang="en-US" sz="2400" dirty="0"/>
          </a:p>
          <a:p>
            <a:r>
              <a:rPr lang="en-US" sz="2800" dirty="0"/>
              <a:t>	</a:t>
            </a:r>
          </a:p>
          <a:p>
            <a:r>
              <a:rPr lang="en-US" sz="2800" dirty="0"/>
              <a:t>		    	    	 </a:t>
            </a:r>
          </a:p>
        </p:txBody>
      </p:sp>
      <p:sp>
        <p:nvSpPr>
          <p:cNvPr id="5" name="Slide Number Placeholder 4"/>
          <p:cNvSpPr>
            <a:spLocks noGrp="1"/>
          </p:cNvSpPr>
          <p:nvPr>
            <p:ph type="sldNum" sz="quarter" idx="12"/>
          </p:nvPr>
        </p:nvSpPr>
        <p:spPr/>
        <p:txBody>
          <a:bodyPr/>
          <a:lstStyle/>
          <a:p>
            <a:fld id="{111DB74A-73E3-49E8-8984-0D5D8C20C556}" type="slidenum">
              <a:rPr lang="en-US" smtClean="0"/>
              <a:pPr/>
              <a:t>26</a:t>
            </a:fld>
            <a:endParaRPr lang="en-US"/>
          </a:p>
        </p:txBody>
      </p:sp>
      <p:sp>
        <p:nvSpPr>
          <p:cNvPr id="3" name="TextBox 2"/>
          <p:cNvSpPr txBox="1"/>
          <p:nvPr/>
        </p:nvSpPr>
        <p:spPr>
          <a:xfrm rot="10800000" flipV="1">
            <a:off x="7619999" y="3180891"/>
            <a:ext cx="1951089" cy="276999"/>
          </a:xfrm>
          <a:prstGeom prst="rect">
            <a:avLst/>
          </a:prstGeom>
          <a:noFill/>
        </p:spPr>
        <p:txBody>
          <a:bodyPr wrap="square" rtlCol="0">
            <a:spAutoFit/>
          </a:bodyPr>
          <a:lstStyle/>
          <a:p>
            <a:r>
              <a:rPr lang="en-US" sz="1200" dirty="0"/>
              <a:t>Photo: UC ANR</a:t>
            </a:r>
          </a:p>
        </p:txBody>
      </p:sp>
      <p:pic>
        <p:nvPicPr>
          <p:cNvPr id="6" name="Picture 5"/>
          <p:cNvPicPr>
            <a:picLocks noChangeAspect="1"/>
          </p:cNvPicPr>
          <p:nvPr/>
        </p:nvPicPr>
        <p:blipFill>
          <a:blip r:embed="rId3"/>
          <a:stretch>
            <a:fillRect/>
          </a:stretch>
        </p:blipFill>
        <p:spPr>
          <a:xfrm>
            <a:off x="5218971" y="326706"/>
            <a:ext cx="3575405" cy="2681554"/>
          </a:xfrm>
          <a:prstGeom prst="rect">
            <a:avLst/>
          </a:prstGeom>
          <a:ln>
            <a:solidFill>
              <a:schemeClr val="tx1"/>
            </a:solidFill>
          </a:ln>
        </p:spPr>
      </p:pic>
    </p:spTree>
    <p:extLst>
      <p:ext uri="{BB962C8B-B14F-4D97-AF65-F5344CB8AC3E}">
        <p14:creationId xmlns:p14="http://schemas.microsoft.com/office/powerpoint/2010/main" val="714653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Inspection &amp; Reporting</a:t>
            </a:r>
          </a:p>
        </p:txBody>
      </p:sp>
      <p:sp>
        <p:nvSpPr>
          <p:cNvPr id="6" name="Content Placeholder 5"/>
          <p:cNvSpPr>
            <a:spLocks noGrp="1"/>
          </p:cNvSpPr>
          <p:nvPr>
            <p:ph idx="1"/>
          </p:nvPr>
        </p:nvSpPr>
        <p:spPr/>
        <p:txBody>
          <a:bodyPr>
            <a:normAutofit/>
          </a:bodyPr>
          <a:lstStyle/>
          <a:p>
            <a:pPr marL="457200" indent="-457200">
              <a:buFont typeface="Wingdings" panose="05000000000000000000" pitchFamily="2" charset="2"/>
              <a:buChar char="v"/>
            </a:pPr>
            <a:r>
              <a:rPr lang="en-US" sz="2800" dirty="0"/>
              <a:t>Inspect trees monthly</a:t>
            </a:r>
          </a:p>
          <a:p>
            <a:pPr marL="457200" indent="-457200">
              <a:buFont typeface="Wingdings" panose="05000000000000000000" pitchFamily="2" charset="2"/>
              <a:buChar char="v"/>
            </a:pPr>
            <a:r>
              <a:rPr lang="en-US" sz="2800" dirty="0"/>
              <a:t>Report suspicious leaves or fruit to California Department of Food and Agriculture –Pest Hotline</a:t>
            </a:r>
          </a:p>
        </p:txBody>
      </p:sp>
      <p:sp>
        <p:nvSpPr>
          <p:cNvPr id="3" name="Slide Number Placeholder 2"/>
          <p:cNvSpPr>
            <a:spLocks noGrp="1"/>
          </p:cNvSpPr>
          <p:nvPr>
            <p:ph type="sldNum" sz="quarter" idx="12"/>
          </p:nvPr>
        </p:nvSpPr>
        <p:spPr/>
        <p:txBody>
          <a:bodyPr/>
          <a:lstStyle/>
          <a:p>
            <a:fld id="{111DB74A-73E3-49E8-8984-0D5D8C20C556}" type="slidenum">
              <a:rPr lang="en-US" smtClean="0"/>
              <a:pPr/>
              <a:t>27</a:t>
            </a:fld>
            <a:endParaRPr lang="en-US" dirty="0"/>
          </a:p>
        </p:txBody>
      </p:sp>
      <p:pic>
        <p:nvPicPr>
          <p:cNvPr id="9" name="Picture 8"/>
          <p:cNvPicPr>
            <a:picLocks noChangeAspect="1"/>
          </p:cNvPicPr>
          <p:nvPr/>
        </p:nvPicPr>
        <p:blipFill>
          <a:blip r:embed="rId3"/>
          <a:stretch>
            <a:fillRect/>
          </a:stretch>
        </p:blipFill>
        <p:spPr>
          <a:xfrm>
            <a:off x="1498387" y="3840164"/>
            <a:ext cx="2305396" cy="1981200"/>
          </a:xfrm>
          <a:prstGeom prst="rect">
            <a:avLst/>
          </a:prstGeom>
          <a:ln>
            <a:solidFill>
              <a:schemeClr val="tx1"/>
            </a:solidFill>
          </a:ln>
        </p:spPr>
      </p:pic>
      <p:sp>
        <p:nvSpPr>
          <p:cNvPr id="10" name="TextBox 9"/>
          <p:cNvSpPr txBox="1"/>
          <p:nvPr/>
        </p:nvSpPr>
        <p:spPr>
          <a:xfrm>
            <a:off x="4648200" y="4343400"/>
            <a:ext cx="3276600" cy="1077218"/>
          </a:xfrm>
          <a:prstGeom prst="rect">
            <a:avLst/>
          </a:prstGeom>
          <a:noFill/>
        </p:spPr>
        <p:txBody>
          <a:bodyPr wrap="square" rtlCol="0">
            <a:spAutoFit/>
          </a:bodyPr>
          <a:lstStyle/>
          <a:p>
            <a:r>
              <a:rPr lang="en-US" sz="3200" dirty="0">
                <a:solidFill>
                  <a:schemeClr val="accent1"/>
                </a:solidFill>
              </a:rPr>
              <a:t>Pest Hotline</a:t>
            </a:r>
          </a:p>
          <a:p>
            <a:r>
              <a:rPr lang="en-US" sz="3200" dirty="0">
                <a:solidFill>
                  <a:schemeClr val="accent1"/>
                </a:solidFill>
              </a:rPr>
              <a:t>1-800-491-1899</a:t>
            </a:r>
          </a:p>
        </p:txBody>
      </p:sp>
    </p:spTree>
    <p:extLst>
      <p:ext uri="{BB962C8B-B14F-4D97-AF65-F5344CB8AC3E}">
        <p14:creationId xmlns:p14="http://schemas.microsoft.com/office/powerpoint/2010/main" val="2431697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57200" y="2057400"/>
            <a:ext cx="4724400" cy="4114800"/>
          </a:xfrm>
        </p:spPr>
        <p:txBody>
          <a:bodyPr>
            <a:normAutofit/>
          </a:bodyPr>
          <a:lstStyle/>
          <a:p>
            <a:pPr marL="457200" indent="-457200">
              <a:buFont typeface="Wingdings" panose="05000000000000000000" pitchFamily="2" charset="2"/>
              <a:buChar char="v"/>
            </a:pPr>
            <a:r>
              <a:rPr lang="en-US" sz="2800" dirty="0"/>
              <a:t>P.C. Dept. of Agriculture’s on-going insect trapping program</a:t>
            </a:r>
          </a:p>
          <a:p>
            <a:pPr marL="457200" indent="-457200">
              <a:buFont typeface="Wingdings" panose="05000000000000000000" pitchFamily="2" charset="2"/>
              <a:buChar char="v"/>
            </a:pPr>
            <a:r>
              <a:rPr lang="en-US" sz="2800" dirty="0"/>
              <a:t>Will trap for ACP during the growing season</a:t>
            </a:r>
          </a:p>
          <a:p>
            <a:pPr marL="457200" indent="-457200">
              <a:buFont typeface="Wingdings" panose="05000000000000000000" pitchFamily="2" charset="2"/>
              <a:buChar char="v"/>
            </a:pPr>
            <a:r>
              <a:rPr lang="en-US" sz="2800" dirty="0"/>
              <a:t>Traps will stay for 8 weeks</a:t>
            </a:r>
          </a:p>
        </p:txBody>
      </p:sp>
      <p:sp>
        <p:nvSpPr>
          <p:cNvPr id="3" name="Slide Number Placeholder 2"/>
          <p:cNvSpPr>
            <a:spLocks noGrp="1"/>
          </p:cNvSpPr>
          <p:nvPr>
            <p:ph type="sldNum" sz="quarter" idx="16"/>
          </p:nvPr>
        </p:nvSpPr>
        <p:spPr/>
        <p:txBody>
          <a:bodyPr/>
          <a:lstStyle/>
          <a:p>
            <a:fld id="{111DB74A-73E3-49E8-8984-0D5D8C20C556}" type="slidenum">
              <a:rPr lang="en-US" smtClean="0"/>
              <a:pPr/>
              <a:t>28</a:t>
            </a:fld>
            <a:endParaRPr lang="en-US" dirty="0"/>
          </a:p>
        </p:txBody>
      </p:sp>
      <p:sp>
        <p:nvSpPr>
          <p:cNvPr id="7" name="Title 6"/>
          <p:cNvSpPr>
            <a:spLocks noGrp="1"/>
          </p:cNvSpPr>
          <p:nvPr>
            <p:ph type="title" idx="4294967295"/>
          </p:nvPr>
        </p:nvSpPr>
        <p:spPr>
          <a:xfrm>
            <a:off x="0" y="274638"/>
            <a:ext cx="8229600" cy="1143000"/>
          </a:xfrm>
        </p:spPr>
        <p:txBody>
          <a:bodyPr/>
          <a:lstStyle/>
          <a:p>
            <a:r>
              <a:rPr lang="en-US" dirty="0"/>
              <a:t>Placer County Insect Trapping</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20355" y="2239805"/>
            <a:ext cx="4755146" cy="3170097"/>
          </a:xfrm>
          <a:prstGeom prst="rect">
            <a:avLst/>
          </a:prstGeom>
          <a:ln w="12700">
            <a:solidFill>
              <a:schemeClr val="tx1"/>
            </a:solidFill>
          </a:ln>
        </p:spPr>
      </p:pic>
      <p:sp>
        <p:nvSpPr>
          <p:cNvPr id="4" name="TextBox 3"/>
          <p:cNvSpPr txBox="1"/>
          <p:nvPr/>
        </p:nvSpPr>
        <p:spPr>
          <a:xfrm>
            <a:off x="6096000" y="6273219"/>
            <a:ext cx="1981200" cy="246221"/>
          </a:xfrm>
          <a:prstGeom prst="rect">
            <a:avLst/>
          </a:prstGeom>
          <a:noFill/>
        </p:spPr>
        <p:txBody>
          <a:bodyPr wrap="square" rtlCol="0">
            <a:spAutoFit/>
          </a:bodyPr>
          <a:lstStyle/>
          <a:p>
            <a:r>
              <a:rPr lang="en-US" sz="1000" dirty="0"/>
              <a:t>Photo: S. Fitzpatrick</a:t>
            </a:r>
          </a:p>
        </p:txBody>
      </p:sp>
    </p:spTree>
    <p:extLst>
      <p:ext uri="{BB962C8B-B14F-4D97-AF65-F5344CB8AC3E}">
        <p14:creationId xmlns:p14="http://schemas.microsoft.com/office/powerpoint/2010/main" val="1546772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Perhaps some hope</a:t>
            </a:r>
          </a:p>
        </p:txBody>
      </p:sp>
      <p:sp>
        <p:nvSpPr>
          <p:cNvPr id="7" name="Text Placeholder 6"/>
          <p:cNvSpPr>
            <a:spLocks noGrp="1"/>
          </p:cNvSpPr>
          <p:nvPr>
            <p:ph idx="1"/>
          </p:nvPr>
        </p:nvSpPr>
        <p:spPr>
          <a:xfrm>
            <a:off x="457200" y="1066800"/>
            <a:ext cx="8229600" cy="4478881"/>
          </a:xfrm>
        </p:spPr>
        <p:txBody>
          <a:bodyPr>
            <a:normAutofit/>
          </a:bodyPr>
          <a:lstStyle/>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endParaRPr lang="en-US" sz="2400" dirty="0"/>
          </a:p>
          <a:p>
            <a:pPr marL="457200" indent="-457200">
              <a:buFont typeface="Wingdings" panose="05000000000000000000" pitchFamily="2" charset="2"/>
              <a:buChar char="v"/>
            </a:pPr>
            <a:r>
              <a:rPr lang="en-US" sz="2400" dirty="0"/>
              <a:t>Finger limes have natural immunity</a:t>
            </a:r>
          </a:p>
          <a:p>
            <a:pPr marL="457200" indent="-457200">
              <a:buFont typeface="Wingdings" panose="05000000000000000000" pitchFamily="2" charset="2"/>
              <a:buChar char="v"/>
            </a:pPr>
            <a:r>
              <a:rPr lang="en-US" sz="2400" dirty="0"/>
              <a:t>Researchers have identified the gene that causes immunity and created an antibiotic that has killed the disease in a controlled environment</a:t>
            </a:r>
          </a:p>
          <a:p>
            <a:pPr marL="457200" indent="-457200">
              <a:buFont typeface="Wingdings" panose="05000000000000000000" pitchFamily="2" charset="2"/>
              <a:buChar char="v"/>
            </a:pPr>
            <a:endParaRPr lang="en-US" sz="2400" dirty="0"/>
          </a:p>
          <a:p>
            <a:pPr marL="457200" indent="-457200">
              <a:spcAft>
                <a:spcPts val="0"/>
              </a:spcAft>
              <a:buFont typeface="Wingdings" panose="05000000000000000000" pitchFamily="2" charset="2"/>
              <a:buChar char="v"/>
            </a:pPr>
            <a:r>
              <a:rPr lang="en-US" sz="2400" dirty="0"/>
              <a:t>Finger limes, small elongated fruit</a:t>
            </a:r>
          </a:p>
          <a:p>
            <a:pPr marL="457200" indent="-457200">
              <a:spcAft>
                <a:spcPts val="0"/>
              </a:spcAft>
              <a:buFont typeface="Wingdings" panose="05000000000000000000" pitchFamily="2" charset="2"/>
              <a:buChar char="v"/>
            </a:pPr>
            <a:r>
              <a:rPr lang="en-US" sz="2400" dirty="0"/>
              <a:t>Grown in Placer County</a:t>
            </a:r>
          </a:p>
          <a:p>
            <a:pPr marL="457200" indent="-457200">
              <a:buFont typeface="Wingdings" panose="05000000000000000000" pitchFamily="2" charset="2"/>
              <a:buChar char="v"/>
            </a:pPr>
            <a:r>
              <a:rPr lang="en-US" sz="2400" dirty="0"/>
              <a:t>“Caviar of fruit”</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29</a:t>
            </a:fld>
            <a:endParaRPr lang="en-US"/>
          </a:p>
        </p:txBody>
      </p:sp>
      <p:pic>
        <p:nvPicPr>
          <p:cNvPr id="9" name="Picture Placeholder 8"/>
          <p:cNvPicPr>
            <a:picLocks noGrp="1" noChangeAspect="1"/>
          </p:cNvPicPr>
          <p:nvPr>
            <p:ph type="pic" sz="quarter" idx="4294967295"/>
          </p:nvPr>
        </p:nvPicPr>
        <p:blipFill rotWithShape="1">
          <a:blip r:embed="rId3"/>
          <a:srcRect l="27474" t="23056" r="15547" b="7030"/>
          <a:stretch/>
        </p:blipFill>
        <p:spPr>
          <a:xfrm>
            <a:off x="6018735" y="483394"/>
            <a:ext cx="1998662" cy="1868488"/>
          </a:xfrm>
          <a:prstGeom prst="rect">
            <a:avLst/>
          </a:prstGeom>
          <a:ln>
            <a:solidFill>
              <a:schemeClr val="tx1"/>
            </a:solidFill>
          </a:ln>
        </p:spPr>
      </p:pic>
      <p:sp>
        <p:nvSpPr>
          <p:cNvPr id="5" name="TextBox 4"/>
          <p:cNvSpPr txBox="1"/>
          <p:nvPr/>
        </p:nvSpPr>
        <p:spPr>
          <a:xfrm>
            <a:off x="5350397" y="6261101"/>
            <a:ext cx="5470003" cy="276999"/>
          </a:xfrm>
          <a:prstGeom prst="rect">
            <a:avLst/>
          </a:prstGeom>
          <a:noFill/>
        </p:spPr>
        <p:txBody>
          <a:bodyPr wrap="square" rtlCol="0">
            <a:spAutoFit/>
          </a:bodyPr>
          <a:lstStyle/>
          <a:p>
            <a:r>
              <a:rPr lang="en-US" sz="1000" dirty="0"/>
              <a:t>Photos: S. Fitzpatrick </a:t>
            </a:r>
            <a:r>
              <a:rPr lang="en-US" sz="1200" dirty="0"/>
              <a:t>and Dale Kuroda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8458" y="4191001"/>
            <a:ext cx="2933108" cy="1956016"/>
          </a:xfrm>
          <a:prstGeom prst="rect">
            <a:avLst/>
          </a:prstGeom>
        </p:spPr>
      </p:pic>
    </p:spTree>
    <p:extLst>
      <p:ext uri="{BB962C8B-B14F-4D97-AF65-F5344CB8AC3E}">
        <p14:creationId xmlns:p14="http://schemas.microsoft.com/office/powerpoint/2010/main" val="357333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sz="2400" b="0" dirty="0"/>
              <a:t>quarterly newsletter and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Pest Management</a:t>
            </a:r>
          </a:p>
        </p:txBody>
      </p:sp>
      <p:sp>
        <p:nvSpPr>
          <p:cNvPr id="2" name="Text Placeholder 1"/>
          <p:cNvSpPr>
            <a:spLocks noGrp="1"/>
          </p:cNvSpPr>
          <p:nvPr>
            <p:ph idx="1"/>
          </p:nvPr>
        </p:nvSpPr>
        <p:spPr/>
        <p:txBody>
          <a:bodyPr>
            <a:normAutofit lnSpcReduction="10000"/>
          </a:bodyPr>
          <a:lstStyle/>
          <a:p>
            <a:pPr marL="457200" indent="-457200">
              <a:buFont typeface="Wingdings" panose="05000000000000000000" pitchFamily="2" charset="2"/>
              <a:buChar char="v"/>
            </a:pPr>
            <a:r>
              <a:rPr lang="en-US" sz="2800" dirty="0"/>
              <a:t>Foothill citrus are less prone to insect and disease pests </a:t>
            </a:r>
          </a:p>
          <a:p>
            <a:pPr marL="457200" indent="-457200">
              <a:buFont typeface="Wingdings" panose="05000000000000000000" pitchFamily="2" charset="2"/>
              <a:buChar char="v"/>
            </a:pPr>
            <a:r>
              <a:rPr lang="en-US" sz="2800" dirty="0"/>
              <a:t>To learn about CA-specific citrus pest information the integrated pest management (IPM) link is included in the resource document </a:t>
            </a:r>
          </a:p>
          <a:p>
            <a:pPr marL="457200" indent="-457200">
              <a:buFont typeface="Wingdings" panose="05000000000000000000" pitchFamily="2" charset="2"/>
              <a:buChar char="v"/>
            </a:pPr>
            <a:r>
              <a:rPr lang="en-US" sz="2800" dirty="0"/>
              <a:t>Avoid pest information from other states given CA’s restriction on the use of many pesticides</a:t>
            </a:r>
          </a:p>
          <a:p>
            <a:pPr marL="457200" indent="-457200">
              <a:buFont typeface="Wingdings" panose="05000000000000000000" pitchFamily="2" charset="2"/>
              <a:buChar char="v"/>
            </a:pPr>
            <a:r>
              <a:rPr lang="en-US" sz="2800" dirty="0"/>
              <a:t>Use the MGPC hotline for specific questions as they arise (530) 889 - 7388</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30</a:t>
            </a:fld>
            <a:endParaRPr lang="en-US" dirty="0"/>
          </a:p>
        </p:txBody>
      </p:sp>
      <p:sp>
        <p:nvSpPr>
          <p:cNvPr id="5" name="TextBox 4"/>
          <p:cNvSpPr txBox="1"/>
          <p:nvPr/>
        </p:nvSpPr>
        <p:spPr>
          <a:xfrm>
            <a:off x="457200" y="5943601"/>
            <a:ext cx="8001000" cy="369332"/>
          </a:xfrm>
          <a:prstGeom prst="rect">
            <a:avLst/>
          </a:prstGeom>
          <a:noFill/>
        </p:spPr>
        <p:txBody>
          <a:bodyPr wrap="square" rtlCol="0">
            <a:spAutoFit/>
          </a:bodyPr>
          <a:lstStyle/>
          <a:p>
            <a:pPr algn="ctr"/>
            <a:r>
              <a:rPr lang="en-US" i="1" dirty="0">
                <a:solidFill>
                  <a:schemeClr val="tx2"/>
                </a:solidFill>
              </a:rPr>
              <a:t>Healthy Trees, with good soil drainage, typically require no pest management</a:t>
            </a:r>
          </a:p>
        </p:txBody>
      </p:sp>
    </p:spTree>
    <p:extLst>
      <p:ext uri="{BB962C8B-B14F-4D97-AF65-F5344CB8AC3E}">
        <p14:creationId xmlns:p14="http://schemas.microsoft.com/office/powerpoint/2010/main" val="4095726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flipH="1">
            <a:off x="-3423423" y="1389760"/>
            <a:ext cx="1371600" cy="3795752"/>
          </a:xfrm>
        </p:spPr>
        <p:txBody>
          <a:bodyPr/>
          <a:lstStyle/>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31</a:t>
            </a:fld>
            <a:endParaRPr lang="en-US" dirty="0"/>
          </a:p>
        </p:txBody>
      </p:sp>
      <p:pic>
        <p:nvPicPr>
          <p:cNvPr id="6" name="Picture Placeholder 5"/>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996950" y="1441450"/>
            <a:ext cx="3492500" cy="3810000"/>
          </a:xfrm>
          <a:ln w="28575">
            <a:solidFill>
              <a:schemeClr val="tx1"/>
            </a:solidFill>
          </a:ln>
        </p:spPr>
      </p:pic>
      <p:sp>
        <p:nvSpPr>
          <p:cNvPr id="5" name="Title 4"/>
          <p:cNvSpPr>
            <a:spLocks noGrp="1"/>
          </p:cNvSpPr>
          <p:nvPr>
            <p:ph type="title"/>
          </p:nvPr>
        </p:nvSpPr>
        <p:spPr/>
        <p:txBody>
          <a:bodyPr/>
          <a:lstStyle/>
          <a:p>
            <a:r>
              <a:rPr lang="en-US" dirty="0"/>
              <a:t>Weather Impacts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10664" y="1966642"/>
            <a:ext cx="3784600" cy="3051717"/>
          </a:xfrm>
          <a:prstGeom prst="rect">
            <a:avLst/>
          </a:prstGeom>
          <a:ln w="28575">
            <a:solidFill>
              <a:schemeClr val="tx2"/>
            </a:solidFill>
          </a:ln>
        </p:spPr>
      </p:pic>
      <p:sp>
        <p:nvSpPr>
          <p:cNvPr id="9" name="TextBox 8"/>
          <p:cNvSpPr txBox="1"/>
          <p:nvPr/>
        </p:nvSpPr>
        <p:spPr>
          <a:xfrm>
            <a:off x="1676400" y="5720900"/>
            <a:ext cx="2305050" cy="584775"/>
          </a:xfrm>
          <a:prstGeom prst="rect">
            <a:avLst/>
          </a:prstGeom>
          <a:noFill/>
        </p:spPr>
        <p:txBody>
          <a:bodyPr wrap="square" rtlCol="0">
            <a:spAutoFit/>
          </a:bodyPr>
          <a:lstStyle/>
          <a:p>
            <a:r>
              <a:rPr lang="en-US" sz="1600" dirty="0"/>
              <a:t>Wind damage</a:t>
            </a:r>
          </a:p>
          <a:p>
            <a:r>
              <a:rPr lang="en-US" sz="1600" dirty="0"/>
              <a:t>February 2021 </a:t>
            </a:r>
          </a:p>
        </p:txBody>
      </p:sp>
      <p:sp>
        <p:nvSpPr>
          <p:cNvPr id="11" name="TextBox 10"/>
          <p:cNvSpPr txBox="1"/>
          <p:nvPr/>
        </p:nvSpPr>
        <p:spPr>
          <a:xfrm>
            <a:off x="6096000" y="5720900"/>
            <a:ext cx="2667000" cy="584775"/>
          </a:xfrm>
          <a:prstGeom prst="rect">
            <a:avLst/>
          </a:prstGeom>
          <a:noFill/>
        </p:spPr>
        <p:txBody>
          <a:bodyPr wrap="square" rtlCol="0">
            <a:spAutoFit/>
          </a:bodyPr>
          <a:lstStyle/>
          <a:p>
            <a:r>
              <a:rPr lang="en-US" sz="1600" dirty="0"/>
              <a:t>Excessive Rain</a:t>
            </a:r>
          </a:p>
          <a:p>
            <a:r>
              <a:rPr lang="en-US" sz="1600" dirty="0"/>
              <a:t>September 2021</a:t>
            </a:r>
          </a:p>
        </p:txBody>
      </p:sp>
      <p:sp>
        <p:nvSpPr>
          <p:cNvPr id="4" name="TextBox 3"/>
          <p:cNvSpPr txBox="1"/>
          <p:nvPr/>
        </p:nvSpPr>
        <p:spPr>
          <a:xfrm>
            <a:off x="3810000" y="5092700"/>
            <a:ext cx="2209800" cy="246221"/>
          </a:xfrm>
          <a:prstGeom prst="rect">
            <a:avLst/>
          </a:prstGeom>
          <a:noFill/>
        </p:spPr>
        <p:txBody>
          <a:bodyPr wrap="square" rtlCol="0">
            <a:spAutoFit/>
          </a:bodyPr>
          <a:lstStyle/>
          <a:p>
            <a:r>
              <a:rPr lang="en-US" sz="1000" dirty="0"/>
              <a:t>    Photos: S. Fitzpatrick  </a:t>
            </a:r>
          </a:p>
        </p:txBody>
      </p:sp>
    </p:spTree>
    <p:extLst>
      <p:ext uri="{BB962C8B-B14F-4D97-AF65-F5344CB8AC3E}">
        <p14:creationId xmlns:p14="http://schemas.microsoft.com/office/powerpoint/2010/main" val="729734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body" sz="quarter" idx="13"/>
          </p:nvPr>
        </p:nvSpPr>
        <p:spPr>
          <a:xfrm>
            <a:off x="457200" y="1219200"/>
            <a:ext cx="4724400" cy="5502275"/>
          </a:xfrm>
        </p:spPr>
        <p:txBody>
          <a:bodyPr>
            <a:normAutofit/>
          </a:bodyPr>
          <a:lstStyle/>
          <a:p>
            <a:pPr marL="457200" indent="-457200">
              <a:spcAft>
                <a:spcPts val="0"/>
              </a:spcAft>
              <a:buFont typeface="Wingdings" panose="05000000000000000000" pitchFamily="2" charset="2"/>
              <a:buChar char="v"/>
            </a:pPr>
            <a:r>
              <a:rPr lang="en-US" sz="2400" dirty="0"/>
              <a:t>Effect:</a:t>
            </a:r>
          </a:p>
          <a:p>
            <a:pPr marL="0" indent="0">
              <a:spcAft>
                <a:spcPts val="0"/>
              </a:spcAft>
            </a:pPr>
            <a:r>
              <a:rPr lang="en-US" sz="2200" dirty="0"/>
              <a:t>	</a:t>
            </a:r>
            <a:r>
              <a:rPr lang="en-US" sz="2400" dirty="0"/>
              <a:t>Freezing temperatures 	damage plants by causing ice 	crystals to form in their cells  	and vegetation withers and 	turns dark</a:t>
            </a:r>
          </a:p>
          <a:p>
            <a:pPr marL="457200" indent="-457200">
              <a:spcAft>
                <a:spcPts val="0"/>
              </a:spcAft>
              <a:buFont typeface="Wingdings" panose="05000000000000000000" pitchFamily="2" charset="2"/>
              <a:buChar char="v"/>
            </a:pPr>
            <a:r>
              <a:rPr lang="en-US" sz="2400" dirty="0"/>
              <a:t>Prevention:</a:t>
            </a:r>
          </a:p>
          <a:p>
            <a:pPr marL="0" indent="0">
              <a:spcAft>
                <a:spcPts val="0"/>
              </a:spcAft>
            </a:pPr>
            <a:r>
              <a:rPr lang="en-US" sz="2000" dirty="0"/>
              <a:t>	</a:t>
            </a:r>
            <a:r>
              <a:rPr lang="en-US" sz="2400" dirty="0"/>
              <a:t>Irrigate well prior to freeze 	as wet 	soil maintains 	temperature</a:t>
            </a:r>
          </a:p>
          <a:p>
            <a:pPr marL="0" indent="0">
              <a:spcAft>
                <a:spcPts val="0"/>
              </a:spcAft>
            </a:pPr>
            <a:r>
              <a:rPr lang="en-US" sz="2400" dirty="0"/>
              <a:t>	Cover young trees with 	burlap or row cover (3 years)</a:t>
            </a:r>
          </a:p>
          <a:p>
            <a:pPr marL="0" indent="0">
              <a:spcAft>
                <a:spcPts val="0"/>
              </a:spcAft>
            </a:pPr>
            <a:r>
              <a:rPr lang="en-US" sz="2400" dirty="0"/>
              <a:t>              Incandescent lights</a:t>
            </a:r>
          </a:p>
          <a:p>
            <a:pPr marL="457200" indent="-457200">
              <a:spcAft>
                <a:spcPts val="0"/>
              </a:spcAft>
              <a:buFont typeface="Arial" panose="020B0604020202020204" pitchFamily="34" charset="0"/>
              <a:buChar char="•"/>
            </a:pPr>
            <a:endParaRPr lang="en-US" sz="2400" dirty="0"/>
          </a:p>
          <a:p>
            <a:pPr marL="457200" indent="-457200">
              <a:spcAft>
                <a:spcPts val="0"/>
              </a:spcAft>
              <a:buFont typeface="Arial" panose="020B0604020202020204" pitchFamily="34" charset="0"/>
              <a:buChar char="•"/>
            </a:pPr>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32</a:t>
            </a:fld>
            <a:endParaRPr lang="en-US" dirty="0"/>
          </a:p>
        </p:txBody>
      </p:sp>
      <p:sp>
        <p:nvSpPr>
          <p:cNvPr id="2" name="Picture Placeholder 1"/>
          <p:cNvSpPr>
            <a:spLocks noGrp="1"/>
          </p:cNvSpPr>
          <p:nvPr>
            <p:ph type="pic" sz="quarter" idx="18"/>
          </p:nvPr>
        </p:nvSpPr>
        <p:spPr>
          <a:xfrm>
            <a:off x="5474826" y="1905000"/>
            <a:ext cx="2743200" cy="2514600"/>
          </a:xfrm>
        </p:spPr>
      </p:sp>
      <p:sp>
        <p:nvSpPr>
          <p:cNvPr id="6" name="Title 5"/>
          <p:cNvSpPr>
            <a:spLocks noGrp="1"/>
          </p:cNvSpPr>
          <p:nvPr>
            <p:ph type="title"/>
          </p:nvPr>
        </p:nvSpPr>
        <p:spPr/>
        <p:txBody>
          <a:bodyPr/>
          <a:lstStyle/>
          <a:p>
            <a:r>
              <a:rPr lang="en-US" dirty="0"/>
              <a:t>Low Temperature Tree Protection</a:t>
            </a:r>
          </a:p>
        </p:txBody>
      </p:sp>
      <p:pic>
        <p:nvPicPr>
          <p:cNvPr id="8" name="Picture 7"/>
          <p:cNvPicPr>
            <a:picLocks noChangeAspect="1"/>
          </p:cNvPicPr>
          <p:nvPr/>
        </p:nvPicPr>
        <p:blipFill>
          <a:blip r:embed="rId3"/>
          <a:stretch>
            <a:fillRect/>
          </a:stretch>
        </p:blipFill>
        <p:spPr>
          <a:xfrm>
            <a:off x="5398626" y="1799642"/>
            <a:ext cx="2895600" cy="2725315"/>
          </a:xfrm>
          <a:prstGeom prst="rect">
            <a:avLst/>
          </a:prstGeom>
        </p:spPr>
      </p:pic>
      <p:sp>
        <p:nvSpPr>
          <p:cNvPr id="4" name="TextBox 3"/>
          <p:cNvSpPr txBox="1"/>
          <p:nvPr/>
        </p:nvSpPr>
        <p:spPr>
          <a:xfrm>
            <a:off x="7239000" y="4524957"/>
            <a:ext cx="1219200" cy="246221"/>
          </a:xfrm>
          <a:prstGeom prst="rect">
            <a:avLst/>
          </a:prstGeom>
          <a:noFill/>
        </p:spPr>
        <p:txBody>
          <a:bodyPr wrap="square" rtlCol="0">
            <a:spAutoFit/>
          </a:bodyPr>
          <a:lstStyle/>
          <a:p>
            <a:r>
              <a:rPr lang="en-US" sz="1000" dirty="0"/>
              <a:t>Photo by: UC ANR</a:t>
            </a:r>
          </a:p>
        </p:txBody>
      </p:sp>
    </p:spTree>
    <p:extLst>
      <p:ext uri="{BB962C8B-B14F-4D97-AF65-F5344CB8AC3E}">
        <p14:creationId xmlns:p14="http://schemas.microsoft.com/office/powerpoint/2010/main" val="4232610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Low Temperature Fruit Protection</a:t>
            </a:r>
          </a:p>
        </p:txBody>
      </p:sp>
      <p:sp>
        <p:nvSpPr>
          <p:cNvPr id="2" name="Text Placeholder 1"/>
          <p:cNvSpPr>
            <a:spLocks noGrp="1"/>
          </p:cNvSpPr>
          <p:nvPr>
            <p:ph idx="1"/>
          </p:nvPr>
        </p:nvSpPr>
        <p:spPr>
          <a:xfrm>
            <a:off x="533400" y="1219201"/>
            <a:ext cx="8229600" cy="5502274"/>
          </a:xfrm>
        </p:spPr>
        <p:txBody>
          <a:bodyPr>
            <a:normAutofit/>
          </a:bodyPr>
          <a:lstStyle/>
          <a:p>
            <a:pPr marL="457200" indent="-457200">
              <a:buFont typeface="Wingdings" panose="05000000000000000000" pitchFamily="2" charset="2"/>
              <a:buChar char="v"/>
            </a:pPr>
            <a:r>
              <a:rPr lang="en-US" sz="2400" dirty="0"/>
              <a:t>Effect:</a:t>
            </a:r>
          </a:p>
          <a:p>
            <a:pPr>
              <a:buFont typeface="Arial" panose="020B0604020202020204" pitchFamily="34" charset="0"/>
              <a:buChar char="•"/>
            </a:pPr>
            <a:r>
              <a:rPr lang="en-US" sz="2000" dirty="0"/>
              <a:t>	</a:t>
            </a:r>
            <a:r>
              <a:rPr lang="en-US" sz="2400" dirty="0"/>
              <a:t>Ice crystals form in fruit, causing juice vesicles to rupture 	and fruit to dry out</a:t>
            </a:r>
          </a:p>
          <a:p>
            <a:pPr>
              <a:buFont typeface="Arial" panose="020B0604020202020204" pitchFamily="34" charset="0"/>
              <a:buChar char="•"/>
            </a:pPr>
            <a:r>
              <a:rPr lang="en-US" sz="2400" dirty="0"/>
              <a:t>	Fruit is edible after a freeze, but is susceptible to decay 	and will quickly become unusable</a:t>
            </a:r>
          </a:p>
          <a:p>
            <a:pPr marL="0" indent="0"/>
            <a:endParaRPr lang="en-US" sz="2000" dirty="0"/>
          </a:p>
          <a:p>
            <a:pPr marL="457200" indent="-457200">
              <a:buFont typeface="Wingdings" panose="05000000000000000000" pitchFamily="2" charset="2"/>
              <a:buChar char="v"/>
            </a:pPr>
            <a:r>
              <a:rPr lang="en-US" sz="2400" dirty="0"/>
              <a:t>Prevention:</a:t>
            </a:r>
          </a:p>
          <a:p>
            <a:pPr>
              <a:buFont typeface="Arial" panose="020B0604020202020204" pitchFamily="34" charset="0"/>
              <a:buChar char="•"/>
            </a:pPr>
            <a:r>
              <a:rPr lang="en-US" sz="2000" dirty="0"/>
              <a:t>	</a:t>
            </a:r>
            <a:r>
              <a:rPr lang="en-US" sz="2400" dirty="0"/>
              <a:t>Leaves &amp; fruit most sensitive</a:t>
            </a:r>
          </a:p>
          <a:p>
            <a:pPr>
              <a:buFont typeface="Arial" panose="020B0604020202020204" pitchFamily="34" charset="0"/>
              <a:buChar char="•"/>
            </a:pPr>
            <a:r>
              <a:rPr lang="en-US" sz="2400" dirty="0"/>
              <a:t>	Trees with fruit less tolerant</a:t>
            </a:r>
          </a:p>
          <a:p>
            <a:pPr>
              <a:buFont typeface="Arial" panose="020B0604020202020204" pitchFamily="34" charset="0"/>
              <a:buChar char="•"/>
            </a:pPr>
            <a:r>
              <a:rPr lang="en-US" sz="2400" dirty="0"/>
              <a:t>	Pick fruit before a freeze</a:t>
            </a:r>
          </a:p>
        </p:txBody>
      </p:sp>
      <p:sp>
        <p:nvSpPr>
          <p:cNvPr id="3" name="Slide Number Placeholder 2"/>
          <p:cNvSpPr>
            <a:spLocks noGrp="1"/>
          </p:cNvSpPr>
          <p:nvPr>
            <p:ph type="sldNum" sz="quarter" idx="12"/>
          </p:nvPr>
        </p:nvSpPr>
        <p:spPr/>
        <p:txBody>
          <a:bodyPr/>
          <a:lstStyle/>
          <a:p>
            <a:fld id="{111DB74A-73E3-49E8-8984-0D5D8C20C556}" type="slidenum">
              <a:rPr lang="en-US" smtClean="0"/>
              <a:pPr/>
              <a:t>33</a:t>
            </a:fld>
            <a:endParaRPr lang="en-US" dirty="0"/>
          </a:p>
        </p:txBody>
      </p:sp>
      <p:sp>
        <p:nvSpPr>
          <p:cNvPr id="6" name="Picture Placeholder 3"/>
          <p:cNvSpPr txBox="1">
            <a:spLocks/>
          </p:cNvSpPr>
          <p:nvPr/>
        </p:nvSpPr>
        <p:spPr>
          <a:xfrm>
            <a:off x="5638800" y="1752600"/>
            <a:ext cx="2743200" cy="2514600"/>
          </a:xfrm>
          <a:prstGeom prst="rect">
            <a:avLst/>
          </a:prstGeom>
        </p:spPr>
      </p:sp>
      <p:sp>
        <p:nvSpPr>
          <p:cNvPr id="7" name="Picture Placeholder 3"/>
          <p:cNvSpPr txBox="1">
            <a:spLocks/>
          </p:cNvSpPr>
          <p:nvPr/>
        </p:nvSpPr>
        <p:spPr>
          <a:xfrm>
            <a:off x="5638800" y="1577898"/>
            <a:ext cx="2743200" cy="2514600"/>
          </a:xfrm>
          <a:prstGeom prst="rect">
            <a:avLst/>
          </a:prstGeom>
        </p:spPr>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311" y="3817588"/>
            <a:ext cx="3185879" cy="2538761"/>
          </a:xfrm>
          <a:prstGeom prst="rect">
            <a:avLst/>
          </a:prstGeom>
          <a:ln w="12700">
            <a:solidFill>
              <a:schemeClr val="tx1"/>
            </a:solidFill>
          </a:ln>
        </p:spPr>
      </p:pic>
      <p:sp>
        <p:nvSpPr>
          <p:cNvPr id="9" name="TextBox 8"/>
          <p:cNvSpPr txBox="1"/>
          <p:nvPr/>
        </p:nvSpPr>
        <p:spPr>
          <a:xfrm>
            <a:off x="5505797" y="6349249"/>
            <a:ext cx="5486400" cy="246221"/>
          </a:xfrm>
          <a:prstGeom prst="rect">
            <a:avLst/>
          </a:prstGeom>
          <a:noFill/>
        </p:spPr>
        <p:txBody>
          <a:bodyPr wrap="square" rtlCol="0">
            <a:spAutoFit/>
          </a:bodyPr>
          <a:lstStyle/>
          <a:p>
            <a:r>
              <a:rPr lang="en-US" sz="1000" dirty="0"/>
              <a:t>Photo: UC ANR</a:t>
            </a:r>
          </a:p>
        </p:txBody>
      </p:sp>
    </p:spTree>
    <p:extLst>
      <p:ext uri="{BB962C8B-B14F-4D97-AF65-F5344CB8AC3E}">
        <p14:creationId xmlns:p14="http://schemas.microsoft.com/office/powerpoint/2010/main" val="170563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Resource Links</a:t>
            </a:r>
          </a:p>
        </p:txBody>
      </p:sp>
      <p:sp>
        <p:nvSpPr>
          <p:cNvPr id="2" name="Text Placeholder 1"/>
          <p:cNvSpPr>
            <a:spLocks noGrp="1"/>
          </p:cNvSpPr>
          <p:nvPr>
            <p:ph idx="1"/>
          </p:nvPr>
        </p:nvSpPr>
        <p:spPr>
          <a:xfrm>
            <a:off x="457200" y="1295400"/>
            <a:ext cx="8229600" cy="5060949"/>
          </a:xfrm>
        </p:spPr>
        <p:txBody>
          <a:bodyPr>
            <a:noAutofit/>
          </a:bodyPr>
          <a:lstStyle/>
          <a:p>
            <a:pPr algn="ctr"/>
            <a:r>
              <a:rPr lang="en-US" sz="1200" dirty="0">
                <a:solidFill>
                  <a:schemeClr val="tx1"/>
                </a:solidFill>
              </a:rPr>
              <a:t>Growing Citrus in the Sierra Nevada Foothills</a:t>
            </a:r>
            <a:r>
              <a:rPr lang="en-US" sz="1200" dirty="0"/>
              <a:t>:</a:t>
            </a:r>
          </a:p>
          <a:p>
            <a:pPr algn="ctr"/>
            <a:r>
              <a:rPr lang="en-US" sz="1200" dirty="0"/>
              <a:t>http://pcmg.ucanr.org/files/171585.pdf</a:t>
            </a:r>
          </a:p>
          <a:p>
            <a:pPr algn="ctr"/>
            <a:endParaRPr lang="en-US" sz="1200" dirty="0">
              <a:solidFill>
                <a:schemeClr val="tx1"/>
              </a:solidFill>
            </a:endParaRPr>
          </a:p>
          <a:p>
            <a:pPr algn="ctr"/>
            <a:r>
              <a:rPr lang="en-US" sz="1200" dirty="0">
                <a:solidFill>
                  <a:schemeClr val="tx1"/>
                </a:solidFill>
              </a:rPr>
              <a:t>Managing Pests: </a:t>
            </a:r>
          </a:p>
          <a:p>
            <a:pPr algn="ctr"/>
            <a:r>
              <a:rPr lang="en-US" sz="1200" dirty="0">
                <a:solidFill>
                  <a:schemeClr val="tx1"/>
                </a:solidFill>
              </a:rPr>
              <a:t> </a:t>
            </a:r>
            <a:r>
              <a:rPr lang="en-US" sz="1200" dirty="0"/>
              <a:t>http://ipm.ucanr.edu/PMG/GARDEN/FRUIT/citrus.html  </a:t>
            </a:r>
          </a:p>
          <a:p>
            <a:pPr algn="ctr"/>
            <a:endParaRPr lang="en-US" sz="1200" dirty="0"/>
          </a:p>
          <a:p>
            <a:pPr algn="ctr"/>
            <a:r>
              <a:rPr lang="en-US" sz="1200" dirty="0">
                <a:solidFill>
                  <a:schemeClr val="tx1"/>
                </a:solidFill>
              </a:rPr>
              <a:t>Citrus Overview:  </a:t>
            </a:r>
          </a:p>
          <a:p>
            <a:pPr algn="ctr"/>
            <a:r>
              <a:rPr lang="en-US" sz="1200" dirty="0"/>
              <a:t>http://homeorchard.ucanr.edu/Fruits_&amp;_Nuts/Citrus/</a:t>
            </a:r>
          </a:p>
          <a:p>
            <a:pPr algn="ctr"/>
            <a:endParaRPr lang="en-US" sz="1200" dirty="0"/>
          </a:p>
          <a:p>
            <a:pPr algn="ctr"/>
            <a:r>
              <a:rPr lang="en-US" sz="1200" dirty="0">
                <a:solidFill>
                  <a:schemeClr val="tx1"/>
                </a:solidFill>
              </a:rPr>
              <a:t>Diseases and Disorders of Leaves and Twigs</a:t>
            </a:r>
            <a:r>
              <a:rPr lang="en-US" sz="1200" dirty="0"/>
              <a:t>: </a:t>
            </a:r>
          </a:p>
          <a:p>
            <a:pPr algn="ctr"/>
            <a:r>
              <a:rPr lang="en-US" sz="1200" dirty="0"/>
              <a:t>http://ipm.ucanr.edu/PMG/C107/m107bpleaftwigdis.html </a:t>
            </a:r>
          </a:p>
          <a:p>
            <a:pPr algn="ctr"/>
            <a:endParaRPr lang="en-US" sz="1200" dirty="0"/>
          </a:p>
          <a:p>
            <a:pPr algn="ctr"/>
            <a:r>
              <a:rPr lang="en-US" sz="1200" dirty="0" err="1">
                <a:solidFill>
                  <a:schemeClr val="tx1"/>
                </a:solidFill>
              </a:rPr>
              <a:t>Huanglongbing</a:t>
            </a:r>
            <a:r>
              <a:rPr lang="en-US" sz="1200" dirty="0">
                <a:solidFill>
                  <a:schemeClr val="tx1"/>
                </a:solidFill>
              </a:rPr>
              <a:t> or citrus greening</a:t>
            </a:r>
            <a:r>
              <a:rPr lang="en-US" sz="1200" dirty="0"/>
              <a:t>:</a:t>
            </a:r>
          </a:p>
          <a:p>
            <a:pPr algn="ctr"/>
            <a:r>
              <a:rPr lang="en-US" sz="1200" dirty="0"/>
              <a:t>https://www.placer.ca.gov/1554/Mandrin-Threat </a:t>
            </a:r>
          </a:p>
          <a:p>
            <a:pPr algn="ctr"/>
            <a:endParaRPr lang="en-US" sz="1200" dirty="0"/>
          </a:p>
          <a:p>
            <a:pPr algn="ctr"/>
            <a:r>
              <a:rPr lang="en-US" sz="1200" dirty="0">
                <a:solidFill>
                  <a:schemeClr val="tx1"/>
                </a:solidFill>
              </a:rPr>
              <a:t>Irrigation:</a:t>
            </a:r>
          </a:p>
          <a:p>
            <a:pPr algn="ctr"/>
            <a:r>
              <a:rPr lang="en-US" sz="1200" dirty="0"/>
              <a:t> http://ipm.ucanr.edu/PMG/GARDEN/FRUIT/CULTURAL/citruswatering.html</a:t>
            </a:r>
          </a:p>
          <a:p>
            <a:pPr algn="ctr"/>
            <a:endParaRPr lang="en-US" sz="1200" dirty="0">
              <a:solidFill>
                <a:schemeClr val="tx1"/>
              </a:solidFill>
            </a:endParaRPr>
          </a:p>
          <a:p>
            <a:pPr algn="ctr"/>
            <a:r>
              <a:rPr lang="en-US" sz="1200" dirty="0">
                <a:solidFill>
                  <a:schemeClr val="tx1"/>
                </a:solidFill>
              </a:rPr>
              <a:t>Soil Testing Labs for the Home Gardener:</a:t>
            </a:r>
          </a:p>
          <a:p>
            <a:pPr algn="ctr"/>
            <a:r>
              <a:rPr lang="en-US" sz="1200" dirty="0"/>
              <a:t>https://ucanr.edu/sites/ucmgplacer/files/262734.pdf</a:t>
            </a:r>
          </a:p>
          <a:p>
            <a:endParaRPr lang="en-US" sz="12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34</a:t>
            </a:fld>
            <a:endParaRPr lang="en-US" dirty="0"/>
          </a:p>
        </p:txBody>
      </p:sp>
    </p:spTree>
    <p:extLst>
      <p:ext uri="{BB962C8B-B14F-4D97-AF65-F5344CB8AC3E}">
        <p14:creationId xmlns:p14="http://schemas.microsoft.com/office/powerpoint/2010/main" val="574856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4900" dirty="0"/>
              <a:t>SUCCESS!</a:t>
            </a:r>
            <a:br>
              <a:rPr lang="en-US" dirty="0"/>
            </a:b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041400" y="1751160"/>
            <a:ext cx="5080000" cy="3810000"/>
          </a:xfrm>
          <a:ln w="12700">
            <a:solidFill>
              <a:schemeClr val="tx1"/>
            </a:solidFill>
          </a:ln>
        </p:spPr>
      </p:pic>
      <p:sp>
        <p:nvSpPr>
          <p:cNvPr id="3" name="Slide Number Placeholder 2"/>
          <p:cNvSpPr>
            <a:spLocks noGrp="1"/>
          </p:cNvSpPr>
          <p:nvPr>
            <p:ph type="sldNum" sz="quarter" idx="12"/>
          </p:nvPr>
        </p:nvSpPr>
        <p:spPr/>
        <p:txBody>
          <a:bodyPr/>
          <a:lstStyle/>
          <a:p>
            <a:fld id="{111DB74A-73E3-49E8-8984-0D5D8C20C556}" type="slidenum">
              <a:rPr lang="en-US" smtClean="0"/>
              <a:pPr/>
              <a:t>35</a:t>
            </a:fld>
            <a:endParaRPr lang="en-US" dirty="0"/>
          </a:p>
        </p:txBody>
      </p:sp>
      <p:sp>
        <p:nvSpPr>
          <p:cNvPr id="9" name="TextBox 8"/>
          <p:cNvSpPr txBox="1"/>
          <p:nvPr/>
        </p:nvSpPr>
        <p:spPr>
          <a:xfrm>
            <a:off x="6400800" y="2686664"/>
            <a:ext cx="1828800" cy="1938992"/>
          </a:xfrm>
          <a:prstGeom prst="rect">
            <a:avLst/>
          </a:prstGeom>
          <a:noFill/>
        </p:spPr>
        <p:txBody>
          <a:bodyPr wrap="square" rtlCol="0">
            <a:spAutoFit/>
          </a:bodyPr>
          <a:lstStyle/>
          <a:p>
            <a:r>
              <a:rPr lang="en-US" sz="2400" dirty="0">
                <a:solidFill>
                  <a:srgbClr val="0070C0"/>
                </a:solidFill>
              </a:rPr>
              <a:t>Jan with her bumper crop of </a:t>
            </a:r>
            <a:r>
              <a:rPr lang="en-US" sz="2400" dirty="0" err="1">
                <a:solidFill>
                  <a:srgbClr val="0070C0"/>
                </a:solidFill>
              </a:rPr>
              <a:t>owari</a:t>
            </a:r>
            <a:r>
              <a:rPr lang="en-US" sz="2400" dirty="0">
                <a:solidFill>
                  <a:srgbClr val="0070C0"/>
                </a:solidFill>
              </a:rPr>
              <a:t> satsuma mandarins!</a:t>
            </a:r>
          </a:p>
        </p:txBody>
      </p:sp>
      <p:sp>
        <p:nvSpPr>
          <p:cNvPr id="2" name="TextBox 1"/>
          <p:cNvSpPr txBox="1"/>
          <p:nvPr/>
        </p:nvSpPr>
        <p:spPr>
          <a:xfrm>
            <a:off x="2133600" y="6356350"/>
            <a:ext cx="2971800" cy="246221"/>
          </a:xfrm>
          <a:prstGeom prst="rect">
            <a:avLst/>
          </a:prstGeom>
          <a:noFill/>
        </p:spPr>
        <p:txBody>
          <a:bodyPr wrap="square" rtlCol="0">
            <a:spAutoFit/>
          </a:bodyPr>
          <a:lstStyle/>
          <a:p>
            <a:r>
              <a:rPr lang="en-US" sz="1000" dirty="0"/>
              <a:t>Photo permission by Jan White </a:t>
            </a:r>
          </a:p>
        </p:txBody>
      </p:sp>
    </p:spTree>
    <p:extLst>
      <p:ext uri="{BB962C8B-B14F-4D97-AF65-F5344CB8AC3E}">
        <p14:creationId xmlns:p14="http://schemas.microsoft.com/office/powerpoint/2010/main" val="1314237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Tips for Successful Citrus Growing</a:t>
            </a:r>
          </a:p>
        </p:txBody>
      </p:sp>
      <p:sp>
        <p:nvSpPr>
          <p:cNvPr id="3" name="Content Placeholder 2"/>
          <p:cNvSpPr>
            <a:spLocks noGrp="1"/>
          </p:cNvSpPr>
          <p:nvPr>
            <p:ph idx="1"/>
          </p:nvPr>
        </p:nvSpPr>
        <p:spPr>
          <a:xfrm>
            <a:off x="228600" y="1295400"/>
            <a:ext cx="8458200" cy="5334000"/>
          </a:xfrm>
        </p:spPr>
        <p:txBody>
          <a:bodyPr>
            <a:normAutofit fontScale="92500" lnSpcReduction="20000"/>
          </a:bodyPr>
          <a:lstStyle/>
          <a:p>
            <a:pPr marL="457200" indent="-457200">
              <a:buFont typeface="Wingdings" panose="05000000000000000000" pitchFamily="2" charset="2"/>
              <a:buChar char="v"/>
            </a:pPr>
            <a:endParaRPr lang="en-US" sz="2600" dirty="0"/>
          </a:p>
          <a:p>
            <a:pPr marL="457200" indent="-457200">
              <a:buFont typeface="Wingdings" panose="05000000000000000000" pitchFamily="2" charset="2"/>
              <a:buChar char="v"/>
            </a:pPr>
            <a:r>
              <a:rPr lang="en-US" sz="2600" dirty="0"/>
              <a:t>Buy trees from local nurseries only</a:t>
            </a:r>
          </a:p>
          <a:p>
            <a:pPr marL="457200" indent="-457200">
              <a:buFont typeface="Wingdings" panose="05000000000000000000" pitchFamily="2" charset="2"/>
              <a:buChar char="v"/>
            </a:pPr>
            <a:r>
              <a:rPr lang="en-US" sz="2600" dirty="0"/>
              <a:t>Select sunny location, plant and mulch</a:t>
            </a:r>
          </a:p>
          <a:p>
            <a:pPr marL="457200" indent="-457200">
              <a:buFont typeface="Wingdings" panose="05000000000000000000" pitchFamily="2" charset="2"/>
              <a:buChar char="v"/>
            </a:pPr>
            <a:r>
              <a:rPr lang="en-US" sz="2600" dirty="0"/>
              <a:t>Adequate irrigation </a:t>
            </a:r>
          </a:p>
          <a:p>
            <a:pPr marL="457200" indent="-457200">
              <a:buFont typeface="Wingdings" panose="05000000000000000000" pitchFamily="2" charset="2"/>
              <a:buChar char="v"/>
            </a:pPr>
            <a:r>
              <a:rPr lang="en-US" sz="2600" dirty="0"/>
              <a:t>Nitrogen application to encourage growth</a:t>
            </a:r>
          </a:p>
          <a:p>
            <a:pPr marL="457200" indent="-457200">
              <a:buFont typeface="Wingdings" panose="05000000000000000000" pitchFamily="2" charset="2"/>
              <a:buChar char="v"/>
            </a:pPr>
            <a:r>
              <a:rPr lang="en-US" sz="2600" dirty="0"/>
              <a:t>Occasional pruning</a:t>
            </a:r>
          </a:p>
          <a:p>
            <a:pPr marL="457200" indent="-457200">
              <a:buFont typeface="Wingdings" panose="05000000000000000000" pitchFamily="2" charset="2"/>
              <a:buChar char="v"/>
            </a:pPr>
            <a:r>
              <a:rPr lang="en-US" sz="2600" dirty="0"/>
              <a:t>Recognize signs of ACP/monitor monthly</a:t>
            </a:r>
          </a:p>
          <a:p>
            <a:pPr marL="457200" indent="-457200">
              <a:buFont typeface="Wingdings" panose="05000000000000000000" pitchFamily="2" charset="2"/>
              <a:buChar char="v"/>
            </a:pPr>
            <a:r>
              <a:rPr lang="en-US" sz="2600" dirty="0"/>
              <a:t>Pest management resources/hotline</a:t>
            </a:r>
          </a:p>
          <a:p>
            <a:pPr marL="457200" indent="-457200">
              <a:buFont typeface="Wingdings" panose="05000000000000000000" pitchFamily="2" charset="2"/>
              <a:buChar char="v"/>
            </a:pPr>
            <a:r>
              <a:rPr lang="en-US" sz="2600" dirty="0"/>
              <a:t>Frost protection</a:t>
            </a:r>
          </a:p>
          <a:p>
            <a:pPr marL="457200" indent="-457200">
              <a:buFont typeface="Wingdings" panose="05000000000000000000" pitchFamily="2" charset="2"/>
              <a:buChar char="v"/>
            </a:pPr>
            <a:endParaRPr lang="en-US" sz="2400" dirty="0"/>
          </a:p>
          <a:p>
            <a:pPr marL="0" indent="0"/>
            <a:endParaRPr lang="en-US" sz="2400" i="1" dirty="0">
              <a:solidFill>
                <a:schemeClr val="accent1"/>
              </a:solidFill>
            </a:endParaRPr>
          </a:p>
          <a:p>
            <a:pPr marL="0" indent="0" algn="ctr"/>
            <a:r>
              <a:rPr lang="en-US" sz="1900" i="1" dirty="0"/>
              <a:t>All that’s left is to let the tree provide you with the best fresh fruit, for picking and eating, fresh squeezed orange juice for breakfast, marmalade, jellies,  perhaps </a:t>
            </a:r>
            <a:r>
              <a:rPr lang="en-US" sz="1900" i="1" dirty="0" err="1"/>
              <a:t>limoncello</a:t>
            </a:r>
            <a:r>
              <a:rPr lang="en-US" sz="1900" i="1" dirty="0"/>
              <a:t> and lemon nut bread for dessert.</a:t>
            </a:r>
          </a:p>
          <a:p>
            <a:pPr marL="228600" indent="-228600">
              <a:buAutoNum type="arabicPeriod"/>
            </a:pPr>
            <a:endParaRPr lang="en-US" sz="1900" dirty="0"/>
          </a:p>
          <a:p>
            <a:endParaRPr lang="en-US" sz="1900" dirty="0">
              <a:solidFill>
                <a:srgbClr val="FF0000"/>
              </a:solidFill>
            </a:endParaRPr>
          </a:p>
        </p:txBody>
      </p:sp>
      <p:sp>
        <p:nvSpPr>
          <p:cNvPr id="7" name="Rectangle 6"/>
          <p:cNvSpPr/>
          <p:nvPr/>
        </p:nvSpPr>
        <p:spPr>
          <a:xfrm>
            <a:off x="6324600" y="4203431"/>
            <a:ext cx="5334919" cy="246221"/>
          </a:xfrm>
          <a:prstGeom prst="rect">
            <a:avLst/>
          </a:prstGeom>
        </p:spPr>
        <p:txBody>
          <a:bodyPr wrap="square">
            <a:spAutoFit/>
          </a:bodyPr>
          <a:lstStyle/>
          <a:p>
            <a:r>
              <a:rPr lang="en-US" sz="1000" dirty="0"/>
              <a:t>Photo: Gail Fitzpatrick</a:t>
            </a:r>
          </a:p>
        </p:txBody>
      </p:sp>
      <p:pic>
        <p:nvPicPr>
          <p:cNvPr id="4" name="Picture 3"/>
          <p:cNvPicPr>
            <a:picLocks noChangeAspect="1"/>
          </p:cNvPicPr>
          <p:nvPr/>
        </p:nvPicPr>
        <p:blipFill>
          <a:blip r:embed="rId3"/>
          <a:stretch>
            <a:fillRect/>
          </a:stretch>
        </p:blipFill>
        <p:spPr>
          <a:xfrm>
            <a:off x="6096001" y="2145773"/>
            <a:ext cx="2590799" cy="1981457"/>
          </a:xfrm>
          <a:prstGeom prst="rect">
            <a:avLst/>
          </a:prstGeom>
        </p:spPr>
      </p:pic>
    </p:spTree>
    <p:extLst>
      <p:ext uri="{BB962C8B-B14F-4D97-AF65-F5344CB8AC3E}">
        <p14:creationId xmlns:p14="http://schemas.microsoft.com/office/powerpoint/2010/main" val="3826281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p:txBody>
          <a:bodyPr>
            <a:noAutofit/>
          </a:bodyPr>
          <a:lstStyle/>
          <a:p>
            <a:r>
              <a:rPr lang="en-US" sz="4000" dirty="0"/>
              <a:t> Any Questions?</a:t>
            </a:r>
            <a:endParaRPr lang="en-US" sz="4000" b="0" dirty="0">
              <a:solidFill>
                <a:schemeClr val="accent2"/>
              </a:solidFill>
            </a:endParaRPr>
          </a:p>
        </p:txBody>
      </p:sp>
      <p:sp>
        <p:nvSpPr>
          <p:cNvPr id="4" name="Content Placeholder 3"/>
          <p:cNvSpPr>
            <a:spLocks noGrp="1"/>
          </p:cNvSpPr>
          <p:nvPr>
            <p:ph sz="half" idx="2"/>
          </p:nvPr>
        </p:nvSpPr>
        <p:spPr/>
        <p:txBody>
          <a:bodyPr/>
          <a:lstStyle/>
          <a:p>
            <a:endParaRPr lang="en-US" dirty="0"/>
          </a:p>
          <a:p>
            <a:pPr algn="ctr"/>
            <a:r>
              <a:rPr lang="en-US" sz="2800" dirty="0"/>
              <a:t>Master Gardener Hotline: (530) 889-7388</a:t>
            </a:r>
          </a:p>
          <a:p>
            <a:pPr algn="ctr"/>
            <a:r>
              <a:rPr lang="en-US" sz="2800" dirty="0"/>
              <a:t>  Master Gardener Website: pcmg.ucanr.org</a:t>
            </a:r>
          </a:p>
          <a:p>
            <a:pPr algn="ctr"/>
            <a:endParaRPr lang="en-US" sz="2800" dirty="0"/>
          </a:p>
        </p:txBody>
      </p:sp>
      <p:sp>
        <p:nvSpPr>
          <p:cNvPr id="10" name="Slide Number Placeholder 9"/>
          <p:cNvSpPr>
            <a:spLocks noGrp="1"/>
          </p:cNvSpPr>
          <p:nvPr>
            <p:ph type="sldNum" sz="quarter" idx="12"/>
          </p:nvPr>
        </p:nvSpPr>
        <p:spPr/>
        <p:txBody>
          <a:bodyPr/>
          <a:lstStyle/>
          <a:p>
            <a:fld id="{111DB74A-73E3-49E8-8984-0D5D8C20C556}" type="slidenum">
              <a:rPr lang="en-US" smtClean="0"/>
              <a:pPr/>
              <a:t>37</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Who Are Master Gardeners?</a:t>
            </a:r>
          </a:p>
        </p:txBody>
      </p:sp>
      <p:sp>
        <p:nvSpPr>
          <p:cNvPr id="7" name="Content Placeholder 6"/>
          <p:cNvSpPr>
            <a:spLocks noGrp="1"/>
          </p:cNvSpPr>
          <p:nvPr>
            <p:ph idx="1"/>
          </p:nvPr>
        </p:nvSpPr>
        <p:spPr/>
        <p:txBody>
          <a:bodyPr>
            <a:normAutofit lnSpcReduction="10000"/>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 Lincoln)</a:t>
            </a:r>
          </a:p>
          <a:p>
            <a:pPr lvl="1"/>
            <a:r>
              <a:rPr lang="en-US" dirty="0"/>
              <a:t>Fairs and Festivals Booths (varies)</a:t>
            </a:r>
          </a:p>
          <a:p>
            <a:pPr lvl="1"/>
            <a:r>
              <a:rPr lang="en-US" dirty="0"/>
              <a:t>Garden Faire (April)</a:t>
            </a:r>
          </a:p>
          <a:p>
            <a:pPr lvl="1"/>
            <a:r>
              <a:rPr lang="en-US" dirty="0"/>
              <a:t>Mother’s Day Garden Tour (May)</a:t>
            </a:r>
          </a:p>
          <a:p>
            <a:endParaRPr lang="en-US"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4</a:t>
            </a:fld>
            <a:endParaRPr lang="en-US" dirty="0"/>
          </a:p>
        </p:txBody>
      </p:sp>
    </p:spTree>
    <p:extLst>
      <p:ext uri="{BB962C8B-B14F-4D97-AF65-F5344CB8AC3E}">
        <p14:creationId xmlns:p14="http://schemas.microsoft.com/office/powerpoint/2010/main" val="338879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457200" y="1600199"/>
            <a:ext cx="4724400" cy="4419601"/>
          </a:xfrm>
        </p:spPr>
        <p:txBody>
          <a:bodyPr/>
          <a:lstStyle/>
          <a:p>
            <a:pPr lvl="1"/>
            <a:r>
              <a:rPr lang="en-US" sz="2800" dirty="0"/>
              <a:t>Citrus Facts &amp; History</a:t>
            </a:r>
          </a:p>
          <a:p>
            <a:pPr lvl="1"/>
            <a:r>
              <a:rPr lang="en-US" sz="2800" dirty="0"/>
              <a:t>Selecting Tree &amp; Site </a:t>
            </a:r>
          </a:p>
          <a:p>
            <a:pPr lvl="1"/>
            <a:r>
              <a:rPr lang="en-US" sz="2800" dirty="0"/>
              <a:t>Planting</a:t>
            </a:r>
          </a:p>
          <a:p>
            <a:pPr lvl="1"/>
            <a:r>
              <a:rPr lang="en-US" sz="2800" dirty="0"/>
              <a:t>Irrigating/Fertilizing</a:t>
            </a:r>
          </a:p>
          <a:p>
            <a:pPr lvl="1"/>
            <a:r>
              <a:rPr lang="en-US" sz="2800" dirty="0"/>
              <a:t>Pest Management</a:t>
            </a:r>
          </a:p>
          <a:p>
            <a:pPr lvl="1"/>
            <a:r>
              <a:rPr lang="en-US" sz="2800" dirty="0"/>
              <a:t>Pruning/Thinning</a:t>
            </a:r>
          </a:p>
          <a:p>
            <a:pPr lvl="1"/>
            <a:r>
              <a:rPr lang="en-US" sz="2800" dirty="0"/>
              <a:t>Protecting</a:t>
            </a:r>
          </a:p>
          <a:p>
            <a:endParaRPr lang="en-US"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5</a:t>
            </a:fld>
            <a:endParaRPr lang="en-US" dirty="0"/>
          </a:p>
        </p:txBody>
      </p:sp>
      <p:sp>
        <p:nvSpPr>
          <p:cNvPr id="17" name="Picture Placeholder 16"/>
          <p:cNvSpPr>
            <a:spLocks noGrp="1"/>
          </p:cNvSpPr>
          <p:nvPr>
            <p:ph type="pic" sz="quarter" idx="18"/>
          </p:nvPr>
        </p:nvSpPr>
        <p:spPr>
          <a:xfrm>
            <a:off x="11125200" y="6684822"/>
            <a:ext cx="2743200" cy="2514600"/>
          </a:xfrm>
        </p:spPr>
      </p:sp>
      <p:sp>
        <p:nvSpPr>
          <p:cNvPr id="15" name="Title 14"/>
          <p:cNvSpPr>
            <a:spLocks noGrp="1"/>
          </p:cNvSpPr>
          <p:nvPr>
            <p:ph type="title"/>
          </p:nvPr>
        </p:nvSpPr>
        <p:spPr/>
        <p:txBody>
          <a:bodyPr>
            <a:normAutofit fontScale="90000"/>
          </a:bodyPr>
          <a:lstStyle/>
          <a:p>
            <a:r>
              <a:rPr lang="en-US" dirty="0"/>
              <a:t>Today’s workshop will include:</a:t>
            </a:r>
            <a:br>
              <a:rPr lang="en-US" dirty="0"/>
            </a:br>
            <a:endParaRPr lang="en-US" dirty="0"/>
          </a:p>
        </p:txBody>
      </p:sp>
      <p:pic>
        <p:nvPicPr>
          <p:cNvPr id="18" name="Picture 17"/>
          <p:cNvPicPr>
            <a:picLocks noChangeAspect="1"/>
          </p:cNvPicPr>
          <p:nvPr/>
        </p:nvPicPr>
        <p:blipFill>
          <a:blip r:embed="rId3"/>
          <a:stretch>
            <a:fillRect/>
          </a:stretch>
        </p:blipFill>
        <p:spPr>
          <a:xfrm>
            <a:off x="5486400" y="2246764"/>
            <a:ext cx="2773544" cy="3034106"/>
          </a:xfrm>
          <a:prstGeom prst="rect">
            <a:avLst/>
          </a:prstGeom>
        </p:spPr>
      </p:pic>
      <p:sp>
        <p:nvSpPr>
          <p:cNvPr id="20" name="TextBox 19"/>
          <p:cNvSpPr txBox="1"/>
          <p:nvPr/>
        </p:nvSpPr>
        <p:spPr>
          <a:xfrm>
            <a:off x="6440914" y="5281003"/>
            <a:ext cx="3120172" cy="246221"/>
          </a:xfrm>
          <a:prstGeom prst="rect">
            <a:avLst/>
          </a:prstGeom>
          <a:noFill/>
        </p:spPr>
        <p:txBody>
          <a:bodyPr wrap="square" rtlCol="0">
            <a:spAutoFit/>
          </a:bodyPr>
          <a:lstStyle/>
          <a:p>
            <a:r>
              <a:rPr lang="en-US" sz="1000" dirty="0"/>
              <a:t>Photo: Minneola  by S. Fitzpatrick</a:t>
            </a:r>
          </a:p>
        </p:txBody>
      </p:sp>
    </p:spTree>
    <p:extLst>
      <p:ext uri="{BB962C8B-B14F-4D97-AF65-F5344CB8AC3E}">
        <p14:creationId xmlns:p14="http://schemas.microsoft.com/office/powerpoint/2010/main" val="162451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Citrus Facts</a:t>
            </a:r>
          </a:p>
        </p:txBody>
      </p:sp>
      <p:sp>
        <p:nvSpPr>
          <p:cNvPr id="2" name="Text Placeholder 1"/>
          <p:cNvSpPr>
            <a:spLocks noGrp="1"/>
          </p:cNvSpPr>
          <p:nvPr>
            <p:ph idx="1"/>
          </p:nvPr>
        </p:nvSpPr>
        <p:spPr>
          <a:xfrm>
            <a:off x="479612" y="1381779"/>
            <a:ext cx="8229600" cy="4038600"/>
          </a:xfrm>
        </p:spPr>
        <p:txBody>
          <a:bodyPr>
            <a:normAutofit/>
          </a:bodyPr>
          <a:lstStyle/>
          <a:p>
            <a:pPr marL="857250" lvl="1" indent="-457200"/>
            <a:r>
              <a:rPr lang="en-US" sz="2800" dirty="0"/>
              <a:t>Genus of flowering trees/shrubs</a:t>
            </a:r>
          </a:p>
          <a:p>
            <a:pPr marL="857250" lvl="1" indent="-457200"/>
            <a:r>
              <a:rPr lang="en-US" sz="2800" dirty="0"/>
              <a:t>Rue family, </a:t>
            </a:r>
            <a:r>
              <a:rPr lang="en-US" sz="2800" dirty="0" err="1"/>
              <a:t>Rutaceae</a:t>
            </a:r>
            <a:endParaRPr lang="en-US" sz="2800" dirty="0"/>
          </a:p>
          <a:p>
            <a:pPr marL="857250" lvl="1" indent="-457200"/>
            <a:r>
              <a:rPr lang="en-US" sz="2800" dirty="0"/>
              <a:t>Common &amp; Unusual </a:t>
            </a:r>
          </a:p>
        </p:txBody>
      </p:sp>
      <p:sp>
        <p:nvSpPr>
          <p:cNvPr id="3" name="Slide Number Placeholder 2"/>
          <p:cNvSpPr>
            <a:spLocks noGrp="1"/>
          </p:cNvSpPr>
          <p:nvPr>
            <p:ph type="sldNum" sz="quarter" idx="12"/>
          </p:nvPr>
        </p:nvSpPr>
        <p:spPr/>
        <p:txBody>
          <a:bodyPr/>
          <a:lstStyle/>
          <a:p>
            <a:fld id="{111DB74A-73E3-49E8-8984-0D5D8C20C556}" type="slidenum">
              <a:rPr lang="en-US" smtClean="0"/>
              <a:pPr/>
              <a:t>6</a:t>
            </a:fld>
            <a:endParaRPr lang="en-US" dirty="0"/>
          </a:p>
        </p:txBody>
      </p:sp>
      <p:pic>
        <p:nvPicPr>
          <p:cNvPr id="6" name="Picture 5"/>
          <p:cNvPicPr>
            <a:picLocks noChangeAspect="1"/>
          </p:cNvPicPr>
          <p:nvPr/>
        </p:nvPicPr>
        <p:blipFill>
          <a:blip r:embed="rId3"/>
          <a:stretch>
            <a:fillRect/>
          </a:stretch>
        </p:blipFill>
        <p:spPr>
          <a:xfrm>
            <a:off x="3177988" y="3480069"/>
            <a:ext cx="2493608" cy="2099645"/>
          </a:xfrm>
          <a:prstGeom prst="rect">
            <a:avLst/>
          </a:prstGeom>
          <a:ln w="12700">
            <a:solidFill>
              <a:schemeClr val="tx1"/>
            </a:solidFill>
          </a:ln>
        </p:spPr>
      </p:pic>
      <p:sp>
        <p:nvSpPr>
          <p:cNvPr id="7" name="TextBox 6"/>
          <p:cNvSpPr txBox="1"/>
          <p:nvPr/>
        </p:nvSpPr>
        <p:spPr>
          <a:xfrm>
            <a:off x="4876800" y="5851101"/>
            <a:ext cx="1295400" cy="246221"/>
          </a:xfrm>
          <a:prstGeom prst="rect">
            <a:avLst/>
          </a:prstGeom>
          <a:noFill/>
        </p:spPr>
        <p:txBody>
          <a:bodyPr wrap="square" rtlCol="0">
            <a:spAutoFit/>
          </a:bodyPr>
          <a:lstStyle/>
          <a:p>
            <a:r>
              <a:rPr lang="en-US" sz="1000" dirty="0"/>
              <a:t>Photos: UC ANR</a:t>
            </a:r>
          </a:p>
        </p:txBody>
      </p:sp>
      <p:pic>
        <p:nvPicPr>
          <p:cNvPr id="9" name="Picture 8"/>
          <p:cNvPicPr>
            <a:picLocks noChangeAspect="1"/>
          </p:cNvPicPr>
          <p:nvPr/>
        </p:nvPicPr>
        <p:blipFill>
          <a:blip r:embed="rId4"/>
          <a:stretch>
            <a:fillRect/>
          </a:stretch>
        </p:blipFill>
        <p:spPr>
          <a:xfrm>
            <a:off x="5942505" y="3859241"/>
            <a:ext cx="2745389" cy="2058722"/>
          </a:xfrm>
          <a:prstGeom prst="rect">
            <a:avLst/>
          </a:prstGeom>
        </p:spPr>
      </p:pic>
      <p:sp>
        <p:nvSpPr>
          <p:cNvPr id="12" name="TextBox 11"/>
          <p:cNvSpPr txBox="1"/>
          <p:nvPr/>
        </p:nvSpPr>
        <p:spPr>
          <a:xfrm>
            <a:off x="1143000" y="5912656"/>
            <a:ext cx="685800" cy="369332"/>
          </a:xfrm>
          <a:prstGeom prst="rect">
            <a:avLst/>
          </a:prstGeom>
          <a:noFill/>
        </p:spPr>
        <p:txBody>
          <a:bodyPr wrap="square" rtlCol="0">
            <a:spAutoFit/>
          </a:bodyPr>
          <a:lstStyle/>
          <a:p>
            <a:r>
              <a:rPr lang="en-US" dirty="0"/>
              <a:t> </a:t>
            </a:r>
          </a:p>
        </p:txBody>
      </p:sp>
      <p:sp>
        <p:nvSpPr>
          <p:cNvPr id="13" name="TextBox 12"/>
          <p:cNvSpPr txBox="1"/>
          <p:nvPr/>
        </p:nvSpPr>
        <p:spPr>
          <a:xfrm>
            <a:off x="809625" y="5456604"/>
            <a:ext cx="1676400" cy="246221"/>
          </a:xfrm>
          <a:prstGeom prst="rect">
            <a:avLst/>
          </a:prstGeom>
          <a:noFill/>
        </p:spPr>
        <p:txBody>
          <a:bodyPr wrap="square" rtlCol="0">
            <a:spAutoFit/>
          </a:bodyPr>
          <a:lstStyle/>
          <a:p>
            <a:r>
              <a:rPr lang="en-US" sz="1000" dirty="0"/>
              <a:t>Photo by Judith Myrick</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25" y="3210579"/>
            <a:ext cx="2038350" cy="2209800"/>
          </a:xfrm>
          <a:prstGeom prst="rect">
            <a:avLst/>
          </a:prstGeom>
          <a:ln w="9525">
            <a:solidFill>
              <a:schemeClr val="tx1"/>
            </a:solidFill>
          </a:ln>
        </p:spPr>
      </p:pic>
    </p:spTree>
    <p:extLst>
      <p:ext uri="{BB962C8B-B14F-4D97-AF65-F5344CB8AC3E}">
        <p14:creationId xmlns:p14="http://schemas.microsoft.com/office/powerpoint/2010/main" val="1753790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Citrus in California</a:t>
            </a:r>
          </a:p>
        </p:txBody>
      </p:sp>
      <p:sp>
        <p:nvSpPr>
          <p:cNvPr id="7" name="Content Placeholder 6"/>
          <p:cNvSpPr>
            <a:spLocks noGrp="1"/>
          </p:cNvSpPr>
          <p:nvPr>
            <p:ph idx="1"/>
          </p:nvPr>
        </p:nvSpPr>
        <p:spPr>
          <a:xfrm>
            <a:off x="457200" y="1676400"/>
            <a:ext cx="8229600" cy="4662240"/>
          </a:xfrm>
        </p:spPr>
        <p:txBody>
          <a:bodyPr>
            <a:normAutofit fontScale="55000" lnSpcReduction="20000"/>
          </a:bodyPr>
          <a:lstStyle/>
          <a:p>
            <a:pPr marL="457200" indent="-457200">
              <a:lnSpc>
                <a:spcPct val="110000"/>
              </a:lnSpc>
              <a:spcAft>
                <a:spcPts val="0"/>
              </a:spcAft>
              <a:buFont typeface="Wingdings" panose="05000000000000000000" pitchFamily="2" charset="2"/>
              <a:buChar char="v"/>
            </a:pPr>
            <a:endParaRPr lang="en-US" sz="2600" dirty="0"/>
          </a:p>
          <a:p>
            <a:pPr marL="457200" indent="-457200">
              <a:lnSpc>
                <a:spcPct val="110000"/>
              </a:lnSpc>
              <a:spcAft>
                <a:spcPts val="0"/>
              </a:spcAft>
              <a:buFont typeface="Wingdings" panose="05000000000000000000" pitchFamily="2" charset="2"/>
              <a:buChar char="v"/>
            </a:pPr>
            <a:r>
              <a:rPr lang="en-US" sz="4500" dirty="0"/>
              <a:t>Satsuma mandarins originated in Japan 700 years ago</a:t>
            </a:r>
          </a:p>
          <a:p>
            <a:pPr marL="457200" indent="-457200">
              <a:lnSpc>
                <a:spcPct val="110000"/>
              </a:lnSpc>
              <a:spcAft>
                <a:spcPts val="0"/>
              </a:spcAft>
              <a:buFont typeface="Wingdings" panose="05000000000000000000" pitchFamily="2" charset="2"/>
              <a:buChar char="v"/>
            </a:pPr>
            <a:r>
              <a:rPr lang="en-US" sz="4500" dirty="0"/>
              <a:t>CA mission gardens in the late 18</a:t>
            </a:r>
            <a:r>
              <a:rPr lang="en-US" sz="4500" baseline="30000" dirty="0"/>
              <a:t>th</a:t>
            </a:r>
            <a:r>
              <a:rPr lang="en-US" sz="4500" dirty="0"/>
              <a:t> century</a:t>
            </a:r>
          </a:p>
          <a:p>
            <a:pPr marL="457200" indent="-457200">
              <a:buFont typeface="Wingdings" panose="05000000000000000000" pitchFamily="2" charset="2"/>
              <a:buChar char="v"/>
            </a:pPr>
            <a:r>
              <a:rPr lang="en-US" sz="4500" dirty="0"/>
              <a:t>1880’s orange groves in LA</a:t>
            </a:r>
          </a:p>
          <a:p>
            <a:pPr marL="457200" indent="-457200">
              <a:buFont typeface="Wingdings" panose="05000000000000000000" pitchFamily="2" charset="2"/>
              <a:buChar char="v"/>
            </a:pPr>
            <a:r>
              <a:rPr lang="en-US" sz="4500" dirty="0"/>
              <a:t>Today CA is leading supplier of fresh citrus  </a:t>
            </a:r>
          </a:p>
          <a:p>
            <a:pPr marL="457200" indent="-457200">
              <a:buFont typeface="Wingdings" panose="05000000000000000000" pitchFamily="2" charset="2"/>
              <a:buChar char="v"/>
            </a:pPr>
            <a:r>
              <a:rPr lang="en-US" sz="4500" dirty="0"/>
              <a:t>Commercially grown citrus = $7 billion in economic value </a:t>
            </a:r>
          </a:p>
          <a:p>
            <a:pPr marL="457200" indent="-457200">
              <a:buFont typeface="Wingdings" panose="05000000000000000000" pitchFamily="2" charset="2"/>
              <a:buChar char="v"/>
            </a:pPr>
            <a:r>
              <a:rPr lang="en-US" sz="4500" dirty="0"/>
              <a:t>50% of all residences have a citrus tree *</a:t>
            </a:r>
          </a:p>
          <a:p>
            <a:pPr>
              <a:buFont typeface="Wingdings" panose="05000000000000000000" pitchFamily="2" charset="2"/>
              <a:buChar char="v"/>
            </a:pPr>
            <a:r>
              <a:rPr lang="en-US" sz="4500" dirty="0"/>
              <a:t>  When did mandarins come to Placer County?</a:t>
            </a:r>
          </a:p>
          <a:p>
            <a:pPr marL="0" indent="0"/>
            <a:endParaRPr lang="en-US" sz="4500" dirty="0"/>
          </a:p>
          <a:p>
            <a:pPr marL="0" indent="0"/>
            <a:endParaRPr lang="en-US" sz="2400" dirty="0"/>
          </a:p>
          <a:p>
            <a:pPr marL="0" indent="0"/>
            <a:r>
              <a:rPr lang="en-US" sz="2200" dirty="0"/>
              <a:t>*</a:t>
            </a:r>
            <a:r>
              <a:rPr lang="en-US" sz="2900" dirty="0"/>
              <a:t>CA Pest &amp; Disease Prevention Program data</a:t>
            </a:r>
          </a:p>
          <a:p>
            <a:pPr marL="285750" indent="-285750">
              <a:buFont typeface="Wingdings" panose="05000000000000000000" pitchFamily="2" charset="2"/>
              <a:buChar char="v"/>
            </a:pPr>
            <a:endParaRPr lang="en-US" sz="1600" dirty="0"/>
          </a:p>
        </p:txBody>
      </p:sp>
      <p:sp>
        <p:nvSpPr>
          <p:cNvPr id="3" name="Slide Number Placeholder 2"/>
          <p:cNvSpPr>
            <a:spLocks noGrp="1"/>
          </p:cNvSpPr>
          <p:nvPr>
            <p:ph type="sldNum" sz="quarter" idx="12"/>
          </p:nvPr>
        </p:nvSpPr>
        <p:spPr/>
        <p:txBody>
          <a:bodyPr/>
          <a:lstStyle/>
          <a:p>
            <a:fld id="{111DB74A-73E3-49E8-8984-0D5D8C20C556}" type="slidenum">
              <a:rPr lang="en-US" smtClean="0"/>
              <a:pPr/>
              <a:t>7</a:t>
            </a:fld>
            <a:endParaRPr lang="en-US" dirty="0"/>
          </a:p>
        </p:txBody>
      </p:sp>
    </p:spTree>
    <p:extLst>
      <p:ext uri="{BB962C8B-B14F-4D97-AF65-F5344CB8AC3E}">
        <p14:creationId xmlns:p14="http://schemas.microsoft.com/office/powerpoint/2010/main" val="120169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295400"/>
            <a:ext cx="5257800" cy="4724400"/>
          </a:xfrm>
        </p:spPr>
        <p:txBody>
          <a:bodyPr>
            <a:normAutofit/>
          </a:bodyPr>
          <a:lstStyle/>
          <a:p>
            <a:pPr marL="457200" indent="-457200">
              <a:buFont typeface="Wingdings" panose="05000000000000000000" pitchFamily="2" charset="2"/>
              <a:buChar char="v"/>
            </a:pPr>
            <a:endParaRPr lang="en-US" sz="2200" dirty="0"/>
          </a:p>
          <a:p>
            <a:pPr marL="457200" indent="-457200">
              <a:buFont typeface="Wingdings" panose="05000000000000000000" pitchFamily="2" charset="2"/>
              <a:buChar char="v"/>
            </a:pPr>
            <a:r>
              <a:rPr lang="en-US" sz="2200" dirty="0"/>
              <a:t>Satsuma mandarins have been farmed in Placer County for 125 years</a:t>
            </a:r>
          </a:p>
          <a:p>
            <a:pPr marL="457200" indent="-457200">
              <a:buFont typeface="Wingdings" panose="05000000000000000000" pitchFamily="2" charset="2"/>
              <a:buChar char="v"/>
            </a:pPr>
            <a:r>
              <a:rPr lang="en-US" sz="2200" dirty="0"/>
              <a:t>Welsh settlers established Penryn (1880’s) and planted fruit orchards</a:t>
            </a:r>
          </a:p>
          <a:p>
            <a:pPr marL="457200" indent="-457200">
              <a:buFont typeface="Wingdings" panose="05000000000000000000" pitchFamily="2" charset="2"/>
              <a:buChar char="v"/>
            </a:pPr>
            <a:r>
              <a:rPr lang="en-US" sz="2200" dirty="0"/>
              <a:t>Mid 20</a:t>
            </a:r>
            <a:r>
              <a:rPr lang="en-US" sz="2200" baseline="30000" dirty="0"/>
              <a:t>th</a:t>
            </a:r>
            <a:r>
              <a:rPr lang="en-US" sz="2200" dirty="0"/>
              <a:t> century, Placer County was known as the “fruit basket of the nation”</a:t>
            </a:r>
            <a:endParaRPr lang="en-US" sz="2600" dirty="0"/>
          </a:p>
          <a:p>
            <a:pPr marL="457200" indent="-457200">
              <a:buFont typeface="Wingdings" panose="05000000000000000000" pitchFamily="2" charset="2"/>
              <a:buChar char="v"/>
            </a:pPr>
            <a:r>
              <a:rPr lang="en-US" sz="2200" dirty="0"/>
              <a:t>When a disease took out the pear trees – the farmers turned to mandarins </a:t>
            </a:r>
          </a:p>
          <a:p>
            <a:pPr marL="0" indent="0"/>
            <a:endParaRPr lang="en-US" sz="3800" dirty="0"/>
          </a:p>
          <a:p>
            <a:pPr marL="0" indent="0"/>
            <a:endParaRPr lang="en-US" sz="2400" dirty="0"/>
          </a:p>
          <a:p>
            <a:pPr marL="0" indent="0"/>
            <a:endParaRPr lang="en-US" sz="2400" dirty="0"/>
          </a:p>
          <a:p>
            <a:pPr marL="0" indent="0"/>
            <a:endParaRPr lang="en-US" sz="2400" dirty="0"/>
          </a:p>
          <a:p>
            <a:pPr marL="0" indent="0"/>
            <a:endParaRPr lang="en-US" sz="2400" dirty="0"/>
          </a:p>
          <a:p>
            <a:pPr marL="0" indent="0"/>
            <a:endParaRPr lang="en-US" sz="2400" dirty="0"/>
          </a:p>
          <a:p>
            <a:pPr marL="0" indent="0"/>
            <a:endParaRPr lang="en-US" sz="2400" dirty="0"/>
          </a:p>
        </p:txBody>
      </p:sp>
      <p:sp>
        <p:nvSpPr>
          <p:cNvPr id="3" name="Slide Number Placeholder 2"/>
          <p:cNvSpPr>
            <a:spLocks noGrp="1"/>
          </p:cNvSpPr>
          <p:nvPr>
            <p:ph type="sldNum" sz="quarter" idx="16"/>
          </p:nvPr>
        </p:nvSpPr>
        <p:spPr/>
        <p:txBody>
          <a:bodyPr/>
          <a:lstStyle/>
          <a:p>
            <a:fld id="{111DB74A-73E3-49E8-8984-0D5D8C20C556}" type="slidenum">
              <a:rPr lang="en-US" smtClean="0"/>
              <a:pPr/>
              <a:t>8</a:t>
            </a:fld>
            <a:endParaRPr lang="en-US" dirty="0"/>
          </a:p>
        </p:txBody>
      </p:sp>
      <p:sp>
        <p:nvSpPr>
          <p:cNvPr id="5" name="Title 4"/>
          <p:cNvSpPr>
            <a:spLocks noGrp="1"/>
          </p:cNvSpPr>
          <p:nvPr>
            <p:ph type="title"/>
          </p:nvPr>
        </p:nvSpPr>
        <p:spPr/>
        <p:txBody>
          <a:bodyPr/>
          <a:lstStyle/>
          <a:p>
            <a:r>
              <a:rPr lang="en-US" dirty="0"/>
              <a:t>Placer County Citrus History</a:t>
            </a:r>
          </a:p>
        </p:txBody>
      </p:sp>
      <p:sp>
        <p:nvSpPr>
          <p:cNvPr id="6" name="Rectangle 5"/>
          <p:cNvSpPr/>
          <p:nvPr/>
        </p:nvSpPr>
        <p:spPr>
          <a:xfrm>
            <a:off x="3200400" y="6305596"/>
            <a:ext cx="9296400" cy="369332"/>
          </a:xfrm>
          <a:prstGeom prst="rect">
            <a:avLst/>
          </a:prstGeom>
        </p:spPr>
        <p:txBody>
          <a:bodyPr wrap="square">
            <a:spAutoFit/>
          </a:bodyPr>
          <a:lstStyle/>
          <a:p>
            <a:r>
              <a:rPr lang="en-US" dirty="0"/>
              <a:t>.</a:t>
            </a:r>
          </a:p>
        </p:txBody>
      </p:sp>
      <p:pic>
        <p:nvPicPr>
          <p:cNvPr id="7" name="Picture 6"/>
          <p:cNvPicPr>
            <a:picLocks noChangeAspect="1"/>
          </p:cNvPicPr>
          <p:nvPr/>
        </p:nvPicPr>
        <p:blipFill>
          <a:blip r:embed="rId3"/>
          <a:stretch>
            <a:fillRect/>
          </a:stretch>
        </p:blipFill>
        <p:spPr>
          <a:xfrm>
            <a:off x="5846720" y="1563572"/>
            <a:ext cx="2708360" cy="3676368"/>
          </a:xfrm>
          <a:prstGeom prst="rect">
            <a:avLst/>
          </a:prstGeom>
          <a:ln w="12700">
            <a:solidFill>
              <a:schemeClr val="tx1"/>
            </a:solidFill>
          </a:ln>
        </p:spPr>
      </p:pic>
      <p:sp>
        <p:nvSpPr>
          <p:cNvPr id="4" name="TextBox 3"/>
          <p:cNvSpPr txBox="1"/>
          <p:nvPr/>
        </p:nvSpPr>
        <p:spPr>
          <a:xfrm rot="10800000" flipV="1">
            <a:off x="609600" y="5105648"/>
            <a:ext cx="7922419" cy="1323439"/>
          </a:xfrm>
          <a:prstGeom prst="rect">
            <a:avLst/>
          </a:prstGeom>
          <a:noFill/>
        </p:spPr>
        <p:txBody>
          <a:bodyPr wrap="square" rtlCol="0">
            <a:spAutoFit/>
          </a:bodyPr>
          <a:lstStyle/>
          <a:p>
            <a:endParaRPr lang="en-US" sz="1600" dirty="0"/>
          </a:p>
          <a:p>
            <a:endParaRPr lang="en-US" sz="1600" dirty="0"/>
          </a:p>
          <a:p>
            <a:endParaRPr lang="en-US" sz="1600" dirty="0"/>
          </a:p>
          <a:p>
            <a:endParaRPr lang="en-US" sz="1600" dirty="0"/>
          </a:p>
          <a:p>
            <a:pPr algn="ctr"/>
            <a:r>
              <a:rPr lang="en-US" sz="1600" dirty="0">
                <a:solidFill>
                  <a:schemeClr val="tx2"/>
                </a:solidFill>
              </a:rPr>
              <a:t>Information &amp; Photo used with permission of the Mountain Mandarin Grower’s Association</a:t>
            </a:r>
          </a:p>
        </p:txBody>
      </p:sp>
    </p:spTree>
    <p:extLst>
      <p:ext uri="{BB962C8B-B14F-4D97-AF65-F5344CB8AC3E}">
        <p14:creationId xmlns:p14="http://schemas.microsoft.com/office/powerpoint/2010/main" val="1261925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Grow Citrus?</a:t>
            </a:r>
          </a:p>
        </p:txBody>
      </p:sp>
      <p:sp>
        <p:nvSpPr>
          <p:cNvPr id="3" name="Content Placeholder 2"/>
          <p:cNvSpPr>
            <a:spLocks noGrp="1"/>
          </p:cNvSpPr>
          <p:nvPr>
            <p:ph idx="1"/>
          </p:nvPr>
        </p:nvSpPr>
        <p:spPr>
          <a:xfrm>
            <a:off x="457200" y="1600200"/>
            <a:ext cx="8229600" cy="4876799"/>
          </a:xfrm>
        </p:spPr>
        <p:txBody>
          <a:bodyPr>
            <a:normAutofit fontScale="85000" lnSpcReduction="20000"/>
          </a:bodyPr>
          <a:lstStyle/>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r>
              <a:rPr lang="en-US" sz="3000" dirty="0"/>
              <a:t>Fresh, nutritious </a:t>
            </a:r>
          </a:p>
          <a:p>
            <a:pPr marL="457200" indent="-457200">
              <a:buFont typeface="Wingdings" panose="05000000000000000000" pitchFamily="2" charset="2"/>
              <a:buChar char="v"/>
            </a:pPr>
            <a:r>
              <a:rPr lang="en-US" sz="3000" dirty="0"/>
              <a:t> 1000 varieties</a:t>
            </a:r>
          </a:p>
          <a:p>
            <a:pPr marL="457200" indent="-457200">
              <a:buFont typeface="Wingdings" panose="05000000000000000000" pitchFamily="2" charset="2"/>
              <a:buChar char="v"/>
            </a:pPr>
            <a:r>
              <a:rPr lang="en-US" sz="3000" dirty="0"/>
              <a:t>Plant what you like</a:t>
            </a:r>
          </a:p>
          <a:p>
            <a:pPr marL="457200" indent="-457200">
              <a:buFont typeface="Wingdings" panose="05000000000000000000" pitchFamily="2" charset="2"/>
              <a:buChar char="v"/>
            </a:pPr>
            <a:r>
              <a:rPr lang="en-US" sz="3000" dirty="0"/>
              <a:t> Connection to food</a:t>
            </a:r>
          </a:p>
          <a:p>
            <a:pPr marL="457200" indent="-457200">
              <a:buFont typeface="Wingdings" panose="05000000000000000000" pitchFamily="2" charset="2"/>
              <a:buChar char="v"/>
            </a:pPr>
            <a:r>
              <a:rPr lang="en-US" sz="3000" dirty="0"/>
              <a:t> Evergreen</a:t>
            </a:r>
          </a:p>
          <a:p>
            <a:pPr marL="457200" indent="-457200">
              <a:buFont typeface="Wingdings" panose="05000000000000000000" pitchFamily="2" charset="2"/>
              <a:buChar char="v"/>
            </a:pPr>
            <a:r>
              <a:rPr lang="en-US" sz="3000" dirty="0"/>
              <a:t> Yum!</a:t>
            </a:r>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endParaRPr lang="en-US" sz="2800" dirty="0"/>
          </a:p>
          <a:p>
            <a:pPr marL="457200" indent="-457200">
              <a:buFont typeface="Wingdings" panose="05000000000000000000" pitchFamily="2" charset="2"/>
              <a:buChar char="v"/>
            </a:pPr>
            <a:endParaRPr lang="en-US" sz="2800" dirty="0"/>
          </a:p>
          <a:p>
            <a:pPr marL="0" indent="0"/>
            <a:r>
              <a:rPr lang="en-US" sz="1900" i="1" dirty="0"/>
              <a:t>                 </a:t>
            </a:r>
          </a:p>
          <a:p>
            <a:pPr marL="0" indent="0" algn="ctr"/>
            <a:r>
              <a:rPr lang="en-US" sz="2100" i="1" dirty="0"/>
              <a:t>Nothing says winter like the smell and taste of fresh citrus!</a:t>
            </a:r>
          </a:p>
          <a:p>
            <a:pPr marL="457200" indent="-457200">
              <a:buFont typeface="Wingdings" panose="05000000000000000000" pitchFamily="2" charset="2"/>
              <a:buChar char="v"/>
            </a:pPr>
            <a:endParaRPr lang="en-US" sz="2800" dirty="0"/>
          </a:p>
        </p:txBody>
      </p:sp>
      <p:pic>
        <p:nvPicPr>
          <p:cNvPr id="6" name="Picture Placeholder 5"/>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9444" r="19444"/>
          <a:stretch>
            <a:fillRect/>
          </a:stretch>
        </p:blipFill>
        <p:spPr>
          <a:xfrm rot="16200000">
            <a:off x="4641911" y="1661905"/>
            <a:ext cx="3671673" cy="4005461"/>
          </a:xfrm>
        </p:spPr>
      </p:pic>
      <p:sp>
        <p:nvSpPr>
          <p:cNvPr id="4" name="TextBox 3"/>
          <p:cNvSpPr txBox="1"/>
          <p:nvPr/>
        </p:nvSpPr>
        <p:spPr>
          <a:xfrm>
            <a:off x="6400800" y="5473203"/>
            <a:ext cx="3429000" cy="246221"/>
          </a:xfrm>
          <a:prstGeom prst="rect">
            <a:avLst/>
          </a:prstGeom>
          <a:noFill/>
        </p:spPr>
        <p:txBody>
          <a:bodyPr wrap="square" rtlCol="0">
            <a:spAutoFit/>
          </a:bodyPr>
          <a:lstStyle/>
          <a:p>
            <a:r>
              <a:rPr lang="en-US" sz="1000" dirty="0"/>
              <a:t>Photo: Pixie Mandarin by Dale Kuroda</a:t>
            </a:r>
          </a:p>
        </p:txBody>
      </p:sp>
    </p:spTree>
    <p:extLst>
      <p:ext uri="{BB962C8B-B14F-4D97-AF65-F5344CB8AC3E}">
        <p14:creationId xmlns:p14="http://schemas.microsoft.com/office/powerpoint/2010/main" val="2186403511"/>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F73676A5-22D4-45C5-8427-9E7796AA8511}"/>
    </a:ext>
  </a:ext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C27AE5FD-8EC0-443C-814D-E5C5130702F8}"/>
    </a:ext>
  </a:ext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GPC PowerPoint Clear Bkgd Template Jan 2019.pptx" id="{4C217961-AEB3-4D37-B0D5-1B45C48D7013}" vid="{5B13D141-D998-4D6C-98D9-942641E804C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MGPC PowerPoint Clear Bkgd Template Jan 2019.pptx</Template>
  <TotalTime>23316</TotalTime>
  <Words>5485</Words>
  <Application>Microsoft Office PowerPoint</Application>
  <PresentationFormat>On-screen Show (4:3)</PresentationFormat>
  <Paragraphs>541</Paragraphs>
  <Slides>37</Slides>
  <Notes>36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37</vt:i4>
      </vt:variant>
    </vt:vector>
  </HeadingPairs>
  <TitlesOfParts>
    <vt:vector size="43" baseType="lpstr">
      <vt:lpstr>Arial</vt:lpstr>
      <vt:lpstr>Calibri</vt:lpstr>
      <vt:lpstr>Wingdings</vt:lpstr>
      <vt:lpstr>UCANR Intro slides </vt:lpstr>
      <vt:lpstr>MG Content slides</vt:lpstr>
      <vt:lpstr>Content (no bottom logo)</vt:lpstr>
      <vt:lpstr>Growing Citrus in Placer County</vt:lpstr>
      <vt:lpstr>Who Are Master Gardeners?</vt:lpstr>
      <vt:lpstr>Who Are Master Gardeners?</vt:lpstr>
      <vt:lpstr>Who Are Master Gardeners?</vt:lpstr>
      <vt:lpstr>Today’s workshop will include: </vt:lpstr>
      <vt:lpstr>    Citrus Facts</vt:lpstr>
      <vt:lpstr>Citrus in California</vt:lpstr>
      <vt:lpstr>Placer County Citrus History</vt:lpstr>
      <vt:lpstr>Why Grow Citrus?</vt:lpstr>
      <vt:lpstr>Tree Selection</vt:lpstr>
      <vt:lpstr>Rootstock</vt:lpstr>
      <vt:lpstr> Graft Union Scion &amp; Rootstock </vt:lpstr>
      <vt:lpstr>Site Selection</vt:lpstr>
      <vt:lpstr>        Planting Overview</vt:lpstr>
      <vt:lpstr>More Planting Tips </vt:lpstr>
      <vt:lpstr>Irrigation</vt:lpstr>
      <vt:lpstr>   More about Irrigation</vt:lpstr>
      <vt:lpstr>Fertilizing</vt:lpstr>
      <vt:lpstr>     Fertilizer Smarts</vt:lpstr>
      <vt:lpstr>Occasional Pruning</vt:lpstr>
      <vt:lpstr>More About Pruning</vt:lpstr>
      <vt:lpstr>Skirt Pruning</vt:lpstr>
      <vt:lpstr>Fruit Thinning </vt:lpstr>
      <vt:lpstr> Asian Citrus Psyllid (ACP) </vt:lpstr>
      <vt:lpstr>ACP &amp; HLB</vt:lpstr>
      <vt:lpstr>Huanglongbing (HLB) (Citrus Greening)</vt:lpstr>
      <vt:lpstr>Inspection &amp; Reporting</vt:lpstr>
      <vt:lpstr>Placer County Insect Trapping</vt:lpstr>
      <vt:lpstr>   Perhaps some hope</vt:lpstr>
      <vt:lpstr>Pest Management</vt:lpstr>
      <vt:lpstr>Weather Impacts</vt:lpstr>
      <vt:lpstr>Low Temperature Tree Protection</vt:lpstr>
      <vt:lpstr>Low Temperature Fruit Protection</vt:lpstr>
      <vt:lpstr>Resource Links</vt:lpstr>
      <vt:lpstr>SUCCESS! </vt:lpstr>
      <vt:lpstr>Tips for Successful Citrus Growing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Kelly</dc:creator>
  <cp:lastModifiedBy>Barbara Villareal</cp:lastModifiedBy>
  <cp:revision>326</cp:revision>
  <cp:lastPrinted>2021-02-14T20:48:01Z</cp:lastPrinted>
  <dcterms:created xsi:type="dcterms:W3CDTF">2019-04-05T22:17:46Z</dcterms:created>
  <dcterms:modified xsi:type="dcterms:W3CDTF">2022-12-09T04:34:37Z</dcterms:modified>
</cp:coreProperties>
</file>