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  <p:sldMasterId id="2147483891" r:id="rId2"/>
  </p:sldMasterIdLst>
  <p:notesMasterIdLst>
    <p:notesMasterId r:id="rId24"/>
  </p:notesMasterIdLst>
  <p:handoutMasterIdLst>
    <p:handoutMasterId r:id="rId25"/>
  </p:handoutMasterIdLst>
  <p:sldIdLst>
    <p:sldId id="590" r:id="rId3"/>
    <p:sldId id="591" r:id="rId4"/>
    <p:sldId id="592" r:id="rId5"/>
    <p:sldId id="593" r:id="rId6"/>
    <p:sldId id="594" r:id="rId7"/>
    <p:sldId id="595" r:id="rId8"/>
    <p:sldId id="596" r:id="rId9"/>
    <p:sldId id="597" r:id="rId10"/>
    <p:sldId id="598" r:id="rId11"/>
    <p:sldId id="599" r:id="rId12"/>
    <p:sldId id="600" r:id="rId13"/>
    <p:sldId id="601" r:id="rId14"/>
    <p:sldId id="602" r:id="rId15"/>
    <p:sldId id="603" r:id="rId16"/>
    <p:sldId id="604" r:id="rId17"/>
    <p:sldId id="605" r:id="rId18"/>
    <p:sldId id="606" r:id="rId19"/>
    <p:sldId id="607" r:id="rId20"/>
    <p:sldId id="608" r:id="rId21"/>
    <p:sldId id="609" r:id="rId22"/>
    <p:sldId id="6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ara Montano" initials="BM" lastIdx="3" clrIdx="0">
    <p:extLst>
      <p:ext uri="{19B8F6BF-5375-455C-9EA6-DF929625EA0E}">
        <p15:presenceInfo xmlns:p15="http://schemas.microsoft.com/office/powerpoint/2012/main" userId="S-1-5-21-1801674531-1757981266-2146972089-759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29F"/>
    <a:srgbClr val="4176BB"/>
    <a:srgbClr val="FFF2CC"/>
    <a:srgbClr val="8C104A"/>
    <a:srgbClr val="FFDC6D"/>
    <a:srgbClr val="31859C"/>
    <a:srgbClr val="007C86"/>
    <a:srgbClr val="673568"/>
    <a:srgbClr val="7D8F39"/>
    <a:srgbClr val="953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99" autoAdjust="0"/>
    <p:restoredTop sz="96803" autoAdjust="0"/>
  </p:normalViewPr>
  <p:slideViewPr>
    <p:cSldViewPr snapToGrid="0">
      <p:cViewPr varScale="1">
        <p:scale>
          <a:sx n="107" d="100"/>
          <a:sy n="107" d="100"/>
        </p:scale>
        <p:origin x="26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7578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52886-91E9-4A81-8133-7F5343DAEDEB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BF033-293B-4887-8229-36C941B7E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656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0B612-00B5-4238-A677-CC63E7C01108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D22A2-336E-4F33-B9D1-A1D7C87DE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945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03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25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17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54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 summarizes the administrative effort to reduce permanent FTE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salary &amp; benefits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or administrative efficiency and redirect the funding to programmatic support through the hiring of key programmatic positions.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FY 15-16, CSIT Warehouse lay-off $479K, CSIT Web reorg $772K, Human Resources reorg $272K. Administrative efficiency was redirected to direct programmatic support $342K &amp; $168K indirect programmatic/administration.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 of Direct Programmatic support include hiring of Vice Provost Cooperative Extension $221K, Vice Provost of Statewide Programs $211K, and Project Policy Analyst Kit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Alviz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$120K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 of indirect programmatic/administration include hiring of Analyst Vanity Campbell from Contracts &amp; grants $122K and Analyst Kimberly Ingram from Academic personnel Office $45K.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FY 17-18, Business Operation Center reorg $482K, CSIT Publication &amp; Administration reorg $389K,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part of their strategic plan, the REC system will return $354K of perm funds in FY 17-18 and $947K by FY 19-20.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division invested in the academic advisory salary program starting in FY 16-17 $460K and will continue through FY 19-20 totaling $2.1M.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division invested in the staff market based program starting in FY 16-17 $320K and will continue through FY 19-20 totaling $834K.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DD5C4-8B41-B148-A2B5-BC29DD3F85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25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95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Sources:  Science and Service: A History of the Land-Grant University and Agriculture in California; A F </a:t>
            </a:r>
            <a:r>
              <a:rPr lang="en-US" altLang="en-US" dirty="0" err="1">
                <a:latin typeface="Arial" panose="020B0604020202020204" pitchFamily="34" charset="0"/>
              </a:rPr>
              <a:t>Scheruing</a:t>
            </a:r>
            <a:endParaRPr lang="en-US" altLang="en-US" dirty="0">
              <a:latin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</a:rPr>
              <a:t>Academic Staff Activity By Program Area and Year doc; Management Information System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UC Corporate Staffing list and annual USDA Smith-Lever Budget report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Unfunded obligations include increased</a:t>
            </a:r>
            <a:r>
              <a:rPr lang="en-US" altLang="en-US" baseline="0" dirty="0">
                <a:latin typeface="Arial" panose="020B0604020202020204" pitchFamily="34" charset="0"/>
              </a:rPr>
              <a:t> health care costs, pension liability, academic merit </a:t>
            </a:r>
            <a:r>
              <a:rPr lang="en-US" altLang="en-US" baseline="0">
                <a:latin typeface="Arial" panose="020B0604020202020204" pitchFamily="34" charset="0"/>
              </a:rPr>
              <a:t>and promotion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334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Sources:  Science and Service: A History of the Land-Grant University and Agriculture in California; A F </a:t>
            </a:r>
            <a:r>
              <a:rPr lang="en-US" altLang="en-US" dirty="0" err="1">
                <a:latin typeface="Arial" panose="020B0604020202020204" pitchFamily="34" charset="0"/>
              </a:rPr>
              <a:t>Scheruing</a:t>
            </a:r>
            <a:endParaRPr lang="en-US" altLang="en-US" dirty="0">
              <a:latin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</a:rPr>
              <a:t>Academic Staff Activity By Program Area and Year doc; Management Information System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UC Corporate Staffing list and annual USDA Smith-Lever Budget report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Unfunded obligations include increased</a:t>
            </a:r>
            <a:r>
              <a:rPr lang="en-US" altLang="en-US" baseline="0" dirty="0">
                <a:latin typeface="Arial" panose="020B0604020202020204" pitchFamily="34" charset="0"/>
              </a:rPr>
              <a:t> health care costs, pension liability, academic merit </a:t>
            </a:r>
            <a:r>
              <a:rPr lang="en-US" altLang="en-US" baseline="0">
                <a:latin typeface="Arial" panose="020B0604020202020204" pitchFamily="34" charset="0"/>
              </a:rPr>
              <a:t>and promotion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679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15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75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36C51-EB79-4CC3-A4F1-5A33A56D0B0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986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41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56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60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17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0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E2913E-55F7-DA46-9685-20E3015B87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02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296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Glenda - from KWM regarding the 22 patent applications: We only have data for the lead inventor. None were invented by advisors or 100%</a:t>
            </a:r>
          </a:p>
          <a:p>
            <a:r>
              <a:rPr lang="en-US" dirty="0"/>
              <a:t>specialists. One was by a AES/CE Specialist split appointment (Georgios </a:t>
            </a:r>
            <a:r>
              <a:rPr lang="en-US" dirty="0" err="1"/>
              <a:t>Vidalakis</a:t>
            </a:r>
            <a:r>
              <a:rPr lang="en-US" dirty="0"/>
              <a:t> at UC Riverside)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E2913E-55F7-DA46-9685-20E3015B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79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29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64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85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34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2088-14BE-44F6-88E3-42EF4F57789E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783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693C-2458-4037-B679-8AC246DC3F97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66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270D-3654-4335-AF8B-73FFA502F98C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2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5" y="-119258"/>
            <a:ext cx="5420921" cy="7102988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AE637-9669-4C03-A959-CD77B2E2690C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3358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30715" y="-119258"/>
            <a:ext cx="5420921" cy="7102988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E688AFC-0F3C-934F-ACB2-4EF128FCF6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294EB706-0D78-4B4D-9752-B222D4B4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B2229198-B6C8-4867-B2D1-0A796E1E7B3C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93944E4-DF33-4C41-8E07-6F86F4A7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4B7F958F-69A1-D94A-976F-4605308C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9600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5" y="-119258"/>
            <a:ext cx="5420921" cy="3528390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75874" y="3429000"/>
            <a:ext cx="5420922" cy="3528390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E2DF-DB46-4A24-868B-27504550F420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3923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07855" y="-119258"/>
            <a:ext cx="5420921" cy="3528390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-107856" y="3429000"/>
            <a:ext cx="5420922" cy="3528390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B5C06A-4695-D04A-B4EC-9611DA53EE0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7C7B9C6-41DC-8E4C-AC0C-BF219311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F4104BF0-DD8A-4C3F-BF2E-951198B9E8DD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1982A7A-1223-C34E-B84C-91F80443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B182AA3-5BE9-FB41-8469-AA22466C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0261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253344" y="-125895"/>
            <a:ext cx="3043451" cy="3142830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5" y="-119258"/>
            <a:ext cx="2377469" cy="3136193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74564" y="3023571"/>
            <a:ext cx="5422232" cy="3933819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C328-8EB5-461E-9502-0F74640F5DD1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6799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Righ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7093-CA5B-44E0-9B57-A1056F2B8D5F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44ADF4-4A34-FF4B-B28E-F0DA464C76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87816" y="3814571"/>
            <a:ext cx="3043451" cy="3136193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4C6B3AA-21EE-4D48-B66A-5607DDB3A8F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932578" y="3814572"/>
            <a:ext cx="2377469" cy="3136193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EBB1F3C-E931-3844-833F-B99E12BCA60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87816" y="-130424"/>
            <a:ext cx="5422232" cy="3933819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2D27C7D-F2B9-8F43-8A9D-7FB590B10F5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6FD241-EACA-E94A-BED0-4225E29B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8370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A79FB5E-8D60-F34A-BDAC-7D2C449BB5B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B79A82C5-213F-4E92-9D62-919DB7FFDC73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4992B99-9973-4F4A-A703-2D8443A0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AC298B6B-BF39-3843-8902-AF9A00E8C9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09332" y="-125895"/>
            <a:ext cx="3043451" cy="3142830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D100450A-C4B4-C445-AD3C-2E402A21C26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935430" y="-119258"/>
            <a:ext cx="2377469" cy="3136193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BF57ABBD-43FE-3444-A52E-AEE5B2C4D5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-109332" y="3023571"/>
            <a:ext cx="5422232" cy="3933819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8765529-376F-D74F-B0E8-FAF8CDCB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3783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Lef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FC1475E7-C14F-E446-8414-83DF6441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9F8FEFE2-2E9B-4B5A-BCC5-DF449E9C5CC6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765ABCE9-2F11-F34E-B0DB-AA9F0963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836FE405-E176-BB45-9B4B-1F865C9F7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09332" y="3807935"/>
            <a:ext cx="3043451" cy="3142830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6633653-4F6F-5241-9C3E-088CD293248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935430" y="3814572"/>
            <a:ext cx="2377469" cy="3136193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07E68BAB-DEDD-C848-9DE4-0062DD19E02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-109332" y="-130424"/>
            <a:ext cx="5422232" cy="3933819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AC95668-9F03-824A-9DD6-E490F6522A8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1FD3FA0-56F1-A142-9AD7-B40B89BC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255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5495"/>
            <a:ext cx="10515600" cy="1090129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aseline="0"/>
            </a:lvl1pPr>
            <a:lvl2pPr>
              <a:defRPr sz="2200" baseline="0"/>
            </a:lvl2pPr>
            <a:lvl3pPr>
              <a:defRPr sz="18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CDC2-ECAA-41CE-B736-494E01902CBA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785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81103" y="3257106"/>
            <a:ext cx="2830668" cy="3713537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6" y="3257106"/>
            <a:ext cx="2592690" cy="3713539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74564" y="-119271"/>
            <a:ext cx="2592690" cy="3376377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E55D-8FC4-4D20-95B8-B3B9DE10C767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FA893B7-81D2-9A4B-B847-562AF6A61997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480603" y="-119270"/>
            <a:ext cx="2830667" cy="3376376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B63FE48-61DA-6245-8958-8284086BB56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6472E66B-5FF6-7F47-995B-C928AB6A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299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ictureRigh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74564" y="4423410"/>
            <a:ext cx="5437207" cy="2547233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6" y="2297538"/>
            <a:ext cx="2592690" cy="2125871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74564" y="-119271"/>
            <a:ext cx="2592690" cy="2416808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EE4C-AF6E-4E30-85E4-CA74898C7E7D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FA893B7-81D2-9A4B-B847-562AF6A61997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480603" y="-119270"/>
            <a:ext cx="2830667" cy="4542680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B63FE48-61DA-6245-8958-8284086BB56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6472E66B-5FF6-7F47-995B-C928AB6A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3622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13EC-3560-4F65-B815-EFD97EC9A75D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37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85DA0-21C1-4F53-8C4D-24C6393BCFA7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260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0CA8BD-0DB8-644A-9282-E9F3E48811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709748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88C916-3666-9740-89F0-549B7BA7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7321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6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F8CCC4-58F0-AE4A-83B2-DFB6FD6EAF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361380"/>
            <a:ext cx="3414109" cy="6604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40280E-9AA3-484F-A058-312163E8EC4A}"/>
              </a:ext>
            </a:extLst>
          </p:cNvPr>
          <p:cNvSpPr/>
          <p:nvPr userDrawn="1"/>
        </p:nvSpPr>
        <p:spPr>
          <a:xfrm>
            <a:off x="8562110" y="6174350"/>
            <a:ext cx="3629890" cy="683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43F913D-44F0-6943-AF7B-1B5EDA4EA8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057207"/>
            <a:ext cx="2859088" cy="53181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7FFB7-E6B7-604F-AB8A-3636592F9D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750550"/>
            <a:ext cx="8265886" cy="798192"/>
          </a:xfrm>
        </p:spPr>
        <p:txBody>
          <a:bodyPr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822650-545A-7045-9C38-BC4EE4FD30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3" y="6240869"/>
            <a:ext cx="2939143" cy="40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41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077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73872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FAC313-4F1F-2A45-AB18-3446BB9C1FC8}"/>
              </a:ext>
            </a:extLst>
          </p:cNvPr>
          <p:cNvSpPr/>
          <p:nvPr userDrawn="1"/>
        </p:nvSpPr>
        <p:spPr>
          <a:xfrm>
            <a:off x="8556012" y="6272865"/>
            <a:ext cx="3024554" cy="532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F462CB-6DB5-CA46-B0C3-8D9C22292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46" y="5439473"/>
            <a:ext cx="3790108" cy="525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5DB12B-3AB0-B14A-95E8-50F5D33B7B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58" y="-114196"/>
            <a:ext cx="12348905" cy="9858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30DE3-AC00-864A-ADFE-9CA427BB8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8456" y="6025922"/>
            <a:ext cx="12348905" cy="9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54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5495"/>
            <a:ext cx="10515600" cy="1090129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aseline="0"/>
            </a:lvl1pPr>
            <a:lvl2pPr>
              <a:defRPr sz="2200" baseline="0"/>
            </a:lvl2pPr>
            <a:lvl3pPr>
              <a:defRPr sz="18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448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A3E05A-6A19-714F-848E-32E7E202EA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68" y="-50756"/>
            <a:ext cx="12282233" cy="6908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964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2491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183E1F-7B6F-1646-B58A-05E4D8F05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92" y="6281355"/>
            <a:ext cx="2836808" cy="39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42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A3E05A-6A19-714F-848E-32E7E202E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117" y="-50755"/>
            <a:ext cx="12282232" cy="6553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964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2491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39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67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C5E20-D673-488D-8E24-C5A8A07CD79E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89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774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88985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811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1598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4" y="136357"/>
            <a:ext cx="10515600" cy="1325563"/>
          </a:xfrm>
          <a:noFill/>
        </p:spPr>
        <p:txBody>
          <a:bodyPr>
            <a:normAutofit/>
          </a:bodyPr>
          <a:lstStyle>
            <a:lvl1pPr>
              <a:defRPr sz="4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962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598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4" y="313786"/>
            <a:ext cx="10817838" cy="767528"/>
          </a:xfrm>
          <a:noFill/>
        </p:spPr>
        <p:txBody>
          <a:bodyPr>
            <a:normAutofit/>
          </a:bodyPr>
          <a:lstStyle>
            <a:lvl1pPr>
              <a:defRPr sz="35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974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57" y="0"/>
            <a:ext cx="12257314" cy="1617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3" y="136358"/>
            <a:ext cx="10970237" cy="1257014"/>
          </a:xfrm>
          <a:noFill/>
        </p:spPr>
        <p:txBody>
          <a:bodyPr>
            <a:normAutofit/>
          </a:bodyPr>
          <a:lstStyle>
            <a:lvl1pPr>
              <a:defRPr sz="35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642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55" y="0"/>
            <a:ext cx="12257310" cy="1617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4" y="136357"/>
            <a:ext cx="10515600" cy="1325563"/>
          </a:xfrm>
          <a:noFill/>
        </p:spPr>
        <p:txBody>
          <a:bodyPr>
            <a:normAutofit/>
          </a:bodyPr>
          <a:lstStyle>
            <a:lvl1pPr>
              <a:defRPr sz="4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798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71C8D-2A51-D246-AA94-E9CB910FBB98}"/>
              </a:ext>
            </a:extLst>
          </p:cNvPr>
          <p:cNvSpPr/>
          <p:nvPr userDrawn="1"/>
        </p:nvSpPr>
        <p:spPr>
          <a:xfrm>
            <a:off x="8472587" y="6230394"/>
            <a:ext cx="3114076" cy="627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35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3888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4" y="130630"/>
            <a:ext cx="5178239" cy="6590846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5A84DAB-EC3E-0B44-B20D-4056EC3F012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875874" y="133577"/>
            <a:ext cx="5178239" cy="659084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5598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52400" y="152400"/>
            <a:ext cx="5137806" cy="656907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E688AFC-0F3C-934F-ACB2-4EF128FCF6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294EB706-0D78-4B4D-9752-B222D4B4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93944E4-DF33-4C41-8E07-6F86F4A7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4B7F958F-69A1-D94A-976F-4605308C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E2F57-8BC4-4C49-9F97-4B6098A8A6BB}"/>
              </a:ext>
            </a:extLst>
          </p:cNvPr>
          <p:cNvSpPr/>
          <p:nvPr userDrawn="1"/>
        </p:nvSpPr>
        <p:spPr>
          <a:xfrm>
            <a:off x="8636000" y="6233886"/>
            <a:ext cx="2830286" cy="487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0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E730-90FB-47D2-8AA5-78D11779F68F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207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6" y="130628"/>
            <a:ext cx="5185496" cy="327850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75874" y="3448870"/>
            <a:ext cx="5185497" cy="325863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19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52401" y="217714"/>
            <a:ext cx="5160666" cy="321128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52400" y="3429000"/>
            <a:ext cx="5160666" cy="329247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B5C06A-4695-D04A-B4EC-9611DA53EE0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7C7B9C6-41DC-8E4C-AC0C-BF219311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1982A7A-1223-C34E-B84C-91F80443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B182AA3-5BE9-FB41-8469-AA22466C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BA4694-FB48-6F4A-8A5C-D1D81285C306}"/>
              </a:ext>
            </a:extLst>
          </p:cNvPr>
          <p:cNvSpPr/>
          <p:nvPr userDrawn="1"/>
        </p:nvSpPr>
        <p:spPr>
          <a:xfrm>
            <a:off x="8636000" y="6233886"/>
            <a:ext cx="2830286" cy="487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13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308203" y="190499"/>
            <a:ext cx="2731397" cy="320980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918729" y="190500"/>
            <a:ext cx="2389474" cy="3215772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918729" y="3419596"/>
            <a:ext cx="5120871" cy="3209804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12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Righ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44ADF4-4A34-FF4B-B28E-F0DA464C76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65986" y="3562350"/>
            <a:ext cx="2849513" cy="315912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4C6B3AA-21EE-4D48-B66A-5607DDB3A8F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715500" y="3562351"/>
            <a:ext cx="2333626" cy="3159124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EBB1F3C-E931-3844-833F-B99E12BCA60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48924" y="150581"/>
            <a:ext cx="5200201" cy="3411769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2D27C7D-F2B9-8F43-8A9D-7FB590B10F5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6FD241-EACA-E94A-BED0-4225E29B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94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A79FB5E-8D60-F34A-BDAC-7D2C449BB5B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4992B99-9973-4F4A-A703-2D8443A0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AC298B6B-BF39-3843-8902-AF9A00E8C9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7393" y="237391"/>
            <a:ext cx="2461846" cy="2779543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D100450A-C4B4-C445-AD3C-2E402A21C26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927838" y="237391"/>
            <a:ext cx="2385061" cy="2779544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BF57ABBD-43FE-3444-A52E-AEE5B2C4D5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37392" y="3235568"/>
            <a:ext cx="5075508" cy="3385041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8765529-376F-D74F-B0E8-FAF8CDCB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378A8D-9A34-FB4D-A95C-22FDADEBF2DA}"/>
              </a:ext>
            </a:extLst>
          </p:cNvPr>
          <p:cNvSpPr/>
          <p:nvPr userDrawn="1"/>
        </p:nvSpPr>
        <p:spPr>
          <a:xfrm>
            <a:off x="8636000" y="6233886"/>
            <a:ext cx="2830286" cy="487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232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Lef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FC1475E7-C14F-E446-8414-83DF6441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765ABCE9-2F11-F34E-B0DB-AA9F0963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836FE405-E176-BB45-9B4B-1F865C9F7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0974" y="3807935"/>
            <a:ext cx="2753145" cy="282146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6633653-4F6F-5241-9C3E-088CD293248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935430" y="3814573"/>
            <a:ext cx="2377469" cy="2814828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07E68BAB-DEDD-C848-9DE4-0062DD19E02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80974" y="228600"/>
            <a:ext cx="5131925" cy="357479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AC95668-9F03-824A-9DD6-E490F6522A8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1FD3FA0-56F1-A142-9AD7-B40B89BC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83562B-E6B3-4F45-B377-5EB770C60F95}"/>
              </a:ext>
            </a:extLst>
          </p:cNvPr>
          <p:cNvSpPr/>
          <p:nvPr userDrawn="1"/>
        </p:nvSpPr>
        <p:spPr>
          <a:xfrm>
            <a:off x="8636000" y="6233886"/>
            <a:ext cx="2830286" cy="487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1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81103" y="3285682"/>
            <a:ext cx="2520397" cy="335324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6" y="3285682"/>
            <a:ext cx="2592690" cy="3353244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74564" y="219075"/>
            <a:ext cx="2592690" cy="306660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FA893B7-81D2-9A4B-B847-562AF6A61997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480603" y="219073"/>
            <a:ext cx="2520897" cy="3066607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B63FE48-61DA-6245-8958-8284086BB56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6472E66B-5FF6-7F47-995B-C928AB6A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343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17E1-61C1-4B03-9B6C-D8A394681FB1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48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889855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5F8B-E6CC-49A8-A630-A443E8659CC2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524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8E0A60-6344-934B-A0AA-D30DE79E2515}"/>
              </a:ext>
            </a:extLst>
          </p:cNvPr>
          <p:cNvSpPr/>
          <p:nvPr userDrawn="1"/>
        </p:nvSpPr>
        <p:spPr>
          <a:xfrm>
            <a:off x="-1" y="-8732"/>
            <a:ext cx="12204099" cy="1601788"/>
          </a:xfrm>
          <a:prstGeom prst="rect">
            <a:avLst/>
          </a:prstGeom>
          <a:solidFill>
            <a:srgbClr val="8EC7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>
            <a:lvl1pPr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4BBAC-7A0F-4CA1-B9B2-692A049DF012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211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8E0A60-6344-934B-A0AA-D30DE79E2515}"/>
              </a:ext>
            </a:extLst>
          </p:cNvPr>
          <p:cNvSpPr/>
          <p:nvPr userDrawn="1"/>
        </p:nvSpPr>
        <p:spPr>
          <a:xfrm>
            <a:off x="-1" y="-8732"/>
            <a:ext cx="12204099" cy="1601788"/>
          </a:xfrm>
          <a:prstGeom prst="rect">
            <a:avLst/>
          </a:prstGeom>
          <a:solidFill>
            <a:srgbClr val="FBB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>
            <a:lvl1pPr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27D4-7D5E-476C-8389-778C74A2755D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243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8E0A60-6344-934B-A0AA-D30DE79E2515}"/>
              </a:ext>
            </a:extLst>
          </p:cNvPr>
          <p:cNvSpPr/>
          <p:nvPr userDrawn="1"/>
        </p:nvSpPr>
        <p:spPr>
          <a:xfrm>
            <a:off x="-1" y="-8732"/>
            <a:ext cx="12204099" cy="1601788"/>
          </a:xfrm>
          <a:prstGeom prst="rect">
            <a:avLst/>
          </a:prstGeom>
          <a:solidFill>
            <a:srgbClr val="005A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>
            <a:lvl1pPr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189D-417B-44B5-9DD1-D29BA262C5D2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155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77F88-D7FE-4588-836B-649159769C46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40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  <p:sldLayoutId id="2147483888" r:id="rId21"/>
    <p:sldLayoutId id="2147483889" r:id="rId22"/>
    <p:sldLayoutId id="2147483890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005A9E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AF34E-9A6B-4D28-A7B9-972D816465A9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C1895-5776-6841-8BF3-522F008E38F1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055" y="6311900"/>
            <a:ext cx="2632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1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  <p:sldLayoutId id="2147483914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b="1" i="0" kern="1200" baseline="0">
          <a:solidFill>
            <a:srgbClr val="005A9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png"/><Relationship Id="rId10" Type="http://schemas.openxmlformats.org/officeDocument/2006/relationships/image" Target="../media/image94.jpe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120.png"/><Relationship Id="rId3" Type="http://schemas.openxmlformats.org/officeDocument/2006/relationships/image" Target="../media/image97.png"/><Relationship Id="rId21" Type="http://schemas.openxmlformats.org/officeDocument/2006/relationships/image" Target="../media/image115.png"/><Relationship Id="rId7" Type="http://schemas.openxmlformats.org/officeDocument/2006/relationships/image" Target="../media/image101.png"/><Relationship Id="rId12" Type="http://schemas.openxmlformats.org/officeDocument/2006/relationships/image" Target="../media/image106.jpeg"/><Relationship Id="rId17" Type="http://schemas.openxmlformats.org/officeDocument/2006/relationships/image" Target="../media/image111.png"/><Relationship Id="rId25" Type="http://schemas.openxmlformats.org/officeDocument/2006/relationships/image" Target="../media/image11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29" Type="http://schemas.openxmlformats.org/officeDocument/2006/relationships/image" Target="../media/image123.tif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32" Type="http://schemas.openxmlformats.org/officeDocument/2006/relationships/image" Target="../media/image126.tiff"/><Relationship Id="rId5" Type="http://schemas.openxmlformats.org/officeDocument/2006/relationships/image" Target="../media/image99.png"/><Relationship Id="rId15" Type="http://schemas.openxmlformats.org/officeDocument/2006/relationships/image" Target="../media/image109.jpeg"/><Relationship Id="rId23" Type="http://schemas.openxmlformats.org/officeDocument/2006/relationships/image" Target="../media/image117.png"/><Relationship Id="rId28" Type="http://schemas.openxmlformats.org/officeDocument/2006/relationships/image" Target="../media/image122.tiff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31" Type="http://schemas.openxmlformats.org/officeDocument/2006/relationships/image" Target="../media/image125.tiff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121.tiff"/><Relationship Id="rId30" Type="http://schemas.openxmlformats.org/officeDocument/2006/relationships/image" Target="../media/image1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1F7826-13E4-AE47-B3DA-50AE653F8B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795040"/>
            <a:ext cx="4194529" cy="581723"/>
          </a:xfrm>
          <a:prstGeom prst="rect">
            <a:avLst/>
          </a:prstGeom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69451BB9-0F24-6046-B567-881234D499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21746" y="-125896"/>
            <a:ext cx="5439178" cy="3970149"/>
          </a:xfrm>
          <a:prstGeom prst="rect">
            <a:avLst/>
          </a:prstGeom>
          <a:noFill/>
          <a:ln w="50800">
            <a:solidFill>
              <a:sysClr val="window" lastClr="FFFF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3A9A76-99F8-1943-9D7A-90FBE7703A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"/>
          <a:stretch/>
        </p:blipFill>
        <p:spPr>
          <a:xfrm>
            <a:off x="2298624" y="3844253"/>
            <a:ext cx="3011185" cy="3146268"/>
          </a:xfrm>
          <a:prstGeom prst="rect">
            <a:avLst/>
          </a:prstGeom>
          <a:ln w="50800">
            <a:solidFill>
              <a:sysClr val="window" lastClr="FFFFFF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D92952-97EA-4984-82BF-E122617CC1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62" r="2611"/>
          <a:stretch/>
        </p:blipFill>
        <p:spPr>
          <a:xfrm>
            <a:off x="-121746" y="3929639"/>
            <a:ext cx="2316913" cy="3060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997D0C-20A3-49DD-AB95-0E1FCAADBDF4}"/>
              </a:ext>
            </a:extLst>
          </p:cNvPr>
          <p:cNvSpPr txBox="1"/>
          <p:nvPr/>
        </p:nvSpPr>
        <p:spPr>
          <a:xfrm>
            <a:off x="5951349" y="1062927"/>
            <a:ext cx="59771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SITUATION ASSESSMENT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Where are we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5A9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5A9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 ANR Strategic Planning Retreat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5A9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5A9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January 28, 2020</a:t>
            </a:r>
          </a:p>
        </p:txBody>
      </p:sp>
    </p:spTree>
    <p:extLst>
      <p:ext uri="{BB962C8B-B14F-4D97-AF65-F5344CB8AC3E}">
        <p14:creationId xmlns:p14="http://schemas.microsoft.com/office/powerpoint/2010/main" val="110995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876B55-816B-4DF7-80AD-7E8CF3BB93C2}"/>
              </a:ext>
            </a:extLst>
          </p:cNvPr>
          <p:cNvSpPr/>
          <p:nvPr/>
        </p:nvSpPr>
        <p:spPr>
          <a:xfrm>
            <a:off x="3355376" y="1366306"/>
            <a:ext cx="5628806" cy="4811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partners, non-traditional resources, improved visibility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Reach more Californians – expand number and diversity of audiences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Emerge as a single unified business unit; capitalize on new technology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Recapitalize, retool, reinvest in facilities and infrastructure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delivery and services are relevant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our mission – be a catalyst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31EB55-3657-4734-BA4E-3634030C4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04979">
            <a:off x="9412045" y="1168589"/>
            <a:ext cx="2067063" cy="151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5C3B11-6762-48B8-96D9-E509B7E64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14473">
            <a:off x="653181" y="1131559"/>
            <a:ext cx="2125477" cy="1505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05FBB4-4599-4DE7-BEAF-0846C32B9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7709" y="2988617"/>
            <a:ext cx="2259525" cy="13973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509D19-4B66-4860-9928-C00BEB130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521" y="2988617"/>
            <a:ext cx="1968418" cy="1326759"/>
          </a:xfrm>
          <a:prstGeom prst="ellipse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D4F77-3E53-4817-A975-551DFDB48B64}"/>
              </a:ext>
            </a:extLst>
          </p:cNvPr>
          <p:cNvSpPr/>
          <p:nvPr/>
        </p:nvSpPr>
        <p:spPr>
          <a:xfrm>
            <a:off x="3281596" y="316064"/>
            <a:ext cx="58556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Opportunities Identified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4DCAD2-3553-4204-9076-7FDA66A2FD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521" y="4731602"/>
            <a:ext cx="1968418" cy="1302388"/>
          </a:xfrm>
          <a:prstGeom prst="ellipse">
            <a:avLst/>
          </a:prstGeom>
        </p:spPr>
      </p:pic>
      <p:pic>
        <p:nvPicPr>
          <p:cNvPr id="2050" name="Picture 2" descr="Image result for california 4-H STEM images">
            <a:extLst>
              <a:ext uri="{FF2B5EF4-FFF2-40B4-BE49-F238E27FC236}">
                <a16:creationId xmlns:a16="http://schemas.microsoft.com/office/drawing/2014/main" id="{1304EE78-6298-4826-87E1-D7E372957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 r="15523"/>
          <a:stretch/>
        </p:blipFill>
        <p:spPr bwMode="auto">
          <a:xfrm>
            <a:off x="9418711" y="4821501"/>
            <a:ext cx="2053729" cy="11225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135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90489" y="599011"/>
            <a:ext cx="4457226" cy="19472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55A2"/>
                </a:solidFill>
                <a:effectLst/>
                <a:uLnTx/>
                <a:uFillTx/>
                <a:latin typeface="Calibri" charset="0"/>
                <a:ea typeface="MS PGothic" charset="0"/>
                <a:cs typeface="+mn-cs"/>
              </a:rPr>
              <a:t>UC ANR Strategic 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55A2"/>
                </a:solidFill>
                <a:effectLst/>
                <a:uLnTx/>
                <a:uFillTx/>
                <a:latin typeface="Calibri" charset="0"/>
                <a:ea typeface="MS PGothic" charset="0"/>
                <a:cs typeface="+mn-cs"/>
              </a:rPr>
              <a:t>2017 –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  <a:cs typeface="+mn-cs"/>
              </a:rPr>
              <a:t>Designed to enhance operations and delivery of the mission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1FCD6-ADA7-4E1D-B037-EAF0ABB71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55" y="1513956"/>
            <a:ext cx="1612971" cy="2183310"/>
          </a:xfrm>
          <a:prstGeom prst="rect">
            <a:avLst/>
          </a:prstGeom>
          <a:ln>
            <a:solidFill>
              <a:srgbClr val="005A9E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339F33-2F44-4928-ABC0-61326A674B43}"/>
              </a:ext>
            </a:extLst>
          </p:cNvPr>
          <p:cNvSpPr/>
          <p:nvPr/>
        </p:nvSpPr>
        <p:spPr>
          <a:xfrm>
            <a:off x="955747" y="3925976"/>
            <a:ext cx="5718007" cy="243037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Endemic and Invasive Pests and Diseases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 Families and Communities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Food Systems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Natural Ecosystems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Quality, Quantity and Security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18D94E-79CA-4E64-8E74-8E52E67767CE}"/>
              </a:ext>
            </a:extLst>
          </p:cNvPr>
          <p:cNvSpPr/>
          <p:nvPr/>
        </p:nvSpPr>
        <p:spPr>
          <a:xfrm>
            <a:off x="2679552" y="1405647"/>
            <a:ext cx="3876834" cy="219617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  <a:cs typeface="+mn-cs"/>
              </a:rPr>
              <a:t>Adopted in 2009 from field hearings and input from stakeholders 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  <a:cs typeface="+mn-cs"/>
              </a:rPr>
              <a:t>Five strategic initiatives for programs and research: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9267C1-6473-415D-BEDD-82AAAA5BD7BD}"/>
              </a:ext>
            </a:extLst>
          </p:cNvPr>
          <p:cNvCxnSpPr>
            <a:cxnSpLocks/>
          </p:cNvCxnSpPr>
          <p:nvPr/>
        </p:nvCxnSpPr>
        <p:spPr>
          <a:xfrm>
            <a:off x="6807668" y="718457"/>
            <a:ext cx="0" cy="5480324"/>
          </a:xfrm>
          <a:prstGeom prst="line">
            <a:avLst/>
          </a:prstGeom>
          <a:ln w="38100">
            <a:solidFill>
              <a:srgbClr val="FBB1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AE1308E-6B55-D948-99B4-03CDD4C6E03F}"/>
              </a:ext>
            </a:extLst>
          </p:cNvPr>
          <p:cNvSpPr txBox="1"/>
          <p:nvPr/>
        </p:nvSpPr>
        <p:spPr>
          <a:xfrm>
            <a:off x="674930" y="599011"/>
            <a:ext cx="5864910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55A2"/>
                </a:solidFill>
                <a:effectLst/>
                <a:uLnTx/>
                <a:uFillTx/>
                <a:latin typeface="Calibri" charset="0"/>
                <a:ea typeface="MS PGothic" charset="0"/>
                <a:cs typeface="+mn-cs"/>
              </a:rPr>
              <a:t>UC ANR Strategic Vision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39FEAB-8233-AF46-A2F6-A6599438F2FF}"/>
              </a:ext>
            </a:extLst>
          </p:cNvPr>
          <p:cNvSpPr txBox="1"/>
          <p:nvPr/>
        </p:nvSpPr>
        <p:spPr>
          <a:xfrm>
            <a:off x="7310233" y="2729215"/>
            <a:ext cx="4091785" cy="506992"/>
          </a:xfrm>
          <a:prstGeom prst="rect">
            <a:avLst/>
          </a:prstGeom>
          <a:solidFill>
            <a:srgbClr val="953735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and Extension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7D6D9B-61FE-0D45-B6B8-1A8DE82C70A9}"/>
              </a:ext>
            </a:extLst>
          </p:cNvPr>
          <p:cNvSpPr txBox="1"/>
          <p:nvPr/>
        </p:nvSpPr>
        <p:spPr>
          <a:xfrm>
            <a:off x="7310228" y="3434997"/>
            <a:ext cx="4091784" cy="506992"/>
          </a:xfrm>
          <a:prstGeom prst="rect">
            <a:avLst/>
          </a:prstGeom>
          <a:solidFill>
            <a:srgbClr val="60497B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0DCADB-0BAA-A94B-8D93-EBD55B0190D2}"/>
              </a:ext>
            </a:extLst>
          </p:cNvPr>
          <p:cNvSpPr txBox="1"/>
          <p:nvPr/>
        </p:nvSpPr>
        <p:spPr>
          <a:xfrm>
            <a:off x="7310228" y="4146928"/>
            <a:ext cx="4091784" cy="506992"/>
          </a:xfrm>
          <a:prstGeom prst="rect">
            <a:avLst/>
          </a:prstGeom>
          <a:solidFill>
            <a:srgbClr val="77933C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Stability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4CBA52-A952-BC41-9329-77ACA4507082}"/>
              </a:ext>
            </a:extLst>
          </p:cNvPr>
          <p:cNvSpPr txBox="1"/>
          <p:nvPr/>
        </p:nvSpPr>
        <p:spPr>
          <a:xfrm>
            <a:off x="7310228" y="4858859"/>
            <a:ext cx="4091779" cy="506992"/>
          </a:xfrm>
          <a:prstGeom prst="rect">
            <a:avLst/>
          </a:prstGeom>
          <a:solidFill>
            <a:srgbClr val="30849D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Administrative Excellence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09153-6C0E-354B-904B-E2FA834AF905}"/>
              </a:ext>
            </a:extLst>
          </p:cNvPr>
          <p:cNvSpPr txBox="1"/>
          <p:nvPr/>
        </p:nvSpPr>
        <p:spPr>
          <a:xfrm>
            <a:off x="7310228" y="5570790"/>
            <a:ext cx="4091777" cy="506992"/>
          </a:xfrm>
          <a:prstGeom prst="rect">
            <a:avLst/>
          </a:prstGeom>
          <a:solidFill>
            <a:srgbClr val="00558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of UC ANR</a:t>
            </a:r>
          </a:p>
        </p:txBody>
      </p:sp>
    </p:spTree>
    <p:extLst>
      <p:ext uri="{BB962C8B-B14F-4D97-AF65-F5344CB8AC3E}">
        <p14:creationId xmlns:p14="http://schemas.microsoft.com/office/powerpoint/2010/main" val="3640447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17FDD63-5734-2A4E-BCD9-529AD739881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" b="182"/>
          <a:stretch/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2921C95-37C8-C543-9EED-F84CD059CB8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" r="7626"/>
          <a:stretch/>
        </p:blipFill>
        <p:spPr>
          <a:xfrm>
            <a:off x="7300331" y="-182085"/>
            <a:ext cx="5009716" cy="393381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F696E4-0A30-4879-8104-650EB48AC1D7}"/>
              </a:ext>
            </a:extLst>
          </p:cNvPr>
          <p:cNvSpPr txBox="1"/>
          <p:nvPr/>
        </p:nvSpPr>
        <p:spPr>
          <a:xfrm>
            <a:off x="388863" y="2332401"/>
            <a:ext cx="67455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marR="0" lvl="0" indent="-217488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Slowed hiring of UCCE Advisors &amp; Specialists</a:t>
            </a:r>
          </a:p>
          <a:p>
            <a:pPr marL="231775" marR="0" lvl="0" indent="-217488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Delay hiring of staff and equipment purchases</a:t>
            </a:r>
          </a:p>
          <a:p>
            <a:pPr marL="231775" marR="0" lvl="0" indent="-217488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Statewide programs have reduced budgets</a:t>
            </a:r>
          </a:p>
          <a:p>
            <a:pPr marL="231775" marR="0" lvl="0" indent="-217488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RECS reducing subsidy of research projects</a:t>
            </a:r>
          </a:p>
          <a:p>
            <a:pPr marL="231775" marR="0" lvl="0" indent="-217488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ANR competitive grants program cancelled 2018 &amp; 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E0CE1B-F08F-4062-8232-ABE306B45BC4}"/>
              </a:ext>
            </a:extLst>
          </p:cNvPr>
          <p:cNvSpPr/>
          <p:nvPr/>
        </p:nvSpPr>
        <p:spPr>
          <a:xfrm>
            <a:off x="531202" y="509114"/>
            <a:ext cx="5422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Steps to Handle FY 2016-20 Budget Cuts</a:t>
            </a:r>
          </a:p>
        </p:txBody>
      </p:sp>
      <p:pic>
        <p:nvPicPr>
          <p:cNvPr id="17" name="Picture Placeholder 29">
            <a:extLst>
              <a:ext uri="{FF2B5EF4-FFF2-40B4-BE49-F238E27FC236}">
                <a16:creationId xmlns:a16="http://schemas.microsoft.com/office/drawing/2014/main" id="{9952AFAE-0549-4DB4-AD35-7A719B6D2E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0331" y="3825747"/>
            <a:ext cx="2592754" cy="3136194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E000DA-9227-4583-BAEF-FECFCEB243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09" y="6294474"/>
            <a:ext cx="2597181" cy="36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31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419" y="200252"/>
            <a:ext cx="8749544" cy="846535"/>
          </a:xfr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600" dirty="0"/>
              <a:t>Administrative Efficiencies &amp; Savings are Re-invested in Programmatic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446576" y="1046787"/>
            <a:ext cx="3393318" cy="5110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u="sng" dirty="0">
                <a:latin typeface="+mn-lt"/>
              </a:rPr>
              <a:t>Investment Strategies</a:t>
            </a:r>
          </a:p>
          <a:p>
            <a:pPr indent="-222250">
              <a:lnSpc>
                <a:spcPts val="1800"/>
              </a:lnSpc>
              <a:spcBef>
                <a:spcPts val="1200"/>
              </a:spcBef>
            </a:pPr>
            <a:r>
              <a:rPr lang="en-US" sz="2000" dirty="0">
                <a:latin typeface="+mn-lt"/>
              </a:rPr>
              <a:t>Invest in advisor &amp; staff compensation </a:t>
            </a:r>
          </a:p>
          <a:p>
            <a:pPr indent="-222250">
              <a:lnSpc>
                <a:spcPts val="1800"/>
              </a:lnSpc>
              <a:spcBef>
                <a:spcPts val="1200"/>
              </a:spcBef>
            </a:pPr>
            <a:r>
              <a:rPr lang="en-US" sz="2000" dirty="0">
                <a:latin typeface="+mn-lt"/>
              </a:rPr>
              <a:t>Enable technology modernization</a:t>
            </a:r>
          </a:p>
          <a:p>
            <a:pPr indent="-222250">
              <a:lnSpc>
                <a:spcPts val="1800"/>
              </a:lnSpc>
              <a:spcBef>
                <a:spcPts val="1200"/>
              </a:spcBef>
            </a:pPr>
            <a:r>
              <a:rPr lang="en-US" sz="2000" dirty="0">
                <a:latin typeface="+mn-lt"/>
              </a:rPr>
              <a:t>Increased support to UCCE research proposals</a:t>
            </a:r>
          </a:p>
          <a:p>
            <a:pPr marL="0" indent="0">
              <a:buNone/>
            </a:pPr>
            <a:endParaRPr lang="en-US" sz="2000" b="1" u="sng" dirty="0">
              <a:latin typeface="+mn-lt"/>
            </a:endParaRPr>
          </a:p>
          <a:p>
            <a:pPr marL="0" indent="0">
              <a:buNone/>
            </a:pPr>
            <a:r>
              <a:rPr lang="en-US" sz="2000" b="1" u="sng" dirty="0">
                <a:latin typeface="+mn-lt"/>
              </a:rPr>
              <a:t>Cost Strategies</a:t>
            </a:r>
          </a:p>
          <a:p>
            <a:pPr indent="-222250">
              <a:lnSpc>
                <a:spcPts val="1800"/>
              </a:lnSpc>
              <a:spcBef>
                <a:spcPts val="1200"/>
              </a:spcBef>
            </a:pPr>
            <a:r>
              <a:rPr lang="en-US" sz="2000" dirty="0">
                <a:latin typeface="+mn-lt"/>
              </a:rPr>
              <a:t>Reorganized units</a:t>
            </a:r>
          </a:p>
          <a:p>
            <a:pPr indent="-222250">
              <a:lnSpc>
                <a:spcPts val="1800"/>
              </a:lnSpc>
              <a:spcBef>
                <a:spcPts val="1200"/>
              </a:spcBef>
            </a:pPr>
            <a:r>
              <a:rPr lang="en-US" sz="2000" dirty="0">
                <a:latin typeface="+mn-lt"/>
              </a:rPr>
              <a:t>Reengineered business processes</a:t>
            </a:r>
          </a:p>
          <a:p>
            <a:pPr indent="-222250">
              <a:lnSpc>
                <a:spcPts val="1800"/>
              </a:lnSpc>
              <a:spcBef>
                <a:spcPts val="1200"/>
              </a:spcBef>
            </a:pPr>
            <a:r>
              <a:rPr lang="en-US" sz="2000" dirty="0">
                <a:latin typeface="+mn-lt"/>
              </a:rPr>
              <a:t>Consolidated functions</a:t>
            </a:r>
          </a:p>
          <a:p>
            <a:pPr indent="-222250">
              <a:lnSpc>
                <a:spcPts val="1800"/>
              </a:lnSpc>
              <a:spcBef>
                <a:spcPts val="1200"/>
              </a:spcBef>
            </a:pPr>
            <a:r>
              <a:rPr lang="en-US" sz="2000" dirty="0">
                <a:latin typeface="+mn-lt"/>
              </a:rPr>
              <a:t>Reduced # of facilities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1DBD16-6CB7-495E-9266-25000B2E5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11" y="1401614"/>
            <a:ext cx="7360884" cy="4541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49BBC4-BA09-489F-91B5-D33D59A20F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04" t="22578" r="41164" b="58624"/>
          <a:stretch/>
        </p:blipFill>
        <p:spPr>
          <a:xfrm>
            <a:off x="1667885" y="1465554"/>
            <a:ext cx="3046310" cy="1136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21922B-A344-4E46-A4B2-D2AE68156854}"/>
              </a:ext>
            </a:extLst>
          </p:cNvPr>
          <p:cNvSpPr txBox="1"/>
          <p:nvPr/>
        </p:nvSpPr>
        <p:spPr>
          <a:xfrm>
            <a:off x="462517" y="300355"/>
            <a:ext cx="17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TODAY:</a:t>
            </a:r>
          </a:p>
        </p:txBody>
      </p:sp>
    </p:spTree>
    <p:extLst>
      <p:ext uri="{BB962C8B-B14F-4D97-AF65-F5344CB8AC3E}">
        <p14:creationId xmlns:p14="http://schemas.microsoft.com/office/powerpoint/2010/main" val="2873378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ED645ABC-3262-684F-A829-25C8C516E7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" b="110"/>
          <a:stretch/>
        </p:blipFill>
        <p:spPr>
          <a:xfrm>
            <a:off x="9500191" y="-125895"/>
            <a:ext cx="2796604" cy="314283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E94055EA-1BCE-5C47-9D18-E9EFC506895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31" t="216" b="216"/>
          <a:stretch/>
        </p:blipFill>
        <p:spPr>
          <a:xfrm>
            <a:off x="7661968" y="-119258"/>
            <a:ext cx="1794261" cy="3136193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CDC05CA-0D6E-1C45-8C23-3066362C7898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" r="14521" b="128"/>
          <a:stretch/>
        </p:blipFill>
        <p:spPr>
          <a:xfrm>
            <a:off x="7661968" y="3076734"/>
            <a:ext cx="4634827" cy="3933819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CDFE1D2-825D-4395-870F-8549B56AC365}"/>
              </a:ext>
            </a:extLst>
          </p:cNvPr>
          <p:cNvSpPr/>
          <p:nvPr/>
        </p:nvSpPr>
        <p:spPr>
          <a:xfrm>
            <a:off x="682609" y="1908413"/>
            <a:ext cx="611418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new sources of funding, expand partnerships and leverage resources:</a:t>
            </a:r>
          </a:p>
          <a:p>
            <a:pPr marL="568325" marR="0" lvl="0" indent="-287338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Identify opportunities for Fee-for-Service</a:t>
            </a:r>
          </a:p>
          <a:p>
            <a:pPr marL="568325" marR="0" lvl="0" indent="-287338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Seek partners to fund Shared Positions</a:t>
            </a:r>
          </a:p>
          <a:p>
            <a:pPr marL="568325" marR="0" lvl="0" indent="-287338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Capture and grow Endowments</a:t>
            </a:r>
          </a:p>
          <a:p>
            <a:pPr marL="568325" marR="0" lvl="0" indent="-287338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and implement New Events</a:t>
            </a:r>
          </a:p>
          <a:p>
            <a:pPr marL="568325" marR="0" lvl="0" indent="-287338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Expand Contracts and Grants</a:t>
            </a:r>
          </a:p>
          <a:p>
            <a:pPr marL="568325" marR="0" lvl="0" indent="-287338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support for Philanthropy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A5D5F1-F061-48B9-9232-43544F55D9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09" y="6294474"/>
            <a:ext cx="2597181" cy="3601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19E70D6-8735-4ABE-A773-E5A525303510}"/>
              </a:ext>
            </a:extLst>
          </p:cNvPr>
          <p:cNvSpPr/>
          <p:nvPr/>
        </p:nvSpPr>
        <p:spPr>
          <a:xfrm>
            <a:off x="531202" y="415452"/>
            <a:ext cx="5422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Steps to Expand Programs and Serve the Mission</a:t>
            </a:r>
          </a:p>
        </p:txBody>
      </p:sp>
    </p:spTree>
    <p:extLst>
      <p:ext uri="{BB962C8B-B14F-4D97-AF65-F5344CB8AC3E}">
        <p14:creationId xmlns:p14="http://schemas.microsoft.com/office/powerpoint/2010/main" val="3631367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564192" y="1579269"/>
            <a:ext cx="3020760" cy="600164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>
            <a:softEdge rad="1270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1990’s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took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Cuts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653138" y="2234862"/>
            <a:ext cx="1760862" cy="600164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>
            <a:softEdge rad="1270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1990’s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took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Cuts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85B0BB-7C66-43A3-8D61-7EBFE14DC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999" y="4388914"/>
            <a:ext cx="5430187" cy="1200329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>
            <a:softEdge rad="1270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BC33EF-BBA4-4B62-89E4-C95CBEF5C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816" y="3242639"/>
            <a:ext cx="4982311" cy="1200329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>
            <a:softEdge rad="1270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90BD7-47FD-4E0D-A7E5-B92274EC04C1}"/>
              </a:ext>
            </a:extLst>
          </p:cNvPr>
          <p:cNvSpPr txBox="1"/>
          <p:nvPr/>
        </p:nvSpPr>
        <p:spPr>
          <a:xfrm>
            <a:off x="501112" y="1031691"/>
            <a:ext cx="11690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 (across target categories) has increased by $11.2M since FY 2016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452681-21F8-4FED-BD4D-243CDFE15B46}"/>
              </a:ext>
            </a:extLst>
          </p:cNvPr>
          <p:cNvSpPr txBox="1">
            <a:spLocks/>
          </p:cNvSpPr>
          <p:nvPr/>
        </p:nvSpPr>
        <p:spPr>
          <a:xfrm>
            <a:off x="2118064" y="317935"/>
            <a:ext cx="970534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i="0" kern="1200" baseline="0">
                <a:solidFill>
                  <a:srgbClr val="005A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Increases in Key Revenue Categories Help the Overall Budget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E18198-4B9B-446C-A7DE-BC91F41E8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8" t="24757" r="12709" b="10722"/>
          <a:stretch/>
        </p:blipFill>
        <p:spPr>
          <a:xfrm>
            <a:off x="1141709" y="1705105"/>
            <a:ext cx="9960244" cy="4451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535E8C-E827-4A57-B8C1-1BC9569DC69A}"/>
              </a:ext>
            </a:extLst>
          </p:cNvPr>
          <p:cNvSpPr txBox="1"/>
          <p:nvPr/>
        </p:nvSpPr>
        <p:spPr>
          <a:xfrm>
            <a:off x="462517" y="300355"/>
            <a:ext cx="17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TODAY:</a:t>
            </a:r>
          </a:p>
        </p:txBody>
      </p:sp>
    </p:spTree>
    <p:extLst>
      <p:ext uri="{BB962C8B-B14F-4D97-AF65-F5344CB8AC3E}">
        <p14:creationId xmlns:p14="http://schemas.microsoft.com/office/powerpoint/2010/main" val="306646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564192" y="1579269"/>
            <a:ext cx="3020760" cy="600164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>
            <a:softEdge rad="1270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1990’s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took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Cuts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653138" y="2234862"/>
            <a:ext cx="1760862" cy="600164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>
            <a:softEdge rad="1270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1990’s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took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Cuts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85B0BB-7C66-43A3-8D61-7EBFE14DC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999" y="4388914"/>
            <a:ext cx="5430187" cy="1200329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>
            <a:softEdge rad="1270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BC33EF-BBA4-4B62-89E4-C95CBEF5C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816" y="3242639"/>
            <a:ext cx="4982311" cy="1200329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>
            <a:softEdge rad="1270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N W3" pitchFamily="1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20B180-88F2-49C5-B5A3-8C80871D2CA4}"/>
              </a:ext>
            </a:extLst>
          </p:cNvPr>
          <p:cNvSpPr txBox="1">
            <a:spLocks/>
          </p:cNvSpPr>
          <p:nvPr/>
        </p:nvSpPr>
        <p:spPr>
          <a:xfrm>
            <a:off x="2091069" y="342170"/>
            <a:ext cx="9638414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i="0" kern="1200" baseline="0">
                <a:solidFill>
                  <a:srgbClr val="005A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Working to Decrease Reliance on Traditional Funding Sources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C6DADA3-8801-4721-8432-D039894C98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19210"/>
              </p:ext>
            </p:extLst>
          </p:nvPr>
        </p:nvGraphicFramePr>
        <p:xfrm>
          <a:off x="746760" y="1353518"/>
          <a:ext cx="10698480" cy="4545951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7680">
                  <a:extLst>
                    <a:ext uri="{9D8B030D-6E8A-4147-A177-3AD203B41FA5}">
                      <a16:colId xmlns:a16="http://schemas.microsoft.com/office/drawing/2014/main" val="2383119333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4449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Non-traditionally Funded</a:t>
                      </a:r>
                      <a:r>
                        <a:rPr lang="en-US" sz="28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Positions 2017-19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60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60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444">
                <a:tc>
                  <a:txBody>
                    <a:bodyPr/>
                    <a:lstStyle/>
                    <a:p>
                      <a:pPr marL="18288" indent="0" algn="ctr" fontAlgn="b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Funder</a:t>
                      </a:r>
                    </a:p>
                  </a:txBody>
                  <a:tcPr marL="18288" marR="18288" marT="60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Salary Savings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60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682">
                <a:tc>
                  <a:txBody>
                    <a:bodyPr/>
                    <a:lstStyle/>
                    <a:p>
                      <a:pPr marL="9144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Academics</a:t>
                      </a:r>
                    </a:p>
                  </a:txBody>
                  <a:tcPr marL="18288" marR="1828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baseline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Table Grapes Commission (2),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NRCS (2), UC Merced (1),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 Santa Cruz (1), Santa Clara County (1),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 Mateo County (1), Imperial County (1)</a:t>
                      </a:r>
                      <a:endParaRPr lang="en-US" sz="17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2200" b="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 year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5 years</a:t>
                      </a:r>
                      <a:endParaRPr lang="en-US" sz="22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4764"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Programmatic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Staff Positions</a:t>
                      </a:r>
                    </a:p>
                  </a:txBody>
                  <a:tcPr marL="18288" marR="1828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California Department of Food &amp; Agriculture</a:t>
                      </a:r>
                    </a:p>
                  </a:txBody>
                  <a:tcPr marL="18288" marR="1828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$2M per year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at least 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years</a:t>
                      </a:r>
                    </a:p>
                  </a:txBody>
                  <a:tcPr marL="18288" marR="1828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9565"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r>
                        <a:rPr lang="en-US" sz="2400" b="1" kern="120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Positions Total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" marR="1828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$2.7M+</a:t>
                      </a:r>
                      <a:r>
                        <a:rPr lang="en-US" sz="2200" b="1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 year</a:t>
                      </a:r>
                    </a:p>
                  </a:txBody>
                  <a:tcPr marL="18288" marR="1828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94811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93FD939-C637-4B38-8B8F-7D47DED52C55}"/>
              </a:ext>
            </a:extLst>
          </p:cNvPr>
          <p:cNvSpPr txBox="1"/>
          <p:nvPr/>
        </p:nvSpPr>
        <p:spPr>
          <a:xfrm>
            <a:off x="462517" y="300355"/>
            <a:ext cx="17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TODAY:</a:t>
            </a:r>
          </a:p>
        </p:txBody>
      </p:sp>
    </p:spTree>
    <p:extLst>
      <p:ext uri="{BB962C8B-B14F-4D97-AF65-F5344CB8AC3E}">
        <p14:creationId xmlns:p14="http://schemas.microsoft.com/office/powerpoint/2010/main" val="105561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21449-959C-4B0C-B006-05C009555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47" t="32423" r="22167" b="40931"/>
          <a:stretch/>
        </p:blipFill>
        <p:spPr>
          <a:xfrm>
            <a:off x="8871097" y="2385424"/>
            <a:ext cx="2607741" cy="714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539BF5-370C-497A-AB98-C83532B58A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88" t="42513" r="48045" b="9337"/>
          <a:stretch/>
        </p:blipFill>
        <p:spPr>
          <a:xfrm>
            <a:off x="8502985" y="4730162"/>
            <a:ext cx="1138801" cy="1135784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7DFE41-9D41-42C9-9F3D-A1BA29BC7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7269" y="1259629"/>
            <a:ext cx="864241" cy="1083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3371EA-A7A4-4B79-B441-DC24ED0603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614" t="26316" r="9333" b="24912"/>
          <a:stretch/>
        </p:blipFill>
        <p:spPr>
          <a:xfrm>
            <a:off x="8385873" y="1168114"/>
            <a:ext cx="1097488" cy="1105441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1E5FDA-822B-4134-8E34-AC1EBFBC09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83" t="26553" r="49235" b="44342"/>
          <a:stretch/>
        </p:blipFill>
        <p:spPr>
          <a:xfrm>
            <a:off x="10032832" y="3253811"/>
            <a:ext cx="1601919" cy="7145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B232E9-751D-44EE-9183-459B09C803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441" t="23084" r="11688" b="18418"/>
          <a:stretch/>
        </p:blipFill>
        <p:spPr>
          <a:xfrm>
            <a:off x="8420274" y="3306725"/>
            <a:ext cx="1204301" cy="1212173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FC668-B046-4911-9107-774B2491F2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881" t="20445" r="50786" b="35944"/>
          <a:stretch/>
        </p:blipFill>
        <p:spPr>
          <a:xfrm>
            <a:off x="10360931" y="4270410"/>
            <a:ext cx="1056915" cy="15955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ED8188E-B4A1-426C-BC26-8EC216F9224C}"/>
              </a:ext>
            </a:extLst>
          </p:cNvPr>
          <p:cNvSpPr/>
          <p:nvPr/>
        </p:nvSpPr>
        <p:spPr>
          <a:xfrm>
            <a:off x="515526" y="1259629"/>
            <a:ext cx="7268314" cy="483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850" marR="0" lvl="0" indent="-342900" algn="l" defTabSz="914400" rtl="0" eaLnBrk="1" fontAlgn="auto" latinLnBrk="0" hangingPunct="1">
              <a:lnSpc>
                <a:spcPts val="2700"/>
              </a:lnSpc>
              <a:spcBef>
                <a:spcPts val="14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research projects and subject matter experts</a:t>
            </a:r>
          </a:p>
          <a:p>
            <a:pPr marL="577850" marR="0" lvl="0" indent="-342900" algn="l" defTabSz="914400" rtl="0" eaLnBrk="1" fontAlgn="auto" latinLnBrk="0" hangingPunct="1">
              <a:lnSpc>
                <a:spcPts val="2700"/>
              </a:lnSpc>
              <a:spcBef>
                <a:spcPts val="14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in pesticide safety, vegetation management, fire suppression, irrigation and more</a:t>
            </a:r>
          </a:p>
          <a:p>
            <a:pPr marL="577850" marR="0" lvl="0" indent="-342900" algn="l" defTabSz="914400" rtl="0" eaLnBrk="1" fontAlgn="auto" latinLnBrk="0" hangingPunct="1">
              <a:lnSpc>
                <a:spcPts val="2700"/>
              </a:lnSpc>
              <a:spcBef>
                <a:spcPts val="14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Developing educational materials and programs</a:t>
            </a:r>
          </a:p>
          <a:p>
            <a:pPr marL="577850" marR="0" lvl="0" indent="-342900" algn="l" defTabSz="914400" rtl="0" eaLnBrk="1" fontAlgn="auto" latinLnBrk="0" hangingPunct="1">
              <a:lnSpc>
                <a:spcPts val="2700"/>
              </a:lnSpc>
              <a:spcBef>
                <a:spcPts val="14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Mapping future fire probability under climate change scenarios to address public safety </a:t>
            </a:r>
          </a:p>
          <a:p>
            <a:pPr marL="577850" marR="0" lvl="0" indent="-342900" algn="l" defTabSz="914400" rtl="0" eaLnBrk="1" fontAlgn="auto" latinLnBrk="0" hangingPunct="1">
              <a:lnSpc>
                <a:spcPts val="2700"/>
              </a:lnSpc>
              <a:spcBef>
                <a:spcPts val="14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Promoting use of agricultural lands for groundwater recharge and drought management</a:t>
            </a:r>
          </a:p>
          <a:p>
            <a:pPr marL="577850" marR="0" lvl="0" indent="-342900" algn="l" defTabSz="914400" rtl="0" eaLnBrk="1" fontAlgn="auto" latinLnBrk="0" hangingPunct="1">
              <a:lnSpc>
                <a:spcPts val="2700"/>
              </a:lnSpc>
              <a:spcBef>
                <a:spcPts val="14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Providing evidence-based programs and teaching for SNAP-Ed and Women, Infants and Children (WIC)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F48AF76-2F99-45CD-A995-83C597280BB0}"/>
              </a:ext>
            </a:extLst>
          </p:cNvPr>
          <p:cNvSpPr txBox="1">
            <a:spLocks/>
          </p:cNvSpPr>
          <p:nvPr/>
        </p:nvSpPr>
        <p:spPr>
          <a:xfrm>
            <a:off x="2091069" y="342170"/>
            <a:ext cx="9638414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i="0" kern="1200" baseline="0">
                <a:solidFill>
                  <a:srgbClr val="005A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Supporting State Agency Missions through Partnerships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4975E8-4A73-41D7-B26E-FD80E4F2A3C0}"/>
              </a:ext>
            </a:extLst>
          </p:cNvPr>
          <p:cNvSpPr txBox="1"/>
          <p:nvPr/>
        </p:nvSpPr>
        <p:spPr>
          <a:xfrm>
            <a:off x="462517" y="300355"/>
            <a:ext cx="17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TODAY:</a:t>
            </a:r>
          </a:p>
        </p:txBody>
      </p:sp>
    </p:spTree>
    <p:extLst>
      <p:ext uri="{BB962C8B-B14F-4D97-AF65-F5344CB8AC3E}">
        <p14:creationId xmlns:p14="http://schemas.microsoft.com/office/powerpoint/2010/main" val="3355561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A2A46F6-196B-47BA-BC98-D855228F8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56" y="1262921"/>
            <a:ext cx="2863119" cy="1625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EB34CB-DBF2-4504-A93B-1ACCA9EB6985}"/>
              </a:ext>
            </a:extLst>
          </p:cNvPr>
          <p:cNvSpPr txBox="1"/>
          <p:nvPr/>
        </p:nvSpPr>
        <p:spPr>
          <a:xfrm>
            <a:off x="589227" y="1318794"/>
            <a:ext cx="65038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Value Statements developed, widely adopted and well received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Reporting has greatly improved ability to message delivery of our mission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partners seeking to work with UC ANR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 developed &amp; trainings provided in Government Relations, Communications and Funds Development to staff and academics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Diversity and Outreach has improved across many programs and within personnel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D4D852-F72F-41CC-BC42-6D185AA38BB3}"/>
              </a:ext>
            </a:extLst>
          </p:cNvPr>
          <p:cNvSpPr txBox="1"/>
          <p:nvPr/>
        </p:nvSpPr>
        <p:spPr>
          <a:xfrm>
            <a:off x="462517" y="300355"/>
            <a:ext cx="17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TODAY: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9DE458-1E0C-4C2A-9C09-1D8ADBB97A3B}"/>
              </a:ext>
            </a:extLst>
          </p:cNvPr>
          <p:cNvSpPr txBox="1">
            <a:spLocks/>
          </p:cNvSpPr>
          <p:nvPr/>
        </p:nvSpPr>
        <p:spPr>
          <a:xfrm>
            <a:off x="2091069" y="342170"/>
            <a:ext cx="9638414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i="0" kern="1200" baseline="0">
                <a:solidFill>
                  <a:srgbClr val="005A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Substantial Progress on Many Goals and Initiatives</a:t>
            </a:r>
          </a:p>
        </p:txBody>
      </p:sp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41DAA1E5-09E5-4A59-A248-DD560E5BFE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26181" y="2961052"/>
            <a:ext cx="1790095" cy="1261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2500A2-780F-4C59-9715-6F05A7F00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3298" y="4276429"/>
            <a:ext cx="1462977" cy="1769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8FD910-BF4E-4EBD-A058-C3FBFABA2E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0" r="4319" b="34198"/>
          <a:stretch/>
        </p:blipFill>
        <p:spPr>
          <a:xfrm>
            <a:off x="7215352" y="4678055"/>
            <a:ext cx="2752940" cy="1367913"/>
          </a:xfrm>
          <a:prstGeom prst="rect">
            <a:avLst/>
          </a:prstGeom>
        </p:spPr>
      </p:pic>
      <p:pic>
        <p:nvPicPr>
          <p:cNvPr id="7" name="Picture Placeholder 14">
            <a:extLst>
              <a:ext uri="{FF2B5EF4-FFF2-40B4-BE49-F238E27FC236}">
                <a16:creationId xmlns:a16="http://schemas.microsoft.com/office/drawing/2014/main" id="{47DF81FD-6D02-414E-8051-CBDEE1C217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353" y="2630834"/>
            <a:ext cx="2752939" cy="2047221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5" name="Picture 2" descr="Image result for ucce davis riverside 2016 image">
            <a:extLst>
              <a:ext uri="{FF2B5EF4-FFF2-40B4-BE49-F238E27FC236}">
                <a16:creationId xmlns:a16="http://schemas.microsoft.com/office/drawing/2014/main" id="{4EFC5C66-5BFD-4AA4-B8B4-B858689F0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r="21026" b="15536"/>
          <a:stretch/>
        </p:blipFill>
        <p:spPr bwMode="auto">
          <a:xfrm>
            <a:off x="7215352" y="1262922"/>
            <a:ext cx="1529166" cy="130071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186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26797E-90A1-4C32-A0AE-B43356AE9B9C}"/>
              </a:ext>
            </a:extLst>
          </p:cNvPr>
          <p:cNvSpPr/>
          <p:nvPr/>
        </p:nvSpPr>
        <p:spPr>
          <a:xfrm>
            <a:off x="1880459" y="327931"/>
            <a:ext cx="9712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Providing Leadership to Elevate Rural California activities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5649F-38DF-4A81-A43F-513CCD0E2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1" y="1062681"/>
            <a:ext cx="5124436" cy="1371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BB7B58-8212-4438-A20D-A0C2214492D9}"/>
              </a:ext>
            </a:extLst>
          </p:cNvPr>
          <p:cNvSpPr txBox="1"/>
          <p:nvPr/>
        </p:nvSpPr>
        <p:spPr>
          <a:xfrm>
            <a:off x="462517" y="300355"/>
            <a:ext cx="17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TODAY: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E2D03-5D53-4A65-808B-C7CA2A9C5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814" y="2943186"/>
            <a:ext cx="1875516" cy="864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A80FC5-F83D-4E5C-BF1F-AF90DC6E0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72" y="2530749"/>
            <a:ext cx="2844427" cy="3758301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1026" name="Picture 2" descr="Image result for california economic summit images">
            <a:extLst>
              <a:ext uri="{FF2B5EF4-FFF2-40B4-BE49-F238E27FC236}">
                <a16:creationId xmlns:a16="http://schemas.microsoft.com/office/drawing/2014/main" id="{49F8E775-9110-4694-9F79-FFD8A819D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14" y="1823369"/>
            <a:ext cx="2844427" cy="111981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lifornia economic summit images">
            <a:extLst>
              <a:ext uri="{FF2B5EF4-FFF2-40B4-BE49-F238E27FC236}">
                <a16:creationId xmlns:a16="http://schemas.microsoft.com/office/drawing/2014/main" id="{CE8857F9-C67B-429D-9647-63DF58151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r="15835"/>
          <a:stretch/>
        </p:blipFill>
        <p:spPr bwMode="auto">
          <a:xfrm>
            <a:off x="5837875" y="1063781"/>
            <a:ext cx="3299501" cy="187940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E9C960-4E2F-49B9-90C7-B702DA40CC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737" t="16485" r="32500" b="1755"/>
          <a:stretch/>
        </p:blipFill>
        <p:spPr>
          <a:xfrm>
            <a:off x="9232604" y="1095653"/>
            <a:ext cx="2443297" cy="3052120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32" name="Picture 8" descr="Image result for california economic summit working lands images">
            <a:extLst>
              <a:ext uri="{FF2B5EF4-FFF2-40B4-BE49-F238E27FC236}">
                <a16:creationId xmlns:a16="http://schemas.microsoft.com/office/drawing/2014/main" id="{7A3082EE-1A72-4ABF-88B1-573207814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783" y="5291731"/>
            <a:ext cx="2443297" cy="87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alifornia economic summit stephanie larson images">
            <a:extLst>
              <a:ext uri="{FF2B5EF4-FFF2-40B4-BE49-F238E27FC236}">
                <a16:creationId xmlns:a16="http://schemas.microsoft.com/office/drawing/2014/main" id="{494F1468-A9CD-4E44-84D5-8D6B03CFC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91" y="3877497"/>
            <a:ext cx="3377421" cy="24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alifornia economic summit working lands images">
            <a:extLst>
              <a:ext uri="{FF2B5EF4-FFF2-40B4-BE49-F238E27FC236}">
                <a16:creationId xmlns:a16="http://schemas.microsoft.com/office/drawing/2014/main" id="{D6736C3F-1A3A-46CD-B9BA-63E81D76F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796" y="4277663"/>
            <a:ext cx="2308911" cy="916050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2464C6-8F13-4279-A4C2-D53242D0B75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600" t="3581" r="4703" b="3951"/>
          <a:stretch/>
        </p:blipFill>
        <p:spPr>
          <a:xfrm>
            <a:off x="5151730" y="2207739"/>
            <a:ext cx="4222114" cy="4168347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87456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BF91D125-F637-AB4A-A271-2C93037071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29"/>
          <a:stretch/>
        </p:blipFill>
        <p:spPr>
          <a:xfrm>
            <a:off x="9481103" y="3257106"/>
            <a:ext cx="2830668" cy="3713537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C1FFFB0-7AF3-9441-8932-79CF840D33D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876" y="3257106"/>
            <a:ext cx="2592690" cy="3713539"/>
          </a:xfr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B0ED73BB-1B84-B84E-A0D5-4AAD4122554C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80603" y="0"/>
            <a:ext cx="2830667" cy="3257106"/>
          </a:xfrm>
        </p:spPr>
      </p:pic>
      <p:sp>
        <p:nvSpPr>
          <p:cNvPr id="3" name="Content Placeholder 2"/>
          <p:cNvSpPr>
            <a:spLocks noGrp="1"/>
          </p:cNvSpPr>
          <p:nvPr>
            <p:ph idx="15"/>
          </p:nvPr>
        </p:nvSpPr>
        <p:spPr>
          <a:xfrm>
            <a:off x="420189" y="2760173"/>
            <a:ext cx="6319348" cy="3405891"/>
          </a:xfrm>
        </p:spPr>
        <p:txBody>
          <a:bodyPr>
            <a:noAutofit/>
          </a:bodyPr>
          <a:lstStyle/>
          <a:p>
            <a:pPr marL="0" indent="0">
              <a:spcBef>
                <a:spcPts val="984"/>
              </a:spcBef>
              <a:buNone/>
              <a:defRPr/>
            </a:pPr>
            <a:r>
              <a:rPr lang="en-US" sz="2300" dirty="0"/>
              <a:t>UC ANR research &amp; education programs support:</a:t>
            </a:r>
          </a:p>
          <a:p>
            <a:pPr marL="342900" indent="-168275"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2300" dirty="0"/>
              <a:t>Sustainable, safe, and nutritious food </a:t>
            </a:r>
          </a:p>
          <a:p>
            <a:pPr marL="34607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300" dirty="0"/>
              <a:t>production and delivery</a:t>
            </a:r>
          </a:p>
          <a:p>
            <a:pPr marL="342900" indent="-168275">
              <a:lnSpc>
                <a:spcPct val="100000"/>
              </a:lnSpc>
              <a:spcBef>
                <a:spcPts val="1500"/>
              </a:spcBef>
              <a:defRPr/>
            </a:pPr>
            <a:r>
              <a:rPr lang="en-US" sz="2300" dirty="0"/>
              <a:t>Economic success in a global economy</a:t>
            </a:r>
          </a:p>
          <a:p>
            <a:pPr marL="342900" indent="-168275">
              <a:lnSpc>
                <a:spcPct val="100000"/>
              </a:lnSpc>
              <a:spcBef>
                <a:spcPts val="1500"/>
              </a:spcBef>
              <a:defRPr/>
            </a:pPr>
            <a:r>
              <a:rPr lang="en-US" sz="2300" dirty="0"/>
              <a:t>A sustainable, healthy, and productive environment</a:t>
            </a:r>
          </a:p>
          <a:p>
            <a:pPr marL="342900" indent="-168275">
              <a:lnSpc>
                <a:spcPct val="100000"/>
              </a:lnSpc>
              <a:spcBef>
                <a:spcPts val="1500"/>
              </a:spcBef>
              <a:defRPr/>
            </a:pPr>
            <a:r>
              <a:rPr lang="en-US" sz="2300" dirty="0"/>
              <a:t>Science literacy and youth development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EC0098DA-198C-3E4C-B782-F81E39C79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89" y="540362"/>
            <a:ext cx="5675811" cy="580682"/>
          </a:xfrm>
        </p:spPr>
        <p:txBody>
          <a:bodyPr/>
          <a:lstStyle/>
          <a:p>
            <a:r>
              <a:rPr lang="en-US" sz="4000" dirty="0"/>
              <a:t>UC ANR Today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5D73B9F-40E6-1941-A72E-CD519D1FBFA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564" y="0"/>
            <a:ext cx="2592690" cy="325710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F0685B-7F25-435C-8718-DDF5C7982093}"/>
              </a:ext>
            </a:extLst>
          </p:cNvPr>
          <p:cNvSpPr/>
          <p:nvPr/>
        </p:nvSpPr>
        <p:spPr>
          <a:xfrm>
            <a:off x="420189" y="1335145"/>
            <a:ext cx="5675811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 ANR brings the power of UC directly to Californians by serving communities in all 58 counties.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E178F0-629B-4D98-8BCA-3E0992BFEE5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09" y="6294474"/>
            <a:ext cx="2597181" cy="36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24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FECCCC-DE6A-4C57-8B84-98329A6E9218}"/>
              </a:ext>
            </a:extLst>
          </p:cNvPr>
          <p:cNvSpPr txBox="1"/>
          <p:nvPr/>
        </p:nvSpPr>
        <p:spPr>
          <a:xfrm>
            <a:off x="2006152" y="382584"/>
            <a:ext cx="923133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Catalyzing Ag + Food + Health Innovation Community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5A9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80A259-1C91-4A85-95C1-C9C783E6E4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87" y="4774791"/>
            <a:ext cx="2157055" cy="159525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DB3903-6F2B-48F6-AF8C-CAA15F791FAD}"/>
              </a:ext>
            </a:extLst>
          </p:cNvPr>
          <p:cNvGrpSpPr/>
          <p:nvPr/>
        </p:nvGrpSpPr>
        <p:grpSpPr>
          <a:xfrm>
            <a:off x="1364792" y="1232138"/>
            <a:ext cx="10195651" cy="5137905"/>
            <a:chOff x="1761193" y="1861527"/>
            <a:chExt cx="10195651" cy="513790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75B5D46-AE21-41C3-B4CC-4A17B5DAB1C1}"/>
                </a:ext>
              </a:extLst>
            </p:cNvPr>
            <p:cNvSpPr/>
            <p:nvPr/>
          </p:nvSpPr>
          <p:spPr>
            <a:xfrm>
              <a:off x="7261563" y="4255694"/>
              <a:ext cx="1447039" cy="448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37B72C5-4633-44FF-BB46-223B40F23774}"/>
                </a:ext>
              </a:extLst>
            </p:cNvPr>
            <p:cNvSpPr/>
            <p:nvPr/>
          </p:nvSpPr>
          <p:spPr>
            <a:xfrm>
              <a:off x="1761193" y="2451776"/>
              <a:ext cx="1447039" cy="448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C4E0ACC-65CC-4BDC-801F-3349D01952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68359" y="2057400"/>
              <a:ext cx="4202105" cy="4572000"/>
              <a:chOff x="3104813" y="6336730"/>
              <a:chExt cx="13819311" cy="15031871"/>
            </a:xfrm>
          </p:grpSpPr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05C63D99-465D-4624-9345-EB0228C86D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4813" y="6336730"/>
                <a:ext cx="13819311" cy="15031871"/>
              </a:xfrm>
              <a:prstGeom prst="rect">
                <a:avLst/>
              </a:prstGeom>
              <a:effectLst>
                <a:outerShdw blurRad="50800" dist="254000" dir="8100000" algn="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9" name="Diamond 108">
                <a:extLst>
                  <a:ext uri="{FF2B5EF4-FFF2-40B4-BE49-F238E27FC236}">
                    <a16:creationId xmlns:a16="http://schemas.microsoft.com/office/drawing/2014/main" id="{0A5EA939-E1D4-440F-B6C3-B07155FD0C33}"/>
                  </a:ext>
                </a:extLst>
              </p:cNvPr>
              <p:cNvSpPr/>
              <p:nvPr/>
            </p:nvSpPr>
            <p:spPr>
              <a:xfrm>
                <a:off x="6094423" y="12714903"/>
                <a:ext cx="365760" cy="457200"/>
              </a:xfrm>
              <a:prstGeom prst="diamond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5-Point Star 112">
                <a:extLst>
                  <a:ext uri="{FF2B5EF4-FFF2-40B4-BE49-F238E27FC236}">
                    <a16:creationId xmlns:a16="http://schemas.microsoft.com/office/drawing/2014/main" id="{532944CA-3728-4C7C-8F21-938F87CABB96}"/>
                  </a:ext>
                </a:extLst>
              </p:cNvPr>
              <p:cNvSpPr/>
              <p:nvPr/>
            </p:nvSpPr>
            <p:spPr>
              <a:xfrm>
                <a:off x="7623349" y="6394849"/>
                <a:ext cx="365760" cy="365760"/>
              </a:xfrm>
              <a:prstGeom prst="star5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0C78A4FA-0742-4E48-95F1-29CCB724B85B}"/>
                  </a:ext>
                </a:extLst>
              </p:cNvPr>
              <p:cNvSpPr/>
              <p:nvPr/>
            </p:nvSpPr>
            <p:spPr>
              <a:xfrm>
                <a:off x="7224084" y="9831018"/>
                <a:ext cx="57967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22F14A98-9665-465D-926A-47E757113218}"/>
                  </a:ext>
                </a:extLst>
              </p:cNvPr>
              <p:cNvSpPr/>
              <p:nvPr/>
            </p:nvSpPr>
            <p:spPr>
              <a:xfrm>
                <a:off x="7781353" y="6577729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5-Point Star 115">
                <a:extLst>
                  <a:ext uri="{FF2B5EF4-FFF2-40B4-BE49-F238E27FC236}">
                    <a16:creationId xmlns:a16="http://schemas.microsoft.com/office/drawing/2014/main" id="{512338D2-5563-40BA-AB2E-6361CBEB6E41}"/>
                  </a:ext>
                </a:extLst>
              </p:cNvPr>
              <p:cNvSpPr/>
              <p:nvPr/>
            </p:nvSpPr>
            <p:spPr>
              <a:xfrm>
                <a:off x="7307684" y="10281049"/>
                <a:ext cx="365760" cy="365760"/>
              </a:xfrm>
              <a:prstGeom prst="star5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81460C4C-6FE8-4E7A-A988-137857F23666}"/>
                  </a:ext>
                </a:extLst>
              </p:cNvPr>
              <p:cNvSpPr/>
              <p:nvPr/>
            </p:nvSpPr>
            <p:spPr>
              <a:xfrm>
                <a:off x="7465688" y="10463929"/>
                <a:ext cx="57967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5-Point Star 117">
                <a:extLst>
                  <a:ext uri="{FF2B5EF4-FFF2-40B4-BE49-F238E27FC236}">
                    <a16:creationId xmlns:a16="http://schemas.microsoft.com/office/drawing/2014/main" id="{3A2ADABB-2E18-4F02-9342-0035F003AF6F}"/>
                  </a:ext>
                </a:extLst>
              </p:cNvPr>
              <p:cNvSpPr/>
              <p:nvPr/>
            </p:nvSpPr>
            <p:spPr>
              <a:xfrm>
                <a:off x="5082644" y="10875409"/>
                <a:ext cx="365760" cy="365760"/>
              </a:xfrm>
              <a:prstGeom prst="star5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98D91736-C92D-4551-BD01-0411643AC5F7}"/>
                  </a:ext>
                </a:extLst>
              </p:cNvPr>
              <p:cNvSpPr/>
              <p:nvPr/>
            </p:nvSpPr>
            <p:spPr>
              <a:xfrm>
                <a:off x="5240648" y="11058289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5A4FFB96-001A-48F6-9FB8-E21E6DC83231}"/>
                  </a:ext>
                </a:extLst>
              </p:cNvPr>
              <p:cNvSpPr/>
              <p:nvPr/>
            </p:nvSpPr>
            <p:spPr>
              <a:xfrm>
                <a:off x="5859396" y="13049322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5-Point Star 120">
                <a:extLst>
                  <a:ext uri="{FF2B5EF4-FFF2-40B4-BE49-F238E27FC236}">
                    <a16:creationId xmlns:a16="http://schemas.microsoft.com/office/drawing/2014/main" id="{E2F8E989-96C3-4AF0-8EE3-CDDAC9340D78}"/>
                  </a:ext>
                </a:extLst>
              </p:cNvPr>
              <p:cNvSpPr/>
              <p:nvPr/>
            </p:nvSpPr>
            <p:spPr>
              <a:xfrm>
                <a:off x="11929511" y="19240719"/>
                <a:ext cx="274320" cy="274320"/>
              </a:xfrm>
              <a:prstGeom prst="star5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A5423095-219D-4612-AADB-D1A325708BC9}"/>
                  </a:ext>
                </a:extLst>
              </p:cNvPr>
              <p:cNvSpPr/>
              <p:nvPr/>
            </p:nvSpPr>
            <p:spPr>
              <a:xfrm>
                <a:off x="12037688" y="19364089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5-Point Star 122">
                <a:extLst>
                  <a:ext uri="{FF2B5EF4-FFF2-40B4-BE49-F238E27FC236}">
                    <a16:creationId xmlns:a16="http://schemas.microsoft.com/office/drawing/2014/main" id="{8B73DEDC-066D-4046-BA76-07E2EC9264AD}"/>
                  </a:ext>
                </a:extLst>
              </p:cNvPr>
              <p:cNvSpPr/>
              <p:nvPr/>
            </p:nvSpPr>
            <p:spPr>
              <a:xfrm>
                <a:off x="15358511" y="20629709"/>
                <a:ext cx="274320" cy="274320"/>
              </a:xfrm>
              <a:prstGeom prst="star5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2C23D15F-5956-4984-A8EB-43654ED42F31}"/>
                  </a:ext>
                </a:extLst>
              </p:cNvPr>
              <p:cNvSpPr/>
              <p:nvPr/>
            </p:nvSpPr>
            <p:spPr>
              <a:xfrm>
                <a:off x="15478935" y="20751659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EB46771E-03BD-42D9-8F5B-5D55233A72EF}"/>
                  </a:ext>
                </a:extLst>
              </p:cNvPr>
              <p:cNvSpPr/>
              <p:nvPr/>
            </p:nvSpPr>
            <p:spPr>
              <a:xfrm>
                <a:off x="11880770" y="19559184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5161A5BD-6DF6-47C6-8C16-6AED456742FC}"/>
                  </a:ext>
                </a:extLst>
              </p:cNvPr>
              <p:cNvSpPr/>
              <p:nvPr/>
            </p:nvSpPr>
            <p:spPr>
              <a:xfrm>
                <a:off x="6820004" y="14875795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E54DCC2A-74D5-4FF3-ABC2-356780AB9793}"/>
                  </a:ext>
                </a:extLst>
              </p:cNvPr>
              <p:cNvSpPr/>
              <p:nvPr/>
            </p:nvSpPr>
            <p:spPr>
              <a:xfrm>
                <a:off x="8113303" y="16891862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699BC57B-FC57-4A2F-8D34-95F7D1E1B7C0}"/>
                  </a:ext>
                </a:extLst>
              </p:cNvPr>
              <p:cNvSpPr/>
              <p:nvPr/>
            </p:nvSpPr>
            <p:spPr>
              <a:xfrm>
                <a:off x="12778844" y="19154523"/>
                <a:ext cx="57967" cy="4571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C9DAF9F2-7163-4762-95B1-F5287E815F84}"/>
                  </a:ext>
                </a:extLst>
              </p:cNvPr>
              <p:cNvSpPr/>
              <p:nvPr/>
            </p:nvSpPr>
            <p:spPr>
              <a:xfrm>
                <a:off x="9426044" y="14582523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CB98847D-6BFB-4AB1-982C-6F1AD1AFA8EE}"/>
                  </a:ext>
                </a:extLst>
              </p:cNvPr>
              <p:cNvSpPr/>
              <p:nvPr/>
            </p:nvSpPr>
            <p:spPr>
              <a:xfrm>
                <a:off x="8359244" y="13790042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5-Point Star 130">
                <a:extLst>
                  <a:ext uri="{FF2B5EF4-FFF2-40B4-BE49-F238E27FC236}">
                    <a16:creationId xmlns:a16="http://schemas.microsoft.com/office/drawing/2014/main" id="{E3F6DDDD-3885-44E3-8C10-30B4619FF844}"/>
                  </a:ext>
                </a:extLst>
              </p:cNvPr>
              <p:cNvSpPr/>
              <p:nvPr/>
            </p:nvSpPr>
            <p:spPr>
              <a:xfrm>
                <a:off x="9560577" y="14784354"/>
                <a:ext cx="274320" cy="274320"/>
              </a:xfrm>
              <a:prstGeom prst="star5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B598D9E8-A99C-4136-B62A-E39DD46177FC}"/>
                  </a:ext>
                </a:extLst>
              </p:cNvPr>
              <p:cNvSpPr/>
              <p:nvPr/>
            </p:nvSpPr>
            <p:spPr>
              <a:xfrm>
                <a:off x="9668754" y="14918753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5-Point Star 132">
                <a:extLst>
                  <a:ext uri="{FF2B5EF4-FFF2-40B4-BE49-F238E27FC236}">
                    <a16:creationId xmlns:a16="http://schemas.microsoft.com/office/drawing/2014/main" id="{CB72F0BB-F2E5-4DDF-8200-C1E6316D43C0}"/>
                  </a:ext>
                </a:extLst>
              </p:cNvPr>
              <p:cNvSpPr/>
              <p:nvPr/>
            </p:nvSpPr>
            <p:spPr>
              <a:xfrm>
                <a:off x="8730803" y="15150758"/>
                <a:ext cx="274320" cy="274320"/>
              </a:xfrm>
              <a:prstGeom prst="star5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4FD201FA-5F73-4B8D-B694-AAF07BF98EE3}"/>
                  </a:ext>
                </a:extLst>
              </p:cNvPr>
              <p:cNvSpPr/>
              <p:nvPr/>
            </p:nvSpPr>
            <p:spPr>
              <a:xfrm>
                <a:off x="8852680" y="15275565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5-Point Star 134">
                <a:extLst>
                  <a:ext uri="{FF2B5EF4-FFF2-40B4-BE49-F238E27FC236}">
                    <a16:creationId xmlns:a16="http://schemas.microsoft.com/office/drawing/2014/main" id="{FA1F0C0B-21F3-40CC-A9F7-A3C1830FFA9C}"/>
                  </a:ext>
                </a:extLst>
              </p:cNvPr>
              <p:cNvSpPr/>
              <p:nvPr/>
            </p:nvSpPr>
            <p:spPr>
              <a:xfrm>
                <a:off x="10051540" y="15237183"/>
                <a:ext cx="274320" cy="274320"/>
              </a:xfrm>
              <a:prstGeom prst="star5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1ACC00CE-07C2-45DB-A0F5-062E92714716}"/>
                  </a:ext>
                </a:extLst>
              </p:cNvPr>
              <p:cNvSpPr/>
              <p:nvPr/>
            </p:nvSpPr>
            <p:spPr>
              <a:xfrm>
                <a:off x="10172804" y="15371209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5-Point Star 136">
                <a:extLst>
                  <a:ext uri="{FF2B5EF4-FFF2-40B4-BE49-F238E27FC236}">
                    <a16:creationId xmlns:a16="http://schemas.microsoft.com/office/drawing/2014/main" id="{81E6F6CB-A8A3-412C-A9B0-5131656AB9F3}"/>
                  </a:ext>
                </a:extLst>
              </p:cNvPr>
              <p:cNvSpPr/>
              <p:nvPr/>
            </p:nvSpPr>
            <p:spPr>
              <a:xfrm>
                <a:off x="10100711" y="18417676"/>
                <a:ext cx="274320" cy="274320"/>
              </a:xfrm>
              <a:prstGeom prst="star5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264F4631-7850-4042-97E7-16F406CBADBB}"/>
                  </a:ext>
                </a:extLst>
              </p:cNvPr>
              <p:cNvSpPr/>
              <p:nvPr/>
            </p:nvSpPr>
            <p:spPr>
              <a:xfrm>
                <a:off x="10208888" y="18541129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Diamond 135">
                <a:extLst>
                  <a:ext uri="{FF2B5EF4-FFF2-40B4-BE49-F238E27FC236}">
                    <a16:creationId xmlns:a16="http://schemas.microsoft.com/office/drawing/2014/main" id="{6BE2EBB5-E2A7-4B50-9037-B0400168EEED}"/>
                  </a:ext>
                </a:extLst>
              </p:cNvPr>
              <p:cNvSpPr/>
              <p:nvPr/>
            </p:nvSpPr>
            <p:spPr>
              <a:xfrm>
                <a:off x="12581994" y="18887464"/>
                <a:ext cx="365760" cy="457200"/>
              </a:xfrm>
              <a:prstGeom prst="diamond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6DD9F166-BCD6-4DD6-BD23-9A77E019A580}"/>
                  </a:ext>
                </a:extLst>
              </p:cNvPr>
              <p:cNvSpPr/>
              <p:nvPr/>
            </p:nvSpPr>
            <p:spPr>
              <a:xfrm>
                <a:off x="6248319" y="12927936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C9580A13-5AA4-4E0F-81DE-2E7956756108}"/>
                  </a:ext>
                </a:extLst>
              </p:cNvPr>
              <p:cNvSpPr/>
              <p:nvPr/>
            </p:nvSpPr>
            <p:spPr>
              <a:xfrm rot="180000">
                <a:off x="12761791" y="19098332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FC6367F3-0E6D-47EB-89B4-97D030FB8B98}"/>
                  </a:ext>
                </a:extLst>
              </p:cNvPr>
              <p:cNvSpPr/>
              <p:nvPr/>
            </p:nvSpPr>
            <p:spPr>
              <a:xfrm>
                <a:off x="6095361" y="13422057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776FF959-6FFC-4E4E-BCDA-CF7EE923DA86}"/>
                  </a:ext>
                </a:extLst>
              </p:cNvPr>
              <p:cNvSpPr/>
              <p:nvPr/>
            </p:nvSpPr>
            <p:spPr>
              <a:xfrm>
                <a:off x="6183860" y="13694809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Diamond 140">
                <a:extLst>
                  <a:ext uri="{FF2B5EF4-FFF2-40B4-BE49-F238E27FC236}">
                    <a16:creationId xmlns:a16="http://schemas.microsoft.com/office/drawing/2014/main" id="{5B9E7428-2E26-4317-86EE-0C75E6BDE10F}"/>
                  </a:ext>
                </a:extLst>
              </p:cNvPr>
              <p:cNvSpPr/>
              <p:nvPr/>
            </p:nvSpPr>
            <p:spPr>
              <a:xfrm>
                <a:off x="6591227" y="11602056"/>
                <a:ext cx="365760" cy="457200"/>
              </a:xfrm>
              <a:prstGeom prst="diamond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12A89C49-78BF-46E0-9E91-82497329215D}"/>
                  </a:ext>
                </a:extLst>
              </p:cNvPr>
              <p:cNvSpPr/>
              <p:nvPr/>
            </p:nvSpPr>
            <p:spPr>
              <a:xfrm>
                <a:off x="6745545" y="11807796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9AD89B64-7B06-4B8E-B92A-7825C470F689}"/>
                  </a:ext>
                </a:extLst>
              </p:cNvPr>
              <p:cNvSpPr/>
              <p:nvPr/>
            </p:nvSpPr>
            <p:spPr>
              <a:xfrm>
                <a:off x="8572604" y="15601479"/>
                <a:ext cx="45720" cy="45719"/>
              </a:xfrm>
              <a:prstGeom prst="ellipse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0CD4B27-7B60-4579-A444-004D540D126C}"/>
                </a:ext>
              </a:extLst>
            </p:cNvPr>
            <p:cNvCxnSpPr>
              <a:stCxn id="127" idx="6"/>
              <a:endCxn id="50" idx="1"/>
            </p:cNvCxnSpPr>
            <p:nvPr/>
          </p:nvCxnSpPr>
          <p:spPr>
            <a:xfrm flipV="1">
              <a:off x="5180001" y="3901163"/>
              <a:ext cx="1511349" cy="43014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6B76C32-63BF-4057-AAE4-AB76C2F7A69B}"/>
                </a:ext>
              </a:extLst>
            </p:cNvPr>
            <p:cNvCxnSpPr>
              <a:cxnSpLocks/>
              <a:stCxn id="126" idx="7"/>
            </p:cNvCxnSpPr>
            <p:nvPr/>
          </p:nvCxnSpPr>
          <p:spPr>
            <a:xfrm>
              <a:off x="5502352" y="4567425"/>
              <a:ext cx="1745705" cy="37065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A4EB2DC-0830-4A2B-96CF-25229F67A4BD}"/>
                </a:ext>
              </a:extLst>
            </p:cNvPr>
            <p:cNvCxnSpPr>
              <a:stCxn id="124" idx="3"/>
              <a:endCxn id="101" idx="3"/>
            </p:cNvCxnSpPr>
            <p:nvPr/>
          </p:nvCxnSpPr>
          <p:spPr>
            <a:xfrm>
              <a:off x="5093351" y="5279653"/>
              <a:ext cx="154372" cy="10042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15DC18E-D7C1-4B9F-A910-540CA7035ACD}"/>
                </a:ext>
              </a:extLst>
            </p:cNvPr>
            <p:cNvCxnSpPr>
              <a:stCxn id="76" idx="1"/>
              <a:endCxn id="142" idx="7"/>
            </p:cNvCxnSpPr>
            <p:nvPr/>
          </p:nvCxnSpPr>
          <p:spPr>
            <a:xfrm flipH="1">
              <a:off x="4687280" y="3324467"/>
              <a:ext cx="1460916" cy="39901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Image result for agplus">
              <a:extLst>
                <a:ext uri="{FF2B5EF4-FFF2-40B4-BE49-F238E27FC236}">
                  <a16:creationId xmlns:a16="http://schemas.microsoft.com/office/drawing/2014/main" id="{E72CF942-90FC-4F4B-A071-1EFD0B6905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7364" y="2101851"/>
              <a:ext cx="1709480" cy="120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D661016-6F9A-435A-B0FB-275E72EDCDC9}"/>
                </a:ext>
              </a:extLst>
            </p:cNvPr>
            <p:cNvCxnSpPr>
              <a:stCxn id="123" idx="3"/>
              <a:endCxn id="64" idx="3"/>
            </p:cNvCxnSpPr>
            <p:nvPr/>
          </p:nvCxnSpPr>
          <p:spPr>
            <a:xfrm flipH="1">
              <a:off x="4283047" y="4666459"/>
              <a:ext cx="417044" cy="4538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ACE607E-B167-48C8-BADC-1F1A02BE8836}"/>
                </a:ext>
              </a:extLst>
            </p:cNvPr>
            <p:cNvCxnSpPr>
              <a:stCxn id="111" idx="7"/>
              <a:endCxn id="78" idx="1"/>
            </p:cNvCxnSpPr>
            <p:nvPr/>
          </p:nvCxnSpPr>
          <p:spPr>
            <a:xfrm flipV="1">
              <a:off x="4835971" y="2119801"/>
              <a:ext cx="821126" cy="100243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CCBAAFE-5A18-44FE-A6DB-7A13AC9A444C}"/>
                </a:ext>
              </a:extLst>
            </p:cNvPr>
            <p:cNvCxnSpPr>
              <a:stCxn id="142" idx="5"/>
              <a:endCxn id="82" idx="1"/>
            </p:cNvCxnSpPr>
            <p:nvPr/>
          </p:nvCxnSpPr>
          <p:spPr>
            <a:xfrm>
              <a:off x="4687281" y="3733315"/>
              <a:ext cx="1757201" cy="16657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7DDB32A-B8F0-47B0-9539-1E477F541627}"/>
                </a:ext>
              </a:extLst>
            </p:cNvPr>
            <p:cNvCxnSpPr>
              <a:stCxn id="99" idx="3"/>
              <a:endCxn id="117" idx="1"/>
            </p:cNvCxnSpPr>
            <p:nvPr/>
          </p:nvCxnSpPr>
          <p:spPr>
            <a:xfrm>
              <a:off x="3040132" y="2689485"/>
              <a:ext cx="1367862" cy="141161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FCBAF4B-9E99-4C05-B55A-AA9D144A8D06}"/>
                </a:ext>
              </a:extLst>
            </p:cNvPr>
            <p:cNvCxnSpPr>
              <a:stCxn id="97" idx="3"/>
              <a:endCxn id="117" idx="3"/>
            </p:cNvCxnSpPr>
            <p:nvPr/>
          </p:nvCxnSpPr>
          <p:spPr>
            <a:xfrm>
              <a:off x="3296072" y="3261160"/>
              <a:ext cx="1111922" cy="84977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E56FBBD-0956-4930-B6A5-F19F24042E37}"/>
                </a:ext>
              </a:extLst>
            </p:cNvPr>
            <p:cNvCxnSpPr>
              <a:stCxn id="122" idx="3"/>
              <a:endCxn id="103" idx="3"/>
            </p:cNvCxnSpPr>
            <p:nvPr/>
          </p:nvCxnSpPr>
          <p:spPr>
            <a:xfrm flipH="1">
              <a:off x="6220446" y="6090929"/>
              <a:ext cx="18497" cy="690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2261C1E-846E-4D16-8CE4-7FC5AB1FF941}"/>
                </a:ext>
              </a:extLst>
            </p:cNvPr>
            <p:cNvCxnSpPr>
              <a:stCxn id="95" idx="3"/>
              <a:endCxn id="139" idx="3"/>
            </p:cNvCxnSpPr>
            <p:nvPr/>
          </p:nvCxnSpPr>
          <p:spPr>
            <a:xfrm>
              <a:off x="3603840" y="3898624"/>
              <a:ext cx="875905" cy="32567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0202FAA-84A3-46FF-92EB-154CED9DCBF0}"/>
                </a:ext>
              </a:extLst>
            </p:cNvPr>
            <p:cNvCxnSpPr>
              <a:stCxn id="93" idx="3"/>
              <a:endCxn id="140" idx="3"/>
            </p:cNvCxnSpPr>
            <p:nvPr/>
          </p:nvCxnSpPr>
          <p:spPr>
            <a:xfrm flipV="1">
              <a:off x="3950601" y="4307257"/>
              <a:ext cx="556055" cy="21479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B76E4E4-CD06-490B-BAD0-F99B8C8CBE26}"/>
                </a:ext>
              </a:extLst>
            </p:cNvPr>
            <p:cNvCxnSpPr>
              <a:stCxn id="137" idx="1"/>
              <a:endCxn id="91" idx="3"/>
            </p:cNvCxnSpPr>
            <p:nvPr/>
          </p:nvCxnSpPr>
          <p:spPr>
            <a:xfrm flipH="1" flipV="1">
              <a:off x="3397869" y="2079293"/>
              <a:ext cx="1128387" cy="198488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2" descr="Image result for bluetech valley">
              <a:extLst>
                <a:ext uri="{FF2B5EF4-FFF2-40B4-BE49-F238E27FC236}">
                  <a16:creationId xmlns:a16="http://schemas.microsoft.com/office/drawing/2014/main" id="{1E925C7A-EEF1-46A7-9978-FF62C5B8A5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117943" y="4382382"/>
              <a:ext cx="1460333" cy="473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E8D5C78-7BF4-4CD8-BA04-43A55C7B6145}"/>
                </a:ext>
              </a:extLst>
            </p:cNvPr>
            <p:cNvGrpSpPr/>
            <p:nvPr/>
          </p:nvGrpSpPr>
          <p:grpSpPr>
            <a:xfrm>
              <a:off x="7758846" y="1905134"/>
              <a:ext cx="1862223" cy="913758"/>
              <a:chOff x="16960730" y="9137978"/>
              <a:chExt cx="3549699" cy="1595476"/>
            </a:xfrm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Rounded Rectangle 107">
                <a:extLst>
                  <a:ext uri="{FF2B5EF4-FFF2-40B4-BE49-F238E27FC236}">
                    <a16:creationId xmlns:a16="http://schemas.microsoft.com/office/drawing/2014/main" id="{8249E8D6-8541-42F8-84D3-A387484E96FA}"/>
                  </a:ext>
                </a:extLst>
              </p:cNvPr>
              <p:cNvSpPr/>
              <p:nvPr/>
            </p:nvSpPr>
            <p:spPr>
              <a:xfrm>
                <a:off x="16960730" y="9137978"/>
                <a:ext cx="3549699" cy="159547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BD4A1AF8-7E07-42DA-8CA6-A310C60CC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113141" y="9372329"/>
                <a:ext cx="1190461" cy="1284438"/>
              </a:xfrm>
              <a:prstGeom prst="rect">
                <a:avLst/>
              </a:prstGeom>
            </p:spPr>
          </p:pic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91E3472C-30C3-4A6E-BE9C-08B7B63FCA23}"/>
                  </a:ext>
                </a:extLst>
              </p:cNvPr>
              <p:cNvSpPr txBox="1"/>
              <p:nvPr/>
            </p:nvSpPr>
            <p:spPr>
              <a:xfrm>
                <a:off x="18303604" y="9323790"/>
                <a:ext cx="2206823" cy="1370360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178 Cooperative Extension Researchers and Farm Advisors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57 counties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across the state</a:t>
                </a: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FD6513-B8A0-4859-99E2-1FC8E2D8558C}"/>
                </a:ext>
              </a:extLst>
            </p:cNvPr>
            <p:cNvCxnSpPr>
              <a:stCxn id="138" idx="6"/>
              <a:endCxn id="84" idx="1"/>
            </p:cNvCxnSpPr>
            <p:nvPr/>
          </p:nvCxnSpPr>
          <p:spPr>
            <a:xfrm flipV="1">
              <a:off x="6518695" y="5729146"/>
              <a:ext cx="1508716" cy="2170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E9207E8-350B-4B99-B764-6608DFFBD2D6}"/>
                </a:ext>
              </a:extLst>
            </p:cNvPr>
            <p:cNvCxnSpPr>
              <a:cxnSpLocks/>
            </p:cNvCxnSpPr>
            <p:nvPr/>
          </p:nvCxnSpPr>
          <p:spPr>
            <a:xfrm>
              <a:off x="6548992" y="6417450"/>
              <a:ext cx="1418901" cy="42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2CEFB0E-3E0A-41C6-8CA8-2A3BC0098B3A}"/>
                </a:ext>
              </a:extLst>
            </p:cNvPr>
            <p:cNvGrpSpPr/>
            <p:nvPr/>
          </p:nvGrpSpPr>
          <p:grpSpPr>
            <a:xfrm>
              <a:off x="4947684" y="6563900"/>
              <a:ext cx="1272762" cy="435532"/>
              <a:chOff x="8869554" y="24719595"/>
              <a:chExt cx="3474719" cy="1188720"/>
            </a:xfrm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Rounded Rectangle 105">
                <a:extLst>
                  <a:ext uri="{FF2B5EF4-FFF2-40B4-BE49-F238E27FC236}">
                    <a16:creationId xmlns:a16="http://schemas.microsoft.com/office/drawing/2014/main" id="{6405AEE1-069A-491C-B848-8112934D4B30}"/>
                  </a:ext>
                </a:extLst>
              </p:cNvPr>
              <p:cNvSpPr/>
              <p:nvPr/>
            </p:nvSpPr>
            <p:spPr>
              <a:xfrm>
                <a:off x="8869554" y="24719595"/>
                <a:ext cx="3474719" cy="118872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5043EA06-67B0-4544-BA23-D56616D647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60994" y="24912426"/>
                <a:ext cx="3291840" cy="731521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E653CD5-852E-4341-BF47-8B4B6B35F622}"/>
                </a:ext>
              </a:extLst>
            </p:cNvPr>
            <p:cNvGrpSpPr/>
            <p:nvPr/>
          </p:nvGrpSpPr>
          <p:grpSpPr>
            <a:xfrm>
              <a:off x="4075443" y="6066119"/>
              <a:ext cx="1172280" cy="435532"/>
              <a:chOff x="3469822" y="19723453"/>
              <a:chExt cx="3200400" cy="1188720"/>
            </a:xfrm>
          </p:grpSpPr>
          <p:sp>
            <p:nvSpPr>
              <p:cNvPr id="101" name="Rounded Rectangle 103">
                <a:extLst>
                  <a:ext uri="{FF2B5EF4-FFF2-40B4-BE49-F238E27FC236}">
                    <a16:creationId xmlns:a16="http://schemas.microsoft.com/office/drawing/2014/main" id="{95861667-9BDD-4BD2-8DC0-CD9D6A6C60C4}"/>
                  </a:ext>
                </a:extLst>
              </p:cNvPr>
              <p:cNvSpPr/>
              <p:nvPr/>
            </p:nvSpPr>
            <p:spPr>
              <a:xfrm>
                <a:off x="3469822" y="19723453"/>
                <a:ext cx="3200400" cy="118872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F253FCE2-D370-48C8-B86E-B4A062F4A5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15542" y="19832802"/>
                <a:ext cx="3108962" cy="971551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35CDA26-C001-4845-8B91-B4D7AC569AA5}"/>
                </a:ext>
              </a:extLst>
            </p:cNvPr>
            <p:cNvGrpSpPr/>
            <p:nvPr/>
          </p:nvGrpSpPr>
          <p:grpSpPr>
            <a:xfrm>
              <a:off x="1867852" y="2470029"/>
              <a:ext cx="1172280" cy="438912"/>
              <a:chOff x="2462547" y="2470029"/>
              <a:chExt cx="1172585" cy="438912"/>
            </a:xfrm>
          </p:grpSpPr>
          <p:sp>
            <p:nvSpPr>
              <p:cNvPr id="99" name="Rounded Rectangle 101">
                <a:extLst>
                  <a:ext uri="{FF2B5EF4-FFF2-40B4-BE49-F238E27FC236}">
                    <a16:creationId xmlns:a16="http://schemas.microsoft.com/office/drawing/2014/main" id="{B2BFB30F-0609-42FA-AE5F-5F2611983ABE}"/>
                  </a:ext>
                </a:extLst>
              </p:cNvPr>
              <p:cNvSpPr/>
              <p:nvPr/>
            </p:nvSpPr>
            <p:spPr>
              <a:xfrm>
                <a:off x="2462547" y="2470029"/>
                <a:ext cx="1172585" cy="43891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9C860AD4-7A87-40B8-AA3B-8F599409F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4823" y="2506147"/>
                <a:ext cx="553212" cy="368808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3179785-B6EB-4BD3-917F-EB789368A648}"/>
                </a:ext>
              </a:extLst>
            </p:cNvPr>
            <p:cNvGrpSpPr/>
            <p:nvPr/>
          </p:nvGrpSpPr>
          <p:grpSpPr>
            <a:xfrm>
              <a:off x="2107662" y="3043394"/>
              <a:ext cx="1188410" cy="435532"/>
              <a:chOff x="20333" y="13577929"/>
              <a:chExt cx="3244436" cy="1188720"/>
            </a:xfrm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Rounded Rectangle 99">
                <a:extLst>
                  <a:ext uri="{FF2B5EF4-FFF2-40B4-BE49-F238E27FC236}">
                    <a16:creationId xmlns:a16="http://schemas.microsoft.com/office/drawing/2014/main" id="{5F6FDC83-5967-4113-A5C0-48B4D34D1728}"/>
                  </a:ext>
                </a:extLst>
              </p:cNvPr>
              <p:cNvSpPr/>
              <p:nvPr/>
            </p:nvSpPr>
            <p:spPr>
              <a:xfrm>
                <a:off x="20333" y="13577929"/>
                <a:ext cx="3244436" cy="118872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8" name="Picture 4" descr="Image result for rabobank terra">
                <a:extLst>
                  <a:ext uri="{FF2B5EF4-FFF2-40B4-BE49-F238E27FC236}">
                    <a16:creationId xmlns:a16="http://schemas.microsoft.com/office/drawing/2014/main" id="{95193462-14C2-4EE8-A075-65838B16CB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74" y="13848184"/>
                <a:ext cx="3108959" cy="7051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C813804-3E43-4F2C-9F4A-E16ABABB46F2}"/>
                </a:ext>
              </a:extLst>
            </p:cNvPr>
            <p:cNvGrpSpPr/>
            <p:nvPr/>
          </p:nvGrpSpPr>
          <p:grpSpPr>
            <a:xfrm>
              <a:off x="2431560" y="3680858"/>
              <a:ext cx="1172280" cy="435532"/>
              <a:chOff x="192369" y="14966599"/>
              <a:chExt cx="3200400" cy="1188720"/>
            </a:xfrm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Rounded Rectangle 97">
                <a:extLst>
                  <a:ext uri="{FF2B5EF4-FFF2-40B4-BE49-F238E27FC236}">
                    <a16:creationId xmlns:a16="http://schemas.microsoft.com/office/drawing/2014/main" id="{BEBC6B45-B906-4C29-91DD-3F5ECD8B0ECA}"/>
                  </a:ext>
                </a:extLst>
              </p:cNvPr>
              <p:cNvSpPr/>
              <p:nvPr/>
            </p:nvSpPr>
            <p:spPr>
              <a:xfrm>
                <a:off x="192369" y="14966599"/>
                <a:ext cx="3200400" cy="118872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6" name="Picture 16" descr="Image result for nasa ames">
                <a:extLst>
                  <a:ext uri="{FF2B5EF4-FFF2-40B4-BE49-F238E27FC236}">
                    <a16:creationId xmlns:a16="http://schemas.microsoft.com/office/drawing/2014/main" id="{80D93790-DAA9-4ED5-AD80-1AA4164CCE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152489" y="14998603"/>
                <a:ext cx="1280160" cy="1124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8FE50B5-9E95-4DC3-B5E9-6D7914AE8F82}"/>
                </a:ext>
              </a:extLst>
            </p:cNvPr>
            <p:cNvGrpSpPr/>
            <p:nvPr/>
          </p:nvGrpSpPr>
          <p:grpSpPr>
            <a:xfrm>
              <a:off x="2778321" y="4302593"/>
              <a:ext cx="1172280" cy="470442"/>
              <a:chOff x="265546" y="17770792"/>
              <a:chExt cx="3200400" cy="1284002"/>
            </a:xfrm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3" name="Rounded Rectangle 95">
                <a:extLst>
                  <a:ext uri="{FF2B5EF4-FFF2-40B4-BE49-F238E27FC236}">
                    <a16:creationId xmlns:a16="http://schemas.microsoft.com/office/drawing/2014/main" id="{76BB3030-B54D-4FC7-9ECF-E5341AAD2DA1}"/>
                  </a:ext>
                </a:extLst>
              </p:cNvPr>
              <p:cNvSpPr/>
              <p:nvPr/>
            </p:nvSpPr>
            <p:spPr>
              <a:xfrm>
                <a:off x="265546" y="17770792"/>
                <a:ext cx="3200400" cy="119794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4" name="Picture 10" descr="Image result for thrive accelerator">
                <a:extLst>
                  <a:ext uri="{FF2B5EF4-FFF2-40B4-BE49-F238E27FC236}">
                    <a16:creationId xmlns:a16="http://schemas.microsoft.com/office/drawing/2014/main" id="{9977F73E-E5B2-4B17-86EE-3E96813799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747" y="17774635"/>
                <a:ext cx="2341759" cy="1280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B97D5CC-F94D-4C63-90B7-0D041D6C4510}"/>
                </a:ext>
              </a:extLst>
            </p:cNvPr>
            <p:cNvGrpSpPr/>
            <p:nvPr/>
          </p:nvGrpSpPr>
          <p:grpSpPr>
            <a:xfrm>
              <a:off x="2225589" y="1861527"/>
              <a:ext cx="1172280" cy="435532"/>
              <a:chOff x="2008815" y="11220149"/>
              <a:chExt cx="3200400" cy="1188721"/>
            </a:xfrm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1" name="Rounded Rectangle 93">
                <a:extLst>
                  <a:ext uri="{FF2B5EF4-FFF2-40B4-BE49-F238E27FC236}">
                    <a16:creationId xmlns:a16="http://schemas.microsoft.com/office/drawing/2014/main" id="{A0BED1BE-BBAD-4A81-AB06-E3CC7237F240}"/>
                  </a:ext>
                </a:extLst>
              </p:cNvPr>
              <p:cNvSpPr/>
              <p:nvPr/>
            </p:nvSpPr>
            <p:spPr>
              <a:xfrm>
                <a:off x="2008815" y="11220149"/>
                <a:ext cx="3200400" cy="11887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4A0A63D1-05DE-4DE7-9030-BCB3ED027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51068" y="11397396"/>
                <a:ext cx="2715898" cy="834224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F339F7D-6D94-4881-9D5A-C09DF68FFF81}"/>
                </a:ext>
              </a:extLst>
            </p:cNvPr>
            <p:cNvGrpSpPr/>
            <p:nvPr/>
          </p:nvGrpSpPr>
          <p:grpSpPr>
            <a:xfrm>
              <a:off x="3458547" y="5509940"/>
              <a:ext cx="1172280" cy="435532"/>
              <a:chOff x="2278045" y="18206491"/>
              <a:chExt cx="3200400" cy="1188720"/>
            </a:xfrm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9" name="Rounded Rectangle 91">
                <a:extLst>
                  <a:ext uri="{FF2B5EF4-FFF2-40B4-BE49-F238E27FC236}">
                    <a16:creationId xmlns:a16="http://schemas.microsoft.com/office/drawing/2014/main" id="{48C0E346-6F03-46FF-A1C9-4BF0A8E59582}"/>
                  </a:ext>
                </a:extLst>
              </p:cNvPr>
              <p:cNvSpPr/>
              <p:nvPr/>
            </p:nvSpPr>
            <p:spPr>
              <a:xfrm>
                <a:off x="2278045" y="18206491"/>
                <a:ext cx="3200400" cy="118872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589A06B2-B76B-4806-89CE-29709A3D16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28360" y="18383454"/>
                <a:ext cx="3017521" cy="914401"/>
              </a:xfrm>
              <a:prstGeom prst="rect">
                <a:avLst/>
              </a:prstGeom>
            </p:spPr>
          </p:pic>
        </p:grp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AF1B214-AC3D-493E-A2BA-B56931CA7D08}"/>
                </a:ext>
              </a:extLst>
            </p:cNvPr>
            <p:cNvCxnSpPr>
              <a:stCxn id="89" idx="3"/>
              <a:endCxn id="123" idx="4"/>
            </p:cNvCxnSpPr>
            <p:nvPr/>
          </p:nvCxnSpPr>
          <p:spPr>
            <a:xfrm flipV="1">
              <a:off x="4630827" y="4668495"/>
              <a:ext cx="74179" cy="105921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D506A12-EE54-488D-B14C-EA3D05101FC6}"/>
                </a:ext>
              </a:extLst>
            </p:cNvPr>
            <p:cNvCxnSpPr>
              <a:stCxn id="143" idx="5"/>
              <a:endCxn id="74" idx="1"/>
            </p:cNvCxnSpPr>
            <p:nvPr/>
          </p:nvCxnSpPr>
          <p:spPr>
            <a:xfrm>
              <a:off x="5242843" y="4887178"/>
              <a:ext cx="2652528" cy="2231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AA49D2-3512-487E-B8DB-D8D165B9417A}"/>
                </a:ext>
              </a:extLst>
            </p:cNvPr>
            <p:cNvGrpSpPr/>
            <p:nvPr/>
          </p:nvGrpSpPr>
          <p:grpSpPr>
            <a:xfrm>
              <a:off x="8645727" y="2966675"/>
              <a:ext cx="1949039" cy="887050"/>
              <a:chOff x="11346208" y="3904838"/>
              <a:chExt cx="1949548" cy="887050"/>
            </a:xfrm>
          </p:grpSpPr>
          <p:sp>
            <p:nvSpPr>
              <p:cNvPr id="86" name="Rounded Rectangle 88">
                <a:extLst>
                  <a:ext uri="{FF2B5EF4-FFF2-40B4-BE49-F238E27FC236}">
                    <a16:creationId xmlns:a16="http://schemas.microsoft.com/office/drawing/2014/main" id="{C18481F2-919E-479F-9EDB-91B99C7280BA}"/>
                  </a:ext>
                </a:extLst>
              </p:cNvPr>
              <p:cNvSpPr/>
              <p:nvPr/>
            </p:nvSpPr>
            <p:spPr>
              <a:xfrm>
                <a:off x="11346208" y="3904838"/>
                <a:ext cx="1949548" cy="8870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C44D5DD-9A6A-4D54-8FE7-9ABCC51FE9FD}"/>
                  </a:ext>
                </a:extLst>
              </p:cNvPr>
              <p:cNvSpPr txBox="1"/>
              <p:nvPr/>
            </p:nvSpPr>
            <p:spPr>
              <a:xfrm>
                <a:off x="12115719" y="4058364"/>
                <a:ext cx="968938" cy="646331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 Research and Extension Centers spanning all relevant climate zones</a:t>
                </a:r>
              </a:p>
            </p:txBody>
          </p:sp>
          <p:pic>
            <p:nvPicPr>
              <p:cNvPr id="88" name="Shape 111">
                <a:extLst>
                  <a:ext uri="{FF2B5EF4-FFF2-40B4-BE49-F238E27FC236}">
                    <a16:creationId xmlns:a16="http://schemas.microsoft.com/office/drawing/2014/main" id="{A6F77038-553E-4ED5-BCC4-094B6CFF8127}"/>
                  </a:ext>
                </a:extLst>
              </p:cNvPr>
              <p:cNvPicPr preferRelativeResize="0"/>
              <p:nvPr/>
            </p:nvPicPr>
            <p:blipFill rotWithShape="1">
              <a:blip r:embed="rId1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377948" y="3974201"/>
                <a:ext cx="773941" cy="7958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7C038A4-6ED6-41C2-ACA7-3BB2810358FA}"/>
                </a:ext>
              </a:extLst>
            </p:cNvPr>
            <p:cNvGrpSpPr/>
            <p:nvPr/>
          </p:nvGrpSpPr>
          <p:grpSpPr>
            <a:xfrm>
              <a:off x="8027411" y="5505141"/>
              <a:ext cx="1205866" cy="448009"/>
              <a:chOff x="17034154" y="20812703"/>
              <a:chExt cx="3200400" cy="1188720"/>
            </a:xfrm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Rounded Rectangle 86">
                <a:extLst>
                  <a:ext uri="{FF2B5EF4-FFF2-40B4-BE49-F238E27FC236}">
                    <a16:creationId xmlns:a16="http://schemas.microsoft.com/office/drawing/2014/main" id="{257BC0AF-F4F0-4ED8-9BDA-8B11374C5E95}"/>
                  </a:ext>
                </a:extLst>
              </p:cNvPr>
              <p:cNvSpPr/>
              <p:nvPr/>
            </p:nvSpPr>
            <p:spPr>
              <a:xfrm>
                <a:off x="17034154" y="20812703"/>
                <a:ext cx="3200400" cy="118872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6C1BF6C1-38BB-4290-8AFD-DF7B81EBF0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165295" y="21071584"/>
                <a:ext cx="3017519" cy="577574"/>
              </a:xfrm>
              <a:prstGeom prst="rect">
                <a:avLst/>
              </a:prstGeom>
            </p:spPr>
          </p:pic>
        </p:grpSp>
        <p:sp>
          <p:nvSpPr>
            <p:cNvPr id="82" name="Rounded Rectangle 84">
              <a:extLst>
                <a:ext uri="{FF2B5EF4-FFF2-40B4-BE49-F238E27FC236}">
                  <a16:creationId xmlns:a16="http://schemas.microsoft.com/office/drawing/2014/main" id="{F45153D6-D914-4A76-985C-727BA97B8BE7}"/>
                </a:ext>
              </a:extLst>
            </p:cNvPr>
            <p:cNvSpPr/>
            <p:nvPr/>
          </p:nvSpPr>
          <p:spPr>
            <a:xfrm>
              <a:off x="6444482" y="3675888"/>
              <a:ext cx="1447039" cy="448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17FF850-4D5F-4579-9FC3-58720B899BEE}"/>
                </a:ext>
              </a:extLst>
            </p:cNvPr>
            <p:cNvGrpSpPr/>
            <p:nvPr/>
          </p:nvGrpSpPr>
          <p:grpSpPr>
            <a:xfrm>
              <a:off x="10132025" y="5055648"/>
              <a:ext cx="1515946" cy="448009"/>
              <a:chOff x="24965880" y="16836396"/>
              <a:chExt cx="4023360" cy="1188721"/>
            </a:xfrm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Rounded Rectangle 82">
                <a:extLst>
                  <a:ext uri="{FF2B5EF4-FFF2-40B4-BE49-F238E27FC236}">
                    <a16:creationId xmlns:a16="http://schemas.microsoft.com/office/drawing/2014/main" id="{E173B710-AFB2-45CA-B5FE-6708E96F40F2}"/>
                  </a:ext>
                </a:extLst>
              </p:cNvPr>
              <p:cNvSpPr/>
              <p:nvPr/>
            </p:nvSpPr>
            <p:spPr>
              <a:xfrm>
                <a:off x="24965880" y="16836396"/>
                <a:ext cx="4023360" cy="11887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3E71CCD3-265D-4E7F-9C15-C1972B0AC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202826" y="16979276"/>
                <a:ext cx="3749040" cy="1020573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4C69982-C50B-4654-8184-6D99C736AE1B}"/>
                </a:ext>
              </a:extLst>
            </p:cNvPr>
            <p:cNvGrpSpPr/>
            <p:nvPr/>
          </p:nvGrpSpPr>
          <p:grpSpPr>
            <a:xfrm>
              <a:off x="5657097" y="1895796"/>
              <a:ext cx="1205866" cy="448009"/>
              <a:chOff x="10593939" y="9757443"/>
              <a:chExt cx="3200401" cy="1188720"/>
            </a:xfrm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Rounded Rectangle 80">
                <a:extLst>
                  <a:ext uri="{FF2B5EF4-FFF2-40B4-BE49-F238E27FC236}">
                    <a16:creationId xmlns:a16="http://schemas.microsoft.com/office/drawing/2014/main" id="{99C0BF24-311C-427F-957D-005FDA341073}"/>
                  </a:ext>
                </a:extLst>
              </p:cNvPr>
              <p:cNvSpPr/>
              <p:nvPr/>
            </p:nvSpPr>
            <p:spPr>
              <a:xfrm>
                <a:off x="10593939" y="9757443"/>
                <a:ext cx="3200401" cy="118872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39DC28D0-DF10-47FD-8592-5AACF72C04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83552" y="9940319"/>
                <a:ext cx="2698370" cy="822960"/>
              </a:xfrm>
              <a:prstGeom prst="rect">
                <a:avLst/>
              </a:prstGeom>
            </p:spPr>
          </p:pic>
        </p:grpSp>
        <p:sp>
          <p:nvSpPr>
            <p:cNvPr id="50" name="Rounded Rectangle 50">
              <a:extLst>
                <a:ext uri="{FF2B5EF4-FFF2-40B4-BE49-F238E27FC236}">
                  <a16:creationId xmlns:a16="http://schemas.microsoft.com/office/drawing/2014/main" id="{B9643CBF-602B-4CFA-9E8A-1A648D3E61C2}"/>
                </a:ext>
              </a:extLst>
            </p:cNvPr>
            <p:cNvSpPr/>
            <p:nvPr/>
          </p:nvSpPr>
          <p:spPr>
            <a:xfrm>
              <a:off x="6691350" y="3677158"/>
              <a:ext cx="1447039" cy="448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0C40381-5538-498D-A6CA-1196F4964435}"/>
                </a:ext>
              </a:extLst>
            </p:cNvPr>
            <p:cNvGrpSpPr/>
            <p:nvPr/>
          </p:nvGrpSpPr>
          <p:grpSpPr>
            <a:xfrm>
              <a:off x="6148196" y="3100462"/>
              <a:ext cx="1515946" cy="448009"/>
              <a:chOff x="12809425" y="9210704"/>
              <a:chExt cx="3657600" cy="1188721"/>
            </a:xfrm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Rounded Rectangle 78">
                <a:extLst>
                  <a:ext uri="{FF2B5EF4-FFF2-40B4-BE49-F238E27FC236}">
                    <a16:creationId xmlns:a16="http://schemas.microsoft.com/office/drawing/2014/main" id="{FB7D4FD6-3C21-4D18-B19D-D5828F64C794}"/>
                  </a:ext>
                </a:extLst>
              </p:cNvPr>
              <p:cNvSpPr/>
              <p:nvPr/>
            </p:nvSpPr>
            <p:spPr>
              <a:xfrm>
                <a:off x="12809425" y="9210704"/>
                <a:ext cx="3657600" cy="11887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467088DE-5F23-408A-8DD7-4AA170E8F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138587" y="9386048"/>
                <a:ext cx="2999279" cy="944881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8E4D619-91C0-4301-9A61-45B661228671}"/>
                </a:ext>
              </a:extLst>
            </p:cNvPr>
            <p:cNvGrpSpPr/>
            <p:nvPr/>
          </p:nvGrpSpPr>
          <p:grpSpPr>
            <a:xfrm>
              <a:off x="7895371" y="4886305"/>
              <a:ext cx="1205866" cy="448009"/>
              <a:chOff x="16435277" y="19453384"/>
              <a:chExt cx="3200400" cy="1188720"/>
            </a:xfrm>
          </p:grpSpPr>
          <p:sp>
            <p:nvSpPr>
              <p:cNvPr id="74" name="Rounded Rectangle 76">
                <a:extLst>
                  <a:ext uri="{FF2B5EF4-FFF2-40B4-BE49-F238E27FC236}">
                    <a16:creationId xmlns:a16="http://schemas.microsoft.com/office/drawing/2014/main" id="{A2FE5864-0C82-4628-B12C-8F0A880B96AF}"/>
                  </a:ext>
                </a:extLst>
              </p:cNvPr>
              <p:cNvSpPr/>
              <p:nvPr/>
            </p:nvSpPr>
            <p:spPr>
              <a:xfrm>
                <a:off x="16435277" y="19453384"/>
                <a:ext cx="3200400" cy="118872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9DB8BF93-14EA-4B6D-B91E-E78DF5954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101483" y="19544837"/>
                <a:ext cx="1867989" cy="1005841"/>
              </a:xfrm>
              <a:prstGeom prst="rect">
                <a:avLst/>
              </a:prstGeom>
            </p:spPr>
          </p:pic>
        </p:grpSp>
        <p:sp>
          <p:nvSpPr>
            <p:cNvPr id="53" name="Rounded Rectangle 53">
              <a:extLst>
                <a:ext uri="{FF2B5EF4-FFF2-40B4-BE49-F238E27FC236}">
                  <a16:creationId xmlns:a16="http://schemas.microsoft.com/office/drawing/2014/main" id="{81F69A18-EF40-4080-84E6-55E81801364F}"/>
                </a:ext>
              </a:extLst>
            </p:cNvPr>
            <p:cNvSpPr/>
            <p:nvPr/>
          </p:nvSpPr>
          <p:spPr>
            <a:xfrm>
              <a:off x="7777792" y="6123841"/>
              <a:ext cx="1205866" cy="44800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535935A-9A3F-4791-9FAE-136D76E95945}"/>
                </a:ext>
              </a:extLst>
            </p:cNvPr>
            <p:cNvGrpSpPr/>
            <p:nvPr/>
          </p:nvGrpSpPr>
          <p:grpSpPr>
            <a:xfrm>
              <a:off x="3110767" y="4900820"/>
              <a:ext cx="1172280" cy="438912"/>
              <a:chOff x="2440059" y="4800367"/>
              <a:chExt cx="1172585" cy="438912"/>
            </a:xfrm>
          </p:grpSpPr>
          <p:sp>
            <p:nvSpPr>
              <p:cNvPr id="64" name="Rounded Rectangle 66">
                <a:extLst>
                  <a:ext uri="{FF2B5EF4-FFF2-40B4-BE49-F238E27FC236}">
                    <a16:creationId xmlns:a16="http://schemas.microsoft.com/office/drawing/2014/main" id="{3BBA2118-D4E6-4AC6-97E9-19854218877C}"/>
                  </a:ext>
                </a:extLst>
              </p:cNvPr>
              <p:cNvSpPr/>
              <p:nvPr/>
            </p:nvSpPr>
            <p:spPr>
              <a:xfrm>
                <a:off x="2440059" y="4800367"/>
                <a:ext cx="1172585" cy="43891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E74E8C3-E976-46C8-9A11-68B975309C9C}"/>
                  </a:ext>
                </a:extLst>
              </p:cNvPr>
              <p:cNvGrpSpPr/>
              <p:nvPr/>
            </p:nvGrpSpPr>
            <p:grpSpPr>
              <a:xfrm>
                <a:off x="2586357" y="4813300"/>
                <a:ext cx="878823" cy="405458"/>
                <a:chOff x="2597523" y="4813300"/>
                <a:chExt cx="878823" cy="405458"/>
              </a:xfrm>
            </p:grpSpPr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EE71FB7E-C1FD-46DF-B58F-0A62E7330F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702493" y="4813300"/>
                  <a:ext cx="670049" cy="228600"/>
                </a:xfrm>
                <a:prstGeom prst="rect">
                  <a:avLst/>
                </a:prstGeom>
              </p:spPr>
            </p:pic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94D76CBF-E782-4563-B401-366818A7CE06}"/>
                    </a:ext>
                  </a:extLst>
                </p:cNvPr>
                <p:cNvGrpSpPr/>
                <p:nvPr/>
              </p:nvGrpSpPr>
              <p:grpSpPr>
                <a:xfrm>
                  <a:off x="2597523" y="5033814"/>
                  <a:ext cx="878823" cy="184944"/>
                  <a:chOff x="2597523" y="5033814"/>
                  <a:chExt cx="878823" cy="184944"/>
                </a:xfrm>
              </p:grpSpPr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5FBA7923-4754-422F-AAEB-5A9DDA8EE2E6}"/>
                      </a:ext>
                    </a:extLst>
                  </p:cNvPr>
                  <p:cNvGrpSpPr/>
                  <p:nvPr/>
                </p:nvGrpSpPr>
                <p:grpSpPr>
                  <a:xfrm>
                    <a:off x="2597523" y="5033814"/>
                    <a:ext cx="878823" cy="103259"/>
                    <a:chOff x="2714916" y="5196779"/>
                    <a:chExt cx="878823" cy="103259"/>
                  </a:xfrm>
                </p:grpSpPr>
                <p:pic>
                  <p:nvPicPr>
                    <p:cNvPr id="72" name="Picture 71">
                      <a:extLst>
                        <a:ext uri="{FF2B5EF4-FFF2-40B4-BE49-F238E27FC236}">
                          <a16:creationId xmlns:a16="http://schemas.microsoft.com/office/drawing/2014/main" id="{4F015DC1-6D9A-4EEA-A1C5-82D33BB8789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3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r="-21255"/>
                    <a:stretch/>
                  </p:blipFill>
                  <p:spPr>
                    <a:xfrm>
                      <a:off x="2714916" y="5208598"/>
                      <a:ext cx="670049" cy="9144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3" name="Picture 72">
                      <a:extLst>
                        <a:ext uri="{FF2B5EF4-FFF2-40B4-BE49-F238E27FC236}">
                          <a16:creationId xmlns:a16="http://schemas.microsoft.com/office/drawing/2014/main" id="{AA607FEA-BA9F-4F8A-91BF-D5F21D6BF63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4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154827" y="5196779"/>
                      <a:ext cx="438912" cy="9144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D9C49971-FEB3-4C46-8B82-1A6522C31DE0}"/>
                      </a:ext>
                    </a:extLst>
                  </p:cNvPr>
                  <p:cNvGrpSpPr/>
                  <p:nvPr/>
                </p:nvGrpSpPr>
                <p:grpSpPr>
                  <a:xfrm>
                    <a:off x="2704502" y="5127317"/>
                    <a:ext cx="664056" cy="91441"/>
                    <a:chOff x="2971304" y="5290282"/>
                    <a:chExt cx="664056" cy="91441"/>
                  </a:xfrm>
                </p:grpSpPr>
                <p:pic>
                  <p:nvPicPr>
                    <p:cNvPr id="70" name="Picture 69">
                      <a:extLst>
                        <a:ext uri="{FF2B5EF4-FFF2-40B4-BE49-F238E27FC236}">
                          <a16:creationId xmlns:a16="http://schemas.microsoft.com/office/drawing/2014/main" id="{5B86BEE1-8CA1-4C72-B21E-1A6BE8EDDA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5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041000" y="5290283"/>
                      <a:ext cx="594360" cy="9144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1" name="Picture 70">
                      <a:extLst>
                        <a:ext uri="{FF2B5EF4-FFF2-40B4-BE49-F238E27FC236}">
                          <a16:creationId xmlns:a16="http://schemas.microsoft.com/office/drawing/2014/main" id="{DB6B4D58-F94A-4C95-8322-1306E4FE78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6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2971304" y="5290282"/>
                      <a:ext cx="182880" cy="9144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DAACC9A-9092-4168-9A28-3F199D0A1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6812" y="2534304"/>
              <a:ext cx="665741" cy="340652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1E97C6A-1648-417C-B06B-33B8B628D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294" y="3799511"/>
              <a:ext cx="1409149" cy="208554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A9B5412-DACB-4E10-926F-4A6051EF07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58098" y="2093821"/>
              <a:ext cx="1720558" cy="212275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EBC881A-94C2-43E4-9139-F6129A129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88924" y="6241591"/>
              <a:ext cx="1179279" cy="24742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300E85D-03B0-4BB9-B6D8-9516D177D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56653" y="4300760"/>
              <a:ext cx="1397494" cy="383219"/>
            </a:xfrm>
            <a:prstGeom prst="rect">
              <a:avLst/>
            </a:prstGeom>
          </p:spPr>
        </p:pic>
        <p:sp>
          <p:nvSpPr>
            <p:cNvPr id="61" name="Rounded Rectangle 63">
              <a:extLst>
                <a:ext uri="{FF2B5EF4-FFF2-40B4-BE49-F238E27FC236}">
                  <a16:creationId xmlns:a16="http://schemas.microsoft.com/office/drawing/2014/main" id="{93583B28-474C-408C-923A-14726AD19DD4}"/>
                </a:ext>
              </a:extLst>
            </p:cNvPr>
            <p:cNvSpPr/>
            <p:nvPr/>
          </p:nvSpPr>
          <p:spPr>
            <a:xfrm>
              <a:off x="5837829" y="2505409"/>
              <a:ext cx="1447039" cy="448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174914F-AD83-45C0-8C9E-91C003358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2181" y="2575204"/>
              <a:ext cx="1166564" cy="384048"/>
            </a:xfrm>
            <a:prstGeom prst="rect">
              <a:avLst/>
            </a:prstGeom>
          </p:spPr>
        </p:pic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170D066-E5A4-452B-B63F-47E4A43FD820}"/>
                </a:ext>
              </a:extLst>
            </p:cNvPr>
            <p:cNvCxnSpPr>
              <a:cxnSpLocks/>
              <a:stCxn id="141" idx="0"/>
            </p:cNvCxnSpPr>
            <p:nvPr/>
          </p:nvCxnSpPr>
          <p:spPr>
            <a:xfrm flipV="1">
              <a:off x="4684099" y="2543522"/>
              <a:ext cx="815519" cy="111534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Rounded Rectangle 12">
            <a:extLst>
              <a:ext uri="{FF2B5EF4-FFF2-40B4-BE49-F238E27FC236}">
                <a16:creationId xmlns:a16="http://schemas.microsoft.com/office/drawing/2014/main" id="{8018A7B2-FC89-4455-9F7F-931D89826972}"/>
              </a:ext>
            </a:extLst>
          </p:cNvPr>
          <p:cNvSpPr/>
          <p:nvPr/>
        </p:nvSpPr>
        <p:spPr>
          <a:xfrm>
            <a:off x="9721542" y="5102476"/>
            <a:ext cx="1515946" cy="5486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4F956DB6-2651-40C8-AB37-ABEE3A9F7A46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319" y="5128700"/>
            <a:ext cx="1376556" cy="410382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C14EF5FE-76EF-4616-8E91-925A4FF03055}"/>
              </a:ext>
            </a:extLst>
          </p:cNvPr>
          <p:cNvSpPr txBox="1"/>
          <p:nvPr/>
        </p:nvSpPr>
        <p:spPr>
          <a:xfrm>
            <a:off x="452185" y="321374"/>
            <a:ext cx="17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TODAY:</a:t>
            </a:r>
          </a:p>
        </p:txBody>
      </p:sp>
    </p:spTree>
    <p:extLst>
      <p:ext uri="{BB962C8B-B14F-4D97-AF65-F5344CB8AC3E}">
        <p14:creationId xmlns:p14="http://schemas.microsoft.com/office/powerpoint/2010/main" val="1130576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134" y="417620"/>
            <a:ext cx="5656385" cy="90573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134" y="1240334"/>
            <a:ext cx="5785074" cy="452098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/>
              <a:t>UC ANR benefits all Californians statewide.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2400" dirty="0"/>
              <a:t>UC ANR collaborates with colleagues throughout the UC system.</a:t>
            </a:r>
            <a:endParaRPr lang="en-US" sz="2400" b="0" dirty="0">
              <a:effectLst/>
            </a:endParaRP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2400" dirty="0"/>
              <a:t>UC ANR is increasing transparency &amp;  improving efficiency with enhanced business processes &amp; UC financial systems.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2400" b="0" dirty="0">
                <a:effectLst/>
              </a:rPr>
              <a:t>UC ANR has been solving problems for over 100 years in California and will continue to develop and deliver strategic responses to current and future challenges.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A76BD-1195-FB4E-AFC3-B439C00700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1870" y="-101223"/>
            <a:ext cx="2852530" cy="4629122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B90F9E-56F6-5449-B4EB-27F85D4300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0249" y="2213338"/>
            <a:ext cx="2731620" cy="2214379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44DCC0A-CCEF-E640-9FF4-6F612AB82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70"/>
          <a:stretch/>
        </p:blipFill>
        <p:spPr bwMode="auto">
          <a:xfrm>
            <a:off x="6760248" y="4416691"/>
            <a:ext cx="5584152" cy="2593709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7AC512B-64C3-B244-8201-C1AD482A4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0248" y="-38811"/>
            <a:ext cx="2731621" cy="2426809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80C4FF9-A763-B44F-A247-2EFAF8DB0102}"/>
              </a:ext>
            </a:extLst>
          </p:cNvPr>
          <p:cNvSpPr txBox="1">
            <a:spLocks/>
          </p:cNvSpPr>
          <p:nvPr/>
        </p:nvSpPr>
        <p:spPr>
          <a:xfrm>
            <a:off x="1907131" y="5858786"/>
            <a:ext cx="2478042" cy="4919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rgbClr val="005A9E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ucanr.edu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9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3320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>
            <a:extLst>
              <a:ext uri="{FF2B5EF4-FFF2-40B4-BE49-F238E27FC236}">
                <a16:creationId xmlns:a16="http://schemas.microsoft.com/office/drawing/2014/main" id="{E8D3AB1F-59D3-4029-A9D5-457C0FD8C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4281" y="4561128"/>
            <a:ext cx="5410791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charset="0"/>
                <a:ea typeface="Verdana" charset="0"/>
                <a:sym typeface="Arial" charset="0"/>
              </a:rPr>
              <a:t>Agricultural Experiment Station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5A9E"/>
              </a:solidFill>
              <a:effectLst/>
              <a:uLnTx/>
              <a:uFillTx/>
              <a:latin typeface="Calibri" charset="0"/>
              <a:ea typeface="Verdana" charset="0"/>
              <a:sym typeface="Arial" charset="0"/>
            </a:endParaRPr>
          </a:p>
          <a:p>
            <a:pPr marL="385224" marR="0" lvl="0" indent="-160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Verdana" charset="0"/>
                <a:sym typeface="Arial" charset="0"/>
              </a:rPr>
              <a:t>600+ researchers located on three campuses</a:t>
            </a:r>
          </a:p>
          <a:p>
            <a:pPr marL="385224" marR="0" lvl="0" indent="-160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Verdana" charset="0"/>
                <a:sym typeface="Arial" charset="0"/>
              </a:rPr>
              <a:t>Over 1,300 research projects annually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16CC9-BB98-43C4-9272-A9088A4DB5EF}"/>
              </a:ext>
            </a:extLst>
          </p:cNvPr>
          <p:cNvGrpSpPr/>
          <p:nvPr/>
        </p:nvGrpSpPr>
        <p:grpSpPr>
          <a:xfrm>
            <a:off x="509745" y="0"/>
            <a:ext cx="5586255" cy="6517757"/>
            <a:chOff x="157459" y="38607"/>
            <a:chExt cx="4868120" cy="5977182"/>
          </a:xfrm>
        </p:grpSpPr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2935A8CA-42D5-4242-923F-41F9E64DD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77" r="4171" b="5815"/>
            <a:stretch/>
          </p:blipFill>
          <p:spPr bwMode="auto">
            <a:xfrm>
              <a:off x="157459" y="38607"/>
              <a:ext cx="4868120" cy="5977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B5DB64-6CEA-43EA-BACB-7DE8666E0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21" y="5021614"/>
              <a:ext cx="2171168" cy="9048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965689-8ACF-449E-B9B1-B11738230DE6}"/>
                </a:ext>
              </a:extLst>
            </p:cNvPr>
            <p:cNvSpPr/>
            <p:nvPr/>
          </p:nvSpPr>
          <p:spPr>
            <a:xfrm>
              <a:off x="2406316" y="842211"/>
              <a:ext cx="2596315" cy="1347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99C4BE2-4ABC-4DA3-8382-83C737E77051}"/>
              </a:ext>
            </a:extLst>
          </p:cNvPr>
          <p:cNvSpPr/>
          <p:nvPr/>
        </p:nvSpPr>
        <p:spPr>
          <a:xfrm>
            <a:off x="3302872" y="396437"/>
            <a:ext cx="8394624" cy="194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charset="0"/>
                <a:ea typeface="Verdana" charset="0"/>
                <a:cs typeface="+mn-cs"/>
              </a:rPr>
              <a:t>UC Cooperative Extension</a:t>
            </a:r>
          </a:p>
          <a:p>
            <a:pPr marL="385224" marR="0" lvl="0" indent="-15028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81BD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Verdana" charset="0"/>
                <a:cs typeface="+mn-cs"/>
              </a:rPr>
              <a:t>175 Advisors who live and conduct research in the communities they serve </a:t>
            </a:r>
          </a:p>
          <a:p>
            <a:pPr marL="385224" marR="0" lvl="0" indent="-15028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81BD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Verdana" charset="0"/>
                <a:cs typeface="+mn-cs"/>
              </a:rPr>
              <a:t>115 campus/county-based Specialists working with campus faculty</a:t>
            </a:r>
          </a:p>
          <a:p>
            <a:pPr marL="385224" marR="0" lvl="0" indent="-15028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81BD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Verdana" charset="0"/>
                <a:cs typeface="+mn-cs"/>
              </a:rPr>
              <a:t>350 Community Educators sharing information and delivering programs</a:t>
            </a:r>
          </a:p>
          <a:p>
            <a:pPr marL="385224" marR="0" lvl="0" indent="-15028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81BD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Verdana" charset="0"/>
                <a:cs typeface="+mn-cs"/>
              </a:rPr>
              <a:t>Programs are delivered in all 58 California counties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2CEC26-A5FA-4EAB-92E8-8EE4ED8BDD69}"/>
              </a:ext>
            </a:extLst>
          </p:cNvPr>
          <p:cNvSpPr/>
          <p:nvPr/>
        </p:nvSpPr>
        <p:spPr>
          <a:xfrm>
            <a:off x="5212845" y="2645495"/>
            <a:ext cx="6096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charset="0"/>
                <a:ea typeface="Verdana" charset="0"/>
                <a:cs typeface="+mn-cs"/>
              </a:rPr>
              <a:t>Research and Extension Center System</a:t>
            </a:r>
          </a:p>
          <a:p>
            <a:pPr marL="385224" marR="0" lvl="0" indent="-160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Verdana" charset="0"/>
                <a:cs typeface="+mn-cs"/>
              </a:rPr>
              <a:t>Nine locations statewide; 13,000 acres</a:t>
            </a:r>
          </a:p>
          <a:p>
            <a:pPr marL="385224" marR="0" lvl="0" indent="-160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Verdana" charset="0"/>
                <a:cs typeface="+mn-cs"/>
              </a:rPr>
              <a:t>Represents California’s diverse ecosystems</a:t>
            </a:r>
          </a:p>
          <a:p>
            <a:pPr marL="385224" marR="0" lvl="0" indent="-160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Verdana" charset="0"/>
                <a:cs typeface="+mn-cs"/>
              </a:rPr>
              <a:t>Over 375 research projects annually</a:t>
            </a:r>
          </a:p>
        </p:txBody>
      </p:sp>
    </p:spTree>
    <p:extLst>
      <p:ext uri="{BB962C8B-B14F-4D97-AF65-F5344CB8AC3E}">
        <p14:creationId xmlns:p14="http://schemas.microsoft.com/office/powerpoint/2010/main" val="1772649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BC1E7E8D-CE01-5941-82E8-C6787CC26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2668" y="4273272"/>
            <a:ext cx="7757004" cy="1030900"/>
          </a:xfrm>
        </p:spPr>
        <p:txBody>
          <a:bodyPr numCol="2">
            <a:noAutofit/>
          </a:bodyPr>
          <a:lstStyle/>
          <a:p>
            <a:pPr marL="201168" indent="-201168" defTabSz="806867">
              <a:lnSpc>
                <a:spcPts val="2647"/>
              </a:lnSpc>
              <a:spcBef>
                <a:spcPts val="400"/>
              </a:spcBef>
              <a:buFont typeface="Arial"/>
              <a:buChar char="•"/>
              <a:defRPr/>
            </a:pPr>
            <a:r>
              <a:rPr lang="en-US" sz="2200" kern="0" dirty="0">
                <a:solidFill>
                  <a:prstClr val="black"/>
                </a:solidFill>
                <a:ea typeface="Verdana"/>
                <a:cs typeface="Arial" panose="020B0604020202020204" pitchFamily="34" charset="0"/>
              </a:rPr>
              <a:t>4-H Youth Development</a:t>
            </a:r>
          </a:p>
          <a:p>
            <a:pPr marL="201168" indent="-201168" defTabSz="806867">
              <a:lnSpc>
                <a:spcPts val="2647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2200" kern="0" dirty="0">
                <a:solidFill>
                  <a:prstClr val="black"/>
                </a:solidFill>
                <a:ea typeface="Verdana"/>
                <a:cs typeface="Arial" panose="020B0604020202020204" pitchFamily="34" charset="0"/>
              </a:rPr>
              <a:t>Master Gardeners</a:t>
            </a:r>
          </a:p>
          <a:p>
            <a:pPr marL="201168" indent="-201168" defTabSz="806867">
              <a:lnSpc>
                <a:spcPts val="2824"/>
              </a:lnSpc>
              <a:spcBef>
                <a:spcPts val="400"/>
              </a:spcBef>
              <a:buFont typeface="Arial"/>
              <a:buChar char="•"/>
              <a:defRPr/>
            </a:pPr>
            <a:r>
              <a:rPr lang="en-US" sz="2200" kern="0" dirty="0">
                <a:solidFill>
                  <a:prstClr val="black"/>
                </a:solidFill>
                <a:ea typeface="Verdana"/>
                <a:cs typeface="Arial" panose="020B0604020202020204" pitchFamily="34" charset="0"/>
              </a:rPr>
              <a:t>California Naturalists</a:t>
            </a:r>
          </a:p>
          <a:p>
            <a:pPr marL="201168" indent="-201168" defTabSz="806867">
              <a:lnSpc>
                <a:spcPts val="2824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2200" kern="0" dirty="0">
                <a:solidFill>
                  <a:prstClr val="black"/>
                </a:solidFill>
                <a:ea typeface="Verdana"/>
                <a:cs typeface="Arial" panose="020B0604020202020204" pitchFamily="34" charset="0"/>
              </a:rPr>
              <a:t>Master Food Preservers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572C49-D9F3-444C-8DC0-6F7B93F9D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23" y="2454758"/>
            <a:ext cx="854749" cy="819379"/>
          </a:xfrm>
          <a:prstGeom prst="ellipse">
            <a:avLst/>
          </a:prstGeom>
          <a:effectLst>
            <a:softEdge rad="254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D55612-77FB-4E4A-8CA2-026162032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774" y="3853078"/>
            <a:ext cx="933697" cy="10580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A5CE92-E88F-4BCB-97F4-56B84C2176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31" b="1744"/>
          <a:stretch/>
        </p:blipFill>
        <p:spPr>
          <a:xfrm>
            <a:off x="2865411" y="2389066"/>
            <a:ext cx="865615" cy="863604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014E63-5557-6245-9711-B6252F1A2E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44" y="398709"/>
            <a:ext cx="865615" cy="865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4EEB6E-D399-2F40-9659-134DCF68FA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6" y="1411514"/>
            <a:ext cx="798084" cy="7462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1F581F-C160-2B45-B887-DE3B37230C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65" y="1468188"/>
            <a:ext cx="762704" cy="7135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E859C5-7036-0441-9759-A2020C1F54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77" y="5108884"/>
            <a:ext cx="575273" cy="10185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578C54B-9CF2-8744-BF81-D73C20FC34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09" y="5089998"/>
            <a:ext cx="1186425" cy="10876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1C611A6-6A20-7E48-B613-1A73D823F4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11" y="3806701"/>
            <a:ext cx="999657" cy="10308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0F8619C-4FF7-4E40-B10B-CCBC5C843B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997" y="474733"/>
            <a:ext cx="1046563" cy="71356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3FE035A-653A-CD47-941E-7EBB4CE38D65}"/>
              </a:ext>
            </a:extLst>
          </p:cNvPr>
          <p:cNvSpPr txBox="1"/>
          <p:nvPr/>
        </p:nvSpPr>
        <p:spPr>
          <a:xfrm>
            <a:off x="4107882" y="335518"/>
            <a:ext cx="76561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Verdana"/>
                <a:cs typeface="Arial" panose="020B0604020202020204" pitchFamily="34" charset="0"/>
              </a:rPr>
              <a:t>UC ANR Statewide Programs &amp; Institutes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042BEF6-F685-D341-B3A4-F5DB09B5F113}"/>
              </a:ext>
            </a:extLst>
          </p:cNvPr>
          <p:cNvSpPr txBox="1"/>
          <p:nvPr/>
        </p:nvSpPr>
        <p:spPr>
          <a:xfrm>
            <a:off x="4107882" y="3835010"/>
            <a:ext cx="7704890" cy="43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ts val="2382"/>
              </a:lnSpc>
              <a:spcBef>
                <a:spcPts val="0"/>
              </a:spcBef>
              <a:spcAft>
                <a:spcPts val="2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Verdana"/>
                <a:cs typeface="Arial" panose="020B0604020202020204" pitchFamily="34" charset="0"/>
              </a:rPr>
              <a:t>Statewide Programs Utilizing Volunteers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A41777-2B50-E144-8A76-AFBD1B718A73}"/>
              </a:ext>
            </a:extLst>
          </p:cNvPr>
          <p:cNvSpPr txBox="1"/>
          <p:nvPr/>
        </p:nvSpPr>
        <p:spPr>
          <a:xfrm>
            <a:off x="4162779" y="5340021"/>
            <a:ext cx="7429160" cy="919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Over 26,300 volunteers contribute 1,144 FTE — equivalent to $71.1 million in donated public service each year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FFA1DD2-AE8B-8940-87E0-C298CB29B0D5}"/>
              </a:ext>
            </a:extLst>
          </p:cNvPr>
          <p:cNvCxnSpPr/>
          <p:nvPr/>
        </p:nvCxnSpPr>
        <p:spPr>
          <a:xfrm>
            <a:off x="600061" y="3509131"/>
            <a:ext cx="10991878" cy="0"/>
          </a:xfrm>
          <a:prstGeom prst="line">
            <a:avLst/>
          </a:prstGeom>
          <a:ln w="38100">
            <a:solidFill>
              <a:srgbClr val="FBB1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B2D5DB7-61C4-40B2-8861-31BDE5F586E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888" b="15381"/>
          <a:stretch/>
        </p:blipFill>
        <p:spPr>
          <a:xfrm>
            <a:off x="1577218" y="1339983"/>
            <a:ext cx="1070259" cy="757948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08D189B-427F-4F41-8AF6-B1F255E5877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10"/>
          <a:stretch/>
        </p:blipFill>
        <p:spPr>
          <a:xfrm>
            <a:off x="1448620" y="2433409"/>
            <a:ext cx="1268088" cy="6610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98F8DA-1B90-473F-B510-E4D0C255FD63}"/>
              </a:ext>
            </a:extLst>
          </p:cNvPr>
          <p:cNvSpPr/>
          <p:nvPr/>
        </p:nvSpPr>
        <p:spPr>
          <a:xfrm>
            <a:off x="7344475" y="1138691"/>
            <a:ext cx="4633926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0" marR="0" lvl="0" indent="-196850" algn="l" defTabSz="806867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/>
                <a:cs typeface="Arial" panose="020B0604020202020204" pitchFamily="34" charset="0"/>
              </a:rPr>
              <a:t>Integrated Pest Management</a:t>
            </a:r>
          </a:p>
          <a:p>
            <a:pPr marL="196850" marR="0" lvl="0" indent="-196850" algn="l" defTabSz="806867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/>
                <a:cs typeface="Arial" panose="020B0604020202020204" pitchFamily="34" charset="0"/>
              </a:rPr>
              <a:t>CA Institute for Water Resources</a:t>
            </a:r>
          </a:p>
          <a:p>
            <a:pPr marL="196850" marR="0" lvl="0" indent="-196850" algn="l" defTabSz="806867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/>
                <a:cs typeface="Arial" panose="020B0604020202020204" pitchFamily="34" charset="0"/>
              </a:rPr>
              <a:t>Expanded Food &amp; Nutrition Education</a:t>
            </a:r>
          </a:p>
          <a:p>
            <a:pPr marL="196850" marR="0" lvl="0" indent="-196850" algn="l" defTabSz="806867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/>
                <a:cs typeface="Arial" panose="020B0604020202020204" pitchFamily="34" charset="0"/>
              </a:rPr>
              <a:t>Sustainable Ag Research &amp; Education</a:t>
            </a:r>
          </a:p>
        </p:txBody>
      </p:sp>
      <p:sp>
        <p:nvSpPr>
          <p:cNvPr id="25" name="Content Placeholder 39">
            <a:extLst>
              <a:ext uri="{FF2B5EF4-FFF2-40B4-BE49-F238E27FC236}">
                <a16:creationId xmlns:a16="http://schemas.microsoft.com/office/drawing/2014/main" id="{DC611708-F2E0-438A-8383-72EE349EC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7882" y="1133587"/>
            <a:ext cx="6301484" cy="2190956"/>
          </a:xfrm>
        </p:spPr>
        <p:txBody>
          <a:bodyPr numCol="2" spcCol="0">
            <a:noAutofit/>
          </a:bodyPr>
          <a:lstStyle/>
          <a:p>
            <a:pPr marL="201168" indent="-197515" defTabSz="806867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/>
            </a:pPr>
            <a:r>
              <a:rPr lang="en-US" sz="2100" kern="0" dirty="0">
                <a:solidFill>
                  <a:prstClr val="black"/>
                </a:solidFill>
                <a:latin typeface="+mn-lt"/>
                <a:ea typeface="Verdana"/>
                <a:cs typeface="Arial" panose="020B0604020202020204" pitchFamily="34" charset="0"/>
              </a:rPr>
              <a:t>Nutrition Policy Institute</a:t>
            </a:r>
          </a:p>
          <a:p>
            <a:pPr marL="201168" indent="-197515" defTabSz="806867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/>
            </a:pPr>
            <a:r>
              <a:rPr lang="en-US" sz="2100" kern="0" dirty="0">
                <a:solidFill>
                  <a:prstClr val="black"/>
                </a:solidFill>
                <a:latin typeface="+mn-lt"/>
                <a:ea typeface="Verdana"/>
                <a:cs typeface="Arial" panose="020B0604020202020204" pitchFamily="34" charset="0"/>
              </a:rPr>
              <a:t>Informatics &amp; GIS</a:t>
            </a:r>
          </a:p>
          <a:p>
            <a:pPr marL="201168" indent="-197515" defTabSz="806867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/>
            </a:pPr>
            <a:r>
              <a:rPr lang="en-US" sz="2100" kern="0" dirty="0">
                <a:solidFill>
                  <a:prstClr val="black"/>
                </a:solidFill>
                <a:latin typeface="+mn-lt"/>
                <a:ea typeface="Verdana"/>
                <a:cs typeface="Arial" panose="020B0604020202020204" pitchFamily="34" charset="0"/>
              </a:rPr>
              <a:t>Agricultural Issues Center</a:t>
            </a:r>
          </a:p>
          <a:p>
            <a:pPr marL="201168" indent="-197515" defTabSz="806867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defRPr/>
            </a:pPr>
            <a:r>
              <a:rPr lang="en-US" sz="2100" kern="0" dirty="0">
                <a:solidFill>
                  <a:prstClr val="black"/>
                </a:solidFill>
                <a:latin typeface="+mn-lt"/>
                <a:ea typeface="Verdana"/>
                <a:cs typeface="Arial" panose="020B0604020202020204" pitchFamily="34" charset="0"/>
              </a:rPr>
              <a:t>CalFresh Healthy Living</a:t>
            </a:r>
          </a:p>
        </p:txBody>
      </p:sp>
    </p:spTree>
    <p:extLst>
      <p:ext uri="{BB962C8B-B14F-4D97-AF65-F5344CB8AC3E}">
        <p14:creationId xmlns:p14="http://schemas.microsoft.com/office/powerpoint/2010/main" val="465343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866F67-25D7-EB41-9242-DDED4A3BE387}"/>
              </a:ext>
            </a:extLst>
          </p:cNvPr>
          <p:cNvSpPr/>
          <p:nvPr/>
        </p:nvSpPr>
        <p:spPr>
          <a:xfrm>
            <a:off x="5836037" y="1374377"/>
            <a:ext cx="2347510" cy="10992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Arial" panose="020B0604020202020204" pitchFamily="34" charset="0"/>
              </a:rPr>
              <a:t>&gt; 1,000 publications and new educational materials produced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A4DA7F-5B72-FB43-AC59-35C98416D204}"/>
              </a:ext>
            </a:extLst>
          </p:cNvPr>
          <p:cNvSpPr/>
          <p:nvPr/>
        </p:nvSpPr>
        <p:spPr>
          <a:xfrm>
            <a:off x="9584117" y="1374377"/>
            <a:ext cx="1998775" cy="95410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Arial" panose="020B0604020202020204" pitchFamily="34" charset="0"/>
              </a:rPr>
              <a:t>18 novel ideas led to patent applications filed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A06C4-7CA6-C44F-991D-329A77D0463B}"/>
              </a:ext>
            </a:extLst>
          </p:cNvPr>
          <p:cNvSpPr/>
          <p:nvPr/>
        </p:nvSpPr>
        <p:spPr>
          <a:xfrm>
            <a:off x="5836037" y="2898709"/>
            <a:ext cx="2555831" cy="993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Arial" panose="020B0604020202020204" pitchFamily="34" charset="0"/>
              </a:rPr>
              <a:t>820,000 adult and youth direct contacts/ educational exchanges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F7D5DF-93ED-764C-9A20-6B0A9C2D4E36}"/>
              </a:ext>
            </a:extLst>
          </p:cNvPr>
          <p:cNvSpPr/>
          <p:nvPr/>
        </p:nvSpPr>
        <p:spPr>
          <a:xfrm>
            <a:off x="6298473" y="4356658"/>
            <a:ext cx="5512469" cy="167586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Arial" panose="020B0604020202020204" pitchFamily="34" charset="0"/>
              </a:rPr>
              <a:t>&gt;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Arial" panose="020B0604020202020204" pitchFamily="34" charset="0"/>
              </a:rPr>
              <a:t>100,000 classes, courses, workshops, and field days delivered throughout the state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4654F-47E7-5848-95C7-4B75BDE4CC5A}"/>
              </a:ext>
            </a:extLst>
          </p:cNvPr>
          <p:cNvSpPr txBox="1"/>
          <p:nvPr/>
        </p:nvSpPr>
        <p:spPr>
          <a:xfrm>
            <a:off x="9739700" y="2972066"/>
            <a:ext cx="1802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8.7 million web page views for UC IPM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74DF44-D5AA-D14D-93A4-1B06908BA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385" y="1318423"/>
            <a:ext cx="1043285" cy="10992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1D0446-680F-584C-9743-BB05AB74D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556" y="2799142"/>
            <a:ext cx="877695" cy="10262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4A7CA4-4C27-2C48-913A-0D67D59DD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85" y="2799142"/>
            <a:ext cx="1072012" cy="11282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2BFCD3-B293-2048-9CF7-A298DB392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1556" y="1450789"/>
            <a:ext cx="877695" cy="8776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D0441B-EE16-284C-BD4D-87BC9ECDF7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9064" y="4458700"/>
            <a:ext cx="1256603" cy="1311254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010F3DEA-F5F4-4765-AC9D-CB14A7D0B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4285"/>
            <a:ext cx="12192000" cy="69502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UC ANR Snapshot: 2018 Overall Program Metrics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25C0A-8528-4AFC-A2C5-6B0968D74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699" y="1447166"/>
            <a:ext cx="3435290" cy="454010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63089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374305"/>
            <a:ext cx="12192000" cy="662778"/>
          </a:xfr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dirty="0">
                <a:latin typeface="+mn-lt"/>
              </a:rPr>
              <a:t>UC ANR BUDGET FY 2019-20 (in millions)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21B05-6558-4844-B7C4-7E61FE919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069" y="1433313"/>
            <a:ext cx="4207300" cy="4130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75A53C-50FC-4B0E-B31F-D0B0A6A3D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946" y="1383291"/>
            <a:ext cx="4128567" cy="412085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188AA6-07CA-4AB7-BCFE-17678C88C190}"/>
              </a:ext>
            </a:extLst>
          </p:cNvPr>
          <p:cNvSpPr txBox="1"/>
          <p:nvPr/>
        </p:nvSpPr>
        <p:spPr>
          <a:xfrm>
            <a:off x="3927283" y="2135842"/>
            <a:ext cx="1066800" cy="137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68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Funds</a:t>
            </a:r>
          </a:p>
          <a:p>
            <a:pPr marL="0" marR="0" lvl="0" indent="0" algn="ctr" defTabSz="609468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$72.6M</a:t>
            </a:r>
          </a:p>
          <a:p>
            <a:pPr marL="0" marR="0" lvl="0" indent="0" algn="ctr" defTabSz="609468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33%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27D321-3187-4736-968A-F9B6EA6AE4D9}"/>
              </a:ext>
            </a:extLst>
          </p:cNvPr>
          <p:cNvSpPr txBox="1"/>
          <p:nvPr/>
        </p:nvSpPr>
        <p:spPr>
          <a:xfrm>
            <a:off x="4078207" y="4065553"/>
            <a:ext cx="1142999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468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Federal</a:t>
            </a:r>
          </a:p>
          <a:p>
            <a:pPr marL="0" marR="0" lvl="0" indent="0" algn="l" defTabSz="609468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Funds</a:t>
            </a:r>
          </a:p>
          <a:p>
            <a:pPr marL="0" marR="0" lvl="0" indent="0" algn="l" defTabSz="60946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$19.4M</a:t>
            </a:r>
          </a:p>
          <a:p>
            <a:pPr marL="0" marR="0" lvl="0" indent="0" algn="ctr" defTabSz="60946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9%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B179C-7C23-4BBC-89B0-182625638E6F}"/>
              </a:ext>
            </a:extLst>
          </p:cNvPr>
          <p:cNvSpPr txBox="1"/>
          <p:nvPr/>
        </p:nvSpPr>
        <p:spPr>
          <a:xfrm>
            <a:off x="1828878" y="3995806"/>
            <a:ext cx="23153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68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Competitive Grants </a:t>
            </a:r>
          </a:p>
          <a:p>
            <a:pPr marL="0" marR="0" lvl="0" indent="0" algn="ctr" defTabSz="609468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Extramural</a:t>
            </a:r>
          </a:p>
          <a:p>
            <a:pPr marL="0" marR="0" lvl="0" indent="0" algn="ctr" defTabSz="60946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$66.0M</a:t>
            </a:r>
          </a:p>
          <a:p>
            <a:pPr marL="0" marR="0" lvl="0" indent="0" algn="ctr" defTabSz="60946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30%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94EDB-43BC-4C27-AD58-CA79CFAD772B}"/>
              </a:ext>
            </a:extLst>
          </p:cNvPr>
          <p:cNvSpPr txBox="1"/>
          <p:nvPr/>
        </p:nvSpPr>
        <p:spPr>
          <a:xfrm>
            <a:off x="1821887" y="2236712"/>
            <a:ext cx="1176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68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</a:t>
            </a:r>
          </a:p>
          <a:p>
            <a:pPr marL="0" marR="0" lvl="0" indent="0" algn="ctr" defTabSz="609468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Sources*</a:t>
            </a:r>
          </a:p>
          <a:p>
            <a:pPr marL="0" marR="0" lvl="0" indent="0" algn="ctr" defTabSz="60946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$34.7M</a:t>
            </a:r>
          </a:p>
          <a:p>
            <a:pPr marL="0" marR="0" lvl="0" indent="0" algn="ctr" defTabSz="60946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15%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6D245-4456-464E-8AF3-D1446ED8B86E}"/>
              </a:ext>
            </a:extLst>
          </p:cNvPr>
          <p:cNvSpPr txBox="1"/>
          <p:nvPr/>
        </p:nvSpPr>
        <p:spPr>
          <a:xfrm>
            <a:off x="2543184" y="1614818"/>
            <a:ext cx="1066800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468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County Funds</a:t>
            </a:r>
          </a:p>
          <a:p>
            <a:pPr marL="0" marR="0" lvl="0" indent="0" algn="r" defTabSz="60946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$20.3M</a:t>
            </a:r>
          </a:p>
          <a:p>
            <a:pPr marL="0" marR="0" lvl="0" indent="0" algn="r" defTabSz="60946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9%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E1500-772B-4E88-8C55-6340157A25CD}"/>
              </a:ext>
            </a:extLst>
          </p:cNvPr>
          <p:cNvSpPr txBox="1"/>
          <p:nvPr/>
        </p:nvSpPr>
        <p:spPr>
          <a:xfrm>
            <a:off x="460299" y="4737672"/>
            <a:ext cx="2176575" cy="1102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Sources 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include: Private Gifts, 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Sales &amp; Services, Crop Income, Investment &amp; Other Program Income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390A76-84EB-44A0-A0CF-3FEDD59498D8}"/>
              </a:ext>
            </a:extLst>
          </p:cNvPr>
          <p:cNvSpPr/>
          <p:nvPr/>
        </p:nvSpPr>
        <p:spPr>
          <a:xfrm>
            <a:off x="530828" y="2528081"/>
            <a:ext cx="1095716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Endowment</a:t>
            </a: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Income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$9.5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4%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10554E-74C5-4236-9DF0-D150EAD85900}"/>
              </a:ext>
            </a:extLst>
          </p:cNvPr>
          <p:cNvCxnSpPr>
            <a:cxnSpLocks/>
          </p:cNvCxnSpPr>
          <p:nvPr/>
        </p:nvCxnSpPr>
        <p:spPr>
          <a:xfrm>
            <a:off x="1128457" y="3271812"/>
            <a:ext cx="664980" cy="35330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F8F4D6C-DD47-40D7-818F-FAE61207917D}"/>
              </a:ext>
            </a:extLst>
          </p:cNvPr>
          <p:cNvSpPr txBox="1"/>
          <p:nvPr/>
        </p:nvSpPr>
        <p:spPr>
          <a:xfrm>
            <a:off x="6588013" y="2480570"/>
            <a:ext cx="1672946" cy="158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468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County-based Research &amp; Extension</a:t>
            </a:r>
          </a:p>
          <a:p>
            <a:pPr marL="0" marR="0" lvl="0" indent="0" algn="ctr" defTabSz="609468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$92.2M</a:t>
            </a:r>
          </a:p>
          <a:p>
            <a:pPr marL="0" marR="0" lvl="0" indent="0" algn="ctr" defTabSz="609468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41%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1E1B73-8917-405E-BE02-95F9B8DD8988}"/>
              </a:ext>
            </a:extLst>
          </p:cNvPr>
          <p:cNvSpPr txBox="1"/>
          <p:nvPr/>
        </p:nvSpPr>
        <p:spPr>
          <a:xfrm>
            <a:off x="7687403" y="4063054"/>
            <a:ext cx="2620887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68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Campus-based </a:t>
            </a:r>
          </a:p>
          <a:p>
            <a:pPr marL="0" marR="0" lvl="0" indent="0" algn="ctr" defTabSz="609468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Extension</a:t>
            </a:r>
          </a:p>
          <a:p>
            <a:pPr marL="0" marR="0" lvl="0" indent="0" algn="l" defTabSz="609468" rtl="0" eaLnBrk="1" fontAlgn="auto" latinLnBrk="0" hangingPunct="1">
              <a:lnSpc>
                <a:spcPts val="22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$62.3M</a:t>
            </a:r>
          </a:p>
          <a:p>
            <a:pPr marL="0" marR="0" lvl="0" indent="0" algn="l" defTabSz="60946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28%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362AAF-6FA4-46EB-A938-34EB563C4D6A}"/>
              </a:ext>
            </a:extLst>
          </p:cNvPr>
          <p:cNvSpPr/>
          <p:nvPr/>
        </p:nvSpPr>
        <p:spPr>
          <a:xfrm>
            <a:off x="8438012" y="1785688"/>
            <a:ext cx="143399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Statewide 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$26.7M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A38CC4-81B9-4BCF-A53C-348DAB3A2452}"/>
              </a:ext>
            </a:extLst>
          </p:cNvPr>
          <p:cNvSpPr/>
          <p:nvPr/>
        </p:nvSpPr>
        <p:spPr>
          <a:xfrm>
            <a:off x="10306477" y="1503917"/>
            <a:ext cx="1068765" cy="1013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&amp; </a:t>
            </a:r>
          </a:p>
          <a:p>
            <a:pPr marL="0" marR="0" lvl="0" indent="0" algn="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Extension </a:t>
            </a:r>
          </a:p>
          <a:p>
            <a:pPr marL="0" marR="0" lvl="0" indent="0" algn="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$16.1M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4F4C3E-7ACA-416B-A525-2AAD0959D6F7}"/>
              </a:ext>
            </a:extLst>
          </p:cNvPr>
          <p:cNvSpPr/>
          <p:nvPr/>
        </p:nvSpPr>
        <p:spPr>
          <a:xfrm>
            <a:off x="10414722" y="2655956"/>
            <a:ext cx="960520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Institutional</a:t>
            </a:r>
          </a:p>
          <a:p>
            <a:pPr marL="0" marR="0" lvl="0" indent="0" algn="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$6.0 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3%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C871E1-907E-4597-834A-F9EC5FFEE107}"/>
              </a:ext>
            </a:extLst>
          </p:cNvPr>
          <p:cNvSpPr/>
          <p:nvPr/>
        </p:nvSpPr>
        <p:spPr>
          <a:xfrm>
            <a:off x="9183311" y="3409018"/>
            <a:ext cx="1156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Administration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$17.8M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AE8618-91DD-4359-85E8-665297C351BF}"/>
              </a:ext>
            </a:extLst>
          </p:cNvPr>
          <p:cNvSpPr/>
          <p:nvPr/>
        </p:nvSpPr>
        <p:spPr>
          <a:xfrm>
            <a:off x="10653229" y="3625113"/>
            <a:ext cx="768160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UCPath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$1.6 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1%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476F7C-0C21-451E-A6EE-79C78181604C}"/>
              </a:ext>
            </a:extLst>
          </p:cNvPr>
          <p:cNvSpPr/>
          <p:nvPr/>
        </p:nvSpPr>
        <p:spPr>
          <a:xfrm>
            <a:off x="1770630" y="962219"/>
            <a:ext cx="3648632" cy="38534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 SOURCES = $222.8M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C1B874-2DA6-4D69-BA3E-72983F8AD384}"/>
              </a:ext>
            </a:extLst>
          </p:cNvPr>
          <p:cNvSpPr/>
          <p:nvPr/>
        </p:nvSpPr>
        <p:spPr>
          <a:xfrm>
            <a:off x="6594332" y="963977"/>
            <a:ext cx="3648632" cy="38534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 USES = $222.8M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529323B-3451-4555-A39E-CF611731F0B1}"/>
              </a:ext>
            </a:extLst>
          </p:cNvPr>
          <p:cNvCxnSpPr>
            <a:cxnSpLocks/>
          </p:cNvCxnSpPr>
          <p:nvPr/>
        </p:nvCxnSpPr>
        <p:spPr>
          <a:xfrm flipH="1">
            <a:off x="9937012" y="2010466"/>
            <a:ext cx="678504" cy="50929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644E7D1-240E-4163-BFEB-65703DE2144E}"/>
              </a:ext>
            </a:extLst>
          </p:cNvPr>
          <p:cNvCxnSpPr>
            <a:cxnSpLocks/>
          </p:cNvCxnSpPr>
          <p:nvPr/>
        </p:nvCxnSpPr>
        <p:spPr>
          <a:xfrm flipH="1">
            <a:off x="10242964" y="2952562"/>
            <a:ext cx="451581" cy="7978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A6984F3-2483-49F3-8583-CB05BBB3D073}"/>
              </a:ext>
            </a:extLst>
          </p:cNvPr>
          <p:cNvCxnSpPr>
            <a:cxnSpLocks/>
          </p:cNvCxnSpPr>
          <p:nvPr/>
        </p:nvCxnSpPr>
        <p:spPr>
          <a:xfrm flipH="1" flipV="1">
            <a:off x="10336051" y="3177754"/>
            <a:ext cx="558931" cy="40615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9C9AC5F-2A74-42E6-B7BA-7AD36839E041}"/>
              </a:ext>
            </a:extLst>
          </p:cNvPr>
          <p:cNvSpPr/>
          <p:nvPr/>
        </p:nvSpPr>
        <p:spPr>
          <a:xfrm>
            <a:off x="5520271" y="5542695"/>
            <a:ext cx="63124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*Statewide Programs include: 4-H &amp; Youth Development, Agricultural Issues Center, California Naturalist, Expanded Food Nutrition Education, Integrated Pest Management, Informatics &amp; Geographic Information Systems, Master Gardener, Master Food Preserver, Sustainable Agriculture Research Education Program, Nutrition Policy Institute,  Water Resources Institute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294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608423-E8F6-4992-9E1B-7F772E34E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7" t="18273" r="29317" b="40236"/>
          <a:stretch/>
        </p:blipFill>
        <p:spPr>
          <a:xfrm>
            <a:off x="8707205" y="528609"/>
            <a:ext cx="2996265" cy="36714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D6C409-DFFD-4544-93DE-FE904E97315A}"/>
              </a:ext>
            </a:extLst>
          </p:cNvPr>
          <p:cNvSpPr/>
          <p:nvPr/>
        </p:nvSpPr>
        <p:spPr>
          <a:xfrm>
            <a:off x="692331" y="1338883"/>
            <a:ext cx="6943167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20+ years of flat or declining budgets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Shrinking UCCE academic footprint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Decades of deferred maintenance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to diversify and expand funding 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Lacking integrated planning process to support prioritizing investments across the Division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complex challenges facing California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32BC8-2463-4E60-98F4-D4A4AAC21991}"/>
              </a:ext>
            </a:extLst>
          </p:cNvPr>
          <p:cNvSpPr txBox="1"/>
          <p:nvPr/>
        </p:nvSpPr>
        <p:spPr>
          <a:xfrm>
            <a:off x="587957" y="474081"/>
            <a:ext cx="566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Were We in 2016?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AD978A-6CAC-497E-A763-105D0AE4F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799" y="1147978"/>
            <a:ext cx="2975296" cy="1752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6771C7-5BBC-4D81-9C48-89DA48B56A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12" t="12695" r="7467" b="18305"/>
          <a:stretch/>
        </p:blipFill>
        <p:spPr>
          <a:xfrm>
            <a:off x="7635499" y="4902041"/>
            <a:ext cx="970942" cy="1018312"/>
          </a:xfrm>
          <a:prstGeom prst="rect">
            <a:avLst/>
          </a:prstGeom>
        </p:spPr>
      </p:pic>
      <p:pic>
        <p:nvPicPr>
          <p:cNvPr id="3074" name="Picture 2" descr="Image result for uc anr meeting images">
            <a:extLst>
              <a:ext uri="{FF2B5EF4-FFF2-40B4-BE49-F238E27FC236}">
                <a16:creationId xmlns:a16="http://schemas.microsoft.com/office/drawing/2014/main" id="{10CB7016-D6E7-4DAD-8688-7BCE2945C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205" y="4309146"/>
            <a:ext cx="2975296" cy="161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uc anr meeting images">
            <a:extLst>
              <a:ext uri="{FF2B5EF4-FFF2-40B4-BE49-F238E27FC236}">
                <a16:creationId xmlns:a16="http://schemas.microsoft.com/office/drawing/2014/main" id="{552ADC6E-7656-419A-BE71-8E81579C2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5" t="4572" r="4461" b="8360"/>
          <a:stretch/>
        </p:blipFill>
        <p:spPr bwMode="auto">
          <a:xfrm>
            <a:off x="7303939" y="2997892"/>
            <a:ext cx="1302501" cy="180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20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1818716-0862-4968-ACB6-61746E5F2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06" y="707066"/>
            <a:ext cx="10421808" cy="5496302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CFBFACA0-5F69-4CA5-9F6F-6C8ADB55E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078" y="350557"/>
            <a:ext cx="424909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UCCE Academics in 1990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202 Specialists, 326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Advisors</a:t>
            </a: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A2E84535-E722-4524-B2E4-458973D67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750" y="2259890"/>
            <a:ext cx="1106941" cy="1195327"/>
          </a:xfrm>
          <a:prstGeom prst="rect">
            <a:avLst/>
          </a:prstGeom>
          <a:solidFill>
            <a:sysClr val="window" lastClr="FFFFFF">
              <a:alpha val="79999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The 1914 Smith-Lever Act creates Cooperative Extension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6F22FB-D53D-4DDF-81EC-EC1B515C67FC}"/>
              </a:ext>
            </a:extLst>
          </p:cNvPr>
          <p:cNvSpPr txBox="1"/>
          <p:nvPr/>
        </p:nvSpPr>
        <p:spPr>
          <a:xfrm>
            <a:off x="10250118" y="5152999"/>
            <a:ext cx="99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Academic counts are rounded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2DBE7C-B096-476D-82C3-C6F738B7DBC8}"/>
              </a:ext>
            </a:extLst>
          </p:cNvPr>
          <p:cNvSpPr txBox="1"/>
          <p:nvPr/>
        </p:nvSpPr>
        <p:spPr>
          <a:xfrm rot="16200000">
            <a:off x="-960229" y="3132132"/>
            <a:ext cx="3147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Number of UCCE Academics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A0E1F46F-E445-4AFD-9867-E9720DBA5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625" y="1158470"/>
            <a:ext cx="2656985" cy="14106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UCCE in 2019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123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Specialists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rPr>
              <a:t>164 Advisors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45FD19-14B6-4357-BC6D-0A918EA79C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4" t="20372"/>
          <a:stretch/>
        </p:blipFill>
        <p:spPr>
          <a:xfrm>
            <a:off x="3022169" y="3157953"/>
            <a:ext cx="6250984" cy="26413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57ED3-1DDD-4238-8497-6C032E2ECF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767"/>
          <a:stretch/>
        </p:blipFill>
        <p:spPr>
          <a:xfrm>
            <a:off x="3270376" y="2377747"/>
            <a:ext cx="3685721" cy="737412"/>
          </a:xfrm>
          <a:prstGeom prst="round2Same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62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1D33B5-9D19-439C-90EE-6D8E669938E1}"/>
              </a:ext>
            </a:extLst>
          </p:cNvPr>
          <p:cNvSpPr/>
          <p:nvPr/>
        </p:nvSpPr>
        <p:spPr>
          <a:xfrm>
            <a:off x="587957" y="1322972"/>
            <a:ext cx="7316179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Recent Changes in leadership at UC and UC ANR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Restructuring the UC ANR leadership structures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Expanding Development Services and Grants Support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Rebuilding relations with campuses: updated MOUs on processes and collaboration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Clarification on state funding model for UC ANR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701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Looking to the second century of UCCE!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EB0AE-B616-4B79-82F8-03381186F93F}"/>
              </a:ext>
            </a:extLst>
          </p:cNvPr>
          <p:cNvSpPr txBox="1"/>
          <p:nvPr/>
        </p:nvSpPr>
        <p:spPr>
          <a:xfrm>
            <a:off x="587957" y="474081"/>
            <a:ext cx="566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Were We in 2016?</a:t>
            </a:r>
          </a:p>
        </p:txBody>
      </p:sp>
      <p:pic>
        <p:nvPicPr>
          <p:cNvPr id="6" name="Picture 5" descr="A picture containing sitting, table, man, woman&#10;&#10;Description automatically generated">
            <a:extLst>
              <a:ext uri="{FF2B5EF4-FFF2-40B4-BE49-F238E27FC236}">
                <a16:creationId xmlns:a16="http://schemas.microsoft.com/office/drawing/2014/main" id="{8F105273-6F60-45B3-9489-956838FBED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6" t="10389"/>
          <a:stretch/>
        </p:blipFill>
        <p:spPr>
          <a:xfrm>
            <a:off x="9803543" y="2438400"/>
            <a:ext cx="1952786" cy="1701832"/>
          </a:xfrm>
          <a:prstGeom prst="rect">
            <a:avLst/>
          </a:prstGeom>
        </p:spPr>
      </p:pic>
      <p:pic>
        <p:nvPicPr>
          <p:cNvPr id="1026" name="Picture 2" descr="Image result for wendy powers uc anr image">
            <a:extLst>
              <a:ext uri="{FF2B5EF4-FFF2-40B4-BE49-F238E27FC236}">
                <a16:creationId xmlns:a16="http://schemas.microsoft.com/office/drawing/2014/main" id="{AB11CD58-FB5B-4D48-9160-893DADBC4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1" t="1459" r="32706" b="48533"/>
          <a:stretch/>
        </p:blipFill>
        <p:spPr bwMode="auto">
          <a:xfrm>
            <a:off x="8269169" y="3125387"/>
            <a:ext cx="1463652" cy="1428428"/>
          </a:xfrm>
          <a:prstGeom prst="rect">
            <a:avLst/>
          </a:prstGeom>
          <a:noFill/>
          <a:ln w="666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A71883-48D9-46EA-90C8-CE2D7704F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786" y="867905"/>
            <a:ext cx="1684035" cy="21789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 descr="A picture containing sign&#10;&#10;Description automatically generated">
            <a:extLst>
              <a:ext uri="{FF2B5EF4-FFF2-40B4-BE49-F238E27FC236}">
                <a16:creationId xmlns:a16="http://schemas.microsoft.com/office/drawing/2014/main" id="{2D330AB2-614C-4B2D-8820-A6405A83D8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86" y="4632325"/>
            <a:ext cx="3709261" cy="1293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10CBF7-C787-4B16-817C-3A0683128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2005" y="3565083"/>
            <a:ext cx="2306042" cy="1004503"/>
          </a:xfrm>
          <a:prstGeom prst="rect">
            <a:avLst/>
          </a:prstGeom>
          <a:ln w="66675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248FF1-C749-43D6-BD02-E8C5A8E6D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3543" y="592752"/>
            <a:ext cx="1952786" cy="1782909"/>
          </a:xfrm>
          <a:prstGeom prst="rect">
            <a:avLst/>
          </a:prstGeom>
        </p:spPr>
      </p:pic>
      <p:pic>
        <p:nvPicPr>
          <p:cNvPr id="12" name="Picture Placeholder 19">
            <a:extLst>
              <a:ext uri="{FF2B5EF4-FFF2-40B4-BE49-F238E27FC236}">
                <a16:creationId xmlns:a16="http://schemas.microsoft.com/office/drawing/2014/main" id="{BE72036F-F38C-4BED-BF1B-16EF1C4C3F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47" b="25167"/>
          <a:stretch/>
        </p:blipFill>
        <p:spPr>
          <a:xfrm>
            <a:off x="718947" y="4882319"/>
            <a:ext cx="1843439" cy="141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448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 ANR PowerPoint template" id="{E3ABC6F1-FE44-E24C-9BA6-BC71FB632616}" vid="{E1EBF3C3-83B3-6446-BF48-EE02E5781DF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5125</TotalTime>
  <Words>1617</Words>
  <Application>Microsoft Office PowerPoint</Application>
  <PresentationFormat>Widescreen</PresentationFormat>
  <Paragraphs>284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MS PGothic</vt:lpstr>
      <vt:lpstr>Arial</vt:lpstr>
      <vt:lpstr>Arial Narrow</vt:lpstr>
      <vt:lpstr>Calibri</vt:lpstr>
      <vt:lpstr>Verdana</vt:lpstr>
      <vt:lpstr>Wingdings</vt:lpstr>
      <vt:lpstr>ヒラギノ角ゴ ProN W3</vt:lpstr>
      <vt:lpstr>5_Office Theme</vt:lpstr>
      <vt:lpstr>6_Office Theme</vt:lpstr>
      <vt:lpstr>PowerPoint Presentation</vt:lpstr>
      <vt:lpstr>UC ANR Today</vt:lpstr>
      <vt:lpstr>PowerPoint Presentation</vt:lpstr>
      <vt:lpstr>PowerPoint Presentation</vt:lpstr>
      <vt:lpstr>UC ANR Snapshot: 2018 Overall Program Metrics</vt:lpstr>
      <vt:lpstr>UC ANR BUDGET FY 2019-20 (in millions)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Administrative Efficiencies &amp; Savings are Re-invested in Programmatic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Stein</dc:creator>
  <cp:lastModifiedBy>Mark Bell</cp:lastModifiedBy>
  <cp:revision>217</cp:revision>
  <dcterms:created xsi:type="dcterms:W3CDTF">2019-12-17T19:44:56Z</dcterms:created>
  <dcterms:modified xsi:type="dcterms:W3CDTF">2020-02-20T22:34:38Z</dcterms:modified>
</cp:coreProperties>
</file>