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07" r:id="rId2"/>
    <p:sldId id="258" r:id="rId3"/>
    <p:sldId id="335" r:id="rId4"/>
    <p:sldId id="444" r:id="rId5"/>
    <p:sldId id="337" r:id="rId6"/>
    <p:sldId id="338" r:id="rId7"/>
    <p:sldId id="339" r:id="rId8"/>
    <p:sldId id="400" r:id="rId9"/>
    <p:sldId id="543" r:id="rId10"/>
    <p:sldId id="888" r:id="rId11"/>
    <p:sldId id="372" r:id="rId12"/>
    <p:sldId id="886" r:id="rId13"/>
    <p:sldId id="503" r:id="rId14"/>
    <p:sldId id="501" r:id="rId15"/>
    <p:sldId id="539" r:id="rId16"/>
    <p:sldId id="540" r:id="rId17"/>
    <p:sldId id="887" r:id="rId18"/>
    <p:sldId id="542" r:id="rId19"/>
    <p:sldId id="256" r:id="rId20"/>
    <p:sldId id="797" r:id="rId21"/>
    <p:sldId id="882" r:id="rId22"/>
    <p:sldId id="330" r:id="rId23"/>
    <p:sldId id="894" r:id="rId24"/>
    <p:sldId id="896" r:id="rId25"/>
    <p:sldId id="883" r:id="rId26"/>
    <p:sldId id="275" r:id="rId27"/>
    <p:sldId id="324" r:id="rId28"/>
    <p:sldId id="272" r:id="rId29"/>
    <p:sldId id="320" r:id="rId30"/>
    <p:sldId id="303" r:id="rId31"/>
    <p:sldId id="318" r:id="rId32"/>
    <p:sldId id="281" r:id="rId33"/>
    <p:sldId id="290" r:id="rId34"/>
    <p:sldId id="301" r:id="rId35"/>
    <p:sldId id="291" r:id="rId36"/>
    <p:sldId id="302" r:id="rId37"/>
    <p:sldId id="289" r:id="rId38"/>
    <p:sldId id="900" r:id="rId39"/>
    <p:sldId id="901" r:id="rId40"/>
    <p:sldId id="902" r:id="rId41"/>
    <p:sldId id="277" r:id="rId42"/>
    <p:sldId id="283" r:id="rId43"/>
    <p:sldId id="332" r:id="rId44"/>
    <p:sldId id="333" r:id="rId45"/>
    <p:sldId id="889" r:id="rId46"/>
    <p:sldId id="286" r:id="rId47"/>
    <p:sldId id="349" r:id="rId48"/>
    <p:sldId id="375" r:id="rId49"/>
    <p:sldId id="898" r:id="rId50"/>
    <p:sldId id="357" r:id="rId51"/>
    <p:sldId id="347" r:id="rId52"/>
    <p:sldId id="311" r:id="rId53"/>
    <p:sldId id="346" r:id="rId54"/>
    <p:sldId id="891" r:id="rId55"/>
    <p:sldId id="376" r:id="rId56"/>
    <p:sldId id="345" r:id="rId57"/>
    <p:sldId id="377" r:id="rId58"/>
    <p:sldId id="316" r:id="rId59"/>
    <p:sldId id="300" r:id="rId60"/>
    <p:sldId id="897" r:id="rId61"/>
    <p:sldId id="265" r:id="rId62"/>
    <p:sldId id="380" r:id="rId63"/>
    <p:sldId id="321" r:id="rId64"/>
    <p:sldId id="506" r:id="rId65"/>
    <p:sldId id="304" r:id="rId66"/>
    <p:sldId id="379" r:id="rId67"/>
    <p:sldId id="50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2FF"/>
    <a:srgbClr val="A7D3FF"/>
    <a:srgbClr val="89C4FF"/>
    <a:srgbClr val="99CCFF"/>
    <a:srgbClr val="A4BDDC"/>
    <a:srgbClr val="9E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0178" autoAdjust="0"/>
  </p:normalViewPr>
  <p:slideViewPr>
    <p:cSldViewPr>
      <p:cViewPr varScale="1">
        <p:scale>
          <a:sx n="95" d="100"/>
          <a:sy n="95" d="100"/>
        </p:scale>
        <p:origin x="10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93431-DDC8-487F-83CA-D7BDC2F2AE4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8177-7EFF-46BE-A230-9D73F03E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0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Falciparum: causes most severe 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Knowlesi</a:t>
            </a:r>
            <a:r>
              <a:rPr lang="en-US" dirty="0"/>
              <a:t>: primarily non-human primates, can cause severe human disease</a:t>
            </a:r>
          </a:p>
          <a:p>
            <a:r>
              <a:rPr lang="en-US" dirty="0"/>
              <a:t>Vivax and </a:t>
            </a:r>
            <a:r>
              <a:rPr lang="en-US" dirty="0" err="1"/>
              <a:t>ovale</a:t>
            </a:r>
            <a:r>
              <a:rPr lang="en-US" dirty="0"/>
              <a:t>: can recrudesce months/years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698F6-B059-4EFF-9DD4-8DF0318ADC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3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Falciparum: causes most severe 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Knowlesi</a:t>
            </a:r>
            <a:r>
              <a:rPr lang="en-US" dirty="0"/>
              <a:t>: primarily non-human primates, can cause severe human disease</a:t>
            </a:r>
          </a:p>
          <a:p>
            <a:r>
              <a:rPr lang="en-US" dirty="0"/>
              <a:t>Vivax and </a:t>
            </a:r>
            <a:r>
              <a:rPr lang="en-US" dirty="0" err="1"/>
              <a:t>ovale</a:t>
            </a:r>
            <a:r>
              <a:rPr lang="en-US" dirty="0"/>
              <a:t>: can recrudesce months/years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698F6-B059-4EFF-9DD4-8DF0318ADC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7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WNV: Culex mosquitoes, Deng/</a:t>
            </a:r>
            <a:r>
              <a:rPr lang="en-US" dirty="0" err="1"/>
              <a:t>chik</a:t>
            </a:r>
            <a:r>
              <a:rPr lang="en-US" dirty="0"/>
              <a:t>/Zika: Aedes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698F6-B059-4EFF-9DD4-8DF0318ADC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 defTabSz="89693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r" eaLnBrk="1" hangingPunct="1"/>
            <a:fld id="{64B9B476-631C-4A96-ABAE-1115509BCA94}" type="slidenum">
              <a:rPr lang="en-US" sz="1200">
                <a:latin typeface="Calibri" pitchFamily="34" charset="0"/>
                <a:cs typeface="Arial" charset="0"/>
              </a:rPr>
              <a:pPr algn="r" eaLnBrk="1" hangingPunct="1"/>
              <a:t>53</a:t>
            </a:fld>
            <a:endParaRPr lang="en-US" sz="12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With their propensity to trap water, tires have long been recognized as potential habitat for mosquitoes.  Pratt et al. 1946 reported the discovery of mosquito larvae in 3 of 12 ships carrying old tires and other salvage from combat areas of the Pacific to the United States.  They reported finding 7 species of non-</a:t>
            </a:r>
            <a:r>
              <a:rPr lang="en-US" altLang="en-US" dirty="0" err="1"/>
              <a:t>indiginous</a:t>
            </a:r>
            <a:r>
              <a:rPr lang="en-US" altLang="en-US" dirty="0"/>
              <a:t> species, several known disease vectors.  Even dry tires were recognized as potential sources of eggs.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Pratt et al. 1946.  Tires as a factor in the transportation of mosquitoes by ships.  Military Surgeon 99(6): 785-788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4E6D87-7EEA-4E23-B978-586D77D2AE70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5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9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8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7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2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4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3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8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9CAE5-CE8E-475C-866F-C93AF7C79F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B367-E7A7-4848-AD75-02B533BC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f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forestryimages.org/browse/detail.cfm?imgnum=136602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f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http://www.google.com/url?sa=i&amp;rct=j&amp;q=&amp;esrc=s&amp;frm=1&amp;source=images&amp;cd=&amp;cad=rja&amp;uact=8&amp;docid=4axItRNy2tdhvM&amp;tbnid=lk2xwEJcF2NzsM:&amp;ved=0CAUQjRw&amp;url=http://www.deborahsilver.com/blog/page/118/?s%3Dwinter%2Bcontainers&amp;ei=q7eIU6f0NYeCogSU6IGoCA&amp;psig=AFQjCNFogwr7mjlW9QubJ78t7oMmOXtdUQ&amp;ust=1401555232036203" TargetMode="Externa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forestryimages.org/browse/detail.cfm?imgnum=1366025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ph.ca.gov/Programs/CID/DCDC/Pages/Malaria.aspx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-143682" y="5060882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California Mosquitoes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416955" y="5945381"/>
            <a:ext cx="371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cs typeface="Arial" panose="020B0604020202020204" pitchFamily="34" charset="0"/>
              </a:rPr>
              <a:t>Michael Niemela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76200" y="6322893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Arial" panose="020B0604020202020204" pitchFamily="34" charset="0"/>
              </a:rPr>
              <a:t>California Department of Public Health – Vector-Borne Disease Section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Arial" panose="020B0604020202020204" pitchFamily="34" charset="0"/>
              </a:rPr>
              <a:t>August 3, 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619126"/>
            <a:ext cx="6570634" cy="38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1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6F4144E-6F56-08B2-45E1-9D57C42F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622300"/>
            <a:ext cx="74168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B20D099-7D9B-C850-BA6D-D9F2CE50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b="1" dirty="0"/>
              <a:t>Egg Rafts </a:t>
            </a:r>
            <a:r>
              <a:rPr lang="en-US" altLang="en-US" b="1" i="1" dirty="0"/>
              <a:t>vs. Aedes</a:t>
            </a:r>
            <a:r>
              <a:rPr lang="en-US" altLang="en-US" b="1" dirty="0"/>
              <a:t> Eggs</a:t>
            </a:r>
          </a:p>
        </p:txBody>
      </p:sp>
      <p:pic>
        <p:nvPicPr>
          <p:cNvPr id="35843" name="Picture 2" descr="http://farm5.static.flickr.com/4123/4776763699_f8d0199bfe.jpg">
            <a:extLst>
              <a:ext uri="{FF2B5EF4-FFF2-40B4-BE49-F238E27FC236}">
                <a16:creationId xmlns:a16="http://schemas.microsoft.com/office/drawing/2014/main" id="{78FDA411-D44E-60EA-5F30-745B082F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14400"/>
            <a:ext cx="2133600" cy="31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http://research.haifa.ac.il/~leon/images/Culiseta_egg_raft.JPG">
            <a:extLst>
              <a:ext uri="{FF2B5EF4-FFF2-40B4-BE49-F238E27FC236}">
                <a16:creationId xmlns:a16="http://schemas.microsoft.com/office/drawing/2014/main" id="{3FADCAC2-0B3B-D52C-8A7C-FC74531F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14400"/>
            <a:ext cx="4187825" cy="310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spectacles&#10;&#10;Description automatically generated">
            <a:extLst>
              <a:ext uri="{FF2B5EF4-FFF2-40B4-BE49-F238E27FC236}">
                <a16:creationId xmlns:a16="http://schemas.microsoft.com/office/drawing/2014/main" id="{6EBC3F12-2D9E-9AF9-EFEB-FA26634D4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91000"/>
            <a:ext cx="476250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EE9D-61C2-3AEF-D06E-7CFBB496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/>
              <a:t>Larval and Pupal Respiration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76327-8A36-BF28-A5A6-5ABAD03C9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419600" cy="2927985"/>
          </a:xfrm>
          <a:prstGeom prst="rect">
            <a:avLst/>
          </a:prstGeom>
        </p:spPr>
      </p:pic>
      <p:pic>
        <p:nvPicPr>
          <p:cNvPr id="10" name="Content Placeholder 9" descr="A spider on a web&#10;&#10;Description automatically generated with low confidence">
            <a:extLst>
              <a:ext uri="{FF2B5EF4-FFF2-40B4-BE49-F238E27FC236}">
                <a16:creationId xmlns:a16="http://schemas.microsoft.com/office/drawing/2014/main" id="{16B40945-5B7E-5217-747A-21DC77A27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03" y="1066800"/>
            <a:ext cx="3017897" cy="45259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517FDD-1DEE-ABD8-80FE-95CE5D22EDF5}"/>
              </a:ext>
            </a:extLst>
          </p:cNvPr>
          <p:cNvSpPr txBox="1"/>
          <p:nvPr/>
        </p:nvSpPr>
        <p:spPr>
          <a:xfrm>
            <a:off x="1524000" y="4038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Anopheles</a:t>
            </a:r>
            <a:r>
              <a:rPr lang="en-US" b="1" dirty="0"/>
              <a:t> larva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22C97-1C3F-FF17-EE34-24DE0D99A55C}"/>
              </a:ext>
            </a:extLst>
          </p:cNvPr>
          <p:cNvSpPr txBox="1"/>
          <p:nvPr/>
        </p:nvSpPr>
        <p:spPr>
          <a:xfrm>
            <a:off x="62484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Culex</a:t>
            </a:r>
            <a:r>
              <a:rPr lang="en-US" b="1" dirty="0"/>
              <a:t> larva</a:t>
            </a:r>
          </a:p>
        </p:txBody>
      </p:sp>
      <p:pic>
        <p:nvPicPr>
          <p:cNvPr id="14" name="Picture 13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F9822DF5-B017-3506-5403-F08E7E3B6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4607379"/>
            <a:ext cx="2124075" cy="2152650"/>
          </a:xfrm>
          <a:prstGeom prst="rect">
            <a:avLst/>
          </a:prstGeom>
        </p:spPr>
      </p:pic>
      <p:pic>
        <p:nvPicPr>
          <p:cNvPr id="16" name="Picture 1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B65428E6-99D6-C778-9469-EB9452E47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39" y="4607379"/>
            <a:ext cx="2578161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Mosquito Ecology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Different mosquito species have different ecological requirements.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Polluted water (dairy ponds, septic tanks): </a:t>
            </a:r>
            <a:r>
              <a:rPr lang="en-US" b="1" i="1" dirty="0"/>
              <a:t>Culex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Small containers: </a:t>
            </a:r>
            <a:r>
              <a:rPr lang="en-US" b="1" i="1" dirty="0"/>
              <a:t>Aedes aegypti</a:t>
            </a:r>
            <a:r>
              <a:rPr lang="en-US" b="1" dirty="0"/>
              <a:t>/</a:t>
            </a:r>
            <a:r>
              <a:rPr lang="en-US" b="1" i="1" dirty="0"/>
              <a:t>albopictus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Flood water: </a:t>
            </a:r>
            <a:r>
              <a:rPr lang="en-US" b="1" i="1" dirty="0"/>
              <a:t>Aedes</a:t>
            </a:r>
            <a:r>
              <a:rPr lang="en-US" b="1" dirty="0"/>
              <a:t> spp., </a:t>
            </a:r>
            <a:r>
              <a:rPr lang="en-US" b="1" i="1" dirty="0"/>
              <a:t>Anopheles</a:t>
            </a:r>
            <a:r>
              <a:rPr lang="en-US" b="1" dirty="0"/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175277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Mosquito-Borne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Mosquitoes vector many diseases, including Dengue, Chikungunya, and Zika virus (travel related).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Malaria – eradicated from California, but vectors remain.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West Nile virus.  </a:t>
            </a:r>
            <a:r>
              <a:rPr lang="en-US" b="1" i="1" dirty="0"/>
              <a:t>Culex</a:t>
            </a:r>
            <a:r>
              <a:rPr lang="en-US" b="1" dirty="0"/>
              <a:t> mosquitoes.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St. Louis encephalitis virus. </a:t>
            </a:r>
            <a:r>
              <a:rPr lang="en-US" b="1" i="1" dirty="0"/>
              <a:t>Culex</a:t>
            </a:r>
            <a:r>
              <a:rPr lang="en-US" b="1" dirty="0"/>
              <a:t> mosquitoes.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Just plain nuisances. First vector control agency started in 1915.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9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dirty&#10;&#10;Description automatically generated">
            <a:extLst>
              <a:ext uri="{FF2B5EF4-FFF2-40B4-BE49-F238E27FC236}">
                <a16:creationId xmlns:a16="http://schemas.microsoft.com/office/drawing/2014/main" id="{2A07064C-F1BF-76DF-B6A5-2BC5E2562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A499D-2E01-8837-5D06-D6D7A66B717A}"/>
              </a:ext>
            </a:extLst>
          </p:cNvPr>
          <p:cNvSpPr txBox="1"/>
          <p:nvPr/>
        </p:nvSpPr>
        <p:spPr>
          <a:xfrm>
            <a:off x="2209800" y="5334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Feeding Mosquitoes</a:t>
            </a:r>
          </a:p>
        </p:txBody>
      </p:sp>
    </p:spTree>
    <p:extLst>
      <p:ext uri="{BB962C8B-B14F-4D97-AF65-F5344CB8AC3E}">
        <p14:creationId xmlns:p14="http://schemas.microsoft.com/office/powerpoint/2010/main" val="942622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52" y="609600"/>
            <a:ext cx="7874911" cy="969963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Feeding My Colony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:\1Master Folder\Photos\Mosquito bites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52" y="1600200"/>
            <a:ext cx="7882848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3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A0A2-C439-6F61-4947-C134938C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Good are Mosquitoes?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DDD17-0B6A-345A-61DF-BBC02DED7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Larvae feed on microscopic organisms and organic debris in water. Some exceptions:</a:t>
            </a:r>
          </a:p>
        </p:txBody>
      </p:sp>
      <p:pic>
        <p:nvPicPr>
          <p:cNvPr id="5" name="Picture 4" descr="A picture containing coin&#10;&#10;Description automatically generated">
            <a:extLst>
              <a:ext uri="{FF2B5EF4-FFF2-40B4-BE49-F238E27FC236}">
                <a16:creationId xmlns:a16="http://schemas.microsoft.com/office/drawing/2014/main" id="{95EBADD1-08F7-1E6F-2893-B207A883E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15443"/>
            <a:ext cx="2419350" cy="189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D1D2E-B2C2-CF9F-A19A-992C92945539}"/>
              </a:ext>
            </a:extLst>
          </p:cNvPr>
          <p:cNvSpPr txBox="1"/>
          <p:nvPr/>
        </p:nvSpPr>
        <p:spPr>
          <a:xfrm>
            <a:off x="914400" y="5105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Toxorhynchites</a:t>
            </a:r>
            <a:r>
              <a:rPr lang="en-US" b="1" dirty="0"/>
              <a:t> larva</a:t>
            </a:r>
          </a:p>
        </p:txBody>
      </p:sp>
      <p:pic>
        <p:nvPicPr>
          <p:cNvPr id="8" name="Picture 7" descr="A black spider on a person's finger&#10;&#10;Description automatically generated with low confidence">
            <a:extLst>
              <a:ext uri="{FF2B5EF4-FFF2-40B4-BE49-F238E27FC236}">
                <a16:creationId xmlns:a16="http://schemas.microsoft.com/office/drawing/2014/main" id="{F169D76A-5297-D91F-05B6-E470C5921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2" y="2962275"/>
            <a:ext cx="2143125" cy="2143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FD4D55-98F1-BB65-F583-BA7D29D86E38}"/>
              </a:ext>
            </a:extLst>
          </p:cNvPr>
          <p:cNvSpPr txBox="1"/>
          <p:nvPr/>
        </p:nvSpPr>
        <p:spPr>
          <a:xfrm>
            <a:off x="457200" y="5700623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Mosquitoes are an important part of the food chain.</a:t>
            </a:r>
          </a:p>
        </p:txBody>
      </p:sp>
    </p:spTree>
    <p:extLst>
      <p:ext uri="{BB962C8B-B14F-4D97-AF65-F5344CB8AC3E}">
        <p14:creationId xmlns:p14="http://schemas.microsoft.com/office/powerpoint/2010/main" val="125852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7A499D-2E01-8837-5D06-D6D7A66B717A}"/>
              </a:ext>
            </a:extLst>
          </p:cNvPr>
          <p:cNvSpPr txBox="1"/>
          <p:nvPr/>
        </p:nvSpPr>
        <p:spPr>
          <a:xfrm>
            <a:off x="2209800" y="5334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Mosquitoes Feeding on </a:t>
            </a:r>
            <a:endParaRPr lang="en-US" sz="4000" b="1" dirty="0"/>
          </a:p>
        </p:txBody>
      </p:sp>
      <p:pic>
        <p:nvPicPr>
          <p:cNvPr id="5" name="Picture 4" descr="A bug on a flower&#10;&#10;Description automatically generated with medium confidence">
            <a:extLst>
              <a:ext uri="{FF2B5EF4-FFF2-40B4-BE49-F238E27FC236}">
                <a16:creationId xmlns:a16="http://schemas.microsoft.com/office/drawing/2014/main" id="{4D09631A-4E0D-84AC-5635-CBED128D8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4" y="1241286"/>
            <a:ext cx="7189886" cy="54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1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C01AFC8-8704-9CF5-934F-F9324EB780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 anchor="ctr"/>
          <a:lstStyle/>
          <a:p>
            <a:r>
              <a:rPr lang="en-US" altLang="en-US" sz="4400" b="1" dirty="0"/>
              <a:t>Malaria in the U.S. 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A9789562-615F-F427-17D3-35F819E1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295400"/>
            <a:ext cx="311943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43639-EC46-7172-3123-0052FBA6C538}"/>
              </a:ext>
            </a:extLst>
          </p:cNvPr>
          <p:cNvSpPr txBox="1"/>
          <p:nvPr/>
        </p:nvSpPr>
        <p:spPr>
          <a:xfrm>
            <a:off x="2514600" y="5257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 the news…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California Mosquitoes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Vector-borne Disease Section: Who we are and what we do.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Mosquitoes: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Basic mosquito biology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Malaria in the United States (in the news)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/>
              <a:t>An American success story!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Invasive </a:t>
            </a:r>
            <a:r>
              <a:rPr lang="en-US" b="1" i="1" dirty="0"/>
              <a:t>Aedes</a:t>
            </a:r>
            <a:r>
              <a:rPr lang="en-US" b="1" dirty="0"/>
              <a:t> mosquitoes (pressing issue)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4267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C9FC-F700-5E0E-1DDB-11BB5577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99" y="533400"/>
            <a:ext cx="644750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CDC Health Alert Network:</a:t>
            </a:r>
            <a:br>
              <a:rPr lang="en-US" b="1" dirty="0"/>
            </a:br>
            <a:r>
              <a:rPr lang="en-US" b="1" dirty="0"/>
              <a:t>June 26, 2023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EB3EE-C4CF-3C5E-42FA-A9457D9DF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2401" y="2064290"/>
            <a:ext cx="5426599" cy="352107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94B36A-AB44-2D74-8E8C-7510A7633785}"/>
              </a:ext>
            </a:extLst>
          </p:cNvPr>
          <p:cNvSpPr txBox="1"/>
          <p:nvPr/>
        </p:nvSpPr>
        <p:spPr>
          <a:xfrm>
            <a:off x="2590800" y="58674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Seven cases in Florida, one in Texas. First local transmission cases in the U.S. since 2003. No connection between clusters. </a:t>
            </a:r>
          </a:p>
        </p:txBody>
      </p:sp>
    </p:spTree>
    <p:extLst>
      <p:ext uri="{BB962C8B-B14F-4D97-AF65-F5344CB8AC3E}">
        <p14:creationId xmlns:p14="http://schemas.microsoft.com/office/powerpoint/2010/main" val="4043121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77BE-8332-8BFA-65E0-CD2DF67C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What is Malaria?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9F1F9-7341-52EF-ED7E-4440ABD9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7924800" cy="4983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Mosquito-borne disease caused by flagellated protozoans in the genus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Plasmodium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species cause most human disease: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P. falciparum, P. vivax, P.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ovale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malariae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Causes cyclical fever, chills, sweats, headache, cough</a:t>
            </a:r>
          </a:p>
          <a:p>
            <a:pPr lvl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progress to multisystemic, severe, and fatal disease</a:t>
            </a:r>
          </a:p>
          <a:p>
            <a:pPr lvl="1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P. vivax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ovale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have dormant liver stage</a:t>
            </a:r>
          </a:p>
          <a:p>
            <a:pPr lvl="1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0900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2D1743-DB6D-5380-859D-31C7371D7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Malarial Life Cycle: Mosquito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967EA4F-C781-5C8A-B2E3-268A4F7926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F2806081-31A2-FCAE-949B-221EDBDD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68413"/>
            <a:ext cx="6553200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B51FEBA-C9D8-EFDF-DD2D-4530BC759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Additional Form of Malaria</a:t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3E8E4D2-D4A4-7B1D-FFDC-CE456AE25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100" b="1" i="1" dirty="0"/>
              <a:t>P. </a:t>
            </a:r>
            <a:r>
              <a:rPr lang="en-US" altLang="en-US" sz="3100" b="1" i="1" dirty="0" err="1"/>
              <a:t>knowlesi</a:t>
            </a:r>
            <a:r>
              <a:rPr lang="en-US" altLang="en-US" sz="3100" b="1" dirty="0"/>
              <a:t> causes malaria in macaques, but can also infect humans.</a:t>
            </a:r>
          </a:p>
          <a:p>
            <a:pPr eaLnBrk="1" hangingPunct="1">
              <a:buFontTx/>
              <a:buNone/>
            </a:pPr>
            <a:endParaRPr lang="en-US" altLang="en-US" sz="3100" b="1" dirty="0"/>
          </a:p>
          <a:p>
            <a:pPr eaLnBrk="1" hangingPunct="1">
              <a:buFontTx/>
              <a:buNone/>
            </a:pPr>
            <a:r>
              <a:rPr lang="en-US" altLang="en-US" sz="3100" b="1" dirty="0"/>
              <a:t>Causes 70% of cases in Borneo, Malaysia, Myanmar, PI, Singapore, Thailand.  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id="{C22C143D-3AAA-77D3-ED00-EE07814D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2291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77BE-8332-8BFA-65E0-CD2DF67C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Beneficial Malaria?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9F1F9-7341-52EF-ED7E-4440ABD9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7924800" cy="4983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Julius Wagner-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Jauregg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won the 1927 Nobel Prize in medicine for treating late-stage syphilis by infecting patients with malaria.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Pyrotherapy: Syphilitic patients would be infected with malaria. High fevers would kill the syphilis spirochete. The malaria would then be treated by quinine. 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/>
          </a:p>
        </p:txBody>
      </p:sp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12518B4-50D1-5E74-6461-22A7C883E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3848100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DD3715-9070-02B6-5A8E-8CBE2584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29" y="228600"/>
            <a:ext cx="644750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Global Malaria Distribution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D8963C-D124-3116-0946-D07A4733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440" y="3211201"/>
            <a:ext cx="7229960" cy="364679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A4240-8D32-1E1B-E9BB-9B6501EAC413}"/>
              </a:ext>
            </a:extLst>
          </p:cNvPr>
          <p:cNvSpPr txBox="1"/>
          <p:nvPr/>
        </p:nvSpPr>
        <p:spPr>
          <a:xfrm>
            <a:off x="923440" y="1143000"/>
            <a:ext cx="7524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2020, 241 million cases reported globally. 50% of world’s population lives in area with malaria transmission.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~627,000 deaths, mostly children in sub-Saharan Africa.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~2,000 case-patients diagnosed in US annually, primarily in travelers and immigrants.</a:t>
            </a:r>
          </a:p>
        </p:txBody>
      </p:sp>
    </p:spTree>
    <p:extLst>
      <p:ext uri="{BB962C8B-B14F-4D97-AF65-F5344CB8AC3E}">
        <p14:creationId xmlns:p14="http://schemas.microsoft.com/office/powerpoint/2010/main" val="377850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B5BA-4B31-DD48-29F2-52EA5D34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834" y="381000"/>
            <a:ext cx="6916366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Malaria Vector: </a:t>
            </a:r>
            <a:r>
              <a:rPr lang="en-US" b="1" i="1" dirty="0"/>
              <a:t>Anopheles spp. </a:t>
            </a:r>
            <a:r>
              <a:rPr lang="en-US" b="1" dirty="0"/>
              <a:t>Mosquitoes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8A5B3-4B90-7002-B1E1-175BDAC0B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2756" y="2778919"/>
            <a:ext cx="7170644" cy="3774281"/>
          </a:xfrm>
        </p:spPr>
      </p:pic>
    </p:spTree>
    <p:extLst>
      <p:ext uri="{BB962C8B-B14F-4D97-AF65-F5344CB8AC3E}">
        <p14:creationId xmlns:p14="http://schemas.microsoft.com/office/powerpoint/2010/main" val="368299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5129EB02-F414-F7E8-988E-6A16C6044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b="1"/>
              <a:t>How Did Malaria Arrive in U.S.?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1E4B93F-D9B8-1889-ABCD-ACBBED27C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b="1" dirty="0"/>
              <a:t>Malaria was introduced into the U.S. during the colonial era by emigrants from endemic areas in the Old World. 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Importation of slaves over 200 years ensured there were constant reintroductions of malaria. 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As settlement spread westward, so did malaria until mid 1800s.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endParaRPr lang="en-US" alt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3B6DC83-2A30-A956-770B-B0C2AE39E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Historical Malaria, U.S.</a:t>
            </a:r>
            <a:r>
              <a:rPr lang="en-US" altLang="en-US"/>
              <a:t> </a:t>
            </a: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6DC01430-5B86-3A8A-8B8C-D737394F2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67818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F3AEAEB4-1148-7B17-F703-3FAF17656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981200"/>
            <a:ext cx="2362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/>
              <a:t>1914: 600,000 cases of malaria in U.S.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DB571510-3207-BADF-D41C-BE47C7359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/>
              <a:t>1800s: Economic Consequences in the South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0F645C5-058E-928A-B9E5-9E889B8FA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2296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/>
              <a:t>20% of cotton left in fields due to malarial related absenteeism of workers. </a:t>
            </a:r>
          </a:p>
          <a:p>
            <a:pPr>
              <a:buFontTx/>
              <a:buNone/>
            </a:pPr>
            <a:endParaRPr lang="en-US" altLang="en-US" b="1"/>
          </a:p>
          <a:p>
            <a:pPr>
              <a:buFontTx/>
              <a:buNone/>
            </a:pPr>
            <a:r>
              <a:rPr lang="en-US" altLang="en-US" b="1"/>
              <a:t>Louisiana sawmills had to hire two men for every job to maintain productivity.</a:t>
            </a:r>
          </a:p>
          <a:p>
            <a:pPr>
              <a:buFontTx/>
              <a:buNone/>
            </a:pPr>
            <a:endParaRPr lang="en-US" altLang="en-US" b="1"/>
          </a:p>
          <a:p>
            <a:pPr>
              <a:buFontTx/>
              <a:buNone/>
            </a:pPr>
            <a:r>
              <a:rPr lang="en-US" altLang="en-US" b="1"/>
              <a:t>1 sample found that 80% of farm workers positive for malarial parasites.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VBDS' Function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/>
              <a:t>The Vector-Borne Disease Section (VBDS) protects the health and well-being of Californians from diseases transmitted to people from insects and other animals. </a:t>
            </a:r>
          </a:p>
        </p:txBody>
      </p:sp>
      <p:sp>
        <p:nvSpPr>
          <p:cNvPr id="5124" name="AutoShape 5" descr="2Q=="/>
          <p:cNvSpPr>
            <a:spLocks noChangeAspect="1" noChangeArrowheads="1"/>
          </p:cNvSpPr>
          <p:nvPr/>
        </p:nvSpPr>
        <p:spPr bwMode="auto">
          <a:xfrm>
            <a:off x="3386138" y="2590800"/>
            <a:ext cx="2371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AutoShape 7" descr="2Q=="/>
          <p:cNvSpPr>
            <a:spLocks noChangeAspect="1" noChangeArrowheads="1"/>
          </p:cNvSpPr>
          <p:nvPr/>
        </p:nvSpPr>
        <p:spPr bwMode="auto">
          <a:xfrm>
            <a:off x="3386138" y="2590800"/>
            <a:ext cx="2371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971800"/>
            <a:ext cx="263366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3125"/>
            <a:ext cx="4343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26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4759EB0-0939-B36F-3579-48440E50E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Malaria Deaths 1938-1942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CE7AB56-A97C-A3A2-5684-3A2E50249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17CF6A14-F15C-8FC7-8DE6-0D18D9F0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6713"/>
            <a:ext cx="5791200" cy="52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9E47357-903D-3C1F-539F-849327AAB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Southern U.S.: TVA 1933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E03F3DE7-47C4-E92E-F6C5-16964CCBB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altLang="en-US" b="1" dirty="0"/>
              <a:t>In 1933 President Roosevelt signed a bill that created the TVA.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Construction of dams led to economic improvement of area through hydroelectric power and jobs.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30% of local residents had malaria.  The poverty-malaria cycle had to be broken for the TVA to be successful.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644A155-5072-4330-466D-95B56527E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/>
              <a:t>TVA Recommened Mosquito Proofing of Houses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FFF504A-DB4F-847C-6F16-66A347E6A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 dirty="0"/>
              <a:t>Installation of screens over windows and doors as well as tight fitting doors causes two breaks in the disease transmission chain.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Protects people from mosquitoes.</a:t>
            </a:r>
          </a:p>
          <a:p>
            <a:pPr>
              <a:buFontTx/>
              <a:buNone/>
            </a:pPr>
            <a:endParaRPr lang="en-US" altLang="en-US" b="1" dirty="0"/>
          </a:p>
          <a:p>
            <a:pPr>
              <a:buFontTx/>
              <a:buNone/>
            </a:pPr>
            <a:r>
              <a:rPr lang="en-US" altLang="en-US" b="1" dirty="0"/>
              <a:t>Separates mosquitoes from infected people.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02A176B-E023-FB2D-6DC0-208B17252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Mosquito-Proofed House Exterior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1BEF619-51B7-0C06-C89C-E2182B3D6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625679CF-9EE1-7893-8023-A56A5C7F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696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:a16="http://schemas.microsoft.com/office/drawing/2014/main" id="{0EC6D668-FB45-21C4-7F6F-FA83FE09B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00200"/>
            <a:ext cx="1905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2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3FC36B37-68B6-055A-C2CD-D4521A3A5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Mosquito-Proofed House Interior*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7C0BBF9-5D61-8D15-4292-2B5195B41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77467F4D-48F8-3B99-1028-6BF57623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6769100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BBFFA388-C751-95E0-E6A5-B4EBE4A10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981200"/>
            <a:ext cx="25146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/>
              <a:t>*With the use of fireplace cover, wall paper, floor covering of roofing paper.  For cracks, use sheet metal, mortar/caulking.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7D02BD4-637E-B580-6782-AED76711D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Instructions for Door Construction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51FB304-BA02-89D3-E2DB-E2B9F3D10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FAB73B44-2D98-0FDF-5AC8-326962154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17650"/>
            <a:ext cx="6019800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8213390-D3D9-759F-DD1A-8176972D7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Screened Porch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85CAC89-F70D-7C52-60A4-F1089A36A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AEFF9092-DBB0-798E-F162-6E2FC4C5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55700"/>
            <a:ext cx="76200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E36715F-002A-C6B1-0D0B-48A4A7A1B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/>
              <a:t>Infection Rates: Screened vs. Unscreened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D9DC83F-E6AD-59B2-C756-81D67865DF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25936D9E-CE41-E5D4-D191-7C481386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713"/>
            <a:ext cx="9144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's War on Mosquitoes">
            <a:extLst>
              <a:ext uri="{FF2B5EF4-FFF2-40B4-BE49-F238E27FC236}">
                <a16:creationId xmlns:a16="http://schemas.microsoft.com/office/drawing/2014/main" id="{ABFFFB8F-07BA-431F-4F3E-80530689B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09625"/>
            <a:ext cx="5238750" cy="60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9F5A7A-7657-53F1-99DB-88B4CFC9912D}"/>
              </a:ext>
            </a:extLst>
          </p:cNvPr>
          <p:cNvSpPr txBox="1"/>
          <p:nvPr/>
        </p:nvSpPr>
        <p:spPr>
          <a:xfrm>
            <a:off x="2895600" y="228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WW2 Educational Posters</a:t>
            </a:r>
          </a:p>
        </p:txBody>
      </p:sp>
    </p:spTree>
    <p:extLst>
      <p:ext uri="{BB962C8B-B14F-4D97-AF65-F5344CB8AC3E}">
        <p14:creationId xmlns:p14="http://schemas.microsoft.com/office/powerpoint/2010/main" val="2682067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9F5A7A-7657-53F1-99DB-88B4CFC9912D}"/>
              </a:ext>
            </a:extLst>
          </p:cNvPr>
          <p:cNvSpPr txBox="1"/>
          <p:nvPr/>
        </p:nvSpPr>
        <p:spPr>
          <a:xfrm>
            <a:off x="2895600" y="228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WW2 Educational Posters</a:t>
            </a:r>
          </a:p>
        </p:txBody>
      </p:sp>
      <p:pic>
        <p:nvPicPr>
          <p:cNvPr id="9" name="Picture 8" descr="Diagram, text&#10;&#10;Description automatically generated">
            <a:extLst>
              <a:ext uri="{FF2B5EF4-FFF2-40B4-BE49-F238E27FC236}">
                <a16:creationId xmlns:a16="http://schemas.microsoft.com/office/drawing/2014/main" id="{63F03F07-5D93-8EB5-C2E8-B5B64100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2" y="834911"/>
            <a:ext cx="8113207" cy="55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2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/>
              <a:t>Mosquito-Borne Diseases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West Nile virus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St. Louis encephalitis virus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Malaria (2023)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Dengue*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Zika*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Chikungunya*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lum bright="-24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05000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Anopheles 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260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457200" y="60960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*Travel Associated</a:t>
            </a:r>
          </a:p>
        </p:txBody>
      </p:sp>
    </p:spTree>
    <p:extLst>
      <p:ext uri="{BB962C8B-B14F-4D97-AF65-F5344CB8AC3E}">
        <p14:creationId xmlns:p14="http://schemas.microsoft.com/office/powerpoint/2010/main" val="54448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9F5A7A-7657-53F1-99DB-88B4CFC9912D}"/>
              </a:ext>
            </a:extLst>
          </p:cNvPr>
          <p:cNvSpPr txBox="1"/>
          <p:nvPr/>
        </p:nvSpPr>
        <p:spPr>
          <a:xfrm>
            <a:off x="2895600" y="228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WW2 Educational Posters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82315B5-B548-A122-0793-782532677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43" y="1066800"/>
            <a:ext cx="6011114" cy="218152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14F5FC-0B3B-1EE1-3D01-61DEEFBB7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90" y="3495461"/>
            <a:ext cx="6049219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68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5E7D3A0-A690-C6E3-9C02-117410BAA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/>
              <a:t>An American Success Story!</a:t>
            </a:r>
            <a:endParaRPr lang="en-US" altLang="en-US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486866F-0220-67DE-F18E-214A0D3AA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1437"/>
            <a:ext cx="85344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/>
              <a:t>1940's malaria eradicated from U.S.:</a:t>
            </a:r>
          </a:p>
          <a:p>
            <a:pPr>
              <a:buFontTx/>
              <a:buNone/>
            </a:pPr>
            <a:r>
              <a:rPr lang="en-US" altLang="en-US" b="1" dirty="0"/>
              <a:t>  - Improved housing and socioeconomic conditions</a:t>
            </a:r>
          </a:p>
          <a:p>
            <a:pPr>
              <a:buFontTx/>
              <a:buNone/>
            </a:pPr>
            <a:r>
              <a:rPr lang="en-US" altLang="en-US" b="1" dirty="0"/>
              <a:t>  - Environmental management</a:t>
            </a:r>
          </a:p>
          <a:p>
            <a:pPr>
              <a:buFontTx/>
              <a:buNone/>
            </a:pPr>
            <a:r>
              <a:rPr lang="en-US" altLang="en-US" b="1" dirty="0"/>
              <a:t>  - Vector control efforts</a:t>
            </a:r>
          </a:p>
          <a:p>
            <a:pPr>
              <a:buFontTx/>
              <a:buNone/>
            </a:pPr>
            <a:r>
              <a:rPr lang="en-US" altLang="en-US" b="1" dirty="0"/>
              <a:t>  - Case management all combined halted transmission in the U.S. </a:t>
            </a:r>
          </a:p>
          <a:p>
            <a:pPr>
              <a:buFontTx/>
              <a:buNone/>
            </a:pPr>
            <a:r>
              <a:rPr lang="en-US" altLang="en-US" b="1" dirty="0"/>
              <a:t>CDC created July 1, 1946. to control malaria</a:t>
            </a:r>
          </a:p>
          <a:p>
            <a:pPr>
              <a:buFontTx/>
              <a:buNone/>
            </a:pPr>
            <a:endParaRPr lang="en-US" alt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917871B-42BB-81FF-6305-F95019446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Why Should You Care About Malaria?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9A8260E-E5DE-8398-2108-25DB7E1BE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/>
              <a:t>What happens “over there” matters. </a:t>
            </a:r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b="1" dirty="0"/>
              <a:t>See the COVID-19 pandemic.</a:t>
            </a:r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r>
              <a:rPr lang="en-US" altLang="en-US" b="1" dirty="0"/>
              <a:t>The world is only getting smaller.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9338A443-8BC8-16DC-81AF-7CBD7CBDD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4150"/>
            <a:ext cx="7696200" cy="11430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What is the potential for local transmission of malaria in California?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616DA2F8-0EF0-4C26-D0ED-FE9BE02B2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/>
              <a:t>All it takes is</a:t>
            </a:r>
          </a:p>
          <a:p>
            <a:pPr lvl="1">
              <a:buFontTx/>
              <a:buNone/>
            </a:pPr>
            <a:r>
              <a:rPr lang="en-US" altLang="en-US" b="1"/>
              <a:t>1) an </a:t>
            </a:r>
            <a:r>
              <a:rPr lang="en-US" altLang="en-US" b="1" i="1"/>
              <a:t>Anopheles</a:t>
            </a:r>
            <a:r>
              <a:rPr lang="en-US" altLang="en-US" b="1"/>
              <a:t> mosquito</a:t>
            </a:r>
          </a:p>
          <a:p>
            <a:pPr lvl="1"/>
            <a:endParaRPr lang="en-US" altLang="en-US" b="1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>
              <a:buFontTx/>
              <a:buNone/>
            </a:pPr>
            <a:r>
              <a:rPr lang="en-US" altLang="en-US" b="1"/>
              <a:t>2) a gametocytemic individual</a:t>
            </a:r>
          </a:p>
        </p:txBody>
      </p:sp>
      <p:grpSp>
        <p:nvGrpSpPr>
          <p:cNvPr id="91140" name="Group 4">
            <a:extLst>
              <a:ext uri="{FF2B5EF4-FFF2-40B4-BE49-F238E27FC236}">
                <a16:creationId xmlns:a16="http://schemas.microsoft.com/office/drawing/2014/main" id="{72E7D68C-D667-E665-C1F1-B365B709DF1B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1676400"/>
            <a:ext cx="2895600" cy="1981200"/>
            <a:chOff x="3648" y="1296"/>
            <a:chExt cx="1824" cy="1248"/>
          </a:xfrm>
        </p:grpSpPr>
        <p:pic>
          <p:nvPicPr>
            <p:cNvPr id="91141" name="Picture 5" descr="[Anopheles freeborni]">
              <a:extLst>
                <a:ext uri="{FF2B5EF4-FFF2-40B4-BE49-F238E27FC236}">
                  <a16:creationId xmlns:a16="http://schemas.microsoft.com/office/drawing/2014/main" id="{59367754-9EA8-BF26-BC59-CFA0A479F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296"/>
              <a:ext cx="1824" cy="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2" name="Text Box 6">
              <a:extLst>
                <a:ext uri="{FF2B5EF4-FFF2-40B4-BE49-F238E27FC236}">
                  <a16:creationId xmlns:a16="http://schemas.microsoft.com/office/drawing/2014/main" id="{CBE9222E-92B2-8D3F-EB31-AFED7154C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400"/>
              <a:ext cx="132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900"/>
                <a:t>Photo courtesy Marin-Sonoma MVCD</a:t>
              </a:r>
            </a:p>
          </p:txBody>
        </p:sp>
      </p:grpSp>
      <p:pic>
        <p:nvPicPr>
          <p:cNvPr id="91143" name="Picture 7" descr="Gametocytes of P. vivax in a thin blood smear">
            <a:extLst>
              <a:ext uri="{FF2B5EF4-FFF2-40B4-BE49-F238E27FC236}">
                <a16:creationId xmlns:a16="http://schemas.microsoft.com/office/drawing/2014/main" id="{BA7CE393-0220-1E07-4E22-B37018EF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43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>
            <a:extLst>
              <a:ext uri="{FF2B5EF4-FFF2-40B4-BE49-F238E27FC236}">
                <a16:creationId xmlns:a16="http://schemas.microsoft.com/office/drawing/2014/main" id="{1C7B29A3-14CE-3764-32CF-94CCF7C9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359275"/>
            <a:ext cx="15240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968BDF11-F527-95FB-03B1-E076CAC1A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11163"/>
          </a:xfrm>
        </p:spPr>
        <p:txBody>
          <a:bodyPr>
            <a:normAutofit fontScale="90000"/>
          </a:bodyPr>
          <a:lstStyle/>
          <a:p>
            <a:r>
              <a:rPr lang="en-US" altLang="en-US" sz="3200" b="1" i="1">
                <a:solidFill>
                  <a:schemeClr val="tx1"/>
                </a:solidFill>
              </a:rPr>
              <a:t>Anopheles</a:t>
            </a:r>
            <a:r>
              <a:rPr lang="en-US" altLang="en-US" sz="3200" b="1">
                <a:solidFill>
                  <a:schemeClr val="tx1"/>
                </a:solidFill>
              </a:rPr>
              <a:t> in California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DCB844F1-4BB2-D5F8-39B4-193060803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7543800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sz="2400" b="1" i="1"/>
              <a:t>An. franciscanis</a:t>
            </a:r>
          </a:p>
          <a:p>
            <a:pPr lvl="1"/>
            <a:r>
              <a:rPr lang="en-US" altLang="en-US" sz="2000" b="1"/>
              <a:t>Virtually everywhere but regions of high elevation </a:t>
            </a:r>
          </a:p>
          <a:p>
            <a:pPr>
              <a:buFontTx/>
              <a:buNone/>
            </a:pPr>
            <a:endParaRPr lang="en-US" altLang="en-US" sz="2400" b="1" i="1"/>
          </a:p>
          <a:p>
            <a:pPr>
              <a:buFontTx/>
              <a:buNone/>
            </a:pPr>
            <a:r>
              <a:rPr lang="en-US" altLang="en-US" sz="2400" b="1" i="1"/>
              <a:t>An. freeborni</a:t>
            </a:r>
          </a:p>
          <a:p>
            <a:pPr lvl="1"/>
            <a:r>
              <a:rPr lang="en-US" altLang="en-US" sz="2000" b="1"/>
              <a:t>Throughout CA, esp. Sacramento Valley</a:t>
            </a:r>
          </a:p>
          <a:p>
            <a:pPr lvl="1"/>
            <a:r>
              <a:rPr lang="en-US" altLang="en-US" sz="2000" b="1"/>
              <a:t>Efficient malaria vector</a:t>
            </a:r>
          </a:p>
          <a:p>
            <a:pPr lvl="1"/>
            <a:endParaRPr lang="en-US" altLang="en-US" sz="2000" b="1"/>
          </a:p>
          <a:p>
            <a:pPr>
              <a:buFontTx/>
              <a:buNone/>
            </a:pPr>
            <a:r>
              <a:rPr lang="en-US" altLang="en-US" sz="2400" b="1" i="1"/>
              <a:t>An. hermsi</a:t>
            </a:r>
          </a:p>
          <a:p>
            <a:pPr lvl="1"/>
            <a:r>
              <a:rPr lang="en-US" altLang="en-US" sz="2000" b="1"/>
              <a:t>Southern and coastal CA</a:t>
            </a:r>
          </a:p>
          <a:p>
            <a:pPr lvl="1"/>
            <a:endParaRPr lang="en-US" altLang="en-US" sz="2000" b="1"/>
          </a:p>
          <a:p>
            <a:pPr>
              <a:buFontTx/>
              <a:buNone/>
            </a:pPr>
            <a:r>
              <a:rPr lang="en-US" altLang="en-US" sz="2400" b="1" i="1"/>
              <a:t>An. occidentalis</a:t>
            </a:r>
          </a:p>
          <a:p>
            <a:pPr lvl="1"/>
            <a:r>
              <a:rPr lang="en-US" altLang="en-US" sz="2000" b="1"/>
              <a:t>Coastal counties</a:t>
            </a:r>
          </a:p>
          <a:p>
            <a:pPr>
              <a:buFontTx/>
              <a:buNone/>
            </a:pPr>
            <a:endParaRPr lang="en-US" altLang="en-US" sz="2400" b="1" i="1"/>
          </a:p>
          <a:p>
            <a:pPr>
              <a:buFontTx/>
              <a:buNone/>
            </a:pPr>
            <a:r>
              <a:rPr lang="en-US" altLang="en-US" sz="2400" b="1" i="1"/>
              <a:t>An. punctipennis</a:t>
            </a:r>
          </a:p>
          <a:p>
            <a:pPr lvl="1"/>
            <a:r>
              <a:rPr lang="en-US" altLang="en-US" sz="2000" b="1"/>
              <a:t>Sierra Nevada foothills and coastal range</a:t>
            </a:r>
          </a:p>
          <a:p>
            <a:pPr lvl="1"/>
            <a:endParaRPr lang="en-US" altLang="en-US" sz="2000" b="1"/>
          </a:p>
          <a:p>
            <a:pPr lvl="1"/>
            <a:endParaRPr lang="en-US" altLang="en-US" sz="2000"/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D7AC4365-C483-16D2-EC63-8B2F6ACB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3239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>
            <a:extLst>
              <a:ext uri="{FF2B5EF4-FFF2-40B4-BE49-F238E27FC236}">
                <a16:creationId xmlns:a16="http://schemas.microsoft.com/office/drawing/2014/main" id="{B85F77CD-024E-FED1-3BE2-C4FCBA22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243840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27678"/>
            <a:ext cx="54610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458" name="Group 6"/>
          <p:cNvGrpSpPr>
            <a:grpSpLocks/>
          </p:cNvGrpSpPr>
          <p:nvPr/>
        </p:nvGrpSpPr>
        <p:grpSpPr bwMode="auto">
          <a:xfrm rot="-434942">
            <a:off x="5762625" y="1133475"/>
            <a:ext cx="541338" cy="682625"/>
            <a:chOff x="2028825" y="595312"/>
            <a:chExt cx="5086350" cy="5667375"/>
          </a:xfrm>
        </p:grpSpPr>
        <p:pic>
          <p:nvPicPr>
            <p:cNvPr id="19480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59" name="Group 9"/>
          <p:cNvGrpSpPr>
            <a:grpSpLocks/>
          </p:cNvGrpSpPr>
          <p:nvPr/>
        </p:nvGrpSpPr>
        <p:grpSpPr bwMode="auto">
          <a:xfrm rot="-434942">
            <a:off x="6265863" y="1406525"/>
            <a:ext cx="542925" cy="684213"/>
            <a:chOff x="2028825" y="595312"/>
            <a:chExt cx="5086350" cy="5667375"/>
          </a:xfrm>
        </p:grpSpPr>
        <p:pic>
          <p:nvPicPr>
            <p:cNvPr id="19478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9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0" name="Group 12"/>
          <p:cNvGrpSpPr>
            <a:grpSpLocks/>
          </p:cNvGrpSpPr>
          <p:nvPr/>
        </p:nvGrpSpPr>
        <p:grpSpPr bwMode="auto">
          <a:xfrm rot="-434942">
            <a:off x="6272213" y="717550"/>
            <a:ext cx="541337" cy="682625"/>
            <a:chOff x="2028825" y="595312"/>
            <a:chExt cx="5086350" cy="5667375"/>
          </a:xfrm>
        </p:grpSpPr>
        <p:pic>
          <p:nvPicPr>
            <p:cNvPr id="19476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1" name="Group 17"/>
          <p:cNvGrpSpPr>
            <a:grpSpLocks/>
          </p:cNvGrpSpPr>
          <p:nvPr/>
        </p:nvGrpSpPr>
        <p:grpSpPr bwMode="auto">
          <a:xfrm rot="-434942">
            <a:off x="6842125" y="900113"/>
            <a:ext cx="541338" cy="682625"/>
            <a:chOff x="2028825" y="595312"/>
            <a:chExt cx="5086350" cy="5667375"/>
          </a:xfrm>
        </p:grpSpPr>
        <p:pic>
          <p:nvPicPr>
            <p:cNvPr id="19474" name="Pictur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2" name="Group 20"/>
          <p:cNvGrpSpPr>
            <a:grpSpLocks/>
          </p:cNvGrpSpPr>
          <p:nvPr/>
        </p:nvGrpSpPr>
        <p:grpSpPr bwMode="auto">
          <a:xfrm rot="-434942">
            <a:off x="5435600" y="1609725"/>
            <a:ext cx="541338" cy="684213"/>
            <a:chOff x="2028825" y="595312"/>
            <a:chExt cx="5086350" cy="5667375"/>
          </a:xfrm>
        </p:grpSpPr>
        <p:pic>
          <p:nvPicPr>
            <p:cNvPr id="19472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3" name="Group 23"/>
          <p:cNvGrpSpPr>
            <a:grpSpLocks/>
          </p:cNvGrpSpPr>
          <p:nvPr/>
        </p:nvGrpSpPr>
        <p:grpSpPr bwMode="auto">
          <a:xfrm rot="-434942">
            <a:off x="6753225" y="1620838"/>
            <a:ext cx="541338" cy="682625"/>
            <a:chOff x="2028825" y="595312"/>
            <a:chExt cx="5086350" cy="5667375"/>
          </a:xfrm>
        </p:grpSpPr>
        <p:pic>
          <p:nvPicPr>
            <p:cNvPr id="19470" name="Picture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464" name="Group 26"/>
          <p:cNvGrpSpPr>
            <a:grpSpLocks/>
          </p:cNvGrpSpPr>
          <p:nvPr/>
        </p:nvGrpSpPr>
        <p:grpSpPr bwMode="auto">
          <a:xfrm rot="-434942">
            <a:off x="6059488" y="1925638"/>
            <a:ext cx="541337" cy="682625"/>
            <a:chOff x="2028825" y="595312"/>
            <a:chExt cx="5086350" cy="5667375"/>
          </a:xfrm>
        </p:grpSpPr>
        <p:pic>
          <p:nvPicPr>
            <p:cNvPr id="19468" name="Picture 2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825" y="595312"/>
              <a:ext cx="5086350" cy="566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133600"/>
              <a:ext cx="2000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5" name="TextBox 1"/>
          <p:cNvSpPr txBox="1">
            <a:spLocks noChangeArrowheads="1"/>
          </p:cNvSpPr>
          <p:nvPr/>
        </p:nvSpPr>
        <p:spPr bwMode="auto">
          <a:xfrm>
            <a:off x="214313" y="4978400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Invasive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Mosquitoes in California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65322" cy="970450"/>
          </a:xfrm>
          <a:effec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Invasive 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371600"/>
            <a:ext cx="7765322" cy="4953000"/>
          </a:xfrm>
          <a:effectLst/>
        </p:spPr>
        <p:txBody>
          <a:bodyPr>
            <a:normAutofit fontScale="92500"/>
          </a:bodyPr>
          <a:lstStyle/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Meet your new neighbors: </a:t>
            </a:r>
            <a:r>
              <a:rPr lang="en-US" sz="28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Ae. albopictus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Biology </a:t>
            </a: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sz="28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distribution within California</a:t>
            </a: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Diseases vectored by each species</a:t>
            </a: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Resources for malaria and invasive species</a:t>
            </a:r>
          </a:p>
          <a:p>
            <a:pPr indent="-306000" fontAlgn="auto">
              <a:buFont typeface="Wingdings 2" charset="2"/>
              <a:buChar char=""/>
              <a:defRPr/>
            </a:pPr>
            <a:endParaRPr lang="en-US" dirty="0"/>
          </a:p>
          <a:p>
            <a:pPr indent="-306000" fontAlgn="auto">
              <a:buFont typeface="Wingdings 2" charset="2"/>
              <a:buChar char=""/>
              <a:defRPr/>
            </a:pPr>
            <a:endParaRPr lang="en-US" dirty="0"/>
          </a:p>
          <a:p>
            <a:pPr indent="-306000" fontAlgn="auto">
              <a:buFont typeface="Wingdings 2" charset="2"/>
              <a:buChar char=""/>
              <a:defRPr/>
            </a:pPr>
            <a:endParaRPr lang="en-US" dirty="0"/>
          </a:p>
          <a:p>
            <a:pPr indent="-306000" fontAlgn="auto">
              <a:buFont typeface="Wingdings 2" charset="2"/>
              <a:buChar char="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8200" y="2362200"/>
            <a:ext cx="3657600" cy="4590288"/>
          </a:xfrm>
        </p:spPr>
        <p:txBody>
          <a:bodyPr/>
          <a:lstStyle/>
          <a:p>
            <a:pPr algn="ctr">
              <a:buNone/>
            </a:pPr>
            <a:r>
              <a:rPr lang="en-US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albopictus</a:t>
            </a:r>
            <a:endParaRPr lang="en-US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2994" y="2362200"/>
            <a:ext cx="3657600" cy="4590288"/>
          </a:xfrm>
        </p:spPr>
        <p:txBody>
          <a:bodyPr/>
          <a:lstStyle/>
          <a:p>
            <a:pPr algn="ctr">
              <a:buNone/>
            </a:pP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</a:t>
            </a:r>
          </a:p>
        </p:txBody>
      </p:sp>
      <p:pic>
        <p:nvPicPr>
          <p:cNvPr id="4" name="Picture 9" descr="asian tiger mosquito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2971801"/>
            <a:ext cx="352482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http://upload.wikimedia.org/wikipedia/commons/2/2c/Aedes_aegypti_CDC-Gathany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2971800"/>
            <a:ext cx="345678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California now has three species of introduced 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953000"/>
            <a:ext cx="2583966" cy="193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257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Aedes notoscriptus</a:t>
            </a:r>
          </a:p>
        </p:txBody>
      </p:sp>
    </p:spTree>
    <p:extLst>
      <p:ext uri="{BB962C8B-B14F-4D97-AF65-F5344CB8AC3E}">
        <p14:creationId xmlns:p14="http://schemas.microsoft.com/office/powerpoint/2010/main" val="207774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10600" cy="969963"/>
          </a:xfrm>
        </p:spPr>
        <p:txBody>
          <a:bodyPr>
            <a:normAutofit/>
          </a:bodyPr>
          <a:lstStyle/>
          <a:p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</a:t>
            </a: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64463" cy="5105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Originated from Africa. AKA: Yellow Fever Mosquito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 capable vector of dengue viruses, Zika, yellow fever, etc. High preference for biting humans, and to a lesser extent, domestic mammals.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Peridomestic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Bites, rests, and lays eggs both indoors and outdoors.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4266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847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10600" cy="969963"/>
          </a:xfrm>
        </p:spPr>
        <p:txBody>
          <a:bodyPr>
            <a:normAutofit/>
          </a:bodyPr>
          <a:lstStyle/>
          <a:p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</a:t>
            </a: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64463" cy="5105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Sneaky biter. Prefers ankle height.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Reproduces in water-filled, human-made containers, </a:t>
            </a:r>
            <a:r>
              <a:rPr lang="en-US" sz="2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treeholes</a:t>
            </a: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bamboo internodes holding water.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Unaided, travels only a few hundred yards.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4266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7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Tick-borne Diseases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/>
              <a:t>Lyme disease</a:t>
            </a:r>
          </a:p>
          <a:p>
            <a:pPr eaLnBrk="1" hangingPunct="1">
              <a:buFontTx/>
              <a:buNone/>
            </a:pPr>
            <a:r>
              <a:rPr lang="en-US" altLang="en-US" b="1"/>
              <a:t>Rocky Mountain spotted fever</a:t>
            </a:r>
          </a:p>
          <a:p>
            <a:pPr eaLnBrk="1" hangingPunct="1">
              <a:buFontTx/>
              <a:buNone/>
            </a:pPr>
            <a:r>
              <a:rPr lang="en-US" altLang="en-US" b="1"/>
              <a:t>Ehrlichiosis</a:t>
            </a:r>
          </a:p>
          <a:p>
            <a:pPr eaLnBrk="1" hangingPunct="1">
              <a:buFontTx/>
              <a:buNone/>
            </a:pPr>
            <a:r>
              <a:rPr lang="en-US" altLang="en-US" b="1"/>
              <a:t>Relapsing fever</a:t>
            </a:r>
          </a:p>
          <a:p>
            <a:pPr eaLnBrk="1" hangingPunct="1">
              <a:buFontTx/>
              <a:buNone/>
            </a:pPr>
            <a:r>
              <a:rPr lang="en-US" altLang="en-US" b="1"/>
              <a:t>Colorado tick fever</a:t>
            </a:r>
          </a:p>
          <a:p>
            <a:pPr eaLnBrk="1" hangingPunct="1">
              <a:buFontTx/>
              <a:buNone/>
            </a:pPr>
            <a:r>
              <a:rPr lang="en-US" altLang="en-US" b="1"/>
              <a:t>Babesiosis</a:t>
            </a:r>
          </a:p>
        </p:txBody>
      </p:sp>
      <p:pic>
        <p:nvPicPr>
          <p:cNvPr id="7172" name="Picture 4" descr="Ique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1905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variabilis fe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Ixodes pacificus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194786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Soft-Ticks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00600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776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Mosquito Sources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04800" y="1752600"/>
            <a:ext cx="6172200" cy="4648200"/>
            <a:chOff x="4490142" y="1675544"/>
            <a:chExt cx="3960736" cy="3167696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490142" y="1675544"/>
              <a:ext cx="3960736" cy="3167696"/>
              <a:chOff x="838200" y="4001773"/>
              <a:chExt cx="3492094" cy="2893629"/>
            </a:xfrm>
          </p:grpSpPr>
          <p:pic>
            <p:nvPicPr>
              <p:cNvPr id="12" name="Picture 3" descr="C:\Users\bjackson\Desktop\Talk\backyardsources-symvcd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38200" y="4001773"/>
                <a:ext cx="3492094" cy="270637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TextBox 3"/>
              <p:cNvSpPr txBox="1">
                <a:spLocks noChangeArrowheads="1"/>
              </p:cNvSpPr>
              <p:nvPr/>
            </p:nvSpPr>
            <p:spPr bwMode="auto">
              <a:xfrm>
                <a:off x="838200" y="6664570"/>
                <a:ext cx="1053694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900">
                    <a:latin typeface="Calisto MT"/>
                  </a:rPr>
                  <a:t>SYMVCD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8082585" y="3845003"/>
              <a:ext cx="2285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800016" y="4590903"/>
              <a:ext cx="595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56869" y="4549640"/>
              <a:ext cx="3809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77749" y="3137191"/>
              <a:ext cx="2285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77749" y="3249870"/>
              <a:ext cx="2285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705600" y="1752600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Different from West Nile Virus mosquitoes. </a:t>
            </a:r>
          </a:p>
          <a:p>
            <a:endParaRPr lang="en-US" b="1" dirty="0"/>
          </a:p>
          <a:p>
            <a:r>
              <a:rPr lang="en-US" b="1" dirty="0"/>
              <a:t>Look for man-made sources!</a:t>
            </a:r>
          </a:p>
        </p:txBody>
      </p:sp>
    </p:spTree>
    <p:extLst>
      <p:ext uri="{BB962C8B-B14F-4D97-AF65-F5344CB8AC3E}">
        <p14:creationId xmlns:p14="http://schemas.microsoft.com/office/powerpoint/2010/main" val="41168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Ae aegypti invasion\San Mateo Ae aegypti\Pictures\Holy Cross Cemetery\DSC_012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2435649"/>
            <a:ext cx="3276600" cy="1628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Counties\Madera\Ae aegypti issue\Site visit pictures\IMG_28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571606"/>
            <a:ext cx="1722120" cy="1148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  <a:r>
              <a:rPr lang="en-US" sz="3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 </a:t>
            </a:r>
            <a:r>
              <a:rPr lang="en-US" sz="3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breed? </a:t>
            </a:r>
            <a:br>
              <a:rPr lang="en-US" sz="3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 small containers containing water</a:t>
            </a:r>
            <a:b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Eggs laid singly just above the water line; hatch when flooded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733800" cy="9905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Cemeteries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Permanent vases, personal items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3883449"/>
            <a:ext cx="2174216" cy="1875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742" y="4034534"/>
            <a:ext cx="3265491" cy="2130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5698652"/>
            <a:ext cx="1302249" cy="1080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181600" y="1445049"/>
            <a:ext cx="3657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 yards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Bird baths, plant saucers, tires, and other small containers</a:t>
            </a:r>
          </a:p>
        </p:txBody>
      </p:sp>
      <p:pic>
        <p:nvPicPr>
          <p:cNvPr id="6" name="Picture 4" descr="H:\Counties\Madera\Ae aegypti issue\Site visit pictures\IMG_2844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00" y="5436612"/>
            <a:ext cx="1900344" cy="1345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4844" y="2511849"/>
            <a:ext cx="1485900" cy="222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276600" y="4100512"/>
            <a:ext cx="2805113" cy="1635125"/>
            <a:chOff x="6255805" y="3962400"/>
            <a:chExt cx="2804590" cy="1635125"/>
          </a:xfrm>
        </p:grpSpPr>
        <p:pic>
          <p:nvPicPr>
            <p:cNvPr id="13" name="Picture 3" descr="C:\Users\bjackson\Desktop\Talk\PIC_Aedes_aegypti_eggs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805" y="3962400"/>
              <a:ext cx="2452690" cy="16351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8153400" y="5399703"/>
              <a:ext cx="90699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>
                  <a:latin typeface="Calisto MT"/>
                </a:rPr>
                <a:t>SMCMAD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072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alt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Eggs: Bathtub Ring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5689F-9F10-F3F3-7F65-CC47FFFF5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79" y="1362368"/>
            <a:ext cx="4191221" cy="54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14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 idx="4294967295"/>
          </p:nvPr>
        </p:nvSpPr>
        <p:spPr>
          <a:xfrm>
            <a:off x="250301" y="609600"/>
            <a:ext cx="8588899" cy="762000"/>
          </a:xfr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 Micro-Habitat: </a:t>
            </a:r>
            <a:b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Breeding Sources for </a:t>
            </a:r>
            <a:r>
              <a:rPr lang="en-US" sz="3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</a:t>
            </a:r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Mosquitoes</a:t>
            </a:r>
          </a:p>
        </p:txBody>
      </p:sp>
      <p:pic>
        <p:nvPicPr>
          <p:cNvPr id="5123" name="Picture 3" descr="D:\35588\Pics\Albopictus\Aedes albopictues LA County 2011\9-14-11, El Monte\Index site, Trailer park in El Monte, 11017 Dodson St\Picture 01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2394284"/>
            <a:ext cx="2362200" cy="399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777" y="1676400"/>
            <a:ext cx="3938791" cy="295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35588\Pics\Albopictus\CIMG160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424374" y="3189275"/>
            <a:ext cx="4015922" cy="266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454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382000" cy="9699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did </a:t>
            </a:r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aegypti 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arrive in California?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Unknown. Genetically linked to populations in Texas – Louisiana.</a:t>
            </a:r>
          </a:p>
          <a:p>
            <a:pPr marL="3810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07" y="2743200"/>
            <a:ext cx="317887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2743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2590800" cy="179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deborahsilver.com/blog/wp-content/uploads/2012/05/May-26a-03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799" y="2762435"/>
            <a:ext cx="2922211" cy="196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438400" y="6172200"/>
            <a:ext cx="152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147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albopictus</a:t>
            </a:r>
          </a:p>
        </p:txBody>
      </p:sp>
      <p:pic>
        <p:nvPicPr>
          <p:cNvPr id="4" name="Picture 9" descr="asian tiger mosquito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1538" y="1731963"/>
            <a:ext cx="5932987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10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969963"/>
          </a:xfrm>
        </p:spPr>
        <p:txBody>
          <a:bodyPr>
            <a:normAutofit fontScale="90000"/>
          </a:bodyPr>
          <a:lstStyle/>
          <a:p>
            <a:r>
              <a:rPr lang="en-US" sz="39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albopictus</a:t>
            </a:r>
            <a: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Asian Tiger Mosquito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31963"/>
            <a:ext cx="7764463" cy="44402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Originated from Southeast Asia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ssociated with thickets and vegetation.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Mostly an outdoor mosquito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Aggressive day biter.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Bites humans but also a variety of available domestic and wild vertebrates that do not carry the dengue viruses, lowering the mosquito’s capacity to transmit them.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5401245"/>
            <a:ext cx="1876424" cy="14567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13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969963"/>
          </a:xfrm>
        </p:spPr>
        <p:txBody>
          <a:bodyPr>
            <a:normAutofit fontScale="90000"/>
          </a:bodyPr>
          <a:lstStyle/>
          <a:p>
            <a:r>
              <a:rPr lang="en-US" sz="39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Aedes albopictus</a:t>
            </a:r>
            <a: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Asian Tiger Mosquito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 dengue vector in some areas but is mostly a secondary vector.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Shows preference for </a:t>
            </a:r>
            <a:r>
              <a:rPr lang="en-US" sz="2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treeholes</a:t>
            </a: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bamboo internodes with water, can also utilize human-made containers.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Utilizes water-filled containers around or further away from households.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Short flight range: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(&lt; 650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5401245"/>
            <a:ext cx="1876424" cy="14567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55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7" t="22620" r="34145" b="15675"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0345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212725"/>
            <a:ext cx="83772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78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101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/>
              <a:t>Rodent-Borne Diseases</a:t>
            </a:r>
          </a:p>
        </p:txBody>
      </p:sp>
      <p:pic>
        <p:nvPicPr>
          <p:cNvPr id="8195" name="Picture 3" descr="chipmu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2498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eermouse_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22860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woodr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222408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Red-Squi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2860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81000" y="1052513"/>
            <a:ext cx="518924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u="none" dirty="0"/>
              <a:t>Plague</a:t>
            </a:r>
          </a:p>
          <a:p>
            <a:pPr eaLnBrk="1" hangingPunct="1"/>
            <a:endParaRPr lang="en-US" altLang="en-US" sz="2500" b="1" u="none" dirty="0"/>
          </a:p>
          <a:p>
            <a:pPr eaLnBrk="1" hangingPunct="1"/>
            <a:r>
              <a:rPr lang="en-US" altLang="en-US" sz="2500" b="1" u="none" dirty="0"/>
              <a:t>Hantavirus pulmonary syndrome</a:t>
            </a:r>
          </a:p>
          <a:p>
            <a:pPr eaLnBrk="1" hangingPunct="1">
              <a:buFontTx/>
              <a:buChar char="•"/>
            </a:pPr>
            <a:endParaRPr lang="en-US" altLang="en-US" sz="2500" b="1" i="1" u="none" dirty="0"/>
          </a:p>
        </p:txBody>
      </p:sp>
    </p:spTree>
    <p:extLst>
      <p:ext uri="{BB962C8B-B14F-4D97-AF65-F5344CB8AC3E}">
        <p14:creationId xmlns:p14="http://schemas.microsoft.com/office/powerpoint/2010/main" val="384040526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7FD5F9-B361-2E8F-B544-C11F5449C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14D26-FE2E-7E50-C055-C5B0D2D048F6}"/>
              </a:ext>
            </a:extLst>
          </p:cNvPr>
          <p:cNvSpPr txBox="1"/>
          <p:nvPr/>
        </p:nvSpPr>
        <p:spPr>
          <a:xfrm>
            <a:off x="6400800" y="5715000"/>
            <a:ext cx="2590800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36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 We Care About These Introduced Mosquitoes?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221662" cy="326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429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429">
                <a:tc>
                  <a:txBody>
                    <a:bodyPr/>
                    <a:lstStyle/>
                    <a:p>
                      <a:r>
                        <a:rPr lang="en-US" b="1" i="1" dirty="0"/>
                        <a:t>Ae. </a:t>
                      </a:r>
                      <a:r>
                        <a:rPr lang="en-US" b="1" i="1" dirty="0" err="1"/>
                        <a:t>aegypti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Yellow fever,</a:t>
                      </a:r>
                      <a:r>
                        <a:rPr lang="en-US" b="1" baseline="0" dirty="0"/>
                        <a:t> Dengue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42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/>
                        <a:t>Chikungunya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88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Competent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WNV, Ross River, Murray Valley,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429">
                <a:tc gridSpan="3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429">
                <a:tc>
                  <a:txBody>
                    <a:bodyPr/>
                    <a:lstStyle/>
                    <a:p>
                      <a:r>
                        <a:rPr lang="en-US" b="1" i="1" dirty="0"/>
                        <a:t>Ae.</a:t>
                      </a:r>
                      <a:r>
                        <a:rPr lang="en-US" b="1" i="1" baseline="0" dirty="0"/>
                        <a:t> albopictus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Chikungunya</a:t>
                      </a:r>
                      <a:r>
                        <a:rPr lang="en-US" b="1" dirty="0"/>
                        <a:t>, Dengue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988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Competent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&gt;30 viruses (WNV, EEE, SLE,</a:t>
                      </a:r>
                      <a:r>
                        <a:rPr lang="en-US" b="1" baseline="0" dirty="0"/>
                        <a:t> LAC, etc.)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51054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Dengue:  5 days on average where the viremia of a person is sufficient to “infect” a mosquito.</a:t>
            </a:r>
          </a:p>
          <a:p>
            <a:endParaRPr lang="en-US" b="1" dirty="0"/>
          </a:p>
          <a:p>
            <a:r>
              <a:rPr lang="en-US" b="1" dirty="0"/>
              <a:t>Chikungunya: 7 days on average.</a:t>
            </a:r>
          </a:p>
          <a:p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93063" cy="9699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to Preserve Your Health?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Dress appropriately.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Wear repellant.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 doors shut, inspect window screens.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 mosquito aware.</a:t>
            </a:r>
          </a:p>
          <a:p>
            <a:pPr marL="4492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9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We Eradicate Our Invasive Mosquitoes??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Probably not.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Winter didn’t kill either species.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 efforts for invasive mosquitoes more costly than for native species.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do we prevent the mosquitoes from colonizing additional sites?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minimize the spread of the mosquitoes, the public AND vector control agencies will have to work together. </a:t>
            </a:r>
          </a:p>
        </p:txBody>
      </p:sp>
    </p:spTree>
    <p:extLst>
      <p:ext uri="{BB962C8B-B14F-4D97-AF65-F5344CB8AC3E}">
        <p14:creationId xmlns:p14="http://schemas.microsoft.com/office/powerpoint/2010/main" val="537420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The Good news is…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/>
              <a:t>California is fortunate to have infrastructure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/>
              <a:t>California Department of Public Health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/>
              <a:t>Environmental Health Departments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/>
              <a:t>73 mosquito/vector control districts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/>
              <a:t>The Youngstown Ohio Reserve Station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b="1" dirty="0"/>
          </a:p>
          <a:p>
            <a:pPr>
              <a:buFont typeface="Wingdings" panose="05000000000000000000" pitchFamily="2" charset="2"/>
              <a:buChar char="§"/>
            </a:pPr>
            <a:endParaRPr lang="en-US" altLang="en-US" b="1" dirty="0"/>
          </a:p>
          <a:p>
            <a:pPr>
              <a:buFontTx/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917734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Lessons from the Past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85950"/>
            <a:ext cx="20859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334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1878 Memphis:</a:t>
            </a:r>
          </a:p>
          <a:p>
            <a:r>
              <a:rPr lang="en-US" b="1" dirty="0"/>
              <a:t>5,000 dead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204" y="1904999"/>
            <a:ext cx="2301196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5410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1793 Philadelphia:</a:t>
            </a:r>
          </a:p>
          <a:p>
            <a:r>
              <a:rPr lang="en-US" b="1" dirty="0"/>
              <a:t>4,000 –  5,000 dead</a:t>
            </a:r>
          </a:p>
        </p:txBody>
      </p:sp>
    </p:spTree>
    <p:extLst>
      <p:ext uri="{BB962C8B-B14F-4D97-AF65-F5344CB8AC3E}">
        <p14:creationId xmlns:p14="http://schemas.microsoft.com/office/powerpoint/2010/main" val="3721750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65322" cy="970450"/>
          </a:xfrm>
          <a:effec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765322" cy="4058751"/>
          </a:xfrm>
          <a:effectLst/>
        </p:spPr>
        <p:txBody>
          <a:bodyPr>
            <a:normAutofit fontScale="92500" lnSpcReduction="20000"/>
          </a:bodyPr>
          <a:lstStyle/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CDPH’s malaria page: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https://www.cdph.ca.gov/Programs/CID/DCDC/Pages/Malaria.aspx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9800" indent="-342900" fontAlgn="auto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California invasive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mosquito surveillance and response plan</a:t>
            </a: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Guidance for local vector control agencies and health departments</a:t>
            </a: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CDPH – April 2014</a:t>
            </a: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2900" lvl="1" indent="-342900" fontAlgn="auto">
              <a:buFont typeface="Wingdings" panose="05000000000000000000" pitchFamily="2" charset="2"/>
              <a:buChar char="§"/>
              <a:defRPr/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88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Questions?</a:t>
            </a:r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645025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Box 1"/>
          <p:cNvSpPr txBox="1">
            <a:spLocks noChangeArrowheads="1"/>
          </p:cNvSpPr>
          <p:nvPr/>
        </p:nvSpPr>
        <p:spPr bwMode="auto">
          <a:xfrm>
            <a:off x="6931025" y="5029200"/>
            <a:ext cx="2212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Used with permission from Dan Piraro.</a:t>
            </a:r>
          </a:p>
        </p:txBody>
      </p:sp>
    </p:spTree>
    <p:extLst>
      <p:ext uri="{BB962C8B-B14F-4D97-AF65-F5344CB8AC3E}">
        <p14:creationId xmlns:p14="http://schemas.microsoft.com/office/powerpoint/2010/main" val="419423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Injurious and Nuisance Pests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/>
              <a:t>Bed bugs</a:t>
            </a:r>
          </a:p>
          <a:p>
            <a:pPr eaLnBrk="1" hangingPunct="1">
              <a:buFontTx/>
              <a:buNone/>
            </a:pPr>
            <a:r>
              <a:rPr lang="en-US" altLang="en-US" b="1"/>
              <a:t>Body and head lice</a:t>
            </a:r>
          </a:p>
          <a:p>
            <a:pPr eaLnBrk="1" hangingPunct="1">
              <a:buFontTx/>
              <a:buNone/>
            </a:pPr>
            <a:r>
              <a:rPr lang="en-US" altLang="en-US" b="1"/>
              <a:t>Africanized honey bees</a:t>
            </a:r>
          </a:p>
          <a:p>
            <a:pPr eaLnBrk="1" hangingPunct="1">
              <a:buFontTx/>
              <a:buNone/>
            </a:pPr>
            <a:r>
              <a:rPr lang="en-US" altLang="en-US" b="1"/>
              <a:t>Red imported fire ants</a:t>
            </a:r>
          </a:p>
          <a:p>
            <a:pPr eaLnBrk="1" hangingPunct="1">
              <a:buFontTx/>
              <a:buNone/>
            </a:pPr>
            <a:r>
              <a:rPr lang="en-US" altLang="en-US" b="1"/>
              <a:t>Yellow jackets</a:t>
            </a:r>
          </a:p>
          <a:p>
            <a:pPr eaLnBrk="1" hangingPunct="1">
              <a:buFontTx/>
              <a:buNone/>
            </a:pPr>
            <a:r>
              <a:rPr lang="en-US" altLang="en-US" b="1" i="1"/>
              <a:t>Triatoma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13779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ouse2 (head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16732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iatoma_infest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3450"/>
            <a:ext cx="30575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Africanized_B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7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1016000" y="304800"/>
            <a:ext cx="7944853" cy="6346567"/>
            <a:chOff x="1016000" y="304800"/>
            <a:chExt cx="7944853" cy="6346567"/>
          </a:xfrm>
        </p:grpSpPr>
        <p:sp>
          <p:nvSpPr>
            <p:cNvPr id="10243" name="Text Box 2"/>
            <p:cNvSpPr txBox="1">
              <a:spLocks noChangeArrowheads="1"/>
            </p:cNvSpPr>
            <p:nvPr/>
          </p:nvSpPr>
          <p:spPr bwMode="auto">
            <a:xfrm>
              <a:off x="3377842" y="415885"/>
              <a:ext cx="5554662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Offices of CDPH’s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Vector-Borne Disease Section</a:t>
              </a:r>
            </a:p>
          </p:txBody>
        </p:sp>
        <p:sp>
          <p:nvSpPr>
            <p:cNvPr id="10256" name="Freeform 4"/>
            <p:cNvSpPr>
              <a:spLocks/>
            </p:cNvSpPr>
            <p:nvPr/>
          </p:nvSpPr>
          <p:spPr bwMode="auto">
            <a:xfrm>
              <a:off x="2430463" y="317500"/>
              <a:ext cx="698500" cy="539750"/>
            </a:xfrm>
            <a:custGeom>
              <a:avLst/>
              <a:gdLst>
                <a:gd name="T0" fmla="*/ 64 w 492"/>
                <a:gd name="T1" fmla="*/ 0 h 368"/>
                <a:gd name="T2" fmla="*/ 64 w 492"/>
                <a:gd name="T3" fmla="*/ 100 h 368"/>
                <a:gd name="T4" fmla="*/ 6 w 492"/>
                <a:gd name="T5" fmla="*/ 100 h 368"/>
                <a:gd name="T6" fmla="*/ 0 w 492"/>
                <a:gd name="T7" fmla="*/ 100 h 368"/>
                <a:gd name="T8" fmla="*/ 0 w 492"/>
                <a:gd name="T9" fmla="*/ 0 h 368"/>
                <a:gd name="T10" fmla="*/ 64 w 492"/>
                <a:gd name="T11" fmla="*/ 0 h 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2" h="368">
                  <a:moveTo>
                    <a:pt x="491" y="0"/>
                  </a:moveTo>
                  <a:lnTo>
                    <a:pt x="491" y="367"/>
                  </a:lnTo>
                  <a:lnTo>
                    <a:pt x="42" y="367"/>
                  </a:lnTo>
                  <a:lnTo>
                    <a:pt x="0" y="367"/>
                  </a:lnTo>
                  <a:lnTo>
                    <a:pt x="0" y="0"/>
                  </a:lnTo>
                  <a:lnTo>
                    <a:pt x="491" y="0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7" name="Freeform 5"/>
            <p:cNvSpPr>
              <a:spLocks/>
            </p:cNvSpPr>
            <p:nvPr/>
          </p:nvSpPr>
          <p:spPr bwMode="auto">
            <a:xfrm>
              <a:off x="1093788" y="304800"/>
              <a:ext cx="354012" cy="423863"/>
            </a:xfrm>
            <a:custGeom>
              <a:avLst/>
              <a:gdLst>
                <a:gd name="T0" fmla="*/ 5 w 249"/>
                <a:gd name="T1" fmla="*/ 37 h 289"/>
                <a:gd name="T2" fmla="*/ 0 w 249"/>
                <a:gd name="T3" fmla="*/ 28 h 289"/>
                <a:gd name="T4" fmla="*/ 2 w 249"/>
                <a:gd name="T5" fmla="*/ 16 h 289"/>
                <a:gd name="T6" fmla="*/ 2 w 249"/>
                <a:gd name="T7" fmla="*/ 4 h 289"/>
                <a:gd name="T8" fmla="*/ 32 w 249"/>
                <a:gd name="T9" fmla="*/ 0 h 289"/>
                <a:gd name="T10" fmla="*/ 32 w 249"/>
                <a:gd name="T11" fmla="*/ 13 h 289"/>
                <a:gd name="T12" fmla="*/ 27 w 249"/>
                <a:gd name="T13" fmla="*/ 16 h 289"/>
                <a:gd name="T14" fmla="*/ 25 w 249"/>
                <a:gd name="T15" fmla="*/ 22 h 289"/>
                <a:gd name="T16" fmla="*/ 27 w 249"/>
                <a:gd name="T17" fmla="*/ 37 h 289"/>
                <a:gd name="T18" fmla="*/ 23 w 249"/>
                <a:gd name="T19" fmla="*/ 53 h 289"/>
                <a:gd name="T20" fmla="*/ 25 w 249"/>
                <a:gd name="T21" fmla="*/ 53 h 289"/>
                <a:gd name="T22" fmla="*/ 25 w 249"/>
                <a:gd name="T23" fmla="*/ 56 h 289"/>
                <a:gd name="T24" fmla="*/ 27 w 249"/>
                <a:gd name="T25" fmla="*/ 60 h 289"/>
                <a:gd name="T26" fmla="*/ 28 w 249"/>
                <a:gd name="T27" fmla="*/ 69 h 289"/>
                <a:gd name="T28" fmla="*/ 27 w 249"/>
                <a:gd name="T29" fmla="*/ 79 h 289"/>
                <a:gd name="T30" fmla="*/ 22 w 249"/>
                <a:gd name="T31" fmla="*/ 79 h 289"/>
                <a:gd name="T32" fmla="*/ 22 w 249"/>
                <a:gd name="T33" fmla="*/ 68 h 289"/>
                <a:gd name="T34" fmla="*/ 8 w 249"/>
                <a:gd name="T35" fmla="*/ 68 h 289"/>
                <a:gd name="T36" fmla="*/ 5 w 249"/>
                <a:gd name="T37" fmla="*/ 37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9" h="289">
                  <a:moveTo>
                    <a:pt x="35" y="135"/>
                  </a:moveTo>
                  <a:lnTo>
                    <a:pt x="0" y="100"/>
                  </a:lnTo>
                  <a:lnTo>
                    <a:pt x="16" y="56"/>
                  </a:lnTo>
                  <a:lnTo>
                    <a:pt x="16" y="9"/>
                  </a:lnTo>
                  <a:lnTo>
                    <a:pt x="248" y="0"/>
                  </a:lnTo>
                  <a:lnTo>
                    <a:pt x="239" y="48"/>
                  </a:lnTo>
                  <a:lnTo>
                    <a:pt x="206" y="56"/>
                  </a:lnTo>
                  <a:lnTo>
                    <a:pt x="187" y="83"/>
                  </a:lnTo>
                  <a:lnTo>
                    <a:pt x="203" y="135"/>
                  </a:lnTo>
                  <a:lnTo>
                    <a:pt x="180" y="192"/>
                  </a:lnTo>
                  <a:lnTo>
                    <a:pt x="193" y="192"/>
                  </a:lnTo>
                  <a:lnTo>
                    <a:pt x="187" y="205"/>
                  </a:lnTo>
                  <a:lnTo>
                    <a:pt x="206" y="218"/>
                  </a:lnTo>
                  <a:lnTo>
                    <a:pt x="216" y="253"/>
                  </a:lnTo>
                  <a:lnTo>
                    <a:pt x="203" y="288"/>
                  </a:lnTo>
                  <a:lnTo>
                    <a:pt x="167" y="288"/>
                  </a:lnTo>
                  <a:lnTo>
                    <a:pt x="167" y="244"/>
                  </a:lnTo>
                  <a:lnTo>
                    <a:pt x="68" y="244"/>
                  </a:lnTo>
                  <a:lnTo>
                    <a:pt x="35" y="135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8" name="Freeform 6"/>
            <p:cNvSpPr>
              <a:spLocks/>
            </p:cNvSpPr>
            <p:nvPr/>
          </p:nvSpPr>
          <p:spPr bwMode="auto">
            <a:xfrm>
              <a:off x="1349375" y="304800"/>
              <a:ext cx="1082675" cy="677863"/>
            </a:xfrm>
            <a:custGeom>
              <a:avLst/>
              <a:gdLst>
                <a:gd name="T0" fmla="*/ 102 w 763"/>
                <a:gd name="T1" fmla="*/ 4 h 464"/>
                <a:gd name="T2" fmla="*/ 102 w 763"/>
                <a:gd name="T3" fmla="*/ 102 h 464"/>
                <a:gd name="T4" fmla="*/ 54 w 763"/>
                <a:gd name="T5" fmla="*/ 102 h 464"/>
                <a:gd name="T6" fmla="*/ 53 w 763"/>
                <a:gd name="T7" fmla="*/ 98 h 464"/>
                <a:gd name="T8" fmla="*/ 56 w 763"/>
                <a:gd name="T9" fmla="*/ 85 h 464"/>
                <a:gd name="T10" fmla="*/ 51 w 763"/>
                <a:gd name="T11" fmla="*/ 80 h 464"/>
                <a:gd name="T12" fmla="*/ 51 w 763"/>
                <a:gd name="T13" fmla="*/ 85 h 464"/>
                <a:gd name="T14" fmla="*/ 47 w 763"/>
                <a:gd name="T15" fmla="*/ 85 h 464"/>
                <a:gd name="T16" fmla="*/ 47 w 763"/>
                <a:gd name="T17" fmla="*/ 88 h 464"/>
                <a:gd name="T18" fmla="*/ 42 w 763"/>
                <a:gd name="T19" fmla="*/ 100 h 464"/>
                <a:gd name="T20" fmla="*/ 34 w 763"/>
                <a:gd name="T21" fmla="*/ 102 h 464"/>
                <a:gd name="T22" fmla="*/ 34 w 763"/>
                <a:gd name="T23" fmla="*/ 115 h 464"/>
                <a:gd name="T24" fmla="*/ 37 w 763"/>
                <a:gd name="T25" fmla="*/ 121 h 464"/>
                <a:gd name="T26" fmla="*/ 35 w 763"/>
                <a:gd name="T27" fmla="*/ 125 h 464"/>
                <a:gd name="T28" fmla="*/ 31 w 763"/>
                <a:gd name="T29" fmla="*/ 124 h 464"/>
                <a:gd name="T30" fmla="*/ 28 w 763"/>
                <a:gd name="T31" fmla="*/ 115 h 464"/>
                <a:gd name="T32" fmla="*/ 22 w 763"/>
                <a:gd name="T33" fmla="*/ 115 h 464"/>
                <a:gd name="T34" fmla="*/ 18 w 763"/>
                <a:gd name="T35" fmla="*/ 107 h 464"/>
                <a:gd name="T36" fmla="*/ 14 w 763"/>
                <a:gd name="T37" fmla="*/ 102 h 464"/>
                <a:gd name="T38" fmla="*/ 12 w 763"/>
                <a:gd name="T39" fmla="*/ 96 h 464"/>
                <a:gd name="T40" fmla="*/ 10 w 763"/>
                <a:gd name="T41" fmla="*/ 78 h 464"/>
                <a:gd name="T42" fmla="*/ 2 w 763"/>
                <a:gd name="T43" fmla="*/ 78 h 464"/>
                <a:gd name="T44" fmla="*/ 5 w 763"/>
                <a:gd name="T45" fmla="*/ 68 h 464"/>
                <a:gd name="T46" fmla="*/ 3 w 763"/>
                <a:gd name="T47" fmla="*/ 59 h 464"/>
                <a:gd name="T48" fmla="*/ 2 w 763"/>
                <a:gd name="T49" fmla="*/ 56 h 464"/>
                <a:gd name="T50" fmla="*/ 2 w 763"/>
                <a:gd name="T51" fmla="*/ 52 h 464"/>
                <a:gd name="T52" fmla="*/ 0 w 763"/>
                <a:gd name="T53" fmla="*/ 52 h 464"/>
                <a:gd name="T54" fmla="*/ 2 w 763"/>
                <a:gd name="T55" fmla="*/ 36 h 464"/>
                <a:gd name="T56" fmla="*/ 2 w 763"/>
                <a:gd name="T57" fmla="*/ 22 h 464"/>
                <a:gd name="T58" fmla="*/ 3 w 763"/>
                <a:gd name="T59" fmla="*/ 16 h 464"/>
                <a:gd name="T60" fmla="*/ 7 w 763"/>
                <a:gd name="T61" fmla="*/ 13 h 464"/>
                <a:gd name="T62" fmla="*/ 8 w 763"/>
                <a:gd name="T63" fmla="*/ 0 h 464"/>
                <a:gd name="T64" fmla="*/ 102 w 763"/>
                <a:gd name="T65" fmla="*/ 4 h 4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63" h="464">
                  <a:moveTo>
                    <a:pt x="762" y="9"/>
                  </a:moveTo>
                  <a:lnTo>
                    <a:pt x="762" y="376"/>
                  </a:lnTo>
                  <a:lnTo>
                    <a:pt x="410" y="376"/>
                  </a:lnTo>
                  <a:lnTo>
                    <a:pt x="401" y="362"/>
                  </a:lnTo>
                  <a:lnTo>
                    <a:pt x="417" y="314"/>
                  </a:lnTo>
                  <a:lnTo>
                    <a:pt x="385" y="293"/>
                  </a:lnTo>
                  <a:lnTo>
                    <a:pt x="381" y="314"/>
                  </a:lnTo>
                  <a:lnTo>
                    <a:pt x="359" y="314"/>
                  </a:lnTo>
                  <a:lnTo>
                    <a:pt x="359" y="327"/>
                  </a:lnTo>
                  <a:lnTo>
                    <a:pt x="310" y="371"/>
                  </a:lnTo>
                  <a:lnTo>
                    <a:pt x="255" y="376"/>
                  </a:lnTo>
                  <a:lnTo>
                    <a:pt x="255" y="424"/>
                  </a:lnTo>
                  <a:lnTo>
                    <a:pt x="278" y="445"/>
                  </a:lnTo>
                  <a:lnTo>
                    <a:pt x="265" y="463"/>
                  </a:lnTo>
                  <a:lnTo>
                    <a:pt x="230" y="458"/>
                  </a:lnTo>
                  <a:lnTo>
                    <a:pt x="210" y="424"/>
                  </a:lnTo>
                  <a:lnTo>
                    <a:pt x="159" y="424"/>
                  </a:lnTo>
                  <a:lnTo>
                    <a:pt x="143" y="398"/>
                  </a:lnTo>
                  <a:lnTo>
                    <a:pt x="107" y="376"/>
                  </a:lnTo>
                  <a:lnTo>
                    <a:pt x="88" y="354"/>
                  </a:lnTo>
                  <a:lnTo>
                    <a:pt x="81" y="288"/>
                  </a:lnTo>
                  <a:lnTo>
                    <a:pt x="23" y="288"/>
                  </a:lnTo>
                  <a:lnTo>
                    <a:pt x="36" y="253"/>
                  </a:lnTo>
                  <a:lnTo>
                    <a:pt x="26" y="218"/>
                  </a:lnTo>
                  <a:lnTo>
                    <a:pt x="7" y="205"/>
                  </a:lnTo>
                  <a:lnTo>
                    <a:pt x="13" y="192"/>
                  </a:lnTo>
                  <a:lnTo>
                    <a:pt x="0" y="192"/>
                  </a:lnTo>
                  <a:lnTo>
                    <a:pt x="23" y="135"/>
                  </a:lnTo>
                  <a:lnTo>
                    <a:pt x="7" y="83"/>
                  </a:lnTo>
                  <a:lnTo>
                    <a:pt x="26" y="56"/>
                  </a:lnTo>
                  <a:lnTo>
                    <a:pt x="59" y="48"/>
                  </a:lnTo>
                  <a:lnTo>
                    <a:pt x="68" y="0"/>
                  </a:lnTo>
                  <a:lnTo>
                    <a:pt x="762" y="9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auto">
            <a:xfrm>
              <a:off x="2018487" y="3047107"/>
              <a:ext cx="398949" cy="289878"/>
            </a:xfrm>
            <a:custGeom>
              <a:avLst/>
              <a:gdLst>
                <a:gd name="T0" fmla="*/ 2147483647 w 282"/>
                <a:gd name="T1" fmla="*/ 2147483647 h 198"/>
                <a:gd name="T2" fmla="*/ 2147483647 w 282"/>
                <a:gd name="T3" fmla="*/ 2147483647 h 198"/>
                <a:gd name="T4" fmla="*/ 0 w 282"/>
                <a:gd name="T5" fmla="*/ 2147483647 h 198"/>
                <a:gd name="T6" fmla="*/ 2147483647 w 282"/>
                <a:gd name="T7" fmla="*/ 2147483647 h 198"/>
                <a:gd name="T8" fmla="*/ 0 w 282"/>
                <a:gd name="T9" fmla="*/ 0 h 198"/>
                <a:gd name="T10" fmla="*/ 2147483647 w 282"/>
                <a:gd name="T11" fmla="*/ 0 h 198"/>
                <a:gd name="T12" fmla="*/ 2147483647 w 282"/>
                <a:gd name="T13" fmla="*/ 2147483647 h 198"/>
                <a:gd name="T14" fmla="*/ 2147483647 w 282"/>
                <a:gd name="T15" fmla="*/ 2147483647 h 198"/>
                <a:gd name="T16" fmla="*/ 2147483647 w 282"/>
                <a:gd name="T17" fmla="*/ 2147483647 h 198"/>
                <a:gd name="T18" fmla="*/ 2147483647 w 282"/>
                <a:gd name="T19" fmla="*/ 2147483647 h 198"/>
                <a:gd name="T20" fmla="*/ 2147483647 w 282"/>
                <a:gd name="T21" fmla="*/ 2147483647 h 198"/>
                <a:gd name="T22" fmla="*/ 2147483647 w 282"/>
                <a:gd name="T23" fmla="*/ 2147483647 h 198"/>
                <a:gd name="T24" fmla="*/ 2147483647 w 282"/>
                <a:gd name="T25" fmla="*/ 2147483647 h 198"/>
                <a:gd name="T26" fmla="*/ 2147483647 w 282"/>
                <a:gd name="T27" fmla="*/ 2147483647 h 1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2" h="198">
                  <a:moveTo>
                    <a:pt x="72" y="175"/>
                  </a:moveTo>
                  <a:lnTo>
                    <a:pt x="40" y="88"/>
                  </a:lnTo>
                  <a:lnTo>
                    <a:pt x="0" y="52"/>
                  </a:lnTo>
                  <a:lnTo>
                    <a:pt x="4" y="2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39"/>
                  </a:lnTo>
                  <a:lnTo>
                    <a:pt x="91" y="48"/>
                  </a:lnTo>
                  <a:lnTo>
                    <a:pt x="120" y="83"/>
                  </a:lnTo>
                  <a:lnTo>
                    <a:pt x="256" y="39"/>
                  </a:lnTo>
                  <a:lnTo>
                    <a:pt x="256" y="162"/>
                  </a:lnTo>
                  <a:lnTo>
                    <a:pt x="281" y="192"/>
                  </a:lnTo>
                  <a:lnTo>
                    <a:pt x="101" y="197"/>
                  </a:lnTo>
                  <a:lnTo>
                    <a:pt x="72" y="17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0" name="Freeform 8"/>
            <p:cNvSpPr>
              <a:spLocks/>
            </p:cNvSpPr>
            <p:nvPr/>
          </p:nvSpPr>
          <p:spPr bwMode="auto">
            <a:xfrm>
              <a:off x="3090863" y="2357438"/>
              <a:ext cx="252412" cy="411162"/>
            </a:xfrm>
            <a:custGeom>
              <a:avLst/>
              <a:gdLst>
                <a:gd name="T0" fmla="*/ 21 w 178"/>
                <a:gd name="T1" fmla="*/ 28 h 281"/>
                <a:gd name="T2" fmla="*/ 20 w 178"/>
                <a:gd name="T3" fmla="*/ 41 h 281"/>
                <a:gd name="T4" fmla="*/ 22 w 178"/>
                <a:gd name="T5" fmla="*/ 57 h 281"/>
                <a:gd name="T6" fmla="*/ 22 w 178"/>
                <a:gd name="T7" fmla="*/ 66 h 281"/>
                <a:gd name="T8" fmla="*/ 20 w 178"/>
                <a:gd name="T9" fmla="*/ 69 h 281"/>
                <a:gd name="T10" fmla="*/ 21 w 178"/>
                <a:gd name="T11" fmla="*/ 71 h 281"/>
                <a:gd name="T12" fmla="*/ 18 w 178"/>
                <a:gd name="T13" fmla="*/ 78 h 281"/>
                <a:gd name="T14" fmla="*/ 17 w 178"/>
                <a:gd name="T15" fmla="*/ 71 h 281"/>
                <a:gd name="T16" fmla="*/ 15 w 178"/>
                <a:gd name="T17" fmla="*/ 64 h 281"/>
                <a:gd name="T18" fmla="*/ 8 w 178"/>
                <a:gd name="T19" fmla="*/ 71 h 281"/>
                <a:gd name="T20" fmla="*/ 2 w 178"/>
                <a:gd name="T21" fmla="*/ 61 h 281"/>
                <a:gd name="T22" fmla="*/ 0 w 178"/>
                <a:gd name="T23" fmla="*/ 61 h 281"/>
                <a:gd name="T24" fmla="*/ 0 w 178"/>
                <a:gd name="T25" fmla="*/ 53 h 281"/>
                <a:gd name="T26" fmla="*/ 0 w 178"/>
                <a:gd name="T27" fmla="*/ 28 h 281"/>
                <a:gd name="T28" fmla="*/ 8 w 178"/>
                <a:gd name="T29" fmla="*/ 10 h 281"/>
                <a:gd name="T30" fmla="*/ 7 w 178"/>
                <a:gd name="T31" fmla="*/ 0 h 281"/>
                <a:gd name="T32" fmla="*/ 21 w 178"/>
                <a:gd name="T33" fmla="*/ 28 h 2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8" h="281">
                  <a:moveTo>
                    <a:pt x="161" y="100"/>
                  </a:moveTo>
                  <a:lnTo>
                    <a:pt x="152" y="149"/>
                  </a:lnTo>
                  <a:lnTo>
                    <a:pt x="177" y="206"/>
                  </a:lnTo>
                  <a:lnTo>
                    <a:pt x="171" y="241"/>
                  </a:lnTo>
                  <a:lnTo>
                    <a:pt x="152" y="245"/>
                  </a:lnTo>
                  <a:lnTo>
                    <a:pt x="158" y="258"/>
                  </a:lnTo>
                  <a:lnTo>
                    <a:pt x="142" y="280"/>
                  </a:lnTo>
                  <a:lnTo>
                    <a:pt x="126" y="258"/>
                  </a:lnTo>
                  <a:lnTo>
                    <a:pt x="122" y="232"/>
                  </a:lnTo>
                  <a:lnTo>
                    <a:pt x="64" y="258"/>
                  </a:lnTo>
                  <a:lnTo>
                    <a:pt x="19" y="223"/>
                  </a:lnTo>
                  <a:lnTo>
                    <a:pt x="0" y="223"/>
                  </a:lnTo>
                  <a:lnTo>
                    <a:pt x="0" y="192"/>
                  </a:lnTo>
                  <a:lnTo>
                    <a:pt x="0" y="100"/>
                  </a:lnTo>
                  <a:lnTo>
                    <a:pt x="64" y="35"/>
                  </a:lnTo>
                  <a:lnTo>
                    <a:pt x="54" y="0"/>
                  </a:lnTo>
                  <a:lnTo>
                    <a:pt x="161" y="100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1" name="Freeform 9"/>
            <p:cNvSpPr>
              <a:spLocks/>
            </p:cNvSpPr>
            <p:nvPr/>
          </p:nvSpPr>
          <p:spPr bwMode="auto">
            <a:xfrm>
              <a:off x="2632075" y="2503488"/>
              <a:ext cx="460375" cy="320675"/>
            </a:xfrm>
            <a:custGeom>
              <a:avLst/>
              <a:gdLst>
                <a:gd name="T0" fmla="*/ 44 w 324"/>
                <a:gd name="T1" fmla="*/ 24 h 220"/>
                <a:gd name="T2" fmla="*/ 28 w 324"/>
                <a:gd name="T3" fmla="*/ 29 h 220"/>
                <a:gd name="T4" fmla="*/ 7 w 324"/>
                <a:gd name="T5" fmla="*/ 59 h 220"/>
                <a:gd name="T6" fmla="*/ 3 w 324"/>
                <a:gd name="T7" fmla="*/ 59 h 220"/>
                <a:gd name="T8" fmla="*/ 0 w 324"/>
                <a:gd name="T9" fmla="*/ 51 h 220"/>
                <a:gd name="T10" fmla="*/ 0 w 324"/>
                <a:gd name="T11" fmla="*/ 25 h 220"/>
                <a:gd name="T12" fmla="*/ 9 w 324"/>
                <a:gd name="T13" fmla="*/ 19 h 220"/>
                <a:gd name="T14" fmla="*/ 19 w 324"/>
                <a:gd name="T15" fmla="*/ 25 h 220"/>
                <a:gd name="T16" fmla="*/ 33 w 324"/>
                <a:gd name="T17" fmla="*/ 20 h 220"/>
                <a:gd name="T18" fmla="*/ 37 w 324"/>
                <a:gd name="T19" fmla="*/ 12 h 220"/>
                <a:gd name="T20" fmla="*/ 42 w 324"/>
                <a:gd name="T21" fmla="*/ 10 h 220"/>
                <a:gd name="T22" fmla="*/ 43 w 324"/>
                <a:gd name="T23" fmla="*/ 0 h 220"/>
                <a:gd name="T24" fmla="*/ 44 w 324"/>
                <a:gd name="T25" fmla="*/ 0 h 220"/>
                <a:gd name="T26" fmla="*/ 44 w 324"/>
                <a:gd name="T27" fmla="*/ 24 h 2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4" h="220">
                  <a:moveTo>
                    <a:pt x="323" y="92"/>
                  </a:moveTo>
                  <a:lnTo>
                    <a:pt x="207" y="110"/>
                  </a:lnTo>
                  <a:lnTo>
                    <a:pt x="45" y="219"/>
                  </a:lnTo>
                  <a:lnTo>
                    <a:pt x="10" y="219"/>
                  </a:lnTo>
                  <a:lnTo>
                    <a:pt x="0" y="188"/>
                  </a:lnTo>
                  <a:lnTo>
                    <a:pt x="0" y="96"/>
                  </a:lnTo>
                  <a:lnTo>
                    <a:pt x="71" y="71"/>
                  </a:lnTo>
                  <a:lnTo>
                    <a:pt x="142" y="96"/>
                  </a:lnTo>
                  <a:lnTo>
                    <a:pt x="242" y="75"/>
                  </a:lnTo>
                  <a:lnTo>
                    <a:pt x="274" y="44"/>
                  </a:lnTo>
                  <a:lnTo>
                    <a:pt x="303" y="36"/>
                  </a:lnTo>
                  <a:lnTo>
                    <a:pt x="313" y="0"/>
                  </a:lnTo>
                  <a:lnTo>
                    <a:pt x="323" y="0"/>
                  </a:lnTo>
                  <a:lnTo>
                    <a:pt x="323" y="92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2" name="Freeform 10"/>
            <p:cNvSpPr>
              <a:spLocks/>
            </p:cNvSpPr>
            <p:nvPr/>
          </p:nvSpPr>
          <p:spPr bwMode="auto">
            <a:xfrm>
              <a:off x="2138363" y="1544638"/>
              <a:ext cx="473075" cy="569912"/>
            </a:xfrm>
            <a:custGeom>
              <a:avLst/>
              <a:gdLst>
                <a:gd name="T0" fmla="*/ 7 w 334"/>
                <a:gd name="T1" fmla="*/ 103 h 390"/>
                <a:gd name="T2" fmla="*/ 20 w 334"/>
                <a:gd name="T3" fmla="*/ 104 h 390"/>
                <a:gd name="T4" fmla="*/ 30 w 334"/>
                <a:gd name="T5" fmla="*/ 100 h 390"/>
                <a:gd name="T6" fmla="*/ 32 w 334"/>
                <a:gd name="T7" fmla="*/ 88 h 390"/>
                <a:gd name="T8" fmla="*/ 35 w 334"/>
                <a:gd name="T9" fmla="*/ 77 h 390"/>
                <a:gd name="T10" fmla="*/ 42 w 334"/>
                <a:gd name="T11" fmla="*/ 77 h 390"/>
                <a:gd name="T12" fmla="*/ 44 w 334"/>
                <a:gd name="T13" fmla="*/ 67 h 390"/>
                <a:gd name="T14" fmla="*/ 29 w 334"/>
                <a:gd name="T15" fmla="*/ 32 h 390"/>
                <a:gd name="T16" fmla="*/ 29 w 334"/>
                <a:gd name="T17" fmla="*/ 17 h 390"/>
                <a:gd name="T18" fmla="*/ 32 w 334"/>
                <a:gd name="T19" fmla="*/ 8 h 390"/>
                <a:gd name="T20" fmla="*/ 30 w 334"/>
                <a:gd name="T21" fmla="*/ 0 h 390"/>
                <a:gd name="T22" fmla="*/ 28 w 334"/>
                <a:gd name="T23" fmla="*/ 0 h 390"/>
                <a:gd name="T24" fmla="*/ 22 w 334"/>
                <a:gd name="T25" fmla="*/ 8 h 390"/>
                <a:gd name="T26" fmla="*/ 18 w 334"/>
                <a:gd name="T27" fmla="*/ 20 h 390"/>
                <a:gd name="T28" fmla="*/ 16 w 334"/>
                <a:gd name="T29" fmla="*/ 20 h 390"/>
                <a:gd name="T30" fmla="*/ 12 w 334"/>
                <a:gd name="T31" fmla="*/ 32 h 390"/>
                <a:gd name="T32" fmla="*/ 2 w 334"/>
                <a:gd name="T33" fmla="*/ 32 h 390"/>
                <a:gd name="T34" fmla="*/ 0 w 334"/>
                <a:gd name="T35" fmla="*/ 36 h 390"/>
                <a:gd name="T36" fmla="*/ 2 w 334"/>
                <a:gd name="T37" fmla="*/ 45 h 390"/>
                <a:gd name="T38" fmla="*/ 6 w 334"/>
                <a:gd name="T39" fmla="*/ 52 h 390"/>
                <a:gd name="T40" fmla="*/ 6 w 334"/>
                <a:gd name="T41" fmla="*/ 56 h 390"/>
                <a:gd name="T42" fmla="*/ 3 w 334"/>
                <a:gd name="T43" fmla="*/ 59 h 390"/>
                <a:gd name="T44" fmla="*/ 5 w 334"/>
                <a:gd name="T45" fmla="*/ 60 h 390"/>
                <a:gd name="T46" fmla="*/ 3 w 334"/>
                <a:gd name="T47" fmla="*/ 63 h 390"/>
                <a:gd name="T48" fmla="*/ 3 w 334"/>
                <a:gd name="T49" fmla="*/ 75 h 390"/>
                <a:gd name="T50" fmla="*/ 10 w 334"/>
                <a:gd name="T51" fmla="*/ 75 h 390"/>
                <a:gd name="T52" fmla="*/ 8 w 334"/>
                <a:gd name="T53" fmla="*/ 94 h 390"/>
                <a:gd name="T54" fmla="*/ 7 w 334"/>
                <a:gd name="T55" fmla="*/ 103 h 39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4" h="390">
                  <a:moveTo>
                    <a:pt x="59" y="385"/>
                  </a:moveTo>
                  <a:lnTo>
                    <a:pt x="149" y="389"/>
                  </a:lnTo>
                  <a:lnTo>
                    <a:pt x="223" y="372"/>
                  </a:lnTo>
                  <a:lnTo>
                    <a:pt x="249" y="328"/>
                  </a:lnTo>
                  <a:lnTo>
                    <a:pt x="259" y="289"/>
                  </a:lnTo>
                  <a:lnTo>
                    <a:pt x="310" y="289"/>
                  </a:lnTo>
                  <a:lnTo>
                    <a:pt x="333" y="254"/>
                  </a:lnTo>
                  <a:lnTo>
                    <a:pt x="220" y="123"/>
                  </a:lnTo>
                  <a:lnTo>
                    <a:pt x="220" y="62"/>
                  </a:lnTo>
                  <a:lnTo>
                    <a:pt x="239" y="27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158" y="27"/>
                  </a:lnTo>
                  <a:lnTo>
                    <a:pt x="142" y="75"/>
                  </a:lnTo>
                  <a:lnTo>
                    <a:pt x="123" y="75"/>
                  </a:lnTo>
                  <a:lnTo>
                    <a:pt x="98" y="118"/>
                  </a:lnTo>
                  <a:lnTo>
                    <a:pt x="7" y="123"/>
                  </a:lnTo>
                  <a:lnTo>
                    <a:pt x="0" y="136"/>
                  </a:lnTo>
                  <a:lnTo>
                    <a:pt x="7" y="167"/>
                  </a:lnTo>
                  <a:lnTo>
                    <a:pt x="42" y="193"/>
                  </a:lnTo>
                  <a:lnTo>
                    <a:pt x="42" y="206"/>
                  </a:lnTo>
                  <a:lnTo>
                    <a:pt x="26" y="219"/>
                  </a:lnTo>
                  <a:lnTo>
                    <a:pt x="36" y="227"/>
                  </a:lnTo>
                  <a:lnTo>
                    <a:pt x="26" y="232"/>
                  </a:lnTo>
                  <a:lnTo>
                    <a:pt x="26" y="280"/>
                  </a:lnTo>
                  <a:lnTo>
                    <a:pt x="72" y="280"/>
                  </a:lnTo>
                  <a:lnTo>
                    <a:pt x="62" y="349"/>
                  </a:lnTo>
                  <a:lnTo>
                    <a:pt x="59" y="385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3" name="Freeform 11"/>
            <p:cNvSpPr>
              <a:spLocks/>
            </p:cNvSpPr>
            <p:nvPr/>
          </p:nvSpPr>
          <p:spPr bwMode="auto">
            <a:xfrm>
              <a:off x="2490788" y="855663"/>
              <a:ext cx="638175" cy="990600"/>
            </a:xfrm>
            <a:custGeom>
              <a:avLst/>
              <a:gdLst>
                <a:gd name="T0" fmla="*/ 58 w 450"/>
                <a:gd name="T1" fmla="*/ 179 h 678"/>
                <a:gd name="T2" fmla="*/ 52 w 450"/>
                <a:gd name="T3" fmla="*/ 184 h 678"/>
                <a:gd name="T4" fmla="*/ 54 w 450"/>
                <a:gd name="T5" fmla="*/ 176 h 678"/>
                <a:gd name="T6" fmla="*/ 54 w 450"/>
                <a:gd name="T7" fmla="*/ 157 h 678"/>
                <a:gd name="T8" fmla="*/ 49 w 450"/>
                <a:gd name="T9" fmla="*/ 144 h 678"/>
                <a:gd name="T10" fmla="*/ 49 w 450"/>
                <a:gd name="T11" fmla="*/ 134 h 678"/>
                <a:gd name="T12" fmla="*/ 42 w 450"/>
                <a:gd name="T13" fmla="*/ 131 h 678"/>
                <a:gd name="T14" fmla="*/ 36 w 450"/>
                <a:gd name="T15" fmla="*/ 116 h 678"/>
                <a:gd name="T16" fmla="*/ 30 w 450"/>
                <a:gd name="T17" fmla="*/ 109 h 678"/>
                <a:gd name="T18" fmla="*/ 25 w 450"/>
                <a:gd name="T19" fmla="*/ 107 h 678"/>
                <a:gd name="T20" fmla="*/ 20 w 450"/>
                <a:gd name="T21" fmla="*/ 116 h 678"/>
                <a:gd name="T22" fmla="*/ 20 w 450"/>
                <a:gd name="T23" fmla="*/ 122 h 678"/>
                <a:gd name="T24" fmla="*/ 18 w 450"/>
                <a:gd name="T25" fmla="*/ 122 h 678"/>
                <a:gd name="T26" fmla="*/ 12 w 450"/>
                <a:gd name="T27" fmla="*/ 115 h 678"/>
                <a:gd name="T28" fmla="*/ 12 w 450"/>
                <a:gd name="T29" fmla="*/ 91 h 678"/>
                <a:gd name="T30" fmla="*/ 0 w 450"/>
                <a:gd name="T31" fmla="*/ 91 h 678"/>
                <a:gd name="T32" fmla="*/ 0 w 450"/>
                <a:gd name="T33" fmla="*/ 0 h 678"/>
                <a:gd name="T34" fmla="*/ 59 w 450"/>
                <a:gd name="T35" fmla="*/ 0 h 678"/>
                <a:gd name="T36" fmla="*/ 58 w 450"/>
                <a:gd name="T37" fmla="*/ 179 h 6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0" h="678">
                  <a:moveTo>
                    <a:pt x="442" y="664"/>
                  </a:moveTo>
                  <a:lnTo>
                    <a:pt x="397" y="677"/>
                  </a:lnTo>
                  <a:lnTo>
                    <a:pt x="413" y="650"/>
                  </a:lnTo>
                  <a:lnTo>
                    <a:pt x="413" y="580"/>
                  </a:lnTo>
                  <a:lnTo>
                    <a:pt x="377" y="533"/>
                  </a:lnTo>
                  <a:lnTo>
                    <a:pt x="377" y="498"/>
                  </a:lnTo>
                  <a:lnTo>
                    <a:pt x="323" y="484"/>
                  </a:lnTo>
                  <a:lnTo>
                    <a:pt x="278" y="432"/>
                  </a:lnTo>
                  <a:lnTo>
                    <a:pt x="226" y="401"/>
                  </a:lnTo>
                  <a:lnTo>
                    <a:pt x="190" y="397"/>
                  </a:lnTo>
                  <a:lnTo>
                    <a:pt x="152" y="432"/>
                  </a:lnTo>
                  <a:lnTo>
                    <a:pt x="152" y="450"/>
                  </a:lnTo>
                  <a:lnTo>
                    <a:pt x="136" y="450"/>
                  </a:lnTo>
                  <a:lnTo>
                    <a:pt x="91" y="424"/>
                  </a:lnTo>
                  <a:lnTo>
                    <a:pt x="91" y="336"/>
                  </a:lnTo>
                  <a:lnTo>
                    <a:pt x="0" y="336"/>
                  </a:lnTo>
                  <a:lnTo>
                    <a:pt x="0" y="0"/>
                  </a:lnTo>
                  <a:lnTo>
                    <a:pt x="449" y="0"/>
                  </a:lnTo>
                  <a:lnTo>
                    <a:pt x="442" y="664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4" name="Freeform 12"/>
            <p:cNvSpPr>
              <a:spLocks/>
            </p:cNvSpPr>
            <p:nvPr/>
          </p:nvSpPr>
          <p:spPr bwMode="auto">
            <a:xfrm>
              <a:off x="2517775" y="1968500"/>
              <a:ext cx="601663" cy="339725"/>
            </a:xfrm>
            <a:custGeom>
              <a:avLst/>
              <a:gdLst>
                <a:gd name="T0" fmla="*/ 56 w 424"/>
                <a:gd name="T1" fmla="*/ 25 h 232"/>
                <a:gd name="T2" fmla="*/ 27 w 424"/>
                <a:gd name="T3" fmla="*/ 25 h 232"/>
                <a:gd name="T4" fmla="*/ 15 w 424"/>
                <a:gd name="T5" fmla="*/ 46 h 232"/>
                <a:gd name="T6" fmla="*/ 10 w 424"/>
                <a:gd name="T7" fmla="*/ 63 h 232"/>
                <a:gd name="T8" fmla="*/ 0 w 424"/>
                <a:gd name="T9" fmla="*/ 59 h 232"/>
                <a:gd name="T10" fmla="*/ 0 w 424"/>
                <a:gd name="T11" fmla="*/ 28 h 232"/>
                <a:gd name="T12" fmla="*/ 7 w 424"/>
                <a:gd name="T13" fmla="*/ 16 h 232"/>
                <a:gd name="T14" fmla="*/ 10 w 424"/>
                <a:gd name="T15" fmla="*/ 14 h 232"/>
                <a:gd name="T16" fmla="*/ 22 w 424"/>
                <a:gd name="T17" fmla="*/ 7 h 232"/>
                <a:gd name="T18" fmla="*/ 27 w 424"/>
                <a:gd name="T19" fmla="*/ 0 h 232"/>
                <a:gd name="T20" fmla="*/ 32 w 424"/>
                <a:gd name="T21" fmla="*/ 0 h 232"/>
                <a:gd name="T22" fmla="*/ 35 w 424"/>
                <a:gd name="T23" fmla="*/ 10 h 232"/>
                <a:gd name="T24" fmla="*/ 56 w 424"/>
                <a:gd name="T25" fmla="*/ 10 h 232"/>
                <a:gd name="T26" fmla="*/ 56 w 424"/>
                <a:gd name="T27" fmla="*/ 25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4" h="232">
                  <a:moveTo>
                    <a:pt x="423" y="96"/>
                  </a:moveTo>
                  <a:lnTo>
                    <a:pt x="204" y="96"/>
                  </a:lnTo>
                  <a:lnTo>
                    <a:pt x="113" y="170"/>
                  </a:lnTo>
                  <a:lnTo>
                    <a:pt x="78" y="231"/>
                  </a:lnTo>
                  <a:lnTo>
                    <a:pt x="0" y="218"/>
                  </a:lnTo>
                  <a:lnTo>
                    <a:pt x="0" y="109"/>
                  </a:lnTo>
                  <a:lnTo>
                    <a:pt x="52" y="60"/>
                  </a:lnTo>
                  <a:lnTo>
                    <a:pt x="81" y="52"/>
                  </a:lnTo>
                  <a:lnTo>
                    <a:pt x="171" y="26"/>
                  </a:lnTo>
                  <a:lnTo>
                    <a:pt x="207" y="0"/>
                  </a:lnTo>
                  <a:lnTo>
                    <a:pt x="242" y="0"/>
                  </a:lnTo>
                  <a:lnTo>
                    <a:pt x="259" y="34"/>
                  </a:lnTo>
                  <a:lnTo>
                    <a:pt x="423" y="34"/>
                  </a:lnTo>
                  <a:lnTo>
                    <a:pt x="423" y="96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5" name="Freeform 13"/>
            <p:cNvSpPr>
              <a:spLocks/>
            </p:cNvSpPr>
            <p:nvPr/>
          </p:nvSpPr>
          <p:spPr bwMode="auto">
            <a:xfrm>
              <a:off x="2414588" y="1346200"/>
              <a:ext cx="663575" cy="573088"/>
            </a:xfrm>
            <a:custGeom>
              <a:avLst/>
              <a:gdLst>
                <a:gd name="T0" fmla="*/ 3 w 469"/>
                <a:gd name="T1" fmla="*/ 73 h 390"/>
                <a:gd name="T2" fmla="*/ 3 w 469"/>
                <a:gd name="T3" fmla="*/ 55 h 390"/>
                <a:gd name="T4" fmla="*/ 6 w 469"/>
                <a:gd name="T5" fmla="*/ 46 h 390"/>
                <a:gd name="T6" fmla="*/ 4 w 469"/>
                <a:gd name="T7" fmla="*/ 38 h 390"/>
                <a:gd name="T8" fmla="*/ 2 w 469"/>
                <a:gd name="T9" fmla="*/ 38 h 390"/>
                <a:gd name="T10" fmla="*/ 2 w 469"/>
                <a:gd name="T11" fmla="*/ 33 h 390"/>
                <a:gd name="T12" fmla="*/ 6 w 469"/>
                <a:gd name="T13" fmla="*/ 31 h 390"/>
                <a:gd name="T14" fmla="*/ 5 w 469"/>
                <a:gd name="T15" fmla="*/ 19 h 390"/>
                <a:gd name="T16" fmla="*/ 6 w 469"/>
                <a:gd name="T17" fmla="*/ 17 h 390"/>
                <a:gd name="T18" fmla="*/ 2 w 469"/>
                <a:gd name="T19" fmla="*/ 11 h 390"/>
                <a:gd name="T20" fmla="*/ 0 w 469"/>
                <a:gd name="T21" fmla="*/ 0 h 390"/>
                <a:gd name="T22" fmla="*/ 7 w 469"/>
                <a:gd name="T23" fmla="*/ 0 h 390"/>
                <a:gd name="T24" fmla="*/ 18 w 469"/>
                <a:gd name="T25" fmla="*/ 0 h 390"/>
                <a:gd name="T26" fmla="*/ 18 w 469"/>
                <a:gd name="T27" fmla="*/ 25 h 390"/>
                <a:gd name="T28" fmla="*/ 25 w 469"/>
                <a:gd name="T29" fmla="*/ 33 h 390"/>
                <a:gd name="T30" fmla="*/ 27 w 469"/>
                <a:gd name="T31" fmla="*/ 33 h 390"/>
                <a:gd name="T32" fmla="*/ 27 w 469"/>
                <a:gd name="T33" fmla="*/ 28 h 390"/>
                <a:gd name="T34" fmla="*/ 32 w 469"/>
                <a:gd name="T35" fmla="*/ 17 h 390"/>
                <a:gd name="T36" fmla="*/ 37 w 469"/>
                <a:gd name="T37" fmla="*/ 19 h 390"/>
                <a:gd name="T38" fmla="*/ 43 w 469"/>
                <a:gd name="T39" fmla="*/ 28 h 390"/>
                <a:gd name="T40" fmla="*/ 50 w 469"/>
                <a:gd name="T41" fmla="*/ 43 h 390"/>
                <a:gd name="T42" fmla="*/ 57 w 469"/>
                <a:gd name="T43" fmla="*/ 46 h 390"/>
                <a:gd name="T44" fmla="*/ 57 w 469"/>
                <a:gd name="T45" fmla="*/ 55 h 390"/>
                <a:gd name="T46" fmla="*/ 62 w 469"/>
                <a:gd name="T47" fmla="*/ 70 h 390"/>
                <a:gd name="T48" fmla="*/ 62 w 469"/>
                <a:gd name="T49" fmla="*/ 90 h 390"/>
                <a:gd name="T50" fmla="*/ 60 w 469"/>
                <a:gd name="T51" fmla="*/ 97 h 390"/>
                <a:gd name="T52" fmla="*/ 37 w 469"/>
                <a:gd name="T53" fmla="*/ 97 h 390"/>
                <a:gd name="T54" fmla="*/ 37 w 469"/>
                <a:gd name="T55" fmla="*/ 102 h 390"/>
                <a:gd name="T56" fmla="*/ 27 w 469"/>
                <a:gd name="T57" fmla="*/ 87 h 390"/>
                <a:gd name="T58" fmla="*/ 22 w 469"/>
                <a:gd name="T59" fmla="*/ 105 h 390"/>
                <a:gd name="T60" fmla="*/ 18 w 469"/>
                <a:gd name="T61" fmla="*/ 111 h 390"/>
                <a:gd name="T62" fmla="*/ 3 w 469"/>
                <a:gd name="T63" fmla="*/ 73 h 3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9" h="390">
                  <a:moveTo>
                    <a:pt x="26" y="258"/>
                  </a:moveTo>
                  <a:lnTo>
                    <a:pt x="26" y="197"/>
                  </a:lnTo>
                  <a:lnTo>
                    <a:pt x="45" y="162"/>
                  </a:lnTo>
                  <a:lnTo>
                    <a:pt x="29" y="135"/>
                  </a:lnTo>
                  <a:lnTo>
                    <a:pt x="19" y="135"/>
                  </a:lnTo>
                  <a:lnTo>
                    <a:pt x="19" y="114"/>
                  </a:lnTo>
                  <a:lnTo>
                    <a:pt x="45" y="109"/>
                  </a:lnTo>
                  <a:lnTo>
                    <a:pt x="39" y="65"/>
                  </a:lnTo>
                  <a:lnTo>
                    <a:pt x="48" y="61"/>
                  </a:lnTo>
                  <a:lnTo>
                    <a:pt x="1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146" y="0"/>
                  </a:lnTo>
                  <a:lnTo>
                    <a:pt x="146" y="88"/>
                  </a:lnTo>
                  <a:lnTo>
                    <a:pt x="191" y="114"/>
                  </a:lnTo>
                  <a:lnTo>
                    <a:pt x="207" y="114"/>
                  </a:lnTo>
                  <a:lnTo>
                    <a:pt x="207" y="96"/>
                  </a:lnTo>
                  <a:lnTo>
                    <a:pt x="245" y="61"/>
                  </a:lnTo>
                  <a:lnTo>
                    <a:pt x="281" y="65"/>
                  </a:lnTo>
                  <a:lnTo>
                    <a:pt x="333" y="96"/>
                  </a:lnTo>
                  <a:lnTo>
                    <a:pt x="378" y="148"/>
                  </a:lnTo>
                  <a:lnTo>
                    <a:pt x="432" y="162"/>
                  </a:lnTo>
                  <a:lnTo>
                    <a:pt x="432" y="197"/>
                  </a:lnTo>
                  <a:lnTo>
                    <a:pt x="468" y="244"/>
                  </a:lnTo>
                  <a:lnTo>
                    <a:pt x="468" y="314"/>
                  </a:lnTo>
                  <a:lnTo>
                    <a:pt x="452" y="341"/>
                  </a:lnTo>
                  <a:lnTo>
                    <a:pt x="281" y="341"/>
                  </a:lnTo>
                  <a:lnTo>
                    <a:pt x="278" y="354"/>
                  </a:lnTo>
                  <a:lnTo>
                    <a:pt x="210" y="306"/>
                  </a:lnTo>
                  <a:lnTo>
                    <a:pt x="165" y="367"/>
                  </a:lnTo>
                  <a:lnTo>
                    <a:pt x="139" y="389"/>
                  </a:lnTo>
                  <a:lnTo>
                    <a:pt x="26" y="258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6" name="Freeform 14"/>
            <p:cNvSpPr>
              <a:spLocks/>
            </p:cNvSpPr>
            <p:nvPr/>
          </p:nvSpPr>
          <p:spPr bwMode="auto">
            <a:xfrm>
              <a:off x="2620963" y="1793875"/>
              <a:ext cx="498475" cy="252413"/>
            </a:xfrm>
            <a:custGeom>
              <a:avLst/>
              <a:gdLst>
                <a:gd name="T0" fmla="*/ 47 w 352"/>
                <a:gd name="T1" fmla="*/ 46 h 171"/>
                <a:gd name="T2" fmla="*/ 25 w 352"/>
                <a:gd name="T3" fmla="*/ 46 h 171"/>
                <a:gd name="T4" fmla="*/ 22 w 352"/>
                <a:gd name="T5" fmla="*/ 35 h 171"/>
                <a:gd name="T6" fmla="*/ 18 w 352"/>
                <a:gd name="T7" fmla="*/ 35 h 171"/>
                <a:gd name="T8" fmla="*/ 12 w 352"/>
                <a:gd name="T9" fmla="*/ 42 h 171"/>
                <a:gd name="T10" fmla="*/ 2 w 352"/>
                <a:gd name="T11" fmla="*/ 51 h 171"/>
                <a:gd name="T12" fmla="*/ 0 w 352"/>
                <a:gd name="T13" fmla="*/ 33 h 171"/>
                <a:gd name="T14" fmla="*/ 2 w 352"/>
                <a:gd name="T15" fmla="*/ 30 h 171"/>
                <a:gd name="T16" fmla="*/ 2 w 352"/>
                <a:gd name="T17" fmla="*/ 18 h 171"/>
                <a:gd name="T18" fmla="*/ 8 w 352"/>
                <a:gd name="T19" fmla="*/ 0 h 171"/>
                <a:gd name="T20" fmla="*/ 18 w 352"/>
                <a:gd name="T21" fmla="*/ 13 h 171"/>
                <a:gd name="T22" fmla="*/ 18 w 352"/>
                <a:gd name="T23" fmla="*/ 11 h 171"/>
                <a:gd name="T24" fmla="*/ 41 w 352"/>
                <a:gd name="T25" fmla="*/ 11 h 171"/>
                <a:gd name="T26" fmla="*/ 47 w 352"/>
                <a:gd name="T27" fmla="*/ 7 h 171"/>
                <a:gd name="T28" fmla="*/ 47 w 352"/>
                <a:gd name="T29" fmla="*/ 46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2" h="171">
                  <a:moveTo>
                    <a:pt x="351" y="152"/>
                  </a:moveTo>
                  <a:lnTo>
                    <a:pt x="187" y="152"/>
                  </a:lnTo>
                  <a:lnTo>
                    <a:pt x="170" y="118"/>
                  </a:lnTo>
                  <a:lnTo>
                    <a:pt x="135" y="118"/>
                  </a:lnTo>
                  <a:lnTo>
                    <a:pt x="99" y="144"/>
                  </a:lnTo>
                  <a:lnTo>
                    <a:pt x="9" y="170"/>
                  </a:lnTo>
                  <a:lnTo>
                    <a:pt x="0" y="109"/>
                  </a:lnTo>
                  <a:lnTo>
                    <a:pt x="9" y="104"/>
                  </a:lnTo>
                  <a:lnTo>
                    <a:pt x="19" y="61"/>
                  </a:lnTo>
                  <a:lnTo>
                    <a:pt x="64" y="0"/>
                  </a:lnTo>
                  <a:lnTo>
                    <a:pt x="132" y="48"/>
                  </a:lnTo>
                  <a:lnTo>
                    <a:pt x="135" y="35"/>
                  </a:lnTo>
                  <a:lnTo>
                    <a:pt x="306" y="35"/>
                  </a:lnTo>
                  <a:lnTo>
                    <a:pt x="351" y="22"/>
                  </a:lnTo>
                  <a:lnTo>
                    <a:pt x="351" y="152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7" name="Freeform 15"/>
            <p:cNvSpPr>
              <a:spLocks/>
            </p:cNvSpPr>
            <p:nvPr/>
          </p:nvSpPr>
          <p:spPr bwMode="auto">
            <a:xfrm>
              <a:off x="2349500" y="1884363"/>
              <a:ext cx="300038" cy="481012"/>
            </a:xfrm>
            <a:custGeom>
              <a:avLst/>
              <a:gdLst>
                <a:gd name="T0" fmla="*/ 11 w 211"/>
                <a:gd name="T1" fmla="*/ 38 h 328"/>
                <a:gd name="T2" fmla="*/ 13 w 211"/>
                <a:gd name="T3" fmla="*/ 27 h 328"/>
                <a:gd name="T4" fmla="*/ 15 w 211"/>
                <a:gd name="T5" fmla="*/ 16 h 328"/>
                <a:gd name="T6" fmla="*/ 23 w 211"/>
                <a:gd name="T7" fmla="*/ 16 h 328"/>
                <a:gd name="T8" fmla="*/ 25 w 211"/>
                <a:gd name="T9" fmla="*/ 6 h 328"/>
                <a:gd name="T10" fmla="*/ 28 w 211"/>
                <a:gd name="T11" fmla="*/ 0 h 328"/>
                <a:gd name="T12" fmla="*/ 28 w 211"/>
                <a:gd name="T13" fmla="*/ 12 h 328"/>
                <a:gd name="T14" fmla="*/ 27 w 211"/>
                <a:gd name="T15" fmla="*/ 13 h 328"/>
                <a:gd name="T16" fmla="*/ 28 w 211"/>
                <a:gd name="T17" fmla="*/ 30 h 328"/>
                <a:gd name="T18" fmla="*/ 23 w 211"/>
                <a:gd name="T19" fmla="*/ 33 h 328"/>
                <a:gd name="T20" fmla="*/ 16 w 211"/>
                <a:gd name="T21" fmla="*/ 47 h 328"/>
                <a:gd name="T22" fmla="*/ 16 w 211"/>
                <a:gd name="T23" fmla="*/ 77 h 328"/>
                <a:gd name="T24" fmla="*/ 15 w 211"/>
                <a:gd name="T25" fmla="*/ 74 h 328"/>
                <a:gd name="T26" fmla="*/ 9 w 211"/>
                <a:gd name="T27" fmla="*/ 80 h 328"/>
                <a:gd name="T28" fmla="*/ 4 w 211"/>
                <a:gd name="T29" fmla="*/ 84 h 328"/>
                <a:gd name="T30" fmla="*/ 3 w 211"/>
                <a:gd name="T31" fmla="*/ 91 h 328"/>
                <a:gd name="T32" fmla="*/ 3 w 211"/>
                <a:gd name="T33" fmla="*/ 80 h 328"/>
                <a:gd name="T34" fmla="*/ 3 w 211"/>
                <a:gd name="T35" fmla="*/ 74 h 328"/>
                <a:gd name="T36" fmla="*/ 3 w 211"/>
                <a:gd name="T37" fmla="*/ 69 h 328"/>
                <a:gd name="T38" fmla="*/ 0 w 211"/>
                <a:gd name="T39" fmla="*/ 49 h 328"/>
                <a:gd name="T40" fmla="*/ 0 w 211"/>
                <a:gd name="T41" fmla="*/ 43 h 328"/>
                <a:gd name="T42" fmla="*/ 11 w 211"/>
                <a:gd name="T43" fmla="*/ 38 h 3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1" h="328">
                  <a:moveTo>
                    <a:pt x="74" y="140"/>
                  </a:moveTo>
                  <a:lnTo>
                    <a:pt x="100" y="96"/>
                  </a:lnTo>
                  <a:lnTo>
                    <a:pt x="110" y="57"/>
                  </a:lnTo>
                  <a:lnTo>
                    <a:pt x="161" y="57"/>
                  </a:lnTo>
                  <a:lnTo>
                    <a:pt x="184" y="22"/>
                  </a:lnTo>
                  <a:lnTo>
                    <a:pt x="210" y="0"/>
                  </a:lnTo>
                  <a:lnTo>
                    <a:pt x="200" y="43"/>
                  </a:lnTo>
                  <a:lnTo>
                    <a:pt x="191" y="48"/>
                  </a:lnTo>
                  <a:lnTo>
                    <a:pt x="200" y="109"/>
                  </a:lnTo>
                  <a:lnTo>
                    <a:pt x="171" y="117"/>
                  </a:lnTo>
                  <a:lnTo>
                    <a:pt x="119" y="166"/>
                  </a:lnTo>
                  <a:lnTo>
                    <a:pt x="119" y="275"/>
                  </a:lnTo>
                  <a:lnTo>
                    <a:pt x="110" y="266"/>
                  </a:lnTo>
                  <a:lnTo>
                    <a:pt x="71" y="288"/>
                  </a:lnTo>
                  <a:lnTo>
                    <a:pt x="29" y="301"/>
                  </a:lnTo>
                  <a:lnTo>
                    <a:pt x="13" y="327"/>
                  </a:lnTo>
                  <a:lnTo>
                    <a:pt x="13" y="288"/>
                  </a:lnTo>
                  <a:lnTo>
                    <a:pt x="9" y="266"/>
                  </a:lnTo>
                  <a:lnTo>
                    <a:pt x="13" y="249"/>
                  </a:lnTo>
                  <a:lnTo>
                    <a:pt x="0" y="179"/>
                  </a:lnTo>
                  <a:lnTo>
                    <a:pt x="0" y="157"/>
                  </a:lnTo>
                  <a:lnTo>
                    <a:pt x="74" y="140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8" name="Freeform 16"/>
            <p:cNvSpPr>
              <a:spLocks/>
            </p:cNvSpPr>
            <p:nvPr/>
          </p:nvSpPr>
          <p:spPr bwMode="auto">
            <a:xfrm>
              <a:off x="2197100" y="2108200"/>
              <a:ext cx="254000" cy="377825"/>
            </a:xfrm>
            <a:custGeom>
              <a:avLst/>
              <a:gdLst>
                <a:gd name="T0" fmla="*/ 14 w 179"/>
                <a:gd name="T1" fmla="*/ 4 h 258"/>
                <a:gd name="T2" fmla="*/ 14 w 179"/>
                <a:gd name="T3" fmla="*/ 7 h 258"/>
                <a:gd name="T4" fmla="*/ 15 w 179"/>
                <a:gd name="T5" fmla="*/ 25 h 258"/>
                <a:gd name="T6" fmla="*/ 15 w 179"/>
                <a:gd name="T7" fmla="*/ 30 h 258"/>
                <a:gd name="T8" fmla="*/ 15 w 179"/>
                <a:gd name="T9" fmla="*/ 36 h 258"/>
                <a:gd name="T10" fmla="*/ 15 w 179"/>
                <a:gd name="T11" fmla="*/ 46 h 258"/>
                <a:gd name="T12" fmla="*/ 18 w 179"/>
                <a:gd name="T13" fmla="*/ 40 h 258"/>
                <a:gd name="T14" fmla="*/ 23 w 179"/>
                <a:gd name="T15" fmla="*/ 36 h 258"/>
                <a:gd name="T16" fmla="*/ 23 w 179"/>
                <a:gd name="T17" fmla="*/ 46 h 258"/>
                <a:gd name="T18" fmla="*/ 22 w 179"/>
                <a:gd name="T19" fmla="*/ 46 h 258"/>
                <a:gd name="T20" fmla="*/ 21 w 179"/>
                <a:gd name="T21" fmla="*/ 69 h 258"/>
                <a:gd name="T22" fmla="*/ 15 w 179"/>
                <a:gd name="T23" fmla="*/ 69 h 258"/>
                <a:gd name="T24" fmla="*/ 15 w 179"/>
                <a:gd name="T25" fmla="*/ 67 h 258"/>
                <a:gd name="T26" fmla="*/ 14 w 179"/>
                <a:gd name="T27" fmla="*/ 64 h 258"/>
                <a:gd name="T28" fmla="*/ 12 w 179"/>
                <a:gd name="T29" fmla="*/ 69 h 258"/>
                <a:gd name="T30" fmla="*/ 10 w 179"/>
                <a:gd name="T31" fmla="*/ 56 h 258"/>
                <a:gd name="T32" fmla="*/ 6 w 179"/>
                <a:gd name="T33" fmla="*/ 56 h 258"/>
                <a:gd name="T34" fmla="*/ 6 w 179"/>
                <a:gd name="T35" fmla="*/ 51 h 258"/>
                <a:gd name="T36" fmla="*/ 6 w 179"/>
                <a:gd name="T37" fmla="*/ 50 h 258"/>
                <a:gd name="T38" fmla="*/ 5 w 179"/>
                <a:gd name="T39" fmla="*/ 46 h 258"/>
                <a:gd name="T40" fmla="*/ 5 w 179"/>
                <a:gd name="T41" fmla="*/ 40 h 258"/>
                <a:gd name="T42" fmla="*/ 6 w 179"/>
                <a:gd name="T43" fmla="*/ 39 h 258"/>
                <a:gd name="T44" fmla="*/ 2 w 179"/>
                <a:gd name="T45" fmla="*/ 21 h 258"/>
                <a:gd name="T46" fmla="*/ 2 w 179"/>
                <a:gd name="T47" fmla="*/ 20 h 258"/>
                <a:gd name="T48" fmla="*/ 0 w 179"/>
                <a:gd name="T49" fmla="*/ 7 h 258"/>
                <a:gd name="T50" fmla="*/ 2 w 179"/>
                <a:gd name="T51" fmla="*/ 0 h 258"/>
                <a:gd name="T52" fmla="*/ 14 w 179"/>
                <a:gd name="T53" fmla="*/ 4 h 2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9" h="258">
                  <a:moveTo>
                    <a:pt x="107" y="4"/>
                  </a:moveTo>
                  <a:lnTo>
                    <a:pt x="107" y="26"/>
                  </a:lnTo>
                  <a:lnTo>
                    <a:pt x="120" y="96"/>
                  </a:lnTo>
                  <a:lnTo>
                    <a:pt x="116" y="113"/>
                  </a:lnTo>
                  <a:lnTo>
                    <a:pt x="120" y="135"/>
                  </a:lnTo>
                  <a:lnTo>
                    <a:pt x="120" y="174"/>
                  </a:lnTo>
                  <a:lnTo>
                    <a:pt x="136" y="148"/>
                  </a:lnTo>
                  <a:lnTo>
                    <a:pt x="178" y="135"/>
                  </a:lnTo>
                  <a:lnTo>
                    <a:pt x="178" y="174"/>
                  </a:lnTo>
                  <a:lnTo>
                    <a:pt x="162" y="174"/>
                  </a:lnTo>
                  <a:lnTo>
                    <a:pt x="155" y="257"/>
                  </a:lnTo>
                  <a:lnTo>
                    <a:pt x="116" y="257"/>
                  </a:lnTo>
                  <a:lnTo>
                    <a:pt x="116" y="244"/>
                  </a:lnTo>
                  <a:lnTo>
                    <a:pt x="107" y="236"/>
                  </a:lnTo>
                  <a:lnTo>
                    <a:pt x="91" y="257"/>
                  </a:lnTo>
                  <a:lnTo>
                    <a:pt x="75" y="205"/>
                  </a:lnTo>
                  <a:lnTo>
                    <a:pt x="49" y="205"/>
                  </a:lnTo>
                  <a:lnTo>
                    <a:pt x="46" y="188"/>
                  </a:lnTo>
                  <a:lnTo>
                    <a:pt x="49" y="183"/>
                  </a:lnTo>
                  <a:lnTo>
                    <a:pt x="36" y="174"/>
                  </a:lnTo>
                  <a:lnTo>
                    <a:pt x="36" y="148"/>
                  </a:lnTo>
                  <a:lnTo>
                    <a:pt x="49" y="144"/>
                  </a:lnTo>
                  <a:lnTo>
                    <a:pt x="4" y="78"/>
                  </a:lnTo>
                  <a:lnTo>
                    <a:pt x="10" y="74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107" y="4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69" name="Freeform 17"/>
            <p:cNvSpPr>
              <a:spLocks/>
            </p:cNvSpPr>
            <p:nvPr/>
          </p:nvSpPr>
          <p:spPr bwMode="auto">
            <a:xfrm>
              <a:off x="2647950" y="2636838"/>
              <a:ext cx="471488" cy="449262"/>
            </a:xfrm>
            <a:custGeom>
              <a:avLst/>
              <a:gdLst>
                <a:gd name="T0" fmla="*/ 42 w 333"/>
                <a:gd name="T1" fmla="*/ 9 h 307"/>
                <a:gd name="T2" fmla="*/ 44 w 333"/>
                <a:gd name="T3" fmla="*/ 9 h 307"/>
                <a:gd name="T4" fmla="*/ 37 w 333"/>
                <a:gd name="T5" fmla="*/ 18 h 307"/>
                <a:gd name="T6" fmla="*/ 24 w 333"/>
                <a:gd name="T7" fmla="*/ 60 h 307"/>
                <a:gd name="T8" fmla="*/ 22 w 333"/>
                <a:gd name="T9" fmla="*/ 65 h 307"/>
                <a:gd name="T10" fmla="*/ 22 w 333"/>
                <a:gd name="T11" fmla="*/ 69 h 307"/>
                <a:gd name="T12" fmla="*/ 20 w 333"/>
                <a:gd name="T13" fmla="*/ 73 h 307"/>
                <a:gd name="T14" fmla="*/ 15 w 333"/>
                <a:gd name="T15" fmla="*/ 84 h 307"/>
                <a:gd name="T16" fmla="*/ 3 w 333"/>
                <a:gd name="T17" fmla="*/ 53 h 307"/>
                <a:gd name="T18" fmla="*/ 0 w 333"/>
                <a:gd name="T19" fmla="*/ 35 h 307"/>
                <a:gd name="T20" fmla="*/ 5 w 333"/>
                <a:gd name="T21" fmla="*/ 35 h 307"/>
                <a:gd name="T22" fmla="*/ 26 w 333"/>
                <a:gd name="T23" fmla="*/ 4 h 307"/>
                <a:gd name="T24" fmla="*/ 42 w 333"/>
                <a:gd name="T25" fmla="*/ 0 h 307"/>
                <a:gd name="T26" fmla="*/ 42 w 333"/>
                <a:gd name="T27" fmla="*/ 9 h 3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3" h="307">
                  <a:moveTo>
                    <a:pt x="313" y="31"/>
                  </a:moveTo>
                  <a:lnTo>
                    <a:pt x="332" y="31"/>
                  </a:lnTo>
                  <a:lnTo>
                    <a:pt x="277" y="62"/>
                  </a:lnTo>
                  <a:lnTo>
                    <a:pt x="184" y="223"/>
                  </a:lnTo>
                  <a:lnTo>
                    <a:pt x="161" y="236"/>
                  </a:lnTo>
                  <a:lnTo>
                    <a:pt x="161" y="254"/>
                  </a:lnTo>
                  <a:lnTo>
                    <a:pt x="151" y="267"/>
                  </a:lnTo>
                  <a:lnTo>
                    <a:pt x="116" y="306"/>
                  </a:lnTo>
                  <a:lnTo>
                    <a:pt x="26" y="197"/>
                  </a:lnTo>
                  <a:lnTo>
                    <a:pt x="0" y="127"/>
                  </a:lnTo>
                  <a:lnTo>
                    <a:pt x="35" y="127"/>
                  </a:lnTo>
                  <a:lnTo>
                    <a:pt x="197" y="18"/>
                  </a:lnTo>
                  <a:lnTo>
                    <a:pt x="313" y="0"/>
                  </a:lnTo>
                  <a:lnTo>
                    <a:pt x="313" y="31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0" name="Freeform 18"/>
            <p:cNvSpPr>
              <a:spLocks/>
            </p:cNvSpPr>
            <p:nvPr/>
          </p:nvSpPr>
          <p:spPr bwMode="auto">
            <a:xfrm>
              <a:off x="1793875" y="2036763"/>
              <a:ext cx="474663" cy="328612"/>
            </a:xfrm>
            <a:custGeom>
              <a:avLst/>
              <a:gdLst>
                <a:gd name="T0" fmla="*/ 41 w 334"/>
                <a:gd name="T1" fmla="*/ 13 h 223"/>
                <a:gd name="T2" fmla="*/ 39 w 334"/>
                <a:gd name="T3" fmla="*/ 21 h 223"/>
                <a:gd name="T4" fmla="*/ 40 w 334"/>
                <a:gd name="T5" fmla="*/ 35 h 223"/>
                <a:gd name="T6" fmla="*/ 40 w 334"/>
                <a:gd name="T7" fmla="*/ 35 h 223"/>
                <a:gd name="T8" fmla="*/ 46 w 334"/>
                <a:gd name="T9" fmla="*/ 55 h 223"/>
                <a:gd name="T10" fmla="*/ 44 w 334"/>
                <a:gd name="T11" fmla="*/ 55 h 223"/>
                <a:gd name="T12" fmla="*/ 44 w 334"/>
                <a:gd name="T13" fmla="*/ 62 h 223"/>
                <a:gd name="T14" fmla="*/ 21 w 334"/>
                <a:gd name="T15" fmla="*/ 62 h 223"/>
                <a:gd name="T16" fmla="*/ 18 w 334"/>
                <a:gd name="T17" fmla="*/ 58 h 223"/>
                <a:gd name="T18" fmla="*/ 18 w 334"/>
                <a:gd name="T19" fmla="*/ 52 h 223"/>
                <a:gd name="T20" fmla="*/ 13 w 334"/>
                <a:gd name="T21" fmla="*/ 46 h 223"/>
                <a:gd name="T22" fmla="*/ 13 w 334"/>
                <a:gd name="T23" fmla="*/ 35 h 223"/>
                <a:gd name="T24" fmla="*/ 15 w 334"/>
                <a:gd name="T25" fmla="*/ 32 h 223"/>
                <a:gd name="T26" fmla="*/ 13 w 334"/>
                <a:gd name="T27" fmla="*/ 28 h 223"/>
                <a:gd name="T28" fmla="*/ 6 w 334"/>
                <a:gd name="T29" fmla="*/ 25 h 223"/>
                <a:gd name="T30" fmla="*/ 3 w 334"/>
                <a:gd name="T31" fmla="*/ 17 h 223"/>
                <a:gd name="T32" fmla="*/ 3 w 334"/>
                <a:gd name="T33" fmla="*/ 13 h 223"/>
                <a:gd name="T34" fmla="*/ 3 w 334"/>
                <a:gd name="T35" fmla="*/ 4 h 223"/>
                <a:gd name="T36" fmla="*/ 0 w 334"/>
                <a:gd name="T37" fmla="*/ 4 h 223"/>
                <a:gd name="T38" fmla="*/ 3 w 334"/>
                <a:gd name="T39" fmla="*/ 4 h 223"/>
                <a:gd name="T40" fmla="*/ 31 w 334"/>
                <a:gd name="T41" fmla="*/ 4 h 223"/>
                <a:gd name="T42" fmla="*/ 31 w 334"/>
                <a:gd name="T43" fmla="*/ 0 h 223"/>
                <a:gd name="T44" fmla="*/ 43 w 334"/>
                <a:gd name="T45" fmla="*/ 4 h 223"/>
                <a:gd name="T46" fmla="*/ 41 w 334"/>
                <a:gd name="T47" fmla="*/ 13 h 2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4" h="223">
                  <a:moveTo>
                    <a:pt x="301" y="48"/>
                  </a:moveTo>
                  <a:lnTo>
                    <a:pt x="284" y="74"/>
                  </a:lnTo>
                  <a:lnTo>
                    <a:pt x="294" y="122"/>
                  </a:lnTo>
                  <a:lnTo>
                    <a:pt x="288" y="126"/>
                  </a:lnTo>
                  <a:lnTo>
                    <a:pt x="333" y="192"/>
                  </a:lnTo>
                  <a:lnTo>
                    <a:pt x="320" y="196"/>
                  </a:lnTo>
                  <a:lnTo>
                    <a:pt x="320" y="222"/>
                  </a:lnTo>
                  <a:lnTo>
                    <a:pt x="152" y="222"/>
                  </a:lnTo>
                  <a:lnTo>
                    <a:pt x="126" y="205"/>
                  </a:lnTo>
                  <a:lnTo>
                    <a:pt x="126" y="183"/>
                  </a:lnTo>
                  <a:lnTo>
                    <a:pt x="97" y="161"/>
                  </a:lnTo>
                  <a:lnTo>
                    <a:pt x="97" y="126"/>
                  </a:lnTo>
                  <a:lnTo>
                    <a:pt x="107" y="113"/>
                  </a:lnTo>
                  <a:lnTo>
                    <a:pt x="91" y="96"/>
                  </a:lnTo>
                  <a:lnTo>
                    <a:pt x="42" y="87"/>
                  </a:lnTo>
                  <a:lnTo>
                    <a:pt x="10" y="61"/>
                  </a:lnTo>
                  <a:lnTo>
                    <a:pt x="7" y="48"/>
                  </a:lnTo>
                  <a:lnTo>
                    <a:pt x="16" y="18"/>
                  </a:lnTo>
                  <a:lnTo>
                    <a:pt x="0" y="12"/>
                  </a:lnTo>
                  <a:lnTo>
                    <a:pt x="16" y="12"/>
                  </a:lnTo>
                  <a:lnTo>
                    <a:pt x="220" y="12"/>
                  </a:lnTo>
                  <a:lnTo>
                    <a:pt x="220" y="0"/>
                  </a:lnTo>
                  <a:lnTo>
                    <a:pt x="304" y="12"/>
                  </a:lnTo>
                  <a:lnTo>
                    <a:pt x="301" y="48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1" name="Freeform 19"/>
            <p:cNvSpPr>
              <a:spLocks/>
            </p:cNvSpPr>
            <p:nvPr/>
          </p:nvSpPr>
          <p:spPr bwMode="auto">
            <a:xfrm>
              <a:off x="2578100" y="2268538"/>
              <a:ext cx="604838" cy="376237"/>
            </a:xfrm>
            <a:custGeom>
              <a:avLst/>
              <a:gdLst>
                <a:gd name="T0" fmla="*/ 50 w 427"/>
                <a:gd name="T1" fmla="*/ 7 h 258"/>
                <a:gd name="T2" fmla="*/ 55 w 427"/>
                <a:gd name="T3" fmla="*/ 17 h 258"/>
                <a:gd name="T4" fmla="*/ 56 w 427"/>
                <a:gd name="T5" fmla="*/ 25 h 258"/>
                <a:gd name="T6" fmla="*/ 47 w 427"/>
                <a:gd name="T7" fmla="*/ 43 h 258"/>
                <a:gd name="T8" fmla="*/ 47 w 427"/>
                <a:gd name="T9" fmla="*/ 43 h 258"/>
                <a:gd name="T10" fmla="*/ 45 w 427"/>
                <a:gd name="T11" fmla="*/ 52 h 258"/>
                <a:gd name="T12" fmla="*/ 41 w 427"/>
                <a:gd name="T13" fmla="*/ 56 h 258"/>
                <a:gd name="T14" fmla="*/ 37 w 427"/>
                <a:gd name="T15" fmla="*/ 64 h 258"/>
                <a:gd name="T16" fmla="*/ 23 w 427"/>
                <a:gd name="T17" fmla="*/ 69 h 258"/>
                <a:gd name="T18" fmla="*/ 14 w 427"/>
                <a:gd name="T19" fmla="*/ 63 h 258"/>
                <a:gd name="T20" fmla="*/ 5 w 427"/>
                <a:gd name="T21" fmla="*/ 69 h 258"/>
                <a:gd name="T22" fmla="*/ 2 w 427"/>
                <a:gd name="T23" fmla="*/ 43 h 258"/>
                <a:gd name="T24" fmla="*/ 0 w 427"/>
                <a:gd name="T25" fmla="*/ 43 h 258"/>
                <a:gd name="T26" fmla="*/ 5 w 427"/>
                <a:gd name="T27" fmla="*/ 20 h 258"/>
                <a:gd name="T28" fmla="*/ 9 w 427"/>
                <a:gd name="T29" fmla="*/ 13 h 258"/>
                <a:gd name="T30" fmla="*/ 12 w 427"/>
                <a:gd name="T31" fmla="*/ 14 h 258"/>
                <a:gd name="T32" fmla="*/ 18 w 427"/>
                <a:gd name="T33" fmla="*/ 7 h 258"/>
                <a:gd name="T34" fmla="*/ 26 w 427"/>
                <a:gd name="T35" fmla="*/ 18 h 258"/>
                <a:gd name="T36" fmla="*/ 29 w 427"/>
                <a:gd name="T37" fmla="*/ 14 h 258"/>
                <a:gd name="T38" fmla="*/ 32 w 427"/>
                <a:gd name="T39" fmla="*/ 4 h 258"/>
                <a:gd name="T40" fmla="*/ 50 w 427"/>
                <a:gd name="T41" fmla="*/ 0 h 258"/>
                <a:gd name="T42" fmla="*/ 50 w 427"/>
                <a:gd name="T43" fmla="*/ 7 h 2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258">
                  <a:moveTo>
                    <a:pt x="381" y="26"/>
                  </a:moveTo>
                  <a:lnTo>
                    <a:pt x="416" y="61"/>
                  </a:lnTo>
                  <a:lnTo>
                    <a:pt x="426" y="96"/>
                  </a:lnTo>
                  <a:lnTo>
                    <a:pt x="362" y="161"/>
                  </a:lnTo>
                  <a:lnTo>
                    <a:pt x="352" y="161"/>
                  </a:lnTo>
                  <a:lnTo>
                    <a:pt x="342" y="197"/>
                  </a:lnTo>
                  <a:lnTo>
                    <a:pt x="313" y="205"/>
                  </a:lnTo>
                  <a:lnTo>
                    <a:pt x="281" y="236"/>
                  </a:lnTo>
                  <a:lnTo>
                    <a:pt x="181" y="257"/>
                  </a:lnTo>
                  <a:lnTo>
                    <a:pt x="110" y="232"/>
                  </a:lnTo>
                  <a:lnTo>
                    <a:pt x="39" y="257"/>
                  </a:lnTo>
                  <a:lnTo>
                    <a:pt x="10" y="161"/>
                  </a:lnTo>
                  <a:lnTo>
                    <a:pt x="0" y="161"/>
                  </a:lnTo>
                  <a:lnTo>
                    <a:pt x="36" y="74"/>
                  </a:lnTo>
                  <a:lnTo>
                    <a:pt x="71" y="48"/>
                  </a:lnTo>
                  <a:lnTo>
                    <a:pt x="94" y="52"/>
                  </a:lnTo>
                  <a:lnTo>
                    <a:pt x="136" y="26"/>
                  </a:lnTo>
                  <a:lnTo>
                    <a:pt x="197" y="65"/>
                  </a:lnTo>
                  <a:lnTo>
                    <a:pt x="220" y="52"/>
                  </a:lnTo>
                  <a:lnTo>
                    <a:pt x="242" y="18"/>
                  </a:lnTo>
                  <a:lnTo>
                    <a:pt x="381" y="0"/>
                  </a:lnTo>
                  <a:lnTo>
                    <a:pt x="381" y="26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2" name="Freeform 20"/>
            <p:cNvSpPr>
              <a:spLocks/>
            </p:cNvSpPr>
            <p:nvPr/>
          </p:nvSpPr>
          <p:spPr bwMode="auto">
            <a:xfrm>
              <a:off x="1016000" y="660400"/>
              <a:ext cx="487363" cy="990600"/>
            </a:xfrm>
            <a:custGeom>
              <a:avLst/>
              <a:gdLst>
                <a:gd name="T0" fmla="*/ 16 w 343"/>
                <a:gd name="T1" fmla="*/ 184 h 675"/>
                <a:gd name="T2" fmla="*/ 15 w 343"/>
                <a:gd name="T3" fmla="*/ 175 h 675"/>
                <a:gd name="T4" fmla="*/ 3 w 343"/>
                <a:gd name="T5" fmla="*/ 156 h 675"/>
                <a:gd name="T6" fmla="*/ 3 w 343"/>
                <a:gd name="T7" fmla="*/ 141 h 675"/>
                <a:gd name="T8" fmla="*/ 0 w 343"/>
                <a:gd name="T9" fmla="*/ 130 h 675"/>
                <a:gd name="T10" fmla="*/ 13 w 343"/>
                <a:gd name="T11" fmla="*/ 70 h 675"/>
                <a:gd name="T12" fmla="*/ 13 w 343"/>
                <a:gd name="T13" fmla="*/ 57 h 675"/>
                <a:gd name="T14" fmla="*/ 13 w 343"/>
                <a:gd name="T15" fmla="*/ 53 h 675"/>
                <a:gd name="T16" fmla="*/ 11 w 343"/>
                <a:gd name="T17" fmla="*/ 43 h 675"/>
                <a:gd name="T18" fmla="*/ 13 w 343"/>
                <a:gd name="T19" fmla="*/ 43 h 675"/>
                <a:gd name="T20" fmla="*/ 15 w 343"/>
                <a:gd name="T21" fmla="*/ 30 h 675"/>
                <a:gd name="T22" fmla="*/ 17 w 343"/>
                <a:gd name="T23" fmla="*/ 0 h 675"/>
                <a:gd name="T24" fmla="*/ 30 w 343"/>
                <a:gd name="T25" fmla="*/ 0 h 675"/>
                <a:gd name="T26" fmla="*/ 30 w 343"/>
                <a:gd name="T27" fmla="*/ 12 h 675"/>
                <a:gd name="T28" fmla="*/ 35 w 343"/>
                <a:gd name="T29" fmla="*/ 12 h 675"/>
                <a:gd name="T30" fmla="*/ 43 w 343"/>
                <a:gd name="T31" fmla="*/ 12 h 675"/>
                <a:gd name="T32" fmla="*/ 44 w 343"/>
                <a:gd name="T33" fmla="*/ 30 h 675"/>
                <a:gd name="T34" fmla="*/ 47 w 343"/>
                <a:gd name="T35" fmla="*/ 37 h 675"/>
                <a:gd name="T36" fmla="*/ 44 w 343"/>
                <a:gd name="T37" fmla="*/ 48 h 675"/>
                <a:gd name="T38" fmla="*/ 47 w 343"/>
                <a:gd name="T39" fmla="*/ 55 h 675"/>
                <a:gd name="T40" fmla="*/ 44 w 343"/>
                <a:gd name="T41" fmla="*/ 67 h 675"/>
                <a:gd name="T42" fmla="*/ 43 w 343"/>
                <a:gd name="T43" fmla="*/ 70 h 675"/>
                <a:gd name="T44" fmla="*/ 40 w 343"/>
                <a:gd name="T45" fmla="*/ 66 h 675"/>
                <a:gd name="T46" fmla="*/ 37 w 343"/>
                <a:gd name="T47" fmla="*/ 70 h 675"/>
                <a:gd name="T48" fmla="*/ 39 w 343"/>
                <a:gd name="T49" fmla="*/ 81 h 675"/>
                <a:gd name="T50" fmla="*/ 40 w 343"/>
                <a:gd name="T51" fmla="*/ 94 h 675"/>
                <a:gd name="T52" fmla="*/ 40 w 343"/>
                <a:gd name="T53" fmla="*/ 188 h 675"/>
                <a:gd name="T54" fmla="*/ 18 w 343"/>
                <a:gd name="T55" fmla="*/ 188 h 675"/>
                <a:gd name="T56" fmla="*/ 16 w 343"/>
                <a:gd name="T57" fmla="*/ 184 h 6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3" h="675">
                  <a:moveTo>
                    <a:pt x="116" y="660"/>
                  </a:moveTo>
                  <a:lnTo>
                    <a:pt x="106" y="625"/>
                  </a:lnTo>
                  <a:lnTo>
                    <a:pt x="19" y="556"/>
                  </a:lnTo>
                  <a:lnTo>
                    <a:pt x="19" y="503"/>
                  </a:lnTo>
                  <a:lnTo>
                    <a:pt x="0" y="468"/>
                  </a:lnTo>
                  <a:lnTo>
                    <a:pt x="90" y="254"/>
                  </a:lnTo>
                  <a:lnTo>
                    <a:pt x="100" y="206"/>
                  </a:lnTo>
                  <a:lnTo>
                    <a:pt x="87" y="188"/>
                  </a:lnTo>
                  <a:lnTo>
                    <a:pt x="80" y="154"/>
                  </a:lnTo>
                  <a:lnTo>
                    <a:pt x="90" y="154"/>
                  </a:lnTo>
                  <a:lnTo>
                    <a:pt x="106" y="110"/>
                  </a:lnTo>
                  <a:lnTo>
                    <a:pt x="123" y="0"/>
                  </a:lnTo>
                  <a:lnTo>
                    <a:pt x="222" y="0"/>
                  </a:lnTo>
                  <a:lnTo>
                    <a:pt x="222" y="44"/>
                  </a:lnTo>
                  <a:lnTo>
                    <a:pt x="258" y="44"/>
                  </a:lnTo>
                  <a:lnTo>
                    <a:pt x="316" y="44"/>
                  </a:lnTo>
                  <a:lnTo>
                    <a:pt x="323" y="110"/>
                  </a:lnTo>
                  <a:lnTo>
                    <a:pt x="342" y="132"/>
                  </a:lnTo>
                  <a:lnTo>
                    <a:pt x="323" y="171"/>
                  </a:lnTo>
                  <a:lnTo>
                    <a:pt x="342" y="201"/>
                  </a:lnTo>
                  <a:lnTo>
                    <a:pt x="329" y="240"/>
                  </a:lnTo>
                  <a:lnTo>
                    <a:pt x="313" y="254"/>
                  </a:lnTo>
                  <a:lnTo>
                    <a:pt x="294" y="236"/>
                  </a:lnTo>
                  <a:lnTo>
                    <a:pt x="268" y="250"/>
                  </a:lnTo>
                  <a:lnTo>
                    <a:pt x="287" y="289"/>
                  </a:lnTo>
                  <a:lnTo>
                    <a:pt x="294" y="337"/>
                  </a:lnTo>
                  <a:lnTo>
                    <a:pt x="294" y="674"/>
                  </a:lnTo>
                  <a:lnTo>
                    <a:pt x="132" y="674"/>
                  </a:lnTo>
                  <a:lnTo>
                    <a:pt x="116" y="660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" name="Freeform 21"/>
            <p:cNvSpPr>
              <a:spLocks/>
            </p:cNvSpPr>
            <p:nvPr/>
          </p:nvSpPr>
          <p:spPr bwMode="auto">
            <a:xfrm>
              <a:off x="2976645" y="3987562"/>
              <a:ext cx="404063" cy="467757"/>
            </a:xfrm>
            <a:custGeom>
              <a:avLst/>
              <a:gdLst>
                <a:gd name="T0" fmla="*/ 2147483647 w 285"/>
                <a:gd name="T1" fmla="*/ 2147483647 h 319"/>
                <a:gd name="T2" fmla="*/ 2147483647 w 285"/>
                <a:gd name="T3" fmla="*/ 2147483647 h 319"/>
                <a:gd name="T4" fmla="*/ 2147483647 w 285"/>
                <a:gd name="T5" fmla="*/ 2147483647 h 319"/>
                <a:gd name="T6" fmla="*/ 2147483647 w 285"/>
                <a:gd name="T7" fmla="*/ 0 h 319"/>
                <a:gd name="T8" fmla="*/ 2147483647 w 285"/>
                <a:gd name="T9" fmla="*/ 0 h 319"/>
                <a:gd name="T10" fmla="*/ 2147483647 w 285"/>
                <a:gd name="T11" fmla="*/ 2147483647 h 319"/>
                <a:gd name="T12" fmla="*/ 2147483647 w 285"/>
                <a:gd name="T13" fmla="*/ 2147483647 h 319"/>
                <a:gd name="T14" fmla="*/ 2147483647 w 285"/>
                <a:gd name="T15" fmla="*/ 2147483647 h 319"/>
                <a:gd name="T16" fmla="*/ 2147483647 w 285"/>
                <a:gd name="T17" fmla="*/ 2147483647 h 319"/>
                <a:gd name="T18" fmla="*/ 2147483647 w 285"/>
                <a:gd name="T19" fmla="*/ 2147483647 h 319"/>
                <a:gd name="T20" fmla="*/ 2147483647 w 285"/>
                <a:gd name="T21" fmla="*/ 2147483647 h 319"/>
                <a:gd name="T22" fmla="*/ 2147483647 w 285"/>
                <a:gd name="T23" fmla="*/ 2147483647 h 319"/>
                <a:gd name="T24" fmla="*/ 2147483647 w 285"/>
                <a:gd name="T25" fmla="*/ 2147483647 h 319"/>
                <a:gd name="T26" fmla="*/ 2147483647 w 285"/>
                <a:gd name="T27" fmla="*/ 2147483647 h 319"/>
                <a:gd name="T28" fmla="*/ 0 w 285"/>
                <a:gd name="T29" fmla="*/ 2147483647 h 319"/>
                <a:gd name="T30" fmla="*/ 2147483647 w 285"/>
                <a:gd name="T31" fmla="*/ 2147483647 h 3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5" h="319">
                  <a:moveTo>
                    <a:pt x="123" y="135"/>
                  </a:moveTo>
                  <a:lnTo>
                    <a:pt x="123" y="39"/>
                  </a:lnTo>
                  <a:lnTo>
                    <a:pt x="217" y="26"/>
                  </a:lnTo>
                  <a:lnTo>
                    <a:pt x="249" y="0"/>
                  </a:lnTo>
                  <a:lnTo>
                    <a:pt x="261" y="0"/>
                  </a:lnTo>
                  <a:lnTo>
                    <a:pt x="261" y="39"/>
                  </a:lnTo>
                  <a:lnTo>
                    <a:pt x="284" y="39"/>
                  </a:lnTo>
                  <a:lnTo>
                    <a:pt x="284" y="100"/>
                  </a:lnTo>
                  <a:lnTo>
                    <a:pt x="261" y="96"/>
                  </a:lnTo>
                  <a:lnTo>
                    <a:pt x="261" y="318"/>
                  </a:lnTo>
                  <a:lnTo>
                    <a:pt x="42" y="318"/>
                  </a:lnTo>
                  <a:lnTo>
                    <a:pt x="32" y="318"/>
                  </a:lnTo>
                  <a:lnTo>
                    <a:pt x="20" y="292"/>
                  </a:lnTo>
                  <a:lnTo>
                    <a:pt x="20" y="270"/>
                  </a:lnTo>
                  <a:lnTo>
                    <a:pt x="0" y="266"/>
                  </a:lnTo>
                  <a:lnTo>
                    <a:pt x="123" y="135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" name="Freeform 22"/>
            <p:cNvSpPr>
              <a:spLocks/>
            </p:cNvSpPr>
            <p:nvPr/>
          </p:nvSpPr>
          <p:spPr bwMode="auto">
            <a:xfrm>
              <a:off x="1648521" y="1928773"/>
              <a:ext cx="363146" cy="607755"/>
            </a:xfrm>
            <a:custGeom>
              <a:avLst/>
              <a:gdLst>
                <a:gd name="T0" fmla="*/ 2147483647 w 256"/>
                <a:gd name="T1" fmla="*/ 2147483647 h 415"/>
                <a:gd name="T2" fmla="*/ 2147483647 w 256"/>
                <a:gd name="T3" fmla="*/ 2147483647 h 415"/>
                <a:gd name="T4" fmla="*/ 2147483647 w 256"/>
                <a:gd name="T5" fmla="*/ 2147483647 h 415"/>
                <a:gd name="T6" fmla="*/ 2147483647 w 256"/>
                <a:gd name="T7" fmla="*/ 2147483647 h 415"/>
                <a:gd name="T8" fmla="*/ 2147483647 w 256"/>
                <a:gd name="T9" fmla="*/ 2147483647 h 415"/>
                <a:gd name="T10" fmla="*/ 2147483647 w 256"/>
                <a:gd name="T11" fmla="*/ 2147483647 h 415"/>
                <a:gd name="T12" fmla="*/ 2147483647 w 256"/>
                <a:gd name="T13" fmla="*/ 2147483647 h 415"/>
                <a:gd name="T14" fmla="*/ 2147483647 w 256"/>
                <a:gd name="T15" fmla="*/ 2147483647 h 415"/>
                <a:gd name="T16" fmla="*/ 2147483647 w 256"/>
                <a:gd name="T17" fmla="*/ 2147483647 h 415"/>
                <a:gd name="T18" fmla="*/ 2147483647 w 256"/>
                <a:gd name="T19" fmla="*/ 2147483647 h 415"/>
                <a:gd name="T20" fmla="*/ 2147483647 w 256"/>
                <a:gd name="T21" fmla="*/ 2147483647 h 415"/>
                <a:gd name="T22" fmla="*/ 2147483647 w 256"/>
                <a:gd name="T23" fmla="*/ 2147483647 h 415"/>
                <a:gd name="T24" fmla="*/ 2147483647 w 256"/>
                <a:gd name="T25" fmla="*/ 2147483647 h 415"/>
                <a:gd name="T26" fmla="*/ 2147483647 w 256"/>
                <a:gd name="T27" fmla="*/ 2147483647 h 415"/>
                <a:gd name="T28" fmla="*/ 2147483647 w 256"/>
                <a:gd name="T29" fmla="*/ 2147483647 h 415"/>
                <a:gd name="T30" fmla="*/ 2147483647 w 256"/>
                <a:gd name="T31" fmla="*/ 2147483647 h 415"/>
                <a:gd name="T32" fmla="*/ 2147483647 w 256"/>
                <a:gd name="T33" fmla="*/ 2147483647 h 415"/>
                <a:gd name="T34" fmla="*/ 2147483647 w 256"/>
                <a:gd name="T35" fmla="*/ 2147483647 h 415"/>
                <a:gd name="T36" fmla="*/ 2147483647 w 256"/>
                <a:gd name="T37" fmla="*/ 2147483647 h 415"/>
                <a:gd name="T38" fmla="*/ 2147483647 w 256"/>
                <a:gd name="T39" fmla="*/ 2147483647 h 415"/>
                <a:gd name="T40" fmla="*/ 2147483647 w 256"/>
                <a:gd name="T41" fmla="*/ 2147483647 h 415"/>
                <a:gd name="T42" fmla="*/ 2147483647 w 256"/>
                <a:gd name="T43" fmla="*/ 2147483647 h 415"/>
                <a:gd name="T44" fmla="*/ 0 w 256"/>
                <a:gd name="T45" fmla="*/ 2147483647 h 415"/>
                <a:gd name="T46" fmla="*/ 2147483647 w 256"/>
                <a:gd name="T47" fmla="*/ 2147483647 h 415"/>
                <a:gd name="T48" fmla="*/ 2147483647 w 256"/>
                <a:gd name="T49" fmla="*/ 2147483647 h 415"/>
                <a:gd name="T50" fmla="*/ 2147483647 w 256"/>
                <a:gd name="T51" fmla="*/ 2147483647 h 415"/>
                <a:gd name="T52" fmla="*/ 2147483647 w 256"/>
                <a:gd name="T53" fmla="*/ 2147483647 h 415"/>
                <a:gd name="T54" fmla="*/ 2147483647 w 256"/>
                <a:gd name="T55" fmla="*/ 2147483647 h 415"/>
                <a:gd name="T56" fmla="*/ 2147483647 w 256"/>
                <a:gd name="T57" fmla="*/ 0 h 415"/>
                <a:gd name="T58" fmla="*/ 2147483647 w 256"/>
                <a:gd name="T59" fmla="*/ 0 h 415"/>
                <a:gd name="T60" fmla="*/ 2147483647 w 256"/>
                <a:gd name="T61" fmla="*/ 2147483647 h 415"/>
                <a:gd name="T62" fmla="*/ 2147483647 w 256"/>
                <a:gd name="T63" fmla="*/ 2147483647 h 4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6" h="415">
                  <a:moveTo>
                    <a:pt x="103" y="86"/>
                  </a:moveTo>
                  <a:lnTo>
                    <a:pt x="119" y="92"/>
                  </a:lnTo>
                  <a:lnTo>
                    <a:pt x="110" y="122"/>
                  </a:lnTo>
                  <a:lnTo>
                    <a:pt x="113" y="135"/>
                  </a:lnTo>
                  <a:lnTo>
                    <a:pt x="145" y="161"/>
                  </a:lnTo>
                  <a:lnTo>
                    <a:pt x="194" y="170"/>
                  </a:lnTo>
                  <a:lnTo>
                    <a:pt x="210" y="187"/>
                  </a:lnTo>
                  <a:lnTo>
                    <a:pt x="200" y="200"/>
                  </a:lnTo>
                  <a:lnTo>
                    <a:pt x="200" y="235"/>
                  </a:lnTo>
                  <a:lnTo>
                    <a:pt x="229" y="257"/>
                  </a:lnTo>
                  <a:lnTo>
                    <a:pt x="229" y="279"/>
                  </a:lnTo>
                  <a:lnTo>
                    <a:pt x="255" y="296"/>
                  </a:lnTo>
                  <a:lnTo>
                    <a:pt x="229" y="296"/>
                  </a:lnTo>
                  <a:lnTo>
                    <a:pt x="226" y="305"/>
                  </a:lnTo>
                  <a:lnTo>
                    <a:pt x="236" y="327"/>
                  </a:lnTo>
                  <a:lnTo>
                    <a:pt x="242" y="353"/>
                  </a:lnTo>
                  <a:lnTo>
                    <a:pt x="210" y="392"/>
                  </a:lnTo>
                  <a:lnTo>
                    <a:pt x="162" y="414"/>
                  </a:lnTo>
                  <a:lnTo>
                    <a:pt x="91" y="327"/>
                  </a:lnTo>
                  <a:lnTo>
                    <a:pt x="49" y="305"/>
                  </a:lnTo>
                  <a:lnTo>
                    <a:pt x="39" y="266"/>
                  </a:lnTo>
                  <a:lnTo>
                    <a:pt x="20" y="257"/>
                  </a:lnTo>
                  <a:lnTo>
                    <a:pt x="0" y="222"/>
                  </a:lnTo>
                  <a:lnTo>
                    <a:pt x="10" y="183"/>
                  </a:lnTo>
                  <a:lnTo>
                    <a:pt x="33" y="157"/>
                  </a:lnTo>
                  <a:lnTo>
                    <a:pt x="10" y="78"/>
                  </a:lnTo>
                  <a:lnTo>
                    <a:pt x="10" y="30"/>
                  </a:lnTo>
                  <a:lnTo>
                    <a:pt x="68" y="26"/>
                  </a:lnTo>
                  <a:lnTo>
                    <a:pt x="68" y="0"/>
                  </a:lnTo>
                  <a:lnTo>
                    <a:pt x="119" y="0"/>
                  </a:lnTo>
                  <a:lnTo>
                    <a:pt x="119" y="86"/>
                  </a:lnTo>
                  <a:lnTo>
                    <a:pt x="103" y="86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" name="Freeform 23"/>
            <p:cNvSpPr>
              <a:spLocks/>
            </p:cNvSpPr>
            <p:nvPr/>
          </p:nvSpPr>
          <p:spPr bwMode="auto">
            <a:xfrm>
              <a:off x="3786477" y="6288465"/>
              <a:ext cx="121049" cy="163056"/>
            </a:xfrm>
            <a:custGeom>
              <a:avLst/>
              <a:gdLst>
                <a:gd name="T0" fmla="*/ 0 w 85"/>
                <a:gd name="T1" fmla="*/ 0 h 111"/>
                <a:gd name="T2" fmla="*/ 2147483647 w 85"/>
                <a:gd name="T3" fmla="*/ 0 h 111"/>
                <a:gd name="T4" fmla="*/ 2147483647 w 85"/>
                <a:gd name="T5" fmla="*/ 2147483647 h 111"/>
                <a:gd name="T6" fmla="*/ 2147483647 w 85"/>
                <a:gd name="T7" fmla="*/ 2147483647 h 111"/>
                <a:gd name="T8" fmla="*/ 2147483647 w 85"/>
                <a:gd name="T9" fmla="*/ 2147483647 h 111"/>
                <a:gd name="T10" fmla="*/ 0 w 85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" h="111">
                  <a:moveTo>
                    <a:pt x="0" y="0"/>
                  </a:moveTo>
                  <a:lnTo>
                    <a:pt x="13" y="0"/>
                  </a:lnTo>
                  <a:lnTo>
                    <a:pt x="84" y="96"/>
                  </a:lnTo>
                  <a:lnTo>
                    <a:pt x="64" y="110"/>
                  </a:lnTo>
                  <a:lnTo>
                    <a:pt x="36" y="83"/>
                  </a:lnTo>
                  <a:lnTo>
                    <a:pt x="0" y="0"/>
                  </a:lnTo>
                </a:path>
              </a:pathLst>
            </a:custGeom>
            <a:solidFill>
              <a:srgbClr val="FFFFCC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3789887" y="5993646"/>
              <a:ext cx="150032" cy="123527"/>
            </a:xfrm>
            <a:custGeom>
              <a:avLst/>
              <a:gdLst>
                <a:gd name="T0" fmla="*/ 2147483647 w 105"/>
                <a:gd name="T1" fmla="*/ 2147483647 h 84"/>
                <a:gd name="T2" fmla="*/ 0 w 105"/>
                <a:gd name="T3" fmla="*/ 0 h 84"/>
                <a:gd name="T4" fmla="*/ 2147483647 w 105"/>
                <a:gd name="T5" fmla="*/ 2147483647 h 84"/>
                <a:gd name="T6" fmla="*/ 2147483647 w 105"/>
                <a:gd name="T7" fmla="*/ 2147483647 h 84"/>
                <a:gd name="T8" fmla="*/ 2147483647 w 105"/>
                <a:gd name="T9" fmla="*/ 2147483647 h 84"/>
                <a:gd name="T10" fmla="*/ 2147483647 w 105"/>
                <a:gd name="T11" fmla="*/ 2147483647 h 84"/>
                <a:gd name="T12" fmla="*/ 2147483647 w 105"/>
                <a:gd name="T13" fmla="*/ 2147483647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5" h="84">
                  <a:moveTo>
                    <a:pt x="42" y="22"/>
                  </a:moveTo>
                  <a:lnTo>
                    <a:pt x="0" y="0"/>
                  </a:lnTo>
                  <a:lnTo>
                    <a:pt x="81" y="35"/>
                  </a:lnTo>
                  <a:lnTo>
                    <a:pt x="104" y="70"/>
                  </a:lnTo>
                  <a:lnTo>
                    <a:pt x="91" y="83"/>
                  </a:lnTo>
                  <a:lnTo>
                    <a:pt x="45" y="70"/>
                  </a:lnTo>
                  <a:lnTo>
                    <a:pt x="42" y="22"/>
                  </a:lnTo>
                </a:path>
              </a:pathLst>
            </a:custGeom>
            <a:solidFill>
              <a:srgbClr val="FFFFCC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3626216" y="5099308"/>
              <a:ext cx="623997" cy="751046"/>
            </a:xfrm>
            <a:custGeom>
              <a:avLst/>
              <a:gdLst>
                <a:gd name="T0" fmla="*/ 2147483647 w 440"/>
                <a:gd name="T1" fmla="*/ 2147483647 h 512"/>
                <a:gd name="T2" fmla="*/ 2147483647 w 440"/>
                <a:gd name="T3" fmla="*/ 2147483647 h 512"/>
                <a:gd name="T4" fmla="*/ 2147483647 w 440"/>
                <a:gd name="T5" fmla="*/ 2147483647 h 512"/>
                <a:gd name="T6" fmla="*/ 2147483647 w 440"/>
                <a:gd name="T7" fmla="*/ 2147483647 h 512"/>
                <a:gd name="T8" fmla="*/ 2147483647 w 440"/>
                <a:gd name="T9" fmla="*/ 2147483647 h 512"/>
                <a:gd name="T10" fmla="*/ 2147483647 w 440"/>
                <a:gd name="T11" fmla="*/ 2147483647 h 512"/>
                <a:gd name="T12" fmla="*/ 2147483647 w 440"/>
                <a:gd name="T13" fmla="*/ 2147483647 h 512"/>
                <a:gd name="T14" fmla="*/ 0 w 440"/>
                <a:gd name="T15" fmla="*/ 2147483647 h 512"/>
                <a:gd name="T16" fmla="*/ 2147483647 w 440"/>
                <a:gd name="T17" fmla="*/ 2147483647 h 512"/>
                <a:gd name="T18" fmla="*/ 2147483647 w 440"/>
                <a:gd name="T19" fmla="*/ 2147483647 h 512"/>
                <a:gd name="T20" fmla="*/ 2147483647 w 440"/>
                <a:gd name="T21" fmla="*/ 2147483647 h 512"/>
                <a:gd name="T22" fmla="*/ 2147483647 w 440"/>
                <a:gd name="T23" fmla="*/ 2147483647 h 512"/>
                <a:gd name="T24" fmla="*/ 2147483647 w 440"/>
                <a:gd name="T25" fmla="*/ 2147483647 h 512"/>
                <a:gd name="T26" fmla="*/ 2147483647 w 440"/>
                <a:gd name="T27" fmla="*/ 0 h 512"/>
                <a:gd name="T28" fmla="*/ 2147483647 w 440"/>
                <a:gd name="T29" fmla="*/ 2147483647 h 512"/>
                <a:gd name="T30" fmla="*/ 2147483647 w 440"/>
                <a:gd name="T31" fmla="*/ 2147483647 h 512"/>
                <a:gd name="T32" fmla="*/ 2147483647 w 440"/>
                <a:gd name="T33" fmla="*/ 2147483647 h 512"/>
                <a:gd name="T34" fmla="*/ 2147483647 w 440"/>
                <a:gd name="T35" fmla="*/ 2147483647 h 512"/>
                <a:gd name="T36" fmla="*/ 2147483647 w 440"/>
                <a:gd name="T37" fmla="*/ 2147483647 h 512"/>
                <a:gd name="T38" fmla="*/ 2147483647 w 440"/>
                <a:gd name="T39" fmla="*/ 2147483647 h 512"/>
                <a:gd name="T40" fmla="*/ 2147483647 w 440"/>
                <a:gd name="T41" fmla="*/ 2147483647 h 512"/>
                <a:gd name="T42" fmla="*/ 2147483647 w 440"/>
                <a:gd name="T43" fmla="*/ 2147483647 h 512"/>
                <a:gd name="T44" fmla="*/ 2147483647 w 440"/>
                <a:gd name="T45" fmla="*/ 2147483647 h 5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0" h="512">
                  <a:moveTo>
                    <a:pt x="229" y="511"/>
                  </a:moveTo>
                  <a:lnTo>
                    <a:pt x="177" y="497"/>
                  </a:lnTo>
                  <a:lnTo>
                    <a:pt x="177" y="476"/>
                  </a:lnTo>
                  <a:lnTo>
                    <a:pt x="187" y="450"/>
                  </a:lnTo>
                  <a:lnTo>
                    <a:pt x="161" y="389"/>
                  </a:lnTo>
                  <a:lnTo>
                    <a:pt x="139" y="362"/>
                  </a:lnTo>
                  <a:lnTo>
                    <a:pt x="45" y="375"/>
                  </a:lnTo>
                  <a:lnTo>
                    <a:pt x="0" y="353"/>
                  </a:lnTo>
                  <a:lnTo>
                    <a:pt x="58" y="297"/>
                  </a:lnTo>
                  <a:lnTo>
                    <a:pt x="97" y="297"/>
                  </a:lnTo>
                  <a:lnTo>
                    <a:pt x="97" y="266"/>
                  </a:lnTo>
                  <a:lnTo>
                    <a:pt x="107" y="266"/>
                  </a:lnTo>
                  <a:lnTo>
                    <a:pt x="17" y="4"/>
                  </a:lnTo>
                  <a:lnTo>
                    <a:pt x="429" y="0"/>
                  </a:lnTo>
                  <a:lnTo>
                    <a:pt x="439" y="244"/>
                  </a:lnTo>
                  <a:lnTo>
                    <a:pt x="410" y="362"/>
                  </a:lnTo>
                  <a:lnTo>
                    <a:pt x="384" y="389"/>
                  </a:lnTo>
                  <a:lnTo>
                    <a:pt x="391" y="401"/>
                  </a:lnTo>
                  <a:lnTo>
                    <a:pt x="329" y="401"/>
                  </a:lnTo>
                  <a:lnTo>
                    <a:pt x="329" y="414"/>
                  </a:lnTo>
                  <a:lnTo>
                    <a:pt x="300" y="441"/>
                  </a:lnTo>
                  <a:lnTo>
                    <a:pt x="278" y="497"/>
                  </a:lnTo>
                  <a:lnTo>
                    <a:pt x="229" y="511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2860712" y="3124518"/>
              <a:ext cx="734816" cy="671989"/>
            </a:xfrm>
            <a:custGeom>
              <a:avLst/>
              <a:gdLst>
                <a:gd name="T0" fmla="*/ 2147483647 w 517"/>
                <a:gd name="T1" fmla="*/ 2147483647 h 459"/>
                <a:gd name="T2" fmla="*/ 2147483647 w 517"/>
                <a:gd name="T3" fmla="*/ 2147483647 h 459"/>
                <a:gd name="T4" fmla="*/ 2147483647 w 517"/>
                <a:gd name="T5" fmla="*/ 2147483647 h 459"/>
                <a:gd name="T6" fmla="*/ 2147483647 w 517"/>
                <a:gd name="T7" fmla="*/ 2147483647 h 459"/>
                <a:gd name="T8" fmla="*/ 2147483647 w 517"/>
                <a:gd name="T9" fmla="*/ 2147483647 h 459"/>
                <a:gd name="T10" fmla="*/ 2147483647 w 517"/>
                <a:gd name="T11" fmla="*/ 2147483647 h 459"/>
                <a:gd name="T12" fmla="*/ 2147483647 w 517"/>
                <a:gd name="T13" fmla="*/ 2147483647 h 459"/>
                <a:gd name="T14" fmla="*/ 2147483647 w 517"/>
                <a:gd name="T15" fmla="*/ 2147483647 h 459"/>
                <a:gd name="T16" fmla="*/ 2147483647 w 517"/>
                <a:gd name="T17" fmla="*/ 2147483647 h 459"/>
                <a:gd name="T18" fmla="*/ 2147483647 w 517"/>
                <a:gd name="T19" fmla="*/ 2147483647 h 459"/>
                <a:gd name="T20" fmla="*/ 2147483647 w 517"/>
                <a:gd name="T21" fmla="*/ 2147483647 h 459"/>
                <a:gd name="T22" fmla="*/ 2147483647 w 517"/>
                <a:gd name="T23" fmla="*/ 2147483647 h 459"/>
                <a:gd name="T24" fmla="*/ 2147483647 w 517"/>
                <a:gd name="T25" fmla="*/ 2147483647 h 459"/>
                <a:gd name="T26" fmla="*/ 2147483647 w 517"/>
                <a:gd name="T27" fmla="*/ 2147483647 h 459"/>
                <a:gd name="T28" fmla="*/ 2147483647 w 517"/>
                <a:gd name="T29" fmla="*/ 2147483647 h 459"/>
                <a:gd name="T30" fmla="*/ 2147483647 w 517"/>
                <a:gd name="T31" fmla="*/ 2147483647 h 459"/>
                <a:gd name="T32" fmla="*/ 2147483647 w 517"/>
                <a:gd name="T33" fmla="*/ 2147483647 h 459"/>
                <a:gd name="T34" fmla="*/ 2147483647 w 517"/>
                <a:gd name="T35" fmla="*/ 2147483647 h 459"/>
                <a:gd name="T36" fmla="*/ 2147483647 w 517"/>
                <a:gd name="T37" fmla="*/ 2147483647 h 459"/>
                <a:gd name="T38" fmla="*/ 0 w 517"/>
                <a:gd name="T39" fmla="*/ 2147483647 h 459"/>
                <a:gd name="T40" fmla="*/ 2147483647 w 517"/>
                <a:gd name="T41" fmla="*/ 2147483647 h 459"/>
                <a:gd name="T42" fmla="*/ 2147483647 w 517"/>
                <a:gd name="T43" fmla="*/ 2147483647 h 459"/>
                <a:gd name="T44" fmla="*/ 2147483647 w 517"/>
                <a:gd name="T45" fmla="*/ 2147483647 h 459"/>
                <a:gd name="T46" fmla="*/ 2147483647 w 517"/>
                <a:gd name="T47" fmla="*/ 2147483647 h 459"/>
                <a:gd name="T48" fmla="*/ 2147483647 w 517"/>
                <a:gd name="T49" fmla="*/ 2147483647 h 459"/>
                <a:gd name="T50" fmla="*/ 2147483647 w 517"/>
                <a:gd name="T51" fmla="*/ 2147483647 h 459"/>
                <a:gd name="T52" fmla="*/ 2147483647 w 517"/>
                <a:gd name="T53" fmla="*/ 2147483647 h 459"/>
                <a:gd name="T54" fmla="*/ 2147483647 w 517"/>
                <a:gd name="T55" fmla="*/ 0 h 459"/>
                <a:gd name="T56" fmla="*/ 2147483647 w 517"/>
                <a:gd name="T57" fmla="*/ 2147483647 h 459"/>
                <a:gd name="T58" fmla="*/ 2147483647 w 517"/>
                <a:gd name="T59" fmla="*/ 2147483647 h 459"/>
                <a:gd name="T60" fmla="*/ 2147483647 w 517"/>
                <a:gd name="T61" fmla="*/ 2147483647 h 459"/>
                <a:gd name="T62" fmla="*/ 2147483647 w 517"/>
                <a:gd name="T63" fmla="*/ 2147483647 h 4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7" h="459">
                  <a:moveTo>
                    <a:pt x="413" y="192"/>
                  </a:moveTo>
                  <a:lnTo>
                    <a:pt x="404" y="275"/>
                  </a:lnTo>
                  <a:lnTo>
                    <a:pt x="365" y="288"/>
                  </a:lnTo>
                  <a:lnTo>
                    <a:pt x="365" y="301"/>
                  </a:lnTo>
                  <a:lnTo>
                    <a:pt x="356" y="288"/>
                  </a:lnTo>
                  <a:lnTo>
                    <a:pt x="333" y="288"/>
                  </a:lnTo>
                  <a:lnTo>
                    <a:pt x="333" y="301"/>
                  </a:lnTo>
                  <a:lnTo>
                    <a:pt x="342" y="310"/>
                  </a:lnTo>
                  <a:lnTo>
                    <a:pt x="333" y="328"/>
                  </a:lnTo>
                  <a:lnTo>
                    <a:pt x="320" y="323"/>
                  </a:lnTo>
                  <a:lnTo>
                    <a:pt x="314" y="345"/>
                  </a:lnTo>
                  <a:lnTo>
                    <a:pt x="304" y="336"/>
                  </a:lnTo>
                  <a:lnTo>
                    <a:pt x="275" y="371"/>
                  </a:lnTo>
                  <a:lnTo>
                    <a:pt x="249" y="424"/>
                  </a:lnTo>
                  <a:lnTo>
                    <a:pt x="158" y="436"/>
                  </a:lnTo>
                  <a:lnTo>
                    <a:pt x="107" y="458"/>
                  </a:lnTo>
                  <a:lnTo>
                    <a:pt x="62" y="454"/>
                  </a:lnTo>
                  <a:lnTo>
                    <a:pt x="33" y="419"/>
                  </a:lnTo>
                  <a:lnTo>
                    <a:pt x="33" y="389"/>
                  </a:lnTo>
                  <a:lnTo>
                    <a:pt x="0" y="336"/>
                  </a:lnTo>
                  <a:lnTo>
                    <a:pt x="91" y="288"/>
                  </a:lnTo>
                  <a:lnTo>
                    <a:pt x="168" y="275"/>
                  </a:lnTo>
                  <a:lnTo>
                    <a:pt x="262" y="166"/>
                  </a:lnTo>
                  <a:lnTo>
                    <a:pt x="304" y="166"/>
                  </a:lnTo>
                  <a:lnTo>
                    <a:pt x="304" y="145"/>
                  </a:lnTo>
                  <a:lnTo>
                    <a:pt x="323" y="132"/>
                  </a:lnTo>
                  <a:lnTo>
                    <a:pt x="323" y="96"/>
                  </a:lnTo>
                  <a:lnTo>
                    <a:pt x="420" y="0"/>
                  </a:lnTo>
                  <a:lnTo>
                    <a:pt x="436" y="22"/>
                  </a:lnTo>
                  <a:lnTo>
                    <a:pt x="484" y="31"/>
                  </a:lnTo>
                  <a:lnTo>
                    <a:pt x="516" y="92"/>
                  </a:lnTo>
                  <a:lnTo>
                    <a:pt x="413" y="192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1689439" y="2767112"/>
              <a:ext cx="271081" cy="339288"/>
            </a:xfrm>
            <a:custGeom>
              <a:avLst/>
              <a:gdLst>
                <a:gd name="T0" fmla="*/ 2147483647 w 192"/>
                <a:gd name="T1" fmla="*/ 2147483647 h 232"/>
                <a:gd name="T2" fmla="*/ 2147483647 w 192"/>
                <a:gd name="T3" fmla="*/ 2147483647 h 232"/>
                <a:gd name="T4" fmla="*/ 2147483647 w 192"/>
                <a:gd name="T5" fmla="*/ 2147483647 h 232"/>
                <a:gd name="T6" fmla="*/ 2147483647 w 192"/>
                <a:gd name="T7" fmla="*/ 2147483647 h 232"/>
                <a:gd name="T8" fmla="*/ 2147483647 w 192"/>
                <a:gd name="T9" fmla="*/ 2147483647 h 232"/>
                <a:gd name="T10" fmla="*/ 2147483647 w 192"/>
                <a:gd name="T11" fmla="*/ 2147483647 h 232"/>
                <a:gd name="T12" fmla="*/ 2147483647 w 192"/>
                <a:gd name="T13" fmla="*/ 2147483647 h 232"/>
                <a:gd name="T14" fmla="*/ 2147483647 w 192"/>
                <a:gd name="T15" fmla="*/ 2147483647 h 232"/>
                <a:gd name="T16" fmla="*/ 2147483647 w 192"/>
                <a:gd name="T17" fmla="*/ 2147483647 h 232"/>
                <a:gd name="T18" fmla="*/ 2147483647 w 192"/>
                <a:gd name="T19" fmla="*/ 2147483647 h 232"/>
                <a:gd name="T20" fmla="*/ 2147483647 w 192"/>
                <a:gd name="T21" fmla="*/ 2147483647 h 232"/>
                <a:gd name="T22" fmla="*/ 2147483647 w 192"/>
                <a:gd name="T23" fmla="*/ 2147483647 h 232"/>
                <a:gd name="T24" fmla="*/ 2147483647 w 192"/>
                <a:gd name="T25" fmla="*/ 2147483647 h 232"/>
                <a:gd name="T26" fmla="*/ 0 w 192"/>
                <a:gd name="T27" fmla="*/ 2147483647 h 232"/>
                <a:gd name="T28" fmla="*/ 2147483647 w 192"/>
                <a:gd name="T29" fmla="*/ 2147483647 h 232"/>
                <a:gd name="T30" fmla="*/ 2147483647 w 192"/>
                <a:gd name="T31" fmla="*/ 2147483647 h 232"/>
                <a:gd name="T32" fmla="*/ 2147483647 w 192"/>
                <a:gd name="T33" fmla="*/ 2147483647 h 232"/>
                <a:gd name="T34" fmla="*/ 0 w 192"/>
                <a:gd name="T35" fmla="*/ 2147483647 h 232"/>
                <a:gd name="T36" fmla="*/ 2147483647 w 192"/>
                <a:gd name="T37" fmla="*/ 0 h 232"/>
                <a:gd name="T38" fmla="*/ 2147483647 w 192"/>
                <a:gd name="T39" fmla="*/ 2147483647 h 232"/>
                <a:gd name="T40" fmla="*/ 2147483647 w 192"/>
                <a:gd name="T41" fmla="*/ 2147483647 h 232"/>
                <a:gd name="T42" fmla="*/ 2147483647 w 192"/>
                <a:gd name="T43" fmla="*/ 2147483647 h 232"/>
                <a:gd name="T44" fmla="*/ 2147483647 w 192"/>
                <a:gd name="T45" fmla="*/ 2147483647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2" h="232">
                  <a:moveTo>
                    <a:pt x="171" y="135"/>
                  </a:moveTo>
                  <a:lnTo>
                    <a:pt x="191" y="148"/>
                  </a:lnTo>
                  <a:lnTo>
                    <a:pt x="171" y="166"/>
                  </a:lnTo>
                  <a:lnTo>
                    <a:pt x="181" y="196"/>
                  </a:lnTo>
                  <a:lnTo>
                    <a:pt x="178" y="218"/>
                  </a:lnTo>
                  <a:lnTo>
                    <a:pt x="181" y="218"/>
                  </a:lnTo>
                  <a:lnTo>
                    <a:pt x="162" y="231"/>
                  </a:lnTo>
                  <a:lnTo>
                    <a:pt x="120" y="192"/>
                  </a:lnTo>
                  <a:lnTo>
                    <a:pt x="97" y="192"/>
                  </a:lnTo>
                  <a:lnTo>
                    <a:pt x="52" y="135"/>
                  </a:lnTo>
                  <a:lnTo>
                    <a:pt x="20" y="131"/>
                  </a:lnTo>
                  <a:lnTo>
                    <a:pt x="10" y="144"/>
                  </a:lnTo>
                  <a:lnTo>
                    <a:pt x="16" y="148"/>
                  </a:lnTo>
                  <a:lnTo>
                    <a:pt x="0" y="148"/>
                  </a:lnTo>
                  <a:lnTo>
                    <a:pt x="20" y="74"/>
                  </a:lnTo>
                  <a:lnTo>
                    <a:pt x="4" y="39"/>
                  </a:lnTo>
                  <a:lnTo>
                    <a:pt x="16" y="26"/>
                  </a:lnTo>
                  <a:lnTo>
                    <a:pt x="0" y="13"/>
                  </a:lnTo>
                  <a:lnTo>
                    <a:pt x="36" y="0"/>
                  </a:lnTo>
                  <a:lnTo>
                    <a:pt x="90" y="52"/>
                  </a:lnTo>
                  <a:lnTo>
                    <a:pt x="152" y="61"/>
                  </a:lnTo>
                  <a:lnTo>
                    <a:pt x="178" y="96"/>
                  </a:lnTo>
                  <a:lnTo>
                    <a:pt x="171" y="13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80" name="Freeform 28"/>
            <p:cNvSpPr>
              <a:spLocks/>
            </p:cNvSpPr>
            <p:nvPr/>
          </p:nvSpPr>
          <p:spPr bwMode="auto">
            <a:xfrm>
              <a:off x="2938463" y="3046413"/>
              <a:ext cx="520700" cy="481012"/>
            </a:xfrm>
            <a:custGeom>
              <a:avLst/>
              <a:gdLst>
                <a:gd name="T0" fmla="*/ 37 w 366"/>
                <a:gd name="T1" fmla="*/ 42 h 328"/>
                <a:gd name="T2" fmla="*/ 37 w 366"/>
                <a:gd name="T3" fmla="*/ 52 h 328"/>
                <a:gd name="T4" fmla="*/ 33 w 366"/>
                <a:gd name="T5" fmla="*/ 54 h 328"/>
                <a:gd name="T6" fmla="*/ 33 w 366"/>
                <a:gd name="T7" fmla="*/ 61 h 328"/>
                <a:gd name="T8" fmla="*/ 28 w 366"/>
                <a:gd name="T9" fmla="*/ 61 h 328"/>
                <a:gd name="T10" fmla="*/ 16 w 366"/>
                <a:gd name="T11" fmla="*/ 91 h 328"/>
                <a:gd name="T12" fmla="*/ 9 w 366"/>
                <a:gd name="T13" fmla="*/ 79 h 328"/>
                <a:gd name="T14" fmla="*/ 0 w 366"/>
                <a:gd name="T15" fmla="*/ 34 h 328"/>
                <a:gd name="T16" fmla="*/ 0 w 366"/>
                <a:gd name="T17" fmla="*/ 27 h 328"/>
                <a:gd name="T18" fmla="*/ 4 w 366"/>
                <a:gd name="T19" fmla="*/ 30 h 328"/>
                <a:gd name="T20" fmla="*/ 3 w 366"/>
                <a:gd name="T21" fmla="*/ 23 h 328"/>
                <a:gd name="T22" fmla="*/ 7 w 366"/>
                <a:gd name="T23" fmla="*/ 20 h 328"/>
                <a:gd name="T24" fmla="*/ 9 w 366"/>
                <a:gd name="T25" fmla="*/ 13 h 328"/>
                <a:gd name="T26" fmla="*/ 13 w 366"/>
                <a:gd name="T27" fmla="*/ 14 h 328"/>
                <a:gd name="T28" fmla="*/ 14 w 366"/>
                <a:gd name="T29" fmla="*/ 10 h 328"/>
                <a:gd name="T30" fmla="*/ 20 w 366"/>
                <a:gd name="T31" fmla="*/ 17 h 328"/>
                <a:gd name="T32" fmla="*/ 27 w 366"/>
                <a:gd name="T33" fmla="*/ 18 h 328"/>
                <a:gd name="T34" fmla="*/ 33 w 366"/>
                <a:gd name="T35" fmla="*/ 11 h 328"/>
                <a:gd name="T36" fmla="*/ 38 w 366"/>
                <a:gd name="T37" fmla="*/ 0 h 328"/>
                <a:gd name="T38" fmla="*/ 44 w 366"/>
                <a:gd name="T39" fmla="*/ 4 h 328"/>
                <a:gd name="T40" fmla="*/ 50 w 366"/>
                <a:gd name="T41" fmla="*/ 14 h 328"/>
                <a:gd name="T42" fmla="*/ 37 w 366"/>
                <a:gd name="T43" fmla="*/ 42 h 32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66" h="328">
                  <a:moveTo>
                    <a:pt x="268" y="148"/>
                  </a:moveTo>
                  <a:lnTo>
                    <a:pt x="268" y="184"/>
                  </a:lnTo>
                  <a:lnTo>
                    <a:pt x="249" y="197"/>
                  </a:lnTo>
                  <a:lnTo>
                    <a:pt x="249" y="218"/>
                  </a:lnTo>
                  <a:lnTo>
                    <a:pt x="207" y="218"/>
                  </a:lnTo>
                  <a:lnTo>
                    <a:pt x="113" y="327"/>
                  </a:lnTo>
                  <a:lnTo>
                    <a:pt x="71" y="284"/>
                  </a:lnTo>
                  <a:lnTo>
                    <a:pt x="0" y="122"/>
                  </a:lnTo>
                  <a:lnTo>
                    <a:pt x="0" y="96"/>
                  </a:lnTo>
                  <a:lnTo>
                    <a:pt x="26" y="109"/>
                  </a:lnTo>
                  <a:lnTo>
                    <a:pt x="16" y="83"/>
                  </a:lnTo>
                  <a:lnTo>
                    <a:pt x="46" y="74"/>
                  </a:lnTo>
                  <a:lnTo>
                    <a:pt x="71" y="48"/>
                  </a:lnTo>
                  <a:lnTo>
                    <a:pt x="87" y="52"/>
                  </a:lnTo>
                  <a:lnTo>
                    <a:pt x="103" y="35"/>
                  </a:lnTo>
                  <a:lnTo>
                    <a:pt x="149" y="61"/>
                  </a:lnTo>
                  <a:lnTo>
                    <a:pt x="194" y="66"/>
                  </a:lnTo>
                  <a:lnTo>
                    <a:pt x="243" y="39"/>
                  </a:lnTo>
                  <a:lnTo>
                    <a:pt x="278" y="0"/>
                  </a:lnTo>
                  <a:lnTo>
                    <a:pt x="323" y="13"/>
                  </a:lnTo>
                  <a:lnTo>
                    <a:pt x="365" y="52"/>
                  </a:lnTo>
                  <a:lnTo>
                    <a:pt x="268" y="148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1203540" y="1648778"/>
              <a:ext cx="576259" cy="818575"/>
            </a:xfrm>
            <a:custGeom>
              <a:avLst/>
              <a:gdLst>
                <a:gd name="T0" fmla="*/ 2147483647 w 405"/>
                <a:gd name="T1" fmla="*/ 2147483647 h 559"/>
                <a:gd name="T2" fmla="*/ 2147483647 w 405"/>
                <a:gd name="T3" fmla="*/ 2147483647 h 559"/>
                <a:gd name="T4" fmla="*/ 2147483647 w 405"/>
                <a:gd name="T5" fmla="*/ 2147483647 h 559"/>
                <a:gd name="T6" fmla="*/ 2147483647 w 405"/>
                <a:gd name="T7" fmla="*/ 2147483647 h 559"/>
                <a:gd name="T8" fmla="*/ 2147483647 w 405"/>
                <a:gd name="T9" fmla="*/ 2147483647 h 559"/>
                <a:gd name="T10" fmla="*/ 2147483647 w 405"/>
                <a:gd name="T11" fmla="*/ 2147483647 h 559"/>
                <a:gd name="T12" fmla="*/ 2147483647 w 405"/>
                <a:gd name="T13" fmla="*/ 2147483647 h 559"/>
                <a:gd name="T14" fmla="*/ 2147483647 w 405"/>
                <a:gd name="T15" fmla="*/ 2147483647 h 559"/>
                <a:gd name="T16" fmla="*/ 2147483647 w 405"/>
                <a:gd name="T17" fmla="*/ 2147483647 h 559"/>
                <a:gd name="T18" fmla="*/ 0 w 405"/>
                <a:gd name="T19" fmla="*/ 0 h 559"/>
                <a:gd name="T20" fmla="*/ 2147483647 w 405"/>
                <a:gd name="T21" fmla="*/ 0 h 559"/>
                <a:gd name="T22" fmla="*/ 2147483647 w 405"/>
                <a:gd name="T23" fmla="*/ 2147483647 h 559"/>
                <a:gd name="T24" fmla="*/ 2147483647 w 405"/>
                <a:gd name="T25" fmla="*/ 2147483647 h 559"/>
                <a:gd name="T26" fmla="*/ 2147483647 w 405"/>
                <a:gd name="T27" fmla="*/ 2147483647 h 559"/>
                <a:gd name="T28" fmla="*/ 2147483647 w 405"/>
                <a:gd name="T29" fmla="*/ 2147483647 h 559"/>
                <a:gd name="T30" fmla="*/ 2147483647 w 405"/>
                <a:gd name="T31" fmla="*/ 2147483647 h 559"/>
                <a:gd name="T32" fmla="*/ 2147483647 w 405"/>
                <a:gd name="T33" fmla="*/ 2147483647 h 559"/>
                <a:gd name="T34" fmla="*/ 2147483647 w 405"/>
                <a:gd name="T35" fmla="*/ 2147483647 h 559"/>
                <a:gd name="T36" fmla="*/ 2147483647 w 405"/>
                <a:gd name="T37" fmla="*/ 2147483647 h 559"/>
                <a:gd name="T38" fmla="*/ 2147483647 w 405"/>
                <a:gd name="T39" fmla="*/ 2147483647 h 559"/>
                <a:gd name="T40" fmla="*/ 2147483647 w 405"/>
                <a:gd name="T41" fmla="*/ 2147483647 h 559"/>
                <a:gd name="T42" fmla="*/ 2147483647 w 405"/>
                <a:gd name="T43" fmla="*/ 2147483647 h 559"/>
                <a:gd name="T44" fmla="*/ 2147483647 w 405"/>
                <a:gd name="T45" fmla="*/ 2147483647 h 559"/>
                <a:gd name="T46" fmla="*/ 2147483647 w 405"/>
                <a:gd name="T47" fmla="*/ 2147483647 h 559"/>
                <a:gd name="T48" fmla="*/ 2147483647 w 405"/>
                <a:gd name="T49" fmla="*/ 2147483647 h 559"/>
                <a:gd name="T50" fmla="*/ 2147483647 w 405"/>
                <a:gd name="T51" fmla="*/ 2147483647 h 559"/>
                <a:gd name="T52" fmla="*/ 2147483647 w 405"/>
                <a:gd name="T53" fmla="*/ 2147483647 h 559"/>
                <a:gd name="T54" fmla="*/ 2147483647 w 405"/>
                <a:gd name="T55" fmla="*/ 2147483647 h 559"/>
                <a:gd name="T56" fmla="*/ 2147483647 w 405"/>
                <a:gd name="T57" fmla="*/ 2147483647 h 559"/>
                <a:gd name="T58" fmla="*/ 2147483647 w 405"/>
                <a:gd name="T59" fmla="*/ 2147483647 h 559"/>
                <a:gd name="T60" fmla="*/ 2147483647 w 405"/>
                <a:gd name="T61" fmla="*/ 2147483647 h 559"/>
                <a:gd name="T62" fmla="*/ 2147483647 w 405"/>
                <a:gd name="T63" fmla="*/ 2147483647 h 559"/>
                <a:gd name="T64" fmla="*/ 2147483647 w 405"/>
                <a:gd name="T65" fmla="*/ 2147483647 h 559"/>
                <a:gd name="T66" fmla="*/ 2147483647 w 405"/>
                <a:gd name="T67" fmla="*/ 2147483647 h 5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05" h="559">
                  <a:moveTo>
                    <a:pt x="94" y="475"/>
                  </a:moveTo>
                  <a:lnTo>
                    <a:pt x="110" y="462"/>
                  </a:lnTo>
                  <a:lnTo>
                    <a:pt x="110" y="427"/>
                  </a:lnTo>
                  <a:lnTo>
                    <a:pt x="71" y="292"/>
                  </a:lnTo>
                  <a:lnTo>
                    <a:pt x="71" y="257"/>
                  </a:lnTo>
                  <a:lnTo>
                    <a:pt x="90" y="204"/>
                  </a:lnTo>
                  <a:lnTo>
                    <a:pt x="81" y="144"/>
                  </a:lnTo>
                  <a:lnTo>
                    <a:pt x="65" y="122"/>
                  </a:lnTo>
                  <a:lnTo>
                    <a:pt x="58" y="74"/>
                  </a:lnTo>
                  <a:lnTo>
                    <a:pt x="0" y="0"/>
                  </a:lnTo>
                  <a:lnTo>
                    <a:pt x="162" y="0"/>
                  </a:lnTo>
                  <a:lnTo>
                    <a:pt x="162" y="13"/>
                  </a:lnTo>
                  <a:lnTo>
                    <a:pt x="368" y="13"/>
                  </a:lnTo>
                  <a:lnTo>
                    <a:pt x="378" y="25"/>
                  </a:lnTo>
                  <a:lnTo>
                    <a:pt x="362" y="38"/>
                  </a:lnTo>
                  <a:lnTo>
                    <a:pt x="368" y="96"/>
                  </a:lnTo>
                  <a:lnTo>
                    <a:pt x="368" y="108"/>
                  </a:lnTo>
                  <a:lnTo>
                    <a:pt x="381" y="135"/>
                  </a:lnTo>
                  <a:lnTo>
                    <a:pt x="381" y="192"/>
                  </a:lnTo>
                  <a:lnTo>
                    <a:pt x="381" y="218"/>
                  </a:lnTo>
                  <a:lnTo>
                    <a:pt x="323" y="222"/>
                  </a:lnTo>
                  <a:lnTo>
                    <a:pt x="323" y="270"/>
                  </a:lnTo>
                  <a:lnTo>
                    <a:pt x="346" y="349"/>
                  </a:lnTo>
                  <a:lnTo>
                    <a:pt x="323" y="375"/>
                  </a:lnTo>
                  <a:lnTo>
                    <a:pt x="313" y="414"/>
                  </a:lnTo>
                  <a:lnTo>
                    <a:pt x="333" y="449"/>
                  </a:lnTo>
                  <a:lnTo>
                    <a:pt x="352" y="458"/>
                  </a:lnTo>
                  <a:lnTo>
                    <a:pt x="362" y="497"/>
                  </a:lnTo>
                  <a:lnTo>
                    <a:pt x="404" y="519"/>
                  </a:lnTo>
                  <a:lnTo>
                    <a:pt x="323" y="519"/>
                  </a:lnTo>
                  <a:lnTo>
                    <a:pt x="300" y="532"/>
                  </a:lnTo>
                  <a:lnTo>
                    <a:pt x="300" y="545"/>
                  </a:lnTo>
                  <a:lnTo>
                    <a:pt x="162" y="558"/>
                  </a:lnTo>
                  <a:lnTo>
                    <a:pt x="94" y="47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82" name="Freeform 30"/>
            <p:cNvSpPr>
              <a:spLocks/>
            </p:cNvSpPr>
            <p:nvPr/>
          </p:nvSpPr>
          <p:spPr bwMode="auto">
            <a:xfrm>
              <a:off x="2532063" y="3227388"/>
              <a:ext cx="568325" cy="588962"/>
            </a:xfrm>
            <a:custGeom>
              <a:avLst/>
              <a:gdLst>
                <a:gd name="T0" fmla="*/ 15 w 401"/>
                <a:gd name="T1" fmla="*/ 109 h 403"/>
                <a:gd name="T2" fmla="*/ 5 w 401"/>
                <a:gd name="T3" fmla="*/ 99 h 403"/>
                <a:gd name="T4" fmla="*/ 0 w 401"/>
                <a:gd name="T5" fmla="*/ 86 h 403"/>
                <a:gd name="T6" fmla="*/ 2 w 401"/>
                <a:gd name="T7" fmla="*/ 81 h 403"/>
                <a:gd name="T8" fmla="*/ 0 w 401"/>
                <a:gd name="T9" fmla="*/ 79 h 403"/>
                <a:gd name="T10" fmla="*/ 0 w 401"/>
                <a:gd name="T11" fmla="*/ 75 h 403"/>
                <a:gd name="T12" fmla="*/ 2 w 401"/>
                <a:gd name="T13" fmla="*/ 69 h 403"/>
                <a:gd name="T14" fmla="*/ 0 w 401"/>
                <a:gd name="T15" fmla="*/ 67 h 403"/>
                <a:gd name="T16" fmla="*/ 2 w 401"/>
                <a:gd name="T17" fmla="*/ 61 h 403"/>
                <a:gd name="T18" fmla="*/ 12 w 401"/>
                <a:gd name="T19" fmla="*/ 36 h 403"/>
                <a:gd name="T20" fmla="*/ 12 w 401"/>
                <a:gd name="T21" fmla="*/ 29 h 403"/>
                <a:gd name="T22" fmla="*/ 39 w 401"/>
                <a:gd name="T23" fmla="*/ 0 h 403"/>
                <a:gd name="T24" fmla="*/ 47 w 401"/>
                <a:gd name="T25" fmla="*/ 44 h 403"/>
                <a:gd name="T26" fmla="*/ 53 w 401"/>
                <a:gd name="T27" fmla="*/ 56 h 403"/>
                <a:gd name="T28" fmla="*/ 43 w 401"/>
                <a:gd name="T29" fmla="*/ 60 h 403"/>
                <a:gd name="T30" fmla="*/ 31 w 401"/>
                <a:gd name="T31" fmla="*/ 72 h 403"/>
                <a:gd name="T32" fmla="*/ 15 w 401"/>
                <a:gd name="T33" fmla="*/ 109 h 4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1" h="403">
                  <a:moveTo>
                    <a:pt x="113" y="402"/>
                  </a:moveTo>
                  <a:lnTo>
                    <a:pt x="36" y="362"/>
                  </a:lnTo>
                  <a:lnTo>
                    <a:pt x="0" y="319"/>
                  </a:lnTo>
                  <a:lnTo>
                    <a:pt x="10" y="301"/>
                  </a:lnTo>
                  <a:lnTo>
                    <a:pt x="0" y="292"/>
                  </a:lnTo>
                  <a:lnTo>
                    <a:pt x="0" y="275"/>
                  </a:lnTo>
                  <a:lnTo>
                    <a:pt x="10" y="258"/>
                  </a:lnTo>
                  <a:lnTo>
                    <a:pt x="0" y="244"/>
                  </a:lnTo>
                  <a:lnTo>
                    <a:pt x="7" y="227"/>
                  </a:lnTo>
                  <a:lnTo>
                    <a:pt x="90" y="131"/>
                  </a:lnTo>
                  <a:lnTo>
                    <a:pt x="87" y="109"/>
                  </a:lnTo>
                  <a:lnTo>
                    <a:pt x="287" y="0"/>
                  </a:lnTo>
                  <a:lnTo>
                    <a:pt x="358" y="162"/>
                  </a:lnTo>
                  <a:lnTo>
                    <a:pt x="400" y="205"/>
                  </a:lnTo>
                  <a:lnTo>
                    <a:pt x="323" y="218"/>
                  </a:lnTo>
                  <a:lnTo>
                    <a:pt x="232" y="266"/>
                  </a:lnTo>
                  <a:lnTo>
                    <a:pt x="113" y="402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293758" y="2503587"/>
              <a:ext cx="864389" cy="833398"/>
            </a:xfrm>
            <a:custGeom>
              <a:avLst/>
              <a:gdLst>
                <a:gd name="T0" fmla="*/ 2147483647 w 610"/>
                <a:gd name="T1" fmla="*/ 2147483647 h 570"/>
                <a:gd name="T2" fmla="*/ 2147483647 w 610"/>
                <a:gd name="T3" fmla="*/ 2147483647 h 570"/>
                <a:gd name="T4" fmla="*/ 2147483647 w 610"/>
                <a:gd name="T5" fmla="*/ 2147483647 h 570"/>
                <a:gd name="T6" fmla="*/ 2147483647 w 610"/>
                <a:gd name="T7" fmla="*/ 2147483647 h 570"/>
                <a:gd name="T8" fmla="*/ 2147483647 w 610"/>
                <a:gd name="T9" fmla="*/ 2147483647 h 570"/>
                <a:gd name="T10" fmla="*/ 2147483647 w 610"/>
                <a:gd name="T11" fmla="*/ 2147483647 h 570"/>
                <a:gd name="T12" fmla="*/ 2147483647 w 610"/>
                <a:gd name="T13" fmla="*/ 2147483647 h 570"/>
                <a:gd name="T14" fmla="*/ 2147483647 w 610"/>
                <a:gd name="T15" fmla="*/ 2147483647 h 570"/>
                <a:gd name="T16" fmla="*/ 2147483647 w 610"/>
                <a:gd name="T17" fmla="*/ 2147483647 h 570"/>
                <a:gd name="T18" fmla="*/ 2147483647 w 610"/>
                <a:gd name="T19" fmla="*/ 2147483647 h 570"/>
                <a:gd name="T20" fmla="*/ 2147483647 w 610"/>
                <a:gd name="T21" fmla="*/ 2147483647 h 570"/>
                <a:gd name="T22" fmla="*/ 2147483647 w 610"/>
                <a:gd name="T23" fmla="*/ 2147483647 h 570"/>
                <a:gd name="T24" fmla="*/ 2147483647 w 610"/>
                <a:gd name="T25" fmla="*/ 2147483647 h 570"/>
                <a:gd name="T26" fmla="*/ 2147483647 w 610"/>
                <a:gd name="T27" fmla="*/ 2147483647 h 570"/>
                <a:gd name="T28" fmla="*/ 2147483647 w 610"/>
                <a:gd name="T29" fmla="*/ 2147483647 h 570"/>
                <a:gd name="T30" fmla="*/ 0 w 610"/>
                <a:gd name="T31" fmla="*/ 2147483647 h 570"/>
                <a:gd name="T32" fmla="*/ 0 w 610"/>
                <a:gd name="T33" fmla="*/ 2147483647 h 570"/>
                <a:gd name="T34" fmla="*/ 2147483647 w 610"/>
                <a:gd name="T35" fmla="*/ 2147483647 h 570"/>
                <a:gd name="T36" fmla="*/ 2147483647 w 610"/>
                <a:gd name="T37" fmla="*/ 2147483647 h 570"/>
                <a:gd name="T38" fmla="*/ 2147483647 w 610"/>
                <a:gd name="T39" fmla="*/ 2147483647 h 570"/>
                <a:gd name="T40" fmla="*/ 2147483647 w 610"/>
                <a:gd name="T41" fmla="*/ 2147483647 h 570"/>
                <a:gd name="T42" fmla="*/ 2147483647 w 610"/>
                <a:gd name="T43" fmla="*/ 2147483647 h 570"/>
                <a:gd name="T44" fmla="*/ 2147483647 w 610"/>
                <a:gd name="T45" fmla="*/ 0 h 570"/>
                <a:gd name="T46" fmla="*/ 2147483647 w 610"/>
                <a:gd name="T47" fmla="*/ 2147483647 h 57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0" h="570">
                  <a:moveTo>
                    <a:pt x="609" y="569"/>
                  </a:moveTo>
                  <a:lnTo>
                    <a:pt x="293" y="569"/>
                  </a:lnTo>
                  <a:lnTo>
                    <a:pt x="212" y="516"/>
                  </a:lnTo>
                  <a:lnTo>
                    <a:pt x="180" y="455"/>
                  </a:lnTo>
                  <a:lnTo>
                    <a:pt x="132" y="446"/>
                  </a:lnTo>
                  <a:lnTo>
                    <a:pt x="152" y="420"/>
                  </a:lnTo>
                  <a:lnTo>
                    <a:pt x="152" y="376"/>
                  </a:lnTo>
                  <a:lnTo>
                    <a:pt x="109" y="346"/>
                  </a:lnTo>
                  <a:lnTo>
                    <a:pt x="116" y="302"/>
                  </a:lnTo>
                  <a:lnTo>
                    <a:pt x="100" y="289"/>
                  </a:lnTo>
                  <a:lnTo>
                    <a:pt x="64" y="280"/>
                  </a:lnTo>
                  <a:lnTo>
                    <a:pt x="52" y="254"/>
                  </a:lnTo>
                  <a:lnTo>
                    <a:pt x="35" y="263"/>
                  </a:lnTo>
                  <a:lnTo>
                    <a:pt x="10" y="232"/>
                  </a:lnTo>
                  <a:lnTo>
                    <a:pt x="16" y="219"/>
                  </a:lnTo>
                  <a:lnTo>
                    <a:pt x="0" y="193"/>
                  </a:lnTo>
                  <a:lnTo>
                    <a:pt x="0" y="180"/>
                  </a:lnTo>
                  <a:lnTo>
                    <a:pt x="16" y="158"/>
                  </a:lnTo>
                  <a:lnTo>
                    <a:pt x="10" y="145"/>
                  </a:lnTo>
                  <a:lnTo>
                    <a:pt x="29" y="141"/>
                  </a:lnTo>
                  <a:lnTo>
                    <a:pt x="35" y="106"/>
                  </a:lnTo>
                  <a:lnTo>
                    <a:pt x="10" y="49"/>
                  </a:lnTo>
                  <a:lnTo>
                    <a:pt x="19" y="0"/>
                  </a:lnTo>
                  <a:lnTo>
                    <a:pt x="609" y="569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173633" y="3704273"/>
              <a:ext cx="849045" cy="751046"/>
            </a:xfrm>
            <a:custGeom>
              <a:avLst/>
              <a:gdLst>
                <a:gd name="T0" fmla="*/ 2147483647 w 598"/>
                <a:gd name="T1" fmla="*/ 2147483647 h 512"/>
                <a:gd name="T2" fmla="*/ 2147483647 w 598"/>
                <a:gd name="T3" fmla="*/ 2147483647 h 512"/>
                <a:gd name="T4" fmla="*/ 2147483647 w 598"/>
                <a:gd name="T5" fmla="*/ 2147483647 h 512"/>
                <a:gd name="T6" fmla="*/ 2147483647 w 598"/>
                <a:gd name="T7" fmla="*/ 2147483647 h 512"/>
                <a:gd name="T8" fmla="*/ 2147483647 w 598"/>
                <a:gd name="T9" fmla="*/ 2147483647 h 512"/>
                <a:gd name="T10" fmla="*/ 2147483647 w 598"/>
                <a:gd name="T11" fmla="*/ 2147483647 h 512"/>
                <a:gd name="T12" fmla="*/ 2147483647 w 598"/>
                <a:gd name="T13" fmla="*/ 2147483647 h 512"/>
                <a:gd name="T14" fmla="*/ 2147483647 w 598"/>
                <a:gd name="T15" fmla="*/ 2147483647 h 512"/>
                <a:gd name="T16" fmla="*/ 2147483647 w 598"/>
                <a:gd name="T17" fmla="*/ 2147483647 h 512"/>
                <a:gd name="T18" fmla="*/ 0 w 598"/>
                <a:gd name="T19" fmla="*/ 2147483647 h 512"/>
                <a:gd name="T20" fmla="*/ 2147483647 w 598"/>
                <a:gd name="T21" fmla="*/ 2147483647 h 512"/>
                <a:gd name="T22" fmla="*/ 2147483647 w 598"/>
                <a:gd name="T23" fmla="*/ 2147483647 h 512"/>
                <a:gd name="T24" fmla="*/ 2147483647 w 598"/>
                <a:gd name="T25" fmla="*/ 2147483647 h 512"/>
                <a:gd name="T26" fmla="*/ 2147483647 w 598"/>
                <a:gd name="T27" fmla="*/ 2147483647 h 512"/>
                <a:gd name="T28" fmla="*/ 2147483647 w 598"/>
                <a:gd name="T29" fmla="*/ 2147483647 h 512"/>
                <a:gd name="T30" fmla="*/ 2147483647 w 598"/>
                <a:gd name="T31" fmla="*/ 0 h 512"/>
                <a:gd name="T32" fmla="*/ 2147483647 w 598"/>
                <a:gd name="T33" fmla="*/ 2147483647 h 512"/>
                <a:gd name="T34" fmla="*/ 2147483647 w 598"/>
                <a:gd name="T35" fmla="*/ 2147483647 h 512"/>
                <a:gd name="T36" fmla="*/ 2147483647 w 598"/>
                <a:gd name="T37" fmla="*/ 2147483647 h 512"/>
                <a:gd name="T38" fmla="*/ 2147483647 w 598"/>
                <a:gd name="T39" fmla="*/ 2147483647 h 512"/>
                <a:gd name="T40" fmla="*/ 2147483647 w 598"/>
                <a:gd name="T41" fmla="*/ 2147483647 h 512"/>
                <a:gd name="T42" fmla="*/ 2147483647 w 598"/>
                <a:gd name="T43" fmla="*/ 2147483647 h 512"/>
                <a:gd name="T44" fmla="*/ 2147483647 w 598"/>
                <a:gd name="T45" fmla="*/ 2147483647 h 512"/>
                <a:gd name="T46" fmla="*/ 2147483647 w 598"/>
                <a:gd name="T47" fmla="*/ 2147483647 h 512"/>
                <a:gd name="T48" fmla="*/ 2147483647 w 598"/>
                <a:gd name="T49" fmla="*/ 2147483647 h 512"/>
                <a:gd name="T50" fmla="*/ 2147483647 w 598"/>
                <a:gd name="T51" fmla="*/ 2147483647 h 512"/>
                <a:gd name="T52" fmla="*/ 2147483647 w 598"/>
                <a:gd name="T53" fmla="*/ 2147483647 h 512"/>
                <a:gd name="T54" fmla="*/ 2147483647 w 598"/>
                <a:gd name="T55" fmla="*/ 2147483647 h 512"/>
                <a:gd name="T56" fmla="*/ 2147483647 w 598"/>
                <a:gd name="T57" fmla="*/ 2147483647 h 512"/>
                <a:gd name="T58" fmla="*/ 2147483647 w 598"/>
                <a:gd name="T59" fmla="*/ 2147483647 h 512"/>
                <a:gd name="T60" fmla="*/ 2147483647 w 598"/>
                <a:gd name="T61" fmla="*/ 2147483647 h 512"/>
                <a:gd name="T62" fmla="*/ 2147483647 w 598"/>
                <a:gd name="T63" fmla="*/ 2147483647 h 512"/>
                <a:gd name="T64" fmla="*/ 2147483647 w 598"/>
                <a:gd name="T65" fmla="*/ 2147483647 h 512"/>
                <a:gd name="T66" fmla="*/ 2147483647 w 598"/>
                <a:gd name="T67" fmla="*/ 2147483647 h 512"/>
                <a:gd name="T68" fmla="*/ 2147483647 w 598"/>
                <a:gd name="T69" fmla="*/ 2147483647 h 512"/>
                <a:gd name="T70" fmla="*/ 2147483647 w 598"/>
                <a:gd name="T71" fmla="*/ 2147483647 h 512"/>
                <a:gd name="T72" fmla="*/ 2147483647 w 598"/>
                <a:gd name="T73" fmla="*/ 2147483647 h 512"/>
                <a:gd name="T74" fmla="*/ 2147483647 w 598"/>
                <a:gd name="T75" fmla="*/ 2147483647 h 512"/>
                <a:gd name="T76" fmla="*/ 2147483647 w 598"/>
                <a:gd name="T77" fmla="*/ 2147483647 h 512"/>
                <a:gd name="T78" fmla="*/ 2147483647 w 598"/>
                <a:gd name="T79" fmla="*/ 2147483647 h 512"/>
                <a:gd name="T80" fmla="*/ 2147483647 w 598"/>
                <a:gd name="T81" fmla="*/ 2147483647 h 512"/>
                <a:gd name="T82" fmla="*/ 2147483647 w 598"/>
                <a:gd name="T83" fmla="*/ 2147483647 h 512"/>
                <a:gd name="T84" fmla="*/ 2147483647 w 598"/>
                <a:gd name="T85" fmla="*/ 2147483647 h 512"/>
                <a:gd name="T86" fmla="*/ 2147483647 w 598"/>
                <a:gd name="T87" fmla="*/ 2147483647 h 512"/>
                <a:gd name="T88" fmla="*/ 2147483647 w 598"/>
                <a:gd name="T89" fmla="*/ 2147483647 h 512"/>
                <a:gd name="T90" fmla="*/ 2147483647 w 598"/>
                <a:gd name="T91" fmla="*/ 2147483647 h 51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98" h="512">
                  <a:moveTo>
                    <a:pt x="178" y="463"/>
                  </a:moveTo>
                  <a:lnTo>
                    <a:pt x="162" y="411"/>
                  </a:lnTo>
                  <a:lnTo>
                    <a:pt x="142" y="402"/>
                  </a:lnTo>
                  <a:lnTo>
                    <a:pt x="107" y="341"/>
                  </a:lnTo>
                  <a:lnTo>
                    <a:pt x="33" y="276"/>
                  </a:lnTo>
                  <a:lnTo>
                    <a:pt x="33" y="241"/>
                  </a:lnTo>
                  <a:lnTo>
                    <a:pt x="10" y="179"/>
                  </a:lnTo>
                  <a:lnTo>
                    <a:pt x="20" y="179"/>
                  </a:lnTo>
                  <a:lnTo>
                    <a:pt x="20" y="167"/>
                  </a:lnTo>
                  <a:lnTo>
                    <a:pt x="0" y="149"/>
                  </a:lnTo>
                  <a:lnTo>
                    <a:pt x="20" y="123"/>
                  </a:lnTo>
                  <a:lnTo>
                    <a:pt x="36" y="136"/>
                  </a:lnTo>
                  <a:lnTo>
                    <a:pt x="52" y="123"/>
                  </a:lnTo>
                  <a:lnTo>
                    <a:pt x="72" y="49"/>
                  </a:lnTo>
                  <a:lnTo>
                    <a:pt x="62" y="27"/>
                  </a:lnTo>
                  <a:lnTo>
                    <a:pt x="91" y="0"/>
                  </a:lnTo>
                  <a:lnTo>
                    <a:pt x="116" y="9"/>
                  </a:lnTo>
                  <a:lnTo>
                    <a:pt x="126" y="27"/>
                  </a:lnTo>
                  <a:lnTo>
                    <a:pt x="178" y="75"/>
                  </a:lnTo>
                  <a:lnTo>
                    <a:pt x="181" y="84"/>
                  </a:lnTo>
                  <a:lnTo>
                    <a:pt x="171" y="87"/>
                  </a:lnTo>
                  <a:lnTo>
                    <a:pt x="178" y="105"/>
                  </a:lnTo>
                  <a:lnTo>
                    <a:pt x="216" y="123"/>
                  </a:lnTo>
                  <a:lnTo>
                    <a:pt x="226" y="136"/>
                  </a:lnTo>
                  <a:lnTo>
                    <a:pt x="223" y="167"/>
                  </a:lnTo>
                  <a:lnTo>
                    <a:pt x="233" y="179"/>
                  </a:lnTo>
                  <a:lnTo>
                    <a:pt x="226" y="184"/>
                  </a:lnTo>
                  <a:lnTo>
                    <a:pt x="252" y="184"/>
                  </a:lnTo>
                  <a:lnTo>
                    <a:pt x="323" y="267"/>
                  </a:lnTo>
                  <a:lnTo>
                    <a:pt x="323" y="293"/>
                  </a:lnTo>
                  <a:lnTo>
                    <a:pt x="365" y="276"/>
                  </a:lnTo>
                  <a:lnTo>
                    <a:pt x="430" y="328"/>
                  </a:lnTo>
                  <a:lnTo>
                    <a:pt x="430" y="301"/>
                  </a:lnTo>
                  <a:lnTo>
                    <a:pt x="413" y="276"/>
                  </a:lnTo>
                  <a:lnTo>
                    <a:pt x="446" y="293"/>
                  </a:lnTo>
                  <a:lnTo>
                    <a:pt x="458" y="323"/>
                  </a:lnTo>
                  <a:lnTo>
                    <a:pt x="446" y="341"/>
                  </a:lnTo>
                  <a:lnTo>
                    <a:pt x="456" y="372"/>
                  </a:lnTo>
                  <a:lnTo>
                    <a:pt x="526" y="424"/>
                  </a:lnTo>
                  <a:lnTo>
                    <a:pt x="546" y="433"/>
                  </a:lnTo>
                  <a:lnTo>
                    <a:pt x="565" y="459"/>
                  </a:lnTo>
                  <a:lnTo>
                    <a:pt x="585" y="463"/>
                  </a:lnTo>
                  <a:lnTo>
                    <a:pt x="585" y="485"/>
                  </a:lnTo>
                  <a:lnTo>
                    <a:pt x="597" y="511"/>
                  </a:lnTo>
                  <a:lnTo>
                    <a:pt x="216" y="507"/>
                  </a:lnTo>
                  <a:lnTo>
                    <a:pt x="178" y="463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3" name="Freeform 33"/>
            <p:cNvSpPr>
              <a:spLocks/>
            </p:cNvSpPr>
            <p:nvPr/>
          </p:nvSpPr>
          <p:spPr bwMode="auto">
            <a:xfrm>
              <a:off x="1868455" y="2408059"/>
              <a:ext cx="269376" cy="467757"/>
            </a:xfrm>
            <a:custGeom>
              <a:avLst/>
              <a:gdLst>
                <a:gd name="T0" fmla="*/ 2147483647 w 191"/>
                <a:gd name="T1" fmla="*/ 2147483647 h 320"/>
                <a:gd name="T2" fmla="*/ 2147483647 w 191"/>
                <a:gd name="T3" fmla="*/ 2147483647 h 320"/>
                <a:gd name="T4" fmla="*/ 2147483647 w 191"/>
                <a:gd name="T5" fmla="*/ 0 h 320"/>
                <a:gd name="T6" fmla="*/ 2147483647 w 191"/>
                <a:gd name="T7" fmla="*/ 2147483647 h 320"/>
                <a:gd name="T8" fmla="*/ 2147483647 w 191"/>
                <a:gd name="T9" fmla="*/ 2147483647 h 320"/>
                <a:gd name="T10" fmla="*/ 2147483647 w 191"/>
                <a:gd name="T11" fmla="*/ 2147483647 h 320"/>
                <a:gd name="T12" fmla="*/ 2147483647 w 191"/>
                <a:gd name="T13" fmla="*/ 2147483647 h 320"/>
                <a:gd name="T14" fmla="*/ 2147483647 w 191"/>
                <a:gd name="T15" fmla="*/ 2147483647 h 320"/>
                <a:gd name="T16" fmla="*/ 2147483647 w 191"/>
                <a:gd name="T17" fmla="*/ 2147483647 h 320"/>
                <a:gd name="T18" fmla="*/ 2147483647 w 191"/>
                <a:gd name="T19" fmla="*/ 2147483647 h 320"/>
                <a:gd name="T20" fmla="*/ 2147483647 w 191"/>
                <a:gd name="T21" fmla="*/ 2147483647 h 320"/>
                <a:gd name="T22" fmla="*/ 2147483647 w 191"/>
                <a:gd name="T23" fmla="*/ 2147483647 h 320"/>
                <a:gd name="T24" fmla="*/ 2147483647 w 191"/>
                <a:gd name="T25" fmla="*/ 2147483647 h 320"/>
                <a:gd name="T26" fmla="*/ 2147483647 w 191"/>
                <a:gd name="T27" fmla="*/ 2147483647 h 320"/>
                <a:gd name="T28" fmla="*/ 0 w 191"/>
                <a:gd name="T29" fmla="*/ 2147483647 h 320"/>
                <a:gd name="T30" fmla="*/ 2147483647 w 191"/>
                <a:gd name="T31" fmla="*/ 2147483647 h 320"/>
                <a:gd name="T32" fmla="*/ 2147483647 w 191"/>
                <a:gd name="T33" fmla="*/ 2147483647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1" h="320">
                  <a:moveTo>
                    <a:pt x="55" y="65"/>
                  </a:moveTo>
                  <a:lnTo>
                    <a:pt x="87" y="26"/>
                  </a:lnTo>
                  <a:lnTo>
                    <a:pt x="81" y="0"/>
                  </a:lnTo>
                  <a:lnTo>
                    <a:pt x="116" y="13"/>
                  </a:lnTo>
                  <a:lnTo>
                    <a:pt x="178" y="157"/>
                  </a:lnTo>
                  <a:lnTo>
                    <a:pt x="171" y="197"/>
                  </a:lnTo>
                  <a:lnTo>
                    <a:pt x="190" y="236"/>
                  </a:lnTo>
                  <a:lnTo>
                    <a:pt x="146" y="245"/>
                  </a:lnTo>
                  <a:lnTo>
                    <a:pt x="146" y="319"/>
                  </a:lnTo>
                  <a:lnTo>
                    <a:pt x="74" y="319"/>
                  </a:lnTo>
                  <a:lnTo>
                    <a:pt x="97" y="297"/>
                  </a:lnTo>
                  <a:lnTo>
                    <a:pt x="90" y="280"/>
                  </a:lnTo>
                  <a:lnTo>
                    <a:pt x="45" y="197"/>
                  </a:lnTo>
                  <a:lnTo>
                    <a:pt x="52" y="184"/>
                  </a:lnTo>
                  <a:lnTo>
                    <a:pt x="0" y="127"/>
                  </a:lnTo>
                  <a:lnTo>
                    <a:pt x="7" y="87"/>
                  </a:lnTo>
                  <a:lnTo>
                    <a:pt x="55" y="6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4" name="Freeform 34"/>
            <p:cNvSpPr>
              <a:spLocks/>
            </p:cNvSpPr>
            <p:nvPr/>
          </p:nvSpPr>
          <p:spPr bwMode="auto">
            <a:xfrm>
              <a:off x="4020050" y="5687298"/>
              <a:ext cx="339277" cy="373876"/>
            </a:xfrm>
            <a:custGeom>
              <a:avLst/>
              <a:gdLst>
                <a:gd name="T0" fmla="*/ 2147483647 w 239"/>
                <a:gd name="T1" fmla="*/ 2147483647 h 255"/>
                <a:gd name="T2" fmla="*/ 0 w 239"/>
                <a:gd name="T3" fmla="*/ 2147483647 h 255"/>
                <a:gd name="T4" fmla="*/ 2147483647 w 239"/>
                <a:gd name="T5" fmla="*/ 2147483647 h 255"/>
                <a:gd name="T6" fmla="*/ 2147483647 w 239"/>
                <a:gd name="T7" fmla="*/ 2147483647 h 255"/>
                <a:gd name="T8" fmla="*/ 2147483647 w 239"/>
                <a:gd name="T9" fmla="*/ 0 h 255"/>
                <a:gd name="T10" fmla="*/ 2147483647 w 239"/>
                <a:gd name="T11" fmla="*/ 0 h 255"/>
                <a:gd name="T12" fmla="*/ 2147483647 w 239"/>
                <a:gd name="T13" fmla="*/ 2147483647 h 255"/>
                <a:gd name="T14" fmla="*/ 2147483647 w 239"/>
                <a:gd name="T15" fmla="*/ 2147483647 h 255"/>
                <a:gd name="T16" fmla="*/ 2147483647 w 239"/>
                <a:gd name="T17" fmla="*/ 2147483647 h 255"/>
                <a:gd name="T18" fmla="*/ 2147483647 w 239"/>
                <a:gd name="T19" fmla="*/ 2147483647 h 255"/>
                <a:gd name="T20" fmla="*/ 2147483647 w 239"/>
                <a:gd name="T21" fmla="*/ 2147483647 h 255"/>
                <a:gd name="T22" fmla="*/ 2147483647 w 239"/>
                <a:gd name="T23" fmla="*/ 2147483647 h 255"/>
                <a:gd name="T24" fmla="*/ 2147483647 w 239"/>
                <a:gd name="T25" fmla="*/ 2147483647 h 255"/>
                <a:gd name="T26" fmla="*/ 2147483647 w 239"/>
                <a:gd name="T27" fmla="*/ 2147483647 h 255"/>
                <a:gd name="T28" fmla="*/ 2147483647 w 239"/>
                <a:gd name="T29" fmla="*/ 2147483647 h 2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9" h="255">
                  <a:moveTo>
                    <a:pt x="113" y="180"/>
                  </a:moveTo>
                  <a:lnTo>
                    <a:pt x="0" y="96"/>
                  </a:lnTo>
                  <a:lnTo>
                    <a:pt x="22" y="40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113" y="0"/>
                  </a:lnTo>
                  <a:lnTo>
                    <a:pt x="151" y="27"/>
                  </a:lnTo>
                  <a:lnTo>
                    <a:pt x="196" y="83"/>
                  </a:lnTo>
                  <a:lnTo>
                    <a:pt x="203" y="101"/>
                  </a:lnTo>
                  <a:lnTo>
                    <a:pt x="238" y="131"/>
                  </a:lnTo>
                  <a:lnTo>
                    <a:pt x="206" y="197"/>
                  </a:lnTo>
                  <a:lnTo>
                    <a:pt x="206" y="210"/>
                  </a:lnTo>
                  <a:lnTo>
                    <a:pt x="184" y="219"/>
                  </a:lnTo>
                  <a:lnTo>
                    <a:pt x="177" y="254"/>
                  </a:lnTo>
                  <a:lnTo>
                    <a:pt x="113" y="180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87" name="Freeform 35"/>
            <p:cNvSpPr>
              <a:spLocks/>
            </p:cNvSpPr>
            <p:nvPr/>
          </p:nvSpPr>
          <p:spPr bwMode="auto">
            <a:xfrm>
              <a:off x="2416175" y="2108200"/>
              <a:ext cx="703263" cy="396875"/>
            </a:xfrm>
            <a:custGeom>
              <a:avLst/>
              <a:gdLst>
                <a:gd name="T0" fmla="*/ 68 w 495"/>
                <a:gd name="T1" fmla="*/ 29 h 271"/>
                <a:gd name="T2" fmla="*/ 48 w 495"/>
                <a:gd name="T3" fmla="*/ 35 h 271"/>
                <a:gd name="T4" fmla="*/ 45 w 495"/>
                <a:gd name="T5" fmla="*/ 44 h 271"/>
                <a:gd name="T6" fmla="*/ 43 w 495"/>
                <a:gd name="T7" fmla="*/ 47 h 271"/>
                <a:gd name="T8" fmla="*/ 33 w 495"/>
                <a:gd name="T9" fmla="*/ 37 h 271"/>
                <a:gd name="T10" fmla="*/ 28 w 495"/>
                <a:gd name="T11" fmla="*/ 44 h 271"/>
                <a:gd name="T12" fmla="*/ 25 w 495"/>
                <a:gd name="T13" fmla="*/ 43 h 271"/>
                <a:gd name="T14" fmla="*/ 20 w 495"/>
                <a:gd name="T15" fmla="*/ 51 h 271"/>
                <a:gd name="T16" fmla="*/ 16 w 495"/>
                <a:gd name="T17" fmla="*/ 74 h 271"/>
                <a:gd name="T18" fmla="*/ 0 w 495"/>
                <a:gd name="T19" fmla="*/ 70 h 271"/>
                <a:gd name="T20" fmla="*/ 3 w 495"/>
                <a:gd name="T21" fmla="*/ 47 h 271"/>
                <a:gd name="T22" fmla="*/ 3 w 495"/>
                <a:gd name="T23" fmla="*/ 47 h 271"/>
                <a:gd name="T24" fmla="*/ 3 w 495"/>
                <a:gd name="T25" fmla="*/ 37 h 271"/>
                <a:gd name="T26" fmla="*/ 9 w 495"/>
                <a:gd name="T27" fmla="*/ 31 h 271"/>
                <a:gd name="T28" fmla="*/ 9 w 495"/>
                <a:gd name="T29" fmla="*/ 33 h 271"/>
                <a:gd name="T30" fmla="*/ 20 w 495"/>
                <a:gd name="T31" fmla="*/ 37 h 271"/>
                <a:gd name="T32" fmla="*/ 25 w 495"/>
                <a:gd name="T33" fmla="*/ 20 h 271"/>
                <a:gd name="T34" fmla="*/ 38 w 495"/>
                <a:gd name="T35" fmla="*/ 0 h 271"/>
                <a:gd name="T36" fmla="*/ 68 w 495"/>
                <a:gd name="T37" fmla="*/ 0 h 271"/>
                <a:gd name="T38" fmla="*/ 68 w 495"/>
                <a:gd name="T39" fmla="*/ 29 h 2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95" h="271">
                  <a:moveTo>
                    <a:pt x="494" y="109"/>
                  </a:moveTo>
                  <a:lnTo>
                    <a:pt x="355" y="127"/>
                  </a:lnTo>
                  <a:lnTo>
                    <a:pt x="333" y="161"/>
                  </a:lnTo>
                  <a:lnTo>
                    <a:pt x="310" y="174"/>
                  </a:lnTo>
                  <a:lnTo>
                    <a:pt x="249" y="135"/>
                  </a:lnTo>
                  <a:lnTo>
                    <a:pt x="207" y="161"/>
                  </a:lnTo>
                  <a:lnTo>
                    <a:pt x="184" y="157"/>
                  </a:lnTo>
                  <a:lnTo>
                    <a:pt x="149" y="183"/>
                  </a:lnTo>
                  <a:lnTo>
                    <a:pt x="113" y="270"/>
                  </a:lnTo>
                  <a:lnTo>
                    <a:pt x="0" y="257"/>
                  </a:lnTo>
                  <a:lnTo>
                    <a:pt x="7" y="174"/>
                  </a:lnTo>
                  <a:lnTo>
                    <a:pt x="23" y="174"/>
                  </a:lnTo>
                  <a:lnTo>
                    <a:pt x="23" y="135"/>
                  </a:lnTo>
                  <a:lnTo>
                    <a:pt x="62" y="113"/>
                  </a:lnTo>
                  <a:lnTo>
                    <a:pt x="71" y="122"/>
                  </a:lnTo>
                  <a:lnTo>
                    <a:pt x="149" y="135"/>
                  </a:lnTo>
                  <a:lnTo>
                    <a:pt x="184" y="74"/>
                  </a:lnTo>
                  <a:lnTo>
                    <a:pt x="275" y="0"/>
                  </a:lnTo>
                  <a:lnTo>
                    <a:pt x="494" y="0"/>
                  </a:lnTo>
                  <a:lnTo>
                    <a:pt x="494" y="109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8" name="Freeform 36"/>
            <p:cNvSpPr>
              <a:spLocks/>
            </p:cNvSpPr>
            <p:nvPr/>
          </p:nvSpPr>
          <p:spPr bwMode="auto">
            <a:xfrm>
              <a:off x="1398588" y="735013"/>
              <a:ext cx="561975" cy="933450"/>
            </a:xfrm>
            <a:custGeom>
              <a:avLst/>
              <a:gdLst>
                <a:gd name="T0" fmla="*/ 3 w 398"/>
                <a:gd name="T1" fmla="*/ 77 h 639"/>
                <a:gd name="T2" fmla="*/ 2 w 398"/>
                <a:gd name="T3" fmla="*/ 65 h 639"/>
                <a:gd name="T4" fmla="*/ 0 w 398"/>
                <a:gd name="T5" fmla="*/ 53 h 639"/>
                <a:gd name="T6" fmla="*/ 3 w 398"/>
                <a:gd name="T7" fmla="*/ 51 h 639"/>
                <a:gd name="T8" fmla="*/ 6 w 398"/>
                <a:gd name="T9" fmla="*/ 55 h 639"/>
                <a:gd name="T10" fmla="*/ 8 w 398"/>
                <a:gd name="T11" fmla="*/ 52 h 639"/>
                <a:gd name="T12" fmla="*/ 10 w 398"/>
                <a:gd name="T13" fmla="*/ 41 h 639"/>
                <a:gd name="T14" fmla="*/ 7 w 398"/>
                <a:gd name="T15" fmla="*/ 32 h 639"/>
                <a:gd name="T16" fmla="*/ 10 w 398"/>
                <a:gd name="T17" fmla="*/ 22 h 639"/>
                <a:gd name="T18" fmla="*/ 14 w 398"/>
                <a:gd name="T19" fmla="*/ 28 h 639"/>
                <a:gd name="T20" fmla="*/ 16 w 398"/>
                <a:gd name="T21" fmla="*/ 35 h 639"/>
                <a:gd name="T22" fmla="*/ 22 w 398"/>
                <a:gd name="T23" fmla="*/ 35 h 639"/>
                <a:gd name="T24" fmla="*/ 25 w 398"/>
                <a:gd name="T25" fmla="*/ 45 h 639"/>
                <a:gd name="T26" fmla="*/ 29 w 398"/>
                <a:gd name="T27" fmla="*/ 46 h 639"/>
                <a:gd name="T28" fmla="*/ 32 w 398"/>
                <a:gd name="T29" fmla="*/ 41 h 639"/>
                <a:gd name="T30" fmla="*/ 28 w 398"/>
                <a:gd name="T31" fmla="*/ 35 h 639"/>
                <a:gd name="T32" fmla="*/ 28 w 398"/>
                <a:gd name="T33" fmla="*/ 22 h 639"/>
                <a:gd name="T34" fmla="*/ 35 w 398"/>
                <a:gd name="T35" fmla="*/ 21 h 639"/>
                <a:gd name="T36" fmla="*/ 42 w 398"/>
                <a:gd name="T37" fmla="*/ 10 h 639"/>
                <a:gd name="T38" fmla="*/ 42 w 398"/>
                <a:gd name="T39" fmla="*/ 6 h 639"/>
                <a:gd name="T40" fmla="*/ 46 w 398"/>
                <a:gd name="T41" fmla="*/ 6 h 639"/>
                <a:gd name="T42" fmla="*/ 46 w 398"/>
                <a:gd name="T43" fmla="*/ 0 h 639"/>
                <a:gd name="T44" fmla="*/ 49 w 398"/>
                <a:gd name="T45" fmla="*/ 6 h 639"/>
                <a:gd name="T46" fmla="*/ 46 w 398"/>
                <a:gd name="T47" fmla="*/ 19 h 639"/>
                <a:gd name="T48" fmla="*/ 48 w 398"/>
                <a:gd name="T49" fmla="*/ 22 h 639"/>
                <a:gd name="T50" fmla="*/ 51 w 398"/>
                <a:gd name="T51" fmla="*/ 25 h 639"/>
                <a:gd name="T52" fmla="*/ 51 w 398"/>
                <a:gd name="T53" fmla="*/ 32 h 639"/>
                <a:gd name="T54" fmla="*/ 46 w 398"/>
                <a:gd name="T55" fmla="*/ 35 h 639"/>
                <a:gd name="T56" fmla="*/ 46 w 398"/>
                <a:gd name="T57" fmla="*/ 41 h 639"/>
                <a:gd name="T58" fmla="*/ 43 w 398"/>
                <a:gd name="T59" fmla="*/ 47 h 639"/>
                <a:gd name="T60" fmla="*/ 46 w 398"/>
                <a:gd name="T61" fmla="*/ 59 h 639"/>
                <a:gd name="T62" fmla="*/ 41 w 398"/>
                <a:gd name="T63" fmla="*/ 67 h 639"/>
                <a:gd name="T64" fmla="*/ 42 w 398"/>
                <a:gd name="T65" fmla="*/ 72 h 639"/>
                <a:gd name="T66" fmla="*/ 38 w 398"/>
                <a:gd name="T67" fmla="*/ 83 h 639"/>
                <a:gd name="T68" fmla="*/ 40 w 398"/>
                <a:gd name="T69" fmla="*/ 97 h 639"/>
                <a:gd name="T70" fmla="*/ 27 w 398"/>
                <a:gd name="T71" fmla="*/ 115 h 639"/>
                <a:gd name="T72" fmla="*/ 24 w 398"/>
                <a:gd name="T73" fmla="*/ 124 h 639"/>
                <a:gd name="T74" fmla="*/ 24 w 398"/>
                <a:gd name="T75" fmla="*/ 132 h 639"/>
                <a:gd name="T76" fmla="*/ 27 w 398"/>
                <a:gd name="T77" fmla="*/ 138 h 639"/>
                <a:gd name="T78" fmla="*/ 27 w 398"/>
                <a:gd name="T79" fmla="*/ 149 h 639"/>
                <a:gd name="T80" fmla="*/ 29 w 398"/>
                <a:gd name="T81" fmla="*/ 171 h 639"/>
                <a:gd name="T82" fmla="*/ 3 w 398"/>
                <a:gd name="T83" fmla="*/ 171 h 639"/>
                <a:gd name="T84" fmla="*/ 3 w 398"/>
                <a:gd name="T85" fmla="*/ 168 h 639"/>
                <a:gd name="T86" fmla="*/ 3 w 398"/>
                <a:gd name="T87" fmla="*/ 77 h 6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98" h="639">
                  <a:moveTo>
                    <a:pt x="26" y="288"/>
                  </a:moveTo>
                  <a:lnTo>
                    <a:pt x="19" y="240"/>
                  </a:lnTo>
                  <a:lnTo>
                    <a:pt x="0" y="201"/>
                  </a:lnTo>
                  <a:lnTo>
                    <a:pt x="26" y="187"/>
                  </a:lnTo>
                  <a:lnTo>
                    <a:pt x="45" y="205"/>
                  </a:lnTo>
                  <a:lnTo>
                    <a:pt x="61" y="191"/>
                  </a:lnTo>
                  <a:lnTo>
                    <a:pt x="74" y="152"/>
                  </a:lnTo>
                  <a:lnTo>
                    <a:pt x="55" y="122"/>
                  </a:lnTo>
                  <a:lnTo>
                    <a:pt x="74" y="83"/>
                  </a:lnTo>
                  <a:lnTo>
                    <a:pt x="110" y="105"/>
                  </a:lnTo>
                  <a:lnTo>
                    <a:pt x="126" y="131"/>
                  </a:lnTo>
                  <a:lnTo>
                    <a:pt x="177" y="131"/>
                  </a:lnTo>
                  <a:lnTo>
                    <a:pt x="197" y="165"/>
                  </a:lnTo>
                  <a:lnTo>
                    <a:pt x="232" y="170"/>
                  </a:lnTo>
                  <a:lnTo>
                    <a:pt x="245" y="152"/>
                  </a:lnTo>
                  <a:lnTo>
                    <a:pt x="222" y="131"/>
                  </a:lnTo>
                  <a:lnTo>
                    <a:pt x="222" y="83"/>
                  </a:lnTo>
                  <a:lnTo>
                    <a:pt x="277" y="78"/>
                  </a:lnTo>
                  <a:lnTo>
                    <a:pt x="326" y="34"/>
                  </a:lnTo>
                  <a:lnTo>
                    <a:pt x="326" y="21"/>
                  </a:lnTo>
                  <a:lnTo>
                    <a:pt x="348" y="21"/>
                  </a:lnTo>
                  <a:lnTo>
                    <a:pt x="352" y="0"/>
                  </a:lnTo>
                  <a:lnTo>
                    <a:pt x="384" y="21"/>
                  </a:lnTo>
                  <a:lnTo>
                    <a:pt x="368" y="69"/>
                  </a:lnTo>
                  <a:lnTo>
                    <a:pt x="377" y="83"/>
                  </a:lnTo>
                  <a:lnTo>
                    <a:pt x="397" y="96"/>
                  </a:lnTo>
                  <a:lnTo>
                    <a:pt x="394" y="122"/>
                  </a:lnTo>
                  <a:lnTo>
                    <a:pt x="368" y="131"/>
                  </a:lnTo>
                  <a:lnTo>
                    <a:pt x="368" y="157"/>
                  </a:lnTo>
                  <a:lnTo>
                    <a:pt x="342" y="179"/>
                  </a:lnTo>
                  <a:lnTo>
                    <a:pt x="348" y="214"/>
                  </a:lnTo>
                  <a:lnTo>
                    <a:pt x="322" y="249"/>
                  </a:lnTo>
                  <a:lnTo>
                    <a:pt x="326" y="266"/>
                  </a:lnTo>
                  <a:lnTo>
                    <a:pt x="290" y="310"/>
                  </a:lnTo>
                  <a:lnTo>
                    <a:pt x="313" y="362"/>
                  </a:lnTo>
                  <a:lnTo>
                    <a:pt x="210" y="432"/>
                  </a:lnTo>
                  <a:lnTo>
                    <a:pt x="187" y="467"/>
                  </a:lnTo>
                  <a:lnTo>
                    <a:pt x="187" y="493"/>
                  </a:lnTo>
                  <a:lnTo>
                    <a:pt x="216" y="515"/>
                  </a:lnTo>
                  <a:lnTo>
                    <a:pt x="216" y="554"/>
                  </a:lnTo>
                  <a:lnTo>
                    <a:pt x="232" y="638"/>
                  </a:lnTo>
                  <a:lnTo>
                    <a:pt x="26" y="638"/>
                  </a:lnTo>
                  <a:lnTo>
                    <a:pt x="26" y="625"/>
                  </a:lnTo>
                  <a:lnTo>
                    <a:pt x="26" y="288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9" name="Freeform 37"/>
            <p:cNvSpPr>
              <a:spLocks/>
            </p:cNvSpPr>
            <p:nvPr/>
          </p:nvSpPr>
          <p:spPr bwMode="auto">
            <a:xfrm>
              <a:off x="1662113" y="855663"/>
              <a:ext cx="830262" cy="600075"/>
            </a:xfrm>
            <a:custGeom>
              <a:avLst/>
              <a:gdLst>
                <a:gd name="T0" fmla="*/ 77 w 585"/>
                <a:gd name="T1" fmla="*/ 91 h 411"/>
                <a:gd name="T2" fmla="*/ 71 w 585"/>
                <a:gd name="T3" fmla="*/ 91 h 411"/>
                <a:gd name="T4" fmla="*/ 55 w 585"/>
                <a:gd name="T5" fmla="*/ 91 h 411"/>
                <a:gd name="T6" fmla="*/ 34 w 585"/>
                <a:gd name="T7" fmla="*/ 100 h 411"/>
                <a:gd name="T8" fmla="*/ 24 w 585"/>
                <a:gd name="T9" fmla="*/ 98 h 411"/>
                <a:gd name="T10" fmla="*/ 18 w 585"/>
                <a:gd name="T11" fmla="*/ 106 h 411"/>
                <a:gd name="T12" fmla="*/ 14 w 585"/>
                <a:gd name="T13" fmla="*/ 102 h 411"/>
                <a:gd name="T14" fmla="*/ 0 w 585"/>
                <a:gd name="T15" fmla="*/ 111 h 411"/>
                <a:gd name="T16" fmla="*/ 0 w 585"/>
                <a:gd name="T17" fmla="*/ 103 h 411"/>
                <a:gd name="T18" fmla="*/ 2 w 585"/>
                <a:gd name="T19" fmla="*/ 95 h 411"/>
                <a:gd name="T20" fmla="*/ 17 w 585"/>
                <a:gd name="T21" fmla="*/ 75 h 411"/>
                <a:gd name="T22" fmla="*/ 14 w 585"/>
                <a:gd name="T23" fmla="*/ 61 h 411"/>
                <a:gd name="T24" fmla="*/ 18 w 585"/>
                <a:gd name="T25" fmla="*/ 51 h 411"/>
                <a:gd name="T26" fmla="*/ 18 w 585"/>
                <a:gd name="T27" fmla="*/ 45 h 411"/>
                <a:gd name="T28" fmla="*/ 22 w 585"/>
                <a:gd name="T29" fmla="*/ 36 h 411"/>
                <a:gd name="T30" fmla="*/ 21 w 585"/>
                <a:gd name="T31" fmla="*/ 26 h 411"/>
                <a:gd name="T32" fmla="*/ 24 w 585"/>
                <a:gd name="T33" fmla="*/ 20 h 411"/>
                <a:gd name="T34" fmla="*/ 24 w 585"/>
                <a:gd name="T35" fmla="*/ 13 h 411"/>
                <a:gd name="T36" fmla="*/ 27 w 585"/>
                <a:gd name="T37" fmla="*/ 11 h 411"/>
                <a:gd name="T38" fmla="*/ 28 w 585"/>
                <a:gd name="T39" fmla="*/ 4 h 411"/>
                <a:gd name="T40" fmla="*/ 26 w 585"/>
                <a:gd name="T41" fmla="*/ 0 h 411"/>
                <a:gd name="T42" fmla="*/ 72 w 585"/>
                <a:gd name="T43" fmla="*/ 0 h 411"/>
                <a:gd name="T44" fmla="*/ 77 w 585"/>
                <a:gd name="T45" fmla="*/ 0 h 411"/>
                <a:gd name="T46" fmla="*/ 77 w 585"/>
                <a:gd name="T47" fmla="*/ 91 h 4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5" h="411">
                  <a:moveTo>
                    <a:pt x="584" y="336"/>
                  </a:moveTo>
                  <a:lnTo>
                    <a:pt x="529" y="336"/>
                  </a:lnTo>
                  <a:lnTo>
                    <a:pt x="413" y="336"/>
                  </a:lnTo>
                  <a:lnTo>
                    <a:pt x="255" y="371"/>
                  </a:lnTo>
                  <a:lnTo>
                    <a:pt x="181" y="362"/>
                  </a:lnTo>
                  <a:lnTo>
                    <a:pt x="139" y="388"/>
                  </a:lnTo>
                  <a:lnTo>
                    <a:pt x="103" y="375"/>
                  </a:lnTo>
                  <a:lnTo>
                    <a:pt x="0" y="410"/>
                  </a:lnTo>
                  <a:lnTo>
                    <a:pt x="0" y="384"/>
                  </a:lnTo>
                  <a:lnTo>
                    <a:pt x="23" y="349"/>
                  </a:lnTo>
                  <a:lnTo>
                    <a:pt x="126" y="279"/>
                  </a:lnTo>
                  <a:lnTo>
                    <a:pt x="103" y="227"/>
                  </a:lnTo>
                  <a:lnTo>
                    <a:pt x="139" y="183"/>
                  </a:lnTo>
                  <a:lnTo>
                    <a:pt x="135" y="166"/>
                  </a:lnTo>
                  <a:lnTo>
                    <a:pt x="161" y="131"/>
                  </a:lnTo>
                  <a:lnTo>
                    <a:pt x="155" y="96"/>
                  </a:lnTo>
                  <a:lnTo>
                    <a:pt x="181" y="74"/>
                  </a:lnTo>
                  <a:lnTo>
                    <a:pt x="181" y="48"/>
                  </a:lnTo>
                  <a:lnTo>
                    <a:pt x="207" y="39"/>
                  </a:lnTo>
                  <a:lnTo>
                    <a:pt x="210" y="13"/>
                  </a:lnTo>
                  <a:lnTo>
                    <a:pt x="190" y="0"/>
                  </a:lnTo>
                  <a:lnTo>
                    <a:pt x="542" y="0"/>
                  </a:lnTo>
                  <a:lnTo>
                    <a:pt x="584" y="0"/>
                  </a:lnTo>
                  <a:lnTo>
                    <a:pt x="584" y="336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0" name="Freeform 38"/>
            <p:cNvSpPr>
              <a:spLocks/>
            </p:cNvSpPr>
            <p:nvPr/>
          </p:nvSpPr>
          <p:spPr bwMode="auto">
            <a:xfrm>
              <a:off x="1662113" y="1346200"/>
              <a:ext cx="820737" cy="444500"/>
            </a:xfrm>
            <a:custGeom>
              <a:avLst/>
              <a:gdLst>
                <a:gd name="T0" fmla="*/ 65 w 578"/>
                <a:gd name="T1" fmla="*/ 45 h 303"/>
                <a:gd name="T2" fmla="*/ 64 w 578"/>
                <a:gd name="T3" fmla="*/ 60 h 303"/>
                <a:gd name="T4" fmla="*/ 60 w 578"/>
                <a:gd name="T5" fmla="*/ 60 h 303"/>
                <a:gd name="T6" fmla="*/ 57 w 578"/>
                <a:gd name="T7" fmla="*/ 71 h 303"/>
                <a:gd name="T8" fmla="*/ 45 w 578"/>
                <a:gd name="T9" fmla="*/ 72 h 303"/>
                <a:gd name="T10" fmla="*/ 44 w 578"/>
                <a:gd name="T11" fmla="*/ 76 h 303"/>
                <a:gd name="T12" fmla="*/ 45 w 578"/>
                <a:gd name="T13" fmla="*/ 85 h 303"/>
                <a:gd name="T14" fmla="*/ 6 w 578"/>
                <a:gd name="T15" fmla="*/ 85 h 303"/>
                <a:gd name="T16" fmla="*/ 5 w 578"/>
                <a:gd name="T17" fmla="*/ 69 h 303"/>
                <a:gd name="T18" fmla="*/ 7 w 578"/>
                <a:gd name="T19" fmla="*/ 65 h 303"/>
                <a:gd name="T20" fmla="*/ 6 w 578"/>
                <a:gd name="T21" fmla="*/ 62 h 303"/>
                <a:gd name="T22" fmla="*/ 4 w 578"/>
                <a:gd name="T23" fmla="*/ 38 h 303"/>
                <a:gd name="T24" fmla="*/ 4 w 578"/>
                <a:gd name="T25" fmla="*/ 27 h 303"/>
                <a:gd name="T26" fmla="*/ 0 w 578"/>
                <a:gd name="T27" fmla="*/ 20 h 303"/>
                <a:gd name="T28" fmla="*/ 14 w 578"/>
                <a:gd name="T29" fmla="*/ 11 h 303"/>
                <a:gd name="T30" fmla="*/ 18 w 578"/>
                <a:gd name="T31" fmla="*/ 14 h 303"/>
                <a:gd name="T32" fmla="*/ 24 w 578"/>
                <a:gd name="T33" fmla="*/ 7 h 303"/>
                <a:gd name="T34" fmla="*/ 33 w 578"/>
                <a:gd name="T35" fmla="*/ 10 h 303"/>
                <a:gd name="T36" fmla="*/ 55 w 578"/>
                <a:gd name="T37" fmla="*/ 0 h 303"/>
                <a:gd name="T38" fmla="*/ 70 w 578"/>
                <a:gd name="T39" fmla="*/ 0 h 303"/>
                <a:gd name="T40" fmla="*/ 72 w 578"/>
                <a:gd name="T41" fmla="*/ 11 h 303"/>
                <a:gd name="T42" fmla="*/ 77 w 578"/>
                <a:gd name="T43" fmla="*/ 17 h 303"/>
                <a:gd name="T44" fmla="*/ 76 w 578"/>
                <a:gd name="T45" fmla="*/ 18 h 303"/>
                <a:gd name="T46" fmla="*/ 77 w 578"/>
                <a:gd name="T47" fmla="*/ 30 h 303"/>
                <a:gd name="T48" fmla="*/ 72 w 578"/>
                <a:gd name="T49" fmla="*/ 32 h 303"/>
                <a:gd name="T50" fmla="*/ 72 w 578"/>
                <a:gd name="T51" fmla="*/ 38 h 303"/>
                <a:gd name="T52" fmla="*/ 65 w 578"/>
                <a:gd name="T53" fmla="*/ 45 h 3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78" h="303">
                  <a:moveTo>
                    <a:pt x="493" y="162"/>
                  </a:moveTo>
                  <a:lnTo>
                    <a:pt x="477" y="210"/>
                  </a:lnTo>
                  <a:lnTo>
                    <a:pt x="458" y="210"/>
                  </a:lnTo>
                  <a:lnTo>
                    <a:pt x="433" y="253"/>
                  </a:lnTo>
                  <a:lnTo>
                    <a:pt x="342" y="258"/>
                  </a:lnTo>
                  <a:lnTo>
                    <a:pt x="335" y="271"/>
                  </a:lnTo>
                  <a:lnTo>
                    <a:pt x="342" y="302"/>
                  </a:lnTo>
                  <a:lnTo>
                    <a:pt x="45" y="302"/>
                  </a:lnTo>
                  <a:lnTo>
                    <a:pt x="39" y="244"/>
                  </a:lnTo>
                  <a:lnTo>
                    <a:pt x="55" y="231"/>
                  </a:lnTo>
                  <a:lnTo>
                    <a:pt x="45" y="219"/>
                  </a:lnTo>
                  <a:lnTo>
                    <a:pt x="29" y="135"/>
                  </a:lnTo>
                  <a:lnTo>
                    <a:pt x="29" y="96"/>
                  </a:lnTo>
                  <a:lnTo>
                    <a:pt x="0" y="74"/>
                  </a:lnTo>
                  <a:lnTo>
                    <a:pt x="103" y="39"/>
                  </a:lnTo>
                  <a:lnTo>
                    <a:pt x="139" y="52"/>
                  </a:lnTo>
                  <a:lnTo>
                    <a:pt x="181" y="26"/>
                  </a:lnTo>
                  <a:lnTo>
                    <a:pt x="255" y="35"/>
                  </a:lnTo>
                  <a:lnTo>
                    <a:pt x="413" y="0"/>
                  </a:lnTo>
                  <a:lnTo>
                    <a:pt x="529" y="0"/>
                  </a:lnTo>
                  <a:lnTo>
                    <a:pt x="539" y="39"/>
                  </a:lnTo>
                  <a:lnTo>
                    <a:pt x="577" y="61"/>
                  </a:lnTo>
                  <a:lnTo>
                    <a:pt x="568" y="65"/>
                  </a:lnTo>
                  <a:lnTo>
                    <a:pt x="574" y="109"/>
                  </a:lnTo>
                  <a:lnTo>
                    <a:pt x="548" y="114"/>
                  </a:lnTo>
                  <a:lnTo>
                    <a:pt x="548" y="135"/>
                  </a:lnTo>
                  <a:lnTo>
                    <a:pt x="493" y="162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1" name="Freeform 39"/>
            <p:cNvSpPr>
              <a:spLocks/>
            </p:cNvSpPr>
            <p:nvPr/>
          </p:nvSpPr>
          <p:spPr bwMode="auto">
            <a:xfrm>
              <a:off x="1725613" y="1789113"/>
              <a:ext cx="515937" cy="268287"/>
            </a:xfrm>
            <a:custGeom>
              <a:avLst/>
              <a:gdLst>
                <a:gd name="T0" fmla="*/ 45 w 363"/>
                <a:gd name="T1" fmla="*/ 7 h 183"/>
                <a:gd name="T2" fmla="*/ 45 w 363"/>
                <a:gd name="T3" fmla="*/ 11 h 183"/>
                <a:gd name="T4" fmla="*/ 44 w 363"/>
                <a:gd name="T5" fmla="*/ 14 h 183"/>
                <a:gd name="T6" fmla="*/ 44 w 363"/>
                <a:gd name="T7" fmla="*/ 16 h 183"/>
                <a:gd name="T8" fmla="*/ 44 w 363"/>
                <a:gd name="T9" fmla="*/ 18 h 183"/>
                <a:gd name="T10" fmla="*/ 44 w 363"/>
                <a:gd name="T11" fmla="*/ 32 h 183"/>
                <a:gd name="T12" fmla="*/ 49 w 363"/>
                <a:gd name="T13" fmla="*/ 32 h 183"/>
                <a:gd name="T14" fmla="*/ 48 w 363"/>
                <a:gd name="T15" fmla="*/ 51 h 183"/>
                <a:gd name="T16" fmla="*/ 37 w 363"/>
                <a:gd name="T17" fmla="*/ 47 h 183"/>
                <a:gd name="T18" fmla="*/ 37 w 363"/>
                <a:gd name="T19" fmla="*/ 51 h 183"/>
                <a:gd name="T20" fmla="*/ 9 w 363"/>
                <a:gd name="T21" fmla="*/ 51 h 183"/>
                <a:gd name="T22" fmla="*/ 9 w 363"/>
                <a:gd name="T23" fmla="*/ 27 h 183"/>
                <a:gd name="T24" fmla="*/ 3 w 363"/>
                <a:gd name="T25" fmla="*/ 27 h 183"/>
                <a:gd name="T26" fmla="*/ 3 w 363"/>
                <a:gd name="T27" fmla="*/ 11 h 183"/>
                <a:gd name="T28" fmla="*/ 0 w 363"/>
                <a:gd name="T29" fmla="*/ 4 h 183"/>
                <a:gd name="T30" fmla="*/ 0 w 363"/>
                <a:gd name="T31" fmla="*/ 0 h 183"/>
                <a:gd name="T32" fmla="*/ 40 w 363"/>
                <a:gd name="T33" fmla="*/ 0 h 183"/>
                <a:gd name="T34" fmla="*/ 45 w 363"/>
                <a:gd name="T35" fmla="*/ 7 h 1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3" h="183">
                  <a:moveTo>
                    <a:pt x="332" y="26"/>
                  </a:moveTo>
                  <a:lnTo>
                    <a:pt x="332" y="39"/>
                  </a:lnTo>
                  <a:lnTo>
                    <a:pt x="316" y="52"/>
                  </a:lnTo>
                  <a:lnTo>
                    <a:pt x="326" y="60"/>
                  </a:lnTo>
                  <a:lnTo>
                    <a:pt x="316" y="65"/>
                  </a:lnTo>
                  <a:lnTo>
                    <a:pt x="316" y="113"/>
                  </a:lnTo>
                  <a:lnTo>
                    <a:pt x="362" y="113"/>
                  </a:lnTo>
                  <a:lnTo>
                    <a:pt x="352" y="182"/>
                  </a:lnTo>
                  <a:lnTo>
                    <a:pt x="268" y="170"/>
                  </a:lnTo>
                  <a:lnTo>
                    <a:pt x="268" y="182"/>
                  </a:lnTo>
                  <a:lnTo>
                    <a:pt x="64" y="182"/>
                  </a:lnTo>
                  <a:lnTo>
                    <a:pt x="64" y="96"/>
                  </a:lnTo>
                  <a:lnTo>
                    <a:pt x="13" y="96"/>
                  </a:lnTo>
                  <a:lnTo>
                    <a:pt x="13" y="39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97" y="0"/>
                  </a:lnTo>
                  <a:lnTo>
                    <a:pt x="332" y="26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1433703" y="2408059"/>
              <a:ext cx="572849" cy="533638"/>
            </a:xfrm>
            <a:custGeom>
              <a:avLst/>
              <a:gdLst>
                <a:gd name="T0" fmla="*/ 2147483647 w 404"/>
                <a:gd name="T1" fmla="*/ 2147483647 h 364"/>
                <a:gd name="T2" fmla="*/ 2147483647 w 404"/>
                <a:gd name="T3" fmla="*/ 2147483647 h 364"/>
                <a:gd name="T4" fmla="*/ 2147483647 w 404"/>
                <a:gd name="T5" fmla="*/ 2147483647 h 364"/>
                <a:gd name="T6" fmla="*/ 2147483647 w 404"/>
                <a:gd name="T7" fmla="*/ 2147483647 h 364"/>
                <a:gd name="T8" fmla="*/ 2147483647 w 404"/>
                <a:gd name="T9" fmla="*/ 2147483647 h 364"/>
                <a:gd name="T10" fmla="*/ 2147483647 w 404"/>
                <a:gd name="T11" fmla="*/ 2147483647 h 364"/>
                <a:gd name="T12" fmla="*/ 2147483647 w 404"/>
                <a:gd name="T13" fmla="*/ 2147483647 h 364"/>
                <a:gd name="T14" fmla="*/ 2147483647 w 404"/>
                <a:gd name="T15" fmla="*/ 2147483647 h 364"/>
                <a:gd name="T16" fmla="*/ 2147483647 w 404"/>
                <a:gd name="T17" fmla="*/ 2147483647 h 364"/>
                <a:gd name="T18" fmla="*/ 0 w 404"/>
                <a:gd name="T19" fmla="*/ 2147483647 h 364"/>
                <a:gd name="T20" fmla="*/ 2147483647 w 404"/>
                <a:gd name="T21" fmla="*/ 2147483647 h 364"/>
                <a:gd name="T22" fmla="*/ 2147483647 w 404"/>
                <a:gd name="T23" fmla="*/ 2147483647 h 364"/>
                <a:gd name="T24" fmla="*/ 2147483647 w 404"/>
                <a:gd name="T25" fmla="*/ 0 h 364"/>
                <a:gd name="T26" fmla="*/ 2147483647 w 404"/>
                <a:gd name="T27" fmla="*/ 0 h 364"/>
                <a:gd name="T28" fmla="*/ 2147483647 w 404"/>
                <a:gd name="T29" fmla="*/ 2147483647 h 364"/>
                <a:gd name="T30" fmla="*/ 2147483647 w 404"/>
                <a:gd name="T31" fmla="*/ 2147483647 h 364"/>
                <a:gd name="T32" fmla="*/ 2147483647 w 404"/>
                <a:gd name="T33" fmla="*/ 2147483647 h 364"/>
                <a:gd name="T34" fmla="*/ 2147483647 w 404"/>
                <a:gd name="T35" fmla="*/ 2147483647 h 364"/>
                <a:gd name="T36" fmla="*/ 2147483647 w 404"/>
                <a:gd name="T37" fmla="*/ 2147483647 h 364"/>
                <a:gd name="T38" fmla="*/ 2147483647 w 404"/>
                <a:gd name="T39" fmla="*/ 2147483647 h 364"/>
                <a:gd name="T40" fmla="*/ 2147483647 w 404"/>
                <a:gd name="T41" fmla="*/ 2147483647 h 364"/>
                <a:gd name="T42" fmla="*/ 2147483647 w 404"/>
                <a:gd name="T43" fmla="*/ 2147483647 h 364"/>
                <a:gd name="T44" fmla="*/ 2147483647 w 404"/>
                <a:gd name="T45" fmla="*/ 2147483647 h 3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04" h="364">
                  <a:moveTo>
                    <a:pt x="358" y="341"/>
                  </a:moveTo>
                  <a:lnTo>
                    <a:pt x="332" y="306"/>
                  </a:lnTo>
                  <a:lnTo>
                    <a:pt x="270" y="297"/>
                  </a:lnTo>
                  <a:lnTo>
                    <a:pt x="216" y="245"/>
                  </a:lnTo>
                  <a:lnTo>
                    <a:pt x="180" y="258"/>
                  </a:lnTo>
                  <a:lnTo>
                    <a:pt x="164" y="258"/>
                  </a:lnTo>
                  <a:lnTo>
                    <a:pt x="161" y="232"/>
                  </a:lnTo>
                  <a:lnTo>
                    <a:pt x="138" y="188"/>
                  </a:lnTo>
                  <a:lnTo>
                    <a:pt x="71" y="136"/>
                  </a:lnTo>
                  <a:lnTo>
                    <a:pt x="0" y="39"/>
                  </a:lnTo>
                  <a:lnTo>
                    <a:pt x="138" y="26"/>
                  </a:lnTo>
                  <a:lnTo>
                    <a:pt x="138" y="13"/>
                  </a:lnTo>
                  <a:lnTo>
                    <a:pt x="161" y="0"/>
                  </a:lnTo>
                  <a:lnTo>
                    <a:pt x="242" y="0"/>
                  </a:lnTo>
                  <a:lnTo>
                    <a:pt x="313" y="87"/>
                  </a:lnTo>
                  <a:lnTo>
                    <a:pt x="306" y="127"/>
                  </a:lnTo>
                  <a:lnTo>
                    <a:pt x="358" y="184"/>
                  </a:lnTo>
                  <a:lnTo>
                    <a:pt x="351" y="197"/>
                  </a:lnTo>
                  <a:lnTo>
                    <a:pt x="396" y="280"/>
                  </a:lnTo>
                  <a:lnTo>
                    <a:pt x="403" y="297"/>
                  </a:lnTo>
                  <a:lnTo>
                    <a:pt x="380" y="319"/>
                  </a:lnTo>
                  <a:lnTo>
                    <a:pt x="403" y="363"/>
                  </a:lnTo>
                  <a:lnTo>
                    <a:pt x="358" y="341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3" name="Freeform 41"/>
            <p:cNvSpPr>
              <a:spLocks/>
            </p:cNvSpPr>
            <p:nvPr/>
          </p:nvSpPr>
          <p:spPr bwMode="auto">
            <a:xfrm>
              <a:off x="1968500" y="2363788"/>
              <a:ext cx="436563" cy="404812"/>
            </a:xfrm>
            <a:custGeom>
              <a:avLst/>
              <a:gdLst>
                <a:gd name="T0" fmla="*/ 26 w 308"/>
                <a:gd name="T1" fmla="*/ 0 h 277"/>
                <a:gd name="T2" fmla="*/ 27 w 308"/>
                <a:gd name="T3" fmla="*/ 4 h 277"/>
                <a:gd name="T4" fmla="*/ 27 w 308"/>
                <a:gd name="T5" fmla="*/ 4 h 277"/>
                <a:gd name="T6" fmla="*/ 27 w 308"/>
                <a:gd name="T7" fmla="*/ 9 h 277"/>
                <a:gd name="T8" fmla="*/ 31 w 308"/>
                <a:gd name="T9" fmla="*/ 9 h 277"/>
                <a:gd name="T10" fmla="*/ 33 w 308"/>
                <a:gd name="T11" fmla="*/ 22 h 277"/>
                <a:gd name="T12" fmla="*/ 35 w 308"/>
                <a:gd name="T13" fmla="*/ 18 h 277"/>
                <a:gd name="T14" fmla="*/ 36 w 308"/>
                <a:gd name="T15" fmla="*/ 20 h 277"/>
                <a:gd name="T16" fmla="*/ 36 w 308"/>
                <a:gd name="T17" fmla="*/ 22 h 277"/>
                <a:gd name="T18" fmla="*/ 35 w 308"/>
                <a:gd name="T19" fmla="*/ 29 h 277"/>
                <a:gd name="T20" fmla="*/ 40 w 308"/>
                <a:gd name="T21" fmla="*/ 42 h 277"/>
                <a:gd name="T22" fmla="*/ 40 w 308"/>
                <a:gd name="T23" fmla="*/ 47 h 277"/>
                <a:gd name="T24" fmla="*/ 38 w 308"/>
                <a:gd name="T25" fmla="*/ 53 h 277"/>
                <a:gd name="T26" fmla="*/ 40 w 308"/>
                <a:gd name="T27" fmla="*/ 59 h 277"/>
                <a:gd name="T28" fmla="*/ 39 w 308"/>
                <a:gd name="T29" fmla="*/ 60 h 277"/>
                <a:gd name="T30" fmla="*/ 40 w 308"/>
                <a:gd name="T31" fmla="*/ 69 h 277"/>
                <a:gd name="T32" fmla="*/ 36 w 308"/>
                <a:gd name="T33" fmla="*/ 75 h 277"/>
                <a:gd name="T34" fmla="*/ 32 w 308"/>
                <a:gd name="T35" fmla="*/ 75 h 277"/>
                <a:gd name="T36" fmla="*/ 32 w 308"/>
                <a:gd name="T37" fmla="*/ 48 h 277"/>
                <a:gd name="T38" fmla="*/ 22 w 308"/>
                <a:gd name="T39" fmla="*/ 48 h 277"/>
                <a:gd name="T40" fmla="*/ 18 w 308"/>
                <a:gd name="T41" fmla="*/ 54 h 277"/>
                <a:gd name="T42" fmla="*/ 14 w 308"/>
                <a:gd name="T43" fmla="*/ 51 h 277"/>
                <a:gd name="T44" fmla="*/ 6 w 308"/>
                <a:gd name="T45" fmla="*/ 12 h 277"/>
                <a:gd name="T46" fmla="*/ 2 w 308"/>
                <a:gd name="T47" fmla="*/ 9 h 277"/>
                <a:gd name="T48" fmla="*/ 0 w 308"/>
                <a:gd name="T49" fmla="*/ 4 h 277"/>
                <a:gd name="T50" fmla="*/ 2 w 308"/>
                <a:gd name="T51" fmla="*/ 0 h 277"/>
                <a:gd name="T52" fmla="*/ 4 w 308"/>
                <a:gd name="T53" fmla="*/ 0 h 277"/>
                <a:gd name="T54" fmla="*/ 26 w 308"/>
                <a:gd name="T55" fmla="*/ 0 h 27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08" h="277">
                  <a:moveTo>
                    <a:pt x="197" y="0"/>
                  </a:moveTo>
                  <a:lnTo>
                    <a:pt x="210" y="9"/>
                  </a:lnTo>
                  <a:lnTo>
                    <a:pt x="207" y="14"/>
                  </a:lnTo>
                  <a:lnTo>
                    <a:pt x="210" y="31"/>
                  </a:lnTo>
                  <a:lnTo>
                    <a:pt x="236" y="31"/>
                  </a:lnTo>
                  <a:lnTo>
                    <a:pt x="252" y="83"/>
                  </a:lnTo>
                  <a:lnTo>
                    <a:pt x="268" y="62"/>
                  </a:lnTo>
                  <a:lnTo>
                    <a:pt x="277" y="70"/>
                  </a:lnTo>
                  <a:lnTo>
                    <a:pt x="277" y="83"/>
                  </a:lnTo>
                  <a:lnTo>
                    <a:pt x="268" y="110"/>
                  </a:lnTo>
                  <a:lnTo>
                    <a:pt x="307" y="153"/>
                  </a:lnTo>
                  <a:lnTo>
                    <a:pt x="307" y="171"/>
                  </a:lnTo>
                  <a:lnTo>
                    <a:pt x="291" y="192"/>
                  </a:lnTo>
                  <a:lnTo>
                    <a:pt x="307" y="215"/>
                  </a:lnTo>
                  <a:lnTo>
                    <a:pt x="297" y="219"/>
                  </a:lnTo>
                  <a:lnTo>
                    <a:pt x="303" y="254"/>
                  </a:lnTo>
                  <a:lnTo>
                    <a:pt x="277" y="276"/>
                  </a:lnTo>
                  <a:lnTo>
                    <a:pt x="245" y="276"/>
                  </a:lnTo>
                  <a:lnTo>
                    <a:pt x="242" y="180"/>
                  </a:lnTo>
                  <a:lnTo>
                    <a:pt x="165" y="180"/>
                  </a:lnTo>
                  <a:lnTo>
                    <a:pt x="136" y="202"/>
                  </a:lnTo>
                  <a:lnTo>
                    <a:pt x="107" y="188"/>
                  </a:lnTo>
                  <a:lnTo>
                    <a:pt x="45" y="44"/>
                  </a:lnTo>
                  <a:lnTo>
                    <a:pt x="10" y="31"/>
                  </a:lnTo>
                  <a:lnTo>
                    <a:pt x="0" y="9"/>
                  </a:lnTo>
                  <a:lnTo>
                    <a:pt x="3" y="0"/>
                  </a:lnTo>
                  <a:lnTo>
                    <a:pt x="29" y="0"/>
                  </a:lnTo>
                  <a:lnTo>
                    <a:pt x="197" y="0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4" name="Freeform 42"/>
            <p:cNvSpPr>
              <a:spLocks/>
            </p:cNvSpPr>
            <p:nvPr/>
          </p:nvSpPr>
          <p:spPr bwMode="auto">
            <a:xfrm>
              <a:off x="2311400" y="2484438"/>
              <a:ext cx="322263" cy="442912"/>
            </a:xfrm>
            <a:custGeom>
              <a:avLst/>
              <a:gdLst>
                <a:gd name="T0" fmla="*/ 30 w 227"/>
                <a:gd name="T1" fmla="*/ 53 h 303"/>
                <a:gd name="T2" fmla="*/ 15 w 227"/>
                <a:gd name="T3" fmla="*/ 63 h 303"/>
                <a:gd name="T4" fmla="*/ 10 w 227"/>
                <a:gd name="T5" fmla="*/ 59 h 303"/>
                <a:gd name="T6" fmla="*/ 6 w 227"/>
                <a:gd name="T7" fmla="*/ 80 h 303"/>
                <a:gd name="T8" fmla="*/ 2 w 227"/>
                <a:gd name="T9" fmla="*/ 81 h 303"/>
                <a:gd name="T10" fmla="*/ 0 w 227"/>
                <a:gd name="T11" fmla="*/ 81 h 303"/>
                <a:gd name="T12" fmla="*/ 0 w 227"/>
                <a:gd name="T13" fmla="*/ 81 h 303"/>
                <a:gd name="T14" fmla="*/ 2 w 227"/>
                <a:gd name="T15" fmla="*/ 72 h 303"/>
                <a:gd name="T16" fmla="*/ 4 w 227"/>
                <a:gd name="T17" fmla="*/ 67 h 303"/>
                <a:gd name="T18" fmla="*/ 5 w 227"/>
                <a:gd name="T19" fmla="*/ 52 h 303"/>
                <a:gd name="T20" fmla="*/ 8 w 227"/>
                <a:gd name="T21" fmla="*/ 46 h 303"/>
                <a:gd name="T22" fmla="*/ 7 w 227"/>
                <a:gd name="T23" fmla="*/ 36 h 303"/>
                <a:gd name="T24" fmla="*/ 8 w 227"/>
                <a:gd name="T25" fmla="*/ 36 h 303"/>
                <a:gd name="T26" fmla="*/ 6 w 227"/>
                <a:gd name="T27" fmla="*/ 28 h 303"/>
                <a:gd name="T28" fmla="*/ 8 w 227"/>
                <a:gd name="T29" fmla="*/ 23 h 303"/>
                <a:gd name="T30" fmla="*/ 8 w 227"/>
                <a:gd name="T31" fmla="*/ 20 h 303"/>
                <a:gd name="T32" fmla="*/ 3 w 227"/>
                <a:gd name="T33" fmla="*/ 8 h 303"/>
                <a:gd name="T34" fmla="*/ 5 w 227"/>
                <a:gd name="T35" fmla="*/ 0 h 303"/>
                <a:gd name="T36" fmla="*/ 10 w 227"/>
                <a:gd name="T37" fmla="*/ 0 h 303"/>
                <a:gd name="T38" fmla="*/ 25 w 227"/>
                <a:gd name="T39" fmla="*/ 4 h 303"/>
                <a:gd name="T40" fmla="*/ 27 w 227"/>
                <a:gd name="T41" fmla="*/ 4 h 303"/>
                <a:gd name="T42" fmla="*/ 30 w 227"/>
                <a:gd name="T43" fmla="*/ 28 h 303"/>
                <a:gd name="T44" fmla="*/ 30 w 227"/>
                <a:gd name="T45" fmla="*/ 53 h 3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7" h="303">
                  <a:moveTo>
                    <a:pt x="226" y="201"/>
                  </a:moveTo>
                  <a:lnTo>
                    <a:pt x="119" y="232"/>
                  </a:lnTo>
                  <a:lnTo>
                    <a:pt x="74" y="219"/>
                  </a:lnTo>
                  <a:lnTo>
                    <a:pt x="45" y="293"/>
                  </a:lnTo>
                  <a:lnTo>
                    <a:pt x="15" y="300"/>
                  </a:lnTo>
                  <a:lnTo>
                    <a:pt x="0" y="302"/>
                  </a:lnTo>
                  <a:lnTo>
                    <a:pt x="3" y="267"/>
                  </a:lnTo>
                  <a:lnTo>
                    <a:pt x="29" y="245"/>
                  </a:lnTo>
                  <a:lnTo>
                    <a:pt x="35" y="193"/>
                  </a:lnTo>
                  <a:lnTo>
                    <a:pt x="61" y="171"/>
                  </a:lnTo>
                  <a:lnTo>
                    <a:pt x="55" y="136"/>
                  </a:lnTo>
                  <a:lnTo>
                    <a:pt x="65" y="132"/>
                  </a:lnTo>
                  <a:lnTo>
                    <a:pt x="49" y="109"/>
                  </a:lnTo>
                  <a:lnTo>
                    <a:pt x="65" y="87"/>
                  </a:lnTo>
                  <a:lnTo>
                    <a:pt x="65" y="70"/>
                  </a:lnTo>
                  <a:lnTo>
                    <a:pt x="26" y="27"/>
                  </a:lnTo>
                  <a:lnTo>
                    <a:pt x="35" y="0"/>
                  </a:lnTo>
                  <a:lnTo>
                    <a:pt x="74" y="0"/>
                  </a:lnTo>
                  <a:lnTo>
                    <a:pt x="187" y="13"/>
                  </a:lnTo>
                  <a:lnTo>
                    <a:pt x="197" y="13"/>
                  </a:lnTo>
                  <a:lnTo>
                    <a:pt x="226" y="109"/>
                  </a:lnTo>
                  <a:lnTo>
                    <a:pt x="226" y="201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3" name="Freeform 43"/>
            <p:cNvSpPr>
              <a:spLocks/>
            </p:cNvSpPr>
            <p:nvPr/>
          </p:nvSpPr>
          <p:spPr bwMode="auto">
            <a:xfrm>
              <a:off x="1972454" y="2627114"/>
              <a:ext cx="390424" cy="332700"/>
            </a:xfrm>
            <a:custGeom>
              <a:avLst/>
              <a:gdLst>
                <a:gd name="T0" fmla="*/ 2147483647 w 275"/>
                <a:gd name="T1" fmla="*/ 2147483647 h 228"/>
                <a:gd name="T2" fmla="*/ 0 w 275"/>
                <a:gd name="T3" fmla="*/ 2147483647 h 228"/>
                <a:gd name="T4" fmla="*/ 2147483647 w 275"/>
                <a:gd name="T5" fmla="*/ 2147483647 h 228"/>
                <a:gd name="T6" fmla="*/ 2147483647 w 275"/>
                <a:gd name="T7" fmla="*/ 2147483647 h 228"/>
                <a:gd name="T8" fmla="*/ 2147483647 w 275"/>
                <a:gd name="T9" fmla="*/ 2147483647 h 228"/>
                <a:gd name="T10" fmla="*/ 2147483647 w 275"/>
                <a:gd name="T11" fmla="*/ 2147483647 h 228"/>
                <a:gd name="T12" fmla="*/ 2147483647 w 275"/>
                <a:gd name="T13" fmla="*/ 2147483647 h 228"/>
                <a:gd name="T14" fmla="*/ 2147483647 w 275"/>
                <a:gd name="T15" fmla="*/ 2147483647 h 228"/>
                <a:gd name="T16" fmla="*/ 2147483647 w 275"/>
                <a:gd name="T17" fmla="*/ 0 h 228"/>
                <a:gd name="T18" fmla="*/ 2147483647 w 275"/>
                <a:gd name="T19" fmla="*/ 0 h 228"/>
                <a:gd name="T20" fmla="*/ 2147483647 w 275"/>
                <a:gd name="T21" fmla="*/ 2147483647 h 228"/>
                <a:gd name="T22" fmla="*/ 2147483647 w 275"/>
                <a:gd name="T23" fmla="*/ 2147483647 h 228"/>
                <a:gd name="T24" fmla="*/ 2147483647 w 275"/>
                <a:gd name="T25" fmla="*/ 2147483647 h 228"/>
                <a:gd name="T26" fmla="*/ 2147483647 w 275"/>
                <a:gd name="T27" fmla="*/ 2147483647 h 228"/>
                <a:gd name="T28" fmla="*/ 2147483647 w 275"/>
                <a:gd name="T29" fmla="*/ 2147483647 h 228"/>
                <a:gd name="T30" fmla="*/ 2147483647 w 275"/>
                <a:gd name="T31" fmla="*/ 2147483647 h 228"/>
                <a:gd name="T32" fmla="*/ 2147483647 w 275"/>
                <a:gd name="T33" fmla="*/ 2147483647 h 228"/>
                <a:gd name="T34" fmla="*/ 2147483647 w 275"/>
                <a:gd name="T35" fmla="*/ 2147483647 h 228"/>
                <a:gd name="T36" fmla="*/ 2147483647 w 275"/>
                <a:gd name="T37" fmla="*/ 2147483647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5" h="228">
                  <a:moveTo>
                    <a:pt x="23" y="214"/>
                  </a:moveTo>
                  <a:lnTo>
                    <a:pt x="0" y="170"/>
                  </a:lnTo>
                  <a:lnTo>
                    <a:pt x="72" y="170"/>
                  </a:lnTo>
                  <a:lnTo>
                    <a:pt x="72" y="96"/>
                  </a:lnTo>
                  <a:lnTo>
                    <a:pt x="116" y="87"/>
                  </a:lnTo>
                  <a:lnTo>
                    <a:pt x="97" y="48"/>
                  </a:lnTo>
                  <a:lnTo>
                    <a:pt x="104" y="8"/>
                  </a:lnTo>
                  <a:lnTo>
                    <a:pt x="133" y="22"/>
                  </a:lnTo>
                  <a:lnTo>
                    <a:pt x="162" y="0"/>
                  </a:lnTo>
                  <a:lnTo>
                    <a:pt x="239" y="0"/>
                  </a:lnTo>
                  <a:lnTo>
                    <a:pt x="242" y="96"/>
                  </a:lnTo>
                  <a:lnTo>
                    <a:pt x="274" y="96"/>
                  </a:lnTo>
                  <a:lnTo>
                    <a:pt x="268" y="148"/>
                  </a:lnTo>
                  <a:lnTo>
                    <a:pt x="242" y="170"/>
                  </a:lnTo>
                  <a:lnTo>
                    <a:pt x="239" y="205"/>
                  </a:lnTo>
                  <a:lnTo>
                    <a:pt x="184" y="214"/>
                  </a:lnTo>
                  <a:lnTo>
                    <a:pt x="94" y="227"/>
                  </a:lnTo>
                  <a:lnTo>
                    <a:pt x="62" y="214"/>
                  </a:lnTo>
                  <a:lnTo>
                    <a:pt x="23" y="214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84" name="Freeform 44"/>
            <p:cNvSpPr>
              <a:spLocks/>
            </p:cNvSpPr>
            <p:nvPr/>
          </p:nvSpPr>
          <p:spPr bwMode="auto">
            <a:xfrm>
              <a:off x="1969044" y="2913698"/>
              <a:ext cx="422817" cy="256937"/>
            </a:xfrm>
            <a:custGeom>
              <a:avLst/>
              <a:gdLst>
                <a:gd name="T0" fmla="*/ 0 w 298"/>
                <a:gd name="T1" fmla="*/ 2147483647 h 176"/>
                <a:gd name="T2" fmla="*/ 2147483647 w 298"/>
                <a:gd name="T3" fmla="*/ 2147483647 h 176"/>
                <a:gd name="T4" fmla="*/ 2147483647 w 298"/>
                <a:gd name="T5" fmla="*/ 2147483647 h 176"/>
                <a:gd name="T6" fmla="*/ 2147483647 w 298"/>
                <a:gd name="T7" fmla="*/ 2147483647 h 176"/>
                <a:gd name="T8" fmla="*/ 2147483647 w 298"/>
                <a:gd name="T9" fmla="*/ 2147483647 h 176"/>
                <a:gd name="T10" fmla="*/ 2147483647 w 298"/>
                <a:gd name="T11" fmla="*/ 2147483647 h 176"/>
                <a:gd name="T12" fmla="*/ 2147483647 w 298"/>
                <a:gd name="T13" fmla="*/ 2147483647 h 176"/>
                <a:gd name="T14" fmla="*/ 2147483647 w 298"/>
                <a:gd name="T15" fmla="*/ 0 h 176"/>
                <a:gd name="T16" fmla="*/ 2147483647 w 298"/>
                <a:gd name="T17" fmla="*/ 2147483647 h 176"/>
                <a:gd name="T18" fmla="*/ 2147483647 w 298"/>
                <a:gd name="T19" fmla="*/ 2147483647 h 176"/>
                <a:gd name="T20" fmla="*/ 2147483647 w 298"/>
                <a:gd name="T21" fmla="*/ 2147483647 h 176"/>
                <a:gd name="T22" fmla="*/ 2147483647 w 298"/>
                <a:gd name="T23" fmla="*/ 2147483647 h 176"/>
                <a:gd name="T24" fmla="*/ 2147483647 w 298"/>
                <a:gd name="T25" fmla="*/ 2147483647 h 176"/>
                <a:gd name="T26" fmla="*/ 2147483647 w 298"/>
                <a:gd name="T27" fmla="*/ 2147483647 h 176"/>
                <a:gd name="T28" fmla="*/ 2147483647 w 298"/>
                <a:gd name="T29" fmla="*/ 2147483647 h 176"/>
                <a:gd name="T30" fmla="*/ 2147483647 w 298"/>
                <a:gd name="T31" fmla="*/ 2147483647 h 176"/>
                <a:gd name="T32" fmla="*/ 2147483647 w 298"/>
                <a:gd name="T33" fmla="*/ 2147483647 h 176"/>
                <a:gd name="T34" fmla="*/ 0 w 298"/>
                <a:gd name="T35" fmla="*/ 2147483647 h 1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98" h="176">
                  <a:moveTo>
                    <a:pt x="0" y="66"/>
                  </a:moveTo>
                  <a:lnTo>
                    <a:pt x="10" y="66"/>
                  </a:lnTo>
                  <a:lnTo>
                    <a:pt x="26" y="35"/>
                  </a:lnTo>
                  <a:lnTo>
                    <a:pt x="65" y="18"/>
                  </a:lnTo>
                  <a:lnTo>
                    <a:pt x="97" y="31"/>
                  </a:lnTo>
                  <a:lnTo>
                    <a:pt x="187" y="18"/>
                  </a:lnTo>
                  <a:lnTo>
                    <a:pt x="255" y="7"/>
                  </a:lnTo>
                  <a:lnTo>
                    <a:pt x="287" y="0"/>
                  </a:lnTo>
                  <a:lnTo>
                    <a:pt x="291" y="79"/>
                  </a:lnTo>
                  <a:lnTo>
                    <a:pt x="287" y="109"/>
                  </a:lnTo>
                  <a:lnTo>
                    <a:pt x="297" y="118"/>
                  </a:lnTo>
                  <a:lnTo>
                    <a:pt x="291" y="131"/>
                  </a:lnTo>
                  <a:lnTo>
                    <a:pt x="155" y="175"/>
                  </a:lnTo>
                  <a:lnTo>
                    <a:pt x="126" y="140"/>
                  </a:lnTo>
                  <a:lnTo>
                    <a:pt x="84" y="131"/>
                  </a:lnTo>
                  <a:lnTo>
                    <a:pt x="55" y="92"/>
                  </a:lnTo>
                  <a:lnTo>
                    <a:pt x="35" y="92"/>
                  </a:lnTo>
                  <a:lnTo>
                    <a:pt x="0" y="66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7" name="Freeform 45"/>
            <p:cNvSpPr>
              <a:spLocks/>
            </p:cNvSpPr>
            <p:nvPr/>
          </p:nvSpPr>
          <p:spPr bwMode="auto">
            <a:xfrm>
              <a:off x="2376488" y="2778125"/>
              <a:ext cx="317500" cy="552450"/>
            </a:xfrm>
            <a:custGeom>
              <a:avLst/>
              <a:gdLst>
                <a:gd name="T0" fmla="*/ 2 w 224"/>
                <a:gd name="T1" fmla="*/ 95 h 377"/>
                <a:gd name="T2" fmla="*/ 2 w 224"/>
                <a:gd name="T3" fmla="*/ 60 h 377"/>
                <a:gd name="T4" fmla="*/ 2 w 224"/>
                <a:gd name="T5" fmla="*/ 58 h 377"/>
                <a:gd name="T6" fmla="*/ 0 w 224"/>
                <a:gd name="T7" fmla="*/ 54 h 377"/>
                <a:gd name="T8" fmla="*/ 2 w 224"/>
                <a:gd name="T9" fmla="*/ 47 h 377"/>
                <a:gd name="T10" fmla="*/ 0 w 224"/>
                <a:gd name="T11" fmla="*/ 25 h 377"/>
                <a:gd name="T12" fmla="*/ 4 w 224"/>
                <a:gd name="T13" fmla="*/ 4 h 377"/>
                <a:gd name="T14" fmla="*/ 10 w 224"/>
                <a:gd name="T15" fmla="*/ 9 h 377"/>
                <a:gd name="T16" fmla="*/ 23 w 224"/>
                <a:gd name="T17" fmla="*/ 0 h 377"/>
                <a:gd name="T18" fmla="*/ 25 w 224"/>
                <a:gd name="T19" fmla="*/ 9 h 377"/>
                <a:gd name="T20" fmla="*/ 28 w 224"/>
                <a:gd name="T21" fmla="*/ 28 h 377"/>
                <a:gd name="T22" fmla="*/ 29 w 224"/>
                <a:gd name="T23" fmla="*/ 70 h 377"/>
                <a:gd name="T24" fmla="*/ 20 w 224"/>
                <a:gd name="T25" fmla="*/ 68 h 377"/>
                <a:gd name="T26" fmla="*/ 4 w 224"/>
                <a:gd name="T27" fmla="*/ 103 h 377"/>
                <a:gd name="T28" fmla="*/ 2 w 224"/>
                <a:gd name="T29" fmla="*/ 95 h 3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4" h="377">
                  <a:moveTo>
                    <a:pt x="4" y="346"/>
                  </a:moveTo>
                  <a:lnTo>
                    <a:pt x="4" y="223"/>
                  </a:lnTo>
                  <a:lnTo>
                    <a:pt x="10" y="210"/>
                  </a:lnTo>
                  <a:lnTo>
                    <a:pt x="0" y="201"/>
                  </a:lnTo>
                  <a:lnTo>
                    <a:pt x="4" y="171"/>
                  </a:lnTo>
                  <a:lnTo>
                    <a:pt x="0" y="92"/>
                  </a:lnTo>
                  <a:lnTo>
                    <a:pt x="29" y="18"/>
                  </a:lnTo>
                  <a:lnTo>
                    <a:pt x="74" y="31"/>
                  </a:lnTo>
                  <a:lnTo>
                    <a:pt x="181" y="0"/>
                  </a:lnTo>
                  <a:lnTo>
                    <a:pt x="191" y="31"/>
                  </a:lnTo>
                  <a:lnTo>
                    <a:pt x="217" y="101"/>
                  </a:lnTo>
                  <a:lnTo>
                    <a:pt x="223" y="258"/>
                  </a:lnTo>
                  <a:lnTo>
                    <a:pt x="155" y="250"/>
                  </a:lnTo>
                  <a:lnTo>
                    <a:pt x="29" y="376"/>
                  </a:lnTo>
                  <a:lnTo>
                    <a:pt x="4" y="346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6" name="Freeform 46"/>
            <p:cNvSpPr>
              <a:spLocks/>
            </p:cNvSpPr>
            <p:nvPr/>
          </p:nvSpPr>
          <p:spPr bwMode="auto">
            <a:xfrm>
              <a:off x="1924717" y="3177223"/>
              <a:ext cx="201179" cy="401876"/>
            </a:xfrm>
            <a:custGeom>
              <a:avLst/>
              <a:gdLst>
                <a:gd name="T0" fmla="*/ 2147483647 w 143"/>
                <a:gd name="T1" fmla="*/ 2147483647 h 275"/>
                <a:gd name="T2" fmla="*/ 2147483647 w 143"/>
                <a:gd name="T3" fmla="*/ 2147483647 h 275"/>
                <a:gd name="T4" fmla="*/ 2147483647 w 143"/>
                <a:gd name="T5" fmla="*/ 2147483647 h 275"/>
                <a:gd name="T6" fmla="*/ 2147483647 w 143"/>
                <a:gd name="T7" fmla="*/ 2147483647 h 275"/>
                <a:gd name="T8" fmla="*/ 0 w 143"/>
                <a:gd name="T9" fmla="*/ 2147483647 h 275"/>
                <a:gd name="T10" fmla="*/ 2147483647 w 143"/>
                <a:gd name="T11" fmla="*/ 0 h 275"/>
                <a:gd name="T12" fmla="*/ 2147483647 w 143"/>
                <a:gd name="T13" fmla="*/ 0 h 275"/>
                <a:gd name="T14" fmla="*/ 2147483647 w 143"/>
                <a:gd name="T15" fmla="*/ 2147483647 h 275"/>
                <a:gd name="T16" fmla="*/ 2147483647 w 143"/>
                <a:gd name="T17" fmla="*/ 2147483647 h 275"/>
                <a:gd name="T18" fmla="*/ 2147483647 w 143"/>
                <a:gd name="T19" fmla="*/ 2147483647 h 275"/>
                <a:gd name="T20" fmla="*/ 2147483647 w 143"/>
                <a:gd name="T21" fmla="*/ 2147483647 h 275"/>
                <a:gd name="T22" fmla="*/ 2147483647 w 143"/>
                <a:gd name="T23" fmla="*/ 2147483647 h 275"/>
                <a:gd name="T24" fmla="*/ 2147483647 w 143"/>
                <a:gd name="T25" fmla="*/ 2147483647 h 275"/>
                <a:gd name="T26" fmla="*/ 2147483647 w 143"/>
                <a:gd name="T27" fmla="*/ 2147483647 h 275"/>
                <a:gd name="T28" fmla="*/ 2147483647 w 143"/>
                <a:gd name="T29" fmla="*/ 2147483647 h 275"/>
                <a:gd name="T30" fmla="*/ 2147483647 w 143"/>
                <a:gd name="T31" fmla="*/ 2147483647 h 275"/>
                <a:gd name="T32" fmla="*/ 2147483647 w 143"/>
                <a:gd name="T33" fmla="*/ 2147483647 h 275"/>
                <a:gd name="T34" fmla="*/ 2147483647 w 143"/>
                <a:gd name="T35" fmla="*/ 2147483647 h 275"/>
                <a:gd name="T36" fmla="*/ 2147483647 w 143"/>
                <a:gd name="T37" fmla="*/ 2147483647 h 2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43" h="275">
                  <a:moveTo>
                    <a:pt x="61" y="274"/>
                  </a:moveTo>
                  <a:lnTo>
                    <a:pt x="35" y="230"/>
                  </a:lnTo>
                  <a:lnTo>
                    <a:pt x="35" y="156"/>
                  </a:lnTo>
                  <a:lnTo>
                    <a:pt x="23" y="104"/>
                  </a:lnTo>
                  <a:lnTo>
                    <a:pt x="0" y="82"/>
                  </a:lnTo>
                  <a:lnTo>
                    <a:pt x="6" y="0"/>
                  </a:lnTo>
                  <a:lnTo>
                    <a:pt x="48" y="0"/>
                  </a:lnTo>
                  <a:lnTo>
                    <a:pt x="42" y="21"/>
                  </a:lnTo>
                  <a:lnTo>
                    <a:pt x="51" y="43"/>
                  </a:lnTo>
                  <a:lnTo>
                    <a:pt x="48" y="47"/>
                  </a:lnTo>
                  <a:lnTo>
                    <a:pt x="87" y="60"/>
                  </a:lnTo>
                  <a:lnTo>
                    <a:pt x="142" y="109"/>
                  </a:lnTo>
                  <a:lnTo>
                    <a:pt x="113" y="122"/>
                  </a:lnTo>
                  <a:lnTo>
                    <a:pt x="107" y="156"/>
                  </a:lnTo>
                  <a:lnTo>
                    <a:pt x="122" y="192"/>
                  </a:lnTo>
                  <a:lnTo>
                    <a:pt x="122" y="226"/>
                  </a:lnTo>
                  <a:lnTo>
                    <a:pt x="67" y="239"/>
                  </a:lnTo>
                  <a:lnTo>
                    <a:pt x="77" y="274"/>
                  </a:lnTo>
                  <a:lnTo>
                    <a:pt x="61" y="274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9" name="Freeform 47"/>
            <p:cNvSpPr>
              <a:spLocks/>
            </p:cNvSpPr>
            <p:nvPr/>
          </p:nvSpPr>
          <p:spPr bwMode="auto">
            <a:xfrm>
              <a:off x="2811463" y="2682875"/>
              <a:ext cx="696912" cy="546100"/>
            </a:xfrm>
            <a:custGeom>
              <a:avLst/>
              <a:gdLst>
                <a:gd name="T0" fmla="*/ 34 w 492"/>
                <a:gd name="T1" fmla="*/ 10 h 372"/>
                <a:gd name="T2" fmla="*/ 42 w 492"/>
                <a:gd name="T3" fmla="*/ 4 h 372"/>
                <a:gd name="T4" fmla="*/ 43 w 492"/>
                <a:gd name="T5" fmla="*/ 10 h 372"/>
                <a:gd name="T6" fmla="*/ 44 w 492"/>
                <a:gd name="T7" fmla="*/ 16 h 372"/>
                <a:gd name="T8" fmla="*/ 44 w 492"/>
                <a:gd name="T9" fmla="*/ 20 h 372"/>
                <a:gd name="T10" fmla="*/ 47 w 492"/>
                <a:gd name="T11" fmla="*/ 27 h 372"/>
                <a:gd name="T12" fmla="*/ 47 w 492"/>
                <a:gd name="T13" fmla="*/ 30 h 372"/>
                <a:gd name="T14" fmla="*/ 49 w 492"/>
                <a:gd name="T15" fmla="*/ 38 h 372"/>
                <a:gd name="T16" fmla="*/ 52 w 492"/>
                <a:gd name="T17" fmla="*/ 36 h 372"/>
                <a:gd name="T18" fmla="*/ 52 w 492"/>
                <a:gd name="T19" fmla="*/ 43 h 372"/>
                <a:gd name="T20" fmla="*/ 58 w 492"/>
                <a:gd name="T21" fmla="*/ 46 h 372"/>
                <a:gd name="T22" fmla="*/ 59 w 492"/>
                <a:gd name="T23" fmla="*/ 48 h 372"/>
                <a:gd name="T24" fmla="*/ 59 w 492"/>
                <a:gd name="T25" fmla="*/ 61 h 372"/>
                <a:gd name="T26" fmla="*/ 64 w 492"/>
                <a:gd name="T27" fmla="*/ 69 h 372"/>
                <a:gd name="T28" fmla="*/ 64 w 492"/>
                <a:gd name="T29" fmla="*/ 83 h 372"/>
                <a:gd name="T30" fmla="*/ 62 w 492"/>
                <a:gd name="T31" fmla="*/ 89 h 372"/>
                <a:gd name="T32" fmla="*/ 59 w 492"/>
                <a:gd name="T33" fmla="*/ 83 h 372"/>
                <a:gd name="T34" fmla="*/ 54 w 492"/>
                <a:gd name="T35" fmla="*/ 73 h 372"/>
                <a:gd name="T36" fmla="*/ 48 w 492"/>
                <a:gd name="T37" fmla="*/ 69 h 372"/>
                <a:gd name="T38" fmla="*/ 43 w 492"/>
                <a:gd name="T39" fmla="*/ 80 h 372"/>
                <a:gd name="T40" fmla="*/ 37 w 492"/>
                <a:gd name="T41" fmla="*/ 88 h 372"/>
                <a:gd name="T42" fmla="*/ 32 w 492"/>
                <a:gd name="T43" fmla="*/ 86 h 372"/>
                <a:gd name="T44" fmla="*/ 25 w 492"/>
                <a:gd name="T45" fmla="*/ 78 h 372"/>
                <a:gd name="T46" fmla="*/ 22 w 492"/>
                <a:gd name="T47" fmla="*/ 83 h 372"/>
                <a:gd name="T48" fmla="*/ 21 w 492"/>
                <a:gd name="T49" fmla="*/ 83 h 372"/>
                <a:gd name="T50" fmla="*/ 18 w 492"/>
                <a:gd name="T51" fmla="*/ 89 h 372"/>
                <a:gd name="T52" fmla="*/ 14 w 492"/>
                <a:gd name="T53" fmla="*/ 92 h 372"/>
                <a:gd name="T54" fmla="*/ 15 w 492"/>
                <a:gd name="T55" fmla="*/ 99 h 372"/>
                <a:gd name="T56" fmla="*/ 12 w 492"/>
                <a:gd name="T57" fmla="*/ 95 h 372"/>
                <a:gd name="T58" fmla="*/ 12 w 492"/>
                <a:gd name="T59" fmla="*/ 103 h 372"/>
                <a:gd name="T60" fmla="*/ 0 w 492"/>
                <a:gd name="T61" fmla="*/ 77 h 372"/>
                <a:gd name="T62" fmla="*/ 5 w 492"/>
                <a:gd name="T63" fmla="*/ 66 h 372"/>
                <a:gd name="T64" fmla="*/ 6 w 492"/>
                <a:gd name="T65" fmla="*/ 61 h 372"/>
                <a:gd name="T66" fmla="*/ 6 w 492"/>
                <a:gd name="T67" fmla="*/ 56 h 372"/>
                <a:gd name="T68" fmla="*/ 8 w 492"/>
                <a:gd name="T69" fmla="*/ 54 h 372"/>
                <a:gd name="T70" fmla="*/ 21 w 492"/>
                <a:gd name="T71" fmla="*/ 9 h 372"/>
                <a:gd name="T72" fmla="*/ 28 w 492"/>
                <a:gd name="T73" fmla="*/ 0 h 372"/>
                <a:gd name="T74" fmla="*/ 34 w 492"/>
                <a:gd name="T75" fmla="*/ 10 h 37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2" h="372">
                  <a:moveTo>
                    <a:pt x="261" y="35"/>
                  </a:moveTo>
                  <a:lnTo>
                    <a:pt x="319" y="9"/>
                  </a:lnTo>
                  <a:lnTo>
                    <a:pt x="323" y="35"/>
                  </a:lnTo>
                  <a:lnTo>
                    <a:pt x="339" y="57"/>
                  </a:lnTo>
                  <a:lnTo>
                    <a:pt x="339" y="70"/>
                  </a:lnTo>
                  <a:lnTo>
                    <a:pt x="355" y="96"/>
                  </a:lnTo>
                  <a:lnTo>
                    <a:pt x="349" y="109"/>
                  </a:lnTo>
                  <a:lnTo>
                    <a:pt x="374" y="140"/>
                  </a:lnTo>
                  <a:lnTo>
                    <a:pt x="391" y="131"/>
                  </a:lnTo>
                  <a:lnTo>
                    <a:pt x="403" y="157"/>
                  </a:lnTo>
                  <a:lnTo>
                    <a:pt x="439" y="166"/>
                  </a:lnTo>
                  <a:lnTo>
                    <a:pt x="455" y="179"/>
                  </a:lnTo>
                  <a:lnTo>
                    <a:pt x="448" y="223"/>
                  </a:lnTo>
                  <a:lnTo>
                    <a:pt x="491" y="253"/>
                  </a:lnTo>
                  <a:lnTo>
                    <a:pt x="491" y="297"/>
                  </a:lnTo>
                  <a:lnTo>
                    <a:pt x="471" y="323"/>
                  </a:lnTo>
                  <a:lnTo>
                    <a:pt x="455" y="301"/>
                  </a:lnTo>
                  <a:lnTo>
                    <a:pt x="413" y="262"/>
                  </a:lnTo>
                  <a:lnTo>
                    <a:pt x="368" y="249"/>
                  </a:lnTo>
                  <a:lnTo>
                    <a:pt x="333" y="288"/>
                  </a:lnTo>
                  <a:lnTo>
                    <a:pt x="284" y="315"/>
                  </a:lnTo>
                  <a:lnTo>
                    <a:pt x="239" y="310"/>
                  </a:lnTo>
                  <a:lnTo>
                    <a:pt x="193" y="284"/>
                  </a:lnTo>
                  <a:lnTo>
                    <a:pt x="177" y="301"/>
                  </a:lnTo>
                  <a:lnTo>
                    <a:pt x="161" y="297"/>
                  </a:lnTo>
                  <a:lnTo>
                    <a:pt x="136" y="323"/>
                  </a:lnTo>
                  <a:lnTo>
                    <a:pt x="106" y="332"/>
                  </a:lnTo>
                  <a:lnTo>
                    <a:pt x="116" y="358"/>
                  </a:lnTo>
                  <a:lnTo>
                    <a:pt x="90" y="345"/>
                  </a:lnTo>
                  <a:lnTo>
                    <a:pt x="90" y="371"/>
                  </a:lnTo>
                  <a:lnTo>
                    <a:pt x="0" y="275"/>
                  </a:lnTo>
                  <a:lnTo>
                    <a:pt x="35" y="236"/>
                  </a:lnTo>
                  <a:lnTo>
                    <a:pt x="45" y="223"/>
                  </a:lnTo>
                  <a:lnTo>
                    <a:pt x="45" y="205"/>
                  </a:lnTo>
                  <a:lnTo>
                    <a:pt x="68" y="192"/>
                  </a:lnTo>
                  <a:lnTo>
                    <a:pt x="161" y="31"/>
                  </a:lnTo>
                  <a:lnTo>
                    <a:pt x="216" y="0"/>
                  </a:lnTo>
                  <a:lnTo>
                    <a:pt x="261" y="35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0" name="Freeform 48"/>
            <p:cNvSpPr>
              <a:spLocks/>
            </p:cNvSpPr>
            <p:nvPr/>
          </p:nvSpPr>
          <p:spPr bwMode="auto">
            <a:xfrm>
              <a:off x="2416175" y="2927350"/>
              <a:ext cx="523875" cy="631825"/>
            </a:xfrm>
            <a:custGeom>
              <a:avLst/>
              <a:gdLst>
                <a:gd name="T0" fmla="*/ 38 w 369"/>
                <a:gd name="T1" fmla="*/ 28 h 433"/>
                <a:gd name="T2" fmla="*/ 51 w 369"/>
                <a:gd name="T3" fmla="*/ 55 h 433"/>
                <a:gd name="T4" fmla="*/ 23 w 369"/>
                <a:gd name="T5" fmla="*/ 84 h 433"/>
                <a:gd name="T6" fmla="*/ 23 w 369"/>
                <a:gd name="T7" fmla="*/ 90 h 433"/>
                <a:gd name="T8" fmla="*/ 13 w 369"/>
                <a:gd name="T9" fmla="*/ 115 h 433"/>
                <a:gd name="T10" fmla="*/ 9 w 369"/>
                <a:gd name="T11" fmla="*/ 109 h 433"/>
                <a:gd name="T12" fmla="*/ 4 w 369"/>
                <a:gd name="T13" fmla="*/ 109 h 433"/>
                <a:gd name="T14" fmla="*/ 3 w 369"/>
                <a:gd name="T15" fmla="*/ 97 h 433"/>
                <a:gd name="T16" fmla="*/ 4 w 369"/>
                <a:gd name="T17" fmla="*/ 94 h 433"/>
                <a:gd name="T18" fmla="*/ 4 w 369"/>
                <a:gd name="T19" fmla="*/ 84 h 433"/>
                <a:gd name="T20" fmla="*/ 3 w 369"/>
                <a:gd name="T21" fmla="*/ 84 h 433"/>
                <a:gd name="T22" fmla="*/ 0 w 369"/>
                <a:gd name="T23" fmla="*/ 74 h 433"/>
                <a:gd name="T24" fmla="*/ 18 w 369"/>
                <a:gd name="T25" fmla="*/ 40 h 433"/>
                <a:gd name="T26" fmla="*/ 27 w 369"/>
                <a:gd name="T27" fmla="*/ 41 h 433"/>
                <a:gd name="T28" fmla="*/ 26 w 369"/>
                <a:gd name="T29" fmla="*/ 0 h 433"/>
                <a:gd name="T30" fmla="*/ 38 w 369"/>
                <a:gd name="T31" fmla="*/ 28 h 4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69" h="433">
                  <a:moveTo>
                    <a:pt x="278" y="109"/>
                  </a:moveTo>
                  <a:lnTo>
                    <a:pt x="368" y="205"/>
                  </a:lnTo>
                  <a:lnTo>
                    <a:pt x="168" y="314"/>
                  </a:lnTo>
                  <a:lnTo>
                    <a:pt x="171" y="336"/>
                  </a:lnTo>
                  <a:lnTo>
                    <a:pt x="88" y="432"/>
                  </a:lnTo>
                  <a:lnTo>
                    <a:pt x="68" y="410"/>
                  </a:lnTo>
                  <a:lnTo>
                    <a:pt x="26" y="414"/>
                  </a:lnTo>
                  <a:lnTo>
                    <a:pt x="10" y="363"/>
                  </a:lnTo>
                  <a:lnTo>
                    <a:pt x="26" y="349"/>
                  </a:lnTo>
                  <a:lnTo>
                    <a:pt x="26" y="314"/>
                  </a:lnTo>
                  <a:lnTo>
                    <a:pt x="10" y="314"/>
                  </a:lnTo>
                  <a:lnTo>
                    <a:pt x="0" y="275"/>
                  </a:lnTo>
                  <a:lnTo>
                    <a:pt x="126" y="149"/>
                  </a:lnTo>
                  <a:lnTo>
                    <a:pt x="194" y="157"/>
                  </a:lnTo>
                  <a:lnTo>
                    <a:pt x="188" y="0"/>
                  </a:lnTo>
                  <a:lnTo>
                    <a:pt x="278" y="109"/>
                  </a:lnTo>
                </a:path>
              </a:pathLst>
            </a:custGeom>
            <a:solidFill>
              <a:schemeClr val="accent4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49"/>
            <p:cNvSpPr>
              <a:spLocks/>
            </p:cNvSpPr>
            <p:nvPr/>
          </p:nvSpPr>
          <p:spPr bwMode="auto">
            <a:xfrm>
              <a:off x="2339009" y="3653215"/>
              <a:ext cx="499538" cy="533638"/>
            </a:xfrm>
            <a:custGeom>
              <a:avLst/>
              <a:gdLst>
                <a:gd name="T0" fmla="*/ 2147483647 w 353"/>
                <a:gd name="T1" fmla="*/ 2147483647 h 364"/>
                <a:gd name="T2" fmla="*/ 2147483647 w 353"/>
                <a:gd name="T3" fmla="*/ 2147483647 h 364"/>
                <a:gd name="T4" fmla="*/ 2147483647 w 353"/>
                <a:gd name="T5" fmla="*/ 2147483647 h 364"/>
                <a:gd name="T6" fmla="*/ 2147483647 w 353"/>
                <a:gd name="T7" fmla="*/ 2147483647 h 364"/>
                <a:gd name="T8" fmla="*/ 2147483647 w 353"/>
                <a:gd name="T9" fmla="*/ 2147483647 h 364"/>
                <a:gd name="T10" fmla="*/ 2147483647 w 353"/>
                <a:gd name="T11" fmla="*/ 2147483647 h 364"/>
                <a:gd name="T12" fmla="*/ 2147483647 w 353"/>
                <a:gd name="T13" fmla="*/ 2147483647 h 364"/>
                <a:gd name="T14" fmla="*/ 2147483647 w 353"/>
                <a:gd name="T15" fmla="*/ 2147483647 h 364"/>
                <a:gd name="T16" fmla="*/ 2147483647 w 353"/>
                <a:gd name="T17" fmla="*/ 2147483647 h 364"/>
                <a:gd name="T18" fmla="*/ 2147483647 w 353"/>
                <a:gd name="T19" fmla="*/ 2147483647 h 364"/>
                <a:gd name="T20" fmla="*/ 2147483647 w 353"/>
                <a:gd name="T21" fmla="*/ 2147483647 h 364"/>
                <a:gd name="T22" fmla="*/ 2147483647 w 353"/>
                <a:gd name="T23" fmla="*/ 2147483647 h 364"/>
                <a:gd name="T24" fmla="*/ 2147483647 w 353"/>
                <a:gd name="T25" fmla="*/ 2147483647 h 364"/>
                <a:gd name="T26" fmla="*/ 2147483647 w 353"/>
                <a:gd name="T27" fmla="*/ 2147483647 h 364"/>
                <a:gd name="T28" fmla="*/ 2147483647 w 353"/>
                <a:gd name="T29" fmla="*/ 2147483647 h 364"/>
                <a:gd name="T30" fmla="*/ 2147483647 w 353"/>
                <a:gd name="T31" fmla="*/ 2147483647 h 364"/>
                <a:gd name="T32" fmla="*/ 2147483647 w 353"/>
                <a:gd name="T33" fmla="*/ 2147483647 h 364"/>
                <a:gd name="T34" fmla="*/ 2147483647 w 353"/>
                <a:gd name="T35" fmla="*/ 2147483647 h 364"/>
                <a:gd name="T36" fmla="*/ 2147483647 w 353"/>
                <a:gd name="T37" fmla="*/ 2147483647 h 364"/>
                <a:gd name="T38" fmla="*/ 2147483647 w 353"/>
                <a:gd name="T39" fmla="*/ 2147483647 h 364"/>
                <a:gd name="T40" fmla="*/ 2147483647 w 353"/>
                <a:gd name="T41" fmla="*/ 2147483647 h 364"/>
                <a:gd name="T42" fmla="*/ 0 w 353"/>
                <a:gd name="T43" fmla="*/ 2147483647 h 364"/>
                <a:gd name="T44" fmla="*/ 2147483647 w 353"/>
                <a:gd name="T45" fmla="*/ 2147483647 h 364"/>
                <a:gd name="T46" fmla="*/ 2147483647 w 353"/>
                <a:gd name="T47" fmla="*/ 0 h 364"/>
                <a:gd name="T48" fmla="*/ 2147483647 w 353"/>
                <a:gd name="T49" fmla="*/ 2147483647 h 364"/>
                <a:gd name="T50" fmla="*/ 2147483647 w 353"/>
                <a:gd name="T51" fmla="*/ 2147483647 h 364"/>
                <a:gd name="T52" fmla="*/ 2147483647 w 353"/>
                <a:gd name="T53" fmla="*/ 2147483647 h 364"/>
                <a:gd name="T54" fmla="*/ 2147483647 w 353"/>
                <a:gd name="T55" fmla="*/ 2147483647 h 364"/>
                <a:gd name="T56" fmla="*/ 2147483647 w 353"/>
                <a:gd name="T57" fmla="*/ 2147483647 h 364"/>
                <a:gd name="T58" fmla="*/ 2147483647 w 353"/>
                <a:gd name="T59" fmla="*/ 2147483647 h 3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53" h="364">
                  <a:moveTo>
                    <a:pt x="352" y="228"/>
                  </a:moveTo>
                  <a:lnTo>
                    <a:pt x="352" y="297"/>
                  </a:lnTo>
                  <a:lnTo>
                    <a:pt x="330" y="311"/>
                  </a:lnTo>
                  <a:lnTo>
                    <a:pt x="330" y="328"/>
                  </a:lnTo>
                  <a:lnTo>
                    <a:pt x="297" y="311"/>
                  </a:lnTo>
                  <a:lnTo>
                    <a:pt x="314" y="336"/>
                  </a:lnTo>
                  <a:lnTo>
                    <a:pt x="314" y="363"/>
                  </a:lnTo>
                  <a:lnTo>
                    <a:pt x="249" y="311"/>
                  </a:lnTo>
                  <a:lnTo>
                    <a:pt x="207" y="328"/>
                  </a:lnTo>
                  <a:lnTo>
                    <a:pt x="207" y="302"/>
                  </a:lnTo>
                  <a:lnTo>
                    <a:pt x="136" y="219"/>
                  </a:lnTo>
                  <a:lnTo>
                    <a:pt x="110" y="219"/>
                  </a:lnTo>
                  <a:lnTo>
                    <a:pt x="117" y="214"/>
                  </a:lnTo>
                  <a:lnTo>
                    <a:pt x="107" y="202"/>
                  </a:lnTo>
                  <a:lnTo>
                    <a:pt x="110" y="171"/>
                  </a:lnTo>
                  <a:lnTo>
                    <a:pt x="100" y="158"/>
                  </a:lnTo>
                  <a:lnTo>
                    <a:pt x="62" y="140"/>
                  </a:lnTo>
                  <a:lnTo>
                    <a:pt x="55" y="122"/>
                  </a:lnTo>
                  <a:lnTo>
                    <a:pt x="65" y="119"/>
                  </a:lnTo>
                  <a:lnTo>
                    <a:pt x="62" y="110"/>
                  </a:lnTo>
                  <a:lnTo>
                    <a:pt x="10" y="62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65" y="0"/>
                  </a:lnTo>
                  <a:lnTo>
                    <a:pt x="78" y="14"/>
                  </a:lnTo>
                  <a:lnTo>
                    <a:pt x="146" y="9"/>
                  </a:lnTo>
                  <a:lnTo>
                    <a:pt x="136" y="27"/>
                  </a:lnTo>
                  <a:lnTo>
                    <a:pt x="172" y="70"/>
                  </a:lnTo>
                  <a:lnTo>
                    <a:pt x="249" y="110"/>
                  </a:lnTo>
                  <a:lnTo>
                    <a:pt x="352" y="228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Freeform 50"/>
            <p:cNvSpPr>
              <a:spLocks/>
            </p:cNvSpPr>
            <p:nvPr/>
          </p:nvSpPr>
          <p:spPr bwMode="auto">
            <a:xfrm>
              <a:off x="2074749" y="3328749"/>
              <a:ext cx="473965" cy="390346"/>
            </a:xfrm>
            <a:custGeom>
              <a:avLst/>
              <a:gdLst>
                <a:gd name="T0" fmla="*/ 2147483647 w 333"/>
                <a:gd name="T1" fmla="*/ 2147483647 h 267"/>
                <a:gd name="T2" fmla="*/ 2147483647 w 333"/>
                <a:gd name="T3" fmla="*/ 0 h 267"/>
                <a:gd name="T4" fmla="*/ 2147483647 w 333"/>
                <a:gd name="T5" fmla="*/ 2147483647 h 267"/>
                <a:gd name="T6" fmla="*/ 2147483647 w 333"/>
                <a:gd name="T7" fmla="*/ 2147483647 h 267"/>
                <a:gd name="T8" fmla="*/ 2147483647 w 333"/>
                <a:gd name="T9" fmla="*/ 2147483647 h 267"/>
                <a:gd name="T10" fmla="*/ 2147483647 w 333"/>
                <a:gd name="T11" fmla="*/ 2147483647 h 267"/>
                <a:gd name="T12" fmla="*/ 2147483647 w 333"/>
                <a:gd name="T13" fmla="*/ 2147483647 h 267"/>
                <a:gd name="T14" fmla="*/ 2147483647 w 333"/>
                <a:gd name="T15" fmla="*/ 2147483647 h 267"/>
                <a:gd name="T16" fmla="*/ 2147483647 w 333"/>
                <a:gd name="T17" fmla="*/ 2147483647 h 267"/>
                <a:gd name="T18" fmla="*/ 2147483647 w 333"/>
                <a:gd name="T19" fmla="*/ 2147483647 h 267"/>
                <a:gd name="T20" fmla="*/ 2147483647 w 333"/>
                <a:gd name="T21" fmla="*/ 2147483647 h 267"/>
                <a:gd name="T22" fmla="*/ 2147483647 w 333"/>
                <a:gd name="T23" fmla="*/ 2147483647 h 267"/>
                <a:gd name="T24" fmla="*/ 2147483647 w 333"/>
                <a:gd name="T25" fmla="*/ 2147483647 h 267"/>
                <a:gd name="T26" fmla="*/ 2147483647 w 333"/>
                <a:gd name="T27" fmla="*/ 2147483647 h 267"/>
                <a:gd name="T28" fmla="*/ 2147483647 w 333"/>
                <a:gd name="T29" fmla="*/ 2147483647 h 267"/>
                <a:gd name="T30" fmla="*/ 2147483647 w 333"/>
                <a:gd name="T31" fmla="*/ 2147483647 h 267"/>
                <a:gd name="T32" fmla="*/ 2147483647 w 333"/>
                <a:gd name="T33" fmla="*/ 2147483647 h 267"/>
                <a:gd name="T34" fmla="*/ 2147483647 w 333"/>
                <a:gd name="T35" fmla="*/ 2147483647 h 267"/>
                <a:gd name="T36" fmla="*/ 2147483647 w 333"/>
                <a:gd name="T37" fmla="*/ 2147483647 h 267"/>
                <a:gd name="T38" fmla="*/ 2147483647 w 333"/>
                <a:gd name="T39" fmla="*/ 2147483647 h 267"/>
                <a:gd name="T40" fmla="*/ 2147483647 w 333"/>
                <a:gd name="T41" fmla="*/ 2147483647 h 267"/>
                <a:gd name="T42" fmla="*/ 2147483647 w 333"/>
                <a:gd name="T43" fmla="*/ 2147483647 h 267"/>
                <a:gd name="T44" fmla="*/ 0 w 333"/>
                <a:gd name="T45" fmla="*/ 2147483647 h 267"/>
                <a:gd name="T46" fmla="*/ 2147483647 w 333"/>
                <a:gd name="T47" fmla="*/ 2147483647 h 267"/>
                <a:gd name="T48" fmla="*/ 2147483647 w 333"/>
                <a:gd name="T49" fmla="*/ 2147483647 h 267"/>
                <a:gd name="T50" fmla="*/ 2147483647 w 333"/>
                <a:gd name="T51" fmla="*/ 2147483647 h 2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3" h="267">
                  <a:moveTo>
                    <a:pt x="61" y="5"/>
                  </a:moveTo>
                  <a:lnTo>
                    <a:pt x="241" y="0"/>
                  </a:lnTo>
                  <a:lnTo>
                    <a:pt x="251" y="39"/>
                  </a:lnTo>
                  <a:lnTo>
                    <a:pt x="267" y="39"/>
                  </a:lnTo>
                  <a:lnTo>
                    <a:pt x="267" y="74"/>
                  </a:lnTo>
                  <a:lnTo>
                    <a:pt x="251" y="88"/>
                  </a:lnTo>
                  <a:lnTo>
                    <a:pt x="267" y="139"/>
                  </a:lnTo>
                  <a:lnTo>
                    <a:pt x="309" y="135"/>
                  </a:lnTo>
                  <a:lnTo>
                    <a:pt x="329" y="157"/>
                  </a:lnTo>
                  <a:lnTo>
                    <a:pt x="322" y="174"/>
                  </a:lnTo>
                  <a:lnTo>
                    <a:pt x="332" y="188"/>
                  </a:lnTo>
                  <a:lnTo>
                    <a:pt x="322" y="205"/>
                  </a:lnTo>
                  <a:lnTo>
                    <a:pt x="322" y="222"/>
                  </a:lnTo>
                  <a:lnTo>
                    <a:pt x="332" y="231"/>
                  </a:lnTo>
                  <a:lnTo>
                    <a:pt x="264" y="236"/>
                  </a:lnTo>
                  <a:lnTo>
                    <a:pt x="251" y="222"/>
                  </a:lnTo>
                  <a:lnTo>
                    <a:pt x="206" y="266"/>
                  </a:lnTo>
                  <a:lnTo>
                    <a:pt x="158" y="218"/>
                  </a:lnTo>
                  <a:lnTo>
                    <a:pt x="161" y="209"/>
                  </a:lnTo>
                  <a:lnTo>
                    <a:pt x="151" y="196"/>
                  </a:lnTo>
                  <a:lnTo>
                    <a:pt x="70" y="148"/>
                  </a:lnTo>
                  <a:lnTo>
                    <a:pt x="15" y="88"/>
                  </a:lnTo>
                  <a:lnTo>
                    <a:pt x="0" y="52"/>
                  </a:lnTo>
                  <a:lnTo>
                    <a:pt x="6" y="18"/>
                  </a:lnTo>
                  <a:lnTo>
                    <a:pt x="35" y="5"/>
                  </a:lnTo>
                  <a:lnTo>
                    <a:pt x="61" y="5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Freeform 51"/>
            <p:cNvSpPr>
              <a:spLocks/>
            </p:cNvSpPr>
            <p:nvPr/>
          </p:nvSpPr>
          <p:spPr bwMode="auto">
            <a:xfrm>
              <a:off x="2018487" y="3457218"/>
              <a:ext cx="351211" cy="288230"/>
            </a:xfrm>
            <a:custGeom>
              <a:avLst/>
              <a:gdLst>
                <a:gd name="T0" fmla="*/ 2147483647 w 247"/>
                <a:gd name="T1" fmla="*/ 2147483647 h 197"/>
                <a:gd name="T2" fmla="*/ 2147483647 w 247"/>
                <a:gd name="T3" fmla="*/ 2147483647 h 197"/>
                <a:gd name="T4" fmla="*/ 2147483647 w 247"/>
                <a:gd name="T5" fmla="*/ 2147483647 h 197"/>
                <a:gd name="T6" fmla="*/ 0 w 247"/>
                <a:gd name="T7" fmla="*/ 2147483647 h 197"/>
                <a:gd name="T8" fmla="*/ 2147483647 w 247"/>
                <a:gd name="T9" fmla="*/ 2147483647 h 197"/>
                <a:gd name="T10" fmla="*/ 2147483647 w 247"/>
                <a:gd name="T11" fmla="*/ 0 h 197"/>
                <a:gd name="T12" fmla="*/ 2147483647 w 247"/>
                <a:gd name="T13" fmla="*/ 2147483647 h 197"/>
                <a:gd name="T14" fmla="*/ 2147483647 w 247"/>
                <a:gd name="T15" fmla="*/ 2147483647 h 197"/>
                <a:gd name="T16" fmla="*/ 2147483647 w 247"/>
                <a:gd name="T17" fmla="*/ 2147483647 h 197"/>
                <a:gd name="T18" fmla="*/ 2147483647 w 247"/>
                <a:gd name="T19" fmla="*/ 2147483647 h 197"/>
                <a:gd name="T20" fmla="*/ 2147483647 w 247"/>
                <a:gd name="T21" fmla="*/ 2147483647 h 197"/>
                <a:gd name="T22" fmla="*/ 2147483647 w 247"/>
                <a:gd name="T23" fmla="*/ 2147483647 h 197"/>
                <a:gd name="T24" fmla="*/ 2147483647 w 247"/>
                <a:gd name="T25" fmla="*/ 2147483647 h 197"/>
                <a:gd name="T26" fmla="*/ 2147483647 w 247"/>
                <a:gd name="T27" fmla="*/ 2147483647 h 197"/>
                <a:gd name="T28" fmla="*/ 2147483647 w 247"/>
                <a:gd name="T29" fmla="*/ 2147483647 h 1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7" h="197">
                  <a:moveTo>
                    <a:pt x="143" y="143"/>
                  </a:moveTo>
                  <a:lnTo>
                    <a:pt x="72" y="148"/>
                  </a:lnTo>
                  <a:lnTo>
                    <a:pt x="10" y="82"/>
                  </a:lnTo>
                  <a:lnTo>
                    <a:pt x="0" y="47"/>
                  </a:lnTo>
                  <a:lnTo>
                    <a:pt x="55" y="34"/>
                  </a:lnTo>
                  <a:lnTo>
                    <a:pt x="55" y="0"/>
                  </a:lnTo>
                  <a:lnTo>
                    <a:pt x="110" y="60"/>
                  </a:lnTo>
                  <a:lnTo>
                    <a:pt x="191" y="108"/>
                  </a:lnTo>
                  <a:lnTo>
                    <a:pt x="201" y="121"/>
                  </a:lnTo>
                  <a:lnTo>
                    <a:pt x="198" y="130"/>
                  </a:lnTo>
                  <a:lnTo>
                    <a:pt x="246" y="178"/>
                  </a:lnTo>
                  <a:lnTo>
                    <a:pt x="226" y="178"/>
                  </a:lnTo>
                  <a:lnTo>
                    <a:pt x="201" y="169"/>
                  </a:lnTo>
                  <a:lnTo>
                    <a:pt x="172" y="196"/>
                  </a:lnTo>
                  <a:lnTo>
                    <a:pt x="143" y="143"/>
                  </a:lnTo>
                </a:path>
              </a:pathLst>
            </a:custGeom>
            <a:solidFill>
              <a:srgbClr val="FFFF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2" name="Freeform 52"/>
            <p:cNvSpPr>
              <a:spLocks/>
            </p:cNvSpPr>
            <p:nvPr/>
          </p:nvSpPr>
          <p:spPr bwMode="auto">
            <a:xfrm>
              <a:off x="3329562" y="3814624"/>
              <a:ext cx="755275" cy="640695"/>
            </a:xfrm>
            <a:custGeom>
              <a:avLst/>
              <a:gdLst>
                <a:gd name="T0" fmla="*/ 2147483647 w 533"/>
                <a:gd name="T1" fmla="*/ 2147483647 h 437"/>
                <a:gd name="T2" fmla="*/ 2147483647 w 533"/>
                <a:gd name="T3" fmla="*/ 2147483647 h 437"/>
                <a:gd name="T4" fmla="*/ 2147483647 w 533"/>
                <a:gd name="T5" fmla="*/ 2147483647 h 437"/>
                <a:gd name="T6" fmla="*/ 2147483647 w 533"/>
                <a:gd name="T7" fmla="*/ 2147483647 h 437"/>
                <a:gd name="T8" fmla="*/ 2147483647 w 533"/>
                <a:gd name="T9" fmla="*/ 0 h 437"/>
                <a:gd name="T10" fmla="*/ 2147483647 w 533"/>
                <a:gd name="T11" fmla="*/ 0 h 437"/>
                <a:gd name="T12" fmla="*/ 2147483647 w 533"/>
                <a:gd name="T13" fmla="*/ 2147483647 h 437"/>
                <a:gd name="T14" fmla="*/ 2147483647 w 533"/>
                <a:gd name="T15" fmla="*/ 2147483647 h 437"/>
                <a:gd name="T16" fmla="*/ 2147483647 w 533"/>
                <a:gd name="T17" fmla="*/ 2147483647 h 437"/>
                <a:gd name="T18" fmla="*/ 2147483647 w 533"/>
                <a:gd name="T19" fmla="*/ 2147483647 h 437"/>
                <a:gd name="T20" fmla="*/ 2147483647 w 533"/>
                <a:gd name="T21" fmla="*/ 2147483647 h 437"/>
                <a:gd name="T22" fmla="*/ 2147483647 w 533"/>
                <a:gd name="T23" fmla="*/ 2147483647 h 437"/>
                <a:gd name="T24" fmla="*/ 2147483647 w 533"/>
                <a:gd name="T25" fmla="*/ 2147483647 h 437"/>
                <a:gd name="T26" fmla="*/ 2147483647 w 533"/>
                <a:gd name="T27" fmla="*/ 2147483647 h 437"/>
                <a:gd name="T28" fmla="*/ 2147483647 w 533"/>
                <a:gd name="T29" fmla="*/ 2147483647 h 437"/>
                <a:gd name="T30" fmla="*/ 2147483647 w 533"/>
                <a:gd name="T31" fmla="*/ 2147483647 h 437"/>
                <a:gd name="T32" fmla="*/ 2147483647 w 533"/>
                <a:gd name="T33" fmla="*/ 2147483647 h 437"/>
                <a:gd name="T34" fmla="*/ 2147483647 w 533"/>
                <a:gd name="T35" fmla="*/ 2147483647 h 437"/>
                <a:gd name="T36" fmla="*/ 2147483647 w 533"/>
                <a:gd name="T37" fmla="*/ 2147483647 h 437"/>
                <a:gd name="T38" fmla="*/ 2147483647 w 533"/>
                <a:gd name="T39" fmla="*/ 2147483647 h 437"/>
                <a:gd name="T40" fmla="*/ 2147483647 w 533"/>
                <a:gd name="T41" fmla="*/ 2147483647 h 437"/>
                <a:gd name="T42" fmla="*/ 2147483647 w 533"/>
                <a:gd name="T43" fmla="*/ 2147483647 h 437"/>
                <a:gd name="T44" fmla="*/ 2147483647 w 533"/>
                <a:gd name="T45" fmla="*/ 2147483647 h 437"/>
                <a:gd name="T46" fmla="*/ 2147483647 w 533"/>
                <a:gd name="T47" fmla="*/ 2147483647 h 437"/>
                <a:gd name="T48" fmla="*/ 2147483647 w 533"/>
                <a:gd name="T49" fmla="*/ 2147483647 h 437"/>
                <a:gd name="T50" fmla="*/ 2147483647 w 533"/>
                <a:gd name="T51" fmla="*/ 2147483647 h 437"/>
                <a:gd name="T52" fmla="*/ 2147483647 w 533"/>
                <a:gd name="T53" fmla="*/ 2147483647 h 437"/>
                <a:gd name="T54" fmla="*/ 0 w 533"/>
                <a:gd name="T55" fmla="*/ 2147483647 h 437"/>
                <a:gd name="T56" fmla="*/ 2147483647 w 533"/>
                <a:gd name="T57" fmla="*/ 2147483647 h 4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33" h="437">
                  <a:moveTo>
                    <a:pt x="35" y="74"/>
                  </a:moveTo>
                  <a:lnTo>
                    <a:pt x="90" y="74"/>
                  </a:lnTo>
                  <a:lnTo>
                    <a:pt x="90" y="34"/>
                  </a:lnTo>
                  <a:lnTo>
                    <a:pt x="196" y="44"/>
                  </a:lnTo>
                  <a:lnTo>
                    <a:pt x="196" y="0"/>
                  </a:lnTo>
                  <a:lnTo>
                    <a:pt x="406" y="0"/>
                  </a:lnTo>
                  <a:lnTo>
                    <a:pt x="416" y="21"/>
                  </a:lnTo>
                  <a:lnTo>
                    <a:pt x="406" y="30"/>
                  </a:lnTo>
                  <a:lnTo>
                    <a:pt x="438" y="61"/>
                  </a:lnTo>
                  <a:lnTo>
                    <a:pt x="432" y="92"/>
                  </a:lnTo>
                  <a:lnTo>
                    <a:pt x="448" y="104"/>
                  </a:lnTo>
                  <a:lnTo>
                    <a:pt x="448" y="118"/>
                  </a:lnTo>
                  <a:lnTo>
                    <a:pt x="458" y="144"/>
                  </a:lnTo>
                  <a:lnTo>
                    <a:pt x="484" y="152"/>
                  </a:lnTo>
                  <a:lnTo>
                    <a:pt x="474" y="166"/>
                  </a:lnTo>
                  <a:lnTo>
                    <a:pt x="493" y="187"/>
                  </a:lnTo>
                  <a:lnTo>
                    <a:pt x="487" y="226"/>
                  </a:lnTo>
                  <a:lnTo>
                    <a:pt x="509" y="262"/>
                  </a:lnTo>
                  <a:lnTo>
                    <a:pt x="509" y="297"/>
                  </a:lnTo>
                  <a:lnTo>
                    <a:pt x="532" y="376"/>
                  </a:lnTo>
                  <a:lnTo>
                    <a:pt x="528" y="436"/>
                  </a:lnTo>
                  <a:lnTo>
                    <a:pt x="12" y="436"/>
                  </a:lnTo>
                  <a:lnTo>
                    <a:pt x="12" y="214"/>
                  </a:lnTo>
                  <a:lnTo>
                    <a:pt x="35" y="218"/>
                  </a:lnTo>
                  <a:lnTo>
                    <a:pt x="35" y="157"/>
                  </a:lnTo>
                  <a:lnTo>
                    <a:pt x="12" y="157"/>
                  </a:lnTo>
                  <a:lnTo>
                    <a:pt x="12" y="118"/>
                  </a:lnTo>
                  <a:lnTo>
                    <a:pt x="0" y="118"/>
                  </a:lnTo>
                  <a:lnTo>
                    <a:pt x="35" y="74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2693630" y="3257927"/>
              <a:ext cx="1213895" cy="1119981"/>
            </a:xfrm>
            <a:custGeom>
              <a:avLst/>
              <a:gdLst>
                <a:gd name="T0" fmla="*/ 2147483647 w 856"/>
                <a:gd name="T1" fmla="*/ 2147483647 h 765"/>
                <a:gd name="T2" fmla="*/ 2147483647 w 856"/>
                <a:gd name="T3" fmla="*/ 2147483647 h 765"/>
                <a:gd name="T4" fmla="*/ 2147483647 w 856"/>
                <a:gd name="T5" fmla="*/ 2147483647 h 765"/>
                <a:gd name="T6" fmla="*/ 2147483647 w 856"/>
                <a:gd name="T7" fmla="*/ 2147483647 h 765"/>
                <a:gd name="T8" fmla="*/ 2147483647 w 856"/>
                <a:gd name="T9" fmla="*/ 2147483647 h 765"/>
                <a:gd name="T10" fmla="*/ 2147483647 w 856"/>
                <a:gd name="T11" fmla="*/ 2147483647 h 765"/>
                <a:gd name="T12" fmla="*/ 2147483647 w 856"/>
                <a:gd name="T13" fmla="*/ 2147483647 h 765"/>
                <a:gd name="T14" fmla="*/ 2147483647 w 856"/>
                <a:gd name="T15" fmla="*/ 2147483647 h 765"/>
                <a:gd name="T16" fmla="*/ 2147483647 w 856"/>
                <a:gd name="T17" fmla="*/ 2147483647 h 765"/>
                <a:gd name="T18" fmla="*/ 2147483647 w 856"/>
                <a:gd name="T19" fmla="*/ 2147483647 h 765"/>
                <a:gd name="T20" fmla="*/ 2147483647 w 856"/>
                <a:gd name="T21" fmla="*/ 2147483647 h 765"/>
                <a:gd name="T22" fmla="*/ 2147483647 w 856"/>
                <a:gd name="T23" fmla="*/ 0 h 765"/>
                <a:gd name="T24" fmla="*/ 2147483647 w 856"/>
                <a:gd name="T25" fmla="*/ 2147483647 h 765"/>
                <a:gd name="T26" fmla="*/ 2147483647 w 856"/>
                <a:gd name="T27" fmla="*/ 2147483647 h 765"/>
                <a:gd name="T28" fmla="*/ 2147483647 w 856"/>
                <a:gd name="T29" fmla="*/ 2147483647 h 765"/>
                <a:gd name="T30" fmla="*/ 2147483647 w 856"/>
                <a:gd name="T31" fmla="*/ 2147483647 h 765"/>
                <a:gd name="T32" fmla="*/ 2147483647 w 856"/>
                <a:gd name="T33" fmla="*/ 2147483647 h 765"/>
                <a:gd name="T34" fmla="*/ 2147483647 w 856"/>
                <a:gd name="T35" fmla="*/ 2147483647 h 765"/>
                <a:gd name="T36" fmla="*/ 2147483647 w 856"/>
                <a:gd name="T37" fmla="*/ 2147483647 h 765"/>
                <a:gd name="T38" fmla="*/ 2147483647 w 856"/>
                <a:gd name="T39" fmla="*/ 2147483647 h 765"/>
                <a:gd name="T40" fmla="*/ 2147483647 w 856"/>
                <a:gd name="T41" fmla="*/ 2147483647 h 765"/>
                <a:gd name="T42" fmla="*/ 2147483647 w 856"/>
                <a:gd name="T43" fmla="*/ 2147483647 h 765"/>
                <a:gd name="T44" fmla="*/ 2147483647 w 856"/>
                <a:gd name="T45" fmla="*/ 2147483647 h 765"/>
                <a:gd name="T46" fmla="*/ 2147483647 w 856"/>
                <a:gd name="T47" fmla="*/ 2147483647 h 765"/>
                <a:gd name="T48" fmla="*/ 2147483647 w 856"/>
                <a:gd name="T49" fmla="*/ 2147483647 h 765"/>
                <a:gd name="T50" fmla="*/ 2147483647 w 856"/>
                <a:gd name="T51" fmla="*/ 2147483647 h 765"/>
                <a:gd name="T52" fmla="*/ 2147483647 w 856"/>
                <a:gd name="T53" fmla="*/ 2147483647 h 765"/>
                <a:gd name="T54" fmla="*/ 2147483647 w 856"/>
                <a:gd name="T55" fmla="*/ 2147483647 h 765"/>
                <a:gd name="T56" fmla="*/ 2147483647 w 856"/>
                <a:gd name="T57" fmla="*/ 2147483647 h 765"/>
                <a:gd name="T58" fmla="*/ 2147483647 w 856"/>
                <a:gd name="T59" fmla="*/ 2147483647 h 765"/>
                <a:gd name="T60" fmla="*/ 2147483647 w 856"/>
                <a:gd name="T61" fmla="*/ 2147483647 h 765"/>
                <a:gd name="T62" fmla="*/ 2147483647 w 856"/>
                <a:gd name="T63" fmla="*/ 2147483647 h 765"/>
                <a:gd name="T64" fmla="*/ 0 w 856"/>
                <a:gd name="T65" fmla="*/ 2147483647 h 765"/>
                <a:gd name="T66" fmla="*/ 2147483647 w 856"/>
                <a:gd name="T67" fmla="*/ 2147483647 h 765"/>
                <a:gd name="T68" fmla="*/ 2147483647 w 856"/>
                <a:gd name="T69" fmla="*/ 2147483647 h 765"/>
                <a:gd name="T70" fmla="*/ 2147483647 w 856"/>
                <a:gd name="T71" fmla="*/ 2147483647 h 765"/>
                <a:gd name="T72" fmla="*/ 2147483647 w 856"/>
                <a:gd name="T73" fmla="*/ 2147483647 h 765"/>
                <a:gd name="T74" fmla="*/ 2147483647 w 856"/>
                <a:gd name="T75" fmla="*/ 2147483647 h 765"/>
                <a:gd name="T76" fmla="*/ 2147483647 w 856"/>
                <a:gd name="T77" fmla="*/ 2147483647 h 765"/>
                <a:gd name="T78" fmla="*/ 2147483647 w 856"/>
                <a:gd name="T79" fmla="*/ 2147483647 h 765"/>
                <a:gd name="T80" fmla="*/ 2147483647 w 856"/>
                <a:gd name="T81" fmla="*/ 2147483647 h 765"/>
                <a:gd name="T82" fmla="*/ 2147483647 w 856"/>
                <a:gd name="T83" fmla="*/ 2147483647 h 765"/>
                <a:gd name="T84" fmla="*/ 2147483647 w 856"/>
                <a:gd name="T85" fmla="*/ 2147483647 h 765"/>
                <a:gd name="T86" fmla="*/ 2147483647 w 856"/>
                <a:gd name="T87" fmla="*/ 2147483647 h 765"/>
                <a:gd name="T88" fmla="*/ 2147483647 w 856"/>
                <a:gd name="T89" fmla="*/ 2147483647 h 765"/>
                <a:gd name="T90" fmla="*/ 2147483647 w 856"/>
                <a:gd name="T91" fmla="*/ 2147483647 h 765"/>
                <a:gd name="T92" fmla="*/ 2147483647 w 856"/>
                <a:gd name="T93" fmla="*/ 2147483647 h 765"/>
                <a:gd name="T94" fmla="*/ 2147483647 w 856"/>
                <a:gd name="T95" fmla="*/ 2147483647 h 765"/>
                <a:gd name="T96" fmla="*/ 2147483647 w 856"/>
                <a:gd name="T97" fmla="*/ 2147483647 h 765"/>
                <a:gd name="T98" fmla="*/ 2147483647 w 856"/>
                <a:gd name="T99" fmla="*/ 2147483647 h 765"/>
                <a:gd name="T100" fmla="*/ 2147483647 w 856"/>
                <a:gd name="T101" fmla="*/ 2147483647 h 765"/>
                <a:gd name="T102" fmla="*/ 2147483647 w 856"/>
                <a:gd name="T103" fmla="*/ 2147483647 h 765"/>
                <a:gd name="T104" fmla="*/ 2147483647 w 856"/>
                <a:gd name="T105" fmla="*/ 2147483647 h 765"/>
                <a:gd name="T106" fmla="*/ 2147483647 w 856"/>
                <a:gd name="T107" fmla="*/ 2147483647 h 7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56" h="765">
                  <a:moveTo>
                    <a:pt x="845" y="340"/>
                  </a:moveTo>
                  <a:lnTo>
                    <a:pt x="855" y="332"/>
                  </a:lnTo>
                  <a:lnTo>
                    <a:pt x="855" y="318"/>
                  </a:lnTo>
                  <a:lnTo>
                    <a:pt x="832" y="236"/>
                  </a:lnTo>
                  <a:lnTo>
                    <a:pt x="755" y="196"/>
                  </a:lnTo>
                  <a:lnTo>
                    <a:pt x="745" y="161"/>
                  </a:lnTo>
                  <a:lnTo>
                    <a:pt x="755" y="140"/>
                  </a:lnTo>
                  <a:lnTo>
                    <a:pt x="736" y="114"/>
                  </a:lnTo>
                  <a:lnTo>
                    <a:pt x="716" y="109"/>
                  </a:lnTo>
                  <a:lnTo>
                    <a:pt x="726" y="66"/>
                  </a:lnTo>
                  <a:lnTo>
                    <a:pt x="716" y="53"/>
                  </a:lnTo>
                  <a:lnTo>
                    <a:pt x="635" y="0"/>
                  </a:lnTo>
                  <a:lnTo>
                    <a:pt x="532" y="100"/>
                  </a:lnTo>
                  <a:lnTo>
                    <a:pt x="523" y="183"/>
                  </a:lnTo>
                  <a:lnTo>
                    <a:pt x="484" y="196"/>
                  </a:lnTo>
                  <a:lnTo>
                    <a:pt x="484" y="209"/>
                  </a:lnTo>
                  <a:lnTo>
                    <a:pt x="475" y="196"/>
                  </a:lnTo>
                  <a:lnTo>
                    <a:pt x="452" y="196"/>
                  </a:lnTo>
                  <a:lnTo>
                    <a:pt x="452" y="209"/>
                  </a:lnTo>
                  <a:lnTo>
                    <a:pt x="461" y="218"/>
                  </a:lnTo>
                  <a:lnTo>
                    <a:pt x="452" y="236"/>
                  </a:lnTo>
                  <a:lnTo>
                    <a:pt x="439" y="231"/>
                  </a:lnTo>
                  <a:lnTo>
                    <a:pt x="433" y="253"/>
                  </a:lnTo>
                  <a:lnTo>
                    <a:pt x="423" y="244"/>
                  </a:lnTo>
                  <a:lnTo>
                    <a:pt x="394" y="279"/>
                  </a:lnTo>
                  <a:lnTo>
                    <a:pt x="368" y="332"/>
                  </a:lnTo>
                  <a:lnTo>
                    <a:pt x="277" y="344"/>
                  </a:lnTo>
                  <a:lnTo>
                    <a:pt x="226" y="366"/>
                  </a:lnTo>
                  <a:lnTo>
                    <a:pt x="181" y="362"/>
                  </a:lnTo>
                  <a:lnTo>
                    <a:pt x="152" y="327"/>
                  </a:lnTo>
                  <a:lnTo>
                    <a:pt x="152" y="297"/>
                  </a:lnTo>
                  <a:lnTo>
                    <a:pt x="119" y="244"/>
                  </a:lnTo>
                  <a:lnTo>
                    <a:pt x="0" y="380"/>
                  </a:lnTo>
                  <a:lnTo>
                    <a:pt x="103" y="498"/>
                  </a:lnTo>
                  <a:lnTo>
                    <a:pt x="103" y="567"/>
                  </a:lnTo>
                  <a:lnTo>
                    <a:pt x="81" y="581"/>
                  </a:lnTo>
                  <a:lnTo>
                    <a:pt x="81" y="598"/>
                  </a:lnTo>
                  <a:lnTo>
                    <a:pt x="93" y="628"/>
                  </a:lnTo>
                  <a:lnTo>
                    <a:pt x="81" y="646"/>
                  </a:lnTo>
                  <a:lnTo>
                    <a:pt x="91" y="677"/>
                  </a:lnTo>
                  <a:lnTo>
                    <a:pt x="161" y="729"/>
                  </a:lnTo>
                  <a:lnTo>
                    <a:pt x="181" y="738"/>
                  </a:lnTo>
                  <a:lnTo>
                    <a:pt x="200" y="764"/>
                  </a:lnTo>
                  <a:lnTo>
                    <a:pt x="323" y="633"/>
                  </a:lnTo>
                  <a:lnTo>
                    <a:pt x="323" y="537"/>
                  </a:lnTo>
                  <a:lnTo>
                    <a:pt x="417" y="524"/>
                  </a:lnTo>
                  <a:lnTo>
                    <a:pt x="449" y="498"/>
                  </a:lnTo>
                  <a:lnTo>
                    <a:pt x="484" y="454"/>
                  </a:lnTo>
                  <a:lnTo>
                    <a:pt x="539" y="454"/>
                  </a:lnTo>
                  <a:lnTo>
                    <a:pt x="539" y="414"/>
                  </a:lnTo>
                  <a:lnTo>
                    <a:pt x="645" y="424"/>
                  </a:lnTo>
                  <a:lnTo>
                    <a:pt x="645" y="380"/>
                  </a:lnTo>
                  <a:lnTo>
                    <a:pt x="855" y="380"/>
                  </a:lnTo>
                  <a:lnTo>
                    <a:pt x="845" y="340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" name="Freeform 54"/>
            <p:cNvSpPr>
              <a:spLocks/>
            </p:cNvSpPr>
            <p:nvPr/>
          </p:nvSpPr>
          <p:spPr bwMode="auto">
            <a:xfrm>
              <a:off x="3708051" y="3335338"/>
              <a:ext cx="1502025" cy="1119981"/>
            </a:xfrm>
            <a:custGeom>
              <a:avLst/>
              <a:gdLst>
                <a:gd name="T0" fmla="*/ 2147483647 w 1059"/>
                <a:gd name="T1" fmla="*/ 2147483647 h 764"/>
                <a:gd name="T2" fmla="*/ 2147483647 w 1059"/>
                <a:gd name="T3" fmla="*/ 2147483647 h 764"/>
                <a:gd name="T4" fmla="*/ 2147483647 w 1059"/>
                <a:gd name="T5" fmla="*/ 2147483647 h 764"/>
                <a:gd name="T6" fmla="*/ 2147483647 w 1059"/>
                <a:gd name="T7" fmla="*/ 2147483647 h 764"/>
                <a:gd name="T8" fmla="*/ 2147483647 w 1059"/>
                <a:gd name="T9" fmla="*/ 2147483647 h 764"/>
                <a:gd name="T10" fmla="*/ 2147483647 w 1059"/>
                <a:gd name="T11" fmla="*/ 2147483647 h 764"/>
                <a:gd name="T12" fmla="*/ 2147483647 w 1059"/>
                <a:gd name="T13" fmla="*/ 2147483647 h 764"/>
                <a:gd name="T14" fmla="*/ 2147483647 w 1059"/>
                <a:gd name="T15" fmla="*/ 2147483647 h 764"/>
                <a:gd name="T16" fmla="*/ 2147483647 w 1059"/>
                <a:gd name="T17" fmla="*/ 2147483647 h 764"/>
                <a:gd name="T18" fmla="*/ 2147483647 w 1059"/>
                <a:gd name="T19" fmla="*/ 2147483647 h 764"/>
                <a:gd name="T20" fmla="*/ 2147483647 w 1059"/>
                <a:gd name="T21" fmla="*/ 2147483647 h 764"/>
                <a:gd name="T22" fmla="*/ 2147483647 w 1059"/>
                <a:gd name="T23" fmla="*/ 2147483647 h 764"/>
                <a:gd name="T24" fmla="*/ 2147483647 w 1059"/>
                <a:gd name="T25" fmla="*/ 2147483647 h 764"/>
                <a:gd name="T26" fmla="*/ 2147483647 w 1059"/>
                <a:gd name="T27" fmla="*/ 2147483647 h 764"/>
                <a:gd name="T28" fmla="*/ 2147483647 w 1059"/>
                <a:gd name="T29" fmla="*/ 2147483647 h 764"/>
                <a:gd name="T30" fmla="*/ 2147483647 w 1059"/>
                <a:gd name="T31" fmla="*/ 2147483647 h 764"/>
                <a:gd name="T32" fmla="*/ 2147483647 w 1059"/>
                <a:gd name="T33" fmla="*/ 2147483647 h 764"/>
                <a:gd name="T34" fmla="*/ 2147483647 w 1059"/>
                <a:gd name="T35" fmla="*/ 2147483647 h 764"/>
                <a:gd name="T36" fmla="*/ 2147483647 w 1059"/>
                <a:gd name="T37" fmla="*/ 2147483647 h 764"/>
                <a:gd name="T38" fmla="*/ 2147483647 w 1059"/>
                <a:gd name="T39" fmla="*/ 2147483647 h 764"/>
                <a:gd name="T40" fmla="*/ 2147483647 w 1059"/>
                <a:gd name="T41" fmla="*/ 2147483647 h 764"/>
                <a:gd name="T42" fmla="*/ 2147483647 w 1059"/>
                <a:gd name="T43" fmla="*/ 2147483647 h 764"/>
                <a:gd name="T44" fmla="*/ 2147483647 w 1059"/>
                <a:gd name="T45" fmla="*/ 2147483647 h 764"/>
                <a:gd name="T46" fmla="*/ 2147483647 w 1059"/>
                <a:gd name="T47" fmla="*/ 2147483647 h 764"/>
                <a:gd name="T48" fmla="*/ 2147483647 w 1059"/>
                <a:gd name="T49" fmla="*/ 2147483647 h 764"/>
                <a:gd name="T50" fmla="*/ 2147483647 w 1059"/>
                <a:gd name="T51" fmla="*/ 2147483647 h 764"/>
                <a:gd name="T52" fmla="*/ 0 w 1059"/>
                <a:gd name="T53" fmla="*/ 2147483647 h 764"/>
                <a:gd name="T54" fmla="*/ 2147483647 w 1059"/>
                <a:gd name="T55" fmla="*/ 2147483647 h 764"/>
                <a:gd name="T56" fmla="*/ 0 w 1059"/>
                <a:gd name="T57" fmla="*/ 0 h 764"/>
                <a:gd name="T58" fmla="*/ 2147483647 w 1059"/>
                <a:gd name="T59" fmla="*/ 0 h 764"/>
                <a:gd name="T60" fmla="*/ 2147483647 w 1059"/>
                <a:gd name="T61" fmla="*/ 2147483647 h 7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59" h="764">
                  <a:moveTo>
                    <a:pt x="1058" y="759"/>
                  </a:moveTo>
                  <a:lnTo>
                    <a:pt x="381" y="759"/>
                  </a:lnTo>
                  <a:lnTo>
                    <a:pt x="261" y="763"/>
                  </a:lnTo>
                  <a:lnTo>
                    <a:pt x="265" y="703"/>
                  </a:lnTo>
                  <a:lnTo>
                    <a:pt x="242" y="624"/>
                  </a:lnTo>
                  <a:lnTo>
                    <a:pt x="242" y="589"/>
                  </a:lnTo>
                  <a:lnTo>
                    <a:pt x="220" y="553"/>
                  </a:lnTo>
                  <a:lnTo>
                    <a:pt x="226" y="514"/>
                  </a:lnTo>
                  <a:lnTo>
                    <a:pt x="207" y="493"/>
                  </a:lnTo>
                  <a:lnTo>
                    <a:pt x="217" y="479"/>
                  </a:lnTo>
                  <a:lnTo>
                    <a:pt x="191" y="471"/>
                  </a:lnTo>
                  <a:lnTo>
                    <a:pt x="181" y="445"/>
                  </a:lnTo>
                  <a:lnTo>
                    <a:pt x="181" y="431"/>
                  </a:lnTo>
                  <a:lnTo>
                    <a:pt x="165" y="419"/>
                  </a:lnTo>
                  <a:lnTo>
                    <a:pt x="171" y="388"/>
                  </a:lnTo>
                  <a:lnTo>
                    <a:pt x="139" y="357"/>
                  </a:lnTo>
                  <a:lnTo>
                    <a:pt x="149" y="348"/>
                  </a:lnTo>
                  <a:lnTo>
                    <a:pt x="139" y="327"/>
                  </a:lnTo>
                  <a:lnTo>
                    <a:pt x="129" y="287"/>
                  </a:lnTo>
                  <a:lnTo>
                    <a:pt x="139" y="279"/>
                  </a:lnTo>
                  <a:lnTo>
                    <a:pt x="139" y="265"/>
                  </a:lnTo>
                  <a:lnTo>
                    <a:pt x="116" y="183"/>
                  </a:lnTo>
                  <a:lnTo>
                    <a:pt x="39" y="143"/>
                  </a:lnTo>
                  <a:lnTo>
                    <a:pt x="29" y="108"/>
                  </a:lnTo>
                  <a:lnTo>
                    <a:pt x="39" y="87"/>
                  </a:lnTo>
                  <a:lnTo>
                    <a:pt x="20" y="61"/>
                  </a:lnTo>
                  <a:lnTo>
                    <a:pt x="0" y="56"/>
                  </a:lnTo>
                  <a:lnTo>
                    <a:pt x="10" y="13"/>
                  </a:lnTo>
                  <a:lnTo>
                    <a:pt x="0" y="0"/>
                  </a:lnTo>
                  <a:lnTo>
                    <a:pt x="316" y="0"/>
                  </a:lnTo>
                  <a:lnTo>
                    <a:pt x="1058" y="759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5" name="Freeform 55"/>
            <p:cNvSpPr>
              <a:spLocks/>
            </p:cNvSpPr>
            <p:nvPr/>
          </p:nvSpPr>
          <p:spPr bwMode="auto">
            <a:xfrm>
              <a:off x="2482222" y="4447084"/>
              <a:ext cx="898487" cy="601166"/>
            </a:xfrm>
            <a:custGeom>
              <a:avLst/>
              <a:gdLst>
                <a:gd name="T0" fmla="*/ 2147483647 w 634"/>
                <a:gd name="T1" fmla="*/ 2147483647 h 411"/>
                <a:gd name="T2" fmla="*/ 2147483647 w 634"/>
                <a:gd name="T3" fmla="*/ 2147483647 h 411"/>
                <a:gd name="T4" fmla="*/ 2147483647 w 634"/>
                <a:gd name="T5" fmla="*/ 2147483647 h 411"/>
                <a:gd name="T6" fmla="*/ 2147483647 w 634"/>
                <a:gd name="T7" fmla="*/ 2147483647 h 411"/>
                <a:gd name="T8" fmla="*/ 2147483647 w 634"/>
                <a:gd name="T9" fmla="*/ 2147483647 h 411"/>
                <a:gd name="T10" fmla="*/ 2147483647 w 634"/>
                <a:gd name="T11" fmla="*/ 2147483647 h 411"/>
                <a:gd name="T12" fmla="*/ 2147483647 w 634"/>
                <a:gd name="T13" fmla="*/ 2147483647 h 411"/>
                <a:gd name="T14" fmla="*/ 2147483647 w 634"/>
                <a:gd name="T15" fmla="*/ 2147483647 h 411"/>
                <a:gd name="T16" fmla="*/ 2147483647 w 634"/>
                <a:gd name="T17" fmla="*/ 2147483647 h 411"/>
                <a:gd name="T18" fmla="*/ 0 w 634"/>
                <a:gd name="T19" fmla="*/ 0 h 411"/>
                <a:gd name="T20" fmla="*/ 2147483647 w 634"/>
                <a:gd name="T21" fmla="*/ 2147483647 h 411"/>
                <a:gd name="T22" fmla="*/ 2147483647 w 634"/>
                <a:gd name="T23" fmla="*/ 2147483647 h 411"/>
                <a:gd name="T24" fmla="*/ 2147483647 w 634"/>
                <a:gd name="T25" fmla="*/ 2147483647 h 411"/>
                <a:gd name="T26" fmla="*/ 2147483647 w 634"/>
                <a:gd name="T27" fmla="*/ 2147483647 h 411"/>
                <a:gd name="T28" fmla="*/ 2147483647 w 634"/>
                <a:gd name="T29" fmla="*/ 2147483647 h 411"/>
                <a:gd name="T30" fmla="*/ 2147483647 w 634"/>
                <a:gd name="T31" fmla="*/ 2147483647 h 411"/>
                <a:gd name="T32" fmla="*/ 2147483647 w 634"/>
                <a:gd name="T33" fmla="*/ 2147483647 h 411"/>
                <a:gd name="T34" fmla="*/ 2147483647 w 634"/>
                <a:gd name="T35" fmla="*/ 2147483647 h 411"/>
                <a:gd name="T36" fmla="*/ 2147483647 w 634"/>
                <a:gd name="T37" fmla="*/ 2147483647 h 411"/>
                <a:gd name="T38" fmla="*/ 2147483647 w 634"/>
                <a:gd name="T39" fmla="*/ 2147483647 h 411"/>
                <a:gd name="T40" fmla="*/ 2147483647 w 634"/>
                <a:gd name="T41" fmla="*/ 2147483647 h 411"/>
                <a:gd name="T42" fmla="*/ 2147483647 w 634"/>
                <a:gd name="T43" fmla="*/ 2147483647 h 411"/>
                <a:gd name="T44" fmla="*/ 2147483647 w 634"/>
                <a:gd name="T45" fmla="*/ 2147483647 h 411"/>
                <a:gd name="T46" fmla="*/ 2147483647 w 634"/>
                <a:gd name="T47" fmla="*/ 2147483647 h 411"/>
                <a:gd name="T48" fmla="*/ 2147483647 w 634"/>
                <a:gd name="T49" fmla="*/ 2147483647 h 411"/>
                <a:gd name="T50" fmla="*/ 2147483647 w 634"/>
                <a:gd name="T51" fmla="*/ 2147483647 h 411"/>
                <a:gd name="T52" fmla="*/ 2147483647 w 634"/>
                <a:gd name="T53" fmla="*/ 2147483647 h 411"/>
                <a:gd name="T54" fmla="*/ 2147483647 w 634"/>
                <a:gd name="T55" fmla="*/ 2147483647 h 411"/>
                <a:gd name="T56" fmla="*/ 2147483647 w 634"/>
                <a:gd name="T57" fmla="*/ 2147483647 h 411"/>
                <a:gd name="T58" fmla="*/ 2147483647 w 634"/>
                <a:gd name="T59" fmla="*/ 2147483647 h 411"/>
                <a:gd name="T60" fmla="*/ 2147483647 w 634"/>
                <a:gd name="T61" fmla="*/ 2147483647 h 411"/>
                <a:gd name="T62" fmla="*/ 2147483647 w 634"/>
                <a:gd name="T63" fmla="*/ 2147483647 h 411"/>
                <a:gd name="T64" fmla="*/ 2147483647 w 634"/>
                <a:gd name="T65" fmla="*/ 2147483647 h 411"/>
                <a:gd name="T66" fmla="*/ 2147483647 w 634"/>
                <a:gd name="T67" fmla="*/ 2147483647 h 411"/>
                <a:gd name="T68" fmla="*/ 2147483647 w 634"/>
                <a:gd name="T69" fmla="*/ 2147483647 h 411"/>
                <a:gd name="T70" fmla="*/ 2147483647 w 634"/>
                <a:gd name="T71" fmla="*/ 2147483647 h 4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34" h="411">
                  <a:moveTo>
                    <a:pt x="242" y="336"/>
                  </a:moveTo>
                  <a:lnTo>
                    <a:pt x="240" y="302"/>
                  </a:lnTo>
                  <a:lnTo>
                    <a:pt x="197" y="293"/>
                  </a:lnTo>
                  <a:lnTo>
                    <a:pt x="152" y="244"/>
                  </a:lnTo>
                  <a:lnTo>
                    <a:pt x="162" y="205"/>
                  </a:lnTo>
                  <a:lnTo>
                    <a:pt x="159" y="162"/>
                  </a:lnTo>
                  <a:lnTo>
                    <a:pt x="117" y="148"/>
                  </a:lnTo>
                  <a:lnTo>
                    <a:pt x="62" y="74"/>
                  </a:lnTo>
                  <a:lnTo>
                    <a:pt x="23" y="61"/>
                  </a:lnTo>
                  <a:lnTo>
                    <a:pt x="0" y="0"/>
                  </a:lnTo>
                  <a:lnTo>
                    <a:pt x="381" y="4"/>
                  </a:lnTo>
                  <a:lnTo>
                    <a:pt x="391" y="4"/>
                  </a:lnTo>
                  <a:lnTo>
                    <a:pt x="391" y="83"/>
                  </a:lnTo>
                  <a:lnTo>
                    <a:pt x="426" y="83"/>
                  </a:lnTo>
                  <a:lnTo>
                    <a:pt x="426" y="122"/>
                  </a:lnTo>
                  <a:lnTo>
                    <a:pt x="456" y="148"/>
                  </a:lnTo>
                  <a:lnTo>
                    <a:pt x="456" y="162"/>
                  </a:lnTo>
                  <a:lnTo>
                    <a:pt x="494" y="162"/>
                  </a:lnTo>
                  <a:lnTo>
                    <a:pt x="494" y="205"/>
                  </a:lnTo>
                  <a:lnTo>
                    <a:pt x="520" y="205"/>
                  </a:lnTo>
                  <a:lnTo>
                    <a:pt x="520" y="244"/>
                  </a:lnTo>
                  <a:lnTo>
                    <a:pt x="566" y="244"/>
                  </a:lnTo>
                  <a:lnTo>
                    <a:pt x="566" y="288"/>
                  </a:lnTo>
                  <a:lnTo>
                    <a:pt x="601" y="280"/>
                  </a:lnTo>
                  <a:lnTo>
                    <a:pt x="601" y="328"/>
                  </a:lnTo>
                  <a:lnTo>
                    <a:pt x="633" y="328"/>
                  </a:lnTo>
                  <a:lnTo>
                    <a:pt x="633" y="410"/>
                  </a:lnTo>
                  <a:lnTo>
                    <a:pt x="610" y="410"/>
                  </a:lnTo>
                  <a:lnTo>
                    <a:pt x="426" y="314"/>
                  </a:lnTo>
                  <a:lnTo>
                    <a:pt x="381" y="354"/>
                  </a:lnTo>
                  <a:lnTo>
                    <a:pt x="346" y="354"/>
                  </a:lnTo>
                  <a:lnTo>
                    <a:pt x="356" y="389"/>
                  </a:lnTo>
                  <a:lnTo>
                    <a:pt x="349" y="410"/>
                  </a:lnTo>
                  <a:lnTo>
                    <a:pt x="310" y="367"/>
                  </a:lnTo>
                  <a:lnTo>
                    <a:pt x="240" y="376"/>
                  </a:lnTo>
                  <a:lnTo>
                    <a:pt x="242" y="336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6" name="Freeform 56"/>
            <p:cNvSpPr>
              <a:spLocks/>
            </p:cNvSpPr>
            <p:nvPr/>
          </p:nvSpPr>
          <p:spPr bwMode="auto">
            <a:xfrm>
              <a:off x="3036317" y="4447084"/>
              <a:ext cx="1213895" cy="660460"/>
            </a:xfrm>
            <a:custGeom>
              <a:avLst/>
              <a:gdLst>
                <a:gd name="T0" fmla="*/ 2147483647 w 856"/>
                <a:gd name="T1" fmla="*/ 0 h 451"/>
                <a:gd name="T2" fmla="*/ 2147483647 w 856"/>
                <a:gd name="T3" fmla="*/ 2147483647 h 451"/>
                <a:gd name="T4" fmla="*/ 2147483647 w 856"/>
                <a:gd name="T5" fmla="*/ 2147483647 h 451"/>
                <a:gd name="T6" fmla="*/ 2147483647 w 856"/>
                <a:gd name="T7" fmla="*/ 2147483647 h 451"/>
                <a:gd name="T8" fmla="*/ 2147483647 w 856"/>
                <a:gd name="T9" fmla="*/ 2147483647 h 451"/>
                <a:gd name="T10" fmla="*/ 2147483647 w 856"/>
                <a:gd name="T11" fmla="*/ 2147483647 h 451"/>
                <a:gd name="T12" fmla="*/ 2147483647 w 856"/>
                <a:gd name="T13" fmla="*/ 2147483647 h 451"/>
                <a:gd name="T14" fmla="*/ 2147483647 w 856"/>
                <a:gd name="T15" fmla="*/ 2147483647 h 451"/>
                <a:gd name="T16" fmla="*/ 2147483647 w 856"/>
                <a:gd name="T17" fmla="*/ 2147483647 h 451"/>
                <a:gd name="T18" fmla="*/ 2147483647 w 856"/>
                <a:gd name="T19" fmla="*/ 2147483647 h 451"/>
                <a:gd name="T20" fmla="*/ 2147483647 w 856"/>
                <a:gd name="T21" fmla="*/ 2147483647 h 451"/>
                <a:gd name="T22" fmla="*/ 2147483647 w 856"/>
                <a:gd name="T23" fmla="*/ 2147483647 h 451"/>
                <a:gd name="T24" fmla="*/ 2147483647 w 856"/>
                <a:gd name="T25" fmla="*/ 2147483647 h 451"/>
                <a:gd name="T26" fmla="*/ 2147483647 w 856"/>
                <a:gd name="T27" fmla="*/ 2147483647 h 451"/>
                <a:gd name="T28" fmla="*/ 2147483647 w 856"/>
                <a:gd name="T29" fmla="*/ 2147483647 h 451"/>
                <a:gd name="T30" fmla="*/ 2147483647 w 856"/>
                <a:gd name="T31" fmla="*/ 2147483647 h 451"/>
                <a:gd name="T32" fmla="*/ 2147483647 w 856"/>
                <a:gd name="T33" fmla="*/ 2147483647 h 451"/>
                <a:gd name="T34" fmla="*/ 2147483647 w 856"/>
                <a:gd name="T35" fmla="*/ 2147483647 h 451"/>
                <a:gd name="T36" fmla="*/ 2147483647 w 856"/>
                <a:gd name="T37" fmla="*/ 2147483647 h 451"/>
                <a:gd name="T38" fmla="*/ 2147483647 w 856"/>
                <a:gd name="T39" fmla="*/ 2147483647 h 451"/>
                <a:gd name="T40" fmla="*/ 2147483647 w 856"/>
                <a:gd name="T41" fmla="*/ 2147483647 h 451"/>
                <a:gd name="T42" fmla="*/ 2147483647 w 856"/>
                <a:gd name="T43" fmla="*/ 2147483647 h 451"/>
                <a:gd name="T44" fmla="*/ 0 w 856"/>
                <a:gd name="T45" fmla="*/ 2147483647 h 451"/>
                <a:gd name="T46" fmla="*/ 0 w 856"/>
                <a:gd name="T47" fmla="*/ 2147483647 h 451"/>
                <a:gd name="T48" fmla="*/ 2147483647 w 856"/>
                <a:gd name="T49" fmla="*/ 2147483647 h 451"/>
                <a:gd name="T50" fmla="*/ 2147483647 w 856"/>
                <a:gd name="T51" fmla="*/ 2147483647 h 451"/>
                <a:gd name="T52" fmla="*/ 2147483647 w 856"/>
                <a:gd name="T53" fmla="*/ 0 h 45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56" h="451">
                  <a:moveTo>
                    <a:pt x="855" y="0"/>
                  </a:moveTo>
                  <a:lnTo>
                    <a:pt x="855" y="446"/>
                  </a:lnTo>
                  <a:lnTo>
                    <a:pt x="845" y="446"/>
                  </a:lnTo>
                  <a:lnTo>
                    <a:pt x="433" y="450"/>
                  </a:lnTo>
                  <a:lnTo>
                    <a:pt x="316" y="450"/>
                  </a:lnTo>
                  <a:lnTo>
                    <a:pt x="316" y="428"/>
                  </a:lnTo>
                  <a:lnTo>
                    <a:pt x="307" y="424"/>
                  </a:lnTo>
                  <a:lnTo>
                    <a:pt x="252" y="410"/>
                  </a:lnTo>
                  <a:lnTo>
                    <a:pt x="242" y="410"/>
                  </a:lnTo>
                  <a:lnTo>
                    <a:pt x="242" y="328"/>
                  </a:lnTo>
                  <a:lnTo>
                    <a:pt x="210" y="328"/>
                  </a:lnTo>
                  <a:lnTo>
                    <a:pt x="210" y="280"/>
                  </a:lnTo>
                  <a:lnTo>
                    <a:pt x="175" y="288"/>
                  </a:lnTo>
                  <a:lnTo>
                    <a:pt x="175" y="244"/>
                  </a:lnTo>
                  <a:lnTo>
                    <a:pt x="129" y="244"/>
                  </a:lnTo>
                  <a:lnTo>
                    <a:pt x="129" y="205"/>
                  </a:lnTo>
                  <a:lnTo>
                    <a:pt x="103" y="205"/>
                  </a:lnTo>
                  <a:lnTo>
                    <a:pt x="103" y="162"/>
                  </a:lnTo>
                  <a:lnTo>
                    <a:pt x="65" y="162"/>
                  </a:lnTo>
                  <a:lnTo>
                    <a:pt x="65" y="148"/>
                  </a:lnTo>
                  <a:lnTo>
                    <a:pt x="35" y="122"/>
                  </a:lnTo>
                  <a:lnTo>
                    <a:pt x="35" y="83"/>
                  </a:lnTo>
                  <a:lnTo>
                    <a:pt x="0" y="83"/>
                  </a:lnTo>
                  <a:lnTo>
                    <a:pt x="0" y="4"/>
                  </a:lnTo>
                  <a:lnTo>
                    <a:pt x="219" y="4"/>
                  </a:lnTo>
                  <a:lnTo>
                    <a:pt x="735" y="4"/>
                  </a:lnTo>
                  <a:lnTo>
                    <a:pt x="855" y="0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Freeform 57"/>
            <p:cNvSpPr>
              <a:spLocks/>
            </p:cNvSpPr>
            <p:nvPr/>
          </p:nvSpPr>
          <p:spPr bwMode="auto">
            <a:xfrm>
              <a:off x="1924717" y="3099812"/>
              <a:ext cx="81836" cy="79058"/>
            </a:xfrm>
            <a:custGeom>
              <a:avLst/>
              <a:gdLst>
                <a:gd name="T0" fmla="*/ 0 w 59"/>
                <a:gd name="T1" fmla="*/ 2147483647 h 54"/>
                <a:gd name="T2" fmla="*/ 2147483647 w 59"/>
                <a:gd name="T3" fmla="*/ 0 h 54"/>
                <a:gd name="T4" fmla="*/ 2147483647 w 59"/>
                <a:gd name="T5" fmla="*/ 2147483647 h 54"/>
                <a:gd name="T6" fmla="*/ 2147483647 w 59"/>
                <a:gd name="T7" fmla="*/ 2147483647 h 54"/>
                <a:gd name="T8" fmla="*/ 2147483647 w 59"/>
                <a:gd name="T9" fmla="*/ 2147483647 h 54"/>
                <a:gd name="T10" fmla="*/ 2147483647 w 59"/>
                <a:gd name="T11" fmla="*/ 2147483647 h 54"/>
                <a:gd name="T12" fmla="*/ 0 w 59"/>
                <a:gd name="T13" fmla="*/ 2147483647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" h="54">
                  <a:moveTo>
                    <a:pt x="0" y="17"/>
                  </a:moveTo>
                  <a:lnTo>
                    <a:pt x="16" y="0"/>
                  </a:lnTo>
                  <a:lnTo>
                    <a:pt x="48" y="13"/>
                  </a:lnTo>
                  <a:lnTo>
                    <a:pt x="58" y="48"/>
                  </a:lnTo>
                  <a:lnTo>
                    <a:pt x="48" y="53"/>
                  </a:lnTo>
                  <a:lnTo>
                    <a:pt x="6" y="53"/>
                  </a:lnTo>
                  <a:lnTo>
                    <a:pt x="0" y="17"/>
                  </a:lnTo>
                </a:path>
              </a:pathLst>
            </a:custGeom>
            <a:solidFill>
              <a:srgbClr val="FFFFCC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98" name="Freeform 58"/>
            <p:cNvSpPr>
              <a:spLocks/>
            </p:cNvSpPr>
            <p:nvPr/>
          </p:nvSpPr>
          <p:spPr bwMode="auto">
            <a:xfrm>
              <a:off x="4171787" y="4447084"/>
              <a:ext cx="1754351" cy="1279743"/>
            </a:xfrm>
            <a:custGeom>
              <a:avLst/>
              <a:gdLst>
                <a:gd name="T0" fmla="*/ 2147483647 w 1237"/>
                <a:gd name="T1" fmla="*/ 2147483647 h 875"/>
                <a:gd name="T2" fmla="*/ 2147483647 w 1237"/>
                <a:gd name="T3" fmla="*/ 2147483647 h 875"/>
                <a:gd name="T4" fmla="*/ 2147483647 w 1237"/>
                <a:gd name="T5" fmla="*/ 2147483647 h 875"/>
                <a:gd name="T6" fmla="*/ 2147483647 w 1237"/>
                <a:gd name="T7" fmla="*/ 2147483647 h 875"/>
                <a:gd name="T8" fmla="*/ 2147483647 w 1237"/>
                <a:gd name="T9" fmla="*/ 2147483647 h 875"/>
                <a:gd name="T10" fmla="*/ 2147483647 w 1237"/>
                <a:gd name="T11" fmla="*/ 2147483647 h 875"/>
                <a:gd name="T12" fmla="*/ 2147483647 w 1237"/>
                <a:gd name="T13" fmla="*/ 2147483647 h 875"/>
                <a:gd name="T14" fmla="*/ 2147483647 w 1237"/>
                <a:gd name="T15" fmla="*/ 2147483647 h 875"/>
                <a:gd name="T16" fmla="*/ 2147483647 w 1237"/>
                <a:gd name="T17" fmla="*/ 2147483647 h 875"/>
                <a:gd name="T18" fmla="*/ 2147483647 w 1237"/>
                <a:gd name="T19" fmla="*/ 2147483647 h 875"/>
                <a:gd name="T20" fmla="*/ 2147483647 w 1237"/>
                <a:gd name="T21" fmla="*/ 2147483647 h 875"/>
                <a:gd name="T22" fmla="*/ 2147483647 w 1237"/>
                <a:gd name="T23" fmla="*/ 2147483647 h 875"/>
                <a:gd name="T24" fmla="*/ 2147483647 w 1237"/>
                <a:gd name="T25" fmla="*/ 2147483647 h 875"/>
                <a:gd name="T26" fmla="*/ 2147483647 w 1237"/>
                <a:gd name="T27" fmla="*/ 2147483647 h 875"/>
                <a:gd name="T28" fmla="*/ 2147483647 w 1237"/>
                <a:gd name="T29" fmla="*/ 2147483647 h 875"/>
                <a:gd name="T30" fmla="*/ 2147483647 w 1237"/>
                <a:gd name="T31" fmla="*/ 2147483647 h 875"/>
                <a:gd name="T32" fmla="*/ 2147483647 w 1237"/>
                <a:gd name="T33" fmla="*/ 2147483647 h 875"/>
                <a:gd name="T34" fmla="*/ 0 w 1237"/>
                <a:gd name="T35" fmla="*/ 2147483647 h 875"/>
                <a:gd name="T36" fmla="*/ 2147483647 w 1237"/>
                <a:gd name="T37" fmla="*/ 2147483647 h 875"/>
                <a:gd name="T38" fmla="*/ 2147483647 w 1237"/>
                <a:gd name="T39" fmla="*/ 2147483647 h 875"/>
                <a:gd name="T40" fmla="*/ 2147483647 w 1237"/>
                <a:gd name="T41" fmla="*/ 2147483647 h 875"/>
                <a:gd name="T42" fmla="*/ 2147483647 w 1237"/>
                <a:gd name="T43" fmla="*/ 2147483647 h 875"/>
                <a:gd name="T44" fmla="*/ 2147483647 w 1237"/>
                <a:gd name="T45" fmla="*/ 0 h 875"/>
                <a:gd name="T46" fmla="*/ 2147483647 w 1237"/>
                <a:gd name="T47" fmla="*/ 0 h 875"/>
                <a:gd name="T48" fmla="*/ 2147483647 w 1237"/>
                <a:gd name="T49" fmla="*/ 2147483647 h 8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37" h="875">
                  <a:moveTo>
                    <a:pt x="1065" y="363"/>
                  </a:moveTo>
                  <a:lnTo>
                    <a:pt x="1065" y="424"/>
                  </a:lnTo>
                  <a:lnTo>
                    <a:pt x="1126" y="494"/>
                  </a:lnTo>
                  <a:lnTo>
                    <a:pt x="1136" y="546"/>
                  </a:lnTo>
                  <a:lnTo>
                    <a:pt x="1155" y="581"/>
                  </a:lnTo>
                  <a:lnTo>
                    <a:pt x="1149" y="616"/>
                  </a:lnTo>
                  <a:lnTo>
                    <a:pt x="1236" y="682"/>
                  </a:lnTo>
                  <a:lnTo>
                    <a:pt x="1236" y="695"/>
                  </a:lnTo>
                  <a:lnTo>
                    <a:pt x="1207" y="738"/>
                  </a:lnTo>
                  <a:lnTo>
                    <a:pt x="1136" y="786"/>
                  </a:lnTo>
                  <a:lnTo>
                    <a:pt x="87" y="808"/>
                  </a:lnTo>
                  <a:lnTo>
                    <a:pt x="87" y="826"/>
                  </a:lnTo>
                  <a:lnTo>
                    <a:pt x="65" y="835"/>
                  </a:lnTo>
                  <a:lnTo>
                    <a:pt x="65" y="852"/>
                  </a:lnTo>
                  <a:lnTo>
                    <a:pt x="52" y="852"/>
                  </a:lnTo>
                  <a:lnTo>
                    <a:pt x="45" y="874"/>
                  </a:lnTo>
                  <a:lnTo>
                    <a:pt x="7" y="847"/>
                  </a:lnTo>
                  <a:lnTo>
                    <a:pt x="0" y="835"/>
                  </a:lnTo>
                  <a:lnTo>
                    <a:pt x="26" y="808"/>
                  </a:lnTo>
                  <a:lnTo>
                    <a:pt x="55" y="690"/>
                  </a:lnTo>
                  <a:lnTo>
                    <a:pt x="45" y="446"/>
                  </a:lnTo>
                  <a:lnTo>
                    <a:pt x="55" y="446"/>
                  </a:lnTo>
                  <a:lnTo>
                    <a:pt x="55" y="0"/>
                  </a:lnTo>
                  <a:lnTo>
                    <a:pt x="732" y="0"/>
                  </a:lnTo>
                  <a:lnTo>
                    <a:pt x="1065" y="363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Freeform 59"/>
            <p:cNvSpPr>
              <a:spLocks/>
            </p:cNvSpPr>
            <p:nvPr/>
          </p:nvSpPr>
          <p:spPr bwMode="auto">
            <a:xfrm>
              <a:off x="2806154" y="4906605"/>
              <a:ext cx="588194" cy="495756"/>
            </a:xfrm>
            <a:custGeom>
              <a:avLst/>
              <a:gdLst>
                <a:gd name="T0" fmla="*/ 2147483647 w 414"/>
                <a:gd name="T1" fmla="*/ 2147483647 h 338"/>
                <a:gd name="T2" fmla="*/ 2147483647 w 414"/>
                <a:gd name="T3" fmla="*/ 2147483647 h 338"/>
                <a:gd name="T4" fmla="*/ 2147483647 w 414"/>
                <a:gd name="T5" fmla="*/ 2147483647 h 338"/>
                <a:gd name="T6" fmla="*/ 2147483647 w 414"/>
                <a:gd name="T7" fmla="*/ 2147483647 h 338"/>
                <a:gd name="T8" fmla="*/ 2147483647 w 414"/>
                <a:gd name="T9" fmla="*/ 2147483647 h 338"/>
                <a:gd name="T10" fmla="*/ 2147483647 w 414"/>
                <a:gd name="T11" fmla="*/ 2147483647 h 338"/>
                <a:gd name="T12" fmla="*/ 2147483647 w 414"/>
                <a:gd name="T13" fmla="*/ 2147483647 h 338"/>
                <a:gd name="T14" fmla="*/ 2147483647 w 414"/>
                <a:gd name="T15" fmla="*/ 2147483647 h 338"/>
                <a:gd name="T16" fmla="*/ 2147483647 w 414"/>
                <a:gd name="T17" fmla="*/ 2147483647 h 338"/>
                <a:gd name="T18" fmla="*/ 0 w 414"/>
                <a:gd name="T19" fmla="*/ 2147483647 h 338"/>
                <a:gd name="T20" fmla="*/ 2147483647 w 414"/>
                <a:gd name="T21" fmla="*/ 2147483647 h 338"/>
                <a:gd name="T22" fmla="*/ 2147483647 w 414"/>
                <a:gd name="T23" fmla="*/ 2147483647 h 338"/>
                <a:gd name="T24" fmla="*/ 2147483647 w 414"/>
                <a:gd name="T25" fmla="*/ 2147483647 h 338"/>
                <a:gd name="T26" fmla="*/ 2147483647 w 414"/>
                <a:gd name="T27" fmla="*/ 2147483647 h 338"/>
                <a:gd name="T28" fmla="*/ 2147483647 w 414"/>
                <a:gd name="T29" fmla="*/ 2147483647 h 338"/>
                <a:gd name="T30" fmla="*/ 2147483647 w 414"/>
                <a:gd name="T31" fmla="*/ 2147483647 h 338"/>
                <a:gd name="T32" fmla="*/ 2147483647 w 414"/>
                <a:gd name="T33" fmla="*/ 0 h 338"/>
                <a:gd name="T34" fmla="*/ 2147483647 w 414"/>
                <a:gd name="T35" fmla="*/ 2147483647 h 338"/>
                <a:gd name="T36" fmla="*/ 2147483647 w 414"/>
                <a:gd name="T37" fmla="*/ 2147483647 h 338"/>
                <a:gd name="T38" fmla="*/ 2147483647 w 414"/>
                <a:gd name="T39" fmla="*/ 2147483647 h 338"/>
                <a:gd name="T40" fmla="*/ 2147483647 w 414"/>
                <a:gd name="T41" fmla="*/ 2147483647 h 338"/>
                <a:gd name="T42" fmla="*/ 2147483647 w 414"/>
                <a:gd name="T43" fmla="*/ 2147483647 h 338"/>
                <a:gd name="T44" fmla="*/ 2147483647 w 414"/>
                <a:gd name="T45" fmla="*/ 2147483647 h 3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14" h="338">
                  <a:moveTo>
                    <a:pt x="371" y="315"/>
                  </a:moveTo>
                  <a:lnTo>
                    <a:pt x="264" y="319"/>
                  </a:lnTo>
                  <a:lnTo>
                    <a:pt x="180" y="289"/>
                  </a:lnTo>
                  <a:lnTo>
                    <a:pt x="64" y="302"/>
                  </a:lnTo>
                  <a:lnTo>
                    <a:pt x="48" y="267"/>
                  </a:lnTo>
                  <a:lnTo>
                    <a:pt x="3" y="245"/>
                  </a:lnTo>
                  <a:lnTo>
                    <a:pt x="22" y="184"/>
                  </a:lnTo>
                  <a:lnTo>
                    <a:pt x="10" y="162"/>
                  </a:lnTo>
                  <a:lnTo>
                    <a:pt x="19" y="110"/>
                  </a:lnTo>
                  <a:lnTo>
                    <a:pt x="0" y="96"/>
                  </a:lnTo>
                  <a:lnTo>
                    <a:pt x="10" y="62"/>
                  </a:lnTo>
                  <a:lnTo>
                    <a:pt x="80" y="53"/>
                  </a:lnTo>
                  <a:lnTo>
                    <a:pt x="119" y="96"/>
                  </a:lnTo>
                  <a:lnTo>
                    <a:pt x="126" y="75"/>
                  </a:lnTo>
                  <a:lnTo>
                    <a:pt x="116" y="40"/>
                  </a:lnTo>
                  <a:lnTo>
                    <a:pt x="151" y="40"/>
                  </a:lnTo>
                  <a:lnTo>
                    <a:pt x="196" y="0"/>
                  </a:lnTo>
                  <a:lnTo>
                    <a:pt x="380" y="96"/>
                  </a:lnTo>
                  <a:lnTo>
                    <a:pt x="403" y="96"/>
                  </a:lnTo>
                  <a:lnTo>
                    <a:pt x="413" y="96"/>
                  </a:lnTo>
                  <a:lnTo>
                    <a:pt x="413" y="302"/>
                  </a:lnTo>
                  <a:lnTo>
                    <a:pt x="403" y="337"/>
                  </a:lnTo>
                  <a:lnTo>
                    <a:pt x="371" y="315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Freeform 60"/>
            <p:cNvSpPr>
              <a:spLocks/>
            </p:cNvSpPr>
            <p:nvPr/>
          </p:nvSpPr>
          <p:spPr bwMode="auto">
            <a:xfrm>
              <a:off x="3379004" y="5046603"/>
              <a:ext cx="400654" cy="571520"/>
            </a:xfrm>
            <a:custGeom>
              <a:avLst/>
              <a:gdLst>
                <a:gd name="T0" fmla="*/ 2147483647 w 282"/>
                <a:gd name="T1" fmla="*/ 2147483647 h 390"/>
                <a:gd name="T2" fmla="*/ 2147483647 w 282"/>
                <a:gd name="T3" fmla="*/ 2147483647 h 390"/>
                <a:gd name="T4" fmla="*/ 0 w 282"/>
                <a:gd name="T5" fmla="*/ 2147483647 h 390"/>
                <a:gd name="T6" fmla="*/ 2147483647 w 282"/>
                <a:gd name="T7" fmla="*/ 2147483647 h 390"/>
                <a:gd name="T8" fmla="*/ 2147483647 w 282"/>
                <a:gd name="T9" fmla="*/ 0 h 390"/>
                <a:gd name="T10" fmla="*/ 2147483647 w 282"/>
                <a:gd name="T11" fmla="*/ 2147483647 h 390"/>
                <a:gd name="T12" fmla="*/ 2147483647 w 282"/>
                <a:gd name="T13" fmla="*/ 2147483647 h 390"/>
                <a:gd name="T14" fmla="*/ 2147483647 w 282"/>
                <a:gd name="T15" fmla="*/ 2147483647 h 390"/>
                <a:gd name="T16" fmla="*/ 2147483647 w 282"/>
                <a:gd name="T17" fmla="*/ 2147483647 h 390"/>
                <a:gd name="T18" fmla="*/ 2147483647 w 282"/>
                <a:gd name="T19" fmla="*/ 2147483647 h 390"/>
                <a:gd name="T20" fmla="*/ 2147483647 w 282"/>
                <a:gd name="T21" fmla="*/ 2147483647 h 390"/>
                <a:gd name="T22" fmla="*/ 2147483647 w 282"/>
                <a:gd name="T23" fmla="*/ 2147483647 h 390"/>
                <a:gd name="T24" fmla="*/ 2147483647 w 282"/>
                <a:gd name="T25" fmla="*/ 2147483647 h 390"/>
                <a:gd name="T26" fmla="*/ 2147483647 w 282"/>
                <a:gd name="T27" fmla="*/ 2147483647 h 390"/>
                <a:gd name="T28" fmla="*/ 2147483647 w 282"/>
                <a:gd name="T29" fmla="*/ 2147483647 h 3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2" h="390">
                  <a:moveTo>
                    <a:pt x="84" y="342"/>
                  </a:moveTo>
                  <a:lnTo>
                    <a:pt x="58" y="285"/>
                  </a:lnTo>
                  <a:lnTo>
                    <a:pt x="0" y="241"/>
                  </a:lnTo>
                  <a:lnTo>
                    <a:pt x="10" y="206"/>
                  </a:lnTo>
                  <a:lnTo>
                    <a:pt x="10" y="0"/>
                  </a:lnTo>
                  <a:lnTo>
                    <a:pt x="65" y="14"/>
                  </a:lnTo>
                  <a:lnTo>
                    <a:pt x="74" y="18"/>
                  </a:lnTo>
                  <a:lnTo>
                    <a:pt x="74" y="40"/>
                  </a:lnTo>
                  <a:lnTo>
                    <a:pt x="191" y="40"/>
                  </a:lnTo>
                  <a:lnTo>
                    <a:pt x="281" y="302"/>
                  </a:lnTo>
                  <a:lnTo>
                    <a:pt x="271" y="302"/>
                  </a:lnTo>
                  <a:lnTo>
                    <a:pt x="271" y="333"/>
                  </a:lnTo>
                  <a:lnTo>
                    <a:pt x="232" y="333"/>
                  </a:lnTo>
                  <a:lnTo>
                    <a:pt x="174" y="389"/>
                  </a:lnTo>
                  <a:lnTo>
                    <a:pt x="84" y="342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301" name="Freeform 61"/>
            <p:cNvSpPr>
              <a:spLocks/>
            </p:cNvSpPr>
            <p:nvPr/>
          </p:nvSpPr>
          <p:spPr bwMode="auto">
            <a:xfrm>
              <a:off x="4234868" y="5596711"/>
              <a:ext cx="1549762" cy="431522"/>
            </a:xfrm>
            <a:custGeom>
              <a:avLst/>
              <a:gdLst>
                <a:gd name="T0" fmla="*/ 2147483647 w 1092"/>
                <a:gd name="T1" fmla="*/ 2147483647 h 294"/>
                <a:gd name="T2" fmla="*/ 2147483647 w 1092"/>
                <a:gd name="T3" fmla="*/ 2147483647 h 294"/>
                <a:gd name="T4" fmla="*/ 2147483647 w 1092"/>
                <a:gd name="T5" fmla="*/ 2147483647 h 294"/>
                <a:gd name="T6" fmla="*/ 2147483647 w 1092"/>
                <a:gd name="T7" fmla="*/ 2147483647 h 294"/>
                <a:gd name="T8" fmla="*/ 2147483647 w 1092"/>
                <a:gd name="T9" fmla="*/ 2147483647 h 294"/>
                <a:gd name="T10" fmla="*/ 2147483647 w 1092"/>
                <a:gd name="T11" fmla="*/ 2147483647 h 294"/>
                <a:gd name="T12" fmla="*/ 2147483647 w 1092"/>
                <a:gd name="T13" fmla="*/ 2147483647 h 294"/>
                <a:gd name="T14" fmla="*/ 2147483647 w 1092"/>
                <a:gd name="T15" fmla="*/ 2147483647 h 294"/>
                <a:gd name="T16" fmla="*/ 2147483647 w 1092"/>
                <a:gd name="T17" fmla="*/ 2147483647 h 294"/>
                <a:gd name="T18" fmla="*/ 2147483647 w 1092"/>
                <a:gd name="T19" fmla="*/ 2147483647 h 294"/>
                <a:gd name="T20" fmla="*/ 2147483647 w 1092"/>
                <a:gd name="T21" fmla="*/ 2147483647 h 294"/>
                <a:gd name="T22" fmla="*/ 2147483647 w 1092"/>
                <a:gd name="T23" fmla="*/ 2147483647 h 294"/>
                <a:gd name="T24" fmla="*/ 2147483647 w 1092"/>
                <a:gd name="T25" fmla="*/ 2147483647 h 294"/>
                <a:gd name="T26" fmla="*/ 2147483647 w 1092"/>
                <a:gd name="T27" fmla="*/ 2147483647 h 294"/>
                <a:gd name="T28" fmla="*/ 2147483647 w 1092"/>
                <a:gd name="T29" fmla="*/ 2147483647 h 294"/>
                <a:gd name="T30" fmla="*/ 2147483647 w 1092"/>
                <a:gd name="T31" fmla="*/ 2147483647 h 294"/>
                <a:gd name="T32" fmla="*/ 2147483647 w 1092"/>
                <a:gd name="T33" fmla="*/ 2147483647 h 294"/>
                <a:gd name="T34" fmla="*/ 0 w 1092"/>
                <a:gd name="T35" fmla="*/ 2147483647 h 294"/>
                <a:gd name="T36" fmla="*/ 2147483647 w 1092"/>
                <a:gd name="T37" fmla="*/ 2147483647 h 294"/>
                <a:gd name="T38" fmla="*/ 2147483647 w 1092"/>
                <a:gd name="T39" fmla="*/ 2147483647 h 294"/>
                <a:gd name="T40" fmla="*/ 2147483647 w 1092"/>
                <a:gd name="T41" fmla="*/ 2147483647 h 294"/>
                <a:gd name="T42" fmla="*/ 2147483647 w 1092"/>
                <a:gd name="T43" fmla="*/ 2147483647 h 294"/>
                <a:gd name="T44" fmla="*/ 2147483647 w 1092"/>
                <a:gd name="T45" fmla="*/ 2147483647 h 294"/>
                <a:gd name="T46" fmla="*/ 2147483647 w 1092"/>
                <a:gd name="T47" fmla="*/ 0 h 294"/>
                <a:gd name="T48" fmla="*/ 2147483647 w 1092"/>
                <a:gd name="T49" fmla="*/ 2147483647 h 2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2" h="294">
                  <a:moveTo>
                    <a:pt x="1091" y="22"/>
                  </a:moveTo>
                  <a:lnTo>
                    <a:pt x="1055" y="61"/>
                  </a:lnTo>
                  <a:lnTo>
                    <a:pt x="1065" y="74"/>
                  </a:lnTo>
                  <a:lnTo>
                    <a:pt x="1058" y="83"/>
                  </a:lnTo>
                  <a:lnTo>
                    <a:pt x="1065" y="96"/>
                  </a:lnTo>
                  <a:lnTo>
                    <a:pt x="1058" y="101"/>
                  </a:lnTo>
                  <a:lnTo>
                    <a:pt x="1068" y="162"/>
                  </a:lnTo>
                  <a:lnTo>
                    <a:pt x="1055" y="184"/>
                  </a:lnTo>
                  <a:lnTo>
                    <a:pt x="1058" y="241"/>
                  </a:lnTo>
                  <a:lnTo>
                    <a:pt x="1023" y="293"/>
                  </a:lnTo>
                  <a:lnTo>
                    <a:pt x="536" y="293"/>
                  </a:lnTo>
                  <a:lnTo>
                    <a:pt x="142" y="293"/>
                  </a:lnTo>
                  <a:lnTo>
                    <a:pt x="100" y="258"/>
                  </a:lnTo>
                  <a:lnTo>
                    <a:pt x="55" y="258"/>
                  </a:lnTo>
                  <a:lnTo>
                    <a:pt x="87" y="192"/>
                  </a:lnTo>
                  <a:lnTo>
                    <a:pt x="52" y="162"/>
                  </a:lnTo>
                  <a:lnTo>
                    <a:pt x="45" y="144"/>
                  </a:lnTo>
                  <a:lnTo>
                    <a:pt x="0" y="88"/>
                  </a:lnTo>
                  <a:lnTo>
                    <a:pt x="7" y="66"/>
                  </a:lnTo>
                  <a:lnTo>
                    <a:pt x="20" y="66"/>
                  </a:lnTo>
                  <a:lnTo>
                    <a:pt x="20" y="49"/>
                  </a:lnTo>
                  <a:lnTo>
                    <a:pt x="42" y="40"/>
                  </a:lnTo>
                  <a:lnTo>
                    <a:pt x="42" y="22"/>
                  </a:lnTo>
                  <a:lnTo>
                    <a:pt x="1091" y="0"/>
                  </a:lnTo>
                  <a:lnTo>
                    <a:pt x="1091" y="22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302" name="Freeform 62"/>
            <p:cNvSpPr>
              <a:spLocks/>
            </p:cNvSpPr>
            <p:nvPr/>
          </p:nvSpPr>
          <p:spPr bwMode="auto">
            <a:xfrm>
              <a:off x="4272376" y="5975529"/>
              <a:ext cx="724586" cy="653871"/>
            </a:xfrm>
            <a:custGeom>
              <a:avLst/>
              <a:gdLst>
                <a:gd name="T0" fmla="*/ 2147483647 w 511"/>
                <a:gd name="T1" fmla="*/ 2147483647 h 447"/>
                <a:gd name="T2" fmla="*/ 2147483647 w 511"/>
                <a:gd name="T3" fmla="*/ 2147483647 h 447"/>
                <a:gd name="T4" fmla="*/ 2147483647 w 511"/>
                <a:gd name="T5" fmla="*/ 2147483647 h 447"/>
                <a:gd name="T6" fmla="*/ 2147483647 w 511"/>
                <a:gd name="T7" fmla="*/ 2147483647 h 447"/>
                <a:gd name="T8" fmla="*/ 2147483647 w 511"/>
                <a:gd name="T9" fmla="*/ 2147483647 h 447"/>
                <a:gd name="T10" fmla="*/ 2147483647 w 511"/>
                <a:gd name="T11" fmla="*/ 2147483647 h 447"/>
                <a:gd name="T12" fmla="*/ 2147483647 w 511"/>
                <a:gd name="T13" fmla="*/ 2147483647 h 447"/>
                <a:gd name="T14" fmla="*/ 0 w 511"/>
                <a:gd name="T15" fmla="*/ 2147483647 h 447"/>
                <a:gd name="T16" fmla="*/ 2147483647 w 511"/>
                <a:gd name="T17" fmla="*/ 2147483647 h 447"/>
                <a:gd name="T18" fmla="*/ 2147483647 w 511"/>
                <a:gd name="T19" fmla="*/ 2147483647 h 447"/>
                <a:gd name="T20" fmla="*/ 2147483647 w 511"/>
                <a:gd name="T21" fmla="*/ 0 h 447"/>
                <a:gd name="T22" fmla="*/ 2147483647 w 511"/>
                <a:gd name="T23" fmla="*/ 0 h 447"/>
                <a:gd name="T24" fmla="*/ 2147483647 w 511"/>
                <a:gd name="T25" fmla="*/ 2147483647 h 447"/>
                <a:gd name="T26" fmla="*/ 2147483647 w 511"/>
                <a:gd name="T27" fmla="*/ 2147483647 h 447"/>
                <a:gd name="T28" fmla="*/ 2147483647 w 511"/>
                <a:gd name="T29" fmla="*/ 2147483647 h 447"/>
                <a:gd name="T30" fmla="*/ 2147483647 w 511"/>
                <a:gd name="T31" fmla="*/ 2147483647 h 4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1" h="447">
                  <a:moveTo>
                    <a:pt x="155" y="446"/>
                  </a:moveTo>
                  <a:lnTo>
                    <a:pt x="145" y="385"/>
                  </a:lnTo>
                  <a:lnTo>
                    <a:pt x="116" y="385"/>
                  </a:lnTo>
                  <a:lnTo>
                    <a:pt x="106" y="310"/>
                  </a:lnTo>
                  <a:lnTo>
                    <a:pt x="116" y="275"/>
                  </a:lnTo>
                  <a:lnTo>
                    <a:pt x="90" y="180"/>
                  </a:lnTo>
                  <a:lnTo>
                    <a:pt x="29" y="74"/>
                  </a:lnTo>
                  <a:lnTo>
                    <a:pt x="0" y="57"/>
                  </a:lnTo>
                  <a:lnTo>
                    <a:pt x="7" y="22"/>
                  </a:lnTo>
                  <a:lnTo>
                    <a:pt x="29" y="13"/>
                  </a:lnTo>
                  <a:lnTo>
                    <a:pt x="29" y="0"/>
                  </a:lnTo>
                  <a:lnTo>
                    <a:pt x="74" y="0"/>
                  </a:lnTo>
                  <a:lnTo>
                    <a:pt x="116" y="35"/>
                  </a:lnTo>
                  <a:lnTo>
                    <a:pt x="510" y="35"/>
                  </a:lnTo>
                  <a:lnTo>
                    <a:pt x="500" y="406"/>
                  </a:lnTo>
                  <a:lnTo>
                    <a:pt x="155" y="446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303" name="Freeform 63"/>
            <p:cNvSpPr>
              <a:spLocks/>
            </p:cNvSpPr>
            <p:nvPr/>
          </p:nvSpPr>
          <p:spPr bwMode="auto">
            <a:xfrm>
              <a:off x="4981618" y="6026587"/>
              <a:ext cx="787668" cy="543520"/>
            </a:xfrm>
            <a:custGeom>
              <a:avLst/>
              <a:gdLst>
                <a:gd name="T0" fmla="*/ 2147483647 w 556"/>
                <a:gd name="T1" fmla="*/ 2147483647 h 372"/>
                <a:gd name="T2" fmla="*/ 2147483647 w 556"/>
                <a:gd name="T3" fmla="*/ 2147483647 h 372"/>
                <a:gd name="T4" fmla="*/ 2147483647 w 556"/>
                <a:gd name="T5" fmla="*/ 2147483647 h 372"/>
                <a:gd name="T6" fmla="*/ 2147483647 w 556"/>
                <a:gd name="T7" fmla="*/ 2147483647 h 372"/>
                <a:gd name="T8" fmla="*/ 2147483647 w 556"/>
                <a:gd name="T9" fmla="*/ 2147483647 h 372"/>
                <a:gd name="T10" fmla="*/ 2147483647 w 556"/>
                <a:gd name="T11" fmla="*/ 2147483647 h 372"/>
                <a:gd name="T12" fmla="*/ 2147483647 w 556"/>
                <a:gd name="T13" fmla="*/ 2147483647 h 372"/>
                <a:gd name="T14" fmla="*/ 2147483647 w 556"/>
                <a:gd name="T15" fmla="*/ 2147483647 h 372"/>
                <a:gd name="T16" fmla="*/ 2147483647 w 556"/>
                <a:gd name="T17" fmla="*/ 2147483647 h 372"/>
                <a:gd name="T18" fmla="*/ 2147483647 w 556"/>
                <a:gd name="T19" fmla="*/ 2147483647 h 372"/>
                <a:gd name="T20" fmla="*/ 0 w 556"/>
                <a:gd name="T21" fmla="*/ 2147483647 h 372"/>
                <a:gd name="T22" fmla="*/ 2147483647 w 556"/>
                <a:gd name="T23" fmla="*/ 0 h 372"/>
                <a:gd name="T24" fmla="*/ 2147483647 w 556"/>
                <a:gd name="T25" fmla="*/ 0 h 372"/>
                <a:gd name="T26" fmla="*/ 2147483647 w 556"/>
                <a:gd name="T27" fmla="*/ 2147483647 h 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56" h="372">
                  <a:moveTo>
                    <a:pt x="462" y="13"/>
                  </a:moveTo>
                  <a:lnTo>
                    <a:pt x="474" y="39"/>
                  </a:lnTo>
                  <a:lnTo>
                    <a:pt x="462" y="57"/>
                  </a:lnTo>
                  <a:lnTo>
                    <a:pt x="484" y="74"/>
                  </a:lnTo>
                  <a:lnTo>
                    <a:pt x="474" y="153"/>
                  </a:lnTo>
                  <a:lnTo>
                    <a:pt x="484" y="179"/>
                  </a:lnTo>
                  <a:lnTo>
                    <a:pt x="532" y="179"/>
                  </a:lnTo>
                  <a:lnTo>
                    <a:pt x="555" y="205"/>
                  </a:lnTo>
                  <a:lnTo>
                    <a:pt x="555" y="267"/>
                  </a:lnTo>
                  <a:lnTo>
                    <a:pt x="529" y="315"/>
                  </a:lnTo>
                  <a:lnTo>
                    <a:pt x="0" y="371"/>
                  </a:lnTo>
                  <a:lnTo>
                    <a:pt x="10" y="0"/>
                  </a:lnTo>
                  <a:lnTo>
                    <a:pt x="497" y="0"/>
                  </a:lnTo>
                  <a:lnTo>
                    <a:pt x="462" y="13"/>
                  </a:lnTo>
                </a:path>
              </a:pathLst>
            </a:custGeom>
            <a:solidFill>
              <a:srgbClr val="FFFF99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312" name="AutoShape 64"/>
            <p:cNvSpPr>
              <a:spLocks noChangeArrowheads="1"/>
            </p:cNvSpPr>
            <p:nvPr/>
          </p:nvSpPr>
          <p:spPr bwMode="auto">
            <a:xfrm>
              <a:off x="2360613" y="2374900"/>
              <a:ext cx="269875" cy="304800"/>
            </a:xfrm>
            <a:prstGeom prst="star5">
              <a:avLst/>
            </a:prstGeom>
            <a:gradFill rotWithShape="0">
              <a:gsLst>
                <a:gs pos="0">
                  <a:srgbClr val="FFFF00"/>
                </a:gs>
                <a:gs pos="50000">
                  <a:srgbClr val="CC00CC"/>
                </a:gs>
                <a:gs pos="100000">
                  <a:srgbClr val="FFFF00"/>
                </a:gs>
              </a:gsLst>
              <a:lin ang="5400000" scaled="1"/>
            </a:gradFill>
            <a:ln w="28575">
              <a:solidFill>
                <a:srgbClr val="660066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5" name="Text Box 65"/>
            <p:cNvSpPr txBox="1">
              <a:spLocks noChangeArrowheads="1"/>
            </p:cNvSpPr>
            <p:nvPr/>
          </p:nvSpPr>
          <p:spPr bwMode="auto">
            <a:xfrm>
              <a:off x="2676525" y="2050911"/>
              <a:ext cx="2401888" cy="31432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400">
                  <a:solidFill>
                    <a:srgbClr val="CC00CC"/>
                  </a:solidFill>
                  <a:latin typeface="Arial" charset="0"/>
                </a:rPr>
                <a:t>Sacramento Headquarters</a:t>
              </a:r>
            </a:p>
          </p:txBody>
        </p:sp>
        <p:sp>
          <p:nvSpPr>
            <p:cNvPr id="10306" name="Text Box 66"/>
            <p:cNvSpPr txBox="1">
              <a:spLocks noChangeArrowheads="1"/>
            </p:cNvSpPr>
            <p:nvPr/>
          </p:nvSpPr>
          <p:spPr bwMode="auto">
            <a:xfrm>
              <a:off x="2667972" y="2559533"/>
              <a:ext cx="904875" cy="2841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4053" dir="7257825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>
                  <a:solidFill>
                    <a:srgbClr val="800000"/>
                  </a:solidFill>
                  <a:latin typeface="Arial" charset="0"/>
                </a:rPr>
                <a:t>Elk Grove</a:t>
              </a:r>
            </a:p>
          </p:txBody>
        </p:sp>
        <p:sp>
          <p:nvSpPr>
            <p:cNvPr id="10307" name="Oval 67"/>
            <p:cNvSpPr>
              <a:spLocks noChangeArrowheads="1"/>
            </p:cNvSpPr>
            <p:nvPr/>
          </p:nvSpPr>
          <p:spPr bwMode="auto">
            <a:xfrm>
              <a:off x="1973263" y="2981325"/>
              <a:ext cx="134937" cy="1524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308" name="Oval 69"/>
            <p:cNvSpPr>
              <a:spLocks noChangeArrowheads="1"/>
            </p:cNvSpPr>
            <p:nvPr/>
          </p:nvSpPr>
          <p:spPr bwMode="auto">
            <a:xfrm>
              <a:off x="2506663" y="2626241"/>
              <a:ext cx="134937" cy="1524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309" name="Oval 71"/>
            <p:cNvSpPr>
              <a:spLocks noChangeArrowheads="1"/>
            </p:cNvSpPr>
            <p:nvPr/>
          </p:nvSpPr>
          <p:spPr bwMode="auto">
            <a:xfrm>
              <a:off x="4132263" y="5562600"/>
              <a:ext cx="134937" cy="1524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10311" name="Text Box 73"/>
            <p:cNvSpPr txBox="1">
              <a:spLocks noChangeArrowheads="1"/>
            </p:cNvSpPr>
            <p:nvPr/>
          </p:nvSpPr>
          <p:spPr bwMode="auto">
            <a:xfrm>
              <a:off x="4341813" y="5486400"/>
              <a:ext cx="736600" cy="2841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4053" dir="7257825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>
                  <a:solidFill>
                    <a:srgbClr val="800000"/>
                  </a:solidFill>
                  <a:latin typeface="Arial" charset="0"/>
                </a:rPr>
                <a:t>Ontario</a:t>
              </a:r>
            </a:p>
          </p:txBody>
        </p:sp>
        <p:sp>
          <p:nvSpPr>
            <p:cNvPr id="10312" name="Text Box 75"/>
            <p:cNvSpPr txBox="1">
              <a:spLocks noChangeArrowheads="1"/>
            </p:cNvSpPr>
            <p:nvPr/>
          </p:nvSpPr>
          <p:spPr bwMode="auto">
            <a:xfrm>
              <a:off x="1031875" y="3124200"/>
              <a:ext cx="939800" cy="2841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4053" dir="7257825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FF"/>
                </a:buClr>
                <a:buSzPct val="85000"/>
                <a:buChar char="•"/>
                <a:defRPr kumimoji="1" sz="3200" b="1">
                  <a:solidFill>
                    <a:srgbClr val="FFFFFF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FF"/>
                </a:buClr>
                <a:buSzPct val="75000"/>
                <a:buFont typeface="Wingdings" pitchFamily="2" charset="2"/>
                <a:buChar char="§"/>
                <a:defRPr kumimoji="1" sz="2800" b="1">
                  <a:solidFill>
                    <a:srgbClr val="FFFFFF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400" b="1">
                  <a:solidFill>
                    <a:srgbClr val="FFFFFF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buSzPct val="75000"/>
                <a:buChar char="•"/>
                <a:defRPr kumimoji="1" sz="2000" b="1"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n-US" sz="1200">
                  <a:solidFill>
                    <a:srgbClr val="800000"/>
                  </a:solidFill>
                  <a:latin typeface="Arial" charset="0"/>
                </a:rPr>
                <a:t>Richmond</a:t>
              </a:r>
            </a:p>
          </p:txBody>
        </p:sp>
        <p:pic>
          <p:nvPicPr>
            <p:cNvPr id="10315" name="Picture 7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877" y="5344443"/>
              <a:ext cx="1592976" cy="1306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16" name="Group 3"/>
            <p:cNvGrpSpPr>
              <a:grpSpLocks/>
            </p:cNvGrpSpPr>
            <p:nvPr/>
          </p:nvGrpSpPr>
          <p:grpSpPr bwMode="auto">
            <a:xfrm>
              <a:off x="5608053" y="2226310"/>
              <a:ext cx="3352800" cy="1917699"/>
              <a:chOff x="2928" y="368"/>
              <a:chExt cx="2112" cy="1208"/>
            </a:xfrm>
          </p:grpSpPr>
          <p:sp>
            <p:nvSpPr>
              <p:cNvPr id="10317" name="Text Box 4"/>
              <p:cNvSpPr txBox="1">
                <a:spLocks noChangeArrowheads="1"/>
              </p:cNvSpPr>
              <p:nvPr/>
            </p:nvSpPr>
            <p:spPr bwMode="auto">
              <a:xfrm>
                <a:off x="3377" y="845"/>
                <a:ext cx="1558" cy="2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rIns="45720" anchor="ctr"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kumimoji="0" lang="en-US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Text Box 5" descr="70%"/>
              <p:cNvSpPr txBox="1">
                <a:spLocks noChangeArrowheads="1"/>
              </p:cNvSpPr>
              <p:nvPr/>
            </p:nvSpPr>
            <p:spPr bwMode="auto">
              <a:xfrm>
                <a:off x="3038" y="845"/>
                <a:ext cx="339" cy="244"/>
              </a:xfrm>
              <a:prstGeom prst="rect">
                <a:avLst/>
              </a:prstGeom>
              <a:solidFill>
                <a:schemeClr val="accent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endParaRPr kumimoji="0" lang="en-US" altLang="en-US" sz="800" b="0">
                  <a:solidFill>
                    <a:schemeClr val="tx1"/>
                  </a:solidFill>
                  <a:latin typeface="Univers" pitchFamily="34" charset="0"/>
                </a:endParaRPr>
              </a:p>
            </p:txBody>
          </p:sp>
          <p:sp>
            <p:nvSpPr>
              <p:cNvPr id="10319" name="Text Box 6"/>
              <p:cNvSpPr txBox="1">
                <a:spLocks noChangeArrowheads="1"/>
              </p:cNvSpPr>
              <p:nvPr/>
            </p:nvSpPr>
            <p:spPr bwMode="auto">
              <a:xfrm>
                <a:off x="3391" y="838"/>
                <a:ext cx="152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en-US" sz="2000" b="0" dirty="0">
                    <a:solidFill>
                      <a:schemeClr val="tx1"/>
                    </a:solidFill>
                    <a:latin typeface="+mn-lt"/>
                  </a:rPr>
                  <a:t>Northern Region</a:t>
                </a:r>
              </a:p>
            </p:txBody>
          </p:sp>
          <p:sp>
            <p:nvSpPr>
              <p:cNvPr id="10320" name="Text Box 7"/>
              <p:cNvSpPr txBox="1">
                <a:spLocks noChangeArrowheads="1"/>
              </p:cNvSpPr>
              <p:nvPr/>
            </p:nvSpPr>
            <p:spPr bwMode="auto">
              <a:xfrm>
                <a:off x="3377" y="1089"/>
                <a:ext cx="1558" cy="2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rIns="45720" anchor="ctr"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kumimoji="0" lang="en-US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21" name="Text Box 8" descr="40%"/>
              <p:cNvSpPr txBox="1">
                <a:spLocks noChangeArrowheads="1"/>
              </p:cNvSpPr>
              <p:nvPr/>
            </p:nvSpPr>
            <p:spPr bwMode="auto">
              <a:xfrm>
                <a:off x="3038" y="1089"/>
                <a:ext cx="339" cy="2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kumimoji="0" lang="en-US" altLang="en-US" sz="800" b="0">
                  <a:solidFill>
                    <a:schemeClr val="tx1"/>
                  </a:solidFill>
                  <a:latin typeface="Univers" pitchFamily="34" charset="0"/>
                </a:endParaRPr>
              </a:p>
            </p:txBody>
          </p:sp>
          <p:sp>
            <p:nvSpPr>
              <p:cNvPr id="10322" name="Text Box 9"/>
              <p:cNvSpPr txBox="1">
                <a:spLocks noChangeArrowheads="1"/>
              </p:cNvSpPr>
              <p:nvPr/>
            </p:nvSpPr>
            <p:spPr bwMode="auto">
              <a:xfrm>
                <a:off x="3391" y="1078"/>
                <a:ext cx="155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en-US" sz="2000" b="0" dirty="0">
                    <a:solidFill>
                      <a:schemeClr val="tx1"/>
                    </a:solidFill>
                    <a:latin typeface="+mn-lt"/>
                  </a:rPr>
                  <a:t>Coastal Region</a:t>
                </a:r>
              </a:p>
            </p:txBody>
          </p:sp>
          <p:sp>
            <p:nvSpPr>
              <p:cNvPr id="10323" name="Text Box 10"/>
              <p:cNvSpPr txBox="1">
                <a:spLocks noChangeArrowheads="1"/>
              </p:cNvSpPr>
              <p:nvPr/>
            </p:nvSpPr>
            <p:spPr bwMode="auto">
              <a:xfrm>
                <a:off x="3377" y="1332"/>
                <a:ext cx="1558" cy="2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rIns="45720" anchor="ctr"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kumimoji="0" lang="en-US" alt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24" name="Text Box 11" descr="Small grid"/>
              <p:cNvSpPr txBox="1">
                <a:spLocks noChangeArrowheads="1"/>
              </p:cNvSpPr>
              <p:nvPr/>
            </p:nvSpPr>
            <p:spPr bwMode="auto">
              <a:xfrm>
                <a:off x="3038" y="1332"/>
                <a:ext cx="339" cy="2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endParaRPr kumimoji="0" lang="en-US" altLang="en-US" sz="800" b="0">
                  <a:solidFill>
                    <a:schemeClr val="tx1"/>
                  </a:solidFill>
                  <a:latin typeface="Univers" pitchFamily="34" charset="0"/>
                </a:endParaRPr>
              </a:p>
            </p:txBody>
          </p:sp>
          <p:sp>
            <p:nvSpPr>
              <p:cNvPr id="10325" name="Text Box 12"/>
              <p:cNvSpPr txBox="1">
                <a:spLocks noChangeArrowheads="1"/>
              </p:cNvSpPr>
              <p:nvPr/>
            </p:nvSpPr>
            <p:spPr bwMode="auto">
              <a:xfrm>
                <a:off x="3391" y="1318"/>
                <a:ext cx="152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en-US" sz="2000" b="0" dirty="0">
                    <a:solidFill>
                      <a:schemeClr val="tx1"/>
                    </a:solidFill>
                    <a:latin typeface="+mn-lt"/>
                  </a:rPr>
                  <a:t>Southern Region</a:t>
                </a:r>
              </a:p>
            </p:txBody>
          </p:sp>
          <p:sp>
            <p:nvSpPr>
              <p:cNvPr id="10326" name="Text Box 13"/>
              <p:cNvSpPr txBox="1">
                <a:spLocks noChangeArrowheads="1"/>
              </p:cNvSpPr>
              <p:nvPr/>
            </p:nvSpPr>
            <p:spPr bwMode="auto">
              <a:xfrm>
                <a:off x="2928" y="368"/>
                <a:ext cx="2112" cy="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FFFF"/>
                  </a:buClr>
                  <a:buSzPct val="85000"/>
                  <a:buChar char="•"/>
                  <a:defRPr kumimoji="1" sz="3200" b="1">
                    <a:solidFill>
                      <a:srgbClr val="FFFFFF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FFFF"/>
                  </a:buClr>
                  <a:buSzPct val="75000"/>
                  <a:buFont typeface="Wingdings" pitchFamily="2" charset="2"/>
                  <a:buChar char="§"/>
                  <a:defRPr kumimoji="1" sz="2800" b="1">
                    <a:solidFill>
                      <a:srgbClr val="FFFFFF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400" b="1">
                    <a:solidFill>
                      <a:srgbClr val="FFFFFF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75000"/>
                  <a:buChar char="•"/>
                  <a:defRPr kumimoji="1" sz="2000" b="1">
                    <a:solidFill>
                      <a:srgbClr val="FFFFFF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kumimoji="0" lang="en-US" altLang="en-US" sz="2400" b="0" dirty="0">
                    <a:solidFill>
                      <a:schemeClr val="tx1"/>
                    </a:solidFill>
                    <a:latin typeface="+mn-lt"/>
                  </a:rPr>
                  <a:t>VBDS Geographic Regions</a:t>
                </a: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2344-9925-2D14-112A-4380B857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Mosquito Biology</a:t>
            </a:r>
          </a:p>
        </p:txBody>
      </p:sp>
      <p:pic>
        <p:nvPicPr>
          <p:cNvPr id="5" name="Content Placeholder 4" descr="A picture containing insect&#10;&#10;Description automatically generated">
            <a:extLst>
              <a:ext uri="{FF2B5EF4-FFF2-40B4-BE49-F238E27FC236}">
                <a16:creationId xmlns:a16="http://schemas.microsoft.com/office/drawing/2014/main" id="{C2EECC04-E63E-C831-8105-35754CF3E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39" y="1676400"/>
            <a:ext cx="6662057" cy="4343400"/>
          </a:xfrm>
        </p:spPr>
      </p:pic>
    </p:spTree>
    <p:extLst>
      <p:ext uri="{BB962C8B-B14F-4D97-AF65-F5344CB8AC3E}">
        <p14:creationId xmlns:p14="http://schemas.microsoft.com/office/powerpoint/2010/main" val="3971726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10151</TotalTime>
  <Words>1804</Words>
  <Application>Microsoft Office PowerPoint</Application>
  <PresentationFormat>On-screen Show (4:3)</PresentationFormat>
  <Paragraphs>314</Paragraphs>
  <Slides>67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Calisto MT</vt:lpstr>
      <vt:lpstr>Times New Roman</vt:lpstr>
      <vt:lpstr>Univers</vt:lpstr>
      <vt:lpstr>Wingdings</vt:lpstr>
      <vt:lpstr>Wingdings 2</vt:lpstr>
      <vt:lpstr>Office Theme</vt:lpstr>
      <vt:lpstr>PowerPoint Presentation</vt:lpstr>
      <vt:lpstr>California Mosquitoes</vt:lpstr>
      <vt:lpstr>VBDS' Function</vt:lpstr>
      <vt:lpstr>Mosquito-Borne Diseases</vt:lpstr>
      <vt:lpstr>Tick-borne Diseases</vt:lpstr>
      <vt:lpstr>Rodent-Borne Diseases</vt:lpstr>
      <vt:lpstr>Injurious and Nuisance Pests</vt:lpstr>
      <vt:lpstr>PowerPoint Presentation</vt:lpstr>
      <vt:lpstr>Basic Mosquito Biology</vt:lpstr>
      <vt:lpstr>PowerPoint Presentation</vt:lpstr>
      <vt:lpstr>Egg Rafts vs. Aedes Eggs</vt:lpstr>
      <vt:lpstr>Larval and Pupal Respiration</vt:lpstr>
      <vt:lpstr>Mosquito Ecology</vt:lpstr>
      <vt:lpstr>Mosquito-Borne Diseases</vt:lpstr>
      <vt:lpstr>PowerPoint Presentation</vt:lpstr>
      <vt:lpstr>Feeding My Colony</vt:lpstr>
      <vt:lpstr>What Good are Mosquitoes?</vt:lpstr>
      <vt:lpstr>PowerPoint Presentation</vt:lpstr>
      <vt:lpstr>Malaria in the U.S. </vt:lpstr>
      <vt:lpstr>CDC Health Alert Network: June 26, 2023</vt:lpstr>
      <vt:lpstr>What is Malaria?</vt:lpstr>
      <vt:lpstr>Malarial Life Cycle: Mosquito</vt:lpstr>
      <vt:lpstr>Additional Form of Malaria </vt:lpstr>
      <vt:lpstr>Beneficial Malaria?</vt:lpstr>
      <vt:lpstr>Global Malaria Distribution</vt:lpstr>
      <vt:lpstr>Malaria Vector: Anopheles spp. Mosquitoes</vt:lpstr>
      <vt:lpstr>How Did Malaria Arrive in U.S.?</vt:lpstr>
      <vt:lpstr>Historical Malaria, U.S. </vt:lpstr>
      <vt:lpstr>1800s: Economic Consequences in the South</vt:lpstr>
      <vt:lpstr>Malaria Deaths 1938-1942</vt:lpstr>
      <vt:lpstr>Southern U.S.: TVA 1933</vt:lpstr>
      <vt:lpstr>TVA Recommened Mosquito Proofing of Houses</vt:lpstr>
      <vt:lpstr>Mosquito-Proofed House Exterior</vt:lpstr>
      <vt:lpstr>Mosquito-Proofed House Interior*</vt:lpstr>
      <vt:lpstr>Instructions for Door Construction</vt:lpstr>
      <vt:lpstr>Screened Porch</vt:lpstr>
      <vt:lpstr>Infection Rates: Screened vs. Unscreened</vt:lpstr>
      <vt:lpstr>PowerPoint Presentation</vt:lpstr>
      <vt:lpstr>PowerPoint Presentation</vt:lpstr>
      <vt:lpstr>PowerPoint Presentation</vt:lpstr>
      <vt:lpstr>An American Success Story!</vt:lpstr>
      <vt:lpstr>Why Should You Care About Malaria?</vt:lpstr>
      <vt:lpstr>What is the potential for local transmission of malaria in California?</vt:lpstr>
      <vt:lpstr>Anopheles in California</vt:lpstr>
      <vt:lpstr>PowerPoint Presentation</vt:lpstr>
      <vt:lpstr>Invasive Aedes</vt:lpstr>
      <vt:lpstr>California now has three species of introduced Aedes!</vt:lpstr>
      <vt:lpstr>Aedes aegypti</vt:lpstr>
      <vt:lpstr>Aedes aegypti</vt:lpstr>
      <vt:lpstr>Mosquito Sources</vt:lpstr>
      <vt:lpstr>Where does Aedes aegypti breed?  Within small containers containing water Eggs laid singly just above the water line; hatch when flooded</vt:lpstr>
      <vt:lpstr>Aedes Eggs: Bathtub Ring</vt:lpstr>
      <vt:lpstr>Good Micro-Habitat:  Breeding Sources for Aedes Mosquitoes</vt:lpstr>
      <vt:lpstr>How did Aedes aegypti arrive in California?</vt:lpstr>
      <vt:lpstr>Aedes albopictus</vt:lpstr>
      <vt:lpstr>Aedes albopictus:  Asian Tiger Mosquito   </vt:lpstr>
      <vt:lpstr>Aedes albopictus:  Asian Tiger Mosquito   </vt:lpstr>
      <vt:lpstr>PowerPoint Presentation</vt:lpstr>
      <vt:lpstr>PowerPoint Presentation</vt:lpstr>
      <vt:lpstr>PowerPoint Presentation</vt:lpstr>
      <vt:lpstr>Why Do We Care About These Introduced Mosquitoes?</vt:lpstr>
      <vt:lpstr>How to Preserve Your Health?</vt:lpstr>
      <vt:lpstr>Can We Eradicate Our Invasive Mosquitoes??</vt:lpstr>
      <vt:lpstr>The Good news is…</vt:lpstr>
      <vt:lpstr>Lessons from the Past</vt:lpstr>
      <vt:lpstr>Resources</vt:lpstr>
      <vt:lpstr>Questions?</vt:lpstr>
    </vt:vector>
  </TitlesOfParts>
  <Company>California Dept. of Public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Salmo</dc:creator>
  <cp:lastModifiedBy>Monica Nielsen</cp:lastModifiedBy>
  <cp:revision>283</cp:revision>
  <dcterms:created xsi:type="dcterms:W3CDTF">2016-03-08T21:13:51Z</dcterms:created>
  <dcterms:modified xsi:type="dcterms:W3CDTF">2023-08-03T17:50:26Z</dcterms:modified>
</cp:coreProperties>
</file>