
<file path=[Content_Types].xml><?xml version="1.0" encoding="utf-8"?>
<Types xmlns="http://schemas.openxmlformats.org/package/2006/content-types">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media/image174.JPG" ContentType="image/jpeg"/>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9" r:id="rId28"/>
    <p:sldId id="290" r:id="rId29"/>
    <p:sldId id="291" r:id="rId30"/>
    <p:sldId id="295" r:id="rId31"/>
    <p:sldId id="296" r:id="rId32"/>
    <p:sldId id="297" r:id="rId33"/>
    <p:sldId id="298" r:id="rId34"/>
    <p:sldId id="299" r:id="rId35"/>
    <p:sldId id="319" r:id="rId36"/>
    <p:sldId id="321" r:id="rId37"/>
    <p:sldId id="318" r:id="rId38"/>
    <p:sldId id="322" r:id="rId39"/>
    <p:sldId id="320" r:id="rId40"/>
    <p:sldId id="323" r:id="rId41"/>
    <p:sldId id="324" r:id="rId42"/>
    <p:sldId id="292" r:id="rId43"/>
    <p:sldId id="308" r:id="rId44"/>
    <p:sldId id="316" r:id="rId45"/>
    <p:sldId id="325" r:id="rId46"/>
    <p:sldId id="326" r:id="rId47"/>
    <p:sldId id="327" r:id="rId48"/>
  </p:sldIdLst>
  <p:sldSz cx="9144000" cy="6858000" type="screen4x3"/>
  <p:notesSz cx="7010400" cy="9296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3" d="100"/>
          <a:sy n="123" d="100"/>
        </p:scale>
        <p:origin x="1254" y="10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972"/>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1344" y="1"/>
            <a:ext cx="3037840" cy="466972"/>
          </a:xfrm>
          <a:prstGeom prst="rect">
            <a:avLst/>
          </a:prstGeom>
        </p:spPr>
        <p:txBody>
          <a:bodyPr vert="horz" lIns="93177" tIns="46589" rIns="93177" bIns="46589" rtlCol="0"/>
          <a:lstStyle>
            <a:lvl1pPr algn="r">
              <a:defRPr sz="1200"/>
            </a:lvl1pPr>
          </a:lstStyle>
          <a:p>
            <a:fld id="{69FB9E10-15C4-4167-B641-3E828FC9E2A9}" type="datetimeFigureOut">
              <a:rPr lang="en-US" smtClean="0"/>
              <a:t>8/2/2023</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5"/>
            <a:ext cx="5608320" cy="3660456"/>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430"/>
            <a:ext cx="3037840" cy="466971"/>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1344" y="8829430"/>
            <a:ext cx="3037840" cy="466971"/>
          </a:xfrm>
          <a:prstGeom prst="rect">
            <a:avLst/>
          </a:prstGeom>
        </p:spPr>
        <p:txBody>
          <a:bodyPr vert="horz" lIns="93177" tIns="46589" rIns="93177" bIns="46589" rtlCol="0" anchor="b"/>
          <a:lstStyle>
            <a:lvl1pPr algn="r">
              <a:defRPr sz="1200"/>
            </a:lvl1pPr>
          </a:lstStyle>
          <a:p>
            <a:fld id="{4CA004F0-15EC-4660-B4CE-89A454AC8DC9}" type="slidenum">
              <a:rPr lang="en-US" smtClean="0"/>
              <a:t>‹#›</a:t>
            </a:fld>
            <a:endParaRPr lang="en-US"/>
          </a:p>
        </p:txBody>
      </p:sp>
    </p:spTree>
    <p:extLst>
      <p:ext uri="{BB962C8B-B14F-4D97-AF65-F5344CB8AC3E}">
        <p14:creationId xmlns:p14="http://schemas.microsoft.com/office/powerpoint/2010/main" val="992223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a:t>
            </a:fld>
            <a:endParaRPr lang="en-US"/>
          </a:p>
        </p:txBody>
      </p:sp>
    </p:spTree>
    <p:extLst>
      <p:ext uri="{BB962C8B-B14F-4D97-AF65-F5344CB8AC3E}">
        <p14:creationId xmlns:p14="http://schemas.microsoft.com/office/powerpoint/2010/main" val="4196668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10</a:t>
            </a:fld>
            <a:endParaRPr lang="en-US"/>
          </a:p>
        </p:txBody>
      </p:sp>
    </p:spTree>
    <p:extLst>
      <p:ext uri="{BB962C8B-B14F-4D97-AF65-F5344CB8AC3E}">
        <p14:creationId xmlns:p14="http://schemas.microsoft.com/office/powerpoint/2010/main" val="2120590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11</a:t>
            </a:fld>
            <a:endParaRPr lang="en-US"/>
          </a:p>
        </p:txBody>
      </p:sp>
    </p:spTree>
    <p:extLst>
      <p:ext uri="{BB962C8B-B14F-4D97-AF65-F5344CB8AC3E}">
        <p14:creationId xmlns:p14="http://schemas.microsoft.com/office/powerpoint/2010/main" val="10065091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12</a:t>
            </a:fld>
            <a:endParaRPr lang="en-US"/>
          </a:p>
        </p:txBody>
      </p:sp>
    </p:spTree>
    <p:extLst>
      <p:ext uri="{BB962C8B-B14F-4D97-AF65-F5344CB8AC3E}">
        <p14:creationId xmlns:p14="http://schemas.microsoft.com/office/powerpoint/2010/main" val="2278548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13</a:t>
            </a:fld>
            <a:endParaRPr lang="en-US"/>
          </a:p>
        </p:txBody>
      </p:sp>
    </p:spTree>
    <p:extLst>
      <p:ext uri="{BB962C8B-B14F-4D97-AF65-F5344CB8AC3E}">
        <p14:creationId xmlns:p14="http://schemas.microsoft.com/office/powerpoint/2010/main" val="11512843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14</a:t>
            </a:fld>
            <a:endParaRPr lang="en-US"/>
          </a:p>
        </p:txBody>
      </p:sp>
    </p:spTree>
    <p:extLst>
      <p:ext uri="{BB962C8B-B14F-4D97-AF65-F5344CB8AC3E}">
        <p14:creationId xmlns:p14="http://schemas.microsoft.com/office/powerpoint/2010/main" val="41085653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15</a:t>
            </a:fld>
            <a:endParaRPr lang="en-US"/>
          </a:p>
        </p:txBody>
      </p:sp>
    </p:spTree>
    <p:extLst>
      <p:ext uri="{BB962C8B-B14F-4D97-AF65-F5344CB8AC3E}">
        <p14:creationId xmlns:p14="http://schemas.microsoft.com/office/powerpoint/2010/main" val="3495047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16</a:t>
            </a:fld>
            <a:endParaRPr lang="en-US"/>
          </a:p>
        </p:txBody>
      </p:sp>
    </p:spTree>
    <p:extLst>
      <p:ext uri="{BB962C8B-B14F-4D97-AF65-F5344CB8AC3E}">
        <p14:creationId xmlns:p14="http://schemas.microsoft.com/office/powerpoint/2010/main" val="4457174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17</a:t>
            </a:fld>
            <a:endParaRPr lang="en-US"/>
          </a:p>
        </p:txBody>
      </p:sp>
    </p:spTree>
    <p:extLst>
      <p:ext uri="{BB962C8B-B14F-4D97-AF65-F5344CB8AC3E}">
        <p14:creationId xmlns:p14="http://schemas.microsoft.com/office/powerpoint/2010/main" val="1401032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18</a:t>
            </a:fld>
            <a:endParaRPr lang="en-US"/>
          </a:p>
        </p:txBody>
      </p:sp>
    </p:spTree>
    <p:extLst>
      <p:ext uri="{BB962C8B-B14F-4D97-AF65-F5344CB8AC3E}">
        <p14:creationId xmlns:p14="http://schemas.microsoft.com/office/powerpoint/2010/main" val="4243501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19</a:t>
            </a:fld>
            <a:endParaRPr lang="en-US"/>
          </a:p>
        </p:txBody>
      </p:sp>
    </p:spTree>
    <p:extLst>
      <p:ext uri="{BB962C8B-B14F-4D97-AF65-F5344CB8AC3E}">
        <p14:creationId xmlns:p14="http://schemas.microsoft.com/office/powerpoint/2010/main" val="931960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a:t>
            </a:fld>
            <a:endParaRPr lang="en-US"/>
          </a:p>
        </p:txBody>
      </p:sp>
    </p:spTree>
    <p:extLst>
      <p:ext uri="{BB962C8B-B14F-4D97-AF65-F5344CB8AC3E}">
        <p14:creationId xmlns:p14="http://schemas.microsoft.com/office/powerpoint/2010/main" val="1695956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20</a:t>
            </a:fld>
            <a:endParaRPr lang="en-US"/>
          </a:p>
        </p:txBody>
      </p:sp>
    </p:spTree>
    <p:extLst>
      <p:ext uri="{BB962C8B-B14F-4D97-AF65-F5344CB8AC3E}">
        <p14:creationId xmlns:p14="http://schemas.microsoft.com/office/powerpoint/2010/main" val="15326493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21</a:t>
            </a:fld>
            <a:endParaRPr lang="en-US"/>
          </a:p>
        </p:txBody>
      </p:sp>
    </p:spTree>
    <p:extLst>
      <p:ext uri="{BB962C8B-B14F-4D97-AF65-F5344CB8AC3E}">
        <p14:creationId xmlns:p14="http://schemas.microsoft.com/office/powerpoint/2010/main" val="1417406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22</a:t>
            </a:fld>
            <a:endParaRPr lang="en-US"/>
          </a:p>
        </p:txBody>
      </p:sp>
    </p:spTree>
    <p:extLst>
      <p:ext uri="{BB962C8B-B14F-4D97-AF65-F5344CB8AC3E}">
        <p14:creationId xmlns:p14="http://schemas.microsoft.com/office/powerpoint/2010/main" val="457806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23</a:t>
            </a:fld>
            <a:endParaRPr lang="en-US"/>
          </a:p>
        </p:txBody>
      </p:sp>
    </p:spTree>
    <p:extLst>
      <p:ext uri="{BB962C8B-B14F-4D97-AF65-F5344CB8AC3E}">
        <p14:creationId xmlns:p14="http://schemas.microsoft.com/office/powerpoint/2010/main" val="3001589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24</a:t>
            </a:fld>
            <a:endParaRPr lang="en-US"/>
          </a:p>
        </p:txBody>
      </p:sp>
    </p:spTree>
    <p:extLst>
      <p:ext uri="{BB962C8B-B14F-4D97-AF65-F5344CB8AC3E}">
        <p14:creationId xmlns:p14="http://schemas.microsoft.com/office/powerpoint/2010/main" val="4249373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25</a:t>
            </a:fld>
            <a:endParaRPr lang="en-US"/>
          </a:p>
        </p:txBody>
      </p:sp>
    </p:spTree>
    <p:extLst>
      <p:ext uri="{BB962C8B-B14F-4D97-AF65-F5344CB8AC3E}">
        <p14:creationId xmlns:p14="http://schemas.microsoft.com/office/powerpoint/2010/main" val="27658034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26</a:t>
            </a:fld>
            <a:endParaRPr lang="en-US"/>
          </a:p>
        </p:txBody>
      </p:sp>
    </p:spTree>
    <p:extLst>
      <p:ext uri="{BB962C8B-B14F-4D97-AF65-F5344CB8AC3E}">
        <p14:creationId xmlns:p14="http://schemas.microsoft.com/office/powerpoint/2010/main" val="2203068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27</a:t>
            </a:fld>
            <a:endParaRPr lang="en-US"/>
          </a:p>
        </p:txBody>
      </p:sp>
    </p:spTree>
    <p:extLst>
      <p:ext uri="{BB962C8B-B14F-4D97-AF65-F5344CB8AC3E}">
        <p14:creationId xmlns:p14="http://schemas.microsoft.com/office/powerpoint/2010/main" val="3456121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28</a:t>
            </a:fld>
            <a:endParaRPr lang="en-US"/>
          </a:p>
        </p:txBody>
      </p:sp>
    </p:spTree>
    <p:extLst>
      <p:ext uri="{BB962C8B-B14F-4D97-AF65-F5344CB8AC3E}">
        <p14:creationId xmlns:p14="http://schemas.microsoft.com/office/powerpoint/2010/main" val="20471907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29</a:t>
            </a:fld>
            <a:endParaRPr lang="en-US"/>
          </a:p>
        </p:txBody>
      </p:sp>
    </p:spTree>
    <p:extLst>
      <p:ext uri="{BB962C8B-B14F-4D97-AF65-F5344CB8AC3E}">
        <p14:creationId xmlns:p14="http://schemas.microsoft.com/office/powerpoint/2010/main" val="3249786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a:t>
            </a:fld>
            <a:endParaRPr lang="en-US"/>
          </a:p>
        </p:txBody>
      </p:sp>
    </p:spTree>
    <p:extLst>
      <p:ext uri="{BB962C8B-B14F-4D97-AF65-F5344CB8AC3E}">
        <p14:creationId xmlns:p14="http://schemas.microsoft.com/office/powerpoint/2010/main" val="14735507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30</a:t>
            </a:fld>
            <a:endParaRPr lang="en-US"/>
          </a:p>
        </p:txBody>
      </p:sp>
    </p:spTree>
    <p:extLst>
      <p:ext uri="{BB962C8B-B14F-4D97-AF65-F5344CB8AC3E}">
        <p14:creationId xmlns:p14="http://schemas.microsoft.com/office/powerpoint/2010/main" val="2212764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31</a:t>
            </a:fld>
            <a:endParaRPr lang="en-US"/>
          </a:p>
        </p:txBody>
      </p:sp>
    </p:spTree>
    <p:extLst>
      <p:ext uri="{BB962C8B-B14F-4D97-AF65-F5344CB8AC3E}">
        <p14:creationId xmlns:p14="http://schemas.microsoft.com/office/powerpoint/2010/main" val="3222378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32</a:t>
            </a:fld>
            <a:endParaRPr lang="en-US"/>
          </a:p>
        </p:txBody>
      </p:sp>
    </p:spTree>
    <p:extLst>
      <p:ext uri="{BB962C8B-B14F-4D97-AF65-F5344CB8AC3E}">
        <p14:creationId xmlns:p14="http://schemas.microsoft.com/office/powerpoint/2010/main" val="2027379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33</a:t>
            </a:fld>
            <a:endParaRPr lang="en-US"/>
          </a:p>
        </p:txBody>
      </p:sp>
    </p:spTree>
    <p:extLst>
      <p:ext uri="{BB962C8B-B14F-4D97-AF65-F5344CB8AC3E}">
        <p14:creationId xmlns:p14="http://schemas.microsoft.com/office/powerpoint/2010/main" val="20158481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34</a:t>
            </a:fld>
            <a:endParaRPr lang="en-US"/>
          </a:p>
        </p:txBody>
      </p:sp>
    </p:spTree>
    <p:extLst>
      <p:ext uri="{BB962C8B-B14F-4D97-AF65-F5344CB8AC3E}">
        <p14:creationId xmlns:p14="http://schemas.microsoft.com/office/powerpoint/2010/main" val="37213744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35</a:t>
            </a:fld>
            <a:endParaRPr lang="en-US"/>
          </a:p>
        </p:txBody>
      </p:sp>
    </p:spTree>
    <p:extLst>
      <p:ext uri="{BB962C8B-B14F-4D97-AF65-F5344CB8AC3E}">
        <p14:creationId xmlns:p14="http://schemas.microsoft.com/office/powerpoint/2010/main" val="20109829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36</a:t>
            </a:fld>
            <a:endParaRPr lang="en-US"/>
          </a:p>
        </p:txBody>
      </p:sp>
    </p:spTree>
    <p:extLst>
      <p:ext uri="{BB962C8B-B14F-4D97-AF65-F5344CB8AC3E}">
        <p14:creationId xmlns:p14="http://schemas.microsoft.com/office/powerpoint/2010/main" val="12757724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37</a:t>
            </a:fld>
            <a:endParaRPr lang="en-US"/>
          </a:p>
        </p:txBody>
      </p:sp>
    </p:spTree>
    <p:extLst>
      <p:ext uri="{BB962C8B-B14F-4D97-AF65-F5344CB8AC3E}">
        <p14:creationId xmlns:p14="http://schemas.microsoft.com/office/powerpoint/2010/main" val="29644136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38</a:t>
            </a:fld>
            <a:endParaRPr lang="en-US"/>
          </a:p>
        </p:txBody>
      </p:sp>
    </p:spTree>
    <p:extLst>
      <p:ext uri="{BB962C8B-B14F-4D97-AF65-F5344CB8AC3E}">
        <p14:creationId xmlns:p14="http://schemas.microsoft.com/office/powerpoint/2010/main" val="455791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39</a:t>
            </a:fld>
            <a:endParaRPr lang="en-US"/>
          </a:p>
        </p:txBody>
      </p:sp>
    </p:spTree>
    <p:extLst>
      <p:ext uri="{BB962C8B-B14F-4D97-AF65-F5344CB8AC3E}">
        <p14:creationId xmlns:p14="http://schemas.microsoft.com/office/powerpoint/2010/main" val="2976148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4</a:t>
            </a:fld>
            <a:endParaRPr lang="en-US"/>
          </a:p>
        </p:txBody>
      </p:sp>
    </p:spTree>
    <p:extLst>
      <p:ext uri="{BB962C8B-B14F-4D97-AF65-F5344CB8AC3E}">
        <p14:creationId xmlns:p14="http://schemas.microsoft.com/office/powerpoint/2010/main" val="21019347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40</a:t>
            </a:fld>
            <a:endParaRPr lang="en-US"/>
          </a:p>
        </p:txBody>
      </p:sp>
    </p:spTree>
    <p:extLst>
      <p:ext uri="{BB962C8B-B14F-4D97-AF65-F5344CB8AC3E}">
        <p14:creationId xmlns:p14="http://schemas.microsoft.com/office/powerpoint/2010/main" val="8813678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41</a:t>
            </a:fld>
            <a:endParaRPr lang="en-US"/>
          </a:p>
        </p:txBody>
      </p:sp>
    </p:spTree>
    <p:extLst>
      <p:ext uri="{BB962C8B-B14F-4D97-AF65-F5344CB8AC3E}">
        <p14:creationId xmlns:p14="http://schemas.microsoft.com/office/powerpoint/2010/main" val="31400499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42</a:t>
            </a:fld>
            <a:endParaRPr lang="en-US"/>
          </a:p>
        </p:txBody>
      </p:sp>
    </p:spTree>
    <p:extLst>
      <p:ext uri="{BB962C8B-B14F-4D97-AF65-F5344CB8AC3E}">
        <p14:creationId xmlns:p14="http://schemas.microsoft.com/office/powerpoint/2010/main" val="36247789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43</a:t>
            </a:fld>
            <a:endParaRPr lang="en-US"/>
          </a:p>
        </p:txBody>
      </p:sp>
    </p:spTree>
    <p:extLst>
      <p:ext uri="{BB962C8B-B14F-4D97-AF65-F5344CB8AC3E}">
        <p14:creationId xmlns:p14="http://schemas.microsoft.com/office/powerpoint/2010/main" val="37704170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44</a:t>
            </a:fld>
            <a:endParaRPr lang="en-US"/>
          </a:p>
        </p:txBody>
      </p:sp>
    </p:spTree>
    <p:extLst>
      <p:ext uri="{BB962C8B-B14F-4D97-AF65-F5344CB8AC3E}">
        <p14:creationId xmlns:p14="http://schemas.microsoft.com/office/powerpoint/2010/main" val="1042029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5</a:t>
            </a:fld>
            <a:endParaRPr lang="en-US"/>
          </a:p>
        </p:txBody>
      </p:sp>
    </p:spTree>
    <p:extLst>
      <p:ext uri="{BB962C8B-B14F-4D97-AF65-F5344CB8AC3E}">
        <p14:creationId xmlns:p14="http://schemas.microsoft.com/office/powerpoint/2010/main" val="1851936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6</a:t>
            </a:fld>
            <a:endParaRPr lang="en-US"/>
          </a:p>
        </p:txBody>
      </p:sp>
    </p:spTree>
    <p:extLst>
      <p:ext uri="{BB962C8B-B14F-4D97-AF65-F5344CB8AC3E}">
        <p14:creationId xmlns:p14="http://schemas.microsoft.com/office/powerpoint/2010/main" val="889096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7</a:t>
            </a:fld>
            <a:endParaRPr lang="en-US"/>
          </a:p>
        </p:txBody>
      </p:sp>
    </p:spTree>
    <p:extLst>
      <p:ext uri="{BB962C8B-B14F-4D97-AF65-F5344CB8AC3E}">
        <p14:creationId xmlns:p14="http://schemas.microsoft.com/office/powerpoint/2010/main" val="2551922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8</a:t>
            </a:fld>
            <a:endParaRPr lang="en-US"/>
          </a:p>
        </p:txBody>
      </p:sp>
    </p:spTree>
    <p:extLst>
      <p:ext uri="{BB962C8B-B14F-4D97-AF65-F5344CB8AC3E}">
        <p14:creationId xmlns:p14="http://schemas.microsoft.com/office/powerpoint/2010/main" val="118559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A004F0-15EC-4660-B4CE-89A454AC8DC9}" type="slidenum">
              <a:rPr lang="en-US" smtClean="0"/>
              <a:t>9</a:t>
            </a:fld>
            <a:endParaRPr lang="en-US"/>
          </a:p>
        </p:txBody>
      </p:sp>
    </p:spTree>
    <p:extLst>
      <p:ext uri="{BB962C8B-B14F-4D97-AF65-F5344CB8AC3E}">
        <p14:creationId xmlns:p14="http://schemas.microsoft.com/office/powerpoint/2010/main" val="265998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400" b="0" i="0">
                <a:solidFill>
                  <a:schemeClr val="tx1"/>
                </a:solidFill>
                <a:latin typeface="Constantia"/>
                <a:cs typeface="Constantia"/>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2800" b="0" i="0">
                <a:solidFill>
                  <a:schemeClr val="tx1"/>
                </a:solidFill>
                <a:latin typeface="Constantia"/>
                <a:cs typeface="Constant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Constantia"/>
                <a:cs typeface="Constantia"/>
              </a:defRPr>
            </a:lvl1pPr>
          </a:lstStyle>
          <a:p>
            <a:endParaRPr/>
          </a:p>
        </p:txBody>
      </p:sp>
      <p:sp>
        <p:nvSpPr>
          <p:cNvPr id="3" name="Holder 3"/>
          <p:cNvSpPr>
            <a:spLocks noGrp="1"/>
          </p:cNvSpPr>
          <p:nvPr>
            <p:ph type="body" idx="1"/>
          </p:nvPr>
        </p:nvSpPr>
        <p:spPr/>
        <p:txBody>
          <a:bodyPr lIns="0" tIns="0" rIns="0" bIns="0"/>
          <a:lstStyle>
            <a:lvl1pPr>
              <a:defRPr sz="2800" b="0" i="0">
                <a:solidFill>
                  <a:schemeClr val="tx1"/>
                </a:solidFill>
                <a:latin typeface="Constantia"/>
                <a:cs typeface="Constantia"/>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Constantia"/>
                <a:cs typeface="Constanti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52400" y="1635125"/>
            <a:ext cx="8831580" cy="5045075"/>
          </a:xfrm>
          <a:custGeom>
            <a:avLst/>
            <a:gdLst/>
            <a:ahLst/>
            <a:cxnLst/>
            <a:rect l="l" t="t" r="r" b="b"/>
            <a:pathLst>
              <a:path w="8831580" h="5045075">
                <a:moveTo>
                  <a:pt x="8831262" y="0"/>
                </a:moveTo>
                <a:lnTo>
                  <a:pt x="0" y="0"/>
                </a:lnTo>
                <a:lnTo>
                  <a:pt x="0" y="5045075"/>
                </a:lnTo>
                <a:lnTo>
                  <a:pt x="8831262" y="5045075"/>
                </a:lnTo>
                <a:lnTo>
                  <a:pt x="8831262" y="0"/>
                </a:lnTo>
                <a:close/>
              </a:path>
            </a:pathLst>
          </a:custGeom>
          <a:solidFill>
            <a:srgbClr val="F8F8F8"/>
          </a:solidFill>
        </p:spPr>
        <p:txBody>
          <a:bodyPr wrap="square" lIns="0" tIns="0" rIns="0" bIns="0" rtlCol="0"/>
          <a:lstStyle/>
          <a:p>
            <a:endParaRPr/>
          </a:p>
        </p:txBody>
      </p:sp>
      <p:sp>
        <p:nvSpPr>
          <p:cNvPr id="17" name="bg object 17"/>
          <p:cNvSpPr/>
          <p:nvPr/>
        </p:nvSpPr>
        <p:spPr>
          <a:xfrm>
            <a:off x="152400" y="152400"/>
            <a:ext cx="8813800" cy="1346200"/>
          </a:xfrm>
          <a:custGeom>
            <a:avLst/>
            <a:gdLst/>
            <a:ahLst/>
            <a:cxnLst/>
            <a:rect l="l" t="t" r="r" b="b"/>
            <a:pathLst>
              <a:path w="8813800" h="1346200">
                <a:moveTo>
                  <a:pt x="8813800" y="0"/>
                </a:moveTo>
                <a:lnTo>
                  <a:pt x="0" y="0"/>
                </a:lnTo>
                <a:lnTo>
                  <a:pt x="0" y="1346200"/>
                </a:lnTo>
                <a:lnTo>
                  <a:pt x="8813800" y="1346200"/>
                </a:lnTo>
                <a:lnTo>
                  <a:pt x="8813800" y="0"/>
                </a:lnTo>
                <a:close/>
              </a:path>
            </a:pathLst>
          </a:custGeom>
          <a:solidFill>
            <a:srgbClr val="000000"/>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400" b="0" i="0">
                <a:solidFill>
                  <a:schemeClr val="tx1"/>
                </a:solidFill>
                <a:latin typeface="Constantia"/>
                <a:cs typeface="Constant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0"/>
            <a:ext cx="9144000" cy="6858000"/>
          </a:xfrm>
          <a:prstGeom prst="rect">
            <a:avLst/>
          </a:prstGeom>
        </p:spPr>
      </p:pic>
      <p:sp>
        <p:nvSpPr>
          <p:cNvPr id="2" name="Holder 2"/>
          <p:cNvSpPr>
            <a:spLocks noGrp="1"/>
          </p:cNvSpPr>
          <p:nvPr>
            <p:ph type="title"/>
          </p:nvPr>
        </p:nvSpPr>
        <p:spPr>
          <a:xfrm>
            <a:off x="307340" y="1430845"/>
            <a:ext cx="7646034" cy="1122680"/>
          </a:xfrm>
          <a:prstGeom prst="rect">
            <a:avLst/>
          </a:prstGeom>
        </p:spPr>
        <p:txBody>
          <a:bodyPr wrap="square" lIns="0" tIns="0" rIns="0" bIns="0">
            <a:spAutoFit/>
          </a:bodyPr>
          <a:lstStyle>
            <a:lvl1pPr>
              <a:defRPr sz="2400" b="0" i="0">
                <a:solidFill>
                  <a:schemeClr val="tx1"/>
                </a:solidFill>
                <a:latin typeface="Constantia"/>
                <a:cs typeface="Constantia"/>
              </a:defRPr>
            </a:lvl1pPr>
          </a:lstStyle>
          <a:p>
            <a:endParaRPr/>
          </a:p>
        </p:txBody>
      </p:sp>
      <p:sp>
        <p:nvSpPr>
          <p:cNvPr id="3" name="Holder 3"/>
          <p:cNvSpPr>
            <a:spLocks noGrp="1"/>
          </p:cNvSpPr>
          <p:nvPr>
            <p:ph type="body" idx="1"/>
          </p:nvPr>
        </p:nvSpPr>
        <p:spPr>
          <a:xfrm>
            <a:off x="3050539" y="1686560"/>
            <a:ext cx="5407659" cy="1732279"/>
          </a:xfrm>
          <a:prstGeom prst="rect">
            <a:avLst/>
          </a:prstGeom>
        </p:spPr>
        <p:txBody>
          <a:bodyPr wrap="square" lIns="0" tIns="0" rIns="0" bIns="0">
            <a:spAutoFit/>
          </a:bodyPr>
          <a:lstStyle>
            <a:lvl1pPr>
              <a:defRPr sz="2800" b="0" i="0">
                <a:solidFill>
                  <a:schemeClr val="tx1"/>
                </a:solidFill>
                <a:latin typeface="Constantia"/>
                <a:cs typeface="Constantia"/>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g"/></Relationships>
</file>

<file path=ppt/slides/_rels/slide10.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4.jpg"/><Relationship Id="rId11" Type="http://schemas.openxmlformats.org/officeDocument/2006/relationships/image" Target="../media/image59.png"/><Relationship Id="rId5" Type="http://schemas.openxmlformats.org/officeDocument/2006/relationships/image" Target="../media/image53.jpg"/><Relationship Id="rId10" Type="http://schemas.openxmlformats.org/officeDocument/2006/relationships/image" Target="../media/image58.png"/><Relationship Id="rId4" Type="http://schemas.openxmlformats.org/officeDocument/2006/relationships/image" Target="../media/image52.jp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3" Type="http://schemas.openxmlformats.org/officeDocument/2006/relationships/image" Target="../media/image60.jp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g"/></Relationships>
</file>

<file path=ppt/slides/_rels/slide1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67.png"/><Relationship Id="rId4" Type="http://schemas.openxmlformats.org/officeDocument/2006/relationships/image" Target="../media/image66.png"/></Relationships>
</file>

<file path=ppt/slides/_rels/slide1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70.jpg"/><Relationship Id="rId4" Type="http://schemas.openxmlformats.org/officeDocument/2006/relationships/image" Target="../media/image69.jpg"/></Relationships>
</file>

<file path=ppt/slides/_rels/slide1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1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image" Target="../media/image75.png"/><Relationship Id="rId10" Type="http://schemas.openxmlformats.org/officeDocument/2006/relationships/image" Target="../media/image80.png"/><Relationship Id="rId4" Type="http://schemas.openxmlformats.org/officeDocument/2006/relationships/image" Target="../media/image74.png"/><Relationship Id="rId9"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85.jpg"/></Relationships>
</file>

<file path=ppt/slides/_rels/slide1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39.jpg"/><Relationship Id="rId4" Type="http://schemas.openxmlformats.org/officeDocument/2006/relationships/image" Target="../media/image87.png"/></Relationships>
</file>

<file path=ppt/slides/_rels/slide18.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jpg"/><Relationship Id="rId7" Type="http://schemas.openxmlformats.org/officeDocument/2006/relationships/image" Target="../media/image9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jpg"/><Relationship Id="rId9" Type="http://schemas.openxmlformats.org/officeDocument/2006/relationships/image" Target="../media/image95.png"/></Relationships>
</file>

<file path=ppt/slides/_rels/slide1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97.jpg"/></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97.jp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jpg"/><Relationship Id="rId5" Type="http://schemas.openxmlformats.org/officeDocument/2006/relationships/image" Target="../media/image97.jpg"/><Relationship Id="rId4" Type="http://schemas.openxmlformats.org/officeDocument/2006/relationships/image" Target="../media/image101.jpg"/></Relationships>
</file>

<file path=ppt/slides/_rels/slide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0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97.jpg"/><Relationship Id="rId4" Type="http://schemas.openxmlformats.org/officeDocument/2006/relationships/image" Target="../media/image107.jpg"/></Relationships>
</file>

<file path=ppt/slides/_rels/slide2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2.jpg"/><Relationship Id="rId5" Type="http://schemas.openxmlformats.org/officeDocument/2006/relationships/hyperlink" Target="http://www.google.com/url?sa=i&amp;rct=j&amp;q&amp;esrc=s&amp;source=images&amp;cd&amp;cad=rja&amp;uact=8&amp;ved=0CAcQjRxqFQoTCPPj09eTz8gCFQ0xiAodALIB6g&amp;url=http%3A//www.modernciftlik.com/urun/elektrikli-cit-arici-seti&amp;bvm=bv.105454873%2Cd.cGU&amp;psig=AFQjCNGnRJYbbx3AQy4TWl8QC5WJZ8hQqw&amp;ust=1445365252309239" TargetMode="External"/><Relationship Id="rId4" Type="http://schemas.openxmlformats.org/officeDocument/2006/relationships/image" Target="../media/image111.jpg"/></Relationships>
</file>

<file path=ppt/slides/_rels/slide2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17.png"/><Relationship Id="rId4" Type="http://schemas.openxmlformats.org/officeDocument/2006/relationships/image" Target="../media/image116.jpg"/></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w&amp;url=http%3A//geology.com/lakes-rivers-water/california.shtml&amp;ei=HA1QVMnZJNXpoASMz4HABw&amp;psig=AFQjCNFQZVGvKbSNzLRtCbn4wWdMuBWTcw&amp;ust=1414618730816823" TargetMode="External"/><Relationship Id="rId7"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119.png"/><Relationship Id="rId5" Type="http://schemas.openxmlformats.org/officeDocument/2006/relationships/image" Target="../media/image9.jpg"/><Relationship Id="rId4" Type="http://schemas.openxmlformats.org/officeDocument/2006/relationships/image" Target="../media/image118.jpg"/></Relationships>
</file>

<file path=ppt/slides/_rels/slide28.xml.rels><?xml version="1.0" encoding="UTF-8" standalone="yes"?>
<Relationships xmlns="http://schemas.openxmlformats.org/package/2006/relationships"><Relationship Id="rId8" Type="http://schemas.openxmlformats.org/officeDocument/2006/relationships/image" Target="../media/image126.jp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124.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jpg"/></Relationships>
</file>

<file path=ppt/slides/_rels/slide29.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jp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133.jpg"/><Relationship Id="rId5" Type="http://schemas.openxmlformats.org/officeDocument/2006/relationships/image" Target="../media/image132.png"/><Relationship Id="rId4" Type="http://schemas.openxmlformats.org/officeDocument/2006/relationships/image" Target="../media/image131.png"/><Relationship Id="rId9" Type="http://schemas.openxmlformats.org/officeDocument/2006/relationships/image" Target="../media/image136.png"/></Relationships>
</file>

<file path=ppt/slides/_rels/slide31.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png"/><Relationship Id="rId3" Type="http://schemas.openxmlformats.org/officeDocument/2006/relationships/image" Target="../media/image137.jpg"/><Relationship Id="rId7" Type="http://schemas.openxmlformats.org/officeDocument/2006/relationships/image" Target="../media/image141.png"/><Relationship Id="rId12" Type="http://schemas.openxmlformats.org/officeDocument/2006/relationships/image" Target="../media/image146.png"/><Relationship Id="rId17" Type="http://schemas.openxmlformats.org/officeDocument/2006/relationships/image" Target="../media/image151.png"/><Relationship Id="rId2" Type="http://schemas.openxmlformats.org/officeDocument/2006/relationships/notesSlide" Target="../notesSlides/notesSlide31.xml"/><Relationship Id="rId16" Type="http://schemas.openxmlformats.org/officeDocument/2006/relationships/image" Target="../media/image150.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5" Type="http://schemas.openxmlformats.org/officeDocument/2006/relationships/image" Target="../media/image149.png"/><Relationship Id="rId10" Type="http://schemas.openxmlformats.org/officeDocument/2006/relationships/image" Target="../media/image144.png"/><Relationship Id="rId4" Type="http://schemas.openxmlformats.org/officeDocument/2006/relationships/image" Target="../media/image138.png"/><Relationship Id="rId9" Type="http://schemas.openxmlformats.org/officeDocument/2006/relationships/image" Target="../media/image143.png"/><Relationship Id="rId14" Type="http://schemas.openxmlformats.org/officeDocument/2006/relationships/image" Target="../media/image148.png"/></Relationships>
</file>

<file path=ppt/slides/_rels/slide32.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33.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image" Target="../media/image160.png"/><Relationship Id="rId4" Type="http://schemas.openxmlformats.org/officeDocument/2006/relationships/image" Target="../media/image159.png"/></Relationships>
</file>

<file path=ppt/slides/_rels/slide34.xml.rels><?xml version="1.0" encoding="UTF-8" standalone="yes"?>
<Relationships xmlns="http://schemas.openxmlformats.org/package/2006/relationships"><Relationship Id="rId8" Type="http://schemas.openxmlformats.org/officeDocument/2006/relationships/image" Target="../media/image166.pn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 Id="rId9" Type="http://schemas.openxmlformats.org/officeDocument/2006/relationships/image" Target="../media/image167.png"/></Relationships>
</file>

<file path=ppt/slides/_rels/slide3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10" Type="http://schemas.openxmlformats.org/officeDocument/2006/relationships/image" Target="../media/image20.png"/><Relationship Id="rId4" Type="http://schemas.openxmlformats.org/officeDocument/2006/relationships/image" Target="../media/image14.jp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4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185.png"/><Relationship Id="rId4" Type="http://schemas.openxmlformats.org/officeDocument/2006/relationships/image" Target="../media/image184.png"/></Relationships>
</file>

<file path=ppt/slides/_rels/slide4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187.png"/><Relationship Id="rId4" Type="http://schemas.openxmlformats.org/officeDocument/2006/relationships/image" Target="../media/image18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hyperlink" Target="http://www.google.com/url?sa=i&amp;rct=j&amp;q&amp;esrc=s&amp;source=images&amp;cd&amp;cad=rja&amp;uact=8&amp;ved=0CAcQjRxqFQoTCPqElMnc08cCFQc2iAod7MYFXA&amp;url=http%3A//www.masterfile.com/stock-photography/image/848-06785691/Honey-Bee-(Apis-mellifera)-infested-with-Honeybee-Mites-(Varroa&amp;ei=XH7kVfrmNofsoATsjZfgBQ&amp;psig=AFQjCNE1wI9t9dQbDjnWZ-d30LXzIfomrg&amp;ust=1441124035410927" TargetMode="External"/><Relationship Id="rId3" Type="http://schemas.openxmlformats.org/officeDocument/2006/relationships/image" Target="../media/image21.jpg"/><Relationship Id="rId7" Type="http://schemas.openxmlformats.org/officeDocument/2006/relationships/image" Target="../media/image25.jpg"/><Relationship Id="rId12"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24.jpg"/><Relationship Id="rId11" Type="http://schemas.openxmlformats.org/officeDocument/2006/relationships/image" Target="../media/image28.png"/><Relationship Id="rId5" Type="http://schemas.openxmlformats.org/officeDocument/2006/relationships/image" Target="../media/image23.jpg"/><Relationship Id="rId10" Type="http://schemas.openxmlformats.org/officeDocument/2006/relationships/image" Target="../media/image27.jpg"/><Relationship Id="rId4" Type="http://schemas.openxmlformats.org/officeDocument/2006/relationships/image" Target="../media/image22.jpg"/><Relationship Id="rId9" Type="http://schemas.openxmlformats.org/officeDocument/2006/relationships/image" Target="../media/image26.jp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8.jp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png"/><Relationship Id="rId4" Type="http://schemas.openxmlformats.org/officeDocument/2006/relationships/image" Target="../media/image43.jp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524000" y="376238"/>
            <a:ext cx="7620000" cy="6239510"/>
            <a:chOff x="1524000" y="376238"/>
            <a:chExt cx="7620000" cy="6239510"/>
          </a:xfrm>
        </p:grpSpPr>
        <p:pic>
          <p:nvPicPr>
            <p:cNvPr id="4" name="object 4"/>
            <p:cNvPicPr/>
            <p:nvPr/>
          </p:nvPicPr>
          <p:blipFill>
            <a:blip r:embed="rId3" cstate="print"/>
            <a:stretch>
              <a:fillRect/>
            </a:stretch>
          </p:blipFill>
          <p:spPr>
            <a:xfrm>
              <a:off x="1703745" y="395230"/>
              <a:ext cx="2971355" cy="329692"/>
            </a:xfrm>
            <a:prstGeom prst="rect">
              <a:avLst/>
            </a:prstGeom>
          </p:spPr>
        </p:pic>
        <p:pic>
          <p:nvPicPr>
            <p:cNvPr id="5" name="object 5"/>
            <p:cNvPicPr/>
            <p:nvPr/>
          </p:nvPicPr>
          <p:blipFill>
            <a:blip r:embed="rId4" cstate="print"/>
            <a:stretch>
              <a:fillRect/>
            </a:stretch>
          </p:blipFill>
          <p:spPr>
            <a:xfrm>
              <a:off x="1693072" y="943874"/>
              <a:ext cx="2976575" cy="329692"/>
            </a:xfrm>
            <a:prstGeom prst="rect">
              <a:avLst/>
            </a:prstGeom>
          </p:spPr>
        </p:pic>
        <p:pic>
          <p:nvPicPr>
            <p:cNvPr id="6" name="object 6"/>
            <p:cNvPicPr/>
            <p:nvPr/>
          </p:nvPicPr>
          <p:blipFill>
            <a:blip r:embed="rId5" cstate="print"/>
            <a:stretch>
              <a:fillRect/>
            </a:stretch>
          </p:blipFill>
          <p:spPr>
            <a:xfrm>
              <a:off x="1728122" y="1498540"/>
              <a:ext cx="813968" cy="316738"/>
            </a:xfrm>
            <a:prstGeom prst="rect">
              <a:avLst/>
            </a:prstGeom>
          </p:spPr>
        </p:pic>
        <p:pic>
          <p:nvPicPr>
            <p:cNvPr id="7" name="object 7"/>
            <p:cNvPicPr/>
            <p:nvPr/>
          </p:nvPicPr>
          <p:blipFill>
            <a:blip r:embed="rId6" cstate="print"/>
            <a:stretch>
              <a:fillRect/>
            </a:stretch>
          </p:blipFill>
          <p:spPr>
            <a:xfrm>
              <a:off x="2580005" y="1494961"/>
              <a:ext cx="2046163" cy="325227"/>
            </a:xfrm>
            <a:prstGeom prst="rect">
              <a:avLst/>
            </a:prstGeom>
          </p:spPr>
        </p:pic>
        <p:pic>
          <p:nvPicPr>
            <p:cNvPr id="8" name="object 8"/>
            <p:cNvPicPr/>
            <p:nvPr/>
          </p:nvPicPr>
          <p:blipFill>
            <a:blip r:embed="rId7" cstate="print"/>
            <a:stretch>
              <a:fillRect/>
            </a:stretch>
          </p:blipFill>
          <p:spPr>
            <a:xfrm>
              <a:off x="1524000" y="2057400"/>
              <a:ext cx="3333750" cy="1876425"/>
            </a:xfrm>
            <a:prstGeom prst="rect">
              <a:avLst/>
            </a:prstGeom>
          </p:spPr>
        </p:pic>
        <p:pic>
          <p:nvPicPr>
            <p:cNvPr id="9" name="object 9"/>
            <p:cNvPicPr/>
            <p:nvPr/>
          </p:nvPicPr>
          <p:blipFill>
            <a:blip r:embed="rId8" cstate="print"/>
            <a:stretch>
              <a:fillRect/>
            </a:stretch>
          </p:blipFill>
          <p:spPr>
            <a:xfrm>
              <a:off x="6238875" y="376238"/>
              <a:ext cx="2905125" cy="4456111"/>
            </a:xfrm>
            <a:prstGeom prst="rect">
              <a:avLst/>
            </a:prstGeom>
          </p:spPr>
        </p:pic>
        <p:pic>
          <p:nvPicPr>
            <p:cNvPr id="10" name="object 10"/>
            <p:cNvPicPr/>
            <p:nvPr/>
          </p:nvPicPr>
          <p:blipFill>
            <a:blip r:embed="rId9" cstate="print"/>
            <a:stretch>
              <a:fillRect/>
            </a:stretch>
          </p:blipFill>
          <p:spPr>
            <a:xfrm>
              <a:off x="6264275" y="4832350"/>
              <a:ext cx="2870276" cy="1783283"/>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97023" y="1294320"/>
            <a:ext cx="4914265" cy="2334260"/>
          </a:xfrm>
          <a:prstGeom prst="rect">
            <a:avLst/>
          </a:prstGeom>
        </p:spPr>
        <p:txBody>
          <a:bodyPr vert="horz" wrap="square" lIns="0" tIns="12700" rIns="0" bIns="0" rtlCol="0">
            <a:spAutoFit/>
          </a:bodyPr>
          <a:lstStyle/>
          <a:p>
            <a:pPr marL="285115" marR="1012190" indent="-273050">
              <a:lnSpc>
                <a:spcPct val="100000"/>
              </a:lnSpc>
              <a:spcBef>
                <a:spcPts val="100"/>
              </a:spcBef>
              <a:buClr>
                <a:srgbClr val="D6903D"/>
              </a:buClr>
              <a:buSzPct val="85416"/>
              <a:buFont typeface="Wingdings 2"/>
              <a:buChar char=""/>
              <a:tabLst>
                <a:tab pos="285115" algn="l"/>
              </a:tabLst>
            </a:pPr>
            <a:r>
              <a:rPr sz="2400" spc="-25" dirty="0">
                <a:solidFill>
                  <a:srgbClr val="0070C0"/>
                </a:solidFill>
                <a:latin typeface="Constantia"/>
                <a:cs typeface="Constantia"/>
              </a:rPr>
              <a:t>CAC’s</a:t>
            </a:r>
            <a:r>
              <a:rPr sz="2400" spc="-120" dirty="0">
                <a:solidFill>
                  <a:srgbClr val="0070C0"/>
                </a:solidFill>
                <a:latin typeface="Constantia"/>
                <a:cs typeface="Constantia"/>
              </a:rPr>
              <a:t> </a:t>
            </a:r>
            <a:r>
              <a:rPr sz="2400" dirty="0">
                <a:solidFill>
                  <a:srgbClr val="0070C0"/>
                </a:solidFill>
                <a:latin typeface="Constantia"/>
                <a:cs typeface="Constantia"/>
              </a:rPr>
              <a:t>response:</a:t>
            </a:r>
            <a:r>
              <a:rPr sz="2400" spc="-85" dirty="0">
                <a:solidFill>
                  <a:srgbClr val="0070C0"/>
                </a:solidFill>
                <a:latin typeface="Constantia"/>
                <a:cs typeface="Constantia"/>
              </a:rPr>
              <a:t> </a:t>
            </a:r>
            <a:r>
              <a:rPr sz="2400" spc="-10" dirty="0">
                <a:solidFill>
                  <a:srgbClr val="0070C0"/>
                </a:solidFill>
                <a:latin typeface="Constantia"/>
                <a:cs typeface="Constantia"/>
              </a:rPr>
              <a:t>conduct</a:t>
            </a:r>
            <a:r>
              <a:rPr sz="2400" spc="-114" dirty="0">
                <a:solidFill>
                  <a:srgbClr val="0070C0"/>
                </a:solidFill>
                <a:latin typeface="Constantia"/>
                <a:cs typeface="Constantia"/>
              </a:rPr>
              <a:t> </a:t>
            </a:r>
            <a:r>
              <a:rPr sz="2400" spc="-25" dirty="0">
                <a:solidFill>
                  <a:srgbClr val="0070C0"/>
                </a:solidFill>
                <a:latin typeface="Constantia"/>
                <a:cs typeface="Constantia"/>
              </a:rPr>
              <a:t>an </a:t>
            </a:r>
            <a:r>
              <a:rPr sz="2400" spc="-10" dirty="0">
                <a:solidFill>
                  <a:srgbClr val="0070C0"/>
                </a:solidFill>
                <a:latin typeface="Constantia"/>
                <a:cs typeface="Constantia"/>
              </a:rPr>
              <a:t>investigation</a:t>
            </a:r>
            <a:endParaRPr sz="2400">
              <a:latin typeface="Constantia"/>
              <a:cs typeface="Constantia"/>
            </a:endParaRPr>
          </a:p>
          <a:p>
            <a:pPr marL="285115" marR="5080" indent="-273050">
              <a:lnSpc>
                <a:spcPct val="100000"/>
              </a:lnSpc>
              <a:spcBef>
                <a:spcPts val="300"/>
              </a:spcBef>
              <a:buClr>
                <a:srgbClr val="D6903D"/>
              </a:buClr>
              <a:buSzPct val="85416"/>
              <a:buFont typeface="Wingdings 2"/>
              <a:buChar char=""/>
              <a:tabLst>
                <a:tab pos="285115" algn="l"/>
              </a:tabLst>
            </a:pPr>
            <a:r>
              <a:rPr sz="2400" spc="-10" dirty="0">
                <a:latin typeface="Constantia"/>
                <a:cs typeface="Constantia"/>
              </a:rPr>
              <a:t>Perform</a:t>
            </a:r>
            <a:r>
              <a:rPr sz="2400" spc="-114" dirty="0">
                <a:latin typeface="Constantia"/>
                <a:cs typeface="Constantia"/>
              </a:rPr>
              <a:t> </a:t>
            </a:r>
            <a:r>
              <a:rPr sz="2400" dirty="0">
                <a:latin typeface="Constantia"/>
                <a:cs typeface="Constantia"/>
              </a:rPr>
              <a:t>pesticide</a:t>
            </a:r>
            <a:r>
              <a:rPr sz="2400" spc="-135" dirty="0">
                <a:latin typeface="Constantia"/>
                <a:cs typeface="Constantia"/>
              </a:rPr>
              <a:t> </a:t>
            </a:r>
            <a:r>
              <a:rPr sz="2400" dirty="0">
                <a:latin typeface="Constantia"/>
                <a:cs typeface="Constantia"/>
              </a:rPr>
              <a:t>use</a:t>
            </a:r>
            <a:r>
              <a:rPr sz="2400" spc="-120" dirty="0">
                <a:latin typeface="Constantia"/>
                <a:cs typeface="Constantia"/>
              </a:rPr>
              <a:t> </a:t>
            </a:r>
            <a:r>
              <a:rPr sz="2400" dirty="0">
                <a:latin typeface="Constantia"/>
                <a:cs typeface="Constantia"/>
              </a:rPr>
              <a:t>report</a:t>
            </a:r>
            <a:r>
              <a:rPr sz="2400" spc="-130" dirty="0">
                <a:latin typeface="Constantia"/>
                <a:cs typeface="Constantia"/>
              </a:rPr>
              <a:t> </a:t>
            </a:r>
            <a:r>
              <a:rPr sz="2400" spc="-10" dirty="0">
                <a:latin typeface="Constantia"/>
                <a:cs typeface="Constantia"/>
              </a:rPr>
              <a:t>search for</a:t>
            </a:r>
            <a:r>
              <a:rPr sz="2400" spc="-145" dirty="0">
                <a:latin typeface="Constantia"/>
                <a:cs typeface="Constantia"/>
              </a:rPr>
              <a:t> </a:t>
            </a:r>
            <a:r>
              <a:rPr sz="2400" dirty="0">
                <a:latin typeface="Constantia"/>
                <a:cs typeface="Constantia"/>
              </a:rPr>
              <a:t>surrounding</a:t>
            </a:r>
            <a:r>
              <a:rPr sz="2400" spc="-95" dirty="0">
                <a:latin typeface="Constantia"/>
                <a:cs typeface="Constantia"/>
              </a:rPr>
              <a:t> </a:t>
            </a:r>
            <a:r>
              <a:rPr sz="2400" spc="-20" dirty="0">
                <a:latin typeface="Constantia"/>
                <a:cs typeface="Constantia"/>
              </a:rPr>
              <a:t>area</a:t>
            </a:r>
            <a:endParaRPr sz="2400">
              <a:latin typeface="Constantia"/>
              <a:cs typeface="Constantia"/>
            </a:endParaRPr>
          </a:p>
          <a:p>
            <a:pPr marL="285115" indent="-272415">
              <a:lnSpc>
                <a:spcPct val="100000"/>
              </a:lnSpc>
              <a:spcBef>
                <a:spcPts val="300"/>
              </a:spcBef>
              <a:buClr>
                <a:srgbClr val="D6903D"/>
              </a:buClr>
              <a:buSzPct val="85416"/>
              <a:buFont typeface="Wingdings 2"/>
              <a:buChar char=""/>
              <a:tabLst>
                <a:tab pos="285115" algn="l"/>
              </a:tabLst>
            </a:pPr>
            <a:r>
              <a:rPr sz="2400" dirty="0">
                <a:solidFill>
                  <a:srgbClr val="0070C0"/>
                </a:solidFill>
                <a:latin typeface="Constantia"/>
                <a:cs typeface="Constantia"/>
              </a:rPr>
              <a:t>Perform</a:t>
            </a:r>
            <a:r>
              <a:rPr sz="2400" spc="-140" dirty="0">
                <a:solidFill>
                  <a:srgbClr val="0070C0"/>
                </a:solidFill>
                <a:latin typeface="Constantia"/>
                <a:cs typeface="Constantia"/>
              </a:rPr>
              <a:t> </a:t>
            </a:r>
            <a:r>
              <a:rPr sz="2400" spc="-10" dirty="0">
                <a:solidFill>
                  <a:srgbClr val="0070C0"/>
                </a:solidFill>
                <a:latin typeface="Constantia"/>
                <a:cs typeface="Constantia"/>
              </a:rPr>
              <a:t>Interviews</a:t>
            </a:r>
            <a:endParaRPr sz="2400">
              <a:latin typeface="Constantia"/>
              <a:cs typeface="Constantia"/>
            </a:endParaRPr>
          </a:p>
          <a:p>
            <a:pPr marL="285115" indent="-272415">
              <a:lnSpc>
                <a:spcPct val="100000"/>
              </a:lnSpc>
              <a:spcBef>
                <a:spcPts val="300"/>
              </a:spcBef>
              <a:buClr>
                <a:srgbClr val="D6903D"/>
              </a:buClr>
              <a:buSzPct val="85416"/>
              <a:buFont typeface="Wingdings 2"/>
              <a:buChar char=""/>
              <a:tabLst>
                <a:tab pos="285115" algn="l"/>
              </a:tabLst>
            </a:pPr>
            <a:r>
              <a:rPr sz="2400" spc="-10" dirty="0">
                <a:latin typeface="Constantia"/>
                <a:cs typeface="Constantia"/>
              </a:rPr>
              <a:t>Perform</a:t>
            </a:r>
            <a:r>
              <a:rPr sz="2400" spc="-114" dirty="0">
                <a:latin typeface="Constantia"/>
                <a:cs typeface="Constantia"/>
              </a:rPr>
              <a:t> </a:t>
            </a:r>
            <a:r>
              <a:rPr sz="2400" dirty="0">
                <a:latin typeface="Constantia"/>
                <a:cs typeface="Constantia"/>
              </a:rPr>
              <a:t>pesticide</a:t>
            </a:r>
            <a:r>
              <a:rPr sz="2400" spc="-100" dirty="0">
                <a:latin typeface="Constantia"/>
                <a:cs typeface="Constantia"/>
              </a:rPr>
              <a:t> </a:t>
            </a:r>
            <a:r>
              <a:rPr sz="2400" dirty="0">
                <a:latin typeface="Constantia"/>
                <a:cs typeface="Constantia"/>
              </a:rPr>
              <a:t>label</a:t>
            </a:r>
            <a:r>
              <a:rPr sz="2400" spc="-50" dirty="0">
                <a:latin typeface="Constantia"/>
                <a:cs typeface="Constantia"/>
              </a:rPr>
              <a:t> </a:t>
            </a:r>
            <a:r>
              <a:rPr sz="2400" spc="-10" dirty="0">
                <a:latin typeface="Constantia"/>
                <a:cs typeface="Constantia"/>
              </a:rPr>
              <a:t>research</a:t>
            </a:r>
            <a:endParaRPr sz="2400">
              <a:latin typeface="Constantia"/>
              <a:cs typeface="Constantia"/>
            </a:endParaRPr>
          </a:p>
        </p:txBody>
      </p:sp>
      <p:grpSp>
        <p:nvGrpSpPr>
          <p:cNvPr id="3" name="object 3"/>
          <p:cNvGrpSpPr/>
          <p:nvPr/>
        </p:nvGrpSpPr>
        <p:grpSpPr>
          <a:xfrm>
            <a:off x="0" y="357187"/>
            <a:ext cx="9042400" cy="5968365"/>
            <a:chOff x="0" y="357187"/>
            <a:chExt cx="9042400" cy="5968365"/>
          </a:xfrm>
        </p:grpSpPr>
        <p:pic>
          <p:nvPicPr>
            <p:cNvPr id="4" name="object 4"/>
            <p:cNvPicPr/>
            <p:nvPr/>
          </p:nvPicPr>
          <p:blipFill>
            <a:blip r:embed="rId3" cstate="print"/>
            <a:stretch>
              <a:fillRect/>
            </a:stretch>
          </p:blipFill>
          <p:spPr>
            <a:xfrm>
              <a:off x="7127875" y="2716212"/>
              <a:ext cx="1914080" cy="1600364"/>
            </a:xfrm>
            <a:prstGeom prst="rect">
              <a:avLst/>
            </a:prstGeom>
          </p:spPr>
        </p:pic>
        <p:pic>
          <p:nvPicPr>
            <p:cNvPr id="5" name="object 5"/>
            <p:cNvPicPr/>
            <p:nvPr/>
          </p:nvPicPr>
          <p:blipFill>
            <a:blip r:embed="rId4" cstate="print"/>
            <a:stretch>
              <a:fillRect/>
            </a:stretch>
          </p:blipFill>
          <p:spPr>
            <a:xfrm>
              <a:off x="6237136" y="4791075"/>
              <a:ext cx="2758526" cy="1534096"/>
            </a:xfrm>
            <a:prstGeom prst="rect">
              <a:avLst/>
            </a:prstGeom>
          </p:spPr>
        </p:pic>
        <p:pic>
          <p:nvPicPr>
            <p:cNvPr id="6" name="object 6"/>
            <p:cNvPicPr/>
            <p:nvPr/>
          </p:nvPicPr>
          <p:blipFill>
            <a:blip r:embed="rId5" cstate="print"/>
            <a:stretch>
              <a:fillRect/>
            </a:stretch>
          </p:blipFill>
          <p:spPr>
            <a:xfrm>
              <a:off x="7099300" y="357187"/>
              <a:ext cx="1904080" cy="1796752"/>
            </a:xfrm>
            <a:prstGeom prst="rect">
              <a:avLst/>
            </a:prstGeom>
          </p:spPr>
        </p:pic>
        <p:pic>
          <p:nvPicPr>
            <p:cNvPr id="7" name="object 7"/>
            <p:cNvPicPr/>
            <p:nvPr/>
          </p:nvPicPr>
          <p:blipFill>
            <a:blip r:embed="rId6" cstate="print"/>
            <a:stretch>
              <a:fillRect/>
            </a:stretch>
          </p:blipFill>
          <p:spPr>
            <a:xfrm>
              <a:off x="3176587" y="4340225"/>
              <a:ext cx="2826587" cy="1982964"/>
            </a:xfrm>
            <a:prstGeom prst="rect">
              <a:avLst/>
            </a:prstGeom>
          </p:spPr>
        </p:pic>
        <p:pic>
          <p:nvPicPr>
            <p:cNvPr id="8" name="object 8"/>
            <p:cNvPicPr/>
            <p:nvPr/>
          </p:nvPicPr>
          <p:blipFill>
            <a:blip r:embed="rId7" cstate="print"/>
            <a:stretch>
              <a:fillRect/>
            </a:stretch>
          </p:blipFill>
          <p:spPr>
            <a:xfrm>
              <a:off x="0" y="1415808"/>
              <a:ext cx="2488691" cy="2723374"/>
            </a:xfrm>
            <a:prstGeom prst="rect">
              <a:avLst/>
            </a:prstGeom>
          </p:spPr>
        </p:pic>
      </p:grpSp>
      <p:sp>
        <p:nvSpPr>
          <p:cNvPr id="9" name="object 9"/>
          <p:cNvSpPr txBox="1"/>
          <p:nvPr/>
        </p:nvSpPr>
        <p:spPr>
          <a:xfrm>
            <a:off x="7113587" y="4267200"/>
            <a:ext cx="1941830" cy="400050"/>
          </a:xfrm>
          <a:prstGeom prst="rect">
            <a:avLst/>
          </a:prstGeom>
          <a:solidFill>
            <a:srgbClr val="DADADA"/>
          </a:solidFill>
        </p:spPr>
        <p:txBody>
          <a:bodyPr vert="horz" wrap="square" lIns="0" tIns="32384" rIns="0" bIns="0" rtlCol="0">
            <a:spAutoFit/>
          </a:bodyPr>
          <a:lstStyle/>
          <a:p>
            <a:pPr marL="327660">
              <a:lnSpc>
                <a:spcPct val="100000"/>
              </a:lnSpc>
              <a:spcBef>
                <a:spcPts val="254"/>
              </a:spcBef>
            </a:pPr>
            <a:r>
              <a:rPr sz="2000" spc="-10" dirty="0">
                <a:latin typeface="Comic Sans MS"/>
                <a:cs typeface="Comic Sans MS"/>
              </a:rPr>
              <a:t>Interviews</a:t>
            </a:r>
            <a:endParaRPr sz="2000">
              <a:latin typeface="Comic Sans MS"/>
              <a:cs typeface="Comic Sans MS"/>
            </a:endParaRPr>
          </a:p>
        </p:txBody>
      </p:sp>
      <p:sp>
        <p:nvSpPr>
          <p:cNvPr id="10" name="object 10"/>
          <p:cNvSpPr txBox="1"/>
          <p:nvPr/>
        </p:nvSpPr>
        <p:spPr>
          <a:xfrm>
            <a:off x="6251575" y="6321425"/>
            <a:ext cx="2748280" cy="400050"/>
          </a:xfrm>
          <a:prstGeom prst="rect">
            <a:avLst/>
          </a:prstGeom>
          <a:solidFill>
            <a:srgbClr val="DADADA"/>
          </a:solidFill>
        </p:spPr>
        <p:txBody>
          <a:bodyPr vert="horz" wrap="square" lIns="0" tIns="32384" rIns="0" bIns="0" rtlCol="0">
            <a:spAutoFit/>
          </a:bodyPr>
          <a:lstStyle/>
          <a:p>
            <a:pPr marL="156845">
              <a:lnSpc>
                <a:spcPct val="100000"/>
              </a:lnSpc>
              <a:spcBef>
                <a:spcPts val="254"/>
              </a:spcBef>
            </a:pPr>
            <a:r>
              <a:rPr sz="2000" dirty="0">
                <a:latin typeface="Comic Sans MS"/>
                <a:cs typeface="Comic Sans MS"/>
              </a:rPr>
              <a:t>Pollen/Brood</a:t>
            </a:r>
            <a:r>
              <a:rPr sz="2000" spc="-40" dirty="0">
                <a:latin typeface="Comic Sans MS"/>
                <a:cs typeface="Comic Sans MS"/>
              </a:rPr>
              <a:t> </a:t>
            </a:r>
            <a:r>
              <a:rPr sz="2000" spc="-10" dirty="0">
                <a:latin typeface="Comic Sans MS"/>
                <a:cs typeface="Comic Sans MS"/>
              </a:rPr>
              <a:t>Sample</a:t>
            </a:r>
            <a:endParaRPr sz="2000">
              <a:latin typeface="Comic Sans MS"/>
              <a:cs typeface="Comic Sans MS"/>
            </a:endParaRPr>
          </a:p>
        </p:txBody>
      </p:sp>
      <p:sp>
        <p:nvSpPr>
          <p:cNvPr id="11" name="object 11"/>
          <p:cNvSpPr/>
          <p:nvPr/>
        </p:nvSpPr>
        <p:spPr>
          <a:xfrm>
            <a:off x="58737" y="6354762"/>
            <a:ext cx="2843530" cy="400050"/>
          </a:xfrm>
          <a:custGeom>
            <a:avLst/>
            <a:gdLst/>
            <a:ahLst/>
            <a:cxnLst/>
            <a:rect l="l" t="t" r="r" b="b"/>
            <a:pathLst>
              <a:path w="2843530" h="400050">
                <a:moveTo>
                  <a:pt x="2843212" y="0"/>
                </a:moveTo>
                <a:lnTo>
                  <a:pt x="0" y="0"/>
                </a:lnTo>
                <a:lnTo>
                  <a:pt x="0" y="400050"/>
                </a:lnTo>
                <a:lnTo>
                  <a:pt x="2843212" y="400050"/>
                </a:lnTo>
                <a:lnTo>
                  <a:pt x="2843212" y="0"/>
                </a:lnTo>
                <a:close/>
              </a:path>
            </a:pathLst>
          </a:custGeom>
          <a:solidFill>
            <a:srgbClr val="DADADA"/>
          </a:solidFill>
        </p:spPr>
        <p:txBody>
          <a:bodyPr wrap="square" lIns="0" tIns="0" rIns="0" bIns="0" rtlCol="0"/>
          <a:lstStyle/>
          <a:p>
            <a:endParaRPr/>
          </a:p>
        </p:txBody>
      </p:sp>
      <p:sp>
        <p:nvSpPr>
          <p:cNvPr id="12" name="object 12"/>
          <p:cNvSpPr txBox="1"/>
          <p:nvPr/>
        </p:nvSpPr>
        <p:spPr>
          <a:xfrm>
            <a:off x="325405" y="6374066"/>
            <a:ext cx="2309495" cy="330835"/>
          </a:xfrm>
          <a:prstGeom prst="rect">
            <a:avLst/>
          </a:prstGeom>
        </p:spPr>
        <p:txBody>
          <a:bodyPr vert="horz" wrap="square" lIns="0" tIns="12700" rIns="0" bIns="0" rtlCol="0">
            <a:spAutoFit/>
          </a:bodyPr>
          <a:lstStyle/>
          <a:p>
            <a:pPr marL="12700">
              <a:lnSpc>
                <a:spcPct val="100000"/>
              </a:lnSpc>
              <a:spcBef>
                <a:spcPts val="100"/>
              </a:spcBef>
            </a:pPr>
            <a:r>
              <a:rPr sz="2000" dirty="0">
                <a:latin typeface="Comic Sans MS"/>
                <a:cs typeface="Comic Sans MS"/>
              </a:rPr>
              <a:t>Hive</a:t>
            </a:r>
            <a:r>
              <a:rPr sz="2000" spc="-10" dirty="0">
                <a:latin typeface="Comic Sans MS"/>
                <a:cs typeface="Comic Sans MS"/>
              </a:rPr>
              <a:t> </a:t>
            </a:r>
            <a:r>
              <a:rPr sz="2000" dirty="0">
                <a:latin typeface="Comic Sans MS"/>
                <a:cs typeface="Comic Sans MS"/>
              </a:rPr>
              <a:t>Swab</a:t>
            </a:r>
            <a:r>
              <a:rPr sz="2000" spc="-25" dirty="0">
                <a:latin typeface="Comic Sans MS"/>
                <a:cs typeface="Comic Sans MS"/>
              </a:rPr>
              <a:t> </a:t>
            </a:r>
            <a:r>
              <a:rPr sz="2000" spc="-10" dirty="0">
                <a:latin typeface="Comic Sans MS"/>
                <a:cs typeface="Comic Sans MS"/>
              </a:rPr>
              <a:t>Samples</a:t>
            </a:r>
            <a:endParaRPr sz="2000">
              <a:latin typeface="Comic Sans MS"/>
              <a:cs typeface="Comic Sans MS"/>
            </a:endParaRPr>
          </a:p>
        </p:txBody>
      </p:sp>
      <p:sp>
        <p:nvSpPr>
          <p:cNvPr id="13" name="object 13"/>
          <p:cNvSpPr txBox="1"/>
          <p:nvPr/>
        </p:nvSpPr>
        <p:spPr>
          <a:xfrm>
            <a:off x="3176587" y="6321425"/>
            <a:ext cx="2824480" cy="400050"/>
          </a:xfrm>
          <a:prstGeom prst="rect">
            <a:avLst/>
          </a:prstGeom>
          <a:solidFill>
            <a:srgbClr val="DADADA"/>
          </a:solidFill>
        </p:spPr>
        <p:txBody>
          <a:bodyPr vert="horz" wrap="square" lIns="0" tIns="32384" rIns="0" bIns="0" rtlCol="0">
            <a:spAutoFit/>
          </a:bodyPr>
          <a:lstStyle/>
          <a:p>
            <a:pPr marL="667385">
              <a:lnSpc>
                <a:spcPct val="100000"/>
              </a:lnSpc>
              <a:spcBef>
                <a:spcPts val="254"/>
              </a:spcBef>
            </a:pPr>
            <a:r>
              <a:rPr sz="2000" dirty="0">
                <a:latin typeface="Comic Sans MS"/>
                <a:cs typeface="Comic Sans MS"/>
              </a:rPr>
              <a:t>Bee</a:t>
            </a:r>
            <a:r>
              <a:rPr sz="2000" spc="5" dirty="0">
                <a:latin typeface="Comic Sans MS"/>
                <a:cs typeface="Comic Sans MS"/>
              </a:rPr>
              <a:t> </a:t>
            </a:r>
            <a:r>
              <a:rPr sz="2000" spc="-10" dirty="0">
                <a:latin typeface="Comic Sans MS"/>
                <a:cs typeface="Comic Sans MS"/>
              </a:rPr>
              <a:t>Samples</a:t>
            </a:r>
            <a:endParaRPr sz="2000">
              <a:latin typeface="Comic Sans MS"/>
              <a:cs typeface="Comic Sans MS"/>
            </a:endParaRPr>
          </a:p>
        </p:txBody>
      </p:sp>
      <p:sp>
        <p:nvSpPr>
          <p:cNvPr id="14" name="object 14"/>
          <p:cNvSpPr txBox="1"/>
          <p:nvPr/>
        </p:nvSpPr>
        <p:spPr>
          <a:xfrm>
            <a:off x="7113587" y="2166937"/>
            <a:ext cx="1905000" cy="370205"/>
          </a:xfrm>
          <a:prstGeom prst="rect">
            <a:avLst/>
          </a:prstGeom>
          <a:solidFill>
            <a:srgbClr val="DADADA"/>
          </a:solidFill>
        </p:spPr>
        <p:txBody>
          <a:bodyPr vert="horz" wrap="square" lIns="0" tIns="33655" rIns="0" bIns="0" rtlCol="0">
            <a:spAutoFit/>
          </a:bodyPr>
          <a:lstStyle/>
          <a:p>
            <a:pPr marL="107314">
              <a:lnSpc>
                <a:spcPct val="100000"/>
              </a:lnSpc>
              <a:spcBef>
                <a:spcPts val="265"/>
              </a:spcBef>
            </a:pPr>
            <a:r>
              <a:rPr sz="1800" dirty="0">
                <a:latin typeface="Comic Sans MS"/>
                <a:cs typeface="Comic Sans MS"/>
              </a:rPr>
              <a:t>Foliage</a:t>
            </a:r>
            <a:r>
              <a:rPr sz="1800" spc="-40" dirty="0">
                <a:latin typeface="Comic Sans MS"/>
                <a:cs typeface="Comic Sans MS"/>
              </a:rPr>
              <a:t> </a:t>
            </a:r>
            <a:r>
              <a:rPr sz="1800" spc="-10" dirty="0">
                <a:latin typeface="Comic Sans MS"/>
                <a:cs typeface="Comic Sans MS"/>
              </a:rPr>
              <a:t>Samples</a:t>
            </a:r>
            <a:endParaRPr sz="1800">
              <a:latin typeface="Comic Sans MS"/>
              <a:cs typeface="Comic Sans MS"/>
            </a:endParaRPr>
          </a:p>
        </p:txBody>
      </p:sp>
      <p:grpSp>
        <p:nvGrpSpPr>
          <p:cNvPr id="15" name="object 15"/>
          <p:cNvGrpSpPr/>
          <p:nvPr/>
        </p:nvGrpSpPr>
        <p:grpSpPr>
          <a:xfrm>
            <a:off x="92075" y="229494"/>
            <a:ext cx="6914515" cy="6165215"/>
            <a:chOff x="92075" y="229494"/>
            <a:chExt cx="6914515" cy="6165215"/>
          </a:xfrm>
        </p:grpSpPr>
        <p:pic>
          <p:nvPicPr>
            <p:cNvPr id="16" name="object 16"/>
            <p:cNvPicPr/>
            <p:nvPr/>
          </p:nvPicPr>
          <p:blipFill>
            <a:blip r:embed="rId8" cstate="print"/>
            <a:stretch>
              <a:fillRect/>
            </a:stretch>
          </p:blipFill>
          <p:spPr>
            <a:xfrm>
              <a:off x="92075" y="4160837"/>
              <a:ext cx="2841331" cy="2233699"/>
            </a:xfrm>
            <a:prstGeom prst="rect">
              <a:avLst/>
            </a:prstGeom>
          </p:spPr>
        </p:pic>
        <p:pic>
          <p:nvPicPr>
            <p:cNvPr id="17" name="object 17"/>
            <p:cNvPicPr/>
            <p:nvPr/>
          </p:nvPicPr>
          <p:blipFill>
            <a:blip r:embed="rId9" cstate="print"/>
            <a:stretch>
              <a:fillRect/>
            </a:stretch>
          </p:blipFill>
          <p:spPr>
            <a:xfrm>
              <a:off x="931637" y="229494"/>
              <a:ext cx="6074854" cy="329691"/>
            </a:xfrm>
            <a:prstGeom prst="rect">
              <a:avLst/>
            </a:prstGeom>
          </p:spPr>
        </p:pic>
        <p:pic>
          <p:nvPicPr>
            <p:cNvPr id="18" name="object 18"/>
            <p:cNvPicPr/>
            <p:nvPr/>
          </p:nvPicPr>
          <p:blipFill>
            <a:blip r:embed="rId10" cstate="print"/>
            <a:stretch>
              <a:fillRect/>
            </a:stretch>
          </p:blipFill>
          <p:spPr>
            <a:xfrm>
              <a:off x="2515066" y="784165"/>
              <a:ext cx="813968" cy="316738"/>
            </a:xfrm>
            <a:prstGeom prst="rect">
              <a:avLst/>
            </a:prstGeom>
          </p:spPr>
        </p:pic>
        <p:pic>
          <p:nvPicPr>
            <p:cNvPr id="19" name="object 19"/>
            <p:cNvPicPr/>
            <p:nvPr/>
          </p:nvPicPr>
          <p:blipFill>
            <a:blip r:embed="rId11" cstate="print"/>
            <a:stretch>
              <a:fillRect/>
            </a:stretch>
          </p:blipFill>
          <p:spPr>
            <a:xfrm>
              <a:off x="3366947" y="780586"/>
              <a:ext cx="2046164" cy="325227"/>
            </a:xfrm>
            <a:prstGeom prst="rect">
              <a:avLst/>
            </a:prstGeom>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736600" y="1544638"/>
              <a:ext cx="3500437" cy="4530724"/>
            </a:xfrm>
            <a:prstGeom prst="rect">
              <a:avLst/>
            </a:prstGeom>
          </p:spPr>
        </p:pic>
        <p:pic>
          <p:nvPicPr>
            <p:cNvPr id="4" name="object 4"/>
            <p:cNvPicPr/>
            <p:nvPr/>
          </p:nvPicPr>
          <p:blipFill>
            <a:blip r:embed="rId4" cstate="print"/>
            <a:stretch>
              <a:fillRect/>
            </a:stretch>
          </p:blipFill>
          <p:spPr>
            <a:xfrm>
              <a:off x="4927600" y="1544637"/>
              <a:ext cx="3500437" cy="4530724"/>
            </a:xfrm>
            <a:prstGeom prst="rect">
              <a:avLst/>
            </a:prstGeom>
          </p:spPr>
        </p:pic>
        <p:pic>
          <p:nvPicPr>
            <p:cNvPr id="5" name="object 5"/>
            <p:cNvPicPr/>
            <p:nvPr/>
          </p:nvPicPr>
          <p:blipFill>
            <a:blip r:embed="rId5" cstate="print"/>
            <a:stretch>
              <a:fillRect/>
            </a:stretch>
          </p:blipFill>
          <p:spPr>
            <a:xfrm>
              <a:off x="1676400" y="1057655"/>
              <a:ext cx="6780275" cy="5800343"/>
            </a:xfrm>
            <a:prstGeom prst="rect">
              <a:avLst/>
            </a:prstGeom>
          </p:spPr>
        </p:pic>
        <p:pic>
          <p:nvPicPr>
            <p:cNvPr id="6" name="object 6"/>
            <p:cNvPicPr/>
            <p:nvPr/>
          </p:nvPicPr>
          <p:blipFill>
            <a:blip r:embed="rId6" cstate="print"/>
            <a:stretch>
              <a:fillRect/>
            </a:stretch>
          </p:blipFill>
          <p:spPr>
            <a:xfrm>
              <a:off x="1756474" y="305690"/>
              <a:ext cx="5546229" cy="395109"/>
            </a:xfrm>
            <a:prstGeom prst="rect">
              <a:avLst/>
            </a:prstGeom>
          </p:spPr>
        </p:pic>
        <p:pic>
          <p:nvPicPr>
            <p:cNvPr id="7" name="object 7"/>
            <p:cNvPicPr/>
            <p:nvPr/>
          </p:nvPicPr>
          <p:blipFill>
            <a:blip r:embed="rId7" cstate="print"/>
            <a:stretch>
              <a:fillRect/>
            </a:stretch>
          </p:blipFill>
          <p:spPr>
            <a:xfrm>
              <a:off x="1555711" y="854341"/>
              <a:ext cx="5950102" cy="329679"/>
            </a:xfrm>
            <a:prstGeom prst="rect">
              <a:avLst/>
            </a:prstGeom>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83940" y="1611883"/>
            <a:ext cx="4860925" cy="3714115"/>
          </a:xfrm>
          <a:prstGeom prst="rect">
            <a:avLst/>
          </a:prstGeom>
        </p:spPr>
        <p:txBody>
          <a:bodyPr vert="horz" wrap="square" lIns="0" tIns="13335" rIns="0" bIns="0" rtlCol="0">
            <a:spAutoFit/>
          </a:bodyPr>
          <a:lstStyle/>
          <a:p>
            <a:pPr marL="286385" indent="-273685">
              <a:lnSpc>
                <a:spcPct val="100000"/>
              </a:lnSpc>
              <a:spcBef>
                <a:spcPts val="105"/>
              </a:spcBef>
              <a:buClr>
                <a:srgbClr val="F3A447"/>
              </a:buClr>
              <a:buSzPct val="84615"/>
              <a:buFont typeface="Wingdings 2"/>
              <a:buChar char=""/>
              <a:tabLst>
                <a:tab pos="286385" algn="l"/>
              </a:tabLst>
            </a:pPr>
            <a:r>
              <a:rPr sz="2600" dirty="0">
                <a:latin typeface="Constantia"/>
                <a:cs typeface="Constantia"/>
              </a:rPr>
              <a:t>Claim</a:t>
            </a:r>
            <a:r>
              <a:rPr sz="2600" spc="-130" dirty="0">
                <a:latin typeface="Constantia"/>
                <a:cs typeface="Constantia"/>
              </a:rPr>
              <a:t> </a:t>
            </a:r>
            <a:r>
              <a:rPr sz="2600" dirty="0">
                <a:latin typeface="Constantia"/>
                <a:cs typeface="Constantia"/>
              </a:rPr>
              <a:t>of</a:t>
            </a:r>
            <a:r>
              <a:rPr sz="2600" spc="40" dirty="0">
                <a:latin typeface="Constantia"/>
                <a:cs typeface="Constantia"/>
              </a:rPr>
              <a:t> </a:t>
            </a:r>
            <a:r>
              <a:rPr sz="2600" dirty="0">
                <a:latin typeface="Constantia"/>
                <a:cs typeface="Constantia"/>
              </a:rPr>
              <a:t>80,000</a:t>
            </a:r>
            <a:r>
              <a:rPr sz="2600" spc="-35" dirty="0">
                <a:latin typeface="Constantia"/>
                <a:cs typeface="Constantia"/>
              </a:rPr>
              <a:t> </a:t>
            </a:r>
            <a:r>
              <a:rPr sz="2600" spc="-20" dirty="0">
                <a:latin typeface="Constantia"/>
                <a:cs typeface="Constantia"/>
              </a:rPr>
              <a:t>hives</a:t>
            </a:r>
            <a:r>
              <a:rPr sz="2600" spc="-125" dirty="0">
                <a:latin typeface="Constantia"/>
                <a:cs typeface="Constantia"/>
              </a:rPr>
              <a:t> </a:t>
            </a:r>
            <a:r>
              <a:rPr sz="2600" spc="-10" dirty="0">
                <a:latin typeface="Constantia"/>
                <a:cs typeface="Constantia"/>
              </a:rPr>
              <a:t>damaged</a:t>
            </a:r>
            <a:endParaRPr sz="2600">
              <a:latin typeface="Constantia"/>
              <a:cs typeface="Constantia"/>
            </a:endParaRPr>
          </a:p>
          <a:p>
            <a:pPr>
              <a:lnSpc>
                <a:spcPct val="100000"/>
              </a:lnSpc>
              <a:spcBef>
                <a:spcPts val="15"/>
              </a:spcBef>
              <a:buClr>
                <a:srgbClr val="F3A447"/>
              </a:buClr>
              <a:buFont typeface="Wingdings 2"/>
              <a:buChar char=""/>
            </a:pPr>
            <a:endParaRPr sz="1950">
              <a:latin typeface="Constantia"/>
              <a:cs typeface="Constantia"/>
            </a:endParaRPr>
          </a:p>
          <a:p>
            <a:pPr marL="286385" indent="-273685">
              <a:lnSpc>
                <a:spcPct val="100000"/>
              </a:lnSpc>
              <a:buClr>
                <a:srgbClr val="F3A447"/>
              </a:buClr>
              <a:buSzPct val="84615"/>
              <a:buFont typeface="Wingdings 2"/>
              <a:buChar char=""/>
              <a:tabLst>
                <a:tab pos="286385" algn="l"/>
              </a:tabLst>
            </a:pPr>
            <a:r>
              <a:rPr sz="2600" dirty="0">
                <a:latin typeface="Constantia"/>
                <a:cs typeface="Constantia"/>
              </a:rPr>
              <a:t>15-</a:t>
            </a:r>
            <a:r>
              <a:rPr sz="2600" spc="-60" dirty="0">
                <a:latin typeface="Constantia"/>
                <a:cs typeface="Constantia"/>
              </a:rPr>
              <a:t> </a:t>
            </a:r>
            <a:r>
              <a:rPr sz="2600" dirty="0">
                <a:latin typeface="Constantia"/>
                <a:cs typeface="Constantia"/>
              </a:rPr>
              <a:t>25%</a:t>
            </a:r>
            <a:r>
              <a:rPr sz="2600" spc="-110" dirty="0">
                <a:latin typeface="Constantia"/>
                <a:cs typeface="Constantia"/>
              </a:rPr>
              <a:t> </a:t>
            </a:r>
            <a:r>
              <a:rPr sz="2600" spc="-10" dirty="0">
                <a:latin typeface="Constantia"/>
                <a:cs typeface="Constantia"/>
              </a:rPr>
              <a:t>damaged</a:t>
            </a:r>
            <a:endParaRPr sz="2600">
              <a:latin typeface="Constantia"/>
              <a:cs typeface="Constantia"/>
            </a:endParaRPr>
          </a:p>
          <a:p>
            <a:pPr>
              <a:lnSpc>
                <a:spcPct val="100000"/>
              </a:lnSpc>
              <a:spcBef>
                <a:spcPts val="20"/>
              </a:spcBef>
              <a:buClr>
                <a:srgbClr val="F3A447"/>
              </a:buClr>
              <a:buFont typeface="Wingdings 2"/>
              <a:buChar char=""/>
            </a:pPr>
            <a:endParaRPr sz="1950">
              <a:latin typeface="Constantia"/>
              <a:cs typeface="Constantia"/>
            </a:endParaRPr>
          </a:p>
          <a:p>
            <a:pPr marL="286385" indent="-273685">
              <a:lnSpc>
                <a:spcPct val="100000"/>
              </a:lnSpc>
              <a:buClr>
                <a:srgbClr val="F3A447"/>
              </a:buClr>
              <a:buSzPct val="84615"/>
              <a:buFont typeface="Wingdings 2"/>
              <a:buChar char=""/>
              <a:tabLst>
                <a:tab pos="286385" algn="l"/>
              </a:tabLst>
            </a:pPr>
            <a:r>
              <a:rPr sz="2600" dirty="0">
                <a:latin typeface="Constantia"/>
                <a:cs typeface="Constantia"/>
              </a:rPr>
              <a:t>Estimated</a:t>
            </a:r>
            <a:r>
              <a:rPr sz="2600" spc="-55" dirty="0">
                <a:latin typeface="Constantia"/>
                <a:cs typeface="Constantia"/>
              </a:rPr>
              <a:t> </a:t>
            </a:r>
            <a:r>
              <a:rPr sz="2600" dirty="0">
                <a:latin typeface="Constantia"/>
                <a:cs typeface="Constantia"/>
              </a:rPr>
              <a:t>loss</a:t>
            </a:r>
            <a:r>
              <a:rPr sz="2600" spc="-155" dirty="0">
                <a:latin typeface="Constantia"/>
                <a:cs typeface="Constantia"/>
              </a:rPr>
              <a:t> </a:t>
            </a:r>
            <a:r>
              <a:rPr sz="2600" dirty="0">
                <a:latin typeface="Constantia"/>
                <a:cs typeface="Constantia"/>
              </a:rPr>
              <a:t>of</a:t>
            </a:r>
            <a:r>
              <a:rPr sz="2600" spc="20" dirty="0">
                <a:latin typeface="Constantia"/>
                <a:cs typeface="Constantia"/>
              </a:rPr>
              <a:t> </a:t>
            </a:r>
            <a:r>
              <a:rPr sz="2600" spc="-10" dirty="0">
                <a:latin typeface="Constantia"/>
                <a:cs typeface="Constantia"/>
              </a:rPr>
              <a:t>$63,000-</a:t>
            </a:r>
            <a:endParaRPr sz="2600">
              <a:latin typeface="Constantia"/>
              <a:cs typeface="Constantia"/>
            </a:endParaRPr>
          </a:p>
          <a:p>
            <a:pPr marL="287020">
              <a:lnSpc>
                <a:spcPct val="100000"/>
              </a:lnSpc>
            </a:pPr>
            <a:r>
              <a:rPr sz="2600" spc="-10" dirty="0">
                <a:latin typeface="Constantia"/>
                <a:cs typeface="Constantia"/>
              </a:rPr>
              <a:t>$106,000</a:t>
            </a:r>
            <a:endParaRPr sz="2600">
              <a:latin typeface="Constantia"/>
              <a:cs typeface="Constantia"/>
            </a:endParaRPr>
          </a:p>
          <a:p>
            <a:pPr>
              <a:lnSpc>
                <a:spcPct val="100000"/>
              </a:lnSpc>
              <a:spcBef>
                <a:spcPts val="20"/>
              </a:spcBef>
            </a:pPr>
            <a:endParaRPr sz="1950">
              <a:latin typeface="Constantia"/>
              <a:cs typeface="Constantia"/>
            </a:endParaRPr>
          </a:p>
          <a:p>
            <a:pPr marL="287020" marR="5080" indent="-274320">
              <a:lnSpc>
                <a:spcPct val="100000"/>
              </a:lnSpc>
              <a:buClr>
                <a:srgbClr val="F3A447"/>
              </a:buClr>
              <a:buSzPct val="84615"/>
              <a:buFont typeface="Wingdings 2"/>
              <a:buChar char=""/>
              <a:tabLst>
                <a:tab pos="287020" algn="l"/>
              </a:tabLst>
            </a:pPr>
            <a:r>
              <a:rPr sz="2600" dirty="0">
                <a:latin typeface="Constantia"/>
                <a:cs typeface="Constantia"/>
              </a:rPr>
              <a:t>Loss</a:t>
            </a:r>
            <a:r>
              <a:rPr sz="2600" spc="-140" dirty="0">
                <a:latin typeface="Constantia"/>
                <a:cs typeface="Constantia"/>
              </a:rPr>
              <a:t> </a:t>
            </a:r>
            <a:r>
              <a:rPr sz="2600" spc="-10" dirty="0">
                <a:latin typeface="Constantia"/>
                <a:cs typeface="Constantia"/>
              </a:rPr>
              <a:t>attributed</a:t>
            </a:r>
            <a:r>
              <a:rPr sz="2600" spc="-75" dirty="0">
                <a:latin typeface="Constantia"/>
                <a:cs typeface="Constantia"/>
              </a:rPr>
              <a:t> </a:t>
            </a:r>
            <a:r>
              <a:rPr sz="2600" dirty="0">
                <a:latin typeface="Constantia"/>
                <a:cs typeface="Constantia"/>
              </a:rPr>
              <a:t>to</a:t>
            </a:r>
            <a:r>
              <a:rPr sz="2600" spc="-105" dirty="0">
                <a:latin typeface="Constantia"/>
                <a:cs typeface="Constantia"/>
              </a:rPr>
              <a:t> </a:t>
            </a:r>
            <a:r>
              <a:rPr sz="2600" dirty="0">
                <a:latin typeface="Constantia"/>
                <a:cs typeface="Constantia"/>
              </a:rPr>
              <a:t>tank</a:t>
            </a:r>
            <a:r>
              <a:rPr sz="2600" spc="-50" dirty="0">
                <a:latin typeface="Constantia"/>
                <a:cs typeface="Constantia"/>
              </a:rPr>
              <a:t> </a:t>
            </a:r>
            <a:r>
              <a:rPr sz="2600" dirty="0">
                <a:latin typeface="Constantia"/>
                <a:cs typeface="Constantia"/>
              </a:rPr>
              <a:t>mix</a:t>
            </a:r>
            <a:r>
              <a:rPr sz="2600" spc="-130" dirty="0">
                <a:latin typeface="Constantia"/>
                <a:cs typeface="Constantia"/>
              </a:rPr>
              <a:t> </a:t>
            </a:r>
            <a:r>
              <a:rPr sz="2600" spc="-25" dirty="0">
                <a:latin typeface="Constantia"/>
                <a:cs typeface="Constantia"/>
              </a:rPr>
              <a:t>of </a:t>
            </a:r>
            <a:r>
              <a:rPr sz="2600" dirty="0">
                <a:latin typeface="Constantia"/>
                <a:cs typeface="Constantia"/>
              </a:rPr>
              <a:t>IGRs</a:t>
            </a:r>
            <a:r>
              <a:rPr sz="2600" spc="-155" dirty="0">
                <a:latin typeface="Constantia"/>
                <a:cs typeface="Constantia"/>
              </a:rPr>
              <a:t> </a:t>
            </a:r>
            <a:r>
              <a:rPr sz="2600" dirty="0">
                <a:latin typeface="Constantia"/>
                <a:cs typeface="Constantia"/>
              </a:rPr>
              <a:t>and</a:t>
            </a:r>
            <a:r>
              <a:rPr sz="2600" spc="-40" dirty="0">
                <a:latin typeface="Constantia"/>
                <a:cs typeface="Constantia"/>
              </a:rPr>
              <a:t> </a:t>
            </a:r>
            <a:r>
              <a:rPr sz="2600" dirty="0">
                <a:latin typeface="Constantia"/>
                <a:cs typeface="Constantia"/>
              </a:rPr>
              <a:t>fungicides</a:t>
            </a:r>
            <a:r>
              <a:rPr sz="2600" spc="-85" dirty="0">
                <a:latin typeface="Constantia"/>
                <a:cs typeface="Constantia"/>
              </a:rPr>
              <a:t> </a:t>
            </a:r>
            <a:r>
              <a:rPr sz="2600" spc="-10" dirty="0">
                <a:latin typeface="Constantia"/>
                <a:cs typeface="Constantia"/>
              </a:rPr>
              <a:t>(synergistic effect?)</a:t>
            </a:r>
            <a:endParaRPr sz="2600">
              <a:latin typeface="Constantia"/>
              <a:cs typeface="Constantia"/>
            </a:endParaRPr>
          </a:p>
        </p:txBody>
      </p:sp>
      <p:grpSp>
        <p:nvGrpSpPr>
          <p:cNvPr id="3" name="object 3"/>
          <p:cNvGrpSpPr/>
          <p:nvPr/>
        </p:nvGrpSpPr>
        <p:grpSpPr>
          <a:xfrm>
            <a:off x="0" y="1229868"/>
            <a:ext cx="9144000" cy="5628640"/>
            <a:chOff x="0" y="1229868"/>
            <a:chExt cx="9144000" cy="5628640"/>
          </a:xfrm>
        </p:grpSpPr>
        <p:pic>
          <p:nvPicPr>
            <p:cNvPr id="4" name="object 4"/>
            <p:cNvPicPr/>
            <p:nvPr/>
          </p:nvPicPr>
          <p:blipFill>
            <a:blip r:embed="rId3" cstate="print"/>
            <a:stretch>
              <a:fillRect/>
            </a:stretch>
          </p:blipFill>
          <p:spPr>
            <a:xfrm>
              <a:off x="85725" y="1376362"/>
              <a:ext cx="3498849" cy="4524374"/>
            </a:xfrm>
            <a:prstGeom prst="rect">
              <a:avLst/>
            </a:prstGeom>
          </p:spPr>
        </p:pic>
        <p:sp>
          <p:nvSpPr>
            <p:cNvPr id="5" name="object 5"/>
            <p:cNvSpPr/>
            <p:nvPr/>
          </p:nvSpPr>
          <p:spPr>
            <a:xfrm>
              <a:off x="80962" y="1371600"/>
              <a:ext cx="3508375" cy="4533900"/>
            </a:xfrm>
            <a:custGeom>
              <a:avLst/>
              <a:gdLst/>
              <a:ahLst/>
              <a:cxnLst/>
              <a:rect l="l" t="t" r="r" b="b"/>
              <a:pathLst>
                <a:path w="3508375" h="4533900">
                  <a:moveTo>
                    <a:pt x="0" y="0"/>
                  </a:moveTo>
                  <a:lnTo>
                    <a:pt x="3508375" y="0"/>
                  </a:lnTo>
                  <a:lnTo>
                    <a:pt x="3508375" y="4533900"/>
                  </a:lnTo>
                  <a:lnTo>
                    <a:pt x="0" y="4533900"/>
                  </a:lnTo>
                  <a:lnTo>
                    <a:pt x="0" y="0"/>
                  </a:lnTo>
                  <a:close/>
                </a:path>
              </a:pathLst>
            </a:custGeom>
            <a:ln w="9525">
              <a:solidFill>
                <a:srgbClr val="808080"/>
              </a:solidFill>
            </a:ln>
          </p:spPr>
          <p:txBody>
            <a:bodyPr wrap="square" lIns="0" tIns="0" rIns="0" bIns="0" rtlCol="0"/>
            <a:lstStyle/>
            <a:p>
              <a:endParaRPr/>
            </a:p>
          </p:txBody>
        </p:sp>
        <p:pic>
          <p:nvPicPr>
            <p:cNvPr id="6" name="object 6"/>
            <p:cNvPicPr/>
            <p:nvPr/>
          </p:nvPicPr>
          <p:blipFill>
            <a:blip r:embed="rId4" cstate="print"/>
            <a:stretch>
              <a:fillRect/>
            </a:stretch>
          </p:blipFill>
          <p:spPr>
            <a:xfrm>
              <a:off x="0" y="1229868"/>
              <a:ext cx="9143999" cy="5628131"/>
            </a:xfrm>
            <a:prstGeom prst="rect">
              <a:avLst/>
            </a:prstGeom>
          </p:spPr>
        </p:pic>
      </p:grpSp>
      <p:pic>
        <p:nvPicPr>
          <p:cNvPr id="7" name="object 7"/>
          <p:cNvPicPr/>
          <p:nvPr/>
        </p:nvPicPr>
        <p:blipFill>
          <a:blip r:embed="rId5" cstate="print"/>
          <a:stretch>
            <a:fillRect/>
          </a:stretch>
        </p:blipFill>
        <p:spPr>
          <a:xfrm>
            <a:off x="1227429" y="604969"/>
            <a:ext cx="6916839" cy="350456"/>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0" y="152400"/>
              <a:ext cx="7963597" cy="1606824"/>
            </a:xfrm>
            <a:prstGeom prst="rect">
              <a:avLst/>
            </a:prstGeom>
          </p:spPr>
        </p:pic>
        <p:pic>
          <p:nvPicPr>
            <p:cNvPr id="4" name="object 4"/>
            <p:cNvPicPr/>
            <p:nvPr/>
          </p:nvPicPr>
          <p:blipFill>
            <a:blip r:embed="rId4" cstate="print"/>
            <a:stretch>
              <a:fillRect/>
            </a:stretch>
          </p:blipFill>
          <p:spPr>
            <a:xfrm>
              <a:off x="0" y="1728787"/>
              <a:ext cx="7037997" cy="4748440"/>
            </a:xfrm>
            <a:prstGeom prst="rect">
              <a:avLst/>
            </a:prstGeom>
          </p:spPr>
        </p:pic>
        <p:sp>
          <p:nvSpPr>
            <p:cNvPr id="5" name="object 5"/>
            <p:cNvSpPr/>
            <p:nvPr/>
          </p:nvSpPr>
          <p:spPr>
            <a:xfrm>
              <a:off x="153987" y="3276600"/>
              <a:ext cx="7161530" cy="1066800"/>
            </a:xfrm>
            <a:custGeom>
              <a:avLst/>
              <a:gdLst/>
              <a:ahLst/>
              <a:cxnLst/>
              <a:rect l="l" t="t" r="r" b="b"/>
              <a:pathLst>
                <a:path w="7161530" h="1066800">
                  <a:moveTo>
                    <a:pt x="0" y="533400"/>
                  </a:moveTo>
                  <a:lnTo>
                    <a:pt x="12806" y="487967"/>
                  </a:lnTo>
                  <a:lnTo>
                    <a:pt x="38823" y="454577"/>
                  </a:lnTo>
                  <a:lnTo>
                    <a:pt x="78423" y="421848"/>
                  </a:lnTo>
                  <a:lnTo>
                    <a:pt x="112154" y="400426"/>
                  </a:lnTo>
                  <a:lnTo>
                    <a:pt x="151599" y="379346"/>
                  </a:lnTo>
                  <a:lnTo>
                    <a:pt x="196629" y="358627"/>
                  </a:lnTo>
                  <a:lnTo>
                    <a:pt x="247115" y="338287"/>
                  </a:lnTo>
                  <a:lnTo>
                    <a:pt x="302927" y="318346"/>
                  </a:lnTo>
                  <a:lnTo>
                    <a:pt x="363937" y="298823"/>
                  </a:lnTo>
                  <a:lnTo>
                    <a:pt x="430015" y="279738"/>
                  </a:lnTo>
                  <a:lnTo>
                    <a:pt x="501031" y="261110"/>
                  </a:lnTo>
                  <a:lnTo>
                    <a:pt x="538351" y="251973"/>
                  </a:lnTo>
                  <a:lnTo>
                    <a:pt x="576858" y="242957"/>
                  </a:lnTo>
                  <a:lnTo>
                    <a:pt x="616534" y="234066"/>
                  </a:lnTo>
                  <a:lnTo>
                    <a:pt x="657365" y="225300"/>
                  </a:lnTo>
                  <a:lnTo>
                    <a:pt x="699333" y="216663"/>
                  </a:lnTo>
                  <a:lnTo>
                    <a:pt x="742423" y="208157"/>
                  </a:lnTo>
                  <a:lnTo>
                    <a:pt x="786619" y="199785"/>
                  </a:lnTo>
                  <a:lnTo>
                    <a:pt x="831904" y="191548"/>
                  </a:lnTo>
                  <a:lnTo>
                    <a:pt x="878262" y="183450"/>
                  </a:lnTo>
                  <a:lnTo>
                    <a:pt x="925678" y="175492"/>
                  </a:lnTo>
                  <a:lnTo>
                    <a:pt x="974134" y="167677"/>
                  </a:lnTo>
                  <a:lnTo>
                    <a:pt x="1023615" y="160008"/>
                  </a:lnTo>
                  <a:lnTo>
                    <a:pt x="1074105" y="152486"/>
                  </a:lnTo>
                  <a:lnTo>
                    <a:pt x="1125588" y="145115"/>
                  </a:lnTo>
                  <a:lnTo>
                    <a:pt x="1178046" y="137897"/>
                  </a:lnTo>
                  <a:lnTo>
                    <a:pt x="1231465" y="130833"/>
                  </a:lnTo>
                  <a:lnTo>
                    <a:pt x="1285829" y="123927"/>
                  </a:lnTo>
                  <a:lnTo>
                    <a:pt x="1341120" y="117181"/>
                  </a:lnTo>
                  <a:lnTo>
                    <a:pt x="1397322" y="110598"/>
                  </a:lnTo>
                  <a:lnTo>
                    <a:pt x="1454421" y="104178"/>
                  </a:lnTo>
                  <a:lnTo>
                    <a:pt x="1512399" y="97926"/>
                  </a:lnTo>
                  <a:lnTo>
                    <a:pt x="1571240" y="91844"/>
                  </a:lnTo>
                  <a:lnTo>
                    <a:pt x="1630928" y="85933"/>
                  </a:lnTo>
                  <a:lnTo>
                    <a:pt x="1691448" y="80197"/>
                  </a:lnTo>
                  <a:lnTo>
                    <a:pt x="1752782" y="74638"/>
                  </a:lnTo>
                  <a:lnTo>
                    <a:pt x="1814915" y="69257"/>
                  </a:lnTo>
                  <a:lnTo>
                    <a:pt x="1877831" y="64058"/>
                  </a:lnTo>
                  <a:lnTo>
                    <a:pt x="1941513" y="59043"/>
                  </a:lnTo>
                  <a:lnTo>
                    <a:pt x="2005945" y="54215"/>
                  </a:lnTo>
                  <a:lnTo>
                    <a:pt x="2071112" y="49575"/>
                  </a:lnTo>
                  <a:lnTo>
                    <a:pt x="2136996" y="45126"/>
                  </a:lnTo>
                  <a:lnTo>
                    <a:pt x="2203583" y="40871"/>
                  </a:lnTo>
                  <a:lnTo>
                    <a:pt x="2270855" y="36812"/>
                  </a:lnTo>
                  <a:lnTo>
                    <a:pt x="2338796" y="32951"/>
                  </a:lnTo>
                  <a:lnTo>
                    <a:pt x="2407391" y="29291"/>
                  </a:lnTo>
                  <a:lnTo>
                    <a:pt x="2476624" y="25834"/>
                  </a:lnTo>
                  <a:lnTo>
                    <a:pt x="2546477" y="22583"/>
                  </a:lnTo>
                  <a:lnTo>
                    <a:pt x="2616936" y="19540"/>
                  </a:lnTo>
                  <a:lnTo>
                    <a:pt x="2687983" y="16707"/>
                  </a:lnTo>
                  <a:lnTo>
                    <a:pt x="2759603" y="14087"/>
                  </a:lnTo>
                  <a:lnTo>
                    <a:pt x="2831779" y="11682"/>
                  </a:lnTo>
                  <a:lnTo>
                    <a:pt x="2904496" y="9495"/>
                  </a:lnTo>
                  <a:lnTo>
                    <a:pt x="2977737" y="7528"/>
                  </a:lnTo>
                  <a:lnTo>
                    <a:pt x="3051486" y="5783"/>
                  </a:lnTo>
                  <a:lnTo>
                    <a:pt x="3125727" y="4263"/>
                  </a:lnTo>
                  <a:lnTo>
                    <a:pt x="3200444" y="2970"/>
                  </a:lnTo>
                  <a:lnTo>
                    <a:pt x="3275620" y="1907"/>
                  </a:lnTo>
                  <a:lnTo>
                    <a:pt x="3351240" y="1076"/>
                  </a:lnTo>
                  <a:lnTo>
                    <a:pt x="3427287" y="480"/>
                  </a:lnTo>
                  <a:lnTo>
                    <a:pt x="3503746" y="120"/>
                  </a:lnTo>
                  <a:lnTo>
                    <a:pt x="3580599" y="0"/>
                  </a:lnTo>
                  <a:lnTo>
                    <a:pt x="3657453" y="120"/>
                  </a:lnTo>
                  <a:lnTo>
                    <a:pt x="3733912" y="480"/>
                  </a:lnTo>
                  <a:lnTo>
                    <a:pt x="3809960" y="1076"/>
                  </a:lnTo>
                  <a:lnTo>
                    <a:pt x="3885580" y="1907"/>
                  </a:lnTo>
                  <a:lnTo>
                    <a:pt x="3960757" y="2970"/>
                  </a:lnTo>
                  <a:lnTo>
                    <a:pt x="4035474" y="4263"/>
                  </a:lnTo>
                  <a:lnTo>
                    <a:pt x="4109716" y="5783"/>
                  </a:lnTo>
                  <a:lnTo>
                    <a:pt x="4183465" y="7528"/>
                  </a:lnTo>
                  <a:lnTo>
                    <a:pt x="4256707" y="9495"/>
                  </a:lnTo>
                  <a:lnTo>
                    <a:pt x="4329424" y="11682"/>
                  </a:lnTo>
                  <a:lnTo>
                    <a:pt x="4401601" y="14087"/>
                  </a:lnTo>
                  <a:lnTo>
                    <a:pt x="4473221" y="16707"/>
                  </a:lnTo>
                  <a:lnTo>
                    <a:pt x="4544269" y="19540"/>
                  </a:lnTo>
                  <a:lnTo>
                    <a:pt x="4614727" y="22583"/>
                  </a:lnTo>
                  <a:lnTo>
                    <a:pt x="4684581" y="25834"/>
                  </a:lnTo>
                  <a:lnTo>
                    <a:pt x="4753814" y="29291"/>
                  </a:lnTo>
                  <a:lnTo>
                    <a:pt x="4822409" y="32951"/>
                  </a:lnTo>
                  <a:lnTo>
                    <a:pt x="4890351" y="36812"/>
                  </a:lnTo>
                  <a:lnTo>
                    <a:pt x="4957624" y="40871"/>
                  </a:lnTo>
                  <a:lnTo>
                    <a:pt x="5024210" y="45126"/>
                  </a:lnTo>
                  <a:lnTo>
                    <a:pt x="5090095" y="49575"/>
                  </a:lnTo>
                  <a:lnTo>
                    <a:pt x="5155262" y="54215"/>
                  </a:lnTo>
                  <a:lnTo>
                    <a:pt x="5219694" y="59043"/>
                  </a:lnTo>
                  <a:lnTo>
                    <a:pt x="5283377" y="64058"/>
                  </a:lnTo>
                  <a:lnTo>
                    <a:pt x="5346293" y="69257"/>
                  </a:lnTo>
                  <a:lnTo>
                    <a:pt x="5408426" y="74638"/>
                  </a:lnTo>
                  <a:lnTo>
                    <a:pt x="5469760" y="80197"/>
                  </a:lnTo>
                  <a:lnTo>
                    <a:pt x="5530280" y="85933"/>
                  </a:lnTo>
                  <a:lnTo>
                    <a:pt x="5589969" y="91844"/>
                  </a:lnTo>
                  <a:lnTo>
                    <a:pt x="5648810" y="97926"/>
                  </a:lnTo>
                  <a:lnTo>
                    <a:pt x="5706788" y="104178"/>
                  </a:lnTo>
                  <a:lnTo>
                    <a:pt x="5763887" y="110598"/>
                  </a:lnTo>
                  <a:lnTo>
                    <a:pt x="5820090" y="117181"/>
                  </a:lnTo>
                  <a:lnTo>
                    <a:pt x="5875381" y="123927"/>
                  </a:lnTo>
                  <a:lnTo>
                    <a:pt x="5929744" y="130833"/>
                  </a:lnTo>
                  <a:lnTo>
                    <a:pt x="5983163" y="137897"/>
                  </a:lnTo>
                  <a:lnTo>
                    <a:pt x="6035622" y="145115"/>
                  </a:lnTo>
                  <a:lnTo>
                    <a:pt x="6087105" y="152486"/>
                  </a:lnTo>
                  <a:lnTo>
                    <a:pt x="6137594" y="160008"/>
                  </a:lnTo>
                  <a:lnTo>
                    <a:pt x="6187076" y="167677"/>
                  </a:lnTo>
                  <a:lnTo>
                    <a:pt x="6235532" y="175492"/>
                  </a:lnTo>
                  <a:lnTo>
                    <a:pt x="6282948" y="183450"/>
                  </a:lnTo>
                  <a:lnTo>
                    <a:pt x="6329306" y="191548"/>
                  </a:lnTo>
                  <a:lnTo>
                    <a:pt x="6374591" y="199785"/>
                  </a:lnTo>
                  <a:lnTo>
                    <a:pt x="6418787" y="208157"/>
                  </a:lnTo>
                  <a:lnTo>
                    <a:pt x="6461877" y="216663"/>
                  </a:lnTo>
                  <a:lnTo>
                    <a:pt x="6503846" y="225300"/>
                  </a:lnTo>
                  <a:lnTo>
                    <a:pt x="6544676" y="234066"/>
                  </a:lnTo>
                  <a:lnTo>
                    <a:pt x="6584353" y="242957"/>
                  </a:lnTo>
                  <a:lnTo>
                    <a:pt x="6622859" y="251973"/>
                  </a:lnTo>
                  <a:lnTo>
                    <a:pt x="6660180" y="261110"/>
                  </a:lnTo>
                  <a:lnTo>
                    <a:pt x="6731196" y="279738"/>
                  </a:lnTo>
                  <a:lnTo>
                    <a:pt x="6797274" y="298823"/>
                  </a:lnTo>
                  <a:lnTo>
                    <a:pt x="6858284" y="318346"/>
                  </a:lnTo>
                  <a:lnTo>
                    <a:pt x="6914096" y="338287"/>
                  </a:lnTo>
                  <a:lnTo>
                    <a:pt x="6964582" y="358627"/>
                  </a:lnTo>
                  <a:lnTo>
                    <a:pt x="7009612" y="379346"/>
                  </a:lnTo>
                  <a:lnTo>
                    <a:pt x="7049058" y="400426"/>
                  </a:lnTo>
                  <a:lnTo>
                    <a:pt x="7082789" y="421848"/>
                  </a:lnTo>
                  <a:lnTo>
                    <a:pt x="7122389" y="454577"/>
                  </a:lnTo>
                  <a:lnTo>
                    <a:pt x="7148406" y="487967"/>
                  </a:lnTo>
                  <a:lnTo>
                    <a:pt x="7161212" y="533400"/>
                  </a:lnTo>
                  <a:lnTo>
                    <a:pt x="7160404" y="544848"/>
                  </a:lnTo>
                  <a:lnTo>
                    <a:pt x="7141270" y="590031"/>
                  </a:lnTo>
                  <a:lnTo>
                    <a:pt x="7110677" y="623208"/>
                  </a:lnTo>
                  <a:lnTo>
                    <a:pt x="7066645" y="655703"/>
                  </a:lnTo>
                  <a:lnTo>
                    <a:pt x="7030041" y="676956"/>
                  </a:lnTo>
                  <a:lnTo>
                    <a:pt x="6987787" y="697859"/>
                  </a:lnTo>
                  <a:lnTo>
                    <a:pt x="6940013" y="718391"/>
                  </a:lnTo>
                  <a:lnTo>
                    <a:pt x="6886848" y="738534"/>
                  </a:lnTo>
                  <a:lnTo>
                    <a:pt x="6828421" y="758268"/>
                  </a:lnTo>
                  <a:lnTo>
                    <a:pt x="6764861" y="777574"/>
                  </a:lnTo>
                  <a:lnTo>
                    <a:pt x="6696297" y="796433"/>
                  </a:lnTo>
                  <a:lnTo>
                    <a:pt x="6622859" y="814826"/>
                  </a:lnTo>
                  <a:lnTo>
                    <a:pt x="6584353" y="823842"/>
                  </a:lnTo>
                  <a:lnTo>
                    <a:pt x="6544676" y="832733"/>
                  </a:lnTo>
                  <a:lnTo>
                    <a:pt x="6503846" y="841499"/>
                  </a:lnTo>
                  <a:lnTo>
                    <a:pt x="6461877" y="850136"/>
                  </a:lnTo>
                  <a:lnTo>
                    <a:pt x="6418787" y="858642"/>
                  </a:lnTo>
                  <a:lnTo>
                    <a:pt x="6374591" y="867014"/>
                  </a:lnTo>
                  <a:lnTo>
                    <a:pt x="6329306" y="875251"/>
                  </a:lnTo>
                  <a:lnTo>
                    <a:pt x="6282948" y="883349"/>
                  </a:lnTo>
                  <a:lnTo>
                    <a:pt x="6235532" y="891307"/>
                  </a:lnTo>
                  <a:lnTo>
                    <a:pt x="6187076" y="899122"/>
                  </a:lnTo>
                  <a:lnTo>
                    <a:pt x="6137594" y="906791"/>
                  </a:lnTo>
                  <a:lnTo>
                    <a:pt x="6087105" y="914313"/>
                  </a:lnTo>
                  <a:lnTo>
                    <a:pt x="6035622" y="921684"/>
                  </a:lnTo>
                  <a:lnTo>
                    <a:pt x="5983163" y="928902"/>
                  </a:lnTo>
                  <a:lnTo>
                    <a:pt x="5929744" y="935966"/>
                  </a:lnTo>
                  <a:lnTo>
                    <a:pt x="5875381" y="942872"/>
                  </a:lnTo>
                  <a:lnTo>
                    <a:pt x="5820090" y="949618"/>
                  </a:lnTo>
                  <a:lnTo>
                    <a:pt x="5763887" y="956201"/>
                  </a:lnTo>
                  <a:lnTo>
                    <a:pt x="5706788" y="962621"/>
                  </a:lnTo>
                  <a:lnTo>
                    <a:pt x="5648810" y="968873"/>
                  </a:lnTo>
                  <a:lnTo>
                    <a:pt x="5589969" y="974955"/>
                  </a:lnTo>
                  <a:lnTo>
                    <a:pt x="5530280" y="980866"/>
                  </a:lnTo>
                  <a:lnTo>
                    <a:pt x="5469760" y="986602"/>
                  </a:lnTo>
                  <a:lnTo>
                    <a:pt x="5408426" y="992161"/>
                  </a:lnTo>
                  <a:lnTo>
                    <a:pt x="5346293" y="997542"/>
                  </a:lnTo>
                  <a:lnTo>
                    <a:pt x="5283377" y="1002741"/>
                  </a:lnTo>
                  <a:lnTo>
                    <a:pt x="5219694" y="1007756"/>
                  </a:lnTo>
                  <a:lnTo>
                    <a:pt x="5155262" y="1012584"/>
                  </a:lnTo>
                  <a:lnTo>
                    <a:pt x="5090095" y="1017224"/>
                  </a:lnTo>
                  <a:lnTo>
                    <a:pt x="5024210" y="1021673"/>
                  </a:lnTo>
                  <a:lnTo>
                    <a:pt x="4957624" y="1025928"/>
                  </a:lnTo>
                  <a:lnTo>
                    <a:pt x="4890351" y="1029987"/>
                  </a:lnTo>
                  <a:lnTo>
                    <a:pt x="4822409" y="1033848"/>
                  </a:lnTo>
                  <a:lnTo>
                    <a:pt x="4753814" y="1037508"/>
                  </a:lnTo>
                  <a:lnTo>
                    <a:pt x="4684581" y="1040965"/>
                  </a:lnTo>
                  <a:lnTo>
                    <a:pt x="4614727" y="1044216"/>
                  </a:lnTo>
                  <a:lnTo>
                    <a:pt x="4544269" y="1047259"/>
                  </a:lnTo>
                  <a:lnTo>
                    <a:pt x="4473221" y="1050092"/>
                  </a:lnTo>
                  <a:lnTo>
                    <a:pt x="4401601" y="1052712"/>
                  </a:lnTo>
                  <a:lnTo>
                    <a:pt x="4329424" y="1055117"/>
                  </a:lnTo>
                  <a:lnTo>
                    <a:pt x="4256707" y="1057304"/>
                  </a:lnTo>
                  <a:lnTo>
                    <a:pt x="4183465" y="1059271"/>
                  </a:lnTo>
                  <a:lnTo>
                    <a:pt x="4109716" y="1061016"/>
                  </a:lnTo>
                  <a:lnTo>
                    <a:pt x="4035474" y="1062536"/>
                  </a:lnTo>
                  <a:lnTo>
                    <a:pt x="3960757" y="1063829"/>
                  </a:lnTo>
                  <a:lnTo>
                    <a:pt x="3885580" y="1064892"/>
                  </a:lnTo>
                  <a:lnTo>
                    <a:pt x="3809960" y="1065723"/>
                  </a:lnTo>
                  <a:lnTo>
                    <a:pt x="3733912" y="1066319"/>
                  </a:lnTo>
                  <a:lnTo>
                    <a:pt x="3657453" y="1066679"/>
                  </a:lnTo>
                  <a:lnTo>
                    <a:pt x="3580599" y="1066800"/>
                  </a:lnTo>
                  <a:lnTo>
                    <a:pt x="3503746" y="1066679"/>
                  </a:lnTo>
                  <a:lnTo>
                    <a:pt x="3427287" y="1066319"/>
                  </a:lnTo>
                  <a:lnTo>
                    <a:pt x="3351240" y="1065723"/>
                  </a:lnTo>
                  <a:lnTo>
                    <a:pt x="3275620" y="1064892"/>
                  </a:lnTo>
                  <a:lnTo>
                    <a:pt x="3200444" y="1063829"/>
                  </a:lnTo>
                  <a:lnTo>
                    <a:pt x="3125727" y="1062536"/>
                  </a:lnTo>
                  <a:lnTo>
                    <a:pt x="3051486" y="1061016"/>
                  </a:lnTo>
                  <a:lnTo>
                    <a:pt x="2977737" y="1059271"/>
                  </a:lnTo>
                  <a:lnTo>
                    <a:pt x="2904496" y="1057304"/>
                  </a:lnTo>
                  <a:lnTo>
                    <a:pt x="2831779" y="1055117"/>
                  </a:lnTo>
                  <a:lnTo>
                    <a:pt x="2759603" y="1052712"/>
                  </a:lnTo>
                  <a:lnTo>
                    <a:pt x="2687983" y="1050092"/>
                  </a:lnTo>
                  <a:lnTo>
                    <a:pt x="2616936" y="1047259"/>
                  </a:lnTo>
                  <a:lnTo>
                    <a:pt x="2546477" y="1044216"/>
                  </a:lnTo>
                  <a:lnTo>
                    <a:pt x="2476624" y="1040965"/>
                  </a:lnTo>
                  <a:lnTo>
                    <a:pt x="2407391" y="1037508"/>
                  </a:lnTo>
                  <a:lnTo>
                    <a:pt x="2338796" y="1033848"/>
                  </a:lnTo>
                  <a:lnTo>
                    <a:pt x="2270855" y="1029987"/>
                  </a:lnTo>
                  <a:lnTo>
                    <a:pt x="2203583" y="1025928"/>
                  </a:lnTo>
                  <a:lnTo>
                    <a:pt x="2136996" y="1021673"/>
                  </a:lnTo>
                  <a:lnTo>
                    <a:pt x="2071112" y="1017224"/>
                  </a:lnTo>
                  <a:lnTo>
                    <a:pt x="2005945" y="1012584"/>
                  </a:lnTo>
                  <a:lnTo>
                    <a:pt x="1941513" y="1007756"/>
                  </a:lnTo>
                  <a:lnTo>
                    <a:pt x="1877831" y="1002741"/>
                  </a:lnTo>
                  <a:lnTo>
                    <a:pt x="1814915" y="997542"/>
                  </a:lnTo>
                  <a:lnTo>
                    <a:pt x="1752782" y="992161"/>
                  </a:lnTo>
                  <a:lnTo>
                    <a:pt x="1691448" y="986602"/>
                  </a:lnTo>
                  <a:lnTo>
                    <a:pt x="1630928" y="980866"/>
                  </a:lnTo>
                  <a:lnTo>
                    <a:pt x="1571240" y="974955"/>
                  </a:lnTo>
                  <a:lnTo>
                    <a:pt x="1512399" y="968873"/>
                  </a:lnTo>
                  <a:lnTo>
                    <a:pt x="1454421" y="962621"/>
                  </a:lnTo>
                  <a:lnTo>
                    <a:pt x="1397322" y="956201"/>
                  </a:lnTo>
                  <a:lnTo>
                    <a:pt x="1341120" y="949618"/>
                  </a:lnTo>
                  <a:lnTo>
                    <a:pt x="1285829" y="942872"/>
                  </a:lnTo>
                  <a:lnTo>
                    <a:pt x="1231465" y="935966"/>
                  </a:lnTo>
                  <a:lnTo>
                    <a:pt x="1178046" y="928902"/>
                  </a:lnTo>
                  <a:lnTo>
                    <a:pt x="1125588" y="921684"/>
                  </a:lnTo>
                  <a:lnTo>
                    <a:pt x="1074105" y="914313"/>
                  </a:lnTo>
                  <a:lnTo>
                    <a:pt x="1023615" y="906791"/>
                  </a:lnTo>
                  <a:lnTo>
                    <a:pt x="974134" y="899122"/>
                  </a:lnTo>
                  <a:lnTo>
                    <a:pt x="925678" y="891307"/>
                  </a:lnTo>
                  <a:lnTo>
                    <a:pt x="878262" y="883349"/>
                  </a:lnTo>
                  <a:lnTo>
                    <a:pt x="831904" y="875251"/>
                  </a:lnTo>
                  <a:lnTo>
                    <a:pt x="786619" y="867014"/>
                  </a:lnTo>
                  <a:lnTo>
                    <a:pt x="742423" y="858642"/>
                  </a:lnTo>
                  <a:lnTo>
                    <a:pt x="699333" y="850136"/>
                  </a:lnTo>
                  <a:lnTo>
                    <a:pt x="657365" y="841499"/>
                  </a:lnTo>
                  <a:lnTo>
                    <a:pt x="616534" y="832733"/>
                  </a:lnTo>
                  <a:lnTo>
                    <a:pt x="576858" y="823842"/>
                  </a:lnTo>
                  <a:lnTo>
                    <a:pt x="538351" y="814826"/>
                  </a:lnTo>
                  <a:lnTo>
                    <a:pt x="501031" y="805689"/>
                  </a:lnTo>
                  <a:lnTo>
                    <a:pt x="430015" y="787061"/>
                  </a:lnTo>
                  <a:lnTo>
                    <a:pt x="363937" y="767976"/>
                  </a:lnTo>
                  <a:lnTo>
                    <a:pt x="302927" y="748453"/>
                  </a:lnTo>
                  <a:lnTo>
                    <a:pt x="247115" y="728512"/>
                  </a:lnTo>
                  <a:lnTo>
                    <a:pt x="196629" y="708172"/>
                  </a:lnTo>
                  <a:lnTo>
                    <a:pt x="151599" y="687453"/>
                  </a:lnTo>
                  <a:lnTo>
                    <a:pt x="112154" y="666373"/>
                  </a:lnTo>
                  <a:lnTo>
                    <a:pt x="78423" y="644951"/>
                  </a:lnTo>
                  <a:lnTo>
                    <a:pt x="38823" y="612222"/>
                  </a:lnTo>
                  <a:lnTo>
                    <a:pt x="12806" y="578832"/>
                  </a:lnTo>
                  <a:lnTo>
                    <a:pt x="0" y="533400"/>
                  </a:lnTo>
                  <a:close/>
                </a:path>
              </a:pathLst>
            </a:custGeom>
            <a:ln w="25400">
              <a:solidFill>
                <a:srgbClr val="003399"/>
              </a:solidFill>
            </a:ln>
          </p:spPr>
          <p:txBody>
            <a:bodyPr wrap="square" lIns="0" tIns="0" rIns="0" bIns="0" rtlCol="0"/>
            <a:lstStyle/>
            <a:p>
              <a:endParaRPr/>
            </a:p>
          </p:txBody>
        </p:sp>
        <p:sp>
          <p:nvSpPr>
            <p:cNvPr id="6" name="object 6"/>
            <p:cNvSpPr/>
            <p:nvPr/>
          </p:nvSpPr>
          <p:spPr>
            <a:xfrm>
              <a:off x="1219200" y="4572000"/>
              <a:ext cx="4038600" cy="0"/>
            </a:xfrm>
            <a:custGeom>
              <a:avLst/>
              <a:gdLst/>
              <a:ahLst/>
              <a:cxnLst/>
              <a:rect l="l" t="t" r="r" b="b"/>
              <a:pathLst>
                <a:path w="4038600">
                  <a:moveTo>
                    <a:pt x="0" y="0"/>
                  </a:moveTo>
                  <a:lnTo>
                    <a:pt x="4038600" y="0"/>
                  </a:lnTo>
                </a:path>
              </a:pathLst>
            </a:custGeom>
            <a:ln w="22225">
              <a:solidFill>
                <a:srgbClr val="FF0000"/>
              </a:solidFill>
            </a:ln>
          </p:spPr>
          <p:txBody>
            <a:bodyPr wrap="square" lIns="0" tIns="0" rIns="0" bIns="0" rtlCol="0"/>
            <a:lstStyle/>
            <a:p>
              <a:endParaRPr/>
            </a:p>
          </p:txBody>
        </p:sp>
        <p:sp>
          <p:nvSpPr>
            <p:cNvPr id="7" name="object 7"/>
            <p:cNvSpPr/>
            <p:nvPr/>
          </p:nvSpPr>
          <p:spPr>
            <a:xfrm>
              <a:off x="304800" y="5867400"/>
              <a:ext cx="6324600" cy="838200"/>
            </a:xfrm>
            <a:custGeom>
              <a:avLst/>
              <a:gdLst/>
              <a:ahLst/>
              <a:cxnLst/>
              <a:rect l="l" t="t" r="r" b="b"/>
              <a:pathLst>
                <a:path w="6324600" h="838200">
                  <a:moveTo>
                    <a:pt x="0" y="419100"/>
                  </a:moveTo>
                  <a:lnTo>
                    <a:pt x="14908" y="378144"/>
                  </a:lnTo>
                  <a:lnTo>
                    <a:pt x="45125" y="348152"/>
                  </a:lnTo>
                  <a:lnTo>
                    <a:pt x="91010" y="318868"/>
                  </a:lnTo>
                  <a:lnTo>
                    <a:pt x="130016" y="299777"/>
                  </a:lnTo>
                  <a:lnTo>
                    <a:pt x="175552" y="281058"/>
                  </a:lnTo>
                  <a:lnTo>
                    <a:pt x="227445" y="262734"/>
                  </a:lnTo>
                  <a:lnTo>
                    <a:pt x="285522" y="244828"/>
                  </a:lnTo>
                  <a:lnTo>
                    <a:pt x="349610" y="227362"/>
                  </a:lnTo>
                  <a:lnTo>
                    <a:pt x="419536" y="210361"/>
                  </a:lnTo>
                  <a:lnTo>
                    <a:pt x="495127" y="193846"/>
                  </a:lnTo>
                  <a:lnTo>
                    <a:pt x="534992" y="185778"/>
                  </a:lnTo>
                  <a:lnTo>
                    <a:pt x="576208" y="177841"/>
                  </a:lnTo>
                  <a:lnTo>
                    <a:pt x="618754" y="170037"/>
                  </a:lnTo>
                  <a:lnTo>
                    <a:pt x="662608" y="162368"/>
                  </a:lnTo>
                  <a:lnTo>
                    <a:pt x="707748" y="154839"/>
                  </a:lnTo>
                  <a:lnTo>
                    <a:pt x="754153" y="147451"/>
                  </a:lnTo>
                  <a:lnTo>
                    <a:pt x="801800" y="140209"/>
                  </a:lnTo>
                  <a:lnTo>
                    <a:pt x="850669" y="133113"/>
                  </a:lnTo>
                  <a:lnTo>
                    <a:pt x="900738" y="126168"/>
                  </a:lnTo>
                  <a:lnTo>
                    <a:pt x="951984" y="119376"/>
                  </a:lnTo>
                  <a:lnTo>
                    <a:pt x="1004387" y="112741"/>
                  </a:lnTo>
                  <a:lnTo>
                    <a:pt x="1057925" y="106264"/>
                  </a:lnTo>
                  <a:lnTo>
                    <a:pt x="1112576" y="99949"/>
                  </a:lnTo>
                  <a:lnTo>
                    <a:pt x="1168318" y="93799"/>
                  </a:lnTo>
                  <a:lnTo>
                    <a:pt x="1225130" y="87817"/>
                  </a:lnTo>
                  <a:lnTo>
                    <a:pt x="1282990" y="82005"/>
                  </a:lnTo>
                  <a:lnTo>
                    <a:pt x="1341876" y="76366"/>
                  </a:lnTo>
                  <a:lnTo>
                    <a:pt x="1401768" y="70903"/>
                  </a:lnTo>
                  <a:lnTo>
                    <a:pt x="1462642" y="65620"/>
                  </a:lnTo>
                  <a:lnTo>
                    <a:pt x="1524478" y="60519"/>
                  </a:lnTo>
                  <a:lnTo>
                    <a:pt x="1587254" y="55602"/>
                  </a:lnTo>
                  <a:lnTo>
                    <a:pt x="1650948" y="50873"/>
                  </a:lnTo>
                  <a:lnTo>
                    <a:pt x="1715539" y="46334"/>
                  </a:lnTo>
                  <a:lnTo>
                    <a:pt x="1781004" y="41989"/>
                  </a:lnTo>
                  <a:lnTo>
                    <a:pt x="1847323" y="37841"/>
                  </a:lnTo>
                  <a:lnTo>
                    <a:pt x="1914474" y="33891"/>
                  </a:lnTo>
                  <a:lnTo>
                    <a:pt x="1982435" y="30144"/>
                  </a:lnTo>
                  <a:lnTo>
                    <a:pt x="2051184" y="26601"/>
                  </a:lnTo>
                  <a:lnTo>
                    <a:pt x="2120699" y="23266"/>
                  </a:lnTo>
                  <a:lnTo>
                    <a:pt x="2190960" y="20142"/>
                  </a:lnTo>
                  <a:lnTo>
                    <a:pt x="2261944" y="17231"/>
                  </a:lnTo>
                  <a:lnTo>
                    <a:pt x="2333630" y="14537"/>
                  </a:lnTo>
                  <a:lnTo>
                    <a:pt x="2405996" y="12061"/>
                  </a:lnTo>
                  <a:lnTo>
                    <a:pt x="2479020" y="9808"/>
                  </a:lnTo>
                  <a:lnTo>
                    <a:pt x="2552682" y="7780"/>
                  </a:lnTo>
                  <a:lnTo>
                    <a:pt x="2626958" y="5980"/>
                  </a:lnTo>
                  <a:lnTo>
                    <a:pt x="2701828" y="4411"/>
                  </a:lnTo>
                  <a:lnTo>
                    <a:pt x="2777270" y="3075"/>
                  </a:lnTo>
                  <a:lnTo>
                    <a:pt x="2853262" y="1975"/>
                  </a:lnTo>
                  <a:lnTo>
                    <a:pt x="2929783" y="1115"/>
                  </a:lnTo>
                  <a:lnTo>
                    <a:pt x="3006810" y="497"/>
                  </a:lnTo>
                  <a:lnTo>
                    <a:pt x="3084323" y="124"/>
                  </a:lnTo>
                  <a:lnTo>
                    <a:pt x="3162300" y="0"/>
                  </a:lnTo>
                  <a:lnTo>
                    <a:pt x="3240276" y="124"/>
                  </a:lnTo>
                  <a:lnTo>
                    <a:pt x="3317789" y="497"/>
                  </a:lnTo>
                  <a:lnTo>
                    <a:pt x="3394816" y="1115"/>
                  </a:lnTo>
                  <a:lnTo>
                    <a:pt x="3471337" y="1975"/>
                  </a:lnTo>
                  <a:lnTo>
                    <a:pt x="3547329" y="3075"/>
                  </a:lnTo>
                  <a:lnTo>
                    <a:pt x="3622771" y="4411"/>
                  </a:lnTo>
                  <a:lnTo>
                    <a:pt x="3697641" y="5980"/>
                  </a:lnTo>
                  <a:lnTo>
                    <a:pt x="3771917" y="7780"/>
                  </a:lnTo>
                  <a:lnTo>
                    <a:pt x="3845579" y="9808"/>
                  </a:lnTo>
                  <a:lnTo>
                    <a:pt x="3918603" y="12061"/>
                  </a:lnTo>
                  <a:lnTo>
                    <a:pt x="3990969" y="14537"/>
                  </a:lnTo>
                  <a:lnTo>
                    <a:pt x="4062655" y="17231"/>
                  </a:lnTo>
                  <a:lnTo>
                    <a:pt x="4133639" y="20142"/>
                  </a:lnTo>
                  <a:lnTo>
                    <a:pt x="4203900" y="23266"/>
                  </a:lnTo>
                  <a:lnTo>
                    <a:pt x="4273415" y="26601"/>
                  </a:lnTo>
                  <a:lnTo>
                    <a:pt x="4342164" y="30144"/>
                  </a:lnTo>
                  <a:lnTo>
                    <a:pt x="4410125" y="33891"/>
                  </a:lnTo>
                  <a:lnTo>
                    <a:pt x="4477276" y="37841"/>
                  </a:lnTo>
                  <a:lnTo>
                    <a:pt x="4543595" y="41989"/>
                  </a:lnTo>
                  <a:lnTo>
                    <a:pt x="4609060" y="46334"/>
                  </a:lnTo>
                  <a:lnTo>
                    <a:pt x="4673651" y="50873"/>
                  </a:lnTo>
                  <a:lnTo>
                    <a:pt x="4737345" y="55602"/>
                  </a:lnTo>
                  <a:lnTo>
                    <a:pt x="4800121" y="60519"/>
                  </a:lnTo>
                  <a:lnTo>
                    <a:pt x="4861957" y="65620"/>
                  </a:lnTo>
                  <a:lnTo>
                    <a:pt x="4922831" y="70903"/>
                  </a:lnTo>
                  <a:lnTo>
                    <a:pt x="4982723" y="76366"/>
                  </a:lnTo>
                  <a:lnTo>
                    <a:pt x="5041609" y="82005"/>
                  </a:lnTo>
                  <a:lnTo>
                    <a:pt x="5099469" y="87817"/>
                  </a:lnTo>
                  <a:lnTo>
                    <a:pt x="5156281" y="93799"/>
                  </a:lnTo>
                  <a:lnTo>
                    <a:pt x="5212023" y="99949"/>
                  </a:lnTo>
                  <a:lnTo>
                    <a:pt x="5266674" y="106264"/>
                  </a:lnTo>
                  <a:lnTo>
                    <a:pt x="5320212" y="112741"/>
                  </a:lnTo>
                  <a:lnTo>
                    <a:pt x="5372615" y="119376"/>
                  </a:lnTo>
                  <a:lnTo>
                    <a:pt x="5423861" y="126168"/>
                  </a:lnTo>
                  <a:lnTo>
                    <a:pt x="5473930" y="133113"/>
                  </a:lnTo>
                  <a:lnTo>
                    <a:pt x="5522799" y="140209"/>
                  </a:lnTo>
                  <a:lnTo>
                    <a:pt x="5570446" y="147451"/>
                  </a:lnTo>
                  <a:lnTo>
                    <a:pt x="5616851" y="154839"/>
                  </a:lnTo>
                  <a:lnTo>
                    <a:pt x="5661991" y="162368"/>
                  </a:lnTo>
                  <a:lnTo>
                    <a:pt x="5705845" y="170037"/>
                  </a:lnTo>
                  <a:lnTo>
                    <a:pt x="5748391" y="177841"/>
                  </a:lnTo>
                  <a:lnTo>
                    <a:pt x="5789607" y="185778"/>
                  </a:lnTo>
                  <a:lnTo>
                    <a:pt x="5829472" y="193846"/>
                  </a:lnTo>
                  <a:lnTo>
                    <a:pt x="5867965" y="202041"/>
                  </a:lnTo>
                  <a:lnTo>
                    <a:pt x="5940745" y="218802"/>
                  </a:lnTo>
                  <a:lnTo>
                    <a:pt x="6007773" y="236039"/>
                  </a:lnTo>
                  <a:lnTo>
                    <a:pt x="6068878" y="253727"/>
                  </a:lnTo>
                  <a:lnTo>
                    <a:pt x="6123884" y="271845"/>
                  </a:lnTo>
                  <a:lnTo>
                    <a:pt x="6172621" y="290370"/>
                  </a:lnTo>
                  <a:lnTo>
                    <a:pt x="6214913" y="309278"/>
                  </a:lnTo>
                  <a:lnTo>
                    <a:pt x="6250589" y="328546"/>
                  </a:lnTo>
                  <a:lnTo>
                    <a:pt x="6291316" y="358074"/>
                  </a:lnTo>
                  <a:lnTo>
                    <a:pt x="6316181" y="388285"/>
                  </a:lnTo>
                  <a:lnTo>
                    <a:pt x="6324600" y="419100"/>
                  </a:lnTo>
                  <a:lnTo>
                    <a:pt x="6323657" y="429434"/>
                  </a:lnTo>
                  <a:lnTo>
                    <a:pt x="6301396" y="470127"/>
                  </a:lnTo>
                  <a:lnTo>
                    <a:pt x="6265891" y="499891"/>
                  </a:lnTo>
                  <a:lnTo>
                    <a:pt x="6214913" y="528921"/>
                  </a:lnTo>
                  <a:lnTo>
                    <a:pt x="6172621" y="547829"/>
                  </a:lnTo>
                  <a:lnTo>
                    <a:pt x="6123884" y="566354"/>
                  </a:lnTo>
                  <a:lnTo>
                    <a:pt x="6068878" y="584472"/>
                  </a:lnTo>
                  <a:lnTo>
                    <a:pt x="6007773" y="602160"/>
                  </a:lnTo>
                  <a:lnTo>
                    <a:pt x="5940745" y="619397"/>
                  </a:lnTo>
                  <a:lnTo>
                    <a:pt x="5867965" y="636158"/>
                  </a:lnTo>
                  <a:lnTo>
                    <a:pt x="5829472" y="644353"/>
                  </a:lnTo>
                  <a:lnTo>
                    <a:pt x="5789607" y="652421"/>
                  </a:lnTo>
                  <a:lnTo>
                    <a:pt x="5748391" y="660358"/>
                  </a:lnTo>
                  <a:lnTo>
                    <a:pt x="5705845" y="668162"/>
                  </a:lnTo>
                  <a:lnTo>
                    <a:pt x="5661991" y="675831"/>
                  </a:lnTo>
                  <a:lnTo>
                    <a:pt x="5616851" y="683360"/>
                  </a:lnTo>
                  <a:lnTo>
                    <a:pt x="5570446" y="690748"/>
                  </a:lnTo>
                  <a:lnTo>
                    <a:pt x="5522799" y="697990"/>
                  </a:lnTo>
                  <a:lnTo>
                    <a:pt x="5473930" y="705086"/>
                  </a:lnTo>
                  <a:lnTo>
                    <a:pt x="5423861" y="712031"/>
                  </a:lnTo>
                  <a:lnTo>
                    <a:pt x="5372615" y="718823"/>
                  </a:lnTo>
                  <a:lnTo>
                    <a:pt x="5320212" y="725458"/>
                  </a:lnTo>
                  <a:lnTo>
                    <a:pt x="5266674" y="731935"/>
                  </a:lnTo>
                  <a:lnTo>
                    <a:pt x="5212023" y="738250"/>
                  </a:lnTo>
                  <a:lnTo>
                    <a:pt x="5156281" y="744400"/>
                  </a:lnTo>
                  <a:lnTo>
                    <a:pt x="5099469" y="750382"/>
                  </a:lnTo>
                  <a:lnTo>
                    <a:pt x="5041609" y="756194"/>
                  </a:lnTo>
                  <a:lnTo>
                    <a:pt x="4982723" y="761833"/>
                  </a:lnTo>
                  <a:lnTo>
                    <a:pt x="4922831" y="767296"/>
                  </a:lnTo>
                  <a:lnTo>
                    <a:pt x="4861957" y="772579"/>
                  </a:lnTo>
                  <a:lnTo>
                    <a:pt x="4800121" y="777680"/>
                  </a:lnTo>
                  <a:lnTo>
                    <a:pt x="4737345" y="782597"/>
                  </a:lnTo>
                  <a:lnTo>
                    <a:pt x="4673651" y="787326"/>
                  </a:lnTo>
                  <a:lnTo>
                    <a:pt x="4609060" y="791865"/>
                  </a:lnTo>
                  <a:lnTo>
                    <a:pt x="4543595" y="796210"/>
                  </a:lnTo>
                  <a:lnTo>
                    <a:pt x="4477276" y="800358"/>
                  </a:lnTo>
                  <a:lnTo>
                    <a:pt x="4410125" y="804308"/>
                  </a:lnTo>
                  <a:lnTo>
                    <a:pt x="4342164" y="808055"/>
                  </a:lnTo>
                  <a:lnTo>
                    <a:pt x="4273415" y="811598"/>
                  </a:lnTo>
                  <a:lnTo>
                    <a:pt x="4203900" y="814933"/>
                  </a:lnTo>
                  <a:lnTo>
                    <a:pt x="4133639" y="818057"/>
                  </a:lnTo>
                  <a:lnTo>
                    <a:pt x="4062655" y="820968"/>
                  </a:lnTo>
                  <a:lnTo>
                    <a:pt x="3990969" y="823662"/>
                  </a:lnTo>
                  <a:lnTo>
                    <a:pt x="3918603" y="826138"/>
                  </a:lnTo>
                  <a:lnTo>
                    <a:pt x="3845579" y="828391"/>
                  </a:lnTo>
                  <a:lnTo>
                    <a:pt x="3771917" y="830419"/>
                  </a:lnTo>
                  <a:lnTo>
                    <a:pt x="3697641" y="832219"/>
                  </a:lnTo>
                  <a:lnTo>
                    <a:pt x="3622771" y="833788"/>
                  </a:lnTo>
                  <a:lnTo>
                    <a:pt x="3547329" y="835124"/>
                  </a:lnTo>
                  <a:lnTo>
                    <a:pt x="3471337" y="836224"/>
                  </a:lnTo>
                  <a:lnTo>
                    <a:pt x="3394816" y="837084"/>
                  </a:lnTo>
                  <a:lnTo>
                    <a:pt x="3317789" y="837702"/>
                  </a:lnTo>
                  <a:lnTo>
                    <a:pt x="3240276" y="838075"/>
                  </a:lnTo>
                  <a:lnTo>
                    <a:pt x="3162300" y="838200"/>
                  </a:lnTo>
                  <a:lnTo>
                    <a:pt x="3084323" y="838075"/>
                  </a:lnTo>
                  <a:lnTo>
                    <a:pt x="3006810" y="837702"/>
                  </a:lnTo>
                  <a:lnTo>
                    <a:pt x="2929783" y="837084"/>
                  </a:lnTo>
                  <a:lnTo>
                    <a:pt x="2853262" y="836224"/>
                  </a:lnTo>
                  <a:lnTo>
                    <a:pt x="2777270" y="835124"/>
                  </a:lnTo>
                  <a:lnTo>
                    <a:pt x="2701828" y="833788"/>
                  </a:lnTo>
                  <a:lnTo>
                    <a:pt x="2626958" y="832219"/>
                  </a:lnTo>
                  <a:lnTo>
                    <a:pt x="2552682" y="830419"/>
                  </a:lnTo>
                  <a:lnTo>
                    <a:pt x="2479020" y="828391"/>
                  </a:lnTo>
                  <a:lnTo>
                    <a:pt x="2405996" y="826138"/>
                  </a:lnTo>
                  <a:lnTo>
                    <a:pt x="2333630" y="823662"/>
                  </a:lnTo>
                  <a:lnTo>
                    <a:pt x="2261944" y="820968"/>
                  </a:lnTo>
                  <a:lnTo>
                    <a:pt x="2190960" y="818057"/>
                  </a:lnTo>
                  <a:lnTo>
                    <a:pt x="2120699" y="814933"/>
                  </a:lnTo>
                  <a:lnTo>
                    <a:pt x="2051184" y="811598"/>
                  </a:lnTo>
                  <a:lnTo>
                    <a:pt x="1982435" y="808055"/>
                  </a:lnTo>
                  <a:lnTo>
                    <a:pt x="1914474" y="804308"/>
                  </a:lnTo>
                  <a:lnTo>
                    <a:pt x="1847323" y="800358"/>
                  </a:lnTo>
                  <a:lnTo>
                    <a:pt x="1781004" y="796210"/>
                  </a:lnTo>
                  <a:lnTo>
                    <a:pt x="1715539" y="791865"/>
                  </a:lnTo>
                  <a:lnTo>
                    <a:pt x="1650948" y="787326"/>
                  </a:lnTo>
                  <a:lnTo>
                    <a:pt x="1587254" y="782597"/>
                  </a:lnTo>
                  <a:lnTo>
                    <a:pt x="1524478" y="777680"/>
                  </a:lnTo>
                  <a:lnTo>
                    <a:pt x="1462642" y="772579"/>
                  </a:lnTo>
                  <a:lnTo>
                    <a:pt x="1401768" y="767296"/>
                  </a:lnTo>
                  <a:lnTo>
                    <a:pt x="1341876" y="761833"/>
                  </a:lnTo>
                  <a:lnTo>
                    <a:pt x="1282990" y="756194"/>
                  </a:lnTo>
                  <a:lnTo>
                    <a:pt x="1225130" y="750382"/>
                  </a:lnTo>
                  <a:lnTo>
                    <a:pt x="1168318" y="744400"/>
                  </a:lnTo>
                  <a:lnTo>
                    <a:pt x="1112576" y="738250"/>
                  </a:lnTo>
                  <a:lnTo>
                    <a:pt x="1057925" y="731935"/>
                  </a:lnTo>
                  <a:lnTo>
                    <a:pt x="1004387" y="725458"/>
                  </a:lnTo>
                  <a:lnTo>
                    <a:pt x="951984" y="718823"/>
                  </a:lnTo>
                  <a:lnTo>
                    <a:pt x="900738" y="712031"/>
                  </a:lnTo>
                  <a:lnTo>
                    <a:pt x="850669" y="705086"/>
                  </a:lnTo>
                  <a:lnTo>
                    <a:pt x="801800" y="697990"/>
                  </a:lnTo>
                  <a:lnTo>
                    <a:pt x="754153" y="690748"/>
                  </a:lnTo>
                  <a:lnTo>
                    <a:pt x="707748" y="683360"/>
                  </a:lnTo>
                  <a:lnTo>
                    <a:pt x="662608" y="675831"/>
                  </a:lnTo>
                  <a:lnTo>
                    <a:pt x="618754" y="668162"/>
                  </a:lnTo>
                  <a:lnTo>
                    <a:pt x="576208" y="660358"/>
                  </a:lnTo>
                  <a:lnTo>
                    <a:pt x="534992" y="652421"/>
                  </a:lnTo>
                  <a:lnTo>
                    <a:pt x="495127" y="644353"/>
                  </a:lnTo>
                  <a:lnTo>
                    <a:pt x="456634" y="636158"/>
                  </a:lnTo>
                  <a:lnTo>
                    <a:pt x="383854" y="619397"/>
                  </a:lnTo>
                  <a:lnTo>
                    <a:pt x="316826" y="602160"/>
                  </a:lnTo>
                  <a:lnTo>
                    <a:pt x="255721" y="584472"/>
                  </a:lnTo>
                  <a:lnTo>
                    <a:pt x="200715" y="566354"/>
                  </a:lnTo>
                  <a:lnTo>
                    <a:pt x="151978" y="547829"/>
                  </a:lnTo>
                  <a:lnTo>
                    <a:pt x="109686" y="528921"/>
                  </a:lnTo>
                  <a:lnTo>
                    <a:pt x="74010" y="509653"/>
                  </a:lnTo>
                  <a:lnTo>
                    <a:pt x="33283" y="480125"/>
                  </a:lnTo>
                  <a:lnTo>
                    <a:pt x="8418" y="449914"/>
                  </a:lnTo>
                  <a:lnTo>
                    <a:pt x="0" y="419100"/>
                  </a:lnTo>
                  <a:close/>
                </a:path>
              </a:pathLst>
            </a:custGeom>
            <a:ln w="25400">
              <a:solidFill>
                <a:srgbClr val="003399"/>
              </a:solidFill>
            </a:ln>
          </p:spPr>
          <p:txBody>
            <a:bodyPr wrap="square" lIns="0" tIns="0" rIns="0" bIns="0" rtlCol="0"/>
            <a:lstStyle/>
            <a:p>
              <a:endParaRPr/>
            </a:p>
          </p:txBody>
        </p:sp>
        <p:pic>
          <p:nvPicPr>
            <p:cNvPr id="8" name="object 8"/>
            <p:cNvPicPr/>
            <p:nvPr/>
          </p:nvPicPr>
          <p:blipFill>
            <a:blip r:embed="rId5" cstate="print"/>
            <a:stretch>
              <a:fillRect/>
            </a:stretch>
          </p:blipFill>
          <p:spPr>
            <a:xfrm>
              <a:off x="6400799" y="4800600"/>
              <a:ext cx="2667000" cy="2057399"/>
            </a:xfrm>
            <a:prstGeom prst="rect">
              <a:avLst/>
            </a:prstGeom>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0"/>
            <a:ext cx="5809487" cy="6751319"/>
          </a:xfrm>
          <a:prstGeom prst="rect">
            <a:avLst/>
          </a:prstGeom>
        </p:spPr>
      </p:pic>
      <p:sp>
        <p:nvSpPr>
          <p:cNvPr id="3" name="object 3"/>
          <p:cNvSpPr txBox="1"/>
          <p:nvPr/>
        </p:nvSpPr>
        <p:spPr>
          <a:xfrm>
            <a:off x="5324347" y="484123"/>
            <a:ext cx="3413125" cy="3704590"/>
          </a:xfrm>
          <a:prstGeom prst="rect">
            <a:avLst/>
          </a:prstGeom>
        </p:spPr>
        <p:txBody>
          <a:bodyPr vert="horz" wrap="square" lIns="0" tIns="12065" rIns="0" bIns="0" rtlCol="0">
            <a:spAutoFit/>
          </a:bodyPr>
          <a:lstStyle/>
          <a:p>
            <a:pPr marL="12700" marR="50800">
              <a:lnSpc>
                <a:spcPct val="100000"/>
              </a:lnSpc>
              <a:spcBef>
                <a:spcPts val="95"/>
              </a:spcBef>
            </a:pPr>
            <a:r>
              <a:rPr sz="2800" b="1" spc="-310" dirty="0">
                <a:solidFill>
                  <a:srgbClr val="002060"/>
                </a:solidFill>
                <a:latin typeface="Times New Roman"/>
                <a:cs typeface="Times New Roman"/>
              </a:rPr>
              <a:t>“The</a:t>
            </a:r>
            <a:r>
              <a:rPr sz="2800" b="1" spc="-120" dirty="0">
                <a:solidFill>
                  <a:srgbClr val="002060"/>
                </a:solidFill>
                <a:latin typeface="Times New Roman"/>
                <a:cs typeface="Times New Roman"/>
              </a:rPr>
              <a:t> </a:t>
            </a:r>
            <a:r>
              <a:rPr sz="2800" b="1" spc="-245" dirty="0">
                <a:solidFill>
                  <a:srgbClr val="002060"/>
                </a:solidFill>
                <a:latin typeface="Times New Roman"/>
                <a:cs typeface="Times New Roman"/>
              </a:rPr>
              <a:t>trees</a:t>
            </a:r>
            <a:r>
              <a:rPr sz="2800" b="1" spc="-105" dirty="0">
                <a:solidFill>
                  <a:srgbClr val="002060"/>
                </a:solidFill>
                <a:latin typeface="Times New Roman"/>
                <a:cs typeface="Times New Roman"/>
              </a:rPr>
              <a:t> </a:t>
            </a:r>
            <a:r>
              <a:rPr sz="2800" b="1" spc="-245" dirty="0">
                <a:solidFill>
                  <a:srgbClr val="002060"/>
                </a:solidFill>
                <a:latin typeface="Times New Roman"/>
                <a:cs typeface="Times New Roman"/>
              </a:rPr>
              <a:t>in</a:t>
            </a:r>
            <a:r>
              <a:rPr sz="2800" b="1" spc="-105" dirty="0">
                <a:solidFill>
                  <a:srgbClr val="002060"/>
                </a:solidFill>
                <a:latin typeface="Times New Roman"/>
                <a:cs typeface="Times New Roman"/>
              </a:rPr>
              <a:t> </a:t>
            </a:r>
            <a:r>
              <a:rPr sz="2800" b="1" spc="-254" dirty="0">
                <a:solidFill>
                  <a:srgbClr val="002060"/>
                </a:solidFill>
                <a:latin typeface="Times New Roman"/>
                <a:cs typeface="Times New Roman"/>
              </a:rPr>
              <a:t>the</a:t>
            </a:r>
            <a:r>
              <a:rPr sz="2800" b="1" spc="-120" dirty="0">
                <a:solidFill>
                  <a:srgbClr val="002060"/>
                </a:solidFill>
                <a:latin typeface="Times New Roman"/>
                <a:cs typeface="Times New Roman"/>
              </a:rPr>
              <a:t> </a:t>
            </a:r>
            <a:r>
              <a:rPr sz="2800" b="1" spc="-310" dirty="0">
                <a:solidFill>
                  <a:srgbClr val="002060"/>
                </a:solidFill>
                <a:latin typeface="Times New Roman"/>
                <a:cs typeface="Times New Roman"/>
              </a:rPr>
              <a:t>Eugene </a:t>
            </a:r>
            <a:r>
              <a:rPr sz="2800" b="1" spc="-254" dirty="0">
                <a:solidFill>
                  <a:srgbClr val="002060"/>
                </a:solidFill>
                <a:latin typeface="Times New Roman"/>
                <a:cs typeface="Times New Roman"/>
              </a:rPr>
              <a:t>incident</a:t>
            </a:r>
            <a:r>
              <a:rPr sz="2800" b="1" spc="-90" dirty="0">
                <a:solidFill>
                  <a:srgbClr val="002060"/>
                </a:solidFill>
                <a:latin typeface="Times New Roman"/>
                <a:cs typeface="Times New Roman"/>
              </a:rPr>
              <a:t> </a:t>
            </a:r>
            <a:r>
              <a:rPr sz="2800" b="1" spc="-295" dirty="0">
                <a:solidFill>
                  <a:srgbClr val="002060"/>
                </a:solidFill>
                <a:latin typeface="Times New Roman"/>
                <a:cs typeface="Times New Roman"/>
              </a:rPr>
              <a:t>were</a:t>
            </a:r>
            <a:r>
              <a:rPr sz="2800" b="1" spc="-95" dirty="0">
                <a:solidFill>
                  <a:srgbClr val="002060"/>
                </a:solidFill>
                <a:latin typeface="Times New Roman"/>
                <a:cs typeface="Times New Roman"/>
              </a:rPr>
              <a:t> </a:t>
            </a:r>
            <a:r>
              <a:rPr sz="2800" b="1" spc="-245" dirty="0">
                <a:solidFill>
                  <a:srgbClr val="002060"/>
                </a:solidFill>
                <a:latin typeface="Times New Roman"/>
                <a:cs typeface="Times New Roman"/>
              </a:rPr>
              <a:t>in</a:t>
            </a:r>
            <a:r>
              <a:rPr sz="2800" b="1" spc="-105" dirty="0">
                <a:solidFill>
                  <a:srgbClr val="002060"/>
                </a:solidFill>
                <a:latin typeface="Times New Roman"/>
                <a:cs typeface="Times New Roman"/>
              </a:rPr>
              <a:t> </a:t>
            </a:r>
            <a:r>
              <a:rPr sz="2800" b="1" spc="-215" dirty="0">
                <a:solidFill>
                  <a:srgbClr val="002060"/>
                </a:solidFill>
                <a:latin typeface="Times New Roman"/>
                <a:cs typeface="Times New Roman"/>
              </a:rPr>
              <a:t>full</a:t>
            </a:r>
            <a:r>
              <a:rPr sz="2800" b="1" spc="-100" dirty="0">
                <a:solidFill>
                  <a:srgbClr val="002060"/>
                </a:solidFill>
                <a:latin typeface="Times New Roman"/>
                <a:cs typeface="Times New Roman"/>
              </a:rPr>
              <a:t> </a:t>
            </a:r>
            <a:r>
              <a:rPr sz="2800" b="1" spc="-325" dirty="0">
                <a:solidFill>
                  <a:srgbClr val="002060"/>
                </a:solidFill>
                <a:latin typeface="Times New Roman"/>
                <a:cs typeface="Times New Roman"/>
              </a:rPr>
              <a:t>bloom </a:t>
            </a:r>
            <a:r>
              <a:rPr sz="2800" b="1" spc="-305" dirty="0">
                <a:solidFill>
                  <a:srgbClr val="002060"/>
                </a:solidFill>
                <a:latin typeface="Times New Roman"/>
                <a:cs typeface="Times New Roman"/>
              </a:rPr>
              <a:t>and</a:t>
            </a:r>
            <a:r>
              <a:rPr sz="2800" b="1" spc="-95" dirty="0">
                <a:solidFill>
                  <a:srgbClr val="002060"/>
                </a:solidFill>
                <a:latin typeface="Times New Roman"/>
                <a:cs typeface="Times New Roman"/>
              </a:rPr>
              <a:t> </a:t>
            </a:r>
            <a:r>
              <a:rPr sz="2800" b="1" spc="-250" dirty="0">
                <a:solidFill>
                  <a:srgbClr val="002060"/>
                </a:solidFill>
                <a:latin typeface="Times New Roman"/>
                <a:cs typeface="Times New Roman"/>
              </a:rPr>
              <a:t>attracting</a:t>
            </a:r>
            <a:r>
              <a:rPr sz="2800" b="1" spc="-65" dirty="0">
                <a:solidFill>
                  <a:srgbClr val="002060"/>
                </a:solidFill>
                <a:latin typeface="Times New Roman"/>
                <a:cs typeface="Times New Roman"/>
              </a:rPr>
              <a:t> </a:t>
            </a:r>
            <a:r>
              <a:rPr sz="2800" b="1" spc="-229" dirty="0">
                <a:solidFill>
                  <a:srgbClr val="002060"/>
                </a:solidFill>
                <a:latin typeface="Times New Roman"/>
                <a:cs typeface="Times New Roman"/>
              </a:rPr>
              <a:t>pollinators.”</a:t>
            </a:r>
            <a:endParaRPr sz="2800">
              <a:latin typeface="Times New Roman"/>
              <a:cs typeface="Times New Roman"/>
            </a:endParaRPr>
          </a:p>
          <a:p>
            <a:pPr marL="12700" marR="5080">
              <a:lnSpc>
                <a:spcPct val="100000"/>
              </a:lnSpc>
              <a:spcBef>
                <a:spcPts val="2090"/>
              </a:spcBef>
            </a:pPr>
            <a:r>
              <a:rPr sz="2800" b="1" spc="-260" dirty="0">
                <a:solidFill>
                  <a:srgbClr val="002060"/>
                </a:solidFill>
                <a:latin typeface="Times New Roman"/>
                <a:cs typeface="Times New Roman"/>
              </a:rPr>
              <a:t>“Anticipating</a:t>
            </a:r>
            <a:r>
              <a:rPr sz="2800" b="1" spc="-85" dirty="0">
                <a:solidFill>
                  <a:srgbClr val="002060"/>
                </a:solidFill>
                <a:latin typeface="Times New Roman"/>
                <a:cs typeface="Times New Roman"/>
              </a:rPr>
              <a:t> </a:t>
            </a:r>
            <a:r>
              <a:rPr sz="2800" b="1" spc="-254" dirty="0">
                <a:solidFill>
                  <a:srgbClr val="002060"/>
                </a:solidFill>
                <a:latin typeface="Times New Roman"/>
                <a:cs typeface="Times New Roman"/>
              </a:rPr>
              <a:t>the</a:t>
            </a:r>
            <a:r>
              <a:rPr sz="2800" b="1" spc="-105" dirty="0">
                <a:solidFill>
                  <a:srgbClr val="002060"/>
                </a:solidFill>
                <a:latin typeface="Times New Roman"/>
                <a:cs typeface="Times New Roman"/>
              </a:rPr>
              <a:t> </a:t>
            </a:r>
            <a:r>
              <a:rPr sz="2800" b="1" spc="-280" dirty="0">
                <a:solidFill>
                  <a:srgbClr val="002060"/>
                </a:solidFill>
                <a:latin typeface="Times New Roman"/>
                <a:cs typeface="Times New Roman"/>
              </a:rPr>
              <a:t>presence </a:t>
            </a:r>
            <a:r>
              <a:rPr sz="2800" b="1" spc="-240" dirty="0">
                <a:solidFill>
                  <a:srgbClr val="002060"/>
                </a:solidFill>
                <a:latin typeface="Times New Roman"/>
                <a:cs typeface="Times New Roman"/>
              </a:rPr>
              <a:t>of</a:t>
            </a:r>
            <a:r>
              <a:rPr sz="2800" b="1" spc="-135" dirty="0">
                <a:solidFill>
                  <a:srgbClr val="002060"/>
                </a:solidFill>
                <a:latin typeface="Times New Roman"/>
                <a:cs typeface="Times New Roman"/>
              </a:rPr>
              <a:t> </a:t>
            </a:r>
            <a:r>
              <a:rPr sz="2800" b="1" spc="-240" dirty="0">
                <a:solidFill>
                  <a:srgbClr val="002060"/>
                </a:solidFill>
                <a:latin typeface="Times New Roman"/>
                <a:cs typeface="Times New Roman"/>
              </a:rPr>
              <a:t>pollinators</a:t>
            </a:r>
            <a:r>
              <a:rPr sz="2800" b="1" spc="-114" dirty="0">
                <a:solidFill>
                  <a:srgbClr val="002060"/>
                </a:solidFill>
                <a:latin typeface="Times New Roman"/>
                <a:cs typeface="Times New Roman"/>
              </a:rPr>
              <a:t> </a:t>
            </a:r>
            <a:r>
              <a:rPr sz="2800" b="1" spc="-195" dirty="0">
                <a:solidFill>
                  <a:srgbClr val="002060"/>
                </a:solidFill>
                <a:latin typeface="Times New Roman"/>
                <a:cs typeface="Times New Roman"/>
              </a:rPr>
              <a:t>is</a:t>
            </a:r>
            <a:r>
              <a:rPr sz="2800" b="1" spc="-135" dirty="0">
                <a:solidFill>
                  <a:srgbClr val="002060"/>
                </a:solidFill>
                <a:latin typeface="Times New Roman"/>
                <a:cs typeface="Times New Roman"/>
              </a:rPr>
              <a:t> </a:t>
            </a:r>
            <a:r>
              <a:rPr sz="2800" b="1" spc="-260" dirty="0">
                <a:solidFill>
                  <a:srgbClr val="002060"/>
                </a:solidFill>
                <a:latin typeface="Times New Roman"/>
                <a:cs typeface="Times New Roman"/>
              </a:rPr>
              <a:t>part</a:t>
            </a:r>
            <a:r>
              <a:rPr sz="2800" b="1" spc="-120" dirty="0">
                <a:solidFill>
                  <a:srgbClr val="002060"/>
                </a:solidFill>
                <a:latin typeface="Times New Roman"/>
                <a:cs typeface="Times New Roman"/>
              </a:rPr>
              <a:t> </a:t>
            </a:r>
            <a:r>
              <a:rPr sz="2800" b="1" spc="-240" dirty="0">
                <a:solidFill>
                  <a:srgbClr val="002060"/>
                </a:solidFill>
                <a:latin typeface="Times New Roman"/>
                <a:cs typeface="Times New Roman"/>
              </a:rPr>
              <a:t>of</a:t>
            </a:r>
            <a:r>
              <a:rPr sz="2800" b="1" spc="-135" dirty="0">
                <a:solidFill>
                  <a:srgbClr val="002060"/>
                </a:solidFill>
                <a:latin typeface="Times New Roman"/>
                <a:cs typeface="Times New Roman"/>
              </a:rPr>
              <a:t> </a:t>
            </a:r>
            <a:r>
              <a:rPr sz="2800" b="1" spc="-280" dirty="0">
                <a:solidFill>
                  <a:srgbClr val="002060"/>
                </a:solidFill>
                <a:latin typeface="Times New Roman"/>
                <a:cs typeface="Times New Roman"/>
              </a:rPr>
              <a:t>the </a:t>
            </a:r>
            <a:r>
              <a:rPr sz="2800" b="1" spc="-265" dirty="0">
                <a:solidFill>
                  <a:srgbClr val="002060"/>
                </a:solidFill>
                <a:latin typeface="Times New Roman"/>
                <a:cs typeface="Times New Roman"/>
              </a:rPr>
              <a:t>reasonable</a:t>
            </a:r>
            <a:r>
              <a:rPr sz="2800" b="1" spc="-120" dirty="0">
                <a:solidFill>
                  <a:srgbClr val="002060"/>
                </a:solidFill>
                <a:latin typeface="Times New Roman"/>
                <a:cs typeface="Times New Roman"/>
              </a:rPr>
              <a:t> </a:t>
            </a:r>
            <a:r>
              <a:rPr sz="2800" b="1" spc="-275" dirty="0">
                <a:solidFill>
                  <a:srgbClr val="002060"/>
                </a:solidFill>
                <a:latin typeface="Times New Roman"/>
                <a:cs typeface="Times New Roman"/>
              </a:rPr>
              <a:t>standard</a:t>
            </a:r>
            <a:r>
              <a:rPr sz="2800" b="1" spc="-105" dirty="0">
                <a:solidFill>
                  <a:srgbClr val="002060"/>
                </a:solidFill>
                <a:latin typeface="Times New Roman"/>
                <a:cs typeface="Times New Roman"/>
              </a:rPr>
              <a:t> </a:t>
            </a:r>
            <a:r>
              <a:rPr sz="2800" b="1" spc="-240" dirty="0">
                <a:solidFill>
                  <a:srgbClr val="002060"/>
                </a:solidFill>
                <a:latin typeface="Times New Roman"/>
                <a:cs typeface="Times New Roman"/>
              </a:rPr>
              <a:t>of</a:t>
            </a:r>
            <a:r>
              <a:rPr sz="2800" b="1" spc="-120" dirty="0">
                <a:solidFill>
                  <a:srgbClr val="002060"/>
                </a:solidFill>
                <a:latin typeface="Times New Roman"/>
                <a:cs typeface="Times New Roman"/>
              </a:rPr>
              <a:t> </a:t>
            </a:r>
            <a:r>
              <a:rPr sz="2800" b="1" spc="-285" dirty="0">
                <a:solidFill>
                  <a:srgbClr val="002060"/>
                </a:solidFill>
                <a:latin typeface="Times New Roman"/>
                <a:cs typeface="Times New Roman"/>
              </a:rPr>
              <a:t>care </a:t>
            </a:r>
            <a:r>
              <a:rPr sz="2800" b="1" spc="-250" dirty="0">
                <a:solidFill>
                  <a:srgbClr val="002060"/>
                </a:solidFill>
                <a:latin typeface="Times New Roman"/>
                <a:cs typeface="Times New Roman"/>
              </a:rPr>
              <a:t>for</a:t>
            </a:r>
            <a:r>
              <a:rPr sz="2800" b="1" spc="-105" dirty="0">
                <a:solidFill>
                  <a:srgbClr val="002060"/>
                </a:solidFill>
                <a:latin typeface="Times New Roman"/>
                <a:cs typeface="Times New Roman"/>
              </a:rPr>
              <a:t> </a:t>
            </a:r>
            <a:r>
              <a:rPr sz="2800" b="1" spc="-240" dirty="0">
                <a:solidFill>
                  <a:srgbClr val="002060"/>
                </a:solidFill>
                <a:latin typeface="Times New Roman"/>
                <a:cs typeface="Times New Roman"/>
              </a:rPr>
              <a:t>pesticide</a:t>
            </a:r>
            <a:r>
              <a:rPr sz="2800" b="1" spc="-80" dirty="0">
                <a:solidFill>
                  <a:srgbClr val="002060"/>
                </a:solidFill>
                <a:latin typeface="Times New Roman"/>
                <a:cs typeface="Times New Roman"/>
              </a:rPr>
              <a:t> </a:t>
            </a:r>
            <a:r>
              <a:rPr sz="2800" b="1" spc="-250" dirty="0">
                <a:solidFill>
                  <a:srgbClr val="002060"/>
                </a:solidFill>
                <a:latin typeface="Times New Roman"/>
                <a:cs typeface="Times New Roman"/>
              </a:rPr>
              <a:t>applications</a:t>
            </a:r>
            <a:r>
              <a:rPr sz="2800" b="1" spc="-85" dirty="0">
                <a:solidFill>
                  <a:srgbClr val="002060"/>
                </a:solidFill>
                <a:latin typeface="Times New Roman"/>
                <a:cs typeface="Times New Roman"/>
              </a:rPr>
              <a:t> </a:t>
            </a:r>
            <a:r>
              <a:rPr sz="2800" b="1" spc="-50" dirty="0">
                <a:solidFill>
                  <a:srgbClr val="002060"/>
                </a:solidFill>
                <a:latin typeface="Times New Roman"/>
                <a:cs typeface="Times New Roman"/>
              </a:rPr>
              <a:t>in </a:t>
            </a:r>
            <a:r>
              <a:rPr sz="2800" b="1" spc="-280" dirty="0">
                <a:solidFill>
                  <a:srgbClr val="002060"/>
                </a:solidFill>
                <a:latin typeface="Times New Roman"/>
                <a:cs typeface="Times New Roman"/>
              </a:rPr>
              <a:t>Oregon,</a:t>
            </a:r>
            <a:r>
              <a:rPr sz="2800" b="1" spc="-125" dirty="0">
                <a:solidFill>
                  <a:srgbClr val="002060"/>
                </a:solidFill>
                <a:latin typeface="Times New Roman"/>
                <a:cs typeface="Times New Roman"/>
              </a:rPr>
              <a:t> </a:t>
            </a:r>
            <a:r>
              <a:rPr sz="2800" b="1" spc="-254" dirty="0">
                <a:solidFill>
                  <a:srgbClr val="002060"/>
                </a:solidFill>
                <a:latin typeface="Times New Roman"/>
                <a:cs typeface="Times New Roman"/>
              </a:rPr>
              <a:t>the</a:t>
            </a:r>
            <a:r>
              <a:rPr sz="2800" b="1" spc="-120" dirty="0">
                <a:solidFill>
                  <a:srgbClr val="002060"/>
                </a:solidFill>
                <a:latin typeface="Times New Roman"/>
                <a:cs typeface="Times New Roman"/>
              </a:rPr>
              <a:t> </a:t>
            </a:r>
            <a:r>
              <a:rPr sz="2800" b="1" spc="-235" dirty="0">
                <a:solidFill>
                  <a:srgbClr val="002060"/>
                </a:solidFill>
                <a:latin typeface="Times New Roman"/>
                <a:cs typeface="Times New Roman"/>
              </a:rPr>
              <a:t>state</a:t>
            </a:r>
            <a:r>
              <a:rPr sz="2800" b="1" spc="-120" dirty="0">
                <a:solidFill>
                  <a:srgbClr val="002060"/>
                </a:solidFill>
                <a:latin typeface="Times New Roman"/>
                <a:cs typeface="Times New Roman"/>
              </a:rPr>
              <a:t> </a:t>
            </a:r>
            <a:r>
              <a:rPr sz="2800" b="1" spc="-65" dirty="0">
                <a:solidFill>
                  <a:srgbClr val="002060"/>
                </a:solidFill>
                <a:latin typeface="Times New Roman"/>
                <a:cs typeface="Times New Roman"/>
              </a:rPr>
              <a:t>said.”</a:t>
            </a:r>
            <a:endParaRPr sz="2800">
              <a:latin typeface="Times New Roman"/>
              <a:cs typeface="Times New Roman"/>
            </a:endParaRPr>
          </a:p>
        </p:txBody>
      </p:sp>
      <p:grpSp>
        <p:nvGrpSpPr>
          <p:cNvPr id="4" name="object 4"/>
          <p:cNvGrpSpPr/>
          <p:nvPr/>
        </p:nvGrpSpPr>
        <p:grpSpPr>
          <a:xfrm>
            <a:off x="5778500" y="4178300"/>
            <a:ext cx="3146425" cy="2632710"/>
            <a:chOff x="5778500" y="4178300"/>
            <a:chExt cx="3146425" cy="2632710"/>
          </a:xfrm>
        </p:grpSpPr>
        <p:pic>
          <p:nvPicPr>
            <p:cNvPr id="5" name="object 5"/>
            <p:cNvPicPr/>
            <p:nvPr/>
          </p:nvPicPr>
          <p:blipFill>
            <a:blip r:embed="rId4" cstate="print"/>
            <a:stretch>
              <a:fillRect/>
            </a:stretch>
          </p:blipFill>
          <p:spPr>
            <a:xfrm>
              <a:off x="5865875" y="4265675"/>
              <a:ext cx="2971799" cy="2456687"/>
            </a:xfrm>
            <a:prstGeom prst="rect">
              <a:avLst/>
            </a:prstGeom>
          </p:spPr>
        </p:pic>
        <p:sp>
          <p:nvSpPr>
            <p:cNvPr id="6" name="object 6"/>
            <p:cNvSpPr/>
            <p:nvPr/>
          </p:nvSpPr>
          <p:spPr>
            <a:xfrm>
              <a:off x="5778500" y="4178299"/>
              <a:ext cx="3146425" cy="2632710"/>
            </a:xfrm>
            <a:custGeom>
              <a:avLst/>
              <a:gdLst/>
              <a:ahLst/>
              <a:cxnLst/>
              <a:rect l="l" t="t" r="r" b="b"/>
              <a:pathLst>
                <a:path w="3146425" h="2632709">
                  <a:moveTo>
                    <a:pt x="3075051" y="71120"/>
                  </a:moveTo>
                  <a:lnTo>
                    <a:pt x="71120" y="71120"/>
                  </a:lnTo>
                  <a:lnTo>
                    <a:pt x="71120" y="88900"/>
                  </a:lnTo>
                  <a:lnTo>
                    <a:pt x="71120" y="2543810"/>
                  </a:lnTo>
                  <a:lnTo>
                    <a:pt x="71120" y="2561590"/>
                  </a:lnTo>
                  <a:lnTo>
                    <a:pt x="3075051" y="2561590"/>
                  </a:lnTo>
                  <a:lnTo>
                    <a:pt x="3075051" y="2543810"/>
                  </a:lnTo>
                  <a:lnTo>
                    <a:pt x="88900" y="2543810"/>
                  </a:lnTo>
                  <a:lnTo>
                    <a:pt x="88900" y="88900"/>
                  </a:lnTo>
                  <a:lnTo>
                    <a:pt x="3057271" y="88900"/>
                  </a:lnTo>
                  <a:lnTo>
                    <a:pt x="3057271" y="2543175"/>
                  </a:lnTo>
                  <a:lnTo>
                    <a:pt x="3075051" y="2543175"/>
                  </a:lnTo>
                  <a:lnTo>
                    <a:pt x="3075051" y="88900"/>
                  </a:lnTo>
                  <a:lnTo>
                    <a:pt x="3075051" y="71120"/>
                  </a:lnTo>
                  <a:close/>
                </a:path>
                <a:path w="3146425" h="2632709">
                  <a:moveTo>
                    <a:pt x="3146171" y="0"/>
                  </a:moveTo>
                  <a:lnTo>
                    <a:pt x="3092831" y="0"/>
                  </a:lnTo>
                  <a:lnTo>
                    <a:pt x="3092831" y="53340"/>
                  </a:lnTo>
                  <a:lnTo>
                    <a:pt x="3092831" y="2578100"/>
                  </a:lnTo>
                  <a:lnTo>
                    <a:pt x="53340" y="2578100"/>
                  </a:lnTo>
                  <a:lnTo>
                    <a:pt x="53340" y="53340"/>
                  </a:lnTo>
                  <a:lnTo>
                    <a:pt x="3092831" y="53340"/>
                  </a:lnTo>
                  <a:lnTo>
                    <a:pt x="3092831" y="0"/>
                  </a:lnTo>
                  <a:lnTo>
                    <a:pt x="0" y="0"/>
                  </a:lnTo>
                  <a:lnTo>
                    <a:pt x="0" y="53340"/>
                  </a:lnTo>
                  <a:lnTo>
                    <a:pt x="0" y="2578100"/>
                  </a:lnTo>
                  <a:lnTo>
                    <a:pt x="0" y="2632710"/>
                  </a:lnTo>
                  <a:lnTo>
                    <a:pt x="3146171" y="2632710"/>
                  </a:lnTo>
                  <a:lnTo>
                    <a:pt x="3146171" y="2578735"/>
                  </a:lnTo>
                  <a:lnTo>
                    <a:pt x="3146171" y="2578100"/>
                  </a:lnTo>
                  <a:lnTo>
                    <a:pt x="3146171" y="53340"/>
                  </a:lnTo>
                  <a:lnTo>
                    <a:pt x="3146171"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2813304" y="4664964"/>
              <a:ext cx="3396995" cy="2193035"/>
            </a:xfrm>
            <a:prstGeom prst="rect">
              <a:avLst/>
            </a:prstGeom>
          </p:spPr>
        </p:pic>
        <p:pic>
          <p:nvPicPr>
            <p:cNvPr id="4" name="object 4"/>
            <p:cNvPicPr/>
            <p:nvPr/>
          </p:nvPicPr>
          <p:blipFill>
            <a:blip r:embed="rId4" cstate="print"/>
            <a:stretch>
              <a:fillRect/>
            </a:stretch>
          </p:blipFill>
          <p:spPr>
            <a:xfrm>
              <a:off x="1487423" y="3261359"/>
              <a:ext cx="4105655" cy="736091"/>
            </a:xfrm>
            <a:prstGeom prst="rect">
              <a:avLst/>
            </a:prstGeom>
          </p:spPr>
        </p:pic>
      </p:grpSp>
      <p:sp>
        <p:nvSpPr>
          <p:cNvPr id="5" name="object 5"/>
          <p:cNvSpPr txBox="1"/>
          <p:nvPr/>
        </p:nvSpPr>
        <p:spPr>
          <a:xfrm>
            <a:off x="1239138" y="2069083"/>
            <a:ext cx="7129145" cy="2488565"/>
          </a:xfrm>
          <a:prstGeom prst="rect">
            <a:avLst/>
          </a:prstGeom>
        </p:spPr>
        <p:txBody>
          <a:bodyPr vert="horz" wrap="square" lIns="0" tIns="13335" rIns="0" bIns="0" rtlCol="0">
            <a:spAutoFit/>
          </a:bodyPr>
          <a:lstStyle/>
          <a:p>
            <a:pPr marL="12065" marR="5080" algn="ctr">
              <a:lnSpc>
                <a:spcPct val="100000"/>
              </a:lnSpc>
              <a:spcBef>
                <a:spcPts val="105"/>
              </a:spcBef>
            </a:pPr>
            <a:r>
              <a:rPr sz="2600" b="1" dirty="0">
                <a:latin typeface="Constantia"/>
                <a:cs typeface="Constantia"/>
              </a:rPr>
              <a:t>The</a:t>
            </a:r>
            <a:r>
              <a:rPr sz="2600" b="1" spc="-135" dirty="0">
                <a:latin typeface="Constantia"/>
                <a:cs typeface="Constantia"/>
              </a:rPr>
              <a:t> </a:t>
            </a:r>
            <a:r>
              <a:rPr sz="2600" b="1" spc="-10" dirty="0">
                <a:latin typeface="Constantia"/>
                <a:cs typeface="Constantia"/>
              </a:rPr>
              <a:t>president</a:t>
            </a:r>
            <a:r>
              <a:rPr sz="2600" b="1" spc="-160" dirty="0">
                <a:latin typeface="Constantia"/>
                <a:cs typeface="Constantia"/>
              </a:rPr>
              <a:t> </a:t>
            </a:r>
            <a:r>
              <a:rPr sz="2600" b="1" dirty="0">
                <a:latin typeface="Constantia"/>
                <a:cs typeface="Constantia"/>
              </a:rPr>
              <a:t>announced</a:t>
            </a:r>
            <a:r>
              <a:rPr sz="2600" b="1" spc="-95" dirty="0">
                <a:latin typeface="Constantia"/>
                <a:cs typeface="Constantia"/>
              </a:rPr>
              <a:t> </a:t>
            </a:r>
            <a:r>
              <a:rPr sz="2600" b="1" dirty="0">
                <a:latin typeface="Constantia"/>
                <a:cs typeface="Constantia"/>
              </a:rPr>
              <a:t>a</a:t>
            </a:r>
            <a:r>
              <a:rPr sz="2600" b="1" spc="-95" dirty="0">
                <a:latin typeface="Constantia"/>
                <a:cs typeface="Constantia"/>
              </a:rPr>
              <a:t> </a:t>
            </a:r>
            <a:r>
              <a:rPr sz="2600" b="1" dirty="0">
                <a:latin typeface="Constantia"/>
                <a:cs typeface="Constantia"/>
              </a:rPr>
              <a:t>federal</a:t>
            </a:r>
            <a:r>
              <a:rPr sz="2600" b="1" spc="-90" dirty="0">
                <a:latin typeface="Constantia"/>
                <a:cs typeface="Constantia"/>
              </a:rPr>
              <a:t> </a:t>
            </a:r>
            <a:r>
              <a:rPr sz="2600" b="1" spc="-10" dirty="0">
                <a:latin typeface="Constantia"/>
                <a:cs typeface="Constantia"/>
              </a:rPr>
              <a:t>strategy</a:t>
            </a:r>
            <a:r>
              <a:rPr sz="2600" b="1" spc="-114" dirty="0">
                <a:latin typeface="Constantia"/>
                <a:cs typeface="Constantia"/>
              </a:rPr>
              <a:t> </a:t>
            </a:r>
            <a:r>
              <a:rPr sz="2600" b="1" spc="-25" dirty="0">
                <a:latin typeface="Constantia"/>
                <a:cs typeface="Constantia"/>
              </a:rPr>
              <a:t>to </a:t>
            </a:r>
            <a:r>
              <a:rPr sz="2600" b="1" spc="-10" dirty="0">
                <a:latin typeface="Constantia"/>
                <a:cs typeface="Constantia"/>
              </a:rPr>
              <a:t>promote</a:t>
            </a:r>
            <a:r>
              <a:rPr sz="2600" b="1" spc="-125" dirty="0">
                <a:latin typeface="Constantia"/>
                <a:cs typeface="Constantia"/>
              </a:rPr>
              <a:t> </a:t>
            </a:r>
            <a:r>
              <a:rPr sz="2600" b="1" dirty="0">
                <a:latin typeface="Constantia"/>
                <a:cs typeface="Constantia"/>
              </a:rPr>
              <a:t>the</a:t>
            </a:r>
            <a:r>
              <a:rPr sz="2600" b="1" spc="-75" dirty="0">
                <a:latin typeface="Constantia"/>
                <a:cs typeface="Constantia"/>
              </a:rPr>
              <a:t> </a:t>
            </a:r>
            <a:r>
              <a:rPr sz="2600" b="1" dirty="0">
                <a:latin typeface="Constantia"/>
                <a:cs typeface="Constantia"/>
              </a:rPr>
              <a:t>health</a:t>
            </a:r>
            <a:r>
              <a:rPr sz="2600" b="1" spc="-105" dirty="0">
                <a:latin typeface="Constantia"/>
                <a:cs typeface="Constantia"/>
              </a:rPr>
              <a:t> </a:t>
            </a:r>
            <a:r>
              <a:rPr sz="2600" b="1" dirty="0">
                <a:latin typeface="Constantia"/>
                <a:cs typeface="Constantia"/>
              </a:rPr>
              <a:t>of</a:t>
            </a:r>
            <a:r>
              <a:rPr sz="2600" b="1" spc="55" dirty="0">
                <a:latin typeface="Constantia"/>
                <a:cs typeface="Constantia"/>
              </a:rPr>
              <a:t> </a:t>
            </a:r>
            <a:r>
              <a:rPr sz="2600" b="1" dirty="0">
                <a:latin typeface="Constantia"/>
                <a:cs typeface="Constantia"/>
              </a:rPr>
              <a:t>honey</a:t>
            </a:r>
            <a:r>
              <a:rPr sz="2600" b="1" spc="-65" dirty="0">
                <a:latin typeface="Constantia"/>
                <a:cs typeface="Constantia"/>
              </a:rPr>
              <a:t> </a:t>
            </a:r>
            <a:r>
              <a:rPr sz="2600" b="1" dirty="0">
                <a:latin typeface="Constantia"/>
                <a:cs typeface="Constantia"/>
              </a:rPr>
              <a:t>bees</a:t>
            </a:r>
            <a:r>
              <a:rPr sz="2600" b="1" spc="-114" dirty="0">
                <a:latin typeface="Constantia"/>
                <a:cs typeface="Constantia"/>
              </a:rPr>
              <a:t> </a:t>
            </a:r>
            <a:r>
              <a:rPr sz="2600" b="1" dirty="0">
                <a:latin typeface="Constantia"/>
                <a:cs typeface="Constantia"/>
              </a:rPr>
              <a:t>and</a:t>
            </a:r>
            <a:r>
              <a:rPr sz="2600" b="1" spc="-85" dirty="0">
                <a:latin typeface="Constantia"/>
                <a:cs typeface="Constantia"/>
              </a:rPr>
              <a:t> </a:t>
            </a:r>
            <a:r>
              <a:rPr sz="2600" b="1" spc="-10" dirty="0">
                <a:latin typeface="Constantia"/>
                <a:cs typeface="Constantia"/>
              </a:rPr>
              <a:t>other pollinators</a:t>
            </a:r>
            <a:endParaRPr sz="2600">
              <a:latin typeface="Constantia"/>
              <a:cs typeface="Constantia"/>
            </a:endParaRPr>
          </a:p>
          <a:p>
            <a:pPr marL="143510" marR="142240" algn="ctr">
              <a:lnSpc>
                <a:spcPct val="100000"/>
              </a:lnSpc>
              <a:spcBef>
                <a:spcPts val="670"/>
              </a:spcBef>
            </a:pPr>
            <a:r>
              <a:rPr sz="2600" b="1" i="1" dirty="0">
                <a:solidFill>
                  <a:srgbClr val="C00000"/>
                </a:solidFill>
                <a:latin typeface="Times New Roman"/>
                <a:cs typeface="Times New Roman"/>
              </a:rPr>
              <a:t>Presidential</a:t>
            </a:r>
            <a:r>
              <a:rPr sz="2600" b="1" i="1" spc="-40" dirty="0">
                <a:solidFill>
                  <a:srgbClr val="C00000"/>
                </a:solidFill>
                <a:latin typeface="Times New Roman"/>
                <a:cs typeface="Times New Roman"/>
              </a:rPr>
              <a:t> </a:t>
            </a:r>
            <a:r>
              <a:rPr sz="2600" b="1" i="1" dirty="0">
                <a:solidFill>
                  <a:srgbClr val="C00000"/>
                </a:solidFill>
                <a:latin typeface="Times New Roman"/>
                <a:cs typeface="Times New Roman"/>
              </a:rPr>
              <a:t>Memorandum</a:t>
            </a:r>
            <a:r>
              <a:rPr sz="2600" b="1" i="1" spc="-50" dirty="0">
                <a:solidFill>
                  <a:srgbClr val="C00000"/>
                </a:solidFill>
                <a:latin typeface="Times New Roman"/>
                <a:cs typeface="Times New Roman"/>
              </a:rPr>
              <a:t> </a:t>
            </a:r>
            <a:r>
              <a:rPr sz="2600" b="1" dirty="0">
                <a:latin typeface="Times New Roman"/>
                <a:cs typeface="Times New Roman"/>
              </a:rPr>
              <a:t>creating</a:t>
            </a:r>
            <a:r>
              <a:rPr sz="2600" b="1" spc="-30" dirty="0">
                <a:latin typeface="Times New Roman"/>
                <a:cs typeface="Times New Roman"/>
              </a:rPr>
              <a:t> </a:t>
            </a:r>
            <a:r>
              <a:rPr sz="2600" b="1" dirty="0">
                <a:latin typeface="Times New Roman"/>
                <a:cs typeface="Times New Roman"/>
              </a:rPr>
              <a:t>a</a:t>
            </a:r>
            <a:r>
              <a:rPr sz="2600" b="1" spc="-25" dirty="0">
                <a:latin typeface="Times New Roman"/>
                <a:cs typeface="Times New Roman"/>
              </a:rPr>
              <a:t> </a:t>
            </a:r>
            <a:r>
              <a:rPr sz="2600" b="1" spc="-10" dirty="0">
                <a:latin typeface="Times New Roman"/>
                <a:cs typeface="Times New Roman"/>
              </a:rPr>
              <a:t>federal </a:t>
            </a:r>
            <a:r>
              <a:rPr sz="2600" b="1" dirty="0">
                <a:latin typeface="Times New Roman"/>
                <a:cs typeface="Times New Roman"/>
              </a:rPr>
              <a:t>strategy</a:t>
            </a:r>
            <a:r>
              <a:rPr sz="2600" b="1" spc="-45" dirty="0">
                <a:latin typeface="Times New Roman"/>
                <a:cs typeface="Times New Roman"/>
              </a:rPr>
              <a:t> </a:t>
            </a:r>
            <a:r>
              <a:rPr sz="2600" b="1" dirty="0">
                <a:latin typeface="Times New Roman"/>
                <a:cs typeface="Times New Roman"/>
              </a:rPr>
              <a:t>to</a:t>
            </a:r>
            <a:r>
              <a:rPr sz="2600" b="1" spc="-15" dirty="0">
                <a:latin typeface="Times New Roman"/>
                <a:cs typeface="Times New Roman"/>
              </a:rPr>
              <a:t> </a:t>
            </a:r>
            <a:r>
              <a:rPr sz="2600" b="1" dirty="0">
                <a:latin typeface="Times New Roman"/>
                <a:cs typeface="Times New Roman"/>
              </a:rPr>
              <a:t>promote</a:t>
            </a:r>
            <a:r>
              <a:rPr sz="2600" b="1" spc="-45" dirty="0">
                <a:latin typeface="Times New Roman"/>
                <a:cs typeface="Times New Roman"/>
              </a:rPr>
              <a:t> </a:t>
            </a:r>
            <a:r>
              <a:rPr sz="2600" b="1" dirty="0">
                <a:latin typeface="Times New Roman"/>
                <a:cs typeface="Times New Roman"/>
              </a:rPr>
              <a:t>the</a:t>
            </a:r>
            <a:r>
              <a:rPr sz="2600" b="1" spc="-15" dirty="0">
                <a:latin typeface="Times New Roman"/>
                <a:cs typeface="Times New Roman"/>
              </a:rPr>
              <a:t> </a:t>
            </a:r>
            <a:r>
              <a:rPr sz="2600" b="1" dirty="0">
                <a:latin typeface="Times New Roman"/>
                <a:cs typeface="Times New Roman"/>
              </a:rPr>
              <a:t>health</a:t>
            </a:r>
            <a:r>
              <a:rPr sz="2600" b="1" spc="-20" dirty="0">
                <a:latin typeface="Times New Roman"/>
                <a:cs typeface="Times New Roman"/>
              </a:rPr>
              <a:t> </a:t>
            </a:r>
            <a:r>
              <a:rPr sz="2600" b="1" dirty="0">
                <a:latin typeface="Times New Roman"/>
                <a:cs typeface="Times New Roman"/>
              </a:rPr>
              <a:t>of</a:t>
            </a:r>
            <a:r>
              <a:rPr sz="2600" b="1" spc="-25" dirty="0">
                <a:latin typeface="Times New Roman"/>
                <a:cs typeface="Times New Roman"/>
              </a:rPr>
              <a:t> </a:t>
            </a:r>
            <a:r>
              <a:rPr sz="2600" b="1" dirty="0">
                <a:latin typeface="Times New Roman"/>
                <a:cs typeface="Times New Roman"/>
              </a:rPr>
              <a:t>honey</a:t>
            </a:r>
            <a:r>
              <a:rPr sz="2600" b="1" spc="-20" dirty="0">
                <a:latin typeface="Times New Roman"/>
                <a:cs typeface="Times New Roman"/>
              </a:rPr>
              <a:t> </a:t>
            </a:r>
            <a:r>
              <a:rPr sz="2600" b="1" dirty="0">
                <a:latin typeface="Times New Roman"/>
                <a:cs typeface="Times New Roman"/>
              </a:rPr>
              <a:t>bees</a:t>
            </a:r>
            <a:r>
              <a:rPr sz="2600" b="1" spc="-15" dirty="0">
                <a:latin typeface="Times New Roman"/>
                <a:cs typeface="Times New Roman"/>
              </a:rPr>
              <a:t> </a:t>
            </a:r>
            <a:r>
              <a:rPr sz="2600" b="1" spc="-25" dirty="0">
                <a:latin typeface="Times New Roman"/>
                <a:cs typeface="Times New Roman"/>
              </a:rPr>
              <a:t>and </a:t>
            </a:r>
            <a:r>
              <a:rPr sz="2600" b="1" dirty="0">
                <a:latin typeface="Times New Roman"/>
                <a:cs typeface="Times New Roman"/>
              </a:rPr>
              <a:t>other</a:t>
            </a:r>
            <a:r>
              <a:rPr sz="2600" b="1" spc="-75" dirty="0">
                <a:latin typeface="Times New Roman"/>
                <a:cs typeface="Times New Roman"/>
              </a:rPr>
              <a:t> </a:t>
            </a:r>
            <a:r>
              <a:rPr sz="2600" b="1" spc="-10" dirty="0">
                <a:latin typeface="Times New Roman"/>
                <a:cs typeface="Times New Roman"/>
              </a:rPr>
              <a:t>pollinators!</a:t>
            </a:r>
            <a:endParaRPr sz="2600">
              <a:latin typeface="Times New Roman"/>
              <a:cs typeface="Times New Roman"/>
            </a:endParaRPr>
          </a:p>
        </p:txBody>
      </p:sp>
      <p:grpSp>
        <p:nvGrpSpPr>
          <p:cNvPr id="6" name="object 6"/>
          <p:cNvGrpSpPr/>
          <p:nvPr/>
        </p:nvGrpSpPr>
        <p:grpSpPr>
          <a:xfrm>
            <a:off x="1508208" y="537479"/>
            <a:ext cx="6587490" cy="1330325"/>
            <a:chOff x="1508208" y="537479"/>
            <a:chExt cx="6587490" cy="1330325"/>
          </a:xfrm>
        </p:grpSpPr>
        <p:pic>
          <p:nvPicPr>
            <p:cNvPr id="7" name="object 7"/>
            <p:cNvPicPr/>
            <p:nvPr/>
          </p:nvPicPr>
          <p:blipFill>
            <a:blip r:embed="rId5" cstate="print"/>
            <a:stretch>
              <a:fillRect/>
            </a:stretch>
          </p:blipFill>
          <p:spPr>
            <a:xfrm>
              <a:off x="1508208" y="539464"/>
              <a:ext cx="2268194" cy="290817"/>
            </a:xfrm>
            <a:prstGeom prst="rect">
              <a:avLst/>
            </a:prstGeom>
          </p:spPr>
        </p:pic>
        <p:pic>
          <p:nvPicPr>
            <p:cNvPr id="8" name="object 8"/>
            <p:cNvPicPr/>
            <p:nvPr/>
          </p:nvPicPr>
          <p:blipFill>
            <a:blip r:embed="rId6" cstate="print"/>
            <a:stretch>
              <a:fillRect/>
            </a:stretch>
          </p:blipFill>
          <p:spPr>
            <a:xfrm>
              <a:off x="3881936" y="537479"/>
              <a:ext cx="1513408" cy="293598"/>
            </a:xfrm>
            <a:prstGeom prst="rect">
              <a:avLst/>
            </a:prstGeom>
          </p:spPr>
        </p:pic>
        <p:pic>
          <p:nvPicPr>
            <p:cNvPr id="9" name="object 9"/>
            <p:cNvPicPr/>
            <p:nvPr/>
          </p:nvPicPr>
          <p:blipFill>
            <a:blip r:embed="rId7" cstate="print"/>
            <a:stretch>
              <a:fillRect/>
            </a:stretch>
          </p:blipFill>
          <p:spPr>
            <a:xfrm>
              <a:off x="5491953" y="539461"/>
              <a:ext cx="2603499" cy="290817"/>
            </a:xfrm>
            <a:prstGeom prst="rect">
              <a:avLst/>
            </a:prstGeom>
          </p:spPr>
        </p:pic>
        <p:pic>
          <p:nvPicPr>
            <p:cNvPr id="10" name="object 10"/>
            <p:cNvPicPr/>
            <p:nvPr/>
          </p:nvPicPr>
          <p:blipFill>
            <a:blip r:embed="rId8" cstate="print"/>
            <a:stretch>
              <a:fillRect/>
            </a:stretch>
          </p:blipFill>
          <p:spPr>
            <a:xfrm>
              <a:off x="2062948" y="1025166"/>
              <a:ext cx="5488711" cy="293585"/>
            </a:xfrm>
            <a:prstGeom prst="rect">
              <a:avLst/>
            </a:prstGeom>
          </p:spPr>
        </p:pic>
        <p:pic>
          <p:nvPicPr>
            <p:cNvPr id="11" name="object 11"/>
            <p:cNvPicPr/>
            <p:nvPr/>
          </p:nvPicPr>
          <p:blipFill>
            <a:blip r:embed="rId9" cstate="print"/>
            <a:stretch>
              <a:fillRect/>
            </a:stretch>
          </p:blipFill>
          <p:spPr>
            <a:xfrm>
              <a:off x="3020016" y="1512839"/>
              <a:ext cx="1309344" cy="293598"/>
            </a:xfrm>
            <a:prstGeom prst="rect">
              <a:avLst/>
            </a:prstGeom>
          </p:spPr>
        </p:pic>
        <p:pic>
          <p:nvPicPr>
            <p:cNvPr id="12" name="object 12"/>
            <p:cNvPicPr/>
            <p:nvPr/>
          </p:nvPicPr>
          <p:blipFill>
            <a:blip r:embed="rId10" cstate="print"/>
            <a:stretch>
              <a:fillRect/>
            </a:stretch>
          </p:blipFill>
          <p:spPr>
            <a:xfrm>
              <a:off x="4465234" y="1563455"/>
              <a:ext cx="855852" cy="300062"/>
            </a:xfrm>
            <a:prstGeom prst="rect">
              <a:avLst/>
            </a:prstGeom>
          </p:spPr>
        </p:pic>
        <p:sp>
          <p:nvSpPr>
            <p:cNvPr id="13" name="object 13"/>
            <p:cNvSpPr/>
            <p:nvPr/>
          </p:nvSpPr>
          <p:spPr>
            <a:xfrm>
              <a:off x="5407771" y="1656927"/>
              <a:ext cx="384810" cy="210185"/>
            </a:xfrm>
            <a:custGeom>
              <a:avLst/>
              <a:gdLst/>
              <a:ahLst/>
              <a:cxnLst/>
              <a:rect l="l" t="t" r="r" b="b"/>
              <a:pathLst>
                <a:path w="384810" h="210185">
                  <a:moveTo>
                    <a:pt x="366623" y="91236"/>
                  </a:moveTo>
                  <a:lnTo>
                    <a:pt x="352844" y="91236"/>
                  </a:lnTo>
                  <a:lnTo>
                    <a:pt x="347383" y="93268"/>
                  </a:lnTo>
                  <a:lnTo>
                    <a:pt x="338848" y="101409"/>
                  </a:lnTo>
                  <a:lnTo>
                    <a:pt x="336715" y="107111"/>
                  </a:lnTo>
                  <a:lnTo>
                    <a:pt x="336715" y="114452"/>
                  </a:lnTo>
                  <a:lnTo>
                    <a:pt x="345242" y="119850"/>
                  </a:lnTo>
                  <a:lnTo>
                    <a:pt x="351334" y="126214"/>
                  </a:lnTo>
                  <a:lnTo>
                    <a:pt x="354990" y="133542"/>
                  </a:lnTo>
                  <a:lnTo>
                    <a:pt x="356209" y="141833"/>
                  </a:lnTo>
                  <a:lnTo>
                    <a:pt x="354535" y="151730"/>
                  </a:lnTo>
                  <a:lnTo>
                    <a:pt x="349513" y="161628"/>
                  </a:lnTo>
                  <a:lnTo>
                    <a:pt x="341143" y="171528"/>
                  </a:lnTo>
                  <a:lnTo>
                    <a:pt x="329425" y="181432"/>
                  </a:lnTo>
                  <a:lnTo>
                    <a:pt x="337007" y="190500"/>
                  </a:lnTo>
                  <a:lnTo>
                    <a:pt x="372363" y="157099"/>
                  </a:lnTo>
                  <a:lnTo>
                    <a:pt x="384187" y="120561"/>
                  </a:lnTo>
                  <a:lnTo>
                    <a:pt x="384187" y="112128"/>
                  </a:lnTo>
                  <a:lnTo>
                    <a:pt x="381863" y="105130"/>
                  </a:lnTo>
                  <a:lnTo>
                    <a:pt x="372529" y="94018"/>
                  </a:lnTo>
                  <a:lnTo>
                    <a:pt x="366623" y="91236"/>
                  </a:lnTo>
                  <a:close/>
                </a:path>
                <a:path w="384810" h="210185">
                  <a:moveTo>
                    <a:pt x="229171" y="0"/>
                  </a:moveTo>
                  <a:lnTo>
                    <a:pt x="183508" y="11181"/>
                  </a:lnTo>
                  <a:lnTo>
                    <a:pt x="156410" y="43443"/>
                  </a:lnTo>
                  <a:lnTo>
                    <a:pt x="151180" y="74422"/>
                  </a:lnTo>
                  <a:lnTo>
                    <a:pt x="152418" y="90178"/>
                  </a:lnTo>
                  <a:lnTo>
                    <a:pt x="170980" y="126504"/>
                  </a:lnTo>
                  <a:lnTo>
                    <a:pt x="209043" y="144090"/>
                  </a:lnTo>
                  <a:lnTo>
                    <a:pt x="225450" y="145262"/>
                  </a:lnTo>
                  <a:lnTo>
                    <a:pt x="242214" y="144002"/>
                  </a:lnTo>
                  <a:lnTo>
                    <a:pt x="257227" y="140222"/>
                  </a:lnTo>
                  <a:lnTo>
                    <a:pt x="270489" y="133920"/>
                  </a:lnTo>
                  <a:lnTo>
                    <a:pt x="274133" y="131127"/>
                  </a:lnTo>
                  <a:lnTo>
                    <a:pt x="227837" y="131127"/>
                  </a:lnTo>
                  <a:lnTo>
                    <a:pt x="220484" y="130158"/>
                  </a:lnTo>
                  <a:lnTo>
                    <a:pt x="197881" y="96631"/>
                  </a:lnTo>
                  <a:lnTo>
                    <a:pt x="195878" y="69215"/>
                  </a:lnTo>
                  <a:lnTo>
                    <a:pt x="196303" y="56380"/>
                  </a:lnTo>
                  <a:lnTo>
                    <a:pt x="212893" y="16992"/>
                  </a:lnTo>
                  <a:lnTo>
                    <a:pt x="226491" y="13703"/>
                  </a:lnTo>
                  <a:lnTo>
                    <a:pt x="277597" y="13703"/>
                  </a:lnTo>
                  <a:lnTo>
                    <a:pt x="272871" y="10217"/>
                  </a:lnTo>
                  <a:lnTo>
                    <a:pt x="260202" y="4541"/>
                  </a:lnTo>
                  <a:lnTo>
                    <a:pt x="245635" y="1135"/>
                  </a:lnTo>
                  <a:lnTo>
                    <a:pt x="229171" y="0"/>
                  </a:lnTo>
                  <a:close/>
                </a:path>
                <a:path w="384810" h="210185">
                  <a:moveTo>
                    <a:pt x="277597" y="13703"/>
                  </a:moveTo>
                  <a:lnTo>
                    <a:pt x="226491" y="13703"/>
                  </a:lnTo>
                  <a:lnTo>
                    <a:pt x="233904" y="14586"/>
                  </a:lnTo>
                  <a:lnTo>
                    <a:pt x="240369" y="17237"/>
                  </a:lnTo>
                  <a:lnTo>
                    <a:pt x="258125" y="58170"/>
                  </a:lnTo>
                  <a:lnTo>
                    <a:pt x="258568" y="74422"/>
                  </a:lnTo>
                  <a:lnTo>
                    <a:pt x="258185" y="86326"/>
                  </a:lnTo>
                  <a:lnTo>
                    <a:pt x="247240" y="123005"/>
                  </a:lnTo>
                  <a:lnTo>
                    <a:pt x="227837" y="131127"/>
                  </a:lnTo>
                  <a:lnTo>
                    <a:pt x="274133" y="131127"/>
                  </a:lnTo>
                  <a:lnTo>
                    <a:pt x="297965" y="101041"/>
                  </a:lnTo>
                  <a:lnTo>
                    <a:pt x="303288" y="69215"/>
                  </a:lnTo>
                  <a:lnTo>
                    <a:pt x="302060" y="53686"/>
                  </a:lnTo>
                  <a:lnTo>
                    <a:pt x="298375" y="40001"/>
                  </a:lnTo>
                  <a:lnTo>
                    <a:pt x="292235" y="28159"/>
                  </a:lnTo>
                  <a:lnTo>
                    <a:pt x="283641" y="18161"/>
                  </a:lnTo>
                  <a:lnTo>
                    <a:pt x="277597" y="13703"/>
                  </a:lnTo>
                  <a:close/>
                </a:path>
                <a:path w="384810" h="210185">
                  <a:moveTo>
                    <a:pt x="117867" y="103289"/>
                  </a:moveTo>
                  <a:lnTo>
                    <a:pt x="44500" y="103289"/>
                  </a:lnTo>
                  <a:lnTo>
                    <a:pt x="53687" y="103922"/>
                  </a:lnTo>
                  <a:lnTo>
                    <a:pt x="62045" y="105821"/>
                  </a:lnTo>
                  <a:lnTo>
                    <a:pt x="88849" y="141389"/>
                  </a:lnTo>
                  <a:lnTo>
                    <a:pt x="88849" y="148336"/>
                  </a:lnTo>
                  <a:lnTo>
                    <a:pt x="63480" y="181610"/>
                  </a:lnTo>
                  <a:lnTo>
                    <a:pt x="22772" y="194413"/>
                  </a:lnTo>
                  <a:lnTo>
                    <a:pt x="0" y="196761"/>
                  </a:lnTo>
                  <a:lnTo>
                    <a:pt x="1193" y="209854"/>
                  </a:lnTo>
                  <a:lnTo>
                    <a:pt x="45220" y="206657"/>
                  </a:lnTo>
                  <a:lnTo>
                    <a:pt x="90621" y="193695"/>
                  </a:lnTo>
                  <a:lnTo>
                    <a:pt x="124866" y="165646"/>
                  </a:lnTo>
                  <a:lnTo>
                    <a:pt x="133502" y="135293"/>
                  </a:lnTo>
                  <a:lnTo>
                    <a:pt x="132483" y="125441"/>
                  </a:lnTo>
                  <a:lnTo>
                    <a:pt x="129427" y="116725"/>
                  </a:lnTo>
                  <a:lnTo>
                    <a:pt x="124335" y="109143"/>
                  </a:lnTo>
                  <a:lnTo>
                    <a:pt x="117867" y="103289"/>
                  </a:lnTo>
                  <a:close/>
                </a:path>
                <a:path w="384810" h="210185">
                  <a:moveTo>
                    <a:pt x="115733" y="20091"/>
                  </a:moveTo>
                  <a:lnTo>
                    <a:pt x="44945" y="20091"/>
                  </a:lnTo>
                  <a:lnTo>
                    <a:pt x="52263" y="20641"/>
                  </a:lnTo>
                  <a:lnTo>
                    <a:pt x="58881" y="22290"/>
                  </a:lnTo>
                  <a:lnTo>
                    <a:pt x="64803" y="25036"/>
                  </a:lnTo>
                  <a:lnTo>
                    <a:pt x="70027" y="28879"/>
                  </a:lnTo>
                  <a:lnTo>
                    <a:pt x="76517" y="34734"/>
                  </a:lnTo>
                  <a:lnTo>
                    <a:pt x="79768" y="42367"/>
                  </a:lnTo>
                  <a:lnTo>
                    <a:pt x="79768" y="51803"/>
                  </a:lnTo>
                  <a:lnTo>
                    <a:pt x="49302" y="86901"/>
                  </a:lnTo>
                  <a:lnTo>
                    <a:pt x="25603" y="91833"/>
                  </a:lnTo>
                  <a:lnTo>
                    <a:pt x="26492" y="105079"/>
                  </a:lnTo>
                  <a:lnTo>
                    <a:pt x="32143" y="103886"/>
                  </a:lnTo>
                  <a:lnTo>
                    <a:pt x="38150" y="103289"/>
                  </a:lnTo>
                  <a:lnTo>
                    <a:pt x="117867" y="103289"/>
                  </a:lnTo>
                  <a:lnTo>
                    <a:pt x="117208" y="102692"/>
                  </a:lnTo>
                  <a:lnTo>
                    <a:pt x="108214" y="97550"/>
                  </a:lnTo>
                  <a:lnTo>
                    <a:pt x="97539" y="93879"/>
                  </a:lnTo>
                  <a:lnTo>
                    <a:pt x="85182" y="91678"/>
                  </a:lnTo>
                  <a:lnTo>
                    <a:pt x="71145" y="90944"/>
                  </a:lnTo>
                  <a:lnTo>
                    <a:pt x="71145" y="90347"/>
                  </a:lnTo>
                  <a:lnTo>
                    <a:pt x="93800" y="81432"/>
                  </a:lnTo>
                  <a:lnTo>
                    <a:pt x="109985" y="70324"/>
                  </a:lnTo>
                  <a:lnTo>
                    <a:pt x="119697" y="57023"/>
                  </a:lnTo>
                  <a:lnTo>
                    <a:pt x="122935" y="41529"/>
                  </a:lnTo>
                  <a:lnTo>
                    <a:pt x="121935" y="32615"/>
                  </a:lnTo>
                  <a:lnTo>
                    <a:pt x="118935" y="24622"/>
                  </a:lnTo>
                  <a:lnTo>
                    <a:pt x="115733" y="20091"/>
                  </a:lnTo>
                  <a:close/>
                </a:path>
                <a:path w="384810" h="210185">
                  <a:moveTo>
                    <a:pt x="65341" y="0"/>
                  </a:moveTo>
                  <a:lnTo>
                    <a:pt x="47963" y="1209"/>
                  </a:lnTo>
                  <a:lnTo>
                    <a:pt x="31700" y="4838"/>
                  </a:lnTo>
                  <a:lnTo>
                    <a:pt x="16555" y="10887"/>
                  </a:lnTo>
                  <a:lnTo>
                    <a:pt x="2527" y="19354"/>
                  </a:lnTo>
                  <a:lnTo>
                    <a:pt x="8191" y="31254"/>
                  </a:lnTo>
                  <a:lnTo>
                    <a:pt x="17740" y="26370"/>
                  </a:lnTo>
                  <a:lnTo>
                    <a:pt x="27049" y="22882"/>
                  </a:lnTo>
                  <a:lnTo>
                    <a:pt x="36118" y="20789"/>
                  </a:lnTo>
                  <a:lnTo>
                    <a:pt x="44945" y="20091"/>
                  </a:lnTo>
                  <a:lnTo>
                    <a:pt x="115733" y="20091"/>
                  </a:lnTo>
                  <a:lnTo>
                    <a:pt x="113934" y="17547"/>
                  </a:lnTo>
                  <a:lnTo>
                    <a:pt x="106933" y="11391"/>
                  </a:lnTo>
                  <a:lnTo>
                    <a:pt x="98333" y="6407"/>
                  </a:lnTo>
                  <a:lnTo>
                    <a:pt x="88533" y="2847"/>
                  </a:lnTo>
                  <a:lnTo>
                    <a:pt x="77535" y="711"/>
                  </a:lnTo>
                  <a:lnTo>
                    <a:pt x="65341" y="0"/>
                  </a:lnTo>
                  <a:close/>
                </a:path>
              </a:pathLst>
            </a:custGeom>
            <a:solidFill>
              <a:srgbClr val="DD7E0E"/>
            </a:solidFill>
          </p:spPr>
          <p:txBody>
            <a:bodyPr wrap="square" lIns="0" tIns="0" rIns="0" bIns="0" rtlCol="0"/>
            <a:lstStyle/>
            <a:p>
              <a:endParaRPr/>
            </a:p>
          </p:txBody>
        </p:sp>
        <p:sp>
          <p:nvSpPr>
            <p:cNvPr id="14" name="object 14"/>
            <p:cNvSpPr/>
            <p:nvPr/>
          </p:nvSpPr>
          <p:spPr>
            <a:xfrm>
              <a:off x="5737197" y="1748163"/>
              <a:ext cx="55244" cy="99695"/>
            </a:xfrm>
            <a:custGeom>
              <a:avLst/>
              <a:gdLst/>
              <a:ahLst/>
              <a:cxnLst/>
              <a:rect l="l" t="t" r="r" b="b"/>
              <a:pathLst>
                <a:path w="55245" h="99694">
                  <a:moveTo>
                    <a:pt x="30060" y="0"/>
                  </a:moveTo>
                  <a:lnTo>
                    <a:pt x="37198" y="0"/>
                  </a:lnTo>
                  <a:lnTo>
                    <a:pt x="43103" y="2781"/>
                  </a:lnTo>
                  <a:lnTo>
                    <a:pt x="47777" y="8331"/>
                  </a:lnTo>
                  <a:lnTo>
                    <a:pt x="52438" y="13893"/>
                  </a:lnTo>
                  <a:lnTo>
                    <a:pt x="54762" y="20891"/>
                  </a:lnTo>
                  <a:lnTo>
                    <a:pt x="54762" y="29324"/>
                  </a:lnTo>
                  <a:lnTo>
                    <a:pt x="42938" y="65862"/>
                  </a:lnTo>
                  <a:lnTo>
                    <a:pt x="7581" y="99263"/>
                  </a:lnTo>
                  <a:lnTo>
                    <a:pt x="0" y="90195"/>
                  </a:lnTo>
                  <a:lnTo>
                    <a:pt x="11718" y="80291"/>
                  </a:lnTo>
                  <a:lnTo>
                    <a:pt x="20088" y="70391"/>
                  </a:lnTo>
                  <a:lnTo>
                    <a:pt x="25110" y="60493"/>
                  </a:lnTo>
                  <a:lnTo>
                    <a:pt x="26784" y="50596"/>
                  </a:lnTo>
                  <a:lnTo>
                    <a:pt x="25565" y="42305"/>
                  </a:lnTo>
                  <a:lnTo>
                    <a:pt x="21909" y="34977"/>
                  </a:lnTo>
                  <a:lnTo>
                    <a:pt x="15816" y="28613"/>
                  </a:lnTo>
                  <a:lnTo>
                    <a:pt x="7289" y="23215"/>
                  </a:lnTo>
                  <a:lnTo>
                    <a:pt x="7289" y="15875"/>
                  </a:lnTo>
                  <a:lnTo>
                    <a:pt x="9423" y="10172"/>
                  </a:lnTo>
                  <a:lnTo>
                    <a:pt x="13690" y="6096"/>
                  </a:lnTo>
                  <a:lnTo>
                    <a:pt x="17957" y="2032"/>
                  </a:lnTo>
                  <a:lnTo>
                    <a:pt x="23418" y="0"/>
                  </a:lnTo>
                  <a:lnTo>
                    <a:pt x="30060" y="0"/>
                  </a:lnTo>
                  <a:close/>
                </a:path>
              </a:pathLst>
            </a:custGeom>
            <a:ln w="3175">
              <a:solidFill>
                <a:srgbClr val="1D230B"/>
              </a:solidFill>
            </a:ln>
          </p:spPr>
          <p:txBody>
            <a:bodyPr wrap="square" lIns="0" tIns="0" rIns="0" bIns="0" rtlCol="0"/>
            <a:lstStyle/>
            <a:p>
              <a:endParaRPr/>
            </a:p>
          </p:txBody>
        </p:sp>
        <p:pic>
          <p:nvPicPr>
            <p:cNvPr id="15" name="object 15"/>
            <p:cNvPicPr/>
            <p:nvPr/>
          </p:nvPicPr>
          <p:blipFill>
            <a:blip r:embed="rId11" cstate="print"/>
            <a:stretch>
              <a:fillRect/>
            </a:stretch>
          </p:blipFill>
          <p:spPr>
            <a:xfrm>
              <a:off x="5407009" y="1656165"/>
              <a:ext cx="304812" cy="211378"/>
            </a:xfrm>
            <a:prstGeom prst="rect">
              <a:avLst/>
            </a:prstGeom>
          </p:spPr>
        </p:pic>
        <p:sp>
          <p:nvSpPr>
            <p:cNvPr id="16" name="object 16"/>
            <p:cNvSpPr/>
            <p:nvPr/>
          </p:nvSpPr>
          <p:spPr>
            <a:xfrm>
              <a:off x="5891328" y="1564210"/>
              <a:ext cx="683895" cy="298450"/>
            </a:xfrm>
            <a:custGeom>
              <a:avLst/>
              <a:gdLst/>
              <a:ahLst/>
              <a:cxnLst/>
              <a:rect l="l" t="t" r="r" b="b"/>
              <a:pathLst>
                <a:path w="683895" h="298450">
                  <a:moveTo>
                    <a:pt x="554443" y="234848"/>
                  </a:moveTo>
                  <a:lnTo>
                    <a:pt x="513372" y="234848"/>
                  </a:lnTo>
                  <a:lnTo>
                    <a:pt x="513313" y="274548"/>
                  </a:lnTo>
                  <a:lnTo>
                    <a:pt x="513206" y="287851"/>
                  </a:lnTo>
                  <a:lnTo>
                    <a:pt x="513080" y="297205"/>
                  </a:lnTo>
                  <a:lnTo>
                    <a:pt x="515162" y="298246"/>
                  </a:lnTo>
                  <a:lnTo>
                    <a:pt x="524473" y="297015"/>
                  </a:lnTo>
                  <a:lnTo>
                    <a:pt x="534249" y="295836"/>
                  </a:lnTo>
                  <a:lnTo>
                    <a:pt x="555193" y="293636"/>
                  </a:lnTo>
                  <a:lnTo>
                    <a:pt x="554867" y="284473"/>
                  </a:lnTo>
                  <a:lnTo>
                    <a:pt x="554632" y="274548"/>
                  </a:lnTo>
                  <a:lnTo>
                    <a:pt x="554527" y="266573"/>
                  </a:lnTo>
                  <a:lnTo>
                    <a:pt x="554443" y="234848"/>
                  </a:lnTo>
                  <a:close/>
                </a:path>
                <a:path w="683895" h="298450">
                  <a:moveTo>
                    <a:pt x="555345" y="92722"/>
                  </a:moveTo>
                  <a:lnTo>
                    <a:pt x="529894" y="94208"/>
                  </a:lnTo>
                  <a:lnTo>
                    <a:pt x="518059" y="110001"/>
                  </a:lnTo>
                  <a:lnTo>
                    <a:pt x="511976" y="118025"/>
                  </a:lnTo>
                  <a:lnTo>
                    <a:pt x="486817" y="150578"/>
                  </a:lnTo>
                  <a:lnTo>
                    <a:pt x="461141" y="182959"/>
                  </a:lnTo>
                  <a:lnTo>
                    <a:pt x="435893" y="214160"/>
                  </a:lnTo>
                  <a:lnTo>
                    <a:pt x="429882" y="221462"/>
                  </a:lnTo>
                  <a:lnTo>
                    <a:pt x="430923" y="235292"/>
                  </a:lnTo>
                  <a:lnTo>
                    <a:pt x="587629" y="234848"/>
                  </a:lnTo>
                  <a:lnTo>
                    <a:pt x="587044" y="214160"/>
                  </a:lnTo>
                  <a:lnTo>
                    <a:pt x="455180" y="214160"/>
                  </a:lnTo>
                  <a:lnTo>
                    <a:pt x="459447" y="208114"/>
                  </a:lnTo>
                  <a:lnTo>
                    <a:pt x="488416" y="170167"/>
                  </a:lnTo>
                  <a:lnTo>
                    <a:pt x="513372" y="139750"/>
                  </a:lnTo>
                  <a:lnTo>
                    <a:pt x="554506" y="139750"/>
                  </a:lnTo>
                  <a:lnTo>
                    <a:pt x="554670" y="124944"/>
                  </a:lnTo>
                  <a:lnTo>
                    <a:pt x="554952" y="109112"/>
                  </a:lnTo>
                  <a:lnTo>
                    <a:pt x="555345" y="92722"/>
                  </a:lnTo>
                  <a:close/>
                </a:path>
                <a:path w="683895" h="298450">
                  <a:moveTo>
                    <a:pt x="587629" y="234848"/>
                  </a:moveTo>
                  <a:lnTo>
                    <a:pt x="554443" y="234848"/>
                  </a:lnTo>
                  <a:lnTo>
                    <a:pt x="571823" y="234961"/>
                  </a:lnTo>
                  <a:lnTo>
                    <a:pt x="587641" y="235292"/>
                  </a:lnTo>
                  <a:lnTo>
                    <a:pt x="587629" y="234848"/>
                  </a:lnTo>
                  <a:close/>
                </a:path>
                <a:path w="683895" h="298450">
                  <a:moveTo>
                    <a:pt x="554506" y="139750"/>
                  </a:moveTo>
                  <a:lnTo>
                    <a:pt x="513372" y="139750"/>
                  </a:lnTo>
                  <a:lnTo>
                    <a:pt x="513372" y="214160"/>
                  </a:lnTo>
                  <a:lnTo>
                    <a:pt x="554443" y="214160"/>
                  </a:lnTo>
                  <a:lnTo>
                    <a:pt x="554506" y="139750"/>
                  </a:lnTo>
                  <a:close/>
                </a:path>
                <a:path w="683895" h="298450">
                  <a:moveTo>
                    <a:pt x="231775" y="92722"/>
                  </a:moveTo>
                  <a:lnTo>
                    <a:pt x="186105" y="103893"/>
                  </a:lnTo>
                  <a:lnTo>
                    <a:pt x="159013" y="136158"/>
                  </a:lnTo>
                  <a:lnTo>
                    <a:pt x="153784" y="167132"/>
                  </a:lnTo>
                  <a:lnTo>
                    <a:pt x="155022" y="182888"/>
                  </a:lnTo>
                  <a:lnTo>
                    <a:pt x="173583" y="219227"/>
                  </a:lnTo>
                  <a:lnTo>
                    <a:pt x="211647" y="236801"/>
                  </a:lnTo>
                  <a:lnTo>
                    <a:pt x="228053" y="237972"/>
                  </a:lnTo>
                  <a:lnTo>
                    <a:pt x="244812" y="236712"/>
                  </a:lnTo>
                  <a:lnTo>
                    <a:pt x="259826" y="232932"/>
                  </a:lnTo>
                  <a:lnTo>
                    <a:pt x="273091" y="226630"/>
                  </a:lnTo>
                  <a:lnTo>
                    <a:pt x="276735" y="223837"/>
                  </a:lnTo>
                  <a:lnTo>
                    <a:pt x="230428" y="223837"/>
                  </a:lnTo>
                  <a:lnTo>
                    <a:pt x="223082" y="222870"/>
                  </a:lnTo>
                  <a:lnTo>
                    <a:pt x="200483" y="189347"/>
                  </a:lnTo>
                  <a:lnTo>
                    <a:pt x="198482" y="161925"/>
                  </a:lnTo>
                  <a:lnTo>
                    <a:pt x="198906" y="149097"/>
                  </a:lnTo>
                  <a:lnTo>
                    <a:pt x="215496" y="109707"/>
                  </a:lnTo>
                  <a:lnTo>
                    <a:pt x="229095" y="106413"/>
                  </a:lnTo>
                  <a:lnTo>
                    <a:pt x="280188" y="106413"/>
                  </a:lnTo>
                  <a:lnTo>
                    <a:pt x="275475" y="102934"/>
                  </a:lnTo>
                  <a:lnTo>
                    <a:pt x="262805" y="97259"/>
                  </a:lnTo>
                  <a:lnTo>
                    <a:pt x="248238" y="93856"/>
                  </a:lnTo>
                  <a:lnTo>
                    <a:pt x="231775" y="92722"/>
                  </a:lnTo>
                  <a:close/>
                </a:path>
                <a:path w="683895" h="298450">
                  <a:moveTo>
                    <a:pt x="280188" y="106413"/>
                  </a:moveTo>
                  <a:lnTo>
                    <a:pt x="229095" y="106413"/>
                  </a:lnTo>
                  <a:lnTo>
                    <a:pt x="236508" y="107296"/>
                  </a:lnTo>
                  <a:lnTo>
                    <a:pt x="242973" y="109947"/>
                  </a:lnTo>
                  <a:lnTo>
                    <a:pt x="260727" y="150880"/>
                  </a:lnTo>
                  <a:lnTo>
                    <a:pt x="261171" y="167132"/>
                  </a:lnTo>
                  <a:lnTo>
                    <a:pt x="260788" y="179043"/>
                  </a:lnTo>
                  <a:lnTo>
                    <a:pt x="249843" y="215715"/>
                  </a:lnTo>
                  <a:lnTo>
                    <a:pt x="230428" y="223837"/>
                  </a:lnTo>
                  <a:lnTo>
                    <a:pt x="276735" y="223837"/>
                  </a:lnTo>
                  <a:lnTo>
                    <a:pt x="300569" y="193755"/>
                  </a:lnTo>
                  <a:lnTo>
                    <a:pt x="305892" y="161925"/>
                  </a:lnTo>
                  <a:lnTo>
                    <a:pt x="304663" y="146404"/>
                  </a:lnTo>
                  <a:lnTo>
                    <a:pt x="300978" y="132722"/>
                  </a:lnTo>
                  <a:lnTo>
                    <a:pt x="294839" y="120882"/>
                  </a:lnTo>
                  <a:lnTo>
                    <a:pt x="286245" y="110883"/>
                  </a:lnTo>
                  <a:lnTo>
                    <a:pt x="280188" y="106413"/>
                  </a:lnTo>
                  <a:close/>
                </a:path>
                <a:path w="683895" h="298450">
                  <a:moveTo>
                    <a:pt x="395871" y="92722"/>
                  </a:moveTo>
                  <a:lnTo>
                    <a:pt x="378169" y="95229"/>
                  </a:lnTo>
                  <a:lnTo>
                    <a:pt x="322491" y="102539"/>
                  </a:lnTo>
                  <a:lnTo>
                    <a:pt x="323240" y="109982"/>
                  </a:lnTo>
                  <a:lnTo>
                    <a:pt x="354153" y="133957"/>
                  </a:lnTo>
                  <a:lnTo>
                    <a:pt x="354238" y="207213"/>
                  </a:lnTo>
                  <a:lnTo>
                    <a:pt x="354050" y="218922"/>
                  </a:lnTo>
                  <a:lnTo>
                    <a:pt x="352704" y="220510"/>
                  </a:lnTo>
                  <a:lnTo>
                    <a:pt x="350024" y="221310"/>
                  </a:lnTo>
                  <a:lnTo>
                    <a:pt x="325767" y="227406"/>
                  </a:lnTo>
                  <a:lnTo>
                    <a:pt x="326364" y="234556"/>
                  </a:lnTo>
                  <a:lnTo>
                    <a:pt x="423974" y="234111"/>
                  </a:lnTo>
                  <a:lnTo>
                    <a:pt x="423557" y="227406"/>
                  </a:lnTo>
                  <a:lnTo>
                    <a:pt x="399884" y="221310"/>
                  </a:lnTo>
                  <a:lnTo>
                    <a:pt x="397306" y="220611"/>
                  </a:lnTo>
                  <a:lnTo>
                    <a:pt x="395922" y="218833"/>
                  </a:lnTo>
                  <a:lnTo>
                    <a:pt x="395719" y="215950"/>
                  </a:lnTo>
                  <a:lnTo>
                    <a:pt x="395617" y="211886"/>
                  </a:lnTo>
                  <a:lnTo>
                    <a:pt x="395541" y="207213"/>
                  </a:lnTo>
                  <a:lnTo>
                    <a:pt x="395662" y="128955"/>
                  </a:lnTo>
                  <a:lnTo>
                    <a:pt x="395873" y="120443"/>
                  </a:lnTo>
                  <a:lnTo>
                    <a:pt x="396429" y="107096"/>
                  </a:lnTo>
                  <a:lnTo>
                    <a:pt x="397205" y="93916"/>
                  </a:lnTo>
                  <a:lnTo>
                    <a:pt x="395871" y="92722"/>
                  </a:lnTo>
                  <a:close/>
                </a:path>
                <a:path w="683895" h="298450">
                  <a:moveTo>
                    <a:pt x="423974" y="234111"/>
                  </a:moveTo>
                  <a:lnTo>
                    <a:pt x="375183" y="234111"/>
                  </a:lnTo>
                  <a:lnTo>
                    <a:pt x="424002" y="234556"/>
                  </a:lnTo>
                  <a:lnTo>
                    <a:pt x="423974" y="234111"/>
                  </a:lnTo>
                  <a:close/>
                </a:path>
                <a:path w="683895" h="298450">
                  <a:moveTo>
                    <a:pt x="110620" y="114147"/>
                  </a:moveTo>
                  <a:lnTo>
                    <a:pt x="41821" y="114147"/>
                  </a:lnTo>
                  <a:lnTo>
                    <a:pt x="48879" y="114623"/>
                  </a:lnTo>
                  <a:lnTo>
                    <a:pt x="55311" y="116049"/>
                  </a:lnTo>
                  <a:lnTo>
                    <a:pt x="61119" y="118423"/>
                  </a:lnTo>
                  <a:lnTo>
                    <a:pt x="66306" y="121742"/>
                  </a:lnTo>
                  <a:lnTo>
                    <a:pt x="72809" y="126796"/>
                  </a:lnTo>
                  <a:lnTo>
                    <a:pt x="76060" y="133692"/>
                  </a:lnTo>
                  <a:lnTo>
                    <a:pt x="76060" y="146202"/>
                  </a:lnTo>
                  <a:lnTo>
                    <a:pt x="50660" y="182219"/>
                  </a:lnTo>
                  <a:lnTo>
                    <a:pt x="44500" y="186486"/>
                  </a:lnTo>
                  <a:lnTo>
                    <a:pt x="38747" y="190550"/>
                  </a:lnTo>
                  <a:lnTo>
                    <a:pt x="32004" y="195135"/>
                  </a:lnTo>
                  <a:lnTo>
                    <a:pt x="0" y="216395"/>
                  </a:lnTo>
                  <a:lnTo>
                    <a:pt x="1041" y="234556"/>
                  </a:lnTo>
                  <a:lnTo>
                    <a:pt x="127850" y="234111"/>
                  </a:lnTo>
                  <a:lnTo>
                    <a:pt x="128447" y="233514"/>
                  </a:lnTo>
                  <a:lnTo>
                    <a:pt x="130039" y="205536"/>
                  </a:lnTo>
                  <a:lnTo>
                    <a:pt x="39293" y="205536"/>
                  </a:lnTo>
                  <a:lnTo>
                    <a:pt x="39141" y="204787"/>
                  </a:lnTo>
                  <a:lnTo>
                    <a:pt x="73672" y="185661"/>
                  </a:lnTo>
                  <a:lnTo>
                    <a:pt x="109512" y="159346"/>
                  </a:lnTo>
                  <a:lnTo>
                    <a:pt x="117576" y="142087"/>
                  </a:lnTo>
                  <a:lnTo>
                    <a:pt x="117576" y="134835"/>
                  </a:lnTo>
                  <a:lnTo>
                    <a:pt x="116581" y="126268"/>
                  </a:lnTo>
                  <a:lnTo>
                    <a:pt x="113595" y="118414"/>
                  </a:lnTo>
                  <a:lnTo>
                    <a:pt x="110620" y="114147"/>
                  </a:lnTo>
                  <a:close/>
                </a:path>
                <a:path w="683895" h="298450">
                  <a:moveTo>
                    <a:pt x="127850" y="234111"/>
                  </a:moveTo>
                  <a:lnTo>
                    <a:pt x="63855" y="234111"/>
                  </a:lnTo>
                  <a:lnTo>
                    <a:pt x="127406" y="234556"/>
                  </a:lnTo>
                  <a:lnTo>
                    <a:pt x="127850" y="234111"/>
                  </a:lnTo>
                  <a:close/>
                </a:path>
                <a:path w="683895" h="298450">
                  <a:moveTo>
                    <a:pt x="131419" y="181279"/>
                  </a:moveTo>
                  <a:lnTo>
                    <a:pt x="122783" y="182460"/>
                  </a:lnTo>
                  <a:lnTo>
                    <a:pt x="111772" y="205536"/>
                  </a:lnTo>
                  <a:lnTo>
                    <a:pt x="130039" y="205536"/>
                  </a:lnTo>
                  <a:lnTo>
                    <a:pt x="131419" y="181279"/>
                  </a:lnTo>
                  <a:close/>
                </a:path>
                <a:path w="683895" h="298450">
                  <a:moveTo>
                    <a:pt x="61175" y="92722"/>
                  </a:moveTo>
                  <a:lnTo>
                    <a:pt x="46543" y="93903"/>
                  </a:lnTo>
                  <a:lnTo>
                    <a:pt x="32115" y="97447"/>
                  </a:lnTo>
                  <a:lnTo>
                    <a:pt x="17891" y="103352"/>
                  </a:lnTo>
                  <a:lnTo>
                    <a:pt x="3873" y="111620"/>
                  </a:lnTo>
                  <a:lnTo>
                    <a:pt x="9525" y="123532"/>
                  </a:lnTo>
                  <a:lnTo>
                    <a:pt x="18021" y="119425"/>
                  </a:lnTo>
                  <a:lnTo>
                    <a:pt x="26235" y="116492"/>
                  </a:lnTo>
                  <a:lnTo>
                    <a:pt x="34167" y="114733"/>
                  </a:lnTo>
                  <a:lnTo>
                    <a:pt x="41821" y="114147"/>
                  </a:lnTo>
                  <a:lnTo>
                    <a:pt x="110620" y="114147"/>
                  </a:lnTo>
                  <a:lnTo>
                    <a:pt x="108618" y="111275"/>
                  </a:lnTo>
                  <a:lnTo>
                    <a:pt x="101650" y="104851"/>
                  </a:lnTo>
                  <a:lnTo>
                    <a:pt x="93149" y="99543"/>
                  </a:lnTo>
                  <a:lnTo>
                    <a:pt x="83570" y="95753"/>
                  </a:lnTo>
                  <a:lnTo>
                    <a:pt x="72913" y="93480"/>
                  </a:lnTo>
                  <a:lnTo>
                    <a:pt x="61175" y="92722"/>
                  </a:lnTo>
                  <a:close/>
                </a:path>
                <a:path w="683895" h="298450">
                  <a:moveTo>
                    <a:pt x="610146" y="0"/>
                  </a:moveTo>
                  <a:lnTo>
                    <a:pt x="603300" y="5956"/>
                  </a:lnTo>
                  <a:lnTo>
                    <a:pt x="624070" y="34490"/>
                  </a:lnTo>
                  <a:lnTo>
                    <a:pt x="638905" y="67268"/>
                  </a:lnTo>
                  <a:lnTo>
                    <a:pt x="647806" y="104290"/>
                  </a:lnTo>
                  <a:lnTo>
                    <a:pt x="650773" y="145554"/>
                  </a:lnTo>
                  <a:lnTo>
                    <a:pt x="647806" y="186554"/>
                  </a:lnTo>
                  <a:lnTo>
                    <a:pt x="638905" y="223389"/>
                  </a:lnTo>
                  <a:lnTo>
                    <a:pt x="624070" y="256057"/>
                  </a:lnTo>
                  <a:lnTo>
                    <a:pt x="603300" y="284556"/>
                  </a:lnTo>
                  <a:lnTo>
                    <a:pt x="610146" y="290512"/>
                  </a:lnTo>
                  <a:lnTo>
                    <a:pt x="642309" y="259927"/>
                  </a:lnTo>
                  <a:lnTo>
                    <a:pt x="665284" y="225474"/>
                  </a:lnTo>
                  <a:lnTo>
                    <a:pt x="679070" y="187151"/>
                  </a:lnTo>
                  <a:lnTo>
                    <a:pt x="683666" y="144957"/>
                  </a:lnTo>
                  <a:lnTo>
                    <a:pt x="679070" y="103028"/>
                  </a:lnTo>
                  <a:lnTo>
                    <a:pt x="665284" y="64892"/>
                  </a:lnTo>
                  <a:lnTo>
                    <a:pt x="642309" y="30548"/>
                  </a:lnTo>
                  <a:lnTo>
                    <a:pt x="610146" y="0"/>
                  </a:lnTo>
                  <a:close/>
                </a:path>
              </a:pathLst>
            </a:custGeom>
            <a:solidFill>
              <a:srgbClr val="DD7E0E"/>
            </a:solidFill>
          </p:spPr>
          <p:txBody>
            <a:bodyPr wrap="square" lIns="0" tIns="0" rIns="0" bIns="0" rtlCol="0"/>
            <a:lstStyle/>
            <a:p>
              <a:endParaRPr/>
            </a:p>
          </p:txBody>
        </p:sp>
        <p:pic>
          <p:nvPicPr>
            <p:cNvPr id="17" name="object 17"/>
            <p:cNvPicPr/>
            <p:nvPr/>
          </p:nvPicPr>
          <p:blipFill>
            <a:blip r:embed="rId12" cstate="print"/>
            <a:stretch>
              <a:fillRect/>
            </a:stretch>
          </p:blipFill>
          <p:spPr>
            <a:xfrm>
              <a:off x="6044350" y="1656171"/>
              <a:ext cx="435381" cy="207048"/>
            </a:xfrm>
            <a:prstGeom prst="rect">
              <a:avLst/>
            </a:prstGeom>
          </p:spPr>
        </p:pic>
        <p:pic>
          <p:nvPicPr>
            <p:cNvPr id="18" name="object 18"/>
            <p:cNvPicPr/>
            <p:nvPr/>
          </p:nvPicPr>
          <p:blipFill>
            <a:blip r:embed="rId13" cstate="print"/>
            <a:stretch>
              <a:fillRect/>
            </a:stretch>
          </p:blipFill>
          <p:spPr>
            <a:xfrm>
              <a:off x="5890566" y="1656171"/>
              <a:ext cx="132943" cy="143357"/>
            </a:xfrm>
            <a:prstGeom prst="rect">
              <a:avLst/>
            </a:prstGeom>
          </p:spPr>
        </p:pic>
        <p:sp>
          <p:nvSpPr>
            <p:cNvPr id="19" name="object 19"/>
            <p:cNvSpPr/>
            <p:nvPr/>
          </p:nvSpPr>
          <p:spPr>
            <a:xfrm>
              <a:off x="6494628" y="1564210"/>
              <a:ext cx="80645" cy="290830"/>
            </a:xfrm>
            <a:custGeom>
              <a:avLst/>
              <a:gdLst/>
              <a:ahLst/>
              <a:cxnLst/>
              <a:rect l="l" t="t" r="r" b="b"/>
              <a:pathLst>
                <a:path w="80645" h="290830">
                  <a:moveTo>
                    <a:pt x="6845" y="0"/>
                  </a:moveTo>
                  <a:lnTo>
                    <a:pt x="39008" y="30548"/>
                  </a:lnTo>
                  <a:lnTo>
                    <a:pt x="61983" y="64892"/>
                  </a:lnTo>
                  <a:lnTo>
                    <a:pt x="75769" y="103028"/>
                  </a:lnTo>
                  <a:lnTo>
                    <a:pt x="80365" y="144957"/>
                  </a:lnTo>
                  <a:lnTo>
                    <a:pt x="75769" y="187151"/>
                  </a:lnTo>
                  <a:lnTo>
                    <a:pt x="61983" y="225474"/>
                  </a:lnTo>
                  <a:lnTo>
                    <a:pt x="39008" y="259927"/>
                  </a:lnTo>
                  <a:lnTo>
                    <a:pt x="6845" y="290512"/>
                  </a:lnTo>
                  <a:lnTo>
                    <a:pt x="0" y="284556"/>
                  </a:lnTo>
                  <a:lnTo>
                    <a:pt x="20769" y="256057"/>
                  </a:lnTo>
                  <a:lnTo>
                    <a:pt x="35604" y="223389"/>
                  </a:lnTo>
                  <a:lnTo>
                    <a:pt x="44505" y="186554"/>
                  </a:lnTo>
                  <a:lnTo>
                    <a:pt x="47472" y="145554"/>
                  </a:lnTo>
                  <a:lnTo>
                    <a:pt x="44505" y="104290"/>
                  </a:lnTo>
                  <a:lnTo>
                    <a:pt x="35604" y="67268"/>
                  </a:lnTo>
                  <a:lnTo>
                    <a:pt x="20769" y="34490"/>
                  </a:lnTo>
                  <a:lnTo>
                    <a:pt x="0" y="5956"/>
                  </a:lnTo>
                  <a:lnTo>
                    <a:pt x="6845" y="0"/>
                  </a:lnTo>
                  <a:close/>
                </a:path>
              </a:pathLst>
            </a:custGeom>
            <a:ln w="3175">
              <a:solidFill>
                <a:srgbClr val="1D230B"/>
              </a:solidFill>
            </a:ln>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6684963" y="381000"/>
              <a:ext cx="2368092" cy="2779875"/>
            </a:xfrm>
            <a:prstGeom prst="rect">
              <a:avLst/>
            </a:prstGeom>
          </p:spPr>
        </p:pic>
        <p:sp>
          <p:nvSpPr>
            <p:cNvPr id="4" name="object 4"/>
            <p:cNvSpPr/>
            <p:nvPr/>
          </p:nvSpPr>
          <p:spPr>
            <a:xfrm>
              <a:off x="6680200" y="376237"/>
              <a:ext cx="2374900" cy="2789555"/>
            </a:xfrm>
            <a:custGeom>
              <a:avLst/>
              <a:gdLst/>
              <a:ahLst/>
              <a:cxnLst/>
              <a:rect l="l" t="t" r="r" b="b"/>
              <a:pathLst>
                <a:path w="2374900" h="2789555">
                  <a:moveTo>
                    <a:pt x="0" y="0"/>
                  </a:moveTo>
                  <a:lnTo>
                    <a:pt x="2374900" y="0"/>
                  </a:lnTo>
                  <a:lnTo>
                    <a:pt x="2374900" y="2789237"/>
                  </a:lnTo>
                  <a:lnTo>
                    <a:pt x="0" y="2789237"/>
                  </a:lnTo>
                  <a:lnTo>
                    <a:pt x="0" y="0"/>
                  </a:lnTo>
                  <a:close/>
                </a:path>
              </a:pathLst>
            </a:custGeom>
            <a:ln w="9525">
              <a:solidFill>
                <a:srgbClr val="FFC000"/>
              </a:solidFill>
            </a:ln>
          </p:spPr>
          <p:txBody>
            <a:bodyPr wrap="square" lIns="0" tIns="0" rIns="0" bIns="0" rtlCol="0"/>
            <a:lstStyle/>
            <a:p>
              <a:endParaRPr/>
            </a:p>
          </p:txBody>
        </p:sp>
        <p:pic>
          <p:nvPicPr>
            <p:cNvPr id="5" name="object 5"/>
            <p:cNvPicPr/>
            <p:nvPr/>
          </p:nvPicPr>
          <p:blipFill>
            <a:blip r:embed="rId4" cstate="print"/>
            <a:stretch>
              <a:fillRect/>
            </a:stretch>
          </p:blipFill>
          <p:spPr>
            <a:xfrm>
              <a:off x="71437" y="398463"/>
              <a:ext cx="6481883" cy="2748037"/>
            </a:xfrm>
            <a:prstGeom prst="rect">
              <a:avLst/>
            </a:prstGeom>
          </p:spPr>
        </p:pic>
        <p:sp>
          <p:nvSpPr>
            <p:cNvPr id="6" name="object 6"/>
            <p:cNvSpPr/>
            <p:nvPr/>
          </p:nvSpPr>
          <p:spPr>
            <a:xfrm>
              <a:off x="46037" y="373379"/>
              <a:ext cx="6532880" cy="2794000"/>
            </a:xfrm>
            <a:custGeom>
              <a:avLst/>
              <a:gdLst/>
              <a:ahLst/>
              <a:cxnLst/>
              <a:rect l="l" t="t" r="r" b="b"/>
              <a:pathLst>
                <a:path w="6532880" h="2794000">
                  <a:moveTo>
                    <a:pt x="6515633" y="16510"/>
                  </a:moveTo>
                  <a:lnTo>
                    <a:pt x="16929" y="16510"/>
                  </a:lnTo>
                  <a:lnTo>
                    <a:pt x="16929" y="25400"/>
                  </a:lnTo>
                  <a:lnTo>
                    <a:pt x="16929" y="2768600"/>
                  </a:lnTo>
                  <a:lnTo>
                    <a:pt x="16929" y="2776220"/>
                  </a:lnTo>
                  <a:lnTo>
                    <a:pt x="6515633" y="2776220"/>
                  </a:lnTo>
                  <a:lnTo>
                    <a:pt x="6515633" y="2768600"/>
                  </a:lnTo>
                  <a:lnTo>
                    <a:pt x="25400" y="2768600"/>
                  </a:lnTo>
                  <a:lnTo>
                    <a:pt x="25400" y="25400"/>
                  </a:lnTo>
                  <a:lnTo>
                    <a:pt x="6507162" y="25400"/>
                  </a:lnTo>
                  <a:lnTo>
                    <a:pt x="6507162" y="2768282"/>
                  </a:lnTo>
                  <a:lnTo>
                    <a:pt x="6515633" y="2768282"/>
                  </a:lnTo>
                  <a:lnTo>
                    <a:pt x="6515633" y="25400"/>
                  </a:lnTo>
                  <a:lnTo>
                    <a:pt x="6515633" y="25082"/>
                  </a:lnTo>
                  <a:lnTo>
                    <a:pt x="6515633" y="16510"/>
                  </a:lnTo>
                  <a:close/>
                </a:path>
                <a:path w="6532880" h="2794000">
                  <a:moveTo>
                    <a:pt x="6532562" y="0"/>
                  </a:moveTo>
                  <a:lnTo>
                    <a:pt x="6524079" y="0"/>
                  </a:lnTo>
                  <a:lnTo>
                    <a:pt x="6524079" y="7620"/>
                  </a:lnTo>
                  <a:lnTo>
                    <a:pt x="6524079" y="2785110"/>
                  </a:lnTo>
                  <a:lnTo>
                    <a:pt x="8470" y="2785110"/>
                  </a:lnTo>
                  <a:lnTo>
                    <a:pt x="8470" y="7620"/>
                  </a:lnTo>
                  <a:lnTo>
                    <a:pt x="12700" y="7620"/>
                  </a:lnTo>
                  <a:lnTo>
                    <a:pt x="6524079" y="7620"/>
                  </a:lnTo>
                  <a:lnTo>
                    <a:pt x="6524079" y="0"/>
                  </a:lnTo>
                  <a:lnTo>
                    <a:pt x="12700" y="0"/>
                  </a:lnTo>
                  <a:lnTo>
                    <a:pt x="0" y="0"/>
                  </a:lnTo>
                  <a:lnTo>
                    <a:pt x="0" y="7620"/>
                  </a:lnTo>
                  <a:lnTo>
                    <a:pt x="0" y="2785110"/>
                  </a:lnTo>
                  <a:lnTo>
                    <a:pt x="0" y="2794000"/>
                  </a:lnTo>
                  <a:lnTo>
                    <a:pt x="6532562" y="2794000"/>
                  </a:lnTo>
                  <a:lnTo>
                    <a:pt x="6532562" y="2785110"/>
                  </a:lnTo>
                  <a:lnTo>
                    <a:pt x="6532562" y="7620"/>
                  </a:lnTo>
                  <a:lnTo>
                    <a:pt x="6532562" y="0"/>
                  </a:lnTo>
                  <a:close/>
                </a:path>
              </a:pathLst>
            </a:custGeom>
            <a:solidFill>
              <a:srgbClr val="FFC000"/>
            </a:solidFill>
          </p:spPr>
          <p:txBody>
            <a:bodyPr wrap="square" lIns="0" tIns="0" rIns="0" bIns="0" rtlCol="0"/>
            <a:lstStyle/>
            <a:p>
              <a:endParaRPr/>
            </a:p>
          </p:txBody>
        </p:sp>
      </p:grpSp>
      <p:sp>
        <p:nvSpPr>
          <p:cNvPr id="7" name="object 7"/>
          <p:cNvSpPr txBox="1"/>
          <p:nvPr/>
        </p:nvSpPr>
        <p:spPr>
          <a:xfrm>
            <a:off x="452310" y="3530600"/>
            <a:ext cx="7512684" cy="2907030"/>
          </a:xfrm>
          <a:prstGeom prst="rect">
            <a:avLst/>
          </a:prstGeom>
        </p:spPr>
        <p:txBody>
          <a:bodyPr vert="horz" wrap="square" lIns="0" tIns="13335" rIns="0" bIns="0" rtlCol="0">
            <a:spAutoFit/>
          </a:bodyPr>
          <a:lstStyle/>
          <a:p>
            <a:pPr marL="240665" indent="-227965">
              <a:lnSpc>
                <a:spcPct val="100000"/>
              </a:lnSpc>
              <a:spcBef>
                <a:spcPts val="105"/>
              </a:spcBef>
              <a:buClr>
                <a:srgbClr val="F9B639"/>
              </a:buClr>
              <a:buSzPct val="80000"/>
              <a:buFont typeface="Wingdings 2"/>
              <a:buChar char=""/>
              <a:tabLst>
                <a:tab pos="240665" algn="l"/>
              </a:tabLst>
            </a:pPr>
            <a:r>
              <a:rPr sz="2000" b="1" dirty="0">
                <a:solidFill>
                  <a:srgbClr val="002060"/>
                </a:solidFill>
                <a:latin typeface="Trebuchet MS"/>
                <a:cs typeface="Trebuchet MS"/>
              </a:rPr>
              <a:t>Pollinators</a:t>
            </a:r>
            <a:r>
              <a:rPr sz="2000" b="1" spc="-75" dirty="0">
                <a:solidFill>
                  <a:srgbClr val="002060"/>
                </a:solidFill>
                <a:latin typeface="Trebuchet MS"/>
                <a:cs typeface="Trebuchet MS"/>
              </a:rPr>
              <a:t> </a:t>
            </a:r>
            <a:r>
              <a:rPr sz="2000" b="1" dirty="0">
                <a:solidFill>
                  <a:srgbClr val="002060"/>
                </a:solidFill>
                <a:latin typeface="Trebuchet MS"/>
                <a:cs typeface="Trebuchet MS"/>
              </a:rPr>
              <a:t>contribute</a:t>
            </a:r>
            <a:r>
              <a:rPr sz="2000" b="1" spc="-50" dirty="0">
                <a:solidFill>
                  <a:srgbClr val="002060"/>
                </a:solidFill>
                <a:latin typeface="Trebuchet MS"/>
                <a:cs typeface="Trebuchet MS"/>
              </a:rPr>
              <a:t> </a:t>
            </a:r>
            <a:r>
              <a:rPr sz="2000" b="1" dirty="0">
                <a:solidFill>
                  <a:srgbClr val="002060"/>
                </a:solidFill>
                <a:latin typeface="Trebuchet MS"/>
                <a:cs typeface="Trebuchet MS"/>
              </a:rPr>
              <a:t>substantially</a:t>
            </a:r>
            <a:r>
              <a:rPr sz="2000" b="1" spc="-65" dirty="0">
                <a:solidFill>
                  <a:srgbClr val="002060"/>
                </a:solidFill>
                <a:latin typeface="Trebuchet MS"/>
                <a:cs typeface="Trebuchet MS"/>
              </a:rPr>
              <a:t> </a:t>
            </a:r>
            <a:r>
              <a:rPr sz="2000" b="1" dirty="0">
                <a:solidFill>
                  <a:srgbClr val="002060"/>
                </a:solidFill>
                <a:latin typeface="Trebuchet MS"/>
                <a:cs typeface="Trebuchet MS"/>
              </a:rPr>
              <a:t>to</a:t>
            </a:r>
            <a:r>
              <a:rPr sz="2000" b="1" spc="-30" dirty="0">
                <a:solidFill>
                  <a:srgbClr val="002060"/>
                </a:solidFill>
                <a:latin typeface="Trebuchet MS"/>
                <a:cs typeface="Trebuchet MS"/>
              </a:rPr>
              <a:t> </a:t>
            </a:r>
            <a:r>
              <a:rPr sz="2000" b="1" dirty="0">
                <a:solidFill>
                  <a:srgbClr val="002060"/>
                </a:solidFill>
                <a:latin typeface="Trebuchet MS"/>
                <a:cs typeface="Trebuchet MS"/>
              </a:rPr>
              <a:t>the</a:t>
            </a:r>
            <a:r>
              <a:rPr sz="2000" b="1" spc="-45" dirty="0">
                <a:solidFill>
                  <a:srgbClr val="002060"/>
                </a:solidFill>
                <a:latin typeface="Trebuchet MS"/>
                <a:cs typeface="Trebuchet MS"/>
              </a:rPr>
              <a:t> </a:t>
            </a:r>
            <a:r>
              <a:rPr sz="2000" b="1" dirty="0">
                <a:solidFill>
                  <a:srgbClr val="002060"/>
                </a:solidFill>
                <a:latin typeface="Trebuchet MS"/>
                <a:cs typeface="Trebuchet MS"/>
              </a:rPr>
              <a:t>economy</a:t>
            </a:r>
            <a:r>
              <a:rPr sz="2000" b="1" spc="-50" dirty="0">
                <a:solidFill>
                  <a:srgbClr val="002060"/>
                </a:solidFill>
                <a:latin typeface="Trebuchet MS"/>
                <a:cs typeface="Trebuchet MS"/>
              </a:rPr>
              <a:t> </a:t>
            </a:r>
            <a:r>
              <a:rPr sz="2000" b="1" dirty="0">
                <a:solidFill>
                  <a:srgbClr val="002060"/>
                </a:solidFill>
                <a:latin typeface="Trebuchet MS"/>
                <a:cs typeface="Trebuchet MS"/>
              </a:rPr>
              <a:t>of</a:t>
            </a:r>
            <a:r>
              <a:rPr sz="2000" b="1" spc="-20" dirty="0">
                <a:solidFill>
                  <a:srgbClr val="002060"/>
                </a:solidFill>
                <a:latin typeface="Trebuchet MS"/>
                <a:cs typeface="Trebuchet MS"/>
              </a:rPr>
              <a:t> </a:t>
            </a:r>
            <a:r>
              <a:rPr sz="2000" b="1" dirty="0">
                <a:solidFill>
                  <a:srgbClr val="002060"/>
                </a:solidFill>
                <a:latin typeface="Trebuchet MS"/>
                <a:cs typeface="Trebuchet MS"/>
              </a:rPr>
              <a:t>the</a:t>
            </a:r>
            <a:r>
              <a:rPr sz="2000" b="1" spc="-40" dirty="0">
                <a:solidFill>
                  <a:srgbClr val="002060"/>
                </a:solidFill>
                <a:latin typeface="Trebuchet MS"/>
                <a:cs typeface="Trebuchet MS"/>
              </a:rPr>
              <a:t> </a:t>
            </a:r>
            <a:r>
              <a:rPr sz="2000" b="1" spc="-25" dirty="0">
                <a:solidFill>
                  <a:srgbClr val="002060"/>
                </a:solidFill>
                <a:latin typeface="Trebuchet MS"/>
                <a:cs typeface="Trebuchet MS"/>
              </a:rPr>
              <a:t>US</a:t>
            </a:r>
            <a:endParaRPr sz="2000">
              <a:latin typeface="Trebuchet MS"/>
              <a:cs typeface="Trebuchet MS"/>
            </a:endParaRPr>
          </a:p>
          <a:p>
            <a:pPr marL="240665" indent="-227965">
              <a:lnSpc>
                <a:spcPct val="100000"/>
              </a:lnSpc>
              <a:spcBef>
                <a:spcPts val="1955"/>
              </a:spcBef>
              <a:buClr>
                <a:srgbClr val="F9B639"/>
              </a:buClr>
              <a:buSzPct val="80000"/>
              <a:buFont typeface="Wingdings 2"/>
              <a:buChar char=""/>
              <a:tabLst>
                <a:tab pos="240665" algn="l"/>
              </a:tabLst>
            </a:pPr>
            <a:r>
              <a:rPr sz="2000" b="1" dirty="0">
                <a:solidFill>
                  <a:srgbClr val="002060"/>
                </a:solidFill>
                <a:latin typeface="Trebuchet MS"/>
                <a:cs typeface="Trebuchet MS"/>
              </a:rPr>
              <a:t>Vital</a:t>
            </a:r>
            <a:r>
              <a:rPr sz="2000" b="1" spc="-40" dirty="0">
                <a:solidFill>
                  <a:srgbClr val="002060"/>
                </a:solidFill>
                <a:latin typeface="Trebuchet MS"/>
                <a:cs typeface="Trebuchet MS"/>
              </a:rPr>
              <a:t> </a:t>
            </a:r>
            <a:r>
              <a:rPr sz="2000" b="1" dirty="0">
                <a:solidFill>
                  <a:srgbClr val="002060"/>
                </a:solidFill>
                <a:latin typeface="Trebuchet MS"/>
                <a:cs typeface="Trebuchet MS"/>
              </a:rPr>
              <a:t>to</a:t>
            </a:r>
            <a:r>
              <a:rPr sz="2000" b="1" spc="-10" dirty="0">
                <a:solidFill>
                  <a:srgbClr val="002060"/>
                </a:solidFill>
                <a:latin typeface="Trebuchet MS"/>
                <a:cs typeface="Trebuchet MS"/>
              </a:rPr>
              <a:t> </a:t>
            </a:r>
            <a:r>
              <a:rPr sz="2000" b="1" dirty="0">
                <a:solidFill>
                  <a:srgbClr val="002060"/>
                </a:solidFill>
                <a:latin typeface="Trebuchet MS"/>
                <a:cs typeface="Trebuchet MS"/>
              </a:rPr>
              <a:t>keeping</a:t>
            </a:r>
            <a:r>
              <a:rPr sz="2000" b="1" spc="-30" dirty="0">
                <a:solidFill>
                  <a:srgbClr val="002060"/>
                </a:solidFill>
                <a:latin typeface="Trebuchet MS"/>
                <a:cs typeface="Trebuchet MS"/>
              </a:rPr>
              <a:t> </a:t>
            </a:r>
            <a:r>
              <a:rPr sz="2000" b="1" dirty="0">
                <a:solidFill>
                  <a:srgbClr val="002060"/>
                </a:solidFill>
                <a:latin typeface="Trebuchet MS"/>
                <a:cs typeface="Trebuchet MS"/>
              </a:rPr>
              <a:t>fruits,</a:t>
            </a:r>
            <a:r>
              <a:rPr sz="2000" b="1" spc="-30" dirty="0">
                <a:solidFill>
                  <a:srgbClr val="002060"/>
                </a:solidFill>
                <a:latin typeface="Trebuchet MS"/>
                <a:cs typeface="Trebuchet MS"/>
              </a:rPr>
              <a:t> </a:t>
            </a:r>
            <a:r>
              <a:rPr sz="2000" b="1" dirty="0">
                <a:solidFill>
                  <a:srgbClr val="002060"/>
                </a:solidFill>
                <a:latin typeface="Trebuchet MS"/>
                <a:cs typeface="Trebuchet MS"/>
              </a:rPr>
              <a:t>nuts,</a:t>
            </a:r>
            <a:r>
              <a:rPr sz="2000" b="1" spc="-25" dirty="0">
                <a:solidFill>
                  <a:srgbClr val="002060"/>
                </a:solidFill>
                <a:latin typeface="Trebuchet MS"/>
                <a:cs typeface="Trebuchet MS"/>
              </a:rPr>
              <a:t> </a:t>
            </a:r>
            <a:r>
              <a:rPr sz="2000" b="1" dirty="0">
                <a:solidFill>
                  <a:srgbClr val="002060"/>
                </a:solidFill>
                <a:latin typeface="Trebuchet MS"/>
                <a:cs typeface="Trebuchet MS"/>
              </a:rPr>
              <a:t>and</a:t>
            </a:r>
            <a:r>
              <a:rPr sz="2000" b="1" spc="-30" dirty="0">
                <a:solidFill>
                  <a:srgbClr val="002060"/>
                </a:solidFill>
                <a:latin typeface="Trebuchet MS"/>
                <a:cs typeface="Trebuchet MS"/>
              </a:rPr>
              <a:t> </a:t>
            </a:r>
            <a:r>
              <a:rPr sz="2000" b="1" dirty="0">
                <a:solidFill>
                  <a:srgbClr val="002060"/>
                </a:solidFill>
                <a:latin typeface="Trebuchet MS"/>
                <a:cs typeface="Trebuchet MS"/>
              </a:rPr>
              <a:t>vegetables</a:t>
            </a:r>
            <a:r>
              <a:rPr sz="2000" b="1" spc="-45" dirty="0">
                <a:solidFill>
                  <a:srgbClr val="002060"/>
                </a:solidFill>
                <a:latin typeface="Trebuchet MS"/>
                <a:cs typeface="Trebuchet MS"/>
              </a:rPr>
              <a:t> </a:t>
            </a:r>
            <a:r>
              <a:rPr sz="2000" b="1" dirty="0">
                <a:solidFill>
                  <a:srgbClr val="002060"/>
                </a:solidFill>
                <a:latin typeface="Trebuchet MS"/>
                <a:cs typeface="Trebuchet MS"/>
              </a:rPr>
              <a:t>in</a:t>
            </a:r>
            <a:r>
              <a:rPr sz="2000" b="1" spc="-20" dirty="0">
                <a:solidFill>
                  <a:srgbClr val="002060"/>
                </a:solidFill>
                <a:latin typeface="Trebuchet MS"/>
                <a:cs typeface="Trebuchet MS"/>
              </a:rPr>
              <a:t> </a:t>
            </a:r>
            <a:r>
              <a:rPr sz="2000" b="1" dirty="0">
                <a:solidFill>
                  <a:srgbClr val="002060"/>
                </a:solidFill>
                <a:latin typeface="Trebuchet MS"/>
                <a:cs typeface="Trebuchet MS"/>
              </a:rPr>
              <a:t>our</a:t>
            </a:r>
            <a:r>
              <a:rPr sz="2000" b="1" spc="-25" dirty="0">
                <a:solidFill>
                  <a:srgbClr val="002060"/>
                </a:solidFill>
                <a:latin typeface="Trebuchet MS"/>
                <a:cs typeface="Trebuchet MS"/>
              </a:rPr>
              <a:t> </a:t>
            </a:r>
            <a:r>
              <a:rPr sz="2000" b="1" spc="-10" dirty="0">
                <a:solidFill>
                  <a:srgbClr val="002060"/>
                </a:solidFill>
                <a:latin typeface="Trebuchet MS"/>
                <a:cs typeface="Trebuchet MS"/>
              </a:rPr>
              <a:t>diets</a:t>
            </a:r>
            <a:endParaRPr sz="2000">
              <a:latin typeface="Trebuchet MS"/>
              <a:cs typeface="Trebuchet MS"/>
            </a:endParaRPr>
          </a:p>
          <a:p>
            <a:pPr marL="241300" marR="158750" indent="-228600">
              <a:lnSpc>
                <a:spcPct val="100000"/>
              </a:lnSpc>
              <a:spcBef>
                <a:spcPts val="1955"/>
              </a:spcBef>
              <a:buClr>
                <a:srgbClr val="F9B639"/>
              </a:buClr>
              <a:buSzPct val="80000"/>
              <a:buFont typeface="Wingdings 2"/>
              <a:buChar char=""/>
              <a:tabLst>
                <a:tab pos="241300" algn="l"/>
              </a:tabLst>
            </a:pPr>
            <a:r>
              <a:rPr sz="2000" b="1" dirty="0">
                <a:solidFill>
                  <a:srgbClr val="002060"/>
                </a:solidFill>
                <a:latin typeface="Trebuchet MS"/>
                <a:cs typeface="Trebuchet MS"/>
              </a:rPr>
              <a:t>Honey</a:t>
            </a:r>
            <a:r>
              <a:rPr sz="2000" b="1" spc="-45" dirty="0">
                <a:solidFill>
                  <a:srgbClr val="002060"/>
                </a:solidFill>
                <a:latin typeface="Trebuchet MS"/>
                <a:cs typeface="Trebuchet MS"/>
              </a:rPr>
              <a:t> </a:t>
            </a:r>
            <a:r>
              <a:rPr sz="2000" b="1" dirty="0">
                <a:solidFill>
                  <a:srgbClr val="002060"/>
                </a:solidFill>
                <a:latin typeface="Trebuchet MS"/>
                <a:cs typeface="Trebuchet MS"/>
              </a:rPr>
              <a:t>pollination</a:t>
            </a:r>
            <a:r>
              <a:rPr sz="2000" b="1" spc="-45" dirty="0">
                <a:solidFill>
                  <a:srgbClr val="002060"/>
                </a:solidFill>
                <a:latin typeface="Trebuchet MS"/>
                <a:cs typeface="Trebuchet MS"/>
              </a:rPr>
              <a:t> </a:t>
            </a:r>
            <a:r>
              <a:rPr sz="2000" b="1" dirty="0">
                <a:solidFill>
                  <a:srgbClr val="002060"/>
                </a:solidFill>
                <a:latin typeface="Trebuchet MS"/>
                <a:cs typeface="Trebuchet MS"/>
              </a:rPr>
              <a:t>alone</a:t>
            </a:r>
            <a:r>
              <a:rPr sz="2000" b="1" spc="-30" dirty="0">
                <a:solidFill>
                  <a:srgbClr val="002060"/>
                </a:solidFill>
                <a:latin typeface="Trebuchet MS"/>
                <a:cs typeface="Trebuchet MS"/>
              </a:rPr>
              <a:t> </a:t>
            </a:r>
            <a:r>
              <a:rPr sz="2000" b="1" dirty="0">
                <a:solidFill>
                  <a:srgbClr val="002060"/>
                </a:solidFill>
                <a:latin typeface="Trebuchet MS"/>
                <a:cs typeface="Trebuchet MS"/>
              </a:rPr>
              <a:t>adds</a:t>
            </a:r>
            <a:r>
              <a:rPr sz="2000" b="1" spc="-20" dirty="0">
                <a:solidFill>
                  <a:srgbClr val="002060"/>
                </a:solidFill>
                <a:latin typeface="Trebuchet MS"/>
                <a:cs typeface="Trebuchet MS"/>
              </a:rPr>
              <a:t> </a:t>
            </a:r>
            <a:r>
              <a:rPr sz="2000" b="1" dirty="0">
                <a:solidFill>
                  <a:srgbClr val="002060"/>
                </a:solidFill>
                <a:latin typeface="Trebuchet MS"/>
                <a:cs typeface="Trebuchet MS"/>
              </a:rPr>
              <a:t>more</a:t>
            </a:r>
            <a:r>
              <a:rPr sz="2000" b="1" spc="-20" dirty="0">
                <a:solidFill>
                  <a:srgbClr val="002060"/>
                </a:solidFill>
                <a:latin typeface="Trebuchet MS"/>
                <a:cs typeface="Trebuchet MS"/>
              </a:rPr>
              <a:t> </a:t>
            </a:r>
            <a:r>
              <a:rPr sz="2000" b="1" dirty="0">
                <a:solidFill>
                  <a:srgbClr val="002060"/>
                </a:solidFill>
                <a:latin typeface="Trebuchet MS"/>
                <a:cs typeface="Trebuchet MS"/>
              </a:rPr>
              <a:t>than</a:t>
            </a:r>
            <a:r>
              <a:rPr sz="2000" b="1" spc="-25" dirty="0">
                <a:solidFill>
                  <a:srgbClr val="002060"/>
                </a:solidFill>
                <a:latin typeface="Trebuchet MS"/>
                <a:cs typeface="Trebuchet MS"/>
              </a:rPr>
              <a:t> </a:t>
            </a:r>
            <a:r>
              <a:rPr sz="2000" b="1" dirty="0">
                <a:solidFill>
                  <a:srgbClr val="002060"/>
                </a:solidFill>
                <a:latin typeface="Trebuchet MS"/>
                <a:cs typeface="Trebuchet MS"/>
              </a:rPr>
              <a:t>$15</a:t>
            </a:r>
            <a:r>
              <a:rPr sz="2000" b="1" spc="-5" dirty="0">
                <a:solidFill>
                  <a:srgbClr val="002060"/>
                </a:solidFill>
                <a:latin typeface="Trebuchet MS"/>
                <a:cs typeface="Trebuchet MS"/>
              </a:rPr>
              <a:t> </a:t>
            </a:r>
            <a:r>
              <a:rPr sz="2000" b="1" dirty="0">
                <a:solidFill>
                  <a:srgbClr val="002060"/>
                </a:solidFill>
                <a:latin typeface="Trebuchet MS"/>
                <a:cs typeface="Trebuchet MS"/>
              </a:rPr>
              <a:t>billion</a:t>
            </a:r>
            <a:r>
              <a:rPr sz="2000" b="1" spc="-10" dirty="0">
                <a:solidFill>
                  <a:srgbClr val="002060"/>
                </a:solidFill>
                <a:latin typeface="Trebuchet MS"/>
                <a:cs typeface="Trebuchet MS"/>
              </a:rPr>
              <a:t> </a:t>
            </a:r>
            <a:r>
              <a:rPr sz="2000" b="1" dirty="0">
                <a:solidFill>
                  <a:srgbClr val="002060"/>
                </a:solidFill>
                <a:latin typeface="Trebuchet MS"/>
                <a:cs typeface="Trebuchet MS"/>
              </a:rPr>
              <a:t>in</a:t>
            </a:r>
            <a:r>
              <a:rPr sz="2000" b="1" spc="-10" dirty="0">
                <a:solidFill>
                  <a:srgbClr val="002060"/>
                </a:solidFill>
                <a:latin typeface="Trebuchet MS"/>
                <a:cs typeface="Trebuchet MS"/>
              </a:rPr>
              <a:t> value </a:t>
            </a:r>
            <a:r>
              <a:rPr sz="2000" b="1" dirty="0">
                <a:solidFill>
                  <a:srgbClr val="002060"/>
                </a:solidFill>
                <a:latin typeface="Trebuchet MS"/>
                <a:cs typeface="Trebuchet MS"/>
              </a:rPr>
              <a:t>to</a:t>
            </a:r>
            <a:r>
              <a:rPr sz="2000" b="1" spc="-45" dirty="0">
                <a:solidFill>
                  <a:srgbClr val="002060"/>
                </a:solidFill>
                <a:latin typeface="Trebuchet MS"/>
                <a:cs typeface="Trebuchet MS"/>
              </a:rPr>
              <a:t> </a:t>
            </a:r>
            <a:r>
              <a:rPr sz="2000" b="1" dirty="0">
                <a:solidFill>
                  <a:srgbClr val="002060"/>
                </a:solidFill>
                <a:latin typeface="Trebuchet MS"/>
                <a:cs typeface="Trebuchet MS"/>
              </a:rPr>
              <a:t>agricultural</a:t>
            </a:r>
            <a:r>
              <a:rPr sz="2000" b="1" spc="-55" dirty="0">
                <a:solidFill>
                  <a:srgbClr val="002060"/>
                </a:solidFill>
                <a:latin typeface="Trebuchet MS"/>
                <a:cs typeface="Trebuchet MS"/>
              </a:rPr>
              <a:t> </a:t>
            </a:r>
            <a:r>
              <a:rPr sz="2000" b="1" dirty="0">
                <a:solidFill>
                  <a:srgbClr val="002060"/>
                </a:solidFill>
                <a:latin typeface="Trebuchet MS"/>
                <a:cs typeface="Trebuchet MS"/>
              </a:rPr>
              <a:t>crops</a:t>
            </a:r>
            <a:r>
              <a:rPr sz="2000" b="1" spc="-25" dirty="0">
                <a:solidFill>
                  <a:srgbClr val="002060"/>
                </a:solidFill>
                <a:latin typeface="Trebuchet MS"/>
                <a:cs typeface="Trebuchet MS"/>
              </a:rPr>
              <a:t> </a:t>
            </a:r>
            <a:r>
              <a:rPr sz="2000" b="1" dirty="0">
                <a:solidFill>
                  <a:srgbClr val="002060"/>
                </a:solidFill>
                <a:latin typeface="Trebuchet MS"/>
                <a:cs typeface="Trebuchet MS"/>
              </a:rPr>
              <a:t>each</a:t>
            </a:r>
            <a:r>
              <a:rPr sz="2000" b="1" spc="-25" dirty="0">
                <a:solidFill>
                  <a:srgbClr val="002060"/>
                </a:solidFill>
                <a:latin typeface="Trebuchet MS"/>
                <a:cs typeface="Trebuchet MS"/>
              </a:rPr>
              <a:t> </a:t>
            </a:r>
            <a:r>
              <a:rPr sz="2000" b="1" dirty="0">
                <a:solidFill>
                  <a:srgbClr val="002060"/>
                </a:solidFill>
                <a:latin typeface="Trebuchet MS"/>
                <a:cs typeface="Trebuchet MS"/>
              </a:rPr>
              <a:t>year</a:t>
            </a:r>
            <a:r>
              <a:rPr sz="2000" b="1" spc="-55" dirty="0">
                <a:solidFill>
                  <a:srgbClr val="002060"/>
                </a:solidFill>
                <a:latin typeface="Trebuchet MS"/>
                <a:cs typeface="Trebuchet MS"/>
              </a:rPr>
              <a:t> </a:t>
            </a:r>
            <a:r>
              <a:rPr sz="2000" b="1" dirty="0">
                <a:solidFill>
                  <a:srgbClr val="002060"/>
                </a:solidFill>
                <a:latin typeface="Trebuchet MS"/>
                <a:cs typeface="Trebuchet MS"/>
              </a:rPr>
              <a:t>in</a:t>
            </a:r>
            <a:r>
              <a:rPr sz="2000" b="1" spc="-30" dirty="0">
                <a:solidFill>
                  <a:srgbClr val="002060"/>
                </a:solidFill>
                <a:latin typeface="Trebuchet MS"/>
                <a:cs typeface="Trebuchet MS"/>
              </a:rPr>
              <a:t> </a:t>
            </a:r>
            <a:r>
              <a:rPr sz="2000" b="1" spc="-25" dirty="0">
                <a:solidFill>
                  <a:srgbClr val="002060"/>
                </a:solidFill>
                <a:latin typeface="Trebuchet MS"/>
                <a:cs typeface="Trebuchet MS"/>
              </a:rPr>
              <a:t>US</a:t>
            </a:r>
            <a:endParaRPr sz="2000">
              <a:latin typeface="Trebuchet MS"/>
              <a:cs typeface="Trebuchet MS"/>
            </a:endParaRPr>
          </a:p>
          <a:p>
            <a:pPr marL="241300" marR="368935" indent="-228600">
              <a:lnSpc>
                <a:spcPct val="100000"/>
              </a:lnSpc>
              <a:spcBef>
                <a:spcPts val="1970"/>
              </a:spcBef>
              <a:buClr>
                <a:srgbClr val="F9B639"/>
              </a:buClr>
              <a:buSzPct val="80000"/>
              <a:buFont typeface="Wingdings 2"/>
              <a:buChar char=""/>
              <a:tabLst>
                <a:tab pos="241300" algn="l"/>
              </a:tabLst>
            </a:pPr>
            <a:r>
              <a:rPr sz="2000" b="1" dirty="0">
                <a:solidFill>
                  <a:srgbClr val="002060"/>
                </a:solidFill>
                <a:latin typeface="Trebuchet MS"/>
                <a:cs typeface="Trebuchet MS"/>
              </a:rPr>
              <a:t>Over</a:t>
            </a:r>
            <a:r>
              <a:rPr sz="2000" b="1" spc="-15" dirty="0">
                <a:solidFill>
                  <a:srgbClr val="002060"/>
                </a:solidFill>
                <a:latin typeface="Trebuchet MS"/>
                <a:cs typeface="Trebuchet MS"/>
              </a:rPr>
              <a:t> </a:t>
            </a:r>
            <a:r>
              <a:rPr sz="2000" b="1" dirty="0">
                <a:solidFill>
                  <a:srgbClr val="002060"/>
                </a:solidFill>
                <a:latin typeface="Trebuchet MS"/>
                <a:cs typeface="Trebuchet MS"/>
              </a:rPr>
              <a:t>the</a:t>
            </a:r>
            <a:r>
              <a:rPr sz="2000" b="1" spc="-25" dirty="0">
                <a:solidFill>
                  <a:srgbClr val="002060"/>
                </a:solidFill>
                <a:latin typeface="Trebuchet MS"/>
                <a:cs typeface="Trebuchet MS"/>
              </a:rPr>
              <a:t> </a:t>
            </a:r>
            <a:r>
              <a:rPr sz="2000" b="1" dirty="0">
                <a:solidFill>
                  <a:srgbClr val="002060"/>
                </a:solidFill>
                <a:latin typeface="Trebuchet MS"/>
                <a:cs typeface="Trebuchet MS"/>
              </a:rPr>
              <a:t>past</a:t>
            </a:r>
            <a:r>
              <a:rPr sz="2000" b="1" spc="-25" dirty="0">
                <a:solidFill>
                  <a:srgbClr val="002060"/>
                </a:solidFill>
                <a:latin typeface="Trebuchet MS"/>
                <a:cs typeface="Trebuchet MS"/>
              </a:rPr>
              <a:t> </a:t>
            </a:r>
            <a:r>
              <a:rPr sz="2000" b="1" dirty="0">
                <a:solidFill>
                  <a:srgbClr val="002060"/>
                </a:solidFill>
                <a:latin typeface="Trebuchet MS"/>
                <a:cs typeface="Trebuchet MS"/>
              </a:rPr>
              <a:t>10</a:t>
            </a:r>
            <a:r>
              <a:rPr sz="2000" b="1" spc="-5" dirty="0">
                <a:solidFill>
                  <a:srgbClr val="002060"/>
                </a:solidFill>
                <a:latin typeface="Trebuchet MS"/>
                <a:cs typeface="Trebuchet MS"/>
              </a:rPr>
              <a:t> </a:t>
            </a:r>
            <a:r>
              <a:rPr sz="2000" b="1" dirty="0">
                <a:solidFill>
                  <a:srgbClr val="002060"/>
                </a:solidFill>
                <a:latin typeface="Trebuchet MS"/>
                <a:cs typeface="Trebuchet MS"/>
              </a:rPr>
              <a:t>years</a:t>
            </a:r>
            <a:r>
              <a:rPr sz="2000" b="1" spc="-25" dirty="0">
                <a:solidFill>
                  <a:srgbClr val="002060"/>
                </a:solidFill>
                <a:latin typeface="Trebuchet MS"/>
                <a:cs typeface="Trebuchet MS"/>
              </a:rPr>
              <a:t> </a:t>
            </a:r>
            <a:r>
              <a:rPr sz="2000" b="1" dirty="0">
                <a:solidFill>
                  <a:srgbClr val="002060"/>
                </a:solidFill>
                <a:latin typeface="Trebuchet MS"/>
                <a:cs typeface="Trebuchet MS"/>
              </a:rPr>
              <a:t>there</a:t>
            </a:r>
            <a:r>
              <a:rPr sz="2000" b="1" spc="-25" dirty="0">
                <a:solidFill>
                  <a:srgbClr val="002060"/>
                </a:solidFill>
                <a:latin typeface="Trebuchet MS"/>
                <a:cs typeface="Trebuchet MS"/>
              </a:rPr>
              <a:t> </a:t>
            </a:r>
            <a:r>
              <a:rPr sz="2000" b="1" dirty="0">
                <a:solidFill>
                  <a:srgbClr val="002060"/>
                </a:solidFill>
                <a:latin typeface="Trebuchet MS"/>
                <a:cs typeface="Trebuchet MS"/>
              </a:rPr>
              <a:t>has</a:t>
            </a:r>
            <a:r>
              <a:rPr sz="2000" b="1" spc="-25" dirty="0">
                <a:solidFill>
                  <a:srgbClr val="002060"/>
                </a:solidFill>
                <a:latin typeface="Trebuchet MS"/>
                <a:cs typeface="Trebuchet MS"/>
              </a:rPr>
              <a:t> </a:t>
            </a:r>
            <a:r>
              <a:rPr sz="2000" b="1" dirty="0">
                <a:solidFill>
                  <a:srgbClr val="002060"/>
                </a:solidFill>
                <a:latin typeface="Trebuchet MS"/>
                <a:cs typeface="Trebuchet MS"/>
              </a:rPr>
              <a:t>been</a:t>
            </a:r>
            <a:r>
              <a:rPr sz="2000" b="1" spc="-10" dirty="0">
                <a:solidFill>
                  <a:srgbClr val="002060"/>
                </a:solidFill>
                <a:latin typeface="Trebuchet MS"/>
                <a:cs typeface="Trebuchet MS"/>
              </a:rPr>
              <a:t> </a:t>
            </a:r>
            <a:r>
              <a:rPr sz="2000" b="1" dirty="0">
                <a:solidFill>
                  <a:srgbClr val="002060"/>
                </a:solidFill>
                <a:latin typeface="Trebuchet MS"/>
                <a:cs typeface="Trebuchet MS"/>
              </a:rPr>
              <a:t>a</a:t>
            </a:r>
            <a:r>
              <a:rPr sz="2000" b="1" spc="-25" dirty="0">
                <a:solidFill>
                  <a:srgbClr val="002060"/>
                </a:solidFill>
                <a:latin typeface="Trebuchet MS"/>
                <a:cs typeface="Trebuchet MS"/>
              </a:rPr>
              <a:t> </a:t>
            </a:r>
            <a:r>
              <a:rPr sz="2000" b="1" dirty="0">
                <a:solidFill>
                  <a:srgbClr val="002060"/>
                </a:solidFill>
                <a:latin typeface="Trebuchet MS"/>
                <a:cs typeface="Trebuchet MS"/>
              </a:rPr>
              <a:t>significant</a:t>
            </a:r>
            <a:r>
              <a:rPr sz="2000" b="1" spc="-60" dirty="0">
                <a:solidFill>
                  <a:srgbClr val="002060"/>
                </a:solidFill>
                <a:latin typeface="Trebuchet MS"/>
                <a:cs typeface="Trebuchet MS"/>
              </a:rPr>
              <a:t> </a:t>
            </a:r>
            <a:r>
              <a:rPr sz="2000" b="1" dirty="0">
                <a:solidFill>
                  <a:srgbClr val="002060"/>
                </a:solidFill>
                <a:latin typeface="Trebuchet MS"/>
                <a:cs typeface="Trebuchet MS"/>
              </a:rPr>
              <a:t>loss</a:t>
            </a:r>
            <a:r>
              <a:rPr sz="2000" b="1" spc="-5" dirty="0">
                <a:solidFill>
                  <a:srgbClr val="002060"/>
                </a:solidFill>
                <a:latin typeface="Trebuchet MS"/>
                <a:cs typeface="Trebuchet MS"/>
              </a:rPr>
              <a:t> </a:t>
            </a:r>
            <a:r>
              <a:rPr sz="2000" b="1" spc="-25" dirty="0">
                <a:solidFill>
                  <a:srgbClr val="002060"/>
                </a:solidFill>
                <a:latin typeface="Trebuchet MS"/>
                <a:cs typeface="Trebuchet MS"/>
              </a:rPr>
              <a:t>of </a:t>
            </a:r>
            <a:r>
              <a:rPr sz="2000" b="1" dirty="0">
                <a:solidFill>
                  <a:srgbClr val="002060"/>
                </a:solidFill>
                <a:latin typeface="Trebuchet MS"/>
                <a:cs typeface="Trebuchet MS"/>
              </a:rPr>
              <a:t>pollinators</a:t>
            </a:r>
            <a:r>
              <a:rPr sz="2000" b="1" spc="-55" dirty="0">
                <a:solidFill>
                  <a:srgbClr val="002060"/>
                </a:solidFill>
                <a:latin typeface="Trebuchet MS"/>
                <a:cs typeface="Trebuchet MS"/>
              </a:rPr>
              <a:t> </a:t>
            </a:r>
            <a:r>
              <a:rPr sz="2000" b="1" dirty="0">
                <a:solidFill>
                  <a:srgbClr val="002060"/>
                </a:solidFill>
                <a:latin typeface="Trebuchet MS"/>
                <a:cs typeface="Trebuchet MS"/>
              </a:rPr>
              <a:t>(honey</a:t>
            </a:r>
            <a:r>
              <a:rPr sz="2000" b="1" spc="-25" dirty="0">
                <a:solidFill>
                  <a:srgbClr val="002060"/>
                </a:solidFill>
                <a:latin typeface="Trebuchet MS"/>
                <a:cs typeface="Trebuchet MS"/>
              </a:rPr>
              <a:t> </a:t>
            </a:r>
            <a:r>
              <a:rPr sz="2000" b="1" dirty="0">
                <a:solidFill>
                  <a:srgbClr val="002060"/>
                </a:solidFill>
                <a:latin typeface="Trebuchet MS"/>
                <a:cs typeface="Trebuchet MS"/>
              </a:rPr>
              <a:t>bees,</a:t>
            </a:r>
            <a:r>
              <a:rPr sz="2000" b="1" spc="-15" dirty="0">
                <a:solidFill>
                  <a:srgbClr val="002060"/>
                </a:solidFill>
                <a:latin typeface="Trebuchet MS"/>
                <a:cs typeface="Trebuchet MS"/>
              </a:rPr>
              <a:t> </a:t>
            </a:r>
            <a:r>
              <a:rPr sz="2000" b="1" dirty="0">
                <a:solidFill>
                  <a:srgbClr val="002060"/>
                </a:solidFill>
                <a:latin typeface="Trebuchet MS"/>
                <a:cs typeface="Trebuchet MS"/>
              </a:rPr>
              <a:t>native</a:t>
            </a:r>
            <a:r>
              <a:rPr sz="2000" b="1" spc="-45" dirty="0">
                <a:solidFill>
                  <a:srgbClr val="002060"/>
                </a:solidFill>
                <a:latin typeface="Trebuchet MS"/>
                <a:cs typeface="Trebuchet MS"/>
              </a:rPr>
              <a:t> </a:t>
            </a:r>
            <a:r>
              <a:rPr sz="2000" b="1" dirty="0">
                <a:solidFill>
                  <a:srgbClr val="002060"/>
                </a:solidFill>
                <a:latin typeface="Trebuchet MS"/>
                <a:cs typeface="Trebuchet MS"/>
              </a:rPr>
              <a:t>bees,</a:t>
            </a:r>
            <a:r>
              <a:rPr sz="2000" b="1" spc="-15" dirty="0">
                <a:solidFill>
                  <a:srgbClr val="002060"/>
                </a:solidFill>
                <a:latin typeface="Trebuchet MS"/>
                <a:cs typeface="Trebuchet MS"/>
              </a:rPr>
              <a:t> </a:t>
            </a:r>
            <a:r>
              <a:rPr sz="2000" b="1" dirty="0">
                <a:solidFill>
                  <a:srgbClr val="002060"/>
                </a:solidFill>
                <a:latin typeface="Trebuchet MS"/>
                <a:cs typeface="Trebuchet MS"/>
              </a:rPr>
              <a:t>birds,</a:t>
            </a:r>
            <a:r>
              <a:rPr sz="2000" b="1" spc="-15" dirty="0">
                <a:solidFill>
                  <a:srgbClr val="002060"/>
                </a:solidFill>
                <a:latin typeface="Trebuchet MS"/>
                <a:cs typeface="Trebuchet MS"/>
              </a:rPr>
              <a:t> </a:t>
            </a:r>
            <a:r>
              <a:rPr sz="2000" b="1" dirty="0">
                <a:solidFill>
                  <a:srgbClr val="002060"/>
                </a:solidFill>
                <a:latin typeface="Trebuchet MS"/>
                <a:cs typeface="Trebuchet MS"/>
              </a:rPr>
              <a:t>bats</a:t>
            </a:r>
            <a:r>
              <a:rPr sz="2000" b="1" spc="-20" dirty="0">
                <a:solidFill>
                  <a:srgbClr val="002060"/>
                </a:solidFill>
                <a:latin typeface="Trebuchet MS"/>
                <a:cs typeface="Trebuchet MS"/>
              </a:rPr>
              <a:t> </a:t>
            </a:r>
            <a:r>
              <a:rPr sz="2000" b="1" spc="-25" dirty="0">
                <a:solidFill>
                  <a:srgbClr val="002060"/>
                </a:solidFill>
                <a:latin typeface="Trebuchet MS"/>
                <a:cs typeface="Trebuchet MS"/>
              </a:rPr>
              <a:t>and </a:t>
            </a:r>
            <a:r>
              <a:rPr sz="2000" b="1" spc="-10" dirty="0">
                <a:solidFill>
                  <a:srgbClr val="002060"/>
                </a:solidFill>
                <a:latin typeface="Trebuchet MS"/>
                <a:cs typeface="Trebuchet MS"/>
              </a:rPr>
              <a:t>butterflies).</a:t>
            </a:r>
            <a:endParaRPr sz="200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83540" y="1611883"/>
            <a:ext cx="4185285" cy="422275"/>
          </a:xfrm>
          <a:prstGeom prst="rect">
            <a:avLst/>
          </a:prstGeom>
        </p:spPr>
        <p:txBody>
          <a:bodyPr vert="horz" wrap="square" lIns="0" tIns="13335" rIns="0" bIns="0" rtlCol="0">
            <a:spAutoFit/>
          </a:bodyPr>
          <a:lstStyle/>
          <a:p>
            <a:pPr marL="12700">
              <a:lnSpc>
                <a:spcPct val="100000"/>
              </a:lnSpc>
              <a:spcBef>
                <a:spcPts val="105"/>
              </a:spcBef>
            </a:pPr>
            <a:r>
              <a:rPr sz="2600" b="1" spc="-10" dirty="0">
                <a:latin typeface="Constantia"/>
                <a:cs typeface="Constantia"/>
              </a:rPr>
              <a:t>“Importance</a:t>
            </a:r>
            <a:r>
              <a:rPr sz="2600" b="1" spc="-160" dirty="0">
                <a:latin typeface="Constantia"/>
                <a:cs typeface="Constantia"/>
              </a:rPr>
              <a:t> </a:t>
            </a:r>
            <a:r>
              <a:rPr sz="2600" b="1" dirty="0">
                <a:latin typeface="Constantia"/>
                <a:cs typeface="Constantia"/>
              </a:rPr>
              <a:t>of</a:t>
            </a:r>
            <a:r>
              <a:rPr sz="2600" b="1" spc="110" dirty="0">
                <a:latin typeface="Constantia"/>
                <a:cs typeface="Constantia"/>
              </a:rPr>
              <a:t> </a:t>
            </a:r>
            <a:r>
              <a:rPr sz="2600" b="1" spc="-10" dirty="0">
                <a:latin typeface="Constantia"/>
                <a:cs typeface="Constantia"/>
              </a:rPr>
              <a:t>Pollinators</a:t>
            </a:r>
            <a:endParaRPr sz="2600">
              <a:latin typeface="Constantia"/>
              <a:cs typeface="Constantia"/>
            </a:endParaRPr>
          </a:p>
        </p:txBody>
      </p:sp>
      <p:sp>
        <p:nvSpPr>
          <p:cNvPr id="3" name="object 3"/>
          <p:cNvSpPr txBox="1"/>
          <p:nvPr/>
        </p:nvSpPr>
        <p:spPr>
          <a:xfrm>
            <a:off x="383453" y="2088895"/>
            <a:ext cx="7372350" cy="3465829"/>
          </a:xfrm>
          <a:prstGeom prst="rect">
            <a:avLst/>
          </a:prstGeom>
        </p:spPr>
        <p:txBody>
          <a:bodyPr vert="horz" wrap="square" lIns="0" tIns="12065" rIns="0" bIns="0" rtlCol="0">
            <a:spAutoFit/>
          </a:bodyPr>
          <a:lstStyle/>
          <a:p>
            <a:pPr marL="12700" marR="5080">
              <a:lnSpc>
                <a:spcPct val="100000"/>
              </a:lnSpc>
              <a:spcBef>
                <a:spcPts val="95"/>
              </a:spcBef>
            </a:pPr>
            <a:r>
              <a:rPr sz="2200" b="1" spc="-20" dirty="0">
                <a:latin typeface="Constantia"/>
                <a:cs typeface="Constantia"/>
              </a:rPr>
              <a:t>Many</a:t>
            </a:r>
            <a:r>
              <a:rPr sz="2200" b="1" spc="-114" dirty="0">
                <a:latin typeface="Constantia"/>
                <a:cs typeface="Constantia"/>
              </a:rPr>
              <a:t> </a:t>
            </a:r>
            <a:r>
              <a:rPr sz="2200" b="1" spc="-10" dirty="0">
                <a:latin typeface="Constantia"/>
                <a:cs typeface="Constantia"/>
              </a:rPr>
              <a:t>types</a:t>
            </a:r>
            <a:r>
              <a:rPr sz="2200" b="1" spc="-120" dirty="0">
                <a:latin typeface="Constantia"/>
                <a:cs typeface="Constantia"/>
              </a:rPr>
              <a:t> </a:t>
            </a:r>
            <a:r>
              <a:rPr sz="2200" b="1" dirty="0">
                <a:latin typeface="Constantia"/>
                <a:cs typeface="Constantia"/>
              </a:rPr>
              <a:t>of</a:t>
            </a:r>
            <a:r>
              <a:rPr sz="2200" b="1" spc="-45" dirty="0">
                <a:latin typeface="Constantia"/>
                <a:cs typeface="Constantia"/>
              </a:rPr>
              <a:t> </a:t>
            </a:r>
            <a:r>
              <a:rPr sz="2200" b="1" dirty="0">
                <a:latin typeface="Constantia"/>
                <a:cs typeface="Constantia"/>
              </a:rPr>
              <a:t>plants,</a:t>
            </a:r>
            <a:r>
              <a:rPr sz="2200" b="1" spc="-25" dirty="0">
                <a:latin typeface="Constantia"/>
                <a:cs typeface="Constantia"/>
              </a:rPr>
              <a:t> </a:t>
            </a:r>
            <a:r>
              <a:rPr sz="2200" b="1" spc="-10" dirty="0">
                <a:latin typeface="Constantia"/>
                <a:cs typeface="Constantia"/>
              </a:rPr>
              <a:t>including</a:t>
            </a:r>
            <a:r>
              <a:rPr sz="2200" b="1" spc="-50" dirty="0">
                <a:latin typeface="Constantia"/>
                <a:cs typeface="Constantia"/>
              </a:rPr>
              <a:t> </a:t>
            </a:r>
            <a:r>
              <a:rPr sz="2200" b="1" spc="-10" dirty="0">
                <a:latin typeface="Constantia"/>
                <a:cs typeface="Constantia"/>
              </a:rPr>
              <a:t>fruit</a:t>
            </a:r>
            <a:r>
              <a:rPr sz="2200" b="1" spc="-125" dirty="0">
                <a:latin typeface="Constantia"/>
                <a:cs typeface="Constantia"/>
              </a:rPr>
              <a:t> </a:t>
            </a:r>
            <a:r>
              <a:rPr sz="2200" b="1" dirty="0">
                <a:latin typeface="Constantia"/>
                <a:cs typeface="Constantia"/>
              </a:rPr>
              <a:t>and</a:t>
            </a:r>
            <a:r>
              <a:rPr sz="2200" b="1" spc="-100" dirty="0">
                <a:latin typeface="Constantia"/>
                <a:cs typeface="Constantia"/>
              </a:rPr>
              <a:t> </a:t>
            </a:r>
            <a:r>
              <a:rPr sz="2200" b="1" spc="-10" dirty="0">
                <a:latin typeface="Constantia"/>
                <a:cs typeface="Constantia"/>
              </a:rPr>
              <a:t>vegetable </a:t>
            </a:r>
            <a:r>
              <a:rPr sz="2200" b="1" spc="-20" dirty="0">
                <a:latin typeface="Constantia"/>
                <a:cs typeface="Constantia"/>
              </a:rPr>
              <a:t>crops,</a:t>
            </a:r>
            <a:r>
              <a:rPr sz="2200" b="1" spc="-114" dirty="0">
                <a:latin typeface="Constantia"/>
                <a:cs typeface="Constantia"/>
              </a:rPr>
              <a:t> </a:t>
            </a:r>
            <a:r>
              <a:rPr sz="2200" b="1" dirty="0">
                <a:latin typeface="Constantia"/>
                <a:cs typeface="Constantia"/>
              </a:rPr>
              <a:t>depend</a:t>
            </a:r>
            <a:r>
              <a:rPr sz="2200" b="1" spc="-55" dirty="0">
                <a:latin typeface="Constantia"/>
                <a:cs typeface="Constantia"/>
              </a:rPr>
              <a:t> </a:t>
            </a:r>
            <a:r>
              <a:rPr sz="2200" b="1" dirty="0">
                <a:latin typeface="Constantia"/>
                <a:cs typeface="Constantia"/>
              </a:rPr>
              <a:t>on</a:t>
            </a:r>
            <a:r>
              <a:rPr sz="2200" b="1" spc="-114" dirty="0">
                <a:latin typeface="Constantia"/>
                <a:cs typeface="Constantia"/>
              </a:rPr>
              <a:t> </a:t>
            </a:r>
            <a:r>
              <a:rPr sz="2200" b="1" spc="-10" dirty="0">
                <a:latin typeface="Constantia"/>
                <a:cs typeface="Constantia"/>
              </a:rPr>
              <a:t>animals</a:t>
            </a:r>
            <a:r>
              <a:rPr sz="2200" b="1" spc="-75" dirty="0">
                <a:latin typeface="Constantia"/>
                <a:cs typeface="Constantia"/>
              </a:rPr>
              <a:t> </a:t>
            </a:r>
            <a:r>
              <a:rPr sz="2200" b="1" spc="-20" dirty="0">
                <a:latin typeface="Constantia"/>
                <a:cs typeface="Constantia"/>
              </a:rPr>
              <a:t>for</a:t>
            </a:r>
            <a:r>
              <a:rPr sz="2200" b="1" spc="-140" dirty="0">
                <a:latin typeface="Constantia"/>
                <a:cs typeface="Constantia"/>
              </a:rPr>
              <a:t> </a:t>
            </a:r>
            <a:r>
              <a:rPr sz="2200" b="1" spc="-10" dirty="0">
                <a:latin typeface="Constantia"/>
                <a:cs typeface="Constantia"/>
              </a:rPr>
              <a:t>pollination.</a:t>
            </a:r>
            <a:r>
              <a:rPr sz="2200" b="1" spc="-25" dirty="0">
                <a:latin typeface="Constantia"/>
                <a:cs typeface="Constantia"/>
              </a:rPr>
              <a:t> </a:t>
            </a:r>
            <a:r>
              <a:rPr sz="2200" b="1" dirty="0">
                <a:latin typeface="Constantia"/>
                <a:cs typeface="Constantia"/>
              </a:rPr>
              <a:t>In</a:t>
            </a:r>
            <a:r>
              <a:rPr sz="2200" b="1" spc="-90" dirty="0">
                <a:latin typeface="Constantia"/>
                <a:cs typeface="Constantia"/>
              </a:rPr>
              <a:t> </a:t>
            </a:r>
            <a:r>
              <a:rPr sz="2200" b="1" spc="-10" dirty="0">
                <a:latin typeface="Constantia"/>
                <a:cs typeface="Constantia"/>
              </a:rPr>
              <a:t>addition</a:t>
            </a:r>
            <a:r>
              <a:rPr sz="2200" b="1" spc="-80" dirty="0">
                <a:latin typeface="Constantia"/>
                <a:cs typeface="Constantia"/>
              </a:rPr>
              <a:t> </a:t>
            </a:r>
            <a:r>
              <a:rPr sz="2200" b="1" spc="-25" dirty="0">
                <a:latin typeface="Constantia"/>
                <a:cs typeface="Constantia"/>
              </a:rPr>
              <a:t>to </a:t>
            </a:r>
            <a:r>
              <a:rPr sz="2200" b="1" dirty="0">
                <a:latin typeface="Constantia"/>
                <a:cs typeface="Constantia"/>
              </a:rPr>
              <a:t>honey</a:t>
            </a:r>
            <a:r>
              <a:rPr sz="2200" b="1" spc="-90" dirty="0">
                <a:latin typeface="Constantia"/>
                <a:cs typeface="Constantia"/>
              </a:rPr>
              <a:t> </a:t>
            </a:r>
            <a:r>
              <a:rPr sz="2200" b="1" dirty="0">
                <a:latin typeface="Constantia"/>
                <a:cs typeface="Constantia"/>
              </a:rPr>
              <a:t>bees,</a:t>
            </a:r>
            <a:r>
              <a:rPr sz="2200" b="1" spc="-15" dirty="0">
                <a:latin typeface="Constantia"/>
                <a:cs typeface="Constantia"/>
              </a:rPr>
              <a:t> </a:t>
            </a:r>
            <a:r>
              <a:rPr sz="2200" b="1" spc="-25" dirty="0">
                <a:latin typeface="Constantia"/>
                <a:cs typeface="Constantia"/>
              </a:rPr>
              <a:t>many</a:t>
            </a:r>
            <a:r>
              <a:rPr sz="2200" b="1" spc="-105" dirty="0">
                <a:latin typeface="Constantia"/>
                <a:cs typeface="Constantia"/>
              </a:rPr>
              <a:t> </a:t>
            </a:r>
            <a:r>
              <a:rPr sz="2200" b="1" spc="-10" dirty="0">
                <a:latin typeface="Constantia"/>
                <a:cs typeface="Constantia"/>
              </a:rPr>
              <a:t>other</a:t>
            </a:r>
            <a:r>
              <a:rPr sz="2200" b="1" spc="-114" dirty="0">
                <a:latin typeface="Constantia"/>
                <a:cs typeface="Constantia"/>
              </a:rPr>
              <a:t> </a:t>
            </a:r>
            <a:r>
              <a:rPr sz="2200" b="1" spc="-10" dirty="0">
                <a:latin typeface="Constantia"/>
                <a:cs typeface="Constantia"/>
              </a:rPr>
              <a:t>types</a:t>
            </a:r>
            <a:r>
              <a:rPr sz="2200" b="1" spc="-105" dirty="0">
                <a:latin typeface="Constantia"/>
                <a:cs typeface="Constantia"/>
              </a:rPr>
              <a:t> </a:t>
            </a:r>
            <a:r>
              <a:rPr sz="2200" b="1" dirty="0">
                <a:latin typeface="Constantia"/>
                <a:cs typeface="Constantia"/>
              </a:rPr>
              <a:t>of</a:t>
            </a:r>
            <a:r>
              <a:rPr sz="2200" b="1" spc="-40" dirty="0">
                <a:latin typeface="Constantia"/>
                <a:cs typeface="Constantia"/>
              </a:rPr>
              <a:t> </a:t>
            </a:r>
            <a:r>
              <a:rPr sz="2200" b="1" spc="-10" dirty="0">
                <a:latin typeface="Constantia"/>
                <a:cs typeface="Constantia"/>
              </a:rPr>
              <a:t>animals</a:t>
            </a:r>
            <a:r>
              <a:rPr sz="2200" b="1" spc="-90" dirty="0">
                <a:latin typeface="Constantia"/>
                <a:cs typeface="Constantia"/>
              </a:rPr>
              <a:t> </a:t>
            </a:r>
            <a:r>
              <a:rPr sz="2200" b="1" spc="-20" dirty="0">
                <a:latin typeface="Constantia"/>
                <a:cs typeface="Constantia"/>
              </a:rPr>
              <a:t>pollinate</a:t>
            </a:r>
            <a:r>
              <a:rPr sz="2200" b="1" spc="-114" dirty="0">
                <a:latin typeface="Constantia"/>
                <a:cs typeface="Constantia"/>
              </a:rPr>
              <a:t> </a:t>
            </a:r>
            <a:r>
              <a:rPr sz="2200" b="1" spc="-10" dirty="0">
                <a:latin typeface="Constantia"/>
                <a:cs typeface="Constantia"/>
              </a:rPr>
              <a:t>crops </a:t>
            </a:r>
            <a:r>
              <a:rPr sz="2200" b="1" dirty="0">
                <a:latin typeface="Constantia"/>
                <a:cs typeface="Constantia"/>
              </a:rPr>
              <a:t>and</a:t>
            </a:r>
            <a:r>
              <a:rPr sz="2200" b="1" spc="-120" dirty="0">
                <a:latin typeface="Constantia"/>
                <a:cs typeface="Constantia"/>
              </a:rPr>
              <a:t> </a:t>
            </a:r>
            <a:r>
              <a:rPr sz="2200" b="1" dirty="0">
                <a:latin typeface="Constantia"/>
                <a:cs typeface="Constantia"/>
              </a:rPr>
              <a:t>wildflowers,</a:t>
            </a:r>
            <a:r>
              <a:rPr sz="2200" b="1" spc="-90" dirty="0">
                <a:latin typeface="Constantia"/>
                <a:cs typeface="Constantia"/>
              </a:rPr>
              <a:t> </a:t>
            </a:r>
            <a:r>
              <a:rPr sz="2200" b="1" spc="-10" dirty="0">
                <a:latin typeface="Constantia"/>
                <a:cs typeface="Constantia"/>
              </a:rPr>
              <a:t>including:</a:t>
            </a:r>
            <a:endParaRPr sz="2200">
              <a:latin typeface="Constantia"/>
              <a:cs typeface="Constantia"/>
            </a:endParaRPr>
          </a:p>
          <a:p>
            <a:pPr marL="12700" marR="503555">
              <a:lnSpc>
                <a:spcPct val="100000"/>
              </a:lnSpc>
              <a:spcBef>
                <a:spcPts val="595"/>
              </a:spcBef>
            </a:pPr>
            <a:r>
              <a:rPr sz="2200" b="1" dirty="0">
                <a:latin typeface="Constantia"/>
                <a:cs typeface="Constantia"/>
              </a:rPr>
              <a:t>Wild</a:t>
            </a:r>
            <a:r>
              <a:rPr sz="2200" b="1" spc="-95" dirty="0">
                <a:latin typeface="Constantia"/>
                <a:cs typeface="Constantia"/>
              </a:rPr>
              <a:t> </a:t>
            </a:r>
            <a:r>
              <a:rPr sz="2200" b="1" dirty="0">
                <a:latin typeface="Constantia"/>
                <a:cs typeface="Constantia"/>
              </a:rPr>
              <a:t>bees,</a:t>
            </a:r>
            <a:r>
              <a:rPr sz="2200" b="1" spc="-95" dirty="0">
                <a:latin typeface="Constantia"/>
                <a:cs typeface="Constantia"/>
              </a:rPr>
              <a:t> </a:t>
            </a:r>
            <a:r>
              <a:rPr sz="2200" b="1" dirty="0">
                <a:latin typeface="Constantia"/>
                <a:cs typeface="Constantia"/>
              </a:rPr>
              <a:t>Ants,</a:t>
            </a:r>
            <a:r>
              <a:rPr sz="2200" b="1" spc="-80" dirty="0">
                <a:latin typeface="Constantia"/>
                <a:cs typeface="Constantia"/>
              </a:rPr>
              <a:t> </a:t>
            </a:r>
            <a:r>
              <a:rPr sz="2200" b="1" dirty="0">
                <a:latin typeface="Constantia"/>
                <a:cs typeface="Constantia"/>
              </a:rPr>
              <a:t>Beetles,</a:t>
            </a:r>
            <a:r>
              <a:rPr sz="2200" b="1" spc="-80" dirty="0">
                <a:latin typeface="Constantia"/>
                <a:cs typeface="Constantia"/>
              </a:rPr>
              <a:t> </a:t>
            </a:r>
            <a:r>
              <a:rPr sz="2200" b="1" spc="-25" dirty="0">
                <a:latin typeface="Constantia"/>
                <a:cs typeface="Constantia"/>
              </a:rPr>
              <a:t>Wasps,</a:t>
            </a:r>
            <a:r>
              <a:rPr sz="2200" b="1" spc="-90" dirty="0">
                <a:latin typeface="Constantia"/>
                <a:cs typeface="Constantia"/>
              </a:rPr>
              <a:t> </a:t>
            </a:r>
            <a:r>
              <a:rPr sz="2200" b="1" spc="-10" dirty="0">
                <a:latin typeface="Constantia"/>
                <a:cs typeface="Constantia"/>
              </a:rPr>
              <a:t>Lizards,</a:t>
            </a:r>
            <a:r>
              <a:rPr sz="2200" b="1" spc="-110" dirty="0">
                <a:latin typeface="Constantia"/>
                <a:cs typeface="Constantia"/>
              </a:rPr>
              <a:t> </a:t>
            </a:r>
            <a:r>
              <a:rPr sz="2200" b="1" spc="-10" dirty="0">
                <a:latin typeface="Constantia"/>
                <a:cs typeface="Constantia"/>
              </a:rPr>
              <a:t>Birds,</a:t>
            </a:r>
            <a:r>
              <a:rPr sz="2200" b="1" spc="-90" dirty="0">
                <a:latin typeface="Constantia"/>
                <a:cs typeface="Constantia"/>
              </a:rPr>
              <a:t> </a:t>
            </a:r>
            <a:r>
              <a:rPr sz="2200" b="1" spc="-10" dirty="0">
                <a:latin typeface="Constantia"/>
                <a:cs typeface="Constantia"/>
              </a:rPr>
              <a:t>Bats, Butterflies,</a:t>
            </a:r>
            <a:endParaRPr sz="2200">
              <a:latin typeface="Constantia"/>
              <a:cs typeface="Constantia"/>
            </a:endParaRPr>
          </a:p>
          <a:p>
            <a:pPr>
              <a:lnSpc>
                <a:spcPct val="100000"/>
              </a:lnSpc>
              <a:spcBef>
                <a:spcPts val="40"/>
              </a:spcBef>
            </a:pPr>
            <a:endParaRPr sz="1750">
              <a:latin typeface="Constantia"/>
              <a:cs typeface="Constantia"/>
            </a:endParaRPr>
          </a:p>
          <a:p>
            <a:pPr marL="927100">
              <a:lnSpc>
                <a:spcPct val="100000"/>
              </a:lnSpc>
            </a:pPr>
            <a:r>
              <a:rPr sz="2200" b="1" spc="-100" dirty="0">
                <a:latin typeface="Constantia"/>
                <a:cs typeface="Constantia"/>
              </a:rPr>
              <a:t>We </a:t>
            </a:r>
            <a:r>
              <a:rPr sz="2200" b="1" spc="-35" dirty="0">
                <a:latin typeface="Constantia"/>
                <a:cs typeface="Constantia"/>
              </a:rPr>
              <a:t>are</a:t>
            </a:r>
            <a:r>
              <a:rPr sz="2200" b="1" spc="-100" dirty="0">
                <a:latin typeface="Constantia"/>
                <a:cs typeface="Constantia"/>
              </a:rPr>
              <a:t> </a:t>
            </a:r>
            <a:r>
              <a:rPr sz="2200" b="1" spc="-20" dirty="0">
                <a:latin typeface="Constantia"/>
                <a:cs typeface="Constantia"/>
              </a:rPr>
              <a:t>concerned</a:t>
            </a:r>
            <a:r>
              <a:rPr sz="2200" b="1" spc="-35" dirty="0">
                <a:latin typeface="Constantia"/>
                <a:cs typeface="Constantia"/>
              </a:rPr>
              <a:t> </a:t>
            </a:r>
            <a:r>
              <a:rPr sz="2200" b="1" spc="-20" dirty="0">
                <a:latin typeface="Constantia"/>
                <a:cs typeface="Constantia"/>
              </a:rPr>
              <a:t>about</a:t>
            </a:r>
            <a:r>
              <a:rPr sz="2200" b="1" spc="-114" dirty="0">
                <a:latin typeface="Constantia"/>
                <a:cs typeface="Constantia"/>
              </a:rPr>
              <a:t> </a:t>
            </a:r>
            <a:r>
              <a:rPr sz="2200" b="1" spc="-10" dirty="0">
                <a:latin typeface="Constantia"/>
                <a:cs typeface="Constantia"/>
              </a:rPr>
              <a:t>declines</a:t>
            </a:r>
            <a:r>
              <a:rPr sz="2200" b="1" spc="-20" dirty="0">
                <a:latin typeface="Constantia"/>
                <a:cs typeface="Constantia"/>
              </a:rPr>
              <a:t> </a:t>
            </a:r>
            <a:r>
              <a:rPr sz="2200" b="1" spc="-25" dirty="0">
                <a:latin typeface="Constantia"/>
                <a:cs typeface="Constantia"/>
              </a:rPr>
              <a:t>in</a:t>
            </a:r>
            <a:endParaRPr sz="2200">
              <a:latin typeface="Constantia"/>
              <a:cs typeface="Constantia"/>
            </a:endParaRPr>
          </a:p>
          <a:p>
            <a:pPr marL="12700" marR="13335" indent="914400">
              <a:lnSpc>
                <a:spcPct val="99100"/>
              </a:lnSpc>
              <a:spcBef>
                <a:spcPts val="130"/>
              </a:spcBef>
            </a:pPr>
            <a:r>
              <a:rPr sz="2200" b="1" spc="-10" dirty="0">
                <a:latin typeface="Constantia"/>
                <a:cs typeface="Constantia"/>
              </a:rPr>
              <a:t>pollinator</a:t>
            </a:r>
            <a:r>
              <a:rPr sz="2200" b="1" spc="-125" dirty="0">
                <a:latin typeface="Constantia"/>
                <a:cs typeface="Constantia"/>
              </a:rPr>
              <a:t> </a:t>
            </a:r>
            <a:r>
              <a:rPr sz="2200" b="1" spc="-10" dirty="0">
                <a:latin typeface="Constantia"/>
                <a:cs typeface="Constantia"/>
              </a:rPr>
              <a:t>health</a:t>
            </a:r>
            <a:r>
              <a:rPr sz="2200" b="1" spc="-110" dirty="0">
                <a:latin typeface="Constantia"/>
                <a:cs typeface="Constantia"/>
              </a:rPr>
              <a:t> </a:t>
            </a:r>
            <a:r>
              <a:rPr sz="2200" b="1" dirty="0">
                <a:latin typeface="Constantia"/>
                <a:cs typeface="Constantia"/>
              </a:rPr>
              <a:t>and</a:t>
            </a:r>
            <a:r>
              <a:rPr sz="2200" b="1" spc="-80" dirty="0">
                <a:latin typeface="Constantia"/>
                <a:cs typeface="Constantia"/>
              </a:rPr>
              <a:t> </a:t>
            </a:r>
            <a:r>
              <a:rPr sz="2200" b="1" spc="-35" dirty="0">
                <a:latin typeface="Constantia"/>
                <a:cs typeface="Constantia"/>
              </a:rPr>
              <a:t>are</a:t>
            </a:r>
            <a:r>
              <a:rPr sz="2200" b="1" spc="-100" dirty="0">
                <a:latin typeface="Constantia"/>
                <a:cs typeface="Constantia"/>
              </a:rPr>
              <a:t> </a:t>
            </a:r>
            <a:r>
              <a:rPr sz="2200" b="1" spc="-20" dirty="0">
                <a:solidFill>
                  <a:srgbClr val="FF0000"/>
                </a:solidFill>
                <a:latin typeface="Constantia"/>
                <a:cs typeface="Constantia"/>
              </a:rPr>
              <a:t>working</a:t>
            </a:r>
            <a:r>
              <a:rPr sz="2200" b="1" spc="-80" dirty="0">
                <a:solidFill>
                  <a:srgbClr val="FF0000"/>
                </a:solidFill>
                <a:latin typeface="Constantia"/>
                <a:cs typeface="Constantia"/>
              </a:rPr>
              <a:t> </a:t>
            </a:r>
            <a:r>
              <a:rPr sz="2200" b="1" spc="-20" dirty="0">
                <a:solidFill>
                  <a:srgbClr val="FF0000"/>
                </a:solidFill>
                <a:latin typeface="Constantia"/>
                <a:cs typeface="Constantia"/>
              </a:rPr>
              <a:t>to</a:t>
            </a:r>
            <a:r>
              <a:rPr sz="2200" b="1" spc="-110" dirty="0">
                <a:solidFill>
                  <a:srgbClr val="FF0000"/>
                </a:solidFill>
                <a:latin typeface="Constantia"/>
                <a:cs typeface="Constantia"/>
              </a:rPr>
              <a:t> </a:t>
            </a:r>
            <a:r>
              <a:rPr sz="2200" b="1" spc="-10" dirty="0">
                <a:solidFill>
                  <a:srgbClr val="FF0000"/>
                </a:solidFill>
                <a:latin typeface="Constantia"/>
                <a:cs typeface="Constantia"/>
              </a:rPr>
              <a:t>protect</a:t>
            </a:r>
            <a:r>
              <a:rPr sz="2200" b="1" spc="-65" dirty="0">
                <a:solidFill>
                  <a:srgbClr val="FF0000"/>
                </a:solidFill>
                <a:latin typeface="Constantia"/>
                <a:cs typeface="Constantia"/>
              </a:rPr>
              <a:t> </a:t>
            </a:r>
            <a:r>
              <a:rPr sz="2200" b="1" spc="-20" dirty="0">
                <a:solidFill>
                  <a:srgbClr val="FF0000"/>
                </a:solidFill>
                <a:latin typeface="Constantia"/>
                <a:cs typeface="Constantia"/>
              </a:rPr>
              <a:t>bees </a:t>
            </a:r>
            <a:r>
              <a:rPr sz="2200" b="1" dirty="0">
                <a:solidFill>
                  <a:srgbClr val="FF0000"/>
                </a:solidFill>
                <a:latin typeface="Constantia"/>
                <a:cs typeface="Constantia"/>
              </a:rPr>
              <a:t>and</a:t>
            </a:r>
            <a:r>
              <a:rPr sz="2200" b="1" spc="-105" dirty="0">
                <a:solidFill>
                  <a:srgbClr val="FF0000"/>
                </a:solidFill>
                <a:latin typeface="Constantia"/>
                <a:cs typeface="Constantia"/>
              </a:rPr>
              <a:t> </a:t>
            </a:r>
            <a:r>
              <a:rPr sz="2200" b="1" spc="-20" dirty="0">
                <a:solidFill>
                  <a:srgbClr val="FF0000"/>
                </a:solidFill>
                <a:latin typeface="Constantia"/>
                <a:cs typeface="Constantia"/>
              </a:rPr>
              <a:t>other</a:t>
            </a:r>
            <a:r>
              <a:rPr sz="2200" b="1" spc="-114" dirty="0">
                <a:solidFill>
                  <a:srgbClr val="FF0000"/>
                </a:solidFill>
                <a:latin typeface="Constantia"/>
                <a:cs typeface="Constantia"/>
              </a:rPr>
              <a:t> </a:t>
            </a:r>
            <a:r>
              <a:rPr sz="2200" b="1" spc="-10" dirty="0">
                <a:solidFill>
                  <a:srgbClr val="FF0000"/>
                </a:solidFill>
                <a:latin typeface="Constantia"/>
                <a:cs typeface="Constantia"/>
              </a:rPr>
              <a:t>pollinators</a:t>
            </a:r>
            <a:r>
              <a:rPr sz="2200" b="1" spc="-75" dirty="0">
                <a:solidFill>
                  <a:srgbClr val="FF0000"/>
                </a:solidFill>
                <a:latin typeface="Constantia"/>
                <a:cs typeface="Constantia"/>
              </a:rPr>
              <a:t> </a:t>
            </a:r>
            <a:r>
              <a:rPr sz="2200" b="1" spc="-10" dirty="0">
                <a:solidFill>
                  <a:srgbClr val="FF0000"/>
                </a:solidFill>
                <a:latin typeface="Constantia"/>
                <a:cs typeface="Constantia"/>
              </a:rPr>
              <a:t>from</a:t>
            </a:r>
            <a:r>
              <a:rPr sz="2200" b="1" spc="-95" dirty="0">
                <a:solidFill>
                  <a:srgbClr val="FF0000"/>
                </a:solidFill>
                <a:latin typeface="Constantia"/>
                <a:cs typeface="Constantia"/>
              </a:rPr>
              <a:t> </a:t>
            </a:r>
            <a:r>
              <a:rPr sz="2200" b="1" spc="-10" dirty="0">
                <a:solidFill>
                  <a:srgbClr val="FF0000"/>
                </a:solidFill>
                <a:latin typeface="Constantia"/>
                <a:cs typeface="Constantia"/>
              </a:rPr>
              <a:t>pesticide</a:t>
            </a:r>
            <a:r>
              <a:rPr sz="2200" b="1" spc="-110" dirty="0">
                <a:solidFill>
                  <a:srgbClr val="FF0000"/>
                </a:solidFill>
                <a:latin typeface="Constantia"/>
                <a:cs typeface="Constantia"/>
              </a:rPr>
              <a:t> </a:t>
            </a:r>
            <a:r>
              <a:rPr sz="2200" b="1" spc="-10" dirty="0">
                <a:solidFill>
                  <a:srgbClr val="FF0000"/>
                </a:solidFill>
                <a:latin typeface="Constantia"/>
                <a:cs typeface="Constantia"/>
              </a:rPr>
              <a:t>risks</a:t>
            </a:r>
            <a:r>
              <a:rPr sz="2600" b="1" spc="-10" dirty="0">
                <a:solidFill>
                  <a:srgbClr val="FF0000"/>
                </a:solidFill>
                <a:latin typeface="Constantia"/>
                <a:cs typeface="Constantia"/>
              </a:rPr>
              <a:t>.</a:t>
            </a:r>
            <a:r>
              <a:rPr sz="2600" b="1" spc="-10" dirty="0">
                <a:latin typeface="Constantia"/>
                <a:cs typeface="Constantia"/>
              </a:rPr>
              <a:t>”</a:t>
            </a:r>
            <a:endParaRPr sz="2600">
              <a:latin typeface="Constantia"/>
              <a:cs typeface="Constantia"/>
            </a:endParaRPr>
          </a:p>
        </p:txBody>
      </p:sp>
      <p:grpSp>
        <p:nvGrpSpPr>
          <p:cNvPr id="4" name="object 4"/>
          <p:cNvGrpSpPr/>
          <p:nvPr/>
        </p:nvGrpSpPr>
        <p:grpSpPr>
          <a:xfrm>
            <a:off x="192087" y="142875"/>
            <a:ext cx="8318500" cy="6276975"/>
            <a:chOff x="192087" y="142875"/>
            <a:chExt cx="8318500" cy="6276975"/>
          </a:xfrm>
        </p:grpSpPr>
        <p:sp>
          <p:nvSpPr>
            <p:cNvPr id="5" name="object 5"/>
            <p:cNvSpPr/>
            <p:nvPr/>
          </p:nvSpPr>
          <p:spPr>
            <a:xfrm>
              <a:off x="228600" y="152400"/>
              <a:ext cx="7620000" cy="1238250"/>
            </a:xfrm>
            <a:custGeom>
              <a:avLst/>
              <a:gdLst/>
              <a:ahLst/>
              <a:cxnLst/>
              <a:rect l="l" t="t" r="r" b="b"/>
              <a:pathLst>
                <a:path w="7620000" h="1238250">
                  <a:moveTo>
                    <a:pt x="7620000" y="0"/>
                  </a:moveTo>
                  <a:lnTo>
                    <a:pt x="0" y="0"/>
                  </a:lnTo>
                  <a:lnTo>
                    <a:pt x="0" y="1238250"/>
                  </a:lnTo>
                  <a:lnTo>
                    <a:pt x="7620000" y="1238250"/>
                  </a:lnTo>
                  <a:lnTo>
                    <a:pt x="7620000" y="0"/>
                  </a:lnTo>
                  <a:close/>
                </a:path>
              </a:pathLst>
            </a:custGeom>
            <a:solidFill>
              <a:srgbClr val="FAF2D4"/>
            </a:solidFill>
          </p:spPr>
          <p:txBody>
            <a:bodyPr wrap="square" lIns="0" tIns="0" rIns="0" bIns="0" rtlCol="0"/>
            <a:lstStyle/>
            <a:p>
              <a:endParaRPr/>
            </a:p>
          </p:txBody>
        </p:sp>
        <p:sp>
          <p:nvSpPr>
            <p:cNvPr id="6" name="object 6"/>
            <p:cNvSpPr/>
            <p:nvPr/>
          </p:nvSpPr>
          <p:spPr>
            <a:xfrm>
              <a:off x="228600" y="152400"/>
              <a:ext cx="7620000" cy="1238250"/>
            </a:xfrm>
            <a:custGeom>
              <a:avLst/>
              <a:gdLst/>
              <a:ahLst/>
              <a:cxnLst/>
              <a:rect l="l" t="t" r="r" b="b"/>
              <a:pathLst>
                <a:path w="7620000" h="1238250">
                  <a:moveTo>
                    <a:pt x="0" y="0"/>
                  </a:moveTo>
                  <a:lnTo>
                    <a:pt x="7620000" y="0"/>
                  </a:lnTo>
                  <a:lnTo>
                    <a:pt x="7620000" y="1238250"/>
                  </a:lnTo>
                  <a:lnTo>
                    <a:pt x="0" y="1238250"/>
                  </a:lnTo>
                  <a:lnTo>
                    <a:pt x="0" y="0"/>
                  </a:lnTo>
                  <a:close/>
                </a:path>
              </a:pathLst>
            </a:custGeom>
            <a:ln w="19050">
              <a:solidFill>
                <a:srgbClr val="A5B592"/>
              </a:solidFill>
            </a:ln>
          </p:spPr>
          <p:txBody>
            <a:bodyPr wrap="square" lIns="0" tIns="0" rIns="0" bIns="0" rtlCol="0"/>
            <a:lstStyle/>
            <a:p>
              <a:endParaRPr/>
            </a:p>
          </p:txBody>
        </p:sp>
        <p:pic>
          <p:nvPicPr>
            <p:cNvPr id="7" name="object 7"/>
            <p:cNvPicPr/>
            <p:nvPr/>
          </p:nvPicPr>
          <p:blipFill>
            <a:blip r:embed="rId3" cstate="print"/>
            <a:stretch>
              <a:fillRect/>
            </a:stretch>
          </p:blipFill>
          <p:spPr>
            <a:xfrm>
              <a:off x="3374741" y="406854"/>
              <a:ext cx="3820731" cy="256400"/>
            </a:xfrm>
            <a:prstGeom prst="rect">
              <a:avLst/>
            </a:prstGeom>
          </p:spPr>
        </p:pic>
        <p:sp>
          <p:nvSpPr>
            <p:cNvPr id="8" name="object 8"/>
            <p:cNvSpPr/>
            <p:nvPr/>
          </p:nvSpPr>
          <p:spPr>
            <a:xfrm>
              <a:off x="3360420" y="683512"/>
              <a:ext cx="3850004" cy="18415"/>
            </a:xfrm>
            <a:custGeom>
              <a:avLst/>
              <a:gdLst/>
              <a:ahLst/>
              <a:cxnLst/>
              <a:rect l="l" t="t" r="r" b="b"/>
              <a:pathLst>
                <a:path w="3850004" h="18415">
                  <a:moveTo>
                    <a:pt x="3849624" y="0"/>
                  </a:moveTo>
                  <a:lnTo>
                    <a:pt x="0" y="0"/>
                  </a:lnTo>
                  <a:lnTo>
                    <a:pt x="0" y="18288"/>
                  </a:lnTo>
                  <a:lnTo>
                    <a:pt x="3849624" y="18288"/>
                  </a:lnTo>
                  <a:lnTo>
                    <a:pt x="3849624" y="0"/>
                  </a:lnTo>
                  <a:close/>
                </a:path>
              </a:pathLst>
            </a:custGeom>
            <a:solidFill>
              <a:srgbClr val="000000"/>
            </a:solidFill>
          </p:spPr>
          <p:txBody>
            <a:bodyPr wrap="square" lIns="0" tIns="0" rIns="0" bIns="0" rtlCol="0"/>
            <a:lstStyle/>
            <a:p>
              <a:endParaRPr/>
            </a:p>
          </p:txBody>
        </p:sp>
        <p:sp>
          <p:nvSpPr>
            <p:cNvPr id="9" name="object 9"/>
            <p:cNvSpPr/>
            <p:nvPr/>
          </p:nvSpPr>
          <p:spPr>
            <a:xfrm>
              <a:off x="3360420" y="683512"/>
              <a:ext cx="3850004" cy="18415"/>
            </a:xfrm>
            <a:custGeom>
              <a:avLst/>
              <a:gdLst/>
              <a:ahLst/>
              <a:cxnLst/>
              <a:rect l="l" t="t" r="r" b="b"/>
              <a:pathLst>
                <a:path w="3850004" h="18415">
                  <a:moveTo>
                    <a:pt x="0" y="0"/>
                  </a:moveTo>
                  <a:lnTo>
                    <a:pt x="1283208" y="0"/>
                  </a:lnTo>
                  <a:lnTo>
                    <a:pt x="2566416" y="0"/>
                  </a:lnTo>
                  <a:lnTo>
                    <a:pt x="3849624" y="0"/>
                  </a:lnTo>
                  <a:lnTo>
                    <a:pt x="3849624" y="18288"/>
                  </a:lnTo>
                  <a:lnTo>
                    <a:pt x="2566416" y="18288"/>
                  </a:lnTo>
                  <a:lnTo>
                    <a:pt x="1283208" y="18288"/>
                  </a:lnTo>
                  <a:lnTo>
                    <a:pt x="0" y="18288"/>
                  </a:lnTo>
                  <a:lnTo>
                    <a:pt x="0" y="0"/>
                  </a:lnTo>
                  <a:close/>
                </a:path>
              </a:pathLst>
            </a:custGeom>
            <a:ln w="3175">
              <a:solidFill>
                <a:srgbClr val="1D230B"/>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4291227" y="833577"/>
              <a:ext cx="1910549" cy="256400"/>
            </a:xfrm>
            <a:prstGeom prst="rect">
              <a:avLst/>
            </a:prstGeom>
          </p:spPr>
        </p:pic>
        <p:sp>
          <p:nvSpPr>
            <p:cNvPr id="11" name="object 11"/>
            <p:cNvSpPr/>
            <p:nvPr/>
          </p:nvSpPr>
          <p:spPr>
            <a:xfrm>
              <a:off x="4274820" y="1110232"/>
              <a:ext cx="1938655" cy="18415"/>
            </a:xfrm>
            <a:custGeom>
              <a:avLst/>
              <a:gdLst/>
              <a:ahLst/>
              <a:cxnLst/>
              <a:rect l="l" t="t" r="r" b="b"/>
              <a:pathLst>
                <a:path w="1938654" h="18415">
                  <a:moveTo>
                    <a:pt x="1938527" y="0"/>
                  </a:moveTo>
                  <a:lnTo>
                    <a:pt x="0" y="0"/>
                  </a:lnTo>
                  <a:lnTo>
                    <a:pt x="0" y="18288"/>
                  </a:lnTo>
                  <a:lnTo>
                    <a:pt x="1938527" y="18288"/>
                  </a:lnTo>
                  <a:lnTo>
                    <a:pt x="1938527" y="0"/>
                  </a:lnTo>
                  <a:close/>
                </a:path>
              </a:pathLst>
            </a:custGeom>
            <a:solidFill>
              <a:srgbClr val="000000"/>
            </a:solidFill>
          </p:spPr>
          <p:txBody>
            <a:bodyPr wrap="square" lIns="0" tIns="0" rIns="0" bIns="0" rtlCol="0"/>
            <a:lstStyle/>
            <a:p>
              <a:endParaRPr/>
            </a:p>
          </p:txBody>
        </p:sp>
        <p:sp>
          <p:nvSpPr>
            <p:cNvPr id="12" name="object 12"/>
            <p:cNvSpPr/>
            <p:nvPr/>
          </p:nvSpPr>
          <p:spPr>
            <a:xfrm>
              <a:off x="4274820" y="1110232"/>
              <a:ext cx="1938655" cy="18415"/>
            </a:xfrm>
            <a:custGeom>
              <a:avLst/>
              <a:gdLst/>
              <a:ahLst/>
              <a:cxnLst/>
              <a:rect l="l" t="t" r="r" b="b"/>
              <a:pathLst>
                <a:path w="1938654" h="18415">
                  <a:moveTo>
                    <a:pt x="0" y="0"/>
                  </a:moveTo>
                  <a:lnTo>
                    <a:pt x="969263" y="0"/>
                  </a:lnTo>
                  <a:lnTo>
                    <a:pt x="1938527" y="0"/>
                  </a:lnTo>
                  <a:lnTo>
                    <a:pt x="1938527" y="18288"/>
                  </a:lnTo>
                  <a:lnTo>
                    <a:pt x="969263" y="18288"/>
                  </a:lnTo>
                  <a:lnTo>
                    <a:pt x="0" y="18288"/>
                  </a:lnTo>
                  <a:lnTo>
                    <a:pt x="0" y="0"/>
                  </a:lnTo>
                  <a:close/>
                </a:path>
              </a:pathLst>
            </a:custGeom>
            <a:ln w="3175">
              <a:solidFill>
                <a:srgbClr val="1D230B"/>
              </a:solidFill>
            </a:ln>
          </p:spPr>
          <p:txBody>
            <a:bodyPr wrap="square" lIns="0" tIns="0" rIns="0" bIns="0" rtlCol="0"/>
            <a:lstStyle/>
            <a:p>
              <a:endParaRPr/>
            </a:p>
          </p:txBody>
        </p:sp>
        <p:pic>
          <p:nvPicPr>
            <p:cNvPr id="13" name="object 13"/>
            <p:cNvPicPr/>
            <p:nvPr/>
          </p:nvPicPr>
          <p:blipFill>
            <a:blip r:embed="rId5" cstate="print"/>
            <a:stretch>
              <a:fillRect/>
            </a:stretch>
          </p:blipFill>
          <p:spPr>
            <a:xfrm>
              <a:off x="7558088" y="3929062"/>
              <a:ext cx="952499" cy="838200"/>
            </a:xfrm>
            <a:prstGeom prst="rect">
              <a:avLst/>
            </a:prstGeom>
          </p:spPr>
        </p:pic>
        <p:sp>
          <p:nvSpPr>
            <p:cNvPr id="14" name="object 14"/>
            <p:cNvSpPr/>
            <p:nvPr/>
          </p:nvSpPr>
          <p:spPr>
            <a:xfrm>
              <a:off x="211137" y="3962400"/>
              <a:ext cx="7342505" cy="2438400"/>
            </a:xfrm>
            <a:custGeom>
              <a:avLst/>
              <a:gdLst/>
              <a:ahLst/>
              <a:cxnLst/>
              <a:rect l="l" t="t" r="r" b="b"/>
              <a:pathLst>
                <a:path w="7342505" h="2438400">
                  <a:moveTo>
                    <a:pt x="0" y="1219200"/>
                  </a:moveTo>
                  <a:lnTo>
                    <a:pt x="2590" y="1172969"/>
                  </a:lnTo>
                  <a:lnTo>
                    <a:pt x="10300" y="1127174"/>
                  </a:lnTo>
                  <a:lnTo>
                    <a:pt x="23038" y="1081844"/>
                  </a:lnTo>
                  <a:lnTo>
                    <a:pt x="40713" y="1037009"/>
                  </a:lnTo>
                  <a:lnTo>
                    <a:pt x="63231" y="992701"/>
                  </a:lnTo>
                  <a:lnTo>
                    <a:pt x="90503" y="948949"/>
                  </a:lnTo>
                  <a:lnTo>
                    <a:pt x="122434" y="905785"/>
                  </a:lnTo>
                  <a:lnTo>
                    <a:pt x="158935" y="863238"/>
                  </a:lnTo>
                  <a:lnTo>
                    <a:pt x="199913" y="821340"/>
                  </a:lnTo>
                  <a:lnTo>
                    <a:pt x="245275" y="780120"/>
                  </a:lnTo>
                  <a:lnTo>
                    <a:pt x="294931" y="739610"/>
                  </a:lnTo>
                  <a:lnTo>
                    <a:pt x="348789" y="699839"/>
                  </a:lnTo>
                  <a:lnTo>
                    <a:pt x="406756" y="660838"/>
                  </a:lnTo>
                  <a:lnTo>
                    <a:pt x="468741" y="622638"/>
                  </a:lnTo>
                  <a:lnTo>
                    <a:pt x="534653" y="585269"/>
                  </a:lnTo>
                  <a:lnTo>
                    <a:pt x="569052" y="566906"/>
                  </a:lnTo>
                  <a:lnTo>
                    <a:pt x="604398" y="548762"/>
                  </a:lnTo>
                  <a:lnTo>
                    <a:pt x="640680" y="530841"/>
                  </a:lnTo>
                  <a:lnTo>
                    <a:pt x="677886" y="513147"/>
                  </a:lnTo>
                  <a:lnTo>
                    <a:pt x="716005" y="495684"/>
                  </a:lnTo>
                  <a:lnTo>
                    <a:pt x="755024" y="478455"/>
                  </a:lnTo>
                  <a:lnTo>
                    <a:pt x="794934" y="461464"/>
                  </a:lnTo>
                  <a:lnTo>
                    <a:pt x="835721" y="444716"/>
                  </a:lnTo>
                  <a:lnTo>
                    <a:pt x="877376" y="428213"/>
                  </a:lnTo>
                  <a:lnTo>
                    <a:pt x="919886" y="411960"/>
                  </a:lnTo>
                  <a:lnTo>
                    <a:pt x="963239" y="395961"/>
                  </a:lnTo>
                  <a:lnTo>
                    <a:pt x="1007425" y="380219"/>
                  </a:lnTo>
                  <a:lnTo>
                    <a:pt x="1052431" y="364738"/>
                  </a:lnTo>
                  <a:lnTo>
                    <a:pt x="1098247" y="349522"/>
                  </a:lnTo>
                  <a:lnTo>
                    <a:pt x="1144861" y="334575"/>
                  </a:lnTo>
                  <a:lnTo>
                    <a:pt x="1192261" y="319900"/>
                  </a:lnTo>
                  <a:lnTo>
                    <a:pt x="1240436" y="305502"/>
                  </a:lnTo>
                  <a:lnTo>
                    <a:pt x="1289374" y="291384"/>
                  </a:lnTo>
                  <a:lnTo>
                    <a:pt x="1339065" y="277551"/>
                  </a:lnTo>
                  <a:lnTo>
                    <a:pt x="1389496" y="264005"/>
                  </a:lnTo>
                  <a:lnTo>
                    <a:pt x="1440655" y="250750"/>
                  </a:lnTo>
                  <a:lnTo>
                    <a:pt x="1492533" y="237792"/>
                  </a:lnTo>
                  <a:lnTo>
                    <a:pt x="1545116" y="225132"/>
                  </a:lnTo>
                  <a:lnTo>
                    <a:pt x="1598394" y="212776"/>
                  </a:lnTo>
                  <a:lnTo>
                    <a:pt x="1652355" y="200726"/>
                  </a:lnTo>
                  <a:lnTo>
                    <a:pt x="1706988" y="188987"/>
                  </a:lnTo>
                  <a:lnTo>
                    <a:pt x="1762280" y="177563"/>
                  </a:lnTo>
                  <a:lnTo>
                    <a:pt x="1818222" y="166457"/>
                  </a:lnTo>
                  <a:lnTo>
                    <a:pt x="1874800" y="155673"/>
                  </a:lnTo>
                  <a:lnTo>
                    <a:pt x="1932005" y="145215"/>
                  </a:lnTo>
                  <a:lnTo>
                    <a:pt x="1989823" y="135087"/>
                  </a:lnTo>
                  <a:lnTo>
                    <a:pt x="2048244" y="125293"/>
                  </a:lnTo>
                  <a:lnTo>
                    <a:pt x="2107257" y="115836"/>
                  </a:lnTo>
                  <a:lnTo>
                    <a:pt x="2166849" y="106720"/>
                  </a:lnTo>
                  <a:lnTo>
                    <a:pt x="2227009" y="97949"/>
                  </a:lnTo>
                  <a:lnTo>
                    <a:pt x="2287727" y="89527"/>
                  </a:lnTo>
                  <a:lnTo>
                    <a:pt x="2348989" y="81458"/>
                  </a:lnTo>
                  <a:lnTo>
                    <a:pt x="2410786" y="73745"/>
                  </a:lnTo>
                  <a:lnTo>
                    <a:pt x="2473105" y="66393"/>
                  </a:lnTo>
                  <a:lnTo>
                    <a:pt x="2535934" y="59404"/>
                  </a:lnTo>
                  <a:lnTo>
                    <a:pt x="2599264" y="52784"/>
                  </a:lnTo>
                  <a:lnTo>
                    <a:pt x="2663081" y="46535"/>
                  </a:lnTo>
                  <a:lnTo>
                    <a:pt x="2727374" y="40661"/>
                  </a:lnTo>
                  <a:lnTo>
                    <a:pt x="2792133" y="35167"/>
                  </a:lnTo>
                  <a:lnTo>
                    <a:pt x="2857345" y="30056"/>
                  </a:lnTo>
                  <a:lnTo>
                    <a:pt x="2922999" y="25333"/>
                  </a:lnTo>
                  <a:lnTo>
                    <a:pt x="2989084" y="20999"/>
                  </a:lnTo>
                  <a:lnTo>
                    <a:pt x="3055588" y="17061"/>
                  </a:lnTo>
                  <a:lnTo>
                    <a:pt x="3122499" y="13521"/>
                  </a:lnTo>
                  <a:lnTo>
                    <a:pt x="3189807" y="10383"/>
                  </a:lnTo>
                  <a:lnTo>
                    <a:pt x="3257499" y="7651"/>
                  </a:lnTo>
                  <a:lnTo>
                    <a:pt x="3325564" y="5329"/>
                  </a:lnTo>
                  <a:lnTo>
                    <a:pt x="3393991" y="3420"/>
                  </a:lnTo>
                  <a:lnTo>
                    <a:pt x="3462769" y="1930"/>
                  </a:lnTo>
                  <a:lnTo>
                    <a:pt x="3531885" y="860"/>
                  </a:lnTo>
                  <a:lnTo>
                    <a:pt x="3601328" y="215"/>
                  </a:lnTo>
                  <a:lnTo>
                    <a:pt x="3671087" y="0"/>
                  </a:lnTo>
                  <a:lnTo>
                    <a:pt x="3740846" y="215"/>
                  </a:lnTo>
                  <a:lnTo>
                    <a:pt x="3810290" y="860"/>
                  </a:lnTo>
                  <a:lnTo>
                    <a:pt x="3879406" y="1930"/>
                  </a:lnTo>
                  <a:lnTo>
                    <a:pt x="3948184" y="3420"/>
                  </a:lnTo>
                  <a:lnTo>
                    <a:pt x="4016611" y="5329"/>
                  </a:lnTo>
                  <a:lnTo>
                    <a:pt x="4084677" y="7651"/>
                  </a:lnTo>
                  <a:lnTo>
                    <a:pt x="4152370" y="10383"/>
                  </a:lnTo>
                  <a:lnTo>
                    <a:pt x="4219678" y="13521"/>
                  </a:lnTo>
                  <a:lnTo>
                    <a:pt x="4286589" y="17061"/>
                  </a:lnTo>
                  <a:lnTo>
                    <a:pt x="4353094" y="20999"/>
                  </a:lnTo>
                  <a:lnTo>
                    <a:pt x="4419179" y="25333"/>
                  </a:lnTo>
                  <a:lnTo>
                    <a:pt x="4484833" y="30056"/>
                  </a:lnTo>
                  <a:lnTo>
                    <a:pt x="4550046" y="35167"/>
                  </a:lnTo>
                  <a:lnTo>
                    <a:pt x="4614805" y="40661"/>
                  </a:lnTo>
                  <a:lnTo>
                    <a:pt x="4679098" y="46535"/>
                  </a:lnTo>
                  <a:lnTo>
                    <a:pt x="4742916" y="52784"/>
                  </a:lnTo>
                  <a:lnTo>
                    <a:pt x="4806245" y="59404"/>
                  </a:lnTo>
                  <a:lnTo>
                    <a:pt x="4869076" y="66393"/>
                  </a:lnTo>
                  <a:lnTo>
                    <a:pt x="4931395" y="73745"/>
                  </a:lnTo>
                  <a:lnTo>
                    <a:pt x="4993191" y="81458"/>
                  </a:lnTo>
                  <a:lnTo>
                    <a:pt x="5054454" y="89527"/>
                  </a:lnTo>
                  <a:lnTo>
                    <a:pt x="5115172" y="97949"/>
                  </a:lnTo>
                  <a:lnTo>
                    <a:pt x="5175333" y="106720"/>
                  </a:lnTo>
                  <a:lnTo>
                    <a:pt x="5234925" y="115836"/>
                  </a:lnTo>
                  <a:lnTo>
                    <a:pt x="5293938" y="125293"/>
                  </a:lnTo>
                  <a:lnTo>
                    <a:pt x="5352359" y="135087"/>
                  </a:lnTo>
                  <a:lnTo>
                    <a:pt x="5410178" y="145215"/>
                  </a:lnTo>
                  <a:lnTo>
                    <a:pt x="5467382" y="155673"/>
                  </a:lnTo>
                  <a:lnTo>
                    <a:pt x="5523961" y="166457"/>
                  </a:lnTo>
                  <a:lnTo>
                    <a:pt x="5579902" y="177563"/>
                  </a:lnTo>
                  <a:lnTo>
                    <a:pt x="5635195" y="188987"/>
                  </a:lnTo>
                  <a:lnTo>
                    <a:pt x="5689828" y="200726"/>
                  </a:lnTo>
                  <a:lnTo>
                    <a:pt x="5743789" y="212776"/>
                  </a:lnTo>
                  <a:lnTo>
                    <a:pt x="5797068" y="225132"/>
                  </a:lnTo>
                  <a:lnTo>
                    <a:pt x="5849651" y="237792"/>
                  </a:lnTo>
                  <a:lnTo>
                    <a:pt x="5901529" y="250750"/>
                  </a:lnTo>
                  <a:lnTo>
                    <a:pt x="5952689" y="264005"/>
                  </a:lnTo>
                  <a:lnTo>
                    <a:pt x="6003120" y="277551"/>
                  </a:lnTo>
                  <a:lnTo>
                    <a:pt x="6052810" y="291384"/>
                  </a:lnTo>
                  <a:lnTo>
                    <a:pt x="6101749" y="305502"/>
                  </a:lnTo>
                  <a:lnTo>
                    <a:pt x="6149924" y="319900"/>
                  </a:lnTo>
                  <a:lnTo>
                    <a:pt x="6197324" y="334575"/>
                  </a:lnTo>
                  <a:lnTo>
                    <a:pt x="6243938" y="349522"/>
                  </a:lnTo>
                  <a:lnTo>
                    <a:pt x="6289754" y="364738"/>
                  </a:lnTo>
                  <a:lnTo>
                    <a:pt x="6334760" y="380219"/>
                  </a:lnTo>
                  <a:lnTo>
                    <a:pt x="6378946" y="395961"/>
                  </a:lnTo>
                  <a:lnTo>
                    <a:pt x="6422300" y="411960"/>
                  </a:lnTo>
                  <a:lnTo>
                    <a:pt x="6464809" y="428213"/>
                  </a:lnTo>
                  <a:lnTo>
                    <a:pt x="6506464" y="444716"/>
                  </a:lnTo>
                  <a:lnTo>
                    <a:pt x="6547252" y="461464"/>
                  </a:lnTo>
                  <a:lnTo>
                    <a:pt x="6587161" y="478455"/>
                  </a:lnTo>
                  <a:lnTo>
                    <a:pt x="6626181" y="495684"/>
                  </a:lnTo>
                  <a:lnTo>
                    <a:pt x="6664300" y="513147"/>
                  </a:lnTo>
                  <a:lnTo>
                    <a:pt x="6701506" y="530841"/>
                  </a:lnTo>
                  <a:lnTo>
                    <a:pt x="6737788" y="548762"/>
                  </a:lnTo>
                  <a:lnTo>
                    <a:pt x="6773134" y="566906"/>
                  </a:lnTo>
                  <a:lnTo>
                    <a:pt x="6807533" y="585269"/>
                  </a:lnTo>
                  <a:lnTo>
                    <a:pt x="6840974" y="603848"/>
                  </a:lnTo>
                  <a:lnTo>
                    <a:pt x="6904934" y="641636"/>
                  </a:lnTo>
                  <a:lnTo>
                    <a:pt x="6964922" y="680240"/>
                  </a:lnTo>
                  <a:lnTo>
                    <a:pt x="7020846" y="719630"/>
                  </a:lnTo>
                  <a:lnTo>
                    <a:pt x="7072614" y="759774"/>
                  </a:lnTo>
                  <a:lnTo>
                    <a:pt x="7120135" y="800643"/>
                  </a:lnTo>
                  <a:lnTo>
                    <a:pt x="7163317" y="842206"/>
                  </a:lnTo>
                  <a:lnTo>
                    <a:pt x="7202067" y="884433"/>
                  </a:lnTo>
                  <a:lnTo>
                    <a:pt x="7236295" y="927292"/>
                  </a:lnTo>
                  <a:lnTo>
                    <a:pt x="7265908" y="970754"/>
                  </a:lnTo>
                  <a:lnTo>
                    <a:pt x="7290814" y="1014787"/>
                  </a:lnTo>
                  <a:lnTo>
                    <a:pt x="7310922" y="1059363"/>
                  </a:lnTo>
                  <a:lnTo>
                    <a:pt x="7326140" y="1104449"/>
                  </a:lnTo>
                  <a:lnTo>
                    <a:pt x="7336376" y="1150015"/>
                  </a:lnTo>
                  <a:lnTo>
                    <a:pt x="7341537" y="1196032"/>
                  </a:lnTo>
                  <a:lnTo>
                    <a:pt x="7342187" y="1219200"/>
                  </a:lnTo>
                  <a:lnTo>
                    <a:pt x="7341537" y="1242367"/>
                  </a:lnTo>
                  <a:lnTo>
                    <a:pt x="7336376" y="1288384"/>
                  </a:lnTo>
                  <a:lnTo>
                    <a:pt x="7326140" y="1333950"/>
                  </a:lnTo>
                  <a:lnTo>
                    <a:pt x="7310922" y="1379036"/>
                  </a:lnTo>
                  <a:lnTo>
                    <a:pt x="7290814" y="1423612"/>
                  </a:lnTo>
                  <a:lnTo>
                    <a:pt x="7265908" y="1467645"/>
                  </a:lnTo>
                  <a:lnTo>
                    <a:pt x="7236295" y="1511107"/>
                  </a:lnTo>
                  <a:lnTo>
                    <a:pt x="7202067" y="1553966"/>
                  </a:lnTo>
                  <a:lnTo>
                    <a:pt x="7163317" y="1596193"/>
                  </a:lnTo>
                  <a:lnTo>
                    <a:pt x="7120135" y="1637756"/>
                  </a:lnTo>
                  <a:lnTo>
                    <a:pt x="7072614" y="1678625"/>
                  </a:lnTo>
                  <a:lnTo>
                    <a:pt x="7020846" y="1718769"/>
                  </a:lnTo>
                  <a:lnTo>
                    <a:pt x="6964922" y="1758159"/>
                  </a:lnTo>
                  <a:lnTo>
                    <a:pt x="6904934" y="1796763"/>
                  </a:lnTo>
                  <a:lnTo>
                    <a:pt x="6840974" y="1834551"/>
                  </a:lnTo>
                  <a:lnTo>
                    <a:pt x="6807533" y="1853130"/>
                  </a:lnTo>
                  <a:lnTo>
                    <a:pt x="6773134" y="1871493"/>
                  </a:lnTo>
                  <a:lnTo>
                    <a:pt x="6737788" y="1889637"/>
                  </a:lnTo>
                  <a:lnTo>
                    <a:pt x="6701506" y="1907558"/>
                  </a:lnTo>
                  <a:lnTo>
                    <a:pt x="6664300" y="1925252"/>
                  </a:lnTo>
                  <a:lnTo>
                    <a:pt x="6626181" y="1942715"/>
                  </a:lnTo>
                  <a:lnTo>
                    <a:pt x="6587161" y="1959944"/>
                  </a:lnTo>
                  <a:lnTo>
                    <a:pt x="6547252" y="1976935"/>
                  </a:lnTo>
                  <a:lnTo>
                    <a:pt x="6506464" y="1993683"/>
                  </a:lnTo>
                  <a:lnTo>
                    <a:pt x="6464809" y="2010186"/>
                  </a:lnTo>
                  <a:lnTo>
                    <a:pt x="6422300" y="2026439"/>
                  </a:lnTo>
                  <a:lnTo>
                    <a:pt x="6378946" y="2042438"/>
                  </a:lnTo>
                  <a:lnTo>
                    <a:pt x="6334760" y="2058180"/>
                  </a:lnTo>
                  <a:lnTo>
                    <a:pt x="6289754" y="2073661"/>
                  </a:lnTo>
                  <a:lnTo>
                    <a:pt x="6243938" y="2088877"/>
                  </a:lnTo>
                  <a:lnTo>
                    <a:pt x="6197324" y="2103824"/>
                  </a:lnTo>
                  <a:lnTo>
                    <a:pt x="6149924" y="2118499"/>
                  </a:lnTo>
                  <a:lnTo>
                    <a:pt x="6101749" y="2132897"/>
                  </a:lnTo>
                  <a:lnTo>
                    <a:pt x="6052810" y="2147015"/>
                  </a:lnTo>
                  <a:lnTo>
                    <a:pt x="6003120" y="2160848"/>
                  </a:lnTo>
                  <a:lnTo>
                    <a:pt x="5952689" y="2174394"/>
                  </a:lnTo>
                  <a:lnTo>
                    <a:pt x="5901529" y="2187649"/>
                  </a:lnTo>
                  <a:lnTo>
                    <a:pt x="5849651" y="2200607"/>
                  </a:lnTo>
                  <a:lnTo>
                    <a:pt x="5797068" y="2213267"/>
                  </a:lnTo>
                  <a:lnTo>
                    <a:pt x="5743789" y="2225623"/>
                  </a:lnTo>
                  <a:lnTo>
                    <a:pt x="5689828" y="2237673"/>
                  </a:lnTo>
                  <a:lnTo>
                    <a:pt x="5635195" y="2249412"/>
                  </a:lnTo>
                  <a:lnTo>
                    <a:pt x="5579902" y="2260836"/>
                  </a:lnTo>
                  <a:lnTo>
                    <a:pt x="5523961" y="2271942"/>
                  </a:lnTo>
                  <a:lnTo>
                    <a:pt x="5467382" y="2282726"/>
                  </a:lnTo>
                  <a:lnTo>
                    <a:pt x="5410178" y="2293184"/>
                  </a:lnTo>
                  <a:lnTo>
                    <a:pt x="5352359" y="2303312"/>
                  </a:lnTo>
                  <a:lnTo>
                    <a:pt x="5293938" y="2313106"/>
                  </a:lnTo>
                  <a:lnTo>
                    <a:pt x="5234925" y="2322563"/>
                  </a:lnTo>
                  <a:lnTo>
                    <a:pt x="5175333" y="2331679"/>
                  </a:lnTo>
                  <a:lnTo>
                    <a:pt x="5115172" y="2340450"/>
                  </a:lnTo>
                  <a:lnTo>
                    <a:pt x="5054454" y="2348872"/>
                  </a:lnTo>
                  <a:lnTo>
                    <a:pt x="4993191" y="2356941"/>
                  </a:lnTo>
                  <a:lnTo>
                    <a:pt x="4931395" y="2364654"/>
                  </a:lnTo>
                  <a:lnTo>
                    <a:pt x="4869076" y="2372006"/>
                  </a:lnTo>
                  <a:lnTo>
                    <a:pt x="4806245" y="2378995"/>
                  </a:lnTo>
                  <a:lnTo>
                    <a:pt x="4742916" y="2385615"/>
                  </a:lnTo>
                  <a:lnTo>
                    <a:pt x="4679098" y="2391864"/>
                  </a:lnTo>
                  <a:lnTo>
                    <a:pt x="4614805" y="2397738"/>
                  </a:lnTo>
                  <a:lnTo>
                    <a:pt x="4550046" y="2403232"/>
                  </a:lnTo>
                  <a:lnTo>
                    <a:pt x="4484833" y="2408343"/>
                  </a:lnTo>
                  <a:lnTo>
                    <a:pt x="4419179" y="2413066"/>
                  </a:lnTo>
                  <a:lnTo>
                    <a:pt x="4353094" y="2417400"/>
                  </a:lnTo>
                  <a:lnTo>
                    <a:pt x="4286589" y="2421338"/>
                  </a:lnTo>
                  <a:lnTo>
                    <a:pt x="4219678" y="2424878"/>
                  </a:lnTo>
                  <a:lnTo>
                    <a:pt x="4152370" y="2428016"/>
                  </a:lnTo>
                  <a:lnTo>
                    <a:pt x="4084677" y="2430748"/>
                  </a:lnTo>
                  <a:lnTo>
                    <a:pt x="4016611" y="2433070"/>
                  </a:lnTo>
                  <a:lnTo>
                    <a:pt x="3948184" y="2434979"/>
                  </a:lnTo>
                  <a:lnTo>
                    <a:pt x="3879406" y="2436469"/>
                  </a:lnTo>
                  <a:lnTo>
                    <a:pt x="3810290" y="2437539"/>
                  </a:lnTo>
                  <a:lnTo>
                    <a:pt x="3740846" y="2438184"/>
                  </a:lnTo>
                  <a:lnTo>
                    <a:pt x="3671087" y="2438400"/>
                  </a:lnTo>
                  <a:lnTo>
                    <a:pt x="3601328" y="2438184"/>
                  </a:lnTo>
                  <a:lnTo>
                    <a:pt x="3531885" y="2437539"/>
                  </a:lnTo>
                  <a:lnTo>
                    <a:pt x="3462769" y="2436469"/>
                  </a:lnTo>
                  <a:lnTo>
                    <a:pt x="3393991" y="2434979"/>
                  </a:lnTo>
                  <a:lnTo>
                    <a:pt x="3325564" y="2433070"/>
                  </a:lnTo>
                  <a:lnTo>
                    <a:pt x="3257499" y="2430748"/>
                  </a:lnTo>
                  <a:lnTo>
                    <a:pt x="3189807" y="2428016"/>
                  </a:lnTo>
                  <a:lnTo>
                    <a:pt x="3122499" y="2424878"/>
                  </a:lnTo>
                  <a:lnTo>
                    <a:pt x="3055588" y="2421338"/>
                  </a:lnTo>
                  <a:lnTo>
                    <a:pt x="2989084" y="2417400"/>
                  </a:lnTo>
                  <a:lnTo>
                    <a:pt x="2922999" y="2413066"/>
                  </a:lnTo>
                  <a:lnTo>
                    <a:pt x="2857345" y="2408343"/>
                  </a:lnTo>
                  <a:lnTo>
                    <a:pt x="2792133" y="2403232"/>
                  </a:lnTo>
                  <a:lnTo>
                    <a:pt x="2727374" y="2397738"/>
                  </a:lnTo>
                  <a:lnTo>
                    <a:pt x="2663081" y="2391864"/>
                  </a:lnTo>
                  <a:lnTo>
                    <a:pt x="2599264" y="2385615"/>
                  </a:lnTo>
                  <a:lnTo>
                    <a:pt x="2535934" y="2378995"/>
                  </a:lnTo>
                  <a:lnTo>
                    <a:pt x="2473105" y="2372006"/>
                  </a:lnTo>
                  <a:lnTo>
                    <a:pt x="2410786" y="2364654"/>
                  </a:lnTo>
                  <a:lnTo>
                    <a:pt x="2348989" y="2356941"/>
                  </a:lnTo>
                  <a:lnTo>
                    <a:pt x="2287727" y="2348872"/>
                  </a:lnTo>
                  <a:lnTo>
                    <a:pt x="2227009" y="2340450"/>
                  </a:lnTo>
                  <a:lnTo>
                    <a:pt x="2166849" y="2331679"/>
                  </a:lnTo>
                  <a:lnTo>
                    <a:pt x="2107257" y="2322563"/>
                  </a:lnTo>
                  <a:lnTo>
                    <a:pt x="2048244" y="2313106"/>
                  </a:lnTo>
                  <a:lnTo>
                    <a:pt x="1989823" y="2303312"/>
                  </a:lnTo>
                  <a:lnTo>
                    <a:pt x="1932005" y="2293184"/>
                  </a:lnTo>
                  <a:lnTo>
                    <a:pt x="1874800" y="2282726"/>
                  </a:lnTo>
                  <a:lnTo>
                    <a:pt x="1818222" y="2271942"/>
                  </a:lnTo>
                  <a:lnTo>
                    <a:pt x="1762280" y="2260836"/>
                  </a:lnTo>
                  <a:lnTo>
                    <a:pt x="1706988" y="2249412"/>
                  </a:lnTo>
                  <a:lnTo>
                    <a:pt x="1652355" y="2237673"/>
                  </a:lnTo>
                  <a:lnTo>
                    <a:pt x="1598394" y="2225623"/>
                  </a:lnTo>
                  <a:lnTo>
                    <a:pt x="1545116" y="2213267"/>
                  </a:lnTo>
                  <a:lnTo>
                    <a:pt x="1492533" y="2200607"/>
                  </a:lnTo>
                  <a:lnTo>
                    <a:pt x="1440655" y="2187649"/>
                  </a:lnTo>
                  <a:lnTo>
                    <a:pt x="1389496" y="2174394"/>
                  </a:lnTo>
                  <a:lnTo>
                    <a:pt x="1339065" y="2160848"/>
                  </a:lnTo>
                  <a:lnTo>
                    <a:pt x="1289374" y="2147015"/>
                  </a:lnTo>
                  <a:lnTo>
                    <a:pt x="1240436" y="2132897"/>
                  </a:lnTo>
                  <a:lnTo>
                    <a:pt x="1192261" y="2118499"/>
                  </a:lnTo>
                  <a:lnTo>
                    <a:pt x="1144861" y="2103824"/>
                  </a:lnTo>
                  <a:lnTo>
                    <a:pt x="1098247" y="2088877"/>
                  </a:lnTo>
                  <a:lnTo>
                    <a:pt x="1052431" y="2073661"/>
                  </a:lnTo>
                  <a:lnTo>
                    <a:pt x="1007425" y="2058180"/>
                  </a:lnTo>
                  <a:lnTo>
                    <a:pt x="963239" y="2042438"/>
                  </a:lnTo>
                  <a:lnTo>
                    <a:pt x="919886" y="2026439"/>
                  </a:lnTo>
                  <a:lnTo>
                    <a:pt x="877376" y="2010186"/>
                  </a:lnTo>
                  <a:lnTo>
                    <a:pt x="835721" y="1993683"/>
                  </a:lnTo>
                  <a:lnTo>
                    <a:pt x="794934" y="1976935"/>
                  </a:lnTo>
                  <a:lnTo>
                    <a:pt x="755024" y="1959944"/>
                  </a:lnTo>
                  <a:lnTo>
                    <a:pt x="716005" y="1942715"/>
                  </a:lnTo>
                  <a:lnTo>
                    <a:pt x="677886" y="1925252"/>
                  </a:lnTo>
                  <a:lnTo>
                    <a:pt x="640680" y="1907558"/>
                  </a:lnTo>
                  <a:lnTo>
                    <a:pt x="604398" y="1889637"/>
                  </a:lnTo>
                  <a:lnTo>
                    <a:pt x="569052" y="1871493"/>
                  </a:lnTo>
                  <a:lnTo>
                    <a:pt x="534653" y="1853130"/>
                  </a:lnTo>
                  <a:lnTo>
                    <a:pt x="501212" y="1834551"/>
                  </a:lnTo>
                  <a:lnTo>
                    <a:pt x="437252" y="1796763"/>
                  </a:lnTo>
                  <a:lnTo>
                    <a:pt x="377265" y="1758159"/>
                  </a:lnTo>
                  <a:lnTo>
                    <a:pt x="321341" y="1718769"/>
                  </a:lnTo>
                  <a:lnTo>
                    <a:pt x="269572" y="1678625"/>
                  </a:lnTo>
                  <a:lnTo>
                    <a:pt x="222051" y="1637756"/>
                  </a:lnTo>
                  <a:lnTo>
                    <a:pt x="178870" y="1596193"/>
                  </a:lnTo>
                  <a:lnTo>
                    <a:pt x="140119" y="1553966"/>
                  </a:lnTo>
                  <a:lnTo>
                    <a:pt x="105892" y="1511107"/>
                  </a:lnTo>
                  <a:lnTo>
                    <a:pt x="76279" y="1467645"/>
                  </a:lnTo>
                  <a:lnTo>
                    <a:pt x="51372" y="1423612"/>
                  </a:lnTo>
                  <a:lnTo>
                    <a:pt x="31264" y="1379036"/>
                  </a:lnTo>
                  <a:lnTo>
                    <a:pt x="16047" y="1333950"/>
                  </a:lnTo>
                  <a:lnTo>
                    <a:pt x="5811" y="1288384"/>
                  </a:lnTo>
                  <a:lnTo>
                    <a:pt x="649" y="1242367"/>
                  </a:lnTo>
                  <a:lnTo>
                    <a:pt x="0" y="1219200"/>
                  </a:lnTo>
                  <a:close/>
                </a:path>
              </a:pathLst>
            </a:custGeom>
            <a:ln w="38100">
              <a:solidFill>
                <a:srgbClr val="0000FF"/>
              </a:solidFill>
              <a:prstDash val="sysDash"/>
            </a:ln>
          </p:spPr>
          <p:txBody>
            <a:bodyPr wrap="square" lIns="0" tIns="0" rIns="0" bIns="0" rtlCol="0"/>
            <a:lstStyle/>
            <a:p>
              <a:endParaRPr/>
            </a:p>
          </p:txBody>
        </p:sp>
        <p:pic>
          <p:nvPicPr>
            <p:cNvPr id="15" name="object 15"/>
            <p:cNvPicPr/>
            <p:nvPr/>
          </p:nvPicPr>
          <p:blipFill>
            <a:blip r:embed="rId6" cstate="print"/>
            <a:stretch>
              <a:fillRect/>
            </a:stretch>
          </p:blipFill>
          <p:spPr>
            <a:xfrm>
              <a:off x="228600" y="166688"/>
              <a:ext cx="2828925" cy="1238250"/>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6200" y="2404046"/>
            <a:ext cx="3846829" cy="1687830"/>
          </a:xfrm>
          <a:prstGeom prst="rect">
            <a:avLst/>
          </a:prstGeom>
        </p:spPr>
        <p:txBody>
          <a:bodyPr vert="horz" wrap="square" lIns="0" tIns="13335" rIns="0" bIns="0" rtlCol="0">
            <a:spAutoFit/>
          </a:bodyPr>
          <a:lstStyle/>
          <a:p>
            <a:pPr marL="12700" marR="5080" algn="ctr">
              <a:lnSpc>
                <a:spcPct val="100000"/>
              </a:lnSpc>
              <a:spcBef>
                <a:spcPts val="105"/>
              </a:spcBef>
            </a:pPr>
            <a:r>
              <a:rPr sz="2600" b="1" spc="-60" dirty="0">
                <a:latin typeface="Constantia"/>
                <a:cs typeface="Constantia"/>
              </a:rPr>
              <a:t>EPA</a:t>
            </a:r>
            <a:r>
              <a:rPr sz="2600" b="1" spc="-95" dirty="0">
                <a:latin typeface="Constantia"/>
                <a:cs typeface="Constantia"/>
              </a:rPr>
              <a:t> </a:t>
            </a:r>
            <a:r>
              <a:rPr sz="2600" b="1" dirty="0">
                <a:latin typeface="Constantia"/>
                <a:cs typeface="Constantia"/>
              </a:rPr>
              <a:t>Bee</a:t>
            </a:r>
            <a:r>
              <a:rPr sz="2600" b="1" spc="-110" dirty="0">
                <a:latin typeface="Constantia"/>
                <a:cs typeface="Constantia"/>
              </a:rPr>
              <a:t> </a:t>
            </a:r>
            <a:r>
              <a:rPr sz="2600" b="1" dirty="0">
                <a:latin typeface="Constantia"/>
                <a:cs typeface="Constantia"/>
              </a:rPr>
              <a:t>Advisory</a:t>
            </a:r>
            <a:r>
              <a:rPr sz="2600" b="1" spc="-75" dirty="0">
                <a:latin typeface="Constantia"/>
                <a:cs typeface="Constantia"/>
              </a:rPr>
              <a:t> </a:t>
            </a:r>
            <a:r>
              <a:rPr sz="2600" b="1" spc="-20" dirty="0">
                <a:latin typeface="Constantia"/>
                <a:cs typeface="Constantia"/>
              </a:rPr>
              <a:t>Box</a:t>
            </a:r>
            <a:r>
              <a:rPr sz="2600" b="1" spc="-114" dirty="0">
                <a:latin typeface="Constantia"/>
                <a:cs typeface="Constantia"/>
              </a:rPr>
              <a:t> </a:t>
            </a:r>
            <a:r>
              <a:rPr sz="2600" b="1" spc="-25" dirty="0">
                <a:latin typeface="Constantia"/>
                <a:cs typeface="Constantia"/>
              </a:rPr>
              <a:t>on </a:t>
            </a:r>
            <a:r>
              <a:rPr sz="2600" b="1" dirty="0">
                <a:latin typeface="Constantia"/>
                <a:cs typeface="Constantia"/>
              </a:rPr>
              <a:t>pesticide</a:t>
            </a:r>
            <a:r>
              <a:rPr sz="2600" b="1" spc="-85" dirty="0">
                <a:latin typeface="Constantia"/>
                <a:cs typeface="Constantia"/>
              </a:rPr>
              <a:t> </a:t>
            </a:r>
            <a:r>
              <a:rPr sz="2600" b="1" spc="-10" dirty="0">
                <a:latin typeface="Constantia"/>
                <a:cs typeface="Constantia"/>
              </a:rPr>
              <a:t>labels</a:t>
            </a:r>
            <a:endParaRPr sz="2600">
              <a:latin typeface="Constantia"/>
              <a:cs typeface="Constantia"/>
            </a:endParaRPr>
          </a:p>
          <a:p>
            <a:pPr marL="575945" marR="564515" algn="ctr">
              <a:lnSpc>
                <a:spcPct val="100000"/>
              </a:lnSpc>
              <a:spcBef>
                <a:spcPts val="600"/>
              </a:spcBef>
            </a:pPr>
            <a:r>
              <a:rPr sz="2600" b="1" spc="-10" dirty="0">
                <a:solidFill>
                  <a:srgbClr val="FF9900"/>
                </a:solidFill>
                <a:latin typeface="Constantia"/>
                <a:cs typeface="Constantia"/>
              </a:rPr>
              <a:t>Ongoing</a:t>
            </a:r>
            <a:r>
              <a:rPr sz="2600" b="1" spc="-114" dirty="0">
                <a:solidFill>
                  <a:srgbClr val="FF9900"/>
                </a:solidFill>
                <a:latin typeface="Constantia"/>
                <a:cs typeface="Constantia"/>
              </a:rPr>
              <a:t> </a:t>
            </a:r>
            <a:r>
              <a:rPr sz="2600" b="1" dirty="0">
                <a:solidFill>
                  <a:srgbClr val="FF9900"/>
                </a:solidFill>
                <a:latin typeface="Constantia"/>
                <a:cs typeface="Constantia"/>
              </a:rPr>
              <a:t>effort</a:t>
            </a:r>
            <a:r>
              <a:rPr sz="2600" b="1" spc="-95" dirty="0">
                <a:solidFill>
                  <a:srgbClr val="FF9900"/>
                </a:solidFill>
                <a:latin typeface="Constantia"/>
                <a:cs typeface="Constantia"/>
              </a:rPr>
              <a:t> </a:t>
            </a:r>
            <a:r>
              <a:rPr sz="2600" b="1" spc="-25" dirty="0">
                <a:solidFill>
                  <a:srgbClr val="FF9900"/>
                </a:solidFill>
                <a:latin typeface="Constantia"/>
                <a:cs typeface="Constantia"/>
              </a:rPr>
              <a:t>to </a:t>
            </a:r>
            <a:r>
              <a:rPr sz="2600" b="1" spc="-10" dirty="0">
                <a:solidFill>
                  <a:srgbClr val="FF9900"/>
                </a:solidFill>
                <a:latin typeface="Constantia"/>
                <a:cs typeface="Constantia"/>
              </a:rPr>
              <a:t>protect</a:t>
            </a:r>
            <a:r>
              <a:rPr sz="2600" b="1" spc="-95" dirty="0">
                <a:solidFill>
                  <a:srgbClr val="FF9900"/>
                </a:solidFill>
                <a:latin typeface="Constantia"/>
                <a:cs typeface="Constantia"/>
              </a:rPr>
              <a:t> </a:t>
            </a:r>
            <a:r>
              <a:rPr sz="2600" b="1" spc="-20" dirty="0">
                <a:solidFill>
                  <a:srgbClr val="FF9900"/>
                </a:solidFill>
                <a:latin typeface="Constantia"/>
                <a:cs typeface="Constantia"/>
              </a:rPr>
              <a:t>bees</a:t>
            </a:r>
            <a:endParaRPr sz="2600">
              <a:latin typeface="Constantia"/>
              <a:cs typeface="Constantia"/>
            </a:endParaRPr>
          </a:p>
        </p:txBody>
      </p:sp>
      <p:sp>
        <p:nvSpPr>
          <p:cNvPr id="3" name="object 3"/>
          <p:cNvSpPr txBox="1"/>
          <p:nvPr/>
        </p:nvSpPr>
        <p:spPr>
          <a:xfrm>
            <a:off x="336200" y="4141586"/>
            <a:ext cx="3848735" cy="2378710"/>
          </a:xfrm>
          <a:prstGeom prst="rect">
            <a:avLst/>
          </a:prstGeom>
        </p:spPr>
        <p:txBody>
          <a:bodyPr vert="horz" wrap="square" lIns="0" tIns="12700" rIns="0" bIns="0" rtlCol="0">
            <a:spAutoFit/>
          </a:bodyPr>
          <a:lstStyle/>
          <a:p>
            <a:pPr marL="12065" marR="5080" algn="ctr">
              <a:lnSpc>
                <a:spcPct val="100000"/>
              </a:lnSpc>
              <a:spcBef>
                <a:spcPts val="100"/>
              </a:spcBef>
            </a:pPr>
            <a:r>
              <a:rPr sz="2600" b="1" dirty="0">
                <a:solidFill>
                  <a:srgbClr val="FF9900"/>
                </a:solidFill>
                <a:latin typeface="Constantia"/>
                <a:cs typeface="Constantia"/>
              </a:rPr>
              <a:t>Some</a:t>
            </a:r>
            <a:r>
              <a:rPr sz="2600" b="1" spc="-100" dirty="0">
                <a:solidFill>
                  <a:srgbClr val="FF9900"/>
                </a:solidFill>
                <a:latin typeface="Constantia"/>
                <a:cs typeface="Constantia"/>
              </a:rPr>
              <a:t> </a:t>
            </a:r>
            <a:r>
              <a:rPr sz="2600" b="1" dirty="0">
                <a:solidFill>
                  <a:srgbClr val="FF9900"/>
                </a:solidFill>
                <a:latin typeface="Constantia"/>
                <a:cs typeface="Constantia"/>
              </a:rPr>
              <a:t>labels</a:t>
            </a:r>
            <a:r>
              <a:rPr sz="2600" b="1" spc="-130" dirty="0">
                <a:solidFill>
                  <a:srgbClr val="FF9900"/>
                </a:solidFill>
                <a:latin typeface="Constantia"/>
                <a:cs typeface="Constantia"/>
              </a:rPr>
              <a:t> </a:t>
            </a:r>
            <a:r>
              <a:rPr sz="2600" b="1" dirty="0">
                <a:solidFill>
                  <a:srgbClr val="FF9900"/>
                </a:solidFill>
                <a:latin typeface="Constantia"/>
                <a:cs typeface="Constantia"/>
              </a:rPr>
              <a:t>prohibit</a:t>
            </a:r>
            <a:r>
              <a:rPr sz="2600" b="1" spc="-130" dirty="0">
                <a:solidFill>
                  <a:srgbClr val="FF9900"/>
                </a:solidFill>
                <a:latin typeface="Constantia"/>
                <a:cs typeface="Constantia"/>
              </a:rPr>
              <a:t> </a:t>
            </a:r>
            <a:r>
              <a:rPr sz="2600" b="1" spc="-25" dirty="0">
                <a:solidFill>
                  <a:srgbClr val="FF9900"/>
                </a:solidFill>
                <a:latin typeface="Constantia"/>
                <a:cs typeface="Constantia"/>
              </a:rPr>
              <a:t>use </a:t>
            </a:r>
            <a:r>
              <a:rPr sz="2600" b="1" dirty="0">
                <a:solidFill>
                  <a:srgbClr val="FF9900"/>
                </a:solidFill>
                <a:latin typeface="Constantia"/>
                <a:cs typeface="Constantia"/>
              </a:rPr>
              <a:t>of</a:t>
            </a:r>
            <a:r>
              <a:rPr sz="2600" b="1" spc="5" dirty="0">
                <a:solidFill>
                  <a:srgbClr val="FF9900"/>
                </a:solidFill>
                <a:latin typeface="Constantia"/>
                <a:cs typeface="Constantia"/>
              </a:rPr>
              <a:t> </a:t>
            </a:r>
            <a:r>
              <a:rPr sz="2600" b="1" dirty="0">
                <a:solidFill>
                  <a:srgbClr val="FF9900"/>
                </a:solidFill>
                <a:latin typeface="Constantia"/>
                <a:cs typeface="Constantia"/>
              </a:rPr>
              <a:t>some</a:t>
            </a:r>
            <a:r>
              <a:rPr sz="2600" b="1" spc="-60" dirty="0">
                <a:solidFill>
                  <a:srgbClr val="FF9900"/>
                </a:solidFill>
                <a:latin typeface="Constantia"/>
                <a:cs typeface="Constantia"/>
              </a:rPr>
              <a:t> </a:t>
            </a:r>
            <a:r>
              <a:rPr sz="2600" b="1" dirty="0">
                <a:solidFill>
                  <a:srgbClr val="FF9900"/>
                </a:solidFill>
                <a:latin typeface="Constantia"/>
                <a:cs typeface="Constantia"/>
              </a:rPr>
              <a:t>neonics</a:t>
            </a:r>
            <a:r>
              <a:rPr sz="2600" b="1" spc="-120" dirty="0">
                <a:solidFill>
                  <a:srgbClr val="FF9900"/>
                </a:solidFill>
                <a:latin typeface="Constantia"/>
                <a:cs typeface="Constantia"/>
              </a:rPr>
              <a:t> </a:t>
            </a:r>
            <a:r>
              <a:rPr sz="2600" b="1" spc="-10" dirty="0">
                <a:solidFill>
                  <a:srgbClr val="FF9900"/>
                </a:solidFill>
                <a:latin typeface="Constantia"/>
                <a:cs typeface="Constantia"/>
              </a:rPr>
              <a:t>where </a:t>
            </a:r>
            <a:r>
              <a:rPr sz="2600" b="1" dirty="0">
                <a:solidFill>
                  <a:srgbClr val="FF9900"/>
                </a:solidFill>
                <a:latin typeface="Constantia"/>
                <a:cs typeface="Constantia"/>
              </a:rPr>
              <a:t>bees</a:t>
            </a:r>
            <a:r>
              <a:rPr sz="2600" b="1" spc="-145" dirty="0">
                <a:solidFill>
                  <a:srgbClr val="FF9900"/>
                </a:solidFill>
                <a:latin typeface="Constantia"/>
                <a:cs typeface="Constantia"/>
              </a:rPr>
              <a:t> </a:t>
            </a:r>
            <a:r>
              <a:rPr sz="2600" b="1" dirty="0">
                <a:solidFill>
                  <a:srgbClr val="FF9900"/>
                </a:solidFill>
                <a:latin typeface="Constantia"/>
                <a:cs typeface="Constantia"/>
              </a:rPr>
              <a:t>are</a:t>
            </a:r>
            <a:r>
              <a:rPr sz="2600" b="1" spc="-130" dirty="0">
                <a:solidFill>
                  <a:srgbClr val="FF9900"/>
                </a:solidFill>
                <a:latin typeface="Constantia"/>
                <a:cs typeface="Constantia"/>
              </a:rPr>
              <a:t> </a:t>
            </a:r>
            <a:r>
              <a:rPr sz="2600" b="1" spc="-10" dirty="0">
                <a:solidFill>
                  <a:srgbClr val="FF9900"/>
                </a:solidFill>
                <a:latin typeface="Constantia"/>
                <a:cs typeface="Constantia"/>
              </a:rPr>
              <a:t>present</a:t>
            </a:r>
            <a:endParaRPr sz="2600">
              <a:latin typeface="Constantia"/>
              <a:cs typeface="Constantia"/>
            </a:endParaRPr>
          </a:p>
          <a:p>
            <a:pPr algn="ctr">
              <a:lnSpc>
                <a:spcPct val="100000"/>
              </a:lnSpc>
              <a:spcBef>
                <a:spcPts val="2085"/>
              </a:spcBef>
            </a:pPr>
            <a:r>
              <a:rPr sz="1800" b="1" dirty="0">
                <a:solidFill>
                  <a:srgbClr val="222613"/>
                </a:solidFill>
                <a:latin typeface="Constantia"/>
                <a:cs typeface="Constantia"/>
              </a:rPr>
              <a:t>- </a:t>
            </a:r>
            <a:r>
              <a:rPr sz="1800" b="1" spc="-10" dirty="0">
                <a:solidFill>
                  <a:srgbClr val="222613"/>
                </a:solidFill>
                <a:latin typeface="Constantia"/>
                <a:cs typeface="Constantia"/>
              </a:rPr>
              <a:t>Neonicotinoids</a:t>
            </a:r>
            <a:r>
              <a:rPr sz="1800" b="1" spc="-25" dirty="0">
                <a:solidFill>
                  <a:srgbClr val="222613"/>
                </a:solidFill>
                <a:latin typeface="Constantia"/>
                <a:cs typeface="Constantia"/>
              </a:rPr>
              <a:t> </a:t>
            </a:r>
            <a:r>
              <a:rPr sz="1800" b="1" spc="-50" dirty="0">
                <a:solidFill>
                  <a:srgbClr val="222613"/>
                </a:solidFill>
                <a:latin typeface="Constantia"/>
                <a:cs typeface="Constantia"/>
              </a:rPr>
              <a:t>–</a:t>
            </a:r>
            <a:endParaRPr sz="1800">
              <a:latin typeface="Constantia"/>
              <a:cs typeface="Constantia"/>
            </a:endParaRPr>
          </a:p>
          <a:p>
            <a:pPr marL="396240" marR="394970" indent="53975" algn="ctr">
              <a:lnSpc>
                <a:spcPct val="100000"/>
              </a:lnSpc>
              <a:spcBef>
                <a:spcPts val="600"/>
              </a:spcBef>
            </a:pPr>
            <a:r>
              <a:rPr sz="1800" b="1" dirty="0">
                <a:solidFill>
                  <a:srgbClr val="222613"/>
                </a:solidFill>
                <a:latin typeface="Constantia"/>
                <a:cs typeface="Constantia"/>
              </a:rPr>
              <a:t>Imidacloprid,</a:t>
            </a:r>
            <a:r>
              <a:rPr sz="1800" b="1" spc="-85" dirty="0">
                <a:solidFill>
                  <a:srgbClr val="222613"/>
                </a:solidFill>
                <a:latin typeface="Constantia"/>
                <a:cs typeface="Constantia"/>
              </a:rPr>
              <a:t> </a:t>
            </a:r>
            <a:r>
              <a:rPr sz="1800" b="1" spc="-10" dirty="0">
                <a:solidFill>
                  <a:srgbClr val="222613"/>
                </a:solidFill>
                <a:latin typeface="Constantia"/>
                <a:cs typeface="Constantia"/>
              </a:rPr>
              <a:t>dinotefuran, </a:t>
            </a:r>
            <a:r>
              <a:rPr sz="1800" b="1" dirty="0">
                <a:solidFill>
                  <a:srgbClr val="222613"/>
                </a:solidFill>
                <a:latin typeface="Constantia"/>
                <a:cs typeface="Constantia"/>
              </a:rPr>
              <a:t>clothianidin,</a:t>
            </a:r>
            <a:r>
              <a:rPr sz="1800" b="1" spc="-55" dirty="0">
                <a:solidFill>
                  <a:srgbClr val="222613"/>
                </a:solidFill>
                <a:latin typeface="Constantia"/>
                <a:cs typeface="Constantia"/>
              </a:rPr>
              <a:t> </a:t>
            </a:r>
            <a:r>
              <a:rPr sz="1800" b="1" spc="-10" dirty="0">
                <a:solidFill>
                  <a:srgbClr val="222613"/>
                </a:solidFill>
                <a:latin typeface="Constantia"/>
                <a:cs typeface="Constantia"/>
              </a:rPr>
              <a:t>thiamethoxam</a:t>
            </a:r>
            <a:endParaRPr sz="1800">
              <a:latin typeface="Constantia"/>
              <a:cs typeface="Constantia"/>
            </a:endParaRPr>
          </a:p>
        </p:txBody>
      </p:sp>
      <p:grpSp>
        <p:nvGrpSpPr>
          <p:cNvPr id="4" name="object 4"/>
          <p:cNvGrpSpPr/>
          <p:nvPr/>
        </p:nvGrpSpPr>
        <p:grpSpPr>
          <a:xfrm>
            <a:off x="585325" y="370381"/>
            <a:ext cx="8400415" cy="5274945"/>
            <a:chOff x="585325" y="370381"/>
            <a:chExt cx="8400415" cy="5274945"/>
          </a:xfrm>
        </p:grpSpPr>
        <p:pic>
          <p:nvPicPr>
            <p:cNvPr id="5" name="object 5"/>
            <p:cNvPicPr/>
            <p:nvPr/>
          </p:nvPicPr>
          <p:blipFill>
            <a:blip r:embed="rId3" cstate="print"/>
            <a:stretch>
              <a:fillRect/>
            </a:stretch>
          </p:blipFill>
          <p:spPr>
            <a:xfrm>
              <a:off x="7696200" y="838200"/>
              <a:ext cx="914399" cy="914399"/>
            </a:xfrm>
            <a:prstGeom prst="rect">
              <a:avLst/>
            </a:prstGeom>
          </p:spPr>
        </p:pic>
        <p:pic>
          <p:nvPicPr>
            <p:cNvPr id="6" name="object 6"/>
            <p:cNvPicPr/>
            <p:nvPr/>
          </p:nvPicPr>
          <p:blipFill>
            <a:blip r:embed="rId4" cstate="print"/>
            <a:stretch>
              <a:fillRect/>
            </a:stretch>
          </p:blipFill>
          <p:spPr>
            <a:xfrm>
              <a:off x="4419600" y="2139950"/>
              <a:ext cx="4565649" cy="3505199"/>
            </a:xfrm>
            <a:prstGeom prst="rect">
              <a:avLst/>
            </a:prstGeom>
          </p:spPr>
        </p:pic>
        <p:pic>
          <p:nvPicPr>
            <p:cNvPr id="7" name="object 7"/>
            <p:cNvPicPr/>
            <p:nvPr/>
          </p:nvPicPr>
          <p:blipFill>
            <a:blip r:embed="rId5" cstate="print"/>
            <a:stretch>
              <a:fillRect/>
            </a:stretch>
          </p:blipFill>
          <p:spPr>
            <a:xfrm>
              <a:off x="641713" y="387272"/>
              <a:ext cx="1811134" cy="288226"/>
            </a:xfrm>
            <a:prstGeom prst="rect">
              <a:avLst/>
            </a:prstGeom>
          </p:spPr>
        </p:pic>
        <p:pic>
          <p:nvPicPr>
            <p:cNvPr id="8" name="object 8"/>
            <p:cNvPicPr/>
            <p:nvPr/>
          </p:nvPicPr>
          <p:blipFill>
            <a:blip r:embed="rId6" cstate="print"/>
            <a:stretch>
              <a:fillRect/>
            </a:stretch>
          </p:blipFill>
          <p:spPr>
            <a:xfrm>
              <a:off x="2565001" y="370381"/>
              <a:ext cx="997204" cy="307492"/>
            </a:xfrm>
            <a:prstGeom prst="rect">
              <a:avLst/>
            </a:prstGeom>
          </p:spPr>
        </p:pic>
        <p:pic>
          <p:nvPicPr>
            <p:cNvPr id="9" name="object 9"/>
            <p:cNvPicPr/>
            <p:nvPr/>
          </p:nvPicPr>
          <p:blipFill>
            <a:blip r:embed="rId7" cstate="print"/>
            <a:stretch>
              <a:fillRect/>
            </a:stretch>
          </p:blipFill>
          <p:spPr>
            <a:xfrm>
              <a:off x="3686664" y="385076"/>
              <a:ext cx="3670020" cy="293598"/>
            </a:xfrm>
            <a:prstGeom prst="rect">
              <a:avLst/>
            </a:prstGeom>
          </p:spPr>
        </p:pic>
        <p:pic>
          <p:nvPicPr>
            <p:cNvPr id="10" name="object 10"/>
            <p:cNvPicPr/>
            <p:nvPr/>
          </p:nvPicPr>
          <p:blipFill>
            <a:blip r:embed="rId8" cstate="print"/>
            <a:stretch>
              <a:fillRect/>
            </a:stretch>
          </p:blipFill>
          <p:spPr>
            <a:xfrm>
              <a:off x="585325" y="872768"/>
              <a:ext cx="6838708" cy="293585"/>
            </a:xfrm>
            <a:prstGeom prst="rect">
              <a:avLst/>
            </a:prstGeom>
          </p:spPr>
        </p:pic>
        <p:pic>
          <p:nvPicPr>
            <p:cNvPr id="11" name="object 11"/>
            <p:cNvPicPr/>
            <p:nvPr/>
          </p:nvPicPr>
          <p:blipFill>
            <a:blip r:embed="rId9" cstate="print"/>
            <a:stretch>
              <a:fillRect/>
            </a:stretch>
          </p:blipFill>
          <p:spPr>
            <a:xfrm>
              <a:off x="1182733" y="1360448"/>
              <a:ext cx="5632932" cy="294182"/>
            </a:xfrm>
            <a:prstGeom prst="rect">
              <a:avLst/>
            </a:prstGeom>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0" y="382587"/>
              <a:ext cx="8730816" cy="5633541"/>
            </a:xfrm>
            <a:prstGeom prst="rect">
              <a:avLst/>
            </a:prstGeom>
          </p:spPr>
        </p:pic>
        <p:pic>
          <p:nvPicPr>
            <p:cNvPr id="4" name="object 4"/>
            <p:cNvPicPr/>
            <p:nvPr/>
          </p:nvPicPr>
          <p:blipFill>
            <a:blip r:embed="rId4" cstate="print"/>
            <a:stretch>
              <a:fillRect/>
            </a:stretch>
          </p:blipFill>
          <p:spPr>
            <a:xfrm>
              <a:off x="709612" y="1219212"/>
              <a:ext cx="1904999" cy="1828787"/>
            </a:xfrm>
            <a:prstGeom prst="rect">
              <a:avLst/>
            </a:prstGeom>
          </p:spPr>
        </p:pic>
      </p:grpSp>
      <p:sp>
        <p:nvSpPr>
          <p:cNvPr id="5" name="object 5"/>
          <p:cNvSpPr txBox="1"/>
          <p:nvPr/>
        </p:nvSpPr>
        <p:spPr>
          <a:xfrm>
            <a:off x="2456814" y="5732779"/>
            <a:ext cx="4838065" cy="756920"/>
          </a:xfrm>
          <a:prstGeom prst="rect">
            <a:avLst/>
          </a:prstGeom>
        </p:spPr>
        <p:txBody>
          <a:bodyPr vert="horz" wrap="square" lIns="0" tIns="12700" rIns="0" bIns="0" rtlCol="0">
            <a:spAutoFit/>
          </a:bodyPr>
          <a:lstStyle/>
          <a:p>
            <a:pPr marL="12700" marR="5080" indent="83820">
              <a:lnSpc>
                <a:spcPct val="100000"/>
              </a:lnSpc>
              <a:spcBef>
                <a:spcPts val="100"/>
              </a:spcBef>
            </a:pPr>
            <a:r>
              <a:rPr sz="2400" b="1" dirty="0">
                <a:solidFill>
                  <a:srgbClr val="0070C0"/>
                </a:solidFill>
                <a:latin typeface="Comic Sans MS"/>
                <a:cs typeface="Comic Sans MS"/>
              </a:rPr>
              <a:t>When</a:t>
            </a:r>
            <a:r>
              <a:rPr sz="2400" b="1" spc="-20" dirty="0">
                <a:solidFill>
                  <a:srgbClr val="0070C0"/>
                </a:solidFill>
                <a:latin typeface="Comic Sans MS"/>
                <a:cs typeface="Comic Sans MS"/>
              </a:rPr>
              <a:t> </a:t>
            </a:r>
            <a:r>
              <a:rPr sz="2400" b="1" dirty="0">
                <a:solidFill>
                  <a:srgbClr val="0070C0"/>
                </a:solidFill>
                <a:latin typeface="Comic Sans MS"/>
                <a:cs typeface="Comic Sans MS"/>
              </a:rPr>
              <a:t>you</a:t>
            </a:r>
            <a:r>
              <a:rPr sz="2400" b="1" spc="-10" dirty="0">
                <a:solidFill>
                  <a:srgbClr val="0070C0"/>
                </a:solidFill>
                <a:latin typeface="Comic Sans MS"/>
                <a:cs typeface="Comic Sans MS"/>
              </a:rPr>
              <a:t> </a:t>
            </a:r>
            <a:r>
              <a:rPr sz="2400" b="1" dirty="0">
                <a:solidFill>
                  <a:srgbClr val="0070C0"/>
                </a:solidFill>
                <a:latin typeface="Comic Sans MS"/>
                <a:cs typeface="Comic Sans MS"/>
              </a:rPr>
              <a:t>see</a:t>
            </a:r>
            <a:r>
              <a:rPr sz="2400" b="1" spc="-10" dirty="0">
                <a:solidFill>
                  <a:srgbClr val="0070C0"/>
                </a:solidFill>
                <a:latin typeface="Comic Sans MS"/>
                <a:cs typeface="Comic Sans MS"/>
              </a:rPr>
              <a:t> </a:t>
            </a:r>
            <a:r>
              <a:rPr sz="2400" b="1" dirty="0">
                <a:solidFill>
                  <a:srgbClr val="0070C0"/>
                </a:solidFill>
                <a:latin typeface="Comic Sans MS"/>
                <a:cs typeface="Comic Sans MS"/>
              </a:rPr>
              <a:t>the</a:t>
            </a:r>
            <a:r>
              <a:rPr sz="2400" b="1" spc="-25" dirty="0">
                <a:solidFill>
                  <a:srgbClr val="0070C0"/>
                </a:solidFill>
                <a:latin typeface="Comic Sans MS"/>
                <a:cs typeface="Comic Sans MS"/>
              </a:rPr>
              <a:t> </a:t>
            </a:r>
            <a:r>
              <a:rPr sz="2400" b="1" dirty="0">
                <a:solidFill>
                  <a:srgbClr val="0070C0"/>
                </a:solidFill>
                <a:latin typeface="Comic Sans MS"/>
                <a:cs typeface="Comic Sans MS"/>
              </a:rPr>
              <a:t>bee</a:t>
            </a:r>
            <a:r>
              <a:rPr sz="2400" b="1" spc="-20" dirty="0">
                <a:solidFill>
                  <a:srgbClr val="0070C0"/>
                </a:solidFill>
                <a:latin typeface="Comic Sans MS"/>
                <a:cs typeface="Comic Sans MS"/>
              </a:rPr>
              <a:t> </a:t>
            </a:r>
            <a:r>
              <a:rPr sz="2400" b="1" dirty="0">
                <a:solidFill>
                  <a:srgbClr val="0070C0"/>
                </a:solidFill>
                <a:latin typeface="Comic Sans MS"/>
                <a:cs typeface="Comic Sans MS"/>
              </a:rPr>
              <a:t>icon,</a:t>
            </a:r>
            <a:r>
              <a:rPr sz="2400" b="1" spc="5" dirty="0">
                <a:solidFill>
                  <a:srgbClr val="0070C0"/>
                </a:solidFill>
                <a:latin typeface="Comic Sans MS"/>
                <a:cs typeface="Comic Sans MS"/>
              </a:rPr>
              <a:t> </a:t>
            </a:r>
            <a:r>
              <a:rPr sz="2400" b="1" spc="-25" dirty="0">
                <a:solidFill>
                  <a:srgbClr val="0070C0"/>
                </a:solidFill>
                <a:latin typeface="Comic Sans MS"/>
                <a:cs typeface="Comic Sans MS"/>
              </a:rPr>
              <a:t>be </a:t>
            </a:r>
            <a:r>
              <a:rPr sz="2400" b="1" dirty="0">
                <a:solidFill>
                  <a:srgbClr val="0070C0"/>
                </a:solidFill>
                <a:latin typeface="Comic Sans MS"/>
                <a:cs typeface="Comic Sans MS"/>
              </a:rPr>
              <a:t>aware</a:t>
            </a:r>
            <a:r>
              <a:rPr sz="2400" b="1" spc="-30" dirty="0">
                <a:solidFill>
                  <a:srgbClr val="0070C0"/>
                </a:solidFill>
                <a:latin typeface="Comic Sans MS"/>
                <a:cs typeface="Comic Sans MS"/>
              </a:rPr>
              <a:t> </a:t>
            </a:r>
            <a:r>
              <a:rPr sz="2400" b="1" dirty="0">
                <a:solidFill>
                  <a:srgbClr val="0070C0"/>
                </a:solidFill>
                <a:latin typeface="Comic Sans MS"/>
                <a:cs typeface="Comic Sans MS"/>
              </a:rPr>
              <a:t>of</a:t>
            </a:r>
            <a:r>
              <a:rPr sz="2400" b="1" spc="-5" dirty="0">
                <a:solidFill>
                  <a:srgbClr val="0070C0"/>
                </a:solidFill>
                <a:latin typeface="Comic Sans MS"/>
                <a:cs typeface="Comic Sans MS"/>
              </a:rPr>
              <a:t> </a:t>
            </a:r>
            <a:r>
              <a:rPr sz="2400" b="1" dirty="0">
                <a:solidFill>
                  <a:srgbClr val="0070C0"/>
                </a:solidFill>
                <a:latin typeface="Comic Sans MS"/>
                <a:cs typeface="Comic Sans MS"/>
              </a:rPr>
              <a:t>a</a:t>
            </a:r>
            <a:r>
              <a:rPr sz="2400" b="1" spc="-10" dirty="0">
                <a:solidFill>
                  <a:srgbClr val="0070C0"/>
                </a:solidFill>
                <a:latin typeface="Comic Sans MS"/>
                <a:cs typeface="Comic Sans MS"/>
              </a:rPr>
              <a:t> </a:t>
            </a:r>
            <a:r>
              <a:rPr sz="2400" b="1" dirty="0">
                <a:solidFill>
                  <a:srgbClr val="0070C0"/>
                </a:solidFill>
                <a:latin typeface="Comic Sans MS"/>
                <a:cs typeface="Comic Sans MS"/>
              </a:rPr>
              <a:t>potential</a:t>
            </a:r>
            <a:r>
              <a:rPr sz="2400" b="1" spc="-5" dirty="0">
                <a:solidFill>
                  <a:srgbClr val="0070C0"/>
                </a:solidFill>
                <a:latin typeface="Comic Sans MS"/>
                <a:cs typeface="Comic Sans MS"/>
              </a:rPr>
              <a:t> </a:t>
            </a:r>
            <a:r>
              <a:rPr sz="2400" b="1" dirty="0">
                <a:solidFill>
                  <a:srgbClr val="0070C0"/>
                </a:solidFill>
                <a:latin typeface="Comic Sans MS"/>
                <a:cs typeface="Comic Sans MS"/>
              </a:rPr>
              <a:t>bee</a:t>
            </a:r>
            <a:r>
              <a:rPr sz="2400" b="1" spc="-25" dirty="0">
                <a:solidFill>
                  <a:srgbClr val="0070C0"/>
                </a:solidFill>
                <a:latin typeface="Comic Sans MS"/>
                <a:cs typeface="Comic Sans MS"/>
              </a:rPr>
              <a:t> </a:t>
            </a:r>
            <a:r>
              <a:rPr sz="2400" b="1" spc="-10" dirty="0">
                <a:solidFill>
                  <a:srgbClr val="0070C0"/>
                </a:solidFill>
                <a:latin typeface="Comic Sans MS"/>
                <a:cs typeface="Comic Sans MS"/>
              </a:rPr>
              <a:t>hazard</a:t>
            </a:r>
            <a:endParaRPr sz="2400">
              <a:latin typeface="Comic Sans MS"/>
              <a:cs typeface="Comic Sans MS"/>
            </a:endParaRPr>
          </a:p>
        </p:txBody>
      </p:sp>
      <p:grpSp>
        <p:nvGrpSpPr>
          <p:cNvPr id="6" name="object 6"/>
          <p:cNvGrpSpPr/>
          <p:nvPr/>
        </p:nvGrpSpPr>
        <p:grpSpPr>
          <a:xfrm>
            <a:off x="2264158" y="5018989"/>
            <a:ext cx="264795" cy="1144270"/>
            <a:chOff x="2264158" y="5018989"/>
            <a:chExt cx="264795" cy="1144270"/>
          </a:xfrm>
        </p:grpSpPr>
        <p:sp>
          <p:nvSpPr>
            <p:cNvPr id="7" name="object 7"/>
            <p:cNvSpPr/>
            <p:nvPr/>
          </p:nvSpPr>
          <p:spPr>
            <a:xfrm>
              <a:off x="2306510" y="5031689"/>
              <a:ext cx="210185" cy="1118870"/>
            </a:xfrm>
            <a:custGeom>
              <a:avLst/>
              <a:gdLst/>
              <a:ahLst/>
              <a:cxnLst/>
              <a:rect l="l" t="t" r="r" b="b"/>
              <a:pathLst>
                <a:path w="210185" h="1118870">
                  <a:moveTo>
                    <a:pt x="209676" y="1118285"/>
                  </a:moveTo>
                  <a:lnTo>
                    <a:pt x="0" y="0"/>
                  </a:lnTo>
                </a:path>
              </a:pathLst>
            </a:custGeom>
            <a:ln w="25400">
              <a:solidFill>
                <a:srgbClr val="0070C0"/>
              </a:solidFill>
            </a:ln>
          </p:spPr>
          <p:txBody>
            <a:bodyPr wrap="square" lIns="0" tIns="0" rIns="0" bIns="0" rtlCol="0"/>
            <a:lstStyle/>
            <a:p>
              <a:endParaRPr/>
            </a:p>
          </p:txBody>
        </p:sp>
        <p:sp>
          <p:nvSpPr>
            <p:cNvPr id="8" name="object 8"/>
            <p:cNvSpPr/>
            <p:nvPr/>
          </p:nvSpPr>
          <p:spPr>
            <a:xfrm>
              <a:off x="2276858" y="5031691"/>
              <a:ext cx="87630" cy="83185"/>
            </a:xfrm>
            <a:custGeom>
              <a:avLst/>
              <a:gdLst/>
              <a:ahLst/>
              <a:cxnLst/>
              <a:rect l="l" t="t" r="r" b="b"/>
              <a:pathLst>
                <a:path w="87630" h="83185">
                  <a:moveTo>
                    <a:pt x="0" y="83083"/>
                  </a:moveTo>
                  <a:lnTo>
                    <a:pt x="29654" y="0"/>
                  </a:lnTo>
                  <a:lnTo>
                    <a:pt x="87376" y="66700"/>
                  </a:lnTo>
                </a:path>
              </a:pathLst>
            </a:custGeom>
            <a:ln w="25400">
              <a:solidFill>
                <a:srgbClr val="0070C0"/>
              </a:solidFill>
            </a:ln>
          </p:spPr>
          <p:txBody>
            <a:bodyPr wrap="square" lIns="0" tIns="0" rIns="0" bIns="0" rtlCol="0"/>
            <a:lstStyle/>
            <a:p>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01600" rIns="0" bIns="0" rtlCol="0">
            <a:spAutoFit/>
          </a:bodyPr>
          <a:lstStyle/>
          <a:p>
            <a:pPr marL="361315" marR="5080" indent="-273050">
              <a:lnSpc>
                <a:spcPts val="3600"/>
              </a:lnSpc>
              <a:spcBef>
                <a:spcPts val="800"/>
              </a:spcBef>
            </a:pPr>
            <a:r>
              <a:rPr sz="3600" dirty="0">
                <a:solidFill>
                  <a:srgbClr val="0070C0"/>
                </a:solidFill>
                <a:latin typeface="Webdings"/>
                <a:cs typeface="Webdings"/>
              </a:rPr>
              <a:t></a:t>
            </a:r>
            <a:r>
              <a:rPr sz="3600" spc="-220" dirty="0">
                <a:solidFill>
                  <a:srgbClr val="0070C0"/>
                </a:solidFill>
                <a:latin typeface="Times New Roman"/>
                <a:cs typeface="Times New Roman"/>
              </a:rPr>
              <a:t> </a:t>
            </a:r>
            <a:r>
              <a:rPr sz="3000" b="1" spc="-25" dirty="0">
                <a:latin typeface="Constantia"/>
                <a:cs typeface="Constantia"/>
              </a:rPr>
              <a:t>Leave</a:t>
            </a:r>
            <a:r>
              <a:rPr sz="3000" b="1" spc="-150" dirty="0">
                <a:latin typeface="Constantia"/>
                <a:cs typeface="Constantia"/>
              </a:rPr>
              <a:t> </a:t>
            </a:r>
            <a:r>
              <a:rPr sz="3000" b="1" dirty="0">
                <a:latin typeface="Constantia"/>
                <a:cs typeface="Constantia"/>
              </a:rPr>
              <a:t>with</a:t>
            </a:r>
            <a:r>
              <a:rPr sz="3000" b="1" spc="-120" dirty="0">
                <a:latin typeface="Constantia"/>
                <a:cs typeface="Constantia"/>
              </a:rPr>
              <a:t> </a:t>
            </a:r>
            <a:r>
              <a:rPr sz="3000" b="1" dirty="0">
                <a:latin typeface="Constantia"/>
                <a:cs typeface="Constantia"/>
              </a:rPr>
              <a:t>an</a:t>
            </a:r>
            <a:r>
              <a:rPr sz="3000" b="1" spc="-55" dirty="0">
                <a:latin typeface="Constantia"/>
                <a:cs typeface="Constantia"/>
              </a:rPr>
              <a:t> </a:t>
            </a:r>
            <a:r>
              <a:rPr sz="3000" b="1" dirty="0">
                <a:latin typeface="Constantia"/>
                <a:cs typeface="Constantia"/>
              </a:rPr>
              <a:t>increased</a:t>
            </a:r>
            <a:r>
              <a:rPr sz="3000" b="1" spc="-65" dirty="0">
                <a:latin typeface="Constantia"/>
                <a:cs typeface="Constantia"/>
              </a:rPr>
              <a:t> </a:t>
            </a:r>
            <a:r>
              <a:rPr sz="3000" b="1" spc="-20" dirty="0">
                <a:latin typeface="Constantia"/>
                <a:cs typeface="Constantia"/>
              </a:rPr>
              <a:t>awareness</a:t>
            </a:r>
            <a:r>
              <a:rPr sz="3000" b="1" spc="-114" dirty="0">
                <a:latin typeface="Constantia"/>
                <a:cs typeface="Constantia"/>
              </a:rPr>
              <a:t> </a:t>
            </a:r>
            <a:r>
              <a:rPr sz="3000" b="1" spc="-25" dirty="0">
                <a:latin typeface="Constantia"/>
                <a:cs typeface="Constantia"/>
              </a:rPr>
              <a:t>of </a:t>
            </a:r>
            <a:r>
              <a:rPr sz="3000" b="1" spc="-10" dirty="0">
                <a:latin typeface="Constantia"/>
                <a:cs typeface="Constantia"/>
              </a:rPr>
              <a:t>pollinator</a:t>
            </a:r>
            <a:r>
              <a:rPr sz="3000" b="1" spc="-130" dirty="0">
                <a:latin typeface="Constantia"/>
                <a:cs typeface="Constantia"/>
              </a:rPr>
              <a:t> </a:t>
            </a:r>
            <a:r>
              <a:rPr sz="3000" b="1" spc="-10" dirty="0">
                <a:latin typeface="Constantia"/>
                <a:cs typeface="Constantia"/>
              </a:rPr>
              <a:t>protection</a:t>
            </a:r>
            <a:r>
              <a:rPr sz="3000" b="1" spc="-55" dirty="0">
                <a:latin typeface="Constantia"/>
                <a:cs typeface="Constantia"/>
              </a:rPr>
              <a:t> </a:t>
            </a:r>
            <a:r>
              <a:rPr sz="3000" b="1" spc="-10" dirty="0">
                <a:latin typeface="Constantia"/>
                <a:cs typeface="Constantia"/>
              </a:rPr>
              <a:t>strategies</a:t>
            </a:r>
            <a:endParaRPr sz="3000">
              <a:latin typeface="Constantia"/>
              <a:cs typeface="Constantia"/>
            </a:endParaRPr>
          </a:p>
        </p:txBody>
      </p:sp>
      <p:sp>
        <p:nvSpPr>
          <p:cNvPr id="3" name="object 3"/>
          <p:cNvSpPr txBox="1"/>
          <p:nvPr/>
        </p:nvSpPr>
        <p:spPr>
          <a:xfrm>
            <a:off x="383540" y="3010915"/>
            <a:ext cx="7642859" cy="3027680"/>
          </a:xfrm>
          <a:prstGeom prst="rect">
            <a:avLst/>
          </a:prstGeom>
        </p:spPr>
        <p:txBody>
          <a:bodyPr vert="horz" wrap="square" lIns="0" tIns="104140" rIns="0" bIns="0" rtlCol="0">
            <a:spAutoFit/>
          </a:bodyPr>
          <a:lstStyle/>
          <a:p>
            <a:pPr marL="285115" marR="310515" indent="-273050">
              <a:lnSpc>
                <a:spcPts val="3600"/>
              </a:lnSpc>
              <a:spcBef>
                <a:spcPts val="820"/>
              </a:spcBef>
            </a:pPr>
            <a:r>
              <a:rPr sz="3600" dirty="0">
                <a:solidFill>
                  <a:srgbClr val="0070C0"/>
                </a:solidFill>
                <a:latin typeface="Webdings"/>
                <a:cs typeface="Webdings"/>
              </a:rPr>
              <a:t></a:t>
            </a:r>
            <a:r>
              <a:rPr sz="3600" spc="-195" dirty="0">
                <a:solidFill>
                  <a:srgbClr val="0070C0"/>
                </a:solidFill>
                <a:latin typeface="Times New Roman"/>
                <a:cs typeface="Times New Roman"/>
              </a:rPr>
              <a:t> </a:t>
            </a:r>
            <a:r>
              <a:rPr sz="3000" b="1" spc="-10" dirty="0">
                <a:latin typeface="Constantia"/>
                <a:cs typeface="Constantia"/>
              </a:rPr>
              <a:t>Consider</a:t>
            </a:r>
            <a:r>
              <a:rPr sz="3000" b="1" spc="-125" dirty="0">
                <a:latin typeface="Constantia"/>
                <a:cs typeface="Constantia"/>
              </a:rPr>
              <a:t> </a:t>
            </a:r>
            <a:r>
              <a:rPr sz="3000" b="1" spc="-10" dirty="0">
                <a:latin typeface="Constantia"/>
                <a:cs typeface="Constantia"/>
              </a:rPr>
              <a:t>pollinator</a:t>
            </a:r>
            <a:r>
              <a:rPr sz="3000" b="1" spc="-105" dirty="0">
                <a:latin typeface="Constantia"/>
                <a:cs typeface="Constantia"/>
              </a:rPr>
              <a:t> </a:t>
            </a:r>
            <a:r>
              <a:rPr sz="3000" b="1" spc="-10" dirty="0">
                <a:latin typeface="Constantia"/>
                <a:cs typeface="Constantia"/>
              </a:rPr>
              <a:t>protection</a:t>
            </a:r>
            <a:r>
              <a:rPr sz="3000" b="1" spc="-80" dirty="0">
                <a:latin typeface="Constantia"/>
                <a:cs typeface="Constantia"/>
              </a:rPr>
              <a:t> </a:t>
            </a:r>
            <a:r>
              <a:rPr sz="3000" b="1" spc="-10" dirty="0">
                <a:latin typeface="Constantia"/>
                <a:cs typeface="Constantia"/>
              </a:rPr>
              <a:t>while </a:t>
            </a:r>
            <a:r>
              <a:rPr sz="3000" b="1" dirty="0">
                <a:latin typeface="Constantia"/>
                <a:cs typeface="Constantia"/>
              </a:rPr>
              <a:t>evaluating</a:t>
            </a:r>
            <a:r>
              <a:rPr sz="3000" b="1" spc="-95" dirty="0">
                <a:latin typeface="Constantia"/>
                <a:cs typeface="Constantia"/>
              </a:rPr>
              <a:t> </a:t>
            </a:r>
            <a:r>
              <a:rPr sz="3000" b="1" dirty="0">
                <a:latin typeface="Constantia"/>
                <a:cs typeface="Constantia"/>
              </a:rPr>
              <a:t>sites</a:t>
            </a:r>
            <a:r>
              <a:rPr sz="3000" b="1" spc="-150" dirty="0">
                <a:latin typeface="Constantia"/>
                <a:cs typeface="Constantia"/>
              </a:rPr>
              <a:t> </a:t>
            </a:r>
            <a:r>
              <a:rPr sz="3000" b="1" dirty="0">
                <a:latin typeface="Constantia"/>
                <a:cs typeface="Constantia"/>
              </a:rPr>
              <a:t>when</a:t>
            </a:r>
            <a:r>
              <a:rPr sz="3000" b="1" spc="-90" dirty="0">
                <a:latin typeface="Constantia"/>
                <a:cs typeface="Constantia"/>
              </a:rPr>
              <a:t> </a:t>
            </a:r>
            <a:r>
              <a:rPr sz="3000" b="1" dirty="0">
                <a:latin typeface="Constantia"/>
                <a:cs typeface="Constantia"/>
              </a:rPr>
              <a:t>making</a:t>
            </a:r>
            <a:r>
              <a:rPr sz="3000" b="1" spc="-75" dirty="0">
                <a:latin typeface="Constantia"/>
                <a:cs typeface="Constantia"/>
              </a:rPr>
              <a:t> </a:t>
            </a:r>
            <a:r>
              <a:rPr sz="3000" b="1" spc="-10" dirty="0">
                <a:latin typeface="Constantia"/>
                <a:cs typeface="Constantia"/>
              </a:rPr>
              <a:t>pesticide </a:t>
            </a:r>
            <a:r>
              <a:rPr sz="3000" b="1" dirty="0">
                <a:latin typeface="Constantia"/>
                <a:cs typeface="Constantia"/>
              </a:rPr>
              <a:t>use</a:t>
            </a:r>
            <a:r>
              <a:rPr sz="3000" b="1" spc="-130" dirty="0">
                <a:latin typeface="Constantia"/>
                <a:cs typeface="Constantia"/>
              </a:rPr>
              <a:t> </a:t>
            </a:r>
            <a:r>
              <a:rPr sz="3000" b="1" spc="-10" dirty="0">
                <a:latin typeface="Constantia"/>
                <a:cs typeface="Constantia"/>
              </a:rPr>
              <a:t>recommendations</a:t>
            </a:r>
            <a:endParaRPr sz="3000">
              <a:latin typeface="Constantia"/>
              <a:cs typeface="Constantia"/>
            </a:endParaRPr>
          </a:p>
          <a:p>
            <a:pPr>
              <a:lnSpc>
                <a:spcPct val="100000"/>
              </a:lnSpc>
              <a:spcBef>
                <a:spcPts val="15"/>
              </a:spcBef>
            </a:pPr>
            <a:endParaRPr sz="4100">
              <a:latin typeface="Constantia"/>
              <a:cs typeface="Constantia"/>
            </a:endParaRPr>
          </a:p>
          <a:p>
            <a:pPr marL="285115" marR="5080" indent="-273050">
              <a:lnSpc>
                <a:spcPts val="3600"/>
              </a:lnSpc>
            </a:pPr>
            <a:r>
              <a:rPr sz="3600" dirty="0">
                <a:solidFill>
                  <a:srgbClr val="0070C0"/>
                </a:solidFill>
                <a:latin typeface="Webdings"/>
                <a:cs typeface="Webdings"/>
              </a:rPr>
              <a:t></a:t>
            </a:r>
            <a:r>
              <a:rPr sz="3600" spc="-225" dirty="0">
                <a:solidFill>
                  <a:srgbClr val="0070C0"/>
                </a:solidFill>
                <a:latin typeface="Times New Roman"/>
                <a:cs typeface="Times New Roman"/>
              </a:rPr>
              <a:t> </a:t>
            </a:r>
            <a:r>
              <a:rPr sz="3000" b="1" dirty="0">
                <a:latin typeface="Constantia"/>
                <a:cs typeface="Constantia"/>
              </a:rPr>
              <a:t>Realizing</a:t>
            </a:r>
            <a:r>
              <a:rPr sz="3000" b="1" spc="-30" dirty="0">
                <a:latin typeface="Constantia"/>
                <a:cs typeface="Constantia"/>
              </a:rPr>
              <a:t> </a:t>
            </a:r>
            <a:r>
              <a:rPr sz="3000" b="1" dirty="0">
                <a:latin typeface="Constantia"/>
                <a:cs typeface="Constantia"/>
              </a:rPr>
              <a:t>that</a:t>
            </a:r>
            <a:r>
              <a:rPr sz="3000" b="1" spc="-150" dirty="0">
                <a:latin typeface="Constantia"/>
                <a:cs typeface="Constantia"/>
              </a:rPr>
              <a:t> </a:t>
            </a:r>
            <a:r>
              <a:rPr sz="3000" b="1" spc="-20" dirty="0">
                <a:latin typeface="Constantia"/>
                <a:cs typeface="Constantia"/>
              </a:rPr>
              <a:t>your</a:t>
            </a:r>
            <a:r>
              <a:rPr sz="3000" b="1" spc="-160" dirty="0">
                <a:latin typeface="Constantia"/>
                <a:cs typeface="Constantia"/>
              </a:rPr>
              <a:t> </a:t>
            </a:r>
            <a:r>
              <a:rPr sz="3000" b="1" dirty="0">
                <a:latin typeface="Constantia"/>
                <a:cs typeface="Constantia"/>
              </a:rPr>
              <a:t>role</a:t>
            </a:r>
            <a:r>
              <a:rPr sz="3000" b="1" spc="-105" dirty="0">
                <a:latin typeface="Constantia"/>
                <a:cs typeface="Constantia"/>
              </a:rPr>
              <a:t> </a:t>
            </a:r>
            <a:r>
              <a:rPr sz="3000" b="1" dirty="0">
                <a:latin typeface="Constantia"/>
                <a:cs typeface="Constantia"/>
              </a:rPr>
              <a:t>is</a:t>
            </a:r>
            <a:r>
              <a:rPr sz="3000" b="1" spc="-135" dirty="0">
                <a:latin typeface="Constantia"/>
                <a:cs typeface="Constantia"/>
              </a:rPr>
              <a:t> </a:t>
            </a:r>
            <a:r>
              <a:rPr sz="3000" b="1" dirty="0">
                <a:latin typeface="Constantia"/>
                <a:cs typeface="Constantia"/>
              </a:rPr>
              <a:t>critical</a:t>
            </a:r>
            <a:r>
              <a:rPr sz="3000" b="1" spc="-25" dirty="0">
                <a:latin typeface="Constantia"/>
                <a:cs typeface="Constantia"/>
              </a:rPr>
              <a:t> </a:t>
            </a:r>
            <a:r>
              <a:rPr sz="3000" b="1" dirty="0">
                <a:latin typeface="Constantia"/>
                <a:cs typeface="Constantia"/>
              </a:rPr>
              <a:t>in</a:t>
            </a:r>
            <a:r>
              <a:rPr sz="3000" b="1" spc="-85" dirty="0">
                <a:latin typeface="Constantia"/>
                <a:cs typeface="Constantia"/>
              </a:rPr>
              <a:t> </a:t>
            </a:r>
            <a:r>
              <a:rPr sz="3000" b="1" spc="-25" dirty="0">
                <a:latin typeface="Constantia"/>
                <a:cs typeface="Constantia"/>
              </a:rPr>
              <a:t>the </a:t>
            </a:r>
            <a:r>
              <a:rPr sz="3000" b="1" dirty="0">
                <a:latin typeface="Constantia"/>
                <a:cs typeface="Constantia"/>
              </a:rPr>
              <a:t>chain</a:t>
            </a:r>
            <a:r>
              <a:rPr sz="3000" b="1" spc="-110" dirty="0">
                <a:latin typeface="Constantia"/>
                <a:cs typeface="Constantia"/>
              </a:rPr>
              <a:t> </a:t>
            </a:r>
            <a:r>
              <a:rPr sz="3000" b="1" dirty="0">
                <a:latin typeface="Constantia"/>
                <a:cs typeface="Constantia"/>
              </a:rPr>
              <a:t>of</a:t>
            </a:r>
            <a:r>
              <a:rPr sz="3000" b="1" spc="5" dirty="0">
                <a:latin typeface="Constantia"/>
                <a:cs typeface="Constantia"/>
              </a:rPr>
              <a:t> </a:t>
            </a:r>
            <a:r>
              <a:rPr sz="3000" b="1" spc="-10" dirty="0">
                <a:latin typeface="Constantia"/>
                <a:cs typeface="Constantia"/>
              </a:rPr>
              <a:t>communication</a:t>
            </a:r>
            <a:r>
              <a:rPr sz="3000" b="1" spc="-85" dirty="0">
                <a:latin typeface="Constantia"/>
                <a:cs typeface="Constantia"/>
              </a:rPr>
              <a:t> </a:t>
            </a:r>
            <a:r>
              <a:rPr sz="3000" b="1" dirty="0">
                <a:latin typeface="Constantia"/>
                <a:cs typeface="Constantia"/>
              </a:rPr>
              <a:t>of</a:t>
            </a:r>
            <a:r>
              <a:rPr sz="3000" b="1" spc="75" dirty="0">
                <a:latin typeface="Constantia"/>
                <a:cs typeface="Constantia"/>
              </a:rPr>
              <a:t> </a:t>
            </a:r>
            <a:r>
              <a:rPr sz="3000" b="1" spc="-10" dirty="0">
                <a:latin typeface="Constantia"/>
                <a:cs typeface="Constantia"/>
              </a:rPr>
              <a:t>information!</a:t>
            </a:r>
            <a:endParaRPr sz="3000">
              <a:latin typeface="Constantia"/>
              <a:cs typeface="Constantia"/>
            </a:endParaRPr>
          </a:p>
        </p:txBody>
      </p:sp>
      <p:grpSp>
        <p:nvGrpSpPr>
          <p:cNvPr id="4" name="object 4"/>
          <p:cNvGrpSpPr/>
          <p:nvPr/>
        </p:nvGrpSpPr>
        <p:grpSpPr>
          <a:xfrm>
            <a:off x="1951597" y="381000"/>
            <a:ext cx="6815455" cy="1235075"/>
            <a:chOff x="1951597" y="381000"/>
            <a:chExt cx="6815455" cy="1235075"/>
          </a:xfrm>
        </p:grpSpPr>
        <p:pic>
          <p:nvPicPr>
            <p:cNvPr id="5" name="object 5"/>
            <p:cNvPicPr/>
            <p:nvPr/>
          </p:nvPicPr>
          <p:blipFill>
            <a:blip r:embed="rId3" cstate="print"/>
            <a:stretch>
              <a:fillRect/>
            </a:stretch>
          </p:blipFill>
          <p:spPr>
            <a:xfrm>
              <a:off x="7620000" y="381000"/>
              <a:ext cx="1146555" cy="1234731"/>
            </a:xfrm>
            <a:prstGeom prst="rect">
              <a:avLst/>
            </a:prstGeom>
          </p:spPr>
        </p:pic>
        <p:pic>
          <p:nvPicPr>
            <p:cNvPr id="6" name="object 6"/>
            <p:cNvPicPr/>
            <p:nvPr/>
          </p:nvPicPr>
          <p:blipFill>
            <a:blip r:embed="rId4" cstate="print"/>
            <a:stretch>
              <a:fillRect/>
            </a:stretch>
          </p:blipFill>
          <p:spPr>
            <a:xfrm>
              <a:off x="1951597" y="702080"/>
              <a:ext cx="4005173" cy="346214"/>
            </a:xfrm>
            <a:prstGeom prst="rect">
              <a:avLst/>
            </a:prstGeom>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9375" y="152400"/>
            <a:ext cx="8368563" cy="65591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304800" y="339725"/>
              <a:ext cx="8393747" cy="6184379"/>
            </a:xfrm>
            <a:prstGeom prst="rect">
              <a:avLst/>
            </a:prstGeom>
          </p:spPr>
        </p:pic>
        <p:pic>
          <p:nvPicPr>
            <p:cNvPr id="4" name="object 4"/>
            <p:cNvPicPr/>
            <p:nvPr/>
          </p:nvPicPr>
          <p:blipFill>
            <a:blip r:embed="rId4" cstate="print"/>
            <a:stretch>
              <a:fillRect/>
            </a:stretch>
          </p:blipFill>
          <p:spPr>
            <a:xfrm>
              <a:off x="3408362" y="4191000"/>
              <a:ext cx="714374" cy="685799"/>
            </a:xfrm>
            <a:prstGeom prst="rect">
              <a:avLst/>
            </a:prstGeom>
          </p:spPr>
        </p:pic>
        <p:sp>
          <p:nvSpPr>
            <p:cNvPr id="5" name="object 5"/>
            <p:cNvSpPr/>
            <p:nvPr/>
          </p:nvSpPr>
          <p:spPr>
            <a:xfrm>
              <a:off x="2971800" y="5105400"/>
              <a:ext cx="5410200" cy="762000"/>
            </a:xfrm>
            <a:custGeom>
              <a:avLst/>
              <a:gdLst/>
              <a:ahLst/>
              <a:cxnLst/>
              <a:rect l="l" t="t" r="r" b="b"/>
              <a:pathLst>
                <a:path w="5410200" h="762000">
                  <a:moveTo>
                    <a:pt x="0" y="381000"/>
                  </a:moveTo>
                  <a:lnTo>
                    <a:pt x="16976" y="338075"/>
                  </a:lnTo>
                  <a:lnTo>
                    <a:pt x="51291" y="306782"/>
                  </a:lnTo>
                  <a:lnTo>
                    <a:pt x="84016" y="286410"/>
                  </a:lnTo>
                  <a:lnTo>
                    <a:pt x="124355" y="266466"/>
                  </a:lnTo>
                  <a:lnTo>
                    <a:pt x="172078" y="246984"/>
                  </a:lnTo>
                  <a:lnTo>
                    <a:pt x="226957" y="227995"/>
                  </a:lnTo>
                  <a:lnTo>
                    <a:pt x="288764" y="209532"/>
                  </a:lnTo>
                  <a:lnTo>
                    <a:pt x="357271" y="191627"/>
                  </a:lnTo>
                  <a:lnTo>
                    <a:pt x="432249" y="174311"/>
                  </a:lnTo>
                  <a:lnTo>
                    <a:pt x="472093" y="165884"/>
                  </a:lnTo>
                  <a:lnTo>
                    <a:pt x="513469" y="157617"/>
                  </a:lnTo>
                  <a:lnTo>
                    <a:pt x="556349" y="149514"/>
                  </a:lnTo>
                  <a:lnTo>
                    <a:pt x="600704" y="141578"/>
                  </a:lnTo>
                  <a:lnTo>
                    <a:pt x="646505" y="133813"/>
                  </a:lnTo>
                  <a:lnTo>
                    <a:pt x="693725" y="126224"/>
                  </a:lnTo>
                  <a:lnTo>
                    <a:pt x="742334" y="118815"/>
                  </a:lnTo>
                  <a:lnTo>
                    <a:pt x="792303" y="111590"/>
                  </a:lnTo>
                  <a:lnTo>
                    <a:pt x="843605" y="104552"/>
                  </a:lnTo>
                  <a:lnTo>
                    <a:pt x="896211" y="97705"/>
                  </a:lnTo>
                  <a:lnTo>
                    <a:pt x="950092" y="91055"/>
                  </a:lnTo>
                  <a:lnTo>
                    <a:pt x="1005220" y="84604"/>
                  </a:lnTo>
                  <a:lnTo>
                    <a:pt x="1061566" y="78357"/>
                  </a:lnTo>
                  <a:lnTo>
                    <a:pt x="1119102" y="72318"/>
                  </a:lnTo>
                  <a:lnTo>
                    <a:pt x="1177798" y="66490"/>
                  </a:lnTo>
                  <a:lnTo>
                    <a:pt x="1237627" y="60878"/>
                  </a:lnTo>
                  <a:lnTo>
                    <a:pt x="1298560" y="55486"/>
                  </a:lnTo>
                  <a:lnTo>
                    <a:pt x="1360569" y="50318"/>
                  </a:lnTo>
                  <a:lnTo>
                    <a:pt x="1423624" y="45378"/>
                  </a:lnTo>
                  <a:lnTo>
                    <a:pt x="1487698" y="40670"/>
                  </a:lnTo>
                  <a:lnTo>
                    <a:pt x="1552762" y="36197"/>
                  </a:lnTo>
                  <a:lnTo>
                    <a:pt x="1618787" y="31965"/>
                  </a:lnTo>
                  <a:lnTo>
                    <a:pt x="1685744" y="27976"/>
                  </a:lnTo>
                  <a:lnTo>
                    <a:pt x="1753606" y="24235"/>
                  </a:lnTo>
                  <a:lnTo>
                    <a:pt x="1822343" y="20747"/>
                  </a:lnTo>
                  <a:lnTo>
                    <a:pt x="1891928" y="17514"/>
                  </a:lnTo>
                  <a:lnTo>
                    <a:pt x="1962331" y="14541"/>
                  </a:lnTo>
                  <a:lnTo>
                    <a:pt x="2033524" y="11833"/>
                  </a:lnTo>
                  <a:lnTo>
                    <a:pt x="2105478" y="9392"/>
                  </a:lnTo>
                  <a:lnTo>
                    <a:pt x="2178165" y="7223"/>
                  </a:lnTo>
                  <a:lnTo>
                    <a:pt x="2251557" y="5331"/>
                  </a:lnTo>
                  <a:lnTo>
                    <a:pt x="2325624" y="3719"/>
                  </a:lnTo>
                  <a:lnTo>
                    <a:pt x="2400339" y="2390"/>
                  </a:lnTo>
                  <a:lnTo>
                    <a:pt x="2475672" y="1350"/>
                  </a:lnTo>
                  <a:lnTo>
                    <a:pt x="2551596" y="603"/>
                  </a:lnTo>
                  <a:lnTo>
                    <a:pt x="2628081" y="151"/>
                  </a:lnTo>
                  <a:lnTo>
                    <a:pt x="2705100" y="0"/>
                  </a:lnTo>
                  <a:lnTo>
                    <a:pt x="2782118" y="151"/>
                  </a:lnTo>
                  <a:lnTo>
                    <a:pt x="2858603" y="603"/>
                  </a:lnTo>
                  <a:lnTo>
                    <a:pt x="2934527" y="1350"/>
                  </a:lnTo>
                  <a:lnTo>
                    <a:pt x="3009860" y="2390"/>
                  </a:lnTo>
                  <a:lnTo>
                    <a:pt x="3084575" y="3719"/>
                  </a:lnTo>
                  <a:lnTo>
                    <a:pt x="3158642" y="5331"/>
                  </a:lnTo>
                  <a:lnTo>
                    <a:pt x="3232034" y="7223"/>
                  </a:lnTo>
                  <a:lnTo>
                    <a:pt x="3304721" y="9392"/>
                  </a:lnTo>
                  <a:lnTo>
                    <a:pt x="3376675" y="11833"/>
                  </a:lnTo>
                  <a:lnTo>
                    <a:pt x="3447868" y="14541"/>
                  </a:lnTo>
                  <a:lnTo>
                    <a:pt x="3518271" y="17514"/>
                  </a:lnTo>
                  <a:lnTo>
                    <a:pt x="3587856" y="20747"/>
                  </a:lnTo>
                  <a:lnTo>
                    <a:pt x="3656593" y="24235"/>
                  </a:lnTo>
                  <a:lnTo>
                    <a:pt x="3724455" y="27976"/>
                  </a:lnTo>
                  <a:lnTo>
                    <a:pt x="3791412" y="31965"/>
                  </a:lnTo>
                  <a:lnTo>
                    <a:pt x="3857437" y="36197"/>
                  </a:lnTo>
                  <a:lnTo>
                    <a:pt x="3922501" y="40670"/>
                  </a:lnTo>
                  <a:lnTo>
                    <a:pt x="3986575" y="45378"/>
                  </a:lnTo>
                  <a:lnTo>
                    <a:pt x="4049630" y="50318"/>
                  </a:lnTo>
                  <a:lnTo>
                    <a:pt x="4111639" y="55486"/>
                  </a:lnTo>
                  <a:lnTo>
                    <a:pt x="4172572" y="60878"/>
                  </a:lnTo>
                  <a:lnTo>
                    <a:pt x="4232401" y="66490"/>
                  </a:lnTo>
                  <a:lnTo>
                    <a:pt x="4291097" y="72318"/>
                  </a:lnTo>
                  <a:lnTo>
                    <a:pt x="4348633" y="78357"/>
                  </a:lnTo>
                  <a:lnTo>
                    <a:pt x="4404979" y="84604"/>
                  </a:lnTo>
                  <a:lnTo>
                    <a:pt x="4460107" y="91055"/>
                  </a:lnTo>
                  <a:lnTo>
                    <a:pt x="4513988" y="97705"/>
                  </a:lnTo>
                  <a:lnTo>
                    <a:pt x="4566594" y="104552"/>
                  </a:lnTo>
                  <a:lnTo>
                    <a:pt x="4617896" y="111590"/>
                  </a:lnTo>
                  <a:lnTo>
                    <a:pt x="4667865" y="118815"/>
                  </a:lnTo>
                  <a:lnTo>
                    <a:pt x="4716474" y="126224"/>
                  </a:lnTo>
                  <a:lnTo>
                    <a:pt x="4763694" y="133813"/>
                  </a:lnTo>
                  <a:lnTo>
                    <a:pt x="4809495" y="141578"/>
                  </a:lnTo>
                  <a:lnTo>
                    <a:pt x="4853850" y="149514"/>
                  </a:lnTo>
                  <a:lnTo>
                    <a:pt x="4896730" y="157617"/>
                  </a:lnTo>
                  <a:lnTo>
                    <a:pt x="4938106" y="165884"/>
                  </a:lnTo>
                  <a:lnTo>
                    <a:pt x="4977950" y="174311"/>
                  </a:lnTo>
                  <a:lnTo>
                    <a:pt x="5016234" y="182893"/>
                  </a:lnTo>
                  <a:lnTo>
                    <a:pt x="5088005" y="200508"/>
                  </a:lnTo>
                  <a:lnTo>
                    <a:pt x="5153190" y="218696"/>
                  </a:lnTo>
                  <a:lnTo>
                    <a:pt x="5211562" y="237426"/>
                  </a:lnTo>
                  <a:lnTo>
                    <a:pt x="5262891" y="256666"/>
                  </a:lnTo>
                  <a:lnTo>
                    <a:pt x="5306951" y="276382"/>
                  </a:lnTo>
                  <a:lnTo>
                    <a:pt x="5343511" y="296544"/>
                  </a:lnTo>
                  <a:lnTo>
                    <a:pt x="5383793" y="327551"/>
                  </a:lnTo>
                  <a:lnTo>
                    <a:pt x="5405917" y="359379"/>
                  </a:lnTo>
                  <a:lnTo>
                    <a:pt x="5410200" y="381000"/>
                  </a:lnTo>
                  <a:lnTo>
                    <a:pt x="5409124" y="391847"/>
                  </a:lnTo>
                  <a:lnTo>
                    <a:pt x="5383793" y="434448"/>
                  </a:lnTo>
                  <a:lnTo>
                    <a:pt x="5343511" y="465455"/>
                  </a:lnTo>
                  <a:lnTo>
                    <a:pt x="5306951" y="485617"/>
                  </a:lnTo>
                  <a:lnTo>
                    <a:pt x="5262891" y="505333"/>
                  </a:lnTo>
                  <a:lnTo>
                    <a:pt x="5211562" y="524573"/>
                  </a:lnTo>
                  <a:lnTo>
                    <a:pt x="5153190" y="543303"/>
                  </a:lnTo>
                  <a:lnTo>
                    <a:pt x="5088005" y="561491"/>
                  </a:lnTo>
                  <a:lnTo>
                    <a:pt x="5016234" y="579106"/>
                  </a:lnTo>
                  <a:lnTo>
                    <a:pt x="4977950" y="587688"/>
                  </a:lnTo>
                  <a:lnTo>
                    <a:pt x="4938106" y="596115"/>
                  </a:lnTo>
                  <a:lnTo>
                    <a:pt x="4896730" y="604382"/>
                  </a:lnTo>
                  <a:lnTo>
                    <a:pt x="4853850" y="612485"/>
                  </a:lnTo>
                  <a:lnTo>
                    <a:pt x="4809495" y="620421"/>
                  </a:lnTo>
                  <a:lnTo>
                    <a:pt x="4763694" y="628186"/>
                  </a:lnTo>
                  <a:lnTo>
                    <a:pt x="4716474" y="635775"/>
                  </a:lnTo>
                  <a:lnTo>
                    <a:pt x="4667865" y="643184"/>
                  </a:lnTo>
                  <a:lnTo>
                    <a:pt x="4617896" y="650409"/>
                  </a:lnTo>
                  <a:lnTo>
                    <a:pt x="4566594" y="657447"/>
                  </a:lnTo>
                  <a:lnTo>
                    <a:pt x="4513988" y="664294"/>
                  </a:lnTo>
                  <a:lnTo>
                    <a:pt x="4460107" y="670944"/>
                  </a:lnTo>
                  <a:lnTo>
                    <a:pt x="4404979" y="677395"/>
                  </a:lnTo>
                  <a:lnTo>
                    <a:pt x="4348633" y="683642"/>
                  </a:lnTo>
                  <a:lnTo>
                    <a:pt x="4291097" y="689681"/>
                  </a:lnTo>
                  <a:lnTo>
                    <a:pt x="4232401" y="695509"/>
                  </a:lnTo>
                  <a:lnTo>
                    <a:pt x="4172572" y="701121"/>
                  </a:lnTo>
                  <a:lnTo>
                    <a:pt x="4111639" y="706513"/>
                  </a:lnTo>
                  <a:lnTo>
                    <a:pt x="4049630" y="711681"/>
                  </a:lnTo>
                  <a:lnTo>
                    <a:pt x="3986575" y="716621"/>
                  </a:lnTo>
                  <a:lnTo>
                    <a:pt x="3922501" y="721329"/>
                  </a:lnTo>
                  <a:lnTo>
                    <a:pt x="3857437" y="725802"/>
                  </a:lnTo>
                  <a:lnTo>
                    <a:pt x="3791412" y="730034"/>
                  </a:lnTo>
                  <a:lnTo>
                    <a:pt x="3724455" y="734023"/>
                  </a:lnTo>
                  <a:lnTo>
                    <a:pt x="3656593" y="737764"/>
                  </a:lnTo>
                  <a:lnTo>
                    <a:pt x="3587856" y="741252"/>
                  </a:lnTo>
                  <a:lnTo>
                    <a:pt x="3518271" y="744485"/>
                  </a:lnTo>
                  <a:lnTo>
                    <a:pt x="3447868" y="747458"/>
                  </a:lnTo>
                  <a:lnTo>
                    <a:pt x="3376675" y="750166"/>
                  </a:lnTo>
                  <a:lnTo>
                    <a:pt x="3304721" y="752607"/>
                  </a:lnTo>
                  <a:lnTo>
                    <a:pt x="3232034" y="754776"/>
                  </a:lnTo>
                  <a:lnTo>
                    <a:pt x="3158642" y="756668"/>
                  </a:lnTo>
                  <a:lnTo>
                    <a:pt x="3084575" y="758280"/>
                  </a:lnTo>
                  <a:lnTo>
                    <a:pt x="3009860" y="759609"/>
                  </a:lnTo>
                  <a:lnTo>
                    <a:pt x="2934527" y="760649"/>
                  </a:lnTo>
                  <a:lnTo>
                    <a:pt x="2858603" y="761396"/>
                  </a:lnTo>
                  <a:lnTo>
                    <a:pt x="2782118" y="761848"/>
                  </a:lnTo>
                  <a:lnTo>
                    <a:pt x="2705100" y="762000"/>
                  </a:lnTo>
                  <a:lnTo>
                    <a:pt x="2628081" y="761848"/>
                  </a:lnTo>
                  <a:lnTo>
                    <a:pt x="2551596" y="761396"/>
                  </a:lnTo>
                  <a:lnTo>
                    <a:pt x="2475672" y="760649"/>
                  </a:lnTo>
                  <a:lnTo>
                    <a:pt x="2400339" y="759609"/>
                  </a:lnTo>
                  <a:lnTo>
                    <a:pt x="2325624" y="758280"/>
                  </a:lnTo>
                  <a:lnTo>
                    <a:pt x="2251557" y="756668"/>
                  </a:lnTo>
                  <a:lnTo>
                    <a:pt x="2178165" y="754776"/>
                  </a:lnTo>
                  <a:lnTo>
                    <a:pt x="2105478" y="752607"/>
                  </a:lnTo>
                  <a:lnTo>
                    <a:pt x="2033524" y="750166"/>
                  </a:lnTo>
                  <a:lnTo>
                    <a:pt x="1962331" y="747458"/>
                  </a:lnTo>
                  <a:lnTo>
                    <a:pt x="1891928" y="744485"/>
                  </a:lnTo>
                  <a:lnTo>
                    <a:pt x="1822343" y="741252"/>
                  </a:lnTo>
                  <a:lnTo>
                    <a:pt x="1753606" y="737764"/>
                  </a:lnTo>
                  <a:lnTo>
                    <a:pt x="1685744" y="734023"/>
                  </a:lnTo>
                  <a:lnTo>
                    <a:pt x="1618787" y="730034"/>
                  </a:lnTo>
                  <a:lnTo>
                    <a:pt x="1552762" y="725802"/>
                  </a:lnTo>
                  <a:lnTo>
                    <a:pt x="1487698" y="721329"/>
                  </a:lnTo>
                  <a:lnTo>
                    <a:pt x="1423624" y="716621"/>
                  </a:lnTo>
                  <a:lnTo>
                    <a:pt x="1360569" y="711681"/>
                  </a:lnTo>
                  <a:lnTo>
                    <a:pt x="1298560" y="706513"/>
                  </a:lnTo>
                  <a:lnTo>
                    <a:pt x="1237627" y="701121"/>
                  </a:lnTo>
                  <a:lnTo>
                    <a:pt x="1177798" y="695509"/>
                  </a:lnTo>
                  <a:lnTo>
                    <a:pt x="1119102" y="689681"/>
                  </a:lnTo>
                  <a:lnTo>
                    <a:pt x="1061566" y="683642"/>
                  </a:lnTo>
                  <a:lnTo>
                    <a:pt x="1005220" y="677395"/>
                  </a:lnTo>
                  <a:lnTo>
                    <a:pt x="950092" y="670944"/>
                  </a:lnTo>
                  <a:lnTo>
                    <a:pt x="896211" y="664294"/>
                  </a:lnTo>
                  <a:lnTo>
                    <a:pt x="843605" y="657447"/>
                  </a:lnTo>
                  <a:lnTo>
                    <a:pt x="792303" y="650409"/>
                  </a:lnTo>
                  <a:lnTo>
                    <a:pt x="742334" y="643184"/>
                  </a:lnTo>
                  <a:lnTo>
                    <a:pt x="693725" y="635775"/>
                  </a:lnTo>
                  <a:lnTo>
                    <a:pt x="646505" y="628186"/>
                  </a:lnTo>
                  <a:lnTo>
                    <a:pt x="600704" y="620421"/>
                  </a:lnTo>
                  <a:lnTo>
                    <a:pt x="556349" y="612485"/>
                  </a:lnTo>
                  <a:lnTo>
                    <a:pt x="513469" y="604382"/>
                  </a:lnTo>
                  <a:lnTo>
                    <a:pt x="472093" y="596115"/>
                  </a:lnTo>
                  <a:lnTo>
                    <a:pt x="432249" y="587688"/>
                  </a:lnTo>
                  <a:lnTo>
                    <a:pt x="393965" y="579106"/>
                  </a:lnTo>
                  <a:lnTo>
                    <a:pt x="322194" y="561491"/>
                  </a:lnTo>
                  <a:lnTo>
                    <a:pt x="257009" y="543303"/>
                  </a:lnTo>
                  <a:lnTo>
                    <a:pt x="198637" y="524573"/>
                  </a:lnTo>
                  <a:lnTo>
                    <a:pt x="147308" y="505333"/>
                  </a:lnTo>
                  <a:lnTo>
                    <a:pt x="103248" y="485617"/>
                  </a:lnTo>
                  <a:lnTo>
                    <a:pt x="66688" y="465455"/>
                  </a:lnTo>
                  <a:lnTo>
                    <a:pt x="26406" y="434448"/>
                  </a:lnTo>
                  <a:lnTo>
                    <a:pt x="4282" y="402620"/>
                  </a:lnTo>
                  <a:lnTo>
                    <a:pt x="0" y="381000"/>
                  </a:lnTo>
                  <a:close/>
                </a:path>
              </a:pathLst>
            </a:custGeom>
            <a:ln w="38100">
              <a:solidFill>
                <a:srgbClr val="444D26"/>
              </a:solidFill>
            </a:ln>
          </p:spPr>
          <p:txBody>
            <a:bodyPr wrap="square" lIns="0" tIns="0" rIns="0" bIns="0" rtlCol="0"/>
            <a:lstStyle/>
            <a:p>
              <a:endParaRPr/>
            </a:p>
          </p:txBody>
        </p:sp>
        <p:sp>
          <p:nvSpPr>
            <p:cNvPr id="6" name="object 6"/>
            <p:cNvSpPr/>
            <p:nvPr/>
          </p:nvSpPr>
          <p:spPr>
            <a:xfrm>
              <a:off x="1219200" y="3810000"/>
              <a:ext cx="2903855" cy="304800"/>
            </a:xfrm>
            <a:custGeom>
              <a:avLst/>
              <a:gdLst/>
              <a:ahLst/>
              <a:cxnLst/>
              <a:rect l="l" t="t" r="r" b="b"/>
              <a:pathLst>
                <a:path w="2903854" h="304800">
                  <a:moveTo>
                    <a:pt x="0" y="304800"/>
                  </a:moveTo>
                  <a:lnTo>
                    <a:pt x="2903537" y="0"/>
                  </a:lnTo>
                </a:path>
              </a:pathLst>
            </a:custGeom>
            <a:ln w="19050">
              <a:solidFill>
                <a:srgbClr val="0000FF"/>
              </a:solidFill>
            </a:ln>
          </p:spPr>
          <p:txBody>
            <a:bodyPr wrap="square" lIns="0" tIns="0" rIns="0" bIns="0" rtlCol="0"/>
            <a:lstStyle/>
            <a:p>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2646140" y="3505906"/>
              <a:ext cx="4169675" cy="964772"/>
            </a:xfrm>
            <a:prstGeom prst="rect">
              <a:avLst/>
            </a:prstGeom>
          </p:spPr>
        </p:pic>
        <p:pic>
          <p:nvPicPr>
            <p:cNvPr id="4" name="object 4"/>
            <p:cNvPicPr/>
            <p:nvPr/>
          </p:nvPicPr>
          <p:blipFill>
            <a:blip r:embed="rId4" cstate="print"/>
            <a:stretch>
              <a:fillRect/>
            </a:stretch>
          </p:blipFill>
          <p:spPr>
            <a:xfrm>
              <a:off x="233362" y="333375"/>
              <a:ext cx="8527973" cy="6353831"/>
            </a:xfrm>
            <a:prstGeom prst="rect">
              <a:avLst/>
            </a:prstGeom>
          </p:spPr>
        </p:pic>
        <p:pic>
          <p:nvPicPr>
            <p:cNvPr id="5" name="object 5"/>
            <p:cNvPicPr/>
            <p:nvPr/>
          </p:nvPicPr>
          <p:blipFill>
            <a:blip r:embed="rId5" cstate="print"/>
            <a:stretch>
              <a:fillRect/>
            </a:stretch>
          </p:blipFill>
          <p:spPr>
            <a:xfrm>
              <a:off x="3784600" y="1176337"/>
              <a:ext cx="952499" cy="914399"/>
            </a:xfrm>
            <a:prstGeom prst="rect">
              <a:avLst/>
            </a:prstGeom>
          </p:spPr>
        </p:pic>
        <p:sp>
          <p:nvSpPr>
            <p:cNvPr id="6" name="object 6"/>
            <p:cNvSpPr/>
            <p:nvPr/>
          </p:nvSpPr>
          <p:spPr>
            <a:xfrm>
              <a:off x="914400" y="3230562"/>
              <a:ext cx="1828800" cy="168275"/>
            </a:xfrm>
            <a:custGeom>
              <a:avLst/>
              <a:gdLst/>
              <a:ahLst/>
              <a:cxnLst/>
              <a:rect l="l" t="t" r="r" b="b"/>
              <a:pathLst>
                <a:path w="1828800" h="168275">
                  <a:moveTo>
                    <a:pt x="0" y="168275"/>
                  </a:moveTo>
                  <a:lnTo>
                    <a:pt x="1828800" y="0"/>
                  </a:lnTo>
                </a:path>
              </a:pathLst>
            </a:custGeom>
            <a:ln w="25400">
              <a:solidFill>
                <a:srgbClr val="FF0000"/>
              </a:solidFill>
            </a:ln>
          </p:spPr>
          <p:txBody>
            <a:bodyPr wrap="square" lIns="0" tIns="0" rIns="0" bIns="0" rtlCol="0"/>
            <a:lstStyle/>
            <a:p>
              <a:endParaRPr/>
            </a:p>
          </p:txBody>
        </p:sp>
        <p:sp>
          <p:nvSpPr>
            <p:cNvPr id="7" name="object 7"/>
            <p:cNvSpPr/>
            <p:nvPr/>
          </p:nvSpPr>
          <p:spPr>
            <a:xfrm>
              <a:off x="893762" y="3733800"/>
              <a:ext cx="1828800" cy="167005"/>
            </a:xfrm>
            <a:custGeom>
              <a:avLst/>
              <a:gdLst/>
              <a:ahLst/>
              <a:cxnLst/>
              <a:rect l="l" t="t" r="r" b="b"/>
              <a:pathLst>
                <a:path w="1828800" h="167004">
                  <a:moveTo>
                    <a:pt x="0" y="166687"/>
                  </a:moveTo>
                  <a:lnTo>
                    <a:pt x="1828800" y="0"/>
                  </a:lnTo>
                </a:path>
              </a:pathLst>
            </a:custGeom>
            <a:ln w="25400">
              <a:solidFill>
                <a:srgbClr val="FF0000"/>
              </a:solidFill>
            </a:ln>
          </p:spPr>
          <p:txBody>
            <a:bodyPr wrap="square" lIns="0" tIns="0" rIns="0" bIns="0" rtlCol="0"/>
            <a:lstStyle/>
            <a:p>
              <a:endParaRPr/>
            </a:p>
          </p:txBody>
        </p:sp>
        <p:pic>
          <p:nvPicPr>
            <p:cNvPr id="8" name="object 8"/>
            <p:cNvPicPr/>
            <p:nvPr/>
          </p:nvPicPr>
          <p:blipFill>
            <a:blip r:embed="rId6" cstate="print"/>
            <a:stretch>
              <a:fillRect/>
            </a:stretch>
          </p:blipFill>
          <p:spPr>
            <a:xfrm>
              <a:off x="512762" y="1176337"/>
              <a:ext cx="2590799" cy="1458911"/>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sp>
          <p:nvSpPr>
            <p:cNvPr id="3" name="object 3"/>
            <p:cNvSpPr/>
            <p:nvPr/>
          </p:nvSpPr>
          <p:spPr>
            <a:xfrm>
              <a:off x="4230687" y="850900"/>
              <a:ext cx="4876800" cy="3133725"/>
            </a:xfrm>
            <a:custGeom>
              <a:avLst/>
              <a:gdLst/>
              <a:ahLst/>
              <a:cxnLst/>
              <a:rect l="l" t="t" r="r" b="b"/>
              <a:pathLst>
                <a:path w="4876800" h="3133725">
                  <a:moveTo>
                    <a:pt x="4876800" y="0"/>
                  </a:moveTo>
                  <a:lnTo>
                    <a:pt x="0" y="0"/>
                  </a:lnTo>
                  <a:lnTo>
                    <a:pt x="0" y="3133725"/>
                  </a:lnTo>
                  <a:lnTo>
                    <a:pt x="4876800" y="3133725"/>
                  </a:lnTo>
                  <a:lnTo>
                    <a:pt x="4876800" y="0"/>
                  </a:lnTo>
                  <a:close/>
                </a:path>
              </a:pathLst>
            </a:custGeom>
            <a:solidFill>
              <a:srgbClr val="EDF0E9"/>
            </a:solidFill>
          </p:spPr>
          <p:txBody>
            <a:bodyPr wrap="square" lIns="0" tIns="0" rIns="0" bIns="0" rtlCol="0"/>
            <a:lstStyle/>
            <a:p>
              <a:endParaRPr/>
            </a:p>
          </p:txBody>
        </p:sp>
        <p:sp>
          <p:nvSpPr>
            <p:cNvPr id="4" name="object 4"/>
            <p:cNvSpPr/>
            <p:nvPr/>
          </p:nvSpPr>
          <p:spPr>
            <a:xfrm>
              <a:off x="4230687" y="850900"/>
              <a:ext cx="4876800" cy="3133725"/>
            </a:xfrm>
            <a:custGeom>
              <a:avLst/>
              <a:gdLst/>
              <a:ahLst/>
              <a:cxnLst/>
              <a:rect l="l" t="t" r="r" b="b"/>
              <a:pathLst>
                <a:path w="4876800" h="3133725">
                  <a:moveTo>
                    <a:pt x="0" y="0"/>
                  </a:moveTo>
                  <a:lnTo>
                    <a:pt x="4876800" y="0"/>
                  </a:lnTo>
                  <a:lnTo>
                    <a:pt x="4876800" y="3133725"/>
                  </a:lnTo>
                  <a:lnTo>
                    <a:pt x="0" y="3133725"/>
                  </a:lnTo>
                  <a:lnTo>
                    <a:pt x="0" y="0"/>
                  </a:lnTo>
                  <a:close/>
                </a:path>
              </a:pathLst>
            </a:custGeom>
            <a:ln w="9525">
              <a:solidFill>
                <a:srgbClr val="A5B592"/>
              </a:solidFill>
            </a:ln>
          </p:spPr>
          <p:txBody>
            <a:bodyPr wrap="square" lIns="0" tIns="0" rIns="0" bIns="0" rtlCol="0"/>
            <a:lstStyle/>
            <a:p>
              <a:endParaRPr/>
            </a:p>
          </p:txBody>
        </p:sp>
      </p:grpSp>
      <p:sp>
        <p:nvSpPr>
          <p:cNvPr id="5" name="object 5"/>
          <p:cNvSpPr txBox="1">
            <a:spLocks noGrp="1"/>
          </p:cNvSpPr>
          <p:nvPr>
            <p:ph type="title"/>
          </p:nvPr>
        </p:nvSpPr>
        <p:spPr>
          <a:xfrm>
            <a:off x="4309427" y="827532"/>
            <a:ext cx="4216400" cy="720725"/>
          </a:xfrm>
          <a:prstGeom prst="rect">
            <a:avLst/>
          </a:prstGeom>
        </p:spPr>
        <p:txBody>
          <a:bodyPr vert="horz" wrap="square" lIns="0" tIns="53975" rIns="0" bIns="0" rtlCol="0">
            <a:spAutoFit/>
          </a:bodyPr>
          <a:lstStyle/>
          <a:p>
            <a:pPr marL="12700" marR="5080">
              <a:lnSpc>
                <a:spcPts val="2590"/>
              </a:lnSpc>
              <a:spcBef>
                <a:spcPts val="425"/>
              </a:spcBef>
            </a:pPr>
            <a:r>
              <a:rPr b="1" spc="-30" dirty="0">
                <a:latin typeface="Constantia"/>
                <a:cs typeface="Constantia"/>
              </a:rPr>
              <a:t>For</a:t>
            </a:r>
            <a:r>
              <a:rPr b="1" spc="-140" dirty="0">
                <a:latin typeface="Constantia"/>
                <a:cs typeface="Constantia"/>
              </a:rPr>
              <a:t> </a:t>
            </a:r>
            <a:r>
              <a:rPr b="1" dirty="0">
                <a:latin typeface="Constantia"/>
                <a:cs typeface="Constantia"/>
              </a:rPr>
              <a:t>products</a:t>
            </a:r>
            <a:r>
              <a:rPr b="1" spc="-105" dirty="0">
                <a:latin typeface="Constantia"/>
                <a:cs typeface="Constantia"/>
              </a:rPr>
              <a:t> </a:t>
            </a:r>
            <a:r>
              <a:rPr b="1" dirty="0">
                <a:latin typeface="Constantia"/>
                <a:cs typeface="Constantia"/>
              </a:rPr>
              <a:t>that</a:t>
            </a:r>
            <a:r>
              <a:rPr b="1" spc="-110" dirty="0">
                <a:latin typeface="Constantia"/>
                <a:cs typeface="Constantia"/>
              </a:rPr>
              <a:t> </a:t>
            </a:r>
            <a:r>
              <a:rPr b="1" dirty="0">
                <a:latin typeface="Constantia"/>
                <a:cs typeface="Constantia"/>
              </a:rPr>
              <a:t>pose</a:t>
            </a:r>
            <a:r>
              <a:rPr b="1" spc="-105" dirty="0">
                <a:latin typeface="Constantia"/>
                <a:cs typeface="Constantia"/>
              </a:rPr>
              <a:t> </a:t>
            </a:r>
            <a:r>
              <a:rPr b="1" dirty="0">
                <a:latin typeface="Constantia"/>
                <a:cs typeface="Constantia"/>
              </a:rPr>
              <a:t>risk</a:t>
            </a:r>
            <a:r>
              <a:rPr b="1" spc="-50" dirty="0">
                <a:latin typeface="Constantia"/>
                <a:cs typeface="Constantia"/>
              </a:rPr>
              <a:t> </a:t>
            </a:r>
            <a:r>
              <a:rPr b="1" spc="-25" dirty="0">
                <a:latin typeface="Constantia"/>
                <a:cs typeface="Constantia"/>
              </a:rPr>
              <a:t>to </a:t>
            </a:r>
            <a:r>
              <a:rPr b="1" spc="-10" dirty="0">
                <a:latin typeface="Constantia"/>
                <a:cs typeface="Constantia"/>
              </a:rPr>
              <a:t>pollinators:</a:t>
            </a:r>
          </a:p>
        </p:txBody>
      </p:sp>
      <p:sp>
        <p:nvSpPr>
          <p:cNvPr id="6" name="object 6"/>
          <p:cNvSpPr txBox="1"/>
          <p:nvPr/>
        </p:nvSpPr>
        <p:spPr>
          <a:xfrm>
            <a:off x="4309427" y="1568196"/>
            <a:ext cx="4425315" cy="2103755"/>
          </a:xfrm>
          <a:prstGeom prst="rect">
            <a:avLst/>
          </a:prstGeom>
        </p:spPr>
        <p:txBody>
          <a:bodyPr vert="horz" wrap="square" lIns="0" tIns="12065" rIns="0" bIns="0" rtlCol="0">
            <a:spAutoFit/>
          </a:bodyPr>
          <a:lstStyle/>
          <a:p>
            <a:pPr marL="286385" indent="-273685">
              <a:lnSpc>
                <a:spcPct val="100000"/>
              </a:lnSpc>
              <a:spcBef>
                <a:spcPts val="95"/>
              </a:spcBef>
              <a:buClr>
                <a:srgbClr val="F3A447"/>
              </a:buClr>
              <a:buSzPct val="109090"/>
              <a:buFont typeface="Arial"/>
              <a:buChar char="•"/>
              <a:tabLst>
                <a:tab pos="286385" algn="l"/>
              </a:tabLst>
            </a:pPr>
            <a:r>
              <a:rPr sz="2200" b="1" dirty="0">
                <a:solidFill>
                  <a:srgbClr val="C00000"/>
                </a:solidFill>
                <a:latin typeface="Constantia"/>
                <a:cs typeface="Constantia"/>
              </a:rPr>
              <a:t>Look</a:t>
            </a:r>
            <a:r>
              <a:rPr sz="2200" b="1" spc="-80" dirty="0">
                <a:solidFill>
                  <a:srgbClr val="C00000"/>
                </a:solidFill>
                <a:latin typeface="Constantia"/>
                <a:cs typeface="Constantia"/>
              </a:rPr>
              <a:t> </a:t>
            </a:r>
            <a:r>
              <a:rPr sz="2200" b="1" spc="-10" dirty="0">
                <a:solidFill>
                  <a:srgbClr val="C00000"/>
                </a:solidFill>
                <a:latin typeface="Constantia"/>
                <a:cs typeface="Constantia"/>
              </a:rPr>
              <a:t>for</a:t>
            </a:r>
            <a:r>
              <a:rPr sz="2200" b="1" spc="-120" dirty="0">
                <a:solidFill>
                  <a:srgbClr val="C00000"/>
                </a:solidFill>
                <a:latin typeface="Constantia"/>
                <a:cs typeface="Constantia"/>
              </a:rPr>
              <a:t> </a:t>
            </a:r>
            <a:r>
              <a:rPr sz="2200" b="1" dirty="0">
                <a:solidFill>
                  <a:srgbClr val="C00000"/>
                </a:solidFill>
                <a:latin typeface="Constantia"/>
                <a:cs typeface="Constantia"/>
              </a:rPr>
              <a:t>Bee</a:t>
            </a:r>
            <a:r>
              <a:rPr sz="2200" b="1" spc="-65" dirty="0">
                <a:solidFill>
                  <a:srgbClr val="C00000"/>
                </a:solidFill>
                <a:latin typeface="Constantia"/>
                <a:cs typeface="Constantia"/>
              </a:rPr>
              <a:t> </a:t>
            </a:r>
            <a:r>
              <a:rPr sz="2200" b="1" spc="-20" dirty="0">
                <a:solidFill>
                  <a:srgbClr val="C00000"/>
                </a:solidFill>
                <a:latin typeface="Constantia"/>
                <a:cs typeface="Constantia"/>
              </a:rPr>
              <a:t>icon</a:t>
            </a:r>
            <a:endParaRPr sz="2200">
              <a:latin typeface="Constantia"/>
              <a:cs typeface="Constantia"/>
            </a:endParaRPr>
          </a:p>
          <a:p>
            <a:pPr marL="286385" indent="-273685">
              <a:lnSpc>
                <a:spcPct val="100000"/>
              </a:lnSpc>
              <a:spcBef>
                <a:spcPts val="335"/>
              </a:spcBef>
              <a:buClr>
                <a:srgbClr val="F3A447"/>
              </a:buClr>
              <a:buSzPct val="109090"/>
              <a:buFont typeface="Arial"/>
              <a:buChar char="•"/>
              <a:tabLst>
                <a:tab pos="286385" algn="l"/>
              </a:tabLst>
            </a:pPr>
            <a:r>
              <a:rPr sz="2200" b="1" spc="-30" dirty="0">
                <a:solidFill>
                  <a:srgbClr val="0000FF"/>
                </a:solidFill>
                <a:latin typeface="Constantia"/>
                <a:cs typeface="Constantia"/>
              </a:rPr>
              <a:t>Danger</a:t>
            </a:r>
            <a:r>
              <a:rPr sz="2200" b="1" spc="-105" dirty="0">
                <a:solidFill>
                  <a:srgbClr val="0000FF"/>
                </a:solidFill>
                <a:latin typeface="Constantia"/>
                <a:cs typeface="Constantia"/>
              </a:rPr>
              <a:t> </a:t>
            </a:r>
            <a:r>
              <a:rPr sz="2200" b="1" dirty="0">
                <a:solidFill>
                  <a:srgbClr val="0000FF"/>
                </a:solidFill>
                <a:latin typeface="Constantia"/>
                <a:cs typeface="Constantia"/>
              </a:rPr>
              <a:t>to</a:t>
            </a:r>
            <a:r>
              <a:rPr sz="2200" b="1" spc="-105" dirty="0">
                <a:solidFill>
                  <a:srgbClr val="0000FF"/>
                </a:solidFill>
                <a:latin typeface="Constantia"/>
                <a:cs typeface="Constantia"/>
              </a:rPr>
              <a:t> </a:t>
            </a:r>
            <a:r>
              <a:rPr sz="2200" b="1" dirty="0">
                <a:solidFill>
                  <a:srgbClr val="0000FF"/>
                </a:solidFill>
                <a:latin typeface="Constantia"/>
                <a:cs typeface="Constantia"/>
              </a:rPr>
              <a:t>bee</a:t>
            </a:r>
            <a:r>
              <a:rPr sz="2200" b="1" spc="-100" dirty="0">
                <a:solidFill>
                  <a:srgbClr val="0000FF"/>
                </a:solidFill>
                <a:latin typeface="Constantia"/>
                <a:cs typeface="Constantia"/>
              </a:rPr>
              <a:t> </a:t>
            </a:r>
            <a:r>
              <a:rPr sz="2200" b="1" spc="-10" dirty="0">
                <a:solidFill>
                  <a:srgbClr val="0000FF"/>
                </a:solidFill>
                <a:latin typeface="Constantia"/>
                <a:cs typeface="Constantia"/>
              </a:rPr>
              <a:t>statement</a:t>
            </a:r>
            <a:endParaRPr sz="2200">
              <a:latin typeface="Constantia"/>
              <a:cs typeface="Constantia"/>
            </a:endParaRPr>
          </a:p>
          <a:p>
            <a:pPr marL="287020" marR="109220" indent="-274320">
              <a:lnSpc>
                <a:spcPts val="2380"/>
              </a:lnSpc>
              <a:spcBef>
                <a:spcPts val="630"/>
              </a:spcBef>
              <a:buClr>
                <a:srgbClr val="F3A447"/>
              </a:buClr>
              <a:buSzPct val="109090"/>
              <a:buFont typeface="Arial"/>
              <a:buChar char="•"/>
              <a:tabLst>
                <a:tab pos="287020" algn="l"/>
                <a:tab pos="1435735" algn="l"/>
              </a:tabLst>
            </a:pPr>
            <a:r>
              <a:rPr sz="2200" b="1" spc="-20" dirty="0">
                <a:solidFill>
                  <a:srgbClr val="C00000"/>
                </a:solidFill>
                <a:latin typeface="Constantia"/>
                <a:cs typeface="Constantia"/>
              </a:rPr>
              <a:t>Exposure</a:t>
            </a:r>
            <a:r>
              <a:rPr sz="2200" b="1" spc="-80" dirty="0">
                <a:solidFill>
                  <a:srgbClr val="C00000"/>
                </a:solidFill>
                <a:latin typeface="Constantia"/>
                <a:cs typeface="Constantia"/>
              </a:rPr>
              <a:t> </a:t>
            </a:r>
            <a:r>
              <a:rPr sz="2200" b="1" spc="-30" dirty="0">
                <a:solidFill>
                  <a:srgbClr val="C00000"/>
                </a:solidFill>
                <a:latin typeface="Constantia"/>
                <a:cs typeface="Constantia"/>
              </a:rPr>
              <a:t>to</a:t>
            </a:r>
            <a:r>
              <a:rPr sz="2200" b="1" spc="-90" dirty="0">
                <a:solidFill>
                  <a:srgbClr val="C00000"/>
                </a:solidFill>
                <a:latin typeface="Constantia"/>
                <a:cs typeface="Constantia"/>
              </a:rPr>
              <a:t> </a:t>
            </a:r>
            <a:r>
              <a:rPr sz="2200" b="1" spc="-20" dirty="0">
                <a:solidFill>
                  <a:srgbClr val="C00000"/>
                </a:solidFill>
                <a:latin typeface="Constantia"/>
                <a:cs typeface="Constantia"/>
              </a:rPr>
              <a:t>direct</a:t>
            </a:r>
            <a:r>
              <a:rPr sz="2200" b="1" spc="-105" dirty="0">
                <a:solidFill>
                  <a:srgbClr val="C00000"/>
                </a:solidFill>
                <a:latin typeface="Constantia"/>
                <a:cs typeface="Constantia"/>
              </a:rPr>
              <a:t> </a:t>
            </a:r>
            <a:r>
              <a:rPr sz="2200" b="1" spc="-10" dirty="0">
                <a:solidFill>
                  <a:srgbClr val="C00000"/>
                </a:solidFill>
                <a:latin typeface="Constantia"/>
                <a:cs typeface="Constantia"/>
              </a:rPr>
              <a:t>application, treated</a:t>
            </a:r>
            <a:r>
              <a:rPr sz="2200" b="1" dirty="0">
                <a:solidFill>
                  <a:srgbClr val="C00000"/>
                </a:solidFill>
                <a:latin typeface="Constantia"/>
                <a:cs typeface="Constantia"/>
              </a:rPr>
              <a:t>	</a:t>
            </a:r>
            <a:r>
              <a:rPr sz="2200" b="1" spc="-20" dirty="0">
                <a:solidFill>
                  <a:srgbClr val="C00000"/>
                </a:solidFill>
                <a:latin typeface="Constantia"/>
                <a:cs typeface="Constantia"/>
              </a:rPr>
              <a:t>surfaces</a:t>
            </a:r>
            <a:r>
              <a:rPr sz="2200" b="1" spc="-105" dirty="0">
                <a:solidFill>
                  <a:srgbClr val="C00000"/>
                </a:solidFill>
                <a:latin typeface="Constantia"/>
                <a:cs typeface="Constantia"/>
              </a:rPr>
              <a:t> </a:t>
            </a:r>
            <a:r>
              <a:rPr sz="2200" b="1" dirty="0">
                <a:solidFill>
                  <a:srgbClr val="C00000"/>
                </a:solidFill>
                <a:latin typeface="Constantia"/>
                <a:cs typeface="Constantia"/>
              </a:rPr>
              <a:t>or</a:t>
            </a:r>
            <a:r>
              <a:rPr sz="2200" b="1" spc="-90" dirty="0">
                <a:solidFill>
                  <a:srgbClr val="C00000"/>
                </a:solidFill>
                <a:latin typeface="Constantia"/>
                <a:cs typeface="Constantia"/>
              </a:rPr>
              <a:t> </a:t>
            </a:r>
            <a:r>
              <a:rPr sz="2200" b="1" spc="-10" dirty="0">
                <a:solidFill>
                  <a:srgbClr val="C00000"/>
                </a:solidFill>
                <a:latin typeface="Constantia"/>
                <a:cs typeface="Constantia"/>
              </a:rPr>
              <a:t>ingesting </a:t>
            </a:r>
            <a:r>
              <a:rPr sz="2200" b="1" spc="-20" dirty="0">
                <a:solidFill>
                  <a:srgbClr val="C00000"/>
                </a:solidFill>
                <a:latin typeface="Constantia"/>
                <a:cs typeface="Constantia"/>
              </a:rPr>
              <a:t>nectar</a:t>
            </a:r>
            <a:r>
              <a:rPr sz="2200" b="1" spc="-114" dirty="0">
                <a:solidFill>
                  <a:srgbClr val="C00000"/>
                </a:solidFill>
                <a:latin typeface="Constantia"/>
                <a:cs typeface="Constantia"/>
              </a:rPr>
              <a:t> </a:t>
            </a:r>
            <a:r>
              <a:rPr sz="2200" b="1" spc="-10" dirty="0">
                <a:solidFill>
                  <a:srgbClr val="C00000"/>
                </a:solidFill>
                <a:latin typeface="Constantia"/>
                <a:cs typeface="Constantia"/>
              </a:rPr>
              <a:t>or</a:t>
            </a:r>
            <a:r>
              <a:rPr sz="2200" b="1" spc="-114" dirty="0">
                <a:solidFill>
                  <a:srgbClr val="C00000"/>
                </a:solidFill>
                <a:latin typeface="Constantia"/>
                <a:cs typeface="Constantia"/>
              </a:rPr>
              <a:t> </a:t>
            </a:r>
            <a:r>
              <a:rPr sz="2200" b="1" spc="-10" dirty="0">
                <a:solidFill>
                  <a:srgbClr val="C00000"/>
                </a:solidFill>
                <a:latin typeface="Constantia"/>
                <a:cs typeface="Constantia"/>
              </a:rPr>
              <a:t>pollen</a:t>
            </a:r>
            <a:r>
              <a:rPr sz="2200" b="1" spc="-60" dirty="0">
                <a:solidFill>
                  <a:srgbClr val="C00000"/>
                </a:solidFill>
                <a:latin typeface="Constantia"/>
                <a:cs typeface="Constantia"/>
              </a:rPr>
              <a:t> </a:t>
            </a:r>
            <a:r>
              <a:rPr sz="2200" b="1" spc="-10" dirty="0">
                <a:solidFill>
                  <a:srgbClr val="C00000"/>
                </a:solidFill>
                <a:latin typeface="Constantia"/>
                <a:cs typeface="Constantia"/>
              </a:rPr>
              <a:t>with</a:t>
            </a:r>
            <a:r>
              <a:rPr sz="2200" b="1" spc="-80" dirty="0">
                <a:solidFill>
                  <a:srgbClr val="C00000"/>
                </a:solidFill>
                <a:latin typeface="Constantia"/>
                <a:cs typeface="Constantia"/>
              </a:rPr>
              <a:t> </a:t>
            </a:r>
            <a:r>
              <a:rPr sz="2200" b="1" spc="-10" dirty="0">
                <a:solidFill>
                  <a:srgbClr val="C00000"/>
                </a:solidFill>
                <a:latin typeface="Constantia"/>
                <a:cs typeface="Constantia"/>
              </a:rPr>
              <a:t>residues</a:t>
            </a:r>
            <a:endParaRPr sz="2200">
              <a:latin typeface="Constantia"/>
              <a:cs typeface="Constantia"/>
            </a:endParaRPr>
          </a:p>
          <a:p>
            <a:pPr marL="286385" indent="-273685">
              <a:lnSpc>
                <a:spcPct val="100000"/>
              </a:lnSpc>
              <a:spcBef>
                <a:spcPts val="295"/>
              </a:spcBef>
              <a:buClr>
                <a:srgbClr val="F3A447"/>
              </a:buClr>
              <a:buSzPct val="109090"/>
              <a:buFont typeface="Arial"/>
              <a:buChar char="•"/>
              <a:tabLst>
                <a:tab pos="286385" algn="l"/>
              </a:tabLst>
            </a:pPr>
            <a:r>
              <a:rPr sz="2200" b="1" spc="-10" dirty="0">
                <a:solidFill>
                  <a:srgbClr val="0000FF"/>
                </a:solidFill>
                <a:latin typeface="Constantia"/>
                <a:cs typeface="Constantia"/>
              </a:rPr>
              <a:t>Report</a:t>
            </a:r>
            <a:r>
              <a:rPr sz="2200" b="1" spc="-75" dirty="0">
                <a:solidFill>
                  <a:srgbClr val="0000FF"/>
                </a:solidFill>
                <a:latin typeface="Constantia"/>
                <a:cs typeface="Constantia"/>
              </a:rPr>
              <a:t> </a:t>
            </a:r>
            <a:r>
              <a:rPr sz="2200" b="1" dirty="0">
                <a:solidFill>
                  <a:srgbClr val="0000FF"/>
                </a:solidFill>
                <a:latin typeface="Constantia"/>
                <a:cs typeface="Constantia"/>
              </a:rPr>
              <a:t>bee</a:t>
            </a:r>
            <a:r>
              <a:rPr sz="2200" b="1" spc="-105" dirty="0">
                <a:solidFill>
                  <a:srgbClr val="0000FF"/>
                </a:solidFill>
                <a:latin typeface="Constantia"/>
                <a:cs typeface="Constantia"/>
              </a:rPr>
              <a:t> </a:t>
            </a:r>
            <a:r>
              <a:rPr sz="2200" b="1" spc="-10" dirty="0">
                <a:solidFill>
                  <a:srgbClr val="0000FF"/>
                </a:solidFill>
                <a:latin typeface="Constantia"/>
                <a:cs typeface="Constantia"/>
              </a:rPr>
              <a:t>pesticides</a:t>
            </a:r>
            <a:r>
              <a:rPr sz="2200" b="1" spc="-75" dirty="0">
                <a:solidFill>
                  <a:srgbClr val="0000FF"/>
                </a:solidFill>
                <a:latin typeface="Constantia"/>
                <a:cs typeface="Constantia"/>
              </a:rPr>
              <a:t> </a:t>
            </a:r>
            <a:r>
              <a:rPr sz="2200" b="1" spc="-10" dirty="0">
                <a:solidFill>
                  <a:srgbClr val="0000FF"/>
                </a:solidFill>
                <a:latin typeface="Constantia"/>
                <a:cs typeface="Constantia"/>
              </a:rPr>
              <a:t>incidents</a:t>
            </a:r>
            <a:endParaRPr sz="2200">
              <a:latin typeface="Constantia"/>
              <a:cs typeface="Constantia"/>
            </a:endParaRPr>
          </a:p>
        </p:txBody>
      </p:sp>
      <p:grpSp>
        <p:nvGrpSpPr>
          <p:cNvPr id="7" name="object 7"/>
          <p:cNvGrpSpPr/>
          <p:nvPr/>
        </p:nvGrpSpPr>
        <p:grpSpPr>
          <a:xfrm>
            <a:off x="33337" y="106680"/>
            <a:ext cx="9090025" cy="6551295"/>
            <a:chOff x="33337" y="106680"/>
            <a:chExt cx="9090025" cy="6551295"/>
          </a:xfrm>
        </p:grpSpPr>
        <p:sp>
          <p:nvSpPr>
            <p:cNvPr id="8" name="object 8"/>
            <p:cNvSpPr/>
            <p:nvPr/>
          </p:nvSpPr>
          <p:spPr>
            <a:xfrm>
              <a:off x="4246562" y="152400"/>
              <a:ext cx="4876800" cy="609600"/>
            </a:xfrm>
            <a:custGeom>
              <a:avLst/>
              <a:gdLst/>
              <a:ahLst/>
              <a:cxnLst/>
              <a:rect l="l" t="t" r="r" b="b"/>
              <a:pathLst>
                <a:path w="4876800" h="609600">
                  <a:moveTo>
                    <a:pt x="4876800" y="0"/>
                  </a:moveTo>
                  <a:lnTo>
                    <a:pt x="0" y="0"/>
                  </a:lnTo>
                  <a:lnTo>
                    <a:pt x="0" y="609600"/>
                  </a:lnTo>
                  <a:lnTo>
                    <a:pt x="4876800" y="609600"/>
                  </a:lnTo>
                  <a:lnTo>
                    <a:pt x="4876800" y="0"/>
                  </a:lnTo>
                  <a:close/>
                </a:path>
              </a:pathLst>
            </a:custGeom>
            <a:solidFill>
              <a:srgbClr val="EDF0E9"/>
            </a:solidFill>
          </p:spPr>
          <p:txBody>
            <a:bodyPr wrap="square" lIns="0" tIns="0" rIns="0" bIns="0" rtlCol="0"/>
            <a:lstStyle/>
            <a:p>
              <a:endParaRPr/>
            </a:p>
          </p:txBody>
        </p:sp>
        <p:pic>
          <p:nvPicPr>
            <p:cNvPr id="9" name="object 9"/>
            <p:cNvPicPr/>
            <p:nvPr/>
          </p:nvPicPr>
          <p:blipFill>
            <a:blip r:embed="rId3" cstate="print"/>
            <a:stretch>
              <a:fillRect/>
            </a:stretch>
          </p:blipFill>
          <p:spPr>
            <a:xfrm>
              <a:off x="4627686" y="308663"/>
              <a:ext cx="4149166" cy="401205"/>
            </a:xfrm>
            <a:prstGeom prst="rect">
              <a:avLst/>
            </a:prstGeom>
          </p:spPr>
        </p:pic>
        <p:pic>
          <p:nvPicPr>
            <p:cNvPr id="10" name="object 10"/>
            <p:cNvPicPr/>
            <p:nvPr/>
          </p:nvPicPr>
          <p:blipFill>
            <a:blip r:embed="rId4" cstate="print"/>
            <a:stretch>
              <a:fillRect/>
            </a:stretch>
          </p:blipFill>
          <p:spPr>
            <a:xfrm>
              <a:off x="4364735" y="106680"/>
              <a:ext cx="4718303" cy="856487"/>
            </a:xfrm>
            <a:prstGeom prst="rect">
              <a:avLst/>
            </a:prstGeom>
          </p:spPr>
        </p:pic>
        <p:pic>
          <p:nvPicPr>
            <p:cNvPr id="11" name="object 11"/>
            <p:cNvPicPr/>
            <p:nvPr/>
          </p:nvPicPr>
          <p:blipFill>
            <a:blip r:embed="rId5" cstate="print"/>
            <a:stretch>
              <a:fillRect/>
            </a:stretch>
          </p:blipFill>
          <p:spPr>
            <a:xfrm>
              <a:off x="76200" y="152400"/>
              <a:ext cx="4002741" cy="6496291"/>
            </a:xfrm>
            <a:prstGeom prst="rect">
              <a:avLst/>
            </a:prstGeom>
          </p:spPr>
        </p:pic>
        <p:sp>
          <p:nvSpPr>
            <p:cNvPr id="12" name="object 12"/>
            <p:cNvSpPr/>
            <p:nvPr/>
          </p:nvSpPr>
          <p:spPr>
            <a:xfrm>
              <a:off x="71437" y="147637"/>
              <a:ext cx="4008754" cy="6505575"/>
            </a:xfrm>
            <a:custGeom>
              <a:avLst/>
              <a:gdLst/>
              <a:ahLst/>
              <a:cxnLst/>
              <a:rect l="l" t="t" r="r" b="b"/>
              <a:pathLst>
                <a:path w="4008754" h="6505575">
                  <a:moveTo>
                    <a:pt x="0" y="0"/>
                  </a:moveTo>
                  <a:lnTo>
                    <a:pt x="4008437" y="0"/>
                  </a:lnTo>
                  <a:lnTo>
                    <a:pt x="4008437" y="6505575"/>
                  </a:lnTo>
                  <a:lnTo>
                    <a:pt x="0" y="6505575"/>
                  </a:lnTo>
                  <a:lnTo>
                    <a:pt x="0" y="0"/>
                  </a:lnTo>
                  <a:close/>
                </a:path>
              </a:pathLst>
            </a:custGeom>
            <a:ln w="9525">
              <a:solidFill>
                <a:srgbClr val="000000"/>
              </a:solidFill>
            </a:ln>
          </p:spPr>
          <p:txBody>
            <a:bodyPr wrap="square" lIns="0" tIns="0" rIns="0" bIns="0" rtlCol="0"/>
            <a:lstStyle/>
            <a:p>
              <a:endParaRPr/>
            </a:p>
          </p:txBody>
        </p:sp>
        <p:pic>
          <p:nvPicPr>
            <p:cNvPr id="13" name="object 13"/>
            <p:cNvPicPr/>
            <p:nvPr/>
          </p:nvPicPr>
          <p:blipFill>
            <a:blip r:embed="rId6" cstate="print"/>
            <a:stretch>
              <a:fillRect/>
            </a:stretch>
          </p:blipFill>
          <p:spPr>
            <a:xfrm>
              <a:off x="4495800" y="4114800"/>
              <a:ext cx="4075112" cy="2535237"/>
            </a:xfrm>
            <a:prstGeom prst="rect">
              <a:avLst/>
            </a:prstGeom>
          </p:spPr>
        </p:pic>
        <p:sp>
          <p:nvSpPr>
            <p:cNvPr id="14" name="object 14"/>
            <p:cNvSpPr/>
            <p:nvPr/>
          </p:nvSpPr>
          <p:spPr>
            <a:xfrm>
              <a:off x="3362325" y="3505199"/>
              <a:ext cx="646430" cy="0"/>
            </a:xfrm>
            <a:custGeom>
              <a:avLst/>
              <a:gdLst/>
              <a:ahLst/>
              <a:cxnLst/>
              <a:rect l="l" t="t" r="r" b="b"/>
              <a:pathLst>
                <a:path w="646429">
                  <a:moveTo>
                    <a:pt x="0" y="0"/>
                  </a:moveTo>
                  <a:lnTo>
                    <a:pt x="646112" y="0"/>
                  </a:lnTo>
                </a:path>
              </a:pathLst>
            </a:custGeom>
            <a:ln w="19050">
              <a:solidFill>
                <a:srgbClr val="0000FF"/>
              </a:solidFill>
            </a:ln>
          </p:spPr>
          <p:txBody>
            <a:bodyPr wrap="square" lIns="0" tIns="0" rIns="0" bIns="0" rtlCol="0"/>
            <a:lstStyle/>
            <a:p>
              <a:endParaRPr/>
            </a:p>
          </p:txBody>
        </p:sp>
        <p:sp>
          <p:nvSpPr>
            <p:cNvPr id="15" name="object 15"/>
            <p:cNvSpPr/>
            <p:nvPr/>
          </p:nvSpPr>
          <p:spPr>
            <a:xfrm>
              <a:off x="314325" y="3886199"/>
              <a:ext cx="3048000" cy="0"/>
            </a:xfrm>
            <a:custGeom>
              <a:avLst/>
              <a:gdLst/>
              <a:ahLst/>
              <a:cxnLst/>
              <a:rect l="l" t="t" r="r" b="b"/>
              <a:pathLst>
                <a:path w="3048000">
                  <a:moveTo>
                    <a:pt x="0" y="0"/>
                  </a:moveTo>
                  <a:lnTo>
                    <a:pt x="3048000" y="0"/>
                  </a:lnTo>
                </a:path>
              </a:pathLst>
            </a:custGeom>
            <a:ln w="19050">
              <a:solidFill>
                <a:srgbClr val="0000FF"/>
              </a:solidFill>
            </a:ln>
          </p:spPr>
          <p:txBody>
            <a:bodyPr wrap="square" lIns="0" tIns="0" rIns="0" bIns="0" rtlCol="0"/>
            <a:lstStyle/>
            <a:p>
              <a:endParaRPr/>
            </a:p>
          </p:txBody>
        </p:sp>
        <p:sp>
          <p:nvSpPr>
            <p:cNvPr id="16" name="object 16"/>
            <p:cNvSpPr/>
            <p:nvPr/>
          </p:nvSpPr>
          <p:spPr>
            <a:xfrm>
              <a:off x="685800" y="4038599"/>
              <a:ext cx="990600" cy="0"/>
            </a:xfrm>
            <a:custGeom>
              <a:avLst/>
              <a:gdLst/>
              <a:ahLst/>
              <a:cxnLst/>
              <a:rect l="l" t="t" r="r" b="b"/>
              <a:pathLst>
                <a:path w="990600">
                  <a:moveTo>
                    <a:pt x="0" y="0"/>
                  </a:moveTo>
                  <a:lnTo>
                    <a:pt x="990600" y="0"/>
                  </a:lnTo>
                </a:path>
              </a:pathLst>
            </a:custGeom>
            <a:ln w="19050">
              <a:solidFill>
                <a:srgbClr val="0000FF"/>
              </a:solidFill>
            </a:ln>
          </p:spPr>
          <p:txBody>
            <a:bodyPr wrap="square" lIns="0" tIns="0" rIns="0" bIns="0" rtlCol="0"/>
            <a:lstStyle/>
            <a:p>
              <a:endParaRPr/>
            </a:p>
          </p:txBody>
        </p:sp>
        <p:sp>
          <p:nvSpPr>
            <p:cNvPr id="17" name="object 17"/>
            <p:cNvSpPr/>
            <p:nvPr/>
          </p:nvSpPr>
          <p:spPr>
            <a:xfrm>
              <a:off x="304800" y="4419599"/>
              <a:ext cx="3200400" cy="0"/>
            </a:xfrm>
            <a:custGeom>
              <a:avLst/>
              <a:gdLst/>
              <a:ahLst/>
              <a:cxnLst/>
              <a:rect l="l" t="t" r="r" b="b"/>
              <a:pathLst>
                <a:path w="3200400">
                  <a:moveTo>
                    <a:pt x="0" y="0"/>
                  </a:moveTo>
                  <a:lnTo>
                    <a:pt x="3200400" y="0"/>
                  </a:lnTo>
                </a:path>
              </a:pathLst>
            </a:custGeom>
            <a:ln w="19050">
              <a:solidFill>
                <a:srgbClr val="0000FF"/>
              </a:solidFill>
            </a:ln>
          </p:spPr>
          <p:txBody>
            <a:bodyPr wrap="square" lIns="0" tIns="0" rIns="0" bIns="0" rtlCol="0"/>
            <a:lstStyle/>
            <a:p>
              <a:endParaRPr/>
            </a:p>
          </p:txBody>
        </p:sp>
        <p:sp>
          <p:nvSpPr>
            <p:cNvPr id="18" name="object 18"/>
            <p:cNvSpPr/>
            <p:nvPr/>
          </p:nvSpPr>
          <p:spPr>
            <a:xfrm>
              <a:off x="762000" y="1868487"/>
              <a:ext cx="2286000" cy="0"/>
            </a:xfrm>
            <a:custGeom>
              <a:avLst/>
              <a:gdLst/>
              <a:ahLst/>
              <a:cxnLst/>
              <a:rect l="l" t="t" r="r" b="b"/>
              <a:pathLst>
                <a:path w="2286000">
                  <a:moveTo>
                    <a:pt x="0" y="0"/>
                  </a:moveTo>
                  <a:lnTo>
                    <a:pt x="2286000" y="0"/>
                  </a:lnTo>
                </a:path>
              </a:pathLst>
            </a:custGeom>
            <a:ln w="19050">
              <a:solidFill>
                <a:srgbClr val="0000FF"/>
              </a:solidFill>
            </a:ln>
          </p:spPr>
          <p:txBody>
            <a:bodyPr wrap="square" lIns="0" tIns="0" rIns="0" bIns="0" rtlCol="0"/>
            <a:lstStyle/>
            <a:p>
              <a:endParaRPr/>
            </a:p>
          </p:txBody>
        </p:sp>
        <p:sp>
          <p:nvSpPr>
            <p:cNvPr id="19" name="object 19"/>
            <p:cNvSpPr/>
            <p:nvPr/>
          </p:nvSpPr>
          <p:spPr>
            <a:xfrm>
              <a:off x="52387" y="2144712"/>
              <a:ext cx="3997325" cy="838200"/>
            </a:xfrm>
            <a:custGeom>
              <a:avLst/>
              <a:gdLst/>
              <a:ahLst/>
              <a:cxnLst/>
              <a:rect l="l" t="t" r="r" b="b"/>
              <a:pathLst>
                <a:path w="3997325" h="838200">
                  <a:moveTo>
                    <a:pt x="0" y="419100"/>
                  </a:moveTo>
                  <a:lnTo>
                    <a:pt x="12262" y="372413"/>
                  </a:lnTo>
                  <a:lnTo>
                    <a:pt x="48179" y="327221"/>
                  </a:lnTo>
                  <a:lnTo>
                    <a:pt x="84621" y="298060"/>
                  </a:lnTo>
                  <a:lnTo>
                    <a:pt x="130610" y="269766"/>
                  </a:lnTo>
                  <a:lnTo>
                    <a:pt x="185760" y="242420"/>
                  </a:lnTo>
                  <a:lnTo>
                    <a:pt x="249684" y="216103"/>
                  </a:lnTo>
                  <a:lnTo>
                    <a:pt x="321996" y="190897"/>
                  </a:lnTo>
                  <a:lnTo>
                    <a:pt x="361176" y="178736"/>
                  </a:lnTo>
                  <a:lnTo>
                    <a:pt x="402309" y="166883"/>
                  </a:lnTo>
                  <a:lnTo>
                    <a:pt x="445345" y="155348"/>
                  </a:lnTo>
                  <a:lnTo>
                    <a:pt x="490237" y="144141"/>
                  </a:lnTo>
                  <a:lnTo>
                    <a:pt x="536936" y="133273"/>
                  </a:lnTo>
                  <a:lnTo>
                    <a:pt x="585393" y="122753"/>
                  </a:lnTo>
                  <a:lnTo>
                    <a:pt x="635561" y="112592"/>
                  </a:lnTo>
                  <a:lnTo>
                    <a:pt x="687392" y="102799"/>
                  </a:lnTo>
                  <a:lnTo>
                    <a:pt x="740836" y="93386"/>
                  </a:lnTo>
                  <a:lnTo>
                    <a:pt x="795845" y="84361"/>
                  </a:lnTo>
                  <a:lnTo>
                    <a:pt x="852372" y="75736"/>
                  </a:lnTo>
                  <a:lnTo>
                    <a:pt x="910368" y="67520"/>
                  </a:lnTo>
                  <a:lnTo>
                    <a:pt x="969785" y="59724"/>
                  </a:lnTo>
                  <a:lnTo>
                    <a:pt x="1030574" y="52357"/>
                  </a:lnTo>
                  <a:lnTo>
                    <a:pt x="1092687" y="45430"/>
                  </a:lnTo>
                  <a:lnTo>
                    <a:pt x="1156075" y="38953"/>
                  </a:lnTo>
                  <a:lnTo>
                    <a:pt x="1220691" y="32935"/>
                  </a:lnTo>
                  <a:lnTo>
                    <a:pt x="1286487" y="27388"/>
                  </a:lnTo>
                  <a:lnTo>
                    <a:pt x="1353413" y="22321"/>
                  </a:lnTo>
                  <a:lnTo>
                    <a:pt x="1421421" y="17744"/>
                  </a:lnTo>
                  <a:lnTo>
                    <a:pt x="1490464" y="13668"/>
                  </a:lnTo>
                  <a:lnTo>
                    <a:pt x="1560492" y="10102"/>
                  </a:lnTo>
                  <a:lnTo>
                    <a:pt x="1631458" y="7058"/>
                  </a:lnTo>
                  <a:lnTo>
                    <a:pt x="1703314" y="4544"/>
                  </a:lnTo>
                  <a:lnTo>
                    <a:pt x="1776010" y="2571"/>
                  </a:lnTo>
                  <a:lnTo>
                    <a:pt x="1849499" y="1149"/>
                  </a:lnTo>
                  <a:lnTo>
                    <a:pt x="1923733" y="289"/>
                  </a:lnTo>
                  <a:lnTo>
                    <a:pt x="1998662" y="0"/>
                  </a:lnTo>
                  <a:lnTo>
                    <a:pt x="2073591" y="289"/>
                  </a:lnTo>
                  <a:lnTo>
                    <a:pt x="2147825" y="1149"/>
                  </a:lnTo>
                  <a:lnTo>
                    <a:pt x="2221314" y="2571"/>
                  </a:lnTo>
                  <a:lnTo>
                    <a:pt x="2294010" y="4544"/>
                  </a:lnTo>
                  <a:lnTo>
                    <a:pt x="2365866" y="7058"/>
                  </a:lnTo>
                  <a:lnTo>
                    <a:pt x="2436832" y="10102"/>
                  </a:lnTo>
                  <a:lnTo>
                    <a:pt x="2506860" y="13668"/>
                  </a:lnTo>
                  <a:lnTo>
                    <a:pt x="2575903" y="17744"/>
                  </a:lnTo>
                  <a:lnTo>
                    <a:pt x="2643911" y="22321"/>
                  </a:lnTo>
                  <a:lnTo>
                    <a:pt x="2710837" y="27388"/>
                  </a:lnTo>
                  <a:lnTo>
                    <a:pt x="2776633" y="32935"/>
                  </a:lnTo>
                  <a:lnTo>
                    <a:pt x="2841249" y="38953"/>
                  </a:lnTo>
                  <a:lnTo>
                    <a:pt x="2904637" y="45430"/>
                  </a:lnTo>
                  <a:lnTo>
                    <a:pt x="2966750" y="52357"/>
                  </a:lnTo>
                  <a:lnTo>
                    <a:pt x="3027539" y="59724"/>
                  </a:lnTo>
                  <a:lnTo>
                    <a:pt x="3086956" y="67520"/>
                  </a:lnTo>
                  <a:lnTo>
                    <a:pt x="3144952" y="75736"/>
                  </a:lnTo>
                  <a:lnTo>
                    <a:pt x="3201479" y="84361"/>
                  </a:lnTo>
                  <a:lnTo>
                    <a:pt x="3256488" y="93386"/>
                  </a:lnTo>
                  <a:lnTo>
                    <a:pt x="3309932" y="102799"/>
                  </a:lnTo>
                  <a:lnTo>
                    <a:pt x="3361763" y="112592"/>
                  </a:lnTo>
                  <a:lnTo>
                    <a:pt x="3411931" y="122753"/>
                  </a:lnTo>
                  <a:lnTo>
                    <a:pt x="3460388" y="133273"/>
                  </a:lnTo>
                  <a:lnTo>
                    <a:pt x="3507087" y="144141"/>
                  </a:lnTo>
                  <a:lnTo>
                    <a:pt x="3551979" y="155348"/>
                  </a:lnTo>
                  <a:lnTo>
                    <a:pt x="3595015" y="166883"/>
                  </a:lnTo>
                  <a:lnTo>
                    <a:pt x="3636148" y="178736"/>
                  </a:lnTo>
                  <a:lnTo>
                    <a:pt x="3675328" y="190897"/>
                  </a:lnTo>
                  <a:lnTo>
                    <a:pt x="3712508" y="203356"/>
                  </a:lnTo>
                  <a:lnTo>
                    <a:pt x="3780675" y="229128"/>
                  </a:lnTo>
                  <a:lnTo>
                    <a:pt x="3840260" y="255969"/>
                  </a:lnTo>
                  <a:lnTo>
                    <a:pt x="3890878" y="283799"/>
                  </a:lnTo>
                  <a:lnTo>
                    <a:pt x="3932142" y="312537"/>
                  </a:lnTo>
                  <a:lnTo>
                    <a:pt x="3963665" y="342102"/>
                  </a:lnTo>
                  <a:lnTo>
                    <a:pt x="3991842" y="387822"/>
                  </a:lnTo>
                  <a:lnTo>
                    <a:pt x="3997325" y="419100"/>
                  </a:lnTo>
                  <a:lnTo>
                    <a:pt x="3995946" y="434811"/>
                  </a:lnTo>
                  <a:lnTo>
                    <a:pt x="3975654" y="481030"/>
                  </a:lnTo>
                  <a:lnTo>
                    <a:pt x="3949145" y="510978"/>
                  </a:lnTo>
                  <a:lnTo>
                    <a:pt x="3912703" y="540139"/>
                  </a:lnTo>
                  <a:lnTo>
                    <a:pt x="3866714" y="568433"/>
                  </a:lnTo>
                  <a:lnTo>
                    <a:pt x="3811564" y="595779"/>
                  </a:lnTo>
                  <a:lnTo>
                    <a:pt x="3747640" y="622096"/>
                  </a:lnTo>
                  <a:lnTo>
                    <a:pt x="3675328" y="647302"/>
                  </a:lnTo>
                  <a:lnTo>
                    <a:pt x="3636148" y="659463"/>
                  </a:lnTo>
                  <a:lnTo>
                    <a:pt x="3595015" y="671316"/>
                  </a:lnTo>
                  <a:lnTo>
                    <a:pt x="3551979" y="682851"/>
                  </a:lnTo>
                  <a:lnTo>
                    <a:pt x="3507087" y="694058"/>
                  </a:lnTo>
                  <a:lnTo>
                    <a:pt x="3460388" y="704926"/>
                  </a:lnTo>
                  <a:lnTo>
                    <a:pt x="3411931" y="715446"/>
                  </a:lnTo>
                  <a:lnTo>
                    <a:pt x="3361763" y="725607"/>
                  </a:lnTo>
                  <a:lnTo>
                    <a:pt x="3309932" y="735400"/>
                  </a:lnTo>
                  <a:lnTo>
                    <a:pt x="3256488" y="744813"/>
                  </a:lnTo>
                  <a:lnTo>
                    <a:pt x="3201479" y="753838"/>
                  </a:lnTo>
                  <a:lnTo>
                    <a:pt x="3144952" y="762463"/>
                  </a:lnTo>
                  <a:lnTo>
                    <a:pt x="3086956" y="770679"/>
                  </a:lnTo>
                  <a:lnTo>
                    <a:pt x="3027539" y="778475"/>
                  </a:lnTo>
                  <a:lnTo>
                    <a:pt x="2966750" y="785842"/>
                  </a:lnTo>
                  <a:lnTo>
                    <a:pt x="2904637" y="792769"/>
                  </a:lnTo>
                  <a:lnTo>
                    <a:pt x="2841249" y="799246"/>
                  </a:lnTo>
                  <a:lnTo>
                    <a:pt x="2776633" y="805264"/>
                  </a:lnTo>
                  <a:lnTo>
                    <a:pt x="2710837" y="810811"/>
                  </a:lnTo>
                  <a:lnTo>
                    <a:pt x="2643911" y="815878"/>
                  </a:lnTo>
                  <a:lnTo>
                    <a:pt x="2575903" y="820455"/>
                  </a:lnTo>
                  <a:lnTo>
                    <a:pt x="2506860" y="824531"/>
                  </a:lnTo>
                  <a:lnTo>
                    <a:pt x="2436832" y="828097"/>
                  </a:lnTo>
                  <a:lnTo>
                    <a:pt x="2365866" y="831141"/>
                  </a:lnTo>
                  <a:lnTo>
                    <a:pt x="2294010" y="833655"/>
                  </a:lnTo>
                  <a:lnTo>
                    <a:pt x="2221314" y="835628"/>
                  </a:lnTo>
                  <a:lnTo>
                    <a:pt x="2147825" y="837050"/>
                  </a:lnTo>
                  <a:lnTo>
                    <a:pt x="2073591" y="837910"/>
                  </a:lnTo>
                  <a:lnTo>
                    <a:pt x="1998662" y="838200"/>
                  </a:lnTo>
                  <a:lnTo>
                    <a:pt x="1923733" y="837910"/>
                  </a:lnTo>
                  <a:lnTo>
                    <a:pt x="1849499" y="837050"/>
                  </a:lnTo>
                  <a:lnTo>
                    <a:pt x="1776010" y="835628"/>
                  </a:lnTo>
                  <a:lnTo>
                    <a:pt x="1703314" y="833655"/>
                  </a:lnTo>
                  <a:lnTo>
                    <a:pt x="1631458" y="831141"/>
                  </a:lnTo>
                  <a:lnTo>
                    <a:pt x="1560492" y="828097"/>
                  </a:lnTo>
                  <a:lnTo>
                    <a:pt x="1490464" y="824531"/>
                  </a:lnTo>
                  <a:lnTo>
                    <a:pt x="1421421" y="820455"/>
                  </a:lnTo>
                  <a:lnTo>
                    <a:pt x="1353413" y="815878"/>
                  </a:lnTo>
                  <a:lnTo>
                    <a:pt x="1286487" y="810811"/>
                  </a:lnTo>
                  <a:lnTo>
                    <a:pt x="1220691" y="805264"/>
                  </a:lnTo>
                  <a:lnTo>
                    <a:pt x="1156075" y="799246"/>
                  </a:lnTo>
                  <a:lnTo>
                    <a:pt x="1092687" y="792769"/>
                  </a:lnTo>
                  <a:lnTo>
                    <a:pt x="1030574" y="785842"/>
                  </a:lnTo>
                  <a:lnTo>
                    <a:pt x="969785" y="778475"/>
                  </a:lnTo>
                  <a:lnTo>
                    <a:pt x="910368" y="770679"/>
                  </a:lnTo>
                  <a:lnTo>
                    <a:pt x="852372" y="762463"/>
                  </a:lnTo>
                  <a:lnTo>
                    <a:pt x="795845" y="753838"/>
                  </a:lnTo>
                  <a:lnTo>
                    <a:pt x="740836" y="744813"/>
                  </a:lnTo>
                  <a:lnTo>
                    <a:pt x="687392" y="735400"/>
                  </a:lnTo>
                  <a:lnTo>
                    <a:pt x="635561" y="725607"/>
                  </a:lnTo>
                  <a:lnTo>
                    <a:pt x="585393" y="715446"/>
                  </a:lnTo>
                  <a:lnTo>
                    <a:pt x="536936" y="704926"/>
                  </a:lnTo>
                  <a:lnTo>
                    <a:pt x="490237" y="694058"/>
                  </a:lnTo>
                  <a:lnTo>
                    <a:pt x="445345" y="682851"/>
                  </a:lnTo>
                  <a:lnTo>
                    <a:pt x="402309" y="671316"/>
                  </a:lnTo>
                  <a:lnTo>
                    <a:pt x="361176" y="659463"/>
                  </a:lnTo>
                  <a:lnTo>
                    <a:pt x="321996" y="647302"/>
                  </a:lnTo>
                  <a:lnTo>
                    <a:pt x="284816" y="634843"/>
                  </a:lnTo>
                  <a:lnTo>
                    <a:pt x="216649" y="609071"/>
                  </a:lnTo>
                  <a:lnTo>
                    <a:pt x="157064" y="582230"/>
                  </a:lnTo>
                  <a:lnTo>
                    <a:pt x="106446" y="554400"/>
                  </a:lnTo>
                  <a:lnTo>
                    <a:pt x="65182" y="525662"/>
                  </a:lnTo>
                  <a:lnTo>
                    <a:pt x="33659" y="496097"/>
                  </a:lnTo>
                  <a:lnTo>
                    <a:pt x="5482" y="450377"/>
                  </a:lnTo>
                  <a:lnTo>
                    <a:pt x="0" y="419100"/>
                  </a:lnTo>
                  <a:close/>
                </a:path>
              </a:pathLst>
            </a:custGeom>
            <a:ln w="38100">
              <a:solidFill>
                <a:srgbClr val="0000FF"/>
              </a:solidFill>
            </a:ln>
          </p:spPr>
          <p:txBody>
            <a:bodyPr wrap="square" lIns="0" tIns="0" rIns="0" bIns="0" rtlCol="0"/>
            <a:lstStyle/>
            <a:p>
              <a:endParaRPr/>
            </a:p>
          </p:txBody>
        </p:sp>
        <p:sp>
          <p:nvSpPr>
            <p:cNvPr id="20" name="object 20"/>
            <p:cNvSpPr/>
            <p:nvPr/>
          </p:nvSpPr>
          <p:spPr>
            <a:xfrm>
              <a:off x="4479925" y="5105399"/>
              <a:ext cx="4191000" cy="609600"/>
            </a:xfrm>
            <a:custGeom>
              <a:avLst/>
              <a:gdLst/>
              <a:ahLst/>
              <a:cxnLst/>
              <a:rect l="l" t="t" r="r" b="b"/>
              <a:pathLst>
                <a:path w="4191000" h="609600">
                  <a:moveTo>
                    <a:pt x="0" y="304800"/>
                  </a:moveTo>
                  <a:lnTo>
                    <a:pt x="21733" y="260738"/>
                  </a:lnTo>
                  <a:lnTo>
                    <a:pt x="65398" y="228949"/>
                  </a:lnTo>
                  <a:lnTo>
                    <a:pt x="106829" y="208458"/>
                  </a:lnTo>
                  <a:lnTo>
                    <a:pt x="157675" y="188593"/>
                  </a:lnTo>
                  <a:lnTo>
                    <a:pt x="217557" y="169409"/>
                  </a:lnTo>
                  <a:lnTo>
                    <a:pt x="286097" y="150960"/>
                  </a:lnTo>
                  <a:lnTo>
                    <a:pt x="323494" y="142029"/>
                  </a:lnTo>
                  <a:lnTo>
                    <a:pt x="362914" y="133303"/>
                  </a:lnTo>
                  <a:lnTo>
                    <a:pt x="404309" y="124788"/>
                  </a:lnTo>
                  <a:lnTo>
                    <a:pt x="447632" y="116491"/>
                  </a:lnTo>
                  <a:lnTo>
                    <a:pt x="492835" y="108420"/>
                  </a:lnTo>
                  <a:lnTo>
                    <a:pt x="539870" y="100581"/>
                  </a:lnTo>
                  <a:lnTo>
                    <a:pt x="588692" y="92981"/>
                  </a:lnTo>
                  <a:lnTo>
                    <a:pt x="639251" y="85627"/>
                  </a:lnTo>
                  <a:lnTo>
                    <a:pt x="691502" y="78525"/>
                  </a:lnTo>
                  <a:lnTo>
                    <a:pt x="745395" y="71684"/>
                  </a:lnTo>
                  <a:lnTo>
                    <a:pt x="800885" y="65109"/>
                  </a:lnTo>
                  <a:lnTo>
                    <a:pt x="857924" y="58808"/>
                  </a:lnTo>
                  <a:lnTo>
                    <a:pt x="916465" y="52787"/>
                  </a:lnTo>
                  <a:lnTo>
                    <a:pt x="976459" y="47053"/>
                  </a:lnTo>
                  <a:lnTo>
                    <a:pt x="1037860" y="41613"/>
                  </a:lnTo>
                  <a:lnTo>
                    <a:pt x="1100621" y="36475"/>
                  </a:lnTo>
                  <a:lnTo>
                    <a:pt x="1164694" y="31644"/>
                  </a:lnTo>
                  <a:lnTo>
                    <a:pt x="1230032" y="27128"/>
                  </a:lnTo>
                  <a:lnTo>
                    <a:pt x="1296587" y="22934"/>
                  </a:lnTo>
                  <a:lnTo>
                    <a:pt x="1364312" y="19068"/>
                  </a:lnTo>
                  <a:lnTo>
                    <a:pt x="1433159" y="15538"/>
                  </a:lnTo>
                  <a:lnTo>
                    <a:pt x="1503082" y="12350"/>
                  </a:lnTo>
                  <a:lnTo>
                    <a:pt x="1574034" y="9512"/>
                  </a:lnTo>
                  <a:lnTo>
                    <a:pt x="1645965" y="7030"/>
                  </a:lnTo>
                  <a:lnTo>
                    <a:pt x="1718831" y="4910"/>
                  </a:lnTo>
                  <a:lnTo>
                    <a:pt x="1792582" y="3161"/>
                  </a:lnTo>
                  <a:lnTo>
                    <a:pt x="1867172" y="1788"/>
                  </a:lnTo>
                  <a:lnTo>
                    <a:pt x="1942553" y="799"/>
                  </a:lnTo>
                  <a:lnTo>
                    <a:pt x="2018678" y="201"/>
                  </a:lnTo>
                  <a:lnTo>
                    <a:pt x="2095500" y="0"/>
                  </a:lnTo>
                  <a:lnTo>
                    <a:pt x="2172321" y="201"/>
                  </a:lnTo>
                  <a:lnTo>
                    <a:pt x="2248446" y="799"/>
                  </a:lnTo>
                  <a:lnTo>
                    <a:pt x="2323827" y="1788"/>
                  </a:lnTo>
                  <a:lnTo>
                    <a:pt x="2398417" y="3161"/>
                  </a:lnTo>
                  <a:lnTo>
                    <a:pt x="2472168" y="4910"/>
                  </a:lnTo>
                  <a:lnTo>
                    <a:pt x="2545034" y="7030"/>
                  </a:lnTo>
                  <a:lnTo>
                    <a:pt x="2616965" y="9512"/>
                  </a:lnTo>
                  <a:lnTo>
                    <a:pt x="2687917" y="12350"/>
                  </a:lnTo>
                  <a:lnTo>
                    <a:pt x="2757840" y="15538"/>
                  </a:lnTo>
                  <a:lnTo>
                    <a:pt x="2826687" y="19068"/>
                  </a:lnTo>
                  <a:lnTo>
                    <a:pt x="2894412" y="22934"/>
                  </a:lnTo>
                  <a:lnTo>
                    <a:pt x="2960967" y="27128"/>
                  </a:lnTo>
                  <a:lnTo>
                    <a:pt x="3026305" y="31644"/>
                  </a:lnTo>
                  <a:lnTo>
                    <a:pt x="3090378" y="36475"/>
                  </a:lnTo>
                  <a:lnTo>
                    <a:pt x="3153139" y="41613"/>
                  </a:lnTo>
                  <a:lnTo>
                    <a:pt x="3214540" y="47053"/>
                  </a:lnTo>
                  <a:lnTo>
                    <a:pt x="3274534" y="52787"/>
                  </a:lnTo>
                  <a:lnTo>
                    <a:pt x="3333075" y="58808"/>
                  </a:lnTo>
                  <a:lnTo>
                    <a:pt x="3390114" y="65109"/>
                  </a:lnTo>
                  <a:lnTo>
                    <a:pt x="3445604" y="71684"/>
                  </a:lnTo>
                  <a:lnTo>
                    <a:pt x="3499497" y="78525"/>
                  </a:lnTo>
                  <a:lnTo>
                    <a:pt x="3551748" y="85627"/>
                  </a:lnTo>
                  <a:lnTo>
                    <a:pt x="3602307" y="92981"/>
                  </a:lnTo>
                  <a:lnTo>
                    <a:pt x="3651129" y="100581"/>
                  </a:lnTo>
                  <a:lnTo>
                    <a:pt x="3698164" y="108420"/>
                  </a:lnTo>
                  <a:lnTo>
                    <a:pt x="3743367" y="116491"/>
                  </a:lnTo>
                  <a:lnTo>
                    <a:pt x="3786690" y="124788"/>
                  </a:lnTo>
                  <a:lnTo>
                    <a:pt x="3828085" y="133303"/>
                  </a:lnTo>
                  <a:lnTo>
                    <a:pt x="3867505" y="142029"/>
                  </a:lnTo>
                  <a:lnTo>
                    <a:pt x="3904902" y="150960"/>
                  </a:lnTo>
                  <a:lnTo>
                    <a:pt x="3973442" y="169409"/>
                  </a:lnTo>
                  <a:lnTo>
                    <a:pt x="4033324" y="188593"/>
                  </a:lnTo>
                  <a:lnTo>
                    <a:pt x="4084170" y="208458"/>
                  </a:lnTo>
                  <a:lnTo>
                    <a:pt x="4125601" y="228949"/>
                  </a:lnTo>
                  <a:lnTo>
                    <a:pt x="4169266" y="260738"/>
                  </a:lnTo>
                  <a:lnTo>
                    <a:pt x="4189617" y="293625"/>
                  </a:lnTo>
                  <a:lnTo>
                    <a:pt x="4191000" y="304800"/>
                  </a:lnTo>
                  <a:lnTo>
                    <a:pt x="4189617" y="315974"/>
                  </a:lnTo>
                  <a:lnTo>
                    <a:pt x="4169266" y="348861"/>
                  </a:lnTo>
                  <a:lnTo>
                    <a:pt x="4125601" y="380650"/>
                  </a:lnTo>
                  <a:lnTo>
                    <a:pt x="4084170" y="401141"/>
                  </a:lnTo>
                  <a:lnTo>
                    <a:pt x="4033324" y="421006"/>
                  </a:lnTo>
                  <a:lnTo>
                    <a:pt x="3973442" y="440190"/>
                  </a:lnTo>
                  <a:lnTo>
                    <a:pt x="3904902" y="458639"/>
                  </a:lnTo>
                  <a:lnTo>
                    <a:pt x="3867505" y="467570"/>
                  </a:lnTo>
                  <a:lnTo>
                    <a:pt x="3828085" y="476296"/>
                  </a:lnTo>
                  <a:lnTo>
                    <a:pt x="3786690" y="484811"/>
                  </a:lnTo>
                  <a:lnTo>
                    <a:pt x="3743367" y="493108"/>
                  </a:lnTo>
                  <a:lnTo>
                    <a:pt x="3698164" y="501179"/>
                  </a:lnTo>
                  <a:lnTo>
                    <a:pt x="3651129" y="509018"/>
                  </a:lnTo>
                  <a:lnTo>
                    <a:pt x="3602307" y="516618"/>
                  </a:lnTo>
                  <a:lnTo>
                    <a:pt x="3551748" y="523972"/>
                  </a:lnTo>
                  <a:lnTo>
                    <a:pt x="3499497" y="531074"/>
                  </a:lnTo>
                  <a:lnTo>
                    <a:pt x="3445604" y="537915"/>
                  </a:lnTo>
                  <a:lnTo>
                    <a:pt x="3390114" y="544490"/>
                  </a:lnTo>
                  <a:lnTo>
                    <a:pt x="3333075" y="550791"/>
                  </a:lnTo>
                  <a:lnTo>
                    <a:pt x="3274534" y="556812"/>
                  </a:lnTo>
                  <a:lnTo>
                    <a:pt x="3214540" y="562546"/>
                  </a:lnTo>
                  <a:lnTo>
                    <a:pt x="3153139" y="567986"/>
                  </a:lnTo>
                  <a:lnTo>
                    <a:pt x="3090378" y="573124"/>
                  </a:lnTo>
                  <a:lnTo>
                    <a:pt x="3026305" y="577955"/>
                  </a:lnTo>
                  <a:lnTo>
                    <a:pt x="2960967" y="582471"/>
                  </a:lnTo>
                  <a:lnTo>
                    <a:pt x="2894412" y="586665"/>
                  </a:lnTo>
                  <a:lnTo>
                    <a:pt x="2826687" y="590531"/>
                  </a:lnTo>
                  <a:lnTo>
                    <a:pt x="2757840" y="594061"/>
                  </a:lnTo>
                  <a:lnTo>
                    <a:pt x="2687917" y="597249"/>
                  </a:lnTo>
                  <a:lnTo>
                    <a:pt x="2616965" y="600087"/>
                  </a:lnTo>
                  <a:lnTo>
                    <a:pt x="2545034" y="602569"/>
                  </a:lnTo>
                  <a:lnTo>
                    <a:pt x="2472168" y="604689"/>
                  </a:lnTo>
                  <a:lnTo>
                    <a:pt x="2398417" y="606438"/>
                  </a:lnTo>
                  <a:lnTo>
                    <a:pt x="2323827" y="607811"/>
                  </a:lnTo>
                  <a:lnTo>
                    <a:pt x="2248446" y="608800"/>
                  </a:lnTo>
                  <a:lnTo>
                    <a:pt x="2172321" y="609398"/>
                  </a:lnTo>
                  <a:lnTo>
                    <a:pt x="2095500" y="609600"/>
                  </a:lnTo>
                  <a:lnTo>
                    <a:pt x="2018678" y="609398"/>
                  </a:lnTo>
                  <a:lnTo>
                    <a:pt x="1942553" y="608800"/>
                  </a:lnTo>
                  <a:lnTo>
                    <a:pt x="1867172" y="607811"/>
                  </a:lnTo>
                  <a:lnTo>
                    <a:pt x="1792582" y="606438"/>
                  </a:lnTo>
                  <a:lnTo>
                    <a:pt x="1718831" y="604689"/>
                  </a:lnTo>
                  <a:lnTo>
                    <a:pt x="1645965" y="602569"/>
                  </a:lnTo>
                  <a:lnTo>
                    <a:pt x="1574034" y="600087"/>
                  </a:lnTo>
                  <a:lnTo>
                    <a:pt x="1503082" y="597249"/>
                  </a:lnTo>
                  <a:lnTo>
                    <a:pt x="1433159" y="594061"/>
                  </a:lnTo>
                  <a:lnTo>
                    <a:pt x="1364312" y="590531"/>
                  </a:lnTo>
                  <a:lnTo>
                    <a:pt x="1296587" y="586665"/>
                  </a:lnTo>
                  <a:lnTo>
                    <a:pt x="1230032" y="582471"/>
                  </a:lnTo>
                  <a:lnTo>
                    <a:pt x="1164694" y="577955"/>
                  </a:lnTo>
                  <a:lnTo>
                    <a:pt x="1100621" y="573124"/>
                  </a:lnTo>
                  <a:lnTo>
                    <a:pt x="1037860" y="567986"/>
                  </a:lnTo>
                  <a:lnTo>
                    <a:pt x="976459" y="562546"/>
                  </a:lnTo>
                  <a:lnTo>
                    <a:pt x="916465" y="556812"/>
                  </a:lnTo>
                  <a:lnTo>
                    <a:pt x="857924" y="550791"/>
                  </a:lnTo>
                  <a:lnTo>
                    <a:pt x="800885" y="544490"/>
                  </a:lnTo>
                  <a:lnTo>
                    <a:pt x="745395" y="537915"/>
                  </a:lnTo>
                  <a:lnTo>
                    <a:pt x="691502" y="531074"/>
                  </a:lnTo>
                  <a:lnTo>
                    <a:pt x="639251" y="523972"/>
                  </a:lnTo>
                  <a:lnTo>
                    <a:pt x="588692" y="516618"/>
                  </a:lnTo>
                  <a:lnTo>
                    <a:pt x="539870" y="509018"/>
                  </a:lnTo>
                  <a:lnTo>
                    <a:pt x="492835" y="501179"/>
                  </a:lnTo>
                  <a:lnTo>
                    <a:pt x="447632" y="493108"/>
                  </a:lnTo>
                  <a:lnTo>
                    <a:pt x="404309" y="484811"/>
                  </a:lnTo>
                  <a:lnTo>
                    <a:pt x="362914" y="476296"/>
                  </a:lnTo>
                  <a:lnTo>
                    <a:pt x="323494" y="467570"/>
                  </a:lnTo>
                  <a:lnTo>
                    <a:pt x="286097" y="458639"/>
                  </a:lnTo>
                  <a:lnTo>
                    <a:pt x="217557" y="440190"/>
                  </a:lnTo>
                  <a:lnTo>
                    <a:pt x="157675" y="421006"/>
                  </a:lnTo>
                  <a:lnTo>
                    <a:pt x="106829" y="401141"/>
                  </a:lnTo>
                  <a:lnTo>
                    <a:pt x="65398" y="380650"/>
                  </a:lnTo>
                  <a:lnTo>
                    <a:pt x="21733" y="348861"/>
                  </a:lnTo>
                  <a:lnTo>
                    <a:pt x="1382" y="315974"/>
                  </a:lnTo>
                  <a:lnTo>
                    <a:pt x="0" y="304800"/>
                  </a:lnTo>
                  <a:close/>
                </a:path>
              </a:pathLst>
            </a:custGeom>
            <a:ln w="38100">
              <a:solidFill>
                <a:srgbClr val="0000FF"/>
              </a:solidFill>
            </a:ln>
          </p:spPr>
          <p:txBody>
            <a:bodyPr wrap="square" lIns="0" tIns="0" rIns="0" bIns="0" rtlCol="0"/>
            <a:lstStyle/>
            <a:p>
              <a:endParaRPr/>
            </a:p>
          </p:txBody>
        </p:sp>
        <p:sp>
          <p:nvSpPr>
            <p:cNvPr id="21" name="object 21"/>
            <p:cNvSpPr/>
            <p:nvPr/>
          </p:nvSpPr>
          <p:spPr>
            <a:xfrm>
              <a:off x="3306546" y="1863725"/>
              <a:ext cx="1064260" cy="0"/>
            </a:xfrm>
            <a:custGeom>
              <a:avLst/>
              <a:gdLst/>
              <a:ahLst/>
              <a:cxnLst/>
              <a:rect l="l" t="t" r="r" b="b"/>
              <a:pathLst>
                <a:path w="1064260">
                  <a:moveTo>
                    <a:pt x="1063840" y="0"/>
                  </a:moveTo>
                  <a:lnTo>
                    <a:pt x="0" y="0"/>
                  </a:lnTo>
                </a:path>
              </a:pathLst>
            </a:custGeom>
            <a:ln w="22225">
              <a:solidFill>
                <a:srgbClr val="FF0000"/>
              </a:solidFill>
            </a:ln>
          </p:spPr>
          <p:txBody>
            <a:bodyPr wrap="square" lIns="0" tIns="0" rIns="0" bIns="0" rtlCol="0"/>
            <a:lstStyle/>
            <a:p>
              <a:endParaRPr/>
            </a:p>
          </p:txBody>
        </p:sp>
        <p:sp>
          <p:nvSpPr>
            <p:cNvPr id="22" name="object 22"/>
            <p:cNvSpPr/>
            <p:nvPr/>
          </p:nvSpPr>
          <p:spPr>
            <a:xfrm>
              <a:off x="3306538" y="1819271"/>
              <a:ext cx="76200" cy="88900"/>
            </a:xfrm>
            <a:custGeom>
              <a:avLst/>
              <a:gdLst/>
              <a:ahLst/>
              <a:cxnLst/>
              <a:rect l="l" t="t" r="r" b="b"/>
              <a:pathLst>
                <a:path w="76200" h="88900">
                  <a:moveTo>
                    <a:pt x="76200" y="0"/>
                  </a:moveTo>
                  <a:lnTo>
                    <a:pt x="0" y="44450"/>
                  </a:lnTo>
                  <a:lnTo>
                    <a:pt x="76200" y="88900"/>
                  </a:lnTo>
                </a:path>
              </a:pathLst>
            </a:custGeom>
            <a:ln w="22225">
              <a:solidFill>
                <a:srgbClr val="FF0000"/>
              </a:solidFill>
            </a:ln>
          </p:spPr>
          <p:txBody>
            <a:bodyPr wrap="square" lIns="0" tIns="0" rIns="0" bIns="0" rtlCol="0"/>
            <a:lstStyle/>
            <a:p>
              <a:endParaRPr/>
            </a:p>
          </p:txBody>
        </p:sp>
        <p:sp>
          <p:nvSpPr>
            <p:cNvPr id="23" name="object 23"/>
            <p:cNvSpPr/>
            <p:nvPr/>
          </p:nvSpPr>
          <p:spPr>
            <a:xfrm>
              <a:off x="3374555" y="2254250"/>
              <a:ext cx="981710" cy="149225"/>
            </a:xfrm>
            <a:custGeom>
              <a:avLst/>
              <a:gdLst/>
              <a:ahLst/>
              <a:cxnLst/>
              <a:rect l="l" t="t" r="r" b="b"/>
              <a:pathLst>
                <a:path w="981710" h="149225">
                  <a:moveTo>
                    <a:pt x="981544" y="0"/>
                  </a:moveTo>
                  <a:lnTo>
                    <a:pt x="0" y="149098"/>
                  </a:lnTo>
                </a:path>
              </a:pathLst>
            </a:custGeom>
            <a:ln w="22225">
              <a:solidFill>
                <a:srgbClr val="FF0000"/>
              </a:solidFill>
            </a:ln>
          </p:spPr>
          <p:txBody>
            <a:bodyPr wrap="square" lIns="0" tIns="0" rIns="0" bIns="0" rtlCol="0"/>
            <a:lstStyle/>
            <a:p>
              <a:endParaRPr/>
            </a:p>
          </p:txBody>
        </p:sp>
        <p:sp>
          <p:nvSpPr>
            <p:cNvPr id="24" name="object 24"/>
            <p:cNvSpPr/>
            <p:nvPr/>
          </p:nvSpPr>
          <p:spPr>
            <a:xfrm>
              <a:off x="3374555" y="2347951"/>
              <a:ext cx="82550" cy="88265"/>
            </a:xfrm>
            <a:custGeom>
              <a:avLst/>
              <a:gdLst/>
              <a:ahLst/>
              <a:cxnLst/>
              <a:rect l="l" t="t" r="r" b="b"/>
              <a:pathLst>
                <a:path w="82550" h="88264">
                  <a:moveTo>
                    <a:pt x="68656" y="0"/>
                  </a:moveTo>
                  <a:lnTo>
                    <a:pt x="0" y="55397"/>
                  </a:lnTo>
                  <a:lnTo>
                    <a:pt x="82016" y="87896"/>
                  </a:lnTo>
                </a:path>
              </a:pathLst>
            </a:custGeom>
            <a:ln w="22225">
              <a:solidFill>
                <a:srgbClr val="FF0000"/>
              </a:solidFill>
            </a:ln>
          </p:spPr>
          <p:txBody>
            <a:bodyPr wrap="square" lIns="0" tIns="0" rIns="0" bIns="0" rtlCol="0"/>
            <a:lstStyle/>
            <a:p>
              <a:endParaRPr/>
            </a:p>
          </p:txBody>
        </p:sp>
        <p:sp>
          <p:nvSpPr>
            <p:cNvPr id="25" name="object 25"/>
            <p:cNvSpPr/>
            <p:nvPr/>
          </p:nvSpPr>
          <p:spPr>
            <a:xfrm>
              <a:off x="2837472" y="2667000"/>
              <a:ext cx="1518920" cy="1054735"/>
            </a:xfrm>
            <a:custGeom>
              <a:avLst/>
              <a:gdLst/>
              <a:ahLst/>
              <a:cxnLst/>
              <a:rect l="l" t="t" r="r" b="b"/>
              <a:pathLst>
                <a:path w="1518920" h="1054735">
                  <a:moveTo>
                    <a:pt x="1518627" y="0"/>
                  </a:moveTo>
                  <a:lnTo>
                    <a:pt x="0" y="1054252"/>
                  </a:lnTo>
                </a:path>
              </a:pathLst>
            </a:custGeom>
            <a:ln w="22224">
              <a:solidFill>
                <a:srgbClr val="FF0000"/>
              </a:solidFill>
            </a:ln>
          </p:spPr>
          <p:txBody>
            <a:bodyPr wrap="square" lIns="0" tIns="0" rIns="0" bIns="0" rtlCol="0"/>
            <a:lstStyle/>
            <a:p>
              <a:endParaRPr/>
            </a:p>
          </p:txBody>
        </p:sp>
        <p:sp>
          <p:nvSpPr>
            <p:cNvPr id="26" name="object 26"/>
            <p:cNvSpPr/>
            <p:nvPr/>
          </p:nvSpPr>
          <p:spPr>
            <a:xfrm>
              <a:off x="2837467" y="3641281"/>
              <a:ext cx="88265" cy="80010"/>
            </a:xfrm>
            <a:custGeom>
              <a:avLst/>
              <a:gdLst/>
              <a:ahLst/>
              <a:cxnLst/>
              <a:rect l="l" t="t" r="r" b="b"/>
              <a:pathLst>
                <a:path w="88264" h="80010">
                  <a:moveTo>
                    <a:pt x="37249" y="0"/>
                  </a:moveTo>
                  <a:lnTo>
                    <a:pt x="0" y="79971"/>
                  </a:lnTo>
                  <a:lnTo>
                    <a:pt x="87947" y="73025"/>
                  </a:lnTo>
                </a:path>
              </a:pathLst>
            </a:custGeom>
            <a:ln w="22225">
              <a:solidFill>
                <a:srgbClr val="FF0000"/>
              </a:solidFill>
            </a:ln>
          </p:spPr>
          <p:txBody>
            <a:bodyPr wrap="square" lIns="0" tIns="0" rIns="0" bIns="0" rtlCol="0"/>
            <a:lstStyle/>
            <a:p>
              <a:endParaRPr/>
            </a:p>
          </p:txBody>
        </p:sp>
        <p:sp>
          <p:nvSpPr>
            <p:cNvPr id="27" name="object 27"/>
            <p:cNvSpPr/>
            <p:nvPr/>
          </p:nvSpPr>
          <p:spPr>
            <a:xfrm>
              <a:off x="4370387" y="3733799"/>
              <a:ext cx="499745" cy="1503680"/>
            </a:xfrm>
            <a:custGeom>
              <a:avLst/>
              <a:gdLst/>
              <a:ahLst/>
              <a:cxnLst/>
              <a:rect l="l" t="t" r="r" b="b"/>
              <a:pathLst>
                <a:path w="499745" h="1503679">
                  <a:moveTo>
                    <a:pt x="0" y="0"/>
                  </a:moveTo>
                  <a:lnTo>
                    <a:pt x="499478" y="1503121"/>
                  </a:lnTo>
                </a:path>
              </a:pathLst>
            </a:custGeom>
            <a:ln w="22225">
              <a:solidFill>
                <a:srgbClr val="FF0000"/>
              </a:solidFill>
            </a:ln>
          </p:spPr>
          <p:txBody>
            <a:bodyPr wrap="square" lIns="0" tIns="0" rIns="0" bIns="0" rtlCol="0"/>
            <a:lstStyle/>
            <a:p>
              <a:endParaRPr/>
            </a:p>
          </p:txBody>
        </p:sp>
        <p:sp>
          <p:nvSpPr>
            <p:cNvPr id="28" name="object 28"/>
            <p:cNvSpPr/>
            <p:nvPr/>
          </p:nvSpPr>
          <p:spPr>
            <a:xfrm>
              <a:off x="4803654" y="5150591"/>
              <a:ext cx="84455" cy="86360"/>
            </a:xfrm>
            <a:custGeom>
              <a:avLst/>
              <a:gdLst/>
              <a:ahLst/>
              <a:cxnLst/>
              <a:rect l="l" t="t" r="r" b="b"/>
              <a:pathLst>
                <a:path w="84454" h="86360">
                  <a:moveTo>
                    <a:pt x="84366" y="0"/>
                  </a:moveTo>
                  <a:lnTo>
                    <a:pt x="66205" y="86321"/>
                  </a:lnTo>
                  <a:lnTo>
                    <a:pt x="0" y="28028"/>
                  </a:lnTo>
                </a:path>
              </a:pathLst>
            </a:custGeom>
            <a:ln w="22225">
              <a:solidFill>
                <a:srgbClr val="FF0000"/>
              </a:solidFill>
            </a:ln>
          </p:spPr>
          <p:txBody>
            <a:bodyPr wrap="square" lIns="0" tIns="0" rIns="0" bIns="0" rtlCol="0"/>
            <a:lstStyle/>
            <a:p>
              <a:endParaRPr/>
            </a:p>
          </p:txBody>
        </p:sp>
        <p:sp>
          <p:nvSpPr>
            <p:cNvPr id="29" name="object 29"/>
            <p:cNvSpPr/>
            <p:nvPr/>
          </p:nvSpPr>
          <p:spPr>
            <a:xfrm>
              <a:off x="3052813" y="3400424"/>
              <a:ext cx="224154" cy="998219"/>
            </a:xfrm>
            <a:custGeom>
              <a:avLst/>
              <a:gdLst/>
              <a:ahLst/>
              <a:cxnLst/>
              <a:rect l="l" t="t" r="r" b="b"/>
              <a:pathLst>
                <a:path w="224154" h="998220">
                  <a:moveTo>
                    <a:pt x="223786" y="0"/>
                  </a:moveTo>
                  <a:lnTo>
                    <a:pt x="0" y="997712"/>
                  </a:lnTo>
                </a:path>
              </a:pathLst>
            </a:custGeom>
            <a:ln w="22224">
              <a:solidFill>
                <a:srgbClr val="FF0000"/>
              </a:solidFill>
            </a:ln>
          </p:spPr>
          <p:txBody>
            <a:bodyPr wrap="square" lIns="0" tIns="0" rIns="0" bIns="0" rtlCol="0"/>
            <a:lstStyle/>
            <a:p>
              <a:endParaRPr/>
            </a:p>
          </p:txBody>
        </p:sp>
        <p:sp>
          <p:nvSpPr>
            <p:cNvPr id="30" name="object 30"/>
            <p:cNvSpPr/>
            <p:nvPr/>
          </p:nvSpPr>
          <p:spPr>
            <a:xfrm>
              <a:off x="3026115" y="4314050"/>
              <a:ext cx="86995" cy="84455"/>
            </a:xfrm>
            <a:custGeom>
              <a:avLst/>
              <a:gdLst/>
              <a:ahLst/>
              <a:cxnLst/>
              <a:rect l="l" t="t" r="r" b="b"/>
              <a:pathLst>
                <a:path w="86994" h="84454">
                  <a:moveTo>
                    <a:pt x="0" y="0"/>
                  </a:moveTo>
                  <a:lnTo>
                    <a:pt x="26695" y="84074"/>
                  </a:lnTo>
                  <a:lnTo>
                    <a:pt x="86741" y="19456"/>
                  </a:lnTo>
                </a:path>
              </a:pathLst>
            </a:custGeom>
            <a:ln w="22225">
              <a:solidFill>
                <a:srgbClr val="FF0000"/>
              </a:solidFill>
            </a:ln>
          </p:spPr>
          <p:txBody>
            <a:bodyPr wrap="square" lIns="0" tIns="0" rIns="0" bIns="0" rtlCol="0"/>
            <a:lstStyle/>
            <a:p>
              <a:endParaRPr/>
            </a:p>
          </p:txBody>
        </p:sp>
        <p:sp>
          <p:nvSpPr>
            <p:cNvPr id="31" name="object 31"/>
            <p:cNvSpPr/>
            <p:nvPr/>
          </p:nvSpPr>
          <p:spPr>
            <a:xfrm>
              <a:off x="3833012" y="2819400"/>
              <a:ext cx="242570" cy="561340"/>
            </a:xfrm>
            <a:custGeom>
              <a:avLst/>
              <a:gdLst/>
              <a:ahLst/>
              <a:cxnLst/>
              <a:rect l="l" t="t" r="r" b="b"/>
              <a:pathLst>
                <a:path w="242570" h="561339">
                  <a:moveTo>
                    <a:pt x="242100" y="0"/>
                  </a:moveTo>
                  <a:lnTo>
                    <a:pt x="0" y="560819"/>
                  </a:lnTo>
                </a:path>
              </a:pathLst>
            </a:custGeom>
            <a:ln w="22224">
              <a:solidFill>
                <a:srgbClr val="FF0000"/>
              </a:solidFill>
            </a:ln>
          </p:spPr>
          <p:txBody>
            <a:bodyPr wrap="square" lIns="0" tIns="0" rIns="0" bIns="0" rtlCol="0"/>
            <a:lstStyle/>
            <a:p>
              <a:endParaRPr/>
            </a:p>
          </p:txBody>
        </p:sp>
        <p:sp>
          <p:nvSpPr>
            <p:cNvPr id="32" name="object 32"/>
            <p:cNvSpPr/>
            <p:nvPr/>
          </p:nvSpPr>
          <p:spPr>
            <a:xfrm>
              <a:off x="3822395" y="3292647"/>
              <a:ext cx="81915" cy="87630"/>
            </a:xfrm>
            <a:custGeom>
              <a:avLst/>
              <a:gdLst/>
              <a:ahLst/>
              <a:cxnLst/>
              <a:rect l="l" t="t" r="r" b="b"/>
              <a:pathLst>
                <a:path w="81914" h="87629">
                  <a:moveTo>
                    <a:pt x="0" y="0"/>
                  </a:moveTo>
                  <a:lnTo>
                    <a:pt x="10617" y="87579"/>
                  </a:lnTo>
                  <a:lnTo>
                    <a:pt x="81622" y="35229"/>
                  </a:lnTo>
                </a:path>
              </a:pathLst>
            </a:custGeom>
            <a:ln w="22225">
              <a:solidFill>
                <a:srgbClr val="FF0000"/>
              </a:solidFill>
            </a:ln>
          </p:spPr>
          <p:txBody>
            <a:bodyPr wrap="square" lIns="0" tIns="0" rIns="0" bIns="0" rtlCol="0"/>
            <a:lstStyle/>
            <a:p>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73025" y="76200"/>
              <a:ext cx="4267199" cy="3809936"/>
            </a:xfrm>
            <a:prstGeom prst="rect">
              <a:avLst/>
            </a:prstGeom>
          </p:spPr>
        </p:pic>
        <p:sp>
          <p:nvSpPr>
            <p:cNvPr id="4" name="object 4"/>
            <p:cNvSpPr/>
            <p:nvPr/>
          </p:nvSpPr>
          <p:spPr>
            <a:xfrm>
              <a:off x="68262" y="71437"/>
              <a:ext cx="4276725" cy="3821429"/>
            </a:xfrm>
            <a:custGeom>
              <a:avLst/>
              <a:gdLst/>
              <a:ahLst/>
              <a:cxnLst/>
              <a:rect l="l" t="t" r="r" b="b"/>
              <a:pathLst>
                <a:path w="4276725" h="3821429">
                  <a:moveTo>
                    <a:pt x="0" y="0"/>
                  </a:moveTo>
                  <a:lnTo>
                    <a:pt x="4276725" y="0"/>
                  </a:lnTo>
                  <a:lnTo>
                    <a:pt x="4276725" y="3821112"/>
                  </a:lnTo>
                  <a:lnTo>
                    <a:pt x="0" y="3821112"/>
                  </a:lnTo>
                  <a:lnTo>
                    <a:pt x="0" y="0"/>
                  </a:lnTo>
                  <a:close/>
                </a:path>
              </a:pathLst>
            </a:custGeom>
            <a:ln w="9525">
              <a:solidFill>
                <a:srgbClr val="000000"/>
              </a:solidFill>
            </a:ln>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346773" rIns="0" bIns="0" rtlCol="0">
            <a:spAutoFit/>
          </a:bodyPr>
          <a:lstStyle/>
          <a:p>
            <a:pPr marL="5462270" marR="5080" indent="-972819">
              <a:lnSpc>
                <a:spcPct val="100000"/>
              </a:lnSpc>
              <a:spcBef>
                <a:spcPts val="105"/>
              </a:spcBef>
            </a:pPr>
            <a:r>
              <a:rPr sz="2600" b="1" dirty="0">
                <a:solidFill>
                  <a:srgbClr val="C00000"/>
                </a:solidFill>
                <a:latin typeface="Calibri"/>
                <a:cs typeface="Calibri"/>
              </a:rPr>
              <a:t>Contracted</a:t>
            </a:r>
            <a:r>
              <a:rPr sz="2600" b="1" spc="-135" dirty="0">
                <a:solidFill>
                  <a:srgbClr val="C00000"/>
                </a:solidFill>
                <a:latin typeface="Calibri"/>
                <a:cs typeface="Calibri"/>
              </a:rPr>
              <a:t> </a:t>
            </a:r>
            <a:r>
              <a:rPr sz="2600" b="1" spc="-10" dirty="0">
                <a:solidFill>
                  <a:srgbClr val="C00000"/>
                </a:solidFill>
                <a:latin typeface="Calibri"/>
                <a:cs typeface="Calibri"/>
              </a:rPr>
              <a:t>Pollination Services</a:t>
            </a:r>
            <a:endParaRPr sz="2600">
              <a:latin typeface="Calibri"/>
              <a:cs typeface="Calibri"/>
            </a:endParaRPr>
          </a:p>
        </p:txBody>
      </p:sp>
      <p:sp>
        <p:nvSpPr>
          <p:cNvPr id="6" name="object 6"/>
          <p:cNvSpPr txBox="1"/>
          <p:nvPr/>
        </p:nvSpPr>
        <p:spPr>
          <a:xfrm>
            <a:off x="4466590" y="2637536"/>
            <a:ext cx="3665220" cy="2783840"/>
          </a:xfrm>
          <a:prstGeom prst="rect">
            <a:avLst/>
          </a:prstGeom>
        </p:spPr>
        <p:txBody>
          <a:bodyPr vert="horz" wrap="square" lIns="0" tIns="12065" rIns="0" bIns="0" rtlCol="0">
            <a:spAutoFit/>
          </a:bodyPr>
          <a:lstStyle/>
          <a:p>
            <a:pPr marL="285115" marR="20955" indent="-273050">
              <a:lnSpc>
                <a:spcPct val="100000"/>
              </a:lnSpc>
              <a:spcBef>
                <a:spcPts val="95"/>
              </a:spcBef>
              <a:buClr>
                <a:srgbClr val="D1282E"/>
              </a:buClr>
              <a:buSzPct val="72727"/>
              <a:buFont typeface="Wingdings 2"/>
              <a:buChar char=""/>
              <a:tabLst>
                <a:tab pos="285115" algn="l"/>
              </a:tabLst>
            </a:pPr>
            <a:r>
              <a:rPr sz="2200" dirty="0">
                <a:latin typeface="Calibri"/>
                <a:cs typeface="Calibri"/>
              </a:rPr>
              <a:t>Do</a:t>
            </a:r>
            <a:r>
              <a:rPr sz="2200" spc="-50" dirty="0">
                <a:latin typeface="Calibri"/>
                <a:cs typeface="Calibri"/>
              </a:rPr>
              <a:t> </a:t>
            </a:r>
            <a:r>
              <a:rPr sz="2200" dirty="0">
                <a:latin typeface="Calibri"/>
                <a:cs typeface="Calibri"/>
              </a:rPr>
              <a:t>Not</a:t>
            </a:r>
            <a:r>
              <a:rPr sz="2200" spc="-35" dirty="0">
                <a:latin typeface="Calibri"/>
                <a:cs typeface="Calibri"/>
              </a:rPr>
              <a:t> </a:t>
            </a:r>
            <a:r>
              <a:rPr sz="2200" dirty="0">
                <a:latin typeface="Calibri"/>
                <a:cs typeface="Calibri"/>
              </a:rPr>
              <a:t>Apply</a:t>
            </a:r>
            <a:r>
              <a:rPr sz="2200" spc="-55" dirty="0">
                <a:latin typeface="Calibri"/>
                <a:cs typeface="Calibri"/>
              </a:rPr>
              <a:t> </a:t>
            </a:r>
            <a:r>
              <a:rPr sz="2200" dirty="0">
                <a:latin typeface="Calibri"/>
                <a:cs typeface="Calibri"/>
              </a:rPr>
              <a:t>until</a:t>
            </a:r>
            <a:r>
              <a:rPr sz="2200" spc="-40" dirty="0">
                <a:latin typeface="Calibri"/>
                <a:cs typeface="Calibri"/>
              </a:rPr>
              <a:t> </a:t>
            </a:r>
            <a:r>
              <a:rPr sz="2200" spc="-10" dirty="0">
                <a:latin typeface="Calibri"/>
                <a:cs typeface="Calibri"/>
              </a:rPr>
              <a:t>flowering </a:t>
            </a:r>
            <a:r>
              <a:rPr sz="2200" dirty="0">
                <a:latin typeface="Calibri"/>
                <a:cs typeface="Calibri"/>
              </a:rPr>
              <a:t>is</a:t>
            </a:r>
            <a:r>
              <a:rPr sz="2200" spc="-60" dirty="0">
                <a:latin typeface="Calibri"/>
                <a:cs typeface="Calibri"/>
              </a:rPr>
              <a:t> </a:t>
            </a:r>
            <a:r>
              <a:rPr sz="2200" spc="-10" dirty="0">
                <a:latin typeface="Calibri"/>
                <a:cs typeface="Calibri"/>
              </a:rPr>
              <a:t>complete</a:t>
            </a:r>
            <a:r>
              <a:rPr sz="2200" spc="-20" dirty="0">
                <a:latin typeface="Calibri"/>
                <a:cs typeface="Calibri"/>
              </a:rPr>
              <a:t> </a:t>
            </a:r>
            <a:r>
              <a:rPr sz="2200" dirty="0">
                <a:latin typeface="Calibri"/>
                <a:cs typeface="Calibri"/>
              </a:rPr>
              <a:t>and</a:t>
            </a:r>
            <a:r>
              <a:rPr sz="2200" spc="-60" dirty="0">
                <a:latin typeface="Calibri"/>
                <a:cs typeface="Calibri"/>
              </a:rPr>
              <a:t> </a:t>
            </a:r>
            <a:r>
              <a:rPr sz="2200" dirty="0">
                <a:latin typeface="Calibri"/>
                <a:cs typeface="Calibri"/>
              </a:rPr>
              <a:t>all</a:t>
            </a:r>
            <a:r>
              <a:rPr sz="2200" spc="-60" dirty="0">
                <a:latin typeface="Calibri"/>
                <a:cs typeface="Calibri"/>
              </a:rPr>
              <a:t> </a:t>
            </a:r>
            <a:r>
              <a:rPr sz="2200" dirty="0">
                <a:latin typeface="Calibri"/>
                <a:cs typeface="Calibri"/>
              </a:rPr>
              <a:t>petal</a:t>
            </a:r>
            <a:r>
              <a:rPr sz="2200" spc="-60" dirty="0">
                <a:latin typeface="Calibri"/>
                <a:cs typeface="Calibri"/>
              </a:rPr>
              <a:t> </a:t>
            </a:r>
            <a:r>
              <a:rPr sz="2200" spc="-20" dirty="0">
                <a:latin typeface="Calibri"/>
                <a:cs typeface="Calibri"/>
              </a:rPr>
              <a:t>have </a:t>
            </a:r>
            <a:r>
              <a:rPr sz="2200" spc="-10" dirty="0">
                <a:latin typeface="Calibri"/>
                <a:cs typeface="Calibri"/>
              </a:rPr>
              <a:t>fallen</a:t>
            </a:r>
            <a:endParaRPr sz="2200">
              <a:latin typeface="Calibri"/>
              <a:cs typeface="Calibri"/>
            </a:endParaRPr>
          </a:p>
          <a:p>
            <a:pPr>
              <a:lnSpc>
                <a:spcPct val="100000"/>
              </a:lnSpc>
              <a:spcBef>
                <a:spcPts val="55"/>
              </a:spcBef>
              <a:buClr>
                <a:srgbClr val="D1282E"/>
              </a:buClr>
              <a:buFont typeface="Wingdings 2"/>
              <a:buChar char=""/>
            </a:pPr>
            <a:endParaRPr sz="3100">
              <a:latin typeface="Calibri"/>
              <a:cs typeface="Calibri"/>
            </a:endParaRPr>
          </a:p>
          <a:p>
            <a:pPr marL="285115" marR="42545" indent="-273050">
              <a:lnSpc>
                <a:spcPct val="100000"/>
              </a:lnSpc>
              <a:buClr>
                <a:srgbClr val="D1282E"/>
              </a:buClr>
              <a:buSzPct val="72727"/>
              <a:buFont typeface="Wingdings 2"/>
              <a:buChar char=""/>
              <a:tabLst>
                <a:tab pos="285115" algn="l"/>
              </a:tabLst>
            </a:pPr>
            <a:r>
              <a:rPr sz="2200" dirty="0">
                <a:latin typeface="Calibri"/>
                <a:cs typeface="Calibri"/>
              </a:rPr>
              <a:t>Provide</a:t>
            </a:r>
            <a:r>
              <a:rPr sz="2200" spc="-80" dirty="0">
                <a:latin typeface="Calibri"/>
                <a:cs typeface="Calibri"/>
              </a:rPr>
              <a:t> </a:t>
            </a:r>
            <a:r>
              <a:rPr sz="2200" dirty="0">
                <a:latin typeface="Calibri"/>
                <a:cs typeface="Calibri"/>
              </a:rPr>
              <a:t>48</a:t>
            </a:r>
            <a:r>
              <a:rPr sz="2200" spc="-50" dirty="0">
                <a:latin typeface="Calibri"/>
                <a:cs typeface="Calibri"/>
              </a:rPr>
              <a:t> </a:t>
            </a:r>
            <a:r>
              <a:rPr sz="2200" spc="-80" dirty="0">
                <a:latin typeface="Calibri"/>
                <a:cs typeface="Calibri"/>
              </a:rPr>
              <a:t>hr.</a:t>
            </a:r>
            <a:r>
              <a:rPr sz="2200" spc="-45" dirty="0">
                <a:latin typeface="Calibri"/>
                <a:cs typeface="Calibri"/>
              </a:rPr>
              <a:t> </a:t>
            </a:r>
            <a:r>
              <a:rPr sz="2200" spc="-10" dirty="0">
                <a:latin typeface="Calibri"/>
                <a:cs typeface="Calibri"/>
              </a:rPr>
              <a:t>notification</a:t>
            </a:r>
            <a:r>
              <a:rPr sz="2200" spc="-40" dirty="0">
                <a:latin typeface="Calibri"/>
                <a:cs typeface="Calibri"/>
              </a:rPr>
              <a:t> </a:t>
            </a:r>
            <a:r>
              <a:rPr sz="2200" spc="-25" dirty="0">
                <a:latin typeface="Calibri"/>
                <a:cs typeface="Calibri"/>
              </a:rPr>
              <a:t>to </a:t>
            </a:r>
            <a:r>
              <a:rPr sz="2200" spc="-10" dirty="0">
                <a:latin typeface="Calibri"/>
                <a:cs typeface="Calibri"/>
              </a:rPr>
              <a:t>beekeeper</a:t>
            </a:r>
            <a:r>
              <a:rPr sz="2200" spc="-60" dirty="0">
                <a:latin typeface="Calibri"/>
                <a:cs typeface="Calibri"/>
              </a:rPr>
              <a:t> </a:t>
            </a:r>
            <a:r>
              <a:rPr sz="2200" spc="-10" dirty="0">
                <a:latin typeface="Calibri"/>
                <a:cs typeface="Calibri"/>
              </a:rPr>
              <a:t>before</a:t>
            </a:r>
            <a:r>
              <a:rPr sz="2200" spc="-90" dirty="0">
                <a:latin typeface="Calibri"/>
                <a:cs typeface="Calibri"/>
              </a:rPr>
              <a:t> </a:t>
            </a:r>
            <a:r>
              <a:rPr sz="2200" spc="-10" dirty="0">
                <a:latin typeface="Calibri"/>
                <a:cs typeface="Calibri"/>
              </a:rPr>
              <a:t>application</a:t>
            </a:r>
            <a:endParaRPr sz="2200">
              <a:latin typeface="Calibri"/>
              <a:cs typeface="Calibri"/>
            </a:endParaRPr>
          </a:p>
          <a:p>
            <a:pPr marL="770890" lvl="1" indent="-227965">
              <a:lnSpc>
                <a:spcPct val="100000"/>
              </a:lnSpc>
              <a:spcBef>
                <a:spcPts val="430"/>
              </a:spcBef>
              <a:buClr>
                <a:srgbClr val="F9B639"/>
              </a:buClr>
              <a:buSzPct val="59375"/>
              <a:buFont typeface="Wingdings"/>
              <a:buChar char=""/>
              <a:tabLst>
                <a:tab pos="770890" algn="l"/>
              </a:tabLst>
            </a:pPr>
            <a:r>
              <a:rPr sz="1600" b="1" dirty="0">
                <a:latin typeface="Calibri"/>
                <a:cs typeface="Calibri"/>
              </a:rPr>
              <a:t>Move</a:t>
            </a:r>
            <a:r>
              <a:rPr sz="1600" b="1" spc="-60" dirty="0">
                <a:latin typeface="Calibri"/>
                <a:cs typeface="Calibri"/>
              </a:rPr>
              <a:t> </a:t>
            </a:r>
            <a:r>
              <a:rPr sz="1600" b="1" spc="-20" dirty="0">
                <a:latin typeface="Calibri"/>
                <a:cs typeface="Calibri"/>
              </a:rPr>
              <a:t>bees</a:t>
            </a:r>
            <a:endParaRPr sz="1600">
              <a:latin typeface="Calibri"/>
              <a:cs typeface="Calibri"/>
            </a:endParaRPr>
          </a:p>
          <a:p>
            <a:pPr marL="770890" lvl="1" indent="-227965">
              <a:lnSpc>
                <a:spcPct val="100000"/>
              </a:lnSpc>
              <a:spcBef>
                <a:spcPts val="409"/>
              </a:spcBef>
              <a:buClr>
                <a:srgbClr val="F9B639"/>
              </a:buClr>
              <a:buSzPct val="59375"/>
              <a:buFont typeface="Wingdings"/>
              <a:buChar char=""/>
              <a:tabLst>
                <a:tab pos="770890" algn="l"/>
              </a:tabLst>
            </a:pPr>
            <a:r>
              <a:rPr sz="1600" b="1" dirty="0">
                <a:latin typeface="Calibri"/>
                <a:cs typeface="Calibri"/>
              </a:rPr>
              <a:t>Cover</a:t>
            </a:r>
            <a:r>
              <a:rPr sz="1600" b="1" spc="-45" dirty="0">
                <a:latin typeface="Calibri"/>
                <a:cs typeface="Calibri"/>
              </a:rPr>
              <a:t> </a:t>
            </a:r>
            <a:r>
              <a:rPr sz="1600" b="1" dirty="0">
                <a:latin typeface="Calibri"/>
                <a:cs typeface="Calibri"/>
              </a:rPr>
              <a:t>or</a:t>
            </a:r>
            <a:r>
              <a:rPr sz="1600" b="1" spc="-40" dirty="0">
                <a:latin typeface="Calibri"/>
                <a:cs typeface="Calibri"/>
              </a:rPr>
              <a:t> </a:t>
            </a:r>
            <a:r>
              <a:rPr sz="1600" b="1" dirty="0">
                <a:latin typeface="Calibri"/>
                <a:cs typeface="Calibri"/>
              </a:rPr>
              <a:t>protect</a:t>
            </a:r>
            <a:r>
              <a:rPr sz="1600" b="1" spc="-15" dirty="0">
                <a:latin typeface="Calibri"/>
                <a:cs typeface="Calibri"/>
              </a:rPr>
              <a:t> </a:t>
            </a:r>
            <a:r>
              <a:rPr sz="1600" b="1" dirty="0">
                <a:latin typeface="Calibri"/>
                <a:cs typeface="Calibri"/>
              </a:rPr>
              <a:t>bees</a:t>
            </a:r>
            <a:r>
              <a:rPr sz="1600" b="1" spc="-50" dirty="0">
                <a:latin typeface="Calibri"/>
                <a:cs typeface="Calibri"/>
              </a:rPr>
              <a:t> </a:t>
            </a:r>
            <a:r>
              <a:rPr sz="1600" b="1" dirty="0">
                <a:latin typeface="Calibri"/>
                <a:cs typeface="Calibri"/>
              </a:rPr>
              <a:t>for</a:t>
            </a:r>
            <a:r>
              <a:rPr sz="1600" b="1" spc="-35" dirty="0">
                <a:latin typeface="Calibri"/>
                <a:cs typeface="Calibri"/>
              </a:rPr>
              <a:t> </a:t>
            </a:r>
            <a:r>
              <a:rPr sz="1600" b="1" dirty="0">
                <a:latin typeface="Calibri"/>
                <a:cs typeface="Calibri"/>
              </a:rPr>
              <a:t>38</a:t>
            </a:r>
            <a:r>
              <a:rPr sz="1600" b="1" spc="-30" dirty="0">
                <a:latin typeface="Calibri"/>
                <a:cs typeface="Calibri"/>
              </a:rPr>
              <a:t> </a:t>
            </a:r>
            <a:r>
              <a:rPr sz="1600" b="1" spc="-20" dirty="0">
                <a:latin typeface="Calibri"/>
                <a:cs typeface="Calibri"/>
              </a:rPr>
              <a:t>hours</a:t>
            </a:r>
            <a:endParaRPr sz="1600">
              <a:latin typeface="Calibri"/>
              <a:cs typeface="Calibri"/>
            </a:endParaRPr>
          </a:p>
        </p:txBody>
      </p:sp>
      <p:grpSp>
        <p:nvGrpSpPr>
          <p:cNvPr id="7" name="object 7"/>
          <p:cNvGrpSpPr/>
          <p:nvPr/>
        </p:nvGrpSpPr>
        <p:grpSpPr>
          <a:xfrm>
            <a:off x="228600" y="487462"/>
            <a:ext cx="8566150" cy="6351905"/>
            <a:chOff x="228600" y="487462"/>
            <a:chExt cx="8566150" cy="6351905"/>
          </a:xfrm>
        </p:grpSpPr>
        <p:pic>
          <p:nvPicPr>
            <p:cNvPr id="8" name="object 8"/>
            <p:cNvPicPr/>
            <p:nvPr/>
          </p:nvPicPr>
          <p:blipFill>
            <a:blip r:embed="rId4" cstate="print"/>
            <a:stretch>
              <a:fillRect/>
            </a:stretch>
          </p:blipFill>
          <p:spPr>
            <a:xfrm>
              <a:off x="420688" y="3979862"/>
              <a:ext cx="3575603" cy="2851984"/>
            </a:xfrm>
            <a:prstGeom prst="rect">
              <a:avLst/>
            </a:prstGeom>
          </p:spPr>
        </p:pic>
        <p:sp>
          <p:nvSpPr>
            <p:cNvPr id="9" name="object 9"/>
            <p:cNvSpPr/>
            <p:nvPr/>
          </p:nvSpPr>
          <p:spPr>
            <a:xfrm>
              <a:off x="415925" y="3975099"/>
              <a:ext cx="3581400" cy="2859405"/>
            </a:xfrm>
            <a:custGeom>
              <a:avLst/>
              <a:gdLst/>
              <a:ahLst/>
              <a:cxnLst/>
              <a:rect l="l" t="t" r="r" b="b"/>
              <a:pathLst>
                <a:path w="3581400" h="2859404">
                  <a:moveTo>
                    <a:pt x="0" y="0"/>
                  </a:moveTo>
                  <a:lnTo>
                    <a:pt x="3581400" y="0"/>
                  </a:lnTo>
                  <a:lnTo>
                    <a:pt x="3581400" y="2859087"/>
                  </a:lnTo>
                  <a:lnTo>
                    <a:pt x="0" y="2859087"/>
                  </a:lnTo>
                  <a:lnTo>
                    <a:pt x="0" y="0"/>
                  </a:lnTo>
                  <a:close/>
                </a:path>
              </a:pathLst>
            </a:custGeom>
            <a:ln w="9525">
              <a:solidFill>
                <a:srgbClr val="788469"/>
              </a:solidFill>
            </a:ln>
          </p:spPr>
          <p:txBody>
            <a:bodyPr wrap="square" lIns="0" tIns="0" rIns="0" bIns="0" rtlCol="0"/>
            <a:lstStyle/>
            <a:p>
              <a:endParaRPr/>
            </a:p>
          </p:txBody>
        </p:sp>
        <p:sp>
          <p:nvSpPr>
            <p:cNvPr id="10" name="object 10"/>
            <p:cNvSpPr/>
            <p:nvPr/>
          </p:nvSpPr>
          <p:spPr>
            <a:xfrm>
              <a:off x="1160589" y="3054794"/>
              <a:ext cx="3335654" cy="1289050"/>
            </a:xfrm>
            <a:custGeom>
              <a:avLst/>
              <a:gdLst/>
              <a:ahLst/>
              <a:cxnLst/>
              <a:rect l="l" t="t" r="r" b="b"/>
              <a:pathLst>
                <a:path w="3335654" h="1289050">
                  <a:moveTo>
                    <a:pt x="3335210" y="1288605"/>
                  </a:moveTo>
                  <a:lnTo>
                    <a:pt x="0" y="0"/>
                  </a:lnTo>
                </a:path>
              </a:pathLst>
            </a:custGeom>
            <a:ln w="19049">
              <a:solidFill>
                <a:srgbClr val="FF0000"/>
              </a:solidFill>
            </a:ln>
          </p:spPr>
          <p:txBody>
            <a:bodyPr wrap="square" lIns="0" tIns="0" rIns="0" bIns="0" rtlCol="0"/>
            <a:lstStyle/>
            <a:p>
              <a:endParaRPr/>
            </a:p>
          </p:txBody>
        </p:sp>
        <p:sp>
          <p:nvSpPr>
            <p:cNvPr id="11" name="object 11"/>
            <p:cNvSpPr/>
            <p:nvPr/>
          </p:nvSpPr>
          <p:spPr>
            <a:xfrm>
              <a:off x="1160593" y="3040807"/>
              <a:ext cx="87630" cy="83185"/>
            </a:xfrm>
            <a:custGeom>
              <a:avLst/>
              <a:gdLst/>
              <a:ahLst/>
              <a:cxnLst/>
              <a:rect l="l" t="t" r="r" b="b"/>
              <a:pathLst>
                <a:path w="87630" h="83185">
                  <a:moveTo>
                    <a:pt x="55054" y="82918"/>
                  </a:moveTo>
                  <a:lnTo>
                    <a:pt x="0" y="13995"/>
                  </a:lnTo>
                  <a:lnTo>
                    <a:pt x="87096" y="0"/>
                  </a:lnTo>
                </a:path>
              </a:pathLst>
            </a:custGeom>
            <a:ln w="19050">
              <a:solidFill>
                <a:srgbClr val="FF0000"/>
              </a:solidFill>
            </a:ln>
          </p:spPr>
          <p:txBody>
            <a:bodyPr wrap="square" lIns="0" tIns="0" rIns="0" bIns="0" rtlCol="0"/>
            <a:lstStyle/>
            <a:p>
              <a:endParaRPr/>
            </a:p>
          </p:txBody>
        </p:sp>
        <p:sp>
          <p:nvSpPr>
            <p:cNvPr id="12" name="object 12"/>
            <p:cNvSpPr/>
            <p:nvPr/>
          </p:nvSpPr>
          <p:spPr>
            <a:xfrm>
              <a:off x="2630068" y="1936876"/>
              <a:ext cx="1866264" cy="882650"/>
            </a:xfrm>
            <a:custGeom>
              <a:avLst/>
              <a:gdLst/>
              <a:ahLst/>
              <a:cxnLst/>
              <a:rect l="l" t="t" r="r" b="b"/>
              <a:pathLst>
                <a:path w="1866264" h="882650">
                  <a:moveTo>
                    <a:pt x="1865731" y="882523"/>
                  </a:moveTo>
                  <a:lnTo>
                    <a:pt x="0" y="0"/>
                  </a:lnTo>
                </a:path>
              </a:pathLst>
            </a:custGeom>
            <a:ln w="19050">
              <a:solidFill>
                <a:srgbClr val="FF0000"/>
              </a:solidFill>
            </a:ln>
          </p:spPr>
          <p:txBody>
            <a:bodyPr wrap="square" lIns="0" tIns="0" rIns="0" bIns="0" rtlCol="0"/>
            <a:lstStyle/>
            <a:p>
              <a:endParaRPr/>
            </a:p>
          </p:txBody>
        </p:sp>
        <p:sp>
          <p:nvSpPr>
            <p:cNvPr id="13" name="object 13"/>
            <p:cNvSpPr/>
            <p:nvPr/>
          </p:nvSpPr>
          <p:spPr>
            <a:xfrm>
              <a:off x="2630072" y="1929279"/>
              <a:ext cx="88265" cy="80645"/>
            </a:xfrm>
            <a:custGeom>
              <a:avLst/>
              <a:gdLst/>
              <a:ahLst/>
              <a:cxnLst/>
              <a:rect l="l" t="t" r="r" b="b"/>
              <a:pathLst>
                <a:path w="88264" h="80644">
                  <a:moveTo>
                    <a:pt x="49872" y="80365"/>
                  </a:moveTo>
                  <a:lnTo>
                    <a:pt x="0" y="7594"/>
                  </a:lnTo>
                  <a:lnTo>
                    <a:pt x="87883" y="0"/>
                  </a:lnTo>
                </a:path>
              </a:pathLst>
            </a:custGeom>
            <a:ln w="19050">
              <a:solidFill>
                <a:srgbClr val="FF0000"/>
              </a:solidFill>
            </a:ln>
          </p:spPr>
          <p:txBody>
            <a:bodyPr wrap="square" lIns="0" tIns="0" rIns="0" bIns="0" rtlCol="0"/>
            <a:lstStyle/>
            <a:p>
              <a:endParaRPr/>
            </a:p>
          </p:txBody>
        </p:sp>
        <p:sp>
          <p:nvSpPr>
            <p:cNvPr id="14" name="object 14"/>
            <p:cNvSpPr/>
            <p:nvPr/>
          </p:nvSpPr>
          <p:spPr>
            <a:xfrm>
              <a:off x="3580523" y="1046493"/>
              <a:ext cx="1144270" cy="873125"/>
            </a:xfrm>
            <a:custGeom>
              <a:avLst/>
              <a:gdLst/>
              <a:ahLst/>
              <a:cxnLst/>
              <a:rect l="l" t="t" r="r" b="b"/>
              <a:pathLst>
                <a:path w="1144270" h="873125">
                  <a:moveTo>
                    <a:pt x="1143876" y="872794"/>
                  </a:moveTo>
                  <a:lnTo>
                    <a:pt x="0" y="0"/>
                  </a:lnTo>
                </a:path>
              </a:pathLst>
            </a:custGeom>
            <a:ln w="19050">
              <a:solidFill>
                <a:srgbClr val="FF0000"/>
              </a:solidFill>
            </a:ln>
          </p:spPr>
          <p:txBody>
            <a:bodyPr wrap="square" lIns="0" tIns="0" rIns="0" bIns="0" rtlCol="0"/>
            <a:lstStyle/>
            <a:p>
              <a:endParaRPr/>
            </a:p>
          </p:txBody>
        </p:sp>
        <p:sp>
          <p:nvSpPr>
            <p:cNvPr id="15" name="object 15"/>
            <p:cNvSpPr/>
            <p:nvPr/>
          </p:nvSpPr>
          <p:spPr>
            <a:xfrm>
              <a:off x="3580512" y="1046493"/>
              <a:ext cx="87630" cy="81915"/>
            </a:xfrm>
            <a:custGeom>
              <a:avLst/>
              <a:gdLst/>
              <a:ahLst/>
              <a:cxnLst/>
              <a:rect l="l" t="t" r="r" b="b"/>
              <a:pathLst>
                <a:path w="87629" h="81915">
                  <a:moveTo>
                    <a:pt x="33616" y="81559"/>
                  </a:moveTo>
                  <a:lnTo>
                    <a:pt x="0" y="0"/>
                  </a:lnTo>
                  <a:lnTo>
                    <a:pt x="87541" y="10883"/>
                  </a:lnTo>
                </a:path>
              </a:pathLst>
            </a:custGeom>
            <a:ln w="19049">
              <a:solidFill>
                <a:srgbClr val="FF0000"/>
              </a:solidFill>
            </a:ln>
          </p:spPr>
          <p:txBody>
            <a:bodyPr wrap="square" lIns="0" tIns="0" rIns="0" bIns="0" rtlCol="0"/>
            <a:lstStyle/>
            <a:p>
              <a:endParaRPr/>
            </a:p>
          </p:txBody>
        </p:sp>
        <p:pic>
          <p:nvPicPr>
            <p:cNvPr id="16" name="object 16"/>
            <p:cNvPicPr/>
            <p:nvPr/>
          </p:nvPicPr>
          <p:blipFill>
            <a:blip r:embed="rId5" cstate="print"/>
            <a:stretch>
              <a:fillRect/>
            </a:stretch>
          </p:blipFill>
          <p:spPr>
            <a:xfrm>
              <a:off x="7924800" y="917575"/>
              <a:ext cx="869949" cy="835025"/>
            </a:xfrm>
            <a:prstGeom prst="rect">
              <a:avLst/>
            </a:prstGeom>
          </p:spPr>
        </p:pic>
        <p:sp>
          <p:nvSpPr>
            <p:cNvPr id="17" name="object 17"/>
            <p:cNvSpPr/>
            <p:nvPr/>
          </p:nvSpPr>
          <p:spPr>
            <a:xfrm>
              <a:off x="914400" y="1928812"/>
              <a:ext cx="2209800" cy="0"/>
            </a:xfrm>
            <a:custGeom>
              <a:avLst/>
              <a:gdLst/>
              <a:ahLst/>
              <a:cxnLst/>
              <a:rect l="l" t="t" r="r" b="b"/>
              <a:pathLst>
                <a:path w="2209800">
                  <a:moveTo>
                    <a:pt x="0" y="0"/>
                  </a:moveTo>
                  <a:lnTo>
                    <a:pt x="2209800" y="0"/>
                  </a:lnTo>
                </a:path>
              </a:pathLst>
            </a:custGeom>
            <a:ln w="19050">
              <a:solidFill>
                <a:srgbClr val="FF0000"/>
              </a:solidFill>
            </a:ln>
          </p:spPr>
          <p:txBody>
            <a:bodyPr wrap="square" lIns="0" tIns="0" rIns="0" bIns="0" rtlCol="0"/>
            <a:lstStyle/>
            <a:p>
              <a:endParaRPr/>
            </a:p>
          </p:txBody>
        </p:sp>
        <p:sp>
          <p:nvSpPr>
            <p:cNvPr id="18" name="object 18"/>
            <p:cNvSpPr/>
            <p:nvPr/>
          </p:nvSpPr>
          <p:spPr>
            <a:xfrm>
              <a:off x="228600" y="3047999"/>
              <a:ext cx="1447800" cy="0"/>
            </a:xfrm>
            <a:custGeom>
              <a:avLst/>
              <a:gdLst/>
              <a:ahLst/>
              <a:cxnLst/>
              <a:rect l="l" t="t" r="r" b="b"/>
              <a:pathLst>
                <a:path w="1447800">
                  <a:moveTo>
                    <a:pt x="0" y="0"/>
                  </a:moveTo>
                  <a:lnTo>
                    <a:pt x="1447800" y="0"/>
                  </a:lnTo>
                </a:path>
              </a:pathLst>
            </a:custGeom>
            <a:ln w="19050">
              <a:solidFill>
                <a:srgbClr val="FF0000"/>
              </a:solidFill>
            </a:ln>
          </p:spPr>
          <p:txBody>
            <a:bodyPr wrap="square" lIns="0" tIns="0" rIns="0" bIns="0" rtlCol="0"/>
            <a:lstStyle/>
            <a:p>
              <a:endParaRPr/>
            </a:p>
          </p:txBody>
        </p:sp>
        <p:pic>
          <p:nvPicPr>
            <p:cNvPr id="19" name="object 19"/>
            <p:cNvPicPr/>
            <p:nvPr/>
          </p:nvPicPr>
          <p:blipFill>
            <a:blip r:embed="rId6" cstate="print"/>
            <a:stretch>
              <a:fillRect/>
            </a:stretch>
          </p:blipFill>
          <p:spPr>
            <a:xfrm>
              <a:off x="4851584" y="487462"/>
              <a:ext cx="3509810" cy="329692"/>
            </a:xfrm>
            <a:prstGeom prst="rect">
              <a:avLst/>
            </a:prstGeom>
          </p:spPr>
        </p:pic>
        <p:pic>
          <p:nvPicPr>
            <p:cNvPr id="20" name="object 20"/>
            <p:cNvPicPr/>
            <p:nvPr/>
          </p:nvPicPr>
          <p:blipFill>
            <a:blip r:embed="rId7" cstate="print"/>
            <a:stretch>
              <a:fillRect/>
            </a:stretch>
          </p:blipFill>
          <p:spPr>
            <a:xfrm>
              <a:off x="5916040" y="1038566"/>
              <a:ext cx="1392834" cy="320306"/>
            </a:xfrm>
            <a:prstGeom prst="rect">
              <a:avLst/>
            </a:prstGeom>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713223" y="2243708"/>
            <a:ext cx="3142615" cy="1214755"/>
          </a:xfrm>
          <a:prstGeom prst="rect">
            <a:avLst/>
          </a:prstGeom>
        </p:spPr>
        <p:txBody>
          <a:bodyPr vert="horz" wrap="square" lIns="0" tIns="13335" rIns="0" bIns="0" rtlCol="0">
            <a:spAutoFit/>
          </a:bodyPr>
          <a:lstStyle/>
          <a:p>
            <a:pPr marL="12700" marR="5080" algn="ctr">
              <a:lnSpc>
                <a:spcPct val="100000"/>
              </a:lnSpc>
              <a:spcBef>
                <a:spcPts val="105"/>
              </a:spcBef>
            </a:pPr>
            <a:r>
              <a:rPr sz="2600" b="1" dirty="0">
                <a:solidFill>
                  <a:srgbClr val="C00000"/>
                </a:solidFill>
                <a:latin typeface="Calibri"/>
                <a:cs typeface="Calibri"/>
              </a:rPr>
              <a:t>Crops</a:t>
            </a:r>
            <a:r>
              <a:rPr sz="2600" b="1" spc="-90" dirty="0">
                <a:solidFill>
                  <a:srgbClr val="C00000"/>
                </a:solidFill>
                <a:latin typeface="Calibri"/>
                <a:cs typeface="Calibri"/>
              </a:rPr>
              <a:t> </a:t>
            </a:r>
            <a:r>
              <a:rPr sz="2600" b="1" dirty="0">
                <a:solidFill>
                  <a:srgbClr val="C00000"/>
                </a:solidFill>
                <a:latin typeface="Calibri"/>
                <a:cs typeface="Calibri"/>
              </a:rPr>
              <a:t>that</a:t>
            </a:r>
            <a:r>
              <a:rPr sz="2600" b="1" spc="-80" dirty="0">
                <a:solidFill>
                  <a:srgbClr val="C00000"/>
                </a:solidFill>
                <a:latin typeface="Calibri"/>
                <a:cs typeface="Calibri"/>
              </a:rPr>
              <a:t> </a:t>
            </a:r>
            <a:r>
              <a:rPr sz="2600" b="1" dirty="0">
                <a:solidFill>
                  <a:srgbClr val="C00000"/>
                </a:solidFill>
                <a:latin typeface="Calibri"/>
                <a:cs typeface="Calibri"/>
              </a:rPr>
              <a:t>attract</a:t>
            </a:r>
            <a:r>
              <a:rPr sz="2600" b="1" spc="-75" dirty="0">
                <a:solidFill>
                  <a:srgbClr val="C00000"/>
                </a:solidFill>
                <a:latin typeface="Calibri"/>
                <a:cs typeface="Calibri"/>
              </a:rPr>
              <a:t> </a:t>
            </a:r>
            <a:r>
              <a:rPr sz="2600" b="1" spc="-20" dirty="0">
                <a:solidFill>
                  <a:srgbClr val="C00000"/>
                </a:solidFill>
                <a:latin typeface="Calibri"/>
                <a:cs typeface="Calibri"/>
              </a:rPr>
              <a:t>bees </a:t>
            </a:r>
            <a:r>
              <a:rPr sz="2600" b="1" u="sng" dirty="0">
                <a:solidFill>
                  <a:srgbClr val="C00000"/>
                </a:solidFill>
                <a:uFill>
                  <a:solidFill>
                    <a:srgbClr val="C00000"/>
                  </a:solidFill>
                </a:uFill>
                <a:latin typeface="Calibri"/>
                <a:cs typeface="Calibri"/>
              </a:rPr>
              <a:t>NOT</a:t>
            </a:r>
            <a:r>
              <a:rPr sz="2600" b="1" dirty="0">
                <a:solidFill>
                  <a:srgbClr val="C00000"/>
                </a:solidFill>
                <a:latin typeface="Calibri"/>
                <a:cs typeface="Calibri"/>
              </a:rPr>
              <a:t> under</a:t>
            </a:r>
            <a:r>
              <a:rPr sz="2600" b="1" spc="-10" dirty="0">
                <a:solidFill>
                  <a:srgbClr val="C00000"/>
                </a:solidFill>
                <a:latin typeface="Calibri"/>
                <a:cs typeface="Calibri"/>
              </a:rPr>
              <a:t> contacting services</a:t>
            </a:r>
            <a:endParaRPr sz="2600">
              <a:latin typeface="Calibri"/>
              <a:cs typeface="Calibri"/>
            </a:endParaRPr>
          </a:p>
        </p:txBody>
      </p:sp>
      <p:sp>
        <p:nvSpPr>
          <p:cNvPr id="3" name="object 3"/>
          <p:cNvSpPr/>
          <p:nvPr/>
        </p:nvSpPr>
        <p:spPr>
          <a:xfrm>
            <a:off x="4762500" y="3862704"/>
            <a:ext cx="3045460" cy="20320"/>
          </a:xfrm>
          <a:custGeom>
            <a:avLst/>
            <a:gdLst/>
            <a:ahLst/>
            <a:cxnLst/>
            <a:rect l="l" t="t" r="r" b="b"/>
            <a:pathLst>
              <a:path w="3045459" h="20320">
                <a:moveTo>
                  <a:pt x="3044952" y="0"/>
                </a:moveTo>
                <a:lnTo>
                  <a:pt x="0" y="0"/>
                </a:lnTo>
                <a:lnTo>
                  <a:pt x="0" y="19812"/>
                </a:lnTo>
                <a:lnTo>
                  <a:pt x="3044952" y="19812"/>
                </a:lnTo>
                <a:lnTo>
                  <a:pt x="3044952" y="0"/>
                </a:lnTo>
                <a:close/>
              </a:path>
            </a:pathLst>
          </a:custGeom>
          <a:solidFill>
            <a:srgbClr val="3E3E3E"/>
          </a:solidFill>
        </p:spPr>
        <p:txBody>
          <a:bodyPr wrap="square" lIns="0" tIns="0" rIns="0" bIns="0" rtlCol="0"/>
          <a:lstStyle/>
          <a:p>
            <a:endParaRPr/>
          </a:p>
        </p:txBody>
      </p:sp>
      <p:sp>
        <p:nvSpPr>
          <p:cNvPr id="4" name="object 4"/>
          <p:cNvSpPr txBox="1"/>
          <p:nvPr/>
        </p:nvSpPr>
        <p:spPr>
          <a:xfrm>
            <a:off x="4574540" y="3510153"/>
            <a:ext cx="3333750" cy="2738120"/>
          </a:xfrm>
          <a:prstGeom prst="rect">
            <a:avLst/>
          </a:prstGeom>
        </p:spPr>
        <p:txBody>
          <a:bodyPr vert="horz" wrap="square" lIns="0" tIns="12700" rIns="0" bIns="0" rtlCol="0">
            <a:spAutoFit/>
          </a:bodyPr>
          <a:lstStyle/>
          <a:p>
            <a:pPr marL="954405" marR="92710" indent="-767080">
              <a:lnSpc>
                <a:spcPct val="100000"/>
              </a:lnSpc>
              <a:spcBef>
                <a:spcPts val="100"/>
              </a:spcBef>
            </a:pPr>
            <a:r>
              <a:rPr sz="2400" b="1" dirty="0">
                <a:solidFill>
                  <a:srgbClr val="3E3E3E"/>
                </a:solidFill>
                <a:latin typeface="Calibri"/>
                <a:cs typeface="Calibri"/>
              </a:rPr>
              <a:t>Do</a:t>
            </a:r>
            <a:r>
              <a:rPr sz="2400" b="1" spc="-20" dirty="0">
                <a:solidFill>
                  <a:srgbClr val="3E3E3E"/>
                </a:solidFill>
                <a:latin typeface="Calibri"/>
                <a:cs typeface="Calibri"/>
              </a:rPr>
              <a:t> </a:t>
            </a:r>
            <a:r>
              <a:rPr sz="2400" b="1" dirty="0">
                <a:solidFill>
                  <a:srgbClr val="3E3E3E"/>
                </a:solidFill>
                <a:latin typeface="Calibri"/>
                <a:cs typeface="Calibri"/>
              </a:rPr>
              <a:t>not</a:t>
            </a:r>
            <a:r>
              <a:rPr sz="2400" b="1" spc="-20" dirty="0">
                <a:solidFill>
                  <a:srgbClr val="3E3E3E"/>
                </a:solidFill>
                <a:latin typeface="Calibri"/>
                <a:cs typeface="Calibri"/>
              </a:rPr>
              <a:t> </a:t>
            </a:r>
            <a:r>
              <a:rPr sz="2400" b="1" dirty="0">
                <a:solidFill>
                  <a:srgbClr val="3E3E3E"/>
                </a:solidFill>
                <a:latin typeface="Calibri"/>
                <a:cs typeface="Calibri"/>
              </a:rPr>
              <a:t>apply</a:t>
            </a:r>
            <a:r>
              <a:rPr sz="2400" b="1" spc="-10" dirty="0">
                <a:solidFill>
                  <a:srgbClr val="3E3E3E"/>
                </a:solidFill>
                <a:latin typeface="Calibri"/>
                <a:cs typeface="Calibri"/>
              </a:rPr>
              <a:t> </a:t>
            </a:r>
            <a:r>
              <a:rPr sz="2400" b="1" dirty="0">
                <a:solidFill>
                  <a:srgbClr val="3E3E3E"/>
                </a:solidFill>
                <a:latin typeface="Calibri"/>
                <a:cs typeface="Calibri"/>
              </a:rPr>
              <a:t>while</a:t>
            </a:r>
            <a:r>
              <a:rPr sz="2400" b="1" spc="-10" dirty="0">
                <a:solidFill>
                  <a:srgbClr val="3E3E3E"/>
                </a:solidFill>
                <a:latin typeface="Calibri"/>
                <a:cs typeface="Calibri"/>
              </a:rPr>
              <a:t> </a:t>
            </a:r>
            <a:r>
              <a:rPr sz="2400" b="1" spc="-20" dirty="0">
                <a:solidFill>
                  <a:srgbClr val="3E3E3E"/>
                </a:solidFill>
                <a:latin typeface="Calibri"/>
                <a:cs typeface="Calibri"/>
              </a:rPr>
              <a:t>bees </a:t>
            </a:r>
            <a:r>
              <a:rPr sz="2400" b="1" u="sng" dirty="0">
                <a:solidFill>
                  <a:srgbClr val="3E3E3E"/>
                </a:solidFill>
                <a:uFill>
                  <a:solidFill>
                    <a:srgbClr val="3E3E3E"/>
                  </a:solidFill>
                </a:uFill>
                <a:latin typeface="Calibri"/>
                <a:cs typeface="Calibri"/>
              </a:rPr>
              <a:t>are</a:t>
            </a:r>
            <a:r>
              <a:rPr sz="2400" b="1" u="sng" spc="-45" dirty="0">
                <a:solidFill>
                  <a:srgbClr val="3E3E3E"/>
                </a:solidFill>
                <a:uFill>
                  <a:solidFill>
                    <a:srgbClr val="3E3E3E"/>
                  </a:solidFill>
                </a:uFill>
                <a:latin typeface="Calibri"/>
                <a:cs typeface="Calibri"/>
              </a:rPr>
              <a:t> </a:t>
            </a:r>
            <a:r>
              <a:rPr sz="2400" b="1" u="sng" spc="-10" dirty="0">
                <a:solidFill>
                  <a:srgbClr val="3E3E3E"/>
                </a:solidFill>
                <a:uFill>
                  <a:solidFill>
                    <a:srgbClr val="3E3E3E"/>
                  </a:solidFill>
                </a:uFill>
                <a:latin typeface="Calibri"/>
                <a:cs typeface="Calibri"/>
              </a:rPr>
              <a:t>foraging</a:t>
            </a:r>
            <a:endParaRPr sz="2400">
              <a:latin typeface="Calibri"/>
              <a:cs typeface="Calibri"/>
            </a:endParaRPr>
          </a:p>
          <a:p>
            <a:pPr marL="287020" marR="5080" indent="-274320">
              <a:lnSpc>
                <a:spcPct val="100000"/>
              </a:lnSpc>
              <a:spcBef>
                <a:spcPts val="600"/>
              </a:spcBef>
              <a:buClr>
                <a:srgbClr val="595958"/>
              </a:buClr>
              <a:buSzPct val="85416"/>
              <a:buFont typeface="Wingdings"/>
              <a:buChar char=""/>
              <a:tabLst>
                <a:tab pos="287020" algn="l"/>
              </a:tabLst>
            </a:pPr>
            <a:r>
              <a:rPr sz="2400" b="1" dirty="0">
                <a:solidFill>
                  <a:srgbClr val="3E3E3E"/>
                </a:solidFill>
                <a:latin typeface="Calibri"/>
                <a:cs typeface="Calibri"/>
              </a:rPr>
              <a:t>Product</a:t>
            </a:r>
            <a:r>
              <a:rPr sz="2400" b="1" spc="-75" dirty="0">
                <a:solidFill>
                  <a:srgbClr val="3E3E3E"/>
                </a:solidFill>
                <a:latin typeface="Calibri"/>
                <a:cs typeface="Calibri"/>
              </a:rPr>
              <a:t> </a:t>
            </a:r>
            <a:r>
              <a:rPr sz="2400" b="1" dirty="0">
                <a:solidFill>
                  <a:srgbClr val="3E3E3E"/>
                </a:solidFill>
                <a:latin typeface="Calibri"/>
                <a:cs typeface="Calibri"/>
              </a:rPr>
              <a:t>toxic</a:t>
            </a:r>
            <a:r>
              <a:rPr sz="2400" b="1" spc="-60" dirty="0">
                <a:solidFill>
                  <a:srgbClr val="3E3E3E"/>
                </a:solidFill>
                <a:latin typeface="Calibri"/>
                <a:cs typeface="Calibri"/>
              </a:rPr>
              <a:t> </a:t>
            </a:r>
            <a:r>
              <a:rPr sz="2400" b="1" dirty="0">
                <a:solidFill>
                  <a:srgbClr val="3E3E3E"/>
                </a:solidFill>
                <a:latin typeface="Calibri"/>
                <a:cs typeface="Calibri"/>
              </a:rPr>
              <a:t>to</a:t>
            </a:r>
            <a:r>
              <a:rPr sz="2400" b="1" spc="-40" dirty="0">
                <a:solidFill>
                  <a:srgbClr val="3E3E3E"/>
                </a:solidFill>
                <a:latin typeface="Calibri"/>
                <a:cs typeface="Calibri"/>
              </a:rPr>
              <a:t> </a:t>
            </a:r>
            <a:r>
              <a:rPr sz="2400" b="1" dirty="0">
                <a:solidFill>
                  <a:srgbClr val="3E3E3E"/>
                </a:solidFill>
                <a:latin typeface="Calibri"/>
                <a:cs typeface="Calibri"/>
              </a:rPr>
              <a:t>bees</a:t>
            </a:r>
            <a:r>
              <a:rPr sz="2400" b="1" spc="-35" dirty="0">
                <a:solidFill>
                  <a:srgbClr val="3E3E3E"/>
                </a:solidFill>
                <a:latin typeface="Calibri"/>
                <a:cs typeface="Calibri"/>
              </a:rPr>
              <a:t> </a:t>
            </a:r>
            <a:r>
              <a:rPr sz="2400" b="1" spc="-25" dirty="0">
                <a:solidFill>
                  <a:srgbClr val="3E3E3E"/>
                </a:solidFill>
                <a:latin typeface="Calibri"/>
                <a:cs typeface="Calibri"/>
              </a:rPr>
              <a:t>38 </a:t>
            </a:r>
            <a:r>
              <a:rPr sz="2400" b="1" dirty="0">
                <a:solidFill>
                  <a:srgbClr val="3E3E3E"/>
                </a:solidFill>
                <a:latin typeface="Calibri"/>
                <a:cs typeface="Calibri"/>
              </a:rPr>
              <a:t>hrs.</a:t>
            </a:r>
            <a:r>
              <a:rPr sz="2400" b="1" spc="-55" dirty="0">
                <a:solidFill>
                  <a:srgbClr val="3E3E3E"/>
                </a:solidFill>
                <a:latin typeface="Calibri"/>
                <a:cs typeface="Calibri"/>
              </a:rPr>
              <a:t> </a:t>
            </a:r>
            <a:r>
              <a:rPr sz="2400" b="1" dirty="0">
                <a:solidFill>
                  <a:srgbClr val="3E3E3E"/>
                </a:solidFill>
                <a:latin typeface="Calibri"/>
                <a:cs typeface="Calibri"/>
              </a:rPr>
              <a:t>after</a:t>
            </a:r>
            <a:r>
              <a:rPr sz="2400" b="1" spc="-45" dirty="0">
                <a:solidFill>
                  <a:srgbClr val="3E3E3E"/>
                </a:solidFill>
                <a:latin typeface="Calibri"/>
                <a:cs typeface="Calibri"/>
              </a:rPr>
              <a:t> </a:t>
            </a:r>
            <a:r>
              <a:rPr sz="2400" b="1" spc="-10" dirty="0">
                <a:solidFill>
                  <a:srgbClr val="3E3E3E"/>
                </a:solidFill>
                <a:latin typeface="Calibri"/>
                <a:cs typeface="Calibri"/>
              </a:rPr>
              <a:t>treatment</a:t>
            </a:r>
            <a:endParaRPr sz="2400">
              <a:latin typeface="Calibri"/>
              <a:cs typeface="Calibri"/>
            </a:endParaRPr>
          </a:p>
          <a:p>
            <a:pPr marL="287020" marR="171450" indent="-274320">
              <a:lnSpc>
                <a:spcPct val="100000"/>
              </a:lnSpc>
              <a:spcBef>
                <a:spcPts val="600"/>
              </a:spcBef>
              <a:buClr>
                <a:srgbClr val="595958"/>
              </a:buClr>
              <a:buSzPct val="85416"/>
              <a:buFont typeface="Wingdings"/>
              <a:buChar char=""/>
              <a:tabLst>
                <a:tab pos="287020" algn="l"/>
              </a:tabLst>
            </a:pPr>
            <a:r>
              <a:rPr sz="2400" b="1" dirty="0">
                <a:solidFill>
                  <a:srgbClr val="3E3E3E"/>
                </a:solidFill>
                <a:latin typeface="Calibri"/>
                <a:cs typeface="Calibri"/>
              </a:rPr>
              <a:t>Do</a:t>
            </a:r>
            <a:r>
              <a:rPr sz="2400" b="1" spc="-20" dirty="0">
                <a:solidFill>
                  <a:srgbClr val="3E3E3E"/>
                </a:solidFill>
                <a:latin typeface="Calibri"/>
                <a:cs typeface="Calibri"/>
              </a:rPr>
              <a:t> </a:t>
            </a:r>
            <a:r>
              <a:rPr sz="2400" b="1" dirty="0">
                <a:solidFill>
                  <a:srgbClr val="3E3E3E"/>
                </a:solidFill>
                <a:latin typeface="Calibri"/>
                <a:cs typeface="Calibri"/>
              </a:rPr>
              <a:t>not</a:t>
            </a:r>
            <a:r>
              <a:rPr sz="2400" b="1" spc="-15" dirty="0">
                <a:solidFill>
                  <a:srgbClr val="3E3E3E"/>
                </a:solidFill>
                <a:latin typeface="Calibri"/>
                <a:cs typeface="Calibri"/>
              </a:rPr>
              <a:t> </a:t>
            </a:r>
            <a:r>
              <a:rPr sz="2400" b="1" dirty="0">
                <a:solidFill>
                  <a:srgbClr val="3E3E3E"/>
                </a:solidFill>
                <a:latin typeface="Calibri"/>
                <a:cs typeface="Calibri"/>
              </a:rPr>
              <a:t>apply</a:t>
            </a:r>
            <a:r>
              <a:rPr sz="2400" b="1" spc="-5" dirty="0">
                <a:solidFill>
                  <a:srgbClr val="3E3E3E"/>
                </a:solidFill>
                <a:latin typeface="Calibri"/>
                <a:cs typeface="Calibri"/>
              </a:rPr>
              <a:t> </a:t>
            </a:r>
            <a:r>
              <a:rPr sz="2400" b="1" spc="-25" dirty="0">
                <a:solidFill>
                  <a:srgbClr val="3E3E3E"/>
                </a:solidFill>
                <a:latin typeface="Calibri"/>
                <a:cs typeface="Calibri"/>
              </a:rPr>
              <a:t>to </a:t>
            </a:r>
            <a:r>
              <a:rPr sz="2400" b="1" dirty="0">
                <a:solidFill>
                  <a:srgbClr val="3E3E3E"/>
                </a:solidFill>
                <a:latin typeface="Calibri"/>
                <a:cs typeface="Calibri"/>
              </a:rPr>
              <a:t>blooming,</a:t>
            </a:r>
            <a:r>
              <a:rPr sz="2400" b="1" spc="-15" dirty="0">
                <a:solidFill>
                  <a:srgbClr val="3E3E3E"/>
                </a:solidFill>
                <a:latin typeface="Calibri"/>
                <a:cs typeface="Calibri"/>
              </a:rPr>
              <a:t> </a:t>
            </a:r>
            <a:r>
              <a:rPr sz="2400" b="1" dirty="0">
                <a:solidFill>
                  <a:srgbClr val="3E3E3E"/>
                </a:solidFill>
                <a:latin typeface="Calibri"/>
                <a:cs typeface="Calibri"/>
              </a:rPr>
              <a:t>pollen</a:t>
            </a:r>
            <a:r>
              <a:rPr sz="2400" b="1" spc="5" dirty="0">
                <a:solidFill>
                  <a:srgbClr val="3E3E3E"/>
                </a:solidFill>
                <a:latin typeface="Calibri"/>
                <a:cs typeface="Calibri"/>
              </a:rPr>
              <a:t> </a:t>
            </a:r>
            <a:r>
              <a:rPr sz="2400" b="1" spc="-25" dirty="0">
                <a:solidFill>
                  <a:srgbClr val="3E3E3E"/>
                </a:solidFill>
                <a:latin typeface="Calibri"/>
                <a:cs typeface="Calibri"/>
              </a:rPr>
              <a:t>or </a:t>
            </a:r>
            <a:r>
              <a:rPr sz="2400" b="1" dirty="0">
                <a:solidFill>
                  <a:srgbClr val="3E3E3E"/>
                </a:solidFill>
                <a:latin typeface="Calibri"/>
                <a:cs typeface="Calibri"/>
              </a:rPr>
              <a:t>nectar</a:t>
            </a:r>
            <a:r>
              <a:rPr sz="2400" b="1" spc="-45" dirty="0">
                <a:solidFill>
                  <a:srgbClr val="3E3E3E"/>
                </a:solidFill>
                <a:latin typeface="Calibri"/>
                <a:cs typeface="Calibri"/>
              </a:rPr>
              <a:t> </a:t>
            </a:r>
            <a:r>
              <a:rPr sz="2400" b="1" dirty="0">
                <a:solidFill>
                  <a:srgbClr val="3E3E3E"/>
                </a:solidFill>
                <a:latin typeface="Calibri"/>
                <a:cs typeface="Calibri"/>
              </a:rPr>
              <a:t>shedding</a:t>
            </a:r>
            <a:r>
              <a:rPr sz="2400" b="1" spc="-25" dirty="0">
                <a:solidFill>
                  <a:srgbClr val="3E3E3E"/>
                </a:solidFill>
                <a:latin typeface="Calibri"/>
                <a:cs typeface="Calibri"/>
              </a:rPr>
              <a:t> </a:t>
            </a:r>
            <a:r>
              <a:rPr sz="2400" b="1" spc="-10" dirty="0">
                <a:solidFill>
                  <a:srgbClr val="3E3E3E"/>
                </a:solidFill>
                <a:latin typeface="Calibri"/>
                <a:cs typeface="Calibri"/>
              </a:rPr>
              <a:t>plants</a:t>
            </a:r>
            <a:endParaRPr sz="2400">
              <a:latin typeface="Calibri"/>
              <a:cs typeface="Calibri"/>
            </a:endParaRPr>
          </a:p>
        </p:txBody>
      </p:sp>
      <p:grpSp>
        <p:nvGrpSpPr>
          <p:cNvPr id="5" name="object 5"/>
          <p:cNvGrpSpPr/>
          <p:nvPr/>
        </p:nvGrpSpPr>
        <p:grpSpPr>
          <a:xfrm>
            <a:off x="360362" y="276225"/>
            <a:ext cx="8493125" cy="6429375"/>
            <a:chOff x="360362" y="276225"/>
            <a:chExt cx="8493125" cy="6429375"/>
          </a:xfrm>
        </p:grpSpPr>
        <p:pic>
          <p:nvPicPr>
            <p:cNvPr id="6" name="object 6"/>
            <p:cNvPicPr/>
            <p:nvPr/>
          </p:nvPicPr>
          <p:blipFill>
            <a:blip r:embed="rId3" cstate="print"/>
            <a:stretch>
              <a:fillRect/>
            </a:stretch>
          </p:blipFill>
          <p:spPr>
            <a:xfrm>
              <a:off x="369887" y="909637"/>
              <a:ext cx="4267199" cy="2838449"/>
            </a:xfrm>
            <a:prstGeom prst="rect">
              <a:avLst/>
            </a:prstGeom>
          </p:spPr>
        </p:pic>
        <p:sp>
          <p:nvSpPr>
            <p:cNvPr id="7" name="object 7"/>
            <p:cNvSpPr/>
            <p:nvPr/>
          </p:nvSpPr>
          <p:spPr>
            <a:xfrm>
              <a:off x="365125" y="904875"/>
              <a:ext cx="4276725" cy="2847975"/>
            </a:xfrm>
            <a:custGeom>
              <a:avLst/>
              <a:gdLst/>
              <a:ahLst/>
              <a:cxnLst/>
              <a:rect l="l" t="t" r="r" b="b"/>
              <a:pathLst>
                <a:path w="4276725" h="2847975">
                  <a:moveTo>
                    <a:pt x="0" y="0"/>
                  </a:moveTo>
                  <a:lnTo>
                    <a:pt x="4276725" y="0"/>
                  </a:lnTo>
                  <a:lnTo>
                    <a:pt x="4276725" y="2847975"/>
                  </a:lnTo>
                  <a:lnTo>
                    <a:pt x="0" y="2847975"/>
                  </a:lnTo>
                  <a:lnTo>
                    <a:pt x="0" y="0"/>
                  </a:lnTo>
                  <a:close/>
                </a:path>
              </a:pathLst>
            </a:custGeom>
            <a:ln w="9525">
              <a:solidFill>
                <a:srgbClr val="000000"/>
              </a:solidFill>
            </a:ln>
          </p:spPr>
          <p:txBody>
            <a:bodyPr wrap="square" lIns="0" tIns="0" rIns="0" bIns="0" rtlCol="0"/>
            <a:lstStyle/>
            <a:p>
              <a:endParaRPr/>
            </a:p>
          </p:txBody>
        </p:sp>
        <p:pic>
          <p:nvPicPr>
            <p:cNvPr id="8" name="object 8"/>
            <p:cNvPicPr/>
            <p:nvPr/>
          </p:nvPicPr>
          <p:blipFill>
            <a:blip r:embed="rId4" cstate="print"/>
            <a:stretch>
              <a:fillRect/>
            </a:stretch>
          </p:blipFill>
          <p:spPr>
            <a:xfrm>
              <a:off x="369887" y="935037"/>
              <a:ext cx="1508124" cy="1447799"/>
            </a:xfrm>
            <a:prstGeom prst="rect">
              <a:avLst/>
            </a:prstGeom>
          </p:spPr>
        </p:pic>
        <p:sp>
          <p:nvSpPr>
            <p:cNvPr id="9" name="object 9"/>
            <p:cNvSpPr/>
            <p:nvPr/>
          </p:nvSpPr>
          <p:spPr>
            <a:xfrm>
              <a:off x="5105400" y="3886200"/>
              <a:ext cx="2514600" cy="457200"/>
            </a:xfrm>
            <a:custGeom>
              <a:avLst/>
              <a:gdLst/>
              <a:ahLst/>
              <a:cxnLst/>
              <a:rect l="l" t="t" r="r" b="b"/>
              <a:pathLst>
                <a:path w="2514600" h="457200">
                  <a:moveTo>
                    <a:pt x="0" y="228600"/>
                  </a:moveTo>
                  <a:lnTo>
                    <a:pt x="20256" y="187509"/>
                  </a:lnTo>
                  <a:lnTo>
                    <a:pt x="55173" y="161417"/>
                  </a:lnTo>
                  <a:lnTo>
                    <a:pt x="105991" y="136591"/>
                  </a:lnTo>
                  <a:lnTo>
                    <a:pt x="171658" y="113221"/>
                  </a:lnTo>
                  <a:lnTo>
                    <a:pt x="209732" y="102142"/>
                  </a:lnTo>
                  <a:lnTo>
                    <a:pt x="251124" y="91499"/>
                  </a:lnTo>
                  <a:lnTo>
                    <a:pt x="295701" y="81316"/>
                  </a:lnTo>
                  <a:lnTo>
                    <a:pt x="343334" y="71616"/>
                  </a:lnTo>
                  <a:lnTo>
                    <a:pt x="393890" y="62424"/>
                  </a:lnTo>
                  <a:lnTo>
                    <a:pt x="447238" y="53764"/>
                  </a:lnTo>
                  <a:lnTo>
                    <a:pt x="503246" y="45659"/>
                  </a:lnTo>
                  <a:lnTo>
                    <a:pt x="561783" y="38133"/>
                  </a:lnTo>
                  <a:lnTo>
                    <a:pt x="622717" y="31210"/>
                  </a:lnTo>
                  <a:lnTo>
                    <a:pt x="685917" y="24915"/>
                  </a:lnTo>
                  <a:lnTo>
                    <a:pt x="751251" y="19271"/>
                  </a:lnTo>
                  <a:lnTo>
                    <a:pt x="818588" y="14301"/>
                  </a:lnTo>
                  <a:lnTo>
                    <a:pt x="887796" y="10031"/>
                  </a:lnTo>
                  <a:lnTo>
                    <a:pt x="958743" y="6483"/>
                  </a:lnTo>
                  <a:lnTo>
                    <a:pt x="1031299" y="3683"/>
                  </a:lnTo>
                  <a:lnTo>
                    <a:pt x="1105331" y="1652"/>
                  </a:lnTo>
                  <a:lnTo>
                    <a:pt x="1180709" y="417"/>
                  </a:lnTo>
                  <a:lnTo>
                    <a:pt x="1257300" y="0"/>
                  </a:lnTo>
                  <a:lnTo>
                    <a:pt x="1333890" y="417"/>
                  </a:lnTo>
                  <a:lnTo>
                    <a:pt x="1409268" y="1652"/>
                  </a:lnTo>
                  <a:lnTo>
                    <a:pt x="1483300" y="3683"/>
                  </a:lnTo>
                  <a:lnTo>
                    <a:pt x="1555856" y="6483"/>
                  </a:lnTo>
                  <a:lnTo>
                    <a:pt x="1626803" y="10031"/>
                  </a:lnTo>
                  <a:lnTo>
                    <a:pt x="1696011" y="14301"/>
                  </a:lnTo>
                  <a:lnTo>
                    <a:pt x="1763348" y="19271"/>
                  </a:lnTo>
                  <a:lnTo>
                    <a:pt x="1828682" y="24915"/>
                  </a:lnTo>
                  <a:lnTo>
                    <a:pt x="1891882" y="31210"/>
                  </a:lnTo>
                  <a:lnTo>
                    <a:pt x="1952816" y="38133"/>
                  </a:lnTo>
                  <a:lnTo>
                    <a:pt x="2011353" y="45659"/>
                  </a:lnTo>
                  <a:lnTo>
                    <a:pt x="2067361" y="53764"/>
                  </a:lnTo>
                  <a:lnTo>
                    <a:pt x="2120709" y="62424"/>
                  </a:lnTo>
                  <a:lnTo>
                    <a:pt x="2171265" y="71616"/>
                  </a:lnTo>
                  <a:lnTo>
                    <a:pt x="2218898" y="81316"/>
                  </a:lnTo>
                  <a:lnTo>
                    <a:pt x="2263475" y="91499"/>
                  </a:lnTo>
                  <a:lnTo>
                    <a:pt x="2304867" y="102142"/>
                  </a:lnTo>
                  <a:lnTo>
                    <a:pt x="2342941" y="113221"/>
                  </a:lnTo>
                  <a:lnTo>
                    <a:pt x="2408608" y="136591"/>
                  </a:lnTo>
                  <a:lnTo>
                    <a:pt x="2459426" y="161417"/>
                  </a:lnTo>
                  <a:lnTo>
                    <a:pt x="2494343" y="187509"/>
                  </a:lnTo>
                  <a:lnTo>
                    <a:pt x="2514600" y="228600"/>
                  </a:lnTo>
                  <a:lnTo>
                    <a:pt x="2512305" y="242525"/>
                  </a:lnTo>
                  <a:lnTo>
                    <a:pt x="2478938" y="282882"/>
                  </a:lnTo>
                  <a:lnTo>
                    <a:pt x="2435939" y="308365"/>
                  </a:lnTo>
                  <a:lnTo>
                    <a:pt x="2377565" y="332487"/>
                  </a:lnTo>
                  <a:lnTo>
                    <a:pt x="2304867" y="355057"/>
                  </a:lnTo>
                  <a:lnTo>
                    <a:pt x="2263475" y="365700"/>
                  </a:lnTo>
                  <a:lnTo>
                    <a:pt x="2218898" y="375883"/>
                  </a:lnTo>
                  <a:lnTo>
                    <a:pt x="2171265" y="385583"/>
                  </a:lnTo>
                  <a:lnTo>
                    <a:pt x="2120709" y="394775"/>
                  </a:lnTo>
                  <a:lnTo>
                    <a:pt x="2067361" y="403435"/>
                  </a:lnTo>
                  <a:lnTo>
                    <a:pt x="2011353" y="411540"/>
                  </a:lnTo>
                  <a:lnTo>
                    <a:pt x="1952816" y="419066"/>
                  </a:lnTo>
                  <a:lnTo>
                    <a:pt x="1891882" y="425989"/>
                  </a:lnTo>
                  <a:lnTo>
                    <a:pt x="1828682" y="432284"/>
                  </a:lnTo>
                  <a:lnTo>
                    <a:pt x="1763348" y="437928"/>
                  </a:lnTo>
                  <a:lnTo>
                    <a:pt x="1696011" y="442898"/>
                  </a:lnTo>
                  <a:lnTo>
                    <a:pt x="1626803" y="447168"/>
                  </a:lnTo>
                  <a:lnTo>
                    <a:pt x="1555856" y="450716"/>
                  </a:lnTo>
                  <a:lnTo>
                    <a:pt x="1483300" y="453516"/>
                  </a:lnTo>
                  <a:lnTo>
                    <a:pt x="1409268" y="455547"/>
                  </a:lnTo>
                  <a:lnTo>
                    <a:pt x="1333890" y="456782"/>
                  </a:lnTo>
                  <a:lnTo>
                    <a:pt x="1257300" y="457200"/>
                  </a:lnTo>
                  <a:lnTo>
                    <a:pt x="1180709" y="456782"/>
                  </a:lnTo>
                  <a:lnTo>
                    <a:pt x="1105331" y="455547"/>
                  </a:lnTo>
                  <a:lnTo>
                    <a:pt x="1031299" y="453516"/>
                  </a:lnTo>
                  <a:lnTo>
                    <a:pt x="958743" y="450716"/>
                  </a:lnTo>
                  <a:lnTo>
                    <a:pt x="887796" y="447168"/>
                  </a:lnTo>
                  <a:lnTo>
                    <a:pt x="818588" y="442898"/>
                  </a:lnTo>
                  <a:lnTo>
                    <a:pt x="751251" y="437928"/>
                  </a:lnTo>
                  <a:lnTo>
                    <a:pt x="685917" y="432284"/>
                  </a:lnTo>
                  <a:lnTo>
                    <a:pt x="622717" y="425989"/>
                  </a:lnTo>
                  <a:lnTo>
                    <a:pt x="561783" y="419066"/>
                  </a:lnTo>
                  <a:lnTo>
                    <a:pt x="503246" y="411540"/>
                  </a:lnTo>
                  <a:lnTo>
                    <a:pt x="447238" y="403435"/>
                  </a:lnTo>
                  <a:lnTo>
                    <a:pt x="393890" y="394775"/>
                  </a:lnTo>
                  <a:lnTo>
                    <a:pt x="343334" y="385583"/>
                  </a:lnTo>
                  <a:lnTo>
                    <a:pt x="295701" y="375883"/>
                  </a:lnTo>
                  <a:lnTo>
                    <a:pt x="251124" y="365700"/>
                  </a:lnTo>
                  <a:lnTo>
                    <a:pt x="209732" y="355057"/>
                  </a:lnTo>
                  <a:lnTo>
                    <a:pt x="171658" y="343978"/>
                  </a:lnTo>
                  <a:lnTo>
                    <a:pt x="105991" y="320608"/>
                  </a:lnTo>
                  <a:lnTo>
                    <a:pt x="55173" y="295782"/>
                  </a:lnTo>
                  <a:lnTo>
                    <a:pt x="20256" y="269690"/>
                  </a:lnTo>
                  <a:lnTo>
                    <a:pt x="0" y="228600"/>
                  </a:lnTo>
                  <a:close/>
                </a:path>
              </a:pathLst>
            </a:custGeom>
            <a:ln w="38100">
              <a:solidFill>
                <a:srgbClr val="0000FF"/>
              </a:solidFill>
            </a:ln>
          </p:spPr>
          <p:txBody>
            <a:bodyPr wrap="square" lIns="0" tIns="0" rIns="0" bIns="0" rtlCol="0"/>
            <a:lstStyle/>
            <a:p>
              <a:endParaRPr/>
            </a:p>
          </p:txBody>
        </p:sp>
        <p:sp>
          <p:nvSpPr>
            <p:cNvPr id="10" name="object 10"/>
            <p:cNvSpPr/>
            <p:nvPr/>
          </p:nvSpPr>
          <p:spPr>
            <a:xfrm>
              <a:off x="2686824" y="2676550"/>
              <a:ext cx="2037714" cy="981075"/>
            </a:xfrm>
            <a:custGeom>
              <a:avLst/>
              <a:gdLst/>
              <a:ahLst/>
              <a:cxnLst/>
              <a:rect l="l" t="t" r="r" b="b"/>
              <a:pathLst>
                <a:path w="2037714" h="981075">
                  <a:moveTo>
                    <a:pt x="2037575" y="981049"/>
                  </a:moveTo>
                  <a:lnTo>
                    <a:pt x="0" y="0"/>
                  </a:lnTo>
                </a:path>
              </a:pathLst>
            </a:custGeom>
            <a:ln w="22225">
              <a:solidFill>
                <a:srgbClr val="0000FF"/>
              </a:solidFill>
            </a:ln>
          </p:spPr>
          <p:txBody>
            <a:bodyPr wrap="square" lIns="0" tIns="0" rIns="0" bIns="0" rtlCol="0"/>
            <a:lstStyle/>
            <a:p>
              <a:endParaRPr/>
            </a:p>
          </p:txBody>
        </p:sp>
        <p:sp>
          <p:nvSpPr>
            <p:cNvPr id="11" name="object 11"/>
            <p:cNvSpPr/>
            <p:nvPr/>
          </p:nvSpPr>
          <p:spPr>
            <a:xfrm>
              <a:off x="2686828" y="2669555"/>
              <a:ext cx="88265" cy="80645"/>
            </a:xfrm>
            <a:custGeom>
              <a:avLst/>
              <a:gdLst/>
              <a:ahLst/>
              <a:cxnLst/>
              <a:rect l="l" t="t" r="r" b="b"/>
              <a:pathLst>
                <a:path w="88264" h="80644">
                  <a:moveTo>
                    <a:pt x="49364" y="80098"/>
                  </a:moveTo>
                  <a:lnTo>
                    <a:pt x="0" y="6985"/>
                  </a:lnTo>
                  <a:lnTo>
                    <a:pt x="87934" y="0"/>
                  </a:lnTo>
                </a:path>
              </a:pathLst>
            </a:custGeom>
            <a:ln w="22225">
              <a:solidFill>
                <a:srgbClr val="0000FF"/>
              </a:solidFill>
            </a:ln>
          </p:spPr>
          <p:txBody>
            <a:bodyPr wrap="square" lIns="0" tIns="0" rIns="0" bIns="0" rtlCol="0"/>
            <a:lstStyle/>
            <a:p>
              <a:endParaRPr/>
            </a:p>
          </p:txBody>
        </p:sp>
        <p:sp>
          <p:nvSpPr>
            <p:cNvPr id="12" name="object 12"/>
            <p:cNvSpPr/>
            <p:nvPr/>
          </p:nvSpPr>
          <p:spPr>
            <a:xfrm>
              <a:off x="3828757" y="1916493"/>
              <a:ext cx="895985" cy="549275"/>
            </a:xfrm>
            <a:custGeom>
              <a:avLst/>
              <a:gdLst/>
              <a:ahLst/>
              <a:cxnLst/>
              <a:rect l="l" t="t" r="r" b="b"/>
              <a:pathLst>
                <a:path w="895985" h="549275">
                  <a:moveTo>
                    <a:pt x="895642" y="548894"/>
                  </a:moveTo>
                  <a:lnTo>
                    <a:pt x="0" y="0"/>
                  </a:lnTo>
                </a:path>
              </a:pathLst>
            </a:custGeom>
            <a:ln w="22225">
              <a:solidFill>
                <a:srgbClr val="0000FF"/>
              </a:solidFill>
            </a:ln>
          </p:spPr>
          <p:txBody>
            <a:bodyPr wrap="square" lIns="0" tIns="0" rIns="0" bIns="0" rtlCol="0"/>
            <a:lstStyle/>
            <a:p>
              <a:endParaRPr/>
            </a:p>
          </p:txBody>
        </p:sp>
        <p:sp>
          <p:nvSpPr>
            <p:cNvPr id="13" name="object 13"/>
            <p:cNvSpPr/>
            <p:nvPr/>
          </p:nvSpPr>
          <p:spPr>
            <a:xfrm>
              <a:off x="3828754" y="1916490"/>
              <a:ext cx="88265" cy="78105"/>
            </a:xfrm>
            <a:custGeom>
              <a:avLst/>
              <a:gdLst/>
              <a:ahLst/>
              <a:cxnLst/>
              <a:rect l="l" t="t" r="r" b="b"/>
              <a:pathLst>
                <a:path w="88264" h="78105">
                  <a:moveTo>
                    <a:pt x="41744" y="77724"/>
                  </a:moveTo>
                  <a:lnTo>
                    <a:pt x="0" y="0"/>
                  </a:lnTo>
                  <a:lnTo>
                    <a:pt x="88201" y="1930"/>
                  </a:lnTo>
                </a:path>
              </a:pathLst>
            </a:custGeom>
            <a:ln w="22225">
              <a:solidFill>
                <a:srgbClr val="0000FF"/>
              </a:solidFill>
            </a:ln>
          </p:spPr>
          <p:txBody>
            <a:bodyPr wrap="square" lIns="0" tIns="0" rIns="0" bIns="0" rtlCol="0"/>
            <a:lstStyle/>
            <a:p>
              <a:endParaRPr/>
            </a:p>
          </p:txBody>
        </p:sp>
        <p:pic>
          <p:nvPicPr>
            <p:cNvPr id="14" name="object 14">
              <a:hlinkClick r:id="rId5"/>
            </p:cNvPr>
            <p:cNvPicPr/>
            <p:nvPr/>
          </p:nvPicPr>
          <p:blipFill>
            <a:blip r:embed="rId6" cstate="print"/>
            <a:stretch>
              <a:fillRect/>
            </a:stretch>
          </p:blipFill>
          <p:spPr>
            <a:xfrm>
              <a:off x="5772150" y="276225"/>
              <a:ext cx="3081337" cy="2031460"/>
            </a:xfrm>
            <a:prstGeom prst="rect">
              <a:avLst/>
            </a:prstGeom>
          </p:spPr>
        </p:pic>
        <p:pic>
          <p:nvPicPr>
            <p:cNvPr id="15" name="object 15"/>
            <p:cNvPicPr/>
            <p:nvPr/>
          </p:nvPicPr>
          <p:blipFill>
            <a:blip r:embed="rId7" cstate="print"/>
            <a:stretch>
              <a:fillRect/>
            </a:stretch>
          </p:blipFill>
          <p:spPr>
            <a:xfrm>
              <a:off x="533400" y="3908425"/>
              <a:ext cx="3886199" cy="2797174"/>
            </a:xfrm>
            <a:prstGeom prst="rect">
              <a:avLst/>
            </a:prstGeom>
          </p:spPr>
        </p:pic>
        <p:pic>
          <p:nvPicPr>
            <p:cNvPr id="16" name="object 16"/>
            <p:cNvPicPr/>
            <p:nvPr/>
          </p:nvPicPr>
          <p:blipFill>
            <a:blip r:embed="rId8" cstate="print"/>
            <a:stretch>
              <a:fillRect/>
            </a:stretch>
          </p:blipFill>
          <p:spPr>
            <a:xfrm>
              <a:off x="565767" y="320932"/>
              <a:ext cx="5051145" cy="329691"/>
            </a:xfrm>
            <a:prstGeom prst="rect">
              <a:avLst/>
            </a:prstGeom>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3540" y="1327912"/>
            <a:ext cx="4469130" cy="1976755"/>
          </a:xfrm>
          <a:prstGeom prst="rect">
            <a:avLst/>
          </a:prstGeom>
        </p:spPr>
        <p:txBody>
          <a:bodyPr vert="horz" wrap="square" lIns="0" tIns="13335" rIns="0" bIns="0" rtlCol="0">
            <a:spAutoFit/>
          </a:bodyPr>
          <a:lstStyle/>
          <a:p>
            <a:pPr marL="283845" marR="5080" indent="-271780">
              <a:lnSpc>
                <a:spcPct val="100000"/>
              </a:lnSpc>
              <a:spcBef>
                <a:spcPts val="105"/>
              </a:spcBef>
              <a:buClr>
                <a:srgbClr val="F3A447"/>
              </a:buClr>
              <a:buSzPct val="84375"/>
              <a:buFont typeface="Wingdings 2"/>
              <a:buChar char=""/>
              <a:tabLst>
                <a:tab pos="285115" algn="l"/>
              </a:tabLst>
            </a:pPr>
            <a:r>
              <a:rPr sz="3200" b="1" dirty="0">
                <a:solidFill>
                  <a:srgbClr val="C00000"/>
                </a:solidFill>
                <a:latin typeface="Constantia"/>
                <a:cs typeface="Constantia"/>
              </a:rPr>
              <a:t>A</a:t>
            </a:r>
            <a:r>
              <a:rPr sz="3200" b="1" spc="-80" dirty="0">
                <a:solidFill>
                  <a:srgbClr val="C00000"/>
                </a:solidFill>
                <a:latin typeface="Constantia"/>
                <a:cs typeface="Constantia"/>
              </a:rPr>
              <a:t> </a:t>
            </a:r>
            <a:r>
              <a:rPr sz="3200" b="1" dirty="0">
                <a:solidFill>
                  <a:srgbClr val="C00000"/>
                </a:solidFill>
                <a:latin typeface="Constantia"/>
                <a:cs typeface="Constantia"/>
              </a:rPr>
              <a:t>bee</a:t>
            </a:r>
            <a:r>
              <a:rPr sz="3200" b="1" spc="-100" dirty="0">
                <a:solidFill>
                  <a:srgbClr val="C00000"/>
                </a:solidFill>
                <a:latin typeface="Constantia"/>
                <a:cs typeface="Constantia"/>
              </a:rPr>
              <a:t> </a:t>
            </a:r>
            <a:r>
              <a:rPr sz="3200" b="1" dirty="0">
                <a:solidFill>
                  <a:srgbClr val="C00000"/>
                </a:solidFill>
                <a:latin typeface="Constantia"/>
                <a:cs typeface="Constantia"/>
              </a:rPr>
              <a:t>icon</a:t>
            </a:r>
            <a:r>
              <a:rPr sz="3200" b="1" spc="-85" dirty="0">
                <a:solidFill>
                  <a:srgbClr val="C00000"/>
                </a:solidFill>
                <a:latin typeface="Constantia"/>
                <a:cs typeface="Constantia"/>
              </a:rPr>
              <a:t> </a:t>
            </a:r>
            <a:r>
              <a:rPr sz="3200" b="1" spc="-20" dirty="0">
                <a:solidFill>
                  <a:srgbClr val="C00000"/>
                </a:solidFill>
                <a:latin typeface="Constantia"/>
                <a:cs typeface="Constantia"/>
              </a:rPr>
              <a:t>may</a:t>
            </a:r>
            <a:r>
              <a:rPr sz="3200" b="1" spc="-170" dirty="0">
                <a:solidFill>
                  <a:srgbClr val="C00000"/>
                </a:solidFill>
                <a:latin typeface="Constantia"/>
                <a:cs typeface="Constantia"/>
              </a:rPr>
              <a:t> </a:t>
            </a:r>
            <a:r>
              <a:rPr sz="3200" b="1" spc="-20" dirty="0">
                <a:solidFill>
                  <a:srgbClr val="C00000"/>
                </a:solidFill>
                <a:latin typeface="Constantia"/>
                <a:cs typeface="Constantia"/>
              </a:rPr>
              <a:t>also 	</a:t>
            </a:r>
            <a:r>
              <a:rPr sz="3200" b="1" dirty="0">
                <a:solidFill>
                  <a:srgbClr val="C00000"/>
                </a:solidFill>
                <a:latin typeface="Constantia"/>
                <a:cs typeface="Constantia"/>
              </a:rPr>
              <a:t>be</a:t>
            </a:r>
            <a:r>
              <a:rPr sz="3200" b="1" spc="-125" dirty="0">
                <a:solidFill>
                  <a:srgbClr val="C00000"/>
                </a:solidFill>
                <a:latin typeface="Constantia"/>
                <a:cs typeface="Constantia"/>
              </a:rPr>
              <a:t> </a:t>
            </a:r>
            <a:r>
              <a:rPr sz="3200" b="1" dirty="0">
                <a:solidFill>
                  <a:srgbClr val="C00000"/>
                </a:solidFill>
                <a:latin typeface="Constantia"/>
                <a:cs typeface="Constantia"/>
              </a:rPr>
              <a:t>found</a:t>
            </a:r>
            <a:r>
              <a:rPr sz="3200" b="1" spc="-90" dirty="0">
                <a:solidFill>
                  <a:srgbClr val="C00000"/>
                </a:solidFill>
                <a:latin typeface="Constantia"/>
                <a:cs typeface="Constantia"/>
              </a:rPr>
              <a:t> </a:t>
            </a:r>
            <a:r>
              <a:rPr sz="3200" b="1" dirty="0">
                <a:solidFill>
                  <a:srgbClr val="C00000"/>
                </a:solidFill>
                <a:latin typeface="Constantia"/>
                <a:cs typeface="Constantia"/>
              </a:rPr>
              <a:t>on</a:t>
            </a:r>
            <a:r>
              <a:rPr sz="3200" b="1" spc="-105" dirty="0">
                <a:solidFill>
                  <a:srgbClr val="C00000"/>
                </a:solidFill>
                <a:latin typeface="Constantia"/>
                <a:cs typeface="Constantia"/>
              </a:rPr>
              <a:t> </a:t>
            </a:r>
            <a:r>
              <a:rPr sz="3200" b="1" dirty="0">
                <a:solidFill>
                  <a:srgbClr val="C00000"/>
                </a:solidFill>
                <a:latin typeface="Constantia"/>
                <a:cs typeface="Constantia"/>
              </a:rPr>
              <a:t>the</a:t>
            </a:r>
            <a:r>
              <a:rPr sz="3200" b="1" spc="-165" dirty="0">
                <a:solidFill>
                  <a:srgbClr val="C00000"/>
                </a:solidFill>
                <a:latin typeface="Constantia"/>
                <a:cs typeface="Constantia"/>
              </a:rPr>
              <a:t> </a:t>
            </a:r>
            <a:r>
              <a:rPr sz="3200" b="1" spc="-10" dirty="0">
                <a:solidFill>
                  <a:srgbClr val="C00000"/>
                </a:solidFill>
                <a:latin typeface="Constantia"/>
                <a:cs typeface="Constantia"/>
              </a:rPr>
              <a:t>crops 	</a:t>
            </a:r>
            <a:r>
              <a:rPr sz="3200" b="1" dirty="0">
                <a:solidFill>
                  <a:srgbClr val="C00000"/>
                </a:solidFill>
                <a:latin typeface="Constantia"/>
                <a:cs typeface="Constantia"/>
              </a:rPr>
              <a:t>section</a:t>
            </a:r>
            <a:r>
              <a:rPr sz="3200" b="1" spc="-145" dirty="0">
                <a:solidFill>
                  <a:srgbClr val="C00000"/>
                </a:solidFill>
                <a:latin typeface="Constantia"/>
                <a:cs typeface="Constantia"/>
              </a:rPr>
              <a:t> </a:t>
            </a:r>
            <a:r>
              <a:rPr sz="3200" b="1" dirty="0">
                <a:solidFill>
                  <a:srgbClr val="C00000"/>
                </a:solidFill>
                <a:latin typeface="Constantia"/>
                <a:cs typeface="Constantia"/>
              </a:rPr>
              <a:t>of</a:t>
            </a:r>
            <a:r>
              <a:rPr sz="3200" b="1" spc="-10" dirty="0">
                <a:solidFill>
                  <a:srgbClr val="C00000"/>
                </a:solidFill>
                <a:latin typeface="Constantia"/>
                <a:cs typeface="Constantia"/>
              </a:rPr>
              <a:t> </a:t>
            </a:r>
            <a:r>
              <a:rPr sz="3200" b="1" dirty="0">
                <a:solidFill>
                  <a:srgbClr val="C00000"/>
                </a:solidFill>
                <a:latin typeface="Constantia"/>
                <a:cs typeface="Constantia"/>
              </a:rPr>
              <a:t>a</a:t>
            </a:r>
            <a:r>
              <a:rPr sz="3200" b="1" spc="-100" dirty="0">
                <a:solidFill>
                  <a:srgbClr val="C00000"/>
                </a:solidFill>
                <a:latin typeface="Constantia"/>
                <a:cs typeface="Constantia"/>
              </a:rPr>
              <a:t> </a:t>
            </a:r>
            <a:r>
              <a:rPr sz="3200" b="1" dirty="0">
                <a:solidFill>
                  <a:srgbClr val="C00000"/>
                </a:solidFill>
                <a:latin typeface="Constantia"/>
                <a:cs typeface="Constantia"/>
              </a:rPr>
              <a:t>label</a:t>
            </a:r>
            <a:r>
              <a:rPr sz="3200" b="1" spc="-90" dirty="0">
                <a:solidFill>
                  <a:srgbClr val="C00000"/>
                </a:solidFill>
                <a:latin typeface="Constantia"/>
                <a:cs typeface="Constantia"/>
              </a:rPr>
              <a:t> </a:t>
            </a:r>
            <a:r>
              <a:rPr sz="3200" b="1" spc="-20" dirty="0">
                <a:solidFill>
                  <a:srgbClr val="C00000"/>
                </a:solidFill>
                <a:latin typeface="Constantia"/>
                <a:cs typeface="Constantia"/>
              </a:rPr>
              <a:t>with 	</a:t>
            </a:r>
            <a:r>
              <a:rPr sz="3200" b="1" dirty="0">
                <a:solidFill>
                  <a:srgbClr val="C00000"/>
                </a:solidFill>
                <a:latin typeface="Constantia"/>
                <a:cs typeface="Constantia"/>
              </a:rPr>
              <a:t>further</a:t>
            </a:r>
            <a:r>
              <a:rPr sz="3200" b="1" spc="-120" dirty="0">
                <a:solidFill>
                  <a:srgbClr val="C00000"/>
                </a:solidFill>
                <a:latin typeface="Constantia"/>
                <a:cs typeface="Constantia"/>
              </a:rPr>
              <a:t> </a:t>
            </a:r>
            <a:r>
              <a:rPr sz="3200" b="1" spc="-10" dirty="0">
                <a:solidFill>
                  <a:srgbClr val="C00000"/>
                </a:solidFill>
                <a:latin typeface="Constantia"/>
                <a:cs typeface="Constantia"/>
              </a:rPr>
              <a:t>information</a:t>
            </a:r>
            <a:endParaRPr sz="3200">
              <a:latin typeface="Constantia"/>
              <a:cs typeface="Constantia"/>
            </a:endParaRPr>
          </a:p>
        </p:txBody>
      </p:sp>
      <p:grpSp>
        <p:nvGrpSpPr>
          <p:cNvPr id="3" name="object 3"/>
          <p:cNvGrpSpPr/>
          <p:nvPr/>
        </p:nvGrpSpPr>
        <p:grpSpPr>
          <a:xfrm>
            <a:off x="125412" y="103188"/>
            <a:ext cx="8654415" cy="6650355"/>
            <a:chOff x="125412" y="103188"/>
            <a:chExt cx="8654415" cy="6650355"/>
          </a:xfrm>
        </p:grpSpPr>
        <p:pic>
          <p:nvPicPr>
            <p:cNvPr id="4" name="object 4"/>
            <p:cNvPicPr/>
            <p:nvPr/>
          </p:nvPicPr>
          <p:blipFill>
            <a:blip r:embed="rId3" cstate="print"/>
            <a:stretch>
              <a:fillRect/>
            </a:stretch>
          </p:blipFill>
          <p:spPr>
            <a:xfrm>
              <a:off x="265112" y="103188"/>
              <a:ext cx="3240086" cy="3957636"/>
            </a:xfrm>
            <a:prstGeom prst="rect">
              <a:avLst/>
            </a:prstGeom>
          </p:spPr>
        </p:pic>
        <p:pic>
          <p:nvPicPr>
            <p:cNvPr id="5" name="object 5"/>
            <p:cNvPicPr/>
            <p:nvPr/>
          </p:nvPicPr>
          <p:blipFill>
            <a:blip r:embed="rId4" cstate="print"/>
            <a:stretch>
              <a:fillRect/>
            </a:stretch>
          </p:blipFill>
          <p:spPr>
            <a:xfrm>
              <a:off x="152400" y="4114799"/>
              <a:ext cx="8382012" cy="2638425"/>
            </a:xfrm>
            <a:prstGeom prst="rect">
              <a:avLst/>
            </a:prstGeom>
          </p:spPr>
        </p:pic>
        <p:sp>
          <p:nvSpPr>
            <p:cNvPr id="6" name="object 6"/>
            <p:cNvSpPr/>
            <p:nvPr/>
          </p:nvSpPr>
          <p:spPr>
            <a:xfrm>
              <a:off x="134937" y="4190999"/>
              <a:ext cx="7180580" cy="990600"/>
            </a:xfrm>
            <a:custGeom>
              <a:avLst/>
              <a:gdLst/>
              <a:ahLst/>
              <a:cxnLst/>
              <a:rect l="l" t="t" r="r" b="b"/>
              <a:pathLst>
                <a:path w="7180580" h="990600">
                  <a:moveTo>
                    <a:pt x="0" y="495300"/>
                  </a:moveTo>
                  <a:lnTo>
                    <a:pt x="13177" y="452563"/>
                  </a:lnTo>
                  <a:lnTo>
                    <a:pt x="39944" y="421165"/>
                  </a:lnTo>
                  <a:lnTo>
                    <a:pt x="80677" y="390398"/>
                  </a:lnTo>
                  <a:lnTo>
                    <a:pt x="115367" y="370268"/>
                  </a:lnTo>
                  <a:lnTo>
                    <a:pt x="155928" y="350464"/>
                  </a:lnTo>
                  <a:lnTo>
                    <a:pt x="202224" y="331006"/>
                  </a:lnTo>
                  <a:lnTo>
                    <a:pt x="254122" y="311912"/>
                  </a:lnTo>
                  <a:lnTo>
                    <a:pt x="311486" y="293200"/>
                  </a:lnTo>
                  <a:lnTo>
                    <a:pt x="374181" y="274889"/>
                  </a:lnTo>
                  <a:lnTo>
                    <a:pt x="442074" y="256998"/>
                  </a:lnTo>
                  <a:lnTo>
                    <a:pt x="515028" y="239545"/>
                  </a:lnTo>
                  <a:lnTo>
                    <a:pt x="553362" y="230988"/>
                  </a:lnTo>
                  <a:lnTo>
                    <a:pt x="592911" y="222549"/>
                  </a:lnTo>
                  <a:lnTo>
                    <a:pt x="633658" y="214228"/>
                  </a:lnTo>
                  <a:lnTo>
                    <a:pt x="675586" y="206028"/>
                  </a:lnTo>
                  <a:lnTo>
                    <a:pt x="718679" y="197951"/>
                  </a:lnTo>
                  <a:lnTo>
                    <a:pt x="762919" y="190001"/>
                  </a:lnTo>
                  <a:lnTo>
                    <a:pt x="808291" y="182179"/>
                  </a:lnTo>
                  <a:lnTo>
                    <a:pt x="854776" y="174487"/>
                  </a:lnTo>
                  <a:lnTo>
                    <a:pt x="902359" y="166927"/>
                  </a:lnTo>
                  <a:lnTo>
                    <a:pt x="951022" y="159503"/>
                  </a:lnTo>
                  <a:lnTo>
                    <a:pt x="1000748" y="152217"/>
                  </a:lnTo>
                  <a:lnTo>
                    <a:pt x="1051521" y="145070"/>
                  </a:lnTo>
                  <a:lnTo>
                    <a:pt x="1103324" y="138065"/>
                  </a:lnTo>
                  <a:lnTo>
                    <a:pt x="1156140" y="131205"/>
                  </a:lnTo>
                  <a:lnTo>
                    <a:pt x="1209952" y="124491"/>
                  </a:lnTo>
                  <a:lnTo>
                    <a:pt x="1264744" y="117927"/>
                  </a:lnTo>
                  <a:lnTo>
                    <a:pt x="1320498" y="111513"/>
                  </a:lnTo>
                  <a:lnTo>
                    <a:pt x="1377197" y="105254"/>
                  </a:lnTo>
                  <a:lnTo>
                    <a:pt x="1434826" y="99150"/>
                  </a:lnTo>
                  <a:lnTo>
                    <a:pt x="1493366" y="93205"/>
                  </a:lnTo>
                  <a:lnTo>
                    <a:pt x="1552802" y="87421"/>
                  </a:lnTo>
                  <a:lnTo>
                    <a:pt x="1613115" y="81799"/>
                  </a:lnTo>
                  <a:lnTo>
                    <a:pt x="1674291" y="76343"/>
                  </a:lnTo>
                  <a:lnTo>
                    <a:pt x="1736311" y="71054"/>
                  </a:lnTo>
                  <a:lnTo>
                    <a:pt x="1799158" y="65936"/>
                  </a:lnTo>
                  <a:lnTo>
                    <a:pt x="1862817" y="60989"/>
                  </a:lnTo>
                  <a:lnTo>
                    <a:pt x="1927269" y="56217"/>
                  </a:lnTo>
                  <a:lnTo>
                    <a:pt x="1992499" y="51623"/>
                  </a:lnTo>
                  <a:lnTo>
                    <a:pt x="2058490" y="47207"/>
                  </a:lnTo>
                  <a:lnTo>
                    <a:pt x="2125224" y="42973"/>
                  </a:lnTo>
                  <a:lnTo>
                    <a:pt x="2192684" y="38923"/>
                  </a:lnTo>
                  <a:lnTo>
                    <a:pt x="2260855" y="35059"/>
                  </a:lnTo>
                  <a:lnTo>
                    <a:pt x="2329719" y="31384"/>
                  </a:lnTo>
                  <a:lnTo>
                    <a:pt x="2399258" y="27899"/>
                  </a:lnTo>
                  <a:lnTo>
                    <a:pt x="2469458" y="24608"/>
                  </a:lnTo>
                  <a:lnTo>
                    <a:pt x="2540300" y="21512"/>
                  </a:lnTo>
                  <a:lnTo>
                    <a:pt x="2611767" y="18614"/>
                  </a:lnTo>
                  <a:lnTo>
                    <a:pt x="2683844" y="15916"/>
                  </a:lnTo>
                  <a:lnTo>
                    <a:pt x="2756512" y="13421"/>
                  </a:lnTo>
                  <a:lnTo>
                    <a:pt x="2829756" y="11130"/>
                  </a:lnTo>
                  <a:lnTo>
                    <a:pt x="2903558" y="9047"/>
                  </a:lnTo>
                  <a:lnTo>
                    <a:pt x="2977901" y="7173"/>
                  </a:lnTo>
                  <a:lnTo>
                    <a:pt x="3052770" y="5510"/>
                  </a:lnTo>
                  <a:lnTo>
                    <a:pt x="3128146" y="4062"/>
                  </a:lnTo>
                  <a:lnTo>
                    <a:pt x="3204013" y="2831"/>
                  </a:lnTo>
                  <a:lnTo>
                    <a:pt x="3280354" y="1818"/>
                  </a:lnTo>
                  <a:lnTo>
                    <a:pt x="3357153" y="1026"/>
                  </a:lnTo>
                  <a:lnTo>
                    <a:pt x="3434392" y="457"/>
                  </a:lnTo>
                  <a:lnTo>
                    <a:pt x="3512055" y="114"/>
                  </a:lnTo>
                  <a:lnTo>
                    <a:pt x="3590124" y="0"/>
                  </a:lnTo>
                  <a:lnTo>
                    <a:pt x="3668194" y="114"/>
                  </a:lnTo>
                  <a:lnTo>
                    <a:pt x="3745857" y="457"/>
                  </a:lnTo>
                  <a:lnTo>
                    <a:pt x="3823096" y="1026"/>
                  </a:lnTo>
                  <a:lnTo>
                    <a:pt x="3899895" y="1818"/>
                  </a:lnTo>
                  <a:lnTo>
                    <a:pt x="3976236" y="2831"/>
                  </a:lnTo>
                  <a:lnTo>
                    <a:pt x="4052103" y="4062"/>
                  </a:lnTo>
                  <a:lnTo>
                    <a:pt x="4127479" y="5510"/>
                  </a:lnTo>
                  <a:lnTo>
                    <a:pt x="4202348" y="7173"/>
                  </a:lnTo>
                  <a:lnTo>
                    <a:pt x="4276692" y="9047"/>
                  </a:lnTo>
                  <a:lnTo>
                    <a:pt x="4350494" y="11130"/>
                  </a:lnTo>
                  <a:lnTo>
                    <a:pt x="4423738" y="13421"/>
                  </a:lnTo>
                  <a:lnTo>
                    <a:pt x="4496406" y="15916"/>
                  </a:lnTo>
                  <a:lnTo>
                    <a:pt x="4568483" y="18614"/>
                  </a:lnTo>
                  <a:lnTo>
                    <a:pt x="4639950" y="21512"/>
                  </a:lnTo>
                  <a:lnTo>
                    <a:pt x="4710792" y="24608"/>
                  </a:lnTo>
                  <a:lnTo>
                    <a:pt x="4780992" y="27899"/>
                  </a:lnTo>
                  <a:lnTo>
                    <a:pt x="4850532" y="31384"/>
                  </a:lnTo>
                  <a:lnTo>
                    <a:pt x="4919396" y="35059"/>
                  </a:lnTo>
                  <a:lnTo>
                    <a:pt x="4987567" y="38923"/>
                  </a:lnTo>
                  <a:lnTo>
                    <a:pt x="5055027" y="42973"/>
                  </a:lnTo>
                  <a:lnTo>
                    <a:pt x="5121762" y="47207"/>
                  </a:lnTo>
                  <a:lnTo>
                    <a:pt x="5187752" y="51623"/>
                  </a:lnTo>
                  <a:lnTo>
                    <a:pt x="5252982" y="56217"/>
                  </a:lnTo>
                  <a:lnTo>
                    <a:pt x="5317435" y="60989"/>
                  </a:lnTo>
                  <a:lnTo>
                    <a:pt x="5381094" y="65936"/>
                  </a:lnTo>
                  <a:lnTo>
                    <a:pt x="5443942" y="71054"/>
                  </a:lnTo>
                  <a:lnTo>
                    <a:pt x="5505962" y="76343"/>
                  </a:lnTo>
                  <a:lnTo>
                    <a:pt x="5567137" y="81799"/>
                  </a:lnTo>
                  <a:lnTo>
                    <a:pt x="5627451" y="87421"/>
                  </a:lnTo>
                  <a:lnTo>
                    <a:pt x="5686887" y="93205"/>
                  </a:lnTo>
                  <a:lnTo>
                    <a:pt x="5745428" y="99150"/>
                  </a:lnTo>
                  <a:lnTo>
                    <a:pt x="5803056" y="105254"/>
                  </a:lnTo>
                  <a:lnTo>
                    <a:pt x="5859756" y="111513"/>
                  </a:lnTo>
                  <a:lnTo>
                    <a:pt x="5915510" y="117927"/>
                  </a:lnTo>
                  <a:lnTo>
                    <a:pt x="5970302" y="124491"/>
                  </a:lnTo>
                  <a:lnTo>
                    <a:pt x="6024114" y="131205"/>
                  </a:lnTo>
                  <a:lnTo>
                    <a:pt x="6076931" y="138065"/>
                  </a:lnTo>
                  <a:lnTo>
                    <a:pt x="6128734" y="145070"/>
                  </a:lnTo>
                  <a:lnTo>
                    <a:pt x="6179507" y="152217"/>
                  </a:lnTo>
                  <a:lnTo>
                    <a:pt x="6229234" y="159503"/>
                  </a:lnTo>
                  <a:lnTo>
                    <a:pt x="6277897" y="166927"/>
                  </a:lnTo>
                  <a:lnTo>
                    <a:pt x="6325480" y="174487"/>
                  </a:lnTo>
                  <a:lnTo>
                    <a:pt x="6371966" y="182179"/>
                  </a:lnTo>
                  <a:lnTo>
                    <a:pt x="6417337" y="190001"/>
                  </a:lnTo>
                  <a:lnTo>
                    <a:pt x="6461578" y="197951"/>
                  </a:lnTo>
                  <a:lnTo>
                    <a:pt x="6504671" y="206028"/>
                  </a:lnTo>
                  <a:lnTo>
                    <a:pt x="6546600" y="214228"/>
                  </a:lnTo>
                  <a:lnTo>
                    <a:pt x="6587347" y="222549"/>
                  </a:lnTo>
                  <a:lnTo>
                    <a:pt x="6626896" y="230988"/>
                  </a:lnTo>
                  <a:lnTo>
                    <a:pt x="6665230" y="239545"/>
                  </a:lnTo>
                  <a:lnTo>
                    <a:pt x="6702332" y="248215"/>
                  </a:lnTo>
                  <a:lnTo>
                    <a:pt x="6772773" y="265890"/>
                  </a:lnTo>
                  <a:lnTo>
                    <a:pt x="6838084" y="283993"/>
                  </a:lnTo>
                  <a:lnTo>
                    <a:pt x="6898131" y="302507"/>
                  </a:lnTo>
                  <a:lnTo>
                    <a:pt x="6952779" y="321412"/>
                  </a:lnTo>
                  <a:lnTo>
                    <a:pt x="7001893" y="340691"/>
                  </a:lnTo>
                  <a:lnTo>
                    <a:pt x="7045338" y="360324"/>
                  </a:lnTo>
                  <a:lnTo>
                    <a:pt x="7082981" y="380293"/>
                  </a:lnTo>
                  <a:lnTo>
                    <a:pt x="7128269" y="410837"/>
                  </a:lnTo>
                  <a:lnTo>
                    <a:pt x="7159742" y="442031"/>
                  </a:lnTo>
                  <a:lnTo>
                    <a:pt x="7179430" y="484529"/>
                  </a:lnTo>
                  <a:lnTo>
                    <a:pt x="7180262" y="495300"/>
                  </a:lnTo>
                  <a:lnTo>
                    <a:pt x="7179430" y="506070"/>
                  </a:lnTo>
                  <a:lnTo>
                    <a:pt x="7159742" y="548568"/>
                  </a:lnTo>
                  <a:lnTo>
                    <a:pt x="7128269" y="579762"/>
                  </a:lnTo>
                  <a:lnTo>
                    <a:pt x="7082981" y="610306"/>
                  </a:lnTo>
                  <a:lnTo>
                    <a:pt x="7045338" y="630275"/>
                  </a:lnTo>
                  <a:lnTo>
                    <a:pt x="7001893" y="649908"/>
                  </a:lnTo>
                  <a:lnTo>
                    <a:pt x="6952779" y="669187"/>
                  </a:lnTo>
                  <a:lnTo>
                    <a:pt x="6898131" y="688092"/>
                  </a:lnTo>
                  <a:lnTo>
                    <a:pt x="6838084" y="706606"/>
                  </a:lnTo>
                  <a:lnTo>
                    <a:pt x="6772773" y="724709"/>
                  </a:lnTo>
                  <a:lnTo>
                    <a:pt x="6702332" y="742384"/>
                  </a:lnTo>
                  <a:lnTo>
                    <a:pt x="6665230" y="751054"/>
                  </a:lnTo>
                  <a:lnTo>
                    <a:pt x="6626896" y="759611"/>
                  </a:lnTo>
                  <a:lnTo>
                    <a:pt x="6587347" y="768050"/>
                  </a:lnTo>
                  <a:lnTo>
                    <a:pt x="6546600" y="776371"/>
                  </a:lnTo>
                  <a:lnTo>
                    <a:pt x="6504671" y="784571"/>
                  </a:lnTo>
                  <a:lnTo>
                    <a:pt x="6461578" y="792648"/>
                  </a:lnTo>
                  <a:lnTo>
                    <a:pt x="6417337" y="800598"/>
                  </a:lnTo>
                  <a:lnTo>
                    <a:pt x="6371966" y="808420"/>
                  </a:lnTo>
                  <a:lnTo>
                    <a:pt x="6325480" y="816112"/>
                  </a:lnTo>
                  <a:lnTo>
                    <a:pt x="6277897" y="823672"/>
                  </a:lnTo>
                  <a:lnTo>
                    <a:pt x="6229234" y="831096"/>
                  </a:lnTo>
                  <a:lnTo>
                    <a:pt x="6179507" y="838382"/>
                  </a:lnTo>
                  <a:lnTo>
                    <a:pt x="6128734" y="845529"/>
                  </a:lnTo>
                  <a:lnTo>
                    <a:pt x="6076931" y="852534"/>
                  </a:lnTo>
                  <a:lnTo>
                    <a:pt x="6024114" y="859394"/>
                  </a:lnTo>
                  <a:lnTo>
                    <a:pt x="5970302" y="866108"/>
                  </a:lnTo>
                  <a:lnTo>
                    <a:pt x="5915510" y="872672"/>
                  </a:lnTo>
                  <a:lnTo>
                    <a:pt x="5859756" y="879086"/>
                  </a:lnTo>
                  <a:lnTo>
                    <a:pt x="5803056" y="885345"/>
                  </a:lnTo>
                  <a:lnTo>
                    <a:pt x="5745428" y="891449"/>
                  </a:lnTo>
                  <a:lnTo>
                    <a:pt x="5686887" y="897394"/>
                  </a:lnTo>
                  <a:lnTo>
                    <a:pt x="5627451" y="903178"/>
                  </a:lnTo>
                  <a:lnTo>
                    <a:pt x="5567137" y="908800"/>
                  </a:lnTo>
                  <a:lnTo>
                    <a:pt x="5505962" y="914256"/>
                  </a:lnTo>
                  <a:lnTo>
                    <a:pt x="5443942" y="919545"/>
                  </a:lnTo>
                  <a:lnTo>
                    <a:pt x="5381094" y="924663"/>
                  </a:lnTo>
                  <a:lnTo>
                    <a:pt x="5317435" y="929610"/>
                  </a:lnTo>
                  <a:lnTo>
                    <a:pt x="5252982" y="934382"/>
                  </a:lnTo>
                  <a:lnTo>
                    <a:pt x="5187752" y="938976"/>
                  </a:lnTo>
                  <a:lnTo>
                    <a:pt x="5121762" y="943392"/>
                  </a:lnTo>
                  <a:lnTo>
                    <a:pt x="5055027" y="947626"/>
                  </a:lnTo>
                  <a:lnTo>
                    <a:pt x="4987567" y="951676"/>
                  </a:lnTo>
                  <a:lnTo>
                    <a:pt x="4919396" y="955540"/>
                  </a:lnTo>
                  <a:lnTo>
                    <a:pt x="4850532" y="959215"/>
                  </a:lnTo>
                  <a:lnTo>
                    <a:pt x="4780992" y="962700"/>
                  </a:lnTo>
                  <a:lnTo>
                    <a:pt x="4710792" y="965991"/>
                  </a:lnTo>
                  <a:lnTo>
                    <a:pt x="4639950" y="969087"/>
                  </a:lnTo>
                  <a:lnTo>
                    <a:pt x="4568483" y="971985"/>
                  </a:lnTo>
                  <a:lnTo>
                    <a:pt x="4496406" y="974683"/>
                  </a:lnTo>
                  <a:lnTo>
                    <a:pt x="4423738" y="977178"/>
                  </a:lnTo>
                  <a:lnTo>
                    <a:pt x="4350494" y="979469"/>
                  </a:lnTo>
                  <a:lnTo>
                    <a:pt x="4276692" y="981552"/>
                  </a:lnTo>
                  <a:lnTo>
                    <a:pt x="4202348" y="983426"/>
                  </a:lnTo>
                  <a:lnTo>
                    <a:pt x="4127479" y="985089"/>
                  </a:lnTo>
                  <a:lnTo>
                    <a:pt x="4052103" y="986537"/>
                  </a:lnTo>
                  <a:lnTo>
                    <a:pt x="3976236" y="987768"/>
                  </a:lnTo>
                  <a:lnTo>
                    <a:pt x="3899895" y="988781"/>
                  </a:lnTo>
                  <a:lnTo>
                    <a:pt x="3823096" y="989573"/>
                  </a:lnTo>
                  <a:lnTo>
                    <a:pt x="3745857" y="990142"/>
                  </a:lnTo>
                  <a:lnTo>
                    <a:pt x="3668194" y="990485"/>
                  </a:lnTo>
                  <a:lnTo>
                    <a:pt x="3590124" y="990600"/>
                  </a:lnTo>
                  <a:lnTo>
                    <a:pt x="3512055" y="990485"/>
                  </a:lnTo>
                  <a:lnTo>
                    <a:pt x="3434392" y="990142"/>
                  </a:lnTo>
                  <a:lnTo>
                    <a:pt x="3357153" y="989573"/>
                  </a:lnTo>
                  <a:lnTo>
                    <a:pt x="3280354" y="988781"/>
                  </a:lnTo>
                  <a:lnTo>
                    <a:pt x="3204013" y="987768"/>
                  </a:lnTo>
                  <a:lnTo>
                    <a:pt x="3128146" y="986537"/>
                  </a:lnTo>
                  <a:lnTo>
                    <a:pt x="3052770" y="985089"/>
                  </a:lnTo>
                  <a:lnTo>
                    <a:pt x="2977901" y="983426"/>
                  </a:lnTo>
                  <a:lnTo>
                    <a:pt x="2903558" y="981552"/>
                  </a:lnTo>
                  <a:lnTo>
                    <a:pt x="2829756" y="979469"/>
                  </a:lnTo>
                  <a:lnTo>
                    <a:pt x="2756512" y="977178"/>
                  </a:lnTo>
                  <a:lnTo>
                    <a:pt x="2683844" y="974683"/>
                  </a:lnTo>
                  <a:lnTo>
                    <a:pt x="2611767" y="971985"/>
                  </a:lnTo>
                  <a:lnTo>
                    <a:pt x="2540300" y="969087"/>
                  </a:lnTo>
                  <a:lnTo>
                    <a:pt x="2469458" y="965991"/>
                  </a:lnTo>
                  <a:lnTo>
                    <a:pt x="2399258" y="962700"/>
                  </a:lnTo>
                  <a:lnTo>
                    <a:pt x="2329719" y="959215"/>
                  </a:lnTo>
                  <a:lnTo>
                    <a:pt x="2260855" y="955540"/>
                  </a:lnTo>
                  <a:lnTo>
                    <a:pt x="2192684" y="951676"/>
                  </a:lnTo>
                  <a:lnTo>
                    <a:pt x="2125224" y="947626"/>
                  </a:lnTo>
                  <a:lnTo>
                    <a:pt x="2058490" y="943392"/>
                  </a:lnTo>
                  <a:lnTo>
                    <a:pt x="1992499" y="938976"/>
                  </a:lnTo>
                  <a:lnTo>
                    <a:pt x="1927269" y="934382"/>
                  </a:lnTo>
                  <a:lnTo>
                    <a:pt x="1862817" y="929610"/>
                  </a:lnTo>
                  <a:lnTo>
                    <a:pt x="1799158" y="924663"/>
                  </a:lnTo>
                  <a:lnTo>
                    <a:pt x="1736311" y="919545"/>
                  </a:lnTo>
                  <a:lnTo>
                    <a:pt x="1674291" y="914256"/>
                  </a:lnTo>
                  <a:lnTo>
                    <a:pt x="1613115" y="908800"/>
                  </a:lnTo>
                  <a:lnTo>
                    <a:pt x="1552802" y="903178"/>
                  </a:lnTo>
                  <a:lnTo>
                    <a:pt x="1493366" y="897394"/>
                  </a:lnTo>
                  <a:lnTo>
                    <a:pt x="1434826" y="891449"/>
                  </a:lnTo>
                  <a:lnTo>
                    <a:pt x="1377197" y="885345"/>
                  </a:lnTo>
                  <a:lnTo>
                    <a:pt x="1320498" y="879086"/>
                  </a:lnTo>
                  <a:lnTo>
                    <a:pt x="1264744" y="872672"/>
                  </a:lnTo>
                  <a:lnTo>
                    <a:pt x="1209952" y="866108"/>
                  </a:lnTo>
                  <a:lnTo>
                    <a:pt x="1156140" y="859394"/>
                  </a:lnTo>
                  <a:lnTo>
                    <a:pt x="1103324" y="852534"/>
                  </a:lnTo>
                  <a:lnTo>
                    <a:pt x="1051521" y="845529"/>
                  </a:lnTo>
                  <a:lnTo>
                    <a:pt x="1000748" y="838382"/>
                  </a:lnTo>
                  <a:lnTo>
                    <a:pt x="951022" y="831096"/>
                  </a:lnTo>
                  <a:lnTo>
                    <a:pt x="902359" y="823672"/>
                  </a:lnTo>
                  <a:lnTo>
                    <a:pt x="854776" y="816112"/>
                  </a:lnTo>
                  <a:lnTo>
                    <a:pt x="808291" y="808420"/>
                  </a:lnTo>
                  <a:lnTo>
                    <a:pt x="762919" y="800598"/>
                  </a:lnTo>
                  <a:lnTo>
                    <a:pt x="718679" y="792648"/>
                  </a:lnTo>
                  <a:lnTo>
                    <a:pt x="675586" y="784571"/>
                  </a:lnTo>
                  <a:lnTo>
                    <a:pt x="633658" y="776371"/>
                  </a:lnTo>
                  <a:lnTo>
                    <a:pt x="592911" y="768050"/>
                  </a:lnTo>
                  <a:lnTo>
                    <a:pt x="553362" y="759611"/>
                  </a:lnTo>
                  <a:lnTo>
                    <a:pt x="515028" y="751054"/>
                  </a:lnTo>
                  <a:lnTo>
                    <a:pt x="477927" y="742384"/>
                  </a:lnTo>
                  <a:lnTo>
                    <a:pt x="407486" y="724709"/>
                  </a:lnTo>
                  <a:lnTo>
                    <a:pt x="342175" y="706606"/>
                  </a:lnTo>
                  <a:lnTo>
                    <a:pt x="282129" y="688092"/>
                  </a:lnTo>
                  <a:lnTo>
                    <a:pt x="227481" y="669187"/>
                  </a:lnTo>
                  <a:lnTo>
                    <a:pt x="178368" y="649908"/>
                  </a:lnTo>
                  <a:lnTo>
                    <a:pt x="134922" y="630275"/>
                  </a:lnTo>
                  <a:lnTo>
                    <a:pt x="97280" y="610306"/>
                  </a:lnTo>
                  <a:lnTo>
                    <a:pt x="51993" y="579762"/>
                  </a:lnTo>
                  <a:lnTo>
                    <a:pt x="20520" y="548568"/>
                  </a:lnTo>
                  <a:lnTo>
                    <a:pt x="832" y="506070"/>
                  </a:lnTo>
                  <a:lnTo>
                    <a:pt x="0" y="495300"/>
                  </a:lnTo>
                  <a:close/>
                </a:path>
              </a:pathLst>
            </a:custGeom>
            <a:ln w="19050">
              <a:solidFill>
                <a:srgbClr val="0000FF"/>
              </a:solidFill>
            </a:ln>
          </p:spPr>
          <p:txBody>
            <a:bodyPr wrap="square" lIns="0" tIns="0" rIns="0" bIns="0" rtlCol="0"/>
            <a:lstStyle/>
            <a:p>
              <a:endParaRPr/>
            </a:p>
          </p:txBody>
        </p:sp>
        <p:sp>
          <p:nvSpPr>
            <p:cNvPr id="7" name="object 7"/>
            <p:cNvSpPr/>
            <p:nvPr/>
          </p:nvSpPr>
          <p:spPr>
            <a:xfrm>
              <a:off x="474903" y="1676400"/>
              <a:ext cx="3716654" cy="1365250"/>
            </a:xfrm>
            <a:custGeom>
              <a:avLst/>
              <a:gdLst/>
              <a:ahLst/>
              <a:cxnLst/>
              <a:rect l="l" t="t" r="r" b="b"/>
              <a:pathLst>
                <a:path w="3716654" h="1365250">
                  <a:moveTo>
                    <a:pt x="3716096" y="0"/>
                  </a:moveTo>
                  <a:lnTo>
                    <a:pt x="0" y="1365097"/>
                  </a:lnTo>
                </a:path>
              </a:pathLst>
            </a:custGeom>
            <a:ln w="19049">
              <a:solidFill>
                <a:srgbClr val="FF0000"/>
              </a:solidFill>
            </a:ln>
          </p:spPr>
          <p:txBody>
            <a:bodyPr wrap="square" lIns="0" tIns="0" rIns="0" bIns="0" rtlCol="0"/>
            <a:lstStyle/>
            <a:p>
              <a:endParaRPr/>
            </a:p>
          </p:txBody>
        </p:sp>
        <p:sp>
          <p:nvSpPr>
            <p:cNvPr id="8" name="object 8"/>
            <p:cNvSpPr/>
            <p:nvPr/>
          </p:nvSpPr>
          <p:spPr>
            <a:xfrm>
              <a:off x="474901" y="2973494"/>
              <a:ext cx="86995" cy="83820"/>
            </a:xfrm>
            <a:custGeom>
              <a:avLst/>
              <a:gdLst/>
              <a:ahLst/>
              <a:cxnLst/>
              <a:rect l="l" t="t" r="r" b="b"/>
              <a:pathLst>
                <a:path w="86995" h="83819">
                  <a:moveTo>
                    <a:pt x="56197" y="0"/>
                  </a:moveTo>
                  <a:lnTo>
                    <a:pt x="0" y="67995"/>
                  </a:lnTo>
                  <a:lnTo>
                    <a:pt x="86855" y="83451"/>
                  </a:lnTo>
                </a:path>
              </a:pathLst>
            </a:custGeom>
            <a:ln w="19050">
              <a:solidFill>
                <a:srgbClr val="FF0000"/>
              </a:solidFill>
            </a:ln>
          </p:spPr>
          <p:txBody>
            <a:bodyPr wrap="square" lIns="0" tIns="0" rIns="0" bIns="0" rtlCol="0"/>
            <a:lstStyle/>
            <a:p>
              <a:endParaRPr/>
            </a:p>
          </p:txBody>
        </p:sp>
        <p:sp>
          <p:nvSpPr>
            <p:cNvPr id="9" name="object 9"/>
            <p:cNvSpPr/>
            <p:nvPr/>
          </p:nvSpPr>
          <p:spPr>
            <a:xfrm>
              <a:off x="776414" y="1676400"/>
              <a:ext cx="3415029" cy="2883535"/>
            </a:xfrm>
            <a:custGeom>
              <a:avLst/>
              <a:gdLst/>
              <a:ahLst/>
              <a:cxnLst/>
              <a:rect l="l" t="t" r="r" b="b"/>
              <a:pathLst>
                <a:path w="3415029" h="2883535">
                  <a:moveTo>
                    <a:pt x="3414585" y="0"/>
                  </a:moveTo>
                  <a:lnTo>
                    <a:pt x="0" y="2883433"/>
                  </a:lnTo>
                </a:path>
              </a:pathLst>
            </a:custGeom>
            <a:ln w="19050">
              <a:solidFill>
                <a:srgbClr val="FF0000"/>
              </a:solidFill>
            </a:ln>
          </p:spPr>
          <p:txBody>
            <a:bodyPr wrap="square" lIns="0" tIns="0" rIns="0" bIns="0" rtlCol="0"/>
            <a:lstStyle/>
            <a:p>
              <a:endParaRPr/>
            </a:p>
          </p:txBody>
        </p:sp>
        <p:sp>
          <p:nvSpPr>
            <p:cNvPr id="10" name="object 10"/>
            <p:cNvSpPr/>
            <p:nvPr/>
          </p:nvSpPr>
          <p:spPr>
            <a:xfrm>
              <a:off x="776405" y="4476706"/>
              <a:ext cx="86995" cy="83185"/>
            </a:xfrm>
            <a:custGeom>
              <a:avLst/>
              <a:gdLst/>
              <a:ahLst/>
              <a:cxnLst/>
              <a:rect l="l" t="t" r="r" b="b"/>
              <a:pathLst>
                <a:path w="86994" h="83185">
                  <a:moveTo>
                    <a:pt x="29540" y="0"/>
                  </a:moveTo>
                  <a:lnTo>
                    <a:pt x="0" y="83121"/>
                  </a:lnTo>
                  <a:lnTo>
                    <a:pt x="86906" y="67919"/>
                  </a:lnTo>
                </a:path>
              </a:pathLst>
            </a:custGeom>
            <a:ln w="19049">
              <a:solidFill>
                <a:srgbClr val="FF0000"/>
              </a:solidFill>
            </a:ln>
          </p:spPr>
          <p:txBody>
            <a:bodyPr wrap="square" lIns="0" tIns="0" rIns="0" bIns="0" rtlCol="0"/>
            <a:lstStyle/>
            <a:p>
              <a:endParaRPr/>
            </a:p>
          </p:txBody>
        </p:sp>
        <p:pic>
          <p:nvPicPr>
            <p:cNvPr id="11" name="object 11"/>
            <p:cNvPicPr/>
            <p:nvPr/>
          </p:nvPicPr>
          <p:blipFill>
            <a:blip r:embed="rId5" cstate="print"/>
            <a:stretch>
              <a:fillRect/>
            </a:stretch>
          </p:blipFill>
          <p:spPr>
            <a:xfrm>
              <a:off x="3728421" y="549532"/>
              <a:ext cx="5051145" cy="329691"/>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005964" y="2911259"/>
            <a:ext cx="4626610" cy="3378200"/>
          </a:xfrm>
          <a:prstGeom prst="rect">
            <a:avLst/>
          </a:prstGeom>
        </p:spPr>
        <p:txBody>
          <a:bodyPr vert="horz" wrap="square" lIns="0" tIns="241300" rIns="0" bIns="0" rtlCol="0">
            <a:spAutoFit/>
          </a:bodyPr>
          <a:lstStyle/>
          <a:p>
            <a:pPr marL="286385" indent="-273685">
              <a:lnSpc>
                <a:spcPct val="100000"/>
              </a:lnSpc>
              <a:spcBef>
                <a:spcPts val="1900"/>
              </a:spcBef>
              <a:buClr>
                <a:srgbClr val="F3A447"/>
              </a:buClr>
              <a:buSzPct val="84375"/>
              <a:buFont typeface="Wingdings 2"/>
              <a:buChar char=""/>
              <a:tabLst>
                <a:tab pos="286385" algn="l"/>
              </a:tabLst>
            </a:pPr>
            <a:r>
              <a:rPr sz="3200" spc="-10" dirty="0">
                <a:latin typeface="Constantia"/>
                <a:cs typeface="Constantia"/>
              </a:rPr>
              <a:t>Pesticides</a:t>
            </a:r>
            <a:r>
              <a:rPr sz="3200" spc="-135" dirty="0">
                <a:latin typeface="Constantia"/>
                <a:cs typeface="Constantia"/>
              </a:rPr>
              <a:t> </a:t>
            </a:r>
            <a:r>
              <a:rPr sz="3200" spc="-25" dirty="0">
                <a:latin typeface="Constantia"/>
                <a:cs typeface="Constantia"/>
              </a:rPr>
              <a:t>toxic</a:t>
            </a:r>
            <a:r>
              <a:rPr sz="3200" spc="-165" dirty="0">
                <a:latin typeface="Constantia"/>
                <a:cs typeface="Constantia"/>
              </a:rPr>
              <a:t> </a:t>
            </a:r>
            <a:r>
              <a:rPr sz="3200" dirty="0">
                <a:latin typeface="Constantia"/>
                <a:cs typeface="Constantia"/>
              </a:rPr>
              <a:t>to</a:t>
            </a:r>
            <a:r>
              <a:rPr sz="3200" spc="-125" dirty="0">
                <a:latin typeface="Constantia"/>
                <a:cs typeface="Constantia"/>
              </a:rPr>
              <a:t> </a:t>
            </a:r>
            <a:r>
              <a:rPr sz="3200" spc="-20" dirty="0">
                <a:latin typeface="Constantia"/>
                <a:cs typeface="Constantia"/>
              </a:rPr>
              <a:t>bees</a:t>
            </a:r>
            <a:endParaRPr sz="3200">
              <a:latin typeface="Constantia"/>
              <a:cs typeface="Constantia"/>
            </a:endParaRPr>
          </a:p>
          <a:p>
            <a:pPr marL="286385" indent="-273685">
              <a:lnSpc>
                <a:spcPct val="100000"/>
              </a:lnSpc>
              <a:spcBef>
                <a:spcPts val="1800"/>
              </a:spcBef>
              <a:buClr>
                <a:srgbClr val="F3A447"/>
              </a:buClr>
              <a:buSzPct val="84375"/>
              <a:buFont typeface="Wingdings 2"/>
              <a:buChar char=""/>
              <a:tabLst>
                <a:tab pos="286385" algn="l"/>
              </a:tabLst>
            </a:pPr>
            <a:r>
              <a:rPr sz="3200" dirty="0">
                <a:latin typeface="Constantia"/>
                <a:cs typeface="Constantia"/>
              </a:rPr>
              <a:t>Apiary</a:t>
            </a:r>
            <a:r>
              <a:rPr sz="3200" spc="-140" dirty="0">
                <a:latin typeface="Constantia"/>
                <a:cs typeface="Constantia"/>
              </a:rPr>
              <a:t> </a:t>
            </a:r>
            <a:r>
              <a:rPr sz="3200" spc="-10" dirty="0">
                <a:latin typeface="Constantia"/>
                <a:cs typeface="Constantia"/>
              </a:rPr>
              <a:t>registration</a:t>
            </a:r>
            <a:endParaRPr sz="3200">
              <a:latin typeface="Constantia"/>
              <a:cs typeface="Constantia"/>
            </a:endParaRPr>
          </a:p>
          <a:p>
            <a:pPr marL="287020" marR="97155" indent="-274320">
              <a:lnSpc>
                <a:spcPct val="100000"/>
              </a:lnSpc>
              <a:spcBef>
                <a:spcPts val="1800"/>
              </a:spcBef>
              <a:buClr>
                <a:srgbClr val="F3A447"/>
              </a:buClr>
              <a:buSzPct val="84375"/>
              <a:buFont typeface="Wingdings 2"/>
              <a:buChar char=""/>
              <a:tabLst>
                <a:tab pos="287020" algn="l"/>
              </a:tabLst>
            </a:pPr>
            <a:r>
              <a:rPr sz="3200" dirty="0">
                <a:latin typeface="Constantia"/>
                <a:cs typeface="Constantia"/>
              </a:rPr>
              <a:t>Notification</a:t>
            </a:r>
            <a:r>
              <a:rPr sz="3200" spc="-155" dirty="0">
                <a:latin typeface="Constantia"/>
                <a:cs typeface="Constantia"/>
              </a:rPr>
              <a:t> </a:t>
            </a:r>
            <a:r>
              <a:rPr sz="3200" dirty="0">
                <a:latin typeface="Constantia"/>
                <a:cs typeface="Constantia"/>
              </a:rPr>
              <a:t>of</a:t>
            </a:r>
            <a:r>
              <a:rPr sz="3200" spc="10" dirty="0">
                <a:latin typeface="Constantia"/>
                <a:cs typeface="Constantia"/>
              </a:rPr>
              <a:t> </a:t>
            </a:r>
            <a:r>
              <a:rPr sz="3200" spc="-10" dirty="0">
                <a:latin typeface="Constantia"/>
                <a:cs typeface="Constantia"/>
              </a:rPr>
              <a:t>pesticide application</a:t>
            </a:r>
            <a:endParaRPr sz="3200">
              <a:latin typeface="Constantia"/>
              <a:cs typeface="Constantia"/>
            </a:endParaRPr>
          </a:p>
          <a:p>
            <a:pPr marL="286385" indent="-273685">
              <a:lnSpc>
                <a:spcPct val="100000"/>
              </a:lnSpc>
              <a:spcBef>
                <a:spcPts val="1800"/>
              </a:spcBef>
              <a:buClr>
                <a:srgbClr val="F3A447"/>
              </a:buClr>
              <a:buSzPct val="84375"/>
              <a:buFont typeface="Wingdings 2"/>
              <a:buChar char=""/>
              <a:tabLst>
                <a:tab pos="286385" algn="l"/>
              </a:tabLst>
            </a:pPr>
            <a:r>
              <a:rPr sz="3200" spc="-20" dirty="0">
                <a:latin typeface="Constantia"/>
                <a:cs typeface="Constantia"/>
              </a:rPr>
              <a:t>Availability</a:t>
            </a:r>
            <a:r>
              <a:rPr sz="3200" spc="-145" dirty="0">
                <a:latin typeface="Constantia"/>
                <a:cs typeface="Constantia"/>
              </a:rPr>
              <a:t> </a:t>
            </a:r>
            <a:r>
              <a:rPr sz="3200" dirty="0">
                <a:latin typeface="Constantia"/>
                <a:cs typeface="Constantia"/>
              </a:rPr>
              <a:t>of</a:t>
            </a:r>
            <a:r>
              <a:rPr sz="3200" spc="75" dirty="0">
                <a:latin typeface="Constantia"/>
                <a:cs typeface="Constantia"/>
              </a:rPr>
              <a:t> </a:t>
            </a:r>
            <a:r>
              <a:rPr sz="3200" spc="-10" dirty="0">
                <a:latin typeface="Constantia"/>
                <a:cs typeface="Constantia"/>
              </a:rPr>
              <a:t>Beekeeper</a:t>
            </a:r>
            <a:endParaRPr sz="3200">
              <a:latin typeface="Constantia"/>
              <a:cs typeface="Constantia"/>
            </a:endParaRPr>
          </a:p>
        </p:txBody>
      </p:sp>
      <p:grpSp>
        <p:nvGrpSpPr>
          <p:cNvPr id="3" name="object 3"/>
          <p:cNvGrpSpPr/>
          <p:nvPr/>
        </p:nvGrpSpPr>
        <p:grpSpPr>
          <a:xfrm>
            <a:off x="1341438" y="539363"/>
            <a:ext cx="6792595" cy="2651760"/>
            <a:chOff x="1341438" y="539363"/>
            <a:chExt cx="6792595" cy="2651760"/>
          </a:xfrm>
        </p:grpSpPr>
        <p:pic>
          <p:nvPicPr>
            <p:cNvPr id="4" name="object 4">
              <a:hlinkClick r:id="rId3"/>
            </p:cNvPr>
            <p:cNvPicPr/>
            <p:nvPr/>
          </p:nvPicPr>
          <p:blipFill>
            <a:blip r:embed="rId4" cstate="print"/>
            <a:stretch>
              <a:fillRect/>
            </a:stretch>
          </p:blipFill>
          <p:spPr>
            <a:xfrm>
              <a:off x="1341438" y="990600"/>
              <a:ext cx="1811531" cy="1916976"/>
            </a:xfrm>
            <a:prstGeom prst="rect">
              <a:avLst/>
            </a:prstGeom>
          </p:spPr>
        </p:pic>
        <p:pic>
          <p:nvPicPr>
            <p:cNvPr id="5" name="object 5"/>
            <p:cNvPicPr/>
            <p:nvPr/>
          </p:nvPicPr>
          <p:blipFill>
            <a:blip r:embed="rId5" cstate="print"/>
            <a:stretch>
              <a:fillRect/>
            </a:stretch>
          </p:blipFill>
          <p:spPr>
            <a:xfrm>
              <a:off x="6553199" y="1600200"/>
              <a:ext cx="1476197" cy="1590451"/>
            </a:xfrm>
            <a:prstGeom prst="rect">
              <a:avLst/>
            </a:prstGeom>
          </p:spPr>
        </p:pic>
        <p:pic>
          <p:nvPicPr>
            <p:cNvPr id="6" name="object 6"/>
            <p:cNvPicPr/>
            <p:nvPr/>
          </p:nvPicPr>
          <p:blipFill>
            <a:blip r:embed="rId6" cstate="print"/>
            <a:stretch>
              <a:fillRect/>
            </a:stretch>
          </p:blipFill>
          <p:spPr>
            <a:xfrm>
              <a:off x="2085230" y="539363"/>
              <a:ext cx="6048425" cy="330365"/>
            </a:xfrm>
            <a:prstGeom prst="rect">
              <a:avLst/>
            </a:prstGeom>
          </p:spPr>
        </p:pic>
        <p:pic>
          <p:nvPicPr>
            <p:cNvPr id="7" name="object 7"/>
            <p:cNvPicPr/>
            <p:nvPr/>
          </p:nvPicPr>
          <p:blipFill>
            <a:blip r:embed="rId7" cstate="print"/>
            <a:stretch>
              <a:fillRect/>
            </a:stretch>
          </p:blipFill>
          <p:spPr>
            <a:xfrm>
              <a:off x="3388573" y="1088011"/>
              <a:ext cx="3440734" cy="330352"/>
            </a:xfrm>
            <a:prstGeom prst="rect">
              <a:avLst/>
            </a:prstGeom>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62890" y="1038796"/>
            <a:ext cx="7625715" cy="1610995"/>
          </a:xfrm>
          <a:prstGeom prst="rect">
            <a:avLst/>
          </a:prstGeom>
        </p:spPr>
        <p:txBody>
          <a:bodyPr vert="horz" wrap="square" lIns="0" tIns="13335" rIns="0" bIns="0" rtlCol="0">
            <a:spAutoFit/>
          </a:bodyPr>
          <a:lstStyle/>
          <a:p>
            <a:pPr marL="283845" marR="5080" indent="-271780">
              <a:lnSpc>
                <a:spcPct val="100000"/>
              </a:lnSpc>
              <a:spcBef>
                <a:spcPts val="105"/>
              </a:spcBef>
              <a:buClr>
                <a:srgbClr val="F3A447"/>
              </a:buClr>
              <a:buSzPct val="84615"/>
              <a:buFont typeface="Wingdings 2"/>
              <a:buChar char=""/>
              <a:tabLst>
                <a:tab pos="285115" algn="l"/>
              </a:tabLst>
            </a:pPr>
            <a:r>
              <a:rPr sz="2600" spc="-10" dirty="0">
                <a:latin typeface="Constantia"/>
                <a:cs typeface="Constantia"/>
              </a:rPr>
              <a:t>(a)Pesticides</a:t>
            </a:r>
            <a:r>
              <a:rPr sz="2600" spc="-110" dirty="0">
                <a:latin typeface="Constantia"/>
                <a:cs typeface="Constantia"/>
              </a:rPr>
              <a:t> </a:t>
            </a:r>
            <a:r>
              <a:rPr sz="2600" spc="-20" dirty="0">
                <a:latin typeface="Constantia"/>
                <a:cs typeface="Constantia"/>
              </a:rPr>
              <a:t>toxic</a:t>
            </a:r>
            <a:r>
              <a:rPr sz="2600" spc="-120" dirty="0">
                <a:latin typeface="Constantia"/>
                <a:cs typeface="Constantia"/>
              </a:rPr>
              <a:t> </a:t>
            </a:r>
            <a:r>
              <a:rPr sz="2600" dirty="0">
                <a:latin typeface="Constantia"/>
                <a:cs typeface="Constantia"/>
              </a:rPr>
              <a:t>to</a:t>
            </a:r>
            <a:r>
              <a:rPr sz="2600" spc="-110" dirty="0">
                <a:latin typeface="Constantia"/>
                <a:cs typeface="Constantia"/>
              </a:rPr>
              <a:t> </a:t>
            </a:r>
            <a:r>
              <a:rPr sz="2600" dirty="0">
                <a:latin typeface="Constantia"/>
                <a:cs typeface="Constantia"/>
              </a:rPr>
              <a:t>bees</a:t>
            </a:r>
            <a:r>
              <a:rPr sz="2600" spc="-125" dirty="0">
                <a:latin typeface="Constantia"/>
                <a:cs typeface="Constantia"/>
              </a:rPr>
              <a:t> </a:t>
            </a:r>
            <a:r>
              <a:rPr sz="2600" dirty="0">
                <a:latin typeface="Constantia"/>
                <a:cs typeface="Constantia"/>
              </a:rPr>
              <a:t>are</a:t>
            </a:r>
            <a:r>
              <a:rPr sz="2600" spc="-110" dirty="0">
                <a:latin typeface="Constantia"/>
                <a:cs typeface="Constantia"/>
              </a:rPr>
              <a:t> </a:t>
            </a:r>
            <a:r>
              <a:rPr sz="2600" dirty="0">
                <a:latin typeface="Constantia"/>
                <a:cs typeface="Constantia"/>
              </a:rPr>
              <a:t>those</a:t>
            </a:r>
            <a:r>
              <a:rPr sz="2600" spc="-125" dirty="0">
                <a:latin typeface="Constantia"/>
                <a:cs typeface="Constantia"/>
              </a:rPr>
              <a:t> </a:t>
            </a:r>
            <a:r>
              <a:rPr sz="2600" dirty="0">
                <a:latin typeface="Constantia"/>
                <a:cs typeface="Constantia"/>
              </a:rPr>
              <a:t>that</a:t>
            </a:r>
            <a:r>
              <a:rPr sz="2600" spc="-100" dirty="0">
                <a:latin typeface="Constantia"/>
                <a:cs typeface="Constantia"/>
              </a:rPr>
              <a:t> </a:t>
            </a:r>
            <a:r>
              <a:rPr sz="2600" dirty="0">
                <a:latin typeface="Constantia"/>
                <a:cs typeface="Constantia"/>
              </a:rPr>
              <a:t>include</a:t>
            </a:r>
            <a:r>
              <a:rPr sz="2600" spc="-114" dirty="0">
                <a:latin typeface="Constantia"/>
                <a:cs typeface="Constantia"/>
              </a:rPr>
              <a:t> </a:t>
            </a:r>
            <a:r>
              <a:rPr sz="2600" spc="-25" dirty="0">
                <a:latin typeface="Constantia"/>
                <a:cs typeface="Constantia"/>
              </a:rPr>
              <a:t>the 	</a:t>
            </a:r>
            <a:r>
              <a:rPr sz="2600" spc="-10" dirty="0">
                <a:latin typeface="Constantia"/>
                <a:cs typeface="Constantia"/>
              </a:rPr>
              <a:t>words</a:t>
            </a:r>
            <a:r>
              <a:rPr sz="2600" spc="-100" dirty="0">
                <a:latin typeface="Constantia"/>
                <a:cs typeface="Constantia"/>
              </a:rPr>
              <a:t> </a:t>
            </a:r>
            <a:r>
              <a:rPr sz="2600" spc="-20" dirty="0">
                <a:latin typeface="Constantia"/>
                <a:cs typeface="Constantia"/>
              </a:rPr>
              <a:t>"toxic</a:t>
            </a:r>
            <a:r>
              <a:rPr sz="2600" spc="-120" dirty="0">
                <a:latin typeface="Constantia"/>
                <a:cs typeface="Constantia"/>
              </a:rPr>
              <a:t> </a:t>
            </a:r>
            <a:r>
              <a:rPr sz="2600" dirty="0">
                <a:latin typeface="Constantia"/>
                <a:cs typeface="Constantia"/>
              </a:rPr>
              <a:t>to</a:t>
            </a:r>
            <a:r>
              <a:rPr sz="2600" spc="-105" dirty="0">
                <a:latin typeface="Constantia"/>
                <a:cs typeface="Constantia"/>
              </a:rPr>
              <a:t> </a:t>
            </a:r>
            <a:r>
              <a:rPr sz="2600" dirty="0">
                <a:latin typeface="Constantia"/>
                <a:cs typeface="Constantia"/>
              </a:rPr>
              <a:t>bees"</a:t>
            </a:r>
            <a:r>
              <a:rPr sz="2600" spc="-85" dirty="0">
                <a:latin typeface="Constantia"/>
                <a:cs typeface="Constantia"/>
              </a:rPr>
              <a:t> </a:t>
            </a:r>
            <a:r>
              <a:rPr sz="2600" dirty="0">
                <a:latin typeface="Constantia"/>
                <a:cs typeface="Constantia"/>
              </a:rPr>
              <a:t>on</a:t>
            </a:r>
            <a:r>
              <a:rPr sz="2600" spc="-85" dirty="0">
                <a:latin typeface="Constantia"/>
                <a:cs typeface="Constantia"/>
              </a:rPr>
              <a:t> </a:t>
            </a:r>
            <a:r>
              <a:rPr sz="2600" dirty="0">
                <a:latin typeface="Constantia"/>
                <a:cs typeface="Constantia"/>
              </a:rPr>
              <a:t>the</a:t>
            </a:r>
            <a:r>
              <a:rPr sz="2600" spc="-90" dirty="0">
                <a:latin typeface="Constantia"/>
                <a:cs typeface="Constantia"/>
              </a:rPr>
              <a:t> </a:t>
            </a:r>
            <a:r>
              <a:rPr sz="2600" dirty="0">
                <a:latin typeface="Constantia"/>
                <a:cs typeface="Constantia"/>
              </a:rPr>
              <a:t>label.</a:t>
            </a:r>
            <a:r>
              <a:rPr sz="2600" spc="-40" dirty="0">
                <a:latin typeface="Constantia"/>
                <a:cs typeface="Constantia"/>
              </a:rPr>
              <a:t> </a:t>
            </a:r>
            <a:r>
              <a:rPr sz="2600" spc="-10" dirty="0">
                <a:latin typeface="Constantia"/>
                <a:cs typeface="Constantia"/>
              </a:rPr>
              <a:t>Regardless</a:t>
            </a:r>
            <a:r>
              <a:rPr sz="2600" spc="-145" dirty="0">
                <a:latin typeface="Constantia"/>
                <a:cs typeface="Constantia"/>
              </a:rPr>
              <a:t> </a:t>
            </a:r>
            <a:r>
              <a:rPr sz="2600" spc="-25" dirty="0">
                <a:latin typeface="Constantia"/>
                <a:cs typeface="Constantia"/>
              </a:rPr>
              <a:t>of 	</a:t>
            </a:r>
            <a:r>
              <a:rPr sz="2600" dirty="0">
                <a:latin typeface="Constantia"/>
                <a:cs typeface="Constantia"/>
              </a:rPr>
              <a:t>modifying</a:t>
            </a:r>
            <a:r>
              <a:rPr sz="2600" spc="-85" dirty="0">
                <a:latin typeface="Constantia"/>
                <a:cs typeface="Constantia"/>
              </a:rPr>
              <a:t> </a:t>
            </a:r>
            <a:r>
              <a:rPr sz="2600" spc="-25" dirty="0">
                <a:latin typeface="Constantia"/>
                <a:cs typeface="Constantia"/>
              </a:rPr>
              <a:t>words</a:t>
            </a:r>
            <a:r>
              <a:rPr sz="2600" spc="-135" dirty="0">
                <a:latin typeface="Constantia"/>
                <a:cs typeface="Constantia"/>
              </a:rPr>
              <a:t> </a:t>
            </a:r>
            <a:r>
              <a:rPr sz="2600" dirty="0">
                <a:latin typeface="Constantia"/>
                <a:cs typeface="Constantia"/>
              </a:rPr>
              <a:t>on</a:t>
            </a:r>
            <a:r>
              <a:rPr sz="2600" spc="-95" dirty="0">
                <a:latin typeface="Constantia"/>
                <a:cs typeface="Constantia"/>
              </a:rPr>
              <a:t> </a:t>
            </a:r>
            <a:r>
              <a:rPr sz="2600" dirty="0">
                <a:latin typeface="Constantia"/>
                <a:cs typeface="Constantia"/>
              </a:rPr>
              <a:t>the</a:t>
            </a:r>
            <a:r>
              <a:rPr sz="2600" spc="-90" dirty="0">
                <a:latin typeface="Constantia"/>
                <a:cs typeface="Constantia"/>
              </a:rPr>
              <a:t> </a:t>
            </a:r>
            <a:r>
              <a:rPr sz="2600" dirty="0">
                <a:latin typeface="Constantia"/>
                <a:cs typeface="Constantia"/>
              </a:rPr>
              <a:t>label</a:t>
            </a:r>
            <a:r>
              <a:rPr sz="2600" spc="-55" dirty="0">
                <a:latin typeface="Constantia"/>
                <a:cs typeface="Constantia"/>
              </a:rPr>
              <a:t> </a:t>
            </a:r>
            <a:r>
              <a:rPr sz="2600" dirty="0">
                <a:latin typeface="Constantia"/>
                <a:cs typeface="Constantia"/>
              </a:rPr>
              <a:t>that</a:t>
            </a:r>
            <a:r>
              <a:rPr sz="2600" spc="-140" dirty="0">
                <a:latin typeface="Constantia"/>
                <a:cs typeface="Constantia"/>
              </a:rPr>
              <a:t> </a:t>
            </a:r>
            <a:r>
              <a:rPr sz="2600" dirty="0">
                <a:latin typeface="Constantia"/>
                <a:cs typeface="Constantia"/>
              </a:rPr>
              <a:t>state</a:t>
            </a:r>
            <a:r>
              <a:rPr sz="2600" spc="-100" dirty="0">
                <a:latin typeface="Constantia"/>
                <a:cs typeface="Constantia"/>
              </a:rPr>
              <a:t> </a:t>
            </a:r>
            <a:r>
              <a:rPr sz="2600" dirty="0">
                <a:latin typeface="Constantia"/>
                <a:cs typeface="Constantia"/>
              </a:rPr>
              <a:t>"highly"</a:t>
            </a:r>
            <a:r>
              <a:rPr sz="2600" spc="-75" dirty="0">
                <a:latin typeface="Constantia"/>
                <a:cs typeface="Constantia"/>
              </a:rPr>
              <a:t> </a:t>
            </a:r>
            <a:r>
              <a:rPr sz="2600" spc="-25" dirty="0">
                <a:latin typeface="Constantia"/>
                <a:cs typeface="Constantia"/>
              </a:rPr>
              <a:t>or 	</a:t>
            </a:r>
            <a:r>
              <a:rPr sz="2600" spc="-10" dirty="0">
                <a:latin typeface="Constantia"/>
                <a:cs typeface="Constantia"/>
              </a:rPr>
              <a:t>"moderately.“</a:t>
            </a:r>
            <a:endParaRPr sz="2600">
              <a:latin typeface="Constantia"/>
              <a:cs typeface="Constantia"/>
            </a:endParaRPr>
          </a:p>
        </p:txBody>
      </p:sp>
      <p:grpSp>
        <p:nvGrpSpPr>
          <p:cNvPr id="3" name="object 3"/>
          <p:cNvGrpSpPr/>
          <p:nvPr/>
        </p:nvGrpSpPr>
        <p:grpSpPr>
          <a:xfrm>
            <a:off x="174625" y="10668"/>
            <a:ext cx="8969375" cy="6239510"/>
            <a:chOff x="174625" y="10668"/>
            <a:chExt cx="8969375" cy="6239510"/>
          </a:xfrm>
        </p:grpSpPr>
        <p:pic>
          <p:nvPicPr>
            <p:cNvPr id="4" name="object 4"/>
            <p:cNvPicPr/>
            <p:nvPr/>
          </p:nvPicPr>
          <p:blipFill>
            <a:blip r:embed="rId3" cstate="print"/>
            <a:stretch>
              <a:fillRect/>
            </a:stretch>
          </p:blipFill>
          <p:spPr>
            <a:xfrm>
              <a:off x="453411" y="169086"/>
              <a:ext cx="2704363" cy="313842"/>
            </a:xfrm>
            <a:prstGeom prst="rect">
              <a:avLst/>
            </a:prstGeom>
          </p:spPr>
        </p:pic>
        <p:pic>
          <p:nvPicPr>
            <p:cNvPr id="5" name="object 5"/>
            <p:cNvPicPr/>
            <p:nvPr/>
          </p:nvPicPr>
          <p:blipFill>
            <a:blip r:embed="rId4" cstate="print"/>
            <a:stretch>
              <a:fillRect/>
            </a:stretch>
          </p:blipFill>
          <p:spPr>
            <a:xfrm>
              <a:off x="246887" y="10668"/>
              <a:ext cx="3102863" cy="669035"/>
            </a:xfrm>
            <a:prstGeom prst="rect">
              <a:avLst/>
            </a:prstGeom>
          </p:spPr>
        </p:pic>
        <p:pic>
          <p:nvPicPr>
            <p:cNvPr id="6" name="object 6"/>
            <p:cNvPicPr/>
            <p:nvPr/>
          </p:nvPicPr>
          <p:blipFill>
            <a:blip r:embed="rId5" cstate="print"/>
            <a:stretch>
              <a:fillRect/>
            </a:stretch>
          </p:blipFill>
          <p:spPr>
            <a:xfrm>
              <a:off x="453410" y="550082"/>
              <a:ext cx="4247908" cy="307505"/>
            </a:xfrm>
            <a:prstGeom prst="rect">
              <a:avLst/>
            </a:prstGeom>
          </p:spPr>
        </p:pic>
        <p:pic>
          <p:nvPicPr>
            <p:cNvPr id="7" name="object 7"/>
            <p:cNvPicPr/>
            <p:nvPr/>
          </p:nvPicPr>
          <p:blipFill>
            <a:blip r:embed="rId6" cstate="print"/>
            <a:stretch>
              <a:fillRect/>
            </a:stretch>
          </p:blipFill>
          <p:spPr>
            <a:xfrm>
              <a:off x="246887" y="391668"/>
              <a:ext cx="4642103" cy="669035"/>
            </a:xfrm>
            <a:prstGeom prst="rect">
              <a:avLst/>
            </a:prstGeom>
          </p:spPr>
        </p:pic>
        <p:pic>
          <p:nvPicPr>
            <p:cNvPr id="8" name="object 8"/>
            <p:cNvPicPr/>
            <p:nvPr/>
          </p:nvPicPr>
          <p:blipFill>
            <a:blip r:embed="rId7" cstate="print"/>
            <a:stretch>
              <a:fillRect/>
            </a:stretch>
          </p:blipFill>
          <p:spPr>
            <a:xfrm>
              <a:off x="184150" y="2668587"/>
              <a:ext cx="8621712" cy="685800"/>
            </a:xfrm>
            <a:prstGeom prst="rect">
              <a:avLst/>
            </a:prstGeom>
          </p:spPr>
        </p:pic>
        <p:sp>
          <p:nvSpPr>
            <p:cNvPr id="9" name="object 9"/>
            <p:cNvSpPr/>
            <p:nvPr/>
          </p:nvSpPr>
          <p:spPr>
            <a:xfrm>
              <a:off x="179387" y="2663825"/>
              <a:ext cx="8631555" cy="695325"/>
            </a:xfrm>
            <a:custGeom>
              <a:avLst/>
              <a:gdLst/>
              <a:ahLst/>
              <a:cxnLst/>
              <a:rect l="l" t="t" r="r" b="b"/>
              <a:pathLst>
                <a:path w="8631555" h="695325">
                  <a:moveTo>
                    <a:pt x="0" y="0"/>
                  </a:moveTo>
                  <a:lnTo>
                    <a:pt x="8631237" y="0"/>
                  </a:lnTo>
                  <a:lnTo>
                    <a:pt x="8631237" y="695325"/>
                  </a:lnTo>
                  <a:lnTo>
                    <a:pt x="0" y="695325"/>
                  </a:lnTo>
                  <a:lnTo>
                    <a:pt x="0" y="0"/>
                  </a:lnTo>
                  <a:close/>
                </a:path>
              </a:pathLst>
            </a:custGeom>
            <a:ln w="9525">
              <a:solidFill>
                <a:srgbClr val="000000"/>
              </a:solidFill>
            </a:ln>
          </p:spPr>
          <p:txBody>
            <a:bodyPr wrap="square" lIns="0" tIns="0" rIns="0" bIns="0" rtlCol="0"/>
            <a:lstStyle/>
            <a:p>
              <a:endParaRPr/>
            </a:p>
          </p:txBody>
        </p:sp>
        <p:sp>
          <p:nvSpPr>
            <p:cNvPr id="10" name="object 10"/>
            <p:cNvSpPr/>
            <p:nvPr/>
          </p:nvSpPr>
          <p:spPr>
            <a:xfrm>
              <a:off x="3697287" y="2544757"/>
              <a:ext cx="2238375" cy="541655"/>
            </a:xfrm>
            <a:custGeom>
              <a:avLst/>
              <a:gdLst/>
              <a:ahLst/>
              <a:cxnLst/>
              <a:rect l="l" t="t" r="r" b="b"/>
              <a:pathLst>
                <a:path w="2238375" h="541655">
                  <a:moveTo>
                    <a:pt x="0" y="270675"/>
                  </a:moveTo>
                  <a:lnTo>
                    <a:pt x="20982" y="218241"/>
                  </a:lnTo>
                  <a:lnTo>
                    <a:pt x="57057" y="185120"/>
                  </a:lnTo>
                  <a:lnTo>
                    <a:pt x="109423" y="153798"/>
                  </a:lnTo>
                  <a:lnTo>
                    <a:pt x="176901" y="124563"/>
                  </a:lnTo>
                  <a:lnTo>
                    <a:pt x="215938" y="110817"/>
                  </a:lnTo>
                  <a:lnTo>
                    <a:pt x="258311" y="97698"/>
                  </a:lnTo>
                  <a:lnTo>
                    <a:pt x="303872" y="85244"/>
                  </a:lnTo>
                  <a:lnTo>
                    <a:pt x="352474" y="73490"/>
                  </a:lnTo>
                  <a:lnTo>
                    <a:pt x="403969" y="62471"/>
                  </a:lnTo>
                  <a:lnTo>
                    <a:pt x="458210" y="52224"/>
                  </a:lnTo>
                  <a:lnTo>
                    <a:pt x="515049" y="42782"/>
                  </a:lnTo>
                  <a:lnTo>
                    <a:pt x="574339" y="34184"/>
                  </a:lnTo>
                  <a:lnTo>
                    <a:pt x="635932" y="26463"/>
                  </a:lnTo>
                  <a:lnTo>
                    <a:pt x="699680" y="19656"/>
                  </a:lnTo>
                  <a:lnTo>
                    <a:pt x="765438" y="13799"/>
                  </a:lnTo>
                  <a:lnTo>
                    <a:pt x="833056" y="8926"/>
                  </a:lnTo>
                  <a:lnTo>
                    <a:pt x="902387" y="5074"/>
                  </a:lnTo>
                  <a:lnTo>
                    <a:pt x="973284" y="2279"/>
                  </a:lnTo>
                  <a:lnTo>
                    <a:pt x="1045600" y="575"/>
                  </a:lnTo>
                  <a:lnTo>
                    <a:pt x="1119187" y="0"/>
                  </a:lnTo>
                  <a:lnTo>
                    <a:pt x="1192774" y="575"/>
                  </a:lnTo>
                  <a:lnTo>
                    <a:pt x="1265090" y="2279"/>
                  </a:lnTo>
                  <a:lnTo>
                    <a:pt x="1335987" y="5074"/>
                  </a:lnTo>
                  <a:lnTo>
                    <a:pt x="1405318" y="8926"/>
                  </a:lnTo>
                  <a:lnTo>
                    <a:pt x="1472936" y="13799"/>
                  </a:lnTo>
                  <a:lnTo>
                    <a:pt x="1538694" y="19656"/>
                  </a:lnTo>
                  <a:lnTo>
                    <a:pt x="1602442" y="26463"/>
                  </a:lnTo>
                  <a:lnTo>
                    <a:pt x="1664035" y="34184"/>
                  </a:lnTo>
                  <a:lnTo>
                    <a:pt x="1723325" y="42782"/>
                  </a:lnTo>
                  <a:lnTo>
                    <a:pt x="1780164" y="52224"/>
                  </a:lnTo>
                  <a:lnTo>
                    <a:pt x="1834405" y="62471"/>
                  </a:lnTo>
                  <a:lnTo>
                    <a:pt x="1885900" y="73490"/>
                  </a:lnTo>
                  <a:lnTo>
                    <a:pt x="1934502" y="85244"/>
                  </a:lnTo>
                  <a:lnTo>
                    <a:pt x="1980063" y="97698"/>
                  </a:lnTo>
                  <a:lnTo>
                    <a:pt x="2022436" y="110817"/>
                  </a:lnTo>
                  <a:lnTo>
                    <a:pt x="2061473" y="124563"/>
                  </a:lnTo>
                  <a:lnTo>
                    <a:pt x="2097028" y="138902"/>
                  </a:lnTo>
                  <a:lnTo>
                    <a:pt x="2157097" y="169216"/>
                  </a:lnTo>
                  <a:lnTo>
                    <a:pt x="2201465" y="201473"/>
                  </a:lnTo>
                  <a:lnTo>
                    <a:pt x="2228950" y="235388"/>
                  </a:lnTo>
                  <a:lnTo>
                    <a:pt x="2238375" y="270675"/>
                  </a:lnTo>
                  <a:lnTo>
                    <a:pt x="2235994" y="288472"/>
                  </a:lnTo>
                  <a:lnTo>
                    <a:pt x="2217392" y="323108"/>
                  </a:lnTo>
                  <a:lnTo>
                    <a:pt x="2181317" y="356228"/>
                  </a:lnTo>
                  <a:lnTo>
                    <a:pt x="2128951" y="387548"/>
                  </a:lnTo>
                  <a:lnTo>
                    <a:pt x="2061473" y="416782"/>
                  </a:lnTo>
                  <a:lnTo>
                    <a:pt x="2022436" y="430528"/>
                  </a:lnTo>
                  <a:lnTo>
                    <a:pt x="1980063" y="443645"/>
                  </a:lnTo>
                  <a:lnTo>
                    <a:pt x="1934502" y="456099"/>
                  </a:lnTo>
                  <a:lnTo>
                    <a:pt x="1885900" y="467852"/>
                  </a:lnTo>
                  <a:lnTo>
                    <a:pt x="1834405" y="478870"/>
                  </a:lnTo>
                  <a:lnTo>
                    <a:pt x="1780164" y="489117"/>
                  </a:lnTo>
                  <a:lnTo>
                    <a:pt x="1723325" y="498558"/>
                  </a:lnTo>
                  <a:lnTo>
                    <a:pt x="1664035" y="507156"/>
                  </a:lnTo>
                  <a:lnTo>
                    <a:pt x="1602442" y="514876"/>
                  </a:lnTo>
                  <a:lnTo>
                    <a:pt x="1538694" y="521682"/>
                  </a:lnTo>
                  <a:lnTo>
                    <a:pt x="1472936" y="527539"/>
                  </a:lnTo>
                  <a:lnTo>
                    <a:pt x="1405318" y="532411"/>
                  </a:lnTo>
                  <a:lnTo>
                    <a:pt x="1335987" y="536263"/>
                  </a:lnTo>
                  <a:lnTo>
                    <a:pt x="1265090" y="539058"/>
                  </a:lnTo>
                  <a:lnTo>
                    <a:pt x="1192774" y="540761"/>
                  </a:lnTo>
                  <a:lnTo>
                    <a:pt x="1119187" y="541337"/>
                  </a:lnTo>
                  <a:lnTo>
                    <a:pt x="1045600" y="540761"/>
                  </a:lnTo>
                  <a:lnTo>
                    <a:pt x="973284" y="539058"/>
                  </a:lnTo>
                  <a:lnTo>
                    <a:pt x="902387" y="536263"/>
                  </a:lnTo>
                  <a:lnTo>
                    <a:pt x="833056" y="532411"/>
                  </a:lnTo>
                  <a:lnTo>
                    <a:pt x="765438" y="527539"/>
                  </a:lnTo>
                  <a:lnTo>
                    <a:pt x="699680" y="521682"/>
                  </a:lnTo>
                  <a:lnTo>
                    <a:pt x="635932" y="514876"/>
                  </a:lnTo>
                  <a:lnTo>
                    <a:pt x="574339" y="507156"/>
                  </a:lnTo>
                  <a:lnTo>
                    <a:pt x="515049" y="498558"/>
                  </a:lnTo>
                  <a:lnTo>
                    <a:pt x="458210" y="489117"/>
                  </a:lnTo>
                  <a:lnTo>
                    <a:pt x="403969" y="478870"/>
                  </a:lnTo>
                  <a:lnTo>
                    <a:pt x="352474" y="467852"/>
                  </a:lnTo>
                  <a:lnTo>
                    <a:pt x="303872" y="456099"/>
                  </a:lnTo>
                  <a:lnTo>
                    <a:pt x="258311" y="443645"/>
                  </a:lnTo>
                  <a:lnTo>
                    <a:pt x="215938" y="430528"/>
                  </a:lnTo>
                  <a:lnTo>
                    <a:pt x="176901" y="416782"/>
                  </a:lnTo>
                  <a:lnTo>
                    <a:pt x="141346" y="402444"/>
                  </a:lnTo>
                  <a:lnTo>
                    <a:pt x="81277" y="372131"/>
                  </a:lnTo>
                  <a:lnTo>
                    <a:pt x="36909" y="339875"/>
                  </a:lnTo>
                  <a:lnTo>
                    <a:pt x="9424" y="305961"/>
                  </a:lnTo>
                  <a:lnTo>
                    <a:pt x="0" y="270675"/>
                  </a:lnTo>
                  <a:close/>
                </a:path>
              </a:pathLst>
            </a:custGeom>
            <a:ln w="19050">
              <a:solidFill>
                <a:srgbClr val="FF0000"/>
              </a:solidFill>
            </a:ln>
          </p:spPr>
          <p:txBody>
            <a:bodyPr wrap="square" lIns="0" tIns="0" rIns="0" bIns="0" rtlCol="0"/>
            <a:lstStyle/>
            <a:p>
              <a:endParaRPr/>
            </a:p>
          </p:txBody>
        </p:sp>
        <p:pic>
          <p:nvPicPr>
            <p:cNvPr id="11" name="object 11"/>
            <p:cNvPicPr/>
            <p:nvPr/>
          </p:nvPicPr>
          <p:blipFill>
            <a:blip r:embed="rId8" cstate="print"/>
            <a:stretch>
              <a:fillRect/>
            </a:stretch>
          </p:blipFill>
          <p:spPr>
            <a:xfrm>
              <a:off x="5791200" y="4341812"/>
              <a:ext cx="3352799" cy="1907825"/>
            </a:xfrm>
            <a:prstGeom prst="rect">
              <a:avLst/>
            </a:prstGeom>
          </p:spPr>
        </p:pic>
      </p:grpSp>
      <p:sp>
        <p:nvSpPr>
          <p:cNvPr id="12" name="object 12"/>
          <p:cNvSpPr txBox="1"/>
          <p:nvPr/>
        </p:nvSpPr>
        <p:spPr>
          <a:xfrm>
            <a:off x="5791200" y="6248400"/>
            <a:ext cx="3352800" cy="400050"/>
          </a:xfrm>
          <a:prstGeom prst="rect">
            <a:avLst/>
          </a:prstGeom>
          <a:solidFill>
            <a:srgbClr val="DADADA"/>
          </a:solidFill>
        </p:spPr>
        <p:txBody>
          <a:bodyPr vert="horz" wrap="square" lIns="0" tIns="32384" rIns="0" bIns="0" rtlCol="0">
            <a:spAutoFit/>
          </a:bodyPr>
          <a:lstStyle/>
          <a:p>
            <a:pPr marL="593090">
              <a:lnSpc>
                <a:spcPct val="100000"/>
              </a:lnSpc>
              <a:spcBef>
                <a:spcPts val="254"/>
              </a:spcBef>
            </a:pPr>
            <a:r>
              <a:rPr sz="2000" dirty="0">
                <a:latin typeface="Comic Sans MS"/>
                <a:cs typeface="Comic Sans MS"/>
              </a:rPr>
              <a:t>Dead</a:t>
            </a:r>
            <a:r>
              <a:rPr sz="2000" spc="-15" dirty="0">
                <a:latin typeface="Comic Sans MS"/>
                <a:cs typeface="Comic Sans MS"/>
              </a:rPr>
              <a:t> </a:t>
            </a:r>
            <a:r>
              <a:rPr sz="2000" dirty="0">
                <a:latin typeface="Comic Sans MS"/>
                <a:cs typeface="Comic Sans MS"/>
              </a:rPr>
              <a:t>Bumble</a:t>
            </a:r>
            <a:r>
              <a:rPr sz="2000" spc="-30" dirty="0">
                <a:latin typeface="Comic Sans MS"/>
                <a:cs typeface="Comic Sans MS"/>
              </a:rPr>
              <a:t> </a:t>
            </a:r>
            <a:r>
              <a:rPr sz="2000" spc="-20" dirty="0">
                <a:latin typeface="Comic Sans MS"/>
                <a:cs typeface="Comic Sans MS"/>
              </a:rPr>
              <a:t>Bees</a:t>
            </a:r>
            <a:endParaRPr sz="2000">
              <a:latin typeface="Comic Sans MS"/>
              <a:cs typeface="Comic Sans MS"/>
            </a:endParaRPr>
          </a:p>
        </p:txBody>
      </p:sp>
      <p:grpSp>
        <p:nvGrpSpPr>
          <p:cNvPr id="13" name="object 13"/>
          <p:cNvGrpSpPr/>
          <p:nvPr/>
        </p:nvGrpSpPr>
        <p:grpSpPr>
          <a:xfrm>
            <a:off x="23813" y="3352800"/>
            <a:ext cx="6068060" cy="3502660"/>
            <a:chOff x="23813" y="3352800"/>
            <a:chExt cx="6068060" cy="3502660"/>
          </a:xfrm>
        </p:grpSpPr>
        <p:pic>
          <p:nvPicPr>
            <p:cNvPr id="14" name="object 14"/>
            <p:cNvPicPr/>
            <p:nvPr/>
          </p:nvPicPr>
          <p:blipFill>
            <a:blip r:embed="rId9" cstate="print"/>
            <a:stretch>
              <a:fillRect/>
            </a:stretch>
          </p:blipFill>
          <p:spPr>
            <a:xfrm>
              <a:off x="23813" y="3771899"/>
              <a:ext cx="4644960" cy="3083496"/>
            </a:xfrm>
            <a:prstGeom prst="rect">
              <a:avLst/>
            </a:prstGeom>
          </p:spPr>
        </p:pic>
        <p:sp>
          <p:nvSpPr>
            <p:cNvPr id="15" name="object 15"/>
            <p:cNvSpPr/>
            <p:nvPr/>
          </p:nvSpPr>
          <p:spPr>
            <a:xfrm>
              <a:off x="2743949" y="3381324"/>
              <a:ext cx="3211195" cy="2664460"/>
            </a:xfrm>
            <a:custGeom>
              <a:avLst/>
              <a:gdLst/>
              <a:ahLst/>
              <a:cxnLst/>
              <a:rect l="l" t="t" r="r" b="b"/>
              <a:pathLst>
                <a:path w="3211195" h="2664460">
                  <a:moveTo>
                    <a:pt x="0" y="2664333"/>
                  </a:moveTo>
                  <a:lnTo>
                    <a:pt x="1997227" y="850722"/>
                  </a:lnTo>
                  <a:lnTo>
                    <a:pt x="1967957" y="813142"/>
                  </a:lnTo>
                  <a:lnTo>
                    <a:pt x="1942916" y="774382"/>
                  </a:lnTo>
                  <a:lnTo>
                    <a:pt x="1922060" y="734637"/>
                  </a:lnTo>
                  <a:lnTo>
                    <a:pt x="1905346" y="694102"/>
                  </a:lnTo>
                  <a:lnTo>
                    <a:pt x="1892729" y="652970"/>
                  </a:lnTo>
                  <a:lnTo>
                    <a:pt x="1884168" y="611436"/>
                  </a:lnTo>
                  <a:lnTo>
                    <a:pt x="1879618" y="569693"/>
                  </a:lnTo>
                  <a:lnTo>
                    <a:pt x="1879036" y="527937"/>
                  </a:lnTo>
                  <a:lnTo>
                    <a:pt x="1882379" y="486360"/>
                  </a:lnTo>
                  <a:lnTo>
                    <a:pt x="1889604" y="445157"/>
                  </a:lnTo>
                  <a:lnTo>
                    <a:pt x="1900666" y="404523"/>
                  </a:lnTo>
                  <a:lnTo>
                    <a:pt x="1915523" y="364651"/>
                  </a:lnTo>
                  <a:lnTo>
                    <a:pt x="1934132" y="325736"/>
                  </a:lnTo>
                  <a:lnTo>
                    <a:pt x="1956448" y="287971"/>
                  </a:lnTo>
                  <a:lnTo>
                    <a:pt x="1982429" y="251551"/>
                  </a:lnTo>
                  <a:lnTo>
                    <a:pt x="2012030" y="216670"/>
                  </a:lnTo>
                  <a:lnTo>
                    <a:pt x="2045210" y="183522"/>
                  </a:lnTo>
                  <a:lnTo>
                    <a:pt x="2081924" y="152302"/>
                  </a:lnTo>
                  <a:lnTo>
                    <a:pt x="2122129" y="123202"/>
                  </a:lnTo>
                  <a:lnTo>
                    <a:pt x="2165781" y="96418"/>
                  </a:lnTo>
                  <a:lnTo>
                    <a:pt x="2209715" y="73646"/>
                  </a:lnTo>
                  <a:lnTo>
                    <a:pt x="2254973" y="53998"/>
                  </a:lnTo>
                  <a:lnTo>
                    <a:pt x="2301348" y="37443"/>
                  </a:lnTo>
                  <a:lnTo>
                    <a:pt x="2348635" y="23951"/>
                  </a:lnTo>
                  <a:lnTo>
                    <a:pt x="2396627" y="13491"/>
                  </a:lnTo>
                  <a:lnTo>
                    <a:pt x="2445119" y="6033"/>
                  </a:lnTo>
                  <a:lnTo>
                    <a:pt x="2493905" y="1546"/>
                  </a:lnTo>
                  <a:lnTo>
                    <a:pt x="2542778" y="0"/>
                  </a:lnTo>
                  <a:lnTo>
                    <a:pt x="2591533" y="1364"/>
                  </a:lnTo>
                  <a:lnTo>
                    <a:pt x="2639963" y="5607"/>
                  </a:lnTo>
                  <a:lnTo>
                    <a:pt x="2687864" y="12700"/>
                  </a:lnTo>
                  <a:lnTo>
                    <a:pt x="2735028" y="22612"/>
                  </a:lnTo>
                  <a:lnTo>
                    <a:pt x="2781250" y="35312"/>
                  </a:lnTo>
                  <a:lnTo>
                    <a:pt x="2826323" y="50770"/>
                  </a:lnTo>
                  <a:lnTo>
                    <a:pt x="2870043" y="68955"/>
                  </a:lnTo>
                  <a:lnTo>
                    <a:pt x="2912202" y="89837"/>
                  </a:lnTo>
                  <a:lnTo>
                    <a:pt x="2952595" y="113385"/>
                  </a:lnTo>
                  <a:lnTo>
                    <a:pt x="2991016" y="139569"/>
                  </a:lnTo>
                  <a:lnTo>
                    <a:pt x="3027259" y="168358"/>
                  </a:lnTo>
                  <a:lnTo>
                    <a:pt x="3061117" y="199721"/>
                  </a:lnTo>
                  <a:lnTo>
                    <a:pt x="3092386" y="233629"/>
                  </a:lnTo>
                  <a:lnTo>
                    <a:pt x="3121656" y="271212"/>
                  </a:lnTo>
                  <a:lnTo>
                    <a:pt x="3146697" y="309973"/>
                  </a:lnTo>
                  <a:lnTo>
                    <a:pt x="3167553" y="349719"/>
                  </a:lnTo>
                  <a:lnTo>
                    <a:pt x="3184267" y="390256"/>
                  </a:lnTo>
                  <a:lnTo>
                    <a:pt x="3196884" y="431389"/>
                  </a:lnTo>
                  <a:lnTo>
                    <a:pt x="3205445" y="472924"/>
                  </a:lnTo>
                  <a:lnTo>
                    <a:pt x="3209995" y="514667"/>
                  </a:lnTo>
                  <a:lnTo>
                    <a:pt x="3210576" y="556425"/>
                  </a:lnTo>
                  <a:lnTo>
                    <a:pt x="3207233" y="598002"/>
                  </a:lnTo>
                  <a:lnTo>
                    <a:pt x="3200009" y="639205"/>
                  </a:lnTo>
                  <a:lnTo>
                    <a:pt x="3188947" y="679840"/>
                  </a:lnTo>
                  <a:lnTo>
                    <a:pt x="3174089" y="719712"/>
                  </a:lnTo>
                  <a:lnTo>
                    <a:pt x="3155481" y="758628"/>
                  </a:lnTo>
                  <a:lnTo>
                    <a:pt x="3133165" y="796393"/>
                  </a:lnTo>
                  <a:lnTo>
                    <a:pt x="3107184" y="832813"/>
                  </a:lnTo>
                  <a:lnTo>
                    <a:pt x="3077582" y="867694"/>
                  </a:lnTo>
                  <a:lnTo>
                    <a:pt x="3044403" y="900842"/>
                  </a:lnTo>
                  <a:lnTo>
                    <a:pt x="3007689" y="932063"/>
                  </a:lnTo>
                  <a:lnTo>
                    <a:pt x="2967484" y="961162"/>
                  </a:lnTo>
                  <a:lnTo>
                    <a:pt x="2923832" y="987946"/>
                  </a:lnTo>
                  <a:lnTo>
                    <a:pt x="2881175" y="1010089"/>
                  </a:lnTo>
                  <a:lnTo>
                    <a:pt x="2837049" y="1029350"/>
                  </a:lnTo>
                  <a:lnTo>
                    <a:pt x="2791655" y="1045727"/>
                  </a:lnTo>
                  <a:lnTo>
                    <a:pt x="2745199" y="1059217"/>
                  </a:lnTo>
                  <a:lnTo>
                    <a:pt x="2697884" y="1069819"/>
                  </a:lnTo>
                  <a:lnTo>
                    <a:pt x="2649915" y="1077531"/>
                  </a:lnTo>
                  <a:lnTo>
                    <a:pt x="2601495" y="1082350"/>
                  </a:lnTo>
                  <a:lnTo>
                    <a:pt x="2552828" y="1084275"/>
                  </a:lnTo>
                  <a:lnTo>
                    <a:pt x="2504119" y="1083304"/>
                  </a:lnTo>
                  <a:lnTo>
                    <a:pt x="2455570" y="1079435"/>
                  </a:lnTo>
                  <a:lnTo>
                    <a:pt x="2407387" y="1072666"/>
                  </a:lnTo>
                  <a:lnTo>
                    <a:pt x="2359774" y="1062994"/>
                  </a:lnTo>
                  <a:lnTo>
                    <a:pt x="2312933" y="1050419"/>
                  </a:lnTo>
                  <a:lnTo>
                    <a:pt x="2267070" y="1034937"/>
                  </a:lnTo>
                  <a:lnTo>
                    <a:pt x="2222388" y="1016548"/>
                  </a:lnTo>
                  <a:lnTo>
                    <a:pt x="2179091" y="995248"/>
                  </a:lnTo>
                  <a:lnTo>
                    <a:pt x="0" y="2664333"/>
                  </a:lnTo>
                  <a:close/>
                </a:path>
              </a:pathLst>
            </a:custGeom>
            <a:ln w="38099">
              <a:solidFill>
                <a:srgbClr val="FF0000"/>
              </a:solidFill>
            </a:ln>
          </p:spPr>
          <p:txBody>
            <a:bodyPr wrap="square" lIns="0" tIns="0" rIns="0" bIns="0" rtlCol="0"/>
            <a:lstStyle/>
            <a:p>
              <a:endParaRPr/>
            </a:p>
          </p:txBody>
        </p:sp>
        <p:pic>
          <p:nvPicPr>
            <p:cNvPr id="16" name="object 16"/>
            <p:cNvPicPr/>
            <p:nvPr/>
          </p:nvPicPr>
          <p:blipFill>
            <a:blip r:embed="rId10" cstate="print"/>
            <a:stretch>
              <a:fillRect/>
            </a:stretch>
          </p:blipFill>
          <p:spPr>
            <a:xfrm>
              <a:off x="4527803" y="3352800"/>
              <a:ext cx="1563623" cy="1142999"/>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52400" y="304800"/>
            <a:ext cx="8603487" cy="64772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5790" y="1516252"/>
            <a:ext cx="4525010" cy="501015"/>
          </a:xfrm>
          <a:prstGeom prst="rect">
            <a:avLst/>
          </a:prstGeom>
        </p:spPr>
        <p:txBody>
          <a:bodyPr vert="horz" wrap="square" lIns="0" tIns="15240" rIns="0" bIns="0" rtlCol="0">
            <a:spAutoFit/>
          </a:bodyPr>
          <a:lstStyle/>
          <a:p>
            <a:pPr marL="12700">
              <a:lnSpc>
                <a:spcPct val="100000"/>
              </a:lnSpc>
              <a:spcBef>
                <a:spcPts val="120"/>
              </a:spcBef>
            </a:pPr>
            <a:r>
              <a:rPr sz="3100" dirty="0">
                <a:solidFill>
                  <a:srgbClr val="0070C0"/>
                </a:solidFill>
                <a:latin typeface="Webdings"/>
                <a:cs typeface="Webdings"/>
              </a:rPr>
              <a:t></a:t>
            </a:r>
            <a:r>
              <a:rPr sz="3100" spc="-150" dirty="0">
                <a:solidFill>
                  <a:srgbClr val="0070C0"/>
                </a:solidFill>
                <a:latin typeface="Times New Roman"/>
                <a:cs typeface="Times New Roman"/>
              </a:rPr>
              <a:t> </a:t>
            </a:r>
            <a:r>
              <a:rPr sz="2600" b="1" spc="-10" dirty="0">
                <a:latin typeface="Constantia"/>
                <a:cs typeface="Constantia"/>
              </a:rPr>
              <a:t>Importance</a:t>
            </a:r>
            <a:r>
              <a:rPr sz="2600" b="1" spc="-135" dirty="0">
                <a:latin typeface="Constantia"/>
                <a:cs typeface="Constantia"/>
              </a:rPr>
              <a:t> </a:t>
            </a:r>
            <a:r>
              <a:rPr sz="2600" b="1" dirty="0">
                <a:latin typeface="Constantia"/>
                <a:cs typeface="Constantia"/>
              </a:rPr>
              <a:t>of</a:t>
            </a:r>
            <a:r>
              <a:rPr sz="2600" b="1" spc="40" dirty="0">
                <a:latin typeface="Constantia"/>
                <a:cs typeface="Constantia"/>
              </a:rPr>
              <a:t> </a:t>
            </a:r>
            <a:r>
              <a:rPr sz="2600" b="1" spc="-10" dirty="0">
                <a:latin typeface="Constantia"/>
                <a:cs typeface="Constantia"/>
              </a:rPr>
              <a:t>pollinators</a:t>
            </a:r>
            <a:endParaRPr sz="2600" dirty="0">
              <a:latin typeface="Constantia"/>
              <a:cs typeface="Constantia"/>
            </a:endParaRPr>
          </a:p>
        </p:txBody>
      </p:sp>
      <p:sp>
        <p:nvSpPr>
          <p:cNvPr id="3" name="object 3"/>
          <p:cNvSpPr txBox="1"/>
          <p:nvPr/>
        </p:nvSpPr>
        <p:spPr>
          <a:xfrm>
            <a:off x="605790" y="1991741"/>
            <a:ext cx="7971155" cy="3013261"/>
          </a:xfrm>
          <a:prstGeom prst="rect">
            <a:avLst/>
          </a:prstGeom>
        </p:spPr>
        <p:txBody>
          <a:bodyPr vert="horz" wrap="square" lIns="0" tIns="172085" rIns="0" bIns="0" rtlCol="0">
            <a:spAutoFit/>
          </a:bodyPr>
          <a:lstStyle/>
          <a:p>
            <a:pPr marL="12700">
              <a:lnSpc>
                <a:spcPct val="100000"/>
              </a:lnSpc>
              <a:spcBef>
                <a:spcPts val="1355"/>
              </a:spcBef>
            </a:pPr>
            <a:r>
              <a:rPr sz="3100" dirty="0">
                <a:solidFill>
                  <a:srgbClr val="0070C0"/>
                </a:solidFill>
                <a:latin typeface="Webdings"/>
                <a:cs typeface="Webdings"/>
              </a:rPr>
              <a:t></a:t>
            </a:r>
            <a:r>
              <a:rPr sz="3100" spc="-150" dirty="0">
                <a:solidFill>
                  <a:srgbClr val="0070C0"/>
                </a:solidFill>
                <a:latin typeface="Times New Roman"/>
                <a:cs typeface="Times New Roman"/>
              </a:rPr>
              <a:t> </a:t>
            </a:r>
            <a:r>
              <a:rPr sz="2600" b="1" dirty="0">
                <a:latin typeface="Constantia"/>
                <a:cs typeface="Constantia"/>
              </a:rPr>
              <a:t>Causes</a:t>
            </a:r>
            <a:r>
              <a:rPr sz="2600" b="1" spc="-135" dirty="0">
                <a:latin typeface="Constantia"/>
                <a:cs typeface="Constantia"/>
              </a:rPr>
              <a:t> </a:t>
            </a:r>
            <a:r>
              <a:rPr sz="2600" b="1" dirty="0">
                <a:latin typeface="Constantia"/>
                <a:cs typeface="Constantia"/>
              </a:rPr>
              <a:t>of</a:t>
            </a:r>
            <a:r>
              <a:rPr sz="2600" b="1" spc="25" dirty="0">
                <a:latin typeface="Constantia"/>
                <a:cs typeface="Constantia"/>
              </a:rPr>
              <a:t> </a:t>
            </a:r>
            <a:r>
              <a:rPr sz="2600" b="1" spc="-10" dirty="0">
                <a:latin typeface="Constantia"/>
                <a:cs typeface="Constantia"/>
              </a:rPr>
              <a:t>pollinator</a:t>
            </a:r>
            <a:r>
              <a:rPr sz="2600" b="1" spc="-160" dirty="0">
                <a:latin typeface="Constantia"/>
                <a:cs typeface="Constantia"/>
              </a:rPr>
              <a:t> </a:t>
            </a:r>
            <a:r>
              <a:rPr sz="2600" b="1" dirty="0">
                <a:latin typeface="Constantia"/>
                <a:cs typeface="Constantia"/>
              </a:rPr>
              <a:t>population</a:t>
            </a:r>
            <a:r>
              <a:rPr sz="2600" b="1" spc="-135" dirty="0">
                <a:latin typeface="Constantia"/>
                <a:cs typeface="Constantia"/>
              </a:rPr>
              <a:t> </a:t>
            </a:r>
            <a:r>
              <a:rPr sz="2600" b="1" spc="-10" dirty="0">
                <a:latin typeface="Constantia"/>
                <a:cs typeface="Constantia"/>
              </a:rPr>
              <a:t>decline</a:t>
            </a:r>
            <a:endParaRPr sz="2600" dirty="0">
              <a:latin typeface="Constantia"/>
              <a:cs typeface="Constantia"/>
            </a:endParaRPr>
          </a:p>
          <a:p>
            <a:pPr marL="487680" marR="1503680" indent="-475615">
              <a:lnSpc>
                <a:spcPct val="105100"/>
              </a:lnSpc>
              <a:spcBef>
                <a:spcPts val="1070"/>
              </a:spcBef>
            </a:pPr>
            <a:r>
              <a:rPr sz="3100" dirty="0">
                <a:solidFill>
                  <a:srgbClr val="0070C0"/>
                </a:solidFill>
                <a:latin typeface="Webdings"/>
                <a:cs typeface="Webdings"/>
              </a:rPr>
              <a:t></a:t>
            </a:r>
            <a:r>
              <a:rPr sz="3100" spc="-175" dirty="0">
                <a:solidFill>
                  <a:srgbClr val="0070C0"/>
                </a:solidFill>
                <a:latin typeface="Times New Roman"/>
                <a:cs typeface="Times New Roman"/>
              </a:rPr>
              <a:t> </a:t>
            </a:r>
            <a:r>
              <a:rPr sz="2600" b="1" dirty="0">
                <a:latin typeface="Constantia"/>
                <a:cs typeface="Constantia"/>
              </a:rPr>
              <a:t>2014</a:t>
            </a:r>
            <a:r>
              <a:rPr sz="2600" b="1" spc="-5" dirty="0">
                <a:latin typeface="Constantia"/>
                <a:cs typeface="Constantia"/>
              </a:rPr>
              <a:t> </a:t>
            </a:r>
            <a:r>
              <a:rPr sz="2600" b="1" dirty="0">
                <a:latin typeface="Constantia"/>
                <a:cs typeface="Constantia"/>
              </a:rPr>
              <a:t>bee</a:t>
            </a:r>
            <a:r>
              <a:rPr sz="2600" b="1" spc="-70" dirty="0">
                <a:latin typeface="Constantia"/>
                <a:cs typeface="Constantia"/>
              </a:rPr>
              <a:t> </a:t>
            </a:r>
            <a:r>
              <a:rPr sz="2600" b="1" dirty="0">
                <a:latin typeface="Constantia"/>
                <a:cs typeface="Constantia"/>
              </a:rPr>
              <a:t>losses</a:t>
            </a:r>
            <a:r>
              <a:rPr sz="2600" b="1" spc="-130" dirty="0">
                <a:latin typeface="Constantia"/>
                <a:cs typeface="Constantia"/>
              </a:rPr>
              <a:t> </a:t>
            </a:r>
            <a:r>
              <a:rPr sz="2600" b="1" dirty="0">
                <a:latin typeface="Constantia"/>
                <a:cs typeface="Constantia"/>
              </a:rPr>
              <a:t>while</a:t>
            </a:r>
            <a:r>
              <a:rPr sz="2600" b="1" spc="-80" dirty="0">
                <a:latin typeface="Constantia"/>
                <a:cs typeface="Constantia"/>
              </a:rPr>
              <a:t> </a:t>
            </a:r>
            <a:r>
              <a:rPr sz="2600" b="1" dirty="0">
                <a:latin typeface="Constantia"/>
                <a:cs typeface="Constantia"/>
              </a:rPr>
              <a:t>in</a:t>
            </a:r>
            <a:r>
              <a:rPr sz="2600" b="1" spc="-114" dirty="0">
                <a:latin typeface="Constantia"/>
                <a:cs typeface="Constantia"/>
              </a:rPr>
              <a:t> </a:t>
            </a:r>
            <a:r>
              <a:rPr sz="2600" b="1" dirty="0">
                <a:latin typeface="Constantia"/>
                <a:cs typeface="Constantia"/>
              </a:rPr>
              <a:t>almond</a:t>
            </a:r>
            <a:r>
              <a:rPr sz="2600" b="1" spc="-15" dirty="0">
                <a:latin typeface="Constantia"/>
                <a:cs typeface="Constantia"/>
              </a:rPr>
              <a:t> </a:t>
            </a:r>
            <a:r>
              <a:rPr sz="2600" b="1" spc="-10" dirty="0">
                <a:latin typeface="Constantia"/>
                <a:cs typeface="Constantia"/>
              </a:rPr>
              <a:t>bloom </a:t>
            </a:r>
            <a:r>
              <a:rPr sz="2600" b="1" dirty="0">
                <a:latin typeface="Constantia"/>
                <a:cs typeface="Constantia"/>
              </a:rPr>
              <a:t>in</a:t>
            </a:r>
            <a:r>
              <a:rPr sz="2600" b="1" spc="-45" dirty="0">
                <a:latin typeface="Constantia"/>
                <a:cs typeface="Constantia"/>
              </a:rPr>
              <a:t> </a:t>
            </a:r>
            <a:r>
              <a:rPr sz="2600" b="1" dirty="0">
                <a:latin typeface="Constantia"/>
                <a:cs typeface="Constantia"/>
              </a:rPr>
              <a:t>SJ</a:t>
            </a:r>
            <a:r>
              <a:rPr sz="2600" b="1" spc="-60" dirty="0">
                <a:latin typeface="Constantia"/>
                <a:cs typeface="Constantia"/>
              </a:rPr>
              <a:t> </a:t>
            </a:r>
            <a:r>
              <a:rPr sz="2600" b="1" spc="-10" dirty="0">
                <a:latin typeface="Constantia"/>
                <a:cs typeface="Constantia"/>
              </a:rPr>
              <a:t>Valley</a:t>
            </a:r>
            <a:endParaRPr sz="2600" dirty="0">
              <a:latin typeface="Constantia"/>
              <a:cs typeface="Constantia"/>
            </a:endParaRPr>
          </a:p>
          <a:p>
            <a:pPr marL="12700">
              <a:lnSpc>
                <a:spcPct val="100000"/>
              </a:lnSpc>
              <a:spcBef>
                <a:spcPts val="1360"/>
              </a:spcBef>
            </a:pPr>
            <a:r>
              <a:rPr sz="3100" dirty="0">
                <a:solidFill>
                  <a:srgbClr val="0070C0"/>
                </a:solidFill>
                <a:latin typeface="Webdings"/>
                <a:cs typeface="Webdings"/>
              </a:rPr>
              <a:t></a:t>
            </a:r>
            <a:r>
              <a:rPr sz="3100" spc="-155" dirty="0">
                <a:solidFill>
                  <a:srgbClr val="0070C0"/>
                </a:solidFill>
                <a:latin typeface="Times New Roman"/>
                <a:cs typeface="Times New Roman"/>
              </a:rPr>
              <a:t> </a:t>
            </a:r>
            <a:r>
              <a:rPr sz="2600" b="1" spc="-10" dirty="0">
                <a:latin typeface="Constantia"/>
                <a:cs typeface="Constantia"/>
              </a:rPr>
              <a:t>Government</a:t>
            </a:r>
            <a:r>
              <a:rPr sz="2600" b="1" spc="-125" dirty="0">
                <a:latin typeface="Constantia"/>
                <a:cs typeface="Constantia"/>
              </a:rPr>
              <a:t> </a:t>
            </a:r>
            <a:r>
              <a:rPr sz="2600" b="1" spc="-10" dirty="0">
                <a:latin typeface="Constantia"/>
                <a:cs typeface="Constantia"/>
              </a:rPr>
              <a:t>response</a:t>
            </a:r>
            <a:endParaRPr sz="2600" dirty="0">
              <a:latin typeface="Constantia"/>
              <a:cs typeface="Constantia"/>
            </a:endParaRPr>
          </a:p>
          <a:p>
            <a:pPr marL="12700">
              <a:lnSpc>
                <a:spcPct val="100000"/>
              </a:lnSpc>
              <a:spcBef>
                <a:spcPts val="1260"/>
              </a:spcBef>
            </a:pPr>
            <a:r>
              <a:rPr sz="3100" dirty="0">
                <a:solidFill>
                  <a:srgbClr val="0070C0"/>
                </a:solidFill>
                <a:latin typeface="Webdings"/>
                <a:cs typeface="Webdings"/>
              </a:rPr>
              <a:t></a:t>
            </a:r>
            <a:r>
              <a:rPr sz="3100" spc="-204" dirty="0">
                <a:solidFill>
                  <a:srgbClr val="0070C0"/>
                </a:solidFill>
                <a:latin typeface="Times New Roman"/>
                <a:cs typeface="Times New Roman"/>
              </a:rPr>
              <a:t> </a:t>
            </a:r>
            <a:r>
              <a:rPr lang="en-US" sz="2600" b="1" dirty="0">
                <a:latin typeface="Constantia"/>
                <a:cs typeface="Constantia"/>
              </a:rPr>
              <a:t>New laws and regulations protecting bees</a:t>
            </a:r>
            <a:endParaRPr sz="2400" dirty="0">
              <a:latin typeface="Constantia"/>
              <a:cs typeface="Constantia"/>
            </a:endParaRPr>
          </a:p>
        </p:txBody>
      </p:sp>
      <p:grpSp>
        <p:nvGrpSpPr>
          <p:cNvPr id="4" name="object 4"/>
          <p:cNvGrpSpPr/>
          <p:nvPr/>
        </p:nvGrpSpPr>
        <p:grpSpPr>
          <a:xfrm>
            <a:off x="949486" y="425450"/>
            <a:ext cx="7741284" cy="1363345"/>
            <a:chOff x="949486" y="425450"/>
            <a:chExt cx="7741284" cy="1363345"/>
          </a:xfrm>
        </p:grpSpPr>
        <p:pic>
          <p:nvPicPr>
            <p:cNvPr id="5" name="object 5"/>
            <p:cNvPicPr/>
            <p:nvPr/>
          </p:nvPicPr>
          <p:blipFill>
            <a:blip r:embed="rId3" cstate="print"/>
            <a:stretch>
              <a:fillRect/>
            </a:stretch>
          </p:blipFill>
          <p:spPr>
            <a:xfrm>
              <a:off x="7543800" y="425450"/>
              <a:ext cx="1146563" cy="1362791"/>
            </a:xfrm>
            <a:prstGeom prst="rect">
              <a:avLst/>
            </a:prstGeom>
          </p:spPr>
        </p:pic>
        <p:pic>
          <p:nvPicPr>
            <p:cNvPr id="6" name="object 6"/>
            <p:cNvPicPr/>
            <p:nvPr/>
          </p:nvPicPr>
          <p:blipFill>
            <a:blip r:embed="rId4" cstate="print"/>
            <a:stretch>
              <a:fillRect/>
            </a:stretch>
          </p:blipFill>
          <p:spPr>
            <a:xfrm>
              <a:off x="949486" y="827040"/>
              <a:ext cx="6048159" cy="293598"/>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327659" y="4411979"/>
              <a:ext cx="5093207" cy="789431"/>
            </a:xfrm>
            <a:prstGeom prst="rect">
              <a:avLst/>
            </a:prstGeom>
          </p:spPr>
        </p:pic>
        <p:pic>
          <p:nvPicPr>
            <p:cNvPr id="4" name="object 4"/>
            <p:cNvPicPr/>
            <p:nvPr/>
          </p:nvPicPr>
          <p:blipFill>
            <a:blip r:embed="rId4" cstate="print"/>
            <a:stretch>
              <a:fillRect/>
            </a:stretch>
          </p:blipFill>
          <p:spPr>
            <a:xfrm>
              <a:off x="327660" y="4914900"/>
              <a:ext cx="5006339" cy="789431"/>
            </a:xfrm>
            <a:prstGeom prst="rect">
              <a:avLst/>
            </a:prstGeom>
          </p:spPr>
        </p:pic>
        <p:pic>
          <p:nvPicPr>
            <p:cNvPr id="5" name="object 5"/>
            <p:cNvPicPr/>
            <p:nvPr/>
          </p:nvPicPr>
          <p:blipFill>
            <a:blip r:embed="rId5" cstate="print"/>
            <a:stretch>
              <a:fillRect/>
            </a:stretch>
          </p:blipFill>
          <p:spPr>
            <a:xfrm>
              <a:off x="327660" y="5417820"/>
              <a:ext cx="3265931" cy="789431"/>
            </a:xfrm>
            <a:prstGeom prst="rect">
              <a:avLst/>
            </a:prstGeom>
          </p:spPr>
        </p:pic>
      </p:grpSp>
      <p:sp>
        <p:nvSpPr>
          <p:cNvPr id="6" name="object 6"/>
          <p:cNvSpPr txBox="1"/>
          <p:nvPr/>
        </p:nvSpPr>
        <p:spPr>
          <a:xfrm>
            <a:off x="535940" y="1762760"/>
            <a:ext cx="7378065" cy="4185285"/>
          </a:xfrm>
          <a:prstGeom prst="rect">
            <a:avLst/>
          </a:prstGeom>
        </p:spPr>
        <p:txBody>
          <a:bodyPr vert="horz" wrap="square" lIns="0" tIns="12065" rIns="0" bIns="0" rtlCol="0">
            <a:spAutoFit/>
          </a:bodyPr>
          <a:lstStyle/>
          <a:p>
            <a:pPr marL="287020" marR="176530" indent="-274320">
              <a:lnSpc>
                <a:spcPct val="100000"/>
              </a:lnSpc>
              <a:spcBef>
                <a:spcPts val="95"/>
              </a:spcBef>
              <a:buClr>
                <a:srgbClr val="F3A447"/>
              </a:buClr>
              <a:buSzPct val="83928"/>
              <a:buFont typeface="Wingdings 2"/>
              <a:buChar char=""/>
              <a:tabLst>
                <a:tab pos="287020" algn="l"/>
              </a:tabLst>
            </a:pPr>
            <a:r>
              <a:rPr sz="2800" spc="-20" dirty="0">
                <a:latin typeface="Constantia"/>
                <a:cs typeface="Constantia"/>
              </a:rPr>
              <a:t>The</a:t>
            </a:r>
            <a:r>
              <a:rPr sz="2800" spc="-160" dirty="0">
                <a:latin typeface="Constantia"/>
                <a:cs typeface="Constantia"/>
              </a:rPr>
              <a:t> </a:t>
            </a:r>
            <a:r>
              <a:rPr sz="2800" spc="-20" dirty="0">
                <a:latin typeface="Constantia"/>
                <a:cs typeface="Constantia"/>
              </a:rPr>
              <a:t>applicator</a:t>
            </a:r>
            <a:r>
              <a:rPr sz="2800" spc="-145" dirty="0">
                <a:latin typeface="Constantia"/>
                <a:cs typeface="Constantia"/>
              </a:rPr>
              <a:t> </a:t>
            </a:r>
            <a:r>
              <a:rPr sz="2800" spc="-20" dirty="0">
                <a:latin typeface="Constantia"/>
                <a:cs typeface="Constantia"/>
              </a:rPr>
              <a:t>provides</a:t>
            </a:r>
            <a:r>
              <a:rPr sz="2800" spc="-105" dirty="0">
                <a:latin typeface="Constantia"/>
                <a:cs typeface="Constantia"/>
              </a:rPr>
              <a:t> </a:t>
            </a:r>
            <a:r>
              <a:rPr sz="2800" dirty="0">
                <a:latin typeface="Constantia"/>
                <a:cs typeface="Constantia"/>
              </a:rPr>
              <a:t>the</a:t>
            </a:r>
            <a:r>
              <a:rPr sz="2800" spc="-80" dirty="0">
                <a:latin typeface="Constantia"/>
                <a:cs typeface="Constantia"/>
              </a:rPr>
              <a:t> </a:t>
            </a:r>
            <a:r>
              <a:rPr sz="2800" dirty="0">
                <a:latin typeface="Constantia"/>
                <a:cs typeface="Constantia"/>
              </a:rPr>
              <a:t>bee</a:t>
            </a:r>
            <a:r>
              <a:rPr sz="2800" spc="-85" dirty="0">
                <a:latin typeface="Constantia"/>
                <a:cs typeface="Constantia"/>
              </a:rPr>
              <a:t> </a:t>
            </a:r>
            <a:r>
              <a:rPr sz="2800" spc="-30" dirty="0">
                <a:latin typeface="Constantia"/>
                <a:cs typeface="Constantia"/>
              </a:rPr>
              <a:t>keeper</a:t>
            </a:r>
            <a:r>
              <a:rPr sz="2800" spc="-195" dirty="0">
                <a:latin typeface="Constantia"/>
                <a:cs typeface="Constantia"/>
              </a:rPr>
              <a:t> </a:t>
            </a:r>
            <a:r>
              <a:rPr sz="2800" dirty="0">
                <a:latin typeface="Constantia"/>
                <a:cs typeface="Constantia"/>
              </a:rPr>
              <a:t>with</a:t>
            </a:r>
            <a:r>
              <a:rPr sz="2800" spc="-120" dirty="0">
                <a:latin typeface="Constantia"/>
                <a:cs typeface="Constantia"/>
              </a:rPr>
              <a:t> </a:t>
            </a:r>
            <a:r>
              <a:rPr sz="2800" spc="-50" dirty="0">
                <a:latin typeface="Constantia"/>
                <a:cs typeface="Constantia"/>
              </a:rPr>
              <a:t>a </a:t>
            </a:r>
            <a:r>
              <a:rPr sz="2800" dirty="0">
                <a:latin typeface="Constantia"/>
                <a:cs typeface="Constantia"/>
              </a:rPr>
              <a:t>48hr</a:t>
            </a:r>
            <a:r>
              <a:rPr sz="2800" spc="-145" dirty="0">
                <a:latin typeface="Constantia"/>
                <a:cs typeface="Constantia"/>
              </a:rPr>
              <a:t> </a:t>
            </a:r>
            <a:r>
              <a:rPr sz="2800" spc="-25" dirty="0">
                <a:latin typeface="Constantia"/>
                <a:cs typeface="Constantia"/>
              </a:rPr>
              <a:t>notice</a:t>
            </a:r>
            <a:r>
              <a:rPr sz="2800" spc="-150" dirty="0">
                <a:latin typeface="Constantia"/>
                <a:cs typeface="Constantia"/>
              </a:rPr>
              <a:t> </a:t>
            </a:r>
            <a:r>
              <a:rPr sz="2800" spc="-10" dirty="0">
                <a:latin typeface="Constantia"/>
                <a:cs typeface="Constantia"/>
              </a:rPr>
              <a:t>prior</a:t>
            </a:r>
            <a:r>
              <a:rPr sz="2800" spc="-155" dirty="0">
                <a:latin typeface="Constantia"/>
                <a:cs typeface="Constantia"/>
              </a:rPr>
              <a:t> </a:t>
            </a:r>
            <a:r>
              <a:rPr sz="2800" dirty="0">
                <a:latin typeface="Constantia"/>
                <a:cs typeface="Constantia"/>
              </a:rPr>
              <a:t>to</a:t>
            </a:r>
            <a:r>
              <a:rPr sz="2800" spc="-130" dirty="0">
                <a:latin typeface="Constantia"/>
                <a:cs typeface="Constantia"/>
              </a:rPr>
              <a:t> </a:t>
            </a:r>
            <a:r>
              <a:rPr sz="2800" spc="-10" dirty="0">
                <a:latin typeface="Constantia"/>
                <a:cs typeface="Constantia"/>
              </a:rPr>
              <a:t>the</a:t>
            </a:r>
            <a:r>
              <a:rPr sz="2800" spc="-165" dirty="0">
                <a:latin typeface="Constantia"/>
                <a:cs typeface="Constantia"/>
              </a:rPr>
              <a:t> </a:t>
            </a:r>
            <a:r>
              <a:rPr sz="2800" spc="-10" dirty="0">
                <a:latin typeface="Constantia"/>
                <a:cs typeface="Constantia"/>
              </a:rPr>
              <a:t>application</a:t>
            </a:r>
            <a:endParaRPr sz="2800">
              <a:latin typeface="Constantia"/>
              <a:cs typeface="Constantia"/>
            </a:endParaRPr>
          </a:p>
          <a:p>
            <a:pPr marL="287020" marR="5080" indent="-274320">
              <a:lnSpc>
                <a:spcPct val="100000"/>
              </a:lnSpc>
              <a:spcBef>
                <a:spcPts val="600"/>
              </a:spcBef>
              <a:buClr>
                <a:srgbClr val="F3A447"/>
              </a:buClr>
              <a:buSzPct val="83928"/>
              <a:buFont typeface="Wingdings 2"/>
              <a:buChar char=""/>
              <a:tabLst>
                <a:tab pos="287020" algn="l"/>
              </a:tabLst>
            </a:pPr>
            <a:r>
              <a:rPr sz="2800" dirty="0">
                <a:latin typeface="Constantia"/>
                <a:cs typeface="Constantia"/>
              </a:rPr>
              <a:t>The</a:t>
            </a:r>
            <a:r>
              <a:rPr sz="2800" spc="-130" dirty="0">
                <a:latin typeface="Constantia"/>
                <a:cs typeface="Constantia"/>
              </a:rPr>
              <a:t> </a:t>
            </a:r>
            <a:r>
              <a:rPr sz="2800" dirty="0">
                <a:latin typeface="Constantia"/>
                <a:cs typeface="Constantia"/>
              </a:rPr>
              <a:t>bee</a:t>
            </a:r>
            <a:r>
              <a:rPr sz="2800" spc="-120" dirty="0">
                <a:latin typeface="Constantia"/>
                <a:cs typeface="Constantia"/>
              </a:rPr>
              <a:t> </a:t>
            </a:r>
            <a:r>
              <a:rPr sz="2800" spc="-20" dirty="0">
                <a:latin typeface="Constantia"/>
                <a:cs typeface="Constantia"/>
              </a:rPr>
              <a:t>keeper</a:t>
            </a:r>
            <a:r>
              <a:rPr sz="2800" spc="-160" dirty="0">
                <a:latin typeface="Constantia"/>
                <a:cs typeface="Constantia"/>
              </a:rPr>
              <a:t> </a:t>
            </a:r>
            <a:r>
              <a:rPr sz="2800" spc="-20" dirty="0">
                <a:latin typeface="Constantia"/>
                <a:cs typeface="Constantia"/>
              </a:rPr>
              <a:t>may</a:t>
            </a:r>
            <a:r>
              <a:rPr sz="2800" spc="-135" dirty="0">
                <a:latin typeface="Constantia"/>
                <a:cs typeface="Constantia"/>
              </a:rPr>
              <a:t> </a:t>
            </a:r>
            <a:r>
              <a:rPr sz="2800" spc="-30" dirty="0">
                <a:latin typeface="Constantia"/>
                <a:cs typeface="Constantia"/>
              </a:rPr>
              <a:t>re-</a:t>
            </a:r>
            <a:r>
              <a:rPr sz="2800" spc="-10" dirty="0">
                <a:latin typeface="Constantia"/>
                <a:cs typeface="Constantia"/>
              </a:rPr>
              <a:t>locate</a:t>
            </a:r>
            <a:r>
              <a:rPr sz="2800" spc="-145" dirty="0">
                <a:latin typeface="Constantia"/>
                <a:cs typeface="Constantia"/>
              </a:rPr>
              <a:t> </a:t>
            </a:r>
            <a:r>
              <a:rPr sz="2800" dirty="0">
                <a:latin typeface="Constantia"/>
                <a:cs typeface="Constantia"/>
              </a:rPr>
              <a:t>the</a:t>
            </a:r>
            <a:r>
              <a:rPr sz="2800" spc="-114" dirty="0">
                <a:latin typeface="Constantia"/>
                <a:cs typeface="Constantia"/>
              </a:rPr>
              <a:t> </a:t>
            </a:r>
            <a:r>
              <a:rPr sz="2800" dirty="0">
                <a:latin typeface="Constantia"/>
                <a:cs typeface="Constantia"/>
              </a:rPr>
              <a:t>bees,</a:t>
            </a:r>
            <a:r>
              <a:rPr sz="2800" spc="-95" dirty="0">
                <a:latin typeface="Constantia"/>
                <a:cs typeface="Constantia"/>
              </a:rPr>
              <a:t> </a:t>
            </a:r>
            <a:r>
              <a:rPr sz="2800" spc="-10" dirty="0">
                <a:latin typeface="Constantia"/>
                <a:cs typeface="Constantia"/>
              </a:rPr>
              <a:t>protect </a:t>
            </a:r>
            <a:r>
              <a:rPr sz="2800" dirty="0">
                <a:latin typeface="Constantia"/>
                <a:cs typeface="Constantia"/>
              </a:rPr>
              <a:t>the</a:t>
            </a:r>
            <a:r>
              <a:rPr sz="2800" spc="-125" dirty="0">
                <a:latin typeface="Constantia"/>
                <a:cs typeface="Constantia"/>
              </a:rPr>
              <a:t> </a:t>
            </a:r>
            <a:r>
              <a:rPr sz="2800" spc="-10" dirty="0">
                <a:latin typeface="Constantia"/>
                <a:cs typeface="Constantia"/>
              </a:rPr>
              <a:t>bees</a:t>
            </a:r>
            <a:r>
              <a:rPr sz="2800" spc="-165" dirty="0">
                <a:latin typeface="Constantia"/>
                <a:cs typeface="Constantia"/>
              </a:rPr>
              <a:t> </a:t>
            </a:r>
            <a:r>
              <a:rPr sz="2800" spc="-20" dirty="0">
                <a:latin typeface="Constantia"/>
                <a:cs typeface="Constantia"/>
              </a:rPr>
              <a:t>or</a:t>
            </a:r>
            <a:r>
              <a:rPr sz="2800" spc="-170" dirty="0">
                <a:latin typeface="Constantia"/>
                <a:cs typeface="Constantia"/>
              </a:rPr>
              <a:t> </a:t>
            </a:r>
            <a:r>
              <a:rPr sz="2800" spc="-10" dirty="0">
                <a:latin typeface="Constantia"/>
                <a:cs typeface="Constantia"/>
              </a:rPr>
              <a:t>allow</a:t>
            </a:r>
            <a:r>
              <a:rPr sz="2800" spc="-85" dirty="0">
                <a:latin typeface="Constantia"/>
                <a:cs typeface="Constantia"/>
              </a:rPr>
              <a:t> </a:t>
            </a:r>
            <a:r>
              <a:rPr sz="2800" spc="-10" dirty="0">
                <a:latin typeface="Constantia"/>
                <a:cs typeface="Constantia"/>
              </a:rPr>
              <a:t>the</a:t>
            </a:r>
            <a:r>
              <a:rPr sz="2800" spc="-160" dirty="0">
                <a:latin typeface="Constantia"/>
                <a:cs typeface="Constantia"/>
              </a:rPr>
              <a:t> </a:t>
            </a:r>
            <a:r>
              <a:rPr sz="2800" spc="-20" dirty="0">
                <a:latin typeface="Constantia"/>
                <a:cs typeface="Constantia"/>
              </a:rPr>
              <a:t>application</a:t>
            </a:r>
            <a:r>
              <a:rPr sz="2800" spc="-145" dirty="0">
                <a:latin typeface="Constantia"/>
                <a:cs typeface="Constantia"/>
              </a:rPr>
              <a:t> </a:t>
            </a:r>
            <a:r>
              <a:rPr sz="2800" spc="-20" dirty="0">
                <a:latin typeface="Constantia"/>
                <a:cs typeface="Constantia"/>
              </a:rPr>
              <a:t>according</a:t>
            </a:r>
            <a:r>
              <a:rPr sz="2800" spc="-60" dirty="0">
                <a:latin typeface="Constantia"/>
                <a:cs typeface="Constantia"/>
              </a:rPr>
              <a:t> </a:t>
            </a:r>
            <a:r>
              <a:rPr sz="2800" spc="-25" dirty="0">
                <a:latin typeface="Constantia"/>
                <a:cs typeface="Constantia"/>
              </a:rPr>
              <a:t>to </a:t>
            </a:r>
            <a:r>
              <a:rPr sz="2800" dirty="0">
                <a:latin typeface="Constantia"/>
                <a:cs typeface="Constantia"/>
              </a:rPr>
              <a:t>the</a:t>
            </a:r>
            <a:r>
              <a:rPr sz="2800" spc="-114" dirty="0">
                <a:latin typeface="Constantia"/>
                <a:cs typeface="Constantia"/>
              </a:rPr>
              <a:t> </a:t>
            </a:r>
            <a:r>
              <a:rPr sz="2800" spc="-10" dirty="0">
                <a:latin typeface="Constantia"/>
                <a:cs typeface="Constantia"/>
              </a:rPr>
              <a:t>label</a:t>
            </a:r>
            <a:endParaRPr sz="2800">
              <a:latin typeface="Constantia"/>
              <a:cs typeface="Constantia"/>
            </a:endParaRPr>
          </a:p>
          <a:p>
            <a:pPr>
              <a:lnSpc>
                <a:spcPct val="100000"/>
              </a:lnSpc>
            </a:pPr>
            <a:endParaRPr sz="2850">
              <a:latin typeface="Constantia"/>
              <a:cs typeface="Constantia"/>
            </a:endParaRPr>
          </a:p>
          <a:p>
            <a:pPr marL="12700" marR="2732405">
              <a:lnSpc>
                <a:spcPct val="117800"/>
              </a:lnSpc>
            </a:pPr>
            <a:r>
              <a:rPr sz="2800" b="1" dirty="0">
                <a:solidFill>
                  <a:srgbClr val="C00000"/>
                </a:solidFill>
                <a:latin typeface="Constantia"/>
                <a:cs typeface="Constantia"/>
              </a:rPr>
              <a:t>What</a:t>
            </a:r>
            <a:r>
              <a:rPr sz="2800" b="1" spc="-125" dirty="0">
                <a:solidFill>
                  <a:srgbClr val="C00000"/>
                </a:solidFill>
                <a:latin typeface="Constantia"/>
                <a:cs typeface="Constantia"/>
              </a:rPr>
              <a:t> </a:t>
            </a:r>
            <a:r>
              <a:rPr sz="2800" b="1" dirty="0">
                <a:solidFill>
                  <a:srgbClr val="C00000"/>
                </a:solidFill>
                <a:latin typeface="Constantia"/>
                <a:cs typeface="Constantia"/>
              </a:rPr>
              <a:t>if the</a:t>
            </a:r>
            <a:r>
              <a:rPr sz="2800" b="1" spc="-85" dirty="0">
                <a:solidFill>
                  <a:srgbClr val="C00000"/>
                </a:solidFill>
                <a:latin typeface="Constantia"/>
                <a:cs typeface="Constantia"/>
              </a:rPr>
              <a:t> </a:t>
            </a:r>
            <a:r>
              <a:rPr sz="2800" b="1" dirty="0">
                <a:solidFill>
                  <a:srgbClr val="C00000"/>
                </a:solidFill>
                <a:latin typeface="Constantia"/>
                <a:cs typeface="Constantia"/>
              </a:rPr>
              <a:t>bee</a:t>
            </a:r>
            <a:r>
              <a:rPr sz="2800" b="1" spc="-110" dirty="0">
                <a:solidFill>
                  <a:srgbClr val="C00000"/>
                </a:solidFill>
                <a:latin typeface="Constantia"/>
                <a:cs typeface="Constantia"/>
              </a:rPr>
              <a:t> </a:t>
            </a:r>
            <a:r>
              <a:rPr sz="2800" b="1" spc="-35" dirty="0">
                <a:solidFill>
                  <a:srgbClr val="C00000"/>
                </a:solidFill>
                <a:latin typeface="Constantia"/>
                <a:cs typeface="Constantia"/>
              </a:rPr>
              <a:t>keeper</a:t>
            </a:r>
            <a:r>
              <a:rPr sz="2800" b="1" spc="-145" dirty="0">
                <a:solidFill>
                  <a:srgbClr val="C00000"/>
                </a:solidFill>
                <a:latin typeface="Constantia"/>
                <a:cs typeface="Constantia"/>
              </a:rPr>
              <a:t> </a:t>
            </a:r>
            <a:r>
              <a:rPr sz="2800" b="1" spc="-20" dirty="0">
                <a:solidFill>
                  <a:srgbClr val="C00000"/>
                </a:solidFill>
                <a:latin typeface="Constantia"/>
                <a:cs typeface="Constantia"/>
              </a:rPr>
              <a:t>does not</a:t>
            </a:r>
            <a:r>
              <a:rPr sz="2800" b="1" spc="-150" dirty="0">
                <a:solidFill>
                  <a:srgbClr val="C00000"/>
                </a:solidFill>
                <a:latin typeface="Constantia"/>
                <a:cs typeface="Constantia"/>
              </a:rPr>
              <a:t> </a:t>
            </a:r>
            <a:r>
              <a:rPr sz="2800" b="1" spc="-10" dirty="0">
                <a:solidFill>
                  <a:srgbClr val="C00000"/>
                </a:solidFill>
                <a:latin typeface="Constantia"/>
                <a:cs typeface="Constantia"/>
              </a:rPr>
              <a:t>want</a:t>
            </a:r>
            <a:r>
              <a:rPr sz="2800" b="1" spc="-155" dirty="0">
                <a:solidFill>
                  <a:srgbClr val="C00000"/>
                </a:solidFill>
                <a:latin typeface="Constantia"/>
                <a:cs typeface="Constantia"/>
              </a:rPr>
              <a:t> </a:t>
            </a:r>
            <a:r>
              <a:rPr sz="2800" b="1" dirty="0">
                <a:solidFill>
                  <a:srgbClr val="C00000"/>
                </a:solidFill>
                <a:latin typeface="Constantia"/>
                <a:cs typeface="Constantia"/>
              </a:rPr>
              <a:t>to</a:t>
            </a:r>
            <a:r>
              <a:rPr sz="2800" b="1" spc="-145" dirty="0">
                <a:solidFill>
                  <a:srgbClr val="C00000"/>
                </a:solidFill>
                <a:latin typeface="Constantia"/>
                <a:cs typeface="Constantia"/>
              </a:rPr>
              <a:t> </a:t>
            </a:r>
            <a:r>
              <a:rPr sz="2800" b="1" spc="-20" dirty="0">
                <a:solidFill>
                  <a:srgbClr val="C00000"/>
                </a:solidFill>
                <a:latin typeface="Constantia"/>
                <a:cs typeface="Constantia"/>
              </a:rPr>
              <a:t>move,</a:t>
            </a:r>
            <a:r>
              <a:rPr sz="2800" b="1" spc="-85" dirty="0">
                <a:solidFill>
                  <a:srgbClr val="C00000"/>
                </a:solidFill>
                <a:latin typeface="Constantia"/>
                <a:cs typeface="Constantia"/>
              </a:rPr>
              <a:t> </a:t>
            </a:r>
            <a:r>
              <a:rPr sz="2800" b="1" spc="-80" dirty="0">
                <a:solidFill>
                  <a:srgbClr val="C00000"/>
                </a:solidFill>
                <a:latin typeface="Constantia"/>
                <a:cs typeface="Constantia"/>
              </a:rPr>
              <a:t>cover,</a:t>
            </a:r>
            <a:r>
              <a:rPr sz="2800" b="1" spc="-85" dirty="0">
                <a:solidFill>
                  <a:srgbClr val="C00000"/>
                </a:solidFill>
                <a:latin typeface="Constantia"/>
                <a:cs typeface="Constantia"/>
              </a:rPr>
              <a:t> </a:t>
            </a:r>
            <a:r>
              <a:rPr sz="2800" b="1" spc="-25" dirty="0">
                <a:solidFill>
                  <a:srgbClr val="C00000"/>
                </a:solidFill>
                <a:latin typeface="Constantia"/>
                <a:cs typeface="Constantia"/>
              </a:rPr>
              <a:t>or </a:t>
            </a:r>
            <a:r>
              <a:rPr sz="2800" b="1" spc="-20" dirty="0">
                <a:solidFill>
                  <a:srgbClr val="C00000"/>
                </a:solidFill>
                <a:latin typeface="Constantia"/>
                <a:cs typeface="Constantia"/>
              </a:rPr>
              <a:t>protect</a:t>
            </a:r>
            <a:r>
              <a:rPr sz="2800" b="1" spc="-105" dirty="0">
                <a:solidFill>
                  <a:srgbClr val="C00000"/>
                </a:solidFill>
                <a:latin typeface="Constantia"/>
                <a:cs typeface="Constantia"/>
              </a:rPr>
              <a:t> </a:t>
            </a:r>
            <a:r>
              <a:rPr sz="2800" b="1" dirty="0">
                <a:solidFill>
                  <a:srgbClr val="C00000"/>
                </a:solidFill>
                <a:latin typeface="Constantia"/>
                <a:cs typeface="Constantia"/>
              </a:rPr>
              <a:t>his</a:t>
            </a:r>
            <a:r>
              <a:rPr sz="2800" b="1" spc="-105" dirty="0">
                <a:solidFill>
                  <a:srgbClr val="C00000"/>
                </a:solidFill>
                <a:latin typeface="Constantia"/>
                <a:cs typeface="Constantia"/>
              </a:rPr>
              <a:t> </a:t>
            </a:r>
            <a:r>
              <a:rPr sz="2800" b="1" spc="-10" dirty="0">
                <a:solidFill>
                  <a:srgbClr val="C00000"/>
                </a:solidFill>
                <a:latin typeface="Constantia"/>
                <a:cs typeface="Constantia"/>
              </a:rPr>
              <a:t>bees?</a:t>
            </a:r>
            <a:endParaRPr sz="2800">
              <a:latin typeface="Constantia"/>
              <a:cs typeface="Constantia"/>
            </a:endParaRPr>
          </a:p>
        </p:txBody>
      </p:sp>
      <p:grpSp>
        <p:nvGrpSpPr>
          <p:cNvPr id="7" name="object 7"/>
          <p:cNvGrpSpPr/>
          <p:nvPr/>
        </p:nvGrpSpPr>
        <p:grpSpPr>
          <a:xfrm>
            <a:off x="639763" y="350838"/>
            <a:ext cx="7733030" cy="5734050"/>
            <a:chOff x="639763" y="350838"/>
            <a:chExt cx="7733030" cy="5734050"/>
          </a:xfrm>
        </p:grpSpPr>
        <p:pic>
          <p:nvPicPr>
            <p:cNvPr id="8" name="object 8"/>
            <p:cNvPicPr/>
            <p:nvPr/>
          </p:nvPicPr>
          <p:blipFill>
            <a:blip r:embed="rId6" cstate="print"/>
            <a:stretch>
              <a:fillRect/>
            </a:stretch>
          </p:blipFill>
          <p:spPr>
            <a:xfrm>
              <a:off x="639763" y="350838"/>
              <a:ext cx="2894608" cy="1347364"/>
            </a:xfrm>
            <a:prstGeom prst="rect">
              <a:avLst/>
            </a:prstGeom>
          </p:spPr>
        </p:pic>
        <p:pic>
          <p:nvPicPr>
            <p:cNvPr id="9" name="object 9"/>
            <p:cNvPicPr/>
            <p:nvPr/>
          </p:nvPicPr>
          <p:blipFill>
            <a:blip r:embed="rId7" cstate="print"/>
            <a:stretch>
              <a:fillRect/>
            </a:stretch>
          </p:blipFill>
          <p:spPr>
            <a:xfrm>
              <a:off x="5476875" y="3913187"/>
              <a:ext cx="2895599" cy="2171699"/>
            </a:xfrm>
            <a:prstGeom prst="rect">
              <a:avLst/>
            </a:prstGeom>
          </p:spPr>
        </p:pic>
        <p:pic>
          <p:nvPicPr>
            <p:cNvPr id="10" name="object 10"/>
            <p:cNvPicPr/>
            <p:nvPr/>
          </p:nvPicPr>
          <p:blipFill>
            <a:blip r:embed="rId8" cstate="print"/>
            <a:stretch>
              <a:fillRect/>
            </a:stretch>
          </p:blipFill>
          <p:spPr>
            <a:xfrm>
              <a:off x="3950990" y="470940"/>
              <a:ext cx="4233887" cy="346214"/>
            </a:xfrm>
            <a:prstGeom prst="rect">
              <a:avLst/>
            </a:prstGeom>
          </p:spPr>
        </p:pic>
        <p:pic>
          <p:nvPicPr>
            <p:cNvPr id="11" name="object 11"/>
            <p:cNvPicPr/>
            <p:nvPr/>
          </p:nvPicPr>
          <p:blipFill>
            <a:blip r:embed="rId9" cstate="print"/>
            <a:stretch>
              <a:fillRect/>
            </a:stretch>
          </p:blipFill>
          <p:spPr>
            <a:xfrm>
              <a:off x="4202353" y="1036102"/>
              <a:ext cx="3773030" cy="329691"/>
            </a:xfrm>
            <a:prstGeom prst="rect">
              <a:avLst/>
            </a:prstGeom>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1022350" y="914400"/>
              <a:ext cx="1903031" cy="889961"/>
            </a:xfrm>
            <a:prstGeom prst="rect">
              <a:avLst/>
            </a:prstGeom>
          </p:spPr>
        </p:pic>
        <p:pic>
          <p:nvPicPr>
            <p:cNvPr id="4" name="object 4"/>
            <p:cNvPicPr/>
            <p:nvPr/>
          </p:nvPicPr>
          <p:blipFill>
            <a:blip r:embed="rId4" cstate="print"/>
            <a:stretch>
              <a:fillRect/>
            </a:stretch>
          </p:blipFill>
          <p:spPr>
            <a:xfrm>
              <a:off x="1411223" y="3997451"/>
              <a:ext cx="4023359" cy="513587"/>
            </a:xfrm>
            <a:prstGeom prst="rect">
              <a:avLst/>
            </a:prstGeom>
          </p:spPr>
        </p:pic>
        <p:pic>
          <p:nvPicPr>
            <p:cNvPr id="5" name="object 5"/>
            <p:cNvPicPr/>
            <p:nvPr/>
          </p:nvPicPr>
          <p:blipFill>
            <a:blip r:embed="rId5" cstate="print"/>
            <a:stretch>
              <a:fillRect/>
            </a:stretch>
          </p:blipFill>
          <p:spPr>
            <a:xfrm>
              <a:off x="5224271" y="4491227"/>
              <a:ext cx="2013203" cy="513587"/>
            </a:xfrm>
            <a:prstGeom prst="rect">
              <a:avLst/>
            </a:prstGeom>
          </p:spPr>
        </p:pic>
        <p:pic>
          <p:nvPicPr>
            <p:cNvPr id="6" name="object 6"/>
            <p:cNvPicPr/>
            <p:nvPr/>
          </p:nvPicPr>
          <p:blipFill>
            <a:blip r:embed="rId6" cstate="print"/>
            <a:stretch>
              <a:fillRect/>
            </a:stretch>
          </p:blipFill>
          <p:spPr>
            <a:xfrm>
              <a:off x="298704" y="4738115"/>
              <a:ext cx="6966202" cy="513587"/>
            </a:xfrm>
            <a:prstGeom prst="rect">
              <a:avLst/>
            </a:prstGeom>
          </p:spPr>
        </p:pic>
        <p:pic>
          <p:nvPicPr>
            <p:cNvPr id="7" name="object 7"/>
            <p:cNvPicPr/>
            <p:nvPr/>
          </p:nvPicPr>
          <p:blipFill>
            <a:blip r:embed="rId7" cstate="print"/>
            <a:stretch>
              <a:fillRect/>
            </a:stretch>
          </p:blipFill>
          <p:spPr>
            <a:xfrm>
              <a:off x="298704" y="4985003"/>
              <a:ext cx="4183379" cy="513587"/>
            </a:xfrm>
            <a:prstGeom prst="rect">
              <a:avLst/>
            </a:prstGeom>
          </p:spPr>
        </p:pic>
      </p:grpSp>
      <p:sp>
        <p:nvSpPr>
          <p:cNvPr id="8" name="object 8"/>
          <p:cNvSpPr txBox="1"/>
          <p:nvPr/>
        </p:nvSpPr>
        <p:spPr>
          <a:xfrm>
            <a:off x="154939" y="4046410"/>
            <a:ext cx="6925309" cy="2275205"/>
          </a:xfrm>
          <a:prstGeom prst="rect">
            <a:avLst/>
          </a:prstGeom>
        </p:spPr>
        <p:txBody>
          <a:bodyPr vert="horz" wrap="square" lIns="0" tIns="43815" rIns="0" bIns="0" rtlCol="0">
            <a:spAutoFit/>
          </a:bodyPr>
          <a:lstStyle/>
          <a:p>
            <a:pPr marL="286385" marR="5080" indent="-274320">
              <a:lnSpc>
                <a:spcPts val="1939"/>
              </a:lnSpc>
              <a:spcBef>
                <a:spcPts val="345"/>
              </a:spcBef>
              <a:buClr>
                <a:srgbClr val="F3A447"/>
              </a:buClr>
              <a:buSzPct val="83333"/>
              <a:buFont typeface="Wingdings 2"/>
              <a:buChar char=""/>
              <a:tabLst>
                <a:tab pos="286385" algn="l"/>
              </a:tabLst>
            </a:pPr>
            <a:r>
              <a:rPr sz="1800" spc="-45" dirty="0">
                <a:latin typeface="Constantia"/>
                <a:cs typeface="Constantia"/>
              </a:rPr>
              <a:t>FAC</a:t>
            </a:r>
            <a:r>
              <a:rPr sz="1800" spc="-40" dirty="0">
                <a:latin typeface="Constantia"/>
                <a:cs typeface="Constantia"/>
              </a:rPr>
              <a:t> </a:t>
            </a:r>
            <a:r>
              <a:rPr sz="1800" dirty="0">
                <a:latin typeface="Constantia"/>
                <a:cs typeface="Constantia"/>
              </a:rPr>
              <a:t>29103. </a:t>
            </a:r>
            <a:r>
              <a:rPr sz="1800" spc="-20" dirty="0">
                <a:solidFill>
                  <a:srgbClr val="003399"/>
                </a:solidFill>
                <a:latin typeface="Constantia"/>
                <a:cs typeface="Constantia"/>
              </a:rPr>
              <a:t>Failure</a:t>
            </a:r>
            <a:r>
              <a:rPr sz="1800" spc="-95" dirty="0">
                <a:solidFill>
                  <a:srgbClr val="003399"/>
                </a:solidFill>
                <a:latin typeface="Constantia"/>
                <a:cs typeface="Constantia"/>
              </a:rPr>
              <a:t> </a:t>
            </a:r>
            <a:r>
              <a:rPr sz="1800" dirty="0">
                <a:solidFill>
                  <a:srgbClr val="003399"/>
                </a:solidFill>
                <a:latin typeface="Constantia"/>
                <a:cs typeface="Constantia"/>
              </a:rPr>
              <a:t>of</a:t>
            </a:r>
            <a:r>
              <a:rPr sz="1800" spc="-15" dirty="0">
                <a:solidFill>
                  <a:srgbClr val="003399"/>
                </a:solidFill>
                <a:latin typeface="Constantia"/>
                <a:cs typeface="Constantia"/>
              </a:rPr>
              <a:t> </a:t>
            </a:r>
            <a:r>
              <a:rPr sz="1800" dirty="0">
                <a:solidFill>
                  <a:srgbClr val="003399"/>
                </a:solidFill>
                <a:latin typeface="Constantia"/>
                <a:cs typeface="Constantia"/>
              </a:rPr>
              <a:t>a</a:t>
            </a:r>
            <a:r>
              <a:rPr sz="1800" spc="-55" dirty="0">
                <a:solidFill>
                  <a:srgbClr val="003399"/>
                </a:solidFill>
                <a:latin typeface="Constantia"/>
                <a:cs typeface="Constantia"/>
              </a:rPr>
              <a:t> </a:t>
            </a:r>
            <a:r>
              <a:rPr sz="1800" spc="-10" dirty="0">
                <a:solidFill>
                  <a:srgbClr val="003399"/>
                </a:solidFill>
                <a:latin typeface="Constantia"/>
                <a:cs typeface="Constantia"/>
              </a:rPr>
              <a:t>beekeeper</a:t>
            </a:r>
            <a:r>
              <a:rPr sz="1800" spc="-100" dirty="0">
                <a:solidFill>
                  <a:srgbClr val="003399"/>
                </a:solidFill>
                <a:latin typeface="Constantia"/>
                <a:cs typeface="Constantia"/>
              </a:rPr>
              <a:t> </a:t>
            </a:r>
            <a:r>
              <a:rPr sz="1800" dirty="0">
                <a:solidFill>
                  <a:srgbClr val="003399"/>
                </a:solidFill>
                <a:latin typeface="Constantia"/>
                <a:cs typeface="Constantia"/>
              </a:rPr>
              <a:t>to</a:t>
            </a:r>
            <a:r>
              <a:rPr sz="1800" spc="-80" dirty="0">
                <a:solidFill>
                  <a:srgbClr val="003399"/>
                </a:solidFill>
                <a:latin typeface="Constantia"/>
                <a:cs typeface="Constantia"/>
              </a:rPr>
              <a:t> </a:t>
            </a:r>
            <a:r>
              <a:rPr sz="1800" spc="-10" dirty="0">
                <a:solidFill>
                  <a:srgbClr val="003399"/>
                </a:solidFill>
                <a:latin typeface="Constantia"/>
                <a:cs typeface="Constantia"/>
              </a:rPr>
              <a:t>remove</a:t>
            </a:r>
            <a:r>
              <a:rPr sz="1800" spc="-55" dirty="0">
                <a:solidFill>
                  <a:srgbClr val="003399"/>
                </a:solidFill>
                <a:latin typeface="Constantia"/>
                <a:cs typeface="Constantia"/>
              </a:rPr>
              <a:t> </a:t>
            </a:r>
            <a:r>
              <a:rPr sz="1800" spc="-10" dirty="0">
                <a:solidFill>
                  <a:srgbClr val="003399"/>
                </a:solidFill>
                <a:latin typeface="Constantia"/>
                <a:cs typeface="Constantia"/>
              </a:rPr>
              <a:t>hives</a:t>
            </a:r>
            <a:r>
              <a:rPr sz="1800" spc="-55" dirty="0">
                <a:solidFill>
                  <a:srgbClr val="003399"/>
                </a:solidFill>
                <a:latin typeface="Constantia"/>
                <a:cs typeface="Constantia"/>
              </a:rPr>
              <a:t> </a:t>
            </a:r>
            <a:r>
              <a:rPr sz="1800" dirty="0">
                <a:latin typeface="Constantia"/>
                <a:cs typeface="Constantia"/>
              </a:rPr>
              <a:t>from</a:t>
            </a:r>
            <a:r>
              <a:rPr sz="1800" spc="-80" dirty="0">
                <a:latin typeface="Constantia"/>
                <a:cs typeface="Constantia"/>
              </a:rPr>
              <a:t> </a:t>
            </a:r>
            <a:r>
              <a:rPr sz="1800" dirty="0">
                <a:latin typeface="Constantia"/>
                <a:cs typeface="Constantia"/>
              </a:rPr>
              <a:t>a</a:t>
            </a:r>
            <a:r>
              <a:rPr sz="1800" spc="-85" dirty="0">
                <a:latin typeface="Constantia"/>
                <a:cs typeface="Constantia"/>
              </a:rPr>
              <a:t> </a:t>
            </a:r>
            <a:r>
              <a:rPr sz="1800" spc="-10" dirty="0">
                <a:latin typeface="Constantia"/>
                <a:cs typeface="Constantia"/>
              </a:rPr>
              <a:t>specific </a:t>
            </a:r>
            <a:r>
              <a:rPr sz="1800" dirty="0">
                <a:latin typeface="Constantia"/>
                <a:cs typeface="Constantia"/>
              </a:rPr>
              <a:t>location,</a:t>
            </a:r>
            <a:r>
              <a:rPr sz="1800" spc="-65" dirty="0">
                <a:latin typeface="Constantia"/>
                <a:cs typeface="Constantia"/>
              </a:rPr>
              <a:t> </a:t>
            </a:r>
            <a:r>
              <a:rPr sz="1800" spc="-20" dirty="0">
                <a:latin typeface="Constantia"/>
                <a:cs typeface="Constantia"/>
              </a:rPr>
              <a:t>except</a:t>
            </a:r>
            <a:r>
              <a:rPr sz="1800" spc="-95" dirty="0">
                <a:latin typeface="Constantia"/>
                <a:cs typeface="Constantia"/>
              </a:rPr>
              <a:t> </a:t>
            </a:r>
            <a:r>
              <a:rPr sz="1800" dirty="0">
                <a:latin typeface="Constantia"/>
                <a:cs typeface="Constantia"/>
              </a:rPr>
              <a:t>during</a:t>
            </a:r>
            <a:r>
              <a:rPr sz="1800" spc="-35" dirty="0">
                <a:latin typeface="Constantia"/>
                <a:cs typeface="Constantia"/>
              </a:rPr>
              <a:t> </a:t>
            </a:r>
            <a:r>
              <a:rPr sz="1800" dirty="0">
                <a:latin typeface="Constantia"/>
                <a:cs typeface="Constantia"/>
              </a:rPr>
              <a:t>specific</a:t>
            </a:r>
            <a:r>
              <a:rPr sz="1800" spc="-75" dirty="0">
                <a:latin typeface="Constantia"/>
                <a:cs typeface="Constantia"/>
              </a:rPr>
              <a:t> </a:t>
            </a:r>
            <a:r>
              <a:rPr sz="1800" dirty="0">
                <a:latin typeface="Constantia"/>
                <a:cs typeface="Constantia"/>
              </a:rPr>
              <a:t>periods</a:t>
            </a:r>
            <a:r>
              <a:rPr sz="1800" spc="-90" dirty="0">
                <a:latin typeface="Constantia"/>
                <a:cs typeface="Constantia"/>
              </a:rPr>
              <a:t> </a:t>
            </a:r>
            <a:r>
              <a:rPr sz="1800" dirty="0">
                <a:latin typeface="Constantia"/>
                <a:cs typeface="Constantia"/>
              </a:rPr>
              <a:t>of</a:t>
            </a:r>
            <a:r>
              <a:rPr sz="1800" spc="20" dirty="0">
                <a:latin typeface="Constantia"/>
                <a:cs typeface="Constantia"/>
              </a:rPr>
              <a:t> </a:t>
            </a:r>
            <a:r>
              <a:rPr sz="1800" dirty="0">
                <a:latin typeface="Constantia"/>
                <a:cs typeface="Constantia"/>
              </a:rPr>
              <a:t>time,</a:t>
            </a:r>
            <a:r>
              <a:rPr sz="1800" spc="-55" dirty="0">
                <a:latin typeface="Constantia"/>
                <a:cs typeface="Constantia"/>
              </a:rPr>
              <a:t> </a:t>
            </a:r>
            <a:r>
              <a:rPr sz="1800" dirty="0">
                <a:latin typeface="Constantia"/>
                <a:cs typeface="Constantia"/>
              </a:rPr>
              <a:t>as</a:t>
            </a:r>
            <a:r>
              <a:rPr sz="1800" spc="-80" dirty="0">
                <a:latin typeface="Constantia"/>
                <a:cs typeface="Constantia"/>
              </a:rPr>
              <a:t> </a:t>
            </a:r>
            <a:r>
              <a:rPr sz="1800" dirty="0">
                <a:latin typeface="Constantia"/>
                <a:cs typeface="Constantia"/>
              </a:rPr>
              <a:t>provided </a:t>
            </a:r>
            <a:r>
              <a:rPr sz="1800" spc="-25" dirty="0">
                <a:latin typeface="Constantia"/>
                <a:cs typeface="Constantia"/>
              </a:rPr>
              <a:t>in </a:t>
            </a:r>
            <a:r>
              <a:rPr sz="1800" dirty="0">
                <a:latin typeface="Constantia"/>
                <a:cs typeface="Constantia"/>
              </a:rPr>
              <a:t>subdivision</a:t>
            </a:r>
            <a:r>
              <a:rPr sz="1800" spc="-40" dirty="0">
                <a:latin typeface="Constantia"/>
                <a:cs typeface="Constantia"/>
              </a:rPr>
              <a:t> </a:t>
            </a:r>
            <a:r>
              <a:rPr sz="1800" dirty="0">
                <a:latin typeface="Constantia"/>
                <a:cs typeface="Constantia"/>
              </a:rPr>
              <a:t>(c)</a:t>
            </a:r>
            <a:r>
              <a:rPr sz="1800" spc="-70" dirty="0">
                <a:latin typeface="Constantia"/>
                <a:cs typeface="Constantia"/>
              </a:rPr>
              <a:t> </a:t>
            </a:r>
            <a:r>
              <a:rPr sz="1800" dirty="0">
                <a:latin typeface="Constantia"/>
                <a:cs typeface="Constantia"/>
              </a:rPr>
              <a:t>of</a:t>
            </a:r>
            <a:r>
              <a:rPr sz="1800" spc="15" dirty="0">
                <a:latin typeface="Constantia"/>
                <a:cs typeface="Constantia"/>
              </a:rPr>
              <a:t> </a:t>
            </a:r>
            <a:r>
              <a:rPr sz="1800" dirty="0">
                <a:latin typeface="Constantia"/>
                <a:cs typeface="Constantia"/>
              </a:rPr>
              <a:t>Section</a:t>
            </a:r>
            <a:r>
              <a:rPr sz="1800" spc="-45" dirty="0">
                <a:latin typeface="Constantia"/>
                <a:cs typeface="Constantia"/>
              </a:rPr>
              <a:t> </a:t>
            </a:r>
            <a:r>
              <a:rPr sz="1800" dirty="0">
                <a:latin typeface="Constantia"/>
                <a:cs typeface="Constantia"/>
              </a:rPr>
              <a:t>29102</a:t>
            </a:r>
            <a:r>
              <a:rPr sz="1800" spc="-65" dirty="0">
                <a:latin typeface="Constantia"/>
                <a:cs typeface="Constantia"/>
              </a:rPr>
              <a:t> </a:t>
            </a:r>
            <a:r>
              <a:rPr sz="1800" dirty="0">
                <a:latin typeface="Constantia"/>
                <a:cs typeface="Constantia"/>
              </a:rPr>
              <a:t>after</a:t>
            </a:r>
            <a:r>
              <a:rPr sz="1800" spc="-85" dirty="0">
                <a:latin typeface="Constantia"/>
                <a:cs typeface="Constantia"/>
              </a:rPr>
              <a:t> </a:t>
            </a:r>
            <a:r>
              <a:rPr sz="1800" dirty="0">
                <a:latin typeface="Constantia"/>
                <a:cs typeface="Constantia"/>
              </a:rPr>
              <a:t>notification,</a:t>
            </a:r>
            <a:r>
              <a:rPr sz="1800" spc="-15" dirty="0">
                <a:latin typeface="Constantia"/>
                <a:cs typeface="Constantia"/>
              </a:rPr>
              <a:t> </a:t>
            </a:r>
            <a:r>
              <a:rPr sz="1800" dirty="0">
                <a:solidFill>
                  <a:srgbClr val="003399"/>
                </a:solidFill>
                <a:latin typeface="Constantia"/>
                <a:cs typeface="Constantia"/>
              </a:rPr>
              <a:t>shall</a:t>
            </a:r>
            <a:r>
              <a:rPr sz="1800" spc="-50" dirty="0">
                <a:solidFill>
                  <a:srgbClr val="003399"/>
                </a:solidFill>
                <a:latin typeface="Constantia"/>
                <a:cs typeface="Constantia"/>
              </a:rPr>
              <a:t> </a:t>
            </a:r>
            <a:r>
              <a:rPr sz="1800" dirty="0">
                <a:solidFill>
                  <a:srgbClr val="003399"/>
                </a:solidFill>
                <a:latin typeface="Constantia"/>
                <a:cs typeface="Constantia"/>
              </a:rPr>
              <a:t>not</a:t>
            </a:r>
            <a:r>
              <a:rPr sz="1800" spc="-90" dirty="0">
                <a:solidFill>
                  <a:srgbClr val="003399"/>
                </a:solidFill>
                <a:latin typeface="Constantia"/>
                <a:cs typeface="Constantia"/>
              </a:rPr>
              <a:t> </a:t>
            </a:r>
            <a:r>
              <a:rPr sz="1800" spc="-10" dirty="0">
                <a:solidFill>
                  <a:srgbClr val="003399"/>
                </a:solidFill>
                <a:latin typeface="Constantia"/>
                <a:cs typeface="Constantia"/>
              </a:rPr>
              <a:t>prevent </a:t>
            </a:r>
            <a:r>
              <a:rPr sz="1800" dirty="0">
                <a:solidFill>
                  <a:srgbClr val="003399"/>
                </a:solidFill>
                <a:latin typeface="Constantia"/>
                <a:cs typeface="Constantia"/>
              </a:rPr>
              <a:t>the</a:t>
            </a:r>
            <a:r>
              <a:rPr sz="1800" spc="-114" dirty="0">
                <a:solidFill>
                  <a:srgbClr val="003399"/>
                </a:solidFill>
                <a:latin typeface="Constantia"/>
                <a:cs typeface="Constantia"/>
              </a:rPr>
              <a:t> </a:t>
            </a:r>
            <a:r>
              <a:rPr sz="1800" dirty="0">
                <a:solidFill>
                  <a:srgbClr val="003399"/>
                </a:solidFill>
                <a:latin typeface="Constantia"/>
                <a:cs typeface="Constantia"/>
              </a:rPr>
              <a:t>application</a:t>
            </a:r>
            <a:r>
              <a:rPr sz="1800" spc="-80" dirty="0">
                <a:solidFill>
                  <a:srgbClr val="003399"/>
                </a:solidFill>
                <a:latin typeface="Constantia"/>
                <a:cs typeface="Constantia"/>
              </a:rPr>
              <a:t> </a:t>
            </a:r>
            <a:r>
              <a:rPr sz="1800" dirty="0">
                <a:solidFill>
                  <a:srgbClr val="003399"/>
                </a:solidFill>
                <a:latin typeface="Constantia"/>
                <a:cs typeface="Constantia"/>
              </a:rPr>
              <a:t>of</a:t>
            </a:r>
            <a:r>
              <a:rPr sz="1800" spc="15" dirty="0">
                <a:solidFill>
                  <a:srgbClr val="003399"/>
                </a:solidFill>
                <a:latin typeface="Constantia"/>
                <a:cs typeface="Constantia"/>
              </a:rPr>
              <a:t> </a:t>
            </a:r>
            <a:r>
              <a:rPr sz="1800" dirty="0">
                <a:solidFill>
                  <a:srgbClr val="003399"/>
                </a:solidFill>
                <a:latin typeface="Constantia"/>
                <a:cs typeface="Constantia"/>
              </a:rPr>
              <a:t>pesticides</a:t>
            </a:r>
            <a:r>
              <a:rPr sz="1800" spc="-70" dirty="0">
                <a:solidFill>
                  <a:srgbClr val="003399"/>
                </a:solidFill>
                <a:latin typeface="Constantia"/>
                <a:cs typeface="Constantia"/>
              </a:rPr>
              <a:t> </a:t>
            </a:r>
            <a:r>
              <a:rPr sz="1800" dirty="0">
                <a:solidFill>
                  <a:srgbClr val="003399"/>
                </a:solidFill>
                <a:latin typeface="Constantia"/>
                <a:cs typeface="Constantia"/>
              </a:rPr>
              <a:t>to</a:t>
            </a:r>
            <a:r>
              <a:rPr sz="1800" spc="-60" dirty="0">
                <a:solidFill>
                  <a:srgbClr val="003399"/>
                </a:solidFill>
                <a:latin typeface="Constantia"/>
                <a:cs typeface="Constantia"/>
              </a:rPr>
              <a:t> </a:t>
            </a:r>
            <a:r>
              <a:rPr sz="1800" dirty="0">
                <a:solidFill>
                  <a:srgbClr val="003399"/>
                </a:solidFill>
                <a:latin typeface="Constantia"/>
                <a:cs typeface="Constantia"/>
              </a:rPr>
              <a:t>blossoming</a:t>
            </a:r>
            <a:r>
              <a:rPr sz="1800" spc="-55" dirty="0">
                <a:solidFill>
                  <a:srgbClr val="003399"/>
                </a:solidFill>
                <a:latin typeface="Constantia"/>
                <a:cs typeface="Constantia"/>
              </a:rPr>
              <a:t> </a:t>
            </a:r>
            <a:r>
              <a:rPr sz="1800" dirty="0">
                <a:solidFill>
                  <a:srgbClr val="003399"/>
                </a:solidFill>
                <a:latin typeface="Constantia"/>
                <a:cs typeface="Constantia"/>
              </a:rPr>
              <a:t>plants</a:t>
            </a:r>
            <a:r>
              <a:rPr sz="1800" spc="-45" dirty="0">
                <a:solidFill>
                  <a:srgbClr val="003399"/>
                </a:solidFill>
                <a:latin typeface="Constantia"/>
                <a:cs typeface="Constantia"/>
              </a:rPr>
              <a:t> </a:t>
            </a:r>
            <a:r>
              <a:rPr sz="1800" dirty="0">
                <a:solidFill>
                  <a:srgbClr val="003399"/>
                </a:solidFill>
                <a:latin typeface="Constantia"/>
                <a:cs typeface="Constantia"/>
              </a:rPr>
              <a:t>if</a:t>
            </a:r>
            <a:r>
              <a:rPr sz="1800" spc="-10" dirty="0">
                <a:solidFill>
                  <a:srgbClr val="003399"/>
                </a:solidFill>
                <a:latin typeface="Constantia"/>
                <a:cs typeface="Constantia"/>
              </a:rPr>
              <a:t> consistent</a:t>
            </a:r>
            <a:r>
              <a:rPr sz="1800" spc="-90" dirty="0">
                <a:solidFill>
                  <a:srgbClr val="003399"/>
                </a:solidFill>
                <a:latin typeface="Constantia"/>
                <a:cs typeface="Constantia"/>
              </a:rPr>
              <a:t> </a:t>
            </a:r>
            <a:r>
              <a:rPr sz="1800" spc="-20" dirty="0">
                <a:solidFill>
                  <a:srgbClr val="003399"/>
                </a:solidFill>
                <a:latin typeface="Constantia"/>
                <a:cs typeface="Constantia"/>
              </a:rPr>
              <a:t>with </a:t>
            </a:r>
            <a:r>
              <a:rPr sz="1800" dirty="0">
                <a:solidFill>
                  <a:srgbClr val="003399"/>
                </a:solidFill>
                <a:latin typeface="Constantia"/>
                <a:cs typeface="Constantia"/>
              </a:rPr>
              <a:t>the</a:t>
            </a:r>
            <a:r>
              <a:rPr sz="1800" spc="-95" dirty="0">
                <a:solidFill>
                  <a:srgbClr val="003399"/>
                </a:solidFill>
                <a:latin typeface="Constantia"/>
                <a:cs typeface="Constantia"/>
              </a:rPr>
              <a:t> </a:t>
            </a:r>
            <a:r>
              <a:rPr sz="1800" dirty="0">
                <a:solidFill>
                  <a:srgbClr val="003399"/>
                </a:solidFill>
                <a:latin typeface="Constantia"/>
                <a:cs typeface="Constantia"/>
              </a:rPr>
              <a:t>pesticide's</a:t>
            </a:r>
            <a:r>
              <a:rPr sz="1800" spc="-25" dirty="0">
                <a:solidFill>
                  <a:srgbClr val="003399"/>
                </a:solidFill>
                <a:latin typeface="Constantia"/>
                <a:cs typeface="Constantia"/>
              </a:rPr>
              <a:t> </a:t>
            </a:r>
            <a:r>
              <a:rPr sz="1800" dirty="0">
                <a:solidFill>
                  <a:srgbClr val="003399"/>
                </a:solidFill>
                <a:latin typeface="Constantia"/>
                <a:cs typeface="Constantia"/>
              </a:rPr>
              <a:t>labeling</a:t>
            </a:r>
            <a:r>
              <a:rPr sz="1800" spc="-65" dirty="0">
                <a:solidFill>
                  <a:srgbClr val="003399"/>
                </a:solidFill>
                <a:latin typeface="Constantia"/>
                <a:cs typeface="Constantia"/>
              </a:rPr>
              <a:t> </a:t>
            </a:r>
            <a:r>
              <a:rPr sz="1800" dirty="0">
                <a:solidFill>
                  <a:srgbClr val="003399"/>
                </a:solidFill>
                <a:latin typeface="Constantia"/>
                <a:cs typeface="Constantia"/>
              </a:rPr>
              <a:t>and</a:t>
            </a:r>
            <a:r>
              <a:rPr sz="1800" spc="-35" dirty="0">
                <a:solidFill>
                  <a:srgbClr val="003399"/>
                </a:solidFill>
                <a:latin typeface="Constantia"/>
                <a:cs typeface="Constantia"/>
              </a:rPr>
              <a:t> </a:t>
            </a:r>
            <a:r>
              <a:rPr sz="1800" spc="-10" dirty="0">
                <a:solidFill>
                  <a:srgbClr val="003399"/>
                </a:solidFill>
                <a:latin typeface="Constantia"/>
                <a:cs typeface="Constantia"/>
              </a:rPr>
              <a:t>regulations.</a:t>
            </a:r>
            <a:r>
              <a:rPr sz="1800" spc="-30" dirty="0">
                <a:solidFill>
                  <a:srgbClr val="003399"/>
                </a:solidFill>
                <a:latin typeface="Constantia"/>
                <a:cs typeface="Constantia"/>
              </a:rPr>
              <a:t> </a:t>
            </a:r>
            <a:r>
              <a:rPr sz="1800" dirty="0">
                <a:latin typeface="Constantia"/>
                <a:cs typeface="Constantia"/>
              </a:rPr>
              <a:t>When</a:t>
            </a:r>
            <a:r>
              <a:rPr sz="1800" spc="-55" dirty="0">
                <a:latin typeface="Constantia"/>
                <a:cs typeface="Constantia"/>
              </a:rPr>
              <a:t> </a:t>
            </a:r>
            <a:r>
              <a:rPr sz="1800" dirty="0">
                <a:latin typeface="Constantia"/>
                <a:cs typeface="Constantia"/>
              </a:rPr>
              <a:t>the</a:t>
            </a:r>
            <a:r>
              <a:rPr sz="1800" spc="-80" dirty="0">
                <a:latin typeface="Constantia"/>
                <a:cs typeface="Constantia"/>
              </a:rPr>
              <a:t> </a:t>
            </a:r>
            <a:r>
              <a:rPr sz="1800" spc="-10" dirty="0">
                <a:latin typeface="Constantia"/>
                <a:cs typeface="Constantia"/>
              </a:rPr>
              <a:t>pesticide applicator</a:t>
            </a:r>
            <a:r>
              <a:rPr sz="1800" spc="-85" dirty="0">
                <a:latin typeface="Constantia"/>
                <a:cs typeface="Constantia"/>
              </a:rPr>
              <a:t> </a:t>
            </a:r>
            <a:r>
              <a:rPr sz="1800" dirty="0">
                <a:latin typeface="Constantia"/>
                <a:cs typeface="Constantia"/>
              </a:rPr>
              <a:t>has</a:t>
            </a:r>
            <a:r>
              <a:rPr sz="1800" spc="-100" dirty="0">
                <a:latin typeface="Constantia"/>
                <a:cs typeface="Constantia"/>
              </a:rPr>
              <a:t> </a:t>
            </a:r>
            <a:r>
              <a:rPr sz="1800" dirty="0">
                <a:latin typeface="Constantia"/>
                <a:cs typeface="Constantia"/>
              </a:rPr>
              <a:t>complied</a:t>
            </a:r>
            <a:r>
              <a:rPr sz="1800" spc="-45" dirty="0">
                <a:latin typeface="Constantia"/>
                <a:cs typeface="Constantia"/>
              </a:rPr>
              <a:t> </a:t>
            </a:r>
            <a:r>
              <a:rPr sz="1800" dirty="0">
                <a:latin typeface="Constantia"/>
                <a:cs typeface="Constantia"/>
              </a:rPr>
              <a:t>with</a:t>
            </a:r>
            <a:r>
              <a:rPr sz="1800" spc="-55" dirty="0">
                <a:latin typeface="Constantia"/>
                <a:cs typeface="Constantia"/>
              </a:rPr>
              <a:t> </a:t>
            </a:r>
            <a:r>
              <a:rPr sz="1800" dirty="0">
                <a:latin typeface="Constantia"/>
                <a:cs typeface="Constantia"/>
              </a:rPr>
              <a:t>the</a:t>
            </a:r>
            <a:r>
              <a:rPr sz="1800" spc="-65" dirty="0">
                <a:latin typeface="Constantia"/>
                <a:cs typeface="Constantia"/>
              </a:rPr>
              <a:t> </a:t>
            </a:r>
            <a:r>
              <a:rPr sz="1800" dirty="0">
                <a:latin typeface="Constantia"/>
                <a:cs typeface="Constantia"/>
              </a:rPr>
              <a:t>notification</a:t>
            </a:r>
            <a:r>
              <a:rPr sz="1800" spc="-25" dirty="0">
                <a:latin typeface="Constantia"/>
                <a:cs typeface="Constantia"/>
              </a:rPr>
              <a:t> </a:t>
            </a:r>
            <a:r>
              <a:rPr sz="1800" dirty="0">
                <a:latin typeface="Constantia"/>
                <a:cs typeface="Constantia"/>
              </a:rPr>
              <a:t>pursuant</a:t>
            </a:r>
            <a:r>
              <a:rPr sz="1800" spc="-60" dirty="0">
                <a:latin typeface="Constantia"/>
                <a:cs typeface="Constantia"/>
              </a:rPr>
              <a:t> </a:t>
            </a:r>
            <a:r>
              <a:rPr sz="1800" spc="-25" dirty="0">
                <a:latin typeface="Constantia"/>
                <a:cs typeface="Constantia"/>
              </a:rPr>
              <a:t>to </a:t>
            </a:r>
            <a:r>
              <a:rPr sz="1800" dirty="0">
                <a:latin typeface="Constantia"/>
                <a:cs typeface="Constantia"/>
              </a:rPr>
              <a:t>subdivision</a:t>
            </a:r>
            <a:r>
              <a:rPr sz="1800" spc="-15" dirty="0">
                <a:latin typeface="Constantia"/>
                <a:cs typeface="Constantia"/>
              </a:rPr>
              <a:t> </a:t>
            </a:r>
            <a:r>
              <a:rPr sz="1800" dirty="0">
                <a:latin typeface="Constantia"/>
                <a:cs typeface="Constantia"/>
              </a:rPr>
              <a:t>(c)</a:t>
            </a:r>
            <a:r>
              <a:rPr sz="1800" spc="-60" dirty="0">
                <a:latin typeface="Constantia"/>
                <a:cs typeface="Constantia"/>
              </a:rPr>
              <a:t> </a:t>
            </a:r>
            <a:r>
              <a:rPr sz="1800" dirty="0">
                <a:latin typeface="Constantia"/>
                <a:cs typeface="Constantia"/>
              </a:rPr>
              <a:t>of</a:t>
            </a:r>
            <a:r>
              <a:rPr sz="1800" spc="35" dirty="0">
                <a:latin typeface="Constantia"/>
                <a:cs typeface="Constantia"/>
              </a:rPr>
              <a:t> </a:t>
            </a:r>
            <a:r>
              <a:rPr sz="1800" dirty="0">
                <a:latin typeface="Constantia"/>
                <a:cs typeface="Constantia"/>
              </a:rPr>
              <a:t>Section</a:t>
            </a:r>
            <a:r>
              <a:rPr sz="1800" spc="-40" dirty="0">
                <a:latin typeface="Constantia"/>
                <a:cs typeface="Constantia"/>
              </a:rPr>
              <a:t> </a:t>
            </a:r>
            <a:r>
              <a:rPr sz="1800" dirty="0">
                <a:latin typeface="Constantia"/>
                <a:cs typeface="Constantia"/>
              </a:rPr>
              <a:t>29102</a:t>
            </a:r>
            <a:r>
              <a:rPr sz="1800" spc="-30" dirty="0">
                <a:latin typeface="Constantia"/>
                <a:cs typeface="Constantia"/>
              </a:rPr>
              <a:t> </a:t>
            </a:r>
            <a:r>
              <a:rPr sz="1800" dirty="0">
                <a:latin typeface="Constantia"/>
                <a:cs typeface="Constantia"/>
              </a:rPr>
              <a:t>the</a:t>
            </a:r>
            <a:r>
              <a:rPr sz="1800" spc="-110" dirty="0">
                <a:latin typeface="Constantia"/>
                <a:cs typeface="Constantia"/>
              </a:rPr>
              <a:t> </a:t>
            </a:r>
            <a:r>
              <a:rPr sz="1800" spc="-10" dirty="0">
                <a:latin typeface="Constantia"/>
                <a:cs typeface="Constantia"/>
              </a:rPr>
              <a:t>applicator</a:t>
            </a:r>
            <a:r>
              <a:rPr sz="1800" spc="-100" dirty="0">
                <a:latin typeface="Constantia"/>
                <a:cs typeface="Constantia"/>
              </a:rPr>
              <a:t> </a:t>
            </a:r>
            <a:r>
              <a:rPr sz="1800" dirty="0">
                <a:latin typeface="Constantia"/>
                <a:cs typeface="Constantia"/>
              </a:rPr>
              <a:t>shall</a:t>
            </a:r>
            <a:r>
              <a:rPr sz="1800" spc="-35" dirty="0">
                <a:latin typeface="Constantia"/>
                <a:cs typeface="Constantia"/>
              </a:rPr>
              <a:t> </a:t>
            </a:r>
            <a:r>
              <a:rPr sz="1800" dirty="0">
                <a:latin typeface="Constantia"/>
                <a:cs typeface="Constantia"/>
              </a:rPr>
              <a:t>not</a:t>
            </a:r>
            <a:r>
              <a:rPr sz="1800" spc="-55" dirty="0">
                <a:latin typeface="Constantia"/>
                <a:cs typeface="Constantia"/>
              </a:rPr>
              <a:t> </a:t>
            </a:r>
            <a:r>
              <a:rPr sz="1800" dirty="0">
                <a:latin typeface="Constantia"/>
                <a:cs typeface="Constantia"/>
              </a:rPr>
              <a:t>be</a:t>
            </a:r>
            <a:r>
              <a:rPr sz="1800" spc="-65" dirty="0">
                <a:latin typeface="Constantia"/>
                <a:cs typeface="Constantia"/>
              </a:rPr>
              <a:t> </a:t>
            </a:r>
            <a:r>
              <a:rPr sz="1800" dirty="0">
                <a:latin typeface="Constantia"/>
                <a:cs typeface="Constantia"/>
              </a:rPr>
              <a:t>liable</a:t>
            </a:r>
            <a:r>
              <a:rPr sz="1800" spc="-65" dirty="0">
                <a:latin typeface="Constantia"/>
                <a:cs typeface="Constantia"/>
              </a:rPr>
              <a:t> </a:t>
            </a:r>
            <a:r>
              <a:rPr sz="1800" spc="-25" dirty="0">
                <a:latin typeface="Constantia"/>
                <a:cs typeface="Constantia"/>
              </a:rPr>
              <a:t>for </a:t>
            </a:r>
            <a:r>
              <a:rPr sz="1800" dirty="0">
                <a:latin typeface="Constantia"/>
                <a:cs typeface="Constantia"/>
              </a:rPr>
              <a:t>injury</a:t>
            </a:r>
            <a:r>
              <a:rPr sz="1800" spc="-110" dirty="0">
                <a:latin typeface="Constantia"/>
                <a:cs typeface="Constantia"/>
              </a:rPr>
              <a:t> </a:t>
            </a:r>
            <a:r>
              <a:rPr sz="1800" dirty="0">
                <a:latin typeface="Constantia"/>
                <a:cs typeface="Constantia"/>
              </a:rPr>
              <a:t>to</a:t>
            </a:r>
            <a:r>
              <a:rPr sz="1800" spc="-60" dirty="0">
                <a:latin typeface="Constantia"/>
                <a:cs typeface="Constantia"/>
              </a:rPr>
              <a:t> </a:t>
            </a:r>
            <a:r>
              <a:rPr sz="1800" dirty="0">
                <a:latin typeface="Constantia"/>
                <a:cs typeface="Constantia"/>
              </a:rPr>
              <a:t>bees</a:t>
            </a:r>
            <a:r>
              <a:rPr sz="1800" spc="-80" dirty="0">
                <a:latin typeface="Constantia"/>
                <a:cs typeface="Constantia"/>
              </a:rPr>
              <a:t> </a:t>
            </a:r>
            <a:r>
              <a:rPr sz="1800" dirty="0">
                <a:latin typeface="Constantia"/>
                <a:cs typeface="Constantia"/>
              </a:rPr>
              <a:t>that</a:t>
            </a:r>
            <a:r>
              <a:rPr sz="1800" spc="-110" dirty="0">
                <a:latin typeface="Constantia"/>
                <a:cs typeface="Constantia"/>
              </a:rPr>
              <a:t> </a:t>
            </a:r>
            <a:r>
              <a:rPr sz="1800" dirty="0">
                <a:latin typeface="Constantia"/>
                <a:cs typeface="Constantia"/>
              </a:rPr>
              <a:t>enter</a:t>
            </a:r>
            <a:r>
              <a:rPr sz="1800" spc="-90" dirty="0">
                <a:latin typeface="Constantia"/>
                <a:cs typeface="Constantia"/>
              </a:rPr>
              <a:t> </a:t>
            </a:r>
            <a:r>
              <a:rPr sz="1800" dirty="0">
                <a:latin typeface="Constantia"/>
                <a:cs typeface="Constantia"/>
              </a:rPr>
              <a:t>the</a:t>
            </a:r>
            <a:r>
              <a:rPr sz="1800" spc="-114" dirty="0">
                <a:latin typeface="Constantia"/>
                <a:cs typeface="Constantia"/>
              </a:rPr>
              <a:t> </a:t>
            </a:r>
            <a:r>
              <a:rPr sz="1800" dirty="0">
                <a:latin typeface="Constantia"/>
                <a:cs typeface="Constantia"/>
              </a:rPr>
              <a:t>area</a:t>
            </a:r>
            <a:r>
              <a:rPr sz="1800" spc="-95" dirty="0">
                <a:latin typeface="Constantia"/>
                <a:cs typeface="Constantia"/>
              </a:rPr>
              <a:t> </a:t>
            </a:r>
            <a:r>
              <a:rPr sz="1800" dirty="0">
                <a:latin typeface="Constantia"/>
                <a:cs typeface="Constantia"/>
              </a:rPr>
              <a:t>treated</a:t>
            </a:r>
            <a:r>
              <a:rPr sz="1800" spc="-75" dirty="0">
                <a:latin typeface="Constantia"/>
                <a:cs typeface="Constantia"/>
              </a:rPr>
              <a:t> </a:t>
            </a:r>
            <a:r>
              <a:rPr sz="1800" dirty="0">
                <a:latin typeface="Constantia"/>
                <a:cs typeface="Constantia"/>
              </a:rPr>
              <a:t>during</a:t>
            </a:r>
            <a:r>
              <a:rPr sz="1800" spc="-40" dirty="0">
                <a:latin typeface="Constantia"/>
                <a:cs typeface="Constantia"/>
              </a:rPr>
              <a:t> </a:t>
            </a:r>
            <a:r>
              <a:rPr sz="1800" spc="-10" dirty="0">
                <a:latin typeface="Constantia"/>
                <a:cs typeface="Constantia"/>
              </a:rPr>
              <a:t>or</a:t>
            </a:r>
            <a:r>
              <a:rPr sz="1800" spc="-110" dirty="0">
                <a:latin typeface="Constantia"/>
                <a:cs typeface="Constantia"/>
              </a:rPr>
              <a:t> </a:t>
            </a:r>
            <a:r>
              <a:rPr sz="1800" dirty="0">
                <a:latin typeface="Constantia"/>
                <a:cs typeface="Constantia"/>
              </a:rPr>
              <a:t>after</a:t>
            </a:r>
            <a:r>
              <a:rPr sz="1800" spc="-85" dirty="0">
                <a:latin typeface="Constantia"/>
                <a:cs typeface="Constantia"/>
              </a:rPr>
              <a:t> </a:t>
            </a:r>
            <a:r>
              <a:rPr sz="1800" spc="-25" dirty="0">
                <a:latin typeface="Constantia"/>
                <a:cs typeface="Constantia"/>
              </a:rPr>
              <a:t>the </a:t>
            </a:r>
            <a:r>
              <a:rPr sz="1800" spc="-10" dirty="0">
                <a:latin typeface="Constantia"/>
                <a:cs typeface="Constantia"/>
              </a:rPr>
              <a:t>application.</a:t>
            </a:r>
            <a:endParaRPr sz="1800">
              <a:latin typeface="Constantia"/>
              <a:cs typeface="Constantia"/>
            </a:endParaRPr>
          </a:p>
        </p:txBody>
      </p:sp>
      <p:grpSp>
        <p:nvGrpSpPr>
          <p:cNvPr id="9" name="object 9"/>
          <p:cNvGrpSpPr/>
          <p:nvPr/>
        </p:nvGrpSpPr>
        <p:grpSpPr>
          <a:xfrm>
            <a:off x="918972" y="1434096"/>
            <a:ext cx="8046720" cy="1667510"/>
            <a:chOff x="918972" y="1434096"/>
            <a:chExt cx="8046720" cy="1667510"/>
          </a:xfrm>
        </p:grpSpPr>
        <p:pic>
          <p:nvPicPr>
            <p:cNvPr id="10" name="object 10"/>
            <p:cNvPicPr/>
            <p:nvPr/>
          </p:nvPicPr>
          <p:blipFill>
            <a:blip r:embed="rId8" cstate="print"/>
            <a:stretch>
              <a:fillRect/>
            </a:stretch>
          </p:blipFill>
          <p:spPr>
            <a:xfrm>
              <a:off x="3028188" y="1434096"/>
              <a:ext cx="4696967" cy="679691"/>
            </a:xfrm>
            <a:prstGeom prst="rect">
              <a:avLst/>
            </a:prstGeom>
          </p:spPr>
        </p:pic>
        <p:pic>
          <p:nvPicPr>
            <p:cNvPr id="11" name="object 11"/>
            <p:cNvPicPr/>
            <p:nvPr/>
          </p:nvPicPr>
          <p:blipFill>
            <a:blip r:embed="rId9" cstate="print"/>
            <a:stretch>
              <a:fillRect/>
            </a:stretch>
          </p:blipFill>
          <p:spPr>
            <a:xfrm>
              <a:off x="1196340" y="1763280"/>
              <a:ext cx="1069847" cy="679691"/>
            </a:xfrm>
            <a:prstGeom prst="rect">
              <a:avLst/>
            </a:prstGeom>
          </p:spPr>
        </p:pic>
        <p:pic>
          <p:nvPicPr>
            <p:cNvPr id="12" name="object 12"/>
            <p:cNvPicPr/>
            <p:nvPr/>
          </p:nvPicPr>
          <p:blipFill>
            <a:blip r:embed="rId10" cstate="print"/>
            <a:stretch>
              <a:fillRect/>
            </a:stretch>
          </p:blipFill>
          <p:spPr>
            <a:xfrm>
              <a:off x="1929384" y="1763280"/>
              <a:ext cx="6763511" cy="679691"/>
            </a:xfrm>
            <a:prstGeom prst="rect">
              <a:avLst/>
            </a:prstGeom>
          </p:spPr>
        </p:pic>
        <p:pic>
          <p:nvPicPr>
            <p:cNvPr id="13" name="object 13"/>
            <p:cNvPicPr/>
            <p:nvPr/>
          </p:nvPicPr>
          <p:blipFill>
            <a:blip r:embed="rId11" cstate="print"/>
            <a:stretch>
              <a:fillRect/>
            </a:stretch>
          </p:blipFill>
          <p:spPr>
            <a:xfrm>
              <a:off x="918972" y="2092464"/>
              <a:ext cx="2874263" cy="679691"/>
            </a:xfrm>
            <a:prstGeom prst="rect">
              <a:avLst/>
            </a:prstGeom>
          </p:spPr>
        </p:pic>
        <p:pic>
          <p:nvPicPr>
            <p:cNvPr id="14" name="object 14"/>
            <p:cNvPicPr/>
            <p:nvPr/>
          </p:nvPicPr>
          <p:blipFill>
            <a:blip r:embed="rId12" cstate="print"/>
            <a:stretch>
              <a:fillRect/>
            </a:stretch>
          </p:blipFill>
          <p:spPr>
            <a:xfrm>
              <a:off x="3387851" y="2092464"/>
              <a:ext cx="621791" cy="679691"/>
            </a:xfrm>
            <a:prstGeom prst="rect">
              <a:avLst/>
            </a:prstGeom>
          </p:spPr>
        </p:pic>
        <p:pic>
          <p:nvPicPr>
            <p:cNvPr id="15" name="object 15"/>
            <p:cNvPicPr/>
            <p:nvPr/>
          </p:nvPicPr>
          <p:blipFill>
            <a:blip r:embed="rId13" cstate="print"/>
            <a:stretch>
              <a:fillRect/>
            </a:stretch>
          </p:blipFill>
          <p:spPr>
            <a:xfrm>
              <a:off x="3570732" y="2092464"/>
              <a:ext cx="5394959" cy="679691"/>
            </a:xfrm>
            <a:prstGeom prst="rect">
              <a:avLst/>
            </a:prstGeom>
          </p:spPr>
        </p:pic>
        <p:pic>
          <p:nvPicPr>
            <p:cNvPr id="16" name="object 16"/>
            <p:cNvPicPr/>
            <p:nvPr/>
          </p:nvPicPr>
          <p:blipFill>
            <a:blip r:embed="rId14" cstate="print"/>
            <a:stretch>
              <a:fillRect/>
            </a:stretch>
          </p:blipFill>
          <p:spPr>
            <a:xfrm>
              <a:off x="1056132" y="2421648"/>
              <a:ext cx="5004815" cy="679691"/>
            </a:xfrm>
            <a:prstGeom prst="rect">
              <a:avLst/>
            </a:prstGeom>
          </p:spPr>
        </p:pic>
        <p:pic>
          <p:nvPicPr>
            <p:cNvPr id="17" name="object 17"/>
            <p:cNvPicPr/>
            <p:nvPr/>
          </p:nvPicPr>
          <p:blipFill>
            <a:blip r:embed="rId15" cstate="print"/>
            <a:stretch>
              <a:fillRect/>
            </a:stretch>
          </p:blipFill>
          <p:spPr>
            <a:xfrm>
              <a:off x="5655563" y="2421648"/>
              <a:ext cx="483107" cy="679691"/>
            </a:xfrm>
            <a:prstGeom prst="rect">
              <a:avLst/>
            </a:prstGeom>
          </p:spPr>
        </p:pic>
      </p:grpSp>
      <p:sp>
        <p:nvSpPr>
          <p:cNvPr id="18" name="object 18"/>
          <p:cNvSpPr txBox="1">
            <a:spLocks noGrp="1"/>
          </p:cNvSpPr>
          <p:nvPr>
            <p:ph type="title"/>
          </p:nvPr>
        </p:nvSpPr>
        <p:spPr>
          <a:xfrm>
            <a:off x="1097407" y="1500632"/>
            <a:ext cx="7602220" cy="2366645"/>
          </a:xfrm>
          <a:prstGeom prst="rect">
            <a:avLst/>
          </a:prstGeom>
        </p:spPr>
        <p:txBody>
          <a:bodyPr vert="horz" wrap="square" lIns="0" tIns="12700" rIns="0" bIns="0" rtlCol="0">
            <a:spAutoFit/>
          </a:bodyPr>
          <a:lstStyle/>
          <a:p>
            <a:pPr marL="864869" algn="ctr">
              <a:lnSpc>
                <a:spcPts val="2735"/>
              </a:lnSpc>
              <a:spcBef>
                <a:spcPts val="100"/>
              </a:spcBef>
            </a:pPr>
            <a:r>
              <a:rPr spc="-25" dirty="0">
                <a:solidFill>
                  <a:srgbClr val="C00000"/>
                </a:solidFill>
              </a:rPr>
              <a:t>Failure</a:t>
            </a:r>
            <a:r>
              <a:rPr spc="-140" dirty="0">
                <a:solidFill>
                  <a:srgbClr val="C00000"/>
                </a:solidFill>
              </a:rPr>
              <a:t> </a:t>
            </a:r>
            <a:r>
              <a:rPr dirty="0">
                <a:solidFill>
                  <a:srgbClr val="C00000"/>
                </a:solidFill>
              </a:rPr>
              <a:t>of a</a:t>
            </a:r>
            <a:r>
              <a:rPr spc="-60" dirty="0">
                <a:solidFill>
                  <a:srgbClr val="C00000"/>
                </a:solidFill>
              </a:rPr>
              <a:t> </a:t>
            </a:r>
            <a:r>
              <a:rPr spc="-10" dirty="0">
                <a:solidFill>
                  <a:srgbClr val="C00000"/>
                </a:solidFill>
              </a:rPr>
              <a:t>beekeeper</a:t>
            </a:r>
            <a:r>
              <a:rPr spc="-114" dirty="0">
                <a:solidFill>
                  <a:srgbClr val="C00000"/>
                </a:solidFill>
              </a:rPr>
              <a:t> </a:t>
            </a:r>
            <a:r>
              <a:rPr dirty="0">
                <a:solidFill>
                  <a:srgbClr val="C00000"/>
                </a:solidFill>
              </a:rPr>
              <a:t>to</a:t>
            </a:r>
            <a:r>
              <a:rPr spc="-80" dirty="0">
                <a:solidFill>
                  <a:srgbClr val="C00000"/>
                </a:solidFill>
              </a:rPr>
              <a:t> </a:t>
            </a:r>
            <a:r>
              <a:rPr spc="-10" dirty="0">
                <a:solidFill>
                  <a:srgbClr val="C00000"/>
                </a:solidFill>
              </a:rPr>
              <a:t>remove</a:t>
            </a:r>
          </a:p>
          <a:p>
            <a:pPr marL="12065" marR="5080" algn="ctr">
              <a:lnSpc>
                <a:spcPts val="2590"/>
              </a:lnSpc>
              <a:spcBef>
                <a:spcPts val="180"/>
              </a:spcBef>
            </a:pPr>
            <a:r>
              <a:rPr spc="-10" dirty="0">
                <a:solidFill>
                  <a:srgbClr val="C00000"/>
                </a:solidFill>
              </a:rPr>
              <a:t>hives</a:t>
            </a:r>
            <a:r>
              <a:rPr spc="-125" dirty="0">
                <a:solidFill>
                  <a:srgbClr val="C00000"/>
                </a:solidFill>
              </a:rPr>
              <a:t> </a:t>
            </a:r>
            <a:r>
              <a:rPr dirty="0">
                <a:solidFill>
                  <a:srgbClr val="C00000"/>
                </a:solidFill>
              </a:rPr>
              <a:t>shall</a:t>
            </a:r>
            <a:r>
              <a:rPr spc="-25" dirty="0">
                <a:solidFill>
                  <a:srgbClr val="C00000"/>
                </a:solidFill>
              </a:rPr>
              <a:t> </a:t>
            </a:r>
            <a:r>
              <a:rPr dirty="0">
                <a:solidFill>
                  <a:srgbClr val="C00000"/>
                </a:solidFill>
              </a:rPr>
              <a:t>not</a:t>
            </a:r>
            <a:r>
              <a:rPr spc="-100" dirty="0">
                <a:solidFill>
                  <a:srgbClr val="C00000"/>
                </a:solidFill>
              </a:rPr>
              <a:t> </a:t>
            </a:r>
            <a:r>
              <a:rPr spc="-10" dirty="0">
                <a:solidFill>
                  <a:srgbClr val="C00000"/>
                </a:solidFill>
              </a:rPr>
              <a:t>prevent</a:t>
            </a:r>
            <a:r>
              <a:rPr spc="-100" dirty="0">
                <a:solidFill>
                  <a:srgbClr val="C00000"/>
                </a:solidFill>
              </a:rPr>
              <a:t> </a:t>
            </a:r>
            <a:r>
              <a:rPr dirty="0">
                <a:solidFill>
                  <a:srgbClr val="C00000"/>
                </a:solidFill>
              </a:rPr>
              <a:t>the</a:t>
            </a:r>
            <a:r>
              <a:rPr spc="-130" dirty="0">
                <a:solidFill>
                  <a:srgbClr val="C00000"/>
                </a:solidFill>
              </a:rPr>
              <a:t> </a:t>
            </a:r>
            <a:r>
              <a:rPr dirty="0">
                <a:solidFill>
                  <a:srgbClr val="C00000"/>
                </a:solidFill>
              </a:rPr>
              <a:t>application</a:t>
            </a:r>
            <a:r>
              <a:rPr spc="-135" dirty="0">
                <a:solidFill>
                  <a:srgbClr val="C00000"/>
                </a:solidFill>
              </a:rPr>
              <a:t> </a:t>
            </a:r>
            <a:r>
              <a:rPr dirty="0">
                <a:solidFill>
                  <a:srgbClr val="C00000"/>
                </a:solidFill>
              </a:rPr>
              <a:t>of pesticides</a:t>
            </a:r>
            <a:r>
              <a:rPr spc="-100" dirty="0">
                <a:solidFill>
                  <a:srgbClr val="C00000"/>
                </a:solidFill>
              </a:rPr>
              <a:t> </a:t>
            </a:r>
            <a:r>
              <a:rPr spc="-25" dirty="0">
                <a:solidFill>
                  <a:srgbClr val="C00000"/>
                </a:solidFill>
              </a:rPr>
              <a:t>to </a:t>
            </a:r>
            <a:r>
              <a:rPr dirty="0">
                <a:solidFill>
                  <a:srgbClr val="C00000"/>
                </a:solidFill>
              </a:rPr>
              <a:t>blossoming</a:t>
            </a:r>
            <a:r>
              <a:rPr spc="-35" dirty="0">
                <a:solidFill>
                  <a:srgbClr val="C00000"/>
                </a:solidFill>
              </a:rPr>
              <a:t> </a:t>
            </a:r>
            <a:r>
              <a:rPr dirty="0">
                <a:solidFill>
                  <a:srgbClr val="C00000"/>
                </a:solidFill>
              </a:rPr>
              <a:t>plants</a:t>
            </a:r>
            <a:r>
              <a:rPr spc="-65" dirty="0">
                <a:solidFill>
                  <a:srgbClr val="C00000"/>
                </a:solidFill>
              </a:rPr>
              <a:t> </a:t>
            </a:r>
            <a:r>
              <a:rPr b="1" u="sng" dirty="0">
                <a:uFill>
                  <a:solidFill>
                    <a:srgbClr val="000000"/>
                  </a:solidFill>
                </a:uFill>
                <a:latin typeface="Constantia"/>
                <a:cs typeface="Constantia"/>
              </a:rPr>
              <a:t>if</a:t>
            </a:r>
            <a:r>
              <a:rPr b="1" spc="45" dirty="0">
                <a:latin typeface="Constantia"/>
                <a:cs typeface="Constantia"/>
              </a:rPr>
              <a:t> </a:t>
            </a:r>
            <a:r>
              <a:rPr dirty="0">
                <a:solidFill>
                  <a:srgbClr val="C00000"/>
                </a:solidFill>
              </a:rPr>
              <a:t>the</a:t>
            </a:r>
            <a:r>
              <a:rPr spc="-130" dirty="0">
                <a:solidFill>
                  <a:srgbClr val="C00000"/>
                </a:solidFill>
              </a:rPr>
              <a:t> </a:t>
            </a:r>
            <a:r>
              <a:rPr dirty="0">
                <a:solidFill>
                  <a:srgbClr val="C00000"/>
                </a:solidFill>
              </a:rPr>
              <a:t>application</a:t>
            </a:r>
            <a:r>
              <a:rPr spc="-75" dirty="0">
                <a:solidFill>
                  <a:srgbClr val="C00000"/>
                </a:solidFill>
              </a:rPr>
              <a:t> </a:t>
            </a:r>
            <a:r>
              <a:rPr dirty="0">
                <a:solidFill>
                  <a:srgbClr val="C00000"/>
                </a:solidFill>
              </a:rPr>
              <a:t>is</a:t>
            </a:r>
            <a:r>
              <a:rPr spc="-120" dirty="0">
                <a:solidFill>
                  <a:srgbClr val="C00000"/>
                </a:solidFill>
              </a:rPr>
              <a:t> </a:t>
            </a:r>
            <a:r>
              <a:rPr spc="-10" dirty="0">
                <a:solidFill>
                  <a:srgbClr val="C00000"/>
                </a:solidFill>
              </a:rPr>
              <a:t>consistent</a:t>
            </a:r>
            <a:r>
              <a:rPr spc="-105" dirty="0">
                <a:solidFill>
                  <a:srgbClr val="C00000"/>
                </a:solidFill>
              </a:rPr>
              <a:t> </a:t>
            </a:r>
            <a:r>
              <a:rPr dirty="0">
                <a:solidFill>
                  <a:srgbClr val="C00000"/>
                </a:solidFill>
              </a:rPr>
              <a:t>with</a:t>
            </a:r>
            <a:r>
              <a:rPr spc="-85" dirty="0">
                <a:solidFill>
                  <a:srgbClr val="C00000"/>
                </a:solidFill>
              </a:rPr>
              <a:t> </a:t>
            </a:r>
            <a:r>
              <a:rPr spc="-25" dirty="0">
                <a:solidFill>
                  <a:srgbClr val="C00000"/>
                </a:solidFill>
              </a:rPr>
              <a:t>the </a:t>
            </a:r>
            <a:r>
              <a:rPr dirty="0">
                <a:solidFill>
                  <a:srgbClr val="C00000"/>
                </a:solidFill>
              </a:rPr>
              <a:t>pesticide's</a:t>
            </a:r>
            <a:r>
              <a:rPr spc="-95" dirty="0">
                <a:solidFill>
                  <a:srgbClr val="C00000"/>
                </a:solidFill>
              </a:rPr>
              <a:t> </a:t>
            </a:r>
            <a:r>
              <a:rPr dirty="0">
                <a:solidFill>
                  <a:srgbClr val="C00000"/>
                </a:solidFill>
              </a:rPr>
              <a:t>labeling</a:t>
            </a:r>
            <a:r>
              <a:rPr spc="-75" dirty="0">
                <a:solidFill>
                  <a:srgbClr val="C00000"/>
                </a:solidFill>
              </a:rPr>
              <a:t> </a:t>
            </a:r>
            <a:r>
              <a:rPr dirty="0">
                <a:solidFill>
                  <a:srgbClr val="C00000"/>
                </a:solidFill>
              </a:rPr>
              <a:t>and</a:t>
            </a:r>
            <a:r>
              <a:rPr spc="-55" dirty="0">
                <a:solidFill>
                  <a:srgbClr val="C00000"/>
                </a:solidFill>
              </a:rPr>
              <a:t> </a:t>
            </a:r>
            <a:r>
              <a:rPr dirty="0">
                <a:solidFill>
                  <a:srgbClr val="C00000"/>
                </a:solidFill>
              </a:rPr>
              <a:t>regulations</a:t>
            </a:r>
            <a:r>
              <a:rPr dirty="0">
                <a:solidFill>
                  <a:srgbClr val="003399"/>
                </a:solidFill>
              </a:rPr>
              <a:t>.</a:t>
            </a:r>
            <a:r>
              <a:rPr spc="-65" dirty="0">
                <a:solidFill>
                  <a:srgbClr val="003399"/>
                </a:solidFill>
              </a:rPr>
              <a:t> </a:t>
            </a:r>
            <a:r>
              <a:rPr dirty="0"/>
              <a:t>When</a:t>
            </a:r>
            <a:r>
              <a:rPr spc="-90" dirty="0"/>
              <a:t> </a:t>
            </a:r>
            <a:r>
              <a:rPr dirty="0"/>
              <a:t>the</a:t>
            </a:r>
            <a:r>
              <a:rPr spc="-114" dirty="0"/>
              <a:t> </a:t>
            </a:r>
            <a:r>
              <a:rPr spc="-10" dirty="0"/>
              <a:t>pesticide </a:t>
            </a:r>
            <a:r>
              <a:rPr dirty="0">
                <a:solidFill>
                  <a:srgbClr val="C00000"/>
                </a:solidFill>
              </a:rPr>
              <a:t>applicator</a:t>
            </a:r>
            <a:r>
              <a:rPr spc="-105" dirty="0">
                <a:solidFill>
                  <a:srgbClr val="C00000"/>
                </a:solidFill>
              </a:rPr>
              <a:t> </a:t>
            </a:r>
            <a:r>
              <a:rPr dirty="0">
                <a:solidFill>
                  <a:srgbClr val="C00000"/>
                </a:solidFill>
              </a:rPr>
              <a:t>has</a:t>
            </a:r>
            <a:r>
              <a:rPr spc="-120" dirty="0">
                <a:solidFill>
                  <a:srgbClr val="C00000"/>
                </a:solidFill>
              </a:rPr>
              <a:t> </a:t>
            </a:r>
            <a:r>
              <a:rPr dirty="0">
                <a:solidFill>
                  <a:srgbClr val="C00000"/>
                </a:solidFill>
              </a:rPr>
              <a:t>complied</a:t>
            </a:r>
            <a:r>
              <a:rPr spc="-70" dirty="0">
                <a:solidFill>
                  <a:srgbClr val="C00000"/>
                </a:solidFill>
              </a:rPr>
              <a:t> </a:t>
            </a:r>
            <a:r>
              <a:rPr dirty="0"/>
              <a:t>with</a:t>
            </a:r>
            <a:r>
              <a:rPr spc="-85" dirty="0"/>
              <a:t> </a:t>
            </a:r>
            <a:r>
              <a:rPr dirty="0"/>
              <a:t>the</a:t>
            </a:r>
            <a:r>
              <a:rPr spc="-75" dirty="0"/>
              <a:t> </a:t>
            </a:r>
            <a:r>
              <a:rPr dirty="0">
                <a:solidFill>
                  <a:srgbClr val="C00000"/>
                </a:solidFill>
              </a:rPr>
              <a:t>notification</a:t>
            </a:r>
            <a:r>
              <a:rPr spc="-70" dirty="0">
                <a:solidFill>
                  <a:srgbClr val="C00000"/>
                </a:solidFill>
              </a:rPr>
              <a:t> </a:t>
            </a:r>
            <a:r>
              <a:rPr spc="-20" dirty="0"/>
              <a:t>,the </a:t>
            </a:r>
            <a:r>
              <a:rPr spc="-10" dirty="0"/>
              <a:t>applicator</a:t>
            </a:r>
            <a:r>
              <a:rPr spc="-155" dirty="0"/>
              <a:t> </a:t>
            </a:r>
            <a:r>
              <a:rPr dirty="0"/>
              <a:t>shall</a:t>
            </a:r>
            <a:r>
              <a:rPr spc="-10" dirty="0"/>
              <a:t> </a:t>
            </a:r>
            <a:r>
              <a:rPr dirty="0"/>
              <a:t>not</a:t>
            </a:r>
            <a:r>
              <a:rPr spc="-55" dirty="0"/>
              <a:t> </a:t>
            </a:r>
            <a:r>
              <a:rPr dirty="0"/>
              <a:t>be</a:t>
            </a:r>
            <a:r>
              <a:rPr spc="-65" dirty="0"/>
              <a:t> </a:t>
            </a:r>
            <a:r>
              <a:rPr dirty="0"/>
              <a:t>liable</a:t>
            </a:r>
            <a:r>
              <a:rPr spc="-80" dirty="0"/>
              <a:t> </a:t>
            </a:r>
            <a:r>
              <a:rPr dirty="0"/>
              <a:t>for</a:t>
            </a:r>
            <a:r>
              <a:rPr spc="-90" dirty="0"/>
              <a:t> </a:t>
            </a:r>
            <a:r>
              <a:rPr dirty="0"/>
              <a:t>injury</a:t>
            </a:r>
            <a:r>
              <a:rPr spc="-110" dirty="0"/>
              <a:t> </a:t>
            </a:r>
            <a:r>
              <a:rPr dirty="0"/>
              <a:t>to</a:t>
            </a:r>
            <a:r>
              <a:rPr spc="-60" dirty="0"/>
              <a:t> </a:t>
            </a:r>
            <a:r>
              <a:rPr dirty="0"/>
              <a:t>bees</a:t>
            </a:r>
            <a:r>
              <a:rPr spc="-80" dirty="0"/>
              <a:t> </a:t>
            </a:r>
            <a:r>
              <a:rPr dirty="0"/>
              <a:t>that</a:t>
            </a:r>
            <a:r>
              <a:rPr spc="-130" dirty="0"/>
              <a:t> </a:t>
            </a:r>
            <a:r>
              <a:rPr spc="-10" dirty="0"/>
              <a:t>enter </a:t>
            </a:r>
            <a:r>
              <a:rPr dirty="0"/>
              <a:t>the</a:t>
            </a:r>
            <a:r>
              <a:rPr spc="-165" dirty="0"/>
              <a:t> </a:t>
            </a:r>
            <a:r>
              <a:rPr dirty="0"/>
              <a:t>area</a:t>
            </a:r>
            <a:r>
              <a:rPr spc="-114" dirty="0"/>
              <a:t> </a:t>
            </a:r>
            <a:r>
              <a:rPr dirty="0"/>
              <a:t>treated</a:t>
            </a:r>
            <a:r>
              <a:rPr spc="-90" dirty="0"/>
              <a:t> </a:t>
            </a:r>
            <a:r>
              <a:rPr dirty="0"/>
              <a:t>during</a:t>
            </a:r>
            <a:r>
              <a:rPr spc="-75" dirty="0"/>
              <a:t> </a:t>
            </a:r>
            <a:r>
              <a:rPr dirty="0"/>
              <a:t>or</a:t>
            </a:r>
            <a:r>
              <a:rPr spc="-150" dirty="0"/>
              <a:t> </a:t>
            </a:r>
            <a:r>
              <a:rPr spc="-10" dirty="0"/>
              <a:t>after</a:t>
            </a:r>
            <a:r>
              <a:rPr spc="-125" dirty="0"/>
              <a:t> </a:t>
            </a:r>
            <a:r>
              <a:rPr dirty="0"/>
              <a:t>the</a:t>
            </a:r>
            <a:r>
              <a:rPr spc="-150" dirty="0"/>
              <a:t> </a:t>
            </a:r>
            <a:r>
              <a:rPr spc="-10" dirty="0"/>
              <a:t>application.</a:t>
            </a:r>
          </a:p>
        </p:txBody>
      </p:sp>
      <p:grpSp>
        <p:nvGrpSpPr>
          <p:cNvPr id="19" name="object 19"/>
          <p:cNvGrpSpPr/>
          <p:nvPr/>
        </p:nvGrpSpPr>
        <p:grpSpPr>
          <a:xfrm>
            <a:off x="541839" y="315169"/>
            <a:ext cx="8480425" cy="5728970"/>
            <a:chOff x="541839" y="315169"/>
            <a:chExt cx="8480425" cy="5728970"/>
          </a:xfrm>
        </p:grpSpPr>
        <p:pic>
          <p:nvPicPr>
            <p:cNvPr id="20" name="object 20"/>
            <p:cNvPicPr/>
            <p:nvPr/>
          </p:nvPicPr>
          <p:blipFill>
            <a:blip r:embed="rId16" cstate="print"/>
            <a:stretch>
              <a:fillRect/>
            </a:stretch>
          </p:blipFill>
          <p:spPr>
            <a:xfrm>
              <a:off x="7254240" y="4722876"/>
              <a:ext cx="1680959" cy="1232914"/>
            </a:xfrm>
            <a:prstGeom prst="rect">
              <a:avLst/>
            </a:prstGeom>
          </p:spPr>
        </p:pic>
        <p:sp>
          <p:nvSpPr>
            <p:cNvPr id="21" name="object 21"/>
            <p:cNvSpPr/>
            <p:nvPr/>
          </p:nvSpPr>
          <p:spPr>
            <a:xfrm>
              <a:off x="7167130" y="4635500"/>
              <a:ext cx="1855470" cy="1408430"/>
            </a:xfrm>
            <a:custGeom>
              <a:avLst/>
              <a:gdLst/>
              <a:ahLst/>
              <a:cxnLst/>
              <a:rect l="l" t="t" r="r" b="b"/>
              <a:pathLst>
                <a:path w="1855470" h="1408429">
                  <a:moveTo>
                    <a:pt x="1783981" y="71120"/>
                  </a:moveTo>
                  <a:lnTo>
                    <a:pt x="71120" y="71120"/>
                  </a:lnTo>
                  <a:lnTo>
                    <a:pt x="71120" y="88900"/>
                  </a:lnTo>
                  <a:lnTo>
                    <a:pt x="71120" y="1319530"/>
                  </a:lnTo>
                  <a:lnTo>
                    <a:pt x="71120" y="1337310"/>
                  </a:lnTo>
                  <a:lnTo>
                    <a:pt x="1783981" y="1337310"/>
                  </a:lnTo>
                  <a:lnTo>
                    <a:pt x="1783981" y="1319530"/>
                  </a:lnTo>
                  <a:lnTo>
                    <a:pt x="88900" y="1319530"/>
                  </a:lnTo>
                  <a:lnTo>
                    <a:pt x="88900" y="88900"/>
                  </a:lnTo>
                  <a:lnTo>
                    <a:pt x="1766201" y="88900"/>
                  </a:lnTo>
                  <a:lnTo>
                    <a:pt x="1766201" y="1318920"/>
                  </a:lnTo>
                  <a:lnTo>
                    <a:pt x="1783981" y="1318920"/>
                  </a:lnTo>
                  <a:lnTo>
                    <a:pt x="1783981" y="88900"/>
                  </a:lnTo>
                  <a:lnTo>
                    <a:pt x="1783981" y="71120"/>
                  </a:lnTo>
                  <a:close/>
                </a:path>
                <a:path w="1855470" h="1408429">
                  <a:moveTo>
                    <a:pt x="1855101" y="0"/>
                  </a:moveTo>
                  <a:lnTo>
                    <a:pt x="0" y="0"/>
                  </a:lnTo>
                  <a:lnTo>
                    <a:pt x="0" y="53340"/>
                  </a:lnTo>
                  <a:lnTo>
                    <a:pt x="0" y="1355090"/>
                  </a:lnTo>
                  <a:lnTo>
                    <a:pt x="0" y="1408430"/>
                  </a:lnTo>
                  <a:lnTo>
                    <a:pt x="1855101" y="1408430"/>
                  </a:lnTo>
                  <a:lnTo>
                    <a:pt x="1855101" y="1355090"/>
                  </a:lnTo>
                  <a:lnTo>
                    <a:pt x="53340" y="1355090"/>
                  </a:lnTo>
                  <a:lnTo>
                    <a:pt x="53340" y="53340"/>
                  </a:lnTo>
                  <a:lnTo>
                    <a:pt x="1801761" y="53340"/>
                  </a:lnTo>
                  <a:lnTo>
                    <a:pt x="1801761" y="1354480"/>
                  </a:lnTo>
                  <a:lnTo>
                    <a:pt x="1855101" y="1354480"/>
                  </a:lnTo>
                  <a:lnTo>
                    <a:pt x="1855101" y="53340"/>
                  </a:lnTo>
                  <a:lnTo>
                    <a:pt x="1855101" y="0"/>
                  </a:lnTo>
                  <a:close/>
                </a:path>
              </a:pathLst>
            </a:custGeom>
            <a:solidFill>
              <a:srgbClr val="000000"/>
            </a:solidFill>
          </p:spPr>
          <p:txBody>
            <a:bodyPr wrap="square" lIns="0" tIns="0" rIns="0" bIns="0" rtlCol="0"/>
            <a:lstStyle/>
            <a:p>
              <a:endParaRPr/>
            </a:p>
          </p:txBody>
        </p:sp>
        <p:pic>
          <p:nvPicPr>
            <p:cNvPr id="22" name="object 22"/>
            <p:cNvPicPr/>
            <p:nvPr/>
          </p:nvPicPr>
          <p:blipFill>
            <a:blip r:embed="rId17" cstate="print"/>
            <a:stretch>
              <a:fillRect/>
            </a:stretch>
          </p:blipFill>
          <p:spPr>
            <a:xfrm>
              <a:off x="541839" y="315169"/>
              <a:ext cx="8154428" cy="346214"/>
            </a:xfrm>
            <a:prstGeom prst="rect">
              <a:avLst/>
            </a:prstGeom>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204182" y="1840483"/>
            <a:ext cx="6888480" cy="818515"/>
          </a:xfrm>
          <a:prstGeom prst="rect">
            <a:avLst/>
          </a:prstGeom>
        </p:spPr>
        <p:txBody>
          <a:bodyPr vert="horz" wrap="square" lIns="0" tIns="13335" rIns="0" bIns="0" rtlCol="0">
            <a:spAutoFit/>
          </a:bodyPr>
          <a:lstStyle/>
          <a:p>
            <a:pPr marL="283845" marR="5080" indent="-271780">
              <a:lnSpc>
                <a:spcPct val="100000"/>
              </a:lnSpc>
              <a:spcBef>
                <a:spcPts val="105"/>
              </a:spcBef>
              <a:buClr>
                <a:srgbClr val="F3A447"/>
              </a:buClr>
              <a:buSzPct val="84615"/>
              <a:buFont typeface="Wingdings 2"/>
              <a:buChar char=""/>
              <a:tabLst>
                <a:tab pos="1911350" algn="l"/>
              </a:tabLst>
            </a:pPr>
            <a:r>
              <a:rPr sz="2600" spc="-20" dirty="0">
                <a:latin typeface="Constantia"/>
                <a:cs typeface="Constantia"/>
              </a:rPr>
              <a:t>Essentially,</a:t>
            </a:r>
            <a:r>
              <a:rPr sz="2600" spc="-80" dirty="0">
                <a:latin typeface="Constantia"/>
                <a:cs typeface="Constantia"/>
              </a:rPr>
              <a:t> </a:t>
            </a:r>
            <a:r>
              <a:rPr sz="2600" dirty="0">
                <a:latin typeface="Constantia"/>
                <a:cs typeface="Constantia"/>
              </a:rPr>
              <a:t>the</a:t>
            </a:r>
            <a:r>
              <a:rPr sz="2600" spc="-150" dirty="0">
                <a:latin typeface="Constantia"/>
                <a:cs typeface="Constantia"/>
              </a:rPr>
              <a:t> </a:t>
            </a:r>
            <a:r>
              <a:rPr sz="2600" spc="-10" dirty="0">
                <a:latin typeface="Constantia"/>
                <a:cs typeface="Constantia"/>
              </a:rPr>
              <a:t>applicator</a:t>
            </a:r>
            <a:r>
              <a:rPr sz="2600" spc="-140" dirty="0">
                <a:latin typeface="Constantia"/>
                <a:cs typeface="Constantia"/>
              </a:rPr>
              <a:t> </a:t>
            </a:r>
            <a:r>
              <a:rPr sz="2600" spc="-10" dirty="0">
                <a:latin typeface="Constantia"/>
                <a:cs typeface="Constantia"/>
              </a:rPr>
              <a:t>follows</a:t>
            </a:r>
            <a:r>
              <a:rPr sz="2600" spc="-125" dirty="0">
                <a:latin typeface="Constantia"/>
                <a:cs typeface="Constantia"/>
              </a:rPr>
              <a:t> </a:t>
            </a:r>
            <a:r>
              <a:rPr sz="2600" dirty="0">
                <a:latin typeface="Constantia"/>
                <a:cs typeface="Constantia"/>
              </a:rPr>
              <a:t>the</a:t>
            </a:r>
            <a:r>
              <a:rPr sz="2600" spc="-120" dirty="0">
                <a:latin typeface="Constantia"/>
                <a:cs typeface="Constantia"/>
              </a:rPr>
              <a:t> </a:t>
            </a:r>
            <a:r>
              <a:rPr sz="2600" spc="-10" dirty="0">
                <a:latin typeface="Constantia"/>
                <a:cs typeface="Constantia"/>
              </a:rPr>
              <a:t>pesticide 	</a:t>
            </a:r>
            <a:r>
              <a:rPr sz="2600" dirty="0">
                <a:latin typeface="Constantia"/>
                <a:cs typeface="Constantia"/>
              </a:rPr>
              <a:t>label</a:t>
            </a:r>
            <a:r>
              <a:rPr sz="2600" spc="-70" dirty="0">
                <a:latin typeface="Constantia"/>
                <a:cs typeface="Constantia"/>
              </a:rPr>
              <a:t> </a:t>
            </a:r>
            <a:r>
              <a:rPr sz="2600" dirty="0">
                <a:latin typeface="Constantia"/>
                <a:cs typeface="Constantia"/>
              </a:rPr>
              <a:t>in</a:t>
            </a:r>
            <a:r>
              <a:rPr sz="2600" spc="-120" dirty="0">
                <a:latin typeface="Constantia"/>
                <a:cs typeface="Constantia"/>
              </a:rPr>
              <a:t> </a:t>
            </a:r>
            <a:r>
              <a:rPr sz="2600" dirty="0">
                <a:latin typeface="Constantia"/>
                <a:cs typeface="Constantia"/>
              </a:rPr>
              <a:t>regards</a:t>
            </a:r>
            <a:r>
              <a:rPr sz="2600" spc="-100" dirty="0">
                <a:latin typeface="Constantia"/>
                <a:cs typeface="Constantia"/>
              </a:rPr>
              <a:t> </a:t>
            </a:r>
            <a:r>
              <a:rPr sz="2600" dirty="0">
                <a:latin typeface="Constantia"/>
                <a:cs typeface="Constantia"/>
              </a:rPr>
              <a:t>to</a:t>
            </a:r>
            <a:r>
              <a:rPr sz="2600" spc="-125" dirty="0">
                <a:latin typeface="Constantia"/>
                <a:cs typeface="Constantia"/>
              </a:rPr>
              <a:t> </a:t>
            </a:r>
            <a:r>
              <a:rPr sz="2600" spc="-10" dirty="0">
                <a:latin typeface="Constantia"/>
                <a:cs typeface="Constantia"/>
              </a:rPr>
              <a:t>bees.</a:t>
            </a:r>
            <a:endParaRPr sz="2600">
              <a:latin typeface="Constantia"/>
              <a:cs typeface="Constantia"/>
            </a:endParaRPr>
          </a:p>
        </p:txBody>
      </p:sp>
      <p:grpSp>
        <p:nvGrpSpPr>
          <p:cNvPr id="3" name="object 3"/>
          <p:cNvGrpSpPr/>
          <p:nvPr/>
        </p:nvGrpSpPr>
        <p:grpSpPr>
          <a:xfrm>
            <a:off x="1583689" y="4862262"/>
            <a:ext cx="6267450" cy="1238250"/>
            <a:chOff x="1590675" y="4897437"/>
            <a:chExt cx="6267450" cy="1238250"/>
          </a:xfrm>
        </p:grpSpPr>
        <p:pic>
          <p:nvPicPr>
            <p:cNvPr id="4" name="object 4"/>
            <p:cNvPicPr/>
            <p:nvPr/>
          </p:nvPicPr>
          <p:blipFill>
            <a:blip r:embed="rId3" cstate="print"/>
            <a:stretch>
              <a:fillRect/>
            </a:stretch>
          </p:blipFill>
          <p:spPr>
            <a:xfrm>
              <a:off x="1600200" y="4906963"/>
              <a:ext cx="6248399" cy="1221255"/>
            </a:xfrm>
            <a:prstGeom prst="rect">
              <a:avLst/>
            </a:prstGeom>
          </p:spPr>
        </p:pic>
        <p:sp>
          <p:nvSpPr>
            <p:cNvPr id="5" name="object 5"/>
            <p:cNvSpPr/>
            <p:nvPr/>
          </p:nvSpPr>
          <p:spPr>
            <a:xfrm>
              <a:off x="1595437" y="4902200"/>
              <a:ext cx="6257925" cy="1228725"/>
            </a:xfrm>
            <a:custGeom>
              <a:avLst/>
              <a:gdLst/>
              <a:ahLst/>
              <a:cxnLst/>
              <a:rect l="l" t="t" r="r" b="b"/>
              <a:pathLst>
                <a:path w="6257925" h="1228725">
                  <a:moveTo>
                    <a:pt x="0" y="0"/>
                  </a:moveTo>
                  <a:lnTo>
                    <a:pt x="6257925" y="0"/>
                  </a:lnTo>
                  <a:lnTo>
                    <a:pt x="6257925" y="1228725"/>
                  </a:lnTo>
                  <a:lnTo>
                    <a:pt x="0" y="1228725"/>
                  </a:lnTo>
                  <a:lnTo>
                    <a:pt x="0" y="0"/>
                  </a:lnTo>
                  <a:close/>
                </a:path>
              </a:pathLst>
            </a:custGeom>
            <a:ln w="9525">
              <a:solidFill>
                <a:srgbClr val="A7A8A7"/>
              </a:solidFill>
            </a:ln>
          </p:spPr>
          <p:txBody>
            <a:bodyPr wrap="square" lIns="0" tIns="0" rIns="0" bIns="0" rtlCol="0"/>
            <a:lstStyle/>
            <a:p>
              <a:endParaRPr/>
            </a:p>
          </p:txBody>
        </p:sp>
      </p:grpSp>
      <p:sp>
        <p:nvSpPr>
          <p:cNvPr id="6" name="object 6"/>
          <p:cNvSpPr txBox="1"/>
          <p:nvPr/>
        </p:nvSpPr>
        <p:spPr>
          <a:xfrm>
            <a:off x="1625600" y="6126162"/>
            <a:ext cx="6248400" cy="457200"/>
          </a:xfrm>
          <a:prstGeom prst="rect">
            <a:avLst/>
          </a:prstGeom>
          <a:solidFill>
            <a:srgbClr val="C1C1C1"/>
          </a:solidFill>
        </p:spPr>
        <p:txBody>
          <a:bodyPr vert="horz" wrap="square" lIns="0" tIns="30480" rIns="0" bIns="0" rtlCol="0">
            <a:spAutoFit/>
          </a:bodyPr>
          <a:lstStyle/>
          <a:p>
            <a:pPr algn="ctr">
              <a:lnSpc>
                <a:spcPct val="100000"/>
              </a:lnSpc>
              <a:spcBef>
                <a:spcPts val="240"/>
              </a:spcBef>
            </a:pPr>
            <a:r>
              <a:rPr sz="2400" b="1" dirty="0">
                <a:solidFill>
                  <a:srgbClr val="FFFFFF"/>
                </a:solidFill>
                <a:latin typeface="Comic Sans MS"/>
                <a:cs typeface="Comic Sans MS"/>
              </a:rPr>
              <a:t>Extract</a:t>
            </a:r>
            <a:r>
              <a:rPr sz="2400" b="1" spc="-40" dirty="0">
                <a:solidFill>
                  <a:srgbClr val="FFFFFF"/>
                </a:solidFill>
                <a:latin typeface="Comic Sans MS"/>
                <a:cs typeface="Comic Sans MS"/>
              </a:rPr>
              <a:t> </a:t>
            </a:r>
            <a:r>
              <a:rPr sz="2400" b="1" dirty="0">
                <a:solidFill>
                  <a:srgbClr val="FFFFFF"/>
                </a:solidFill>
                <a:latin typeface="Comic Sans MS"/>
                <a:cs typeface="Comic Sans MS"/>
              </a:rPr>
              <a:t>from</a:t>
            </a:r>
            <a:r>
              <a:rPr sz="2400" b="1" spc="-20" dirty="0">
                <a:solidFill>
                  <a:srgbClr val="FFFFFF"/>
                </a:solidFill>
                <a:latin typeface="Comic Sans MS"/>
                <a:cs typeface="Comic Sans MS"/>
              </a:rPr>
              <a:t> </a:t>
            </a:r>
            <a:r>
              <a:rPr sz="2400" b="1" dirty="0">
                <a:solidFill>
                  <a:srgbClr val="FFFFFF"/>
                </a:solidFill>
                <a:latin typeface="Comic Sans MS"/>
                <a:cs typeface="Comic Sans MS"/>
              </a:rPr>
              <a:t>a</a:t>
            </a:r>
            <a:r>
              <a:rPr sz="2400" b="1" spc="-15" dirty="0">
                <a:solidFill>
                  <a:srgbClr val="FFFFFF"/>
                </a:solidFill>
                <a:latin typeface="Comic Sans MS"/>
                <a:cs typeface="Comic Sans MS"/>
              </a:rPr>
              <a:t> </a:t>
            </a:r>
            <a:r>
              <a:rPr sz="2400" b="1" dirty="0">
                <a:solidFill>
                  <a:srgbClr val="FFFFFF"/>
                </a:solidFill>
                <a:latin typeface="Comic Sans MS"/>
                <a:cs typeface="Comic Sans MS"/>
              </a:rPr>
              <a:t>pesticide</a:t>
            </a:r>
            <a:r>
              <a:rPr sz="2400" b="1" spc="-25" dirty="0">
                <a:solidFill>
                  <a:srgbClr val="FFFFFF"/>
                </a:solidFill>
                <a:latin typeface="Comic Sans MS"/>
                <a:cs typeface="Comic Sans MS"/>
              </a:rPr>
              <a:t> </a:t>
            </a:r>
            <a:r>
              <a:rPr sz="2400" b="1" spc="-10" dirty="0">
                <a:solidFill>
                  <a:srgbClr val="FFFFFF"/>
                </a:solidFill>
                <a:latin typeface="Comic Sans MS"/>
                <a:cs typeface="Comic Sans MS"/>
              </a:rPr>
              <a:t>label</a:t>
            </a:r>
            <a:endParaRPr sz="2400">
              <a:latin typeface="Comic Sans MS"/>
              <a:cs typeface="Comic Sans MS"/>
            </a:endParaRPr>
          </a:p>
        </p:txBody>
      </p:sp>
      <p:grpSp>
        <p:nvGrpSpPr>
          <p:cNvPr id="7" name="object 7"/>
          <p:cNvGrpSpPr/>
          <p:nvPr/>
        </p:nvGrpSpPr>
        <p:grpSpPr>
          <a:xfrm>
            <a:off x="1357312" y="2601150"/>
            <a:ext cx="6720205" cy="3443604"/>
            <a:chOff x="1366837" y="2667000"/>
            <a:chExt cx="6720205" cy="3443604"/>
          </a:xfrm>
        </p:grpSpPr>
        <p:sp>
          <p:nvSpPr>
            <p:cNvPr id="8" name="object 8"/>
            <p:cNvSpPr/>
            <p:nvPr/>
          </p:nvSpPr>
          <p:spPr>
            <a:xfrm>
              <a:off x="1625600" y="5591175"/>
              <a:ext cx="5867400" cy="0"/>
            </a:xfrm>
            <a:custGeom>
              <a:avLst/>
              <a:gdLst/>
              <a:ahLst/>
              <a:cxnLst/>
              <a:rect l="l" t="t" r="r" b="b"/>
              <a:pathLst>
                <a:path w="5867400">
                  <a:moveTo>
                    <a:pt x="0" y="0"/>
                  </a:moveTo>
                  <a:lnTo>
                    <a:pt x="5867400" y="0"/>
                  </a:lnTo>
                </a:path>
              </a:pathLst>
            </a:custGeom>
            <a:ln w="22225">
              <a:solidFill>
                <a:srgbClr val="FF0000"/>
              </a:solidFill>
            </a:ln>
          </p:spPr>
          <p:txBody>
            <a:bodyPr wrap="square" lIns="0" tIns="0" rIns="0" bIns="0" rtlCol="0"/>
            <a:lstStyle/>
            <a:p>
              <a:endParaRPr/>
            </a:p>
          </p:txBody>
        </p:sp>
        <p:sp>
          <p:nvSpPr>
            <p:cNvPr id="9" name="object 9"/>
            <p:cNvSpPr/>
            <p:nvPr/>
          </p:nvSpPr>
          <p:spPr>
            <a:xfrm>
              <a:off x="1706562" y="6096000"/>
              <a:ext cx="5029200" cy="0"/>
            </a:xfrm>
            <a:custGeom>
              <a:avLst/>
              <a:gdLst/>
              <a:ahLst/>
              <a:cxnLst/>
              <a:rect l="l" t="t" r="r" b="b"/>
              <a:pathLst>
                <a:path w="5029200">
                  <a:moveTo>
                    <a:pt x="0" y="0"/>
                  </a:moveTo>
                  <a:lnTo>
                    <a:pt x="5029200" y="0"/>
                  </a:lnTo>
                </a:path>
              </a:pathLst>
            </a:custGeom>
            <a:ln w="28575">
              <a:solidFill>
                <a:srgbClr val="FF0000"/>
              </a:solidFill>
            </a:ln>
          </p:spPr>
          <p:txBody>
            <a:bodyPr wrap="square" lIns="0" tIns="0" rIns="0" bIns="0" rtlCol="0"/>
            <a:lstStyle/>
            <a:p>
              <a:endParaRPr/>
            </a:p>
          </p:txBody>
        </p:sp>
        <p:pic>
          <p:nvPicPr>
            <p:cNvPr id="10" name="object 10"/>
            <p:cNvPicPr/>
            <p:nvPr/>
          </p:nvPicPr>
          <p:blipFill>
            <a:blip r:embed="rId4" cstate="print"/>
            <a:stretch>
              <a:fillRect/>
            </a:stretch>
          </p:blipFill>
          <p:spPr>
            <a:xfrm>
              <a:off x="1600200" y="4691062"/>
              <a:ext cx="6248399" cy="373178"/>
            </a:xfrm>
            <a:prstGeom prst="rect">
              <a:avLst/>
            </a:prstGeom>
          </p:spPr>
        </p:pic>
        <p:pic>
          <p:nvPicPr>
            <p:cNvPr id="11" name="object 11"/>
            <p:cNvPicPr/>
            <p:nvPr/>
          </p:nvPicPr>
          <p:blipFill>
            <a:blip r:embed="rId5" cstate="print"/>
            <a:stretch>
              <a:fillRect/>
            </a:stretch>
          </p:blipFill>
          <p:spPr>
            <a:xfrm>
              <a:off x="1376375" y="2676525"/>
              <a:ext cx="6684556" cy="1393761"/>
            </a:xfrm>
            <a:prstGeom prst="rect">
              <a:avLst/>
            </a:prstGeom>
          </p:spPr>
        </p:pic>
        <p:sp>
          <p:nvSpPr>
            <p:cNvPr id="12" name="object 12"/>
            <p:cNvSpPr/>
            <p:nvPr/>
          </p:nvSpPr>
          <p:spPr>
            <a:xfrm>
              <a:off x="1371600" y="2671762"/>
              <a:ext cx="6710680" cy="1403350"/>
            </a:xfrm>
            <a:custGeom>
              <a:avLst/>
              <a:gdLst/>
              <a:ahLst/>
              <a:cxnLst/>
              <a:rect l="l" t="t" r="r" b="b"/>
              <a:pathLst>
                <a:path w="6710680" h="1403350">
                  <a:moveTo>
                    <a:pt x="0" y="0"/>
                  </a:moveTo>
                  <a:lnTo>
                    <a:pt x="6710362" y="0"/>
                  </a:lnTo>
                  <a:lnTo>
                    <a:pt x="6710362" y="1403350"/>
                  </a:lnTo>
                  <a:lnTo>
                    <a:pt x="0" y="1403350"/>
                  </a:lnTo>
                  <a:lnTo>
                    <a:pt x="0" y="0"/>
                  </a:lnTo>
                  <a:close/>
                </a:path>
              </a:pathLst>
            </a:custGeom>
            <a:ln w="9525">
              <a:solidFill>
                <a:srgbClr val="A7A8A7"/>
              </a:solidFill>
            </a:ln>
          </p:spPr>
          <p:txBody>
            <a:bodyPr wrap="square" lIns="0" tIns="0" rIns="0" bIns="0" rtlCol="0"/>
            <a:lstStyle/>
            <a:p>
              <a:endParaRPr/>
            </a:p>
          </p:txBody>
        </p:sp>
        <p:sp>
          <p:nvSpPr>
            <p:cNvPr id="13" name="object 13"/>
            <p:cNvSpPr/>
            <p:nvPr/>
          </p:nvSpPr>
          <p:spPr>
            <a:xfrm>
              <a:off x="1376362" y="4044950"/>
              <a:ext cx="6701155" cy="457200"/>
            </a:xfrm>
            <a:custGeom>
              <a:avLst/>
              <a:gdLst/>
              <a:ahLst/>
              <a:cxnLst/>
              <a:rect l="l" t="t" r="r" b="b"/>
              <a:pathLst>
                <a:path w="6701155" h="457200">
                  <a:moveTo>
                    <a:pt x="6700837" y="0"/>
                  </a:moveTo>
                  <a:lnTo>
                    <a:pt x="0" y="0"/>
                  </a:lnTo>
                  <a:lnTo>
                    <a:pt x="0" y="457200"/>
                  </a:lnTo>
                  <a:lnTo>
                    <a:pt x="6700837" y="457200"/>
                  </a:lnTo>
                  <a:lnTo>
                    <a:pt x="6700837" y="0"/>
                  </a:lnTo>
                  <a:close/>
                </a:path>
              </a:pathLst>
            </a:custGeom>
            <a:solidFill>
              <a:srgbClr val="C1C1C1"/>
            </a:solidFill>
          </p:spPr>
          <p:txBody>
            <a:bodyPr wrap="square" lIns="0" tIns="0" rIns="0" bIns="0" rtlCol="0"/>
            <a:lstStyle/>
            <a:p>
              <a:endParaRPr/>
            </a:p>
          </p:txBody>
        </p:sp>
      </p:grpSp>
      <p:sp>
        <p:nvSpPr>
          <p:cNvPr id="14" name="object 14"/>
          <p:cNvSpPr txBox="1"/>
          <p:nvPr/>
        </p:nvSpPr>
        <p:spPr>
          <a:xfrm>
            <a:off x="1376362" y="4044950"/>
            <a:ext cx="6701155" cy="457200"/>
          </a:xfrm>
          <a:prstGeom prst="rect">
            <a:avLst/>
          </a:prstGeom>
        </p:spPr>
        <p:txBody>
          <a:bodyPr vert="horz" wrap="square" lIns="0" tIns="30480" rIns="0" bIns="0" rtlCol="0">
            <a:spAutoFit/>
          </a:bodyPr>
          <a:lstStyle/>
          <a:p>
            <a:pPr algn="ctr">
              <a:lnSpc>
                <a:spcPct val="100000"/>
              </a:lnSpc>
              <a:spcBef>
                <a:spcPts val="240"/>
              </a:spcBef>
            </a:pPr>
            <a:r>
              <a:rPr sz="2400" b="1" dirty="0">
                <a:solidFill>
                  <a:srgbClr val="FFFFFF"/>
                </a:solidFill>
                <a:latin typeface="Comic Sans MS"/>
                <a:cs typeface="Comic Sans MS"/>
              </a:rPr>
              <a:t>Extract</a:t>
            </a:r>
            <a:r>
              <a:rPr sz="2400" b="1" spc="-40" dirty="0">
                <a:solidFill>
                  <a:srgbClr val="FFFFFF"/>
                </a:solidFill>
                <a:latin typeface="Comic Sans MS"/>
                <a:cs typeface="Comic Sans MS"/>
              </a:rPr>
              <a:t> </a:t>
            </a:r>
            <a:r>
              <a:rPr sz="2400" b="1" dirty="0">
                <a:solidFill>
                  <a:srgbClr val="FFFFFF"/>
                </a:solidFill>
                <a:latin typeface="Comic Sans MS"/>
                <a:cs typeface="Comic Sans MS"/>
              </a:rPr>
              <a:t>from</a:t>
            </a:r>
            <a:r>
              <a:rPr sz="2400" b="1" spc="-20" dirty="0">
                <a:solidFill>
                  <a:srgbClr val="FFFFFF"/>
                </a:solidFill>
                <a:latin typeface="Comic Sans MS"/>
                <a:cs typeface="Comic Sans MS"/>
              </a:rPr>
              <a:t> </a:t>
            </a:r>
            <a:r>
              <a:rPr sz="2400" b="1" dirty="0">
                <a:solidFill>
                  <a:srgbClr val="FFFFFF"/>
                </a:solidFill>
                <a:latin typeface="Comic Sans MS"/>
                <a:cs typeface="Comic Sans MS"/>
              </a:rPr>
              <a:t>a</a:t>
            </a:r>
            <a:r>
              <a:rPr sz="2400" b="1" spc="-15" dirty="0">
                <a:solidFill>
                  <a:srgbClr val="FFFFFF"/>
                </a:solidFill>
                <a:latin typeface="Comic Sans MS"/>
                <a:cs typeface="Comic Sans MS"/>
              </a:rPr>
              <a:t> </a:t>
            </a:r>
            <a:r>
              <a:rPr sz="2400" b="1" dirty="0">
                <a:solidFill>
                  <a:srgbClr val="FFFFFF"/>
                </a:solidFill>
                <a:latin typeface="Comic Sans MS"/>
                <a:cs typeface="Comic Sans MS"/>
              </a:rPr>
              <a:t>pesticide</a:t>
            </a:r>
            <a:r>
              <a:rPr sz="2400" b="1" spc="-25" dirty="0">
                <a:solidFill>
                  <a:srgbClr val="FFFFFF"/>
                </a:solidFill>
                <a:latin typeface="Comic Sans MS"/>
                <a:cs typeface="Comic Sans MS"/>
              </a:rPr>
              <a:t> </a:t>
            </a:r>
            <a:r>
              <a:rPr sz="2400" b="1" spc="-10" dirty="0">
                <a:solidFill>
                  <a:srgbClr val="FFFFFF"/>
                </a:solidFill>
                <a:latin typeface="Comic Sans MS"/>
                <a:cs typeface="Comic Sans MS"/>
              </a:rPr>
              <a:t>label</a:t>
            </a:r>
            <a:endParaRPr sz="2400">
              <a:latin typeface="Comic Sans MS"/>
              <a:cs typeface="Comic Sans MS"/>
            </a:endParaRPr>
          </a:p>
        </p:txBody>
      </p:sp>
      <p:grpSp>
        <p:nvGrpSpPr>
          <p:cNvPr id="15" name="object 15"/>
          <p:cNvGrpSpPr/>
          <p:nvPr/>
        </p:nvGrpSpPr>
        <p:grpSpPr>
          <a:xfrm>
            <a:off x="404025" y="215900"/>
            <a:ext cx="7562215" cy="3819525"/>
            <a:chOff x="404025" y="215900"/>
            <a:chExt cx="7562215" cy="3819525"/>
          </a:xfrm>
        </p:grpSpPr>
        <p:sp>
          <p:nvSpPr>
            <p:cNvPr id="16" name="object 16"/>
            <p:cNvSpPr/>
            <p:nvPr/>
          </p:nvSpPr>
          <p:spPr>
            <a:xfrm>
              <a:off x="2590799" y="3505200"/>
              <a:ext cx="5257800" cy="0"/>
            </a:xfrm>
            <a:custGeom>
              <a:avLst/>
              <a:gdLst/>
              <a:ahLst/>
              <a:cxnLst/>
              <a:rect l="l" t="t" r="r" b="b"/>
              <a:pathLst>
                <a:path w="5257800">
                  <a:moveTo>
                    <a:pt x="0" y="0"/>
                  </a:moveTo>
                  <a:lnTo>
                    <a:pt x="5257800" y="0"/>
                  </a:lnTo>
                </a:path>
              </a:pathLst>
            </a:custGeom>
            <a:ln w="22225">
              <a:solidFill>
                <a:srgbClr val="FF0000"/>
              </a:solidFill>
            </a:ln>
          </p:spPr>
          <p:txBody>
            <a:bodyPr wrap="square" lIns="0" tIns="0" rIns="0" bIns="0" rtlCol="0"/>
            <a:lstStyle/>
            <a:p>
              <a:endParaRPr/>
            </a:p>
          </p:txBody>
        </p:sp>
        <p:sp>
          <p:nvSpPr>
            <p:cNvPr id="17" name="object 17"/>
            <p:cNvSpPr/>
            <p:nvPr/>
          </p:nvSpPr>
          <p:spPr>
            <a:xfrm>
              <a:off x="1489074" y="3744912"/>
              <a:ext cx="6477000" cy="0"/>
            </a:xfrm>
            <a:custGeom>
              <a:avLst/>
              <a:gdLst/>
              <a:ahLst/>
              <a:cxnLst/>
              <a:rect l="l" t="t" r="r" b="b"/>
              <a:pathLst>
                <a:path w="6477000">
                  <a:moveTo>
                    <a:pt x="0" y="0"/>
                  </a:moveTo>
                  <a:lnTo>
                    <a:pt x="6477000" y="0"/>
                  </a:lnTo>
                </a:path>
              </a:pathLst>
            </a:custGeom>
            <a:ln w="22225">
              <a:solidFill>
                <a:srgbClr val="FF0000"/>
              </a:solidFill>
            </a:ln>
          </p:spPr>
          <p:txBody>
            <a:bodyPr wrap="square" lIns="0" tIns="0" rIns="0" bIns="0" rtlCol="0"/>
            <a:lstStyle/>
            <a:p>
              <a:endParaRPr/>
            </a:p>
          </p:txBody>
        </p:sp>
        <p:sp>
          <p:nvSpPr>
            <p:cNvPr id="18" name="object 18"/>
            <p:cNvSpPr/>
            <p:nvPr/>
          </p:nvSpPr>
          <p:spPr>
            <a:xfrm>
              <a:off x="1625599" y="4024312"/>
              <a:ext cx="1295400" cy="0"/>
            </a:xfrm>
            <a:custGeom>
              <a:avLst/>
              <a:gdLst/>
              <a:ahLst/>
              <a:cxnLst/>
              <a:rect l="l" t="t" r="r" b="b"/>
              <a:pathLst>
                <a:path w="1295400">
                  <a:moveTo>
                    <a:pt x="0" y="0"/>
                  </a:moveTo>
                  <a:lnTo>
                    <a:pt x="1295400" y="0"/>
                  </a:lnTo>
                </a:path>
              </a:pathLst>
            </a:custGeom>
            <a:ln w="22225">
              <a:solidFill>
                <a:srgbClr val="FF0000"/>
              </a:solidFill>
            </a:ln>
          </p:spPr>
          <p:txBody>
            <a:bodyPr wrap="square" lIns="0" tIns="0" rIns="0" bIns="0" rtlCol="0"/>
            <a:lstStyle/>
            <a:p>
              <a:endParaRPr/>
            </a:p>
          </p:txBody>
        </p:sp>
        <p:pic>
          <p:nvPicPr>
            <p:cNvPr id="19" name="object 19"/>
            <p:cNvPicPr/>
            <p:nvPr/>
          </p:nvPicPr>
          <p:blipFill>
            <a:blip r:embed="rId6" cstate="print"/>
            <a:stretch>
              <a:fillRect/>
            </a:stretch>
          </p:blipFill>
          <p:spPr>
            <a:xfrm>
              <a:off x="490728" y="303276"/>
              <a:ext cx="2430779" cy="1435607"/>
            </a:xfrm>
            <a:prstGeom prst="rect">
              <a:avLst/>
            </a:prstGeom>
          </p:spPr>
        </p:pic>
        <p:sp>
          <p:nvSpPr>
            <p:cNvPr id="20" name="object 20"/>
            <p:cNvSpPr/>
            <p:nvPr/>
          </p:nvSpPr>
          <p:spPr>
            <a:xfrm>
              <a:off x="404025" y="215899"/>
              <a:ext cx="2605405" cy="1610360"/>
            </a:xfrm>
            <a:custGeom>
              <a:avLst/>
              <a:gdLst/>
              <a:ahLst/>
              <a:cxnLst/>
              <a:rect l="l" t="t" r="r" b="b"/>
              <a:pathLst>
                <a:path w="2605405" h="1610360">
                  <a:moveTo>
                    <a:pt x="2533967" y="71120"/>
                  </a:moveTo>
                  <a:lnTo>
                    <a:pt x="71120" y="71120"/>
                  </a:lnTo>
                  <a:lnTo>
                    <a:pt x="71120" y="88900"/>
                  </a:lnTo>
                  <a:lnTo>
                    <a:pt x="71120" y="1521460"/>
                  </a:lnTo>
                  <a:lnTo>
                    <a:pt x="71120" y="1539240"/>
                  </a:lnTo>
                  <a:lnTo>
                    <a:pt x="2533967" y="1539240"/>
                  </a:lnTo>
                  <a:lnTo>
                    <a:pt x="2533967" y="1521460"/>
                  </a:lnTo>
                  <a:lnTo>
                    <a:pt x="88900" y="1521460"/>
                  </a:lnTo>
                  <a:lnTo>
                    <a:pt x="88900" y="88900"/>
                  </a:lnTo>
                  <a:lnTo>
                    <a:pt x="2516187" y="88900"/>
                  </a:lnTo>
                  <a:lnTo>
                    <a:pt x="2516187" y="1521396"/>
                  </a:lnTo>
                  <a:lnTo>
                    <a:pt x="2533967" y="1521396"/>
                  </a:lnTo>
                  <a:lnTo>
                    <a:pt x="2533967" y="88900"/>
                  </a:lnTo>
                  <a:lnTo>
                    <a:pt x="2533967" y="71120"/>
                  </a:lnTo>
                  <a:close/>
                </a:path>
                <a:path w="2605405" h="1610360">
                  <a:moveTo>
                    <a:pt x="2605087" y="53352"/>
                  </a:moveTo>
                  <a:lnTo>
                    <a:pt x="2551734" y="53352"/>
                  </a:lnTo>
                  <a:lnTo>
                    <a:pt x="2551734" y="1556956"/>
                  </a:lnTo>
                  <a:lnTo>
                    <a:pt x="2605087" y="1556956"/>
                  </a:lnTo>
                  <a:lnTo>
                    <a:pt x="2605087" y="53352"/>
                  </a:lnTo>
                  <a:close/>
                </a:path>
                <a:path w="2605405" h="1610360">
                  <a:moveTo>
                    <a:pt x="2605087" y="0"/>
                  </a:moveTo>
                  <a:lnTo>
                    <a:pt x="0" y="0"/>
                  </a:lnTo>
                  <a:lnTo>
                    <a:pt x="0" y="53340"/>
                  </a:lnTo>
                  <a:lnTo>
                    <a:pt x="0" y="1557020"/>
                  </a:lnTo>
                  <a:lnTo>
                    <a:pt x="0" y="1610360"/>
                  </a:lnTo>
                  <a:lnTo>
                    <a:pt x="2605087" y="1610360"/>
                  </a:lnTo>
                  <a:lnTo>
                    <a:pt x="2605087" y="1557020"/>
                  </a:lnTo>
                  <a:lnTo>
                    <a:pt x="53327" y="1557020"/>
                  </a:lnTo>
                  <a:lnTo>
                    <a:pt x="53327" y="53340"/>
                  </a:lnTo>
                  <a:lnTo>
                    <a:pt x="2605087" y="53340"/>
                  </a:lnTo>
                  <a:lnTo>
                    <a:pt x="2605087" y="0"/>
                  </a:lnTo>
                  <a:close/>
                </a:path>
              </a:pathLst>
            </a:custGeom>
            <a:solidFill>
              <a:srgbClr val="000000"/>
            </a:solidFill>
          </p:spPr>
          <p:txBody>
            <a:bodyPr wrap="square" lIns="0" tIns="0" rIns="0" bIns="0" rtlCol="0"/>
            <a:lstStyle/>
            <a:p>
              <a:endParaRPr/>
            </a:p>
          </p:txBody>
        </p:sp>
        <p:pic>
          <p:nvPicPr>
            <p:cNvPr id="21" name="object 21"/>
            <p:cNvPicPr/>
            <p:nvPr/>
          </p:nvPicPr>
          <p:blipFill>
            <a:blip r:embed="rId7" cstate="print"/>
            <a:stretch>
              <a:fillRect/>
            </a:stretch>
          </p:blipFill>
          <p:spPr>
            <a:xfrm>
              <a:off x="3722390" y="601005"/>
              <a:ext cx="4233887" cy="346214"/>
            </a:xfrm>
            <a:prstGeom prst="rect">
              <a:avLst/>
            </a:prstGeom>
          </p:spPr>
        </p:pic>
        <p:pic>
          <p:nvPicPr>
            <p:cNvPr id="22" name="object 22"/>
            <p:cNvPicPr/>
            <p:nvPr/>
          </p:nvPicPr>
          <p:blipFill>
            <a:blip r:embed="rId8" cstate="print"/>
            <a:stretch>
              <a:fillRect/>
            </a:stretch>
          </p:blipFill>
          <p:spPr>
            <a:xfrm>
              <a:off x="3973753" y="1166167"/>
              <a:ext cx="3773030" cy="329691"/>
            </a:xfrm>
            <a:prstGeom prst="rect">
              <a:avLst/>
            </a:prstGeom>
          </p:spPr>
        </p:pic>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40739" y="2365999"/>
            <a:ext cx="7680959" cy="3825240"/>
          </a:xfrm>
          <a:prstGeom prst="rect">
            <a:avLst/>
          </a:prstGeom>
        </p:spPr>
        <p:txBody>
          <a:bodyPr vert="horz" wrap="square" lIns="0" tIns="32384" rIns="0" bIns="0" rtlCol="0">
            <a:spAutoFit/>
          </a:bodyPr>
          <a:lstStyle/>
          <a:p>
            <a:pPr marL="286385" indent="-273685">
              <a:lnSpc>
                <a:spcPct val="100000"/>
              </a:lnSpc>
              <a:spcBef>
                <a:spcPts val="254"/>
              </a:spcBef>
              <a:buClr>
                <a:srgbClr val="F3A447"/>
              </a:buClr>
              <a:buSzPct val="85416"/>
              <a:buFont typeface="Wingdings 2"/>
              <a:buChar char=""/>
              <a:tabLst>
                <a:tab pos="286385" algn="l"/>
              </a:tabLst>
            </a:pPr>
            <a:r>
              <a:rPr sz="2400" b="1" dirty="0">
                <a:latin typeface="Constantia"/>
                <a:cs typeface="Constantia"/>
              </a:rPr>
              <a:t>6614.</a:t>
            </a:r>
            <a:r>
              <a:rPr sz="2400" b="1" spc="-40" dirty="0">
                <a:latin typeface="Constantia"/>
                <a:cs typeface="Constantia"/>
              </a:rPr>
              <a:t> </a:t>
            </a:r>
            <a:r>
              <a:rPr sz="2400" b="1" spc="-10" dirty="0">
                <a:latin typeface="Constantia"/>
                <a:cs typeface="Constantia"/>
              </a:rPr>
              <a:t>Protection</a:t>
            </a:r>
            <a:r>
              <a:rPr sz="2400" b="1" spc="-120" dirty="0">
                <a:latin typeface="Constantia"/>
                <a:cs typeface="Constantia"/>
              </a:rPr>
              <a:t> </a:t>
            </a:r>
            <a:r>
              <a:rPr sz="2400" b="1" dirty="0">
                <a:latin typeface="Constantia"/>
                <a:cs typeface="Constantia"/>
              </a:rPr>
              <a:t>of</a:t>
            </a:r>
            <a:r>
              <a:rPr sz="2400" b="1" spc="50" dirty="0">
                <a:latin typeface="Constantia"/>
                <a:cs typeface="Constantia"/>
              </a:rPr>
              <a:t> </a:t>
            </a:r>
            <a:r>
              <a:rPr sz="2400" b="1" spc="-10" dirty="0">
                <a:latin typeface="Constantia"/>
                <a:cs typeface="Constantia"/>
              </a:rPr>
              <a:t>Persons,</a:t>
            </a:r>
            <a:r>
              <a:rPr sz="2400" b="1" spc="-50" dirty="0">
                <a:latin typeface="Constantia"/>
                <a:cs typeface="Constantia"/>
              </a:rPr>
              <a:t> </a:t>
            </a:r>
            <a:r>
              <a:rPr sz="2400" b="1" dirty="0">
                <a:latin typeface="Constantia"/>
                <a:cs typeface="Constantia"/>
              </a:rPr>
              <a:t>Animals,</a:t>
            </a:r>
            <a:r>
              <a:rPr sz="2400" b="1" spc="-35" dirty="0">
                <a:latin typeface="Constantia"/>
                <a:cs typeface="Constantia"/>
              </a:rPr>
              <a:t> </a:t>
            </a:r>
            <a:r>
              <a:rPr sz="2400" b="1" dirty="0">
                <a:latin typeface="Constantia"/>
                <a:cs typeface="Constantia"/>
              </a:rPr>
              <a:t>and</a:t>
            </a:r>
            <a:r>
              <a:rPr sz="2400" b="1" spc="-10" dirty="0">
                <a:latin typeface="Constantia"/>
                <a:cs typeface="Constantia"/>
              </a:rPr>
              <a:t> Property.</a:t>
            </a:r>
            <a:endParaRPr sz="2400" dirty="0">
              <a:latin typeface="Constantia"/>
              <a:cs typeface="Constantia"/>
            </a:endParaRPr>
          </a:p>
          <a:p>
            <a:pPr marL="12700" marR="5080" lvl="1" indent="431800">
              <a:lnSpc>
                <a:spcPct val="80000"/>
              </a:lnSpc>
              <a:spcBef>
                <a:spcPts val="620"/>
              </a:spcBef>
              <a:buAutoNum type="alphaLcParenBoth"/>
              <a:tabLst>
                <a:tab pos="444500" algn="l"/>
              </a:tabLst>
            </a:pPr>
            <a:r>
              <a:rPr sz="2000" dirty="0">
                <a:latin typeface="Constantia"/>
                <a:cs typeface="Constantia"/>
              </a:rPr>
              <a:t>An</a:t>
            </a:r>
            <a:r>
              <a:rPr sz="2000" spc="-114" dirty="0">
                <a:latin typeface="Constantia"/>
                <a:cs typeface="Constantia"/>
              </a:rPr>
              <a:t> </a:t>
            </a:r>
            <a:r>
              <a:rPr sz="2000" spc="-10" dirty="0">
                <a:latin typeface="Constantia"/>
                <a:cs typeface="Constantia"/>
              </a:rPr>
              <a:t>applicator</a:t>
            </a:r>
            <a:r>
              <a:rPr sz="2000" spc="-100" dirty="0">
                <a:latin typeface="Constantia"/>
                <a:cs typeface="Constantia"/>
              </a:rPr>
              <a:t> </a:t>
            </a:r>
            <a:r>
              <a:rPr sz="2000" spc="-10" dirty="0">
                <a:latin typeface="Constantia"/>
                <a:cs typeface="Constantia"/>
              </a:rPr>
              <a:t>prior</a:t>
            </a:r>
            <a:r>
              <a:rPr sz="2000" spc="-110" dirty="0">
                <a:latin typeface="Constantia"/>
                <a:cs typeface="Constantia"/>
              </a:rPr>
              <a:t> </a:t>
            </a:r>
            <a:r>
              <a:rPr sz="2000" spc="-20" dirty="0">
                <a:latin typeface="Constantia"/>
                <a:cs typeface="Constantia"/>
              </a:rPr>
              <a:t>to</a:t>
            </a:r>
            <a:r>
              <a:rPr sz="2000" spc="-125" dirty="0">
                <a:latin typeface="Constantia"/>
                <a:cs typeface="Constantia"/>
              </a:rPr>
              <a:t> </a:t>
            </a:r>
            <a:r>
              <a:rPr sz="2000" dirty="0">
                <a:latin typeface="Constantia"/>
                <a:cs typeface="Constantia"/>
              </a:rPr>
              <a:t>and</a:t>
            </a:r>
            <a:r>
              <a:rPr sz="2000" spc="-45" dirty="0">
                <a:latin typeface="Constantia"/>
                <a:cs typeface="Constantia"/>
              </a:rPr>
              <a:t> </a:t>
            </a:r>
            <a:r>
              <a:rPr sz="2000" spc="-10" dirty="0">
                <a:latin typeface="Constantia"/>
                <a:cs typeface="Constantia"/>
              </a:rPr>
              <a:t>while</a:t>
            </a:r>
            <a:r>
              <a:rPr sz="2000" spc="-114" dirty="0">
                <a:latin typeface="Constantia"/>
                <a:cs typeface="Constantia"/>
              </a:rPr>
              <a:t> </a:t>
            </a:r>
            <a:r>
              <a:rPr sz="2000" dirty="0">
                <a:latin typeface="Constantia"/>
                <a:cs typeface="Constantia"/>
              </a:rPr>
              <a:t>applying</a:t>
            </a:r>
            <a:r>
              <a:rPr sz="2000" spc="-35" dirty="0">
                <a:latin typeface="Constantia"/>
                <a:cs typeface="Constantia"/>
              </a:rPr>
              <a:t> </a:t>
            </a:r>
            <a:r>
              <a:rPr sz="2000" dirty="0">
                <a:latin typeface="Constantia"/>
                <a:cs typeface="Constantia"/>
              </a:rPr>
              <a:t>a</a:t>
            </a:r>
            <a:r>
              <a:rPr sz="2000" spc="-80" dirty="0">
                <a:latin typeface="Constantia"/>
                <a:cs typeface="Constantia"/>
              </a:rPr>
              <a:t> </a:t>
            </a:r>
            <a:r>
              <a:rPr sz="2000" dirty="0">
                <a:latin typeface="Constantia"/>
                <a:cs typeface="Constantia"/>
              </a:rPr>
              <a:t>pesticide</a:t>
            </a:r>
            <a:r>
              <a:rPr sz="2000" spc="-95" dirty="0">
                <a:latin typeface="Constantia"/>
                <a:cs typeface="Constantia"/>
              </a:rPr>
              <a:t> </a:t>
            </a:r>
            <a:r>
              <a:rPr sz="2000" dirty="0">
                <a:latin typeface="Constantia"/>
                <a:cs typeface="Constantia"/>
              </a:rPr>
              <a:t>shall</a:t>
            </a:r>
            <a:r>
              <a:rPr sz="2000" spc="-50" dirty="0">
                <a:latin typeface="Constantia"/>
                <a:cs typeface="Constantia"/>
              </a:rPr>
              <a:t> </a:t>
            </a:r>
            <a:r>
              <a:rPr sz="2000" spc="-10" dirty="0">
                <a:solidFill>
                  <a:srgbClr val="0000FF"/>
                </a:solidFill>
                <a:latin typeface="Constantia"/>
                <a:cs typeface="Constantia"/>
              </a:rPr>
              <a:t>evaluate </a:t>
            </a:r>
            <a:r>
              <a:rPr sz="2000" dirty="0">
                <a:solidFill>
                  <a:srgbClr val="0000FF"/>
                </a:solidFill>
                <a:latin typeface="Constantia"/>
                <a:cs typeface="Constantia"/>
              </a:rPr>
              <a:t>the</a:t>
            </a:r>
            <a:r>
              <a:rPr sz="2000" spc="-105" dirty="0">
                <a:solidFill>
                  <a:srgbClr val="0000FF"/>
                </a:solidFill>
                <a:latin typeface="Constantia"/>
                <a:cs typeface="Constantia"/>
              </a:rPr>
              <a:t> </a:t>
            </a:r>
            <a:r>
              <a:rPr sz="2000" dirty="0">
                <a:solidFill>
                  <a:srgbClr val="0000FF"/>
                </a:solidFill>
                <a:latin typeface="Constantia"/>
                <a:cs typeface="Constantia"/>
              </a:rPr>
              <a:t>equipment</a:t>
            </a:r>
            <a:r>
              <a:rPr sz="2000" spc="-75" dirty="0">
                <a:solidFill>
                  <a:srgbClr val="0000FF"/>
                </a:solidFill>
                <a:latin typeface="Constantia"/>
                <a:cs typeface="Constantia"/>
              </a:rPr>
              <a:t> </a:t>
            </a:r>
            <a:r>
              <a:rPr sz="2000" dirty="0">
                <a:latin typeface="Constantia"/>
                <a:cs typeface="Constantia"/>
              </a:rPr>
              <a:t>to</a:t>
            </a:r>
            <a:r>
              <a:rPr sz="2000" spc="-75" dirty="0">
                <a:latin typeface="Constantia"/>
                <a:cs typeface="Constantia"/>
              </a:rPr>
              <a:t> </a:t>
            </a:r>
            <a:r>
              <a:rPr sz="2000" dirty="0">
                <a:latin typeface="Constantia"/>
                <a:cs typeface="Constantia"/>
              </a:rPr>
              <a:t>be</a:t>
            </a:r>
            <a:r>
              <a:rPr sz="2000" spc="-70" dirty="0">
                <a:latin typeface="Constantia"/>
                <a:cs typeface="Constantia"/>
              </a:rPr>
              <a:t> </a:t>
            </a:r>
            <a:r>
              <a:rPr sz="2000" dirty="0">
                <a:latin typeface="Constantia"/>
                <a:cs typeface="Constantia"/>
              </a:rPr>
              <a:t>used,</a:t>
            </a:r>
            <a:r>
              <a:rPr sz="2000" spc="-15" dirty="0">
                <a:latin typeface="Constantia"/>
                <a:cs typeface="Constantia"/>
              </a:rPr>
              <a:t> </a:t>
            </a:r>
            <a:r>
              <a:rPr sz="2000" spc="-10" dirty="0">
                <a:solidFill>
                  <a:srgbClr val="0000FF"/>
                </a:solidFill>
                <a:latin typeface="Constantia"/>
                <a:cs typeface="Constantia"/>
              </a:rPr>
              <a:t>meteorological</a:t>
            </a:r>
            <a:r>
              <a:rPr sz="2000" spc="-80" dirty="0">
                <a:solidFill>
                  <a:srgbClr val="0000FF"/>
                </a:solidFill>
                <a:latin typeface="Constantia"/>
                <a:cs typeface="Constantia"/>
              </a:rPr>
              <a:t> </a:t>
            </a:r>
            <a:r>
              <a:rPr sz="2000" spc="-10" dirty="0">
                <a:solidFill>
                  <a:srgbClr val="0000FF"/>
                </a:solidFill>
                <a:latin typeface="Constantia"/>
                <a:cs typeface="Constantia"/>
              </a:rPr>
              <a:t>conditions</a:t>
            </a:r>
            <a:r>
              <a:rPr sz="2000" spc="-10" dirty="0">
                <a:latin typeface="Constantia"/>
                <a:cs typeface="Constantia"/>
              </a:rPr>
              <a:t>,</a:t>
            </a:r>
            <a:r>
              <a:rPr sz="2000" spc="-45" dirty="0">
                <a:latin typeface="Constantia"/>
                <a:cs typeface="Constantia"/>
              </a:rPr>
              <a:t> </a:t>
            </a:r>
            <a:r>
              <a:rPr sz="2000" dirty="0">
                <a:latin typeface="Constantia"/>
                <a:cs typeface="Constantia"/>
              </a:rPr>
              <a:t>the</a:t>
            </a:r>
            <a:r>
              <a:rPr sz="2000" spc="-95" dirty="0">
                <a:latin typeface="Constantia"/>
                <a:cs typeface="Constantia"/>
              </a:rPr>
              <a:t> </a:t>
            </a:r>
            <a:r>
              <a:rPr sz="2000" spc="-10" dirty="0">
                <a:solidFill>
                  <a:srgbClr val="0000FF"/>
                </a:solidFill>
                <a:latin typeface="Constantia"/>
                <a:cs typeface="Constantia"/>
              </a:rPr>
              <a:t>property</a:t>
            </a:r>
            <a:r>
              <a:rPr sz="2000" spc="-70" dirty="0">
                <a:solidFill>
                  <a:srgbClr val="0000FF"/>
                </a:solidFill>
                <a:latin typeface="Constantia"/>
                <a:cs typeface="Constantia"/>
              </a:rPr>
              <a:t> </a:t>
            </a:r>
            <a:r>
              <a:rPr sz="2000" spc="-25" dirty="0">
                <a:solidFill>
                  <a:srgbClr val="0000FF"/>
                </a:solidFill>
                <a:latin typeface="Constantia"/>
                <a:cs typeface="Constantia"/>
              </a:rPr>
              <a:t>to </a:t>
            </a:r>
            <a:r>
              <a:rPr sz="2000" dirty="0">
                <a:solidFill>
                  <a:srgbClr val="0000FF"/>
                </a:solidFill>
                <a:latin typeface="Constantia"/>
                <a:cs typeface="Constantia"/>
              </a:rPr>
              <a:t>be</a:t>
            </a:r>
            <a:r>
              <a:rPr sz="2000" spc="-75" dirty="0">
                <a:solidFill>
                  <a:srgbClr val="0000FF"/>
                </a:solidFill>
                <a:latin typeface="Constantia"/>
                <a:cs typeface="Constantia"/>
              </a:rPr>
              <a:t> </a:t>
            </a:r>
            <a:r>
              <a:rPr sz="2000" spc="-10" dirty="0">
                <a:solidFill>
                  <a:srgbClr val="0000FF"/>
                </a:solidFill>
                <a:latin typeface="Constantia"/>
                <a:cs typeface="Constantia"/>
              </a:rPr>
              <a:t>treated</a:t>
            </a:r>
            <a:r>
              <a:rPr sz="2000" spc="-10" dirty="0">
                <a:latin typeface="Constantia"/>
                <a:cs typeface="Constantia"/>
              </a:rPr>
              <a:t>,</a:t>
            </a:r>
            <a:r>
              <a:rPr sz="2000" spc="-70" dirty="0">
                <a:latin typeface="Constantia"/>
                <a:cs typeface="Constantia"/>
              </a:rPr>
              <a:t> </a:t>
            </a:r>
            <a:r>
              <a:rPr sz="2000" dirty="0">
                <a:latin typeface="Constantia"/>
                <a:cs typeface="Constantia"/>
              </a:rPr>
              <a:t>and</a:t>
            </a:r>
            <a:r>
              <a:rPr sz="2000" spc="-35" dirty="0">
                <a:latin typeface="Constantia"/>
                <a:cs typeface="Constantia"/>
              </a:rPr>
              <a:t> </a:t>
            </a:r>
            <a:r>
              <a:rPr sz="2000" spc="-10" dirty="0">
                <a:solidFill>
                  <a:srgbClr val="0000FF"/>
                </a:solidFill>
                <a:latin typeface="Constantia"/>
                <a:cs typeface="Constantia"/>
              </a:rPr>
              <a:t>surrounding</a:t>
            </a:r>
            <a:r>
              <a:rPr sz="2000" spc="-60" dirty="0">
                <a:solidFill>
                  <a:srgbClr val="0000FF"/>
                </a:solidFill>
                <a:latin typeface="Constantia"/>
                <a:cs typeface="Constantia"/>
              </a:rPr>
              <a:t> </a:t>
            </a:r>
            <a:r>
              <a:rPr sz="2000" spc="-10" dirty="0">
                <a:solidFill>
                  <a:srgbClr val="0000FF"/>
                </a:solidFill>
                <a:latin typeface="Constantia"/>
                <a:cs typeface="Constantia"/>
              </a:rPr>
              <a:t>properties</a:t>
            </a:r>
            <a:r>
              <a:rPr sz="2000" spc="-55" dirty="0">
                <a:solidFill>
                  <a:srgbClr val="0000FF"/>
                </a:solidFill>
                <a:latin typeface="Constantia"/>
                <a:cs typeface="Constantia"/>
              </a:rPr>
              <a:t> </a:t>
            </a:r>
            <a:r>
              <a:rPr sz="2000" spc="-20" dirty="0">
                <a:latin typeface="Constantia"/>
                <a:cs typeface="Constantia"/>
              </a:rPr>
              <a:t>to</a:t>
            </a:r>
            <a:r>
              <a:rPr sz="2000" spc="-125" dirty="0">
                <a:latin typeface="Constantia"/>
                <a:cs typeface="Constantia"/>
              </a:rPr>
              <a:t> </a:t>
            </a:r>
            <a:r>
              <a:rPr sz="2000" dirty="0">
                <a:solidFill>
                  <a:srgbClr val="0000FF"/>
                </a:solidFill>
                <a:latin typeface="Constantia"/>
                <a:cs typeface="Constantia"/>
              </a:rPr>
              <a:t>determine</a:t>
            </a:r>
            <a:r>
              <a:rPr sz="2000" spc="-75" dirty="0">
                <a:solidFill>
                  <a:srgbClr val="0000FF"/>
                </a:solidFill>
                <a:latin typeface="Constantia"/>
                <a:cs typeface="Constantia"/>
              </a:rPr>
              <a:t> </a:t>
            </a:r>
            <a:r>
              <a:rPr sz="2000" dirty="0">
                <a:solidFill>
                  <a:srgbClr val="0000FF"/>
                </a:solidFill>
                <a:latin typeface="Constantia"/>
                <a:cs typeface="Constantia"/>
              </a:rPr>
              <a:t>the</a:t>
            </a:r>
            <a:r>
              <a:rPr sz="2000" spc="-50" dirty="0">
                <a:solidFill>
                  <a:srgbClr val="0000FF"/>
                </a:solidFill>
                <a:latin typeface="Constantia"/>
                <a:cs typeface="Constantia"/>
              </a:rPr>
              <a:t> </a:t>
            </a:r>
            <a:r>
              <a:rPr sz="2000" spc="-10" dirty="0">
                <a:solidFill>
                  <a:srgbClr val="0000FF"/>
                </a:solidFill>
                <a:latin typeface="Constantia"/>
                <a:cs typeface="Constantia"/>
              </a:rPr>
              <a:t>likelihood</a:t>
            </a:r>
            <a:r>
              <a:rPr sz="2000" spc="-45" dirty="0">
                <a:solidFill>
                  <a:srgbClr val="0000FF"/>
                </a:solidFill>
                <a:latin typeface="Constantia"/>
                <a:cs typeface="Constantia"/>
              </a:rPr>
              <a:t> </a:t>
            </a:r>
            <a:r>
              <a:rPr sz="2000" spc="-25" dirty="0">
                <a:solidFill>
                  <a:srgbClr val="0000FF"/>
                </a:solidFill>
                <a:latin typeface="Constantia"/>
                <a:cs typeface="Constantia"/>
              </a:rPr>
              <a:t>of </a:t>
            </a:r>
            <a:r>
              <a:rPr sz="2000" dirty="0">
                <a:solidFill>
                  <a:srgbClr val="0000FF"/>
                </a:solidFill>
                <a:latin typeface="Constantia"/>
                <a:cs typeface="Constantia"/>
              </a:rPr>
              <a:t>harm</a:t>
            </a:r>
            <a:r>
              <a:rPr sz="2000" spc="-80" dirty="0">
                <a:solidFill>
                  <a:srgbClr val="0000FF"/>
                </a:solidFill>
                <a:latin typeface="Constantia"/>
                <a:cs typeface="Constantia"/>
              </a:rPr>
              <a:t> </a:t>
            </a:r>
            <a:r>
              <a:rPr sz="2000" spc="-10" dirty="0">
                <a:solidFill>
                  <a:srgbClr val="0000FF"/>
                </a:solidFill>
                <a:latin typeface="Constantia"/>
                <a:cs typeface="Constantia"/>
              </a:rPr>
              <a:t>or</a:t>
            </a:r>
            <a:r>
              <a:rPr sz="2000" spc="-125" dirty="0">
                <a:solidFill>
                  <a:srgbClr val="0000FF"/>
                </a:solidFill>
                <a:latin typeface="Constantia"/>
                <a:cs typeface="Constantia"/>
              </a:rPr>
              <a:t> </a:t>
            </a:r>
            <a:r>
              <a:rPr sz="2000" spc="-10" dirty="0">
                <a:solidFill>
                  <a:srgbClr val="0000FF"/>
                </a:solidFill>
                <a:latin typeface="Constantia"/>
                <a:cs typeface="Constantia"/>
              </a:rPr>
              <a:t>damage</a:t>
            </a:r>
            <a:r>
              <a:rPr sz="2000" spc="-10" dirty="0">
                <a:latin typeface="Constantia"/>
                <a:cs typeface="Constantia"/>
              </a:rPr>
              <a:t>.</a:t>
            </a:r>
            <a:endParaRPr sz="2000" dirty="0">
              <a:latin typeface="Constantia"/>
              <a:cs typeface="Constantia"/>
            </a:endParaRPr>
          </a:p>
          <a:p>
            <a:pPr lvl="1">
              <a:lnSpc>
                <a:spcPct val="100000"/>
              </a:lnSpc>
              <a:spcBef>
                <a:spcPts val="5"/>
              </a:spcBef>
              <a:buAutoNum type="alphaLcParenBoth"/>
            </a:pPr>
            <a:endParaRPr sz="1750" dirty="0">
              <a:latin typeface="Constantia"/>
              <a:cs typeface="Constantia"/>
            </a:endParaRPr>
          </a:p>
          <a:p>
            <a:pPr marL="12700" marR="845819" lvl="1" indent="469265" algn="just">
              <a:lnSpc>
                <a:spcPct val="80000"/>
              </a:lnSpc>
              <a:buAutoNum type="alphaLcParenBoth"/>
              <a:tabLst>
                <a:tab pos="481965" algn="l"/>
              </a:tabLst>
            </a:pPr>
            <a:r>
              <a:rPr sz="2400" dirty="0">
                <a:solidFill>
                  <a:srgbClr val="0000FF"/>
                </a:solidFill>
                <a:latin typeface="Constantia"/>
                <a:cs typeface="Constantia"/>
              </a:rPr>
              <a:t>Notwithstanding</a:t>
            </a:r>
            <a:r>
              <a:rPr sz="2400" spc="-85" dirty="0">
                <a:solidFill>
                  <a:srgbClr val="0000FF"/>
                </a:solidFill>
                <a:latin typeface="Constantia"/>
                <a:cs typeface="Constantia"/>
              </a:rPr>
              <a:t> </a:t>
            </a:r>
            <a:r>
              <a:rPr sz="2400" dirty="0">
                <a:solidFill>
                  <a:srgbClr val="0000FF"/>
                </a:solidFill>
                <a:latin typeface="Constantia"/>
                <a:cs typeface="Constantia"/>
              </a:rPr>
              <a:t>that</a:t>
            </a:r>
            <a:r>
              <a:rPr sz="2400" spc="-145" dirty="0">
                <a:solidFill>
                  <a:srgbClr val="0000FF"/>
                </a:solidFill>
                <a:latin typeface="Constantia"/>
                <a:cs typeface="Constantia"/>
              </a:rPr>
              <a:t> </a:t>
            </a:r>
            <a:r>
              <a:rPr sz="2400" dirty="0">
                <a:solidFill>
                  <a:srgbClr val="0000FF"/>
                </a:solidFill>
                <a:latin typeface="Constantia"/>
                <a:cs typeface="Constantia"/>
              </a:rPr>
              <a:t>substantial</a:t>
            </a:r>
            <a:r>
              <a:rPr sz="2400" spc="-110" dirty="0">
                <a:solidFill>
                  <a:srgbClr val="0000FF"/>
                </a:solidFill>
                <a:latin typeface="Constantia"/>
                <a:cs typeface="Constantia"/>
              </a:rPr>
              <a:t> </a:t>
            </a:r>
            <a:r>
              <a:rPr sz="2400" dirty="0">
                <a:solidFill>
                  <a:srgbClr val="0000FF"/>
                </a:solidFill>
                <a:latin typeface="Constantia"/>
                <a:cs typeface="Constantia"/>
              </a:rPr>
              <a:t>drift</a:t>
            </a:r>
            <a:r>
              <a:rPr sz="2400" spc="-150" dirty="0">
                <a:solidFill>
                  <a:srgbClr val="0000FF"/>
                </a:solidFill>
                <a:latin typeface="Constantia"/>
                <a:cs typeface="Constantia"/>
              </a:rPr>
              <a:t> </a:t>
            </a:r>
            <a:r>
              <a:rPr sz="2400" dirty="0">
                <a:solidFill>
                  <a:srgbClr val="0000FF"/>
                </a:solidFill>
                <a:latin typeface="Constantia"/>
                <a:cs typeface="Constantia"/>
              </a:rPr>
              <a:t>would</a:t>
            </a:r>
            <a:r>
              <a:rPr sz="2400" spc="-30" dirty="0">
                <a:solidFill>
                  <a:srgbClr val="0000FF"/>
                </a:solidFill>
                <a:latin typeface="Constantia"/>
                <a:cs typeface="Constantia"/>
              </a:rPr>
              <a:t> </a:t>
            </a:r>
            <a:r>
              <a:rPr sz="2400" spc="-25" dirty="0">
                <a:solidFill>
                  <a:srgbClr val="0000FF"/>
                </a:solidFill>
                <a:latin typeface="Constantia"/>
                <a:cs typeface="Constantia"/>
              </a:rPr>
              <a:t>be </a:t>
            </a:r>
            <a:r>
              <a:rPr sz="2400" dirty="0">
                <a:solidFill>
                  <a:srgbClr val="0000FF"/>
                </a:solidFill>
                <a:latin typeface="Constantia"/>
                <a:cs typeface="Constantia"/>
              </a:rPr>
              <a:t>prevented,</a:t>
            </a:r>
            <a:r>
              <a:rPr sz="2400" spc="-50" dirty="0">
                <a:solidFill>
                  <a:srgbClr val="0000FF"/>
                </a:solidFill>
                <a:latin typeface="Constantia"/>
                <a:cs typeface="Constantia"/>
              </a:rPr>
              <a:t> </a:t>
            </a:r>
            <a:r>
              <a:rPr sz="2400" dirty="0">
                <a:solidFill>
                  <a:srgbClr val="0000FF"/>
                </a:solidFill>
                <a:latin typeface="Constantia"/>
                <a:cs typeface="Constantia"/>
              </a:rPr>
              <a:t>no</a:t>
            </a:r>
            <a:r>
              <a:rPr sz="2400" spc="-100" dirty="0">
                <a:solidFill>
                  <a:srgbClr val="0000FF"/>
                </a:solidFill>
                <a:latin typeface="Constantia"/>
                <a:cs typeface="Constantia"/>
              </a:rPr>
              <a:t> </a:t>
            </a:r>
            <a:r>
              <a:rPr sz="2400" spc="-10" dirty="0">
                <a:solidFill>
                  <a:srgbClr val="0000FF"/>
                </a:solidFill>
                <a:latin typeface="Constantia"/>
                <a:cs typeface="Constantia"/>
              </a:rPr>
              <a:t>pesticide</a:t>
            </a:r>
            <a:r>
              <a:rPr sz="2400" spc="-140" dirty="0">
                <a:solidFill>
                  <a:srgbClr val="0000FF"/>
                </a:solidFill>
                <a:latin typeface="Constantia"/>
                <a:cs typeface="Constantia"/>
              </a:rPr>
              <a:t> </a:t>
            </a:r>
            <a:r>
              <a:rPr sz="2400" dirty="0">
                <a:solidFill>
                  <a:srgbClr val="0000FF"/>
                </a:solidFill>
                <a:latin typeface="Constantia"/>
                <a:cs typeface="Constantia"/>
              </a:rPr>
              <a:t>application</a:t>
            </a:r>
            <a:r>
              <a:rPr sz="2400" spc="-125" dirty="0">
                <a:solidFill>
                  <a:srgbClr val="0000FF"/>
                </a:solidFill>
                <a:latin typeface="Constantia"/>
                <a:cs typeface="Constantia"/>
              </a:rPr>
              <a:t> </a:t>
            </a:r>
            <a:r>
              <a:rPr sz="2400" dirty="0">
                <a:solidFill>
                  <a:srgbClr val="0000FF"/>
                </a:solidFill>
                <a:latin typeface="Constantia"/>
                <a:cs typeface="Constantia"/>
              </a:rPr>
              <a:t>shall</a:t>
            </a:r>
            <a:r>
              <a:rPr sz="2400" spc="-25" dirty="0">
                <a:solidFill>
                  <a:srgbClr val="0000FF"/>
                </a:solidFill>
                <a:latin typeface="Constantia"/>
                <a:cs typeface="Constantia"/>
              </a:rPr>
              <a:t> </a:t>
            </a:r>
            <a:r>
              <a:rPr sz="2400" dirty="0">
                <a:solidFill>
                  <a:srgbClr val="0000FF"/>
                </a:solidFill>
                <a:latin typeface="Constantia"/>
                <a:cs typeface="Constantia"/>
              </a:rPr>
              <a:t>be</a:t>
            </a:r>
            <a:r>
              <a:rPr sz="2400" spc="-80" dirty="0">
                <a:solidFill>
                  <a:srgbClr val="0000FF"/>
                </a:solidFill>
                <a:latin typeface="Constantia"/>
                <a:cs typeface="Constantia"/>
              </a:rPr>
              <a:t> </a:t>
            </a:r>
            <a:r>
              <a:rPr sz="2400" dirty="0">
                <a:solidFill>
                  <a:srgbClr val="0000FF"/>
                </a:solidFill>
                <a:latin typeface="Constantia"/>
                <a:cs typeface="Constantia"/>
              </a:rPr>
              <a:t>made</a:t>
            </a:r>
            <a:r>
              <a:rPr sz="2400" spc="-125" dirty="0">
                <a:solidFill>
                  <a:srgbClr val="0000FF"/>
                </a:solidFill>
                <a:latin typeface="Constantia"/>
                <a:cs typeface="Constantia"/>
              </a:rPr>
              <a:t> </a:t>
            </a:r>
            <a:r>
              <a:rPr sz="2400" spc="-25" dirty="0">
                <a:solidFill>
                  <a:srgbClr val="0000FF"/>
                </a:solidFill>
                <a:latin typeface="Constantia"/>
                <a:cs typeface="Constantia"/>
              </a:rPr>
              <a:t>or </a:t>
            </a:r>
            <a:r>
              <a:rPr sz="2400" dirty="0">
                <a:solidFill>
                  <a:srgbClr val="0000FF"/>
                </a:solidFill>
                <a:latin typeface="Constantia"/>
                <a:cs typeface="Constantia"/>
              </a:rPr>
              <a:t>continued</a:t>
            </a:r>
            <a:r>
              <a:rPr sz="2400" spc="-120" dirty="0">
                <a:solidFill>
                  <a:srgbClr val="0000FF"/>
                </a:solidFill>
                <a:latin typeface="Constantia"/>
                <a:cs typeface="Constantia"/>
              </a:rPr>
              <a:t> </a:t>
            </a:r>
            <a:r>
              <a:rPr sz="2400" spc="-10" dirty="0">
                <a:solidFill>
                  <a:srgbClr val="0000FF"/>
                </a:solidFill>
                <a:latin typeface="Constantia"/>
                <a:cs typeface="Constantia"/>
              </a:rPr>
              <a:t>when:</a:t>
            </a:r>
            <a:endParaRPr sz="2400" dirty="0">
              <a:latin typeface="Constantia"/>
              <a:cs typeface="Constantia"/>
            </a:endParaRPr>
          </a:p>
          <a:p>
            <a:pPr marL="413384" marR="574040" lvl="2" indent="-34925">
              <a:lnSpc>
                <a:spcPct val="105700"/>
              </a:lnSpc>
              <a:spcBef>
                <a:spcPts val="260"/>
              </a:spcBef>
              <a:buSzPct val="93750"/>
              <a:buAutoNum type="arabicParenBoth"/>
              <a:tabLst>
                <a:tab pos="413384" algn="l"/>
                <a:tab pos="604520" algn="l"/>
              </a:tabLst>
            </a:pPr>
            <a:r>
              <a:rPr sz="1600" spc="-10" dirty="0">
                <a:latin typeface="Constantia"/>
                <a:cs typeface="Constantia"/>
              </a:rPr>
              <a:t>There</a:t>
            </a:r>
            <a:r>
              <a:rPr sz="1600" spc="-75" dirty="0">
                <a:latin typeface="Constantia"/>
                <a:cs typeface="Constantia"/>
              </a:rPr>
              <a:t> </a:t>
            </a:r>
            <a:r>
              <a:rPr sz="1600" dirty="0">
                <a:latin typeface="Constantia"/>
                <a:cs typeface="Constantia"/>
              </a:rPr>
              <a:t>is</a:t>
            </a:r>
            <a:r>
              <a:rPr sz="1600" spc="-90" dirty="0">
                <a:latin typeface="Constantia"/>
                <a:cs typeface="Constantia"/>
              </a:rPr>
              <a:t> </a:t>
            </a:r>
            <a:r>
              <a:rPr sz="1600" dirty="0">
                <a:latin typeface="Constantia"/>
                <a:cs typeface="Constantia"/>
              </a:rPr>
              <a:t>a</a:t>
            </a:r>
            <a:r>
              <a:rPr sz="1600" spc="-75" dirty="0">
                <a:latin typeface="Constantia"/>
                <a:cs typeface="Constantia"/>
              </a:rPr>
              <a:t> </a:t>
            </a:r>
            <a:r>
              <a:rPr sz="1600" spc="-10" dirty="0">
                <a:latin typeface="Constantia"/>
                <a:cs typeface="Constantia"/>
              </a:rPr>
              <a:t>reasonable</a:t>
            </a:r>
            <a:r>
              <a:rPr sz="1600" spc="-75" dirty="0">
                <a:latin typeface="Constantia"/>
                <a:cs typeface="Constantia"/>
              </a:rPr>
              <a:t> </a:t>
            </a:r>
            <a:r>
              <a:rPr sz="1600" spc="-10" dirty="0">
                <a:latin typeface="Constantia"/>
                <a:cs typeface="Constantia"/>
              </a:rPr>
              <a:t>possibility</a:t>
            </a:r>
            <a:r>
              <a:rPr sz="1600" spc="-90" dirty="0">
                <a:latin typeface="Constantia"/>
                <a:cs typeface="Constantia"/>
              </a:rPr>
              <a:t> </a:t>
            </a:r>
            <a:r>
              <a:rPr sz="1600" dirty="0">
                <a:latin typeface="Constantia"/>
                <a:cs typeface="Constantia"/>
              </a:rPr>
              <a:t>of</a:t>
            </a:r>
            <a:r>
              <a:rPr sz="1600" spc="-10" dirty="0">
                <a:latin typeface="Constantia"/>
                <a:cs typeface="Constantia"/>
              </a:rPr>
              <a:t> contamination</a:t>
            </a:r>
            <a:r>
              <a:rPr sz="1600" spc="-45" dirty="0">
                <a:latin typeface="Constantia"/>
                <a:cs typeface="Constantia"/>
              </a:rPr>
              <a:t> </a:t>
            </a:r>
            <a:r>
              <a:rPr sz="1600" dirty="0">
                <a:latin typeface="Constantia"/>
                <a:cs typeface="Constantia"/>
              </a:rPr>
              <a:t>of</a:t>
            </a:r>
            <a:r>
              <a:rPr sz="1600" spc="10" dirty="0">
                <a:latin typeface="Constantia"/>
                <a:cs typeface="Constantia"/>
              </a:rPr>
              <a:t> </a:t>
            </a:r>
            <a:r>
              <a:rPr sz="1600" dirty="0">
                <a:latin typeface="Constantia"/>
                <a:cs typeface="Constantia"/>
              </a:rPr>
              <a:t>the</a:t>
            </a:r>
            <a:r>
              <a:rPr sz="1600" spc="-65" dirty="0">
                <a:latin typeface="Constantia"/>
                <a:cs typeface="Constantia"/>
              </a:rPr>
              <a:t> </a:t>
            </a:r>
            <a:r>
              <a:rPr sz="1600" spc="-10" dirty="0">
                <a:latin typeface="Constantia"/>
                <a:cs typeface="Constantia"/>
              </a:rPr>
              <a:t>bodies</a:t>
            </a:r>
            <a:r>
              <a:rPr sz="1600" spc="-75" dirty="0">
                <a:latin typeface="Constantia"/>
                <a:cs typeface="Constantia"/>
              </a:rPr>
              <a:t> </a:t>
            </a:r>
            <a:r>
              <a:rPr sz="1600" spc="-10" dirty="0">
                <a:latin typeface="Constantia"/>
                <a:cs typeface="Constantia"/>
              </a:rPr>
              <a:t>or</a:t>
            </a:r>
            <a:r>
              <a:rPr sz="1600" spc="-105" dirty="0">
                <a:latin typeface="Constantia"/>
                <a:cs typeface="Constantia"/>
              </a:rPr>
              <a:t> </a:t>
            </a:r>
            <a:r>
              <a:rPr sz="1600" spc="-10" dirty="0">
                <a:latin typeface="Constantia"/>
                <a:cs typeface="Constantia"/>
              </a:rPr>
              <a:t>clothing</a:t>
            </a:r>
            <a:r>
              <a:rPr sz="1600" spc="500" dirty="0">
                <a:latin typeface="Constantia"/>
                <a:cs typeface="Constantia"/>
              </a:rPr>
              <a:t> </a:t>
            </a:r>
            <a:r>
              <a:rPr sz="1600" dirty="0">
                <a:latin typeface="Constantia"/>
                <a:cs typeface="Constantia"/>
              </a:rPr>
              <a:t>of</a:t>
            </a:r>
            <a:r>
              <a:rPr sz="1600" spc="-25" dirty="0">
                <a:latin typeface="Constantia"/>
                <a:cs typeface="Constantia"/>
              </a:rPr>
              <a:t> </a:t>
            </a:r>
            <a:r>
              <a:rPr sz="1600" dirty="0">
                <a:latin typeface="Constantia"/>
                <a:cs typeface="Constantia"/>
              </a:rPr>
              <a:t>persons</a:t>
            </a:r>
            <a:r>
              <a:rPr sz="1600" spc="-40" dirty="0">
                <a:latin typeface="Constantia"/>
                <a:cs typeface="Constantia"/>
              </a:rPr>
              <a:t> </a:t>
            </a:r>
            <a:r>
              <a:rPr sz="1600" dirty="0">
                <a:latin typeface="Constantia"/>
                <a:cs typeface="Constantia"/>
              </a:rPr>
              <a:t>not</a:t>
            </a:r>
            <a:r>
              <a:rPr sz="1600" spc="-55" dirty="0">
                <a:latin typeface="Constantia"/>
                <a:cs typeface="Constantia"/>
              </a:rPr>
              <a:t> </a:t>
            </a:r>
            <a:r>
              <a:rPr sz="1600" spc="-20" dirty="0">
                <a:latin typeface="Constantia"/>
                <a:cs typeface="Constantia"/>
              </a:rPr>
              <a:t>involved</a:t>
            </a:r>
            <a:r>
              <a:rPr sz="1600" spc="-5" dirty="0">
                <a:latin typeface="Constantia"/>
                <a:cs typeface="Constantia"/>
              </a:rPr>
              <a:t> </a:t>
            </a:r>
            <a:r>
              <a:rPr sz="1600" dirty="0">
                <a:latin typeface="Constantia"/>
                <a:cs typeface="Constantia"/>
              </a:rPr>
              <a:t>in</a:t>
            </a:r>
            <a:r>
              <a:rPr sz="1600" spc="-60" dirty="0">
                <a:latin typeface="Constantia"/>
                <a:cs typeface="Constantia"/>
              </a:rPr>
              <a:t> </a:t>
            </a:r>
            <a:r>
              <a:rPr sz="1600" spc="-10" dirty="0">
                <a:latin typeface="Constantia"/>
                <a:cs typeface="Constantia"/>
              </a:rPr>
              <a:t>the</a:t>
            </a:r>
            <a:r>
              <a:rPr sz="1600" spc="-90" dirty="0">
                <a:latin typeface="Constantia"/>
                <a:cs typeface="Constantia"/>
              </a:rPr>
              <a:t> </a:t>
            </a:r>
            <a:r>
              <a:rPr sz="1600" spc="-10" dirty="0">
                <a:latin typeface="Constantia"/>
                <a:cs typeface="Constantia"/>
              </a:rPr>
              <a:t>application</a:t>
            </a:r>
            <a:r>
              <a:rPr sz="1600" spc="-55" dirty="0">
                <a:latin typeface="Constantia"/>
                <a:cs typeface="Constantia"/>
              </a:rPr>
              <a:t> </a:t>
            </a:r>
            <a:r>
              <a:rPr sz="1600" spc="-10" dirty="0">
                <a:latin typeface="Constantia"/>
                <a:cs typeface="Constantia"/>
              </a:rPr>
              <a:t>process;</a:t>
            </a:r>
            <a:endParaRPr sz="1600" dirty="0">
              <a:latin typeface="Constantia"/>
              <a:cs typeface="Constantia"/>
            </a:endParaRPr>
          </a:p>
          <a:p>
            <a:pPr marL="12700" marR="266065" lvl="2" indent="441959">
              <a:lnSpc>
                <a:spcPts val="2300"/>
              </a:lnSpc>
              <a:spcBef>
                <a:spcPts val="585"/>
              </a:spcBef>
              <a:buAutoNum type="arabicParenBoth"/>
              <a:tabLst>
                <a:tab pos="454659" algn="l"/>
              </a:tabLst>
            </a:pPr>
            <a:r>
              <a:rPr sz="2400" dirty="0">
                <a:solidFill>
                  <a:srgbClr val="0000FF"/>
                </a:solidFill>
                <a:latin typeface="Constantia"/>
                <a:cs typeface="Constantia"/>
              </a:rPr>
              <a:t>There</a:t>
            </a:r>
            <a:r>
              <a:rPr sz="2400" spc="-120" dirty="0">
                <a:solidFill>
                  <a:srgbClr val="0000FF"/>
                </a:solidFill>
                <a:latin typeface="Constantia"/>
                <a:cs typeface="Constantia"/>
              </a:rPr>
              <a:t> </a:t>
            </a:r>
            <a:r>
              <a:rPr sz="2400" dirty="0">
                <a:solidFill>
                  <a:srgbClr val="0000FF"/>
                </a:solidFill>
                <a:latin typeface="Constantia"/>
                <a:cs typeface="Constantia"/>
              </a:rPr>
              <a:t>is</a:t>
            </a:r>
            <a:r>
              <a:rPr sz="2400" spc="-125" dirty="0">
                <a:solidFill>
                  <a:srgbClr val="0000FF"/>
                </a:solidFill>
                <a:latin typeface="Constantia"/>
                <a:cs typeface="Constantia"/>
              </a:rPr>
              <a:t> </a:t>
            </a:r>
            <a:r>
              <a:rPr sz="2400" dirty="0">
                <a:solidFill>
                  <a:srgbClr val="0000FF"/>
                </a:solidFill>
                <a:latin typeface="Constantia"/>
                <a:cs typeface="Constantia"/>
              </a:rPr>
              <a:t>a</a:t>
            </a:r>
            <a:r>
              <a:rPr sz="2400" spc="-114" dirty="0">
                <a:solidFill>
                  <a:srgbClr val="0000FF"/>
                </a:solidFill>
                <a:latin typeface="Constantia"/>
                <a:cs typeface="Constantia"/>
              </a:rPr>
              <a:t> </a:t>
            </a:r>
            <a:r>
              <a:rPr sz="2400" dirty="0">
                <a:solidFill>
                  <a:srgbClr val="0000FF"/>
                </a:solidFill>
                <a:latin typeface="Constantia"/>
                <a:cs typeface="Constantia"/>
              </a:rPr>
              <a:t>reasonable</a:t>
            </a:r>
            <a:r>
              <a:rPr sz="2400" spc="-95" dirty="0">
                <a:solidFill>
                  <a:srgbClr val="0000FF"/>
                </a:solidFill>
                <a:latin typeface="Constantia"/>
                <a:cs typeface="Constantia"/>
              </a:rPr>
              <a:t> </a:t>
            </a:r>
            <a:r>
              <a:rPr sz="2400" spc="-10" dirty="0">
                <a:solidFill>
                  <a:srgbClr val="0000FF"/>
                </a:solidFill>
                <a:latin typeface="Constantia"/>
                <a:cs typeface="Constantia"/>
              </a:rPr>
              <a:t>possibility</a:t>
            </a:r>
            <a:r>
              <a:rPr sz="2400" spc="-150" dirty="0">
                <a:solidFill>
                  <a:srgbClr val="0000FF"/>
                </a:solidFill>
                <a:latin typeface="Constantia"/>
                <a:cs typeface="Constantia"/>
              </a:rPr>
              <a:t> </a:t>
            </a:r>
            <a:r>
              <a:rPr sz="2400" dirty="0">
                <a:solidFill>
                  <a:srgbClr val="0000FF"/>
                </a:solidFill>
                <a:latin typeface="Constantia"/>
                <a:cs typeface="Constantia"/>
              </a:rPr>
              <a:t>of</a:t>
            </a:r>
            <a:r>
              <a:rPr sz="2400" spc="-25" dirty="0">
                <a:solidFill>
                  <a:srgbClr val="0000FF"/>
                </a:solidFill>
                <a:latin typeface="Constantia"/>
                <a:cs typeface="Constantia"/>
              </a:rPr>
              <a:t> </a:t>
            </a:r>
            <a:r>
              <a:rPr sz="2400" dirty="0">
                <a:solidFill>
                  <a:srgbClr val="0000FF"/>
                </a:solidFill>
                <a:latin typeface="Constantia"/>
                <a:cs typeface="Constantia"/>
              </a:rPr>
              <a:t>damage</a:t>
            </a:r>
            <a:r>
              <a:rPr sz="2400" spc="-90" dirty="0">
                <a:solidFill>
                  <a:srgbClr val="0000FF"/>
                </a:solidFill>
                <a:latin typeface="Constantia"/>
                <a:cs typeface="Constantia"/>
              </a:rPr>
              <a:t> </a:t>
            </a:r>
            <a:r>
              <a:rPr sz="2400" dirty="0">
                <a:solidFill>
                  <a:srgbClr val="0000FF"/>
                </a:solidFill>
                <a:latin typeface="Constantia"/>
                <a:cs typeface="Constantia"/>
              </a:rPr>
              <a:t>to</a:t>
            </a:r>
            <a:r>
              <a:rPr sz="2400" spc="-80" dirty="0">
                <a:solidFill>
                  <a:srgbClr val="0000FF"/>
                </a:solidFill>
                <a:latin typeface="Constantia"/>
                <a:cs typeface="Constantia"/>
              </a:rPr>
              <a:t> </a:t>
            </a:r>
            <a:r>
              <a:rPr sz="2400" spc="-20" dirty="0">
                <a:solidFill>
                  <a:srgbClr val="0000FF"/>
                </a:solidFill>
                <a:latin typeface="Constantia"/>
                <a:cs typeface="Constantia"/>
              </a:rPr>
              <a:t>non- target</a:t>
            </a:r>
            <a:r>
              <a:rPr sz="2400" spc="-145" dirty="0">
                <a:solidFill>
                  <a:srgbClr val="0000FF"/>
                </a:solidFill>
                <a:latin typeface="Constantia"/>
                <a:cs typeface="Constantia"/>
              </a:rPr>
              <a:t> </a:t>
            </a:r>
            <a:r>
              <a:rPr sz="2400" dirty="0">
                <a:solidFill>
                  <a:srgbClr val="0000FF"/>
                </a:solidFill>
                <a:latin typeface="Constantia"/>
                <a:cs typeface="Constantia"/>
              </a:rPr>
              <a:t>crops,</a:t>
            </a:r>
            <a:r>
              <a:rPr sz="2400" spc="-80" dirty="0">
                <a:solidFill>
                  <a:srgbClr val="0000FF"/>
                </a:solidFill>
                <a:latin typeface="Constantia"/>
                <a:cs typeface="Constantia"/>
              </a:rPr>
              <a:t> </a:t>
            </a:r>
            <a:r>
              <a:rPr sz="2400" dirty="0">
                <a:solidFill>
                  <a:srgbClr val="0000FF"/>
                </a:solidFill>
                <a:latin typeface="Constantia"/>
                <a:cs typeface="Constantia"/>
              </a:rPr>
              <a:t>animals,</a:t>
            </a:r>
            <a:r>
              <a:rPr sz="2400" spc="-85" dirty="0">
                <a:solidFill>
                  <a:srgbClr val="0000FF"/>
                </a:solidFill>
                <a:latin typeface="Constantia"/>
                <a:cs typeface="Constantia"/>
              </a:rPr>
              <a:t> </a:t>
            </a:r>
            <a:r>
              <a:rPr sz="2400" dirty="0">
                <a:solidFill>
                  <a:srgbClr val="0000FF"/>
                </a:solidFill>
                <a:latin typeface="Constantia"/>
                <a:cs typeface="Constantia"/>
              </a:rPr>
              <a:t>or</a:t>
            </a:r>
            <a:r>
              <a:rPr sz="2400" spc="-150" dirty="0">
                <a:solidFill>
                  <a:srgbClr val="0000FF"/>
                </a:solidFill>
                <a:latin typeface="Constantia"/>
                <a:cs typeface="Constantia"/>
              </a:rPr>
              <a:t> </a:t>
            </a:r>
            <a:r>
              <a:rPr sz="2400" dirty="0">
                <a:solidFill>
                  <a:srgbClr val="0000FF"/>
                </a:solidFill>
                <a:latin typeface="Constantia"/>
                <a:cs typeface="Constantia"/>
              </a:rPr>
              <a:t>other</a:t>
            </a:r>
            <a:r>
              <a:rPr sz="2400" spc="-135" dirty="0">
                <a:solidFill>
                  <a:srgbClr val="0000FF"/>
                </a:solidFill>
                <a:latin typeface="Constantia"/>
                <a:cs typeface="Constantia"/>
              </a:rPr>
              <a:t> </a:t>
            </a:r>
            <a:r>
              <a:rPr sz="2400" dirty="0">
                <a:solidFill>
                  <a:srgbClr val="0000FF"/>
                </a:solidFill>
                <a:latin typeface="Constantia"/>
                <a:cs typeface="Constantia"/>
              </a:rPr>
              <a:t>public</a:t>
            </a:r>
            <a:r>
              <a:rPr sz="2400" spc="-150" dirty="0">
                <a:solidFill>
                  <a:srgbClr val="0000FF"/>
                </a:solidFill>
                <a:latin typeface="Constantia"/>
                <a:cs typeface="Constantia"/>
              </a:rPr>
              <a:t> </a:t>
            </a:r>
            <a:r>
              <a:rPr sz="2400" dirty="0">
                <a:solidFill>
                  <a:srgbClr val="0000FF"/>
                </a:solidFill>
                <a:latin typeface="Constantia"/>
                <a:cs typeface="Constantia"/>
              </a:rPr>
              <a:t>or</a:t>
            </a:r>
            <a:r>
              <a:rPr sz="2400" spc="-125" dirty="0">
                <a:solidFill>
                  <a:srgbClr val="0000FF"/>
                </a:solidFill>
                <a:latin typeface="Constantia"/>
                <a:cs typeface="Constantia"/>
              </a:rPr>
              <a:t> </a:t>
            </a:r>
            <a:r>
              <a:rPr sz="2400" spc="-10" dirty="0">
                <a:solidFill>
                  <a:srgbClr val="0000FF"/>
                </a:solidFill>
                <a:latin typeface="Constantia"/>
                <a:cs typeface="Constantia"/>
              </a:rPr>
              <a:t>private</a:t>
            </a:r>
            <a:r>
              <a:rPr sz="2400" spc="-135" dirty="0">
                <a:solidFill>
                  <a:srgbClr val="0000FF"/>
                </a:solidFill>
                <a:latin typeface="Constantia"/>
                <a:cs typeface="Constantia"/>
              </a:rPr>
              <a:t> </a:t>
            </a:r>
            <a:r>
              <a:rPr sz="2400" spc="-10" dirty="0">
                <a:solidFill>
                  <a:srgbClr val="0000FF"/>
                </a:solidFill>
                <a:latin typeface="Constantia"/>
                <a:cs typeface="Constantia"/>
              </a:rPr>
              <a:t>property;</a:t>
            </a:r>
            <a:endParaRPr sz="2400" dirty="0">
              <a:latin typeface="Constantia"/>
              <a:cs typeface="Constantia"/>
            </a:endParaRPr>
          </a:p>
        </p:txBody>
      </p:sp>
      <p:grpSp>
        <p:nvGrpSpPr>
          <p:cNvPr id="3" name="object 3"/>
          <p:cNvGrpSpPr/>
          <p:nvPr/>
        </p:nvGrpSpPr>
        <p:grpSpPr>
          <a:xfrm>
            <a:off x="386753" y="292100"/>
            <a:ext cx="7988934" cy="2006600"/>
            <a:chOff x="386753" y="292100"/>
            <a:chExt cx="7988934" cy="2006600"/>
          </a:xfrm>
        </p:grpSpPr>
        <p:pic>
          <p:nvPicPr>
            <p:cNvPr id="4" name="object 4"/>
            <p:cNvPicPr/>
            <p:nvPr/>
          </p:nvPicPr>
          <p:blipFill>
            <a:blip r:embed="rId3" cstate="print"/>
            <a:stretch>
              <a:fillRect/>
            </a:stretch>
          </p:blipFill>
          <p:spPr>
            <a:xfrm>
              <a:off x="473963" y="379476"/>
              <a:ext cx="3261359" cy="1831847"/>
            </a:xfrm>
            <a:prstGeom prst="rect">
              <a:avLst/>
            </a:prstGeom>
          </p:spPr>
        </p:pic>
        <p:sp>
          <p:nvSpPr>
            <p:cNvPr id="5" name="object 5"/>
            <p:cNvSpPr/>
            <p:nvPr/>
          </p:nvSpPr>
          <p:spPr>
            <a:xfrm>
              <a:off x="386753" y="292099"/>
              <a:ext cx="3435985" cy="2006600"/>
            </a:xfrm>
            <a:custGeom>
              <a:avLst/>
              <a:gdLst/>
              <a:ahLst/>
              <a:cxnLst/>
              <a:rect l="l" t="t" r="r" b="b"/>
              <a:pathLst>
                <a:path w="3435985" h="2006600">
                  <a:moveTo>
                    <a:pt x="3364598" y="71120"/>
                  </a:moveTo>
                  <a:lnTo>
                    <a:pt x="3346818" y="71120"/>
                  </a:lnTo>
                  <a:lnTo>
                    <a:pt x="3346818" y="88900"/>
                  </a:lnTo>
                  <a:lnTo>
                    <a:pt x="3346818" y="1917700"/>
                  </a:lnTo>
                  <a:lnTo>
                    <a:pt x="88900" y="1917700"/>
                  </a:lnTo>
                  <a:lnTo>
                    <a:pt x="88900" y="88900"/>
                  </a:lnTo>
                  <a:lnTo>
                    <a:pt x="3346818" y="88900"/>
                  </a:lnTo>
                  <a:lnTo>
                    <a:pt x="3346818" y="71120"/>
                  </a:lnTo>
                  <a:lnTo>
                    <a:pt x="71120" y="71120"/>
                  </a:lnTo>
                  <a:lnTo>
                    <a:pt x="71120" y="88900"/>
                  </a:lnTo>
                  <a:lnTo>
                    <a:pt x="71120" y="1917700"/>
                  </a:lnTo>
                  <a:lnTo>
                    <a:pt x="71120" y="1935480"/>
                  </a:lnTo>
                  <a:lnTo>
                    <a:pt x="3364598" y="1935480"/>
                  </a:lnTo>
                  <a:lnTo>
                    <a:pt x="3364598" y="1917700"/>
                  </a:lnTo>
                  <a:lnTo>
                    <a:pt x="3364598" y="88900"/>
                  </a:lnTo>
                  <a:lnTo>
                    <a:pt x="3364598" y="71120"/>
                  </a:lnTo>
                  <a:close/>
                </a:path>
                <a:path w="3435985" h="2006600">
                  <a:moveTo>
                    <a:pt x="3435718" y="0"/>
                  </a:moveTo>
                  <a:lnTo>
                    <a:pt x="0" y="0"/>
                  </a:lnTo>
                  <a:lnTo>
                    <a:pt x="0" y="53340"/>
                  </a:lnTo>
                  <a:lnTo>
                    <a:pt x="0" y="1953260"/>
                  </a:lnTo>
                  <a:lnTo>
                    <a:pt x="0" y="2006600"/>
                  </a:lnTo>
                  <a:lnTo>
                    <a:pt x="3435718" y="2006600"/>
                  </a:lnTo>
                  <a:lnTo>
                    <a:pt x="3435718" y="1953272"/>
                  </a:lnTo>
                  <a:lnTo>
                    <a:pt x="3435718" y="53352"/>
                  </a:lnTo>
                  <a:lnTo>
                    <a:pt x="3382378" y="53352"/>
                  </a:lnTo>
                  <a:lnTo>
                    <a:pt x="3382378" y="1953260"/>
                  </a:lnTo>
                  <a:lnTo>
                    <a:pt x="53340" y="1953260"/>
                  </a:lnTo>
                  <a:lnTo>
                    <a:pt x="53340" y="53340"/>
                  </a:lnTo>
                  <a:lnTo>
                    <a:pt x="3435718" y="53340"/>
                  </a:lnTo>
                  <a:lnTo>
                    <a:pt x="3435718" y="0"/>
                  </a:lnTo>
                  <a:close/>
                </a:path>
              </a:pathLst>
            </a:custGeom>
            <a:solidFill>
              <a:srgbClr val="000000"/>
            </a:solidFill>
          </p:spPr>
          <p:txBody>
            <a:bodyPr wrap="square" lIns="0" tIns="0" rIns="0" bIns="0" rtlCol="0"/>
            <a:lstStyle/>
            <a:p>
              <a:endParaRPr/>
            </a:p>
          </p:txBody>
        </p:sp>
        <p:pic>
          <p:nvPicPr>
            <p:cNvPr id="6" name="object 6"/>
            <p:cNvPicPr/>
            <p:nvPr/>
          </p:nvPicPr>
          <p:blipFill>
            <a:blip r:embed="rId4" cstate="print"/>
            <a:stretch>
              <a:fillRect/>
            </a:stretch>
          </p:blipFill>
          <p:spPr>
            <a:xfrm>
              <a:off x="4141489" y="875356"/>
              <a:ext cx="4233887" cy="346214"/>
            </a:xfrm>
            <a:prstGeom prst="rect">
              <a:avLst/>
            </a:prstGeom>
          </p:spPr>
        </p:pic>
        <p:pic>
          <p:nvPicPr>
            <p:cNvPr id="7" name="object 7"/>
            <p:cNvPicPr/>
            <p:nvPr/>
          </p:nvPicPr>
          <p:blipFill>
            <a:blip r:embed="rId5" cstate="print"/>
            <a:stretch>
              <a:fillRect/>
            </a:stretch>
          </p:blipFill>
          <p:spPr>
            <a:xfrm>
              <a:off x="4392853" y="1440517"/>
              <a:ext cx="3773030" cy="329691"/>
            </a:xfrm>
            <a:prstGeom prst="rect">
              <a:avLst/>
            </a:prstGeom>
          </p:spPr>
        </p:pic>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776920"/>
            <a:ext cx="5920740" cy="2219960"/>
          </a:xfrm>
          <a:prstGeom prst="rect">
            <a:avLst/>
          </a:prstGeom>
        </p:spPr>
        <p:txBody>
          <a:bodyPr vert="horz" wrap="square" lIns="0" tIns="12700" rIns="0" bIns="0" rtlCol="0">
            <a:spAutoFit/>
          </a:bodyPr>
          <a:lstStyle/>
          <a:p>
            <a:pPr marL="285115" marR="5080" indent="-273050">
              <a:lnSpc>
                <a:spcPct val="100000"/>
              </a:lnSpc>
              <a:spcBef>
                <a:spcPts val="100"/>
              </a:spcBef>
              <a:buClr>
                <a:srgbClr val="F3A447"/>
              </a:buClr>
              <a:buSzPct val="85416"/>
              <a:buFont typeface="Wingdings 2"/>
              <a:buChar char=""/>
              <a:tabLst>
                <a:tab pos="285115" algn="l"/>
              </a:tabLst>
            </a:pPr>
            <a:r>
              <a:rPr sz="2400" dirty="0">
                <a:solidFill>
                  <a:srgbClr val="0000FF"/>
                </a:solidFill>
                <a:latin typeface="Constantia"/>
                <a:cs typeface="Constantia"/>
              </a:rPr>
              <a:t>6614</a:t>
            </a:r>
            <a:r>
              <a:rPr sz="2400" spc="-85" dirty="0">
                <a:solidFill>
                  <a:srgbClr val="0000FF"/>
                </a:solidFill>
                <a:latin typeface="Constantia"/>
                <a:cs typeface="Constantia"/>
              </a:rPr>
              <a:t> </a:t>
            </a:r>
            <a:r>
              <a:rPr sz="2400" dirty="0">
                <a:solidFill>
                  <a:srgbClr val="0000FF"/>
                </a:solidFill>
                <a:latin typeface="Constantia"/>
                <a:cs typeface="Constantia"/>
              </a:rPr>
              <a:t>essentially</a:t>
            </a:r>
            <a:r>
              <a:rPr sz="2400" spc="-85" dirty="0">
                <a:solidFill>
                  <a:srgbClr val="0000FF"/>
                </a:solidFill>
                <a:latin typeface="Constantia"/>
                <a:cs typeface="Constantia"/>
              </a:rPr>
              <a:t> </a:t>
            </a:r>
            <a:r>
              <a:rPr sz="2400" dirty="0">
                <a:solidFill>
                  <a:srgbClr val="0000FF"/>
                </a:solidFill>
                <a:latin typeface="Constantia"/>
                <a:cs typeface="Constantia"/>
              </a:rPr>
              <a:t>means</a:t>
            </a:r>
            <a:r>
              <a:rPr sz="2400" spc="-90" dirty="0">
                <a:solidFill>
                  <a:srgbClr val="0000FF"/>
                </a:solidFill>
                <a:latin typeface="Constantia"/>
                <a:cs typeface="Constantia"/>
              </a:rPr>
              <a:t> </a:t>
            </a:r>
            <a:r>
              <a:rPr sz="2400" dirty="0">
                <a:solidFill>
                  <a:srgbClr val="0000FF"/>
                </a:solidFill>
                <a:latin typeface="Constantia"/>
                <a:cs typeface="Constantia"/>
              </a:rPr>
              <a:t>that</a:t>
            </a:r>
            <a:r>
              <a:rPr sz="2400" spc="-100" dirty="0">
                <a:solidFill>
                  <a:srgbClr val="0000FF"/>
                </a:solidFill>
                <a:latin typeface="Constantia"/>
                <a:cs typeface="Constantia"/>
              </a:rPr>
              <a:t> </a:t>
            </a:r>
            <a:r>
              <a:rPr sz="2400" dirty="0">
                <a:solidFill>
                  <a:srgbClr val="0000FF"/>
                </a:solidFill>
                <a:latin typeface="Constantia"/>
                <a:cs typeface="Constantia"/>
              </a:rPr>
              <a:t>the</a:t>
            </a:r>
            <a:r>
              <a:rPr sz="2400" spc="-145" dirty="0">
                <a:solidFill>
                  <a:srgbClr val="0000FF"/>
                </a:solidFill>
                <a:latin typeface="Constantia"/>
                <a:cs typeface="Constantia"/>
              </a:rPr>
              <a:t> </a:t>
            </a:r>
            <a:r>
              <a:rPr sz="2400" spc="-10" dirty="0">
                <a:solidFill>
                  <a:srgbClr val="0000FF"/>
                </a:solidFill>
                <a:latin typeface="Constantia"/>
                <a:cs typeface="Constantia"/>
              </a:rPr>
              <a:t>applicator, </a:t>
            </a:r>
            <a:r>
              <a:rPr sz="2400" dirty="0">
                <a:solidFill>
                  <a:srgbClr val="0000FF"/>
                </a:solidFill>
                <a:latin typeface="Constantia"/>
                <a:cs typeface="Constantia"/>
              </a:rPr>
              <a:t>in</a:t>
            </a:r>
            <a:r>
              <a:rPr sz="2400" spc="-114" dirty="0">
                <a:solidFill>
                  <a:srgbClr val="0000FF"/>
                </a:solidFill>
                <a:latin typeface="Constantia"/>
                <a:cs typeface="Constantia"/>
              </a:rPr>
              <a:t> </a:t>
            </a:r>
            <a:r>
              <a:rPr sz="2400" dirty="0">
                <a:solidFill>
                  <a:srgbClr val="0000FF"/>
                </a:solidFill>
                <a:latin typeface="Constantia"/>
                <a:cs typeface="Constantia"/>
              </a:rPr>
              <a:t>regards</a:t>
            </a:r>
            <a:r>
              <a:rPr sz="2400" spc="-90" dirty="0">
                <a:solidFill>
                  <a:srgbClr val="0000FF"/>
                </a:solidFill>
                <a:latin typeface="Constantia"/>
                <a:cs typeface="Constantia"/>
              </a:rPr>
              <a:t> </a:t>
            </a:r>
            <a:r>
              <a:rPr sz="2400" dirty="0">
                <a:solidFill>
                  <a:srgbClr val="0000FF"/>
                </a:solidFill>
                <a:latin typeface="Constantia"/>
                <a:cs typeface="Constantia"/>
              </a:rPr>
              <a:t>to</a:t>
            </a:r>
            <a:r>
              <a:rPr sz="2400" spc="-90" dirty="0">
                <a:solidFill>
                  <a:srgbClr val="0000FF"/>
                </a:solidFill>
                <a:latin typeface="Constantia"/>
                <a:cs typeface="Constantia"/>
              </a:rPr>
              <a:t> </a:t>
            </a:r>
            <a:r>
              <a:rPr sz="2400" dirty="0">
                <a:solidFill>
                  <a:srgbClr val="0000FF"/>
                </a:solidFill>
                <a:latin typeface="Constantia"/>
                <a:cs typeface="Constantia"/>
              </a:rPr>
              <a:t>bees,</a:t>
            </a:r>
            <a:r>
              <a:rPr sz="2400" spc="-70" dirty="0">
                <a:solidFill>
                  <a:srgbClr val="0000FF"/>
                </a:solidFill>
                <a:latin typeface="Constantia"/>
                <a:cs typeface="Constantia"/>
              </a:rPr>
              <a:t> </a:t>
            </a:r>
            <a:r>
              <a:rPr sz="2400" dirty="0">
                <a:solidFill>
                  <a:srgbClr val="0000FF"/>
                </a:solidFill>
                <a:latin typeface="Constantia"/>
                <a:cs typeface="Constantia"/>
              </a:rPr>
              <a:t>should</a:t>
            </a:r>
            <a:r>
              <a:rPr sz="2400" spc="-85" dirty="0">
                <a:solidFill>
                  <a:srgbClr val="0000FF"/>
                </a:solidFill>
                <a:latin typeface="Constantia"/>
                <a:cs typeface="Constantia"/>
              </a:rPr>
              <a:t> </a:t>
            </a:r>
            <a:r>
              <a:rPr sz="2400" spc="-10" dirty="0">
                <a:solidFill>
                  <a:srgbClr val="0000FF"/>
                </a:solidFill>
                <a:latin typeface="Constantia"/>
                <a:cs typeface="Constantia"/>
              </a:rPr>
              <a:t>evaluate</a:t>
            </a:r>
            <a:r>
              <a:rPr sz="2400" spc="-120" dirty="0">
                <a:solidFill>
                  <a:srgbClr val="0000FF"/>
                </a:solidFill>
                <a:latin typeface="Constantia"/>
                <a:cs typeface="Constantia"/>
              </a:rPr>
              <a:t> </a:t>
            </a:r>
            <a:r>
              <a:rPr sz="2400" spc="-25" dirty="0">
                <a:solidFill>
                  <a:srgbClr val="0000FF"/>
                </a:solidFill>
                <a:latin typeface="Constantia"/>
                <a:cs typeface="Constantia"/>
              </a:rPr>
              <a:t>the </a:t>
            </a:r>
            <a:r>
              <a:rPr sz="2400" dirty="0">
                <a:solidFill>
                  <a:srgbClr val="0000FF"/>
                </a:solidFill>
                <a:latin typeface="Constantia"/>
                <a:cs typeface="Constantia"/>
              </a:rPr>
              <a:t>application</a:t>
            </a:r>
            <a:r>
              <a:rPr sz="2400" spc="-145" dirty="0">
                <a:solidFill>
                  <a:srgbClr val="0000FF"/>
                </a:solidFill>
                <a:latin typeface="Constantia"/>
                <a:cs typeface="Constantia"/>
              </a:rPr>
              <a:t> </a:t>
            </a:r>
            <a:r>
              <a:rPr sz="2400" dirty="0">
                <a:solidFill>
                  <a:srgbClr val="0000FF"/>
                </a:solidFill>
                <a:latin typeface="Constantia"/>
                <a:cs typeface="Constantia"/>
              </a:rPr>
              <a:t>site</a:t>
            </a:r>
            <a:r>
              <a:rPr sz="2400" spc="-100" dirty="0">
                <a:solidFill>
                  <a:srgbClr val="0000FF"/>
                </a:solidFill>
                <a:latin typeface="Constantia"/>
                <a:cs typeface="Constantia"/>
              </a:rPr>
              <a:t> </a:t>
            </a:r>
            <a:r>
              <a:rPr sz="2400" spc="-10" dirty="0">
                <a:solidFill>
                  <a:srgbClr val="0000FF"/>
                </a:solidFill>
                <a:latin typeface="Constantia"/>
                <a:cs typeface="Constantia"/>
              </a:rPr>
              <a:t>for</a:t>
            </a:r>
            <a:r>
              <a:rPr sz="2400" spc="-145" dirty="0">
                <a:solidFill>
                  <a:srgbClr val="0000FF"/>
                </a:solidFill>
                <a:latin typeface="Constantia"/>
                <a:cs typeface="Constantia"/>
              </a:rPr>
              <a:t> </a:t>
            </a:r>
            <a:r>
              <a:rPr sz="2400" dirty="0">
                <a:solidFill>
                  <a:srgbClr val="0000FF"/>
                </a:solidFill>
                <a:latin typeface="Constantia"/>
                <a:cs typeface="Constantia"/>
              </a:rPr>
              <a:t>apiaries</a:t>
            </a:r>
            <a:r>
              <a:rPr sz="2400" spc="-150" dirty="0">
                <a:solidFill>
                  <a:srgbClr val="0000FF"/>
                </a:solidFill>
                <a:latin typeface="Constantia"/>
                <a:cs typeface="Constantia"/>
              </a:rPr>
              <a:t> </a:t>
            </a:r>
            <a:r>
              <a:rPr sz="2400" dirty="0">
                <a:solidFill>
                  <a:srgbClr val="0000FF"/>
                </a:solidFill>
                <a:latin typeface="Constantia"/>
                <a:cs typeface="Constantia"/>
              </a:rPr>
              <a:t>and</a:t>
            </a:r>
            <a:r>
              <a:rPr sz="2400" spc="-15" dirty="0">
                <a:solidFill>
                  <a:srgbClr val="0000FF"/>
                </a:solidFill>
                <a:latin typeface="Constantia"/>
                <a:cs typeface="Constantia"/>
              </a:rPr>
              <a:t> </a:t>
            </a:r>
            <a:r>
              <a:rPr sz="2400" spc="-25" dirty="0">
                <a:solidFill>
                  <a:srgbClr val="0000FF"/>
                </a:solidFill>
                <a:latin typeface="Constantia"/>
                <a:cs typeface="Constantia"/>
              </a:rPr>
              <a:t>not </a:t>
            </a:r>
            <a:r>
              <a:rPr sz="2400" spc="-10" dirty="0">
                <a:solidFill>
                  <a:srgbClr val="0000FF"/>
                </a:solidFill>
                <a:latin typeface="Constantia"/>
                <a:cs typeface="Constantia"/>
              </a:rPr>
              <a:t>substantially</a:t>
            </a:r>
            <a:r>
              <a:rPr sz="2400" spc="-145" dirty="0">
                <a:solidFill>
                  <a:srgbClr val="0000FF"/>
                </a:solidFill>
                <a:latin typeface="Constantia"/>
                <a:cs typeface="Constantia"/>
              </a:rPr>
              <a:t> </a:t>
            </a:r>
            <a:r>
              <a:rPr sz="2400" dirty="0">
                <a:solidFill>
                  <a:srgbClr val="0000FF"/>
                </a:solidFill>
                <a:latin typeface="Constantia"/>
                <a:cs typeface="Constantia"/>
              </a:rPr>
              <a:t>drift</a:t>
            </a:r>
            <a:r>
              <a:rPr sz="2400" spc="-120" dirty="0">
                <a:solidFill>
                  <a:srgbClr val="0000FF"/>
                </a:solidFill>
                <a:latin typeface="Constantia"/>
                <a:cs typeface="Constantia"/>
              </a:rPr>
              <a:t> </a:t>
            </a:r>
            <a:r>
              <a:rPr sz="2400" spc="-10" dirty="0">
                <a:solidFill>
                  <a:srgbClr val="0000FF"/>
                </a:solidFill>
                <a:latin typeface="Constantia"/>
                <a:cs typeface="Constantia"/>
              </a:rPr>
              <a:t>onto</a:t>
            </a:r>
            <a:r>
              <a:rPr sz="2400" spc="-120" dirty="0">
                <a:solidFill>
                  <a:srgbClr val="0000FF"/>
                </a:solidFill>
                <a:latin typeface="Constantia"/>
                <a:cs typeface="Constantia"/>
              </a:rPr>
              <a:t> </a:t>
            </a:r>
            <a:r>
              <a:rPr sz="2400" dirty="0">
                <a:solidFill>
                  <a:srgbClr val="0000FF"/>
                </a:solidFill>
                <a:latin typeface="Constantia"/>
                <a:cs typeface="Constantia"/>
              </a:rPr>
              <a:t>apiaries</a:t>
            </a:r>
            <a:r>
              <a:rPr sz="2400" spc="-135" dirty="0">
                <a:solidFill>
                  <a:srgbClr val="0000FF"/>
                </a:solidFill>
                <a:latin typeface="Constantia"/>
                <a:cs typeface="Constantia"/>
              </a:rPr>
              <a:t> </a:t>
            </a:r>
            <a:r>
              <a:rPr sz="2400" dirty="0">
                <a:solidFill>
                  <a:srgbClr val="0000FF"/>
                </a:solidFill>
                <a:latin typeface="Constantia"/>
                <a:cs typeface="Constantia"/>
              </a:rPr>
              <a:t>which</a:t>
            </a:r>
            <a:r>
              <a:rPr sz="2400" spc="-90" dirty="0">
                <a:solidFill>
                  <a:srgbClr val="0000FF"/>
                </a:solidFill>
                <a:latin typeface="Constantia"/>
                <a:cs typeface="Constantia"/>
              </a:rPr>
              <a:t> </a:t>
            </a:r>
            <a:r>
              <a:rPr sz="2400" spc="-25" dirty="0">
                <a:solidFill>
                  <a:srgbClr val="0000FF"/>
                </a:solidFill>
                <a:latin typeface="Constantia"/>
                <a:cs typeface="Constantia"/>
              </a:rPr>
              <a:t>are </a:t>
            </a:r>
            <a:r>
              <a:rPr sz="2400" dirty="0">
                <a:solidFill>
                  <a:srgbClr val="0000FF"/>
                </a:solidFill>
                <a:latin typeface="Constantia"/>
                <a:cs typeface="Constantia"/>
              </a:rPr>
              <a:t>near</a:t>
            </a:r>
            <a:r>
              <a:rPr sz="2400" spc="-114" dirty="0">
                <a:solidFill>
                  <a:srgbClr val="0000FF"/>
                </a:solidFill>
                <a:latin typeface="Constantia"/>
                <a:cs typeface="Constantia"/>
              </a:rPr>
              <a:t> </a:t>
            </a:r>
            <a:r>
              <a:rPr sz="2400" dirty="0">
                <a:solidFill>
                  <a:srgbClr val="0000FF"/>
                </a:solidFill>
                <a:latin typeface="Constantia"/>
                <a:cs typeface="Constantia"/>
              </a:rPr>
              <a:t>the</a:t>
            </a:r>
            <a:r>
              <a:rPr sz="2400" spc="-145" dirty="0">
                <a:solidFill>
                  <a:srgbClr val="0000FF"/>
                </a:solidFill>
                <a:latin typeface="Constantia"/>
                <a:cs typeface="Constantia"/>
              </a:rPr>
              <a:t> </a:t>
            </a:r>
            <a:r>
              <a:rPr sz="2400" dirty="0">
                <a:solidFill>
                  <a:srgbClr val="0000FF"/>
                </a:solidFill>
                <a:latin typeface="Constantia"/>
                <a:cs typeface="Constantia"/>
              </a:rPr>
              <a:t>application</a:t>
            </a:r>
            <a:r>
              <a:rPr sz="2400" spc="-110" dirty="0">
                <a:solidFill>
                  <a:srgbClr val="0000FF"/>
                </a:solidFill>
                <a:latin typeface="Constantia"/>
                <a:cs typeface="Constantia"/>
              </a:rPr>
              <a:t> </a:t>
            </a:r>
            <a:r>
              <a:rPr sz="2400" spc="-10" dirty="0">
                <a:solidFill>
                  <a:srgbClr val="0000FF"/>
                </a:solidFill>
                <a:latin typeface="Constantia"/>
                <a:cs typeface="Constantia"/>
              </a:rPr>
              <a:t>site</a:t>
            </a:r>
            <a:r>
              <a:rPr sz="2400" spc="-130" dirty="0">
                <a:solidFill>
                  <a:srgbClr val="0000FF"/>
                </a:solidFill>
                <a:latin typeface="Constantia"/>
                <a:cs typeface="Constantia"/>
              </a:rPr>
              <a:t> </a:t>
            </a:r>
            <a:r>
              <a:rPr sz="2400" dirty="0">
                <a:solidFill>
                  <a:srgbClr val="0000FF"/>
                </a:solidFill>
                <a:latin typeface="Constantia"/>
                <a:cs typeface="Constantia"/>
              </a:rPr>
              <a:t>and</a:t>
            </a:r>
            <a:r>
              <a:rPr sz="2400" spc="-70" dirty="0">
                <a:solidFill>
                  <a:srgbClr val="0000FF"/>
                </a:solidFill>
                <a:latin typeface="Constantia"/>
                <a:cs typeface="Constantia"/>
              </a:rPr>
              <a:t> </a:t>
            </a:r>
            <a:r>
              <a:rPr sz="2400" dirty="0">
                <a:solidFill>
                  <a:srgbClr val="0000FF"/>
                </a:solidFill>
                <a:latin typeface="Constantia"/>
                <a:cs typeface="Constantia"/>
              </a:rPr>
              <a:t>cause</a:t>
            </a:r>
            <a:r>
              <a:rPr sz="2400" spc="-70" dirty="0">
                <a:solidFill>
                  <a:srgbClr val="0000FF"/>
                </a:solidFill>
                <a:latin typeface="Constantia"/>
                <a:cs typeface="Constantia"/>
              </a:rPr>
              <a:t> </a:t>
            </a:r>
            <a:r>
              <a:rPr sz="2400" dirty="0">
                <a:solidFill>
                  <a:srgbClr val="0000FF"/>
                </a:solidFill>
                <a:latin typeface="Constantia"/>
                <a:cs typeface="Constantia"/>
              </a:rPr>
              <a:t>harm</a:t>
            </a:r>
            <a:r>
              <a:rPr sz="2400" spc="-110" dirty="0">
                <a:solidFill>
                  <a:srgbClr val="0000FF"/>
                </a:solidFill>
                <a:latin typeface="Constantia"/>
                <a:cs typeface="Constantia"/>
              </a:rPr>
              <a:t> </a:t>
            </a:r>
            <a:r>
              <a:rPr sz="2400" spc="-25" dirty="0">
                <a:solidFill>
                  <a:srgbClr val="0000FF"/>
                </a:solidFill>
                <a:latin typeface="Constantia"/>
                <a:cs typeface="Constantia"/>
              </a:rPr>
              <a:t>or </a:t>
            </a:r>
            <a:r>
              <a:rPr sz="2400" spc="-10" dirty="0">
                <a:solidFill>
                  <a:srgbClr val="0000FF"/>
                </a:solidFill>
                <a:latin typeface="Constantia"/>
                <a:cs typeface="Constantia"/>
              </a:rPr>
              <a:t>damage.</a:t>
            </a:r>
            <a:endParaRPr sz="2400">
              <a:latin typeface="Constantia"/>
              <a:cs typeface="Constantia"/>
            </a:endParaRPr>
          </a:p>
        </p:txBody>
      </p:sp>
      <p:grpSp>
        <p:nvGrpSpPr>
          <p:cNvPr id="3" name="object 3"/>
          <p:cNvGrpSpPr/>
          <p:nvPr/>
        </p:nvGrpSpPr>
        <p:grpSpPr>
          <a:xfrm>
            <a:off x="63500" y="156210"/>
            <a:ext cx="8976360" cy="6626859"/>
            <a:chOff x="63500" y="156210"/>
            <a:chExt cx="8976360" cy="6626859"/>
          </a:xfrm>
        </p:grpSpPr>
        <p:pic>
          <p:nvPicPr>
            <p:cNvPr id="4" name="object 4"/>
            <p:cNvPicPr/>
            <p:nvPr/>
          </p:nvPicPr>
          <p:blipFill>
            <a:blip r:embed="rId3" cstate="print"/>
            <a:stretch>
              <a:fillRect/>
            </a:stretch>
          </p:blipFill>
          <p:spPr>
            <a:xfrm>
              <a:off x="531875" y="4197095"/>
              <a:ext cx="3054095" cy="2499359"/>
            </a:xfrm>
            <a:prstGeom prst="rect">
              <a:avLst/>
            </a:prstGeom>
          </p:spPr>
        </p:pic>
        <p:sp>
          <p:nvSpPr>
            <p:cNvPr id="5" name="object 5"/>
            <p:cNvSpPr/>
            <p:nvPr/>
          </p:nvSpPr>
          <p:spPr>
            <a:xfrm>
              <a:off x="444500" y="4109719"/>
              <a:ext cx="3228975" cy="2673350"/>
            </a:xfrm>
            <a:custGeom>
              <a:avLst/>
              <a:gdLst/>
              <a:ahLst/>
              <a:cxnLst/>
              <a:rect l="l" t="t" r="r" b="b"/>
              <a:pathLst>
                <a:path w="3228975" h="2673350">
                  <a:moveTo>
                    <a:pt x="3157855" y="71120"/>
                  </a:moveTo>
                  <a:lnTo>
                    <a:pt x="71120" y="71120"/>
                  </a:lnTo>
                  <a:lnTo>
                    <a:pt x="71120" y="88900"/>
                  </a:lnTo>
                  <a:lnTo>
                    <a:pt x="71120" y="2584450"/>
                  </a:lnTo>
                  <a:lnTo>
                    <a:pt x="71120" y="2602230"/>
                  </a:lnTo>
                  <a:lnTo>
                    <a:pt x="3157855" y="2602230"/>
                  </a:lnTo>
                  <a:lnTo>
                    <a:pt x="3157855" y="2584767"/>
                  </a:lnTo>
                  <a:lnTo>
                    <a:pt x="3157855" y="2584450"/>
                  </a:lnTo>
                  <a:lnTo>
                    <a:pt x="3157855" y="89230"/>
                  </a:lnTo>
                  <a:lnTo>
                    <a:pt x="3140075" y="89230"/>
                  </a:lnTo>
                  <a:lnTo>
                    <a:pt x="3140075" y="2584450"/>
                  </a:lnTo>
                  <a:lnTo>
                    <a:pt x="88900" y="2584450"/>
                  </a:lnTo>
                  <a:lnTo>
                    <a:pt x="88900" y="88900"/>
                  </a:lnTo>
                  <a:lnTo>
                    <a:pt x="3157855" y="88900"/>
                  </a:lnTo>
                  <a:lnTo>
                    <a:pt x="3157855" y="71120"/>
                  </a:lnTo>
                  <a:close/>
                </a:path>
                <a:path w="3228975" h="2673350">
                  <a:moveTo>
                    <a:pt x="3228975" y="0"/>
                  </a:moveTo>
                  <a:lnTo>
                    <a:pt x="0" y="0"/>
                  </a:lnTo>
                  <a:lnTo>
                    <a:pt x="0" y="53340"/>
                  </a:lnTo>
                  <a:lnTo>
                    <a:pt x="0" y="2620010"/>
                  </a:lnTo>
                  <a:lnTo>
                    <a:pt x="0" y="2673350"/>
                  </a:lnTo>
                  <a:lnTo>
                    <a:pt x="3228975" y="2673350"/>
                  </a:lnTo>
                  <a:lnTo>
                    <a:pt x="3228975" y="2620327"/>
                  </a:lnTo>
                  <a:lnTo>
                    <a:pt x="3228975" y="2620010"/>
                  </a:lnTo>
                  <a:lnTo>
                    <a:pt x="3228975" y="53670"/>
                  </a:lnTo>
                  <a:lnTo>
                    <a:pt x="3175635" y="53670"/>
                  </a:lnTo>
                  <a:lnTo>
                    <a:pt x="3175635" y="2620010"/>
                  </a:lnTo>
                  <a:lnTo>
                    <a:pt x="53340" y="2620010"/>
                  </a:lnTo>
                  <a:lnTo>
                    <a:pt x="53340" y="53340"/>
                  </a:lnTo>
                  <a:lnTo>
                    <a:pt x="3228975" y="53340"/>
                  </a:lnTo>
                  <a:lnTo>
                    <a:pt x="3228975" y="0"/>
                  </a:lnTo>
                  <a:close/>
                </a:path>
              </a:pathLst>
            </a:custGeom>
            <a:solidFill>
              <a:srgbClr val="000000"/>
            </a:solidFill>
          </p:spPr>
          <p:txBody>
            <a:bodyPr wrap="square" lIns="0" tIns="0" rIns="0" bIns="0" rtlCol="0"/>
            <a:lstStyle/>
            <a:p>
              <a:endParaRPr/>
            </a:p>
          </p:txBody>
        </p:sp>
        <p:pic>
          <p:nvPicPr>
            <p:cNvPr id="6" name="object 6"/>
            <p:cNvPicPr/>
            <p:nvPr/>
          </p:nvPicPr>
          <p:blipFill>
            <a:blip r:embed="rId4" cstate="print"/>
            <a:stretch>
              <a:fillRect/>
            </a:stretch>
          </p:blipFill>
          <p:spPr>
            <a:xfrm>
              <a:off x="1374775" y="6134100"/>
              <a:ext cx="1528046" cy="560324"/>
            </a:xfrm>
            <a:prstGeom prst="rect">
              <a:avLst/>
            </a:prstGeom>
          </p:spPr>
        </p:pic>
        <p:pic>
          <p:nvPicPr>
            <p:cNvPr id="7" name="object 7"/>
            <p:cNvPicPr/>
            <p:nvPr/>
          </p:nvPicPr>
          <p:blipFill>
            <a:blip r:embed="rId5" cstate="print"/>
            <a:stretch>
              <a:fillRect/>
            </a:stretch>
          </p:blipFill>
          <p:spPr>
            <a:xfrm>
              <a:off x="150875" y="243839"/>
              <a:ext cx="2810255" cy="1484375"/>
            </a:xfrm>
            <a:prstGeom prst="rect">
              <a:avLst/>
            </a:prstGeom>
          </p:spPr>
        </p:pic>
        <p:sp>
          <p:nvSpPr>
            <p:cNvPr id="8" name="object 8"/>
            <p:cNvSpPr/>
            <p:nvPr/>
          </p:nvSpPr>
          <p:spPr>
            <a:xfrm>
              <a:off x="63500" y="156209"/>
              <a:ext cx="2984500" cy="1659889"/>
            </a:xfrm>
            <a:custGeom>
              <a:avLst/>
              <a:gdLst/>
              <a:ahLst/>
              <a:cxnLst/>
              <a:rect l="l" t="t" r="r" b="b"/>
              <a:pathLst>
                <a:path w="2984500" h="1659889">
                  <a:moveTo>
                    <a:pt x="2913380" y="71120"/>
                  </a:moveTo>
                  <a:lnTo>
                    <a:pt x="2895600" y="71120"/>
                  </a:lnTo>
                  <a:lnTo>
                    <a:pt x="2895600" y="88900"/>
                  </a:lnTo>
                  <a:lnTo>
                    <a:pt x="2895600" y="1570990"/>
                  </a:lnTo>
                  <a:lnTo>
                    <a:pt x="88900" y="1570990"/>
                  </a:lnTo>
                  <a:lnTo>
                    <a:pt x="88900" y="88900"/>
                  </a:lnTo>
                  <a:lnTo>
                    <a:pt x="2895600" y="88900"/>
                  </a:lnTo>
                  <a:lnTo>
                    <a:pt x="2895600" y="71120"/>
                  </a:lnTo>
                  <a:lnTo>
                    <a:pt x="71120" y="71120"/>
                  </a:lnTo>
                  <a:lnTo>
                    <a:pt x="71120" y="88900"/>
                  </a:lnTo>
                  <a:lnTo>
                    <a:pt x="71120" y="1570990"/>
                  </a:lnTo>
                  <a:lnTo>
                    <a:pt x="71120" y="1588770"/>
                  </a:lnTo>
                  <a:lnTo>
                    <a:pt x="2913380" y="1588770"/>
                  </a:lnTo>
                  <a:lnTo>
                    <a:pt x="2913380" y="1571231"/>
                  </a:lnTo>
                  <a:lnTo>
                    <a:pt x="2913380" y="1570990"/>
                  </a:lnTo>
                  <a:lnTo>
                    <a:pt x="2913380" y="88900"/>
                  </a:lnTo>
                  <a:lnTo>
                    <a:pt x="2913380" y="88468"/>
                  </a:lnTo>
                  <a:lnTo>
                    <a:pt x="2913380" y="71120"/>
                  </a:lnTo>
                  <a:close/>
                </a:path>
                <a:path w="2984500" h="1659889">
                  <a:moveTo>
                    <a:pt x="2984500" y="0"/>
                  </a:moveTo>
                  <a:lnTo>
                    <a:pt x="2931147" y="0"/>
                  </a:lnTo>
                  <a:lnTo>
                    <a:pt x="2931147" y="53340"/>
                  </a:lnTo>
                  <a:lnTo>
                    <a:pt x="2931147" y="1606550"/>
                  </a:lnTo>
                  <a:lnTo>
                    <a:pt x="53340" y="1606550"/>
                  </a:lnTo>
                  <a:lnTo>
                    <a:pt x="53340" y="53340"/>
                  </a:lnTo>
                  <a:lnTo>
                    <a:pt x="2931147" y="53340"/>
                  </a:lnTo>
                  <a:lnTo>
                    <a:pt x="2931147" y="0"/>
                  </a:lnTo>
                  <a:lnTo>
                    <a:pt x="0" y="0"/>
                  </a:lnTo>
                  <a:lnTo>
                    <a:pt x="0" y="53340"/>
                  </a:lnTo>
                  <a:lnTo>
                    <a:pt x="0" y="1606550"/>
                  </a:lnTo>
                  <a:lnTo>
                    <a:pt x="0" y="1659890"/>
                  </a:lnTo>
                  <a:lnTo>
                    <a:pt x="2984500" y="1659890"/>
                  </a:lnTo>
                  <a:lnTo>
                    <a:pt x="2984500" y="1606791"/>
                  </a:lnTo>
                  <a:lnTo>
                    <a:pt x="2984500" y="1606550"/>
                  </a:lnTo>
                  <a:lnTo>
                    <a:pt x="2984500" y="53340"/>
                  </a:lnTo>
                  <a:lnTo>
                    <a:pt x="2984500" y="52908"/>
                  </a:lnTo>
                  <a:lnTo>
                    <a:pt x="2984500" y="0"/>
                  </a:lnTo>
                  <a:close/>
                </a:path>
              </a:pathLst>
            </a:custGeom>
            <a:solidFill>
              <a:srgbClr val="000000"/>
            </a:solidFill>
          </p:spPr>
          <p:txBody>
            <a:bodyPr wrap="square" lIns="0" tIns="0" rIns="0" bIns="0" rtlCol="0"/>
            <a:lstStyle/>
            <a:p>
              <a:endParaRPr/>
            </a:p>
          </p:txBody>
        </p:sp>
        <p:pic>
          <p:nvPicPr>
            <p:cNvPr id="9" name="object 9"/>
            <p:cNvPicPr/>
            <p:nvPr/>
          </p:nvPicPr>
          <p:blipFill>
            <a:blip r:embed="rId6" cstate="print"/>
            <a:stretch>
              <a:fillRect/>
            </a:stretch>
          </p:blipFill>
          <p:spPr>
            <a:xfrm>
              <a:off x="4799076" y="3919727"/>
              <a:ext cx="3508247" cy="2601467"/>
            </a:xfrm>
            <a:prstGeom prst="rect">
              <a:avLst/>
            </a:prstGeom>
          </p:spPr>
        </p:pic>
        <p:sp>
          <p:nvSpPr>
            <p:cNvPr id="10" name="object 10"/>
            <p:cNvSpPr/>
            <p:nvPr/>
          </p:nvSpPr>
          <p:spPr>
            <a:xfrm>
              <a:off x="4711700" y="3831589"/>
              <a:ext cx="3683000" cy="2777490"/>
            </a:xfrm>
            <a:custGeom>
              <a:avLst/>
              <a:gdLst/>
              <a:ahLst/>
              <a:cxnLst/>
              <a:rect l="l" t="t" r="r" b="b"/>
              <a:pathLst>
                <a:path w="3683000" h="2777490">
                  <a:moveTo>
                    <a:pt x="3611880" y="71120"/>
                  </a:moveTo>
                  <a:lnTo>
                    <a:pt x="71120" y="71120"/>
                  </a:lnTo>
                  <a:lnTo>
                    <a:pt x="71120" y="88900"/>
                  </a:lnTo>
                  <a:lnTo>
                    <a:pt x="71120" y="2688590"/>
                  </a:lnTo>
                  <a:lnTo>
                    <a:pt x="71120" y="2706370"/>
                  </a:lnTo>
                  <a:lnTo>
                    <a:pt x="3611880" y="2706370"/>
                  </a:lnTo>
                  <a:lnTo>
                    <a:pt x="3611880" y="2688831"/>
                  </a:lnTo>
                  <a:lnTo>
                    <a:pt x="3611880" y="2688590"/>
                  </a:lnTo>
                  <a:lnTo>
                    <a:pt x="3611880" y="89408"/>
                  </a:lnTo>
                  <a:lnTo>
                    <a:pt x="3594100" y="89408"/>
                  </a:lnTo>
                  <a:lnTo>
                    <a:pt x="3594100" y="2688590"/>
                  </a:lnTo>
                  <a:lnTo>
                    <a:pt x="88900" y="2688590"/>
                  </a:lnTo>
                  <a:lnTo>
                    <a:pt x="88900" y="88900"/>
                  </a:lnTo>
                  <a:lnTo>
                    <a:pt x="3611880" y="88900"/>
                  </a:lnTo>
                  <a:lnTo>
                    <a:pt x="3611880" y="71120"/>
                  </a:lnTo>
                  <a:close/>
                </a:path>
                <a:path w="3683000" h="2777490">
                  <a:moveTo>
                    <a:pt x="3683000" y="0"/>
                  </a:moveTo>
                  <a:lnTo>
                    <a:pt x="0" y="0"/>
                  </a:lnTo>
                  <a:lnTo>
                    <a:pt x="0" y="53340"/>
                  </a:lnTo>
                  <a:lnTo>
                    <a:pt x="0" y="2724150"/>
                  </a:lnTo>
                  <a:lnTo>
                    <a:pt x="0" y="2777490"/>
                  </a:lnTo>
                  <a:lnTo>
                    <a:pt x="3683000" y="2777490"/>
                  </a:lnTo>
                  <a:lnTo>
                    <a:pt x="3683000" y="2724378"/>
                  </a:lnTo>
                  <a:lnTo>
                    <a:pt x="3683000" y="2724150"/>
                  </a:lnTo>
                  <a:lnTo>
                    <a:pt x="3683000" y="53848"/>
                  </a:lnTo>
                  <a:lnTo>
                    <a:pt x="3629660" y="53848"/>
                  </a:lnTo>
                  <a:lnTo>
                    <a:pt x="3629660" y="2724150"/>
                  </a:lnTo>
                  <a:lnTo>
                    <a:pt x="53340" y="2724150"/>
                  </a:lnTo>
                  <a:lnTo>
                    <a:pt x="53340" y="53340"/>
                  </a:lnTo>
                  <a:lnTo>
                    <a:pt x="3683000" y="53340"/>
                  </a:lnTo>
                  <a:lnTo>
                    <a:pt x="3683000" y="0"/>
                  </a:lnTo>
                  <a:close/>
                </a:path>
              </a:pathLst>
            </a:custGeom>
            <a:solidFill>
              <a:srgbClr val="000000"/>
            </a:solidFill>
          </p:spPr>
          <p:txBody>
            <a:bodyPr wrap="square" lIns="0" tIns="0" rIns="0" bIns="0" rtlCol="0"/>
            <a:lstStyle/>
            <a:p>
              <a:endParaRPr/>
            </a:p>
          </p:txBody>
        </p:sp>
        <p:pic>
          <p:nvPicPr>
            <p:cNvPr id="11" name="object 11"/>
            <p:cNvPicPr/>
            <p:nvPr/>
          </p:nvPicPr>
          <p:blipFill>
            <a:blip r:embed="rId7" cstate="print"/>
            <a:stretch>
              <a:fillRect/>
            </a:stretch>
          </p:blipFill>
          <p:spPr>
            <a:xfrm>
              <a:off x="3724041" y="470940"/>
              <a:ext cx="4233887" cy="346214"/>
            </a:xfrm>
            <a:prstGeom prst="rect">
              <a:avLst/>
            </a:prstGeom>
          </p:spPr>
        </p:pic>
        <p:pic>
          <p:nvPicPr>
            <p:cNvPr id="12" name="object 12"/>
            <p:cNvPicPr/>
            <p:nvPr/>
          </p:nvPicPr>
          <p:blipFill>
            <a:blip r:embed="rId8" cstate="print"/>
            <a:stretch>
              <a:fillRect/>
            </a:stretch>
          </p:blipFill>
          <p:spPr>
            <a:xfrm>
              <a:off x="3975404" y="1036102"/>
              <a:ext cx="3773030" cy="329691"/>
            </a:xfrm>
            <a:prstGeom prst="rect">
              <a:avLst/>
            </a:prstGeom>
          </p:spPr>
        </p:pic>
        <p:pic>
          <p:nvPicPr>
            <p:cNvPr id="13" name="object 13"/>
            <p:cNvPicPr/>
            <p:nvPr/>
          </p:nvPicPr>
          <p:blipFill>
            <a:blip r:embed="rId9" cstate="print"/>
            <a:stretch>
              <a:fillRect/>
            </a:stretch>
          </p:blipFill>
          <p:spPr>
            <a:xfrm>
              <a:off x="6367272" y="1725168"/>
              <a:ext cx="2584943" cy="1641347"/>
            </a:xfrm>
            <a:prstGeom prst="rect">
              <a:avLst/>
            </a:prstGeom>
          </p:spPr>
        </p:pic>
        <p:sp>
          <p:nvSpPr>
            <p:cNvPr id="14" name="object 14"/>
            <p:cNvSpPr/>
            <p:nvPr/>
          </p:nvSpPr>
          <p:spPr>
            <a:xfrm>
              <a:off x="6279629" y="1638299"/>
              <a:ext cx="2759710" cy="1816100"/>
            </a:xfrm>
            <a:custGeom>
              <a:avLst/>
              <a:gdLst/>
              <a:ahLst/>
              <a:cxnLst/>
              <a:rect l="l" t="t" r="r" b="b"/>
              <a:pathLst>
                <a:path w="2759709" h="1816100">
                  <a:moveTo>
                    <a:pt x="2688513" y="89141"/>
                  </a:moveTo>
                  <a:lnTo>
                    <a:pt x="2670733" y="89141"/>
                  </a:lnTo>
                  <a:lnTo>
                    <a:pt x="2670733" y="1727009"/>
                  </a:lnTo>
                  <a:lnTo>
                    <a:pt x="2688513" y="1727009"/>
                  </a:lnTo>
                  <a:lnTo>
                    <a:pt x="2688513" y="89141"/>
                  </a:lnTo>
                  <a:close/>
                </a:path>
                <a:path w="2759709" h="1816100">
                  <a:moveTo>
                    <a:pt x="2688513" y="71120"/>
                  </a:moveTo>
                  <a:lnTo>
                    <a:pt x="71120" y="71120"/>
                  </a:lnTo>
                  <a:lnTo>
                    <a:pt x="71120" y="88900"/>
                  </a:lnTo>
                  <a:lnTo>
                    <a:pt x="71120" y="1727200"/>
                  </a:lnTo>
                  <a:lnTo>
                    <a:pt x="71120" y="1744980"/>
                  </a:lnTo>
                  <a:lnTo>
                    <a:pt x="2688513" y="1744980"/>
                  </a:lnTo>
                  <a:lnTo>
                    <a:pt x="2688513" y="1727200"/>
                  </a:lnTo>
                  <a:lnTo>
                    <a:pt x="88900" y="1727200"/>
                  </a:lnTo>
                  <a:lnTo>
                    <a:pt x="88900" y="88900"/>
                  </a:lnTo>
                  <a:lnTo>
                    <a:pt x="2688513" y="88900"/>
                  </a:lnTo>
                  <a:lnTo>
                    <a:pt x="2688513" y="71120"/>
                  </a:lnTo>
                  <a:close/>
                </a:path>
                <a:path w="2759709" h="1816100">
                  <a:moveTo>
                    <a:pt x="2759633" y="53581"/>
                  </a:moveTo>
                  <a:lnTo>
                    <a:pt x="2706293" y="53581"/>
                  </a:lnTo>
                  <a:lnTo>
                    <a:pt x="2706293" y="1762556"/>
                  </a:lnTo>
                  <a:lnTo>
                    <a:pt x="2759633" y="1762556"/>
                  </a:lnTo>
                  <a:lnTo>
                    <a:pt x="2759633" y="53581"/>
                  </a:lnTo>
                  <a:close/>
                </a:path>
                <a:path w="2759709" h="1816100">
                  <a:moveTo>
                    <a:pt x="2759633" y="0"/>
                  </a:moveTo>
                  <a:lnTo>
                    <a:pt x="0" y="0"/>
                  </a:lnTo>
                  <a:lnTo>
                    <a:pt x="0" y="53340"/>
                  </a:lnTo>
                  <a:lnTo>
                    <a:pt x="0" y="1762760"/>
                  </a:lnTo>
                  <a:lnTo>
                    <a:pt x="0" y="1816100"/>
                  </a:lnTo>
                  <a:lnTo>
                    <a:pt x="2759633" y="1816100"/>
                  </a:lnTo>
                  <a:lnTo>
                    <a:pt x="2759633" y="1762760"/>
                  </a:lnTo>
                  <a:lnTo>
                    <a:pt x="53340" y="1762760"/>
                  </a:lnTo>
                  <a:lnTo>
                    <a:pt x="53340" y="53340"/>
                  </a:lnTo>
                  <a:lnTo>
                    <a:pt x="2759633" y="53340"/>
                  </a:lnTo>
                  <a:lnTo>
                    <a:pt x="2759633" y="0"/>
                  </a:lnTo>
                  <a:close/>
                </a:path>
              </a:pathLst>
            </a:custGeom>
            <a:solidFill>
              <a:srgbClr val="000000"/>
            </a:solidFill>
          </p:spPr>
          <p:txBody>
            <a:bodyPr wrap="square" lIns="0" tIns="0" rIns="0" bIns="0" rtlCol="0"/>
            <a:lstStyle/>
            <a: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A5583749-69ED-788C-5B9D-52D929F1DCDF}"/>
              </a:ext>
            </a:extLst>
          </p:cNvPr>
          <p:cNvPicPr>
            <a:picLocks noChangeAspect="1"/>
          </p:cNvPicPr>
          <p:nvPr/>
        </p:nvPicPr>
        <p:blipFill>
          <a:blip r:embed="rId3"/>
          <a:stretch>
            <a:fillRect/>
          </a:stretch>
        </p:blipFill>
        <p:spPr>
          <a:xfrm>
            <a:off x="482600" y="228600"/>
            <a:ext cx="8178799" cy="5111748"/>
          </a:xfrm>
          <a:prstGeom prst="rect">
            <a:avLst/>
          </a:prstGeom>
        </p:spPr>
      </p:pic>
      <p:pic>
        <p:nvPicPr>
          <p:cNvPr id="1026" name="Picture 1">
            <a:extLst>
              <a:ext uri="{FF2B5EF4-FFF2-40B4-BE49-F238E27FC236}">
                <a16:creationId xmlns:a16="http://schemas.microsoft.com/office/drawing/2014/main" id="{F693381F-A7D4-030D-1B30-83CBA3170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5340348"/>
            <a:ext cx="55149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5526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627F9-0B31-3B98-2712-66A6BB6D22C8}"/>
              </a:ext>
            </a:extLst>
          </p:cNvPr>
          <p:cNvSpPr>
            <a:spLocks noGrp="1"/>
          </p:cNvSpPr>
          <p:nvPr>
            <p:ph type="title"/>
          </p:nvPr>
        </p:nvSpPr>
        <p:spPr>
          <a:xfrm>
            <a:off x="381000" y="381000"/>
            <a:ext cx="7646034" cy="461665"/>
          </a:xfrm>
        </p:spPr>
        <p:txBody>
          <a:bodyPr/>
          <a:lstStyle/>
          <a:p>
            <a:r>
              <a:rPr lang="en-US" sz="3000" dirty="0"/>
              <a:t>3CCR 6654 Notification to Beekeepers</a:t>
            </a:r>
          </a:p>
        </p:txBody>
      </p:sp>
      <p:sp>
        <p:nvSpPr>
          <p:cNvPr id="3" name="Text Placeholder 2">
            <a:extLst>
              <a:ext uri="{FF2B5EF4-FFF2-40B4-BE49-F238E27FC236}">
                <a16:creationId xmlns:a16="http://schemas.microsoft.com/office/drawing/2014/main" id="{80726D64-D621-D061-FEBB-7BD511895E0B}"/>
              </a:ext>
            </a:extLst>
          </p:cNvPr>
          <p:cNvSpPr>
            <a:spLocks noGrp="1"/>
          </p:cNvSpPr>
          <p:nvPr>
            <p:ph type="body" idx="1"/>
          </p:nvPr>
        </p:nvSpPr>
        <p:spPr>
          <a:xfrm>
            <a:off x="381000" y="1066800"/>
            <a:ext cx="8229600" cy="5416868"/>
          </a:xfrm>
        </p:spPr>
        <p:txBody>
          <a:bodyPr/>
          <a:lstStyle/>
          <a:p>
            <a:pPr marL="285750" indent="-285750" algn="l">
              <a:buFont typeface="Arial" panose="020B0604020202020204" pitchFamily="34" charset="0"/>
              <a:buChar char="•"/>
            </a:pPr>
            <a:r>
              <a:rPr lang="en-US" sz="1800" b="0" i="0" dirty="0">
                <a:solidFill>
                  <a:srgbClr val="333333"/>
                </a:solidFill>
                <a:effectLst/>
                <a:latin typeface="Source Sans Pro" panose="020B0503030403020204" pitchFamily="34" charset="0"/>
              </a:rPr>
              <a:t>(a) Each person intending to apply any pesticide toxic to bees to a blossoming plant shall, prior to the application, inquire of the commissioner, or of a notification service designated by the commissioner, whether any beekeeper with apiaries within one mile of the application site has requested notice of such application.</a:t>
            </a:r>
          </a:p>
          <a:p>
            <a:pPr marL="285750" indent="-285750" algn="l">
              <a:buFont typeface="Arial" panose="020B0604020202020204" pitchFamily="34" charset="0"/>
              <a:buChar char="•"/>
            </a:pPr>
            <a:endParaRPr lang="en-US" sz="1800" b="0" i="0" dirty="0">
              <a:solidFill>
                <a:srgbClr val="333333"/>
              </a:solidFill>
              <a:effectLst/>
              <a:latin typeface="Source Sans Pro" panose="020B0503030403020204" pitchFamily="34" charset="0"/>
            </a:endParaRPr>
          </a:p>
          <a:p>
            <a:pPr marL="285750" indent="-285750" algn="l">
              <a:buFont typeface="Arial" panose="020B0604020202020204" pitchFamily="34" charset="0"/>
              <a:buChar char="•"/>
            </a:pPr>
            <a:r>
              <a:rPr lang="en-US" sz="1800" b="0" i="0" dirty="0">
                <a:solidFill>
                  <a:srgbClr val="333333"/>
                </a:solidFill>
                <a:effectLst/>
                <a:latin typeface="Source Sans Pro" panose="020B0503030403020204" pitchFamily="34" charset="0"/>
              </a:rPr>
              <a:t>(b) If the person performing pest control is advised of a request for notification, he or she shall notify the beekeeper, at least 48 hours in advance of the application, of the time and place the application is to be made, the crop and acreage to be treated, the method of application, the identity and dosage rate of the application to be applied, and how the person performing pest control may be contacted by the beekeeper. This time may be increased or decreased by the commissioner, or by an agreement of both the beekeeper and the person performing the pest control work.</a:t>
            </a:r>
          </a:p>
          <a:p>
            <a:pPr marL="285750" indent="-285750" algn="l">
              <a:buFont typeface="Arial" panose="020B0604020202020204" pitchFamily="34" charset="0"/>
              <a:buChar char="•"/>
            </a:pPr>
            <a:endParaRPr lang="en-US" sz="1800" b="0" i="0" dirty="0">
              <a:solidFill>
                <a:srgbClr val="333333"/>
              </a:solidFill>
              <a:effectLst/>
              <a:latin typeface="Source Sans Pro" panose="020B0503030403020204" pitchFamily="34" charset="0"/>
            </a:endParaRPr>
          </a:p>
          <a:p>
            <a:pPr marL="285750" indent="-285750" algn="l">
              <a:buFont typeface="Arial" panose="020B0604020202020204" pitchFamily="34" charset="0"/>
              <a:buChar char="•"/>
            </a:pPr>
            <a:r>
              <a:rPr lang="en-US" sz="1800" b="0" i="0" dirty="0">
                <a:solidFill>
                  <a:srgbClr val="333333"/>
                </a:solidFill>
                <a:effectLst/>
                <a:latin typeface="Source Sans Pro" panose="020B0503030403020204" pitchFamily="34" charset="0"/>
              </a:rPr>
              <a:t>(c) This section shall apply statewide. However, from March 15 through May 15 in a citrus/bee protection area, if there are conflicts between the provisions of this section and those of section 6656, section 6656 shall prevail.</a:t>
            </a:r>
          </a:p>
          <a:p>
            <a:endParaRPr lang="en-US" dirty="0"/>
          </a:p>
        </p:txBody>
      </p:sp>
    </p:spTree>
    <p:extLst>
      <p:ext uri="{BB962C8B-B14F-4D97-AF65-F5344CB8AC3E}">
        <p14:creationId xmlns:p14="http://schemas.microsoft.com/office/powerpoint/2010/main" val="17362117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71A6C0-E497-C0D4-217A-46B3139A2F65}"/>
              </a:ext>
            </a:extLst>
          </p:cNvPr>
          <p:cNvPicPr>
            <a:picLocks noChangeAspect="1"/>
          </p:cNvPicPr>
          <p:nvPr/>
        </p:nvPicPr>
        <p:blipFill rotWithShape="1">
          <a:blip r:embed="rId3"/>
          <a:srcRect l="15833" r="17500"/>
          <a:stretch/>
        </p:blipFill>
        <p:spPr>
          <a:xfrm>
            <a:off x="380999" y="228600"/>
            <a:ext cx="8388795" cy="6019800"/>
          </a:xfrm>
          <a:prstGeom prst="rect">
            <a:avLst/>
          </a:prstGeom>
        </p:spPr>
      </p:pic>
    </p:spTree>
    <p:extLst>
      <p:ext uri="{BB962C8B-B14F-4D97-AF65-F5344CB8AC3E}">
        <p14:creationId xmlns:p14="http://schemas.microsoft.com/office/powerpoint/2010/main" val="29315021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1D28A-E77C-1308-2F45-D0832FAAEC63}"/>
              </a:ext>
            </a:extLst>
          </p:cNvPr>
          <p:cNvPicPr>
            <a:picLocks noChangeAspect="1"/>
          </p:cNvPicPr>
          <p:nvPr/>
        </p:nvPicPr>
        <p:blipFill rotWithShape="1">
          <a:blip r:embed="rId3"/>
          <a:srcRect l="17500" t="410"/>
          <a:stretch/>
        </p:blipFill>
        <p:spPr>
          <a:xfrm>
            <a:off x="457200" y="228600"/>
            <a:ext cx="8204752" cy="6324600"/>
          </a:xfrm>
          <a:prstGeom prst="rect">
            <a:avLst/>
          </a:prstGeom>
        </p:spPr>
      </p:pic>
    </p:spTree>
    <p:extLst>
      <p:ext uri="{BB962C8B-B14F-4D97-AF65-F5344CB8AC3E}">
        <p14:creationId xmlns:p14="http://schemas.microsoft.com/office/powerpoint/2010/main" val="39373274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26BBB857-B807-CD65-77F4-55B23E98D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28600"/>
            <a:ext cx="5136157" cy="6248400"/>
          </a:xfrm>
          <a:prstGeom prst="rect">
            <a:avLst/>
          </a:prstGeom>
        </p:spPr>
      </p:pic>
    </p:spTree>
    <p:extLst>
      <p:ext uri="{BB962C8B-B14F-4D97-AF65-F5344CB8AC3E}">
        <p14:creationId xmlns:p14="http://schemas.microsoft.com/office/powerpoint/2010/main" val="7593006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7340" y="1761682"/>
            <a:ext cx="6943725" cy="751840"/>
          </a:xfrm>
          <a:prstGeom prst="rect">
            <a:avLst/>
          </a:prstGeom>
        </p:spPr>
        <p:txBody>
          <a:bodyPr vert="horz" wrap="square" lIns="0" tIns="79375" rIns="0" bIns="0" rtlCol="0">
            <a:spAutoFit/>
          </a:bodyPr>
          <a:lstStyle/>
          <a:p>
            <a:pPr marL="286385" marR="5080" indent="-274320">
              <a:lnSpc>
                <a:spcPts val="2640"/>
              </a:lnSpc>
              <a:spcBef>
                <a:spcPts val="625"/>
              </a:spcBef>
            </a:pPr>
            <a:r>
              <a:rPr sz="2650" spc="-30" dirty="0">
                <a:solidFill>
                  <a:srgbClr val="0070C0"/>
                </a:solidFill>
                <a:latin typeface="Webdings"/>
                <a:cs typeface="Webdings"/>
              </a:rPr>
              <a:t></a:t>
            </a:r>
            <a:r>
              <a:rPr sz="2650" spc="-140" dirty="0">
                <a:solidFill>
                  <a:srgbClr val="0070C0"/>
                </a:solidFill>
                <a:latin typeface="Times New Roman"/>
                <a:cs typeface="Times New Roman"/>
              </a:rPr>
              <a:t> </a:t>
            </a:r>
            <a:r>
              <a:rPr sz="2200" b="1" spc="-10" dirty="0">
                <a:latin typeface="Constantia"/>
                <a:cs typeface="Constantia"/>
              </a:rPr>
              <a:t>Insect</a:t>
            </a:r>
            <a:r>
              <a:rPr sz="2200" b="1" spc="-100" dirty="0">
                <a:latin typeface="Constantia"/>
                <a:cs typeface="Constantia"/>
              </a:rPr>
              <a:t> </a:t>
            </a:r>
            <a:r>
              <a:rPr sz="2200" b="1" spc="-20" dirty="0">
                <a:latin typeface="Constantia"/>
                <a:cs typeface="Constantia"/>
              </a:rPr>
              <a:t>pollinators</a:t>
            </a:r>
            <a:r>
              <a:rPr sz="2200" b="1" spc="-100" dirty="0">
                <a:latin typeface="Constantia"/>
                <a:cs typeface="Constantia"/>
              </a:rPr>
              <a:t> </a:t>
            </a:r>
            <a:r>
              <a:rPr sz="2200" b="1" dirty="0">
                <a:latin typeface="Constantia"/>
                <a:cs typeface="Constantia"/>
              </a:rPr>
              <a:t>are</a:t>
            </a:r>
            <a:r>
              <a:rPr sz="2200" b="1" spc="-50" dirty="0">
                <a:latin typeface="Constantia"/>
                <a:cs typeface="Constantia"/>
              </a:rPr>
              <a:t> </a:t>
            </a:r>
            <a:r>
              <a:rPr sz="2200" b="1" spc="-10" dirty="0">
                <a:latin typeface="Constantia"/>
                <a:cs typeface="Constantia"/>
              </a:rPr>
              <a:t>important</a:t>
            </a:r>
            <a:r>
              <a:rPr sz="2200" b="1" spc="-55" dirty="0">
                <a:latin typeface="Constantia"/>
                <a:cs typeface="Constantia"/>
              </a:rPr>
              <a:t> </a:t>
            </a:r>
            <a:r>
              <a:rPr sz="2200" b="1" spc="-20" dirty="0">
                <a:latin typeface="Constantia"/>
                <a:cs typeface="Constantia"/>
              </a:rPr>
              <a:t>for</a:t>
            </a:r>
            <a:r>
              <a:rPr sz="2200" b="1" spc="-140" dirty="0">
                <a:latin typeface="Constantia"/>
                <a:cs typeface="Constantia"/>
              </a:rPr>
              <a:t> </a:t>
            </a:r>
            <a:r>
              <a:rPr sz="2200" b="1" spc="-10" dirty="0">
                <a:latin typeface="Constantia"/>
                <a:cs typeface="Constantia"/>
              </a:rPr>
              <a:t>pollinating </a:t>
            </a:r>
            <a:r>
              <a:rPr sz="2200" b="1" dirty="0">
                <a:latin typeface="Constantia"/>
                <a:cs typeface="Constantia"/>
              </a:rPr>
              <a:t>wild</a:t>
            </a:r>
            <a:r>
              <a:rPr sz="2200" b="1" spc="-65" dirty="0">
                <a:latin typeface="Constantia"/>
                <a:cs typeface="Constantia"/>
              </a:rPr>
              <a:t> </a:t>
            </a:r>
            <a:r>
              <a:rPr sz="2200" b="1" spc="-10" dirty="0">
                <a:latin typeface="Constantia"/>
                <a:cs typeface="Constantia"/>
              </a:rPr>
              <a:t>plants,</a:t>
            </a:r>
            <a:r>
              <a:rPr sz="2200" b="1" spc="-55" dirty="0">
                <a:latin typeface="Constantia"/>
                <a:cs typeface="Constantia"/>
              </a:rPr>
              <a:t> </a:t>
            </a:r>
            <a:r>
              <a:rPr sz="2200" b="1" spc="-20" dirty="0">
                <a:latin typeface="Constantia"/>
                <a:cs typeface="Constantia"/>
              </a:rPr>
              <a:t>contributing</a:t>
            </a:r>
            <a:r>
              <a:rPr sz="2200" b="1" spc="-45" dirty="0">
                <a:latin typeface="Constantia"/>
                <a:cs typeface="Constantia"/>
              </a:rPr>
              <a:t> </a:t>
            </a:r>
            <a:r>
              <a:rPr sz="2200" b="1" dirty="0">
                <a:latin typeface="Constantia"/>
                <a:cs typeface="Constantia"/>
              </a:rPr>
              <a:t>a</a:t>
            </a:r>
            <a:r>
              <a:rPr sz="2200" b="1" spc="-70" dirty="0">
                <a:latin typeface="Constantia"/>
                <a:cs typeface="Constantia"/>
              </a:rPr>
              <a:t> </a:t>
            </a:r>
            <a:r>
              <a:rPr sz="2200" b="1" spc="-10" dirty="0">
                <a:latin typeface="Constantia"/>
                <a:cs typeface="Constantia"/>
              </a:rPr>
              <a:t>food</a:t>
            </a:r>
            <a:r>
              <a:rPr sz="2200" b="1" spc="-90" dirty="0">
                <a:latin typeface="Constantia"/>
                <a:cs typeface="Constantia"/>
              </a:rPr>
              <a:t> </a:t>
            </a:r>
            <a:r>
              <a:rPr sz="2200" b="1" spc="-25" dirty="0">
                <a:latin typeface="Constantia"/>
                <a:cs typeface="Constantia"/>
              </a:rPr>
              <a:t>source</a:t>
            </a:r>
            <a:r>
              <a:rPr sz="2200" b="1" spc="-85" dirty="0">
                <a:latin typeface="Constantia"/>
                <a:cs typeface="Constantia"/>
              </a:rPr>
              <a:t> </a:t>
            </a:r>
            <a:r>
              <a:rPr sz="2200" b="1" spc="-20" dirty="0">
                <a:latin typeface="Constantia"/>
                <a:cs typeface="Constantia"/>
              </a:rPr>
              <a:t>for</a:t>
            </a:r>
            <a:r>
              <a:rPr sz="2200" b="1" spc="-150" dirty="0">
                <a:latin typeface="Constantia"/>
                <a:cs typeface="Constantia"/>
              </a:rPr>
              <a:t> </a:t>
            </a:r>
            <a:r>
              <a:rPr sz="2200" b="1" spc="-10" dirty="0">
                <a:latin typeface="Constantia"/>
                <a:cs typeface="Constantia"/>
              </a:rPr>
              <a:t>wildlife.</a:t>
            </a:r>
            <a:endParaRPr sz="2200">
              <a:latin typeface="Constantia"/>
              <a:cs typeface="Constantia"/>
            </a:endParaRPr>
          </a:p>
        </p:txBody>
      </p:sp>
      <p:sp>
        <p:nvSpPr>
          <p:cNvPr id="3" name="object 3"/>
          <p:cNvSpPr txBox="1"/>
          <p:nvPr/>
        </p:nvSpPr>
        <p:spPr>
          <a:xfrm>
            <a:off x="307340" y="2919921"/>
            <a:ext cx="6543040" cy="3434079"/>
          </a:xfrm>
          <a:prstGeom prst="rect">
            <a:avLst/>
          </a:prstGeom>
        </p:spPr>
        <p:txBody>
          <a:bodyPr vert="horz" wrap="square" lIns="0" tIns="79375" rIns="0" bIns="0" rtlCol="0">
            <a:spAutoFit/>
          </a:bodyPr>
          <a:lstStyle/>
          <a:p>
            <a:pPr marL="286385" marR="5080" indent="-274320">
              <a:lnSpc>
                <a:spcPts val="2640"/>
              </a:lnSpc>
              <a:spcBef>
                <a:spcPts val="625"/>
              </a:spcBef>
            </a:pPr>
            <a:r>
              <a:rPr sz="2650" spc="-30" dirty="0">
                <a:solidFill>
                  <a:srgbClr val="0070C0"/>
                </a:solidFill>
                <a:latin typeface="Webdings"/>
                <a:cs typeface="Webdings"/>
              </a:rPr>
              <a:t></a:t>
            </a:r>
            <a:r>
              <a:rPr sz="2650" spc="-140" dirty="0">
                <a:solidFill>
                  <a:srgbClr val="0070C0"/>
                </a:solidFill>
                <a:latin typeface="Times New Roman"/>
                <a:cs typeface="Times New Roman"/>
              </a:rPr>
              <a:t> </a:t>
            </a:r>
            <a:r>
              <a:rPr sz="2200" b="1" spc="-10" dirty="0">
                <a:latin typeface="Constantia"/>
                <a:cs typeface="Constantia"/>
              </a:rPr>
              <a:t>Bees</a:t>
            </a:r>
            <a:r>
              <a:rPr sz="2200" b="1" spc="-125" dirty="0">
                <a:latin typeface="Constantia"/>
                <a:cs typeface="Constantia"/>
              </a:rPr>
              <a:t> </a:t>
            </a:r>
            <a:r>
              <a:rPr sz="2200" b="1" spc="-10" dirty="0">
                <a:latin typeface="Constantia"/>
                <a:cs typeface="Constantia"/>
              </a:rPr>
              <a:t>are</a:t>
            </a:r>
            <a:r>
              <a:rPr sz="2200" b="1" spc="-100" dirty="0">
                <a:latin typeface="Constantia"/>
                <a:cs typeface="Constantia"/>
              </a:rPr>
              <a:t> </a:t>
            </a:r>
            <a:r>
              <a:rPr sz="2200" b="1" spc="-10" dirty="0">
                <a:latin typeface="Constantia"/>
                <a:cs typeface="Constantia"/>
              </a:rPr>
              <a:t>important</a:t>
            </a:r>
            <a:r>
              <a:rPr sz="2200" b="1" spc="-95" dirty="0">
                <a:latin typeface="Constantia"/>
                <a:cs typeface="Constantia"/>
              </a:rPr>
              <a:t> </a:t>
            </a:r>
            <a:r>
              <a:rPr sz="2200" b="1" spc="-10" dirty="0">
                <a:latin typeface="Constantia"/>
                <a:cs typeface="Constantia"/>
              </a:rPr>
              <a:t>pollinators</a:t>
            </a:r>
            <a:r>
              <a:rPr sz="2200" b="1" spc="-60" dirty="0">
                <a:latin typeface="Constantia"/>
                <a:cs typeface="Constantia"/>
              </a:rPr>
              <a:t> </a:t>
            </a:r>
            <a:r>
              <a:rPr sz="2200" b="1" dirty="0">
                <a:latin typeface="Constantia"/>
                <a:cs typeface="Constantia"/>
              </a:rPr>
              <a:t>in</a:t>
            </a:r>
            <a:r>
              <a:rPr sz="2200" b="1" spc="-65" dirty="0">
                <a:latin typeface="Constantia"/>
                <a:cs typeface="Constantia"/>
              </a:rPr>
              <a:t> </a:t>
            </a:r>
            <a:r>
              <a:rPr sz="2200" b="1" spc="-25" dirty="0">
                <a:latin typeface="Constantia"/>
                <a:cs typeface="Constantia"/>
              </a:rPr>
              <a:t>native</a:t>
            </a:r>
            <a:r>
              <a:rPr sz="2200" b="1" spc="-105" dirty="0">
                <a:latin typeface="Constantia"/>
                <a:cs typeface="Constantia"/>
              </a:rPr>
              <a:t> </a:t>
            </a:r>
            <a:r>
              <a:rPr sz="2200" b="1" spc="-10" dirty="0">
                <a:latin typeface="Constantia"/>
                <a:cs typeface="Constantia"/>
              </a:rPr>
              <a:t>plant </a:t>
            </a:r>
            <a:r>
              <a:rPr sz="2200" b="1" spc="-20" dirty="0">
                <a:latin typeface="Constantia"/>
                <a:cs typeface="Constantia"/>
              </a:rPr>
              <a:t>communities,</a:t>
            </a:r>
            <a:r>
              <a:rPr sz="2200" b="1" spc="-60" dirty="0">
                <a:latin typeface="Constantia"/>
                <a:cs typeface="Constantia"/>
              </a:rPr>
              <a:t> </a:t>
            </a:r>
            <a:r>
              <a:rPr sz="2200" b="1" spc="-20" dirty="0">
                <a:latin typeface="Constantia"/>
                <a:cs typeface="Constantia"/>
              </a:rPr>
              <a:t>gardens,</a:t>
            </a:r>
            <a:r>
              <a:rPr sz="2200" b="1" spc="-60" dirty="0">
                <a:latin typeface="Constantia"/>
                <a:cs typeface="Constantia"/>
              </a:rPr>
              <a:t> </a:t>
            </a:r>
            <a:r>
              <a:rPr sz="2200" b="1" dirty="0">
                <a:latin typeface="Constantia"/>
                <a:cs typeface="Constantia"/>
              </a:rPr>
              <a:t>and</a:t>
            </a:r>
            <a:r>
              <a:rPr sz="2200" b="1" spc="-15" dirty="0">
                <a:latin typeface="Constantia"/>
                <a:cs typeface="Constantia"/>
              </a:rPr>
              <a:t> </a:t>
            </a:r>
            <a:r>
              <a:rPr sz="2200" b="1" dirty="0">
                <a:latin typeface="Constantia"/>
                <a:cs typeface="Constantia"/>
              </a:rPr>
              <a:t>in</a:t>
            </a:r>
            <a:r>
              <a:rPr sz="2200" b="1" spc="-105" dirty="0">
                <a:latin typeface="Constantia"/>
                <a:cs typeface="Constantia"/>
              </a:rPr>
              <a:t> </a:t>
            </a:r>
            <a:r>
              <a:rPr sz="2200" b="1" spc="-25" dirty="0">
                <a:latin typeface="Constantia"/>
                <a:cs typeface="Constantia"/>
              </a:rPr>
              <a:t>approximately</a:t>
            </a:r>
            <a:r>
              <a:rPr sz="2200" b="1" spc="-40" dirty="0">
                <a:latin typeface="Constantia"/>
                <a:cs typeface="Constantia"/>
              </a:rPr>
              <a:t> </a:t>
            </a:r>
            <a:r>
              <a:rPr sz="2200" b="1" spc="-35" dirty="0">
                <a:latin typeface="Constantia"/>
                <a:cs typeface="Constantia"/>
              </a:rPr>
              <a:t>90 </a:t>
            </a:r>
            <a:r>
              <a:rPr sz="2200" b="1" spc="-10" dirty="0">
                <a:latin typeface="Constantia"/>
                <a:cs typeface="Constantia"/>
              </a:rPr>
              <a:t>crops</a:t>
            </a:r>
            <a:endParaRPr sz="2200">
              <a:latin typeface="Constantia"/>
              <a:cs typeface="Constantia"/>
            </a:endParaRPr>
          </a:p>
          <a:p>
            <a:pPr>
              <a:lnSpc>
                <a:spcPct val="100000"/>
              </a:lnSpc>
              <a:spcBef>
                <a:spcPts val="15"/>
              </a:spcBef>
            </a:pPr>
            <a:endParaRPr sz="2150">
              <a:latin typeface="Constantia"/>
              <a:cs typeface="Constantia"/>
            </a:endParaRPr>
          </a:p>
          <a:p>
            <a:pPr marL="286385" marR="70485" indent="-274320" algn="just">
              <a:lnSpc>
                <a:spcPts val="2640"/>
              </a:lnSpc>
            </a:pPr>
            <a:r>
              <a:rPr sz="2650" spc="-30" dirty="0">
                <a:solidFill>
                  <a:srgbClr val="0070C0"/>
                </a:solidFill>
                <a:latin typeface="Webdings"/>
                <a:cs typeface="Webdings"/>
              </a:rPr>
              <a:t></a:t>
            </a:r>
            <a:r>
              <a:rPr sz="2650" spc="-140" dirty="0">
                <a:solidFill>
                  <a:srgbClr val="0070C0"/>
                </a:solidFill>
                <a:latin typeface="Times New Roman"/>
                <a:cs typeface="Times New Roman"/>
              </a:rPr>
              <a:t> </a:t>
            </a:r>
            <a:r>
              <a:rPr sz="2200" b="1" spc="-15" dirty="0">
                <a:solidFill>
                  <a:srgbClr val="333A1D"/>
                </a:solidFill>
                <a:latin typeface="Constantia"/>
                <a:cs typeface="Constantia"/>
              </a:rPr>
              <a:t>Insects</a:t>
            </a:r>
            <a:r>
              <a:rPr sz="2200" b="1" spc="-55" dirty="0">
                <a:solidFill>
                  <a:srgbClr val="333A1D"/>
                </a:solidFill>
                <a:latin typeface="Constantia"/>
                <a:cs typeface="Constantia"/>
              </a:rPr>
              <a:t> </a:t>
            </a:r>
            <a:r>
              <a:rPr sz="2200" b="1" spc="-20" dirty="0">
                <a:solidFill>
                  <a:srgbClr val="333A1D"/>
                </a:solidFill>
                <a:latin typeface="Constantia"/>
                <a:cs typeface="Constantia"/>
              </a:rPr>
              <a:t>pollinate</a:t>
            </a:r>
            <a:r>
              <a:rPr sz="2200" b="1" spc="-90" dirty="0">
                <a:solidFill>
                  <a:srgbClr val="333A1D"/>
                </a:solidFill>
                <a:latin typeface="Constantia"/>
                <a:cs typeface="Constantia"/>
              </a:rPr>
              <a:t> </a:t>
            </a:r>
            <a:r>
              <a:rPr sz="2200" b="1" spc="-15" dirty="0">
                <a:solidFill>
                  <a:srgbClr val="333A1D"/>
                </a:solidFill>
                <a:latin typeface="Constantia"/>
                <a:cs typeface="Constantia"/>
              </a:rPr>
              <a:t>a</a:t>
            </a:r>
            <a:r>
              <a:rPr sz="2200" b="1" spc="-75" dirty="0">
                <a:solidFill>
                  <a:srgbClr val="333A1D"/>
                </a:solidFill>
                <a:latin typeface="Constantia"/>
                <a:cs typeface="Constantia"/>
              </a:rPr>
              <a:t> </a:t>
            </a:r>
            <a:r>
              <a:rPr sz="2200" b="1" spc="-20" dirty="0">
                <a:solidFill>
                  <a:srgbClr val="333A1D"/>
                </a:solidFill>
                <a:latin typeface="Constantia"/>
                <a:cs typeface="Constantia"/>
              </a:rPr>
              <a:t>third</a:t>
            </a:r>
            <a:r>
              <a:rPr sz="2200" b="1" spc="-55" dirty="0">
                <a:solidFill>
                  <a:srgbClr val="333A1D"/>
                </a:solidFill>
                <a:latin typeface="Constantia"/>
                <a:cs typeface="Constantia"/>
              </a:rPr>
              <a:t> </a:t>
            </a:r>
            <a:r>
              <a:rPr sz="2200" b="1" spc="-15" dirty="0">
                <a:solidFill>
                  <a:srgbClr val="333A1D"/>
                </a:solidFill>
                <a:latin typeface="Constantia"/>
                <a:cs typeface="Constantia"/>
              </a:rPr>
              <a:t>of</a:t>
            </a:r>
            <a:r>
              <a:rPr sz="2200" b="1" spc="-10" dirty="0">
                <a:solidFill>
                  <a:srgbClr val="333A1D"/>
                </a:solidFill>
                <a:latin typeface="Constantia"/>
                <a:cs typeface="Constantia"/>
              </a:rPr>
              <a:t> </a:t>
            </a:r>
            <a:r>
              <a:rPr sz="2200" b="1" spc="-15" dirty="0">
                <a:solidFill>
                  <a:srgbClr val="333A1D"/>
                </a:solidFill>
                <a:latin typeface="Constantia"/>
                <a:cs typeface="Constantia"/>
              </a:rPr>
              <a:t>our</a:t>
            </a:r>
            <a:r>
              <a:rPr sz="2200" b="1" spc="-105" dirty="0">
                <a:solidFill>
                  <a:srgbClr val="333A1D"/>
                </a:solidFill>
                <a:latin typeface="Constantia"/>
                <a:cs typeface="Constantia"/>
              </a:rPr>
              <a:t> </a:t>
            </a:r>
            <a:r>
              <a:rPr sz="2200" b="1" spc="-15" dirty="0">
                <a:solidFill>
                  <a:srgbClr val="333A1D"/>
                </a:solidFill>
                <a:latin typeface="Constantia"/>
                <a:cs typeface="Constantia"/>
              </a:rPr>
              <a:t>food,</a:t>
            </a:r>
            <a:r>
              <a:rPr sz="2200" b="1" spc="-30" dirty="0">
                <a:solidFill>
                  <a:srgbClr val="333A1D"/>
                </a:solidFill>
                <a:latin typeface="Constantia"/>
                <a:cs typeface="Constantia"/>
              </a:rPr>
              <a:t> </a:t>
            </a:r>
            <a:r>
              <a:rPr sz="2200" b="1" spc="-15" dirty="0">
                <a:solidFill>
                  <a:srgbClr val="333A1D"/>
                </a:solidFill>
                <a:latin typeface="Constantia"/>
                <a:cs typeface="Constantia"/>
              </a:rPr>
              <a:t>including</a:t>
            </a:r>
            <a:r>
              <a:rPr sz="2200" b="1" spc="-10" dirty="0">
                <a:solidFill>
                  <a:srgbClr val="333A1D"/>
                </a:solidFill>
                <a:latin typeface="Constantia"/>
                <a:cs typeface="Constantia"/>
              </a:rPr>
              <a:t> </a:t>
            </a:r>
            <a:r>
              <a:rPr sz="2200" b="1" spc="-15" dirty="0">
                <a:solidFill>
                  <a:srgbClr val="333A1D"/>
                </a:solidFill>
                <a:latin typeface="Constantia"/>
                <a:cs typeface="Constantia"/>
              </a:rPr>
              <a:t>fruits</a:t>
            </a:r>
            <a:r>
              <a:rPr sz="2200" b="1" spc="425" dirty="0">
                <a:solidFill>
                  <a:srgbClr val="333A1D"/>
                </a:solidFill>
                <a:latin typeface="Constantia"/>
                <a:cs typeface="Constantia"/>
              </a:rPr>
              <a:t> </a:t>
            </a:r>
            <a:r>
              <a:rPr sz="2200" b="1" spc="-20" dirty="0">
                <a:solidFill>
                  <a:srgbClr val="333A1D"/>
                </a:solidFill>
                <a:latin typeface="Constantia"/>
                <a:cs typeface="Constantia"/>
              </a:rPr>
              <a:t>and</a:t>
            </a:r>
            <a:r>
              <a:rPr sz="2200" b="1" spc="-65" dirty="0">
                <a:solidFill>
                  <a:srgbClr val="333A1D"/>
                </a:solidFill>
                <a:latin typeface="Constantia"/>
                <a:cs typeface="Constantia"/>
              </a:rPr>
              <a:t> </a:t>
            </a:r>
            <a:r>
              <a:rPr sz="2200" b="1" spc="-30" dirty="0">
                <a:solidFill>
                  <a:srgbClr val="333A1D"/>
                </a:solidFill>
                <a:latin typeface="Constantia"/>
                <a:cs typeface="Constantia"/>
              </a:rPr>
              <a:t>vegetables,</a:t>
            </a:r>
            <a:r>
              <a:rPr sz="2200" b="1" spc="30" dirty="0">
                <a:solidFill>
                  <a:srgbClr val="333A1D"/>
                </a:solidFill>
                <a:latin typeface="Constantia"/>
                <a:cs typeface="Constantia"/>
              </a:rPr>
              <a:t> </a:t>
            </a:r>
            <a:r>
              <a:rPr sz="2200" b="1" spc="-15" dirty="0">
                <a:solidFill>
                  <a:srgbClr val="333A1D"/>
                </a:solidFill>
                <a:latin typeface="Constantia"/>
                <a:cs typeface="Constantia"/>
              </a:rPr>
              <a:t>nuts</a:t>
            </a:r>
            <a:r>
              <a:rPr sz="2200" b="1" spc="-30" dirty="0">
                <a:solidFill>
                  <a:srgbClr val="333A1D"/>
                </a:solidFill>
                <a:latin typeface="Constantia"/>
                <a:cs typeface="Constantia"/>
              </a:rPr>
              <a:t> </a:t>
            </a:r>
            <a:r>
              <a:rPr sz="2200" b="1" spc="-15" dirty="0">
                <a:solidFill>
                  <a:srgbClr val="333A1D"/>
                </a:solidFill>
                <a:latin typeface="Constantia"/>
                <a:cs typeface="Constantia"/>
              </a:rPr>
              <a:t>(almonds)</a:t>
            </a:r>
            <a:r>
              <a:rPr sz="2200" b="1" spc="-45" dirty="0">
                <a:solidFill>
                  <a:srgbClr val="333A1D"/>
                </a:solidFill>
                <a:latin typeface="Constantia"/>
                <a:cs typeface="Constantia"/>
              </a:rPr>
              <a:t> </a:t>
            </a:r>
            <a:r>
              <a:rPr sz="2200" b="1" spc="-20" dirty="0">
                <a:solidFill>
                  <a:srgbClr val="333A1D"/>
                </a:solidFill>
                <a:latin typeface="Constantia"/>
                <a:cs typeface="Constantia"/>
              </a:rPr>
              <a:t>and</a:t>
            </a:r>
            <a:r>
              <a:rPr sz="2200" b="1" spc="-45" dirty="0">
                <a:solidFill>
                  <a:srgbClr val="333A1D"/>
                </a:solidFill>
                <a:latin typeface="Constantia"/>
                <a:cs typeface="Constantia"/>
              </a:rPr>
              <a:t> </a:t>
            </a:r>
            <a:r>
              <a:rPr sz="2200" b="1" spc="-15" dirty="0">
                <a:solidFill>
                  <a:srgbClr val="333A1D"/>
                </a:solidFill>
                <a:latin typeface="Constantia"/>
                <a:cs typeface="Constantia"/>
              </a:rPr>
              <a:t>seed </a:t>
            </a:r>
            <a:r>
              <a:rPr sz="2200" b="1" spc="-25" dirty="0">
                <a:solidFill>
                  <a:srgbClr val="333A1D"/>
                </a:solidFill>
                <a:latin typeface="Constantia"/>
                <a:cs typeface="Constantia"/>
              </a:rPr>
              <a:t>crops</a:t>
            </a:r>
            <a:r>
              <a:rPr sz="2200" b="1" spc="-25" dirty="0">
                <a:solidFill>
                  <a:srgbClr val="C00000"/>
                </a:solidFill>
                <a:latin typeface="Constantia"/>
                <a:cs typeface="Constantia"/>
              </a:rPr>
              <a:t>.</a:t>
            </a:r>
            <a:endParaRPr sz="2200">
              <a:latin typeface="Constantia"/>
              <a:cs typeface="Constantia"/>
            </a:endParaRPr>
          </a:p>
          <a:p>
            <a:pPr>
              <a:lnSpc>
                <a:spcPct val="100000"/>
              </a:lnSpc>
              <a:spcBef>
                <a:spcPts val="15"/>
              </a:spcBef>
            </a:pPr>
            <a:endParaRPr sz="2150">
              <a:latin typeface="Constantia"/>
              <a:cs typeface="Constantia"/>
            </a:endParaRPr>
          </a:p>
          <a:p>
            <a:pPr marL="286385" marR="120014" indent="-274320" algn="just">
              <a:lnSpc>
                <a:spcPts val="2640"/>
              </a:lnSpc>
            </a:pPr>
            <a:r>
              <a:rPr sz="2650" spc="-30" dirty="0">
                <a:solidFill>
                  <a:srgbClr val="0070C0"/>
                </a:solidFill>
                <a:latin typeface="Webdings"/>
                <a:cs typeface="Webdings"/>
              </a:rPr>
              <a:t></a:t>
            </a:r>
            <a:r>
              <a:rPr sz="2200" b="1" u="sng" spc="-10" dirty="0">
                <a:solidFill>
                  <a:srgbClr val="333A1D"/>
                </a:solidFill>
                <a:uFill>
                  <a:solidFill>
                    <a:srgbClr val="333A1D"/>
                  </a:solidFill>
                </a:uFill>
                <a:latin typeface="Constantia"/>
                <a:cs typeface="Constantia"/>
              </a:rPr>
              <a:t> </a:t>
            </a:r>
            <a:r>
              <a:rPr sz="2200" b="1" u="sng" spc="-30" dirty="0">
                <a:solidFill>
                  <a:srgbClr val="333A1D"/>
                </a:solidFill>
                <a:uFill>
                  <a:solidFill>
                    <a:srgbClr val="333A1D"/>
                  </a:solidFill>
                </a:uFill>
                <a:latin typeface="Constantia"/>
                <a:cs typeface="Constantia"/>
              </a:rPr>
              <a:t>Managed</a:t>
            </a:r>
            <a:r>
              <a:rPr sz="2200" b="1" u="sng" spc="15" dirty="0">
                <a:solidFill>
                  <a:srgbClr val="333A1D"/>
                </a:solidFill>
                <a:uFill>
                  <a:solidFill>
                    <a:srgbClr val="333A1D"/>
                  </a:solidFill>
                </a:uFill>
                <a:latin typeface="Constantia"/>
                <a:cs typeface="Constantia"/>
              </a:rPr>
              <a:t> </a:t>
            </a:r>
            <a:r>
              <a:rPr sz="2200" b="1" u="sng" spc="-20" dirty="0">
                <a:solidFill>
                  <a:srgbClr val="333A1D"/>
                </a:solidFill>
                <a:uFill>
                  <a:solidFill>
                    <a:srgbClr val="333A1D"/>
                  </a:solidFill>
                </a:uFill>
                <a:latin typeface="Constantia"/>
                <a:cs typeface="Constantia"/>
              </a:rPr>
              <a:t>bee</a:t>
            </a:r>
            <a:r>
              <a:rPr sz="2200" b="1" spc="-60" dirty="0">
                <a:solidFill>
                  <a:srgbClr val="333A1D"/>
                </a:solidFill>
                <a:latin typeface="Constantia"/>
                <a:cs typeface="Constantia"/>
              </a:rPr>
              <a:t> </a:t>
            </a:r>
            <a:r>
              <a:rPr sz="2200" b="1" spc="-20" dirty="0">
                <a:solidFill>
                  <a:srgbClr val="333A1D"/>
                </a:solidFill>
                <a:latin typeface="Constantia"/>
                <a:cs typeface="Constantia"/>
              </a:rPr>
              <a:t>pollinators</a:t>
            </a:r>
            <a:r>
              <a:rPr sz="2200" b="1" spc="-95" dirty="0">
                <a:solidFill>
                  <a:srgbClr val="333A1D"/>
                </a:solidFill>
                <a:latin typeface="Constantia"/>
                <a:cs typeface="Constantia"/>
              </a:rPr>
              <a:t> </a:t>
            </a:r>
            <a:r>
              <a:rPr sz="2200" b="1" spc="-25" dirty="0">
                <a:solidFill>
                  <a:srgbClr val="333A1D"/>
                </a:solidFill>
                <a:latin typeface="Constantia"/>
                <a:cs typeface="Constantia"/>
              </a:rPr>
              <a:t>contribute</a:t>
            </a:r>
            <a:r>
              <a:rPr sz="2200" b="1" spc="-75" dirty="0">
                <a:solidFill>
                  <a:srgbClr val="333A1D"/>
                </a:solidFill>
                <a:latin typeface="Constantia"/>
                <a:cs typeface="Constantia"/>
              </a:rPr>
              <a:t> </a:t>
            </a:r>
            <a:r>
              <a:rPr sz="2200" b="1" spc="-15" dirty="0">
                <a:solidFill>
                  <a:srgbClr val="333A1D"/>
                </a:solidFill>
                <a:latin typeface="Constantia"/>
                <a:cs typeface="Constantia"/>
              </a:rPr>
              <a:t>a</a:t>
            </a:r>
            <a:r>
              <a:rPr sz="2200" b="1" spc="-120" dirty="0">
                <a:solidFill>
                  <a:srgbClr val="333A1D"/>
                </a:solidFill>
                <a:latin typeface="Constantia"/>
                <a:cs typeface="Constantia"/>
              </a:rPr>
              <a:t> </a:t>
            </a:r>
            <a:r>
              <a:rPr sz="2200" b="1" spc="-20" dirty="0">
                <a:solidFill>
                  <a:srgbClr val="333A1D"/>
                </a:solidFill>
                <a:latin typeface="Constantia"/>
                <a:cs typeface="Constantia"/>
              </a:rPr>
              <a:t>value</a:t>
            </a:r>
            <a:r>
              <a:rPr sz="2200" b="1" spc="-105" dirty="0">
                <a:solidFill>
                  <a:srgbClr val="333A1D"/>
                </a:solidFill>
                <a:latin typeface="Constantia"/>
                <a:cs typeface="Constantia"/>
              </a:rPr>
              <a:t> </a:t>
            </a:r>
            <a:r>
              <a:rPr sz="2200" b="1" spc="-10" dirty="0">
                <a:solidFill>
                  <a:srgbClr val="333A1D"/>
                </a:solidFill>
                <a:latin typeface="Constantia"/>
                <a:cs typeface="Constantia"/>
              </a:rPr>
              <a:t>of </a:t>
            </a:r>
            <a:r>
              <a:rPr sz="2200" b="1" spc="-25" dirty="0">
                <a:solidFill>
                  <a:srgbClr val="333A1D"/>
                </a:solidFill>
                <a:latin typeface="Constantia"/>
                <a:cs typeface="Constantia"/>
              </a:rPr>
              <a:t>around</a:t>
            </a:r>
            <a:r>
              <a:rPr sz="2200" b="1" spc="-10" dirty="0">
                <a:solidFill>
                  <a:srgbClr val="333A1D"/>
                </a:solidFill>
                <a:latin typeface="Constantia"/>
                <a:cs typeface="Constantia"/>
              </a:rPr>
              <a:t> </a:t>
            </a:r>
            <a:r>
              <a:rPr sz="2200" b="1" spc="-20" dirty="0">
                <a:solidFill>
                  <a:srgbClr val="333A1D"/>
                </a:solidFill>
                <a:latin typeface="Constantia"/>
                <a:cs typeface="Constantia"/>
              </a:rPr>
              <a:t>$29</a:t>
            </a:r>
            <a:r>
              <a:rPr sz="2200" b="1" dirty="0">
                <a:solidFill>
                  <a:srgbClr val="333A1D"/>
                </a:solidFill>
                <a:latin typeface="Constantia"/>
                <a:cs typeface="Constantia"/>
              </a:rPr>
              <a:t> </a:t>
            </a:r>
            <a:r>
              <a:rPr sz="2200" b="1" spc="-15" dirty="0">
                <a:solidFill>
                  <a:srgbClr val="333A1D"/>
                </a:solidFill>
                <a:latin typeface="Constantia"/>
                <a:cs typeface="Constantia"/>
              </a:rPr>
              <a:t>billion</a:t>
            </a:r>
            <a:r>
              <a:rPr sz="2200" b="1" spc="-60" dirty="0">
                <a:solidFill>
                  <a:srgbClr val="333A1D"/>
                </a:solidFill>
                <a:latin typeface="Constantia"/>
                <a:cs typeface="Constantia"/>
              </a:rPr>
              <a:t> </a:t>
            </a:r>
            <a:r>
              <a:rPr sz="2200" b="1" spc="-35" dirty="0">
                <a:solidFill>
                  <a:srgbClr val="333A1D"/>
                </a:solidFill>
                <a:latin typeface="Constantia"/>
                <a:cs typeface="Constantia"/>
              </a:rPr>
              <a:t>to</a:t>
            </a:r>
            <a:r>
              <a:rPr sz="2200" b="1" spc="-90" dirty="0">
                <a:solidFill>
                  <a:srgbClr val="333A1D"/>
                </a:solidFill>
                <a:latin typeface="Constantia"/>
                <a:cs typeface="Constantia"/>
              </a:rPr>
              <a:t> </a:t>
            </a:r>
            <a:r>
              <a:rPr sz="2200" b="1" spc="-15" dirty="0">
                <a:solidFill>
                  <a:srgbClr val="333A1D"/>
                </a:solidFill>
                <a:latin typeface="Constantia"/>
                <a:cs typeface="Constantia"/>
              </a:rPr>
              <a:t>our</a:t>
            </a:r>
            <a:r>
              <a:rPr sz="2200" b="1" spc="-150" dirty="0">
                <a:solidFill>
                  <a:srgbClr val="333A1D"/>
                </a:solidFill>
                <a:latin typeface="Constantia"/>
                <a:cs typeface="Constantia"/>
              </a:rPr>
              <a:t> </a:t>
            </a:r>
            <a:r>
              <a:rPr sz="2200" b="1" spc="-20" dirty="0">
                <a:solidFill>
                  <a:srgbClr val="333A1D"/>
                </a:solidFill>
                <a:latin typeface="Constantia"/>
                <a:cs typeface="Constantia"/>
              </a:rPr>
              <a:t>agricultural</a:t>
            </a:r>
            <a:r>
              <a:rPr sz="2200" b="1" spc="-5" dirty="0">
                <a:solidFill>
                  <a:srgbClr val="333A1D"/>
                </a:solidFill>
                <a:latin typeface="Constantia"/>
                <a:cs typeface="Constantia"/>
              </a:rPr>
              <a:t> </a:t>
            </a:r>
            <a:r>
              <a:rPr sz="2200" b="1" spc="-35" dirty="0">
                <a:solidFill>
                  <a:srgbClr val="333A1D"/>
                </a:solidFill>
                <a:latin typeface="Constantia"/>
                <a:cs typeface="Constantia"/>
              </a:rPr>
              <a:t>industry.</a:t>
            </a:r>
            <a:endParaRPr sz="2200">
              <a:latin typeface="Constantia"/>
              <a:cs typeface="Constantia"/>
            </a:endParaRPr>
          </a:p>
        </p:txBody>
      </p:sp>
      <p:grpSp>
        <p:nvGrpSpPr>
          <p:cNvPr id="4" name="object 4"/>
          <p:cNvGrpSpPr/>
          <p:nvPr/>
        </p:nvGrpSpPr>
        <p:grpSpPr>
          <a:xfrm>
            <a:off x="1375495" y="-1587"/>
            <a:ext cx="7773670" cy="6864350"/>
            <a:chOff x="1375495" y="-1587"/>
            <a:chExt cx="7773670" cy="6864350"/>
          </a:xfrm>
        </p:grpSpPr>
        <p:pic>
          <p:nvPicPr>
            <p:cNvPr id="5" name="object 5"/>
            <p:cNvPicPr/>
            <p:nvPr/>
          </p:nvPicPr>
          <p:blipFill>
            <a:blip r:embed="rId3" cstate="print"/>
            <a:stretch>
              <a:fillRect/>
            </a:stretch>
          </p:blipFill>
          <p:spPr>
            <a:xfrm>
              <a:off x="7604125" y="7937"/>
              <a:ext cx="1539068" cy="1135664"/>
            </a:xfrm>
            <a:prstGeom prst="rect">
              <a:avLst/>
            </a:prstGeom>
          </p:spPr>
        </p:pic>
        <p:sp>
          <p:nvSpPr>
            <p:cNvPr id="6" name="object 6"/>
            <p:cNvSpPr/>
            <p:nvPr/>
          </p:nvSpPr>
          <p:spPr>
            <a:xfrm>
              <a:off x="7599362" y="3175"/>
              <a:ext cx="1541780" cy="1144905"/>
            </a:xfrm>
            <a:custGeom>
              <a:avLst/>
              <a:gdLst/>
              <a:ahLst/>
              <a:cxnLst/>
              <a:rect l="l" t="t" r="r" b="b"/>
              <a:pathLst>
                <a:path w="1541779" h="1144905">
                  <a:moveTo>
                    <a:pt x="0" y="0"/>
                  </a:moveTo>
                  <a:lnTo>
                    <a:pt x="1541462" y="0"/>
                  </a:lnTo>
                  <a:lnTo>
                    <a:pt x="1541462" y="1144587"/>
                  </a:lnTo>
                  <a:lnTo>
                    <a:pt x="0" y="1144587"/>
                  </a:lnTo>
                  <a:lnTo>
                    <a:pt x="0" y="0"/>
                  </a:lnTo>
                  <a:close/>
                </a:path>
              </a:pathLst>
            </a:custGeom>
            <a:ln w="9525">
              <a:solidFill>
                <a:srgbClr val="000000"/>
              </a:solidFill>
            </a:ln>
          </p:spPr>
          <p:txBody>
            <a:bodyPr wrap="square" lIns="0" tIns="0" rIns="0" bIns="0" rtlCol="0"/>
            <a:lstStyle/>
            <a:p>
              <a:endParaRPr/>
            </a:p>
          </p:txBody>
        </p:sp>
        <p:pic>
          <p:nvPicPr>
            <p:cNvPr id="7" name="object 7"/>
            <p:cNvPicPr/>
            <p:nvPr/>
          </p:nvPicPr>
          <p:blipFill>
            <a:blip r:embed="rId4" cstate="print"/>
            <a:stretch>
              <a:fillRect/>
            </a:stretch>
          </p:blipFill>
          <p:spPr>
            <a:xfrm>
              <a:off x="7604125" y="1143000"/>
              <a:ext cx="1528762" cy="968257"/>
            </a:xfrm>
            <a:prstGeom prst="rect">
              <a:avLst/>
            </a:prstGeom>
          </p:spPr>
        </p:pic>
        <p:sp>
          <p:nvSpPr>
            <p:cNvPr id="8" name="object 8"/>
            <p:cNvSpPr/>
            <p:nvPr/>
          </p:nvSpPr>
          <p:spPr>
            <a:xfrm>
              <a:off x="7599362" y="1138237"/>
              <a:ext cx="1538605" cy="979805"/>
            </a:xfrm>
            <a:custGeom>
              <a:avLst/>
              <a:gdLst/>
              <a:ahLst/>
              <a:cxnLst/>
              <a:rect l="l" t="t" r="r" b="b"/>
              <a:pathLst>
                <a:path w="1538604" h="979805">
                  <a:moveTo>
                    <a:pt x="0" y="0"/>
                  </a:moveTo>
                  <a:lnTo>
                    <a:pt x="1538287" y="0"/>
                  </a:lnTo>
                  <a:lnTo>
                    <a:pt x="1538287" y="979487"/>
                  </a:lnTo>
                  <a:lnTo>
                    <a:pt x="0" y="979487"/>
                  </a:lnTo>
                  <a:lnTo>
                    <a:pt x="0" y="0"/>
                  </a:lnTo>
                  <a:close/>
                </a:path>
              </a:pathLst>
            </a:custGeom>
            <a:ln w="9525">
              <a:solidFill>
                <a:srgbClr val="000000"/>
              </a:solidFill>
            </a:ln>
          </p:spPr>
          <p:txBody>
            <a:bodyPr wrap="square" lIns="0" tIns="0" rIns="0" bIns="0" rtlCol="0"/>
            <a:lstStyle/>
            <a:p>
              <a:endParaRPr/>
            </a:p>
          </p:txBody>
        </p:sp>
        <p:pic>
          <p:nvPicPr>
            <p:cNvPr id="9" name="object 9"/>
            <p:cNvPicPr/>
            <p:nvPr/>
          </p:nvPicPr>
          <p:blipFill>
            <a:blip r:embed="rId5" cstate="print"/>
            <a:stretch>
              <a:fillRect/>
            </a:stretch>
          </p:blipFill>
          <p:spPr>
            <a:xfrm>
              <a:off x="7608888" y="2112962"/>
              <a:ext cx="1535111" cy="1025524"/>
            </a:xfrm>
            <a:prstGeom prst="rect">
              <a:avLst/>
            </a:prstGeom>
          </p:spPr>
        </p:pic>
        <p:sp>
          <p:nvSpPr>
            <p:cNvPr id="10" name="object 10"/>
            <p:cNvSpPr/>
            <p:nvPr/>
          </p:nvSpPr>
          <p:spPr>
            <a:xfrm>
              <a:off x="7604125" y="2108200"/>
              <a:ext cx="1539875" cy="1035050"/>
            </a:xfrm>
            <a:custGeom>
              <a:avLst/>
              <a:gdLst/>
              <a:ahLst/>
              <a:cxnLst/>
              <a:rect l="l" t="t" r="r" b="b"/>
              <a:pathLst>
                <a:path w="1539875" h="1035050">
                  <a:moveTo>
                    <a:pt x="0" y="0"/>
                  </a:moveTo>
                  <a:lnTo>
                    <a:pt x="1539875" y="0"/>
                  </a:lnTo>
                </a:path>
                <a:path w="1539875" h="1035050">
                  <a:moveTo>
                    <a:pt x="1539875" y="1035050"/>
                  </a:moveTo>
                  <a:lnTo>
                    <a:pt x="0" y="1035050"/>
                  </a:lnTo>
                  <a:lnTo>
                    <a:pt x="0" y="0"/>
                  </a:lnTo>
                </a:path>
              </a:pathLst>
            </a:custGeom>
            <a:ln w="9525">
              <a:solidFill>
                <a:srgbClr val="000000"/>
              </a:solidFill>
            </a:ln>
          </p:spPr>
          <p:txBody>
            <a:bodyPr wrap="square" lIns="0" tIns="0" rIns="0" bIns="0" rtlCol="0"/>
            <a:lstStyle/>
            <a:p>
              <a:endParaRPr/>
            </a:p>
          </p:txBody>
        </p:sp>
        <p:pic>
          <p:nvPicPr>
            <p:cNvPr id="11" name="object 11"/>
            <p:cNvPicPr/>
            <p:nvPr/>
          </p:nvPicPr>
          <p:blipFill>
            <a:blip r:embed="rId6" cstate="print"/>
            <a:stretch>
              <a:fillRect/>
            </a:stretch>
          </p:blipFill>
          <p:spPr>
            <a:xfrm>
              <a:off x="7597775" y="3138487"/>
              <a:ext cx="1546225" cy="906131"/>
            </a:xfrm>
            <a:prstGeom prst="rect">
              <a:avLst/>
            </a:prstGeom>
          </p:spPr>
        </p:pic>
        <p:sp>
          <p:nvSpPr>
            <p:cNvPr id="12" name="object 12"/>
            <p:cNvSpPr/>
            <p:nvPr/>
          </p:nvSpPr>
          <p:spPr>
            <a:xfrm>
              <a:off x="7593012" y="3133725"/>
              <a:ext cx="1551305" cy="920750"/>
            </a:xfrm>
            <a:custGeom>
              <a:avLst/>
              <a:gdLst/>
              <a:ahLst/>
              <a:cxnLst/>
              <a:rect l="l" t="t" r="r" b="b"/>
              <a:pathLst>
                <a:path w="1551304" h="920750">
                  <a:moveTo>
                    <a:pt x="0" y="0"/>
                  </a:moveTo>
                  <a:lnTo>
                    <a:pt x="1550987" y="0"/>
                  </a:lnTo>
                </a:path>
                <a:path w="1551304" h="920750">
                  <a:moveTo>
                    <a:pt x="1550987" y="920750"/>
                  </a:moveTo>
                  <a:lnTo>
                    <a:pt x="0" y="920750"/>
                  </a:lnTo>
                  <a:lnTo>
                    <a:pt x="0" y="0"/>
                  </a:lnTo>
                </a:path>
              </a:pathLst>
            </a:custGeom>
            <a:ln w="9525">
              <a:solidFill>
                <a:srgbClr val="000000"/>
              </a:solidFill>
            </a:ln>
          </p:spPr>
          <p:txBody>
            <a:bodyPr wrap="square" lIns="0" tIns="0" rIns="0" bIns="0" rtlCol="0"/>
            <a:lstStyle/>
            <a:p>
              <a:endParaRPr/>
            </a:p>
          </p:txBody>
        </p:sp>
        <p:pic>
          <p:nvPicPr>
            <p:cNvPr id="13" name="object 13"/>
            <p:cNvPicPr/>
            <p:nvPr/>
          </p:nvPicPr>
          <p:blipFill>
            <a:blip r:embed="rId7" cstate="print"/>
            <a:stretch>
              <a:fillRect/>
            </a:stretch>
          </p:blipFill>
          <p:spPr>
            <a:xfrm>
              <a:off x="7597775" y="4049712"/>
              <a:ext cx="1546225" cy="1589086"/>
            </a:xfrm>
            <a:prstGeom prst="rect">
              <a:avLst/>
            </a:prstGeom>
          </p:spPr>
        </p:pic>
        <p:sp>
          <p:nvSpPr>
            <p:cNvPr id="14" name="object 14"/>
            <p:cNvSpPr/>
            <p:nvPr/>
          </p:nvSpPr>
          <p:spPr>
            <a:xfrm>
              <a:off x="7593012" y="4044950"/>
              <a:ext cx="1551305" cy="1598930"/>
            </a:xfrm>
            <a:custGeom>
              <a:avLst/>
              <a:gdLst/>
              <a:ahLst/>
              <a:cxnLst/>
              <a:rect l="l" t="t" r="r" b="b"/>
              <a:pathLst>
                <a:path w="1551304" h="1598929">
                  <a:moveTo>
                    <a:pt x="0" y="0"/>
                  </a:moveTo>
                  <a:lnTo>
                    <a:pt x="1550987" y="0"/>
                  </a:lnTo>
                </a:path>
                <a:path w="1551304" h="1598929">
                  <a:moveTo>
                    <a:pt x="1550987" y="1598612"/>
                  </a:moveTo>
                  <a:lnTo>
                    <a:pt x="0" y="1598612"/>
                  </a:lnTo>
                  <a:lnTo>
                    <a:pt x="0" y="0"/>
                  </a:lnTo>
                </a:path>
              </a:pathLst>
            </a:custGeom>
            <a:ln w="9525">
              <a:solidFill>
                <a:srgbClr val="000000"/>
              </a:solidFill>
            </a:ln>
          </p:spPr>
          <p:txBody>
            <a:bodyPr wrap="square" lIns="0" tIns="0" rIns="0" bIns="0" rtlCol="0"/>
            <a:lstStyle/>
            <a:p>
              <a:endParaRPr/>
            </a:p>
          </p:txBody>
        </p:sp>
        <p:pic>
          <p:nvPicPr>
            <p:cNvPr id="15" name="object 15"/>
            <p:cNvPicPr/>
            <p:nvPr/>
          </p:nvPicPr>
          <p:blipFill>
            <a:blip r:embed="rId8" cstate="print"/>
            <a:stretch>
              <a:fillRect/>
            </a:stretch>
          </p:blipFill>
          <p:spPr>
            <a:xfrm>
              <a:off x="7597775" y="5648325"/>
              <a:ext cx="1539874" cy="1209675"/>
            </a:xfrm>
            <a:prstGeom prst="rect">
              <a:avLst/>
            </a:prstGeom>
          </p:spPr>
        </p:pic>
        <p:sp>
          <p:nvSpPr>
            <p:cNvPr id="16" name="object 16"/>
            <p:cNvSpPr/>
            <p:nvPr/>
          </p:nvSpPr>
          <p:spPr>
            <a:xfrm>
              <a:off x="7593012" y="5643562"/>
              <a:ext cx="1549400" cy="1214755"/>
            </a:xfrm>
            <a:custGeom>
              <a:avLst/>
              <a:gdLst/>
              <a:ahLst/>
              <a:cxnLst/>
              <a:rect l="l" t="t" r="r" b="b"/>
              <a:pathLst>
                <a:path w="1549400" h="1214754">
                  <a:moveTo>
                    <a:pt x="0" y="0"/>
                  </a:moveTo>
                  <a:lnTo>
                    <a:pt x="1549400" y="0"/>
                  </a:lnTo>
                  <a:lnTo>
                    <a:pt x="1549400" y="1214437"/>
                  </a:lnTo>
                </a:path>
                <a:path w="1549400" h="1214754">
                  <a:moveTo>
                    <a:pt x="0" y="1214437"/>
                  </a:moveTo>
                  <a:lnTo>
                    <a:pt x="0" y="0"/>
                  </a:lnTo>
                </a:path>
              </a:pathLst>
            </a:custGeom>
            <a:ln w="9525">
              <a:solidFill>
                <a:srgbClr val="000000"/>
              </a:solidFill>
            </a:ln>
          </p:spPr>
          <p:txBody>
            <a:bodyPr wrap="square" lIns="0" tIns="0" rIns="0" bIns="0" rtlCol="0"/>
            <a:lstStyle/>
            <a:p>
              <a:endParaRPr/>
            </a:p>
          </p:txBody>
        </p:sp>
        <p:pic>
          <p:nvPicPr>
            <p:cNvPr id="17" name="object 17"/>
            <p:cNvPicPr/>
            <p:nvPr/>
          </p:nvPicPr>
          <p:blipFill>
            <a:blip r:embed="rId9" cstate="print"/>
            <a:stretch>
              <a:fillRect/>
            </a:stretch>
          </p:blipFill>
          <p:spPr>
            <a:xfrm>
              <a:off x="1375495" y="534295"/>
              <a:ext cx="4856708" cy="329692"/>
            </a:xfrm>
            <a:prstGeom prst="rect">
              <a:avLst/>
            </a:prstGeom>
          </p:spPr>
        </p:pic>
        <p:pic>
          <p:nvPicPr>
            <p:cNvPr id="18" name="object 18"/>
            <p:cNvPicPr/>
            <p:nvPr/>
          </p:nvPicPr>
          <p:blipFill>
            <a:blip r:embed="rId10" cstate="print"/>
            <a:stretch>
              <a:fillRect/>
            </a:stretch>
          </p:blipFill>
          <p:spPr>
            <a:xfrm>
              <a:off x="2210556" y="1082935"/>
              <a:ext cx="3193084" cy="329692"/>
            </a:xfrm>
            <a:prstGeom prst="rect">
              <a:avLst/>
            </a:prstGeom>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A967B374-6985-3B24-1573-FE0BC33DB2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495300"/>
            <a:ext cx="5029199" cy="5867400"/>
          </a:xfrm>
          <a:prstGeom prst="rect">
            <a:avLst/>
          </a:prstGeom>
        </p:spPr>
      </p:pic>
    </p:spTree>
    <p:extLst>
      <p:ext uri="{BB962C8B-B14F-4D97-AF65-F5344CB8AC3E}">
        <p14:creationId xmlns:p14="http://schemas.microsoft.com/office/powerpoint/2010/main" val="50287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F5714639-9DFC-C758-B18A-2AAFC7DE7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366712"/>
            <a:ext cx="7010400" cy="6124575"/>
          </a:xfrm>
          <a:prstGeom prst="rect">
            <a:avLst/>
          </a:prstGeom>
        </p:spPr>
      </p:pic>
    </p:spTree>
    <p:extLst>
      <p:ext uri="{BB962C8B-B14F-4D97-AF65-F5344CB8AC3E}">
        <p14:creationId xmlns:p14="http://schemas.microsoft.com/office/powerpoint/2010/main" val="3384266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821939" y="1762696"/>
            <a:ext cx="5037455" cy="3988435"/>
          </a:xfrm>
          <a:prstGeom prst="rect">
            <a:avLst/>
          </a:prstGeom>
        </p:spPr>
        <p:txBody>
          <a:bodyPr vert="horz" wrap="square" lIns="0" tIns="13335" rIns="0" bIns="0" rtlCol="0">
            <a:spAutoFit/>
          </a:bodyPr>
          <a:lstStyle/>
          <a:p>
            <a:pPr marL="283845" marR="5080" indent="-271780">
              <a:lnSpc>
                <a:spcPct val="100000"/>
              </a:lnSpc>
              <a:spcBef>
                <a:spcPts val="105"/>
              </a:spcBef>
              <a:buClr>
                <a:srgbClr val="F3A447"/>
              </a:buClr>
              <a:buSzPct val="84615"/>
              <a:buFont typeface="Wingdings 2"/>
              <a:buChar char=""/>
              <a:tabLst>
                <a:tab pos="285115" algn="l"/>
              </a:tabLst>
            </a:pPr>
            <a:r>
              <a:rPr sz="2600" dirty="0">
                <a:latin typeface="Constantia"/>
                <a:cs typeface="Constantia"/>
              </a:rPr>
              <a:t>The</a:t>
            </a:r>
            <a:r>
              <a:rPr sz="2600" spc="-70" dirty="0">
                <a:latin typeface="Constantia"/>
                <a:cs typeface="Constantia"/>
              </a:rPr>
              <a:t> </a:t>
            </a:r>
            <a:r>
              <a:rPr sz="2600" spc="-10" dirty="0">
                <a:latin typeface="Constantia"/>
                <a:cs typeface="Constantia"/>
              </a:rPr>
              <a:t>beekeeper</a:t>
            </a:r>
            <a:r>
              <a:rPr sz="2600" spc="-135" dirty="0">
                <a:latin typeface="Constantia"/>
                <a:cs typeface="Constantia"/>
              </a:rPr>
              <a:t> </a:t>
            </a:r>
            <a:r>
              <a:rPr sz="2600" spc="-10" dirty="0">
                <a:latin typeface="Constantia"/>
                <a:cs typeface="Constantia"/>
              </a:rPr>
              <a:t>who</a:t>
            </a:r>
            <a:r>
              <a:rPr sz="2600" spc="-150" dirty="0">
                <a:latin typeface="Constantia"/>
                <a:cs typeface="Constantia"/>
              </a:rPr>
              <a:t> </a:t>
            </a:r>
            <a:r>
              <a:rPr sz="2600" spc="-10" dirty="0">
                <a:latin typeface="Constantia"/>
                <a:cs typeface="Constantia"/>
              </a:rPr>
              <a:t>desires 	advance</a:t>
            </a:r>
            <a:r>
              <a:rPr sz="2600" spc="-95" dirty="0">
                <a:latin typeface="Constantia"/>
                <a:cs typeface="Constantia"/>
              </a:rPr>
              <a:t> </a:t>
            </a:r>
            <a:r>
              <a:rPr sz="2600" spc="-10" dirty="0">
                <a:latin typeface="Constantia"/>
                <a:cs typeface="Constantia"/>
              </a:rPr>
              <a:t>notice</a:t>
            </a:r>
            <a:r>
              <a:rPr sz="2600" spc="-140" dirty="0">
                <a:latin typeface="Constantia"/>
                <a:cs typeface="Constantia"/>
              </a:rPr>
              <a:t> </a:t>
            </a:r>
            <a:r>
              <a:rPr sz="2600" dirty="0">
                <a:latin typeface="Constantia"/>
                <a:cs typeface="Constantia"/>
              </a:rPr>
              <a:t>of</a:t>
            </a:r>
            <a:r>
              <a:rPr sz="2600" spc="-20" dirty="0">
                <a:latin typeface="Constantia"/>
                <a:cs typeface="Constantia"/>
              </a:rPr>
              <a:t> </a:t>
            </a:r>
            <a:r>
              <a:rPr sz="2600" spc="-10" dirty="0">
                <a:latin typeface="Constantia"/>
                <a:cs typeface="Constantia"/>
              </a:rPr>
              <a:t>applications</a:t>
            </a:r>
            <a:r>
              <a:rPr sz="2600" spc="-135" dirty="0">
                <a:latin typeface="Constantia"/>
                <a:cs typeface="Constantia"/>
              </a:rPr>
              <a:t> </a:t>
            </a:r>
            <a:r>
              <a:rPr sz="2600" spc="-25" dirty="0">
                <a:latin typeface="Constantia"/>
                <a:cs typeface="Constantia"/>
              </a:rPr>
              <a:t>of 	</a:t>
            </a:r>
            <a:r>
              <a:rPr sz="2600" dirty="0">
                <a:latin typeface="Constantia"/>
                <a:cs typeface="Constantia"/>
              </a:rPr>
              <a:t>pesticides</a:t>
            </a:r>
            <a:r>
              <a:rPr sz="2600" spc="-150" dirty="0">
                <a:latin typeface="Constantia"/>
                <a:cs typeface="Constantia"/>
              </a:rPr>
              <a:t> </a:t>
            </a:r>
            <a:r>
              <a:rPr sz="2600" dirty="0">
                <a:latin typeface="Constantia"/>
                <a:cs typeface="Constantia"/>
              </a:rPr>
              <a:t>shall</a:t>
            </a:r>
            <a:r>
              <a:rPr sz="2600" spc="-65" dirty="0">
                <a:latin typeface="Constantia"/>
                <a:cs typeface="Constantia"/>
              </a:rPr>
              <a:t> </a:t>
            </a:r>
            <a:r>
              <a:rPr sz="2600" dirty="0">
                <a:latin typeface="Constantia"/>
                <a:cs typeface="Constantia"/>
              </a:rPr>
              <a:t>inform</a:t>
            </a:r>
            <a:r>
              <a:rPr sz="2600" spc="-95" dirty="0">
                <a:latin typeface="Constantia"/>
                <a:cs typeface="Constantia"/>
              </a:rPr>
              <a:t> </a:t>
            </a:r>
            <a:r>
              <a:rPr sz="2600" spc="-25" dirty="0">
                <a:latin typeface="Constantia"/>
                <a:cs typeface="Constantia"/>
              </a:rPr>
              <a:t>the 	</a:t>
            </a:r>
            <a:r>
              <a:rPr sz="2600" spc="-10" dirty="0">
                <a:latin typeface="Constantia"/>
                <a:cs typeface="Constantia"/>
              </a:rPr>
              <a:t>commissioner</a:t>
            </a:r>
            <a:r>
              <a:rPr sz="2600" spc="-160" dirty="0">
                <a:latin typeface="Constantia"/>
                <a:cs typeface="Constantia"/>
              </a:rPr>
              <a:t> </a:t>
            </a:r>
            <a:r>
              <a:rPr sz="2600" dirty="0">
                <a:latin typeface="Constantia"/>
                <a:cs typeface="Constantia"/>
              </a:rPr>
              <a:t>of</a:t>
            </a:r>
            <a:r>
              <a:rPr sz="2600" spc="10" dirty="0">
                <a:latin typeface="Constantia"/>
                <a:cs typeface="Constantia"/>
              </a:rPr>
              <a:t> </a:t>
            </a:r>
            <a:r>
              <a:rPr sz="2600" dirty="0">
                <a:latin typeface="Constantia"/>
                <a:cs typeface="Constantia"/>
              </a:rPr>
              <a:t>a</a:t>
            </a:r>
            <a:r>
              <a:rPr sz="2600" spc="-85" dirty="0">
                <a:latin typeface="Constantia"/>
                <a:cs typeface="Constantia"/>
              </a:rPr>
              <a:t> </a:t>
            </a:r>
            <a:r>
              <a:rPr sz="2600" spc="-25" dirty="0">
                <a:latin typeface="Constantia"/>
                <a:cs typeface="Constantia"/>
              </a:rPr>
              <a:t>two-</a:t>
            </a:r>
            <a:r>
              <a:rPr sz="2600" spc="-20" dirty="0">
                <a:latin typeface="Constantia"/>
                <a:cs typeface="Constantia"/>
              </a:rPr>
              <a:t>hour 	</a:t>
            </a:r>
            <a:r>
              <a:rPr sz="2600" dirty="0">
                <a:latin typeface="Constantia"/>
                <a:cs typeface="Constantia"/>
              </a:rPr>
              <a:t>period</a:t>
            </a:r>
            <a:r>
              <a:rPr sz="2600" spc="-15" dirty="0">
                <a:latin typeface="Constantia"/>
                <a:cs typeface="Constantia"/>
              </a:rPr>
              <a:t> </a:t>
            </a:r>
            <a:r>
              <a:rPr sz="2600" dirty="0">
                <a:latin typeface="Constantia"/>
                <a:cs typeface="Constantia"/>
              </a:rPr>
              <a:t>between</a:t>
            </a:r>
            <a:r>
              <a:rPr sz="2600" spc="-85" dirty="0">
                <a:latin typeface="Constantia"/>
                <a:cs typeface="Constantia"/>
              </a:rPr>
              <a:t> </a:t>
            </a:r>
            <a:r>
              <a:rPr sz="2600" dirty="0">
                <a:latin typeface="Constantia"/>
                <a:cs typeface="Constantia"/>
              </a:rPr>
              <a:t>6</a:t>
            </a:r>
            <a:r>
              <a:rPr sz="2600" spc="-80" dirty="0">
                <a:latin typeface="Constantia"/>
                <a:cs typeface="Constantia"/>
              </a:rPr>
              <a:t> </a:t>
            </a:r>
            <a:r>
              <a:rPr sz="2600" dirty="0">
                <a:latin typeface="Constantia"/>
                <a:cs typeface="Constantia"/>
              </a:rPr>
              <a:t>a.m.</a:t>
            </a:r>
            <a:r>
              <a:rPr sz="2600" spc="-100" dirty="0">
                <a:latin typeface="Constantia"/>
                <a:cs typeface="Constantia"/>
              </a:rPr>
              <a:t> </a:t>
            </a:r>
            <a:r>
              <a:rPr sz="2600" dirty="0">
                <a:latin typeface="Constantia"/>
                <a:cs typeface="Constantia"/>
              </a:rPr>
              <a:t>and</a:t>
            </a:r>
            <a:r>
              <a:rPr sz="2600" spc="-25" dirty="0">
                <a:latin typeface="Constantia"/>
                <a:cs typeface="Constantia"/>
              </a:rPr>
              <a:t> </a:t>
            </a:r>
            <a:r>
              <a:rPr sz="2600" dirty="0">
                <a:latin typeface="Constantia"/>
                <a:cs typeface="Constantia"/>
              </a:rPr>
              <a:t>8</a:t>
            </a:r>
            <a:r>
              <a:rPr sz="2600" spc="-50" dirty="0">
                <a:latin typeface="Constantia"/>
                <a:cs typeface="Constantia"/>
              </a:rPr>
              <a:t> </a:t>
            </a:r>
            <a:r>
              <a:rPr sz="2600" spc="-20" dirty="0">
                <a:latin typeface="Constantia"/>
                <a:cs typeface="Constantia"/>
              </a:rPr>
              <a:t>p.m. 	</a:t>
            </a:r>
            <a:r>
              <a:rPr sz="2600" dirty="0">
                <a:latin typeface="Constantia"/>
                <a:cs typeface="Constantia"/>
              </a:rPr>
              <a:t>each</a:t>
            </a:r>
            <a:r>
              <a:rPr sz="2600" spc="-130" dirty="0">
                <a:latin typeface="Constantia"/>
                <a:cs typeface="Constantia"/>
              </a:rPr>
              <a:t> </a:t>
            </a:r>
            <a:r>
              <a:rPr sz="2600" spc="-70" dirty="0">
                <a:latin typeface="Constantia"/>
                <a:cs typeface="Constantia"/>
              </a:rPr>
              <a:t>day,</a:t>
            </a:r>
            <a:r>
              <a:rPr sz="2600" spc="-95" dirty="0">
                <a:latin typeface="Constantia"/>
                <a:cs typeface="Constantia"/>
              </a:rPr>
              <a:t> </a:t>
            </a:r>
            <a:r>
              <a:rPr sz="2600" dirty="0">
                <a:latin typeface="Constantia"/>
                <a:cs typeface="Constantia"/>
              </a:rPr>
              <a:t>during</a:t>
            </a:r>
            <a:r>
              <a:rPr sz="2600" spc="-85" dirty="0">
                <a:latin typeface="Constantia"/>
                <a:cs typeface="Constantia"/>
              </a:rPr>
              <a:t> </a:t>
            </a:r>
            <a:r>
              <a:rPr sz="2600" dirty="0">
                <a:latin typeface="Constantia"/>
                <a:cs typeface="Constantia"/>
              </a:rPr>
              <a:t>which</a:t>
            </a:r>
            <a:r>
              <a:rPr sz="2600" spc="-85" dirty="0">
                <a:latin typeface="Constantia"/>
                <a:cs typeface="Constantia"/>
              </a:rPr>
              <a:t> </a:t>
            </a:r>
            <a:r>
              <a:rPr sz="2600" dirty="0">
                <a:latin typeface="Constantia"/>
                <a:cs typeface="Constantia"/>
              </a:rPr>
              <a:t>time</a:t>
            </a:r>
            <a:r>
              <a:rPr sz="2600" spc="-114" dirty="0">
                <a:latin typeface="Constantia"/>
                <a:cs typeface="Constantia"/>
              </a:rPr>
              <a:t> </a:t>
            </a:r>
            <a:r>
              <a:rPr sz="2600" spc="-25" dirty="0">
                <a:latin typeface="Constantia"/>
                <a:cs typeface="Constantia"/>
              </a:rPr>
              <a:t>the 	</a:t>
            </a:r>
            <a:r>
              <a:rPr sz="2600" spc="-10" dirty="0">
                <a:solidFill>
                  <a:srgbClr val="FF0000"/>
                </a:solidFill>
                <a:latin typeface="Constantia"/>
                <a:cs typeface="Constantia"/>
              </a:rPr>
              <a:t>beekeeper</a:t>
            </a:r>
            <a:r>
              <a:rPr sz="2600" spc="-155" dirty="0">
                <a:solidFill>
                  <a:srgbClr val="FF0000"/>
                </a:solidFill>
                <a:latin typeface="Constantia"/>
                <a:cs typeface="Constantia"/>
              </a:rPr>
              <a:t> </a:t>
            </a:r>
            <a:r>
              <a:rPr sz="2600" dirty="0">
                <a:solidFill>
                  <a:srgbClr val="FF0000"/>
                </a:solidFill>
                <a:latin typeface="Constantia"/>
                <a:cs typeface="Constantia"/>
              </a:rPr>
              <a:t>shall</a:t>
            </a:r>
            <a:r>
              <a:rPr sz="2600" spc="-25" dirty="0">
                <a:solidFill>
                  <a:srgbClr val="FF0000"/>
                </a:solidFill>
                <a:latin typeface="Constantia"/>
                <a:cs typeface="Constantia"/>
              </a:rPr>
              <a:t> </a:t>
            </a:r>
            <a:r>
              <a:rPr sz="2600" dirty="0">
                <a:solidFill>
                  <a:srgbClr val="FF0000"/>
                </a:solidFill>
                <a:latin typeface="Constantia"/>
                <a:cs typeface="Constantia"/>
              </a:rPr>
              <a:t>be</a:t>
            </a:r>
            <a:r>
              <a:rPr sz="2600" spc="-130" dirty="0">
                <a:solidFill>
                  <a:srgbClr val="FF0000"/>
                </a:solidFill>
                <a:latin typeface="Constantia"/>
                <a:cs typeface="Constantia"/>
              </a:rPr>
              <a:t> </a:t>
            </a:r>
            <a:r>
              <a:rPr sz="2600" spc="-10" dirty="0">
                <a:solidFill>
                  <a:srgbClr val="FF0000"/>
                </a:solidFill>
                <a:latin typeface="Constantia"/>
                <a:cs typeface="Constantia"/>
              </a:rPr>
              <a:t>available</a:t>
            </a:r>
            <a:r>
              <a:rPr sz="2600" spc="-100" dirty="0">
                <a:solidFill>
                  <a:srgbClr val="FF0000"/>
                </a:solidFill>
                <a:latin typeface="Constantia"/>
                <a:cs typeface="Constantia"/>
              </a:rPr>
              <a:t> </a:t>
            </a:r>
            <a:r>
              <a:rPr sz="2600" spc="-25" dirty="0">
                <a:solidFill>
                  <a:srgbClr val="FF0000"/>
                </a:solidFill>
                <a:latin typeface="Constantia"/>
                <a:cs typeface="Constantia"/>
              </a:rPr>
              <a:t>for 	</a:t>
            </a:r>
            <a:r>
              <a:rPr sz="2600" spc="-10" dirty="0">
                <a:solidFill>
                  <a:srgbClr val="FF0000"/>
                </a:solidFill>
                <a:latin typeface="Constantia"/>
                <a:cs typeface="Constantia"/>
              </a:rPr>
              <a:t>contact</a:t>
            </a:r>
            <a:r>
              <a:rPr sz="2600" spc="-160" dirty="0">
                <a:solidFill>
                  <a:srgbClr val="FF0000"/>
                </a:solidFill>
                <a:latin typeface="Constantia"/>
                <a:cs typeface="Constantia"/>
              </a:rPr>
              <a:t> </a:t>
            </a:r>
            <a:r>
              <a:rPr sz="2600" dirty="0">
                <a:solidFill>
                  <a:srgbClr val="FF0000"/>
                </a:solidFill>
                <a:latin typeface="Constantia"/>
                <a:cs typeface="Constantia"/>
              </a:rPr>
              <a:t>to</a:t>
            </a:r>
            <a:r>
              <a:rPr sz="2600" spc="-135" dirty="0">
                <a:solidFill>
                  <a:srgbClr val="FF0000"/>
                </a:solidFill>
                <a:latin typeface="Constantia"/>
                <a:cs typeface="Constantia"/>
              </a:rPr>
              <a:t> </a:t>
            </a:r>
            <a:r>
              <a:rPr sz="2600" spc="-30" dirty="0">
                <a:solidFill>
                  <a:srgbClr val="FF0000"/>
                </a:solidFill>
                <a:latin typeface="Constantia"/>
                <a:cs typeface="Constantia"/>
              </a:rPr>
              <a:t>receive</a:t>
            </a:r>
            <a:r>
              <a:rPr sz="2600" spc="-140" dirty="0">
                <a:solidFill>
                  <a:srgbClr val="FF0000"/>
                </a:solidFill>
                <a:latin typeface="Constantia"/>
                <a:cs typeface="Constantia"/>
              </a:rPr>
              <a:t> </a:t>
            </a:r>
            <a:r>
              <a:rPr sz="2600" spc="-10" dirty="0">
                <a:solidFill>
                  <a:srgbClr val="FF0000"/>
                </a:solidFill>
                <a:latin typeface="Constantia"/>
                <a:cs typeface="Constantia"/>
              </a:rPr>
              <a:t>advance</a:t>
            </a:r>
            <a:r>
              <a:rPr sz="2600" spc="-90" dirty="0">
                <a:solidFill>
                  <a:srgbClr val="FF0000"/>
                </a:solidFill>
                <a:latin typeface="Constantia"/>
                <a:cs typeface="Constantia"/>
              </a:rPr>
              <a:t> </a:t>
            </a:r>
            <a:r>
              <a:rPr sz="2600" spc="-10" dirty="0">
                <a:solidFill>
                  <a:srgbClr val="FF0000"/>
                </a:solidFill>
                <a:latin typeface="Constantia"/>
                <a:cs typeface="Constantia"/>
              </a:rPr>
              <a:t>notice 	</a:t>
            </a:r>
            <a:r>
              <a:rPr sz="2600" dirty="0">
                <a:latin typeface="Constantia"/>
                <a:cs typeface="Constantia"/>
              </a:rPr>
              <a:t>from</a:t>
            </a:r>
            <a:r>
              <a:rPr sz="2600" spc="-170" dirty="0">
                <a:latin typeface="Constantia"/>
                <a:cs typeface="Constantia"/>
              </a:rPr>
              <a:t> </a:t>
            </a:r>
            <a:r>
              <a:rPr sz="2600" dirty="0">
                <a:latin typeface="Constantia"/>
                <a:cs typeface="Constantia"/>
              </a:rPr>
              <a:t>persons</a:t>
            </a:r>
            <a:r>
              <a:rPr sz="2600" spc="-105" dirty="0">
                <a:latin typeface="Constantia"/>
                <a:cs typeface="Constantia"/>
              </a:rPr>
              <a:t> </a:t>
            </a:r>
            <a:r>
              <a:rPr sz="2600" dirty="0">
                <a:latin typeface="Constantia"/>
                <a:cs typeface="Constantia"/>
              </a:rPr>
              <a:t>intending</a:t>
            </a:r>
            <a:r>
              <a:rPr sz="2600" spc="-70" dirty="0">
                <a:latin typeface="Constantia"/>
                <a:cs typeface="Constantia"/>
              </a:rPr>
              <a:t> </a:t>
            </a:r>
            <a:r>
              <a:rPr sz="2600" spc="-20" dirty="0">
                <a:latin typeface="Constantia"/>
                <a:cs typeface="Constantia"/>
              </a:rPr>
              <a:t>to</a:t>
            </a:r>
            <a:r>
              <a:rPr sz="2600" spc="-155" dirty="0">
                <a:latin typeface="Constantia"/>
                <a:cs typeface="Constantia"/>
              </a:rPr>
              <a:t> </a:t>
            </a:r>
            <a:r>
              <a:rPr sz="2600" spc="-10" dirty="0">
                <a:latin typeface="Constantia"/>
                <a:cs typeface="Constantia"/>
              </a:rPr>
              <a:t>apply 	pesticide(s).</a:t>
            </a:r>
            <a:endParaRPr sz="2600" dirty="0">
              <a:latin typeface="Constantia"/>
              <a:cs typeface="Constantia"/>
            </a:endParaRPr>
          </a:p>
        </p:txBody>
      </p:sp>
      <p:grpSp>
        <p:nvGrpSpPr>
          <p:cNvPr id="3" name="object 3"/>
          <p:cNvGrpSpPr/>
          <p:nvPr/>
        </p:nvGrpSpPr>
        <p:grpSpPr>
          <a:xfrm>
            <a:off x="74676" y="152400"/>
            <a:ext cx="8684260" cy="6036945"/>
            <a:chOff x="74676" y="152400"/>
            <a:chExt cx="8684260" cy="6036945"/>
          </a:xfrm>
        </p:grpSpPr>
        <p:pic>
          <p:nvPicPr>
            <p:cNvPr id="4" name="object 4"/>
            <p:cNvPicPr/>
            <p:nvPr/>
          </p:nvPicPr>
          <p:blipFill>
            <a:blip r:embed="rId3" cstate="print"/>
            <a:stretch>
              <a:fillRect/>
            </a:stretch>
          </p:blipFill>
          <p:spPr>
            <a:xfrm>
              <a:off x="338181" y="354378"/>
              <a:ext cx="3541814" cy="402005"/>
            </a:xfrm>
            <a:prstGeom prst="rect">
              <a:avLst/>
            </a:prstGeom>
          </p:spPr>
        </p:pic>
        <p:pic>
          <p:nvPicPr>
            <p:cNvPr id="5" name="object 5"/>
            <p:cNvPicPr/>
            <p:nvPr/>
          </p:nvPicPr>
          <p:blipFill>
            <a:blip r:embed="rId4" cstate="print"/>
            <a:stretch>
              <a:fillRect/>
            </a:stretch>
          </p:blipFill>
          <p:spPr>
            <a:xfrm>
              <a:off x="74676" y="152400"/>
              <a:ext cx="4055363" cy="856487"/>
            </a:xfrm>
            <a:prstGeom prst="rect">
              <a:avLst/>
            </a:prstGeom>
          </p:spPr>
        </p:pic>
        <p:pic>
          <p:nvPicPr>
            <p:cNvPr id="6" name="object 6"/>
            <p:cNvPicPr/>
            <p:nvPr/>
          </p:nvPicPr>
          <p:blipFill>
            <a:blip r:embed="rId5" cstate="print"/>
            <a:stretch>
              <a:fillRect/>
            </a:stretch>
          </p:blipFill>
          <p:spPr>
            <a:xfrm>
              <a:off x="338183" y="858747"/>
              <a:ext cx="738289" cy="292925"/>
            </a:xfrm>
            <a:prstGeom prst="rect">
              <a:avLst/>
            </a:prstGeom>
          </p:spPr>
        </p:pic>
        <p:pic>
          <p:nvPicPr>
            <p:cNvPr id="7" name="object 7"/>
            <p:cNvPicPr/>
            <p:nvPr/>
          </p:nvPicPr>
          <p:blipFill>
            <a:blip r:embed="rId6" cstate="print"/>
            <a:stretch>
              <a:fillRect/>
            </a:stretch>
          </p:blipFill>
          <p:spPr>
            <a:xfrm>
              <a:off x="74676" y="640080"/>
              <a:ext cx="1315211" cy="856487"/>
            </a:xfrm>
            <a:prstGeom prst="rect">
              <a:avLst/>
            </a:prstGeom>
          </p:spPr>
        </p:pic>
        <p:pic>
          <p:nvPicPr>
            <p:cNvPr id="8" name="object 8"/>
            <p:cNvPicPr/>
            <p:nvPr/>
          </p:nvPicPr>
          <p:blipFill>
            <a:blip r:embed="rId7" cstate="print"/>
            <a:stretch>
              <a:fillRect/>
            </a:stretch>
          </p:blipFill>
          <p:spPr>
            <a:xfrm>
              <a:off x="1159683" y="842056"/>
              <a:ext cx="5432310" cy="400024"/>
            </a:xfrm>
            <a:prstGeom prst="rect">
              <a:avLst/>
            </a:prstGeom>
          </p:spPr>
        </p:pic>
        <p:pic>
          <p:nvPicPr>
            <p:cNvPr id="9" name="object 9"/>
            <p:cNvPicPr/>
            <p:nvPr/>
          </p:nvPicPr>
          <p:blipFill>
            <a:blip r:embed="rId8" cstate="print"/>
            <a:stretch>
              <a:fillRect/>
            </a:stretch>
          </p:blipFill>
          <p:spPr>
            <a:xfrm>
              <a:off x="899160" y="640080"/>
              <a:ext cx="5951207" cy="856487"/>
            </a:xfrm>
            <a:prstGeom prst="rect">
              <a:avLst/>
            </a:prstGeom>
          </p:spPr>
        </p:pic>
        <p:pic>
          <p:nvPicPr>
            <p:cNvPr id="10" name="object 10"/>
            <p:cNvPicPr/>
            <p:nvPr/>
          </p:nvPicPr>
          <p:blipFill>
            <a:blip r:embed="rId9" cstate="print"/>
            <a:stretch>
              <a:fillRect/>
            </a:stretch>
          </p:blipFill>
          <p:spPr>
            <a:xfrm>
              <a:off x="352043" y="1854707"/>
              <a:ext cx="2353055" cy="4334255"/>
            </a:xfrm>
            <a:prstGeom prst="rect">
              <a:avLst/>
            </a:prstGeom>
          </p:spPr>
        </p:pic>
        <p:pic>
          <p:nvPicPr>
            <p:cNvPr id="11" name="object 11"/>
            <p:cNvPicPr/>
            <p:nvPr/>
          </p:nvPicPr>
          <p:blipFill>
            <a:blip r:embed="rId10" cstate="print"/>
            <a:stretch>
              <a:fillRect/>
            </a:stretch>
          </p:blipFill>
          <p:spPr>
            <a:xfrm>
              <a:off x="6845807" y="637031"/>
              <a:ext cx="1912619" cy="1223771"/>
            </a:xfrm>
            <a:prstGeom prst="rect">
              <a:avLst/>
            </a:prstGeom>
          </p:spPr>
        </p:pic>
      </p:gr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524500" y="3284220"/>
            <a:ext cx="3459479" cy="3282695"/>
          </a:xfrm>
          <a:prstGeom prst="rect">
            <a:avLst/>
          </a:prstGeom>
        </p:spPr>
      </p:pic>
      <p:sp>
        <p:nvSpPr>
          <p:cNvPr id="3" name="object 3"/>
          <p:cNvSpPr txBox="1"/>
          <p:nvPr/>
        </p:nvSpPr>
        <p:spPr>
          <a:xfrm>
            <a:off x="388302" y="4204970"/>
            <a:ext cx="5288280" cy="2468880"/>
          </a:xfrm>
          <a:prstGeom prst="rect">
            <a:avLst/>
          </a:prstGeom>
        </p:spPr>
        <p:txBody>
          <a:bodyPr vert="horz" wrap="square" lIns="0" tIns="90805" rIns="0" bIns="0" rtlCol="0">
            <a:spAutoFit/>
          </a:bodyPr>
          <a:lstStyle/>
          <a:p>
            <a:pPr marL="285115" marR="5080" indent="-273050">
              <a:lnSpc>
                <a:spcPts val="3120"/>
              </a:lnSpc>
              <a:spcBef>
                <a:spcPts val="715"/>
              </a:spcBef>
            </a:pPr>
            <a:r>
              <a:rPr sz="3100" dirty="0">
                <a:solidFill>
                  <a:srgbClr val="FF9900"/>
                </a:solidFill>
                <a:latin typeface="Webdings"/>
                <a:cs typeface="Webdings"/>
              </a:rPr>
              <a:t></a:t>
            </a:r>
            <a:r>
              <a:rPr sz="2600" dirty="0">
                <a:solidFill>
                  <a:srgbClr val="003399"/>
                </a:solidFill>
                <a:latin typeface="Trebuchet MS"/>
                <a:cs typeface="Trebuchet MS"/>
              </a:rPr>
              <a:t>About</a:t>
            </a:r>
            <a:r>
              <a:rPr sz="2600" spc="-25" dirty="0">
                <a:solidFill>
                  <a:srgbClr val="003399"/>
                </a:solidFill>
                <a:latin typeface="Trebuchet MS"/>
                <a:cs typeface="Trebuchet MS"/>
              </a:rPr>
              <a:t> </a:t>
            </a:r>
            <a:r>
              <a:rPr sz="2600" b="1" dirty="0">
                <a:solidFill>
                  <a:srgbClr val="003399"/>
                </a:solidFill>
                <a:latin typeface="Trebuchet MS"/>
                <a:cs typeface="Trebuchet MS"/>
              </a:rPr>
              <a:t>1.6</a:t>
            </a:r>
            <a:r>
              <a:rPr sz="2600" b="1" spc="-20" dirty="0">
                <a:solidFill>
                  <a:srgbClr val="003399"/>
                </a:solidFill>
                <a:latin typeface="Trebuchet MS"/>
                <a:cs typeface="Trebuchet MS"/>
              </a:rPr>
              <a:t> </a:t>
            </a:r>
            <a:r>
              <a:rPr sz="2600" b="1" dirty="0">
                <a:solidFill>
                  <a:srgbClr val="003399"/>
                </a:solidFill>
                <a:latin typeface="Trebuchet MS"/>
                <a:cs typeface="Trebuchet MS"/>
              </a:rPr>
              <a:t>million</a:t>
            </a:r>
            <a:r>
              <a:rPr sz="2600" b="1" spc="-20" dirty="0">
                <a:solidFill>
                  <a:srgbClr val="003399"/>
                </a:solidFill>
                <a:latin typeface="Trebuchet MS"/>
                <a:cs typeface="Trebuchet MS"/>
              </a:rPr>
              <a:t> </a:t>
            </a:r>
            <a:r>
              <a:rPr sz="2600" b="1" dirty="0">
                <a:solidFill>
                  <a:srgbClr val="003399"/>
                </a:solidFill>
                <a:latin typeface="Trebuchet MS"/>
                <a:cs typeface="Trebuchet MS"/>
              </a:rPr>
              <a:t>colonies</a:t>
            </a:r>
            <a:r>
              <a:rPr sz="2600" b="1" spc="-20" dirty="0">
                <a:solidFill>
                  <a:srgbClr val="003399"/>
                </a:solidFill>
                <a:latin typeface="Trebuchet MS"/>
                <a:cs typeface="Trebuchet MS"/>
              </a:rPr>
              <a:t> </a:t>
            </a:r>
            <a:r>
              <a:rPr sz="2600" spc="-25" dirty="0">
                <a:solidFill>
                  <a:srgbClr val="003399"/>
                </a:solidFill>
                <a:latin typeface="Trebuchet MS"/>
                <a:cs typeface="Trebuchet MS"/>
              </a:rPr>
              <a:t>of </a:t>
            </a:r>
            <a:r>
              <a:rPr sz="2600" dirty="0">
                <a:solidFill>
                  <a:srgbClr val="003399"/>
                </a:solidFill>
                <a:latin typeface="Trebuchet MS"/>
                <a:cs typeface="Trebuchet MS"/>
              </a:rPr>
              <a:t>honey</a:t>
            </a:r>
            <a:r>
              <a:rPr sz="2600" spc="-20" dirty="0">
                <a:solidFill>
                  <a:srgbClr val="003399"/>
                </a:solidFill>
                <a:latin typeface="Trebuchet MS"/>
                <a:cs typeface="Trebuchet MS"/>
              </a:rPr>
              <a:t> </a:t>
            </a:r>
            <a:r>
              <a:rPr sz="2600" dirty="0">
                <a:solidFill>
                  <a:srgbClr val="003399"/>
                </a:solidFill>
                <a:latin typeface="Trebuchet MS"/>
                <a:cs typeface="Trebuchet MS"/>
              </a:rPr>
              <a:t>bees</a:t>
            </a:r>
            <a:r>
              <a:rPr sz="2600" spc="-25" dirty="0">
                <a:solidFill>
                  <a:srgbClr val="003399"/>
                </a:solidFill>
                <a:latin typeface="Trebuchet MS"/>
                <a:cs typeface="Trebuchet MS"/>
              </a:rPr>
              <a:t> </a:t>
            </a:r>
            <a:r>
              <a:rPr sz="2600" dirty="0">
                <a:solidFill>
                  <a:srgbClr val="003399"/>
                </a:solidFill>
                <a:latin typeface="Trebuchet MS"/>
                <a:cs typeface="Trebuchet MS"/>
              </a:rPr>
              <a:t>are</a:t>
            </a:r>
            <a:r>
              <a:rPr sz="2600" spc="-20" dirty="0">
                <a:solidFill>
                  <a:srgbClr val="003399"/>
                </a:solidFill>
                <a:latin typeface="Trebuchet MS"/>
                <a:cs typeface="Trebuchet MS"/>
              </a:rPr>
              <a:t> </a:t>
            </a:r>
            <a:r>
              <a:rPr sz="2600" dirty="0">
                <a:solidFill>
                  <a:srgbClr val="003399"/>
                </a:solidFill>
                <a:latin typeface="Trebuchet MS"/>
                <a:cs typeface="Trebuchet MS"/>
              </a:rPr>
              <a:t>placed</a:t>
            </a:r>
            <a:r>
              <a:rPr sz="2600" spc="-15" dirty="0">
                <a:solidFill>
                  <a:srgbClr val="003399"/>
                </a:solidFill>
                <a:latin typeface="Trebuchet MS"/>
                <a:cs typeface="Trebuchet MS"/>
              </a:rPr>
              <a:t> </a:t>
            </a:r>
            <a:r>
              <a:rPr sz="2600" spc="-25" dirty="0">
                <a:solidFill>
                  <a:srgbClr val="003399"/>
                </a:solidFill>
                <a:latin typeface="Trebuchet MS"/>
                <a:cs typeface="Trebuchet MS"/>
              </a:rPr>
              <a:t>in </a:t>
            </a:r>
            <a:r>
              <a:rPr sz="2600" dirty="0">
                <a:solidFill>
                  <a:srgbClr val="003399"/>
                </a:solidFill>
                <a:latin typeface="Trebuchet MS"/>
                <a:cs typeface="Trebuchet MS"/>
              </a:rPr>
              <a:t>California</a:t>
            </a:r>
            <a:r>
              <a:rPr sz="2600" spc="-55" dirty="0">
                <a:solidFill>
                  <a:srgbClr val="003399"/>
                </a:solidFill>
                <a:latin typeface="Trebuchet MS"/>
                <a:cs typeface="Trebuchet MS"/>
              </a:rPr>
              <a:t> </a:t>
            </a:r>
            <a:r>
              <a:rPr sz="2600" dirty="0">
                <a:solidFill>
                  <a:srgbClr val="003399"/>
                </a:solidFill>
                <a:latin typeface="Trebuchet MS"/>
                <a:cs typeface="Trebuchet MS"/>
              </a:rPr>
              <a:t>almond orchards</a:t>
            </a:r>
            <a:r>
              <a:rPr sz="2600" spc="-15" dirty="0">
                <a:solidFill>
                  <a:srgbClr val="003399"/>
                </a:solidFill>
                <a:latin typeface="Trebuchet MS"/>
                <a:cs typeface="Trebuchet MS"/>
              </a:rPr>
              <a:t> </a:t>
            </a:r>
            <a:r>
              <a:rPr sz="2600" dirty="0">
                <a:solidFill>
                  <a:srgbClr val="003399"/>
                </a:solidFill>
                <a:latin typeface="Trebuchet MS"/>
                <a:cs typeface="Trebuchet MS"/>
              </a:rPr>
              <a:t>at</a:t>
            </a:r>
            <a:r>
              <a:rPr sz="2600" spc="-15" dirty="0">
                <a:solidFill>
                  <a:srgbClr val="003399"/>
                </a:solidFill>
                <a:latin typeface="Trebuchet MS"/>
                <a:cs typeface="Trebuchet MS"/>
              </a:rPr>
              <a:t> </a:t>
            </a:r>
            <a:r>
              <a:rPr sz="2600" spc="-25" dirty="0">
                <a:solidFill>
                  <a:srgbClr val="003399"/>
                </a:solidFill>
                <a:latin typeface="Trebuchet MS"/>
                <a:cs typeface="Trebuchet MS"/>
              </a:rPr>
              <a:t>the </a:t>
            </a:r>
            <a:r>
              <a:rPr sz="2600" dirty="0">
                <a:solidFill>
                  <a:srgbClr val="003399"/>
                </a:solidFill>
                <a:latin typeface="Trebuchet MS"/>
                <a:cs typeface="Trebuchet MS"/>
              </a:rPr>
              <a:t>beginning</a:t>
            </a:r>
            <a:r>
              <a:rPr sz="2600" spc="-30" dirty="0">
                <a:solidFill>
                  <a:srgbClr val="003399"/>
                </a:solidFill>
                <a:latin typeface="Trebuchet MS"/>
                <a:cs typeface="Trebuchet MS"/>
              </a:rPr>
              <a:t> </a:t>
            </a:r>
            <a:r>
              <a:rPr sz="2600" dirty="0">
                <a:solidFill>
                  <a:srgbClr val="003399"/>
                </a:solidFill>
                <a:latin typeface="Trebuchet MS"/>
                <a:cs typeface="Trebuchet MS"/>
              </a:rPr>
              <a:t>of</a:t>
            </a:r>
            <a:r>
              <a:rPr sz="2600" spc="-20" dirty="0">
                <a:solidFill>
                  <a:srgbClr val="003399"/>
                </a:solidFill>
                <a:latin typeface="Trebuchet MS"/>
                <a:cs typeface="Trebuchet MS"/>
              </a:rPr>
              <a:t> </a:t>
            </a:r>
            <a:r>
              <a:rPr sz="2600" dirty="0">
                <a:solidFill>
                  <a:srgbClr val="003399"/>
                </a:solidFill>
                <a:latin typeface="Trebuchet MS"/>
                <a:cs typeface="Trebuchet MS"/>
              </a:rPr>
              <a:t>the</a:t>
            </a:r>
            <a:r>
              <a:rPr sz="2600" spc="-30" dirty="0">
                <a:solidFill>
                  <a:srgbClr val="003399"/>
                </a:solidFill>
                <a:latin typeface="Trebuchet MS"/>
                <a:cs typeface="Trebuchet MS"/>
              </a:rPr>
              <a:t> </a:t>
            </a:r>
            <a:r>
              <a:rPr sz="2600" dirty="0">
                <a:solidFill>
                  <a:srgbClr val="003399"/>
                </a:solidFill>
                <a:latin typeface="Trebuchet MS"/>
                <a:cs typeface="Trebuchet MS"/>
              </a:rPr>
              <a:t>bloom</a:t>
            </a:r>
            <a:r>
              <a:rPr sz="2600" spc="5" dirty="0">
                <a:solidFill>
                  <a:srgbClr val="003399"/>
                </a:solidFill>
                <a:latin typeface="Trebuchet MS"/>
                <a:cs typeface="Trebuchet MS"/>
              </a:rPr>
              <a:t> </a:t>
            </a:r>
            <a:r>
              <a:rPr sz="2600" dirty="0">
                <a:solidFill>
                  <a:srgbClr val="003399"/>
                </a:solidFill>
                <a:latin typeface="Trebuchet MS"/>
                <a:cs typeface="Trebuchet MS"/>
              </a:rPr>
              <a:t>period</a:t>
            </a:r>
            <a:r>
              <a:rPr sz="2600" spc="-10" dirty="0">
                <a:solidFill>
                  <a:srgbClr val="003399"/>
                </a:solidFill>
                <a:latin typeface="Trebuchet MS"/>
                <a:cs typeface="Trebuchet MS"/>
              </a:rPr>
              <a:t> </a:t>
            </a:r>
            <a:r>
              <a:rPr sz="2600" spc="-25" dirty="0">
                <a:solidFill>
                  <a:srgbClr val="003399"/>
                </a:solidFill>
                <a:latin typeface="Trebuchet MS"/>
                <a:cs typeface="Trebuchet MS"/>
              </a:rPr>
              <a:t>to </a:t>
            </a:r>
            <a:r>
              <a:rPr sz="2600" dirty="0">
                <a:solidFill>
                  <a:srgbClr val="003399"/>
                </a:solidFill>
                <a:latin typeface="Trebuchet MS"/>
                <a:cs typeface="Trebuchet MS"/>
              </a:rPr>
              <a:t>pollinate</a:t>
            </a:r>
            <a:r>
              <a:rPr sz="2600" spc="-60" dirty="0">
                <a:solidFill>
                  <a:srgbClr val="003399"/>
                </a:solidFill>
                <a:latin typeface="Trebuchet MS"/>
                <a:cs typeface="Trebuchet MS"/>
              </a:rPr>
              <a:t> </a:t>
            </a:r>
            <a:r>
              <a:rPr sz="2600" dirty="0">
                <a:solidFill>
                  <a:srgbClr val="003399"/>
                </a:solidFill>
                <a:latin typeface="Trebuchet MS"/>
                <a:cs typeface="Trebuchet MS"/>
              </a:rPr>
              <a:t>the</a:t>
            </a:r>
            <a:r>
              <a:rPr sz="2600" spc="-20" dirty="0">
                <a:solidFill>
                  <a:srgbClr val="003399"/>
                </a:solidFill>
                <a:latin typeface="Trebuchet MS"/>
                <a:cs typeface="Trebuchet MS"/>
              </a:rPr>
              <a:t> </a:t>
            </a:r>
            <a:r>
              <a:rPr sz="2600" dirty="0">
                <a:solidFill>
                  <a:srgbClr val="003399"/>
                </a:solidFill>
                <a:latin typeface="Trebuchet MS"/>
                <a:cs typeface="Trebuchet MS"/>
              </a:rPr>
              <a:t>crop.</a:t>
            </a:r>
            <a:r>
              <a:rPr sz="2600" spc="-10" dirty="0">
                <a:solidFill>
                  <a:srgbClr val="003399"/>
                </a:solidFill>
                <a:latin typeface="Trebuchet MS"/>
                <a:cs typeface="Trebuchet MS"/>
              </a:rPr>
              <a:t> </a:t>
            </a:r>
            <a:r>
              <a:rPr sz="2600" dirty="0">
                <a:solidFill>
                  <a:srgbClr val="FF0000"/>
                </a:solidFill>
                <a:latin typeface="Trebuchet MS"/>
                <a:cs typeface="Trebuchet MS"/>
              </a:rPr>
              <a:t>(Where</a:t>
            </a:r>
            <a:r>
              <a:rPr sz="2600" spc="-45" dirty="0">
                <a:solidFill>
                  <a:srgbClr val="FF0000"/>
                </a:solidFill>
                <a:latin typeface="Trebuchet MS"/>
                <a:cs typeface="Trebuchet MS"/>
              </a:rPr>
              <a:t> </a:t>
            </a:r>
            <a:r>
              <a:rPr sz="2600" spc="-25" dirty="0">
                <a:solidFill>
                  <a:srgbClr val="FF0000"/>
                </a:solidFill>
                <a:latin typeface="Trebuchet MS"/>
                <a:cs typeface="Trebuchet MS"/>
              </a:rPr>
              <a:t>do </a:t>
            </a:r>
            <a:r>
              <a:rPr sz="2600" dirty="0">
                <a:solidFill>
                  <a:srgbClr val="FF0000"/>
                </a:solidFill>
                <a:latin typeface="Trebuchet MS"/>
                <a:cs typeface="Trebuchet MS"/>
              </a:rPr>
              <a:t>these</a:t>
            </a:r>
            <a:r>
              <a:rPr sz="2600" spc="-35" dirty="0">
                <a:solidFill>
                  <a:srgbClr val="FF0000"/>
                </a:solidFill>
                <a:latin typeface="Trebuchet MS"/>
                <a:cs typeface="Trebuchet MS"/>
              </a:rPr>
              <a:t> </a:t>
            </a:r>
            <a:r>
              <a:rPr sz="2600" dirty="0">
                <a:solidFill>
                  <a:srgbClr val="FF0000"/>
                </a:solidFill>
                <a:latin typeface="Trebuchet MS"/>
                <a:cs typeface="Trebuchet MS"/>
              </a:rPr>
              <a:t>bees</a:t>
            </a:r>
            <a:r>
              <a:rPr sz="2600" spc="-20" dirty="0">
                <a:solidFill>
                  <a:srgbClr val="FF0000"/>
                </a:solidFill>
                <a:latin typeface="Trebuchet MS"/>
                <a:cs typeface="Trebuchet MS"/>
              </a:rPr>
              <a:t> </a:t>
            </a:r>
            <a:r>
              <a:rPr sz="2600" dirty="0">
                <a:solidFill>
                  <a:srgbClr val="FF0000"/>
                </a:solidFill>
                <a:latin typeface="Trebuchet MS"/>
                <a:cs typeface="Trebuchet MS"/>
              </a:rPr>
              <a:t>go</a:t>
            </a:r>
            <a:r>
              <a:rPr sz="2600" spc="-5" dirty="0">
                <a:solidFill>
                  <a:srgbClr val="FF0000"/>
                </a:solidFill>
                <a:latin typeface="Trebuchet MS"/>
                <a:cs typeface="Trebuchet MS"/>
              </a:rPr>
              <a:t> </a:t>
            </a:r>
            <a:r>
              <a:rPr sz="2600" dirty="0">
                <a:solidFill>
                  <a:srgbClr val="FF0000"/>
                </a:solidFill>
                <a:latin typeface="Trebuchet MS"/>
                <a:cs typeface="Trebuchet MS"/>
              </a:rPr>
              <a:t>after</a:t>
            </a:r>
            <a:r>
              <a:rPr sz="2600" spc="-15" dirty="0">
                <a:solidFill>
                  <a:srgbClr val="FF0000"/>
                </a:solidFill>
                <a:latin typeface="Trebuchet MS"/>
                <a:cs typeface="Trebuchet MS"/>
              </a:rPr>
              <a:t> </a:t>
            </a:r>
            <a:r>
              <a:rPr sz="2600" spc="-10" dirty="0">
                <a:solidFill>
                  <a:srgbClr val="FF0000"/>
                </a:solidFill>
                <a:latin typeface="Trebuchet MS"/>
                <a:cs typeface="Trebuchet MS"/>
              </a:rPr>
              <a:t>pollination?)</a:t>
            </a:r>
            <a:endParaRPr sz="2600">
              <a:latin typeface="Trebuchet MS"/>
              <a:cs typeface="Trebuchet MS"/>
            </a:endParaRPr>
          </a:p>
        </p:txBody>
      </p:sp>
      <p:grpSp>
        <p:nvGrpSpPr>
          <p:cNvPr id="4" name="object 4"/>
          <p:cNvGrpSpPr/>
          <p:nvPr/>
        </p:nvGrpSpPr>
        <p:grpSpPr>
          <a:xfrm>
            <a:off x="0" y="519008"/>
            <a:ext cx="8299450" cy="3916045"/>
            <a:chOff x="0" y="519008"/>
            <a:chExt cx="8299450" cy="3916045"/>
          </a:xfrm>
        </p:grpSpPr>
        <p:pic>
          <p:nvPicPr>
            <p:cNvPr id="5" name="object 5"/>
            <p:cNvPicPr/>
            <p:nvPr/>
          </p:nvPicPr>
          <p:blipFill>
            <a:blip r:embed="rId4" cstate="print"/>
            <a:stretch>
              <a:fillRect/>
            </a:stretch>
          </p:blipFill>
          <p:spPr>
            <a:xfrm>
              <a:off x="0" y="748284"/>
              <a:ext cx="4204715" cy="3686555"/>
            </a:xfrm>
            <a:prstGeom prst="rect">
              <a:avLst/>
            </a:prstGeom>
          </p:spPr>
        </p:pic>
        <p:sp>
          <p:nvSpPr>
            <p:cNvPr id="6" name="object 6"/>
            <p:cNvSpPr/>
            <p:nvPr/>
          </p:nvSpPr>
          <p:spPr>
            <a:xfrm>
              <a:off x="1394574" y="685457"/>
              <a:ext cx="107314" cy="28575"/>
            </a:xfrm>
            <a:custGeom>
              <a:avLst/>
              <a:gdLst/>
              <a:ahLst/>
              <a:cxnLst/>
              <a:rect l="l" t="t" r="r" b="b"/>
              <a:pathLst>
                <a:path w="107315" h="28575">
                  <a:moveTo>
                    <a:pt x="106743" y="0"/>
                  </a:moveTo>
                  <a:lnTo>
                    <a:pt x="0" y="0"/>
                  </a:lnTo>
                  <a:lnTo>
                    <a:pt x="0" y="28028"/>
                  </a:lnTo>
                  <a:lnTo>
                    <a:pt x="106743" y="28028"/>
                  </a:lnTo>
                  <a:lnTo>
                    <a:pt x="106743" y="0"/>
                  </a:lnTo>
                  <a:close/>
                </a:path>
              </a:pathLst>
            </a:custGeom>
            <a:solidFill>
              <a:srgbClr val="93540A"/>
            </a:solidFill>
          </p:spPr>
          <p:txBody>
            <a:bodyPr wrap="square" lIns="0" tIns="0" rIns="0" bIns="0" rtlCol="0"/>
            <a:lstStyle/>
            <a:p>
              <a:endParaRPr/>
            </a:p>
          </p:txBody>
        </p:sp>
        <p:sp>
          <p:nvSpPr>
            <p:cNvPr id="7" name="object 7"/>
            <p:cNvSpPr/>
            <p:nvPr/>
          </p:nvSpPr>
          <p:spPr>
            <a:xfrm>
              <a:off x="1394574" y="685457"/>
              <a:ext cx="107314" cy="28575"/>
            </a:xfrm>
            <a:custGeom>
              <a:avLst/>
              <a:gdLst/>
              <a:ahLst/>
              <a:cxnLst/>
              <a:rect l="l" t="t" r="r" b="b"/>
              <a:pathLst>
                <a:path w="107315" h="28575">
                  <a:moveTo>
                    <a:pt x="0" y="0"/>
                  </a:moveTo>
                  <a:lnTo>
                    <a:pt x="106743" y="0"/>
                  </a:lnTo>
                  <a:lnTo>
                    <a:pt x="106743" y="28028"/>
                  </a:lnTo>
                  <a:lnTo>
                    <a:pt x="0" y="28028"/>
                  </a:lnTo>
                  <a:lnTo>
                    <a:pt x="0" y="0"/>
                  </a:lnTo>
                  <a:close/>
                </a:path>
              </a:pathLst>
            </a:custGeom>
            <a:ln w="3175">
              <a:solidFill>
                <a:srgbClr val="1D230B"/>
              </a:solidFill>
            </a:ln>
          </p:spPr>
          <p:txBody>
            <a:bodyPr wrap="square" lIns="0" tIns="0" rIns="0" bIns="0" rtlCol="0"/>
            <a:lstStyle/>
            <a:p>
              <a:endParaRPr/>
            </a:p>
          </p:txBody>
        </p:sp>
        <p:pic>
          <p:nvPicPr>
            <p:cNvPr id="8" name="object 8"/>
            <p:cNvPicPr/>
            <p:nvPr/>
          </p:nvPicPr>
          <p:blipFill>
            <a:blip r:embed="rId5" cstate="print"/>
            <a:stretch>
              <a:fillRect/>
            </a:stretch>
          </p:blipFill>
          <p:spPr>
            <a:xfrm>
              <a:off x="1593062" y="519008"/>
              <a:ext cx="6496875" cy="283756"/>
            </a:xfrm>
            <a:prstGeom prst="rect">
              <a:avLst/>
            </a:prstGeom>
          </p:spPr>
        </p:pic>
        <p:sp>
          <p:nvSpPr>
            <p:cNvPr id="9" name="object 9"/>
            <p:cNvSpPr/>
            <p:nvPr/>
          </p:nvSpPr>
          <p:spPr>
            <a:xfrm>
              <a:off x="8191614" y="685457"/>
              <a:ext cx="107314" cy="28575"/>
            </a:xfrm>
            <a:custGeom>
              <a:avLst/>
              <a:gdLst/>
              <a:ahLst/>
              <a:cxnLst/>
              <a:rect l="l" t="t" r="r" b="b"/>
              <a:pathLst>
                <a:path w="107315" h="28575">
                  <a:moveTo>
                    <a:pt x="106743" y="0"/>
                  </a:moveTo>
                  <a:lnTo>
                    <a:pt x="0" y="0"/>
                  </a:lnTo>
                  <a:lnTo>
                    <a:pt x="0" y="28028"/>
                  </a:lnTo>
                  <a:lnTo>
                    <a:pt x="106743" y="28028"/>
                  </a:lnTo>
                  <a:lnTo>
                    <a:pt x="106743" y="0"/>
                  </a:lnTo>
                  <a:close/>
                </a:path>
              </a:pathLst>
            </a:custGeom>
            <a:solidFill>
              <a:srgbClr val="93540A"/>
            </a:solidFill>
          </p:spPr>
          <p:txBody>
            <a:bodyPr wrap="square" lIns="0" tIns="0" rIns="0" bIns="0" rtlCol="0"/>
            <a:lstStyle/>
            <a:p>
              <a:endParaRPr/>
            </a:p>
          </p:txBody>
        </p:sp>
        <p:sp>
          <p:nvSpPr>
            <p:cNvPr id="10" name="object 10"/>
            <p:cNvSpPr/>
            <p:nvPr/>
          </p:nvSpPr>
          <p:spPr>
            <a:xfrm>
              <a:off x="8191614" y="685457"/>
              <a:ext cx="107314" cy="28575"/>
            </a:xfrm>
            <a:custGeom>
              <a:avLst/>
              <a:gdLst/>
              <a:ahLst/>
              <a:cxnLst/>
              <a:rect l="l" t="t" r="r" b="b"/>
              <a:pathLst>
                <a:path w="107315" h="28575">
                  <a:moveTo>
                    <a:pt x="0" y="0"/>
                  </a:moveTo>
                  <a:lnTo>
                    <a:pt x="106743" y="0"/>
                  </a:lnTo>
                  <a:lnTo>
                    <a:pt x="106743" y="28028"/>
                  </a:lnTo>
                  <a:lnTo>
                    <a:pt x="0" y="28028"/>
                  </a:lnTo>
                  <a:lnTo>
                    <a:pt x="0" y="0"/>
                  </a:lnTo>
                  <a:close/>
                </a:path>
              </a:pathLst>
            </a:custGeom>
            <a:ln w="3175">
              <a:solidFill>
                <a:srgbClr val="1D230B"/>
              </a:solidFill>
            </a:ln>
          </p:spPr>
          <p:txBody>
            <a:bodyPr wrap="square" lIns="0" tIns="0" rIns="0" bIns="0" rtlCol="0"/>
            <a:lstStyle/>
            <a:p>
              <a:endParaRPr/>
            </a:p>
          </p:txBody>
        </p:sp>
      </p:grpSp>
      <p:sp>
        <p:nvSpPr>
          <p:cNvPr id="11" name="object 11"/>
          <p:cNvSpPr txBox="1">
            <a:spLocks noGrp="1"/>
          </p:cNvSpPr>
          <p:nvPr>
            <p:ph type="title"/>
          </p:nvPr>
        </p:nvSpPr>
        <p:spPr>
          <a:xfrm>
            <a:off x="4443634" y="1181226"/>
            <a:ext cx="3887470" cy="1291590"/>
          </a:xfrm>
          <a:prstGeom prst="rect">
            <a:avLst/>
          </a:prstGeom>
        </p:spPr>
        <p:txBody>
          <a:bodyPr vert="horz" wrap="square" lIns="0" tIns="13335" rIns="0" bIns="0" rtlCol="0">
            <a:spAutoFit/>
          </a:bodyPr>
          <a:lstStyle/>
          <a:p>
            <a:pPr marL="12065" marR="5080" algn="ctr">
              <a:lnSpc>
                <a:spcPct val="100000"/>
              </a:lnSpc>
              <a:spcBef>
                <a:spcPts val="105"/>
              </a:spcBef>
            </a:pPr>
            <a:r>
              <a:rPr sz="2600" b="1" dirty="0">
                <a:solidFill>
                  <a:srgbClr val="C00000"/>
                </a:solidFill>
                <a:latin typeface="Trebuchet MS"/>
                <a:cs typeface="Trebuchet MS"/>
              </a:rPr>
              <a:t>Honey</a:t>
            </a:r>
            <a:r>
              <a:rPr sz="2600" b="1" spc="-15" dirty="0">
                <a:solidFill>
                  <a:srgbClr val="C00000"/>
                </a:solidFill>
                <a:latin typeface="Trebuchet MS"/>
                <a:cs typeface="Trebuchet MS"/>
              </a:rPr>
              <a:t> </a:t>
            </a:r>
            <a:r>
              <a:rPr sz="2600" b="1" dirty="0">
                <a:solidFill>
                  <a:srgbClr val="C00000"/>
                </a:solidFill>
                <a:latin typeface="Trebuchet MS"/>
                <a:cs typeface="Trebuchet MS"/>
              </a:rPr>
              <a:t>bees</a:t>
            </a:r>
            <a:r>
              <a:rPr sz="2600" b="1" spc="5" dirty="0">
                <a:solidFill>
                  <a:srgbClr val="C00000"/>
                </a:solidFill>
                <a:latin typeface="Trebuchet MS"/>
                <a:cs typeface="Trebuchet MS"/>
              </a:rPr>
              <a:t> </a:t>
            </a:r>
            <a:r>
              <a:rPr sz="2600" b="1" dirty="0">
                <a:solidFill>
                  <a:srgbClr val="C00000"/>
                </a:solidFill>
                <a:latin typeface="Trebuchet MS"/>
                <a:cs typeface="Trebuchet MS"/>
              </a:rPr>
              <a:t>are</a:t>
            </a:r>
            <a:r>
              <a:rPr sz="2600" b="1" spc="-10" dirty="0">
                <a:solidFill>
                  <a:srgbClr val="C00000"/>
                </a:solidFill>
                <a:latin typeface="Trebuchet MS"/>
                <a:cs typeface="Trebuchet MS"/>
              </a:rPr>
              <a:t> essential </a:t>
            </a:r>
            <a:r>
              <a:rPr sz="2600" b="1" dirty="0">
                <a:solidFill>
                  <a:srgbClr val="C00000"/>
                </a:solidFill>
                <a:latin typeface="Trebuchet MS"/>
                <a:cs typeface="Trebuchet MS"/>
              </a:rPr>
              <a:t>for</a:t>
            </a:r>
            <a:r>
              <a:rPr sz="2600" b="1" spc="-20" dirty="0">
                <a:solidFill>
                  <a:srgbClr val="C00000"/>
                </a:solidFill>
                <a:latin typeface="Trebuchet MS"/>
                <a:cs typeface="Trebuchet MS"/>
              </a:rPr>
              <a:t> </a:t>
            </a:r>
            <a:r>
              <a:rPr sz="2600" b="1" dirty="0">
                <a:solidFill>
                  <a:srgbClr val="C00000"/>
                </a:solidFill>
                <a:latin typeface="Trebuchet MS"/>
                <a:cs typeface="Trebuchet MS"/>
              </a:rPr>
              <a:t>a</a:t>
            </a:r>
            <a:r>
              <a:rPr sz="2600" b="1" spc="-10" dirty="0">
                <a:solidFill>
                  <a:srgbClr val="C00000"/>
                </a:solidFill>
                <a:latin typeface="Trebuchet MS"/>
                <a:cs typeface="Trebuchet MS"/>
              </a:rPr>
              <a:t> </a:t>
            </a:r>
            <a:r>
              <a:rPr sz="2600" b="1" dirty="0">
                <a:solidFill>
                  <a:srgbClr val="C00000"/>
                </a:solidFill>
                <a:latin typeface="Trebuchet MS"/>
                <a:cs typeface="Trebuchet MS"/>
              </a:rPr>
              <a:t>successful</a:t>
            </a:r>
            <a:r>
              <a:rPr sz="2600" b="1" spc="-10" dirty="0">
                <a:solidFill>
                  <a:srgbClr val="C00000"/>
                </a:solidFill>
                <a:latin typeface="Trebuchet MS"/>
                <a:cs typeface="Trebuchet MS"/>
              </a:rPr>
              <a:t> almond</a:t>
            </a:r>
            <a:endParaRPr sz="2600">
              <a:latin typeface="Trebuchet MS"/>
              <a:cs typeface="Trebuchet MS"/>
            </a:endParaRPr>
          </a:p>
          <a:p>
            <a:pPr algn="ctr">
              <a:lnSpc>
                <a:spcPct val="100000"/>
              </a:lnSpc>
              <a:spcBef>
                <a:spcPts val="600"/>
              </a:spcBef>
            </a:pPr>
            <a:r>
              <a:rPr sz="2600" b="1" spc="-10" dirty="0">
                <a:solidFill>
                  <a:srgbClr val="C00000"/>
                </a:solidFill>
                <a:latin typeface="Trebuchet MS"/>
                <a:cs typeface="Trebuchet MS"/>
              </a:rPr>
              <a:t>crop!</a:t>
            </a:r>
            <a:endParaRPr sz="2600">
              <a:latin typeface="Trebuchet MS"/>
              <a:cs typeface="Trebuchet MS"/>
            </a:endParaRPr>
          </a:p>
        </p:txBody>
      </p:sp>
    </p:spTree>
    <p:extLst>
      <p:ext uri="{BB962C8B-B14F-4D97-AF65-F5344CB8AC3E}">
        <p14:creationId xmlns:p14="http://schemas.microsoft.com/office/powerpoint/2010/main" val="34509727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2140" y="1383283"/>
            <a:ext cx="7689850" cy="4384675"/>
          </a:xfrm>
          <a:prstGeom prst="rect">
            <a:avLst/>
          </a:prstGeom>
        </p:spPr>
        <p:txBody>
          <a:bodyPr vert="horz" wrap="square" lIns="0" tIns="13335" rIns="0" bIns="0" rtlCol="0">
            <a:spAutoFit/>
          </a:bodyPr>
          <a:lstStyle/>
          <a:p>
            <a:pPr marL="286385" marR="102235" indent="-274320">
              <a:lnSpc>
                <a:spcPct val="100000"/>
              </a:lnSpc>
              <a:spcBef>
                <a:spcPts val="105"/>
              </a:spcBef>
              <a:buClr>
                <a:srgbClr val="F3A447"/>
              </a:buClr>
              <a:buSzPct val="84615"/>
              <a:buFont typeface="Wingdings 2"/>
              <a:buChar char=""/>
              <a:tabLst>
                <a:tab pos="286385" algn="l"/>
              </a:tabLst>
            </a:pPr>
            <a:r>
              <a:rPr sz="2600" spc="-20" dirty="0">
                <a:latin typeface="Constantia"/>
                <a:cs typeface="Constantia"/>
              </a:rPr>
              <a:t>Pollinators</a:t>
            </a:r>
            <a:r>
              <a:rPr sz="2600" spc="-150" dirty="0">
                <a:latin typeface="Constantia"/>
                <a:cs typeface="Constantia"/>
              </a:rPr>
              <a:t> </a:t>
            </a:r>
            <a:r>
              <a:rPr sz="2600" dirty="0">
                <a:latin typeface="Constantia"/>
                <a:cs typeface="Constantia"/>
              </a:rPr>
              <a:t>and</a:t>
            </a:r>
            <a:r>
              <a:rPr sz="2600" spc="-50" dirty="0">
                <a:latin typeface="Constantia"/>
                <a:cs typeface="Constantia"/>
              </a:rPr>
              <a:t> </a:t>
            </a:r>
            <a:r>
              <a:rPr sz="2600" dirty="0">
                <a:latin typeface="Constantia"/>
                <a:cs typeface="Constantia"/>
              </a:rPr>
              <a:t>managed</a:t>
            </a:r>
            <a:r>
              <a:rPr sz="2600" spc="-35" dirty="0">
                <a:latin typeface="Constantia"/>
                <a:cs typeface="Constantia"/>
              </a:rPr>
              <a:t> </a:t>
            </a:r>
            <a:r>
              <a:rPr sz="2600" dirty="0">
                <a:latin typeface="Constantia"/>
                <a:cs typeface="Constantia"/>
              </a:rPr>
              <a:t>bees</a:t>
            </a:r>
            <a:r>
              <a:rPr sz="2600" spc="-130" dirty="0">
                <a:latin typeface="Constantia"/>
                <a:cs typeface="Constantia"/>
              </a:rPr>
              <a:t> </a:t>
            </a:r>
            <a:r>
              <a:rPr sz="2600" dirty="0">
                <a:latin typeface="Constantia"/>
                <a:cs typeface="Constantia"/>
              </a:rPr>
              <a:t>are</a:t>
            </a:r>
            <a:r>
              <a:rPr sz="2600" spc="-85" dirty="0">
                <a:latin typeface="Constantia"/>
                <a:cs typeface="Constantia"/>
              </a:rPr>
              <a:t> </a:t>
            </a:r>
            <a:r>
              <a:rPr sz="2600" dirty="0">
                <a:latin typeface="Constantia"/>
                <a:cs typeface="Constantia"/>
              </a:rPr>
              <a:t>important</a:t>
            </a:r>
            <a:r>
              <a:rPr sz="2600" spc="-120" dirty="0">
                <a:latin typeface="Constantia"/>
                <a:cs typeface="Constantia"/>
              </a:rPr>
              <a:t> </a:t>
            </a:r>
            <a:r>
              <a:rPr sz="2600" dirty="0">
                <a:latin typeface="Constantia"/>
                <a:cs typeface="Constantia"/>
              </a:rPr>
              <a:t>for</a:t>
            </a:r>
            <a:r>
              <a:rPr sz="2600" spc="-130" dirty="0">
                <a:latin typeface="Constantia"/>
                <a:cs typeface="Constantia"/>
              </a:rPr>
              <a:t> </a:t>
            </a:r>
            <a:r>
              <a:rPr sz="2600" spc="-25" dirty="0">
                <a:latin typeface="Constantia"/>
                <a:cs typeface="Constantia"/>
              </a:rPr>
              <a:t>the </a:t>
            </a:r>
            <a:r>
              <a:rPr sz="2600" spc="-10" dirty="0">
                <a:latin typeface="Constantia"/>
                <a:cs typeface="Constantia"/>
              </a:rPr>
              <a:t>production</a:t>
            </a:r>
            <a:r>
              <a:rPr sz="2600" spc="-145" dirty="0">
                <a:latin typeface="Constantia"/>
                <a:cs typeface="Constantia"/>
              </a:rPr>
              <a:t> </a:t>
            </a:r>
            <a:r>
              <a:rPr sz="2600" dirty="0">
                <a:latin typeface="Constantia"/>
                <a:cs typeface="Constantia"/>
              </a:rPr>
              <a:t>of</a:t>
            </a:r>
            <a:r>
              <a:rPr sz="2600" spc="70" dirty="0">
                <a:latin typeface="Constantia"/>
                <a:cs typeface="Constantia"/>
              </a:rPr>
              <a:t> </a:t>
            </a:r>
            <a:r>
              <a:rPr sz="2600" spc="-10" dirty="0">
                <a:latin typeface="Constantia"/>
                <a:cs typeface="Constantia"/>
              </a:rPr>
              <a:t>many</a:t>
            </a:r>
            <a:r>
              <a:rPr sz="2600" spc="-120" dirty="0">
                <a:latin typeface="Constantia"/>
                <a:cs typeface="Constantia"/>
              </a:rPr>
              <a:t> </a:t>
            </a:r>
            <a:r>
              <a:rPr sz="2600" spc="-10" dirty="0">
                <a:latin typeface="Constantia"/>
                <a:cs typeface="Constantia"/>
              </a:rPr>
              <a:t>agricultural</a:t>
            </a:r>
            <a:r>
              <a:rPr sz="2600" spc="-85" dirty="0">
                <a:latin typeface="Constantia"/>
                <a:cs typeface="Constantia"/>
              </a:rPr>
              <a:t> </a:t>
            </a:r>
            <a:r>
              <a:rPr sz="2600" spc="-10" dirty="0">
                <a:latin typeface="Constantia"/>
                <a:cs typeface="Constantia"/>
              </a:rPr>
              <a:t>commodities.</a:t>
            </a:r>
            <a:endParaRPr sz="2600">
              <a:latin typeface="Constantia"/>
              <a:cs typeface="Constantia"/>
            </a:endParaRPr>
          </a:p>
          <a:p>
            <a:pPr marL="286385" marR="351155" indent="-274320">
              <a:lnSpc>
                <a:spcPct val="100000"/>
              </a:lnSpc>
              <a:spcBef>
                <a:spcPts val="1560"/>
              </a:spcBef>
              <a:buClr>
                <a:srgbClr val="F3A447"/>
              </a:buClr>
              <a:buSzPct val="84615"/>
              <a:buFont typeface="Wingdings 2"/>
              <a:buChar char=""/>
              <a:tabLst>
                <a:tab pos="286385" algn="l"/>
              </a:tabLst>
            </a:pPr>
            <a:r>
              <a:rPr sz="2600" spc="-20" dirty="0">
                <a:latin typeface="Constantia"/>
                <a:cs typeface="Constantia"/>
              </a:rPr>
              <a:t>Many</a:t>
            </a:r>
            <a:r>
              <a:rPr sz="2600" spc="-135" dirty="0">
                <a:latin typeface="Constantia"/>
                <a:cs typeface="Constantia"/>
              </a:rPr>
              <a:t> </a:t>
            </a:r>
            <a:r>
              <a:rPr sz="2600" spc="-10" dirty="0">
                <a:latin typeface="Constantia"/>
                <a:cs typeface="Constantia"/>
              </a:rPr>
              <a:t>organizations</a:t>
            </a:r>
            <a:r>
              <a:rPr sz="2600" spc="-105" dirty="0">
                <a:latin typeface="Constantia"/>
                <a:cs typeface="Constantia"/>
              </a:rPr>
              <a:t> </a:t>
            </a:r>
            <a:r>
              <a:rPr sz="2600" spc="-20" dirty="0">
                <a:latin typeface="Constantia"/>
                <a:cs typeface="Constantia"/>
              </a:rPr>
              <a:t>are</a:t>
            </a:r>
            <a:r>
              <a:rPr sz="2600" spc="-130" dirty="0">
                <a:latin typeface="Constantia"/>
                <a:cs typeface="Constantia"/>
              </a:rPr>
              <a:t> </a:t>
            </a:r>
            <a:r>
              <a:rPr sz="2600" spc="-10" dirty="0">
                <a:latin typeface="Constantia"/>
                <a:cs typeface="Constantia"/>
              </a:rPr>
              <a:t>very</a:t>
            </a:r>
            <a:r>
              <a:rPr sz="2600" spc="-135" dirty="0">
                <a:latin typeface="Constantia"/>
                <a:cs typeface="Constantia"/>
              </a:rPr>
              <a:t> </a:t>
            </a:r>
            <a:r>
              <a:rPr sz="2600" spc="-25" dirty="0">
                <a:latin typeface="Constantia"/>
                <a:cs typeface="Constantia"/>
              </a:rPr>
              <a:t>aware</a:t>
            </a:r>
            <a:r>
              <a:rPr sz="2600" spc="-135" dirty="0">
                <a:latin typeface="Constantia"/>
                <a:cs typeface="Constantia"/>
              </a:rPr>
              <a:t> </a:t>
            </a:r>
            <a:r>
              <a:rPr sz="2600" dirty="0">
                <a:latin typeface="Constantia"/>
                <a:cs typeface="Constantia"/>
              </a:rPr>
              <a:t>and</a:t>
            </a:r>
            <a:r>
              <a:rPr sz="2600" spc="-55" dirty="0">
                <a:latin typeface="Constantia"/>
                <a:cs typeface="Constantia"/>
              </a:rPr>
              <a:t> </a:t>
            </a:r>
            <a:r>
              <a:rPr sz="2600" spc="-10" dirty="0">
                <a:latin typeface="Constantia"/>
                <a:cs typeface="Constantia"/>
              </a:rPr>
              <a:t>concerned </a:t>
            </a:r>
            <a:r>
              <a:rPr sz="2600" dirty="0">
                <a:latin typeface="Constantia"/>
                <a:cs typeface="Constantia"/>
              </a:rPr>
              <a:t>about</a:t>
            </a:r>
            <a:r>
              <a:rPr sz="2600" spc="-145" dirty="0">
                <a:latin typeface="Constantia"/>
                <a:cs typeface="Constantia"/>
              </a:rPr>
              <a:t> </a:t>
            </a:r>
            <a:r>
              <a:rPr sz="2600" dirty="0">
                <a:latin typeface="Constantia"/>
                <a:cs typeface="Constantia"/>
              </a:rPr>
              <a:t>the</a:t>
            </a:r>
            <a:r>
              <a:rPr sz="2600" spc="-155" dirty="0">
                <a:latin typeface="Constantia"/>
                <a:cs typeface="Constantia"/>
              </a:rPr>
              <a:t> </a:t>
            </a:r>
            <a:r>
              <a:rPr sz="2600" dirty="0">
                <a:latin typeface="Constantia"/>
                <a:cs typeface="Constantia"/>
              </a:rPr>
              <a:t>declining</a:t>
            </a:r>
            <a:r>
              <a:rPr sz="2600" spc="-20" dirty="0">
                <a:latin typeface="Constantia"/>
                <a:cs typeface="Constantia"/>
              </a:rPr>
              <a:t> </a:t>
            </a:r>
            <a:r>
              <a:rPr sz="2600" dirty="0">
                <a:latin typeface="Constantia"/>
                <a:cs typeface="Constantia"/>
              </a:rPr>
              <a:t>health</a:t>
            </a:r>
            <a:r>
              <a:rPr sz="2600" spc="-135" dirty="0">
                <a:latin typeface="Constantia"/>
                <a:cs typeface="Constantia"/>
              </a:rPr>
              <a:t> </a:t>
            </a:r>
            <a:r>
              <a:rPr sz="2600" dirty="0">
                <a:latin typeface="Constantia"/>
                <a:cs typeface="Constantia"/>
              </a:rPr>
              <a:t>of</a:t>
            </a:r>
            <a:r>
              <a:rPr sz="2600" spc="20" dirty="0">
                <a:latin typeface="Constantia"/>
                <a:cs typeface="Constantia"/>
              </a:rPr>
              <a:t> </a:t>
            </a:r>
            <a:r>
              <a:rPr sz="2600" dirty="0">
                <a:latin typeface="Constantia"/>
                <a:cs typeface="Constantia"/>
              </a:rPr>
              <a:t>managed</a:t>
            </a:r>
            <a:r>
              <a:rPr sz="2600" spc="-30" dirty="0">
                <a:latin typeface="Constantia"/>
                <a:cs typeface="Constantia"/>
              </a:rPr>
              <a:t> </a:t>
            </a:r>
            <a:r>
              <a:rPr sz="2600" spc="-20" dirty="0">
                <a:latin typeface="Constantia"/>
                <a:cs typeface="Constantia"/>
              </a:rPr>
              <a:t>bees</a:t>
            </a:r>
            <a:endParaRPr sz="2600">
              <a:latin typeface="Constantia"/>
              <a:cs typeface="Constantia"/>
            </a:endParaRPr>
          </a:p>
          <a:p>
            <a:pPr marL="286385" marR="551815" indent="-274320">
              <a:lnSpc>
                <a:spcPct val="100000"/>
              </a:lnSpc>
              <a:spcBef>
                <a:spcPts val="1560"/>
              </a:spcBef>
              <a:buClr>
                <a:srgbClr val="F3A447"/>
              </a:buClr>
              <a:buSzPct val="84615"/>
              <a:buFont typeface="Wingdings 2"/>
              <a:buChar char=""/>
              <a:tabLst>
                <a:tab pos="286385" algn="l"/>
              </a:tabLst>
            </a:pPr>
            <a:r>
              <a:rPr sz="2600" spc="-10" dirty="0">
                <a:latin typeface="Constantia"/>
                <a:cs typeface="Constantia"/>
              </a:rPr>
              <a:t>Pesticide</a:t>
            </a:r>
            <a:r>
              <a:rPr sz="2600" spc="-114" dirty="0">
                <a:latin typeface="Constantia"/>
                <a:cs typeface="Constantia"/>
              </a:rPr>
              <a:t> </a:t>
            </a:r>
            <a:r>
              <a:rPr sz="2600" dirty="0">
                <a:latin typeface="Constantia"/>
                <a:cs typeface="Constantia"/>
              </a:rPr>
              <a:t>labels</a:t>
            </a:r>
            <a:r>
              <a:rPr sz="2600" spc="-150" dirty="0">
                <a:latin typeface="Constantia"/>
                <a:cs typeface="Constantia"/>
              </a:rPr>
              <a:t> </a:t>
            </a:r>
            <a:r>
              <a:rPr sz="2600" dirty="0">
                <a:latin typeface="Constantia"/>
                <a:cs typeface="Constantia"/>
              </a:rPr>
              <a:t>are</a:t>
            </a:r>
            <a:r>
              <a:rPr sz="2600" spc="-75" dirty="0">
                <a:latin typeface="Constantia"/>
                <a:cs typeface="Constantia"/>
              </a:rPr>
              <a:t> </a:t>
            </a:r>
            <a:r>
              <a:rPr sz="2600" dirty="0">
                <a:latin typeface="Constantia"/>
                <a:cs typeface="Constantia"/>
              </a:rPr>
              <a:t>becoming</a:t>
            </a:r>
            <a:r>
              <a:rPr sz="2600" spc="-35" dirty="0">
                <a:latin typeface="Constantia"/>
                <a:cs typeface="Constantia"/>
              </a:rPr>
              <a:t> </a:t>
            </a:r>
            <a:r>
              <a:rPr sz="2600" spc="-10" dirty="0">
                <a:latin typeface="Constantia"/>
                <a:cs typeface="Constantia"/>
              </a:rPr>
              <a:t>more</a:t>
            </a:r>
            <a:r>
              <a:rPr sz="2600" spc="-145" dirty="0">
                <a:latin typeface="Constantia"/>
                <a:cs typeface="Constantia"/>
              </a:rPr>
              <a:t> </a:t>
            </a:r>
            <a:r>
              <a:rPr sz="2600" dirty="0">
                <a:latin typeface="Constantia"/>
                <a:cs typeface="Constantia"/>
              </a:rPr>
              <a:t>specific</a:t>
            </a:r>
            <a:r>
              <a:rPr sz="2600" spc="-145" dirty="0">
                <a:latin typeface="Constantia"/>
                <a:cs typeface="Constantia"/>
              </a:rPr>
              <a:t> </a:t>
            </a:r>
            <a:r>
              <a:rPr sz="2600" spc="-20" dirty="0">
                <a:latin typeface="Constantia"/>
                <a:cs typeface="Constantia"/>
              </a:rPr>
              <a:t>with </a:t>
            </a:r>
            <a:r>
              <a:rPr sz="2600" dirty="0">
                <a:latin typeface="Constantia"/>
                <a:cs typeface="Constantia"/>
              </a:rPr>
              <a:t>directions</a:t>
            </a:r>
            <a:r>
              <a:rPr sz="2600" spc="-120" dirty="0">
                <a:latin typeface="Constantia"/>
                <a:cs typeface="Constantia"/>
              </a:rPr>
              <a:t> </a:t>
            </a:r>
            <a:r>
              <a:rPr sz="2600" spc="-10" dirty="0">
                <a:latin typeface="Constantia"/>
                <a:cs typeface="Constantia"/>
              </a:rPr>
              <a:t>for</a:t>
            </a:r>
            <a:r>
              <a:rPr sz="2600" spc="-155" dirty="0">
                <a:latin typeface="Constantia"/>
                <a:cs typeface="Constantia"/>
              </a:rPr>
              <a:t> </a:t>
            </a:r>
            <a:r>
              <a:rPr sz="2600" dirty="0">
                <a:latin typeface="Constantia"/>
                <a:cs typeface="Constantia"/>
              </a:rPr>
              <a:t>use</a:t>
            </a:r>
            <a:r>
              <a:rPr sz="2600" spc="-140" dirty="0">
                <a:latin typeface="Constantia"/>
                <a:cs typeface="Constantia"/>
              </a:rPr>
              <a:t> </a:t>
            </a:r>
            <a:r>
              <a:rPr sz="2600" dirty="0">
                <a:latin typeface="Constantia"/>
                <a:cs typeface="Constantia"/>
              </a:rPr>
              <a:t>to</a:t>
            </a:r>
            <a:r>
              <a:rPr sz="2600" spc="-150" dirty="0">
                <a:latin typeface="Constantia"/>
                <a:cs typeface="Constantia"/>
              </a:rPr>
              <a:t> </a:t>
            </a:r>
            <a:r>
              <a:rPr sz="2600" spc="-10" dirty="0">
                <a:latin typeface="Constantia"/>
                <a:cs typeface="Constantia"/>
              </a:rPr>
              <a:t>protect</a:t>
            </a:r>
            <a:r>
              <a:rPr sz="2600" spc="-125" dirty="0">
                <a:latin typeface="Constantia"/>
                <a:cs typeface="Constantia"/>
              </a:rPr>
              <a:t> </a:t>
            </a:r>
            <a:r>
              <a:rPr sz="2600" spc="-20" dirty="0">
                <a:latin typeface="Constantia"/>
                <a:cs typeface="Constantia"/>
              </a:rPr>
              <a:t>bees</a:t>
            </a:r>
            <a:endParaRPr sz="2600">
              <a:latin typeface="Constantia"/>
              <a:cs typeface="Constantia"/>
            </a:endParaRPr>
          </a:p>
          <a:p>
            <a:pPr marL="286385" marR="5080" indent="-274320">
              <a:lnSpc>
                <a:spcPct val="100000"/>
              </a:lnSpc>
              <a:spcBef>
                <a:spcPts val="1560"/>
              </a:spcBef>
              <a:buClr>
                <a:srgbClr val="F3A447"/>
              </a:buClr>
              <a:buSzPct val="84615"/>
              <a:buFont typeface="Wingdings 2"/>
              <a:buChar char=""/>
              <a:tabLst>
                <a:tab pos="286385" algn="l"/>
              </a:tabLst>
            </a:pPr>
            <a:r>
              <a:rPr sz="2600" spc="-20" dirty="0">
                <a:latin typeface="Constantia"/>
                <a:cs typeface="Constantia"/>
              </a:rPr>
              <a:t>Government</a:t>
            </a:r>
            <a:r>
              <a:rPr sz="2600" spc="-170" dirty="0">
                <a:latin typeface="Constantia"/>
                <a:cs typeface="Constantia"/>
              </a:rPr>
              <a:t> </a:t>
            </a:r>
            <a:r>
              <a:rPr sz="2600" dirty="0">
                <a:latin typeface="Constantia"/>
                <a:cs typeface="Constantia"/>
              </a:rPr>
              <a:t>and industry</a:t>
            </a:r>
            <a:r>
              <a:rPr sz="2600" spc="-145" dirty="0">
                <a:latin typeface="Constantia"/>
                <a:cs typeface="Constantia"/>
              </a:rPr>
              <a:t> </a:t>
            </a:r>
            <a:r>
              <a:rPr sz="2600" spc="-10" dirty="0">
                <a:latin typeface="Constantia"/>
                <a:cs typeface="Constantia"/>
              </a:rPr>
              <a:t>strategies</a:t>
            </a:r>
            <a:r>
              <a:rPr sz="2600" spc="-95" dirty="0">
                <a:latin typeface="Constantia"/>
                <a:cs typeface="Constantia"/>
              </a:rPr>
              <a:t> </a:t>
            </a:r>
            <a:r>
              <a:rPr sz="2600" dirty="0">
                <a:latin typeface="Constantia"/>
                <a:cs typeface="Constantia"/>
              </a:rPr>
              <a:t>to</a:t>
            </a:r>
            <a:r>
              <a:rPr sz="2600" spc="-95" dirty="0">
                <a:latin typeface="Constantia"/>
                <a:cs typeface="Constantia"/>
              </a:rPr>
              <a:t> </a:t>
            </a:r>
            <a:r>
              <a:rPr sz="2600" dirty="0">
                <a:latin typeface="Constantia"/>
                <a:cs typeface="Constantia"/>
              </a:rPr>
              <a:t>“remedy”</a:t>
            </a:r>
            <a:r>
              <a:rPr sz="2600" spc="-30" dirty="0">
                <a:latin typeface="Constantia"/>
                <a:cs typeface="Constantia"/>
              </a:rPr>
              <a:t> </a:t>
            </a:r>
            <a:r>
              <a:rPr sz="2600" spc="-25" dirty="0">
                <a:latin typeface="Constantia"/>
                <a:cs typeface="Constantia"/>
              </a:rPr>
              <a:t>the </a:t>
            </a:r>
            <a:r>
              <a:rPr sz="2600" spc="-10" dirty="0">
                <a:latin typeface="Constantia"/>
                <a:cs typeface="Constantia"/>
              </a:rPr>
              <a:t>concern</a:t>
            </a:r>
            <a:r>
              <a:rPr sz="2600" spc="-125" dirty="0">
                <a:latin typeface="Constantia"/>
                <a:cs typeface="Constantia"/>
              </a:rPr>
              <a:t> </a:t>
            </a:r>
            <a:r>
              <a:rPr sz="2600" dirty="0">
                <a:latin typeface="Constantia"/>
                <a:cs typeface="Constantia"/>
              </a:rPr>
              <a:t>until</a:t>
            </a:r>
            <a:r>
              <a:rPr sz="2600" spc="-60" dirty="0">
                <a:latin typeface="Constantia"/>
                <a:cs typeface="Constantia"/>
              </a:rPr>
              <a:t> </a:t>
            </a:r>
            <a:r>
              <a:rPr sz="2600" dirty="0">
                <a:latin typeface="Constantia"/>
                <a:cs typeface="Constantia"/>
              </a:rPr>
              <a:t>more</a:t>
            </a:r>
            <a:r>
              <a:rPr sz="2600" spc="-105" dirty="0">
                <a:latin typeface="Constantia"/>
                <a:cs typeface="Constantia"/>
              </a:rPr>
              <a:t> </a:t>
            </a:r>
            <a:r>
              <a:rPr sz="2600" dirty="0">
                <a:latin typeface="Constantia"/>
                <a:cs typeface="Constantia"/>
              </a:rPr>
              <a:t>is</a:t>
            </a:r>
            <a:r>
              <a:rPr sz="2600" spc="-80" dirty="0">
                <a:latin typeface="Constantia"/>
                <a:cs typeface="Constantia"/>
              </a:rPr>
              <a:t> </a:t>
            </a:r>
            <a:r>
              <a:rPr sz="2600" spc="-10" dirty="0">
                <a:latin typeface="Constantia"/>
                <a:cs typeface="Constantia"/>
              </a:rPr>
              <a:t>known</a:t>
            </a:r>
            <a:endParaRPr sz="2600">
              <a:latin typeface="Constantia"/>
              <a:cs typeface="Constantia"/>
            </a:endParaRPr>
          </a:p>
          <a:p>
            <a:pPr marL="286385" indent="-273685">
              <a:lnSpc>
                <a:spcPct val="100000"/>
              </a:lnSpc>
              <a:spcBef>
                <a:spcPts val="1560"/>
              </a:spcBef>
              <a:buClr>
                <a:srgbClr val="F3A447"/>
              </a:buClr>
              <a:buSzPct val="84615"/>
              <a:buFont typeface="Wingdings 2"/>
              <a:buChar char=""/>
              <a:tabLst>
                <a:tab pos="286385" algn="l"/>
              </a:tabLst>
            </a:pPr>
            <a:r>
              <a:rPr sz="2600" dirty="0">
                <a:latin typeface="Constantia"/>
                <a:cs typeface="Constantia"/>
              </a:rPr>
              <a:t>PCAs</a:t>
            </a:r>
            <a:r>
              <a:rPr sz="2600" spc="-145" dirty="0">
                <a:latin typeface="Constantia"/>
                <a:cs typeface="Constantia"/>
              </a:rPr>
              <a:t> </a:t>
            </a:r>
            <a:r>
              <a:rPr sz="2600" dirty="0">
                <a:latin typeface="Constantia"/>
                <a:cs typeface="Constantia"/>
              </a:rPr>
              <a:t>role</a:t>
            </a:r>
            <a:r>
              <a:rPr sz="2600" spc="-114" dirty="0">
                <a:latin typeface="Constantia"/>
                <a:cs typeface="Constantia"/>
              </a:rPr>
              <a:t> </a:t>
            </a:r>
            <a:r>
              <a:rPr sz="2600" dirty="0">
                <a:latin typeface="Constantia"/>
                <a:cs typeface="Constantia"/>
              </a:rPr>
              <a:t>is</a:t>
            </a:r>
            <a:r>
              <a:rPr sz="2600" spc="-150" dirty="0">
                <a:latin typeface="Constantia"/>
                <a:cs typeface="Constantia"/>
              </a:rPr>
              <a:t> </a:t>
            </a:r>
            <a:r>
              <a:rPr sz="2600" dirty="0">
                <a:latin typeface="Constantia"/>
                <a:cs typeface="Constantia"/>
              </a:rPr>
              <a:t>critical</a:t>
            </a:r>
            <a:r>
              <a:rPr sz="2600" spc="-40" dirty="0">
                <a:latin typeface="Constantia"/>
                <a:cs typeface="Constantia"/>
              </a:rPr>
              <a:t> </a:t>
            </a:r>
            <a:r>
              <a:rPr sz="2600" dirty="0">
                <a:latin typeface="Constantia"/>
                <a:cs typeface="Constantia"/>
              </a:rPr>
              <a:t>in</a:t>
            </a:r>
            <a:r>
              <a:rPr sz="2600" spc="-95" dirty="0">
                <a:latin typeface="Constantia"/>
                <a:cs typeface="Constantia"/>
              </a:rPr>
              <a:t> </a:t>
            </a:r>
            <a:r>
              <a:rPr sz="2600" dirty="0">
                <a:latin typeface="Constantia"/>
                <a:cs typeface="Constantia"/>
              </a:rPr>
              <a:t>fostering</a:t>
            </a:r>
            <a:r>
              <a:rPr sz="2600" spc="-105" dirty="0">
                <a:latin typeface="Constantia"/>
                <a:cs typeface="Constantia"/>
              </a:rPr>
              <a:t> </a:t>
            </a:r>
            <a:r>
              <a:rPr sz="2600" spc="-10" dirty="0">
                <a:latin typeface="Constantia"/>
                <a:cs typeface="Constantia"/>
              </a:rPr>
              <a:t>communication!</a:t>
            </a:r>
            <a:endParaRPr sz="2600">
              <a:latin typeface="Constantia"/>
              <a:cs typeface="Constantia"/>
            </a:endParaRPr>
          </a:p>
        </p:txBody>
      </p:sp>
      <p:grpSp>
        <p:nvGrpSpPr>
          <p:cNvPr id="3" name="object 3"/>
          <p:cNvGrpSpPr/>
          <p:nvPr/>
        </p:nvGrpSpPr>
        <p:grpSpPr>
          <a:xfrm>
            <a:off x="1315929" y="327025"/>
            <a:ext cx="7484745" cy="942340"/>
            <a:chOff x="1315929" y="327025"/>
            <a:chExt cx="7484745" cy="942340"/>
          </a:xfrm>
        </p:grpSpPr>
        <p:pic>
          <p:nvPicPr>
            <p:cNvPr id="4" name="object 4"/>
            <p:cNvPicPr/>
            <p:nvPr/>
          </p:nvPicPr>
          <p:blipFill>
            <a:blip r:embed="rId3" cstate="print"/>
            <a:stretch>
              <a:fillRect/>
            </a:stretch>
          </p:blipFill>
          <p:spPr>
            <a:xfrm>
              <a:off x="7924799" y="327025"/>
              <a:ext cx="875847" cy="942250"/>
            </a:xfrm>
            <a:prstGeom prst="rect">
              <a:avLst/>
            </a:prstGeom>
          </p:spPr>
        </p:pic>
        <p:pic>
          <p:nvPicPr>
            <p:cNvPr id="5" name="object 5"/>
            <p:cNvPicPr/>
            <p:nvPr/>
          </p:nvPicPr>
          <p:blipFill>
            <a:blip r:embed="rId4" cstate="print"/>
            <a:stretch>
              <a:fillRect/>
            </a:stretch>
          </p:blipFill>
          <p:spPr>
            <a:xfrm>
              <a:off x="1315929" y="631765"/>
              <a:ext cx="813968" cy="316738"/>
            </a:xfrm>
            <a:prstGeom prst="rect">
              <a:avLst/>
            </a:prstGeom>
          </p:spPr>
        </p:pic>
        <p:pic>
          <p:nvPicPr>
            <p:cNvPr id="6" name="object 6"/>
            <p:cNvPicPr/>
            <p:nvPr/>
          </p:nvPicPr>
          <p:blipFill>
            <a:blip r:embed="rId5" cstate="print"/>
            <a:stretch>
              <a:fillRect/>
            </a:stretch>
          </p:blipFill>
          <p:spPr>
            <a:xfrm>
              <a:off x="2167813" y="627966"/>
              <a:ext cx="5437750" cy="328129"/>
            </a:xfrm>
            <a:prstGeom prst="rect">
              <a:avLst/>
            </a:prstGeom>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AFF61-46D0-1E49-3A88-BC9EBF093938}"/>
              </a:ext>
            </a:extLst>
          </p:cNvPr>
          <p:cNvSpPr txBox="1">
            <a:spLocks/>
          </p:cNvSpPr>
          <p:nvPr/>
        </p:nvSpPr>
        <p:spPr>
          <a:xfrm>
            <a:off x="628650" y="365126"/>
            <a:ext cx="7886700" cy="1325563"/>
          </a:xfrm>
          <a:prstGeom prst="rect">
            <a:avLst/>
          </a:prstGeom>
        </p:spPr>
        <p:txBody>
          <a:bodyPr>
            <a:normAutofit/>
          </a:bodyPr>
          <a:lstStyle>
            <a:lvl1pPr>
              <a:defRPr>
                <a:latin typeface="+mj-lt"/>
                <a:ea typeface="+mj-ea"/>
                <a:cs typeface="+mj-cs"/>
              </a:defRPr>
            </a:lvl1pPr>
          </a:lstStyle>
          <a:p>
            <a:r>
              <a:rPr lang="en-US" sz="3600"/>
              <a:t>New Pollinator Protection Regulations </a:t>
            </a:r>
            <a:r>
              <a:rPr lang="en-US" sz="3600" b="1"/>
              <a:t>Effective 01/01/2024</a:t>
            </a:r>
            <a:endParaRPr lang="en-US" sz="3600" b="1" dirty="0"/>
          </a:p>
        </p:txBody>
      </p:sp>
      <p:sp>
        <p:nvSpPr>
          <p:cNvPr id="3" name="Content Placeholder 2">
            <a:extLst>
              <a:ext uri="{FF2B5EF4-FFF2-40B4-BE49-F238E27FC236}">
                <a16:creationId xmlns:a16="http://schemas.microsoft.com/office/drawing/2014/main" id="{1D1E8E95-8FAF-83D1-0471-6CE4A0550EDA}"/>
              </a:ext>
            </a:extLst>
          </p:cNvPr>
          <p:cNvSpPr txBox="1">
            <a:spLocks/>
          </p:cNvSpPr>
          <p:nvPr/>
        </p:nvSpPr>
        <p:spPr>
          <a:xfrm>
            <a:off x="628650" y="1825625"/>
            <a:ext cx="7886700" cy="4351338"/>
          </a:xfrm>
          <a:prstGeom prst="rect">
            <a:avLst/>
          </a:prstGeom>
        </p:spPr>
        <p:txBody>
          <a:bodyPr>
            <a:normAutofit lnSpcReduction="1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US" sz="2000" dirty="0">
                <a:latin typeface="Abadi" panose="020B0604020104020204" pitchFamily="34" charset="0"/>
              </a:rPr>
              <a:t>Title 3, Division 6, Chapter 4, Sub-Chapter 6- Article 2 Neonicotinoid Pesticide Exposure Protection  </a:t>
            </a:r>
          </a:p>
          <a:p>
            <a:pPr marL="742950" lvl="1" indent="-285750">
              <a:buFont typeface="Arial" panose="020B0604020202020204" pitchFamily="34" charset="0"/>
              <a:buChar char="•"/>
            </a:pPr>
            <a:r>
              <a:rPr lang="en-US" dirty="0">
                <a:latin typeface="Abadi" panose="020B0604020104020204" pitchFamily="34" charset="0"/>
              </a:rPr>
              <a:t>3CCR 6990 though 6990.16 </a:t>
            </a:r>
          </a:p>
          <a:p>
            <a:pPr marL="342900" indent="-342900" algn="l">
              <a:buFont typeface="Arial" panose="020B0604020202020204" pitchFamily="34" charset="0"/>
              <a:buChar char="•"/>
            </a:pPr>
            <a:r>
              <a:rPr lang="en-US" sz="2000" dirty="0">
                <a:latin typeface="Abadi" panose="020B0604020104020204" pitchFamily="34" charset="0"/>
              </a:rPr>
              <a:t>to limit neonicotinoid pesticide product use in the production of most food and feed crops.</a:t>
            </a:r>
          </a:p>
          <a:p>
            <a:pPr marL="342900" indent="-342900" algn="l">
              <a:buFont typeface="Arial" panose="020B0604020202020204" pitchFamily="34" charset="0"/>
              <a:buChar char="•"/>
            </a:pPr>
            <a:endParaRPr lang="en-US" sz="2000" dirty="0">
              <a:latin typeface="Abadi" panose="020B0604020104020204" pitchFamily="34" charset="0"/>
            </a:endParaRPr>
          </a:p>
          <a:p>
            <a:pPr marL="342900" indent="-342900" algn="l">
              <a:buFont typeface="Arial" panose="020B0604020202020204" pitchFamily="34" charset="0"/>
              <a:buChar char="•"/>
            </a:pPr>
            <a:r>
              <a:rPr lang="en-US" sz="2000" dirty="0">
                <a:latin typeface="Abadi" panose="020B0604020104020204" pitchFamily="34" charset="0"/>
              </a:rPr>
              <a:t>apply to soil and foliar applications of products containing</a:t>
            </a:r>
          </a:p>
          <a:p>
            <a:pPr marL="342900" indent="-342900" algn="l">
              <a:buFont typeface="Arial" panose="020B0604020202020204" pitchFamily="34" charset="0"/>
              <a:buChar char="•"/>
            </a:pPr>
            <a:endParaRPr lang="en-US" sz="2000" dirty="0">
              <a:latin typeface="Abadi" panose="020B0604020104020204" pitchFamily="34" charset="0"/>
            </a:endParaRPr>
          </a:p>
          <a:p>
            <a:pPr marL="342900" indent="-342900" algn="l">
              <a:buFont typeface="Arial" panose="020B0604020202020204" pitchFamily="34" charset="0"/>
              <a:buChar char="•"/>
            </a:pPr>
            <a:r>
              <a:rPr lang="en-US" sz="2000" dirty="0">
                <a:latin typeface="Abadi" panose="020B0604020104020204" pitchFamily="34" charset="0"/>
              </a:rPr>
              <a:t>the neonicotinoid active ingredients clothianidin, dinotefuran, imidacloprid, and thiamethoxam.</a:t>
            </a:r>
          </a:p>
          <a:p>
            <a:pPr marL="342900" indent="-342900" algn="l">
              <a:buFont typeface="Arial" panose="020B0604020202020204" pitchFamily="34" charset="0"/>
              <a:buChar char="•"/>
            </a:pPr>
            <a:endParaRPr lang="en-US" sz="2000" dirty="0">
              <a:latin typeface="Abadi" panose="020B0604020104020204" pitchFamily="34" charset="0"/>
            </a:endParaRPr>
          </a:p>
          <a:p>
            <a:pPr marL="342900" indent="-342900" algn="l">
              <a:buFont typeface="Arial" panose="020B0604020202020204" pitchFamily="34" charset="0"/>
              <a:buChar char="•"/>
            </a:pPr>
            <a:r>
              <a:rPr lang="en-US" sz="2000" i="1" dirty="0">
                <a:latin typeface="Abadi" panose="020B0604020104020204" pitchFamily="34" charset="0"/>
              </a:rPr>
              <a:t>The regulations do not apply to neonicotinoid use in non-agricultural (e.g., structural or home use) or non-production agricultural (e.g., parks, cemeteries) settings, applications to nursery stock, or seed treatment applications.</a:t>
            </a:r>
          </a:p>
        </p:txBody>
      </p:sp>
    </p:spTree>
    <p:extLst>
      <p:ext uri="{BB962C8B-B14F-4D97-AF65-F5344CB8AC3E}">
        <p14:creationId xmlns:p14="http://schemas.microsoft.com/office/powerpoint/2010/main" val="119010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A51EEFC-A3E6-45E1-96BB-C89783CCF2E6}"/>
              </a:ext>
            </a:extLst>
          </p:cNvPr>
          <p:cNvSpPr txBox="1">
            <a:spLocks/>
          </p:cNvSpPr>
          <p:nvPr/>
        </p:nvSpPr>
        <p:spPr>
          <a:xfrm>
            <a:off x="628650" y="381000"/>
            <a:ext cx="7886700" cy="6248400"/>
          </a:xfrm>
          <a:prstGeom prst="rect">
            <a:avLst/>
          </a:prstGeom>
        </p:spPr>
        <p:txBody>
          <a:bodyPr>
            <a:normAutofit lnSpcReduction="10000"/>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Arial" panose="020B0604020202020204" pitchFamily="34" charset="0"/>
              <a:buChar char="•"/>
            </a:pPr>
            <a:r>
              <a:rPr lang="en-US" sz="2200" dirty="0">
                <a:latin typeface="Times New Roman" panose="02020603050405020304" pitchFamily="18" charset="0"/>
              </a:rPr>
              <a:t>Neonicotinoids are systemic pesticides.</a:t>
            </a:r>
          </a:p>
          <a:p>
            <a:pPr marL="285750" indent="-285750" algn="l">
              <a:buFont typeface="Arial" panose="020B0604020202020204" pitchFamily="34" charset="0"/>
              <a:buChar char="•"/>
            </a:pPr>
            <a:endParaRPr lang="en-US" sz="2200" dirty="0">
              <a:latin typeface="Times New Roman" panose="02020603050405020304" pitchFamily="18" charset="0"/>
            </a:endParaRPr>
          </a:p>
          <a:p>
            <a:pPr marL="285750" indent="-285750" algn="l">
              <a:buFont typeface="Arial" panose="020B0604020202020204" pitchFamily="34" charset="0"/>
              <a:buChar char="•"/>
            </a:pPr>
            <a:r>
              <a:rPr lang="en-US" sz="2200" dirty="0">
                <a:latin typeface="Times New Roman" panose="02020603050405020304" pitchFamily="18" charset="0"/>
              </a:rPr>
              <a:t>They are absorbed into plants and distributed throughout plant tissues to the stems, leaves, roots, fruits, and flowers</a:t>
            </a:r>
          </a:p>
          <a:p>
            <a:pPr marL="285750" indent="-285750" algn="l">
              <a:buFont typeface="Arial" panose="020B0604020202020204" pitchFamily="34" charset="0"/>
              <a:buChar char="•"/>
            </a:pPr>
            <a:endParaRPr lang="en-US" sz="2200" dirty="0">
              <a:latin typeface="Times New Roman" panose="02020603050405020304" pitchFamily="18" charset="0"/>
            </a:endParaRPr>
          </a:p>
          <a:p>
            <a:pPr marL="285750" indent="-285750" algn="l">
              <a:buFont typeface="Arial" panose="020B0604020202020204" pitchFamily="34" charset="0"/>
              <a:buChar char="•"/>
            </a:pPr>
            <a:r>
              <a:rPr lang="en-US" sz="2200" dirty="0">
                <a:latin typeface="Times New Roman" panose="02020603050405020304" pitchFamily="18" charset="0"/>
              </a:rPr>
              <a:t>Their residues can be present in the pollen and nectar consumed by bees and other pollinators.</a:t>
            </a:r>
          </a:p>
          <a:p>
            <a:pPr marL="285750" indent="-285750" algn="l">
              <a:buFont typeface="Arial" panose="020B0604020202020204" pitchFamily="34" charset="0"/>
              <a:buChar char="•"/>
            </a:pPr>
            <a:endParaRPr lang="en-US" sz="2200" dirty="0">
              <a:latin typeface="Times New Roman" panose="02020603050405020304" pitchFamily="18" charset="0"/>
            </a:endParaRPr>
          </a:p>
          <a:p>
            <a:pPr marL="285750" indent="-285750" algn="l">
              <a:buFont typeface="Arial" panose="020B0604020202020204" pitchFamily="34" charset="0"/>
              <a:buChar char="•"/>
            </a:pPr>
            <a:r>
              <a:rPr lang="en-US" sz="2200" dirty="0">
                <a:latin typeface="Times New Roman" panose="02020603050405020304" pitchFamily="18" charset="0"/>
              </a:rPr>
              <a:t>The new regulations protect pollinator health by reducing the amount of neonicotinoid active ingredients that can be applied to most food and feed crops through application method and rate restrictions, application timing restrictions, and seasonal application rate caps.</a:t>
            </a:r>
          </a:p>
          <a:p>
            <a:pPr marL="285750" indent="-285750" algn="l">
              <a:buFont typeface="Arial" panose="020B0604020202020204" pitchFamily="34" charset="0"/>
              <a:buChar char="•"/>
            </a:pPr>
            <a:endParaRPr lang="en-US" sz="2200" dirty="0">
              <a:latin typeface="TimesNewRomanPSMT"/>
            </a:endParaRPr>
          </a:p>
          <a:p>
            <a:pPr marL="285750" indent="-285750" algn="l">
              <a:buFont typeface="Arial" panose="020B0604020202020204" pitchFamily="34" charset="0"/>
              <a:buChar char="•"/>
            </a:pPr>
            <a:r>
              <a:rPr lang="en-US" sz="2200" dirty="0">
                <a:latin typeface="TimesNewRomanPSMT"/>
              </a:rPr>
              <a:t>For most crops “bloom” is </a:t>
            </a:r>
            <a:r>
              <a:rPr lang="en-US" sz="2200" dirty="0">
                <a:latin typeface="Times New Roman" panose="02020603050405020304" pitchFamily="18" charset="0"/>
              </a:rPr>
              <a:t>defined as the period from the onset of flowering until petal  fall is complete. In Fresno, Kern, and Tulare Counties, 3 CCR section 6984(b) specifically defines the citrus bloom period in those counties. Neonicotinoid use on food and feed crops covered by the regulations is prohibited during bloom.</a:t>
            </a:r>
            <a:endParaRPr lang="en-US" sz="2200" dirty="0"/>
          </a:p>
        </p:txBody>
      </p:sp>
    </p:spTree>
    <p:extLst>
      <p:ext uri="{BB962C8B-B14F-4D97-AF65-F5344CB8AC3E}">
        <p14:creationId xmlns:p14="http://schemas.microsoft.com/office/powerpoint/2010/main" val="521565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9CF884B-9141-33C3-A890-D742F7D2787B}"/>
              </a:ext>
            </a:extLst>
          </p:cNvPr>
          <p:cNvSpPr txBox="1">
            <a:spLocks/>
          </p:cNvSpPr>
          <p:nvPr/>
        </p:nvSpPr>
        <p:spPr>
          <a:xfrm>
            <a:off x="628650" y="1825625"/>
            <a:ext cx="7886700" cy="4351338"/>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lgn="l">
              <a:buFont typeface="Arial" panose="020B0604020202020204" pitchFamily="34" charset="0"/>
              <a:buChar char="•"/>
            </a:pPr>
            <a:r>
              <a:rPr lang="en-US" sz="2200" dirty="0">
                <a:latin typeface="Times New Roman" panose="02020603050405020304" pitchFamily="18" charset="0"/>
              </a:rPr>
              <a:t>Certain neonicotinoid applications are exempt from the regulations, including those:</a:t>
            </a:r>
          </a:p>
          <a:p>
            <a:pPr marL="800100" lvl="1" indent="-342900">
              <a:buFont typeface="Arial" panose="020B0604020202020204" pitchFamily="34" charset="0"/>
              <a:buChar char="•"/>
            </a:pPr>
            <a:r>
              <a:rPr lang="en-US" sz="2200" dirty="0">
                <a:latin typeface="Times New Roman" panose="02020603050405020304" pitchFamily="18" charset="0"/>
              </a:rPr>
              <a:t>in enclosed spaces or insect exclusionary structures/netting,</a:t>
            </a:r>
          </a:p>
          <a:p>
            <a:pPr marL="800100" lvl="1" indent="-342900">
              <a:buFont typeface="Arial" panose="020B0604020202020204" pitchFamily="34" charset="0"/>
              <a:buChar char="•"/>
            </a:pPr>
            <a:r>
              <a:rPr lang="en-US" sz="2200" dirty="0">
                <a:latin typeface="Times New Roman" panose="02020603050405020304" pitchFamily="18" charset="0"/>
              </a:rPr>
              <a:t>to control a quarantine pest (if the grower obtains a written recommendation), or</a:t>
            </a:r>
          </a:p>
          <a:p>
            <a:pPr marL="800100" lvl="1" indent="-342900">
              <a:buFont typeface="Arial" panose="020B0604020202020204" pitchFamily="34" charset="0"/>
              <a:buChar char="•"/>
            </a:pPr>
            <a:r>
              <a:rPr lang="en-US" sz="2200" dirty="0">
                <a:latin typeface="Times New Roman" panose="02020603050405020304" pitchFamily="18" charset="0"/>
              </a:rPr>
              <a:t>under a FIFRA Section 18 Emergency Exemption.</a:t>
            </a:r>
          </a:p>
        </p:txBody>
      </p:sp>
    </p:spTree>
    <p:extLst>
      <p:ext uri="{BB962C8B-B14F-4D97-AF65-F5344CB8AC3E}">
        <p14:creationId xmlns:p14="http://schemas.microsoft.com/office/powerpoint/2010/main" val="2102743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991994"/>
            <a:ext cx="5776595" cy="2921000"/>
          </a:xfrm>
          <a:prstGeom prst="rect">
            <a:avLst/>
          </a:prstGeom>
        </p:spPr>
        <p:txBody>
          <a:bodyPr vert="horz" wrap="square" lIns="0" tIns="118745" rIns="0" bIns="0" rtlCol="0">
            <a:spAutoFit/>
          </a:bodyPr>
          <a:lstStyle/>
          <a:p>
            <a:pPr marL="12700">
              <a:lnSpc>
                <a:spcPct val="100000"/>
              </a:lnSpc>
              <a:spcBef>
                <a:spcPts val="935"/>
              </a:spcBef>
            </a:pPr>
            <a:r>
              <a:rPr sz="3100" dirty="0">
                <a:solidFill>
                  <a:srgbClr val="0070C0"/>
                </a:solidFill>
                <a:latin typeface="Webdings"/>
                <a:cs typeface="Webdings"/>
              </a:rPr>
              <a:t></a:t>
            </a:r>
            <a:r>
              <a:rPr sz="3100" spc="-204" dirty="0">
                <a:solidFill>
                  <a:srgbClr val="0070C0"/>
                </a:solidFill>
                <a:latin typeface="Times New Roman"/>
                <a:cs typeface="Times New Roman"/>
              </a:rPr>
              <a:t> </a:t>
            </a:r>
            <a:r>
              <a:rPr sz="2600" b="1" dirty="0">
                <a:latin typeface="Constantia"/>
                <a:cs typeface="Constantia"/>
              </a:rPr>
              <a:t>Colony</a:t>
            </a:r>
            <a:r>
              <a:rPr sz="2600" b="1" spc="-114" dirty="0">
                <a:latin typeface="Constantia"/>
                <a:cs typeface="Constantia"/>
              </a:rPr>
              <a:t> </a:t>
            </a:r>
            <a:r>
              <a:rPr sz="2600" b="1" dirty="0">
                <a:latin typeface="Constantia"/>
                <a:cs typeface="Constantia"/>
              </a:rPr>
              <a:t>Collapse</a:t>
            </a:r>
            <a:r>
              <a:rPr sz="2600" b="1" spc="-120" dirty="0">
                <a:latin typeface="Constantia"/>
                <a:cs typeface="Constantia"/>
              </a:rPr>
              <a:t> </a:t>
            </a:r>
            <a:r>
              <a:rPr sz="2600" b="1" spc="-10" dirty="0">
                <a:latin typeface="Constantia"/>
                <a:cs typeface="Constantia"/>
              </a:rPr>
              <a:t>Disorder</a:t>
            </a:r>
            <a:endParaRPr sz="2600">
              <a:latin typeface="Constantia"/>
              <a:cs typeface="Constantia"/>
            </a:endParaRPr>
          </a:p>
          <a:p>
            <a:pPr marL="12700">
              <a:lnSpc>
                <a:spcPct val="100000"/>
              </a:lnSpc>
              <a:spcBef>
                <a:spcPts val="840"/>
              </a:spcBef>
            </a:pPr>
            <a:r>
              <a:rPr sz="3100" dirty="0">
                <a:solidFill>
                  <a:srgbClr val="0070C0"/>
                </a:solidFill>
                <a:latin typeface="Webdings"/>
                <a:cs typeface="Webdings"/>
              </a:rPr>
              <a:t></a:t>
            </a:r>
            <a:r>
              <a:rPr sz="3100" spc="-200" dirty="0">
                <a:solidFill>
                  <a:srgbClr val="0070C0"/>
                </a:solidFill>
                <a:latin typeface="Times New Roman"/>
                <a:cs typeface="Times New Roman"/>
              </a:rPr>
              <a:t> </a:t>
            </a:r>
            <a:r>
              <a:rPr sz="2600" b="1" dirty="0">
                <a:latin typeface="Constantia"/>
                <a:cs typeface="Constantia"/>
              </a:rPr>
              <a:t>Bee</a:t>
            </a:r>
            <a:r>
              <a:rPr sz="2600" b="1" spc="-85" dirty="0">
                <a:latin typeface="Constantia"/>
                <a:cs typeface="Constantia"/>
              </a:rPr>
              <a:t> </a:t>
            </a:r>
            <a:r>
              <a:rPr sz="2600" b="1" dirty="0">
                <a:latin typeface="Constantia"/>
                <a:cs typeface="Constantia"/>
              </a:rPr>
              <a:t>Pests</a:t>
            </a:r>
            <a:r>
              <a:rPr sz="2600" b="1" spc="-110" dirty="0">
                <a:latin typeface="Constantia"/>
                <a:cs typeface="Constantia"/>
              </a:rPr>
              <a:t> </a:t>
            </a:r>
            <a:r>
              <a:rPr sz="2600" b="1" spc="-10" dirty="0">
                <a:latin typeface="Constantia"/>
                <a:cs typeface="Constantia"/>
              </a:rPr>
              <a:t>(parasites,</a:t>
            </a:r>
            <a:r>
              <a:rPr sz="2600" b="1" spc="-125" dirty="0">
                <a:latin typeface="Constantia"/>
                <a:cs typeface="Constantia"/>
              </a:rPr>
              <a:t> </a:t>
            </a:r>
            <a:r>
              <a:rPr sz="2600" b="1" dirty="0">
                <a:latin typeface="Constantia"/>
                <a:cs typeface="Constantia"/>
              </a:rPr>
              <a:t>viruses,</a:t>
            </a:r>
            <a:r>
              <a:rPr sz="2600" b="1" spc="-105" dirty="0">
                <a:latin typeface="Constantia"/>
                <a:cs typeface="Constantia"/>
              </a:rPr>
              <a:t> </a:t>
            </a:r>
            <a:r>
              <a:rPr sz="2600" b="1" spc="-10" dirty="0">
                <a:latin typeface="Constantia"/>
                <a:cs typeface="Constantia"/>
              </a:rPr>
              <a:t>etc..)</a:t>
            </a:r>
            <a:endParaRPr sz="2600">
              <a:latin typeface="Constantia"/>
              <a:cs typeface="Constantia"/>
            </a:endParaRPr>
          </a:p>
          <a:p>
            <a:pPr marL="12700">
              <a:lnSpc>
                <a:spcPct val="100000"/>
              </a:lnSpc>
              <a:spcBef>
                <a:spcPts val="840"/>
              </a:spcBef>
            </a:pPr>
            <a:r>
              <a:rPr sz="3100" dirty="0">
                <a:solidFill>
                  <a:srgbClr val="0070C0"/>
                </a:solidFill>
                <a:latin typeface="Webdings"/>
                <a:cs typeface="Webdings"/>
              </a:rPr>
              <a:t></a:t>
            </a:r>
            <a:r>
              <a:rPr sz="3100" spc="-150" dirty="0">
                <a:solidFill>
                  <a:srgbClr val="0070C0"/>
                </a:solidFill>
                <a:latin typeface="Times New Roman"/>
                <a:cs typeface="Times New Roman"/>
              </a:rPr>
              <a:t> </a:t>
            </a:r>
            <a:r>
              <a:rPr sz="2600" b="1" spc="-10" dirty="0">
                <a:latin typeface="Constantia"/>
                <a:cs typeface="Constantia"/>
              </a:rPr>
              <a:t>Pesticides</a:t>
            </a:r>
            <a:r>
              <a:rPr sz="2600" b="1" spc="-140" dirty="0">
                <a:latin typeface="Constantia"/>
                <a:cs typeface="Constantia"/>
              </a:rPr>
              <a:t> </a:t>
            </a:r>
            <a:r>
              <a:rPr sz="2600" b="1" dirty="0">
                <a:latin typeface="Constantia"/>
                <a:cs typeface="Constantia"/>
              </a:rPr>
              <a:t>and</a:t>
            </a:r>
            <a:r>
              <a:rPr sz="2600" b="1" spc="-5" dirty="0">
                <a:latin typeface="Constantia"/>
                <a:cs typeface="Constantia"/>
              </a:rPr>
              <a:t> </a:t>
            </a:r>
            <a:r>
              <a:rPr sz="2600" b="1" dirty="0">
                <a:latin typeface="Constantia"/>
                <a:cs typeface="Constantia"/>
              </a:rPr>
              <a:t>bee</a:t>
            </a:r>
            <a:r>
              <a:rPr sz="2600" b="1" spc="-65" dirty="0">
                <a:latin typeface="Constantia"/>
                <a:cs typeface="Constantia"/>
              </a:rPr>
              <a:t> </a:t>
            </a:r>
            <a:r>
              <a:rPr sz="2600" b="1" spc="-10" dirty="0">
                <a:latin typeface="Constantia"/>
                <a:cs typeface="Constantia"/>
              </a:rPr>
              <a:t>incidents</a:t>
            </a:r>
            <a:endParaRPr sz="2600">
              <a:latin typeface="Constantia"/>
              <a:cs typeface="Constantia"/>
            </a:endParaRPr>
          </a:p>
          <a:p>
            <a:pPr marL="12700">
              <a:lnSpc>
                <a:spcPct val="100000"/>
              </a:lnSpc>
              <a:spcBef>
                <a:spcPts val="840"/>
              </a:spcBef>
            </a:pPr>
            <a:r>
              <a:rPr sz="3100" dirty="0">
                <a:solidFill>
                  <a:srgbClr val="0070C0"/>
                </a:solidFill>
                <a:latin typeface="Webdings"/>
                <a:cs typeface="Webdings"/>
              </a:rPr>
              <a:t></a:t>
            </a:r>
            <a:r>
              <a:rPr sz="3100" spc="-175" dirty="0">
                <a:solidFill>
                  <a:srgbClr val="0070C0"/>
                </a:solidFill>
                <a:latin typeface="Times New Roman"/>
                <a:cs typeface="Times New Roman"/>
              </a:rPr>
              <a:t> </a:t>
            </a:r>
            <a:r>
              <a:rPr sz="2600" b="1" dirty="0">
                <a:latin typeface="Constantia"/>
                <a:cs typeface="Constantia"/>
              </a:rPr>
              <a:t>Crop</a:t>
            </a:r>
            <a:r>
              <a:rPr sz="2600" b="1" spc="-90" dirty="0">
                <a:latin typeface="Constantia"/>
                <a:cs typeface="Constantia"/>
              </a:rPr>
              <a:t> </a:t>
            </a:r>
            <a:r>
              <a:rPr sz="2600" b="1" spc="-10" dirty="0">
                <a:latin typeface="Constantia"/>
                <a:cs typeface="Constantia"/>
              </a:rPr>
              <a:t>Pollination</a:t>
            </a:r>
            <a:endParaRPr sz="2600">
              <a:latin typeface="Constantia"/>
              <a:cs typeface="Constantia"/>
            </a:endParaRPr>
          </a:p>
          <a:p>
            <a:pPr marL="12700">
              <a:lnSpc>
                <a:spcPct val="100000"/>
              </a:lnSpc>
              <a:spcBef>
                <a:spcPts val="840"/>
              </a:spcBef>
            </a:pPr>
            <a:r>
              <a:rPr sz="3100" dirty="0">
                <a:solidFill>
                  <a:srgbClr val="0070C0"/>
                </a:solidFill>
                <a:latin typeface="Webdings"/>
                <a:cs typeface="Webdings"/>
              </a:rPr>
              <a:t></a:t>
            </a:r>
            <a:r>
              <a:rPr sz="3100" spc="-160" dirty="0">
                <a:solidFill>
                  <a:srgbClr val="0070C0"/>
                </a:solidFill>
                <a:latin typeface="Times New Roman"/>
                <a:cs typeface="Times New Roman"/>
              </a:rPr>
              <a:t> </a:t>
            </a:r>
            <a:r>
              <a:rPr sz="2600" b="1" dirty="0">
                <a:latin typeface="Constantia"/>
                <a:cs typeface="Constantia"/>
              </a:rPr>
              <a:t>Bee</a:t>
            </a:r>
            <a:r>
              <a:rPr sz="2600" b="1" spc="-110" dirty="0">
                <a:latin typeface="Constantia"/>
                <a:cs typeface="Constantia"/>
              </a:rPr>
              <a:t> </a:t>
            </a:r>
            <a:r>
              <a:rPr sz="2600" b="1" dirty="0">
                <a:latin typeface="Constantia"/>
                <a:cs typeface="Constantia"/>
              </a:rPr>
              <a:t>and</a:t>
            </a:r>
            <a:r>
              <a:rPr sz="2600" b="1" spc="-80" dirty="0">
                <a:latin typeface="Constantia"/>
                <a:cs typeface="Constantia"/>
              </a:rPr>
              <a:t> </a:t>
            </a:r>
            <a:r>
              <a:rPr sz="2600" b="1" spc="-10" dirty="0">
                <a:latin typeface="Constantia"/>
                <a:cs typeface="Constantia"/>
              </a:rPr>
              <a:t>environmental</a:t>
            </a:r>
            <a:r>
              <a:rPr sz="2600" b="1" spc="-95" dirty="0">
                <a:latin typeface="Constantia"/>
                <a:cs typeface="Constantia"/>
              </a:rPr>
              <a:t> </a:t>
            </a:r>
            <a:r>
              <a:rPr sz="2600" b="1" spc="-10" dirty="0">
                <a:latin typeface="Constantia"/>
                <a:cs typeface="Constantia"/>
              </a:rPr>
              <a:t>concerns</a:t>
            </a:r>
            <a:endParaRPr sz="2600">
              <a:latin typeface="Constantia"/>
              <a:cs typeface="Constantia"/>
            </a:endParaRPr>
          </a:p>
        </p:txBody>
      </p:sp>
      <p:grpSp>
        <p:nvGrpSpPr>
          <p:cNvPr id="3" name="object 3"/>
          <p:cNvGrpSpPr/>
          <p:nvPr/>
        </p:nvGrpSpPr>
        <p:grpSpPr>
          <a:xfrm>
            <a:off x="407987" y="381000"/>
            <a:ext cx="8736330" cy="6367780"/>
            <a:chOff x="407987" y="381000"/>
            <a:chExt cx="8736330" cy="6367780"/>
          </a:xfrm>
        </p:grpSpPr>
        <p:pic>
          <p:nvPicPr>
            <p:cNvPr id="4" name="object 4"/>
            <p:cNvPicPr/>
            <p:nvPr/>
          </p:nvPicPr>
          <p:blipFill>
            <a:blip r:embed="rId3" cstate="print"/>
            <a:stretch>
              <a:fillRect/>
            </a:stretch>
          </p:blipFill>
          <p:spPr>
            <a:xfrm>
              <a:off x="5262562" y="1543050"/>
              <a:ext cx="1787524" cy="1067091"/>
            </a:xfrm>
            <a:prstGeom prst="rect">
              <a:avLst/>
            </a:prstGeom>
          </p:spPr>
        </p:pic>
        <p:pic>
          <p:nvPicPr>
            <p:cNvPr id="5" name="object 5"/>
            <p:cNvPicPr/>
            <p:nvPr/>
          </p:nvPicPr>
          <p:blipFill>
            <a:blip r:embed="rId4" cstate="print"/>
            <a:stretch>
              <a:fillRect/>
            </a:stretch>
          </p:blipFill>
          <p:spPr>
            <a:xfrm>
              <a:off x="407987" y="381000"/>
              <a:ext cx="2428213" cy="1726486"/>
            </a:xfrm>
            <a:prstGeom prst="rect">
              <a:avLst/>
            </a:prstGeom>
          </p:spPr>
        </p:pic>
        <p:pic>
          <p:nvPicPr>
            <p:cNvPr id="6" name="object 6"/>
            <p:cNvPicPr/>
            <p:nvPr/>
          </p:nvPicPr>
          <p:blipFill>
            <a:blip r:embed="rId5" cstate="print"/>
            <a:stretch>
              <a:fillRect/>
            </a:stretch>
          </p:blipFill>
          <p:spPr>
            <a:xfrm>
              <a:off x="2209800" y="4910137"/>
              <a:ext cx="3276599" cy="1838324"/>
            </a:xfrm>
            <a:prstGeom prst="rect">
              <a:avLst/>
            </a:prstGeom>
          </p:spPr>
        </p:pic>
        <p:pic>
          <p:nvPicPr>
            <p:cNvPr id="7" name="object 7"/>
            <p:cNvPicPr/>
            <p:nvPr/>
          </p:nvPicPr>
          <p:blipFill>
            <a:blip r:embed="rId6" cstate="print"/>
            <a:stretch>
              <a:fillRect/>
            </a:stretch>
          </p:blipFill>
          <p:spPr>
            <a:xfrm>
              <a:off x="7281863" y="2725738"/>
              <a:ext cx="1862135" cy="1535807"/>
            </a:xfrm>
            <a:prstGeom prst="rect">
              <a:avLst/>
            </a:prstGeom>
          </p:spPr>
        </p:pic>
        <p:pic>
          <p:nvPicPr>
            <p:cNvPr id="8" name="object 8"/>
            <p:cNvPicPr/>
            <p:nvPr/>
          </p:nvPicPr>
          <p:blipFill>
            <a:blip r:embed="rId7" cstate="print"/>
            <a:stretch>
              <a:fillRect/>
            </a:stretch>
          </p:blipFill>
          <p:spPr>
            <a:xfrm>
              <a:off x="3314700" y="1493837"/>
              <a:ext cx="600074" cy="457199"/>
            </a:xfrm>
            <a:prstGeom prst="rect">
              <a:avLst/>
            </a:prstGeom>
          </p:spPr>
        </p:pic>
        <p:pic>
          <p:nvPicPr>
            <p:cNvPr id="9" name="object 9">
              <a:hlinkClick r:id="rId8"/>
            </p:cNvPr>
            <p:cNvPicPr/>
            <p:nvPr/>
          </p:nvPicPr>
          <p:blipFill>
            <a:blip r:embed="rId9" cstate="print"/>
            <a:stretch>
              <a:fillRect/>
            </a:stretch>
          </p:blipFill>
          <p:spPr>
            <a:xfrm>
              <a:off x="7243762" y="4343400"/>
              <a:ext cx="1881809" cy="2305799"/>
            </a:xfrm>
            <a:prstGeom prst="rect">
              <a:avLst/>
            </a:prstGeom>
          </p:spPr>
        </p:pic>
        <p:pic>
          <p:nvPicPr>
            <p:cNvPr id="10" name="object 10"/>
            <p:cNvPicPr/>
            <p:nvPr/>
          </p:nvPicPr>
          <p:blipFill>
            <a:blip r:embed="rId10" cstate="print"/>
            <a:stretch>
              <a:fillRect/>
            </a:stretch>
          </p:blipFill>
          <p:spPr>
            <a:xfrm>
              <a:off x="7251699" y="1543050"/>
              <a:ext cx="1871764" cy="1079574"/>
            </a:xfrm>
            <a:prstGeom prst="rect">
              <a:avLst/>
            </a:prstGeom>
          </p:spPr>
        </p:pic>
        <p:pic>
          <p:nvPicPr>
            <p:cNvPr id="11" name="object 11"/>
            <p:cNvPicPr/>
            <p:nvPr/>
          </p:nvPicPr>
          <p:blipFill>
            <a:blip r:embed="rId11" cstate="print"/>
            <a:stretch>
              <a:fillRect/>
            </a:stretch>
          </p:blipFill>
          <p:spPr>
            <a:xfrm>
              <a:off x="3932890" y="398979"/>
              <a:ext cx="3708946" cy="256400"/>
            </a:xfrm>
            <a:prstGeom prst="rect">
              <a:avLst/>
            </a:prstGeom>
          </p:spPr>
        </p:pic>
        <p:pic>
          <p:nvPicPr>
            <p:cNvPr id="12" name="object 12"/>
            <p:cNvPicPr/>
            <p:nvPr/>
          </p:nvPicPr>
          <p:blipFill>
            <a:blip r:embed="rId12" cstate="print"/>
            <a:stretch>
              <a:fillRect/>
            </a:stretch>
          </p:blipFill>
          <p:spPr>
            <a:xfrm>
              <a:off x="3428495" y="825696"/>
              <a:ext cx="4721148" cy="256400"/>
            </a:xfrm>
            <a:prstGeom prst="rect">
              <a:avLst/>
            </a:prstGeom>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231140" y="1616455"/>
            <a:ext cx="7738745" cy="4958715"/>
          </a:xfrm>
          <a:prstGeom prst="rect">
            <a:avLst/>
          </a:prstGeom>
        </p:spPr>
        <p:txBody>
          <a:bodyPr vert="horz" wrap="square" lIns="0" tIns="12065" rIns="0" bIns="0" rtlCol="0">
            <a:spAutoFit/>
          </a:bodyPr>
          <a:lstStyle/>
          <a:p>
            <a:pPr marL="12700" marR="5080">
              <a:lnSpc>
                <a:spcPct val="100000"/>
              </a:lnSpc>
              <a:spcBef>
                <a:spcPts val="95"/>
              </a:spcBef>
            </a:pPr>
            <a:r>
              <a:rPr sz="2200" dirty="0">
                <a:latin typeface="Constantia"/>
                <a:cs typeface="Constantia"/>
              </a:rPr>
              <a:t>“The</a:t>
            </a:r>
            <a:r>
              <a:rPr sz="2200" spc="-140" dirty="0">
                <a:latin typeface="Constantia"/>
                <a:cs typeface="Constantia"/>
              </a:rPr>
              <a:t> </a:t>
            </a:r>
            <a:r>
              <a:rPr sz="2200" spc="-10" dirty="0">
                <a:latin typeface="Constantia"/>
                <a:cs typeface="Constantia"/>
              </a:rPr>
              <a:t>prevailing</a:t>
            </a:r>
            <a:r>
              <a:rPr sz="2200" spc="-75" dirty="0">
                <a:latin typeface="Constantia"/>
                <a:cs typeface="Constantia"/>
              </a:rPr>
              <a:t> </a:t>
            </a:r>
            <a:r>
              <a:rPr sz="2200" spc="-10" dirty="0">
                <a:latin typeface="Constantia"/>
                <a:cs typeface="Constantia"/>
              </a:rPr>
              <a:t>theory</a:t>
            </a:r>
            <a:r>
              <a:rPr sz="2200" spc="-130" dirty="0">
                <a:latin typeface="Constantia"/>
                <a:cs typeface="Constantia"/>
              </a:rPr>
              <a:t> </a:t>
            </a:r>
            <a:r>
              <a:rPr sz="2200" dirty="0">
                <a:latin typeface="Constantia"/>
                <a:cs typeface="Constantia"/>
              </a:rPr>
              <a:t>among</a:t>
            </a:r>
            <a:r>
              <a:rPr sz="2200" spc="-110" dirty="0">
                <a:latin typeface="Constantia"/>
                <a:cs typeface="Constantia"/>
              </a:rPr>
              <a:t> </a:t>
            </a:r>
            <a:r>
              <a:rPr sz="2200" spc="-10" dirty="0">
                <a:latin typeface="Constantia"/>
                <a:cs typeface="Constantia"/>
              </a:rPr>
              <a:t>scientists</a:t>
            </a:r>
            <a:r>
              <a:rPr sz="2200" spc="-105" dirty="0">
                <a:latin typeface="Constantia"/>
                <a:cs typeface="Constantia"/>
              </a:rPr>
              <a:t> </a:t>
            </a:r>
            <a:r>
              <a:rPr sz="2200" dirty="0">
                <a:latin typeface="Constantia"/>
                <a:cs typeface="Constantia"/>
              </a:rPr>
              <a:t>in</a:t>
            </a:r>
            <a:r>
              <a:rPr sz="2200" spc="-80" dirty="0">
                <a:latin typeface="Constantia"/>
                <a:cs typeface="Constantia"/>
              </a:rPr>
              <a:t> </a:t>
            </a:r>
            <a:r>
              <a:rPr sz="2200" spc="-25" dirty="0">
                <a:latin typeface="Constantia"/>
                <a:cs typeface="Constantia"/>
              </a:rPr>
              <a:t>EPA,</a:t>
            </a:r>
            <a:r>
              <a:rPr sz="2200" spc="-35" dirty="0">
                <a:latin typeface="Constantia"/>
                <a:cs typeface="Constantia"/>
              </a:rPr>
              <a:t> </a:t>
            </a:r>
            <a:r>
              <a:rPr sz="2200" spc="-20" dirty="0">
                <a:latin typeface="Constantia"/>
                <a:cs typeface="Constantia"/>
              </a:rPr>
              <a:t>USDA,</a:t>
            </a:r>
            <a:r>
              <a:rPr sz="2200" spc="-65" dirty="0">
                <a:latin typeface="Constantia"/>
                <a:cs typeface="Constantia"/>
              </a:rPr>
              <a:t> </a:t>
            </a:r>
            <a:r>
              <a:rPr sz="2200" dirty="0">
                <a:latin typeface="Constantia"/>
                <a:cs typeface="Constantia"/>
              </a:rPr>
              <a:t>and</a:t>
            </a:r>
            <a:r>
              <a:rPr sz="2200" spc="-75" dirty="0">
                <a:latin typeface="Constantia"/>
                <a:cs typeface="Constantia"/>
              </a:rPr>
              <a:t> </a:t>
            </a:r>
            <a:r>
              <a:rPr sz="2200" spc="-25" dirty="0">
                <a:latin typeface="Constantia"/>
                <a:cs typeface="Constantia"/>
              </a:rPr>
              <a:t>the </a:t>
            </a:r>
            <a:r>
              <a:rPr sz="2200" spc="-10" dirty="0">
                <a:latin typeface="Constantia"/>
                <a:cs typeface="Constantia"/>
              </a:rPr>
              <a:t>global</a:t>
            </a:r>
            <a:r>
              <a:rPr sz="2200" spc="-50" dirty="0">
                <a:latin typeface="Constantia"/>
                <a:cs typeface="Constantia"/>
              </a:rPr>
              <a:t> </a:t>
            </a:r>
            <a:r>
              <a:rPr sz="2200" spc="-10" dirty="0">
                <a:latin typeface="Constantia"/>
                <a:cs typeface="Constantia"/>
              </a:rPr>
              <a:t>scientific</a:t>
            </a:r>
            <a:r>
              <a:rPr sz="2200" spc="-120" dirty="0">
                <a:latin typeface="Constantia"/>
                <a:cs typeface="Constantia"/>
              </a:rPr>
              <a:t> </a:t>
            </a:r>
            <a:r>
              <a:rPr sz="2200" dirty="0">
                <a:latin typeface="Constantia"/>
                <a:cs typeface="Constantia"/>
              </a:rPr>
              <a:t>and</a:t>
            </a:r>
            <a:r>
              <a:rPr sz="2200" spc="-45" dirty="0">
                <a:latin typeface="Constantia"/>
                <a:cs typeface="Constantia"/>
              </a:rPr>
              <a:t> </a:t>
            </a:r>
            <a:r>
              <a:rPr sz="2200" spc="-20" dirty="0">
                <a:latin typeface="Constantia"/>
                <a:cs typeface="Constantia"/>
              </a:rPr>
              <a:t>regulatory</a:t>
            </a:r>
            <a:r>
              <a:rPr sz="2200" spc="-120" dirty="0">
                <a:latin typeface="Constantia"/>
                <a:cs typeface="Constantia"/>
              </a:rPr>
              <a:t> </a:t>
            </a:r>
            <a:r>
              <a:rPr sz="2200" spc="-20" dirty="0">
                <a:latin typeface="Constantia"/>
                <a:cs typeface="Constantia"/>
              </a:rPr>
              <a:t>community</a:t>
            </a:r>
            <a:r>
              <a:rPr sz="2200" spc="-70" dirty="0">
                <a:latin typeface="Constantia"/>
                <a:cs typeface="Constantia"/>
              </a:rPr>
              <a:t> </a:t>
            </a:r>
            <a:r>
              <a:rPr sz="2200" dirty="0">
                <a:latin typeface="Constantia"/>
                <a:cs typeface="Constantia"/>
              </a:rPr>
              <a:t>is</a:t>
            </a:r>
            <a:r>
              <a:rPr sz="2200" spc="-60" dirty="0">
                <a:latin typeface="Constantia"/>
                <a:cs typeface="Constantia"/>
              </a:rPr>
              <a:t> </a:t>
            </a:r>
            <a:r>
              <a:rPr sz="2200" spc="-10" dirty="0">
                <a:latin typeface="Constantia"/>
                <a:cs typeface="Constantia"/>
              </a:rPr>
              <a:t>that</a:t>
            </a:r>
            <a:r>
              <a:rPr sz="2200" spc="-90" dirty="0">
                <a:latin typeface="Constantia"/>
                <a:cs typeface="Constantia"/>
              </a:rPr>
              <a:t> </a:t>
            </a:r>
            <a:r>
              <a:rPr sz="2200" spc="-10" dirty="0">
                <a:latin typeface="Constantia"/>
                <a:cs typeface="Constantia"/>
              </a:rPr>
              <a:t>the</a:t>
            </a:r>
            <a:r>
              <a:rPr sz="2200" spc="-114" dirty="0">
                <a:latin typeface="Constantia"/>
                <a:cs typeface="Constantia"/>
              </a:rPr>
              <a:t> </a:t>
            </a:r>
            <a:r>
              <a:rPr sz="2200" spc="-10" dirty="0">
                <a:latin typeface="Constantia"/>
                <a:cs typeface="Constantia"/>
              </a:rPr>
              <a:t>general </a:t>
            </a:r>
            <a:r>
              <a:rPr sz="2200" u="sng" dirty="0">
                <a:solidFill>
                  <a:srgbClr val="0000FF"/>
                </a:solidFill>
                <a:uFill>
                  <a:solidFill>
                    <a:srgbClr val="0000FF"/>
                  </a:solidFill>
                </a:uFill>
                <a:latin typeface="Constantia"/>
                <a:cs typeface="Constantia"/>
              </a:rPr>
              <a:t>declining</a:t>
            </a:r>
            <a:r>
              <a:rPr sz="2200" u="sng" spc="-120" dirty="0">
                <a:solidFill>
                  <a:srgbClr val="0000FF"/>
                </a:solidFill>
                <a:uFill>
                  <a:solidFill>
                    <a:srgbClr val="0000FF"/>
                  </a:solidFill>
                </a:uFill>
                <a:latin typeface="Constantia"/>
                <a:cs typeface="Constantia"/>
              </a:rPr>
              <a:t> </a:t>
            </a:r>
            <a:r>
              <a:rPr sz="2200" u="sng" spc="-10" dirty="0">
                <a:solidFill>
                  <a:srgbClr val="0000FF"/>
                </a:solidFill>
                <a:uFill>
                  <a:solidFill>
                    <a:srgbClr val="0000FF"/>
                  </a:solidFill>
                </a:uFill>
                <a:latin typeface="Constantia"/>
                <a:cs typeface="Constantia"/>
              </a:rPr>
              <a:t>health</a:t>
            </a:r>
            <a:r>
              <a:rPr sz="2200" u="sng" spc="-125" dirty="0">
                <a:solidFill>
                  <a:srgbClr val="0000FF"/>
                </a:solidFill>
                <a:uFill>
                  <a:solidFill>
                    <a:srgbClr val="0000FF"/>
                  </a:solidFill>
                </a:uFill>
                <a:latin typeface="Constantia"/>
                <a:cs typeface="Constantia"/>
              </a:rPr>
              <a:t> </a:t>
            </a:r>
            <a:r>
              <a:rPr sz="2200" u="sng" dirty="0">
                <a:solidFill>
                  <a:srgbClr val="0000FF"/>
                </a:solidFill>
                <a:uFill>
                  <a:solidFill>
                    <a:srgbClr val="0000FF"/>
                  </a:solidFill>
                </a:uFill>
                <a:latin typeface="Constantia"/>
                <a:cs typeface="Constantia"/>
              </a:rPr>
              <a:t>of honey</a:t>
            </a:r>
            <a:r>
              <a:rPr sz="2200" u="sng" spc="-105" dirty="0">
                <a:solidFill>
                  <a:srgbClr val="0000FF"/>
                </a:solidFill>
                <a:uFill>
                  <a:solidFill>
                    <a:srgbClr val="0000FF"/>
                  </a:solidFill>
                </a:uFill>
                <a:latin typeface="Constantia"/>
                <a:cs typeface="Constantia"/>
              </a:rPr>
              <a:t> </a:t>
            </a:r>
            <a:r>
              <a:rPr sz="2200" u="sng" dirty="0">
                <a:solidFill>
                  <a:srgbClr val="0000FF"/>
                </a:solidFill>
                <a:uFill>
                  <a:solidFill>
                    <a:srgbClr val="0000FF"/>
                  </a:solidFill>
                </a:uFill>
                <a:latin typeface="Constantia"/>
                <a:cs typeface="Constantia"/>
              </a:rPr>
              <a:t>bees</a:t>
            </a:r>
            <a:r>
              <a:rPr sz="2200" u="sng" spc="-110" dirty="0">
                <a:solidFill>
                  <a:srgbClr val="0000FF"/>
                </a:solidFill>
                <a:uFill>
                  <a:solidFill>
                    <a:srgbClr val="0000FF"/>
                  </a:solidFill>
                </a:uFill>
                <a:latin typeface="Constantia"/>
                <a:cs typeface="Constantia"/>
              </a:rPr>
              <a:t> </a:t>
            </a:r>
            <a:r>
              <a:rPr sz="2200" u="sng" dirty="0">
                <a:solidFill>
                  <a:srgbClr val="0000FF"/>
                </a:solidFill>
                <a:uFill>
                  <a:solidFill>
                    <a:srgbClr val="0000FF"/>
                  </a:solidFill>
                </a:uFill>
                <a:latin typeface="Constantia"/>
                <a:cs typeface="Constantia"/>
              </a:rPr>
              <a:t>is</a:t>
            </a:r>
            <a:r>
              <a:rPr sz="2200" u="sng" spc="-120" dirty="0">
                <a:solidFill>
                  <a:srgbClr val="0000FF"/>
                </a:solidFill>
                <a:uFill>
                  <a:solidFill>
                    <a:srgbClr val="0000FF"/>
                  </a:solidFill>
                </a:uFill>
                <a:latin typeface="Constantia"/>
                <a:cs typeface="Constantia"/>
              </a:rPr>
              <a:t> </a:t>
            </a:r>
            <a:r>
              <a:rPr sz="2200" u="sng" spc="-10" dirty="0">
                <a:solidFill>
                  <a:srgbClr val="0000FF"/>
                </a:solidFill>
                <a:uFill>
                  <a:solidFill>
                    <a:srgbClr val="0000FF"/>
                  </a:solidFill>
                </a:uFill>
                <a:latin typeface="Constantia"/>
                <a:cs typeface="Constantia"/>
              </a:rPr>
              <a:t>related</a:t>
            </a:r>
            <a:r>
              <a:rPr sz="2200" u="sng" spc="-80" dirty="0">
                <a:solidFill>
                  <a:srgbClr val="0000FF"/>
                </a:solidFill>
                <a:uFill>
                  <a:solidFill>
                    <a:srgbClr val="0000FF"/>
                  </a:solidFill>
                </a:uFill>
                <a:latin typeface="Constantia"/>
                <a:cs typeface="Constantia"/>
              </a:rPr>
              <a:t> </a:t>
            </a:r>
            <a:r>
              <a:rPr sz="2200" u="sng" spc="-30" dirty="0">
                <a:solidFill>
                  <a:srgbClr val="0000FF"/>
                </a:solidFill>
                <a:uFill>
                  <a:solidFill>
                    <a:srgbClr val="0000FF"/>
                  </a:solidFill>
                </a:uFill>
                <a:latin typeface="Constantia"/>
                <a:cs typeface="Constantia"/>
              </a:rPr>
              <a:t>to</a:t>
            </a:r>
            <a:r>
              <a:rPr sz="2200" u="sng" spc="-110" dirty="0">
                <a:solidFill>
                  <a:srgbClr val="0000FF"/>
                </a:solidFill>
                <a:uFill>
                  <a:solidFill>
                    <a:srgbClr val="0000FF"/>
                  </a:solidFill>
                </a:uFill>
                <a:latin typeface="Constantia"/>
                <a:cs typeface="Constantia"/>
              </a:rPr>
              <a:t> </a:t>
            </a:r>
            <a:r>
              <a:rPr sz="2200" u="sng" spc="-10" dirty="0">
                <a:solidFill>
                  <a:srgbClr val="0000FF"/>
                </a:solidFill>
                <a:uFill>
                  <a:solidFill>
                    <a:srgbClr val="0000FF"/>
                  </a:solidFill>
                </a:uFill>
                <a:latin typeface="Constantia"/>
                <a:cs typeface="Constantia"/>
              </a:rPr>
              <a:t>complex</a:t>
            </a:r>
            <a:r>
              <a:rPr sz="2200" u="sng" spc="-85" dirty="0">
                <a:solidFill>
                  <a:srgbClr val="0000FF"/>
                </a:solidFill>
                <a:uFill>
                  <a:solidFill>
                    <a:srgbClr val="0000FF"/>
                  </a:solidFill>
                </a:uFill>
                <a:latin typeface="Constantia"/>
                <a:cs typeface="Constantia"/>
              </a:rPr>
              <a:t> </a:t>
            </a:r>
            <a:r>
              <a:rPr sz="2200" u="sng" spc="-10" dirty="0">
                <a:solidFill>
                  <a:srgbClr val="0000FF"/>
                </a:solidFill>
                <a:uFill>
                  <a:solidFill>
                    <a:srgbClr val="0000FF"/>
                  </a:solidFill>
                </a:uFill>
                <a:latin typeface="Constantia"/>
                <a:cs typeface="Constantia"/>
              </a:rPr>
              <a:t>interactions</a:t>
            </a:r>
            <a:r>
              <a:rPr sz="2200" spc="-10" dirty="0">
                <a:solidFill>
                  <a:srgbClr val="0000FF"/>
                </a:solidFill>
                <a:latin typeface="Constantia"/>
                <a:cs typeface="Constantia"/>
              </a:rPr>
              <a:t> </a:t>
            </a:r>
            <a:r>
              <a:rPr sz="2200" u="sng" dirty="0">
                <a:solidFill>
                  <a:srgbClr val="0000FF"/>
                </a:solidFill>
                <a:uFill>
                  <a:solidFill>
                    <a:srgbClr val="0000FF"/>
                  </a:solidFill>
                </a:uFill>
                <a:latin typeface="Constantia"/>
                <a:cs typeface="Constantia"/>
              </a:rPr>
              <a:t>among</a:t>
            </a:r>
            <a:r>
              <a:rPr sz="2200" u="sng" spc="-65" dirty="0">
                <a:solidFill>
                  <a:srgbClr val="0000FF"/>
                </a:solidFill>
                <a:uFill>
                  <a:solidFill>
                    <a:srgbClr val="0000FF"/>
                  </a:solidFill>
                </a:uFill>
                <a:latin typeface="Constantia"/>
                <a:cs typeface="Constantia"/>
              </a:rPr>
              <a:t> </a:t>
            </a:r>
            <a:r>
              <a:rPr sz="2200" u="sng" spc="-20" dirty="0">
                <a:solidFill>
                  <a:srgbClr val="0000FF"/>
                </a:solidFill>
                <a:uFill>
                  <a:solidFill>
                    <a:srgbClr val="0000FF"/>
                  </a:solidFill>
                </a:uFill>
                <a:latin typeface="Constantia"/>
                <a:cs typeface="Constantia"/>
              </a:rPr>
              <a:t>multiple</a:t>
            </a:r>
            <a:r>
              <a:rPr sz="2200" u="sng" spc="-120" dirty="0">
                <a:solidFill>
                  <a:srgbClr val="0000FF"/>
                </a:solidFill>
                <a:uFill>
                  <a:solidFill>
                    <a:srgbClr val="0000FF"/>
                  </a:solidFill>
                </a:uFill>
                <a:latin typeface="Constantia"/>
                <a:cs typeface="Constantia"/>
              </a:rPr>
              <a:t> </a:t>
            </a:r>
            <a:r>
              <a:rPr sz="2200" u="sng" spc="-10" dirty="0">
                <a:solidFill>
                  <a:srgbClr val="0000FF"/>
                </a:solidFill>
                <a:uFill>
                  <a:solidFill>
                    <a:srgbClr val="0000FF"/>
                  </a:solidFill>
                </a:uFill>
                <a:latin typeface="Constantia"/>
                <a:cs typeface="Constantia"/>
              </a:rPr>
              <a:t>stressors</a:t>
            </a:r>
            <a:r>
              <a:rPr sz="2200" spc="-75" dirty="0">
                <a:solidFill>
                  <a:srgbClr val="0000FF"/>
                </a:solidFill>
                <a:latin typeface="Constantia"/>
                <a:cs typeface="Constantia"/>
              </a:rPr>
              <a:t> </a:t>
            </a:r>
            <a:r>
              <a:rPr sz="2200" spc="-10" dirty="0">
                <a:latin typeface="Constantia"/>
                <a:cs typeface="Constantia"/>
              </a:rPr>
              <a:t>including:</a:t>
            </a:r>
            <a:endParaRPr sz="2200">
              <a:latin typeface="Constantia"/>
              <a:cs typeface="Constantia"/>
            </a:endParaRPr>
          </a:p>
          <a:p>
            <a:pPr>
              <a:lnSpc>
                <a:spcPct val="100000"/>
              </a:lnSpc>
              <a:spcBef>
                <a:spcPts val="35"/>
              </a:spcBef>
            </a:pPr>
            <a:endParaRPr sz="1600">
              <a:latin typeface="Constantia"/>
              <a:cs typeface="Constantia"/>
            </a:endParaRPr>
          </a:p>
          <a:p>
            <a:pPr marL="286385" marR="674370" indent="-274320">
              <a:lnSpc>
                <a:spcPct val="100499"/>
              </a:lnSpc>
              <a:buClr>
                <a:srgbClr val="222613"/>
              </a:buClr>
              <a:buSzPct val="125000"/>
              <a:buFont typeface="Arial"/>
              <a:buChar char="•"/>
              <a:tabLst>
                <a:tab pos="286385" algn="l"/>
              </a:tabLst>
            </a:pPr>
            <a:r>
              <a:rPr sz="2200" b="1" u="sng" dirty="0">
                <a:solidFill>
                  <a:srgbClr val="0000FF"/>
                </a:solidFill>
                <a:uFill>
                  <a:solidFill>
                    <a:srgbClr val="0000FF"/>
                  </a:solidFill>
                </a:uFill>
                <a:latin typeface="Arial Narrow"/>
                <a:cs typeface="Arial Narrow"/>
              </a:rPr>
              <a:t>Pests</a:t>
            </a:r>
            <a:r>
              <a:rPr sz="2200" b="1" spc="-55" dirty="0">
                <a:solidFill>
                  <a:srgbClr val="0000FF"/>
                </a:solidFill>
                <a:latin typeface="Arial Narrow"/>
                <a:cs typeface="Arial Narrow"/>
              </a:rPr>
              <a:t> </a:t>
            </a:r>
            <a:r>
              <a:rPr sz="2200" b="1" dirty="0">
                <a:latin typeface="Arial Narrow"/>
                <a:cs typeface="Arial Narrow"/>
              </a:rPr>
              <a:t>(</a:t>
            </a:r>
            <a:r>
              <a:rPr sz="2200" b="1" i="1" dirty="0">
                <a:latin typeface="Arial Narrow"/>
                <a:cs typeface="Arial Narrow"/>
              </a:rPr>
              <a:t>e.g</a:t>
            </a:r>
            <a:r>
              <a:rPr sz="2200" b="1" dirty="0">
                <a:latin typeface="Arial Narrow"/>
                <a:cs typeface="Arial Narrow"/>
              </a:rPr>
              <a:t>.,</a:t>
            </a:r>
            <a:r>
              <a:rPr sz="2200" b="1" spc="-80" dirty="0">
                <a:latin typeface="Arial Narrow"/>
                <a:cs typeface="Arial Narrow"/>
              </a:rPr>
              <a:t> </a:t>
            </a:r>
            <a:r>
              <a:rPr sz="2200" b="1" dirty="0">
                <a:latin typeface="Arial Narrow"/>
                <a:cs typeface="Arial Narrow"/>
              </a:rPr>
              <a:t>varroa</a:t>
            </a:r>
            <a:r>
              <a:rPr sz="2200" b="1" spc="-55" dirty="0">
                <a:latin typeface="Arial Narrow"/>
                <a:cs typeface="Arial Narrow"/>
              </a:rPr>
              <a:t> </a:t>
            </a:r>
            <a:r>
              <a:rPr sz="2200" b="1" dirty="0">
                <a:latin typeface="Arial Narrow"/>
                <a:cs typeface="Arial Narrow"/>
              </a:rPr>
              <a:t>mite),</a:t>
            </a:r>
            <a:r>
              <a:rPr sz="2200" b="1" spc="-55" dirty="0">
                <a:latin typeface="Arial Narrow"/>
                <a:cs typeface="Arial Narrow"/>
              </a:rPr>
              <a:t> </a:t>
            </a:r>
            <a:r>
              <a:rPr sz="2200" b="1" spc="-10" dirty="0">
                <a:latin typeface="Arial Narrow"/>
                <a:cs typeface="Arial Narrow"/>
              </a:rPr>
              <a:t>pathogens</a:t>
            </a:r>
            <a:r>
              <a:rPr sz="2200" b="1" spc="-70" dirty="0">
                <a:latin typeface="Arial Narrow"/>
                <a:cs typeface="Arial Narrow"/>
              </a:rPr>
              <a:t> </a:t>
            </a:r>
            <a:r>
              <a:rPr sz="2200" b="1" dirty="0">
                <a:latin typeface="Arial Narrow"/>
                <a:cs typeface="Arial Narrow"/>
              </a:rPr>
              <a:t>(</a:t>
            </a:r>
            <a:r>
              <a:rPr sz="2200" b="1" i="1" dirty="0">
                <a:latin typeface="Arial Narrow"/>
                <a:cs typeface="Arial Narrow"/>
              </a:rPr>
              <a:t>e.g.,</a:t>
            </a:r>
            <a:r>
              <a:rPr sz="2200" b="1" i="1" spc="-70" dirty="0">
                <a:latin typeface="Arial Narrow"/>
                <a:cs typeface="Arial Narrow"/>
              </a:rPr>
              <a:t> </a:t>
            </a:r>
            <a:r>
              <a:rPr sz="2200" b="1" dirty="0">
                <a:latin typeface="Arial Narrow"/>
                <a:cs typeface="Arial Narrow"/>
              </a:rPr>
              <a:t>the</a:t>
            </a:r>
            <a:r>
              <a:rPr sz="2200" b="1" spc="-75" dirty="0">
                <a:latin typeface="Arial Narrow"/>
                <a:cs typeface="Arial Narrow"/>
              </a:rPr>
              <a:t> </a:t>
            </a:r>
            <a:r>
              <a:rPr sz="2200" b="1" dirty="0">
                <a:latin typeface="Arial Narrow"/>
                <a:cs typeface="Arial Narrow"/>
              </a:rPr>
              <a:t>bacterial</a:t>
            </a:r>
            <a:r>
              <a:rPr sz="2200" b="1" spc="-45" dirty="0">
                <a:latin typeface="Arial Narrow"/>
                <a:cs typeface="Arial Narrow"/>
              </a:rPr>
              <a:t> </a:t>
            </a:r>
            <a:r>
              <a:rPr sz="2200" b="1" spc="-10" dirty="0">
                <a:latin typeface="Arial Narrow"/>
                <a:cs typeface="Arial Narrow"/>
              </a:rPr>
              <a:t>disease </a:t>
            </a:r>
            <a:r>
              <a:rPr sz="2200" b="1" dirty="0">
                <a:latin typeface="Arial Narrow"/>
                <a:cs typeface="Arial Narrow"/>
              </a:rPr>
              <a:t>American</a:t>
            </a:r>
            <a:r>
              <a:rPr sz="2200" b="1" spc="-75" dirty="0">
                <a:latin typeface="Arial Narrow"/>
                <a:cs typeface="Arial Narrow"/>
              </a:rPr>
              <a:t> </a:t>
            </a:r>
            <a:r>
              <a:rPr sz="2200" b="1" dirty="0">
                <a:latin typeface="Arial Narrow"/>
                <a:cs typeface="Arial Narrow"/>
              </a:rPr>
              <a:t>foulbrood)</a:t>
            </a:r>
            <a:r>
              <a:rPr sz="2200" b="1" spc="-110" dirty="0">
                <a:latin typeface="Arial Narrow"/>
                <a:cs typeface="Arial Narrow"/>
              </a:rPr>
              <a:t> </a:t>
            </a:r>
            <a:r>
              <a:rPr sz="2200" b="1" dirty="0">
                <a:latin typeface="Arial Narrow"/>
                <a:cs typeface="Arial Narrow"/>
              </a:rPr>
              <a:t>and</a:t>
            </a:r>
            <a:r>
              <a:rPr sz="2200" b="1" spc="-90" dirty="0">
                <a:latin typeface="Arial Narrow"/>
                <a:cs typeface="Arial Narrow"/>
              </a:rPr>
              <a:t> </a:t>
            </a:r>
            <a:r>
              <a:rPr sz="2200" b="1" spc="-10" dirty="0">
                <a:latin typeface="Arial Narrow"/>
                <a:cs typeface="Arial Narrow"/>
              </a:rPr>
              <a:t>viruses.</a:t>
            </a:r>
            <a:endParaRPr sz="2200">
              <a:latin typeface="Arial Narrow"/>
              <a:cs typeface="Arial Narrow"/>
            </a:endParaRPr>
          </a:p>
          <a:p>
            <a:pPr marL="286385" marR="395605" indent="-274320">
              <a:lnSpc>
                <a:spcPct val="100000"/>
              </a:lnSpc>
              <a:spcBef>
                <a:spcPts val="960"/>
              </a:spcBef>
              <a:buClr>
                <a:srgbClr val="222613"/>
              </a:buClr>
              <a:buSzPct val="125000"/>
              <a:buFont typeface="Arial"/>
              <a:buChar char="•"/>
              <a:tabLst>
                <a:tab pos="286385" algn="l"/>
              </a:tabLst>
            </a:pPr>
            <a:r>
              <a:rPr sz="2200" b="1" u="sng" dirty="0">
                <a:solidFill>
                  <a:srgbClr val="0000FF"/>
                </a:solidFill>
                <a:uFill>
                  <a:solidFill>
                    <a:srgbClr val="0000FF"/>
                  </a:solidFill>
                </a:uFill>
                <a:latin typeface="Arial Narrow"/>
                <a:cs typeface="Arial Narrow"/>
              </a:rPr>
              <a:t>Poor</a:t>
            </a:r>
            <a:r>
              <a:rPr sz="2200" b="1" u="sng" spc="-65" dirty="0">
                <a:solidFill>
                  <a:srgbClr val="0000FF"/>
                </a:solidFill>
                <a:uFill>
                  <a:solidFill>
                    <a:srgbClr val="0000FF"/>
                  </a:solidFill>
                </a:uFill>
                <a:latin typeface="Arial Narrow"/>
                <a:cs typeface="Arial Narrow"/>
              </a:rPr>
              <a:t> </a:t>
            </a:r>
            <a:r>
              <a:rPr sz="2200" b="1" u="sng" dirty="0">
                <a:solidFill>
                  <a:srgbClr val="0000FF"/>
                </a:solidFill>
                <a:uFill>
                  <a:solidFill>
                    <a:srgbClr val="0000FF"/>
                  </a:solidFill>
                </a:uFill>
                <a:latin typeface="Arial Narrow"/>
                <a:cs typeface="Arial Narrow"/>
              </a:rPr>
              <a:t>nutrition</a:t>
            </a:r>
            <a:r>
              <a:rPr sz="2200" b="1" spc="-75" dirty="0">
                <a:solidFill>
                  <a:srgbClr val="0000FF"/>
                </a:solidFill>
                <a:latin typeface="Arial Narrow"/>
                <a:cs typeface="Arial Narrow"/>
              </a:rPr>
              <a:t> </a:t>
            </a:r>
            <a:r>
              <a:rPr sz="2200" b="1" dirty="0">
                <a:latin typeface="Arial Narrow"/>
                <a:cs typeface="Arial Narrow"/>
              </a:rPr>
              <a:t>(e.g.,</a:t>
            </a:r>
            <a:r>
              <a:rPr sz="2200" b="1" spc="-60" dirty="0">
                <a:latin typeface="Arial Narrow"/>
                <a:cs typeface="Arial Narrow"/>
              </a:rPr>
              <a:t> </a:t>
            </a:r>
            <a:r>
              <a:rPr sz="2200" b="1" dirty="0">
                <a:latin typeface="Arial Narrow"/>
                <a:cs typeface="Arial Narrow"/>
              </a:rPr>
              <a:t>due</a:t>
            </a:r>
            <a:r>
              <a:rPr sz="2200" b="1" spc="-65" dirty="0">
                <a:latin typeface="Arial Narrow"/>
                <a:cs typeface="Arial Narrow"/>
              </a:rPr>
              <a:t> </a:t>
            </a:r>
            <a:r>
              <a:rPr sz="2200" b="1" dirty="0">
                <a:latin typeface="Arial Narrow"/>
                <a:cs typeface="Arial Narrow"/>
              </a:rPr>
              <a:t>to</a:t>
            </a:r>
            <a:r>
              <a:rPr sz="2200" b="1" spc="-45" dirty="0">
                <a:latin typeface="Arial Narrow"/>
                <a:cs typeface="Arial Narrow"/>
              </a:rPr>
              <a:t> </a:t>
            </a:r>
            <a:r>
              <a:rPr sz="2200" b="1" dirty="0">
                <a:latin typeface="Arial Narrow"/>
                <a:cs typeface="Arial Narrow"/>
              </a:rPr>
              <a:t>loss</a:t>
            </a:r>
            <a:r>
              <a:rPr sz="2200" b="1" spc="-65" dirty="0">
                <a:latin typeface="Arial Narrow"/>
                <a:cs typeface="Arial Narrow"/>
              </a:rPr>
              <a:t> </a:t>
            </a:r>
            <a:r>
              <a:rPr sz="2200" b="1" dirty="0">
                <a:latin typeface="Arial Narrow"/>
                <a:cs typeface="Arial Narrow"/>
              </a:rPr>
              <a:t>of</a:t>
            </a:r>
            <a:r>
              <a:rPr sz="2200" b="1" spc="-50" dirty="0">
                <a:latin typeface="Arial Narrow"/>
                <a:cs typeface="Arial Narrow"/>
              </a:rPr>
              <a:t> </a:t>
            </a:r>
            <a:r>
              <a:rPr sz="2200" b="1" dirty="0">
                <a:latin typeface="Arial Narrow"/>
                <a:cs typeface="Arial Narrow"/>
              </a:rPr>
              <a:t>foraging</a:t>
            </a:r>
            <a:r>
              <a:rPr sz="2200" b="1" spc="-70" dirty="0">
                <a:latin typeface="Arial Narrow"/>
                <a:cs typeface="Arial Narrow"/>
              </a:rPr>
              <a:t> </a:t>
            </a:r>
            <a:r>
              <a:rPr sz="2200" b="1" dirty="0">
                <a:latin typeface="Arial Narrow"/>
                <a:cs typeface="Arial Narrow"/>
              </a:rPr>
              <a:t>habitat</a:t>
            </a:r>
            <a:r>
              <a:rPr sz="2200" b="1" spc="-50" dirty="0">
                <a:latin typeface="Arial Narrow"/>
                <a:cs typeface="Arial Narrow"/>
              </a:rPr>
              <a:t> </a:t>
            </a:r>
            <a:r>
              <a:rPr sz="2200" b="1" dirty="0">
                <a:latin typeface="Arial Narrow"/>
                <a:cs typeface="Arial Narrow"/>
              </a:rPr>
              <a:t>and</a:t>
            </a:r>
            <a:r>
              <a:rPr sz="2200" b="1" spc="-60" dirty="0">
                <a:latin typeface="Arial Narrow"/>
                <a:cs typeface="Arial Narrow"/>
              </a:rPr>
              <a:t> </a:t>
            </a:r>
            <a:r>
              <a:rPr sz="2200" b="1" spc="-10" dirty="0">
                <a:latin typeface="Arial Narrow"/>
                <a:cs typeface="Arial Narrow"/>
              </a:rPr>
              <a:t>increased </a:t>
            </a:r>
            <a:r>
              <a:rPr sz="2200" b="1" dirty="0">
                <a:latin typeface="Arial Narrow"/>
                <a:cs typeface="Arial Narrow"/>
              </a:rPr>
              <a:t>reliance</a:t>
            </a:r>
            <a:r>
              <a:rPr sz="2200" b="1" spc="-65" dirty="0">
                <a:latin typeface="Arial Narrow"/>
                <a:cs typeface="Arial Narrow"/>
              </a:rPr>
              <a:t> </a:t>
            </a:r>
            <a:r>
              <a:rPr sz="2200" b="1" dirty="0">
                <a:latin typeface="Arial Narrow"/>
                <a:cs typeface="Arial Narrow"/>
              </a:rPr>
              <a:t>on</a:t>
            </a:r>
            <a:r>
              <a:rPr sz="2200" b="1" spc="-65" dirty="0">
                <a:latin typeface="Arial Narrow"/>
                <a:cs typeface="Arial Narrow"/>
              </a:rPr>
              <a:t> </a:t>
            </a:r>
            <a:r>
              <a:rPr sz="2200" b="1" spc="-10" dirty="0">
                <a:latin typeface="Arial Narrow"/>
                <a:cs typeface="Arial Narrow"/>
              </a:rPr>
              <a:t>supplemental</a:t>
            </a:r>
            <a:r>
              <a:rPr sz="2200" b="1" spc="-50" dirty="0">
                <a:latin typeface="Arial Narrow"/>
                <a:cs typeface="Arial Narrow"/>
              </a:rPr>
              <a:t> </a:t>
            </a:r>
            <a:r>
              <a:rPr sz="2200" b="1" spc="-10" dirty="0">
                <a:latin typeface="Arial Narrow"/>
                <a:cs typeface="Arial Narrow"/>
              </a:rPr>
              <a:t>diets).</a:t>
            </a:r>
            <a:endParaRPr sz="2200">
              <a:latin typeface="Arial Narrow"/>
              <a:cs typeface="Arial Narrow"/>
            </a:endParaRPr>
          </a:p>
          <a:p>
            <a:pPr marL="286385" indent="-273685">
              <a:lnSpc>
                <a:spcPct val="100000"/>
              </a:lnSpc>
              <a:spcBef>
                <a:spcPts val="1560"/>
              </a:spcBef>
              <a:buClr>
                <a:srgbClr val="222613"/>
              </a:buClr>
              <a:buSzPct val="125000"/>
              <a:buFont typeface="Arial"/>
              <a:buChar char="•"/>
              <a:tabLst>
                <a:tab pos="286385" algn="l"/>
              </a:tabLst>
            </a:pPr>
            <a:r>
              <a:rPr sz="2200" b="1" u="sng" dirty="0">
                <a:solidFill>
                  <a:srgbClr val="0000FF"/>
                </a:solidFill>
                <a:uFill>
                  <a:solidFill>
                    <a:srgbClr val="0000FF"/>
                  </a:solidFill>
                </a:uFill>
                <a:latin typeface="Arial Narrow"/>
                <a:cs typeface="Arial Narrow"/>
              </a:rPr>
              <a:t>Pesticide</a:t>
            </a:r>
            <a:r>
              <a:rPr sz="2200" b="1" u="sng" spc="-114" dirty="0">
                <a:solidFill>
                  <a:srgbClr val="0000FF"/>
                </a:solidFill>
                <a:uFill>
                  <a:solidFill>
                    <a:srgbClr val="0000FF"/>
                  </a:solidFill>
                </a:uFill>
                <a:latin typeface="Arial Narrow"/>
                <a:cs typeface="Arial Narrow"/>
              </a:rPr>
              <a:t> </a:t>
            </a:r>
            <a:r>
              <a:rPr sz="2200" b="1" u="sng" spc="-10" dirty="0">
                <a:solidFill>
                  <a:srgbClr val="0000FF"/>
                </a:solidFill>
                <a:uFill>
                  <a:solidFill>
                    <a:srgbClr val="0000FF"/>
                  </a:solidFill>
                </a:uFill>
                <a:latin typeface="Arial Narrow"/>
                <a:cs typeface="Arial Narrow"/>
              </a:rPr>
              <a:t>exposure</a:t>
            </a:r>
            <a:r>
              <a:rPr sz="2200" b="1" spc="-10" dirty="0">
                <a:latin typeface="Arial Narrow"/>
                <a:cs typeface="Arial Narrow"/>
              </a:rPr>
              <a:t>.</a:t>
            </a:r>
            <a:endParaRPr sz="2200">
              <a:latin typeface="Arial Narrow"/>
              <a:cs typeface="Arial Narrow"/>
            </a:endParaRPr>
          </a:p>
          <a:p>
            <a:pPr marL="286385" marR="266065" indent="-274320">
              <a:lnSpc>
                <a:spcPct val="100000"/>
              </a:lnSpc>
              <a:spcBef>
                <a:spcPts val="1560"/>
              </a:spcBef>
              <a:buClr>
                <a:srgbClr val="222613"/>
              </a:buClr>
              <a:buSzPct val="125000"/>
              <a:buFont typeface="Arial"/>
              <a:buChar char="•"/>
              <a:tabLst>
                <a:tab pos="286385" algn="l"/>
              </a:tabLst>
            </a:pPr>
            <a:r>
              <a:rPr sz="2200" b="1" u="sng" dirty="0">
                <a:solidFill>
                  <a:srgbClr val="0000FF"/>
                </a:solidFill>
                <a:uFill>
                  <a:solidFill>
                    <a:srgbClr val="0000FF"/>
                  </a:solidFill>
                </a:uFill>
                <a:latin typeface="Arial Narrow"/>
                <a:cs typeface="Arial Narrow"/>
              </a:rPr>
              <a:t>Bee</a:t>
            </a:r>
            <a:r>
              <a:rPr sz="2200" b="1" u="sng" spc="-60" dirty="0">
                <a:solidFill>
                  <a:srgbClr val="0000FF"/>
                </a:solidFill>
                <a:uFill>
                  <a:solidFill>
                    <a:srgbClr val="0000FF"/>
                  </a:solidFill>
                </a:uFill>
                <a:latin typeface="Arial Narrow"/>
                <a:cs typeface="Arial Narrow"/>
              </a:rPr>
              <a:t> </a:t>
            </a:r>
            <a:r>
              <a:rPr sz="2200" b="1" u="sng" spc="-10" dirty="0">
                <a:solidFill>
                  <a:srgbClr val="0000FF"/>
                </a:solidFill>
                <a:uFill>
                  <a:solidFill>
                    <a:srgbClr val="0000FF"/>
                  </a:solidFill>
                </a:uFill>
                <a:latin typeface="Arial Narrow"/>
                <a:cs typeface="Arial Narrow"/>
              </a:rPr>
              <a:t>management</a:t>
            </a:r>
            <a:r>
              <a:rPr sz="2200" b="1" u="sng" spc="-65" dirty="0">
                <a:solidFill>
                  <a:srgbClr val="0000FF"/>
                </a:solidFill>
                <a:uFill>
                  <a:solidFill>
                    <a:srgbClr val="0000FF"/>
                  </a:solidFill>
                </a:uFill>
                <a:latin typeface="Arial Narrow"/>
                <a:cs typeface="Arial Narrow"/>
              </a:rPr>
              <a:t> </a:t>
            </a:r>
            <a:r>
              <a:rPr sz="2200" b="1" u="sng" dirty="0">
                <a:solidFill>
                  <a:srgbClr val="0000FF"/>
                </a:solidFill>
                <a:uFill>
                  <a:solidFill>
                    <a:srgbClr val="0000FF"/>
                  </a:solidFill>
                </a:uFill>
                <a:latin typeface="Arial Narrow"/>
                <a:cs typeface="Arial Narrow"/>
              </a:rPr>
              <a:t>practices</a:t>
            </a:r>
            <a:r>
              <a:rPr sz="2200" b="1" u="sng" spc="-60" dirty="0">
                <a:solidFill>
                  <a:srgbClr val="0000FF"/>
                </a:solidFill>
                <a:uFill>
                  <a:solidFill>
                    <a:srgbClr val="0000FF"/>
                  </a:solidFill>
                </a:uFill>
                <a:latin typeface="Arial Narrow"/>
                <a:cs typeface="Arial Narrow"/>
              </a:rPr>
              <a:t> </a:t>
            </a:r>
            <a:r>
              <a:rPr sz="2200" b="1" dirty="0">
                <a:latin typeface="Arial Narrow"/>
                <a:cs typeface="Arial Narrow"/>
              </a:rPr>
              <a:t>(e.g.,</a:t>
            </a:r>
            <a:r>
              <a:rPr sz="2200" b="1" spc="-75" dirty="0">
                <a:latin typeface="Arial Narrow"/>
                <a:cs typeface="Arial Narrow"/>
              </a:rPr>
              <a:t> </a:t>
            </a:r>
            <a:r>
              <a:rPr sz="2200" b="1" dirty="0">
                <a:latin typeface="Arial Narrow"/>
                <a:cs typeface="Arial Narrow"/>
              </a:rPr>
              <a:t>long</a:t>
            </a:r>
            <a:r>
              <a:rPr sz="2200" b="1" spc="-80" dirty="0">
                <a:latin typeface="Arial Narrow"/>
                <a:cs typeface="Arial Narrow"/>
              </a:rPr>
              <a:t> </a:t>
            </a:r>
            <a:r>
              <a:rPr sz="2200" b="1" dirty="0">
                <a:latin typeface="Arial Narrow"/>
                <a:cs typeface="Arial Narrow"/>
              </a:rPr>
              <a:t>migratory</a:t>
            </a:r>
            <a:r>
              <a:rPr sz="2200" b="1" spc="-60" dirty="0">
                <a:latin typeface="Arial Narrow"/>
                <a:cs typeface="Arial Narrow"/>
              </a:rPr>
              <a:t> </a:t>
            </a:r>
            <a:r>
              <a:rPr sz="2200" b="1" dirty="0">
                <a:latin typeface="Arial Narrow"/>
                <a:cs typeface="Arial Narrow"/>
              </a:rPr>
              <a:t>routes</a:t>
            </a:r>
            <a:r>
              <a:rPr sz="2200" b="1" spc="-65" dirty="0">
                <a:latin typeface="Arial Narrow"/>
                <a:cs typeface="Arial Narrow"/>
              </a:rPr>
              <a:t> </a:t>
            </a:r>
            <a:r>
              <a:rPr sz="2200" b="1" dirty="0">
                <a:latin typeface="Arial Narrow"/>
                <a:cs typeface="Arial Narrow"/>
              </a:rPr>
              <a:t>to</a:t>
            </a:r>
            <a:r>
              <a:rPr sz="2200" b="1" spc="-70" dirty="0">
                <a:latin typeface="Arial Narrow"/>
                <a:cs typeface="Arial Narrow"/>
              </a:rPr>
              <a:t> </a:t>
            </a:r>
            <a:r>
              <a:rPr sz="2200" b="1" spc="-10" dirty="0">
                <a:latin typeface="Arial Narrow"/>
                <a:cs typeface="Arial Narrow"/>
              </a:rPr>
              <a:t>support pollination</a:t>
            </a:r>
            <a:r>
              <a:rPr sz="2200" b="1" spc="-25" dirty="0">
                <a:latin typeface="Arial Narrow"/>
                <a:cs typeface="Arial Narrow"/>
              </a:rPr>
              <a:t> </a:t>
            </a:r>
            <a:r>
              <a:rPr sz="2200" b="1" spc="-10" dirty="0">
                <a:latin typeface="Arial Narrow"/>
                <a:cs typeface="Arial Narrow"/>
              </a:rPr>
              <a:t>services).</a:t>
            </a:r>
            <a:endParaRPr sz="2200">
              <a:latin typeface="Arial Narrow"/>
              <a:cs typeface="Arial Narrow"/>
            </a:endParaRPr>
          </a:p>
          <a:p>
            <a:pPr marL="286385" indent="-273685">
              <a:lnSpc>
                <a:spcPct val="100000"/>
              </a:lnSpc>
              <a:spcBef>
                <a:spcPts val="960"/>
              </a:spcBef>
              <a:buClr>
                <a:srgbClr val="222613"/>
              </a:buClr>
              <a:buSzPct val="125000"/>
              <a:buFont typeface="Arial"/>
              <a:buChar char="•"/>
              <a:tabLst>
                <a:tab pos="286385" algn="l"/>
              </a:tabLst>
            </a:pPr>
            <a:r>
              <a:rPr sz="2200" b="1" u="sng" dirty="0">
                <a:solidFill>
                  <a:srgbClr val="0000FF"/>
                </a:solidFill>
                <a:uFill>
                  <a:solidFill>
                    <a:srgbClr val="0000FF"/>
                  </a:solidFill>
                </a:uFill>
                <a:latin typeface="Arial Narrow"/>
                <a:cs typeface="Arial Narrow"/>
              </a:rPr>
              <a:t>Lack</a:t>
            </a:r>
            <a:r>
              <a:rPr sz="2200" b="1" u="sng" spc="-60" dirty="0">
                <a:solidFill>
                  <a:srgbClr val="0000FF"/>
                </a:solidFill>
                <a:uFill>
                  <a:solidFill>
                    <a:srgbClr val="0000FF"/>
                  </a:solidFill>
                </a:uFill>
                <a:latin typeface="Arial Narrow"/>
                <a:cs typeface="Arial Narrow"/>
              </a:rPr>
              <a:t> </a:t>
            </a:r>
            <a:r>
              <a:rPr sz="2200" b="1" u="sng" dirty="0">
                <a:solidFill>
                  <a:srgbClr val="0000FF"/>
                </a:solidFill>
                <a:uFill>
                  <a:solidFill>
                    <a:srgbClr val="0000FF"/>
                  </a:solidFill>
                </a:uFill>
                <a:latin typeface="Arial Narrow"/>
                <a:cs typeface="Arial Narrow"/>
              </a:rPr>
              <a:t>of</a:t>
            </a:r>
            <a:r>
              <a:rPr sz="2200" b="1" u="sng" spc="-55" dirty="0">
                <a:solidFill>
                  <a:srgbClr val="0000FF"/>
                </a:solidFill>
                <a:uFill>
                  <a:solidFill>
                    <a:srgbClr val="0000FF"/>
                  </a:solidFill>
                </a:uFill>
                <a:latin typeface="Arial Narrow"/>
                <a:cs typeface="Arial Narrow"/>
              </a:rPr>
              <a:t> </a:t>
            </a:r>
            <a:r>
              <a:rPr sz="2200" b="1" u="sng" dirty="0">
                <a:solidFill>
                  <a:srgbClr val="0000FF"/>
                </a:solidFill>
                <a:uFill>
                  <a:solidFill>
                    <a:srgbClr val="0000FF"/>
                  </a:solidFill>
                </a:uFill>
                <a:latin typeface="Arial Narrow"/>
                <a:cs typeface="Arial Narrow"/>
              </a:rPr>
              <a:t>genetic</a:t>
            </a:r>
            <a:r>
              <a:rPr sz="2200" b="1" u="sng" spc="-65" dirty="0">
                <a:solidFill>
                  <a:srgbClr val="0000FF"/>
                </a:solidFill>
                <a:uFill>
                  <a:solidFill>
                    <a:srgbClr val="0000FF"/>
                  </a:solidFill>
                </a:uFill>
                <a:latin typeface="Arial Narrow"/>
                <a:cs typeface="Arial Narrow"/>
              </a:rPr>
              <a:t> </a:t>
            </a:r>
            <a:r>
              <a:rPr sz="2200" b="1" u="sng" spc="-10" dirty="0">
                <a:solidFill>
                  <a:srgbClr val="0000FF"/>
                </a:solidFill>
                <a:uFill>
                  <a:solidFill>
                    <a:srgbClr val="0000FF"/>
                  </a:solidFill>
                </a:uFill>
                <a:latin typeface="Arial Narrow"/>
                <a:cs typeface="Arial Narrow"/>
              </a:rPr>
              <a:t>diversity</a:t>
            </a:r>
            <a:r>
              <a:rPr sz="2200" b="1" spc="-10" dirty="0">
                <a:latin typeface="Arial Narrow"/>
                <a:cs typeface="Arial Narrow"/>
              </a:rPr>
              <a:t>.</a:t>
            </a:r>
            <a:endParaRPr sz="2200">
              <a:latin typeface="Arial Narrow"/>
              <a:cs typeface="Arial Narrow"/>
            </a:endParaRPr>
          </a:p>
        </p:txBody>
      </p:sp>
      <p:grpSp>
        <p:nvGrpSpPr>
          <p:cNvPr id="3" name="object 3"/>
          <p:cNvGrpSpPr/>
          <p:nvPr/>
        </p:nvGrpSpPr>
        <p:grpSpPr>
          <a:xfrm>
            <a:off x="515937" y="0"/>
            <a:ext cx="7092950" cy="5410200"/>
            <a:chOff x="515937" y="0"/>
            <a:chExt cx="7092950" cy="5410200"/>
          </a:xfrm>
        </p:grpSpPr>
        <p:sp>
          <p:nvSpPr>
            <p:cNvPr id="4" name="object 4"/>
            <p:cNvSpPr/>
            <p:nvPr/>
          </p:nvSpPr>
          <p:spPr>
            <a:xfrm>
              <a:off x="519112" y="165099"/>
              <a:ext cx="7086600" cy="1219200"/>
            </a:xfrm>
            <a:custGeom>
              <a:avLst/>
              <a:gdLst/>
              <a:ahLst/>
              <a:cxnLst/>
              <a:rect l="l" t="t" r="r" b="b"/>
              <a:pathLst>
                <a:path w="7086600" h="1219200">
                  <a:moveTo>
                    <a:pt x="7086600" y="0"/>
                  </a:moveTo>
                  <a:lnTo>
                    <a:pt x="0" y="0"/>
                  </a:lnTo>
                  <a:lnTo>
                    <a:pt x="0" y="1219200"/>
                  </a:lnTo>
                  <a:lnTo>
                    <a:pt x="7086600" y="1219200"/>
                  </a:lnTo>
                  <a:lnTo>
                    <a:pt x="7086600" y="0"/>
                  </a:lnTo>
                  <a:close/>
                </a:path>
              </a:pathLst>
            </a:custGeom>
            <a:solidFill>
              <a:srgbClr val="FAF2D4"/>
            </a:solidFill>
          </p:spPr>
          <p:txBody>
            <a:bodyPr wrap="square" lIns="0" tIns="0" rIns="0" bIns="0" rtlCol="0"/>
            <a:lstStyle/>
            <a:p>
              <a:endParaRPr/>
            </a:p>
          </p:txBody>
        </p:sp>
        <p:sp>
          <p:nvSpPr>
            <p:cNvPr id="5" name="object 5"/>
            <p:cNvSpPr/>
            <p:nvPr/>
          </p:nvSpPr>
          <p:spPr>
            <a:xfrm>
              <a:off x="519112" y="165099"/>
              <a:ext cx="7086600" cy="1219200"/>
            </a:xfrm>
            <a:custGeom>
              <a:avLst/>
              <a:gdLst/>
              <a:ahLst/>
              <a:cxnLst/>
              <a:rect l="l" t="t" r="r" b="b"/>
              <a:pathLst>
                <a:path w="7086600" h="1219200">
                  <a:moveTo>
                    <a:pt x="0" y="0"/>
                  </a:moveTo>
                  <a:lnTo>
                    <a:pt x="7086600" y="0"/>
                  </a:lnTo>
                  <a:lnTo>
                    <a:pt x="7086600" y="1219200"/>
                  </a:lnTo>
                  <a:lnTo>
                    <a:pt x="0" y="1219200"/>
                  </a:lnTo>
                  <a:lnTo>
                    <a:pt x="0" y="0"/>
                  </a:lnTo>
                  <a:close/>
                </a:path>
              </a:pathLst>
            </a:custGeom>
            <a:ln w="6350">
              <a:solidFill>
                <a:srgbClr val="A5B592"/>
              </a:solidFill>
            </a:ln>
          </p:spPr>
          <p:txBody>
            <a:bodyPr wrap="square" lIns="0" tIns="0" rIns="0" bIns="0" rtlCol="0"/>
            <a:lstStyle/>
            <a:p>
              <a:endParaRPr/>
            </a:p>
          </p:txBody>
        </p:sp>
        <p:pic>
          <p:nvPicPr>
            <p:cNvPr id="6" name="object 6"/>
            <p:cNvPicPr/>
            <p:nvPr/>
          </p:nvPicPr>
          <p:blipFill>
            <a:blip r:embed="rId3" cstate="print"/>
            <a:stretch>
              <a:fillRect/>
            </a:stretch>
          </p:blipFill>
          <p:spPr>
            <a:xfrm>
              <a:off x="3824001" y="192106"/>
              <a:ext cx="1005154" cy="250647"/>
            </a:xfrm>
            <a:prstGeom prst="rect">
              <a:avLst/>
            </a:prstGeom>
          </p:spPr>
        </p:pic>
        <p:pic>
          <p:nvPicPr>
            <p:cNvPr id="7" name="object 7"/>
            <p:cNvPicPr/>
            <p:nvPr/>
          </p:nvPicPr>
          <p:blipFill>
            <a:blip r:embed="rId4" cstate="print"/>
            <a:stretch>
              <a:fillRect/>
            </a:stretch>
          </p:blipFill>
          <p:spPr>
            <a:xfrm>
              <a:off x="3593591" y="0"/>
              <a:ext cx="1510283" cy="745235"/>
            </a:xfrm>
            <a:prstGeom prst="rect">
              <a:avLst/>
            </a:prstGeom>
          </p:spPr>
        </p:pic>
        <p:pic>
          <p:nvPicPr>
            <p:cNvPr id="8" name="object 8"/>
            <p:cNvPicPr/>
            <p:nvPr/>
          </p:nvPicPr>
          <p:blipFill>
            <a:blip r:embed="rId5" cstate="print"/>
            <a:stretch>
              <a:fillRect/>
            </a:stretch>
          </p:blipFill>
          <p:spPr>
            <a:xfrm>
              <a:off x="4877650" y="173559"/>
              <a:ext cx="1317955" cy="351205"/>
            </a:xfrm>
            <a:prstGeom prst="rect">
              <a:avLst/>
            </a:prstGeom>
          </p:spPr>
        </p:pic>
        <p:pic>
          <p:nvPicPr>
            <p:cNvPr id="9" name="object 9"/>
            <p:cNvPicPr/>
            <p:nvPr/>
          </p:nvPicPr>
          <p:blipFill>
            <a:blip r:embed="rId6" cstate="print"/>
            <a:stretch>
              <a:fillRect/>
            </a:stretch>
          </p:blipFill>
          <p:spPr>
            <a:xfrm>
              <a:off x="4674107" y="0"/>
              <a:ext cx="1793747" cy="745235"/>
            </a:xfrm>
            <a:prstGeom prst="rect">
              <a:avLst/>
            </a:prstGeom>
          </p:spPr>
        </p:pic>
        <p:pic>
          <p:nvPicPr>
            <p:cNvPr id="10" name="object 10"/>
            <p:cNvPicPr/>
            <p:nvPr/>
          </p:nvPicPr>
          <p:blipFill>
            <a:blip r:embed="rId7" cstate="print"/>
            <a:stretch>
              <a:fillRect/>
            </a:stretch>
          </p:blipFill>
          <p:spPr>
            <a:xfrm>
              <a:off x="3817905" y="600271"/>
              <a:ext cx="2414892" cy="269201"/>
            </a:xfrm>
            <a:prstGeom prst="rect">
              <a:avLst/>
            </a:prstGeom>
          </p:spPr>
        </p:pic>
        <p:pic>
          <p:nvPicPr>
            <p:cNvPr id="11" name="object 11"/>
            <p:cNvPicPr/>
            <p:nvPr/>
          </p:nvPicPr>
          <p:blipFill>
            <a:blip r:embed="rId8" cstate="print"/>
            <a:stretch>
              <a:fillRect/>
            </a:stretch>
          </p:blipFill>
          <p:spPr>
            <a:xfrm>
              <a:off x="3587495" y="422147"/>
              <a:ext cx="2852927" cy="749807"/>
            </a:xfrm>
            <a:prstGeom prst="rect">
              <a:avLst/>
            </a:prstGeom>
          </p:spPr>
        </p:pic>
        <p:pic>
          <p:nvPicPr>
            <p:cNvPr id="12" name="object 12"/>
            <p:cNvPicPr/>
            <p:nvPr/>
          </p:nvPicPr>
          <p:blipFill>
            <a:blip r:embed="rId9" cstate="print"/>
            <a:stretch>
              <a:fillRect/>
            </a:stretch>
          </p:blipFill>
          <p:spPr>
            <a:xfrm>
              <a:off x="3566495" y="1019986"/>
              <a:ext cx="2940811" cy="314147"/>
            </a:xfrm>
            <a:prstGeom prst="rect">
              <a:avLst/>
            </a:prstGeom>
          </p:spPr>
        </p:pic>
        <p:pic>
          <p:nvPicPr>
            <p:cNvPr id="13" name="object 13"/>
            <p:cNvPicPr/>
            <p:nvPr/>
          </p:nvPicPr>
          <p:blipFill>
            <a:blip r:embed="rId10" cstate="print"/>
            <a:stretch>
              <a:fillRect/>
            </a:stretch>
          </p:blipFill>
          <p:spPr>
            <a:xfrm>
              <a:off x="3368039" y="861059"/>
              <a:ext cx="3387851" cy="669035"/>
            </a:xfrm>
            <a:prstGeom prst="rect">
              <a:avLst/>
            </a:prstGeom>
          </p:spPr>
        </p:pic>
        <p:pic>
          <p:nvPicPr>
            <p:cNvPr id="14" name="object 14"/>
            <p:cNvPicPr/>
            <p:nvPr/>
          </p:nvPicPr>
          <p:blipFill>
            <a:blip r:embed="rId11" cstate="print"/>
            <a:stretch>
              <a:fillRect/>
            </a:stretch>
          </p:blipFill>
          <p:spPr>
            <a:xfrm>
              <a:off x="519112" y="146049"/>
              <a:ext cx="2828925" cy="1238250"/>
            </a:xfrm>
            <a:prstGeom prst="rect">
              <a:avLst/>
            </a:prstGeom>
          </p:spPr>
        </p:pic>
        <p:pic>
          <p:nvPicPr>
            <p:cNvPr id="15" name="object 15"/>
            <p:cNvPicPr/>
            <p:nvPr/>
          </p:nvPicPr>
          <p:blipFill>
            <a:blip r:embed="rId12" cstate="print"/>
            <a:stretch>
              <a:fillRect/>
            </a:stretch>
          </p:blipFill>
          <p:spPr>
            <a:xfrm>
              <a:off x="5857875" y="4419599"/>
              <a:ext cx="1295386" cy="990599"/>
            </a:xfrm>
            <a:prstGeom prst="rect">
              <a:avLst/>
            </a:prstGeom>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80772" y="4117847"/>
            <a:ext cx="4094975" cy="2665475"/>
          </a:xfrm>
          <a:prstGeom prst="rect">
            <a:avLst/>
          </a:prstGeom>
        </p:spPr>
      </p:pic>
      <p:sp>
        <p:nvSpPr>
          <p:cNvPr id="3" name="object 3"/>
          <p:cNvSpPr txBox="1"/>
          <p:nvPr/>
        </p:nvSpPr>
        <p:spPr>
          <a:xfrm>
            <a:off x="4175747" y="914400"/>
            <a:ext cx="4446270" cy="5414944"/>
          </a:xfrm>
          <a:prstGeom prst="rect">
            <a:avLst/>
          </a:prstGeom>
        </p:spPr>
        <p:txBody>
          <a:bodyPr vert="horz" wrap="square" lIns="0" tIns="13335" rIns="0" bIns="0" rtlCol="0">
            <a:spAutoFit/>
          </a:bodyPr>
          <a:lstStyle/>
          <a:p>
            <a:pPr marL="287020" marR="247015" indent="-274320">
              <a:lnSpc>
                <a:spcPct val="100000"/>
              </a:lnSpc>
              <a:spcBef>
                <a:spcPts val="105"/>
              </a:spcBef>
              <a:buClr>
                <a:srgbClr val="F3A447"/>
              </a:buClr>
              <a:buSzPct val="84615"/>
              <a:buFont typeface="Wingdings 2"/>
              <a:buChar char=""/>
              <a:tabLst>
                <a:tab pos="287020" algn="l"/>
              </a:tabLst>
            </a:pPr>
            <a:r>
              <a:rPr lang="en-US" sz="2600" dirty="0">
                <a:latin typeface="Constantia"/>
                <a:cs typeface="Constantia"/>
              </a:rPr>
              <a:t>2014- </a:t>
            </a:r>
            <a:r>
              <a:rPr sz="2600" dirty="0">
                <a:latin typeface="Constantia"/>
                <a:cs typeface="Constantia"/>
              </a:rPr>
              <a:t>16</a:t>
            </a:r>
            <a:r>
              <a:rPr sz="2600" spc="10" dirty="0">
                <a:latin typeface="Constantia"/>
                <a:cs typeface="Constantia"/>
              </a:rPr>
              <a:t> </a:t>
            </a:r>
            <a:r>
              <a:rPr sz="2600" spc="-10" dirty="0">
                <a:latin typeface="Constantia"/>
                <a:cs typeface="Constantia"/>
              </a:rPr>
              <a:t>Reports</a:t>
            </a:r>
            <a:r>
              <a:rPr sz="2600" spc="-145" dirty="0">
                <a:latin typeface="Constantia"/>
                <a:cs typeface="Constantia"/>
              </a:rPr>
              <a:t> </a:t>
            </a:r>
            <a:r>
              <a:rPr sz="2600" dirty="0">
                <a:latin typeface="Constantia"/>
                <a:cs typeface="Constantia"/>
              </a:rPr>
              <a:t>of</a:t>
            </a:r>
            <a:r>
              <a:rPr sz="2600" spc="65" dirty="0">
                <a:latin typeface="Constantia"/>
                <a:cs typeface="Constantia"/>
              </a:rPr>
              <a:t> </a:t>
            </a:r>
            <a:r>
              <a:rPr sz="2600" dirty="0">
                <a:latin typeface="Constantia"/>
                <a:cs typeface="Constantia"/>
              </a:rPr>
              <a:t>Loss</a:t>
            </a:r>
            <a:r>
              <a:rPr sz="2600" spc="-65" dirty="0">
                <a:latin typeface="Constantia"/>
                <a:cs typeface="Constantia"/>
              </a:rPr>
              <a:t> </a:t>
            </a:r>
            <a:r>
              <a:rPr sz="2600" spc="-10" dirty="0">
                <a:latin typeface="Constantia"/>
                <a:cs typeface="Constantia"/>
              </a:rPr>
              <a:t>Forms </a:t>
            </a:r>
            <a:r>
              <a:rPr sz="2600" dirty="0">
                <a:latin typeface="Constantia"/>
                <a:cs typeface="Constantia"/>
              </a:rPr>
              <a:t>submitted</a:t>
            </a:r>
            <a:r>
              <a:rPr sz="2600" spc="-130" dirty="0">
                <a:latin typeface="Constantia"/>
                <a:cs typeface="Constantia"/>
              </a:rPr>
              <a:t> </a:t>
            </a:r>
            <a:r>
              <a:rPr sz="2600" dirty="0">
                <a:latin typeface="Constantia"/>
                <a:cs typeface="Constantia"/>
              </a:rPr>
              <a:t>by</a:t>
            </a:r>
            <a:r>
              <a:rPr sz="2600" spc="-145" dirty="0">
                <a:latin typeface="Constantia"/>
                <a:cs typeface="Constantia"/>
              </a:rPr>
              <a:t> </a:t>
            </a:r>
            <a:r>
              <a:rPr sz="2600" dirty="0">
                <a:latin typeface="Constantia"/>
                <a:cs typeface="Constantia"/>
              </a:rPr>
              <a:t>beekeepers</a:t>
            </a:r>
            <a:r>
              <a:rPr sz="2600" spc="-140" dirty="0">
                <a:latin typeface="Constantia"/>
                <a:cs typeface="Constantia"/>
              </a:rPr>
              <a:t> </a:t>
            </a:r>
            <a:r>
              <a:rPr sz="2600" spc="-25" dirty="0">
                <a:latin typeface="Constantia"/>
                <a:cs typeface="Constantia"/>
              </a:rPr>
              <a:t>to </a:t>
            </a:r>
            <a:r>
              <a:rPr sz="2600" spc="-10" dirty="0">
                <a:latin typeface="Constantia"/>
                <a:cs typeface="Constantia"/>
              </a:rPr>
              <a:t>Central</a:t>
            </a:r>
            <a:r>
              <a:rPr sz="2600" spc="-125" dirty="0">
                <a:latin typeface="Constantia"/>
                <a:cs typeface="Constantia"/>
              </a:rPr>
              <a:t> </a:t>
            </a:r>
            <a:r>
              <a:rPr sz="2600" spc="-25" dirty="0">
                <a:latin typeface="Constantia"/>
                <a:cs typeface="Constantia"/>
              </a:rPr>
              <a:t>Valley</a:t>
            </a:r>
            <a:r>
              <a:rPr sz="2600" spc="-114" dirty="0">
                <a:latin typeface="Constantia"/>
                <a:cs typeface="Constantia"/>
              </a:rPr>
              <a:t> </a:t>
            </a:r>
            <a:r>
              <a:rPr sz="2600" spc="-20" dirty="0">
                <a:latin typeface="Constantia"/>
                <a:cs typeface="Constantia"/>
              </a:rPr>
              <a:t>CAC’s</a:t>
            </a:r>
            <a:endParaRPr sz="2600" dirty="0">
              <a:latin typeface="Constantia"/>
              <a:cs typeface="Constantia"/>
            </a:endParaRPr>
          </a:p>
          <a:p>
            <a:pPr>
              <a:lnSpc>
                <a:spcPct val="100000"/>
              </a:lnSpc>
              <a:spcBef>
                <a:spcPts val="15"/>
              </a:spcBef>
              <a:buClr>
                <a:srgbClr val="F3A447"/>
              </a:buClr>
              <a:buFont typeface="Wingdings 2"/>
              <a:buChar char=""/>
            </a:pPr>
            <a:endParaRPr sz="1950" dirty="0">
              <a:latin typeface="Constantia"/>
              <a:cs typeface="Constantia"/>
            </a:endParaRPr>
          </a:p>
          <a:p>
            <a:pPr marL="287020" marR="281940" indent="-274320">
              <a:lnSpc>
                <a:spcPct val="100000"/>
              </a:lnSpc>
              <a:buClr>
                <a:srgbClr val="F3A447"/>
              </a:buClr>
              <a:buSzPct val="84615"/>
              <a:buFont typeface="Wingdings 2"/>
              <a:buChar char=""/>
              <a:tabLst>
                <a:tab pos="287020" algn="l"/>
              </a:tabLst>
            </a:pPr>
            <a:r>
              <a:rPr sz="2600" spc="-10" dirty="0">
                <a:latin typeface="Constantia"/>
                <a:cs typeface="Constantia"/>
              </a:rPr>
              <a:t>Beekeepers</a:t>
            </a:r>
            <a:r>
              <a:rPr sz="2600" spc="-125" dirty="0">
                <a:latin typeface="Constantia"/>
                <a:cs typeface="Constantia"/>
              </a:rPr>
              <a:t> </a:t>
            </a:r>
            <a:r>
              <a:rPr sz="2600" dirty="0">
                <a:latin typeface="Constantia"/>
                <a:cs typeface="Constantia"/>
              </a:rPr>
              <a:t>claim</a:t>
            </a:r>
            <a:r>
              <a:rPr sz="2600" spc="-114" dirty="0">
                <a:latin typeface="Constantia"/>
                <a:cs typeface="Constantia"/>
              </a:rPr>
              <a:t> </a:t>
            </a:r>
            <a:r>
              <a:rPr sz="2600" dirty="0">
                <a:latin typeface="Constantia"/>
                <a:cs typeface="Constantia"/>
              </a:rPr>
              <a:t>of</a:t>
            </a:r>
            <a:r>
              <a:rPr sz="2600" spc="50" dirty="0">
                <a:latin typeface="Constantia"/>
                <a:cs typeface="Constantia"/>
              </a:rPr>
              <a:t> </a:t>
            </a:r>
            <a:r>
              <a:rPr sz="2600" spc="-10" dirty="0">
                <a:latin typeface="Constantia"/>
                <a:cs typeface="Constantia"/>
              </a:rPr>
              <a:t>80,000 colonies</a:t>
            </a:r>
            <a:r>
              <a:rPr sz="2600" spc="-155" dirty="0">
                <a:latin typeface="Constantia"/>
                <a:cs typeface="Constantia"/>
              </a:rPr>
              <a:t> </a:t>
            </a:r>
            <a:r>
              <a:rPr sz="2600" dirty="0">
                <a:latin typeface="Constantia"/>
                <a:cs typeface="Constantia"/>
              </a:rPr>
              <a:t>damaged</a:t>
            </a:r>
            <a:r>
              <a:rPr sz="2600" spc="-125" dirty="0">
                <a:latin typeface="Constantia"/>
                <a:cs typeface="Constantia"/>
              </a:rPr>
              <a:t> </a:t>
            </a:r>
            <a:r>
              <a:rPr sz="2600" dirty="0">
                <a:latin typeface="Constantia"/>
                <a:cs typeface="Constantia"/>
              </a:rPr>
              <a:t>or</a:t>
            </a:r>
            <a:r>
              <a:rPr sz="2600" spc="-160" dirty="0">
                <a:latin typeface="Constantia"/>
                <a:cs typeface="Constantia"/>
              </a:rPr>
              <a:t> </a:t>
            </a:r>
            <a:r>
              <a:rPr sz="2600" spc="-20" dirty="0">
                <a:latin typeface="Constantia"/>
                <a:cs typeface="Constantia"/>
              </a:rPr>
              <a:t>died </a:t>
            </a:r>
            <a:r>
              <a:rPr sz="2600" dirty="0">
                <a:latin typeface="Constantia"/>
                <a:cs typeface="Constantia"/>
              </a:rPr>
              <a:t>during</a:t>
            </a:r>
            <a:r>
              <a:rPr sz="2600" spc="-30" dirty="0">
                <a:latin typeface="Constantia"/>
                <a:cs typeface="Constantia"/>
              </a:rPr>
              <a:t> </a:t>
            </a:r>
            <a:r>
              <a:rPr sz="2600" spc="-10" dirty="0">
                <a:latin typeface="Constantia"/>
                <a:cs typeface="Constantia"/>
              </a:rPr>
              <a:t>bloom</a:t>
            </a:r>
            <a:endParaRPr sz="2600" dirty="0">
              <a:latin typeface="Constantia"/>
              <a:cs typeface="Constantia"/>
            </a:endParaRPr>
          </a:p>
          <a:p>
            <a:pPr>
              <a:lnSpc>
                <a:spcPct val="100000"/>
              </a:lnSpc>
              <a:spcBef>
                <a:spcPts val="20"/>
              </a:spcBef>
              <a:buClr>
                <a:srgbClr val="F3A447"/>
              </a:buClr>
              <a:buFont typeface="Wingdings 2"/>
              <a:buChar char=""/>
            </a:pPr>
            <a:endParaRPr sz="1950" dirty="0">
              <a:latin typeface="Constantia"/>
              <a:cs typeface="Constantia"/>
            </a:endParaRPr>
          </a:p>
          <a:p>
            <a:pPr marL="287020" marR="5080" indent="-274320">
              <a:lnSpc>
                <a:spcPct val="100000"/>
              </a:lnSpc>
              <a:buClr>
                <a:srgbClr val="F3A447"/>
              </a:buClr>
              <a:buSzPct val="84615"/>
              <a:buFont typeface="Wingdings 2"/>
              <a:buChar char=""/>
              <a:tabLst>
                <a:tab pos="287020" algn="l"/>
              </a:tabLst>
            </a:pPr>
            <a:r>
              <a:rPr sz="2600" dirty="0">
                <a:latin typeface="Constantia"/>
                <a:cs typeface="Constantia"/>
              </a:rPr>
              <a:t>Stanislaus,</a:t>
            </a:r>
            <a:r>
              <a:rPr sz="2600" spc="-100" dirty="0">
                <a:latin typeface="Constantia"/>
                <a:cs typeface="Constantia"/>
              </a:rPr>
              <a:t> </a:t>
            </a:r>
            <a:r>
              <a:rPr sz="2600" spc="-10" dirty="0">
                <a:latin typeface="Constantia"/>
                <a:cs typeface="Constantia"/>
              </a:rPr>
              <a:t>Merced,</a:t>
            </a:r>
            <a:r>
              <a:rPr sz="2600" spc="-80" dirty="0">
                <a:latin typeface="Constantia"/>
                <a:cs typeface="Constantia"/>
              </a:rPr>
              <a:t> </a:t>
            </a:r>
            <a:r>
              <a:rPr sz="2600" spc="-25" dirty="0">
                <a:latin typeface="Constantia"/>
                <a:cs typeface="Constantia"/>
              </a:rPr>
              <a:t>San </a:t>
            </a:r>
            <a:r>
              <a:rPr sz="2600" dirty="0">
                <a:latin typeface="Constantia"/>
                <a:cs typeface="Constantia"/>
              </a:rPr>
              <a:t>Joaquin,</a:t>
            </a:r>
            <a:r>
              <a:rPr sz="2600" spc="-110" dirty="0">
                <a:latin typeface="Constantia"/>
                <a:cs typeface="Constantia"/>
              </a:rPr>
              <a:t> </a:t>
            </a:r>
            <a:r>
              <a:rPr sz="2600" dirty="0">
                <a:latin typeface="Constantia"/>
                <a:cs typeface="Constantia"/>
              </a:rPr>
              <a:t>Madera,</a:t>
            </a:r>
            <a:r>
              <a:rPr sz="2600" spc="-65" dirty="0">
                <a:latin typeface="Constantia"/>
                <a:cs typeface="Constantia"/>
              </a:rPr>
              <a:t> </a:t>
            </a:r>
            <a:r>
              <a:rPr sz="2600" spc="-20" dirty="0">
                <a:latin typeface="Constantia"/>
                <a:cs typeface="Constantia"/>
              </a:rPr>
              <a:t>Fresno,</a:t>
            </a:r>
            <a:r>
              <a:rPr sz="2600" spc="-140" dirty="0">
                <a:latin typeface="Constantia"/>
                <a:cs typeface="Constantia"/>
              </a:rPr>
              <a:t> </a:t>
            </a:r>
            <a:r>
              <a:rPr sz="2600" spc="-25" dirty="0">
                <a:latin typeface="Constantia"/>
                <a:cs typeface="Constantia"/>
              </a:rPr>
              <a:t>and </a:t>
            </a:r>
            <a:r>
              <a:rPr sz="2600" spc="-20" dirty="0">
                <a:latin typeface="Constantia"/>
                <a:cs typeface="Constantia"/>
              </a:rPr>
              <a:t>Kern</a:t>
            </a:r>
            <a:endParaRPr lang="en-US" sz="2600" spc="-20" dirty="0">
              <a:latin typeface="Constantia"/>
              <a:cs typeface="Constantia"/>
            </a:endParaRPr>
          </a:p>
          <a:p>
            <a:pPr marL="287020" marR="5080" indent="-274320">
              <a:lnSpc>
                <a:spcPct val="100000"/>
              </a:lnSpc>
              <a:buClr>
                <a:srgbClr val="F3A447"/>
              </a:buClr>
              <a:buSzPct val="84615"/>
              <a:buFont typeface="Wingdings 2"/>
              <a:buChar char=""/>
              <a:tabLst>
                <a:tab pos="287020" algn="l"/>
              </a:tabLst>
            </a:pPr>
            <a:endParaRPr lang="en-US" sz="2600" spc="-20" dirty="0">
              <a:latin typeface="Constantia"/>
              <a:cs typeface="Constantia"/>
            </a:endParaRPr>
          </a:p>
          <a:p>
            <a:pPr marL="287020" marR="5080" indent="-274320">
              <a:lnSpc>
                <a:spcPct val="100000"/>
              </a:lnSpc>
              <a:buClr>
                <a:srgbClr val="F3A447"/>
              </a:buClr>
              <a:buSzPct val="84615"/>
              <a:buFont typeface="Wingdings 2"/>
              <a:buChar char=""/>
              <a:tabLst>
                <a:tab pos="287020" algn="l"/>
              </a:tabLst>
            </a:pPr>
            <a:r>
              <a:rPr lang="en-US" sz="2600" spc="-20" dirty="0">
                <a:latin typeface="Constantia"/>
                <a:cs typeface="Constantia"/>
              </a:rPr>
              <a:t>2016 Mariposa 100 hives lost</a:t>
            </a:r>
            <a:endParaRPr sz="2600" dirty="0">
              <a:latin typeface="Constantia"/>
              <a:cs typeface="Constantia"/>
            </a:endParaRPr>
          </a:p>
        </p:txBody>
      </p:sp>
      <p:pic>
        <p:nvPicPr>
          <p:cNvPr id="5" name="object 5"/>
          <p:cNvPicPr/>
          <p:nvPr/>
        </p:nvPicPr>
        <p:blipFill>
          <a:blip r:embed="rId4" cstate="print"/>
          <a:stretch>
            <a:fillRect/>
          </a:stretch>
        </p:blipFill>
        <p:spPr>
          <a:xfrm>
            <a:off x="195072" y="1350263"/>
            <a:ext cx="3869435" cy="251612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orthographicFront"/>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6092461" y="4569617"/>
            <a:ext cx="2052720" cy="2055205"/>
          </a:xfrm>
          <a:prstGeom prst="rect">
            <a:avLst/>
          </a:prstGeom>
        </p:spPr>
      </p:pic>
      <p:grpSp>
        <p:nvGrpSpPr>
          <p:cNvPr id="3" name="object 3"/>
          <p:cNvGrpSpPr/>
          <p:nvPr/>
        </p:nvGrpSpPr>
        <p:grpSpPr>
          <a:xfrm>
            <a:off x="3581400" y="41275"/>
            <a:ext cx="4906010" cy="4968875"/>
            <a:chOff x="3581400" y="41275"/>
            <a:chExt cx="4906010" cy="4968875"/>
          </a:xfrm>
        </p:grpSpPr>
        <p:pic>
          <p:nvPicPr>
            <p:cNvPr id="4" name="object 4"/>
            <p:cNvPicPr/>
            <p:nvPr/>
          </p:nvPicPr>
          <p:blipFill>
            <a:blip r:embed="rId4" cstate="print"/>
            <a:stretch>
              <a:fillRect/>
            </a:stretch>
          </p:blipFill>
          <p:spPr>
            <a:xfrm>
              <a:off x="3581400" y="246199"/>
              <a:ext cx="2289009" cy="2145666"/>
            </a:xfrm>
            <a:prstGeom prst="rect">
              <a:avLst/>
            </a:prstGeom>
          </p:spPr>
        </p:pic>
        <p:pic>
          <p:nvPicPr>
            <p:cNvPr id="5" name="object 5"/>
            <p:cNvPicPr/>
            <p:nvPr/>
          </p:nvPicPr>
          <p:blipFill>
            <a:blip r:embed="rId5" cstate="print"/>
            <a:stretch>
              <a:fillRect/>
            </a:stretch>
          </p:blipFill>
          <p:spPr>
            <a:xfrm>
              <a:off x="5667095" y="2297137"/>
              <a:ext cx="2819805" cy="2712821"/>
            </a:xfrm>
            <a:prstGeom prst="rect">
              <a:avLst/>
            </a:prstGeom>
          </p:spPr>
        </p:pic>
        <p:pic>
          <p:nvPicPr>
            <p:cNvPr id="6" name="object 6"/>
            <p:cNvPicPr/>
            <p:nvPr/>
          </p:nvPicPr>
          <p:blipFill>
            <a:blip r:embed="rId6" cstate="print"/>
            <a:stretch>
              <a:fillRect/>
            </a:stretch>
          </p:blipFill>
          <p:spPr>
            <a:xfrm>
              <a:off x="5372100" y="41275"/>
              <a:ext cx="2777820" cy="2239466"/>
            </a:xfrm>
            <a:prstGeom prst="rect">
              <a:avLst/>
            </a:prstGeom>
          </p:spPr>
        </p:pic>
      </p:grpSp>
      <p:sp>
        <p:nvSpPr>
          <p:cNvPr id="7" name="object 7"/>
          <p:cNvSpPr txBox="1">
            <a:spLocks noGrp="1"/>
          </p:cNvSpPr>
          <p:nvPr>
            <p:ph type="title"/>
          </p:nvPr>
        </p:nvSpPr>
        <p:spPr>
          <a:xfrm>
            <a:off x="459740" y="1086040"/>
            <a:ext cx="3366135" cy="501015"/>
          </a:xfrm>
          <a:prstGeom prst="rect">
            <a:avLst/>
          </a:prstGeom>
        </p:spPr>
        <p:txBody>
          <a:bodyPr vert="horz" wrap="square" lIns="0" tIns="15240" rIns="0" bIns="0" rtlCol="0">
            <a:spAutoFit/>
          </a:bodyPr>
          <a:lstStyle/>
          <a:p>
            <a:pPr marL="12700">
              <a:lnSpc>
                <a:spcPct val="100000"/>
              </a:lnSpc>
              <a:spcBef>
                <a:spcPts val="120"/>
              </a:spcBef>
            </a:pPr>
            <a:r>
              <a:rPr sz="3100" dirty="0">
                <a:solidFill>
                  <a:srgbClr val="FF9900"/>
                </a:solidFill>
                <a:latin typeface="Webdings"/>
                <a:cs typeface="Webdings"/>
              </a:rPr>
              <a:t></a:t>
            </a:r>
            <a:r>
              <a:rPr sz="2600" b="1" dirty="0">
                <a:latin typeface="Constantia"/>
                <a:cs typeface="Constantia"/>
              </a:rPr>
              <a:t>CAC</a:t>
            </a:r>
            <a:r>
              <a:rPr sz="2600" b="1" spc="-125" dirty="0">
                <a:latin typeface="Constantia"/>
                <a:cs typeface="Constantia"/>
              </a:rPr>
              <a:t> </a:t>
            </a:r>
            <a:r>
              <a:rPr sz="2600" b="1" spc="-10" dirty="0">
                <a:latin typeface="Constantia"/>
                <a:cs typeface="Constantia"/>
              </a:rPr>
              <a:t>Investigations</a:t>
            </a:r>
            <a:endParaRPr sz="2600">
              <a:latin typeface="Constantia"/>
              <a:cs typeface="Constantia"/>
            </a:endParaRPr>
          </a:p>
        </p:txBody>
      </p:sp>
      <p:sp>
        <p:nvSpPr>
          <p:cNvPr id="8" name="object 8"/>
          <p:cNvSpPr txBox="1"/>
          <p:nvPr/>
        </p:nvSpPr>
        <p:spPr>
          <a:xfrm>
            <a:off x="459740" y="1561528"/>
            <a:ext cx="6776720" cy="4603750"/>
          </a:xfrm>
          <a:prstGeom prst="rect">
            <a:avLst/>
          </a:prstGeom>
        </p:spPr>
        <p:txBody>
          <a:bodyPr vert="horz" wrap="square" lIns="0" tIns="158115" rIns="0" bIns="0" rtlCol="0">
            <a:spAutoFit/>
          </a:bodyPr>
          <a:lstStyle/>
          <a:p>
            <a:pPr marL="12700">
              <a:lnSpc>
                <a:spcPct val="100000"/>
              </a:lnSpc>
              <a:spcBef>
                <a:spcPts val="1245"/>
              </a:spcBef>
            </a:pPr>
            <a:r>
              <a:rPr sz="3100" spc="-10" dirty="0">
                <a:solidFill>
                  <a:srgbClr val="FF9900"/>
                </a:solidFill>
                <a:latin typeface="Webdings"/>
                <a:cs typeface="Webdings"/>
              </a:rPr>
              <a:t></a:t>
            </a:r>
            <a:r>
              <a:rPr sz="2600" b="1" spc="-10" dirty="0">
                <a:solidFill>
                  <a:srgbClr val="0070C0"/>
                </a:solidFill>
                <a:latin typeface="Constantia"/>
                <a:cs typeface="Constantia"/>
              </a:rPr>
              <a:t>Media</a:t>
            </a:r>
            <a:r>
              <a:rPr sz="2600" b="1" spc="-145" dirty="0">
                <a:solidFill>
                  <a:srgbClr val="0070C0"/>
                </a:solidFill>
                <a:latin typeface="Constantia"/>
                <a:cs typeface="Constantia"/>
              </a:rPr>
              <a:t> </a:t>
            </a:r>
            <a:r>
              <a:rPr sz="2600" b="1" spc="-10" dirty="0">
                <a:solidFill>
                  <a:srgbClr val="0070C0"/>
                </a:solidFill>
                <a:latin typeface="Constantia"/>
                <a:cs typeface="Constantia"/>
              </a:rPr>
              <a:t>attention</a:t>
            </a:r>
            <a:endParaRPr sz="2600" dirty="0">
              <a:latin typeface="Constantia"/>
              <a:cs typeface="Constantia"/>
            </a:endParaRPr>
          </a:p>
          <a:p>
            <a:pPr marL="325120" marR="1063625" indent="-313055">
              <a:lnSpc>
                <a:spcPct val="105100"/>
              </a:lnSpc>
              <a:spcBef>
                <a:spcPts val="965"/>
              </a:spcBef>
            </a:pPr>
            <a:r>
              <a:rPr sz="3100" dirty="0">
                <a:solidFill>
                  <a:srgbClr val="FF9900"/>
                </a:solidFill>
                <a:latin typeface="Webdings"/>
                <a:cs typeface="Webdings"/>
              </a:rPr>
              <a:t></a:t>
            </a:r>
            <a:r>
              <a:rPr sz="2600" b="1" dirty="0">
                <a:latin typeface="Constantia"/>
                <a:cs typeface="Constantia"/>
              </a:rPr>
              <a:t>Increased</a:t>
            </a:r>
            <a:r>
              <a:rPr sz="2600" b="1" spc="-40" dirty="0">
                <a:latin typeface="Constantia"/>
                <a:cs typeface="Constantia"/>
              </a:rPr>
              <a:t> </a:t>
            </a:r>
            <a:r>
              <a:rPr sz="2600" b="1" spc="-10" dirty="0">
                <a:latin typeface="Constantia"/>
                <a:cs typeface="Constantia"/>
              </a:rPr>
              <a:t>nationwide</a:t>
            </a:r>
            <a:r>
              <a:rPr sz="2600" b="1" spc="-160" dirty="0">
                <a:latin typeface="Constantia"/>
                <a:cs typeface="Constantia"/>
              </a:rPr>
              <a:t> </a:t>
            </a:r>
            <a:r>
              <a:rPr sz="2600" b="1" spc="-10" dirty="0">
                <a:latin typeface="Constantia"/>
                <a:cs typeface="Constantia"/>
              </a:rPr>
              <a:t>attention</a:t>
            </a:r>
            <a:r>
              <a:rPr sz="2600" b="1" spc="-90" dirty="0">
                <a:latin typeface="Constantia"/>
                <a:cs typeface="Constantia"/>
              </a:rPr>
              <a:t> </a:t>
            </a:r>
            <a:r>
              <a:rPr sz="2600" b="1" spc="-25" dirty="0">
                <a:latin typeface="Constantia"/>
                <a:cs typeface="Constantia"/>
              </a:rPr>
              <a:t>to </a:t>
            </a:r>
            <a:r>
              <a:rPr sz="2600" b="1" spc="-10" dirty="0">
                <a:latin typeface="Constantia"/>
                <a:cs typeface="Constantia"/>
              </a:rPr>
              <a:t>pollinator</a:t>
            </a:r>
            <a:r>
              <a:rPr sz="2600" b="1" spc="-170" dirty="0">
                <a:latin typeface="Constantia"/>
                <a:cs typeface="Constantia"/>
              </a:rPr>
              <a:t> </a:t>
            </a:r>
            <a:r>
              <a:rPr sz="2600" b="1" dirty="0">
                <a:latin typeface="Constantia"/>
                <a:cs typeface="Constantia"/>
              </a:rPr>
              <a:t>protection</a:t>
            </a:r>
            <a:r>
              <a:rPr sz="2600" b="1" spc="-110" dirty="0">
                <a:latin typeface="Constantia"/>
                <a:cs typeface="Constantia"/>
              </a:rPr>
              <a:t> </a:t>
            </a:r>
            <a:r>
              <a:rPr sz="2600" b="1" spc="-10" dirty="0">
                <a:latin typeface="Constantia"/>
                <a:cs typeface="Constantia"/>
              </a:rPr>
              <a:t>issues</a:t>
            </a:r>
            <a:endParaRPr sz="2600" dirty="0">
              <a:latin typeface="Constantia"/>
              <a:cs typeface="Constantia"/>
            </a:endParaRPr>
          </a:p>
          <a:p>
            <a:pPr marL="329565" marR="5080" indent="-317500">
              <a:lnSpc>
                <a:spcPct val="105100"/>
              </a:lnSpc>
              <a:spcBef>
                <a:spcPts val="1060"/>
              </a:spcBef>
            </a:pPr>
            <a:r>
              <a:rPr sz="3100" dirty="0">
                <a:solidFill>
                  <a:srgbClr val="FF9900"/>
                </a:solidFill>
                <a:latin typeface="Webdings"/>
                <a:cs typeface="Webdings"/>
              </a:rPr>
              <a:t></a:t>
            </a:r>
            <a:r>
              <a:rPr sz="2600" b="1" dirty="0">
                <a:solidFill>
                  <a:srgbClr val="0070C0"/>
                </a:solidFill>
                <a:latin typeface="Constantia"/>
                <a:cs typeface="Constantia"/>
              </a:rPr>
              <a:t>Fed</a:t>
            </a:r>
            <a:r>
              <a:rPr sz="2600" b="1" spc="-50" dirty="0">
                <a:solidFill>
                  <a:srgbClr val="0070C0"/>
                </a:solidFill>
                <a:latin typeface="Constantia"/>
                <a:cs typeface="Constantia"/>
              </a:rPr>
              <a:t> EPA</a:t>
            </a:r>
            <a:r>
              <a:rPr sz="2600" b="1" spc="-105" dirty="0">
                <a:solidFill>
                  <a:srgbClr val="0070C0"/>
                </a:solidFill>
                <a:latin typeface="Constantia"/>
                <a:cs typeface="Constantia"/>
              </a:rPr>
              <a:t> </a:t>
            </a:r>
            <a:r>
              <a:rPr sz="2600" b="1" dirty="0">
                <a:solidFill>
                  <a:srgbClr val="0070C0"/>
                </a:solidFill>
                <a:latin typeface="Constantia"/>
                <a:cs typeface="Constantia"/>
              </a:rPr>
              <a:t>meeting</a:t>
            </a:r>
            <a:r>
              <a:rPr sz="2600" b="1" spc="-125" dirty="0">
                <a:solidFill>
                  <a:srgbClr val="0070C0"/>
                </a:solidFill>
                <a:latin typeface="Constantia"/>
                <a:cs typeface="Constantia"/>
              </a:rPr>
              <a:t> </a:t>
            </a:r>
            <a:r>
              <a:rPr sz="2600" b="1" dirty="0">
                <a:solidFill>
                  <a:srgbClr val="0070C0"/>
                </a:solidFill>
                <a:latin typeface="Constantia"/>
                <a:cs typeface="Constantia"/>
              </a:rPr>
              <a:t>with</a:t>
            </a:r>
            <a:r>
              <a:rPr sz="2600" b="1" spc="-90" dirty="0">
                <a:solidFill>
                  <a:srgbClr val="0070C0"/>
                </a:solidFill>
                <a:latin typeface="Constantia"/>
                <a:cs typeface="Constantia"/>
              </a:rPr>
              <a:t> </a:t>
            </a:r>
            <a:r>
              <a:rPr sz="2600" b="1" dirty="0">
                <a:solidFill>
                  <a:srgbClr val="0070C0"/>
                </a:solidFill>
                <a:latin typeface="Constantia"/>
                <a:cs typeface="Constantia"/>
              </a:rPr>
              <a:t>beekeepers</a:t>
            </a:r>
            <a:r>
              <a:rPr sz="2600" b="1" spc="-110" dirty="0">
                <a:solidFill>
                  <a:srgbClr val="0070C0"/>
                </a:solidFill>
                <a:latin typeface="Constantia"/>
                <a:cs typeface="Constantia"/>
              </a:rPr>
              <a:t> </a:t>
            </a:r>
            <a:r>
              <a:rPr sz="2600" b="1" spc="-10" dirty="0">
                <a:solidFill>
                  <a:srgbClr val="0070C0"/>
                </a:solidFill>
                <a:latin typeface="Constantia"/>
                <a:cs typeface="Constantia"/>
              </a:rPr>
              <a:t>3/24/14 </a:t>
            </a:r>
            <a:r>
              <a:rPr sz="2600" b="1" dirty="0">
                <a:solidFill>
                  <a:srgbClr val="0070C0"/>
                </a:solidFill>
                <a:latin typeface="Constantia"/>
                <a:cs typeface="Constantia"/>
              </a:rPr>
              <a:t>Los</a:t>
            </a:r>
            <a:r>
              <a:rPr sz="2600" b="1" spc="-20" dirty="0">
                <a:solidFill>
                  <a:srgbClr val="0070C0"/>
                </a:solidFill>
                <a:latin typeface="Constantia"/>
                <a:cs typeface="Constantia"/>
              </a:rPr>
              <a:t> </a:t>
            </a:r>
            <a:r>
              <a:rPr sz="2600" b="1" spc="-10" dirty="0">
                <a:solidFill>
                  <a:srgbClr val="0070C0"/>
                </a:solidFill>
                <a:latin typeface="Constantia"/>
                <a:cs typeface="Constantia"/>
              </a:rPr>
              <a:t>Banos</a:t>
            </a:r>
            <a:endParaRPr sz="2600" dirty="0">
              <a:latin typeface="Constantia"/>
              <a:cs typeface="Constantia"/>
            </a:endParaRPr>
          </a:p>
          <a:p>
            <a:pPr marL="12700">
              <a:lnSpc>
                <a:spcPct val="100000"/>
              </a:lnSpc>
              <a:spcBef>
                <a:spcPts val="1250"/>
              </a:spcBef>
            </a:pPr>
            <a:r>
              <a:rPr sz="3100" dirty="0">
                <a:solidFill>
                  <a:srgbClr val="FF9900"/>
                </a:solidFill>
                <a:latin typeface="Webdings"/>
                <a:cs typeface="Webdings"/>
              </a:rPr>
              <a:t></a:t>
            </a:r>
            <a:r>
              <a:rPr sz="2600" b="1" dirty="0">
                <a:latin typeface="Constantia"/>
                <a:cs typeface="Constantia"/>
              </a:rPr>
              <a:t>DPR</a:t>
            </a:r>
            <a:r>
              <a:rPr sz="2600" b="1" spc="-45" dirty="0">
                <a:latin typeface="Constantia"/>
                <a:cs typeface="Constantia"/>
              </a:rPr>
              <a:t> </a:t>
            </a:r>
            <a:r>
              <a:rPr sz="2600" b="1" spc="-10" dirty="0">
                <a:latin typeface="Constantia"/>
                <a:cs typeface="Constantia"/>
              </a:rPr>
              <a:t>Director</a:t>
            </a:r>
            <a:r>
              <a:rPr sz="2600" b="1" spc="-125" dirty="0">
                <a:latin typeface="Constantia"/>
                <a:cs typeface="Constantia"/>
              </a:rPr>
              <a:t> </a:t>
            </a:r>
            <a:r>
              <a:rPr sz="2600" b="1" dirty="0">
                <a:latin typeface="Constantia"/>
                <a:cs typeface="Constantia"/>
              </a:rPr>
              <a:t>meeting</a:t>
            </a:r>
            <a:r>
              <a:rPr sz="2600" b="1" spc="-100" dirty="0">
                <a:latin typeface="Constantia"/>
                <a:cs typeface="Constantia"/>
              </a:rPr>
              <a:t> </a:t>
            </a:r>
            <a:r>
              <a:rPr sz="2600" b="1" dirty="0">
                <a:latin typeface="Constantia"/>
                <a:cs typeface="Constantia"/>
              </a:rPr>
              <a:t>with</a:t>
            </a:r>
            <a:r>
              <a:rPr sz="2600" b="1" spc="-65" dirty="0">
                <a:latin typeface="Constantia"/>
                <a:cs typeface="Constantia"/>
              </a:rPr>
              <a:t> </a:t>
            </a:r>
            <a:r>
              <a:rPr sz="2600" b="1" spc="-10" dirty="0">
                <a:latin typeface="Constantia"/>
                <a:cs typeface="Constantia"/>
              </a:rPr>
              <a:t>beekeepers</a:t>
            </a:r>
            <a:endParaRPr sz="2600" dirty="0">
              <a:latin typeface="Constantia"/>
              <a:cs typeface="Constantia"/>
            </a:endParaRPr>
          </a:p>
          <a:p>
            <a:pPr marL="12700">
              <a:lnSpc>
                <a:spcPct val="100000"/>
              </a:lnSpc>
              <a:spcBef>
                <a:spcPts val="1155"/>
              </a:spcBef>
            </a:pPr>
            <a:r>
              <a:rPr sz="3100" dirty="0">
                <a:solidFill>
                  <a:srgbClr val="FF9900"/>
                </a:solidFill>
                <a:latin typeface="Webdings"/>
                <a:cs typeface="Webdings"/>
              </a:rPr>
              <a:t></a:t>
            </a:r>
            <a:r>
              <a:rPr sz="2600" b="1" dirty="0">
                <a:solidFill>
                  <a:srgbClr val="0070C0"/>
                </a:solidFill>
                <a:latin typeface="Constantia"/>
                <a:cs typeface="Constantia"/>
              </a:rPr>
              <a:t>CAC</a:t>
            </a:r>
            <a:r>
              <a:rPr sz="2600" b="1" spc="-80" dirty="0">
                <a:solidFill>
                  <a:srgbClr val="0070C0"/>
                </a:solidFill>
                <a:latin typeface="Constantia"/>
                <a:cs typeface="Constantia"/>
              </a:rPr>
              <a:t> </a:t>
            </a:r>
            <a:r>
              <a:rPr sz="2600" b="1" dirty="0">
                <a:solidFill>
                  <a:srgbClr val="0070C0"/>
                </a:solidFill>
                <a:latin typeface="Constantia"/>
                <a:cs typeface="Constantia"/>
              </a:rPr>
              <a:t>bee</a:t>
            </a:r>
            <a:r>
              <a:rPr sz="2600" b="1" spc="-100" dirty="0">
                <a:solidFill>
                  <a:srgbClr val="0070C0"/>
                </a:solidFill>
                <a:latin typeface="Constantia"/>
                <a:cs typeface="Constantia"/>
              </a:rPr>
              <a:t> </a:t>
            </a:r>
            <a:r>
              <a:rPr sz="2600" b="1" spc="-10" dirty="0">
                <a:solidFill>
                  <a:srgbClr val="0070C0"/>
                </a:solidFill>
                <a:latin typeface="Constantia"/>
                <a:cs typeface="Constantia"/>
              </a:rPr>
              <a:t>investigation</a:t>
            </a:r>
            <a:r>
              <a:rPr sz="2600" b="1" spc="-120" dirty="0">
                <a:solidFill>
                  <a:srgbClr val="0070C0"/>
                </a:solidFill>
                <a:latin typeface="Constantia"/>
                <a:cs typeface="Constantia"/>
              </a:rPr>
              <a:t> </a:t>
            </a:r>
            <a:r>
              <a:rPr sz="2600" b="1" spc="-10" dirty="0">
                <a:solidFill>
                  <a:srgbClr val="0070C0"/>
                </a:solidFill>
                <a:latin typeface="Constantia"/>
                <a:cs typeface="Constantia"/>
              </a:rPr>
              <a:t>training</a:t>
            </a:r>
            <a:endParaRPr sz="2600" dirty="0">
              <a:latin typeface="Constantia"/>
              <a:cs typeface="Constantia"/>
            </a:endParaRPr>
          </a:p>
          <a:p>
            <a:pPr marL="12700">
              <a:lnSpc>
                <a:spcPct val="100000"/>
              </a:lnSpc>
              <a:spcBef>
                <a:spcPts val="1150"/>
              </a:spcBef>
            </a:pPr>
            <a:r>
              <a:rPr sz="3100" dirty="0">
                <a:solidFill>
                  <a:srgbClr val="FF9900"/>
                </a:solidFill>
                <a:latin typeface="Webdings"/>
                <a:cs typeface="Webdings"/>
              </a:rPr>
              <a:t></a:t>
            </a:r>
            <a:r>
              <a:rPr sz="2600" b="1" dirty="0">
                <a:latin typeface="Constantia"/>
                <a:cs typeface="Constantia"/>
              </a:rPr>
              <a:t>Almond</a:t>
            </a:r>
            <a:r>
              <a:rPr sz="2600" b="1" spc="-45" dirty="0">
                <a:latin typeface="Constantia"/>
                <a:cs typeface="Constantia"/>
              </a:rPr>
              <a:t> </a:t>
            </a:r>
            <a:r>
              <a:rPr sz="2600" b="1" dirty="0">
                <a:latin typeface="Constantia"/>
                <a:cs typeface="Constantia"/>
              </a:rPr>
              <a:t>Board</a:t>
            </a:r>
            <a:r>
              <a:rPr sz="2600" b="1" spc="-85" dirty="0">
                <a:latin typeface="Constantia"/>
                <a:cs typeface="Constantia"/>
              </a:rPr>
              <a:t> </a:t>
            </a:r>
            <a:r>
              <a:rPr sz="2600" b="1" dirty="0">
                <a:latin typeface="Constantia"/>
                <a:cs typeface="Constantia"/>
              </a:rPr>
              <a:t>of</a:t>
            </a:r>
            <a:r>
              <a:rPr sz="2600" b="1" spc="45" dirty="0">
                <a:latin typeface="Constantia"/>
                <a:cs typeface="Constantia"/>
              </a:rPr>
              <a:t> </a:t>
            </a:r>
            <a:r>
              <a:rPr sz="2600" b="1" dirty="0">
                <a:latin typeface="Constantia"/>
                <a:cs typeface="Constantia"/>
              </a:rPr>
              <a:t>California</a:t>
            </a:r>
            <a:r>
              <a:rPr sz="2600" b="1" spc="-120" dirty="0">
                <a:latin typeface="Constantia"/>
                <a:cs typeface="Constantia"/>
              </a:rPr>
              <a:t> </a:t>
            </a:r>
            <a:r>
              <a:rPr sz="2600" b="1" spc="-20" dirty="0">
                <a:latin typeface="Constantia"/>
                <a:cs typeface="Constantia"/>
              </a:rPr>
              <a:t>BMPs</a:t>
            </a:r>
            <a:endParaRPr sz="2600" dirty="0">
              <a:latin typeface="Constantia"/>
              <a:cs typeface="Constantia"/>
            </a:endParaRPr>
          </a:p>
        </p:txBody>
      </p:sp>
      <p:grpSp>
        <p:nvGrpSpPr>
          <p:cNvPr id="9" name="object 9"/>
          <p:cNvGrpSpPr/>
          <p:nvPr/>
        </p:nvGrpSpPr>
        <p:grpSpPr>
          <a:xfrm>
            <a:off x="333756" y="126492"/>
            <a:ext cx="3293745" cy="1016635"/>
            <a:chOff x="333756" y="126492"/>
            <a:chExt cx="3293745" cy="1016635"/>
          </a:xfrm>
        </p:grpSpPr>
        <p:pic>
          <p:nvPicPr>
            <p:cNvPr id="10" name="object 10"/>
            <p:cNvPicPr/>
            <p:nvPr/>
          </p:nvPicPr>
          <p:blipFill>
            <a:blip r:embed="rId7" cstate="print"/>
            <a:stretch>
              <a:fillRect/>
            </a:stretch>
          </p:blipFill>
          <p:spPr>
            <a:xfrm>
              <a:off x="646428" y="391838"/>
              <a:ext cx="2679255" cy="449122"/>
            </a:xfrm>
            <a:prstGeom prst="rect">
              <a:avLst/>
            </a:prstGeom>
          </p:spPr>
        </p:pic>
        <p:pic>
          <p:nvPicPr>
            <p:cNvPr id="11" name="object 11"/>
            <p:cNvPicPr/>
            <p:nvPr/>
          </p:nvPicPr>
          <p:blipFill>
            <a:blip r:embed="rId8" cstate="print"/>
            <a:stretch>
              <a:fillRect/>
            </a:stretch>
          </p:blipFill>
          <p:spPr>
            <a:xfrm>
              <a:off x="333756" y="126492"/>
              <a:ext cx="3293363" cy="1016507"/>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9144000" cy="6858000"/>
            <a:chOff x="0" y="0"/>
            <a:chExt cx="9144000" cy="6858000"/>
          </a:xfrm>
        </p:grpSpPr>
        <p:pic>
          <p:nvPicPr>
            <p:cNvPr id="3" name="object 3"/>
            <p:cNvPicPr/>
            <p:nvPr/>
          </p:nvPicPr>
          <p:blipFill>
            <a:blip r:embed="rId3" cstate="print"/>
            <a:stretch>
              <a:fillRect/>
            </a:stretch>
          </p:blipFill>
          <p:spPr>
            <a:xfrm>
              <a:off x="1851660" y="1903475"/>
              <a:ext cx="5733287" cy="4317491"/>
            </a:xfrm>
            <a:prstGeom prst="rect">
              <a:avLst/>
            </a:prstGeom>
          </p:spPr>
        </p:pic>
        <p:sp>
          <p:nvSpPr>
            <p:cNvPr id="4" name="object 4"/>
            <p:cNvSpPr/>
            <p:nvPr/>
          </p:nvSpPr>
          <p:spPr>
            <a:xfrm>
              <a:off x="1624406" y="1676399"/>
              <a:ext cx="6188075" cy="4771390"/>
            </a:xfrm>
            <a:custGeom>
              <a:avLst/>
              <a:gdLst/>
              <a:ahLst/>
              <a:cxnLst/>
              <a:rect l="l" t="t" r="r" b="b"/>
              <a:pathLst>
                <a:path w="6188075" h="4771390">
                  <a:moveTo>
                    <a:pt x="6004738" y="182880"/>
                  </a:moveTo>
                  <a:lnTo>
                    <a:pt x="182880" y="182880"/>
                  </a:lnTo>
                  <a:lnTo>
                    <a:pt x="182880" y="228600"/>
                  </a:lnTo>
                  <a:lnTo>
                    <a:pt x="182880" y="4542790"/>
                  </a:lnTo>
                  <a:lnTo>
                    <a:pt x="182880" y="4588510"/>
                  </a:lnTo>
                  <a:lnTo>
                    <a:pt x="6004738" y="4588510"/>
                  </a:lnTo>
                  <a:lnTo>
                    <a:pt x="6004738" y="4542790"/>
                  </a:lnTo>
                  <a:lnTo>
                    <a:pt x="228600" y="4542790"/>
                  </a:lnTo>
                  <a:lnTo>
                    <a:pt x="228600" y="228600"/>
                  </a:lnTo>
                  <a:lnTo>
                    <a:pt x="5959018" y="228600"/>
                  </a:lnTo>
                  <a:lnTo>
                    <a:pt x="5959018" y="4542371"/>
                  </a:lnTo>
                  <a:lnTo>
                    <a:pt x="6004738" y="4542371"/>
                  </a:lnTo>
                  <a:lnTo>
                    <a:pt x="6004738" y="228600"/>
                  </a:lnTo>
                  <a:lnTo>
                    <a:pt x="6004738" y="182880"/>
                  </a:lnTo>
                  <a:close/>
                </a:path>
                <a:path w="6188075" h="4771390">
                  <a:moveTo>
                    <a:pt x="6187618" y="137172"/>
                  </a:moveTo>
                  <a:lnTo>
                    <a:pt x="6050445" y="137160"/>
                  </a:lnTo>
                  <a:lnTo>
                    <a:pt x="6050445" y="4633823"/>
                  </a:lnTo>
                  <a:lnTo>
                    <a:pt x="6187618" y="4633823"/>
                  </a:lnTo>
                  <a:lnTo>
                    <a:pt x="6187618" y="137172"/>
                  </a:lnTo>
                  <a:close/>
                </a:path>
                <a:path w="6188075" h="4771390">
                  <a:moveTo>
                    <a:pt x="6187618" y="0"/>
                  </a:moveTo>
                  <a:lnTo>
                    <a:pt x="0" y="0"/>
                  </a:lnTo>
                  <a:lnTo>
                    <a:pt x="0" y="137160"/>
                  </a:lnTo>
                  <a:lnTo>
                    <a:pt x="0" y="4634230"/>
                  </a:lnTo>
                  <a:lnTo>
                    <a:pt x="0" y="4771390"/>
                  </a:lnTo>
                  <a:lnTo>
                    <a:pt x="6187618" y="4771390"/>
                  </a:lnTo>
                  <a:lnTo>
                    <a:pt x="6187618" y="4634230"/>
                  </a:lnTo>
                  <a:lnTo>
                    <a:pt x="137160" y="4634230"/>
                  </a:lnTo>
                  <a:lnTo>
                    <a:pt x="137160" y="137160"/>
                  </a:lnTo>
                  <a:lnTo>
                    <a:pt x="6050445" y="137160"/>
                  </a:lnTo>
                  <a:lnTo>
                    <a:pt x="6187618" y="137160"/>
                  </a:lnTo>
                  <a:lnTo>
                    <a:pt x="6187618" y="0"/>
                  </a:lnTo>
                  <a:close/>
                </a:path>
              </a:pathLst>
            </a:custGeom>
            <a:solidFill>
              <a:srgbClr val="000000"/>
            </a:solidFill>
          </p:spPr>
          <p:txBody>
            <a:bodyPr wrap="square" lIns="0" tIns="0" rIns="0" bIns="0" rtlCol="0"/>
            <a:lstStyle/>
            <a:p>
              <a:endParaRPr/>
            </a:p>
          </p:txBody>
        </p:sp>
        <p:pic>
          <p:nvPicPr>
            <p:cNvPr id="5" name="object 5"/>
            <p:cNvPicPr/>
            <p:nvPr/>
          </p:nvPicPr>
          <p:blipFill>
            <a:blip r:embed="rId4" cstate="print"/>
            <a:stretch>
              <a:fillRect/>
            </a:stretch>
          </p:blipFill>
          <p:spPr>
            <a:xfrm>
              <a:off x="1531969" y="546845"/>
              <a:ext cx="6613169" cy="329691"/>
            </a:xfrm>
            <a:prstGeom prst="rect">
              <a:avLst/>
            </a:prstGeom>
          </p:spPr>
        </p:pic>
        <p:pic>
          <p:nvPicPr>
            <p:cNvPr id="6" name="object 6"/>
            <p:cNvPicPr/>
            <p:nvPr/>
          </p:nvPicPr>
          <p:blipFill>
            <a:blip r:embed="rId5" cstate="print"/>
            <a:stretch>
              <a:fillRect/>
            </a:stretch>
          </p:blipFill>
          <p:spPr>
            <a:xfrm>
              <a:off x="3670510" y="1095491"/>
              <a:ext cx="2334920" cy="329692"/>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429</TotalTime>
  <Words>1973</Words>
  <Application>Microsoft Office PowerPoint</Application>
  <PresentationFormat>On-screen Show (4:3)</PresentationFormat>
  <Paragraphs>199</Paragraphs>
  <Slides>47</Slides>
  <Notes>44</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47</vt:i4>
      </vt:variant>
    </vt:vector>
  </HeadingPairs>
  <TitlesOfParts>
    <vt:vector size="61" baseType="lpstr">
      <vt:lpstr>Abadi</vt:lpstr>
      <vt:lpstr>Arial</vt:lpstr>
      <vt:lpstr>Arial Narrow</vt:lpstr>
      <vt:lpstr>Calibri</vt:lpstr>
      <vt:lpstr>Comic Sans MS</vt:lpstr>
      <vt:lpstr>Constantia</vt:lpstr>
      <vt:lpstr>Source Sans Pro</vt:lpstr>
      <vt:lpstr>Times New Roman</vt:lpstr>
      <vt:lpstr>TimesNewRomanPSMT</vt:lpstr>
      <vt:lpstr>Trebuchet MS</vt:lpstr>
      <vt:lpstr>Webdings</vt:lpstr>
      <vt:lpstr>Wingdings</vt:lpstr>
      <vt:lpstr>Wingdings 2</vt:lpstr>
      <vt:lpstr>Office Theme</vt:lpstr>
      <vt:lpstr>PowerPoint Presentation</vt:lpstr>
      <vt:lpstr> Leave with an increased awareness of pollinator protection strategies</vt:lpstr>
      <vt:lpstr> Importance of pollinators</vt:lpstr>
      <vt:lpstr> Insect pollinators are important for pollinating wild plants, contributing a food source for wildlife.</vt:lpstr>
      <vt:lpstr>PowerPoint Presentation</vt:lpstr>
      <vt:lpstr>PowerPoint Presentation</vt:lpstr>
      <vt:lpstr>PowerPoint Presentation</vt:lpstr>
      <vt:lpstr>CAC Investigations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“Importance of Pollinators</vt:lpstr>
      <vt:lpstr>EPA Bee Advisory Box on pesticide labels Ongoing effort to protect bees</vt:lpstr>
      <vt:lpstr>PowerPoint Presentation</vt:lpstr>
      <vt:lpstr>PowerPoint Presentation</vt:lpstr>
      <vt:lpstr>PowerPoint Presentation</vt:lpstr>
      <vt:lpstr>PowerPoint Presentation</vt:lpstr>
      <vt:lpstr>For products that pose risk to pollinators:</vt:lpstr>
      <vt:lpstr>Contracted Pollination Services</vt:lpstr>
      <vt:lpstr>Crops that attract bees NOT under contacting services</vt:lpstr>
      <vt:lpstr>PowerPoint Presentation</vt:lpstr>
      <vt:lpstr>PowerPoint Presentation</vt:lpstr>
      <vt:lpstr>PowerPoint Presentation</vt:lpstr>
      <vt:lpstr>PowerPoint Presentation</vt:lpstr>
      <vt:lpstr>PowerPoint Presentation</vt:lpstr>
      <vt:lpstr>Failure of a beekeeper to remove hives shall not prevent the application of pesticides to blossoming plants if the application is consistent with the pesticide's labeling and regulations. When the pesticide applicator has complied with the notification ,the applicator shall not be liable for injury to bees that enter the area treated during or after the application.</vt:lpstr>
      <vt:lpstr>PowerPoint Presentation</vt:lpstr>
      <vt:lpstr>PowerPoint Presentation</vt:lpstr>
      <vt:lpstr>PowerPoint Presentation</vt:lpstr>
      <vt:lpstr>PowerPoint Presentation</vt:lpstr>
      <vt:lpstr>3CCR 6654 Notification to Beekeepers</vt:lpstr>
      <vt:lpstr>PowerPoint Presentation</vt:lpstr>
      <vt:lpstr>PowerPoint Presentation</vt:lpstr>
      <vt:lpstr>PowerPoint Presentation</vt:lpstr>
      <vt:lpstr>PowerPoint Presentation</vt:lpstr>
      <vt:lpstr>PowerPoint Presentation</vt:lpstr>
      <vt:lpstr>PowerPoint Presentation</vt:lpstr>
      <vt:lpstr>Honey bees are essential for a successful almond crop!</vt:lpstr>
      <vt:lpstr>PowerPoint Presentation</vt:lpstr>
      <vt:lpstr>PowerPoint Presentation</vt:lpstr>
      <vt:lpstr>PowerPoint Presentation</vt:lpstr>
      <vt:lpstr>PowerPoint Presentation</vt:lpstr>
    </vt:vector>
  </TitlesOfParts>
  <Company>County of Fresno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dedwards</dc:creator>
  <cp:lastModifiedBy>Agriculture Commissioner</cp:lastModifiedBy>
  <cp:revision>1</cp:revision>
  <cp:lastPrinted>2023-08-03T00:29:02Z</cp:lastPrinted>
  <dcterms:created xsi:type="dcterms:W3CDTF">2023-08-02T17:22:05Z</dcterms:created>
  <dcterms:modified xsi:type="dcterms:W3CDTF">2023-08-03T00:31:50Z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2015-11-30T00:00:00Z</vt:filetime>
  </property>
  <property fmtid="{D5CDD505-2E9C-101B-9397-08002B2CF9AE}" pid="3" name="Creator">
    <vt:lpwstr>Acrobat PDFMaker 11 for PowerPoint</vt:lpwstr>
  </property>
  <property fmtid="{D5CDD505-2E9C-101B-9397-08002B2CF9AE}" pid="4" name="LastSaved">
    <vt:filetime>2023-08-02T00:00:00Z</vt:filetime>
  </property>
  <property fmtid="{D5CDD505-2E9C-101B-9397-08002B2CF9AE}" pid="5" name="Producer">
    <vt:lpwstr>Adobe PDF Library 11.0</vt:lpwstr>
  </property>
</Properties>
</file>