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  <p:sldId id="261" r:id="rId5"/>
    <p:sldId id="263" r:id="rId6"/>
    <p:sldId id="265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490"/>
    <a:srgbClr val="C1DC60"/>
    <a:srgbClr val="E0F381"/>
    <a:srgbClr val="C0BD96"/>
    <a:srgbClr val="BEE24C"/>
    <a:srgbClr val="C5C5AF"/>
    <a:srgbClr val="ADC7AD"/>
    <a:srgbClr val="808000"/>
    <a:srgbClr val="DF985C"/>
    <a:srgbClr val="B66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>
        <p:scale>
          <a:sx n="80" d="100"/>
          <a:sy n="80" d="100"/>
        </p:scale>
        <p:origin x="133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Why? pitfalls?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Operating structure highlights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it would look like for Mendocino county 4-h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A6BD4-857F-4C66-97FA-B1E1C180A950}" type="pres">
      <dgm:prSet presAssocID="{DC13AB6D-DEA2-4CBB-AC69-1EF1A6AD1512}" presName="bgRect" presStyleLbl="alignNode1" presStyleIdx="0" presStyleCnt="3"/>
      <dgm:spPr/>
      <dgm:t>
        <a:bodyPr/>
        <a:lstStyle/>
        <a:p>
          <a:endParaRPr lang="en-US"/>
        </a:p>
      </dgm:t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7A223-AC17-40BD-B7C5-0447661C2934}" type="pres">
      <dgm:prSet presAssocID="{9C64CC83-643C-4E12-8F97-BC19DC031190}" presName="sibTrans" presStyleCnt="0"/>
      <dgm:spPr/>
      <dgm:t>
        <a:bodyPr/>
        <a:lstStyle/>
        <a:p>
          <a:endParaRPr lang="en-US"/>
        </a:p>
      </dgm:t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E7F27-0E5D-4AFB-ACD6-B5A19E79EA42}" type="pres">
      <dgm:prSet presAssocID="{53742231-981F-480A-940F-203EC2F7423F}" presName="bgRect" presStyleLbl="alignNode1" presStyleIdx="1" presStyleCnt="3"/>
      <dgm:spPr/>
      <dgm:t>
        <a:bodyPr/>
        <a:lstStyle/>
        <a:p>
          <a:endParaRPr lang="en-US"/>
        </a:p>
      </dgm:t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6C1DA-E751-469B-91D5-B7ADF3790DAB}" type="pres">
      <dgm:prSet presAssocID="{EF449C32-A7AE-4099-9E9B-9E2F736A89CE}" presName="sibTrans" presStyleCnt="0"/>
      <dgm:spPr/>
      <dgm:t>
        <a:bodyPr/>
        <a:lstStyle/>
        <a:p>
          <a:endParaRPr lang="en-US"/>
        </a:p>
      </dgm:t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62F17-E99D-4FEF-B376-961CA4CB20EB}" type="pres">
      <dgm:prSet presAssocID="{9EF41CC5-EF3B-4A6D-8229-3F1333EADFB3}" presName="bgRect" presStyleLbl="alignNode1" presStyleIdx="2" presStyleCnt="3"/>
      <dgm:spPr/>
      <dgm:t>
        <a:bodyPr/>
        <a:lstStyle/>
        <a:p>
          <a:endParaRPr lang="en-US"/>
        </a:p>
      </dgm:t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 smtClean="0"/>
            <a:t>Review the proposed operations procedures for Mendocino county 4-h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 smtClean="0"/>
            <a:t>Review and submit participation survey prior to may 15</a:t>
          </a:r>
          <a:r>
            <a:rPr lang="en-US" baseline="30000" dirty="0" smtClean="0"/>
            <a:t>th  </a:t>
          </a:r>
        </a:p>
        <a:p>
          <a:pPr>
            <a:defRPr cap="all"/>
          </a:pPr>
          <a:endParaRPr lang="en-US" dirty="0"/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 smtClean="0"/>
            <a:t>Vote during county council meeting on</a:t>
          </a:r>
        </a:p>
        <a:p>
          <a:pPr>
            <a:defRPr cap="all"/>
          </a:pPr>
          <a:r>
            <a:rPr lang="en-US" dirty="0" err="1" smtClean="0"/>
            <a:t>july</a:t>
          </a:r>
          <a:r>
            <a:rPr lang="en-US" dirty="0" smtClean="0"/>
            <a:t> 9</a:t>
          </a:r>
          <a:r>
            <a:rPr lang="en-US" baseline="30000" dirty="0" smtClean="0"/>
            <a:t>th</a:t>
          </a:r>
          <a:r>
            <a:rPr lang="en-US" dirty="0" smtClean="0"/>
            <a:t>, 2022</a:t>
          </a:r>
          <a:endParaRPr lang="en-US" dirty="0"/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A6BD4-857F-4C66-97FA-B1E1C180A950}" type="pres">
      <dgm:prSet presAssocID="{DC13AB6D-DEA2-4CBB-AC69-1EF1A6AD1512}" presName="bgRect" presStyleLbl="alignNode1" presStyleIdx="0" presStyleCnt="3"/>
      <dgm:spPr/>
      <dgm:t>
        <a:bodyPr/>
        <a:lstStyle/>
        <a:p>
          <a:endParaRPr lang="en-US"/>
        </a:p>
      </dgm:t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7A223-AC17-40BD-B7C5-0447661C2934}" type="pres">
      <dgm:prSet presAssocID="{9C64CC83-643C-4E12-8F97-BC19DC031190}" presName="sibTrans" presStyleCnt="0"/>
      <dgm:spPr/>
      <dgm:t>
        <a:bodyPr/>
        <a:lstStyle/>
        <a:p>
          <a:endParaRPr lang="en-US"/>
        </a:p>
      </dgm:t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E7F27-0E5D-4AFB-ACD6-B5A19E79EA42}" type="pres">
      <dgm:prSet presAssocID="{53742231-981F-480A-940F-203EC2F7423F}" presName="bgRect" presStyleLbl="alignNode1" presStyleIdx="1" presStyleCnt="3"/>
      <dgm:spPr/>
      <dgm:t>
        <a:bodyPr/>
        <a:lstStyle/>
        <a:p>
          <a:endParaRPr lang="en-US"/>
        </a:p>
      </dgm:t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6C1DA-E751-469B-91D5-B7ADF3790DAB}" type="pres">
      <dgm:prSet presAssocID="{EF449C32-A7AE-4099-9E9B-9E2F736A89CE}" presName="sibTrans" presStyleCnt="0"/>
      <dgm:spPr/>
      <dgm:t>
        <a:bodyPr/>
        <a:lstStyle/>
        <a:p>
          <a:endParaRPr lang="en-US"/>
        </a:p>
      </dgm:t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62F17-E99D-4FEF-B376-961CA4CB20EB}" type="pres">
      <dgm:prSet presAssocID="{9EF41CC5-EF3B-4A6D-8229-3F1333EADFB3}" presName="bgRect" presStyleLbl="alignNode1" presStyleIdx="2" presStyleCnt="3"/>
      <dgm:spPr/>
      <dgm:t>
        <a:bodyPr/>
        <a:lstStyle/>
        <a:p>
          <a:endParaRPr lang="en-US"/>
        </a:p>
      </dgm:t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Why? pitfalls?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6">
            <a:shade val="80000"/>
            <a:hueOff val="-113692"/>
            <a:satOff val="-23347"/>
            <a:lumOff val="17525"/>
            <a:alphaOff val="0"/>
          </a:schemeClr>
        </a:solidFill>
        <a:ln w="15875" cap="rnd" cmpd="sng" algn="ctr">
          <a:solidFill>
            <a:schemeClr val="accent6">
              <a:shade val="80000"/>
              <a:hueOff val="-113692"/>
              <a:satOff val="-23347"/>
              <a:lumOff val="17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Operating structure highlights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6">
            <a:shade val="80000"/>
            <a:hueOff val="-227384"/>
            <a:satOff val="-46694"/>
            <a:lumOff val="35049"/>
            <a:alphaOff val="0"/>
          </a:schemeClr>
        </a:solidFill>
        <a:ln w="15875" cap="rnd" cmpd="sng" algn="ctr">
          <a:solidFill>
            <a:schemeClr val="accent6">
              <a:shade val="80000"/>
              <a:hueOff val="-227384"/>
              <a:satOff val="-46694"/>
              <a:lumOff val="35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it would look like for Mendocino county 4-h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</a:p>
      </dsp:txBody>
      <dsp:txXfrm>
        <a:off x="7076898" y="0"/>
        <a:ext cx="3275967" cy="148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100" kern="1200" dirty="0" smtClean="0"/>
            <a:t>Review the proposed operations procedures for Mendocino county 4-h</a:t>
          </a:r>
          <a:endParaRPr lang="en-US" sz="2100" kern="1200" dirty="0"/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6">
            <a:shade val="80000"/>
            <a:hueOff val="-113692"/>
            <a:satOff val="-23347"/>
            <a:lumOff val="17525"/>
            <a:alphaOff val="0"/>
          </a:schemeClr>
        </a:solidFill>
        <a:ln w="15875" cap="rnd" cmpd="sng" algn="ctr">
          <a:solidFill>
            <a:schemeClr val="accent6">
              <a:shade val="80000"/>
              <a:hueOff val="-113692"/>
              <a:satOff val="-23347"/>
              <a:lumOff val="17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100" kern="1200" dirty="0" smtClean="0"/>
            <a:t>Review and submit participation survey prior to may 15</a:t>
          </a:r>
          <a:r>
            <a:rPr lang="en-US" sz="2100" kern="1200" baseline="30000" dirty="0" smtClean="0"/>
            <a:t>th 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2100" kern="1200" dirty="0"/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6">
            <a:shade val="80000"/>
            <a:hueOff val="-227384"/>
            <a:satOff val="-46694"/>
            <a:lumOff val="35049"/>
            <a:alphaOff val="0"/>
          </a:schemeClr>
        </a:solidFill>
        <a:ln w="15875" cap="rnd" cmpd="sng" algn="ctr">
          <a:solidFill>
            <a:schemeClr val="accent6">
              <a:shade val="80000"/>
              <a:hueOff val="-227384"/>
              <a:satOff val="-46694"/>
              <a:lumOff val="35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100" kern="1200" dirty="0" smtClean="0"/>
            <a:t>Vote during county council meeting on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100" kern="1200" dirty="0" err="1" smtClean="0"/>
            <a:t>july</a:t>
          </a:r>
          <a:r>
            <a:rPr lang="en-US" sz="2100" kern="1200" dirty="0" smtClean="0"/>
            <a:t> 9</a:t>
          </a:r>
          <a:r>
            <a:rPr lang="en-US" sz="2100" kern="1200" baseline="30000" dirty="0" smtClean="0"/>
            <a:t>th</a:t>
          </a:r>
          <a:r>
            <a:rPr lang="en-US" sz="2100" kern="1200" dirty="0" smtClean="0"/>
            <a:t>, 2022</a:t>
          </a:r>
          <a:endParaRPr lang="en-US" sz="2100" kern="1200" dirty="0"/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urveys.ucanr.edu/survey.cfm?surveynumber=37023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Non-VMO Model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Mendocino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4-H Programming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3" y="6045336"/>
            <a:ext cx="3334215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43932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" y="6381750"/>
            <a:ext cx="2407003" cy="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Use a Non-VMO or County Council  Model?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410531"/>
            <a:ext cx="10353762" cy="3557132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When volunteers want to focus on leadership development and teaching their spark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No interest in governance positions and policies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More room for 4-H youth to have a say in their own programming</a:t>
            </a:r>
            <a:endParaRPr lang="en-US" b="1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Less volunteer burnout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County struggles to fill council member positions</a:t>
            </a:r>
            <a:endParaRPr lang="en-US" b="1" dirty="0" smtClean="0">
              <a:solidFill>
                <a:schemeClr val="tx1"/>
              </a:solidFill>
              <a:effectLst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" y="6381750"/>
            <a:ext cx="2407003" cy="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 or “What ifs”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420471"/>
            <a:ext cx="10353762" cy="3370728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No volunteer voice 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Lack of ownership over time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All have been concerns and have not occurred in any 4-H programming using this model thus far.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8" y="6344770"/>
            <a:ext cx="2407003" cy="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8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HIGHLIGHTS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84009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No voting; in place would be a yearly program plan and budget created between volunteers, members and 4-H Staff. 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Only 2 meetings per year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4-H Youth ran; more opportunities for the members to have a voice and leadership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Bank account is optional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With bank account= Volunteer Finance Manager &amp; 2 signers needed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Without bank account= Statewide Office would hold and reconcile funds, providing full transparency.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" y="6381750"/>
            <a:ext cx="2407003" cy="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23365"/>
          </a:xfrm>
          <a:solidFill>
            <a:srgbClr val="C0BD96"/>
          </a:solidFill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chemeClr val="tx1"/>
                </a:solidFill>
              </a:rPr>
              <a:t>Proposed Operating Structure for Mendocino </a:t>
            </a:r>
            <a:r>
              <a:rPr lang="en-US" sz="3300" b="1" dirty="0">
                <a:solidFill>
                  <a:schemeClr val="tx1"/>
                </a:solidFill>
              </a:rPr>
              <a:t>C</a:t>
            </a:r>
            <a:r>
              <a:rPr lang="en-US" sz="3300" b="1" dirty="0" smtClean="0">
                <a:solidFill>
                  <a:schemeClr val="tx1"/>
                </a:solidFill>
              </a:rPr>
              <a:t>ounty 4-H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13795" y="1707776"/>
            <a:ext cx="4856841" cy="4945688"/>
          </a:xfrm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Oversight Committee (AOC)</a:t>
            </a:r>
          </a:p>
          <a:p>
            <a:pPr marL="36900" indent="0">
              <a:buNone/>
            </a:pPr>
            <a:r>
              <a:rPr lang="en-US" sz="1400" b="1" dirty="0" smtClean="0">
                <a:solidFill>
                  <a:schemeClr val="tx1"/>
                </a:solidFill>
                <a:effectLst/>
              </a:rPr>
              <a:t>The “decision making” committee will consist of the follow 3 positions: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  <a:effectLst/>
              </a:rPr>
              <a:t>4-H CES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  <a:effectLst/>
              </a:rPr>
              <a:t>Finance Manager-Adult Volunteer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  <a:effectLst/>
              </a:rPr>
              <a:t>Senior Youth Members (2</a:t>
            </a:r>
            <a:r>
              <a:rPr lang="en-US" sz="1400" b="1" dirty="0" smtClean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en-US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Volunteer Advisory Committee (YVAC)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  <a:effectLst/>
              </a:rPr>
              <a:t>YVAC 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consists of a minimum of four intermediate or senior 4-H members </a:t>
            </a:r>
            <a:endParaRPr lang="en-US" sz="1400" b="1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sz="1400" b="1" dirty="0" smtClean="0">
                <a:solidFill>
                  <a:schemeClr val="tx1"/>
                </a:solidFill>
                <a:effectLst/>
              </a:rPr>
              <a:t>Two 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Senior members of the YVAC will serve on the Administrative Oversight Committee.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  <a:effectLst/>
              </a:rPr>
              <a:t>The YVAC reviews annual program plans and budgets. They make recommendations to the </a:t>
            </a:r>
            <a:r>
              <a:rPr lang="en-US" sz="1400" b="1" dirty="0" smtClean="0">
                <a:solidFill>
                  <a:schemeClr val="tx1"/>
                </a:solidFill>
                <a:effectLst/>
              </a:rPr>
              <a:t>AOC on 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adoption of the program plan and the budget.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  <a:effectLst/>
              </a:rPr>
              <a:t>Twice a year, in spring and in fall, the YVAC will provide a review of the annual program plan and budget as prepared by the Finance Manager. </a:t>
            </a:r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859380" y="1707776"/>
            <a:ext cx="5408178" cy="4945688"/>
          </a:xfrm>
          <a:solidFill>
            <a:schemeClr val="tx1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US" sz="5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Event/ Activity Committee Procedures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Committees will form per event versus alternating clubs each year. 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			Current County Events: 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Presentation Day 				Extravaganza/Fashion Revue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Record Book Competition		Camp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Achievement Night			Wreaths Across America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Bi-Annual Fundraiser			Potter Valley Rabbit &amp; Cavy Show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Officer Training 				Hi 4-H</a:t>
            </a:r>
          </a:p>
          <a:p>
            <a:pPr marL="36900" indent="0">
              <a:buNone/>
            </a:pPr>
            <a:r>
              <a:rPr lang="en-US" sz="5600" b="1" dirty="0" smtClean="0">
                <a:solidFill>
                  <a:schemeClr val="tx1"/>
                </a:solidFill>
                <a:effectLst/>
              </a:rPr>
              <a:t>Fair </a:t>
            </a:r>
            <a:r>
              <a:rPr lang="en-US" sz="5600" b="1" dirty="0" err="1" smtClean="0">
                <a:solidFill>
                  <a:schemeClr val="tx1"/>
                </a:solidFill>
                <a:effectLst/>
              </a:rPr>
              <a:t>Liason</a:t>
            </a:r>
            <a:r>
              <a:rPr lang="en-US" sz="5600" b="1" dirty="0" smtClean="0">
                <a:solidFill>
                  <a:schemeClr val="tx1"/>
                </a:solidFill>
                <a:effectLst/>
              </a:rPr>
              <a:t> 					</a:t>
            </a:r>
            <a:r>
              <a:rPr lang="en-US" sz="5600" b="1" dirty="0" err="1" smtClean="0">
                <a:solidFill>
                  <a:schemeClr val="tx1"/>
                </a:solidFill>
                <a:effectLst/>
              </a:rPr>
              <a:t>Cloverbud</a:t>
            </a:r>
            <a:r>
              <a:rPr lang="en-US" sz="5600" b="1" dirty="0" smtClean="0">
                <a:solidFill>
                  <a:schemeClr val="tx1"/>
                </a:solidFill>
                <a:effectLst/>
              </a:rPr>
              <a:t> Fall Event</a:t>
            </a:r>
          </a:p>
          <a:p>
            <a:r>
              <a:rPr lang="en-US" sz="5600" b="1" dirty="0" smtClean="0">
                <a:solidFill>
                  <a:schemeClr val="tx1"/>
                </a:solidFill>
                <a:effectLst/>
              </a:rPr>
              <a:t>CES will determine which events/activities they will lead annually and communicated in the program planning. </a:t>
            </a:r>
          </a:p>
          <a:p>
            <a:r>
              <a:rPr lang="en-US" sz="5600" b="1" dirty="0" smtClean="0">
                <a:solidFill>
                  <a:schemeClr val="tx1"/>
                </a:solidFill>
                <a:effectLst/>
              </a:rPr>
              <a:t>All other events must have a volunteer committees or that event/activity will not occur. </a:t>
            </a:r>
          </a:p>
          <a:p>
            <a:r>
              <a:rPr lang="en-US" sz="5600" b="1" dirty="0" smtClean="0">
                <a:solidFill>
                  <a:schemeClr val="tx1"/>
                </a:solidFill>
                <a:effectLst/>
              </a:rPr>
              <a:t>Committee Leaders can be Senior Youth Members or Adult Volunteers</a:t>
            </a:r>
          </a:p>
          <a:p>
            <a:r>
              <a:rPr lang="en-US" sz="5600" b="1" dirty="0" smtClean="0">
                <a:solidFill>
                  <a:schemeClr val="tx1"/>
                </a:solidFill>
                <a:effectLst/>
              </a:rPr>
              <a:t>Intermediate Youth may serve as committee members</a:t>
            </a:r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9" y="137631"/>
            <a:ext cx="2423748" cy="3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3795" y="950495"/>
            <a:ext cx="4856841" cy="5546557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and Selection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All </a:t>
            </a:r>
            <a:r>
              <a:rPr lang="en-US" b="1" dirty="0">
                <a:solidFill>
                  <a:schemeClr val="tx1"/>
                </a:solidFill>
                <a:effectLst/>
              </a:rPr>
              <a:t>C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ommittee Leader positions must be filled through an application and selection process.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Recruitment will be conducted at any time during the program year.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The AOC reviews and approves appointments to Committee Leader positions.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Committee Leaders serve 1 year terms with eligibility for reappointment on an annual basis.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</a:rPr>
              <a:t>All positions expire on June 30</a:t>
            </a:r>
            <a:r>
              <a:rPr lang="en-US" b="1" baseline="30000" dirty="0" smtClean="0">
                <a:solidFill>
                  <a:schemeClr val="tx1"/>
                </a:solidFill>
                <a:effectLst/>
              </a:rPr>
              <a:t>th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regardless of start date.  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59380" y="950496"/>
            <a:ext cx="5408178" cy="5546556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Each event/activity committee must have at least 4 people (2 adults and 2 youth)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At least 50% of committee membership must be filled by intermediate or senior youth members.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Committee meetings will be communicated to CES for 4-H community publications. 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</a:rPr>
              <a:t>Committees determine the way in which votes are passed (consensus, simple, majority, etc.)</a:t>
            </a:r>
          </a:p>
          <a:p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84484"/>
          </a:xfrm>
          <a:solidFill>
            <a:srgbClr val="C0BD96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" y="90735"/>
            <a:ext cx="2423748" cy="3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395082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51684" y="5791200"/>
            <a:ext cx="326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hlinkClick r:id="rId8"/>
              </a:rPr>
              <a:t>https://</a:t>
            </a:r>
            <a:r>
              <a:rPr lang="en-US" b="1" dirty="0" smtClean="0">
                <a:solidFill>
                  <a:srgbClr val="00B0F0"/>
                </a:solidFill>
                <a:hlinkClick r:id="rId8"/>
              </a:rPr>
              <a:t>surveys.ucanr.edu/survey.cfm?surveynumber=37023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4" y="2847474"/>
            <a:ext cx="10353762" cy="1261872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88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Goudy Old Style</vt:lpstr>
      <vt:lpstr>Trebuchet MS</vt:lpstr>
      <vt:lpstr>Wingdings 2</vt:lpstr>
      <vt:lpstr>SlateVTI</vt:lpstr>
      <vt:lpstr>Non-VMO Model</vt:lpstr>
      <vt:lpstr>PowerPoint Presentation</vt:lpstr>
      <vt:lpstr>Why Use a Non-VMO or County Council  Model?</vt:lpstr>
      <vt:lpstr>Pitfalls or “What ifs”</vt:lpstr>
      <vt:lpstr>OPERATION HIGHLIGHTS</vt:lpstr>
      <vt:lpstr>Proposed Operating Structure for Mendocino County 4-H</vt:lpstr>
      <vt:lpstr>   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2022-03-21T19:15:45Z</dcterms:created>
  <dcterms:modified xsi:type="dcterms:W3CDTF">2022-03-22T03:01:42Z</dcterms:modified>
</cp:coreProperties>
</file>