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5" r:id="rId1"/>
  </p:sldMasterIdLst>
  <p:sldIdLst>
    <p:sldId id="259" r:id="rId2"/>
    <p:sldId id="258" r:id="rId3"/>
    <p:sldId id="260" r:id="rId4"/>
    <p:sldId id="261" r:id="rId5"/>
    <p:sldId id="263" r:id="rId6"/>
    <p:sldId id="265" r:id="rId7"/>
    <p:sldId id="266" r:id="rId8"/>
    <p:sldId id="262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E490"/>
    <a:srgbClr val="C1DC60"/>
    <a:srgbClr val="E0F381"/>
    <a:srgbClr val="C0BD96"/>
    <a:srgbClr val="BEE24C"/>
    <a:srgbClr val="C5C5AF"/>
    <a:srgbClr val="ADC7AD"/>
    <a:srgbClr val="808000"/>
    <a:srgbClr val="DF985C"/>
    <a:srgbClr val="B669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>
        <p:scale>
          <a:sx n="80" d="100"/>
          <a:sy n="80" d="100"/>
        </p:scale>
        <p:origin x="1338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A20905-3954-474B-A606-562BCA026DC1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DC13AB6D-DEA2-4CBB-AC69-1EF1A6AD1512}">
      <dgm:prSet/>
      <dgm:spPr/>
      <dgm:t>
        <a:bodyPr/>
        <a:lstStyle/>
        <a:p>
          <a:pPr>
            <a:defRPr cap="all"/>
          </a:pP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Why? pitfalls?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752582-D9FF-4E04-A92F-827DB4BB5C48}" type="parTrans" cxnId="{4B888393-351D-4489-90C9-5A68061AB236}">
      <dgm:prSet/>
      <dgm:spPr/>
      <dgm:t>
        <a:bodyPr/>
        <a:lstStyle/>
        <a:p>
          <a:endParaRPr lang="en-US"/>
        </a:p>
      </dgm:t>
    </dgm:pt>
    <dgm:pt modelId="{9C64CC83-643C-4E12-8F97-BC19DC031190}" type="sibTrans" cxnId="{4B888393-351D-4489-90C9-5A68061AB236}">
      <dgm:prSet phldrT="01" phldr="0"/>
      <dgm:spPr/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01</a:t>
          </a:r>
        </a:p>
      </dgm:t>
    </dgm:pt>
    <dgm:pt modelId="{53742231-981F-480A-940F-203EC2F7423F}">
      <dgm:prSet/>
      <dgm:spPr/>
      <dgm:t>
        <a:bodyPr/>
        <a:lstStyle/>
        <a:p>
          <a:pPr>
            <a:defRPr cap="all"/>
          </a:pP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Operating structure highlights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C75195-FBA1-43DE-85DD-40B4B3A2F1F3}" type="parTrans" cxnId="{F226B1C2-5D99-403A-8240-EAD6BD4D8534}">
      <dgm:prSet/>
      <dgm:spPr/>
      <dgm:t>
        <a:bodyPr/>
        <a:lstStyle/>
        <a:p>
          <a:endParaRPr lang="en-US"/>
        </a:p>
      </dgm:t>
    </dgm:pt>
    <dgm:pt modelId="{EF449C32-A7AE-4099-9E9B-9E2F736A89CE}" type="sibTrans" cxnId="{F226B1C2-5D99-403A-8240-EAD6BD4D8534}">
      <dgm:prSet phldrT="02" phldr="0"/>
      <dgm:spPr/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02</a:t>
          </a:r>
        </a:p>
      </dgm:t>
    </dgm:pt>
    <dgm:pt modelId="{9EF41CC5-EF3B-4A6D-8229-3F1333EADFB3}">
      <dgm:prSet/>
      <dgm:spPr/>
      <dgm:t>
        <a:bodyPr/>
        <a:lstStyle/>
        <a:p>
          <a:pPr>
            <a:defRPr cap="all"/>
          </a:pP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it would look like for Mendocino county 4-h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EF1C7D-B0C5-46FA-BED3-8A54E918D3E0}" type="parTrans" cxnId="{E476EEBC-7C9F-4E07-BD58-1044B9769B64}">
      <dgm:prSet/>
      <dgm:spPr/>
      <dgm:t>
        <a:bodyPr/>
        <a:lstStyle/>
        <a:p>
          <a:endParaRPr lang="en-US"/>
        </a:p>
      </dgm:t>
    </dgm:pt>
    <dgm:pt modelId="{98E6DD7C-B953-4119-9F64-9914E467ECBF}" type="sibTrans" cxnId="{E476EEBC-7C9F-4E07-BD58-1044B9769B64}">
      <dgm:prSet phldrT="03" phldr="0"/>
      <dgm:spPr/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03</a:t>
          </a:r>
        </a:p>
      </dgm:t>
    </dgm:pt>
    <dgm:pt modelId="{579698BD-D232-4926-8D7B-29A69B90858B}" type="pres">
      <dgm:prSet presAssocID="{8AA20905-3954-474B-A606-562BCA026DC1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DD5B223-886E-4FC7-BDA1-ECA869A474EC}" type="pres">
      <dgm:prSet presAssocID="{DC13AB6D-DEA2-4CBB-AC69-1EF1A6AD1512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3A6BD4-857F-4C66-97FA-B1E1C180A950}" type="pres">
      <dgm:prSet presAssocID="{DC13AB6D-DEA2-4CBB-AC69-1EF1A6AD1512}" presName="bgRect" presStyleLbl="alignNode1" presStyleIdx="0" presStyleCnt="3"/>
      <dgm:spPr/>
      <dgm:t>
        <a:bodyPr/>
        <a:lstStyle/>
        <a:p>
          <a:endParaRPr lang="en-US"/>
        </a:p>
      </dgm:t>
    </dgm:pt>
    <dgm:pt modelId="{BBA91679-4684-4A04-8AEB-03038C78A75C}" type="pres">
      <dgm:prSet presAssocID="{9C64CC83-643C-4E12-8F97-BC19DC031190}" presName="sibTransNodeRect" presStyleLbl="align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398AEE-BC0F-4F30-99FA-92D67A176C2D}" type="pres">
      <dgm:prSet presAssocID="{DC13AB6D-DEA2-4CBB-AC69-1EF1A6AD1512}" presName="nodeRect" presStyleLbl="alig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27A223-AC17-40BD-B7C5-0447661C2934}" type="pres">
      <dgm:prSet presAssocID="{9C64CC83-643C-4E12-8F97-BC19DC031190}" presName="sibTrans" presStyleCnt="0"/>
      <dgm:spPr/>
      <dgm:t>
        <a:bodyPr/>
        <a:lstStyle/>
        <a:p>
          <a:endParaRPr lang="en-US"/>
        </a:p>
      </dgm:t>
    </dgm:pt>
    <dgm:pt modelId="{0864151C-845B-4A50-9755-7EE613694D81}" type="pres">
      <dgm:prSet presAssocID="{53742231-981F-480A-940F-203EC2F7423F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AE7F27-0E5D-4AFB-ACD6-B5A19E79EA42}" type="pres">
      <dgm:prSet presAssocID="{53742231-981F-480A-940F-203EC2F7423F}" presName="bgRect" presStyleLbl="alignNode1" presStyleIdx="1" presStyleCnt="3"/>
      <dgm:spPr/>
      <dgm:t>
        <a:bodyPr/>
        <a:lstStyle/>
        <a:p>
          <a:endParaRPr lang="en-US"/>
        </a:p>
      </dgm:t>
    </dgm:pt>
    <dgm:pt modelId="{975C752B-C37A-4BA6-A3AE-2202A141404A}" type="pres">
      <dgm:prSet presAssocID="{EF449C32-A7AE-4099-9E9B-9E2F736A89CE}" presName="sibTransNodeRect" presStyleLbl="align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DCA19-B754-421E-A6CC-628F80FC74CB}" type="pres">
      <dgm:prSet presAssocID="{53742231-981F-480A-940F-203EC2F7423F}" presName="nodeRect" presStyleLbl="alig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36C1DA-E751-469B-91D5-B7ADF3790DAB}" type="pres">
      <dgm:prSet presAssocID="{EF449C32-A7AE-4099-9E9B-9E2F736A89CE}" presName="sibTrans" presStyleCnt="0"/>
      <dgm:spPr/>
      <dgm:t>
        <a:bodyPr/>
        <a:lstStyle/>
        <a:p>
          <a:endParaRPr lang="en-US"/>
        </a:p>
      </dgm:t>
    </dgm:pt>
    <dgm:pt modelId="{19974A3A-09A4-40DE-BB0F-D9AED1ACB06E}" type="pres">
      <dgm:prSet presAssocID="{9EF41CC5-EF3B-4A6D-8229-3F1333EADFB3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D62F17-E99D-4FEF-B376-961CA4CB20EB}" type="pres">
      <dgm:prSet presAssocID="{9EF41CC5-EF3B-4A6D-8229-3F1333EADFB3}" presName="bgRect" presStyleLbl="alignNode1" presStyleIdx="2" presStyleCnt="3"/>
      <dgm:spPr/>
      <dgm:t>
        <a:bodyPr/>
        <a:lstStyle/>
        <a:p>
          <a:endParaRPr lang="en-US"/>
        </a:p>
      </dgm:t>
    </dgm:pt>
    <dgm:pt modelId="{E20811D6-E5D4-4C9E-AABF-9E0E1902CA2C}" type="pres">
      <dgm:prSet presAssocID="{98E6DD7C-B953-4119-9F64-9914E467ECBF}" presName="sibTransNodeRect" presStyleLbl="align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D48337-9200-42EF-A956-8FC92E9B78D2}" type="pres">
      <dgm:prSet presAssocID="{9EF41CC5-EF3B-4A6D-8229-3F1333EADFB3}" presName="nodeRect" presStyleLbl="alig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068B95-2DA2-453B-8162-90B6AB26C20F}" type="presOf" srcId="{DC13AB6D-DEA2-4CBB-AC69-1EF1A6AD1512}" destId="{DA3A6BD4-857F-4C66-97FA-B1E1C180A950}" srcOrd="0" destOrd="0" presId="urn:microsoft.com/office/officeart/2016/7/layout/LinearBlockProcessNumbered"/>
    <dgm:cxn modelId="{F226B1C2-5D99-403A-8240-EAD6BD4D8534}" srcId="{8AA20905-3954-474B-A606-562BCA026DC1}" destId="{53742231-981F-480A-940F-203EC2F7423F}" srcOrd="1" destOrd="0" parTransId="{2FC75195-FBA1-43DE-85DD-40B4B3A2F1F3}" sibTransId="{EF449C32-A7AE-4099-9E9B-9E2F736A89CE}"/>
    <dgm:cxn modelId="{714928C7-F07E-48C4-BE9E-4842896AB09C}" type="presOf" srcId="{9C64CC83-643C-4E12-8F97-BC19DC031190}" destId="{BBA91679-4684-4A04-8AEB-03038C78A75C}" srcOrd="0" destOrd="0" presId="urn:microsoft.com/office/officeart/2016/7/layout/LinearBlockProcessNumbered"/>
    <dgm:cxn modelId="{29280853-1A86-48A7-BA30-A3847B3BBF6D}" type="presOf" srcId="{98E6DD7C-B953-4119-9F64-9914E467ECBF}" destId="{E20811D6-E5D4-4C9E-AABF-9E0E1902CA2C}" srcOrd="0" destOrd="0" presId="urn:microsoft.com/office/officeart/2016/7/layout/LinearBlockProcessNumbered"/>
    <dgm:cxn modelId="{E476EEBC-7C9F-4E07-BD58-1044B9769B64}" srcId="{8AA20905-3954-474B-A606-562BCA026DC1}" destId="{9EF41CC5-EF3B-4A6D-8229-3F1333EADFB3}" srcOrd="2" destOrd="0" parTransId="{DAEF1C7D-B0C5-46FA-BED3-8A54E918D3E0}" sibTransId="{98E6DD7C-B953-4119-9F64-9914E467ECBF}"/>
    <dgm:cxn modelId="{F6B1598F-1951-460F-BB68-54B32A798437}" type="presOf" srcId="{DC13AB6D-DEA2-4CBB-AC69-1EF1A6AD1512}" destId="{5F398AEE-BC0F-4F30-99FA-92D67A176C2D}" srcOrd="1" destOrd="0" presId="urn:microsoft.com/office/officeart/2016/7/layout/LinearBlockProcessNumbered"/>
    <dgm:cxn modelId="{0439566F-A180-439C-8FAE-14E400EF2DCF}" type="presOf" srcId="{8AA20905-3954-474B-A606-562BCA026DC1}" destId="{579698BD-D232-4926-8D7B-29A69B90858B}" srcOrd="0" destOrd="0" presId="urn:microsoft.com/office/officeart/2016/7/layout/LinearBlockProcessNumbered"/>
    <dgm:cxn modelId="{B9FDDAF6-ABE3-43D5-A54F-4A0002D3FD47}" type="presOf" srcId="{EF449C32-A7AE-4099-9E9B-9E2F736A89CE}" destId="{975C752B-C37A-4BA6-A3AE-2202A141404A}" srcOrd="0" destOrd="0" presId="urn:microsoft.com/office/officeart/2016/7/layout/LinearBlockProcessNumbered"/>
    <dgm:cxn modelId="{07D44DA2-D4CF-4582-A029-20843D5E0F23}" type="presOf" srcId="{53742231-981F-480A-940F-203EC2F7423F}" destId="{C5BDCA19-B754-421E-A6CC-628F80FC74CB}" srcOrd="1" destOrd="0" presId="urn:microsoft.com/office/officeart/2016/7/layout/LinearBlockProcessNumbered"/>
    <dgm:cxn modelId="{43B61840-F115-4174-96B9-DA0C0E83489E}" type="presOf" srcId="{9EF41CC5-EF3B-4A6D-8229-3F1333EADFB3}" destId="{CAD62F17-E99D-4FEF-B376-961CA4CB20EB}" srcOrd="0" destOrd="0" presId="urn:microsoft.com/office/officeart/2016/7/layout/LinearBlockProcessNumbered"/>
    <dgm:cxn modelId="{4B888393-351D-4489-90C9-5A68061AB236}" srcId="{8AA20905-3954-474B-A606-562BCA026DC1}" destId="{DC13AB6D-DEA2-4CBB-AC69-1EF1A6AD1512}" srcOrd="0" destOrd="0" parTransId="{2C752582-D9FF-4E04-A92F-827DB4BB5C48}" sibTransId="{9C64CC83-643C-4E12-8F97-BC19DC031190}"/>
    <dgm:cxn modelId="{7D7B6CF4-1A1D-4E61-B5FE-C95185EF2648}" type="presOf" srcId="{9EF41CC5-EF3B-4A6D-8229-3F1333EADFB3}" destId="{67D48337-9200-42EF-A956-8FC92E9B78D2}" srcOrd="1" destOrd="0" presId="urn:microsoft.com/office/officeart/2016/7/layout/LinearBlockProcessNumbered"/>
    <dgm:cxn modelId="{FDD130C2-CD74-4EFB-A226-A939177EE674}" type="presOf" srcId="{53742231-981F-480A-940F-203EC2F7423F}" destId="{00AE7F27-0E5D-4AFB-ACD6-B5A19E79EA42}" srcOrd="0" destOrd="0" presId="urn:microsoft.com/office/officeart/2016/7/layout/LinearBlockProcessNumbered"/>
    <dgm:cxn modelId="{6A5BED3A-71F8-4A71-9E51-1F50D58497B5}" type="presParOf" srcId="{579698BD-D232-4926-8D7B-29A69B90858B}" destId="{3DD5B223-886E-4FC7-BDA1-ECA869A474EC}" srcOrd="0" destOrd="0" presId="urn:microsoft.com/office/officeart/2016/7/layout/LinearBlockProcessNumbered"/>
    <dgm:cxn modelId="{50ED9B3F-B939-4662-8866-7D833C2E0794}" type="presParOf" srcId="{3DD5B223-886E-4FC7-BDA1-ECA869A474EC}" destId="{DA3A6BD4-857F-4C66-97FA-B1E1C180A950}" srcOrd="0" destOrd="0" presId="urn:microsoft.com/office/officeart/2016/7/layout/LinearBlockProcessNumbered"/>
    <dgm:cxn modelId="{0D013F25-1B82-4F7B-AEF4-E93C2E95B0C3}" type="presParOf" srcId="{3DD5B223-886E-4FC7-BDA1-ECA869A474EC}" destId="{BBA91679-4684-4A04-8AEB-03038C78A75C}" srcOrd="1" destOrd="0" presId="urn:microsoft.com/office/officeart/2016/7/layout/LinearBlockProcessNumbered"/>
    <dgm:cxn modelId="{1E713196-E09A-42B0-BC2D-5294D0D9C36F}" type="presParOf" srcId="{3DD5B223-886E-4FC7-BDA1-ECA869A474EC}" destId="{5F398AEE-BC0F-4F30-99FA-92D67A176C2D}" srcOrd="2" destOrd="0" presId="urn:microsoft.com/office/officeart/2016/7/layout/LinearBlockProcessNumbered"/>
    <dgm:cxn modelId="{F8935481-B234-48A2-8E9B-6F423817537E}" type="presParOf" srcId="{579698BD-D232-4926-8D7B-29A69B90858B}" destId="{3C27A223-AC17-40BD-B7C5-0447661C2934}" srcOrd="1" destOrd="0" presId="urn:microsoft.com/office/officeart/2016/7/layout/LinearBlockProcessNumbered"/>
    <dgm:cxn modelId="{2A71550B-14EE-4B95-A40C-E132F64E84DB}" type="presParOf" srcId="{579698BD-D232-4926-8D7B-29A69B90858B}" destId="{0864151C-845B-4A50-9755-7EE613694D81}" srcOrd="2" destOrd="0" presId="urn:microsoft.com/office/officeart/2016/7/layout/LinearBlockProcessNumbered"/>
    <dgm:cxn modelId="{819F34FD-11F2-459D-B90D-FA1539737ADA}" type="presParOf" srcId="{0864151C-845B-4A50-9755-7EE613694D81}" destId="{00AE7F27-0E5D-4AFB-ACD6-B5A19E79EA42}" srcOrd="0" destOrd="0" presId="urn:microsoft.com/office/officeart/2016/7/layout/LinearBlockProcessNumbered"/>
    <dgm:cxn modelId="{FAA4A22E-63A9-40D7-AF37-15573F3C350A}" type="presParOf" srcId="{0864151C-845B-4A50-9755-7EE613694D81}" destId="{975C752B-C37A-4BA6-A3AE-2202A141404A}" srcOrd="1" destOrd="0" presId="urn:microsoft.com/office/officeart/2016/7/layout/LinearBlockProcessNumbered"/>
    <dgm:cxn modelId="{ABA4B620-C848-4944-B91E-2E492EED893C}" type="presParOf" srcId="{0864151C-845B-4A50-9755-7EE613694D81}" destId="{C5BDCA19-B754-421E-A6CC-628F80FC74CB}" srcOrd="2" destOrd="0" presId="urn:microsoft.com/office/officeart/2016/7/layout/LinearBlockProcessNumbered"/>
    <dgm:cxn modelId="{981D06A1-F8EB-4C14-9C2A-EA505D9C81FA}" type="presParOf" srcId="{579698BD-D232-4926-8D7B-29A69B90858B}" destId="{3E36C1DA-E751-469B-91D5-B7ADF3790DAB}" srcOrd="3" destOrd="0" presId="urn:microsoft.com/office/officeart/2016/7/layout/LinearBlockProcessNumbered"/>
    <dgm:cxn modelId="{D7BB022A-2504-497B-9672-D97F4CB95B15}" type="presParOf" srcId="{579698BD-D232-4926-8D7B-29A69B90858B}" destId="{19974A3A-09A4-40DE-BB0F-D9AED1ACB06E}" srcOrd="4" destOrd="0" presId="urn:microsoft.com/office/officeart/2016/7/layout/LinearBlockProcessNumbered"/>
    <dgm:cxn modelId="{A085F843-0169-43CB-B042-74EAB6E1674B}" type="presParOf" srcId="{19974A3A-09A4-40DE-BB0F-D9AED1ACB06E}" destId="{CAD62F17-E99D-4FEF-B376-961CA4CB20EB}" srcOrd="0" destOrd="0" presId="urn:microsoft.com/office/officeart/2016/7/layout/LinearBlockProcessNumbered"/>
    <dgm:cxn modelId="{A179DBCD-25F3-44B6-BAA7-26EBC7B29448}" type="presParOf" srcId="{19974A3A-09A4-40DE-BB0F-D9AED1ACB06E}" destId="{E20811D6-E5D4-4C9E-AABF-9E0E1902CA2C}" srcOrd="1" destOrd="0" presId="urn:microsoft.com/office/officeart/2016/7/layout/LinearBlockProcessNumbered"/>
    <dgm:cxn modelId="{7429BDE6-E17F-4E08-960D-D62B256C81F6}" type="presParOf" srcId="{19974A3A-09A4-40DE-BB0F-D9AED1ACB06E}" destId="{67D48337-9200-42EF-A956-8FC92E9B78D2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A20905-3954-474B-A606-562BCA026DC1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DC13AB6D-DEA2-4CBB-AC69-1EF1A6AD1512}">
      <dgm:prSet/>
      <dgm:spPr/>
      <dgm:t>
        <a:bodyPr/>
        <a:lstStyle/>
        <a:p>
          <a:pPr>
            <a:defRPr cap="all"/>
          </a:pPr>
          <a:r>
            <a:rPr lang="en-US" dirty="0" smtClean="0"/>
            <a:t>Review the proposed operations procedures for Mendocino county 4-h</a:t>
          </a:r>
          <a:endParaRPr lang="en-US" dirty="0"/>
        </a:p>
      </dgm:t>
    </dgm:pt>
    <dgm:pt modelId="{2C752582-D9FF-4E04-A92F-827DB4BB5C48}" type="parTrans" cxnId="{4B888393-351D-4489-90C9-5A68061AB236}">
      <dgm:prSet/>
      <dgm:spPr/>
      <dgm:t>
        <a:bodyPr/>
        <a:lstStyle/>
        <a:p>
          <a:endParaRPr lang="en-US"/>
        </a:p>
      </dgm:t>
    </dgm:pt>
    <dgm:pt modelId="{9C64CC83-643C-4E12-8F97-BC19DC031190}" type="sibTrans" cxnId="{4B888393-351D-4489-90C9-5A68061AB236}">
      <dgm:prSet phldrT="01" phldr="0"/>
      <dgm:spPr/>
      <dgm:t>
        <a:bodyPr/>
        <a:lstStyle/>
        <a:p>
          <a:r>
            <a:rPr lang="en-US" dirty="0"/>
            <a:t>01</a:t>
          </a:r>
        </a:p>
      </dgm:t>
    </dgm:pt>
    <dgm:pt modelId="{53742231-981F-480A-940F-203EC2F7423F}">
      <dgm:prSet/>
      <dgm:spPr/>
      <dgm:t>
        <a:bodyPr/>
        <a:lstStyle/>
        <a:p>
          <a:pPr>
            <a:defRPr cap="all"/>
          </a:pPr>
          <a:r>
            <a:rPr lang="en-US" dirty="0" smtClean="0"/>
            <a:t>Review and submit participation survey prior to may 15</a:t>
          </a:r>
          <a:r>
            <a:rPr lang="en-US" baseline="30000" dirty="0" smtClean="0"/>
            <a:t>th  </a:t>
          </a:r>
        </a:p>
        <a:p>
          <a:pPr>
            <a:defRPr cap="all"/>
          </a:pPr>
          <a:endParaRPr lang="en-US" dirty="0"/>
        </a:p>
      </dgm:t>
    </dgm:pt>
    <dgm:pt modelId="{2FC75195-FBA1-43DE-85DD-40B4B3A2F1F3}" type="parTrans" cxnId="{F226B1C2-5D99-403A-8240-EAD6BD4D8534}">
      <dgm:prSet/>
      <dgm:spPr/>
      <dgm:t>
        <a:bodyPr/>
        <a:lstStyle/>
        <a:p>
          <a:endParaRPr lang="en-US"/>
        </a:p>
      </dgm:t>
    </dgm:pt>
    <dgm:pt modelId="{EF449C32-A7AE-4099-9E9B-9E2F736A89CE}" type="sibTrans" cxnId="{F226B1C2-5D99-403A-8240-EAD6BD4D8534}">
      <dgm:prSet phldrT="02" phldr="0"/>
      <dgm:spPr/>
      <dgm:t>
        <a:bodyPr/>
        <a:lstStyle/>
        <a:p>
          <a:r>
            <a:rPr lang="en-US" dirty="0"/>
            <a:t>02</a:t>
          </a:r>
        </a:p>
      </dgm:t>
    </dgm:pt>
    <dgm:pt modelId="{9EF41CC5-EF3B-4A6D-8229-3F1333EADFB3}">
      <dgm:prSet/>
      <dgm:spPr/>
      <dgm:t>
        <a:bodyPr/>
        <a:lstStyle/>
        <a:p>
          <a:pPr>
            <a:defRPr cap="all"/>
          </a:pPr>
          <a:r>
            <a:rPr lang="en-US" dirty="0" smtClean="0"/>
            <a:t>Vote during county council meeting on</a:t>
          </a:r>
        </a:p>
        <a:p>
          <a:pPr>
            <a:defRPr cap="all"/>
          </a:pPr>
          <a:r>
            <a:rPr lang="en-US" dirty="0" err="1" smtClean="0"/>
            <a:t>july</a:t>
          </a:r>
          <a:r>
            <a:rPr lang="en-US" dirty="0" smtClean="0"/>
            <a:t> 9</a:t>
          </a:r>
          <a:r>
            <a:rPr lang="en-US" baseline="30000" dirty="0" smtClean="0"/>
            <a:t>th</a:t>
          </a:r>
          <a:r>
            <a:rPr lang="en-US" dirty="0" smtClean="0"/>
            <a:t>, 2022</a:t>
          </a:r>
          <a:endParaRPr lang="en-US" dirty="0"/>
        </a:p>
      </dgm:t>
    </dgm:pt>
    <dgm:pt modelId="{DAEF1C7D-B0C5-46FA-BED3-8A54E918D3E0}" type="parTrans" cxnId="{E476EEBC-7C9F-4E07-BD58-1044B9769B64}">
      <dgm:prSet/>
      <dgm:spPr/>
      <dgm:t>
        <a:bodyPr/>
        <a:lstStyle/>
        <a:p>
          <a:endParaRPr lang="en-US"/>
        </a:p>
      </dgm:t>
    </dgm:pt>
    <dgm:pt modelId="{98E6DD7C-B953-4119-9F64-9914E467ECBF}" type="sibTrans" cxnId="{E476EEBC-7C9F-4E07-BD58-1044B9769B64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579698BD-D232-4926-8D7B-29A69B90858B}" type="pres">
      <dgm:prSet presAssocID="{8AA20905-3954-474B-A606-562BCA026DC1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DD5B223-886E-4FC7-BDA1-ECA869A474EC}" type="pres">
      <dgm:prSet presAssocID="{DC13AB6D-DEA2-4CBB-AC69-1EF1A6AD1512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3A6BD4-857F-4C66-97FA-B1E1C180A950}" type="pres">
      <dgm:prSet presAssocID="{DC13AB6D-DEA2-4CBB-AC69-1EF1A6AD1512}" presName="bgRect" presStyleLbl="alignNode1" presStyleIdx="0" presStyleCnt="3"/>
      <dgm:spPr/>
      <dgm:t>
        <a:bodyPr/>
        <a:lstStyle/>
        <a:p>
          <a:endParaRPr lang="en-US"/>
        </a:p>
      </dgm:t>
    </dgm:pt>
    <dgm:pt modelId="{BBA91679-4684-4A04-8AEB-03038C78A75C}" type="pres">
      <dgm:prSet presAssocID="{9C64CC83-643C-4E12-8F97-BC19DC031190}" presName="sibTransNodeRect" presStyleLbl="align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398AEE-BC0F-4F30-99FA-92D67A176C2D}" type="pres">
      <dgm:prSet presAssocID="{DC13AB6D-DEA2-4CBB-AC69-1EF1A6AD1512}" presName="nodeRect" presStyleLbl="alig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27A223-AC17-40BD-B7C5-0447661C2934}" type="pres">
      <dgm:prSet presAssocID="{9C64CC83-643C-4E12-8F97-BC19DC031190}" presName="sibTrans" presStyleCnt="0"/>
      <dgm:spPr/>
      <dgm:t>
        <a:bodyPr/>
        <a:lstStyle/>
        <a:p>
          <a:endParaRPr lang="en-US"/>
        </a:p>
      </dgm:t>
    </dgm:pt>
    <dgm:pt modelId="{0864151C-845B-4A50-9755-7EE613694D81}" type="pres">
      <dgm:prSet presAssocID="{53742231-981F-480A-940F-203EC2F7423F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AE7F27-0E5D-4AFB-ACD6-B5A19E79EA42}" type="pres">
      <dgm:prSet presAssocID="{53742231-981F-480A-940F-203EC2F7423F}" presName="bgRect" presStyleLbl="alignNode1" presStyleIdx="1" presStyleCnt="3"/>
      <dgm:spPr/>
      <dgm:t>
        <a:bodyPr/>
        <a:lstStyle/>
        <a:p>
          <a:endParaRPr lang="en-US"/>
        </a:p>
      </dgm:t>
    </dgm:pt>
    <dgm:pt modelId="{975C752B-C37A-4BA6-A3AE-2202A141404A}" type="pres">
      <dgm:prSet presAssocID="{EF449C32-A7AE-4099-9E9B-9E2F736A89CE}" presName="sibTransNodeRect" presStyleLbl="align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DCA19-B754-421E-A6CC-628F80FC74CB}" type="pres">
      <dgm:prSet presAssocID="{53742231-981F-480A-940F-203EC2F7423F}" presName="nodeRect" presStyleLbl="alig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36C1DA-E751-469B-91D5-B7ADF3790DAB}" type="pres">
      <dgm:prSet presAssocID="{EF449C32-A7AE-4099-9E9B-9E2F736A89CE}" presName="sibTrans" presStyleCnt="0"/>
      <dgm:spPr/>
      <dgm:t>
        <a:bodyPr/>
        <a:lstStyle/>
        <a:p>
          <a:endParaRPr lang="en-US"/>
        </a:p>
      </dgm:t>
    </dgm:pt>
    <dgm:pt modelId="{19974A3A-09A4-40DE-BB0F-D9AED1ACB06E}" type="pres">
      <dgm:prSet presAssocID="{9EF41CC5-EF3B-4A6D-8229-3F1333EADFB3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D62F17-E99D-4FEF-B376-961CA4CB20EB}" type="pres">
      <dgm:prSet presAssocID="{9EF41CC5-EF3B-4A6D-8229-3F1333EADFB3}" presName="bgRect" presStyleLbl="alignNode1" presStyleIdx="2" presStyleCnt="3"/>
      <dgm:spPr/>
      <dgm:t>
        <a:bodyPr/>
        <a:lstStyle/>
        <a:p>
          <a:endParaRPr lang="en-US"/>
        </a:p>
      </dgm:t>
    </dgm:pt>
    <dgm:pt modelId="{E20811D6-E5D4-4C9E-AABF-9E0E1902CA2C}" type="pres">
      <dgm:prSet presAssocID="{98E6DD7C-B953-4119-9F64-9914E467ECBF}" presName="sibTransNodeRect" presStyleLbl="align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D48337-9200-42EF-A956-8FC92E9B78D2}" type="pres">
      <dgm:prSet presAssocID="{9EF41CC5-EF3B-4A6D-8229-3F1333EADFB3}" presName="nodeRect" presStyleLbl="alig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068B95-2DA2-453B-8162-90B6AB26C20F}" type="presOf" srcId="{DC13AB6D-DEA2-4CBB-AC69-1EF1A6AD1512}" destId="{DA3A6BD4-857F-4C66-97FA-B1E1C180A950}" srcOrd="0" destOrd="0" presId="urn:microsoft.com/office/officeart/2016/7/layout/LinearBlockProcessNumbered"/>
    <dgm:cxn modelId="{F226B1C2-5D99-403A-8240-EAD6BD4D8534}" srcId="{8AA20905-3954-474B-A606-562BCA026DC1}" destId="{53742231-981F-480A-940F-203EC2F7423F}" srcOrd="1" destOrd="0" parTransId="{2FC75195-FBA1-43DE-85DD-40B4B3A2F1F3}" sibTransId="{EF449C32-A7AE-4099-9E9B-9E2F736A89CE}"/>
    <dgm:cxn modelId="{714928C7-F07E-48C4-BE9E-4842896AB09C}" type="presOf" srcId="{9C64CC83-643C-4E12-8F97-BC19DC031190}" destId="{BBA91679-4684-4A04-8AEB-03038C78A75C}" srcOrd="0" destOrd="0" presId="urn:microsoft.com/office/officeart/2016/7/layout/LinearBlockProcessNumbered"/>
    <dgm:cxn modelId="{29280853-1A86-48A7-BA30-A3847B3BBF6D}" type="presOf" srcId="{98E6DD7C-B953-4119-9F64-9914E467ECBF}" destId="{E20811D6-E5D4-4C9E-AABF-9E0E1902CA2C}" srcOrd="0" destOrd="0" presId="urn:microsoft.com/office/officeart/2016/7/layout/LinearBlockProcessNumbered"/>
    <dgm:cxn modelId="{E476EEBC-7C9F-4E07-BD58-1044B9769B64}" srcId="{8AA20905-3954-474B-A606-562BCA026DC1}" destId="{9EF41CC5-EF3B-4A6D-8229-3F1333EADFB3}" srcOrd="2" destOrd="0" parTransId="{DAEF1C7D-B0C5-46FA-BED3-8A54E918D3E0}" sibTransId="{98E6DD7C-B953-4119-9F64-9914E467ECBF}"/>
    <dgm:cxn modelId="{F6B1598F-1951-460F-BB68-54B32A798437}" type="presOf" srcId="{DC13AB6D-DEA2-4CBB-AC69-1EF1A6AD1512}" destId="{5F398AEE-BC0F-4F30-99FA-92D67A176C2D}" srcOrd="1" destOrd="0" presId="urn:microsoft.com/office/officeart/2016/7/layout/LinearBlockProcessNumbered"/>
    <dgm:cxn modelId="{0439566F-A180-439C-8FAE-14E400EF2DCF}" type="presOf" srcId="{8AA20905-3954-474B-A606-562BCA026DC1}" destId="{579698BD-D232-4926-8D7B-29A69B90858B}" srcOrd="0" destOrd="0" presId="urn:microsoft.com/office/officeart/2016/7/layout/LinearBlockProcessNumbered"/>
    <dgm:cxn modelId="{B9FDDAF6-ABE3-43D5-A54F-4A0002D3FD47}" type="presOf" srcId="{EF449C32-A7AE-4099-9E9B-9E2F736A89CE}" destId="{975C752B-C37A-4BA6-A3AE-2202A141404A}" srcOrd="0" destOrd="0" presId="urn:microsoft.com/office/officeart/2016/7/layout/LinearBlockProcessNumbered"/>
    <dgm:cxn modelId="{07D44DA2-D4CF-4582-A029-20843D5E0F23}" type="presOf" srcId="{53742231-981F-480A-940F-203EC2F7423F}" destId="{C5BDCA19-B754-421E-A6CC-628F80FC74CB}" srcOrd="1" destOrd="0" presId="urn:microsoft.com/office/officeart/2016/7/layout/LinearBlockProcessNumbered"/>
    <dgm:cxn modelId="{43B61840-F115-4174-96B9-DA0C0E83489E}" type="presOf" srcId="{9EF41CC5-EF3B-4A6D-8229-3F1333EADFB3}" destId="{CAD62F17-E99D-4FEF-B376-961CA4CB20EB}" srcOrd="0" destOrd="0" presId="urn:microsoft.com/office/officeart/2016/7/layout/LinearBlockProcessNumbered"/>
    <dgm:cxn modelId="{4B888393-351D-4489-90C9-5A68061AB236}" srcId="{8AA20905-3954-474B-A606-562BCA026DC1}" destId="{DC13AB6D-DEA2-4CBB-AC69-1EF1A6AD1512}" srcOrd="0" destOrd="0" parTransId="{2C752582-D9FF-4E04-A92F-827DB4BB5C48}" sibTransId="{9C64CC83-643C-4E12-8F97-BC19DC031190}"/>
    <dgm:cxn modelId="{7D7B6CF4-1A1D-4E61-B5FE-C95185EF2648}" type="presOf" srcId="{9EF41CC5-EF3B-4A6D-8229-3F1333EADFB3}" destId="{67D48337-9200-42EF-A956-8FC92E9B78D2}" srcOrd="1" destOrd="0" presId="urn:microsoft.com/office/officeart/2016/7/layout/LinearBlockProcessNumbered"/>
    <dgm:cxn modelId="{FDD130C2-CD74-4EFB-A226-A939177EE674}" type="presOf" srcId="{53742231-981F-480A-940F-203EC2F7423F}" destId="{00AE7F27-0E5D-4AFB-ACD6-B5A19E79EA42}" srcOrd="0" destOrd="0" presId="urn:microsoft.com/office/officeart/2016/7/layout/LinearBlockProcessNumbered"/>
    <dgm:cxn modelId="{6A5BED3A-71F8-4A71-9E51-1F50D58497B5}" type="presParOf" srcId="{579698BD-D232-4926-8D7B-29A69B90858B}" destId="{3DD5B223-886E-4FC7-BDA1-ECA869A474EC}" srcOrd="0" destOrd="0" presId="urn:microsoft.com/office/officeart/2016/7/layout/LinearBlockProcessNumbered"/>
    <dgm:cxn modelId="{50ED9B3F-B939-4662-8866-7D833C2E0794}" type="presParOf" srcId="{3DD5B223-886E-4FC7-BDA1-ECA869A474EC}" destId="{DA3A6BD4-857F-4C66-97FA-B1E1C180A950}" srcOrd="0" destOrd="0" presId="urn:microsoft.com/office/officeart/2016/7/layout/LinearBlockProcessNumbered"/>
    <dgm:cxn modelId="{0D013F25-1B82-4F7B-AEF4-E93C2E95B0C3}" type="presParOf" srcId="{3DD5B223-886E-4FC7-BDA1-ECA869A474EC}" destId="{BBA91679-4684-4A04-8AEB-03038C78A75C}" srcOrd="1" destOrd="0" presId="urn:microsoft.com/office/officeart/2016/7/layout/LinearBlockProcessNumbered"/>
    <dgm:cxn modelId="{1E713196-E09A-42B0-BC2D-5294D0D9C36F}" type="presParOf" srcId="{3DD5B223-886E-4FC7-BDA1-ECA869A474EC}" destId="{5F398AEE-BC0F-4F30-99FA-92D67A176C2D}" srcOrd="2" destOrd="0" presId="urn:microsoft.com/office/officeart/2016/7/layout/LinearBlockProcessNumbered"/>
    <dgm:cxn modelId="{F8935481-B234-48A2-8E9B-6F423817537E}" type="presParOf" srcId="{579698BD-D232-4926-8D7B-29A69B90858B}" destId="{3C27A223-AC17-40BD-B7C5-0447661C2934}" srcOrd="1" destOrd="0" presId="urn:microsoft.com/office/officeart/2016/7/layout/LinearBlockProcessNumbered"/>
    <dgm:cxn modelId="{2A71550B-14EE-4B95-A40C-E132F64E84DB}" type="presParOf" srcId="{579698BD-D232-4926-8D7B-29A69B90858B}" destId="{0864151C-845B-4A50-9755-7EE613694D81}" srcOrd="2" destOrd="0" presId="urn:microsoft.com/office/officeart/2016/7/layout/LinearBlockProcessNumbered"/>
    <dgm:cxn modelId="{819F34FD-11F2-459D-B90D-FA1539737ADA}" type="presParOf" srcId="{0864151C-845B-4A50-9755-7EE613694D81}" destId="{00AE7F27-0E5D-4AFB-ACD6-B5A19E79EA42}" srcOrd="0" destOrd="0" presId="urn:microsoft.com/office/officeart/2016/7/layout/LinearBlockProcessNumbered"/>
    <dgm:cxn modelId="{FAA4A22E-63A9-40D7-AF37-15573F3C350A}" type="presParOf" srcId="{0864151C-845B-4A50-9755-7EE613694D81}" destId="{975C752B-C37A-4BA6-A3AE-2202A141404A}" srcOrd="1" destOrd="0" presId="urn:microsoft.com/office/officeart/2016/7/layout/LinearBlockProcessNumbered"/>
    <dgm:cxn modelId="{ABA4B620-C848-4944-B91E-2E492EED893C}" type="presParOf" srcId="{0864151C-845B-4A50-9755-7EE613694D81}" destId="{C5BDCA19-B754-421E-A6CC-628F80FC74CB}" srcOrd="2" destOrd="0" presId="urn:microsoft.com/office/officeart/2016/7/layout/LinearBlockProcessNumbered"/>
    <dgm:cxn modelId="{981D06A1-F8EB-4C14-9C2A-EA505D9C81FA}" type="presParOf" srcId="{579698BD-D232-4926-8D7B-29A69B90858B}" destId="{3E36C1DA-E751-469B-91D5-B7ADF3790DAB}" srcOrd="3" destOrd="0" presId="urn:microsoft.com/office/officeart/2016/7/layout/LinearBlockProcessNumbered"/>
    <dgm:cxn modelId="{D7BB022A-2504-497B-9672-D97F4CB95B15}" type="presParOf" srcId="{579698BD-D232-4926-8D7B-29A69B90858B}" destId="{19974A3A-09A4-40DE-BB0F-D9AED1ACB06E}" srcOrd="4" destOrd="0" presId="urn:microsoft.com/office/officeart/2016/7/layout/LinearBlockProcessNumbered"/>
    <dgm:cxn modelId="{A085F843-0169-43CB-B042-74EAB6E1674B}" type="presParOf" srcId="{19974A3A-09A4-40DE-BB0F-D9AED1ACB06E}" destId="{CAD62F17-E99D-4FEF-B376-961CA4CB20EB}" srcOrd="0" destOrd="0" presId="urn:microsoft.com/office/officeart/2016/7/layout/LinearBlockProcessNumbered"/>
    <dgm:cxn modelId="{A179DBCD-25F3-44B6-BAA7-26EBC7B29448}" type="presParOf" srcId="{19974A3A-09A4-40DE-BB0F-D9AED1ACB06E}" destId="{E20811D6-E5D4-4C9E-AABF-9E0E1902CA2C}" srcOrd="1" destOrd="0" presId="urn:microsoft.com/office/officeart/2016/7/layout/LinearBlockProcessNumbered"/>
    <dgm:cxn modelId="{7429BDE6-E17F-4E08-960D-D62B256C81F6}" type="presParOf" srcId="{19974A3A-09A4-40DE-BB0F-D9AED1ACB06E}" destId="{67D48337-9200-42EF-A956-8FC92E9B78D2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A6BD4-857F-4C66-97FA-B1E1C180A950}">
      <dsp:nvSpPr>
        <dsp:cNvPr id="0" name=""/>
        <dsp:cNvSpPr/>
      </dsp:nvSpPr>
      <dsp:spPr>
        <a:xfrm>
          <a:off x="808" y="0"/>
          <a:ext cx="3275967" cy="3714750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Why? pitfalls?</a:t>
          </a:r>
          <a:endParaRPr lang="en-US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08" y="1485900"/>
        <a:ext cx="3275967" cy="2228850"/>
      </dsp:txXfrm>
    </dsp:sp>
    <dsp:sp modelId="{BBA91679-4684-4A04-8AEB-03038C78A75C}">
      <dsp:nvSpPr>
        <dsp:cNvPr id="0" name=""/>
        <dsp:cNvSpPr/>
      </dsp:nvSpPr>
      <dsp:spPr>
        <a:xfrm>
          <a:off x="808" y="0"/>
          <a:ext cx="3275967" cy="1485900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anchor="ctr" anchorCtr="0">
          <a:noAutofit/>
        </a:bodyPr>
        <a:lstStyle/>
        <a:p>
          <a:pPr lvl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01</a:t>
          </a:r>
        </a:p>
      </dsp:txBody>
      <dsp:txXfrm>
        <a:off x="808" y="0"/>
        <a:ext cx="3275967" cy="1485900"/>
      </dsp:txXfrm>
    </dsp:sp>
    <dsp:sp modelId="{00AE7F27-0E5D-4AFB-ACD6-B5A19E79EA42}">
      <dsp:nvSpPr>
        <dsp:cNvPr id="0" name=""/>
        <dsp:cNvSpPr/>
      </dsp:nvSpPr>
      <dsp:spPr>
        <a:xfrm>
          <a:off x="3538853" y="0"/>
          <a:ext cx="3275967" cy="3714750"/>
        </a:xfrm>
        <a:prstGeom prst="rect">
          <a:avLst/>
        </a:prstGeom>
        <a:solidFill>
          <a:schemeClr val="accent6">
            <a:shade val="80000"/>
            <a:hueOff val="-113692"/>
            <a:satOff val="-23347"/>
            <a:lumOff val="17525"/>
            <a:alphaOff val="0"/>
          </a:schemeClr>
        </a:solidFill>
        <a:ln w="15875" cap="rnd" cmpd="sng" algn="ctr">
          <a:solidFill>
            <a:schemeClr val="accent6">
              <a:shade val="80000"/>
              <a:hueOff val="-113692"/>
              <a:satOff val="-23347"/>
              <a:lumOff val="175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Operating structure highlights</a:t>
          </a:r>
          <a:endParaRPr lang="en-US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38853" y="1485900"/>
        <a:ext cx="3275967" cy="2228850"/>
      </dsp:txXfrm>
    </dsp:sp>
    <dsp:sp modelId="{975C752B-C37A-4BA6-A3AE-2202A141404A}">
      <dsp:nvSpPr>
        <dsp:cNvPr id="0" name=""/>
        <dsp:cNvSpPr/>
      </dsp:nvSpPr>
      <dsp:spPr>
        <a:xfrm>
          <a:off x="3538853" y="0"/>
          <a:ext cx="3275967" cy="1485900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anchor="ctr" anchorCtr="0">
          <a:noAutofit/>
        </a:bodyPr>
        <a:lstStyle/>
        <a:p>
          <a:pPr lvl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02</a:t>
          </a:r>
        </a:p>
      </dsp:txBody>
      <dsp:txXfrm>
        <a:off x="3538853" y="0"/>
        <a:ext cx="3275967" cy="1485900"/>
      </dsp:txXfrm>
    </dsp:sp>
    <dsp:sp modelId="{CAD62F17-E99D-4FEF-B376-961CA4CB20EB}">
      <dsp:nvSpPr>
        <dsp:cNvPr id="0" name=""/>
        <dsp:cNvSpPr/>
      </dsp:nvSpPr>
      <dsp:spPr>
        <a:xfrm>
          <a:off x="7076898" y="0"/>
          <a:ext cx="3275967" cy="3714750"/>
        </a:xfrm>
        <a:prstGeom prst="rect">
          <a:avLst/>
        </a:prstGeom>
        <a:solidFill>
          <a:schemeClr val="accent6">
            <a:shade val="80000"/>
            <a:hueOff val="-227384"/>
            <a:satOff val="-46694"/>
            <a:lumOff val="35049"/>
            <a:alphaOff val="0"/>
          </a:schemeClr>
        </a:solidFill>
        <a:ln w="15875" cap="rnd" cmpd="sng" algn="ctr">
          <a:solidFill>
            <a:schemeClr val="accent6">
              <a:shade val="80000"/>
              <a:hueOff val="-227384"/>
              <a:satOff val="-46694"/>
              <a:lumOff val="350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it would look like for Mendocino county 4-h</a:t>
          </a:r>
          <a:endParaRPr lang="en-US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076898" y="1485900"/>
        <a:ext cx="3275967" cy="2228850"/>
      </dsp:txXfrm>
    </dsp:sp>
    <dsp:sp modelId="{E20811D6-E5D4-4C9E-AABF-9E0E1902CA2C}">
      <dsp:nvSpPr>
        <dsp:cNvPr id="0" name=""/>
        <dsp:cNvSpPr/>
      </dsp:nvSpPr>
      <dsp:spPr>
        <a:xfrm>
          <a:off x="7076898" y="0"/>
          <a:ext cx="3275967" cy="1485900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anchor="ctr" anchorCtr="0">
          <a:noAutofit/>
        </a:bodyPr>
        <a:lstStyle/>
        <a:p>
          <a:pPr lvl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03</a:t>
          </a:r>
        </a:p>
      </dsp:txBody>
      <dsp:txXfrm>
        <a:off x="7076898" y="0"/>
        <a:ext cx="3275967" cy="14859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A6BD4-857F-4C66-97FA-B1E1C180A950}">
      <dsp:nvSpPr>
        <dsp:cNvPr id="0" name=""/>
        <dsp:cNvSpPr/>
      </dsp:nvSpPr>
      <dsp:spPr>
        <a:xfrm>
          <a:off x="808" y="0"/>
          <a:ext cx="3275967" cy="3714750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100" kern="1200" dirty="0" smtClean="0"/>
            <a:t>Review the proposed operations procedures for Mendocino county 4-h</a:t>
          </a:r>
          <a:endParaRPr lang="en-US" sz="2100" kern="1200" dirty="0"/>
        </a:p>
      </dsp:txBody>
      <dsp:txXfrm>
        <a:off x="808" y="1485900"/>
        <a:ext cx="3275967" cy="2228850"/>
      </dsp:txXfrm>
    </dsp:sp>
    <dsp:sp modelId="{BBA91679-4684-4A04-8AEB-03038C78A75C}">
      <dsp:nvSpPr>
        <dsp:cNvPr id="0" name=""/>
        <dsp:cNvSpPr/>
      </dsp:nvSpPr>
      <dsp:spPr>
        <a:xfrm>
          <a:off x="808" y="0"/>
          <a:ext cx="3275967" cy="1485900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anchor="ctr" anchorCtr="0">
          <a:noAutofit/>
        </a:bodyPr>
        <a:lstStyle/>
        <a:p>
          <a:pPr lvl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kern="1200" dirty="0"/>
            <a:t>01</a:t>
          </a:r>
        </a:p>
      </dsp:txBody>
      <dsp:txXfrm>
        <a:off x="808" y="0"/>
        <a:ext cx="3275967" cy="1485900"/>
      </dsp:txXfrm>
    </dsp:sp>
    <dsp:sp modelId="{00AE7F27-0E5D-4AFB-ACD6-B5A19E79EA42}">
      <dsp:nvSpPr>
        <dsp:cNvPr id="0" name=""/>
        <dsp:cNvSpPr/>
      </dsp:nvSpPr>
      <dsp:spPr>
        <a:xfrm>
          <a:off x="3538853" y="0"/>
          <a:ext cx="3275967" cy="3714750"/>
        </a:xfrm>
        <a:prstGeom prst="rect">
          <a:avLst/>
        </a:prstGeom>
        <a:solidFill>
          <a:schemeClr val="accent6">
            <a:shade val="80000"/>
            <a:hueOff val="-113692"/>
            <a:satOff val="-23347"/>
            <a:lumOff val="17525"/>
            <a:alphaOff val="0"/>
          </a:schemeClr>
        </a:solidFill>
        <a:ln w="15875" cap="rnd" cmpd="sng" algn="ctr">
          <a:solidFill>
            <a:schemeClr val="accent6">
              <a:shade val="80000"/>
              <a:hueOff val="-113692"/>
              <a:satOff val="-23347"/>
              <a:lumOff val="175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100" kern="1200" dirty="0" smtClean="0"/>
            <a:t>Review and submit participation survey prior to may 15</a:t>
          </a:r>
          <a:r>
            <a:rPr lang="en-US" sz="2100" kern="1200" baseline="30000" dirty="0" smtClean="0"/>
            <a:t>th  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endParaRPr lang="en-US" sz="2100" kern="1200" dirty="0"/>
        </a:p>
      </dsp:txBody>
      <dsp:txXfrm>
        <a:off x="3538853" y="1485900"/>
        <a:ext cx="3275967" cy="2228850"/>
      </dsp:txXfrm>
    </dsp:sp>
    <dsp:sp modelId="{975C752B-C37A-4BA6-A3AE-2202A141404A}">
      <dsp:nvSpPr>
        <dsp:cNvPr id="0" name=""/>
        <dsp:cNvSpPr/>
      </dsp:nvSpPr>
      <dsp:spPr>
        <a:xfrm>
          <a:off x="3538853" y="0"/>
          <a:ext cx="3275967" cy="1485900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anchor="ctr" anchorCtr="0">
          <a:noAutofit/>
        </a:bodyPr>
        <a:lstStyle/>
        <a:p>
          <a:pPr lvl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kern="1200" dirty="0"/>
            <a:t>02</a:t>
          </a:r>
        </a:p>
      </dsp:txBody>
      <dsp:txXfrm>
        <a:off x="3538853" y="0"/>
        <a:ext cx="3275967" cy="1485900"/>
      </dsp:txXfrm>
    </dsp:sp>
    <dsp:sp modelId="{CAD62F17-E99D-4FEF-B376-961CA4CB20EB}">
      <dsp:nvSpPr>
        <dsp:cNvPr id="0" name=""/>
        <dsp:cNvSpPr/>
      </dsp:nvSpPr>
      <dsp:spPr>
        <a:xfrm>
          <a:off x="7076898" y="0"/>
          <a:ext cx="3275967" cy="3714750"/>
        </a:xfrm>
        <a:prstGeom prst="rect">
          <a:avLst/>
        </a:prstGeom>
        <a:solidFill>
          <a:schemeClr val="accent6">
            <a:shade val="80000"/>
            <a:hueOff val="-227384"/>
            <a:satOff val="-46694"/>
            <a:lumOff val="35049"/>
            <a:alphaOff val="0"/>
          </a:schemeClr>
        </a:solidFill>
        <a:ln w="15875" cap="rnd" cmpd="sng" algn="ctr">
          <a:solidFill>
            <a:schemeClr val="accent6">
              <a:shade val="80000"/>
              <a:hueOff val="-227384"/>
              <a:satOff val="-46694"/>
              <a:lumOff val="350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0" rIns="323593" bIns="33020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100" kern="1200" dirty="0" smtClean="0"/>
            <a:t>Vote during county council meeting on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100" kern="1200" dirty="0" err="1" smtClean="0"/>
            <a:t>july</a:t>
          </a:r>
          <a:r>
            <a:rPr lang="en-US" sz="2100" kern="1200" dirty="0" smtClean="0"/>
            <a:t> 9</a:t>
          </a:r>
          <a:r>
            <a:rPr lang="en-US" sz="2100" kern="1200" baseline="30000" dirty="0" smtClean="0"/>
            <a:t>th</a:t>
          </a:r>
          <a:r>
            <a:rPr lang="en-US" sz="2100" kern="1200" dirty="0" smtClean="0"/>
            <a:t>, 2022</a:t>
          </a:r>
          <a:endParaRPr lang="en-US" sz="2100" kern="1200" dirty="0"/>
        </a:p>
      </dsp:txBody>
      <dsp:txXfrm>
        <a:off x="7076898" y="1485900"/>
        <a:ext cx="3275967" cy="2228850"/>
      </dsp:txXfrm>
    </dsp:sp>
    <dsp:sp modelId="{E20811D6-E5D4-4C9E-AABF-9E0E1902CA2C}">
      <dsp:nvSpPr>
        <dsp:cNvPr id="0" name=""/>
        <dsp:cNvSpPr/>
      </dsp:nvSpPr>
      <dsp:spPr>
        <a:xfrm>
          <a:off x="7076898" y="0"/>
          <a:ext cx="3275967" cy="1485900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593" tIns="165100" rIns="323593" bIns="165100" numCol="1" spcCol="1270" anchor="ctr" anchorCtr="0">
          <a:noAutofit/>
        </a:bodyPr>
        <a:lstStyle/>
        <a:p>
          <a:pPr lvl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kern="1200"/>
            <a:t>03</a:t>
          </a:r>
        </a:p>
      </dsp:txBody>
      <dsp:txXfrm>
        <a:off x="7076898" y="0"/>
        <a:ext cx="3275967" cy="1485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=""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=""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6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05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0594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836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06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02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5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2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86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8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7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887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8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7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3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80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4" r:id="rId4"/>
    <p:sldLayoutId id="2147483710" r:id="rId5"/>
    <p:sldLayoutId id="2147483694" r:id="rId6"/>
    <p:sldLayoutId id="2147483695" r:id="rId7"/>
    <p:sldLayoutId id="2147483696" r:id="rId8"/>
    <p:sldLayoutId id="2147483697" r:id="rId9"/>
    <p:sldLayoutId id="2147483699" r:id="rId10"/>
    <p:sldLayoutId id="2147483693" r:id="rId11"/>
    <p:sldLayoutId id="2147483700" r:id="rId12"/>
    <p:sldLayoutId id="2147483701" r:id="rId13"/>
    <p:sldLayoutId id="2147483703" r:id="rId14"/>
    <p:sldLayoutId id="2147483704" r:id="rId15"/>
    <p:sldLayoutId id="2147483702" r:id="rId16"/>
    <p:sldLayoutId id="2147483698" r:id="rId17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surveys.ucanr.edu/survey.cfm?surveynumber=37023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up, coffee, food, beverage&#10;&#10;Description automatically generated">
            <a:extLst>
              <a:ext uri="{FF2B5EF4-FFF2-40B4-BE49-F238E27FC236}">
                <a16:creationId xmlns:a16="http://schemas.microsoft.com/office/drawing/2014/main" id="{91BC5572-FC33-4C1C-8DEE-C2CF75A756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1087120"/>
            <a:ext cx="9440034" cy="2648381"/>
          </a:xfrm>
        </p:spPr>
        <p:txBody>
          <a:bodyPr>
            <a:normAutofit/>
          </a:bodyPr>
          <a:lstStyle/>
          <a:p>
            <a:r>
              <a:rPr lang="en-US" sz="7200" b="1" dirty="0" smtClean="0"/>
              <a:t>Non-VMO Model</a:t>
            </a:r>
            <a:endParaRPr lang="en-US" sz="7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3910649"/>
            <a:ext cx="9440034" cy="1397951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Mendocino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County 4-H Programming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43" y="6045336"/>
            <a:ext cx="3334215" cy="60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AED04DAF-1E3F-4397-8834-E64118E9B2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443932"/>
              </p:ext>
            </p:extLst>
          </p:nvPr>
        </p:nvGraphicFramePr>
        <p:xfrm>
          <a:off x="914400" y="2076450"/>
          <a:ext cx="10353675" cy="37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44" y="6381750"/>
            <a:ext cx="2407003" cy="43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089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Use a Non-VMO or County Council  Model?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410531"/>
            <a:ext cx="10353762" cy="3557132"/>
          </a:xfrm>
          <a:solidFill>
            <a:schemeClr val="tx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effectLst/>
              </a:rPr>
              <a:t>When volunteers want to focus on leadership development and teaching their spark</a:t>
            </a: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No interest in governance positions and policies</a:t>
            </a: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More room for 4-H youth to have a say in their own programming</a:t>
            </a:r>
            <a:endParaRPr lang="en-US" b="1" dirty="0" smtClean="0">
              <a:solidFill>
                <a:schemeClr val="tx1"/>
              </a:solidFill>
              <a:effectLst/>
            </a:endParaRP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Less volunteer burnout</a:t>
            </a: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County struggles to fill council member positions</a:t>
            </a:r>
            <a:endParaRPr lang="en-US" b="1" dirty="0" smtClean="0">
              <a:solidFill>
                <a:schemeClr val="tx1"/>
              </a:solidFill>
              <a:effectLst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44" y="6381750"/>
            <a:ext cx="2407003" cy="43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09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Pitfalls or “What ifs”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420471"/>
            <a:ext cx="10353762" cy="3370728"/>
          </a:xfrm>
          <a:solidFill>
            <a:schemeClr val="tx1">
              <a:lumMod val="5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/>
              </a:rPr>
              <a:t>No volunteer voice </a:t>
            </a: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Lack of ownership over time</a:t>
            </a: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All have been concerns and have not occurred in any 4-H programming using this model thus far.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8" y="6344770"/>
            <a:ext cx="2407003" cy="43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785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 HIGHLIGHTS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76450"/>
            <a:ext cx="10353762" cy="4284009"/>
          </a:xfrm>
          <a:solidFill>
            <a:schemeClr val="tx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effectLst/>
              </a:rPr>
              <a:t>No voting; in place would be a yearly program plan and budget created between volunteers, members and 4-H Staff. </a:t>
            </a: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Only 2 meetings per year</a:t>
            </a: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4-H Youth ran; more opportunities for the members to have a voice and leadership</a:t>
            </a: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Bank account is optional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  <a:effectLst/>
              </a:rPr>
              <a:t>With bank account= Volunteer Finance Manager &amp; 2 signers needed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  <a:effectLst/>
              </a:rPr>
              <a:t>Without bank account= Statewide Office would hold and reconcile funds, providing full transparency.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44" y="6381750"/>
            <a:ext cx="2407003" cy="43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23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23365"/>
          </a:xfrm>
          <a:solidFill>
            <a:srgbClr val="C0BD96"/>
          </a:solidFill>
        </p:spPr>
        <p:txBody>
          <a:bodyPr>
            <a:noAutofit/>
          </a:bodyPr>
          <a:lstStyle/>
          <a:p>
            <a:r>
              <a:rPr lang="en-US" sz="3300" b="1" dirty="0" smtClean="0">
                <a:solidFill>
                  <a:schemeClr val="tx1"/>
                </a:solidFill>
              </a:rPr>
              <a:t>Proposed Operating Structure for Mendocino </a:t>
            </a:r>
            <a:r>
              <a:rPr lang="en-US" sz="3300" b="1" dirty="0">
                <a:solidFill>
                  <a:schemeClr val="tx1"/>
                </a:solidFill>
              </a:rPr>
              <a:t>C</a:t>
            </a:r>
            <a:r>
              <a:rPr lang="en-US" sz="3300" b="1" dirty="0" smtClean="0">
                <a:solidFill>
                  <a:schemeClr val="tx1"/>
                </a:solidFill>
              </a:rPr>
              <a:t>ounty 4-H</a:t>
            </a:r>
            <a:endParaRPr lang="en-US" sz="3300" b="1" dirty="0">
              <a:solidFill>
                <a:schemeClr val="tx1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913795" y="1707776"/>
            <a:ext cx="4856841" cy="4945688"/>
          </a:xfrm>
          <a:solidFill>
            <a:schemeClr val="tx1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US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Administrative Oversight Committee (AOC)</a:t>
            </a:r>
          </a:p>
          <a:p>
            <a:pPr marL="36900" indent="0">
              <a:buNone/>
            </a:pPr>
            <a:r>
              <a:rPr lang="en-US" sz="1400" b="1" dirty="0" smtClean="0">
                <a:solidFill>
                  <a:schemeClr val="tx1"/>
                </a:solidFill>
                <a:effectLst/>
              </a:rPr>
              <a:t>The “decision making” committee will consist of the follow 3 positions:</a:t>
            </a:r>
          </a:p>
          <a:p>
            <a:pPr lvl="1"/>
            <a:r>
              <a:rPr lang="en-US" sz="1400" b="1" dirty="0">
                <a:solidFill>
                  <a:schemeClr val="tx1"/>
                </a:solidFill>
                <a:effectLst/>
              </a:rPr>
              <a:t>4-H CES</a:t>
            </a:r>
          </a:p>
          <a:p>
            <a:pPr lvl="1"/>
            <a:r>
              <a:rPr lang="en-US" sz="1400" b="1" dirty="0">
                <a:solidFill>
                  <a:schemeClr val="tx1"/>
                </a:solidFill>
                <a:effectLst/>
              </a:rPr>
              <a:t>Finance Manager-Adult Volunteer</a:t>
            </a:r>
          </a:p>
          <a:p>
            <a:pPr lvl="1"/>
            <a:r>
              <a:rPr lang="en-US" sz="1400" b="1" dirty="0">
                <a:solidFill>
                  <a:schemeClr val="tx1"/>
                </a:solidFill>
                <a:effectLst/>
              </a:rPr>
              <a:t>Senior Youth Members (2</a:t>
            </a:r>
            <a:r>
              <a:rPr lang="en-US" sz="1400" b="1" dirty="0" smtClean="0">
                <a:solidFill>
                  <a:schemeClr val="tx1"/>
                </a:solidFill>
                <a:effectLst/>
              </a:rPr>
              <a:t>)</a:t>
            </a:r>
          </a:p>
          <a:p>
            <a:r>
              <a:rPr lang="en-US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Youth Volunteer Advisory Committee (YVAC)</a:t>
            </a:r>
          </a:p>
          <a:p>
            <a:pPr lvl="1"/>
            <a:r>
              <a:rPr lang="en-US" sz="1400" b="1" dirty="0" smtClean="0">
                <a:solidFill>
                  <a:schemeClr val="tx1"/>
                </a:solidFill>
                <a:effectLst/>
              </a:rPr>
              <a:t>YVAC </a:t>
            </a:r>
            <a:r>
              <a:rPr lang="en-US" sz="1400" b="1" dirty="0">
                <a:solidFill>
                  <a:schemeClr val="tx1"/>
                </a:solidFill>
                <a:effectLst/>
              </a:rPr>
              <a:t>consists of a minimum of four intermediate or senior 4-H members </a:t>
            </a:r>
            <a:endParaRPr lang="en-US" sz="1400" b="1" dirty="0" smtClean="0">
              <a:solidFill>
                <a:schemeClr val="tx1"/>
              </a:solidFill>
              <a:effectLst/>
            </a:endParaRPr>
          </a:p>
          <a:p>
            <a:pPr lvl="1"/>
            <a:r>
              <a:rPr lang="en-US" sz="1400" b="1" dirty="0" smtClean="0">
                <a:solidFill>
                  <a:schemeClr val="tx1"/>
                </a:solidFill>
                <a:effectLst/>
              </a:rPr>
              <a:t>Two </a:t>
            </a:r>
            <a:r>
              <a:rPr lang="en-US" sz="1400" b="1" dirty="0">
                <a:solidFill>
                  <a:schemeClr val="tx1"/>
                </a:solidFill>
                <a:effectLst/>
              </a:rPr>
              <a:t>Senior members of the YVAC will serve on the Administrative Oversight Committee. </a:t>
            </a:r>
          </a:p>
          <a:p>
            <a:pPr lvl="1"/>
            <a:r>
              <a:rPr lang="en-US" sz="1400" b="1" dirty="0">
                <a:solidFill>
                  <a:schemeClr val="tx1"/>
                </a:solidFill>
                <a:effectLst/>
              </a:rPr>
              <a:t>The YVAC reviews annual program plans and budgets. They make recommendations to the </a:t>
            </a:r>
            <a:r>
              <a:rPr lang="en-US" sz="1400" b="1" dirty="0" smtClean="0">
                <a:solidFill>
                  <a:schemeClr val="tx1"/>
                </a:solidFill>
                <a:effectLst/>
              </a:rPr>
              <a:t>AOC on </a:t>
            </a:r>
            <a:r>
              <a:rPr lang="en-US" sz="1400" b="1" dirty="0">
                <a:solidFill>
                  <a:schemeClr val="tx1"/>
                </a:solidFill>
                <a:effectLst/>
              </a:rPr>
              <a:t>adoption of the program plan and the budget. </a:t>
            </a:r>
          </a:p>
          <a:p>
            <a:pPr lvl="1"/>
            <a:r>
              <a:rPr lang="en-US" sz="1400" b="1" dirty="0">
                <a:solidFill>
                  <a:schemeClr val="tx1"/>
                </a:solidFill>
                <a:effectLst/>
              </a:rPr>
              <a:t>Twice a year, in spring and in fall, the YVAC will provide a review of the annual program plan and budget as prepared by the Finance Manager. </a:t>
            </a:r>
            <a:endParaRPr lang="en-US" sz="1400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5859380" y="1707776"/>
            <a:ext cx="5408178" cy="4945688"/>
          </a:xfrm>
          <a:solidFill>
            <a:schemeClr val="tx1">
              <a:lumMod val="50000"/>
            </a:schemeClr>
          </a:solidFill>
        </p:spPr>
        <p:txBody>
          <a:bodyPr>
            <a:normAutofit fontScale="25000" lnSpcReduction="20000"/>
          </a:bodyPr>
          <a:lstStyle/>
          <a:p>
            <a:r>
              <a:rPr lang="en-US" sz="5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Event/ Activity Committee Procedures</a:t>
            </a:r>
          </a:p>
          <a:p>
            <a:pPr marL="36900" indent="0">
              <a:buNone/>
            </a:pPr>
            <a:r>
              <a:rPr lang="en-US" sz="5600" b="1" dirty="0" smtClean="0">
                <a:solidFill>
                  <a:schemeClr val="tx1"/>
                </a:solidFill>
                <a:effectLst/>
              </a:rPr>
              <a:t>Committees will form per event versus alternating clubs each year. </a:t>
            </a:r>
          </a:p>
          <a:p>
            <a:pPr marL="36900" indent="0">
              <a:buNone/>
            </a:pPr>
            <a:r>
              <a:rPr lang="en-US" sz="5600" b="1" dirty="0" smtClean="0">
                <a:solidFill>
                  <a:schemeClr val="tx1"/>
                </a:solidFill>
                <a:effectLst/>
              </a:rPr>
              <a:t>			Current County Events: </a:t>
            </a:r>
          </a:p>
          <a:p>
            <a:pPr marL="36900" indent="0">
              <a:buNone/>
            </a:pPr>
            <a:r>
              <a:rPr lang="en-US" sz="5600" b="1" dirty="0" smtClean="0">
                <a:solidFill>
                  <a:schemeClr val="tx1"/>
                </a:solidFill>
                <a:effectLst/>
              </a:rPr>
              <a:t>Presentation Day 				Extravaganza/Fashion Revue</a:t>
            </a:r>
          </a:p>
          <a:p>
            <a:pPr marL="36900" indent="0">
              <a:buNone/>
            </a:pPr>
            <a:r>
              <a:rPr lang="en-US" sz="5600" b="1" dirty="0" smtClean="0">
                <a:solidFill>
                  <a:schemeClr val="tx1"/>
                </a:solidFill>
                <a:effectLst/>
              </a:rPr>
              <a:t>Record Book Competition		Camp</a:t>
            </a:r>
          </a:p>
          <a:p>
            <a:pPr marL="36900" indent="0">
              <a:buNone/>
            </a:pPr>
            <a:r>
              <a:rPr lang="en-US" sz="5600" b="1" dirty="0" smtClean="0">
                <a:solidFill>
                  <a:schemeClr val="tx1"/>
                </a:solidFill>
                <a:effectLst/>
              </a:rPr>
              <a:t>Achievement Night			Wreaths Across America</a:t>
            </a:r>
          </a:p>
          <a:p>
            <a:pPr marL="36900" indent="0">
              <a:buNone/>
            </a:pPr>
            <a:r>
              <a:rPr lang="en-US" sz="5600" b="1" dirty="0" smtClean="0">
                <a:solidFill>
                  <a:schemeClr val="tx1"/>
                </a:solidFill>
                <a:effectLst/>
              </a:rPr>
              <a:t>Bi-Annual Fundraiser			Potter Valley Rabbit &amp; Cavy Show</a:t>
            </a:r>
          </a:p>
          <a:p>
            <a:pPr marL="36900" indent="0">
              <a:buNone/>
            </a:pPr>
            <a:r>
              <a:rPr lang="en-US" sz="5600" b="1" dirty="0" smtClean="0">
                <a:solidFill>
                  <a:schemeClr val="tx1"/>
                </a:solidFill>
                <a:effectLst/>
              </a:rPr>
              <a:t>Officer Training 				Hi 4-H</a:t>
            </a:r>
          </a:p>
          <a:p>
            <a:pPr marL="36900" indent="0">
              <a:buNone/>
            </a:pPr>
            <a:r>
              <a:rPr lang="en-US" sz="5600" b="1" dirty="0" smtClean="0">
                <a:solidFill>
                  <a:schemeClr val="tx1"/>
                </a:solidFill>
                <a:effectLst/>
              </a:rPr>
              <a:t>Fair </a:t>
            </a:r>
            <a:r>
              <a:rPr lang="en-US" sz="5600" b="1" dirty="0" err="1" smtClean="0">
                <a:solidFill>
                  <a:schemeClr val="tx1"/>
                </a:solidFill>
                <a:effectLst/>
              </a:rPr>
              <a:t>Liason</a:t>
            </a:r>
            <a:r>
              <a:rPr lang="en-US" sz="5600" b="1" dirty="0" smtClean="0">
                <a:solidFill>
                  <a:schemeClr val="tx1"/>
                </a:solidFill>
                <a:effectLst/>
              </a:rPr>
              <a:t> 					</a:t>
            </a:r>
            <a:r>
              <a:rPr lang="en-US" sz="5600" b="1" dirty="0" err="1" smtClean="0">
                <a:solidFill>
                  <a:schemeClr val="tx1"/>
                </a:solidFill>
                <a:effectLst/>
              </a:rPr>
              <a:t>Cloverbud</a:t>
            </a:r>
            <a:r>
              <a:rPr lang="en-US" sz="5600" b="1" dirty="0" smtClean="0">
                <a:solidFill>
                  <a:schemeClr val="tx1"/>
                </a:solidFill>
                <a:effectLst/>
              </a:rPr>
              <a:t> Fall Event</a:t>
            </a:r>
          </a:p>
          <a:p>
            <a:r>
              <a:rPr lang="en-US" sz="5600" b="1" dirty="0" smtClean="0">
                <a:solidFill>
                  <a:schemeClr val="tx1"/>
                </a:solidFill>
                <a:effectLst/>
              </a:rPr>
              <a:t>CES will determine which events/activities they will lead annually and communicated in the program planning. </a:t>
            </a:r>
          </a:p>
          <a:p>
            <a:r>
              <a:rPr lang="en-US" sz="5600" b="1" dirty="0" smtClean="0">
                <a:solidFill>
                  <a:schemeClr val="tx1"/>
                </a:solidFill>
                <a:effectLst/>
              </a:rPr>
              <a:t>All other events must have a volunteer committees or that event/activity will not occur. </a:t>
            </a:r>
          </a:p>
          <a:p>
            <a:r>
              <a:rPr lang="en-US" sz="5600" b="1" dirty="0" smtClean="0">
                <a:solidFill>
                  <a:schemeClr val="tx1"/>
                </a:solidFill>
                <a:effectLst/>
              </a:rPr>
              <a:t>Committee Leaders can be Senior Youth Members or Adult Volunteers</a:t>
            </a:r>
          </a:p>
          <a:p>
            <a:r>
              <a:rPr lang="en-US" sz="5600" b="1" dirty="0" smtClean="0">
                <a:solidFill>
                  <a:schemeClr val="tx1"/>
                </a:solidFill>
                <a:effectLst/>
              </a:rPr>
              <a:t>Intermediate Youth may serve as committee members</a:t>
            </a:r>
          </a:p>
          <a:p>
            <a:pPr marL="36900" indent="0">
              <a:buNone/>
            </a:pPr>
            <a:endParaRPr lang="en-US" dirty="0" smtClean="0"/>
          </a:p>
          <a:p>
            <a:pPr marL="36900" indent="0">
              <a:buNone/>
            </a:pPr>
            <a:r>
              <a:rPr lang="en-US" dirty="0"/>
              <a:t>	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49" y="137631"/>
            <a:ext cx="2423748" cy="36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80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913795" y="950495"/>
            <a:ext cx="4856841" cy="5546557"/>
          </a:xfrm>
          <a:solidFill>
            <a:schemeClr val="tx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Recruitment and Selection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  <a:effectLst/>
              </a:rPr>
              <a:t>All </a:t>
            </a:r>
            <a:r>
              <a:rPr lang="en-US" b="1" dirty="0">
                <a:solidFill>
                  <a:schemeClr val="tx1"/>
                </a:solidFill>
                <a:effectLst/>
              </a:rPr>
              <a:t>C</a:t>
            </a:r>
            <a:r>
              <a:rPr lang="en-US" b="1" dirty="0" smtClean="0">
                <a:solidFill>
                  <a:schemeClr val="tx1"/>
                </a:solidFill>
                <a:effectLst/>
              </a:rPr>
              <a:t>ommittee Leader positions must be filled through an application and selection process. 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  <a:effectLst/>
              </a:rPr>
              <a:t>Recruitment will be conducted at any time during the program year.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  <a:effectLst/>
              </a:rPr>
              <a:t>The AOC reviews and approves appointments to Committee Leader positions. 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  <a:effectLst/>
              </a:rPr>
              <a:t>Committee Leaders serve 1 year terms with eligibility for reappointment on an annual basis. </a:t>
            </a:r>
          </a:p>
          <a:p>
            <a:pPr lvl="1"/>
            <a:r>
              <a:rPr lang="en-US" b="1" dirty="0" smtClean="0">
                <a:solidFill>
                  <a:schemeClr val="tx1"/>
                </a:solidFill>
                <a:effectLst/>
              </a:rPr>
              <a:t>All positions expire on June 30</a:t>
            </a:r>
            <a:r>
              <a:rPr lang="en-US" b="1" baseline="30000" dirty="0" smtClean="0">
                <a:solidFill>
                  <a:schemeClr val="tx1"/>
                </a:solidFill>
                <a:effectLst/>
              </a:rPr>
              <a:t>th</a:t>
            </a:r>
            <a:r>
              <a:rPr lang="en-US" b="1" dirty="0" smtClean="0">
                <a:solidFill>
                  <a:schemeClr val="tx1"/>
                </a:solidFill>
                <a:effectLst/>
              </a:rPr>
              <a:t> regardless of start date.  </a:t>
            </a:r>
            <a:endParaRPr 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859380" y="950496"/>
            <a:ext cx="5408178" cy="5546556"/>
          </a:xfrm>
          <a:solidFill>
            <a:schemeClr val="tx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effectLst/>
              </a:rPr>
              <a:t>Each event/activity committee must have at least 4 people (2 adults and 2 youth)</a:t>
            </a: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At least 50% of committee membership must be filled by intermediate or senior youth members.</a:t>
            </a: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Committee meetings will be communicated to CES for 4-H community publications. </a:t>
            </a:r>
          </a:p>
          <a:p>
            <a:r>
              <a:rPr lang="en-US" b="1" dirty="0" smtClean="0">
                <a:solidFill>
                  <a:schemeClr val="tx1"/>
                </a:solidFill>
                <a:effectLst/>
              </a:rPr>
              <a:t>Committees determine the way in which votes are passed (consensus, simple, majority, etc.)</a:t>
            </a:r>
          </a:p>
          <a:p>
            <a:endParaRPr lang="en-US" dirty="0"/>
          </a:p>
        </p:txBody>
      </p:sp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84484"/>
          </a:xfrm>
          <a:solidFill>
            <a:srgbClr val="C0BD96"/>
          </a:solidFill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  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9" y="90735"/>
            <a:ext cx="2423748" cy="36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0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A748D-BEEC-43A4-BFF3-B31C0275A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</p:spPr>
        <p:txBody>
          <a:bodyPr>
            <a:normAutofit/>
          </a:bodyPr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AED04DAF-1E3F-4397-8834-E64118E9B2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6395082"/>
              </p:ext>
            </p:extLst>
          </p:nvPr>
        </p:nvGraphicFramePr>
        <p:xfrm>
          <a:off x="914400" y="2076450"/>
          <a:ext cx="10353675" cy="37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51684" y="5791200"/>
            <a:ext cx="3260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  <a:hlinkClick r:id="rId8"/>
              </a:rPr>
              <a:t>https://</a:t>
            </a:r>
            <a:r>
              <a:rPr lang="en-US" b="1" dirty="0" smtClean="0">
                <a:solidFill>
                  <a:srgbClr val="00B0F0"/>
                </a:solidFill>
                <a:hlinkClick r:id="rId8"/>
              </a:rPr>
              <a:t>surveys.ucanr.edu/survey.cfm?surveynumber=37023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350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384" y="2847474"/>
            <a:ext cx="10353762" cy="1261872"/>
          </a:xfrm>
          <a:solidFill>
            <a:schemeClr val="accent2"/>
          </a:solidFill>
        </p:spPr>
        <p:txBody>
          <a:bodyPr/>
          <a:lstStyle/>
          <a:p>
            <a:r>
              <a:rPr lang="en-US" b="1" dirty="0" smtClean="0"/>
              <a:t>QUESTIONS?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38864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offee">
      <a:dk1>
        <a:sysClr val="windowText" lastClr="000000"/>
      </a:dk1>
      <a:lt1>
        <a:sysClr val="window" lastClr="FFFFFF"/>
      </a:lt1>
      <a:dk2>
        <a:srgbClr val="4E3B30"/>
      </a:dk2>
      <a:lt2>
        <a:srgbClr val="F4EEDC"/>
      </a:lt2>
      <a:accent1>
        <a:srgbClr val="CC830E"/>
      </a:accent1>
      <a:accent2>
        <a:srgbClr val="B54C2D"/>
      </a:accent2>
      <a:accent3>
        <a:srgbClr val="99570C"/>
      </a:accent3>
      <a:accent4>
        <a:srgbClr val="C17529"/>
      </a:accent4>
      <a:accent5>
        <a:srgbClr val="A19574"/>
      </a:accent5>
      <a:accent6>
        <a:srgbClr val="A49518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REE.pptx" id="{E781C72B-3D65-4B8D-9071-33B66AF0EF30}" vid="{3A5A58F2-9BE1-435C-B12D-88FD9BF701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601</Words>
  <Application>Microsoft Office PowerPoint</Application>
  <PresentationFormat>Widescreen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Goudy Old Style</vt:lpstr>
      <vt:lpstr>Trebuchet MS</vt:lpstr>
      <vt:lpstr>Wingdings 2</vt:lpstr>
      <vt:lpstr>SlateVTI</vt:lpstr>
      <vt:lpstr>Non-VMO Model</vt:lpstr>
      <vt:lpstr>PowerPoint Presentation</vt:lpstr>
      <vt:lpstr>Why Use a Non-VMO or County Council  Model?</vt:lpstr>
      <vt:lpstr>Pitfalls or “What ifs”</vt:lpstr>
      <vt:lpstr>OPERATION HIGHLIGHTS</vt:lpstr>
      <vt:lpstr>Proposed Operating Structure for Mendocino County 4-H</vt:lpstr>
      <vt:lpstr>   </vt:lpstr>
      <vt:lpstr>Next Steps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2022-03-21T19:15:45Z</dcterms:created>
  <dcterms:modified xsi:type="dcterms:W3CDTF">2022-03-22T03:01:42Z</dcterms:modified>
</cp:coreProperties>
</file>