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1"/>
  </p:sldMasterIdLst>
  <p:handoutMasterIdLst>
    <p:handoutMasterId r:id="rId21"/>
  </p:handoutMasterIdLst>
  <p:sldIdLst>
    <p:sldId id="265" r:id="rId2"/>
    <p:sldId id="287" r:id="rId3"/>
    <p:sldId id="284" r:id="rId4"/>
    <p:sldId id="268" r:id="rId5"/>
    <p:sldId id="256" r:id="rId6"/>
    <p:sldId id="271" r:id="rId7"/>
    <p:sldId id="272" r:id="rId8"/>
    <p:sldId id="260" r:id="rId9"/>
    <p:sldId id="273" r:id="rId10"/>
    <p:sldId id="258" r:id="rId11"/>
    <p:sldId id="279" r:id="rId12"/>
    <p:sldId id="276" r:id="rId13"/>
    <p:sldId id="286" r:id="rId14"/>
    <p:sldId id="285" r:id="rId15"/>
    <p:sldId id="264" r:id="rId16"/>
    <p:sldId id="281" r:id="rId17"/>
    <p:sldId id="275" r:id="rId18"/>
    <p:sldId id="282" r:id="rId19"/>
    <p:sldId id="277" r:id="rId2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43" autoAdjust="0"/>
    <p:restoredTop sz="94660"/>
  </p:normalViewPr>
  <p:slideViewPr>
    <p:cSldViewPr snapToGrid="0">
      <p:cViewPr varScale="1">
        <p:scale>
          <a:sx n="80" d="100"/>
          <a:sy n="80" d="100"/>
        </p:scale>
        <p:origin x="108" y="110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E.%20Takele\Desktop\Veg%20crops%20presentation%203-10-22\Veg%20crops%20statistics%20in%20Imperial%20and%20Riverside%20Counties.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oleObject" Target="file:///C:\Users\E.%20Takele\Desktop\Veg%20crops%20presentation%203-10-22\Veg%20crops%20statistics%20in%20Imperial%20and%20Riverside%20Counties.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oleObject" Target="file:///C:\Users\E.%20Takele\Desktop\Veg%20crops%20presentation%203-10-22\Veg%20crops%20statistics%20in%20Imperial%20and%20Riverside%20Count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2000" b="1" dirty="0" smtClean="0">
                <a:solidFill>
                  <a:schemeClr val="accent2">
                    <a:lumMod val="75000"/>
                  </a:schemeClr>
                </a:solidFill>
              </a:rPr>
              <a:t>Vegetable Crop</a:t>
            </a:r>
            <a:r>
              <a:rPr lang="en-US" sz="2000" b="1" baseline="0" dirty="0" smtClean="0">
                <a:solidFill>
                  <a:schemeClr val="accent2">
                    <a:lumMod val="75000"/>
                  </a:schemeClr>
                </a:solidFill>
              </a:rPr>
              <a:t> Acreage </a:t>
            </a:r>
            <a:r>
              <a:rPr lang="en-US" sz="2000" b="1" dirty="0" smtClean="0">
                <a:solidFill>
                  <a:schemeClr val="accent2">
                    <a:lumMod val="75000"/>
                  </a:schemeClr>
                </a:solidFill>
              </a:rPr>
              <a:t> Proportion,</a:t>
            </a:r>
            <a:r>
              <a:rPr lang="en-US" sz="2000" b="1" i="0" baseline="0" dirty="0" smtClean="0">
                <a:solidFill>
                  <a:schemeClr val="accent2">
                    <a:lumMod val="75000"/>
                  </a:schemeClr>
                </a:solidFill>
                <a:effectLst/>
              </a:rPr>
              <a:t> 2010-2020</a:t>
            </a:r>
            <a:r>
              <a:rPr lang="en-US" sz="2000" b="1" dirty="0" smtClean="0">
                <a:solidFill>
                  <a:schemeClr val="accent2">
                    <a:lumMod val="75000"/>
                  </a:schemeClr>
                </a:solidFill>
              </a:rPr>
              <a:t>  (Average 113,280)</a:t>
            </a:r>
            <a:endParaRPr lang="en-US" sz="2000" b="1" dirty="0">
              <a:solidFill>
                <a:schemeClr val="accent2">
                  <a:lumMod val="75000"/>
                </a:schemeClr>
              </a:solidFill>
            </a:endParaRPr>
          </a:p>
        </c:rich>
      </c:tx>
      <c:layout>
        <c:manualLayout>
          <c:xMode val="edge"/>
          <c:yMode val="edge"/>
          <c:x val="0.15886090390266272"/>
          <c:y val="9.4749019280177347E-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2486277009627595"/>
          <c:y val="0.15455446606503584"/>
          <c:w val="0.73761199336825611"/>
          <c:h val="0.78584424318043111"/>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329-4299-BD1E-D782E28EB91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329-4299-BD1E-D782E28EB91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329-4299-BD1E-D782E28EB91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1329-4299-BD1E-D782E28EB91C}"/>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1329-4299-BD1E-D782E28EB91C}"/>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1329-4299-BD1E-D782E28EB91C}"/>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1329-4299-BD1E-D782E28EB91C}"/>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1329-4299-BD1E-D782E28EB91C}"/>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1329-4299-BD1E-D782E28EB91C}"/>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1329-4299-BD1E-D782E28EB91C}"/>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1329-4299-BD1E-D782E28EB91C}"/>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7-1329-4299-BD1E-D782E28EB91C}"/>
              </c:ext>
            </c:extLst>
          </c:dPt>
          <c:dPt>
            <c:idx val="12"/>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9-1329-4299-BD1E-D782E28EB91C}"/>
              </c:ext>
            </c:extLst>
          </c:dPt>
          <c:dLbls>
            <c:dLbl>
              <c:idx val="3"/>
              <c:layout>
                <c:manualLayout>
                  <c:x val="-1.7258523718160446E-2"/>
                  <c:y val="-7.7150153232611762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2099312181228587"/>
                      <c:h val="6.7728483004507886E-2"/>
                    </c:manualLayout>
                  </c15:layout>
                </c:ext>
                <c:ext xmlns:c16="http://schemas.microsoft.com/office/drawing/2014/chart" uri="{C3380CC4-5D6E-409C-BE32-E72D297353CC}">
                  <c16:uniqueId val="{00000007-1329-4299-BD1E-D782E28EB91C}"/>
                </c:ext>
              </c:extLst>
            </c:dLbl>
            <c:dLbl>
              <c:idx val="4"/>
              <c:layout>
                <c:manualLayout>
                  <c:x val="-6.6732608074482502E-2"/>
                  <c:y val="3.506825146936894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329-4299-BD1E-D782E28EB91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'Veg crops Harvest acreage'!$B$39:$N$39</c:f>
              <c:strCache>
                <c:ptCount val="13"/>
                <c:pt idx="0">
                  <c:v>Broccoli</c:v>
                </c:pt>
                <c:pt idx="1">
                  <c:v>Cabbage</c:v>
                </c:pt>
                <c:pt idx="2">
                  <c:v>Carrots</c:v>
                </c:pt>
                <c:pt idx="3">
                  <c:v>Cauliflower</c:v>
                </c:pt>
                <c:pt idx="4">
                  <c:v>Head Lettuce</c:v>
                </c:pt>
                <c:pt idx="5">
                  <c:v>Leaf Lettuce</c:v>
                </c:pt>
                <c:pt idx="6">
                  <c:v>Romain Lettuce</c:v>
                </c:pt>
                <c:pt idx="7">
                  <c:v>Spring Mix</c:v>
                </c:pt>
                <c:pt idx="8">
                  <c:v>Onions</c:v>
                </c:pt>
                <c:pt idx="9">
                  <c:v>Potatoes</c:v>
                </c:pt>
                <c:pt idx="10">
                  <c:v>Spinach</c:v>
                </c:pt>
                <c:pt idx="11">
                  <c:v>Sweet Corn</c:v>
                </c:pt>
                <c:pt idx="12">
                  <c:v>Mis Vegetables</c:v>
                </c:pt>
              </c:strCache>
            </c:strRef>
          </c:cat>
          <c:val>
            <c:numRef>
              <c:f>'Veg crops Harvest acreage'!$B$40:$N$40</c:f>
              <c:numCache>
                <c:formatCode>General</c:formatCode>
                <c:ptCount val="13"/>
                <c:pt idx="0">
                  <c:v>11.741815365725452</c:v>
                </c:pt>
                <c:pt idx="1">
                  <c:v>1.5407456152670163</c:v>
                </c:pt>
                <c:pt idx="2">
                  <c:v>12.701300473081695</c:v>
                </c:pt>
                <c:pt idx="3">
                  <c:v>3.8628985984102213</c:v>
                </c:pt>
                <c:pt idx="4">
                  <c:v>15.34630462608891</c:v>
                </c:pt>
                <c:pt idx="5">
                  <c:v>11.14289956142639</c:v>
                </c:pt>
                <c:pt idx="6">
                  <c:v>5.55772680033866</c:v>
                </c:pt>
                <c:pt idx="7">
                  <c:v>3.1862994900026886</c:v>
                </c:pt>
                <c:pt idx="8">
                  <c:v>9.7265435343495845</c:v>
                </c:pt>
                <c:pt idx="9">
                  <c:v>1.7038163528170231</c:v>
                </c:pt>
                <c:pt idx="10">
                  <c:v>6.1564018505960663</c:v>
                </c:pt>
                <c:pt idx="11">
                  <c:v>7.1321779814378639</c:v>
                </c:pt>
                <c:pt idx="12">
                  <c:v>10.201069750458435</c:v>
                </c:pt>
              </c:numCache>
            </c:numRef>
          </c:val>
          <c:extLst>
            <c:ext xmlns:c16="http://schemas.microsoft.com/office/drawing/2014/chart" uri="{C3380CC4-5D6E-409C-BE32-E72D297353CC}">
              <c16:uniqueId val="{0000001A-1329-4299-BD1E-D782E28EB91C}"/>
            </c:ext>
          </c:extLst>
        </c:ser>
        <c:dLbls>
          <c:showLegendKey val="0"/>
          <c:showVal val="0"/>
          <c:showCatName val="0"/>
          <c:showSerName val="0"/>
          <c:showPercent val="0"/>
          <c:showBubbleSize val="0"/>
          <c:showLeaderLines val="1"/>
        </c:dLbls>
      </c:pie3DChart>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'Veg crops Harvest acreage'!$B$42</c:f>
              <c:strCache>
                <c:ptCount val="1"/>
                <c:pt idx="0">
                  <c:v>Year</c:v>
                </c:pt>
              </c:strCache>
            </c:strRef>
          </c:tx>
          <c:spPr>
            <a:solidFill>
              <a:schemeClr val="accent1"/>
            </a:solidFill>
            <a:ln>
              <a:noFill/>
            </a:ln>
            <a:effectLst/>
          </c:spPr>
          <c:invertIfNegative val="0"/>
          <c:cat>
            <c:numRef>
              <c:f>'Veg crops Harvest acreage'!$B$43:$B$53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'Veg crops Harvest acreage'!$B$43:$B$53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val>
          <c:extLst>
            <c:ext xmlns:c16="http://schemas.microsoft.com/office/drawing/2014/chart" uri="{C3380CC4-5D6E-409C-BE32-E72D297353CC}">
              <c16:uniqueId val="{00000000-1106-4D2C-BAA7-62553B45DA34}"/>
            </c:ext>
          </c:extLst>
        </c:ser>
        <c:ser>
          <c:idx val="1"/>
          <c:order val="1"/>
          <c:tx>
            <c:strRef>
              <c:f>'Veg crops Harvest acreage'!$C$42</c:f>
              <c:strCache>
                <c:ptCount val="1"/>
                <c:pt idx="0">
                  <c:v>Total</c:v>
                </c:pt>
              </c:strCache>
            </c:strRef>
          </c:tx>
          <c:spPr>
            <a:solidFill>
              <a:schemeClr val="accent2"/>
            </a:solidFill>
            <a:ln>
              <a:noFill/>
            </a:ln>
            <a:effectLst/>
            <a:scene3d>
              <a:camera prst="orthographicFront"/>
              <a:lightRig rig="threePt" dir="t"/>
            </a:scene3d>
            <a:sp3d prstMaterial="dkEdge"/>
          </c:spPr>
          <c:invertIfNegative val="0"/>
          <c:trendline>
            <c:spPr>
              <a:ln w="19050" cap="rnd">
                <a:solidFill>
                  <a:schemeClr val="tx1"/>
                </a:solidFill>
                <a:prstDash val="sysDot"/>
              </a:ln>
              <a:effectLst/>
            </c:spPr>
            <c:trendlineType val="linear"/>
            <c:dispRSqr val="0"/>
            <c:dispEq val="1"/>
            <c:trendlineLbl>
              <c:layout>
                <c:manualLayout>
                  <c:x val="2.3812162368592814E-2"/>
                  <c:y val="-4.5536072557126377E-2"/>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600" baseline="0" dirty="0"/>
                      <a:t>y = 1011.2x + 107213</a:t>
                    </a:r>
                    <a:endParaRPr lang="en-US" sz="1600" dirty="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cat>
            <c:numRef>
              <c:f>'Veg crops Harvest acreage'!$B$43:$B$53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'Veg crops Harvest acreage'!$C$43:$C$53</c:f>
              <c:numCache>
                <c:formatCode>General</c:formatCode>
                <c:ptCount val="11"/>
                <c:pt idx="0">
                  <c:v>103014</c:v>
                </c:pt>
                <c:pt idx="1">
                  <c:v>101528</c:v>
                </c:pt>
                <c:pt idx="2">
                  <c:v>111577</c:v>
                </c:pt>
                <c:pt idx="3">
                  <c:v>113433</c:v>
                </c:pt>
                <c:pt idx="4">
                  <c:v>113658</c:v>
                </c:pt>
                <c:pt idx="5">
                  <c:v>113938</c:v>
                </c:pt>
                <c:pt idx="6">
                  <c:v>126469</c:v>
                </c:pt>
                <c:pt idx="7">
                  <c:v>121916</c:v>
                </c:pt>
                <c:pt idx="8">
                  <c:v>125618</c:v>
                </c:pt>
                <c:pt idx="9">
                  <c:v>114152</c:v>
                </c:pt>
                <c:pt idx="10">
                  <c:v>100782</c:v>
                </c:pt>
              </c:numCache>
            </c:numRef>
          </c:val>
          <c:extLst>
            <c:ext xmlns:c16="http://schemas.microsoft.com/office/drawing/2014/chart" uri="{C3380CC4-5D6E-409C-BE32-E72D297353CC}">
              <c16:uniqueId val="{00000001-1106-4D2C-BAA7-62553B45DA34}"/>
            </c:ext>
          </c:extLst>
        </c:ser>
        <c:dLbls>
          <c:showLegendKey val="0"/>
          <c:showVal val="0"/>
          <c:showCatName val="0"/>
          <c:showSerName val="0"/>
          <c:showPercent val="0"/>
          <c:showBubbleSize val="0"/>
        </c:dLbls>
        <c:gapWidth val="150"/>
        <c:axId val="2062255471"/>
        <c:axId val="2062253807"/>
      </c:barChart>
      <c:lineChart>
        <c:grouping val="standard"/>
        <c:varyColors val="0"/>
        <c:ser>
          <c:idx val="2"/>
          <c:order val="2"/>
          <c:tx>
            <c:strRef>
              <c:f>'Veg crops Harvest acreage'!$D$42</c:f>
              <c:strCache>
                <c:ptCount val="1"/>
                <c:pt idx="0">
                  <c:v>Average</c:v>
                </c:pt>
              </c:strCache>
            </c:strRef>
          </c:tx>
          <c:spPr>
            <a:ln w="28575" cap="rnd">
              <a:solidFill>
                <a:schemeClr val="accent3"/>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9-07E4-40C6-9D45-79533A4BAB27}"/>
                </c:ext>
              </c:extLst>
            </c:dLbl>
            <c:dLbl>
              <c:idx val="1"/>
              <c:layout>
                <c:manualLayout>
                  <c:x val="0.27336860670194002"/>
                  <c:y val="-9.6688497338043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E4-40C6-9D45-79533A4BAB27}"/>
                </c:ext>
              </c:extLst>
            </c:dLbl>
            <c:dLbl>
              <c:idx val="2"/>
              <c:delete val="1"/>
              <c:extLst>
                <c:ext xmlns:c15="http://schemas.microsoft.com/office/drawing/2012/chart" uri="{CE6537A1-D6FC-4f65-9D91-7224C49458BB}"/>
                <c:ext xmlns:c16="http://schemas.microsoft.com/office/drawing/2014/chart" uri="{C3380CC4-5D6E-409C-BE32-E72D297353CC}">
                  <c16:uniqueId val="{00000001-07E4-40C6-9D45-79533A4BAB27}"/>
                </c:ext>
              </c:extLst>
            </c:dLbl>
            <c:dLbl>
              <c:idx val="3"/>
              <c:delete val="1"/>
              <c:extLst>
                <c:ext xmlns:c15="http://schemas.microsoft.com/office/drawing/2012/chart" uri="{CE6537A1-D6FC-4f65-9D91-7224C49458BB}"/>
                <c:ext xmlns:c16="http://schemas.microsoft.com/office/drawing/2014/chart" uri="{C3380CC4-5D6E-409C-BE32-E72D297353CC}">
                  <c16:uniqueId val="{00000004-07E4-40C6-9D45-79533A4BAB27}"/>
                </c:ext>
              </c:extLst>
            </c:dLbl>
            <c:dLbl>
              <c:idx val="4"/>
              <c:delete val="1"/>
              <c:extLst>
                <c:ext xmlns:c15="http://schemas.microsoft.com/office/drawing/2012/chart" uri="{CE6537A1-D6FC-4f65-9D91-7224C49458BB}"/>
                <c:ext xmlns:c16="http://schemas.microsoft.com/office/drawing/2014/chart" uri="{C3380CC4-5D6E-409C-BE32-E72D297353CC}">
                  <c16:uniqueId val="{00000002-07E4-40C6-9D45-79533A4BAB27}"/>
                </c:ext>
              </c:extLst>
            </c:dLbl>
            <c:dLbl>
              <c:idx val="5"/>
              <c:delete val="1"/>
              <c:extLst>
                <c:ext xmlns:c15="http://schemas.microsoft.com/office/drawing/2012/chart" uri="{CE6537A1-D6FC-4f65-9D91-7224C49458BB}"/>
                <c:ext xmlns:c16="http://schemas.microsoft.com/office/drawing/2014/chart" uri="{C3380CC4-5D6E-409C-BE32-E72D297353CC}">
                  <c16:uniqueId val="{00000006-07E4-40C6-9D45-79533A4BAB27}"/>
                </c:ext>
              </c:extLst>
            </c:dLbl>
            <c:dLbl>
              <c:idx val="6"/>
              <c:delete val="1"/>
              <c:extLst>
                <c:ext xmlns:c15="http://schemas.microsoft.com/office/drawing/2012/chart" uri="{CE6537A1-D6FC-4f65-9D91-7224C49458BB}"/>
                <c:ext xmlns:c16="http://schemas.microsoft.com/office/drawing/2014/chart" uri="{C3380CC4-5D6E-409C-BE32-E72D297353CC}">
                  <c16:uniqueId val="{00000003-07E4-40C6-9D45-79533A4BAB27}"/>
                </c:ext>
              </c:extLst>
            </c:dLbl>
            <c:dLbl>
              <c:idx val="7"/>
              <c:delete val="1"/>
              <c:extLst>
                <c:ext xmlns:c15="http://schemas.microsoft.com/office/drawing/2012/chart" uri="{CE6537A1-D6FC-4f65-9D91-7224C49458BB}"/>
                <c:ext xmlns:c16="http://schemas.microsoft.com/office/drawing/2014/chart" uri="{C3380CC4-5D6E-409C-BE32-E72D297353CC}">
                  <c16:uniqueId val="{00000008-07E4-40C6-9D45-79533A4BAB27}"/>
                </c:ext>
              </c:extLst>
            </c:dLbl>
            <c:dLbl>
              <c:idx val="8"/>
              <c:delete val="1"/>
              <c:extLst>
                <c:ext xmlns:c15="http://schemas.microsoft.com/office/drawing/2012/chart" uri="{CE6537A1-D6FC-4f65-9D91-7224C49458BB}"/>
                <c:ext xmlns:c16="http://schemas.microsoft.com/office/drawing/2014/chart" uri="{C3380CC4-5D6E-409C-BE32-E72D297353CC}">
                  <c16:uniqueId val="{00000007-07E4-40C6-9D45-79533A4BAB27}"/>
                </c:ext>
              </c:extLst>
            </c:dLbl>
            <c:dLbl>
              <c:idx val="9"/>
              <c:layout>
                <c:manualLayout>
                  <c:x val="2.9982363315696647E-2"/>
                  <c:y val="2.8437793334718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49-4A5C-81EB-D30E2B8A3EB2}"/>
                </c:ext>
              </c:extLst>
            </c:dLbl>
            <c:dLbl>
              <c:idx val="10"/>
              <c:delete val="1"/>
              <c:extLst>
                <c:ext xmlns:c15="http://schemas.microsoft.com/office/drawing/2012/chart" uri="{CE6537A1-D6FC-4f65-9D91-7224C49458BB}"/>
                <c:ext xmlns:c16="http://schemas.microsoft.com/office/drawing/2014/chart" uri="{C3380CC4-5D6E-409C-BE32-E72D297353CC}">
                  <c16:uniqueId val="{00000005-07E4-40C6-9D45-79533A4BAB2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'Veg crops Harvest acreage'!$D$43:$D$53</c:f>
              <c:numCache>
                <c:formatCode>General</c:formatCode>
                <c:ptCount val="11"/>
                <c:pt idx="0">
                  <c:v>113280.45</c:v>
                </c:pt>
                <c:pt idx="1">
                  <c:v>113280.45</c:v>
                </c:pt>
                <c:pt idx="2">
                  <c:v>113280.45</c:v>
                </c:pt>
                <c:pt idx="3">
                  <c:v>113280.45</c:v>
                </c:pt>
                <c:pt idx="4">
                  <c:v>113280.45</c:v>
                </c:pt>
                <c:pt idx="5">
                  <c:v>113280.45</c:v>
                </c:pt>
                <c:pt idx="6">
                  <c:v>113280.45</c:v>
                </c:pt>
                <c:pt idx="7">
                  <c:v>113280.45</c:v>
                </c:pt>
                <c:pt idx="8">
                  <c:v>113280.45</c:v>
                </c:pt>
                <c:pt idx="9">
                  <c:v>113280.45</c:v>
                </c:pt>
                <c:pt idx="10">
                  <c:v>113280.45</c:v>
                </c:pt>
              </c:numCache>
            </c:numRef>
          </c:val>
          <c:smooth val="0"/>
          <c:extLst>
            <c:ext xmlns:c16="http://schemas.microsoft.com/office/drawing/2014/chart" uri="{C3380CC4-5D6E-409C-BE32-E72D297353CC}">
              <c16:uniqueId val="{00000002-1106-4D2C-BAA7-62553B45DA34}"/>
            </c:ext>
          </c:extLst>
        </c:ser>
        <c:dLbls>
          <c:showLegendKey val="0"/>
          <c:showVal val="0"/>
          <c:showCatName val="0"/>
          <c:showSerName val="0"/>
          <c:showPercent val="0"/>
          <c:showBubbleSize val="0"/>
        </c:dLbls>
        <c:marker val="1"/>
        <c:smooth val="0"/>
        <c:axId val="2062255471"/>
        <c:axId val="2062253807"/>
      </c:lineChart>
      <c:catAx>
        <c:axId val="2062255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2253807"/>
        <c:crosses val="autoZero"/>
        <c:auto val="1"/>
        <c:lblAlgn val="ctr"/>
        <c:lblOffset val="100"/>
        <c:noMultiLvlLbl val="0"/>
      </c:catAx>
      <c:valAx>
        <c:axId val="2062253807"/>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2255471"/>
        <c:crosses val="autoZero"/>
        <c:crossBetween val="between"/>
      </c:valAx>
      <c:spPr>
        <a:noFill/>
        <a:ln w="28575" cap="sq" cmpd="sng">
          <a:solidFill>
            <a:schemeClr val="tx1"/>
          </a:solidFill>
          <a:prstDash val="sysDash"/>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1" i="0" u="none" strike="noStrike" kern="1200" spc="0" baseline="0">
                <a:solidFill>
                  <a:schemeClr val="tx1">
                    <a:lumMod val="65000"/>
                    <a:lumOff val="35000"/>
                  </a:schemeClr>
                </a:solidFill>
                <a:latin typeface="+mn-lt"/>
                <a:ea typeface="+mn-ea"/>
                <a:cs typeface="+mn-cs"/>
              </a:defRPr>
            </a:pPr>
            <a:r>
              <a:rPr lang="en-US" sz="1800" b="1" i="0" baseline="0" dirty="0" smtClean="0">
                <a:effectLst/>
              </a:rPr>
              <a:t> </a:t>
            </a:r>
            <a:r>
              <a:rPr lang="en-US" sz="2400" b="1" i="0" baseline="0" dirty="0" smtClean="0">
                <a:solidFill>
                  <a:schemeClr val="accent2">
                    <a:lumMod val="75000"/>
                  </a:schemeClr>
                </a:solidFill>
                <a:effectLst/>
              </a:rPr>
              <a:t>Crops With Most Increases</a:t>
            </a:r>
            <a:endParaRPr lang="en-US" sz="2400" b="1" dirty="0">
              <a:solidFill>
                <a:schemeClr val="accent2">
                  <a:lumMod val="75000"/>
                </a:schemeClr>
              </a:solidFill>
              <a:effectLst/>
            </a:endParaRPr>
          </a:p>
        </c:rich>
      </c:tx>
      <c:layout>
        <c:manualLayout>
          <c:xMode val="edge"/>
          <c:yMode val="edge"/>
          <c:x val="0.2705494392543395"/>
          <c:y val="1.8163452273639254E-2"/>
        </c:manualLayout>
      </c:layout>
      <c:overlay val="0"/>
      <c:spPr>
        <a:noFill/>
        <a:ln>
          <a:noFill/>
        </a:ln>
        <a:effectLst/>
      </c:spPr>
      <c:txPr>
        <a:bodyPr rot="0" spcFirstLastPara="1" vertOverflow="ellipsis" vert="horz" wrap="square" anchor="ctr" anchorCtr="1"/>
        <a:lstStyle/>
        <a:p>
          <a:pPr algn="ct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1769943442618616E-2"/>
          <c:y val="0.10221042069381651"/>
          <c:w val="0.90878592566763916"/>
          <c:h val="0.7540208449832746"/>
        </c:manualLayout>
      </c:layout>
      <c:areaChart>
        <c:grouping val="stacked"/>
        <c:varyColors val="0"/>
        <c:ser>
          <c:idx val="0"/>
          <c:order val="0"/>
          <c:tx>
            <c:strRef>
              <c:f>'Veg crops Harvest acreage'!$B$5</c:f>
              <c:strCache>
                <c:ptCount val="1"/>
                <c:pt idx="0">
                  <c:v>Broccoli</c:v>
                </c:pt>
              </c:strCache>
            </c:strRef>
          </c:tx>
          <c:spPr>
            <a:solidFill>
              <a:schemeClr val="accent1"/>
            </a:solidFill>
            <a:ln>
              <a:noFill/>
            </a:ln>
            <a:effectLst/>
          </c:spPr>
          <c:cat>
            <c:numRef>
              <c:f>'Veg crops Harvest acreage'!$A$6:$A$16</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'Veg crops Harvest acreage'!$B$6:$B$16</c:f>
              <c:numCache>
                <c:formatCode>General</c:formatCode>
                <c:ptCount val="11"/>
                <c:pt idx="0">
                  <c:v>12215</c:v>
                </c:pt>
                <c:pt idx="1">
                  <c:v>11972</c:v>
                </c:pt>
                <c:pt idx="2">
                  <c:v>13861</c:v>
                </c:pt>
                <c:pt idx="3">
                  <c:v>15947</c:v>
                </c:pt>
                <c:pt idx="4">
                  <c:v>15026</c:v>
                </c:pt>
                <c:pt idx="5">
                  <c:v>14738</c:v>
                </c:pt>
                <c:pt idx="6">
                  <c:v>14579</c:v>
                </c:pt>
                <c:pt idx="7">
                  <c:v>13785</c:v>
                </c:pt>
                <c:pt idx="8">
                  <c:v>13726</c:v>
                </c:pt>
                <c:pt idx="9">
                  <c:v>11957</c:v>
                </c:pt>
                <c:pt idx="10">
                  <c:v>8507</c:v>
                </c:pt>
              </c:numCache>
            </c:numRef>
          </c:val>
          <c:extLst>
            <c:ext xmlns:c16="http://schemas.microsoft.com/office/drawing/2014/chart" uri="{C3380CC4-5D6E-409C-BE32-E72D297353CC}">
              <c16:uniqueId val="{00000000-0A38-4051-90A9-2DD9A623BC25}"/>
            </c:ext>
          </c:extLst>
        </c:ser>
        <c:ser>
          <c:idx val="1"/>
          <c:order val="1"/>
          <c:tx>
            <c:strRef>
              <c:f>'Veg crops Harvest acreage'!$C$5</c:f>
              <c:strCache>
                <c:ptCount val="1"/>
                <c:pt idx="0">
                  <c:v>Cabbage</c:v>
                </c:pt>
              </c:strCache>
            </c:strRef>
          </c:tx>
          <c:spPr>
            <a:solidFill>
              <a:schemeClr val="accent2"/>
            </a:solidFill>
            <a:ln>
              <a:noFill/>
            </a:ln>
            <a:effectLst/>
          </c:spPr>
          <c:cat>
            <c:numRef>
              <c:f>'Veg crops Harvest acreage'!$A$6:$A$16</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'Veg crops Harvest acreage'!$C$6:$C$16</c:f>
              <c:numCache>
                <c:formatCode>General</c:formatCode>
                <c:ptCount val="11"/>
                <c:pt idx="0">
                  <c:v>1147</c:v>
                </c:pt>
                <c:pt idx="1">
                  <c:v>1335</c:v>
                </c:pt>
                <c:pt idx="2">
                  <c:v>2108</c:v>
                </c:pt>
                <c:pt idx="3">
                  <c:v>1611</c:v>
                </c:pt>
                <c:pt idx="4">
                  <c:v>2390</c:v>
                </c:pt>
                <c:pt idx="5">
                  <c:v>1218</c:v>
                </c:pt>
                <c:pt idx="6">
                  <c:v>1653</c:v>
                </c:pt>
                <c:pt idx="7">
                  <c:v>1949</c:v>
                </c:pt>
                <c:pt idx="8">
                  <c:v>2044</c:v>
                </c:pt>
                <c:pt idx="9">
                  <c:v>1922</c:v>
                </c:pt>
                <c:pt idx="10">
                  <c:v>1822</c:v>
                </c:pt>
              </c:numCache>
            </c:numRef>
          </c:val>
          <c:extLst>
            <c:ext xmlns:c16="http://schemas.microsoft.com/office/drawing/2014/chart" uri="{C3380CC4-5D6E-409C-BE32-E72D297353CC}">
              <c16:uniqueId val="{00000001-0A38-4051-90A9-2DD9A623BC25}"/>
            </c:ext>
          </c:extLst>
        </c:ser>
        <c:ser>
          <c:idx val="2"/>
          <c:order val="2"/>
          <c:tx>
            <c:strRef>
              <c:f>'Veg crops Harvest acreage'!$D$5</c:f>
              <c:strCache>
                <c:ptCount val="1"/>
                <c:pt idx="0">
                  <c:v>Carrots</c:v>
                </c:pt>
              </c:strCache>
            </c:strRef>
          </c:tx>
          <c:spPr>
            <a:solidFill>
              <a:schemeClr val="accent3"/>
            </a:solidFill>
            <a:ln>
              <a:noFill/>
            </a:ln>
            <a:effectLst/>
          </c:spPr>
          <c:cat>
            <c:numRef>
              <c:f>'Veg crops Harvest acreage'!$A$6:$A$16</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'Veg crops Harvest acreage'!$D$6:$D$16</c:f>
              <c:numCache>
                <c:formatCode>General</c:formatCode>
                <c:ptCount val="11"/>
                <c:pt idx="0">
                  <c:v>12503</c:v>
                </c:pt>
                <c:pt idx="1">
                  <c:v>11932</c:v>
                </c:pt>
                <c:pt idx="2">
                  <c:v>12726</c:v>
                </c:pt>
                <c:pt idx="3">
                  <c:v>13698</c:v>
                </c:pt>
                <c:pt idx="4">
                  <c:v>14952</c:v>
                </c:pt>
                <c:pt idx="5">
                  <c:v>16339</c:v>
                </c:pt>
                <c:pt idx="6">
                  <c:v>15472</c:v>
                </c:pt>
                <c:pt idx="7">
                  <c:v>16465</c:v>
                </c:pt>
                <c:pt idx="8">
                  <c:v>15881</c:v>
                </c:pt>
                <c:pt idx="9">
                  <c:v>14327</c:v>
                </c:pt>
                <c:pt idx="10">
                  <c:v>13974</c:v>
                </c:pt>
              </c:numCache>
            </c:numRef>
          </c:val>
          <c:extLst>
            <c:ext xmlns:c16="http://schemas.microsoft.com/office/drawing/2014/chart" uri="{C3380CC4-5D6E-409C-BE32-E72D297353CC}">
              <c16:uniqueId val="{00000002-0A38-4051-90A9-2DD9A623BC25}"/>
            </c:ext>
          </c:extLst>
        </c:ser>
        <c:ser>
          <c:idx val="3"/>
          <c:order val="3"/>
          <c:tx>
            <c:strRef>
              <c:f>'Veg crops Harvest acreage'!$E$5</c:f>
              <c:strCache>
                <c:ptCount val="1"/>
                <c:pt idx="0">
                  <c:v>Cauliflower</c:v>
                </c:pt>
              </c:strCache>
            </c:strRef>
          </c:tx>
          <c:spPr>
            <a:solidFill>
              <a:schemeClr val="accent4"/>
            </a:solidFill>
            <a:ln>
              <a:noFill/>
            </a:ln>
            <a:effectLst/>
          </c:spPr>
          <c:cat>
            <c:numRef>
              <c:f>'Veg crops Harvest acreage'!$A$6:$A$16</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'Veg crops Harvest acreage'!$E$6:$E$16</c:f>
              <c:numCache>
                <c:formatCode>General</c:formatCode>
                <c:ptCount val="11"/>
                <c:pt idx="0">
                  <c:v>3341</c:v>
                </c:pt>
                <c:pt idx="1">
                  <c:v>4130</c:v>
                </c:pt>
                <c:pt idx="2">
                  <c:v>4126</c:v>
                </c:pt>
                <c:pt idx="3">
                  <c:v>3913</c:v>
                </c:pt>
                <c:pt idx="4">
                  <c:v>4065</c:v>
                </c:pt>
                <c:pt idx="5">
                  <c:v>3694</c:v>
                </c:pt>
                <c:pt idx="6">
                  <c:v>4428</c:v>
                </c:pt>
                <c:pt idx="7">
                  <c:v>4794</c:v>
                </c:pt>
                <c:pt idx="8">
                  <c:v>5091</c:v>
                </c:pt>
                <c:pt idx="9">
                  <c:v>4815</c:v>
                </c:pt>
                <c:pt idx="10">
                  <c:v>5738</c:v>
                </c:pt>
              </c:numCache>
            </c:numRef>
          </c:val>
          <c:extLst>
            <c:ext xmlns:c16="http://schemas.microsoft.com/office/drawing/2014/chart" uri="{C3380CC4-5D6E-409C-BE32-E72D297353CC}">
              <c16:uniqueId val="{00000003-0A38-4051-90A9-2DD9A623BC25}"/>
            </c:ext>
          </c:extLst>
        </c:ser>
        <c:ser>
          <c:idx val="4"/>
          <c:order val="4"/>
          <c:tx>
            <c:strRef>
              <c:f>'Veg crops Harvest acreage'!$F$5</c:f>
              <c:strCache>
                <c:ptCount val="1"/>
                <c:pt idx="0">
                  <c:v>Head Lettuce</c:v>
                </c:pt>
              </c:strCache>
            </c:strRef>
          </c:tx>
          <c:spPr>
            <a:solidFill>
              <a:schemeClr val="accent5"/>
            </a:solidFill>
            <a:ln>
              <a:noFill/>
            </a:ln>
            <a:effectLst/>
          </c:spPr>
          <c:cat>
            <c:numRef>
              <c:f>'Veg crops Harvest acreage'!$A$6:$A$16</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'Veg crops Harvest acreage'!$F$6:$F$16</c:f>
              <c:numCache>
                <c:formatCode>General</c:formatCode>
                <c:ptCount val="11"/>
                <c:pt idx="0">
                  <c:v>19657</c:v>
                </c:pt>
                <c:pt idx="1">
                  <c:v>18043</c:v>
                </c:pt>
                <c:pt idx="2">
                  <c:v>21167</c:v>
                </c:pt>
                <c:pt idx="3">
                  <c:v>22531</c:v>
                </c:pt>
                <c:pt idx="4">
                  <c:v>21157</c:v>
                </c:pt>
                <c:pt idx="5">
                  <c:v>18078</c:v>
                </c:pt>
                <c:pt idx="6">
                  <c:v>18031</c:v>
                </c:pt>
                <c:pt idx="7">
                  <c:v>17115</c:v>
                </c:pt>
                <c:pt idx="8">
                  <c:v>16241</c:v>
                </c:pt>
                <c:pt idx="9">
                  <c:v>13663</c:v>
                </c:pt>
                <c:pt idx="10">
                  <c:v>5545</c:v>
                </c:pt>
              </c:numCache>
            </c:numRef>
          </c:val>
          <c:extLst>
            <c:ext xmlns:c16="http://schemas.microsoft.com/office/drawing/2014/chart" uri="{C3380CC4-5D6E-409C-BE32-E72D297353CC}">
              <c16:uniqueId val="{00000004-0A38-4051-90A9-2DD9A623BC25}"/>
            </c:ext>
          </c:extLst>
        </c:ser>
        <c:ser>
          <c:idx val="5"/>
          <c:order val="5"/>
          <c:tx>
            <c:strRef>
              <c:f>'Veg crops Harvest acreage'!$G$5</c:f>
              <c:strCache>
                <c:ptCount val="1"/>
                <c:pt idx="0">
                  <c:v>Leaf Lettuce</c:v>
                </c:pt>
              </c:strCache>
            </c:strRef>
          </c:tx>
          <c:spPr>
            <a:solidFill>
              <a:schemeClr val="accent6"/>
            </a:solidFill>
            <a:ln>
              <a:noFill/>
            </a:ln>
            <a:effectLst/>
          </c:spPr>
          <c:cat>
            <c:numRef>
              <c:f>'Veg crops Harvest acreage'!$A$6:$A$16</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'Veg crops Harvest acreage'!$G$6:$G$16</c:f>
              <c:numCache>
                <c:formatCode>General</c:formatCode>
                <c:ptCount val="11"/>
                <c:pt idx="0">
                  <c:v>14138</c:v>
                </c:pt>
                <c:pt idx="1">
                  <c:v>13878</c:v>
                </c:pt>
                <c:pt idx="2">
                  <c:v>9660</c:v>
                </c:pt>
                <c:pt idx="3">
                  <c:v>9967</c:v>
                </c:pt>
                <c:pt idx="4">
                  <c:v>8305</c:v>
                </c:pt>
                <c:pt idx="5">
                  <c:v>13132</c:v>
                </c:pt>
                <c:pt idx="6">
                  <c:v>14310</c:v>
                </c:pt>
                <c:pt idx="7">
                  <c:v>15440</c:v>
                </c:pt>
                <c:pt idx="8">
                  <c:v>13953</c:v>
                </c:pt>
                <c:pt idx="9">
                  <c:v>14066</c:v>
                </c:pt>
                <c:pt idx="10">
                  <c:v>12001</c:v>
                </c:pt>
              </c:numCache>
            </c:numRef>
          </c:val>
          <c:extLst>
            <c:ext xmlns:c16="http://schemas.microsoft.com/office/drawing/2014/chart" uri="{C3380CC4-5D6E-409C-BE32-E72D297353CC}">
              <c16:uniqueId val="{00000005-0A38-4051-90A9-2DD9A623BC25}"/>
            </c:ext>
          </c:extLst>
        </c:ser>
        <c:ser>
          <c:idx val="6"/>
          <c:order val="6"/>
          <c:tx>
            <c:strRef>
              <c:f>'Veg crops Harvest acreage'!$H$5</c:f>
              <c:strCache>
                <c:ptCount val="1"/>
                <c:pt idx="0">
                  <c:v>Romain Lettuce</c:v>
                </c:pt>
              </c:strCache>
            </c:strRef>
          </c:tx>
          <c:spPr>
            <a:solidFill>
              <a:schemeClr val="accent1">
                <a:lumMod val="60000"/>
              </a:schemeClr>
            </a:solidFill>
            <a:ln>
              <a:noFill/>
            </a:ln>
            <a:effectLst/>
          </c:spPr>
          <c:cat>
            <c:numRef>
              <c:f>'Veg crops Harvest acreage'!$A$6:$A$16</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'Veg crops Harvest acreage'!$H$6:$H$16</c:f>
              <c:numCache>
                <c:formatCode>General</c:formatCode>
                <c:ptCount val="11"/>
                <c:pt idx="2">
                  <c:v>7743</c:v>
                </c:pt>
                <c:pt idx="3">
                  <c:v>6876</c:v>
                </c:pt>
                <c:pt idx="4">
                  <c:v>6279</c:v>
                </c:pt>
                <c:pt idx="5">
                  <c:v>6590</c:v>
                </c:pt>
                <c:pt idx="6">
                  <c:v>8122</c:v>
                </c:pt>
                <c:pt idx="7">
                  <c:v>7867</c:v>
                </c:pt>
                <c:pt idx="8">
                  <c:v>7787</c:v>
                </c:pt>
                <c:pt idx="9">
                  <c:v>8050</c:v>
                </c:pt>
                <c:pt idx="10">
                  <c:v>9940</c:v>
                </c:pt>
              </c:numCache>
            </c:numRef>
          </c:val>
          <c:extLst>
            <c:ext xmlns:c16="http://schemas.microsoft.com/office/drawing/2014/chart" uri="{C3380CC4-5D6E-409C-BE32-E72D297353CC}">
              <c16:uniqueId val="{00000006-0A38-4051-90A9-2DD9A623BC25}"/>
            </c:ext>
          </c:extLst>
        </c:ser>
        <c:ser>
          <c:idx val="7"/>
          <c:order val="7"/>
          <c:tx>
            <c:strRef>
              <c:f>'Veg crops Harvest acreage'!$I$5</c:f>
              <c:strCache>
                <c:ptCount val="1"/>
                <c:pt idx="0">
                  <c:v>Spring Mix</c:v>
                </c:pt>
              </c:strCache>
            </c:strRef>
          </c:tx>
          <c:spPr>
            <a:solidFill>
              <a:schemeClr val="accent2">
                <a:lumMod val="60000"/>
              </a:schemeClr>
            </a:solidFill>
            <a:ln>
              <a:noFill/>
            </a:ln>
            <a:effectLst/>
          </c:spPr>
          <c:cat>
            <c:numRef>
              <c:f>'Veg crops Harvest acreage'!$A$6:$A$16</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'Veg crops Harvest acreage'!$I$6:$I$16</c:f>
              <c:numCache>
                <c:formatCode>General</c:formatCode>
                <c:ptCount val="11"/>
                <c:pt idx="0">
                  <c:v>4231</c:v>
                </c:pt>
                <c:pt idx="1">
                  <c:v>5673</c:v>
                </c:pt>
                <c:pt idx="2">
                  <c:v>9235</c:v>
                </c:pt>
                <c:pt idx="3">
                  <c:v>5977</c:v>
                </c:pt>
                <c:pt idx="4">
                  <c:v>3232</c:v>
                </c:pt>
                <c:pt idx="5">
                  <c:v>2830</c:v>
                </c:pt>
                <c:pt idx="6">
                  <c:v>2973</c:v>
                </c:pt>
                <c:pt idx="7">
                  <c:v>2557</c:v>
                </c:pt>
                <c:pt idx="8">
                  <c:v>2996</c:v>
                </c:pt>
              </c:numCache>
            </c:numRef>
          </c:val>
          <c:extLst>
            <c:ext xmlns:c16="http://schemas.microsoft.com/office/drawing/2014/chart" uri="{C3380CC4-5D6E-409C-BE32-E72D297353CC}">
              <c16:uniqueId val="{00000007-0A38-4051-90A9-2DD9A623BC25}"/>
            </c:ext>
          </c:extLst>
        </c:ser>
        <c:ser>
          <c:idx val="8"/>
          <c:order val="8"/>
          <c:tx>
            <c:strRef>
              <c:f>'Veg crops Harvest acreage'!$J$5</c:f>
              <c:strCache>
                <c:ptCount val="1"/>
                <c:pt idx="0">
                  <c:v>Onions</c:v>
                </c:pt>
              </c:strCache>
            </c:strRef>
          </c:tx>
          <c:spPr>
            <a:solidFill>
              <a:schemeClr val="accent3">
                <a:lumMod val="60000"/>
              </a:schemeClr>
            </a:solidFill>
            <a:ln>
              <a:noFill/>
            </a:ln>
            <a:effectLst/>
          </c:spPr>
          <c:cat>
            <c:numRef>
              <c:f>'Veg crops Harvest acreage'!$A$6:$A$16</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'Veg crops Harvest acreage'!$J$6:$J$16</c:f>
              <c:numCache>
                <c:formatCode>General</c:formatCode>
                <c:ptCount val="11"/>
                <c:pt idx="0">
                  <c:v>8366</c:v>
                </c:pt>
                <c:pt idx="1">
                  <c:v>8280</c:v>
                </c:pt>
                <c:pt idx="2">
                  <c:v>8503</c:v>
                </c:pt>
                <c:pt idx="3">
                  <c:v>8905</c:v>
                </c:pt>
                <c:pt idx="4">
                  <c:v>10853</c:v>
                </c:pt>
                <c:pt idx="5">
                  <c:v>12631</c:v>
                </c:pt>
                <c:pt idx="6">
                  <c:v>13737</c:v>
                </c:pt>
                <c:pt idx="7">
                  <c:v>13087</c:v>
                </c:pt>
                <c:pt idx="8">
                  <c:v>12560</c:v>
                </c:pt>
                <c:pt idx="9">
                  <c:v>11803</c:v>
                </c:pt>
                <c:pt idx="10">
                  <c:v>12476</c:v>
                </c:pt>
              </c:numCache>
            </c:numRef>
          </c:val>
          <c:extLst>
            <c:ext xmlns:c16="http://schemas.microsoft.com/office/drawing/2014/chart" uri="{C3380CC4-5D6E-409C-BE32-E72D297353CC}">
              <c16:uniqueId val="{00000008-0A38-4051-90A9-2DD9A623BC25}"/>
            </c:ext>
          </c:extLst>
        </c:ser>
        <c:ser>
          <c:idx val="9"/>
          <c:order val="9"/>
          <c:tx>
            <c:strRef>
              <c:f>'Veg crops Harvest acreage'!$K$5</c:f>
              <c:strCache>
                <c:ptCount val="1"/>
                <c:pt idx="0">
                  <c:v>Potatoes</c:v>
                </c:pt>
              </c:strCache>
            </c:strRef>
          </c:tx>
          <c:spPr>
            <a:solidFill>
              <a:schemeClr val="accent4">
                <a:lumMod val="60000"/>
              </a:schemeClr>
            </a:solidFill>
            <a:ln>
              <a:noFill/>
            </a:ln>
            <a:effectLst/>
          </c:spPr>
          <c:cat>
            <c:numRef>
              <c:f>'Veg crops Harvest acreage'!$A$6:$A$16</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'Veg crops Harvest acreage'!$K$6:$K$16</c:f>
              <c:numCache>
                <c:formatCode>General</c:formatCode>
                <c:ptCount val="11"/>
                <c:pt idx="0">
                  <c:v>1347</c:v>
                </c:pt>
                <c:pt idx="1">
                  <c:v>2297</c:v>
                </c:pt>
                <c:pt idx="2">
                  <c:v>2211</c:v>
                </c:pt>
                <c:pt idx="3">
                  <c:v>2593</c:v>
                </c:pt>
                <c:pt idx="4">
                  <c:v>2337</c:v>
                </c:pt>
                <c:pt idx="5">
                  <c:v>2009</c:v>
                </c:pt>
                <c:pt idx="6">
                  <c:v>2243</c:v>
                </c:pt>
                <c:pt idx="7">
                  <c:v>1589</c:v>
                </c:pt>
                <c:pt idx="8">
                  <c:v>2087</c:v>
                </c:pt>
                <c:pt idx="9">
                  <c:v>2518</c:v>
                </c:pt>
              </c:numCache>
            </c:numRef>
          </c:val>
          <c:extLst>
            <c:ext xmlns:c16="http://schemas.microsoft.com/office/drawing/2014/chart" uri="{C3380CC4-5D6E-409C-BE32-E72D297353CC}">
              <c16:uniqueId val="{00000009-0A38-4051-90A9-2DD9A623BC25}"/>
            </c:ext>
          </c:extLst>
        </c:ser>
        <c:ser>
          <c:idx val="10"/>
          <c:order val="10"/>
          <c:tx>
            <c:strRef>
              <c:f>'Veg crops Harvest acreage'!$L$5</c:f>
              <c:strCache>
                <c:ptCount val="1"/>
                <c:pt idx="0">
                  <c:v>Spinach</c:v>
                </c:pt>
              </c:strCache>
            </c:strRef>
          </c:tx>
          <c:spPr>
            <a:solidFill>
              <a:schemeClr val="accent5">
                <a:lumMod val="60000"/>
              </a:schemeClr>
            </a:solidFill>
            <a:ln>
              <a:noFill/>
            </a:ln>
            <a:effectLst/>
          </c:spPr>
          <c:cat>
            <c:numRef>
              <c:f>'Veg crops Harvest acreage'!$A$6:$A$16</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'Veg crops Harvest acreage'!$L$6:$L$16</c:f>
              <c:numCache>
                <c:formatCode>General</c:formatCode>
                <c:ptCount val="11"/>
                <c:pt idx="0">
                  <c:v>6184</c:v>
                </c:pt>
                <c:pt idx="1">
                  <c:v>4144</c:v>
                </c:pt>
                <c:pt idx="2">
                  <c:v>4106</c:v>
                </c:pt>
                <c:pt idx="3">
                  <c:v>4750</c:v>
                </c:pt>
                <c:pt idx="4">
                  <c:v>6634</c:v>
                </c:pt>
                <c:pt idx="5">
                  <c:v>6171</c:v>
                </c:pt>
                <c:pt idx="6">
                  <c:v>10165</c:v>
                </c:pt>
                <c:pt idx="7">
                  <c:v>9619</c:v>
                </c:pt>
                <c:pt idx="8">
                  <c:v>8585</c:v>
                </c:pt>
                <c:pt idx="9">
                  <c:v>8128</c:v>
                </c:pt>
                <c:pt idx="10">
                  <c:v>8228</c:v>
                </c:pt>
              </c:numCache>
            </c:numRef>
          </c:val>
          <c:extLst>
            <c:ext xmlns:c16="http://schemas.microsoft.com/office/drawing/2014/chart" uri="{C3380CC4-5D6E-409C-BE32-E72D297353CC}">
              <c16:uniqueId val="{0000000A-0A38-4051-90A9-2DD9A623BC25}"/>
            </c:ext>
          </c:extLst>
        </c:ser>
        <c:ser>
          <c:idx val="11"/>
          <c:order val="11"/>
          <c:tx>
            <c:strRef>
              <c:f>'Veg crops Harvest acreage'!$M$5</c:f>
              <c:strCache>
                <c:ptCount val="1"/>
                <c:pt idx="0">
                  <c:v>Sweet Corn</c:v>
                </c:pt>
              </c:strCache>
            </c:strRef>
          </c:tx>
          <c:spPr>
            <a:solidFill>
              <a:schemeClr val="accent6">
                <a:lumMod val="60000"/>
              </a:schemeClr>
            </a:solidFill>
            <a:ln w="25400">
              <a:noFill/>
            </a:ln>
            <a:effectLst/>
          </c:spPr>
          <c:cat>
            <c:numRef>
              <c:f>'Veg crops Harvest acreage'!$A$6:$A$16</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'Veg crops Harvest acreage'!$M$6:$M$16</c:f>
              <c:numCache>
                <c:formatCode>General</c:formatCode>
                <c:ptCount val="11"/>
                <c:pt idx="0">
                  <c:v>9951</c:v>
                </c:pt>
                <c:pt idx="1">
                  <c:v>10523</c:v>
                </c:pt>
                <c:pt idx="2">
                  <c:v>7629</c:v>
                </c:pt>
                <c:pt idx="3">
                  <c:v>8571</c:v>
                </c:pt>
                <c:pt idx="4">
                  <c:v>6644</c:v>
                </c:pt>
                <c:pt idx="5">
                  <c:v>6410</c:v>
                </c:pt>
                <c:pt idx="6">
                  <c:v>7407</c:v>
                </c:pt>
                <c:pt idx="7">
                  <c:v>7300</c:v>
                </c:pt>
                <c:pt idx="8">
                  <c:v>8569</c:v>
                </c:pt>
                <c:pt idx="9">
                  <c:v>8246</c:v>
                </c:pt>
                <c:pt idx="10">
                  <c:v>7623</c:v>
                </c:pt>
              </c:numCache>
            </c:numRef>
          </c:val>
          <c:extLst>
            <c:ext xmlns:c16="http://schemas.microsoft.com/office/drawing/2014/chart" uri="{C3380CC4-5D6E-409C-BE32-E72D297353CC}">
              <c16:uniqueId val="{0000000B-0A38-4051-90A9-2DD9A623BC25}"/>
            </c:ext>
          </c:extLst>
        </c:ser>
        <c:ser>
          <c:idx val="12"/>
          <c:order val="12"/>
          <c:tx>
            <c:strRef>
              <c:f>'Veg crops Harvest acreage'!$N$5</c:f>
              <c:strCache>
                <c:ptCount val="1"/>
                <c:pt idx="0">
                  <c:v>Mis Vegetables</c:v>
                </c:pt>
              </c:strCache>
            </c:strRef>
          </c:tx>
          <c:spPr>
            <a:solidFill>
              <a:schemeClr val="accent1">
                <a:lumMod val="80000"/>
                <a:lumOff val="20000"/>
              </a:schemeClr>
            </a:solidFill>
            <a:ln w="25400">
              <a:noFill/>
            </a:ln>
            <a:effectLst/>
          </c:spPr>
          <c:cat>
            <c:numRef>
              <c:f>'Veg crops Harvest acreage'!$A$6:$A$16</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'Veg crops Harvest acreage'!$N$6:$N$16</c:f>
              <c:numCache>
                <c:formatCode>General</c:formatCode>
                <c:ptCount val="11"/>
                <c:pt idx="0">
                  <c:v>9934</c:v>
                </c:pt>
                <c:pt idx="1">
                  <c:v>9321</c:v>
                </c:pt>
                <c:pt idx="2">
                  <c:v>8502</c:v>
                </c:pt>
                <c:pt idx="3">
                  <c:v>8094</c:v>
                </c:pt>
                <c:pt idx="4">
                  <c:v>11784</c:v>
                </c:pt>
                <c:pt idx="5">
                  <c:v>10098</c:v>
                </c:pt>
                <c:pt idx="6">
                  <c:v>13349</c:v>
                </c:pt>
                <c:pt idx="7">
                  <c:v>10349</c:v>
                </c:pt>
                <c:pt idx="8">
                  <c:v>16098</c:v>
                </c:pt>
                <c:pt idx="9">
                  <c:v>14657</c:v>
                </c:pt>
                <c:pt idx="10">
                  <c:v>14928</c:v>
                </c:pt>
              </c:numCache>
            </c:numRef>
          </c:val>
          <c:extLst>
            <c:ext xmlns:c16="http://schemas.microsoft.com/office/drawing/2014/chart" uri="{C3380CC4-5D6E-409C-BE32-E72D297353CC}">
              <c16:uniqueId val="{0000000C-0A38-4051-90A9-2DD9A623BC25}"/>
            </c:ext>
          </c:extLst>
        </c:ser>
        <c:ser>
          <c:idx val="13"/>
          <c:order val="13"/>
          <c:tx>
            <c:strRef>
              <c:f>'Veg crops Harvest acreage'!$O$5</c:f>
              <c:strCache>
                <c:ptCount val="1"/>
                <c:pt idx="0">
                  <c:v>Total</c:v>
                </c:pt>
              </c:strCache>
            </c:strRef>
          </c:tx>
          <c:spPr>
            <a:solidFill>
              <a:schemeClr val="accent2">
                <a:lumMod val="80000"/>
                <a:lumOff val="20000"/>
              </a:schemeClr>
            </a:solidFill>
            <a:ln w="25400">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'Veg crops Harvest acreage'!$A$6:$A$16</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'Veg crops Harvest acreage'!$O$6:$O$16</c:f>
              <c:numCache>
                <c:formatCode>General</c:formatCode>
                <c:ptCount val="11"/>
                <c:pt idx="0">
                  <c:v>103014</c:v>
                </c:pt>
                <c:pt idx="1">
                  <c:v>101528</c:v>
                </c:pt>
                <c:pt idx="2">
                  <c:v>111577</c:v>
                </c:pt>
                <c:pt idx="3">
                  <c:v>113433</c:v>
                </c:pt>
                <c:pt idx="4">
                  <c:v>113658</c:v>
                </c:pt>
                <c:pt idx="5">
                  <c:v>113938</c:v>
                </c:pt>
                <c:pt idx="6">
                  <c:v>126469</c:v>
                </c:pt>
                <c:pt idx="7">
                  <c:v>121916</c:v>
                </c:pt>
                <c:pt idx="8">
                  <c:v>125618</c:v>
                </c:pt>
                <c:pt idx="9">
                  <c:v>114152</c:v>
                </c:pt>
                <c:pt idx="10">
                  <c:v>100782</c:v>
                </c:pt>
              </c:numCache>
            </c:numRef>
          </c:val>
          <c:extLst>
            <c:ext xmlns:c16="http://schemas.microsoft.com/office/drawing/2014/chart" uri="{C3380CC4-5D6E-409C-BE32-E72D297353CC}">
              <c16:uniqueId val="{0000000D-0A38-4051-90A9-2DD9A623BC25}"/>
            </c:ext>
          </c:extLst>
        </c:ser>
        <c:dLbls>
          <c:showLegendKey val="0"/>
          <c:showVal val="0"/>
          <c:showCatName val="0"/>
          <c:showSerName val="0"/>
          <c:showPercent val="0"/>
          <c:showBubbleSize val="0"/>
        </c:dLbls>
        <c:axId val="1545352224"/>
        <c:axId val="1545353056"/>
      </c:areaChart>
      <c:catAx>
        <c:axId val="15453522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5353056"/>
        <c:crosses val="autoZero"/>
        <c:auto val="1"/>
        <c:lblAlgn val="ctr"/>
        <c:lblOffset val="100"/>
        <c:noMultiLvlLbl val="0"/>
      </c:catAx>
      <c:valAx>
        <c:axId val="1545353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535222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71E-4CD1-9170-5FB8C50B5B8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71E-4CD1-9170-5FB8C50B5B8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71E-4CD1-9170-5FB8C50B5B86}"/>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71E-4CD1-9170-5FB8C50B5B86}"/>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571E-4CD1-9170-5FB8C50B5B86}"/>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571E-4CD1-9170-5FB8C50B5B86}"/>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571E-4CD1-9170-5FB8C50B5B86}"/>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571E-4CD1-9170-5FB8C50B5B86}"/>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571E-4CD1-9170-5FB8C50B5B86}"/>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571E-4CD1-9170-5FB8C50B5B86}"/>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571E-4CD1-9170-5FB8C50B5B86}"/>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7-571E-4CD1-9170-5FB8C50B5B86}"/>
              </c:ext>
            </c:extLst>
          </c:dPt>
          <c:dPt>
            <c:idx val="12"/>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9-571E-4CD1-9170-5FB8C50B5B86}"/>
              </c:ext>
            </c:extLst>
          </c:dPt>
          <c:dPt>
            <c:idx val="13"/>
            <c:bubble3D val="0"/>
            <c:spPr>
              <a:solidFill>
                <a:schemeClr val="accent2">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B-571E-4CD1-9170-5FB8C50B5B8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'Veg crops Value'!$B$17:$O$17</c:f>
              <c:strCache>
                <c:ptCount val="14"/>
                <c:pt idx="0">
                  <c:v>Broccoli</c:v>
                </c:pt>
                <c:pt idx="1">
                  <c:v>Cabbage</c:v>
                </c:pt>
                <c:pt idx="2">
                  <c:v>Carrots</c:v>
                </c:pt>
                <c:pt idx="3">
                  <c:v>Cauliflower</c:v>
                </c:pt>
                <c:pt idx="4">
                  <c:v>Head Lettuce</c:v>
                </c:pt>
                <c:pt idx="5">
                  <c:v>Leaf Lettuce</c:v>
                </c:pt>
                <c:pt idx="6">
                  <c:v>Romain Lettuce</c:v>
                </c:pt>
                <c:pt idx="7">
                  <c:v>Spring Mix</c:v>
                </c:pt>
                <c:pt idx="8">
                  <c:v>Salad products</c:v>
                </c:pt>
                <c:pt idx="9">
                  <c:v>Onions</c:v>
                </c:pt>
                <c:pt idx="10">
                  <c:v>Potatoes</c:v>
                </c:pt>
                <c:pt idx="11">
                  <c:v>Spinach</c:v>
                </c:pt>
                <c:pt idx="12">
                  <c:v>Sweet Corn</c:v>
                </c:pt>
                <c:pt idx="13">
                  <c:v>Misc. Vegetables</c:v>
                </c:pt>
              </c:strCache>
            </c:strRef>
          </c:cat>
          <c:val>
            <c:numRef>
              <c:f>'Veg crops Value'!$B$18:$O$18</c:f>
              <c:numCache>
                <c:formatCode>General</c:formatCode>
                <c:ptCount val="14"/>
                <c:pt idx="0">
                  <c:v>95.136363636363612</c:v>
                </c:pt>
                <c:pt idx="1">
                  <c:v>17.5</c:v>
                </c:pt>
                <c:pt idx="2">
                  <c:v>59.533636363636361</c:v>
                </c:pt>
                <c:pt idx="3">
                  <c:v>36.539090909090916</c:v>
                </c:pt>
                <c:pt idx="4">
                  <c:v>93.11545454545454</c:v>
                </c:pt>
                <c:pt idx="5">
                  <c:v>125.23272727272729</c:v>
                </c:pt>
                <c:pt idx="6">
                  <c:v>52.097777777777786</c:v>
                </c:pt>
                <c:pt idx="7">
                  <c:v>25.152222222222221</c:v>
                </c:pt>
                <c:pt idx="8">
                  <c:v>9.4740000000000002</c:v>
                </c:pt>
                <c:pt idx="9">
                  <c:v>83.286363636363632</c:v>
                </c:pt>
                <c:pt idx="10">
                  <c:v>14.857999999999999</c:v>
                </c:pt>
                <c:pt idx="11">
                  <c:v>49.513636363636358</c:v>
                </c:pt>
                <c:pt idx="12">
                  <c:v>42.66</c:v>
                </c:pt>
                <c:pt idx="13">
                  <c:v>108.13181818181819</c:v>
                </c:pt>
              </c:numCache>
            </c:numRef>
          </c:val>
          <c:extLst>
            <c:ext xmlns:c16="http://schemas.microsoft.com/office/drawing/2014/chart" uri="{C3380CC4-5D6E-409C-BE32-E72D297353CC}">
              <c16:uniqueId val="{0000001C-571E-4CD1-9170-5FB8C50B5B86}"/>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'Veg crops Value'!$AF$50</c:f>
              <c:strCache>
                <c:ptCount val="1"/>
                <c:pt idx="0">
                  <c:v>Total $(million)</c:v>
                </c:pt>
              </c:strCache>
            </c:strRef>
          </c:tx>
          <c:spPr>
            <a:solidFill>
              <a:schemeClr val="accent1"/>
            </a:solidFill>
            <a:ln>
              <a:noFill/>
            </a:ln>
            <a:effectLst/>
          </c:spPr>
          <c:invertIfNegative val="0"/>
          <c:trendline>
            <c:spPr>
              <a:ln w="19050" cap="rnd">
                <a:solidFill>
                  <a:schemeClr val="tx1"/>
                </a:solidFill>
                <a:prstDash val="sysDot"/>
              </a:ln>
              <a:effectLst/>
            </c:spPr>
            <c:trendlineType val="linear"/>
            <c:dispRSqr val="0"/>
            <c:dispEq val="1"/>
            <c:trendlineLbl>
              <c:layout>
                <c:manualLayout>
                  <c:x val="-2.0720960604562111E-3"/>
                  <c:y val="-0.14214798294721831"/>
                </c:manualLayout>
              </c:layout>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rendlineLbl>
          </c:trendline>
          <c:cat>
            <c:numRef>
              <c:f>'Veg crops Value'!$AE$51:$AE$61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'Veg crops Value'!$AF$51:$AF$61</c:f>
              <c:numCache>
                <c:formatCode>General</c:formatCode>
                <c:ptCount val="11"/>
                <c:pt idx="0">
                  <c:v>612.89</c:v>
                </c:pt>
                <c:pt idx="1">
                  <c:v>717.34</c:v>
                </c:pt>
                <c:pt idx="2">
                  <c:v>668.64</c:v>
                </c:pt>
                <c:pt idx="3">
                  <c:v>865.08</c:v>
                </c:pt>
                <c:pt idx="4">
                  <c:v>669.34</c:v>
                </c:pt>
                <c:pt idx="5">
                  <c:v>755.49</c:v>
                </c:pt>
                <c:pt idx="6">
                  <c:v>968.68</c:v>
                </c:pt>
                <c:pt idx="7">
                  <c:v>972.77</c:v>
                </c:pt>
                <c:pt idx="8">
                  <c:v>939.24</c:v>
                </c:pt>
                <c:pt idx="9">
                  <c:v>762.68</c:v>
                </c:pt>
                <c:pt idx="10">
                  <c:v>826.19</c:v>
                </c:pt>
              </c:numCache>
            </c:numRef>
          </c:val>
          <c:extLst>
            <c:ext xmlns:c16="http://schemas.microsoft.com/office/drawing/2014/chart" uri="{C3380CC4-5D6E-409C-BE32-E72D297353CC}">
              <c16:uniqueId val="{00000000-2BE6-4AE9-9BA5-0AE85B2C267C}"/>
            </c:ext>
          </c:extLst>
        </c:ser>
        <c:dLbls>
          <c:showLegendKey val="0"/>
          <c:showVal val="0"/>
          <c:showCatName val="0"/>
          <c:showSerName val="0"/>
          <c:showPercent val="0"/>
          <c:showBubbleSize val="0"/>
        </c:dLbls>
        <c:gapWidth val="150"/>
        <c:axId val="1745304895"/>
        <c:axId val="1745305311"/>
      </c:barChart>
      <c:lineChart>
        <c:grouping val="standard"/>
        <c:varyColors val="0"/>
        <c:ser>
          <c:idx val="1"/>
          <c:order val="1"/>
          <c:tx>
            <c:strRef>
              <c:f>'Veg crops Value'!$AG$50</c:f>
              <c:strCache>
                <c:ptCount val="1"/>
                <c:pt idx="0">
                  <c:v>Average $(million)</c:v>
                </c:pt>
              </c:strCache>
            </c:strRef>
          </c:tx>
          <c:spPr>
            <a:ln w="28575" cap="rnd">
              <a:solidFill>
                <a:schemeClr val="accent2"/>
              </a:solidFill>
              <a:round/>
            </a:ln>
            <a:effectLst/>
          </c:spPr>
          <c:marker>
            <c:symbol val="none"/>
          </c:marker>
          <c:trendline>
            <c:spPr>
              <a:ln w="19050" cap="rnd">
                <a:solidFill>
                  <a:schemeClr val="accent2"/>
                </a:solidFill>
                <a:prstDash val="sysDot"/>
              </a:ln>
              <a:effectLst/>
            </c:spPr>
            <c:trendlineType val="linear"/>
            <c:dispRSqr val="0"/>
            <c:dispEq val="0"/>
          </c:trendline>
          <c:cat>
            <c:numRef>
              <c:f>'Veg crops Value'!$AE$51:$AE$61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'Veg crops Value'!$AG$51:$AG$61</c:f>
              <c:numCache>
                <c:formatCode>General</c:formatCode>
                <c:ptCount val="11"/>
                <c:pt idx="0">
                  <c:v>796.12</c:v>
                </c:pt>
                <c:pt idx="1">
                  <c:v>796.12</c:v>
                </c:pt>
                <c:pt idx="2">
                  <c:v>796.12</c:v>
                </c:pt>
                <c:pt idx="3">
                  <c:v>796.12</c:v>
                </c:pt>
                <c:pt idx="4">
                  <c:v>796.12</c:v>
                </c:pt>
                <c:pt idx="5">
                  <c:v>796.12</c:v>
                </c:pt>
                <c:pt idx="6">
                  <c:v>796.12</c:v>
                </c:pt>
                <c:pt idx="7">
                  <c:v>796.12</c:v>
                </c:pt>
                <c:pt idx="8">
                  <c:v>796.12</c:v>
                </c:pt>
                <c:pt idx="9">
                  <c:v>796.12</c:v>
                </c:pt>
                <c:pt idx="10">
                  <c:v>796.12</c:v>
                </c:pt>
              </c:numCache>
            </c:numRef>
          </c:val>
          <c:smooth val="0"/>
          <c:extLst>
            <c:ext xmlns:c16="http://schemas.microsoft.com/office/drawing/2014/chart" uri="{C3380CC4-5D6E-409C-BE32-E72D297353CC}">
              <c16:uniqueId val="{00000001-2BE6-4AE9-9BA5-0AE85B2C267C}"/>
            </c:ext>
          </c:extLst>
        </c:ser>
        <c:dLbls>
          <c:showLegendKey val="0"/>
          <c:showVal val="0"/>
          <c:showCatName val="0"/>
          <c:showSerName val="0"/>
          <c:showPercent val="0"/>
          <c:showBubbleSize val="0"/>
        </c:dLbls>
        <c:marker val="1"/>
        <c:smooth val="0"/>
        <c:axId val="1745304895"/>
        <c:axId val="1745305311"/>
      </c:lineChart>
      <c:catAx>
        <c:axId val="1745304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5305311"/>
        <c:crosses val="autoZero"/>
        <c:auto val="1"/>
        <c:lblAlgn val="ctr"/>
        <c:lblOffset val="100"/>
        <c:noMultiLvlLbl val="0"/>
      </c:catAx>
      <c:valAx>
        <c:axId val="17453053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5304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0.74049</cdr:x>
      <cdr:y>0.53441</cdr:y>
    </cdr:from>
    <cdr:to>
      <cdr:x>0.86324</cdr:x>
      <cdr:y>0.56859</cdr:y>
    </cdr:to>
    <cdr:sp macro="" textlink="">
      <cdr:nvSpPr>
        <cdr:cNvPr id="2" name="TextBox 1"/>
        <cdr:cNvSpPr txBox="1"/>
      </cdr:nvSpPr>
      <cdr:spPr>
        <a:xfrm xmlns:a="http://schemas.openxmlformats.org/drawingml/2006/main">
          <a:off x="6426176" y="2615649"/>
          <a:ext cx="1065257" cy="1672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err="1">
              <a:solidFill>
                <a:schemeClr val="bg1"/>
              </a:solidFill>
            </a:rPr>
            <a:t>Misc</a:t>
          </a:r>
          <a:endParaRPr lang="en-US" sz="1100" dirty="0">
            <a:solidFill>
              <a:schemeClr val="bg1"/>
            </a:solidFill>
          </a:endParaRPr>
        </a:p>
      </cdr:txBody>
    </cdr:sp>
  </cdr:relSizeAnchor>
  <cdr:relSizeAnchor xmlns:cdr="http://schemas.openxmlformats.org/drawingml/2006/chartDrawing">
    <cdr:from>
      <cdr:x>0.32042</cdr:x>
      <cdr:y>0.58664</cdr:y>
    </cdr:from>
    <cdr:to>
      <cdr:x>0.50021</cdr:x>
      <cdr:y>0.62225</cdr:y>
    </cdr:to>
    <cdr:sp macro="" textlink="">
      <cdr:nvSpPr>
        <cdr:cNvPr id="3" name="TextBox 2"/>
        <cdr:cNvSpPr txBox="1"/>
      </cdr:nvSpPr>
      <cdr:spPr>
        <a:xfrm xmlns:a="http://schemas.openxmlformats.org/drawingml/2006/main">
          <a:off x="2780652" y="2871296"/>
          <a:ext cx="1560265" cy="1742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bg1"/>
              </a:solidFill>
            </a:rPr>
            <a:t>Sweet corn</a:t>
          </a:r>
        </a:p>
      </cdr:txBody>
    </cdr:sp>
  </cdr:relSizeAnchor>
  <cdr:relSizeAnchor xmlns:cdr="http://schemas.openxmlformats.org/drawingml/2006/chartDrawing">
    <cdr:from>
      <cdr:x>0.62449</cdr:x>
      <cdr:y>0.57442</cdr:y>
    </cdr:from>
    <cdr:to>
      <cdr:x>0.77126</cdr:x>
      <cdr:y>0.61974</cdr:y>
    </cdr:to>
    <cdr:sp macro="" textlink="">
      <cdr:nvSpPr>
        <cdr:cNvPr id="4" name="TextBox 3"/>
        <cdr:cNvSpPr txBox="1"/>
      </cdr:nvSpPr>
      <cdr:spPr>
        <a:xfrm xmlns:a="http://schemas.openxmlformats.org/drawingml/2006/main">
          <a:off x="5419456" y="2811446"/>
          <a:ext cx="1273743" cy="2218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bg1"/>
              </a:solidFill>
            </a:rPr>
            <a:t>Spinach</a:t>
          </a:r>
        </a:p>
      </cdr:txBody>
    </cdr:sp>
  </cdr:relSizeAnchor>
  <cdr:relSizeAnchor xmlns:cdr="http://schemas.openxmlformats.org/drawingml/2006/chartDrawing">
    <cdr:from>
      <cdr:x>0.71005</cdr:x>
      <cdr:y>0.61584</cdr:y>
    </cdr:from>
    <cdr:to>
      <cdr:x>0.84437</cdr:x>
      <cdr:y>0.65016</cdr:y>
    </cdr:to>
    <cdr:sp macro="" textlink="">
      <cdr:nvSpPr>
        <cdr:cNvPr id="5" name="TextBox 4"/>
        <cdr:cNvSpPr txBox="1"/>
      </cdr:nvSpPr>
      <cdr:spPr>
        <a:xfrm xmlns:a="http://schemas.openxmlformats.org/drawingml/2006/main">
          <a:off x="6161989" y="3014195"/>
          <a:ext cx="1165665" cy="1679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bg1"/>
              </a:solidFill>
            </a:rPr>
            <a:t>Onions</a:t>
          </a:r>
        </a:p>
      </cdr:txBody>
    </cdr:sp>
  </cdr:relSizeAnchor>
  <cdr:relSizeAnchor xmlns:cdr="http://schemas.openxmlformats.org/drawingml/2006/chartDrawing">
    <cdr:from>
      <cdr:x>0.5435</cdr:x>
      <cdr:y>0.63699</cdr:y>
    </cdr:from>
    <cdr:to>
      <cdr:x>0.69589</cdr:x>
      <cdr:y>0.68022</cdr:y>
    </cdr:to>
    <cdr:sp macro="" textlink="">
      <cdr:nvSpPr>
        <cdr:cNvPr id="6" name="TextBox 5"/>
        <cdr:cNvSpPr txBox="1"/>
      </cdr:nvSpPr>
      <cdr:spPr>
        <a:xfrm xmlns:a="http://schemas.openxmlformats.org/drawingml/2006/main">
          <a:off x="4716654" y="3117718"/>
          <a:ext cx="1322478" cy="2115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solidFill>
                <a:schemeClr val="bg1"/>
              </a:solidFill>
            </a:rPr>
            <a:t>Romaine </a:t>
          </a:r>
          <a:r>
            <a:rPr lang="en-US" sz="1100" dirty="0">
              <a:solidFill>
                <a:schemeClr val="bg1"/>
              </a:solidFill>
            </a:rPr>
            <a:t>Lettuce</a:t>
          </a:r>
        </a:p>
      </cdr:txBody>
    </cdr:sp>
  </cdr:relSizeAnchor>
  <cdr:relSizeAnchor xmlns:cdr="http://schemas.openxmlformats.org/drawingml/2006/chartDrawing">
    <cdr:from>
      <cdr:x>0.74204</cdr:x>
      <cdr:y>0.67847</cdr:y>
    </cdr:from>
    <cdr:to>
      <cdr:x>0.88077</cdr:x>
      <cdr:y>0.73656</cdr:y>
    </cdr:to>
    <cdr:sp macro="" textlink="">
      <cdr:nvSpPr>
        <cdr:cNvPr id="7" name="TextBox 6"/>
        <cdr:cNvSpPr txBox="1"/>
      </cdr:nvSpPr>
      <cdr:spPr>
        <a:xfrm xmlns:a="http://schemas.openxmlformats.org/drawingml/2006/main">
          <a:off x="6439655" y="3320743"/>
          <a:ext cx="1203925" cy="2843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bg1"/>
              </a:solidFill>
            </a:rPr>
            <a:t>Leaf Lettuce</a:t>
          </a:r>
        </a:p>
      </cdr:txBody>
    </cdr:sp>
  </cdr:relSizeAnchor>
  <cdr:relSizeAnchor xmlns:cdr="http://schemas.openxmlformats.org/drawingml/2006/chartDrawing">
    <cdr:from>
      <cdr:x>0.5096</cdr:x>
      <cdr:y>0.71342</cdr:y>
    </cdr:from>
    <cdr:to>
      <cdr:x>0.64351</cdr:x>
      <cdr:y>0.74903</cdr:y>
    </cdr:to>
    <cdr:sp macro="" textlink="">
      <cdr:nvSpPr>
        <cdr:cNvPr id="8" name="TextBox 7"/>
        <cdr:cNvSpPr txBox="1"/>
      </cdr:nvSpPr>
      <cdr:spPr>
        <a:xfrm xmlns:a="http://schemas.openxmlformats.org/drawingml/2006/main">
          <a:off x="4422410" y="3491774"/>
          <a:ext cx="1162106" cy="1742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bg1"/>
              </a:solidFill>
            </a:rPr>
            <a:t>Head Lettuce</a:t>
          </a:r>
        </a:p>
      </cdr:txBody>
    </cdr:sp>
  </cdr:relSizeAnchor>
  <cdr:relSizeAnchor xmlns:cdr="http://schemas.openxmlformats.org/drawingml/2006/chartDrawing">
    <cdr:from>
      <cdr:x>0.27799</cdr:x>
      <cdr:y>0.76945</cdr:y>
    </cdr:from>
    <cdr:to>
      <cdr:x>0.39579</cdr:x>
      <cdr:y>0.80364</cdr:y>
    </cdr:to>
    <cdr:sp macro="" textlink="">
      <cdr:nvSpPr>
        <cdr:cNvPr id="9" name="TextBox 8"/>
        <cdr:cNvSpPr txBox="1"/>
      </cdr:nvSpPr>
      <cdr:spPr>
        <a:xfrm xmlns:a="http://schemas.openxmlformats.org/drawingml/2006/main">
          <a:off x="2412478" y="3766039"/>
          <a:ext cx="1022300" cy="1673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bg1"/>
              </a:solidFill>
            </a:rPr>
            <a:t>Carrots</a:t>
          </a:r>
        </a:p>
      </cdr:txBody>
    </cdr:sp>
  </cdr:relSizeAnchor>
  <cdr:relSizeAnchor xmlns:cdr="http://schemas.openxmlformats.org/drawingml/2006/chartDrawing">
    <cdr:from>
      <cdr:x>0.40951</cdr:x>
      <cdr:y>0.80672</cdr:y>
    </cdr:from>
    <cdr:to>
      <cdr:x>0.54743</cdr:x>
      <cdr:y>0.83943</cdr:y>
    </cdr:to>
    <cdr:sp macro="" textlink="">
      <cdr:nvSpPr>
        <cdr:cNvPr id="10" name="TextBox 9"/>
        <cdr:cNvSpPr txBox="1"/>
      </cdr:nvSpPr>
      <cdr:spPr>
        <a:xfrm xmlns:a="http://schemas.openxmlformats.org/drawingml/2006/main">
          <a:off x="3553816" y="5168348"/>
          <a:ext cx="1196927"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bg1"/>
              </a:solidFill>
            </a:rPr>
            <a:t>Broccoli</a:t>
          </a:r>
        </a:p>
      </cdr:txBody>
    </cdr:sp>
  </cdr:relSizeAnchor>
  <cdr:relSizeAnchor xmlns:cdr="http://schemas.openxmlformats.org/drawingml/2006/chartDrawing">
    <cdr:from>
      <cdr:x>0.22827</cdr:x>
      <cdr:y>0.63236</cdr:y>
    </cdr:from>
    <cdr:to>
      <cdr:x>0.35524</cdr:x>
      <cdr:y>0.67714</cdr:y>
    </cdr:to>
    <cdr:sp macro="" textlink="">
      <cdr:nvSpPr>
        <cdr:cNvPr id="11" name="TextBox 10"/>
        <cdr:cNvSpPr txBox="1"/>
      </cdr:nvSpPr>
      <cdr:spPr>
        <a:xfrm xmlns:a="http://schemas.openxmlformats.org/drawingml/2006/main">
          <a:off x="1981009" y="3095047"/>
          <a:ext cx="1101857" cy="2191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bg1"/>
              </a:solidFill>
            </a:rPr>
            <a:t>Spring Mix</a:t>
          </a:r>
        </a:p>
      </cdr:txBody>
    </cdr:sp>
  </cdr:relSizeAnchor>
</c:userShapes>
</file>

<file path=ppt/drawings/drawing2.xml><?xml version="1.0" encoding="utf-8"?>
<c:userShapes xmlns:c="http://schemas.openxmlformats.org/drawingml/2006/chart">
  <cdr:relSizeAnchor xmlns:cdr="http://schemas.openxmlformats.org/drawingml/2006/chartDrawing">
    <cdr:from>
      <cdr:x>0.40834</cdr:x>
      <cdr:y>0.20505</cdr:y>
    </cdr:from>
    <cdr:to>
      <cdr:x>0.56547</cdr:x>
      <cdr:y>0.28537</cdr:y>
    </cdr:to>
    <cdr:sp macro="" textlink="">
      <cdr:nvSpPr>
        <cdr:cNvPr id="2" name="TextBox 1"/>
        <cdr:cNvSpPr txBox="1"/>
      </cdr:nvSpPr>
      <cdr:spPr>
        <a:xfrm xmlns:a="http://schemas.openxmlformats.org/drawingml/2006/main">
          <a:off x="3220453" y="675773"/>
          <a:ext cx="1239252" cy="2646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0.36156</cdr:x>
      <cdr:y>0.07302</cdr:y>
    </cdr:from>
    <cdr:to>
      <cdr:x>0.60969</cdr:x>
      <cdr:y>0.2358</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851484" y="240632"/>
          <a:ext cx="1956986" cy="536494"/>
        </a:xfrm>
        <a:prstGeom xmlns:a="http://schemas.openxmlformats.org/drawingml/2006/main" prst="rect">
          <a:avLst/>
        </a:prstGeom>
      </cdr:spPr>
    </cdr:pic>
  </cdr:relSizeAnchor>
  <cdr:relSizeAnchor xmlns:cdr="http://schemas.openxmlformats.org/drawingml/2006/chartDrawing">
    <cdr:from>
      <cdr:x>0.46936</cdr:x>
      <cdr:y>0.16854</cdr:y>
    </cdr:from>
    <cdr:to>
      <cdr:x>0.51208</cdr:x>
      <cdr:y>0.30362</cdr:y>
    </cdr:to>
    <cdr:cxnSp macro="">
      <cdr:nvCxnSpPr>
        <cdr:cNvPr id="5" name="Straight Arrow Connector 4"/>
        <cdr:cNvCxnSpPr/>
      </cdr:nvCxnSpPr>
      <cdr:spPr>
        <a:xfrm xmlns:a="http://schemas.openxmlformats.org/drawingml/2006/main">
          <a:off x="3701716" y="555457"/>
          <a:ext cx="336884" cy="445169"/>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0.77536</cdr:x>
      <cdr:y>0.12139</cdr:y>
    </cdr:from>
    <cdr:to>
      <cdr:x>0.83816</cdr:x>
      <cdr:y>0.23121</cdr:y>
    </cdr:to>
    <cdr:cxnSp macro="">
      <cdr:nvCxnSpPr>
        <cdr:cNvPr id="6" name="Straight Arrow Connector 5"/>
        <cdr:cNvCxnSpPr/>
      </cdr:nvCxnSpPr>
      <cdr:spPr>
        <a:xfrm xmlns:a="http://schemas.openxmlformats.org/drawingml/2006/main">
          <a:off x="6115050" y="400049"/>
          <a:ext cx="495300" cy="36195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BF8C8FB7-0968-400F-94E8-078BFFAB10F9}" type="datetimeFigureOut">
              <a:rPr lang="en-US" smtClean="0"/>
              <a:t>3/10/2022</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D5CCBC61-5969-4DDD-823E-5A02FE2A3148}" type="slidenum">
              <a:rPr lang="en-US" smtClean="0"/>
              <a:t>‹#›</a:t>
            </a:fld>
            <a:endParaRPr lang="en-US"/>
          </a:p>
        </p:txBody>
      </p:sp>
    </p:spTree>
    <p:extLst>
      <p:ext uri="{BB962C8B-B14F-4D97-AF65-F5344CB8AC3E}">
        <p14:creationId xmlns:p14="http://schemas.microsoft.com/office/powerpoint/2010/main" val="14524979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606C0-A400-40A2-9744-1500200EAC7D}"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2E374-558E-4F2F-9188-8152E061ACCF}" type="slidenum">
              <a:rPr lang="en-US" smtClean="0"/>
              <a:t>‹#›</a:t>
            </a:fld>
            <a:endParaRPr lang="en-US"/>
          </a:p>
        </p:txBody>
      </p:sp>
    </p:spTree>
    <p:extLst>
      <p:ext uri="{BB962C8B-B14F-4D97-AF65-F5344CB8AC3E}">
        <p14:creationId xmlns:p14="http://schemas.microsoft.com/office/powerpoint/2010/main" val="4038630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606C0-A400-40A2-9744-1500200EAC7D}"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2E374-558E-4F2F-9188-8152E061ACCF}" type="slidenum">
              <a:rPr lang="en-US" smtClean="0"/>
              <a:t>‹#›</a:t>
            </a:fld>
            <a:endParaRPr lang="en-US"/>
          </a:p>
        </p:txBody>
      </p:sp>
    </p:spTree>
    <p:extLst>
      <p:ext uri="{BB962C8B-B14F-4D97-AF65-F5344CB8AC3E}">
        <p14:creationId xmlns:p14="http://schemas.microsoft.com/office/powerpoint/2010/main" val="406183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606C0-A400-40A2-9744-1500200EAC7D}"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2E374-558E-4F2F-9188-8152E061ACCF}" type="slidenum">
              <a:rPr lang="en-US" smtClean="0"/>
              <a:t>‹#›</a:t>
            </a:fld>
            <a:endParaRPr lang="en-US"/>
          </a:p>
        </p:txBody>
      </p:sp>
    </p:spTree>
    <p:extLst>
      <p:ext uri="{BB962C8B-B14F-4D97-AF65-F5344CB8AC3E}">
        <p14:creationId xmlns:p14="http://schemas.microsoft.com/office/powerpoint/2010/main" val="122284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606C0-A400-40A2-9744-1500200EAC7D}"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2E374-558E-4F2F-9188-8152E061ACCF}" type="slidenum">
              <a:rPr lang="en-US" smtClean="0"/>
              <a:t>‹#›</a:t>
            </a:fld>
            <a:endParaRPr lang="en-US"/>
          </a:p>
        </p:txBody>
      </p:sp>
    </p:spTree>
    <p:extLst>
      <p:ext uri="{BB962C8B-B14F-4D97-AF65-F5344CB8AC3E}">
        <p14:creationId xmlns:p14="http://schemas.microsoft.com/office/powerpoint/2010/main" val="3327296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4606C0-A400-40A2-9744-1500200EAC7D}"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2E374-558E-4F2F-9188-8152E061ACCF}" type="slidenum">
              <a:rPr lang="en-US" smtClean="0"/>
              <a:t>‹#›</a:t>
            </a:fld>
            <a:endParaRPr lang="en-US"/>
          </a:p>
        </p:txBody>
      </p:sp>
    </p:spTree>
    <p:extLst>
      <p:ext uri="{BB962C8B-B14F-4D97-AF65-F5344CB8AC3E}">
        <p14:creationId xmlns:p14="http://schemas.microsoft.com/office/powerpoint/2010/main" val="104641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606C0-A400-40A2-9744-1500200EAC7D}"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62E374-558E-4F2F-9188-8152E061ACCF}" type="slidenum">
              <a:rPr lang="en-US" smtClean="0"/>
              <a:t>‹#›</a:t>
            </a:fld>
            <a:endParaRPr lang="en-US"/>
          </a:p>
        </p:txBody>
      </p:sp>
    </p:spTree>
    <p:extLst>
      <p:ext uri="{BB962C8B-B14F-4D97-AF65-F5344CB8AC3E}">
        <p14:creationId xmlns:p14="http://schemas.microsoft.com/office/powerpoint/2010/main" val="395843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606C0-A400-40A2-9744-1500200EAC7D}" type="datetimeFigureOut">
              <a:rPr lang="en-US" smtClean="0"/>
              <a:t>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62E374-558E-4F2F-9188-8152E061ACCF}" type="slidenum">
              <a:rPr lang="en-US" smtClean="0"/>
              <a:t>‹#›</a:t>
            </a:fld>
            <a:endParaRPr lang="en-US"/>
          </a:p>
        </p:txBody>
      </p:sp>
    </p:spTree>
    <p:extLst>
      <p:ext uri="{BB962C8B-B14F-4D97-AF65-F5344CB8AC3E}">
        <p14:creationId xmlns:p14="http://schemas.microsoft.com/office/powerpoint/2010/main" val="2361858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606C0-A400-40A2-9744-1500200EAC7D}" type="datetimeFigureOut">
              <a:rPr lang="en-US" smtClean="0"/>
              <a:t>3/10/2022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62E374-558E-4F2F-9188-8152E061ACCF}" type="slidenum">
              <a:rPr lang="en-US" smtClean="0"/>
              <a:t>‹#›</a:t>
            </a:fld>
            <a:endParaRPr lang="en-US"/>
          </a:p>
        </p:txBody>
      </p:sp>
    </p:spTree>
    <p:extLst>
      <p:ext uri="{BB962C8B-B14F-4D97-AF65-F5344CB8AC3E}">
        <p14:creationId xmlns:p14="http://schemas.microsoft.com/office/powerpoint/2010/main" val="4002242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606C0-A400-40A2-9744-1500200EAC7D}" type="datetimeFigureOut">
              <a:rPr lang="en-US" smtClean="0"/>
              <a:t>3/10/2022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62E374-558E-4F2F-9188-8152E061ACCF}" type="slidenum">
              <a:rPr lang="en-US" smtClean="0"/>
              <a:t>‹#›</a:t>
            </a:fld>
            <a:endParaRPr lang="en-US"/>
          </a:p>
        </p:txBody>
      </p:sp>
    </p:spTree>
    <p:extLst>
      <p:ext uri="{BB962C8B-B14F-4D97-AF65-F5344CB8AC3E}">
        <p14:creationId xmlns:p14="http://schemas.microsoft.com/office/powerpoint/2010/main" val="253798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C4606C0-A400-40A2-9744-1500200EAC7D}"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62E374-558E-4F2F-9188-8152E061ACCF}" type="slidenum">
              <a:rPr lang="en-US" smtClean="0"/>
              <a:t>‹#›</a:t>
            </a:fld>
            <a:endParaRPr lang="en-US"/>
          </a:p>
        </p:txBody>
      </p:sp>
    </p:spTree>
    <p:extLst>
      <p:ext uri="{BB962C8B-B14F-4D97-AF65-F5344CB8AC3E}">
        <p14:creationId xmlns:p14="http://schemas.microsoft.com/office/powerpoint/2010/main" val="303925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C4606C0-A400-40A2-9744-1500200EAC7D}"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62E374-558E-4F2F-9188-8152E061ACCF}" type="slidenum">
              <a:rPr lang="en-US" smtClean="0"/>
              <a:t>‹#›</a:t>
            </a:fld>
            <a:endParaRPr lang="en-US"/>
          </a:p>
        </p:txBody>
      </p:sp>
    </p:spTree>
    <p:extLst>
      <p:ext uri="{BB962C8B-B14F-4D97-AF65-F5344CB8AC3E}">
        <p14:creationId xmlns:p14="http://schemas.microsoft.com/office/powerpoint/2010/main" val="2715137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alpha val="4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C4606C0-A400-40A2-9744-1500200EAC7D}" type="datetimeFigureOut">
              <a:rPr lang="en-US" smtClean="0"/>
              <a:t>3/10/2022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62E374-558E-4F2F-9188-8152E061ACCF}" type="slidenum">
              <a:rPr lang="en-US" smtClean="0"/>
              <a:t>‹#›</a:t>
            </a:fld>
            <a:endParaRPr lang="en-US"/>
          </a:p>
        </p:txBody>
      </p:sp>
    </p:spTree>
    <p:extLst>
      <p:ext uri="{BB962C8B-B14F-4D97-AF65-F5344CB8AC3E}">
        <p14:creationId xmlns:p14="http://schemas.microsoft.com/office/powerpoint/2010/main" val="106724302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file:///C:\Users\E.%20Takele\Desktop\Veg%20crops%20presentation%203-10-22\2021-Economic-Contribution-of-Imperial-County-Ag.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file:///C:\Users\E.%20Takele\Desktop\SP768-F-shelf%20life%20of%20produce.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file:///C:\Users\E.%20Takele\Desktop\SP768-F-shelf%20life%20of%20produce.pdf" TargetMode="External"/><Relationship Id="rId2" Type="http://schemas.openxmlformats.org/officeDocument/2006/relationships/hyperlink" Target="https://agcom.imperialcounty.org/wp-content/uploads/2021/08/2020-Crop-Report-v2.pdf" TargetMode="External"/><Relationship Id="rId1" Type="http://schemas.openxmlformats.org/officeDocument/2006/relationships/slideLayout" Target="../slideLayouts/slideLayout2.xml"/><Relationship Id="rId4" Type="http://schemas.openxmlformats.org/officeDocument/2006/relationships/hyperlink" Target="https://www.ers.usda.gov/webdocs/outlooks/40303/14977_wrs011h_1_.pdf?v=5008.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file:///C:\Users\E.%20Takele\Desktop\Veg%20crops%20presentation%203-10-22\2021-Economic-Contribution-of-Imperial-County-Ag.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125" y="986589"/>
            <a:ext cx="7886700" cy="842920"/>
          </a:xfrm>
        </p:spPr>
        <p:txBody>
          <a:bodyPr>
            <a:normAutofit fontScale="90000"/>
          </a:bodyPr>
          <a:lstStyle/>
          <a:p>
            <a:pPr algn="ctr"/>
            <a:r>
              <a:rPr lang="en-US" b="1" dirty="0">
                <a:solidFill>
                  <a:schemeClr val="accent2">
                    <a:lumMod val="75000"/>
                  </a:schemeClr>
                </a:solidFill>
              </a:rPr>
              <a:t>Economic Trends of Vegetable Crops Production and Sustainability in </a:t>
            </a:r>
            <a:r>
              <a:rPr lang="en-US" b="1" dirty="0" smtClean="0">
                <a:solidFill>
                  <a:schemeClr val="accent2">
                    <a:lumMod val="75000"/>
                  </a:schemeClr>
                </a:solidFill>
              </a:rPr>
              <a:t>Imperial Valley</a:t>
            </a:r>
            <a:r>
              <a:rPr lang="en-US" dirty="0" smtClean="0">
                <a:solidFill>
                  <a:schemeClr val="accent2">
                    <a:lumMod val="75000"/>
                  </a:schemeClr>
                </a:solidFill>
              </a:rPr>
              <a:t/>
            </a:r>
            <a:br>
              <a:rPr lang="en-US" dirty="0" smtClean="0">
                <a:solidFill>
                  <a:schemeClr val="accent2">
                    <a:lumMod val="75000"/>
                  </a:schemeClr>
                </a:solidFill>
              </a:rPr>
            </a:br>
            <a:r>
              <a:rPr lang="en-US" dirty="0">
                <a:solidFill>
                  <a:schemeClr val="accent2">
                    <a:lumMod val="75000"/>
                  </a:schemeClr>
                </a:solidFill>
              </a:rPr>
              <a:t/>
            </a:r>
            <a:br>
              <a:rPr lang="en-US" dirty="0">
                <a:solidFill>
                  <a:schemeClr val="accent2">
                    <a:lumMod val="75000"/>
                  </a:schemeClr>
                </a:solidFill>
              </a:rPr>
            </a:br>
            <a:r>
              <a:rPr lang="en-US" dirty="0" smtClean="0"/>
              <a:t/>
            </a:r>
            <a:br>
              <a:rPr lang="en-US" dirty="0" smtClean="0"/>
            </a:br>
            <a:r>
              <a:rPr lang="en-US" dirty="0"/>
              <a:t/>
            </a:r>
            <a:br>
              <a:rPr lang="en-US" dirty="0"/>
            </a:br>
            <a:endParaRPr lang="en-US" sz="27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627" y="1804895"/>
            <a:ext cx="7624468" cy="2839294"/>
          </a:xfrm>
          <a:prstGeom prst="rect">
            <a:avLst/>
          </a:prstGeom>
        </p:spPr>
      </p:pic>
      <p:pic>
        <p:nvPicPr>
          <p:cNvPr id="6" name="Picture 5"/>
          <p:cNvPicPr>
            <a:picLocks noChangeAspect="1"/>
          </p:cNvPicPr>
          <p:nvPr/>
        </p:nvPicPr>
        <p:blipFill>
          <a:blip r:embed="rId3"/>
          <a:stretch>
            <a:fillRect/>
          </a:stretch>
        </p:blipFill>
        <p:spPr>
          <a:xfrm>
            <a:off x="144380" y="4547936"/>
            <a:ext cx="8133347" cy="1723949"/>
          </a:xfrm>
          <a:prstGeom prst="rect">
            <a:avLst/>
          </a:prstGeom>
        </p:spPr>
      </p:pic>
      <p:sp>
        <p:nvSpPr>
          <p:cNvPr id="5" name="TextBox 4"/>
          <p:cNvSpPr txBox="1"/>
          <p:nvPr/>
        </p:nvSpPr>
        <p:spPr>
          <a:xfrm>
            <a:off x="1191126" y="947326"/>
            <a:ext cx="6460958" cy="923330"/>
          </a:xfrm>
          <a:prstGeom prst="rect">
            <a:avLst/>
          </a:prstGeom>
          <a:noFill/>
        </p:spPr>
        <p:txBody>
          <a:bodyPr wrap="square" rtlCol="0">
            <a:spAutoFit/>
          </a:bodyPr>
          <a:lstStyle/>
          <a:p>
            <a:pPr algn="ctr"/>
            <a:r>
              <a:rPr lang="en-US" i="1" dirty="0"/>
              <a:t>Etaferahu </a:t>
            </a:r>
            <a:r>
              <a:rPr lang="en-US" i="1" dirty="0" smtClean="0"/>
              <a:t>Takele</a:t>
            </a:r>
          </a:p>
          <a:p>
            <a:pPr algn="ctr"/>
            <a:r>
              <a:rPr lang="en-US" i="1" dirty="0" smtClean="0"/>
              <a:t> UCCE Area </a:t>
            </a:r>
            <a:r>
              <a:rPr lang="en-US" i="1" dirty="0"/>
              <a:t>Farm Management Economist</a:t>
            </a:r>
            <a:br>
              <a:rPr lang="en-US" i="1" dirty="0"/>
            </a:br>
            <a:r>
              <a:rPr lang="en-US" i="1" dirty="0" smtClean="0"/>
              <a:t>3-10-22</a:t>
            </a:r>
            <a:endParaRPr lang="en-US" dirty="0"/>
          </a:p>
        </p:txBody>
      </p:sp>
    </p:spTree>
    <p:extLst>
      <p:ext uri="{BB962C8B-B14F-4D97-AF65-F5344CB8AC3E}">
        <p14:creationId xmlns:p14="http://schemas.microsoft.com/office/powerpoint/2010/main" val="4165100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27421" y="0"/>
            <a:ext cx="6316579" cy="6447919"/>
          </a:xfrm>
          <a:prstGeom prst="rect">
            <a:avLst/>
          </a:prstGeom>
          <a:noFill/>
        </p:spPr>
        <p:txBody>
          <a:bodyPr wrap="square" rtlCol="0">
            <a:spAutoFit/>
          </a:bodyPr>
          <a:lstStyle/>
          <a:p>
            <a:pPr>
              <a:spcAft>
                <a:spcPts val="600"/>
              </a:spcAft>
            </a:pPr>
            <a:r>
              <a:rPr lang="en-US" sz="2400" b="1" dirty="0" smtClean="0">
                <a:solidFill>
                  <a:schemeClr val="accent2">
                    <a:lumMod val="75000"/>
                  </a:schemeClr>
                </a:solidFill>
              </a:rPr>
              <a:t>The Pandemic Experiences : 2019 and 2020 </a:t>
            </a:r>
            <a:endParaRPr lang="en-US" sz="2400" b="1" dirty="0">
              <a:solidFill>
                <a:schemeClr val="accent2">
                  <a:lumMod val="75000"/>
                </a:schemeClr>
              </a:solidFill>
            </a:endParaRPr>
          </a:p>
          <a:p>
            <a:pPr>
              <a:spcAft>
                <a:spcPts val="600"/>
              </a:spcAft>
            </a:pPr>
            <a:r>
              <a:rPr lang="en-US" sz="2400" dirty="0" smtClean="0"/>
              <a:t>Challenges came in two ways:</a:t>
            </a:r>
          </a:p>
          <a:p>
            <a:pPr marL="457200" indent="-457200">
              <a:spcAft>
                <a:spcPts val="600"/>
              </a:spcAft>
              <a:buFont typeface="+mj-lt"/>
              <a:buAutoNum type="arabicPeriod"/>
            </a:pPr>
            <a:r>
              <a:rPr lang="en-US" sz="2400" b="1" dirty="0" smtClean="0"/>
              <a:t>On the demand side</a:t>
            </a:r>
            <a:r>
              <a:rPr lang="en-US" sz="2400" dirty="0" smtClean="0"/>
              <a:t>: The disruption of the main marketing channel of these crops, the restaurant businesses (via closure and then indoor seating restrictions, etc.) caused veg. crops demand decline to a large extent in 2019 and to some extent in 2020.</a:t>
            </a:r>
          </a:p>
          <a:p>
            <a:pPr marL="457200" indent="-457200">
              <a:spcAft>
                <a:spcPts val="600"/>
              </a:spcAft>
              <a:buFont typeface="+mj-lt"/>
              <a:buAutoNum type="arabicPeriod"/>
            </a:pPr>
            <a:r>
              <a:rPr lang="en-US" sz="2400" b="1" dirty="0" smtClean="0"/>
              <a:t>On the supply side</a:t>
            </a:r>
            <a:r>
              <a:rPr lang="en-US" sz="2400" dirty="0" smtClean="0"/>
              <a:t>:  </a:t>
            </a:r>
          </a:p>
          <a:p>
            <a:pPr marL="914400" lvl="1" indent="-457200">
              <a:spcAft>
                <a:spcPts val="600"/>
              </a:spcAft>
              <a:buFont typeface="Arial" panose="020B0604020202020204" pitchFamily="34" charset="0"/>
              <a:buChar char="•"/>
            </a:pPr>
            <a:r>
              <a:rPr lang="en-US" sz="2400" dirty="0" smtClean="0"/>
              <a:t>Crops with short shelf life lost values on shelf and even left unharvested in the field.</a:t>
            </a:r>
          </a:p>
          <a:p>
            <a:pPr marL="914400" lvl="1" indent="-457200">
              <a:spcAft>
                <a:spcPts val="600"/>
              </a:spcAft>
              <a:buFont typeface="Arial" panose="020B0604020202020204" pitchFamily="34" charset="0"/>
              <a:buChar char="•"/>
            </a:pPr>
            <a:r>
              <a:rPr lang="en-US" sz="2400" dirty="0" smtClean="0"/>
              <a:t>In addition, health and wellness safety caused limitation on labor supply and especially </a:t>
            </a:r>
            <a:r>
              <a:rPr lang="en-US" sz="2400" dirty="0"/>
              <a:t>harvest </a:t>
            </a:r>
            <a:r>
              <a:rPr lang="en-US" sz="2400" dirty="0" smtClean="0"/>
              <a:t>labor shortage causing crop left unharvested in the field.</a:t>
            </a:r>
            <a:endParaRPr lang="en-US" sz="2400" dirty="0"/>
          </a:p>
        </p:txBody>
      </p:sp>
      <p:pic>
        <p:nvPicPr>
          <p:cNvPr id="6" name="Picture 5"/>
          <p:cNvPicPr>
            <a:picLocks noChangeAspect="1"/>
          </p:cNvPicPr>
          <p:nvPr/>
        </p:nvPicPr>
        <p:blipFill>
          <a:blip r:embed="rId2"/>
          <a:stretch>
            <a:fillRect/>
          </a:stretch>
        </p:blipFill>
        <p:spPr>
          <a:xfrm>
            <a:off x="0" y="594351"/>
            <a:ext cx="2767263" cy="1841487"/>
          </a:xfrm>
          <a:prstGeom prst="rect">
            <a:avLst/>
          </a:prstGeom>
        </p:spPr>
      </p:pic>
      <p:pic>
        <p:nvPicPr>
          <p:cNvPr id="7" name="Picture 6"/>
          <p:cNvPicPr>
            <a:picLocks noChangeAspect="1"/>
          </p:cNvPicPr>
          <p:nvPr/>
        </p:nvPicPr>
        <p:blipFill>
          <a:blip r:embed="rId3"/>
          <a:stretch>
            <a:fillRect/>
          </a:stretch>
        </p:blipFill>
        <p:spPr>
          <a:xfrm>
            <a:off x="132349" y="3392905"/>
            <a:ext cx="2683042" cy="1589247"/>
          </a:xfrm>
          <a:prstGeom prst="rect">
            <a:avLst/>
          </a:prstGeom>
        </p:spPr>
      </p:pic>
    </p:spTree>
    <p:extLst>
      <p:ext uri="{BB962C8B-B14F-4D97-AF65-F5344CB8AC3E}">
        <p14:creationId xmlns:p14="http://schemas.microsoft.com/office/powerpoint/2010/main" val="2743764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599" y="179035"/>
            <a:ext cx="5799222" cy="6309420"/>
          </a:xfrm>
          <a:prstGeom prst="rect">
            <a:avLst/>
          </a:prstGeom>
          <a:noFill/>
        </p:spPr>
        <p:txBody>
          <a:bodyPr wrap="square" rtlCol="0">
            <a:spAutoFit/>
          </a:bodyPr>
          <a:lstStyle/>
          <a:p>
            <a:r>
              <a:rPr lang="en-US" sz="2400" b="1" dirty="0" smtClean="0">
                <a:solidFill>
                  <a:schemeClr val="accent2">
                    <a:lumMod val="75000"/>
                  </a:schemeClr>
                </a:solidFill>
              </a:rPr>
              <a:t>Acreage response to Pandemic? </a:t>
            </a:r>
          </a:p>
          <a:p>
            <a:r>
              <a:rPr lang="en-US" sz="2400" dirty="0"/>
              <a:t>How did the industry respond in acreage management in light of both demand and supply challenges resulting from the pandemic situation</a:t>
            </a:r>
            <a:r>
              <a:rPr lang="en-US" sz="2400" dirty="0" smtClean="0"/>
              <a:t>?</a:t>
            </a:r>
            <a:endParaRPr lang="en-US" sz="2400" b="1" dirty="0" smtClean="0"/>
          </a:p>
          <a:p>
            <a:endParaRPr lang="en-US" sz="2400" b="1" dirty="0" smtClean="0"/>
          </a:p>
          <a:p>
            <a:pPr marL="457200" indent="-457200">
              <a:buFont typeface="+mj-lt"/>
              <a:buAutoNum type="arabicPeriod"/>
            </a:pPr>
            <a:r>
              <a:rPr lang="en-US" sz="2400" dirty="0" smtClean="0"/>
              <a:t>Harvested acreage declined on average </a:t>
            </a:r>
            <a:r>
              <a:rPr lang="en-US" sz="2000" dirty="0" smtClean="0"/>
              <a:t>~ 10% from 2018-2020; acreage harvested in 2020 was the lowest of the decade at 100,982.</a:t>
            </a:r>
          </a:p>
          <a:p>
            <a:pPr marL="457200" indent="-457200">
              <a:buFont typeface="+mj-lt"/>
              <a:buAutoNum type="arabicPeriod"/>
            </a:pPr>
            <a:endParaRPr lang="en-US" sz="2000" dirty="0" smtClean="0"/>
          </a:p>
          <a:p>
            <a:pPr marL="457200" indent="-457200">
              <a:buFont typeface="+mj-lt"/>
              <a:buAutoNum type="arabicPeriod"/>
            </a:pPr>
            <a:r>
              <a:rPr lang="en-US" sz="2400" dirty="0" smtClean="0"/>
              <a:t>The </a:t>
            </a:r>
            <a:r>
              <a:rPr lang="en-US" sz="2400" dirty="0"/>
              <a:t>crops most impacted (declined)/or were </a:t>
            </a:r>
            <a:r>
              <a:rPr lang="en-US" sz="2400" u="sng" dirty="0"/>
              <a:t>most sensitive to the pandemic on average (two years decline 2019-20) </a:t>
            </a:r>
            <a:r>
              <a:rPr lang="en-US" sz="2800" dirty="0"/>
              <a:t>:</a:t>
            </a:r>
          </a:p>
          <a:p>
            <a:pPr marL="742950" lvl="1" indent="-285750">
              <a:buFont typeface="Arial" panose="020B0604020202020204" pitchFamily="34" charset="0"/>
              <a:buChar char="•"/>
            </a:pPr>
            <a:r>
              <a:rPr lang="en-US" sz="2000" dirty="0"/>
              <a:t>Head Lettuce, 33%; </a:t>
            </a:r>
          </a:p>
          <a:p>
            <a:pPr marL="742950" lvl="1" indent="-285750">
              <a:buFont typeface="Arial" panose="020B0604020202020204" pitchFamily="34" charset="0"/>
              <a:buChar char="•"/>
            </a:pPr>
            <a:r>
              <a:rPr lang="en-US" sz="2000" dirty="0"/>
              <a:t>Broccoli, 19%</a:t>
            </a:r>
          </a:p>
          <a:p>
            <a:pPr marL="742950" lvl="1" indent="-285750">
              <a:buFont typeface="Arial" panose="020B0604020202020204" pitchFamily="34" charset="0"/>
              <a:buChar char="•"/>
            </a:pPr>
            <a:r>
              <a:rPr lang="en-US" sz="2000" dirty="0"/>
              <a:t>Other crops dropped by 5%-10% include leaf lettuce, Cabbage, carrots, sweet corn</a:t>
            </a:r>
          </a:p>
          <a:p>
            <a:pPr marL="457200" indent="-457200">
              <a:buFont typeface="+mj-lt"/>
              <a:buAutoNum type="arabicPeriod"/>
            </a:pPr>
            <a:endParaRPr lang="en-US" sz="2000" dirty="0" smtClean="0"/>
          </a:p>
        </p:txBody>
      </p:sp>
      <p:pic>
        <p:nvPicPr>
          <p:cNvPr id="6" name="Picture 5"/>
          <p:cNvPicPr>
            <a:picLocks noChangeAspect="1"/>
          </p:cNvPicPr>
          <p:nvPr/>
        </p:nvPicPr>
        <p:blipFill>
          <a:blip r:embed="rId2"/>
          <a:stretch>
            <a:fillRect/>
          </a:stretch>
        </p:blipFill>
        <p:spPr>
          <a:xfrm>
            <a:off x="6219325" y="356728"/>
            <a:ext cx="2658978" cy="1769429"/>
          </a:xfrm>
          <a:prstGeom prst="rect">
            <a:avLst/>
          </a:prstGeom>
        </p:spPr>
      </p:pic>
      <p:pic>
        <p:nvPicPr>
          <p:cNvPr id="7" name="Picture 6"/>
          <p:cNvPicPr>
            <a:picLocks noChangeAspect="1"/>
          </p:cNvPicPr>
          <p:nvPr/>
        </p:nvPicPr>
        <p:blipFill>
          <a:blip r:embed="rId3"/>
          <a:stretch>
            <a:fillRect/>
          </a:stretch>
        </p:blipFill>
        <p:spPr>
          <a:xfrm>
            <a:off x="6119403" y="3481703"/>
            <a:ext cx="2747099" cy="1391086"/>
          </a:xfrm>
          <a:prstGeom prst="rect">
            <a:avLst/>
          </a:prstGeom>
        </p:spPr>
      </p:pic>
    </p:spTree>
    <p:extLst>
      <p:ext uri="{BB962C8B-B14F-4D97-AF65-F5344CB8AC3E}">
        <p14:creationId xmlns:p14="http://schemas.microsoft.com/office/powerpoint/2010/main" val="140139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597954"/>
            <a:ext cx="5638800" cy="5201424"/>
          </a:xfrm>
          <a:prstGeom prst="rect">
            <a:avLst/>
          </a:prstGeom>
          <a:noFill/>
        </p:spPr>
        <p:txBody>
          <a:bodyPr wrap="square" rtlCol="0">
            <a:spAutoFit/>
          </a:bodyPr>
          <a:lstStyle/>
          <a:p>
            <a:r>
              <a:rPr lang="en-US" sz="2400" b="1" dirty="0" smtClean="0">
                <a:solidFill>
                  <a:schemeClr val="accent2">
                    <a:lumMod val="75000"/>
                  </a:schemeClr>
                </a:solidFill>
              </a:rPr>
              <a:t>Crop Value responses </a:t>
            </a:r>
            <a:r>
              <a:rPr lang="en-US" sz="2400" b="1" dirty="0">
                <a:solidFill>
                  <a:schemeClr val="accent2">
                    <a:lumMod val="75000"/>
                  </a:schemeClr>
                </a:solidFill>
              </a:rPr>
              <a:t>to Pandemic? </a:t>
            </a:r>
          </a:p>
          <a:p>
            <a:pPr marL="342900" indent="-342900">
              <a:buFont typeface="Arial" panose="020B0604020202020204" pitchFamily="34" charset="0"/>
              <a:buChar char="•"/>
            </a:pPr>
            <a:r>
              <a:rPr lang="en-US" sz="2400" b="1" dirty="0" smtClean="0"/>
              <a:t> </a:t>
            </a:r>
            <a:r>
              <a:rPr lang="en-US" sz="2400" dirty="0" smtClean="0"/>
              <a:t>Average crop value declined </a:t>
            </a:r>
            <a:r>
              <a:rPr lang="en-US" sz="2400" dirty="0"/>
              <a:t>by ~6% from </a:t>
            </a:r>
            <a:r>
              <a:rPr lang="en-US" sz="2400" dirty="0" smtClean="0"/>
              <a:t>2018-2020; average of the two years at </a:t>
            </a:r>
            <a:r>
              <a:rPr lang="en-US" sz="2400" dirty="0"/>
              <a:t>$794.44 </a:t>
            </a:r>
            <a:r>
              <a:rPr lang="en-US" sz="2400" dirty="0" smtClean="0"/>
              <a:t>million</a:t>
            </a:r>
            <a:r>
              <a:rPr lang="en-US" sz="2400" dirty="0"/>
              <a:t>; </a:t>
            </a:r>
            <a:endParaRPr lang="en-US" sz="2400" b="1" dirty="0" smtClean="0"/>
          </a:p>
          <a:p>
            <a:pPr>
              <a:spcAft>
                <a:spcPts val="600"/>
              </a:spcAft>
            </a:pPr>
            <a:r>
              <a:rPr lang="en-US" sz="2400" b="1" dirty="0" smtClean="0"/>
              <a:t>The crops whose value most impacted</a:t>
            </a:r>
          </a:p>
          <a:p>
            <a:pPr marL="342900" indent="-342900">
              <a:spcAft>
                <a:spcPts val="600"/>
              </a:spcAft>
              <a:buFont typeface="Arial" panose="020B0604020202020204" pitchFamily="34" charset="0"/>
              <a:buChar char="•"/>
            </a:pPr>
            <a:r>
              <a:rPr lang="en-US" sz="2400" dirty="0" smtClean="0"/>
              <a:t>Head Lettuce</a:t>
            </a:r>
            <a:r>
              <a:rPr lang="en-US" sz="2400" dirty="0"/>
              <a:t> </a:t>
            </a:r>
            <a:r>
              <a:rPr lang="en-US" sz="2400" dirty="0" smtClean="0"/>
              <a:t>declined by </a:t>
            </a:r>
            <a:r>
              <a:rPr lang="en-US" sz="2400" b="1" dirty="0" smtClean="0"/>
              <a:t>29</a:t>
            </a:r>
            <a:r>
              <a:rPr lang="en-US" sz="2400" b="1" dirty="0"/>
              <a:t>%</a:t>
            </a:r>
            <a:r>
              <a:rPr lang="en-US" sz="2400" dirty="0"/>
              <a:t>; leaf lettuce </a:t>
            </a:r>
            <a:r>
              <a:rPr lang="en-US" sz="2400" dirty="0" smtClean="0"/>
              <a:t>by 6</a:t>
            </a:r>
            <a:r>
              <a:rPr lang="en-US" sz="2400" dirty="0"/>
              <a:t>% </a:t>
            </a:r>
            <a:r>
              <a:rPr lang="en-US" sz="2400" dirty="0" smtClean="0"/>
              <a:t>;</a:t>
            </a:r>
          </a:p>
          <a:p>
            <a:pPr marL="285750" indent="-285750">
              <a:spcAft>
                <a:spcPts val="600"/>
              </a:spcAft>
              <a:buFont typeface="Arial" panose="020B0604020202020204" pitchFamily="34" charset="0"/>
              <a:buChar char="•"/>
            </a:pPr>
            <a:r>
              <a:rPr lang="en-US" sz="2400" dirty="0" smtClean="0"/>
              <a:t>Broccoli, and onion by 19% each;</a:t>
            </a:r>
            <a:endParaRPr lang="en-US" sz="2400" b="1" dirty="0" smtClean="0"/>
          </a:p>
          <a:p>
            <a:pPr>
              <a:spcAft>
                <a:spcPts val="600"/>
              </a:spcAft>
            </a:pPr>
            <a:r>
              <a:rPr lang="en-US" sz="2400" b="1" dirty="0"/>
              <a:t>T</a:t>
            </a:r>
            <a:r>
              <a:rPr lang="en-US" sz="2400" b="1" dirty="0" smtClean="0"/>
              <a:t>here were also crops whose value increased :   </a:t>
            </a:r>
          </a:p>
          <a:p>
            <a:pPr marL="342900" indent="-342900">
              <a:buFont typeface="Arial" panose="020B0604020202020204" pitchFamily="34" charset="0"/>
              <a:buChar char="•"/>
            </a:pPr>
            <a:r>
              <a:rPr lang="en-US" sz="2400" dirty="0" smtClean="0"/>
              <a:t>Carrots (6%), cauliflower (5.41%), Romaine lettuce 10%, </a:t>
            </a:r>
            <a:r>
              <a:rPr lang="en-US" sz="2400" b="1" dirty="0" smtClean="0"/>
              <a:t>sweet corn 28% </a:t>
            </a:r>
            <a:r>
              <a:rPr lang="en-US" sz="2400" dirty="0" smtClean="0"/>
              <a:t>and misc. vegs. 7%</a:t>
            </a:r>
          </a:p>
        </p:txBody>
      </p:sp>
      <p:pic>
        <p:nvPicPr>
          <p:cNvPr id="6" name="Picture 5"/>
          <p:cNvPicPr>
            <a:picLocks noChangeAspect="1"/>
          </p:cNvPicPr>
          <p:nvPr/>
        </p:nvPicPr>
        <p:blipFill>
          <a:blip r:embed="rId2"/>
          <a:stretch>
            <a:fillRect/>
          </a:stretch>
        </p:blipFill>
        <p:spPr>
          <a:xfrm>
            <a:off x="5994592" y="443958"/>
            <a:ext cx="2939858" cy="1956342"/>
          </a:xfrm>
          <a:prstGeom prst="rect">
            <a:avLst/>
          </a:prstGeom>
        </p:spPr>
      </p:pic>
      <p:pic>
        <p:nvPicPr>
          <p:cNvPr id="7" name="Picture 6"/>
          <p:cNvPicPr>
            <a:picLocks noChangeAspect="1"/>
          </p:cNvPicPr>
          <p:nvPr/>
        </p:nvPicPr>
        <p:blipFill>
          <a:blip r:embed="rId3"/>
          <a:stretch>
            <a:fillRect/>
          </a:stretch>
        </p:blipFill>
        <p:spPr>
          <a:xfrm>
            <a:off x="6077952" y="3927874"/>
            <a:ext cx="2964547" cy="1582589"/>
          </a:xfrm>
          <a:prstGeom prst="rect">
            <a:avLst/>
          </a:prstGeom>
        </p:spPr>
      </p:pic>
    </p:spTree>
    <p:extLst>
      <p:ext uri="{BB962C8B-B14F-4D97-AF65-F5344CB8AC3E}">
        <p14:creationId xmlns:p14="http://schemas.microsoft.com/office/powerpoint/2010/main" val="1069119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68" y="111568"/>
            <a:ext cx="8819147" cy="716914"/>
          </a:xfrm>
        </p:spPr>
        <p:txBody>
          <a:bodyPr>
            <a:noAutofit/>
          </a:bodyPr>
          <a:lstStyle/>
          <a:p>
            <a:pPr algn="ctr"/>
            <a:r>
              <a:rPr lang="en-US" sz="2800" b="1" dirty="0" smtClean="0">
                <a:solidFill>
                  <a:schemeClr val="accent2">
                    <a:lumMod val="75000"/>
                  </a:schemeClr>
                </a:solidFill>
              </a:rPr>
              <a:t>Summary</a:t>
            </a:r>
            <a:endParaRPr lang="en-US" sz="2800" b="1" dirty="0">
              <a:solidFill>
                <a:schemeClr val="accent2">
                  <a:lumMod val="75000"/>
                </a:schemeClr>
              </a:solidFill>
            </a:endParaRPr>
          </a:p>
        </p:txBody>
      </p:sp>
      <p:sp>
        <p:nvSpPr>
          <p:cNvPr id="3" name="Content Placeholder 2"/>
          <p:cNvSpPr>
            <a:spLocks noGrp="1"/>
          </p:cNvSpPr>
          <p:nvPr>
            <p:ph idx="1"/>
          </p:nvPr>
        </p:nvSpPr>
        <p:spPr>
          <a:xfrm>
            <a:off x="171450" y="878306"/>
            <a:ext cx="8743950" cy="5827294"/>
          </a:xfrm>
        </p:spPr>
        <p:txBody>
          <a:bodyPr>
            <a:normAutofit/>
          </a:bodyPr>
          <a:lstStyle/>
          <a:p>
            <a:pPr marL="342900" lvl="1" indent="0">
              <a:buNone/>
            </a:pPr>
            <a:r>
              <a:rPr lang="en-US" sz="6400" dirty="0" smtClean="0"/>
              <a:t> </a:t>
            </a:r>
          </a:p>
          <a:p>
            <a:pPr marL="1028700" lvl="3" indent="0">
              <a:buNone/>
            </a:pPr>
            <a:endParaRPr lang="en-US" sz="5950" dirty="0" smtClean="0"/>
          </a:p>
          <a:p>
            <a:pPr marL="342900" lvl="1" indent="0">
              <a:buNone/>
            </a:pPr>
            <a:endParaRPr lang="en-US" sz="4400" b="1" dirty="0" smtClean="0"/>
          </a:p>
          <a:p>
            <a:pPr marL="1028700" lvl="3" indent="0">
              <a:buNone/>
            </a:pPr>
            <a:endParaRPr lang="en-US" sz="5950" dirty="0" smtClean="0"/>
          </a:p>
          <a:p>
            <a:pPr marL="1028700" lvl="3" indent="0">
              <a:buNone/>
            </a:pPr>
            <a:endParaRPr lang="en-US" sz="5950" dirty="0"/>
          </a:p>
        </p:txBody>
      </p:sp>
      <p:sp>
        <p:nvSpPr>
          <p:cNvPr id="4" name="TextBox 3"/>
          <p:cNvSpPr txBox="1"/>
          <p:nvPr/>
        </p:nvSpPr>
        <p:spPr>
          <a:xfrm>
            <a:off x="770020" y="1120931"/>
            <a:ext cx="7760370"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Vegetable crops production in Imperial Valley is prominent, accounting approximately for a third of the direct agricultural value and about 40% of the economic impact of agriculture in Imperial Valley;</a:t>
            </a:r>
            <a:r>
              <a:rPr lang="en-US" sz="2400" dirty="0" smtClean="0">
                <a:hlinkClick r:id="rId2"/>
              </a:rPr>
              <a:t> 2021-Economic-Contribution-of-Imperial-County-Ag.pdf</a:t>
            </a:r>
            <a:r>
              <a:rPr lang="en-US" sz="2400" dirty="0" smtClean="0"/>
              <a:t> (melons included).</a:t>
            </a:r>
          </a:p>
          <a:p>
            <a:endParaRPr lang="en-US" sz="2400" dirty="0" smtClean="0"/>
          </a:p>
          <a:p>
            <a:pPr marL="342900" indent="-342900">
              <a:buFont typeface="Arial" panose="020B0604020202020204" pitchFamily="34" charset="0"/>
              <a:buChar char="•"/>
            </a:pPr>
            <a:r>
              <a:rPr lang="en-US" sz="2400" dirty="0" smtClean="0"/>
              <a:t>The average harvested acreage over an 11 year period ~113,280 (including the pandemic years) and 114,572 (excluding the pandemic years);</a:t>
            </a:r>
          </a:p>
          <a:p>
            <a:endParaRPr lang="en-US" sz="2400" dirty="0" smtClean="0"/>
          </a:p>
          <a:p>
            <a:pPr marL="342900" indent="-342900">
              <a:buFont typeface="Arial" panose="020B0604020202020204" pitchFamily="34" charset="0"/>
              <a:buChar char="•"/>
            </a:pPr>
            <a:r>
              <a:rPr lang="en-US" sz="2400" dirty="0" smtClean="0"/>
              <a:t> The average difference that the pandemic made =1,300 decline in harvested acreage.</a:t>
            </a:r>
          </a:p>
        </p:txBody>
      </p:sp>
    </p:spTree>
    <p:extLst>
      <p:ext uri="{BB962C8B-B14F-4D97-AF65-F5344CB8AC3E}">
        <p14:creationId xmlns:p14="http://schemas.microsoft.com/office/powerpoint/2010/main" val="3251594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68" y="111568"/>
            <a:ext cx="8819147" cy="716914"/>
          </a:xfrm>
        </p:spPr>
        <p:txBody>
          <a:bodyPr>
            <a:noAutofit/>
          </a:bodyPr>
          <a:lstStyle/>
          <a:p>
            <a:pPr algn="ctr"/>
            <a:r>
              <a:rPr lang="en-US" sz="2800" b="1" dirty="0" smtClean="0">
                <a:solidFill>
                  <a:schemeClr val="accent2">
                    <a:lumMod val="75000"/>
                  </a:schemeClr>
                </a:solidFill>
              </a:rPr>
              <a:t>Summary</a:t>
            </a:r>
            <a:endParaRPr lang="en-US" sz="2800" b="1" dirty="0">
              <a:solidFill>
                <a:schemeClr val="accent2">
                  <a:lumMod val="75000"/>
                </a:schemeClr>
              </a:solidFill>
            </a:endParaRPr>
          </a:p>
        </p:txBody>
      </p:sp>
      <p:sp>
        <p:nvSpPr>
          <p:cNvPr id="3" name="Content Placeholder 2"/>
          <p:cNvSpPr>
            <a:spLocks noGrp="1"/>
          </p:cNvSpPr>
          <p:nvPr>
            <p:ph idx="1"/>
          </p:nvPr>
        </p:nvSpPr>
        <p:spPr>
          <a:xfrm>
            <a:off x="171450" y="878306"/>
            <a:ext cx="8743950" cy="5827294"/>
          </a:xfrm>
        </p:spPr>
        <p:txBody>
          <a:bodyPr>
            <a:normAutofit/>
          </a:bodyPr>
          <a:lstStyle/>
          <a:p>
            <a:pPr marL="342900" lvl="1" indent="0">
              <a:buNone/>
            </a:pPr>
            <a:r>
              <a:rPr lang="en-US" sz="6400" dirty="0" smtClean="0"/>
              <a:t> </a:t>
            </a:r>
          </a:p>
          <a:p>
            <a:pPr marL="1028700" lvl="3" indent="0">
              <a:buNone/>
            </a:pPr>
            <a:endParaRPr lang="en-US" sz="5950" dirty="0" smtClean="0"/>
          </a:p>
          <a:p>
            <a:pPr marL="342900" lvl="1" indent="0">
              <a:buNone/>
            </a:pPr>
            <a:endParaRPr lang="en-US" sz="4400" b="1" dirty="0" smtClean="0"/>
          </a:p>
          <a:p>
            <a:pPr marL="1028700" lvl="3" indent="0">
              <a:buNone/>
            </a:pPr>
            <a:endParaRPr lang="en-US" sz="5950" dirty="0" smtClean="0"/>
          </a:p>
          <a:p>
            <a:pPr marL="1028700" lvl="3" indent="0">
              <a:buNone/>
            </a:pPr>
            <a:endParaRPr lang="en-US" sz="5950" dirty="0"/>
          </a:p>
        </p:txBody>
      </p:sp>
      <p:sp>
        <p:nvSpPr>
          <p:cNvPr id="4" name="TextBox 3"/>
          <p:cNvSpPr txBox="1"/>
          <p:nvPr/>
        </p:nvSpPr>
        <p:spPr>
          <a:xfrm>
            <a:off x="842209" y="1205153"/>
            <a:ext cx="7435517"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prstClr val="black"/>
                </a:solidFill>
              </a:rPr>
              <a:t>The value of the crop over the decade averaged $791.66 million and $791.05 million without the pandemic years.</a:t>
            </a:r>
            <a:r>
              <a:rPr lang="en-US" sz="2400" dirty="0"/>
              <a:t>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Therefore, the </a:t>
            </a:r>
            <a:r>
              <a:rPr lang="en-US" sz="2400" dirty="0"/>
              <a:t>average </a:t>
            </a:r>
            <a:r>
              <a:rPr lang="en-US" sz="2400" dirty="0" smtClean="0"/>
              <a:t>crop value difference </a:t>
            </a:r>
            <a:r>
              <a:rPr lang="en-US" sz="2400" dirty="0"/>
              <a:t>that the pandemic made </a:t>
            </a:r>
            <a:r>
              <a:rPr lang="en-US" sz="2400" dirty="0" smtClean="0"/>
              <a:t>is insignificant.</a:t>
            </a:r>
          </a:p>
          <a:p>
            <a:endParaRPr lang="en-US" sz="2400" dirty="0" smtClean="0">
              <a:solidFill>
                <a:prstClr val="black"/>
              </a:solidFill>
            </a:endParaRPr>
          </a:p>
          <a:p>
            <a:pPr marL="342900" indent="-342900">
              <a:buFont typeface="Arial" panose="020B0604020202020204" pitchFamily="34" charset="0"/>
              <a:buChar char="•"/>
            </a:pPr>
            <a:r>
              <a:rPr lang="en-US" sz="2400" dirty="0" smtClean="0">
                <a:solidFill>
                  <a:prstClr val="black"/>
                </a:solidFill>
              </a:rPr>
              <a:t>The impact of the pandemic was more evidenced in decline of harvested acreage. </a:t>
            </a:r>
          </a:p>
          <a:p>
            <a:pPr marL="342900" indent="-342900">
              <a:buFont typeface="Arial" panose="020B0604020202020204" pitchFamily="34" charset="0"/>
              <a:buChar char="•"/>
            </a:pPr>
            <a:endParaRPr lang="en-US" sz="2400" dirty="0">
              <a:solidFill>
                <a:prstClr val="black"/>
              </a:solidFill>
            </a:endParaRPr>
          </a:p>
          <a:p>
            <a:pPr marL="342900" indent="-342900">
              <a:buFont typeface="Arial" panose="020B0604020202020204" pitchFamily="34" charset="0"/>
              <a:buChar char="•"/>
            </a:pPr>
            <a:r>
              <a:rPr lang="en-US" sz="2400" dirty="0" smtClean="0">
                <a:solidFill>
                  <a:prstClr val="black"/>
                </a:solidFill>
              </a:rPr>
              <a:t>In value, decline was more in 2019, but in 2020 the various ways of the market adjustment helped value to rise above the 2019 despite the fact that harvested acreage was less than 2019.</a:t>
            </a:r>
          </a:p>
        </p:txBody>
      </p:sp>
    </p:spTree>
    <p:extLst>
      <p:ext uri="{BB962C8B-B14F-4D97-AF65-F5344CB8AC3E}">
        <p14:creationId xmlns:p14="http://schemas.microsoft.com/office/powerpoint/2010/main" val="3097060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68" y="111568"/>
            <a:ext cx="8819147" cy="716914"/>
          </a:xfrm>
        </p:spPr>
        <p:txBody>
          <a:bodyPr>
            <a:noAutofit/>
          </a:bodyPr>
          <a:lstStyle/>
          <a:p>
            <a:pPr algn="ctr"/>
            <a:r>
              <a:rPr lang="en-US" sz="2800" b="1" dirty="0" smtClean="0">
                <a:solidFill>
                  <a:schemeClr val="accent2">
                    <a:lumMod val="75000"/>
                  </a:schemeClr>
                </a:solidFill>
              </a:rPr>
              <a:t>Factors that support the veg. crops sustainability</a:t>
            </a:r>
            <a:endParaRPr lang="en-US" sz="2800" b="1" dirty="0">
              <a:solidFill>
                <a:schemeClr val="accent2">
                  <a:lumMod val="75000"/>
                </a:schemeClr>
              </a:solidFill>
            </a:endParaRPr>
          </a:p>
        </p:txBody>
      </p:sp>
      <p:sp>
        <p:nvSpPr>
          <p:cNvPr id="3" name="Content Placeholder 2"/>
          <p:cNvSpPr>
            <a:spLocks noGrp="1"/>
          </p:cNvSpPr>
          <p:nvPr>
            <p:ph idx="1"/>
          </p:nvPr>
        </p:nvSpPr>
        <p:spPr>
          <a:xfrm>
            <a:off x="171450" y="878306"/>
            <a:ext cx="8610601" cy="5827294"/>
          </a:xfrm>
        </p:spPr>
        <p:txBody>
          <a:bodyPr>
            <a:normAutofit/>
          </a:bodyPr>
          <a:lstStyle/>
          <a:p>
            <a:pPr marL="342900" lvl="1" indent="0">
              <a:buNone/>
            </a:pPr>
            <a:r>
              <a:rPr lang="en-US" sz="6400" dirty="0" smtClean="0"/>
              <a:t> </a:t>
            </a:r>
          </a:p>
          <a:p>
            <a:pPr marL="1028700" lvl="3" indent="0">
              <a:buNone/>
            </a:pPr>
            <a:endParaRPr lang="en-US" sz="5950" dirty="0" smtClean="0"/>
          </a:p>
          <a:p>
            <a:pPr marL="342900" lvl="1" indent="0">
              <a:buNone/>
            </a:pPr>
            <a:endParaRPr lang="en-US" sz="4400" b="1" dirty="0" smtClean="0"/>
          </a:p>
          <a:p>
            <a:pPr marL="1028700" lvl="3" indent="0">
              <a:buNone/>
            </a:pPr>
            <a:endParaRPr lang="en-US" sz="5950" dirty="0" smtClean="0"/>
          </a:p>
          <a:p>
            <a:pPr marL="1028700" lvl="3" indent="0">
              <a:buNone/>
            </a:pPr>
            <a:endParaRPr lang="en-US" sz="5950" dirty="0"/>
          </a:p>
        </p:txBody>
      </p:sp>
      <p:sp>
        <p:nvSpPr>
          <p:cNvPr id="4" name="TextBox 3"/>
          <p:cNvSpPr txBox="1"/>
          <p:nvPr/>
        </p:nvSpPr>
        <p:spPr>
          <a:xfrm>
            <a:off x="276726" y="808112"/>
            <a:ext cx="8638674" cy="5632311"/>
          </a:xfrm>
          <a:prstGeom prst="rect">
            <a:avLst/>
          </a:prstGeom>
          <a:noFill/>
        </p:spPr>
        <p:txBody>
          <a:bodyPr wrap="square" rtlCol="0">
            <a:spAutoFit/>
          </a:bodyPr>
          <a:lstStyle/>
          <a:p>
            <a:r>
              <a:rPr lang="en-US" sz="2400" b="1" dirty="0" smtClean="0"/>
              <a:t>Diversification</a:t>
            </a:r>
            <a:r>
              <a:rPr lang="en-US" sz="2400" dirty="0" smtClean="0"/>
              <a:t>:</a:t>
            </a:r>
          </a:p>
          <a:p>
            <a:r>
              <a:rPr lang="en-US" sz="2400" dirty="0" smtClean="0"/>
              <a:t>A </a:t>
            </a:r>
            <a:r>
              <a:rPr lang="en-US" sz="2400" dirty="0"/>
              <a:t>valuable risk management tool—is a tool for income stability in the face of constantly changing </a:t>
            </a:r>
            <a:r>
              <a:rPr lang="en-US" sz="2400" dirty="0" smtClean="0"/>
              <a:t>situations; it helps to balance adversity, when some crops are impacted </a:t>
            </a:r>
            <a:r>
              <a:rPr lang="en-US" sz="2400" dirty="0"/>
              <a:t>such </a:t>
            </a:r>
            <a:r>
              <a:rPr lang="en-US" sz="2400" dirty="0" smtClean="0"/>
              <a:t>as by </a:t>
            </a:r>
            <a:r>
              <a:rPr lang="en-US" sz="2400" dirty="0"/>
              <a:t>weather, </a:t>
            </a:r>
            <a:r>
              <a:rPr lang="en-US" sz="2400" dirty="0" smtClean="0"/>
              <a:t>market or pandemic, other crops more resilient would help to combat the adversity.  </a:t>
            </a:r>
          </a:p>
          <a:p>
            <a:endParaRPr lang="en-US" sz="2400" dirty="0" smtClean="0"/>
          </a:p>
          <a:p>
            <a:r>
              <a:rPr lang="en-US" sz="2400" dirty="0" smtClean="0"/>
              <a:t>Veg. crops production in Imperial County is a </a:t>
            </a:r>
            <a:r>
              <a:rPr lang="en-US" sz="2400" dirty="0"/>
              <a:t>diversified industry with over 30 </a:t>
            </a:r>
            <a:r>
              <a:rPr lang="en-US" sz="2400" dirty="0" smtClean="0"/>
              <a:t>crops grown each year.  We have seen crops with value increases even during the pandemic when others lost value.</a:t>
            </a:r>
          </a:p>
          <a:p>
            <a:endParaRPr lang="en-US" sz="2400" b="1" dirty="0" smtClean="0">
              <a:solidFill>
                <a:prstClr val="black"/>
              </a:solidFill>
            </a:endParaRPr>
          </a:p>
          <a:p>
            <a:r>
              <a:rPr lang="en-US" sz="2400" b="1" dirty="0" smtClean="0">
                <a:solidFill>
                  <a:prstClr val="black"/>
                </a:solidFill>
              </a:rPr>
              <a:t>Market Advantage</a:t>
            </a:r>
            <a:r>
              <a:rPr lang="en-US" sz="2400" dirty="0" smtClean="0">
                <a:solidFill>
                  <a:prstClr val="black"/>
                </a:solidFill>
              </a:rPr>
              <a:t>: </a:t>
            </a:r>
            <a:endParaRPr lang="en-US" sz="2400" dirty="0">
              <a:solidFill>
                <a:prstClr val="black"/>
              </a:solidFill>
            </a:endParaRPr>
          </a:p>
          <a:p>
            <a:r>
              <a:rPr lang="en-US" sz="2400" dirty="0">
                <a:solidFill>
                  <a:prstClr val="black"/>
                </a:solidFill>
              </a:rPr>
              <a:t>The fact that Imperial Valley being the </a:t>
            </a:r>
            <a:r>
              <a:rPr lang="en-US" sz="2400" dirty="0" smtClean="0">
                <a:solidFill>
                  <a:prstClr val="black"/>
                </a:solidFill>
              </a:rPr>
              <a:t>major supplier </a:t>
            </a:r>
            <a:r>
              <a:rPr lang="en-US" sz="2400" dirty="0">
                <a:solidFill>
                  <a:prstClr val="black"/>
                </a:solidFill>
              </a:rPr>
              <a:t>of winter </a:t>
            </a:r>
            <a:r>
              <a:rPr lang="en-US" sz="2400" dirty="0" smtClean="0">
                <a:solidFill>
                  <a:prstClr val="black"/>
                </a:solidFill>
              </a:rPr>
              <a:t>veg. </a:t>
            </a:r>
            <a:r>
              <a:rPr lang="en-US" sz="2400" dirty="0">
                <a:solidFill>
                  <a:prstClr val="black"/>
                </a:solidFill>
              </a:rPr>
              <a:t>crops (it supplies 2/3 of the winter veg. consumption to the US), </a:t>
            </a:r>
            <a:r>
              <a:rPr lang="en-US" sz="2400" dirty="0" smtClean="0">
                <a:solidFill>
                  <a:prstClr val="black"/>
                </a:solidFill>
              </a:rPr>
              <a:t>has a unique </a:t>
            </a:r>
            <a:r>
              <a:rPr lang="en-US" sz="2400" dirty="0">
                <a:solidFill>
                  <a:prstClr val="black"/>
                </a:solidFill>
              </a:rPr>
              <a:t>market </a:t>
            </a:r>
            <a:r>
              <a:rPr lang="en-US" sz="2400" dirty="0" smtClean="0">
                <a:solidFill>
                  <a:prstClr val="black"/>
                </a:solidFill>
              </a:rPr>
              <a:t>or </a:t>
            </a:r>
            <a:r>
              <a:rPr lang="en-US" sz="2400" dirty="0">
                <a:solidFill>
                  <a:prstClr val="black"/>
                </a:solidFill>
              </a:rPr>
              <a:t>market window demand </a:t>
            </a:r>
            <a:r>
              <a:rPr lang="en-US" sz="2400" dirty="0" smtClean="0">
                <a:solidFill>
                  <a:prstClr val="black"/>
                </a:solidFill>
              </a:rPr>
              <a:t>for its </a:t>
            </a:r>
            <a:r>
              <a:rPr lang="en-US" sz="2400" dirty="0">
                <a:solidFill>
                  <a:prstClr val="black"/>
                </a:solidFill>
              </a:rPr>
              <a:t>vegetable </a:t>
            </a:r>
            <a:r>
              <a:rPr lang="en-US" sz="2400" dirty="0" smtClean="0">
                <a:solidFill>
                  <a:prstClr val="black"/>
                </a:solidFill>
              </a:rPr>
              <a:t>crops.</a:t>
            </a:r>
          </a:p>
        </p:txBody>
      </p:sp>
    </p:spTree>
    <p:extLst>
      <p:ext uri="{BB962C8B-B14F-4D97-AF65-F5344CB8AC3E}">
        <p14:creationId xmlns:p14="http://schemas.microsoft.com/office/powerpoint/2010/main" val="1881429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69" y="111568"/>
            <a:ext cx="8348598" cy="716914"/>
          </a:xfrm>
        </p:spPr>
        <p:txBody>
          <a:bodyPr>
            <a:noAutofit/>
          </a:bodyPr>
          <a:lstStyle/>
          <a:p>
            <a:pPr algn="ctr"/>
            <a:r>
              <a:rPr lang="en-US" sz="3200" b="1" dirty="0" smtClean="0"/>
              <a:t> </a:t>
            </a:r>
            <a:r>
              <a:rPr lang="en-US" sz="3200" b="1" dirty="0" smtClean="0">
                <a:solidFill>
                  <a:schemeClr val="accent2">
                    <a:lumMod val="75000"/>
                  </a:schemeClr>
                </a:solidFill>
              </a:rPr>
              <a:t>Factors that support the veg. crops sustainability</a:t>
            </a:r>
            <a:endParaRPr lang="en-US" sz="3200" b="1" dirty="0">
              <a:solidFill>
                <a:schemeClr val="accent2">
                  <a:lumMod val="75000"/>
                </a:schemeClr>
              </a:solidFill>
            </a:endParaRPr>
          </a:p>
        </p:txBody>
      </p:sp>
      <p:sp>
        <p:nvSpPr>
          <p:cNvPr id="3" name="Content Placeholder 2"/>
          <p:cNvSpPr>
            <a:spLocks noGrp="1"/>
          </p:cNvSpPr>
          <p:nvPr>
            <p:ph idx="1"/>
          </p:nvPr>
        </p:nvSpPr>
        <p:spPr>
          <a:xfrm>
            <a:off x="171450" y="878306"/>
            <a:ext cx="8610601" cy="5827294"/>
          </a:xfrm>
        </p:spPr>
        <p:txBody>
          <a:bodyPr>
            <a:normAutofit/>
          </a:bodyPr>
          <a:lstStyle/>
          <a:p>
            <a:pPr marL="342900" lvl="1" indent="0">
              <a:buNone/>
            </a:pPr>
            <a:r>
              <a:rPr lang="en-US" sz="6400" dirty="0" smtClean="0"/>
              <a:t> </a:t>
            </a:r>
          </a:p>
          <a:p>
            <a:pPr marL="1028700" lvl="3" indent="0">
              <a:buNone/>
            </a:pPr>
            <a:endParaRPr lang="en-US" sz="5950" dirty="0" smtClean="0"/>
          </a:p>
          <a:p>
            <a:pPr marL="342900" lvl="1" indent="0">
              <a:buNone/>
            </a:pPr>
            <a:endParaRPr lang="en-US" sz="4400" b="1" dirty="0" smtClean="0"/>
          </a:p>
          <a:p>
            <a:pPr marL="1028700" lvl="3" indent="0">
              <a:buNone/>
            </a:pPr>
            <a:endParaRPr lang="en-US" sz="5950" dirty="0" smtClean="0"/>
          </a:p>
          <a:p>
            <a:pPr marL="1028700" lvl="3" indent="0">
              <a:buNone/>
            </a:pPr>
            <a:endParaRPr lang="en-US" sz="5950" dirty="0"/>
          </a:p>
        </p:txBody>
      </p:sp>
      <p:sp>
        <p:nvSpPr>
          <p:cNvPr id="4" name="TextBox 3"/>
          <p:cNvSpPr txBox="1"/>
          <p:nvPr/>
        </p:nvSpPr>
        <p:spPr>
          <a:xfrm>
            <a:off x="228601" y="936448"/>
            <a:ext cx="8572500" cy="4524315"/>
          </a:xfrm>
          <a:prstGeom prst="rect">
            <a:avLst/>
          </a:prstGeom>
          <a:noFill/>
        </p:spPr>
        <p:txBody>
          <a:bodyPr wrap="square" rtlCol="0">
            <a:spAutoFit/>
          </a:bodyPr>
          <a:lstStyle/>
          <a:p>
            <a:r>
              <a:rPr lang="en-US" sz="2400" b="1" dirty="0" smtClean="0"/>
              <a:t>Climate </a:t>
            </a:r>
            <a:r>
              <a:rPr lang="en-US" sz="2400" b="1" dirty="0"/>
              <a:t>and Water</a:t>
            </a:r>
            <a:r>
              <a:rPr lang="en-US" sz="2400" dirty="0"/>
              <a:t>: </a:t>
            </a:r>
          </a:p>
          <a:p>
            <a:r>
              <a:rPr lang="en-US" sz="2400" dirty="0"/>
              <a:t>Suitable </a:t>
            </a:r>
            <a:r>
              <a:rPr lang="en-US" sz="2400" dirty="0" smtClean="0"/>
              <a:t>climate for production and irrigation water availability at   relatively inexpensive prices </a:t>
            </a:r>
            <a:r>
              <a:rPr lang="en-US" sz="2400" dirty="0"/>
              <a:t>have made production </a:t>
            </a:r>
            <a:r>
              <a:rPr lang="en-US" sz="2400" dirty="0" smtClean="0"/>
              <a:t>sustainable (in spite of issues related to water). </a:t>
            </a:r>
            <a:endParaRPr lang="en-US" sz="2400" dirty="0"/>
          </a:p>
          <a:p>
            <a:endParaRPr lang="en-US" sz="2400" b="1" dirty="0" smtClean="0"/>
          </a:p>
          <a:p>
            <a:r>
              <a:rPr lang="en-US" sz="2400" b="1" dirty="0" smtClean="0"/>
              <a:t>Eating </a:t>
            </a:r>
            <a:r>
              <a:rPr lang="en-US" sz="2400" b="1" dirty="0"/>
              <a:t>Habit Changes and Health</a:t>
            </a:r>
            <a:r>
              <a:rPr lang="en-US" sz="2400" dirty="0"/>
              <a:t>: </a:t>
            </a:r>
          </a:p>
          <a:p>
            <a:r>
              <a:rPr lang="en-US" sz="2400" dirty="0" smtClean="0"/>
              <a:t>Nutrition education and wellness advancement guidance have </a:t>
            </a:r>
            <a:r>
              <a:rPr lang="en-US" sz="2400" dirty="0"/>
              <a:t>helped increase eating </a:t>
            </a:r>
            <a:r>
              <a:rPr lang="en-US" sz="2400" dirty="0" smtClean="0"/>
              <a:t>vegetables and fruit.  A study (though not very recent) showed that vegetable and fruit </a:t>
            </a:r>
            <a:r>
              <a:rPr lang="en-US" sz="2400" dirty="0"/>
              <a:t>consumption </a:t>
            </a:r>
            <a:r>
              <a:rPr lang="en-US" sz="2400" dirty="0" smtClean="0"/>
              <a:t>increased, in fact veg. crops consumption increased </a:t>
            </a:r>
            <a:r>
              <a:rPr lang="en-US" sz="2400" dirty="0"/>
              <a:t>more </a:t>
            </a:r>
            <a:r>
              <a:rPr lang="en-US" sz="2400" dirty="0" smtClean="0"/>
              <a:t>rapidly than </a:t>
            </a:r>
            <a:r>
              <a:rPr lang="en-US" sz="2400" dirty="0"/>
              <a:t>fruit, rising 24 percent over </a:t>
            </a:r>
            <a:r>
              <a:rPr lang="en-US" sz="2400" dirty="0" smtClean="0"/>
              <a:t>a 20 year period (1977-1997), compared with </a:t>
            </a:r>
            <a:r>
              <a:rPr lang="en-US" sz="2400" dirty="0"/>
              <a:t>8 percent for fruit. </a:t>
            </a:r>
          </a:p>
        </p:txBody>
      </p:sp>
    </p:spTree>
    <p:extLst>
      <p:ext uri="{BB962C8B-B14F-4D97-AF65-F5344CB8AC3E}">
        <p14:creationId xmlns:p14="http://schemas.microsoft.com/office/powerpoint/2010/main" val="33628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83" y="77960"/>
            <a:ext cx="8722895" cy="716914"/>
          </a:xfrm>
        </p:spPr>
        <p:txBody>
          <a:bodyPr>
            <a:noAutofit/>
          </a:bodyPr>
          <a:lstStyle/>
          <a:p>
            <a:pPr algn="ctr"/>
            <a:r>
              <a:rPr lang="en-US" sz="2400" b="1" dirty="0" smtClean="0">
                <a:solidFill>
                  <a:schemeClr val="accent2">
                    <a:lumMod val="75000"/>
                  </a:schemeClr>
                </a:solidFill>
              </a:rPr>
              <a:t>Factors that may challenge sustainability</a:t>
            </a:r>
            <a:endParaRPr lang="en-US" sz="2400" b="1" dirty="0">
              <a:solidFill>
                <a:schemeClr val="accent2">
                  <a:lumMod val="75000"/>
                </a:schemeClr>
              </a:solidFill>
            </a:endParaRPr>
          </a:p>
        </p:txBody>
      </p:sp>
      <p:sp>
        <p:nvSpPr>
          <p:cNvPr id="3" name="Content Placeholder 2"/>
          <p:cNvSpPr>
            <a:spLocks noGrp="1"/>
          </p:cNvSpPr>
          <p:nvPr>
            <p:ph idx="1"/>
          </p:nvPr>
        </p:nvSpPr>
        <p:spPr>
          <a:xfrm>
            <a:off x="171450" y="906843"/>
            <a:ext cx="8738281" cy="5842873"/>
          </a:xfrm>
        </p:spPr>
        <p:txBody>
          <a:bodyPr>
            <a:normAutofit/>
          </a:bodyPr>
          <a:lstStyle/>
          <a:p>
            <a:pPr marL="0" indent="0">
              <a:buNone/>
            </a:pPr>
            <a:endParaRPr lang="en-US" sz="6400" dirty="0" smtClean="0"/>
          </a:p>
          <a:p>
            <a:r>
              <a:rPr lang="en-US" sz="2400" b="1" dirty="0" smtClean="0"/>
              <a:t>Market diversification</a:t>
            </a:r>
            <a:r>
              <a:rPr lang="en-US" sz="2900" b="1" dirty="0" smtClean="0"/>
              <a:t>?</a:t>
            </a:r>
            <a:r>
              <a:rPr lang="en-US" sz="2900" dirty="0" smtClean="0"/>
              <a:t> </a:t>
            </a:r>
          </a:p>
          <a:p>
            <a:pPr marL="342900" lvl="1" indent="0">
              <a:buNone/>
            </a:pPr>
            <a:endParaRPr lang="en-US" sz="6100" dirty="0"/>
          </a:p>
          <a:p>
            <a:pPr marL="685800" lvl="2" indent="0">
              <a:buNone/>
            </a:pPr>
            <a:endParaRPr lang="en-US" sz="6100" dirty="0" smtClean="0"/>
          </a:p>
          <a:p>
            <a:r>
              <a:rPr lang="en-US" sz="2400" b="1" dirty="0" smtClean="0"/>
              <a:t>Shelf life</a:t>
            </a:r>
            <a:r>
              <a:rPr lang="en-US" sz="3300" b="1" dirty="0" smtClean="0"/>
              <a:t>: </a:t>
            </a:r>
          </a:p>
          <a:p>
            <a:pPr marL="342900" lvl="1" indent="0">
              <a:buNone/>
            </a:pPr>
            <a:endParaRPr lang="en-US" sz="2400" dirty="0"/>
          </a:p>
          <a:p>
            <a:pPr lvl="1"/>
            <a:endParaRPr lang="en-US" sz="6400" b="1" dirty="0" smtClean="0"/>
          </a:p>
          <a:p>
            <a:pPr marL="342900" lvl="1" indent="0">
              <a:buNone/>
            </a:pPr>
            <a:endParaRPr lang="en-US" sz="6400" b="1" dirty="0"/>
          </a:p>
          <a:p>
            <a:pPr lvl="1"/>
            <a:endParaRPr lang="en-US" sz="6400" b="1" dirty="0" smtClean="0"/>
          </a:p>
          <a:p>
            <a:pPr marL="685800" lvl="2" indent="0">
              <a:buNone/>
            </a:pPr>
            <a:endParaRPr lang="en-US" sz="6100" dirty="0" smtClean="0"/>
          </a:p>
          <a:p>
            <a:pPr marL="685800" lvl="2" indent="0">
              <a:buNone/>
            </a:pPr>
            <a:endParaRPr lang="en-US" sz="6100" dirty="0"/>
          </a:p>
          <a:p>
            <a:pPr marL="685800" lvl="2" indent="0">
              <a:buNone/>
            </a:pPr>
            <a:endParaRPr lang="en-US" sz="6100" dirty="0" smtClean="0"/>
          </a:p>
          <a:p>
            <a:pPr marL="685800" lvl="2" indent="0">
              <a:buNone/>
            </a:pPr>
            <a:endParaRPr lang="en-US" sz="6100" dirty="0"/>
          </a:p>
          <a:p>
            <a:pPr marL="685800" lvl="2" indent="0">
              <a:buNone/>
            </a:pPr>
            <a:endParaRPr lang="en-US" sz="6100" dirty="0" smtClean="0"/>
          </a:p>
          <a:p>
            <a:pPr marL="685800" lvl="2" indent="0">
              <a:buNone/>
            </a:pPr>
            <a:endParaRPr lang="en-US" sz="6100" dirty="0" smtClean="0"/>
          </a:p>
          <a:p>
            <a:pPr marL="685800" lvl="2" indent="0">
              <a:buNone/>
            </a:pPr>
            <a:endParaRPr lang="en-US" sz="6100" dirty="0"/>
          </a:p>
          <a:p>
            <a:pPr lvl="1"/>
            <a:endParaRPr lang="en-US" sz="6400" dirty="0" smtClean="0"/>
          </a:p>
          <a:p>
            <a:pPr lvl="1"/>
            <a:endParaRPr lang="en-US" sz="6400" dirty="0" smtClean="0"/>
          </a:p>
          <a:p>
            <a:pPr lvl="1"/>
            <a:endParaRPr lang="en-US" sz="6400" b="1" dirty="0" smtClean="0"/>
          </a:p>
          <a:p>
            <a:pPr lvl="1"/>
            <a:endParaRPr lang="en-US" sz="2300" dirty="0"/>
          </a:p>
        </p:txBody>
      </p:sp>
      <p:sp>
        <p:nvSpPr>
          <p:cNvPr id="4" name="TextBox 3"/>
          <p:cNvSpPr txBox="1"/>
          <p:nvPr/>
        </p:nvSpPr>
        <p:spPr>
          <a:xfrm>
            <a:off x="3441033" y="800250"/>
            <a:ext cx="5522493" cy="3186513"/>
          </a:xfrm>
          <a:prstGeom prst="rect">
            <a:avLst/>
          </a:prstGeom>
          <a:noFill/>
        </p:spPr>
        <p:txBody>
          <a:bodyPr wrap="square" rtlCol="0">
            <a:spAutoFit/>
          </a:bodyPr>
          <a:lstStyle/>
          <a:p>
            <a:pPr indent="-228600" defTabSz="685800">
              <a:lnSpc>
                <a:spcPct val="90000"/>
              </a:lnSpc>
              <a:spcBef>
                <a:spcPts val="375"/>
              </a:spcBef>
            </a:pPr>
            <a:r>
              <a:rPr lang="en-US" sz="2400" dirty="0">
                <a:solidFill>
                  <a:prstClr val="black"/>
                </a:solidFill>
              </a:rPr>
              <a:t>Vegetable crops consumption </a:t>
            </a:r>
            <a:r>
              <a:rPr lang="en-US" sz="2400" dirty="0" smtClean="0">
                <a:solidFill>
                  <a:prstClr val="black"/>
                </a:solidFill>
              </a:rPr>
              <a:t>from the County is mostly within </a:t>
            </a:r>
            <a:r>
              <a:rPr lang="en-US" sz="2400" dirty="0">
                <a:solidFill>
                  <a:prstClr val="black"/>
                </a:solidFill>
              </a:rPr>
              <a:t>the </a:t>
            </a:r>
            <a:r>
              <a:rPr lang="en-US" sz="2400" dirty="0" smtClean="0">
                <a:solidFill>
                  <a:prstClr val="black"/>
                </a:solidFill>
              </a:rPr>
              <a:t>US;  The market depending on retail </a:t>
            </a:r>
            <a:r>
              <a:rPr lang="en-US" sz="2400" dirty="0">
                <a:solidFill>
                  <a:prstClr val="black"/>
                </a:solidFill>
              </a:rPr>
              <a:t>stores and restaurants </a:t>
            </a:r>
            <a:r>
              <a:rPr lang="en-US" sz="2400" dirty="0" smtClean="0">
                <a:solidFill>
                  <a:prstClr val="black"/>
                </a:solidFill>
              </a:rPr>
              <a:t>was the </a:t>
            </a:r>
            <a:r>
              <a:rPr lang="en-US" sz="2400" dirty="0">
                <a:solidFill>
                  <a:prstClr val="black"/>
                </a:solidFill>
              </a:rPr>
              <a:t>major reason </a:t>
            </a:r>
            <a:r>
              <a:rPr lang="en-US" sz="2400" dirty="0" smtClean="0">
                <a:solidFill>
                  <a:prstClr val="black"/>
                </a:solidFill>
              </a:rPr>
              <a:t>for decline of demand, consumption and value of the crops when </a:t>
            </a:r>
            <a:r>
              <a:rPr lang="en-US" sz="2400" dirty="0">
                <a:solidFill>
                  <a:prstClr val="black"/>
                </a:solidFill>
              </a:rPr>
              <a:t>restaurant </a:t>
            </a:r>
            <a:r>
              <a:rPr lang="en-US" sz="2400" dirty="0" smtClean="0">
                <a:solidFill>
                  <a:prstClr val="black"/>
                </a:solidFill>
              </a:rPr>
              <a:t>closed or reduced service during the pandemic. </a:t>
            </a:r>
          </a:p>
          <a:p>
            <a:pPr indent="-228600" defTabSz="685800">
              <a:lnSpc>
                <a:spcPct val="90000"/>
              </a:lnSpc>
              <a:spcBef>
                <a:spcPts val="375"/>
              </a:spcBef>
            </a:pPr>
            <a:endParaRPr lang="en-US" sz="2400" dirty="0" smtClean="0">
              <a:solidFill>
                <a:prstClr val="black"/>
              </a:solidFill>
            </a:endParaRPr>
          </a:p>
          <a:p>
            <a:pPr indent="-228600" defTabSz="685800">
              <a:lnSpc>
                <a:spcPct val="90000"/>
              </a:lnSpc>
              <a:spcBef>
                <a:spcPts val="375"/>
              </a:spcBef>
            </a:pPr>
            <a:r>
              <a:rPr lang="en-US" sz="2400" dirty="0" smtClean="0">
                <a:solidFill>
                  <a:prstClr val="black"/>
                </a:solidFill>
              </a:rPr>
              <a:t>Lettuce </a:t>
            </a:r>
            <a:r>
              <a:rPr lang="en-US" sz="2400" dirty="0">
                <a:solidFill>
                  <a:prstClr val="black"/>
                </a:solidFill>
              </a:rPr>
              <a:t>was most </a:t>
            </a:r>
            <a:r>
              <a:rPr lang="en-US" sz="2400" dirty="0" smtClean="0">
                <a:solidFill>
                  <a:prstClr val="black"/>
                </a:solidFill>
              </a:rPr>
              <a:t>impacted</a:t>
            </a:r>
            <a:r>
              <a:rPr lang="en-US" sz="2400" b="1" dirty="0">
                <a:solidFill>
                  <a:prstClr val="black"/>
                </a:solidFill>
              </a:rPr>
              <a:t>.</a:t>
            </a:r>
          </a:p>
        </p:txBody>
      </p:sp>
      <p:sp>
        <p:nvSpPr>
          <p:cNvPr id="5" name="TextBox 4"/>
          <p:cNvSpPr txBox="1"/>
          <p:nvPr/>
        </p:nvSpPr>
        <p:spPr>
          <a:xfrm>
            <a:off x="3443550" y="4244919"/>
            <a:ext cx="5342817" cy="1754326"/>
          </a:xfrm>
          <a:prstGeom prst="rect">
            <a:avLst/>
          </a:prstGeom>
          <a:noFill/>
        </p:spPr>
        <p:txBody>
          <a:bodyPr wrap="square" rtlCol="0">
            <a:spAutoFit/>
          </a:bodyPr>
          <a:lstStyle/>
          <a:p>
            <a:pPr indent="-228600" defTabSz="685800">
              <a:lnSpc>
                <a:spcPct val="90000"/>
              </a:lnSpc>
              <a:spcBef>
                <a:spcPts val="375"/>
              </a:spcBef>
            </a:pPr>
            <a:r>
              <a:rPr lang="en-US" sz="2400" dirty="0">
                <a:solidFill>
                  <a:prstClr val="black"/>
                </a:solidFill>
              </a:rPr>
              <a:t>Most vegetables are in 1-3 weeks shelf life </a:t>
            </a:r>
            <a:r>
              <a:rPr lang="en-US" sz="2400" dirty="0">
                <a:solidFill>
                  <a:prstClr val="black"/>
                </a:solidFill>
                <a:hlinkClick r:id="rId2"/>
              </a:rPr>
              <a:t>SP768-F-shelf life of produce.pdf</a:t>
            </a:r>
            <a:r>
              <a:rPr lang="en-US" sz="2400" dirty="0">
                <a:solidFill>
                  <a:prstClr val="black"/>
                </a:solidFill>
              </a:rPr>
              <a:t>, therefore adversity weighs heavy in cases of </a:t>
            </a:r>
            <a:r>
              <a:rPr lang="en-US" sz="2400" dirty="0" smtClean="0">
                <a:solidFill>
                  <a:prstClr val="black"/>
                </a:solidFill>
              </a:rPr>
              <a:t>pandemic; crops do go bad quickly. </a:t>
            </a:r>
            <a:r>
              <a:rPr lang="en-US" sz="2400" b="1" dirty="0" smtClean="0">
                <a:solidFill>
                  <a:prstClr val="black"/>
                </a:solidFill>
              </a:rPr>
              <a:t>Post harvest research prospect!</a:t>
            </a:r>
            <a:endParaRPr lang="en-US" sz="2400" b="1" dirty="0">
              <a:solidFill>
                <a:prstClr val="black"/>
              </a:solidFill>
            </a:endParaRPr>
          </a:p>
        </p:txBody>
      </p:sp>
    </p:spTree>
    <p:extLst>
      <p:ext uri="{BB962C8B-B14F-4D97-AF65-F5344CB8AC3E}">
        <p14:creationId xmlns:p14="http://schemas.microsoft.com/office/powerpoint/2010/main" val="4101916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764" y="77960"/>
            <a:ext cx="7886700" cy="716914"/>
          </a:xfrm>
        </p:spPr>
        <p:txBody>
          <a:bodyPr>
            <a:noAutofit/>
          </a:bodyPr>
          <a:lstStyle/>
          <a:p>
            <a:pPr algn="ctr"/>
            <a:r>
              <a:rPr lang="en-US" sz="2400" b="1" dirty="0">
                <a:solidFill>
                  <a:schemeClr val="accent2">
                    <a:lumMod val="75000"/>
                  </a:schemeClr>
                </a:solidFill>
              </a:rPr>
              <a:t>Factors that may challenge sustainability</a:t>
            </a:r>
            <a:endParaRPr lang="en-US" sz="2400" b="1" dirty="0"/>
          </a:p>
        </p:txBody>
      </p:sp>
      <p:sp>
        <p:nvSpPr>
          <p:cNvPr id="3" name="Content Placeholder 2"/>
          <p:cNvSpPr>
            <a:spLocks noGrp="1"/>
          </p:cNvSpPr>
          <p:nvPr>
            <p:ph idx="1"/>
          </p:nvPr>
        </p:nvSpPr>
        <p:spPr>
          <a:xfrm>
            <a:off x="183481" y="642148"/>
            <a:ext cx="8738281" cy="5842873"/>
          </a:xfrm>
        </p:spPr>
        <p:txBody>
          <a:bodyPr>
            <a:normAutofit fontScale="55000" lnSpcReduction="20000"/>
          </a:bodyPr>
          <a:lstStyle/>
          <a:p>
            <a:pPr marL="342900" lvl="1" indent="0">
              <a:buNone/>
            </a:pPr>
            <a:endParaRPr lang="en-US" sz="6400" b="1" dirty="0"/>
          </a:p>
          <a:p>
            <a:pPr lvl="1"/>
            <a:endParaRPr lang="en-US" sz="6400" b="1" dirty="0" smtClean="0"/>
          </a:p>
          <a:p>
            <a:r>
              <a:rPr lang="en-US" sz="3600" b="1" dirty="0" smtClean="0"/>
              <a:t>Labor availability and cost</a:t>
            </a:r>
            <a:r>
              <a:rPr lang="en-US" sz="4200" dirty="0" smtClean="0"/>
              <a:t>:</a:t>
            </a:r>
          </a:p>
          <a:p>
            <a:pPr marL="685800" lvl="2" indent="0">
              <a:buNone/>
            </a:pPr>
            <a:endParaRPr lang="en-US" sz="6100" dirty="0" smtClean="0"/>
          </a:p>
          <a:p>
            <a:pPr marL="685800" lvl="2" indent="0">
              <a:buNone/>
            </a:pPr>
            <a:endParaRPr lang="en-US" sz="6100" dirty="0"/>
          </a:p>
          <a:p>
            <a:pPr marL="685800" lvl="2" indent="0">
              <a:buNone/>
            </a:pPr>
            <a:endParaRPr lang="en-US" sz="6100" dirty="0" smtClean="0"/>
          </a:p>
          <a:p>
            <a:pPr marL="685800" lvl="2" indent="0">
              <a:buNone/>
            </a:pPr>
            <a:endParaRPr lang="en-US" sz="6100" dirty="0"/>
          </a:p>
          <a:p>
            <a:pPr marL="685800" lvl="2" indent="0">
              <a:buNone/>
            </a:pPr>
            <a:endParaRPr lang="en-US" sz="6100" dirty="0" smtClean="0"/>
          </a:p>
          <a:p>
            <a:pPr marL="685800" lvl="2" indent="0">
              <a:buNone/>
            </a:pPr>
            <a:endParaRPr lang="en-US" sz="6100" dirty="0"/>
          </a:p>
          <a:p>
            <a:r>
              <a:rPr lang="en-US" sz="4200" b="1" dirty="0" smtClean="0"/>
              <a:t>Cost of production:</a:t>
            </a:r>
          </a:p>
          <a:p>
            <a:pPr lvl="1"/>
            <a:endParaRPr lang="en-US" sz="6400" dirty="0" smtClean="0"/>
          </a:p>
          <a:p>
            <a:pPr lvl="1"/>
            <a:endParaRPr lang="en-US" sz="6400" dirty="0" smtClean="0"/>
          </a:p>
          <a:p>
            <a:pPr lvl="1"/>
            <a:endParaRPr lang="en-US" sz="6400" b="1" dirty="0" smtClean="0"/>
          </a:p>
          <a:p>
            <a:r>
              <a:rPr lang="en-US" sz="3600" b="1" dirty="0" smtClean="0"/>
              <a:t>Food safety issues:</a:t>
            </a:r>
            <a:endParaRPr lang="en-US" sz="3600" dirty="0"/>
          </a:p>
          <a:p>
            <a:pPr lvl="1"/>
            <a:endParaRPr lang="en-US" sz="2300" dirty="0"/>
          </a:p>
        </p:txBody>
      </p:sp>
      <p:sp>
        <p:nvSpPr>
          <p:cNvPr id="6" name="TextBox 5"/>
          <p:cNvSpPr txBox="1"/>
          <p:nvPr/>
        </p:nvSpPr>
        <p:spPr>
          <a:xfrm>
            <a:off x="3308685" y="747001"/>
            <a:ext cx="5637797" cy="2862322"/>
          </a:xfrm>
          <a:prstGeom prst="rect">
            <a:avLst/>
          </a:prstGeom>
          <a:noFill/>
        </p:spPr>
        <p:txBody>
          <a:bodyPr wrap="square" rtlCol="0">
            <a:spAutoFit/>
          </a:bodyPr>
          <a:lstStyle/>
          <a:p>
            <a:r>
              <a:rPr lang="en-US" sz="2000" dirty="0"/>
              <a:t>Vegetable crops production is extremely labor intensive especially in harvest. Just to see a couple of  crops: Broccoli more than 300 hours per acre; loose-leaf lettuce over 285 hours per acre. When cases such as the COVID pandemic happens and labor availability constrained by health and welfare reasons, it </a:t>
            </a:r>
            <a:r>
              <a:rPr lang="en-US" sz="2000" dirty="0" smtClean="0"/>
              <a:t>had huge </a:t>
            </a:r>
            <a:r>
              <a:rPr lang="en-US" sz="2000" dirty="0"/>
              <a:t>impact on timely harvest of </a:t>
            </a:r>
            <a:r>
              <a:rPr lang="en-US" sz="2000" dirty="0" smtClean="0"/>
              <a:t>crops. </a:t>
            </a:r>
            <a:r>
              <a:rPr lang="en-US" sz="2000" b="1" dirty="0" smtClean="0"/>
              <a:t>Experience acquired may help future labor management?</a:t>
            </a:r>
            <a:endParaRPr lang="en-US" sz="2000" b="1" dirty="0"/>
          </a:p>
        </p:txBody>
      </p:sp>
      <p:sp>
        <p:nvSpPr>
          <p:cNvPr id="7" name="TextBox 6"/>
          <p:cNvSpPr txBox="1"/>
          <p:nvPr/>
        </p:nvSpPr>
        <p:spPr>
          <a:xfrm>
            <a:off x="3359296" y="3680453"/>
            <a:ext cx="5363599" cy="1323439"/>
          </a:xfrm>
          <a:prstGeom prst="rect">
            <a:avLst/>
          </a:prstGeom>
          <a:noFill/>
        </p:spPr>
        <p:txBody>
          <a:bodyPr wrap="square" rtlCol="0">
            <a:spAutoFit/>
          </a:bodyPr>
          <a:lstStyle/>
          <a:p>
            <a:r>
              <a:rPr lang="en-US" sz="2000" dirty="0" smtClean="0"/>
              <a:t>will </a:t>
            </a:r>
            <a:r>
              <a:rPr lang="en-US" sz="2000" dirty="0"/>
              <a:t>likely increase because of the minimum wage increase and overtime cut off at 40 hours instead of what used to be 60 hours</a:t>
            </a:r>
            <a:r>
              <a:rPr lang="en-US" sz="2000" dirty="0" smtClean="0"/>
              <a:t>. </a:t>
            </a:r>
            <a:r>
              <a:rPr lang="en-US" sz="2000" b="1" dirty="0" smtClean="0"/>
              <a:t>Calls for effective farm labor management strategies!</a:t>
            </a:r>
            <a:endParaRPr lang="en-US" sz="2000" b="1" dirty="0"/>
          </a:p>
        </p:txBody>
      </p:sp>
      <p:sp>
        <p:nvSpPr>
          <p:cNvPr id="8" name="TextBox 7"/>
          <p:cNvSpPr txBox="1"/>
          <p:nvPr/>
        </p:nvSpPr>
        <p:spPr>
          <a:xfrm>
            <a:off x="3367841" y="5141588"/>
            <a:ext cx="5570619" cy="1323439"/>
          </a:xfrm>
          <a:prstGeom prst="rect">
            <a:avLst/>
          </a:prstGeom>
          <a:noFill/>
        </p:spPr>
        <p:txBody>
          <a:bodyPr wrap="square" rtlCol="0">
            <a:spAutoFit/>
          </a:bodyPr>
          <a:lstStyle/>
          <a:p>
            <a:r>
              <a:rPr lang="en-US" sz="2000" dirty="0" smtClean="0"/>
              <a:t>Costs to manage food safety including water quality, labor safety has in the past decade increased cost of production (not much). </a:t>
            </a:r>
            <a:r>
              <a:rPr lang="en-US" sz="2000" b="1" dirty="0" smtClean="0"/>
              <a:t>This is an advantage too, to avoid infestation and recalls</a:t>
            </a:r>
            <a:r>
              <a:rPr lang="en-US" sz="2000" dirty="0" smtClean="0"/>
              <a:t>.</a:t>
            </a:r>
            <a:endParaRPr lang="en-US" sz="2000" dirty="0"/>
          </a:p>
        </p:txBody>
      </p:sp>
    </p:spTree>
    <p:extLst>
      <p:ext uri="{BB962C8B-B14F-4D97-AF65-F5344CB8AC3E}">
        <p14:creationId xmlns:p14="http://schemas.microsoft.com/office/powerpoint/2010/main" val="2120434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agcom.imperialcounty.org/wp-content/uploads/2021/08/2020-Crop-Report-v2.pdf</a:t>
            </a:r>
            <a:endParaRPr lang="en-US" dirty="0" smtClean="0"/>
          </a:p>
          <a:p>
            <a:r>
              <a:rPr lang="en-US" sz="2400" dirty="0">
                <a:solidFill>
                  <a:prstClr val="black"/>
                </a:solidFill>
                <a:hlinkClick r:id="rId3"/>
              </a:rPr>
              <a:t>SP768-F-shelf life of produce.pdf</a:t>
            </a:r>
            <a:r>
              <a:rPr lang="en-US" sz="2400" dirty="0" smtClean="0">
                <a:solidFill>
                  <a:prstClr val="black"/>
                </a:solidFill>
              </a:rPr>
              <a:t>,</a:t>
            </a:r>
          </a:p>
          <a:p>
            <a:r>
              <a:rPr lang="en-US" dirty="0">
                <a:hlinkClick r:id="rId4"/>
              </a:rPr>
              <a:t>https://www.ers.usda.gov/webdocs/outlooks/40303/14977_wrs011h_1_.</a:t>
            </a:r>
            <a:r>
              <a:rPr lang="en-US" dirty="0" smtClean="0">
                <a:hlinkClick r:id="rId4"/>
              </a:rPr>
              <a:t>pdf?v=5008.3</a:t>
            </a:r>
            <a:endParaRPr lang="en-US" dirty="0" smtClean="0"/>
          </a:p>
          <a:p>
            <a:endParaRPr lang="en-US" dirty="0"/>
          </a:p>
        </p:txBody>
      </p:sp>
    </p:spTree>
    <p:extLst>
      <p:ext uri="{BB962C8B-B14F-4D97-AF65-F5344CB8AC3E}">
        <p14:creationId xmlns:p14="http://schemas.microsoft.com/office/powerpoint/2010/main" val="2428079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4379" y="409722"/>
            <a:ext cx="8783052" cy="6309420"/>
          </a:xfrm>
          <a:prstGeom prst="rect">
            <a:avLst/>
          </a:prstGeom>
        </p:spPr>
        <p:txBody>
          <a:bodyPr wrap="square">
            <a:spAutoFit/>
          </a:bodyPr>
          <a:lstStyle/>
          <a:p>
            <a:pPr algn="ctr">
              <a:spcBef>
                <a:spcPts val="0"/>
              </a:spcBef>
              <a:spcAft>
                <a:spcPts val="1200"/>
              </a:spcAft>
            </a:pPr>
            <a:r>
              <a:rPr lang="en-US" sz="2800" dirty="0" smtClean="0">
                <a:solidFill>
                  <a:schemeClr val="accent2">
                    <a:lumMod val="75000"/>
                  </a:schemeClr>
                </a:solidFill>
              </a:rPr>
              <a:t>Outline</a:t>
            </a:r>
            <a:endParaRPr lang="en-US" sz="2800" dirty="0">
              <a:solidFill>
                <a:schemeClr val="accent2">
                  <a:lumMod val="75000"/>
                </a:schemeClr>
              </a:solidFill>
            </a:endParaRPr>
          </a:p>
          <a:p>
            <a:pPr marL="800100" lvl="1" indent="-342900">
              <a:spcBef>
                <a:spcPts val="0"/>
              </a:spcBef>
              <a:spcAft>
                <a:spcPts val="1200"/>
              </a:spcAft>
              <a:buFont typeface="Arial" panose="020B0604020202020204" pitchFamily="34" charset="0"/>
              <a:buChar char="•"/>
            </a:pPr>
            <a:r>
              <a:rPr lang="en-US" sz="2200" dirty="0" smtClean="0"/>
              <a:t>Purpose of Presentation</a:t>
            </a:r>
          </a:p>
          <a:p>
            <a:pPr marL="800100" lvl="1" indent="-342900">
              <a:spcBef>
                <a:spcPts val="0"/>
              </a:spcBef>
              <a:spcAft>
                <a:spcPts val="1200"/>
              </a:spcAft>
              <a:buFont typeface="Arial" panose="020B0604020202020204" pitchFamily="34" charset="0"/>
              <a:buChar char="•"/>
            </a:pPr>
            <a:r>
              <a:rPr lang="en-US" sz="2200" dirty="0" smtClean="0"/>
              <a:t>Acreage Trends (Brief)</a:t>
            </a:r>
          </a:p>
          <a:p>
            <a:pPr marL="800100" lvl="1" indent="-342900">
              <a:spcBef>
                <a:spcPts val="0"/>
              </a:spcBef>
              <a:spcAft>
                <a:spcPts val="1200"/>
              </a:spcAft>
              <a:buFont typeface="Arial" panose="020B0604020202020204" pitchFamily="34" charset="0"/>
              <a:buChar char="•"/>
            </a:pPr>
            <a:r>
              <a:rPr lang="en-US" sz="2200" dirty="0" smtClean="0"/>
              <a:t>Value Trends (Brief)</a:t>
            </a:r>
          </a:p>
          <a:p>
            <a:pPr marL="800100" lvl="1" indent="-342900">
              <a:spcBef>
                <a:spcPts val="0"/>
              </a:spcBef>
              <a:spcAft>
                <a:spcPts val="1200"/>
              </a:spcAft>
              <a:buFont typeface="Arial" panose="020B0604020202020204" pitchFamily="34" charset="0"/>
              <a:buChar char="•"/>
            </a:pPr>
            <a:r>
              <a:rPr lang="en-US" sz="2200" dirty="0" smtClean="0"/>
              <a:t>The Pandemic Experiences</a:t>
            </a:r>
          </a:p>
          <a:p>
            <a:pPr marL="1257300" lvl="2" indent="-342900">
              <a:spcAft>
                <a:spcPts val="1200"/>
              </a:spcAft>
              <a:buFont typeface="Arial" panose="020B0604020202020204" pitchFamily="34" charset="0"/>
              <a:buChar char="•"/>
            </a:pPr>
            <a:r>
              <a:rPr lang="en-US" sz="2200" dirty="0" smtClean="0"/>
              <a:t>Acreage</a:t>
            </a:r>
          </a:p>
          <a:p>
            <a:pPr marL="1257300" lvl="2" indent="-342900">
              <a:spcAft>
                <a:spcPts val="1200"/>
              </a:spcAft>
              <a:buFont typeface="Arial" panose="020B0604020202020204" pitchFamily="34" charset="0"/>
              <a:buChar char="•"/>
            </a:pPr>
            <a:r>
              <a:rPr lang="en-US" sz="2200" dirty="0" smtClean="0"/>
              <a:t>Value</a:t>
            </a:r>
          </a:p>
          <a:p>
            <a:pPr marL="800100" lvl="1" indent="-342900">
              <a:spcAft>
                <a:spcPts val="1200"/>
              </a:spcAft>
              <a:buFont typeface="Arial" panose="020B0604020202020204" pitchFamily="34" charset="0"/>
              <a:buChar char="•"/>
            </a:pPr>
            <a:r>
              <a:rPr lang="en-US" sz="2200" dirty="0" smtClean="0"/>
              <a:t>Summary</a:t>
            </a:r>
          </a:p>
          <a:p>
            <a:pPr marL="800100" lvl="1" indent="-342900">
              <a:spcAft>
                <a:spcPts val="1200"/>
              </a:spcAft>
              <a:buFont typeface="Arial" panose="020B0604020202020204" pitchFamily="34" charset="0"/>
              <a:buChar char="•"/>
            </a:pPr>
            <a:r>
              <a:rPr lang="en-US" sz="2200" dirty="0" smtClean="0"/>
              <a:t>Factors That Support the Veg. Crops Production Sustainability</a:t>
            </a:r>
          </a:p>
          <a:p>
            <a:pPr marL="800100" lvl="1" indent="-342900">
              <a:spcAft>
                <a:spcPts val="1200"/>
              </a:spcAft>
              <a:buFont typeface="Arial" panose="020B0604020202020204" pitchFamily="34" charset="0"/>
              <a:buChar char="•"/>
            </a:pPr>
            <a:r>
              <a:rPr lang="en-US" sz="2200" smtClean="0"/>
              <a:t>Factors </a:t>
            </a:r>
            <a:r>
              <a:rPr lang="en-US" sz="2200" dirty="0" smtClean="0"/>
              <a:t>That May Challenge the Sustainability of Veg. Crop Production</a:t>
            </a:r>
          </a:p>
          <a:p>
            <a:pPr marL="1257300" lvl="2" indent="-342900">
              <a:spcAft>
                <a:spcPts val="1200"/>
              </a:spcAft>
              <a:buFont typeface="Arial" panose="020B0604020202020204" pitchFamily="34" charset="0"/>
              <a:buChar char="•"/>
            </a:pPr>
            <a:endParaRPr lang="en-US" sz="2200" dirty="0" smtClean="0"/>
          </a:p>
          <a:p>
            <a:pPr marL="800100" lvl="1" indent="-342900">
              <a:spcBef>
                <a:spcPts val="0"/>
              </a:spcBef>
              <a:spcAft>
                <a:spcPts val="12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3102880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93295" y="409722"/>
            <a:ext cx="7940842" cy="5416868"/>
          </a:xfrm>
          <a:prstGeom prst="rect">
            <a:avLst/>
          </a:prstGeom>
        </p:spPr>
        <p:txBody>
          <a:bodyPr wrap="square">
            <a:spAutoFit/>
          </a:bodyPr>
          <a:lstStyle/>
          <a:p>
            <a:pPr algn="ctr">
              <a:spcBef>
                <a:spcPts val="0"/>
              </a:spcBef>
              <a:spcAft>
                <a:spcPts val="1200"/>
              </a:spcAft>
            </a:pPr>
            <a:r>
              <a:rPr lang="en-US" sz="2800" dirty="0" smtClean="0">
                <a:solidFill>
                  <a:schemeClr val="accent2">
                    <a:lumMod val="75000"/>
                  </a:schemeClr>
                </a:solidFill>
              </a:rPr>
              <a:t>Purpose of Presentation</a:t>
            </a:r>
            <a:endParaRPr lang="en-US" sz="2400" dirty="0"/>
          </a:p>
          <a:p>
            <a:r>
              <a:rPr lang="en-US" sz="2400" b="1" dirty="0" smtClean="0"/>
              <a:t>The </a:t>
            </a:r>
            <a:r>
              <a:rPr lang="en-US" sz="2400" b="1" dirty="0"/>
              <a:t>purpose </a:t>
            </a:r>
            <a:r>
              <a:rPr lang="en-US" sz="2400" dirty="0" smtClean="0"/>
              <a:t>of this presentation is:</a:t>
            </a:r>
          </a:p>
          <a:p>
            <a:endParaRPr lang="en-US" sz="2400" dirty="0" smtClean="0"/>
          </a:p>
          <a:p>
            <a:pPr marL="800100" lvl="1" indent="-342900">
              <a:spcAft>
                <a:spcPts val="1200"/>
              </a:spcAft>
              <a:buFont typeface="Arial" panose="020B0604020202020204" pitchFamily="34" charset="0"/>
              <a:buChar char="•"/>
            </a:pPr>
            <a:r>
              <a:rPr lang="en-US" sz="2400" dirty="0" smtClean="0"/>
              <a:t>To glance over the acreage and value trends of vegetable crops production in Imperial County in this past decade</a:t>
            </a:r>
          </a:p>
          <a:p>
            <a:pPr marL="800100" lvl="1" indent="-342900">
              <a:spcAft>
                <a:spcPts val="1200"/>
              </a:spcAft>
              <a:buFont typeface="Arial" panose="020B0604020202020204" pitchFamily="34" charset="0"/>
              <a:buChar char="•"/>
            </a:pPr>
            <a:r>
              <a:rPr lang="en-US" sz="2400" dirty="0" smtClean="0"/>
              <a:t>View the historical </a:t>
            </a:r>
            <a:r>
              <a:rPr lang="en-US" sz="2400" dirty="0"/>
              <a:t>data of acreage and value movements </a:t>
            </a:r>
            <a:r>
              <a:rPr lang="en-US" sz="2400" dirty="0" smtClean="0"/>
              <a:t>help us learn </a:t>
            </a:r>
            <a:r>
              <a:rPr lang="en-US" sz="2400" dirty="0"/>
              <a:t>the ups and downs of the industry </a:t>
            </a:r>
            <a:r>
              <a:rPr lang="en-US" sz="2400" dirty="0" smtClean="0"/>
              <a:t>and also to have </a:t>
            </a:r>
            <a:r>
              <a:rPr lang="en-US" sz="2400" dirty="0"/>
              <a:t>a perspective </a:t>
            </a:r>
            <a:r>
              <a:rPr lang="en-US" sz="2400" dirty="0" smtClean="0"/>
              <a:t>about </a:t>
            </a:r>
            <a:r>
              <a:rPr lang="en-US" sz="2400" dirty="0"/>
              <a:t>the future of the </a:t>
            </a:r>
            <a:r>
              <a:rPr lang="en-US" sz="2400" dirty="0" smtClean="0"/>
              <a:t>industry. </a:t>
            </a:r>
          </a:p>
          <a:p>
            <a:pPr marL="800100" lvl="1" indent="-342900">
              <a:spcAft>
                <a:spcPts val="1200"/>
              </a:spcAft>
              <a:buFont typeface="Arial" panose="020B0604020202020204" pitchFamily="34" charset="0"/>
              <a:buChar char="•"/>
            </a:pPr>
            <a:r>
              <a:rPr lang="en-US" sz="2400" b="1" dirty="0" smtClean="0"/>
              <a:t>A special look </a:t>
            </a:r>
            <a:r>
              <a:rPr lang="en-US" sz="2400" dirty="0" smtClean="0"/>
              <a:t>in this presentation is the response of the industry to the COVID-19 pandemic, how the industry acreage and value movements were impacted</a:t>
            </a:r>
            <a:r>
              <a:rPr lang="en-US" sz="2400" dirty="0"/>
              <a:t>. </a:t>
            </a:r>
            <a:endParaRPr lang="en-US" sz="2400" dirty="0" smtClean="0"/>
          </a:p>
        </p:txBody>
      </p:sp>
    </p:spTree>
    <p:extLst>
      <p:ext uri="{BB962C8B-B14F-4D97-AF65-F5344CB8AC3E}">
        <p14:creationId xmlns:p14="http://schemas.microsoft.com/office/powerpoint/2010/main" val="4091990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030" y="209551"/>
            <a:ext cx="7896620" cy="838200"/>
          </a:xfrm>
        </p:spPr>
        <p:txBody>
          <a:bodyPr>
            <a:normAutofit fontScale="90000"/>
          </a:bodyPr>
          <a:lstStyle/>
          <a:p>
            <a:pPr algn="ctr"/>
            <a:r>
              <a:rPr lang="en-US" b="1" dirty="0" smtClean="0"/>
              <a:t>How Has Vegetable Crops Production In Imperial Valley Been Sustainable and Prominent?</a:t>
            </a:r>
            <a:endParaRPr lang="en-US" sz="2400" b="1" dirty="0">
              <a:solidFill>
                <a:schemeClr val="accent2">
                  <a:lumMod val="75000"/>
                </a:schemeClr>
              </a:solidFill>
            </a:endParaRPr>
          </a:p>
        </p:txBody>
      </p:sp>
      <p:sp>
        <p:nvSpPr>
          <p:cNvPr id="5" name="TextBox 4"/>
          <p:cNvSpPr txBox="1"/>
          <p:nvPr/>
        </p:nvSpPr>
        <p:spPr>
          <a:xfrm>
            <a:off x="205540" y="1179094"/>
            <a:ext cx="4552950" cy="5016758"/>
          </a:xfrm>
          <a:prstGeom prst="rect">
            <a:avLst/>
          </a:prstGeom>
          <a:noFill/>
        </p:spPr>
        <p:txBody>
          <a:bodyPr wrap="square" rtlCol="0">
            <a:spAutoFit/>
          </a:bodyPr>
          <a:lstStyle/>
          <a:p>
            <a:pPr marL="457200" indent="-457200">
              <a:buFont typeface="+mj-lt"/>
              <a:buAutoNum type="arabicPeriod"/>
            </a:pPr>
            <a:r>
              <a:rPr lang="en-US" sz="2000" b="1" dirty="0" smtClean="0">
                <a:solidFill>
                  <a:schemeClr val="accent2">
                    <a:lumMod val="75000"/>
                  </a:schemeClr>
                </a:solidFill>
              </a:rPr>
              <a:t>The Industry has been the source of winter </a:t>
            </a:r>
            <a:r>
              <a:rPr lang="en-US" sz="2000" b="1" dirty="0">
                <a:solidFill>
                  <a:schemeClr val="accent2">
                    <a:lumMod val="75000"/>
                  </a:schemeClr>
                </a:solidFill>
              </a:rPr>
              <a:t>v</a:t>
            </a:r>
            <a:r>
              <a:rPr lang="en-US" sz="2000" b="1" dirty="0" smtClean="0">
                <a:solidFill>
                  <a:schemeClr val="accent2">
                    <a:lumMod val="75000"/>
                  </a:schemeClr>
                </a:solidFill>
              </a:rPr>
              <a:t>egetable </a:t>
            </a:r>
            <a:r>
              <a:rPr lang="en-US" sz="2000" b="1" dirty="0">
                <a:solidFill>
                  <a:schemeClr val="accent2">
                    <a:lumMod val="75000"/>
                  </a:schemeClr>
                </a:solidFill>
              </a:rPr>
              <a:t>s</a:t>
            </a:r>
            <a:r>
              <a:rPr lang="en-US" sz="2000" b="1" dirty="0" smtClean="0">
                <a:solidFill>
                  <a:schemeClr val="accent2">
                    <a:lumMod val="75000"/>
                  </a:schemeClr>
                </a:solidFill>
              </a:rPr>
              <a:t>upply to the US</a:t>
            </a:r>
            <a:r>
              <a:rPr lang="en-US" sz="2000" dirty="0" smtClean="0">
                <a:solidFill>
                  <a:schemeClr val="accent2">
                    <a:lumMod val="75000"/>
                  </a:schemeClr>
                </a:solidFill>
              </a:rPr>
              <a:t>:</a:t>
            </a:r>
            <a:r>
              <a:rPr lang="en-US" sz="2000" dirty="0" smtClean="0"/>
              <a:t> that means the industry has a unique </a:t>
            </a:r>
            <a:r>
              <a:rPr lang="en-US" sz="2000" u="sng" dirty="0" smtClean="0"/>
              <a:t>market or marketing niche to ensure demand.</a:t>
            </a:r>
            <a:r>
              <a:rPr lang="en-US" sz="2000" dirty="0" smtClean="0"/>
              <a:t>  </a:t>
            </a:r>
          </a:p>
          <a:p>
            <a:pPr marL="457200" indent="-457200">
              <a:buFont typeface="+mj-lt"/>
              <a:buAutoNum type="arabicPeriod"/>
            </a:pPr>
            <a:r>
              <a:rPr lang="en-US" sz="2000" b="1" dirty="0" smtClean="0">
                <a:solidFill>
                  <a:schemeClr val="accent2">
                    <a:lumMod val="75000"/>
                  </a:schemeClr>
                </a:solidFill>
              </a:rPr>
              <a:t>The values </a:t>
            </a:r>
            <a:r>
              <a:rPr lang="en-US" sz="2000" b="1" dirty="0">
                <a:solidFill>
                  <a:schemeClr val="accent2">
                    <a:lumMod val="75000"/>
                  </a:schemeClr>
                </a:solidFill>
              </a:rPr>
              <a:t>of these crops </a:t>
            </a:r>
            <a:r>
              <a:rPr lang="en-US" sz="2000" b="1" dirty="0" smtClean="0">
                <a:solidFill>
                  <a:schemeClr val="accent2">
                    <a:lumMod val="75000"/>
                  </a:schemeClr>
                </a:solidFill>
              </a:rPr>
              <a:t>bring millions of dollars to the County’s economy: </a:t>
            </a:r>
            <a:endParaRPr lang="en-US" sz="2000" b="1" i="1" dirty="0" smtClean="0">
              <a:solidFill>
                <a:schemeClr val="accent2">
                  <a:lumMod val="75000"/>
                </a:schemeClr>
              </a:solidFill>
            </a:endParaRPr>
          </a:p>
          <a:p>
            <a:pPr lvl="1"/>
            <a:r>
              <a:rPr lang="en-US" sz="2000" dirty="0" smtClean="0"/>
              <a:t>For </a:t>
            </a:r>
            <a:r>
              <a:rPr lang="en-US" sz="2000" dirty="0"/>
              <a:t>example in </a:t>
            </a:r>
            <a:r>
              <a:rPr lang="en-US" sz="2000" dirty="0" smtClean="0"/>
              <a:t>2018:</a:t>
            </a:r>
            <a:r>
              <a:rPr lang="en-US" sz="2000" dirty="0">
                <a:hlinkClick r:id="rId2"/>
              </a:rPr>
              <a:t>2021-Economic-Contribution-of-Imperial-County-Ag.pdf</a:t>
            </a:r>
            <a:endParaRPr lang="en-US" sz="2000" dirty="0"/>
          </a:p>
          <a:p>
            <a:pPr lvl="1"/>
            <a:r>
              <a:rPr lang="en-US" sz="2000" dirty="0" smtClean="0"/>
              <a:t>Vegetable </a:t>
            </a:r>
            <a:r>
              <a:rPr lang="en-US" sz="2000" dirty="0"/>
              <a:t>crops together with melon crops (reports put them together) brought in </a:t>
            </a:r>
            <a:r>
              <a:rPr lang="en-US" sz="2000" u="sng" dirty="0"/>
              <a:t>direct Values </a:t>
            </a:r>
            <a:r>
              <a:rPr lang="en-US" sz="2000" dirty="0"/>
              <a:t>of~$800 million ~40% of the $2.11 billion agricultural </a:t>
            </a:r>
            <a:r>
              <a:rPr lang="en-US" sz="2000" dirty="0" smtClean="0"/>
              <a:t>value in the County;</a:t>
            </a:r>
            <a:endParaRPr lang="en-US" sz="2000" dirty="0"/>
          </a:p>
        </p:txBody>
      </p:sp>
      <p:sp>
        <p:nvSpPr>
          <p:cNvPr id="6" name="TextBox 5"/>
          <p:cNvSpPr txBox="1"/>
          <p:nvPr/>
        </p:nvSpPr>
        <p:spPr>
          <a:xfrm>
            <a:off x="4731030" y="1200228"/>
            <a:ext cx="4229100" cy="5416868"/>
          </a:xfrm>
          <a:prstGeom prst="rect">
            <a:avLst/>
          </a:prstGeom>
          <a:noFill/>
        </p:spPr>
        <p:txBody>
          <a:bodyPr wrap="square" rtlCol="0">
            <a:spAutoFit/>
          </a:bodyPr>
          <a:lstStyle/>
          <a:p>
            <a:pPr marL="342900" indent="-342900">
              <a:buFont typeface="+mj-lt"/>
              <a:buAutoNum type="arabicPeriod" startAt="3"/>
            </a:pPr>
            <a:r>
              <a:rPr lang="en-US" b="1" dirty="0" smtClean="0">
                <a:solidFill>
                  <a:schemeClr val="accent2">
                    <a:lumMod val="75000"/>
                  </a:schemeClr>
                </a:solidFill>
              </a:rPr>
              <a:t>The value of the crops also bring </a:t>
            </a:r>
            <a:r>
              <a:rPr lang="en-US" sz="2000" b="1" dirty="0" smtClean="0">
                <a:solidFill>
                  <a:schemeClr val="accent2">
                    <a:lumMod val="75000"/>
                  </a:schemeClr>
                </a:solidFill>
              </a:rPr>
              <a:t>additional economic impacts/ benefits</a:t>
            </a:r>
            <a:r>
              <a:rPr lang="en-US" b="1" dirty="0" smtClean="0">
                <a:solidFill>
                  <a:schemeClr val="accent2">
                    <a:lumMod val="75000"/>
                  </a:schemeClr>
                </a:solidFill>
              </a:rPr>
              <a:t>:</a:t>
            </a:r>
          </a:p>
          <a:p>
            <a:pPr marL="342900" indent="-342900">
              <a:buFont typeface="Arial" panose="020B0604020202020204" pitchFamily="34" charset="0"/>
              <a:buChar char="•"/>
            </a:pPr>
            <a:r>
              <a:rPr lang="en-US" dirty="0" smtClean="0"/>
              <a:t>in </a:t>
            </a:r>
            <a:r>
              <a:rPr lang="en-US" u="sng" dirty="0"/>
              <a:t>indirect values </a:t>
            </a:r>
            <a:r>
              <a:rPr lang="en-US" dirty="0"/>
              <a:t>(business to business created economy) the value of these crops brought ~$234.7 million </a:t>
            </a:r>
          </a:p>
          <a:p>
            <a:pPr marL="342900" indent="-342900">
              <a:buFont typeface="Arial" panose="020B0604020202020204" pitchFamily="34" charset="0"/>
              <a:buChar char="•"/>
            </a:pPr>
            <a:r>
              <a:rPr lang="en-US" dirty="0" smtClean="0"/>
              <a:t>in </a:t>
            </a:r>
            <a:r>
              <a:rPr lang="en-US" u="sng" dirty="0"/>
              <a:t>induced values </a:t>
            </a:r>
            <a:r>
              <a:rPr lang="en-US" dirty="0"/>
              <a:t>(consumption by farmers and farm </a:t>
            </a:r>
            <a:r>
              <a:rPr lang="en-US" dirty="0" smtClean="0"/>
              <a:t>operators, etc., the values of these crops further </a:t>
            </a:r>
            <a:r>
              <a:rPr lang="en-US" dirty="0"/>
              <a:t>created </a:t>
            </a:r>
            <a:r>
              <a:rPr lang="en-US" dirty="0" smtClean="0"/>
              <a:t>~ </a:t>
            </a:r>
            <a:r>
              <a:rPr lang="en-US" dirty="0"/>
              <a:t>$144.1 </a:t>
            </a:r>
            <a:r>
              <a:rPr lang="en-US" dirty="0" smtClean="0"/>
              <a:t>million in the economy.</a:t>
            </a:r>
          </a:p>
          <a:p>
            <a:endParaRPr lang="en-US" i="1" dirty="0" smtClean="0"/>
          </a:p>
          <a:p>
            <a:pPr marL="342900" indent="-342900">
              <a:buFont typeface="+mj-lt"/>
              <a:buAutoNum type="arabicPeriod" startAt="4"/>
            </a:pPr>
            <a:r>
              <a:rPr lang="en-US" b="1" dirty="0" smtClean="0">
                <a:solidFill>
                  <a:schemeClr val="accent2">
                    <a:lumMod val="75000"/>
                  </a:schemeClr>
                </a:solidFill>
              </a:rPr>
              <a:t>So, total Economic </a:t>
            </a:r>
            <a:r>
              <a:rPr lang="en-US" b="1" dirty="0">
                <a:solidFill>
                  <a:schemeClr val="accent2">
                    <a:lumMod val="75000"/>
                  </a:schemeClr>
                </a:solidFill>
              </a:rPr>
              <a:t>Impact </a:t>
            </a:r>
            <a:r>
              <a:rPr lang="en-US" b="1" dirty="0" smtClean="0">
                <a:solidFill>
                  <a:schemeClr val="accent2">
                    <a:lumMod val="75000"/>
                  </a:schemeClr>
                </a:solidFill>
              </a:rPr>
              <a:t> of these crops reach to over a billion dollar to the County:</a:t>
            </a:r>
          </a:p>
          <a:p>
            <a:pPr marL="285750" indent="-285750">
              <a:buFont typeface="Arial" panose="020B0604020202020204" pitchFamily="34" charset="0"/>
              <a:buChar char="•"/>
            </a:pPr>
            <a:r>
              <a:rPr lang="en-US" dirty="0" smtClean="0"/>
              <a:t> </a:t>
            </a:r>
            <a:r>
              <a:rPr lang="en-US" i="1" dirty="0"/>
              <a:t>Direct Values+ Indirect contribution+ Induced Values =$1.18 </a:t>
            </a:r>
            <a:r>
              <a:rPr lang="en-US" i="1" dirty="0" smtClean="0"/>
              <a:t>billion; </a:t>
            </a:r>
          </a:p>
          <a:p>
            <a:pPr lvl="1"/>
            <a:r>
              <a:rPr lang="en-US" dirty="0" smtClean="0"/>
              <a:t>accounting </a:t>
            </a:r>
            <a:r>
              <a:rPr lang="en-US" dirty="0"/>
              <a:t>for ~40% of the total $3.15 billion agricultural </a:t>
            </a:r>
            <a:r>
              <a:rPr lang="en-US" dirty="0" smtClean="0"/>
              <a:t>economic value in the County.</a:t>
            </a:r>
            <a:endParaRPr lang="en-US" dirty="0"/>
          </a:p>
        </p:txBody>
      </p:sp>
    </p:spTree>
    <p:extLst>
      <p:ext uri="{BB962C8B-B14F-4D97-AF65-F5344CB8AC3E}">
        <p14:creationId xmlns:p14="http://schemas.microsoft.com/office/powerpoint/2010/main" val="162781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4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269544409"/>
              </p:ext>
            </p:extLst>
          </p:nvPr>
        </p:nvGraphicFramePr>
        <p:xfrm>
          <a:off x="147833" y="234610"/>
          <a:ext cx="5519041" cy="543226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727031" y="216569"/>
            <a:ext cx="3272590" cy="6155531"/>
          </a:xfrm>
          <a:prstGeom prst="rect">
            <a:avLst/>
          </a:prstGeom>
          <a:noFill/>
        </p:spPr>
        <p:txBody>
          <a:bodyPr wrap="square" rtlCol="0">
            <a:spAutoFit/>
          </a:bodyPr>
          <a:lstStyle/>
          <a:p>
            <a:pPr>
              <a:spcAft>
                <a:spcPts val="600"/>
              </a:spcAft>
            </a:pPr>
            <a:r>
              <a:rPr lang="en-US" sz="2000" b="1" dirty="0" smtClean="0">
                <a:cs typeface="Times New Roman" panose="02020603050405020304" pitchFamily="18" charset="0"/>
              </a:rPr>
              <a:t>From 2010-2020, Veg. crops harvested acreage averaged  ~113,280. </a:t>
            </a:r>
          </a:p>
          <a:p>
            <a:pPr marL="342900" indent="-342900">
              <a:spcAft>
                <a:spcPts val="600"/>
              </a:spcAft>
              <a:buFont typeface="Arial" panose="020B0604020202020204" pitchFamily="34" charset="0"/>
              <a:buChar char="•"/>
            </a:pPr>
            <a:r>
              <a:rPr lang="en-US" sz="2000" i="1" dirty="0" smtClean="0">
                <a:cs typeface="Times New Roman" panose="02020603050405020304" pitchFamily="18" charset="0"/>
              </a:rPr>
              <a:t>Lettuce</a:t>
            </a:r>
            <a:r>
              <a:rPr lang="en-US" sz="2000" dirty="0" smtClean="0">
                <a:cs typeface="Times New Roman" panose="02020603050405020304" pitchFamily="18" charset="0"/>
              </a:rPr>
              <a:t> </a:t>
            </a:r>
            <a:r>
              <a:rPr lang="en-US" sz="2000" dirty="0">
                <a:cs typeface="Times New Roman" panose="02020603050405020304" pitchFamily="18" charset="0"/>
              </a:rPr>
              <a:t>(</a:t>
            </a:r>
            <a:r>
              <a:rPr lang="en-US" dirty="0">
                <a:cs typeface="Times New Roman" panose="02020603050405020304" pitchFamily="18" charset="0"/>
              </a:rPr>
              <a:t>sum of all varieties: head, leaf, </a:t>
            </a:r>
            <a:r>
              <a:rPr lang="en-US" dirty="0" smtClean="0">
                <a:cs typeface="Times New Roman" panose="02020603050405020304" pitchFamily="18" charset="0"/>
              </a:rPr>
              <a:t>romaine </a:t>
            </a:r>
            <a:r>
              <a:rPr lang="en-US" dirty="0">
                <a:cs typeface="Times New Roman" panose="02020603050405020304" pitchFamily="18" charset="0"/>
              </a:rPr>
              <a:t>and spring mix (15</a:t>
            </a:r>
            <a:r>
              <a:rPr lang="en-US" dirty="0" smtClean="0">
                <a:cs typeface="Times New Roman" panose="02020603050405020304" pitchFamily="18" charset="0"/>
              </a:rPr>
              <a:t>%</a:t>
            </a:r>
            <a:r>
              <a:rPr lang="en-US" dirty="0">
                <a:cs typeface="Times New Roman" panose="02020603050405020304" pitchFamily="18" charset="0"/>
              </a:rPr>
              <a:t>+</a:t>
            </a:r>
            <a:r>
              <a:rPr lang="en-US" dirty="0" smtClean="0">
                <a:cs typeface="Times New Roman" panose="02020603050405020304" pitchFamily="18" charset="0"/>
              </a:rPr>
              <a:t>11%+6</a:t>
            </a:r>
            <a:r>
              <a:rPr lang="en-US" dirty="0">
                <a:cs typeface="Times New Roman" panose="02020603050405020304" pitchFamily="18" charset="0"/>
              </a:rPr>
              <a:t>%+3</a:t>
            </a:r>
            <a:r>
              <a:rPr lang="en-US" dirty="0" smtClean="0">
                <a:cs typeface="Times New Roman" panose="02020603050405020304" pitchFamily="18" charset="0"/>
              </a:rPr>
              <a:t>%, respectivel</a:t>
            </a:r>
            <a:r>
              <a:rPr lang="en-US" sz="2000" dirty="0" smtClean="0">
                <a:cs typeface="Times New Roman" panose="02020603050405020304" pitchFamily="18" charset="0"/>
              </a:rPr>
              <a:t>y), </a:t>
            </a:r>
            <a:r>
              <a:rPr lang="en-US" sz="2000" u="sng" dirty="0" smtClean="0">
                <a:cs typeface="Times New Roman" panose="02020603050405020304" pitchFamily="18" charset="0"/>
              </a:rPr>
              <a:t>35%</a:t>
            </a:r>
            <a:r>
              <a:rPr lang="en-US" sz="2000" dirty="0" smtClean="0">
                <a:cs typeface="Times New Roman" panose="02020603050405020304" pitchFamily="18" charset="0"/>
              </a:rPr>
              <a:t>;</a:t>
            </a:r>
          </a:p>
          <a:p>
            <a:pPr marL="342900" indent="-342900">
              <a:spcAft>
                <a:spcPts val="600"/>
              </a:spcAft>
              <a:buFont typeface="Arial" panose="020B0604020202020204" pitchFamily="34" charset="0"/>
              <a:buChar char="•"/>
            </a:pPr>
            <a:r>
              <a:rPr lang="en-US" sz="2000" i="1" dirty="0">
                <a:cs typeface="Times New Roman" panose="02020603050405020304" pitchFamily="18" charset="0"/>
              </a:rPr>
              <a:t>Carrots </a:t>
            </a:r>
            <a:r>
              <a:rPr lang="en-US" sz="2000" i="1" dirty="0" smtClean="0">
                <a:cs typeface="Times New Roman" panose="02020603050405020304" pitchFamily="18" charset="0"/>
              </a:rPr>
              <a:t>Broccoli and Onions </a:t>
            </a:r>
            <a:r>
              <a:rPr lang="en-US" sz="2000" dirty="0" smtClean="0">
                <a:cs typeface="Times New Roman" panose="02020603050405020304" pitchFamily="18" charset="0"/>
              </a:rPr>
              <a:t>(</a:t>
            </a:r>
            <a:r>
              <a:rPr lang="en-US" dirty="0" smtClean="0">
                <a:cs typeface="Times New Roman" panose="02020603050405020304" pitchFamily="18" charset="0"/>
              </a:rPr>
              <a:t>13%+12%+10%, respectivel</a:t>
            </a:r>
            <a:r>
              <a:rPr lang="en-US" sz="2000" dirty="0" smtClean="0">
                <a:cs typeface="Times New Roman" panose="02020603050405020304" pitchFamily="18" charset="0"/>
              </a:rPr>
              <a:t>y</a:t>
            </a:r>
            <a:r>
              <a:rPr lang="en-US" sz="2000" b="1" dirty="0" smtClean="0">
                <a:cs typeface="Times New Roman" panose="02020603050405020304" pitchFamily="18" charset="0"/>
              </a:rPr>
              <a:t>), </a:t>
            </a:r>
            <a:r>
              <a:rPr lang="en-US" sz="2000" u="sng" dirty="0" smtClean="0">
                <a:cs typeface="Times New Roman" panose="02020603050405020304" pitchFamily="18" charset="0"/>
              </a:rPr>
              <a:t>35%</a:t>
            </a:r>
            <a:r>
              <a:rPr lang="en-US" sz="2000" dirty="0" smtClean="0">
                <a:cs typeface="Times New Roman" panose="02020603050405020304" pitchFamily="18" charset="0"/>
              </a:rPr>
              <a:t>;</a:t>
            </a:r>
            <a:endParaRPr lang="en-US" sz="2000" dirty="0">
              <a:cs typeface="Times New Roman" panose="02020603050405020304" pitchFamily="18" charset="0"/>
            </a:endParaRPr>
          </a:p>
          <a:p>
            <a:pPr marL="342900" indent="-342900">
              <a:spcAft>
                <a:spcPts val="600"/>
              </a:spcAft>
              <a:buFont typeface="Arial" panose="020B0604020202020204" pitchFamily="34" charset="0"/>
              <a:buChar char="•"/>
            </a:pPr>
            <a:r>
              <a:rPr lang="en-US" sz="2000" i="1" dirty="0" smtClean="0">
                <a:cs typeface="Times New Roman" panose="02020603050405020304" pitchFamily="18" charset="0"/>
              </a:rPr>
              <a:t>Spinach, potatoes, sweet corn, cauliflower and cabbage </a:t>
            </a:r>
            <a:r>
              <a:rPr lang="en-US" sz="2000" dirty="0" smtClean="0">
                <a:cs typeface="Times New Roman" panose="02020603050405020304" pitchFamily="18" charset="0"/>
              </a:rPr>
              <a:t>(</a:t>
            </a:r>
            <a:r>
              <a:rPr lang="en-US" sz="2000" dirty="0">
                <a:cs typeface="Times New Roman" panose="02020603050405020304" pitchFamily="18" charset="0"/>
              </a:rPr>
              <a:t>6</a:t>
            </a:r>
            <a:r>
              <a:rPr lang="en-US" sz="2000" dirty="0" smtClean="0">
                <a:cs typeface="Times New Roman" panose="02020603050405020304" pitchFamily="18" charset="0"/>
              </a:rPr>
              <a:t>%+ </a:t>
            </a:r>
            <a:r>
              <a:rPr lang="en-US" sz="2000" dirty="0">
                <a:cs typeface="Times New Roman" panose="02020603050405020304" pitchFamily="18" charset="0"/>
              </a:rPr>
              <a:t>2</a:t>
            </a:r>
            <a:r>
              <a:rPr lang="en-US" sz="2000" dirty="0" smtClean="0">
                <a:cs typeface="Times New Roman" panose="02020603050405020304" pitchFamily="18" charset="0"/>
              </a:rPr>
              <a:t>%+</a:t>
            </a:r>
            <a:r>
              <a:rPr lang="en-US" sz="2000" dirty="0">
                <a:cs typeface="Times New Roman" panose="02020603050405020304" pitchFamily="18" charset="0"/>
              </a:rPr>
              <a:t>7</a:t>
            </a:r>
            <a:r>
              <a:rPr lang="en-US" sz="2000" dirty="0" smtClean="0">
                <a:cs typeface="Times New Roman" panose="02020603050405020304" pitchFamily="18" charset="0"/>
              </a:rPr>
              <a:t>%+</a:t>
            </a:r>
            <a:r>
              <a:rPr lang="en-US" sz="2000" dirty="0">
                <a:cs typeface="Times New Roman" panose="02020603050405020304" pitchFamily="18" charset="0"/>
              </a:rPr>
              <a:t>4</a:t>
            </a:r>
            <a:r>
              <a:rPr lang="en-US" sz="2000" dirty="0" smtClean="0">
                <a:cs typeface="Times New Roman" panose="02020603050405020304" pitchFamily="18" charset="0"/>
              </a:rPr>
              <a:t>%+</a:t>
            </a:r>
            <a:r>
              <a:rPr lang="en-US" sz="2000" dirty="0">
                <a:cs typeface="Times New Roman" panose="02020603050405020304" pitchFamily="18" charset="0"/>
              </a:rPr>
              <a:t>1</a:t>
            </a:r>
            <a:r>
              <a:rPr lang="en-US" sz="2000" dirty="0" smtClean="0">
                <a:cs typeface="Times New Roman" panose="02020603050405020304" pitchFamily="18" charset="0"/>
              </a:rPr>
              <a:t>%, respectively), </a:t>
            </a:r>
            <a:r>
              <a:rPr lang="en-US" sz="2000" u="sng" dirty="0" smtClean="0">
                <a:cs typeface="Times New Roman" panose="02020603050405020304" pitchFamily="18" charset="0"/>
              </a:rPr>
              <a:t>20</a:t>
            </a:r>
            <a:r>
              <a:rPr lang="en-US" sz="2000" dirty="0" smtClean="0">
                <a:cs typeface="Times New Roman" panose="02020603050405020304" pitchFamily="18" charset="0"/>
              </a:rPr>
              <a:t>%.</a:t>
            </a:r>
            <a:r>
              <a:rPr lang="en-US" sz="2000" dirty="0">
                <a:cs typeface="Times New Roman" panose="02020603050405020304" pitchFamily="18" charset="0"/>
              </a:rPr>
              <a:t> </a:t>
            </a:r>
            <a:endParaRPr lang="en-US" sz="2000" dirty="0" smtClean="0">
              <a:cs typeface="Times New Roman" panose="02020603050405020304" pitchFamily="18" charset="0"/>
            </a:endParaRPr>
          </a:p>
          <a:p>
            <a:pPr marL="342900" indent="-342900">
              <a:spcAft>
                <a:spcPts val="600"/>
              </a:spcAft>
              <a:buFont typeface="Arial" panose="020B0604020202020204" pitchFamily="34" charset="0"/>
              <a:buChar char="•"/>
            </a:pPr>
            <a:r>
              <a:rPr lang="en-US" sz="2000" i="1" dirty="0" smtClean="0">
                <a:cs typeface="Times New Roman" panose="02020603050405020304" pitchFamily="18" charset="0"/>
              </a:rPr>
              <a:t>Miscellaneous</a:t>
            </a:r>
            <a:r>
              <a:rPr lang="en-US" sz="2000" dirty="0" smtClean="0">
                <a:cs typeface="Times New Roman" panose="02020603050405020304" pitchFamily="18" charset="0"/>
              </a:rPr>
              <a:t> </a:t>
            </a:r>
            <a:r>
              <a:rPr lang="en-US" sz="2000" dirty="0">
                <a:cs typeface="Times New Roman" panose="02020603050405020304" pitchFamily="18" charset="0"/>
              </a:rPr>
              <a:t>(17 varieties) </a:t>
            </a:r>
            <a:r>
              <a:rPr lang="en-US" sz="2000" dirty="0" smtClean="0">
                <a:cs typeface="Times New Roman" panose="02020603050405020304" pitchFamily="18" charset="0"/>
              </a:rPr>
              <a:t>the remaining </a:t>
            </a:r>
            <a:r>
              <a:rPr lang="en-US" sz="2000" u="sng" dirty="0" smtClean="0">
                <a:cs typeface="Times New Roman" panose="02020603050405020304" pitchFamily="18" charset="0"/>
              </a:rPr>
              <a:t>10</a:t>
            </a:r>
            <a:r>
              <a:rPr lang="en-US" sz="2000" u="sng" dirty="0">
                <a:cs typeface="Times New Roman" panose="02020603050405020304" pitchFamily="18" charset="0"/>
              </a:rPr>
              <a:t>%</a:t>
            </a:r>
            <a:r>
              <a:rPr lang="en-US" sz="2000" dirty="0">
                <a:cs typeface="Times New Roman" panose="02020603050405020304" pitchFamily="18" charset="0"/>
              </a:rPr>
              <a:t>; </a:t>
            </a:r>
          </a:p>
        </p:txBody>
      </p:sp>
    </p:spTree>
    <p:extLst>
      <p:ext uri="{BB962C8B-B14F-4D97-AF65-F5344CB8AC3E}">
        <p14:creationId xmlns:p14="http://schemas.microsoft.com/office/powerpoint/2010/main" val="1850065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0"/>
            <a:ext cx="8953500" cy="577516"/>
          </a:xfrm>
        </p:spPr>
        <p:txBody>
          <a:bodyPr>
            <a:normAutofit/>
          </a:bodyPr>
          <a:lstStyle/>
          <a:p>
            <a:pPr algn="ctr"/>
            <a:r>
              <a:rPr lang="en-US" sz="2800" b="1" dirty="0" smtClean="0">
                <a:solidFill>
                  <a:schemeClr val="accent2">
                    <a:lumMod val="75000"/>
                  </a:schemeClr>
                </a:solidFill>
              </a:rPr>
              <a:t>Harvested acreage Trend Over 11 Years 2010 -2020 </a:t>
            </a:r>
            <a:endParaRPr lang="en-US" sz="2800" b="1"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3424325"/>
              </p:ext>
            </p:extLst>
          </p:nvPr>
        </p:nvGraphicFramePr>
        <p:xfrm>
          <a:off x="659731" y="515186"/>
          <a:ext cx="7200900" cy="323766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28600" y="3710318"/>
            <a:ext cx="8915400" cy="3108543"/>
          </a:xfrm>
          <a:prstGeom prst="rect">
            <a:avLst/>
          </a:prstGeom>
        </p:spPr>
        <p:txBody>
          <a:bodyPr wrap="square">
            <a:spAutoFit/>
          </a:bodyPr>
          <a:lstStyle/>
          <a:p>
            <a:pPr marL="342900" indent="-342900">
              <a:spcAft>
                <a:spcPts val="600"/>
              </a:spcAft>
              <a:buFont typeface="Arial" panose="020B0604020202020204" pitchFamily="34" charset="0"/>
              <a:buChar char="•"/>
            </a:pPr>
            <a:r>
              <a:rPr lang="en-US" sz="2200" dirty="0"/>
              <a:t>Over the 11 years, harvested acreage showed an upward (trend line). </a:t>
            </a:r>
          </a:p>
          <a:p>
            <a:pPr marL="342900" indent="-342900">
              <a:spcAft>
                <a:spcPts val="600"/>
              </a:spcAft>
              <a:buFont typeface="Arial" panose="020B0604020202020204" pitchFamily="34" charset="0"/>
              <a:buChar char="•"/>
            </a:pPr>
            <a:r>
              <a:rPr lang="en-US" sz="2200" dirty="0" smtClean="0"/>
              <a:t>Acreage statistics included: </a:t>
            </a:r>
          </a:p>
          <a:p>
            <a:pPr marL="800100" lvl="1" indent="-342900">
              <a:spcAft>
                <a:spcPts val="600"/>
              </a:spcAft>
              <a:buFont typeface="Arial" panose="020B0604020202020204" pitchFamily="34" charset="0"/>
              <a:buChar char="•"/>
            </a:pPr>
            <a:r>
              <a:rPr lang="en-US" sz="2200" dirty="0" smtClean="0"/>
              <a:t>a low of 100,782 in 2020 to a high of 126,469 acres in 2016 with </a:t>
            </a:r>
          </a:p>
          <a:p>
            <a:pPr marL="800100" lvl="1" indent="-342900">
              <a:spcAft>
                <a:spcPts val="600"/>
              </a:spcAft>
              <a:buFont typeface="Arial" panose="020B0604020202020204" pitchFamily="34" charset="0"/>
              <a:buChar char="•"/>
            </a:pPr>
            <a:r>
              <a:rPr lang="en-US" sz="2200" dirty="0" smtClean="0"/>
              <a:t>an average of 113,280 acres and a median of 113,658 acres.  </a:t>
            </a:r>
          </a:p>
          <a:p>
            <a:pPr marL="342900" indent="-342900">
              <a:spcAft>
                <a:spcPts val="600"/>
              </a:spcAft>
              <a:buFont typeface="Arial" panose="020B0604020202020204" pitchFamily="34" charset="0"/>
              <a:buChar char="•"/>
            </a:pPr>
            <a:r>
              <a:rPr lang="en-US" sz="2200" dirty="0"/>
              <a:t>T</a:t>
            </a:r>
            <a:r>
              <a:rPr lang="en-US" sz="2200" dirty="0" smtClean="0"/>
              <a:t>here were two growth periods, first in 2012 with an increase of 10,000 harvested acres, a </a:t>
            </a:r>
            <a:r>
              <a:rPr lang="en-US" sz="2200" dirty="0"/>
              <a:t>~10% increase </a:t>
            </a:r>
            <a:r>
              <a:rPr lang="en-US" sz="2200" dirty="0" smtClean="0"/>
              <a:t>from the previous year;   </a:t>
            </a:r>
            <a:r>
              <a:rPr lang="en-US" sz="2200" dirty="0"/>
              <a:t>and </a:t>
            </a:r>
            <a:r>
              <a:rPr lang="en-US" sz="2200" dirty="0" smtClean="0"/>
              <a:t>then in 2016, an increase of </a:t>
            </a:r>
            <a:r>
              <a:rPr lang="en-US" sz="2200" dirty="0"/>
              <a:t>~</a:t>
            </a:r>
            <a:r>
              <a:rPr lang="en-US" sz="2200" dirty="0" smtClean="0"/>
              <a:t>12,000 harvested acres, a 9</a:t>
            </a:r>
            <a:r>
              <a:rPr lang="en-US" sz="2200" dirty="0"/>
              <a:t>% increase from the previous year. </a:t>
            </a:r>
            <a:endParaRPr lang="en-US" sz="2200" dirty="0" smtClean="0"/>
          </a:p>
        </p:txBody>
      </p:sp>
    </p:spTree>
    <p:extLst>
      <p:ext uri="{BB962C8B-B14F-4D97-AF65-F5344CB8AC3E}">
        <p14:creationId xmlns:p14="http://schemas.microsoft.com/office/powerpoint/2010/main" val="2475953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231481632"/>
              </p:ext>
            </p:extLst>
          </p:nvPr>
        </p:nvGraphicFramePr>
        <p:xfrm>
          <a:off x="254178" y="0"/>
          <a:ext cx="8678266" cy="489444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315059" y="2418248"/>
            <a:ext cx="1564305" cy="307777"/>
          </a:xfrm>
          <a:prstGeom prst="rect">
            <a:avLst/>
          </a:prstGeom>
          <a:noFill/>
        </p:spPr>
        <p:txBody>
          <a:bodyPr wrap="square" rtlCol="0">
            <a:spAutoFit/>
          </a:bodyPr>
          <a:lstStyle/>
          <a:p>
            <a:r>
              <a:rPr lang="en-US" sz="1400" dirty="0" smtClean="0">
                <a:solidFill>
                  <a:schemeClr val="bg1"/>
                </a:solidFill>
              </a:rPr>
              <a:t>Total</a:t>
            </a:r>
            <a:endParaRPr lang="en-US" sz="1400" dirty="0">
              <a:solidFill>
                <a:schemeClr val="bg1"/>
              </a:solidFill>
            </a:endParaRPr>
          </a:p>
        </p:txBody>
      </p:sp>
      <p:sp>
        <p:nvSpPr>
          <p:cNvPr id="7" name="TextBox 6"/>
          <p:cNvSpPr txBox="1"/>
          <p:nvPr/>
        </p:nvSpPr>
        <p:spPr>
          <a:xfrm>
            <a:off x="697832" y="5077328"/>
            <a:ext cx="8073190" cy="140038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t>I</a:t>
            </a:r>
            <a:r>
              <a:rPr lang="en-US" sz="2000" dirty="0" smtClean="0"/>
              <a:t>n 2012 mainly lettuce particularly head lettuce and spring mix acreages increased;</a:t>
            </a:r>
          </a:p>
          <a:p>
            <a:pPr marL="342900" indent="-342900">
              <a:spcAft>
                <a:spcPts val="600"/>
              </a:spcAft>
              <a:buFont typeface="Arial" panose="020B0604020202020204" pitchFamily="34" charset="0"/>
              <a:buChar char="•"/>
            </a:pPr>
            <a:r>
              <a:rPr lang="en-US" sz="2000" dirty="0"/>
              <a:t>I</a:t>
            </a:r>
            <a:r>
              <a:rPr lang="en-US" sz="2000" dirty="0" smtClean="0"/>
              <a:t>n 2016, leaf lettuce, onions, carrots, broccoli and spinach and miscellaneous veg. crops.</a:t>
            </a:r>
            <a:endParaRPr lang="en-US" sz="2400" dirty="0"/>
          </a:p>
        </p:txBody>
      </p:sp>
    </p:spTree>
    <p:extLst>
      <p:ext uri="{BB962C8B-B14F-4D97-AF65-F5344CB8AC3E}">
        <p14:creationId xmlns:p14="http://schemas.microsoft.com/office/powerpoint/2010/main" val="1010869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163173014"/>
              </p:ext>
            </p:extLst>
          </p:nvPr>
        </p:nvGraphicFramePr>
        <p:xfrm>
          <a:off x="4511843" y="1379852"/>
          <a:ext cx="4400549" cy="421884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20316" y="113504"/>
            <a:ext cx="8915400" cy="830997"/>
          </a:xfrm>
          <a:prstGeom prst="rect">
            <a:avLst/>
          </a:prstGeom>
          <a:noFill/>
        </p:spPr>
        <p:txBody>
          <a:bodyPr wrap="square" rtlCol="0">
            <a:spAutoFit/>
          </a:bodyPr>
          <a:lstStyle/>
          <a:p>
            <a:pPr algn="ctr">
              <a:defRPr sz="1400" b="0" i="0" u="none" strike="noStrike" kern="1200" spc="0" baseline="0">
                <a:solidFill>
                  <a:prstClr val="black">
                    <a:lumMod val="65000"/>
                    <a:lumOff val="35000"/>
                  </a:prstClr>
                </a:solidFill>
                <a:latin typeface="+mn-lt"/>
                <a:ea typeface="+mn-ea"/>
                <a:cs typeface="+mn-cs"/>
              </a:defRPr>
            </a:pPr>
            <a:r>
              <a:rPr lang="en-US" sz="2400" b="1" dirty="0">
                <a:solidFill>
                  <a:schemeClr val="accent2">
                    <a:lumMod val="75000"/>
                  </a:schemeClr>
                </a:solidFill>
              </a:rPr>
              <a:t>Proportion of Vegetable </a:t>
            </a:r>
            <a:r>
              <a:rPr lang="en-US" sz="2400" b="1" dirty="0" smtClean="0">
                <a:solidFill>
                  <a:schemeClr val="accent2">
                    <a:lumMod val="75000"/>
                  </a:schemeClr>
                </a:solidFill>
              </a:rPr>
              <a:t>Crops Value ($) </a:t>
            </a:r>
            <a:r>
              <a:rPr lang="en-US" sz="2400" b="1" dirty="0">
                <a:solidFill>
                  <a:schemeClr val="accent2">
                    <a:lumMod val="75000"/>
                  </a:schemeClr>
                </a:solidFill>
              </a:rPr>
              <a:t>Using the </a:t>
            </a:r>
            <a:r>
              <a:rPr lang="en-US" sz="2400" b="1" dirty="0" smtClean="0">
                <a:solidFill>
                  <a:schemeClr val="accent2">
                    <a:lumMod val="75000"/>
                  </a:schemeClr>
                </a:solidFill>
              </a:rPr>
              <a:t>2010-2020</a:t>
            </a:r>
          </a:p>
          <a:p>
            <a:pPr algn="ctr">
              <a:defRPr sz="1400" b="0" i="0" u="none" strike="noStrike" kern="1200" spc="0" baseline="0">
                <a:solidFill>
                  <a:prstClr val="black">
                    <a:lumMod val="65000"/>
                    <a:lumOff val="35000"/>
                  </a:prstClr>
                </a:solidFill>
                <a:latin typeface="+mn-lt"/>
                <a:ea typeface="+mn-ea"/>
                <a:cs typeface="+mn-cs"/>
              </a:defRPr>
            </a:pPr>
            <a:r>
              <a:rPr lang="en-US" sz="2400" b="1" dirty="0" smtClean="0">
                <a:solidFill>
                  <a:schemeClr val="accent2">
                    <a:lumMod val="75000"/>
                  </a:schemeClr>
                </a:solidFill>
              </a:rPr>
              <a:t>Average, Imperial </a:t>
            </a:r>
            <a:r>
              <a:rPr lang="en-US" sz="2400" b="1" dirty="0">
                <a:solidFill>
                  <a:schemeClr val="accent2">
                    <a:lumMod val="75000"/>
                  </a:schemeClr>
                </a:solidFill>
              </a:rPr>
              <a:t>County </a:t>
            </a:r>
          </a:p>
        </p:txBody>
      </p:sp>
      <p:sp>
        <p:nvSpPr>
          <p:cNvPr id="2" name="TextBox 1"/>
          <p:cNvSpPr txBox="1"/>
          <p:nvPr/>
        </p:nvSpPr>
        <p:spPr>
          <a:xfrm>
            <a:off x="223586" y="914967"/>
            <a:ext cx="4276224" cy="5555367"/>
          </a:xfrm>
          <a:prstGeom prst="rect">
            <a:avLst/>
          </a:prstGeom>
          <a:noFill/>
        </p:spPr>
        <p:txBody>
          <a:bodyPr wrap="square" rtlCol="0">
            <a:spAutoFit/>
          </a:bodyPr>
          <a:lstStyle/>
          <a:p>
            <a:r>
              <a:rPr lang="en-US" sz="2000" dirty="0" smtClean="0"/>
              <a:t>Average crop Value for the decade (2010-2020) was $796.12 million. </a:t>
            </a:r>
          </a:p>
          <a:p>
            <a:endParaRPr lang="en-US" sz="2000" dirty="0"/>
          </a:p>
          <a:p>
            <a:pPr marL="285750" indent="-285750">
              <a:spcAft>
                <a:spcPts val="600"/>
              </a:spcAft>
              <a:buFont typeface="Arial" panose="020B0604020202020204" pitchFamily="34" charset="0"/>
              <a:buChar char="•"/>
            </a:pPr>
            <a:r>
              <a:rPr lang="en-US" sz="2000" dirty="0" smtClean="0"/>
              <a:t>Major crops: Lettuce (including Romaine, leaf lettuce, head lettuce, spring mix and salad products accounted for </a:t>
            </a:r>
            <a:r>
              <a:rPr lang="en-US" sz="2000" b="1" dirty="0" smtClean="0"/>
              <a:t>38%</a:t>
            </a:r>
            <a:r>
              <a:rPr lang="en-US" sz="2000" dirty="0" smtClean="0"/>
              <a:t> of the value (in acreage accounted for 35% of the average);</a:t>
            </a:r>
          </a:p>
          <a:p>
            <a:pPr marL="285750" indent="-285750">
              <a:spcAft>
                <a:spcPts val="600"/>
              </a:spcAft>
              <a:buFont typeface="Arial" panose="020B0604020202020204" pitchFamily="34" charset="0"/>
              <a:buChar char="•"/>
            </a:pPr>
            <a:r>
              <a:rPr lang="en-US" sz="2000" dirty="0"/>
              <a:t>B</a:t>
            </a:r>
            <a:r>
              <a:rPr lang="en-US" sz="2000" dirty="0" smtClean="0"/>
              <a:t>roccoli, carrots, onions accounted for </a:t>
            </a:r>
            <a:r>
              <a:rPr lang="en-US" sz="2000" b="1" dirty="0" smtClean="0"/>
              <a:t>29%</a:t>
            </a:r>
            <a:r>
              <a:rPr lang="en-US" sz="2000" dirty="0" smtClean="0"/>
              <a:t> of the value (in acreage accounted for 35% of the average).  </a:t>
            </a:r>
            <a:endParaRPr lang="en-US" sz="2000" dirty="0"/>
          </a:p>
          <a:p>
            <a:pPr marL="285750" indent="-285750">
              <a:spcAft>
                <a:spcPts val="600"/>
              </a:spcAft>
              <a:buFont typeface="Arial" panose="020B0604020202020204" pitchFamily="34" charset="0"/>
              <a:buChar char="•"/>
            </a:pPr>
            <a:r>
              <a:rPr lang="en-US" sz="2000" dirty="0" smtClean="0"/>
              <a:t>Spinach, Cauliflower and sweet corn about </a:t>
            </a:r>
            <a:r>
              <a:rPr lang="en-US" sz="2000" b="1" dirty="0" smtClean="0"/>
              <a:t>15%</a:t>
            </a:r>
            <a:r>
              <a:rPr lang="en-US" sz="2000" dirty="0" smtClean="0"/>
              <a:t> of the value (in acreage accounted for 15% of the average).</a:t>
            </a:r>
          </a:p>
          <a:p>
            <a:pPr marL="285750" indent="-285750">
              <a:spcAft>
                <a:spcPts val="600"/>
              </a:spcAft>
              <a:buFont typeface="Arial" panose="020B0604020202020204" pitchFamily="34" charset="0"/>
              <a:buChar char="•"/>
            </a:pPr>
            <a:r>
              <a:rPr lang="en-US" sz="2000" dirty="0" smtClean="0"/>
              <a:t>Misc. accounted for the remainder 18%.</a:t>
            </a:r>
          </a:p>
        </p:txBody>
      </p:sp>
    </p:spTree>
    <p:extLst>
      <p:ext uri="{BB962C8B-B14F-4D97-AF65-F5344CB8AC3E}">
        <p14:creationId xmlns:p14="http://schemas.microsoft.com/office/powerpoint/2010/main" val="2451179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42289"/>
            <a:ext cx="8307881" cy="664535"/>
          </a:xfrm>
        </p:spPr>
        <p:txBody>
          <a:bodyPr>
            <a:noAutofit/>
          </a:bodyPr>
          <a:lstStyle/>
          <a:p>
            <a:r>
              <a:rPr lang="en-US" sz="2400" b="1" dirty="0" smtClean="0">
                <a:solidFill>
                  <a:schemeClr val="accent2">
                    <a:lumMod val="75000"/>
                  </a:schemeClr>
                </a:solidFill>
              </a:rPr>
              <a:t>Veg. Crop Value Trend </a:t>
            </a:r>
            <a:r>
              <a:rPr lang="en-US" sz="2400" b="1" dirty="0">
                <a:solidFill>
                  <a:schemeClr val="accent2">
                    <a:lumMod val="75000"/>
                  </a:schemeClr>
                </a:solidFill>
              </a:rPr>
              <a:t>Over 11 Years </a:t>
            </a:r>
            <a:r>
              <a:rPr lang="en-US" sz="2400" b="1" dirty="0" smtClean="0">
                <a:solidFill>
                  <a:schemeClr val="accent2">
                    <a:lumMod val="75000"/>
                  </a:schemeClr>
                </a:solidFill>
              </a:rPr>
              <a:t>2010-2020, millions of $ </a:t>
            </a:r>
            <a:endParaRPr lang="en-US" sz="2400" b="1" dirty="0">
              <a:solidFill>
                <a:schemeClr val="accent2">
                  <a:lumMod val="75000"/>
                </a:schemeClr>
              </a:solidFill>
            </a:endParaRPr>
          </a:p>
        </p:txBody>
      </p:sp>
      <p:sp>
        <p:nvSpPr>
          <p:cNvPr id="5" name="TextBox 4"/>
          <p:cNvSpPr txBox="1"/>
          <p:nvPr/>
        </p:nvSpPr>
        <p:spPr>
          <a:xfrm>
            <a:off x="203534" y="4420976"/>
            <a:ext cx="8616616" cy="2308324"/>
          </a:xfrm>
          <a:prstGeom prst="rect">
            <a:avLst/>
          </a:prstGeom>
          <a:noFill/>
        </p:spPr>
        <p:txBody>
          <a:bodyPr wrap="square" rtlCol="0">
            <a:spAutoFit/>
          </a:bodyPr>
          <a:lstStyle/>
          <a:p>
            <a:pPr marL="457200" indent="-457200">
              <a:buFont typeface="Arial" panose="020B0604020202020204" pitchFamily="34" charset="0"/>
              <a:buChar char="•"/>
            </a:pPr>
            <a:r>
              <a:rPr lang="en-US" sz="2400" dirty="0"/>
              <a:t>An upward </a:t>
            </a:r>
            <a:r>
              <a:rPr lang="en-US" sz="2400" dirty="0" smtClean="0"/>
              <a:t>(</a:t>
            </a:r>
            <a:r>
              <a:rPr lang="en-US" sz="2400" dirty="0"/>
              <a:t>the dotted trend line) especially in the latter part of the decade</a:t>
            </a:r>
            <a:r>
              <a:rPr lang="en-US" sz="2400" dirty="0" smtClean="0"/>
              <a:t>, i.e. </a:t>
            </a:r>
            <a:r>
              <a:rPr lang="en-US" sz="2400" dirty="0"/>
              <a:t>the three years before the pandemic (2016-2018). </a:t>
            </a:r>
          </a:p>
          <a:p>
            <a:pPr marL="457200" indent="-457200">
              <a:buFont typeface="Arial" panose="020B0604020202020204" pitchFamily="34" charset="0"/>
              <a:buChar char="•"/>
            </a:pPr>
            <a:r>
              <a:rPr lang="en-US" sz="2400" dirty="0" smtClean="0"/>
              <a:t>The crop value ranged from a low of $613 million in 2010, to a high of ~$973.00 million in 2016, with an average of $796,12 million and a </a:t>
            </a:r>
            <a:r>
              <a:rPr lang="en-US" sz="2400" dirty="0"/>
              <a:t>median value $762.68 </a:t>
            </a:r>
            <a:r>
              <a:rPr lang="en-US" sz="2400" dirty="0" smtClean="0"/>
              <a:t>million.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1034106"/>
              </p:ext>
            </p:extLst>
          </p:nvPr>
        </p:nvGraphicFramePr>
        <p:xfrm>
          <a:off x="533400" y="876301"/>
          <a:ext cx="7886700" cy="3295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300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6129</TotalTime>
  <Words>1784</Words>
  <Application>Microsoft Office PowerPoint</Application>
  <PresentationFormat>On-screen Show (4:3)</PresentationFormat>
  <Paragraphs>175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Economic Trends of Vegetable Crops Production and Sustainability in Imperial Valley    </vt:lpstr>
      <vt:lpstr>PowerPoint Presentation</vt:lpstr>
      <vt:lpstr>PowerPoint Presentation</vt:lpstr>
      <vt:lpstr>How Has Vegetable Crops Production In Imperial Valley Been Sustainable and Prominent?</vt:lpstr>
      <vt:lpstr>PowerPoint Presentation</vt:lpstr>
      <vt:lpstr>Harvested acreage Trend Over 11 Years 2010 -2020 </vt:lpstr>
      <vt:lpstr>PowerPoint Presentation</vt:lpstr>
      <vt:lpstr>PowerPoint Presentation</vt:lpstr>
      <vt:lpstr>Veg. Crop Value Trend Over 11 Years 2010-2020, millions of $ </vt:lpstr>
      <vt:lpstr>PowerPoint Presentation</vt:lpstr>
      <vt:lpstr>PowerPoint Presentation</vt:lpstr>
      <vt:lpstr>PowerPoint Presentation</vt:lpstr>
      <vt:lpstr>Summary</vt:lpstr>
      <vt:lpstr>Summary</vt:lpstr>
      <vt:lpstr>Factors that support the veg. crops sustainability</vt:lpstr>
      <vt:lpstr> Factors that support the veg. crops sustainability</vt:lpstr>
      <vt:lpstr>Factors that may challenge sustainability</vt:lpstr>
      <vt:lpstr>Factors that may challenge sustainability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Etaferahu Takele</dc:creator>
  <cp:lastModifiedBy>Etaferahu Takele</cp:lastModifiedBy>
  <cp:revision>339</cp:revision>
  <cp:lastPrinted>2022-03-10T15:12:38Z</cp:lastPrinted>
  <dcterms:created xsi:type="dcterms:W3CDTF">2022-02-22T17:49:41Z</dcterms:created>
  <dcterms:modified xsi:type="dcterms:W3CDTF">2022-03-10T17:02:27Z</dcterms:modified>
</cp:coreProperties>
</file>