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88" r:id="rId3"/>
    <p:sldId id="286" r:id="rId4"/>
    <p:sldId id="257" r:id="rId5"/>
    <p:sldId id="263" r:id="rId6"/>
    <p:sldId id="258" r:id="rId7"/>
    <p:sldId id="264" r:id="rId8"/>
    <p:sldId id="262" r:id="rId9"/>
    <p:sldId id="265" r:id="rId10"/>
    <p:sldId id="266" r:id="rId11"/>
    <p:sldId id="285" r:id="rId12"/>
    <p:sldId id="270" r:id="rId13"/>
    <p:sldId id="267" r:id="rId14"/>
    <p:sldId id="268" r:id="rId15"/>
    <p:sldId id="269" r:id="rId16"/>
    <p:sldId id="289" r:id="rId17"/>
    <p:sldId id="287" r:id="rId18"/>
    <p:sldId id="271" r:id="rId19"/>
    <p:sldId id="279" r:id="rId20"/>
    <p:sldId id="277" r:id="rId21"/>
    <p:sldId id="290" r:id="rId22"/>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269" autoAdjust="0"/>
  </p:normalViewPr>
  <p:slideViewPr>
    <p:cSldViewPr snapToGrid="0">
      <p:cViewPr varScale="1">
        <p:scale>
          <a:sx n="50" d="100"/>
          <a:sy n="50" d="100"/>
        </p:scale>
        <p:origin x="128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8B34C514-970C-4875-B57A-4AB4E79F3A26}" type="datetimeFigureOut">
              <a:rPr lang="en-US" smtClean="0"/>
              <a:t>2/27/2019</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0EFC02D3-3E94-47B3-AB61-FC23A88CEABB}" type="slidenum">
              <a:rPr lang="en-US" smtClean="0"/>
              <a:t>‹#›</a:t>
            </a:fld>
            <a:endParaRPr lang="en-US"/>
          </a:p>
        </p:txBody>
      </p:sp>
    </p:spTree>
    <p:extLst>
      <p:ext uri="{BB962C8B-B14F-4D97-AF65-F5344CB8AC3E}">
        <p14:creationId xmlns:p14="http://schemas.microsoft.com/office/powerpoint/2010/main" val="425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Biology, identification, management</a:t>
            </a:r>
          </a:p>
          <a:p>
            <a:r>
              <a:rPr lang="en-US" dirty="0"/>
              <a:t>Mainly talk about cucumber beetles on cucurbits, especially melons, but applies to squash too</a:t>
            </a:r>
          </a:p>
          <a:p>
            <a:r>
              <a:rPr lang="en-US" dirty="0"/>
              <a:t>Most of the information presented today if from UC-IPM, Andrew Pederson’s thesis on cucumber beetles (student of Larry Godfreys (was the entomology specialist for vegetables and row crops), and from my own experience with cucumber beetles, though I mainly work with conventional fresh-market honeydew and cantaloupe</a:t>
            </a:r>
          </a:p>
        </p:txBody>
      </p:sp>
      <p:sp>
        <p:nvSpPr>
          <p:cNvPr id="4" name="Slide Number Placeholder 3"/>
          <p:cNvSpPr>
            <a:spLocks noGrp="1"/>
          </p:cNvSpPr>
          <p:nvPr>
            <p:ph type="sldNum" sz="quarter" idx="5"/>
          </p:nvPr>
        </p:nvSpPr>
        <p:spPr/>
        <p:txBody>
          <a:bodyPr/>
          <a:lstStyle/>
          <a:p>
            <a:fld id="{0EFC02D3-3E94-47B3-AB61-FC23A88CEABB}" type="slidenum">
              <a:rPr lang="en-US" smtClean="0"/>
              <a:t>1</a:t>
            </a:fld>
            <a:endParaRPr lang="en-US"/>
          </a:p>
        </p:txBody>
      </p:sp>
    </p:spTree>
    <p:extLst>
      <p:ext uri="{BB962C8B-B14F-4D97-AF65-F5344CB8AC3E}">
        <p14:creationId xmlns:p14="http://schemas.microsoft.com/office/powerpoint/2010/main" val="1839278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Zucchini with fruit feeding, melon scarring, pumpkin feeding damage</a:t>
            </a:r>
          </a:p>
        </p:txBody>
      </p:sp>
      <p:sp>
        <p:nvSpPr>
          <p:cNvPr id="4" name="Slide Number Placeholder 3"/>
          <p:cNvSpPr>
            <a:spLocks noGrp="1"/>
          </p:cNvSpPr>
          <p:nvPr>
            <p:ph type="sldNum" sz="quarter" idx="5"/>
          </p:nvPr>
        </p:nvSpPr>
        <p:spPr/>
        <p:txBody>
          <a:bodyPr/>
          <a:lstStyle/>
          <a:p>
            <a:fld id="{0EFC02D3-3E94-47B3-AB61-FC23A88CEABB}" type="slidenum">
              <a:rPr lang="en-US" smtClean="0"/>
              <a:t>10</a:t>
            </a:fld>
            <a:endParaRPr lang="en-US"/>
          </a:p>
        </p:txBody>
      </p:sp>
    </p:spTree>
    <p:extLst>
      <p:ext uri="{BB962C8B-B14F-4D97-AF65-F5344CB8AC3E}">
        <p14:creationId xmlns:p14="http://schemas.microsoft.com/office/powerpoint/2010/main" val="2053909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FC02D3-3E94-47B3-AB61-FC23A88CEABB}" type="slidenum">
              <a:rPr lang="en-US" smtClean="0"/>
              <a:t>11</a:t>
            </a:fld>
            <a:endParaRPr lang="en-US"/>
          </a:p>
        </p:txBody>
      </p:sp>
    </p:spTree>
    <p:extLst>
      <p:ext uri="{BB962C8B-B14F-4D97-AF65-F5344CB8AC3E}">
        <p14:creationId xmlns:p14="http://schemas.microsoft.com/office/powerpoint/2010/main" val="685231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Scouting is the best way to monitory cucumber beetles—male aggregation pheromone</a:t>
            </a:r>
          </a:p>
          <a:p>
            <a:r>
              <a:rPr lang="en-US" dirty="0"/>
              <a:t>Unless severe year</a:t>
            </a:r>
          </a:p>
          <a:p>
            <a:r>
              <a:rPr lang="en-US" dirty="0"/>
              <a:t>No standardized way to monitor cucumber beetles in melons</a:t>
            </a:r>
          </a:p>
          <a:p>
            <a:endParaRPr lang="en-US" dirty="0"/>
          </a:p>
        </p:txBody>
      </p:sp>
      <p:sp>
        <p:nvSpPr>
          <p:cNvPr id="4" name="Slide Number Placeholder 3"/>
          <p:cNvSpPr>
            <a:spLocks noGrp="1"/>
          </p:cNvSpPr>
          <p:nvPr>
            <p:ph type="sldNum" sz="quarter" idx="5"/>
          </p:nvPr>
        </p:nvSpPr>
        <p:spPr/>
        <p:txBody>
          <a:bodyPr/>
          <a:lstStyle/>
          <a:p>
            <a:fld id="{0EFC02D3-3E94-47B3-AB61-FC23A88CEABB}" type="slidenum">
              <a:rPr lang="en-US" smtClean="0"/>
              <a:t>12</a:t>
            </a:fld>
            <a:endParaRPr lang="en-US"/>
          </a:p>
        </p:txBody>
      </p:sp>
    </p:spTree>
    <p:extLst>
      <p:ext uri="{BB962C8B-B14F-4D97-AF65-F5344CB8AC3E}">
        <p14:creationId xmlns:p14="http://schemas.microsoft.com/office/powerpoint/2010/main" val="4164867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numbers tend to be lower</a:t>
            </a:r>
          </a:p>
          <a:p>
            <a:r>
              <a:rPr lang="en-US" dirty="0"/>
              <a:t>Beetles like moisture and dislike heat</a:t>
            </a:r>
          </a:p>
          <a:p>
            <a:r>
              <a:rPr lang="en-US" dirty="0"/>
              <a:t>Melon fields attractive in hot weather during and after irrigations</a:t>
            </a:r>
          </a:p>
          <a:p>
            <a:endParaRPr lang="en-US" dirty="0"/>
          </a:p>
          <a:p>
            <a:endParaRPr lang="en-US" dirty="0"/>
          </a:p>
        </p:txBody>
      </p:sp>
      <p:sp>
        <p:nvSpPr>
          <p:cNvPr id="4" name="Slide Number Placeholder 3"/>
          <p:cNvSpPr>
            <a:spLocks noGrp="1"/>
          </p:cNvSpPr>
          <p:nvPr>
            <p:ph type="sldNum" sz="quarter" idx="5"/>
          </p:nvPr>
        </p:nvSpPr>
        <p:spPr/>
        <p:txBody>
          <a:bodyPr/>
          <a:lstStyle/>
          <a:p>
            <a:fld id="{0EFC02D3-3E94-47B3-AB61-FC23A88CEABB}" type="slidenum">
              <a:rPr lang="en-US" smtClean="0"/>
              <a:t>13</a:t>
            </a:fld>
            <a:endParaRPr lang="en-US"/>
          </a:p>
        </p:txBody>
      </p:sp>
    </p:spTree>
    <p:extLst>
      <p:ext uri="{BB962C8B-B14F-4D97-AF65-F5344CB8AC3E}">
        <p14:creationId xmlns:p14="http://schemas.microsoft.com/office/powerpoint/2010/main" val="2053996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biocontrol: </a:t>
            </a:r>
          </a:p>
          <a:p>
            <a:r>
              <a:rPr lang="en-US" dirty="0"/>
              <a:t>Especially in late summer-</a:t>
            </a:r>
            <a:r>
              <a:rPr lang="en-US" dirty="0" err="1"/>
              <a:t>setosa</a:t>
            </a:r>
            <a:endParaRPr lang="en-US" dirty="0"/>
          </a:p>
          <a:p>
            <a:r>
              <a:rPr lang="en-US" dirty="0"/>
              <a:t>Fly deposits maggot under beetle elytra, feeds on beetle, pupates over winter and emerges killing host</a:t>
            </a:r>
          </a:p>
        </p:txBody>
      </p:sp>
      <p:sp>
        <p:nvSpPr>
          <p:cNvPr id="4" name="Slide Number Placeholder 3"/>
          <p:cNvSpPr>
            <a:spLocks noGrp="1"/>
          </p:cNvSpPr>
          <p:nvPr>
            <p:ph type="sldNum" sz="quarter" idx="5"/>
          </p:nvPr>
        </p:nvSpPr>
        <p:spPr/>
        <p:txBody>
          <a:bodyPr/>
          <a:lstStyle/>
          <a:p>
            <a:fld id="{0EFC02D3-3E94-47B3-AB61-FC23A88CEABB}" type="slidenum">
              <a:rPr lang="en-US" smtClean="0"/>
              <a:t>14</a:t>
            </a:fld>
            <a:endParaRPr lang="en-US"/>
          </a:p>
        </p:txBody>
      </p:sp>
    </p:spTree>
    <p:extLst>
      <p:ext uri="{BB962C8B-B14F-4D97-AF65-F5344CB8AC3E}">
        <p14:creationId xmlns:p14="http://schemas.microsoft.com/office/powerpoint/2010/main" val="2305539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synthetic materials have become available, including vented polyethylene, spunbonded polyester, and woven plastics. </a:t>
            </a:r>
          </a:p>
          <a:p>
            <a:r>
              <a:rPr lang="en-US" dirty="0"/>
              <a:t>Among the easiest to use are the spunbonded or floating row covers that can either be placed on top of the bed with no frames or hoops or be placed over a dome structure. </a:t>
            </a:r>
          </a:p>
          <a:p>
            <a:endParaRPr lang="en-US" dirty="0"/>
          </a:p>
        </p:txBody>
      </p:sp>
      <p:sp>
        <p:nvSpPr>
          <p:cNvPr id="4" name="Slide Number Placeholder 3"/>
          <p:cNvSpPr>
            <a:spLocks noGrp="1"/>
          </p:cNvSpPr>
          <p:nvPr>
            <p:ph type="sldNum" sz="quarter" idx="5"/>
          </p:nvPr>
        </p:nvSpPr>
        <p:spPr/>
        <p:txBody>
          <a:bodyPr/>
          <a:lstStyle/>
          <a:p>
            <a:fld id="{0EFC02D3-3E94-47B3-AB61-FC23A88CEABB}" type="slidenum">
              <a:rPr lang="en-US" smtClean="0"/>
              <a:t>15</a:t>
            </a:fld>
            <a:endParaRPr lang="en-US"/>
          </a:p>
        </p:txBody>
      </p:sp>
    </p:spTree>
    <p:extLst>
      <p:ext uri="{BB962C8B-B14F-4D97-AF65-F5344CB8AC3E}">
        <p14:creationId xmlns:p14="http://schemas.microsoft.com/office/powerpoint/2010/main" val="2339610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Larger plants can better survive attack. Extra seeds means some plant loss can be tolerated</a:t>
            </a:r>
          </a:p>
          <a:p>
            <a:r>
              <a:rPr lang="en-US" dirty="0"/>
              <a:t>Reduce spotted CBs since the larvae develop on grasses</a:t>
            </a:r>
          </a:p>
          <a:p>
            <a:r>
              <a:rPr lang="en-US" dirty="0"/>
              <a:t>Trap crops-explain what they are</a:t>
            </a:r>
          </a:p>
          <a:p>
            <a:r>
              <a:rPr lang="en-US" dirty="0"/>
              <a:t>Blue Hubbard squash plants (larger plants) used as trap crops planted at both ends of each row.</a:t>
            </a:r>
          </a:p>
          <a:p>
            <a:endParaRPr lang="en-US" dirty="0"/>
          </a:p>
        </p:txBody>
      </p:sp>
      <p:sp>
        <p:nvSpPr>
          <p:cNvPr id="4" name="Slide Number Placeholder 3"/>
          <p:cNvSpPr>
            <a:spLocks noGrp="1"/>
          </p:cNvSpPr>
          <p:nvPr>
            <p:ph type="sldNum" sz="quarter" idx="5"/>
          </p:nvPr>
        </p:nvSpPr>
        <p:spPr/>
        <p:txBody>
          <a:bodyPr/>
          <a:lstStyle/>
          <a:p>
            <a:fld id="{0EFC02D3-3E94-47B3-AB61-FC23A88CEABB}" type="slidenum">
              <a:rPr lang="en-US" smtClean="0"/>
              <a:t>16</a:t>
            </a:fld>
            <a:endParaRPr lang="en-US"/>
          </a:p>
        </p:txBody>
      </p:sp>
    </p:spTree>
    <p:extLst>
      <p:ext uri="{BB962C8B-B14F-4D97-AF65-F5344CB8AC3E}">
        <p14:creationId xmlns:p14="http://schemas.microsoft.com/office/powerpoint/2010/main" val="208760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very effective</a:t>
            </a:r>
          </a:p>
          <a:p>
            <a:r>
              <a:rPr lang="en-US" dirty="0"/>
              <a:t>Once seedlings are attacked, not much to do</a:t>
            </a:r>
          </a:p>
          <a:p>
            <a:r>
              <a:rPr lang="en-US" dirty="0"/>
              <a:t>Spinosad</a:t>
            </a:r>
          </a:p>
        </p:txBody>
      </p:sp>
      <p:sp>
        <p:nvSpPr>
          <p:cNvPr id="4" name="Slide Number Placeholder 3"/>
          <p:cNvSpPr>
            <a:spLocks noGrp="1"/>
          </p:cNvSpPr>
          <p:nvPr>
            <p:ph type="sldNum" sz="quarter" idx="5"/>
          </p:nvPr>
        </p:nvSpPr>
        <p:spPr/>
        <p:txBody>
          <a:bodyPr/>
          <a:lstStyle/>
          <a:p>
            <a:fld id="{0EFC02D3-3E94-47B3-AB61-FC23A88CEABB}" type="slidenum">
              <a:rPr lang="en-US" smtClean="0"/>
              <a:t>17</a:t>
            </a:fld>
            <a:endParaRPr lang="en-US"/>
          </a:p>
        </p:txBody>
      </p:sp>
    </p:spTree>
    <p:extLst>
      <p:ext uri="{BB962C8B-B14F-4D97-AF65-F5344CB8AC3E}">
        <p14:creationId xmlns:p14="http://schemas.microsoft.com/office/powerpoint/2010/main" val="2698917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Trapping studies and an insecticide evaluation in 2019</a:t>
            </a:r>
          </a:p>
          <a:p>
            <a:r>
              <a:rPr lang="en-US" dirty="0"/>
              <a:t>Tried sticky traps in 2017—top photo-yellow card attacked to stake and placed on edges of conventional melon fields-sticky substance to catch pests</a:t>
            </a:r>
          </a:p>
          <a:p>
            <a:r>
              <a:rPr lang="en-US" dirty="0"/>
              <a:t>Tried jug traps with floral lure and emergence traps in 2018-no success-based off of successful study in Missouri</a:t>
            </a:r>
          </a:p>
          <a:p>
            <a:r>
              <a:rPr lang="en-US" dirty="0"/>
              <a:t>Trying 3 different traps with floral lures to attract beetles in 2019 with Ian, Rachael and Margaret</a:t>
            </a:r>
          </a:p>
        </p:txBody>
      </p:sp>
      <p:sp>
        <p:nvSpPr>
          <p:cNvPr id="4" name="Slide Number Placeholder 3"/>
          <p:cNvSpPr>
            <a:spLocks noGrp="1"/>
          </p:cNvSpPr>
          <p:nvPr>
            <p:ph type="sldNum" sz="quarter" idx="5"/>
          </p:nvPr>
        </p:nvSpPr>
        <p:spPr/>
        <p:txBody>
          <a:bodyPr/>
          <a:lstStyle/>
          <a:p>
            <a:fld id="{0EFC02D3-3E94-47B3-AB61-FC23A88CEABB}" type="slidenum">
              <a:rPr lang="en-US" smtClean="0"/>
              <a:t>18</a:t>
            </a:fld>
            <a:endParaRPr lang="en-US"/>
          </a:p>
        </p:txBody>
      </p:sp>
    </p:spTree>
    <p:extLst>
      <p:ext uri="{BB962C8B-B14F-4D97-AF65-F5344CB8AC3E}">
        <p14:creationId xmlns:p14="http://schemas.microsoft.com/office/powerpoint/2010/main" val="1549189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C02D3-3E94-47B3-AB61-FC23A88CEABB}" type="slidenum">
              <a:rPr lang="en-US" smtClean="0"/>
              <a:t>19</a:t>
            </a:fld>
            <a:endParaRPr lang="en-US"/>
          </a:p>
        </p:txBody>
      </p:sp>
    </p:spTree>
    <p:extLst>
      <p:ext uri="{BB962C8B-B14F-4D97-AF65-F5344CB8AC3E}">
        <p14:creationId xmlns:p14="http://schemas.microsoft.com/office/powerpoint/2010/main" val="3555943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FC02D3-3E94-47B3-AB61-FC23A88CEABB}" type="slidenum">
              <a:rPr lang="en-US" smtClean="0"/>
              <a:t>2</a:t>
            </a:fld>
            <a:endParaRPr lang="en-US"/>
          </a:p>
        </p:txBody>
      </p:sp>
    </p:spTree>
    <p:extLst>
      <p:ext uri="{BB962C8B-B14F-4D97-AF65-F5344CB8AC3E}">
        <p14:creationId xmlns:p14="http://schemas.microsoft.com/office/powerpoint/2010/main" val="3957078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FC02D3-3E94-47B3-AB61-FC23A88CEABB}" type="slidenum">
              <a:rPr lang="en-US" smtClean="0"/>
              <a:t>20</a:t>
            </a:fld>
            <a:endParaRPr lang="en-US"/>
          </a:p>
        </p:txBody>
      </p:sp>
    </p:spTree>
    <p:extLst>
      <p:ext uri="{BB962C8B-B14F-4D97-AF65-F5344CB8AC3E}">
        <p14:creationId xmlns:p14="http://schemas.microsoft.com/office/powerpoint/2010/main" val="653846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in the spring when first melons are planted</a:t>
            </a:r>
          </a:p>
          <a:p>
            <a:r>
              <a:rPr lang="en-US" dirty="0"/>
              <a:t>Both species observed to overwinter in alfalfa</a:t>
            </a:r>
          </a:p>
          <a:p>
            <a:r>
              <a:rPr lang="en-US" dirty="0"/>
              <a:t>Feed on weeds when melons not flowering</a:t>
            </a:r>
          </a:p>
          <a:p>
            <a:r>
              <a:rPr lang="en-US" dirty="0"/>
              <a:t>Describe photos</a:t>
            </a:r>
          </a:p>
          <a:p>
            <a:endParaRPr lang="en-US" dirty="0"/>
          </a:p>
        </p:txBody>
      </p:sp>
      <p:sp>
        <p:nvSpPr>
          <p:cNvPr id="4" name="Slide Number Placeholder 3"/>
          <p:cNvSpPr>
            <a:spLocks noGrp="1"/>
          </p:cNvSpPr>
          <p:nvPr>
            <p:ph type="sldNum" sz="quarter" idx="5"/>
          </p:nvPr>
        </p:nvSpPr>
        <p:spPr/>
        <p:txBody>
          <a:bodyPr/>
          <a:lstStyle/>
          <a:p>
            <a:fld id="{0EFC02D3-3E94-47B3-AB61-FC23A88CEABB}" type="slidenum">
              <a:rPr lang="en-US" smtClean="0"/>
              <a:t>3</a:t>
            </a:fld>
            <a:endParaRPr lang="en-US"/>
          </a:p>
        </p:txBody>
      </p:sp>
    </p:spTree>
    <p:extLst>
      <p:ext uri="{BB962C8B-B14F-4D97-AF65-F5344CB8AC3E}">
        <p14:creationId xmlns:p14="http://schemas.microsoft.com/office/powerpoint/2010/main" val="3011606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Bigger than WStrCB</a:t>
            </a:r>
          </a:p>
          <a:p>
            <a:r>
              <a:rPr lang="en-US" dirty="0"/>
              <a:t>Elytra=wing covers</a:t>
            </a:r>
          </a:p>
        </p:txBody>
      </p:sp>
      <p:sp>
        <p:nvSpPr>
          <p:cNvPr id="4" name="Slide Number Placeholder 3"/>
          <p:cNvSpPr>
            <a:spLocks noGrp="1"/>
          </p:cNvSpPr>
          <p:nvPr>
            <p:ph type="sldNum" sz="quarter" idx="5"/>
          </p:nvPr>
        </p:nvSpPr>
        <p:spPr/>
        <p:txBody>
          <a:bodyPr/>
          <a:lstStyle/>
          <a:p>
            <a:fld id="{0EFC02D3-3E94-47B3-AB61-FC23A88CEABB}" type="slidenum">
              <a:rPr lang="en-US" smtClean="0"/>
              <a:t>4</a:t>
            </a:fld>
            <a:endParaRPr lang="en-US"/>
          </a:p>
        </p:txBody>
      </p:sp>
    </p:spTree>
    <p:extLst>
      <p:ext uri="{BB962C8B-B14F-4D97-AF65-F5344CB8AC3E}">
        <p14:creationId xmlns:p14="http://schemas.microsoft.com/office/powerpoint/2010/main" val="412911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Legumes like beans and sweet pea</a:t>
            </a:r>
          </a:p>
          <a:p>
            <a:r>
              <a:rPr lang="en-US" dirty="0"/>
              <a:t>Migrate from weedy areas, corn or alfalfa fields</a:t>
            </a:r>
          </a:p>
          <a:p>
            <a:r>
              <a:rPr lang="en-US" dirty="0"/>
              <a:t>Migrations coincide with alfalfa cuttings</a:t>
            </a:r>
          </a:p>
          <a:p>
            <a:r>
              <a:rPr lang="en-US" dirty="0"/>
              <a:t>Alfalfa is a season long host for spotted in Sac Valley</a:t>
            </a:r>
          </a:p>
        </p:txBody>
      </p:sp>
      <p:sp>
        <p:nvSpPr>
          <p:cNvPr id="4" name="Slide Number Placeholder 3"/>
          <p:cNvSpPr>
            <a:spLocks noGrp="1"/>
          </p:cNvSpPr>
          <p:nvPr>
            <p:ph type="sldNum" sz="quarter" idx="5"/>
          </p:nvPr>
        </p:nvSpPr>
        <p:spPr/>
        <p:txBody>
          <a:bodyPr/>
          <a:lstStyle/>
          <a:p>
            <a:fld id="{0EFC02D3-3E94-47B3-AB61-FC23A88CEABB}" type="slidenum">
              <a:rPr lang="en-US" smtClean="0"/>
              <a:t>5</a:t>
            </a:fld>
            <a:endParaRPr lang="en-US"/>
          </a:p>
        </p:txBody>
      </p:sp>
    </p:spTree>
    <p:extLst>
      <p:ext uri="{BB962C8B-B14F-4D97-AF65-F5344CB8AC3E}">
        <p14:creationId xmlns:p14="http://schemas.microsoft.com/office/powerpoint/2010/main" val="980998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damaging to cucurbits, smaller than WSpCB</a:t>
            </a:r>
          </a:p>
          <a:p>
            <a:r>
              <a:rPr lang="en-US" dirty="0"/>
              <a:t>Basal, bottom part</a:t>
            </a:r>
          </a:p>
        </p:txBody>
      </p:sp>
      <p:sp>
        <p:nvSpPr>
          <p:cNvPr id="4" name="Slide Number Placeholder 3"/>
          <p:cNvSpPr>
            <a:spLocks noGrp="1"/>
          </p:cNvSpPr>
          <p:nvPr>
            <p:ph type="sldNum" sz="quarter" idx="5"/>
          </p:nvPr>
        </p:nvSpPr>
        <p:spPr/>
        <p:txBody>
          <a:bodyPr/>
          <a:lstStyle/>
          <a:p>
            <a:fld id="{0EFC02D3-3E94-47B3-AB61-FC23A88CEABB}" type="slidenum">
              <a:rPr lang="en-US" smtClean="0"/>
              <a:t>6</a:t>
            </a:fld>
            <a:endParaRPr lang="en-US"/>
          </a:p>
        </p:txBody>
      </p:sp>
    </p:spTree>
    <p:extLst>
      <p:ext uri="{BB962C8B-B14F-4D97-AF65-F5344CB8AC3E}">
        <p14:creationId xmlns:p14="http://schemas.microsoft.com/office/powerpoint/2010/main" val="159288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aggregations seen on burclover as early as February</a:t>
            </a:r>
          </a:p>
          <a:p>
            <a:r>
              <a:rPr lang="en-US" dirty="0"/>
              <a:t>Observed feeding on weeds when melons are not flowering</a:t>
            </a:r>
          </a:p>
          <a:p>
            <a:r>
              <a:rPr lang="en-US" dirty="0"/>
              <a:t>Seen in </a:t>
            </a:r>
            <a:r>
              <a:rPr lang="en-US" dirty="0" err="1"/>
              <a:t>curcurbit</a:t>
            </a:r>
            <a:r>
              <a:rPr lang="en-US" dirty="0"/>
              <a:t> fields almost a month before spotted in some years</a:t>
            </a:r>
          </a:p>
          <a:p>
            <a:r>
              <a:rPr lang="en-US" dirty="0"/>
              <a:t>More difficult to control</a:t>
            </a:r>
          </a:p>
        </p:txBody>
      </p:sp>
      <p:sp>
        <p:nvSpPr>
          <p:cNvPr id="4" name="Slide Number Placeholder 3"/>
          <p:cNvSpPr>
            <a:spLocks noGrp="1"/>
          </p:cNvSpPr>
          <p:nvPr>
            <p:ph type="sldNum" sz="quarter" idx="5"/>
          </p:nvPr>
        </p:nvSpPr>
        <p:spPr/>
        <p:txBody>
          <a:bodyPr/>
          <a:lstStyle/>
          <a:p>
            <a:fld id="{0EFC02D3-3E94-47B3-AB61-FC23A88CEABB}" type="slidenum">
              <a:rPr lang="en-US" smtClean="0"/>
              <a:t>7</a:t>
            </a:fld>
            <a:endParaRPr lang="en-US"/>
          </a:p>
        </p:txBody>
      </p:sp>
    </p:spTree>
    <p:extLst>
      <p:ext uri="{BB962C8B-B14F-4D97-AF65-F5344CB8AC3E}">
        <p14:creationId xmlns:p14="http://schemas.microsoft.com/office/powerpoint/2010/main" val="161550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different from other beetles (flea beetles, ladybugs, etc.)?</a:t>
            </a:r>
          </a:p>
          <a:p>
            <a:r>
              <a:rPr lang="en-US" dirty="0" err="1"/>
              <a:t>Palestriped</a:t>
            </a:r>
            <a:r>
              <a:rPr lang="en-US" dirty="0"/>
              <a:t> flea beetle, tuber flea beetle</a:t>
            </a:r>
          </a:p>
          <a:p>
            <a:endParaRPr lang="en-US" dirty="0"/>
          </a:p>
        </p:txBody>
      </p:sp>
      <p:sp>
        <p:nvSpPr>
          <p:cNvPr id="4" name="Slide Number Placeholder 3"/>
          <p:cNvSpPr>
            <a:spLocks noGrp="1"/>
          </p:cNvSpPr>
          <p:nvPr>
            <p:ph type="sldNum" sz="quarter" idx="5"/>
          </p:nvPr>
        </p:nvSpPr>
        <p:spPr/>
        <p:txBody>
          <a:bodyPr/>
          <a:lstStyle/>
          <a:p>
            <a:fld id="{0EFC02D3-3E94-47B3-AB61-FC23A88CEABB}" type="slidenum">
              <a:rPr lang="en-US" smtClean="0"/>
              <a:t>8</a:t>
            </a:fld>
            <a:endParaRPr lang="en-US"/>
          </a:p>
        </p:txBody>
      </p:sp>
    </p:spTree>
    <p:extLst>
      <p:ext uri="{BB962C8B-B14F-4D97-AF65-F5344CB8AC3E}">
        <p14:creationId xmlns:p14="http://schemas.microsoft.com/office/powerpoint/2010/main" val="358943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FC02D3-3E94-47B3-AB61-FC23A88CEABB}" type="slidenum">
              <a:rPr lang="en-US" smtClean="0"/>
              <a:t>9</a:t>
            </a:fld>
            <a:endParaRPr lang="en-US"/>
          </a:p>
        </p:txBody>
      </p:sp>
    </p:spTree>
    <p:extLst>
      <p:ext uri="{BB962C8B-B14F-4D97-AF65-F5344CB8AC3E}">
        <p14:creationId xmlns:p14="http://schemas.microsoft.com/office/powerpoint/2010/main" val="1651987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FD5B-68BA-491B-A827-AEB74D1A0A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0657C9-6A3F-40C9-B3DC-773CEF0F79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98502-3C9F-47E4-8ED7-585DEB47277F}"/>
              </a:ext>
            </a:extLst>
          </p:cNvPr>
          <p:cNvSpPr>
            <a:spLocks noGrp="1"/>
          </p:cNvSpPr>
          <p:nvPr>
            <p:ph type="dt" sz="half" idx="10"/>
          </p:nvPr>
        </p:nvSpPr>
        <p:spPr/>
        <p:txBody>
          <a:bodyPr/>
          <a:lstStyle/>
          <a:p>
            <a:fld id="{6B231902-D647-468F-B0D8-54A80EF2E775}" type="datetimeFigureOut">
              <a:rPr lang="en-US" smtClean="0"/>
              <a:t>2/27/2019</a:t>
            </a:fld>
            <a:endParaRPr lang="en-US"/>
          </a:p>
        </p:txBody>
      </p:sp>
      <p:sp>
        <p:nvSpPr>
          <p:cNvPr id="5" name="Footer Placeholder 4">
            <a:extLst>
              <a:ext uri="{FF2B5EF4-FFF2-40B4-BE49-F238E27FC236}">
                <a16:creationId xmlns:a16="http://schemas.microsoft.com/office/drawing/2014/main" id="{ECCCDA9A-4F1D-476D-9942-9705E0B7F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E09FB-10F2-479C-BCF1-F55D65C9ED62}"/>
              </a:ext>
            </a:extLst>
          </p:cNvPr>
          <p:cNvSpPr>
            <a:spLocks noGrp="1"/>
          </p:cNvSpPr>
          <p:nvPr>
            <p:ph type="sldNum" sz="quarter" idx="12"/>
          </p:nvPr>
        </p:nvSpPr>
        <p:spPr/>
        <p:txBody>
          <a:bodyPr/>
          <a:lstStyle/>
          <a:p>
            <a:fld id="{863DDE6D-3B13-4696-AEE7-237E974F77C9}" type="slidenum">
              <a:rPr lang="en-US" smtClean="0"/>
              <a:t>‹#›</a:t>
            </a:fld>
            <a:endParaRPr lang="en-US"/>
          </a:p>
        </p:txBody>
      </p:sp>
    </p:spTree>
    <p:extLst>
      <p:ext uri="{BB962C8B-B14F-4D97-AF65-F5344CB8AC3E}">
        <p14:creationId xmlns:p14="http://schemas.microsoft.com/office/powerpoint/2010/main" val="2989337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FD3B-988C-4368-8C71-D5FCF01E64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FBEB0F-A04C-41DD-A492-E7BC040CA2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AF450-CEFB-40F1-B4D8-9467E454C3D1}"/>
              </a:ext>
            </a:extLst>
          </p:cNvPr>
          <p:cNvSpPr>
            <a:spLocks noGrp="1"/>
          </p:cNvSpPr>
          <p:nvPr>
            <p:ph type="dt" sz="half" idx="10"/>
          </p:nvPr>
        </p:nvSpPr>
        <p:spPr/>
        <p:txBody>
          <a:bodyPr/>
          <a:lstStyle/>
          <a:p>
            <a:fld id="{6B231902-D647-468F-B0D8-54A80EF2E775}" type="datetimeFigureOut">
              <a:rPr lang="en-US" smtClean="0"/>
              <a:t>2/27/2019</a:t>
            </a:fld>
            <a:endParaRPr lang="en-US"/>
          </a:p>
        </p:txBody>
      </p:sp>
      <p:sp>
        <p:nvSpPr>
          <p:cNvPr id="5" name="Footer Placeholder 4">
            <a:extLst>
              <a:ext uri="{FF2B5EF4-FFF2-40B4-BE49-F238E27FC236}">
                <a16:creationId xmlns:a16="http://schemas.microsoft.com/office/drawing/2014/main" id="{458D4E20-C3DE-4700-AAB0-B6C547968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4DE1E9-C3C9-44A9-8E24-1290193576FE}"/>
              </a:ext>
            </a:extLst>
          </p:cNvPr>
          <p:cNvSpPr>
            <a:spLocks noGrp="1"/>
          </p:cNvSpPr>
          <p:nvPr>
            <p:ph type="sldNum" sz="quarter" idx="12"/>
          </p:nvPr>
        </p:nvSpPr>
        <p:spPr/>
        <p:txBody>
          <a:bodyPr/>
          <a:lstStyle/>
          <a:p>
            <a:fld id="{863DDE6D-3B13-4696-AEE7-237E974F77C9}" type="slidenum">
              <a:rPr lang="en-US" smtClean="0"/>
              <a:t>‹#›</a:t>
            </a:fld>
            <a:endParaRPr lang="en-US"/>
          </a:p>
        </p:txBody>
      </p:sp>
    </p:spTree>
    <p:extLst>
      <p:ext uri="{BB962C8B-B14F-4D97-AF65-F5344CB8AC3E}">
        <p14:creationId xmlns:p14="http://schemas.microsoft.com/office/powerpoint/2010/main" val="969228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2934F-6361-4DEF-A9D5-E08C254639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F6AAA7-56A8-40BF-91B2-82E80F5CB15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19F7-A540-4D94-B622-5A2EFF76E39D}"/>
              </a:ext>
            </a:extLst>
          </p:cNvPr>
          <p:cNvSpPr>
            <a:spLocks noGrp="1"/>
          </p:cNvSpPr>
          <p:nvPr>
            <p:ph type="dt" sz="half" idx="10"/>
          </p:nvPr>
        </p:nvSpPr>
        <p:spPr/>
        <p:txBody>
          <a:bodyPr/>
          <a:lstStyle/>
          <a:p>
            <a:fld id="{6B231902-D647-468F-B0D8-54A80EF2E775}" type="datetimeFigureOut">
              <a:rPr lang="en-US" smtClean="0"/>
              <a:t>2/27/2019</a:t>
            </a:fld>
            <a:endParaRPr lang="en-US"/>
          </a:p>
        </p:txBody>
      </p:sp>
      <p:sp>
        <p:nvSpPr>
          <p:cNvPr id="5" name="Footer Placeholder 4">
            <a:extLst>
              <a:ext uri="{FF2B5EF4-FFF2-40B4-BE49-F238E27FC236}">
                <a16:creationId xmlns:a16="http://schemas.microsoft.com/office/drawing/2014/main" id="{25CB6DF7-3B05-4994-BC16-1C2593C0A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288733-B05A-45E2-9CDC-3A30DC087A64}"/>
              </a:ext>
            </a:extLst>
          </p:cNvPr>
          <p:cNvSpPr>
            <a:spLocks noGrp="1"/>
          </p:cNvSpPr>
          <p:nvPr>
            <p:ph type="sldNum" sz="quarter" idx="12"/>
          </p:nvPr>
        </p:nvSpPr>
        <p:spPr/>
        <p:txBody>
          <a:bodyPr/>
          <a:lstStyle/>
          <a:p>
            <a:fld id="{863DDE6D-3B13-4696-AEE7-237E974F77C9}" type="slidenum">
              <a:rPr lang="en-US" smtClean="0"/>
              <a:t>‹#›</a:t>
            </a:fld>
            <a:endParaRPr lang="en-US"/>
          </a:p>
        </p:txBody>
      </p:sp>
    </p:spTree>
    <p:extLst>
      <p:ext uri="{BB962C8B-B14F-4D97-AF65-F5344CB8AC3E}">
        <p14:creationId xmlns:p14="http://schemas.microsoft.com/office/powerpoint/2010/main" val="2562159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08F36-D130-4D5F-BFDA-8C299FCF75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D7E37-2504-454E-95BA-E213D5C4C95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375214-6434-466E-B42B-3C088455B1E5}"/>
              </a:ext>
            </a:extLst>
          </p:cNvPr>
          <p:cNvSpPr>
            <a:spLocks noGrp="1"/>
          </p:cNvSpPr>
          <p:nvPr>
            <p:ph type="dt" sz="half" idx="10"/>
          </p:nvPr>
        </p:nvSpPr>
        <p:spPr/>
        <p:txBody>
          <a:bodyPr/>
          <a:lstStyle/>
          <a:p>
            <a:fld id="{6B231902-D647-468F-B0D8-54A80EF2E775}" type="datetimeFigureOut">
              <a:rPr lang="en-US" smtClean="0"/>
              <a:t>2/27/2019</a:t>
            </a:fld>
            <a:endParaRPr lang="en-US"/>
          </a:p>
        </p:txBody>
      </p:sp>
      <p:sp>
        <p:nvSpPr>
          <p:cNvPr id="5" name="Footer Placeholder 4">
            <a:extLst>
              <a:ext uri="{FF2B5EF4-FFF2-40B4-BE49-F238E27FC236}">
                <a16:creationId xmlns:a16="http://schemas.microsoft.com/office/drawing/2014/main" id="{F1EBBC0D-E5D0-47D2-BA57-CEDCEC188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4CA6D-24DC-4CE9-AF94-B1325D49DAB5}"/>
              </a:ext>
            </a:extLst>
          </p:cNvPr>
          <p:cNvSpPr>
            <a:spLocks noGrp="1"/>
          </p:cNvSpPr>
          <p:nvPr>
            <p:ph type="sldNum" sz="quarter" idx="12"/>
          </p:nvPr>
        </p:nvSpPr>
        <p:spPr/>
        <p:txBody>
          <a:bodyPr/>
          <a:lstStyle/>
          <a:p>
            <a:fld id="{863DDE6D-3B13-4696-AEE7-237E974F77C9}" type="slidenum">
              <a:rPr lang="en-US" smtClean="0"/>
              <a:t>‹#›</a:t>
            </a:fld>
            <a:endParaRPr lang="en-US"/>
          </a:p>
        </p:txBody>
      </p:sp>
    </p:spTree>
    <p:extLst>
      <p:ext uri="{BB962C8B-B14F-4D97-AF65-F5344CB8AC3E}">
        <p14:creationId xmlns:p14="http://schemas.microsoft.com/office/powerpoint/2010/main" val="350108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A9C3-B64C-4BDD-8966-745B587204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58CA7B-4B7C-4CC8-AE6D-86D8039102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411011-8E89-4D0E-BC4A-1B28282CCE7F}"/>
              </a:ext>
            </a:extLst>
          </p:cNvPr>
          <p:cNvSpPr>
            <a:spLocks noGrp="1"/>
          </p:cNvSpPr>
          <p:nvPr>
            <p:ph type="dt" sz="half" idx="10"/>
          </p:nvPr>
        </p:nvSpPr>
        <p:spPr/>
        <p:txBody>
          <a:bodyPr/>
          <a:lstStyle/>
          <a:p>
            <a:fld id="{6B231902-D647-468F-B0D8-54A80EF2E775}" type="datetimeFigureOut">
              <a:rPr lang="en-US" smtClean="0"/>
              <a:t>2/27/2019</a:t>
            </a:fld>
            <a:endParaRPr lang="en-US"/>
          </a:p>
        </p:txBody>
      </p:sp>
      <p:sp>
        <p:nvSpPr>
          <p:cNvPr id="5" name="Footer Placeholder 4">
            <a:extLst>
              <a:ext uri="{FF2B5EF4-FFF2-40B4-BE49-F238E27FC236}">
                <a16:creationId xmlns:a16="http://schemas.microsoft.com/office/drawing/2014/main" id="{202C6055-13A5-4FB7-8278-94692FBC1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C733A-14DF-40E3-981E-5C229B59DB4B}"/>
              </a:ext>
            </a:extLst>
          </p:cNvPr>
          <p:cNvSpPr>
            <a:spLocks noGrp="1"/>
          </p:cNvSpPr>
          <p:nvPr>
            <p:ph type="sldNum" sz="quarter" idx="12"/>
          </p:nvPr>
        </p:nvSpPr>
        <p:spPr/>
        <p:txBody>
          <a:bodyPr/>
          <a:lstStyle/>
          <a:p>
            <a:fld id="{863DDE6D-3B13-4696-AEE7-237E974F77C9}" type="slidenum">
              <a:rPr lang="en-US" smtClean="0"/>
              <a:t>‹#›</a:t>
            </a:fld>
            <a:endParaRPr lang="en-US"/>
          </a:p>
        </p:txBody>
      </p:sp>
    </p:spTree>
    <p:extLst>
      <p:ext uri="{BB962C8B-B14F-4D97-AF65-F5344CB8AC3E}">
        <p14:creationId xmlns:p14="http://schemas.microsoft.com/office/powerpoint/2010/main" val="1407249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D780B-DE72-41C5-A4A9-0C477FA10A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298B1-B492-4038-A690-9150890FA1D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E83B1-22E9-4C92-9927-541029161D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E1C92-8D8A-4645-945F-8C3B116DF080}"/>
              </a:ext>
            </a:extLst>
          </p:cNvPr>
          <p:cNvSpPr>
            <a:spLocks noGrp="1"/>
          </p:cNvSpPr>
          <p:nvPr>
            <p:ph type="dt" sz="half" idx="10"/>
          </p:nvPr>
        </p:nvSpPr>
        <p:spPr/>
        <p:txBody>
          <a:bodyPr/>
          <a:lstStyle/>
          <a:p>
            <a:fld id="{6B231902-D647-468F-B0D8-54A80EF2E775}" type="datetimeFigureOut">
              <a:rPr lang="en-US" smtClean="0"/>
              <a:t>2/27/2019</a:t>
            </a:fld>
            <a:endParaRPr lang="en-US"/>
          </a:p>
        </p:txBody>
      </p:sp>
      <p:sp>
        <p:nvSpPr>
          <p:cNvPr id="6" name="Footer Placeholder 5">
            <a:extLst>
              <a:ext uri="{FF2B5EF4-FFF2-40B4-BE49-F238E27FC236}">
                <a16:creationId xmlns:a16="http://schemas.microsoft.com/office/drawing/2014/main" id="{3D494E68-B11F-4085-BC56-63F6558200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D74DFA-8D40-476A-A5CC-3E4EF86E9693}"/>
              </a:ext>
            </a:extLst>
          </p:cNvPr>
          <p:cNvSpPr>
            <a:spLocks noGrp="1"/>
          </p:cNvSpPr>
          <p:nvPr>
            <p:ph type="sldNum" sz="quarter" idx="12"/>
          </p:nvPr>
        </p:nvSpPr>
        <p:spPr/>
        <p:txBody>
          <a:bodyPr/>
          <a:lstStyle/>
          <a:p>
            <a:fld id="{863DDE6D-3B13-4696-AEE7-237E974F77C9}" type="slidenum">
              <a:rPr lang="en-US" smtClean="0"/>
              <a:t>‹#›</a:t>
            </a:fld>
            <a:endParaRPr lang="en-US"/>
          </a:p>
        </p:txBody>
      </p:sp>
    </p:spTree>
    <p:extLst>
      <p:ext uri="{BB962C8B-B14F-4D97-AF65-F5344CB8AC3E}">
        <p14:creationId xmlns:p14="http://schemas.microsoft.com/office/powerpoint/2010/main" val="2438502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C7751-D4A4-4121-8B08-3CD3AC2FA9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8030CD-B24A-4300-8A7A-B62465D9D7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FE7BFFE-B57F-4317-8624-8904B50CABC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CF1F3D-2C21-4CFE-9246-F18BDAC72C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61E7BD-EE39-41D3-A608-651D30378E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EF8102-F5EF-4F39-82A7-1D20D359BB31}"/>
              </a:ext>
            </a:extLst>
          </p:cNvPr>
          <p:cNvSpPr>
            <a:spLocks noGrp="1"/>
          </p:cNvSpPr>
          <p:nvPr>
            <p:ph type="dt" sz="half" idx="10"/>
          </p:nvPr>
        </p:nvSpPr>
        <p:spPr/>
        <p:txBody>
          <a:bodyPr/>
          <a:lstStyle/>
          <a:p>
            <a:fld id="{6B231902-D647-468F-B0D8-54A80EF2E775}" type="datetimeFigureOut">
              <a:rPr lang="en-US" smtClean="0"/>
              <a:t>2/27/2019</a:t>
            </a:fld>
            <a:endParaRPr lang="en-US"/>
          </a:p>
        </p:txBody>
      </p:sp>
      <p:sp>
        <p:nvSpPr>
          <p:cNvPr id="8" name="Footer Placeholder 7">
            <a:extLst>
              <a:ext uri="{FF2B5EF4-FFF2-40B4-BE49-F238E27FC236}">
                <a16:creationId xmlns:a16="http://schemas.microsoft.com/office/drawing/2014/main" id="{2EDC7806-EC2B-4BAE-B903-6FF9000F70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CE11FE-205E-4154-94FF-ECAC36396AAC}"/>
              </a:ext>
            </a:extLst>
          </p:cNvPr>
          <p:cNvSpPr>
            <a:spLocks noGrp="1"/>
          </p:cNvSpPr>
          <p:nvPr>
            <p:ph type="sldNum" sz="quarter" idx="12"/>
          </p:nvPr>
        </p:nvSpPr>
        <p:spPr/>
        <p:txBody>
          <a:bodyPr/>
          <a:lstStyle/>
          <a:p>
            <a:fld id="{863DDE6D-3B13-4696-AEE7-237E974F77C9}" type="slidenum">
              <a:rPr lang="en-US" smtClean="0"/>
              <a:t>‹#›</a:t>
            </a:fld>
            <a:endParaRPr lang="en-US"/>
          </a:p>
        </p:txBody>
      </p:sp>
    </p:spTree>
    <p:extLst>
      <p:ext uri="{BB962C8B-B14F-4D97-AF65-F5344CB8AC3E}">
        <p14:creationId xmlns:p14="http://schemas.microsoft.com/office/powerpoint/2010/main" val="3217238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07DAD-22DC-4F23-B116-BDEE8C7830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9671A7-EF32-40B8-9FEC-9C8F49E1925B}"/>
              </a:ext>
            </a:extLst>
          </p:cNvPr>
          <p:cNvSpPr>
            <a:spLocks noGrp="1"/>
          </p:cNvSpPr>
          <p:nvPr>
            <p:ph type="dt" sz="half" idx="10"/>
          </p:nvPr>
        </p:nvSpPr>
        <p:spPr/>
        <p:txBody>
          <a:bodyPr/>
          <a:lstStyle/>
          <a:p>
            <a:fld id="{6B231902-D647-468F-B0D8-54A80EF2E775}" type="datetimeFigureOut">
              <a:rPr lang="en-US" smtClean="0"/>
              <a:t>2/27/2019</a:t>
            </a:fld>
            <a:endParaRPr lang="en-US"/>
          </a:p>
        </p:txBody>
      </p:sp>
      <p:sp>
        <p:nvSpPr>
          <p:cNvPr id="4" name="Footer Placeholder 3">
            <a:extLst>
              <a:ext uri="{FF2B5EF4-FFF2-40B4-BE49-F238E27FC236}">
                <a16:creationId xmlns:a16="http://schemas.microsoft.com/office/drawing/2014/main" id="{773D6E45-6343-49A3-ABC1-43635851B4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9CA3B6-9897-4431-A94A-BA7FD5D423D2}"/>
              </a:ext>
            </a:extLst>
          </p:cNvPr>
          <p:cNvSpPr>
            <a:spLocks noGrp="1"/>
          </p:cNvSpPr>
          <p:nvPr>
            <p:ph type="sldNum" sz="quarter" idx="12"/>
          </p:nvPr>
        </p:nvSpPr>
        <p:spPr/>
        <p:txBody>
          <a:bodyPr/>
          <a:lstStyle/>
          <a:p>
            <a:fld id="{863DDE6D-3B13-4696-AEE7-237E974F77C9}" type="slidenum">
              <a:rPr lang="en-US" smtClean="0"/>
              <a:t>‹#›</a:t>
            </a:fld>
            <a:endParaRPr lang="en-US"/>
          </a:p>
        </p:txBody>
      </p:sp>
    </p:spTree>
    <p:extLst>
      <p:ext uri="{BB962C8B-B14F-4D97-AF65-F5344CB8AC3E}">
        <p14:creationId xmlns:p14="http://schemas.microsoft.com/office/powerpoint/2010/main" val="922535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209F2-74C9-49D3-BAD9-2D42419C34D0}"/>
              </a:ext>
            </a:extLst>
          </p:cNvPr>
          <p:cNvSpPr>
            <a:spLocks noGrp="1"/>
          </p:cNvSpPr>
          <p:nvPr>
            <p:ph type="dt" sz="half" idx="10"/>
          </p:nvPr>
        </p:nvSpPr>
        <p:spPr/>
        <p:txBody>
          <a:bodyPr/>
          <a:lstStyle/>
          <a:p>
            <a:fld id="{6B231902-D647-468F-B0D8-54A80EF2E775}" type="datetimeFigureOut">
              <a:rPr lang="en-US" smtClean="0"/>
              <a:t>2/27/2019</a:t>
            </a:fld>
            <a:endParaRPr lang="en-US"/>
          </a:p>
        </p:txBody>
      </p:sp>
      <p:sp>
        <p:nvSpPr>
          <p:cNvPr id="3" name="Footer Placeholder 2">
            <a:extLst>
              <a:ext uri="{FF2B5EF4-FFF2-40B4-BE49-F238E27FC236}">
                <a16:creationId xmlns:a16="http://schemas.microsoft.com/office/drawing/2014/main" id="{325139CD-2517-4429-BC1D-38754DF1F3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A97360-575F-4A0F-B8A2-93F71897B830}"/>
              </a:ext>
            </a:extLst>
          </p:cNvPr>
          <p:cNvSpPr>
            <a:spLocks noGrp="1"/>
          </p:cNvSpPr>
          <p:nvPr>
            <p:ph type="sldNum" sz="quarter" idx="12"/>
          </p:nvPr>
        </p:nvSpPr>
        <p:spPr/>
        <p:txBody>
          <a:bodyPr/>
          <a:lstStyle/>
          <a:p>
            <a:fld id="{863DDE6D-3B13-4696-AEE7-237E974F77C9}" type="slidenum">
              <a:rPr lang="en-US" smtClean="0"/>
              <a:t>‹#›</a:t>
            </a:fld>
            <a:endParaRPr lang="en-US"/>
          </a:p>
        </p:txBody>
      </p:sp>
    </p:spTree>
    <p:extLst>
      <p:ext uri="{BB962C8B-B14F-4D97-AF65-F5344CB8AC3E}">
        <p14:creationId xmlns:p14="http://schemas.microsoft.com/office/powerpoint/2010/main" val="274978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677A-8149-4DC6-84CB-BAFAB09F10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656A6E-5A29-4E0F-AF8C-3D9B730CAE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1C7430-C306-4528-A45B-AD1C8A4210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D5C53C-FE9A-4CAA-BF36-64018F9D8998}"/>
              </a:ext>
            </a:extLst>
          </p:cNvPr>
          <p:cNvSpPr>
            <a:spLocks noGrp="1"/>
          </p:cNvSpPr>
          <p:nvPr>
            <p:ph type="dt" sz="half" idx="10"/>
          </p:nvPr>
        </p:nvSpPr>
        <p:spPr/>
        <p:txBody>
          <a:bodyPr/>
          <a:lstStyle/>
          <a:p>
            <a:fld id="{6B231902-D647-468F-B0D8-54A80EF2E775}" type="datetimeFigureOut">
              <a:rPr lang="en-US" smtClean="0"/>
              <a:t>2/27/2019</a:t>
            </a:fld>
            <a:endParaRPr lang="en-US"/>
          </a:p>
        </p:txBody>
      </p:sp>
      <p:sp>
        <p:nvSpPr>
          <p:cNvPr id="6" name="Footer Placeholder 5">
            <a:extLst>
              <a:ext uri="{FF2B5EF4-FFF2-40B4-BE49-F238E27FC236}">
                <a16:creationId xmlns:a16="http://schemas.microsoft.com/office/drawing/2014/main" id="{31C4089B-57B5-402F-932D-DE23BA2CB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9ADDC1-70F6-423E-B177-408361B6A464}"/>
              </a:ext>
            </a:extLst>
          </p:cNvPr>
          <p:cNvSpPr>
            <a:spLocks noGrp="1"/>
          </p:cNvSpPr>
          <p:nvPr>
            <p:ph type="sldNum" sz="quarter" idx="12"/>
          </p:nvPr>
        </p:nvSpPr>
        <p:spPr/>
        <p:txBody>
          <a:bodyPr/>
          <a:lstStyle/>
          <a:p>
            <a:fld id="{863DDE6D-3B13-4696-AEE7-237E974F77C9}" type="slidenum">
              <a:rPr lang="en-US" smtClean="0"/>
              <a:t>‹#›</a:t>
            </a:fld>
            <a:endParaRPr lang="en-US"/>
          </a:p>
        </p:txBody>
      </p:sp>
    </p:spTree>
    <p:extLst>
      <p:ext uri="{BB962C8B-B14F-4D97-AF65-F5344CB8AC3E}">
        <p14:creationId xmlns:p14="http://schemas.microsoft.com/office/powerpoint/2010/main" val="8144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6985-CEEF-4CC6-B9BE-83CE54D0F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2E88D3-F2F6-4EEA-A8EC-D358E1C227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3005DE-0B4B-47DA-A851-7CD619D1C5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B5B173-B85D-41C0-800E-483CE1A074FF}"/>
              </a:ext>
            </a:extLst>
          </p:cNvPr>
          <p:cNvSpPr>
            <a:spLocks noGrp="1"/>
          </p:cNvSpPr>
          <p:nvPr>
            <p:ph type="dt" sz="half" idx="10"/>
          </p:nvPr>
        </p:nvSpPr>
        <p:spPr/>
        <p:txBody>
          <a:bodyPr/>
          <a:lstStyle/>
          <a:p>
            <a:fld id="{6B231902-D647-468F-B0D8-54A80EF2E775}" type="datetimeFigureOut">
              <a:rPr lang="en-US" smtClean="0"/>
              <a:t>2/27/2019</a:t>
            </a:fld>
            <a:endParaRPr lang="en-US"/>
          </a:p>
        </p:txBody>
      </p:sp>
      <p:sp>
        <p:nvSpPr>
          <p:cNvPr id="6" name="Footer Placeholder 5">
            <a:extLst>
              <a:ext uri="{FF2B5EF4-FFF2-40B4-BE49-F238E27FC236}">
                <a16:creationId xmlns:a16="http://schemas.microsoft.com/office/drawing/2014/main" id="{96D62651-CEA3-440E-A009-7571DEEDF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ADC17B-10A0-4711-A27A-47AB04EB4D40}"/>
              </a:ext>
            </a:extLst>
          </p:cNvPr>
          <p:cNvSpPr>
            <a:spLocks noGrp="1"/>
          </p:cNvSpPr>
          <p:nvPr>
            <p:ph type="sldNum" sz="quarter" idx="12"/>
          </p:nvPr>
        </p:nvSpPr>
        <p:spPr/>
        <p:txBody>
          <a:bodyPr/>
          <a:lstStyle/>
          <a:p>
            <a:fld id="{863DDE6D-3B13-4696-AEE7-237E974F77C9}" type="slidenum">
              <a:rPr lang="en-US" smtClean="0"/>
              <a:t>‹#›</a:t>
            </a:fld>
            <a:endParaRPr lang="en-US"/>
          </a:p>
        </p:txBody>
      </p:sp>
    </p:spTree>
    <p:extLst>
      <p:ext uri="{BB962C8B-B14F-4D97-AF65-F5344CB8AC3E}">
        <p14:creationId xmlns:p14="http://schemas.microsoft.com/office/powerpoint/2010/main" val="3052104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A58674-3C7A-498B-9E74-AEFAB4765F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01A622-7EA7-4F24-A881-92212292F5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C44E4-49E7-49D0-8F3B-068C3C59AD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231902-D647-468F-B0D8-54A80EF2E775}" type="datetimeFigureOut">
              <a:rPr lang="en-US" smtClean="0"/>
              <a:t>2/27/2019</a:t>
            </a:fld>
            <a:endParaRPr lang="en-US"/>
          </a:p>
        </p:txBody>
      </p:sp>
      <p:sp>
        <p:nvSpPr>
          <p:cNvPr id="5" name="Footer Placeholder 4">
            <a:extLst>
              <a:ext uri="{FF2B5EF4-FFF2-40B4-BE49-F238E27FC236}">
                <a16:creationId xmlns:a16="http://schemas.microsoft.com/office/drawing/2014/main" id="{E63CE8BD-F6D4-4020-8F12-D36D638E82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AEDECB-A9A2-462E-AC85-D1E4E4A36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3DDE6D-3B13-4696-AEE7-237E974F77C9}" type="slidenum">
              <a:rPr lang="en-US" smtClean="0"/>
              <a:t>‹#›</a:t>
            </a:fld>
            <a:endParaRPr lang="en-US"/>
          </a:p>
        </p:txBody>
      </p:sp>
    </p:spTree>
    <p:extLst>
      <p:ext uri="{BB962C8B-B14F-4D97-AF65-F5344CB8AC3E}">
        <p14:creationId xmlns:p14="http://schemas.microsoft.com/office/powerpoint/2010/main" val="707257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ipm.ucanr.edu/PMG/GARDEN/VEGES/PESTS/cucumberbeet.html" TargetMode="External"/><Relationship Id="rId2" Type="http://schemas.openxmlformats.org/officeDocument/2006/relationships/hyperlink" Target="http://ipm.ucanr.edu/PMG/r116300511.html" TargetMode="External"/><Relationship Id="rId1" Type="http://schemas.openxmlformats.org/officeDocument/2006/relationships/slideLayout" Target="../slideLayouts/slideLayout2.xml"/><Relationship Id="rId4" Type="http://schemas.openxmlformats.org/officeDocument/2006/relationships/hyperlink" Target="https://ipm.missouri.edu/MEG/2017/2/controlling_cucumber_beetles_and_squash_bugs_in_cucurbit_crop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7F9C-598E-4721-91BE-4E36583A05F2}"/>
              </a:ext>
            </a:extLst>
          </p:cNvPr>
          <p:cNvSpPr>
            <a:spLocks noGrp="1"/>
          </p:cNvSpPr>
          <p:nvPr>
            <p:ph type="ctrTitle"/>
          </p:nvPr>
        </p:nvSpPr>
        <p:spPr>
          <a:xfrm>
            <a:off x="1524000" y="1323621"/>
            <a:ext cx="9144000" cy="1655763"/>
          </a:xfrm>
        </p:spPr>
        <p:txBody>
          <a:bodyPr>
            <a:normAutofit fontScale="90000"/>
          </a:bodyPr>
          <a:lstStyle/>
          <a:p>
            <a:r>
              <a:rPr lang="en-US" b="1" dirty="0"/>
              <a:t>Cucumber beetle biology and management in organic systems</a:t>
            </a:r>
          </a:p>
        </p:txBody>
      </p:sp>
      <p:sp>
        <p:nvSpPr>
          <p:cNvPr id="3" name="Subtitle 2">
            <a:extLst>
              <a:ext uri="{FF2B5EF4-FFF2-40B4-BE49-F238E27FC236}">
                <a16:creationId xmlns:a16="http://schemas.microsoft.com/office/drawing/2014/main" id="{4D7E19F6-3922-452A-80F7-41CB68202A43}"/>
              </a:ext>
            </a:extLst>
          </p:cNvPr>
          <p:cNvSpPr>
            <a:spLocks noGrp="1"/>
          </p:cNvSpPr>
          <p:nvPr>
            <p:ph type="subTitle" idx="1"/>
          </p:nvPr>
        </p:nvSpPr>
        <p:spPr/>
        <p:txBody>
          <a:bodyPr/>
          <a:lstStyle/>
          <a:p>
            <a:r>
              <a:rPr lang="en-US" b="1" dirty="0"/>
              <a:t>Amber Vinchesi-</a:t>
            </a:r>
            <a:r>
              <a:rPr lang="en-US" b="1" dirty="0" err="1"/>
              <a:t>Vahl</a:t>
            </a:r>
            <a:r>
              <a:rPr lang="en-US" b="1" dirty="0"/>
              <a:t>, Ph.D.</a:t>
            </a:r>
          </a:p>
          <a:p>
            <a:r>
              <a:rPr lang="en-US" b="1" dirty="0"/>
              <a:t>UCCE Vegetable Crops Advisor</a:t>
            </a:r>
          </a:p>
          <a:p>
            <a:r>
              <a:rPr lang="en-US" b="1" dirty="0"/>
              <a:t>Colusa, Sutter and Yuba Counties</a:t>
            </a:r>
          </a:p>
        </p:txBody>
      </p:sp>
    </p:spTree>
    <p:extLst>
      <p:ext uri="{BB962C8B-B14F-4D97-AF65-F5344CB8AC3E}">
        <p14:creationId xmlns:p14="http://schemas.microsoft.com/office/powerpoint/2010/main" val="15959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F82477-009F-4BC9-9D7A-EC8DD643C734}"/>
              </a:ext>
            </a:extLst>
          </p:cNvPr>
          <p:cNvSpPr>
            <a:spLocks noGrp="1"/>
          </p:cNvSpPr>
          <p:nvPr>
            <p:ph idx="1"/>
          </p:nvPr>
        </p:nvSpPr>
        <p:spPr>
          <a:xfrm>
            <a:off x="838199" y="518692"/>
            <a:ext cx="3664883" cy="5983707"/>
          </a:xfrm>
        </p:spPr>
        <p:txBody>
          <a:bodyPr>
            <a:normAutofit/>
          </a:bodyPr>
          <a:lstStyle/>
          <a:p>
            <a:r>
              <a:rPr lang="en-US" sz="3200" b="1" dirty="0"/>
              <a:t>Damage to the surface of the melon reduces marketable yield </a:t>
            </a:r>
          </a:p>
          <a:p>
            <a:r>
              <a:rPr lang="en-US" sz="3200" b="1" dirty="0"/>
              <a:t>Once skin hardens, less prone to attack by beetles</a:t>
            </a:r>
          </a:p>
          <a:p>
            <a:r>
              <a:rPr lang="en-US" sz="3200" b="1" dirty="0"/>
              <a:t>Scarring in the crown of the plant is also typical of adult damage </a:t>
            </a:r>
          </a:p>
          <a:p>
            <a:endParaRPr lang="en-US" dirty="0"/>
          </a:p>
        </p:txBody>
      </p:sp>
      <p:pic>
        <p:nvPicPr>
          <p:cNvPr id="4" name="Picture 3">
            <a:extLst>
              <a:ext uri="{FF2B5EF4-FFF2-40B4-BE49-F238E27FC236}">
                <a16:creationId xmlns:a16="http://schemas.microsoft.com/office/drawing/2014/main" id="{487C1DD1-E10D-46D9-AAA7-09651520B138}"/>
              </a:ext>
            </a:extLst>
          </p:cNvPr>
          <p:cNvPicPr>
            <a:picLocks noChangeAspect="1"/>
          </p:cNvPicPr>
          <p:nvPr/>
        </p:nvPicPr>
        <p:blipFill>
          <a:blip r:embed="rId3"/>
          <a:stretch>
            <a:fillRect/>
          </a:stretch>
        </p:blipFill>
        <p:spPr>
          <a:xfrm>
            <a:off x="4949223" y="452415"/>
            <a:ext cx="3627776" cy="2399475"/>
          </a:xfrm>
          <a:prstGeom prst="rect">
            <a:avLst/>
          </a:prstGeom>
          <a:ln>
            <a:solidFill>
              <a:schemeClr val="tx1"/>
            </a:solidFill>
          </a:ln>
        </p:spPr>
      </p:pic>
      <p:pic>
        <p:nvPicPr>
          <p:cNvPr id="5" name="Picture 4">
            <a:extLst>
              <a:ext uri="{FF2B5EF4-FFF2-40B4-BE49-F238E27FC236}">
                <a16:creationId xmlns:a16="http://schemas.microsoft.com/office/drawing/2014/main" id="{3A21DD0D-A40F-4F8C-9E54-07DF2EEED23F}"/>
              </a:ext>
            </a:extLst>
          </p:cNvPr>
          <p:cNvPicPr>
            <a:picLocks noChangeAspect="1"/>
          </p:cNvPicPr>
          <p:nvPr/>
        </p:nvPicPr>
        <p:blipFill>
          <a:blip r:embed="rId4"/>
          <a:stretch>
            <a:fillRect/>
          </a:stretch>
        </p:blipFill>
        <p:spPr>
          <a:xfrm>
            <a:off x="9023139" y="518692"/>
            <a:ext cx="2578832" cy="2060627"/>
          </a:xfrm>
          <a:prstGeom prst="rect">
            <a:avLst/>
          </a:prstGeom>
          <a:ln>
            <a:solidFill>
              <a:schemeClr val="tx1"/>
            </a:solidFill>
          </a:ln>
        </p:spPr>
      </p:pic>
      <p:sp>
        <p:nvSpPr>
          <p:cNvPr id="6" name="TextBox 5">
            <a:extLst>
              <a:ext uri="{FF2B5EF4-FFF2-40B4-BE49-F238E27FC236}">
                <a16:creationId xmlns:a16="http://schemas.microsoft.com/office/drawing/2014/main" id="{0D033E8D-399A-418E-B65D-CB50D423122C}"/>
              </a:ext>
            </a:extLst>
          </p:cNvPr>
          <p:cNvSpPr txBox="1"/>
          <p:nvPr/>
        </p:nvSpPr>
        <p:spPr>
          <a:xfrm>
            <a:off x="4949223" y="2851890"/>
            <a:ext cx="3627776" cy="276999"/>
          </a:xfrm>
          <a:prstGeom prst="rect">
            <a:avLst/>
          </a:prstGeom>
          <a:noFill/>
        </p:spPr>
        <p:txBody>
          <a:bodyPr wrap="square" rtlCol="0">
            <a:spAutoFit/>
          </a:bodyPr>
          <a:lstStyle/>
          <a:p>
            <a:pPr algn="ctr"/>
            <a:r>
              <a:rPr lang="en-US" sz="1200" dirty="0"/>
              <a:t>UC-IPM</a:t>
            </a:r>
          </a:p>
        </p:txBody>
      </p:sp>
      <p:sp>
        <p:nvSpPr>
          <p:cNvPr id="7" name="TextBox 6">
            <a:extLst>
              <a:ext uri="{FF2B5EF4-FFF2-40B4-BE49-F238E27FC236}">
                <a16:creationId xmlns:a16="http://schemas.microsoft.com/office/drawing/2014/main" id="{EE1C6C7E-B945-4F9F-A9EE-77B4CDDA0D4B}"/>
              </a:ext>
            </a:extLst>
          </p:cNvPr>
          <p:cNvSpPr txBox="1"/>
          <p:nvPr/>
        </p:nvSpPr>
        <p:spPr>
          <a:xfrm>
            <a:off x="9023139" y="2589564"/>
            <a:ext cx="2578832" cy="276999"/>
          </a:xfrm>
          <a:prstGeom prst="rect">
            <a:avLst/>
          </a:prstGeom>
          <a:noFill/>
        </p:spPr>
        <p:txBody>
          <a:bodyPr wrap="square" rtlCol="0">
            <a:spAutoFit/>
          </a:bodyPr>
          <a:lstStyle/>
          <a:p>
            <a:pPr algn="ctr"/>
            <a:r>
              <a:rPr lang="en-US" sz="1200" dirty="0"/>
              <a:t>UC-IPM</a:t>
            </a:r>
          </a:p>
        </p:txBody>
      </p:sp>
      <p:pic>
        <p:nvPicPr>
          <p:cNvPr id="8" name="Picture 7">
            <a:extLst>
              <a:ext uri="{FF2B5EF4-FFF2-40B4-BE49-F238E27FC236}">
                <a16:creationId xmlns:a16="http://schemas.microsoft.com/office/drawing/2014/main" id="{B3C72292-AB9B-4AC8-BBE6-6884B96EC34C}"/>
              </a:ext>
            </a:extLst>
          </p:cNvPr>
          <p:cNvPicPr>
            <a:picLocks noChangeAspect="1"/>
          </p:cNvPicPr>
          <p:nvPr/>
        </p:nvPicPr>
        <p:blipFill>
          <a:blip r:embed="rId5"/>
          <a:stretch>
            <a:fillRect/>
          </a:stretch>
        </p:blipFill>
        <p:spPr>
          <a:xfrm rot="5400000">
            <a:off x="8952573" y="3618499"/>
            <a:ext cx="2719963" cy="2039972"/>
          </a:xfrm>
          <a:prstGeom prst="rect">
            <a:avLst/>
          </a:prstGeom>
          <a:ln>
            <a:solidFill>
              <a:schemeClr val="tx1"/>
            </a:solidFill>
          </a:ln>
        </p:spPr>
      </p:pic>
      <p:pic>
        <p:nvPicPr>
          <p:cNvPr id="9" name="Picture 8">
            <a:extLst>
              <a:ext uri="{FF2B5EF4-FFF2-40B4-BE49-F238E27FC236}">
                <a16:creationId xmlns:a16="http://schemas.microsoft.com/office/drawing/2014/main" id="{40117418-0226-4AF5-993D-8B5ACDB294A7}"/>
              </a:ext>
            </a:extLst>
          </p:cNvPr>
          <p:cNvPicPr>
            <a:picLocks noChangeAspect="1"/>
          </p:cNvPicPr>
          <p:nvPr/>
        </p:nvPicPr>
        <p:blipFill>
          <a:blip r:embed="rId6"/>
          <a:stretch>
            <a:fillRect/>
          </a:stretch>
        </p:blipFill>
        <p:spPr>
          <a:xfrm>
            <a:off x="4949223" y="3277634"/>
            <a:ext cx="3627776" cy="2720832"/>
          </a:xfrm>
          <a:prstGeom prst="rect">
            <a:avLst/>
          </a:prstGeom>
          <a:ln>
            <a:solidFill>
              <a:schemeClr val="tx1"/>
            </a:solidFill>
          </a:ln>
        </p:spPr>
      </p:pic>
      <p:sp>
        <p:nvSpPr>
          <p:cNvPr id="10" name="TextBox 9">
            <a:extLst>
              <a:ext uri="{FF2B5EF4-FFF2-40B4-BE49-F238E27FC236}">
                <a16:creationId xmlns:a16="http://schemas.microsoft.com/office/drawing/2014/main" id="{2180ECF1-9022-43BD-A4DD-94AD15A31FCA}"/>
              </a:ext>
            </a:extLst>
          </p:cNvPr>
          <p:cNvSpPr txBox="1"/>
          <p:nvPr/>
        </p:nvSpPr>
        <p:spPr>
          <a:xfrm>
            <a:off x="4949223" y="6008711"/>
            <a:ext cx="3627776" cy="276999"/>
          </a:xfrm>
          <a:prstGeom prst="rect">
            <a:avLst/>
          </a:prstGeom>
          <a:noFill/>
        </p:spPr>
        <p:txBody>
          <a:bodyPr wrap="square" rtlCol="0">
            <a:spAutoFit/>
          </a:bodyPr>
          <a:lstStyle/>
          <a:p>
            <a:pPr algn="ctr"/>
            <a:r>
              <a:rPr lang="en-US" sz="1200" dirty="0"/>
              <a:t>O. </a:t>
            </a:r>
            <a:r>
              <a:rPr lang="en-US" sz="1200" dirty="0" err="1"/>
              <a:t>Daugovish</a:t>
            </a:r>
            <a:r>
              <a:rPr lang="en-US" sz="1200" dirty="0"/>
              <a:t>, UCCE</a:t>
            </a:r>
          </a:p>
        </p:txBody>
      </p:sp>
      <p:sp>
        <p:nvSpPr>
          <p:cNvPr id="11" name="TextBox 10">
            <a:extLst>
              <a:ext uri="{FF2B5EF4-FFF2-40B4-BE49-F238E27FC236}">
                <a16:creationId xmlns:a16="http://schemas.microsoft.com/office/drawing/2014/main" id="{375B9ED3-085B-4A96-83B7-36EEF4F38EB8}"/>
              </a:ext>
            </a:extLst>
          </p:cNvPr>
          <p:cNvSpPr txBox="1"/>
          <p:nvPr/>
        </p:nvSpPr>
        <p:spPr>
          <a:xfrm>
            <a:off x="9292568" y="6018956"/>
            <a:ext cx="2039973" cy="276999"/>
          </a:xfrm>
          <a:prstGeom prst="rect">
            <a:avLst/>
          </a:prstGeom>
          <a:noFill/>
        </p:spPr>
        <p:txBody>
          <a:bodyPr wrap="square" rtlCol="0">
            <a:spAutoFit/>
          </a:bodyPr>
          <a:lstStyle/>
          <a:p>
            <a:pPr algn="ctr"/>
            <a:r>
              <a:rPr lang="en-US" sz="1200" dirty="0"/>
              <a:t>O. </a:t>
            </a:r>
            <a:r>
              <a:rPr lang="en-US" sz="1200" dirty="0" err="1"/>
              <a:t>Daugovish</a:t>
            </a:r>
            <a:r>
              <a:rPr lang="en-US" sz="1200" dirty="0"/>
              <a:t>, UCCE</a:t>
            </a:r>
          </a:p>
        </p:txBody>
      </p:sp>
    </p:spTree>
    <p:extLst>
      <p:ext uri="{BB962C8B-B14F-4D97-AF65-F5344CB8AC3E}">
        <p14:creationId xmlns:p14="http://schemas.microsoft.com/office/powerpoint/2010/main" val="245697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7D909-D6BA-455D-B9EB-5B2D32D4E9A1}"/>
              </a:ext>
            </a:extLst>
          </p:cNvPr>
          <p:cNvSpPr>
            <a:spLocks noGrp="1"/>
          </p:cNvSpPr>
          <p:nvPr>
            <p:ph type="title"/>
          </p:nvPr>
        </p:nvSpPr>
        <p:spPr>
          <a:xfrm>
            <a:off x="838200" y="365126"/>
            <a:ext cx="10515600" cy="1042434"/>
          </a:xfrm>
        </p:spPr>
        <p:txBody>
          <a:bodyPr/>
          <a:lstStyle/>
          <a:p>
            <a:r>
              <a:rPr lang="en-US" b="1" dirty="0"/>
              <a:t>Squash Mosaic Virus</a:t>
            </a:r>
          </a:p>
        </p:txBody>
      </p:sp>
      <p:sp>
        <p:nvSpPr>
          <p:cNvPr id="3" name="Content Placeholder 2">
            <a:extLst>
              <a:ext uri="{FF2B5EF4-FFF2-40B4-BE49-F238E27FC236}">
                <a16:creationId xmlns:a16="http://schemas.microsoft.com/office/drawing/2014/main" id="{2409F475-A778-4E88-895B-422DCAC072A2}"/>
              </a:ext>
            </a:extLst>
          </p:cNvPr>
          <p:cNvSpPr>
            <a:spLocks noGrp="1"/>
          </p:cNvSpPr>
          <p:nvPr>
            <p:ph idx="1"/>
          </p:nvPr>
        </p:nvSpPr>
        <p:spPr>
          <a:xfrm>
            <a:off x="838200" y="1407561"/>
            <a:ext cx="10515600" cy="2044254"/>
          </a:xfrm>
        </p:spPr>
        <p:txBody>
          <a:bodyPr>
            <a:normAutofit fontScale="92500"/>
          </a:bodyPr>
          <a:lstStyle/>
          <a:p>
            <a:r>
              <a:rPr lang="en-US" b="1" dirty="0"/>
              <a:t>Transmitted by cucumber beetles and also seed-borne</a:t>
            </a:r>
          </a:p>
          <a:p>
            <a:r>
              <a:rPr lang="en-US" b="1" dirty="0"/>
              <a:t>Mosaic patterns and mottling of the leaf along with deformed fruit</a:t>
            </a:r>
          </a:p>
          <a:p>
            <a:r>
              <a:rPr lang="en-US" b="1" dirty="0"/>
              <a:t>Beetles keep the virus up to 20 days after feeding on an infected plant</a:t>
            </a:r>
          </a:p>
          <a:p>
            <a:r>
              <a:rPr lang="en-US" b="1" dirty="0"/>
              <a:t>Use virus-free seed to eliminate primary source of disease</a:t>
            </a:r>
          </a:p>
        </p:txBody>
      </p:sp>
      <p:pic>
        <p:nvPicPr>
          <p:cNvPr id="4" name="Picture 3">
            <a:extLst>
              <a:ext uri="{FF2B5EF4-FFF2-40B4-BE49-F238E27FC236}">
                <a16:creationId xmlns:a16="http://schemas.microsoft.com/office/drawing/2014/main" id="{F2820E14-BCFA-482C-A4E3-C2F84D5D74E2}"/>
              </a:ext>
            </a:extLst>
          </p:cNvPr>
          <p:cNvPicPr>
            <a:picLocks noChangeAspect="1"/>
          </p:cNvPicPr>
          <p:nvPr/>
        </p:nvPicPr>
        <p:blipFill>
          <a:blip r:embed="rId3"/>
          <a:stretch>
            <a:fillRect/>
          </a:stretch>
        </p:blipFill>
        <p:spPr>
          <a:xfrm>
            <a:off x="8391709" y="3897751"/>
            <a:ext cx="3023124" cy="2288937"/>
          </a:xfrm>
          <a:prstGeom prst="rect">
            <a:avLst/>
          </a:prstGeom>
          <a:ln>
            <a:solidFill>
              <a:schemeClr val="tx1"/>
            </a:solidFill>
          </a:ln>
        </p:spPr>
      </p:pic>
      <p:sp>
        <p:nvSpPr>
          <p:cNvPr id="5" name="TextBox 4">
            <a:extLst>
              <a:ext uri="{FF2B5EF4-FFF2-40B4-BE49-F238E27FC236}">
                <a16:creationId xmlns:a16="http://schemas.microsoft.com/office/drawing/2014/main" id="{ECA19764-450B-4C70-8419-ED5B01BBA755}"/>
              </a:ext>
            </a:extLst>
          </p:cNvPr>
          <p:cNvSpPr txBox="1"/>
          <p:nvPr/>
        </p:nvSpPr>
        <p:spPr>
          <a:xfrm>
            <a:off x="8330676" y="6186688"/>
            <a:ext cx="3023124" cy="276999"/>
          </a:xfrm>
          <a:prstGeom prst="rect">
            <a:avLst/>
          </a:prstGeom>
          <a:noFill/>
        </p:spPr>
        <p:txBody>
          <a:bodyPr wrap="square" rtlCol="0">
            <a:spAutoFit/>
          </a:bodyPr>
          <a:lstStyle/>
          <a:p>
            <a:pPr algn="ctr"/>
            <a:r>
              <a:rPr lang="en-US" sz="1200" dirty="0"/>
              <a:t>UC-IPM</a:t>
            </a:r>
          </a:p>
        </p:txBody>
      </p:sp>
      <p:pic>
        <p:nvPicPr>
          <p:cNvPr id="9" name="Picture 8">
            <a:extLst>
              <a:ext uri="{FF2B5EF4-FFF2-40B4-BE49-F238E27FC236}">
                <a16:creationId xmlns:a16="http://schemas.microsoft.com/office/drawing/2014/main" id="{29BD36BA-D70A-4289-9ADE-A73B795B2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3698799"/>
            <a:ext cx="2015134" cy="2686845"/>
          </a:xfrm>
          <a:prstGeom prst="rect">
            <a:avLst/>
          </a:prstGeom>
          <a:ln>
            <a:solidFill>
              <a:schemeClr val="tx1"/>
            </a:solidFill>
          </a:ln>
        </p:spPr>
      </p:pic>
      <p:pic>
        <p:nvPicPr>
          <p:cNvPr id="11" name="Picture 10">
            <a:extLst>
              <a:ext uri="{FF2B5EF4-FFF2-40B4-BE49-F238E27FC236}">
                <a16:creationId xmlns:a16="http://schemas.microsoft.com/office/drawing/2014/main" id="{ABA74CE7-CEEA-40BE-81B6-BB61122B06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6035" y="3698797"/>
            <a:ext cx="2015135" cy="2686847"/>
          </a:xfrm>
          <a:prstGeom prst="rect">
            <a:avLst/>
          </a:prstGeom>
          <a:ln>
            <a:solidFill>
              <a:schemeClr val="tx1"/>
            </a:solidFill>
          </a:ln>
        </p:spPr>
      </p:pic>
      <p:sp>
        <p:nvSpPr>
          <p:cNvPr id="12" name="TextBox 11">
            <a:extLst>
              <a:ext uri="{FF2B5EF4-FFF2-40B4-BE49-F238E27FC236}">
                <a16:creationId xmlns:a16="http://schemas.microsoft.com/office/drawing/2014/main" id="{6D798AC2-FE9C-4707-8366-B3F295BF533F}"/>
              </a:ext>
            </a:extLst>
          </p:cNvPr>
          <p:cNvSpPr txBox="1"/>
          <p:nvPr/>
        </p:nvSpPr>
        <p:spPr>
          <a:xfrm>
            <a:off x="838200" y="6387407"/>
            <a:ext cx="7050807" cy="276999"/>
          </a:xfrm>
          <a:prstGeom prst="rect">
            <a:avLst/>
          </a:prstGeom>
          <a:noFill/>
        </p:spPr>
        <p:txBody>
          <a:bodyPr wrap="square" rtlCol="0">
            <a:spAutoFit/>
          </a:bodyPr>
          <a:lstStyle/>
          <a:p>
            <a:pPr algn="ctr"/>
            <a:r>
              <a:rPr lang="en-US" sz="1200" dirty="0"/>
              <a:t>Photos: M. Lagorio</a:t>
            </a:r>
          </a:p>
        </p:txBody>
      </p:sp>
      <p:pic>
        <p:nvPicPr>
          <p:cNvPr id="14" name="Picture 13">
            <a:extLst>
              <a:ext uri="{FF2B5EF4-FFF2-40B4-BE49-F238E27FC236}">
                <a16:creationId xmlns:a16="http://schemas.microsoft.com/office/drawing/2014/main" id="{E1B1C454-89BC-4038-AB33-5A009113DE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3872" y="3698797"/>
            <a:ext cx="2015135" cy="2686847"/>
          </a:xfrm>
          <a:prstGeom prst="rect">
            <a:avLst/>
          </a:prstGeom>
          <a:ln>
            <a:solidFill>
              <a:schemeClr val="tx1"/>
            </a:solidFill>
          </a:ln>
        </p:spPr>
      </p:pic>
    </p:spTree>
    <p:extLst>
      <p:ext uri="{BB962C8B-B14F-4D97-AF65-F5344CB8AC3E}">
        <p14:creationId xmlns:p14="http://schemas.microsoft.com/office/powerpoint/2010/main" val="684323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E49C1-AA1B-42D2-8523-7D921FE131A6}"/>
              </a:ext>
            </a:extLst>
          </p:cNvPr>
          <p:cNvSpPr>
            <a:spLocks noGrp="1"/>
          </p:cNvSpPr>
          <p:nvPr>
            <p:ph type="title"/>
          </p:nvPr>
        </p:nvSpPr>
        <p:spPr>
          <a:xfrm>
            <a:off x="838200" y="365125"/>
            <a:ext cx="10515600" cy="929185"/>
          </a:xfrm>
        </p:spPr>
        <p:txBody>
          <a:bodyPr/>
          <a:lstStyle/>
          <a:p>
            <a:r>
              <a:rPr lang="en-US" b="1" dirty="0"/>
              <a:t>Monitoring cucumber beetles</a:t>
            </a:r>
          </a:p>
        </p:txBody>
      </p:sp>
      <p:sp>
        <p:nvSpPr>
          <p:cNvPr id="3" name="Content Placeholder 2">
            <a:extLst>
              <a:ext uri="{FF2B5EF4-FFF2-40B4-BE49-F238E27FC236}">
                <a16:creationId xmlns:a16="http://schemas.microsoft.com/office/drawing/2014/main" id="{29A73046-95B5-4DFE-AFD1-972DF0F2DCCF}"/>
              </a:ext>
            </a:extLst>
          </p:cNvPr>
          <p:cNvSpPr>
            <a:spLocks noGrp="1"/>
          </p:cNvSpPr>
          <p:nvPr>
            <p:ph idx="1"/>
          </p:nvPr>
        </p:nvSpPr>
        <p:spPr>
          <a:xfrm>
            <a:off x="838200" y="1571308"/>
            <a:ext cx="6414856" cy="4882653"/>
          </a:xfrm>
        </p:spPr>
        <p:txBody>
          <a:bodyPr/>
          <a:lstStyle/>
          <a:p>
            <a:r>
              <a:rPr lang="en-US" b="1" dirty="0"/>
              <a:t>Hard to find in winter</a:t>
            </a:r>
          </a:p>
          <a:p>
            <a:pPr lvl="1"/>
            <a:r>
              <a:rPr lang="en-US" b="1" dirty="0"/>
              <a:t>Hide in leaf litter, near trees, shrubbery, fences, structures, weedy areas</a:t>
            </a:r>
          </a:p>
          <a:p>
            <a:r>
              <a:rPr lang="en-US" b="1" dirty="0"/>
              <a:t>Start after transplanting or when seedlings emerge</a:t>
            </a:r>
          </a:p>
          <a:p>
            <a:r>
              <a:rPr lang="en-US" b="1" dirty="0"/>
              <a:t>Continue through fruiting stage </a:t>
            </a:r>
          </a:p>
          <a:p>
            <a:r>
              <a:rPr lang="en-US" b="1" dirty="0"/>
              <a:t>Scouting is most effective</a:t>
            </a:r>
          </a:p>
          <a:p>
            <a:r>
              <a:rPr lang="en-US" b="1" dirty="0"/>
              <a:t>Less beetle damage seen between 4-leaf stage and flowering</a:t>
            </a:r>
          </a:p>
          <a:p>
            <a:endParaRPr lang="en-US" dirty="0"/>
          </a:p>
        </p:txBody>
      </p:sp>
      <p:pic>
        <p:nvPicPr>
          <p:cNvPr id="4" name="Picture 3">
            <a:extLst>
              <a:ext uri="{FF2B5EF4-FFF2-40B4-BE49-F238E27FC236}">
                <a16:creationId xmlns:a16="http://schemas.microsoft.com/office/drawing/2014/main" id="{96F37F21-7145-4A08-B39F-85814DD25220}"/>
              </a:ext>
            </a:extLst>
          </p:cNvPr>
          <p:cNvPicPr>
            <a:picLocks noChangeAspect="1"/>
          </p:cNvPicPr>
          <p:nvPr/>
        </p:nvPicPr>
        <p:blipFill>
          <a:blip r:embed="rId3"/>
          <a:stretch>
            <a:fillRect/>
          </a:stretch>
        </p:blipFill>
        <p:spPr>
          <a:xfrm>
            <a:off x="8087555" y="479293"/>
            <a:ext cx="3410505" cy="2429985"/>
          </a:xfrm>
          <a:prstGeom prst="rect">
            <a:avLst/>
          </a:prstGeom>
          <a:ln>
            <a:solidFill>
              <a:schemeClr val="tx1"/>
            </a:solidFill>
          </a:ln>
        </p:spPr>
      </p:pic>
      <p:sp>
        <p:nvSpPr>
          <p:cNvPr id="6" name="TextBox 5">
            <a:extLst>
              <a:ext uri="{FF2B5EF4-FFF2-40B4-BE49-F238E27FC236}">
                <a16:creationId xmlns:a16="http://schemas.microsoft.com/office/drawing/2014/main" id="{6228AF80-9793-41F3-8579-37D8FDBBECFE}"/>
              </a:ext>
            </a:extLst>
          </p:cNvPr>
          <p:cNvSpPr txBox="1"/>
          <p:nvPr/>
        </p:nvSpPr>
        <p:spPr>
          <a:xfrm>
            <a:off x="8087555" y="2909278"/>
            <a:ext cx="3410505" cy="276999"/>
          </a:xfrm>
          <a:prstGeom prst="rect">
            <a:avLst/>
          </a:prstGeom>
          <a:noFill/>
        </p:spPr>
        <p:txBody>
          <a:bodyPr wrap="square" rtlCol="0">
            <a:spAutoFit/>
          </a:bodyPr>
          <a:lstStyle/>
          <a:p>
            <a:pPr algn="ctr"/>
            <a:r>
              <a:rPr lang="en-US" sz="1200" dirty="0"/>
              <a:t>R. Hemberger: Natural History of Orange County</a:t>
            </a:r>
          </a:p>
        </p:txBody>
      </p:sp>
      <p:pic>
        <p:nvPicPr>
          <p:cNvPr id="7" name="Picture 6">
            <a:extLst>
              <a:ext uri="{FF2B5EF4-FFF2-40B4-BE49-F238E27FC236}">
                <a16:creationId xmlns:a16="http://schemas.microsoft.com/office/drawing/2014/main" id="{643C743E-0C93-401A-95F0-6DD78E2F7277}"/>
              </a:ext>
            </a:extLst>
          </p:cNvPr>
          <p:cNvPicPr>
            <a:picLocks noChangeAspect="1"/>
          </p:cNvPicPr>
          <p:nvPr/>
        </p:nvPicPr>
        <p:blipFill>
          <a:blip r:embed="rId4"/>
          <a:stretch>
            <a:fillRect/>
          </a:stretch>
        </p:blipFill>
        <p:spPr>
          <a:xfrm>
            <a:off x="8312442" y="3487058"/>
            <a:ext cx="2960729" cy="2706952"/>
          </a:xfrm>
          <a:prstGeom prst="rect">
            <a:avLst/>
          </a:prstGeom>
          <a:ln>
            <a:solidFill>
              <a:schemeClr val="tx1"/>
            </a:solidFill>
          </a:ln>
        </p:spPr>
      </p:pic>
      <p:sp>
        <p:nvSpPr>
          <p:cNvPr id="8" name="TextBox 7">
            <a:extLst>
              <a:ext uri="{FF2B5EF4-FFF2-40B4-BE49-F238E27FC236}">
                <a16:creationId xmlns:a16="http://schemas.microsoft.com/office/drawing/2014/main" id="{78A07D91-E2B0-4FF7-8196-503EE990179D}"/>
              </a:ext>
            </a:extLst>
          </p:cNvPr>
          <p:cNvSpPr txBox="1"/>
          <p:nvPr/>
        </p:nvSpPr>
        <p:spPr>
          <a:xfrm>
            <a:off x="8312442" y="6240207"/>
            <a:ext cx="2960729" cy="276999"/>
          </a:xfrm>
          <a:prstGeom prst="rect">
            <a:avLst/>
          </a:prstGeom>
          <a:noFill/>
        </p:spPr>
        <p:txBody>
          <a:bodyPr wrap="square" rtlCol="0">
            <a:spAutoFit/>
          </a:bodyPr>
          <a:lstStyle/>
          <a:p>
            <a:pPr algn="ctr"/>
            <a:r>
              <a:rPr lang="en-US" sz="1200" dirty="0"/>
              <a:t>BugGuide.net</a:t>
            </a:r>
          </a:p>
        </p:txBody>
      </p:sp>
    </p:spTree>
    <p:extLst>
      <p:ext uri="{BB962C8B-B14F-4D97-AF65-F5344CB8AC3E}">
        <p14:creationId xmlns:p14="http://schemas.microsoft.com/office/powerpoint/2010/main" val="4155378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ABDF-2DFE-46A0-A951-9D2BE48193CB}"/>
              </a:ext>
            </a:extLst>
          </p:cNvPr>
          <p:cNvSpPr>
            <a:spLocks noGrp="1"/>
          </p:cNvSpPr>
          <p:nvPr>
            <p:ph type="title"/>
          </p:nvPr>
        </p:nvSpPr>
        <p:spPr>
          <a:xfrm>
            <a:off x="838200" y="365125"/>
            <a:ext cx="10515600" cy="1113719"/>
          </a:xfrm>
        </p:spPr>
        <p:txBody>
          <a:bodyPr/>
          <a:lstStyle/>
          <a:p>
            <a:r>
              <a:rPr lang="en-US" b="1" dirty="0"/>
              <a:t>Management</a:t>
            </a:r>
          </a:p>
        </p:txBody>
      </p:sp>
      <p:sp>
        <p:nvSpPr>
          <p:cNvPr id="3" name="Content Placeholder 2">
            <a:extLst>
              <a:ext uri="{FF2B5EF4-FFF2-40B4-BE49-F238E27FC236}">
                <a16:creationId xmlns:a16="http://schemas.microsoft.com/office/drawing/2014/main" id="{297A5ABC-E1E9-4067-B94C-373C65F9A5B3}"/>
              </a:ext>
            </a:extLst>
          </p:cNvPr>
          <p:cNvSpPr>
            <a:spLocks noGrp="1"/>
          </p:cNvSpPr>
          <p:nvPr>
            <p:ph idx="1"/>
          </p:nvPr>
        </p:nvSpPr>
        <p:spPr>
          <a:xfrm>
            <a:off x="838200" y="1478844"/>
            <a:ext cx="5257800" cy="4876800"/>
          </a:xfrm>
        </p:spPr>
        <p:txBody>
          <a:bodyPr>
            <a:normAutofit/>
          </a:bodyPr>
          <a:lstStyle/>
          <a:p>
            <a:r>
              <a:rPr lang="en-US" b="1" dirty="0"/>
              <a:t>Cucumber beetles are difficult to control</a:t>
            </a:r>
          </a:p>
          <a:p>
            <a:r>
              <a:rPr lang="en-US" b="1" dirty="0"/>
              <a:t>Multiple population peaks throughout the season</a:t>
            </a:r>
          </a:p>
          <a:p>
            <a:r>
              <a:rPr lang="en-US" b="1" dirty="0"/>
              <a:t>Late season infestations usually not as damaging as early season</a:t>
            </a:r>
          </a:p>
          <a:p>
            <a:r>
              <a:rPr lang="en-US" b="1" dirty="0"/>
              <a:t>Larger plants can tolerate damage</a:t>
            </a:r>
          </a:p>
          <a:p>
            <a:r>
              <a:rPr lang="en-US" b="1" dirty="0"/>
              <a:t>Biological, physical, cultural, chemical</a:t>
            </a:r>
          </a:p>
          <a:p>
            <a:endParaRPr lang="en-US" dirty="0"/>
          </a:p>
          <a:p>
            <a:endParaRPr lang="en-US" dirty="0"/>
          </a:p>
        </p:txBody>
      </p:sp>
      <p:pic>
        <p:nvPicPr>
          <p:cNvPr id="5" name="Picture 4">
            <a:extLst>
              <a:ext uri="{FF2B5EF4-FFF2-40B4-BE49-F238E27FC236}">
                <a16:creationId xmlns:a16="http://schemas.microsoft.com/office/drawing/2014/main" id="{5776DC46-3015-44DF-BDB0-46E964D03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5185" y="1659467"/>
            <a:ext cx="5110104" cy="3832578"/>
          </a:xfrm>
          <a:prstGeom prst="rect">
            <a:avLst/>
          </a:prstGeom>
          <a:ln>
            <a:solidFill>
              <a:schemeClr val="tx1"/>
            </a:solidFill>
          </a:ln>
        </p:spPr>
      </p:pic>
    </p:spTree>
    <p:extLst>
      <p:ext uri="{BB962C8B-B14F-4D97-AF65-F5344CB8AC3E}">
        <p14:creationId xmlns:p14="http://schemas.microsoft.com/office/powerpoint/2010/main" val="1231363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F39CA-EFC4-46F1-8FE6-10E44CC72CC2}"/>
              </a:ext>
            </a:extLst>
          </p:cNvPr>
          <p:cNvSpPr>
            <a:spLocks noGrp="1"/>
          </p:cNvSpPr>
          <p:nvPr>
            <p:ph type="title"/>
          </p:nvPr>
        </p:nvSpPr>
        <p:spPr/>
        <p:txBody>
          <a:bodyPr/>
          <a:lstStyle/>
          <a:p>
            <a:r>
              <a:rPr lang="en-US" b="1" dirty="0"/>
              <a:t>Biological control</a:t>
            </a:r>
          </a:p>
        </p:txBody>
      </p:sp>
      <p:sp>
        <p:nvSpPr>
          <p:cNvPr id="3" name="Content Placeholder 2">
            <a:extLst>
              <a:ext uri="{FF2B5EF4-FFF2-40B4-BE49-F238E27FC236}">
                <a16:creationId xmlns:a16="http://schemas.microsoft.com/office/drawing/2014/main" id="{58B124D5-D053-4B4C-B29D-C697B16983D7}"/>
              </a:ext>
            </a:extLst>
          </p:cNvPr>
          <p:cNvSpPr>
            <a:spLocks noGrp="1"/>
          </p:cNvSpPr>
          <p:nvPr>
            <p:ph idx="1"/>
          </p:nvPr>
        </p:nvSpPr>
        <p:spPr>
          <a:xfrm>
            <a:off x="838200" y="1589103"/>
            <a:ext cx="6485878" cy="4587860"/>
          </a:xfrm>
        </p:spPr>
        <p:txBody>
          <a:bodyPr>
            <a:normAutofit/>
          </a:bodyPr>
          <a:lstStyle/>
          <a:p>
            <a:r>
              <a:rPr lang="en-US" b="1" dirty="0"/>
              <a:t>Variety of natural enemies</a:t>
            </a:r>
          </a:p>
          <a:p>
            <a:pPr lvl="1"/>
            <a:r>
              <a:rPr lang="en-US" b="1" dirty="0"/>
              <a:t> Lacewings, damsel bugs, assassin bugs, </a:t>
            </a:r>
            <a:r>
              <a:rPr lang="en-US" b="1" dirty="0" err="1"/>
              <a:t>bigeyed</a:t>
            </a:r>
            <a:r>
              <a:rPr lang="en-US" b="1" dirty="0"/>
              <a:t> bugs, minute pirate bugs, soldier beetles, ground beetles, and spiders</a:t>
            </a:r>
          </a:p>
          <a:p>
            <a:r>
              <a:rPr lang="en-US" b="1" dirty="0"/>
              <a:t>Parasitic tachinid fly, </a:t>
            </a:r>
            <a:r>
              <a:rPr lang="en-US" b="1" i="1" dirty="0" err="1"/>
              <a:t>Celatoria</a:t>
            </a:r>
            <a:r>
              <a:rPr lang="en-US" b="1" i="1" dirty="0"/>
              <a:t> spp.</a:t>
            </a:r>
          </a:p>
          <a:p>
            <a:r>
              <a:rPr lang="en-US" b="1" i="1" dirty="0"/>
              <a:t>C. </a:t>
            </a:r>
            <a:r>
              <a:rPr lang="en-US" b="1" i="1" dirty="0" err="1"/>
              <a:t>setosa</a:t>
            </a:r>
            <a:r>
              <a:rPr lang="en-US" b="1" i="1" dirty="0">
                <a:sym typeface="Wingdings" panose="05000000000000000000" pitchFamily="2" charset="2"/>
              </a:rPr>
              <a:t> </a:t>
            </a:r>
            <a:r>
              <a:rPr lang="en-US" b="1" dirty="0"/>
              <a:t>western striped</a:t>
            </a:r>
            <a:endParaRPr lang="en-US" b="1" i="1" dirty="0"/>
          </a:p>
          <a:p>
            <a:r>
              <a:rPr lang="en-US" b="1" i="1" dirty="0"/>
              <a:t>C. </a:t>
            </a:r>
            <a:r>
              <a:rPr lang="en-US" b="1" i="1" dirty="0" err="1"/>
              <a:t>diabroticae</a:t>
            </a:r>
            <a:r>
              <a:rPr lang="en-US" b="1" dirty="0">
                <a:sym typeface="Wingdings" panose="05000000000000000000" pitchFamily="2" charset="2"/>
              </a:rPr>
              <a:t></a:t>
            </a:r>
            <a:r>
              <a:rPr lang="en-US" b="1" dirty="0"/>
              <a:t> western spotted </a:t>
            </a:r>
          </a:p>
          <a:p>
            <a:r>
              <a:rPr lang="en-US" b="1" dirty="0"/>
              <a:t>Rarely reduce populations below economically damaging levels</a:t>
            </a:r>
          </a:p>
          <a:p>
            <a:r>
              <a:rPr lang="en-US" b="1" dirty="0"/>
              <a:t>More parasitism in organic fields</a:t>
            </a:r>
          </a:p>
        </p:txBody>
      </p:sp>
      <p:pic>
        <p:nvPicPr>
          <p:cNvPr id="4" name="Picture 3">
            <a:extLst>
              <a:ext uri="{FF2B5EF4-FFF2-40B4-BE49-F238E27FC236}">
                <a16:creationId xmlns:a16="http://schemas.microsoft.com/office/drawing/2014/main" id="{1BDEF731-8696-451C-977D-ED5EFE5055EE}"/>
              </a:ext>
            </a:extLst>
          </p:cNvPr>
          <p:cNvPicPr>
            <a:picLocks noChangeAspect="1"/>
          </p:cNvPicPr>
          <p:nvPr/>
        </p:nvPicPr>
        <p:blipFill>
          <a:blip r:embed="rId3"/>
          <a:stretch>
            <a:fillRect/>
          </a:stretch>
        </p:blipFill>
        <p:spPr>
          <a:xfrm>
            <a:off x="8502904" y="4014028"/>
            <a:ext cx="1988477" cy="1977825"/>
          </a:xfrm>
          <a:prstGeom prst="rect">
            <a:avLst/>
          </a:prstGeom>
          <a:ln>
            <a:solidFill>
              <a:schemeClr val="tx1"/>
            </a:solidFill>
          </a:ln>
        </p:spPr>
      </p:pic>
      <p:sp>
        <p:nvSpPr>
          <p:cNvPr id="5" name="TextBox 4">
            <a:extLst>
              <a:ext uri="{FF2B5EF4-FFF2-40B4-BE49-F238E27FC236}">
                <a16:creationId xmlns:a16="http://schemas.microsoft.com/office/drawing/2014/main" id="{38988000-7879-431F-8AA4-8FC8C0083FC8}"/>
              </a:ext>
            </a:extLst>
          </p:cNvPr>
          <p:cNvSpPr txBox="1"/>
          <p:nvPr/>
        </p:nvSpPr>
        <p:spPr>
          <a:xfrm>
            <a:off x="8487112" y="5991853"/>
            <a:ext cx="1988477" cy="276999"/>
          </a:xfrm>
          <a:prstGeom prst="rect">
            <a:avLst/>
          </a:prstGeom>
          <a:noFill/>
        </p:spPr>
        <p:txBody>
          <a:bodyPr wrap="square" rtlCol="0">
            <a:spAutoFit/>
          </a:bodyPr>
          <a:lstStyle/>
          <a:p>
            <a:pPr algn="ctr"/>
            <a:r>
              <a:rPr lang="en-US" sz="1200" dirty="0"/>
              <a:t>BugGuide.net</a:t>
            </a:r>
          </a:p>
        </p:txBody>
      </p:sp>
      <p:pic>
        <p:nvPicPr>
          <p:cNvPr id="8" name="Picture 7">
            <a:extLst>
              <a:ext uri="{FF2B5EF4-FFF2-40B4-BE49-F238E27FC236}">
                <a16:creationId xmlns:a16="http://schemas.microsoft.com/office/drawing/2014/main" id="{58546DCB-F8E8-4EF7-8198-69153B87E153}"/>
              </a:ext>
            </a:extLst>
          </p:cNvPr>
          <p:cNvPicPr>
            <a:picLocks noChangeAspect="1"/>
          </p:cNvPicPr>
          <p:nvPr/>
        </p:nvPicPr>
        <p:blipFill>
          <a:blip r:embed="rId4"/>
          <a:stretch>
            <a:fillRect/>
          </a:stretch>
        </p:blipFill>
        <p:spPr>
          <a:xfrm>
            <a:off x="7557131" y="430799"/>
            <a:ext cx="3880025" cy="2998201"/>
          </a:xfrm>
          <a:prstGeom prst="rect">
            <a:avLst/>
          </a:prstGeom>
          <a:ln>
            <a:solidFill>
              <a:schemeClr val="tx1"/>
            </a:solidFill>
          </a:ln>
        </p:spPr>
      </p:pic>
      <p:sp>
        <p:nvSpPr>
          <p:cNvPr id="9" name="TextBox 8">
            <a:extLst>
              <a:ext uri="{FF2B5EF4-FFF2-40B4-BE49-F238E27FC236}">
                <a16:creationId xmlns:a16="http://schemas.microsoft.com/office/drawing/2014/main" id="{FBDBABD7-CE49-49A9-B664-B1305E54A241}"/>
              </a:ext>
            </a:extLst>
          </p:cNvPr>
          <p:cNvSpPr txBox="1"/>
          <p:nvPr/>
        </p:nvSpPr>
        <p:spPr>
          <a:xfrm>
            <a:off x="7557131" y="3429000"/>
            <a:ext cx="3880025" cy="461665"/>
          </a:xfrm>
          <a:prstGeom prst="rect">
            <a:avLst/>
          </a:prstGeom>
          <a:noFill/>
        </p:spPr>
        <p:txBody>
          <a:bodyPr wrap="square" rtlCol="0">
            <a:spAutoFit/>
          </a:bodyPr>
          <a:lstStyle/>
          <a:p>
            <a:pPr algn="ctr"/>
            <a:r>
              <a:rPr lang="en-US" sz="1200" dirty="0"/>
              <a:t>Row Covers &amp; Pest Control for Vegetable Gardens; Gardening Guidebook for Ohio</a:t>
            </a:r>
          </a:p>
        </p:txBody>
      </p:sp>
    </p:spTree>
    <p:extLst>
      <p:ext uri="{BB962C8B-B14F-4D97-AF65-F5344CB8AC3E}">
        <p14:creationId xmlns:p14="http://schemas.microsoft.com/office/powerpoint/2010/main" val="3394827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1BA19-3EDA-4A34-A78D-AC06FE59E8C5}"/>
              </a:ext>
            </a:extLst>
          </p:cNvPr>
          <p:cNvSpPr>
            <a:spLocks noGrp="1"/>
          </p:cNvSpPr>
          <p:nvPr>
            <p:ph type="title"/>
          </p:nvPr>
        </p:nvSpPr>
        <p:spPr/>
        <p:txBody>
          <a:bodyPr/>
          <a:lstStyle/>
          <a:p>
            <a:r>
              <a:rPr lang="en-US" b="1" dirty="0"/>
              <a:t>Physical control</a:t>
            </a:r>
          </a:p>
        </p:txBody>
      </p:sp>
      <p:sp>
        <p:nvSpPr>
          <p:cNvPr id="3" name="Content Placeholder 2">
            <a:extLst>
              <a:ext uri="{FF2B5EF4-FFF2-40B4-BE49-F238E27FC236}">
                <a16:creationId xmlns:a16="http://schemas.microsoft.com/office/drawing/2014/main" id="{2B79F0EC-72EB-48F6-89BF-F408CBB2036B}"/>
              </a:ext>
            </a:extLst>
          </p:cNvPr>
          <p:cNvSpPr>
            <a:spLocks noGrp="1"/>
          </p:cNvSpPr>
          <p:nvPr>
            <p:ph idx="1"/>
          </p:nvPr>
        </p:nvSpPr>
        <p:spPr>
          <a:xfrm>
            <a:off x="838200" y="1524000"/>
            <a:ext cx="6330244" cy="4652963"/>
          </a:xfrm>
        </p:spPr>
        <p:txBody>
          <a:bodyPr>
            <a:normAutofit lnSpcReduction="10000"/>
          </a:bodyPr>
          <a:lstStyle/>
          <a:p>
            <a:r>
              <a:rPr lang="en-US" b="1" dirty="0"/>
              <a:t>Protect seedlings with covers or screens</a:t>
            </a:r>
            <a:r>
              <a:rPr lang="en-US" b="1" dirty="0">
                <a:sym typeface="Wingdings" panose="05000000000000000000" pitchFamily="2" charset="2"/>
              </a:rPr>
              <a:t> physical barrier</a:t>
            </a:r>
          </a:p>
          <a:p>
            <a:r>
              <a:rPr lang="en-US" b="1" dirty="0">
                <a:sym typeface="Wingdings" panose="05000000000000000000" pitchFamily="2" charset="2"/>
              </a:rPr>
              <a:t>Place covers early so beetles and other pests cannot lay eggs under the cover</a:t>
            </a:r>
          </a:p>
          <a:p>
            <a:r>
              <a:rPr lang="en-US" b="1" dirty="0">
                <a:sym typeface="Wingdings" panose="05000000000000000000" pitchFamily="2" charset="2"/>
              </a:rPr>
              <a:t>Remove once plants are large enough to tolerate damage</a:t>
            </a:r>
          </a:p>
          <a:p>
            <a:r>
              <a:rPr lang="en-US" b="1" dirty="0">
                <a:sym typeface="Wingdings" panose="05000000000000000000" pitchFamily="2" charset="2"/>
              </a:rPr>
              <a:t>Can also help with sunlight and other environmental conditions</a:t>
            </a:r>
          </a:p>
          <a:p>
            <a:r>
              <a:rPr lang="en-US" b="1" dirty="0">
                <a:sym typeface="Wingdings" panose="05000000000000000000" pitchFamily="2" charset="2"/>
              </a:rPr>
              <a:t>May limit ability to check plants or irrigate</a:t>
            </a:r>
          </a:p>
          <a:p>
            <a:r>
              <a:rPr lang="en-US" b="1" dirty="0">
                <a:sym typeface="Wingdings" panose="05000000000000000000" pitchFamily="2" charset="2"/>
              </a:rPr>
              <a:t>Expensive for large areas</a:t>
            </a:r>
            <a:endParaRPr lang="en-US" b="1" dirty="0"/>
          </a:p>
        </p:txBody>
      </p:sp>
      <p:pic>
        <p:nvPicPr>
          <p:cNvPr id="5" name="Picture 4">
            <a:extLst>
              <a:ext uri="{FF2B5EF4-FFF2-40B4-BE49-F238E27FC236}">
                <a16:creationId xmlns:a16="http://schemas.microsoft.com/office/drawing/2014/main" id="{6FAB6C62-FF76-410E-92DF-B6958AC3BA6E}"/>
              </a:ext>
            </a:extLst>
          </p:cNvPr>
          <p:cNvPicPr>
            <a:picLocks noChangeAspect="1"/>
          </p:cNvPicPr>
          <p:nvPr/>
        </p:nvPicPr>
        <p:blipFill>
          <a:blip r:embed="rId3"/>
          <a:stretch>
            <a:fillRect/>
          </a:stretch>
        </p:blipFill>
        <p:spPr>
          <a:xfrm>
            <a:off x="7168444" y="1942297"/>
            <a:ext cx="4515858" cy="2973405"/>
          </a:xfrm>
          <a:prstGeom prst="rect">
            <a:avLst/>
          </a:prstGeom>
          <a:ln>
            <a:solidFill>
              <a:schemeClr val="tx1"/>
            </a:solidFill>
          </a:ln>
        </p:spPr>
      </p:pic>
      <p:sp>
        <p:nvSpPr>
          <p:cNvPr id="6" name="TextBox 5">
            <a:extLst>
              <a:ext uri="{FF2B5EF4-FFF2-40B4-BE49-F238E27FC236}">
                <a16:creationId xmlns:a16="http://schemas.microsoft.com/office/drawing/2014/main" id="{5119F9A9-A9D1-4051-8459-84FAC8DA21A1}"/>
              </a:ext>
            </a:extLst>
          </p:cNvPr>
          <p:cNvSpPr txBox="1"/>
          <p:nvPr/>
        </p:nvSpPr>
        <p:spPr>
          <a:xfrm>
            <a:off x="7168444" y="4981258"/>
            <a:ext cx="4515858" cy="276999"/>
          </a:xfrm>
          <a:prstGeom prst="rect">
            <a:avLst/>
          </a:prstGeom>
          <a:noFill/>
        </p:spPr>
        <p:txBody>
          <a:bodyPr wrap="square" rtlCol="0">
            <a:spAutoFit/>
          </a:bodyPr>
          <a:lstStyle/>
          <a:p>
            <a:pPr algn="ctr"/>
            <a:r>
              <a:rPr lang="en-US" sz="1200" dirty="0"/>
              <a:t>UC-IPM</a:t>
            </a:r>
          </a:p>
        </p:txBody>
      </p:sp>
    </p:spTree>
    <p:extLst>
      <p:ext uri="{BB962C8B-B14F-4D97-AF65-F5344CB8AC3E}">
        <p14:creationId xmlns:p14="http://schemas.microsoft.com/office/powerpoint/2010/main" val="144862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9B30E-E680-44A4-8667-381755FF0D7D}"/>
              </a:ext>
            </a:extLst>
          </p:cNvPr>
          <p:cNvSpPr>
            <a:spLocks noGrp="1"/>
          </p:cNvSpPr>
          <p:nvPr>
            <p:ph type="title"/>
          </p:nvPr>
        </p:nvSpPr>
        <p:spPr>
          <a:xfrm>
            <a:off x="838200" y="365126"/>
            <a:ext cx="10515600" cy="1023408"/>
          </a:xfrm>
        </p:spPr>
        <p:txBody>
          <a:bodyPr/>
          <a:lstStyle/>
          <a:p>
            <a:r>
              <a:rPr lang="en-US" b="1" dirty="0"/>
              <a:t>Cultural control</a:t>
            </a:r>
          </a:p>
        </p:txBody>
      </p:sp>
      <p:sp>
        <p:nvSpPr>
          <p:cNvPr id="3" name="Content Placeholder 2">
            <a:extLst>
              <a:ext uri="{FF2B5EF4-FFF2-40B4-BE49-F238E27FC236}">
                <a16:creationId xmlns:a16="http://schemas.microsoft.com/office/drawing/2014/main" id="{C3130FB4-6B77-4717-9405-AC36AFF9027B}"/>
              </a:ext>
            </a:extLst>
          </p:cNvPr>
          <p:cNvSpPr>
            <a:spLocks noGrp="1"/>
          </p:cNvSpPr>
          <p:nvPr>
            <p:ph idx="1"/>
          </p:nvPr>
        </p:nvSpPr>
        <p:spPr>
          <a:xfrm>
            <a:off x="838200" y="1388534"/>
            <a:ext cx="6420556" cy="5192888"/>
          </a:xfrm>
        </p:spPr>
        <p:txBody>
          <a:bodyPr/>
          <a:lstStyle/>
          <a:p>
            <a:r>
              <a:rPr lang="en-US" b="1" dirty="0"/>
              <a:t>Remove weedy areas prior to planting</a:t>
            </a:r>
          </a:p>
          <a:p>
            <a:r>
              <a:rPr lang="en-US" b="1" dirty="0"/>
              <a:t>Plant larger transplants or extra seeds</a:t>
            </a:r>
          </a:p>
          <a:p>
            <a:r>
              <a:rPr lang="en-US" b="1" dirty="0"/>
              <a:t>Older plants can tolerate up to 25% defoliation without yield loss</a:t>
            </a:r>
          </a:p>
          <a:p>
            <a:r>
              <a:rPr lang="en-US" b="1" dirty="0"/>
              <a:t>Plant cucurbits as far from corn or other grasses as possible</a:t>
            </a:r>
          </a:p>
          <a:p>
            <a:r>
              <a:rPr lang="en-US" b="1" dirty="0"/>
              <a:t>Planting late spring may help avoid first striped beetle population peak </a:t>
            </a:r>
          </a:p>
          <a:p>
            <a:r>
              <a:rPr lang="en-US" b="1" dirty="0"/>
              <a:t>Trap crops (Blue Hubbard Squash) successful in </a:t>
            </a:r>
            <a:r>
              <a:rPr lang="en-US" b="1" dirty="0" err="1"/>
              <a:t>MidWest</a:t>
            </a:r>
            <a:endParaRPr lang="en-US" b="1" dirty="0"/>
          </a:p>
          <a:p>
            <a:endParaRPr lang="en-US" dirty="0"/>
          </a:p>
          <a:p>
            <a:endParaRPr lang="en-US" dirty="0"/>
          </a:p>
        </p:txBody>
      </p:sp>
      <p:pic>
        <p:nvPicPr>
          <p:cNvPr id="4" name="Picture 3">
            <a:extLst>
              <a:ext uri="{FF2B5EF4-FFF2-40B4-BE49-F238E27FC236}">
                <a16:creationId xmlns:a16="http://schemas.microsoft.com/office/drawing/2014/main" id="{D3A7F60A-3A9B-4B4B-9BAD-3EE24D4A253C}"/>
              </a:ext>
            </a:extLst>
          </p:cNvPr>
          <p:cNvPicPr>
            <a:picLocks noChangeAspect="1"/>
          </p:cNvPicPr>
          <p:nvPr/>
        </p:nvPicPr>
        <p:blipFill>
          <a:blip r:embed="rId3"/>
          <a:stretch>
            <a:fillRect/>
          </a:stretch>
        </p:blipFill>
        <p:spPr>
          <a:xfrm>
            <a:off x="7634747" y="2039029"/>
            <a:ext cx="4031683" cy="2779941"/>
          </a:xfrm>
          <a:prstGeom prst="rect">
            <a:avLst/>
          </a:prstGeom>
          <a:ln>
            <a:solidFill>
              <a:schemeClr val="tx1"/>
            </a:solidFill>
          </a:ln>
        </p:spPr>
      </p:pic>
      <p:sp>
        <p:nvSpPr>
          <p:cNvPr id="6" name="TextBox 5">
            <a:extLst>
              <a:ext uri="{FF2B5EF4-FFF2-40B4-BE49-F238E27FC236}">
                <a16:creationId xmlns:a16="http://schemas.microsoft.com/office/drawing/2014/main" id="{087D4B7C-C40B-4BAA-8C53-82F97577F0FE}"/>
              </a:ext>
            </a:extLst>
          </p:cNvPr>
          <p:cNvSpPr txBox="1"/>
          <p:nvPr/>
        </p:nvSpPr>
        <p:spPr>
          <a:xfrm>
            <a:off x="7603066" y="4818970"/>
            <a:ext cx="4063363" cy="276999"/>
          </a:xfrm>
          <a:prstGeom prst="rect">
            <a:avLst/>
          </a:prstGeom>
          <a:noFill/>
        </p:spPr>
        <p:txBody>
          <a:bodyPr wrap="square" rtlCol="0">
            <a:spAutoFit/>
          </a:bodyPr>
          <a:lstStyle/>
          <a:p>
            <a:pPr algn="ctr"/>
            <a:r>
              <a:rPr lang="en-US" sz="1200" dirty="0"/>
              <a:t>University of Missouri IPM</a:t>
            </a:r>
          </a:p>
        </p:txBody>
      </p:sp>
    </p:spTree>
    <p:extLst>
      <p:ext uri="{BB962C8B-B14F-4D97-AF65-F5344CB8AC3E}">
        <p14:creationId xmlns:p14="http://schemas.microsoft.com/office/powerpoint/2010/main" val="4160309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B8D6-4AB7-4C38-AE12-08A7C083C0B0}"/>
              </a:ext>
            </a:extLst>
          </p:cNvPr>
          <p:cNvSpPr>
            <a:spLocks noGrp="1"/>
          </p:cNvSpPr>
          <p:nvPr>
            <p:ph type="title"/>
          </p:nvPr>
        </p:nvSpPr>
        <p:spPr>
          <a:xfrm>
            <a:off x="838200" y="365125"/>
            <a:ext cx="10515600" cy="1104453"/>
          </a:xfrm>
        </p:spPr>
        <p:txBody>
          <a:bodyPr/>
          <a:lstStyle/>
          <a:p>
            <a:r>
              <a:rPr lang="en-US" b="1" dirty="0"/>
              <a:t>Chemical control</a:t>
            </a:r>
          </a:p>
        </p:txBody>
      </p:sp>
      <p:sp>
        <p:nvSpPr>
          <p:cNvPr id="3" name="Content Placeholder 2">
            <a:extLst>
              <a:ext uri="{FF2B5EF4-FFF2-40B4-BE49-F238E27FC236}">
                <a16:creationId xmlns:a16="http://schemas.microsoft.com/office/drawing/2014/main" id="{1E24CE0D-1511-4E50-B4C4-01FEDF307413}"/>
              </a:ext>
            </a:extLst>
          </p:cNvPr>
          <p:cNvSpPr>
            <a:spLocks noGrp="1"/>
          </p:cNvSpPr>
          <p:nvPr>
            <p:ph idx="1"/>
          </p:nvPr>
        </p:nvSpPr>
        <p:spPr>
          <a:xfrm>
            <a:off x="838200" y="1546578"/>
            <a:ext cx="5696811" cy="4630385"/>
          </a:xfrm>
        </p:spPr>
        <p:txBody>
          <a:bodyPr/>
          <a:lstStyle/>
          <a:p>
            <a:r>
              <a:rPr lang="en-US" b="1" dirty="0"/>
              <a:t>Directed at adult beetles</a:t>
            </a:r>
          </a:p>
          <a:p>
            <a:pPr lvl="1"/>
            <a:r>
              <a:rPr lang="en-US" b="1" dirty="0"/>
              <a:t>Larvae of spotted develop outside of cucurbit fields</a:t>
            </a:r>
          </a:p>
          <a:p>
            <a:pPr lvl="1"/>
            <a:r>
              <a:rPr lang="en-US" b="1" dirty="0"/>
              <a:t>Striped larvae are located on roots and cannot be reached with chemicals</a:t>
            </a:r>
          </a:p>
          <a:p>
            <a:r>
              <a:rPr lang="en-US" b="1" dirty="0"/>
              <a:t>No reversal of seedling damage</a:t>
            </a:r>
          </a:p>
          <a:p>
            <a:pPr lvl="1"/>
            <a:r>
              <a:rPr lang="en-US" b="1" dirty="0"/>
              <a:t>Spot treat with Spinosad or soil-based botanicals on edge rows to reduce spread if detected early</a:t>
            </a:r>
          </a:p>
          <a:p>
            <a:endParaRPr lang="en-US" dirty="0"/>
          </a:p>
        </p:txBody>
      </p:sp>
      <p:pic>
        <p:nvPicPr>
          <p:cNvPr id="5" name="Picture 4">
            <a:extLst>
              <a:ext uri="{FF2B5EF4-FFF2-40B4-BE49-F238E27FC236}">
                <a16:creationId xmlns:a16="http://schemas.microsoft.com/office/drawing/2014/main" id="{59849B72-80E1-470A-88B3-10983C04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833" y="3429000"/>
            <a:ext cx="4686144" cy="2635956"/>
          </a:xfrm>
          <a:prstGeom prst="rect">
            <a:avLst/>
          </a:prstGeom>
          <a:ln>
            <a:solidFill>
              <a:schemeClr val="tx1"/>
            </a:solidFill>
          </a:ln>
        </p:spPr>
      </p:pic>
      <p:pic>
        <p:nvPicPr>
          <p:cNvPr id="6" name="Picture 5">
            <a:extLst>
              <a:ext uri="{FF2B5EF4-FFF2-40B4-BE49-F238E27FC236}">
                <a16:creationId xmlns:a16="http://schemas.microsoft.com/office/drawing/2014/main" id="{DB6EBAAA-269F-4E3C-A080-9AB17F6F13F8}"/>
              </a:ext>
            </a:extLst>
          </p:cNvPr>
          <p:cNvPicPr>
            <a:picLocks noChangeAspect="1"/>
          </p:cNvPicPr>
          <p:nvPr/>
        </p:nvPicPr>
        <p:blipFill>
          <a:blip r:embed="rId4"/>
          <a:stretch>
            <a:fillRect/>
          </a:stretch>
        </p:blipFill>
        <p:spPr>
          <a:xfrm>
            <a:off x="7521054" y="380294"/>
            <a:ext cx="3291045" cy="2635956"/>
          </a:xfrm>
          <a:prstGeom prst="rect">
            <a:avLst/>
          </a:prstGeom>
          <a:ln>
            <a:solidFill>
              <a:schemeClr val="tx1"/>
            </a:solidFill>
          </a:ln>
        </p:spPr>
      </p:pic>
      <p:sp>
        <p:nvSpPr>
          <p:cNvPr id="8" name="TextBox 7">
            <a:extLst>
              <a:ext uri="{FF2B5EF4-FFF2-40B4-BE49-F238E27FC236}">
                <a16:creationId xmlns:a16="http://schemas.microsoft.com/office/drawing/2014/main" id="{323582ED-18BE-47B4-BF02-DD9B817ED4A3}"/>
              </a:ext>
            </a:extLst>
          </p:cNvPr>
          <p:cNvSpPr txBox="1"/>
          <p:nvPr/>
        </p:nvSpPr>
        <p:spPr>
          <a:xfrm>
            <a:off x="7521054" y="3016250"/>
            <a:ext cx="3291045" cy="276999"/>
          </a:xfrm>
          <a:prstGeom prst="rect">
            <a:avLst/>
          </a:prstGeom>
          <a:noFill/>
        </p:spPr>
        <p:txBody>
          <a:bodyPr wrap="square" rtlCol="0">
            <a:spAutoFit/>
          </a:bodyPr>
          <a:lstStyle/>
          <a:p>
            <a:pPr algn="ctr"/>
            <a:r>
              <a:rPr lang="en-US" sz="1200" dirty="0"/>
              <a:t>UC-IPM</a:t>
            </a:r>
          </a:p>
        </p:txBody>
      </p:sp>
    </p:spTree>
    <p:extLst>
      <p:ext uri="{BB962C8B-B14F-4D97-AF65-F5344CB8AC3E}">
        <p14:creationId xmlns:p14="http://schemas.microsoft.com/office/powerpoint/2010/main" val="3991366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F310-38D9-4CD8-8A97-B7D3C16CD602}"/>
              </a:ext>
            </a:extLst>
          </p:cNvPr>
          <p:cNvSpPr>
            <a:spLocks noGrp="1"/>
          </p:cNvSpPr>
          <p:nvPr>
            <p:ph type="title"/>
          </p:nvPr>
        </p:nvSpPr>
        <p:spPr>
          <a:xfrm>
            <a:off x="838200" y="365125"/>
            <a:ext cx="6612467" cy="1325563"/>
          </a:xfrm>
        </p:spPr>
        <p:txBody>
          <a:bodyPr/>
          <a:lstStyle/>
          <a:p>
            <a:r>
              <a:rPr lang="en-US" b="1" dirty="0"/>
              <a:t>Cucumber beetle research</a:t>
            </a:r>
          </a:p>
        </p:txBody>
      </p:sp>
      <p:sp>
        <p:nvSpPr>
          <p:cNvPr id="3" name="Content Placeholder 2">
            <a:extLst>
              <a:ext uri="{FF2B5EF4-FFF2-40B4-BE49-F238E27FC236}">
                <a16:creationId xmlns:a16="http://schemas.microsoft.com/office/drawing/2014/main" id="{362E1C17-ECA4-452F-9C34-7563BA800668}"/>
              </a:ext>
            </a:extLst>
          </p:cNvPr>
          <p:cNvSpPr>
            <a:spLocks noGrp="1"/>
          </p:cNvSpPr>
          <p:nvPr>
            <p:ph idx="1"/>
          </p:nvPr>
        </p:nvSpPr>
        <p:spPr>
          <a:xfrm>
            <a:off x="838200" y="1690688"/>
            <a:ext cx="3248378" cy="4676245"/>
          </a:xfrm>
        </p:spPr>
        <p:txBody>
          <a:bodyPr/>
          <a:lstStyle/>
          <a:p>
            <a:r>
              <a:rPr lang="en-US" b="1" dirty="0"/>
              <a:t>Sticky traps</a:t>
            </a:r>
          </a:p>
          <a:p>
            <a:r>
              <a:rPr lang="en-US" b="1" dirty="0"/>
              <a:t>Jug traps w/floral-lure/emergence traps</a:t>
            </a:r>
          </a:p>
          <a:p>
            <a:r>
              <a:rPr lang="en-US" b="1" dirty="0"/>
              <a:t>Testing 3 different traps in 2019 (in both organic and conventional)</a:t>
            </a:r>
          </a:p>
          <a:p>
            <a:pPr lvl="1"/>
            <a:r>
              <a:rPr lang="en-US" b="1" dirty="0"/>
              <a:t>All with floral-lure</a:t>
            </a:r>
          </a:p>
        </p:txBody>
      </p:sp>
      <p:pic>
        <p:nvPicPr>
          <p:cNvPr id="4" name="Picture 3">
            <a:extLst>
              <a:ext uri="{FF2B5EF4-FFF2-40B4-BE49-F238E27FC236}">
                <a16:creationId xmlns:a16="http://schemas.microsoft.com/office/drawing/2014/main" id="{EEEA8A7B-FC62-42DF-A33A-3ACD397A0B1B}"/>
              </a:ext>
            </a:extLst>
          </p:cNvPr>
          <p:cNvPicPr>
            <a:picLocks noChangeAspect="1"/>
          </p:cNvPicPr>
          <p:nvPr/>
        </p:nvPicPr>
        <p:blipFill>
          <a:blip r:embed="rId3"/>
          <a:stretch>
            <a:fillRect/>
          </a:stretch>
        </p:blipFill>
        <p:spPr>
          <a:xfrm rot="5400000">
            <a:off x="8602742" y="101600"/>
            <a:ext cx="2121072" cy="2826688"/>
          </a:xfrm>
          <a:prstGeom prst="rect">
            <a:avLst/>
          </a:prstGeom>
          <a:ln>
            <a:solidFill>
              <a:schemeClr val="tx1"/>
            </a:solidFill>
          </a:ln>
        </p:spPr>
      </p:pic>
      <p:pic>
        <p:nvPicPr>
          <p:cNvPr id="5" name="Picture 4">
            <a:extLst>
              <a:ext uri="{FF2B5EF4-FFF2-40B4-BE49-F238E27FC236}">
                <a16:creationId xmlns:a16="http://schemas.microsoft.com/office/drawing/2014/main" id="{063E1267-F6F5-4924-933B-8AD4AE4CFF95}"/>
              </a:ext>
            </a:extLst>
          </p:cNvPr>
          <p:cNvPicPr>
            <a:picLocks noChangeAspect="1"/>
          </p:cNvPicPr>
          <p:nvPr/>
        </p:nvPicPr>
        <p:blipFill>
          <a:blip r:embed="rId4"/>
          <a:stretch>
            <a:fillRect/>
          </a:stretch>
        </p:blipFill>
        <p:spPr>
          <a:xfrm>
            <a:off x="4413638" y="1690688"/>
            <a:ext cx="3267739" cy="4352921"/>
          </a:xfrm>
          <a:prstGeom prst="rect">
            <a:avLst/>
          </a:prstGeom>
          <a:ln>
            <a:solidFill>
              <a:schemeClr val="tx1"/>
            </a:solidFill>
          </a:ln>
        </p:spPr>
      </p:pic>
      <p:pic>
        <p:nvPicPr>
          <p:cNvPr id="6" name="Picture 5">
            <a:extLst>
              <a:ext uri="{FF2B5EF4-FFF2-40B4-BE49-F238E27FC236}">
                <a16:creationId xmlns:a16="http://schemas.microsoft.com/office/drawing/2014/main" id="{E5215416-45D8-4109-B6CF-1E1ABEF28686}"/>
              </a:ext>
            </a:extLst>
          </p:cNvPr>
          <p:cNvPicPr>
            <a:picLocks noChangeAspect="1"/>
          </p:cNvPicPr>
          <p:nvPr/>
        </p:nvPicPr>
        <p:blipFill>
          <a:blip r:embed="rId5"/>
          <a:stretch>
            <a:fillRect/>
          </a:stretch>
        </p:blipFill>
        <p:spPr>
          <a:xfrm>
            <a:off x="8330888" y="2831897"/>
            <a:ext cx="2745734" cy="3660978"/>
          </a:xfrm>
          <a:prstGeom prst="rect">
            <a:avLst/>
          </a:prstGeom>
          <a:ln>
            <a:solidFill>
              <a:schemeClr val="tx1"/>
            </a:solidFill>
          </a:ln>
        </p:spPr>
      </p:pic>
    </p:spTree>
    <p:extLst>
      <p:ext uri="{BB962C8B-B14F-4D97-AF65-F5344CB8AC3E}">
        <p14:creationId xmlns:p14="http://schemas.microsoft.com/office/powerpoint/2010/main" val="681656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AC16-5406-4DC7-AB58-BDFCE7ADBACE}"/>
              </a:ext>
            </a:extLst>
          </p:cNvPr>
          <p:cNvSpPr>
            <a:spLocks noGrp="1"/>
          </p:cNvSpPr>
          <p:nvPr>
            <p:ph type="title"/>
          </p:nvPr>
        </p:nvSpPr>
        <p:spPr/>
        <p:txBody>
          <a:bodyPr/>
          <a:lstStyle/>
          <a:p>
            <a:r>
              <a:rPr lang="en-US" b="1" dirty="0"/>
              <a:t>Summary</a:t>
            </a:r>
          </a:p>
        </p:txBody>
      </p:sp>
      <p:sp>
        <p:nvSpPr>
          <p:cNvPr id="3" name="Content Placeholder 2">
            <a:extLst>
              <a:ext uri="{FF2B5EF4-FFF2-40B4-BE49-F238E27FC236}">
                <a16:creationId xmlns:a16="http://schemas.microsoft.com/office/drawing/2014/main" id="{84B01EAF-0DF3-475C-AEA0-5AB42D49A0D0}"/>
              </a:ext>
            </a:extLst>
          </p:cNvPr>
          <p:cNvSpPr>
            <a:spLocks noGrp="1"/>
          </p:cNvSpPr>
          <p:nvPr>
            <p:ph idx="1"/>
          </p:nvPr>
        </p:nvSpPr>
        <p:spPr>
          <a:xfrm>
            <a:off x="838200" y="1535289"/>
            <a:ext cx="10515600" cy="4775200"/>
          </a:xfrm>
        </p:spPr>
        <p:txBody>
          <a:bodyPr>
            <a:normAutofit fontScale="85000" lnSpcReduction="20000"/>
          </a:bodyPr>
          <a:lstStyle/>
          <a:p>
            <a:r>
              <a:rPr lang="en-US" b="1" dirty="0"/>
              <a:t>Adult cucumber beetles cause most damage, especially to seedlings</a:t>
            </a:r>
          </a:p>
          <a:p>
            <a:r>
              <a:rPr lang="en-US" b="1" dirty="0"/>
              <a:t>Western striped cucumber beetles can be very damaging to melons, especially by scarring the fruit</a:t>
            </a:r>
          </a:p>
          <a:p>
            <a:r>
              <a:rPr lang="en-US" b="1" dirty="0"/>
              <a:t>Larvae only problem on melons (striped) or grasses/legumes (spotted)</a:t>
            </a:r>
          </a:p>
          <a:p>
            <a:r>
              <a:rPr lang="en-US" b="1" dirty="0"/>
              <a:t>Difficult to control</a:t>
            </a:r>
          </a:p>
          <a:p>
            <a:r>
              <a:rPr lang="en-US" b="1" dirty="0"/>
              <a:t>Older plants withstand more damage</a:t>
            </a:r>
          </a:p>
          <a:p>
            <a:r>
              <a:rPr lang="en-US" b="1" dirty="0"/>
              <a:t>Seedlings and maturing fruit are most vulnerable</a:t>
            </a:r>
          </a:p>
          <a:p>
            <a:r>
              <a:rPr lang="en-US" b="1" dirty="0"/>
              <a:t>Migrate in from alfalfa/weedy areas (spotted) or leaf litter/weedy areas (striped)</a:t>
            </a:r>
          </a:p>
          <a:p>
            <a:r>
              <a:rPr lang="en-US" b="1" dirty="0"/>
              <a:t>Remove weedy areas, plant away from corn or alfalfa, plant extra seeds</a:t>
            </a:r>
          </a:p>
          <a:p>
            <a:r>
              <a:rPr lang="en-US" b="1" dirty="0"/>
              <a:t>No standardized monitoring method</a:t>
            </a:r>
          </a:p>
          <a:p>
            <a:pPr lvl="1"/>
            <a:r>
              <a:rPr lang="en-US" b="1" dirty="0"/>
              <a:t>Currently, scouting is most effective</a:t>
            </a:r>
          </a:p>
          <a:p>
            <a:r>
              <a:rPr lang="en-US" b="1" dirty="0"/>
              <a:t>Trapping studies ongoing</a:t>
            </a:r>
          </a:p>
        </p:txBody>
      </p:sp>
    </p:spTree>
    <p:extLst>
      <p:ext uri="{BB962C8B-B14F-4D97-AF65-F5344CB8AC3E}">
        <p14:creationId xmlns:p14="http://schemas.microsoft.com/office/powerpoint/2010/main" val="611792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600D8-FB25-4CA0-A341-7D8A4C139CBA}"/>
              </a:ext>
            </a:extLst>
          </p:cNvPr>
          <p:cNvSpPr>
            <a:spLocks noGrp="1"/>
          </p:cNvSpPr>
          <p:nvPr>
            <p:ph type="title"/>
          </p:nvPr>
        </p:nvSpPr>
        <p:spPr>
          <a:xfrm>
            <a:off x="838200" y="365125"/>
            <a:ext cx="10515600" cy="1050585"/>
          </a:xfrm>
        </p:spPr>
        <p:txBody>
          <a:bodyPr/>
          <a:lstStyle/>
          <a:p>
            <a:r>
              <a:rPr lang="en-US" b="1" dirty="0"/>
              <a:t>Introduction</a:t>
            </a:r>
          </a:p>
        </p:txBody>
      </p:sp>
      <p:sp>
        <p:nvSpPr>
          <p:cNvPr id="3" name="Content Placeholder 2">
            <a:extLst>
              <a:ext uri="{FF2B5EF4-FFF2-40B4-BE49-F238E27FC236}">
                <a16:creationId xmlns:a16="http://schemas.microsoft.com/office/drawing/2014/main" id="{61E1D4DB-B5E2-4A9F-AFCF-6C462F517C7D}"/>
              </a:ext>
            </a:extLst>
          </p:cNvPr>
          <p:cNvSpPr>
            <a:spLocks noGrp="1"/>
          </p:cNvSpPr>
          <p:nvPr>
            <p:ph idx="1"/>
          </p:nvPr>
        </p:nvSpPr>
        <p:spPr>
          <a:xfrm>
            <a:off x="838200" y="1491449"/>
            <a:ext cx="5695765" cy="4685514"/>
          </a:xfrm>
        </p:spPr>
        <p:txBody>
          <a:bodyPr/>
          <a:lstStyle/>
          <a:p>
            <a:r>
              <a:rPr lang="en-US" b="1" dirty="0"/>
              <a:t>Found throughout California and are major pests of cucurbits</a:t>
            </a:r>
          </a:p>
          <a:p>
            <a:r>
              <a:rPr lang="en-US" b="1" dirty="0"/>
              <a:t>Western spotted and western striped cucumber beetles</a:t>
            </a:r>
          </a:p>
          <a:p>
            <a:r>
              <a:rPr lang="en-US" b="1" dirty="0"/>
              <a:t>Banded cucumber beetle found only in southern California</a:t>
            </a:r>
          </a:p>
          <a:p>
            <a:r>
              <a:rPr lang="en-US" b="1" dirty="0"/>
              <a:t>Problem in the Sacramento Valley since 1980s</a:t>
            </a:r>
          </a:p>
          <a:p>
            <a:r>
              <a:rPr lang="en-US" b="1" dirty="0"/>
              <a:t>Male aggregation pheromone leads to rapid infestations</a:t>
            </a:r>
          </a:p>
          <a:p>
            <a:endParaRPr lang="en-US" dirty="0"/>
          </a:p>
        </p:txBody>
      </p:sp>
      <p:pic>
        <p:nvPicPr>
          <p:cNvPr id="4" name="Picture 3">
            <a:extLst>
              <a:ext uri="{FF2B5EF4-FFF2-40B4-BE49-F238E27FC236}">
                <a16:creationId xmlns:a16="http://schemas.microsoft.com/office/drawing/2014/main" id="{6947EC39-4D9C-455F-8D98-EB43D7D01EDB}"/>
              </a:ext>
            </a:extLst>
          </p:cNvPr>
          <p:cNvPicPr>
            <a:picLocks noChangeAspect="1"/>
          </p:cNvPicPr>
          <p:nvPr/>
        </p:nvPicPr>
        <p:blipFill>
          <a:blip r:embed="rId3"/>
          <a:stretch>
            <a:fillRect/>
          </a:stretch>
        </p:blipFill>
        <p:spPr>
          <a:xfrm>
            <a:off x="7607902" y="3535834"/>
            <a:ext cx="3440289" cy="2458373"/>
          </a:xfrm>
          <a:prstGeom prst="rect">
            <a:avLst/>
          </a:prstGeom>
          <a:ln>
            <a:solidFill>
              <a:schemeClr val="tx1"/>
            </a:solidFill>
          </a:ln>
        </p:spPr>
      </p:pic>
      <p:sp>
        <p:nvSpPr>
          <p:cNvPr id="5" name="TextBox 4">
            <a:extLst>
              <a:ext uri="{FF2B5EF4-FFF2-40B4-BE49-F238E27FC236}">
                <a16:creationId xmlns:a16="http://schemas.microsoft.com/office/drawing/2014/main" id="{C06A2A29-77E5-4ECB-BFE5-ECC19E72DB86}"/>
              </a:ext>
            </a:extLst>
          </p:cNvPr>
          <p:cNvSpPr txBox="1"/>
          <p:nvPr/>
        </p:nvSpPr>
        <p:spPr>
          <a:xfrm>
            <a:off x="7607901" y="6033151"/>
            <a:ext cx="3440289" cy="276999"/>
          </a:xfrm>
          <a:prstGeom prst="rect">
            <a:avLst/>
          </a:prstGeom>
          <a:noFill/>
        </p:spPr>
        <p:txBody>
          <a:bodyPr wrap="square" rtlCol="0">
            <a:spAutoFit/>
          </a:bodyPr>
          <a:lstStyle/>
          <a:p>
            <a:pPr algn="ctr"/>
            <a:r>
              <a:rPr lang="en-US" sz="1200" dirty="0"/>
              <a:t>R. Hemberger: Natural History of Orange County</a:t>
            </a:r>
          </a:p>
        </p:txBody>
      </p:sp>
      <p:pic>
        <p:nvPicPr>
          <p:cNvPr id="7" name="Picture 6">
            <a:extLst>
              <a:ext uri="{FF2B5EF4-FFF2-40B4-BE49-F238E27FC236}">
                <a16:creationId xmlns:a16="http://schemas.microsoft.com/office/drawing/2014/main" id="{B873CF85-7E8C-4DE9-A855-9DD8B34C8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7267" y="610039"/>
            <a:ext cx="4821561" cy="2712128"/>
          </a:xfrm>
          <a:prstGeom prst="rect">
            <a:avLst/>
          </a:prstGeom>
          <a:ln>
            <a:solidFill>
              <a:schemeClr val="tx1"/>
            </a:solidFill>
          </a:ln>
        </p:spPr>
      </p:pic>
    </p:spTree>
    <p:extLst>
      <p:ext uri="{BB962C8B-B14F-4D97-AF65-F5344CB8AC3E}">
        <p14:creationId xmlns:p14="http://schemas.microsoft.com/office/powerpoint/2010/main" val="2611363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935DA-E28B-4118-8925-E802E5E06685}"/>
              </a:ext>
            </a:extLst>
          </p:cNvPr>
          <p:cNvSpPr>
            <a:spLocks noGrp="1"/>
          </p:cNvSpPr>
          <p:nvPr>
            <p:ph type="title"/>
          </p:nvPr>
        </p:nvSpPr>
        <p:spPr/>
        <p:txBody>
          <a:bodyPr/>
          <a:lstStyle/>
          <a:p>
            <a:r>
              <a:rPr lang="en-US" b="1" dirty="0"/>
              <a:t>Questions?</a:t>
            </a:r>
          </a:p>
        </p:txBody>
      </p:sp>
      <p:pic>
        <p:nvPicPr>
          <p:cNvPr id="5" name="Content Placeholder 4">
            <a:extLst>
              <a:ext uri="{FF2B5EF4-FFF2-40B4-BE49-F238E27FC236}">
                <a16:creationId xmlns:a16="http://schemas.microsoft.com/office/drawing/2014/main" id="{3B27461F-C962-41EF-B792-58CF54B8F0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5903" y="1825625"/>
            <a:ext cx="7740194" cy="4351338"/>
          </a:xfrm>
          <a:ln>
            <a:solidFill>
              <a:schemeClr val="tx1"/>
            </a:solidFill>
          </a:ln>
        </p:spPr>
      </p:pic>
    </p:spTree>
    <p:extLst>
      <p:ext uri="{BB962C8B-B14F-4D97-AF65-F5344CB8AC3E}">
        <p14:creationId xmlns:p14="http://schemas.microsoft.com/office/powerpoint/2010/main" val="276365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FDE2D-C8E8-4D1E-9BEA-7C2EB6529036}"/>
              </a:ext>
            </a:extLst>
          </p:cNvPr>
          <p:cNvSpPr>
            <a:spLocks noGrp="1"/>
          </p:cNvSpPr>
          <p:nvPr>
            <p:ph type="title"/>
          </p:nvPr>
        </p:nvSpPr>
        <p:spPr/>
        <p:txBody>
          <a:bodyPr/>
          <a:lstStyle/>
          <a:p>
            <a:r>
              <a:rPr lang="en-US" b="1" dirty="0"/>
              <a:t>References</a:t>
            </a:r>
          </a:p>
        </p:txBody>
      </p:sp>
      <p:sp>
        <p:nvSpPr>
          <p:cNvPr id="3" name="Content Placeholder 2">
            <a:extLst>
              <a:ext uri="{FF2B5EF4-FFF2-40B4-BE49-F238E27FC236}">
                <a16:creationId xmlns:a16="http://schemas.microsoft.com/office/drawing/2014/main" id="{22B23168-544C-4739-B83F-5A08333F755A}"/>
              </a:ext>
            </a:extLst>
          </p:cNvPr>
          <p:cNvSpPr>
            <a:spLocks noGrp="1"/>
          </p:cNvSpPr>
          <p:nvPr>
            <p:ph idx="1"/>
          </p:nvPr>
        </p:nvSpPr>
        <p:spPr>
          <a:xfrm>
            <a:off x="838200" y="1399822"/>
            <a:ext cx="10515600" cy="4921956"/>
          </a:xfrm>
        </p:spPr>
        <p:txBody>
          <a:bodyPr>
            <a:normAutofit fontScale="85000" lnSpcReduction="20000"/>
          </a:bodyPr>
          <a:lstStyle/>
          <a:p>
            <a:r>
              <a:rPr lang="en-US" b="1" dirty="0"/>
              <a:t>Flint, M. L., A. Sutherland, and K. </a:t>
            </a:r>
            <a:r>
              <a:rPr lang="en-US" b="1" dirty="0" err="1"/>
              <a:t>Windbiel</a:t>
            </a:r>
            <a:r>
              <a:rPr lang="en-US" b="1" dirty="0"/>
              <a:t>-Rojas. 2018. Vegetable Pest Identification for Gardens and Small Farms. UC-IPM Pub. 3553.</a:t>
            </a:r>
          </a:p>
          <a:p>
            <a:r>
              <a:rPr lang="en-US" b="1" dirty="0"/>
              <a:t>Goodell, P. B. and P. A. Philips. A Field Key to the Cucumber Beetle Species Found in California. UC-ANR/UC-IPM</a:t>
            </a:r>
          </a:p>
          <a:p>
            <a:r>
              <a:rPr lang="en-US" b="1" dirty="0"/>
              <a:t>Pedersen, A. B. 2007. Improved Integrated Pest Management of Two Cucumber Beetle Species (Coleoptera: </a:t>
            </a:r>
            <a:r>
              <a:rPr lang="en-US" b="1" dirty="0" err="1"/>
              <a:t>Chrysomelidae</a:t>
            </a:r>
            <a:r>
              <a:rPr lang="en-US" b="1" dirty="0"/>
              <a:t>) in California Melon Agroecosystems. Thesis-University of California, Davis. </a:t>
            </a:r>
          </a:p>
          <a:p>
            <a:r>
              <a:rPr lang="en-US" b="1" dirty="0"/>
              <a:t>UC-IPM Pest Management Guidelines for Cucumber Beetles on Cucurbits. </a:t>
            </a:r>
            <a:r>
              <a:rPr lang="en-US" b="1" dirty="0">
                <a:hlinkClick r:id="rId2"/>
              </a:rPr>
              <a:t>http://ipm.ucanr.edu/PMG/r116300511.html</a:t>
            </a:r>
            <a:endParaRPr lang="en-US" b="1" dirty="0"/>
          </a:p>
          <a:p>
            <a:r>
              <a:rPr lang="en-US" b="1" dirty="0"/>
              <a:t>UC-IPM Pests in Gardens &amp; Landscapes: Cucumber Beetles. </a:t>
            </a:r>
            <a:r>
              <a:rPr lang="en-US" b="1" dirty="0">
                <a:hlinkClick r:id="rId3"/>
              </a:rPr>
              <a:t>http://ipm.ucanr.edu/PMG/GARDEN/VEGES/PESTS/cucumberbeet.html</a:t>
            </a:r>
            <a:endParaRPr lang="en-US" b="1" dirty="0"/>
          </a:p>
          <a:p>
            <a:r>
              <a:rPr lang="en-US" b="1" dirty="0"/>
              <a:t>University of Missouri IPM. 2017. Controlling cucumber beetles and squash bugs in cucurbit crops. </a:t>
            </a:r>
            <a:r>
              <a:rPr lang="en-US" b="1" dirty="0">
                <a:hlinkClick r:id="rId4"/>
              </a:rPr>
              <a:t>https://ipm.missouri.edu/MEG/2017/2/controlling_cucumber_beetles_and_squash_bugs_in_cucurbit_crops/</a:t>
            </a:r>
            <a:endParaRPr lang="en-US" b="1" dirty="0"/>
          </a:p>
          <a:p>
            <a:endParaRPr lang="en-US" dirty="0"/>
          </a:p>
          <a:p>
            <a:endParaRPr lang="en-US" dirty="0"/>
          </a:p>
          <a:p>
            <a:endParaRPr lang="en-US" dirty="0"/>
          </a:p>
        </p:txBody>
      </p:sp>
    </p:spTree>
    <p:extLst>
      <p:ext uri="{BB962C8B-B14F-4D97-AF65-F5344CB8AC3E}">
        <p14:creationId xmlns:p14="http://schemas.microsoft.com/office/powerpoint/2010/main" val="4279115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5605-81C2-409E-AB02-41CC13E959C1}"/>
              </a:ext>
            </a:extLst>
          </p:cNvPr>
          <p:cNvSpPr>
            <a:spLocks noGrp="1"/>
          </p:cNvSpPr>
          <p:nvPr>
            <p:ph type="title"/>
          </p:nvPr>
        </p:nvSpPr>
        <p:spPr>
          <a:xfrm>
            <a:off x="838200" y="365126"/>
            <a:ext cx="10515600" cy="1126324"/>
          </a:xfrm>
        </p:spPr>
        <p:txBody>
          <a:bodyPr/>
          <a:lstStyle/>
          <a:p>
            <a:r>
              <a:rPr lang="en-US" b="1" dirty="0"/>
              <a:t>Life cycle</a:t>
            </a:r>
          </a:p>
        </p:txBody>
      </p:sp>
      <p:sp>
        <p:nvSpPr>
          <p:cNvPr id="3" name="Content Placeholder 2">
            <a:extLst>
              <a:ext uri="{FF2B5EF4-FFF2-40B4-BE49-F238E27FC236}">
                <a16:creationId xmlns:a16="http://schemas.microsoft.com/office/drawing/2014/main" id="{29A8FF6C-E4C9-43FD-BDC7-380C580F4B19}"/>
              </a:ext>
            </a:extLst>
          </p:cNvPr>
          <p:cNvSpPr>
            <a:spLocks noGrp="1"/>
          </p:cNvSpPr>
          <p:nvPr>
            <p:ph idx="1"/>
          </p:nvPr>
        </p:nvSpPr>
        <p:spPr>
          <a:xfrm>
            <a:off x="838200" y="1491449"/>
            <a:ext cx="7204969" cy="5001425"/>
          </a:xfrm>
        </p:spPr>
        <p:txBody>
          <a:bodyPr>
            <a:normAutofit/>
          </a:bodyPr>
          <a:lstStyle/>
          <a:p>
            <a:r>
              <a:rPr lang="en-US" b="1" dirty="0"/>
              <a:t>Overwinter as adults </a:t>
            </a:r>
          </a:p>
          <a:p>
            <a:pPr lvl="1"/>
            <a:r>
              <a:rPr lang="en-US" b="1" dirty="0"/>
              <a:t>Black heads, long antennae, and about 1/4 inch long</a:t>
            </a:r>
          </a:p>
          <a:p>
            <a:r>
              <a:rPr lang="en-US" b="1" dirty="0"/>
              <a:t>Lay yellow-orange eggs at the base of plants or in soil cracks</a:t>
            </a:r>
          </a:p>
          <a:p>
            <a:r>
              <a:rPr lang="en-US" b="1" dirty="0"/>
              <a:t>Larvae feed on plant roots and complete development in soil</a:t>
            </a:r>
          </a:p>
          <a:p>
            <a:pPr lvl="1"/>
            <a:r>
              <a:rPr lang="en-US" b="1" dirty="0"/>
              <a:t>Whitish and slender with three pairs of short legs</a:t>
            </a:r>
          </a:p>
          <a:p>
            <a:pPr lvl="1"/>
            <a:r>
              <a:rPr lang="en-US" b="1" dirty="0"/>
              <a:t>Head and tip of the abdomen are darker</a:t>
            </a:r>
          </a:p>
          <a:p>
            <a:r>
              <a:rPr lang="en-US" b="1" dirty="0"/>
              <a:t>3 generations per year (4 population peaks)</a:t>
            </a:r>
          </a:p>
          <a:p>
            <a:endParaRPr lang="en-US" dirty="0"/>
          </a:p>
        </p:txBody>
      </p:sp>
      <p:pic>
        <p:nvPicPr>
          <p:cNvPr id="4" name="Picture 3">
            <a:extLst>
              <a:ext uri="{FF2B5EF4-FFF2-40B4-BE49-F238E27FC236}">
                <a16:creationId xmlns:a16="http://schemas.microsoft.com/office/drawing/2014/main" id="{57D5A70D-16AF-43C5-BEF4-9C48EC526995}"/>
              </a:ext>
            </a:extLst>
          </p:cNvPr>
          <p:cNvPicPr>
            <a:picLocks noChangeAspect="1"/>
          </p:cNvPicPr>
          <p:nvPr/>
        </p:nvPicPr>
        <p:blipFill>
          <a:blip r:embed="rId3"/>
          <a:stretch>
            <a:fillRect/>
          </a:stretch>
        </p:blipFill>
        <p:spPr>
          <a:xfrm>
            <a:off x="8264663" y="743728"/>
            <a:ext cx="3475021" cy="2780017"/>
          </a:xfrm>
          <a:prstGeom prst="rect">
            <a:avLst/>
          </a:prstGeom>
          <a:ln>
            <a:solidFill>
              <a:schemeClr val="tx1"/>
            </a:solidFill>
          </a:ln>
        </p:spPr>
      </p:pic>
      <p:sp>
        <p:nvSpPr>
          <p:cNvPr id="5" name="TextBox 4">
            <a:extLst>
              <a:ext uri="{FF2B5EF4-FFF2-40B4-BE49-F238E27FC236}">
                <a16:creationId xmlns:a16="http://schemas.microsoft.com/office/drawing/2014/main" id="{14C483AE-B37C-4B7F-9A59-E7C51D92DD0E}"/>
              </a:ext>
            </a:extLst>
          </p:cNvPr>
          <p:cNvSpPr txBox="1"/>
          <p:nvPr/>
        </p:nvSpPr>
        <p:spPr>
          <a:xfrm>
            <a:off x="8264661" y="3549805"/>
            <a:ext cx="3475021" cy="276999"/>
          </a:xfrm>
          <a:prstGeom prst="rect">
            <a:avLst/>
          </a:prstGeom>
          <a:noFill/>
        </p:spPr>
        <p:txBody>
          <a:bodyPr wrap="square" rtlCol="0">
            <a:spAutoFit/>
          </a:bodyPr>
          <a:lstStyle/>
          <a:p>
            <a:pPr algn="ctr"/>
            <a:r>
              <a:rPr lang="en-US" sz="1200" dirty="0"/>
              <a:t>UC-IPM</a:t>
            </a:r>
          </a:p>
        </p:txBody>
      </p:sp>
      <p:pic>
        <p:nvPicPr>
          <p:cNvPr id="7" name="Picture 6">
            <a:extLst>
              <a:ext uri="{FF2B5EF4-FFF2-40B4-BE49-F238E27FC236}">
                <a16:creationId xmlns:a16="http://schemas.microsoft.com/office/drawing/2014/main" id="{A74695DE-F187-42E1-ADC2-9B184E6E0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972" y="3902347"/>
            <a:ext cx="3252397" cy="2439298"/>
          </a:xfrm>
          <a:prstGeom prst="rect">
            <a:avLst/>
          </a:prstGeom>
          <a:ln>
            <a:solidFill>
              <a:schemeClr val="tx1"/>
            </a:solidFill>
          </a:ln>
        </p:spPr>
      </p:pic>
    </p:spTree>
    <p:extLst>
      <p:ext uri="{BB962C8B-B14F-4D97-AF65-F5344CB8AC3E}">
        <p14:creationId xmlns:p14="http://schemas.microsoft.com/office/powerpoint/2010/main" val="1186179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3CDF9-2BE8-4401-A92C-3D3070D80F9D}"/>
              </a:ext>
            </a:extLst>
          </p:cNvPr>
          <p:cNvSpPr>
            <a:spLocks noGrp="1"/>
          </p:cNvSpPr>
          <p:nvPr>
            <p:ph type="title"/>
          </p:nvPr>
        </p:nvSpPr>
        <p:spPr>
          <a:xfrm>
            <a:off x="838200" y="365125"/>
            <a:ext cx="10515600" cy="1142265"/>
          </a:xfrm>
        </p:spPr>
        <p:txBody>
          <a:bodyPr/>
          <a:lstStyle/>
          <a:p>
            <a:r>
              <a:rPr lang="en-US" b="1" dirty="0"/>
              <a:t>Western spotted cucumber beetle ID</a:t>
            </a:r>
          </a:p>
        </p:txBody>
      </p:sp>
      <p:sp>
        <p:nvSpPr>
          <p:cNvPr id="3" name="Content Placeholder 2">
            <a:extLst>
              <a:ext uri="{FF2B5EF4-FFF2-40B4-BE49-F238E27FC236}">
                <a16:creationId xmlns:a16="http://schemas.microsoft.com/office/drawing/2014/main" id="{4A221C22-EA08-4CB5-AD9B-62029A097CFC}"/>
              </a:ext>
            </a:extLst>
          </p:cNvPr>
          <p:cNvSpPr>
            <a:spLocks noGrp="1"/>
          </p:cNvSpPr>
          <p:nvPr>
            <p:ph idx="1"/>
          </p:nvPr>
        </p:nvSpPr>
        <p:spPr/>
        <p:txBody>
          <a:bodyPr/>
          <a:lstStyle/>
          <a:p>
            <a:r>
              <a:rPr lang="en-US" b="1" i="1" dirty="0"/>
              <a:t>Diabrotica undecimpunctata </a:t>
            </a:r>
            <a:r>
              <a:rPr lang="en-US" b="1" i="1" dirty="0" err="1"/>
              <a:t>undecimpunctata</a:t>
            </a:r>
            <a:endParaRPr lang="en-US" b="1" i="1" dirty="0"/>
          </a:p>
        </p:txBody>
      </p:sp>
      <p:pic>
        <p:nvPicPr>
          <p:cNvPr id="5" name="Picture 4">
            <a:extLst>
              <a:ext uri="{FF2B5EF4-FFF2-40B4-BE49-F238E27FC236}">
                <a16:creationId xmlns:a16="http://schemas.microsoft.com/office/drawing/2014/main" id="{A6E28EB5-5514-4A47-8AC1-AF0B7BF98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616" y="2632762"/>
            <a:ext cx="8134768" cy="3225966"/>
          </a:xfrm>
          <a:prstGeom prst="rect">
            <a:avLst/>
          </a:prstGeom>
        </p:spPr>
      </p:pic>
      <p:sp>
        <p:nvSpPr>
          <p:cNvPr id="6" name="TextBox 5">
            <a:extLst>
              <a:ext uri="{FF2B5EF4-FFF2-40B4-BE49-F238E27FC236}">
                <a16:creationId xmlns:a16="http://schemas.microsoft.com/office/drawing/2014/main" id="{E4120F33-0419-469A-BB64-DEE609AB50D8}"/>
              </a:ext>
            </a:extLst>
          </p:cNvPr>
          <p:cNvSpPr txBox="1"/>
          <p:nvPr/>
        </p:nvSpPr>
        <p:spPr>
          <a:xfrm>
            <a:off x="2028616" y="6311900"/>
            <a:ext cx="7781428" cy="276999"/>
          </a:xfrm>
          <a:prstGeom prst="rect">
            <a:avLst/>
          </a:prstGeom>
          <a:noFill/>
        </p:spPr>
        <p:txBody>
          <a:bodyPr wrap="square" rtlCol="0">
            <a:spAutoFit/>
          </a:bodyPr>
          <a:lstStyle/>
          <a:p>
            <a:pPr algn="ctr"/>
            <a:r>
              <a:rPr lang="en-US" sz="1200" dirty="0"/>
              <a:t>P. Goodell and P. Philips. A Field Key to the Cucumber Beetle Species Found in California. UC-IPM. </a:t>
            </a:r>
          </a:p>
        </p:txBody>
      </p:sp>
    </p:spTree>
    <p:extLst>
      <p:ext uri="{BB962C8B-B14F-4D97-AF65-F5344CB8AC3E}">
        <p14:creationId xmlns:p14="http://schemas.microsoft.com/office/powerpoint/2010/main" val="1349853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B1F81-D38B-40EF-8DE6-9A1328764EFC}"/>
              </a:ext>
            </a:extLst>
          </p:cNvPr>
          <p:cNvSpPr>
            <a:spLocks noGrp="1"/>
          </p:cNvSpPr>
          <p:nvPr>
            <p:ph type="title"/>
          </p:nvPr>
        </p:nvSpPr>
        <p:spPr>
          <a:xfrm>
            <a:off x="838200" y="365126"/>
            <a:ext cx="10515600" cy="1018548"/>
          </a:xfrm>
        </p:spPr>
        <p:txBody>
          <a:bodyPr/>
          <a:lstStyle/>
          <a:p>
            <a:r>
              <a:rPr lang="en-US" b="1" dirty="0"/>
              <a:t>Western spotted cucumber beetle biology</a:t>
            </a:r>
          </a:p>
        </p:txBody>
      </p:sp>
      <p:sp>
        <p:nvSpPr>
          <p:cNvPr id="3" name="Content Placeholder 2">
            <a:extLst>
              <a:ext uri="{FF2B5EF4-FFF2-40B4-BE49-F238E27FC236}">
                <a16:creationId xmlns:a16="http://schemas.microsoft.com/office/drawing/2014/main" id="{9545BA61-C1AE-4F21-9EA7-704F01A53C8E}"/>
              </a:ext>
            </a:extLst>
          </p:cNvPr>
          <p:cNvSpPr>
            <a:spLocks noGrp="1"/>
          </p:cNvSpPr>
          <p:nvPr>
            <p:ph idx="1"/>
          </p:nvPr>
        </p:nvSpPr>
        <p:spPr>
          <a:xfrm>
            <a:off x="838201" y="1467556"/>
            <a:ext cx="7165622" cy="5025319"/>
          </a:xfrm>
        </p:spPr>
        <p:txBody>
          <a:bodyPr>
            <a:normAutofit/>
          </a:bodyPr>
          <a:lstStyle/>
          <a:p>
            <a:r>
              <a:rPr lang="en-US" b="1" dirty="0"/>
              <a:t>Feed on small grains, legumes, grasses, cucurbits</a:t>
            </a:r>
          </a:p>
          <a:p>
            <a:pPr lvl="1"/>
            <a:r>
              <a:rPr lang="en-US" b="1" dirty="0"/>
              <a:t>Pigweed, bindweed, black nightshade, common </a:t>
            </a:r>
            <a:r>
              <a:rPr lang="en-US" b="1" dirty="0" err="1"/>
              <a:t>lambsquarter</a:t>
            </a:r>
            <a:r>
              <a:rPr lang="en-US" b="1" dirty="0"/>
              <a:t>, velvetleaf</a:t>
            </a:r>
          </a:p>
          <a:p>
            <a:r>
              <a:rPr lang="en-US" b="1" dirty="0"/>
              <a:t>Develop on grasses or alfalfa</a:t>
            </a:r>
          </a:p>
          <a:p>
            <a:r>
              <a:rPr lang="en-US" b="1" dirty="0"/>
              <a:t>Adults most damaging</a:t>
            </a:r>
            <a:r>
              <a:rPr lang="en-US" b="1" dirty="0">
                <a:sym typeface="Wingdings" panose="05000000000000000000" pitchFamily="2" charset="2"/>
              </a:rPr>
              <a:t> </a:t>
            </a:r>
            <a:r>
              <a:rPr lang="en-US" b="1" dirty="0"/>
              <a:t>seedlings, flowers, foliage</a:t>
            </a:r>
          </a:p>
          <a:p>
            <a:r>
              <a:rPr lang="en-US" b="1" dirty="0"/>
              <a:t>Can be very damaging to seedlings in just a few days time</a:t>
            </a:r>
          </a:p>
          <a:p>
            <a:r>
              <a:rPr lang="en-US" b="1" dirty="0"/>
              <a:t>Larvae feed on a wide variety of plants including grasses, corn, legumes</a:t>
            </a:r>
            <a:endParaRPr lang="en-US" dirty="0"/>
          </a:p>
          <a:p>
            <a:endParaRPr lang="en-US" dirty="0"/>
          </a:p>
        </p:txBody>
      </p:sp>
      <p:pic>
        <p:nvPicPr>
          <p:cNvPr id="4" name="Picture 3">
            <a:extLst>
              <a:ext uri="{FF2B5EF4-FFF2-40B4-BE49-F238E27FC236}">
                <a16:creationId xmlns:a16="http://schemas.microsoft.com/office/drawing/2014/main" id="{3A0BFC4F-59F2-45B3-A79B-210806AABFB0}"/>
              </a:ext>
            </a:extLst>
          </p:cNvPr>
          <p:cNvPicPr>
            <a:picLocks noChangeAspect="1"/>
          </p:cNvPicPr>
          <p:nvPr/>
        </p:nvPicPr>
        <p:blipFill>
          <a:blip r:embed="rId3"/>
          <a:stretch>
            <a:fillRect/>
          </a:stretch>
        </p:blipFill>
        <p:spPr>
          <a:xfrm>
            <a:off x="8275794" y="1467555"/>
            <a:ext cx="3186186" cy="2126629"/>
          </a:xfrm>
          <a:prstGeom prst="rect">
            <a:avLst/>
          </a:prstGeom>
          <a:ln>
            <a:solidFill>
              <a:schemeClr val="tx1"/>
            </a:solidFill>
          </a:ln>
        </p:spPr>
      </p:pic>
      <p:pic>
        <p:nvPicPr>
          <p:cNvPr id="5" name="Picture 4">
            <a:extLst>
              <a:ext uri="{FF2B5EF4-FFF2-40B4-BE49-F238E27FC236}">
                <a16:creationId xmlns:a16="http://schemas.microsoft.com/office/drawing/2014/main" id="{1BE06725-E5BF-48F3-A3C6-6B7FF742D7A4}"/>
              </a:ext>
            </a:extLst>
          </p:cNvPr>
          <p:cNvPicPr>
            <a:picLocks noChangeAspect="1"/>
          </p:cNvPicPr>
          <p:nvPr/>
        </p:nvPicPr>
        <p:blipFill>
          <a:blip r:embed="rId4"/>
          <a:stretch>
            <a:fillRect/>
          </a:stretch>
        </p:blipFill>
        <p:spPr>
          <a:xfrm>
            <a:off x="8275794" y="3678066"/>
            <a:ext cx="3210262" cy="2126629"/>
          </a:xfrm>
          <a:prstGeom prst="rect">
            <a:avLst/>
          </a:prstGeom>
          <a:ln>
            <a:solidFill>
              <a:schemeClr val="tx1"/>
            </a:solidFill>
          </a:ln>
        </p:spPr>
      </p:pic>
      <p:sp>
        <p:nvSpPr>
          <p:cNvPr id="6" name="TextBox 5">
            <a:extLst>
              <a:ext uri="{FF2B5EF4-FFF2-40B4-BE49-F238E27FC236}">
                <a16:creationId xmlns:a16="http://schemas.microsoft.com/office/drawing/2014/main" id="{68D81A01-FBC1-4591-9397-00DDFC4F17D2}"/>
              </a:ext>
            </a:extLst>
          </p:cNvPr>
          <p:cNvSpPr txBox="1"/>
          <p:nvPr/>
        </p:nvSpPr>
        <p:spPr>
          <a:xfrm>
            <a:off x="8275795" y="5868140"/>
            <a:ext cx="3247422" cy="276999"/>
          </a:xfrm>
          <a:prstGeom prst="rect">
            <a:avLst/>
          </a:prstGeom>
          <a:noFill/>
        </p:spPr>
        <p:txBody>
          <a:bodyPr wrap="square" rtlCol="0">
            <a:spAutoFit/>
          </a:bodyPr>
          <a:lstStyle/>
          <a:p>
            <a:pPr algn="ctr"/>
            <a:r>
              <a:rPr lang="en-US" sz="1200" dirty="0"/>
              <a:t>Photos: UC-IPM</a:t>
            </a:r>
          </a:p>
        </p:txBody>
      </p:sp>
    </p:spTree>
    <p:extLst>
      <p:ext uri="{BB962C8B-B14F-4D97-AF65-F5344CB8AC3E}">
        <p14:creationId xmlns:p14="http://schemas.microsoft.com/office/powerpoint/2010/main" val="1832879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D916-5A73-4DE7-9D21-C2F41738B7DD}"/>
              </a:ext>
            </a:extLst>
          </p:cNvPr>
          <p:cNvSpPr>
            <a:spLocks noGrp="1"/>
          </p:cNvSpPr>
          <p:nvPr>
            <p:ph type="title"/>
          </p:nvPr>
        </p:nvSpPr>
        <p:spPr/>
        <p:txBody>
          <a:bodyPr/>
          <a:lstStyle/>
          <a:p>
            <a:r>
              <a:rPr lang="en-US" b="1" dirty="0"/>
              <a:t>Western striped cucumber beetle ID</a:t>
            </a:r>
          </a:p>
        </p:txBody>
      </p:sp>
      <p:sp>
        <p:nvSpPr>
          <p:cNvPr id="3" name="Content Placeholder 2">
            <a:extLst>
              <a:ext uri="{FF2B5EF4-FFF2-40B4-BE49-F238E27FC236}">
                <a16:creationId xmlns:a16="http://schemas.microsoft.com/office/drawing/2014/main" id="{B35D9271-2E26-4C86-8F8B-D03D3D5B2B9A}"/>
              </a:ext>
            </a:extLst>
          </p:cNvPr>
          <p:cNvSpPr>
            <a:spLocks noGrp="1"/>
          </p:cNvSpPr>
          <p:nvPr>
            <p:ph idx="1"/>
          </p:nvPr>
        </p:nvSpPr>
        <p:spPr/>
        <p:txBody>
          <a:bodyPr/>
          <a:lstStyle/>
          <a:p>
            <a:r>
              <a:rPr lang="en-US" b="1" i="1" dirty="0"/>
              <a:t>Acalymma trivittatum </a:t>
            </a:r>
          </a:p>
        </p:txBody>
      </p:sp>
      <p:pic>
        <p:nvPicPr>
          <p:cNvPr id="5" name="Picture 4">
            <a:extLst>
              <a:ext uri="{FF2B5EF4-FFF2-40B4-BE49-F238E27FC236}">
                <a16:creationId xmlns:a16="http://schemas.microsoft.com/office/drawing/2014/main" id="{B7046FDD-3570-4BDB-B8CC-C8A135AEB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607" y="2713957"/>
            <a:ext cx="7518786" cy="3187864"/>
          </a:xfrm>
          <a:prstGeom prst="rect">
            <a:avLst/>
          </a:prstGeom>
        </p:spPr>
      </p:pic>
      <p:sp>
        <p:nvSpPr>
          <p:cNvPr id="6" name="TextBox 5">
            <a:extLst>
              <a:ext uri="{FF2B5EF4-FFF2-40B4-BE49-F238E27FC236}">
                <a16:creationId xmlns:a16="http://schemas.microsoft.com/office/drawing/2014/main" id="{0509A502-4B3D-44B7-AB10-BC057412E028}"/>
              </a:ext>
            </a:extLst>
          </p:cNvPr>
          <p:cNvSpPr txBox="1"/>
          <p:nvPr/>
        </p:nvSpPr>
        <p:spPr>
          <a:xfrm>
            <a:off x="2336606" y="6347534"/>
            <a:ext cx="7518787" cy="276999"/>
          </a:xfrm>
          <a:prstGeom prst="rect">
            <a:avLst/>
          </a:prstGeom>
          <a:noFill/>
        </p:spPr>
        <p:txBody>
          <a:bodyPr wrap="square" rtlCol="0">
            <a:spAutoFit/>
          </a:bodyPr>
          <a:lstStyle/>
          <a:p>
            <a:pPr algn="ctr"/>
            <a:r>
              <a:rPr lang="en-US" sz="1200" dirty="0"/>
              <a:t>P. Goodell and P. Philips. A Field Key to the Cucumber Beetle Species Found in California. UC-IPM. </a:t>
            </a:r>
          </a:p>
        </p:txBody>
      </p:sp>
    </p:spTree>
    <p:extLst>
      <p:ext uri="{BB962C8B-B14F-4D97-AF65-F5344CB8AC3E}">
        <p14:creationId xmlns:p14="http://schemas.microsoft.com/office/powerpoint/2010/main" val="3872820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D37C-B778-4485-8336-C969D6EAE57C}"/>
              </a:ext>
            </a:extLst>
          </p:cNvPr>
          <p:cNvSpPr>
            <a:spLocks noGrp="1"/>
          </p:cNvSpPr>
          <p:nvPr>
            <p:ph type="title"/>
          </p:nvPr>
        </p:nvSpPr>
        <p:spPr>
          <a:xfrm>
            <a:off x="838200" y="365126"/>
            <a:ext cx="10515600" cy="1091142"/>
          </a:xfrm>
        </p:spPr>
        <p:txBody>
          <a:bodyPr/>
          <a:lstStyle/>
          <a:p>
            <a:r>
              <a:rPr lang="en-US" b="1" dirty="0"/>
              <a:t>Western striped cucumber beetle biology</a:t>
            </a:r>
          </a:p>
        </p:txBody>
      </p:sp>
      <p:sp>
        <p:nvSpPr>
          <p:cNvPr id="3" name="Content Placeholder 2">
            <a:extLst>
              <a:ext uri="{FF2B5EF4-FFF2-40B4-BE49-F238E27FC236}">
                <a16:creationId xmlns:a16="http://schemas.microsoft.com/office/drawing/2014/main" id="{9305C759-1E10-40DE-83C2-47CCED02E27C}"/>
              </a:ext>
            </a:extLst>
          </p:cNvPr>
          <p:cNvSpPr>
            <a:spLocks noGrp="1"/>
          </p:cNvSpPr>
          <p:nvPr>
            <p:ph idx="1"/>
          </p:nvPr>
        </p:nvSpPr>
        <p:spPr>
          <a:xfrm>
            <a:off x="838200" y="1456268"/>
            <a:ext cx="7097889" cy="5036606"/>
          </a:xfrm>
        </p:spPr>
        <p:txBody>
          <a:bodyPr>
            <a:normAutofit lnSpcReduction="10000"/>
          </a:bodyPr>
          <a:lstStyle/>
          <a:p>
            <a:r>
              <a:rPr lang="en-US" b="1" dirty="0"/>
              <a:t>Develop and feed on cucurbits</a:t>
            </a:r>
          </a:p>
          <a:p>
            <a:pPr lvl="1"/>
            <a:r>
              <a:rPr lang="en-US" b="1" dirty="0"/>
              <a:t>Pigweed, bindweed, burclover</a:t>
            </a:r>
          </a:p>
          <a:p>
            <a:r>
              <a:rPr lang="en-US" b="1" dirty="0"/>
              <a:t>Move in from weedy areas/leaf litter earlier in the spring than spotted</a:t>
            </a:r>
          </a:p>
          <a:p>
            <a:r>
              <a:rPr lang="en-US" b="1" dirty="0"/>
              <a:t>Adults most damaging-seedlings, flowers, foliage, FRUIT</a:t>
            </a:r>
          </a:p>
          <a:p>
            <a:r>
              <a:rPr lang="en-US" b="1" dirty="0"/>
              <a:t>Can be very damaging to seedlings </a:t>
            </a:r>
          </a:p>
          <a:p>
            <a:r>
              <a:rPr lang="en-US" b="1" dirty="0"/>
              <a:t>Feed on bottom of fruit</a:t>
            </a:r>
            <a:r>
              <a:rPr lang="en-US" b="1" dirty="0">
                <a:sym typeface="Wingdings" panose="05000000000000000000" pitchFamily="2" charset="2"/>
              </a:rPr>
              <a:t> </a:t>
            </a:r>
            <a:r>
              <a:rPr lang="en-US" b="1" dirty="0"/>
              <a:t>scarring rind</a:t>
            </a:r>
          </a:p>
          <a:p>
            <a:r>
              <a:rPr lang="en-US" b="1" dirty="0"/>
              <a:t>Larvae feed exclusively on cucurbit roots</a:t>
            </a:r>
          </a:p>
          <a:p>
            <a:r>
              <a:rPr lang="en-US" b="1" dirty="0"/>
              <a:t>More damaging in cucurbit systems, especially melons</a:t>
            </a:r>
          </a:p>
        </p:txBody>
      </p:sp>
      <p:pic>
        <p:nvPicPr>
          <p:cNvPr id="4" name="Picture 3">
            <a:extLst>
              <a:ext uri="{FF2B5EF4-FFF2-40B4-BE49-F238E27FC236}">
                <a16:creationId xmlns:a16="http://schemas.microsoft.com/office/drawing/2014/main" id="{E8FCF52A-4679-4D8E-A87F-40C68EEFEB2B}"/>
              </a:ext>
            </a:extLst>
          </p:cNvPr>
          <p:cNvPicPr>
            <a:picLocks noChangeAspect="1"/>
          </p:cNvPicPr>
          <p:nvPr/>
        </p:nvPicPr>
        <p:blipFill>
          <a:blip r:embed="rId3"/>
          <a:stretch>
            <a:fillRect/>
          </a:stretch>
        </p:blipFill>
        <p:spPr>
          <a:xfrm>
            <a:off x="8317699" y="1339284"/>
            <a:ext cx="3082360" cy="2047672"/>
          </a:xfrm>
          <a:prstGeom prst="rect">
            <a:avLst/>
          </a:prstGeom>
          <a:ln>
            <a:solidFill>
              <a:schemeClr val="tx1"/>
            </a:solidFill>
          </a:ln>
        </p:spPr>
      </p:pic>
      <p:sp>
        <p:nvSpPr>
          <p:cNvPr id="6" name="TextBox 5">
            <a:extLst>
              <a:ext uri="{FF2B5EF4-FFF2-40B4-BE49-F238E27FC236}">
                <a16:creationId xmlns:a16="http://schemas.microsoft.com/office/drawing/2014/main" id="{C6229B7C-7602-44CA-BF8C-28C095137D99}"/>
              </a:ext>
            </a:extLst>
          </p:cNvPr>
          <p:cNvSpPr txBox="1"/>
          <p:nvPr/>
        </p:nvSpPr>
        <p:spPr>
          <a:xfrm>
            <a:off x="8317699" y="3406042"/>
            <a:ext cx="3082359" cy="276999"/>
          </a:xfrm>
          <a:prstGeom prst="rect">
            <a:avLst/>
          </a:prstGeom>
          <a:noFill/>
        </p:spPr>
        <p:txBody>
          <a:bodyPr wrap="square" rtlCol="0">
            <a:spAutoFit/>
          </a:bodyPr>
          <a:lstStyle/>
          <a:p>
            <a:pPr algn="ctr"/>
            <a:r>
              <a:rPr lang="en-US" sz="1200" dirty="0"/>
              <a:t>UC-IPM</a:t>
            </a:r>
          </a:p>
        </p:txBody>
      </p:sp>
      <p:pic>
        <p:nvPicPr>
          <p:cNvPr id="7" name="Picture 6">
            <a:extLst>
              <a:ext uri="{FF2B5EF4-FFF2-40B4-BE49-F238E27FC236}">
                <a16:creationId xmlns:a16="http://schemas.microsoft.com/office/drawing/2014/main" id="{6876AA92-790E-488A-81AE-8A305AE339C6}"/>
              </a:ext>
            </a:extLst>
          </p:cNvPr>
          <p:cNvPicPr>
            <a:picLocks noChangeAspect="1"/>
          </p:cNvPicPr>
          <p:nvPr/>
        </p:nvPicPr>
        <p:blipFill>
          <a:blip r:embed="rId4"/>
          <a:stretch>
            <a:fillRect/>
          </a:stretch>
        </p:blipFill>
        <p:spPr>
          <a:xfrm>
            <a:off x="8317699" y="3717471"/>
            <a:ext cx="3036101" cy="2169548"/>
          </a:xfrm>
          <a:prstGeom prst="rect">
            <a:avLst/>
          </a:prstGeom>
          <a:ln>
            <a:solidFill>
              <a:schemeClr val="tx1"/>
            </a:solidFill>
          </a:ln>
        </p:spPr>
      </p:pic>
      <p:sp>
        <p:nvSpPr>
          <p:cNvPr id="8" name="TextBox 7">
            <a:extLst>
              <a:ext uri="{FF2B5EF4-FFF2-40B4-BE49-F238E27FC236}">
                <a16:creationId xmlns:a16="http://schemas.microsoft.com/office/drawing/2014/main" id="{4068F524-66C5-42F0-80D1-6CF142B5D1E5}"/>
              </a:ext>
            </a:extLst>
          </p:cNvPr>
          <p:cNvSpPr txBox="1"/>
          <p:nvPr/>
        </p:nvSpPr>
        <p:spPr>
          <a:xfrm>
            <a:off x="8317699" y="5921449"/>
            <a:ext cx="3082358" cy="461665"/>
          </a:xfrm>
          <a:prstGeom prst="rect">
            <a:avLst/>
          </a:prstGeom>
          <a:noFill/>
        </p:spPr>
        <p:txBody>
          <a:bodyPr wrap="square" rtlCol="0">
            <a:spAutoFit/>
          </a:bodyPr>
          <a:lstStyle/>
          <a:p>
            <a:pPr algn="ctr"/>
            <a:r>
              <a:rPr lang="en-US" sz="1200" dirty="0"/>
              <a:t>R. Hemberger: Natural History of Orange County</a:t>
            </a:r>
          </a:p>
        </p:txBody>
      </p:sp>
    </p:spTree>
    <p:extLst>
      <p:ext uri="{BB962C8B-B14F-4D97-AF65-F5344CB8AC3E}">
        <p14:creationId xmlns:p14="http://schemas.microsoft.com/office/powerpoint/2010/main" val="3967115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0232D-E846-43C3-BE89-507E5DB05267}"/>
              </a:ext>
            </a:extLst>
          </p:cNvPr>
          <p:cNvSpPr>
            <a:spLocks noGrp="1"/>
          </p:cNvSpPr>
          <p:nvPr>
            <p:ph type="title"/>
          </p:nvPr>
        </p:nvSpPr>
        <p:spPr/>
        <p:txBody>
          <a:bodyPr/>
          <a:lstStyle/>
          <a:p>
            <a:r>
              <a:rPr lang="en-US" b="1" dirty="0"/>
              <a:t>Cucumber beetle identification</a:t>
            </a:r>
          </a:p>
        </p:txBody>
      </p:sp>
      <p:sp>
        <p:nvSpPr>
          <p:cNvPr id="3" name="Content Placeholder 2">
            <a:extLst>
              <a:ext uri="{FF2B5EF4-FFF2-40B4-BE49-F238E27FC236}">
                <a16:creationId xmlns:a16="http://schemas.microsoft.com/office/drawing/2014/main" id="{97BF7CC2-60EF-4DC7-ABBC-FE87C5398AA5}"/>
              </a:ext>
            </a:extLst>
          </p:cNvPr>
          <p:cNvSpPr>
            <a:spLocks noGrp="1"/>
          </p:cNvSpPr>
          <p:nvPr>
            <p:ph sz="half" idx="1"/>
          </p:nvPr>
        </p:nvSpPr>
        <p:spPr>
          <a:xfrm>
            <a:off x="838201" y="1704239"/>
            <a:ext cx="5181600" cy="1786819"/>
          </a:xfrm>
        </p:spPr>
        <p:txBody>
          <a:bodyPr/>
          <a:lstStyle/>
          <a:p>
            <a:r>
              <a:rPr lang="en-US" b="1" dirty="0"/>
              <a:t>Larger and more brightly colored than flea beetles</a:t>
            </a:r>
          </a:p>
          <a:p>
            <a:r>
              <a:rPr lang="en-US" b="1" dirty="0"/>
              <a:t>Lack enlarged hind legs found on flea beetles</a:t>
            </a:r>
          </a:p>
        </p:txBody>
      </p:sp>
      <p:sp>
        <p:nvSpPr>
          <p:cNvPr id="13" name="Content Placeholder 12">
            <a:extLst>
              <a:ext uri="{FF2B5EF4-FFF2-40B4-BE49-F238E27FC236}">
                <a16:creationId xmlns:a16="http://schemas.microsoft.com/office/drawing/2014/main" id="{8E5AF20C-0A1D-4709-BD29-8189B3EEF97B}"/>
              </a:ext>
            </a:extLst>
          </p:cNvPr>
          <p:cNvSpPr>
            <a:spLocks noGrp="1"/>
          </p:cNvSpPr>
          <p:nvPr>
            <p:ph sz="half" idx="2"/>
          </p:nvPr>
        </p:nvSpPr>
        <p:spPr>
          <a:xfrm>
            <a:off x="6172199" y="1704239"/>
            <a:ext cx="5181600" cy="1786819"/>
          </a:xfrm>
        </p:spPr>
        <p:txBody>
          <a:bodyPr/>
          <a:lstStyle/>
          <a:p>
            <a:r>
              <a:rPr lang="en-US" b="1" dirty="0"/>
              <a:t>Lady beetle antennae are short and stubby</a:t>
            </a:r>
          </a:p>
          <a:p>
            <a:r>
              <a:rPr lang="en-US" b="1" dirty="0"/>
              <a:t>Cucumber beetles are long and threadlike</a:t>
            </a:r>
          </a:p>
        </p:txBody>
      </p:sp>
      <p:pic>
        <p:nvPicPr>
          <p:cNvPr id="4" name="Picture 3">
            <a:extLst>
              <a:ext uri="{FF2B5EF4-FFF2-40B4-BE49-F238E27FC236}">
                <a16:creationId xmlns:a16="http://schemas.microsoft.com/office/drawing/2014/main" id="{51AD281A-5934-46C1-9B9C-CDA5090FE5AA}"/>
              </a:ext>
            </a:extLst>
          </p:cNvPr>
          <p:cNvPicPr>
            <a:picLocks noChangeAspect="1"/>
          </p:cNvPicPr>
          <p:nvPr/>
        </p:nvPicPr>
        <p:blipFill>
          <a:blip r:embed="rId3"/>
          <a:stretch>
            <a:fillRect/>
          </a:stretch>
        </p:blipFill>
        <p:spPr>
          <a:xfrm>
            <a:off x="892848" y="3893989"/>
            <a:ext cx="3080841" cy="2036598"/>
          </a:xfrm>
          <a:prstGeom prst="rect">
            <a:avLst/>
          </a:prstGeom>
          <a:ln>
            <a:solidFill>
              <a:schemeClr val="tx1"/>
            </a:solidFill>
          </a:ln>
        </p:spPr>
      </p:pic>
      <p:sp>
        <p:nvSpPr>
          <p:cNvPr id="5" name="TextBox 4">
            <a:extLst>
              <a:ext uri="{FF2B5EF4-FFF2-40B4-BE49-F238E27FC236}">
                <a16:creationId xmlns:a16="http://schemas.microsoft.com/office/drawing/2014/main" id="{64C5AC35-6E71-48DD-8924-CBB51E62896E}"/>
              </a:ext>
            </a:extLst>
          </p:cNvPr>
          <p:cNvSpPr txBox="1"/>
          <p:nvPr/>
        </p:nvSpPr>
        <p:spPr>
          <a:xfrm>
            <a:off x="892848" y="5945775"/>
            <a:ext cx="3078017" cy="276999"/>
          </a:xfrm>
          <a:prstGeom prst="rect">
            <a:avLst/>
          </a:prstGeom>
          <a:noFill/>
        </p:spPr>
        <p:txBody>
          <a:bodyPr wrap="square" rtlCol="0">
            <a:spAutoFit/>
          </a:bodyPr>
          <a:lstStyle/>
          <a:p>
            <a:pPr algn="ctr"/>
            <a:r>
              <a:rPr lang="en-US" sz="1200" dirty="0"/>
              <a:t>Oregon State Extension Service</a:t>
            </a:r>
          </a:p>
        </p:txBody>
      </p:sp>
      <p:sp>
        <p:nvSpPr>
          <p:cNvPr id="7" name="TextBox 6">
            <a:extLst>
              <a:ext uri="{FF2B5EF4-FFF2-40B4-BE49-F238E27FC236}">
                <a16:creationId xmlns:a16="http://schemas.microsoft.com/office/drawing/2014/main" id="{7F35A780-0B4E-44A1-BBCA-F07F8A75A514}"/>
              </a:ext>
            </a:extLst>
          </p:cNvPr>
          <p:cNvSpPr txBox="1"/>
          <p:nvPr/>
        </p:nvSpPr>
        <p:spPr>
          <a:xfrm>
            <a:off x="8282987" y="5971283"/>
            <a:ext cx="3078017" cy="276999"/>
          </a:xfrm>
          <a:prstGeom prst="rect">
            <a:avLst/>
          </a:prstGeom>
          <a:noFill/>
        </p:spPr>
        <p:txBody>
          <a:bodyPr wrap="square" rtlCol="0">
            <a:spAutoFit/>
          </a:bodyPr>
          <a:lstStyle/>
          <a:p>
            <a:pPr algn="ctr"/>
            <a:r>
              <a:rPr lang="en-US" sz="1200" dirty="0"/>
              <a:t>UC-IPM</a:t>
            </a:r>
          </a:p>
        </p:txBody>
      </p:sp>
      <p:sp>
        <p:nvSpPr>
          <p:cNvPr id="9" name="TextBox 8">
            <a:extLst>
              <a:ext uri="{FF2B5EF4-FFF2-40B4-BE49-F238E27FC236}">
                <a16:creationId xmlns:a16="http://schemas.microsoft.com/office/drawing/2014/main" id="{DD009897-DF5B-4C74-85B6-B1E5BA76F735}"/>
              </a:ext>
            </a:extLst>
          </p:cNvPr>
          <p:cNvSpPr txBox="1"/>
          <p:nvPr/>
        </p:nvSpPr>
        <p:spPr>
          <a:xfrm>
            <a:off x="4310418" y="6354375"/>
            <a:ext cx="3635840" cy="276999"/>
          </a:xfrm>
          <a:prstGeom prst="rect">
            <a:avLst/>
          </a:prstGeom>
          <a:noFill/>
        </p:spPr>
        <p:txBody>
          <a:bodyPr wrap="square" rtlCol="0">
            <a:spAutoFit/>
          </a:bodyPr>
          <a:lstStyle/>
          <a:p>
            <a:pPr algn="ctr"/>
            <a:r>
              <a:rPr lang="en-US" sz="1200" dirty="0"/>
              <a:t>UC-IPM</a:t>
            </a:r>
          </a:p>
        </p:txBody>
      </p:sp>
      <p:pic>
        <p:nvPicPr>
          <p:cNvPr id="11" name="Picture 10">
            <a:extLst>
              <a:ext uri="{FF2B5EF4-FFF2-40B4-BE49-F238E27FC236}">
                <a16:creationId xmlns:a16="http://schemas.microsoft.com/office/drawing/2014/main" id="{397ADB77-DC98-4399-9567-0126D1FA0660}"/>
              </a:ext>
            </a:extLst>
          </p:cNvPr>
          <p:cNvPicPr>
            <a:picLocks noChangeAspect="1"/>
          </p:cNvPicPr>
          <p:nvPr/>
        </p:nvPicPr>
        <p:blipFill>
          <a:blip r:embed="rId4"/>
          <a:stretch>
            <a:fillRect/>
          </a:stretch>
        </p:blipFill>
        <p:spPr>
          <a:xfrm>
            <a:off x="8275783" y="3895534"/>
            <a:ext cx="3078017" cy="2035053"/>
          </a:xfrm>
          <a:prstGeom prst="rect">
            <a:avLst/>
          </a:prstGeom>
          <a:ln>
            <a:solidFill>
              <a:schemeClr val="tx1"/>
            </a:solidFill>
          </a:ln>
        </p:spPr>
      </p:pic>
      <p:pic>
        <p:nvPicPr>
          <p:cNvPr id="12" name="Picture 11">
            <a:extLst>
              <a:ext uri="{FF2B5EF4-FFF2-40B4-BE49-F238E27FC236}">
                <a16:creationId xmlns:a16="http://schemas.microsoft.com/office/drawing/2014/main" id="{A39044B3-586E-4D53-A157-4023C994C9AA}"/>
              </a:ext>
            </a:extLst>
          </p:cNvPr>
          <p:cNvPicPr>
            <a:picLocks noChangeAspect="1"/>
          </p:cNvPicPr>
          <p:nvPr/>
        </p:nvPicPr>
        <p:blipFill>
          <a:blip r:embed="rId5"/>
          <a:stretch>
            <a:fillRect/>
          </a:stretch>
        </p:blipFill>
        <p:spPr>
          <a:xfrm>
            <a:off x="4310418" y="3898256"/>
            <a:ext cx="3635840" cy="2413644"/>
          </a:xfrm>
          <a:prstGeom prst="rect">
            <a:avLst/>
          </a:prstGeom>
          <a:ln>
            <a:solidFill>
              <a:schemeClr val="tx1"/>
            </a:solidFill>
          </a:ln>
        </p:spPr>
      </p:pic>
      <p:sp>
        <p:nvSpPr>
          <p:cNvPr id="14" name="Oval 13">
            <a:extLst>
              <a:ext uri="{FF2B5EF4-FFF2-40B4-BE49-F238E27FC236}">
                <a16:creationId xmlns:a16="http://schemas.microsoft.com/office/drawing/2014/main" id="{41FDC72F-B185-4676-AE33-FDAD610D43E8}"/>
              </a:ext>
            </a:extLst>
          </p:cNvPr>
          <p:cNvSpPr/>
          <p:nvPr/>
        </p:nvSpPr>
        <p:spPr>
          <a:xfrm>
            <a:off x="2698044" y="4884190"/>
            <a:ext cx="643467" cy="643466"/>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888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42D6B-FDB0-45BC-890A-43A41C6CAB48}"/>
              </a:ext>
            </a:extLst>
          </p:cNvPr>
          <p:cNvSpPr>
            <a:spLocks noGrp="1"/>
          </p:cNvSpPr>
          <p:nvPr>
            <p:ph type="title"/>
          </p:nvPr>
        </p:nvSpPr>
        <p:spPr/>
        <p:txBody>
          <a:bodyPr/>
          <a:lstStyle/>
          <a:p>
            <a:r>
              <a:rPr lang="en-US" b="1" dirty="0"/>
              <a:t>Cucumber beetle damage</a:t>
            </a:r>
          </a:p>
        </p:txBody>
      </p:sp>
      <p:sp>
        <p:nvSpPr>
          <p:cNvPr id="3" name="Content Placeholder 2">
            <a:extLst>
              <a:ext uri="{FF2B5EF4-FFF2-40B4-BE49-F238E27FC236}">
                <a16:creationId xmlns:a16="http://schemas.microsoft.com/office/drawing/2014/main" id="{C0A6B215-70FE-4E05-A372-3E9D4B0BDFA3}"/>
              </a:ext>
            </a:extLst>
          </p:cNvPr>
          <p:cNvSpPr>
            <a:spLocks noGrp="1"/>
          </p:cNvSpPr>
          <p:nvPr>
            <p:ph idx="1"/>
          </p:nvPr>
        </p:nvSpPr>
        <p:spPr>
          <a:xfrm>
            <a:off x="838199" y="1536028"/>
            <a:ext cx="5754511" cy="4640935"/>
          </a:xfrm>
        </p:spPr>
        <p:txBody>
          <a:bodyPr>
            <a:normAutofit lnSpcReduction="10000"/>
          </a:bodyPr>
          <a:lstStyle/>
          <a:p>
            <a:r>
              <a:rPr lang="en-US" b="1" dirty="0"/>
              <a:t>Serious pests of smooth-skinned cucurbits</a:t>
            </a:r>
          </a:p>
          <a:p>
            <a:pPr lvl="1"/>
            <a:r>
              <a:rPr lang="en-US" b="1" dirty="0"/>
              <a:t>Honeydew, </a:t>
            </a:r>
            <a:r>
              <a:rPr lang="en-US" b="1" dirty="0" err="1"/>
              <a:t>crenshaw</a:t>
            </a:r>
            <a:r>
              <a:rPr lang="en-US" b="1" dirty="0"/>
              <a:t>, and casaba melons</a:t>
            </a:r>
          </a:p>
          <a:p>
            <a:r>
              <a:rPr lang="en-US" b="1" dirty="0"/>
              <a:t>Prefer tender, succulent portions of plants-flowers, foliage, maturing fruit</a:t>
            </a:r>
          </a:p>
          <a:p>
            <a:r>
              <a:rPr lang="en-US" b="1" dirty="0"/>
              <a:t>Severe damage to seedlings</a:t>
            </a:r>
            <a:r>
              <a:rPr lang="en-US" b="1" dirty="0">
                <a:sym typeface="Wingdings" panose="05000000000000000000" pitchFamily="2" charset="2"/>
              </a:rPr>
              <a:t> </a:t>
            </a:r>
            <a:r>
              <a:rPr lang="en-US" b="1" dirty="0"/>
              <a:t>stand reductions</a:t>
            </a:r>
            <a:r>
              <a:rPr lang="en-US" b="1" dirty="0">
                <a:sym typeface="Wingdings" panose="05000000000000000000" pitchFamily="2" charset="2"/>
              </a:rPr>
              <a:t> replanting</a:t>
            </a:r>
          </a:p>
          <a:p>
            <a:r>
              <a:rPr lang="en-US" b="1" dirty="0"/>
              <a:t>Larvae may cause serious injury to young plants by feeding on roots</a:t>
            </a:r>
          </a:p>
        </p:txBody>
      </p:sp>
      <p:pic>
        <p:nvPicPr>
          <p:cNvPr id="7" name="Picture 6">
            <a:extLst>
              <a:ext uri="{FF2B5EF4-FFF2-40B4-BE49-F238E27FC236}">
                <a16:creationId xmlns:a16="http://schemas.microsoft.com/office/drawing/2014/main" id="{DE926716-EFAC-4FE4-BA7D-DF20D140C25F}"/>
              </a:ext>
            </a:extLst>
          </p:cNvPr>
          <p:cNvPicPr>
            <a:picLocks noChangeAspect="1"/>
          </p:cNvPicPr>
          <p:nvPr/>
        </p:nvPicPr>
        <p:blipFill>
          <a:blip r:embed="rId3"/>
          <a:stretch>
            <a:fillRect/>
          </a:stretch>
        </p:blipFill>
        <p:spPr>
          <a:xfrm>
            <a:off x="7594381" y="542036"/>
            <a:ext cx="3183850" cy="2550098"/>
          </a:xfrm>
          <a:prstGeom prst="rect">
            <a:avLst/>
          </a:prstGeom>
          <a:ln>
            <a:solidFill>
              <a:schemeClr val="tx1"/>
            </a:solidFill>
          </a:ln>
        </p:spPr>
      </p:pic>
      <p:sp>
        <p:nvSpPr>
          <p:cNvPr id="9" name="TextBox 8">
            <a:extLst>
              <a:ext uri="{FF2B5EF4-FFF2-40B4-BE49-F238E27FC236}">
                <a16:creationId xmlns:a16="http://schemas.microsoft.com/office/drawing/2014/main" id="{E4AB93C8-DA41-468D-BAB8-C83ABD4D25DA}"/>
              </a:ext>
            </a:extLst>
          </p:cNvPr>
          <p:cNvSpPr txBox="1"/>
          <p:nvPr/>
        </p:nvSpPr>
        <p:spPr>
          <a:xfrm>
            <a:off x="6924119" y="6354375"/>
            <a:ext cx="4524374" cy="276999"/>
          </a:xfrm>
          <a:prstGeom prst="rect">
            <a:avLst/>
          </a:prstGeom>
          <a:noFill/>
        </p:spPr>
        <p:txBody>
          <a:bodyPr wrap="square" rtlCol="0">
            <a:spAutoFit/>
          </a:bodyPr>
          <a:lstStyle/>
          <a:p>
            <a:pPr algn="ctr"/>
            <a:r>
              <a:rPr lang="en-US" sz="1200" dirty="0"/>
              <a:t>Photos: UC-IPM</a:t>
            </a:r>
          </a:p>
        </p:txBody>
      </p:sp>
      <p:pic>
        <p:nvPicPr>
          <p:cNvPr id="10" name="Picture 9">
            <a:extLst>
              <a:ext uri="{FF2B5EF4-FFF2-40B4-BE49-F238E27FC236}">
                <a16:creationId xmlns:a16="http://schemas.microsoft.com/office/drawing/2014/main" id="{9BABAD48-4D16-49AA-849C-0EED3B9DF8FE}"/>
              </a:ext>
            </a:extLst>
          </p:cNvPr>
          <p:cNvPicPr>
            <a:picLocks noChangeAspect="1"/>
          </p:cNvPicPr>
          <p:nvPr/>
        </p:nvPicPr>
        <p:blipFill>
          <a:blip r:embed="rId4"/>
          <a:stretch>
            <a:fillRect/>
          </a:stretch>
        </p:blipFill>
        <p:spPr>
          <a:xfrm>
            <a:off x="6924119" y="3263486"/>
            <a:ext cx="4524375" cy="2990850"/>
          </a:xfrm>
          <a:prstGeom prst="rect">
            <a:avLst/>
          </a:prstGeom>
          <a:ln>
            <a:solidFill>
              <a:schemeClr val="tx1"/>
            </a:solidFill>
          </a:ln>
        </p:spPr>
      </p:pic>
    </p:spTree>
    <p:extLst>
      <p:ext uri="{BB962C8B-B14F-4D97-AF65-F5344CB8AC3E}">
        <p14:creationId xmlns:p14="http://schemas.microsoft.com/office/powerpoint/2010/main" val="9016376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TotalTime>
  <Words>1678</Words>
  <Application>Microsoft Office PowerPoint</Application>
  <PresentationFormat>Widescreen</PresentationFormat>
  <Paragraphs>212</Paragraphs>
  <Slides>21</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Cucumber beetle biology and management in organic systems</vt:lpstr>
      <vt:lpstr>Introduction</vt:lpstr>
      <vt:lpstr>Life cycle</vt:lpstr>
      <vt:lpstr>Western spotted cucumber beetle ID</vt:lpstr>
      <vt:lpstr>Western spotted cucumber beetle biology</vt:lpstr>
      <vt:lpstr>Western striped cucumber beetle ID</vt:lpstr>
      <vt:lpstr>Western striped cucumber beetle biology</vt:lpstr>
      <vt:lpstr>Cucumber beetle identification</vt:lpstr>
      <vt:lpstr>Cucumber beetle damage</vt:lpstr>
      <vt:lpstr>PowerPoint Presentation</vt:lpstr>
      <vt:lpstr>Squash Mosaic Virus</vt:lpstr>
      <vt:lpstr>Monitoring cucumber beetles</vt:lpstr>
      <vt:lpstr>Management</vt:lpstr>
      <vt:lpstr>Biological control</vt:lpstr>
      <vt:lpstr>Physical control</vt:lpstr>
      <vt:lpstr>Cultural control</vt:lpstr>
      <vt:lpstr>Chemical control</vt:lpstr>
      <vt:lpstr>Cucumber beetle research</vt:lpstr>
      <vt:lpstr>Summary</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Amber Vinchesi</dc:creator>
  <cp:lastModifiedBy>Amber Vinchesi</cp:lastModifiedBy>
  <cp:revision>63</cp:revision>
  <cp:lastPrinted>2019-02-26T22:50:15Z</cp:lastPrinted>
  <dcterms:created xsi:type="dcterms:W3CDTF">2019-02-25T20:11:04Z</dcterms:created>
  <dcterms:modified xsi:type="dcterms:W3CDTF">2019-02-28T00:55:00Z</dcterms:modified>
</cp:coreProperties>
</file>