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2"/>
  </p:notesMasterIdLst>
  <p:sldIdLst>
    <p:sldId id="277" r:id="rId3"/>
    <p:sldId id="257" r:id="rId4"/>
    <p:sldId id="258" r:id="rId5"/>
    <p:sldId id="298" r:id="rId6"/>
    <p:sldId id="260" r:id="rId7"/>
    <p:sldId id="279" r:id="rId8"/>
    <p:sldId id="265" r:id="rId9"/>
    <p:sldId id="261" r:id="rId10"/>
    <p:sldId id="264" r:id="rId11"/>
    <p:sldId id="296" r:id="rId12"/>
    <p:sldId id="295" r:id="rId13"/>
    <p:sldId id="263" r:id="rId14"/>
    <p:sldId id="266" r:id="rId15"/>
    <p:sldId id="281" r:id="rId16"/>
    <p:sldId id="270" r:id="rId17"/>
    <p:sldId id="282" r:id="rId18"/>
    <p:sldId id="271" r:id="rId19"/>
    <p:sldId id="269" r:id="rId20"/>
    <p:sldId id="283" r:id="rId21"/>
    <p:sldId id="285" r:id="rId22"/>
    <p:sldId id="284" r:id="rId23"/>
    <p:sldId id="286" r:id="rId24"/>
    <p:sldId id="272" r:id="rId25"/>
    <p:sldId id="302" r:id="rId26"/>
    <p:sldId id="289" r:id="rId27"/>
    <p:sldId id="290" r:id="rId28"/>
    <p:sldId id="291" r:id="rId29"/>
    <p:sldId id="292" r:id="rId30"/>
    <p:sldId id="293" r:id="rId31"/>
    <p:sldId id="294" r:id="rId32"/>
    <p:sldId id="287" r:id="rId33"/>
    <p:sldId id="288" r:id="rId34"/>
    <p:sldId id="273" r:id="rId35"/>
    <p:sldId id="280" r:id="rId36"/>
    <p:sldId id="275" r:id="rId37"/>
    <p:sldId id="276" r:id="rId38"/>
    <p:sldId id="299" r:id="rId39"/>
    <p:sldId id="300" r:id="rId40"/>
    <p:sldId id="30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787B"/>
    <a:srgbClr val="C9D173"/>
    <a:srgbClr val="CEB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46"/>
    <p:restoredTop sz="94663"/>
  </p:normalViewPr>
  <p:slideViewPr>
    <p:cSldViewPr snapToGrid="0" snapToObjects="1">
      <p:cViewPr>
        <p:scale>
          <a:sx n="95" d="100"/>
          <a:sy n="95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Lloyd\Box%20Sync\UCCE%20Sol:Sac:Yolo\Projects\R_Data_Graft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Grafting%20Tomatoes/2018/Data/Data_FINAL_2018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Grafting%20Tomatoes/2018/Data/Data_FINAL_2018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Grafting%20Tomatoes/2018/Data/Data_FINAL_20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R_Data_Graftin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R_Data_Graftin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Lloyd\Box%20Sync\UCCE%20Sol:Sac:Yolo\Projects\R_Data_Grafting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Grafting%20Tomatoes/2018/Data/Data_FINAL_2018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Grafting%20Tomatoes/2018/Data/Data_FINAL_2018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Grafting%20Tomatoes/2018/Data/Data_FINAL_2018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Grafting%20Tomatoes/2018/Data/Data_FINAL_2018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loyd/Box%20Sync/UCCE%20Sol:Sac:Yolo/Projects/Grafting%20Tomatoes/2018/Data/Data_FINAL_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2017, Brandywine, Marketable Yield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67877"/>
            </a:solidFill>
            <a:ln>
              <a:solidFill>
                <a:srgbClr val="C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'R csv make graphs'!$H$132:$H$139</c:f>
                <c:numCache>
                  <c:formatCode>General</c:formatCode>
                  <c:ptCount val="8"/>
                  <c:pt idx="0">
                    <c:v>1.036239492720711</c:v>
                  </c:pt>
                  <c:pt idx="1">
                    <c:v>0.58801155541760997</c:v>
                  </c:pt>
                  <c:pt idx="2">
                    <c:v>0.90736844100375336</c:v>
                  </c:pt>
                  <c:pt idx="3">
                    <c:v>1.7808313592884171</c:v>
                  </c:pt>
                  <c:pt idx="4">
                    <c:v>0.82489214370136754</c:v>
                  </c:pt>
                  <c:pt idx="5">
                    <c:v>2.0888204913948001</c:v>
                  </c:pt>
                  <c:pt idx="6">
                    <c:v>3.0195227921445333</c:v>
                  </c:pt>
                  <c:pt idx="7">
                    <c:v>3.3045515662436609</c:v>
                  </c:pt>
                </c:numCache>
              </c:numRef>
            </c:plus>
            <c:minus>
              <c:numRef>
                <c:f>'R csv make graphs'!$H$132:$H$139</c:f>
                <c:numCache>
                  <c:formatCode>General</c:formatCode>
                  <c:ptCount val="8"/>
                  <c:pt idx="0">
                    <c:v>1.036239492720711</c:v>
                  </c:pt>
                  <c:pt idx="1">
                    <c:v>0.58801155541760997</c:v>
                  </c:pt>
                  <c:pt idx="2">
                    <c:v>0.90736844100375336</c:v>
                  </c:pt>
                  <c:pt idx="3">
                    <c:v>1.7808313592884171</c:v>
                  </c:pt>
                  <c:pt idx="4">
                    <c:v>0.82489214370136754</c:v>
                  </c:pt>
                  <c:pt idx="5">
                    <c:v>2.0888204913948001</c:v>
                  </c:pt>
                  <c:pt idx="6">
                    <c:v>3.0195227921445333</c:v>
                  </c:pt>
                  <c:pt idx="7">
                    <c:v>3.3045515662436609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'R csv make graphs'!$E$132:$E$139</c:f>
              <c:strCache>
                <c:ptCount val="8"/>
                <c:pt idx="0">
                  <c:v>Espartano</c:v>
                </c:pt>
                <c:pt idx="1">
                  <c:v>Maxifort</c:v>
                </c:pt>
                <c:pt idx="2">
                  <c:v>Multifort</c:v>
                </c:pt>
                <c:pt idx="3">
                  <c:v>DR0138TX</c:v>
                </c:pt>
                <c:pt idx="4">
                  <c:v>Briomino</c:v>
                </c:pt>
                <c:pt idx="5">
                  <c:v>Estamino</c:v>
                </c:pt>
                <c:pt idx="6">
                  <c:v>Fortamino</c:v>
                </c:pt>
                <c:pt idx="7">
                  <c:v>Brandywine</c:v>
                </c:pt>
              </c:strCache>
            </c:strRef>
          </c:cat>
          <c:val>
            <c:numRef>
              <c:f>'R csv make graphs'!$F$132:$F$139</c:f>
              <c:numCache>
                <c:formatCode>General</c:formatCode>
                <c:ptCount val="8"/>
                <c:pt idx="0">
                  <c:v>2.03242908</c:v>
                </c:pt>
                <c:pt idx="1">
                  <c:v>2.3014983400000002</c:v>
                </c:pt>
                <c:pt idx="2">
                  <c:v>2.50421</c:v>
                </c:pt>
                <c:pt idx="3">
                  <c:v>3.9195560199999999</c:v>
                </c:pt>
                <c:pt idx="4">
                  <c:v>4.5496897000000001</c:v>
                </c:pt>
                <c:pt idx="5">
                  <c:v>5.8381459800000002</c:v>
                </c:pt>
                <c:pt idx="6">
                  <c:v>8.039233359999999</c:v>
                </c:pt>
                <c:pt idx="7">
                  <c:v>11.180225499999999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1-5D49-8B07-E3B39F4D1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9339344"/>
        <c:axId val="1119341024"/>
      </c:barChart>
      <c:catAx>
        <c:axId val="111933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341024"/>
        <c:crosses val="autoZero"/>
        <c:auto val="1"/>
        <c:lblAlgn val="ctr"/>
        <c:lblOffset val="100"/>
        <c:noMultiLvlLbl val="0"/>
      </c:catAx>
      <c:valAx>
        <c:axId val="111934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YIeld</a:t>
                </a:r>
                <a:r>
                  <a:rPr lang="en-US" dirty="0"/>
                  <a:t> (kg/7')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33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Marketable Fruit Yield Curve, 2018</a:t>
            </a:r>
          </a:p>
          <a:p>
            <a:pPr>
              <a:defRPr/>
            </a:pPr>
            <a:r>
              <a:rPr lang="en-US" dirty="0"/>
              <a:t>CHEROKEE PURPLE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'Yield curve_Final'!$A$583</c:f>
              <c:strCache>
                <c:ptCount val="1"/>
                <c:pt idx="0">
                  <c:v>Non-grafted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curve_Final'!$C$583:$C$590</c:f>
              <c:numCache>
                <c:formatCode>General</c:formatCode>
                <c:ptCount val="8"/>
                <c:pt idx="0">
                  <c:v>0</c:v>
                </c:pt>
                <c:pt idx="1">
                  <c:v>0.15625</c:v>
                </c:pt>
                <c:pt idx="2">
                  <c:v>2.04</c:v>
                </c:pt>
                <c:pt idx="3">
                  <c:v>6.0649999999999995</c:v>
                </c:pt>
                <c:pt idx="4">
                  <c:v>7.4187499999999993</c:v>
                </c:pt>
                <c:pt idx="5">
                  <c:v>4.3912499999999994</c:v>
                </c:pt>
                <c:pt idx="6">
                  <c:v>0.96124999999999994</c:v>
                </c:pt>
                <c:pt idx="7">
                  <c:v>0.77749999999999997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F4-4540-898F-9EF60705B0BE}"/>
            </c:ext>
          </c:extLst>
        </c:ser>
        <c:ser>
          <c:idx val="2"/>
          <c:order val="1"/>
          <c:tx>
            <c:strRef>
              <c:f>'Yield curve_Final'!$A$599</c:f>
              <c:strCache>
                <c:ptCount val="1"/>
                <c:pt idx="0">
                  <c:v>DR0138TX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curve_Final'!$C$599:$C$606</c:f>
              <c:numCache>
                <c:formatCode>General</c:formatCode>
                <c:ptCount val="8"/>
                <c:pt idx="0">
                  <c:v>0</c:v>
                </c:pt>
                <c:pt idx="1">
                  <c:v>0.51666666666666661</c:v>
                </c:pt>
                <c:pt idx="2">
                  <c:v>0.72208333333333341</c:v>
                </c:pt>
                <c:pt idx="3">
                  <c:v>7.08</c:v>
                </c:pt>
                <c:pt idx="4">
                  <c:v>9.6550000000000011</c:v>
                </c:pt>
                <c:pt idx="5">
                  <c:v>8.2724999999999991</c:v>
                </c:pt>
                <c:pt idx="6">
                  <c:v>0.86291666666666667</c:v>
                </c:pt>
                <c:pt idx="7">
                  <c:v>1.6583333333333332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F4-4540-898F-9EF60705B0BE}"/>
            </c:ext>
          </c:extLst>
        </c:ser>
        <c:ser>
          <c:idx val="3"/>
          <c:order val="2"/>
          <c:tx>
            <c:strRef>
              <c:f>'Yield curve_Final'!$A$607</c:f>
              <c:strCache>
                <c:ptCount val="1"/>
                <c:pt idx="0">
                  <c:v>Espartano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curve_Final'!$C$607:$C$614</c:f>
              <c:numCache>
                <c:formatCode>General</c:formatCode>
                <c:ptCount val="8"/>
                <c:pt idx="0">
                  <c:v>0</c:v>
                </c:pt>
                <c:pt idx="1">
                  <c:v>0.6825</c:v>
                </c:pt>
                <c:pt idx="2">
                  <c:v>1.3437500000000002</c:v>
                </c:pt>
                <c:pt idx="3">
                  <c:v>7.335</c:v>
                </c:pt>
                <c:pt idx="4">
                  <c:v>6.6150000000000002</c:v>
                </c:pt>
                <c:pt idx="5">
                  <c:v>3.9712499999999999</c:v>
                </c:pt>
                <c:pt idx="6">
                  <c:v>2.0762499999999999</c:v>
                </c:pt>
                <c:pt idx="7">
                  <c:v>1.502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1F4-4540-898F-9EF60705B0BE}"/>
            </c:ext>
          </c:extLst>
        </c:ser>
        <c:ser>
          <c:idx val="6"/>
          <c:order val="3"/>
          <c:tx>
            <c:strRef>
              <c:f>'Yield curve_Final'!$A$631</c:f>
              <c:strCache>
                <c:ptCount val="1"/>
                <c:pt idx="0">
                  <c:v>Maxifort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curve_Final'!$C$631:$C$638</c:f>
              <c:numCache>
                <c:formatCode>General</c:formatCode>
                <c:ptCount val="8"/>
                <c:pt idx="0">
                  <c:v>0</c:v>
                </c:pt>
                <c:pt idx="1">
                  <c:v>0.17874999999999999</c:v>
                </c:pt>
                <c:pt idx="2">
                  <c:v>0.88625000000000009</c:v>
                </c:pt>
                <c:pt idx="3">
                  <c:v>5.3525</c:v>
                </c:pt>
                <c:pt idx="4">
                  <c:v>12.03875</c:v>
                </c:pt>
                <c:pt idx="5">
                  <c:v>7.1262499999999998</c:v>
                </c:pt>
                <c:pt idx="6">
                  <c:v>2.0637499999999998</c:v>
                </c:pt>
                <c:pt idx="7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1F4-4540-898F-9EF60705B0BE}"/>
            </c:ext>
          </c:extLst>
        </c:ser>
        <c:ser>
          <c:idx val="7"/>
          <c:order val="4"/>
          <c:tx>
            <c:strRef>
              <c:f>'Yield curve_Final'!$A$639</c:f>
              <c:strCache>
                <c:ptCount val="1"/>
                <c:pt idx="0">
                  <c:v>Multifort</c:v>
                </c:pt>
              </c:strCache>
            </c:strRef>
          </c:tx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curve_Final'!$C$639:$C$646</c:f>
              <c:numCache>
                <c:formatCode>General</c:formatCode>
                <c:ptCount val="8"/>
                <c:pt idx="0">
                  <c:v>0</c:v>
                </c:pt>
                <c:pt idx="1">
                  <c:v>0.40125</c:v>
                </c:pt>
                <c:pt idx="2">
                  <c:v>0.95625000000000004</c:v>
                </c:pt>
                <c:pt idx="3">
                  <c:v>7.22</c:v>
                </c:pt>
                <c:pt idx="4">
                  <c:v>12.44</c:v>
                </c:pt>
                <c:pt idx="5">
                  <c:v>6.9787499999999998</c:v>
                </c:pt>
                <c:pt idx="6">
                  <c:v>1.7850000000000001</c:v>
                </c:pt>
                <c:pt idx="7">
                  <c:v>1.45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1F4-4540-898F-9EF60705B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16914344"/>
        <c:axId val="-2116823768"/>
      </c:lineChart>
      <c:catAx>
        <c:axId val="-2116914344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16823768"/>
        <c:crosses val="autoZero"/>
        <c:auto val="0"/>
        <c:lblAlgn val="ctr"/>
        <c:lblOffset val="100"/>
        <c:noMultiLvlLbl val="0"/>
      </c:catAx>
      <c:valAx>
        <c:axId val="-2116823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Marketable Yield  (kg per 8)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69143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Mean Fruit Size, 2018</a:t>
            </a:r>
          </a:p>
          <a:p>
            <a:pPr>
              <a:defRPr/>
            </a:pPr>
            <a:r>
              <a:rPr lang="en-US" dirty="0"/>
              <a:t>BRANDYWINE</a:t>
            </a:r>
          </a:p>
        </c:rich>
      </c:tx>
      <c:layout>
        <c:manualLayout>
          <c:xMode val="edge"/>
          <c:yMode val="edge"/>
          <c:x val="0.38481504265091865"/>
          <c:y val="2.037037037037037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147826443569555"/>
          <c:y val="0.21131014873140858"/>
          <c:w val="0.86539673556430441"/>
          <c:h val="0.5187801108194809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DC787B"/>
            </a:solidFill>
            <a:ln>
              <a:solidFill>
                <a:srgbClr val="C00000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C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C383-F745-BE68-26BAE1947FD7}"/>
              </c:ext>
            </c:extLst>
          </c:dPt>
          <c:dPt>
            <c:idx val="2"/>
            <c:invertIfNegative val="0"/>
            <c:bubble3D val="0"/>
            <c:spPr>
              <a:solidFill>
                <a:srgbClr val="DC787B"/>
              </a:solidFill>
              <a:ln>
                <a:solidFill>
                  <a:srgbClr val="C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383-F745-BE68-26BAE1947FD7}"/>
              </c:ext>
            </c:extLst>
          </c:dPt>
          <c:errBars>
            <c:errBarType val="both"/>
            <c:errValType val="cust"/>
            <c:noEndCap val="0"/>
            <c:plus>
              <c:numRef>
                <c:f>'Average fruit size _final'!$E$585:$E$591</c:f>
                <c:numCache>
                  <c:formatCode>General</c:formatCode>
                  <c:ptCount val="7"/>
                  <c:pt idx="0">
                    <c:v>10.630197362092861</c:v>
                  </c:pt>
                  <c:pt idx="1">
                    <c:v>17.667117411518067</c:v>
                  </c:pt>
                  <c:pt idx="2">
                    <c:v>58.663059240337013</c:v>
                  </c:pt>
                  <c:pt idx="3">
                    <c:v>21.505995308973475</c:v>
                  </c:pt>
                  <c:pt idx="4">
                    <c:v>13.460989868434966</c:v>
                  </c:pt>
                  <c:pt idx="5">
                    <c:v>25.704645145923454</c:v>
                  </c:pt>
                  <c:pt idx="6">
                    <c:v>8.9928588164030216</c:v>
                  </c:pt>
                </c:numCache>
              </c:numRef>
            </c:plus>
            <c:minus>
              <c:numRef>
                <c:f>'Average fruit size _final'!$E$585:$E$591</c:f>
                <c:numCache>
                  <c:formatCode>General</c:formatCode>
                  <c:ptCount val="7"/>
                  <c:pt idx="0">
                    <c:v>10.630197362092861</c:v>
                  </c:pt>
                  <c:pt idx="1">
                    <c:v>17.667117411518067</c:v>
                  </c:pt>
                  <c:pt idx="2">
                    <c:v>58.663059240337013</c:v>
                  </c:pt>
                  <c:pt idx="3">
                    <c:v>21.505995308973475</c:v>
                  </c:pt>
                  <c:pt idx="4">
                    <c:v>13.460989868434966</c:v>
                  </c:pt>
                  <c:pt idx="5">
                    <c:v>25.704645145923454</c:v>
                  </c:pt>
                  <c:pt idx="6">
                    <c:v>8.9928588164030216</c:v>
                  </c:pt>
                </c:numCache>
              </c:numRef>
            </c:minus>
          </c:errBars>
          <c:cat>
            <c:strRef>
              <c:f>'Average fruit size _final'!$A$585:$A$591</c:f>
              <c:strCache>
                <c:ptCount val="7"/>
                <c:pt idx="0">
                  <c:v>Fortamino</c:v>
                </c:pt>
                <c:pt idx="1">
                  <c:v>Non-grafted</c:v>
                </c:pt>
                <c:pt idx="2">
                  <c:v> Estamino</c:v>
                </c:pt>
                <c:pt idx="3">
                  <c:v>DR0138TX</c:v>
                </c:pt>
                <c:pt idx="4">
                  <c:v>Espartano</c:v>
                </c:pt>
                <c:pt idx="5">
                  <c:v>Maxifort</c:v>
                </c:pt>
                <c:pt idx="6">
                  <c:v>Multifort</c:v>
                </c:pt>
              </c:strCache>
            </c:strRef>
          </c:cat>
          <c:val>
            <c:numRef>
              <c:f>'Average fruit size _final'!$D$585:$D$591</c:f>
              <c:numCache>
                <c:formatCode>General</c:formatCode>
                <c:ptCount val="7"/>
                <c:pt idx="0">
                  <c:v>232.08258928571428</c:v>
                </c:pt>
                <c:pt idx="1">
                  <c:v>254.89674908424908</c:v>
                </c:pt>
                <c:pt idx="2">
                  <c:v>288.0222613035113</c:v>
                </c:pt>
                <c:pt idx="3">
                  <c:v>298.19588041347623</c:v>
                </c:pt>
                <c:pt idx="4">
                  <c:v>329.14068859381365</c:v>
                </c:pt>
                <c:pt idx="5">
                  <c:v>362.25872837674314</c:v>
                </c:pt>
                <c:pt idx="6">
                  <c:v>368.44777197440237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83-F745-BE68-26BAE1947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9208232"/>
        <c:axId val="-2089202776"/>
      </c:barChart>
      <c:catAx>
        <c:axId val="-2089208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89202776"/>
        <c:crosses val="autoZero"/>
        <c:auto val="1"/>
        <c:lblAlgn val="ctr"/>
        <c:lblOffset val="100"/>
        <c:noMultiLvlLbl val="0"/>
      </c:catAx>
      <c:valAx>
        <c:axId val="-20892027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Fruit Weight (g)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892082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Mean Fruit Size 2018</a:t>
            </a:r>
          </a:p>
          <a:p>
            <a:pPr>
              <a:defRPr/>
            </a:pPr>
            <a:r>
              <a:rPr lang="en-US" dirty="0"/>
              <a:t>CHEROKEE PURPLE</a:t>
            </a:r>
          </a:p>
        </c:rich>
      </c:tx>
      <c:layout>
        <c:manualLayout>
          <c:xMode val="edge"/>
          <c:yMode val="edge"/>
          <c:x val="0.37405015684015103"/>
          <c:y val="2.46153846153846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608759842519685"/>
          <c:y val="0.17640185973590508"/>
          <c:w val="0.84391002296587925"/>
          <c:h val="0.543428890315553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EBFE0"/>
            </a:solidFill>
            <a:ln>
              <a:solidFill>
                <a:srgbClr val="7030A0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rgbClr val="7030A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8CF-8D43-9AD2-F22C49A3CA31}"/>
              </c:ext>
            </c:extLst>
          </c:dPt>
          <c:errBars>
            <c:errBarType val="both"/>
            <c:errValType val="cust"/>
            <c:noEndCap val="0"/>
            <c:plus>
              <c:numRef>
                <c:f>'Average fruit size _final'!$E$593:$E$600</c:f>
                <c:numCache>
                  <c:formatCode>General</c:formatCode>
                  <c:ptCount val="8"/>
                  <c:pt idx="0">
                    <c:v>7.9743128760224709</c:v>
                  </c:pt>
                  <c:pt idx="1">
                    <c:v>14.468389729411246</c:v>
                  </c:pt>
                  <c:pt idx="2">
                    <c:v>3.6360871977339713</c:v>
                  </c:pt>
                  <c:pt idx="3">
                    <c:v>5.7805522619590937</c:v>
                  </c:pt>
                  <c:pt idx="4">
                    <c:v>3.1402960340635415</c:v>
                  </c:pt>
                  <c:pt idx="5">
                    <c:v>6.5104878017981447</c:v>
                  </c:pt>
                  <c:pt idx="6">
                    <c:v>9.7892533360100291</c:v>
                  </c:pt>
                  <c:pt idx="7">
                    <c:v>8.2094757017839637</c:v>
                  </c:pt>
                </c:numCache>
              </c:numRef>
            </c:plus>
            <c:minus>
              <c:numRef>
                <c:f>'Average fruit size _final'!$E$593:$E$600</c:f>
                <c:numCache>
                  <c:formatCode>General</c:formatCode>
                  <c:ptCount val="8"/>
                  <c:pt idx="0">
                    <c:v>7.9743128760224709</c:v>
                  </c:pt>
                  <c:pt idx="1">
                    <c:v>14.468389729411246</c:v>
                  </c:pt>
                  <c:pt idx="2">
                    <c:v>3.6360871977339713</c:v>
                  </c:pt>
                  <c:pt idx="3">
                    <c:v>5.7805522619590937</c:v>
                  </c:pt>
                  <c:pt idx="4">
                    <c:v>3.1402960340635415</c:v>
                  </c:pt>
                  <c:pt idx="5">
                    <c:v>6.5104878017981447</c:v>
                  </c:pt>
                  <c:pt idx="6">
                    <c:v>9.7892533360100291</c:v>
                  </c:pt>
                  <c:pt idx="7">
                    <c:v>8.2094757017839637</c:v>
                  </c:pt>
                </c:numCache>
              </c:numRef>
            </c:minus>
          </c:errBars>
          <c:cat>
            <c:strRef>
              <c:f>'Average fruit size _final'!$A$593:$A$600</c:f>
              <c:strCache>
                <c:ptCount val="8"/>
                <c:pt idx="0">
                  <c:v>Estamino</c:v>
                </c:pt>
                <c:pt idx="1">
                  <c:v>Fortamino</c:v>
                </c:pt>
                <c:pt idx="2">
                  <c:v>Non-grafted</c:v>
                </c:pt>
                <c:pt idx="3">
                  <c:v>16R.40844</c:v>
                </c:pt>
                <c:pt idx="4">
                  <c:v>DR0138TX</c:v>
                </c:pt>
                <c:pt idx="5">
                  <c:v>Espartano</c:v>
                </c:pt>
                <c:pt idx="6">
                  <c:v>Multifort</c:v>
                </c:pt>
                <c:pt idx="7">
                  <c:v>Maxifort</c:v>
                </c:pt>
              </c:strCache>
            </c:strRef>
          </c:cat>
          <c:val>
            <c:numRef>
              <c:f>'Average fruit size _final'!$D$593:$D$600</c:f>
              <c:numCache>
                <c:formatCode>General</c:formatCode>
                <c:ptCount val="8"/>
                <c:pt idx="0">
                  <c:v>177.89974866840677</c:v>
                </c:pt>
                <c:pt idx="1">
                  <c:v>199.23028836985858</c:v>
                </c:pt>
                <c:pt idx="2">
                  <c:v>212.28658205080529</c:v>
                </c:pt>
                <c:pt idx="3">
                  <c:v>229.67728152989588</c:v>
                </c:pt>
                <c:pt idx="4">
                  <c:v>233.87905344454273</c:v>
                </c:pt>
                <c:pt idx="5">
                  <c:v>237.69435754207453</c:v>
                </c:pt>
                <c:pt idx="6">
                  <c:v>238.07470853839484</c:v>
                </c:pt>
                <c:pt idx="7">
                  <c:v>252.01610556850818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CF-8D43-9AD2-F22C49A3C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9167560"/>
        <c:axId val="-2089162104"/>
      </c:barChart>
      <c:catAx>
        <c:axId val="-2089167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89162104"/>
        <c:crosses val="autoZero"/>
        <c:auto val="1"/>
        <c:lblAlgn val="ctr"/>
        <c:lblOffset val="100"/>
        <c:noMultiLvlLbl val="0"/>
      </c:catAx>
      <c:valAx>
        <c:axId val="-20891621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Fruit Weight (g)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891675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2017, Cherokee Purple, Marketable Yield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E2D5FF"/>
            </a:solidFill>
            <a:ln>
              <a:solidFill>
                <a:srgbClr val="7030A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'R csv make graphs'!$H$141:$H$148</c:f>
                <c:numCache>
                  <c:formatCode>General</c:formatCode>
                  <c:ptCount val="8"/>
                  <c:pt idx="0">
                    <c:v>0.5982782058790892</c:v>
                  </c:pt>
                  <c:pt idx="1">
                    <c:v>0.68227365910747007</c:v>
                  </c:pt>
                  <c:pt idx="2">
                    <c:v>1.1380010214920089</c:v>
                  </c:pt>
                  <c:pt idx="3">
                    <c:v>1.2188213891133903</c:v>
                  </c:pt>
                  <c:pt idx="4">
                    <c:v>2.2323950657889013</c:v>
                  </c:pt>
                  <c:pt idx="5">
                    <c:v>1.0464382288266787</c:v>
                  </c:pt>
                  <c:pt idx="6">
                    <c:v>2.6884073011249825</c:v>
                  </c:pt>
                  <c:pt idx="7">
                    <c:v>3.2526281405579658</c:v>
                  </c:pt>
                </c:numCache>
              </c:numRef>
            </c:plus>
            <c:minus>
              <c:numRef>
                <c:f>'R csv make graphs'!$H$141:$H$148</c:f>
                <c:numCache>
                  <c:formatCode>General</c:formatCode>
                  <c:ptCount val="8"/>
                  <c:pt idx="0">
                    <c:v>0.5982782058790892</c:v>
                  </c:pt>
                  <c:pt idx="1">
                    <c:v>0.68227365910747007</c:v>
                  </c:pt>
                  <c:pt idx="2">
                    <c:v>1.1380010214920089</c:v>
                  </c:pt>
                  <c:pt idx="3">
                    <c:v>1.2188213891133903</c:v>
                  </c:pt>
                  <c:pt idx="4">
                    <c:v>2.2323950657889013</c:v>
                  </c:pt>
                  <c:pt idx="5">
                    <c:v>1.0464382288266787</c:v>
                  </c:pt>
                  <c:pt idx="6">
                    <c:v>2.6884073011249825</c:v>
                  </c:pt>
                  <c:pt idx="7">
                    <c:v>3.2526281405579658</c:v>
                  </c:pt>
                </c:numCache>
              </c:numRef>
            </c:minus>
          </c:errBars>
          <c:cat>
            <c:strRef>
              <c:f>'R csv make graphs'!$E$141:$E$148</c:f>
              <c:strCache>
                <c:ptCount val="8"/>
                <c:pt idx="0">
                  <c:v>Multifort</c:v>
                </c:pt>
                <c:pt idx="1">
                  <c:v>Espartano</c:v>
                </c:pt>
                <c:pt idx="2">
                  <c:v>Maxifort</c:v>
                </c:pt>
                <c:pt idx="3">
                  <c:v> Briomino</c:v>
                </c:pt>
                <c:pt idx="4">
                  <c:v>DR0138TX</c:v>
                </c:pt>
                <c:pt idx="5">
                  <c:v>Fortamino</c:v>
                </c:pt>
                <c:pt idx="6">
                  <c:v>Estamino</c:v>
                </c:pt>
                <c:pt idx="7">
                  <c:v>Non-grafted</c:v>
                </c:pt>
              </c:strCache>
            </c:strRef>
          </c:cat>
          <c:val>
            <c:numRef>
              <c:f>'R csv make graphs'!$F$141:$F$148</c:f>
              <c:numCache>
                <c:formatCode>General</c:formatCode>
                <c:ptCount val="8"/>
                <c:pt idx="0">
                  <c:v>1.3874900799999998</c:v>
                </c:pt>
                <c:pt idx="1">
                  <c:v>1.9297986599999997</c:v>
                </c:pt>
                <c:pt idx="2">
                  <c:v>2.0521629866666662</c:v>
                </c:pt>
                <c:pt idx="3">
                  <c:v>4.0168390600000006</c:v>
                </c:pt>
                <c:pt idx="4">
                  <c:v>4.5570959599999998</c:v>
                </c:pt>
                <c:pt idx="5">
                  <c:v>4.7623641400000007</c:v>
                </c:pt>
                <c:pt idx="6">
                  <c:v>5.9990354200000002</c:v>
                </c:pt>
                <c:pt idx="7">
                  <c:v>11.753108339999999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0-EA4A-A29B-C923CF8C10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9339344"/>
        <c:axId val="1119341024"/>
      </c:barChart>
      <c:catAx>
        <c:axId val="111933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19341024"/>
        <c:crosses val="autoZero"/>
        <c:auto val="1"/>
        <c:lblAlgn val="ctr"/>
        <c:lblOffset val="100"/>
        <c:noMultiLvlLbl val="0"/>
      </c:catAx>
      <c:valAx>
        <c:axId val="111934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YIeld</a:t>
                </a:r>
                <a:r>
                  <a:rPr lang="en-US" dirty="0"/>
                  <a:t> (kg/7')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19339344"/>
        <c:crosses val="autoZero"/>
        <c:crossBetween val="between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2018, Brandywine, Marketable Yield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E67877"/>
            </a:solidFill>
            <a:ln>
              <a:solidFill>
                <a:srgbClr val="C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'R csv make graphs'!$H$150:$H$157</c:f>
                <c:numCache>
                  <c:formatCode>General</c:formatCode>
                  <c:ptCount val="8"/>
                  <c:pt idx="0">
                    <c:v>0.26500000000000001</c:v>
                  </c:pt>
                  <c:pt idx="1">
                    <c:v>1.1499879981257777</c:v>
                  </c:pt>
                  <c:pt idx="2">
                    <c:v>4.5582930376037325</c:v>
                  </c:pt>
                  <c:pt idx="3">
                    <c:v>2.2185909567410871</c:v>
                  </c:pt>
                  <c:pt idx="4">
                    <c:v>3.2504808575894666</c:v>
                  </c:pt>
                  <c:pt idx="5">
                    <c:v>3.1489844317476221</c:v>
                  </c:pt>
                  <c:pt idx="6">
                    <c:v>2.3973083865034974</c:v>
                  </c:pt>
                  <c:pt idx="7">
                    <c:v>5.6809203241346946</c:v>
                  </c:pt>
                </c:numCache>
              </c:numRef>
            </c:plus>
            <c:minus>
              <c:numRef>
                <c:f>'R csv make graphs'!$H$150:$H$157</c:f>
                <c:numCache>
                  <c:formatCode>General</c:formatCode>
                  <c:ptCount val="8"/>
                  <c:pt idx="0">
                    <c:v>0.26500000000000001</c:v>
                  </c:pt>
                  <c:pt idx="1">
                    <c:v>1.1499879981257777</c:v>
                  </c:pt>
                  <c:pt idx="2">
                    <c:v>4.5582930376037325</c:v>
                  </c:pt>
                  <c:pt idx="3">
                    <c:v>2.2185909567410871</c:v>
                  </c:pt>
                  <c:pt idx="4">
                    <c:v>3.2504808575894666</c:v>
                  </c:pt>
                  <c:pt idx="5">
                    <c:v>3.1489844317476221</c:v>
                  </c:pt>
                  <c:pt idx="6">
                    <c:v>2.3973083865034974</c:v>
                  </c:pt>
                  <c:pt idx="7">
                    <c:v>5.6809203241346946</c:v>
                  </c:pt>
                </c:numCache>
              </c:numRef>
            </c:minus>
          </c:errBars>
          <c:cat>
            <c:strRef>
              <c:f>'R csv make graphs'!$E$150:$E$157</c:f>
              <c:strCache>
                <c:ptCount val="8"/>
                <c:pt idx="0">
                  <c:v>E16R.40844</c:v>
                </c:pt>
                <c:pt idx="1">
                  <c:v>Estamino</c:v>
                </c:pt>
                <c:pt idx="2">
                  <c:v>Fortamino</c:v>
                </c:pt>
                <c:pt idx="3">
                  <c:v>Non-grafted</c:v>
                </c:pt>
                <c:pt idx="4">
                  <c:v>Espartano</c:v>
                </c:pt>
                <c:pt idx="5">
                  <c:v>Maxifort</c:v>
                </c:pt>
                <c:pt idx="6">
                  <c:v>Multifort</c:v>
                </c:pt>
                <c:pt idx="7">
                  <c:v>DR0138TX</c:v>
                </c:pt>
              </c:strCache>
            </c:strRef>
          </c:cat>
          <c:val>
            <c:numRef>
              <c:f>'R csv make graphs'!$F$150:$F$157</c:f>
              <c:numCache>
                <c:formatCode>General</c:formatCode>
                <c:ptCount val="8"/>
                <c:pt idx="0">
                  <c:v>0.26500000000000001</c:v>
                </c:pt>
                <c:pt idx="1">
                  <c:v>4.3237500000000004</c:v>
                </c:pt>
                <c:pt idx="2">
                  <c:v>9.3474999999999984</c:v>
                </c:pt>
                <c:pt idx="3">
                  <c:v>10.445</c:v>
                </c:pt>
                <c:pt idx="4">
                  <c:v>12.983833333333333</c:v>
                </c:pt>
                <c:pt idx="5">
                  <c:v>14.337916666666667</c:v>
                </c:pt>
                <c:pt idx="6">
                  <c:v>15.349999999999998</c:v>
                </c:pt>
                <c:pt idx="7">
                  <c:v>19.488750000000003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0-4B47-A730-EFF3D4391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9339344"/>
        <c:axId val="1119341024"/>
      </c:barChart>
      <c:catAx>
        <c:axId val="111933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19341024"/>
        <c:crosses val="autoZero"/>
        <c:auto val="1"/>
        <c:lblAlgn val="ctr"/>
        <c:lblOffset val="100"/>
        <c:noMultiLvlLbl val="0"/>
      </c:catAx>
      <c:valAx>
        <c:axId val="111934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YIeld kg/8')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19339344"/>
        <c:crosses val="autoZero"/>
        <c:crossBetween val="between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2018, Cherokee Purple, Marketable Yield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spPr>
            <a:solidFill>
              <a:srgbClr val="E2D5FF"/>
            </a:solidFill>
            <a:ln>
              <a:solidFill>
                <a:srgbClr val="7030A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'R csv make graphs'!$H$159:$H$166</c:f>
                <c:numCache>
                  <c:formatCode>General</c:formatCode>
                  <c:ptCount val="8"/>
                  <c:pt idx="0">
                    <c:v>2.6163176850617096</c:v>
                  </c:pt>
                  <c:pt idx="1">
                    <c:v>4.7737852039666677</c:v>
                  </c:pt>
                  <c:pt idx="2">
                    <c:v>6.8391996287942938</c:v>
                  </c:pt>
                  <c:pt idx="3">
                    <c:v>2.1798681152766921</c:v>
                  </c:pt>
                  <c:pt idx="4">
                    <c:v>1.6633992993766344</c:v>
                  </c:pt>
                  <c:pt idx="5">
                    <c:v>2.62882581652172</c:v>
                  </c:pt>
                  <c:pt idx="6">
                    <c:v>4.0924989182446199</c:v>
                  </c:pt>
                  <c:pt idx="7">
                    <c:v>4.1856019952331831</c:v>
                  </c:pt>
                </c:numCache>
              </c:numRef>
            </c:plus>
            <c:minus>
              <c:numRef>
                <c:f>'R csv make graphs'!$H$159:$H$166</c:f>
                <c:numCache>
                  <c:formatCode>General</c:formatCode>
                  <c:ptCount val="8"/>
                  <c:pt idx="0">
                    <c:v>2.6163176850617096</c:v>
                  </c:pt>
                  <c:pt idx="1">
                    <c:v>4.7737852039666677</c:v>
                  </c:pt>
                  <c:pt idx="2">
                    <c:v>6.8391996287942938</c:v>
                  </c:pt>
                  <c:pt idx="3">
                    <c:v>2.1798681152766921</c:v>
                  </c:pt>
                  <c:pt idx="4">
                    <c:v>1.6633992993766344</c:v>
                  </c:pt>
                  <c:pt idx="5">
                    <c:v>2.62882581652172</c:v>
                  </c:pt>
                  <c:pt idx="6">
                    <c:v>4.0924989182446199</c:v>
                  </c:pt>
                  <c:pt idx="7">
                    <c:v>4.1856019952331831</c:v>
                  </c:pt>
                </c:numCache>
              </c:numRef>
            </c:minus>
          </c:errBars>
          <c:cat>
            <c:strRef>
              <c:f>'R csv make graphs'!$E$159:$E$166</c:f>
              <c:strCache>
                <c:ptCount val="8"/>
                <c:pt idx="0">
                  <c:v>Fortamino</c:v>
                </c:pt>
                <c:pt idx="1">
                  <c:v>Estamino</c:v>
                </c:pt>
                <c:pt idx="2">
                  <c:v>E16R.40844</c:v>
                </c:pt>
                <c:pt idx="3">
                  <c:v>Non-grafted</c:v>
                </c:pt>
                <c:pt idx="4">
                  <c:v>Espartano</c:v>
                </c:pt>
                <c:pt idx="5">
                  <c:v>DR0138TX</c:v>
                </c:pt>
                <c:pt idx="6">
                  <c:v>Maxifort</c:v>
                </c:pt>
                <c:pt idx="7">
                  <c:v>Multifort</c:v>
                </c:pt>
              </c:strCache>
            </c:strRef>
          </c:cat>
          <c:val>
            <c:numRef>
              <c:f>'R csv make graphs'!$F$159:$F$166</c:f>
              <c:numCache>
                <c:formatCode>General</c:formatCode>
                <c:ptCount val="8"/>
                <c:pt idx="0">
                  <c:v>11.554583333333333</c:v>
                </c:pt>
                <c:pt idx="1">
                  <c:v>12.047083333333333</c:v>
                </c:pt>
                <c:pt idx="2">
                  <c:v>17.227916666666665</c:v>
                </c:pt>
                <c:pt idx="3">
                  <c:v>21.810000000000002</c:v>
                </c:pt>
                <c:pt idx="4">
                  <c:v>23.525749999999995</c:v>
                </c:pt>
                <c:pt idx="5">
                  <c:v>28.352916666666665</c:v>
                </c:pt>
                <c:pt idx="6">
                  <c:v>30.146249999999998</c:v>
                </c:pt>
                <c:pt idx="7">
                  <c:v>30.868749999999999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1D-BD41-A605-7BD7517DB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9339344"/>
        <c:axId val="1119341024"/>
      </c:barChart>
      <c:catAx>
        <c:axId val="111933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19341024"/>
        <c:crosses val="autoZero"/>
        <c:auto val="1"/>
        <c:lblAlgn val="ctr"/>
        <c:lblOffset val="100"/>
        <c:noMultiLvlLbl val="0"/>
      </c:catAx>
      <c:valAx>
        <c:axId val="111934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YIeld kg/8')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19339344"/>
        <c:crosses val="autoZero"/>
        <c:crossBetween val="between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Marketable Fruit Yield Curve, 2018</a:t>
            </a:r>
          </a:p>
          <a:p>
            <a:pPr>
              <a:defRPr/>
            </a:pPr>
            <a:r>
              <a:rPr lang="en-US" dirty="0"/>
              <a:t>BRANDYWINE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'Yield curve_Final'!$A$518</c:f>
              <c:strCache>
                <c:ptCount val="1"/>
                <c:pt idx="0">
                  <c:v>Non-grafted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'Yield curve_Final'!$B$526:$B$533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curve_Final'!$C$518:$C$525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0.16375000000000006</c:v>
                </c:pt>
                <c:pt idx="3">
                  <c:v>1.18875</c:v>
                </c:pt>
                <c:pt idx="4">
                  <c:v>2.8224999999999998</c:v>
                </c:pt>
                <c:pt idx="5">
                  <c:v>3.07125</c:v>
                </c:pt>
                <c:pt idx="6">
                  <c:v>2.0987499999999999</c:v>
                </c:pt>
                <c:pt idx="7">
                  <c:v>1.4666666666666666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B4-7044-8C17-9A8E46F1A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34064008"/>
        <c:axId val="-2034060968"/>
      </c:lineChart>
      <c:catAx>
        <c:axId val="-203406400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34060968"/>
        <c:crosses val="autoZero"/>
        <c:auto val="0"/>
        <c:lblAlgn val="ctr"/>
        <c:lblOffset val="100"/>
        <c:noMultiLvlLbl val="0"/>
      </c:catAx>
      <c:valAx>
        <c:axId val="-2034060968"/>
        <c:scaling>
          <c:orientation val="minMax"/>
          <c:max val="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Marketable Yield  (kg per 8)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340640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Marketable Fruit Yield Curve, 2018</a:t>
            </a:r>
          </a:p>
          <a:p>
            <a:pPr>
              <a:defRPr/>
            </a:pPr>
            <a:r>
              <a:rPr lang="en-US" dirty="0"/>
              <a:t>BRANDYWINE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'Yield curve_Final'!$A$518</c:f>
              <c:strCache>
                <c:ptCount val="1"/>
                <c:pt idx="0">
                  <c:v>Non-grafted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'Yield curve_Final'!$B$526:$B$533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curve_Final'!$C$518:$C$525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0.16375000000000006</c:v>
                </c:pt>
                <c:pt idx="3">
                  <c:v>1.18875</c:v>
                </c:pt>
                <c:pt idx="4">
                  <c:v>2.8224999999999998</c:v>
                </c:pt>
                <c:pt idx="5">
                  <c:v>3.07125</c:v>
                </c:pt>
                <c:pt idx="6">
                  <c:v>2.0987499999999999</c:v>
                </c:pt>
                <c:pt idx="7">
                  <c:v>1.4666666666666666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D0-F54D-A9D0-AD385ED2A99F}"/>
            </c:ext>
          </c:extLst>
        </c:ser>
        <c:ser>
          <c:idx val="3"/>
          <c:order val="1"/>
          <c:tx>
            <c:strRef>
              <c:f>'Yield curve_Final'!$A$542</c:f>
              <c:strCache>
                <c:ptCount val="1"/>
                <c:pt idx="0">
                  <c:v>Espartano</c:v>
                </c:pt>
              </c:strCache>
            </c:strRef>
          </c:tx>
          <c:marker>
            <c:symbol val="none"/>
          </c:marker>
          <c:val>
            <c:numRef>
              <c:f>'Yield curve_Final'!$C$542:$C$549</c:f>
              <c:numCache>
                <c:formatCode>General</c:formatCode>
                <c:ptCount val="8"/>
                <c:pt idx="0">
                  <c:v>0</c:v>
                </c:pt>
                <c:pt idx="1">
                  <c:v>0.10833333333333339</c:v>
                </c:pt>
                <c:pt idx="2">
                  <c:v>0.23666666666666672</c:v>
                </c:pt>
                <c:pt idx="3">
                  <c:v>1.085</c:v>
                </c:pt>
                <c:pt idx="4">
                  <c:v>2.583333333333333</c:v>
                </c:pt>
                <c:pt idx="5">
                  <c:v>3.7286666666666668</c:v>
                </c:pt>
                <c:pt idx="6">
                  <c:v>1.6160000000000001</c:v>
                </c:pt>
                <c:pt idx="7">
                  <c:v>0.5377777777777778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D0-F54D-A9D0-AD385ED2A99F}"/>
            </c:ext>
          </c:extLst>
        </c:ser>
        <c:ser>
          <c:idx val="6"/>
          <c:order val="2"/>
          <c:tx>
            <c:strRef>
              <c:f>'Yield curve_Final'!$A$568</c:f>
              <c:strCache>
                <c:ptCount val="1"/>
                <c:pt idx="0">
                  <c:v>Maxifort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'Yield curve_Final'!$C$566:$C$573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0.28541666666666665</c:v>
                </c:pt>
                <c:pt idx="3">
                  <c:v>0.7599999999999999</c:v>
                </c:pt>
                <c:pt idx="4">
                  <c:v>5.9904166666666665</c:v>
                </c:pt>
                <c:pt idx="5">
                  <c:v>4.9179166666666667</c:v>
                </c:pt>
                <c:pt idx="6">
                  <c:v>1.8605555555555553</c:v>
                </c:pt>
                <c:pt idx="7">
                  <c:v>1.3183333333333334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D0-F54D-A9D0-AD385ED2A99F}"/>
            </c:ext>
          </c:extLst>
        </c:ser>
        <c:ser>
          <c:idx val="7"/>
          <c:order val="3"/>
          <c:tx>
            <c:strRef>
              <c:f>'Yield curve_Final'!$A$574</c:f>
              <c:strCache>
                <c:ptCount val="1"/>
                <c:pt idx="0">
                  <c:v>Multifort</c:v>
                </c:pt>
              </c:strCache>
            </c:strRef>
          </c:tx>
          <c:marker>
            <c:symbol val="none"/>
          </c:marker>
          <c:val>
            <c:numRef>
              <c:f>'Yield curve_Final'!$C$574:$C$581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0.84499999999999997</c:v>
                </c:pt>
                <c:pt idx="4">
                  <c:v>4.4874999999999998</c:v>
                </c:pt>
                <c:pt idx="5">
                  <c:v>4.9649999999999999</c:v>
                </c:pt>
                <c:pt idx="6">
                  <c:v>3.01</c:v>
                </c:pt>
                <c:pt idx="7">
                  <c:v>2.0425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D0-F54D-A9D0-AD385ED2A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34064008"/>
        <c:axId val="-2034060968"/>
      </c:lineChart>
      <c:catAx>
        <c:axId val="-203406400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34060968"/>
        <c:crosses val="autoZero"/>
        <c:auto val="0"/>
        <c:lblAlgn val="ctr"/>
        <c:lblOffset val="100"/>
        <c:noMultiLvlLbl val="0"/>
      </c:catAx>
      <c:valAx>
        <c:axId val="-2034060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Marketable Yield  (kg per 8)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34064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416771648960617"/>
          <c:y val="0.44600648089916606"/>
          <c:w val="0.19583228351039383"/>
          <c:h val="0.2950609937388442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Marketable Fruit Yield Curve, 2018</a:t>
            </a:r>
          </a:p>
          <a:p>
            <a:pPr>
              <a:defRPr/>
            </a:pPr>
            <a:r>
              <a:rPr lang="en-US" dirty="0"/>
              <a:t>BRANDYWINE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'Yield curve_Final'!$A$518</c:f>
              <c:strCache>
                <c:ptCount val="1"/>
                <c:pt idx="0">
                  <c:v>Non-grafted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'Yield curve_Final'!$B$526:$B$533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curve_Final'!$C$518:$C$525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0.16375000000000006</c:v>
                </c:pt>
                <c:pt idx="3">
                  <c:v>1.18875</c:v>
                </c:pt>
                <c:pt idx="4">
                  <c:v>2.8224999999999998</c:v>
                </c:pt>
                <c:pt idx="5">
                  <c:v>3.07125</c:v>
                </c:pt>
                <c:pt idx="6">
                  <c:v>2.0987499999999999</c:v>
                </c:pt>
                <c:pt idx="7">
                  <c:v>1.4666666666666666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76-9942-81D8-BE119B86EF10}"/>
            </c:ext>
          </c:extLst>
        </c:ser>
        <c:ser>
          <c:idx val="2"/>
          <c:order val="1"/>
          <c:tx>
            <c:strRef>
              <c:f>'Yield curve_Final'!$A$534</c:f>
              <c:strCache>
                <c:ptCount val="1"/>
                <c:pt idx="0">
                  <c:v>DR0138TX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val>
            <c:numRef>
              <c:f>'Yield curve_Final'!$C$534:$C$541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0.25250000000000006</c:v>
                </c:pt>
                <c:pt idx="3">
                  <c:v>1.7762500000000001</c:v>
                </c:pt>
                <c:pt idx="4">
                  <c:v>5.6687500000000002</c:v>
                </c:pt>
                <c:pt idx="5">
                  <c:v>6.2925000000000004</c:v>
                </c:pt>
                <c:pt idx="6">
                  <c:v>4.3487500000000008</c:v>
                </c:pt>
                <c:pt idx="7">
                  <c:v>1.5333333333333332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76-9942-81D8-BE119B86EF10}"/>
            </c:ext>
          </c:extLst>
        </c:ser>
        <c:ser>
          <c:idx val="3"/>
          <c:order val="2"/>
          <c:tx>
            <c:strRef>
              <c:f>'Yield curve_Final'!$A$542</c:f>
              <c:strCache>
                <c:ptCount val="1"/>
                <c:pt idx="0">
                  <c:v>Espartano</c:v>
                </c:pt>
              </c:strCache>
            </c:strRef>
          </c:tx>
          <c:marker>
            <c:symbol val="none"/>
          </c:marker>
          <c:val>
            <c:numRef>
              <c:f>'Yield curve_Final'!$C$542:$C$549</c:f>
              <c:numCache>
                <c:formatCode>General</c:formatCode>
                <c:ptCount val="8"/>
                <c:pt idx="0">
                  <c:v>0</c:v>
                </c:pt>
                <c:pt idx="1">
                  <c:v>0.10833333333333339</c:v>
                </c:pt>
                <c:pt idx="2">
                  <c:v>0.23666666666666672</c:v>
                </c:pt>
                <c:pt idx="3">
                  <c:v>1.085</c:v>
                </c:pt>
                <c:pt idx="4">
                  <c:v>2.583333333333333</c:v>
                </c:pt>
                <c:pt idx="5">
                  <c:v>3.7286666666666668</c:v>
                </c:pt>
                <c:pt idx="6">
                  <c:v>1.6160000000000001</c:v>
                </c:pt>
                <c:pt idx="7">
                  <c:v>0.5377777777777778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376-9942-81D8-BE119B86EF10}"/>
            </c:ext>
          </c:extLst>
        </c:ser>
        <c:ser>
          <c:idx val="6"/>
          <c:order val="3"/>
          <c:tx>
            <c:strRef>
              <c:f>'Yield curve_Final'!$A$568</c:f>
              <c:strCache>
                <c:ptCount val="1"/>
                <c:pt idx="0">
                  <c:v>Maxifort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'Yield curve_Final'!$C$566:$C$573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0.28541666666666665</c:v>
                </c:pt>
                <c:pt idx="3">
                  <c:v>0.7599999999999999</c:v>
                </c:pt>
                <c:pt idx="4">
                  <c:v>5.9904166666666665</c:v>
                </c:pt>
                <c:pt idx="5">
                  <c:v>4.9179166666666667</c:v>
                </c:pt>
                <c:pt idx="6">
                  <c:v>1.8605555555555553</c:v>
                </c:pt>
                <c:pt idx="7">
                  <c:v>1.3183333333333334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376-9942-81D8-BE119B86EF10}"/>
            </c:ext>
          </c:extLst>
        </c:ser>
        <c:ser>
          <c:idx val="7"/>
          <c:order val="4"/>
          <c:tx>
            <c:strRef>
              <c:f>'Yield curve_Final'!$A$574</c:f>
              <c:strCache>
                <c:ptCount val="1"/>
                <c:pt idx="0">
                  <c:v>Multifort</c:v>
                </c:pt>
              </c:strCache>
            </c:strRef>
          </c:tx>
          <c:marker>
            <c:symbol val="none"/>
          </c:marker>
          <c:val>
            <c:numRef>
              <c:f>'Yield curve_Final'!$C$574:$C$581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0.84499999999999997</c:v>
                </c:pt>
                <c:pt idx="4">
                  <c:v>4.4874999999999998</c:v>
                </c:pt>
                <c:pt idx="5">
                  <c:v>4.9649999999999999</c:v>
                </c:pt>
                <c:pt idx="6">
                  <c:v>3.01</c:v>
                </c:pt>
                <c:pt idx="7">
                  <c:v>2.0425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376-9942-81D8-BE119B86E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34064008"/>
        <c:axId val="-2034060968"/>
      </c:lineChart>
      <c:catAx>
        <c:axId val="-203406400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34060968"/>
        <c:crosses val="autoZero"/>
        <c:auto val="0"/>
        <c:lblAlgn val="ctr"/>
        <c:lblOffset val="100"/>
        <c:noMultiLvlLbl val="0"/>
      </c:catAx>
      <c:valAx>
        <c:axId val="-2034060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Marketable Yield  (kg per 8)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340640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Marketable Fruit Yield Curve, 2018</a:t>
            </a:r>
          </a:p>
          <a:p>
            <a:pPr>
              <a:defRPr/>
            </a:pPr>
            <a:r>
              <a:rPr lang="en-US" dirty="0"/>
              <a:t>CHEROKEE PURPLE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'Yield curve_Final'!$A$583</c:f>
              <c:strCache>
                <c:ptCount val="1"/>
                <c:pt idx="0">
                  <c:v>Non-grafted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curve_Final'!$C$583:$C$590</c:f>
              <c:numCache>
                <c:formatCode>General</c:formatCode>
                <c:ptCount val="8"/>
                <c:pt idx="0">
                  <c:v>0</c:v>
                </c:pt>
                <c:pt idx="1">
                  <c:v>0.15625</c:v>
                </c:pt>
                <c:pt idx="2">
                  <c:v>2.04</c:v>
                </c:pt>
                <c:pt idx="3">
                  <c:v>6.0649999999999995</c:v>
                </c:pt>
                <c:pt idx="4">
                  <c:v>7.4187499999999993</c:v>
                </c:pt>
                <c:pt idx="5">
                  <c:v>4.3912499999999994</c:v>
                </c:pt>
                <c:pt idx="6">
                  <c:v>0.96124999999999994</c:v>
                </c:pt>
                <c:pt idx="7">
                  <c:v>0.77749999999999997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4A-B948-B6FC-B012389036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16914344"/>
        <c:axId val="-2116823768"/>
      </c:lineChart>
      <c:catAx>
        <c:axId val="-2116914344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16823768"/>
        <c:crosses val="autoZero"/>
        <c:auto val="0"/>
        <c:lblAlgn val="ctr"/>
        <c:lblOffset val="100"/>
        <c:noMultiLvlLbl val="0"/>
      </c:catAx>
      <c:valAx>
        <c:axId val="-2116823768"/>
        <c:scaling>
          <c:orientation val="minMax"/>
          <c:max val="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Marketable Yield  (kg per 8)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69143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Marketable Fruit Yield Curve, 2018</a:t>
            </a:r>
          </a:p>
          <a:p>
            <a:pPr>
              <a:defRPr/>
            </a:pPr>
            <a:r>
              <a:rPr lang="en-US" dirty="0"/>
              <a:t>CHEROKEE PURPLE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'Yield curve_Final'!$A$583</c:f>
              <c:strCache>
                <c:ptCount val="1"/>
                <c:pt idx="0">
                  <c:v>Non-grafted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curve_Final'!$C$583:$C$590</c:f>
              <c:numCache>
                <c:formatCode>General</c:formatCode>
                <c:ptCount val="8"/>
                <c:pt idx="0">
                  <c:v>0</c:v>
                </c:pt>
                <c:pt idx="1">
                  <c:v>0.15625</c:v>
                </c:pt>
                <c:pt idx="2">
                  <c:v>2.04</c:v>
                </c:pt>
                <c:pt idx="3">
                  <c:v>6.0649999999999995</c:v>
                </c:pt>
                <c:pt idx="4">
                  <c:v>7.4187499999999993</c:v>
                </c:pt>
                <c:pt idx="5">
                  <c:v>4.3912499999999994</c:v>
                </c:pt>
                <c:pt idx="6">
                  <c:v>0.96124999999999994</c:v>
                </c:pt>
                <c:pt idx="7">
                  <c:v>0.77749999999999997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23-9049-88F3-2F922CEE142B}"/>
            </c:ext>
          </c:extLst>
        </c:ser>
        <c:ser>
          <c:idx val="3"/>
          <c:order val="1"/>
          <c:tx>
            <c:strRef>
              <c:f>'Yield curve_Final'!$A$607</c:f>
              <c:strCache>
                <c:ptCount val="1"/>
                <c:pt idx="0">
                  <c:v>Espartano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curve_Final'!$C$607:$C$614</c:f>
              <c:numCache>
                <c:formatCode>General</c:formatCode>
                <c:ptCount val="8"/>
                <c:pt idx="0">
                  <c:v>0</c:v>
                </c:pt>
                <c:pt idx="1">
                  <c:v>0.6825</c:v>
                </c:pt>
                <c:pt idx="2">
                  <c:v>1.3437500000000002</c:v>
                </c:pt>
                <c:pt idx="3">
                  <c:v>7.335</c:v>
                </c:pt>
                <c:pt idx="4">
                  <c:v>6.6150000000000002</c:v>
                </c:pt>
                <c:pt idx="5">
                  <c:v>3.9712499999999999</c:v>
                </c:pt>
                <c:pt idx="6">
                  <c:v>2.0762499999999999</c:v>
                </c:pt>
                <c:pt idx="7">
                  <c:v>1.502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23-9049-88F3-2F922CEE142B}"/>
            </c:ext>
          </c:extLst>
        </c:ser>
        <c:ser>
          <c:idx val="6"/>
          <c:order val="2"/>
          <c:tx>
            <c:strRef>
              <c:f>'Yield curve_Final'!$A$631</c:f>
              <c:strCache>
                <c:ptCount val="1"/>
                <c:pt idx="0">
                  <c:v>Maxifort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curve_Final'!$C$631:$C$638</c:f>
              <c:numCache>
                <c:formatCode>General</c:formatCode>
                <c:ptCount val="8"/>
                <c:pt idx="0">
                  <c:v>0</c:v>
                </c:pt>
                <c:pt idx="1">
                  <c:v>0.17874999999999999</c:v>
                </c:pt>
                <c:pt idx="2">
                  <c:v>0.88625000000000009</c:v>
                </c:pt>
                <c:pt idx="3">
                  <c:v>5.3525</c:v>
                </c:pt>
                <c:pt idx="4">
                  <c:v>12.03875</c:v>
                </c:pt>
                <c:pt idx="5">
                  <c:v>7.1262499999999998</c:v>
                </c:pt>
                <c:pt idx="6">
                  <c:v>2.0637499999999998</c:v>
                </c:pt>
                <c:pt idx="7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23-9049-88F3-2F922CEE142B}"/>
            </c:ext>
          </c:extLst>
        </c:ser>
        <c:ser>
          <c:idx val="7"/>
          <c:order val="3"/>
          <c:tx>
            <c:strRef>
              <c:f>'Yield curve_Final'!$A$639</c:f>
              <c:strCache>
                <c:ptCount val="1"/>
                <c:pt idx="0">
                  <c:v>Multifort</c:v>
                </c:pt>
              </c:strCache>
            </c:strRef>
          </c:tx>
          <c:marker>
            <c:symbol val="none"/>
          </c:marker>
          <c:cat>
            <c:numRef>
              <c:f>'Yield curve_Final'!$B$583:$B$590</c:f>
              <c:numCache>
                <c:formatCode>m/d/yy</c:formatCode>
                <c:ptCount val="8"/>
                <c:pt idx="0">
                  <c:v>43312</c:v>
                </c:pt>
                <c:pt idx="1">
                  <c:v>43319</c:v>
                </c:pt>
                <c:pt idx="2">
                  <c:v>43326</c:v>
                </c:pt>
                <c:pt idx="3">
                  <c:v>43333</c:v>
                </c:pt>
                <c:pt idx="4">
                  <c:v>43340</c:v>
                </c:pt>
                <c:pt idx="5">
                  <c:v>43347</c:v>
                </c:pt>
                <c:pt idx="6">
                  <c:v>43354</c:v>
                </c:pt>
                <c:pt idx="7">
                  <c:v>43361</c:v>
                </c:pt>
              </c:numCache>
            </c:numRef>
          </c:cat>
          <c:val>
            <c:numRef>
              <c:f>'Yield curve_Final'!$C$639:$C$646</c:f>
              <c:numCache>
                <c:formatCode>General</c:formatCode>
                <c:ptCount val="8"/>
                <c:pt idx="0">
                  <c:v>0</c:v>
                </c:pt>
                <c:pt idx="1">
                  <c:v>0.40125</c:v>
                </c:pt>
                <c:pt idx="2">
                  <c:v>0.95625000000000004</c:v>
                </c:pt>
                <c:pt idx="3">
                  <c:v>7.22</c:v>
                </c:pt>
                <c:pt idx="4">
                  <c:v>12.44</c:v>
                </c:pt>
                <c:pt idx="5">
                  <c:v>6.9787499999999998</c:v>
                </c:pt>
                <c:pt idx="6">
                  <c:v>1.7850000000000001</c:v>
                </c:pt>
                <c:pt idx="7">
                  <c:v>1.45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23-9049-88F3-2F922CEE1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16914344"/>
        <c:axId val="-2116823768"/>
      </c:lineChart>
      <c:catAx>
        <c:axId val="-2116914344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16823768"/>
        <c:crosses val="autoZero"/>
        <c:auto val="0"/>
        <c:lblAlgn val="ctr"/>
        <c:lblOffset val="100"/>
        <c:noMultiLvlLbl val="0"/>
      </c:catAx>
      <c:valAx>
        <c:axId val="-2116823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Marketable Yield  (kg per 8)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69143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9E5E7-93A4-EA47-B232-3A56CB6C2B5C}" type="datetimeFigureOut">
              <a:rPr lang="en-US" smtClean="0"/>
              <a:t>2/27/19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92DFD-5E5D-B241-AB6C-4A5AD5E4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8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67D6-ACEC-0847-8E2A-0D87E05C4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608B5-3274-B847-897B-4A92DE7A1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569ED-3C36-654C-8C16-9BCD671A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89BC0-50DA-934B-8480-30054AD2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F3854-1093-684C-8D59-69093342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80579-1AFC-524C-BB03-226E9B4D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422EE-A5E3-854F-A29B-48B59BF3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C4A9F-2B02-A445-A32E-FB8CB620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4992F-36C5-6B43-A742-C7200DF2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B4891-FCA8-D549-B057-F9435E74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E0550-1FB5-904D-A302-B2EBA1E82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4840B-2366-5845-B543-135F78B1E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8E100-59AE-EC4D-A6F9-FC41A66D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C96BF-B978-9742-B0C5-E36300FE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8BC18-9134-A142-B9F2-06936B65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8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351F7D49-8E85-CC4E-A2D2-8813CB255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5503333"/>
            <a:ext cx="4267200" cy="117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37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1B9707F-63DA-D441-82A7-C049C4D44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63960"/>
            <a:ext cx="4267200" cy="117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132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88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795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1960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7558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578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76ECA-3C80-0946-9F3C-AC2E2D424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D4D4D-FBE8-B940-AC88-BCDD18916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16673-8D49-6C43-881F-5C8F38B0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60E8E-3D49-DC48-AEFE-83CCEDCB6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EC713-BD51-564B-936F-BD5C01D5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95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44053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781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947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4" y="6318251"/>
            <a:ext cx="762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457200" tIns="2514600" rtlCol="0" anchor="ctr">
            <a:normAutofit/>
          </a:bodyPr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95997"/>
            <a:ext cx="12192000" cy="615553"/>
          </a:xfrm>
          <a:prstGeom prst="rect">
            <a:avLst/>
          </a:prstGeom>
          <a:noFill/>
        </p:spPr>
        <p:txBody>
          <a:bodyPr lIns="457200" rIns="457200" bIns="0"/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5864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67D6-ACEC-0847-8E2A-0D87E05C4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608B5-3274-B847-897B-4A92DE7A1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569ED-3C36-654C-8C16-9BCD671A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89BC0-50DA-934B-8480-30054AD2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F3854-1093-684C-8D59-69093342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3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D685-C384-E147-ADA0-AC8209B2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7657B-576E-3247-BC88-EC13F42C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3DBA-E014-1F47-AB61-7EB22B80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58E28-1D35-9F49-92F4-A8C8F21B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0806B-C634-664E-9689-DD61CF5B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3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087E-A3AB-F04E-9407-56B3A0BA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88245-A3D2-544C-AD3E-D259AA047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3854-DC99-8D42-8DF4-F88D8C414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DC9FE-BBEE-D04E-82A3-060534C3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68658-05DF-9545-A37C-F797C69DE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9FBAB-2059-9045-BA86-7751C777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9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6BD0-7771-6546-A249-CE119E609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BB715-F0FB-BA47-8C43-C929E2CFA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8D772-A354-D543-B416-0C3C26E7A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243D5E-669E-3740-BD04-A6611254B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8CFC5-1E53-F543-B0D7-8B754D8A4B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49B292-867A-3C43-866B-B9CFB398A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172EC-1EC6-4C4F-945D-970986C1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63060-090E-DC44-A7FB-C4FE4947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4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10FA-A014-9447-8740-D0648D42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C9632-D85E-9C41-B47A-0575E3E1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39C4D-DAC7-5445-91D5-FF5E74C8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8210F-EE00-E84D-9EFF-5D91A0991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8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C1438-D319-5F45-8E55-CB01D4B2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B30D2-4DBD-0F43-8C6C-3DD4A89A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BC99C-1D07-9941-AB7D-C9D9B591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2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24C4-D284-BC45-8ECF-A854303C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DBF2-2CEE-D04B-B34F-1F03506D9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F3667-6E68-364A-A7EB-85B3A54EA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6A178-1C96-F04E-B6C5-E0445797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D7E36-373F-5642-88F4-80432176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358E2-91EE-5749-A79E-FDB7A811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8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73775-25A2-4A49-A22B-D6177207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0C9AE-EF5A-4744-AFC9-3553F2A94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AFACD-CBA3-2B49-A71E-22F05AFE9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87B28-8284-3847-A37C-72517B6DC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BFE7D-5787-3149-A028-FC72B1A9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EFE2B-9BC7-9E49-AEF7-DE8C76BF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8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7BAA4-1953-FD4B-9E04-3720ACC9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F126E-F657-4243-A268-FC6B239CB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5822-450F-DF41-9A81-9BA80728A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22F3D-FA0D-9D45-9754-8A2F22FAFC87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8AB4-04E4-194C-A4DB-A248F165B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9359F-53D0-724A-9E0A-A32F6D82A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341AA-AD27-4C4F-97F0-DD536815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2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381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96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189" rtl="0" eaLnBrk="0" fontAlgn="base" hangingPunct="0">
        <a:spcBef>
          <a:spcPct val="0"/>
        </a:spcBef>
        <a:spcAft>
          <a:spcPct val="0"/>
        </a:spcAft>
        <a:defRPr sz="4267" b="1" kern="1200">
          <a:solidFill>
            <a:srgbClr val="0E55A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bushes and trees&#10;&#10;Description automatically generated">
            <a:extLst>
              <a:ext uri="{FF2B5EF4-FFF2-40B4-BE49-F238E27FC236}">
                <a16:creationId xmlns:a16="http://schemas.microsoft.com/office/drawing/2014/main" id="{FDF41690-8D8A-3048-98AC-38C229C97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542" y="0"/>
            <a:ext cx="10658561" cy="71057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  <a:latin typeface="Calibri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7B9D5-249E-544D-BB4F-D67F0CC09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</a:rPr>
              <a:t>GRAFTING EXPERIENCE WITH OPEN-FIELD PRODUCTION OF HEIRLOOM TOMATOES</a:t>
            </a:r>
            <a:b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DD2D3-30B6-A948-91D3-E3717D933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67" dirty="0">
                <a:solidFill>
                  <a:srgbClr val="FFFFFF"/>
                </a:solidFill>
              </a:rPr>
              <a:t>Margaret Lloyd</a:t>
            </a:r>
          </a:p>
          <a:p>
            <a:pPr algn="r"/>
            <a:r>
              <a:rPr lang="en-US" sz="1867" dirty="0">
                <a:solidFill>
                  <a:srgbClr val="FFFFFF"/>
                </a:solidFill>
              </a:rPr>
              <a:t>UCCE Small Farms Advisor</a:t>
            </a:r>
          </a:p>
          <a:p>
            <a:pPr algn="r"/>
            <a:r>
              <a:rPr lang="en-US" sz="1867" dirty="0">
                <a:solidFill>
                  <a:srgbClr val="FFFFFF"/>
                </a:solidFill>
              </a:rPr>
              <a:t>Yolo, Solano and Sacramento Counties</a:t>
            </a:r>
          </a:p>
          <a:p>
            <a:pPr algn="r"/>
            <a:r>
              <a:rPr lang="en-US" sz="1867" dirty="0">
                <a:solidFill>
                  <a:srgbClr val="FFFFFF"/>
                </a:solidFill>
              </a:rPr>
              <a:t>Organic Pest Management Workshop February 28, 2019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2EAE453-23C2-7E42-9F0B-6F46727D6C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678" y="5889647"/>
            <a:ext cx="7221078" cy="13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79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21BCDEF-C9C1-2444-844A-F90003E5B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946087"/>
              </p:ext>
            </p:extLst>
          </p:nvPr>
        </p:nvGraphicFramePr>
        <p:xfrm>
          <a:off x="0" y="823172"/>
          <a:ext cx="1219200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902">
                  <a:extLst>
                    <a:ext uri="{9D8B030D-6E8A-4147-A177-3AD203B41FA5}">
                      <a16:colId xmlns:a16="http://schemas.microsoft.com/office/drawing/2014/main" val="1851066999"/>
                    </a:ext>
                  </a:extLst>
                </a:gridCol>
                <a:gridCol w="1616149">
                  <a:extLst>
                    <a:ext uri="{9D8B030D-6E8A-4147-A177-3AD203B41FA5}">
                      <a16:colId xmlns:a16="http://schemas.microsoft.com/office/drawing/2014/main" val="1512487657"/>
                    </a:ext>
                  </a:extLst>
                </a:gridCol>
                <a:gridCol w="1743740">
                  <a:extLst>
                    <a:ext uri="{9D8B030D-6E8A-4147-A177-3AD203B41FA5}">
                      <a16:colId xmlns:a16="http://schemas.microsoft.com/office/drawing/2014/main" val="141413868"/>
                    </a:ext>
                  </a:extLst>
                </a:gridCol>
                <a:gridCol w="1212111">
                  <a:extLst>
                    <a:ext uri="{9D8B030D-6E8A-4147-A177-3AD203B41FA5}">
                      <a16:colId xmlns:a16="http://schemas.microsoft.com/office/drawing/2014/main" val="2727906402"/>
                    </a:ext>
                  </a:extLst>
                </a:gridCol>
                <a:gridCol w="2275368">
                  <a:extLst>
                    <a:ext uri="{9D8B030D-6E8A-4147-A177-3AD203B41FA5}">
                      <a16:colId xmlns:a16="http://schemas.microsoft.com/office/drawing/2014/main" val="1825037827"/>
                    </a:ext>
                  </a:extLst>
                </a:gridCol>
                <a:gridCol w="1520456">
                  <a:extLst>
                    <a:ext uri="{9D8B030D-6E8A-4147-A177-3AD203B41FA5}">
                      <a16:colId xmlns:a16="http://schemas.microsoft.com/office/drawing/2014/main" val="1881162501"/>
                    </a:ext>
                  </a:extLst>
                </a:gridCol>
                <a:gridCol w="2027274">
                  <a:extLst>
                    <a:ext uri="{9D8B030D-6E8A-4147-A177-3AD203B41FA5}">
                      <a16:colId xmlns:a16="http://schemas.microsoft.com/office/drawing/2014/main" val="40164956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Tomato Mosaic Virus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Fusarium Wilt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Fusarium crown and root rot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Corky Root rot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Verticillium wilt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074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28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Race 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0-2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Race 1-2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Race  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Race 1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681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/>
                        <a:t>DRO138TX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501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/>
                        <a:t>Multifort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055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/>
                        <a:t>Maxifort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222829"/>
                  </a:ext>
                </a:extLst>
              </a:tr>
              <a:tr h="162442">
                <a:tc>
                  <a:txBody>
                    <a:bodyPr/>
                    <a:lstStyle/>
                    <a:p>
                      <a:r>
                        <a:rPr lang="en-US" sz="2800" b="1" i="1" dirty="0" err="1"/>
                        <a:t>Estamino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920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/>
                        <a:t>Fortamino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399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/>
                        <a:t>Espartano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722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9A3BE3-8F95-434D-BF07-E6DF8D49C9AA}"/>
              </a:ext>
            </a:extLst>
          </p:cNvPr>
          <p:cNvSpPr txBox="1"/>
          <p:nvPr/>
        </p:nvSpPr>
        <p:spPr>
          <a:xfrm>
            <a:off x="3572539" y="182668"/>
            <a:ext cx="5446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Disease ‘High Resistance’ Table</a:t>
            </a:r>
          </a:p>
        </p:txBody>
      </p:sp>
    </p:spTree>
    <p:extLst>
      <p:ext uri="{BB962C8B-B14F-4D97-AF65-F5344CB8AC3E}">
        <p14:creationId xmlns:p14="http://schemas.microsoft.com/office/powerpoint/2010/main" val="3297139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BE1FC-0D92-4C44-BD7E-A56DCA1F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Disease resistance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325BC02-461F-4FA1-9764-9CFAF0734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kern="1200" dirty="0">
                <a:solidFill>
                  <a:srgbClr val="ADB154"/>
                </a:solidFill>
                <a:latin typeface="+mn-lt"/>
                <a:ea typeface="+mn-ea"/>
                <a:cs typeface="+mn-cs"/>
              </a:rPr>
              <a:t>Graft </a:t>
            </a:r>
            <a:r>
              <a:rPr lang="en-US" dirty="0">
                <a:solidFill>
                  <a:srgbClr val="ADB154"/>
                </a:solidFill>
              </a:rPr>
              <a:t>u</a:t>
            </a:r>
            <a:r>
              <a:rPr lang="en-US" kern="1200" dirty="0">
                <a:solidFill>
                  <a:srgbClr val="ADB154"/>
                </a:solidFill>
                <a:latin typeface="+mn-lt"/>
                <a:ea typeface="+mn-ea"/>
                <a:cs typeface="+mn-cs"/>
              </a:rPr>
              <a:t>nion location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4" descr="A picture containing ground, outdoor, sky, farm machine&#10;&#10;Description automatically generated">
            <a:extLst>
              <a:ext uri="{FF2B5EF4-FFF2-40B4-BE49-F238E27FC236}">
                <a16:creationId xmlns:a16="http://schemas.microsoft.com/office/drawing/2014/main" id="{A1E3D71D-E3A3-3346-A6E3-0E185827F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0737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Picture 6" descr="A picture containing outdoor, sitting, fence, bench&#10;&#10;Description automatically generated">
            <a:extLst>
              <a:ext uri="{FF2B5EF4-FFF2-40B4-BE49-F238E27FC236}">
                <a16:creationId xmlns:a16="http://schemas.microsoft.com/office/drawing/2014/main" id="{08B3AEC1-B801-0943-9483-6B0B28219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9" r="2" b="3615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7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0917B8B6-6077-2A4A-8922-270A073C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5346" y="0"/>
            <a:ext cx="13987346" cy="9324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A0184-4C03-F64F-BBAF-FD35BBA9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18097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Field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69467-F89C-FE44-A21C-D8A0F4D4F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883404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Randomized complete block design</a:t>
            </a:r>
          </a:p>
          <a:p>
            <a:r>
              <a:rPr lang="en-US" dirty="0">
                <a:solidFill>
                  <a:schemeClr val="bg1"/>
                </a:solidFill>
              </a:rPr>
              <a:t>Plot size: 10’ long, single bed centered on 5’</a:t>
            </a:r>
          </a:p>
          <a:p>
            <a:r>
              <a:rPr lang="en-US" dirty="0">
                <a:solidFill>
                  <a:schemeClr val="bg1"/>
                </a:solidFill>
              </a:rPr>
              <a:t>Plant spacing: 12”, single plant line</a:t>
            </a:r>
          </a:p>
          <a:p>
            <a:r>
              <a:rPr lang="en-US" dirty="0">
                <a:solidFill>
                  <a:schemeClr val="bg1"/>
                </a:solidFill>
              </a:rPr>
              <a:t>Buried drip: 3-4”; sprinkle irrigated first 10 days</a:t>
            </a:r>
          </a:p>
          <a:p>
            <a:r>
              <a:rPr lang="en-US" dirty="0">
                <a:solidFill>
                  <a:schemeClr val="bg1"/>
                </a:solidFill>
              </a:rPr>
              <a:t>UC Davis Vegetable Field Crops Research Site (Hutchison Road)</a:t>
            </a:r>
          </a:p>
          <a:p>
            <a:r>
              <a:rPr lang="en-US" dirty="0" err="1">
                <a:solidFill>
                  <a:schemeClr val="bg1"/>
                </a:solidFill>
              </a:rPr>
              <a:t>Soilborne</a:t>
            </a:r>
            <a:r>
              <a:rPr lang="en-US" dirty="0">
                <a:solidFill>
                  <a:schemeClr val="bg1"/>
                </a:solidFill>
              </a:rPr>
              <a:t> disease: Known incidence, limited knowledge, not a disease study</a:t>
            </a:r>
          </a:p>
          <a:p>
            <a:r>
              <a:rPr lang="en-US" dirty="0">
                <a:solidFill>
                  <a:schemeClr val="bg1"/>
                </a:solidFill>
              </a:rPr>
              <a:t>Managed organically, not certified or transitional</a:t>
            </a:r>
          </a:p>
        </p:txBody>
      </p:sp>
    </p:spTree>
    <p:extLst>
      <p:ext uri="{BB962C8B-B14F-4D97-AF65-F5344CB8AC3E}">
        <p14:creationId xmlns:p14="http://schemas.microsoft.com/office/powerpoint/2010/main" val="21166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on a dirt road&#10;&#10;Description automatically generated">
            <a:extLst>
              <a:ext uri="{FF2B5EF4-FFF2-40B4-BE49-F238E27FC236}">
                <a16:creationId xmlns:a16="http://schemas.microsoft.com/office/drawing/2014/main" id="{64D3C9C0-FB29-DC46-8C2B-4ED7645FA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pic>
        <p:nvPicPr>
          <p:cNvPr id="4" name="Picture 3" descr="A motorcycle is parked on the side of a dirt field&#10;&#10;Description automatically generated">
            <a:extLst>
              <a:ext uri="{FF2B5EF4-FFF2-40B4-BE49-F238E27FC236}">
                <a16:creationId xmlns:a16="http://schemas.microsoft.com/office/drawing/2014/main" id="{80167613-4BCE-ED47-8FC8-260B1C1DF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698" y="3429000"/>
            <a:ext cx="4858603" cy="32390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5406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B4C6347-2B16-B74D-83DA-10AF8697FF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001687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0D959D-433E-C24F-B36E-B3DF1A5000FB}"/>
              </a:ext>
            </a:extLst>
          </p:cNvPr>
          <p:cNvSpPr txBox="1"/>
          <p:nvPr/>
        </p:nvSpPr>
        <p:spPr>
          <a:xfrm>
            <a:off x="5812247" y="317133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D1C534-A9F3-E747-929C-4EA34F77B13A}"/>
              </a:ext>
            </a:extLst>
          </p:cNvPr>
          <p:cNvSpPr txBox="1"/>
          <p:nvPr/>
        </p:nvSpPr>
        <p:spPr>
          <a:xfrm>
            <a:off x="4625704" y="360583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51346-1DCA-DE48-A9D2-EAF42BA6BB2A}"/>
              </a:ext>
            </a:extLst>
          </p:cNvPr>
          <p:cNvSpPr txBox="1"/>
          <p:nvPr/>
        </p:nvSpPr>
        <p:spPr>
          <a:xfrm>
            <a:off x="3427081" y="373489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CE49C-40DE-B249-9F70-6140F0F58AC2}"/>
              </a:ext>
            </a:extLst>
          </p:cNvPr>
          <p:cNvSpPr txBox="1"/>
          <p:nvPr/>
        </p:nvSpPr>
        <p:spPr>
          <a:xfrm>
            <a:off x="2228458" y="373489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2DEB7-6954-0948-B1BD-7AA1F188DDAA}"/>
              </a:ext>
            </a:extLst>
          </p:cNvPr>
          <p:cNvSpPr/>
          <p:nvPr/>
        </p:nvSpPr>
        <p:spPr>
          <a:xfrm>
            <a:off x="10663097" y="6029867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n-US" dirty="0"/>
              <a:t>*p &lt; 0.05</a:t>
            </a:r>
          </a:p>
        </p:txBody>
      </p:sp>
    </p:spTree>
    <p:extLst>
      <p:ext uri="{BB962C8B-B14F-4D97-AF65-F5344CB8AC3E}">
        <p14:creationId xmlns:p14="http://schemas.microsoft.com/office/powerpoint/2010/main" val="1352382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shes and trees&#10;&#10;Description automatically generated">
            <a:extLst>
              <a:ext uri="{FF2B5EF4-FFF2-40B4-BE49-F238E27FC236}">
                <a16:creationId xmlns:a16="http://schemas.microsoft.com/office/drawing/2014/main" id="{7E0D7064-7DA5-EA46-AD2E-6448F18B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578" y="0"/>
            <a:ext cx="12448368" cy="829891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E2B512-0CA8-0549-911B-47810F258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721352"/>
              </p:ext>
            </p:extLst>
          </p:nvPr>
        </p:nvGraphicFramePr>
        <p:xfrm>
          <a:off x="5911081" y="1337062"/>
          <a:ext cx="5680283" cy="502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1781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1581338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  <a:gridCol w="847164">
                  <a:extLst>
                    <a:ext uri="{9D8B030D-6E8A-4147-A177-3AD203B41FA5}">
                      <a16:colId xmlns:a16="http://schemas.microsoft.com/office/drawing/2014/main" val="1118314636"/>
                    </a:ext>
                  </a:extLst>
                </a:gridCol>
              </a:tblGrid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BRANDYWINE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ANOVA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*p &lt; 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Non-grafted</a:t>
                      </a:r>
                      <a:r>
                        <a:rPr lang="en-US" sz="3600" u="none" strike="noStrike" dirty="0">
                          <a:effectLst/>
                        </a:rPr>
                        <a:t>        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 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Fortamino</a:t>
                      </a:r>
                      <a:r>
                        <a:rPr lang="en-US" sz="3600" u="none" strike="noStrike" dirty="0">
                          <a:effectLst/>
                        </a:rPr>
                        <a:t>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Estamino</a:t>
                      </a:r>
                      <a:r>
                        <a:rPr lang="en-US" sz="3600" u="none" strike="noStrike" dirty="0">
                          <a:effectLst/>
                        </a:rPr>
                        <a:t>  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Briomino</a:t>
                      </a:r>
                      <a:r>
                        <a:rPr lang="en-US" sz="36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             </a:t>
                      </a:r>
                      <a:endParaRPr lang="en-US" sz="3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-59%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DRO138TX           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 *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Multifort</a:t>
                      </a:r>
                      <a:r>
                        <a:rPr lang="en-US" sz="3600" u="none" strike="noStrike" dirty="0">
                          <a:effectLst/>
                        </a:rPr>
                        <a:t>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 *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Maxifort</a:t>
                      </a:r>
                      <a:r>
                        <a:rPr lang="en-US" sz="3600" u="none" strike="noStrike" dirty="0">
                          <a:effectLst/>
                        </a:rPr>
                        <a:t>  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 *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Espartano</a:t>
                      </a:r>
                      <a:r>
                        <a:rPr lang="en-US" sz="3600" u="none" strike="noStrike" dirty="0">
                          <a:effectLst/>
                        </a:rPr>
                        <a:t>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 *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603232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D6AC5B-F4CD-4747-9FEA-FC9E53DEC1EE}"/>
              </a:ext>
            </a:extLst>
          </p:cNvPr>
          <p:cNvGraphicFramePr>
            <a:graphicFrameLocks noGrp="1"/>
          </p:cNvGraphicFramePr>
          <p:nvPr/>
        </p:nvGraphicFramePr>
        <p:xfrm>
          <a:off x="4252763" y="389449"/>
          <a:ext cx="2593273" cy="55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3273">
                  <a:extLst>
                    <a:ext uri="{9D8B030D-6E8A-4147-A177-3AD203B41FA5}">
                      <a16:colId xmlns:a16="http://schemas.microsoft.com/office/drawing/2014/main" val="243142371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2017 Results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887589"/>
                  </a:ext>
                </a:extLst>
              </a:tr>
            </a:tbl>
          </a:graphicData>
        </a:graphic>
      </p:graphicFrame>
      <p:pic>
        <p:nvPicPr>
          <p:cNvPr id="6" name="Picture 5" descr="A bunch of oranges sitting on top of a wooden table&#10;&#10;Description automatically generated">
            <a:extLst>
              <a:ext uri="{FF2B5EF4-FFF2-40B4-BE49-F238E27FC236}">
                <a16:creationId xmlns:a16="http://schemas.microsoft.com/office/drawing/2014/main" id="{A9DB91AA-A97B-CC42-AA8C-B2A5070A1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9" t="4972" r="4763" b="49830"/>
          <a:stretch/>
        </p:blipFill>
        <p:spPr>
          <a:xfrm>
            <a:off x="89210" y="1337062"/>
            <a:ext cx="5058492" cy="39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3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B2FC1-A9D8-8241-AB55-4B48CACB15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0514627"/>
              </p:ext>
            </p:extLst>
          </p:nvPr>
        </p:nvGraphicFramePr>
        <p:xfrm>
          <a:off x="477012" y="480059"/>
          <a:ext cx="11237976" cy="5897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90E5629-DD21-1143-BECB-2484349183F7}"/>
              </a:ext>
            </a:extLst>
          </p:cNvPr>
          <p:cNvSpPr txBox="1"/>
          <p:nvPr/>
        </p:nvSpPr>
        <p:spPr>
          <a:xfrm>
            <a:off x="9552214" y="25146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CCB99-D750-9540-9FCD-C84CE5EC89C4}"/>
              </a:ext>
            </a:extLst>
          </p:cNvPr>
          <p:cNvSpPr txBox="1"/>
          <p:nvPr/>
        </p:nvSpPr>
        <p:spPr>
          <a:xfrm>
            <a:off x="8349342" y="303782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0DF0E-91B6-624A-9765-B36FBB9989EC}"/>
              </a:ext>
            </a:extLst>
          </p:cNvPr>
          <p:cNvSpPr txBox="1"/>
          <p:nvPr/>
        </p:nvSpPr>
        <p:spPr>
          <a:xfrm>
            <a:off x="7109876" y="288944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B2C048-3D24-7342-A144-39378C9D26F5}"/>
              </a:ext>
            </a:extLst>
          </p:cNvPr>
          <p:cNvSpPr txBox="1"/>
          <p:nvPr/>
        </p:nvSpPr>
        <p:spPr>
          <a:xfrm>
            <a:off x="5908041" y="318371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6AC64-4C80-E245-BDF8-B18643AE88CD}"/>
              </a:ext>
            </a:extLst>
          </p:cNvPr>
          <p:cNvSpPr txBox="1"/>
          <p:nvPr/>
        </p:nvSpPr>
        <p:spPr>
          <a:xfrm>
            <a:off x="4661156" y="354365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7EDBD-EC88-9B43-BFF9-2491BFAE634A}"/>
              </a:ext>
            </a:extLst>
          </p:cNvPr>
          <p:cNvSpPr txBox="1"/>
          <p:nvPr/>
        </p:nvSpPr>
        <p:spPr>
          <a:xfrm>
            <a:off x="3463258" y="365901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BC983-9ADE-4844-9729-42B6570EE7CC}"/>
              </a:ext>
            </a:extLst>
          </p:cNvPr>
          <p:cNvSpPr txBox="1"/>
          <p:nvPr/>
        </p:nvSpPr>
        <p:spPr>
          <a:xfrm>
            <a:off x="2249031" y="37892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4D4EF8-D8C7-8B41-B571-A74E06F1769A}"/>
              </a:ext>
            </a:extLst>
          </p:cNvPr>
          <p:cNvSpPr txBox="1"/>
          <p:nvPr/>
        </p:nvSpPr>
        <p:spPr>
          <a:xfrm>
            <a:off x="10674766" y="6035501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 &lt; 0.05</a:t>
            </a:r>
          </a:p>
        </p:txBody>
      </p:sp>
    </p:spTree>
    <p:extLst>
      <p:ext uri="{BB962C8B-B14F-4D97-AF65-F5344CB8AC3E}">
        <p14:creationId xmlns:p14="http://schemas.microsoft.com/office/powerpoint/2010/main" val="2299664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shes and trees&#10;&#10;Description automatically generated">
            <a:extLst>
              <a:ext uri="{FF2B5EF4-FFF2-40B4-BE49-F238E27FC236}">
                <a16:creationId xmlns:a16="http://schemas.microsoft.com/office/drawing/2014/main" id="{7E0D7064-7DA5-EA46-AD2E-6448F18B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578" y="0"/>
            <a:ext cx="12448368" cy="829891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07C9D8-7930-E045-AB93-C06DC0E02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63350"/>
              </p:ext>
            </p:extLst>
          </p:nvPr>
        </p:nvGraphicFramePr>
        <p:xfrm>
          <a:off x="119750" y="1337062"/>
          <a:ext cx="5976249" cy="502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4453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1310185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  <a:gridCol w="841611">
                  <a:extLst>
                    <a:ext uri="{9D8B030D-6E8A-4147-A177-3AD203B41FA5}">
                      <a16:colId xmlns:a16="http://schemas.microsoft.com/office/drawing/2014/main" val="1118314636"/>
                    </a:ext>
                  </a:extLst>
                </a:gridCol>
              </a:tblGrid>
              <a:tr h="420187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CHEROKEE PURPLE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ANOVA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*p &lt; 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Non-grafted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 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DRO138TX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Briomino</a:t>
                      </a:r>
                      <a:r>
                        <a:rPr lang="en-US" sz="3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-66%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Espartano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603232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D6AC5B-F4CD-4747-9FEA-FC9E53DEC1EE}"/>
              </a:ext>
            </a:extLst>
          </p:cNvPr>
          <p:cNvGraphicFramePr>
            <a:graphicFrameLocks noGrp="1"/>
          </p:cNvGraphicFramePr>
          <p:nvPr/>
        </p:nvGraphicFramePr>
        <p:xfrm>
          <a:off x="4252763" y="389449"/>
          <a:ext cx="2593273" cy="55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3273">
                  <a:extLst>
                    <a:ext uri="{9D8B030D-6E8A-4147-A177-3AD203B41FA5}">
                      <a16:colId xmlns:a16="http://schemas.microsoft.com/office/drawing/2014/main" val="243142371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2017 Results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887589"/>
                  </a:ext>
                </a:extLst>
              </a:tr>
            </a:tbl>
          </a:graphicData>
        </a:graphic>
      </p:graphicFrame>
      <p:pic>
        <p:nvPicPr>
          <p:cNvPr id="6" name="Picture 5" descr="A bunch of oranges sitting on top of a wooden table&#10;&#10;Description automatically generated">
            <a:extLst>
              <a:ext uri="{FF2B5EF4-FFF2-40B4-BE49-F238E27FC236}">
                <a16:creationId xmlns:a16="http://schemas.microsoft.com/office/drawing/2014/main" id="{DA108DDC-4C3D-BE48-B315-5AD14FF9C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9" t="4972" r="4763" b="49830"/>
          <a:stretch/>
        </p:blipFill>
        <p:spPr>
          <a:xfrm>
            <a:off x="6096000" y="1337062"/>
            <a:ext cx="5058492" cy="39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shes and trees&#10;&#10;Description automatically generated">
            <a:extLst>
              <a:ext uri="{FF2B5EF4-FFF2-40B4-BE49-F238E27FC236}">
                <a16:creationId xmlns:a16="http://schemas.microsoft.com/office/drawing/2014/main" id="{7E0D7064-7DA5-EA46-AD2E-6448F18B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686" y="0"/>
            <a:ext cx="12448368" cy="829891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D6AC5B-F4CD-4747-9FEA-FC9E53DEC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535151"/>
              </p:ext>
            </p:extLst>
          </p:nvPr>
        </p:nvGraphicFramePr>
        <p:xfrm>
          <a:off x="4252763" y="389449"/>
          <a:ext cx="2593273" cy="55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3273">
                  <a:extLst>
                    <a:ext uri="{9D8B030D-6E8A-4147-A177-3AD203B41FA5}">
                      <a16:colId xmlns:a16="http://schemas.microsoft.com/office/drawing/2014/main" val="243142371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2017 Results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88758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34E594-DF9E-F647-9843-183E7A7B6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468242"/>
              </p:ext>
            </p:extLst>
          </p:nvPr>
        </p:nvGraphicFramePr>
        <p:xfrm>
          <a:off x="6355308" y="1445066"/>
          <a:ext cx="5695212" cy="502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3311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1704813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  <a:gridCol w="827088">
                  <a:extLst>
                    <a:ext uri="{9D8B030D-6E8A-4147-A177-3AD203B41FA5}">
                      <a16:colId xmlns:a16="http://schemas.microsoft.com/office/drawing/2014/main" val="1118314636"/>
                    </a:ext>
                  </a:extLst>
                </a:gridCol>
              </a:tblGrid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BRANDYWINE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ANOVA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*p &lt; 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Non-grafted</a:t>
                      </a:r>
                      <a:r>
                        <a:rPr lang="en-US" sz="3600" u="none" strike="noStrike" dirty="0">
                          <a:effectLst/>
                        </a:rPr>
                        <a:t>        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 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Fortamino</a:t>
                      </a:r>
                      <a:r>
                        <a:rPr lang="en-US" sz="3600" u="none" strike="noStrike" dirty="0">
                          <a:effectLst/>
                        </a:rPr>
                        <a:t>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Estamino</a:t>
                      </a:r>
                      <a:r>
                        <a:rPr lang="en-US" sz="3600" u="none" strike="noStrike" dirty="0">
                          <a:effectLst/>
                        </a:rPr>
                        <a:t>  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Briomino</a:t>
                      </a:r>
                      <a:r>
                        <a:rPr lang="en-US" sz="36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             </a:t>
                      </a:r>
                      <a:endParaRPr lang="en-US" sz="3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-59%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DRO138TX           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 *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Multifort</a:t>
                      </a:r>
                      <a:r>
                        <a:rPr lang="en-US" sz="3600" u="none" strike="noStrike" dirty="0">
                          <a:effectLst/>
                        </a:rPr>
                        <a:t>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 *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Maxifort</a:t>
                      </a:r>
                      <a:r>
                        <a:rPr lang="en-US" sz="3600" u="none" strike="noStrike" dirty="0">
                          <a:effectLst/>
                        </a:rPr>
                        <a:t>  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 *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 err="1">
                          <a:effectLst/>
                        </a:rPr>
                        <a:t>Espartano</a:t>
                      </a:r>
                      <a:r>
                        <a:rPr lang="en-US" sz="3600" u="none" strike="noStrike" dirty="0">
                          <a:effectLst/>
                        </a:rPr>
                        <a:t>          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</a:rPr>
                        <a:t> *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603232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16D49D-AF85-FF42-B509-739BCE7C1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501298"/>
              </p:ext>
            </p:extLst>
          </p:nvPr>
        </p:nvGraphicFramePr>
        <p:xfrm>
          <a:off x="259308" y="1445065"/>
          <a:ext cx="5976249" cy="502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4453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1310185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  <a:gridCol w="841611">
                  <a:extLst>
                    <a:ext uri="{9D8B030D-6E8A-4147-A177-3AD203B41FA5}">
                      <a16:colId xmlns:a16="http://schemas.microsoft.com/office/drawing/2014/main" val="1118314636"/>
                    </a:ext>
                  </a:extLst>
                </a:gridCol>
              </a:tblGrid>
              <a:tr h="420187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CHEROKEE PURPLE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ANOVA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*p &lt; 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Non-grafted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 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DRO138TX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Briomino</a:t>
                      </a:r>
                      <a:r>
                        <a:rPr lang="en-US" sz="3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-66%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Espartano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6032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737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E362C0B-E9FF-6341-BC76-C5BA87FBA9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772420"/>
              </p:ext>
            </p:extLst>
          </p:nvPr>
        </p:nvGraphicFramePr>
        <p:xfrm>
          <a:off x="477012" y="480059"/>
          <a:ext cx="11237976" cy="5897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9AA8C71-3835-3843-B001-5651CC3BFF15}"/>
              </a:ext>
            </a:extLst>
          </p:cNvPr>
          <p:cNvSpPr/>
          <p:nvPr/>
        </p:nvSpPr>
        <p:spPr>
          <a:xfrm>
            <a:off x="10663097" y="6008607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n-US" dirty="0"/>
              <a:t>*p &lt; 0.05</a:t>
            </a:r>
          </a:p>
        </p:txBody>
      </p:sp>
    </p:spTree>
    <p:extLst>
      <p:ext uri="{BB962C8B-B14F-4D97-AF65-F5344CB8AC3E}">
        <p14:creationId xmlns:p14="http://schemas.microsoft.com/office/powerpoint/2010/main" val="333034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fted_tomato1">
            <a:extLst>
              <a:ext uri="{FF2B5EF4-FFF2-40B4-BE49-F238E27FC236}">
                <a16:creationId xmlns:a16="http://schemas.microsoft.com/office/drawing/2014/main" id="{B7886130-7B40-6240-A738-BA77032D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51" y="-230435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F3D21-FEFB-5F4C-BEA7-924341A0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Graft?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E4261-4CDB-A540-A03F-0233A2BDE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665" y="141619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Combine the features of two cultivars</a:t>
            </a:r>
          </a:p>
          <a:p>
            <a:r>
              <a:rPr lang="en-US" u="sng" dirty="0" err="1"/>
              <a:t>Scion:</a:t>
            </a:r>
            <a:r>
              <a:rPr lang="en-US" dirty="0" err="1"/>
              <a:t>Fruit</a:t>
            </a:r>
            <a:r>
              <a:rPr lang="en-US" dirty="0"/>
              <a:t> traits desired by consumers</a:t>
            </a:r>
          </a:p>
          <a:p>
            <a:r>
              <a:rPr lang="en-US" u="sng" dirty="0"/>
              <a:t>Rootstock: </a:t>
            </a:r>
            <a:r>
              <a:rPr lang="en-US" dirty="0"/>
              <a:t>traits desired by the producers</a:t>
            </a:r>
          </a:p>
          <a:p>
            <a:pPr lvl="1"/>
            <a:r>
              <a:rPr lang="en-US" dirty="0"/>
              <a:t>Resistance and/or tolerance to soil-borne disease and nematodes</a:t>
            </a:r>
          </a:p>
          <a:p>
            <a:pPr lvl="1"/>
            <a:r>
              <a:rPr lang="en-US" dirty="0"/>
              <a:t>Increased abiotic stress tolerance</a:t>
            </a:r>
          </a:p>
          <a:p>
            <a:pPr lvl="1"/>
            <a:r>
              <a:rPr lang="en-US" dirty="0"/>
              <a:t>Increased vigor &amp; fruit size</a:t>
            </a:r>
          </a:p>
          <a:p>
            <a:pPr lvl="1"/>
            <a:r>
              <a:rPr lang="en-US" dirty="0"/>
              <a:t>Fruiting over a longer period</a:t>
            </a:r>
          </a:p>
          <a:p>
            <a:pPr lvl="1"/>
            <a:r>
              <a:rPr lang="en-US" dirty="0"/>
              <a:t>Mostly interspecific hybrids between cultivated tomato (</a:t>
            </a:r>
            <a:r>
              <a:rPr lang="en-US" i="1" dirty="0"/>
              <a:t>Solanum </a:t>
            </a:r>
            <a:r>
              <a:rPr lang="en-US" i="1" dirty="0" err="1"/>
              <a:t>lycopersicum</a:t>
            </a:r>
            <a:r>
              <a:rPr lang="en-US" dirty="0"/>
              <a:t>) and wild species (typically </a:t>
            </a:r>
            <a:r>
              <a:rPr lang="en-US" i="1" dirty="0"/>
              <a:t>S. </a:t>
            </a:r>
            <a:r>
              <a:rPr lang="en-US" i="1" dirty="0" err="1"/>
              <a:t>habrochaites</a:t>
            </a:r>
            <a:r>
              <a:rPr lang="en-US" dirty="0"/>
              <a:t>, less commonly </a:t>
            </a:r>
            <a:r>
              <a:rPr lang="en-US" i="1" dirty="0"/>
              <a:t>S. </a:t>
            </a:r>
            <a:r>
              <a:rPr lang="en-US" i="1" dirty="0" err="1"/>
              <a:t>peruvianum</a:t>
            </a:r>
            <a:r>
              <a:rPr lang="en-US" i="1" dirty="0"/>
              <a:t> </a:t>
            </a:r>
            <a:r>
              <a:rPr lang="en-US" dirty="0"/>
              <a:t>or </a:t>
            </a:r>
            <a:r>
              <a:rPr lang="en-US" i="1" dirty="0"/>
              <a:t>S. </a:t>
            </a:r>
            <a:r>
              <a:rPr lang="en-US" i="1" dirty="0" err="1"/>
              <a:t>cheesmaniae</a:t>
            </a:r>
            <a:r>
              <a:rPr lang="en-US" dirty="0"/>
              <a:t>)</a:t>
            </a:r>
          </a:p>
          <a:p>
            <a:r>
              <a:rPr lang="en-US" dirty="0"/>
              <a:t>Source: </a:t>
            </a:r>
            <a:r>
              <a:rPr lang="en-US" dirty="0" err="1"/>
              <a:t>www.mightymato.com</a:t>
            </a:r>
            <a:r>
              <a:rPr lang="en-US" dirty="0"/>
              <a:t> (Plug Connection, Vista, CA)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43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shes and trees&#10;&#10;Description automatically generated">
            <a:extLst>
              <a:ext uri="{FF2B5EF4-FFF2-40B4-BE49-F238E27FC236}">
                <a16:creationId xmlns:a16="http://schemas.microsoft.com/office/drawing/2014/main" id="{7E0D7064-7DA5-EA46-AD2E-6448F18B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578" y="0"/>
            <a:ext cx="12448368" cy="829891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E2B512-0CA8-0549-911B-47810F258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745507"/>
              </p:ext>
            </p:extLst>
          </p:nvPr>
        </p:nvGraphicFramePr>
        <p:xfrm>
          <a:off x="5549399" y="1362762"/>
          <a:ext cx="6042402" cy="4465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0501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1704813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  <a:gridCol w="827088">
                  <a:extLst>
                    <a:ext uri="{9D8B030D-6E8A-4147-A177-3AD203B41FA5}">
                      <a16:colId xmlns:a16="http://schemas.microsoft.com/office/drawing/2014/main" val="1118314636"/>
                    </a:ext>
                  </a:extLst>
                </a:gridCol>
              </a:tblGrid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BRANDYWINE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ANOVA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*p &lt; 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DRO138TX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+86%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Multifort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+47%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Maxifort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+37%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Espartano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+24%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Non-grafted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Fortamino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-58%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D6AC5B-F4CD-4747-9FEA-FC9E53DEC1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52763" y="389449"/>
          <a:ext cx="2593273" cy="55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3273">
                  <a:extLst>
                    <a:ext uri="{9D8B030D-6E8A-4147-A177-3AD203B41FA5}">
                      <a16:colId xmlns:a16="http://schemas.microsoft.com/office/drawing/2014/main" val="243142371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2018 Results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887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386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913A797-5A00-EB4C-80CF-1197AD5877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147982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3989404-E731-9D45-AFA9-5073BBE88660}"/>
              </a:ext>
            </a:extLst>
          </p:cNvPr>
          <p:cNvSpPr/>
          <p:nvPr/>
        </p:nvSpPr>
        <p:spPr>
          <a:xfrm>
            <a:off x="10663097" y="6008607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n-US" dirty="0"/>
              <a:t>*p &lt; 0.05</a:t>
            </a:r>
          </a:p>
        </p:txBody>
      </p:sp>
    </p:spTree>
    <p:extLst>
      <p:ext uri="{BB962C8B-B14F-4D97-AF65-F5344CB8AC3E}">
        <p14:creationId xmlns:p14="http://schemas.microsoft.com/office/powerpoint/2010/main" val="2350599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shes and trees&#10;&#10;Description automatically generated">
            <a:extLst>
              <a:ext uri="{FF2B5EF4-FFF2-40B4-BE49-F238E27FC236}">
                <a16:creationId xmlns:a16="http://schemas.microsoft.com/office/drawing/2014/main" id="{7E0D7064-7DA5-EA46-AD2E-6448F18B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578" y="0"/>
            <a:ext cx="12448368" cy="829891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07C9D8-7930-E045-AB93-C06DC0E02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33023"/>
              </p:ext>
            </p:extLst>
          </p:nvPr>
        </p:nvGraphicFramePr>
        <p:xfrm>
          <a:off x="341514" y="1445066"/>
          <a:ext cx="5527690" cy="502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222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1100380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  <a:gridCol w="827088">
                  <a:extLst>
                    <a:ext uri="{9D8B030D-6E8A-4147-A177-3AD203B41FA5}">
                      <a16:colId xmlns:a16="http://schemas.microsoft.com/office/drawing/2014/main" val="1118314636"/>
                    </a:ext>
                  </a:extLst>
                </a:gridCol>
              </a:tblGrid>
              <a:tr h="420187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CHEROKEE PURPLE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ANOVA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*p &lt; 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Multifort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+42%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Maxifort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DRO138TX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Espartano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Non-grafted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E16R.40844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Estamino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Fortamino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603232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D6AC5B-F4CD-4747-9FEA-FC9E53DEC1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52763" y="389449"/>
          <a:ext cx="2593273" cy="55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3273">
                  <a:extLst>
                    <a:ext uri="{9D8B030D-6E8A-4147-A177-3AD203B41FA5}">
                      <a16:colId xmlns:a16="http://schemas.microsoft.com/office/drawing/2014/main" val="243142371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2018 Results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887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28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shes and trees&#10;&#10;Description automatically generated">
            <a:extLst>
              <a:ext uri="{FF2B5EF4-FFF2-40B4-BE49-F238E27FC236}">
                <a16:creationId xmlns:a16="http://schemas.microsoft.com/office/drawing/2014/main" id="{7E0D7064-7DA5-EA46-AD2E-6448F18B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578" y="0"/>
            <a:ext cx="12448368" cy="829891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E2B512-0CA8-0549-911B-47810F258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420034"/>
              </p:ext>
            </p:extLst>
          </p:nvPr>
        </p:nvGraphicFramePr>
        <p:xfrm>
          <a:off x="6349504" y="1360479"/>
          <a:ext cx="5257201" cy="4465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7831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1352282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  <a:gridCol w="827088">
                  <a:extLst>
                    <a:ext uri="{9D8B030D-6E8A-4147-A177-3AD203B41FA5}">
                      <a16:colId xmlns:a16="http://schemas.microsoft.com/office/drawing/2014/main" val="1118314636"/>
                    </a:ext>
                  </a:extLst>
                </a:gridCol>
              </a:tblGrid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BRANDYWINE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ANOVA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*p &lt; 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DRO138TX         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+86%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Multifort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+47%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Maxifort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+37%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Espartano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+24%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Non-grafted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Fortamino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-58%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07C9D8-7930-E045-AB93-C06DC0E02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895425"/>
              </p:ext>
            </p:extLst>
          </p:nvPr>
        </p:nvGraphicFramePr>
        <p:xfrm>
          <a:off x="341514" y="1360479"/>
          <a:ext cx="5527690" cy="502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222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1100380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  <a:gridCol w="827088">
                  <a:extLst>
                    <a:ext uri="{9D8B030D-6E8A-4147-A177-3AD203B41FA5}">
                      <a16:colId xmlns:a16="http://schemas.microsoft.com/office/drawing/2014/main" val="1118314636"/>
                    </a:ext>
                  </a:extLst>
                </a:gridCol>
              </a:tblGrid>
              <a:tr h="420187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CHEROKEE PURPLE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ANOVA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*p &lt; 0.05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Multifort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+42%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Maxifort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DRO138TX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Espartano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Non-grafted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E16R.40844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Estamino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Fortamino</a:t>
                      </a:r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603232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D6AC5B-F4CD-4747-9FEA-FC9E53DEC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465243"/>
              </p:ext>
            </p:extLst>
          </p:nvPr>
        </p:nvGraphicFramePr>
        <p:xfrm>
          <a:off x="4922464" y="401157"/>
          <a:ext cx="2593273" cy="55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3273">
                  <a:extLst>
                    <a:ext uri="{9D8B030D-6E8A-4147-A177-3AD203B41FA5}">
                      <a16:colId xmlns:a16="http://schemas.microsoft.com/office/drawing/2014/main" val="243142371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u="none" strike="noStrike" dirty="0">
                          <a:effectLst/>
                        </a:rPr>
                        <a:t>2018 Results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887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218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ushes and trees&#10;&#10;Description automatically generated">
            <a:extLst>
              <a:ext uri="{FF2B5EF4-FFF2-40B4-BE49-F238E27FC236}">
                <a16:creationId xmlns:a16="http://schemas.microsoft.com/office/drawing/2014/main" id="{2038A373-49CD-154F-A818-F109EC11A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578" y="0"/>
            <a:ext cx="12448368" cy="8298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91373-948A-8F4D-8CD3-B467E0AA887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Why the difference between 2017 and 2019?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A1639-0B2B-0044-B4DE-C3A8B7FBB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3255"/>
            <a:ext cx="7942730" cy="253359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/>
              <a:t>Unclear</a:t>
            </a:r>
          </a:p>
          <a:p>
            <a:r>
              <a:rPr lang="en-US" dirty="0"/>
              <a:t>Inconsistency of heirlooms?</a:t>
            </a:r>
          </a:p>
          <a:p>
            <a:r>
              <a:rPr lang="en-US" dirty="0"/>
              <a:t>Environmental? 2017 hottest summer on record</a:t>
            </a:r>
          </a:p>
          <a:p>
            <a:r>
              <a:rPr lang="en-US" dirty="0"/>
              <a:t>Repeat in 2019</a:t>
            </a:r>
          </a:p>
        </p:txBody>
      </p:sp>
    </p:spTree>
    <p:extLst>
      <p:ext uri="{BB962C8B-B14F-4D97-AF65-F5344CB8AC3E}">
        <p14:creationId xmlns:p14="http://schemas.microsoft.com/office/powerpoint/2010/main" val="9484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D13D21A-EE19-F843-A1A6-411A8C37E6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821935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8282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922D40-A5C6-3642-B52B-D12ECA71BF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236494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333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8D7F5E7-C655-7943-9714-4716A3B7DE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860130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2659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E940C7-4505-F84F-8B17-556B22C661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239900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054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35EB487-2012-5A4A-B98E-9B5F4274AD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40745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92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D55A70-28F2-7F42-8B7C-5A8DC93BA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0" y="-860142"/>
            <a:ext cx="12158540" cy="81002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51A525-5A8C-B543-A2D7-2F226BEA7297}"/>
              </a:ext>
            </a:extLst>
          </p:cNvPr>
          <p:cNvSpPr txBox="1"/>
          <p:nvPr/>
        </p:nvSpPr>
        <p:spPr>
          <a:xfrm>
            <a:off x="967154" y="260350"/>
            <a:ext cx="2791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Vine length: 30+ feet </a:t>
            </a:r>
            <a:endParaRPr lang="en-US" dirty="0"/>
          </a:p>
          <a:p>
            <a:r>
              <a:rPr lang="en-US" b="1" dirty="0"/>
              <a:t>Production: 8 to 10 months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6C9EC0-782C-C943-9030-01B42AD2F973}"/>
              </a:ext>
            </a:extLst>
          </p:cNvPr>
          <p:cNvSpPr/>
          <p:nvPr/>
        </p:nvSpPr>
        <p:spPr>
          <a:xfrm>
            <a:off x="791308" y="5951319"/>
            <a:ext cx="9884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Arial" panose="020B0604020202020204" pitchFamily="34" charset="0"/>
              </a:rPr>
              <a:t>Most tomato rootstocks have been bred for greenhouse production, where they allow longer production cycles and tolerance to variable conditions</a:t>
            </a:r>
          </a:p>
        </p:txBody>
      </p:sp>
    </p:spTree>
    <p:extLst>
      <p:ext uri="{BB962C8B-B14F-4D97-AF65-F5344CB8AC3E}">
        <p14:creationId xmlns:p14="http://schemas.microsoft.com/office/powerpoint/2010/main" val="3131023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AD1A07F-4DE1-FB49-B4B1-67EF719A5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90639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250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5345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3CE4FE8-A1B1-4C4B-97C6-FE0385D9D46F}"/>
              </a:ext>
            </a:extLst>
          </p:cNvPr>
          <p:cNvSpPr txBox="1"/>
          <p:nvPr/>
        </p:nvSpPr>
        <p:spPr>
          <a:xfrm>
            <a:off x="3490129" y="2268962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78B44-3C33-B644-A9B6-175282348A81}"/>
              </a:ext>
            </a:extLst>
          </p:cNvPr>
          <p:cNvSpPr txBox="1"/>
          <p:nvPr/>
        </p:nvSpPr>
        <p:spPr>
          <a:xfrm>
            <a:off x="5062946" y="1744680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55EF1-E65F-5D4F-B169-D1F2E210D838}"/>
              </a:ext>
            </a:extLst>
          </p:cNvPr>
          <p:cNvSpPr txBox="1"/>
          <p:nvPr/>
        </p:nvSpPr>
        <p:spPr>
          <a:xfrm>
            <a:off x="6494639" y="1744680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70A9A-CCCC-BD48-BE99-BB33586008BB}"/>
              </a:ext>
            </a:extLst>
          </p:cNvPr>
          <p:cNvSpPr txBox="1"/>
          <p:nvPr/>
        </p:nvSpPr>
        <p:spPr>
          <a:xfrm>
            <a:off x="7941912" y="1711316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29%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70E64-115F-F747-A2EA-1D7191C34930}"/>
              </a:ext>
            </a:extLst>
          </p:cNvPr>
          <p:cNvSpPr txBox="1"/>
          <p:nvPr/>
        </p:nvSpPr>
        <p:spPr>
          <a:xfrm>
            <a:off x="9542723" y="1446522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E5923-7925-D747-9E46-13291448E230}"/>
              </a:ext>
            </a:extLst>
          </p:cNvPr>
          <p:cNvSpPr txBox="1"/>
          <p:nvPr/>
        </p:nvSpPr>
        <p:spPr>
          <a:xfrm>
            <a:off x="10932523" y="1446522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357D3-A953-E24D-A1A4-662EB080473E}"/>
              </a:ext>
            </a:extLst>
          </p:cNvPr>
          <p:cNvSpPr txBox="1"/>
          <p:nvPr/>
        </p:nvSpPr>
        <p:spPr>
          <a:xfrm>
            <a:off x="1842497" y="2548314"/>
            <a:ext cx="73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-9%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F06697-FD25-AB48-BCDE-8F70407EE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76779"/>
              </p:ext>
            </p:extLst>
          </p:nvPr>
        </p:nvGraphicFramePr>
        <p:xfrm>
          <a:off x="157306" y="1174503"/>
          <a:ext cx="2924366" cy="3939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191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</a:tblGrid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BRANDYWINE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DRO138TX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+86%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Multifort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+47%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Maxifort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+37%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Espartano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+24%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Non-grafted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Fortamino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-10%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Estamino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-58%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6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992814"/>
              </p:ext>
            </p:extLst>
          </p:nvPr>
        </p:nvGraphicFramePr>
        <p:xfrm>
          <a:off x="0" y="0"/>
          <a:ext cx="12192000" cy="669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5E77A6-DE19-CF4F-A2B6-E9D3A8CEEE56}"/>
              </a:ext>
            </a:extLst>
          </p:cNvPr>
          <p:cNvSpPr txBox="1"/>
          <p:nvPr/>
        </p:nvSpPr>
        <p:spPr>
          <a:xfrm>
            <a:off x="1798655" y="2092987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-16%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8376C-FA46-6D4F-A144-FE4744541077}"/>
              </a:ext>
            </a:extLst>
          </p:cNvPr>
          <p:cNvSpPr txBox="1"/>
          <p:nvPr/>
        </p:nvSpPr>
        <p:spPr>
          <a:xfrm>
            <a:off x="3053025" y="1741294"/>
            <a:ext cx="73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-6%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413DE-6886-B146-82BB-19C6DC75DD03}"/>
              </a:ext>
            </a:extLst>
          </p:cNvPr>
          <p:cNvSpPr txBox="1"/>
          <p:nvPr/>
        </p:nvSpPr>
        <p:spPr>
          <a:xfrm>
            <a:off x="4482650" y="156976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B6179-A2C9-EF4F-9A66-5B592BF130DC}"/>
              </a:ext>
            </a:extLst>
          </p:cNvPr>
          <p:cNvSpPr txBox="1"/>
          <p:nvPr/>
        </p:nvSpPr>
        <p:spPr>
          <a:xfrm>
            <a:off x="5641122" y="1479684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0F6AF-66EC-FC4A-9EA7-EA7A8B21675B}"/>
              </a:ext>
            </a:extLst>
          </p:cNvPr>
          <p:cNvSpPr txBox="1"/>
          <p:nvPr/>
        </p:nvSpPr>
        <p:spPr>
          <a:xfrm>
            <a:off x="6841763" y="1433302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+10%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004D4-96DD-3C4B-88E6-BD59E49D5ADC}"/>
              </a:ext>
            </a:extLst>
          </p:cNvPr>
          <p:cNvSpPr txBox="1"/>
          <p:nvPr/>
        </p:nvSpPr>
        <p:spPr>
          <a:xfrm>
            <a:off x="8097866" y="1308157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+12%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741FA-2985-3542-8AAF-B134C3D02949}"/>
              </a:ext>
            </a:extLst>
          </p:cNvPr>
          <p:cNvSpPr txBox="1"/>
          <p:nvPr/>
        </p:nvSpPr>
        <p:spPr>
          <a:xfrm>
            <a:off x="9355909" y="1308157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+12%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F35A8-B5D6-CA4D-9A00-BBDA7F62C06B}"/>
              </a:ext>
            </a:extLst>
          </p:cNvPr>
          <p:cNvSpPr txBox="1"/>
          <p:nvPr/>
        </p:nvSpPr>
        <p:spPr>
          <a:xfrm>
            <a:off x="10684186" y="1171692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+19%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3EE7E66-EDAC-CF44-9A87-E844A1166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39251"/>
              </p:ext>
            </p:extLst>
          </p:nvPr>
        </p:nvGraphicFramePr>
        <p:xfrm>
          <a:off x="153997" y="783013"/>
          <a:ext cx="2573213" cy="46806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8038">
                  <a:extLst>
                    <a:ext uri="{9D8B030D-6E8A-4147-A177-3AD203B41FA5}">
                      <a16:colId xmlns:a16="http://schemas.microsoft.com/office/drawing/2014/main" val="3034110522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1818979023"/>
                    </a:ext>
                  </a:extLst>
                </a:gridCol>
              </a:tblGrid>
              <a:tr h="4201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CHEROKEE PURPLE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49847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Multifort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+42%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24968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Maxifort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77208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DRO138TX     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152096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Espartano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656144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Non-grafted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22335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E16R.40844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071310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Estamino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6775997"/>
                  </a:ext>
                </a:extLst>
              </a:tr>
              <a:tr h="49244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Fortamino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     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6032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75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4" descr="grafted_tomato1">
            <a:extLst>
              <a:ext uri="{FF2B5EF4-FFF2-40B4-BE49-F238E27FC236}">
                <a16:creationId xmlns:a16="http://schemas.microsoft.com/office/drawing/2014/main" id="{EC965754-1620-DA4F-8221-827B5825C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r="1694" b="1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A0031A-3BE9-E24D-A13E-D578B04C1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657" y="1634256"/>
            <a:ext cx="6106886" cy="48155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0.80 – 1.00 (not including seed)</a:t>
            </a:r>
          </a:p>
          <a:p>
            <a:r>
              <a:rPr lang="en-US" dirty="0">
                <a:solidFill>
                  <a:srgbClr val="000000"/>
                </a:solidFill>
              </a:rPr>
              <a:t>$0.25 + over sow: $0.30-0.40 rootstock is consistent</a:t>
            </a:r>
          </a:p>
          <a:p>
            <a:r>
              <a:rPr lang="en-US" b="1" dirty="0">
                <a:solidFill>
                  <a:srgbClr val="000000"/>
                </a:solidFill>
              </a:rPr>
              <a:t>$1.10-1.40 per seedling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Plug Connection, Vista, CA</a:t>
            </a:r>
          </a:p>
          <a:p>
            <a:r>
              <a:rPr lang="en-US" dirty="0">
                <a:solidFill>
                  <a:srgbClr val="000000"/>
                </a:solidFill>
              </a:rPr>
              <a:t>102 cell pack</a:t>
            </a:r>
          </a:p>
          <a:p>
            <a:r>
              <a:rPr lang="en-US" dirty="0">
                <a:solidFill>
                  <a:srgbClr val="000000"/>
                </a:solidFill>
              </a:rPr>
              <a:t>8 week from sowing to shipping</a:t>
            </a:r>
          </a:p>
          <a:p>
            <a:r>
              <a:rPr lang="en-US" dirty="0">
                <a:solidFill>
                  <a:srgbClr val="000000"/>
                </a:solidFill>
              </a:rPr>
              <a:t>Certified organic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B30FEB-C996-2841-8065-1B0B8169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70AB3C1-0BCC-694E-A47A-99A05AEE2BD0}"/>
              </a:ext>
            </a:extLst>
          </p:cNvPr>
          <p:cNvSpPr txBox="1">
            <a:spLocks/>
          </p:cNvSpPr>
          <p:nvPr/>
        </p:nvSpPr>
        <p:spPr>
          <a:xfrm>
            <a:off x="5294005" y="-84574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COST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4690A-2AFA-1C41-A1CE-9AC13BF05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005" y="-84574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COST</a:t>
            </a:r>
          </a:p>
        </p:txBody>
      </p:sp>
      <p:sp>
        <p:nvSpPr>
          <p:cNvPr id="2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4" descr="grafted_tomato1">
            <a:extLst>
              <a:ext uri="{FF2B5EF4-FFF2-40B4-BE49-F238E27FC236}">
                <a16:creationId xmlns:a16="http://schemas.microsoft.com/office/drawing/2014/main" id="{EC965754-1620-DA4F-8221-827B5825C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r="1694" b="1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A0031A-3BE9-E24D-A13E-D578B04C1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731" y="2179453"/>
            <a:ext cx="6713269" cy="41392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Additional Costs for Grafting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Ex. 1000 plants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$1250 Grafted Seedlings ($1.25/plant)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0000"/>
                </a:solidFill>
              </a:rPr>
              <a:t>- $  225 Non-grafted seedlings ($40/200 tray) 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$1025 additional cost</a:t>
            </a: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≅ $1 more per plant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1146F4E8-C7FC-1D4D-B35A-3D34B4BB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2137" cy="8534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0BCDE-0DC4-B64C-B136-947228D0F40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A9387-B1E6-484E-AFE1-D3D3D1FFF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284"/>
            <a:ext cx="10515600" cy="5247528"/>
          </a:xfrm>
          <a:solidFill>
            <a:schemeClr val="bg1">
              <a:alpha val="87000"/>
            </a:schemeClr>
          </a:solidFill>
        </p:spPr>
        <p:txBody>
          <a:bodyPr>
            <a:noAutofit/>
          </a:bodyPr>
          <a:lstStyle/>
          <a:p>
            <a:r>
              <a:rPr lang="en-US" dirty="0"/>
              <a:t>Inconsistent and unpredictable. Heirloom tomato effect?</a:t>
            </a:r>
          </a:p>
          <a:p>
            <a:r>
              <a:rPr lang="en-US" dirty="0"/>
              <a:t>Growth habit is acceptable—not too large</a:t>
            </a:r>
          </a:p>
          <a:p>
            <a:r>
              <a:rPr lang="en-US" dirty="0"/>
              <a:t>Shift in fruit size distribution towards large, depending on scion and rootstock.</a:t>
            </a:r>
          </a:p>
          <a:p>
            <a:pPr lvl="1"/>
            <a:r>
              <a:rPr lang="en-US" sz="2800" dirty="0"/>
              <a:t>DRO138TX did not increase fruit size as much as </a:t>
            </a:r>
            <a:r>
              <a:rPr lang="en-US" sz="2800" dirty="0" err="1"/>
              <a:t>Maxifort</a:t>
            </a:r>
            <a:r>
              <a:rPr lang="en-US" sz="2800" dirty="0"/>
              <a:t> and </a:t>
            </a:r>
            <a:r>
              <a:rPr lang="en-US" sz="2800" dirty="0" err="1"/>
              <a:t>Multifort</a:t>
            </a:r>
            <a:endParaRPr lang="en-US" sz="2800" dirty="0"/>
          </a:p>
          <a:p>
            <a:pPr lvl="1"/>
            <a:r>
              <a:rPr lang="en-US" sz="2800" dirty="0"/>
              <a:t>Brandywine had significantly larger fruit on </a:t>
            </a:r>
            <a:r>
              <a:rPr lang="en-US" sz="2800" dirty="0" err="1"/>
              <a:t>Maxifort</a:t>
            </a:r>
            <a:r>
              <a:rPr lang="en-US" sz="2800" dirty="0"/>
              <a:t> and </a:t>
            </a:r>
            <a:r>
              <a:rPr lang="en-US" sz="2800" dirty="0" err="1"/>
              <a:t>Multifort</a:t>
            </a:r>
            <a:endParaRPr lang="en-US" sz="2800" dirty="0"/>
          </a:p>
          <a:p>
            <a:pPr lvl="1"/>
            <a:r>
              <a:rPr lang="en-US" sz="2800" dirty="0"/>
              <a:t>Cherokee Purple fruits were not as impacted by rootstock</a:t>
            </a:r>
          </a:p>
          <a:p>
            <a:r>
              <a:rPr lang="en-US" dirty="0"/>
              <a:t>Potential shift in fruit production timing?</a:t>
            </a:r>
          </a:p>
          <a:p>
            <a:pPr lvl="1"/>
            <a:r>
              <a:rPr lang="en-US" sz="2800" dirty="0"/>
              <a:t>DRO138TX widened the harvest window/peak harvest</a:t>
            </a:r>
          </a:p>
          <a:p>
            <a:r>
              <a:rPr lang="en-US" dirty="0"/>
              <a:t>*Disease resistance*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6233-5450-C246-AC10-E13E73C3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Conclusions, fresh market (green) trials, San Joaquin Co.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69605-0759-DF40-AFDB-46A0CDC68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vigor, better fruit cover at harvest, reduced sunburn</a:t>
            </a:r>
          </a:p>
          <a:p>
            <a:r>
              <a:rPr lang="en-US" dirty="0"/>
              <a:t>Shift in fruit size distribution towards large and extra large</a:t>
            </a:r>
          </a:p>
          <a:p>
            <a:r>
              <a:rPr lang="en-US" dirty="0"/>
              <a:t>No obvious visual problems with fruit quality</a:t>
            </a:r>
          </a:p>
          <a:p>
            <a:r>
              <a:rPr lang="en-US" dirty="0"/>
              <a:t>At three lower yielding sites, increase with grafting averaged 33% over three years</a:t>
            </a:r>
          </a:p>
          <a:p>
            <a:r>
              <a:rPr lang="en-US" dirty="0"/>
              <a:t>At three higher yielding sites, there was no advantage when averaged over the three years</a:t>
            </a:r>
          </a:p>
          <a:p>
            <a:r>
              <a:rPr lang="en-US" dirty="0"/>
              <a:t>Yield difference averaged over all six sites was 12%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4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96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on a dirt track&#10;&#10;Description automatically generated">
            <a:extLst>
              <a:ext uri="{FF2B5EF4-FFF2-40B4-BE49-F238E27FC236}">
                <a16:creationId xmlns:a16="http://schemas.microsoft.com/office/drawing/2014/main" id="{35D533F3-1C16-A74E-AB85-A9810E912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1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CA680-05E9-DC42-AD2C-3DD3BBD30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741" y="917725"/>
            <a:ext cx="3855003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Increase yield 10-30%</a:t>
            </a:r>
          </a:p>
          <a:p>
            <a:r>
              <a:rPr lang="en-US" dirty="0">
                <a:solidFill>
                  <a:srgbClr val="FFFFFF"/>
                </a:solidFill>
              </a:rPr>
              <a:t>Increase fruit size</a:t>
            </a:r>
          </a:p>
          <a:p>
            <a:r>
              <a:rPr lang="en-US" dirty="0">
                <a:solidFill>
                  <a:srgbClr val="FFFFFF"/>
                </a:solidFill>
              </a:rPr>
              <a:t>Alter fruit production timing, typically later</a:t>
            </a:r>
          </a:p>
          <a:p>
            <a:r>
              <a:rPr lang="en-US" dirty="0">
                <a:solidFill>
                  <a:srgbClr val="FFFFFF"/>
                </a:solidFill>
              </a:rPr>
              <a:t>Disease resistance</a:t>
            </a:r>
          </a:p>
          <a:p>
            <a:r>
              <a:rPr lang="en-US" dirty="0">
                <a:solidFill>
                  <a:srgbClr val="FFFFFF"/>
                </a:solidFill>
              </a:rPr>
              <a:t>Scion-Rootstock Interaction</a:t>
            </a:r>
          </a:p>
          <a:p>
            <a:r>
              <a:rPr lang="en-US" dirty="0">
                <a:solidFill>
                  <a:srgbClr val="FFFFFF"/>
                </a:solidFill>
              </a:rPr>
              <a:t>Location specific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08563-FD67-5F4C-9491-415236BE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General Conclusions</a:t>
            </a:r>
          </a:p>
        </p:txBody>
      </p:sp>
    </p:spTree>
    <p:extLst>
      <p:ext uri="{BB962C8B-B14F-4D97-AF65-F5344CB8AC3E}">
        <p14:creationId xmlns:p14="http://schemas.microsoft.com/office/powerpoint/2010/main" val="33254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irloom tomatoes">
            <a:extLst>
              <a:ext uri="{FF2B5EF4-FFF2-40B4-BE49-F238E27FC236}">
                <a16:creationId xmlns:a16="http://schemas.microsoft.com/office/drawing/2014/main" id="{5DE038F6-C33A-6249-8127-CFC28CA46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985365" cy="6858000"/>
          </a:xfrm>
          <a:prstGeom prst="rect">
            <a:avLst/>
          </a:prstGeom>
          <a:gradFill>
            <a:gsLst>
              <a:gs pos="0">
                <a:srgbClr val="DC787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9A2E8-8EEB-5542-A437-3DE608A37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55024" cy="1127499"/>
          </a:xfrm>
          <a:gradFill>
            <a:gsLst>
              <a:gs pos="0">
                <a:schemeClr val="accent1">
                  <a:lumMod val="5000"/>
                  <a:lumOff val="95000"/>
                  <a:alpha val="67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315D0-4A6A-354A-9563-73B1F8A6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95" y="1784926"/>
            <a:ext cx="4961964" cy="3042568"/>
          </a:xfrm>
          <a:gradFill>
            <a:gsLst>
              <a:gs pos="0">
                <a:srgbClr val="DC787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FIELD SUPPORT</a:t>
            </a:r>
          </a:p>
          <a:p>
            <a:r>
              <a:rPr lang="en-US" dirty="0"/>
              <a:t>UC Davis Vegetable Crops</a:t>
            </a:r>
          </a:p>
          <a:p>
            <a:r>
              <a:rPr lang="en-US" dirty="0"/>
              <a:t>Evie Smith</a:t>
            </a:r>
          </a:p>
          <a:p>
            <a:r>
              <a:rPr lang="en-US" dirty="0"/>
              <a:t>Patricia </a:t>
            </a:r>
            <a:r>
              <a:rPr lang="en-US" dirty="0" err="1"/>
              <a:t>Lazicki</a:t>
            </a:r>
            <a:endParaRPr lang="en-US" dirty="0"/>
          </a:p>
          <a:p>
            <a:r>
              <a:rPr lang="en-US" dirty="0"/>
              <a:t>Jesus Martinez Rodriguez</a:t>
            </a:r>
          </a:p>
          <a:p>
            <a:r>
              <a:rPr lang="en-US" dirty="0"/>
              <a:t>Jasmine P Ramirez Bonilla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A6F99-5C09-F041-B15F-135F47B5C91F}"/>
              </a:ext>
            </a:extLst>
          </p:cNvPr>
          <p:cNvSpPr txBox="1"/>
          <p:nvPr/>
        </p:nvSpPr>
        <p:spPr>
          <a:xfrm>
            <a:off x="7126940" y="1810703"/>
            <a:ext cx="4123765" cy="2246769"/>
          </a:xfrm>
          <a:prstGeom prst="rect">
            <a:avLst/>
          </a:prstGeom>
          <a:gradFill>
            <a:gsLst>
              <a:gs pos="0">
                <a:srgbClr val="DC787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/>
              <a:t>INDUSTRY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 </a:t>
            </a:r>
            <a:r>
              <a:rPr lang="en-US" sz="2800" dirty="0" err="1"/>
              <a:t>Ruiters</a:t>
            </a:r>
            <a:r>
              <a:rPr lang="en-US" sz="2800" dirty="0"/>
              <a:t> 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Enza</a:t>
            </a:r>
            <a:r>
              <a:rPr lang="en-US" sz="2800" dirty="0"/>
              <a:t> </a:t>
            </a:r>
            <a:r>
              <a:rPr lang="en-US" sz="2800" dirty="0" err="1"/>
              <a:t>Zaden</a:t>
            </a:r>
            <a:r>
              <a:rPr lang="en-US" sz="2800" dirty="0"/>
              <a:t>/Vitalis 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Johnny’s 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Plug Connection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0FC42-2614-254E-BE28-062BB0EAE6A4}"/>
              </a:ext>
            </a:extLst>
          </p:cNvPr>
          <p:cNvSpPr txBox="1"/>
          <p:nvPr/>
        </p:nvSpPr>
        <p:spPr>
          <a:xfrm>
            <a:off x="941295" y="5846544"/>
            <a:ext cx="3317190" cy="646331"/>
          </a:xfrm>
          <a:prstGeom prst="rect">
            <a:avLst/>
          </a:prstGeom>
          <a:gradFill>
            <a:gsLst>
              <a:gs pos="0">
                <a:srgbClr val="DC787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b="1" dirty="0"/>
              <a:t>USDA Grant # 2016-51181-25404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6FC0A-890A-1B43-9E41-3FBFE35D0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5" y="4995644"/>
            <a:ext cx="1219200" cy="850900"/>
          </a:xfrm>
          <a:prstGeom prst="rect">
            <a:avLst/>
          </a:prstGeom>
          <a:gradFill>
            <a:gsLst>
              <a:gs pos="0">
                <a:srgbClr val="DC787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89178-1E26-2343-A17D-3FBF41B36611}"/>
              </a:ext>
            </a:extLst>
          </p:cNvPr>
          <p:cNvSpPr txBox="1"/>
          <p:nvPr/>
        </p:nvSpPr>
        <p:spPr>
          <a:xfrm>
            <a:off x="7126940" y="4365643"/>
            <a:ext cx="4123764" cy="2246769"/>
          </a:xfrm>
          <a:prstGeom prst="rect">
            <a:avLst/>
          </a:prstGeom>
          <a:gradFill>
            <a:gsLst>
              <a:gs pos="0">
                <a:srgbClr val="DC787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/>
              <a:t>COLLEAGUES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Dr. Brenna </a:t>
            </a:r>
            <a:r>
              <a:rPr lang="en-US" sz="2800" dirty="0" err="1"/>
              <a:t>Aegerter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Gene </a:t>
            </a:r>
            <a:r>
              <a:rPr lang="en-US" sz="2800" dirty="0" err="1"/>
              <a:t>Miyao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Dr. </a:t>
            </a:r>
            <a:r>
              <a:rPr lang="en-US" sz="2800" dirty="0" err="1"/>
              <a:t>Maegen</a:t>
            </a:r>
            <a:r>
              <a:rPr lang="en-US" sz="2800" dirty="0"/>
              <a:t> Simmonds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Dr. Tom Gordon</a:t>
            </a:r>
          </a:p>
        </p:txBody>
      </p:sp>
    </p:spTree>
    <p:extLst>
      <p:ext uri="{BB962C8B-B14F-4D97-AF65-F5344CB8AC3E}">
        <p14:creationId xmlns:p14="http://schemas.microsoft.com/office/powerpoint/2010/main" val="133686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heirloom tomatoes">
            <a:extLst>
              <a:ext uri="{FF2B5EF4-FFF2-40B4-BE49-F238E27FC236}">
                <a16:creationId xmlns:a16="http://schemas.microsoft.com/office/drawing/2014/main" id="{F17B8A6B-2097-EC4B-B3C1-956AE286D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985365" cy="6858000"/>
          </a:xfrm>
          <a:prstGeom prst="rect">
            <a:avLst/>
          </a:prstGeom>
          <a:gradFill>
            <a:gsLst>
              <a:gs pos="0">
                <a:srgbClr val="DC787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C43FE4-6AE4-1146-9F6C-24A33AEC8CA4}"/>
              </a:ext>
            </a:extLst>
          </p:cNvPr>
          <p:cNvSpPr txBox="1"/>
          <p:nvPr/>
        </p:nvSpPr>
        <p:spPr>
          <a:xfrm>
            <a:off x="2963865" y="735955"/>
            <a:ext cx="6439070" cy="2369880"/>
          </a:xfrm>
          <a:prstGeom prst="rect">
            <a:avLst/>
          </a:prstGeom>
          <a:gradFill>
            <a:gsLst>
              <a:gs pos="0">
                <a:srgbClr val="DC787B">
                  <a:alpha val="64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Thank you for your attention!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/>
              <a:t>Questions?</a:t>
            </a:r>
            <a:endParaRPr lang="en-US" sz="2800" b="1" dirty="0"/>
          </a:p>
          <a:p>
            <a:pPr algn="ctr"/>
            <a:endParaRPr 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2C5B5E-D8E5-5947-886C-D266E24886D8}"/>
              </a:ext>
            </a:extLst>
          </p:cNvPr>
          <p:cNvSpPr/>
          <p:nvPr/>
        </p:nvSpPr>
        <p:spPr>
          <a:xfrm>
            <a:off x="3743623" y="4611231"/>
            <a:ext cx="4879554" cy="2246769"/>
          </a:xfrm>
          <a:prstGeom prst="rect">
            <a:avLst/>
          </a:prstGeom>
          <a:gradFill>
            <a:gsLst>
              <a:gs pos="0">
                <a:srgbClr val="DC787B">
                  <a:alpha val="68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Margaret Lloyd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UCCE Small Farms Advisor</a:t>
            </a:r>
          </a:p>
          <a:p>
            <a:pPr algn="ctr"/>
            <a:r>
              <a:rPr lang="en-US" sz="2800" b="1" dirty="0"/>
              <a:t>Yolo, Solano, Sacramento Cos</a:t>
            </a:r>
          </a:p>
          <a:p>
            <a:pPr algn="ctr"/>
            <a:r>
              <a:rPr lang="en-US" sz="2800" b="1" dirty="0" err="1"/>
              <a:t>mglloyd@ucanr.edu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825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7A9E97-892B-C74D-8D45-23E9592BC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28" r="-2" b="-2"/>
          <a:stretch/>
        </p:blipFill>
        <p:spPr>
          <a:xfrm>
            <a:off x="6256865" y="143743"/>
            <a:ext cx="5728548" cy="3079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6AD03-FBAE-EC4E-AF54-4B6B6F37F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83" r="-3" b="24358"/>
          <a:stretch/>
        </p:blipFill>
        <p:spPr>
          <a:xfrm>
            <a:off x="367453" y="3429000"/>
            <a:ext cx="5728547" cy="3079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1CE23-B42D-204A-8812-BBF6778FE7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" r="-3" b="-3"/>
          <a:stretch/>
        </p:blipFill>
        <p:spPr>
          <a:xfrm>
            <a:off x="6256865" y="3429000"/>
            <a:ext cx="5728548" cy="3047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9C7BD-06A3-6A4B-99AE-921EBC8F1D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20011"/>
          <a:stretch/>
        </p:blipFill>
        <p:spPr>
          <a:xfrm>
            <a:off x="367453" y="159786"/>
            <a:ext cx="5728547" cy="30471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FF387D-5B30-3B4A-816F-3F933AFFAF9C}"/>
              </a:ext>
            </a:extLst>
          </p:cNvPr>
          <p:cNvSpPr txBox="1"/>
          <p:nvPr/>
        </p:nvSpPr>
        <p:spPr>
          <a:xfrm>
            <a:off x="6870869" y="91986"/>
            <a:ext cx="51145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4. Rootstock and scion are clipped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C3F933-F6FE-B54A-B4DC-587FDF0977BF}"/>
              </a:ext>
            </a:extLst>
          </p:cNvPr>
          <p:cNvSpPr/>
          <p:nvPr/>
        </p:nvSpPr>
        <p:spPr>
          <a:xfrm>
            <a:off x="271406" y="88196"/>
            <a:ext cx="511454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1. Seeded 4 weeks before grafting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DE3BC-22A1-1D46-9CDC-BB86BF916E50}"/>
              </a:ext>
            </a:extLst>
          </p:cNvPr>
          <p:cNvSpPr txBox="1"/>
          <p:nvPr/>
        </p:nvSpPr>
        <p:spPr>
          <a:xfrm>
            <a:off x="297573" y="3384034"/>
            <a:ext cx="54024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2. Splice graft: clipped at ~45⁰ angle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4FAEA-D697-164A-9EC8-197359298C2C}"/>
              </a:ext>
            </a:extLst>
          </p:cNvPr>
          <p:cNvSpPr txBox="1"/>
          <p:nvPr/>
        </p:nvSpPr>
        <p:spPr>
          <a:xfrm>
            <a:off x="8741243" y="3368045"/>
            <a:ext cx="34050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3. Clips are positioned</a:t>
            </a:r>
          </a:p>
        </p:txBody>
      </p:sp>
    </p:spTree>
    <p:extLst>
      <p:ext uri="{BB962C8B-B14F-4D97-AF65-F5344CB8AC3E}">
        <p14:creationId xmlns:p14="http://schemas.microsoft.com/office/powerpoint/2010/main" val="3017364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0DD370-05BE-1445-B022-7663794EF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8622"/>
            <a:ext cx="11945815" cy="7958560"/>
          </a:xfrm>
          <a:prstGeom prst="rect">
            <a:avLst/>
          </a:prstGeom>
        </p:spPr>
      </p:pic>
      <p:pic>
        <p:nvPicPr>
          <p:cNvPr id="14338" name="Picture 2" descr="https://d1muel3dr7lyq3.cloudfront.net/base/article-images-/VIVA_Billboard_20172.jpg?2_pRUN_yfvIvHOCD1b.BuzIlf4BUJNhq">
            <a:extLst>
              <a:ext uri="{FF2B5EF4-FFF2-40B4-BE49-F238E27FC236}">
                <a16:creationId xmlns:a16="http://schemas.microsoft.com/office/drawing/2014/main" id="{DD409B4C-DFC3-1F41-B39C-A608DAAC5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2" y="2893324"/>
            <a:ext cx="3920217" cy="38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B0B8F5-1C37-E04C-86A0-7C354D057613}"/>
              </a:ext>
            </a:extLst>
          </p:cNvPr>
          <p:cNvSpPr txBox="1"/>
          <p:nvPr/>
        </p:nvSpPr>
        <p:spPr>
          <a:xfrm>
            <a:off x="7215469" y="4462818"/>
            <a:ext cx="3498202" cy="22467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800" b="1" dirty="0"/>
              <a:t>Healing Conditions</a:t>
            </a:r>
          </a:p>
          <a:p>
            <a:r>
              <a:rPr lang="en-US" sz="2800" dirty="0"/>
              <a:t>Temp: 28-29C (82-84F)</a:t>
            </a:r>
          </a:p>
          <a:p>
            <a:r>
              <a:rPr lang="en-US" sz="2800" dirty="0"/>
              <a:t>RH: 100%</a:t>
            </a:r>
          </a:p>
          <a:p>
            <a:r>
              <a:rPr lang="en-US" sz="2800" dirty="0"/>
              <a:t>Light 100 µ</a:t>
            </a:r>
            <a:r>
              <a:rPr lang="en-US" sz="2800" dirty="0" err="1"/>
              <a:t>mol</a:t>
            </a:r>
            <a:r>
              <a:rPr lang="en-US" sz="2800" dirty="0"/>
              <a:t>/m</a:t>
            </a:r>
            <a:r>
              <a:rPr lang="en-US" sz="2800" baseline="30000" dirty="0"/>
              <a:t>2/</a:t>
            </a:r>
            <a:r>
              <a:rPr lang="en-US" sz="2800" dirty="0"/>
              <a:t>s</a:t>
            </a:r>
          </a:p>
          <a:p>
            <a:r>
              <a:rPr lang="en-US" sz="2800" dirty="0"/>
              <a:t>Tomatoes: 4 days</a:t>
            </a:r>
          </a:p>
        </p:txBody>
      </p:sp>
    </p:spTree>
    <p:extLst>
      <p:ext uri="{BB962C8B-B14F-4D97-AF65-F5344CB8AC3E}">
        <p14:creationId xmlns:p14="http://schemas.microsoft.com/office/powerpoint/2010/main" val="29339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_grafted_org">
            <a:extLst>
              <a:ext uri="{FF2B5EF4-FFF2-40B4-BE49-F238E27FC236}">
                <a16:creationId xmlns:a16="http://schemas.microsoft.com/office/drawing/2014/main" id="{B7423B36-AD98-6642-8243-B3D7A997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77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garden&#10;&#10;Description automatically generated">
            <a:extLst>
              <a:ext uri="{FF2B5EF4-FFF2-40B4-BE49-F238E27FC236}">
                <a16:creationId xmlns:a16="http://schemas.microsoft.com/office/drawing/2014/main" id="{109D6D96-1E4F-6046-943F-AEE497CE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505331"/>
            <a:ext cx="5129784" cy="3847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61EA9-BA31-0847-B6AB-C62B90640F35}"/>
              </a:ext>
            </a:extLst>
          </p:cNvPr>
          <p:cNvSpPr txBox="1"/>
          <p:nvPr/>
        </p:nvSpPr>
        <p:spPr>
          <a:xfrm>
            <a:off x="1925914" y="731086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Plug Connection</a:t>
            </a:r>
          </a:p>
        </p:txBody>
      </p:sp>
    </p:spTree>
    <p:extLst>
      <p:ext uri="{BB962C8B-B14F-4D97-AF65-F5344CB8AC3E}">
        <p14:creationId xmlns:p14="http://schemas.microsoft.com/office/powerpoint/2010/main" val="186643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EFD2AC-D3DE-8E48-A435-44885C5F28F6}"/>
              </a:ext>
            </a:extLst>
          </p:cNvPr>
          <p:cNvSpPr txBox="1"/>
          <p:nvPr/>
        </p:nvSpPr>
        <p:spPr>
          <a:xfrm>
            <a:off x="4735378" y="4947900"/>
            <a:ext cx="7456622" cy="31393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Effect of rootstocks on heirloom tomatoes, UC Davis Vegetable Crops Ranch, 2017-2018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erson jumping in the air&#10;&#10;Description automatically generated">
            <a:extLst>
              <a:ext uri="{FF2B5EF4-FFF2-40B4-BE49-F238E27FC236}">
                <a16:creationId xmlns:a16="http://schemas.microsoft.com/office/drawing/2014/main" id="{B612D24B-F4B3-5D44-BEF4-24E18B3FF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9" name="Picture 8" descr="A group of bushes and trees&#10;&#10;Description automatically generated">
            <a:extLst>
              <a:ext uri="{FF2B5EF4-FFF2-40B4-BE49-F238E27FC236}">
                <a16:creationId xmlns:a16="http://schemas.microsoft.com/office/drawing/2014/main" id="{F07D1693-AA3D-3740-BA27-1158EC49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78" y="-182106"/>
            <a:ext cx="7456622" cy="497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7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atebystategardening.com/images/uploads/article_uploads/13OctMW_W3-A_1(2).jpg">
            <a:extLst>
              <a:ext uri="{FF2B5EF4-FFF2-40B4-BE49-F238E27FC236}">
                <a16:creationId xmlns:a16="http://schemas.microsoft.com/office/drawing/2014/main" id="{5A42F260-8C9A-444A-9C27-CFEEA7C0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93944"/>
            <a:ext cx="4065563" cy="69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0EAAB7-F08D-454F-94EB-A3824FC698A3}"/>
              </a:ext>
            </a:extLst>
          </p:cNvPr>
          <p:cNvSpPr txBox="1"/>
          <p:nvPr/>
        </p:nvSpPr>
        <p:spPr>
          <a:xfrm>
            <a:off x="4737017" y="2192283"/>
            <a:ext cx="2644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Pink Brandywine</a:t>
            </a:r>
          </a:p>
          <a:p>
            <a:pPr algn="ctr"/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F6CF29-C26A-F340-9EF4-B19CA97BBA47}"/>
              </a:ext>
            </a:extLst>
          </p:cNvPr>
          <p:cNvCxnSpPr/>
          <p:nvPr/>
        </p:nvCxnSpPr>
        <p:spPr>
          <a:xfrm>
            <a:off x="3169920" y="3227128"/>
            <a:ext cx="8875776" cy="0"/>
          </a:xfrm>
          <a:prstGeom prst="line">
            <a:avLst/>
          </a:prstGeom>
          <a:ln>
            <a:solidFill>
              <a:srgbClr val="C9D1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A8C352-098E-4A4B-AD63-63748DAA4D29}"/>
              </a:ext>
            </a:extLst>
          </p:cNvPr>
          <p:cNvSpPr txBox="1"/>
          <p:nvPr/>
        </p:nvSpPr>
        <p:spPr>
          <a:xfrm>
            <a:off x="3412082" y="652314"/>
            <a:ext cx="9781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Scion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EE4D7-71D0-324E-9708-7B20D468F87D}"/>
              </a:ext>
            </a:extLst>
          </p:cNvPr>
          <p:cNvSpPr txBox="1"/>
          <p:nvPr/>
        </p:nvSpPr>
        <p:spPr>
          <a:xfrm>
            <a:off x="4671619" y="687214"/>
            <a:ext cx="2589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Cherokee Purple</a:t>
            </a:r>
          </a:p>
          <a:p>
            <a:endParaRPr lang="en-US" sz="2800" dirty="0"/>
          </a:p>
        </p:txBody>
      </p:sp>
      <p:pic>
        <p:nvPicPr>
          <p:cNvPr id="1030" name="Picture 6" descr="Image result for brandywine tomato">
            <a:extLst>
              <a:ext uri="{FF2B5EF4-FFF2-40B4-BE49-F238E27FC236}">
                <a16:creationId xmlns:a16="http://schemas.microsoft.com/office/drawing/2014/main" id="{6B5C5A93-27FF-CD49-9B79-7E977164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808" y="1365534"/>
            <a:ext cx="2659420" cy="18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5F45D4-FB38-D844-9678-A1C9EAF23391}"/>
              </a:ext>
            </a:extLst>
          </p:cNvPr>
          <p:cNvSpPr txBox="1"/>
          <p:nvPr/>
        </p:nvSpPr>
        <p:spPr>
          <a:xfrm>
            <a:off x="2723817" y="3810008"/>
            <a:ext cx="16664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Rootstock</a:t>
            </a:r>
          </a:p>
          <a:p>
            <a:endParaRPr lang="en-US" sz="24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75D0BEF-53BA-3D47-A78E-F832F7D9E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083603"/>
              </p:ext>
            </p:extLst>
          </p:nvPr>
        </p:nvGraphicFramePr>
        <p:xfrm>
          <a:off x="4774070" y="3265539"/>
          <a:ext cx="9227811" cy="3176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5376">
                  <a:extLst>
                    <a:ext uri="{9D8B030D-6E8A-4147-A177-3AD203B41FA5}">
                      <a16:colId xmlns:a16="http://schemas.microsoft.com/office/drawing/2014/main" val="290852478"/>
                    </a:ext>
                  </a:extLst>
                </a:gridCol>
                <a:gridCol w="7222435">
                  <a:extLst>
                    <a:ext uri="{9D8B030D-6E8A-4147-A177-3AD203B41FA5}">
                      <a16:colId xmlns:a16="http://schemas.microsoft.com/office/drawing/2014/main" val="1190356754"/>
                    </a:ext>
                  </a:extLst>
                </a:gridCol>
              </a:tblGrid>
              <a:tr h="39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Maxifort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DeRuiter</a:t>
                      </a:r>
                      <a:r>
                        <a:rPr lang="en-US" sz="2000" i="1" u="none" strike="noStrike" dirty="0">
                          <a:effectLst/>
                        </a:rPr>
                        <a:t>, </a:t>
                      </a:r>
                      <a:r>
                        <a:rPr lang="en-US" sz="2000" i="1" u="none" strike="noStrike" dirty="0" err="1">
                          <a:effectLst/>
                        </a:rPr>
                        <a:t>Seminis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322854"/>
                  </a:ext>
                </a:extLst>
              </a:tr>
              <a:tr h="39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Multifort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DeRuiter</a:t>
                      </a:r>
                      <a:r>
                        <a:rPr lang="en-US" sz="2000" i="1" u="none" strike="noStrike" dirty="0">
                          <a:effectLst/>
                        </a:rPr>
                        <a:t>, </a:t>
                      </a:r>
                      <a:r>
                        <a:rPr lang="en-US" sz="2000" i="1" u="none" strike="noStrike" dirty="0" err="1">
                          <a:effectLst/>
                        </a:rPr>
                        <a:t>Seminis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960328"/>
                  </a:ext>
                </a:extLst>
              </a:tr>
              <a:tr h="39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DR0138TX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DeRuiter</a:t>
                      </a:r>
                      <a:r>
                        <a:rPr lang="en-US" sz="2000" i="1" u="none" strike="noStrike" dirty="0">
                          <a:effectLst/>
                        </a:rPr>
                        <a:t>, </a:t>
                      </a:r>
                      <a:r>
                        <a:rPr lang="en-US" sz="2000" i="1" u="none" strike="noStrike" dirty="0" err="1">
                          <a:effectLst/>
                        </a:rPr>
                        <a:t>Seminis</a:t>
                      </a:r>
                      <a:endParaRPr lang="en-US" sz="2000" i="1" u="none" strike="noStrike" dirty="0">
                        <a:effectLst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547851"/>
                  </a:ext>
                </a:extLst>
              </a:tr>
              <a:tr h="39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Estamino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>
                          <a:effectLst/>
                        </a:rPr>
                        <a:t>Vitalis Organic Seeds, </a:t>
                      </a:r>
                      <a:r>
                        <a:rPr lang="en-US" sz="2000" i="1" u="none" strike="noStrike" dirty="0" err="1">
                          <a:effectLst/>
                        </a:rPr>
                        <a:t>Enza</a:t>
                      </a:r>
                      <a:r>
                        <a:rPr lang="en-US" sz="2000" i="1" u="none" strike="noStrike" dirty="0"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effectLst/>
                        </a:rPr>
                        <a:t>Zaden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457386"/>
                  </a:ext>
                </a:extLst>
              </a:tr>
              <a:tr h="39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Fortamino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>
                          <a:effectLst/>
                        </a:rPr>
                        <a:t>Vitalis Organic Seeds, </a:t>
                      </a:r>
                      <a:r>
                        <a:rPr lang="en-US" sz="2000" i="1" u="none" strike="noStrike" dirty="0" err="1">
                          <a:effectLst/>
                        </a:rPr>
                        <a:t>Enza</a:t>
                      </a:r>
                      <a:r>
                        <a:rPr lang="en-US" sz="2000" i="1" u="none" strike="noStrike" dirty="0"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effectLst/>
                        </a:rPr>
                        <a:t>Zaden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586965"/>
                  </a:ext>
                </a:extLst>
              </a:tr>
              <a:tr h="39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Espartano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>
                          <a:effectLst/>
                        </a:rPr>
                        <a:t>Vitalis Organic Seeds, </a:t>
                      </a:r>
                      <a:r>
                        <a:rPr lang="en-US" sz="2000" i="1" u="none" strike="noStrike" dirty="0" err="1">
                          <a:effectLst/>
                        </a:rPr>
                        <a:t>Enza</a:t>
                      </a:r>
                      <a:r>
                        <a:rPr lang="en-US" sz="2000" i="1" u="none" strike="noStrike" dirty="0"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effectLst/>
                        </a:rPr>
                        <a:t>Zaden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213735"/>
                  </a:ext>
                </a:extLst>
              </a:tr>
              <a:tr h="39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" pitchFamily="2" charset="0"/>
                        </a:rPr>
                        <a:t>Briomino</a:t>
                      </a:r>
                      <a:endParaRPr lang="en-US" sz="20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Vitalis Organic Seeds, </a:t>
                      </a:r>
                      <a:r>
                        <a:rPr lang="en-US" sz="2000" i="1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Enza</a:t>
                      </a:r>
                      <a:r>
                        <a:rPr lang="en-US" sz="2000" i="1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Zaden</a:t>
                      </a:r>
                      <a:endParaRPr lang="en-US" sz="2000" b="0" i="1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077839"/>
                  </a:ext>
                </a:extLst>
              </a:tr>
              <a:tr h="3970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" pitchFamily="2" charset="0"/>
                        </a:rPr>
                        <a:t>E16R.40844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Vitalis Organic Seeds, </a:t>
                      </a:r>
                      <a:r>
                        <a:rPr lang="en-US" sz="2000" i="1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Enza</a:t>
                      </a:r>
                      <a:r>
                        <a:rPr lang="en-US" sz="2000" i="1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Zaden</a:t>
                      </a:r>
                      <a:endParaRPr lang="en-US" sz="2000" b="0" i="1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714800"/>
                  </a:ext>
                </a:extLst>
              </a:tr>
            </a:tbl>
          </a:graphicData>
        </a:graphic>
      </p:graphicFrame>
      <p:pic>
        <p:nvPicPr>
          <p:cNvPr id="15362" name="Picture 2" descr="Image result for grafted tomato">
            <a:extLst>
              <a:ext uri="{FF2B5EF4-FFF2-40B4-BE49-F238E27FC236}">
                <a16:creationId xmlns:a16="http://schemas.microsoft.com/office/drawing/2014/main" id="{204A8D76-FBA3-7B4D-A7A4-7D9832E9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494" y="60760"/>
            <a:ext cx="2137213" cy="21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6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4E1E4-AAB9-CC4A-BDC9-5AA6559C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Heirloom tomatoes</a:t>
            </a:r>
            <a:br>
              <a:rPr lang="en-US" dirty="0"/>
            </a:br>
            <a:r>
              <a:rPr lang="en-US" dirty="0"/>
              <a:t>Targeting vigor and reduced disease impact</a:t>
            </a:r>
          </a:p>
        </p:txBody>
      </p:sp>
      <p:pic>
        <p:nvPicPr>
          <p:cNvPr id="5" name="Content Placeholder 4" descr="A path with grass and trees&#10;&#10;Description automatically generated">
            <a:extLst>
              <a:ext uri="{FF2B5EF4-FFF2-40B4-BE49-F238E27FC236}">
                <a16:creationId xmlns:a16="http://schemas.microsoft.com/office/drawing/2014/main" id="{50A70303-BF14-FE4B-9400-1341E039F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008" y="2129051"/>
            <a:ext cx="6756985" cy="4487849"/>
          </a:xfrm>
        </p:spPr>
      </p:pic>
      <p:pic>
        <p:nvPicPr>
          <p:cNvPr id="8" name="Picture 7" descr="A hand holding a flower&#10;&#10;Description automatically generated">
            <a:extLst>
              <a:ext uri="{FF2B5EF4-FFF2-40B4-BE49-F238E27FC236}">
                <a16:creationId xmlns:a16="http://schemas.microsoft.com/office/drawing/2014/main" id="{2C98FC7E-DCBB-0C4A-B464-44D13DCF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414" y="2129052"/>
            <a:ext cx="3365886" cy="4487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604FB-4D84-7D4C-8EEF-D678293FE459}"/>
              </a:ext>
            </a:extLst>
          </p:cNvPr>
          <p:cNvSpPr txBox="1"/>
          <p:nvPr/>
        </p:nvSpPr>
        <p:spPr>
          <a:xfrm>
            <a:off x="8809940" y="6093680"/>
            <a:ext cx="21563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Fusarium wilt</a:t>
            </a:r>
          </a:p>
        </p:txBody>
      </p:sp>
    </p:spTree>
    <p:extLst>
      <p:ext uri="{BB962C8B-B14F-4D97-AF65-F5344CB8AC3E}">
        <p14:creationId xmlns:p14="http://schemas.microsoft.com/office/powerpoint/2010/main" val="2250614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Rslide_3-WaveSma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1415</Words>
  <Application>Microsoft Macintosh PowerPoint</Application>
  <PresentationFormat>Widescreen</PresentationFormat>
  <Paragraphs>486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-webkit-standard</vt:lpstr>
      <vt:lpstr>Arial</vt:lpstr>
      <vt:lpstr>Calibri</vt:lpstr>
      <vt:lpstr>Calibri Light</vt:lpstr>
      <vt:lpstr>Cambria</vt:lpstr>
      <vt:lpstr>Times</vt:lpstr>
      <vt:lpstr>Times New Roman</vt:lpstr>
      <vt:lpstr>Office Theme</vt:lpstr>
      <vt:lpstr>ANRslide_3-WaveSmall</vt:lpstr>
      <vt:lpstr>GRAFTING EXPERIENCE WITH OPEN-FIELD PRODUCTION OF HEIRLOOM TOMATOES </vt:lpstr>
      <vt:lpstr>Why Graft?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Heirloom tomatoes Targeting vigor and reduced disease impact</vt:lpstr>
      <vt:lpstr>PowerPoint Presentation</vt:lpstr>
      <vt:lpstr>Disease resistance</vt:lpstr>
      <vt:lpstr>Field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the difference between 2017 and 2019?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</vt:lpstr>
      <vt:lpstr>Conclusions</vt:lpstr>
      <vt:lpstr>Conclusions, fresh market (green) trials, San Joaquin Co. </vt:lpstr>
      <vt:lpstr>General Conclusions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GRAFTING EXPERIENCE WITH OPEN-FIELD PRODUCTION OF FRESH MARKET TOMATOES IN CALIFORNIA </dc:title>
  <dc:creator>Margaret G Lloyd</dc:creator>
  <cp:lastModifiedBy>Margaret G Lloyd</cp:lastModifiedBy>
  <cp:revision>17</cp:revision>
  <dcterms:created xsi:type="dcterms:W3CDTF">2019-02-28T06:31:36Z</dcterms:created>
  <dcterms:modified xsi:type="dcterms:W3CDTF">2019-02-28T07:05:51Z</dcterms:modified>
</cp:coreProperties>
</file>