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2" r:id="rId2"/>
    <p:sldMasterId id="2147483714" r:id="rId3"/>
  </p:sldMasterIdLst>
  <p:notesMasterIdLst>
    <p:notesMasterId r:id="rId27"/>
  </p:notesMasterIdLst>
  <p:sldIdLst>
    <p:sldId id="259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7" r:id="rId16"/>
    <p:sldId id="336" r:id="rId17"/>
    <p:sldId id="347" r:id="rId18"/>
    <p:sldId id="338" r:id="rId19"/>
    <p:sldId id="339" r:id="rId20"/>
    <p:sldId id="348" r:id="rId21"/>
    <p:sldId id="340" r:id="rId22"/>
    <p:sldId id="341" r:id="rId23"/>
    <p:sldId id="343" r:id="rId24"/>
    <p:sldId id="342" r:id="rId25"/>
    <p:sldId id="344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ael Long" initials="R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1FD"/>
    <a:srgbClr val="EEE358"/>
    <a:srgbClr val="FFF3A6"/>
    <a:srgbClr val="ED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11"/>
    <p:restoredTop sz="92766"/>
  </p:normalViewPr>
  <p:slideViewPr>
    <p:cSldViewPr snapToGrid="0" snapToObjects="1">
      <p:cViewPr>
        <p:scale>
          <a:sx n="87" d="100"/>
          <a:sy n="87" d="100"/>
        </p:scale>
        <p:origin x="1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055C3-9574-534E-9272-0EDF6F16AA32}" type="datetimeFigureOut">
              <a:rPr lang="en-US" smtClean="0"/>
              <a:t>2/27/19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881A7-D656-4E47-86E6-8C899656A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3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881A7-D656-4E47-86E6-8C899656A6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9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3E3E3E"/>
                </a:solidFill>
                <a:latin typeface="Open Sans" charset="0"/>
              </a:rPr>
              <a:t>As the tillage decreases, soil organic matter increases, nutrients/water, less soil compaction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881A7-D656-4E47-86E6-8C899656A6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0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5818A3-F021-8D44-ADC9-1D9A82169E12}" type="datetimeFigureOut">
              <a:rPr lang="en-US" altLang="en-US"/>
              <a:pPr/>
              <a:t>2/27/19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BA043-F35C-0B4A-9031-05AE710C4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56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3AD5B0-E6BF-6845-89EB-CF527EB0E03D}" type="datetimeFigureOut">
              <a:rPr lang="en-US" altLang="en-US"/>
              <a:pPr/>
              <a:t>2/27/19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DCC75-590B-9A42-9BC2-E837C8252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769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2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08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97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74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2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54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82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0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92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82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30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3C87DD-C3DB-1446-B702-C0796A2A9361}" type="datetimeFigureOut">
              <a:rPr lang="en-US" smtClean="0"/>
              <a:pPr>
                <a:defRPr/>
              </a:pPr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E7DE08-C224-594D-8ED3-31B4C25EBC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9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52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54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54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6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40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549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928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8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405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4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C87DD-C3DB-1446-B702-C0796A2A9361}" type="datetimeFigureOut">
              <a:rPr lang="en-US"/>
              <a:pPr>
                <a:defRPr/>
              </a:pPr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7DE08-C224-594D-8ED3-31B4C25EB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1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/>
          </a:p>
        </p:txBody>
      </p:sp>
      <p:pic>
        <p:nvPicPr>
          <p:cNvPr id="1028" name="Picture 3" descr="2015_SIconference_Mast ideas_#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7238"/>
            <a:ext cx="91440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3" r:id="rId9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5163683-E3CB-B04B-8B69-6F6F50274E56}" type="datetimeFigureOut">
              <a:rPr lang="en-US" altLang="en-US"/>
              <a:pPr/>
              <a:t>2/27/19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19A2E4-A436-D44D-9110-DF88217CD5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2E86B-0E3F-7A42-BD2D-33114A765B0F}" type="datetimeFigureOut">
              <a:rPr lang="en-US" smtClean="0"/>
              <a:t>2/27/19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B2FB9-912E-1647-B4C4-1F194F9132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tiff"/><Relationship Id="rId5" Type="http://schemas.openxmlformats.org/officeDocument/2006/relationships/image" Target="../media/image39.tiff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tiff"/><Relationship Id="rId6" Type="http://schemas.openxmlformats.org/officeDocument/2006/relationships/image" Target="../media/image45.tiff"/><Relationship Id="rId7" Type="http://schemas.openxmlformats.org/officeDocument/2006/relationships/image" Target="../media/image46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5" Type="http://schemas.openxmlformats.org/officeDocument/2006/relationships/image" Target="../media/image50.tiff"/><Relationship Id="rId6" Type="http://schemas.openxmlformats.org/officeDocument/2006/relationships/image" Target="../media/image51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tiff"/><Relationship Id="rId6" Type="http://schemas.openxmlformats.org/officeDocument/2006/relationships/image" Target="../media/image56.tiff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jpeg"/><Relationship Id="rId3" Type="http://schemas.openxmlformats.org/officeDocument/2006/relationships/image" Target="../media/image5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tiff"/><Relationship Id="rId5" Type="http://schemas.openxmlformats.org/officeDocument/2006/relationships/image" Target="../media/image63.tif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6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4" Type="http://schemas.openxmlformats.org/officeDocument/2006/relationships/image" Target="../media/image66.tiff"/><Relationship Id="rId5" Type="http://schemas.openxmlformats.org/officeDocument/2006/relationships/image" Target="../media/image67.tiff"/><Relationship Id="rId6" Type="http://schemas.openxmlformats.org/officeDocument/2006/relationships/image" Target="../media/image68.tiff"/><Relationship Id="rId7" Type="http://schemas.openxmlformats.org/officeDocument/2006/relationships/image" Target="../media/image69.tiff"/><Relationship Id="rId8" Type="http://schemas.openxmlformats.org/officeDocument/2006/relationships/image" Target="../media/image70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4" Type="http://schemas.openxmlformats.org/officeDocument/2006/relationships/image" Target="../media/image73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4" Type="http://schemas.openxmlformats.org/officeDocument/2006/relationships/image" Target="../media/image76.tiff"/><Relationship Id="rId5" Type="http://schemas.openxmlformats.org/officeDocument/2006/relationships/image" Target="../media/image77.tiff"/><Relationship Id="rId6" Type="http://schemas.openxmlformats.org/officeDocument/2006/relationships/image" Target="../media/image78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4" Type="http://schemas.openxmlformats.org/officeDocument/2006/relationships/image" Target="../media/image81.tiff"/><Relationship Id="rId5" Type="http://schemas.openxmlformats.org/officeDocument/2006/relationships/image" Target="../media/image82.tiff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4" Type="http://schemas.openxmlformats.org/officeDocument/2006/relationships/image" Target="../media/image86.jpe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4" Type="http://schemas.openxmlformats.org/officeDocument/2006/relationships/image" Target="../media/image90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4" Type="http://schemas.openxmlformats.org/officeDocument/2006/relationships/image" Target="../media/image93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2" Type="http://schemas.openxmlformats.org/officeDocument/2006/relationships/hyperlink" Target="mailto:rflong@ucanr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jpeg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3372" y="502524"/>
            <a:ext cx="5795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Managing insect pests in organic vegetable crop production</a:t>
            </a:r>
          </a:p>
          <a:p>
            <a:pPr algn="ctr"/>
            <a:r>
              <a:rPr lang="en-US" dirty="0" smtClean="0"/>
              <a:t>Rachael Long, Farm Advisor</a:t>
            </a:r>
            <a:r>
              <a:rPr lang="en-US" dirty="0"/>
              <a:t> </a:t>
            </a:r>
            <a:r>
              <a:rPr lang="en-US" dirty="0" smtClean="0"/>
              <a:t>Yolo County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372" y="1342103"/>
            <a:ext cx="5820196" cy="4365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030" y="4260585"/>
            <a:ext cx="2493598" cy="16372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75850" y="5908328"/>
            <a:ext cx="2717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Legumes, flowers</a:t>
            </a:r>
            <a:r>
              <a:rPr lang="en-US" b="0" i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, ornamentals, bell beans</a:t>
            </a:r>
            <a:endParaRPr lang="en-US" b="0" i="0" dirty="0" smtClean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Vector viruses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7108" y="3807253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Bean </a:t>
            </a:r>
            <a:r>
              <a:rPr lang="en-US" dirty="0">
                <a:ea typeface="Calibri" charset="0"/>
                <a:cs typeface="Calibri" charset="0"/>
              </a:rPr>
              <a:t>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phid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53628" y="2785553"/>
            <a:ext cx="2445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Cole </a:t>
            </a:r>
            <a:r>
              <a:rPr lang="en-US" b="0" i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crops, brassicas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628" y="1024335"/>
            <a:ext cx="2605667" cy="17224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34716" y="655003"/>
            <a:ext cx="1630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Cabbage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aphid </a:t>
            </a:r>
            <a:endParaRPr lang="en-US" b="0" i="0" dirty="0" smtClean="0">
              <a:solidFill>
                <a:srgbClr val="000000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6" y="4242650"/>
            <a:ext cx="2447169" cy="16229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9210" y="5865642"/>
            <a:ext cx="1658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Vegetables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3807253"/>
            <a:ext cx="3040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Potato aphid (spring, summer)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966" y="4260585"/>
            <a:ext cx="2228760" cy="17569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88632" y="5942831"/>
            <a:ext cx="2885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Vegetables, citrus, flowers, ornamentals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14966" y="3611027"/>
            <a:ext cx="2179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Melon (cotton)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aphid</a:t>
            </a:r>
          </a:p>
          <a:p>
            <a:r>
              <a:rPr lang="en-US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Spring, summer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10" y="1133019"/>
            <a:ext cx="2871372" cy="16525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1273" y="2822254"/>
            <a:ext cx="3001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Vegetables, flowers, fruit, </a:t>
            </a:r>
            <a:r>
              <a:rPr lang="en-US" dirty="0">
                <a:solidFill>
                  <a:srgbClr val="000000"/>
                </a:solidFill>
                <a:ea typeface="Calibri" charset="0"/>
                <a:cs typeface="Calibri" charset="0"/>
              </a:rPr>
              <a:t>v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ector viruses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279" y="723381"/>
            <a:ext cx="312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Calibri" charset="0"/>
                <a:ea typeface="Calibri" charset="0"/>
                <a:cs typeface="Calibri" charset="0"/>
              </a:rPr>
              <a:t>Green peach aphid (spring, fall)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9210" y="168310"/>
            <a:ext cx="522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Common aphid pests </a:t>
            </a:r>
            <a:r>
              <a:rPr lang="en-US" b="1" dirty="0" smtClean="0"/>
              <a:t>in Vegetable </a:t>
            </a:r>
            <a:r>
              <a:rPr lang="en-US" b="1" dirty="0"/>
              <a:t>Crops </a:t>
            </a:r>
          </a:p>
        </p:txBody>
      </p:sp>
    </p:spTree>
    <p:extLst>
      <p:ext uri="{BB962C8B-B14F-4D97-AF65-F5344CB8AC3E}">
        <p14:creationId xmlns:p14="http://schemas.microsoft.com/office/powerpoint/2010/main" val="1940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122" y="303210"/>
            <a:ext cx="52588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Aphid Identification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Long legs, wings, no wings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Piercing sucking mouthpart (straw-like stylet</a:t>
            </a:r>
            <a:r>
              <a:rPr lang="en-US" dirty="0" smtClean="0"/>
              <a:t>)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Excrete honeydew</a:t>
            </a: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Cornicles: Emit </a:t>
            </a:r>
            <a:r>
              <a:rPr lang="en-US" dirty="0"/>
              <a:t>pheromones or defensive </a:t>
            </a:r>
            <a:r>
              <a:rPr lang="en-US" dirty="0" smtClean="0"/>
              <a:t>secretions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Sedentary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Build up large colonies quickly (bare live young)</a:t>
            </a:r>
            <a:endParaRPr lang="en-US" dirty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Primarily above ground (sometimes in roots)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769" y="4251324"/>
            <a:ext cx="4093878" cy="2538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4" y="3027752"/>
            <a:ext cx="1571625" cy="2390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544" y="2360545"/>
            <a:ext cx="2537671" cy="1679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221" y="244357"/>
            <a:ext cx="1768994" cy="11877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934" y="0"/>
            <a:ext cx="1432685" cy="2149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178" y="3027752"/>
            <a:ext cx="1797038" cy="244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526" y="378680"/>
            <a:ext cx="2939779" cy="1951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420" y="378680"/>
            <a:ext cx="3965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Damage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Discoloration (bronzing, yellowing)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Distorted, curled leaves </a:t>
            </a:r>
            <a:r>
              <a:rPr lang="en-US" dirty="0" smtClean="0"/>
              <a:t>(toxins)</a:t>
            </a: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Honey dew excretion and sooty mold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Vector diseases (alfalfa mosaic virus)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116" y="313199"/>
            <a:ext cx="1456498" cy="22166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604" y="3021585"/>
            <a:ext cx="4241433" cy="2833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551" y="2529807"/>
            <a:ext cx="2207845" cy="1445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33" y="4371950"/>
            <a:ext cx="3288481" cy="217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2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yrphidlarva"/>
          <p:cNvPicPr>
            <a:picLocks noChangeAspect="1" noChangeArrowheads="1"/>
          </p:cNvPicPr>
          <p:nvPr/>
        </p:nvPicPr>
        <p:blipFill rotWithShape="1">
          <a:blip r:embed="rId2"/>
          <a:srcRect r="4427"/>
          <a:stretch/>
        </p:blipFill>
        <p:spPr bwMode="auto">
          <a:xfrm>
            <a:off x="6429936" y="4551418"/>
            <a:ext cx="2714064" cy="189317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lum bright="2000" contrast="12000"/>
          </a:blip>
          <a:srcRect l="14003" t="13803" r="9944" b="9816"/>
          <a:stretch>
            <a:fillRect/>
          </a:stretch>
        </p:blipFill>
        <p:spPr bwMode="auto">
          <a:xfrm>
            <a:off x="3343413" y="4551418"/>
            <a:ext cx="2858902" cy="189317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36" y="303204"/>
            <a:ext cx="4706064" cy="380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118538"/>
            <a:ext cx="4808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Protect and enhance natural </a:t>
            </a:r>
            <a:r>
              <a:rPr lang="en-US" b="1" dirty="0" smtClean="0"/>
              <a:t>enemies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1" y="2712307"/>
            <a:ext cx="2625679" cy="17375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0136" t="12294" r="14924"/>
          <a:stretch/>
        </p:blipFill>
        <p:spPr>
          <a:xfrm>
            <a:off x="141381" y="579482"/>
            <a:ext cx="2650546" cy="2031215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1" y="4551418"/>
            <a:ext cx="2500971" cy="218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4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667" y="117693"/>
            <a:ext cx="79904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Aphid Control</a:t>
            </a:r>
          </a:p>
          <a:p>
            <a:endParaRPr lang="en-US" b="1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Aphid resistant /tolerant plant varieties (romaine lettuce, tomatoes)</a:t>
            </a:r>
          </a:p>
          <a:p>
            <a:pPr marL="214313" indent="-214313">
              <a:buFont typeface="Arial" charset="0"/>
              <a:buChar char="•"/>
            </a:pP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Watch for excess N and low K in </a:t>
            </a:r>
            <a:r>
              <a:rPr lang="en-US" dirty="0" smtClean="0"/>
              <a:t>plants</a:t>
            </a:r>
          </a:p>
          <a:p>
            <a:pPr marL="214313" indent="-214313">
              <a:buFont typeface="Arial" charset="0"/>
              <a:buChar char="•"/>
            </a:pP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Avoid/remove virus </a:t>
            </a:r>
            <a:r>
              <a:rPr lang="en-US" dirty="0" smtClean="0"/>
              <a:t>reservoirs (esp. alfalfa)</a:t>
            </a:r>
            <a:endParaRPr lang="en-US" dirty="0"/>
          </a:p>
          <a:p>
            <a:pPr marL="214313" indent="-214313">
              <a:buFont typeface="Arial" charset="0"/>
              <a:buChar char="•"/>
            </a:pPr>
            <a:endParaRPr lang="en-US" dirty="0"/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Virus free/resistant planting </a:t>
            </a:r>
            <a:r>
              <a:rPr lang="en-US" dirty="0" smtClean="0"/>
              <a:t>stock</a:t>
            </a:r>
          </a:p>
          <a:p>
            <a:pPr marL="214313" indent="-214313">
              <a:buFont typeface="Arial" charset="0"/>
              <a:buChar char="•"/>
            </a:pP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Control </a:t>
            </a:r>
            <a:r>
              <a:rPr lang="en-US" dirty="0" smtClean="0"/>
              <a:t>ants</a:t>
            </a:r>
            <a:endParaRPr lang="en-US" dirty="0" smtClean="0"/>
          </a:p>
          <a:p>
            <a:pPr marL="214313" indent="-214313">
              <a:buFont typeface="Arial" charset="0"/>
              <a:buChar char="•"/>
            </a:pP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Monitor &amp; IPM thresholds: e.g. </a:t>
            </a:r>
            <a:r>
              <a:rPr lang="en-US" dirty="0"/>
              <a:t>t</a:t>
            </a:r>
            <a:r>
              <a:rPr lang="en-US" dirty="0" smtClean="0"/>
              <a:t>omatoes, aphids: treat </a:t>
            </a:r>
            <a:r>
              <a:rPr lang="en-US" dirty="0"/>
              <a:t>if </a:t>
            </a:r>
            <a:r>
              <a:rPr lang="en-US" dirty="0" smtClean="0"/>
              <a:t>50-60</a:t>
            </a:r>
            <a:r>
              <a:rPr lang="en-US" dirty="0"/>
              <a:t>% or more </a:t>
            </a:r>
            <a:r>
              <a:rPr lang="en-US" dirty="0" smtClean="0"/>
              <a:t>infested leaves.</a:t>
            </a:r>
          </a:p>
          <a:p>
            <a:pPr marL="214313" indent="-214313">
              <a:buFont typeface="Arial" charset="0"/>
              <a:buChar char="•"/>
            </a:pP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Insecticides: </a:t>
            </a:r>
            <a:r>
              <a:rPr lang="en-US" dirty="0" err="1" smtClean="0"/>
              <a:t>PyGanic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pyrethroid</a:t>
            </a:r>
            <a:r>
              <a:rPr lang="en-US" dirty="0"/>
              <a:t>) or </a:t>
            </a:r>
            <a:r>
              <a:rPr lang="en-US" dirty="0" err="1"/>
              <a:t>Azera</a:t>
            </a:r>
            <a:r>
              <a:rPr lang="en-US" dirty="0"/>
              <a:t> (</a:t>
            </a:r>
            <a:r>
              <a:rPr lang="en-US" dirty="0" err="1"/>
              <a:t>pyrethroid+azadirachtin</a:t>
            </a:r>
            <a:r>
              <a:rPr lang="en-US" dirty="0"/>
              <a:t>) </a:t>
            </a:r>
            <a:r>
              <a:rPr lang="en-US" dirty="0" smtClean="0"/>
              <a:t>+ </a:t>
            </a:r>
            <a:r>
              <a:rPr lang="en-US" dirty="0"/>
              <a:t>organic spray </a:t>
            </a:r>
            <a:r>
              <a:rPr lang="en-US" dirty="0"/>
              <a:t>adjuvant. </a:t>
            </a:r>
            <a:r>
              <a:rPr lang="en-US" dirty="0" err="1"/>
              <a:t>Microbials</a:t>
            </a:r>
            <a:r>
              <a:rPr lang="en-US" dirty="0"/>
              <a:t>: </a:t>
            </a:r>
            <a:r>
              <a:rPr lang="en-US" dirty="0" err="1"/>
              <a:t>Mycotrol</a:t>
            </a:r>
            <a:r>
              <a:rPr lang="en-US" dirty="0"/>
              <a:t> or PFR-97 (fungi), need humidity (dew); </a:t>
            </a:r>
            <a:r>
              <a:rPr lang="en-US" dirty="0" smtClean="0"/>
              <a:t>apply late evening.</a:t>
            </a:r>
          </a:p>
        </p:txBody>
      </p:sp>
      <p:pic>
        <p:nvPicPr>
          <p:cNvPr id="6" name="Picture 7" descr="http://www.mofga.org/Portals/2/mof&amp;g/SON%2011/31-Potassium-deficien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r="10001" b="7117"/>
          <a:stretch>
            <a:fillRect/>
          </a:stretch>
        </p:blipFill>
        <p:spPr bwMode="auto">
          <a:xfrm>
            <a:off x="6312310" y="1267374"/>
            <a:ext cx="2360317" cy="192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603" y="4866713"/>
            <a:ext cx="2363171" cy="19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76137" y="175661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512121"/>
            <a:ext cx="4894729" cy="3492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/>
          <a:stretch/>
        </p:blipFill>
        <p:spPr>
          <a:xfrm>
            <a:off x="4894728" y="1375844"/>
            <a:ext cx="4247148" cy="2820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8584" y="422978"/>
            <a:ext cx="555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Pest control and pollination benefits of hedgerows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81422" y="4915501"/>
            <a:ext cx="1995056" cy="1318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173" y="4543724"/>
            <a:ext cx="2478703" cy="20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14" y="1360673"/>
            <a:ext cx="2137941" cy="2854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372" y="230062"/>
            <a:ext cx="5069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Thrips</a:t>
            </a:r>
            <a:r>
              <a:rPr lang="en-US" b="1" dirty="0"/>
              <a:t> </a:t>
            </a:r>
            <a:r>
              <a:rPr lang="en-US" b="1" dirty="0" smtClean="0"/>
              <a:t>(western flower, onion) 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Chewing mouthparts, damage/distort plant tissue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Scaring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Vector diseases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1" y="2028776"/>
            <a:ext cx="2895724" cy="1912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308" y="158056"/>
            <a:ext cx="2653145" cy="1989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159" y="2548688"/>
            <a:ext cx="2834294" cy="1873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72" y="5240828"/>
            <a:ext cx="2013980" cy="1334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0684" y="4525765"/>
            <a:ext cx="2835836" cy="2126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3852" y="4525765"/>
            <a:ext cx="2403737" cy="21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5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799" y="359452"/>
            <a:ext cx="611767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Diseases </a:t>
            </a:r>
            <a:r>
              <a:rPr lang="en-US" sz="2000" b="1" dirty="0" smtClean="0">
                <a:latin typeface="Calibri" charset="0"/>
                <a:ea typeface="Calibri" charset="0"/>
                <a:cs typeface="Calibri" charset="0"/>
              </a:rPr>
              <a:t>vectored by </a:t>
            </a:r>
            <a:r>
              <a:rPr lang="en-US" sz="2000" b="1" dirty="0" err="1" smtClean="0">
                <a:latin typeface="Calibri" charset="0"/>
                <a:ea typeface="Calibri" charset="0"/>
                <a:cs typeface="Calibri" charset="0"/>
              </a:rPr>
              <a:t>thrips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: </a:t>
            </a:r>
            <a:endParaRPr lang="en-US" b="1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b="1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Tomato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spotted wilt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virus (TSWV)</a:t>
            </a:r>
            <a:r>
              <a:rPr lang="en-US" dirty="0" smtClean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Iris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yellow spot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virus (IYSV)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 smtClean="0">
              <a:solidFill>
                <a:srgbClr val="333333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Plant resistant varieties (</a:t>
            </a:r>
            <a:r>
              <a:rPr lang="en-US" dirty="0" smtClean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tomatoes</a:t>
            </a:r>
            <a:r>
              <a:rPr lang="en-US" dirty="0" smtClean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214313" indent="-214313">
              <a:buFont typeface="Arial" charset="0"/>
              <a:buChar char="•"/>
            </a:pPr>
            <a:endParaRPr lang="en-US" dirty="0" smtClean="0">
              <a:solidFill>
                <a:srgbClr val="333333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dirty="0" smtClean="0">
                <a:solidFill>
                  <a:srgbClr val="333333"/>
                </a:solidFill>
                <a:ea typeface="Calibri" charset="0"/>
                <a:cs typeface="Calibri" charset="0"/>
              </a:rPr>
              <a:t>Control </a:t>
            </a:r>
            <a:r>
              <a:rPr lang="en-US" dirty="0">
                <a:solidFill>
                  <a:srgbClr val="333333"/>
                </a:solidFill>
                <a:ea typeface="Calibri" charset="0"/>
                <a:cs typeface="Calibri" charset="0"/>
              </a:rPr>
              <a:t>TSWV hosts: Prickly lettuce, </a:t>
            </a:r>
            <a:r>
              <a:rPr lang="en-US" dirty="0" err="1" smtClean="0">
                <a:solidFill>
                  <a:srgbClr val="333333"/>
                </a:solidFill>
                <a:ea typeface="Calibri" charset="0"/>
                <a:cs typeface="Calibri" charset="0"/>
              </a:rPr>
              <a:t>cheeseweed</a:t>
            </a:r>
            <a:r>
              <a:rPr lang="en-US" dirty="0" smtClean="0">
                <a:solidFill>
                  <a:srgbClr val="333333"/>
                </a:solidFill>
                <a:ea typeface="Calibri" charset="0"/>
                <a:cs typeface="Calibri" charset="0"/>
              </a:rPr>
              <a:t> (</a:t>
            </a:r>
            <a:r>
              <a:rPr lang="en-US" dirty="0" err="1" smtClean="0">
                <a:solidFill>
                  <a:srgbClr val="333333"/>
                </a:solidFill>
                <a:ea typeface="Calibri" charset="0"/>
                <a:cs typeface="Calibri" charset="0"/>
              </a:rPr>
              <a:t>Malva</a:t>
            </a:r>
            <a:r>
              <a:rPr lang="en-US" dirty="0" smtClean="0">
                <a:solidFill>
                  <a:srgbClr val="333333"/>
                </a:solidFill>
                <a:ea typeface="Calibri" charset="0"/>
                <a:cs typeface="Calibri" charset="0"/>
              </a:rPr>
              <a:t>), </a:t>
            </a:r>
            <a:r>
              <a:rPr lang="en-US" dirty="0">
                <a:solidFill>
                  <a:srgbClr val="333333"/>
                </a:solidFill>
                <a:ea typeface="Calibri" charset="0"/>
                <a:cs typeface="Calibri" charset="0"/>
              </a:rPr>
              <a:t>sow thistle, bell </a:t>
            </a:r>
            <a:r>
              <a:rPr lang="en-US" dirty="0" smtClean="0">
                <a:solidFill>
                  <a:srgbClr val="333333"/>
                </a:solidFill>
                <a:ea typeface="Calibri" charset="0"/>
                <a:cs typeface="Calibri" charset="0"/>
              </a:rPr>
              <a:t>beans, spiny buttercup</a:t>
            </a:r>
            <a:endParaRPr lang="en-US" dirty="0" smtClean="0">
              <a:solidFill>
                <a:srgbClr val="333333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solidFill>
                <a:srgbClr val="33333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667" y="686866"/>
            <a:ext cx="2973345" cy="1961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56" y="3670065"/>
            <a:ext cx="2867959" cy="214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254" y="3670065"/>
            <a:ext cx="3204440" cy="21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2976" y="3912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ea typeface="Calibri" charset="0"/>
                <a:cs typeface="Calibri" charset="0"/>
              </a:rPr>
              <a:t>Thrips</a:t>
            </a:r>
            <a:r>
              <a:rPr lang="en-US" b="1" dirty="0">
                <a:solidFill>
                  <a:srgbClr val="333333"/>
                </a:solidFill>
                <a:ea typeface="Calibri" charset="0"/>
                <a:cs typeface="Calibri" charset="0"/>
              </a:rPr>
              <a:t> Control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>
                <a:solidFill>
                  <a:srgbClr val="333333"/>
                </a:solidFill>
                <a:ea typeface="Calibri" charset="0"/>
                <a:cs typeface="Calibri" charset="0"/>
              </a:rPr>
              <a:t>Natural enemies</a:t>
            </a:r>
          </a:p>
          <a:p>
            <a:pPr marL="214313" indent="-214313">
              <a:buFont typeface="Arial" charset="0"/>
              <a:buChar char="•"/>
            </a:pPr>
            <a:endParaRPr lang="en-US" dirty="0">
              <a:solidFill>
                <a:srgbClr val="333333"/>
              </a:solidFill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dirty="0">
                <a:solidFill>
                  <a:srgbClr val="333333"/>
                </a:solidFill>
                <a:ea typeface="Calibri" charset="0"/>
                <a:cs typeface="Calibri" charset="0"/>
              </a:rPr>
              <a:t>Insecticide: Entrust (</a:t>
            </a:r>
            <a:r>
              <a:rPr lang="en-US" dirty="0" err="1">
                <a:solidFill>
                  <a:srgbClr val="333333"/>
                </a:solidFill>
                <a:ea typeface="Calibri" charset="0"/>
                <a:cs typeface="Calibri" charset="0"/>
              </a:rPr>
              <a:t>spinosad</a:t>
            </a:r>
            <a:r>
              <a:rPr lang="en-US" dirty="0">
                <a:solidFill>
                  <a:srgbClr val="333333"/>
                </a:solidFill>
                <a:ea typeface="Calibri" charset="0"/>
                <a:cs typeface="Calibri" charset="0"/>
              </a:rPr>
              <a:t>) </a:t>
            </a:r>
            <a:endParaRPr lang="en-US" dirty="0">
              <a:solidFill>
                <a:srgbClr val="333333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2" descr="mage result for six spotted thri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54" y="2616677"/>
            <a:ext cx="3229424" cy="181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71" y="5025753"/>
            <a:ext cx="2388847" cy="1609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6502" y="2210270"/>
            <a:ext cx="3096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Six spotted </a:t>
            </a:r>
            <a:r>
              <a:rPr lang="en-US" dirty="0" err="1" smtClean="0"/>
              <a:t>thrips</a:t>
            </a:r>
            <a:r>
              <a:rPr lang="en-US" dirty="0" smtClean="0"/>
              <a:t> predator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6502" y="4619346"/>
            <a:ext cx="184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Bean </a:t>
            </a:r>
            <a:r>
              <a:rPr lang="en-US" dirty="0" err="1" smtClean="0"/>
              <a:t>thrips</a:t>
            </a:r>
            <a:r>
              <a:rPr lang="en-US" dirty="0" smtClean="0"/>
              <a:t> (pest)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337" y="4988678"/>
            <a:ext cx="2679402" cy="1773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337" y="2472138"/>
            <a:ext cx="2777431" cy="1876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337" y="483842"/>
            <a:ext cx="2777431" cy="1851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8167" y="114510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Minute pirate bug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96846" y="4585585"/>
            <a:ext cx="140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Big-eyed bug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872" y="284831"/>
            <a:ext cx="5151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Flea beetles </a:t>
            </a:r>
            <a:r>
              <a:rPr lang="en-US" b="1" dirty="0"/>
              <a:t>(pale striped, potato, tuber, </a:t>
            </a:r>
            <a:r>
              <a:rPr lang="en-US" b="1" dirty="0" smtClean="0"/>
              <a:t>brassica)</a:t>
            </a:r>
          </a:p>
          <a:p>
            <a:r>
              <a:rPr lang="en-US" dirty="0" smtClean="0"/>
              <a:t>Difficult to manage </a:t>
            </a:r>
            <a:r>
              <a:rPr lang="en-US" dirty="0"/>
              <a:t>pests of eggplant and </a:t>
            </a:r>
            <a:r>
              <a:rPr lang="en-US" dirty="0" err="1"/>
              <a:t>cole</a:t>
            </a:r>
            <a:r>
              <a:rPr lang="en-US" dirty="0"/>
              <a:t> </a:t>
            </a:r>
            <a:r>
              <a:rPr lang="en-US" dirty="0" smtClean="0"/>
              <a:t>crops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90966" y="1096592"/>
            <a:ext cx="3957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Calibri" charset="0"/>
                <a:cs typeface="Calibri" charset="0"/>
              </a:rPr>
              <a:t>Older plants rarely suffer </a:t>
            </a:r>
            <a:r>
              <a:rPr lang="en-US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economic damage; by </a:t>
            </a:r>
            <a:r>
              <a:rPr lang="en-US" dirty="0">
                <a:ea typeface="Calibri" charset="0"/>
                <a:cs typeface="Calibri" charset="0"/>
              </a:rPr>
              <a:t>5</a:t>
            </a:r>
            <a:r>
              <a:rPr lang="en-US" baseline="30000" dirty="0">
                <a:ea typeface="Calibri" charset="0"/>
                <a:cs typeface="Calibri" charset="0"/>
              </a:rPr>
              <a:t>th</a:t>
            </a:r>
            <a:r>
              <a:rPr lang="en-US" dirty="0">
                <a:ea typeface="Calibri" charset="0"/>
                <a:cs typeface="Calibri" charset="0"/>
              </a:rPr>
              <a:t> leaf stage </a:t>
            </a:r>
            <a:r>
              <a:rPr lang="en-US" dirty="0" smtClean="0">
                <a:ea typeface="Calibri" charset="0"/>
                <a:cs typeface="Calibri" charset="0"/>
              </a:rPr>
              <a:t>resilient</a:t>
            </a:r>
            <a:r>
              <a:rPr lang="en-US" dirty="0" smtClean="0">
                <a:solidFill>
                  <a:srgbClr val="000000"/>
                </a:solidFill>
                <a:ea typeface="Calibri" charset="0"/>
                <a:cs typeface="Calibri" charset="0"/>
              </a:rPr>
              <a:t>.</a:t>
            </a:r>
            <a:endParaRPr lang="en-US" dirty="0">
              <a:ea typeface="Calibri" charset="0"/>
              <a:cs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67" y="4237327"/>
            <a:ext cx="2628900" cy="1733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598" y="4510992"/>
            <a:ext cx="1554678" cy="11903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70" y="1589575"/>
            <a:ext cx="2628900" cy="1741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90" y="2230823"/>
            <a:ext cx="3060371" cy="2010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98" y="6204902"/>
            <a:ext cx="2209293" cy="5302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5683" y="3768269"/>
            <a:ext cx="321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Defoliate </a:t>
            </a:r>
            <a:r>
              <a:rPr lang="en-US" smtClean="0"/>
              <a:t>and kill seedling </a:t>
            </a:r>
            <a:r>
              <a:rPr lang="en-US" dirty="0" smtClean="0"/>
              <a:t>plants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252814" y="4493549"/>
            <a:ext cx="1738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hosts include potatoes, tomatoes, peppers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1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8332" y="602118"/>
            <a:ext cx="427913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Common insect pests on farms</a:t>
            </a:r>
          </a:p>
          <a:p>
            <a:endParaRPr lang="en-US" sz="600" b="1" dirty="0"/>
          </a:p>
          <a:p>
            <a:pPr marL="257175" indent="-257175">
              <a:buFont typeface="Arial" charset="0"/>
              <a:buChar char="•"/>
            </a:pPr>
            <a:r>
              <a:rPr lang="en-US" sz="2000" u="sng" dirty="0"/>
              <a:t>Caterpillar worms</a:t>
            </a:r>
            <a:r>
              <a:rPr lang="en-US" sz="2000" dirty="0"/>
              <a:t> 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u="sng" dirty="0"/>
              <a:t>Flea beetles 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u="sng" dirty="0"/>
              <a:t>Aphids</a:t>
            </a:r>
            <a:r>
              <a:rPr lang="en-US" sz="2000" dirty="0"/>
              <a:t> 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u="sng" dirty="0" err="1"/>
              <a:t>Thrips</a:t>
            </a:r>
            <a:endParaRPr lang="en-US" sz="2000" dirty="0"/>
          </a:p>
          <a:p>
            <a:pPr marL="257175" indent="-257175">
              <a:buFont typeface="Arial" charset="0"/>
              <a:buChar char="•"/>
            </a:pPr>
            <a:r>
              <a:rPr lang="en-US" sz="2000" u="sng" dirty="0"/>
              <a:t>Seed corn maggot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u="sng" dirty="0"/>
              <a:t>Darkling beetles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dirty="0"/>
              <a:t>Cucumber beetles </a:t>
            </a:r>
          </a:p>
          <a:p>
            <a:pPr marL="257175" indent="-257175">
              <a:buFont typeface="Arial" charset="0"/>
              <a:buChar char="•"/>
            </a:pPr>
            <a:r>
              <a:rPr lang="en-US" sz="2000" dirty="0"/>
              <a:t>Stinkbugs</a:t>
            </a:r>
          </a:p>
        </p:txBody>
      </p:sp>
      <p:pic>
        <p:nvPicPr>
          <p:cNvPr id="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1842"/>
          <a:stretch>
            <a:fillRect/>
          </a:stretch>
        </p:blipFill>
        <p:spPr>
          <a:xfrm>
            <a:off x="3933892" y="1445162"/>
            <a:ext cx="5028633" cy="4223221"/>
          </a:xfrm>
          <a:noFill/>
        </p:spPr>
      </p:pic>
    </p:spTree>
    <p:extLst>
      <p:ext uri="{BB962C8B-B14F-4D97-AF65-F5344CB8AC3E}">
        <p14:creationId xmlns:p14="http://schemas.microsoft.com/office/powerpoint/2010/main" val="183305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8" y="1522449"/>
            <a:ext cx="2847602" cy="1890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7" y="4027239"/>
            <a:ext cx="2985407" cy="1973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97" y="3674482"/>
            <a:ext cx="332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Western striped cucumber beetle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2395" y="1181145"/>
            <a:ext cx="2338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Pale striped flea beetle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307709" y="2735264"/>
            <a:ext cx="436418" cy="421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61017" y="4825312"/>
            <a:ext cx="436418" cy="4214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r="19978"/>
          <a:stretch>
            <a:fillRect/>
          </a:stretch>
        </p:blipFill>
        <p:spPr bwMode="auto">
          <a:xfrm>
            <a:off x="3400645" y="4111813"/>
            <a:ext cx="2715117" cy="188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1008" y="360669"/>
            <a:ext cx="4809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Flea beetle control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Row covers</a:t>
            </a:r>
          </a:p>
          <a:p>
            <a:pPr marL="214313" indent="-214313">
              <a:buFont typeface="Arial" charset="0"/>
              <a:buChar char="•"/>
            </a:pP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Disk in crop residue where flea beetle adults overwinter. </a:t>
            </a:r>
            <a:endParaRPr lang="en-US" dirty="0" smtClean="0"/>
          </a:p>
          <a:p>
            <a:pPr marL="214313" indent="-214313">
              <a:buFont typeface="Arial" charset="0"/>
              <a:buChar char="•"/>
            </a:pP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Insecticide: Surround (kaolin, clay mineral, feeding deterrent) or </a:t>
            </a:r>
            <a:r>
              <a:rPr lang="en-US" dirty="0" err="1" smtClean="0"/>
              <a:t>Celite</a:t>
            </a:r>
            <a:r>
              <a:rPr lang="en-US" dirty="0" smtClean="0"/>
              <a:t> (diatomaceous earth), for protection in seedling stage (to 5</a:t>
            </a:r>
            <a:r>
              <a:rPr lang="en-US" baseline="30000" dirty="0" smtClean="0"/>
              <a:t>th</a:t>
            </a:r>
            <a:r>
              <a:rPr lang="en-US" dirty="0" smtClean="0"/>
              <a:t> leaf).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883" y="3996921"/>
            <a:ext cx="2715117" cy="20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3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133" b="22410"/>
          <a:stretch/>
        </p:blipFill>
        <p:spPr>
          <a:xfrm>
            <a:off x="6873042" y="5796117"/>
            <a:ext cx="1513758" cy="884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3133" y="3493573"/>
            <a:ext cx="88708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Seed corn maggot control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Incorporate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residues from a previous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crop, destroy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weed growth. </a:t>
            </a:r>
            <a:endParaRPr lang="en-US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Wait several weeks after incorporating a cover crop prior to planting.</a:t>
            </a:r>
          </a:p>
          <a:p>
            <a:pPr marL="214313" indent="-214313">
              <a:buFont typeface="Arial" charset="0"/>
              <a:buChar char="•"/>
            </a:pPr>
            <a:endParaRPr lang="en-US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Plant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under ideal soil and weather conditions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for rapid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seed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germination.</a:t>
            </a:r>
          </a:p>
          <a:p>
            <a:pPr marL="214313" indent="-214313">
              <a:buFont typeface="Arial" charset="0"/>
              <a:buChar char="•"/>
            </a:pPr>
            <a:endParaRPr lang="en-US" dirty="0" smtClean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 areas where chronic problem, monitor adult flies with yellow-colored bowls with water and a drop of soap; when populations start to decline, plant crop.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8689" y="542512"/>
            <a:ext cx="29289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Seed corn maggot</a:t>
            </a:r>
          </a:p>
          <a:p>
            <a:r>
              <a:rPr lang="en-US" dirty="0" smtClean="0"/>
              <a:t>Prefer cooler temperatures (spring and fall during rainy years)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070" y="955417"/>
            <a:ext cx="2525363" cy="1662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642" y="955417"/>
            <a:ext cx="2530558" cy="166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2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35" y="2006186"/>
            <a:ext cx="3094547" cy="2054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213" y="1359994"/>
            <a:ext cx="4940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Darkling beetles </a:t>
            </a:r>
            <a:r>
              <a:rPr lang="en-US" sz="2000" dirty="0" smtClean="0"/>
              <a:t>(</a:t>
            </a:r>
            <a:r>
              <a:rPr lang="en-US" sz="2000" dirty="0" smtClean="0"/>
              <a:t>pest </a:t>
            </a:r>
            <a:r>
              <a:rPr lang="en-US" sz="2000" dirty="0" smtClean="0"/>
              <a:t>of seedling vegetables)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40998" y="4732726"/>
            <a:ext cx="2643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Control: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Irrigation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Seduce </a:t>
            </a:r>
            <a:r>
              <a:rPr lang="en-US" dirty="0"/>
              <a:t>(</a:t>
            </a:r>
            <a:r>
              <a:rPr lang="en-US" dirty="0" err="1"/>
              <a:t>spinsoad</a:t>
            </a:r>
            <a:r>
              <a:rPr lang="en-US" dirty="0"/>
              <a:t> bait)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187" y="1108424"/>
            <a:ext cx="2419173" cy="1605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109" y="3673749"/>
            <a:ext cx="2419173" cy="2117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3630" y="553282"/>
            <a:ext cx="274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Carabid beetles (predators)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09855" y="3226377"/>
            <a:ext cx="25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Tule stink beetle Predator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5835" y="678115"/>
            <a:ext cx="39478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Rachael Long, Farm Advisor </a:t>
            </a:r>
            <a:endParaRPr lang="en-US" sz="2000" b="1" dirty="0" smtClean="0"/>
          </a:p>
          <a:p>
            <a:pPr algn="ctr"/>
            <a:r>
              <a:rPr lang="en-US" sz="2000" b="1" dirty="0" smtClean="0">
                <a:hlinkClick r:id="rId2"/>
              </a:rPr>
              <a:t>rflong@ucanr.edu</a:t>
            </a:r>
            <a:r>
              <a:rPr lang="en-US" sz="2000" b="1" dirty="0" smtClean="0"/>
              <a:t> or, 530-666-8143</a:t>
            </a:r>
            <a:endParaRPr lang="en-US" sz="2000" b="1" dirty="0"/>
          </a:p>
        </p:txBody>
      </p:sp>
      <p:pic>
        <p:nvPicPr>
          <p:cNvPr id="5" name="Picture 4" descr="Diverse cr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/>
          <a:stretch>
            <a:fillRect/>
          </a:stretch>
        </p:blipFill>
        <p:spPr bwMode="auto">
          <a:xfrm>
            <a:off x="290208" y="1859312"/>
            <a:ext cx="6369848" cy="425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greenlacewing"/>
          <p:cNvPicPr>
            <a:picLocks noChangeAspect="1" noChangeArrowheads="1"/>
          </p:cNvPicPr>
          <p:nvPr/>
        </p:nvPicPr>
        <p:blipFill>
          <a:blip r:embed="rId4"/>
          <a:srcRect l="7342" t="30000" r="7342" b="10000"/>
          <a:stretch>
            <a:fillRect/>
          </a:stretch>
        </p:blipFill>
        <p:spPr bwMode="auto">
          <a:xfrm>
            <a:off x="6854870" y="1992047"/>
            <a:ext cx="2028585" cy="209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acewinglarv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4870" y="4328200"/>
            <a:ext cx="2260621" cy="150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54870" y="1501267"/>
            <a:ext cx="172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Green lacewings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3475" y="474031"/>
            <a:ext cx="687694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Importance of good Agronomic Practices in IPM</a:t>
            </a:r>
          </a:p>
          <a:p>
            <a:endParaRPr lang="en-US" b="1" dirty="0" smtClean="0"/>
          </a:p>
          <a:p>
            <a:r>
              <a:rPr lang="en-US" b="1" dirty="0" smtClean="0"/>
              <a:t>7C’s: Park Farming Organics leading to healthy soils and healthy plants</a:t>
            </a:r>
          </a:p>
          <a:p>
            <a:endParaRPr lang="en-US" b="1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Cover crops 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Conservation tillage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Crop rotation 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Crop </a:t>
            </a:r>
            <a:r>
              <a:rPr lang="en-US" dirty="0" smtClean="0"/>
              <a:t>residue</a:t>
            </a: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Controlled traffic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Compost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Conserve inputs (</a:t>
            </a:r>
            <a:r>
              <a:rPr lang="en-US" dirty="0" smtClean="0"/>
              <a:t>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50" y="1784554"/>
            <a:ext cx="4404850" cy="33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827" b="53852"/>
          <a:stretch/>
        </p:blipFill>
        <p:spPr>
          <a:xfrm>
            <a:off x="564916" y="1838225"/>
            <a:ext cx="1358859" cy="436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5214" y="1917934"/>
            <a:ext cx="2404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Caterpillar- pseudo-legs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0759" r="49500"/>
          <a:stretch/>
        </p:blipFill>
        <p:spPr>
          <a:xfrm>
            <a:off x="576286" y="3237542"/>
            <a:ext cx="1094303" cy="854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8291" y="3526057"/>
            <a:ext cx="25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Maggot, fly larva- no legs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43234" b="18654"/>
          <a:stretch/>
        </p:blipFill>
        <p:spPr>
          <a:xfrm>
            <a:off x="106107" y="4815233"/>
            <a:ext cx="2276475" cy="7659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1043" y="5026172"/>
            <a:ext cx="173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Beetle larva-legs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5789" y="233153"/>
            <a:ext cx="661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Know your pests: Insect identification </a:t>
            </a:r>
            <a:r>
              <a:rPr lang="en-US" b="1" smtClean="0"/>
              <a:t>in larval/immature </a:t>
            </a:r>
            <a:r>
              <a:rPr lang="en-US" b="1" dirty="0" smtClean="0"/>
              <a:t>stages</a:t>
            </a:r>
            <a:endParaRPr lang="en-US" b="1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5" b="-479"/>
          <a:stretch/>
        </p:blipFill>
        <p:spPr bwMode="auto">
          <a:xfrm>
            <a:off x="4498421" y="1214125"/>
            <a:ext cx="4417664" cy="231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499" y="4709153"/>
            <a:ext cx="2266950" cy="14906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59527" y="6311746"/>
            <a:ext cx="186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Plant bugs (</a:t>
            </a:r>
            <a:r>
              <a:rPr lang="en-US" dirty="0" err="1" smtClean="0"/>
              <a:t>Lygus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312" y="4623693"/>
            <a:ext cx="2197981" cy="14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0767" y="257620"/>
            <a:ext cx="352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Know your beneficial insects </a:t>
            </a:r>
            <a:endParaRPr lang="en-US" b="1" dirty="0"/>
          </a:p>
        </p:txBody>
      </p:sp>
      <p:pic>
        <p:nvPicPr>
          <p:cNvPr id="8" name="Picture 4" descr="consper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93" y="4357087"/>
            <a:ext cx="3365858" cy="223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9" y="1343076"/>
            <a:ext cx="3596462" cy="269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02660" y="916472"/>
            <a:ext cx="110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Predators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0893" y="842380"/>
            <a:ext cx="283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Parasitoid wasps (parasites)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86" y="3455545"/>
            <a:ext cx="2408758" cy="1582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594635" y="1703621"/>
            <a:ext cx="2485883" cy="1650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367" y="1343076"/>
            <a:ext cx="2531805" cy="16753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6497" y="5188197"/>
            <a:ext cx="2262157" cy="14954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95000" y="4743626"/>
            <a:ext cx="148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Soldier beetle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9592" y="5594248"/>
            <a:ext cx="1997969" cy="10374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39618" y="5220184"/>
            <a:ext cx="151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Collops beetle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0632" y="3567794"/>
            <a:ext cx="3262605" cy="217397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3" y="1216386"/>
            <a:ext cx="1857652" cy="27864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5952" y="316348"/>
            <a:ext cx="4752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Habitat and floral resources for natural enemies</a:t>
            </a:r>
            <a:endParaRPr lang="en-US" b="1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19" y="1239294"/>
            <a:ext cx="3790981" cy="207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FongHedger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22" y="940527"/>
            <a:ext cx="3150265" cy="234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2"/>
          <a:stretch/>
        </p:blipFill>
        <p:spPr bwMode="auto">
          <a:xfrm>
            <a:off x="1310371" y="4232789"/>
            <a:ext cx="4186930" cy="228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0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490" y="343808"/>
            <a:ext cx="2877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Caterpillar </a:t>
            </a:r>
            <a:r>
              <a:rPr lang="en-US" sz="2000" b="1" dirty="0"/>
              <a:t>pests (worms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525" y="4323586"/>
            <a:ext cx="2454941" cy="1620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85" y="4323586"/>
            <a:ext cx="2454943" cy="1620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127" y="1655329"/>
            <a:ext cx="2783324" cy="1847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750" y="1706998"/>
            <a:ext cx="2710407" cy="178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960560" y="3913423"/>
            <a:ext cx="1620012" cy="24403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7697" y="1285997"/>
            <a:ext cx="1662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Cabbage </a:t>
            </a:r>
            <a:r>
              <a:rPr lang="en-US" dirty="0" err="1"/>
              <a:t>looper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6052" y="3918554"/>
            <a:ext cx="4183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Armyworms (western </a:t>
            </a:r>
            <a:r>
              <a:rPr lang="en-US" dirty="0" err="1" smtClean="0"/>
              <a:t>yellowstriped</a:t>
            </a:r>
            <a:r>
              <a:rPr lang="en-US" dirty="0"/>
              <a:t>, beet)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5275" y="1251115"/>
            <a:ext cx="114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Cutworms</a:t>
            </a:r>
          </a:p>
        </p:txBody>
      </p:sp>
      <p:sp>
        <p:nvSpPr>
          <p:cNvPr id="8" name="Rectangle 7"/>
          <p:cNvSpPr/>
          <p:nvPr/>
        </p:nvSpPr>
        <p:spPr>
          <a:xfrm>
            <a:off x="5131996" y="3918554"/>
            <a:ext cx="333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Tomato </a:t>
            </a:r>
            <a:r>
              <a:rPr lang="en-US" dirty="0" err="1"/>
              <a:t>fruitworm</a:t>
            </a:r>
            <a:r>
              <a:rPr lang="en-US" dirty="0"/>
              <a:t>, corn earworm</a:t>
            </a:r>
          </a:p>
        </p:txBody>
      </p:sp>
    </p:spTree>
    <p:extLst>
      <p:ext uri="{BB962C8B-B14F-4D97-AF65-F5344CB8AC3E}">
        <p14:creationId xmlns:p14="http://schemas.microsoft.com/office/powerpoint/2010/main" val="9464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0705" y="211856"/>
            <a:ext cx="83065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Management </a:t>
            </a:r>
            <a:r>
              <a:rPr lang="en-US" b="1" dirty="0" smtClean="0"/>
              <a:t>practices</a:t>
            </a:r>
          </a:p>
          <a:p>
            <a:endParaRPr lang="en-US" b="1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Natural enemies, </a:t>
            </a:r>
            <a:r>
              <a:rPr lang="en-US" dirty="0" err="1"/>
              <a:t>trichogramma</a:t>
            </a:r>
            <a:r>
              <a:rPr lang="en-US" dirty="0"/>
              <a:t> and </a:t>
            </a:r>
            <a:r>
              <a:rPr lang="en-US" dirty="0" err="1"/>
              <a:t>hyposoter</a:t>
            </a:r>
            <a:r>
              <a:rPr lang="en-US" dirty="0"/>
              <a:t> wasps</a:t>
            </a:r>
          </a:p>
          <a:p>
            <a:pPr marL="214313" indent="-214313">
              <a:buFont typeface="Arial" charset="0"/>
              <a:buChar char="•"/>
            </a:pP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Monitor </a:t>
            </a:r>
            <a:r>
              <a:rPr lang="en-US" dirty="0" smtClean="0"/>
              <a:t>and treatment thresholds (e.g. UC IPM guidelines tomatoes</a:t>
            </a:r>
            <a:r>
              <a:rPr lang="en-US" dirty="0" smtClean="0"/>
              <a:t>)</a:t>
            </a:r>
            <a:endParaRPr lang="en-US" dirty="0" smtClean="0"/>
          </a:p>
          <a:p>
            <a:pPr marL="214313" indent="-214313">
              <a:buFont typeface="Arial" charset="0"/>
              <a:buChar char="•"/>
            </a:pPr>
            <a:endParaRPr lang="en-US" dirty="0" smtClean="0"/>
          </a:p>
          <a:p>
            <a:pPr marL="214313" indent="-214313">
              <a:buFont typeface="Arial" charset="0"/>
              <a:buChar char="•"/>
            </a:pPr>
            <a:r>
              <a:rPr lang="en-US" dirty="0" smtClean="0"/>
              <a:t>Insecticides: </a:t>
            </a:r>
            <a:r>
              <a:rPr lang="en-US" dirty="0" err="1" smtClean="0"/>
              <a:t>Microbials</a:t>
            </a:r>
            <a:r>
              <a:rPr lang="en-US" dirty="0" smtClean="0"/>
              <a:t>: </a:t>
            </a:r>
            <a:r>
              <a:rPr lang="en-US" i="1" dirty="0" smtClean="0"/>
              <a:t>Bacillus </a:t>
            </a:r>
            <a:r>
              <a:rPr lang="en-US" i="1" dirty="0"/>
              <a:t>thuringiensis</a:t>
            </a:r>
            <a:r>
              <a:rPr lang="en-US" dirty="0"/>
              <a:t>, </a:t>
            </a:r>
            <a:r>
              <a:rPr lang="en-US" dirty="0" err="1"/>
              <a:t>Bt</a:t>
            </a:r>
            <a:r>
              <a:rPr lang="en-US" dirty="0"/>
              <a:t> </a:t>
            </a:r>
            <a:r>
              <a:rPr lang="en-US" dirty="0" smtClean="0"/>
              <a:t>(e.g. </a:t>
            </a:r>
            <a:r>
              <a:rPr lang="en-US" dirty="0" err="1" smtClean="0"/>
              <a:t>Xentari</a:t>
            </a:r>
            <a:r>
              <a:rPr lang="en-US" dirty="0" smtClean="0"/>
              <a:t>). Most cost effective. Seduce (</a:t>
            </a:r>
            <a:r>
              <a:rPr lang="en-US" dirty="0" err="1" smtClean="0"/>
              <a:t>spinosad</a:t>
            </a:r>
            <a:r>
              <a:rPr lang="en-US" dirty="0" smtClean="0"/>
              <a:t> </a:t>
            </a:r>
            <a:r>
              <a:rPr lang="en-US" dirty="0" smtClean="0"/>
              <a:t>bait) for cutworms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7" name="Picture 3" descr="was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6132" y="2621439"/>
            <a:ext cx="2205797" cy="143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36" y="2632240"/>
            <a:ext cx="2205797" cy="1656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359" y="4244889"/>
            <a:ext cx="2459470" cy="1616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05" y="4488224"/>
            <a:ext cx="2091520" cy="13943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167" y="6010367"/>
            <a:ext cx="764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Note: Entrust </a:t>
            </a:r>
            <a:r>
              <a:rPr lang="en-US" dirty="0" smtClean="0"/>
              <a:t>(</a:t>
            </a:r>
            <a:r>
              <a:rPr lang="en-US" dirty="0" err="1" smtClean="0"/>
              <a:t>spinosad</a:t>
            </a:r>
            <a:r>
              <a:rPr lang="en-US" dirty="0" smtClean="0"/>
              <a:t>) </a:t>
            </a:r>
            <a:r>
              <a:rPr lang="en-US" dirty="0"/>
              <a:t>targeting </a:t>
            </a:r>
            <a:r>
              <a:rPr lang="en-US" dirty="0" err="1"/>
              <a:t>thrips</a:t>
            </a:r>
            <a:r>
              <a:rPr lang="en-US" dirty="0"/>
              <a:t> will also get worms, but not western </a:t>
            </a:r>
            <a:r>
              <a:rPr lang="en-US" dirty="0" err="1"/>
              <a:t>yellowstriped</a:t>
            </a:r>
            <a:r>
              <a:rPr lang="en-US" dirty="0"/>
              <a:t> </a:t>
            </a:r>
            <a:r>
              <a:rPr lang="en-US" dirty="0" smtClean="0"/>
              <a:t>armyworms</a:t>
            </a:r>
            <a:endParaRPr lang="en-US" dirty="0"/>
          </a:p>
        </p:txBody>
      </p:sp>
      <p:pic>
        <p:nvPicPr>
          <p:cNvPr id="10" name="Picture 2" descr="C:\Users\user\Desktop\Persephone Farm\photos June 2012\Insectary, beetlebank, &amp; weed strip habitat for predator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5"/>
          <a:stretch/>
        </p:blipFill>
        <p:spPr bwMode="auto">
          <a:xfrm>
            <a:off x="6236099" y="2520180"/>
            <a:ext cx="2723985" cy="326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7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23"/>
          <a:stretch/>
        </p:blipFill>
        <p:spPr>
          <a:xfrm>
            <a:off x="976661" y="0"/>
            <a:ext cx="2494698" cy="3082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61" y="3082413"/>
            <a:ext cx="2520538" cy="174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11503_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2" y="4955458"/>
            <a:ext cx="2853813" cy="190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78" y="386672"/>
            <a:ext cx="4344203" cy="562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RBrand_UC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17337</TotalTime>
  <Words>750</Words>
  <Application>Microsoft Macintosh PowerPoint</Application>
  <PresentationFormat>On-screen Show (4:3)</PresentationFormat>
  <Paragraphs>144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Calibri Light</vt:lpstr>
      <vt:lpstr>ＭＳ Ｐゴシック</vt:lpstr>
      <vt:lpstr>Open Sans</vt:lpstr>
      <vt:lpstr>Arial</vt:lpstr>
      <vt:lpstr>ANRBrand_UCCE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Indirect effects of field management on pollination and seed set in hybrid onion seed production  R Long, UCCE Farm Advisor Yolo County</dc:title>
  <dc:creator>Microsoft Office User</dc:creator>
  <cp:lastModifiedBy>Rachael Long</cp:lastModifiedBy>
  <cp:revision>453</cp:revision>
  <dcterms:created xsi:type="dcterms:W3CDTF">2015-09-26T23:26:11Z</dcterms:created>
  <dcterms:modified xsi:type="dcterms:W3CDTF">2019-02-28T14:14:27Z</dcterms:modified>
</cp:coreProperties>
</file>