
<file path=[Content_Types].xml><?xml version="1.0" encoding="utf-8"?>
<Types xmlns="http://schemas.openxmlformats.org/package/2006/content-types">
  <Default Extension="jpg" ContentType="image/jpeg"/>
  <Default Extension="emf" ContentType="image/x-emf"/>
  <Default Extension="xlsx" ContentType="application/vnd.openxmlformats-officedocument.spreadsheetml.sheet"/>
  <Default Extension="jpeg" ContentType="image/jpeg"/>
  <Default Extension="xml" ContentType="application/xml"/>
  <Default Extension="mp4" ContentType="video/unknown"/>
  <Default Extension="vml" ContentType="application/vnd.openxmlformats-officedocument.vmlDrawing"/>
  <Default Extension="bin" ContentType="application/vnd.openxmlformats-officedocument.presentationml.printerSettings"/>
  <Default Extension="png" ContentType="image/png"/>
  <Default Extension="wmf" ContentType="image/x-wmf"/>
  <Default Extension="jfif"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2.xml" ContentType="application/vnd.openxmlformats-officedocument.drawingml.chart+xml"/>
  <Override PartName="/ppt/notesSlides/notesSlide22.xml" ContentType="application/vnd.openxmlformats-officedocument.presentationml.notesSlide+xml"/>
  <Override PartName="/ppt/charts/chart3.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notesSlides/notesSlide29.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Override PartName="/ppt/charts/style5.xml" ContentType="application/vnd.ms-office.chartstyle+xml"/>
  <Override PartName="/ppt/charts/colors5.xml" ContentType="application/vnd.ms-office.chartcolorstyle+xml"/>
  <Override PartName="/ppt/charts/style6.xml" ContentType="application/vnd.ms-office.chartstyle+xml"/>
  <Override PartName="/ppt/charts/colors6.xml" ContentType="application/vnd.ms-office.chartcolorstyle+xml"/>
  <Override PartName="/ppt/charts/style7.xml" ContentType="application/vnd.ms-office.chartstyle+xml"/>
  <Override PartName="/ppt/charts/colors7.xml" ContentType="application/vnd.ms-office.chartcolorstyle+xml"/>
  <Override PartName="/ppt/charts/style8.xml" ContentType="application/vnd.ms-office.chartstyle+xml"/>
  <Override PartName="/ppt/charts/colors8.xml" ContentType="application/vnd.ms-office.chartcolorstyl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8"/>
  </p:notesMasterIdLst>
  <p:sldIdLst>
    <p:sldId id="330" r:id="rId2"/>
    <p:sldId id="257" r:id="rId3"/>
    <p:sldId id="272" r:id="rId4"/>
    <p:sldId id="265" r:id="rId5"/>
    <p:sldId id="266" r:id="rId6"/>
    <p:sldId id="273" r:id="rId7"/>
    <p:sldId id="274" r:id="rId8"/>
    <p:sldId id="279" r:id="rId9"/>
    <p:sldId id="267" r:id="rId10"/>
    <p:sldId id="268" r:id="rId11"/>
    <p:sldId id="270" r:id="rId12"/>
    <p:sldId id="271" r:id="rId13"/>
    <p:sldId id="275" r:id="rId14"/>
    <p:sldId id="280" r:id="rId15"/>
    <p:sldId id="264" r:id="rId16"/>
    <p:sldId id="258" r:id="rId17"/>
    <p:sldId id="276" r:id="rId18"/>
    <p:sldId id="281" r:id="rId19"/>
    <p:sldId id="285" r:id="rId20"/>
    <p:sldId id="284" r:id="rId21"/>
    <p:sldId id="286" r:id="rId22"/>
    <p:sldId id="277" r:id="rId23"/>
    <p:sldId id="288" r:id="rId24"/>
    <p:sldId id="289" r:id="rId25"/>
    <p:sldId id="290" r:id="rId26"/>
    <p:sldId id="291" r:id="rId27"/>
    <p:sldId id="282" r:id="rId28"/>
    <p:sldId id="283" r:id="rId29"/>
    <p:sldId id="261" r:id="rId30"/>
    <p:sldId id="260" r:id="rId31"/>
    <p:sldId id="300" r:id="rId32"/>
    <p:sldId id="293" r:id="rId33"/>
    <p:sldId id="299" r:id="rId34"/>
    <p:sldId id="294" r:id="rId35"/>
    <p:sldId id="296" r:id="rId36"/>
    <p:sldId id="301" r:id="rId37"/>
    <p:sldId id="303" r:id="rId38"/>
    <p:sldId id="304" r:id="rId39"/>
    <p:sldId id="305" r:id="rId40"/>
    <p:sldId id="306" r:id="rId41"/>
    <p:sldId id="307" r:id="rId42"/>
    <p:sldId id="262" r:id="rId43"/>
    <p:sldId id="308" r:id="rId44"/>
    <p:sldId id="312" r:id="rId45"/>
    <p:sldId id="313" r:id="rId46"/>
    <p:sldId id="309" r:id="rId47"/>
    <p:sldId id="315" r:id="rId48"/>
    <p:sldId id="310" r:id="rId49"/>
    <p:sldId id="311" r:id="rId50"/>
    <p:sldId id="316" r:id="rId51"/>
    <p:sldId id="317" r:id="rId52"/>
    <p:sldId id="318" r:id="rId53"/>
    <p:sldId id="322" r:id="rId54"/>
    <p:sldId id="319" r:id="rId55"/>
    <p:sldId id="320" r:id="rId56"/>
    <p:sldId id="323" r:id="rId57"/>
    <p:sldId id="324" r:id="rId58"/>
    <p:sldId id="325" r:id="rId59"/>
    <p:sldId id="331" r:id="rId60"/>
    <p:sldId id="327" r:id="rId61"/>
    <p:sldId id="328" r:id="rId62"/>
    <p:sldId id="326" r:id="rId63"/>
    <p:sldId id="332" r:id="rId64"/>
    <p:sldId id="333" r:id="rId65"/>
    <p:sldId id="334" r:id="rId66"/>
    <p:sldId id="335" r:id="rId6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D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60" autoAdjust="0"/>
    <p:restoredTop sz="68250" autoAdjust="0"/>
  </p:normalViewPr>
  <p:slideViewPr>
    <p:cSldViewPr snapToGrid="0">
      <p:cViewPr>
        <p:scale>
          <a:sx n="75" d="100"/>
          <a:sy n="75" d="100"/>
        </p:scale>
        <p:origin x="-1504" y="-3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notesMaster" Target="notesMasters/notesMaster1.xml"/><Relationship Id="rId69" Type="http://schemas.openxmlformats.org/officeDocument/2006/relationships/printerSettings" Target="printerSettings/printerSettings1.bin"/><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presProps" Target="presProps.xml"/><Relationship Id="rId71" Type="http://schemas.openxmlformats.org/officeDocument/2006/relationships/viewProps" Target="viewProps.xml"/><Relationship Id="rId72"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Work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Ian-admin\Desktop\Box%20Sync\UC%20Davis%20Research\BAGRADA%20BUG\Project%20documents\Parasitoid%20survey\Data%20as%20of%20Apr%202018\Ian%20and%20Brian%20data%20(from%20Charlie).xlsx" TargetMode="External"/><Relationship Id="rId2" Type="http://schemas.microsoft.com/office/2011/relationships/chartStyle" Target="style1.xml"/><Relationship Id="rId3" Type="http://schemas.microsoft.com/office/2011/relationships/chartColorStyle" Target="colors1.xml"/></Relationships>
</file>

<file path=ppt/charts/_rels/chart3.xml.rels><?xml version="1.0" encoding="UTF-8" standalone="yes"?>
<Relationships xmlns="http://schemas.openxmlformats.org/package/2006/relationships"><Relationship Id="rId1" Type="http://schemas.openxmlformats.org/officeDocument/2006/relationships/oleObject" Target="file:///C:\Users\Ian-admin\Desktop\Box%20Sync\UC%20Davis%20Research\BAGRADA%20BUG\Project%20documents\Parasitoid%20survey\Data%20as%20of%20Apr%202018\Ian%20and%20Brian%20data%20(from%20Charlie).xlsx" TargetMode="External"/><Relationship Id="rId2" Type="http://schemas.microsoft.com/office/2011/relationships/chartStyle" Target="style2.xml"/><Relationship Id="rId3" Type="http://schemas.microsoft.com/office/2011/relationships/chartColorStyle" Target="colors2.xml"/></Relationships>
</file>

<file path=ppt/charts/_rels/chart4.xml.rels><?xml version="1.0" encoding="UTF-8" standalone="yes"?>
<Relationships xmlns="http://schemas.openxmlformats.org/package/2006/relationships"><Relationship Id="rId1" Type="http://schemas.openxmlformats.org/officeDocument/2006/relationships/oleObject" Target="file:///C:\Users\Ian-admin\Desktop\Box%20Sync\UC%20Davis%20Research\BAGRADA%20BUG\Project%20documents\Overwintering%20and%20wild%20hosts\Weed%20survey%20data%20(Autosaved).xlsx" TargetMode="External"/><Relationship Id="rId2" Type="http://schemas.microsoft.com/office/2011/relationships/chartStyle" Target="style3.xml"/><Relationship Id="rId3" Type="http://schemas.microsoft.com/office/2011/relationships/chartColorStyle" Target="colors3.xml"/></Relationships>
</file>

<file path=ppt/charts/_rels/chart5.xml.rels><?xml version="1.0" encoding="UTF-8" standalone="yes"?>
<Relationships xmlns="http://schemas.openxmlformats.org/package/2006/relationships"><Relationship Id="rId1" Type="http://schemas.openxmlformats.org/officeDocument/2006/relationships/oleObject" Target="file:///C:\Users\Ian-admin\Desktop\Box%20Sync\UC%20Davis%20Research\BAGRADA%20BUG\Project%20documents\Overwintering%20and%20wild%20hosts\Weed%20survey%20data%20(Autosaved).xlsx" TargetMode="External"/><Relationship Id="rId2" Type="http://schemas.microsoft.com/office/2011/relationships/chartStyle" Target="style4.xml"/><Relationship Id="rId3" Type="http://schemas.microsoft.com/office/2011/relationships/chartColorStyle" Target="colors4.xml"/></Relationships>
</file>

<file path=ppt/charts/_rels/chart6.xml.rels><?xml version="1.0" encoding="UTF-8" standalone="yes"?>
<Relationships xmlns="http://schemas.openxmlformats.org/package/2006/relationships"><Relationship Id="rId1" Type="http://schemas.openxmlformats.org/officeDocument/2006/relationships/oleObject" Target="file:///C:\Users\Jhalendra%20Admin\Box%20Sync\Documents\UC%20Davis%20Research\BAGRADA%20BUG\Presentations%20&amp;%20meetings\Organic%20presentation%202016\Palumbo%20organic%20insecticide%20data.xlsx" TargetMode="External"/><Relationship Id="rId2" Type="http://schemas.microsoft.com/office/2011/relationships/chartStyle" Target="style5.xml"/><Relationship Id="rId3" Type="http://schemas.microsoft.com/office/2011/relationships/chartColorStyle" Target="colors5.xml"/></Relationships>
</file>

<file path=ppt/charts/_rels/chart7.xml.rels><?xml version="1.0" encoding="UTF-8" standalone="yes"?>
<Relationships xmlns="http://schemas.openxmlformats.org/package/2006/relationships"><Relationship Id="rId1" Type="http://schemas.openxmlformats.org/officeDocument/2006/relationships/oleObject" Target="file:///C:\Users\Jhalendra%20Admin\Box%20Sync\Documents\UC%20Davis%20Research\BAGRADA%20BUG\Presentations%20&amp;%20meetings\Organic%20presentation%202016\Palumbo%20organic%20insecticide%20data.xlsx" TargetMode="External"/><Relationship Id="rId2" Type="http://schemas.microsoft.com/office/2011/relationships/chartStyle" Target="style6.xml"/><Relationship Id="rId3" Type="http://schemas.microsoft.com/office/2011/relationships/chartColorStyle" Target="colors6.xml"/></Relationships>
</file>

<file path=ppt/charts/_rels/chart8.xml.rels><?xml version="1.0" encoding="UTF-8" standalone="yes"?>
<Relationships xmlns="http://schemas.openxmlformats.org/package/2006/relationships"><Relationship Id="rId1" Type="http://schemas.openxmlformats.org/officeDocument/2006/relationships/oleObject" Target="file:///C:\Users\Jhalendra%20Admin\Box%20Sync\Documents\UC%20Davis%20Research\BAGRADA%20BUG\Presentations%20&amp;%20meetings\Organic%20presentation%202016\Palumbo%20organic%20insecticide%20data.xlsx" TargetMode="External"/><Relationship Id="rId2" Type="http://schemas.microsoft.com/office/2011/relationships/chartStyle" Target="style7.xml"/><Relationship Id="rId3" Type="http://schemas.microsoft.com/office/2011/relationships/chartColorStyle" Target="colors7.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Sheet1.xlsx"/><Relationship Id="rId2" Type="http://schemas.microsoft.com/office/2011/relationships/chartStyle" Target="style8.xml"/><Relationship Id="rId3" Type="http://schemas.microsoft.com/office/2011/relationships/chartColorStyle" Target="colors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1238827410087"/>
          <c:y val="0.0594200045646468"/>
          <c:w val="0.866915966163013"/>
          <c:h val="0.772150519228575"/>
        </c:manualLayout>
      </c:layout>
      <c:barChart>
        <c:barDir val="col"/>
        <c:grouping val="clustered"/>
        <c:varyColors val="0"/>
        <c:ser>
          <c:idx val="0"/>
          <c:order val="0"/>
          <c:tx>
            <c:strRef>
              <c:f>Sheet1!$B$1</c:f>
              <c:strCache>
                <c:ptCount val="1"/>
                <c:pt idx="0">
                  <c:v>Number per ft2</c:v>
                </c:pt>
              </c:strCache>
            </c:strRef>
          </c:tx>
          <c:spPr>
            <a:ln>
              <a:solidFill>
                <a:schemeClr val="tx1"/>
              </a:solidFill>
            </a:ln>
          </c:spPr>
          <c:invertIfNegative val="0"/>
          <c:cat>
            <c:strRef>
              <c:f>Sheet1!$A$2:$A$7</c:f>
              <c:strCache>
                <c:ptCount val="6"/>
                <c:pt idx="0">
                  <c:v>Blackberry</c:v>
                </c:pt>
                <c:pt idx="1">
                  <c:v>Creeping wildrye</c:v>
                </c:pt>
                <c:pt idx="2">
                  <c:v>Deer grass</c:v>
                </c:pt>
                <c:pt idx="3">
                  <c:v>Elderberry</c:v>
                </c:pt>
                <c:pt idx="4">
                  <c:v>Coyote brush</c:v>
                </c:pt>
                <c:pt idx="5">
                  <c:v>Other native grasses</c:v>
                </c:pt>
              </c:strCache>
            </c:strRef>
          </c:cat>
          <c:val>
            <c:numRef>
              <c:f>Sheet1!$B$2:$B$7</c:f>
              <c:numCache>
                <c:formatCode>General</c:formatCode>
                <c:ptCount val="6"/>
                <c:pt idx="0">
                  <c:v>1.15</c:v>
                </c:pt>
                <c:pt idx="1">
                  <c:v>0.67</c:v>
                </c:pt>
                <c:pt idx="2">
                  <c:v>0.58</c:v>
                </c:pt>
                <c:pt idx="3">
                  <c:v>0.13</c:v>
                </c:pt>
                <c:pt idx="4">
                  <c:v>0.08</c:v>
                </c:pt>
                <c:pt idx="5">
                  <c:v>0.02</c:v>
                </c:pt>
              </c:numCache>
            </c:numRef>
          </c:val>
          <c:extLst xmlns:c16r2="http://schemas.microsoft.com/office/drawing/2015/06/chart">
            <c:ext xmlns:c16="http://schemas.microsoft.com/office/drawing/2014/chart" uri="{C3380CC4-5D6E-409C-BE32-E72D297353CC}">
              <c16:uniqueId val="{00000000-6A93-4CAF-96F2-9834AAE4A2F0}"/>
            </c:ext>
          </c:extLst>
        </c:ser>
        <c:dLbls>
          <c:showLegendKey val="0"/>
          <c:showVal val="0"/>
          <c:showCatName val="0"/>
          <c:showSerName val="0"/>
          <c:showPercent val="0"/>
          <c:showBubbleSize val="0"/>
        </c:dLbls>
        <c:gapWidth val="150"/>
        <c:axId val="-2034342744"/>
        <c:axId val="-2034344104"/>
      </c:barChart>
      <c:catAx>
        <c:axId val="-2034342744"/>
        <c:scaling>
          <c:orientation val="minMax"/>
        </c:scaling>
        <c:delete val="0"/>
        <c:axPos val="b"/>
        <c:numFmt formatCode="General" sourceLinked="0"/>
        <c:majorTickMark val="out"/>
        <c:minorTickMark val="none"/>
        <c:tickLblPos val="nextTo"/>
        <c:crossAx val="-2034344104"/>
        <c:crosses val="autoZero"/>
        <c:auto val="1"/>
        <c:lblAlgn val="ctr"/>
        <c:lblOffset val="100"/>
        <c:noMultiLvlLbl val="0"/>
      </c:catAx>
      <c:valAx>
        <c:axId val="-2034344104"/>
        <c:scaling>
          <c:orientation val="minMax"/>
          <c:max val="1.2"/>
        </c:scaling>
        <c:delete val="0"/>
        <c:axPos val="l"/>
        <c:majorGridlines/>
        <c:title>
          <c:tx>
            <c:rich>
              <a:bodyPr rot="-5400000" vert="horz"/>
              <a:lstStyle/>
              <a:p>
                <a:pPr>
                  <a:defRPr/>
                </a:pPr>
                <a:r>
                  <a:rPr lang="en-US"/>
                  <a:t>Number of stink bugs/ft2</a:t>
                </a:r>
              </a:p>
            </c:rich>
          </c:tx>
          <c:layout>
            <c:manualLayout>
              <c:xMode val="edge"/>
              <c:yMode val="edge"/>
              <c:x val="0.00168918918918919"/>
              <c:y val="0.235834759785462"/>
            </c:manualLayout>
          </c:layout>
          <c:overlay val="0"/>
        </c:title>
        <c:numFmt formatCode="General" sourceLinked="1"/>
        <c:majorTickMark val="out"/>
        <c:minorTickMark val="none"/>
        <c:tickLblPos val="nextTo"/>
        <c:crossAx val="-2034342744"/>
        <c:crosses val="autoZero"/>
        <c:crossBetween val="between"/>
      </c:valAx>
      <c:spPr>
        <a:ln>
          <a:solidFill>
            <a:schemeClr val="tx1"/>
          </a:solidFill>
        </a:ln>
      </c:spPr>
    </c:plotArea>
    <c:plotVisOnly val="1"/>
    <c:dispBlanksAs val="gap"/>
    <c:showDLblsOverMax val="0"/>
  </c:chart>
  <c:spPr>
    <a:ln>
      <a:noFill/>
    </a:ln>
  </c:spPr>
  <c:txPr>
    <a:bodyPr/>
    <a:lstStyle/>
    <a:p>
      <a:pPr>
        <a:defRPr sz="1400">
          <a:solidFill>
            <a:schemeClr val="bg1"/>
          </a:solidFill>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Summary!$F$5</c:f>
              <c:strCache>
                <c:ptCount val="1"/>
                <c:pt idx="0">
                  <c:v>Ground</c:v>
                </c:pt>
              </c:strCache>
            </c:strRef>
          </c:tx>
          <c:spPr>
            <a:solidFill>
              <a:srgbClr val="C08040"/>
            </a:solidFill>
            <a:ln>
              <a:noFill/>
            </a:ln>
            <a:effectLst/>
          </c:spPr>
          <c:invertIfNegative val="0"/>
          <c:cat>
            <c:strRef>
              <c:f>Summary!$I$5:$J$5</c:f>
              <c:strCache>
                <c:ptCount val="2"/>
                <c:pt idx="0">
                  <c:v>% eaten</c:v>
                </c:pt>
                <c:pt idx="1">
                  <c:v>% parasitized</c:v>
                </c:pt>
              </c:strCache>
            </c:strRef>
          </c:cat>
          <c:val>
            <c:numRef>
              <c:f>Summary!$I$6:$J$6</c:f>
              <c:numCache>
                <c:formatCode>General</c:formatCode>
                <c:ptCount val="2"/>
                <c:pt idx="0" formatCode="0.00">
                  <c:v>36.54082888797702</c:v>
                </c:pt>
                <c:pt idx="1">
                  <c:v>0.0</c:v>
                </c:pt>
              </c:numCache>
            </c:numRef>
          </c:val>
          <c:extLst xmlns:c16r2="http://schemas.microsoft.com/office/drawing/2015/06/chart">
            <c:ext xmlns:c16="http://schemas.microsoft.com/office/drawing/2014/chart" uri="{C3380CC4-5D6E-409C-BE32-E72D297353CC}">
              <c16:uniqueId val="{00000000-A533-4475-99D8-63B0F47B93AB}"/>
            </c:ext>
          </c:extLst>
        </c:ser>
        <c:ser>
          <c:idx val="1"/>
          <c:order val="1"/>
          <c:tx>
            <c:strRef>
              <c:f>Summary!$F$2</c:f>
              <c:strCache>
                <c:ptCount val="1"/>
                <c:pt idx="0">
                  <c:v>Foliar</c:v>
                </c:pt>
              </c:strCache>
            </c:strRef>
          </c:tx>
          <c:spPr>
            <a:solidFill>
              <a:srgbClr val="00F66F"/>
            </a:solidFill>
            <a:ln>
              <a:noFill/>
            </a:ln>
            <a:effectLst/>
          </c:spPr>
          <c:invertIfNegative val="0"/>
          <c:val>
            <c:numRef>
              <c:f>Summary!$I$3:$J$3</c:f>
              <c:numCache>
                <c:formatCode>0.00</c:formatCode>
                <c:ptCount val="2"/>
                <c:pt idx="0">
                  <c:v>26.76725919801571</c:v>
                </c:pt>
                <c:pt idx="1">
                  <c:v>0.227366680446466</c:v>
                </c:pt>
              </c:numCache>
            </c:numRef>
          </c:val>
          <c:extLst xmlns:c16r2="http://schemas.microsoft.com/office/drawing/2015/06/chart">
            <c:ext xmlns:c16="http://schemas.microsoft.com/office/drawing/2014/chart" uri="{C3380CC4-5D6E-409C-BE32-E72D297353CC}">
              <c16:uniqueId val="{00000001-A533-4475-99D8-63B0F47B93AB}"/>
            </c:ext>
          </c:extLst>
        </c:ser>
        <c:dLbls>
          <c:showLegendKey val="0"/>
          <c:showVal val="0"/>
          <c:showCatName val="0"/>
          <c:showSerName val="0"/>
          <c:showPercent val="0"/>
          <c:showBubbleSize val="0"/>
        </c:dLbls>
        <c:gapWidth val="219"/>
        <c:overlap val="-27"/>
        <c:axId val="-2032476968"/>
        <c:axId val="-2034535640"/>
      </c:barChart>
      <c:catAx>
        <c:axId val="-2032476968"/>
        <c:scaling>
          <c:orientation val="minMax"/>
        </c:scaling>
        <c:delete val="0"/>
        <c:axPos val="b"/>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800" b="0" i="0" u="none" strike="noStrike" kern="1200" baseline="0">
                <a:solidFill>
                  <a:schemeClr val="bg1"/>
                </a:solidFill>
                <a:latin typeface="+mj-lt"/>
                <a:ea typeface="+mn-ea"/>
                <a:cs typeface="+mn-cs"/>
              </a:defRPr>
            </a:pPr>
            <a:endParaRPr lang="en-US"/>
          </a:p>
        </c:txPr>
        <c:crossAx val="-2034535640"/>
        <c:crosses val="autoZero"/>
        <c:auto val="1"/>
        <c:lblAlgn val="ctr"/>
        <c:lblOffset val="100"/>
        <c:noMultiLvlLbl val="0"/>
      </c:catAx>
      <c:valAx>
        <c:axId val="-2034535640"/>
        <c:scaling>
          <c:orientation val="minMax"/>
        </c:scaling>
        <c:delete val="0"/>
        <c:axPos val="l"/>
        <c:title>
          <c:tx>
            <c:rich>
              <a:bodyPr rot="-5400000" spcFirstLastPara="1" vertOverflow="ellipsis" vert="horz" wrap="square" anchor="ctr" anchorCtr="1"/>
              <a:lstStyle/>
              <a:p>
                <a:pPr>
                  <a:defRPr sz="1800" b="0" i="0" u="none" strike="noStrike" kern="1200" baseline="0">
                    <a:solidFill>
                      <a:schemeClr val="bg1"/>
                    </a:solidFill>
                    <a:latin typeface="+mj-lt"/>
                    <a:ea typeface="+mn-ea"/>
                    <a:cs typeface="+mn-cs"/>
                  </a:defRPr>
                </a:pPr>
                <a:r>
                  <a:rPr lang="en-US" dirty="0" smtClean="0"/>
                  <a:t>Percent of eggs</a:t>
                </a:r>
                <a:endParaRPr lang="en-US" dirty="0"/>
              </a:p>
            </c:rich>
          </c:tx>
          <c:layout>
            <c:manualLayout>
              <c:xMode val="edge"/>
              <c:yMode val="edge"/>
              <c:x val="0.0112755461592671"/>
              <c:y val="0.197600992810681"/>
            </c:manualLayout>
          </c:layout>
          <c:overlay val="0"/>
          <c:spPr>
            <a:noFill/>
            <a:ln>
              <a:noFill/>
            </a:ln>
            <a:effectLst/>
          </c:spPr>
        </c:title>
        <c:numFmt formatCode="0" sourceLinked="0"/>
        <c:majorTickMark val="in"/>
        <c:minorTickMark val="in"/>
        <c:tickLblPos val="nextTo"/>
        <c:spPr>
          <a:noFill/>
          <a:ln>
            <a:solidFill>
              <a:schemeClr val="bg1"/>
            </a:solidFill>
          </a:ln>
          <a:effectLst/>
        </c:spPr>
        <c:txPr>
          <a:bodyPr rot="-60000000" spcFirstLastPara="1" vertOverflow="ellipsis" vert="horz" wrap="square" anchor="ctr" anchorCtr="1"/>
          <a:lstStyle/>
          <a:p>
            <a:pPr>
              <a:defRPr sz="1800" b="0" i="0" u="none" strike="noStrike" kern="1200" baseline="0">
                <a:solidFill>
                  <a:schemeClr val="bg1"/>
                </a:solidFill>
                <a:latin typeface="+mj-lt"/>
                <a:ea typeface="+mn-ea"/>
                <a:cs typeface="+mn-cs"/>
              </a:defRPr>
            </a:pPr>
            <a:endParaRPr lang="en-US"/>
          </a:p>
        </c:txPr>
        <c:crossAx val="-2032476968"/>
        <c:crosses val="autoZero"/>
        <c:crossBetween val="between"/>
        <c:majorUnit val="10.0"/>
        <c:minorUnit val="5.0"/>
      </c:valAx>
      <c:spPr>
        <a:noFill/>
        <a:ln>
          <a:noFill/>
        </a:ln>
        <a:effectLst/>
      </c:spPr>
    </c:plotArea>
    <c:legend>
      <c:legendPos val="r"/>
      <c:layout>
        <c:manualLayout>
          <c:xMode val="edge"/>
          <c:yMode val="edge"/>
          <c:x val="0.530329028871391"/>
          <c:y val="0.104241698048614"/>
          <c:w val="0.215233595800525"/>
          <c:h val="0.201124614857925"/>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j-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1800">
          <a:solidFill>
            <a:schemeClr val="bg1"/>
          </a:solidFill>
          <a:latin typeface="+mj-lt"/>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Summary!$F$5</c:f>
              <c:strCache>
                <c:ptCount val="1"/>
                <c:pt idx="0">
                  <c:v>Ground</c:v>
                </c:pt>
              </c:strCache>
            </c:strRef>
          </c:tx>
          <c:spPr>
            <a:solidFill>
              <a:srgbClr val="C08040"/>
            </a:solidFill>
            <a:ln>
              <a:noFill/>
            </a:ln>
            <a:effectLst/>
          </c:spPr>
          <c:invertIfNegative val="0"/>
          <c:cat>
            <c:strRef>
              <c:f>Summary!$I$5:$J$5</c:f>
              <c:strCache>
                <c:ptCount val="2"/>
                <c:pt idx="0">
                  <c:v>% eaten</c:v>
                </c:pt>
                <c:pt idx="1">
                  <c:v>% parasitized</c:v>
                </c:pt>
              </c:strCache>
            </c:strRef>
          </c:cat>
          <c:val>
            <c:numRef>
              <c:f>Summary!$I$6:$J$6</c:f>
              <c:numCache>
                <c:formatCode>General</c:formatCode>
                <c:ptCount val="2"/>
                <c:pt idx="0" formatCode="0.00">
                  <c:v>36.54082888797702</c:v>
                </c:pt>
                <c:pt idx="1">
                  <c:v>0.0</c:v>
                </c:pt>
              </c:numCache>
            </c:numRef>
          </c:val>
          <c:extLst xmlns:c16r2="http://schemas.microsoft.com/office/drawing/2015/06/chart">
            <c:ext xmlns:c16="http://schemas.microsoft.com/office/drawing/2014/chart" uri="{C3380CC4-5D6E-409C-BE32-E72D297353CC}">
              <c16:uniqueId val="{00000000-A533-4475-99D8-63B0F47B93AB}"/>
            </c:ext>
          </c:extLst>
        </c:ser>
        <c:ser>
          <c:idx val="1"/>
          <c:order val="1"/>
          <c:tx>
            <c:strRef>
              <c:f>Summary!$F$2</c:f>
              <c:strCache>
                <c:ptCount val="1"/>
                <c:pt idx="0">
                  <c:v>Foliar</c:v>
                </c:pt>
              </c:strCache>
            </c:strRef>
          </c:tx>
          <c:spPr>
            <a:solidFill>
              <a:srgbClr val="00F66F"/>
            </a:solidFill>
            <a:ln>
              <a:noFill/>
            </a:ln>
            <a:effectLst/>
          </c:spPr>
          <c:invertIfNegative val="0"/>
          <c:val>
            <c:numRef>
              <c:f>Summary!$I$3:$J$3</c:f>
              <c:numCache>
                <c:formatCode>0.00</c:formatCode>
                <c:ptCount val="2"/>
                <c:pt idx="0">
                  <c:v>26.76725919801571</c:v>
                </c:pt>
                <c:pt idx="1">
                  <c:v>0.227366680446466</c:v>
                </c:pt>
              </c:numCache>
            </c:numRef>
          </c:val>
          <c:extLst xmlns:c16r2="http://schemas.microsoft.com/office/drawing/2015/06/chart">
            <c:ext xmlns:c16="http://schemas.microsoft.com/office/drawing/2014/chart" uri="{C3380CC4-5D6E-409C-BE32-E72D297353CC}">
              <c16:uniqueId val="{00000001-A533-4475-99D8-63B0F47B93AB}"/>
            </c:ext>
          </c:extLst>
        </c:ser>
        <c:dLbls>
          <c:showLegendKey val="0"/>
          <c:showVal val="0"/>
          <c:showCatName val="0"/>
          <c:showSerName val="0"/>
          <c:showPercent val="0"/>
          <c:showBubbleSize val="0"/>
        </c:dLbls>
        <c:gapWidth val="219"/>
        <c:overlap val="-27"/>
        <c:axId val="-2001577304"/>
        <c:axId val="-2001626456"/>
      </c:barChart>
      <c:catAx>
        <c:axId val="-2001577304"/>
        <c:scaling>
          <c:orientation val="minMax"/>
        </c:scaling>
        <c:delete val="0"/>
        <c:axPos val="b"/>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800" b="0" i="0" u="none" strike="noStrike" kern="1200" baseline="0">
                <a:solidFill>
                  <a:schemeClr val="bg1"/>
                </a:solidFill>
                <a:latin typeface="+mj-lt"/>
                <a:ea typeface="+mn-ea"/>
                <a:cs typeface="+mn-cs"/>
              </a:defRPr>
            </a:pPr>
            <a:endParaRPr lang="en-US"/>
          </a:p>
        </c:txPr>
        <c:crossAx val="-2001626456"/>
        <c:crosses val="autoZero"/>
        <c:auto val="1"/>
        <c:lblAlgn val="ctr"/>
        <c:lblOffset val="100"/>
        <c:noMultiLvlLbl val="0"/>
      </c:catAx>
      <c:valAx>
        <c:axId val="-2001626456"/>
        <c:scaling>
          <c:orientation val="minMax"/>
        </c:scaling>
        <c:delete val="0"/>
        <c:axPos val="l"/>
        <c:title>
          <c:tx>
            <c:rich>
              <a:bodyPr rot="-5400000" spcFirstLastPara="1" vertOverflow="ellipsis" vert="horz" wrap="square" anchor="ctr" anchorCtr="1"/>
              <a:lstStyle/>
              <a:p>
                <a:pPr>
                  <a:defRPr sz="1800" b="0" i="0" u="none" strike="noStrike" kern="1200" baseline="0">
                    <a:solidFill>
                      <a:schemeClr val="bg1"/>
                    </a:solidFill>
                    <a:latin typeface="+mj-lt"/>
                    <a:ea typeface="+mn-ea"/>
                    <a:cs typeface="+mn-cs"/>
                  </a:defRPr>
                </a:pPr>
                <a:r>
                  <a:rPr lang="en-US" dirty="0" smtClean="0"/>
                  <a:t>Percent of eggs</a:t>
                </a:r>
                <a:endParaRPr lang="en-US" dirty="0"/>
              </a:p>
            </c:rich>
          </c:tx>
          <c:layout>
            <c:manualLayout>
              <c:xMode val="edge"/>
              <c:yMode val="edge"/>
              <c:x val="0.0112755461592671"/>
              <c:y val="0.197600992810681"/>
            </c:manualLayout>
          </c:layout>
          <c:overlay val="0"/>
          <c:spPr>
            <a:noFill/>
            <a:ln>
              <a:noFill/>
            </a:ln>
            <a:effectLst/>
          </c:spPr>
        </c:title>
        <c:numFmt formatCode="0" sourceLinked="0"/>
        <c:majorTickMark val="in"/>
        <c:minorTickMark val="in"/>
        <c:tickLblPos val="nextTo"/>
        <c:spPr>
          <a:noFill/>
          <a:ln>
            <a:solidFill>
              <a:schemeClr val="bg1"/>
            </a:solidFill>
          </a:ln>
          <a:effectLst/>
        </c:spPr>
        <c:txPr>
          <a:bodyPr rot="-60000000" spcFirstLastPara="1" vertOverflow="ellipsis" vert="horz" wrap="square" anchor="ctr" anchorCtr="1"/>
          <a:lstStyle/>
          <a:p>
            <a:pPr>
              <a:defRPr sz="1800" b="0" i="0" u="none" strike="noStrike" kern="1200" baseline="0">
                <a:solidFill>
                  <a:schemeClr val="bg1"/>
                </a:solidFill>
                <a:latin typeface="+mj-lt"/>
                <a:ea typeface="+mn-ea"/>
                <a:cs typeface="+mn-cs"/>
              </a:defRPr>
            </a:pPr>
            <a:endParaRPr lang="en-US"/>
          </a:p>
        </c:txPr>
        <c:crossAx val="-2001577304"/>
        <c:crosses val="autoZero"/>
        <c:crossBetween val="between"/>
        <c:majorUnit val="10.0"/>
        <c:minorUnit val="5.0"/>
      </c:valAx>
      <c:spPr>
        <a:noFill/>
        <a:ln>
          <a:noFill/>
        </a:ln>
        <a:effectLst/>
      </c:spPr>
    </c:plotArea>
    <c:legend>
      <c:legendPos val="r"/>
      <c:layout>
        <c:manualLayout>
          <c:xMode val="edge"/>
          <c:yMode val="edge"/>
          <c:x val="0.44576251435801"/>
          <c:y val="0.0897489444254251"/>
          <c:w val="0.215233595800525"/>
          <c:h val="0.201124614857925"/>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j-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1800">
          <a:solidFill>
            <a:schemeClr val="bg1"/>
          </a:solidFill>
          <a:latin typeface="+mj-lt"/>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0026730375497"/>
          <c:y val="0.0766207729658689"/>
          <c:w val="0.707784597389151"/>
          <c:h val="0.654343531469507"/>
        </c:manualLayout>
      </c:layout>
      <c:scatterChart>
        <c:scatterStyle val="lineMarker"/>
        <c:varyColors val="0"/>
        <c:ser>
          <c:idx val="6"/>
          <c:order val="0"/>
          <c:tx>
            <c:strRef>
              <c:f>summarized!$B$194</c:f>
              <c:strCache>
                <c:ptCount val="1"/>
                <c:pt idx="0">
                  <c:v>Watsonville</c:v>
                </c:pt>
              </c:strCache>
            </c:strRef>
          </c:tx>
          <c:spPr>
            <a:ln w="19050" cap="rnd">
              <a:solidFill>
                <a:srgbClr val="FF7C80"/>
              </a:solidFill>
              <a:round/>
            </a:ln>
            <a:effectLst/>
          </c:spPr>
          <c:marker>
            <c:symbol val="circle"/>
            <c:size val="5"/>
            <c:spPr>
              <a:solidFill>
                <a:srgbClr val="FF7C80"/>
              </a:solidFill>
              <a:ln w="9525">
                <a:solidFill>
                  <a:srgbClr val="FF7C80"/>
                </a:solidFill>
              </a:ln>
              <a:effectLst/>
            </c:spPr>
          </c:marker>
          <c:xVal>
            <c:numRef>
              <c:f>summarized!$C$194:$C$205</c:f>
              <c:numCache>
                <c:formatCode>m/d/yyyy</c:formatCode>
                <c:ptCount val="12"/>
                <c:pt idx="0">
                  <c:v>41995.0</c:v>
                </c:pt>
                <c:pt idx="1">
                  <c:v>42017.0</c:v>
                </c:pt>
                <c:pt idx="2">
                  <c:v>42068.0</c:v>
                </c:pt>
                <c:pt idx="3">
                  <c:v>42089.0</c:v>
                </c:pt>
                <c:pt idx="4">
                  <c:v>42118.0</c:v>
                </c:pt>
                <c:pt idx="5">
                  <c:v>42152.0</c:v>
                </c:pt>
                <c:pt idx="6">
                  <c:v>42207.0</c:v>
                </c:pt>
                <c:pt idx="7">
                  <c:v>42237.0</c:v>
                </c:pt>
                <c:pt idx="8">
                  <c:v>42270.0</c:v>
                </c:pt>
                <c:pt idx="9">
                  <c:v>42299.0</c:v>
                </c:pt>
                <c:pt idx="10">
                  <c:v>42330.0</c:v>
                </c:pt>
                <c:pt idx="11">
                  <c:v>42634.0</c:v>
                </c:pt>
              </c:numCache>
            </c:numRef>
          </c:xVal>
          <c:yVal>
            <c:numRef>
              <c:f>summarized!$D$194:$D$205</c:f>
              <c:numCache>
                <c:formatCode>###0.00</c:formatCode>
                <c:ptCount val="12"/>
                <c:pt idx="0">
                  <c:v>0.0</c:v>
                </c:pt>
                <c:pt idx="1">
                  <c:v>0.0</c:v>
                </c:pt>
                <c:pt idx="2">
                  <c:v>0.0</c:v>
                </c:pt>
                <c:pt idx="3">
                  <c:v>0.0</c:v>
                </c:pt>
                <c:pt idx="4">
                  <c:v>0.0</c:v>
                </c:pt>
                <c:pt idx="5">
                  <c:v>0.0</c:v>
                </c:pt>
                <c:pt idx="6">
                  <c:v>1.8</c:v>
                </c:pt>
                <c:pt idx="7">
                  <c:v>1.8</c:v>
                </c:pt>
                <c:pt idx="8" formatCode="####.00">
                  <c:v>0.8</c:v>
                </c:pt>
                <c:pt idx="9" formatCode="####.00">
                  <c:v>0.2</c:v>
                </c:pt>
                <c:pt idx="10">
                  <c:v>0.0</c:v>
                </c:pt>
                <c:pt idx="11">
                  <c:v>0.0</c:v>
                </c:pt>
              </c:numCache>
            </c:numRef>
          </c:yVal>
          <c:smooth val="0"/>
          <c:extLst xmlns:c16r2="http://schemas.microsoft.com/office/drawing/2015/06/chart">
            <c:ext xmlns:c16="http://schemas.microsoft.com/office/drawing/2014/chart" uri="{C3380CC4-5D6E-409C-BE32-E72D297353CC}">
              <c16:uniqueId val="{00000000-4219-4224-9C2A-77C33DA2EA09}"/>
            </c:ext>
          </c:extLst>
        </c:ser>
        <c:ser>
          <c:idx val="5"/>
          <c:order val="1"/>
          <c:tx>
            <c:strRef>
              <c:f>summarized!$B$175</c:f>
              <c:strCache>
                <c:ptCount val="1"/>
                <c:pt idx="0">
                  <c:v>Spence</c:v>
                </c:pt>
              </c:strCache>
            </c:strRef>
          </c:tx>
          <c:spPr>
            <a:ln w="19050" cap="rnd">
              <a:solidFill>
                <a:schemeClr val="accent6"/>
              </a:solidFill>
              <a:round/>
            </a:ln>
            <a:effectLst/>
          </c:spPr>
          <c:marker>
            <c:symbol val="circle"/>
            <c:size val="5"/>
            <c:spPr>
              <a:solidFill>
                <a:schemeClr val="accent6"/>
              </a:solidFill>
              <a:ln w="9525">
                <a:solidFill>
                  <a:schemeClr val="accent6"/>
                </a:solidFill>
              </a:ln>
              <a:effectLst/>
            </c:spPr>
          </c:marker>
          <c:errBars>
            <c:errDir val="y"/>
            <c:errBarType val="both"/>
            <c:errValType val="cust"/>
            <c:noEndCap val="0"/>
            <c:plus>
              <c:numRef>
                <c:f>summarized!$F$175:$F$184</c:f>
                <c:numCache>
                  <c:formatCode>General</c:formatCode>
                  <c:ptCount val="10"/>
                  <c:pt idx="0">
                    <c:v>0.0</c:v>
                  </c:pt>
                  <c:pt idx="1">
                    <c:v>0.0</c:v>
                  </c:pt>
                  <c:pt idx="2">
                    <c:v>0.0</c:v>
                  </c:pt>
                  <c:pt idx="3">
                    <c:v>0.0</c:v>
                  </c:pt>
                  <c:pt idx="4">
                    <c:v>0.0</c:v>
                  </c:pt>
                  <c:pt idx="5">
                    <c:v>0.0</c:v>
                  </c:pt>
                  <c:pt idx="6">
                    <c:v>0.0</c:v>
                  </c:pt>
                  <c:pt idx="7">
                    <c:v>0.0</c:v>
                  </c:pt>
                  <c:pt idx="8">
                    <c:v>0.4</c:v>
                  </c:pt>
                  <c:pt idx="9">
                    <c:v>1.462873883832779</c:v>
                  </c:pt>
                </c:numCache>
              </c:numRef>
            </c:plus>
            <c:minus>
              <c:numRef>
                <c:f>summarized!$F$175:$F$184</c:f>
                <c:numCache>
                  <c:formatCode>General</c:formatCode>
                  <c:ptCount val="10"/>
                  <c:pt idx="0">
                    <c:v>0.0</c:v>
                  </c:pt>
                  <c:pt idx="1">
                    <c:v>0.0</c:v>
                  </c:pt>
                  <c:pt idx="2">
                    <c:v>0.0</c:v>
                  </c:pt>
                  <c:pt idx="3">
                    <c:v>0.0</c:v>
                  </c:pt>
                  <c:pt idx="4">
                    <c:v>0.0</c:v>
                  </c:pt>
                  <c:pt idx="5">
                    <c:v>0.0</c:v>
                  </c:pt>
                  <c:pt idx="6">
                    <c:v>0.0</c:v>
                  </c:pt>
                  <c:pt idx="7">
                    <c:v>0.0</c:v>
                  </c:pt>
                  <c:pt idx="8">
                    <c:v>0.4</c:v>
                  </c:pt>
                  <c:pt idx="9">
                    <c:v>1.462873883832779</c:v>
                  </c:pt>
                </c:numCache>
              </c:numRef>
            </c:minus>
            <c:spPr>
              <a:noFill/>
              <a:ln w="6350" cap="flat" cmpd="sng" algn="ctr">
                <a:solidFill>
                  <a:schemeClr val="bg1"/>
                </a:solidFill>
                <a:round/>
              </a:ln>
              <a:effectLst/>
            </c:spPr>
          </c:errBars>
          <c:xVal>
            <c:numRef>
              <c:f>summarized!$C$175:$C$190</c:f>
              <c:numCache>
                <c:formatCode>m/d/yyyy</c:formatCode>
                <c:ptCount val="16"/>
                <c:pt idx="0">
                  <c:v>41995.0</c:v>
                </c:pt>
                <c:pt idx="1">
                  <c:v>42017.0</c:v>
                </c:pt>
                <c:pt idx="2">
                  <c:v>42068.0</c:v>
                </c:pt>
                <c:pt idx="3">
                  <c:v>42089.0</c:v>
                </c:pt>
                <c:pt idx="4">
                  <c:v>42117.0</c:v>
                </c:pt>
                <c:pt idx="5">
                  <c:v>42152.0</c:v>
                </c:pt>
                <c:pt idx="6">
                  <c:v>42207.0</c:v>
                </c:pt>
                <c:pt idx="7">
                  <c:v>42236.0</c:v>
                </c:pt>
                <c:pt idx="8">
                  <c:v>42270.0</c:v>
                </c:pt>
                <c:pt idx="9">
                  <c:v>42299.0</c:v>
                </c:pt>
                <c:pt idx="10">
                  <c:v>42330.0</c:v>
                </c:pt>
                <c:pt idx="11">
                  <c:v>42355.0</c:v>
                </c:pt>
                <c:pt idx="12">
                  <c:v>42392.0</c:v>
                </c:pt>
                <c:pt idx="13">
                  <c:v>42423.0</c:v>
                </c:pt>
                <c:pt idx="14">
                  <c:v>42459.0</c:v>
                </c:pt>
                <c:pt idx="15">
                  <c:v>42634.0</c:v>
                </c:pt>
              </c:numCache>
            </c:numRef>
          </c:xVal>
          <c:yVal>
            <c:numRef>
              <c:f>summarized!$D$175:$D$190</c:f>
              <c:numCache>
                <c:formatCode>###0.00</c:formatCode>
                <c:ptCount val="16"/>
                <c:pt idx="0">
                  <c:v>0.0</c:v>
                </c:pt>
                <c:pt idx="1">
                  <c:v>0.0</c:v>
                </c:pt>
                <c:pt idx="2">
                  <c:v>0.0</c:v>
                </c:pt>
                <c:pt idx="3">
                  <c:v>0.0</c:v>
                </c:pt>
                <c:pt idx="4">
                  <c:v>0.0</c:v>
                </c:pt>
                <c:pt idx="5">
                  <c:v>0.0</c:v>
                </c:pt>
                <c:pt idx="6">
                  <c:v>0.0</c:v>
                </c:pt>
                <c:pt idx="7">
                  <c:v>0.0</c:v>
                </c:pt>
                <c:pt idx="8">
                  <c:v>2.4</c:v>
                </c:pt>
                <c:pt idx="9">
                  <c:v>3.2</c:v>
                </c:pt>
                <c:pt idx="10">
                  <c:v>0.0</c:v>
                </c:pt>
                <c:pt idx="11">
                  <c:v>0.0</c:v>
                </c:pt>
                <c:pt idx="12">
                  <c:v>0.0</c:v>
                </c:pt>
                <c:pt idx="13">
                  <c:v>0.0</c:v>
                </c:pt>
                <c:pt idx="14">
                  <c:v>0.0</c:v>
                </c:pt>
                <c:pt idx="15">
                  <c:v>0.0</c:v>
                </c:pt>
              </c:numCache>
            </c:numRef>
          </c:yVal>
          <c:smooth val="0"/>
          <c:extLst xmlns:c16r2="http://schemas.microsoft.com/office/drawing/2015/06/chart">
            <c:ext xmlns:c16="http://schemas.microsoft.com/office/drawing/2014/chart" uri="{C3380CC4-5D6E-409C-BE32-E72D297353CC}">
              <c16:uniqueId val="{00000001-4219-4224-9C2A-77C33DA2EA09}"/>
            </c:ext>
          </c:extLst>
        </c:ser>
        <c:ser>
          <c:idx val="0"/>
          <c:order val="2"/>
          <c:tx>
            <c:strRef>
              <c:f>summarized!$B$87</c:f>
              <c:strCache>
                <c:ptCount val="1"/>
                <c:pt idx="0">
                  <c:v>Chualar</c:v>
                </c:pt>
              </c:strCache>
            </c:strRef>
          </c:tx>
          <c:spPr>
            <a:ln w="19050" cap="rnd">
              <a:solidFill>
                <a:srgbClr val="B9FF2D"/>
              </a:solidFill>
              <a:round/>
            </a:ln>
            <a:effectLst/>
          </c:spPr>
          <c:marker>
            <c:symbol val="circle"/>
            <c:size val="5"/>
            <c:spPr>
              <a:solidFill>
                <a:srgbClr val="B9FF2D"/>
              </a:solidFill>
              <a:ln w="9525">
                <a:solidFill>
                  <a:srgbClr val="B9FF2D"/>
                </a:solidFill>
              </a:ln>
              <a:effectLst/>
            </c:spPr>
          </c:marker>
          <c:errBars>
            <c:errDir val="y"/>
            <c:errBarType val="both"/>
            <c:errValType val="cust"/>
            <c:noEndCap val="0"/>
            <c:plus>
              <c:numRef>
                <c:f>summarized!$F$87:$F$96</c:f>
                <c:numCache>
                  <c:formatCode>General</c:formatCode>
                  <c:ptCount val="10"/>
                  <c:pt idx="0">
                    <c:v>0.0</c:v>
                  </c:pt>
                  <c:pt idx="1">
                    <c:v>0.0</c:v>
                  </c:pt>
                  <c:pt idx="2">
                    <c:v>0.0</c:v>
                  </c:pt>
                  <c:pt idx="3">
                    <c:v>0.0</c:v>
                  </c:pt>
                  <c:pt idx="4">
                    <c:v>0.0</c:v>
                  </c:pt>
                  <c:pt idx="5">
                    <c:v>0.0</c:v>
                  </c:pt>
                  <c:pt idx="6">
                    <c:v>0.0</c:v>
                  </c:pt>
                  <c:pt idx="7">
                    <c:v>0.4</c:v>
                  </c:pt>
                  <c:pt idx="8">
                    <c:v>1.63095064303001</c:v>
                  </c:pt>
                  <c:pt idx="9">
                    <c:v>0.0</c:v>
                  </c:pt>
                </c:numCache>
              </c:numRef>
            </c:plus>
            <c:minus>
              <c:numRef>
                <c:f>summarized!$F$87:$F$96</c:f>
                <c:numCache>
                  <c:formatCode>General</c:formatCode>
                  <c:ptCount val="10"/>
                  <c:pt idx="0">
                    <c:v>0.0</c:v>
                  </c:pt>
                  <c:pt idx="1">
                    <c:v>0.0</c:v>
                  </c:pt>
                  <c:pt idx="2">
                    <c:v>0.0</c:v>
                  </c:pt>
                  <c:pt idx="3">
                    <c:v>0.0</c:v>
                  </c:pt>
                  <c:pt idx="4">
                    <c:v>0.0</c:v>
                  </c:pt>
                  <c:pt idx="5">
                    <c:v>0.0</c:v>
                  </c:pt>
                  <c:pt idx="6">
                    <c:v>0.0</c:v>
                  </c:pt>
                  <c:pt idx="7">
                    <c:v>0.4</c:v>
                  </c:pt>
                  <c:pt idx="8">
                    <c:v>1.63095064303001</c:v>
                  </c:pt>
                  <c:pt idx="9">
                    <c:v>0.0</c:v>
                  </c:pt>
                </c:numCache>
              </c:numRef>
            </c:minus>
            <c:spPr>
              <a:noFill/>
              <a:ln w="6350" cap="flat" cmpd="sng" algn="ctr">
                <a:solidFill>
                  <a:schemeClr val="bg1"/>
                </a:solidFill>
                <a:round/>
              </a:ln>
              <a:effectLst/>
            </c:spPr>
          </c:errBars>
          <c:xVal>
            <c:numRef>
              <c:f>summarized!$C$194:$C$203</c:f>
              <c:numCache>
                <c:formatCode>m/d/yyyy</c:formatCode>
                <c:ptCount val="10"/>
                <c:pt idx="0">
                  <c:v>41995.0</c:v>
                </c:pt>
                <c:pt idx="1">
                  <c:v>42017.0</c:v>
                </c:pt>
                <c:pt idx="2">
                  <c:v>42068.0</c:v>
                </c:pt>
                <c:pt idx="3">
                  <c:v>42089.0</c:v>
                </c:pt>
                <c:pt idx="4">
                  <c:v>42118.0</c:v>
                </c:pt>
                <c:pt idx="5">
                  <c:v>42152.0</c:v>
                </c:pt>
                <c:pt idx="6">
                  <c:v>42207.0</c:v>
                </c:pt>
                <c:pt idx="7">
                  <c:v>42237.0</c:v>
                </c:pt>
                <c:pt idx="8">
                  <c:v>42270.0</c:v>
                </c:pt>
                <c:pt idx="9">
                  <c:v>42299.0</c:v>
                </c:pt>
              </c:numCache>
            </c:numRef>
          </c:xVal>
          <c:yVal>
            <c:numRef>
              <c:f>summarized!$D$87:$D$96</c:f>
              <c:numCache>
                <c:formatCode>###0.00</c:formatCode>
                <c:ptCount val="10"/>
                <c:pt idx="0">
                  <c:v>0.0</c:v>
                </c:pt>
                <c:pt idx="1">
                  <c:v>0.0</c:v>
                </c:pt>
                <c:pt idx="2">
                  <c:v>0.0</c:v>
                </c:pt>
                <c:pt idx="3">
                  <c:v>0.0</c:v>
                </c:pt>
                <c:pt idx="4">
                  <c:v>0.0</c:v>
                </c:pt>
                <c:pt idx="5">
                  <c:v>0.0</c:v>
                </c:pt>
                <c:pt idx="6">
                  <c:v>0.0</c:v>
                </c:pt>
                <c:pt idx="7" formatCode="####.00">
                  <c:v>0.4</c:v>
                </c:pt>
                <c:pt idx="8">
                  <c:v>6.4</c:v>
                </c:pt>
                <c:pt idx="9">
                  <c:v>0.0</c:v>
                </c:pt>
              </c:numCache>
            </c:numRef>
          </c:yVal>
          <c:smooth val="0"/>
          <c:extLst xmlns:c16r2="http://schemas.microsoft.com/office/drawing/2015/06/chart">
            <c:ext xmlns:c16="http://schemas.microsoft.com/office/drawing/2014/chart" uri="{C3380CC4-5D6E-409C-BE32-E72D297353CC}">
              <c16:uniqueId val="{00000002-4219-4224-9C2A-77C33DA2EA09}"/>
            </c:ext>
          </c:extLst>
        </c:ser>
        <c:ser>
          <c:idx val="11"/>
          <c:order val="3"/>
          <c:tx>
            <c:strRef>
              <c:f>summarized!$B$233</c:f>
              <c:strCache>
                <c:ptCount val="1"/>
                <c:pt idx="0">
                  <c:v>Gonzales Gloria</c:v>
                </c:pt>
              </c:strCache>
            </c:strRef>
          </c:tx>
          <c:spPr>
            <a:ln w="19050" cap="rnd">
              <a:solidFill>
                <a:srgbClr val="DEA400"/>
              </a:solidFill>
              <a:round/>
            </a:ln>
            <a:effectLst/>
          </c:spPr>
          <c:marker>
            <c:symbol val="circle"/>
            <c:size val="5"/>
            <c:spPr>
              <a:solidFill>
                <a:srgbClr val="DEA400"/>
              </a:solidFill>
              <a:ln w="9525">
                <a:noFill/>
              </a:ln>
              <a:effectLst/>
            </c:spPr>
          </c:marker>
          <c:errBars>
            <c:errDir val="y"/>
            <c:errBarType val="both"/>
            <c:errValType val="cust"/>
            <c:noEndCap val="0"/>
            <c:plus>
              <c:numRef>
                <c:f>summarized!$F$233:$F$235</c:f>
                <c:numCache>
                  <c:formatCode>General</c:formatCode>
                  <c:ptCount val="3"/>
                  <c:pt idx="0">
                    <c:v>0.0</c:v>
                  </c:pt>
                  <c:pt idx="1">
                    <c:v>1.30384048104053</c:v>
                  </c:pt>
                  <c:pt idx="2">
                    <c:v>1.392838827718412</c:v>
                  </c:pt>
                </c:numCache>
              </c:numRef>
            </c:plus>
            <c:minus>
              <c:numRef>
                <c:f>summarized!$F$233:$F$235</c:f>
                <c:numCache>
                  <c:formatCode>General</c:formatCode>
                  <c:ptCount val="3"/>
                  <c:pt idx="0">
                    <c:v>0.0</c:v>
                  </c:pt>
                  <c:pt idx="1">
                    <c:v>1.30384048104053</c:v>
                  </c:pt>
                  <c:pt idx="2">
                    <c:v>1.392838827718412</c:v>
                  </c:pt>
                </c:numCache>
              </c:numRef>
            </c:minus>
            <c:spPr>
              <a:noFill/>
              <a:ln w="6350" cap="flat" cmpd="sng" algn="ctr">
                <a:solidFill>
                  <a:schemeClr val="bg1"/>
                </a:solidFill>
                <a:round/>
              </a:ln>
              <a:effectLst/>
            </c:spPr>
          </c:errBars>
          <c:errBars>
            <c:errDir val="x"/>
            <c:errBarType val="both"/>
            <c:errValType val="fixedVal"/>
            <c:noEndCap val="0"/>
            <c:val val="1.0"/>
            <c:spPr>
              <a:noFill/>
              <a:ln w="9525" cap="flat" cmpd="sng" algn="ctr">
                <a:solidFill>
                  <a:schemeClr val="tx1">
                    <a:lumMod val="65000"/>
                    <a:lumOff val="35000"/>
                  </a:schemeClr>
                </a:solidFill>
                <a:round/>
              </a:ln>
              <a:effectLst/>
            </c:spPr>
          </c:errBars>
          <c:xVal>
            <c:numRef>
              <c:f>summarized!$C$233:$C$237</c:f>
              <c:numCache>
                <c:formatCode>m/d/yyyy</c:formatCode>
                <c:ptCount val="5"/>
                <c:pt idx="0">
                  <c:v>42576.0</c:v>
                </c:pt>
                <c:pt idx="1">
                  <c:v>42605.0</c:v>
                </c:pt>
                <c:pt idx="2">
                  <c:v>42634.0</c:v>
                </c:pt>
                <c:pt idx="3">
                  <c:v>42668.0</c:v>
                </c:pt>
                <c:pt idx="4">
                  <c:v>42702.0</c:v>
                </c:pt>
              </c:numCache>
            </c:numRef>
          </c:xVal>
          <c:yVal>
            <c:numRef>
              <c:f>summarized!$D$233:$D$237</c:f>
              <c:numCache>
                <c:formatCode>####.00</c:formatCode>
                <c:ptCount val="5"/>
                <c:pt idx="0">
                  <c:v>0.0</c:v>
                </c:pt>
                <c:pt idx="1">
                  <c:v>2.0</c:v>
                </c:pt>
                <c:pt idx="2">
                  <c:v>2.8</c:v>
                </c:pt>
                <c:pt idx="3" formatCode="###0.00">
                  <c:v>0.4</c:v>
                </c:pt>
                <c:pt idx="4" formatCode="###0.00">
                  <c:v>0.0</c:v>
                </c:pt>
              </c:numCache>
            </c:numRef>
          </c:yVal>
          <c:smooth val="0"/>
          <c:extLst xmlns:c16r2="http://schemas.microsoft.com/office/drawing/2015/06/chart">
            <c:ext xmlns:c16="http://schemas.microsoft.com/office/drawing/2014/chart" uri="{C3380CC4-5D6E-409C-BE32-E72D297353CC}">
              <c16:uniqueId val="{00000003-4219-4224-9C2A-77C33DA2EA09}"/>
            </c:ext>
          </c:extLst>
        </c:ser>
        <c:ser>
          <c:idx val="8"/>
          <c:order val="4"/>
          <c:tx>
            <c:strRef>
              <c:f>summarized!$B$218</c:f>
              <c:strCache>
                <c:ptCount val="1"/>
                <c:pt idx="0">
                  <c:v>River Rd</c:v>
                </c:pt>
              </c:strCache>
            </c:strRef>
          </c:tx>
          <c:spPr>
            <a:ln w="19050" cap="rnd">
              <a:solidFill>
                <a:srgbClr val="A86ED4"/>
              </a:solidFill>
              <a:round/>
            </a:ln>
            <a:effectLst/>
          </c:spPr>
          <c:marker>
            <c:symbol val="circle"/>
            <c:size val="5"/>
            <c:spPr>
              <a:solidFill>
                <a:srgbClr val="A86ED4"/>
              </a:solidFill>
              <a:ln w="9525">
                <a:noFill/>
              </a:ln>
              <a:effectLst/>
            </c:spPr>
          </c:marker>
          <c:errBars>
            <c:errDir val="y"/>
            <c:errBarType val="both"/>
            <c:errValType val="cust"/>
            <c:noEndCap val="0"/>
            <c:plus>
              <c:numLit>
                <c:formatCode>General</c:formatCode>
                <c:ptCount val="1"/>
                <c:pt idx="0">
                  <c:v>1.0</c:v>
                </c:pt>
              </c:numLit>
            </c:plus>
            <c:minus>
              <c:numLit>
                <c:formatCode>General</c:formatCode>
                <c:ptCount val="1"/>
                <c:pt idx="0">
                  <c:v>1.0</c:v>
                </c:pt>
              </c:numLit>
            </c:minus>
            <c:spPr>
              <a:noFill/>
              <a:ln w="6350" cap="flat" cmpd="sng" algn="ctr">
                <a:solidFill>
                  <a:schemeClr val="bg1"/>
                </a:solidFill>
                <a:round/>
              </a:ln>
              <a:effectLst/>
            </c:spPr>
          </c:errBars>
          <c:errBars>
            <c:errDir val="x"/>
            <c:errBarType val="both"/>
            <c:errValType val="fixedVal"/>
            <c:noEndCap val="0"/>
            <c:val val="1.0"/>
            <c:spPr>
              <a:noFill/>
              <a:ln w="9525" cap="flat" cmpd="sng" algn="ctr">
                <a:solidFill>
                  <a:schemeClr val="tx1">
                    <a:lumMod val="65000"/>
                    <a:lumOff val="35000"/>
                  </a:schemeClr>
                </a:solidFill>
                <a:round/>
              </a:ln>
              <a:effectLst/>
            </c:spPr>
          </c:errBars>
          <c:xVal>
            <c:numRef>
              <c:f>summarized!$C$220:$C$225</c:f>
              <c:numCache>
                <c:formatCode>m/d/yyyy</c:formatCode>
                <c:ptCount val="6"/>
                <c:pt idx="0">
                  <c:v>42544.0</c:v>
                </c:pt>
                <c:pt idx="1">
                  <c:v>42576.0</c:v>
                </c:pt>
                <c:pt idx="2">
                  <c:v>42605.0</c:v>
                </c:pt>
                <c:pt idx="3">
                  <c:v>42634.0</c:v>
                </c:pt>
                <c:pt idx="4">
                  <c:v>42668.0</c:v>
                </c:pt>
                <c:pt idx="5">
                  <c:v>42702.0</c:v>
                </c:pt>
              </c:numCache>
            </c:numRef>
          </c:xVal>
          <c:yVal>
            <c:numRef>
              <c:f>summarized!$D$220:$D$225</c:f>
              <c:numCache>
                <c:formatCode>####.00</c:formatCode>
                <c:ptCount val="6"/>
                <c:pt idx="0">
                  <c:v>4.4</c:v>
                </c:pt>
                <c:pt idx="1">
                  <c:v>9.200000000000001</c:v>
                </c:pt>
                <c:pt idx="2">
                  <c:v>8.4</c:v>
                </c:pt>
                <c:pt idx="3">
                  <c:v>9.8</c:v>
                </c:pt>
                <c:pt idx="4" formatCode="###0.00">
                  <c:v>0.8</c:v>
                </c:pt>
                <c:pt idx="5" formatCode="###0.00">
                  <c:v>0.0</c:v>
                </c:pt>
              </c:numCache>
            </c:numRef>
          </c:yVal>
          <c:smooth val="0"/>
          <c:extLst xmlns:c16r2="http://schemas.microsoft.com/office/drawing/2015/06/chart">
            <c:ext xmlns:c16="http://schemas.microsoft.com/office/drawing/2014/chart" uri="{C3380CC4-5D6E-409C-BE32-E72D297353CC}">
              <c16:uniqueId val="{00000004-4219-4224-9C2A-77C33DA2EA09}"/>
            </c:ext>
          </c:extLst>
        </c:ser>
        <c:ser>
          <c:idx val="10"/>
          <c:order val="5"/>
          <c:tx>
            <c:strRef>
              <c:f>summarized!$B$240</c:f>
              <c:strCache>
                <c:ptCount val="1"/>
                <c:pt idx="0">
                  <c:v>Soledad Exit</c:v>
                </c:pt>
              </c:strCache>
            </c:strRef>
          </c:tx>
          <c:spPr>
            <a:ln w="19050" cap="rnd">
              <a:solidFill>
                <a:srgbClr val="FF2121"/>
              </a:solidFill>
              <a:round/>
            </a:ln>
            <a:effectLst/>
          </c:spPr>
          <c:marker>
            <c:symbol val="circle"/>
            <c:size val="5"/>
            <c:spPr>
              <a:solidFill>
                <a:srgbClr val="FF2121"/>
              </a:solidFill>
              <a:ln w="9525">
                <a:noFill/>
              </a:ln>
              <a:effectLst/>
            </c:spPr>
          </c:marker>
          <c:errBars>
            <c:errDir val="y"/>
            <c:errBarType val="both"/>
            <c:errValType val="cust"/>
            <c:noEndCap val="0"/>
            <c:plus>
              <c:numRef>
                <c:f>summarized!$F$240:$F$241</c:f>
                <c:numCache>
                  <c:formatCode>General</c:formatCode>
                  <c:ptCount val="2"/>
                  <c:pt idx="0">
                    <c:v>0.0</c:v>
                  </c:pt>
                  <c:pt idx="1">
                    <c:v>0.2</c:v>
                  </c:pt>
                </c:numCache>
              </c:numRef>
            </c:plus>
            <c:minus>
              <c:numRef>
                <c:f>summarized!$F$240:$F$241</c:f>
                <c:numCache>
                  <c:formatCode>General</c:formatCode>
                  <c:ptCount val="2"/>
                  <c:pt idx="0">
                    <c:v>0.0</c:v>
                  </c:pt>
                  <c:pt idx="1">
                    <c:v>0.2</c:v>
                  </c:pt>
                </c:numCache>
              </c:numRef>
            </c:minus>
            <c:spPr>
              <a:noFill/>
              <a:ln w="6350" cap="flat" cmpd="sng" algn="ctr">
                <a:solidFill>
                  <a:schemeClr val="bg1"/>
                </a:solidFill>
                <a:round/>
              </a:ln>
              <a:effectLst/>
            </c:spPr>
          </c:errBars>
          <c:errBars>
            <c:errDir val="x"/>
            <c:errBarType val="both"/>
            <c:errValType val="fixedVal"/>
            <c:noEndCap val="0"/>
            <c:val val="1.0"/>
            <c:spPr>
              <a:noFill/>
              <a:ln w="9525" cap="flat" cmpd="sng" algn="ctr">
                <a:solidFill>
                  <a:schemeClr val="tx1">
                    <a:lumMod val="65000"/>
                    <a:lumOff val="35000"/>
                  </a:schemeClr>
                </a:solidFill>
                <a:round/>
              </a:ln>
              <a:effectLst/>
            </c:spPr>
          </c:errBars>
          <c:xVal>
            <c:numRef>
              <c:f>summarized!$C$240:$C$243</c:f>
              <c:numCache>
                <c:formatCode>m/d/yyyy</c:formatCode>
                <c:ptCount val="4"/>
                <c:pt idx="0">
                  <c:v>42605.0</c:v>
                </c:pt>
                <c:pt idx="1">
                  <c:v>42634.0</c:v>
                </c:pt>
                <c:pt idx="2">
                  <c:v>42668.0</c:v>
                </c:pt>
                <c:pt idx="3">
                  <c:v>42702.0</c:v>
                </c:pt>
              </c:numCache>
            </c:numRef>
          </c:xVal>
          <c:yVal>
            <c:numRef>
              <c:f>summarized!$D$240:$D$243</c:f>
              <c:numCache>
                <c:formatCode>####.00</c:formatCode>
                <c:ptCount val="4"/>
                <c:pt idx="0">
                  <c:v>0.0</c:v>
                </c:pt>
                <c:pt idx="1">
                  <c:v>0.2</c:v>
                </c:pt>
                <c:pt idx="2" formatCode="###0.00">
                  <c:v>1.4</c:v>
                </c:pt>
                <c:pt idx="3" formatCode="###0.00">
                  <c:v>0.0</c:v>
                </c:pt>
              </c:numCache>
            </c:numRef>
          </c:yVal>
          <c:smooth val="0"/>
          <c:extLst xmlns:c16r2="http://schemas.microsoft.com/office/drawing/2015/06/chart">
            <c:ext xmlns:c16="http://schemas.microsoft.com/office/drawing/2014/chart" uri="{C3380CC4-5D6E-409C-BE32-E72D297353CC}">
              <c16:uniqueId val="{00000005-4219-4224-9C2A-77C33DA2EA09}"/>
            </c:ext>
          </c:extLst>
        </c:ser>
        <c:ser>
          <c:idx val="12"/>
          <c:order val="6"/>
          <c:tx>
            <c:strRef>
              <c:f>summarized!$B$245</c:f>
              <c:strCache>
                <c:ptCount val="1"/>
                <c:pt idx="0">
                  <c:v>Greenfield Hwy</c:v>
                </c:pt>
              </c:strCache>
            </c:strRef>
          </c:tx>
          <c:spPr>
            <a:ln w="19050" cap="rnd">
              <a:solidFill>
                <a:schemeClr val="accent1">
                  <a:lumMod val="80000"/>
                  <a:lumOff val="20000"/>
                </a:schemeClr>
              </a:solidFill>
              <a:round/>
            </a:ln>
            <a:effectLst/>
          </c:spPr>
          <c:marker>
            <c:symbol val="circle"/>
            <c:size val="5"/>
            <c:spPr>
              <a:solidFill>
                <a:schemeClr val="accent1">
                  <a:lumMod val="80000"/>
                  <a:lumOff val="20000"/>
                </a:schemeClr>
              </a:solidFill>
              <a:ln w="9525">
                <a:solidFill>
                  <a:schemeClr val="accent1">
                    <a:lumMod val="80000"/>
                    <a:lumOff val="20000"/>
                  </a:schemeClr>
                </a:solidFill>
              </a:ln>
              <a:effectLst/>
            </c:spPr>
          </c:marker>
          <c:errBars>
            <c:errDir val="y"/>
            <c:errBarType val="both"/>
            <c:errValType val="cust"/>
            <c:noEndCap val="0"/>
            <c:plus>
              <c:numRef>
                <c:f>summarized!$F$245:$F$249</c:f>
                <c:numCache>
                  <c:formatCode>General</c:formatCode>
                  <c:ptCount val="5"/>
                  <c:pt idx="0">
                    <c:v>0.0</c:v>
                  </c:pt>
                  <c:pt idx="1">
                    <c:v>2.154065922853801</c:v>
                  </c:pt>
                  <c:pt idx="2">
                    <c:v>0.860232526704262</c:v>
                  </c:pt>
                  <c:pt idx="3">
                    <c:v>0.6</c:v>
                  </c:pt>
                  <c:pt idx="4">
                    <c:v>0.0</c:v>
                  </c:pt>
                </c:numCache>
              </c:numRef>
            </c:plus>
            <c:minus>
              <c:numRef>
                <c:f>summarized!$F$245:$F$249</c:f>
                <c:numCache>
                  <c:formatCode>General</c:formatCode>
                  <c:ptCount val="5"/>
                  <c:pt idx="0">
                    <c:v>0.0</c:v>
                  </c:pt>
                  <c:pt idx="1">
                    <c:v>2.154065922853801</c:v>
                  </c:pt>
                  <c:pt idx="2">
                    <c:v>0.860232526704262</c:v>
                  </c:pt>
                  <c:pt idx="3">
                    <c:v>0.6</c:v>
                  </c:pt>
                  <c:pt idx="4">
                    <c:v>0.0</c:v>
                  </c:pt>
                </c:numCache>
              </c:numRef>
            </c:minus>
            <c:spPr>
              <a:noFill/>
              <a:ln w="9525" cap="flat" cmpd="sng" algn="ctr">
                <a:solidFill>
                  <a:schemeClr val="tx1">
                    <a:lumMod val="65000"/>
                    <a:lumOff val="35000"/>
                  </a:schemeClr>
                </a:solidFill>
                <a:round/>
              </a:ln>
              <a:effectLst/>
            </c:spPr>
          </c:errBars>
          <c:errBars>
            <c:errDir val="x"/>
            <c:errBarType val="both"/>
            <c:errValType val="fixedVal"/>
            <c:noEndCap val="0"/>
            <c:val val="1.0"/>
            <c:spPr>
              <a:noFill/>
              <a:ln w="9525" cap="flat" cmpd="sng" algn="ctr">
                <a:solidFill>
                  <a:schemeClr val="tx1">
                    <a:lumMod val="65000"/>
                    <a:lumOff val="35000"/>
                  </a:schemeClr>
                </a:solidFill>
                <a:round/>
              </a:ln>
              <a:effectLst/>
            </c:spPr>
          </c:errBars>
          <c:xVal>
            <c:numRef>
              <c:f>summarized!$C$245:$C$249</c:f>
              <c:numCache>
                <c:formatCode>m/d/yyyy</c:formatCode>
                <c:ptCount val="5"/>
                <c:pt idx="0">
                  <c:v>42576.0</c:v>
                </c:pt>
                <c:pt idx="1">
                  <c:v>42605.0</c:v>
                </c:pt>
                <c:pt idx="2">
                  <c:v>42634.0</c:v>
                </c:pt>
                <c:pt idx="3">
                  <c:v>42668.0</c:v>
                </c:pt>
                <c:pt idx="4">
                  <c:v>42702.0</c:v>
                </c:pt>
              </c:numCache>
            </c:numRef>
          </c:xVal>
          <c:yVal>
            <c:numRef>
              <c:f>summarized!$D$245:$D$249</c:f>
              <c:numCache>
                <c:formatCode>####.00</c:formatCode>
                <c:ptCount val="5"/>
                <c:pt idx="0" formatCode="General">
                  <c:v>0.0</c:v>
                </c:pt>
                <c:pt idx="1">
                  <c:v>7.2</c:v>
                </c:pt>
                <c:pt idx="2">
                  <c:v>3.2</c:v>
                </c:pt>
                <c:pt idx="3" formatCode="###0.00">
                  <c:v>1.4</c:v>
                </c:pt>
                <c:pt idx="4" formatCode="###0.00">
                  <c:v>0.0</c:v>
                </c:pt>
              </c:numCache>
            </c:numRef>
          </c:yVal>
          <c:smooth val="0"/>
          <c:extLst xmlns:c16r2="http://schemas.microsoft.com/office/drawing/2015/06/chart">
            <c:ext xmlns:c16="http://schemas.microsoft.com/office/drawing/2014/chart" uri="{C3380CC4-5D6E-409C-BE32-E72D297353CC}">
              <c16:uniqueId val="{00000006-4219-4224-9C2A-77C33DA2EA09}"/>
            </c:ext>
          </c:extLst>
        </c:ser>
        <c:ser>
          <c:idx val="1"/>
          <c:order val="7"/>
          <c:tx>
            <c:strRef>
              <c:f>summarized!$B$113</c:f>
              <c:strCache>
                <c:ptCount val="1"/>
                <c:pt idx="0">
                  <c:v>King City</c:v>
                </c:pt>
              </c:strCache>
            </c:strRef>
          </c:tx>
          <c:spPr>
            <a:ln w="19050" cap="rnd">
              <a:solidFill>
                <a:srgbClr val="FF6600"/>
              </a:solidFill>
              <a:round/>
            </a:ln>
            <a:effectLst/>
          </c:spPr>
          <c:marker>
            <c:symbol val="circle"/>
            <c:size val="5"/>
            <c:spPr>
              <a:solidFill>
                <a:srgbClr val="FF6600"/>
              </a:solidFill>
              <a:ln w="9525">
                <a:solidFill>
                  <a:srgbClr val="FF6600"/>
                </a:solidFill>
              </a:ln>
              <a:effectLst/>
            </c:spPr>
          </c:marker>
          <c:errBars>
            <c:errDir val="y"/>
            <c:errBarType val="both"/>
            <c:errValType val="cust"/>
            <c:noEndCap val="0"/>
            <c:plus>
              <c:numRef>
                <c:f>summarized!$F$113:$F$122</c:f>
                <c:numCache>
                  <c:formatCode>General</c:formatCode>
                  <c:ptCount val="10"/>
                  <c:pt idx="1">
                    <c:v>0.0</c:v>
                  </c:pt>
                  <c:pt idx="2">
                    <c:v>0.0</c:v>
                  </c:pt>
                  <c:pt idx="3">
                    <c:v>0.0</c:v>
                  </c:pt>
                  <c:pt idx="4">
                    <c:v>0.4</c:v>
                  </c:pt>
                  <c:pt idx="5">
                    <c:v>0.509901951359279</c:v>
                  </c:pt>
                  <c:pt idx="6">
                    <c:v>1.673320053068151</c:v>
                  </c:pt>
                  <c:pt idx="7">
                    <c:v>1.122497216032182</c:v>
                  </c:pt>
                  <c:pt idx="8">
                    <c:v>0.0</c:v>
                  </c:pt>
                  <c:pt idx="9">
                    <c:v>0.0</c:v>
                  </c:pt>
                </c:numCache>
              </c:numRef>
            </c:plus>
            <c:minus>
              <c:numRef>
                <c:f>summarized!$F$113:$F$122</c:f>
                <c:numCache>
                  <c:formatCode>General</c:formatCode>
                  <c:ptCount val="10"/>
                  <c:pt idx="1">
                    <c:v>0.0</c:v>
                  </c:pt>
                  <c:pt idx="2">
                    <c:v>0.0</c:v>
                  </c:pt>
                  <c:pt idx="3">
                    <c:v>0.0</c:v>
                  </c:pt>
                  <c:pt idx="4">
                    <c:v>0.4</c:v>
                  </c:pt>
                  <c:pt idx="5">
                    <c:v>0.509901951359279</c:v>
                  </c:pt>
                  <c:pt idx="6">
                    <c:v>1.673320053068151</c:v>
                  </c:pt>
                  <c:pt idx="7">
                    <c:v>1.122497216032182</c:v>
                  </c:pt>
                  <c:pt idx="8">
                    <c:v>0.0</c:v>
                  </c:pt>
                  <c:pt idx="9">
                    <c:v>0.0</c:v>
                  </c:pt>
                </c:numCache>
              </c:numRef>
            </c:minus>
            <c:spPr>
              <a:noFill/>
              <a:ln w="9525" cap="flat" cmpd="sng" algn="ctr">
                <a:solidFill>
                  <a:schemeClr val="bg1"/>
                </a:solidFill>
                <a:round/>
              </a:ln>
              <a:effectLst/>
            </c:spPr>
          </c:errBars>
          <c:xVal>
            <c:numRef>
              <c:f>summarized!$C$113:$C$123</c:f>
              <c:numCache>
                <c:formatCode>m/d/yyyy</c:formatCode>
                <c:ptCount val="11"/>
                <c:pt idx="0">
                  <c:v>41995.0</c:v>
                </c:pt>
                <c:pt idx="1">
                  <c:v>42017.0</c:v>
                </c:pt>
                <c:pt idx="2">
                  <c:v>42068.0</c:v>
                </c:pt>
                <c:pt idx="3">
                  <c:v>42089.0</c:v>
                </c:pt>
                <c:pt idx="4">
                  <c:v>42117.0</c:v>
                </c:pt>
                <c:pt idx="5">
                  <c:v>42152.0</c:v>
                </c:pt>
                <c:pt idx="6">
                  <c:v>42207.0</c:v>
                </c:pt>
                <c:pt idx="7">
                  <c:v>42236.0</c:v>
                </c:pt>
                <c:pt idx="8">
                  <c:v>42270.0</c:v>
                </c:pt>
                <c:pt idx="9">
                  <c:v>42299.0</c:v>
                </c:pt>
                <c:pt idx="10">
                  <c:v>42634.0</c:v>
                </c:pt>
              </c:numCache>
            </c:numRef>
          </c:xVal>
          <c:yVal>
            <c:numRef>
              <c:f>summarized!$D$113:$D$123</c:f>
              <c:numCache>
                <c:formatCode>###0.00</c:formatCode>
                <c:ptCount val="11"/>
                <c:pt idx="1">
                  <c:v>0.0</c:v>
                </c:pt>
                <c:pt idx="2">
                  <c:v>0.0</c:v>
                </c:pt>
                <c:pt idx="3">
                  <c:v>0.0</c:v>
                </c:pt>
                <c:pt idx="4" formatCode="####.00">
                  <c:v>0.4</c:v>
                </c:pt>
                <c:pt idx="5">
                  <c:v>1.6</c:v>
                </c:pt>
                <c:pt idx="6">
                  <c:v>3.0</c:v>
                </c:pt>
                <c:pt idx="7">
                  <c:v>2.4</c:v>
                </c:pt>
                <c:pt idx="8">
                  <c:v>0.0</c:v>
                </c:pt>
                <c:pt idx="9">
                  <c:v>0.0</c:v>
                </c:pt>
                <c:pt idx="10">
                  <c:v>0.0</c:v>
                </c:pt>
              </c:numCache>
            </c:numRef>
          </c:yVal>
          <c:smooth val="0"/>
          <c:extLst xmlns:c16r2="http://schemas.microsoft.com/office/drawing/2015/06/chart">
            <c:ext xmlns:c16="http://schemas.microsoft.com/office/drawing/2014/chart" uri="{C3380CC4-5D6E-409C-BE32-E72D297353CC}">
              <c16:uniqueId val="{00000007-4219-4224-9C2A-77C33DA2EA09}"/>
            </c:ext>
          </c:extLst>
        </c:ser>
        <c:ser>
          <c:idx val="9"/>
          <c:order val="8"/>
          <c:tx>
            <c:strRef>
              <c:f>summarized!$B$227</c:f>
              <c:strCache>
                <c:ptCount val="1"/>
                <c:pt idx="0">
                  <c:v>King City Exit</c:v>
                </c:pt>
              </c:strCache>
            </c:strRef>
          </c:tx>
          <c:spPr>
            <a:ln w="19050" cap="rnd">
              <a:solidFill>
                <a:srgbClr val="00FF99"/>
              </a:solidFill>
              <a:round/>
            </a:ln>
            <a:effectLst/>
          </c:spPr>
          <c:marker>
            <c:symbol val="circle"/>
            <c:size val="5"/>
            <c:spPr>
              <a:solidFill>
                <a:srgbClr val="00FF99"/>
              </a:solidFill>
              <a:ln w="9525">
                <a:noFill/>
              </a:ln>
              <a:effectLst/>
            </c:spPr>
          </c:marker>
          <c:errBars>
            <c:errDir val="y"/>
            <c:errBarType val="both"/>
            <c:errValType val="cust"/>
            <c:noEndCap val="0"/>
            <c:plus>
              <c:numRef>
                <c:f>summarized!$F$227:$F$229</c:f>
                <c:numCache>
                  <c:formatCode>General</c:formatCode>
                  <c:ptCount val="3"/>
                  <c:pt idx="0">
                    <c:v>1.643167672515498</c:v>
                  </c:pt>
                  <c:pt idx="1">
                    <c:v>3.091924966748061</c:v>
                  </c:pt>
                  <c:pt idx="2">
                    <c:v>2.244994432064365</c:v>
                  </c:pt>
                </c:numCache>
              </c:numRef>
            </c:plus>
            <c:minus>
              <c:numRef>
                <c:f>summarized!$F$227:$F$229</c:f>
                <c:numCache>
                  <c:formatCode>General</c:formatCode>
                  <c:ptCount val="3"/>
                  <c:pt idx="0">
                    <c:v>1.643167672515498</c:v>
                  </c:pt>
                  <c:pt idx="1">
                    <c:v>3.091924966748061</c:v>
                  </c:pt>
                  <c:pt idx="2">
                    <c:v>2.244994432064365</c:v>
                  </c:pt>
                </c:numCache>
              </c:numRef>
            </c:minus>
            <c:spPr>
              <a:noFill/>
              <a:ln w="6350" cap="flat" cmpd="sng" algn="ctr">
                <a:solidFill>
                  <a:schemeClr val="bg1"/>
                </a:solidFill>
                <a:round/>
              </a:ln>
              <a:effectLst/>
            </c:spPr>
          </c:errBars>
          <c:errBars>
            <c:errDir val="x"/>
            <c:errBarType val="both"/>
            <c:errValType val="fixedVal"/>
            <c:noEndCap val="0"/>
            <c:val val="1.0"/>
            <c:spPr>
              <a:noFill/>
              <a:ln w="9525" cap="flat" cmpd="sng" algn="ctr">
                <a:solidFill>
                  <a:schemeClr val="tx1">
                    <a:lumMod val="65000"/>
                    <a:lumOff val="35000"/>
                  </a:schemeClr>
                </a:solidFill>
                <a:round/>
              </a:ln>
              <a:effectLst/>
            </c:spPr>
          </c:errBars>
          <c:xVal>
            <c:numRef>
              <c:f>summarized!$C$227:$C$231</c:f>
              <c:numCache>
                <c:formatCode>m/d/yyyy</c:formatCode>
                <c:ptCount val="5"/>
                <c:pt idx="0">
                  <c:v>42576.0</c:v>
                </c:pt>
                <c:pt idx="1">
                  <c:v>42605.0</c:v>
                </c:pt>
                <c:pt idx="2">
                  <c:v>42634.0</c:v>
                </c:pt>
                <c:pt idx="3">
                  <c:v>42668.0</c:v>
                </c:pt>
                <c:pt idx="4">
                  <c:v>42702.0</c:v>
                </c:pt>
              </c:numCache>
            </c:numRef>
          </c:xVal>
          <c:yVal>
            <c:numRef>
              <c:f>summarized!$D$227:$D$231</c:f>
              <c:numCache>
                <c:formatCode>####.00</c:formatCode>
                <c:ptCount val="5"/>
                <c:pt idx="0">
                  <c:v>5.0</c:v>
                </c:pt>
                <c:pt idx="1">
                  <c:v>6.6</c:v>
                </c:pt>
                <c:pt idx="2">
                  <c:v>4.8</c:v>
                </c:pt>
                <c:pt idx="3" formatCode="###0.00">
                  <c:v>0.0</c:v>
                </c:pt>
                <c:pt idx="4" formatCode="###0.00">
                  <c:v>0.0</c:v>
                </c:pt>
              </c:numCache>
            </c:numRef>
          </c:yVal>
          <c:smooth val="0"/>
          <c:extLst xmlns:c16r2="http://schemas.microsoft.com/office/drawing/2015/06/chart">
            <c:ext xmlns:c16="http://schemas.microsoft.com/office/drawing/2014/chart" uri="{C3380CC4-5D6E-409C-BE32-E72D297353CC}">
              <c16:uniqueId val="{00000008-4219-4224-9C2A-77C33DA2EA09}"/>
            </c:ext>
          </c:extLst>
        </c:ser>
        <c:ser>
          <c:idx val="4"/>
          <c:order val="9"/>
          <c:tx>
            <c:strRef>
              <c:f>summarized!$B$151</c:f>
              <c:strCache>
                <c:ptCount val="1"/>
                <c:pt idx="0">
                  <c:v>San Lucas 1</c:v>
                </c:pt>
              </c:strCache>
            </c:strRef>
          </c:tx>
          <c:spPr>
            <a:ln w="19050" cap="rnd">
              <a:solidFill>
                <a:srgbClr val="4472C4"/>
              </a:solidFill>
              <a:round/>
            </a:ln>
            <a:effectLst/>
          </c:spPr>
          <c:marker>
            <c:symbol val="circle"/>
            <c:size val="5"/>
            <c:spPr>
              <a:solidFill>
                <a:schemeClr val="accent5"/>
              </a:solidFill>
              <a:ln w="9525">
                <a:solidFill>
                  <a:schemeClr val="accent5"/>
                </a:solidFill>
              </a:ln>
              <a:effectLst/>
            </c:spPr>
          </c:marker>
          <c:errBars>
            <c:errDir val="y"/>
            <c:errBarType val="both"/>
            <c:errValType val="cust"/>
            <c:noEndCap val="0"/>
            <c:plus>
              <c:numRef>
                <c:f>summarized!$F$152:$F$174</c:f>
                <c:numCache>
                  <c:formatCode>General</c:formatCode>
                  <c:ptCount val="23"/>
                  <c:pt idx="0">
                    <c:v>0.0</c:v>
                  </c:pt>
                  <c:pt idx="1">
                    <c:v>0.0</c:v>
                  </c:pt>
                  <c:pt idx="2">
                    <c:v>0.0</c:v>
                  </c:pt>
                  <c:pt idx="3">
                    <c:v>0.0</c:v>
                  </c:pt>
                  <c:pt idx="4">
                    <c:v>0.0</c:v>
                  </c:pt>
                  <c:pt idx="5">
                    <c:v>2.059386177619785</c:v>
                  </c:pt>
                  <c:pt idx="6">
                    <c:v>0.748331477354788</c:v>
                  </c:pt>
                  <c:pt idx="7">
                    <c:v>13.36637572418193</c:v>
                  </c:pt>
                  <c:pt idx="8">
                    <c:v>0.2</c:v>
                  </c:pt>
                  <c:pt idx="9">
                    <c:v>0.0</c:v>
                  </c:pt>
                  <c:pt idx="10">
                    <c:v>0.0</c:v>
                  </c:pt>
                  <c:pt idx="11">
                    <c:v>0.0</c:v>
                  </c:pt>
                  <c:pt idx="12">
                    <c:v>0.0</c:v>
                  </c:pt>
                  <c:pt idx="13">
                    <c:v>0.0</c:v>
                  </c:pt>
                  <c:pt idx="14">
                    <c:v>0.0</c:v>
                  </c:pt>
                  <c:pt idx="15">
                    <c:v>0.0</c:v>
                  </c:pt>
                  <c:pt idx="16">
                    <c:v>0.0</c:v>
                  </c:pt>
                  <c:pt idx="17">
                    <c:v>1.462873883832779</c:v>
                  </c:pt>
                  <c:pt idx="18">
                    <c:v>11.13822247937255</c:v>
                  </c:pt>
                  <c:pt idx="19">
                    <c:v>1.593737745050922</c:v>
                  </c:pt>
                  <c:pt idx="20">
                    <c:v>0.0</c:v>
                  </c:pt>
                  <c:pt idx="21">
                    <c:v>0.0</c:v>
                  </c:pt>
                  <c:pt idx="22">
                    <c:v>2.128150477130245</c:v>
                  </c:pt>
                </c:numCache>
              </c:numRef>
            </c:plus>
            <c:minus>
              <c:numRef>
                <c:f>summarized!$F$152:$F$174</c:f>
                <c:numCache>
                  <c:formatCode>General</c:formatCode>
                  <c:ptCount val="23"/>
                  <c:pt idx="0">
                    <c:v>0.0</c:v>
                  </c:pt>
                  <c:pt idx="1">
                    <c:v>0.0</c:v>
                  </c:pt>
                  <c:pt idx="2">
                    <c:v>0.0</c:v>
                  </c:pt>
                  <c:pt idx="3">
                    <c:v>0.0</c:v>
                  </c:pt>
                  <c:pt idx="4">
                    <c:v>0.0</c:v>
                  </c:pt>
                  <c:pt idx="5">
                    <c:v>2.059386177619785</c:v>
                  </c:pt>
                  <c:pt idx="6">
                    <c:v>0.748331477354788</c:v>
                  </c:pt>
                  <c:pt idx="7">
                    <c:v>13.36637572418193</c:v>
                  </c:pt>
                  <c:pt idx="8">
                    <c:v>0.2</c:v>
                  </c:pt>
                  <c:pt idx="9">
                    <c:v>0.0</c:v>
                  </c:pt>
                  <c:pt idx="10">
                    <c:v>0.0</c:v>
                  </c:pt>
                  <c:pt idx="11">
                    <c:v>0.0</c:v>
                  </c:pt>
                  <c:pt idx="12">
                    <c:v>0.0</c:v>
                  </c:pt>
                  <c:pt idx="13">
                    <c:v>0.0</c:v>
                  </c:pt>
                  <c:pt idx="14">
                    <c:v>0.0</c:v>
                  </c:pt>
                  <c:pt idx="15">
                    <c:v>0.0</c:v>
                  </c:pt>
                  <c:pt idx="16">
                    <c:v>0.0</c:v>
                  </c:pt>
                  <c:pt idx="17">
                    <c:v>1.462873883832779</c:v>
                  </c:pt>
                  <c:pt idx="18">
                    <c:v>11.13822247937255</c:v>
                  </c:pt>
                  <c:pt idx="19">
                    <c:v>1.593737745050922</c:v>
                  </c:pt>
                  <c:pt idx="20">
                    <c:v>0.0</c:v>
                  </c:pt>
                  <c:pt idx="21">
                    <c:v>0.0</c:v>
                  </c:pt>
                  <c:pt idx="22">
                    <c:v>2.128150477130245</c:v>
                  </c:pt>
                </c:numCache>
              </c:numRef>
            </c:minus>
            <c:spPr>
              <a:noFill/>
              <a:ln w="6350" cap="flat" cmpd="sng" algn="ctr">
                <a:solidFill>
                  <a:schemeClr val="bg1"/>
                </a:solidFill>
                <a:round/>
              </a:ln>
              <a:effectLst/>
            </c:spPr>
          </c:errBars>
          <c:xVal>
            <c:numRef>
              <c:f>summarized!$C$152:$C$173</c:f>
              <c:numCache>
                <c:formatCode>m/d/yyyy</c:formatCode>
                <c:ptCount val="22"/>
                <c:pt idx="0">
                  <c:v>42017.0</c:v>
                </c:pt>
                <c:pt idx="1">
                  <c:v>42068.0</c:v>
                </c:pt>
                <c:pt idx="2">
                  <c:v>42089.0</c:v>
                </c:pt>
                <c:pt idx="3">
                  <c:v>42117.0</c:v>
                </c:pt>
                <c:pt idx="4">
                  <c:v>42152.0</c:v>
                </c:pt>
                <c:pt idx="5">
                  <c:v>42207.0</c:v>
                </c:pt>
                <c:pt idx="6">
                  <c:v>42236.0</c:v>
                </c:pt>
                <c:pt idx="7">
                  <c:v>42270.0</c:v>
                </c:pt>
                <c:pt idx="8">
                  <c:v>42299.0</c:v>
                </c:pt>
                <c:pt idx="9">
                  <c:v>42330.0</c:v>
                </c:pt>
                <c:pt idx="10">
                  <c:v>42355.0</c:v>
                </c:pt>
                <c:pt idx="11">
                  <c:v>42392.0</c:v>
                </c:pt>
                <c:pt idx="12">
                  <c:v>42423.0</c:v>
                </c:pt>
                <c:pt idx="13">
                  <c:v>42459.0</c:v>
                </c:pt>
                <c:pt idx="14">
                  <c:v>42485.0</c:v>
                </c:pt>
                <c:pt idx="15">
                  <c:v>42516.0</c:v>
                </c:pt>
                <c:pt idx="16">
                  <c:v>42544.0</c:v>
                </c:pt>
                <c:pt idx="17">
                  <c:v>42576.0</c:v>
                </c:pt>
                <c:pt idx="18">
                  <c:v>42605.0</c:v>
                </c:pt>
                <c:pt idx="19">
                  <c:v>42634.0</c:v>
                </c:pt>
                <c:pt idx="20">
                  <c:v>42668.0</c:v>
                </c:pt>
                <c:pt idx="21">
                  <c:v>42702.0</c:v>
                </c:pt>
              </c:numCache>
            </c:numRef>
          </c:xVal>
          <c:yVal>
            <c:numRef>
              <c:f>summarized!$D$152:$D$173</c:f>
              <c:numCache>
                <c:formatCode>###0.00</c:formatCode>
                <c:ptCount val="22"/>
                <c:pt idx="0">
                  <c:v>0.0</c:v>
                </c:pt>
                <c:pt idx="1">
                  <c:v>0.0</c:v>
                </c:pt>
                <c:pt idx="2">
                  <c:v>0.0</c:v>
                </c:pt>
                <c:pt idx="3">
                  <c:v>0.0</c:v>
                </c:pt>
                <c:pt idx="4">
                  <c:v>0.0</c:v>
                </c:pt>
                <c:pt idx="5">
                  <c:v>5.25</c:v>
                </c:pt>
                <c:pt idx="6">
                  <c:v>3.4</c:v>
                </c:pt>
                <c:pt idx="7">
                  <c:v>38.6</c:v>
                </c:pt>
                <c:pt idx="8" formatCode="####.00">
                  <c:v>0.2</c:v>
                </c:pt>
                <c:pt idx="9">
                  <c:v>0.0</c:v>
                </c:pt>
                <c:pt idx="10">
                  <c:v>0.0</c:v>
                </c:pt>
                <c:pt idx="11">
                  <c:v>0.0</c:v>
                </c:pt>
                <c:pt idx="12">
                  <c:v>0.0</c:v>
                </c:pt>
                <c:pt idx="13">
                  <c:v>0.0</c:v>
                </c:pt>
                <c:pt idx="14">
                  <c:v>0.0</c:v>
                </c:pt>
                <c:pt idx="15">
                  <c:v>0.0</c:v>
                </c:pt>
                <c:pt idx="16">
                  <c:v>0.0</c:v>
                </c:pt>
                <c:pt idx="17">
                  <c:v>5.2</c:v>
                </c:pt>
                <c:pt idx="18">
                  <c:v>26.6</c:v>
                </c:pt>
                <c:pt idx="19">
                  <c:v>4.2</c:v>
                </c:pt>
                <c:pt idx="20">
                  <c:v>0.0</c:v>
                </c:pt>
                <c:pt idx="21">
                  <c:v>0.0</c:v>
                </c:pt>
              </c:numCache>
            </c:numRef>
          </c:yVal>
          <c:smooth val="0"/>
          <c:extLst xmlns:c16r2="http://schemas.microsoft.com/office/drawing/2015/06/chart">
            <c:ext xmlns:c16="http://schemas.microsoft.com/office/drawing/2014/chart" uri="{C3380CC4-5D6E-409C-BE32-E72D297353CC}">
              <c16:uniqueId val="{00000009-4219-4224-9C2A-77C33DA2EA09}"/>
            </c:ext>
          </c:extLst>
        </c:ser>
        <c:ser>
          <c:idx val="7"/>
          <c:order val="10"/>
          <c:tx>
            <c:strRef>
              <c:f>summarized!$B$210</c:f>
              <c:strCache>
                <c:ptCount val="1"/>
                <c:pt idx="0">
                  <c:v>San Lucas 2</c:v>
                </c:pt>
              </c:strCache>
            </c:strRef>
          </c:tx>
          <c:spPr>
            <a:ln w="19050" cap="rnd">
              <a:solidFill>
                <a:schemeClr val="bg1"/>
              </a:solidFill>
              <a:round/>
            </a:ln>
            <a:effectLst/>
          </c:spPr>
          <c:marker>
            <c:symbol val="circle"/>
            <c:size val="5"/>
            <c:spPr>
              <a:solidFill>
                <a:schemeClr val="bg1"/>
              </a:solidFill>
              <a:ln w="9525">
                <a:solidFill>
                  <a:schemeClr val="bg1"/>
                </a:solidFill>
              </a:ln>
              <a:effectLst/>
            </c:spPr>
          </c:marker>
          <c:errBars>
            <c:errDir val="y"/>
            <c:errBarType val="both"/>
            <c:errValType val="cust"/>
            <c:noEndCap val="0"/>
            <c:plus>
              <c:numRef>
                <c:f>summarized!$F$210:$F$215</c:f>
                <c:numCache>
                  <c:formatCode>General</c:formatCode>
                  <c:ptCount val="6"/>
                  <c:pt idx="0">
                    <c:v>0.871779788708135</c:v>
                  </c:pt>
                  <c:pt idx="1">
                    <c:v>1.248999599679679</c:v>
                  </c:pt>
                  <c:pt idx="2">
                    <c:v>1.067707825203131</c:v>
                  </c:pt>
                  <c:pt idx="3">
                    <c:v>1.30384048104053</c:v>
                  </c:pt>
                  <c:pt idx="4">
                    <c:v>1.048808848170152</c:v>
                  </c:pt>
                  <c:pt idx="5">
                    <c:v>0.0</c:v>
                  </c:pt>
                </c:numCache>
              </c:numRef>
            </c:plus>
            <c:minus>
              <c:numRef>
                <c:f>summarized!$F$210:$F$215</c:f>
                <c:numCache>
                  <c:formatCode>General</c:formatCode>
                  <c:ptCount val="6"/>
                  <c:pt idx="0">
                    <c:v>0.871779788708135</c:v>
                  </c:pt>
                  <c:pt idx="1">
                    <c:v>1.248999599679679</c:v>
                  </c:pt>
                  <c:pt idx="2">
                    <c:v>1.067707825203131</c:v>
                  </c:pt>
                  <c:pt idx="3">
                    <c:v>1.30384048104053</c:v>
                  </c:pt>
                  <c:pt idx="4">
                    <c:v>1.048808848170152</c:v>
                  </c:pt>
                  <c:pt idx="5">
                    <c:v>0.0</c:v>
                  </c:pt>
                </c:numCache>
              </c:numRef>
            </c:minus>
            <c:spPr>
              <a:noFill/>
              <a:ln w="6350" cap="flat" cmpd="sng" algn="ctr">
                <a:solidFill>
                  <a:schemeClr val="bg1"/>
                </a:solidFill>
                <a:round/>
              </a:ln>
              <a:effectLst/>
            </c:spPr>
          </c:errBars>
          <c:errBars>
            <c:errDir val="x"/>
            <c:errBarType val="both"/>
            <c:errValType val="fixedVal"/>
            <c:noEndCap val="0"/>
            <c:val val="1.0"/>
            <c:spPr>
              <a:noFill/>
              <a:ln w="9525" cap="flat" cmpd="sng" algn="ctr">
                <a:solidFill>
                  <a:schemeClr val="tx1">
                    <a:lumMod val="65000"/>
                    <a:lumOff val="35000"/>
                  </a:schemeClr>
                </a:solidFill>
                <a:round/>
              </a:ln>
              <a:effectLst/>
            </c:spPr>
          </c:errBars>
          <c:xVal>
            <c:numRef>
              <c:f>summarized!$C$210:$C$215</c:f>
              <c:numCache>
                <c:formatCode>m/d/yyyy</c:formatCode>
                <c:ptCount val="6"/>
                <c:pt idx="0">
                  <c:v>42485.0</c:v>
                </c:pt>
                <c:pt idx="1">
                  <c:v>42516.0</c:v>
                </c:pt>
                <c:pt idx="2">
                  <c:v>42544.0</c:v>
                </c:pt>
                <c:pt idx="3">
                  <c:v>42576.0</c:v>
                </c:pt>
                <c:pt idx="4">
                  <c:v>42605.0</c:v>
                </c:pt>
                <c:pt idx="5">
                  <c:v>42634.0</c:v>
                </c:pt>
              </c:numCache>
            </c:numRef>
          </c:xVal>
          <c:yVal>
            <c:numRef>
              <c:f>summarized!$D$210:$D$215</c:f>
              <c:numCache>
                <c:formatCode>####.00</c:formatCode>
                <c:ptCount val="6"/>
                <c:pt idx="0">
                  <c:v>2.6</c:v>
                </c:pt>
                <c:pt idx="1">
                  <c:v>3.4</c:v>
                </c:pt>
                <c:pt idx="2">
                  <c:v>3.2</c:v>
                </c:pt>
                <c:pt idx="3">
                  <c:v>3.0</c:v>
                </c:pt>
                <c:pt idx="4">
                  <c:v>2.0</c:v>
                </c:pt>
                <c:pt idx="5">
                  <c:v>0.0</c:v>
                </c:pt>
              </c:numCache>
            </c:numRef>
          </c:yVal>
          <c:smooth val="0"/>
          <c:extLst xmlns:c16r2="http://schemas.microsoft.com/office/drawing/2015/06/chart">
            <c:ext xmlns:c16="http://schemas.microsoft.com/office/drawing/2014/chart" uri="{C3380CC4-5D6E-409C-BE32-E72D297353CC}">
              <c16:uniqueId val="{0000000A-4219-4224-9C2A-77C33DA2EA09}"/>
            </c:ext>
          </c:extLst>
        </c:ser>
        <c:ser>
          <c:idx val="2"/>
          <c:order val="11"/>
          <c:tx>
            <c:strRef>
              <c:f>summarized!$B$127</c:f>
              <c:strCache>
                <c:ptCount val="1"/>
                <c:pt idx="0">
                  <c:v>San Ardo</c:v>
                </c:pt>
              </c:strCache>
            </c:strRef>
          </c:tx>
          <c:spPr>
            <a:ln w="19050" cap="rnd">
              <a:solidFill>
                <a:schemeClr val="accent3"/>
              </a:solidFill>
              <a:round/>
            </a:ln>
            <a:effectLst/>
          </c:spPr>
          <c:marker>
            <c:symbol val="circle"/>
            <c:size val="5"/>
            <c:spPr>
              <a:solidFill>
                <a:schemeClr val="accent3"/>
              </a:solidFill>
              <a:ln w="9525">
                <a:solidFill>
                  <a:schemeClr val="accent3"/>
                </a:solidFill>
              </a:ln>
              <a:effectLst/>
            </c:spPr>
          </c:marker>
          <c:errBars>
            <c:errDir val="y"/>
            <c:errBarType val="both"/>
            <c:errValType val="cust"/>
            <c:noEndCap val="0"/>
            <c:plus>
              <c:numRef>
                <c:f>summarized!$F$127:$F$136</c:f>
                <c:numCache>
                  <c:formatCode>General</c:formatCode>
                  <c:ptCount val="10"/>
                  <c:pt idx="1">
                    <c:v>0.0</c:v>
                  </c:pt>
                  <c:pt idx="2">
                    <c:v>0.0</c:v>
                  </c:pt>
                  <c:pt idx="3">
                    <c:v>0.0</c:v>
                  </c:pt>
                  <c:pt idx="4">
                    <c:v>0.0</c:v>
                  </c:pt>
                  <c:pt idx="5">
                    <c:v>0.0</c:v>
                  </c:pt>
                  <c:pt idx="6">
                    <c:v>1.886796226411321</c:v>
                  </c:pt>
                  <c:pt idx="7">
                    <c:v>2.803569153775237</c:v>
                  </c:pt>
                  <c:pt idx="8">
                    <c:v>0.632455532033676</c:v>
                  </c:pt>
                  <c:pt idx="9">
                    <c:v>0.0</c:v>
                  </c:pt>
                </c:numCache>
              </c:numRef>
            </c:plus>
            <c:minus>
              <c:numRef>
                <c:f>summarized!$F$127:$F$136</c:f>
                <c:numCache>
                  <c:formatCode>General</c:formatCode>
                  <c:ptCount val="10"/>
                  <c:pt idx="1">
                    <c:v>0.0</c:v>
                  </c:pt>
                  <c:pt idx="2">
                    <c:v>0.0</c:v>
                  </c:pt>
                  <c:pt idx="3">
                    <c:v>0.0</c:v>
                  </c:pt>
                  <c:pt idx="4">
                    <c:v>0.0</c:v>
                  </c:pt>
                  <c:pt idx="5">
                    <c:v>0.0</c:v>
                  </c:pt>
                  <c:pt idx="6">
                    <c:v>1.886796226411321</c:v>
                  </c:pt>
                  <c:pt idx="7">
                    <c:v>2.803569153775237</c:v>
                  </c:pt>
                  <c:pt idx="8">
                    <c:v>0.632455532033676</c:v>
                  </c:pt>
                  <c:pt idx="9">
                    <c:v>0.0</c:v>
                  </c:pt>
                </c:numCache>
              </c:numRef>
            </c:minus>
            <c:spPr>
              <a:noFill/>
              <a:ln w="6350" cap="flat" cmpd="sng" algn="ctr">
                <a:solidFill>
                  <a:schemeClr val="bg1"/>
                </a:solidFill>
                <a:round/>
              </a:ln>
              <a:effectLst/>
            </c:spPr>
          </c:errBars>
          <c:xVal>
            <c:numRef>
              <c:f>summarized!$C$127:$C$149</c:f>
              <c:numCache>
                <c:formatCode>m/d/yyyy</c:formatCode>
                <c:ptCount val="23"/>
                <c:pt idx="0">
                  <c:v>41995.0</c:v>
                </c:pt>
                <c:pt idx="1">
                  <c:v>42017.0</c:v>
                </c:pt>
                <c:pt idx="2">
                  <c:v>42068.0</c:v>
                </c:pt>
                <c:pt idx="3">
                  <c:v>42089.0</c:v>
                </c:pt>
                <c:pt idx="4">
                  <c:v>42117.0</c:v>
                </c:pt>
                <c:pt idx="5">
                  <c:v>42152.0</c:v>
                </c:pt>
                <c:pt idx="6">
                  <c:v>42207.0</c:v>
                </c:pt>
                <c:pt idx="7">
                  <c:v>42236.0</c:v>
                </c:pt>
                <c:pt idx="8">
                  <c:v>42270.0</c:v>
                </c:pt>
                <c:pt idx="9">
                  <c:v>42299.0</c:v>
                </c:pt>
                <c:pt idx="10">
                  <c:v>42330.0</c:v>
                </c:pt>
                <c:pt idx="11">
                  <c:v>42355.0</c:v>
                </c:pt>
                <c:pt idx="12">
                  <c:v>42392.0</c:v>
                </c:pt>
                <c:pt idx="13">
                  <c:v>42423.0</c:v>
                </c:pt>
                <c:pt idx="14">
                  <c:v>42459.0</c:v>
                </c:pt>
                <c:pt idx="15">
                  <c:v>42485.0</c:v>
                </c:pt>
                <c:pt idx="16">
                  <c:v>42516.0</c:v>
                </c:pt>
                <c:pt idx="17">
                  <c:v>42544.0</c:v>
                </c:pt>
                <c:pt idx="18">
                  <c:v>42576.0</c:v>
                </c:pt>
                <c:pt idx="19">
                  <c:v>42605.0</c:v>
                </c:pt>
                <c:pt idx="20">
                  <c:v>42634.0</c:v>
                </c:pt>
                <c:pt idx="21">
                  <c:v>42668.0</c:v>
                </c:pt>
                <c:pt idx="22">
                  <c:v>42702.0</c:v>
                </c:pt>
              </c:numCache>
            </c:numRef>
          </c:xVal>
          <c:yVal>
            <c:numRef>
              <c:f>summarized!$D$127:$D$149</c:f>
              <c:numCache>
                <c:formatCode>###0.00</c:formatCode>
                <c:ptCount val="23"/>
                <c:pt idx="1">
                  <c:v>0.0</c:v>
                </c:pt>
                <c:pt idx="2">
                  <c:v>0.0</c:v>
                </c:pt>
                <c:pt idx="3">
                  <c:v>0.0</c:v>
                </c:pt>
                <c:pt idx="4">
                  <c:v>0.0</c:v>
                </c:pt>
                <c:pt idx="5">
                  <c:v>0.0</c:v>
                </c:pt>
                <c:pt idx="6">
                  <c:v>5.4</c:v>
                </c:pt>
                <c:pt idx="7">
                  <c:v>6.4</c:v>
                </c:pt>
                <c:pt idx="8">
                  <c:v>1.0</c:v>
                </c:pt>
                <c:pt idx="9">
                  <c:v>0.0</c:v>
                </c:pt>
                <c:pt idx="10">
                  <c:v>0.0</c:v>
                </c:pt>
                <c:pt idx="11">
                  <c:v>0.0</c:v>
                </c:pt>
                <c:pt idx="12">
                  <c:v>0.0</c:v>
                </c:pt>
                <c:pt idx="13">
                  <c:v>0.0</c:v>
                </c:pt>
                <c:pt idx="14">
                  <c:v>0.0</c:v>
                </c:pt>
                <c:pt idx="15">
                  <c:v>0.0</c:v>
                </c:pt>
                <c:pt idx="16">
                  <c:v>0.0</c:v>
                </c:pt>
                <c:pt idx="17">
                  <c:v>0.0</c:v>
                </c:pt>
                <c:pt idx="18">
                  <c:v>0.0</c:v>
                </c:pt>
                <c:pt idx="19">
                  <c:v>3.4</c:v>
                </c:pt>
                <c:pt idx="20">
                  <c:v>1.8</c:v>
                </c:pt>
                <c:pt idx="21">
                  <c:v>0.0</c:v>
                </c:pt>
                <c:pt idx="22">
                  <c:v>0.0</c:v>
                </c:pt>
              </c:numCache>
            </c:numRef>
          </c:yVal>
          <c:smooth val="0"/>
          <c:extLst xmlns:c16r2="http://schemas.microsoft.com/office/drawing/2015/06/chart">
            <c:ext xmlns:c16="http://schemas.microsoft.com/office/drawing/2014/chart" uri="{C3380CC4-5D6E-409C-BE32-E72D297353CC}">
              <c16:uniqueId val="{0000000B-4219-4224-9C2A-77C33DA2EA09}"/>
            </c:ext>
          </c:extLst>
        </c:ser>
        <c:dLbls>
          <c:showLegendKey val="0"/>
          <c:showVal val="0"/>
          <c:showCatName val="0"/>
          <c:showSerName val="0"/>
          <c:showPercent val="0"/>
          <c:showBubbleSize val="0"/>
        </c:dLbls>
        <c:axId val="-2016229352"/>
        <c:axId val="-1999997112"/>
        <c:extLst xmlns:c16r2="http://schemas.microsoft.com/office/drawing/2015/06/chart">
          <c:ext xmlns:c15="http://schemas.microsoft.com/office/drawing/2012/chart" uri="{02D57815-91ED-43cb-92C2-25804820EDAC}">
            <c15:filteredScatterSeries>
              <c15:ser>
                <c:idx val="3"/>
                <c:order val="1"/>
                <c:tx>
                  <c:strRef>
                    <c:extLst>
                      <c:ext uri="{02D57815-91ED-43cb-92C2-25804820EDAC}">
                        <c15:formulaRef>
                          <c15:sqref>summarized!$B$106</c15:sqref>
                        </c15:formulaRef>
                      </c:ext>
                    </c:extLst>
                    <c:strCache>
                      <c:ptCount val="1"/>
                      <c:pt idx="0">
                        <c:v>Hollister</c:v>
                      </c:pt>
                    </c:strCache>
                  </c:strRef>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extLst>
                      <c:ext uri="{02D57815-91ED-43cb-92C2-25804820EDAC}">
                        <c15:formulaRef>
                          <c15:sqref>summarized!$C$194:$C$203</c15:sqref>
                        </c15:formulaRef>
                      </c:ext>
                    </c:extLst>
                    <c:numCache>
                      <c:formatCode>m/d/yyyy</c:formatCode>
                      <c:ptCount val="10"/>
                      <c:pt idx="0">
                        <c:v>41995</c:v>
                      </c:pt>
                      <c:pt idx="1">
                        <c:v>42017</c:v>
                      </c:pt>
                      <c:pt idx="2">
                        <c:v>42068</c:v>
                      </c:pt>
                      <c:pt idx="3">
                        <c:v>42089</c:v>
                      </c:pt>
                      <c:pt idx="4">
                        <c:v>42118</c:v>
                      </c:pt>
                      <c:pt idx="5">
                        <c:v>42152</c:v>
                      </c:pt>
                      <c:pt idx="6">
                        <c:v>42207</c:v>
                      </c:pt>
                      <c:pt idx="7">
                        <c:v>42237</c:v>
                      </c:pt>
                      <c:pt idx="8">
                        <c:v>42270</c:v>
                      </c:pt>
                      <c:pt idx="9">
                        <c:v>42299</c:v>
                      </c:pt>
                    </c:numCache>
                  </c:numRef>
                </c:xVal>
                <c:yVal>
                  <c:numRef>
                    <c:extLst>
                      <c:ext uri="{02D57815-91ED-43cb-92C2-25804820EDAC}">
                        <c15:formulaRef>
                          <c15:sqref>summarized!$D$106:$D$111</c15:sqref>
                        </c15:formulaRef>
                      </c:ext>
                    </c:extLst>
                    <c:numCache>
                      <c:formatCode>###0.00</c:formatCode>
                      <c:ptCount val="6"/>
                      <c:pt idx="1">
                        <c:v>0</c:v>
                      </c:pt>
                      <c:pt idx="2">
                        <c:v>0</c:v>
                      </c:pt>
                      <c:pt idx="3">
                        <c:v>0</c:v>
                      </c:pt>
                      <c:pt idx="4">
                        <c:v>0</c:v>
                      </c:pt>
                    </c:numCache>
                  </c:numRef>
                </c:yVal>
                <c:smooth val="0"/>
                <c:extLst>
                  <c:ext xmlns:c16="http://schemas.microsoft.com/office/drawing/2014/chart" uri="{C3380CC4-5D6E-409C-BE32-E72D297353CC}">
                    <c16:uniqueId val="{0000000C-4219-4224-9C2A-77C33DA2EA09}"/>
                  </c:ext>
                </c:extLst>
              </c15:ser>
            </c15:filteredScatterSeries>
          </c:ext>
        </c:extLst>
      </c:scatterChart>
      <c:valAx>
        <c:axId val="-2016229352"/>
        <c:scaling>
          <c:orientation val="minMax"/>
          <c:max val="42720.0"/>
          <c:min val="42067.0"/>
        </c:scaling>
        <c:delete val="0"/>
        <c:axPos val="b"/>
        <c:numFmt formatCode="[$-409]d\-mmm;@" sourceLinked="0"/>
        <c:majorTickMark val="out"/>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400" b="0" i="0" u="none" strike="noStrike" kern="1200" baseline="0">
                <a:noFill/>
                <a:latin typeface="+mj-lt"/>
                <a:ea typeface="+mn-ea"/>
                <a:cs typeface="+mn-cs"/>
              </a:defRPr>
            </a:pPr>
            <a:endParaRPr lang="en-US"/>
          </a:p>
        </c:txPr>
        <c:crossAx val="-1999997112"/>
        <c:crosses val="autoZero"/>
        <c:crossBetween val="midCat"/>
        <c:majorUnit val="93.0"/>
        <c:minorUnit val="1.0"/>
      </c:valAx>
      <c:valAx>
        <c:axId val="-1999997112"/>
        <c:scaling>
          <c:orientation val="minMax"/>
          <c:max val="52.0"/>
          <c:min val="0.0"/>
        </c:scaling>
        <c:delete val="0"/>
        <c:axPos val="l"/>
        <c:title>
          <c:tx>
            <c:rich>
              <a:bodyPr rot="-5400000" spcFirstLastPara="1" vertOverflow="ellipsis" vert="horz" wrap="square" anchor="ctr" anchorCtr="1"/>
              <a:lstStyle/>
              <a:p>
                <a:pPr>
                  <a:defRPr sz="1600" b="0" i="0" u="none" strike="noStrike" kern="1200" baseline="0">
                    <a:solidFill>
                      <a:schemeClr val="bg1"/>
                    </a:solidFill>
                    <a:latin typeface="+mj-lt"/>
                    <a:ea typeface="+mn-ea"/>
                    <a:cs typeface="+mn-cs"/>
                  </a:defRPr>
                </a:pPr>
                <a:r>
                  <a:rPr lang="en-US" sz="1600">
                    <a:solidFill>
                      <a:schemeClr val="bg1"/>
                    </a:solidFill>
                    <a:latin typeface="+mj-lt"/>
                  </a:rPr>
                  <a:t>Bagrada bugs/plant</a:t>
                </a:r>
              </a:p>
            </c:rich>
          </c:tx>
          <c:layout>
            <c:manualLayout>
              <c:xMode val="edge"/>
              <c:yMode val="edge"/>
              <c:x val="0.00946217037354902"/>
              <c:y val="0.268394627377796"/>
            </c:manualLayout>
          </c:layout>
          <c:overlay val="0"/>
          <c:spPr>
            <a:noFill/>
            <a:ln>
              <a:noFill/>
            </a:ln>
            <a:effectLst/>
          </c:spPr>
        </c:title>
        <c:numFmt formatCode="#,##0" sourceLinked="0"/>
        <c:majorTickMark val="out"/>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500" b="0" i="0" u="none" strike="noStrike" kern="1200" baseline="0">
                <a:solidFill>
                  <a:schemeClr val="bg1"/>
                </a:solidFill>
                <a:latin typeface="+mj-lt"/>
                <a:ea typeface="+mn-ea"/>
                <a:cs typeface="+mn-cs"/>
              </a:defRPr>
            </a:pPr>
            <a:endParaRPr lang="en-US"/>
          </a:p>
        </c:txPr>
        <c:crossAx val="-2016229352"/>
        <c:crosses val="autoZero"/>
        <c:crossBetween val="midCat"/>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0026730375497"/>
          <c:y val="0.0766207729658689"/>
          <c:w val="0.737622502362587"/>
          <c:h val="0.682676851788848"/>
        </c:manualLayout>
      </c:layout>
      <c:scatterChart>
        <c:scatterStyle val="lineMarker"/>
        <c:varyColors val="0"/>
        <c:ser>
          <c:idx val="6"/>
          <c:order val="0"/>
          <c:tx>
            <c:strRef>
              <c:f>summarized!$B$194</c:f>
              <c:strCache>
                <c:ptCount val="1"/>
                <c:pt idx="0">
                  <c:v>Watsonville</c:v>
                </c:pt>
              </c:strCache>
            </c:strRef>
          </c:tx>
          <c:spPr>
            <a:ln w="19050" cap="rnd">
              <a:solidFill>
                <a:srgbClr val="FF7C80"/>
              </a:solidFill>
              <a:round/>
            </a:ln>
            <a:effectLst/>
          </c:spPr>
          <c:marker>
            <c:symbol val="circle"/>
            <c:size val="5"/>
            <c:spPr>
              <a:solidFill>
                <a:srgbClr val="FF7C80"/>
              </a:solidFill>
              <a:ln w="9525">
                <a:solidFill>
                  <a:srgbClr val="FF7C80"/>
                </a:solidFill>
              </a:ln>
              <a:effectLst/>
            </c:spPr>
          </c:marker>
          <c:errBars>
            <c:errDir val="y"/>
            <c:errBarType val="both"/>
            <c:errValType val="cust"/>
            <c:noEndCap val="0"/>
            <c:plus>
              <c:numRef>
                <c:f>summarized!$F$194:$F$205</c:f>
                <c:numCache>
                  <c:formatCode>General</c:formatCode>
                  <c:ptCount val="12"/>
                  <c:pt idx="0">
                    <c:v>0.0</c:v>
                  </c:pt>
                  <c:pt idx="1">
                    <c:v>0.0</c:v>
                  </c:pt>
                  <c:pt idx="2">
                    <c:v>0.0</c:v>
                  </c:pt>
                  <c:pt idx="3">
                    <c:v>0.0</c:v>
                  </c:pt>
                  <c:pt idx="4">
                    <c:v>0.0</c:v>
                  </c:pt>
                  <c:pt idx="5">
                    <c:v>0.0</c:v>
                  </c:pt>
                  <c:pt idx="6">
                    <c:v>1.113552872566005</c:v>
                  </c:pt>
                  <c:pt idx="7">
                    <c:v>0.8</c:v>
                  </c:pt>
                  <c:pt idx="8">
                    <c:v>0.58309518948453</c:v>
                  </c:pt>
                  <c:pt idx="9">
                    <c:v>0.2</c:v>
                  </c:pt>
                  <c:pt idx="10">
                    <c:v>0.0</c:v>
                  </c:pt>
                  <c:pt idx="11">
                    <c:v>0.0</c:v>
                  </c:pt>
                </c:numCache>
              </c:numRef>
            </c:plus>
            <c:minus>
              <c:numRef>
                <c:f>summarized!$F$194:$F$205</c:f>
                <c:numCache>
                  <c:formatCode>General</c:formatCode>
                  <c:ptCount val="12"/>
                  <c:pt idx="0">
                    <c:v>0.0</c:v>
                  </c:pt>
                  <c:pt idx="1">
                    <c:v>0.0</c:v>
                  </c:pt>
                  <c:pt idx="2">
                    <c:v>0.0</c:v>
                  </c:pt>
                  <c:pt idx="3">
                    <c:v>0.0</c:v>
                  </c:pt>
                  <c:pt idx="4">
                    <c:v>0.0</c:v>
                  </c:pt>
                  <c:pt idx="5">
                    <c:v>0.0</c:v>
                  </c:pt>
                  <c:pt idx="6">
                    <c:v>1.113552872566005</c:v>
                  </c:pt>
                  <c:pt idx="7">
                    <c:v>0.8</c:v>
                  </c:pt>
                  <c:pt idx="8">
                    <c:v>0.58309518948453</c:v>
                  </c:pt>
                  <c:pt idx="9">
                    <c:v>0.2</c:v>
                  </c:pt>
                  <c:pt idx="10">
                    <c:v>0.0</c:v>
                  </c:pt>
                  <c:pt idx="11">
                    <c:v>0.0</c:v>
                  </c:pt>
                </c:numCache>
              </c:numRef>
            </c:minus>
            <c:spPr>
              <a:noFill/>
              <a:ln w="9525" cap="flat" cmpd="sng" algn="ctr">
                <a:solidFill>
                  <a:schemeClr val="tx1">
                    <a:lumMod val="65000"/>
                    <a:lumOff val="35000"/>
                  </a:schemeClr>
                </a:solidFill>
                <a:round/>
              </a:ln>
              <a:effectLst/>
            </c:spPr>
          </c:errBars>
          <c:errBars>
            <c:errDir val="x"/>
            <c:errBarType val="both"/>
            <c:errValType val="fixedVal"/>
            <c:noEndCap val="0"/>
            <c:val val="1.0"/>
            <c:spPr>
              <a:noFill/>
              <a:ln w="9525" cap="flat" cmpd="sng" algn="ctr">
                <a:solidFill>
                  <a:schemeClr val="tx1">
                    <a:lumMod val="65000"/>
                    <a:lumOff val="35000"/>
                  </a:schemeClr>
                </a:solidFill>
                <a:round/>
              </a:ln>
              <a:effectLst/>
            </c:spPr>
          </c:errBars>
          <c:xVal>
            <c:numRef>
              <c:f>summarized!$C$194:$C$205</c:f>
              <c:numCache>
                <c:formatCode>m/d/yyyy</c:formatCode>
                <c:ptCount val="12"/>
                <c:pt idx="0">
                  <c:v>41995.0</c:v>
                </c:pt>
                <c:pt idx="1">
                  <c:v>42017.0</c:v>
                </c:pt>
                <c:pt idx="2">
                  <c:v>42068.0</c:v>
                </c:pt>
                <c:pt idx="3">
                  <c:v>42089.0</c:v>
                </c:pt>
                <c:pt idx="4">
                  <c:v>42118.0</c:v>
                </c:pt>
                <c:pt idx="5">
                  <c:v>42152.0</c:v>
                </c:pt>
                <c:pt idx="6">
                  <c:v>42207.0</c:v>
                </c:pt>
                <c:pt idx="7">
                  <c:v>42237.0</c:v>
                </c:pt>
                <c:pt idx="8">
                  <c:v>42270.0</c:v>
                </c:pt>
                <c:pt idx="9">
                  <c:v>42299.0</c:v>
                </c:pt>
                <c:pt idx="10">
                  <c:v>42330.0</c:v>
                </c:pt>
                <c:pt idx="11">
                  <c:v>42634.0</c:v>
                </c:pt>
              </c:numCache>
            </c:numRef>
          </c:xVal>
          <c:yVal>
            <c:numRef>
              <c:f>summarized!$E$194:$E$205</c:f>
              <c:numCache>
                <c:formatCode>###0.00</c:formatCode>
                <c:ptCount val="12"/>
                <c:pt idx="0">
                  <c:v>0.0</c:v>
                </c:pt>
                <c:pt idx="1">
                  <c:v>0.0</c:v>
                </c:pt>
                <c:pt idx="2">
                  <c:v>0.0</c:v>
                </c:pt>
                <c:pt idx="3">
                  <c:v>0.0</c:v>
                </c:pt>
                <c:pt idx="4">
                  <c:v>0.0</c:v>
                </c:pt>
                <c:pt idx="5">
                  <c:v>0.0</c:v>
                </c:pt>
                <c:pt idx="6">
                  <c:v>0.0</c:v>
                </c:pt>
                <c:pt idx="7">
                  <c:v>13.2</c:v>
                </c:pt>
                <c:pt idx="8">
                  <c:v>2.6</c:v>
                </c:pt>
                <c:pt idx="9">
                  <c:v>3.2</c:v>
                </c:pt>
                <c:pt idx="10">
                  <c:v>0.0</c:v>
                </c:pt>
                <c:pt idx="11">
                  <c:v>0.0</c:v>
                </c:pt>
              </c:numCache>
            </c:numRef>
          </c:yVal>
          <c:smooth val="0"/>
          <c:extLst xmlns:c16r2="http://schemas.microsoft.com/office/drawing/2015/06/chart">
            <c:ext xmlns:c16="http://schemas.microsoft.com/office/drawing/2014/chart" uri="{C3380CC4-5D6E-409C-BE32-E72D297353CC}">
              <c16:uniqueId val="{00000000-D1EA-46FE-A607-4FC7CDFA714D}"/>
            </c:ext>
          </c:extLst>
        </c:ser>
        <c:ser>
          <c:idx val="5"/>
          <c:order val="1"/>
          <c:tx>
            <c:strRef>
              <c:f>summarized!$B$175</c:f>
              <c:strCache>
                <c:ptCount val="1"/>
                <c:pt idx="0">
                  <c:v>Spence</c:v>
                </c:pt>
              </c:strCache>
            </c:strRef>
          </c:tx>
          <c:spPr>
            <a:ln w="19050" cap="rnd">
              <a:solidFill>
                <a:schemeClr val="accent6"/>
              </a:solidFill>
              <a:round/>
            </a:ln>
            <a:effectLst/>
          </c:spPr>
          <c:marker>
            <c:symbol val="circle"/>
            <c:size val="5"/>
            <c:spPr>
              <a:solidFill>
                <a:schemeClr val="accent6"/>
              </a:solidFill>
              <a:ln w="9525">
                <a:solidFill>
                  <a:schemeClr val="accent6"/>
                </a:solidFill>
              </a:ln>
              <a:effectLst/>
            </c:spPr>
          </c:marker>
          <c:errBars>
            <c:errDir val="y"/>
            <c:errBarType val="both"/>
            <c:errValType val="cust"/>
            <c:noEndCap val="0"/>
            <c:plus>
              <c:numRef>
                <c:f>summarized!$F$175:$F$184</c:f>
                <c:numCache>
                  <c:formatCode>General</c:formatCode>
                  <c:ptCount val="10"/>
                  <c:pt idx="0">
                    <c:v>0.0</c:v>
                  </c:pt>
                  <c:pt idx="1">
                    <c:v>0.0</c:v>
                  </c:pt>
                  <c:pt idx="2">
                    <c:v>0.0</c:v>
                  </c:pt>
                  <c:pt idx="3">
                    <c:v>0.0</c:v>
                  </c:pt>
                  <c:pt idx="4">
                    <c:v>0.0</c:v>
                  </c:pt>
                  <c:pt idx="5">
                    <c:v>0.0</c:v>
                  </c:pt>
                  <c:pt idx="6">
                    <c:v>0.0</c:v>
                  </c:pt>
                  <c:pt idx="7">
                    <c:v>0.0</c:v>
                  </c:pt>
                  <c:pt idx="8">
                    <c:v>0.4</c:v>
                  </c:pt>
                  <c:pt idx="9">
                    <c:v>1.462873883832779</c:v>
                  </c:pt>
                </c:numCache>
              </c:numRef>
            </c:plus>
            <c:minus>
              <c:numRef>
                <c:f>summarized!$F$175:$F$184</c:f>
                <c:numCache>
                  <c:formatCode>General</c:formatCode>
                  <c:ptCount val="10"/>
                  <c:pt idx="0">
                    <c:v>0.0</c:v>
                  </c:pt>
                  <c:pt idx="1">
                    <c:v>0.0</c:v>
                  </c:pt>
                  <c:pt idx="2">
                    <c:v>0.0</c:v>
                  </c:pt>
                  <c:pt idx="3">
                    <c:v>0.0</c:v>
                  </c:pt>
                  <c:pt idx="4">
                    <c:v>0.0</c:v>
                  </c:pt>
                  <c:pt idx="5">
                    <c:v>0.0</c:v>
                  </c:pt>
                  <c:pt idx="6">
                    <c:v>0.0</c:v>
                  </c:pt>
                  <c:pt idx="7">
                    <c:v>0.0</c:v>
                  </c:pt>
                  <c:pt idx="8">
                    <c:v>0.4</c:v>
                  </c:pt>
                  <c:pt idx="9">
                    <c:v>1.462873883832779</c:v>
                  </c:pt>
                </c:numCache>
              </c:numRef>
            </c:minus>
            <c:spPr>
              <a:noFill/>
              <a:ln w="9525" cap="flat" cmpd="sng" algn="ctr">
                <a:solidFill>
                  <a:schemeClr val="bg1"/>
                </a:solidFill>
                <a:round/>
              </a:ln>
              <a:effectLst/>
            </c:spPr>
          </c:errBars>
          <c:xVal>
            <c:numRef>
              <c:f>summarized!$C$194:$C$203</c:f>
              <c:numCache>
                <c:formatCode>m/d/yyyy</c:formatCode>
                <c:ptCount val="10"/>
                <c:pt idx="0">
                  <c:v>41995.0</c:v>
                </c:pt>
                <c:pt idx="1">
                  <c:v>42017.0</c:v>
                </c:pt>
                <c:pt idx="2">
                  <c:v>42068.0</c:v>
                </c:pt>
                <c:pt idx="3">
                  <c:v>42089.0</c:v>
                </c:pt>
                <c:pt idx="4">
                  <c:v>42118.0</c:v>
                </c:pt>
                <c:pt idx="5">
                  <c:v>42152.0</c:v>
                </c:pt>
                <c:pt idx="6">
                  <c:v>42207.0</c:v>
                </c:pt>
                <c:pt idx="7">
                  <c:v>42237.0</c:v>
                </c:pt>
                <c:pt idx="8">
                  <c:v>42270.0</c:v>
                </c:pt>
                <c:pt idx="9">
                  <c:v>42299.0</c:v>
                </c:pt>
              </c:numCache>
            </c:numRef>
          </c:xVal>
          <c:yVal>
            <c:numRef>
              <c:f>summarized!$E$175:$E$184</c:f>
              <c:numCache>
                <c:formatCode>###0.00</c:formatCode>
                <c:ptCount val="10"/>
                <c:pt idx="0">
                  <c:v>0.0</c:v>
                </c:pt>
                <c:pt idx="1">
                  <c:v>0.0</c:v>
                </c:pt>
                <c:pt idx="2">
                  <c:v>0.0</c:v>
                </c:pt>
                <c:pt idx="3">
                  <c:v>0.0</c:v>
                </c:pt>
                <c:pt idx="4">
                  <c:v>0.0</c:v>
                </c:pt>
                <c:pt idx="5">
                  <c:v>0.0</c:v>
                </c:pt>
                <c:pt idx="6">
                  <c:v>0.0</c:v>
                </c:pt>
                <c:pt idx="7">
                  <c:v>0.0</c:v>
                </c:pt>
                <c:pt idx="8">
                  <c:v>0.0</c:v>
                </c:pt>
                <c:pt idx="9">
                  <c:v>2.4</c:v>
                </c:pt>
              </c:numCache>
            </c:numRef>
          </c:yVal>
          <c:smooth val="0"/>
          <c:extLst xmlns:c16r2="http://schemas.microsoft.com/office/drawing/2015/06/chart">
            <c:ext xmlns:c16="http://schemas.microsoft.com/office/drawing/2014/chart" uri="{C3380CC4-5D6E-409C-BE32-E72D297353CC}">
              <c16:uniqueId val="{00000001-D1EA-46FE-A607-4FC7CDFA714D}"/>
            </c:ext>
          </c:extLst>
        </c:ser>
        <c:ser>
          <c:idx val="0"/>
          <c:order val="2"/>
          <c:tx>
            <c:strRef>
              <c:f>summarized!$B$87</c:f>
              <c:strCache>
                <c:ptCount val="1"/>
                <c:pt idx="0">
                  <c:v>Chualar</c:v>
                </c:pt>
              </c:strCache>
            </c:strRef>
          </c:tx>
          <c:spPr>
            <a:ln w="19050" cap="rnd">
              <a:solidFill>
                <a:srgbClr val="B9FF2D"/>
              </a:solidFill>
              <a:round/>
            </a:ln>
            <a:effectLst/>
          </c:spPr>
          <c:marker>
            <c:symbol val="circle"/>
            <c:size val="5"/>
            <c:spPr>
              <a:solidFill>
                <a:srgbClr val="B9FF2D"/>
              </a:solidFill>
              <a:ln w="9525">
                <a:solidFill>
                  <a:srgbClr val="B9FF2D"/>
                </a:solidFill>
              </a:ln>
              <a:effectLst/>
            </c:spPr>
          </c:marker>
          <c:errBars>
            <c:errDir val="y"/>
            <c:errBarType val="both"/>
            <c:errValType val="cust"/>
            <c:noEndCap val="0"/>
            <c:plus>
              <c:numRef>
                <c:f>summarized!$G$87:$G$96</c:f>
                <c:numCache>
                  <c:formatCode>General</c:formatCode>
                  <c:ptCount val="10"/>
                  <c:pt idx="0">
                    <c:v>0.0</c:v>
                  </c:pt>
                  <c:pt idx="1">
                    <c:v>0.0</c:v>
                  </c:pt>
                  <c:pt idx="2">
                    <c:v>0.0</c:v>
                  </c:pt>
                  <c:pt idx="3">
                    <c:v>0.0</c:v>
                  </c:pt>
                  <c:pt idx="4">
                    <c:v>0.0</c:v>
                  </c:pt>
                  <c:pt idx="5">
                    <c:v>0.0</c:v>
                  </c:pt>
                  <c:pt idx="6">
                    <c:v>0.0</c:v>
                  </c:pt>
                  <c:pt idx="7">
                    <c:v>0.0</c:v>
                  </c:pt>
                  <c:pt idx="8">
                    <c:v>39.41065845681849</c:v>
                  </c:pt>
                  <c:pt idx="9">
                    <c:v>2.98328677803526</c:v>
                  </c:pt>
                </c:numCache>
              </c:numRef>
            </c:plus>
            <c:minus>
              <c:numRef>
                <c:f>summarized!$G$87:$G$96</c:f>
                <c:numCache>
                  <c:formatCode>General</c:formatCode>
                  <c:ptCount val="10"/>
                  <c:pt idx="0">
                    <c:v>0.0</c:v>
                  </c:pt>
                  <c:pt idx="1">
                    <c:v>0.0</c:v>
                  </c:pt>
                  <c:pt idx="2">
                    <c:v>0.0</c:v>
                  </c:pt>
                  <c:pt idx="3">
                    <c:v>0.0</c:v>
                  </c:pt>
                  <c:pt idx="4">
                    <c:v>0.0</c:v>
                  </c:pt>
                  <c:pt idx="5">
                    <c:v>0.0</c:v>
                  </c:pt>
                  <c:pt idx="6">
                    <c:v>0.0</c:v>
                  </c:pt>
                  <c:pt idx="7">
                    <c:v>0.0</c:v>
                  </c:pt>
                  <c:pt idx="8">
                    <c:v>39.41065845681849</c:v>
                  </c:pt>
                  <c:pt idx="9">
                    <c:v>2.98328677803526</c:v>
                  </c:pt>
                </c:numCache>
              </c:numRef>
            </c:minus>
            <c:spPr>
              <a:noFill/>
              <a:ln w="9525" cap="flat" cmpd="sng" algn="ctr">
                <a:solidFill>
                  <a:schemeClr val="bg1"/>
                </a:solidFill>
                <a:round/>
              </a:ln>
              <a:effectLst/>
            </c:spPr>
          </c:errBars>
          <c:xVal>
            <c:numRef>
              <c:f>summarized!$C$87:$C$102</c:f>
              <c:numCache>
                <c:formatCode>m/d/yyyy</c:formatCode>
                <c:ptCount val="16"/>
                <c:pt idx="0">
                  <c:v>41995.0</c:v>
                </c:pt>
                <c:pt idx="1">
                  <c:v>42017.0</c:v>
                </c:pt>
                <c:pt idx="2">
                  <c:v>42068.0</c:v>
                </c:pt>
                <c:pt idx="3">
                  <c:v>42089.0</c:v>
                </c:pt>
                <c:pt idx="4">
                  <c:v>42117.0</c:v>
                </c:pt>
                <c:pt idx="5">
                  <c:v>42151.0</c:v>
                </c:pt>
                <c:pt idx="6">
                  <c:v>42207.0</c:v>
                </c:pt>
                <c:pt idx="7">
                  <c:v>42236.0</c:v>
                </c:pt>
                <c:pt idx="8">
                  <c:v>42270.0</c:v>
                </c:pt>
                <c:pt idx="9">
                  <c:v>42299.0</c:v>
                </c:pt>
                <c:pt idx="10">
                  <c:v>42330.0</c:v>
                </c:pt>
                <c:pt idx="11">
                  <c:v>42355.0</c:v>
                </c:pt>
                <c:pt idx="12">
                  <c:v>42392.0</c:v>
                </c:pt>
                <c:pt idx="13">
                  <c:v>42423.0</c:v>
                </c:pt>
                <c:pt idx="14">
                  <c:v>42459.0</c:v>
                </c:pt>
                <c:pt idx="15">
                  <c:v>42634.0</c:v>
                </c:pt>
              </c:numCache>
            </c:numRef>
          </c:xVal>
          <c:yVal>
            <c:numRef>
              <c:f>summarized!$E$87:$E$102</c:f>
              <c:numCache>
                <c:formatCode>###0.00</c:formatCode>
                <c:ptCount val="16"/>
                <c:pt idx="0">
                  <c:v>0.0</c:v>
                </c:pt>
                <c:pt idx="1">
                  <c:v>0.0</c:v>
                </c:pt>
                <c:pt idx="2">
                  <c:v>0.0</c:v>
                </c:pt>
                <c:pt idx="3">
                  <c:v>0.0</c:v>
                </c:pt>
                <c:pt idx="4">
                  <c:v>0.0</c:v>
                </c:pt>
                <c:pt idx="5">
                  <c:v>0.0</c:v>
                </c:pt>
                <c:pt idx="6">
                  <c:v>0.0</c:v>
                </c:pt>
                <c:pt idx="7">
                  <c:v>0.0</c:v>
                </c:pt>
                <c:pt idx="8">
                  <c:v>111.0</c:v>
                </c:pt>
                <c:pt idx="9">
                  <c:v>10.0</c:v>
                </c:pt>
                <c:pt idx="10">
                  <c:v>0.0</c:v>
                </c:pt>
                <c:pt idx="11">
                  <c:v>0.0</c:v>
                </c:pt>
                <c:pt idx="12">
                  <c:v>0.0</c:v>
                </c:pt>
                <c:pt idx="13">
                  <c:v>0.0</c:v>
                </c:pt>
                <c:pt idx="14">
                  <c:v>0.0</c:v>
                </c:pt>
                <c:pt idx="15">
                  <c:v>0.0</c:v>
                </c:pt>
              </c:numCache>
            </c:numRef>
          </c:yVal>
          <c:smooth val="0"/>
          <c:extLst xmlns:c16r2="http://schemas.microsoft.com/office/drawing/2015/06/chart">
            <c:ext xmlns:c16="http://schemas.microsoft.com/office/drawing/2014/chart" uri="{C3380CC4-5D6E-409C-BE32-E72D297353CC}">
              <c16:uniqueId val="{00000002-D1EA-46FE-A607-4FC7CDFA714D}"/>
            </c:ext>
          </c:extLst>
        </c:ser>
        <c:ser>
          <c:idx val="10"/>
          <c:order val="3"/>
          <c:tx>
            <c:strRef>
              <c:f>summarized!$B$233</c:f>
              <c:strCache>
                <c:ptCount val="1"/>
                <c:pt idx="0">
                  <c:v>Gonzales Gloria</c:v>
                </c:pt>
              </c:strCache>
            </c:strRef>
          </c:tx>
          <c:spPr>
            <a:ln w="19050" cap="rnd">
              <a:solidFill>
                <a:srgbClr val="DEA400"/>
              </a:solidFill>
              <a:round/>
            </a:ln>
            <a:effectLst/>
          </c:spPr>
          <c:marker>
            <c:symbol val="circle"/>
            <c:size val="5"/>
            <c:spPr>
              <a:solidFill>
                <a:srgbClr val="DEA400"/>
              </a:solidFill>
              <a:ln w="9525">
                <a:noFill/>
              </a:ln>
              <a:effectLst/>
            </c:spPr>
          </c:marker>
          <c:errBars>
            <c:errDir val="y"/>
            <c:errBarType val="both"/>
            <c:errValType val="cust"/>
            <c:noEndCap val="0"/>
            <c:plus>
              <c:numRef>
                <c:f>summarized!$G$233:$G$235</c:f>
                <c:numCache>
                  <c:formatCode>General</c:formatCode>
                  <c:ptCount val="3"/>
                  <c:pt idx="0">
                    <c:v>0.0</c:v>
                  </c:pt>
                  <c:pt idx="1">
                    <c:v>0.774596669241483</c:v>
                  </c:pt>
                  <c:pt idx="2">
                    <c:v>4.802082881417188</c:v>
                  </c:pt>
                </c:numCache>
              </c:numRef>
            </c:plus>
            <c:minus>
              <c:numRef>
                <c:f>summarized!$G$233:$G$235</c:f>
                <c:numCache>
                  <c:formatCode>General</c:formatCode>
                  <c:ptCount val="3"/>
                  <c:pt idx="0">
                    <c:v>0.0</c:v>
                  </c:pt>
                  <c:pt idx="1">
                    <c:v>0.774596669241483</c:v>
                  </c:pt>
                  <c:pt idx="2">
                    <c:v>4.802082881417188</c:v>
                  </c:pt>
                </c:numCache>
              </c:numRef>
            </c:minus>
            <c:spPr>
              <a:noFill/>
              <a:ln w="6350" cap="flat" cmpd="sng" algn="ctr">
                <a:solidFill>
                  <a:schemeClr val="bg1"/>
                </a:solidFill>
                <a:round/>
              </a:ln>
              <a:effectLst/>
            </c:spPr>
          </c:errBars>
          <c:errBars>
            <c:errDir val="x"/>
            <c:errBarType val="both"/>
            <c:errValType val="fixedVal"/>
            <c:noEndCap val="0"/>
            <c:val val="1.0"/>
            <c:spPr>
              <a:noFill/>
              <a:ln w="9525" cap="flat" cmpd="sng" algn="ctr">
                <a:solidFill>
                  <a:schemeClr val="tx1">
                    <a:lumMod val="65000"/>
                    <a:lumOff val="35000"/>
                  </a:schemeClr>
                </a:solidFill>
                <a:round/>
              </a:ln>
              <a:effectLst/>
            </c:spPr>
          </c:errBars>
          <c:xVal>
            <c:numRef>
              <c:f>summarized!$C$233:$C$237</c:f>
              <c:numCache>
                <c:formatCode>m/d/yyyy</c:formatCode>
                <c:ptCount val="5"/>
                <c:pt idx="0">
                  <c:v>42576.0</c:v>
                </c:pt>
                <c:pt idx="1">
                  <c:v>42605.0</c:v>
                </c:pt>
                <c:pt idx="2">
                  <c:v>42634.0</c:v>
                </c:pt>
                <c:pt idx="3">
                  <c:v>42668.0</c:v>
                </c:pt>
                <c:pt idx="4">
                  <c:v>42702.0</c:v>
                </c:pt>
              </c:numCache>
            </c:numRef>
          </c:xVal>
          <c:yVal>
            <c:numRef>
              <c:f>summarized!$E$233:$E$237</c:f>
              <c:numCache>
                <c:formatCode>###0.00</c:formatCode>
                <c:ptCount val="5"/>
                <c:pt idx="0">
                  <c:v>0.0</c:v>
                </c:pt>
                <c:pt idx="1">
                  <c:v>1.0</c:v>
                </c:pt>
                <c:pt idx="2">
                  <c:v>13.6</c:v>
                </c:pt>
                <c:pt idx="3">
                  <c:v>8.200000000000001</c:v>
                </c:pt>
                <c:pt idx="4">
                  <c:v>0.0</c:v>
                </c:pt>
              </c:numCache>
            </c:numRef>
          </c:yVal>
          <c:smooth val="0"/>
          <c:extLst xmlns:c16r2="http://schemas.microsoft.com/office/drawing/2015/06/chart">
            <c:ext xmlns:c16="http://schemas.microsoft.com/office/drawing/2014/chart" uri="{C3380CC4-5D6E-409C-BE32-E72D297353CC}">
              <c16:uniqueId val="{00000003-D1EA-46FE-A607-4FC7CDFA714D}"/>
            </c:ext>
          </c:extLst>
        </c:ser>
        <c:ser>
          <c:idx val="11"/>
          <c:order val="4"/>
          <c:tx>
            <c:strRef>
              <c:f>summarized!$B$240</c:f>
              <c:strCache>
                <c:ptCount val="1"/>
                <c:pt idx="0">
                  <c:v>Soledad Exit</c:v>
                </c:pt>
              </c:strCache>
            </c:strRef>
          </c:tx>
          <c:spPr>
            <a:ln w="19050" cap="rnd">
              <a:solidFill>
                <a:srgbClr val="FF2121"/>
              </a:solidFill>
              <a:round/>
            </a:ln>
            <a:effectLst/>
          </c:spPr>
          <c:marker>
            <c:symbol val="circle"/>
            <c:size val="5"/>
            <c:spPr>
              <a:solidFill>
                <a:srgbClr val="FF2121"/>
              </a:solidFill>
              <a:ln w="9525">
                <a:noFill/>
              </a:ln>
              <a:effectLst/>
            </c:spPr>
          </c:marker>
          <c:xVal>
            <c:numRef>
              <c:f>summarized!$C$240:$C$243</c:f>
              <c:numCache>
                <c:formatCode>m/d/yyyy</c:formatCode>
                <c:ptCount val="4"/>
                <c:pt idx="0">
                  <c:v>42605.0</c:v>
                </c:pt>
                <c:pt idx="1">
                  <c:v>42634.0</c:v>
                </c:pt>
                <c:pt idx="2">
                  <c:v>42668.0</c:v>
                </c:pt>
                <c:pt idx="3">
                  <c:v>42702.0</c:v>
                </c:pt>
              </c:numCache>
            </c:numRef>
          </c:xVal>
          <c:yVal>
            <c:numRef>
              <c:f>summarized!$F$240:$F$243</c:f>
              <c:numCache>
                <c:formatCode>####.000</c:formatCode>
                <c:ptCount val="4"/>
                <c:pt idx="0">
                  <c:v>0.0</c:v>
                </c:pt>
                <c:pt idx="1">
                  <c:v>0.2</c:v>
                </c:pt>
                <c:pt idx="2" formatCode="###0.00">
                  <c:v>0.4</c:v>
                </c:pt>
                <c:pt idx="3" formatCode="###0.00">
                  <c:v>0.0</c:v>
                </c:pt>
              </c:numCache>
            </c:numRef>
          </c:yVal>
          <c:smooth val="0"/>
          <c:extLst xmlns:c16r2="http://schemas.microsoft.com/office/drawing/2015/06/chart">
            <c:ext xmlns:c16="http://schemas.microsoft.com/office/drawing/2014/chart" uri="{C3380CC4-5D6E-409C-BE32-E72D297353CC}">
              <c16:uniqueId val="{00000004-D1EA-46FE-A607-4FC7CDFA714D}"/>
            </c:ext>
          </c:extLst>
        </c:ser>
        <c:ser>
          <c:idx val="8"/>
          <c:order val="5"/>
          <c:tx>
            <c:strRef>
              <c:f>summarized!$B$218</c:f>
              <c:strCache>
                <c:ptCount val="1"/>
                <c:pt idx="0">
                  <c:v>River Rd</c:v>
                </c:pt>
              </c:strCache>
            </c:strRef>
          </c:tx>
          <c:spPr>
            <a:ln w="19050" cap="rnd">
              <a:solidFill>
                <a:srgbClr val="A86ED4"/>
              </a:solidFill>
              <a:round/>
            </a:ln>
            <a:effectLst/>
          </c:spPr>
          <c:marker>
            <c:symbol val="circle"/>
            <c:size val="5"/>
            <c:spPr>
              <a:solidFill>
                <a:srgbClr val="A86ED4"/>
              </a:solidFill>
              <a:ln w="9525">
                <a:noFill/>
              </a:ln>
              <a:effectLst/>
            </c:spPr>
          </c:marker>
          <c:errBars>
            <c:errDir val="y"/>
            <c:errBarType val="both"/>
            <c:errValType val="cust"/>
            <c:noEndCap val="0"/>
            <c:plus>
              <c:numRef>
                <c:f>summarized!$G$220:$G$225</c:f>
                <c:numCache>
                  <c:formatCode>General</c:formatCode>
                  <c:ptCount val="6"/>
                  <c:pt idx="0">
                    <c:v>0.0</c:v>
                  </c:pt>
                  <c:pt idx="1">
                    <c:v>4.261455150532503</c:v>
                  </c:pt>
                  <c:pt idx="2">
                    <c:v>2.70185121722126</c:v>
                  </c:pt>
                  <c:pt idx="3">
                    <c:v>4.43846820423443</c:v>
                  </c:pt>
                  <c:pt idx="4">
                    <c:v>7.357988855658861</c:v>
                  </c:pt>
                  <c:pt idx="5">
                    <c:v>0.0</c:v>
                  </c:pt>
                </c:numCache>
              </c:numRef>
            </c:plus>
            <c:minus>
              <c:numRef>
                <c:f>summarized!$G$220:$G$225</c:f>
                <c:numCache>
                  <c:formatCode>General</c:formatCode>
                  <c:ptCount val="6"/>
                  <c:pt idx="0">
                    <c:v>0.0</c:v>
                  </c:pt>
                  <c:pt idx="1">
                    <c:v>4.261455150532503</c:v>
                  </c:pt>
                  <c:pt idx="2">
                    <c:v>2.70185121722126</c:v>
                  </c:pt>
                  <c:pt idx="3">
                    <c:v>4.43846820423443</c:v>
                  </c:pt>
                  <c:pt idx="4">
                    <c:v>7.357988855658861</c:v>
                  </c:pt>
                  <c:pt idx="5">
                    <c:v>0.0</c:v>
                  </c:pt>
                </c:numCache>
              </c:numRef>
            </c:minus>
            <c:spPr>
              <a:noFill/>
              <a:ln w="6350" cap="flat" cmpd="sng" algn="ctr">
                <a:solidFill>
                  <a:schemeClr val="bg1"/>
                </a:solidFill>
                <a:round/>
              </a:ln>
              <a:effectLst/>
            </c:spPr>
          </c:errBars>
          <c:errBars>
            <c:errDir val="x"/>
            <c:errBarType val="both"/>
            <c:errValType val="fixedVal"/>
            <c:noEndCap val="0"/>
            <c:val val="1.0"/>
            <c:spPr>
              <a:noFill/>
              <a:ln w="9525" cap="flat" cmpd="sng" algn="ctr">
                <a:solidFill>
                  <a:schemeClr val="tx1">
                    <a:lumMod val="65000"/>
                    <a:lumOff val="35000"/>
                  </a:schemeClr>
                </a:solidFill>
                <a:round/>
              </a:ln>
              <a:effectLst/>
            </c:spPr>
          </c:errBars>
          <c:xVal>
            <c:numRef>
              <c:f>summarized!$C$220:$C$225</c:f>
              <c:numCache>
                <c:formatCode>m/d/yyyy</c:formatCode>
                <c:ptCount val="6"/>
                <c:pt idx="0">
                  <c:v>42544.0</c:v>
                </c:pt>
                <c:pt idx="1">
                  <c:v>42576.0</c:v>
                </c:pt>
                <c:pt idx="2">
                  <c:v>42605.0</c:v>
                </c:pt>
                <c:pt idx="3">
                  <c:v>42634.0</c:v>
                </c:pt>
                <c:pt idx="4">
                  <c:v>42668.0</c:v>
                </c:pt>
                <c:pt idx="5">
                  <c:v>42702.0</c:v>
                </c:pt>
              </c:numCache>
            </c:numRef>
          </c:xVal>
          <c:yVal>
            <c:numRef>
              <c:f>summarized!$E$220:$E$225</c:f>
              <c:numCache>
                <c:formatCode>###0.00</c:formatCode>
                <c:ptCount val="6"/>
                <c:pt idx="0">
                  <c:v>0.0</c:v>
                </c:pt>
                <c:pt idx="1">
                  <c:v>8.4</c:v>
                </c:pt>
                <c:pt idx="2">
                  <c:v>10.0</c:v>
                </c:pt>
                <c:pt idx="3">
                  <c:v>10.0</c:v>
                </c:pt>
                <c:pt idx="4">
                  <c:v>15.2</c:v>
                </c:pt>
                <c:pt idx="5">
                  <c:v>0.0</c:v>
                </c:pt>
              </c:numCache>
            </c:numRef>
          </c:yVal>
          <c:smooth val="0"/>
          <c:extLst xmlns:c16r2="http://schemas.microsoft.com/office/drawing/2015/06/chart">
            <c:ext xmlns:c16="http://schemas.microsoft.com/office/drawing/2014/chart" uri="{C3380CC4-5D6E-409C-BE32-E72D297353CC}">
              <c16:uniqueId val="{00000005-D1EA-46FE-A607-4FC7CDFA714D}"/>
            </c:ext>
          </c:extLst>
        </c:ser>
        <c:ser>
          <c:idx val="12"/>
          <c:order val="6"/>
          <c:tx>
            <c:strRef>
              <c:f>summarized!$B$245</c:f>
              <c:strCache>
                <c:ptCount val="1"/>
                <c:pt idx="0">
                  <c:v>Greenfield Hwy</c:v>
                </c:pt>
              </c:strCache>
            </c:strRef>
          </c:tx>
          <c:spPr>
            <a:ln w="19050" cap="rnd">
              <a:solidFill>
                <a:schemeClr val="accent1">
                  <a:lumMod val="80000"/>
                  <a:lumOff val="20000"/>
                </a:schemeClr>
              </a:solidFill>
              <a:round/>
            </a:ln>
            <a:effectLst/>
          </c:spPr>
          <c:marker>
            <c:symbol val="circle"/>
            <c:size val="5"/>
            <c:spPr>
              <a:solidFill>
                <a:schemeClr val="accent1">
                  <a:lumMod val="80000"/>
                  <a:lumOff val="20000"/>
                </a:schemeClr>
              </a:solidFill>
              <a:ln w="9525">
                <a:solidFill>
                  <a:schemeClr val="accent1">
                    <a:lumMod val="80000"/>
                    <a:lumOff val="20000"/>
                  </a:schemeClr>
                </a:solidFill>
              </a:ln>
              <a:effectLst/>
            </c:spPr>
          </c:marker>
          <c:errBars>
            <c:errDir val="y"/>
            <c:errBarType val="both"/>
            <c:errValType val="cust"/>
            <c:noEndCap val="0"/>
            <c:plus>
              <c:numRef>
                <c:f>summarized!$G$245:$G$247</c:f>
                <c:numCache>
                  <c:formatCode>General</c:formatCode>
                  <c:ptCount val="3"/>
                  <c:pt idx="0">
                    <c:v>0.0</c:v>
                  </c:pt>
                  <c:pt idx="1">
                    <c:v>3.55808937493144</c:v>
                  </c:pt>
                  <c:pt idx="2">
                    <c:v>11.96912695228854</c:v>
                  </c:pt>
                </c:numCache>
              </c:numRef>
            </c:plus>
            <c:minus>
              <c:numRef>
                <c:f>summarized!$G$245:$G$247</c:f>
                <c:numCache>
                  <c:formatCode>General</c:formatCode>
                  <c:ptCount val="3"/>
                  <c:pt idx="0">
                    <c:v>0.0</c:v>
                  </c:pt>
                  <c:pt idx="1">
                    <c:v>3.55808937493144</c:v>
                  </c:pt>
                  <c:pt idx="2">
                    <c:v>11.96912695228854</c:v>
                  </c:pt>
                </c:numCache>
              </c:numRef>
            </c:minus>
            <c:spPr>
              <a:noFill/>
              <a:ln w="9525" cap="flat" cmpd="sng" algn="ctr">
                <a:solidFill>
                  <a:schemeClr val="bg1"/>
                </a:solidFill>
                <a:round/>
              </a:ln>
              <a:effectLst/>
            </c:spPr>
          </c:errBars>
          <c:errBars>
            <c:errDir val="x"/>
            <c:errBarType val="both"/>
            <c:errValType val="fixedVal"/>
            <c:noEndCap val="0"/>
            <c:val val="1.0"/>
            <c:spPr>
              <a:noFill/>
              <a:ln w="9525" cap="flat" cmpd="sng" algn="ctr">
                <a:solidFill>
                  <a:schemeClr val="tx1">
                    <a:lumMod val="65000"/>
                    <a:lumOff val="35000"/>
                  </a:schemeClr>
                </a:solidFill>
                <a:round/>
              </a:ln>
              <a:effectLst/>
            </c:spPr>
          </c:errBars>
          <c:xVal>
            <c:numRef>
              <c:f>summarized!$C$245:$C$249</c:f>
              <c:numCache>
                <c:formatCode>m/d/yyyy</c:formatCode>
                <c:ptCount val="5"/>
                <c:pt idx="0">
                  <c:v>42576.0</c:v>
                </c:pt>
                <c:pt idx="1">
                  <c:v>42605.0</c:v>
                </c:pt>
                <c:pt idx="2">
                  <c:v>42634.0</c:v>
                </c:pt>
                <c:pt idx="3">
                  <c:v>42668.0</c:v>
                </c:pt>
                <c:pt idx="4">
                  <c:v>42702.0</c:v>
                </c:pt>
              </c:numCache>
            </c:numRef>
          </c:xVal>
          <c:yVal>
            <c:numRef>
              <c:f>summarized!$E$245:$E$249</c:f>
              <c:numCache>
                <c:formatCode>###0.00</c:formatCode>
                <c:ptCount val="5"/>
                <c:pt idx="0" formatCode="General">
                  <c:v>0.0</c:v>
                </c:pt>
                <c:pt idx="1">
                  <c:v>5.6</c:v>
                </c:pt>
                <c:pt idx="2">
                  <c:v>24.4</c:v>
                </c:pt>
                <c:pt idx="3">
                  <c:v>8.200000000000001</c:v>
                </c:pt>
                <c:pt idx="4">
                  <c:v>0.4</c:v>
                </c:pt>
              </c:numCache>
            </c:numRef>
          </c:yVal>
          <c:smooth val="0"/>
          <c:extLst xmlns:c16r2="http://schemas.microsoft.com/office/drawing/2015/06/chart">
            <c:ext xmlns:c16="http://schemas.microsoft.com/office/drawing/2014/chart" uri="{C3380CC4-5D6E-409C-BE32-E72D297353CC}">
              <c16:uniqueId val="{00000006-D1EA-46FE-A607-4FC7CDFA714D}"/>
            </c:ext>
          </c:extLst>
        </c:ser>
        <c:ser>
          <c:idx val="1"/>
          <c:order val="7"/>
          <c:tx>
            <c:strRef>
              <c:f>summarized!$B$113</c:f>
              <c:strCache>
                <c:ptCount val="1"/>
                <c:pt idx="0">
                  <c:v>King City</c:v>
                </c:pt>
              </c:strCache>
            </c:strRef>
          </c:tx>
          <c:spPr>
            <a:ln w="19050" cap="rnd">
              <a:solidFill>
                <a:srgbClr val="FF6600"/>
              </a:solidFill>
              <a:round/>
            </a:ln>
            <a:effectLst/>
          </c:spPr>
          <c:marker>
            <c:symbol val="circle"/>
            <c:size val="5"/>
            <c:spPr>
              <a:solidFill>
                <a:srgbClr val="FF6600"/>
              </a:solidFill>
              <a:ln w="9525">
                <a:noFill/>
              </a:ln>
              <a:effectLst/>
            </c:spPr>
          </c:marker>
          <c:errBars>
            <c:errDir val="y"/>
            <c:errBarType val="both"/>
            <c:errValType val="cust"/>
            <c:noEndCap val="0"/>
            <c:plus>
              <c:numRef>
                <c:f>summarized!$G$113:$G$122</c:f>
                <c:numCache>
                  <c:formatCode>General</c:formatCode>
                  <c:ptCount val="10"/>
                  <c:pt idx="1">
                    <c:v>0.0</c:v>
                  </c:pt>
                  <c:pt idx="2">
                    <c:v>0.0</c:v>
                  </c:pt>
                  <c:pt idx="3">
                    <c:v>0.0</c:v>
                  </c:pt>
                  <c:pt idx="4">
                    <c:v>0.0</c:v>
                  </c:pt>
                  <c:pt idx="5">
                    <c:v>11.16870628139177</c:v>
                  </c:pt>
                  <c:pt idx="6">
                    <c:v>5.921148537234984</c:v>
                  </c:pt>
                  <c:pt idx="7">
                    <c:v>0.244948974278318</c:v>
                  </c:pt>
                  <c:pt idx="8">
                    <c:v>0.0</c:v>
                  </c:pt>
                  <c:pt idx="9">
                    <c:v>0.0</c:v>
                  </c:pt>
                </c:numCache>
              </c:numRef>
            </c:plus>
            <c:minus>
              <c:numRef>
                <c:f>summarized!$G$113:$G$122</c:f>
                <c:numCache>
                  <c:formatCode>General</c:formatCode>
                  <c:ptCount val="10"/>
                  <c:pt idx="1">
                    <c:v>0.0</c:v>
                  </c:pt>
                  <c:pt idx="2">
                    <c:v>0.0</c:v>
                  </c:pt>
                  <c:pt idx="3">
                    <c:v>0.0</c:v>
                  </c:pt>
                  <c:pt idx="4">
                    <c:v>0.0</c:v>
                  </c:pt>
                  <c:pt idx="5">
                    <c:v>11.16870628139177</c:v>
                  </c:pt>
                  <c:pt idx="6">
                    <c:v>5.921148537234984</c:v>
                  </c:pt>
                  <c:pt idx="7">
                    <c:v>0.244948974278318</c:v>
                  </c:pt>
                  <c:pt idx="8">
                    <c:v>0.0</c:v>
                  </c:pt>
                  <c:pt idx="9">
                    <c:v>0.0</c:v>
                  </c:pt>
                </c:numCache>
              </c:numRef>
            </c:minus>
            <c:spPr>
              <a:noFill/>
              <a:ln w="9525" cap="flat" cmpd="sng" algn="ctr">
                <a:solidFill>
                  <a:schemeClr val="bg1"/>
                </a:solidFill>
                <a:round/>
              </a:ln>
              <a:effectLst/>
            </c:spPr>
          </c:errBars>
          <c:xVal>
            <c:numRef>
              <c:f>summarized!$C$194:$C$203</c:f>
              <c:numCache>
                <c:formatCode>m/d/yyyy</c:formatCode>
                <c:ptCount val="10"/>
                <c:pt idx="0">
                  <c:v>41995.0</c:v>
                </c:pt>
                <c:pt idx="1">
                  <c:v>42017.0</c:v>
                </c:pt>
                <c:pt idx="2">
                  <c:v>42068.0</c:v>
                </c:pt>
                <c:pt idx="3">
                  <c:v>42089.0</c:v>
                </c:pt>
                <c:pt idx="4">
                  <c:v>42118.0</c:v>
                </c:pt>
                <c:pt idx="5">
                  <c:v>42152.0</c:v>
                </c:pt>
                <c:pt idx="6">
                  <c:v>42207.0</c:v>
                </c:pt>
                <c:pt idx="7">
                  <c:v>42237.0</c:v>
                </c:pt>
                <c:pt idx="8">
                  <c:v>42270.0</c:v>
                </c:pt>
                <c:pt idx="9">
                  <c:v>42299.0</c:v>
                </c:pt>
              </c:numCache>
            </c:numRef>
          </c:xVal>
          <c:yVal>
            <c:numRef>
              <c:f>summarized!$E$113:$E$122</c:f>
              <c:numCache>
                <c:formatCode>###0.00</c:formatCode>
                <c:ptCount val="10"/>
                <c:pt idx="1">
                  <c:v>0.0</c:v>
                </c:pt>
                <c:pt idx="2">
                  <c:v>0.0</c:v>
                </c:pt>
                <c:pt idx="3">
                  <c:v>0.0</c:v>
                </c:pt>
                <c:pt idx="4">
                  <c:v>0.0</c:v>
                </c:pt>
                <c:pt idx="5">
                  <c:v>30.8</c:v>
                </c:pt>
                <c:pt idx="6">
                  <c:v>17.6</c:v>
                </c:pt>
                <c:pt idx="7" formatCode="####.00">
                  <c:v>0.4</c:v>
                </c:pt>
                <c:pt idx="8">
                  <c:v>0.0</c:v>
                </c:pt>
                <c:pt idx="9">
                  <c:v>0.0</c:v>
                </c:pt>
              </c:numCache>
            </c:numRef>
          </c:yVal>
          <c:smooth val="0"/>
          <c:extLst xmlns:c16r2="http://schemas.microsoft.com/office/drawing/2015/06/chart">
            <c:ext xmlns:c16="http://schemas.microsoft.com/office/drawing/2014/chart" uri="{C3380CC4-5D6E-409C-BE32-E72D297353CC}">
              <c16:uniqueId val="{00000007-D1EA-46FE-A607-4FC7CDFA714D}"/>
            </c:ext>
          </c:extLst>
        </c:ser>
        <c:ser>
          <c:idx val="9"/>
          <c:order val="8"/>
          <c:tx>
            <c:strRef>
              <c:f>summarized!$B$227</c:f>
              <c:strCache>
                <c:ptCount val="1"/>
                <c:pt idx="0">
                  <c:v>King City Exit</c:v>
                </c:pt>
              </c:strCache>
            </c:strRef>
          </c:tx>
          <c:spPr>
            <a:ln w="19050" cap="rnd">
              <a:solidFill>
                <a:srgbClr val="00FF99"/>
              </a:solidFill>
              <a:round/>
            </a:ln>
            <a:effectLst/>
          </c:spPr>
          <c:marker>
            <c:symbol val="circle"/>
            <c:size val="5"/>
            <c:spPr>
              <a:solidFill>
                <a:srgbClr val="00FF99"/>
              </a:solidFill>
              <a:ln w="9525">
                <a:noFill/>
              </a:ln>
              <a:effectLst/>
            </c:spPr>
          </c:marker>
          <c:errBars>
            <c:errDir val="y"/>
            <c:errBarType val="both"/>
            <c:errValType val="cust"/>
            <c:noEndCap val="0"/>
            <c:plus>
              <c:numRef>
                <c:f>summarized!$G$227:$G$229</c:f>
                <c:numCache>
                  <c:formatCode>General</c:formatCode>
                  <c:ptCount val="3"/>
                  <c:pt idx="0">
                    <c:v>0.509901951359279</c:v>
                  </c:pt>
                  <c:pt idx="1">
                    <c:v>2.428991560298224</c:v>
                  </c:pt>
                  <c:pt idx="2">
                    <c:v>20.53874387590438</c:v>
                  </c:pt>
                </c:numCache>
              </c:numRef>
            </c:plus>
            <c:minus>
              <c:numRef>
                <c:f>summarized!$G$227:$G$229</c:f>
                <c:numCache>
                  <c:formatCode>General</c:formatCode>
                  <c:ptCount val="3"/>
                  <c:pt idx="0">
                    <c:v>0.509901951359279</c:v>
                  </c:pt>
                  <c:pt idx="1">
                    <c:v>2.428991560298224</c:v>
                  </c:pt>
                  <c:pt idx="2">
                    <c:v>20.53874387590438</c:v>
                  </c:pt>
                </c:numCache>
              </c:numRef>
            </c:minus>
            <c:spPr>
              <a:noFill/>
              <a:ln w="6350" cap="flat" cmpd="sng" algn="ctr">
                <a:solidFill>
                  <a:schemeClr val="bg1"/>
                </a:solidFill>
                <a:round/>
              </a:ln>
              <a:effectLst/>
            </c:spPr>
          </c:errBars>
          <c:errBars>
            <c:errDir val="x"/>
            <c:errBarType val="both"/>
            <c:errValType val="fixedVal"/>
            <c:noEndCap val="0"/>
            <c:val val="1.0"/>
            <c:spPr>
              <a:noFill/>
              <a:ln w="9525" cap="flat" cmpd="sng" algn="ctr">
                <a:solidFill>
                  <a:schemeClr val="tx1">
                    <a:lumMod val="65000"/>
                    <a:lumOff val="35000"/>
                  </a:schemeClr>
                </a:solidFill>
                <a:round/>
              </a:ln>
              <a:effectLst/>
            </c:spPr>
          </c:errBars>
          <c:xVal>
            <c:numRef>
              <c:f>summarized!$C$227:$C$231</c:f>
              <c:numCache>
                <c:formatCode>m/d/yyyy</c:formatCode>
                <c:ptCount val="5"/>
                <c:pt idx="0">
                  <c:v>42576.0</c:v>
                </c:pt>
                <c:pt idx="1">
                  <c:v>42605.0</c:v>
                </c:pt>
                <c:pt idx="2">
                  <c:v>42634.0</c:v>
                </c:pt>
                <c:pt idx="3">
                  <c:v>42668.0</c:v>
                </c:pt>
                <c:pt idx="4">
                  <c:v>42702.0</c:v>
                </c:pt>
              </c:numCache>
            </c:numRef>
          </c:xVal>
          <c:yVal>
            <c:numRef>
              <c:f>summarized!$E$227:$E$231</c:f>
              <c:numCache>
                <c:formatCode>###0.00</c:formatCode>
                <c:ptCount val="5"/>
                <c:pt idx="0">
                  <c:v>1.4</c:v>
                </c:pt>
                <c:pt idx="1">
                  <c:v>5.0</c:v>
                </c:pt>
                <c:pt idx="2">
                  <c:v>41.2</c:v>
                </c:pt>
                <c:pt idx="3">
                  <c:v>0.0</c:v>
                </c:pt>
                <c:pt idx="4">
                  <c:v>0.0</c:v>
                </c:pt>
              </c:numCache>
            </c:numRef>
          </c:yVal>
          <c:smooth val="0"/>
          <c:extLst xmlns:c16r2="http://schemas.microsoft.com/office/drawing/2015/06/chart">
            <c:ext xmlns:c16="http://schemas.microsoft.com/office/drawing/2014/chart" uri="{C3380CC4-5D6E-409C-BE32-E72D297353CC}">
              <c16:uniqueId val="{00000008-D1EA-46FE-A607-4FC7CDFA714D}"/>
            </c:ext>
          </c:extLst>
        </c:ser>
        <c:ser>
          <c:idx val="4"/>
          <c:order val="9"/>
          <c:tx>
            <c:strRef>
              <c:f>summarized!$B$151</c:f>
              <c:strCache>
                <c:ptCount val="1"/>
                <c:pt idx="0">
                  <c:v>San Lucas 1</c:v>
                </c:pt>
              </c:strCache>
            </c:strRef>
          </c:tx>
          <c:spPr>
            <a:ln w="19050" cap="rnd">
              <a:solidFill>
                <a:schemeClr val="accent5"/>
              </a:solidFill>
              <a:round/>
            </a:ln>
            <a:effectLst/>
          </c:spPr>
          <c:marker>
            <c:symbol val="circle"/>
            <c:size val="5"/>
            <c:spPr>
              <a:solidFill>
                <a:schemeClr val="accent5"/>
              </a:solidFill>
              <a:ln w="9525">
                <a:solidFill>
                  <a:schemeClr val="accent5"/>
                </a:solidFill>
              </a:ln>
              <a:effectLst/>
            </c:spPr>
          </c:marker>
          <c:errBars>
            <c:errDir val="y"/>
            <c:errBarType val="both"/>
            <c:errValType val="cust"/>
            <c:noEndCap val="0"/>
            <c:plus>
              <c:numRef>
                <c:f>summarized!$G$151:$G$173</c:f>
                <c:numCache>
                  <c:formatCode>General</c:formatCode>
                  <c:ptCount val="23"/>
                  <c:pt idx="1">
                    <c:v>0.0</c:v>
                  </c:pt>
                  <c:pt idx="2">
                    <c:v>0.0</c:v>
                  </c:pt>
                  <c:pt idx="3">
                    <c:v>0.0</c:v>
                  </c:pt>
                  <c:pt idx="4">
                    <c:v>0.0</c:v>
                  </c:pt>
                  <c:pt idx="5">
                    <c:v>0.0</c:v>
                  </c:pt>
                  <c:pt idx="6">
                    <c:v>17.48258061614474</c:v>
                  </c:pt>
                  <c:pt idx="7">
                    <c:v>28.50508726525846</c:v>
                  </c:pt>
                  <c:pt idx="8">
                    <c:v>7.984985911070851</c:v>
                  </c:pt>
                  <c:pt idx="9">
                    <c:v>1.2</c:v>
                  </c:pt>
                  <c:pt idx="10">
                    <c:v>0.0</c:v>
                  </c:pt>
                  <c:pt idx="11">
                    <c:v>0.0</c:v>
                  </c:pt>
                  <c:pt idx="12">
                    <c:v>0.0</c:v>
                  </c:pt>
                  <c:pt idx="13">
                    <c:v>0.0</c:v>
                  </c:pt>
                  <c:pt idx="14">
                    <c:v>0.0</c:v>
                  </c:pt>
                  <c:pt idx="15">
                    <c:v>0.0</c:v>
                  </c:pt>
                  <c:pt idx="16">
                    <c:v>0.0</c:v>
                  </c:pt>
                  <c:pt idx="17">
                    <c:v>0.0</c:v>
                  </c:pt>
                  <c:pt idx="18">
                    <c:v>0.0</c:v>
                  </c:pt>
                  <c:pt idx="19">
                    <c:v>11.07700320483839</c:v>
                  </c:pt>
                  <c:pt idx="20">
                    <c:v>5.295280917949491</c:v>
                  </c:pt>
                  <c:pt idx="21">
                    <c:v>1.593737745050923</c:v>
                  </c:pt>
                  <c:pt idx="22">
                    <c:v>0.0</c:v>
                  </c:pt>
                </c:numCache>
              </c:numRef>
            </c:plus>
            <c:minus>
              <c:numRef>
                <c:f>summarized!$G$151:$G$173</c:f>
                <c:numCache>
                  <c:formatCode>General</c:formatCode>
                  <c:ptCount val="23"/>
                  <c:pt idx="1">
                    <c:v>0.0</c:v>
                  </c:pt>
                  <c:pt idx="2">
                    <c:v>0.0</c:v>
                  </c:pt>
                  <c:pt idx="3">
                    <c:v>0.0</c:v>
                  </c:pt>
                  <c:pt idx="4">
                    <c:v>0.0</c:v>
                  </c:pt>
                  <c:pt idx="5">
                    <c:v>0.0</c:v>
                  </c:pt>
                  <c:pt idx="6">
                    <c:v>17.48258061614474</c:v>
                  </c:pt>
                  <c:pt idx="7">
                    <c:v>28.50508726525846</c:v>
                  </c:pt>
                  <c:pt idx="8">
                    <c:v>7.984985911070851</c:v>
                  </c:pt>
                  <c:pt idx="9">
                    <c:v>1.2</c:v>
                  </c:pt>
                  <c:pt idx="10">
                    <c:v>0.0</c:v>
                  </c:pt>
                  <c:pt idx="11">
                    <c:v>0.0</c:v>
                  </c:pt>
                  <c:pt idx="12">
                    <c:v>0.0</c:v>
                  </c:pt>
                  <c:pt idx="13">
                    <c:v>0.0</c:v>
                  </c:pt>
                  <c:pt idx="14">
                    <c:v>0.0</c:v>
                  </c:pt>
                  <c:pt idx="15">
                    <c:v>0.0</c:v>
                  </c:pt>
                  <c:pt idx="16">
                    <c:v>0.0</c:v>
                  </c:pt>
                  <c:pt idx="17">
                    <c:v>0.0</c:v>
                  </c:pt>
                  <c:pt idx="18">
                    <c:v>0.0</c:v>
                  </c:pt>
                  <c:pt idx="19">
                    <c:v>11.07700320483839</c:v>
                  </c:pt>
                  <c:pt idx="20">
                    <c:v>5.295280917949491</c:v>
                  </c:pt>
                  <c:pt idx="21">
                    <c:v>1.593737745050923</c:v>
                  </c:pt>
                  <c:pt idx="22">
                    <c:v>0.0</c:v>
                  </c:pt>
                </c:numCache>
              </c:numRef>
            </c:minus>
            <c:spPr>
              <a:noFill/>
              <a:ln w="9525" cap="flat" cmpd="sng" algn="ctr">
                <a:solidFill>
                  <a:schemeClr val="bg1"/>
                </a:solidFill>
                <a:round/>
              </a:ln>
              <a:effectLst/>
            </c:spPr>
          </c:errBars>
          <c:xVal>
            <c:numRef>
              <c:f>summarized!$C$151:$C$173</c:f>
              <c:numCache>
                <c:formatCode>m/d/yyyy</c:formatCode>
                <c:ptCount val="23"/>
                <c:pt idx="0">
                  <c:v>41995.0</c:v>
                </c:pt>
                <c:pt idx="1">
                  <c:v>42017.0</c:v>
                </c:pt>
                <c:pt idx="2">
                  <c:v>42068.0</c:v>
                </c:pt>
                <c:pt idx="3">
                  <c:v>42089.0</c:v>
                </c:pt>
                <c:pt idx="4">
                  <c:v>42117.0</c:v>
                </c:pt>
                <c:pt idx="5">
                  <c:v>42152.0</c:v>
                </c:pt>
                <c:pt idx="6">
                  <c:v>42207.0</c:v>
                </c:pt>
                <c:pt idx="7">
                  <c:v>42236.0</c:v>
                </c:pt>
                <c:pt idx="8">
                  <c:v>42270.0</c:v>
                </c:pt>
                <c:pt idx="9">
                  <c:v>42299.0</c:v>
                </c:pt>
                <c:pt idx="10">
                  <c:v>42330.0</c:v>
                </c:pt>
                <c:pt idx="11">
                  <c:v>42355.0</c:v>
                </c:pt>
                <c:pt idx="12">
                  <c:v>42392.0</c:v>
                </c:pt>
                <c:pt idx="13">
                  <c:v>42423.0</c:v>
                </c:pt>
                <c:pt idx="14">
                  <c:v>42459.0</c:v>
                </c:pt>
                <c:pt idx="15">
                  <c:v>42485.0</c:v>
                </c:pt>
                <c:pt idx="16">
                  <c:v>42516.0</c:v>
                </c:pt>
                <c:pt idx="17">
                  <c:v>42544.0</c:v>
                </c:pt>
                <c:pt idx="18">
                  <c:v>42576.0</c:v>
                </c:pt>
                <c:pt idx="19">
                  <c:v>42605.0</c:v>
                </c:pt>
                <c:pt idx="20">
                  <c:v>42634.0</c:v>
                </c:pt>
                <c:pt idx="21">
                  <c:v>42668.0</c:v>
                </c:pt>
                <c:pt idx="22">
                  <c:v>42702.0</c:v>
                </c:pt>
              </c:numCache>
            </c:numRef>
          </c:xVal>
          <c:yVal>
            <c:numRef>
              <c:f>summarized!$E$151:$E$173</c:f>
              <c:numCache>
                <c:formatCode>###0.00</c:formatCode>
                <c:ptCount val="23"/>
                <c:pt idx="1">
                  <c:v>0.0</c:v>
                </c:pt>
                <c:pt idx="2">
                  <c:v>0.0</c:v>
                </c:pt>
                <c:pt idx="3">
                  <c:v>0.0</c:v>
                </c:pt>
                <c:pt idx="4">
                  <c:v>0.0</c:v>
                </c:pt>
                <c:pt idx="5">
                  <c:v>0.0</c:v>
                </c:pt>
                <c:pt idx="6">
                  <c:v>17.625</c:v>
                </c:pt>
                <c:pt idx="7">
                  <c:v>69.8</c:v>
                </c:pt>
                <c:pt idx="8">
                  <c:v>36.6</c:v>
                </c:pt>
                <c:pt idx="9">
                  <c:v>3.2</c:v>
                </c:pt>
                <c:pt idx="10">
                  <c:v>0.0</c:v>
                </c:pt>
                <c:pt idx="11">
                  <c:v>0.0</c:v>
                </c:pt>
                <c:pt idx="12">
                  <c:v>0.0</c:v>
                </c:pt>
                <c:pt idx="13">
                  <c:v>0.0</c:v>
                </c:pt>
                <c:pt idx="14">
                  <c:v>0.0</c:v>
                </c:pt>
                <c:pt idx="15">
                  <c:v>0.0</c:v>
                </c:pt>
                <c:pt idx="16">
                  <c:v>0.0</c:v>
                </c:pt>
                <c:pt idx="17">
                  <c:v>0.0</c:v>
                </c:pt>
                <c:pt idx="18">
                  <c:v>0.0</c:v>
                </c:pt>
                <c:pt idx="19">
                  <c:v>15.0</c:v>
                </c:pt>
                <c:pt idx="20">
                  <c:v>29.2</c:v>
                </c:pt>
                <c:pt idx="21">
                  <c:v>5.8</c:v>
                </c:pt>
                <c:pt idx="22">
                  <c:v>0.0</c:v>
                </c:pt>
              </c:numCache>
            </c:numRef>
          </c:yVal>
          <c:smooth val="0"/>
          <c:extLst xmlns:c16r2="http://schemas.microsoft.com/office/drawing/2015/06/chart">
            <c:ext xmlns:c16="http://schemas.microsoft.com/office/drawing/2014/chart" uri="{C3380CC4-5D6E-409C-BE32-E72D297353CC}">
              <c16:uniqueId val="{00000009-D1EA-46FE-A607-4FC7CDFA714D}"/>
            </c:ext>
          </c:extLst>
        </c:ser>
        <c:ser>
          <c:idx val="7"/>
          <c:order val="10"/>
          <c:tx>
            <c:strRef>
              <c:f>summarized!$B$210</c:f>
              <c:strCache>
                <c:ptCount val="1"/>
                <c:pt idx="0">
                  <c:v>San Lucas 2</c:v>
                </c:pt>
              </c:strCache>
            </c:strRef>
          </c:tx>
          <c:spPr>
            <a:ln w="19050" cap="rnd">
              <a:solidFill>
                <a:schemeClr val="bg1"/>
              </a:solidFill>
              <a:round/>
            </a:ln>
            <a:effectLst/>
          </c:spPr>
          <c:marker>
            <c:symbol val="circle"/>
            <c:size val="5"/>
            <c:spPr>
              <a:solidFill>
                <a:schemeClr val="bg1"/>
              </a:solidFill>
              <a:ln w="9525">
                <a:noFill/>
              </a:ln>
              <a:effectLst/>
            </c:spPr>
          </c:marker>
          <c:errBars>
            <c:errDir val="y"/>
            <c:errBarType val="both"/>
            <c:errValType val="cust"/>
            <c:noEndCap val="0"/>
            <c:plus>
              <c:numRef>
                <c:f>summarized!$G$210:$G$215</c:f>
                <c:numCache>
                  <c:formatCode>General</c:formatCode>
                  <c:ptCount val="6"/>
                  <c:pt idx="0">
                    <c:v>0.0</c:v>
                  </c:pt>
                  <c:pt idx="1">
                    <c:v>1.74928556845359</c:v>
                  </c:pt>
                  <c:pt idx="2">
                    <c:v>1.6</c:v>
                  </c:pt>
                  <c:pt idx="3">
                    <c:v>0.678232998312527</c:v>
                  </c:pt>
                  <c:pt idx="4">
                    <c:v>3.807886552931955</c:v>
                  </c:pt>
                  <c:pt idx="5">
                    <c:v>0.0</c:v>
                  </c:pt>
                </c:numCache>
              </c:numRef>
            </c:plus>
            <c:minus>
              <c:numRef>
                <c:f>summarized!$G$210:$G$215</c:f>
                <c:numCache>
                  <c:formatCode>General</c:formatCode>
                  <c:ptCount val="6"/>
                  <c:pt idx="0">
                    <c:v>0.0</c:v>
                  </c:pt>
                  <c:pt idx="1">
                    <c:v>1.74928556845359</c:v>
                  </c:pt>
                  <c:pt idx="2">
                    <c:v>1.6</c:v>
                  </c:pt>
                  <c:pt idx="3">
                    <c:v>0.678232998312527</c:v>
                  </c:pt>
                  <c:pt idx="4">
                    <c:v>3.807886552931955</c:v>
                  </c:pt>
                  <c:pt idx="5">
                    <c:v>0.0</c:v>
                  </c:pt>
                </c:numCache>
              </c:numRef>
            </c:minus>
            <c:spPr>
              <a:noFill/>
              <a:ln w="6350" cap="flat" cmpd="sng" algn="ctr">
                <a:solidFill>
                  <a:schemeClr val="bg1"/>
                </a:solidFill>
                <a:round/>
              </a:ln>
              <a:effectLst/>
            </c:spPr>
          </c:errBars>
          <c:errBars>
            <c:errDir val="x"/>
            <c:errBarType val="both"/>
            <c:errValType val="fixedVal"/>
            <c:noEndCap val="0"/>
            <c:val val="1.0"/>
            <c:spPr>
              <a:noFill/>
              <a:ln w="9525" cap="flat" cmpd="sng" algn="ctr">
                <a:solidFill>
                  <a:schemeClr val="tx1">
                    <a:lumMod val="65000"/>
                    <a:lumOff val="35000"/>
                  </a:schemeClr>
                </a:solidFill>
                <a:round/>
              </a:ln>
              <a:effectLst/>
            </c:spPr>
          </c:errBars>
          <c:xVal>
            <c:numRef>
              <c:f>summarized!$C$210:$C$215</c:f>
              <c:numCache>
                <c:formatCode>m/d/yyyy</c:formatCode>
                <c:ptCount val="6"/>
                <c:pt idx="0">
                  <c:v>42485.0</c:v>
                </c:pt>
                <c:pt idx="1">
                  <c:v>42516.0</c:v>
                </c:pt>
                <c:pt idx="2">
                  <c:v>42544.0</c:v>
                </c:pt>
                <c:pt idx="3">
                  <c:v>42576.0</c:v>
                </c:pt>
                <c:pt idx="4">
                  <c:v>42605.0</c:v>
                </c:pt>
                <c:pt idx="5">
                  <c:v>42634.0</c:v>
                </c:pt>
              </c:numCache>
            </c:numRef>
          </c:xVal>
          <c:yVal>
            <c:numRef>
              <c:f>summarized!$E$210:$E$215</c:f>
              <c:numCache>
                <c:formatCode>###0.00</c:formatCode>
                <c:ptCount val="6"/>
                <c:pt idx="0">
                  <c:v>0.0</c:v>
                </c:pt>
                <c:pt idx="1">
                  <c:v>4.4</c:v>
                </c:pt>
                <c:pt idx="2">
                  <c:v>3.6</c:v>
                </c:pt>
                <c:pt idx="3">
                  <c:v>1.6</c:v>
                </c:pt>
                <c:pt idx="4">
                  <c:v>8.0</c:v>
                </c:pt>
                <c:pt idx="5">
                  <c:v>0.0</c:v>
                </c:pt>
              </c:numCache>
            </c:numRef>
          </c:yVal>
          <c:smooth val="0"/>
          <c:extLst xmlns:c16r2="http://schemas.microsoft.com/office/drawing/2015/06/chart">
            <c:ext xmlns:c16="http://schemas.microsoft.com/office/drawing/2014/chart" uri="{C3380CC4-5D6E-409C-BE32-E72D297353CC}">
              <c16:uniqueId val="{0000000A-D1EA-46FE-A607-4FC7CDFA714D}"/>
            </c:ext>
          </c:extLst>
        </c:ser>
        <c:ser>
          <c:idx val="2"/>
          <c:order val="11"/>
          <c:tx>
            <c:strRef>
              <c:f>summarized!$B$127</c:f>
              <c:strCache>
                <c:ptCount val="1"/>
                <c:pt idx="0">
                  <c:v>San Ardo</c:v>
                </c:pt>
              </c:strCache>
            </c:strRef>
          </c:tx>
          <c:spPr>
            <a:ln w="19050" cap="rnd">
              <a:solidFill>
                <a:schemeClr val="accent3"/>
              </a:solidFill>
              <a:round/>
            </a:ln>
            <a:effectLst/>
          </c:spPr>
          <c:marker>
            <c:symbol val="circle"/>
            <c:size val="5"/>
            <c:spPr>
              <a:solidFill>
                <a:schemeClr val="accent3"/>
              </a:solidFill>
              <a:ln w="9525">
                <a:solidFill>
                  <a:schemeClr val="accent3"/>
                </a:solidFill>
              </a:ln>
              <a:effectLst/>
            </c:spPr>
          </c:marker>
          <c:errBars>
            <c:errDir val="y"/>
            <c:errBarType val="both"/>
            <c:errValType val="cust"/>
            <c:noEndCap val="0"/>
            <c:plus>
              <c:numRef>
                <c:f>summarized!$G$127:$G$136</c:f>
                <c:numCache>
                  <c:formatCode>General</c:formatCode>
                  <c:ptCount val="10"/>
                  <c:pt idx="1">
                    <c:v>0.0</c:v>
                  </c:pt>
                  <c:pt idx="2">
                    <c:v>0.0</c:v>
                  </c:pt>
                  <c:pt idx="3">
                    <c:v>0.0</c:v>
                  </c:pt>
                  <c:pt idx="4">
                    <c:v>0.0</c:v>
                  </c:pt>
                  <c:pt idx="5">
                    <c:v>0.0</c:v>
                  </c:pt>
                  <c:pt idx="6">
                    <c:v>39.34158105618022</c:v>
                  </c:pt>
                  <c:pt idx="7">
                    <c:v>4.694677837722199</c:v>
                  </c:pt>
                  <c:pt idx="8">
                    <c:v>2.280350850198276</c:v>
                  </c:pt>
                  <c:pt idx="9">
                    <c:v>0.0</c:v>
                  </c:pt>
                </c:numCache>
              </c:numRef>
            </c:plus>
            <c:minus>
              <c:numRef>
                <c:f>summarized!$G$127:$G$136</c:f>
                <c:numCache>
                  <c:formatCode>General</c:formatCode>
                  <c:ptCount val="10"/>
                  <c:pt idx="1">
                    <c:v>0.0</c:v>
                  </c:pt>
                  <c:pt idx="2">
                    <c:v>0.0</c:v>
                  </c:pt>
                  <c:pt idx="3">
                    <c:v>0.0</c:v>
                  </c:pt>
                  <c:pt idx="4">
                    <c:v>0.0</c:v>
                  </c:pt>
                  <c:pt idx="5">
                    <c:v>0.0</c:v>
                  </c:pt>
                  <c:pt idx="6">
                    <c:v>39.34158105618022</c:v>
                  </c:pt>
                  <c:pt idx="7">
                    <c:v>4.694677837722199</c:v>
                  </c:pt>
                  <c:pt idx="8">
                    <c:v>2.280350850198276</c:v>
                  </c:pt>
                  <c:pt idx="9">
                    <c:v>0.0</c:v>
                  </c:pt>
                </c:numCache>
              </c:numRef>
            </c:minus>
            <c:spPr>
              <a:noFill/>
              <a:ln w="9525" cap="flat" cmpd="sng" algn="ctr">
                <a:solidFill>
                  <a:schemeClr val="bg1"/>
                </a:solidFill>
                <a:round/>
              </a:ln>
              <a:effectLst/>
            </c:spPr>
          </c:errBars>
          <c:xVal>
            <c:numRef>
              <c:f>summarized!$C$127:$C$149</c:f>
              <c:numCache>
                <c:formatCode>m/d/yyyy</c:formatCode>
                <c:ptCount val="23"/>
                <c:pt idx="0">
                  <c:v>41995.0</c:v>
                </c:pt>
                <c:pt idx="1">
                  <c:v>42017.0</c:v>
                </c:pt>
                <c:pt idx="2">
                  <c:v>42068.0</c:v>
                </c:pt>
                <c:pt idx="3">
                  <c:v>42089.0</c:v>
                </c:pt>
                <c:pt idx="4">
                  <c:v>42117.0</c:v>
                </c:pt>
                <c:pt idx="5">
                  <c:v>42152.0</c:v>
                </c:pt>
                <c:pt idx="6">
                  <c:v>42207.0</c:v>
                </c:pt>
                <c:pt idx="7">
                  <c:v>42236.0</c:v>
                </c:pt>
                <c:pt idx="8">
                  <c:v>42270.0</c:v>
                </c:pt>
                <c:pt idx="9">
                  <c:v>42299.0</c:v>
                </c:pt>
                <c:pt idx="10">
                  <c:v>42330.0</c:v>
                </c:pt>
                <c:pt idx="11">
                  <c:v>42355.0</c:v>
                </c:pt>
                <c:pt idx="12">
                  <c:v>42392.0</c:v>
                </c:pt>
                <c:pt idx="13">
                  <c:v>42423.0</c:v>
                </c:pt>
                <c:pt idx="14">
                  <c:v>42459.0</c:v>
                </c:pt>
                <c:pt idx="15">
                  <c:v>42485.0</c:v>
                </c:pt>
                <c:pt idx="16">
                  <c:v>42516.0</c:v>
                </c:pt>
                <c:pt idx="17">
                  <c:v>42544.0</c:v>
                </c:pt>
                <c:pt idx="18">
                  <c:v>42576.0</c:v>
                </c:pt>
                <c:pt idx="19">
                  <c:v>42605.0</c:v>
                </c:pt>
                <c:pt idx="20">
                  <c:v>42634.0</c:v>
                </c:pt>
                <c:pt idx="21">
                  <c:v>42668.0</c:v>
                </c:pt>
                <c:pt idx="22">
                  <c:v>42702.0</c:v>
                </c:pt>
              </c:numCache>
            </c:numRef>
          </c:xVal>
          <c:yVal>
            <c:numRef>
              <c:f>summarized!$E$127:$E$149</c:f>
              <c:numCache>
                <c:formatCode>###0.00</c:formatCode>
                <c:ptCount val="23"/>
                <c:pt idx="1">
                  <c:v>0.0</c:v>
                </c:pt>
                <c:pt idx="2">
                  <c:v>0.0</c:v>
                </c:pt>
                <c:pt idx="3">
                  <c:v>0.0</c:v>
                </c:pt>
                <c:pt idx="4">
                  <c:v>0.0</c:v>
                </c:pt>
                <c:pt idx="5">
                  <c:v>0.0</c:v>
                </c:pt>
                <c:pt idx="6">
                  <c:v>57.4</c:v>
                </c:pt>
                <c:pt idx="7">
                  <c:v>10.2</c:v>
                </c:pt>
                <c:pt idx="8">
                  <c:v>7.0</c:v>
                </c:pt>
                <c:pt idx="9">
                  <c:v>0.0</c:v>
                </c:pt>
                <c:pt idx="10">
                  <c:v>0.0</c:v>
                </c:pt>
                <c:pt idx="11">
                  <c:v>0.0</c:v>
                </c:pt>
                <c:pt idx="12">
                  <c:v>0.0</c:v>
                </c:pt>
                <c:pt idx="13">
                  <c:v>0.0</c:v>
                </c:pt>
                <c:pt idx="14">
                  <c:v>0.0</c:v>
                </c:pt>
                <c:pt idx="15">
                  <c:v>0.0</c:v>
                </c:pt>
                <c:pt idx="16">
                  <c:v>0.0</c:v>
                </c:pt>
                <c:pt idx="17">
                  <c:v>0.0</c:v>
                </c:pt>
                <c:pt idx="18">
                  <c:v>0.0</c:v>
                </c:pt>
                <c:pt idx="19">
                  <c:v>0.0</c:v>
                </c:pt>
                <c:pt idx="20">
                  <c:v>6.6</c:v>
                </c:pt>
                <c:pt idx="21">
                  <c:v>0.0</c:v>
                </c:pt>
                <c:pt idx="22">
                  <c:v>0.0</c:v>
                </c:pt>
              </c:numCache>
            </c:numRef>
          </c:yVal>
          <c:smooth val="0"/>
          <c:extLst xmlns:c16r2="http://schemas.microsoft.com/office/drawing/2015/06/chart">
            <c:ext xmlns:c16="http://schemas.microsoft.com/office/drawing/2014/chart" uri="{C3380CC4-5D6E-409C-BE32-E72D297353CC}">
              <c16:uniqueId val="{0000000B-D1EA-46FE-A607-4FC7CDFA714D}"/>
            </c:ext>
          </c:extLst>
        </c:ser>
        <c:dLbls>
          <c:showLegendKey val="0"/>
          <c:showVal val="0"/>
          <c:showCatName val="0"/>
          <c:showSerName val="0"/>
          <c:showPercent val="0"/>
          <c:showBubbleSize val="0"/>
        </c:dLbls>
        <c:axId val="-2013373960"/>
        <c:axId val="-2000888552"/>
        <c:extLst xmlns:c16r2="http://schemas.microsoft.com/office/drawing/2015/06/chart">
          <c:ext xmlns:c15="http://schemas.microsoft.com/office/drawing/2012/chart" uri="{02D57815-91ED-43cb-92C2-25804820EDAC}">
            <c15:filteredScatterSeries>
              <c15:ser>
                <c:idx val="3"/>
                <c:order val="1"/>
                <c:tx>
                  <c:strRef>
                    <c:extLst>
                      <c:ext uri="{02D57815-91ED-43cb-92C2-25804820EDAC}">
                        <c15:formulaRef>
                          <c15:sqref>summarized!$B$106</c15:sqref>
                        </c15:formulaRef>
                      </c:ext>
                    </c:extLst>
                    <c:strCache>
                      <c:ptCount val="1"/>
                      <c:pt idx="0">
                        <c:v>Hollister</c:v>
                      </c:pt>
                    </c:strCache>
                  </c:strRef>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extLst>
                      <c:ext uri="{02D57815-91ED-43cb-92C2-25804820EDAC}">
                        <c15:formulaRef>
                          <c15:sqref>summarized!$C$106:$C$111</c15:sqref>
                        </c15:formulaRef>
                      </c:ext>
                    </c:extLst>
                    <c:numCache>
                      <c:formatCode>m/d/yyyy</c:formatCode>
                      <c:ptCount val="6"/>
                      <c:pt idx="0">
                        <c:v>41995</c:v>
                      </c:pt>
                      <c:pt idx="1">
                        <c:v>42026</c:v>
                      </c:pt>
                      <c:pt idx="2">
                        <c:v>42068</c:v>
                      </c:pt>
                      <c:pt idx="3">
                        <c:v>42090</c:v>
                      </c:pt>
                      <c:pt idx="4">
                        <c:v>42117</c:v>
                      </c:pt>
                      <c:pt idx="5">
                        <c:v>42299</c:v>
                      </c:pt>
                    </c:numCache>
                  </c:numRef>
                </c:xVal>
                <c:yVal>
                  <c:numRef>
                    <c:extLst>
                      <c:ext uri="{02D57815-91ED-43cb-92C2-25804820EDAC}">
                        <c15:formulaRef>
                          <c15:sqref>summarized!$E$106:$E$111</c15:sqref>
                        </c15:formulaRef>
                      </c:ext>
                    </c:extLst>
                    <c:numCache>
                      <c:formatCode>###0.00</c:formatCode>
                      <c:ptCount val="6"/>
                      <c:pt idx="1">
                        <c:v>0</c:v>
                      </c:pt>
                      <c:pt idx="2">
                        <c:v>0</c:v>
                      </c:pt>
                      <c:pt idx="3">
                        <c:v>0</c:v>
                      </c:pt>
                      <c:pt idx="4">
                        <c:v>0</c:v>
                      </c:pt>
                    </c:numCache>
                  </c:numRef>
                </c:yVal>
                <c:smooth val="0"/>
                <c:extLst>
                  <c:ext xmlns:c16="http://schemas.microsoft.com/office/drawing/2014/chart" uri="{C3380CC4-5D6E-409C-BE32-E72D297353CC}">
                    <c16:uniqueId val="{0000000C-D1EA-46FE-A607-4FC7CDFA714D}"/>
                  </c:ext>
                </c:extLst>
              </c15:ser>
            </c15:filteredScatterSeries>
          </c:ext>
        </c:extLst>
      </c:scatterChart>
      <c:valAx>
        <c:axId val="-2013373960"/>
        <c:scaling>
          <c:orientation val="minMax"/>
          <c:max val="42720.0"/>
          <c:min val="42067.0"/>
        </c:scaling>
        <c:delete val="0"/>
        <c:axPos val="b"/>
        <c:title>
          <c:tx>
            <c:rich>
              <a:bodyPr rot="0" spcFirstLastPara="1" vertOverflow="ellipsis" vert="horz" wrap="square" anchor="ctr" anchorCtr="1"/>
              <a:lstStyle/>
              <a:p>
                <a:pPr>
                  <a:defRPr sz="1600" b="0" i="0" u="none" strike="noStrike" kern="1200" baseline="0">
                    <a:solidFill>
                      <a:schemeClr val="bg1"/>
                    </a:solidFill>
                    <a:latin typeface="+mj-lt"/>
                    <a:ea typeface="+mn-ea"/>
                    <a:cs typeface="+mn-cs"/>
                  </a:defRPr>
                </a:pPr>
                <a:r>
                  <a:rPr lang="en-US" sz="1600">
                    <a:solidFill>
                      <a:schemeClr val="bg1"/>
                    </a:solidFill>
                    <a:latin typeface="+mj-lt"/>
                  </a:rPr>
                  <a:t>Date</a:t>
                </a:r>
              </a:p>
            </c:rich>
          </c:tx>
          <c:layout>
            <c:manualLayout>
              <c:xMode val="edge"/>
              <c:yMode val="edge"/>
              <c:x val="0.425669715978046"/>
              <c:y val="0.880296183590992"/>
            </c:manualLayout>
          </c:layout>
          <c:overlay val="0"/>
          <c:spPr>
            <a:noFill/>
            <a:ln>
              <a:noFill/>
            </a:ln>
            <a:effectLst/>
          </c:spPr>
        </c:title>
        <c:numFmt formatCode="[$-409]d\-mmm;@" sourceLinked="0"/>
        <c:majorTickMark val="out"/>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400" b="0" i="0" u="none" strike="noStrike" kern="1200" baseline="0">
                <a:solidFill>
                  <a:schemeClr val="bg1"/>
                </a:solidFill>
                <a:latin typeface="+mj-lt"/>
                <a:ea typeface="+mn-ea"/>
                <a:cs typeface="+mn-cs"/>
              </a:defRPr>
            </a:pPr>
            <a:endParaRPr lang="en-US"/>
          </a:p>
        </c:txPr>
        <c:crossAx val="-2000888552"/>
        <c:crosses val="autoZero"/>
        <c:crossBetween val="midCat"/>
        <c:majorUnit val="93.0"/>
        <c:minorUnit val="1.0"/>
      </c:valAx>
      <c:valAx>
        <c:axId val="-2000888552"/>
        <c:scaling>
          <c:orientation val="minMax"/>
          <c:min val="0.0"/>
        </c:scaling>
        <c:delete val="0"/>
        <c:axPos val="l"/>
        <c:title>
          <c:tx>
            <c:rich>
              <a:bodyPr rot="-5400000" spcFirstLastPara="1" vertOverflow="ellipsis" vert="horz" wrap="square" anchor="ctr" anchorCtr="1"/>
              <a:lstStyle/>
              <a:p>
                <a:pPr>
                  <a:defRPr sz="1600" b="0" i="0" u="none" strike="noStrike" kern="1200" baseline="0">
                    <a:solidFill>
                      <a:schemeClr val="bg1"/>
                    </a:solidFill>
                    <a:latin typeface="+mj-lt"/>
                    <a:ea typeface="+mn-ea"/>
                    <a:cs typeface="+mn-cs"/>
                  </a:defRPr>
                </a:pPr>
                <a:r>
                  <a:rPr lang="en-US" sz="1600">
                    <a:solidFill>
                      <a:schemeClr val="bg1"/>
                    </a:solidFill>
                    <a:latin typeface="+mj-lt"/>
                  </a:rPr>
                  <a:t>Bagrada bugs/plant</a:t>
                </a:r>
              </a:p>
            </c:rich>
          </c:tx>
          <c:layout>
            <c:manualLayout>
              <c:xMode val="edge"/>
              <c:yMode val="edge"/>
              <c:x val="0.00946217037354902"/>
              <c:y val="0.268394627377796"/>
            </c:manualLayout>
          </c:layout>
          <c:overlay val="0"/>
          <c:spPr>
            <a:noFill/>
            <a:ln>
              <a:noFill/>
            </a:ln>
            <a:effectLst/>
          </c:spPr>
        </c:title>
        <c:numFmt formatCode="#,##0" sourceLinked="0"/>
        <c:majorTickMark val="out"/>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500" b="0" i="0" u="none" strike="noStrike" kern="1200" baseline="0">
                <a:solidFill>
                  <a:schemeClr val="bg1"/>
                </a:solidFill>
                <a:latin typeface="+mj-lt"/>
                <a:ea typeface="+mn-ea"/>
                <a:cs typeface="+mn-cs"/>
              </a:defRPr>
            </a:pPr>
            <a:endParaRPr lang="en-US"/>
          </a:p>
        </c:txPr>
        <c:crossAx val="-2013373960"/>
        <c:crosses val="autoZero"/>
        <c:crossBetween val="midCat"/>
        <c:majorUnit val="40.0"/>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967518888028"/>
          <c:y val="0.155026123301985"/>
          <c:w val="0.676006985774816"/>
          <c:h val="0.472556463357441"/>
        </c:manualLayout>
      </c:layout>
      <c:barChart>
        <c:barDir val="col"/>
        <c:grouping val="clustered"/>
        <c:varyColors val="0"/>
        <c:ser>
          <c:idx val="0"/>
          <c:order val="0"/>
          <c:tx>
            <c:strRef>
              <c:f>'Palumbo 2015 - B. hilaris'!$C$28</c:f>
              <c:strCache>
                <c:ptCount val="1"/>
                <c:pt idx="0">
                  <c:v>Appl.1</c:v>
                </c:pt>
              </c:strCache>
            </c:strRef>
          </c:tx>
          <c:spPr>
            <a:solidFill>
              <a:srgbClr val="FF5050"/>
            </a:solidFill>
            <a:ln>
              <a:noFill/>
            </a:ln>
            <a:effectLst/>
          </c:spPr>
          <c:invertIfNegative val="0"/>
          <c:cat>
            <c:strRef>
              <c:f>'Palumbo 2015 - B. hilaris'!$B$29:$B$35</c:f>
              <c:strCache>
                <c:ptCount val="7"/>
                <c:pt idx="0">
                  <c:v>Veratran D </c:v>
                </c:pt>
                <c:pt idx="1">
                  <c:v>Tersus 5EC </c:v>
                </c:pt>
                <c:pt idx="2">
                  <c:v>Entrust 1SC </c:v>
                </c:pt>
                <c:pt idx="3">
                  <c:v>Entrust+M-Pede </c:v>
                </c:pt>
                <c:pt idx="4">
                  <c:v>Aza-Direct </c:v>
                </c:pt>
                <c:pt idx="5">
                  <c:v>Brigade 2EC</c:v>
                </c:pt>
                <c:pt idx="6">
                  <c:v>Untreated</c:v>
                </c:pt>
              </c:strCache>
            </c:strRef>
          </c:cat>
          <c:val>
            <c:numRef>
              <c:f>'Palumbo 2015 - B. hilaris'!$C$29:$C$35</c:f>
              <c:numCache>
                <c:formatCode>General</c:formatCode>
                <c:ptCount val="7"/>
                <c:pt idx="0">
                  <c:v>0.4</c:v>
                </c:pt>
                <c:pt idx="1">
                  <c:v>1.3</c:v>
                </c:pt>
                <c:pt idx="2">
                  <c:v>1.3</c:v>
                </c:pt>
                <c:pt idx="3">
                  <c:v>1.1</c:v>
                </c:pt>
                <c:pt idx="4">
                  <c:v>1.8</c:v>
                </c:pt>
                <c:pt idx="5">
                  <c:v>0.7</c:v>
                </c:pt>
                <c:pt idx="6">
                  <c:v>3.2</c:v>
                </c:pt>
              </c:numCache>
            </c:numRef>
          </c:val>
          <c:extLst xmlns:c16r2="http://schemas.microsoft.com/office/drawing/2015/06/chart">
            <c:ext xmlns:c16="http://schemas.microsoft.com/office/drawing/2014/chart" uri="{C3380CC4-5D6E-409C-BE32-E72D297353CC}">
              <c16:uniqueId val="{00000000-6E25-48D8-944C-EE1A3ED66977}"/>
            </c:ext>
          </c:extLst>
        </c:ser>
        <c:ser>
          <c:idx val="1"/>
          <c:order val="1"/>
          <c:tx>
            <c:strRef>
              <c:f>'Palumbo 2015 - B. hilaris'!$D$28</c:f>
              <c:strCache>
                <c:ptCount val="1"/>
                <c:pt idx="0">
                  <c:v>Appl.2</c:v>
                </c:pt>
              </c:strCache>
            </c:strRef>
          </c:tx>
          <c:spPr>
            <a:solidFill>
              <a:srgbClr val="FFCC00"/>
            </a:solidFill>
            <a:ln>
              <a:noFill/>
            </a:ln>
            <a:effectLst/>
          </c:spPr>
          <c:invertIfNegative val="0"/>
          <c:cat>
            <c:strRef>
              <c:f>'Palumbo 2015 - B. hilaris'!$B$29:$B$35</c:f>
              <c:strCache>
                <c:ptCount val="7"/>
                <c:pt idx="0">
                  <c:v>Veratran D </c:v>
                </c:pt>
                <c:pt idx="1">
                  <c:v>Tersus 5EC </c:v>
                </c:pt>
                <c:pt idx="2">
                  <c:v>Entrust 1SC </c:v>
                </c:pt>
                <c:pt idx="3">
                  <c:v>Entrust+M-Pede </c:v>
                </c:pt>
                <c:pt idx="4">
                  <c:v>Aza-Direct </c:v>
                </c:pt>
                <c:pt idx="5">
                  <c:v>Brigade 2EC</c:v>
                </c:pt>
                <c:pt idx="6">
                  <c:v>Untreated</c:v>
                </c:pt>
              </c:strCache>
            </c:strRef>
          </c:cat>
          <c:val>
            <c:numRef>
              <c:f>'Palumbo 2015 - B. hilaris'!$D$29:$D$35</c:f>
              <c:numCache>
                <c:formatCode>General</c:formatCode>
                <c:ptCount val="7"/>
                <c:pt idx="0">
                  <c:v>1.2</c:v>
                </c:pt>
                <c:pt idx="1">
                  <c:v>1.6</c:v>
                </c:pt>
                <c:pt idx="2">
                  <c:v>1.8</c:v>
                </c:pt>
                <c:pt idx="3">
                  <c:v>1.2</c:v>
                </c:pt>
                <c:pt idx="4">
                  <c:v>0.8</c:v>
                </c:pt>
                <c:pt idx="5">
                  <c:v>0.4</c:v>
                </c:pt>
                <c:pt idx="6">
                  <c:v>1.8</c:v>
                </c:pt>
              </c:numCache>
            </c:numRef>
          </c:val>
          <c:extLst xmlns:c16r2="http://schemas.microsoft.com/office/drawing/2015/06/chart">
            <c:ext xmlns:c16="http://schemas.microsoft.com/office/drawing/2014/chart" uri="{C3380CC4-5D6E-409C-BE32-E72D297353CC}">
              <c16:uniqueId val="{00000001-6E25-48D8-944C-EE1A3ED66977}"/>
            </c:ext>
          </c:extLst>
        </c:ser>
        <c:ser>
          <c:idx val="2"/>
          <c:order val="2"/>
          <c:tx>
            <c:strRef>
              <c:f>'Palumbo 2015 - B. hilaris'!$E$28</c:f>
              <c:strCache>
                <c:ptCount val="1"/>
                <c:pt idx="0">
                  <c:v>Appl.3</c:v>
                </c:pt>
              </c:strCache>
            </c:strRef>
          </c:tx>
          <c:spPr>
            <a:solidFill>
              <a:srgbClr val="36E200"/>
            </a:solidFill>
            <a:ln>
              <a:noFill/>
            </a:ln>
            <a:effectLst/>
          </c:spPr>
          <c:invertIfNegative val="0"/>
          <c:cat>
            <c:strRef>
              <c:f>'Palumbo 2015 - B. hilaris'!$B$29:$B$35</c:f>
              <c:strCache>
                <c:ptCount val="7"/>
                <c:pt idx="0">
                  <c:v>Veratran D </c:v>
                </c:pt>
                <c:pt idx="1">
                  <c:v>Tersus 5EC </c:v>
                </c:pt>
                <c:pt idx="2">
                  <c:v>Entrust 1SC </c:v>
                </c:pt>
                <c:pt idx="3">
                  <c:v>Entrust+M-Pede </c:v>
                </c:pt>
                <c:pt idx="4">
                  <c:v>Aza-Direct </c:v>
                </c:pt>
                <c:pt idx="5">
                  <c:v>Brigade 2EC</c:v>
                </c:pt>
                <c:pt idx="6">
                  <c:v>Untreated</c:v>
                </c:pt>
              </c:strCache>
            </c:strRef>
          </c:cat>
          <c:val>
            <c:numRef>
              <c:f>'Palumbo 2015 - B. hilaris'!$E$29:$E$35</c:f>
              <c:numCache>
                <c:formatCode>General</c:formatCode>
                <c:ptCount val="7"/>
                <c:pt idx="0">
                  <c:v>1.4</c:v>
                </c:pt>
                <c:pt idx="1">
                  <c:v>2.4</c:v>
                </c:pt>
                <c:pt idx="2">
                  <c:v>1.8</c:v>
                </c:pt>
                <c:pt idx="3">
                  <c:v>0.8</c:v>
                </c:pt>
                <c:pt idx="4">
                  <c:v>1.8</c:v>
                </c:pt>
                <c:pt idx="5">
                  <c:v>0.5</c:v>
                </c:pt>
                <c:pt idx="6">
                  <c:v>2.9</c:v>
                </c:pt>
              </c:numCache>
            </c:numRef>
          </c:val>
          <c:extLst xmlns:c16r2="http://schemas.microsoft.com/office/drawing/2015/06/chart">
            <c:ext xmlns:c16="http://schemas.microsoft.com/office/drawing/2014/chart" uri="{C3380CC4-5D6E-409C-BE32-E72D297353CC}">
              <c16:uniqueId val="{00000002-6E25-48D8-944C-EE1A3ED66977}"/>
            </c:ext>
          </c:extLst>
        </c:ser>
        <c:dLbls>
          <c:showLegendKey val="0"/>
          <c:showVal val="0"/>
          <c:showCatName val="0"/>
          <c:showSerName val="0"/>
          <c:showPercent val="0"/>
          <c:showBubbleSize val="0"/>
        </c:dLbls>
        <c:gapWidth val="219"/>
        <c:overlap val="-27"/>
        <c:axId val="-1998702728"/>
        <c:axId val="2089113864"/>
      </c:barChart>
      <c:catAx>
        <c:axId val="-1998702728"/>
        <c:scaling>
          <c:orientation val="minMax"/>
        </c:scaling>
        <c:delete val="0"/>
        <c:axPos val="b"/>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crossAx val="2089113864"/>
        <c:crosses val="autoZero"/>
        <c:auto val="1"/>
        <c:lblAlgn val="ctr"/>
        <c:lblOffset val="100"/>
        <c:noMultiLvlLbl val="0"/>
      </c:catAx>
      <c:valAx>
        <c:axId val="2089113864"/>
        <c:scaling>
          <c:orientation val="minMax"/>
          <c:max val="4.0"/>
        </c:scaling>
        <c:delete val="0"/>
        <c:axPos val="l"/>
        <c:title>
          <c:tx>
            <c:rich>
              <a:bodyPr rot="-5400000" spcFirstLastPara="1" vertOverflow="ellipsis" vert="horz" wrap="square" anchor="ctr" anchorCtr="1"/>
              <a:lstStyle/>
              <a:p>
                <a:pPr>
                  <a:defRPr sz="1800" b="0" i="0" u="none" strike="noStrike" kern="1200" baseline="0">
                    <a:solidFill>
                      <a:schemeClr val="bg1"/>
                    </a:solidFill>
                    <a:latin typeface="+mn-lt"/>
                    <a:ea typeface="+mn-ea"/>
                    <a:cs typeface="+mn-cs"/>
                  </a:defRPr>
                </a:pPr>
                <a:r>
                  <a:rPr lang="en-US" sz="1800">
                    <a:solidFill>
                      <a:schemeClr val="bg1"/>
                    </a:solidFill>
                  </a:rPr>
                  <a:t>Adults/20 plants</a:t>
                </a:r>
              </a:p>
            </c:rich>
          </c:tx>
          <c:layout>
            <c:manualLayout>
              <c:xMode val="edge"/>
              <c:yMode val="edge"/>
              <c:x val="0.0185284967635567"/>
              <c:y val="0.190529723405231"/>
            </c:manualLayout>
          </c:layout>
          <c:overlay val="0"/>
          <c:spPr>
            <a:noFill/>
            <a:ln>
              <a:noFill/>
            </a:ln>
            <a:effectLst/>
          </c:spPr>
        </c:title>
        <c:numFmt formatCode="General" sourceLinked="1"/>
        <c:majorTickMark val="in"/>
        <c:minorTickMark val="in"/>
        <c:tickLblPos val="nextTo"/>
        <c:spPr>
          <a:noFill/>
          <a:ln>
            <a:solidFill>
              <a:schemeClr val="bg1"/>
            </a:solidFill>
          </a:ln>
          <a:effectLst/>
        </c:spPr>
        <c:txPr>
          <a:bodyPr rot="-6000000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crossAx val="-1998702728"/>
        <c:crosses val="autoZero"/>
        <c:crossBetween val="between"/>
        <c:majorUnit val="1.0"/>
        <c:minorUnit val="0.5"/>
      </c:valAx>
      <c:spPr>
        <a:noFill/>
        <a:ln>
          <a:noFill/>
        </a:ln>
        <a:effectLst/>
      </c:spPr>
    </c:plotArea>
    <c:legend>
      <c:legendPos val="b"/>
      <c:layout>
        <c:manualLayout>
          <c:xMode val="edge"/>
          <c:yMode val="edge"/>
          <c:x val="0.844171069289871"/>
          <c:y val="0.330050985177408"/>
          <c:w val="0.154942705801995"/>
          <c:h val="0.308777923135784"/>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967518888028"/>
          <c:y val="0.155026123301985"/>
          <c:w val="0.676006985774816"/>
          <c:h val="0.472556463357441"/>
        </c:manualLayout>
      </c:layout>
      <c:barChart>
        <c:barDir val="col"/>
        <c:grouping val="clustered"/>
        <c:varyColors val="0"/>
        <c:ser>
          <c:idx val="0"/>
          <c:order val="0"/>
          <c:tx>
            <c:strRef>
              <c:f>'Palumbo 2015 - B. hilaris'!$C$50</c:f>
              <c:strCache>
                <c:ptCount val="1"/>
                <c:pt idx="0">
                  <c:v>Appl.1</c:v>
                </c:pt>
              </c:strCache>
            </c:strRef>
          </c:tx>
          <c:spPr>
            <a:solidFill>
              <a:srgbClr val="FF5050"/>
            </a:solidFill>
            <a:ln>
              <a:noFill/>
            </a:ln>
            <a:effectLst/>
          </c:spPr>
          <c:invertIfNegative val="0"/>
          <c:cat>
            <c:strRef>
              <c:f>'Palumbo 2015 - B. hilaris'!$B$51:$B$57</c:f>
              <c:strCache>
                <c:ptCount val="7"/>
                <c:pt idx="0">
                  <c:v>Veratran D </c:v>
                </c:pt>
                <c:pt idx="1">
                  <c:v>Tersus 5EC </c:v>
                </c:pt>
                <c:pt idx="2">
                  <c:v>Entrust 1SC </c:v>
                </c:pt>
                <c:pt idx="3">
                  <c:v>Entrust+M-Pede </c:v>
                </c:pt>
                <c:pt idx="4">
                  <c:v>Aza-Direct </c:v>
                </c:pt>
                <c:pt idx="5">
                  <c:v>Brigade 2EC</c:v>
                </c:pt>
                <c:pt idx="6">
                  <c:v>Untreated</c:v>
                </c:pt>
              </c:strCache>
            </c:strRef>
          </c:cat>
          <c:val>
            <c:numRef>
              <c:f>'Palumbo 2015 - B. hilaris'!$C$51:$C$57</c:f>
              <c:numCache>
                <c:formatCode>General</c:formatCode>
                <c:ptCount val="7"/>
                <c:pt idx="0">
                  <c:v>2.8</c:v>
                </c:pt>
                <c:pt idx="1">
                  <c:v>3.2</c:v>
                </c:pt>
                <c:pt idx="2">
                  <c:v>2.6</c:v>
                </c:pt>
                <c:pt idx="3">
                  <c:v>2.1</c:v>
                </c:pt>
                <c:pt idx="4">
                  <c:v>3.9</c:v>
                </c:pt>
                <c:pt idx="5">
                  <c:v>0.7</c:v>
                </c:pt>
                <c:pt idx="6">
                  <c:v>4.8</c:v>
                </c:pt>
              </c:numCache>
            </c:numRef>
          </c:val>
          <c:extLst xmlns:c16r2="http://schemas.microsoft.com/office/drawing/2015/06/chart">
            <c:ext xmlns:c16="http://schemas.microsoft.com/office/drawing/2014/chart" uri="{C3380CC4-5D6E-409C-BE32-E72D297353CC}">
              <c16:uniqueId val="{00000000-DB26-443C-82E7-07BFAED22299}"/>
            </c:ext>
          </c:extLst>
        </c:ser>
        <c:ser>
          <c:idx val="1"/>
          <c:order val="1"/>
          <c:tx>
            <c:strRef>
              <c:f>'Palumbo 2015 - B. hilaris'!$D$50</c:f>
              <c:strCache>
                <c:ptCount val="1"/>
                <c:pt idx="0">
                  <c:v>Appl.2</c:v>
                </c:pt>
              </c:strCache>
            </c:strRef>
          </c:tx>
          <c:spPr>
            <a:solidFill>
              <a:srgbClr val="FFCC00"/>
            </a:solidFill>
            <a:ln>
              <a:noFill/>
            </a:ln>
            <a:effectLst/>
          </c:spPr>
          <c:invertIfNegative val="0"/>
          <c:cat>
            <c:strRef>
              <c:f>'Palumbo 2015 - B. hilaris'!$B$51:$B$57</c:f>
              <c:strCache>
                <c:ptCount val="7"/>
                <c:pt idx="0">
                  <c:v>Veratran D </c:v>
                </c:pt>
                <c:pt idx="1">
                  <c:v>Tersus 5EC </c:v>
                </c:pt>
                <c:pt idx="2">
                  <c:v>Entrust 1SC </c:v>
                </c:pt>
                <c:pt idx="3">
                  <c:v>Entrust+M-Pede </c:v>
                </c:pt>
                <c:pt idx="4">
                  <c:v>Aza-Direct </c:v>
                </c:pt>
                <c:pt idx="5">
                  <c:v>Brigade 2EC</c:v>
                </c:pt>
                <c:pt idx="6">
                  <c:v>Untreated</c:v>
                </c:pt>
              </c:strCache>
            </c:strRef>
          </c:cat>
          <c:val>
            <c:numRef>
              <c:f>'Palumbo 2015 - B. hilaris'!$D$51:$D$57</c:f>
              <c:numCache>
                <c:formatCode>General</c:formatCode>
                <c:ptCount val="7"/>
                <c:pt idx="0">
                  <c:v>3.9</c:v>
                </c:pt>
                <c:pt idx="1">
                  <c:v>5.5</c:v>
                </c:pt>
                <c:pt idx="2">
                  <c:v>4.1</c:v>
                </c:pt>
                <c:pt idx="3">
                  <c:v>2.0</c:v>
                </c:pt>
                <c:pt idx="4">
                  <c:v>4.6</c:v>
                </c:pt>
                <c:pt idx="5">
                  <c:v>0.7</c:v>
                </c:pt>
                <c:pt idx="6">
                  <c:v>7.1</c:v>
                </c:pt>
              </c:numCache>
            </c:numRef>
          </c:val>
          <c:extLst xmlns:c16r2="http://schemas.microsoft.com/office/drawing/2015/06/chart">
            <c:ext xmlns:c16="http://schemas.microsoft.com/office/drawing/2014/chart" uri="{C3380CC4-5D6E-409C-BE32-E72D297353CC}">
              <c16:uniqueId val="{00000001-DB26-443C-82E7-07BFAED22299}"/>
            </c:ext>
          </c:extLst>
        </c:ser>
        <c:ser>
          <c:idx val="2"/>
          <c:order val="2"/>
          <c:tx>
            <c:strRef>
              <c:f>'Palumbo 2015 - B. hilaris'!$E$50</c:f>
              <c:strCache>
                <c:ptCount val="1"/>
                <c:pt idx="0">
                  <c:v>Appl.3</c:v>
                </c:pt>
              </c:strCache>
            </c:strRef>
          </c:tx>
          <c:spPr>
            <a:solidFill>
              <a:srgbClr val="36E200"/>
            </a:solidFill>
            <a:ln>
              <a:noFill/>
            </a:ln>
            <a:effectLst/>
          </c:spPr>
          <c:invertIfNegative val="0"/>
          <c:cat>
            <c:strRef>
              <c:f>'Palumbo 2015 - B. hilaris'!$B$51:$B$57</c:f>
              <c:strCache>
                <c:ptCount val="7"/>
                <c:pt idx="0">
                  <c:v>Veratran D </c:v>
                </c:pt>
                <c:pt idx="1">
                  <c:v>Tersus 5EC </c:v>
                </c:pt>
                <c:pt idx="2">
                  <c:v>Entrust 1SC </c:v>
                </c:pt>
                <c:pt idx="3">
                  <c:v>Entrust+M-Pede </c:v>
                </c:pt>
                <c:pt idx="4">
                  <c:v>Aza-Direct </c:v>
                </c:pt>
                <c:pt idx="5">
                  <c:v>Brigade 2EC</c:v>
                </c:pt>
                <c:pt idx="6">
                  <c:v>Untreated</c:v>
                </c:pt>
              </c:strCache>
            </c:strRef>
          </c:cat>
          <c:val>
            <c:numRef>
              <c:f>'Palumbo 2015 - B. hilaris'!$E$51:$E$57</c:f>
              <c:numCache>
                <c:formatCode>General</c:formatCode>
                <c:ptCount val="7"/>
                <c:pt idx="0">
                  <c:v>3.5</c:v>
                </c:pt>
                <c:pt idx="1">
                  <c:v>5.1</c:v>
                </c:pt>
                <c:pt idx="2">
                  <c:v>4.3</c:v>
                </c:pt>
                <c:pt idx="3">
                  <c:v>2.2</c:v>
                </c:pt>
                <c:pt idx="4">
                  <c:v>3.8</c:v>
                </c:pt>
                <c:pt idx="5">
                  <c:v>0.8</c:v>
                </c:pt>
                <c:pt idx="6">
                  <c:v>7.3</c:v>
                </c:pt>
              </c:numCache>
            </c:numRef>
          </c:val>
          <c:extLst xmlns:c16r2="http://schemas.microsoft.com/office/drawing/2015/06/chart">
            <c:ext xmlns:c16="http://schemas.microsoft.com/office/drawing/2014/chart" uri="{C3380CC4-5D6E-409C-BE32-E72D297353CC}">
              <c16:uniqueId val="{00000002-DB26-443C-82E7-07BFAED22299}"/>
            </c:ext>
          </c:extLst>
        </c:ser>
        <c:dLbls>
          <c:showLegendKey val="0"/>
          <c:showVal val="0"/>
          <c:showCatName val="0"/>
          <c:showSerName val="0"/>
          <c:showPercent val="0"/>
          <c:showBubbleSize val="0"/>
        </c:dLbls>
        <c:gapWidth val="219"/>
        <c:overlap val="-27"/>
        <c:axId val="-2036152056"/>
        <c:axId val="-2002802008"/>
      </c:barChart>
      <c:catAx>
        <c:axId val="-2036152056"/>
        <c:scaling>
          <c:orientation val="minMax"/>
        </c:scaling>
        <c:delete val="0"/>
        <c:axPos val="b"/>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crossAx val="-2002802008"/>
        <c:crosses val="autoZero"/>
        <c:auto val="1"/>
        <c:lblAlgn val="ctr"/>
        <c:lblOffset val="100"/>
        <c:noMultiLvlLbl val="0"/>
      </c:catAx>
      <c:valAx>
        <c:axId val="-2002802008"/>
        <c:scaling>
          <c:orientation val="minMax"/>
          <c:max val="8.0"/>
        </c:scaling>
        <c:delete val="0"/>
        <c:axPos val="l"/>
        <c:title>
          <c:tx>
            <c:rich>
              <a:bodyPr rot="-5400000" spcFirstLastPara="1" vertOverflow="ellipsis" vert="horz" wrap="square" anchor="ctr" anchorCtr="1"/>
              <a:lstStyle/>
              <a:p>
                <a:pPr>
                  <a:defRPr sz="1800" b="0" i="0" u="none" strike="noStrike" kern="1200" baseline="0">
                    <a:solidFill>
                      <a:schemeClr val="bg1"/>
                    </a:solidFill>
                    <a:latin typeface="+mn-lt"/>
                    <a:ea typeface="+mn-ea"/>
                    <a:cs typeface="+mn-cs"/>
                  </a:defRPr>
                </a:pPr>
                <a:r>
                  <a:rPr lang="en-US" sz="1800">
                    <a:solidFill>
                      <a:schemeClr val="bg1"/>
                    </a:solidFill>
                  </a:rPr>
                  <a:t>Fresh feeding signs/20plants</a:t>
                </a:r>
              </a:p>
            </c:rich>
          </c:tx>
          <c:layout>
            <c:manualLayout>
              <c:xMode val="edge"/>
              <c:yMode val="edge"/>
              <c:x val="0.00891313630352332"/>
              <c:y val="0.141301854920895"/>
            </c:manualLayout>
          </c:layout>
          <c:overlay val="0"/>
          <c:spPr>
            <a:noFill/>
            <a:ln>
              <a:noFill/>
            </a:ln>
            <a:effectLst/>
          </c:spPr>
        </c:title>
        <c:numFmt formatCode="General" sourceLinked="1"/>
        <c:majorTickMark val="in"/>
        <c:minorTickMark val="in"/>
        <c:tickLblPos val="nextTo"/>
        <c:spPr>
          <a:noFill/>
          <a:ln>
            <a:solidFill>
              <a:schemeClr val="bg1"/>
            </a:solidFill>
          </a:ln>
          <a:effectLst/>
        </c:spPr>
        <c:txPr>
          <a:bodyPr rot="-6000000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crossAx val="-2036152056"/>
        <c:crosses val="autoZero"/>
        <c:crossBetween val="between"/>
        <c:majorUnit val="2.0"/>
        <c:minorUnit val="1.0"/>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1507936715459"/>
          <c:y val="0.0996617331395944"/>
          <c:w val="0.83356392139467"/>
          <c:h val="0.544800871311967"/>
        </c:manualLayout>
      </c:layout>
      <c:barChart>
        <c:barDir val="col"/>
        <c:grouping val="clustered"/>
        <c:varyColors val="0"/>
        <c:ser>
          <c:idx val="0"/>
          <c:order val="0"/>
          <c:tx>
            <c:strRef>
              <c:f>'Palumbo 2015 - Contact'!$B$37</c:f>
              <c:strCache>
                <c:ptCount val="1"/>
                <c:pt idx="0">
                  <c:v>3h</c:v>
                </c:pt>
              </c:strCache>
            </c:strRef>
          </c:tx>
          <c:spPr>
            <a:solidFill>
              <a:schemeClr val="accent1">
                <a:lumMod val="60000"/>
                <a:lumOff val="40000"/>
              </a:schemeClr>
            </a:solidFill>
            <a:ln>
              <a:noFill/>
            </a:ln>
            <a:effectLst/>
          </c:spPr>
          <c:invertIfNegative val="0"/>
          <c:cat>
            <c:strRef>
              <c:f>'Palumbo 2015 - Contact'!$A$38:$A$43</c:f>
              <c:strCache>
                <c:ptCount val="6"/>
                <c:pt idx="0">
                  <c:v>Pyganic  5.0EC</c:v>
                </c:pt>
                <c:pt idx="1">
                  <c:v>Entrust 2SC</c:v>
                </c:pt>
                <c:pt idx="2">
                  <c:v>Aza-Direct 1.2% </c:v>
                </c:pt>
                <c:pt idx="3">
                  <c:v>Mycotrol-O </c:v>
                </c:pt>
                <c:pt idx="4">
                  <c:v>Brigade 2EC </c:v>
                </c:pt>
                <c:pt idx="5">
                  <c:v>Water-treated control</c:v>
                </c:pt>
              </c:strCache>
            </c:strRef>
          </c:cat>
          <c:val>
            <c:numRef>
              <c:f>'Palumbo 2015 - Contact'!$B$38:$B$43</c:f>
              <c:numCache>
                <c:formatCode>General</c:formatCode>
                <c:ptCount val="6"/>
                <c:pt idx="0">
                  <c:v>10.1</c:v>
                </c:pt>
                <c:pt idx="1">
                  <c:v>1.6</c:v>
                </c:pt>
                <c:pt idx="2">
                  <c:v>0.8</c:v>
                </c:pt>
                <c:pt idx="3">
                  <c:v>0.0</c:v>
                </c:pt>
                <c:pt idx="4">
                  <c:v>96.7</c:v>
                </c:pt>
                <c:pt idx="5">
                  <c:v>0.0</c:v>
                </c:pt>
              </c:numCache>
            </c:numRef>
          </c:val>
          <c:extLst xmlns:c16r2="http://schemas.microsoft.com/office/drawing/2015/06/chart">
            <c:ext xmlns:c16="http://schemas.microsoft.com/office/drawing/2014/chart" uri="{C3380CC4-5D6E-409C-BE32-E72D297353CC}">
              <c16:uniqueId val="{00000000-9DE4-49B2-9A6B-F9F5AFA3D2B5}"/>
            </c:ext>
          </c:extLst>
        </c:ser>
        <c:ser>
          <c:idx val="1"/>
          <c:order val="1"/>
          <c:tx>
            <c:strRef>
              <c:f>'Palumbo 2015 - Contact'!$C$37</c:f>
              <c:strCache>
                <c:ptCount val="1"/>
                <c:pt idx="0">
                  <c:v>6h</c:v>
                </c:pt>
              </c:strCache>
            </c:strRef>
          </c:tx>
          <c:spPr>
            <a:solidFill>
              <a:srgbClr val="6699FF"/>
            </a:solidFill>
            <a:ln>
              <a:noFill/>
            </a:ln>
            <a:effectLst/>
          </c:spPr>
          <c:invertIfNegative val="0"/>
          <c:cat>
            <c:strRef>
              <c:f>'Palumbo 2015 - Contact'!$A$38:$A$43</c:f>
              <c:strCache>
                <c:ptCount val="6"/>
                <c:pt idx="0">
                  <c:v>Pyganic  5.0EC</c:v>
                </c:pt>
                <c:pt idx="1">
                  <c:v>Entrust 2SC</c:v>
                </c:pt>
                <c:pt idx="2">
                  <c:v>Aza-Direct 1.2% </c:v>
                </c:pt>
                <c:pt idx="3">
                  <c:v>Mycotrol-O </c:v>
                </c:pt>
                <c:pt idx="4">
                  <c:v>Brigade 2EC </c:v>
                </c:pt>
                <c:pt idx="5">
                  <c:v>Water-treated control</c:v>
                </c:pt>
              </c:strCache>
            </c:strRef>
          </c:cat>
          <c:val>
            <c:numRef>
              <c:f>'Palumbo 2015 - Contact'!$C$38:$C$43</c:f>
              <c:numCache>
                <c:formatCode>General</c:formatCode>
                <c:ptCount val="6"/>
                <c:pt idx="0">
                  <c:v>11.7</c:v>
                </c:pt>
                <c:pt idx="1">
                  <c:v>8.6</c:v>
                </c:pt>
                <c:pt idx="2">
                  <c:v>0.8</c:v>
                </c:pt>
                <c:pt idx="3">
                  <c:v>0.0</c:v>
                </c:pt>
                <c:pt idx="4">
                  <c:v>99.2</c:v>
                </c:pt>
                <c:pt idx="5">
                  <c:v>1.6</c:v>
                </c:pt>
              </c:numCache>
            </c:numRef>
          </c:val>
          <c:extLst xmlns:c16r2="http://schemas.microsoft.com/office/drawing/2015/06/chart">
            <c:ext xmlns:c16="http://schemas.microsoft.com/office/drawing/2014/chart" uri="{C3380CC4-5D6E-409C-BE32-E72D297353CC}">
              <c16:uniqueId val="{00000001-9DE4-49B2-9A6B-F9F5AFA3D2B5}"/>
            </c:ext>
          </c:extLst>
        </c:ser>
        <c:ser>
          <c:idx val="2"/>
          <c:order val="2"/>
          <c:tx>
            <c:strRef>
              <c:f>'Palumbo 2015 - Contact'!$D$37</c:f>
              <c:strCache>
                <c:ptCount val="1"/>
                <c:pt idx="0">
                  <c:v>12h</c:v>
                </c:pt>
              </c:strCache>
            </c:strRef>
          </c:tx>
          <c:spPr>
            <a:solidFill>
              <a:srgbClr val="0066FF"/>
            </a:solidFill>
            <a:ln>
              <a:noFill/>
            </a:ln>
            <a:effectLst/>
          </c:spPr>
          <c:invertIfNegative val="0"/>
          <c:cat>
            <c:strRef>
              <c:f>'Palumbo 2015 - Contact'!$A$38:$A$43</c:f>
              <c:strCache>
                <c:ptCount val="6"/>
                <c:pt idx="0">
                  <c:v>Pyganic  5.0EC</c:v>
                </c:pt>
                <c:pt idx="1">
                  <c:v>Entrust 2SC</c:v>
                </c:pt>
                <c:pt idx="2">
                  <c:v>Aza-Direct 1.2% </c:v>
                </c:pt>
                <c:pt idx="3">
                  <c:v>Mycotrol-O </c:v>
                </c:pt>
                <c:pt idx="4">
                  <c:v>Brigade 2EC </c:v>
                </c:pt>
                <c:pt idx="5">
                  <c:v>Water-treated control</c:v>
                </c:pt>
              </c:strCache>
            </c:strRef>
          </c:cat>
          <c:val>
            <c:numRef>
              <c:f>'Palumbo 2015 - Contact'!$D$38:$D$43</c:f>
              <c:numCache>
                <c:formatCode>General</c:formatCode>
                <c:ptCount val="6"/>
                <c:pt idx="0">
                  <c:v>11.7</c:v>
                </c:pt>
                <c:pt idx="1">
                  <c:v>19.3</c:v>
                </c:pt>
                <c:pt idx="2">
                  <c:v>0.8</c:v>
                </c:pt>
                <c:pt idx="3">
                  <c:v>2.4</c:v>
                </c:pt>
                <c:pt idx="4">
                  <c:v>100.0</c:v>
                </c:pt>
                <c:pt idx="5">
                  <c:v>2.4</c:v>
                </c:pt>
              </c:numCache>
            </c:numRef>
          </c:val>
          <c:extLst xmlns:c16r2="http://schemas.microsoft.com/office/drawing/2015/06/chart">
            <c:ext xmlns:c16="http://schemas.microsoft.com/office/drawing/2014/chart" uri="{C3380CC4-5D6E-409C-BE32-E72D297353CC}">
              <c16:uniqueId val="{00000002-9DE4-49B2-9A6B-F9F5AFA3D2B5}"/>
            </c:ext>
          </c:extLst>
        </c:ser>
        <c:ser>
          <c:idx val="3"/>
          <c:order val="3"/>
          <c:tx>
            <c:strRef>
              <c:f>'Palumbo 2015 - Contact'!$E$37</c:f>
              <c:strCache>
                <c:ptCount val="1"/>
                <c:pt idx="0">
                  <c:v>1DAT</c:v>
                </c:pt>
              </c:strCache>
            </c:strRef>
          </c:tx>
          <c:spPr>
            <a:solidFill>
              <a:srgbClr val="FF5050"/>
            </a:solidFill>
            <a:ln>
              <a:noFill/>
            </a:ln>
            <a:effectLst/>
          </c:spPr>
          <c:invertIfNegative val="0"/>
          <c:cat>
            <c:strRef>
              <c:f>'Palumbo 2015 - Contact'!$A$38:$A$43</c:f>
              <c:strCache>
                <c:ptCount val="6"/>
                <c:pt idx="0">
                  <c:v>Pyganic  5.0EC</c:v>
                </c:pt>
                <c:pt idx="1">
                  <c:v>Entrust 2SC</c:v>
                </c:pt>
                <c:pt idx="2">
                  <c:v>Aza-Direct 1.2% </c:v>
                </c:pt>
                <c:pt idx="3">
                  <c:v>Mycotrol-O </c:v>
                </c:pt>
                <c:pt idx="4">
                  <c:v>Brigade 2EC </c:v>
                </c:pt>
                <c:pt idx="5">
                  <c:v>Water-treated control</c:v>
                </c:pt>
              </c:strCache>
            </c:strRef>
          </c:cat>
          <c:val>
            <c:numRef>
              <c:f>'Palumbo 2015 - Contact'!$E$38:$E$43</c:f>
              <c:numCache>
                <c:formatCode>General</c:formatCode>
                <c:ptCount val="6"/>
                <c:pt idx="0">
                  <c:v>14.8</c:v>
                </c:pt>
                <c:pt idx="1">
                  <c:v>38.9</c:v>
                </c:pt>
                <c:pt idx="2">
                  <c:v>11.7</c:v>
                </c:pt>
                <c:pt idx="3">
                  <c:v>5.5</c:v>
                </c:pt>
                <c:pt idx="4">
                  <c:v>100.0</c:v>
                </c:pt>
                <c:pt idx="5">
                  <c:v>3.1</c:v>
                </c:pt>
              </c:numCache>
            </c:numRef>
          </c:val>
          <c:extLst xmlns:c16r2="http://schemas.microsoft.com/office/drawing/2015/06/chart">
            <c:ext xmlns:c16="http://schemas.microsoft.com/office/drawing/2014/chart" uri="{C3380CC4-5D6E-409C-BE32-E72D297353CC}">
              <c16:uniqueId val="{00000003-9DE4-49B2-9A6B-F9F5AFA3D2B5}"/>
            </c:ext>
          </c:extLst>
        </c:ser>
        <c:ser>
          <c:idx val="4"/>
          <c:order val="4"/>
          <c:tx>
            <c:strRef>
              <c:f>'Palumbo 2015 - Contact'!$F$37</c:f>
              <c:strCache>
                <c:ptCount val="1"/>
                <c:pt idx="0">
                  <c:v>2DAT</c:v>
                </c:pt>
              </c:strCache>
            </c:strRef>
          </c:tx>
          <c:spPr>
            <a:solidFill>
              <a:srgbClr val="FFCC00"/>
            </a:solidFill>
            <a:ln>
              <a:noFill/>
            </a:ln>
            <a:effectLst/>
          </c:spPr>
          <c:invertIfNegative val="0"/>
          <c:cat>
            <c:strRef>
              <c:f>'Palumbo 2015 - Contact'!$A$38:$A$43</c:f>
              <c:strCache>
                <c:ptCount val="6"/>
                <c:pt idx="0">
                  <c:v>Pyganic  5.0EC</c:v>
                </c:pt>
                <c:pt idx="1">
                  <c:v>Entrust 2SC</c:v>
                </c:pt>
                <c:pt idx="2">
                  <c:v>Aza-Direct 1.2% </c:v>
                </c:pt>
                <c:pt idx="3">
                  <c:v>Mycotrol-O </c:v>
                </c:pt>
                <c:pt idx="4">
                  <c:v>Brigade 2EC </c:v>
                </c:pt>
                <c:pt idx="5">
                  <c:v>Water-treated control</c:v>
                </c:pt>
              </c:strCache>
            </c:strRef>
          </c:cat>
          <c:val>
            <c:numRef>
              <c:f>'Palumbo 2015 - Contact'!$F$38:$F$43</c:f>
              <c:numCache>
                <c:formatCode>General</c:formatCode>
                <c:ptCount val="6"/>
                <c:pt idx="0">
                  <c:v>17.0</c:v>
                </c:pt>
                <c:pt idx="1">
                  <c:v>70.5</c:v>
                </c:pt>
                <c:pt idx="2">
                  <c:v>20.9</c:v>
                </c:pt>
                <c:pt idx="3">
                  <c:v>12.5</c:v>
                </c:pt>
                <c:pt idx="4">
                  <c:v>100.0</c:v>
                </c:pt>
                <c:pt idx="5">
                  <c:v>3.9</c:v>
                </c:pt>
              </c:numCache>
            </c:numRef>
          </c:val>
          <c:extLst xmlns:c16r2="http://schemas.microsoft.com/office/drawing/2015/06/chart">
            <c:ext xmlns:c16="http://schemas.microsoft.com/office/drawing/2014/chart" uri="{C3380CC4-5D6E-409C-BE32-E72D297353CC}">
              <c16:uniqueId val="{00000004-9DE4-49B2-9A6B-F9F5AFA3D2B5}"/>
            </c:ext>
          </c:extLst>
        </c:ser>
        <c:ser>
          <c:idx val="5"/>
          <c:order val="5"/>
          <c:tx>
            <c:strRef>
              <c:f>'Palumbo 2015 - Contact'!$G$37</c:f>
              <c:strCache>
                <c:ptCount val="1"/>
                <c:pt idx="0">
                  <c:v>3DAT</c:v>
                </c:pt>
              </c:strCache>
            </c:strRef>
          </c:tx>
          <c:spPr>
            <a:solidFill>
              <a:srgbClr val="36E200"/>
            </a:solidFill>
            <a:ln>
              <a:noFill/>
            </a:ln>
            <a:effectLst/>
          </c:spPr>
          <c:invertIfNegative val="0"/>
          <c:cat>
            <c:strRef>
              <c:f>'Palumbo 2015 - Contact'!$A$38:$A$43</c:f>
              <c:strCache>
                <c:ptCount val="6"/>
                <c:pt idx="0">
                  <c:v>Pyganic  5.0EC</c:v>
                </c:pt>
                <c:pt idx="1">
                  <c:v>Entrust 2SC</c:v>
                </c:pt>
                <c:pt idx="2">
                  <c:v>Aza-Direct 1.2% </c:v>
                </c:pt>
                <c:pt idx="3">
                  <c:v>Mycotrol-O </c:v>
                </c:pt>
                <c:pt idx="4">
                  <c:v>Brigade 2EC </c:v>
                </c:pt>
                <c:pt idx="5">
                  <c:v>Water-treated control</c:v>
                </c:pt>
              </c:strCache>
            </c:strRef>
          </c:cat>
          <c:val>
            <c:numRef>
              <c:f>'Palumbo 2015 - Contact'!$G$38:$G$43</c:f>
              <c:numCache>
                <c:formatCode>General</c:formatCode>
                <c:ptCount val="6"/>
                <c:pt idx="0">
                  <c:v>22.3</c:v>
                </c:pt>
                <c:pt idx="1">
                  <c:v>87.6</c:v>
                </c:pt>
                <c:pt idx="2">
                  <c:v>36.30000000000001</c:v>
                </c:pt>
                <c:pt idx="3">
                  <c:v>25.8</c:v>
                </c:pt>
                <c:pt idx="4">
                  <c:v>100.0</c:v>
                </c:pt>
                <c:pt idx="5">
                  <c:v>6.9</c:v>
                </c:pt>
              </c:numCache>
            </c:numRef>
          </c:val>
          <c:extLst xmlns:c16r2="http://schemas.microsoft.com/office/drawing/2015/06/chart">
            <c:ext xmlns:c16="http://schemas.microsoft.com/office/drawing/2014/chart" uri="{C3380CC4-5D6E-409C-BE32-E72D297353CC}">
              <c16:uniqueId val="{00000005-9DE4-49B2-9A6B-F9F5AFA3D2B5}"/>
            </c:ext>
          </c:extLst>
        </c:ser>
        <c:dLbls>
          <c:showLegendKey val="0"/>
          <c:showVal val="0"/>
          <c:showCatName val="0"/>
          <c:showSerName val="0"/>
          <c:showPercent val="0"/>
          <c:showBubbleSize val="0"/>
        </c:dLbls>
        <c:gapWidth val="219"/>
        <c:overlap val="-27"/>
        <c:axId val="-2036156440"/>
        <c:axId val="-2035995496"/>
      </c:barChart>
      <c:catAx>
        <c:axId val="-2036156440"/>
        <c:scaling>
          <c:orientation val="minMax"/>
        </c:scaling>
        <c:delete val="0"/>
        <c:axPos val="b"/>
        <c:numFmt formatCode="General" sourceLinked="1"/>
        <c:majorTickMark val="none"/>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crossAx val="-2035995496"/>
        <c:crosses val="autoZero"/>
        <c:auto val="1"/>
        <c:lblAlgn val="ctr"/>
        <c:lblOffset val="100"/>
        <c:noMultiLvlLbl val="0"/>
      </c:catAx>
      <c:valAx>
        <c:axId val="-2035995496"/>
        <c:scaling>
          <c:orientation val="minMax"/>
          <c:max val="100.0"/>
        </c:scaling>
        <c:delete val="0"/>
        <c:axPos val="l"/>
        <c:title>
          <c:tx>
            <c:rich>
              <a:bodyPr rot="-5400000" spcFirstLastPara="1" vertOverflow="ellipsis" vert="horz" wrap="square" anchor="ctr" anchorCtr="1"/>
              <a:lstStyle/>
              <a:p>
                <a:pPr>
                  <a:defRPr sz="1600" b="0" i="0" u="none" strike="noStrike" kern="1200" baseline="0">
                    <a:solidFill>
                      <a:schemeClr val="bg1"/>
                    </a:solidFill>
                    <a:latin typeface="+mn-lt"/>
                    <a:ea typeface="+mn-ea"/>
                    <a:cs typeface="+mn-cs"/>
                  </a:defRPr>
                </a:pPr>
                <a:r>
                  <a:rPr lang="en-US" sz="1600"/>
                  <a:t>Cumulative mortality (%)</a:t>
                </a:r>
              </a:p>
            </c:rich>
          </c:tx>
          <c:layout/>
          <c:overlay val="0"/>
          <c:spPr>
            <a:noFill/>
            <a:ln>
              <a:noFill/>
            </a:ln>
            <a:effectLst/>
          </c:spPr>
        </c:title>
        <c:numFmt formatCode="General" sourceLinked="1"/>
        <c:majorTickMark val="in"/>
        <c:minorTickMark val="in"/>
        <c:tickLblPos val="nextTo"/>
        <c:spPr>
          <a:noFill/>
          <a:ln>
            <a:solidFill>
              <a:schemeClr val="bg1"/>
            </a:solidFill>
          </a:ln>
          <a:effectLst/>
        </c:spPr>
        <c:txPr>
          <a:bodyPr rot="-6000000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crossAx val="-2036156440"/>
        <c:crosses val="autoZero"/>
        <c:crossBetween val="between"/>
        <c:minorUnit val="10.0"/>
      </c:valAx>
      <c:spPr>
        <a:noFill/>
        <a:ln>
          <a:noFill/>
        </a:ln>
        <a:effectLst/>
      </c:spPr>
    </c:plotArea>
    <c:legend>
      <c:legendPos val="b"/>
      <c:layout>
        <c:manualLayout>
          <c:xMode val="edge"/>
          <c:yMode val="edge"/>
          <c:x val="0.859467356397143"/>
          <c:y val="0.00166939926912574"/>
          <c:w val="0.128417347506973"/>
          <c:h val="0.43243336048125"/>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solidFill>
            <a:schemeClr val="bg1"/>
          </a:solidFill>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208296047959"/>
          <c:y val="0.0435711191079499"/>
          <c:w val="0.881791703952041"/>
          <c:h val="0.685905933754992"/>
        </c:manualLayout>
      </c:layout>
      <c:barChart>
        <c:barDir val="col"/>
        <c:grouping val="clustered"/>
        <c:varyColors val="0"/>
        <c:ser>
          <c:idx val="0"/>
          <c:order val="0"/>
          <c:tx>
            <c:strRef>
              <c:f>'Palumbo 2015 - Activity'!$D$29</c:f>
              <c:strCache>
                <c:ptCount val="1"/>
                <c:pt idx="0">
                  <c:v>1DAT</c:v>
                </c:pt>
              </c:strCache>
            </c:strRef>
          </c:tx>
          <c:spPr>
            <a:solidFill>
              <a:srgbClr val="FF5050"/>
            </a:solidFill>
            <a:ln>
              <a:noFill/>
            </a:ln>
            <a:effectLst/>
          </c:spPr>
          <c:invertIfNegative val="0"/>
          <c:cat>
            <c:multiLvlStrRef>
              <c:f>'Palumbo 2015 - Activity'!$B$30:$C$39</c:f>
              <c:multiLvlStrCache>
                <c:ptCount val="10"/>
                <c:lvl>
                  <c:pt idx="0">
                    <c:v>9oz</c:v>
                  </c:pt>
                  <c:pt idx="1">
                    <c:v>18oz</c:v>
                  </c:pt>
                  <c:pt idx="2">
                    <c:v>32oz</c:v>
                  </c:pt>
                  <c:pt idx="3">
                    <c:v>56oz</c:v>
                  </c:pt>
                  <c:pt idx="4">
                    <c:v>8oz</c:v>
                  </c:pt>
                  <c:pt idx="5">
                    <c:v>16oz</c:v>
                  </c:pt>
                  <c:pt idx="6">
                    <c:v>15 lbs </c:v>
                  </c:pt>
                  <c:pt idx="7">
                    <c:v>4oz</c:v>
                  </c:pt>
                  <c:pt idx="8">
                    <c:v>8oz</c:v>
                  </c:pt>
                </c:lvl>
                <c:lvl>
                  <c:pt idx="0">
                    <c:v>Pyganic 5.0EC </c:v>
                  </c:pt>
                  <c:pt idx="1">
                    <c:v>Pyganic 5.0EC</c:v>
                  </c:pt>
                  <c:pt idx="2">
                    <c:v>Azera EC</c:v>
                  </c:pt>
                  <c:pt idx="3">
                    <c:v>Azera EC </c:v>
                  </c:pt>
                  <c:pt idx="4">
                    <c:v>EverGreen EC60-6</c:v>
                  </c:pt>
                  <c:pt idx="5">
                    <c:v>EverGreen EC60-6</c:v>
                  </c:pt>
                  <c:pt idx="6">
                    <c:v>Veratran D</c:v>
                  </c:pt>
                  <c:pt idx="7">
                    <c:v>Entrust 2SC</c:v>
                  </c:pt>
                  <c:pt idx="8">
                    <c:v>Entrust 2SC</c:v>
                  </c:pt>
                  <c:pt idx="9">
                    <c:v>Water-treated check</c:v>
                  </c:pt>
                </c:lvl>
              </c:multiLvlStrCache>
            </c:multiLvlStrRef>
          </c:cat>
          <c:val>
            <c:numRef>
              <c:f>'Palumbo 2015 - Activity'!$D$30:$D$39</c:f>
              <c:numCache>
                <c:formatCode>General</c:formatCode>
                <c:ptCount val="10"/>
                <c:pt idx="0">
                  <c:v>3.1</c:v>
                </c:pt>
                <c:pt idx="1">
                  <c:v>9.4</c:v>
                </c:pt>
                <c:pt idx="2">
                  <c:v>3.1</c:v>
                </c:pt>
                <c:pt idx="3">
                  <c:v>0.0</c:v>
                </c:pt>
                <c:pt idx="4">
                  <c:v>0.0</c:v>
                </c:pt>
                <c:pt idx="5">
                  <c:v>9.4</c:v>
                </c:pt>
                <c:pt idx="6">
                  <c:v>21.8</c:v>
                </c:pt>
                <c:pt idx="7">
                  <c:v>31.3</c:v>
                </c:pt>
                <c:pt idx="8">
                  <c:v>34.4</c:v>
                </c:pt>
                <c:pt idx="9">
                  <c:v>3.1</c:v>
                </c:pt>
              </c:numCache>
            </c:numRef>
          </c:val>
          <c:extLst xmlns:c16r2="http://schemas.microsoft.com/office/drawing/2015/06/chart">
            <c:ext xmlns:c16="http://schemas.microsoft.com/office/drawing/2014/chart" uri="{C3380CC4-5D6E-409C-BE32-E72D297353CC}">
              <c16:uniqueId val="{00000000-B74B-4482-A03A-6A64C770E94D}"/>
            </c:ext>
          </c:extLst>
        </c:ser>
        <c:ser>
          <c:idx val="1"/>
          <c:order val="1"/>
          <c:tx>
            <c:strRef>
              <c:f>'Palumbo 2015 - Activity'!$E$29</c:f>
              <c:strCache>
                <c:ptCount val="1"/>
                <c:pt idx="0">
                  <c:v>2DAT</c:v>
                </c:pt>
              </c:strCache>
            </c:strRef>
          </c:tx>
          <c:spPr>
            <a:solidFill>
              <a:srgbClr val="FFCC00"/>
            </a:solidFill>
            <a:ln>
              <a:noFill/>
            </a:ln>
            <a:effectLst/>
          </c:spPr>
          <c:invertIfNegative val="0"/>
          <c:cat>
            <c:multiLvlStrRef>
              <c:f>'Palumbo 2015 - Activity'!$B$30:$C$39</c:f>
              <c:multiLvlStrCache>
                <c:ptCount val="10"/>
                <c:lvl>
                  <c:pt idx="0">
                    <c:v>9oz</c:v>
                  </c:pt>
                  <c:pt idx="1">
                    <c:v>18oz</c:v>
                  </c:pt>
                  <c:pt idx="2">
                    <c:v>32oz</c:v>
                  </c:pt>
                  <c:pt idx="3">
                    <c:v>56oz</c:v>
                  </c:pt>
                  <c:pt idx="4">
                    <c:v>8oz</c:v>
                  </c:pt>
                  <c:pt idx="5">
                    <c:v>16oz</c:v>
                  </c:pt>
                  <c:pt idx="6">
                    <c:v>15 lbs </c:v>
                  </c:pt>
                  <c:pt idx="7">
                    <c:v>4oz</c:v>
                  </c:pt>
                  <c:pt idx="8">
                    <c:v>8oz</c:v>
                  </c:pt>
                </c:lvl>
                <c:lvl>
                  <c:pt idx="0">
                    <c:v>Pyganic 5.0EC </c:v>
                  </c:pt>
                  <c:pt idx="1">
                    <c:v>Pyganic 5.0EC</c:v>
                  </c:pt>
                  <c:pt idx="2">
                    <c:v>Azera EC</c:v>
                  </c:pt>
                  <c:pt idx="3">
                    <c:v>Azera EC </c:v>
                  </c:pt>
                  <c:pt idx="4">
                    <c:v>EverGreen EC60-6</c:v>
                  </c:pt>
                  <c:pt idx="5">
                    <c:v>EverGreen EC60-6</c:v>
                  </c:pt>
                  <c:pt idx="6">
                    <c:v>Veratran D</c:v>
                  </c:pt>
                  <c:pt idx="7">
                    <c:v>Entrust 2SC</c:v>
                  </c:pt>
                  <c:pt idx="8">
                    <c:v>Entrust 2SC</c:v>
                  </c:pt>
                  <c:pt idx="9">
                    <c:v>Water-treated check</c:v>
                  </c:pt>
                </c:lvl>
              </c:multiLvlStrCache>
            </c:multiLvlStrRef>
          </c:cat>
          <c:val>
            <c:numRef>
              <c:f>'Palumbo 2015 - Activity'!$E$30:$E$39</c:f>
              <c:numCache>
                <c:formatCode>General</c:formatCode>
                <c:ptCount val="10"/>
                <c:pt idx="0">
                  <c:v>6.3</c:v>
                </c:pt>
                <c:pt idx="1">
                  <c:v>12.5</c:v>
                </c:pt>
                <c:pt idx="2">
                  <c:v>3.1</c:v>
                </c:pt>
                <c:pt idx="3">
                  <c:v>0.0</c:v>
                </c:pt>
                <c:pt idx="4">
                  <c:v>3.1</c:v>
                </c:pt>
                <c:pt idx="5">
                  <c:v>12.5</c:v>
                </c:pt>
                <c:pt idx="6">
                  <c:v>43.8</c:v>
                </c:pt>
                <c:pt idx="7">
                  <c:v>37.5</c:v>
                </c:pt>
                <c:pt idx="8">
                  <c:v>65.6</c:v>
                </c:pt>
                <c:pt idx="9">
                  <c:v>3.1</c:v>
                </c:pt>
              </c:numCache>
            </c:numRef>
          </c:val>
          <c:extLst xmlns:c16r2="http://schemas.microsoft.com/office/drawing/2015/06/chart">
            <c:ext xmlns:c16="http://schemas.microsoft.com/office/drawing/2014/chart" uri="{C3380CC4-5D6E-409C-BE32-E72D297353CC}">
              <c16:uniqueId val="{00000001-B74B-4482-A03A-6A64C770E94D}"/>
            </c:ext>
          </c:extLst>
        </c:ser>
        <c:ser>
          <c:idx val="2"/>
          <c:order val="2"/>
          <c:tx>
            <c:strRef>
              <c:f>'Palumbo 2015 - Activity'!$F$29</c:f>
              <c:strCache>
                <c:ptCount val="1"/>
                <c:pt idx="0">
                  <c:v>3DAT</c:v>
                </c:pt>
              </c:strCache>
            </c:strRef>
          </c:tx>
          <c:spPr>
            <a:solidFill>
              <a:srgbClr val="36E200"/>
            </a:solidFill>
            <a:ln>
              <a:noFill/>
            </a:ln>
            <a:effectLst/>
          </c:spPr>
          <c:invertIfNegative val="0"/>
          <c:cat>
            <c:multiLvlStrRef>
              <c:f>'Palumbo 2015 - Activity'!$B$30:$C$39</c:f>
              <c:multiLvlStrCache>
                <c:ptCount val="10"/>
                <c:lvl>
                  <c:pt idx="0">
                    <c:v>9oz</c:v>
                  </c:pt>
                  <c:pt idx="1">
                    <c:v>18oz</c:v>
                  </c:pt>
                  <c:pt idx="2">
                    <c:v>32oz</c:v>
                  </c:pt>
                  <c:pt idx="3">
                    <c:v>56oz</c:v>
                  </c:pt>
                  <c:pt idx="4">
                    <c:v>8oz</c:v>
                  </c:pt>
                  <c:pt idx="5">
                    <c:v>16oz</c:v>
                  </c:pt>
                  <c:pt idx="6">
                    <c:v>15 lbs </c:v>
                  </c:pt>
                  <c:pt idx="7">
                    <c:v>4oz</c:v>
                  </c:pt>
                  <c:pt idx="8">
                    <c:v>8oz</c:v>
                  </c:pt>
                </c:lvl>
                <c:lvl>
                  <c:pt idx="0">
                    <c:v>Pyganic 5.0EC </c:v>
                  </c:pt>
                  <c:pt idx="1">
                    <c:v>Pyganic 5.0EC</c:v>
                  </c:pt>
                  <c:pt idx="2">
                    <c:v>Azera EC</c:v>
                  </c:pt>
                  <c:pt idx="3">
                    <c:v>Azera EC </c:v>
                  </c:pt>
                  <c:pt idx="4">
                    <c:v>EverGreen EC60-6</c:v>
                  </c:pt>
                  <c:pt idx="5">
                    <c:v>EverGreen EC60-6</c:v>
                  </c:pt>
                  <c:pt idx="6">
                    <c:v>Veratran D</c:v>
                  </c:pt>
                  <c:pt idx="7">
                    <c:v>Entrust 2SC</c:v>
                  </c:pt>
                  <c:pt idx="8">
                    <c:v>Entrust 2SC</c:v>
                  </c:pt>
                  <c:pt idx="9">
                    <c:v>Water-treated check</c:v>
                  </c:pt>
                </c:lvl>
              </c:multiLvlStrCache>
            </c:multiLvlStrRef>
          </c:cat>
          <c:val>
            <c:numRef>
              <c:f>'Palumbo 2015 - Activity'!$F$30:$F$39</c:f>
              <c:numCache>
                <c:formatCode>General</c:formatCode>
                <c:ptCount val="10"/>
                <c:pt idx="0">
                  <c:v>6.4</c:v>
                </c:pt>
                <c:pt idx="1">
                  <c:v>15.6</c:v>
                </c:pt>
                <c:pt idx="2">
                  <c:v>5.6</c:v>
                </c:pt>
                <c:pt idx="3">
                  <c:v>0.0</c:v>
                </c:pt>
                <c:pt idx="4">
                  <c:v>6.3</c:v>
                </c:pt>
                <c:pt idx="5">
                  <c:v>18.8</c:v>
                </c:pt>
                <c:pt idx="6">
                  <c:v>43.8</c:v>
                </c:pt>
                <c:pt idx="7">
                  <c:v>23.1</c:v>
                </c:pt>
                <c:pt idx="8">
                  <c:v>78.1</c:v>
                </c:pt>
                <c:pt idx="9">
                  <c:v>6.3</c:v>
                </c:pt>
              </c:numCache>
            </c:numRef>
          </c:val>
          <c:extLst xmlns:c16r2="http://schemas.microsoft.com/office/drawing/2015/06/chart">
            <c:ext xmlns:c16="http://schemas.microsoft.com/office/drawing/2014/chart" uri="{C3380CC4-5D6E-409C-BE32-E72D297353CC}">
              <c16:uniqueId val="{00000002-B74B-4482-A03A-6A64C770E94D}"/>
            </c:ext>
          </c:extLst>
        </c:ser>
        <c:dLbls>
          <c:showLegendKey val="0"/>
          <c:showVal val="0"/>
          <c:showCatName val="0"/>
          <c:showSerName val="0"/>
          <c:showPercent val="0"/>
          <c:showBubbleSize val="0"/>
        </c:dLbls>
        <c:gapWidth val="219"/>
        <c:overlap val="-27"/>
        <c:axId val="-2032446264"/>
        <c:axId val="-2032830328"/>
      </c:barChart>
      <c:catAx>
        <c:axId val="-2032446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2032830328"/>
        <c:crosses val="autoZero"/>
        <c:auto val="1"/>
        <c:lblAlgn val="ctr"/>
        <c:lblOffset val="100"/>
        <c:noMultiLvlLbl val="0"/>
      </c:catAx>
      <c:valAx>
        <c:axId val="-2032830328"/>
        <c:scaling>
          <c:orientation val="minMax"/>
          <c:max val="100.0"/>
        </c:scaling>
        <c:delete val="0"/>
        <c:axPos val="l"/>
        <c:title>
          <c:tx>
            <c:rich>
              <a:bodyPr rot="-5400000" spcFirstLastPara="1" vertOverflow="ellipsis" vert="horz" wrap="square" anchor="ctr" anchorCtr="1"/>
              <a:lstStyle/>
              <a:p>
                <a:pPr>
                  <a:defRPr sz="1800" b="0" i="0" u="none" strike="noStrike" kern="1200" baseline="0">
                    <a:solidFill>
                      <a:schemeClr val="bg1"/>
                    </a:solidFill>
                    <a:latin typeface="+mn-lt"/>
                    <a:ea typeface="+mn-ea"/>
                    <a:cs typeface="+mn-cs"/>
                  </a:defRPr>
                </a:pPr>
                <a:r>
                  <a:rPr lang="en-US" sz="1800" dirty="0" smtClean="0"/>
                  <a:t>Cumulative adult mortality (%)</a:t>
                </a:r>
                <a:endParaRPr lang="en-US" sz="1800" dirty="0"/>
              </a:p>
            </c:rich>
          </c:tx>
          <c:layout/>
          <c:overlay val="0"/>
          <c:spPr>
            <a:noFill/>
            <a:ln>
              <a:noFill/>
            </a:ln>
            <a:effectLst/>
          </c:spPr>
        </c:title>
        <c:numFmt formatCode="General" sourceLinked="1"/>
        <c:majorTickMark val="in"/>
        <c:minorTickMark val="in"/>
        <c:tickLblPos val="nextTo"/>
        <c:spPr>
          <a:noFill/>
          <a:ln>
            <a:solidFill>
              <a:schemeClr val="bg1"/>
            </a:solidFill>
          </a:ln>
          <a:effectLst/>
        </c:spPr>
        <c:txPr>
          <a:bodyPr rot="-60000000" spcFirstLastPara="1" vertOverflow="ellipsis" vert="horz" wrap="square" anchor="ctr" anchorCtr="1"/>
          <a:lstStyle/>
          <a:p>
            <a:pPr>
              <a:defRPr sz="2000" b="0" i="0" u="none" strike="noStrike" kern="1200" baseline="0">
                <a:solidFill>
                  <a:schemeClr val="bg1"/>
                </a:solidFill>
                <a:latin typeface="+mn-lt"/>
                <a:ea typeface="+mn-ea"/>
                <a:cs typeface="+mn-cs"/>
              </a:defRPr>
            </a:pPr>
            <a:endParaRPr lang="en-US"/>
          </a:p>
        </c:txPr>
        <c:crossAx val="-2032446264"/>
        <c:crosses val="autoZero"/>
        <c:crossBetween val="between"/>
        <c:majorUnit val="20.0"/>
        <c:minorUnit val="10.0"/>
      </c:valAx>
      <c:spPr>
        <a:noFill/>
        <a:ln>
          <a:noFill/>
        </a:ln>
        <a:effectLst/>
      </c:spPr>
    </c:plotArea>
    <c:legend>
      <c:legendPos val="b"/>
      <c:layout>
        <c:manualLayout>
          <c:xMode val="edge"/>
          <c:yMode val="edge"/>
          <c:x val="0.168101732271955"/>
          <c:y val="0.0390577943625011"/>
          <c:w val="0.122129816937074"/>
          <c:h val="0.259549568715005"/>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1200">
          <a:solidFill>
            <a:schemeClr val="bg1"/>
          </a:solidFill>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image" Target="../media/image8.png"/><Relationship Id="rId2" Type="http://schemas.openxmlformats.org/officeDocument/2006/relationships/image" Target="../media/image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0.png"/><Relationship Id="rId1" Type="http://schemas.openxmlformats.org/officeDocument/2006/relationships/image" Target="../media/image8.png"/><Relationship Id="rId2"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8455BC-3C3F-41A4-9583-AC79F7EBF5F1}" type="doc">
      <dgm:prSet loTypeId="urn:microsoft.com/office/officeart/2005/8/layout/cycle8" loCatId="cycle" qsTypeId="urn:microsoft.com/office/officeart/2005/8/quickstyle/simple1" qsCatId="simple" csTypeId="urn:microsoft.com/office/officeart/2005/8/colors/accent3_2" csCatId="accent3" phldr="1"/>
      <dgm:spPr/>
    </dgm:pt>
    <dgm:pt modelId="{E976D58E-A989-4E1F-BB93-996F9E8D7557}">
      <dgm:prSet phldrT="[Text]"/>
      <dgm:spPr>
        <a:blipFill rotWithShape="0">
          <a:blip xmlns:r="http://schemas.openxmlformats.org/officeDocument/2006/relationships" r:embed="rId1"/>
          <a:stretch>
            <a:fillRect/>
          </a:stretch>
        </a:blipFill>
      </dgm:spPr>
      <dgm:t>
        <a:bodyPr/>
        <a:lstStyle/>
        <a:p>
          <a:r>
            <a:rPr lang="en-US" dirty="0" smtClean="0"/>
            <a:t> </a:t>
          </a:r>
          <a:endParaRPr lang="en-US" dirty="0"/>
        </a:p>
      </dgm:t>
    </dgm:pt>
    <dgm:pt modelId="{DB2B2230-49FA-4706-B97D-7A13D005C6C1}" type="parTrans" cxnId="{71B1C05E-40BF-4160-BBEE-2D376229D01A}">
      <dgm:prSet/>
      <dgm:spPr/>
      <dgm:t>
        <a:bodyPr/>
        <a:lstStyle/>
        <a:p>
          <a:endParaRPr lang="en-US"/>
        </a:p>
      </dgm:t>
    </dgm:pt>
    <dgm:pt modelId="{5B8F6E2D-3250-4E5F-BF12-02A97E9B5D1C}" type="sibTrans" cxnId="{71B1C05E-40BF-4160-BBEE-2D376229D01A}">
      <dgm:prSet/>
      <dgm:spPr/>
      <dgm:t>
        <a:bodyPr/>
        <a:lstStyle/>
        <a:p>
          <a:endParaRPr lang="en-US"/>
        </a:p>
      </dgm:t>
    </dgm:pt>
    <dgm:pt modelId="{7B5CA864-671C-40FB-A2B6-4B7390BF469B}">
      <dgm:prSet phldrT="[Text]"/>
      <dgm:spPr>
        <a:blipFill rotWithShape="0">
          <a:blip xmlns:r="http://schemas.openxmlformats.org/officeDocument/2006/relationships" r:embed="rId2"/>
          <a:stretch>
            <a:fillRect/>
          </a:stretch>
        </a:blipFill>
      </dgm:spPr>
      <dgm:t>
        <a:bodyPr/>
        <a:lstStyle/>
        <a:p>
          <a:endParaRPr lang="en-US" dirty="0"/>
        </a:p>
      </dgm:t>
    </dgm:pt>
    <dgm:pt modelId="{CE4B5A5F-9EC7-48D2-9BCE-EA59C78D02EF}" type="parTrans" cxnId="{D7E08B8E-564C-4B8E-94E5-001EE0777F73}">
      <dgm:prSet/>
      <dgm:spPr/>
      <dgm:t>
        <a:bodyPr/>
        <a:lstStyle/>
        <a:p>
          <a:endParaRPr lang="en-US"/>
        </a:p>
      </dgm:t>
    </dgm:pt>
    <dgm:pt modelId="{67FA4656-8B31-4E89-A3C5-E848C81B8F2F}" type="sibTrans" cxnId="{D7E08B8E-564C-4B8E-94E5-001EE0777F73}">
      <dgm:prSet/>
      <dgm:spPr/>
      <dgm:t>
        <a:bodyPr/>
        <a:lstStyle/>
        <a:p>
          <a:endParaRPr lang="en-US"/>
        </a:p>
      </dgm:t>
    </dgm:pt>
    <dgm:pt modelId="{28E787B7-B89C-4A13-B22D-D14819CB231E}">
      <dgm:prSet phldrT="[Text]"/>
      <dgm:spPr>
        <a:blipFill rotWithShape="0">
          <a:blip xmlns:r="http://schemas.openxmlformats.org/officeDocument/2006/relationships" r:embed="rId3"/>
          <a:stretch>
            <a:fillRect/>
          </a:stretch>
        </a:blipFill>
      </dgm:spPr>
      <dgm:t>
        <a:bodyPr/>
        <a:lstStyle/>
        <a:p>
          <a:endParaRPr lang="en-US" dirty="0"/>
        </a:p>
      </dgm:t>
    </dgm:pt>
    <dgm:pt modelId="{09989538-BE91-4DD3-B7AF-2831E69489B3}" type="parTrans" cxnId="{4D629017-87E0-4108-8222-12C4BFB3D287}">
      <dgm:prSet/>
      <dgm:spPr/>
      <dgm:t>
        <a:bodyPr/>
        <a:lstStyle/>
        <a:p>
          <a:endParaRPr lang="en-US"/>
        </a:p>
      </dgm:t>
    </dgm:pt>
    <dgm:pt modelId="{FE115DBF-0A34-4398-9D85-09F4C74EC7DB}" type="sibTrans" cxnId="{4D629017-87E0-4108-8222-12C4BFB3D287}">
      <dgm:prSet/>
      <dgm:spPr/>
      <dgm:t>
        <a:bodyPr/>
        <a:lstStyle/>
        <a:p>
          <a:endParaRPr lang="en-US"/>
        </a:p>
      </dgm:t>
    </dgm:pt>
    <dgm:pt modelId="{8376F360-698F-49D6-A951-0702DEF50FFE}">
      <dgm:prSet phldrT="[Text]"/>
      <dgm:spPr>
        <a:blipFill rotWithShape="0">
          <a:blip xmlns:r="http://schemas.openxmlformats.org/officeDocument/2006/relationships" r:embed="rId4"/>
          <a:stretch>
            <a:fillRect/>
          </a:stretch>
        </a:blipFill>
      </dgm:spPr>
      <dgm:t>
        <a:bodyPr/>
        <a:lstStyle/>
        <a:p>
          <a:endParaRPr lang="en-US" dirty="0"/>
        </a:p>
      </dgm:t>
    </dgm:pt>
    <dgm:pt modelId="{0D0A63E3-0568-47E7-AAE5-546046E1FE37}" type="sibTrans" cxnId="{A4FCC992-35B7-4F3F-A236-B1574C062134}">
      <dgm:prSet/>
      <dgm:spPr/>
      <dgm:t>
        <a:bodyPr/>
        <a:lstStyle/>
        <a:p>
          <a:endParaRPr lang="en-US"/>
        </a:p>
      </dgm:t>
    </dgm:pt>
    <dgm:pt modelId="{50A810C0-8D6B-40A1-8A33-471897C36477}" type="parTrans" cxnId="{A4FCC992-35B7-4F3F-A236-B1574C062134}">
      <dgm:prSet/>
      <dgm:spPr/>
      <dgm:t>
        <a:bodyPr/>
        <a:lstStyle/>
        <a:p>
          <a:endParaRPr lang="en-US"/>
        </a:p>
      </dgm:t>
    </dgm:pt>
    <dgm:pt modelId="{792971CB-536A-4151-8707-F62842D056C7}" type="pres">
      <dgm:prSet presAssocID="{088455BC-3C3F-41A4-9583-AC79F7EBF5F1}" presName="compositeShape" presStyleCnt="0">
        <dgm:presLayoutVars>
          <dgm:chMax val="7"/>
          <dgm:dir/>
          <dgm:resizeHandles val="exact"/>
        </dgm:presLayoutVars>
      </dgm:prSet>
      <dgm:spPr/>
    </dgm:pt>
    <dgm:pt modelId="{8CB3F0F1-AF1E-4DC8-B7FC-71A5743C8B98}" type="pres">
      <dgm:prSet presAssocID="{088455BC-3C3F-41A4-9583-AC79F7EBF5F1}" presName="wedge1" presStyleLbl="node1" presStyleIdx="0" presStyleCnt="4"/>
      <dgm:spPr/>
      <dgm:t>
        <a:bodyPr/>
        <a:lstStyle/>
        <a:p>
          <a:endParaRPr lang="en-US"/>
        </a:p>
      </dgm:t>
    </dgm:pt>
    <dgm:pt modelId="{03D33467-044F-4B2C-80FE-9F2146C515D7}" type="pres">
      <dgm:prSet presAssocID="{088455BC-3C3F-41A4-9583-AC79F7EBF5F1}" presName="dummy1a" presStyleCnt="0"/>
      <dgm:spPr/>
    </dgm:pt>
    <dgm:pt modelId="{B2DA59F7-2D22-47F7-9DB2-6A05D8340022}" type="pres">
      <dgm:prSet presAssocID="{088455BC-3C3F-41A4-9583-AC79F7EBF5F1}" presName="dummy1b" presStyleCnt="0"/>
      <dgm:spPr/>
    </dgm:pt>
    <dgm:pt modelId="{17FB091F-4A04-4D44-8BC9-3540C6E581B0}" type="pres">
      <dgm:prSet presAssocID="{088455BC-3C3F-41A4-9583-AC79F7EBF5F1}" presName="wedge1Tx" presStyleLbl="node1" presStyleIdx="0" presStyleCnt="4">
        <dgm:presLayoutVars>
          <dgm:chMax val="0"/>
          <dgm:chPref val="0"/>
          <dgm:bulletEnabled val="1"/>
        </dgm:presLayoutVars>
      </dgm:prSet>
      <dgm:spPr/>
      <dgm:t>
        <a:bodyPr/>
        <a:lstStyle/>
        <a:p>
          <a:endParaRPr lang="en-US"/>
        </a:p>
      </dgm:t>
    </dgm:pt>
    <dgm:pt modelId="{ED63F1F9-1E12-4BC6-9013-3184D4C48AA9}" type="pres">
      <dgm:prSet presAssocID="{088455BC-3C3F-41A4-9583-AC79F7EBF5F1}" presName="wedge2" presStyleLbl="node1" presStyleIdx="1" presStyleCnt="4"/>
      <dgm:spPr/>
      <dgm:t>
        <a:bodyPr/>
        <a:lstStyle/>
        <a:p>
          <a:endParaRPr lang="en-US"/>
        </a:p>
      </dgm:t>
    </dgm:pt>
    <dgm:pt modelId="{F1A44815-DDBD-4C72-BD54-B87DD82EB04C}" type="pres">
      <dgm:prSet presAssocID="{088455BC-3C3F-41A4-9583-AC79F7EBF5F1}" presName="dummy2a" presStyleCnt="0"/>
      <dgm:spPr/>
    </dgm:pt>
    <dgm:pt modelId="{BB97E477-EE64-43C2-9828-1396D7978A66}" type="pres">
      <dgm:prSet presAssocID="{088455BC-3C3F-41A4-9583-AC79F7EBF5F1}" presName="dummy2b" presStyleCnt="0"/>
      <dgm:spPr/>
    </dgm:pt>
    <dgm:pt modelId="{672781E8-FE88-4869-BD41-50CDE1A9EF3A}" type="pres">
      <dgm:prSet presAssocID="{088455BC-3C3F-41A4-9583-AC79F7EBF5F1}" presName="wedge2Tx" presStyleLbl="node1" presStyleIdx="1" presStyleCnt="4">
        <dgm:presLayoutVars>
          <dgm:chMax val="0"/>
          <dgm:chPref val="0"/>
          <dgm:bulletEnabled val="1"/>
        </dgm:presLayoutVars>
      </dgm:prSet>
      <dgm:spPr/>
      <dgm:t>
        <a:bodyPr/>
        <a:lstStyle/>
        <a:p>
          <a:endParaRPr lang="en-US"/>
        </a:p>
      </dgm:t>
    </dgm:pt>
    <dgm:pt modelId="{A4D5BACA-D111-4FFC-85D4-D5ABAA2E43E2}" type="pres">
      <dgm:prSet presAssocID="{088455BC-3C3F-41A4-9583-AC79F7EBF5F1}" presName="wedge3" presStyleLbl="node1" presStyleIdx="2" presStyleCnt="4"/>
      <dgm:spPr/>
      <dgm:t>
        <a:bodyPr/>
        <a:lstStyle/>
        <a:p>
          <a:endParaRPr lang="en-US"/>
        </a:p>
      </dgm:t>
    </dgm:pt>
    <dgm:pt modelId="{3E96C77B-A341-497C-87F4-2491B1AF391C}" type="pres">
      <dgm:prSet presAssocID="{088455BC-3C3F-41A4-9583-AC79F7EBF5F1}" presName="dummy3a" presStyleCnt="0"/>
      <dgm:spPr/>
    </dgm:pt>
    <dgm:pt modelId="{91640F29-8CC5-4C37-B2EB-9D5D1DA60C9F}" type="pres">
      <dgm:prSet presAssocID="{088455BC-3C3F-41A4-9583-AC79F7EBF5F1}" presName="dummy3b" presStyleCnt="0"/>
      <dgm:spPr/>
    </dgm:pt>
    <dgm:pt modelId="{48C8AC07-4627-4F97-B1F0-4F30DE7DB6F0}" type="pres">
      <dgm:prSet presAssocID="{088455BC-3C3F-41A4-9583-AC79F7EBF5F1}" presName="wedge3Tx" presStyleLbl="node1" presStyleIdx="2" presStyleCnt="4">
        <dgm:presLayoutVars>
          <dgm:chMax val="0"/>
          <dgm:chPref val="0"/>
          <dgm:bulletEnabled val="1"/>
        </dgm:presLayoutVars>
      </dgm:prSet>
      <dgm:spPr/>
      <dgm:t>
        <a:bodyPr/>
        <a:lstStyle/>
        <a:p>
          <a:endParaRPr lang="en-US"/>
        </a:p>
      </dgm:t>
    </dgm:pt>
    <dgm:pt modelId="{D2CECFF9-C64A-44C7-B502-ED70A4DEAEFB}" type="pres">
      <dgm:prSet presAssocID="{088455BC-3C3F-41A4-9583-AC79F7EBF5F1}" presName="wedge4" presStyleLbl="node1" presStyleIdx="3" presStyleCnt="4"/>
      <dgm:spPr/>
      <dgm:t>
        <a:bodyPr/>
        <a:lstStyle/>
        <a:p>
          <a:endParaRPr lang="en-US"/>
        </a:p>
      </dgm:t>
    </dgm:pt>
    <dgm:pt modelId="{74B79EE3-4463-4A8F-8B41-F3B34394940A}" type="pres">
      <dgm:prSet presAssocID="{088455BC-3C3F-41A4-9583-AC79F7EBF5F1}" presName="dummy4a" presStyleCnt="0"/>
      <dgm:spPr/>
    </dgm:pt>
    <dgm:pt modelId="{8D470B15-1719-4AAE-9949-B04E5BBAAB89}" type="pres">
      <dgm:prSet presAssocID="{088455BC-3C3F-41A4-9583-AC79F7EBF5F1}" presName="dummy4b" presStyleCnt="0"/>
      <dgm:spPr/>
    </dgm:pt>
    <dgm:pt modelId="{316CEB27-2B39-49DE-940D-7E3382497F30}" type="pres">
      <dgm:prSet presAssocID="{088455BC-3C3F-41A4-9583-AC79F7EBF5F1}" presName="wedge4Tx" presStyleLbl="node1" presStyleIdx="3" presStyleCnt="4">
        <dgm:presLayoutVars>
          <dgm:chMax val="0"/>
          <dgm:chPref val="0"/>
          <dgm:bulletEnabled val="1"/>
        </dgm:presLayoutVars>
      </dgm:prSet>
      <dgm:spPr/>
      <dgm:t>
        <a:bodyPr/>
        <a:lstStyle/>
        <a:p>
          <a:endParaRPr lang="en-US"/>
        </a:p>
      </dgm:t>
    </dgm:pt>
    <dgm:pt modelId="{385D554B-CFCE-4F83-9715-B5B6D49C2762}" type="pres">
      <dgm:prSet presAssocID="{5B8F6E2D-3250-4E5F-BF12-02A97E9B5D1C}" presName="arrowWedge1" presStyleLbl="fgSibTrans2D1" presStyleIdx="0" presStyleCnt="4"/>
      <dgm:spPr/>
    </dgm:pt>
    <dgm:pt modelId="{E0F4FFB1-B8A4-4E07-90F4-69866864452A}" type="pres">
      <dgm:prSet presAssocID="{67FA4656-8B31-4E89-A3C5-E848C81B8F2F}" presName="arrowWedge2" presStyleLbl="fgSibTrans2D1" presStyleIdx="1" presStyleCnt="4"/>
      <dgm:spPr/>
    </dgm:pt>
    <dgm:pt modelId="{4D3A55B1-B8B4-4C21-B66C-95367DCAD37A}" type="pres">
      <dgm:prSet presAssocID="{0D0A63E3-0568-47E7-AAE5-546046E1FE37}" presName="arrowWedge3" presStyleLbl="fgSibTrans2D1" presStyleIdx="2" presStyleCnt="4"/>
      <dgm:spPr/>
    </dgm:pt>
    <dgm:pt modelId="{51A7B023-7D07-4F26-B5CA-EAFFFEFE7F54}" type="pres">
      <dgm:prSet presAssocID="{FE115DBF-0A34-4398-9D85-09F4C74EC7DB}" presName="arrowWedge4" presStyleLbl="fgSibTrans2D1" presStyleIdx="3" presStyleCnt="4"/>
      <dgm:spPr/>
    </dgm:pt>
  </dgm:ptLst>
  <dgm:cxnLst>
    <dgm:cxn modelId="{080359BD-64D1-4A76-832A-78A340EF9BAD}" type="presOf" srcId="{088455BC-3C3F-41A4-9583-AC79F7EBF5F1}" destId="{792971CB-536A-4151-8707-F62842D056C7}" srcOrd="0" destOrd="0" presId="urn:microsoft.com/office/officeart/2005/8/layout/cycle8"/>
    <dgm:cxn modelId="{6CA43491-04B7-46F0-A70F-C715D114C25A}" type="presOf" srcId="{E976D58E-A989-4E1F-BB93-996F9E8D7557}" destId="{8CB3F0F1-AF1E-4DC8-B7FC-71A5743C8B98}" srcOrd="0" destOrd="0" presId="urn:microsoft.com/office/officeart/2005/8/layout/cycle8"/>
    <dgm:cxn modelId="{E7C5F080-5951-4EE2-AAF1-B1475A19238A}" type="presOf" srcId="{28E787B7-B89C-4A13-B22D-D14819CB231E}" destId="{D2CECFF9-C64A-44C7-B502-ED70A4DEAEFB}" srcOrd="0" destOrd="0" presId="urn:microsoft.com/office/officeart/2005/8/layout/cycle8"/>
    <dgm:cxn modelId="{2E197F95-F6B1-4601-960A-88EC325B834F}" type="presOf" srcId="{E976D58E-A989-4E1F-BB93-996F9E8D7557}" destId="{17FB091F-4A04-4D44-8BC9-3540C6E581B0}" srcOrd="1" destOrd="0" presId="urn:microsoft.com/office/officeart/2005/8/layout/cycle8"/>
    <dgm:cxn modelId="{DBA844FC-1B3F-4612-8C6A-0CF4C8369E3C}" type="presOf" srcId="{8376F360-698F-49D6-A951-0702DEF50FFE}" destId="{48C8AC07-4627-4F97-B1F0-4F30DE7DB6F0}" srcOrd="1" destOrd="0" presId="urn:microsoft.com/office/officeart/2005/8/layout/cycle8"/>
    <dgm:cxn modelId="{4D629017-87E0-4108-8222-12C4BFB3D287}" srcId="{088455BC-3C3F-41A4-9583-AC79F7EBF5F1}" destId="{28E787B7-B89C-4A13-B22D-D14819CB231E}" srcOrd="3" destOrd="0" parTransId="{09989538-BE91-4DD3-B7AF-2831E69489B3}" sibTransId="{FE115DBF-0A34-4398-9D85-09F4C74EC7DB}"/>
    <dgm:cxn modelId="{D7E08B8E-564C-4B8E-94E5-001EE0777F73}" srcId="{088455BC-3C3F-41A4-9583-AC79F7EBF5F1}" destId="{7B5CA864-671C-40FB-A2B6-4B7390BF469B}" srcOrd="1" destOrd="0" parTransId="{CE4B5A5F-9EC7-48D2-9BCE-EA59C78D02EF}" sibTransId="{67FA4656-8B31-4E89-A3C5-E848C81B8F2F}"/>
    <dgm:cxn modelId="{1540D848-DCD2-4ECF-ABF7-49C4A6DA7715}" type="presOf" srcId="{8376F360-698F-49D6-A951-0702DEF50FFE}" destId="{A4D5BACA-D111-4FFC-85D4-D5ABAA2E43E2}" srcOrd="0" destOrd="0" presId="urn:microsoft.com/office/officeart/2005/8/layout/cycle8"/>
    <dgm:cxn modelId="{71B1C05E-40BF-4160-BBEE-2D376229D01A}" srcId="{088455BC-3C3F-41A4-9583-AC79F7EBF5F1}" destId="{E976D58E-A989-4E1F-BB93-996F9E8D7557}" srcOrd="0" destOrd="0" parTransId="{DB2B2230-49FA-4706-B97D-7A13D005C6C1}" sibTransId="{5B8F6E2D-3250-4E5F-BF12-02A97E9B5D1C}"/>
    <dgm:cxn modelId="{8503B216-7DF6-4978-99D1-030F21B79033}" type="presOf" srcId="{28E787B7-B89C-4A13-B22D-D14819CB231E}" destId="{316CEB27-2B39-49DE-940D-7E3382497F30}" srcOrd="1" destOrd="0" presId="urn:microsoft.com/office/officeart/2005/8/layout/cycle8"/>
    <dgm:cxn modelId="{EAF4951C-7E50-4766-B219-F0C0555542E4}" type="presOf" srcId="{7B5CA864-671C-40FB-A2B6-4B7390BF469B}" destId="{672781E8-FE88-4869-BD41-50CDE1A9EF3A}" srcOrd="1" destOrd="0" presId="urn:microsoft.com/office/officeart/2005/8/layout/cycle8"/>
    <dgm:cxn modelId="{CFB3ABF8-458F-4790-B110-AFC6893734F6}" type="presOf" srcId="{7B5CA864-671C-40FB-A2B6-4B7390BF469B}" destId="{ED63F1F9-1E12-4BC6-9013-3184D4C48AA9}" srcOrd="0" destOrd="0" presId="urn:microsoft.com/office/officeart/2005/8/layout/cycle8"/>
    <dgm:cxn modelId="{A4FCC992-35B7-4F3F-A236-B1574C062134}" srcId="{088455BC-3C3F-41A4-9583-AC79F7EBF5F1}" destId="{8376F360-698F-49D6-A951-0702DEF50FFE}" srcOrd="2" destOrd="0" parTransId="{50A810C0-8D6B-40A1-8A33-471897C36477}" sibTransId="{0D0A63E3-0568-47E7-AAE5-546046E1FE37}"/>
    <dgm:cxn modelId="{2829EC53-5A16-4D6F-8DBA-E42EA8D5BE29}" type="presParOf" srcId="{792971CB-536A-4151-8707-F62842D056C7}" destId="{8CB3F0F1-AF1E-4DC8-B7FC-71A5743C8B98}" srcOrd="0" destOrd="0" presId="urn:microsoft.com/office/officeart/2005/8/layout/cycle8"/>
    <dgm:cxn modelId="{5EC617BA-BAD1-41CC-898B-BBAB548D420C}" type="presParOf" srcId="{792971CB-536A-4151-8707-F62842D056C7}" destId="{03D33467-044F-4B2C-80FE-9F2146C515D7}" srcOrd="1" destOrd="0" presId="urn:microsoft.com/office/officeart/2005/8/layout/cycle8"/>
    <dgm:cxn modelId="{BB5DDB03-6F13-4B77-8FF2-A12899E04AC3}" type="presParOf" srcId="{792971CB-536A-4151-8707-F62842D056C7}" destId="{B2DA59F7-2D22-47F7-9DB2-6A05D8340022}" srcOrd="2" destOrd="0" presId="urn:microsoft.com/office/officeart/2005/8/layout/cycle8"/>
    <dgm:cxn modelId="{1725FBFD-8044-4848-94F7-A822056B3873}" type="presParOf" srcId="{792971CB-536A-4151-8707-F62842D056C7}" destId="{17FB091F-4A04-4D44-8BC9-3540C6E581B0}" srcOrd="3" destOrd="0" presId="urn:microsoft.com/office/officeart/2005/8/layout/cycle8"/>
    <dgm:cxn modelId="{F8AA0E8A-1226-422A-92B6-9915F7E50417}" type="presParOf" srcId="{792971CB-536A-4151-8707-F62842D056C7}" destId="{ED63F1F9-1E12-4BC6-9013-3184D4C48AA9}" srcOrd="4" destOrd="0" presId="urn:microsoft.com/office/officeart/2005/8/layout/cycle8"/>
    <dgm:cxn modelId="{5D3306F0-4EC5-4E9E-BB1D-B4C425D26E13}" type="presParOf" srcId="{792971CB-536A-4151-8707-F62842D056C7}" destId="{F1A44815-DDBD-4C72-BD54-B87DD82EB04C}" srcOrd="5" destOrd="0" presId="urn:microsoft.com/office/officeart/2005/8/layout/cycle8"/>
    <dgm:cxn modelId="{C55F6CE7-18AC-4459-AF56-8506A8FAFA79}" type="presParOf" srcId="{792971CB-536A-4151-8707-F62842D056C7}" destId="{BB97E477-EE64-43C2-9828-1396D7978A66}" srcOrd="6" destOrd="0" presId="urn:microsoft.com/office/officeart/2005/8/layout/cycle8"/>
    <dgm:cxn modelId="{C277DE6A-48CC-49F2-AB78-1C08508BD599}" type="presParOf" srcId="{792971CB-536A-4151-8707-F62842D056C7}" destId="{672781E8-FE88-4869-BD41-50CDE1A9EF3A}" srcOrd="7" destOrd="0" presId="urn:microsoft.com/office/officeart/2005/8/layout/cycle8"/>
    <dgm:cxn modelId="{773EDC25-B6EA-48A1-A06D-38D1A71940C1}" type="presParOf" srcId="{792971CB-536A-4151-8707-F62842D056C7}" destId="{A4D5BACA-D111-4FFC-85D4-D5ABAA2E43E2}" srcOrd="8" destOrd="0" presId="urn:microsoft.com/office/officeart/2005/8/layout/cycle8"/>
    <dgm:cxn modelId="{8A650FC0-5A45-4770-91B7-C5531D20FD3C}" type="presParOf" srcId="{792971CB-536A-4151-8707-F62842D056C7}" destId="{3E96C77B-A341-497C-87F4-2491B1AF391C}" srcOrd="9" destOrd="0" presId="urn:microsoft.com/office/officeart/2005/8/layout/cycle8"/>
    <dgm:cxn modelId="{753163E9-626B-4D94-B1F1-F107A412822F}" type="presParOf" srcId="{792971CB-536A-4151-8707-F62842D056C7}" destId="{91640F29-8CC5-4C37-B2EB-9D5D1DA60C9F}" srcOrd="10" destOrd="0" presId="urn:microsoft.com/office/officeart/2005/8/layout/cycle8"/>
    <dgm:cxn modelId="{2821F690-2664-42F0-8221-D5E84B9E9466}" type="presParOf" srcId="{792971CB-536A-4151-8707-F62842D056C7}" destId="{48C8AC07-4627-4F97-B1F0-4F30DE7DB6F0}" srcOrd="11" destOrd="0" presId="urn:microsoft.com/office/officeart/2005/8/layout/cycle8"/>
    <dgm:cxn modelId="{3FBD5351-9C0C-4C2A-B563-22C7932BA22B}" type="presParOf" srcId="{792971CB-536A-4151-8707-F62842D056C7}" destId="{D2CECFF9-C64A-44C7-B502-ED70A4DEAEFB}" srcOrd="12" destOrd="0" presId="urn:microsoft.com/office/officeart/2005/8/layout/cycle8"/>
    <dgm:cxn modelId="{00B077E5-C86C-45A7-91F8-27182FD4F4EE}" type="presParOf" srcId="{792971CB-536A-4151-8707-F62842D056C7}" destId="{74B79EE3-4463-4A8F-8B41-F3B34394940A}" srcOrd="13" destOrd="0" presId="urn:microsoft.com/office/officeart/2005/8/layout/cycle8"/>
    <dgm:cxn modelId="{E7E48C92-4E2F-4BCD-B968-A7FBD775468A}" type="presParOf" srcId="{792971CB-536A-4151-8707-F62842D056C7}" destId="{8D470B15-1719-4AAE-9949-B04E5BBAAB89}" srcOrd="14" destOrd="0" presId="urn:microsoft.com/office/officeart/2005/8/layout/cycle8"/>
    <dgm:cxn modelId="{D92D98F6-738B-45B8-B528-D01E8AAA8C76}" type="presParOf" srcId="{792971CB-536A-4151-8707-F62842D056C7}" destId="{316CEB27-2B39-49DE-940D-7E3382497F30}" srcOrd="15" destOrd="0" presId="urn:microsoft.com/office/officeart/2005/8/layout/cycle8"/>
    <dgm:cxn modelId="{FB4C8212-22A8-4754-93B0-71D0AF9BA264}" type="presParOf" srcId="{792971CB-536A-4151-8707-F62842D056C7}" destId="{385D554B-CFCE-4F83-9715-B5B6D49C2762}" srcOrd="16" destOrd="0" presId="urn:microsoft.com/office/officeart/2005/8/layout/cycle8"/>
    <dgm:cxn modelId="{F863BD9E-E9A0-4988-B9C0-CDAABF9B3EE1}" type="presParOf" srcId="{792971CB-536A-4151-8707-F62842D056C7}" destId="{E0F4FFB1-B8A4-4E07-90F4-69866864452A}" srcOrd="17" destOrd="0" presId="urn:microsoft.com/office/officeart/2005/8/layout/cycle8"/>
    <dgm:cxn modelId="{E7816B5E-E4EB-461B-AB18-D5F5DA0EAF00}" type="presParOf" srcId="{792971CB-536A-4151-8707-F62842D056C7}" destId="{4D3A55B1-B8B4-4C21-B66C-95367DCAD37A}" srcOrd="18" destOrd="0" presId="urn:microsoft.com/office/officeart/2005/8/layout/cycle8"/>
    <dgm:cxn modelId="{CE9E29B5-1AC6-4D58-8223-4F42FCB4E034}" type="presParOf" srcId="{792971CB-536A-4151-8707-F62842D056C7}" destId="{51A7B023-7D07-4F26-B5CA-EAFFFEFE7F54}" srcOrd="1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B3F0F1-AF1E-4DC8-B7FC-71A5743C8B98}">
      <dsp:nvSpPr>
        <dsp:cNvPr id="0" name=""/>
        <dsp:cNvSpPr/>
      </dsp:nvSpPr>
      <dsp:spPr>
        <a:xfrm>
          <a:off x="2612231" y="394737"/>
          <a:ext cx="5260994" cy="5260994"/>
        </a:xfrm>
        <a:prstGeom prst="pie">
          <a:avLst>
            <a:gd name="adj1" fmla="val 16200000"/>
            <a:gd name="adj2" fmla="val 0"/>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5404942" y="1485141"/>
        <a:ext cx="1941557" cy="1440510"/>
      </dsp:txXfrm>
    </dsp:sp>
    <dsp:sp modelId="{ED63F1F9-1E12-4BC6-9013-3184D4C48AA9}">
      <dsp:nvSpPr>
        <dsp:cNvPr id="0" name=""/>
        <dsp:cNvSpPr/>
      </dsp:nvSpPr>
      <dsp:spPr>
        <a:xfrm>
          <a:off x="2612231" y="571356"/>
          <a:ext cx="5260994" cy="5260994"/>
        </a:xfrm>
        <a:prstGeom prst="pie">
          <a:avLst>
            <a:gd name="adj1" fmla="val 0"/>
            <a:gd name="adj2" fmla="val 5400000"/>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5404942" y="3301437"/>
        <a:ext cx="1941557" cy="1440510"/>
      </dsp:txXfrm>
    </dsp:sp>
    <dsp:sp modelId="{A4D5BACA-D111-4FFC-85D4-D5ABAA2E43E2}">
      <dsp:nvSpPr>
        <dsp:cNvPr id="0" name=""/>
        <dsp:cNvSpPr/>
      </dsp:nvSpPr>
      <dsp:spPr>
        <a:xfrm>
          <a:off x="2435612" y="571356"/>
          <a:ext cx="5260994" cy="5260994"/>
        </a:xfrm>
        <a:prstGeom prst="pie">
          <a:avLst>
            <a:gd name="adj1" fmla="val 5400000"/>
            <a:gd name="adj2" fmla="val 10800000"/>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2962337" y="3301437"/>
        <a:ext cx="1941557" cy="1440510"/>
      </dsp:txXfrm>
    </dsp:sp>
    <dsp:sp modelId="{D2CECFF9-C64A-44C7-B502-ED70A4DEAEFB}">
      <dsp:nvSpPr>
        <dsp:cNvPr id="0" name=""/>
        <dsp:cNvSpPr/>
      </dsp:nvSpPr>
      <dsp:spPr>
        <a:xfrm>
          <a:off x="2435612" y="394737"/>
          <a:ext cx="5260994" cy="5260994"/>
        </a:xfrm>
        <a:prstGeom prst="pie">
          <a:avLst>
            <a:gd name="adj1" fmla="val 10800000"/>
            <a:gd name="adj2" fmla="val 16200000"/>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dsp:txBody>
      <dsp:txXfrm>
        <a:off x="2962337" y="1485141"/>
        <a:ext cx="1941557" cy="1440510"/>
      </dsp:txXfrm>
    </dsp:sp>
    <dsp:sp modelId="{385D554B-CFCE-4F83-9715-B5B6D49C2762}">
      <dsp:nvSpPr>
        <dsp:cNvPr id="0" name=""/>
        <dsp:cNvSpPr/>
      </dsp:nvSpPr>
      <dsp:spPr>
        <a:xfrm>
          <a:off x="2286550" y="69056"/>
          <a:ext cx="5912356" cy="5912356"/>
        </a:xfrm>
        <a:prstGeom prst="circularArrow">
          <a:avLst>
            <a:gd name="adj1" fmla="val 5085"/>
            <a:gd name="adj2" fmla="val 327528"/>
            <a:gd name="adj3" fmla="val 21272472"/>
            <a:gd name="adj4" fmla="val 16200000"/>
            <a:gd name="adj5" fmla="val 593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0F4FFB1-B8A4-4E07-90F4-69866864452A}">
      <dsp:nvSpPr>
        <dsp:cNvPr id="0" name=""/>
        <dsp:cNvSpPr/>
      </dsp:nvSpPr>
      <dsp:spPr>
        <a:xfrm>
          <a:off x="2286550" y="245676"/>
          <a:ext cx="5912356" cy="5912356"/>
        </a:xfrm>
        <a:prstGeom prst="circularArrow">
          <a:avLst>
            <a:gd name="adj1" fmla="val 5085"/>
            <a:gd name="adj2" fmla="val 327528"/>
            <a:gd name="adj3" fmla="val 5072472"/>
            <a:gd name="adj4" fmla="val 0"/>
            <a:gd name="adj5" fmla="val 593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3A55B1-B8B4-4C21-B66C-95367DCAD37A}">
      <dsp:nvSpPr>
        <dsp:cNvPr id="0" name=""/>
        <dsp:cNvSpPr/>
      </dsp:nvSpPr>
      <dsp:spPr>
        <a:xfrm>
          <a:off x="2109931" y="245676"/>
          <a:ext cx="5912356" cy="5912356"/>
        </a:xfrm>
        <a:prstGeom prst="circularArrow">
          <a:avLst>
            <a:gd name="adj1" fmla="val 5085"/>
            <a:gd name="adj2" fmla="val 327528"/>
            <a:gd name="adj3" fmla="val 10472472"/>
            <a:gd name="adj4" fmla="val 5400000"/>
            <a:gd name="adj5" fmla="val 593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1A7B023-7D07-4F26-B5CA-EAFFFEFE7F54}">
      <dsp:nvSpPr>
        <dsp:cNvPr id="0" name=""/>
        <dsp:cNvSpPr/>
      </dsp:nvSpPr>
      <dsp:spPr>
        <a:xfrm>
          <a:off x="2109931" y="69056"/>
          <a:ext cx="5912356" cy="5912356"/>
        </a:xfrm>
        <a:prstGeom prst="circularArrow">
          <a:avLst>
            <a:gd name="adj1" fmla="val 5085"/>
            <a:gd name="adj2" fmla="val 327528"/>
            <a:gd name="adj3" fmla="val 15872472"/>
            <a:gd name="adj4" fmla="val 10800000"/>
            <a:gd name="adj5" fmla="val 593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A9A12F-20F0-4E5E-9199-82A65C678D9E}" type="datetimeFigureOut">
              <a:rPr lang="en-US" smtClean="0"/>
              <a:t>2/28/19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2C3C8E-CBE3-4F4F-97EA-1F2E021148A1}" type="slidenum">
              <a:rPr lang="en-US" smtClean="0"/>
              <a:t>‹#›</a:t>
            </a:fld>
            <a:endParaRPr lang="en-US"/>
          </a:p>
        </p:txBody>
      </p:sp>
    </p:spTree>
    <p:extLst>
      <p:ext uri="{BB962C8B-B14F-4D97-AF65-F5344CB8AC3E}">
        <p14:creationId xmlns:p14="http://schemas.microsoft.com/office/powerpoint/2010/main" val="2218438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78E020-1201-45E5-A829-74CB5E410457}" type="slidenum">
              <a:rPr lang="en-US" smtClean="0"/>
              <a:t>1</a:t>
            </a:fld>
            <a:endParaRPr lang="en-US"/>
          </a:p>
        </p:txBody>
      </p:sp>
    </p:spTree>
    <p:extLst>
      <p:ext uri="{BB962C8B-B14F-4D97-AF65-F5344CB8AC3E}">
        <p14:creationId xmlns:p14="http://schemas.microsoft.com/office/powerpoint/2010/main" val="21133926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12C3C8E-CBE3-4F4F-97EA-1F2E021148A1}" type="slidenum">
              <a:rPr lang="en-US" smtClean="0"/>
              <a:t>43</a:t>
            </a:fld>
            <a:endParaRPr lang="en-US"/>
          </a:p>
        </p:txBody>
      </p:sp>
    </p:spTree>
    <p:extLst>
      <p:ext uri="{BB962C8B-B14F-4D97-AF65-F5344CB8AC3E}">
        <p14:creationId xmlns:p14="http://schemas.microsoft.com/office/powerpoint/2010/main" val="5407368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12C3C8E-CBE3-4F4F-97EA-1F2E021148A1}" type="slidenum">
              <a:rPr lang="en-US" smtClean="0"/>
              <a:t>44</a:t>
            </a:fld>
            <a:endParaRPr lang="en-US"/>
          </a:p>
        </p:txBody>
      </p:sp>
    </p:spTree>
    <p:extLst>
      <p:ext uri="{BB962C8B-B14F-4D97-AF65-F5344CB8AC3E}">
        <p14:creationId xmlns:p14="http://schemas.microsoft.com/office/powerpoint/2010/main" val="406217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now want to switch to my</a:t>
            </a:r>
            <a:r>
              <a:rPr lang="en-US" baseline="0" dirty="0" smtClean="0"/>
              <a:t> work in vegetable </a:t>
            </a:r>
            <a:r>
              <a:rPr lang="en-US" dirty="0" smtClean="0"/>
              <a:t>systems with the bagrada bug, and my</a:t>
            </a:r>
            <a:r>
              <a:rPr lang="en-US" baseline="0" dirty="0" smtClean="0"/>
              <a:t> work </a:t>
            </a:r>
            <a:r>
              <a:rPr lang="en-US" b="1" dirty="0" smtClean="0"/>
              <a:t>developing</a:t>
            </a:r>
            <a:r>
              <a:rPr lang="en-US" b="1" baseline="0" dirty="0" smtClean="0"/>
              <a:t> IPM tactics </a:t>
            </a:r>
            <a:r>
              <a:rPr lang="en-US" baseline="0" dirty="0" smtClean="0"/>
              <a:t>for this problematic pest and using improved understanding of the pest’s ecology to improve management</a:t>
            </a:r>
            <a:endParaRPr lang="en-US" dirty="0"/>
          </a:p>
        </p:txBody>
      </p:sp>
      <p:sp>
        <p:nvSpPr>
          <p:cNvPr id="4" name="Slide Number Placeholder 3"/>
          <p:cNvSpPr>
            <a:spLocks noGrp="1"/>
          </p:cNvSpPr>
          <p:nvPr>
            <p:ph type="sldNum" sz="quarter" idx="10"/>
          </p:nvPr>
        </p:nvSpPr>
        <p:spPr/>
        <p:txBody>
          <a:bodyPr/>
          <a:lstStyle/>
          <a:p>
            <a:fld id="{2C78E020-1201-45E5-A829-74CB5E410457}" type="slidenum">
              <a:rPr lang="en-US" smtClean="0"/>
              <a:t>45</a:t>
            </a:fld>
            <a:endParaRPr lang="en-US"/>
          </a:p>
        </p:txBody>
      </p:sp>
    </p:spTree>
    <p:extLst>
      <p:ext uri="{BB962C8B-B14F-4D97-AF65-F5344CB8AC3E}">
        <p14:creationId xmlns:p14="http://schemas.microsoft.com/office/powerpoint/2010/main" val="2409757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b</a:t>
            </a:r>
            <a:r>
              <a:rPr lang="en-US" dirty="0" smtClean="0"/>
              <a:t>agrada bug is an invasive stink bug that damages a </a:t>
            </a:r>
            <a:r>
              <a:rPr lang="en-US" b="1" dirty="0" smtClean="0"/>
              <a:t>wide range of</a:t>
            </a:r>
            <a:r>
              <a:rPr lang="en-US" b="1" baseline="0" dirty="0" smtClean="0"/>
              <a:t> cruciferous crops</a:t>
            </a:r>
            <a:r>
              <a:rPr lang="en-US" baseline="0" dirty="0" smtClean="0"/>
              <a:t>, and we can see substantial yield loss. Here is bagrada bug damage on a range of cruciferous crops, including cauliflower, broccoli, and arugula.</a:t>
            </a:r>
            <a:endParaRPr lang="en-US" dirty="0" smtClean="0"/>
          </a:p>
          <a:p>
            <a:endParaRPr lang="en-US" dirty="0" smtClean="0"/>
          </a:p>
          <a:p>
            <a:r>
              <a:rPr lang="en-US" dirty="0" smtClean="0"/>
              <a:t>-  For </a:t>
            </a:r>
            <a:r>
              <a:rPr lang="en-US" dirty="0" err="1" smtClean="0"/>
              <a:t>cole</a:t>
            </a:r>
            <a:r>
              <a:rPr lang="en-US" dirty="0" smtClean="0"/>
              <a:t> crops like</a:t>
            </a:r>
            <a:r>
              <a:rPr lang="en-US" baseline="0" dirty="0" smtClean="0"/>
              <a:t> broccoli</a:t>
            </a:r>
            <a:r>
              <a:rPr lang="en-US" dirty="0" smtClean="0"/>
              <a:t>, new</a:t>
            </a:r>
            <a:r>
              <a:rPr lang="en-US" baseline="0" dirty="0" smtClean="0"/>
              <a:t>ly planted crops are most at risk for yield loss and bagrada bugs can cause severe damage. ‘</a:t>
            </a:r>
          </a:p>
          <a:p>
            <a:r>
              <a:rPr lang="en-US" baseline="0" dirty="0" smtClean="0"/>
              <a:t>-  Bagrada bugs are also a big issue for salad crops and can cause damage throughout the growing cycle,…cosmetic </a:t>
            </a:r>
            <a:r>
              <a:rPr lang="en-US" baseline="0" dirty="0" err="1" smtClean="0"/>
              <a:t>damage..unmarketable</a:t>
            </a:r>
            <a:endParaRPr lang="en-US" baseline="0" dirty="0" smtClean="0"/>
          </a:p>
          <a:p>
            <a:endParaRPr lang="en-US" baseline="0" dirty="0" smtClean="0"/>
          </a:p>
          <a:p>
            <a:r>
              <a:rPr lang="en-US" baseline="0" dirty="0" smtClean="0"/>
              <a:t>In the Salinas Valley, bagrada becomes an issue in late summer through fall.</a:t>
            </a:r>
          </a:p>
        </p:txBody>
      </p:sp>
      <p:sp>
        <p:nvSpPr>
          <p:cNvPr id="4" name="Slide Number Placeholder 3"/>
          <p:cNvSpPr>
            <a:spLocks noGrp="1"/>
          </p:cNvSpPr>
          <p:nvPr>
            <p:ph type="sldNum" sz="quarter" idx="10"/>
          </p:nvPr>
        </p:nvSpPr>
        <p:spPr/>
        <p:txBody>
          <a:bodyPr/>
          <a:lstStyle/>
          <a:p>
            <a:fld id="{2C78E020-1201-45E5-A829-74CB5E410457}" type="slidenum">
              <a:rPr lang="en-US" smtClean="0"/>
              <a:t>46</a:t>
            </a:fld>
            <a:endParaRPr lang="en-US"/>
          </a:p>
        </p:txBody>
      </p:sp>
    </p:spTree>
    <p:extLst>
      <p:ext uri="{BB962C8B-B14F-4D97-AF65-F5344CB8AC3E}">
        <p14:creationId xmlns:p14="http://schemas.microsoft.com/office/powerpoint/2010/main" val="649410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12C3C8E-CBE3-4F4F-97EA-1F2E021148A1}" type="slidenum">
              <a:rPr lang="en-US" smtClean="0"/>
              <a:t>47</a:t>
            </a:fld>
            <a:endParaRPr lang="en-US"/>
          </a:p>
        </p:txBody>
      </p:sp>
    </p:spTree>
    <p:extLst>
      <p:ext uri="{BB962C8B-B14F-4D97-AF65-F5344CB8AC3E}">
        <p14:creationId xmlns:p14="http://schemas.microsoft.com/office/powerpoint/2010/main" val="518821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a:t>
            </a:r>
            <a:r>
              <a:rPr lang="en-US" dirty="0" smtClean="0"/>
              <a:t>2008 </a:t>
            </a:r>
          </a:p>
          <a:p>
            <a:r>
              <a:rPr lang="en-US" dirty="0" smtClean="0"/>
              <a:t>*******</a:t>
            </a:r>
          </a:p>
          <a:p>
            <a:r>
              <a:rPr lang="en-US" dirty="0" smtClean="0"/>
              <a:t>bagrada bug made its first appearance in North</a:t>
            </a:r>
            <a:r>
              <a:rPr lang="en-US" baseline="0" dirty="0" smtClean="0"/>
              <a:t> America and </a:t>
            </a:r>
            <a:r>
              <a:rPr lang="en-US" dirty="0" smtClean="0"/>
              <a:t>was first detected in LA county</a:t>
            </a:r>
          </a:p>
        </p:txBody>
      </p:sp>
      <p:sp>
        <p:nvSpPr>
          <p:cNvPr id="4" name="Slide Number Placeholder 3"/>
          <p:cNvSpPr>
            <a:spLocks noGrp="1"/>
          </p:cNvSpPr>
          <p:nvPr>
            <p:ph type="sldNum" sz="quarter" idx="10"/>
          </p:nvPr>
        </p:nvSpPr>
        <p:spPr/>
        <p:txBody>
          <a:bodyPr/>
          <a:lstStyle/>
          <a:p>
            <a:fld id="{2C78E020-1201-45E5-A829-74CB5E410457}" type="slidenum">
              <a:rPr lang="en-US" smtClean="0"/>
              <a:t>48</a:t>
            </a:fld>
            <a:endParaRPr lang="en-US"/>
          </a:p>
        </p:txBody>
      </p:sp>
    </p:spTree>
    <p:extLst>
      <p:ext uri="{BB962C8B-B14F-4D97-AF65-F5344CB8AC3E}">
        <p14:creationId xmlns:p14="http://schemas.microsoft.com/office/powerpoint/2010/main" val="31742728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 we have the pest</a:t>
            </a:r>
            <a:r>
              <a:rPr lang="en-US" baseline="0" dirty="0" smtClean="0"/>
              <a:t> throughout California, and it has made its way into Texas and Mexico.</a:t>
            </a:r>
          </a:p>
          <a:p>
            <a:endParaRPr lang="en-US" baseline="0" dirty="0" smtClean="0"/>
          </a:p>
          <a:p>
            <a:r>
              <a:rPr lang="en-US" baseline="0" dirty="0" smtClean="0"/>
              <a:t>Hawaii</a:t>
            </a:r>
          </a:p>
          <a:p>
            <a:r>
              <a:rPr lang="en-US" baseline="0" dirty="0" smtClean="0"/>
              <a:t>Chile – recently showed up, big problem</a:t>
            </a:r>
          </a:p>
          <a:p>
            <a:endParaRPr lang="en-US" baseline="0" dirty="0" smtClean="0"/>
          </a:p>
          <a:p>
            <a:r>
              <a:rPr lang="en-US" dirty="0" smtClean="0"/>
              <a:t>I am spending</a:t>
            </a:r>
            <a:r>
              <a:rPr lang="en-US" baseline="0" dirty="0" smtClean="0"/>
              <a:t> time on the spread of the bagrada bug, both to inform you of its recent history here and to show how this influenced development of management tools in the US and the Salinas Valley</a:t>
            </a:r>
            <a:endParaRPr lang="en-US" dirty="0"/>
          </a:p>
        </p:txBody>
      </p:sp>
      <p:sp>
        <p:nvSpPr>
          <p:cNvPr id="4" name="Slide Number Placeholder 3"/>
          <p:cNvSpPr>
            <a:spLocks noGrp="1"/>
          </p:cNvSpPr>
          <p:nvPr>
            <p:ph type="sldNum" sz="quarter" idx="10"/>
          </p:nvPr>
        </p:nvSpPr>
        <p:spPr/>
        <p:txBody>
          <a:bodyPr/>
          <a:lstStyle/>
          <a:p>
            <a:fld id="{2C78E020-1201-45E5-A829-74CB5E410457}" type="slidenum">
              <a:rPr lang="en-US" smtClean="0"/>
              <a:t>49</a:t>
            </a:fld>
            <a:endParaRPr lang="en-US"/>
          </a:p>
        </p:txBody>
      </p:sp>
    </p:spTree>
    <p:extLst>
      <p:ext uri="{BB962C8B-B14F-4D97-AF65-F5344CB8AC3E}">
        <p14:creationId xmlns:p14="http://schemas.microsoft.com/office/powerpoint/2010/main" val="41450984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12C3C8E-CBE3-4F4F-97EA-1F2E021148A1}" type="slidenum">
              <a:rPr lang="en-US" smtClean="0"/>
              <a:t>50</a:t>
            </a:fld>
            <a:endParaRPr lang="en-US"/>
          </a:p>
        </p:txBody>
      </p:sp>
    </p:spTree>
    <p:extLst>
      <p:ext uri="{BB962C8B-B14F-4D97-AF65-F5344CB8AC3E}">
        <p14:creationId xmlns:p14="http://schemas.microsoft.com/office/powerpoint/2010/main" val="6071319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http://ucanr.edu/blogs/blogcore/postdetail.cfm?postnum=11669</a:t>
            </a:r>
            <a:endParaRPr lang="en-US" dirty="0"/>
          </a:p>
        </p:txBody>
      </p:sp>
      <p:sp>
        <p:nvSpPr>
          <p:cNvPr id="4" name="Slide Number Placeholder 3"/>
          <p:cNvSpPr>
            <a:spLocks noGrp="1"/>
          </p:cNvSpPr>
          <p:nvPr>
            <p:ph type="sldNum" sz="quarter" idx="10"/>
          </p:nvPr>
        </p:nvSpPr>
        <p:spPr/>
        <p:txBody>
          <a:bodyPr/>
          <a:lstStyle/>
          <a:p>
            <a:fld id="{2C78E020-1201-45E5-A829-74CB5E410457}" type="slidenum">
              <a:rPr lang="en-US" smtClean="0"/>
              <a:t>51</a:t>
            </a:fld>
            <a:endParaRPr lang="en-US"/>
          </a:p>
        </p:txBody>
      </p:sp>
    </p:spTree>
    <p:extLst>
      <p:ext uri="{BB962C8B-B14F-4D97-AF65-F5344CB8AC3E}">
        <p14:creationId xmlns:p14="http://schemas.microsoft.com/office/powerpoint/2010/main" val="10980330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Interesting thing to note about bagrada</a:t>
            </a:r>
            <a:r>
              <a:rPr lang="en-US" baseline="0" dirty="0" smtClean="0"/>
              <a:t> bug, funny beast as far as stink bug goes when it comes to oviposition</a:t>
            </a:r>
          </a:p>
          <a:p>
            <a:r>
              <a:rPr lang="en-US" baseline="0" dirty="0" smtClean="0"/>
              <a:t>Lays eggs in soil</a:t>
            </a:r>
          </a:p>
          <a:p>
            <a:r>
              <a:rPr lang="en-US" baseline="0" dirty="0" smtClean="0"/>
              <a:t>This affects what we might expect in terms of resident parasitoids attacking their eggs</a:t>
            </a:r>
          </a:p>
          <a:p>
            <a:r>
              <a:rPr lang="en-US" baseline="0" dirty="0" smtClean="0"/>
              <a:t>There are parasitoids in its native range and these are being actively sought out or tested as biological control agents</a:t>
            </a:r>
          </a:p>
          <a:p>
            <a:endParaRPr lang="en-US" dirty="0"/>
          </a:p>
        </p:txBody>
      </p:sp>
      <p:sp>
        <p:nvSpPr>
          <p:cNvPr id="4" name="Slide Number Placeholder 3"/>
          <p:cNvSpPr>
            <a:spLocks noGrp="1"/>
          </p:cNvSpPr>
          <p:nvPr>
            <p:ph type="sldNum" sz="quarter" idx="10"/>
          </p:nvPr>
        </p:nvSpPr>
        <p:spPr/>
        <p:txBody>
          <a:bodyPr/>
          <a:lstStyle/>
          <a:p>
            <a:fld id="{2C78E020-1201-45E5-A829-74CB5E410457}" type="slidenum">
              <a:rPr lang="en-US" smtClean="0"/>
              <a:t>52</a:t>
            </a:fld>
            <a:endParaRPr lang="en-US"/>
          </a:p>
        </p:txBody>
      </p:sp>
    </p:spTree>
    <p:extLst>
      <p:ext uri="{BB962C8B-B14F-4D97-AF65-F5344CB8AC3E}">
        <p14:creationId xmlns:p14="http://schemas.microsoft.com/office/powerpoint/2010/main" val="1638457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Yield and quality</a:t>
            </a:r>
            <a:r>
              <a:rPr lang="en-US" baseline="0" dirty="0" smtClean="0"/>
              <a:t> vs grading</a:t>
            </a:r>
            <a:endParaRPr lang="en-US" dirty="0" smtClean="0"/>
          </a:p>
          <a:p>
            <a:r>
              <a:rPr lang="en-US" dirty="0" smtClean="0"/>
              <a:t>Overwintering sites</a:t>
            </a:r>
          </a:p>
          <a:p>
            <a:r>
              <a:rPr lang="en-US" dirty="0" smtClean="0"/>
              <a:t>Pheromone </a:t>
            </a:r>
            <a:r>
              <a:rPr lang="en-US" smtClean="0"/>
              <a:t>baited trap</a:t>
            </a:r>
          </a:p>
          <a:p>
            <a:endParaRPr lang="en-US" dirty="0"/>
          </a:p>
        </p:txBody>
      </p:sp>
      <p:sp>
        <p:nvSpPr>
          <p:cNvPr id="4" name="Slide Number Placeholder 3"/>
          <p:cNvSpPr>
            <a:spLocks noGrp="1"/>
          </p:cNvSpPr>
          <p:nvPr>
            <p:ph type="sldNum" sz="quarter" idx="10"/>
          </p:nvPr>
        </p:nvSpPr>
        <p:spPr/>
        <p:txBody>
          <a:bodyPr/>
          <a:lstStyle/>
          <a:p>
            <a:fld id="{B12C3C8E-CBE3-4F4F-97EA-1F2E021148A1}" type="slidenum">
              <a:rPr lang="en-US" smtClean="0"/>
              <a:t>2</a:t>
            </a:fld>
            <a:endParaRPr lang="en-US"/>
          </a:p>
        </p:txBody>
      </p:sp>
    </p:spTree>
    <p:extLst>
      <p:ext uri="{BB962C8B-B14F-4D97-AF65-F5344CB8AC3E}">
        <p14:creationId xmlns:p14="http://schemas.microsoft.com/office/powerpoint/2010/main" val="2459499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78E020-1201-45E5-A829-74CB5E410457}" type="slidenum">
              <a:rPr lang="en-US" smtClean="0"/>
              <a:t>53</a:t>
            </a:fld>
            <a:endParaRPr lang="en-US"/>
          </a:p>
        </p:txBody>
      </p:sp>
    </p:spTree>
    <p:extLst>
      <p:ext uri="{BB962C8B-B14F-4D97-AF65-F5344CB8AC3E}">
        <p14:creationId xmlns:p14="http://schemas.microsoft.com/office/powerpoint/2010/main" val="35027096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out of the 1000s</a:t>
            </a:r>
            <a:r>
              <a:rPr lang="en-US" baseline="0" dirty="0" smtClean="0"/>
              <a:t> of eggs we put out, </a:t>
            </a:r>
            <a:r>
              <a:rPr lang="en-US" b="1" baseline="0" dirty="0" smtClean="0"/>
              <a:t>we only had .2% </a:t>
            </a:r>
            <a:r>
              <a:rPr lang="en-US" baseline="0" dirty="0" smtClean="0"/>
              <a:t>of them get parasitized. That is that tiny little bar. These were from 4 different locations, and three different cards. </a:t>
            </a:r>
          </a:p>
          <a:p>
            <a:r>
              <a:rPr lang="en-US" baseline="0" dirty="0" smtClean="0"/>
              <a:t>********************</a:t>
            </a:r>
          </a:p>
          <a:p>
            <a:r>
              <a:rPr lang="en-US" baseline="0" dirty="0" smtClean="0"/>
              <a:t>These three were from one card, and with one in a larger image. These have been identified as an </a:t>
            </a:r>
            <a:r>
              <a:rPr lang="en-US" baseline="0" dirty="0" err="1" smtClean="0"/>
              <a:t>Ooencyrtus</a:t>
            </a:r>
            <a:r>
              <a:rPr lang="en-US" baseline="0" dirty="0" smtClean="0"/>
              <a:t>, but barcoding will need to be used to get them to species.</a:t>
            </a:r>
          </a:p>
          <a:p>
            <a:r>
              <a:rPr lang="en-US" baseline="0" dirty="0" smtClean="0"/>
              <a:t>-   Tom Perring down </a:t>
            </a:r>
            <a:endParaRPr lang="en-US" dirty="0" smtClean="0"/>
          </a:p>
          <a:p>
            <a:r>
              <a:rPr lang="en-US" dirty="0" smtClean="0"/>
              <a:t>**************</a:t>
            </a:r>
          </a:p>
          <a:p>
            <a:r>
              <a:rPr lang="en-US" dirty="0" smtClean="0"/>
              <a:t>On these egg cards, which do represent a optimistic level</a:t>
            </a:r>
            <a:r>
              <a:rPr lang="en-US" baseline="0" dirty="0" smtClean="0"/>
              <a:t> of predation given how eggs are deployed, we do see a fair amount of predation, more on ground than in the foliage.</a:t>
            </a:r>
          </a:p>
          <a:p>
            <a:r>
              <a:rPr lang="en-US" baseline="0" dirty="0" smtClean="0"/>
              <a:t>Video,   LWL</a:t>
            </a:r>
            <a:endParaRPr lang="en-US" dirty="0" smtClean="0"/>
          </a:p>
        </p:txBody>
      </p:sp>
      <p:sp>
        <p:nvSpPr>
          <p:cNvPr id="4" name="Slide Number Placeholder 3"/>
          <p:cNvSpPr>
            <a:spLocks noGrp="1"/>
          </p:cNvSpPr>
          <p:nvPr>
            <p:ph type="sldNum" sz="quarter" idx="10"/>
          </p:nvPr>
        </p:nvSpPr>
        <p:spPr/>
        <p:txBody>
          <a:bodyPr/>
          <a:lstStyle/>
          <a:p>
            <a:fld id="{2C78E020-1201-45E5-A829-74CB5E410457}" type="slidenum">
              <a:rPr lang="en-US" smtClean="0"/>
              <a:t>54</a:t>
            </a:fld>
            <a:endParaRPr lang="en-US"/>
          </a:p>
        </p:txBody>
      </p:sp>
    </p:spTree>
    <p:extLst>
      <p:ext uri="{BB962C8B-B14F-4D97-AF65-F5344CB8AC3E}">
        <p14:creationId xmlns:p14="http://schemas.microsoft.com/office/powerpoint/2010/main" val="34866048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out of the 1000s</a:t>
            </a:r>
            <a:r>
              <a:rPr lang="en-US" baseline="0" dirty="0" smtClean="0"/>
              <a:t> of eggs we put out, we only had .2% of them get parasitized. That is that tiny little bar. These were from 4 different locations, and three different cards. </a:t>
            </a:r>
          </a:p>
          <a:p>
            <a:r>
              <a:rPr lang="en-US" baseline="0" dirty="0" smtClean="0"/>
              <a:t>********************</a:t>
            </a:r>
          </a:p>
          <a:p>
            <a:r>
              <a:rPr lang="en-US" baseline="0" dirty="0" smtClean="0"/>
              <a:t>These three were from one card, and with one in a larger image. These have been identified as an </a:t>
            </a:r>
            <a:r>
              <a:rPr lang="en-US" baseline="0" dirty="0" err="1" smtClean="0"/>
              <a:t>Ooencyrtus</a:t>
            </a:r>
            <a:r>
              <a:rPr lang="en-US" baseline="0" dirty="0" smtClean="0"/>
              <a:t>, but barcoding will need to be used to get them to species.</a:t>
            </a:r>
          </a:p>
          <a:p>
            <a:r>
              <a:rPr lang="en-US" baseline="0" dirty="0" smtClean="0"/>
              <a:t>-   Tom Perring down </a:t>
            </a:r>
            <a:endParaRPr lang="en-US" dirty="0" smtClean="0"/>
          </a:p>
          <a:p>
            <a:r>
              <a:rPr lang="en-US" dirty="0" smtClean="0"/>
              <a:t>**************</a:t>
            </a:r>
          </a:p>
          <a:p>
            <a:r>
              <a:rPr lang="en-US" dirty="0" smtClean="0"/>
              <a:t>On these egg cards, which do represent a optimistic level</a:t>
            </a:r>
            <a:r>
              <a:rPr lang="en-US" baseline="0" dirty="0" smtClean="0"/>
              <a:t> of predation given how eggs are deployed, we do see a fair amount of predation, more on ground than in the foliage.</a:t>
            </a:r>
          </a:p>
          <a:p>
            <a:r>
              <a:rPr lang="en-US" baseline="0" dirty="0" smtClean="0"/>
              <a:t>Video,   LWL</a:t>
            </a:r>
            <a:endParaRPr lang="en-US" dirty="0" smtClean="0"/>
          </a:p>
        </p:txBody>
      </p:sp>
      <p:sp>
        <p:nvSpPr>
          <p:cNvPr id="4" name="Slide Number Placeholder 3"/>
          <p:cNvSpPr>
            <a:spLocks noGrp="1"/>
          </p:cNvSpPr>
          <p:nvPr>
            <p:ph type="sldNum" sz="quarter" idx="10"/>
          </p:nvPr>
        </p:nvSpPr>
        <p:spPr/>
        <p:txBody>
          <a:bodyPr/>
          <a:lstStyle/>
          <a:p>
            <a:fld id="{2C78E020-1201-45E5-A829-74CB5E410457}" type="slidenum">
              <a:rPr lang="en-US" smtClean="0"/>
              <a:t>55</a:t>
            </a:fld>
            <a:endParaRPr lang="en-US"/>
          </a:p>
        </p:txBody>
      </p:sp>
    </p:spTree>
    <p:extLst>
      <p:ext uri="{BB962C8B-B14F-4D97-AF65-F5344CB8AC3E}">
        <p14:creationId xmlns:p14="http://schemas.microsoft.com/office/powerpoint/2010/main" val="14975809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you can see from this pepperweed plant, sometimes I found lots of bugs.</a:t>
            </a:r>
          </a:p>
          <a:p>
            <a:endParaRPr lang="en-US" dirty="0" smtClean="0"/>
          </a:p>
          <a:p>
            <a:r>
              <a:rPr lang="en-US" dirty="0" smtClean="0"/>
              <a:t>This was </a:t>
            </a:r>
            <a:r>
              <a:rPr lang="en-US" b="1" dirty="0" smtClean="0"/>
              <a:t>a great picture to show </a:t>
            </a:r>
            <a:r>
              <a:rPr lang="en-US" dirty="0" smtClean="0"/>
              <a:t>growers and PCAs</a:t>
            </a:r>
            <a:r>
              <a:rPr lang="en-US" baseline="0" dirty="0" smtClean="0"/>
              <a:t> </a:t>
            </a:r>
            <a:r>
              <a:rPr lang="en-US" dirty="0" smtClean="0"/>
              <a:t>to </a:t>
            </a:r>
            <a:r>
              <a:rPr lang="en-US" b="1" dirty="0" smtClean="0"/>
              <a:t>impress upo</a:t>
            </a:r>
            <a:r>
              <a:rPr lang="en-US" b="1" baseline="0" dirty="0" smtClean="0"/>
              <a:t>n them why weeds matter</a:t>
            </a:r>
            <a:endParaRPr lang="en-US" b="1" dirty="0"/>
          </a:p>
        </p:txBody>
      </p:sp>
      <p:sp>
        <p:nvSpPr>
          <p:cNvPr id="4" name="Slide Number Placeholder 3"/>
          <p:cNvSpPr>
            <a:spLocks noGrp="1"/>
          </p:cNvSpPr>
          <p:nvPr>
            <p:ph type="sldNum" sz="quarter" idx="10"/>
          </p:nvPr>
        </p:nvSpPr>
        <p:spPr/>
        <p:txBody>
          <a:bodyPr/>
          <a:lstStyle/>
          <a:p>
            <a:fld id="{2C78E020-1201-45E5-A829-74CB5E410457}" type="slidenum">
              <a:rPr lang="en-US" smtClean="0"/>
              <a:t>56</a:t>
            </a:fld>
            <a:endParaRPr lang="en-US"/>
          </a:p>
        </p:txBody>
      </p:sp>
    </p:spTree>
    <p:extLst>
      <p:ext uri="{BB962C8B-B14F-4D97-AF65-F5344CB8AC3E}">
        <p14:creationId xmlns:p14="http://schemas.microsoft.com/office/powerpoint/2010/main" val="23836992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the</a:t>
            </a:r>
            <a:r>
              <a:rPr lang="en-US" baseline="0" dirty="0" smtClean="0"/>
              <a:t> survey data.</a:t>
            </a:r>
          </a:p>
          <a:p>
            <a:r>
              <a:rPr lang="en-US" baseline="0" dirty="0" smtClean="0"/>
              <a:t>I am going to </a:t>
            </a:r>
            <a:r>
              <a:rPr lang="en-US" b="1" baseline="0" dirty="0" smtClean="0"/>
              <a:t>separate</a:t>
            </a:r>
            <a:r>
              <a:rPr lang="en-US" baseline="0" dirty="0" smtClean="0"/>
              <a:t> counts for bugs on shortpod mustard from those on pepperweed. Most sites had </a:t>
            </a:r>
            <a:r>
              <a:rPr lang="en-US" b="1" baseline="0" dirty="0" smtClean="0"/>
              <a:t>only one weed species</a:t>
            </a:r>
            <a:r>
              <a:rPr lang="en-US" baseline="0" dirty="0" smtClean="0"/>
              <a:t>.  </a:t>
            </a:r>
          </a:p>
          <a:p>
            <a:r>
              <a:rPr lang="en-US" baseline="0" dirty="0" smtClean="0"/>
              <a:t>*************</a:t>
            </a:r>
          </a:p>
          <a:p>
            <a:r>
              <a:rPr lang="en-US" baseline="0" dirty="0" smtClean="0"/>
              <a:t>In addition, I am going to separate the data for adults (TOP) and nymphs (BOTTOM)</a:t>
            </a:r>
          </a:p>
          <a:p>
            <a:endParaRPr lang="en-US" baseline="0" dirty="0" smtClean="0"/>
          </a:p>
          <a:p>
            <a:r>
              <a:rPr lang="en-US" baseline="0" dirty="0" smtClean="0"/>
              <a:t>Here we have date on the</a:t>
            </a:r>
            <a:r>
              <a:rPr lang="en-US" b="1" baseline="0" dirty="0" smtClean="0"/>
              <a:t> x-axis,  </a:t>
            </a:r>
            <a:r>
              <a:rPr lang="en-US" baseline="0" dirty="0" smtClean="0"/>
              <a:t>Number of bugs </a:t>
            </a:r>
            <a:r>
              <a:rPr lang="en-US" b="1" baseline="0" dirty="0" smtClean="0"/>
              <a:t>y-axis</a:t>
            </a:r>
          </a:p>
          <a:p>
            <a:endParaRPr lang="en-US" baseline="0" dirty="0" smtClean="0"/>
          </a:p>
          <a:p>
            <a:r>
              <a:rPr lang="en-US" baseline="0" dirty="0" smtClean="0"/>
              <a:t>Each color line is a different site.</a:t>
            </a:r>
          </a:p>
          <a:p>
            <a:endParaRPr lang="en-US" baseline="0" dirty="0" smtClean="0"/>
          </a:p>
          <a:p>
            <a:r>
              <a:rPr lang="en-US" baseline="0" dirty="0" smtClean="0"/>
              <a:t>If we start here in the winter of the first year, we really weren’t finding any insects.</a:t>
            </a:r>
          </a:p>
          <a:p>
            <a:endParaRPr lang="en-US" baseline="0" dirty="0" smtClean="0"/>
          </a:p>
          <a:p>
            <a:r>
              <a:rPr lang="en-US" baseline="0" dirty="0" smtClean="0"/>
              <a:t>Bagrada bugs start to show up significantly in mid-summer</a:t>
            </a:r>
          </a:p>
          <a:p>
            <a:endParaRPr lang="en-US" baseline="0" dirty="0" smtClean="0"/>
          </a:p>
          <a:p>
            <a:r>
              <a:rPr lang="en-US" baseline="0" dirty="0" smtClean="0"/>
              <a:t>When populations tail off, that is because plants are senescing and are just too dry to serve as a food source. That is when we are worried about them moving into crops</a:t>
            </a:r>
            <a:endParaRPr lang="en-US" dirty="0"/>
          </a:p>
        </p:txBody>
      </p:sp>
      <p:sp>
        <p:nvSpPr>
          <p:cNvPr id="4" name="Slide Number Placeholder 3"/>
          <p:cNvSpPr>
            <a:spLocks noGrp="1"/>
          </p:cNvSpPr>
          <p:nvPr>
            <p:ph type="sldNum" sz="quarter" idx="10"/>
          </p:nvPr>
        </p:nvSpPr>
        <p:spPr/>
        <p:txBody>
          <a:bodyPr/>
          <a:lstStyle/>
          <a:p>
            <a:fld id="{2C78E020-1201-45E5-A829-74CB5E410457}" type="slidenum">
              <a:rPr lang="en-US" smtClean="0"/>
              <a:t>57</a:t>
            </a:fld>
            <a:endParaRPr lang="en-US"/>
          </a:p>
        </p:txBody>
      </p:sp>
    </p:spTree>
    <p:extLst>
      <p:ext uri="{BB962C8B-B14F-4D97-AF65-F5344CB8AC3E}">
        <p14:creationId xmlns:p14="http://schemas.microsoft.com/office/powerpoint/2010/main" val="38651369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Clear the small subset</a:t>
            </a:r>
          </a:p>
          <a:p>
            <a:endParaRPr lang="en-US" dirty="0" smtClean="0"/>
          </a:p>
          <a:p>
            <a:r>
              <a:rPr lang="en-US" dirty="0" smtClean="0"/>
              <a:t>Weed</a:t>
            </a:r>
            <a:r>
              <a:rPr lang="en-US" baseline="0" dirty="0" smtClean="0"/>
              <a:t> characteristics, whether it be weed species, phenology, or characteristics of an individual weed</a:t>
            </a:r>
          </a:p>
          <a:p>
            <a:endParaRPr lang="en-US" baseline="0" dirty="0" smtClean="0"/>
          </a:p>
          <a:p>
            <a:r>
              <a:rPr lang="en-US" baseline="0" dirty="0" smtClean="0"/>
              <a:t>Also clear the it is important to consider weeds for management and scouting, which can help us put weeds into an IPM framework</a:t>
            </a:r>
          </a:p>
          <a:p>
            <a:r>
              <a:rPr lang="en-US" baseline="0" dirty="0" smtClean="0"/>
              <a:t>For instance, mowing or </a:t>
            </a:r>
            <a:r>
              <a:rPr lang="en-US" baseline="0" dirty="0" err="1" smtClean="0"/>
              <a:t>discing</a:t>
            </a:r>
            <a:r>
              <a:rPr lang="en-US" baseline="0" dirty="0" smtClean="0"/>
              <a:t> weeds when possible at key time points could be very beneficial as can directing scouting efforts to these weeds, both are which are recommendations I have made in extension efforts</a:t>
            </a:r>
            <a:endParaRPr lang="en-US" dirty="0"/>
          </a:p>
        </p:txBody>
      </p:sp>
      <p:sp>
        <p:nvSpPr>
          <p:cNvPr id="4" name="Slide Number Placeholder 3"/>
          <p:cNvSpPr>
            <a:spLocks noGrp="1"/>
          </p:cNvSpPr>
          <p:nvPr>
            <p:ph type="sldNum" sz="quarter" idx="10"/>
          </p:nvPr>
        </p:nvSpPr>
        <p:spPr/>
        <p:txBody>
          <a:bodyPr/>
          <a:lstStyle/>
          <a:p>
            <a:fld id="{2C78E020-1201-45E5-A829-74CB5E410457}" type="slidenum">
              <a:rPr lang="en-US" smtClean="0"/>
              <a:t>58</a:t>
            </a:fld>
            <a:endParaRPr lang="en-US"/>
          </a:p>
        </p:txBody>
      </p:sp>
    </p:spTree>
    <p:extLst>
      <p:ext uri="{BB962C8B-B14F-4D97-AF65-F5344CB8AC3E}">
        <p14:creationId xmlns:p14="http://schemas.microsoft.com/office/powerpoint/2010/main" val="1022180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78E020-1201-45E5-A829-74CB5E410457}" type="slidenum">
              <a:rPr lang="en-US" smtClean="0"/>
              <a:t>60</a:t>
            </a:fld>
            <a:endParaRPr lang="en-US"/>
          </a:p>
        </p:txBody>
      </p:sp>
    </p:spTree>
    <p:extLst>
      <p:ext uri="{BB962C8B-B14F-4D97-AF65-F5344CB8AC3E}">
        <p14:creationId xmlns:p14="http://schemas.microsoft.com/office/powerpoint/2010/main" val="16846298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78E020-1201-45E5-A829-74CB5E410457}" type="slidenum">
              <a:rPr lang="en-US" smtClean="0"/>
              <a:t>61</a:t>
            </a:fld>
            <a:endParaRPr lang="en-US"/>
          </a:p>
        </p:txBody>
      </p:sp>
    </p:spTree>
    <p:extLst>
      <p:ext uri="{BB962C8B-B14F-4D97-AF65-F5344CB8AC3E}">
        <p14:creationId xmlns:p14="http://schemas.microsoft.com/office/powerpoint/2010/main" val="26065137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Among the products tested, the </a:t>
            </a:r>
            <a:r>
              <a:rPr lang="en-US" dirty="0" err="1" smtClean="0"/>
              <a:t>Veratran</a:t>
            </a:r>
            <a:r>
              <a:rPr lang="en-US" dirty="0" smtClean="0"/>
              <a:t> D</a:t>
            </a:r>
          </a:p>
          <a:p>
            <a:r>
              <a:rPr lang="en-US" dirty="0" smtClean="0"/>
              <a:t>and </a:t>
            </a:r>
            <a:r>
              <a:rPr lang="en-US" dirty="0" err="1" smtClean="0"/>
              <a:t>EntrustþM-Pede</a:t>
            </a:r>
            <a:r>
              <a:rPr lang="en-US" dirty="0" smtClean="0"/>
              <a:t> treatments provided the best control of adults</a:t>
            </a:r>
          </a:p>
          <a:p>
            <a:r>
              <a:rPr lang="en-US" dirty="0" smtClean="0"/>
              <a:t>(Table 1) and nymphs (Table 2) relative to the conventional standard</a:t>
            </a:r>
          </a:p>
          <a:p>
            <a:r>
              <a:rPr lang="en-US" dirty="0" smtClean="0"/>
              <a:t>Brigade treatment. In contrast, the X-7476-14 and </a:t>
            </a:r>
            <a:r>
              <a:rPr lang="en-US" dirty="0" err="1" smtClean="0"/>
              <a:t>Tersus</a:t>
            </a:r>
            <a:r>
              <a:rPr lang="en-US" dirty="0" smtClean="0"/>
              <a:t> treatments</a:t>
            </a:r>
          </a:p>
          <a:p>
            <a:r>
              <a:rPr lang="en-US" dirty="0" smtClean="0"/>
              <a:t>did not provide significant control of B. hilaris adults or nymphs com-</a:t>
            </a:r>
          </a:p>
          <a:p>
            <a:r>
              <a:rPr lang="en-US" dirty="0" smtClean="0"/>
              <a:t>pared to the </a:t>
            </a:r>
            <a:r>
              <a:rPr lang="en-US" dirty="0" err="1" smtClean="0"/>
              <a:t>nontreated</a:t>
            </a:r>
            <a:r>
              <a:rPr lang="en-US" dirty="0" smtClean="0"/>
              <a:t> check. In most cases, all of the organic spray</a:t>
            </a:r>
          </a:p>
          <a:p>
            <a:r>
              <a:rPr lang="en-US" dirty="0" smtClean="0"/>
              <a:t>treatments significantly reduced the number of fresh feeding signs </a:t>
            </a:r>
            <a:r>
              <a:rPr lang="en-US" dirty="0" err="1" smtClean="0"/>
              <a:t>fol</a:t>
            </a:r>
            <a:r>
              <a:rPr lang="en-US" dirty="0" smtClean="0"/>
              <a:t>-</a:t>
            </a:r>
          </a:p>
          <a:p>
            <a:r>
              <a:rPr lang="en-US" dirty="0" smtClean="0"/>
              <a:t>lowing each application (Table 3). However, none of the organic</a:t>
            </a:r>
          </a:p>
          <a:p>
            <a:r>
              <a:rPr lang="en-US" dirty="0" smtClean="0"/>
              <a:t>treatments significantly protected plants from B. hilaris feeding com-</a:t>
            </a:r>
          </a:p>
          <a:p>
            <a:r>
              <a:rPr lang="en-US" dirty="0" smtClean="0"/>
              <a:t>pared to Brigade. </a:t>
            </a:r>
            <a:endParaRPr lang="en-US" dirty="0"/>
          </a:p>
        </p:txBody>
      </p:sp>
      <p:sp>
        <p:nvSpPr>
          <p:cNvPr id="4" name="Slide Number Placeholder 3"/>
          <p:cNvSpPr>
            <a:spLocks noGrp="1"/>
          </p:cNvSpPr>
          <p:nvPr>
            <p:ph type="sldNum" sz="quarter" idx="10"/>
          </p:nvPr>
        </p:nvSpPr>
        <p:spPr/>
        <p:txBody>
          <a:bodyPr/>
          <a:lstStyle/>
          <a:p>
            <a:fld id="{3C2B6D37-C877-4CA7-88BF-4ACB2264F92E}" type="slidenum">
              <a:rPr lang="en-US" smtClean="0"/>
              <a:t>64</a:t>
            </a:fld>
            <a:endParaRPr lang="en-US"/>
          </a:p>
        </p:txBody>
      </p:sp>
    </p:spTree>
    <p:extLst>
      <p:ext uri="{BB962C8B-B14F-4D97-AF65-F5344CB8AC3E}">
        <p14:creationId xmlns:p14="http://schemas.microsoft.com/office/powerpoint/2010/main" val="14803704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Brigade, (synthetic pyrethroid) which was included as a conventional standard to serve as a positive check for</a:t>
            </a:r>
          </a:p>
          <a:p>
            <a:r>
              <a:rPr lang="en-US" dirty="0" smtClean="0"/>
              <a:t>the organic treatments, caused 100% adult mortality by 12 h after treatment. None of the organic products provided 100% mortality 3 DAT, but all caused significantly higher mortality than the water-treated check. Among the organic treatments, Entrust caused the highest per- </a:t>
            </a:r>
            <a:r>
              <a:rPr lang="en-US" dirty="0" err="1" smtClean="0"/>
              <a:t>centage</a:t>
            </a:r>
            <a:r>
              <a:rPr lang="en-US" dirty="0" smtClean="0"/>
              <a:t> adult mortality at 3 DAT, whereas mortality in the </a:t>
            </a:r>
            <a:r>
              <a:rPr lang="en-US" dirty="0" err="1" smtClean="0"/>
              <a:t>Pyganic</a:t>
            </a:r>
            <a:r>
              <a:rPr lang="en-US" dirty="0" smtClean="0"/>
              <a:t>,</a:t>
            </a:r>
          </a:p>
          <a:p>
            <a:r>
              <a:rPr lang="en-US" dirty="0" smtClean="0"/>
              <a:t>Aza-Direct and </a:t>
            </a:r>
            <a:r>
              <a:rPr lang="en-US" dirty="0" err="1" smtClean="0"/>
              <a:t>Mycotrol</a:t>
            </a:r>
            <a:r>
              <a:rPr lang="en-US" dirty="0" smtClean="0"/>
              <a:t>-O treatments was significantly lower.</a:t>
            </a:r>
            <a:endParaRPr lang="en-US" dirty="0"/>
          </a:p>
        </p:txBody>
      </p:sp>
      <p:sp>
        <p:nvSpPr>
          <p:cNvPr id="4" name="Slide Number Placeholder 3"/>
          <p:cNvSpPr>
            <a:spLocks noGrp="1"/>
          </p:cNvSpPr>
          <p:nvPr>
            <p:ph type="sldNum" sz="quarter" idx="10"/>
          </p:nvPr>
        </p:nvSpPr>
        <p:spPr/>
        <p:txBody>
          <a:bodyPr/>
          <a:lstStyle/>
          <a:p>
            <a:fld id="{3C2B6D37-C877-4CA7-88BF-4ACB2264F92E}" type="slidenum">
              <a:rPr lang="en-US" smtClean="0"/>
              <a:t>65</a:t>
            </a:fld>
            <a:endParaRPr lang="en-US"/>
          </a:p>
        </p:txBody>
      </p:sp>
    </p:spTree>
    <p:extLst>
      <p:ext uri="{BB962C8B-B14F-4D97-AF65-F5344CB8AC3E}">
        <p14:creationId xmlns:p14="http://schemas.microsoft.com/office/powerpoint/2010/main" val="3920552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year (2017) we showed the map of BMSB infestations in California (next)</a:t>
            </a:r>
          </a:p>
        </p:txBody>
      </p:sp>
      <p:sp>
        <p:nvSpPr>
          <p:cNvPr id="4" name="Slide Number Placeholder 3"/>
          <p:cNvSpPr>
            <a:spLocks noGrp="1"/>
          </p:cNvSpPr>
          <p:nvPr>
            <p:ph type="sldNum" sz="quarter" idx="5"/>
          </p:nvPr>
        </p:nvSpPr>
        <p:spPr/>
        <p:txBody>
          <a:bodyPr/>
          <a:lstStyle/>
          <a:p>
            <a:fld id="{6D5D9360-4F4A-4FF5-932B-19F1C61D00AD}" type="slidenum">
              <a:rPr lang="en-US" smtClean="0"/>
              <a:t>34</a:t>
            </a:fld>
            <a:endParaRPr lang="en-US"/>
          </a:p>
        </p:txBody>
      </p:sp>
    </p:spTree>
    <p:extLst>
      <p:ext uri="{BB962C8B-B14F-4D97-AF65-F5344CB8AC3E}">
        <p14:creationId xmlns:p14="http://schemas.microsoft.com/office/powerpoint/2010/main" val="2436745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sz="2800" dirty="0"/>
              <a:t>Introduced to Eastern US in 1990s. Fee</a:t>
            </a:r>
          </a:p>
          <a:p>
            <a:endParaRPr lang="en-US" sz="2800" dirty="0"/>
          </a:p>
          <a:p>
            <a:r>
              <a:rPr lang="en-US" sz="2800" dirty="0"/>
              <a:t>Found in Sacramento CA 2013</a:t>
            </a:r>
          </a:p>
          <a:p>
            <a:r>
              <a:rPr lang="en-US" sz="2800" dirty="0"/>
              <a:t>In 2002 was Los Angeles County</a:t>
            </a:r>
          </a:p>
          <a:p>
            <a:r>
              <a:rPr lang="en-US" sz="2800" dirty="0"/>
              <a:t>Reproducing population found in Sacramento CA in 2013, was detected in Sacramento. </a:t>
            </a:r>
          </a:p>
          <a:p>
            <a:endParaRPr lang="en-US" dirty="0"/>
          </a:p>
        </p:txBody>
      </p:sp>
      <p:sp>
        <p:nvSpPr>
          <p:cNvPr id="4" name="Slide Number Placeholder 3"/>
          <p:cNvSpPr>
            <a:spLocks noGrp="1"/>
          </p:cNvSpPr>
          <p:nvPr>
            <p:ph type="sldNum" sz="quarter" idx="10"/>
          </p:nvPr>
        </p:nvSpPr>
        <p:spPr/>
        <p:txBody>
          <a:bodyPr/>
          <a:lstStyle/>
          <a:p>
            <a:fld id="{285F6851-4246-45FA-A32F-660407E1FEBA}" type="slidenum">
              <a:rPr lang="en-US" smtClean="0"/>
              <a:t>35</a:t>
            </a:fld>
            <a:endParaRPr lang="en-US"/>
          </a:p>
        </p:txBody>
      </p:sp>
    </p:spTree>
    <p:extLst>
      <p:ext uri="{BB962C8B-B14F-4D97-AF65-F5344CB8AC3E}">
        <p14:creationId xmlns:p14="http://schemas.microsoft.com/office/powerpoint/2010/main" val="2049838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7826F5-DDF1-4C18-8031-2EE9CEED8011}" type="slidenum">
              <a:rPr lang="en-US" smtClean="0"/>
              <a:t>36</a:t>
            </a:fld>
            <a:endParaRPr lang="en-US"/>
          </a:p>
        </p:txBody>
      </p:sp>
    </p:spTree>
    <p:extLst>
      <p:ext uri="{BB962C8B-B14F-4D97-AF65-F5344CB8AC3E}">
        <p14:creationId xmlns:p14="http://schemas.microsoft.com/office/powerpoint/2010/main" val="1903437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possibilities for increase in predation: cueing into host. Or change in egg quality, or both. </a:t>
            </a:r>
          </a:p>
        </p:txBody>
      </p:sp>
      <p:sp>
        <p:nvSpPr>
          <p:cNvPr id="4" name="Slide Number Placeholder 3"/>
          <p:cNvSpPr>
            <a:spLocks noGrp="1"/>
          </p:cNvSpPr>
          <p:nvPr>
            <p:ph type="sldNum" sz="quarter" idx="10"/>
          </p:nvPr>
        </p:nvSpPr>
        <p:spPr/>
        <p:txBody>
          <a:bodyPr/>
          <a:lstStyle/>
          <a:p>
            <a:fld id="{1E7826F5-DDF1-4C18-8031-2EE9CEED8011}" type="slidenum">
              <a:rPr lang="en-US" smtClean="0"/>
              <a:t>38</a:t>
            </a:fld>
            <a:endParaRPr lang="en-US"/>
          </a:p>
        </p:txBody>
      </p:sp>
    </p:spTree>
    <p:extLst>
      <p:ext uri="{BB962C8B-B14F-4D97-AF65-F5344CB8AC3E}">
        <p14:creationId xmlns:p14="http://schemas.microsoft.com/office/powerpoint/2010/main" val="3249692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7826F5-DDF1-4C18-8031-2EE9CEED8011}" type="slidenum">
              <a:rPr lang="en-US" smtClean="0"/>
              <a:t>40</a:t>
            </a:fld>
            <a:endParaRPr lang="en-US"/>
          </a:p>
        </p:txBody>
      </p:sp>
    </p:spTree>
    <p:extLst>
      <p:ext uri="{BB962C8B-B14F-4D97-AF65-F5344CB8AC3E}">
        <p14:creationId xmlns:p14="http://schemas.microsoft.com/office/powerpoint/2010/main" val="803875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7826F5-DDF1-4C18-8031-2EE9CEED8011}" type="slidenum">
              <a:rPr lang="en-US" smtClean="0"/>
              <a:t>41</a:t>
            </a:fld>
            <a:endParaRPr lang="en-US"/>
          </a:p>
        </p:txBody>
      </p:sp>
    </p:spTree>
    <p:extLst>
      <p:ext uri="{BB962C8B-B14F-4D97-AF65-F5344CB8AC3E}">
        <p14:creationId xmlns:p14="http://schemas.microsoft.com/office/powerpoint/2010/main" val="1428774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12C3C8E-CBE3-4F4F-97EA-1F2E021148A1}" type="slidenum">
              <a:rPr lang="en-US" smtClean="0"/>
              <a:t>42</a:t>
            </a:fld>
            <a:endParaRPr lang="en-US"/>
          </a:p>
        </p:txBody>
      </p:sp>
    </p:spTree>
    <p:extLst>
      <p:ext uri="{BB962C8B-B14F-4D97-AF65-F5344CB8AC3E}">
        <p14:creationId xmlns:p14="http://schemas.microsoft.com/office/powerpoint/2010/main" val="998295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52ED0D8-ECD4-4102-B2CE-17128095A2D9}" type="datetimeFigureOut">
              <a:rPr lang="en-US" smtClean="0"/>
              <a:t>2/28/19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189C1B-9F8E-4FBF-B7AF-DD0A185D96D8}" type="slidenum">
              <a:rPr lang="en-US" smtClean="0"/>
              <a:t>‹#›</a:t>
            </a:fld>
            <a:endParaRPr lang="en-US"/>
          </a:p>
        </p:txBody>
      </p:sp>
    </p:spTree>
    <p:extLst>
      <p:ext uri="{BB962C8B-B14F-4D97-AF65-F5344CB8AC3E}">
        <p14:creationId xmlns:p14="http://schemas.microsoft.com/office/powerpoint/2010/main" val="1828586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2ED0D8-ECD4-4102-B2CE-17128095A2D9}" type="datetimeFigureOut">
              <a:rPr lang="en-US" smtClean="0"/>
              <a:t>2/28/19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189C1B-9F8E-4FBF-B7AF-DD0A185D96D8}" type="slidenum">
              <a:rPr lang="en-US" smtClean="0"/>
              <a:t>‹#›</a:t>
            </a:fld>
            <a:endParaRPr lang="en-US"/>
          </a:p>
        </p:txBody>
      </p:sp>
    </p:spTree>
    <p:extLst>
      <p:ext uri="{BB962C8B-B14F-4D97-AF65-F5344CB8AC3E}">
        <p14:creationId xmlns:p14="http://schemas.microsoft.com/office/powerpoint/2010/main" val="166005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2ED0D8-ECD4-4102-B2CE-17128095A2D9}" type="datetimeFigureOut">
              <a:rPr lang="en-US" smtClean="0"/>
              <a:t>2/28/19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189C1B-9F8E-4FBF-B7AF-DD0A185D96D8}" type="slidenum">
              <a:rPr lang="en-US" smtClean="0"/>
              <a:t>‹#›</a:t>
            </a:fld>
            <a:endParaRPr lang="en-US"/>
          </a:p>
        </p:txBody>
      </p:sp>
    </p:spTree>
    <p:extLst>
      <p:ext uri="{BB962C8B-B14F-4D97-AF65-F5344CB8AC3E}">
        <p14:creationId xmlns:p14="http://schemas.microsoft.com/office/powerpoint/2010/main" val="12559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2ED0D8-ECD4-4102-B2CE-17128095A2D9}" type="datetimeFigureOut">
              <a:rPr lang="en-US" smtClean="0"/>
              <a:t>2/28/19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189C1B-9F8E-4FBF-B7AF-DD0A185D96D8}" type="slidenum">
              <a:rPr lang="en-US" smtClean="0"/>
              <a:t>‹#›</a:t>
            </a:fld>
            <a:endParaRPr lang="en-US"/>
          </a:p>
        </p:txBody>
      </p:sp>
    </p:spTree>
    <p:extLst>
      <p:ext uri="{BB962C8B-B14F-4D97-AF65-F5344CB8AC3E}">
        <p14:creationId xmlns:p14="http://schemas.microsoft.com/office/powerpoint/2010/main" val="682299163"/>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52ED0D8-ECD4-4102-B2CE-17128095A2D9}" type="datetimeFigureOut">
              <a:rPr lang="en-US" smtClean="0"/>
              <a:t>2/28/19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189C1B-9F8E-4FBF-B7AF-DD0A185D96D8}" type="slidenum">
              <a:rPr lang="en-US" smtClean="0"/>
              <a:t>‹#›</a:t>
            </a:fld>
            <a:endParaRPr lang="en-US"/>
          </a:p>
        </p:txBody>
      </p:sp>
    </p:spTree>
    <p:extLst>
      <p:ext uri="{BB962C8B-B14F-4D97-AF65-F5344CB8AC3E}">
        <p14:creationId xmlns:p14="http://schemas.microsoft.com/office/powerpoint/2010/main" val="3241601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2ED0D8-ECD4-4102-B2CE-17128095A2D9}" type="datetimeFigureOut">
              <a:rPr lang="en-US" smtClean="0"/>
              <a:t>2/28/19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189C1B-9F8E-4FBF-B7AF-DD0A185D96D8}" type="slidenum">
              <a:rPr lang="en-US" smtClean="0"/>
              <a:t>‹#›</a:t>
            </a:fld>
            <a:endParaRPr lang="en-US"/>
          </a:p>
        </p:txBody>
      </p:sp>
    </p:spTree>
    <p:extLst>
      <p:ext uri="{BB962C8B-B14F-4D97-AF65-F5344CB8AC3E}">
        <p14:creationId xmlns:p14="http://schemas.microsoft.com/office/powerpoint/2010/main" val="399569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52ED0D8-ECD4-4102-B2CE-17128095A2D9}" type="datetimeFigureOut">
              <a:rPr lang="en-US" smtClean="0"/>
              <a:t>2/28/19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189C1B-9F8E-4FBF-B7AF-DD0A185D96D8}" type="slidenum">
              <a:rPr lang="en-US" smtClean="0"/>
              <a:t>‹#›</a:t>
            </a:fld>
            <a:endParaRPr lang="en-US"/>
          </a:p>
        </p:txBody>
      </p:sp>
    </p:spTree>
    <p:extLst>
      <p:ext uri="{BB962C8B-B14F-4D97-AF65-F5344CB8AC3E}">
        <p14:creationId xmlns:p14="http://schemas.microsoft.com/office/powerpoint/2010/main" val="690927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52ED0D8-ECD4-4102-B2CE-17128095A2D9}" type="datetimeFigureOut">
              <a:rPr lang="en-US" smtClean="0"/>
              <a:t>2/28/19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189C1B-9F8E-4FBF-B7AF-DD0A185D96D8}" type="slidenum">
              <a:rPr lang="en-US" smtClean="0"/>
              <a:t>‹#›</a:t>
            </a:fld>
            <a:endParaRPr lang="en-US"/>
          </a:p>
        </p:txBody>
      </p:sp>
    </p:spTree>
    <p:extLst>
      <p:ext uri="{BB962C8B-B14F-4D97-AF65-F5344CB8AC3E}">
        <p14:creationId xmlns:p14="http://schemas.microsoft.com/office/powerpoint/2010/main" val="3625651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2ED0D8-ECD4-4102-B2CE-17128095A2D9}" type="datetimeFigureOut">
              <a:rPr lang="en-US" smtClean="0"/>
              <a:t>2/28/19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189C1B-9F8E-4FBF-B7AF-DD0A185D96D8}" type="slidenum">
              <a:rPr lang="en-US" smtClean="0"/>
              <a:t>‹#›</a:t>
            </a:fld>
            <a:endParaRPr lang="en-US"/>
          </a:p>
        </p:txBody>
      </p:sp>
    </p:spTree>
    <p:extLst>
      <p:ext uri="{BB962C8B-B14F-4D97-AF65-F5344CB8AC3E}">
        <p14:creationId xmlns:p14="http://schemas.microsoft.com/office/powerpoint/2010/main" val="455817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52ED0D8-ECD4-4102-B2CE-17128095A2D9}" type="datetimeFigureOut">
              <a:rPr lang="en-US" smtClean="0"/>
              <a:t>2/28/19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189C1B-9F8E-4FBF-B7AF-DD0A185D96D8}" type="slidenum">
              <a:rPr lang="en-US" smtClean="0"/>
              <a:t>‹#›</a:t>
            </a:fld>
            <a:endParaRPr lang="en-US"/>
          </a:p>
        </p:txBody>
      </p:sp>
    </p:spTree>
    <p:extLst>
      <p:ext uri="{BB962C8B-B14F-4D97-AF65-F5344CB8AC3E}">
        <p14:creationId xmlns:p14="http://schemas.microsoft.com/office/powerpoint/2010/main" val="3576291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52ED0D8-ECD4-4102-B2CE-17128095A2D9}" type="datetimeFigureOut">
              <a:rPr lang="en-US" smtClean="0"/>
              <a:t>2/28/19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189C1B-9F8E-4FBF-B7AF-DD0A185D96D8}" type="slidenum">
              <a:rPr lang="en-US" smtClean="0"/>
              <a:t>‹#›</a:t>
            </a:fld>
            <a:endParaRPr lang="en-US"/>
          </a:p>
        </p:txBody>
      </p:sp>
    </p:spTree>
    <p:extLst>
      <p:ext uri="{BB962C8B-B14F-4D97-AF65-F5344CB8AC3E}">
        <p14:creationId xmlns:p14="http://schemas.microsoft.com/office/powerpoint/2010/main" val="137962975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2ED0D8-ECD4-4102-B2CE-17128095A2D9}" type="datetimeFigureOut">
              <a:rPr lang="en-US" smtClean="0"/>
              <a:t>2/28/19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189C1B-9F8E-4FBF-B7AF-DD0A185D96D8}" type="slidenum">
              <a:rPr lang="en-US" smtClean="0"/>
              <a:t>‹#›</a:t>
            </a:fld>
            <a:endParaRPr lang="en-US"/>
          </a:p>
        </p:txBody>
      </p:sp>
    </p:spTree>
    <p:extLst>
      <p:ext uri="{BB962C8B-B14F-4D97-AF65-F5344CB8AC3E}">
        <p14:creationId xmlns:p14="http://schemas.microsoft.com/office/powerpoint/2010/main" val="28424601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32.jpg"/><Relationship Id="rId4" Type="http://schemas.openxmlformats.org/officeDocument/2006/relationships/image" Target="../media/image33.jfif"/><Relationship Id="rId5" Type="http://schemas.openxmlformats.org/officeDocument/2006/relationships/image" Target="../media/image34.jpg"/><Relationship Id="rId1" Type="http://schemas.openxmlformats.org/officeDocument/2006/relationships/slideLayout" Target="../slideLayouts/slideLayout2.xml"/><Relationship Id="rId2" Type="http://schemas.openxmlformats.org/officeDocument/2006/relationships/image" Target="../media/image31.jp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jpe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jpeg"/><Relationship Id="rId1" Type="http://schemas.openxmlformats.org/officeDocument/2006/relationships/slideLayout" Target="../slideLayouts/slideLayout2.xml"/><Relationship Id="rId2" Type="http://schemas.openxmlformats.org/officeDocument/2006/relationships/image" Target="../media/image3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g"/><Relationship Id="rId3" Type="http://schemas.openxmlformats.org/officeDocument/2006/relationships/image" Target="../media/image43.jpeg"/></Relationships>
</file>

<file path=ppt/slides/_rels/slide15.xml.rels><?xml version="1.0" encoding="UTF-8" standalone="yes"?>
<Relationships xmlns="http://schemas.openxmlformats.org/package/2006/relationships"><Relationship Id="rId3" Type="http://schemas.openxmlformats.org/officeDocument/2006/relationships/image" Target="../media/image45.jpg"/><Relationship Id="rId4" Type="http://schemas.openxmlformats.org/officeDocument/2006/relationships/image" Target="../media/image46.jpg"/><Relationship Id="rId5" Type="http://schemas.openxmlformats.org/officeDocument/2006/relationships/image" Target="../media/image47.jpg"/><Relationship Id="rId6" Type="http://schemas.openxmlformats.org/officeDocument/2006/relationships/image" Target="../media/image48.jpg"/><Relationship Id="rId7" Type="http://schemas.openxmlformats.org/officeDocument/2006/relationships/image" Target="../media/image49.jpg"/><Relationship Id="rId8" Type="http://schemas.openxmlformats.org/officeDocument/2006/relationships/image" Target="../media/image50.jpg"/><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52.jpg"/><Relationship Id="rId4" Type="http://schemas.openxmlformats.org/officeDocument/2006/relationships/image" Target="../media/image53.jpg"/><Relationship Id="rId1" Type="http://schemas.openxmlformats.org/officeDocument/2006/relationships/slideLayout" Target="../slideLayouts/slideLayout2.xml"/><Relationship Id="rId2" Type="http://schemas.openxmlformats.org/officeDocument/2006/relationships/image" Target="../media/image51.jpg"/></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56.png"/><Relationship Id="rId5" Type="http://schemas.openxmlformats.org/officeDocument/2006/relationships/image" Target="../media/image57.png"/><Relationship Id="rId1" Type="http://schemas.openxmlformats.org/officeDocument/2006/relationships/slideLayout" Target="../slideLayouts/slideLayout2.xml"/><Relationship Id="rId2" Type="http://schemas.openxmlformats.org/officeDocument/2006/relationships/image" Target="../media/image5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9.jpeg"/><Relationship Id="rId4" Type="http://schemas.openxmlformats.org/officeDocument/2006/relationships/image" Target="../media/image60.png"/><Relationship Id="rId1" Type="http://schemas.openxmlformats.org/officeDocument/2006/relationships/slideLayout" Target="../slideLayouts/slideLayout2.xml"/><Relationship Id="rId2" Type="http://schemas.openxmlformats.org/officeDocument/2006/relationships/image" Target="../media/image58.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png"/><Relationship Id="rId5" Type="http://schemas.openxmlformats.org/officeDocument/2006/relationships/image" Target="../media/image4.jpeg"/><Relationship Id="rId6"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61.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2.jpeg"/><Relationship Id="rId3" Type="http://schemas.openxmlformats.org/officeDocument/2006/relationships/image" Target="../media/image6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6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65.png"/></Relationships>
</file>

<file path=ppt/slides/_rels/slide25.xml.rels><?xml version="1.0" encoding="UTF-8" standalone="yes"?>
<Relationships xmlns="http://schemas.openxmlformats.org/package/2006/relationships"><Relationship Id="rId3" Type="http://schemas.openxmlformats.org/officeDocument/2006/relationships/image" Target="../media/image67.jpeg"/><Relationship Id="rId4" Type="http://schemas.openxmlformats.org/officeDocument/2006/relationships/image" Target="../media/image68.jpeg"/><Relationship Id="rId1" Type="http://schemas.openxmlformats.org/officeDocument/2006/relationships/slideLayout" Target="../slideLayouts/slideLayout9.xml"/><Relationship Id="rId2" Type="http://schemas.openxmlformats.org/officeDocument/2006/relationships/image" Target="../media/image66.jpe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69.emf"/><Relationship Id="rId1" Type="http://schemas.openxmlformats.org/officeDocument/2006/relationships/vmlDrawing" Target="../drawings/vmlDrawing2.vml"/><Relationship Id="rId2"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bin"/><Relationship Id="rId4" Type="http://schemas.openxmlformats.org/officeDocument/2006/relationships/image" Target="../media/image70.e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1.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6.jpeg"/><Relationship Id="rId3" Type="http://schemas.openxmlformats.org/officeDocument/2006/relationships/image" Target="../media/image7.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3.png"/></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4" Type="http://schemas.openxmlformats.org/officeDocument/2006/relationships/image" Target="../media/image76.jpg"/><Relationship Id="rId5" Type="http://schemas.openxmlformats.org/officeDocument/2006/relationships/image" Target="../media/image77.JPG"/><Relationship Id="rId1" Type="http://schemas.openxmlformats.org/officeDocument/2006/relationships/slideLayout" Target="../slideLayouts/slideLayout2.xml"/><Relationship Id="rId2" Type="http://schemas.openxmlformats.org/officeDocument/2006/relationships/image" Target="../media/image7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9.png"/></Relationships>
</file>

<file path=ppt/slides/_rels/slide34.xml.rels><?xml version="1.0" encoding="UTF-8" standalone="yes"?>
<Relationships xmlns="http://schemas.openxmlformats.org/package/2006/relationships"><Relationship Id="rId3" Type="http://schemas.openxmlformats.org/officeDocument/2006/relationships/image" Target="../media/image80.jpeg"/><Relationship Id="rId4" Type="http://schemas.openxmlformats.org/officeDocument/2006/relationships/image" Target="../media/image81.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2.JPG"/></Relationships>
</file>

<file path=ppt/slides/_rels/slide36.xml.rels><?xml version="1.0" encoding="UTF-8" standalone="yes"?>
<Relationships xmlns="http://schemas.openxmlformats.org/package/2006/relationships"><Relationship Id="rId3" Type="http://schemas.openxmlformats.org/officeDocument/2006/relationships/image" Target="../media/image83.jpeg"/><Relationship Id="rId4" Type="http://schemas.openxmlformats.org/officeDocument/2006/relationships/image" Target="../media/image84.jpeg"/><Relationship Id="rId5" Type="http://schemas.openxmlformats.org/officeDocument/2006/relationships/image" Target="../media/image85.png"/><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6.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84.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87.png"/><Relationship Id="rId5" Type="http://schemas.openxmlformats.org/officeDocument/2006/relationships/image" Target="../media/image84.jpeg"/><Relationship Id="rId1" Type="http://schemas.microsoft.com/office/2007/relationships/media" Target="../media/media1.mp4"/><Relationship Id="rId2" Type="http://schemas.openxmlformats.org/officeDocument/2006/relationships/video" Target="../media/media1.mp4"/></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notesSlide" Target="../notesSlides/notesSlide7.xml"/><Relationship Id="rId5" Type="http://schemas.openxmlformats.org/officeDocument/2006/relationships/image" Target="../media/image88.png"/><Relationship Id="rId6" Type="http://schemas.openxmlformats.org/officeDocument/2006/relationships/image" Target="../media/image84.jpeg"/><Relationship Id="rId1" Type="http://schemas.microsoft.com/office/2007/relationships/media" Target="../media/media2.mp4"/><Relationship Id="rId2" Type="http://schemas.openxmlformats.org/officeDocument/2006/relationships/video" Target="../media/media2.mp4"/></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notesSlide" Target="../notesSlides/notesSlide8.xml"/><Relationship Id="rId5" Type="http://schemas.openxmlformats.org/officeDocument/2006/relationships/image" Target="../media/image89.png"/><Relationship Id="rId6" Type="http://schemas.openxmlformats.org/officeDocument/2006/relationships/image" Target="../media/image84.jpeg"/><Relationship Id="rId7" Type="http://schemas.openxmlformats.org/officeDocument/2006/relationships/image" Target="../media/image90.jpeg"/><Relationship Id="rId1" Type="http://schemas.microsoft.com/office/2007/relationships/media" Target="../media/media3.mp4"/><Relationship Id="rId2" Type="http://schemas.openxmlformats.org/officeDocument/2006/relationships/video" Target="../media/media3.mp4"/></Relationships>
</file>

<file path=ppt/slides/_rels/slide42.xml.rels><?xml version="1.0" encoding="UTF-8" standalone="yes"?>
<Relationships xmlns="http://schemas.openxmlformats.org/package/2006/relationships"><Relationship Id="rId3" Type="http://schemas.openxmlformats.org/officeDocument/2006/relationships/image" Target="../media/image91.jpeg"/><Relationship Id="rId4" Type="http://schemas.openxmlformats.org/officeDocument/2006/relationships/image" Target="../media/image92.jpeg"/><Relationship Id="rId5" Type="http://schemas.openxmlformats.org/officeDocument/2006/relationships/image" Target="../media/image93.jpeg"/><Relationship Id="rId6" Type="http://schemas.openxmlformats.org/officeDocument/2006/relationships/image" Target="../media/image94.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5.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6.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7.png"/></Relationships>
</file>

<file path=ppt/slides/_rels/slide46.xml.rels><?xml version="1.0" encoding="UTF-8" standalone="yes"?>
<Relationships xmlns="http://schemas.openxmlformats.org/package/2006/relationships"><Relationship Id="rId3" Type="http://schemas.openxmlformats.org/officeDocument/2006/relationships/image" Target="../media/image98.png"/><Relationship Id="rId4" Type="http://schemas.openxmlformats.org/officeDocument/2006/relationships/image" Target="../media/image99.png"/><Relationship Id="rId5" Type="http://schemas.openxmlformats.org/officeDocument/2006/relationships/image" Target="../media/image100.jpeg"/><Relationship Id="rId6" Type="http://schemas.openxmlformats.org/officeDocument/2006/relationships/image" Target="../media/image101.png"/><Relationship Id="rId7" Type="http://schemas.openxmlformats.org/officeDocument/2006/relationships/image" Target="../media/image102.png"/><Relationship Id="rId8" Type="http://schemas.openxmlformats.org/officeDocument/2006/relationships/image" Target="../media/image103.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47.xml.rels><?xml version="1.0" encoding="UTF-8" standalone="yes"?>
<Relationships xmlns="http://schemas.openxmlformats.org/package/2006/relationships"><Relationship Id="rId3" Type="http://schemas.openxmlformats.org/officeDocument/2006/relationships/image" Target="../media/image104.png"/><Relationship Id="rId4" Type="http://schemas.openxmlformats.org/officeDocument/2006/relationships/image" Target="../media/image105.png"/><Relationship Id="rId5" Type="http://schemas.openxmlformats.org/officeDocument/2006/relationships/image" Target="../media/image106.png"/><Relationship Id="rId6" Type="http://schemas.openxmlformats.org/officeDocument/2006/relationships/image" Target="../media/image107.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48.xml.rels><?xml version="1.0" encoding="UTF-8" standalone="yes"?>
<Relationships xmlns="http://schemas.openxmlformats.org/package/2006/relationships"><Relationship Id="rId3" Type="http://schemas.openxmlformats.org/officeDocument/2006/relationships/image" Target="../media/image108.png"/><Relationship Id="rId4" Type="http://schemas.openxmlformats.org/officeDocument/2006/relationships/image" Target="../media/image109.png"/><Relationship Id="rId5" Type="http://schemas.openxmlformats.org/officeDocument/2006/relationships/image" Target="../media/image110.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49.xml.rels><?xml version="1.0" encoding="UTF-8" standalone="yes"?>
<Relationships xmlns="http://schemas.openxmlformats.org/package/2006/relationships"><Relationship Id="rId3" Type="http://schemas.openxmlformats.org/officeDocument/2006/relationships/image" Target="../media/image108.png"/><Relationship Id="rId4" Type="http://schemas.openxmlformats.org/officeDocument/2006/relationships/image" Target="../media/image109.png"/><Relationship Id="rId5" Type="http://schemas.openxmlformats.org/officeDocument/2006/relationships/image" Target="../media/image110.png"/><Relationship Id="rId6" Type="http://schemas.openxmlformats.org/officeDocument/2006/relationships/image" Target="../media/image111.jpg"/><Relationship Id="rId7" Type="http://schemas.openxmlformats.org/officeDocument/2006/relationships/image" Target="../media/image112.png"/><Relationship Id="rId8" Type="http://schemas.openxmlformats.org/officeDocument/2006/relationships/image" Target="../media/image113.png"/><Relationship Id="rId9" Type="http://schemas.openxmlformats.org/officeDocument/2006/relationships/image" Target="../media/image114.jpg"/><Relationship Id="rId10" Type="http://schemas.openxmlformats.org/officeDocument/2006/relationships/image" Target="../media/image115.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image" Target="../media/image15.jpg"/><Relationship Id="rId6"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16.png"/></Relationships>
</file>

<file path=ppt/slides/_rels/slide51.xml.rels><?xml version="1.0" encoding="UTF-8" standalone="yes"?>
<Relationships xmlns="http://schemas.openxmlformats.org/package/2006/relationships"><Relationship Id="rId3" Type="http://schemas.openxmlformats.org/officeDocument/2006/relationships/image" Target="../media/image117.jpeg"/><Relationship Id="rId4" Type="http://schemas.openxmlformats.org/officeDocument/2006/relationships/image" Target="../media/image118.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9.xml"/><Relationship Id="rId5" Type="http://schemas.openxmlformats.org/officeDocument/2006/relationships/image" Target="../media/image119.png"/><Relationship Id="rId1" Type="http://schemas.microsoft.com/office/2007/relationships/media" Target="../media/media4.mp4"/><Relationship Id="rId2" Type="http://schemas.openxmlformats.org/officeDocument/2006/relationships/video" Target="../media/media4.mp4"/></Relationships>
</file>

<file path=ppt/slides/_rels/slide53.xml.rels><?xml version="1.0" encoding="UTF-8" standalone="yes"?>
<Relationships xmlns="http://schemas.openxmlformats.org/package/2006/relationships"><Relationship Id="rId3" Type="http://schemas.openxmlformats.org/officeDocument/2006/relationships/image" Target="../media/image120.png"/><Relationship Id="rId4" Type="http://schemas.openxmlformats.org/officeDocument/2006/relationships/image" Target="../media/image121.jpeg"/><Relationship Id="rId5" Type="http://schemas.openxmlformats.org/officeDocument/2006/relationships/image" Target="../media/image122.jpe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21.xml"/><Relationship Id="rId5" Type="http://schemas.openxmlformats.org/officeDocument/2006/relationships/chart" Target="../charts/chart2.xml"/><Relationship Id="rId6" Type="http://schemas.openxmlformats.org/officeDocument/2006/relationships/image" Target="../media/image123.jpeg"/><Relationship Id="rId7" Type="http://schemas.openxmlformats.org/officeDocument/2006/relationships/image" Target="../media/image124.png"/><Relationship Id="rId8" Type="http://schemas.openxmlformats.org/officeDocument/2006/relationships/image" Target="../media/image125.jpeg"/><Relationship Id="rId9" Type="http://schemas.openxmlformats.org/officeDocument/2006/relationships/image" Target="../media/image126.png"/><Relationship Id="rId1" Type="http://schemas.microsoft.com/office/2007/relationships/media" Target="../media/media5.mp4"/><Relationship Id="rId2" Type="http://schemas.openxmlformats.org/officeDocument/2006/relationships/video" Target="../media/media5.mp4"/></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22.xml"/><Relationship Id="rId5" Type="http://schemas.openxmlformats.org/officeDocument/2006/relationships/chart" Target="../charts/chart3.xml"/><Relationship Id="rId6" Type="http://schemas.openxmlformats.org/officeDocument/2006/relationships/image" Target="../media/image123.jpeg"/><Relationship Id="rId7" Type="http://schemas.openxmlformats.org/officeDocument/2006/relationships/image" Target="../media/image124.png"/><Relationship Id="rId1" Type="http://schemas.microsoft.com/office/2007/relationships/media" Target="../media/media5.mp4"/><Relationship Id="rId2" Type="http://schemas.openxmlformats.org/officeDocument/2006/relationships/video" Target="../media/media5.mp4"/></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27.png"/></Relationships>
</file>

<file path=ppt/slides/_rels/slide57.xml.rels><?xml version="1.0" encoding="UTF-8" standalone="yes"?>
<Relationships xmlns="http://schemas.openxmlformats.org/package/2006/relationships"><Relationship Id="rId3" Type="http://schemas.openxmlformats.org/officeDocument/2006/relationships/image" Target="../media/image128.png"/><Relationship Id="rId4" Type="http://schemas.openxmlformats.org/officeDocument/2006/relationships/image" Target="../media/image129.png"/><Relationship Id="rId5" Type="http://schemas.openxmlformats.org/officeDocument/2006/relationships/image" Target="../media/image130.png"/><Relationship Id="rId6" Type="http://schemas.openxmlformats.org/officeDocument/2006/relationships/chart" Target="../charts/chart4.xml"/><Relationship Id="rId7" Type="http://schemas.openxmlformats.org/officeDocument/2006/relationships/chart" Target="../charts/chart5.xml"/><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3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2.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jpeg"/><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60.xml.rels><?xml version="1.0" encoding="UTF-8" standalone="yes"?>
<Relationships xmlns="http://schemas.openxmlformats.org/package/2006/relationships"><Relationship Id="rId3" Type="http://schemas.openxmlformats.org/officeDocument/2006/relationships/image" Target="../media/image133.png"/><Relationship Id="rId4" Type="http://schemas.openxmlformats.org/officeDocument/2006/relationships/image" Target="../media/image134.jpe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35.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6.jpeg"/><Relationship Id="rId3" Type="http://schemas.openxmlformats.org/officeDocument/2006/relationships/image" Target="../media/image137.jpeg"/></Relationships>
</file>

<file path=ppt/slides/_rels/slide64.xml.rels><?xml version="1.0" encoding="UTF-8" standalone="yes"?>
<Relationships xmlns="http://schemas.openxmlformats.org/package/2006/relationships"><Relationship Id="rId3" Type="http://schemas.openxmlformats.org/officeDocument/2006/relationships/chart" Target="../charts/chart6.xml"/><Relationship Id="rId4" Type="http://schemas.openxmlformats.org/officeDocument/2006/relationships/chart" Target="../charts/chart7.xml"/><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chart" Target="../charts/chart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9.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chart" Target="../charts/chart1.xml"/><Relationship Id="rId5"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5.wmf"/><Relationship Id="rId4" Type="http://schemas.openxmlformats.org/officeDocument/2006/relationships/image" Target="../media/image26.wmf"/><Relationship Id="rId5" Type="http://schemas.openxmlformats.org/officeDocument/2006/relationships/image" Target="../media/image27.wmf"/><Relationship Id="rId1" Type="http://schemas.openxmlformats.org/officeDocument/2006/relationships/slideLayout" Target="../slideLayouts/slideLayout2.xml"/><Relationship Id="rId2" Type="http://schemas.openxmlformats.org/officeDocument/2006/relationships/image" Target="../media/image24.wmf"/></Relationships>
</file>

<file path=ppt/slides/_rels/slide9.xml.rels><?xml version="1.0" encoding="UTF-8" standalone="yes"?>
<Relationships xmlns="http://schemas.openxmlformats.org/package/2006/relationships"><Relationship Id="rId3" Type="http://schemas.openxmlformats.org/officeDocument/2006/relationships/image" Target="../media/image29.jpg"/><Relationship Id="rId4"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image" Target="../media/image2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
            <a:ext cx="9163050" cy="6877050"/>
          </a:xfrm>
          <a:prstGeom prst="rect">
            <a:avLst/>
          </a:prstGeom>
        </p:spPr>
      </p:pic>
      <p:sp>
        <p:nvSpPr>
          <p:cNvPr id="2" name="Title 1"/>
          <p:cNvSpPr>
            <a:spLocks noGrp="1"/>
          </p:cNvSpPr>
          <p:nvPr>
            <p:ph type="ctrTitle"/>
          </p:nvPr>
        </p:nvSpPr>
        <p:spPr>
          <a:xfrm>
            <a:off x="298453" y="357263"/>
            <a:ext cx="5784847" cy="2746980"/>
          </a:xfrm>
          <a:solidFill>
            <a:schemeClr val="bg1">
              <a:alpha val="59000"/>
            </a:schemeClr>
          </a:solidFill>
        </p:spPr>
        <p:txBody>
          <a:bodyPr>
            <a:normAutofit fontScale="90000"/>
          </a:bodyPr>
          <a:lstStyle/>
          <a:p>
            <a:pPr marL="174625" algn="l">
              <a:lnSpc>
                <a:spcPct val="80000"/>
              </a:lnSpc>
            </a:pPr>
            <a:r>
              <a:rPr lang="en-US" sz="4600" dirty="0" smtClean="0">
                <a:solidFill>
                  <a:srgbClr val="292929"/>
                </a:solidFill>
              </a:rPr>
              <a:t>Stink bugs: </a:t>
            </a:r>
            <a:br>
              <a:rPr lang="en-US" sz="4600" dirty="0" smtClean="0">
                <a:solidFill>
                  <a:srgbClr val="292929"/>
                </a:solidFill>
              </a:rPr>
            </a:br>
            <a:r>
              <a:rPr lang="en-US" sz="4600" dirty="0" smtClean="0">
                <a:solidFill>
                  <a:srgbClr val="292929"/>
                </a:solidFill>
              </a:rPr>
              <a:t>Challenging pests in organic systems</a:t>
            </a:r>
            <a:r>
              <a:rPr lang="en-US" sz="4800" dirty="0"/>
              <a:t/>
            </a:r>
            <a:br>
              <a:rPr lang="en-US" sz="4800" dirty="0"/>
            </a:br>
            <a:r>
              <a:rPr lang="en-US" sz="4800" dirty="0"/>
              <a:t/>
            </a:r>
            <a:br>
              <a:rPr lang="en-US" sz="4800" dirty="0"/>
            </a:br>
            <a:endParaRPr lang="en-US" sz="4800" dirty="0"/>
          </a:p>
        </p:txBody>
      </p:sp>
      <p:sp>
        <p:nvSpPr>
          <p:cNvPr id="6" name="Rectangle 5"/>
          <p:cNvSpPr/>
          <p:nvPr/>
        </p:nvSpPr>
        <p:spPr>
          <a:xfrm>
            <a:off x="721183" y="2128578"/>
            <a:ext cx="7185481" cy="477054"/>
          </a:xfrm>
          <a:prstGeom prst="rect">
            <a:avLst/>
          </a:prstGeom>
        </p:spPr>
        <p:txBody>
          <a:bodyPr wrap="square">
            <a:spAutoFit/>
          </a:bodyPr>
          <a:lstStyle/>
          <a:p>
            <a:r>
              <a:rPr lang="en-US" sz="2500" dirty="0">
                <a:latin typeface="+mj-lt"/>
              </a:rPr>
              <a:t>Ian </a:t>
            </a:r>
            <a:r>
              <a:rPr lang="en-US" sz="2500" dirty="0" smtClean="0">
                <a:latin typeface="+mj-lt"/>
              </a:rPr>
              <a:t>Grettenberger, UC Davis</a:t>
            </a:r>
            <a:endParaRPr lang="en-US" sz="2500" dirty="0">
              <a:latin typeface="+mj-lt"/>
            </a:endParaRPr>
          </a:p>
        </p:txBody>
      </p:sp>
    </p:spTree>
    <p:extLst>
      <p:ext uri="{BB962C8B-B14F-4D97-AF65-F5344CB8AC3E}">
        <p14:creationId xmlns:p14="http://schemas.microsoft.com/office/powerpoint/2010/main" val="74476081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4992152" y="3717208"/>
            <a:ext cx="3932866" cy="2446243"/>
          </a:xfrm>
        </p:spPr>
      </p:pic>
      <p:pic>
        <p:nvPicPr>
          <p:cNvPr id="4" name="Content Placeholder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007006" y="441349"/>
            <a:ext cx="3918012" cy="2938509"/>
          </a:xfrm>
          <a:prstGeom prst="rect">
            <a:avLst/>
          </a:prstGeom>
        </p:spPr>
      </p:pic>
      <p:sp>
        <p:nvSpPr>
          <p:cNvPr id="5" name="Title 1"/>
          <p:cNvSpPr txBox="1">
            <a:spLocks/>
          </p:cNvSpPr>
          <p:nvPr/>
        </p:nvSpPr>
        <p:spPr>
          <a:xfrm>
            <a:off x="218982" y="0"/>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dirty="0" smtClean="0"/>
              <a:t>Damage</a:t>
            </a:r>
            <a:endParaRPr lang="en-US" dirty="0"/>
          </a:p>
        </p:txBody>
      </p:sp>
      <p:pic>
        <p:nvPicPr>
          <p:cNvPr id="9" name="Picture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18982" y="1690688"/>
            <a:ext cx="2501793" cy="4208218"/>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a:ext>
            </a:extLst>
          </a:blip>
          <a:stretch>
            <a:fillRect/>
          </a:stretch>
        </p:blipFill>
        <p:spPr>
          <a:xfrm rot="16200000">
            <a:off x="824474" y="2473168"/>
            <a:ext cx="5889332" cy="1825693"/>
          </a:xfrm>
          <a:prstGeom prst="rect">
            <a:avLst/>
          </a:prstGeom>
        </p:spPr>
      </p:pic>
    </p:spTree>
    <p:extLst>
      <p:ext uri="{BB962C8B-B14F-4D97-AF65-F5344CB8AC3E}">
        <p14:creationId xmlns:p14="http://schemas.microsoft.com/office/powerpoint/2010/main" val="69404526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18982" y="0"/>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dirty="0" smtClean="0"/>
              <a:t>Damage</a:t>
            </a:r>
            <a:endParaRPr lang="en-US" dirty="0"/>
          </a:p>
        </p:txBody>
      </p:sp>
      <p:sp>
        <p:nvSpPr>
          <p:cNvPr id="2" name="Content Placeholder 1"/>
          <p:cNvSpPr>
            <a:spLocks noGrp="1"/>
          </p:cNvSpPr>
          <p:nvPr>
            <p:ph idx="1"/>
          </p:nvPr>
        </p:nvSpPr>
        <p:spPr/>
        <p:txBody>
          <a:bodyPr/>
          <a:lstStyle/>
          <a:p>
            <a:endParaRPr lang="en-US"/>
          </a:p>
        </p:txBody>
      </p:sp>
      <p:grpSp>
        <p:nvGrpSpPr>
          <p:cNvPr id="3" name="Group 2"/>
          <p:cNvGrpSpPr/>
          <p:nvPr/>
        </p:nvGrpSpPr>
        <p:grpSpPr>
          <a:xfrm>
            <a:off x="2918046" y="955613"/>
            <a:ext cx="4068680" cy="4233872"/>
            <a:chOff x="1941503" y="798503"/>
            <a:chExt cx="5260994" cy="5260994"/>
          </a:xfrm>
        </p:grpSpPr>
        <p:grpSp>
          <p:nvGrpSpPr>
            <p:cNvPr id="8" name="Group 7"/>
            <p:cNvGrpSpPr/>
            <p:nvPr/>
          </p:nvGrpSpPr>
          <p:grpSpPr>
            <a:xfrm>
              <a:off x="1941503" y="798503"/>
              <a:ext cx="5260994" cy="5260994"/>
              <a:chOff x="2612231" y="571356"/>
              <a:chExt cx="5260994" cy="5260994"/>
            </a:xfrm>
          </p:grpSpPr>
          <p:sp>
            <p:nvSpPr>
              <p:cNvPr id="10" name="Pie 9"/>
              <p:cNvSpPr/>
              <p:nvPr/>
            </p:nvSpPr>
            <p:spPr>
              <a:xfrm>
                <a:off x="2612231" y="571356"/>
                <a:ext cx="5260994" cy="5260994"/>
              </a:xfrm>
              <a:prstGeom prst="pie">
                <a:avLst>
                  <a:gd name="adj1" fmla="val 0"/>
                  <a:gd name="adj2" fmla="val 5400000"/>
                </a:avLst>
              </a:prstGeom>
              <a:blipFill rotWithShape="0">
                <a:blip r:embed="rId2" cstate="print">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12" name="Pie 4"/>
              <p:cNvSpPr txBox="1"/>
              <p:nvPr/>
            </p:nvSpPr>
            <p:spPr>
              <a:xfrm>
                <a:off x="5404942" y="3301437"/>
                <a:ext cx="1941557" cy="144051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p:txBody>
          </p:sp>
        </p:grpSp>
        <p:grpSp>
          <p:nvGrpSpPr>
            <p:cNvPr id="13" name="Group 12"/>
            <p:cNvGrpSpPr/>
            <p:nvPr/>
          </p:nvGrpSpPr>
          <p:grpSpPr>
            <a:xfrm>
              <a:off x="1941503" y="798503"/>
              <a:ext cx="5260994" cy="5260994"/>
              <a:chOff x="2435612" y="571356"/>
              <a:chExt cx="5260994" cy="5260994"/>
            </a:xfrm>
          </p:grpSpPr>
          <p:sp>
            <p:nvSpPr>
              <p:cNvPr id="14" name="Pie 13"/>
              <p:cNvSpPr/>
              <p:nvPr/>
            </p:nvSpPr>
            <p:spPr>
              <a:xfrm>
                <a:off x="2435612" y="571356"/>
                <a:ext cx="5260994" cy="5260994"/>
              </a:xfrm>
              <a:prstGeom prst="pie">
                <a:avLst>
                  <a:gd name="adj1" fmla="val 5400000"/>
                  <a:gd name="adj2" fmla="val 10800000"/>
                </a:avLst>
              </a:prstGeom>
              <a:blipFill rotWithShape="0">
                <a:blip r:embed="rId3" cstate="print">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15" name="Pie 4"/>
              <p:cNvSpPr txBox="1"/>
              <p:nvPr/>
            </p:nvSpPr>
            <p:spPr>
              <a:xfrm>
                <a:off x="2962337" y="3301437"/>
                <a:ext cx="1941557" cy="144051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p:txBody>
          </p:sp>
        </p:grpSp>
        <p:grpSp>
          <p:nvGrpSpPr>
            <p:cNvPr id="16" name="Group 15"/>
            <p:cNvGrpSpPr/>
            <p:nvPr/>
          </p:nvGrpSpPr>
          <p:grpSpPr>
            <a:xfrm>
              <a:off x="1941503" y="798503"/>
              <a:ext cx="5260994" cy="5260994"/>
              <a:chOff x="2435612" y="394737"/>
              <a:chExt cx="5260994" cy="5260994"/>
            </a:xfrm>
          </p:grpSpPr>
          <p:sp>
            <p:nvSpPr>
              <p:cNvPr id="17" name="Pie 16"/>
              <p:cNvSpPr/>
              <p:nvPr/>
            </p:nvSpPr>
            <p:spPr>
              <a:xfrm>
                <a:off x="2435612" y="394737"/>
                <a:ext cx="5260994" cy="5260994"/>
              </a:xfrm>
              <a:prstGeom prst="pie">
                <a:avLst>
                  <a:gd name="adj1" fmla="val 10800000"/>
                  <a:gd name="adj2" fmla="val 16200000"/>
                </a:avLst>
              </a:prstGeom>
              <a:blipFill rotWithShape="0">
                <a:blip r:embed="rId4" cstate="print">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18" name="Pie 4"/>
              <p:cNvSpPr txBox="1"/>
              <p:nvPr/>
            </p:nvSpPr>
            <p:spPr>
              <a:xfrm>
                <a:off x="2962337" y="1485141"/>
                <a:ext cx="1941557" cy="144051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p>
            </p:txBody>
          </p:sp>
        </p:grpSp>
      </p:grpSp>
    </p:spTree>
    <p:extLst>
      <p:ext uri="{BB962C8B-B14F-4D97-AF65-F5344CB8AC3E}">
        <p14:creationId xmlns:p14="http://schemas.microsoft.com/office/powerpoint/2010/main" val="262064362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0273" y="1107167"/>
            <a:ext cx="5811339" cy="5541827"/>
          </a:xfrm>
        </p:spPr>
        <p:txBody>
          <a:bodyPr/>
          <a:lstStyle/>
          <a:p>
            <a:r>
              <a:rPr lang="en-US" dirty="0" smtClean="0"/>
              <a:t>Produce a defensive secretion, also can serve as alarm pheromone</a:t>
            </a:r>
          </a:p>
          <a:p>
            <a:r>
              <a:rPr lang="en-US" dirty="0" smtClean="0"/>
              <a:t>Generally on the larger side as adults</a:t>
            </a:r>
          </a:p>
          <a:p>
            <a:r>
              <a:rPr lang="en-US" dirty="0" smtClean="0"/>
              <a:t>Nymphs range from tiny to as big as adults</a:t>
            </a:r>
          </a:p>
          <a:p>
            <a:r>
              <a:rPr lang="en-US" dirty="0" smtClean="0"/>
              <a:t>Several generations per year</a:t>
            </a:r>
          </a:p>
          <a:p>
            <a:r>
              <a:rPr lang="en-US" dirty="0" smtClean="0"/>
              <a:t>Adults can be long-lived</a:t>
            </a:r>
          </a:p>
          <a:p>
            <a:r>
              <a:rPr lang="en-US" dirty="0" smtClean="0"/>
              <a:t>Populations are variable (outbreaks)</a:t>
            </a:r>
          </a:p>
          <a:p>
            <a:r>
              <a:rPr lang="en-US" dirty="0" smtClean="0"/>
              <a:t>Can be challenging to manage with insecticides, even in conventional systems</a:t>
            </a:r>
          </a:p>
          <a:p>
            <a:endParaRPr lang="en-US" dirty="0"/>
          </a:p>
        </p:txBody>
      </p:sp>
      <p:pic>
        <p:nvPicPr>
          <p:cNvPr id="4" name="Picture 6" descr="stinkbug"/>
          <p:cNvPicPr>
            <a:picLocks noChangeAspect="1" noChangeArrowheads="1"/>
          </p:cNvPicPr>
          <p:nvPr/>
        </p:nvPicPr>
        <p:blipFill>
          <a:blip r:embed="rId2">
            <a:lum bright="14000"/>
            <a:extLst>
              <a:ext uri="{28A0092B-C50C-407E-A947-70E740481C1C}">
                <a14:useLocalDpi xmlns:a14="http://schemas.microsoft.com/office/drawing/2010/main"/>
              </a:ext>
            </a:extLst>
          </a:blip>
          <a:srcRect l="21989"/>
          <a:stretch>
            <a:fillRect/>
          </a:stretch>
        </p:blipFill>
        <p:spPr bwMode="auto">
          <a:xfrm>
            <a:off x="6637575" y="130629"/>
            <a:ext cx="2506425" cy="2142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02657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Red shouldered stink bug</a:t>
            </a:r>
            <a:endParaRPr lang="en-US" dirty="0"/>
          </a:p>
        </p:txBody>
      </p:sp>
      <p:pic>
        <p:nvPicPr>
          <p:cNvPr id="5" name="Content Placeholder 4"/>
          <p:cNvPicPr>
            <a:picLocks noGrp="1" noChangeAspect="1"/>
          </p:cNvPicPr>
          <p:nvPr>
            <p:ph idx="1"/>
          </p:nvPr>
        </p:nvPicPr>
        <p:blipFill rotWithShape="1">
          <a:blip r:embed="rId2">
            <a:extLst>
              <a:ext uri="{28A0092B-C50C-407E-A947-70E740481C1C}">
                <a14:useLocalDpi xmlns:a14="http://schemas.microsoft.com/office/drawing/2010/main"/>
              </a:ext>
            </a:extLst>
          </a:blip>
          <a:srcRect l="2797" r="44897"/>
          <a:stretch/>
        </p:blipFill>
        <p:spPr>
          <a:xfrm>
            <a:off x="5199016" y="1683327"/>
            <a:ext cx="2678912" cy="2191589"/>
          </a:xfrm>
        </p:spPr>
      </p:pic>
      <p:pic>
        <p:nvPicPr>
          <p:cNvPr id="4"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3088" y="1444828"/>
            <a:ext cx="4038600" cy="2668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391705" y="4241434"/>
            <a:ext cx="3002847" cy="2252136"/>
          </a:xfrm>
          <a:prstGeom prst="rect">
            <a:avLst/>
          </a:prstGeom>
        </p:spPr>
      </p:pic>
    </p:spTree>
    <p:extLst>
      <p:ext uri="{BB962C8B-B14F-4D97-AF65-F5344CB8AC3E}">
        <p14:creationId xmlns:p14="http://schemas.microsoft.com/office/powerpoint/2010/main" val="407575864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482" y="237110"/>
            <a:ext cx="7886700" cy="1325563"/>
          </a:xfrm>
        </p:spPr>
        <p:txBody>
          <a:bodyPr/>
          <a:lstStyle/>
          <a:p>
            <a:r>
              <a:rPr lang="en-US" dirty="0" err="1" smtClean="0"/>
              <a:t>Consperse</a:t>
            </a:r>
            <a:r>
              <a:rPr lang="en-US" dirty="0" smtClean="0"/>
              <a:t> stink bug</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344986" y="1690689"/>
            <a:ext cx="3285182" cy="2870868"/>
          </a:xfrm>
        </p:spPr>
      </p:pic>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29278" y="1933004"/>
            <a:ext cx="4386072" cy="2922220"/>
          </a:xfrm>
          <a:prstGeom prst="rect">
            <a:avLst/>
          </a:prstGeom>
        </p:spPr>
      </p:pic>
    </p:spTree>
    <p:extLst>
      <p:ext uri="{BB962C8B-B14F-4D97-AF65-F5344CB8AC3E}">
        <p14:creationId xmlns:p14="http://schemas.microsoft.com/office/powerpoint/2010/main" val="365102499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845" y="255853"/>
            <a:ext cx="7886700" cy="1325563"/>
          </a:xfrm>
        </p:spPr>
        <p:txBody>
          <a:bodyPr/>
          <a:lstStyle/>
          <a:p>
            <a:r>
              <a:rPr lang="en-US" dirty="0" smtClean="0"/>
              <a:t>Southern green stink bug</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6732805" y="245184"/>
            <a:ext cx="2174379" cy="3072270"/>
          </a:xfrm>
        </p:spPr>
      </p:pic>
      <p:pic>
        <p:nvPicPr>
          <p:cNvPr id="6" name="Picture 5"/>
          <p:cNvPicPr>
            <a:picLocks noChangeAspect="1"/>
          </p:cNvPicPr>
          <p:nvPr/>
        </p:nvPicPr>
        <p:blipFill rotWithShape="1">
          <a:blip r:embed="rId3">
            <a:extLst>
              <a:ext uri="{28A0092B-C50C-407E-A947-70E740481C1C}">
                <a14:useLocalDpi xmlns:a14="http://schemas.microsoft.com/office/drawing/2010/main"/>
              </a:ext>
            </a:extLst>
          </a:blip>
          <a:srcRect l="17640" r="21922"/>
          <a:stretch/>
        </p:blipFill>
        <p:spPr>
          <a:xfrm>
            <a:off x="132845" y="2037664"/>
            <a:ext cx="2104472" cy="2089203"/>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a:ext>
            </a:extLst>
          </a:blip>
          <a:srcRect r="13441"/>
          <a:stretch/>
        </p:blipFill>
        <p:spPr>
          <a:xfrm>
            <a:off x="2424631" y="2037664"/>
            <a:ext cx="2239684" cy="1966464"/>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a:ext>
            </a:extLst>
          </a:blip>
          <a:srcRect l="4577" r="25904"/>
          <a:stretch/>
        </p:blipFill>
        <p:spPr>
          <a:xfrm>
            <a:off x="4763891" y="2175665"/>
            <a:ext cx="1786019" cy="1690462"/>
          </a:xfrm>
          <a:prstGeom prst="rect">
            <a:avLst/>
          </a:prstGeom>
        </p:spPr>
      </p:pic>
      <p:pic>
        <p:nvPicPr>
          <p:cNvPr id="9" name="Picture 8"/>
          <p:cNvPicPr>
            <a:picLocks noChangeAspect="1"/>
          </p:cNvPicPr>
          <p:nvPr/>
        </p:nvPicPr>
        <p:blipFill rotWithShape="1">
          <a:blip r:embed="rId6">
            <a:extLst>
              <a:ext uri="{28A0092B-C50C-407E-A947-70E740481C1C}">
                <a14:useLocalDpi xmlns:a14="http://schemas.microsoft.com/office/drawing/2010/main"/>
              </a:ext>
            </a:extLst>
          </a:blip>
          <a:srcRect r="23250"/>
          <a:stretch/>
        </p:blipFill>
        <p:spPr>
          <a:xfrm>
            <a:off x="5549180" y="4505952"/>
            <a:ext cx="2270815" cy="1994171"/>
          </a:xfrm>
          <a:prstGeom prst="rect">
            <a:avLst/>
          </a:prstGeom>
        </p:spPr>
      </p:pic>
      <p:pic>
        <p:nvPicPr>
          <p:cNvPr id="10" name="Picture 9"/>
          <p:cNvPicPr>
            <a:picLocks noChangeAspect="1"/>
          </p:cNvPicPr>
          <p:nvPr/>
        </p:nvPicPr>
        <p:blipFill rotWithShape="1">
          <a:blip r:embed="rId7">
            <a:extLst>
              <a:ext uri="{28A0092B-C50C-407E-A947-70E740481C1C}">
                <a14:useLocalDpi xmlns:a14="http://schemas.microsoft.com/office/drawing/2010/main"/>
              </a:ext>
            </a:extLst>
          </a:blip>
          <a:srcRect r="20379"/>
          <a:stretch/>
        </p:blipFill>
        <p:spPr>
          <a:xfrm>
            <a:off x="132845" y="4393807"/>
            <a:ext cx="2499918" cy="2492984"/>
          </a:xfrm>
          <a:prstGeom prst="rect">
            <a:avLst/>
          </a:prstGeom>
        </p:spPr>
      </p:pic>
      <p:pic>
        <p:nvPicPr>
          <p:cNvPr id="11" name="Picture 10"/>
          <p:cNvPicPr>
            <a:picLocks noChangeAspect="1"/>
          </p:cNvPicPr>
          <p:nvPr/>
        </p:nvPicPr>
        <p:blipFill rotWithShape="1">
          <a:blip r:embed="rId8">
            <a:extLst>
              <a:ext uri="{28A0092B-C50C-407E-A947-70E740481C1C}">
                <a14:useLocalDpi xmlns:a14="http://schemas.microsoft.com/office/drawing/2010/main"/>
              </a:ext>
            </a:extLst>
          </a:blip>
          <a:srcRect r="9749"/>
          <a:stretch/>
        </p:blipFill>
        <p:spPr>
          <a:xfrm>
            <a:off x="2796803" y="4505952"/>
            <a:ext cx="2556498" cy="1994171"/>
          </a:xfrm>
          <a:prstGeom prst="rect">
            <a:avLst/>
          </a:prstGeom>
        </p:spPr>
      </p:pic>
    </p:spTree>
    <p:extLst>
      <p:ext uri="{BB962C8B-B14F-4D97-AF65-F5344CB8AC3E}">
        <p14:creationId xmlns:p14="http://schemas.microsoft.com/office/powerpoint/2010/main" val="406127358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117" y="102642"/>
            <a:ext cx="7886700" cy="1325563"/>
          </a:xfrm>
        </p:spPr>
        <p:txBody>
          <a:bodyPr/>
          <a:lstStyle/>
          <a:p>
            <a:r>
              <a:rPr lang="en-US" dirty="0" smtClean="0"/>
              <a:t>Say’s stink bug</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5172891" y="3581593"/>
            <a:ext cx="3058886" cy="2820973"/>
          </a:xfrm>
        </p:spPr>
      </p:pic>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8650" y="1428205"/>
            <a:ext cx="3979817" cy="3979817"/>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382169" y="705394"/>
            <a:ext cx="3287486" cy="2318852"/>
          </a:xfrm>
          <a:prstGeom prst="rect">
            <a:avLst/>
          </a:prstGeom>
        </p:spPr>
      </p:pic>
    </p:spTree>
    <p:extLst>
      <p:ext uri="{BB962C8B-B14F-4D97-AF65-F5344CB8AC3E}">
        <p14:creationId xmlns:p14="http://schemas.microsoft.com/office/powerpoint/2010/main" val="395804369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Harlequin bug</a:t>
            </a:r>
            <a:br>
              <a:rPr lang="en-US" dirty="0" smtClean="0"/>
            </a:b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070214" y="4015113"/>
            <a:ext cx="2943636" cy="2210108"/>
          </a:xfrm>
        </p:spPr>
      </p:pic>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037962" y="3942434"/>
            <a:ext cx="2953162" cy="221010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47488" y="1187796"/>
            <a:ext cx="2943636" cy="2324424"/>
          </a:xfrm>
          <a:prstGeom prst="rect">
            <a:avLst/>
          </a:prstGeom>
        </p:spPr>
      </p:pic>
      <p:pic>
        <p:nvPicPr>
          <p:cNvPr id="9" name="Picture 8"/>
          <p:cNvPicPr>
            <a:picLocks noChangeAspect="1"/>
          </p:cNvPicPr>
          <p:nvPr/>
        </p:nvPicPr>
        <p:blipFill rotWithShape="1">
          <a:blip r:embed="rId5">
            <a:extLst>
              <a:ext uri="{28A0092B-C50C-407E-A947-70E740481C1C}">
                <a14:useLocalDpi xmlns:a14="http://schemas.microsoft.com/office/drawing/2010/main"/>
              </a:ext>
            </a:extLst>
          </a:blip>
          <a:srcRect l="1823" r="5094"/>
          <a:stretch/>
        </p:blipFill>
        <p:spPr>
          <a:xfrm>
            <a:off x="896112" y="1187796"/>
            <a:ext cx="3675888" cy="2448604"/>
          </a:xfrm>
          <a:prstGeom prst="rect">
            <a:avLst/>
          </a:prstGeom>
        </p:spPr>
      </p:pic>
    </p:spTree>
    <p:extLst>
      <p:ext uri="{BB962C8B-B14F-4D97-AF65-F5344CB8AC3E}">
        <p14:creationId xmlns:p14="http://schemas.microsoft.com/office/powerpoint/2010/main" val="171914019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Chemical tools?</a:t>
            </a:r>
            <a:endParaRPr lang="en-US" dirty="0"/>
          </a:p>
        </p:txBody>
      </p:sp>
      <p:sp>
        <p:nvSpPr>
          <p:cNvPr id="3" name="Content Placeholder 2"/>
          <p:cNvSpPr>
            <a:spLocks noGrp="1"/>
          </p:cNvSpPr>
          <p:nvPr>
            <p:ph idx="1"/>
          </p:nvPr>
        </p:nvSpPr>
        <p:spPr/>
        <p:txBody>
          <a:bodyPr/>
          <a:lstStyle/>
          <a:p>
            <a:r>
              <a:rPr lang="en-US" dirty="0"/>
              <a:t>Stink bugs are difficult to control with organic </a:t>
            </a:r>
            <a:r>
              <a:rPr lang="en-US" dirty="0" smtClean="0"/>
              <a:t>insecticides</a:t>
            </a:r>
            <a:endParaRPr lang="en-US" dirty="0"/>
          </a:p>
          <a:p>
            <a:r>
              <a:rPr lang="en-US" dirty="0" smtClean="0"/>
              <a:t>Some organic </a:t>
            </a:r>
            <a:r>
              <a:rPr lang="en-US" dirty="0"/>
              <a:t>insecticides</a:t>
            </a:r>
            <a:r>
              <a:rPr lang="en-US" dirty="0" smtClean="0"/>
              <a:t>, </a:t>
            </a:r>
            <a:r>
              <a:rPr lang="en-US" dirty="0"/>
              <a:t>such as pyrethrum, can often be disruptive to naturally occurring biological control.</a:t>
            </a:r>
          </a:p>
          <a:p>
            <a:endParaRPr lang="en-US" dirty="0"/>
          </a:p>
        </p:txBody>
      </p:sp>
    </p:spTree>
    <p:extLst>
      <p:ext uri="{BB962C8B-B14F-4D97-AF65-F5344CB8AC3E}">
        <p14:creationId xmlns:p14="http://schemas.microsoft.com/office/powerpoint/2010/main" val="34010933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250" y="-16630"/>
            <a:ext cx="7886700" cy="1325563"/>
          </a:xfrm>
        </p:spPr>
        <p:txBody>
          <a:bodyPr/>
          <a:lstStyle/>
          <a:p>
            <a:r>
              <a:rPr lang="en-US" dirty="0" smtClean="0"/>
              <a:t>Replacement of vegetation</a:t>
            </a:r>
            <a:endParaRPr lang="en-US" dirty="0"/>
          </a:p>
        </p:txBody>
      </p:sp>
      <p:sp>
        <p:nvSpPr>
          <p:cNvPr id="3" name="Content Placeholder 2"/>
          <p:cNvSpPr>
            <a:spLocks noGrp="1"/>
          </p:cNvSpPr>
          <p:nvPr>
            <p:ph idx="1"/>
          </p:nvPr>
        </p:nvSpPr>
        <p:spPr>
          <a:xfrm>
            <a:off x="476250" y="2012237"/>
            <a:ext cx="7886700" cy="4351338"/>
          </a:xfrm>
        </p:spPr>
        <p:txBody>
          <a:bodyPr/>
          <a:lstStyle/>
          <a:p>
            <a:endParaRPr lang="en-US"/>
          </a:p>
        </p:txBody>
      </p:sp>
      <p:pic>
        <p:nvPicPr>
          <p:cNvPr id="5" name="Picture 3" descr="weedsclose copy.jpg                                            00000002ZIP100                         B9CB46F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5800" y="1177212"/>
            <a:ext cx="7391400" cy="4752975"/>
          </a:xfrm>
          <a:prstGeom prst="rect">
            <a:avLst/>
          </a:prstGeom>
          <a:noFill/>
          <a:ln w="19050">
            <a:solidFill>
              <a:schemeClr val="bg2"/>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6" descr="C:\Documents and Settings\User\My Documents\My Pictures\grasses.JPG"/>
          <p:cNvPicPr>
            <a:picLocks noChangeAspect="1" noChangeArrowheads="1"/>
          </p:cNvPicPr>
          <p:nvPr/>
        </p:nvPicPr>
        <p:blipFill>
          <a:blip r:embed="rId3">
            <a:lum contrast="20000"/>
            <a:extLst>
              <a:ext uri="{28A0092B-C50C-407E-A947-70E740481C1C}">
                <a14:useLocalDpi xmlns:a14="http://schemas.microsoft.com/office/drawing/2010/main"/>
              </a:ext>
            </a:extLst>
          </a:blip>
          <a:srcRect/>
          <a:stretch>
            <a:fillRect/>
          </a:stretch>
        </p:blipFill>
        <p:spPr bwMode="auto">
          <a:xfrm>
            <a:off x="4267200" y="4047412"/>
            <a:ext cx="3810000" cy="250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85800" y="4050587"/>
            <a:ext cx="3810000" cy="246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1747183" y="1437900"/>
            <a:ext cx="5402120" cy="4708981"/>
          </a:xfrm>
          <a:prstGeom prst="rect">
            <a:avLst/>
          </a:prstGeom>
          <a:noFill/>
        </p:spPr>
        <p:txBody>
          <a:bodyPr wrap="none" lIns="91440" tIns="45720" rIns="91440" bIns="45720">
            <a:spAutoFit/>
          </a:bodyPr>
          <a:lstStyle/>
          <a:p>
            <a:pPr algn="ctr"/>
            <a:r>
              <a:rPr lang="en-US" sz="6000" b="0" cap="none" spc="0" dirty="0" smtClean="0">
                <a:ln w="0">
                  <a:solidFill>
                    <a:schemeClr val="tx1"/>
                  </a:solidFill>
                </a:ln>
                <a:solidFill>
                  <a:schemeClr val="bg1"/>
                </a:solidFill>
                <a:effectLst>
                  <a:outerShdw blurRad="38100" dist="25400" dir="5400000" algn="ctr" rotWithShape="0">
                    <a:srgbClr val="6E747A">
                      <a:alpha val="43000"/>
                    </a:srgbClr>
                  </a:outerShdw>
                </a:effectLst>
              </a:rPr>
              <a:t>WEEDS</a:t>
            </a:r>
          </a:p>
          <a:p>
            <a:pPr algn="ctr"/>
            <a:endParaRPr lang="en-US" sz="6000" dirty="0">
              <a:ln w="0">
                <a:solidFill>
                  <a:schemeClr val="tx1"/>
                </a:solidFill>
              </a:ln>
              <a:solidFill>
                <a:schemeClr val="bg1"/>
              </a:solidFill>
              <a:effectLst>
                <a:outerShdw blurRad="38100" dist="25400" dir="5400000" algn="ctr" rotWithShape="0">
                  <a:srgbClr val="6E747A">
                    <a:alpha val="43000"/>
                  </a:srgbClr>
                </a:outerShdw>
              </a:effectLst>
            </a:endParaRPr>
          </a:p>
          <a:p>
            <a:pPr algn="ctr"/>
            <a:r>
              <a:rPr lang="en-US" sz="6000" dirty="0" smtClean="0">
                <a:ln w="0">
                  <a:solidFill>
                    <a:schemeClr val="tx1"/>
                  </a:solidFill>
                </a:ln>
                <a:solidFill>
                  <a:schemeClr val="bg1"/>
                </a:solidFill>
                <a:effectLst>
                  <a:outerShdw blurRad="38100" dist="25400" dir="5400000" algn="ctr" rotWithShape="0">
                    <a:srgbClr val="6E747A">
                      <a:alpha val="43000"/>
                    </a:srgbClr>
                  </a:outerShdw>
                </a:effectLst>
              </a:rPr>
              <a:t>VS</a:t>
            </a:r>
          </a:p>
          <a:p>
            <a:pPr algn="ctr"/>
            <a:endParaRPr lang="en-US" sz="6000" dirty="0">
              <a:ln w="0">
                <a:solidFill>
                  <a:schemeClr val="tx1"/>
                </a:solidFill>
              </a:ln>
              <a:solidFill>
                <a:schemeClr val="bg1"/>
              </a:solidFill>
              <a:effectLst>
                <a:outerShdw blurRad="38100" dist="25400" dir="5400000" algn="ctr" rotWithShape="0">
                  <a:srgbClr val="6E747A">
                    <a:alpha val="43000"/>
                  </a:srgbClr>
                </a:outerShdw>
              </a:effectLst>
            </a:endParaRPr>
          </a:p>
          <a:p>
            <a:pPr algn="ctr"/>
            <a:r>
              <a:rPr lang="en-US" sz="6000" b="0" cap="none" spc="0" dirty="0" smtClean="0">
                <a:ln w="0">
                  <a:solidFill>
                    <a:schemeClr val="tx1"/>
                  </a:solidFill>
                </a:ln>
                <a:solidFill>
                  <a:schemeClr val="bg1"/>
                </a:solidFill>
                <a:effectLst>
                  <a:outerShdw blurRad="38100" dist="25400" dir="5400000" algn="ctr" rotWithShape="0">
                    <a:srgbClr val="6E747A">
                      <a:alpha val="43000"/>
                    </a:srgbClr>
                  </a:outerShdw>
                </a:effectLst>
              </a:rPr>
              <a:t>NATIVE GRASSES</a:t>
            </a:r>
            <a:endParaRPr lang="en-US" sz="6000" b="0" cap="none" spc="0" dirty="0">
              <a:ln w="0">
                <a:solidFill>
                  <a:schemeClr val="tx1"/>
                </a:solidFill>
              </a:ln>
              <a:solidFill>
                <a:schemeClr val="bg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74050165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440" y="92852"/>
            <a:ext cx="7886700" cy="1325563"/>
          </a:xfrm>
        </p:spPr>
        <p:txBody>
          <a:bodyPr/>
          <a:lstStyle/>
          <a:p>
            <a:r>
              <a:rPr lang="en-US" dirty="0" smtClean="0"/>
              <a:t>Field and vegetable crop IPM lab</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5206212" y="1679672"/>
            <a:ext cx="3591199" cy="4351337"/>
          </a:xfrm>
        </p:spPr>
      </p:pic>
      <p:grpSp>
        <p:nvGrpSpPr>
          <p:cNvPr id="7" name="Group 6"/>
          <p:cNvGrpSpPr/>
          <p:nvPr/>
        </p:nvGrpSpPr>
        <p:grpSpPr>
          <a:xfrm>
            <a:off x="181725" y="1679672"/>
            <a:ext cx="4775866" cy="1130540"/>
            <a:chOff x="181725" y="1987234"/>
            <a:chExt cx="4775866" cy="1130540"/>
          </a:xfrm>
        </p:grpSpPr>
        <p:sp>
          <p:nvSpPr>
            <p:cNvPr id="6" name="Rectangle 5"/>
            <p:cNvSpPr/>
            <p:nvPr/>
          </p:nvSpPr>
          <p:spPr>
            <a:xfrm>
              <a:off x="181725" y="1987234"/>
              <a:ext cx="4775866" cy="113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42440" y="2168428"/>
              <a:ext cx="4240581" cy="795109"/>
            </a:xfrm>
            <a:prstGeom prst="rect">
              <a:avLst/>
            </a:prstGeom>
          </p:spPr>
        </p:pic>
      </p:grpSp>
      <p:grpSp>
        <p:nvGrpSpPr>
          <p:cNvPr id="12" name="Group 11"/>
          <p:cNvGrpSpPr/>
          <p:nvPr/>
        </p:nvGrpSpPr>
        <p:grpSpPr>
          <a:xfrm>
            <a:off x="342440" y="3575243"/>
            <a:ext cx="4691199" cy="2150855"/>
            <a:chOff x="342440" y="3575243"/>
            <a:chExt cx="4691199" cy="2150855"/>
          </a:xfrm>
        </p:grpSpPr>
        <p:pic>
          <p:nvPicPr>
            <p:cNvPr id="8" name="Picture 7"/>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42440" y="3575243"/>
              <a:ext cx="3886200" cy="1115568"/>
            </a:xfrm>
            <a:prstGeom prst="rect">
              <a:avLst/>
            </a:prstGeom>
          </p:spPr>
        </p:pic>
        <p:grpSp>
          <p:nvGrpSpPr>
            <p:cNvPr id="11" name="Group 10"/>
            <p:cNvGrpSpPr/>
            <p:nvPr/>
          </p:nvGrpSpPr>
          <p:grpSpPr>
            <a:xfrm>
              <a:off x="342440" y="4880278"/>
              <a:ext cx="4691199" cy="845820"/>
              <a:chOff x="342440" y="4986809"/>
              <a:chExt cx="4779976" cy="916841"/>
            </a:xfrm>
          </p:grpSpPr>
          <p:sp>
            <p:nvSpPr>
              <p:cNvPr id="10" name="Rectangle 9"/>
              <p:cNvSpPr/>
              <p:nvPr/>
            </p:nvSpPr>
            <p:spPr>
              <a:xfrm>
                <a:off x="342440" y="4986809"/>
                <a:ext cx="4779976" cy="9168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06028" y="5155695"/>
                <a:ext cx="4451564" cy="626253"/>
              </a:xfrm>
              <a:prstGeom prst="rect">
                <a:avLst/>
              </a:prstGeom>
            </p:spPr>
          </p:pic>
        </p:grpSp>
      </p:grpSp>
    </p:spTree>
    <p:extLst>
      <p:ext uri="{BB962C8B-B14F-4D97-AF65-F5344CB8AC3E}">
        <p14:creationId xmlns:p14="http://schemas.microsoft.com/office/powerpoint/2010/main" val="34757113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3431830459"/>
              </p:ext>
            </p:extLst>
          </p:nvPr>
        </p:nvGraphicFramePr>
        <p:xfrm>
          <a:off x="533400" y="530225"/>
          <a:ext cx="7950200" cy="4929188"/>
        </p:xfrm>
        <a:graphic>
          <a:graphicData uri="http://schemas.openxmlformats.org/presentationml/2006/ole">
            <mc:AlternateContent xmlns:mc="http://schemas.openxmlformats.org/markup-compatibility/2006">
              <mc:Choice xmlns:v="urn:schemas-microsoft-com:vml" Requires="v">
                <p:oleObj spid="_x0000_s5134" name="Chart" r:id="rId3" imgW="5562905" imgH="3448507" progId="Excel.Chart.8">
                  <p:embed/>
                </p:oleObj>
              </mc:Choice>
              <mc:Fallback>
                <p:oleObj name="Chart" r:id="rId3" imgW="5562905" imgH="3448507" progId="Excel.Chart.8">
                  <p:embed/>
                  <p:pic>
                    <p:nvPicPr>
                      <p:cNvPr id="20483"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530225"/>
                        <a:ext cx="7950200" cy="4929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5" name="AutoShape 5"/>
          <p:cNvSpPr>
            <a:spLocks noChangeArrowheads="1"/>
          </p:cNvSpPr>
          <p:nvPr/>
        </p:nvSpPr>
        <p:spPr bwMode="auto">
          <a:xfrm>
            <a:off x="3886200" y="3505200"/>
            <a:ext cx="228600" cy="228600"/>
          </a:xfrm>
          <a:prstGeom prst="star5">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lang="en-US">
              <a:solidFill>
                <a:schemeClr val="bg1"/>
              </a:solidFill>
            </a:endParaRPr>
          </a:p>
        </p:txBody>
      </p:sp>
      <p:sp>
        <p:nvSpPr>
          <p:cNvPr id="6" name="AutoShape 6"/>
          <p:cNvSpPr>
            <a:spLocks noChangeArrowheads="1"/>
          </p:cNvSpPr>
          <p:nvPr/>
        </p:nvSpPr>
        <p:spPr bwMode="auto">
          <a:xfrm>
            <a:off x="6705600" y="4724400"/>
            <a:ext cx="228600" cy="228600"/>
          </a:xfrm>
          <a:prstGeom prst="star5">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lang="en-US">
              <a:solidFill>
                <a:schemeClr val="bg1"/>
              </a:solidFill>
            </a:endParaRPr>
          </a:p>
        </p:txBody>
      </p:sp>
      <p:sp>
        <p:nvSpPr>
          <p:cNvPr id="7" name="AutoShape 7"/>
          <p:cNvSpPr>
            <a:spLocks noChangeArrowheads="1"/>
          </p:cNvSpPr>
          <p:nvPr/>
        </p:nvSpPr>
        <p:spPr bwMode="auto">
          <a:xfrm>
            <a:off x="914400" y="5638800"/>
            <a:ext cx="228600" cy="228600"/>
          </a:xfrm>
          <a:prstGeom prst="star5">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lang="en-US">
              <a:solidFill>
                <a:schemeClr val="bg1"/>
              </a:solidFill>
            </a:endParaRPr>
          </a:p>
        </p:txBody>
      </p:sp>
      <p:sp>
        <p:nvSpPr>
          <p:cNvPr id="8" name="AutoShape 8"/>
          <p:cNvSpPr>
            <a:spLocks noChangeArrowheads="1"/>
          </p:cNvSpPr>
          <p:nvPr/>
        </p:nvSpPr>
        <p:spPr bwMode="auto">
          <a:xfrm>
            <a:off x="914400" y="6172200"/>
            <a:ext cx="228600" cy="228600"/>
          </a:xfrm>
          <a:prstGeom prst="star5">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lang="en-US">
              <a:solidFill>
                <a:schemeClr val="bg1"/>
              </a:solidFill>
            </a:endParaRPr>
          </a:p>
        </p:txBody>
      </p:sp>
      <p:sp>
        <p:nvSpPr>
          <p:cNvPr id="9" name="Text Box 9"/>
          <p:cNvSpPr txBox="1">
            <a:spLocks noChangeArrowheads="1"/>
          </p:cNvSpPr>
          <p:nvPr/>
        </p:nvSpPr>
        <p:spPr bwMode="auto">
          <a:xfrm>
            <a:off x="1279525" y="5599113"/>
            <a:ext cx="514243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altLang="en-US" sz="1800" b="1">
                <a:solidFill>
                  <a:schemeClr val="bg1"/>
                </a:solidFill>
                <a:effectLst>
                  <a:outerShdw blurRad="38100" dist="38100" dir="2700000" algn="tl">
                    <a:srgbClr val="000000"/>
                  </a:outerShdw>
                </a:effectLst>
              </a:rPr>
              <a:t>Significantly greater than non-host border (p &lt; 0.05)</a:t>
            </a:r>
          </a:p>
        </p:txBody>
      </p:sp>
      <p:sp>
        <p:nvSpPr>
          <p:cNvPr id="10" name="Text Box 10"/>
          <p:cNvSpPr txBox="1">
            <a:spLocks noChangeArrowheads="1"/>
          </p:cNvSpPr>
          <p:nvPr/>
        </p:nvSpPr>
        <p:spPr bwMode="auto">
          <a:xfrm>
            <a:off x="1295400" y="6172200"/>
            <a:ext cx="603306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defRPr/>
            </a:pPr>
            <a:r>
              <a:rPr lang="en-US" altLang="en-US" sz="1800" b="1">
                <a:solidFill>
                  <a:schemeClr val="bg1"/>
                </a:solidFill>
                <a:effectLst>
                  <a:outerShdw blurRad="38100" dist="38100" dir="2700000" algn="tl">
                    <a:srgbClr val="000000"/>
                  </a:outerShdw>
                </a:effectLst>
              </a:rPr>
              <a:t>Mean of four fields not treated with insecticide for stink bugs</a:t>
            </a:r>
          </a:p>
        </p:txBody>
      </p:sp>
    </p:spTree>
    <p:extLst>
      <p:ext uri="{BB962C8B-B14F-4D97-AF65-F5344CB8AC3E}">
        <p14:creationId xmlns:p14="http://schemas.microsoft.com/office/powerpoint/2010/main" val="329878966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038" y="309142"/>
            <a:ext cx="7886700" cy="1325563"/>
          </a:xfrm>
        </p:spPr>
        <p:txBody>
          <a:bodyPr/>
          <a:lstStyle/>
          <a:p>
            <a:r>
              <a:rPr lang="en-US" dirty="0" smtClean="0"/>
              <a:t>Border weed control</a:t>
            </a:r>
            <a:endParaRPr lang="en-US" dirty="0"/>
          </a:p>
        </p:txBody>
      </p:sp>
      <p:sp>
        <p:nvSpPr>
          <p:cNvPr id="3" name="Content Placeholder 2"/>
          <p:cNvSpPr>
            <a:spLocks noGrp="1"/>
          </p:cNvSpPr>
          <p:nvPr>
            <p:ph idx="1"/>
          </p:nvPr>
        </p:nvSpPr>
        <p:spPr/>
        <p:txBody>
          <a:bodyPr/>
          <a:lstStyle/>
          <a:p>
            <a:r>
              <a:rPr lang="en-US" altLang="en-US" dirty="0">
                <a:latin typeface="Arial" panose="020B0604020202020204" pitchFamily="34" charset="0"/>
              </a:rPr>
              <a:t>Early spring cultivation of field borders destined to be adjacent to tomato fields</a:t>
            </a:r>
          </a:p>
          <a:p>
            <a:r>
              <a:rPr lang="en-US" altLang="en-US" dirty="0" smtClean="0">
                <a:latin typeface="Arial" panose="020B0604020202020204" pitchFamily="34" charset="0"/>
              </a:rPr>
              <a:t>Field-scale </a:t>
            </a:r>
            <a:r>
              <a:rPr lang="en-US" altLang="en-US" dirty="0">
                <a:latin typeface="Arial" panose="020B0604020202020204" pitchFamily="34" charset="0"/>
              </a:rPr>
              <a:t>or </a:t>
            </a:r>
            <a:r>
              <a:rPr lang="en-US" altLang="en-US" dirty="0" smtClean="0">
                <a:latin typeface="Arial" panose="020B0604020202020204" pitchFamily="34" charset="0"/>
              </a:rPr>
              <a:t>farm-scale </a:t>
            </a:r>
            <a:r>
              <a:rPr lang="en-US" altLang="en-US" dirty="0">
                <a:latin typeface="Arial" panose="020B0604020202020204" pitchFamily="34" charset="0"/>
              </a:rPr>
              <a:t>elimination of </a:t>
            </a:r>
            <a:r>
              <a:rPr lang="en-US" altLang="en-US" dirty="0" smtClean="0">
                <a:latin typeface="Arial" panose="020B0604020202020204" pitchFamily="34" charset="0"/>
              </a:rPr>
              <a:t>habitat </a:t>
            </a:r>
            <a:r>
              <a:rPr lang="en-US" altLang="en-US" dirty="0">
                <a:latin typeface="Arial" panose="020B0604020202020204" pitchFamily="34" charset="0"/>
              </a:rPr>
              <a:t>is likely to have </a:t>
            </a:r>
            <a:r>
              <a:rPr lang="en-US" altLang="en-US" dirty="0" smtClean="0">
                <a:latin typeface="Arial" panose="020B0604020202020204" pitchFamily="34" charset="0"/>
              </a:rPr>
              <a:t>the greatest influence</a:t>
            </a:r>
            <a:endParaRPr lang="en-US" altLang="en-US" dirty="0">
              <a:latin typeface="Arial" panose="020B0604020202020204" pitchFamily="34" charset="0"/>
            </a:endParaRPr>
          </a:p>
          <a:p>
            <a:endParaRPr lang="en-US" dirty="0"/>
          </a:p>
        </p:txBody>
      </p:sp>
    </p:spTree>
    <p:extLst>
      <p:ext uri="{BB962C8B-B14F-4D97-AF65-F5344CB8AC3E}">
        <p14:creationId xmlns:p14="http://schemas.microsoft.com/office/powerpoint/2010/main" val="234174900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cucumber"/>
          <p:cNvPicPr>
            <a:picLocks noChangeAspect="1" noChangeArrowheads="1"/>
          </p:cNvPicPr>
          <p:nvPr/>
        </p:nvPicPr>
        <p:blipFill>
          <a:blip r:embed="rId2">
            <a:extLst>
              <a:ext uri="{28A0092B-C50C-407E-A947-70E740481C1C}">
                <a14:useLocalDpi xmlns:a14="http://schemas.microsoft.com/office/drawing/2010/main"/>
              </a:ext>
            </a:extLst>
          </a:blip>
          <a:srcRect l="3333" t="4897" r="3333" b="4897"/>
          <a:stretch>
            <a:fillRect/>
          </a:stretch>
        </p:blipFill>
        <p:spPr bwMode="auto">
          <a:xfrm>
            <a:off x="0" y="1757808"/>
            <a:ext cx="4612443" cy="3327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708509" y="1757808"/>
            <a:ext cx="4435491" cy="3327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65224" y="5246942"/>
            <a:ext cx="7159576" cy="369332"/>
          </a:xfrm>
          <a:prstGeom prst="rect">
            <a:avLst/>
          </a:prstGeom>
          <a:noFill/>
        </p:spPr>
        <p:txBody>
          <a:bodyPr wrap="square" rtlCol="0">
            <a:spAutoFit/>
          </a:bodyPr>
          <a:lstStyle/>
          <a:p>
            <a:pPr algn="ctr"/>
            <a:r>
              <a:rPr lang="en-US" dirty="0" smtClean="0">
                <a:solidFill>
                  <a:schemeClr val="bg1"/>
                </a:solidFill>
              </a:rPr>
              <a:t>Egg parasitoid wasps (</a:t>
            </a:r>
            <a:r>
              <a:rPr lang="en-US" dirty="0" err="1" smtClean="0">
                <a:solidFill>
                  <a:schemeClr val="bg1"/>
                </a:solidFill>
              </a:rPr>
              <a:t>Scelionid</a:t>
            </a:r>
            <a:r>
              <a:rPr lang="en-US" dirty="0" smtClean="0">
                <a:solidFill>
                  <a:schemeClr val="bg1"/>
                </a:solidFill>
              </a:rPr>
              <a:t>), 15-25% parasitism in tomatoes</a:t>
            </a:r>
            <a:endParaRPr lang="en-US" dirty="0">
              <a:solidFill>
                <a:schemeClr val="bg1"/>
              </a:solidFill>
            </a:endParaRPr>
          </a:p>
        </p:txBody>
      </p:sp>
      <p:sp>
        <p:nvSpPr>
          <p:cNvPr id="7" name="TextBox 6"/>
          <p:cNvSpPr txBox="1"/>
          <p:nvPr/>
        </p:nvSpPr>
        <p:spPr>
          <a:xfrm>
            <a:off x="425762" y="291319"/>
            <a:ext cx="8426138" cy="1077218"/>
          </a:xfrm>
          <a:prstGeom prst="rect">
            <a:avLst/>
          </a:prstGeom>
          <a:noFill/>
        </p:spPr>
        <p:txBody>
          <a:bodyPr wrap="square" rtlCol="0">
            <a:spAutoFit/>
          </a:bodyPr>
          <a:lstStyle/>
          <a:p>
            <a:r>
              <a:rPr lang="en-US" sz="3200" dirty="0" smtClean="0">
                <a:solidFill>
                  <a:schemeClr val="bg1"/>
                </a:solidFill>
                <a:cs typeface="Calibri"/>
              </a:rPr>
              <a:t>Parasitoid wasps (and other natural enemies) attack stink bug eggs</a:t>
            </a:r>
            <a:endParaRPr lang="en-US" sz="3200" dirty="0">
              <a:solidFill>
                <a:schemeClr val="bg1"/>
              </a:solidFill>
              <a:cs typeface="Calibri"/>
            </a:endParaRPr>
          </a:p>
        </p:txBody>
      </p:sp>
    </p:spTree>
    <p:extLst>
      <p:ext uri="{BB962C8B-B14F-4D97-AF65-F5344CB8AC3E}">
        <p14:creationId xmlns:p14="http://schemas.microsoft.com/office/powerpoint/2010/main" val="257567106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22529" name="Picture 1" descr="Hedgerow.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754155" y="1887693"/>
            <a:ext cx="5225524" cy="3892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186613" y="438073"/>
            <a:ext cx="7464490" cy="1754326"/>
          </a:xfrm>
          <a:prstGeom prst="rect">
            <a:avLst/>
          </a:prstGeom>
        </p:spPr>
        <p:txBody>
          <a:bodyPr wrap="square">
            <a:spAutoFit/>
          </a:bodyPr>
          <a:lstStyle/>
          <a:p>
            <a:r>
              <a:rPr lang="en-US" sz="3600" dirty="0" smtClean="0">
                <a:solidFill>
                  <a:schemeClr val="bg1"/>
                </a:solidFill>
              </a:rPr>
              <a:t>Hedgerow of flowering plants enhance natural enemies and </a:t>
            </a:r>
            <a:r>
              <a:rPr lang="en-US" sz="3600" dirty="0" err="1" smtClean="0">
                <a:solidFill>
                  <a:schemeClr val="bg1"/>
                </a:solidFill>
              </a:rPr>
              <a:t>biocontrol</a:t>
            </a:r>
            <a:endParaRPr lang="en-US" sz="3600" dirty="0" smtClean="0">
              <a:solidFill>
                <a:schemeClr val="bg1"/>
              </a:solidFill>
            </a:endParaRPr>
          </a:p>
          <a:p>
            <a:endParaRPr lang="en-US" sz="3600" dirty="0" smtClean="0">
              <a:solidFill>
                <a:schemeClr val="bg1"/>
              </a:solidFill>
            </a:endParaRPr>
          </a:p>
        </p:txBody>
      </p:sp>
    </p:spTree>
    <p:extLst>
      <p:ext uri="{BB962C8B-B14F-4D97-AF65-F5344CB8AC3E}">
        <p14:creationId xmlns:p14="http://schemas.microsoft.com/office/powerpoint/2010/main" val="308432441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grpSp>
        <p:nvGrpSpPr>
          <p:cNvPr id="23556" name="Group 1"/>
          <p:cNvGrpSpPr>
            <a:grpSpLocks/>
          </p:cNvGrpSpPr>
          <p:nvPr/>
        </p:nvGrpSpPr>
        <p:grpSpPr bwMode="auto">
          <a:xfrm>
            <a:off x="912604" y="1358394"/>
            <a:ext cx="7874503" cy="5226139"/>
            <a:chOff x="-193675" y="1519238"/>
            <a:chExt cx="5384800" cy="4306887"/>
          </a:xfrm>
        </p:grpSpPr>
        <p:sp>
          <p:nvSpPr>
            <p:cNvPr id="23563" name="TextBox 4"/>
            <p:cNvSpPr txBox="1">
              <a:spLocks noChangeArrowheads="1"/>
            </p:cNvSpPr>
            <p:nvPr/>
          </p:nvSpPr>
          <p:spPr bwMode="auto">
            <a:xfrm>
              <a:off x="1146175" y="2586038"/>
              <a:ext cx="184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endParaRPr lang="en-US" sz="1800"/>
            </a:p>
          </p:txBody>
        </p:sp>
        <p:pic>
          <p:nvPicPr>
            <p:cNvPr id="23564" name="Picture 5"/>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93675" y="1519238"/>
              <a:ext cx="5384800" cy="430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5" name="TextBox 1"/>
            <p:cNvSpPr txBox="1">
              <a:spLocks noChangeArrowheads="1"/>
            </p:cNvSpPr>
            <p:nvPr/>
          </p:nvSpPr>
          <p:spPr bwMode="auto">
            <a:xfrm>
              <a:off x="889000" y="1522413"/>
              <a:ext cx="32877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a:t>Avg numbers of parasitoid wasps</a:t>
              </a:r>
            </a:p>
          </p:txBody>
        </p:sp>
        <p:sp>
          <p:nvSpPr>
            <p:cNvPr id="7" name="Oval 6"/>
            <p:cNvSpPr/>
            <p:nvPr/>
          </p:nvSpPr>
          <p:spPr>
            <a:xfrm>
              <a:off x="984250" y="4100513"/>
              <a:ext cx="165100" cy="138112"/>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Oval 7"/>
            <p:cNvSpPr/>
            <p:nvPr/>
          </p:nvSpPr>
          <p:spPr>
            <a:xfrm>
              <a:off x="806450" y="3025775"/>
              <a:ext cx="165100" cy="1397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 name="Oval 8"/>
            <p:cNvSpPr/>
            <p:nvPr/>
          </p:nvSpPr>
          <p:spPr>
            <a:xfrm>
              <a:off x="4049899" y="4584700"/>
              <a:ext cx="165100" cy="138112"/>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 name="Oval 10"/>
            <p:cNvSpPr/>
            <p:nvPr/>
          </p:nvSpPr>
          <p:spPr>
            <a:xfrm>
              <a:off x="2416175" y="4518025"/>
              <a:ext cx="165100" cy="138113"/>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2" name="Oval 11"/>
            <p:cNvSpPr/>
            <p:nvPr/>
          </p:nvSpPr>
          <p:spPr>
            <a:xfrm>
              <a:off x="809625" y="4019550"/>
              <a:ext cx="165100" cy="185738"/>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Oval 12"/>
            <p:cNvSpPr/>
            <p:nvPr/>
          </p:nvSpPr>
          <p:spPr>
            <a:xfrm>
              <a:off x="2416175" y="4757738"/>
              <a:ext cx="165100" cy="185737"/>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4" name="Oval 13"/>
            <p:cNvSpPr/>
            <p:nvPr/>
          </p:nvSpPr>
          <p:spPr>
            <a:xfrm>
              <a:off x="4037675" y="4722812"/>
              <a:ext cx="165100" cy="185737"/>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5" name="Oval 14"/>
            <p:cNvSpPr/>
            <p:nvPr/>
          </p:nvSpPr>
          <p:spPr>
            <a:xfrm>
              <a:off x="965499" y="4432805"/>
              <a:ext cx="165100" cy="18415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7" name="Oval 16"/>
            <p:cNvSpPr/>
            <p:nvPr/>
          </p:nvSpPr>
          <p:spPr>
            <a:xfrm>
              <a:off x="2416175" y="3471559"/>
              <a:ext cx="165100" cy="185737"/>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8" name="Oval 17"/>
            <p:cNvSpPr/>
            <p:nvPr/>
          </p:nvSpPr>
          <p:spPr>
            <a:xfrm>
              <a:off x="2416175" y="3282648"/>
              <a:ext cx="165100" cy="138112"/>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5" name="Group 4"/>
          <p:cNvGrpSpPr>
            <a:grpSpLocks/>
          </p:cNvGrpSpPr>
          <p:nvPr/>
        </p:nvGrpSpPr>
        <p:grpSpPr bwMode="auto">
          <a:xfrm rot="21418399">
            <a:off x="2320629" y="4044615"/>
            <a:ext cx="6584616" cy="1537604"/>
            <a:chOff x="818878" y="3927977"/>
            <a:chExt cx="4367475" cy="1411590"/>
          </a:xfrm>
        </p:grpSpPr>
        <p:sp>
          <p:nvSpPr>
            <p:cNvPr id="2" name="Oval 1"/>
            <p:cNvSpPr/>
            <p:nvPr/>
          </p:nvSpPr>
          <p:spPr>
            <a:xfrm rot="731494">
              <a:off x="818878" y="3927977"/>
              <a:ext cx="3663604" cy="1411590"/>
            </a:xfrm>
            <a:prstGeom prst="ellipse">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3560" name="TextBox 3"/>
            <p:cNvSpPr txBox="1">
              <a:spLocks noChangeArrowheads="1"/>
            </p:cNvSpPr>
            <p:nvPr/>
          </p:nvSpPr>
          <p:spPr bwMode="auto">
            <a:xfrm rot="181601">
              <a:off x="3802546" y="4055607"/>
              <a:ext cx="1383807" cy="33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dirty="0"/>
                <a:t>Tomato crop</a:t>
              </a:r>
            </a:p>
          </p:txBody>
        </p:sp>
      </p:grpSp>
      <p:grpSp>
        <p:nvGrpSpPr>
          <p:cNvPr id="10" name="Group 9"/>
          <p:cNvGrpSpPr/>
          <p:nvPr/>
        </p:nvGrpSpPr>
        <p:grpSpPr>
          <a:xfrm>
            <a:off x="2241744" y="2674476"/>
            <a:ext cx="1849719" cy="2357437"/>
            <a:chOff x="711198" y="2586038"/>
            <a:chExt cx="1487850" cy="2357437"/>
          </a:xfrm>
        </p:grpSpPr>
        <p:sp>
          <p:nvSpPr>
            <p:cNvPr id="3" name="Oval 2"/>
            <p:cNvSpPr/>
            <p:nvPr/>
          </p:nvSpPr>
          <p:spPr bwMode="auto">
            <a:xfrm>
              <a:off x="711198" y="2586038"/>
              <a:ext cx="391489" cy="2357437"/>
            </a:xfrm>
            <a:prstGeom prst="ellipse">
              <a:avLst/>
            </a:prstGeom>
            <a:noFill/>
            <a:ln w="28575" cmpd="sng">
              <a:solidFill>
                <a:srgbClr val="0000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 name="TextBox 3"/>
            <p:cNvSpPr txBox="1"/>
            <p:nvPr/>
          </p:nvSpPr>
          <p:spPr>
            <a:xfrm>
              <a:off x="1054421" y="2712084"/>
              <a:ext cx="1144627" cy="369332"/>
            </a:xfrm>
            <a:prstGeom prst="rect">
              <a:avLst/>
            </a:prstGeom>
            <a:noFill/>
          </p:spPr>
          <p:txBody>
            <a:bodyPr wrap="none" rtlCol="0">
              <a:spAutoFit/>
            </a:bodyPr>
            <a:lstStyle/>
            <a:p>
              <a:r>
                <a:rPr lang="en-US" dirty="0" smtClean="0">
                  <a:solidFill>
                    <a:srgbClr val="0000FF"/>
                  </a:solidFill>
                </a:rPr>
                <a:t>Field edge</a:t>
              </a:r>
              <a:endParaRPr lang="en-US" dirty="0">
                <a:solidFill>
                  <a:srgbClr val="0000FF"/>
                </a:solidFill>
              </a:endParaRPr>
            </a:p>
          </p:txBody>
        </p:sp>
      </p:grpSp>
      <p:sp>
        <p:nvSpPr>
          <p:cNvPr id="6" name="Rectangle 5"/>
          <p:cNvSpPr/>
          <p:nvPr/>
        </p:nvSpPr>
        <p:spPr>
          <a:xfrm>
            <a:off x="345464" y="284855"/>
            <a:ext cx="8533141" cy="892552"/>
          </a:xfrm>
          <a:prstGeom prst="rect">
            <a:avLst/>
          </a:prstGeom>
        </p:spPr>
        <p:txBody>
          <a:bodyPr wrap="square">
            <a:spAutoFit/>
          </a:bodyPr>
          <a:lstStyle/>
          <a:p>
            <a:r>
              <a:rPr lang="en-US" sz="2600" dirty="0">
                <a:solidFill>
                  <a:schemeClr val="bg1"/>
                </a:solidFill>
              </a:rPr>
              <a:t>Hedgerows had </a:t>
            </a:r>
            <a:r>
              <a:rPr lang="en-US" sz="2600" dirty="0" smtClean="0">
                <a:solidFill>
                  <a:schemeClr val="bg1"/>
                </a:solidFill>
              </a:rPr>
              <a:t>more </a:t>
            </a:r>
            <a:r>
              <a:rPr lang="en-US" sz="2600" dirty="0">
                <a:solidFill>
                  <a:schemeClr val="bg1"/>
                </a:solidFill>
              </a:rPr>
              <a:t>parasitoid wasps and exported </a:t>
            </a:r>
            <a:r>
              <a:rPr lang="en-US" sz="2600" dirty="0" smtClean="0">
                <a:solidFill>
                  <a:schemeClr val="bg1"/>
                </a:solidFill>
              </a:rPr>
              <a:t>more </a:t>
            </a:r>
            <a:r>
              <a:rPr lang="en-US" sz="2600" dirty="0">
                <a:solidFill>
                  <a:schemeClr val="bg1"/>
                </a:solidFill>
              </a:rPr>
              <a:t>parasitoid wasps into adjacent crops than weedy </a:t>
            </a:r>
            <a:r>
              <a:rPr lang="en-US" sz="2600" dirty="0" smtClean="0">
                <a:solidFill>
                  <a:schemeClr val="bg1"/>
                </a:solidFill>
              </a:rPr>
              <a:t>edges</a:t>
            </a:r>
            <a:endParaRPr lang="en-US" sz="2600" dirty="0">
              <a:solidFill>
                <a:schemeClr val="bg1"/>
              </a:solidFill>
            </a:endParaRPr>
          </a:p>
        </p:txBody>
      </p:sp>
    </p:spTree>
    <p:extLst>
      <p:ext uri="{BB962C8B-B14F-4D97-AF65-F5344CB8AC3E}">
        <p14:creationId xmlns:p14="http://schemas.microsoft.com/office/powerpoint/2010/main" val="2133780001"/>
      </p:ext>
    </p:extLst>
  </p:cSld>
  <p:clrMapOvr>
    <a:masterClrMapping/>
  </p:clrMapOvr>
  <p:transition xmlns:p14="http://schemas.microsoft.com/office/powerpoint/2010/main">
    <p:cut/>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24577" name="Picture 5" descr="hedge"/>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192019" y="4000107"/>
            <a:ext cx="3393181" cy="2545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8" name="Picture 4" descr="consperse.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48569" y="1770845"/>
            <a:ext cx="4419600" cy="293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1" descr="s_image6462-1.jpg"/>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6337300" y="70633"/>
            <a:ext cx="2247900"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17500" y="337333"/>
            <a:ext cx="5727700" cy="954107"/>
          </a:xfrm>
          <a:prstGeom prst="rect">
            <a:avLst/>
          </a:prstGeom>
          <a:noFill/>
        </p:spPr>
        <p:txBody>
          <a:bodyPr wrap="square" rtlCol="0">
            <a:spAutoFit/>
          </a:bodyPr>
          <a:lstStyle/>
          <a:p>
            <a:r>
              <a:rPr lang="en-US" sz="2800" dirty="0" smtClean="0">
                <a:solidFill>
                  <a:schemeClr val="bg1"/>
                </a:solidFill>
              </a:rPr>
              <a:t>Hedgerows and parasitism of </a:t>
            </a:r>
            <a:r>
              <a:rPr lang="en-US" sz="2800" dirty="0">
                <a:solidFill>
                  <a:schemeClr val="bg1"/>
                </a:solidFill>
              </a:rPr>
              <a:t>stink bug egg </a:t>
            </a:r>
            <a:r>
              <a:rPr lang="en-US" sz="2800" dirty="0" smtClean="0">
                <a:solidFill>
                  <a:schemeClr val="bg1"/>
                </a:solidFill>
              </a:rPr>
              <a:t>masses</a:t>
            </a:r>
            <a:endParaRPr lang="en-US" sz="2800" dirty="0">
              <a:solidFill>
                <a:schemeClr val="bg1"/>
              </a:solidFill>
            </a:endParaRPr>
          </a:p>
        </p:txBody>
      </p:sp>
    </p:spTree>
    <p:extLst>
      <p:ext uri="{BB962C8B-B14F-4D97-AF65-F5344CB8AC3E}">
        <p14:creationId xmlns:p14="http://schemas.microsoft.com/office/powerpoint/2010/main" val="162595681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graphicFrame>
        <p:nvGraphicFramePr>
          <p:cNvPr id="25601" name="Object 3"/>
          <p:cNvGraphicFramePr>
            <a:graphicFrameLocks noChangeAspect="1"/>
          </p:cNvGraphicFramePr>
          <p:nvPr>
            <p:extLst>
              <p:ext uri="{D42A27DB-BD31-4B8C-83A1-F6EECF244321}">
                <p14:modId xmlns:p14="http://schemas.microsoft.com/office/powerpoint/2010/main" val="504177194"/>
              </p:ext>
            </p:extLst>
          </p:nvPr>
        </p:nvGraphicFramePr>
        <p:xfrm>
          <a:off x="1028700" y="803275"/>
          <a:ext cx="6999288" cy="5629275"/>
        </p:xfrm>
        <a:graphic>
          <a:graphicData uri="http://schemas.openxmlformats.org/presentationml/2006/ole">
            <mc:AlternateContent xmlns:mc="http://schemas.openxmlformats.org/markup-compatibility/2006">
              <mc:Choice xmlns:v="urn:schemas-microsoft-com:vml" Requires="v">
                <p:oleObj spid="_x0000_s6158" r:id="rId3" imgW="5486400" imgH="4419600" progId="">
                  <p:embed/>
                </p:oleObj>
              </mc:Choice>
              <mc:Fallback>
                <p:oleObj r:id="rId3" imgW="5486400" imgH="4419600" progId="">
                  <p:embed/>
                  <p:pic>
                    <p:nvPicPr>
                      <p:cNvPr id="25601"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8700" y="803275"/>
                        <a:ext cx="6999288" cy="562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5602" name="TextBox 1"/>
          <p:cNvSpPr txBox="1">
            <a:spLocks noChangeArrowheads="1"/>
          </p:cNvSpPr>
          <p:nvPr/>
        </p:nvSpPr>
        <p:spPr bwMode="auto">
          <a:xfrm>
            <a:off x="254793" y="178593"/>
            <a:ext cx="83285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dirty="0">
                <a:solidFill>
                  <a:schemeClr val="bg1"/>
                </a:solidFill>
              </a:rPr>
              <a:t>Stink bug parasitism in tomato fields 10% higher with </a:t>
            </a:r>
            <a:r>
              <a:rPr lang="en-US" dirty="0" smtClean="0">
                <a:solidFill>
                  <a:schemeClr val="bg1"/>
                </a:solidFill>
              </a:rPr>
              <a:t>hedgerows</a:t>
            </a:r>
            <a:endParaRPr lang="en-US" dirty="0">
              <a:solidFill>
                <a:schemeClr val="bg1"/>
              </a:solidFill>
            </a:endParaRPr>
          </a:p>
        </p:txBody>
      </p:sp>
      <p:sp>
        <p:nvSpPr>
          <p:cNvPr id="5" name="Oval 4"/>
          <p:cNvSpPr/>
          <p:nvPr/>
        </p:nvSpPr>
        <p:spPr>
          <a:xfrm>
            <a:off x="2085975" y="3930650"/>
            <a:ext cx="165100" cy="138113"/>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 name="Oval 5"/>
          <p:cNvSpPr/>
          <p:nvPr/>
        </p:nvSpPr>
        <p:spPr>
          <a:xfrm>
            <a:off x="2416175" y="3055938"/>
            <a:ext cx="165100" cy="138112"/>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Oval 6"/>
          <p:cNvSpPr/>
          <p:nvPr/>
        </p:nvSpPr>
        <p:spPr>
          <a:xfrm>
            <a:off x="4738688" y="3860800"/>
            <a:ext cx="165100" cy="1397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Oval 7"/>
          <p:cNvSpPr/>
          <p:nvPr/>
        </p:nvSpPr>
        <p:spPr>
          <a:xfrm>
            <a:off x="7315200" y="4238625"/>
            <a:ext cx="165100" cy="1397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 name="Oval 8"/>
          <p:cNvSpPr/>
          <p:nvPr/>
        </p:nvSpPr>
        <p:spPr>
          <a:xfrm>
            <a:off x="4318000" y="2130425"/>
            <a:ext cx="165100" cy="1397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0" name="Oval 9"/>
          <p:cNvSpPr/>
          <p:nvPr/>
        </p:nvSpPr>
        <p:spPr>
          <a:xfrm>
            <a:off x="2168525" y="4645025"/>
            <a:ext cx="165100" cy="18415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1" name="Oval 10"/>
          <p:cNvSpPr/>
          <p:nvPr/>
        </p:nvSpPr>
        <p:spPr>
          <a:xfrm>
            <a:off x="2416175" y="4000500"/>
            <a:ext cx="165100" cy="185738"/>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2" name="Oval 11"/>
          <p:cNvSpPr/>
          <p:nvPr/>
        </p:nvSpPr>
        <p:spPr>
          <a:xfrm>
            <a:off x="4745038" y="4645025"/>
            <a:ext cx="165100" cy="18415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Oval 12"/>
          <p:cNvSpPr/>
          <p:nvPr/>
        </p:nvSpPr>
        <p:spPr>
          <a:xfrm>
            <a:off x="4318000" y="2422525"/>
            <a:ext cx="165100" cy="18415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4" name="Oval 13"/>
          <p:cNvSpPr/>
          <p:nvPr/>
        </p:nvSpPr>
        <p:spPr>
          <a:xfrm>
            <a:off x="7397750" y="4645025"/>
            <a:ext cx="165100" cy="184150"/>
          </a:xfrm>
          <a:prstGeom prst="ellipse">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nvGrpSpPr>
          <p:cNvPr id="16" name="Group 15"/>
          <p:cNvGrpSpPr>
            <a:grpSpLocks/>
          </p:cNvGrpSpPr>
          <p:nvPr/>
        </p:nvGrpSpPr>
        <p:grpSpPr bwMode="auto">
          <a:xfrm>
            <a:off x="2006600" y="3055938"/>
            <a:ext cx="5908675" cy="2211387"/>
            <a:chOff x="2006439" y="2928938"/>
            <a:chExt cx="5908281" cy="2211481"/>
          </a:xfrm>
        </p:grpSpPr>
        <p:sp>
          <p:nvSpPr>
            <p:cNvPr id="3" name="Oval 2"/>
            <p:cNvSpPr/>
            <p:nvPr/>
          </p:nvSpPr>
          <p:spPr>
            <a:xfrm rot="914859">
              <a:off x="2006439" y="3048005"/>
              <a:ext cx="5908281" cy="2092414"/>
            </a:xfrm>
            <a:prstGeom prst="ellipse">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5616" name="TextBox 14"/>
            <p:cNvSpPr txBox="1">
              <a:spLocks noChangeArrowheads="1"/>
            </p:cNvSpPr>
            <p:nvPr/>
          </p:nvSpPr>
          <p:spPr bwMode="auto">
            <a:xfrm>
              <a:off x="5994400" y="2928938"/>
              <a:ext cx="13861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a:t>Tomato crop</a:t>
              </a:r>
            </a:p>
          </p:txBody>
        </p:sp>
      </p:grpSp>
      <p:grpSp>
        <p:nvGrpSpPr>
          <p:cNvPr id="17" name="Group 16"/>
          <p:cNvGrpSpPr/>
          <p:nvPr/>
        </p:nvGrpSpPr>
        <p:grpSpPr>
          <a:xfrm>
            <a:off x="1981200" y="3670300"/>
            <a:ext cx="1579602" cy="1765300"/>
            <a:chOff x="1981200" y="3543300"/>
            <a:chExt cx="1579602" cy="1765300"/>
          </a:xfrm>
        </p:grpSpPr>
        <p:sp>
          <p:nvSpPr>
            <p:cNvPr id="2" name="Oval 1"/>
            <p:cNvSpPr/>
            <p:nvPr/>
          </p:nvSpPr>
          <p:spPr bwMode="auto">
            <a:xfrm>
              <a:off x="1981200" y="3543300"/>
              <a:ext cx="434975" cy="1765300"/>
            </a:xfrm>
            <a:prstGeom prst="ellipse">
              <a:avLst/>
            </a:prstGeom>
            <a:noFill/>
            <a:ln w="28575" cmpd="sng">
              <a:solidFill>
                <a:srgbClr val="0000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5" name="TextBox 14"/>
            <p:cNvSpPr txBox="1"/>
            <p:nvPr/>
          </p:nvSpPr>
          <p:spPr>
            <a:xfrm>
              <a:off x="2416175" y="4939268"/>
              <a:ext cx="1144627" cy="369332"/>
            </a:xfrm>
            <a:prstGeom prst="rect">
              <a:avLst/>
            </a:prstGeom>
            <a:noFill/>
          </p:spPr>
          <p:txBody>
            <a:bodyPr wrap="none" rtlCol="0">
              <a:spAutoFit/>
            </a:bodyPr>
            <a:lstStyle/>
            <a:p>
              <a:r>
                <a:rPr lang="en-US" dirty="0" smtClean="0">
                  <a:solidFill>
                    <a:srgbClr val="0000FF"/>
                  </a:solidFill>
                </a:rPr>
                <a:t>Field edge</a:t>
              </a:r>
              <a:endParaRPr lang="en-US" dirty="0">
                <a:solidFill>
                  <a:srgbClr val="0000FF"/>
                </a:solidFill>
              </a:endParaRPr>
            </a:p>
          </p:txBody>
        </p:sp>
      </p:grpSp>
    </p:spTree>
    <p:extLst>
      <p:ext uri="{BB962C8B-B14F-4D97-AF65-F5344CB8AC3E}">
        <p14:creationId xmlns:p14="http://schemas.microsoft.com/office/powerpoint/2010/main" val="7319208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graphicFrame>
        <p:nvGraphicFramePr>
          <p:cNvPr id="4" name="Object 2"/>
          <p:cNvGraphicFramePr>
            <a:graphicFrameLocks noChangeAspect="1"/>
          </p:cNvGraphicFramePr>
          <p:nvPr/>
        </p:nvGraphicFramePr>
        <p:xfrm>
          <a:off x="696913" y="809625"/>
          <a:ext cx="7620000" cy="4635500"/>
        </p:xfrm>
        <a:graphic>
          <a:graphicData uri="http://schemas.openxmlformats.org/presentationml/2006/ole">
            <mc:AlternateContent xmlns:mc="http://schemas.openxmlformats.org/markup-compatibility/2006">
              <mc:Choice xmlns:v="urn:schemas-microsoft-com:vml" Requires="v">
                <p:oleObj spid="_x0000_s4110" name="Chart" r:id="rId3" imgW="7620305" imgH="4639056" progId="Excel.Chart.8">
                  <p:embed/>
                </p:oleObj>
              </mc:Choice>
              <mc:Fallback>
                <p:oleObj name="Chart" r:id="rId3" imgW="7620305" imgH="4639056" progId="Excel.Chart.8">
                  <p:embed/>
                  <p:pic>
                    <p:nvPicPr>
                      <p:cNvPr id="15362"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913" y="809625"/>
                        <a:ext cx="7620000" cy="463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AutoShape 3"/>
          <p:cNvSpPr>
            <a:spLocks noChangeArrowheads="1"/>
          </p:cNvSpPr>
          <p:nvPr/>
        </p:nvSpPr>
        <p:spPr bwMode="auto">
          <a:xfrm>
            <a:off x="2895600" y="2209800"/>
            <a:ext cx="228600" cy="228600"/>
          </a:xfrm>
          <a:prstGeom prst="star5">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lang="en-US"/>
          </a:p>
        </p:txBody>
      </p:sp>
      <p:sp>
        <p:nvSpPr>
          <p:cNvPr id="6" name="AutoShape 4"/>
          <p:cNvSpPr>
            <a:spLocks noChangeArrowheads="1"/>
          </p:cNvSpPr>
          <p:nvPr/>
        </p:nvSpPr>
        <p:spPr bwMode="auto">
          <a:xfrm>
            <a:off x="5029200" y="1752600"/>
            <a:ext cx="228600" cy="228600"/>
          </a:xfrm>
          <a:prstGeom prst="star5">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lang="en-US"/>
          </a:p>
        </p:txBody>
      </p:sp>
      <p:sp>
        <p:nvSpPr>
          <p:cNvPr id="7" name="AutoShape 5"/>
          <p:cNvSpPr>
            <a:spLocks noChangeArrowheads="1"/>
          </p:cNvSpPr>
          <p:nvPr/>
        </p:nvSpPr>
        <p:spPr bwMode="auto">
          <a:xfrm>
            <a:off x="990600" y="5715000"/>
            <a:ext cx="228600" cy="228600"/>
          </a:xfrm>
          <a:prstGeom prst="star5">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endParaRPr lang="en-US"/>
          </a:p>
        </p:txBody>
      </p:sp>
      <p:sp>
        <p:nvSpPr>
          <p:cNvPr id="8" name="Text Box 6"/>
          <p:cNvSpPr txBox="1">
            <a:spLocks noChangeArrowheads="1"/>
          </p:cNvSpPr>
          <p:nvPr/>
        </p:nvSpPr>
        <p:spPr bwMode="auto">
          <a:xfrm>
            <a:off x="1295400" y="5638800"/>
            <a:ext cx="5232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sz="2400">
                <a:solidFill>
                  <a:schemeClr val="tx1"/>
                </a:solidFill>
                <a:latin typeface="Arial" panose="020B0604020202020204" pitchFamily="34" charset="0"/>
              </a:defRPr>
            </a:lvl1pPr>
            <a:lvl2pPr marL="742950" indent="-285750" algn="ctr">
              <a:defRPr sz="2400">
                <a:solidFill>
                  <a:schemeClr val="tx1"/>
                </a:solidFill>
                <a:latin typeface="Arial" panose="020B0604020202020204" pitchFamily="34" charset="0"/>
              </a:defRPr>
            </a:lvl2pPr>
            <a:lvl3pPr marL="1143000" indent="-228600" algn="ctr">
              <a:defRPr sz="2400">
                <a:solidFill>
                  <a:schemeClr val="tx1"/>
                </a:solidFill>
                <a:latin typeface="Arial" panose="020B0604020202020204" pitchFamily="34" charset="0"/>
              </a:defRPr>
            </a:lvl3pPr>
            <a:lvl4pPr marL="1600200" indent="-228600" algn="ctr">
              <a:defRPr sz="2400">
                <a:solidFill>
                  <a:schemeClr val="tx1"/>
                </a:solidFill>
                <a:latin typeface="Arial" panose="020B0604020202020204" pitchFamily="34" charset="0"/>
              </a:defRPr>
            </a:lvl4pPr>
            <a:lvl5pPr marL="2057400" indent="-228600" algn="ctr">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algn="l" eaLnBrk="1" hangingPunct="1"/>
            <a:r>
              <a:rPr lang="en-US" altLang="en-US" sz="1800" b="1" dirty="0">
                <a:solidFill>
                  <a:schemeClr val="bg1"/>
                </a:solidFill>
              </a:rPr>
              <a:t>Significantly greater than the control (p &lt; 0.05)</a:t>
            </a:r>
          </a:p>
        </p:txBody>
      </p:sp>
    </p:spTree>
    <p:extLst>
      <p:ext uri="{BB962C8B-B14F-4D97-AF65-F5344CB8AC3E}">
        <p14:creationId xmlns:p14="http://schemas.microsoft.com/office/powerpoint/2010/main" val="421215984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415926"/>
            <a:ext cx="4032250" cy="2581274"/>
          </a:xfrm>
        </p:spPr>
        <p:txBody>
          <a:bodyPr>
            <a:normAutofit/>
          </a:bodyPr>
          <a:lstStyle/>
          <a:p>
            <a:r>
              <a:rPr lang="en-US" sz="4800" dirty="0" smtClean="0"/>
              <a:t>What about stink bugs new to CA?</a:t>
            </a:r>
            <a:endParaRPr lang="en-US" sz="48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5148070" y="860424"/>
            <a:ext cx="3367280" cy="5434861"/>
          </a:xfrm>
        </p:spPr>
      </p:pic>
    </p:spTree>
    <p:extLst>
      <p:ext uri="{BB962C8B-B14F-4D97-AF65-F5344CB8AC3E}">
        <p14:creationId xmlns:p14="http://schemas.microsoft.com/office/powerpoint/2010/main" val="2568534318"/>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721162" y="1027906"/>
            <a:ext cx="7214377" cy="4979193"/>
          </a:xfrm>
        </p:spPr>
      </p:pic>
    </p:spTree>
    <p:extLst>
      <p:ext uri="{BB962C8B-B14F-4D97-AF65-F5344CB8AC3E}">
        <p14:creationId xmlns:p14="http://schemas.microsoft.com/office/powerpoint/2010/main" val="208183514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4" descr="GGrr__.jpg"/>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273231" y="923471"/>
            <a:ext cx="4036137" cy="4833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l="7171" r="8229"/>
          <a:stretch/>
        </p:blipFill>
        <p:spPr>
          <a:xfrm>
            <a:off x="4428309" y="660400"/>
            <a:ext cx="4297680" cy="5359400"/>
          </a:xfrm>
          <a:prstGeom prst="rect">
            <a:avLst/>
          </a:prstGeom>
        </p:spPr>
      </p:pic>
    </p:spTree>
    <p:extLst>
      <p:ext uri="{BB962C8B-B14F-4D97-AF65-F5344CB8AC3E}">
        <p14:creationId xmlns:p14="http://schemas.microsoft.com/office/powerpoint/2010/main" val="253755021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474849" y="789304"/>
            <a:ext cx="7933006" cy="5306695"/>
          </a:xfrm>
        </p:spPr>
      </p:pic>
      <p:sp>
        <p:nvSpPr>
          <p:cNvPr id="5" name="Rectangle 4"/>
          <p:cNvSpPr/>
          <p:nvPr/>
        </p:nvSpPr>
        <p:spPr>
          <a:xfrm>
            <a:off x="6130834" y="1480457"/>
            <a:ext cx="2194560" cy="4511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188642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996950" y="1195057"/>
            <a:ext cx="3441305" cy="2294203"/>
          </a:xfrm>
        </p:spPr>
      </p:pic>
      <p:pic>
        <p:nvPicPr>
          <p:cNvPr id="6" name="Picture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162549" y="1360157"/>
            <a:ext cx="3352801" cy="2514601"/>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86288" y="4156736"/>
            <a:ext cx="3929062" cy="2352675"/>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07605" y="3874758"/>
            <a:ext cx="3772295" cy="2489715"/>
          </a:xfrm>
          <a:prstGeom prst="rect">
            <a:avLst/>
          </a:prstGeom>
        </p:spPr>
      </p:pic>
    </p:spTree>
    <p:extLst>
      <p:ext uri="{BB962C8B-B14F-4D97-AF65-F5344CB8AC3E}">
        <p14:creationId xmlns:p14="http://schemas.microsoft.com/office/powerpoint/2010/main" val="264765267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D5ECB2-7785-4754-AC7C-2F23CFEECCDE}"/>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xmlns="" id="{B75023AF-9A41-4CD7-B27B-891402F21EEC}"/>
              </a:ext>
            </a:extLst>
          </p:cNvPr>
          <p:cNvSpPr>
            <a:spLocks noGrp="1"/>
          </p:cNvSpPr>
          <p:nvPr>
            <p:ph type="subTitle" idx="1"/>
          </p:nvPr>
        </p:nvSpPr>
        <p:spPr/>
        <p:txBody>
          <a:bodyPr/>
          <a:lstStyle/>
          <a:p>
            <a:endParaRPr lang="en-US"/>
          </a:p>
        </p:txBody>
      </p:sp>
      <p:pic>
        <p:nvPicPr>
          <p:cNvPr id="2050" name="Picture 2" descr="BMSB State-by-State Map">
            <a:extLst>
              <a:ext uri="{FF2B5EF4-FFF2-40B4-BE49-F238E27FC236}">
                <a16:creationId xmlns:a16="http://schemas.microsoft.com/office/drawing/2014/main" xmlns="" id="{44061B1C-9F1E-428C-89DB-FD116B21FF0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37034" y="1559615"/>
            <a:ext cx="5557838" cy="42862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797D4CD8-EDF9-4C10-826C-DB487A4B83A5}"/>
              </a:ext>
            </a:extLst>
          </p:cNvPr>
          <p:cNvSpPr txBox="1"/>
          <p:nvPr/>
        </p:nvSpPr>
        <p:spPr>
          <a:xfrm>
            <a:off x="2565401" y="882765"/>
            <a:ext cx="2770310" cy="584775"/>
          </a:xfrm>
          <a:prstGeom prst="rect">
            <a:avLst/>
          </a:prstGeom>
          <a:noFill/>
        </p:spPr>
        <p:txBody>
          <a:bodyPr wrap="none" rtlCol="0">
            <a:spAutoFit/>
          </a:bodyPr>
          <a:lstStyle/>
          <a:p>
            <a:pPr>
              <a:defRPr/>
            </a:pPr>
            <a:r>
              <a:rPr lang="en-US" sz="3200" dirty="0">
                <a:solidFill>
                  <a:schemeClr val="bg1"/>
                </a:solidFill>
                <a:cs typeface="Arial" pitchFamily="34" charset="0"/>
              </a:rPr>
              <a:t>BMSB in the US</a:t>
            </a:r>
            <a:endParaRPr lang="en-US" sz="1400" dirty="0">
              <a:solidFill>
                <a:schemeClr val="bg1"/>
              </a:solidFill>
            </a:endParaRPr>
          </a:p>
        </p:txBody>
      </p:sp>
    </p:spTree>
    <p:extLst>
      <p:ext uri="{BB962C8B-B14F-4D97-AF65-F5344CB8AC3E}">
        <p14:creationId xmlns:p14="http://schemas.microsoft.com/office/powerpoint/2010/main" val="1829371598"/>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2"/>
          <a:stretch>
            <a:fillRect/>
          </a:stretch>
        </p:blipFill>
        <p:spPr>
          <a:xfrm>
            <a:off x="381000" y="365126"/>
            <a:ext cx="8280400" cy="5450185"/>
          </a:xfrm>
          <a:prstGeom prst="rect">
            <a:avLst/>
          </a:prstGeom>
        </p:spPr>
      </p:pic>
      <p:sp>
        <p:nvSpPr>
          <p:cNvPr id="6" name="Content Placeholder 5"/>
          <p:cNvSpPr>
            <a:spLocks noGrp="1"/>
          </p:cNvSpPr>
          <p:nvPr>
            <p:ph idx="1"/>
          </p:nvPr>
        </p:nvSpPr>
        <p:spPr/>
        <p:txBody>
          <a:bodyPr/>
          <a:lstStyle/>
          <a:p>
            <a:endParaRPr lang="en-US" dirty="0"/>
          </a:p>
        </p:txBody>
      </p:sp>
    </p:spTree>
    <p:extLst>
      <p:ext uri="{BB962C8B-B14F-4D97-AF65-F5344CB8AC3E}">
        <p14:creationId xmlns:p14="http://schemas.microsoft.com/office/powerpoint/2010/main" val="145359380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2B8A7674-F8EB-4077-87B6-4BFA84D6285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2678" y="1171638"/>
            <a:ext cx="3657600" cy="4407653"/>
          </a:xfrm>
          <a:prstGeom prst="rect">
            <a:avLst/>
          </a:prstGeom>
          <a:ln w="12700">
            <a:noFill/>
          </a:ln>
        </p:spPr>
      </p:pic>
      <p:sp>
        <p:nvSpPr>
          <p:cNvPr id="11" name="TextBox 10">
            <a:extLst>
              <a:ext uri="{FF2B5EF4-FFF2-40B4-BE49-F238E27FC236}">
                <a16:creationId xmlns:a16="http://schemas.microsoft.com/office/drawing/2014/main" xmlns="" id="{6FF522DD-7900-4F4B-AB72-C169C8FE0638}"/>
              </a:ext>
            </a:extLst>
          </p:cNvPr>
          <p:cNvSpPr txBox="1"/>
          <p:nvPr/>
        </p:nvSpPr>
        <p:spPr>
          <a:xfrm>
            <a:off x="522678" y="155975"/>
            <a:ext cx="3146952" cy="1015663"/>
          </a:xfrm>
          <a:prstGeom prst="rect">
            <a:avLst/>
          </a:prstGeom>
          <a:noFill/>
        </p:spPr>
        <p:txBody>
          <a:bodyPr wrap="none" rtlCol="0">
            <a:spAutoFit/>
          </a:bodyPr>
          <a:lstStyle/>
          <a:p>
            <a:pPr>
              <a:defRPr/>
            </a:pPr>
            <a:r>
              <a:rPr lang="en-US" sz="3000" dirty="0">
                <a:solidFill>
                  <a:schemeClr val="bg1"/>
                </a:solidFill>
                <a:cs typeface="Arial" pitchFamily="34" charset="0"/>
              </a:rPr>
              <a:t>BMSB in California </a:t>
            </a:r>
            <a:endParaRPr lang="en-US" sz="3000" dirty="0" smtClean="0">
              <a:solidFill>
                <a:schemeClr val="bg1"/>
              </a:solidFill>
              <a:cs typeface="Arial" pitchFamily="34" charset="0"/>
            </a:endParaRPr>
          </a:p>
          <a:p>
            <a:pPr>
              <a:defRPr/>
            </a:pPr>
            <a:r>
              <a:rPr lang="en-US" sz="3000" dirty="0" smtClean="0">
                <a:solidFill>
                  <a:schemeClr val="bg1"/>
                </a:solidFill>
                <a:cs typeface="Arial" pitchFamily="34" charset="0"/>
              </a:rPr>
              <a:t>2017</a:t>
            </a:r>
            <a:endParaRPr lang="en-US" sz="1350" dirty="0">
              <a:solidFill>
                <a:schemeClr val="bg1"/>
              </a:solidFill>
            </a:endParaRPr>
          </a:p>
        </p:txBody>
      </p:sp>
      <p:pic>
        <p:nvPicPr>
          <p:cNvPr id="6" name="Picture 2" descr="https://cisr.ucr.edu/images/cisr_bmsb_distribution_large.jpg">
            <a:extLst>
              <a:ext uri="{FF2B5EF4-FFF2-40B4-BE49-F238E27FC236}">
                <a16:creationId xmlns:a16="http://schemas.microsoft.com/office/drawing/2014/main" xmlns="" id="{0F4F615F-33BD-49FF-84FA-CFCC203D268A}"/>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559520" y="1171638"/>
            <a:ext cx="3725045" cy="44014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559520" y="617640"/>
            <a:ext cx="966931" cy="553998"/>
          </a:xfrm>
          <a:prstGeom prst="rect">
            <a:avLst/>
          </a:prstGeom>
        </p:spPr>
        <p:txBody>
          <a:bodyPr wrap="none">
            <a:spAutoFit/>
          </a:bodyPr>
          <a:lstStyle/>
          <a:p>
            <a:pPr>
              <a:defRPr/>
            </a:pPr>
            <a:r>
              <a:rPr lang="en-US" sz="3000" dirty="0" smtClean="0">
                <a:solidFill>
                  <a:schemeClr val="bg1"/>
                </a:solidFill>
                <a:cs typeface="Arial" pitchFamily="34" charset="0"/>
              </a:rPr>
              <a:t>2018</a:t>
            </a:r>
            <a:endParaRPr lang="en-US" sz="3000" dirty="0">
              <a:solidFill>
                <a:schemeClr val="bg1"/>
              </a:solidFill>
            </a:endParaRPr>
          </a:p>
        </p:txBody>
      </p:sp>
    </p:spTree>
    <p:extLst>
      <p:ext uri="{BB962C8B-B14F-4D97-AF65-F5344CB8AC3E}">
        <p14:creationId xmlns:p14="http://schemas.microsoft.com/office/powerpoint/2010/main" val="172968316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105450E8-2C6F-4181-A8E2-7987406C49A5}"/>
              </a:ext>
            </a:extLst>
          </p:cNvPr>
          <p:cNvPicPr>
            <a:picLocks noGrp="1" noChangeAspect="1"/>
          </p:cNvPicPr>
          <p:nvPr>
            <p:ph idx="1"/>
          </p:nvPr>
        </p:nvPicPr>
        <p:blipFill rotWithShape="1">
          <a:blip r:embed="rId3">
            <a:extLst>
              <a:ext uri="{28A0092B-C50C-407E-A947-70E740481C1C}">
                <a14:useLocalDpi xmlns:a14="http://schemas.microsoft.com/office/drawing/2010/main"/>
              </a:ext>
            </a:extLst>
          </a:blip>
          <a:srcRect b="33700"/>
          <a:stretch/>
        </p:blipFill>
        <p:spPr>
          <a:xfrm>
            <a:off x="1267720" y="285750"/>
            <a:ext cx="6608561" cy="6572250"/>
          </a:xfrm>
        </p:spPr>
      </p:pic>
      <p:sp>
        <p:nvSpPr>
          <p:cNvPr id="3" name="TextBox 2">
            <a:extLst>
              <a:ext uri="{FF2B5EF4-FFF2-40B4-BE49-F238E27FC236}">
                <a16:creationId xmlns:a16="http://schemas.microsoft.com/office/drawing/2014/main" xmlns="" id="{FC1A0602-53F0-4305-91A1-883E9B4E2283}"/>
              </a:ext>
            </a:extLst>
          </p:cNvPr>
          <p:cNvSpPr txBox="1"/>
          <p:nvPr/>
        </p:nvSpPr>
        <p:spPr>
          <a:xfrm>
            <a:off x="5762625" y="5381625"/>
            <a:ext cx="1927411" cy="332720"/>
          </a:xfrm>
          <a:prstGeom prst="rect">
            <a:avLst/>
          </a:prstGeom>
          <a:solidFill>
            <a:schemeClr val="bg1">
              <a:lumMod val="65000"/>
            </a:schemeClr>
          </a:solidFill>
        </p:spPr>
        <p:txBody>
          <a:bodyPr wrap="square" rtlCol="0">
            <a:spAutoFit/>
          </a:bodyPr>
          <a:lstStyle/>
          <a:p>
            <a:r>
              <a:rPr lang="en-US" sz="1562" b="1" dirty="0"/>
              <a:t>Photo: Chuck Ingles</a:t>
            </a:r>
          </a:p>
        </p:txBody>
      </p:sp>
      <p:sp>
        <p:nvSpPr>
          <p:cNvPr id="13" name="TextBox 12">
            <a:extLst>
              <a:ext uri="{FF2B5EF4-FFF2-40B4-BE49-F238E27FC236}">
                <a16:creationId xmlns:a16="http://schemas.microsoft.com/office/drawing/2014/main" xmlns="" id="{80A3FEFC-C00D-4179-A70C-CD3B88157673}"/>
              </a:ext>
            </a:extLst>
          </p:cNvPr>
          <p:cNvSpPr txBox="1">
            <a:spLocks noChangeAspect="1"/>
          </p:cNvSpPr>
          <p:nvPr/>
        </p:nvSpPr>
        <p:spPr>
          <a:xfrm>
            <a:off x="2619375" y="1195127"/>
            <a:ext cx="4333875" cy="438582"/>
          </a:xfrm>
          <a:prstGeom prst="rect">
            <a:avLst/>
          </a:prstGeom>
          <a:solidFill>
            <a:schemeClr val="bg1">
              <a:lumMod val="75000"/>
            </a:schemeClr>
          </a:solidFill>
        </p:spPr>
        <p:txBody>
          <a:bodyPr wrap="square" rtlCol="0">
            <a:spAutoFit/>
          </a:bodyPr>
          <a:lstStyle/>
          <a:p>
            <a:pPr algn="ctr"/>
            <a:r>
              <a:rPr lang="en-US" sz="2250" b="1" dirty="0"/>
              <a:t>Tree in Sacramento CA 2015</a:t>
            </a:r>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2695887350"/>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a:ext>
            </a:extLst>
          </a:blip>
          <a:srcRect t="7749" r="3157" b="17343"/>
          <a:stretch/>
        </p:blipFill>
        <p:spPr>
          <a:xfrm>
            <a:off x="1066801" y="2097016"/>
            <a:ext cx="7233334" cy="4477282"/>
          </a:xfrm>
          <a:prstGeom prst="rect">
            <a:avLst/>
          </a:prstGeom>
        </p:spPr>
      </p:pic>
      <p:cxnSp>
        <p:nvCxnSpPr>
          <p:cNvPr id="4" name="Straight Connector 3"/>
          <p:cNvCxnSpPr/>
          <p:nvPr/>
        </p:nvCxnSpPr>
        <p:spPr>
          <a:xfrm>
            <a:off x="2892968" y="3477358"/>
            <a:ext cx="4146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892967" y="3269609"/>
            <a:ext cx="819215" cy="230832"/>
          </a:xfrm>
          <a:prstGeom prst="rect">
            <a:avLst/>
          </a:prstGeom>
          <a:noFill/>
        </p:spPr>
        <p:txBody>
          <a:bodyPr wrap="square" rtlCol="0">
            <a:spAutoFit/>
          </a:bodyPr>
          <a:lstStyle/>
          <a:p>
            <a:r>
              <a:rPr lang="en-US" sz="900" dirty="0">
                <a:solidFill>
                  <a:schemeClr val="bg1"/>
                </a:solidFill>
              </a:rPr>
              <a:t>1 cm</a:t>
            </a:r>
          </a:p>
        </p:txBody>
      </p:sp>
      <p:sp>
        <p:nvSpPr>
          <p:cNvPr id="8" name="TextBox 7"/>
          <p:cNvSpPr txBox="1"/>
          <p:nvPr/>
        </p:nvSpPr>
        <p:spPr>
          <a:xfrm>
            <a:off x="1650867" y="393487"/>
            <a:ext cx="4895669" cy="1015663"/>
          </a:xfrm>
          <a:prstGeom prst="rect">
            <a:avLst/>
          </a:prstGeom>
          <a:noFill/>
        </p:spPr>
        <p:txBody>
          <a:bodyPr wrap="square" rtlCol="0">
            <a:spAutoFit/>
          </a:bodyPr>
          <a:lstStyle/>
          <a:p>
            <a:r>
              <a:rPr lang="en-US" sz="3000" dirty="0">
                <a:solidFill>
                  <a:schemeClr val="bg1"/>
                </a:solidFill>
              </a:rPr>
              <a:t>Sentinel Egg Cards for </a:t>
            </a:r>
            <a:r>
              <a:rPr lang="en-US" sz="3000" dirty="0" smtClean="0">
                <a:solidFill>
                  <a:schemeClr val="bg1"/>
                </a:solidFill>
              </a:rPr>
              <a:t>Brown Marmorated Stink Bug</a:t>
            </a:r>
            <a:endParaRPr lang="en-US" sz="3000" dirty="0">
              <a:solidFill>
                <a:schemeClr val="bg1"/>
              </a:solidFill>
            </a:endParaRPr>
          </a:p>
        </p:txBody>
      </p:sp>
      <p:pic>
        <p:nvPicPr>
          <p:cNvPr id="1026" name="Picture 2" descr="Related image"/>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94727" y="1088082"/>
            <a:ext cx="1135758" cy="90139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5"/>
          <a:srcRect l="19221" t="10262" r="19002" b="13766"/>
          <a:stretch/>
        </p:blipFill>
        <p:spPr>
          <a:xfrm>
            <a:off x="7010399" y="279187"/>
            <a:ext cx="1841955" cy="1359113"/>
          </a:xfrm>
          <a:prstGeom prst="rect">
            <a:avLst/>
          </a:prstGeom>
        </p:spPr>
      </p:pic>
    </p:spTree>
    <p:extLst>
      <p:ext uri="{BB962C8B-B14F-4D97-AF65-F5344CB8AC3E}">
        <p14:creationId xmlns:p14="http://schemas.microsoft.com/office/powerpoint/2010/main" val="310656255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09A8190A-05E1-48A0-805B-AD9BEB64AA56}"/>
              </a:ext>
            </a:extLst>
          </p:cNvPr>
          <p:cNvSpPr txBox="1"/>
          <p:nvPr/>
        </p:nvSpPr>
        <p:spPr>
          <a:xfrm>
            <a:off x="1828799" y="257986"/>
            <a:ext cx="4774223" cy="523220"/>
          </a:xfrm>
          <a:prstGeom prst="rect">
            <a:avLst/>
          </a:prstGeom>
          <a:noFill/>
        </p:spPr>
        <p:txBody>
          <a:bodyPr wrap="square" rtlCol="0">
            <a:spAutoFit/>
          </a:bodyPr>
          <a:lstStyle/>
          <a:p>
            <a:pPr algn="ctr"/>
            <a:r>
              <a:rPr lang="en-US" sz="2800" dirty="0">
                <a:solidFill>
                  <a:schemeClr val="bg1"/>
                </a:solidFill>
              </a:rPr>
              <a:t>Imaging Sentinel Egg Cards</a:t>
            </a:r>
          </a:p>
        </p:txBody>
      </p:sp>
      <p:grpSp>
        <p:nvGrpSpPr>
          <p:cNvPr id="2" name="Group 1"/>
          <p:cNvGrpSpPr/>
          <p:nvPr/>
        </p:nvGrpSpPr>
        <p:grpSpPr>
          <a:xfrm>
            <a:off x="1016977" y="979975"/>
            <a:ext cx="6488723" cy="5585925"/>
            <a:chOff x="1512277" y="1373675"/>
            <a:chExt cx="5165481" cy="4376495"/>
          </a:xfrm>
        </p:grpSpPr>
        <p:pic>
          <p:nvPicPr>
            <p:cNvPr id="3" name="Picture 2">
              <a:extLst>
                <a:ext uri="{FF2B5EF4-FFF2-40B4-BE49-F238E27FC236}">
                  <a16:creationId xmlns:a16="http://schemas.microsoft.com/office/drawing/2014/main" xmlns="" id="{D7E4CBA7-697A-456D-BE19-A3EA02257D8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9744"/>
            <a:stretch/>
          </p:blipFill>
          <p:spPr>
            <a:xfrm rot="5400000">
              <a:off x="2065031" y="1137444"/>
              <a:ext cx="4376495" cy="4848958"/>
            </a:xfrm>
            <a:prstGeom prst="rect">
              <a:avLst/>
            </a:prstGeom>
          </p:spPr>
        </p:pic>
        <p:cxnSp>
          <p:nvCxnSpPr>
            <p:cNvPr id="8" name="Straight Arrow Connector 7">
              <a:extLst>
                <a:ext uri="{FF2B5EF4-FFF2-40B4-BE49-F238E27FC236}">
                  <a16:creationId xmlns:a16="http://schemas.microsoft.com/office/drawing/2014/main" xmlns="" id="{8431BF61-15F6-4E29-BD6A-890E9874B1F5}"/>
                </a:ext>
              </a:extLst>
            </p:cNvPr>
            <p:cNvCxnSpPr/>
            <p:nvPr/>
          </p:nvCxnSpPr>
          <p:spPr>
            <a:xfrm flipV="1">
              <a:off x="1512277" y="2220058"/>
              <a:ext cx="1222131" cy="41323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49115396"/>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48691534"/>
              </p:ext>
            </p:extLst>
          </p:nvPr>
        </p:nvGraphicFramePr>
        <p:xfrm>
          <a:off x="1253359" y="2732502"/>
          <a:ext cx="5134741" cy="2692029"/>
        </p:xfrm>
        <a:graphic>
          <a:graphicData uri="http://schemas.openxmlformats.org/drawingml/2006/table">
            <a:tbl>
              <a:tblPr firstRow="1" bandRow="1">
                <a:tableStyleId>{5C22544A-7EE6-4342-B048-85BDC9FD1C3A}</a:tableStyleId>
              </a:tblPr>
              <a:tblGrid>
                <a:gridCol w="1627561">
                  <a:extLst>
                    <a:ext uri="{9D8B030D-6E8A-4147-A177-3AD203B41FA5}">
                      <a16:colId xmlns:a16="http://schemas.microsoft.com/office/drawing/2014/main" xmlns="" val="20000"/>
                    </a:ext>
                  </a:extLst>
                </a:gridCol>
                <a:gridCol w="1380886">
                  <a:extLst>
                    <a:ext uri="{9D8B030D-6E8A-4147-A177-3AD203B41FA5}">
                      <a16:colId xmlns:a16="http://schemas.microsoft.com/office/drawing/2014/main" xmlns="" val="20001"/>
                    </a:ext>
                  </a:extLst>
                </a:gridCol>
                <a:gridCol w="2126294">
                  <a:extLst>
                    <a:ext uri="{9D8B030D-6E8A-4147-A177-3AD203B41FA5}">
                      <a16:colId xmlns:a16="http://schemas.microsoft.com/office/drawing/2014/main" xmlns="" val="20003"/>
                    </a:ext>
                  </a:extLst>
                </a:gridCol>
              </a:tblGrid>
              <a:tr h="832113">
                <a:tc>
                  <a:txBody>
                    <a:bodyPr/>
                    <a:lstStyle/>
                    <a:p>
                      <a:r>
                        <a:rPr lang="en-US" sz="2400" b="0" dirty="0"/>
                        <a:t>Year</a:t>
                      </a:r>
                    </a:p>
                  </a:txBody>
                  <a:tcPr marL="68580" marR="68580" marT="34290" marB="34290"/>
                </a:tc>
                <a:tc>
                  <a:txBody>
                    <a:bodyPr/>
                    <a:lstStyle/>
                    <a:p>
                      <a:pPr algn="ctr"/>
                      <a:r>
                        <a:rPr lang="en-US" sz="2400" b="0" dirty="0"/>
                        <a:t>% damage</a:t>
                      </a:r>
                    </a:p>
                  </a:txBody>
                  <a:tcPr marL="68580" marR="68580" marT="34290" marB="34290"/>
                </a:tc>
                <a:tc>
                  <a:txBody>
                    <a:bodyPr/>
                    <a:lstStyle/>
                    <a:p>
                      <a:pPr algn="ctr"/>
                      <a:r>
                        <a:rPr lang="en-US" sz="2400" b="0" dirty="0"/>
                        <a:t>N = #</a:t>
                      </a:r>
                      <a:r>
                        <a:rPr lang="en-US" sz="2400" b="0" baseline="0" dirty="0"/>
                        <a:t> sentinel cards</a:t>
                      </a:r>
                      <a:endParaRPr lang="en-US" sz="2400" b="0" dirty="0"/>
                    </a:p>
                  </a:txBody>
                  <a:tcPr marL="68580" marR="68580" marT="34290" marB="34290"/>
                </a:tc>
                <a:extLst>
                  <a:ext uri="{0D108BD9-81ED-4DB2-BD59-A6C34878D82A}">
                    <a16:rowId xmlns:a16="http://schemas.microsoft.com/office/drawing/2014/main" xmlns="" val="10000"/>
                  </a:ext>
                </a:extLst>
              </a:tr>
              <a:tr h="464979">
                <a:tc>
                  <a:txBody>
                    <a:bodyPr/>
                    <a:lstStyle/>
                    <a:p>
                      <a:r>
                        <a:rPr lang="en-US" sz="1800" dirty="0"/>
                        <a:t>2014</a:t>
                      </a:r>
                    </a:p>
                  </a:txBody>
                  <a:tcPr marL="68580" marR="68580" marT="34290" marB="34290"/>
                </a:tc>
                <a:tc>
                  <a:txBody>
                    <a:bodyPr/>
                    <a:lstStyle/>
                    <a:p>
                      <a:pPr algn="ctr"/>
                      <a:r>
                        <a:rPr lang="en-US" sz="1800" dirty="0"/>
                        <a:t>5.3±2.1</a:t>
                      </a:r>
                    </a:p>
                  </a:txBody>
                  <a:tcPr marL="68580" marR="68580" marT="34290" marB="34290"/>
                </a:tc>
                <a:tc>
                  <a:txBody>
                    <a:bodyPr/>
                    <a:lstStyle/>
                    <a:p>
                      <a:pPr algn="ctr"/>
                      <a:r>
                        <a:rPr lang="en-US" sz="1800" dirty="0"/>
                        <a:t>49</a:t>
                      </a:r>
                    </a:p>
                  </a:txBody>
                  <a:tcPr marL="68580" marR="68580" marT="34290" marB="34290"/>
                </a:tc>
                <a:extLst>
                  <a:ext uri="{0D108BD9-81ED-4DB2-BD59-A6C34878D82A}">
                    <a16:rowId xmlns:a16="http://schemas.microsoft.com/office/drawing/2014/main" xmlns="" val="10001"/>
                  </a:ext>
                </a:extLst>
              </a:tr>
              <a:tr h="464979">
                <a:tc>
                  <a:txBody>
                    <a:bodyPr/>
                    <a:lstStyle/>
                    <a:p>
                      <a:r>
                        <a:rPr lang="en-US" sz="1800" dirty="0"/>
                        <a:t>2015</a:t>
                      </a:r>
                    </a:p>
                  </a:txBody>
                  <a:tcPr marL="68580" marR="68580" marT="34290" marB="34290"/>
                </a:tc>
                <a:tc>
                  <a:txBody>
                    <a:bodyPr/>
                    <a:lstStyle/>
                    <a:p>
                      <a:pPr algn="ctr"/>
                      <a:r>
                        <a:rPr lang="en-US" sz="1800" dirty="0"/>
                        <a:t>11.2±2.1</a:t>
                      </a:r>
                    </a:p>
                  </a:txBody>
                  <a:tcPr marL="68580" marR="68580" marT="34290" marB="34290"/>
                </a:tc>
                <a:tc>
                  <a:txBody>
                    <a:bodyPr/>
                    <a:lstStyle/>
                    <a:p>
                      <a:pPr algn="ctr"/>
                      <a:r>
                        <a:rPr lang="en-US" sz="1800" dirty="0"/>
                        <a:t>218</a:t>
                      </a:r>
                    </a:p>
                  </a:txBody>
                  <a:tcPr marL="68580" marR="68580" marT="34290" marB="34290"/>
                </a:tc>
                <a:extLst>
                  <a:ext uri="{0D108BD9-81ED-4DB2-BD59-A6C34878D82A}">
                    <a16:rowId xmlns:a16="http://schemas.microsoft.com/office/drawing/2014/main" xmlns="" val="10002"/>
                  </a:ext>
                </a:extLst>
              </a:tr>
              <a:tr h="464979">
                <a:tc>
                  <a:txBody>
                    <a:bodyPr/>
                    <a:lstStyle/>
                    <a:p>
                      <a:r>
                        <a:rPr lang="en-US" sz="1800" dirty="0"/>
                        <a:t>2016</a:t>
                      </a:r>
                    </a:p>
                  </a:txBody>
                  <a:tcPr marL="68580" marR="68580" marT="34290" marB="34290"/>
                </a:tc>
                <a:tc>
                  <a:txBody>
                    <a:bodyPr/>
                    <a:lstStyle/>
                    <a:p>
                      <a:pPr algn="ctr"/>
                      <a:r>
                        <a:rPr lang="en-US" sz="1800" dirty="0"/>
                        <a:t>21.7±3.2</a:t>
                      </a:r>
                    </a:p>
                  </a:txBody>
                  <a:tcPr marL="68580" marR="68580" marT="34290" marB="34290"/>
                </a:tc>
                <a:tc>
                  <a:txBody>
                    <a:bodyPr/>
                    <a:lstStyle/>
                    <a:p>
                      <a:pPr algn="ctr"/>
                      <a:r>
                        <a:rPr lang="en-US" sz="1800" dirty="0"/>
                        <a:t>184</a:t>
                      </a:r>
                    </a:p>
                  </a:txBody>
                  <a:tcPr marL="68580" marR="68580" marT="34290" marB="34290"/>
                </a:tc>
                <a:extLst>
                  <a:ext uri="{0D108BD9-81ED-4DB2-BD59-A6C34878D82A}">
                    <a16:rowId xmlns:a16="http://schemas.microsoft.com/office/drawing/2014/main" xmlns="" val="10003"/>
                  </a:ext>
                </a:extLst>
              </a:tr>
              <a:tr h="464979">
                <a:tc>
                  <a:txBody>
                    <a:bodyPr/>
                    <a:lstStyle/>
                    <a:p>
                      <a:r>
                        <a:rPr lang="en-US" sz="1800" dirty="0"/>
                        <a:t>2017</a:t>
                      </a:r>
                    </a:p>
                  </a:txBody>
                  <a:tcPr marL="68580" marR="68580" marT="34290" marB="34290"/>
                </a:tc>
                <a:tc>
                  <a:txBody>
                    <a:bodyPr/>
                    <a:lstStyle/>
                    <a:p>
                      <a:pPr algn="ctr"/>
                      <a:r>
                        <a:rPr lang="en-US" sz="1800" dirty="0"/>
                        <a:t>26.3±2.4</a:t>
                      </a:r>
                    </a:p>
                  </a:txBody>
                  <a:tcPr marL="68580" marR="68580" marT="34290" marB="34290"/>
                </a:tc>
                <a:tc>
                  <a:txBody>
                    <a:bodyPr/>
                    <a:lstStyle/>
                    <a:p>
                      <a:pPr algn="ctr"/>
                      <a:r>
                        <a:rPr lang="en-US" sz="1800" dirty="0"/>
                        <a:t>303</a:t>
                      </a:r>
                    </a:p>
                  </a:txBody>
                  <a:tcPr marL="68580" marR="68580" marT="34290" marB="34290"/>
                </a:tc>
                <a:extLst>
                  <a:ext uri="{0D108BD9-81ED-4DB2-BD59-A6C34878D82A}">
                    <a16:rowId xmlns:a16="http://schemas.microsoft.com/office/drawing/2014/main" xmlns="" val="569715988"/>
                  </a:ext>
                </a:extLst>
              </a:tr>
            </a:tbl>
          </a:graphicData>
        </a:graphic>
      </p:graphicFrame>
      <p:sp>
        <p:nvSpPr>
          <p:cNvPr id="3" name="TextBox 2"/>
          <p:cNvSpPr txBox="1"/>
          <p:nvPr/>
        </p:nvSpPr>
        <p:spPr>
          <a:xfrm>
            <a:off x="1062990" y="1032382"/>
            <a:ext cx="7157586" cy="830997"/>
          </a:xfrm>
          <a:prstGeom prst="rect">
            <a:avLst/>
          </a:prstGeom>
          <a:noFill/>
        </p:spPr>
        <p:txBody>
          <a:bodyPr wrap="square" rtlCol="0">
            <a:spAutoFit/>
          </a:bodyPr>
          <a:lstStyle/>
          <a:p>
            <a:pPr algn="ctr"/>
            <a:r>
              <a:rPr lang="en-US" sz="2400" dirty="0">
                <a:solidFill>
                  <a:schemeClr val="bg1"/>
                </a:solidFill>
              </a:rPr>
              <a:t>Percent of eggs consumed through predation of sentinel eggs on tree trunks, </a:t>
            </a:r>
            <a:r>
              <a:rPr lang="en-US" sz="2400" dirty="0" err="1">
                <a:solidFill>
                  <a:schemeClr val="bg1"/>
                </a:solidFill>
              </a:rPr>
              <a:t>mean±SEM</a:t>
            </a:r>
            <a:r>
              <a:rPr lang="en-US" sz="2400" dirty="0">
                <a:solidFill>
                  <a:schemeClr val="bg1"/>
                </a:solidFill>
              </a:rPr>
              <a:t>, Sacramento Region*. </a:t>
            </a:r>
          </a:p>
        </p:txBody>
      </p:sp>
      <p:sp>
        <p:nvSpPr>
          <p:cNvPr id="4" name="TextBox 3"/>
          <p:cNvSpPr txBox="1"/>
          <p:nvPr/>
        </p:nvSpPr>
        <p:spPr>
          <a:xfrm>
            <a:off x="1338318" y="5535352"/>
            <a:ext cx="3838575" cy="300082"/>
          </a:xfrm>
          <a:prstGeom prst="rect">
            <a:avLst/>
          </a:prstGeom>
          <a:noFill/>
        </p:spPr>
        <p:txBody>
          <a:bodyPr wrap="square" rtlCol="0">
            <a:spAutoFit/>
          </a:bodyPr>
          <a:lstStyle/>
          <a:p>
            <a:r>
              <a:rPr lang="en-US" sz="1350" dirty="0">
                <a:solidFill>
                  <a:schemeClr val="bg1"/>
                </a:solidFill>
              </a:rPr>
              <a:t>*June through October</a:t>
            </a:r>
          </a:p>
        </p:txBody>
      </p:sp>
      <p:sp>
        <p:nvSpPr>
          <p:cNvPr id="5" name="TextBox 4"/>
          <p:cNvSpPr txBox="1"/>
          <p:nvPr/>
        </p:nvSpPr>
        <p:spPr>
          <a:xfrm>
            <a:off x="1810703" y="2067683"/>
            <a:ext cx="5903595" cy="553998"/>
          </a:xfrm>
          <a:prstGeom prst="rect">
            <a:avLst/>
          </a:prstGeom>
          <a:noFill/>
        </p:spPr>
        <p:txBody>
          <a:bodyPr wrap="square" rtlCol="0">
            <a:spAutoFit/>
          </a:bodyPr>
          <a:lstStyle/>
          <a:p>
            <a:r>
              <a:rPr lang="en-US" sz="3000" dirty="0">
                <a:solidFill>
                  <a:schemeClr val="bg1"/>
                </a:solidFill>
              </a:rPr>
              <a:t>WHAT IS FEEDING ON EGGS?</a:t>
            </a:r>
          </a:p>
        </p:txBody>
      </p:sp>
      <p:pic>
        <p:nvPicPr>
          <p:cNvPr id="6" name="Picture 2" descr="Related image"/>
          <p:cNvPicPr>
            <a:picLocks noChangeAspect="1" noChangeArrowheads="1"/>
          </p:cNvPicPr>
          <p:nvPr/>
        </p:nvPicPr>
        <p:blipFill rotWithShape="1">
          <a:blip r:embed="rId3">
            <a:extLst>
              <a:ext uri="{28A0092B-C50C-407E-A947-70E740481C1C}">
                <a14:useLocalDpi xmlns:a14="http://schemas.microsoft.com/office/drawing/2010/main"/>
              </a:ext>
            </a:extLst>
          </a:blip>
          <a:srcRect l="9809" r="6439"/>
          <a:stretch/>
        </p:blipFill>
        <p:spPr bwMode="auto">
          <a:xfrm>
            <a:off x="111442" y="1032382"/>
            <a:ext cx="951548" cy="901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10639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2" name="video, Trachelas, Godfrey, 1 fp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51586" y="647701"/>
            <a:ext cx="7562214" cy="5671660"/>
          </a:xfrm>
          <a:prstGeom prst="rect">
            <a:avLst/>
          </a:prstGeom>
        </p:spPr>
      </p:pic>
      <p:sp>
        <p:nvSpPr>
          <p:cNvPr id="3" name="TextBox 2"/>
          <p:cNvSpPr txBox="1"/>
          <p:nvPr/>
        </p:nvSpPr>
        <p:spPr>
          <a:xfrm>
            <a:off x="2602270" y="0"/>
            <a:ext cx="3871161" cy="507831"/>
          </a:xfrm>
          <a:prstGeom prst="rect">
            <a:avLst/>
          </a:prstGeom>
          <a:noFill/>
        </p:spPr>
        <p:txBody>
          <a:bodyPr wrap="square" rtlCol="0">
            <a:spAutoFit/>
          </a:bodyPr>
          <a:lstStyle/>
          <a:p>
            <a:r>
              <a:rPr lang="en-US" sz="2700" dirty="0">
                <a:solidFill>
                  <a:schemeClr val="bg1"/>
                </a:solidFill>
              </a:rPr>
              <a:t>Spider Feeding on Eggs</a:t>
            </a:r>
          </a:p>
        </p:txBody>
      </p:sp>
      <p:grpSp>
        <p:nvGrpSpPr>
          <p:cNvPr id="6" name="Group 5"/>
          <p:cNvGrpSpPr/>
          <p:nvPr/>
        </p:nvGrpSpPr>
        <p:grpSpPr>
          <a:xfrm>
            <a:off x="111443" y="823864"/>
            <a:ext cx="1148715" cy="1109913"/>
            <a:chOff x="148590" y="-44515"/>
            <a:chExt cx="1531620" cy="1479884"/>
          </a:xfrm>
        </p:grpSpPr>
        <p:pic>
          <p:nvPicPr>
            <p:cNvPr id="4" name="Picture 2" descr="Related image"/>
            <p:cNvPicPr>
              <a:picLocks noChangeAspect="1" noChangeArrowheads="1"/>
            </p:cNvPicPr>
            <p:nvPr/>
          </p:nvPicPr>
          <p:blipFill rotWithShape="1">
            <a:blip r:embed="rId5">
              <a:extLst>
                <a:ext uri="{28A0092B-C50C-407E-A947-70E740481C1C}">
                  <a14:useLocalDpi xmlns:a14="http://schemas.microsoft.com/office/drawing/2010/main"/>
                </a:ext>
              </a:extLst>
            </a:blip>
            <a:srcRect l="9809" r="6439"/>
            <a:stretch/>
          </p:blipFill>
          <p:spPr bwMode="auto">
            <a:xfrm>
              <a:off x="148590" y="233509"/>
              <a:ext cx="1268730" cy="120186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00050" y="-44515"/>
              <a:ext cx="1280160" cy="400109"/>
            </a:xfrm>
            <a:prstGeom prst="rect">
              <a:avLst/>
            </a:prstGeom>
            <a:noFill/>
          </p:spPr>
          <p:txBody>
            <a:bodyPr wrap="square" rtlCol="0">
              <a:spAutoFit/>
            </a:bodyPr>
            <a:lstStyle/>
            <a:p>
              <a:r>
                <a:rPr lang="en-US" sz="1350" dirty="0">
                  <a:solidFill>
                    <a:schemeClr val="bg1"/>
                  </a:solidFill>
                </a:rPr>
                <a:t>BMSB</a:t>
              </a:r>
            </a:p>
          </p:txBody>
        </p:sp>
      </p:grpSp>
    </p:spTree>
    <p:extLst>
      <p:ext uri="{BB962C8B-B14F-4D97-AF65-F5344CB8AC3E}">
        <p14:creationId xmlns:p14="http://schemas.microsoft.com/office/powerpoint/2010/main" val="190417321"/>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195" y="31281"/>
            <a:ext cx="7886700" cy="1325563"/>
          </a:xfrm>
        </p:spPr>
        <p:txBody>
          <a:bodyPr/>
          <a:lstStyle/>
          <a:p>
            <a:r>
              <a:rPr lang="en-US" dirty="0" smtClean="0"/>
              <a:t>Life cycle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04725980"/>
              </p:ext>
            </p:extLst>
          </p:nvPr>
        </p:nvGraphicFramePr>
        <p:xfrm>
          <a:off x="594911" y="308472"/>
          <a:ext cx="10344838" cy="6263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5098366"/>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solidFill>
                <a:schemeClr val="bg1"/>
              </a:solidFill>
            </a:endParaRPr>
          </a:p>
        </p:txBody>
      </p:sp>
      <p:sp>
        <p:nvSpPr>
          <p:cNvPr id="3" name="Subtitle 2"/>
          <p:cNvSpPr>
            <a:spLocks noGrp="1"/>
          </p:cNvSpPr>
          <p:nvPr>
            <p:ph type="subTitle" idx="1"/>
          </p:nvPr>
        </p:nvSpPr>
        <p:spPr/>
        <p:txBody>
          <a:bodyPr/>
          <a:lstStyle/>
          <a:p>
            <a:endParaRPr lang="en-US">
              <a:solidFill>
                <a:schemeClr val="bg1"/>
              </a:solidFill>
            </a:endParaRPr>
          </a:p>
        </p:txBody>
      </p:sp>
      <p:pic>
        <p:nvPicPr>
          <p:cNvPr id="4" name="vide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b="6398"/>
          <a:stretch/>
        </p:blipFill>
        <p:spPr>
          <a:xfrm>
            <a:off x="594342" y="1422120"/>
            <a:ext cx="6730172" cy="4724680"/>
          </a:xfrm>
          <a:prstGeom prst="rect">
            <a:avLst/>
          </a:prstGeom>
        </p:spPr>
      </p:pic>
      <p:sp>
        <p:nvSpPr>
          <p:cNvPr id="5" name="TextBox 4"/>
          <p:cNvSpPr txBox="1"/>
          <p:nvPr/>
        </p:nvSpPr>
        <p:spPr>
          <a:xfrm>
            <a:off x="428625" y="371929"/>
            <a:ext cx="7800975" cy="923330"/>
          </a:xfrm>
          <a:prstGeom prst="rect">
            <a:avLst/>
          </a:prstGeom>
          <a:noFill/>
        </p:spPr>
        <p:txBody>
          <a:bodyPr wrap="square" rtlCol="0">
            <a:spAutoFit/>
          </a:bodyPr>
          <a:lstStyle/>
          <a:p>
            <a:r>
              <a:rPr lang="en-US" sz="2700" dirty="0" smtClean="0">
                <a:solidFill>
                  <a:schemeClr val="bg1"/>
                </a:solidFill>
              </a:rPr>
              <a:t>Ground Beetle </a:t>
            </a:r>
            <a:r>
              <a:rPr lang="en-US" sz="2700" dirty="0">
                <a:solidFill>
                  <a:schemeClr val="bg1"/>
                </a:solidFill>
              </a:rPr>
              <a:t>Feeding on BMSB Sentinel Eggs, Sacramento 2015</a:t>
            </a:r>
          </a:p>
        </p:txBody>
      </p:sp>
      <p:sp>
        <p:nvSpPr>
          <p:cNvPr id="6" name="TextBox 5"/>
          <p:cNvSpPr txBox="1"/>
          <p:nvPr/>
        </p:nvSpPr>
        <p:spPr>
          <a:xfrm>
            <a:off x="7296458" y="3235780"/>
            <a:ext cx="1619250" cy="715581"/>
          </a:xfrm>
          <a:prstGeom prst="rect">
            <a:avLst/>
          </a:prstGeom>
          <a:noFill/>
        </p:spPr>
        <p:txBody>
          <a:bodyPr wrap="square" rtlCol="0">
            <a:spAutoFit/>
          </a:bodyPr>
          <a:lstStyle/>
          <a:p>
            <a:r>
              <a:rPr lang="en-US" sz="1350" dirty="0">
                <a:solidFill>
                  <a:schemeClr val="bg1"/>
                </a:solidFill>
              </a:rPr>
              <a:t>Over 8 hr period, middle of night, 5 minute sequences</a:t>
            </a:r>
          </a:p>
        </p:txBody>
      </p:sp>
      <p:grpSp>
        <p:nvGrpSpPr>
          <p:cNvPr id="7" name="Group 6">
            <a:extLst>
              <a:ext uri="{FF2B5EF4-FFF2-40B4-BE49-F238E27FC236}">
                <a16:creationId xmlns:a16="http://schemas.microsoft.com/office/drawing/2014/main" xmlns="" id="{46E2CEF4-96C0-4443-AD7B-3D2D80EBDBF8}"/>
              </a:ext>
            </a:extLst>
          </p:cNvPr>
          <p:cNvGrpSpPr/>
          <p:nvPr/>
        </p:nvGrpSpPr>
        <p:grpSpPr>
          <a:xfrm>
            <a:off x="8412055" y="1280684"/>
            <a:ext cx="555482" cy="814139"/>
            <a:chOff x="400049" y="-44515"/>
            <a:chExt cx="1280161" cy="1628277"/>
          </a:xfrm>
        </p:grpSpPr>
        <p:pic>
          <p:nvPicPr>
            <p:cNvPr id="8" name="Picture 2" descr="Related image">
              <a:extLst>
                <a:ext uri="{FF2B5EF4-FFF2-40B4-BE49-F238E27FC236}">
                  <a16:creationId xmlns:a16="http://schemas.microsoft.com/office/drawing/2014/main" xmlns="" id="{8D381F02-0632-416E-8E94-691F57F9FB8C}"/>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l="9809" r="6439"/>
            <a:stretch/>
          </p:blipFill>
          <p:spPr bwMode="auto">
            <a:xfrm>
              <a:off x="400049" y="381902"/>
              <a:ext cx="1268730" cy="120186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xmlns="" id="{2768E9EF-DBEB-4BD9-9072-13B5C55CC503}"/>
                </a:ext>
              </a:extLst>
            </p:cNvPr>
            <p:cNvSpPr txBox="1"/>
            <p:nvPr/>
          </p:nvSpPr>
          <p:spPr>
            <a:xfrm>
              <a:off x="400051" y="-44515"/>
              <a:ext cx="1280159" cy="1015661"/>
            </a:xfrm>
            <a:prstGeom prst="rect">
              <a:avLst/>
            </a:prstGeom>
            <a:noFill/>
          </p:spPr>
          <p:txBody>
            <a:bodyPr wrap="square" rtlCol="0">
              <a:spAutoFit/>
            </a:bodyPr>
            <a:lstStyle/>
            <a:p>
              <a:r>
                <a:rPr lang="en-US" sz="1350" dirty="0">
                  <a:solidFill>
                    <a:schemeClr val="bg1"/>
                  </a:solidFill>
                </a:rPr>
                <a:t>BMSB</a:t>
              </a:r>
            </a:p>
          </p:txBody>
        </p:sp>
      </p:grpSp>
      <p:sp>
        <p:nvSpPr>
          <p:cNvPr id="10" name="TextBox 9">
            <a:extLst>
              <a:ext uri="{FF2B5EF4-FFF2-40B4-BE49-F238E27FC236}">
                <a16:creationId xmlns:a16="http://schemas.microsoft.com/office/drawing/2014/main" xmlns="" id="{FEAA1CF8-C75C-43DC-AE14-2905B21E822F}"/>
              </a:ext>
            </a:extLst>
          </p:cNvPr>
          <p:cNvSpPr txBox="1"/>
          <p:nvPr/>
        </p:nvSpPr>
        <p:spPr>
          <a:xfrm>
            <a:off x="6123960" y="5569508"/>
            <a:ext cx="1996151" cy="507831"/>
          </a:xfrm>
          <a:prstGeom prst="rect">
            <a:avLst/>
          </a:prstGeom>
          <a:noFill/>
        </p:spPr>
        <p:txBody>
          <a:bodyPr wrap="square" rtlCol="0">
            <a:spAutoFit/>
          </a:bodyPr>
          <a:lstStyle/>
          <a:p>
            <a:r>
              <a:rPr lang="en-US" sz="1350" i="1" dirty="0" err="1">
                <a:solidFill>
                  <a:schemeClr val="bg1"/>
                </a:solidFill>
              </a:rPr>
              <a:t>Laemostenus</a:t>
            </a:r>
            <a:r>
              <a:rPr lang="en-US" sz="1350" i="1" dirty="0">
                <a:solidFill>
                  <a:schemeClr val="bg1"/>
                </a:solidFill>
              </a:rPr>
              <a:t> </a:t>
            </a:r>
            <a:r>
              <a:rPr lang="en-US" sz="1350" i="1" dirty="0" err="1">
                <a:solidFill>
                  <a:schemeClr val="bg1"/>
                </a:solidFill>
              </a:rPr>
              <a:t>complanatus</a:t>
            </a:r>
            <a:endParaRPr lang="en-US" sz="1350" i="1" dirty="0">
              <a:solidFill>
                <a:schemeClr val="bg1"/>
              </a:solidFill>
            </a:endParaRPr>
          </a:p>
        </p:txBody>
      </p:sp>
    </p:spTree>
    <p:extLst>
      <p:ext uri="{BB962C8B-B14F-4D97-AF65-F5344CB8AC3E}">
        <p14:creationId xmlns:p14="http://schemas.microsoft.com/office/powerpoint/2010/main" val="714379853"/>
      </p:ext>
    </p:extLst>
  </p:cSld>
  <p:clrMapOvr>
    <a:masterClrMapping/>
  </p:clrMapOvr>
  <mc:AlternateContent xmlns:mc="http://schemas.openxmlformats.org/markup-compatibility/2006" xmlns:p14="http://schemas.microsoft.com/office/powerpoint/2010/main">
    <mc:Choice Requires="p14">
      <p:transition spd="slow" p14:dur="4000"/>
    </mc:Choice>
    <mc:Fallback xmlns="">
      <p:transition spd="slow"/>
    </mc:Fallback>
  </mc:AlternateContent>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8" name="video2 Ooencyrtus at 5 frame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3711" y="962025"/>
            <a:ext cx="7479030" cy="5609273"/>
          </a:xfrm>
          <a:prstGeom prst="rect">
            <a:avLst/>
          </a:prstGeom>
        </p:spPr>
      </p:pic>
      <p:sp>
        <p:nvSpPr>
          <p:cNvPr id="2" name="TextBox 1"/>
          <p:cNvSpPr txBox="1"/>
          <p:nvPr/>
        </p:nvSpPr>
        <p:spPr>
          <a:xfrm>
            <a:off x="2139950" y="372247"/>
            <a:ext cx="4267200" cy="400110"/>
          </a:xfrm>
          <a:prstGeom prst="rect">
            <a:avLst/>
          </a:prstGeom>
          <a:noFill/>
        </p:spPr>
        <p:txBody>
          <a:bodyPr wrap="square" rtlCol="0">
            <a:spAutoFit/>
          </a:bodyPr>
          <a:lstStyle/>
          <a:p>
            <a:r>
              <a:rPr lang="en-US" sz="2000" dirty="0">
                <a:solidFill>
                  <a:schemeClr val="bg1"/>
                </a:solidFill>
              </a:rPr>
              <a:t>Parasitoid, </a:t>
            </a:r>
            <a:r>
              <a:rPr lang="en-US" sz="2000" i="1" dirty="0" err="1">
                <a:solidFill>
                  <a:schemeClr val="bg1"/>
                </a:solidFill>
              </a:rPr>
              <a:t>Ooencyrtus</a:t>
            </a:r>
            <a:r>
              <a:rPr lang="en-US" sz="2000" dirty="0">
                <a:solidFill>
                  <a:schemeClr val="bg1"/>
                </a:solidFill>
              </a:rPr>
              <a:t> ?</a:t>
            </a:r>
          </a:p>
        </p:txBody>
      </p:sp>
      <p:grpSp>
        <p:nvGrpSpPr>
          <p:cNvPr id="5" name="Group 4"/>
          <p:cNvGrpSpPr/>
          <p:nvPr/>
        </p:nvGrpSpPr>
        <p:grpSpPr>
          <a:xfrm>
            <a:off x="153711" y="-33"/>
            <a:ext cx="951548" cy="1144670"/>
            <a:chOff x="165735" y="0"/>
            <a:chExt cx="1268730" cy="1526226"/>
          </a:xfrm>
        </p:grpSpPr>
        <p:pic>
          <p:nvPicPr>
            <p:cNvPr id="4" name="Picture 3" descr="Related image"/>
            <p:cNvPicPr>
              <a:picLocks noChangeAspect="1" noChangeArrowheads="1"/>
            </p:cNvPicPr>
            <p:nvPr/>
          </p:nvPicPr>
          <p:blipFill rotWithShape="1">
            <a:blip r:embed="rId6">
              <a:extLst>
                <a:ext uri="{28A0092B-C50C-407E-A947-70E740481C1C}">
                  <a14:useLocalDpi xmlns:a14="http://schemas.microsoft.com/office/drawing/2010/main"/>
                </a:ext>
              </a:extLst>
            </a:blip>
            <a:srcRect l="9809" r="6439"/>
            <a:stretch/>
          </p:blipFill>
          <p:spPr bwMode="auto">
            <a:xfrm>
              <a:off x="165735" y="324366"/>
              <a:ext cx="1268730" cy="12018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65760" y="0"/>
              <a:ext cx="868680" cy="400109"/>
            </a:xfrm>
            <a:prstGeom prst="rect">
              <a:avLst/>
            </a:prstGeom>
            <a:noFill/>
          </p:spPr>
          <p:txBody>
            <a:bodyPr wrap="square" rtlCol="0">
              <a:spAutoFit/>
            </a:bodyPr>
            <a:lstStyle/>
            <a:p>
              <a:r>
                <a:rPr lang="en-US" sz="1350" dirty="0">
                  <a:solidFill>
                    <a:schemeClr val="bg1"/>
                  </a:solidFill>
                </a:rPr>
                <a:t>BMSB</a:t>
              </a:r>
            </a:p>
          </p:txBody>
        </p:sp>
      </p:grpSp>
      <p:pic>
        <p:nvPicPr>
          <p:cNvPr id="6" name="Picture 5"/>
          <p:cNvPicPr>
            <a:picLocks noChangeAspect="1"/>
          </p:cNvPicPr>
          <p:nvPr/>
        </p:nvPicPr>
        <p:blipFill rotWithShape="1">
          <a:blip r:embed="rId7" cstate="print">
            <a:extLst>
              <a:ext uri="{28A0092B-C50C-407E-A947-70E740481C1C}">
                <a14:useLocalDpi xmlns:a14="http://schemas.microsoft.com/office/drawing/2010/main"/>
              </a:ext>
            </a:extLst>
          </a:blip>
          <a:srcRect l="54468" t="36999" r="27669" b="28141"/>
          <a:stretch/>
        </p:blipFill>
        <p:spPr>
          <a:xfrm>
            <a:off x="2616158" y="772357"/>
            <a:ext cx="5016583" cy="5506478"/>
          </a:xfrm>
          <a:prstGeom prst="rect">
            <a:avLst/>
          </a:prstGeom>
        </p:spPr>
      </p:pic>
    </p:spTree>
    <p:extLst>
      <p:ext uri="{BB962C8B-B14F-4D97-AF65-F5344CB8AC3E}">
        <p14:creationId xmlns:p14="http://schemas.microsoft.com/office/powerpoint/2010/main" val="1928501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000"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mediacall" presetSubtype="0" fill="hold" nodeType="withEffect">
                                  <p:stCondLst>
                                    <p:cond delay="0"/>
                                  </p:stCondLst>
                                  <p:childTnLst>
                                    <p:cmd type="call" cmd="playFrom(0.0)">
                                      <p:cBhvr>
                                        <p:cTn id="12" dur="220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8"/>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TextBox 3"/>
          <p:cNvSpPr txBox="1"/>
          <p:nvPr/>
        </p:nvSpPr>
        <p:spPr>
          <a:xfrm>
            <a:off x="1064795" y="4383185"/>
            <a:ext cx="2119080" cy="369332"/>
          </a:xfrm>
          <a:prstGeom prst="rect">
            <a:avLst/>
          </a:prstGeom>
          <a:noFill/>
        </p:spPr>
        <p:txBody>
          <a:bodyPr wrap="square" rtlCol="0">
            <a:spAutoFit/>
          </a:bodyPr>
          <a:lstStyle/>
          <a:p>
            <a:r>
              <a:rPr lang="en-US" dirty="0">
                <a:solidFill>
                  <a:schemeClr val="bg1"/>
                </a:solidFill>
              </a:rPr>
              <a:t>European </a:t>
            </a:r>
            <a:r>
              <a:rPr lang="en-US" dirty="0" smtClean="0">
                <a:solidFill>
                  <a:schemeClr val="bg1"/>
                </a:solidFill>
              </a:rPr>
              <a:t>earwig</a:t>
            </a:r>
            <a:endParaRPr lang="en-US" dirty="0">
              <a:solidFill>
                <a:schemeClr val="bg1"/>
              </a:solidFill>
            </a:endParaRPr>
          </a:p>
        </p:txBody>
      </p:sp>
      <p:grpSp>
        <p:nvGrpSpPr>
          <p:cNvPr id="5" name="Group 4"/>
          <p:cNvGrpSpPr/>
          <p:nvPr/>
        </p:nvGrpSpPr>
        <p:grpSpPr>
          <a:xfrm>
            <a:off x="235320" y="1633287"/>
            <a:ext cx="3337356" cy="2639927"/>
            <a:chOff x="-34219" y="0"/>
            <a:chExt cx="4449808" cy="3519903"/>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a:ext>
              </a:extLst>
            </a:blip>
            <a:srcRect l="25308" t="17720" r="37719" b="42982"/>
            <a:stretch/>
          </p:blipFill>
          <p:spPr>
            <a:xfrm>
              <a:off x="0" y="0"/>
              <a:ext cx="4415589" cy="3519903"/>
            </a:xfrm>
            <a:prstGeom prst="rect">
              <a:avLst/>
            </a:prstGeom>
          </p:spPr>
        </p:pic>
        <p:pic>
          <p:nvPicPr>
            <p:cNvPr id="7" name="Picture 2" descr="Image result for Forficula auricularia, images"/>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l="7796" t="10348" r="3152" b="8509"/>
            <a:stretch/>
          </p:blipFill>
          <p:spPr bwMode="auto">
            <a:xfrm rot="5400000">
              <a:off x="-824836" y="790617"/>
              <a:ext cx="3514759" cy="193352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30180" y="3092116"/>
              <a:ext cx="938463" cy="400109"/>
            </a:xfrm>
            <a:prstGeom prst="rect">
              <a:avLst/>
            </a:prstGeom>
            <a:noFill/>
          </p:spPr>
          <p:txBody>
            <a:bodyPr wrap="square" rtlCol="0">
              <a:spAutoFit/>
            </a:bodyPr>
            <a:lstStyle/>
            <a:p>
              <a:r>
                <a:rPr lang="en-US" sz="1350" dirty="0">
                  <a:solidFill>
                    <a:schemeClr val="bg1"/>
                  </a:solidFill>
                </a:rPr>
                <a:t>female</a:t>
              </a:r>
            </a:p>
          </p:txBody>
        </p:sp>
        <p:sp>
          <p:nvSpPr>
            <p:cNvPr id="9" name="TextBox 8"/>
            <p:cNvSpPr txBox="1"/>
            <p:nvPr/>
          </p:nvSpPr>
          <p:spPr>
            <a:xfrm>
              <a:off x="2292721" y="3092115"/>
              <a:ext cx="763300" cy="400109"/>
            </a:xfrm>
            <a:prstGeom prst="rect">
              <a:avLst/>
            </a:prstGeom>
            <a:noFill/>
          </p:spPr>
          <p:txBody>
            <a:bodyPr wrap="square" rtlCol="0">
              <a:spAutoFit/>
            </a:bodyPr>
            <a:lstStyle/>
            <a:p>
              <a:r>
                <a:rPr lang="en-US" sz="1350" dirty="0">
                  <a:solidFill>
                    <a:schemeClr val="bg1"/>
                  </a:solidFill>
                </a:rPr>
                <a:t>male</a:t>
              </a:r>
            </a:p>
          </p:txBody>
        </p:sp>
      </p:grpSp>
      <p:sp>
        <p:nvSpPr>
          <p:cNvPr id="10" name="TextBox 9"/>
          <p:cNvSpPr txBox="1"/>
          <p:nvPr/>
        </p:nvSpPr>
        <p:spPr>
          <a:xfrm>
            <a:off x="5282390" y="4281760"/>
            <a:ext cx="2882403" cy="369332"/>
          </a:xfrm>
          <a:prstGeom prst="rect">
            <a:avLst/>
          </a:prstGeom>
          <a:noFill/>
        </p:spPr>
        <p:txBody>
          <a:bodyPr wrap="square" rtlCol="0">
            <a:spAutoFit/>
          </a:bodyPr>
          <a:lstStyle/>
          <a:p>
            <a:r>
              <a:rPr lang="en-US" dirty="0">
                <a:solidFill>
                  <a:schemeClr val="bg1"/>
                </a:solidFill>
              </a:rPr>
              <a:t>Ring-legged </a:t>
            </a:r>
            <a:r>
              <a:rPr lang="en-US" dirty="0" smtClean="0">
                <a:solidFill>
                  <a:schemeClr val="bg1"/>
                </a:solidFill>
              </a:rPr>
              <a:t>earwig</a:t>
            </a:r>
            <a:endParaRPr lang="en-US" dirty="0">
              <a:solidFill>
                <a:schemeClr val="bg1"/>
              </a:solidFill>
            </a:endParaRPr>
          </a:p>
        </p:txBody>
      </p:sp>
      <p:grpSp>
        <p:nvGrpSpPr>
          <p:cNvPr id="11" name="Group 10"/>
          <p:cNvGrpSpPr/>
          <p:nvPr/>
        </p:nvGrpSpPr>
        <p:grpSpPr>
          <a:xfrm>
            <a:off x="4120897" y="1697517"/>
            <a:ext cx="2302991" cy="2363230"/>
            <a:chOff x="5494529" y="1120355"/>
            <a:chExt cx="3070654" cy="3150973"/>
          </a:xfrm>
        </p:grpSpPr>
        <p:pic>
          <p:nvPicPr>
            <p:cNvPr id="12" name="Picture 11"/>
            <p:cNvPicPr>
              <a:picLocks noChangeAspect="1"/>
            </p:cNvPicPr>
            <p:nvPr/>
          </p:nvPicPr>
          <p:blipFill rotWithShape="1">
            <a:blip r:embed="rId5" cstate="print">
              <a:extLst>
                <a:ext uri="{28A0092B-C50C-407E-A947-70E740481C1C}">
                  <a14:useLocalDpi xmlns:a14="http://schemas.microsoft.com/office/drawing/2010/main"/>
                </a:ext>
              </a:extLst>
            </a:blip>
            <a:srcRect l="39139" t="39843" r="43306" b="36138"/>
            <a:stretch/>
          </p:blipFill>
          <p:spPr>
            <a:xfrm>
              <a:off x="5494529" y="1120355"/>
              <a:ext cx="3070654" cy="3150973"/>
            </a:xfrm>
            <a:prstGeom prst="rect">
              <a:avLst/>
            </a:prstGeom>
          </p:spPr>
        </p:pic>
        <p:cxnSp>
          <p:nvCxnSpPr>
            <p:cNvPr id="13" name="Straight Arrow Connector 12"/>
            <p:cNvCxnSpPr/>
            <p:nvPr/>
          </p:nvCxnSpPr>
          <p:spPr>
            <a:xfrm>
              <a:off x="6903524" y="2587941"/>
              <a:ext cx="252663" cy="40830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2798318" y="1043640"/>
            <a:ext cx="3978469" cy="461665"/>
          </a:xfrm>
          <a:prstGeom prst="rect">
            <a:avLst/>
          </a:prstGeom>
          <a:noFill/>
        </p:spPr>
        <p:txBody>
          <a:bodyPr wrap="square" rtlCol="0">
            <a:spAutoFit/>
          </a:bodyPr>
          <a:lstStyle/>
          <a:p>
            <a:r>
              <a:rPr lang="en-US" sz="2400" dirty="0">
                <a:solidFill>
                  <a:schemeClr val="bg1"/>
                </a:solidFill>
              </a:rPr>
              <a:t>BMSB Earwigs (</a:t>
            </a:r>
            <a:r>
              <a:rPr lang="en-US" sz="2400" dirty="0" err="1">
                <a:solidFill>
                  <a:schemeClr val="bg1"/>
                </a:solidFill>
              </a:rPr>
              <a:t>Dermaptera</a:t>
            </a:r>
            <a:r>
              <a:rPr lang="en-US" sz="2400" dirty="0">
                <a:solidFill>
                  <a:schemeClr val="bg1"/>
                </a:solidFill>
              </a:rPr>
              <a:t>)</a:t>
            </a:r>
          </a:p>
        </p:txBody>
      </p:sp>
      <p:grpSp>
        <p:nvGrpSpPr>
          <p:cNvPr id="15" name="Group 14"/>
          <p:cNvGrpSpPr/>
          <p:nvPr/>
        </p:nvGrpSpPr>
        <p:grpSpPr>
          <a:xfrm>
            <a:off x="6423887" y="1697516"/>
            <a:ext cx="2564166" cy="2331060"/>
            <a:chOff x="8565183" y="1120355"/>
            <a:chExt cx="3418888" cy="3108080"/>
          </a:xfrm>
        </p:grpSpPr>
        <p:pic>
          <p:nvPicPr>
            <p:cNvPr id="16" name="Picture 4" descr="Image result for Euborellia annulipes, male and female images"/>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8565183" y="1120355"/>
              <a:ext cx="3418888" cy="3108080"/>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Arrow Connector 16"/>
            <p:cNvCxnSpPr/>
            <p:nvPr/>
          </p:nvCxnSpPr>
          <p:spPr>
            <a:xfrm>
              <a:off x="8963526" y="1828800"/>
              <a:ext cx="144379" cy="46923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TextBox 17"/>
          <p:cNvSpPr txBox="1"/>
          <p:nvPr/>
        </p:nvSpPr>
        <p:spPr>
          <a:xfrm>
            <a:off x="6438398" y="3733468"/>
            <a:ext cx="676776" cy="300082"/>
          </a:xfrm>
          <a:prstGeom prst="rect">
            <a:avLst/>
          </a:prstGeom>
          <a:noFill/>
        </p:spPr>
        <p:txBody>
          <a:bodyPr wrap="square" rtlCol="0">
            <a:spAutoFit/>
          </a:bodyPr>
          <a:lstStyle/>
          <a:p>
            <a:r>
              <a:rPr lang="en-US" sz="1350" dirty="0">
                <a:solidFill>
                  <a:schemeClr val="bg1"/>
                </a:solidFill>
              </a:rPr>
              <a:t>female</a:t>
            </a:r>
          </a:p>
        </p:txBody>
      </p:sp>
      <p:sp>
        <p:nvSpPr>
          <p:cNvPr id="19" name="TextBox 18"/>
          <p:cNvSpPr txBox="1"/>
          <p:nvPr/>
        </p:nvSpPr>
        <p:spPr>
          <a:xfrm>
            <a:off x="8548437" y="3733468"/>
            <a:ext cx="676776" cy="300082"/>
          </a:xfrm>
          <a:prstGeom prst="rect">
            <a:avLst/>
          </a:prstGeom>
          <a:noFill/>
        </p:spPr>
        <p:txBody>
          <a:bodyPr wrap="square" rtlCol="0">
            <a:spAutoFit/>
          </a:bodyPr>
          <a:lstStyle/>
          <a:p>
            <a:r>
              <a:rPr lang="en-US" sz="1350" dirty="0">
                <a:solidFill>
                  <a:schemeClr val="bg1"/>
                </a:solidFill>
              </a:rPr>
              <a:t>male</a:t>
            </a:r>
          </a:p>
        </p:txBody>
      </p:sp>
    </p:spTree>
    <p:extLst>
      <p:ext uri="{BB962C8B-B14F-4D97-AF65-F5344CB8AC3E}">
        <p14:creationId xmlns:p14="http://schemas.microsoft.com/office/powerpoint/2010/main" val="995335639"/>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847724" y="1027907"/>
            <a:ext cx="7140575" cy="5362117"/>
          </a:xfrm>
        </p:spPr>
      </p:pic>
    </p:spTree>
    <p:extLst>
      <p:ext uri="{BB962C8B-B14F-4D97-AF65-F5344CB8AC3E}">
        <p14:creationId xmlns:p14="http://schemas.microsoft.com/office/powerpoint/2010/main" val="950894371"/>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550" y="74339"/>
            <a:ext cx="7886700" cy="1325563"/>
          </a:xfrm>
        </p:spPr>
        <p:txBody>
          <a:bodyPr/>
          <a:lstStyle/>
          <a:p>
            <a:r>
              <a:rPr lang="en-US" dirty="0" smtClean="0"/>
              <a:t>Trap crops</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800100" y="1399902"/>
            <a:ext cx="6686720" cy="4734198"/>
          </a:xfrm>
        </p:spPr>
      </p:pic>
    </p:spTree>
    <p:extLst>
      <p:ext uri="{BB962C8B-B14F-4D97-AF65-F5344CB8AC3E}">
        <p14:creationId xmlns:p14="http://schemas.microsoft.com/office/powerpoint/2010/main" val="3817211265"/>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598058" y="1435100"/>
            <a:ext cx="3512457" cy="3859093"/>
          </a:xfrm>
          <a:prstGeom prst="rect">
            <a:avLst/>
          </a:prstGeom>
          <a:ln w="19050" cap="sq">
            <a:noFill/>
            <a:prstDash val="solid"/>
            <a:miter lim="800000"/>
          </a:ln>
          <a:effectLst>
            <a:softEdge rad="25400"/>
          </a:effectLst>
        </p:spPr>
      </p:pic>
      <p:sp>
        <p:nvSpPr>
          <p:cNvPr id="5" name="Title 4"/>
          <p:cNvSpPr>
            <a:spLocks noGrp="1"/>
          </p:cNvSpPr>
          <p:nvPr>
            <p:ph type="title"/>
          </p:nvPr>
        </p:nvSpPr>
        <p:spPr/>
        <p:txBody>
          <a:bodyPr/>
          <a:lstStyle/>
          <a:p>
            <a:endParaRPr lang="en-US"/>
          </a:p>
        </p:txBody>
      </p:sp>
    </p:spTree>
    <p:extLst>
      <p:ext uri="{BB962C8B-B14F-4D97-AF65-F5344CB8AC3E}">
        <p14:creationId xmlns:p14="http://schemas.microsoft.com/office/powerpoint/2010/main" val="1927301137"/>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000" y="154692"/>
            <a:ext cx="8897500" cy="768349"/>
          </a:xfrm>
        </p:spPr>
        <p:txBody>
          <a:bodyPr>
            <a:noAutofit/>
          </a:bodyPr>
          <a:lstStyle/>
          <a:p>
            <a:r>
              <a:rPr lang="en-US" sz="3800" dirty="0" smtClean="0"/>
              <a:t>Bagrada bugs damage an array of crops</a:t>
            </a:r>
            <a:endParaRPr lang="en-US" sz="3800" dirty="0"/>
          </a:p>
        </p:txBody>
      </p:sp>
      <p:sp>
        <p:nvSpPr>
          <p:cNvPr id="3" name="Content Placeholder 2"/>
          <p:cNvSpPr>
            <a:spLocks noGrp="1"/>
          </p:cNvSpPr>
          <p:nvPr>
            <p:ph idx="1"/>
          </p:nvPr>
        </p:nvSpPr>
        <p:spPr>
          <a:xfrm>
            <a:off x="405945" y="1327670"/>
            <a:ext cx="7886700" cy="4351338"/>
          </a:xfrm>
        </p:spPr>
        <p:txBody>
          <a:bodyPr/>
          <a:lstStyle/>
          <a:p>
            <a:endParaRPr lang="en-US" dirty="0"/>
          </a:p>
        </p:txBody>
      </p:sp>
      <p:pic>
        <p:nvPicPr>
          <p:cNvPr id="2050" name="Picture 2" descr="http://urbanhomestead.org/journal/wp-content/uploads/2012/07/bagrada2.jpg"/>
          <p:cNvPicPr>
            <a:picLocks noChangeAspect="1" noChangeArrowheads="1"/>
          </p:cNvPicPr>
          <p:nvPr/>
        </p:nvPicPr>
        <p:blipFill rotWithShape="1">
          <a:blip r:embed="rId3" cstate="print">
            <a:lum bright="-3000"/>
            <a:extLst>
              <a:ext uri="{28A0092B-C50C-407E-A947-70E740481C1C}">
                <a14:useLocalDpi xmlns:a14="http://schemas.microsoft.com/office/drawing/2010/main"/>
              </a:ext>
            </a:extLst>
          </a:blip>
          <a:srcRect/>
          <a:stretch/>
        </p:blipFill>
        <p:spPr bwMode="auto">
          <a:xfrm>
            <a:off x="183000" y="3647706"/>
            <a:ext cx="3296773" cy="2904478"/>
          </a:xfrm>
          <a:prstGeom prst="rect">
            <a:avLst/>
          </a:prstGeom>
          <a:ln>
            <a:noFill/>
          </a:ln>
          <a:effectLst>
            <a:softEdge rad="76200"/>
          </a:effectLst>
          <a:extLst>
            <a:ext uri="{909E8E84-426E-40dd-AFC4-6F175D3DCCD1}">
              <a14:hiddenFill xmlns:a14="http://schemas.microsoft.com/office/drawing/2010/main">
                <a:solidFill>
                  <a:srgbClr val="FFFFFF"/>
                </a:solidFill>
              </a14:hiddenFill>
            </a:ext>
          </a:extLst>
        </p:spPr>
      </p:pic>
      <p:pic>
        <p:nvPicPr>
          <p:cNvPr id="2052" name="Picture 4" descr="http://ucanr.edu/blogs/SalinasValleyAgriculture//blogfiles/25914_original.jpg"/>
          <p:cNvPicPr>
            <a:picLocks noChangeArrowheads="1"/>
          </p:cNvPicPr>
          <p:nvPr/>
        </p:nvPicPr>
        <p:blipFill rotWithShape="1">
          <a:blip r:embed="rId4" cstate="print">
            <a:lum bright="-3000"/>
            <a:extLst>
              <a:ext uri="{28A0092B-C50C-407E-A947-70E740481C1C}">
                <a14:useLocalDpi xmlns:a14="http://schemas.microsoft.com/office/drawing/2010/main"/>
              </a:ext>
            </a:extLst>
          </a:blip>
          <a:srcRect/>
          <a:stretch/>
        </p:blipFill>
        <p:spPr bwMode="auto">
          <a:xfrm>
            <a:off x="5741233" y="3642608"/>
            <a:ext cx="3159527" cy="2907792"/>
          </a:xfrm>
          <a:prstGeom prst="rect">
            <a:avLst/>
          </a:prstGeom>
          <a:ln>
            <a:noFill/>
          </a:ln>
          <a:effectLst>
            <a:softEdge rad="76200"/>
          </a:effectLst>
          <a:extLst>
            <a:ext uri="{909E8E84-426E-40dd-AFC4-6F175D3DCCD1}">
              <a14:hiddenFill xmlns:a14="http://schemas.microsoft.com/office/drawing/2010/main">
                <a:solidFill>
                  <a:srgbClr val="FFFFFF"/>
                </a:solidFill>
              </a14:hiddenFill>
            </a:ext>
          </a:extLst>
        </p:spPr>
      </p:pic>
      <p:pic>
        <p:nvPicPr>
          <p:cNvPr id="2054" name="Picture 6" descr="Figure 1. Bagrada bug attacking broccoli plant."/>
          <p:cNvPicPr>
            <a:picLocks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2854218" y="991148"/>
            <a:ext cx="3200400" cy="2761488"/>
          </a:xfrm>
          <a:prstGeom prst="rect">
            <a:avLst/>
          </a:prstGeom>
          <a:ln>
            <a:noFill/>
          </a:ln>
          <a:effectLst>
            <a:softEdge rad="76200"/>
          </a:effectLst>
          <a:extLst>
            <a:ext uri="{909E8E84-426E-40dd-AFC4-6F175D3DCCD1}">
              <a14:hiddenFill xmlns:a14="http://schemas.microsoft.com/office/drawing/2010/main">
                <a:solidFill>
                  <a:srgbClr val="FFFFFF"/>
                </a:solidFill>
              </a14:hiddenFill>
            </a:ext>
          </a:extLst>
        </p:spPr>
      </p:pic>
      <p:pic>
        <p:nvPicPr>
          <p:cNvPr id="2056" name="Picture 8" descr="http://ucanr.org/blogs/strawberries-vegetables/blogfiles/5906.png"/>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241347" y="992419"/>
            <a:ext cx="2717801" cy="2761853"/>
          </a:xfrm>
          <a:prstGeom prst="rect">
            <a:avLst/>
          </a:prstGeom>
          <a:ln>
            <a:noFill/>
          </a:ln>
          <a:effectLst>
            <a:softEdge rad="76200"/>
          </a:effectLst>
          <a:extLst>
            <a:ext uri="{909E8E84-426E-40dd-AFC4-6F175D3DCCD1}">
              <a14:hiddenFill xmlns:a14="http://schemas.microsoft.com/office/drawing/2010/main">
                <a:solidFill>
                  <a:srgbClr val="FFFFFF"/>
                </a:solidFill>
              </a14:hiddenFill>
            </a:ext>
          </a:extLst>
        </p:spPr>
      </p:pic>
      <p:pic>
        <p:nvPicPr>
          <p:cNvPr id="2058" name="Picture 10" descr="https://lh5.googleusercontent.com/-eXLW3edIMyo/VADXaX-3pUI/AAAAAAAAGOM/k4shkbB3y3I/s640/blogger-image--1962166065.jpg"/>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3347882" y="3642610"/>
            <a:ext cx="2493525" cy="2902990"/>
          </a:xfrm>
          <a:prstGeom prst="rect">
            <a:avLst/>
          </a:prstGeom>
          <a:ln>
            <a:noFill/>
          </a:ln>
          <a:effectLst>
            <a:softEdge rad="76200"/>
          </a:effectLst>
          <a:extLst>
            <a:ext uri="{909E8E84-426E-40dd-AFC4-6F175D3DCCD1}">
              <a14:hiddenFill xmlns:a14="http://schemas.microsoft.com/office/drawing/2010/main">
                <a:solidFill>
                  <a:srgbClr val="FFFFFF"/>
                </a:solidFill>
              </a14:hiddenFill>
            </a:ext>
          </a:extLst>
        </p:spPr>
      </p:pic>
      <p:sp>
        <p:nvSpPr>
          <p:cNvPr id="4" name="Rectangle 3"/>
          <p:cNvSpPr/>
          <p:nvPr/>
        </p:nvSpPr>
        <p:spPr>
          <a:xfrm>
            <a:off x="210575" y="6460003"/>
            <a:ext cx="6858000" cy="369332"/>
          </a:xfrm>
          <a:prstGeom prst="rect">
            <a:avLst/>
          </a:prstGeom>
        </p:spPr>
        <p:txBody>
          <a:bodyPr wrap="square">
            <a:spAutoFit/>
          </a:bodyPr>
          <a:lstStyle/>
          <a:p>
            <a:r>
              <a:rPr lang="en-US" sz="600" dirty="0">
                <a:solidFill>
                  <a:schemeClr val="bg1"/>
                </a:solidFill>
              </a:rPr>
              <a:t>http://ucanr.edu/blogs/blogcore/postdetail.cfm?postnum=4047</a:t>
            </a:r>
          </a:p>
          <a:p>
            <a:r>
              <a:rPr lang="en-US" sz="600" dirty="0">
                <a:solidFill>
                  <a:schemeClr val="bg1"/>
                </a:solidFill>
              </a:rPr>
              <a:t>http://urbanhomestead.org/journal/2012/07/11/bad-bad-bagrada-bug/</a:t>
            </a:r>
          </a:p>
          <a:p>
            <a:pPr>
              <a:defRPr/>
            </a:pPr>
            <a:r>
              <a:rPr lang="en-US" sz="600" dirty="0">
                <a:solidFill>
                  <a:schemeClr val="bg1"/>
                </a:solidFill>
              </a:rPr>
              <a:t>http://www.chowbacca.com/2014/08/bagrada-bugs-bother-bounty-grumpy.html</a:t>
            </a:r>
          </a:p>
        </p:txBody>
      </p:sp>
      <p:pic>
        <p:nvPicPr>
          <p:cNvPr id="5" name="Picture 4"/>
          <p:cNvPicPr>
            <a:picLocks/>
          </p:cNvPicPr>
          <p:nvPr/>
        </p:nvPicPr>
        <p:blipFill rotWithShape="1">
          <a:blip r:embed="rId8" cstate="print">
            <a:extLst>
              <a:ext uri="{28A0092B-C50C-407E-A947-70E740481C1C}">
                <a14:useLocalDpi xmlns:a14="http://schemas.microsoft.com/office/drawing/2010/main"/>
              </a:ext>
            </a:extLst>
          </a:blip>
          <a:srcRect/>
          <a:stretch/>
        </p:blipFill>
        <p:spPr>
          <a:xfrm>
            <a:off x="5931512" y="991148"/>
            <a:ext cx="2969248" cy="2761488"/>
          </a:xfrm>
          <a:prstGeom prst="rect">
            <a:avLst/>
          </a:prstGeom>
          <a:effectLst>
            <a:softEdge rad="76200"/>
          </a:effectLst>
        </p:spPr>
      </p:pic>
    </p:spTree>
    <p:extLst>
      <p:ext uri="{BB962C8B-B14F-4D97-AF65-F5344CB8AC3E}">
        <p14:creationId xmlns:p14="http://schemas.microsoft.com/office/powerpoint/2010/main" val="1144913409"/>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443" y="198707"/>
            <a:ext cx="7886700" cy="768349"/>
          </a:xfrm>
        </p:spPr>
        <p:txBody>
          <a:bodyPr>
            <a:normAutofit/>
          </a:bodyPr>
          <a:lstStyle/>
          <a:p>
            <a:r>
              <a:rPr lang="en-US" sz="4000" dirty="0" smtClean="0"/>
              <a:t>Young plants are most susceptible</a:t>
            </a:r>
            <a:endParaRPr lang="en-US" sz="4000"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167793" y="1125162"/>
            <a:ext cx="3113785" cy="2554208"/>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a:ext>
            </a:extLst>
          </a:blip>
          <a:srcRect r="1115"/>
          <a:stretch/>
        </p:blipFill>
        <p:spPr>
          <a:xfrm>
            <a:off x="4167793" y="3677926"/>
            <a:ext cx="3098408" cy="2657143"/>
          </a:xfrm>
          <a:prstGeom prst="rect">
            <a:avLst/>
          </a:prstGeom>
        </p:spPr>
      </p:pic>
      <p:pic>
        <p:nvPicPr>
          <p:cNvPr id="6" name="Picture 5"/>
          <p:cNvPicPr>
            <a:picLocks noChangeAspect="1"/>
          </p:cNvPicPr>
          <p:nvPr/>
        </p:nvPicPr>
        <p:blipFill rotWithShape="1">
          <a:blip r:embed="rId5" cstate="print">
            <a:extLst>
              <a:ext uri="{28A0092B-C50C-407E-A947-70E740481C1C}">
                <a14:useLocalDpi xmlns:a14="http://schemas.microsoft.com/office/drawing/2010/main"/>
              </a:ext>
            </a:extLst>
          </a:blip>
          <a:srcRect t="3404" b="1852"/>
          <a:stretch/>
        </p:blipFill>
        <p:spPr>
          <a:xfrm>
            <a:off x="1038630" y="3679370"/>
            <a:ext cx="3129163" cy="2655699"/>
          </a:xfrm>
          <a:prstGeom prst="rect">
            <a:avLst/>
          </a:prstGeom>
        </p:spPr>
      </p:pic>
      <p:sp>
        <p:nvSpPr>
          <p:cNvPr id="7" name="TextBox 6"/>
          <p:cNvSpPr txBox="1"/>
          <p:nvPr/>
        </p:nvSpPr>
        <p:spPr>
          <a:xfrm>
            <a:off x="7354511" y="6183766"/>
            <a:ext cx="1295400" cy="369332"/>
          </a:xfrm>
          <a:prstGeom prst="rect">
            <a:avLst/>
          </a:prstGeom>
          <a:noFill/>
        </p:spPr>
        <p:txBody>
          <a:bodyPr wrap="square" rtlCol="0">
            <a:spAutoFit/>
          </a:bodyPr>
          <a:lstStyle/>
          <a:p>
            <a:r>
              <a:rPr lang="en-US" dirty="0" smtClean="0">
                <a:solidFill>
                  <a:schemeClr val="bg1"/>
                </a:solidFill>
              </a:rPr>
              <a:t>JC Palumbo</a:t>
            </a:r>
            <a:endParaRPr lang="en-US" dirty="0">
              <a:solidFill>
                <a:schemeClr val="bg1"/>
              </a:solidFill>
            </a:endParaRPr>
          </a:p>
        </p:txBody>
      </p:sp>
      <p:pic>
        <p:nvPicPr>
          <p:cNvPr id="8" name="Picture 7"/>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038630" y="1136372"/>
            <a:ext cx="3129163" cy="2541554"/>
          </a:xfrm>
          <a:prstGeom prst="rect">
            <a:avLst/>
          </a:prstGeom>
        </p:spPr>
      </p:pic>
    </p:spTree>
    <p:extLst>
      <p:ext uri="{BB962C8B-B14F-4D97-AF65-F5344CB8AC3E}">
        <p14:creationId xmlns:p14="http://schemas.microsoft.com/office/powerpoint/2010/main" val="1899749841"/>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544314" y="0"/>
            <a:ext cx="8873525" cy="6949534"/>
          </a:xfrm>
          <a:prstGeom prst="rect">
            <a:avLst/>
          </a:prstGeom>
        </p:spPr>
      </p:pic>
      <p:pic>
        <p:nvPicPr>
          <p:cNvPr id="5" name="Picture 4"/>
          <p:cNvPicPr>
            <a:picLocks noChangeAspect="1"/>
          </p:cNvPicPr>
          <p:nvPr/>
        </p:nvPicPr>
        <p:blipFill rotWithShape="1">
          <a:blip r:embed="rId4" cstate="print">
            <a:lum contrast="4000"/>
            <a:extLst>
              <a:ext uri="{28A0092B-C50C-407E-A947-70E740481C1C}">
                <a14:useLocalDpi xmlns:a14="http://schemas.microsoft.com/office/drawing/2010/main"/>
              </a:ext>
            </a:extLst>
          </a:blip>
          <a:srcRect/>
          <a:stretch/>
        </p:blipFill>
        <p:spPr>
          <a:xfrm>
            <a:off x="736275" y="4212456"/>
            <a:ext cx="622851" cy="684319"/>
          </a:xfrm>
          <a:prstGeom prst="rect">
            <a:avLst/>
          </a:prstGeom>
          <a:ln w="19050" cap="sq">
            <a:noFill/>
            <a:prstDash val="solid"/>
            <a:miter lim="800000"/>
          </a:ln>
          <a:effectLst>
            <a:glow>
              <a:schemeClr val="bg1">
                <a:alpha val="40000"/>
              </a:schemeClr>
            </a:glow>
            <a:softEdge rad="76200"/>
          </a:effectLst>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970" y="-1"/>
            <a:ext cx="662195" cy="6907913"/>
          </a:xfrm>
          <a:prstGeom prst="rect">
            <a:avLst/>
          </a:prstGeom>
        </p:spPr>
      </p:pic>
      <p:sp>
        <p:nvSpPr>
          <p:cNvPr id="7" name="TextBox 6"/>
          <p:cNvSpPr txBox="1"/>
          <p:nvPr/>
        </p:nvSpPr>
        <p:spPr>
          <a:xfrm>
            <a:off x="333376" y="298451"/>
            <a:ext cx="1370734" cy="769441"/>
          </a:xfrm>
          <a:prstGeom prst="rect">
            <a:avLst/>
          </a:prstGeom>
          <a:solidFill>
            <a:schemeClr val="tx1">
              <a:lumMod val="85000"/>
              <a:lumOff val="15000"/>
            </a:schemeClr>
          </a:solidFill>
        </p:spPr>
        <p:txBody>
          <a:bodyPr wrap="square" rtlCol="0">
            <a:spAutoFit/>
          </a:bodyPr>
          <a:lstStyle/>
          <a:p>
            <a:r>
              <a:rPr lang="en-US" sz="4400" dirty="0" smtClean="0">
                <a:solidFill>
                  <a:schemeClr val="bg1"/>
                </a:solidFill>
              </a:rPr>
              <a:t>2008</a:t>
            </a:r>
            <a:endParaRPr lang="en-US" sz="4400" dirty="0">
              <a:solidFill>
                <a:schemeClr val="bg1"/>
              </a:solidFill>
            </a:endParaRPr>
          </a:p>
        </p:txBody>
      </p:sp>
      <p:sp>
        <p:nvSpPr>
          <p:cNvPr id="19" name="5-Point Star 18"/>
          <p:cNvSpPr/>
          <p:nvPr/>
        </p:nvSpPr>
        <p:spPr>
          <a:xfrm>
            <a:off x="1591345" y="3957017"/>
            <a:ext cx="353350" cy="339907"/>
          </a:xfrm>
          <a:prstGeom prst="star5">
            <a:avLst/>
          </a:prstGeom>
          <a:solidFill>
            <a:srgbClr val="F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79843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544314" y="0"/>
            <a:ext cx="8873525" cy="6949534"/>
          </a:xfrm>
          <a:prstGeom prst="rect">
            <a:avLst/>
          </a:prstGeom>
        </p:spPr>
      </p:pic>
      <p:pic>
        <p:nvPicPr>
          <p:cNvPr id="5" name="Picture 4"/>
          <p:cNvPicPr>
            <a:picLocks noChangeAspect="1"/>
          </p:cNvPicPr>
          <p:nvPr/>
        </p:nvPicPr>
        <p:blipFill rotWithShape="1">
          <a:blip r:embed="rId4" cstate="print">
            <a:lum contrast="4000"/>
            <a:extLst>
              <a:ext uri="{28A0092B-C50C-407E-A947-70E740481C1C}">
                <a14:useLocalDpi xmlns:a14="http://schemas.microsoft.com/office/drawing/2010/main"/>
              </a:ext>
            </a:extLst>
          </a:blip>
          <a:srcRect/>
          <a:stretch/>
        </p:blipFill>
        <p:spPr>
          <a:xfrm>
            <a:off x="736275" y="4212456"/>
            <a:ext cx="622851" cy="684319"/>
          </a:xfrm>
          <a:prstGeom prst="rect">
            <a:avLst/>
          </a:prstGeom>
          <a:ln w="19050" cap="sq">
            <a:noFill/>
            <a:prstDash val="solid"/>
            <a:miter lim="800000"/>
          </a:ln>
          <a:effectLst>
            <a:glow>
              <a:schemeClr val="bg1">
                <a:alpha val="40000"/>
              </a:schemeClr>
            </a:glow>
            <a:softEdge rad="76200"/>
          </a:effectLst>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970" y="-1"/>
            <a:ext cx="662195" cy="6907913"/>
          </a:xfrm>
          <a:prstGeom prst="rect">
            <a:avLst/>
          </a:prstGeom>
        </p:spPr>
      </p:pic>
      <p:sp>
        <p:nvSpPr>
          <p:cNvPr id="7" name="TextBox 6"/>
          <p:cNvSpPr txBox="1"/>
          <p:nvPr/>
        </p:nvSpPr>
        <p:spPr>
          <a:xfrm>
            <a:off x="333375" y="298451"/>
            <a:ext cx="1945367" cy="769441"/>
          </a:xfrm>
          <a:prstGeom prst="rect">
            <a:avLst/>
          </a:prstGeom>
          <a:solidFill>
            <a:schemeClr val="tx1">
              <a:lumMod val="85000"/>
              <a:lumOff val="15000"/>
            </a:schemeClr>
          </a:solidFill>
        </p:spPr>
        <p:txBody>
          <a:bodyPr wrap="square" rtlCol="0">
            <a:spAutoFit/>
          </a:bodyPr>
          <a:lstStyle/>
          <a:p>
            <a:r>
              <a:rPr lang="en-US" sz="4400" dirty="0" smtClean="0">
                <a:solidFill>
                  <a:schemeClr val="bg1"/>
                </a:solidFill>
              </a:rPr>
              <a:t>Current</a:t>
            </a:r>
            <a:endParaRPr lang="en-US" sz="4400" dirty="0">
              <a:solidFill>
                <a:schemeClr val="bg1"/>
              </a:solidFill>
            </a:endParaRPr>
          </a:p>
        </p:txBody>
      </p:sp>
      <p:sp>
        <p:nvSpPr>
          <p:cNvPr id="12" name="5-Point Star 11"/>
          <p:cNvSpPr/>
          <p:nvPr/>
        </p:nvSpPr>
        <p:spPr>
          <a:xfrm>
            <a:off x="1591345" y="3957017"/>
            <a:ext cx="353350" cy="339907"/>
          </a:xfrm>
          <a:prstGeom prst="star5">
            <a:avLst/>
          </a:prstGeom>
          <a:solidFill>
            <a:srgbClr val="F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rot="2324094">
            <a:off x="1816103" y="5360111"/>
            <a:ext cx="3297101" cy="369928"/>
          </a:xfrm>
          <a:prstGeom prst="rightArrow">
            <a:avLst/>
          </a:prstGeom>
          <a:solidFill>
            <a:srgbClr val="FF3F3F"/>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ent Arrow 13"/>
          <p:cNvSpPr/>
          <p:nvPr/>
        </p:nvSpPr>
        <p:spPr>
          <a:xfrm rot="1905289">
            <a:off x="2138145" y="3158544"/>
            <a:ext cx="662291" cy="730548"/>
          </a:xfrm>
          <a:prstGeom prst="bentArrow">
            <a:avLst/>
          </a:prstGeom>
          <a:solidFill>
            <a:srgbClr val="FF3F3F"/>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ight Arrow 14"/>
          <p:cNvSpPr/>
          <p:nvPr/>
        </p:nvSpPr>
        <p:spPr>
          <a:xfrm rot="14726759">
            <a:off x="643567" y="3013897"/>
            <a:ext cx="1526354" cy="431238"/>
          </a:xfrm>
          <a:prstGeom prst="rightArrow">
            <a:avLst>
              <a:gd name="adj1" fmla="val 50000"/>
              <a:gd name="adj2" fmla="val 39251"/>
            </a:avLst>
          </a:prstGeom>
          <a:solidFill>
            <a:srgbClr val="FF3F3F"/>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Bent Arrow 16"/>
          <p:cNvSpPr/>
          <p:nvPr/>
        </p:nvSpPr>
        <p:spPr>
          <a:xfrm rot="5070759">
            <a:off x="3217675" y="2785664"/>
            <a:ext cx="1919651" cy="4020194"/>
          </a:xfrm>
          <a:custGeom>
            <a:avLst/>
            <a:gdLst>
              <a:gd name="connsiteX0" fmla="*/ 0 w 1919651"/>
              <a:gd name="connsiteY0" fmla="*/ 4019626 h 4019626"/>
              <a:gd name="connsiteX1" fmla="*/ 0 w 1919651"/>
              <a:gd name="connsiteY1" fmla="*/ 1079804 h 4019626"/>
              <a:gd name="connsiteX2" fmla="*/ 839847 w 1919651"/>
              <a:gd name="connsiteY2" fmla="*/ 239957 h 4019626"/>
              <a:gd name="connsiteX3" fmla="*/ 1439738 w 1919651"/>
              <a:gd name="connsiteY3" fmla="*/ 239956 h 4019626"/>
              <a:gd name="connsiteX4" fmla="*/ 1439738 w 1919651"/>
              <a:gd name="connsiteY4" fmla="*/ 0 h 4019626"/>
              <a:gd name="connsiteX5" fmla="*/ 1919651 w 1919651"/>
              <a:gd name="connsiteY5" fmla="*/ 479913 h 4019626"/>
              <a:gd name="connsiteX6" fmla="*/ 1439738 w 1919651"/>
              <a:gd name="connsiteY6" fmla="*/ 959826 h 4019626"/>
              <a:gd name="connsiteX7" fmla="*/ 1439738 w 1919651"/>
              <a:gd name="connsiteY7" fmla="*/ 719869 h 4019626"/>
              <a:gd name="connsiteX8" fmla="*/ 839847 w 1919651"/>
              <a:gd name="connsiteY8" fmla="*/ 719869 h 4019626"/>
              <a:gd name="connsiteX9" fmla="*/ 479912 w 1919651"/>
              <a:gd name="connsiteY9" fmla="*/ 1079804 h 4019626"/>
              <a:gd name="connsiteX10" fmla="*/ 479913 w 1919651"/>
              <a:gd name="connsiteY10" fmla="*/ 4019626 h 4019626"/>
              <a:gd name="connsiteX11" fmla="*/ 0 w 1919651"/>
              <a:gd name="connsiteY11" fmla="*/ 4019626 h 4019626"/>
              <a:gd name="connsiteX0" fmla="*/ 0 w 1919651"/>
              <a:gd name="connsiteY0" fmla="*/ 4019626 h 4020194"/>
              <a:gd name="connsiteX1" fmla="*/ 0 w 1919651"/>
              <a:gd name="connsiteY1" fmla="*/ 1079804 h 4020194"/>
              <a:gd name="connsiteX2" fmla="*/ 839847 w 1919651"/>
              <a:gd name="connsiteY2" fmla="*/ 239957 h 4020194"/>
              <a:gd name="connsiteX3" fmla="*/ 1439738 w 1919651"/>
              <a:gd name="connsiteY3" fmla="*/ 239956 h 4020194"/>
              <a:gd name="connsiteX4" fmla="*/ 1439738 w 1919651"/>
              <a:gd name="connsiteY4" fmla="*/ 0 h 4020194"/>
              <a:gd name="connsiteX5" fmla="*/ 1919651 w 1919651"/>
              <a:gd name="connsiteY5" fmla="*/ 479913 h 4020194"/>
              <a:gd name="connsiteX6" fmla="*/ 1439738 w 1919651"/>
              <a:gd name="connsiteY6" fmla="*/ 959826 h 4020194"/>
              <a:gd name="connsiteX7" fmla="*/ 1439738 w 1919651"/>
              <a:gd name="connsiteY7" fmla="*/ 719869 h 4020194"/>
              <a:gd name="connsiteX8" fmla="*/ 839847 w 1919651"/>
              <a:gd name="connsiteY8" fmla="*/ 719869 h 4020194"/>
              <a:gd name="connsiteX9" fmla="*/ 479912 w 1919651"/>
              <a:gd name="connsiteY9" fmla="*/ 1079804 h 4020194"/>
              <a:gd name="connsiteX10" fmla="*/ 334048 w 1919651"/>
              <a:gd name="connsiteY10" fmla="*/ 4020194 h 4020194"/>
              <a:gd name="connsiteX11" fmla="*/ 0 w 1919651"/>
              <a:gd name="connsiteY11" fmla="*/ 4019626 h 4020194"/>
              <a:gd name="connsiteX0" fmla="*/ 0 w 1919651"/>
              <a:gd name="connsiteY0" fmla="*/ 4019626 h 4020194"/>
              <a:gd name="connsiteX1" fmla="*/ 0 w 1919651"/>
              <a:gd name="connsiteY1" fmla="*/ 1079804 h 4020194"/>
              <a:gd name="connsiteX2" fmla="*/ 839847 w 1919651"/>
              <a:gd name="connsiteY2" fmla="*/ 239957 h 4020194"/>
              <a:gd name="connsiteX3" fmla="*/ 1439738 w 1919651"/>
              <a:gd name="connsiteY3" fmla="*/ 239956 h 4020194"/>
              <a:gd name="connsiteX4" fmla="*/ 1439738 w 1919651"/>
              <a:gd name="connsiteY4" fmla="*/ 0 h 4020194"/>
              <a:gd name="connsiteX5" fmla="*/ 1919651 w 1919651"/>
              <a:gd name="connsiteY5" fmla="*/ 479913 h 4020194"/>
              <a:gd name="connsiteX6" fmla="*/ 1439738 w 1919651"/>
              <a:gd name="connsiteY6" fmla="*/ 959826 h 4020194"/>
              <a:gd name="connsiteX7" fmla="*/ 1439738 w 1919651"/>
              <a:gd name="connsiteY7" fmla="*/ 719869 h 4020194"/>
              <a:gd name="connsiteX8" fmla="*/ 839847 w 1919651"/>
              <a:gd name="connsiteY8" fmla="*/ 719869 h 4020194"/>
              <a:gd name="connsiteX9" fmla="*/ 306539 w 1919651"/>
              <a:gd name="connsiteY9" fmla="*/ 1063148 h 4020194"/>
              <a:gd name="connsiteX10" fmla="*/ 334048 w 1919651"/>
              <a:gd name="connsiteY10" fmla="*/ 4020194 h 4020194"/>
              <a:gd name="connsiteX11" fmla="*/ 0 w 1919651"/>
              <a:gd name="connsiteY11" fmla="*/ 4019626 h 4020194"/>
              <a:gd name="connsiteX0" fmla="*/ 0 w 1919651"/>
              <a:gd name="connsiteY0" fmla="*/ 4019626 h 4020194"/>
              <a:gd name="connsiteX1" fmla="*/ 0 w 1919651"/>
              <a:gd name="connsiteY1" fmla="*/ 1079804 h 4020194"/>
              <a:gd name="connsiteX2" fmla="*/ 839847 w 1919651"/>
              <a:gd name="connsiteY2" fmla="*/ 239957 h 4020194"/>
              <a:gd name="connsiteX3" fmla="*/ 1454754 w 1919651"/>
              <a:gd name="connsiteY3" fmla="*/ 387210 h 4020194"/>
              <a:gd name="connsiteX4" fmla="*/ 1439738 w 1919651"/>
              <a:gd name="connsiteY4" fmla="*/ 0 h 4020194"/>
              <a:gd name="connsiteX5" fmla="*/ 1919651 w 1919651"/>
              <a:gd name="connsiteY5" fmla="*/ 479913 h 4020194"/>
              <a:gd name="connsiteX6" fmla="*/ 1439738 w 1919651"/>
              <a:gd name="connsiteY6" fmla="*/ 959826 h 4020194"/>
              <a:gd name="connsiteX7" fmla="*/ 1439738 w 1919651"/>
              <a:gd name="connsiteY7" fmla="*/ 719869 h 4020194"/>
              <a:gd name="connsiteX8" fmla="*/ 839847 w 1919651"/>
              <a:gd name="connsiteY8" fmla="*/ 719869 h 4020194"/>
              <a:gd name="connsiteX9" fmla="*/ 306539 w 1919651"/>
              <a:gd name="connsiteY9" fmla="*/ 1063148 h 4020194"/>
              <a:gd name="connsiteX10" fmla="*/ 334048 w 1919651"/>
              <a:gd name="connsiteY10" fmla="*/ 4020194 h 4020194"/>
              <a:gd name="connsiteX11" fmla="*/ 0 w 1919651"/>
              <a:gd name="connsiteY11" fmla="*/ 4019626 h 4020194"/>
              <a:gd name="connsiteX0" fmla="*/ 0 w 1919651"/>
              <a:gd name="connsiteY0" fmla="*/ 4019626 h 4020194"/>
              <a:gd name="connsiteX1" fmla="*/ 0 w 1919651"/>
              <a:gd name="connsiteY1" fmla="*/ 1079804 h 4020194"/>
              <a:gd name="connsiteX2" fmla="*/ 810132 w 1919651"/>
              <a:gd name="connsiteY2" fmla="*/ 397494 h 4020194"/>
              <a:gd name="connsiteX3" fmla="*/ 1454754 w 1919651"/>
              <a:gd name="connsiteY3" fmla="*/ 387210 h 4020194"/>
              <a:gd name="connsiteX4" fmla="*/ 1439738 w 1919651"/>
              <a:gd name="connsiteY4" fmla="*/ 0 h 4020194"/>
              <a:gd name="connsiteX5" fmla="*/ 1919651 w 1919651"/>
              <a:gd name="connsiteY5" fmla="*/ 479913 h 4020194"/>
              <a:gd name="connsiteX6" fmla="*/ 1439738 w 1919651"/>
              <a:gd name="connsiteY6" fmla="*/ 959826 h 4020194"/>
              <a:gd name="connsiteX7" fmla="*/ 1439738 w 1919651"/>
              <a:gd name="connsiteY7" fmla="*/ 719869 h 4020194"/>
              <a:gd name="connsiteX8" fmla="*/ 839847 w 1919651"/>
              <a:gd name="connsiteY8" fmla="*/ 719869 h 4020194"/>
              <a:gd name="connsiteX9" fmla="*/ 306539 w 1919651"/>
              <a:gd name="connsiteY9" fmla="*/ 1063148 h 4020194"/>
              <a:gd name="connsiteX10" fmla="*/ 334048 w 1919651"/>
              <a:gd name="connsiteY10" fmla="*/ 4020194 h 4020194"/>
              <a:gd name="connsiteX11" fmla="*/ 0 w 1919651"/>
              <a:gd name="connsiteY11" fmla="*/ 4019626 h 4020194"/>
              <a:gd name="connsiteX0" fmla="*/ 0 w 1919651"/>
              <a:gd name="connsiteY0" fmla="*/ 4019626 h 4020194"/>
              <a:gd name="connsiteX1" fmla="*/ 0 w 1919651"/>
              <a:gd name="connsiteY1" fmla="*/ 1079804 h 4020194"/>
              <a:gd name="connsiteX2" fmla="*/ 810132 w 1919651"/>
              <a:gd name="connsiteY2" fmla="*/ 397494 h 4020194"/>
              <a:gd name="connsiteX3" fmla="*/ 1454754 w 1919651"/>
              <a:gd name="connsiteY3" fmla="*/ 387210 h 4020194"/>
              <a:gd name="connsiteX4" fmla="*/ 1439738 w 1919651"/>
              <a:gd name="connsiteY4" fmla="*/ 0 h 4020194"/>
              <a:gd name="connsiteX5" fmla="*/ 1919651 w 1919651"/>
              <a:gd name="connsiteY5" fmla="*/ 479913 h 4020194"/>
              <a:gd name="connsiteX6" fmla="*/ 1439738 w 1919651"/>
              <a:gd name="connsiteY6" fmla="*/ 959826 h 4020194"/>
              <a:gd name="connsiteX7" fmla="*/ 1449454 w 1919651"/>
              <a:gd name="connsiteY7" fmla="*/ 618734 h 4020194"/>
              <a:gd name="connsiteX8" fmla="*/ 839847 w 1919651"/>
              <a:gd name="connsiteY8" fmla="*/ 719869 h 4020194"/>
              <a:gd name="connsiteX9" fmla="*/ 306539 w 1919651"/>
              <a:gd name="connsiteY9" fmla="*/ 1063148 h 4020194"/>
              <a:gd name="connsiteX10" fmla="*/ 334048 w 1919651"/>
              <a:gd name="connsiteY10" fmla="*/ 4020194 h 4020194"/>
              <a:gd name="connsiteX11" fmla="*/ 0 w 1919651"/>
              <a:gd name="connsiteY11" fmla="*/ 4019626 h 4020194"/>
              <a:gd name="connsiteX0" fmla="*/ 0 w 1919651"/>
              <a:gd name="connsiteY0" fmla="*/ 4019626 h 4020194"/>
              <a:gd name="connsiteX1" fmla="*/ 0 w 1919651"/>
              <a:gd name="connsiteY1" fmla="*/ 1079804 h 4020194"/>
              <a:gd name="connsiteX2" fmla="*/ 810132 w 1919651"/>
              <a:gd name="connsiteY2" fmla="*/ 397494 h 4020194"/>
              <a:gd name="connsiteX3" fmla="*/ 1450862 w 1919651"/>
              <a:gd name="connsiteY3" fmla="*/ 361319 h 4020194"/>
              <a:gd name="connsiteX4" fmla="*/ 1439738 w 1919651"/>
              <a:gd name="connsiteY4" fmla="*/ 0 h 4020194"/>
              <a:gd name="connsiteX5" fmla="*/ 1919651 w 1919651"/>
              <a:gd name="connsiteY5" fmla="*/ 479913 h 4020194"/>
              <a:gd name="connsiteX6" fmla="*/ 1439738 w 1919651"/>
              <a:gd name="connsiteY6" fmla="*/ 959826 h 4020194"/>
              <a:gd name="connsiteX7" fmla="*/ 1449454 w 1919651"/>
              <a:gd name="connsiteY7" fmla="*/ 618734 h 4020194"/>
              <a:gd name="connsiteX8" fmla="*/ 839847 w 1919651"/>
              <a:gd name="connsiteY8" fmla="*/ 719869 h 4020194"/>
              <a:gd name="connsiteX9" fmla="*/ 306539 w 1919651"/>
              <a:gd name="connsiteY9" fmla="*/ 1063148 h 4020194"/>
              <a:gd name="connsiteX10" fmla="*/ 334048 w 1919651"/>
              <a:gd name="connsiteY10" fmla="*/ 4020194 h 4020194"/>
              <a:gd name="connsiteX11" fmla="*/ 0 w 1919651"/>
              <a:gd name="connsiteY11" fmla="*/ 4019626 h 4020194"/>
              <a:gd name="connsiteX0" fmla="*/ 0 w 1919651"/>
              <a:gd name="connsiteY0" fmla="*/ 4019626 h 4020194"/>
              <a:gd name="connsiteX1" fmla="*/ 0 w 1919651"/>
              <a:gd name="connsiteY1" fmla="*/ 1079804 h 4020194"/>
              <a:gd name="connsiteX2" fmla="*/ 810132 w 1919651"/>
              <a:gd name="connsiteY2" fmla="*/ 397494 h 4020194"/>
              <a:gd name="connsiteX3" fmla="*/ 1450862 w 1919651"/>
              <a:gd name="connsiteY3" fmla="*/ 361319 h 4020194"/>
              <a:gd name="connsiteX4" fmla="*/ 1439738 w 1919651"/>
              <a:gd name="connsiteY4" fmla="*/ 0 h 4020194"/>
              <a:gd name="connsiteX5" fmla="*/ 1919651 w 1919651"/>
              <a:gd name="connsiteY5" fmla="*/ 479913 h 4020194"/>
              <a:gd name="connsiteX6" fmla="*/ 1439738 w 1919651"/>
              <a:gd name="connsiteY6" fmla="*/ 959826 h 4020194"/>
              <a:gd name="connsiteX7" fmla="*/ 1452132 w 1919651"/>
              <a:gd name="connsiteY7" fmla="*/ 657266 h 4020194"/>
              <a:gd name="connsiteX8" fmla="*/ 839847 w 1919651"/>
              <a:gd name="connsiteY8" fmla="*/ 719869 h 4020194"/>
              <a:gd name="connsiteX9" fmla="*/ 306539 w 1919651"/>
              <a:gd name="connsiteY9" fmla="*/ 1063148 h 4020194"/>
              <a:gd name="connsiteX10" fmla="*/ 334048 w 1919651"/>
              <a:gd name="connsiteY10" fmla="*/ 4020194 h 4020194"/>
              <a:gd name="connsiteX11" fmla="*/ 0 w 1919651"/>
              <a:gd name="connsiteY11" fmla="*/ 4019626 h 4020194"/>
              <a:gd name="connsiteX0" fmla="*/ 0 w 1919651"/>
              <a:gd name="connsiteY0" fmla="*/ 4019626 h 4020194"/>
              <a:gd name="connsiteX1" fmla="*/ 0 w 1919651"/>
              <a:gd name="connsiteY1" fmla="*/ 1079804 h 4020194"/>
              <a:gd name="connsiteX2" fmla="*/ 810132 w 1919651"/>
              <a:gd name="connsiteY2" fmla="*/ 397494 h 4020194"/>
              <a:gd name="connsiteX3" fmla="*/ 1450862 w 1919651"/>
              <a:gd name="connsiteY3" fmla="*/ 361319 h 4020194"/>
              <a:gd name="connsiteX4" fmla="*/ 1439738 w 1919651"/>
              <a:gd name="connsiteY4" fmla="*/ 0 h 4020194"/>
              <a:gd name="connsiteX5" fmla="*/ 1919651 w 1919651"/>
              <a:gd name="connsiteY5" fmla="*/ 479913 h 4020194"/>
              <a:gd name="connsiteX6" fmla="*/ 1439738 w 1919651"/>
              <a:gd name="connsiteY6" fmla="*/ 959826 h 4020194"/>
              <a:gd name="connsiteX7" fmla="*/ 1452132 w 1919651"/>
              <a:gd name="connsiteY7" fmla="*/ 657266 h 4020194"/>
              <a:gd name="connsiteX8" fmla="*/ 839847 w 1919651"/>
              <a:gd name="connsiteY8" fmla="*/ 719869 h 4020194"/>
              <a:gd name="connsiteX9" fmla="*/ 306539 w 1919651"/>
              <a:gd name="connsiteY9" fmla="*/ 1063148 h 4020194"/>
              <a:gd name="connsiteX10" fmla="*/ 334048 w 1919651"/>
              <a:gd name="connsiteY10" fmla="*/ 4020194 h 4020194"/>
              <a:gd name="connsiteX11" fmla="*/ 0 w 1919651"/>
              <a:gd name="connsiteY11" fmla="*/ 4019626 h 4020194"/>
              <a:gd name="connsiteX0" fmla="*/ 0 w 1919651"/>
              <a:gd name="connsiteY0" fmla="*/ 4019626 h 4020194"/>
              <a:gd name="connsiteX1" fmla="*/ 0 w 1919651"/>
              <a:gd name="connsiteY1" fmla="*/ 1079804 h 4020194"/>
              <a:gd name="connsiteX2" fmla="*/ 810132 w 1919651"/>
              <a:gd name="connsiteY2" fmla="*/ 397494 h 4020194"/>
              <a:gd name="connsiteX3" fmla="*/ 1450862 w 1919651"/>
              <a:gd name="connsiteY3" fmla="*/ 361319 h 4020194"/>
              <a:gd name="connsiteX4" fmla="*/ 1439738 w 1919651"/>
              <a:gd name="connsiteY4" fmla="*/ 0 h 4020194"/>
              <a:gd name="connsiteX5" fmla="*/ 1919651 w 1919651"/>
              <a:gd name="connsiteY5" fmla="*/ 479913 h 4020194"/>
              <a:gd name="connsiteX6" fmla="*/ 1439738 w 1919651"/>
              <a:gd name="connsiteY6" fmla="*/ 959826 h 4020194"/>
              <a:gd name="connsiteX7" fmla="*/ 1452132 w 1919651"/>
              <a:gd name="connsiteY7" fmla="*/ 657266 h 4020194"/>
              <a:gd name="connsiteX8" fmla="*/ 839847 w 1919651"/>
              <a:gd name="connsiteY8" fmla="*/ 719869 h 4020194"/>
              <a:gd name="connsiteX9" fmla="*/ 311148 w 1919651"/>
              <a:gd name="connsiteY9" fmla="*/ 948764 h 4020194"/>
              <a:gd name="connsiteX10" fmla="*/ 334048 w 1919651"/>
              <a:gd name="connsiteY10" fmla="*/ 4020194 h 4020194"/>
              <a:gd name="connsiteX11" fmla="*/ 0 w 1919651"/>
              <a:gd name="connsiteY11" fmla="*/ 4019626 h 4020194"/>
              <a:gd name="connsiteX0" fmla="*/ 0 w 1919651"/>
              <a:gd name="connsiteY0" fmla="*/ 4019626 h 4020194"/>
              <a:gd name="connsiteX1" fmla="*/ 0 w 1919651"/>
              <a:gd name="connsiteY1" fmla="*/ 1079804 h 4020194"/>
              <a:gd name="connsiteX2" fmla="*/ 810132 w 1919651"/>
              <a:gd name="connsiteY2" fmla="*/ 397494 h 4020194"/>
              <a:gd name="connsiteX3" fmla="*/ 1450862 w 1919651"/>
              <a:gd name="connsiteY3" fmla="*/ 361319 h 4020194"/>
              <a:gd name="connsiteX4" fmla="*/ 1439738 w 1919651"/>
              <a:gd name="connsiteY4" fmla="*/ 0 h 4020194"/>
              <a:gd name="connsiteX5" fmla="*/ 1919651 w 1919651"/>
              <a:gd name="connsiteY5" fmla="*/ 479913 h 4020194"/>
              <a:gd name="connsiteX6" fmla="*/ 1439738 w 1919651"/>
              <a:gd name="connsiteY6" fmla="*/ 959826 h 4020194"/>
              <a:gd name="connsiteX7" fmla="*/ 1452132 w 1919651"/>
              <a:gd name="connsiteY7" fmla="*/ 657266 h 4020194"/>
              <a:gd name="connsiteX8" fmla="*/ 839847 w 1919651"/>
              <a:gd name="connsiteY8" fmla="*/ 719869 h 4020194"/>
              <a:gd name="connsiteX9" fmla="*/ 311396 w 1919651"/>
              <a:gd name="connsiteY9" fmla="*/ 1012581 h 4020194"/>
              <a:gd name="connsiteX10" fmla="*/ 334048 w 1919651"/>
              <a:gd name="connsiteY10" fmla="*/ 4020194 h 4020194"/>
              <a:gd name="connsiteX11" fmla="*/ 0 w 1919651"/>
              <a:gd name="connsiteY11" fmla="*/ 4019626 h 4020194"/>
              <a:gd name="connsiteX0" fmla="*/ 0 w 1919651"/>
              <a:gd name="connsiteY0" fmla="*/ 4019626 h 4020194"/>
              <a:gd name="connsiteX1" fmla="*/ 0 w 1919651"/>
              <a:gd name="connsiteY1" fmla="*/ 1079804 h 4020194"/>
              <a:gd name="connsiteX2" fmla="*/ 810132 w 1919651"/>
              <a:gd name="connsiteY2" fmla="*/ 397494 h 4020194"/>
              <a:gd name="connsiteX3" fmla="*/ 1450862 w 1919651"/>
              <a:gd name="connsiteY3" fmla="*/ 361319 h 4020194"/>
              <a:gd name="connsiteX4" fmla="*/ 1439738 w 1919651"/>
              <a:gd name="connsiteY4" fmla="*/ 0 h 4020194"/>
              <a:gd name="connsiteX5" fmla="*/ 1919651 w 1919651"/>
              <a:gd name="connsiteY5" fmla="*/ 479913 h 4020194"/>
              <a:gd name="connsiteX6" fmla="*/ 1439738 w 1919651"/>
              <a:gd name="connsiteY6" fmla="*/ 959826 h 4020194"/>
              <a:gd name="connsiteX7" fmla="*/ 1452132 w 1919651"/>
              <a:gd name="connsiteY7" fmla="*/ 657266 h 4020194"/>
              <a:gd name="connsiteX8" fmla="*/ 839847 w 1919651"/>
              <a:gd name="connsiteY8" fmla="*/ 719869 h 4020194"/>
              <a:gd name="connsiteX9" fmla="*/ 321002 w 1919651"/>
              <a:gd name="connsiteY9" fmla="*/ 1045400 h 4020194"/>
              <a:gd name="connsiteX10" fmla="*/ 334048 w 1919651"/>
              <a:gd name="connsiteY10" fmla="*/ 4020194 h 4020194"/>
              <a:gd name="connsiteX11" fmla="*/ 0 w 1919651"/>
              <a:gd name="connsiteY11" fmla="*/ 4019626 h 4020194"/>
              <a:gd name="connsiteX0" fmla="*/ 0 w 1919651"/>
              <a:gd name="connsiteY0" fmla="*/ 4019626 h 4020194"/>
              <a:gd name="connsiteX1" fmla="*/ 0 w 1919651"/>
              <a:gd name="connsiteY1" fmla="*/ 1079804 h 4020194"/>
              <a:gd name="connsiteX2" fmla="*/ 810132 w 1919651"/>
              <a:gd name="connsiteY2" fmla="*/ 397494 h 4020194"/>
              <a:gd name="connsiteX3" fmla="*/ 1450862 w 1919651"/>
              <a:gd name="connsiteY3" fmla="*/ 361319 h 4020194"/>
              <a:gd name="connsiteX4" fmla="*/ 1439738 w 1919651"/>
              <a:gd name="connsiteY4" fmla="*/ 0 h 4020194"/>
              <a:gd name="connsiteX5" fmla="*/ 1919651 w 1919651"/>
              <a:gd name="connsiteY5" fmla="*/ 479913 h 4020194"/>
              <a:gd name="connsiteX6" fmla="*/ 1439738 w 1919651"/>
              <a:gd name="connsiteY6" fmla="*/ 959826 h 4020194"/>
              <a:gd name="connsiteX7" fmla="*/ 1452132 w 1919651"/>
              <a:gd name="connsiteY7" fmla="*/ 657266 h 4020194"/>
              <a:gd name="connsiteX8" fmla="*/ 841061 w 1919651"/>
              <a:gd name="connsiteY8" fmla="*/ 707228 h 4020194"/>
              <a:gd name="connsiteX9" fmla="*/ 321002 w 1919651"/>
              <a:gd name="connsiteY9" fmla="*/ 1045400 h 4020194"/>
              <a:gd name="connsiteX10" fmla="*/ 334048 w 1919651"/>
              <a:gd name="connsiteY10" fmla="*/ 4020194 h 4020194"/>
              <a:gd name="connsiteX11" fmla="*/ 0 w 1919651"/>
              <a:gd name="connsiteY11" fmla="*/ 4019626 h 402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19651" h="4020194">
                <a:moveTo>
                  <a:pt x="0" y="4019626"/>
                </a:moveTo>
                <a:lnTo>
                  <a:pt x="0" y="1079804"/>
                </a:lnTo>
                <a:cubicBezTo>
                  <a:pt x="0" y="615969"/>
                  <a:pt x="346297" y="397494"/>
                  <a:pt x="810132" y="397494"/>
                </a:cubicBezTo>
                <a:lnTo>
                  <a:pt x="1450862" y="361319"/>
                </a:lnTo>
                <a:lnTo>
                  <a:pt x="1439738" y="0"/>
                </a:lnTo>
                <a:lnTo>
                  <a:pt x="1919651" y="479913"/>
                </a:lnTo>
                <a:lnTo>
                  <a:pt x="1439738" y="959826"/>
                </a:lnTo>
                <a:lnTo>
                  <a:pt x="1452132" y="657266"/>
                </a:lnTo>
                <a:lnTo>
                  <a:pt x="841061" y="707228"/>
                </a:lnTo>
                <a:cubicBezTo>
                  <a:pt x="642274" y="707228"/>
                  <a:pt x="321002" y="846613"/>
                  <a:pt x="321002" y="1045400"/>
                </a:cubicBezTo>
                <a:cubicBezTo>
                  <a:pt x="321002" y="2025341"/>
                  <a:pt x="334048" y="3040253"/>
                  <a:pt x="334048" y="4020194"/>
                </a:cubicBezTo>
                <a:lnTo>
                  <a:pt x="0" y="4019626"/>
                </a:lnTo>
                <a:close/>
              </a:path>
            </a:pathLst>
          </a:custGeom>
          <a:solidFill>
            <a:srgbClr val="FF3F3F"/>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Right Arrow 17"/>
          <p:cNvSpPr/>
          <p:nvPr/>
        </p:nvSpPr>
        <p:spPr>
          <a:xfrm rot="4204260">
            <a:off x="1183556" y="5477305"/>
            <a:ext cx="2196231" cy="369928"/>
          </a:xfrm>
          <a:prstGeom prst="rightArrow">
            <a:avLst/>
          </a:prstGeom>
          <a:solidFill>
            <a:srgbClr val="FF3F3F"/>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p:cNvPicPr>
          <p:nvPr/>
        </p:nvPicPr>
        <p:blipFill rotWithShape="1">
          <a:blip r:embed="rId6" cstate="print">
            <a:extLst>
              <a:ext uri="{28A0092B-C50C-407E-A947-70E740481C1C}">
                <a14:useLocalDpi xmlns:a14="http://schemas.microsoft.com/office/drawing/2010/main"/>
              </a:ext>
            </a:extLst>
          </a:blip>
          <a:srcRect l="11131" t="372" r="4241" b="-70"/>
          <a:stretch/>
        </p:blipFill>
        <p:spPr>
          <a:xfrm>
            <a:off x="3608010" y="1022962"/>
            <a:ext cx="2240280" cy="1595367"/>
          </a:xfrm>
          <a:prstGeom prst="rect">
            <a:avLst/>
          </a:prstGeom>
          <a:ln w="44450">
            <a:solidFill>
              <a:schemeClr val="tx1">
                <a:lumMod val="65000"/>
                <a:lumOff val="35000"/>
              </a:schemeClr>
            </a:solidFill>
          </a:ln>
        </p:spPr>
      </p:pic>
      <p:grpSp>
        <p:nvGrpSpPr>
          <p:cNvPr id="8" name="Group 7"/>
          <p:cNvGrpSpPr/>
          <p:nvPr/>
        </p:nvGrpSpPr>
        <p:grpSpPr>
          <a:xfrm>
            <a:off x="3608895" y="1022962"/>
            <a:ext cx="2239395" cy="1596078"/>
            <a:chOff x="4170582" y="1079253"/>
            <a:chExt cx="2239395" cy="1596078"/>
          </a:xfrm>
        </p:grpSpPr>
        <p:pic>
          <p:nvPicPr>
            <p:cNvPr id="19" name="Picture 18"/>
            <p:cNvPicPr>
              <a:picLocks noChangeAspect="1"/>
            </p:cNvPicPr>
            <p:nvPr/>
          </p:nvPicPr>
          <p:blipFill>
            <a:blip r:embed="rId7"/>
            <a:stretch>
              <a:fillRect/>
            </a:stretch>
          </p:blipFill>
          <p:spPr>
            <a:xfrm>
              <a:off x="4170582" y="1079253"/>
              <a:ext cx="2239395" cy="1596078"/>
            </a:xfrm>
            <a:prstGeom prst="rect">
              <a:avLst/>
            </a:prstGeom>
            <a:ln w="44450">
              <a:solidFill>
                <a:schemeClr val="tx1">
                  <a:lumMod val="65000"/>
                  <a:lumOff val="35000"/>
                </a:schemeClr>
              </a:solidFill>
            </a:ln>
          </p:spPr>
        </p:pic>
        <p:pic>
          <p:nvPicPr>
            <p:cNvPr id="20" name="Picture 19"/>
            <p:cNvPicPr>
              <a:picLocks noChangeAspect="1"/>
            </p:cNvPicPr>
            <p:nvPr/>
          </p:nvPicPr>
          <p:blipFill rotWithShape="1">
            <a:blip r:embed="rId8" cstate="print">
              <a:lum contrast="4000"/>
              <a:extLst>
                <a:ext uri="{28A0092B-C50C-407E-A947-70E740481C1C}">
                  <a14:useLocalDpi xmlns:a14="http://schemas.microsoft.com/office/drawing/2010/main"/>
                </a:ext>
              </a:extLst>
            </a:blip>
            <a:srcRect/>
            <a:stretch/>
          </p:blipFill>
          <p:spPr>
            <a:xfrm>
              <a:off x="4197681" y="1906189"/>
              <a:ext cx="669707" cy="735799"/>
            </a:xfrm>
            <a:prstGeom prst="rect">
              <a:avLst/>
            </a:prstGeom>
            <a:ln w="19050" cap="sq">
              <a:noFill/>
              <a:prstDash val="solid"/>
              <a:miter lim="800000"/>
            </a:ln>
            <a:effectLst>
              <a:glow>
                <a:schemeClr val="bg1">
                  <a:alpha val="40000"/>
                </a:schemeClr>
              </a:glow>
              <a:softEdge rad="76200"/>
            </a:effectLst>
          </p:spPr>
        </p:pic>
      </p:grpSp>
      <p:pic>
        <p:nvPicPr>
          <p:cNvPr id="25" name="Content Placeholder 3"/>
          <p:cNvPicPr>
            <a:picLocks noGrp="1"/>
          </p:cNvPicPr>
          <p:nvPr>
            <p:ph idx="1"/>
          </p:nvPr>
        </p:nvPicPr>
        <p:blipFill rotWithShape="1">
          <a:blip r:embed="rId9" cstate="print">
            <a:extLst>
              <a:ext uri="{28A0092B-C50C-407E-A947-70E740481C1C}">
                <a14:useLocalDpi xmlns:a14="http://schemas.microsoft.com/office/drawing/2010/main"/>
              </a:ext>
            </a:extLst>
          </a:blip>
          <a:srcRect l="45971" r="23690"/>
          <a:stretch/>
        </p:blipFill>
        <p:spPr>
          <a:xfrm>
            <a:off x="6270171" y="1030044"/>
            <a:ext cx="1810512" cy="3337560"/>
          </a:xfrm>
          <a:ln w="44450">
            <a:solidFill>
              <a:schemeClr val="tx1">
                <a:lumMod val="65000"/>
                <a:lumOff val="35000"/>
              </a:schemeClr>
            </a:solidFill>
          </a:ln>
          <a:effectLst>
            <a:softEdge rad="0"/>
          </a:effectLst>
        </p:spPr>
      </p:pic>
      <p:grpSp>
        <p:nvGrpSpPr>
          <p:cNvPr id="23" name="Group 22"/>
          <p:cNvGrpSpPr/>
          <p:nvPr/>
        </p:nvGrpSpPr>
        <p:grpSpPr>
          <a:xfrm>
            <a:off x="6270924" y="1034756"/>
            <a:ext cx="1809759" cy="3333766"/>
            <a:chOff x="7360959" y="1008448"/>
            <a:chExt cx="1809759" cy="3333766"/>
          </a:xfrm>
        </p:grpSpPr>
        <p:pic>
          <p:nvPicPr>
            <p:cNvPr id="6" name="Picture 5"/>
            <p:cNvPicPr>
              <a:picLocks noChangeAspect="1"/>
            </p:cNvPicPr>
            <p:nvPr/>
          </p:nvPicPr>
          <p:blipFill>
            <a:blip r:embed="rId10"/>
            <a:stretch>
              <a:fillRect/>
            </a:stretch>
          </p:blipFill>
          <p:spPr>
            <a:xfrm>
              <a:off x="7360959" y="1008448"/>
              <a:ext cx="1809759" cy="3333766"/>
            </a:xfrm>
            <a:prstGeom prst="rect">
              <a:avLst/>
            </a:prstGeom>
            <a:ln w="44450">
              <a:solidFill>
                <a:schemeClr val="tx1">
                  <a:lumMod val="65000"/>
                  <a:lumOff val="35000"/>
                </a:schemeClr>
              </a:solidFill>
            </a:ln>
          </p:spPr>
        </p:pic>
        <p:pic>
          <p:nvPicPr>
            <p:cNvPr id="22" name="Picture 21"/>
            <p:cNvPicPr>
              <a:picLocks noChangeAspect="1"/>
            </p:cNvPicPr>
            <p:nvPr/>
          </p:nvPicPr>
          <p:blipFill rotWithShape="1">
            <a:blip r:embed="rId8" cstate="print">
              <a:lum contrast="4000"/>
              <a:extLst>
                <a:ext uri="{28A0092B-C50C-407E-A947-70E740481C1C}">
                  <a14:useLocalDpi xmlns:a14="http://schemas.microsoft.com/office/drawing/2010/main"/>
                </a:ext>
              </a:extLst>
            </a:blip>
            <a:srcRect/>
            <a:stretch/>
          </p:blipFill>
          <p:spPr>
            <a:xfrm>
              <a:off x="7393153" y="3561125"/>
              <a:ext cx="669707" cy="735799"/>
            </a:xfrm>
            <a:prstGeom prst="rect">
              <a:avLst/>
            </a:prstGeom>
            <a:ln w="19050" cap="sq">
              <a:noFill/>
              <a:prstDash val="solid"/>
              <a:miter lim="800000"/>
            </a:ln>
            <a:effectLst>
              <a:glow>
                <a:schemeClr val="bg1">
                  <a:alpha val="40000"/>
                </a:schemeClr>
              </a:glow>
              <a:softEdge rad="76200"/>
            </a:effectLst>
          </p:spPr>
        </p:pic>
      </p:grpSp>
    </p:spTree>
    <p:extLst>
      <p:ext uri="{BB962C8B-B14F-4D97-AF65-F5344CB8AC3E}">
        <p14:creationId xmlns:p14="http://schemas.microsoft.com/office/powerpoint/2010/main" val="29121521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66" y="-133757"/>
            <a:ext cx="7886700" cy="1325563"/>
          </a:xfrm>
        </p:spPr>
        <p:txBody>
          <a:bodyPr/>
          <a:lstStyle/>
          <a:p>
            <a:r>
              <a:rPr lang="en-US" dirty="0" smtClean="0"/>
              <a:t>Non-crop hosts, </a:t>
            </a:r>
            <a:r>
              <a:rPr lang="en-US" dirty="0" err="1" smtClean="0"/>
              <a:t>polyphagy</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84766" y="1129571"/>
            <a:ext cx="3777520" cy="2522221"/>
          </a:xfrm>
        </p:spPr>
      </p:pic>
      <p:pic>
        <p:nvPicPr>
          <p:cNvPr id="5" name="Picture 4" descr="Brown Marmorated Stink Bug"/>
          <p:cNvPicPr>
            <a:picLocks noChangeAspect="1" noChangeArrowheads="1"/>
          </p:cNvPicPr>
          <p:nvPr/>
        </p:nvPicPr>
        <p:blipFill rotWithShape="1">
          <a:blip r:embed="rId3">
            <a:extLst>
              <a:ext uri="{28A0092B-C50C-407E-A947-70E740481C1C}">
                <a14:useLocalDpi xmlns:a14="http://schemas.microsoft.com/office/drawing/2010/main"/>
              </a:ext>
            </a:extLst>
          </a:blip>
          <a:srcRect t="11089" b="7326"/>
          <a:stretch/>
        </p:blipFill>
        <p:spPr bwMode="auto">
          <a:xfrm>
            <a:off x="3696439" y="4136994"/>
            <a:ext cx="1971953" cy="227992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mage result for Brown Marmorated Stink Bug"/>
          <p:cNvPicPr>
            <a:picLocks noChangeAspect="1" noChangeArrowheads="1"/>
          </p:cNvPicPr>
          <p:nvPr/>
        </p:nvPicPr>
        <p:blipFill rotWithShape="1">
          <a:blip r:embed="rId4">
            <a:extLst>
              <a:ext uri="{28A0092B-C50C-407E-A947-70E740481C1C}">
                <a14:useLocalDpi xmlns:a14="http://schemas.microsoft.com/office/drawing/2010/main"/>
              </a:ext>
            </a:extLst>
          </a:blip>
          <a:srcRect r="8721"/>
          <a:stretch/>
        </p:blipFill>
        <p:spPr bwMode="auto">
          <a:xfrm>
            <a:off x="184766" y="4033924"/>
            <a:ext cx="3262742" cy="238299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5">
            <a:extLst>
              <a:ext uri="{28A0092B-C50C-407E-A947-70E740481C1C}">
                <a14:useLocalDpi xmlns:a14="http://schemas.microsoft.com/office/drawing/2010/main"/>
              </a:ext>
            </a:extLst>
          </a:blip>
          <a:srcRect l="1301" t="2408"/>
          <a:stretch/>
        </p:blipFill>
        <p:spPr>
          <a:xfrm>
            <a:off x="5965794" y="3727725"/>
            <a:ext cx="2681057" cy="2650992"/>
          </a:xfrm>
          <a:prstGeom prst="rect">
            <a:avLst/>
          </a:prstGeom>
        </p:spPr>
      </p:pic>
      <p:pic>
        <p:nvPicPr>
          <p:cNvPr id="9" name="Picture 8"/>
          <p:cNvPicPr>
            <a:picLocks noChangeAspect="1"/>
          </p:cNvPicPr>
          <p:nvPr/>
        </p:nvPicPr>
        <p:blipFill rotWithShape="1">
          <a:blip r:embed="rId6">
            <a:extLst>
              <a:ext uri="{28A0092B-C50C-407E-A947-70E740481C1C}">
                <a14:useLocalDpi xmlns:a14="http://schemas.microsoft.com/office/drawing/2010/main"/>
              </a:ext>
            </a:extLst>
          </a:blip>
          <a:srcRect b="24390"/>
          <a:stretch/>
        </p:blipFill>
        <p:spPr>
          <a:xfrm>
            <a:off x="4321831" y="1129571"/>
            <a:ext cx="4064000" cy="2304583"/>
          </a:xfrm>
          <a:prstGeom prst="rect">
            <a:avLst/>
          </a:prstGeom>
        </p:spPr>
      </p:pic>
    </p:spTree>
    <p:extLst>
      <p:ext uri="{BB962C8B-B14F-4D97-AF65-F5344CB8AC3E}">
        <p14:creationId xmlns:p14="http://schemas.microsoft.com/office/powerpoint/2010/main" val="2349564831"/>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050" y="225427"/>
            <a:ext cx="7886700" cy="815974"/>
          </a:xfrm>
        </p:spPr>
        <p:txBody>
          <a:bodyPr/>
          <a:lstStyle/>
          <a:p>
            <a:r>
              <a:rPr lang="en-US" dirty="0" smtClean="0"/>
              <a:t>Organic management of bagrada</a:t>
            </a:r>
            <a:endParaRPr lang="en-US" dirty="0"/>
          </a:p>
        </p:txBody>
      </p:sp>
      <p:sp>
        <p:nvSpPr>
          <p:cNvPr id="3" name="Content Placeholder 2"/>
          <p:cNvSpPr>
            <a:spLocks noGrp="1"/>
          </p:cNvSpPr>
          <p:nvPr>
            <p:ph idx="1"/>
          </p:nvPr>
        </p:nvSpPr>
        <p:spPr>
          <a:xfrm>
            <a:off x="374650" y="1168400"/>
            <a:ext cx="7886700" cy="4546599"/>
          </a:xfrm>
        </p:spPr>
        <p:txBody>
          <a:bodyPr>
            <a:normAutofit lnSpcReduction="10000"/>
          </a:bodyPr>
          <a:lstStyle/>
          <a:p>
            <a:r>
              <a:rPr lang="en-US" dirty="0" smtClean="0"/>
              <a:t>Chemical management</a:t>
            </a:r>
            <a:endParaRPr lang="en-US" dirty="0"/>
          </a:p>
          <a:p>
            <a:r>
              <a:rPr lang="en-US" dirty="0" smtClean="0"/>
              <a:t>Natural enemies?</a:t>
            </a:r>
          </a:p>
          <a:p>
            <a:r>
              <a:rPr lang="en-US" dirty="0" smtClean="0"/>
              <a:t>Row cover</a:t>
            </a:r>
          </a:p>
          <a:p>
            <a:r>
              <a:rPr lang="en-US" dirty="0" smtClean="0"/>
              <a:t>Weed management</a:t>
            </a:r>
          </a:p>
          <a:p>
            <a:r>
              <a:rPr lang="en-US" dirty="0" smtClean="0"/>
              <a:t>Post-harvest residue destruction</a:t>
            </a:r>
          </a:p>
          <a:p>
            <a:r>
              <a:rPr lang="en-US" dirty="0" smtClean="0"/>
              <a:t>Trap crops</a:t>
            </a:r>
          </a:p>
          <a:p>
            <a:r>
              <a:rPr lang="en-US" dirty="0" smtClean="0"/>
              <a:t>Vacuums</a:t>
            </a:r>
          </a:p>
          <a:p>
            <a:r>
              <a:rPr lang="en-US" dirty="0" smtClean="0"/>
              <a:t>Avoidance</a:t>
            </a:r>
          </a:p>
          <a:p>
            <a:r>
              <a:rPr lang="en-US" dirty="0" smtClean="0"/>
              <a:t>Scouting/risk assessment</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359400" y="3913188"/>
            <a:ext cx="3549650" cy="2662238"/>
          </a:xfrm>
          <a:prstGeom prst="rect">
            <a:avLst/>
          </a:prstGeom>
          <a:ln>
            <a:noFill/>
          </a:ln>
          <a:effectLst>
            <a:softEdge rad="50800"/>
          </a:effectLst>
        </p:spPr>
      </p:pic>
    </p:spTree>
    <p:extLst>
      <p:ext uri="{BB962C8B-B14F-4D97-AF65-F5344CB8AC3E}">
        <p14:creationId xmlns:p14="http://schemas.microsoft.com/office/powerpoint/2010/main" val="192940328"/>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375" y="290491"/>
            <a:ext cx="7886700" cy="768349"/>
          </a:xfrm>
        </p:spPr>
        <p:txBody>
          <a:bodyPr>
            <a:normAutofit/>
          </a:bodyPr>
          <a:lstStyle/>
          <a:p>
            <a:r>
              <a:rPr lang="en-US" dirty="0" smtClean="0"/>
              <a:t>Biological control?</a:t>
            </a:r>
            <a:endParaRPr lang="en-US" dirty="0"/>
          </a:p>
        </p:txBody>
      </p:sp>
      <p:sp>
        <p:nvSpPr>
          <p:cNvPr id="3" name="Content Placeholder 2"/>
          <p:cNvSpPr>
            <a:spLocks noGrp="1"/>
          </p:cNvSpPr>
          <p:nvPr>
            <p:ph idx="1"/>
          </p:nvPr>
        </p:nvSpPr>
        <p:spPr>
          <a:xfrm>
            <a:off x="333375" y="1435100"/>
            <a:ext cx="4533593" cy="4351338"/>
          </a:xfrm>
        </p:spPr>
        <p:txBody>
          <a:bodyPr/>
          <a:lstStyle/>
          <a:p>
            <a:r>
              <a:rPr lang="en-US" dirty="0" smtClean="0"/>
              <a:t>Likely minimal control by generalist predators</a:t>
            </a:r>
          </a:p>
          <a:p>
            <a:r>
              <a:rPr lang="en-US" dirty="0" smtClean="0"/>
              <a:t>Specialized natural enemies not yet present </a:t>
            </a:r>
            <a:endParaRPr lang="en-US" dirty="0"/>
          </a:p>
        </p:txBody>
      </p:sp>
      <p:pic>
        <p:nvPicPr>
          <p:cNvPr id="2050" name="Picture 2" descr="http://lh6.ggpht.com/OdFWIJQtR2HundzVcj7HniO3pWCqexYccBdsP0JWMEwp0Gq5XXORccxibEwknGhwI-l7j9PgJLPvUGM4royrWw=s580"/>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230760" y="841735"/>
            <a:ext cx="3548301" cy="258283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333375" y="3800828"/>
            <a:ext cx="6776411" cy="2817091"/>
            <a:chOff x="1137249" y="2423886"/>
            <a:chExt cx="6570712" cy="2733897"/>
          </a:xfrm>
        </p:grpSpPr>
        <p:pic>
          <p:nvPicPr>
            <p:cNvPr id="6" name="Picture 5"/>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137249" y="2423886"/>
              <a:ext cx="6570712" cy="2733897"/>
            </a:xfrm>
            <a:prstGeom prst="rect">
              <a:avLst/>
            </a:prstGeom>
          </p:spPr>
        </p:pic>
        <p:sp>
          <p:nvSpPr>
            <p:cNvPr id="7" name="Rectangle 6"/>
            <p:cNvSpPr/>
            <p:nvPr/>
          </p:nvSpPr>
          <p:spPr>
            <a:xfrm>
              <a:off x="2017486" y="2423886"/>
              <a:ext cx="290285" cy="319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750949" y="2423886"/>
              <a:ext cx="290285" cy="319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863372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Final ovipositio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lum bright="9000" contrast="29000"/>
          </a:blip>
          <a:stretch>
            <a:fillRect/>
          </a:stretch>
        </p:blipFill>
        <p:spPr>
          <a:xfrm>
            <a:off x="0" y="762000"/>
            <a:ext cx="9148041" cy="5145657"/>
          </a:xfrm>
        </p:spPr>
      </p:pic>
    </p:spTree>
    <p:extLst>
      <p:ext uri="{BB962C8B-B14F-4D97-AF65-F5344CB8AC3E}">
        <p14:creationId xmlns:p14="http://schemas.microsoft.com/office/powerpoint/2010/main" val="18878466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2" presetClass="mediacall" presetSubtype="0" fill="hold" nodeType="afterEffect">
                                  <p:stCondLst>
                                    <p:cond delay="0"/>
                                  </p:stCondLst>
                                  <p:childTnLst>
                                    <p:cmd type="call" cmd="togglePause">
                                      <p:cBhvr>
                                        <p:cTn id="9"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8212" y="793194"/>
            <a:ext cx="7281863" cy="4823052"/>
          </a:xfrm>
          <a:prstGeom prst="rect">
            <a:avLst/>
          </a:prstGeom>
          <a:effectLst>
            <a:softEdge rad="25400"/>
          </a:effectLst>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a:ext>
            </a:extLst>
          </a:blip>
          <a:srcRect l="7639" r="10417"/>
          <a:stretch/>
        </p:blipFill>
        <p:spPr>
          <a:xfrm>
            <a:off x="198851" y="1605725"/>
            <a:ext cx="4282661" cy="3461575"/>
          </a:xfrm>
          <a:prstGeom prst="rect">
            <a:avLst/>
          </a:prstGeom>
          <a:effectLst>
            <a:softEdge rad="25400"/>
          </a:effectLst>
        </p:spPr>
      </p:pic>
      <p:pic>
        <p:nvPicPr>
          <p:cNvPr id="9" name="Picture 8" descr="C:\Users\Ian-admin\Desktop\Box Sync\Pictures\Summer 2017\Parasitoid survey\9-17 Sept\DSC_8146-2.JPG"/>
          <p:cNvPicPr>
            <a:picLocks noChangeAspect="1"/>
          </p:cNvPicPr>
          <p:nvPr/>
        </p:nvPicPr>
        <p:blipFill rotWithShape="1">
          <a:blip r:embed="rId5" cstate="print">
            <a:extLst>
              <a:ext uri="{28A0092B-C50C-407E-A947-70E740481C1C}">
                <a14:useLocalDpi xmlns:a14="http://schemas.microsoft.com/office/drawing/2010/main"/>
              </a:ext>
            </a:extLst>
          </a:blip>
          <a:srcRect l="7682" r="10065"/>
          <a:stretch/>
        </p:blipFill>
        <p:spPr bwMode="auto">
          <a:xfrm>
            <a:off x="4579143" y="1605725"/>
            <a:ext cx="4300808" cy="3461575"/>
          </a:xfrm>
          <a:prstGeom prst="rect">
            <a:avLst/>
          </a:prstGeom>
          <a:noFill/>
          <a:ln>
            <a:noFill/>
          </a:ln>
          <a:effectLst>
            <a:softEdge rad="25400"/>
          </a:effectLst>
        </p:spPr>
      </p:pic>
      <p:sp>
        <p:nvSpPr>
          <p:cNvPr id="10" name="Title 9"/>
          <p:cNvSpPr>
            <a:spLocks noGrp="1"/>
          </p:cNvSpPr>
          <p:nvPr>
            <p:ph type="title"/>
          </p:nvPr>
        </p:nvSpPr>
        <p:spPr/>
        <p:txBody>
          <a:bodyPr/>
          <a:lstStyle/>
          <a:p>
            <a:endParaRPr lang="en-US" dirty="0"/>
          </a:p>
        </p:txBody>
      </p:sp>
    </p:spTree>
    <p:extLst>
      <p:ext uri="{BB962C8B-B14F-4D97-AF65-F5344CB8AC3E}">
        <p14:creationId xmlns:p14="http://schemas.microsoft.com/office/powerpoint/2010/main" val="6051634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8"/>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nvPr>
        </p:nvGraphicFramePr>
        <p:xfrm>
          <a:off x="244475" y="1787446"/>
          <a:ext cx="4505325" cy="3505200"/>
        </p:xfrm>
        <a:graphic>
          <a:graphicData uri="http://schemas.openxmlformats.org/drawingml/2006/chart">
            <c:chart xmlns:c="http://schemas.openxmlformats.org/drawingml/2006/chart" xmlns:r="http://schemas.openxmlformats.org/officeDocument/2006/relationships" r:id="rId5"/>
          </a:graphicData>
        </a:graphic>
      </p:graphicFrame>
      <p:pic>
        <p:nvPicPr>
          <p:cNvPr id="5" name="Picture 4" descr="C:\Users\Ian-admin\Desktop\Box Sync\UC Davis Research\BAGRADA BUG\Project documents\Parasitoid survey\Blog post - May 2018\DSC_9717-2.JPG"/>
          <p:cNvPicPr/>
          <p:nvPr/>
        </p:nvPicPr>
        <p:blipFill rotWithShape="1">
          <a:blip r:embed="rId6" cstate="print">
            <a:extLst>
              <a:ext uri="{28A0092B-C50C-407E-A947-70E740481C1C}">
                <a14:useLocalDpi xmlns:a14="http://schemas.microsoft.com/office/drawing/2010/main"/>
              </a:ext>
            </a:extLst>
          </a:blip>
          <a:srcRect/>
          <a:stretch/>
        </p:blipFill>
        <p:spPr bwMode="auto">
          <a:xfrm>
            <a:off x="5247640" y="3501946"/>
            <a:ext cx="3639820" cy="3004663"/>
          </a:xfrm>
          <a:prstGeom prst="rect">
            <a:avLst/>
          </a:prstGeom>
          <a:noFill/>
          <a:ln>
            <a:noFill/>
          </a:ln>
          <a:effectLst>
            <a:softEdge rad="25400"/>
          </a:effectLst>
          <a:extLst>
            <a:ext uri="{53640926-AAD7-44d8-BBD7-CCE9431645EC}">
              <a14:shadowObscured xmlns:a14="http://schemas.microsoft.com/office/drawing/2010/main"/>
            </a:ext>
          </a:extLst>
        </p:spPr>
      </p:pic>
      <p:pic>
        <p:nvPicPr>
          <p:cNvPr id="6" name="Stu Farm, Ants, 5Sept., Vide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b="16667"/>
          <a:stretch/>
        </p:blipFill>
        <p:spPr>
          <a:xfrm>
            <a:off x="4254500" y="298451"/>
            <a:ext cx="4632960" cy="2895600"/>
          </a:xfrm>
          <a:prstGeom prst="rect">
            <a:avLst/>
          </a:prstGeom>
        </p:spPr>
      </p:pic>
      <p:pic>
        <p:nvPicPr>
          <p:cNvPr id="7" name="Picture 6"/>
          <p:cNvPicPr>
            <a:picLocks noChangeAspect="1"/>
          </p:cNvPicPr>
          <p:nvPr/>
        </p:nvPicPr>
        <p:blipFill rotWithShape="1">
          <a:blip r:embed="rId8" cstate="print">
            <a:extLst>
              <a:ext uri="{28A0092B-C50C-407E-A947-70E740481C1C}">
                <a14:useLocalDpi xmlns:a14="http://schemas.microsoft.com/office/drawing/2010/main"/>
              </a:ext>
            </a:extLst>
          </a:blip>
          <a:srcRect l="1174" t="4457" r="1359" b="6375"/>
          <a:stretch/>
        </p:blipFill>
        <p:spPr>
          <a:xfrm>
            <a:off x="5247639" y="3501946"/>
            <a:ext cx="3639820" cy="3043753"/>
          </a:xfrm>
          <a:prstGeom prst="rect">
            <a:avLst/>
          </a:prstGeom>
          <a:effectLst>
            <a:softEdge rad="25400"/>
          </a:effectLst>
        </p:spPr>
      </p:pic>
      <p:pic>
        <p:nvPicPr>
          <p:cNvPr id="8" name="Picture 7"/>
          <p:cNvPicPr/>
          <p:nvPr/>
        </p:nvPicPr>
        <p:blipFill rotWithShape="1">
          <a:blip r:embed="rId9" cstate="print">
            <a:extLst>
              <a:ext uri="{28A0092B-C50C-407E-A947-70E740481C1C}">
                <a14:useLocalDpi xmlns:a14="http://schemas.microsoft.com/office/drawing/2010/main"/>
              </a:ext>
            </a:extLst>
          </a:blip>
          <a:srcRect l="28368" r="4604"/>
          <a:stretch/>
        </p:blipFill>
        <p:spPr bwMode="auto">
          <a:xfrm rot="16200000">
            <a:off x="5436598" y="-388347"/>
            <a:ext cx="2764063" cy="4137660"/>
          </a:xfrm>
          <a:prstGeom prst="rect">
            <a:avLst/>
          </a:prstGeom>
          <a:ln>
            <a:noFill/>
          </a:ln>
          <a:effectLst>
            <a:softEdge rad="254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7291038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2" presetClass="mediacall" presetSubtype="0" fill="hold" nodeType="withEffect">
                                  <p:stCondLst>
                                    <p:cond delay="0"/>
                                  </p:stCondLst>
                                  <p:childTnLst>
                                    <p:cmd type="call" cmd="togglePause">
                                      <p:cBhvr>
                                        <p:cTn id="14" dur="1" fill="hold"/>
                                        <p:tgtEl>
                                          <p:spTgt spid="6"/>
                                        </p:tgtEl>
                                      </p:cBhvr>
                                    </p:cmd>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6"/>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2896071270"/>
              </p:ext>
            </p:extLst>
          </p:nvPr>
        </p:nvGraphicFramePr>
        <p:xfrm>
          <a:off x="244475" y="1787446"/>
          <a:ext cx="4505325" cy="3505200"/>
        </p:xfrm>
        <a:graphic>
          <a:graphicData uri="http://schemas.openxmlformats.org/drawingml/2006/chart">
            <c:chart xmlns:c="http://schemas.openxmlformats.org/drawingml/2006/chart" xmlns:r="http://schemas.openxmlformats.org/officeDocument/2006/relationships" r:id="rId5"/>
          </a:graphicData>
        </a:graphic>
      </p:graphicFrame>
      <p:pic>
        <p:nvPicPr>
          <p:cNvPr id="5" name="Picture 4" descr="C:\Users\Ian-admin\Desktop\Box Sync\UC Davis Research\BAGRADA BUG\Project documents\Parasitoid survey\Blog post - May 2018\DSC_9717-2.JPG"/>
          <p:cNvPicPr/>
          <p:nvPr/>
        </p:nvPicPr>
        <p:blipFill rotWithShape="1">
          <a:blip r:embed="rId6" cstate="print">
            <a:extLst>
              <a:ext uri="{28A0092B-C50C-407E-A947-70E740481C1C}">
                <a14:useLocalDpi xmlns:a14="http://schemas.microsoft.com/office/drawing/2010/main"/>
              </a:ext>
            </a:extLst>
          </a:blip>
          <a:srcRect/>
          <a:stretch/>
        </p:blipFill>
        <p:spPr bwMode="auto">
          <a:xfrm>
            <a:off x="5260340" y="3679784"/>
            <a:ext cx="3639820" cy="3004663"/>
          </a:xfrm>
          <a:prstGeom prst="rect">
            <a:avLst/>
          </a:prstGeom>
          <a:noFill/>
          <a:ln>
            <a:noFill/>
          </a:ln>
          <a:effectLst>
            <a:softEdge rad="25400"/>
          </a:effectLst>
          <a:extLst>
            <a:ext uri="{53640926-AAD7-44d8-BBD7-CCE9431645EC}">
              <a14:shadowObscured xmlns:a14="http://schemas.microsoft.com/office/drawing/2010/main"/>
            </a:ext>
          </a:extLst>
        </p:spPr>
      </p:pic>
      <p:pic>
        <p:nvPicPr>
          <p:cNvPr id="6" name="Stu Farm, Ants, 5Sept., Vide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b="16667"/>
          <a:stretch/>
        </p:blipFill>
        <p:spPr>
          <a:xfrm>
            <a:off x="3467101" y="185697"/>
            <a:ext cx="5509260" cy="3443287"/>
          </a:xfrm>
          <a:prstGeom prst="rect">
            <a:avLst/>
          </a:prstGeom>
        </p:spPr>
      </p:pic>
    </p:spTree>
    <p:extLst>
      <p:ext uri="{BB962C8B-B14F-4D97-AF65-F5344CB8AC3E}">
        <p14:creationId xmlns:p14="http://schemas.microsoft.com/office/powerpoint/2010/main" val="732964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mediacall" presetSubtype="0" fill="hold" nodeType="withEffect">
                                  <p:stCondLst>
                                    <p:cond delay="0"/>
                                  </p:stCondLst>
                                  <p:childTnLst>
                                    <p:cmd type="call" cmd="togglePause">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98500" y="410850"/>
            <a:ext cx="7790544" cy="6076022"/>
          </a:xfrm>
          <a:prstGeom prst="rect">
            <a:avLst/>
          </a:prstGeom>
          <a:ln w="15875">
            <a:noFill/>
          </a:ln>
          <a:effectLst>
            <a:softEdge rad="25400"/>
          </a:effectLst>
        </p:spPr>
      </p:pic>
    </p:spTree>
    <p:extLst>
      <p:ext uri="{BB962C8B-B14F-4D97-AF65-F5344CB8AC3E}">
        <p14:creationId xmlns:p14="http://schemas.microsoft.com/office/powerpoint/2010/main" val="1863145566"/>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053" y="186485"/>
            <a:ext cx="7886700" cy="768349"/>
          </a:xfrm>
        </p:spPr>
        <p:txBody>
          <a:bodyPr>
            <a:normAutofit/>
          </a:bodyPr>
          <a:lstStyle/>
          <a:p>
            <a:r>
              <a:rPr lang="en-US" dirty="0" err="1" smtClean="0"/>
              <a:t>Shortpod</a:t>
            </a:r>
            <a:r>
              <a:rPr lang="en-US" dirty="0" smtClean="0"/>
              <a:t> mustard sites </a:t>
            </a:r>
            <a:endParaRPr lang="en-US" dirty="0"/>
          </a:p>
        </p:txBody>
      </p:sp>
      <p:pic>
        <p:nvPicPr>
          <p:cNvPr id="6" name="Picture 5"/>
          <p:cNvPicPr>
            <a:picLocks noChangeAspect="1"/>
          </p:cNvPicPr>
          <p:nvPr/>
        </p:nvPicPr>
        <p:blipFill>
          <a:blip r:embed="rId3"/>
          <a:stretch>
            <a:fillRect/>
          </a:stretch>
        </p:blipFill>
        <p:spPr>
          <a:xfrm>
            <a:off x="7500937" y="184521"/>
            <a:ext cx="1438275" cy="1981200"/>
          </a:xfrm>
          <a:prstGeom prst="rect">
            <a:avLst/>
          </a:prstGeom>
          <a:effectLst>
            <a:softEdge rad="25400"/>
          </a:effectLst>
        </p:spPr>
      </p:pic>
      <p:pic>
        <p:nvPicPr>
          <p:cNvPr id="16" name="Picture 15"/>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266850" y="986279"/>
            <a:ext cx="849674" cy="933526"/>
          </a:xfrm>
          <a:prstGeom prst="rect">
            <a:avLst/>
          </a:prstGeom>
          <a:ln w="19050" cap="sq">
            <a:noFill/>
            <a:prstDash val="solid"/>
            <a:miter lim="800000"/>
          </a:ln>
          <a:effectLst>
            <a:softEdge rad="50800"/>
          </a:effectLst>
        </p:spPr>
      </p:pic>
      <p:pic>
        <p:nvPicPr>
          <p:cNvPr id="17" name="Picture 16"/>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266850" y="3760696"/>
            <a:ext cx="775288" cy="793060"/>
          </a:xfrm>
          <a:prstGeom prst="rect">
            <a:avLst/>
          </a:prstGeom>
          <a:effectLst>
            <a:softEdge rad="50800"/>
          </a:effectLst>
        </p:spPr>
      </p:pic>
      <p:graphicFrame>
        <p:nvGraphicFramePr>
          <p:cNvPr id="8" name="Chart 7"/>
          <p:cNvGraphicFramePr>
            <a:graphicFrameLocks/>
          </p:cNvGraphicFramePr>
          <p:nvPr>
            <p:extLst/>
          </p:nvPr>
        </p:nvGraphicFramePr>
        <p:xfrm>
          <a:off x="94933" y="726941"/>
          <a:ext cx="9191571" cy="353785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0" name="Chart 9"/>
          <p:cNvGraphicFramePr>
            <a:graphicFrameLocks/>
          </p:cNvGraphicFramePr>
          <p:nvPr>
            <p:extLst/>
          </p:nvPr>
        </p:nvGraphicFramePr>
        <p:xfrm>
          <a:off x="122578" y="3421151"/>
          <a:ext cx="8938297" cy="3537858"/>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40023023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10" grpId="0">
        <p:bldAsOne/>
      </p:bldGraphic>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288" y="308394"/>
            <a:ext cx="7886700" cy="768349"/>
          </a:xfrm>
        </p:spPr>
        <p:txBody>
          <a:bodyPr>
            <a:normAutofit/>
          </a:bodyPr>
          <a:lstStyle/>
          <a:p>
            <a:r>
              <a:rPr lang="en-US" dirty="0" smtClean="0"/>
              <a:t>Bagrada bugs and weeds</a:t>
            </a:r>
            <a:endParaRPr lang="en-US" dirty="0"/>
          </a:p>
        </p:txBody>
      </p:sp>
      <p:sp>
        <p:nvSpPr>
          <p:cNvPr id="3" name="Content Placeholder 2"/>
          <p:cNvSpPr>
            <a:spLocks noGrp="1"/>
          </p:cNvSpPr>
          <p:nvPr>
            <p:ph idx="1"/>
          </p:nvPr>
        </p:nvSpPr>
        <p:spPr>
          <a:xfrm>
            <a:off x="360288" y="1451846"/>
            <a:ext cx="8783712" cy="4351338"/>
          </a:xfrm>
        </p:spPr>
        <p:txBody>
          <a:bodyPr>
            <a:normAutofit/>
          </a:bodyPr>
          <a:lstStyle/>
          <a:p>
            <a:r>
              <a:rPr lang="en-US" sz="3200" dirty="0" smtClean="0"/>
              <a:t>A small subset of the total flora are primary hosts</a:t>
            </a:r>
          </a:p>
          <a:p>
            <a:r>
              <a:rPr lang="en-US" sz="3200" dirty="0" smtClean="0"/>
              <a:t>Weed characteristics critical </a:t>
            </a:r>
            <a:r>
              <a:rPr lang="en-US" sz="3200" dirty="0" smtClean="0">
                <a:sym typeface="Wingdings" panose="05000000000000000000" pitchFamily="2" charset="2"/>
              </a:rPr>
              <a:t> dry </a:t>
            </a:r>
            <a:r>
              <a:rPr lang="en-US" sz="3200" dirty="0" err="1" smtClean="0">
                <a:sym typeface="Wingdings" panose="05000000000000000000" pitchFamily="2" charset="2"/>
              </a:rPr>
              <a:t>down+movement</a:t>
            </a:r>
            <a:endParaRPr lang="en-US" sz="3200" dirty="0" smtClean="0"/>
          </a:p>
          <a:p>
            <a:r>
              <a:rPr lang="en-US" sz="3200" dirty="0"/>
              <a:t>M</a:t>
            </a:r>
            <a:r>
              <a:rPr lang="en-US" sz="3200" dirty="0" smtClean="0"/>
              <a:t>anagement and scouting </a:t>
            </a:r>
            <a:r>
              <a:rPr lang="en-US" sz="3200" dirty="0" smtClean="0">
                <a:sym typeface="Wingdings" panose="05000000000000000000" pitchFamily="2" charset="2"/>
              </a:rPr>
              <a:t> </a:t>
            </a:r>
            <a:r>
              <a:rPr lang="en-US" sz="3200" dirty="0" smtClean="0"/>
              <a:t>IPM framework</a:t>
            </a:r>
          </a:p>
          <a:p>
            <a:endParaRPr lang="en-US" sz="3200"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24470" y="4246528"/>
            <a:ext cx="9268470" cy="2596551"/>
          </a:xfrm>
          <a:prstGeom prst="rect">
            <a:avLst/>
          </a:prstGeom>
          <a:ln w="63500">
            <a:solidFill>
              <a:schemeClr val="bg1"/>
            </a:solidFill>
          </a:ln>
          <a:effectLst>
            <a:softEdge rad="0"/>
          </a:effectLst>
        </p:spPr>
      </p:pic>
    </p:spTree>
    <p:extLst>
      <p:ext uri="{BB962C8B-B14F-4D97-AF65-F5344CB8AC3E}">
        <p14:creationId xmlns:p14="http://schemas.microsoft.com/office/powerpoint/2010/main" val="3865493313"/>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r="17269"/>
          <a:stretch/>
        </p:blipFill>
        <p:spPr>
          <a:xfrm>
            <a:off x="1156090" y="773907"/>
            <a:ext cx="6324210" cy="5733242"/>
          </a:xfrm>
          <a:prstGeom prst="rect">
            <a:avLst/>
          </a:prstGeom>
          <a:effectLst>
            <a:glow>
              <a:schemeClr val="accent1">
                <a:alpha val="40000"/>
              </a:schemeClr>
            </a:glow>
            <a:softEdge rad="25400"/>
          </a:effectLst>
        </p:spPr>
      </p:pic>
    </p:spTree>
    <p:extLst>
      <p:ext uri="{BB962C8B-B14F-4D97-AF65-F5344CB8AC3E}">
        <p14:creationId xmlns:p14="http://schemas.microsoft.com/office/powerpoint/2010/main" val="137129215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6"/>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473450" y="1025685"/>
            <a:ext cx="5723802"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7"/>
          <p:cNvSpPr txBox="1">
            <a:spLocks noChangeArrowheads="1"/>
          </p:cNvSpPr>
          <p:nvPr/>
        </p:nvSpPr>
        <p:spPr bwMode="auto">
          <a:xfrm>
            <a:off x="0" y="51437"/>
            <a:ext cx="91440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2600" dirty="0" smtClean="0">
                <a:solidFill>
                  <a:schemeClr val="bg1"/>
                </a:solidFill>
              </a:rPr>
              <a:t>Overwinter behind </a:t>
            </a:r>
            <a:r>
              <a:rPr lang="en-US" sz="2600" dirty="0">
                <a:solidFill>
                  <a:schemeClr val="bg1"/>
                </a:solidFill>
              </a:rPr>
              <a:t>tree bark, </a:t>
            </a:r>
            <a:r>
              <a:rPr lang="en-US" sz="2600" dirty="0" smtClean="0">
                <a:solidFill>
                  <a:schemeClr val="bg1"/>
                </a:solidFill>
              </a:rPr>
              <a:t>buildings, boards, </a:t>
            </a:r>
            <a:r>
              <a:rPr lang="en-US" sz="2600" dirty="0">
                <a:solidFill>
                  <a:schemeClr val="bg1"/>
                </a:solidFill>
              </a:rPr>
              <a:t>and leaf litter </a:t>
            </a:r>
          </a:p>
        </p:txBody>
      </p:sp>
      <p:sp>
        <p:nvSpPr>
          <p:cNvPr id="6" name="TextBox 1"/>
          <p:cNvSpPr txBox="1">
            <a:spLocks noChangeArrowheads="1"/>
          </p:cNvSpPr>
          <p:nvPr/>
        </p:nvSpPr>
        <p:spPr bwMode="auto">
          <a:xfrm>
            <a:off x="6159500" y="5475288"/>
            <a:ext cx="28622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a:solidFill>
                  <a:schemeClr val="bg1"/>
                </a:solidFill>
              </a:rPr>
              <a:t>Brown marmorated sink bug</a:t>
            </a:r>
          </a:p>
        </p:txBody>
      </p:sp>
      <p:pic>
        <p:nvPicPr>
          <p:cNvPr id="7" name="Picture 1"/>
          <p:cNvPicPr>
            <a:picLocks noChangeAspect="1"/>
          </p:cNvPicPr>
          <p:nvPr/>
        </p:nvPicPr>
        <p:blipFill>
          <a:blip r:embed="rId3">
            <a:extLst>
              <a:ext uri="{28A0092B-C50C-407E-A947-70E740481C1C}">
                <a14:useLocalDpi xmlns:a14="http://schemas.microsoft.com/office/drawing/2010/main"/>
              </a:ext>
            </a:extLst>
          </a:blip>
          <a:srcRect t="52499"/>
          <a:stretch>
            <a:fillRect/>
          </a:stretch>
        </p:blipFill>
        <p:spPr bwMode="auto">
          <a:xfrm>
            <a:off x="3049484" y="5143500"/>
            <a:ext cx="6220031"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p:cNvPicPr>
            <a:picLocks noChangeAspect="1"/>
          </p:cNvPicPr>
          <p:nvPr/>
        </p:nvPicPr>
        <p:blipFill>
          <a:blip r:embed="rId4">
            <a:extLst>
              <a:ext uri="{28A0092B-C50C-407E-A947-70E740481C1C}">
                <a14:useLocalDpi xmlns:a14="http://schemas.microsoft.com/office/drawing/2010/main"/>
              </a:ext>
            </a:extLst>
          </a:blip>
          <a:srcRect t="38667"/>
          <a:stretch>
            <a:fillRect/>
          </a:stretch>
        </p:blipFill>
        <p:spPr bwMode="auto">
          <a:xfrm>
            <a:off x="177800" y="4348163"/>
            <a:ext cx="2755900" cy="225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88900" y="1386477"/>
            <a:ext cx="3304902" cy="2203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3265828"/>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a:xfrm>
            <a:off x="493095" y="1665350"/>
            <a:ext cx="5956257" cy="4351338"/>
          </a:xfrm>
        </p:spPr>
        <p:txBody>
          <a:bodyPr/>
          <a:lstStyle/>
          <a:p>
            <a:r>
              <a:rPr lang="en-US" dirty="0"/>
              <a:t>Grower and PCA cooperators</a:t>
            </a:r>
          </a:p>
          <a:p>
            <a:r>
              <a:rPr lang="en-US" dirty="0" smtClean="0"/>
              <a:t>Funding</a:t>
            </a:r>
            <a:r>
              <a:rPr lang="en-US" dirty="0"/>
              <a:t>: CDFA</a:t>
            </a:r>
          </a:p>
          <a:p>
            <a:r>
              <a:rPr lang="en-US" dirty="0" smtClean="0"/>
              <a:t>Slides: </a:t>
            </a:r>
          </a:p>
          <a:p>
            <a:pPr lvl="1"/>
            <a:r>
              <a:rPr lang="en-US" sz="2800" dirty="0" smtClean="0"/>
              <a:t>Rachael Long (UCANR)</a:t>
            </a:r>
          </a:p>
          <a:p>
            <a:pPr lvl="1"/>
            <a:r>
              <a:rPr lang="en-US" sz="2800" dirty="0" smtClean="0"/>
              <a:t>Frank </a:t>
            </a:r>
            <a:r>
              <a:rPr lang="en-US" sz="2800" dirty="0" err="1" smtClean="0"/>
              <a:t>Zalom</a:t>
            </a:r>
            <a:r>
              <a:rPr lang="en-US" sz="2800" dirty="0" smtClean="0"/>
              <a:t> (UCD)</a:t>
            </a:r>
          </a:p>
          <a:p>
            <a:pPr lvl="1"/>
            <a:r>
              <a:rPr lang="en-US" sz="2800" dirty="0" smtClean="0"/>
              <a:t>Joanna Fisher (UCD)</a:t>
            </a:r>
          </a:p>
          <a:p>
            <a:pPr lvl="1"/>
            <a:r>
              <a:rPr lang="en-US" sz="2800" dirty="0" smtClean="0"/>
              <a:t>Charlie Pickett (CDFA)</a:t>
            </a:r>
            <a:endParaRPr lang="en-US" dirty="0"/>
          </a:p>
          <a:p>
            <a:endParaRPr lang="en-US" dirty="0"/>
          </a:p>
        </p:txBody>
      </p:sp>
      <p:pic>
        <p:nvPicPr>
          <p:cNvPr id="6146" name="Picture 2" descr="https://www.cdfa.ca.gov/History/images/nowCDFA.jp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6000179" y="4978400"/>
            <a:ext cx="2863936" cy="1670116"/>
          </a:xfrm>
          <a:prstGeom prst="rect">
            <a:avLst/>
          </a:prstGeom>
          <a:noFill/>
          <a:effectLst>
            <a:softEdge rad="254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768390"/>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0"/>
            <a:ext cx="7108721" cy="6990735"/>
          </a:xfrm>
          <a:prstGeom prst="rect">
            <a:avLst/>
          </a:prstGeom>
        </p:spPr>
      </p:pic>
      <p:sp>
        <p:nvSpPr>
          <p:cNvPr id="2" name="Title 1"/>
          <p:cNvSpPr>
            <a:spLocks noGrp="1"/>
          </p:cNvSpPr>
          <p:nvPr>
            <p:ph type="title"/>
          </p:nvPr>
        </p:nvSpPr>
        <p:spPr>
          <a:xfrm>
            <a:off x="593092" y="796209"/>
            <a:ext cx="7578725" cy="768349"/>
          </a:xfrm>
        </p:spPr>
        <p:txBody>
          <a:bodyPr>
            <a:normAutofit/>
          </a:bodyPr>
          <a:lstStyle/>
          <a:p>
            <a:pPr algn="r"/>
            <a:r>
              <a:rPr lang="en-US" sz="4800" dirty="0" smtClean="0">
                <a:solidFill>
                  <a:schemeClr val="tx1"/>
                </a:solidFill>
              </a:rPr>
              <a:t>Questions?</a:t>
            </a:r>
            <a:endParaRPr lang="en-US" sz="4800" dirty="0">
              <a:solidFill>
                <a:schemeClr val="tx1"/>
              </a:solidFill>
            </a:endParaRPr>
          </a:p>
        </p:txBody>
      </p:sp>
    </p:spTree>
    <p:extLst>
      <p:ext uri="{BB962C8B-B14F-4D97-AF65-F5344CB8AC3E}">
        <p14:creationId xmlns:p14="http://schemas.microsoft.com/office/powerpoint/2010/main" val="3245115876"/>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532655286"/>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Organic insecticide work from AZ</a:t>
            </a:r>
            <a:endParaRPr lang="en-US" dirty="0"/>
          </a:p>
        </p:txBody>
      </p:sp>
      <p:sp>
        <p:nvSpPr>
          <p:cNvPr id="3" name="Content Placeholder 2"/>
          <p:cNvSpPr>
            <a:spLocks noGrp="1"/>
          </p:cNvSpPr>
          <p:nvPr>
            <p:ph idx="1"/>
          </p:nvPr>
        </p:nvSpPr>
        <p:spPr/>
        <p:txBody>
          <a:bodyPr/>
          <a:lstStyle/>
          <a:p>
            <a:endParaRPr lang="en-US"/>
          </a:p>
        </p:txBody>
      </p:sp>
      <p:pic>
        <p:nvPicPr>
          <p:cNvPr id="2050" name="Picture 2" descr="John Palumbo"/>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529943" y="1825625"/>
            <a:ext cx="2351314" cy="23513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529943" y="4325255"/>
            <a:ext cx="2351314" cy="707886"/>
          </a:xfrm>
          <a:prstGeom prst="rect">
            <a:avLst/>
          </a:prstGeom>
          <a:noFill/>
        </p:spPr>
        <p:txBody>
          <a:bodyPr wrap="square" rtlCol="0">
            <a:spAutoFit/>
          </a:bodyPr>
          <a:lstStyle/>
          <a:p>
            <a:r>
              <a:rPr lang="en-US" sz="2000" dirty="0" smtClean="0">
                <a:solidFill>
                  <a:schemeClr val="bg1"/>
                </a:solidFill>
              </a:rPr>
              <a:t>Dr. John Palumbo, University of Arizona</a:t>
            </a:r>
            <a:endParaRPr lang="en-US" sz="2000" dirty="0">
              <a:solidFill>
                <a:schemeClr val="bg1"/>
              </a:solidFill>
            </a:endParaRPr>
          </a:p>
        </p:txBody>
      </p:sp>
      <p:pic>
        <p:nvPicPr>
          <p:cNvPr id="2052" name="Picture 4" descr="https://www.plantmanagementnetwork.org/pub/trial/AMT37/Images/amt37.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86089" y="1825625"/>
            <a:ext cx="2857500"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1313937"/>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706" y="-81756"/>
            <a:ext cx="7886700" cy="1325563"/>
          </a:xfrm>
        </p:spPr>
        <p:txBody>
          <a:bodyPr/>
          <a:lstStyle/>
          <a:p>
            <a:r>
              <a:rPr lang="en-US" dirty="0" smtClean="0"/>
              <a:t>Field trials in broccoli</a:t>
            </a:r>
            <a:endParaRPr lang="en-US" dirty="0"/>
          </a:p>
        </p:txBody>
      </p:sp>
      <p:sp>
        <p:nvSpPr>
          <p:cNvPr id="3" name="Content Placeholder 2"/>
          <p:cNvSpPr>
            <a:spLocks noGrp="1"/>
          </p:cNvSpPr>
          <p:nvPr>
            <p:ph idx="1"/>
          </p:nvPr>
        </p:nvSpPr>
        <p:spPr>
          <a:xfrm>
            <a:off x="762000" y="1825625"/>
            <a:ext cx="7886700" cy="4351338"/>
          </a:xfrm>
        </p:spPr>
        <p:txBody>
          <a:bodyPr/>
          <a:lstStyle/>
          <a:p>
            <a:endParaRPr lang="en-US" dirty="0"/>
          </a:p>
        </p:txBody>
      </p:sp>
      <p:graphicFrame>
        <p:nvGraphicFramePr>
          <p:cNvPr id="4" name="Chart 3"/>
          <p:cNvGraphicFramePr>
            <a:graphicFrameLocks/>
          </p:cNvGraphicFramePr>
          <p:nvPr>
            <p:extLst/>
          </p:nvPr>
        </p:nvGraphicFramePr>
        <p:xfrm>
          <a:off x="628650" y="581026"/>
          <a:ext cx="8210550" cy="4122963"/>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1104900" y="3244850"/>
            <a:ext cx="5886450" cy="1459139"/>
          </a:xfrm>
          <a:prstGeom prst="rect">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hart 4"/>
          <p:cNvGraphicFramePr>
            <a:graphicFrameLocks/>
          </p:cNvGraphicFramePr>
          <p:nvPr>
            <p:extLst/>
          </p:nvPr>
        </p:nvGraphicFramePr>
        <p:xfrm>
          <a:off x="665081" y="2882900"/>
          <a:ext cx="8132005" cy="401138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95428434"/>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2236"/>
            <a:ext cx="7886700" cy="1325563"/>
          </a:xfrm>
        </p:spPr>
        <p:txBody>
          <a:bodyPr/>
          <a:lstStyle/>
          <a:p>
            <a:r>
              <a:rPr lang="en-US" dirty="0" smtClean="0"/>
              <a:t>Petri dish spray assay #1</a:t>
            </a:r>
            <a:endParaRPr lang="en-US" dirty="0"/>
          </a:p>
        </p:txBody>
      </p:sp>
      <p:graphicFrame>
        <p:nvGraphicFramePr>
          <p:cNvPr id="4" name="Chart 3"/>
          <p:cNvGraphicFramePr>
            <a:graphicFrameLocks/>
          </p:cNvGraphicFramePr>
          <p:nvPr>
            <p:extLst/>
          </p:nvPr>
        </p:nvGraphicFramePr>
        <p:xfrm>
          <a:off x="1073603" y="1447799"/>
          <a:ext cx="6501493" cy="50673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66991595"/>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699" y="212726"/>
            <a:ext cx="7886700" cy="1325563"/>
          </a:xfrm>
        </p:spPr>
        <p:txBody>
          <a:bodyPr/>
          <a:lstStyle/>
          <a:p>
            <a:r>
              <a:rPr lang="en-US" dirty="0"/>
              <a:t>Petri dish spray assay </a:t>
            </a:r>
            <a:r>
              <a:rPr lang="en-US" dirty="0" smtClean="0"/>
              <a:t>#2</a:t>
            </a:r>
            <a:endParaRPr lang="en-US" dirty="0"/>
          </a:p>
        </p:txBody>
      </p:sp>
      <p:graphicFrame>
        <p:nvGraphicFramePr>
          <p:cNvPr id="4" name="Chart 3"/>
          <p:cNvGraphicFramePr>
            <a:graphicFrameLocks/>
          </p:cNvGraphicFramePr>
          <p:nvPr>
            <p:extLst/>
          </p:nvPr>
        </p:nvGraphicFramePr>
        <p:xfrm>
          <a:off x="171449" y="1347107"/>
          <a:ext cx="8839201" cy="50155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8213468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TextBox 1"/>
          <p:cNvSpPr txBox="1">
            <a:spLocks noChangeArrowheads="1"/>
          </p:cNvSpPr>
          <p:nvPr/>
        </p:nvSpPr>
        <p:spPr bwMode="auto">
          <a:xfrm>
            <a:off x="230188" y="134938"/>
            <a:ext cx="87868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a:solidFill>
                  <a:schemeClr val="bg1"/>
                </a:solidFill>
              </a:rPr>
              <a:t>Overwintering sites: Consperse, red shouldered and southern green</a:t>
            </a:r>
          </a:p>
        </p:txBody>
      </p:sp>
      <p:pic>
        <p:nvPicPr>
          <p:cNvPr id="5" name="Picture 7"/>
          <p:cNvPicPr>
            <a:picLocks noChangeAspect="1"/>
          </p:cNvPicPr>
          <p:nvPr/>
        </p:nvPicPr>
        <p:blipFill>
          <a:blip r:embed="rId2">
            <a:extLst>
              <a:ext uri="{28A0092B-C50C-407E-A947-70E740481C1C}">
                <a14:useLocalDpi xmlns:a14="http://schemas.microsoft.com/office/drawing/2010/main"/>
              </a:ext>
            </a:extLst>
          </a:blip>
          <a:srcRect t="1323" r="22171" b="-1323"/>
          <a:stretch>
            <a:fillRect/>
          </a:stretch>
        </p:blipFill>
        <p:spPr bwMode="auto">
          <a:xfrm>
            <a:off x="431071" y="4648201"/>
            <a:ext cx="2199886"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8"/>
          <p:cNvSpPr txBox="1">
            <a:spLocks noChangeArrowheads="1"/>
          </p:cNvSpPr>
          <p:nvPr/>
        </p:nvSpPr>
        <p:spPr bwMode="auto">
          <a:xfrm>
            <a:off x="1154971" y="6392862"/>
            <a:ext cx="1177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dirty="0">
                <a:solidFill>
                  <a:schemeClr val="bg1"/>
                </a:solidFill>
              </a:rPr>
              <a:t>Blackberry</a:t>
            </a:r>
          </a:p>
        </p:txBody>
      </p:sp>
      <p:sp>
        <p:nvSpPr>
          <p:cNvPr id="8" name="TextBox 2"/>
          <p:cNvSpPr txBox="1">
            <a:spLocks noChangeArrowheads="1"/>
          </p:cNvSpPr>
          <p:nvPr/>
        </p:nvSpPr>
        <p:spPr bwMode="auto">
          <a:xfrm>
            <a:off x="723900" y="28067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endParaRPr lang="en-US" sz="1800">
              <a:solidFill>
                <a:schemeClr val="bg1"/>
              </a:solidFill>
            </a:endParaRPr>
          </a:p>
        </p:txBody>
      </p:sp>
      <p:pic>
        <p:nvPicPr>
          <p:cNvPr id="10" name="Picture 3"/>
          <p:cNvPicPr>
            <a:picLocks noChangeAspect="1"/>
          </p:cNvPicPr>
          <p:nvPr/>
        </p:nvPicPr>
        <p:blipFill>
          <a:blip r:embed="rId3">
            <a:extLst>
              <a:ext uri="{28A0092B-C50C-407E-A947-70E740481C1C}">
                <a14:useLocalDpi xmlns:a14="http://schemas.microsoft.com/office/drawing/2010/main"/>
              </a:ext>
            </a:extLst>
          </a:blip>
          <a:srcRect l="7086" r="9483"/>
          <a:stretch>
            <a:fillRect/>
          </a:stretch>
        </p:blipFill>
        <p:spPr bwMode="auto">
          <a:xfrm>
            <a:off x="5883369" y="4837007"/>
            <a:ext cx="2463800" cy="198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
          <p:cNvSpPr txBox="1">
            <a:spLocks noChangeArrowheads="1"/>
          </p:cNvSpPr>
          <p:nvPr/>
        </p:nvSpPr>
        <p:spPr bwMode="auto">
          <a:xfrm>
            <a:off x="6707281" y="6394450"/>
            <a:ext cx="1120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dirty="0" err="1">
                <a:solidFill>
                  <a:schemeClr val="bg1"/>
                </a:solidFill>
              </a:rPr>
              <a:t>Deergrass</a:t>
            </a:r>
            <a:endParaRPr lang="en-US" sz="1800" dirty="0">
              <a:solidFill>
                <a:schemeClr val="bg1"/>
              </a:solidFill>
            </a:endParaRPr>
          </a:p>
        </p:txBody>
      </p:sp>
      <p:graphicFrame>
        <p:nvGraphicFramePr>
          <p:cNvPr id="12" name="Chart 11"/>
          <p:cNvGraphicFramePr>
            <a:graphicFrameLocks/>
          </p:cNvGraphicFramePr>
          <p:nvPr>
            <p:extLst>
              <p:ext uri="{D42A27DB-BD31-4B8C-83A1-F6EECF244321}">
                <p14:modId xmlns:p14="http://schemas.microsoft.com/office/powerpoint/2010/main" val="419861845"/>
              </p:ext>
            </p:extLst>
          </p:nvPr>
        </p:nvGraphicFramePr>
        <p:xfrm>
          <a:off x="168274" y="673098"/>
          <a:ext cx="7934325" cy="3632201"/>
        </p:xfrm>
        <a:graphic>
          <a:graphicData uri="http://schemas.openxmlformats.org/drawingml/2006/chart">
            <c:chart xmlns:c="http://schemas.openxmlformats.org/drawingml/2006/chart" xmlns:r="http://schemas.openxmlformats.org/officeDocument/2006/relationships" r:id="rId4"/>
          </a:graphicData>
        </a:graphic>
      </p:graphicFrame>
      <p:pic>
        <p:nvPicPr>
          <p:cNvPr id="13" name="Picture 2"/>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2983658" y="4874303"/>
            <a:ext cx="2590800" cy="1944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3"/>
          <p:cNvSpPr txBox="1">
            <a:spLocks noChangeArrowheads="1"/>
          </p:cNvSpPr>
          <p:nvPr/>
        </p:nvSpPr>
        <p:spPr bwMode="auto">
          <a:xfrm>
            <a:off x="4537042" y="4874233"/>
            <a:ext cx="116441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dirty="0">
                <a:solidFill>
                  <a:schemeClr val="bg1"/>
                </a:solidFill>
              </a:rPr>
              <a:t>Creeping </a:t>
            </a:r>
            <a:r>
              <a:rPr lang="en-US" sz="1800" dirty="0" err="1">
                <a:solidFill>
                  <a:schemeClr val="bg1"/>
                </a:solidFill>
              </a:rPr>
              <a:t>wildrye</a:t>
            </a:r>
            <a:endParaRPr lang="en-US" sz="1800" dirty="0">
              <a:solidFill>
                <a:schemeClr val="bg1"/>
              </a:solidFill>
            </a:endParaRPr>
          </a:p>
        </p:txBody>
      </p:sp>
    </p:spTree>
    <p:extLst>
      <p:ext uri="{BB962C8B-B14F-4D97-AF65-F5344CB8AC3E}">
        <p14:creationId xmlns:p14="http://schemas.microsoft.com/office/powerpoint/2010/main" val="29204109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81000" y="990600"/>
            <a:ext cx="28956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19800" y="1143000"/>
            <a:ext cx="26035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019800" y="2819400"/>
            <a:ext cx="26035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5"/>
          <p:cNvPicPr>
            <a:picLocks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981200" y="4419600"/>
            <a:ext cx="3136900" cy="2036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AutoShape 6"/>
          <p:cNvSpPr>
            <a:spLocks noChangeArrowheads="1"/>
          </p:cNvSpPr>
          <p:nvPr/>
        </p:nvSpPr>
        <p:spPr bwMode="auto">
          <a:xfrm>
            <a:off x="3962400" y="2362200"/>
            <a:ext cx="1597025" cy="682625"/>
          </a:xfrm>
          <a:prstGeom prst="rightArrow">
            <a:avLst>
              <a:gd name="adj1" fmla="val 50000"/>
              <a:gd name="adj2" fmla="val 58510"/>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2400">
                <a:solidFill>
                  <a:schemeClr val="tx1"/>
                </a:solidFill>
                <a:latin typeface="Arial" panose="020B0604020202020204" pitchFamily="34" charset="0"/>
              </a:defRPr>
            </a:lvl1pPr>
            <a:lvl2pPr marL="742950" indent="-285750" algn="ctr">
              <a:defRPr sz="2400">
                <a:solidFill>
                  <a:schemeClr val="tx1"/>
                </a:solidFill>
                <a:latin typeface="Arial" panose="020B0604020202020204" pitchFamily="34" charset="0"/>
              </a:defRPr>
            </a:lvl2pPr>
            <a:lvl3pPr marL="1143000" indent="-228600" algn="ctr">
              <a:defRPr sz="2400">
                <a:solidFill>
                  <a:schemeClr val="tx1"/>
                </a:solidFill>
                <a:latin typeface="Arial" panose="020B0604020202020204" pitchFamily="34" charset="0"/>
              </a:defRPr>
            </a:lvl3pPr>
            <a:lvl4pPr marL="1600200" indent="-228600" algn="ctr">
              <a:defRPr sz="2400">
                <a:solidFill>
                  <a:schemeClr val="tx1"/>
                </a:solidFill>
                <a:latin typeface="Arial" panose="020B0604020202020204" pitchFamily="34" charset="0"/>
              </a:defRPr>
            </a:lvl4pPr>
            <a:lvl5pPr marL="2057400" indent="-228600" algn="ctr">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US" altLang="en-US">
              <a:solidFill>
                <a:schemeClr val="bg1"/>
              </a:solidFill>
            </a:endParaRPr>
          </a:p>
        </p:txBody>
      </p:sp>
      <p:sp>
        <p:nvSpPr>
          <p:cNvPr id="9" name="Freeform 7"/>
          <p:cNvSpPr>
            <a:spLocks/>
          </p:cNvSpPr>
          <p:nvPr/>
        </p:nvSpPr>
        <p:spPr bwMode="auto">
          <a:xfrm>
            <a:off x="5334000" y="4648200"/>
            <a:ext cx="990600" cy="1373188"/>
          </a:xfrm>
          <a:custGeom>
            <a:avLst/>
            <a:gdLst>
              <a:gd name="T0" fmla="*/ 0 w 562"/>
              <a:gd name="T1" fmla="*/ 985838 h 865"/>
              <a:gd name="T2" fmla="*/ 296122 w 562"/>
              <a:gd name="T3" fmla="*/ 1371600 h 865"/>
              <a:gd name="T4" fmla="*/ 296122 w 562"/>
              <a:gd name="T5" fmla="*/ 1185863 h 865"/>
              <a:gd name="T6" fmla="*/ 419507 w 562"/>
              <a:gd name="T7" fmla="*/ 1185863 h 865"/>
              <a:gd name="T8" fmla="*/ 479436 w 562"/>
              <a:gd name="T9" fmla="*/ 1184275 h 865"/>
              <a:gd name="T10" fmla="*/ 534078 w 562"/>
              <a:gd name="T11" fmla="*/ 1174750 h 865"/>
              <a:gd name="T12" fmla="*/ 590482 w 562"/>
              <a:gd name="T13" fmla="*/ 1160463 h 865"/>
              <a:gd name="T14" fmla="*/ 641599 w 562"/>
              <a:gd name="T15" fmla="*/ 1139825 h 865"/>
              <a:gd name="T16" fmla="*/ 690952 w 562"/>
              <a:gd name="T17" fmla="*/ 1116013 h 865"/>
              <a:gd name="T18" fmla="*/ 738543 w 562"/>
              <a:gd name="T19" fmla="*/ 1087438 h 865"/>
              <a:gd name="T20" fmla="*/ 780847 w 562"/>
              <a:gd name="T21" fmla="*/ 1052513 h 865"/>
              <a:gd name="T22" fmla="*/ 823150 w 562"/>
              <a:gd name="T23" fmla="*/ 1014413 h 865"/>
              <a:gd name="T24" fmla="*/ 858402 w 562"/>
              <a:gd name="T25" fmla="*/ 973138 h 865"/>
              <a:gd name="T26" fmla="*/ 891893 w 562"/>
              <a:gd name="T27" fmla="*/ 928688 h 865"/>
              <a:gd name="T28" fmla="*/ 920095 w 562"/>
              <a:gd name="T29" fmla="*/ 881063 h 865"/>
              <a:gd name="T30" fmla="*/ 944772 w 562"/>
              <a:gd name="T31" fmla="*/ 828675 h 865"/>
              <a:gd name="T32" fmla="*/ 964160 w 562"/>
              <a:gd name="T33" fmla="*/ 776288 h 865"/>
              <a:gd name="T34" fmla="*/ 978262 w 562"/>
              <a:gd name="T35" fmla="*/ 719138 h 865"/>
              <a:gd name="T36" fmla="*/ 985312 w 562"/>
              <a:gd name="T37" fmla="*/ 658813 h 865"/>
              <a:gd name="T38" fmla="*/ 988837 w 562"/>
              <a:gd name="T39" fmla="*/ 600075 h 865"/>
              <a:gd name="T40" fmla="*/ 988837 w 562"/>
              <a:gd name="T41" fmla="*/ 0 h 865"/>
              <a:gd name="T42" fmla="*/ 692715 w 562"/>
              <a:gd name="T43" fmla="*/ 0 h 865"/>
              <a:gd name="T44" fmla="*/ 692715 w 562"/>
              <a:gd name="T45" fmla="*/ 600075 h 865"/>
              <a:gd name="T46" fmla="*/ 690952 w 562"/>
              <a:gd name="T47" fmla="*/ 619125 h 865"/>
              <a:gd name="T48" fmla="*/ 687427 w 562"/>
              <a:gd name="T49" fmla="*/ 636588 h 865"/>
              <a:gd name="T50" fmla="*/ 680377 w 562"/>
              <a:gd name="T51" fmla="*/ 654050 h 865"/>
              <a:gd name="T52" fmla="*/ 671563 w 562"/>
              <a:gd name="T53" fmla="*/ 673100 h 865"/>
              <a:gd name="T54" fmla="*/ 659225 w 562"/>
              <a:gd name="T55" fmla="*/ 687388 h 865"/>
              <a:gd name="T56" fmla="*/ 646886 w 562"/>
              <a:gd name="T57" fmla="*/ 703263 h 865"/>
              <a:gd name="T58" fmla="*/ 631023 w 562"/>
              <a:gd name="T59" fmla="*/ 715963 h 865"/>
              <a:gd name="T60" fmla="*/ 613396 w 562"/>
              <a:gd name="T61" fmla="*/ 728663 h 865"/>
              <a:gd name="T62" fmla="*/ 592245 w 562"/>
              <a:gd name="T63" fmla="*/ 742950 h 865"/>
              <a:gd name="T64" fmla="*/ 572856 w 562"/>
              <a:gd name="T65" fmla="*/ 754063 h 865"/>
              <a:gd name="T66" fmla="*/ 527027 w 562"/>
              <a:gd name="T67" fmla="*/ 768350 h 865"/>
              <a:gd name="T68" fmla="*/ 475911 w 562"/>
              <a:gd name="T69" fmla="*/ 779463 h 865"/>
              <a:gd name="T70" fmla="*/ 419507 w 562"/>
              <a:gd name="T71" fmla="*/ 784225 h 865"/>
              <a:gd name="T72" fmla="*/ 296122 w 562"/>
              <a:gd name="T73" fmla="*/ 784225 h 865"/>
              <a:gd name="T74" fmla="*/ 296122 w 562"/>
              <a:gd name="T75" fmla="*/ 600075 h 865"/>
              <a:gd name="T76" fmla="*/ 0 w 562"/>
              <a:gd name="T77" fmla="*/ 985838 h 86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562" h="865">
                <a:moveTo>
                  <a:pt x="0" y="621"/>
                </a:moveTo>
                <a:lnTo>
                  <a:pt x="168" y="864"/>
                </a:lnTo>
                <a:lnTo>
                  <a:pt x="168" y="747"/>
                </a:lnTo>
                <a:lnTo>
                  <a:pt x="238" y="747"/>
                </a:lnTo>
                <a:lnTo>
                  <a:pt x="272" y="746"/>
                </a:lnTo>
                <a:lnTo>
                  <a:pt x="303" y="740"/>
                </a:lnTo>
                <a:lnTo>
                  <a:pt x="335" y="731"/>
                </a:lnTo>
                <a:lnTo>
                  <a:pt x="364" y="718"/>
                </a:lnTo>
                <a:lnTo>
                  <a:pt x="392" y="703"/>
                </a:lnTo>
                <a:lnTo>
                  <a:pt x="419" y="685"/>
                </a:lnTo>
                <a:lnTo>
                  <a:pt x="443" y="663"/>
                </a:lnTo>
                <a:lnTo>
                  <a:pt x="467" y="639"/>
                </a:lnTo>
                <a:lnTo>
                  <a:pt x="487" y="613"/>
                </a:lnTo>
                <a:lnTo>
                  <a:pt x="506" y="585"/>
                </a:lnTo>
                <a:lnTo>
                  <a:pt x="522" y="555"/>
                </a:lnTo>
                <a:lnTo>
                  <a:pt x="536" y="522"/>
                </a:lnTo>
                <a:lnTo>
                  <a:pt x="547" y="489"/>
                </a:lnTo>
                <a:lnTo>
                  <a:pt x="555" y="453"/>
                </a:lnTo>
                <a:lnTo>
                  <a:pt x="559" y="415"/>
                </a:lnTo>
                <a:lnTo>
                  <a:pt x="561" y="378"/>
                </a:lnTo>
                <a:lnTo>
                  <a:pt x="561" y="0"/>
                </a:lnTo>
                <a:lnTo>
                  <a:pt x="393" y="0"/>
                </a:lnTo>
                <a:lnTo>
                  <a:pt x="393" y="378"/>
                </a:lnTo>
                <a:lnTo>
                  <a:pt x="392" y="390"/>
                </a:lnTo>
                <a:lnTo>
                  <a:pt x="390" y="401"/>
                </a:lnTo>
                <a:lnTo>
                  <a:pt x="386" y="412"/>
                </a:lnTo>
                <a:lnTo>
                  <a:pt x="381" y="424"/>
                </a:lnTo>
                <a:lnTo>
                  <a:pt x="374" y="433"/>
                </a:lnTo>
                <a:lnTo>
                  <a:pt x="367" y="443"/>
                </a:lnTo>
                <a:lnTo>
                  <a:pt x="358" y="451"/>
                </a:lnTo>
                <a:lnTo>
                  <a:pt x="348" y="459"/>
                </a:lnTo>
                <a:lnTo>
                  <a:pt x="336" y="468"/>
                </a:lnTo>
                <a:lnTo>
                  <a:pt x="325" y="475"/>
                </a:lnTo>
                <a:lnTo>
                  <a:pt x="299" y="484"/>
                </a:lnTo>
                <a:lnTo>
                  <a:pt x="270" y="491"/>
                </a:lnTo>
                <a:lnTo>
                  <a:pt x="238" y="494"/>
                </a:lnTo>
                <a:lnTo>
                  <a:pt x="168" y="494"/>
                </a:lnTo>
                <a:lnTo>
                  <a:pt x="168" y="378"/>
                </a:lnTo>
                <a:lnTo>
                  <a:pt x="0" y="621"/>
                </a:lnTo>
              </a:path>
            </a:pathLst>
          </a:custGeom>
          <a:solidFill>
            <a:schemeClr val="accent1"/>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0" name="Freeform 12"/>
          <p:cNvSpPr>
            <a:spLocks/>
          </p:cNvSpPr>
          <p:nvPr/>
        </p:nvSpPr>
        <p:spPr bwMode="auto">
          <a:xfrm>
            <a:off x="685800" y="3124200"/>
            <a:ext cx="1096963" cy="1600200"/>
          </a:xfrm>
          <a:custGeom>
            <a:avLst/>
            <a:gdLst>
              <a:gd name="T0" fmla="*/ 306388 w 691"/>
              <a:gd name="T1" fmla="*/ 0 h 1008"/>
              <a:gd name="T2" fmla="*/ 0 w 691"/>
              <a:gd name="T3" fmla="*/ 479425 h 1008"/>
              <a:gd name="T4" fmla="*/ 147638 w 691"/>
              <a:gd name="T5" fmla="*/ 479425 h 1008"/>
              <a:gd name="T6" fmla="*/ 147638 w 691"/>
              <a:gd name="T7" fmla="*/ 679450 h 1008"/>
              <a:gd name="T8" fmla="*/ 149225 w 691"/>
              <a:gd name="T9" fmla="*/ 774700 h 1008"/>
              <a:gd name="T10" fmla="*/ 155575 w 691"/>
              <a:gd name="T11" fmla="*/ 863600 h 1008"/>
              <a:gd name="T12" fmla="*/ 168275 w 691"/>
              <a:gd name="T13" fmla="*/ 954088 h 1008"/>
              <a:gd name="T14" fmla="*/ 184150 w 691"/>
              <a:gd name="T15" fmla="*/ 1038225 h 1008"/>
              <a:gd name="T16" fmla="*/ 203200 w 691"/>
              <a:gd name="T17" fmla="*/ 1117600 h 1008"/>
              <a:gd name="T18" fmla="*/ 228600 w 691"/>
              <a:gd name="T19" fmla="*/ 1193800 h 1008"/>
              <a:gd name="T20" fmla="*/ 254000 w 691"/>
              <a:gd name="T21" fmla="*/ 1263650 h 1008"/>
              <a:gd name="T22" fmla="*/ 284163 w 691"/>
              <a:gd name="T23" fmla="*/ 1330325 h 1008"/>
              <a:gd name="T24" fmla="*/ 317500 w 691"/>
              <a:gd name="T25" fmla="*/ 1389063 h 1008"/>
              <a:gd name="T26" fmla="*/ 354013 w 691"/>
              <a:gd name="T27" fmla="*/ 1443038 h 1008"/>
              <a:gd name="T28" fmla="*/ 393700 w 691"/>
              <a:gd name="T29" fmla="*/ 1489075 h 1008"/>
              <a:gd name="T30" fmla="*/ 433388 w 691"/>
              <a:gd name="T31" fmla="*/ 1527175 h 1008"/>
              <a:gd name="T32" fmla="*/ 477838 w 691"/>
              <a:gd name="T33" fmla="*/ 1558925 h 1008"/>
              <a:gd name="T34" fmla="*/ 520700 w 691"/>
              <a:gd name="T35" fmla="*/ 1581150 h 1008"/>
              <a:gd name="T36" fmla="*/ 568325 w 691"/>
              <a:gd name="T37" fmla="*/ 1593850 h 1008"/>
              <a:gd name="T38" fmla="*/ 615950 w 691"/>
              <a:gd name="T39" fmla="*/ 1598613 h 1008"/>
              <a:gd name="T40" fmla="*/ 1095375 w 691"/>
              <a:gd name="T41" fmla="*/ 1598613 h 1008"/>
              <a:gd name="T42" fmla="*/ 1095375 w 691"/>
              <a:gd name="T43" fmla="*/ 1119188 h 1008"/>
              <a:gd name="T44" fmla="*/ 615950 w 691"/>
              <a:gd name="T45" fmla="*/ 1119188 h 1008"/>
              <a:gd name="T46" fmla="*/ 601663 w 691"/>
              <a:gd name="T47" fmla="*/ 1117600 h 1008"/>
              <a:gd name="T48" fmla="*/ 585788 w 691"/>
              <a:gd name="T49" fmla="*/ 1112838 h 1008"/>
              <a:gd name="T50" fmla="*/ 571500 w 691"/>
              <a:gd name="T51" fmla="*/ 1100138 h 1008"/>
              <a:gd name="T52" fmla="*/ 560388 w 691"/>
              <a:gd name="T53" fmla="*/ 1087438 h 1008"/>
              <a:gd name="T54" fmla="*/ 546100 w 691"/>
              <a:gd name="T55" fmla="*/ 1066800 h 1008"/>
              <a:gd name="T56" fmla="*/ 533400 w 691"/>
              <a:gd name="T57" fmla="*/ 1046163 h 1008"/>
              <a:gd name="T58" fmla="*/ 522288 w 691"/>
              <a:gd name="T59" fmla="*/ 1020763 h 1008"/>
              <a:gd name="T60" fmla="*/ 512763 w 691"/>
              <a:gd name="T61" fmla="*/ 992188 h 1008"/>
              <a:gd name="T62" fmla="*/ 501650 w 691"/>
              <a:gd name="T63" fmla="*/ 960438 h 1008"/>
              <a:gd name="T64" fmla="*/ 493713 w 691"/>
              <a:gd name="T65" fmla="*/ 927100 h 1008"/>
              <a:gd name="T66" fmla="*/ 481013 w 691"/>
              <a:gd name="T67" fmla="*/ 850900 h 1008"/>
              <a:gd name="T68" fmla="*/ 471488 w 691"/>
              <a:gd name="T69" fmla="*/ 768350 h 1008"/>
              <a:gd name="T70" fmla="*/ 468313 w 691"/>
              <a:gd name="T71" fmla="*/ 679450 h 1008"/>
              <a:gd name="T72" fmla="*/ 468313 w 691"/>
              <a:gd name="T73" fmla="*/ 479425 h 1008"/>
              <a:gd name="T74" fmla="*/ 615950 w 691"/>
              <a:gd name="T75" fmla="*/ 479425 h 1008"/>
              <a:gd name="T76" fmla="*/ 306388 w 691"/>
              <a:gd name="T77" fmla="*/ 0 h 100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91" h="1008">
                <a:moveTo>
                  <a:pt x="193" y="0"/>
                </a:moveTo>
                <a:lnTo>
                  <a:pt x="0" y="302"/>
                </a:lnTo>
                <a:lnTo>
                  <a:pt x="93" y="302"/>
                </a:lnTo>
                <a:lnTo>
                  <a:pt x="93" y="428"/>
                </a:lnTo>
                <a:lnTo>
                  <a:pt x="94" y="488"/>
                </a:lnTo>
                <a:lnTo>
                  <a:pt x="98" y="544"/>
                </a:lnTo>
                <a:lnTo>
                  <a:pt x="106" y="601"/>
                </a:lnTo>
                <a:lnTo>
                  <a:pt x="116" y="654"/>
                </a:lnTo>
                <a:lnTo>
                  <a:pt x="128" y="704"/>
                </a:lnTo>
                <a:lnTo>
                  <a:pt x="144" y="752"/>
                </a:lnTo>
                <a:lnTo>
                  <a:pt x="160" y="796"/>
                </a:lnTo>
                <a:lnTo>
                  <a:pt x="179" y="838"/>
                </a:lnTo>
                <a:lnTo>
                  <a:pt x="200" y="875"/>
                </a:lnTo>
                <a:lnTo>
                  <a:pt x="223" y="909"/>
                </a:lnTo>
                <a:lnTo>
                  <a:pt x="248" y="938"/>
                </a:lnTo>
                <a:lnTo>
                  <a:pt x="273" y="962"/>
                </a:lnTo>
                <a:lnTo>
                  <a:pt x="301" y="982"/>
                </a:lnTo>
                <a:lnTo>
                  <a:pt x="328" y="996"/>
                </a:lnTo>
                <a:lnTo>
                  <a:pt x="358" y="1004"/>
                </a:lnTo>
                <a:lnTo>
                  <a:pt x="388" y="1007"/>
                </a:lnTo>
                <a:lnTo>
                  <a:pt x="690" y="1007"/>
                </a:lnTo>
                <a:lnTo>
                  <a:pt x="690" y="705"/>
                </a:lnTo>
                <a:lnTo>
                  <a:pt x="388" y="705"/>
                </a:lnTo>
                <a:lnTo>
                  <a:pt x="379" y="704"/>
                </a:lnTo>
                <a:lnTo>
                  <a:pt x="369" y="701"/>
                </a:lnTo>
                <a:lnTo>
                  <a:pt x="360" y="693"/>
                </a:lnTo>
                <a:lnTo>
                  <a:pt x="353" y="685"/>
                </a:lnTo>
                <a:lnTo>
                  <a:pt x="344" y="672"/>
                </a:lnTo>
                <a:lnTo>
                  <a:pt x="336" y="659"/>
                </a:lnTo>
                <a:lnTo>
                  <a:pt x="329" y="643"/>
                </a:lnTo>
                <a:lnTo>
                  <a:pt x="323" y="625"/>
                </a:lnTo>
                <a:lnTo>
                  <a:pt x="316" y="605"/>
                </a:lnTo>
                <a:lnTo>
                  <a:pt x="311" y="584"/>
                </a:lnTo>
                <a:lnTo>
                  <a:pt x="303" y="536"/>
                </a:lnTo>
                <a:lnTo>
                  <a:pt x="297" y="484"/>
                </a:lnTo>
                <a:lnTo>
                  <a:pt x="295" y="428"/>
                </a:lnTo>
                <a:lnTo>
                  <a:pt x="295" y="302"/>
                </a:lnTo>
                <a:lnTo>
                  <a:pt x="388" y="302"/>
                </a:lnTo>
                <a:lnTo>
                  <a:pt x="193" y="0"/>
                </a:lnTo>
              </a:path>
            </a:pathLst>
          </a:custGeom>
          <a:solidFill>
            <a:schemeClr val="accent1"/>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1" name="Text Box 13"/>
          <p:cNvSpPr txBox="1">
            <a:spLocks noChangeArrowheads="1"/>
          </p:cNvSpPr>
          <p:nvPr/>
        </p:nvSpPr>
        <p:spPr bwMode="auto">
          <a:xfrm>
            <a:off x="1143000" y="228600"/>
            <a:ext cx="6838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sz="2400">
                <a:solidFill>
                  <a:schemeClr val="tx1"/>
                </a:solidFill>
                <a:latin typeface="Arial" panose="020B0604020202020204" pitchFamily="34" charset="0"/>
              </a:defRPr>
            </a:lvl1pPr>
            <a:lvl2pPr marL="742950" indent="-285750" algn="ctr">
              <a:defRPr sz="2400">
                <a:solidFill>
                  <a:schemeClr val="tx1"/>
                </a:solidFill>
                <a:latin typeface="Arial" panose="020B0604020202020204" pitchFamily="34" charset="0"/>
              </a:defRPr>
            </a:lvl2pPr>
            <a:lvl3pPr marL="1143000" indent="-228600" algn="ctr">
              <a:defRPr sz="2400">
                <a:solidFill>
                  <a:schemeClr val="tx1"/>
                </a:solidFill>
                <a:latin typeface="Arial" panose="020B0604020202020204" pitchFamily="34" charset="0"/>
              </a:defRPr>
            </a:lvl3pPr>
            <a:lvl4pPr marL="1600200" indent="-228600" algn="ctr">
              <a:defRPr sz="2400">
                <a:solidFill>
                  <a:schemeClr val="tx1"/>
                </a:solidFill>
                <a:latin typeface="Arial" panose="020B0604020202020204" pitchFamily="34" charset="0"/>
              </a:defRPr>
            </a:lvl4pPr>
            <a:lvl5pPr marL="2057400" indent="-228600" algn="ctr">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algn="l" eaLnBrk="1" hangingPunct="1"/>
            <a:r>
              <a:rPr lang="en-US" altLang="en-US" sz="3600" b="1">
                <a:solidFill>
                  <a:schemeClr val="bg1"/>
                </a:solidFill>
              </a:rPr>
              <a:t>Stink Bug Seasonal Movement</a:t>
            </a:r>
          </a:p>
        </p:txBody>
      </p:sp>
      <p:sp>
        <p:nvSpPr>
          <p:cNvPr id="12" name="Text Box 14"/>
          <p:cNvSpPr txBox="1">
            <a:spLocks noChangeArrowheads="1"/>
          </p:cNvSpPr>
          <p:nvPr/>
        </p:nvSpPr>
        <p:spPr bwMode="auto">
          <a:xfrm>
            <a:off x="3200400" y="990600"/>
            <a:ext cx="29114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400">
                <a:solidFill>
                  <a:schemeClr val="tx1"/>
                </a:solidFill>
                <a:latin typeface="Arial" panose="020B0604020202020204" pitchFamily="34" charset="0"/>
              </a:defRPr>
            </a:lvl1pPr>
            <a:lvl2pPr marL="742950" indent="-285750" algn="ctr">
              <a:defRPr sz="2400">
                <a:solidFill>
                  <a:schemeClr val="tx1"/>
                </a:solidFill>
                <a:latin typeface="Arial" panose="020B0604020202020204" pitchFamily="34" charset="0"/>
              </a:defRPr>
            </a:lvl2pPr>
            <a:lvl3pPr marL="1143000" indent="-228600" algn="ctr">
              <a:defRPr sz="2400">
                <a:solidFill>
                  <a:schemeClr val="tx1"/>
                </a:solidFill>
                <a:latin typeface="Arial" panose="020B0604020202020204" pitchFamily="34" charset="0"/>
              </a:defRPr>
            </a:lvl3pPr>
            <a:lvl4pPr marL="1600200" indent="-228600" algn="ctr">
              <a:defRPr sz="2400">
                <a:solidFill>
                  <a:schemeClr val="tx1"/>
                </a:solidFill>
                <a:latin typeface="Arial" panose="020B0604020202020204" pitchFamily="34" charset="0"/>
              </a:defRPr>
            </a:lvl4pPr>
            <a:lvl5pPr marL="2057400" indent="-228600" algn="ctr">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2000" b="1">
                <a:solidFill>
                  <a:schemeClr val="bg1"/>
                </a:solidFill>
              </a:rPr>
              <a:t>Emerging population reproduces on mustard, wild radish and cheeseweed</a:t>
            </a:r>
          </a:p>
        </p:txBody>
      </p:sp>
      <p:sp>
        <p:nvSpPr>
          <p:cNvPr id="13" name="Text Box 15"/>
          <p:cNvSpPr txBox="1">
            <a:spLocks noChangeArrowheads="1"/>
          </p:cNvSpPr>
          <p:nvPr/>
        </p:nvSpPr>
        <p:spPr bwMode="auto">
          <a:xfrm>
            <a:off x="6172200" y="5486400"/>
            <a:ext cx="27225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ctr">
              <a:defRPr sz="2400">
                <a:solidFill>
                  <a:schemeClr val="tx1"/>
                </a:solidFill>
                <a:latin typeface="Arial" panose="020B0604020202020204" pitchFamily="34" charset="0"/>
              </a:defRPr>
            </a:lvl1pPr>
            <a:lvl2pPr marL="742950" indent="-285750" algn="ctr">
              <a:defRPr sz="2400">
                <a:solidFill>
                  <a:schemeClr val="tx1"/>
                </a:solidFill>
                <a:latin typeface="Arial" panose="020B0604020202020204" pitchFamily="34" charset="0"/>
              </a:defRPr>
            </a:lvl2pPr>
            <a:lvl3pPr marL="1143000" indent="-228600" algn="ctr">
              <a:defRPr sz="2400">
                <a:solidFill>
                  <a:schemeClr val="tx1"/>
                </a:solidFill>
                <a:latin typeface="Arial" panose="020B0604020202020204" pitchFamily="34" charset="0"/>
              </a:defRPr>
            </a:lvl3pPr>
            <a:lvl4pPr marL="1600200" indent="-228600" algn="ctr">
              <a:defRPr sz="2400">
                <a:solidFill>
                  <a:schemeClr val="tx1"/>
                </a:solidFill>
                <a:latin typeface="Arial" panose="020B0604020202020204" pitchFamily="34" charset="0"/>
              </a:defRPr>
            </a:lvl4pPr>
            <a:lvl5pPr marL="2057400" indent="-228600" algn="ctr">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2000" b="1">
                <a:solidFill>
                  <a:schemeClr val="bg1"/>
                </a:solidFill>
              </a:rPr>
              <a:t>First generation </a:t>
            </a:r>
          </a:p>
          <a:p>
            <a:pPr eaLnBrk="1" hangingPunct="1"/>
            <a:r>
              <a:rPr lang="en-US" altLang="en-US" sz="2000" b="1">
                <a:solidFill>
                  <a:schemeClr val="bg1"/>
                </a:solidFill>
              </a:rPr>
              <a:t>moves into tomatoes</a:t>
            </a:r>
          </a:p>
        </p:txBody>
      </p:sp>
      <p:sp>
        <p:nvSpPr>
          <p:cNvPr id="14" name="Text Box 16"/>
          <p:cNvSpPr txBox="1">
            <a:spLocks noChangeArrowheads="1"/>
          </p:cNvSpPr>
          <p:nvPr/>
        </p:nvSpPr>
        <p:spPr bwMode="auto">
          <a:xfrm>
            <a:off x="914400" y="3048000"/>
            <a:ext cx="4495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2400">
                <a:solidFill>
                  <a:schemeClr val="tx1"/>
                </a:solidFill>
                <a:latin typeface="Arial" panose="020B0604020202020204" pitchFamily="34" charset="0"/>
              </a:defRPr>
            </a:lvl1pPr>
            <a:lvl2pPr marL="742950" indent="-285750" algn="ctr">
              <a:defRPr sz="2400">
                <a:solidFill>
                  <a:schemeClr val="tx1"/>
                </a:solidFill>
                <a:latin typeface="Arial" panose="020B0604020202020204" pitchFamily="34" charset="0"/>
              </a:defRPr>
            </a:lvl2pPr>
            <a:lvl3pPr marL="1143000" indent="-228600" algn="ctr">
              <a:defRPr sz="2400">
                <a:solidFill>
                  <a:schemeClr val="tx1"/>
                </a:solidFill>
                <a:latin typeface="Arial" panose="020B0604020202020204" pitchFamily="34" charset="0"/>
              </a:defRPr>
            </a:lvl3pPr>
            <a:lvl4pPr marL="1600200" indent="-228600" algn="ctr">
              <a:defRPr sz="2400">
                <a:solidFill>
                  <a:schemeClr val="tx1"/>
                </a:solidFill>
                <a:latin typeface="Arial" panose="020B0604020202020204" pitchFamily="34" charset="0"/>
              </a:defRPr>
            </a:lvl4pPr>
            <a:lvl5pPr marL="2057400" indent="-228600" algn="ctr">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2000" b="1">
                <a:solidFill>
                  <a:schemeClr val="bg1"/>
                </a:solidFill>
              </a:rPr>
              <a:t>After harvest, stink bugs </a:t>
            </a:r>
          </a:p>
          <a:p>
            <a:pPr eaLnBrk="1" hangingPunct="1"/>
            <a:r>
              <a:rPr lang="en-US" altLang="en-US" sz="2000" b="1">
                <a:solidFill>
                  <a:schemeClr val="bg1"/>
                </a:solidFill>
              </a:rPr>
              <a:t>move to blackberry and </a:t>
            </a:r>
          </a:p>
          <a:p>
            <a:pPr eaLnBrk="1" hangingPunct="1"/>
            <a:r>
              <a:rPr lang="en-US" altLang="en-US" sz="2000" b="1">
                <a:solidFill>
                  <a:schemeClr val="bg1"/>
                </a:solidFill>
              </a:rPr>
              <a:t>under tree bark in riparian </a:t>
            </a:r>
          </a:p>
          <a:p>
            <a:pPr eaLnBrk="1" hangingPunct="1"/>
            <a:r>
              <a:rPr lang="en-US" altLang="en-US" sz="2000" b="1">
                <a:solidFill>
                  <a:schemeClr val="bg1"/>
                </a:solidFill>
              </a:rPr>
              <a:t>areas to overwinter</a:t>
            </a:r>
          </a:p>
        </p:txBody>
      </p:sp>
    </p:spTree>
    <p:extLst>
      <p:ext uri="{BB962C8B-B14F-4D97-AF65-F5344CB8AC3E}">
        <p14:creationId xmlns:p14="http://schemas.microsoft.com/office/powerpoint/2010/main" val="129514122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300" y="197222"/>
            <a:ext cx="7886700" cy="1325563"/>
          </a:xfrm>
        </p:spPr>
        <p:txBody>
          <a:bodyPr/>
          <a:lstStyle/>
          <a:p>
            <a:r>
              <a:rPr lang="en-US" dirty="0" smtClean="0"/>
              <a:t>Damage</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23875" y="2149230"/>
            <a:ext cx="8096250" cy="4057650"/>
          </a:xfrm>
          <a:prstGeom prst="rect">
            <a:avLst/>
          </a:prstGeom>
        </p:spPr>
      </p:pic>
      <p:pic>
        <p:nvPicPr>
          <p:cNvPr id="10" name="Content Placeholder 9"/>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2740684" y="197222"/>
            <a:ext cx="2786770" cy="1800254"/>
          </a:xfrm>
        </p:spPr>
      </p:pic>
      <p:pic>
        <p:nvPicPr>
          <p:cNvPr id="7" name="Picture 6"/>
          <p:cNvPicPr>
            <a:picLocks noChangeAspect="1"/>
          </p:cNvPicPr>
          <p:nvPr/>
        </p:nvPicPr>
        <p:blipFill>
          <a:blip r:embed="rId4"/>
          <a:stretch>
            <a:fillRect/>
          </a:stretch>
        </p:blipFill>
        <p:spPr>
          <a:xfrm>
            <a:off x="5684616" y="197222"/>
            <a:ext cx="2883121" cy="1884540"/>
          </a:xfrm>
          <a:prstGeom prst="rect">
            <a:avLst/>
          </a:prstGeom>
        </p:spPr>
      </p:pic>
    </p:spTree>
    <p:extLst>
      <p:ext uri="{BB962C8B-B14F-4D97-AF65-F5344CB8AC3E}">
        <p14:creationId xmlns:p14="http://schemas.microsoft.com/office/powerpoint/2010/main" val="76544050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687</TotalTime>
  <Words>1961</Words>
  <Application>Microsoft Macintosh PowerPoint</Application>
  <PresentationFormat>On-screen Show (4:3)</PresentationFormat>
  <Paragraphs>265</Paragraphs>
  <Slides>66</Slides>
  <Notes>29</Notes>
  <HiddenSlides>0</HiddenSlides>
  <MMClips>6</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66</vt:i4>
      </vt:variant>
    </vt:vector>
  </HeadingPairs>
  <TitlesOfParts>
    <vt:vector size="68" baseType="lpstr">
      <vt:lpstr>Office Theme</vt:lpstr>
      <vt:lpstr>Chart</vt:lpstr>
      <vt:lpstr>Stink bugs:  Challenging pests in organic systems  </vt:lpstr>
      <vt:lpstr>Field and vegetable crop IPM lab</vt:lpstr>
      <vt:lpstr>PowerPoint Presentation</vt:lpstr>
      <vt:lpstr>Life cycle</vt:lpstr>
      <vt:lpstr>Non-crop hosts, polyphagy</vt:lpstr>
      <vt:lpstr>PowerPoint Presentation</vt:lpstr>
      <vt:lpstr>PowerPoint Presentation</vt:lpstr>
      <vt:lpstr>PowerPoint Presentation</vt:lpstr>
      <vt:lpstr>Damage</vt:lpstr>
      <vt:lpstr>PowerPoint Presentation</vt:lpstr>
      <vt:lpstr>PowerPoint Presentation</vt:lpstr>
      <vt:lpstr>PowerPoint Presentation</vt:lpstr>
      <vt:lpstr>Red shouldered stink bug</vt:lpstr>
      <vt:lpstr>Consperse stink bug</vt:lpstr>
      <vt:lpstr>Southern green stink bug</vt:lpstr>
      <vt:lpstr>Say’s stink bug</vt:lpstr>
      <vt:lpstr>Harlequin bug </vt:lpstr>
      <vt:lpstr>Chemical tools?</vt:lpstr>
      <vt:lpstr>Replacement of vegetation</vt:lpstr>
      <vt:lpstr>PowerPoint Presentation</vt:lpstr>
      <vt:lpstr>Border weed control</vt:lpstr>
      <vt:lpstr>PowerPoint Presentation</vt:lpstr>
      <vt:lpstr>PowerPoint Presentation</vt:lpstr>
      <vt:lpstr>PowerPoint Presentation</vt:lpstr>
      <vt:lpstr>PowerPoint Presentation</vt:lpstr>
      <vt:lpstr>PowerPoint Presentation</vt:lpstr>
      <vt:lpstr>PowerPoint Presentation</vt:lpstr>
      <vt:lpstr>What about stink bugs new to CA?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Trap crops</vt:lpstr>
      <vt:lpstr>PowerPoint Presentation</vt:lpstr>
      <vt:lpstr>Bagrada bugs damage an array of crops</vt:lpstr>
      <vt:lpstr>Young plants are most susceptible</vt:lpstr>
      <vt:lpstr>PowerPoint Presentation</vt:lpstr>
      <vt:lpstr>PowerPoint Presentation</vt:lpstr>
      <vt:lpstr>Organic management of bagrada</vt:lpstr>
      <vt:lpstr>Biological control?</vt:lpstr>
      <vt:lpstr>PowerPoint Presentation</vt:lpstr>
      <vt:lpstr>PowerPoint Presentation</vt:lpstr>
      <vt:lpstr>PowerPoint Presentation</vt:lpstr>
      <vt:lpstr>PowerPoint Presentation</vt:lpstr>
      <vt:lpstr>PowerPoint Presentation</vt:lpstr>
      <vt:lpstr>Shortpod mustard sites </vt:lpstr>
      <vt:lpstr>Bagrada bugs and weeds</vt:lpstr>
      <vt:lpstr>PowerPoint Presentation</vt:lpstr>
      <vt:lpstr>Acknowledgements</vt:lpstr>
      <vt:lpstr>Questions?</vt:lpstr>
      <vt:lpstr>PowerPoint Presentation</vt:lpstr>
      <vt:lpstr>Organic insecticide work from AZ</vt:lpstr>
      <vt:lpstr>Field trials in broccoli</vt:lpstr>
      <vt:lpstr>Petri dish spray assay #1</vt:lpstr>
      <vt:lpstr>Petri dish spray assay #2</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Ian Grettenberger (Admin. Account)</dc:creator>
  <cp:lastModifiedBy>Margaret Lloyd</cp:lastModifiedBy>
  <cp:revision>36</cp:revision>
  <dcterms:created xsi:type="dcterms:W3CDTF">2019-02-28T00:30:11Z</dcterms:created>
  <dcterms:modified xsi:type="dcterms:W3CDTF">2019-02-28T18:08:44Z</dcterms:modified>
</cp:coreProperties>
</file>