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66" d="100"/>
          <a:sy n="66" d="100"/>
        </p:scale>
        <p:origin x="676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repoppyconsulting@gmail.com" userId="ef62143380e38990" providerId="LiveId" clId="{6C956B03-C8B9-4CAC-9CFB-909CD04D2F8C}"/>
    <pc:docChg chg="modSld">
      <pc:chgData name="firepoppyconsulting@gmail.com" userId="ef62143380e38990" providerId="LiveId" clId="{6C956B03-C8B9-4CAC-9CFB-909CD04D2F8C}" dt="2018-10-04T15:08:19.933" v="20" actId="1035"/>
      <pc:docMkLst>
        <pc:docMk/>
      </pc:docMkLst>
      <pc:sldChg chg="addSp modSp">
        <pc:chgData name="firepoppyconsulting@gmail.com" userId="ef62143380e38990" providerId="LiveId" clId="{6C956B03-C8B9-4CAC-9CFB-909CD04D2F8C}" dt="2018-10-04T15:08:19.933" v="20" actId="1035"/>
        <pc:sldMkLst>
          <pc:docMk/>
          <pc:sldMk cId="3005199348" sldId="257"/>
        </pc:sldMkLst>
        <pc:picChg chg="add mod">
          <ac:chgData name="firepoppyconsulting@gmail.com" userId="ef62143380e38990" providerId="LiveId" clId="{6C956B03-C8B9-4CAC-9CFB-909CD04D2F8C}" dt="2018-10-04T15:07:15.685" v="3" actId="14100"/>
          <ac:picMkLst>
            <pc:docMk/>
            <pc:sldMk cId="3005199348" sldId="257"/>
            <ac:picMk id="5" creationId="{E4EF85F0-04C6-4DAE-A92F-112BAFA6984A}"/>
          </ac:picMkLst>
        </pc:picChg>
        <pc:picChg chg="add mod modCrop">
          <ac:chgData name="firepoppyconsulting@gmail.com" userId="ef62143380e38990" providerId="LiveId" clId="{6C956B03-C8B9-4CAC-9CFB-909CD04D2F8C}" dt="2018-10-04T15:08:19.933" v="20" actId="1035"/>
          <ac:picMkLst>
            <pc:docMk/>
            <pc:sldMk cId="3005199348" sldId="257"/>
            <ac:picMk id="6" creationId="{47B4541C-E274-46BD-A5F3-9EF40B4382C3}"/>
          </ac:picMkLst>
        </pc:picChg>
      </pc:sldChg>
      <pc:sldChg chg="modSp">
        <pc:chgData name="firepoppyconsulting@gmail.com" userId="ef62143380e38990" providerId="LiveId" clId="{6C956B03-C8B9-4CAC-9CFB-909CD04D2F8C}" dt="2018-10-04T14:54:59.498" v="1" actId="20577"/>
        <pc:sldMkLst>
          <pc:docMk/>
          <pc:sldMk cId="4021342801" sldId="272"/>
        </pc:sldMkLst>
        <pc:spChg chg="mod">
          <ac:chgData name="firepoppyconsulting@gmail.com" userId="ef62143380e38990" providerId="LiveId" clId="{6C956B03-C8B9-4CAC-9CFB-909CD04D2F8C}" dt="2018-10-04T14:54:59.498" v="1" actId="20577"/>
          <ac:spMkLst>
            <pc:docMk/>
            <pc:sldMk cId="4021342801" sldId="272"/>
            <ac:spMk id="5" creationId="{D42D7686-04D3-48F3-AE8A-308709838DA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A2A55-635B-4658-A3F6-8C3047D668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Fire Weather: Useful Websites and Tools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715372-59D4-4DED-81FD-BAC10A0D29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Presented by Sasha A. </a:t>
            </a:r>
            <a:r>
              <a:rPr lang="en-US" sz="2800" dirty="0" err="1"/>
              <a:t>Berleman</a:t>
            </a:r>
            <a:r>
              <a:rPr lang="en-US" sz="2800" dirty="0"/>
              <a:t>, PhD</a:t>
            </a:r>
          </a:p>
          <a:p>
            <a:r>
              <a:rPr lang="en-US" sz="2800" dirty="0"/>
              <a:t>Adapted from a presentation by Jeff Stackhouse, UCCE</a:t>
            </a:r>
          </a:p>
        </p:txBody>
      </p:sp>
    </p:spTree>
    <p:extLst>
      <p:ext uri="{BB962C8B-B14F-4D97-AF65-F5344CB8AC3E}">
        <p14:creationId xmlns:p14="http://schemas.microsoft.com/office/powerpoint/2010/main" val="3464559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B324-D49E-4149-8B24-F827B8142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/>
              <a:t>Preditive</a:t>
            </a:r>
            <a:r>
              <a:rPr lang="en-US" sz="4400" dirty="0"/>
              <a:t>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3F3A6-57F3-48A5-BCB8-053942CBF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661962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Monitor, </a:t>
            </a:r>
            <a:r>
              <a:rPr lang="en-US" sz="3200" dirty="0" err="1"/>
              <a:t>analyse</a:t>
            </a:r>
            <a:r>
              <a:rPr lang="en-US" sz="3200" dirty="0"/>
              <a:t>, and predict weather factors as they relate to fire behavior and resource safety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Utilize and cooperate with your local air district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4116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88B7A-96A6-4CF2-9353-BF8E2B5B0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664" y="552722"/>
            <a:ext cx="8911687" cy="1280890"/>
          </a:xfrm>
        </p:spPr>
        <p:txBody>
          <a:bodyPr/>
          <a:lstStyle/>
          <a:p>
            <a:r>
              <a:rPr lang="en-US" dirty="0"/>
              <a:t>www.weather.gov/spot/monitor/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2D428-C8CF-4C88-8829-42837BEFA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8B6AD0-98F2-431A-AD49-2C92B4DEF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" t="14597" r="1987" b="12140"/>
          <a:stretch/>
        </p:blipFill>
        <p:spPr>
          <a:xfrm>
            <a:off x="319238" y="1390849"/>
            <a:ext cx="11872762" cy="50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24F60-95B8-4BCF-852C-B2ED8C55F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210" y="571168"/>
            <a:ext cx="8911687" cy="1280890"/>
          </a:xfrm>
        </p:spPr>
        <p:txBody>
          <a:bodyPr/>
          <a:lstStyle/>
          <a:p>
            <a:r>
              <a:rPr lang="en-US" dirty="0"/>
              <a:t>forecast.weather.gov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49CD7-DC6F-452C-A3E4-6EC27BF09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12C55-81DD-45D5-A212-E071CD352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" t="14316" r="1395" b="5754"/>
          <a:stretch/>
        </p:blipFill>
        <p:spPr>
          <a:xfrm>
            <a:off x="222984" y="1222408"/>
            <a:ext cx="11969016" cy="54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52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F074-08C0-46C2-831F-28B5128DD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839" y="414903"/>
            <a:ext cx="8911687" cy="1280890"/>
          </a:xfrm>
        </p:spPr>
        <p:txBody>
          <a:bodyPr/>
          <a:lstStyle/>
          <a:p>
            <a:r>
              <a:rPr lang="en-US" dirty="0"/>
              <a:t>arb.ca.gov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7DC78-DEDD-473F-A203-BC86ACBF5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DFE0F-8FD3-44CD-B509-02C1427CE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8" t="4984" r="13237" b="9099"/>
          <a:stretch/>
        </p:blipFill>
        <p:spPr>
          <a:xfrm>
            <a:off x="163629" y="1222410"/>
            <a:ext cx="9557886" cy="5892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D9535-99C2-4FA9-A672-70287C4C4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8" t="4842" r="12782" b="6050"/>
          <a:stretch/>
        </p:blipFill>
        <p:spPr>
          <a:xfrm>
            <a:off x="2684630" y="1055348"/>
            <a:ext cx="9507370" cy="61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00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10AEF1-6BF9-456B-8D4D-1E1761C64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2D7686-04D3-48F3-AE8A-308709838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42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B324-D49E-4149-8B24-F827B8142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Weather and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3F3A6-57F3-48A5-BCB8-053942CBF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661962"/>
            <a:ext cx="8915400" cy="3777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Most dynamic factor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Most difficult to predict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F85F0-04C6-4DAE-A92F-112BAFA6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012706"/>
            <a:ext cx="5127057" cy="3845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B4541C-E274-46BD-A5F3-9EF40B438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07" t="20683" r="40435" b="16842"/>
          <a:stretch/>
        </p:blipFill>
        <p:spPr>
          <a:xfrm>
            <a:off x="6857617" y="2954950"/>
            <a:ext cx="5188400" cy="390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99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B9308-C51D-4C4A-956A-C8C303B99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Air</a:t>
            </a:r>
            <a:r>
              <a:rPr lang="en-US" dirty="0"/>
              <a:t> </a:t>
            </a:r>
            <a:r>
              <a:rPr lang="en-US" sz="4400" dirty="0"/>
              <a:t>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F7E1F-52CE-48FB-BAF6-B423DA742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743777"/>
            <a:ext cx="3401913" cy="3777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Referred to as dry bulb in fire</a:t>
            </a:r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23F6EADD-E1B5-4C0C-9D05-B7413AB2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68" y="177927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441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DD917-6C4C-4DFE-B422-5D786EB24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Relative humidity (RH):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3E4A-54A0-4CC5-BE72-E469F80B2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637899"/>
            <a:ext cx="4504607" cy="3777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Amount of moisture in the air divided by the amount the air could hold when saturated at the same (or “Relative”) air temperature; usually expressed in percent. </a:t>
            </a:r>
          </a:p>
        </p:txBody>
      </p: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C5A34168-E35A-4A45-B77D-567DB4E28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68" y="177927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003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47762-0667-410D-B16F-3A8A5FF8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Thermograph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BB333-FE90-4BA3-8C5C-CF78BD55D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66775"/>
            <a:ext cx="8915400" cy="3777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Relationship between temperature and RH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B982C-1A0C-44E8-A688-DE32175E3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0" t="36561" r="36250" b="11720"/>
          <a:stretch/>
        </p:blipFill>
        <p:spPr>
          <a:xfrm>
            <a:off x="3012707" y="2338936"/>
            <a:ext cx="6968691" cy="41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10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B324-D49E-4149-8B24-F827B8142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Fuel Moisture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3F3A6-57F3-48A5-BCB8-053942CBF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661962"/>
            <a:ext cx="8915400" cy="3777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Fine fuels (1hr fuels such as grass) gain and lose moisture quickly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Heavy fuels (100 &amp; 1000 </a:t>
            </a:r>
            <a:r>
              <a:rPr lang="en-US" sz="3200" dirty="0" err="1"/>
              <a:t>hr</a:t>
            </a:r>
            <a:r>
              <a:rPr lang="en-US" sz="3200" dirty="0"/>
              <a:t> fuels such as logs) gain and lose moisture slowly</a:t>
            </a:r>
          </a:p>
        </p:txBody>
      </p:sp>
      <p:pic>
        <p:nvPicPr>
          <p:cNvPr id="2050" name="Picture 2" descr="Image result for fire fuel sizing gauge">
            <a:extLst>
              <a:ext uri="{FF2B5EF4-FFF2-40B4-BE49-F238E27FC236}">
                <a16:creationId xmlns:a16="http://schemas.microsoft.com/office/drawing/2014/main" id="{C3525A37-1851-47F5-9FF6-30AB4E5E6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86248" y="4477102"/>
            <a:ext cx="28098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fire fuel sizing gauge">
            <a:extLst>
              <a:ext uri="{FF2B5EF4-FFF2-40B4-BE49-F238E27FC236}">
                <a16:creationId xmlns:a16="http://schemas.microsoft.com/office/drawing/2014/main" id="{6D1BB03A-3FC9-48D8-85D6-1F77F4901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573" y="3403976"/>
            <a:ext cx="4148489" cy="329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69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B324-D49E-4149-8B24-F827B8142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19297"/>
            <a:ext cx="8911687" cy="1280890"/>
          </a:xfrm>
        </p:spPr>
        <p:txBody>
          <a:bodyPr>
            <a:normAutofit/>
          </a:bodyPr>
          <a:lstStyle/>
          <a:p>
            <a:r>
              <a:rPr lang="en-US" sz="4400" dirty="0"/>
              <a:t>Atmospheric 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3F3A6-57F3-48A5-BCB8-053942CBF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661962"/>
            <a:ext cx="8915400" cy="3777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Stable Atmosphere</a:t>
            </a:r>
          </a:p>
        </p:txBody>
      </p:sp>
      <p:pic>
        <p:nvPicPr>
          <p:cNvPr id="4098" name="Picture 2" descr="Image result for inversion layer">
            <a:extLst>
              <a:ext uri="{FF2B5EF4-FFF2-40B4-BE49-F238E27FC236}">
                <a16:creationId xmlns:a16="http://schemas.microsoft.com/office/drawing/2014/main" id="{10C7D65C-043D-44EF-893F-A69ABEFB9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3" b="10143"/>
          <a:stretch/>
        </p:blipFill>
        <p:spPr bwMode="auto">
          <a:xfrm>
            <a:off x="1191928" y="2302407"/>
            <a:ext cx="4904072" cy="37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A194C1-028E-41C1-9502-1C1B7B89CF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95" t="35018" r="21267" b="11344"/>
          <a:stretch/>
        </p:blipFill>
        <p:spPr>
          <a:xfrm>
            <a:off x="6203482" y="2302407"/>
            <a:ext cx="5488689" cy="3777622"/>
          </a:xfrm>
          <a:prstGeom prst="rect">
            <a:avLst/>
          </a:prstGeom>
        </p:spPr>
      </p:pic>
      <p:pic>
        <p:nvPicPr>
          <p:cNvPr id="4100" name="Picture 4" descr="https://lh3.googleusercontent.com/1WJuVTXEeFj9o6xEszY0ythJB1v18ZlUrMYcdc7yOoKGo2iaOSiFz-wF-tk8xLebv2HDF0OtWwvFRmENgFo3ZC170qPyGHc5CRExdTkdE0F55WyL98k_f87DyrlbVUNSroCjMAxGruyuVBWpyAyRIi_-egd9Wd2nqLane4iGBosN-i5YoHbQS8xY70eP3BfTc4ilYYSvVf4upn1NMo8w2WJZRfMnPWK6vMbB4HXcHDsQV5w0m7iBnpM90cBdFZNfbYR2snj940bngJyr7w5wqF5LGa94iU6IBovu1Q9Ib_cZU_AVL23m6WhFW4HLkvSc68M9XcS6YftssIkTnW_MENevvnFjYRUS97evNiyCzK7FeSofLcMe1uzso_-0BFLLGDs1ZHRKtIk0nzrzn-7DC_QQ4mr6zyG3v98wNEGXdFljYhblM0BBwsDTUapwQPIAQ7Q8Qv5-sHBp-ULDvjMY0YNzST12zKLEll8qJVgIhoxyZ9vAYGGFUId8WYP6Jo-J__mOiryUhWtIfO6euy8BzUVHdyttIse63v1iPRVlYC0VV3HlAALddX8luRLSczW6qTkyF8-l2yNV39R53L4jZaC-Vl7OCTzaNPyXnPIKx7isIcn5ZA1TGgYyEl03bDvq8FNEuLXOkbXRJ9PXF5DqjGqM5n-I_7eZznQqBXV-fbTQ2SAP6o1vyi3w=w2118-h1587-no">
            <a:extLst>
              <a:ext uri="{FF2B5EF4-FFF2-40B4-BE49-F238E27FC236}">
                <a16:creationId xmlns:a16="http://schemas.microsoft.com/office/drawing/2014/main" id="{45289A25-BFF6-470E-B857-3E6BD8A9E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429" y="3001877"/>
            <a:ext cx="4904073" cy="367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B324-D49E-4149-8B24-F827B8142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Weather and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3F3A6-57F3-48A5-BCB8-053942CBF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661962"/>
            <a:ext cx="8915400" cy="3777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Unstable Atmosphere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9CE54-088C-4178-9868-C85319078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98" t="23158" r="41066" b="21758"/>
          <a:stretch/>
        </p:blipFill>
        <p:spPr>
          <a:xfrm>
            <a:off x="1047532" y="2536257"/>
            <a:ext cx="5698157" cy="3777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9F5CBC-8912-455D-82D8-75E7C863F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63" t="36981" r="22395" b="7935"/>
          <a:stretch/>
        </p:blipFill>
        <p:spPr>
          <a:xfrm>
            <a:off x="6670307" y="2536257"/>
            <a:ext cx="5467150" cy="37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45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B324-D49E-4149-8B24-F827B8142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3F3A6-57F3-48A5-BCB8-053942CBF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661962"/>
            <a:ext cx="6300818" cy="377762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200" dirty="0"/>
              <a:t>Impact fire environment by: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Increasing supply of oxygen to fire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Influencing direction of fire spread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Increasing drying of fuels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Blowing embers and firebrands outside of fire area causing potential spot fires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Bending flames to preheat fuels ahead of fire</a:t>
            </a:r>
          </a:p>
        </p:txBody>
      </p:sp>
      <p:pic>
        <p:nvPicPr>
          <p:cNvPr id="6146" name="Picture 2" descr="Image result for kestrel wind">
            <a:extLst>
              <a:ext uri="{FF2B5EF4-FFF2-40B4-BE49-F238E27FC236}">
                <a16:creationId xmlns:a16="http://schemas.microsoft.com/office/drawing/2014/main" id="{98870620-9BB9-4FB6-A327-49B6ED0E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020" y="0"/>
            <a:ext cx="3846496" cy="384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0508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219</Words>
  <Application>Microsoft Office PowerPoint</Application>
  <PresentationFormat>Widescreen</PresentationFormat>
  <Paragraphs>33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Wingdings</vt:lpstr>
      <vt:lpstr>Wingdings 3</vt:lpstr>
      <vt:lpstr>Wisp</vt:lpstr>
      <vt:lpstr>Fire Weather: Useful Websites and Tools</vt:lpstr>
      <vt:lpstr>Weather and Fire</vt:lpstr>
      <vt:lpstr>Air Temperature</vt:lpstr>
      <vt:lpstr>Relative humidity (RH):</vt:lpstr>
      <vt:lpstr>Thermograph</vt:lpstr>
      <vt:lpstr>Fuel Moisture</vt:lpstr>
      <vt:lpstr>Atmospheric Stability</vt:lpstr>
      <vt:lpstr>Weather and Fire</vt:lpstr>
      <vt:lpstr>Winds</vt:lpstr>
      <vt:lpstr>Preditive Services</vt:lpstr>
      <vt:lpstr>www.weather.gov/spot/monitor/</vt:lpstr>
      <vt:lpstr>forecast.weather.gov</vt:lpstr>
      <vt:lpstr>arb.ca.gov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Weather: Useful Websites and Tools</dc:title>
  <dc:creator>firepoppyconsulting@gmail.com</dc:creator>
  <cp:lastModifiedBy>firepoppyconsulting@gmail.com</cp:lastModifiedBy>
  <cp:revision>9</cp:revision>
  <dcterms:created xsi:type="dcterms:W3CDTF">2018-10-04T13:39:15Z</dcterms:created>
  <dcterms:modified xsi:type="dcterms:W3CDTF">2018-10-04T15:08:29Z</dcterms:modified>
</cp:coreProperties>
</file>