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66FF"/>
    <a:srgbClr val="008000"/>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7" d="100"/>
          <a:sy n="57" d="100"/>
        </p:scale>
        <p:origin x="1260" y="4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1317367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C58EA04-6FB2-4D73-8814-7B0228D120B5}" type="datetimeFigureOut">
              <a:rPr lang="en-US" smtClean="0"/>
              <a:t>10/2/2018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3038894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3056524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15534770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16610754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4959896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2454770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615074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1929004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3607885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C58EA04-6FB2-4D73-8814-7B0228D120B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2855204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58EA04-6FB2-4D73-8814-7B0228D120B5}" type="datetimeFigureOut">
              <a:rPr lang="en-US" smtClean="0"/>
              <a:t>10/2/2018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127973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58EA04-6FB2-4D73-8814-7B0228D120B5}" type="datetimeFigureOut">
              <a:rPr lang="en-US" smtClean="0"/>
              <a:t>10/2/2018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4016897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58EA04-6FB2-4D73-8814-7B0228D120B5}" type="datetimeFigureOut">
              <a:rPr lang="en-US" smtClean="0"/>
              <a:t>10/2/2018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3847116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8EA04-6FB2-4D73-8814-7B0228D120B5}" type="datetimeFigureOut">
              <a:rPr lang="en-US" smtClean="0"/>
              <a:t>10/2/2018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2680329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C58EA04-6FB2-4D73-8814-7B0228D120B5}" type="datetimeFigureOut">
              <a:rPr lang="en-US" smtClean="0"/>
              <a:t>10/2/2018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2596666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C58EA04-6FB2-4D73-8814-7B0228D120B5}" type="datetimeFigureOut">
              <a:rPr lang="en-US" smtClean="0"/>
              <a:t>10/2/2018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AC85BA-6747-4B31-A440-D2B3A577C523}" type="slidenum">
              <a:rPr lang="en-US" smtClean="0"/>
              <a:t>‹#›</a:t>
            </a:fld>
            <a:endParaRPr lang="en-US"/>
          </a:p>
        </p:txBody>
      </p:sp>
    </p:spTree>
    <p:extLst>
      <p:ext uri="{BB962C8B-B14F-4D97-AF65-F5344CB8AC3E}">
        <p14:creationId xmlns:p14="http://schemas.microsoft.com/office/powerpoint/2010/main" val="100116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C58EA04-6FB2-4D73-8814-7B0228D120B5}" type="datetimeFigureOut">
              <a:rPr lang="en-US" smtClean="0"/>
              <a:t>10/2/2018</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BAC85BA-6747-4B31-A440-D2B3A577C523}" type="slidenum">
              <a:rPr lang="en-US" smtClean="0"/>
              <a:t>‹#›</a:t>
            </a:fld>
            <a:endParaRPr lang="en-US"/>
          </a:p>
        </p:txBody>
      </p:sp>
    </p:spTree>
    <p:extLst>
      <p:ext uri="{BB962C8B-B14F-4D97-AF65-F5344CB8AC3E}">
        <p14:creationId xmlns:p14="http://schemas.microsoft.com/office/powerpoint/2010/main" val="4047199326"/>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 id="2147483862" r:id="rId12"/>
    <p:sldLayoutId id="2147483863" r:id="rId13"/>
    <p:sldLayoutId id="2147483864" r:id="rId14"/>
    <p:sldLayoutId id="2147483865" r:id="rId15"/>
    <p:sldLayoutId id="2147483866" r:id="rId16"/>
    <p:sldLayoutId id="214748386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alpha val="49804"/>
          </a:srgb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CAL FIRE permitting and legal considerations related to burning</a:t>
            </a:r>
          </a:p>
        </p:txBody>
      </p:sp>
      <p:sp>
        <p:nvSpPr>
          <p:cNvPr id="3" name="Subtitle 2"/>
          <p:cNvSpPr>
            <a:spLocks noGrp="1"/>
          </p:cNvSpPr>
          <p:nvPr>
            <p:ph type="subTitle" idx="1"/>
          </p:nvPr>
        </p:nvSpPr>
        <p:spPr/>
        <p:txBody>
          <a:bodyPr>
            <a:normAutofit/>
          </a:bodyPr>
          <a:lstStyle/>
          <a:p>
            <a:r>
              <a:rPr lang="en-US" dirty="0"/>
              <a:t>Adam Frese</a:t>
            </a:r>
          </a:p>
          <a:p>
            <a:r>
              <a:rPr lang="en-US" dirty="0"/>
              <a:t>Unit Forester</a:t>
            </a:r>
          </a:p>
          <a:p>
            <a:r>
              <a:rPr lang="en-US" dirty="0"/>
              <a:t>Tuolumne-Calaveras Unit</a:t>
            </a:r>
          </a:p>
        </p:txBody>
      </p:sp>
    </p:spTree>
    <p:extLst>
      <p:ext uri="{BB962C8B-B14F-4D97-AF65-F5344CB8AC3E}">
        <p14:creationId xmlns:p14="http://schemas.microsoft.com/office/powerpoint/2010/main" val="389694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9024255" cy="1752599"/>
          </a:xfrm>
        </p:spPr>
        <p:txBody>
          <a:bodyPr/>
          <a:lstStyle/>
          <a:p>
            <a:r>
              <a:rPr lang="en-US" dirty="0"/>
              <a:t>Permitting (PRC 4493)</a:t>
            </a:r>
          </a:p>
        </p:txBody>
      </p:sp>
      <p:sp>
        <p:nvSpPr>
          <p:cNvPr id="3" name="Content Placeholder 2"/>
          <p:cNvSpPr>
            <a:spLocks noGrp="1"/>
          </p:cNvSpPr>
          <p:nvPr>
            <p:ph idx="1"/>
          </p:nvPr>
        </p:nvSpPr>
        <p:spPr>
          <a:xfrm>
            <a:off x="1484310" y="2166425"/>
            <a:ext cx="10018713" cy="2940147"/>
          </a:xfrm>
        </p:spPr>
        <p:txBody>
          <a:bodyPr>
            <a:normAutofit/>
          </a:bodyPr>
          <a:lstStyle/>
          <a:p>
            <a:r>
              <a:rPr lang="en-US" dirty="0"/>
              <a:t>Upon receipt of an application, the department shall inspect the land in company with the applicant to determine if a permit shall be granted.</a:t>
            </a:r>
          </a:p>
          <a:p>
            <a:r>
              <a:rPr lang="en-US" dirty="0"/>
              <a:t>The department shall prescribe appropriate site preparation measures and reasonable precautions.</a:t>
            </a:r>
          </a:p>
          <a:p>
            <a:r>
              <a:rPr lang="en-US" dirty="0"/>
              <a:t>Precautions may include advance preparation of fire breaks, fire fighting equipment, etc.</a:t>
            </a:r>
          </a:p>
        </p:txBody>
      </p:sp>
    </p:spTree>
    <p:extLst>
      <p:ext uri="{BB962C8B-B14F-4D97-AF65-F5344CB8AC3E}">
        <p14:creationId xmlns:p14="http://schemas.microsoft.com/office/powerpoint/2010/main" val="3405307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9164932" cy="1752599"/>
          </a:xfrm>
        </p:spPr>
        <p:txBody>
          <a:bodyPr/>
          <a:lstStyle/>
          <a:p>
            <a:r>
              <a:rPr lang="en-US" dirty="0"/>
              <a:t>Permitting (PRC 4494)</a:t>
            </a:r>
          </a:p>
        </p:txBody>
      </p:sp>
      <p:sp>
        <p:nvSpPr>
          <p:cNvPr id="3" name="Content Placeholder 2"/>
          <p:cNvSpPr>
            <a:spLocks noGrp="1"/>
          </p:cNvSpPr>
          <p:nvPr>
            <p:ph idx="1"/>
          </p:nvPr>
        </p:nvSpPr>
        <p:spPr>
          <a:xfrm>
            <a:off x="1484310" y="2208628"/>
            <a:ext cx="10018713" cy="2025748"/>
          </a:xfrm>
        </p:spPr>
        <p:txBody>
          <a:bodyPr/>
          <a:lstStyle/>
          <a:p>
            <a:r>
              <a:rPr lang="en-US" dirty="0"/>
              <a:t>Issuance of a permit by the department does not relieve the holder of the permit from the duty of exercising due diligence to avoid damage to property of others.</a:t>
            </a:r>
          </a:p>
        </p:txBody>
      </p:sp>
    </p:spTree>
    <p:extLst>
      <p:ext uri="{BB962C8B-B14F-4D97-AF65-F5344CB8AC3E}">
        <p14:creationId xmlns:p14="http://schemas.microsoft.com/office/powerpoint/2010/main" val="375774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p:cNvSpPr>
            <a:spLocks noChangeArrowheads="1"/>
          </p:cNvSpPr>
          <p:nvPr/>
        </p:nvSpPr>
        <p:spPr bwMode="auto">
          <a:xfrm>
            <a:off x="152400" y="162319"/>
            <a:ext cx="12039600" cy="6494085"/>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ATTENTION, PERMITTEE!</a:t>
            </a:r>
            <a:endParaRPr kumimoji="0" lang="en-US" altLang="en-US" sz="11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BE FIRE SAFE!</a:t>
            </a:r>
            <a:endParaRPr kumimoji="0" lang="en-US" altLang="en-US"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THE FOLLOWING INFORMATION IS CALLED TO YOUR ATTENTION AND</a:t>
            </a:r>
            <a:endParaRPr kumimoji="0" lang="en-US" altLang="en-US"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IS FOR YOUR PROTECTION</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Air Pollution Rules and Regulations establish conditions when burning of the material for which this permit is issued may be allowed.  Permittees should only burn on “BURN DAYS.”  Burn only those items for which this permit is issued.</a:t>
            </a:r>
            <a:endParaRPr lang="en-US" altLang="en-US" sz="14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Apparent violations of air pollution control observed by forest officers will be promptly reported to the local Air Pollution Control officer.  Forest and fire protection officers of the Department will enforce fire law violations to prevent the occurrence of uncontrolled fire and violations from which an uncontrolled fire resulted.</a:t>
            </a:r>
            <a:endParaRPr lang="en-US" altLang="en-US" sz="14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You are cautioned that reasonable prudence requires careful consideration of: time, weather, place of starting fire, size of area and material to be burned, condition of firebreaks, number of adult persons required for control, adequate fire fighting tools.  It is also important for you to understand that:</a:t>
            </a:r>
            <a:endParaRPr lang="en-US" altLang="en-US" sz="14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 </a:t>
            </a:r>
            <a:endParaRPr kumimoji="0" lang="en-US" altLang="en-US" sz="1100" b="0" i="0" u="none" strike="noStrike" cap="none" normalizeH="0" baseline="0" dirty="0">
              <a:ln>
                <a:noFill/>
              </a:ln>
              <a:solidFill>
                <a:schemeClr val="tx1"/>
              </a:solidFill>
              <a:effectLst/>
            </a:endParaRPr>
          </a:p>
          <a:p>
            <a:pPr lvl="1" defTabSz="914400">
              <a:buFontTx/>
              <a:buChar char="•"/>
            </a:pPr>
            <a:r>
              <a:rPr kumimoji="0" lang="en-US" altLang="en-US" sz="12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The object of legislation is to prevent fires, or have them controlled so that general and widespread disastrous consequences will not follow.  It is not the object of legislation to protect persons from their own carelessness, but to protect the general public from such carelessness.</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a:ln>
                <a:noFill/>
              </a:ln>
              <a:solidFill>
                <a:schemeClr val="tx1"/>
              </a:solidFill>
              <a:effectLst/>
            </a:endParaRPr>
          </a:p>
          <a:p>
            <a:pPr lvl="1" defTabSz="914400">
              <a:buFontTx/>
              <a:buChar char="•"/>
            </a:pPr>
            <a:r>
              <a:rPr kumimoji="0" lang="en-US" altLang="en-US" sz="12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It is required by law that fire be used by you in such a manner as to minimize the possibility of damage to others.  The law  requires the application of good common sense and logical reasoning by persons using fire so that such fire does not escape control and do damage to others.</a:t>
            </a:r>
            <a:endParaRPr lang="en-US" altLang="en-US" sz="1200" dirty="0"/>
          </a:p>
          <a:p>
            <a:pPr marL="0" marR="0" lvl="0" indent="0" algn="l" defTabSz="914400" rtl="0" eaLnBrk="0" fontAlgn="base" latinLnBrk="0" hangingPunct="0">
              <a:lnSpc>
                <a:spcPct val="100000"/>
              </a:lnSpc>
              <a:spcBef>
                <a:spcPct val="0"/>
              </a:spcBef>
              <a:spcAft>
                <a:spcPct val="0"/>
              </a:spcAft>
              <a:buClrTx/>
              <a:buSzTx/>
              <a:tabLst/>
            </a:pPr>
            <a:endParaRPr kumimoji="0" lang="en-US" altLang="en-US" sz="800" b="0" i="0" u="none" strike="noStrike" cap="none" normalizeH="0" baseline="0" dirty="0">
              <a:ln>
                <a:noFill/>
              </a:ln>
              <a:solidFill>
                <a:schemeClr val="tx1"/>
              </a:solidFill>
              <a:effectLst/>
            </a:endParaRPr>
          </a:p>
          <a:p>
            <a:pPr lvl="1" defTabSz="914400">
              <a:buFontTx/>
              <a:buChar char="•"/>
            </a:pPr>
            <a:r>
              <a:rPr kumimoji="0" lang="en-US" altLang="en-US" sz="12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Uncontrolled fires are dangerous and expensive.  It is a legal duty of every individual citizen to prevent and suppress  uncontrolled fires.</a:t>
            </a:r>
            <a:endParaRPr lang="en-US" altLang="en-US" sz="12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endParaRPr>
          </a:p>
          <a:p>
            <a:pPr lvl="1" defTabSz="914400">
              <a:buFontTx/>
              <a:buChar char="•"/>
            </a:pPr>
            <a:r>
              <a:rPr kumimoji="0" lang="en-US" altLang="en-US" sz="12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It is a violation of law, and liability is imposed upon anyone who allows a fire to burn uncontrolled upon his lands, regardless of what may have caused it.</a:t>
            </a:r>
            <a:endParaRPr lang="en-US" altLang="en-US" sz="1200" dirty="0"/>
          </a:p>
          <a:p>
            <a:pPr marL="0" marR="0" lvl="0" indent="0" algn="l" defTabSz="914400" rtl="0" eaLnBrk="0" fontAlgn="base" latinLnBrk="0" hangingPunct="0">
              <a:lnSpc>
                <a:spcPct val="100000"/>
              </a:lnSpc>
              <a:spcBef>
                <a:spcPct val="0"/>
              </a:spcBef>
              <a:spcAft>
                <a:spcPct val="0"/>
              </a:spcAft>
              <a:buClrTx/>
              <a:buSzTx/>
              <a:tabLst/>
            </a:pPr>
            <a:endParaRPr kumimoji="0" lang="en-US" altLang="en-US" sz="800" b="0" i="0" u="none" strike="noStrike" cap="none" normalizeH="0" baseline="0" dirty="0">
              <a:ln>
                <a:noFill/>
              </a:ln>
              <a:solidFill>
                <a:schemeClr val="tx1"/>
              </a:solidFill>
              <a:effectLst/>
            </a:endParaRPr>
          </a:p>
          <a:p>
            <a:pPr lvl="1" defTabSz="914400">
              <a:buFontTx/>
              <a:buChar char="•"/>
            </a:pPr>
            <a:r>
              <a:rPr kumimoji="0" lang="en-US" altLang="en-US" sz="12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During the burning authorized by this permit, Forest Officers are instructed to immediately take whatever action is necessary to bring under control and suppress the fire if they find any of the following conditions existing:</a:t>
            </a:r>
            <a:endParaRPr lang="en-US" altLang="en-US" sz="1200" dirty="0"/>
          </a:p>
          <a:p>
            <a:pPr lvl="2" defTabSz="914400"/>
            <a:r>
              <a:rPr kumimoji="0" lang="en-US" altLang="en-US" sz="1200" b="1"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That, because of the violation of the terms of this permit the fire appears to be obviously out of control, or that it is burning with such magnitude it cannot be controlled by the facilities and personnel at hand, or that the fire will obviously escape control lines established, or that the fire has already escaped such control lines and is beyond the ability of the permittee to effect control.</a:t>
            </a:r>
          </a:p>
          <a:p>
            <a:pPr lvl="1" defTabSz="914400"/>
            <a:r>
              <a:rPr kumimoji="0" lang="en-US" altLang="en-US" sz="11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 </a:t>
            </a:r>
            <a:endParaRPr kumimoji="0" lang="en-US" altLang="en-US" sz="1100" b="0" i="0" u="none" strike="noStrike" cap="none" normalizeH="0" baseline="0" dirty="0">
              <a:ln>
                <a:noFill/>
              </a:ln>
              <a:solidFill>
                <a:schemeClr val="tx1"/>
              </a:solidFill>
              <a:effectLst/>
            </a:endParaRPr>
          </a:p>
          <a:p>
            <a:pPr lvl="1" defTabSz="914400">
              <a:buFontTx/>
              <a:buChar char="•"/>
            </a:pPr>
            <a:r>
              <a:rPr kumimoji="0" lang="en-US" altLang="en-US" sz="1200" b="0" i="0" u="none" strike="noStrike" cap="none" normalizeH="0" baseline="0" dirty="0">
                <a:ln>
                  <a:noFill/>
                </a:ln>
                <a:solidFill>
                  <a:schemeClr val="tx1"/>
                </a:solidFill>
                <a:effectLst/>
                <a:ea typeface="Times New Roman" panose="02020603050405020304" pitchFamily="18" charset="0"/>
                <a:cs typeface="Arial" panose="020B0604020202020204" pitchFamily="34" charset="0"/>
              </a:rPr>
              <a:t>The California Department of Forestry and Fire Protection is not a volunteer when it takes action to suppress a fire burning uncontrolled on lands in this State.  It is compelled to take such action for the protection of the State’s interests.  When the California Department of Forestry and Fire Protection takes action to control a fire which is burning uncontrolled due to a breach of duty on the part of an individual, it is entitled to reimbursement for the public funds which were expended.</a:t>
            </a:r>
            <a:endParaRPr kumimoji="0" lang="en-US" altLang="en-US" sz="12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286286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Resources Code 4423</a:t>
            </a:r>
          </a:p>
        </p:txBody>
      </p:sp>
      <p:sp>
        <p:nvSpPr>
          <p:cNvPr id="3" name="Content Placeholder 2"/>
          <p:cNvSpPr>
            <a:spLocks noGrp="1"/>
          </p:cNvSpPr>
          <p:nvPr>
            <p:ph idx="1"/>
          </p:nvPr>
        </p:nvSpPr>
        <p:spPr/>
        <p:txBody>
          <a:bodyPr/>
          <a:lstStyle/>
          <a:p>
            <a:r>
              <a:rPr lang="en-US" dirty="0"/>
              <a:t>A person shall not burn in any </a:t>
            </a:r>
            <a:r>
              <a:rPr lang="en-US" b="1" dirty="0"/>
              <a:t>state responsibility area </a:t>
            </a:r>
            <a:r>
              <a:rPr lang="en-US" dirty="0"/>
              <a:t>without a permit.</a:t>
            </a:r>
          </a:p>
          <a:p>
            <a:r>
              <a:rPr lang="en-US" dirty="0"/>
              <a:t>Any time in Zone A (Mono, Inyo, San Bernardino, Santa Barbara, Ventura, Los Angeles, Orange, Riverside, San Diego and Imperial Counties).</a:t>
            </a:r>
          </a:p>
          <a:p>
            <a:r>
              <a:rPr lang="en-US" dirty="0"/>
              <a:t>In Zone B between May 1 and the date the director declares, by proclamation, that fire conditions have abated for that year.</a:t>
            </a:r>
          </a:p>
          <a:p>
            <a:r>
              <a:rPr lang="en-US" dirty="0"/>
              <a:t>In Zone B at any time during any year when the director declares, by proclamation, that unusual fire hazard conditions exist.</a:t>
            </a:r>
          </a:p>
        </p:txBody>
      </p:sp>
    </p:spTree>
    <p:extLst>
      <p:ext uri="{BB962C8B-B14F-4D97-AF65-F5344CB8AC3E}">
        <p14:creationId xmlns:p14="http://schemas.microsoft.com/office/powerpoint/2010/main" val="1334963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Resources Code 4423.1</a:t>
            </a:r>
          </a:p>
        </p:txBody>
      </p:sp>
      <p:sp>
        <p:nvSpPr>
          <p:cNvPr id="3" name="Content Placeholder 2"/>
          <p:cNvSpPr>
            <a:spLocks noGrp="1"/>
          </p:cNvSpPr>
          <p:nvPr>
            <p:ph idx="1"/>
          </p:nvPr>
        </p:nvSpPr>
        <p:spPr>
          <a:xfrm>
            <a:off x="2173287" y="1562099"/>
            <a:ext cx="10018713" cy="3124201"/>
          </a:xfrm>
        </p:spPr>
        <p:txBody>
          <a:bodyPr/>
          <a:lstStyle/>
          <a:p>
            <a:r>
              <a:rPr lang="en-US" dirty="0"/>
              <a:t>Burning under permit may be suspended or restricted by proclamation.</a:t>
            </a:r>
          </a:p>
        </p:txBody>
      </p:sp>
    </p:spTree>
    <p:extLst>
      <p:ext uri="{BB962C8B-B14F-4D97-AF65-F5344CB8AC3E}">
        <p14:creationId xmlns:p14="http://schemas.microsoft.com/office/powerpoint/2010/main" val="1198596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Resource Code 4423.2(a)</a:t>
            </a:r>
          </a:p>
        </p:txBody>
      </p:sp>
      <p:sp>
        <p:nvSpPr>
          <p:cNvPr id="3" name="Content Placeholder 2"/>
          <p:cNvSpPr>
            <a:spLocks noGrp="1"/>
          </p:cNvSpPr>
          <p:nvPr>
            <p:ph idx="1"/>
          </p:nvPr>
        </p:nvSpPr>
        <p:spPr/>
        <p:txBody>
          <a:bodyPr>
            <a:normAutofit lnSpcReduction="10000"/>
          </a:bodyPr>
          <a:lstStyle/>
          <a:p>
            <a:r>
              <a:rPr lang="en-US" dirty="0"/>
              <a:t>Whenever burning under a permit has been suspended, restricted or prohibited by proclamation pursuant to PRC 4423.1, the officer having jurisdiction may issue a restricted temporary burn permit in instances in which the continuation of burning may be essential for reasons of public health, safety, or welfare.</a:t>
            </a:r>
          </a:p>
          <a:p>
            <a:r>
              <a:rPr lang="en-US" dirty="0"/>
              <a:t>The permit may stipulate special precautions to </a:t>
            </a:r>
            <a:r>
              <a:rPr lang="en-US" b="1" u="sng" dirty="0"/>
              <a:t>reduce</a:t>
            </a:r>
            <a:r>
              <a:rPr lang="en-US" dirty="0"/>
              <a:t> risk of uncontrolled fire.</a:t>
            </a:r>
          </a:p>
          <a:p>
            <a:r>
              <a:rPr lang="en-US" dirty="0"/>
              <a:t>Violation of terms is a misdemeanor.</a:t>
            </a:r>
          </a:p>
        </p:txBody>
      </p:sp>
    </p:spTree>
    <p:extLst>
      <p:ext uri="{BB962C8B-B14F-4D97-AF65-F5344CB8AC3E}">
        <p14:creationId xmlns:p14="http://schemas.microsoft.com/office/powerpoint/2010/main" val="81221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Resources Code 4421</a:t>
            </a:r>
          </a:p>
        </p:txBody>
      </p:sp>
      <p:sp>
        <p:nvSpPr>
          <p:cNvPr id="3" name="Content Placeholder 2"/>
          <p:cNvSpPr>
            <a:spLocks noGrp="1"/>
          </p:cNvSpPr>
          <p:nvPr>
            <p:ph idx="1"/>
          </p:nvPr>
        </p:nvSpPr>
        <p:spPr>
          <a:xfrm>
            <a:off x="1484310" y="1814732"/>
            <a:ext cx="10018713" cy="2686929"/>
          </a:xfrm>
        </p:spPr>
        <p:txBody>
          <a:bodyPr/>
          <a:lstStyle/>
          <a:p>
            <a:r>
              <a:rPr lang="en-US" dirty="0"/>
              <a:t>A person shall not set fire or cause a fire to be set on land that is not his own or under his control without the permission of the owner, lessee, or agent of the owner or lessee of the land.</a:t>
            </a:r>
          </a:p>
        </p:txBody>
      </p:sp>
    </p:spTree>
    <p:extLst>
      <p:ext uri="{BB962C8B-B14F-4D97-AF65-F5344CB8AC3E}">
        <p14:creationId xmlns:p14="http://schemas.microsoft.com/office/powerpoint/2010/main" val="158582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627" y="699868"/>
            <a:ext cx="8225252" cy="1752599"/>
          </a:xfrm>
        </p:spPr>
        <p:txBody>
          <a:bodyPr/>
          <a:lstStyle/>
          <a:p>
            <a:r>
              <a:rPr lang="en-US" dirty="0"/>
              <a:t>Public Resources Code 4422</a:t>
            </a:r>
          </a:p>
        </p:txBody>
      </p:sp>
      <p:sp>
        <p:nvSpPr>
          <p:cNvPr id="3" name="Content Placeholder 2"/>
          <p:cNvSpPr>
            <a:spLocks noGrp="1"/>
          </p:cNvSpPr>
          <p:nvPr>
            <p:ph idx="1"/>
          </p:nvPr>
        </p:nvSpPr>
        <p:spPr>
          <a:xfrm>
            <a:off x="3252491" y="2110155"/>
            <a:ext cx="7181388" cy="1561514"/>
          </a:xfrm>
        </p:spPr>
        <p:txBody>
          <a:bodyPr/>
          <a:lstStyle/>
          <a:p>
            <a:r>
              <a:rPr lang="en-US" dirty="0"/>
              <a:t>Cannot let fire escape onto lands of another</a:t>
            </a:r>
          </a:p>
        </p:txBody>
      </p:sp>
    </p:spTree>
    <p:extLst>
      <p:ext uri="{BB962C8B-B14F-4D97-AF65-F5344CB8AC3E}">
        <p14:creationId xmlns:p14="http://schemas.microsoft.com/office/powerpoint/2010/main" val="2937571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Permitting (PRC 4491)</a:t>
            </a:r>
          </a:p>
        </p:txBody>
      </p:sp>
      <p:sp>
        <p:nvSpPr>
          <p:cNvPr id="3" name="Content Placeholder 2"/>
          <p:cNvSpPr>
            <a:spLocks noGrp="1"/>
          </p:cNvSpPr>
          <p:nvPr>
            <p:ph idx="1"/>
          </p:nvPr>
        </p:nvSpPr>
        <p:spPr>
          <a:xfrm>
            <a:off x="1484310" y="2264899"/>
            <a:ext cx="10018713" cy="2715064"/>
          </a:xfrm>
        </p:spPr>
        <p:txBody>
          <a:bodyPr/>
          <a:lstStyle/>
          <a:p>
            <a:r>
              <a:rPr lang="en-US" dirty="0"/>
              <a:t>Cooperation by the department with any person using prescribed burning as a means of converting brush covered lands into forage lands, which has as its objective prevention of high intensity wildland fires , watershed management, range improvement, vegetation management, forest improvement, wildlife habitat improvement, and maintenance of air quality, or any combination thereof, is declared to be for a public purpose.</a:t>
            </a:r>
          </a:p>
        </p:txBody>
      </p:sp>
    </p:spTree>
    <p:extLst>
      <p:ext uri="{BB962C8B-B14F-4D97-AF65-F5344CB8AC3E}">
        <p14:creationId xmlns:p14="http://schemas.microsoft.com/office/powerpoint/2010/main" val="1925389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9477" y="685800"/>
            <a:ext cx="9087730" cy="1752599"/>
          </a:xfrm>
        </p:spPr>
        <p:txBody>
          <a:bodyPr/>
          <a:lstStyle/>
          <a:p>
            <a:r>
              <a:rPr lang="en-US" dirty="0"/>
              <a:t>Permitting (PRC 4491)</a:t>
            </a:r>
          </a:p>
        </p:txBody>
      </p:sp>
      <p:sp>
        <p:nvSpPr>
          <p:cNvPr id="3" name="Content Placeholder 2"/>
          <p:cNvSpPr>
            <a:spLocks noGrp="1"/>
          </p:cNvSpPr>
          <p:nvPr>
            <p:ph idx="1"/>
          </p:nvPr>
        </p:nvSpPr>
        <p:spPr>
          <a:xfrm>
            <a:off x="2131425" y="1949546"/>
            <a:ext cx="8925782" cy="2341099"/>
          </a:xfrm>
        </p:spPr>
        <p:txBody>
          <a:bodyPr/>
          <a:lstStyle/>
          <a:p>
            <a:r>
              <a:rPr lang="en-US" dirty="0"/>
              <a:t>The department shall provide advisory service to applicants for permits as to precautions to be taken by the applicant to prevent damage to the property of others by reason of the prescribed burning.</a:t>
            </a:r>
          </a:p>
        </p:txBody>
      </p:sp>
    </p:spTree>
    <p:extLst>
      <p:ext uri="{BB962C8B-B14F-4D97-AF65-F5344CB8AC3E}">
        <p14:creationId xmlns:p14="http://schemas.microsoft.com/office/powerpoint/2010/main" val="3908213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Permitting (PRC 4491)</a:t>
            </a:r>
          </a:p>
        </p:txBody>
      </p:sp>
      <p:sp>
        <p:nvSpPr>
          <p:cNvPr id="3" name="Content Placeholder 2"/>
          <p:cNvSpPr>
            <a:spLocks noGrp="1"/>
          </p:cNvSpPr>
          <p:nvPr>
            <p:ph idx="1"/>
          </p:nvPr>
        </p:nvSpPr>
        <p:spPr>
          <a:xfrm>
            <a:off x="2940149" y="2067952"/>
            <a:ext cx="7751298" cy="1716258"/>
          </a:xfrm>
        </p:spPr>
        <p:txBody>
          <a:bodyPr/>
          <a:lstStyle/>
          <a:p>
            <a:r>
              <a:rPr lang="en-US" dirty="0"/>
              <a:t>The department shall provide standby fire protection to such extent that personnel, fire crews and fire fighting equipment are available.</a:t>
            </a:r>
          </a:p>
        </p:txBody>
      </p:sp>
    </p:spTree>
    <p:extLst>
      <p:ext uri="{BB962C8B-B14F-4D97-AF65-F5344CB8AC3E}">
        <p14:creationId xmlns:p14="http://schemas.microsoft.com/office/powerpoint/2010/main" val="4017028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TM03457496[[fn=Parallax]]</Template>
  <TotalTime>109</TotalTime>
  <Words>522</Words>
  <Application>Microsoft Office PowerPoint</Application>
  <PresentationFormat>Widescreen</PresentationFormat>
  <Paragraphs>54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Corbel</vt:lpstr>
      <vt:lpstr>Times New Roman</vt:lpstr>
      <vt:lpstr>Parallax</vt:lpstr>
      <vt:lpstr>CAL FIRE permitting and legal considerations related to burning</vt:lpstr>
      <vt:lpstr>Public Resources Code 4423</vt:lpstr>
      <vt:lpstr>Public Resources Code 4423.1</vt:lpstr>
      <vt:lpstr>Public Resource Code 4423.2(a)</vt:lpstr>
      <vt:lpstr>Public Resources Code 4421</vt:lpstr>
      <vt:lpstr>Public Resources Code 4422</vt:lpstr>
      <vt:lpstr>Permitting (PRC 4491)</vt:lpstr>
      <vt:lpstr>Permitting (PRC 4491)</vt:lpstr>
      <vt:lpstr>Permitting (PRC 4491)</vt:lpstr>
      <vt:lpstr>Permitting (PRC 4493)</vt:lpstr>
      <vt:lpstr>Permitting (PRC 4494)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 FIRE permitting and legal considerations related to burning</dc:title>
  <dc:creator>Frese, Adam@CALFIRE</dc:creator>
  <cp:lastModifiedBy>Frese, Adam@CALFIRE</cp:lastModifiedBy>
  <cp:revision>15</cp:revision>
  <dcterms:created xsi:type="dcterms:W3CDTF">2018-10-01T20:41:15Z</dcterms:created>
  <dcterms:modified xsi:type="dcterms:W3CDTF">2018-10-03T02:51:24Z</dcterms:modified>
</cp:coreProperties>
</file>