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0" r:id="rId3"/>
    <p:sldId id="257" r:id="rId4"/>
    <p:sldId id="261" r:id="rId5"/>
    <p:sldId id="258" r:id="rId6"/>
    <p:sldId id="272" r:id="rId7"/>
    <p:sldId id="271" r:id="rId8"/>
    <p:sldId id="263" r:id="rId9"/>
    <p:sldId id="264" r:id="rId10"/>
    <p:sldId id="265" r:id="rId11"/>
    <p:sldId id="266" r:id="rId12"/>
    <p:sldId id="267" r:id="rId13"/>
    <p:sldId id="268" r:id="rId14"/>
    <p:sldId id="262" r:id="rId15"/>
    <p:sldId id="269" r:id="rId16"/>
    <p:sldId id="270" r:id="rId17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0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3248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6ED561D7-9AFF-44E7-91AC-2A81EBA0C93D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69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43333"/>
            <a:ext cx="5547360" cy="3635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3247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4062578A-D44F-4BDB-B0D3-FFC7F21B3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4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2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58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28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72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40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3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When to shut the it down. Endpoint of firing operations</a:t>
            </a:r>
          </a:p>
          <a:p>
            <a:pPr lvl="1"/>
            <a:r>
              <a:rPr lang="en-US" dirty="0" smtClean="0"/>
              <a:t>Type of fire spread and mitigation techniques</a:t>
            </a:r>
          </a:p>
          <a:p>
            <a:pPr lvl="1"/>
            <a:r>
              <a:rPr lang="en-US" dirty="0" smtClean="0"/>
              <a:t>Techniques and Patterns</a:t>
            </a:r>
          </a:p>
          <a:p>
            <a:pPr defTabSz="923818">
              <a:defRPr/>
            </a:pPr>
            <a:endParaRPr lang="en-US" dirty="0" smtClean="0"/>
          </a:p>
          <a:p>
            <a:pPr defTabSz="923818">
              <a:defRPr/>
            </a:pPr>
            <a:r>
              <a:rPr lang="en-US" dirty="0" smtClean="0"/>
              <a:t>In prescription?</a:t>
            </a:r>
          </a:p>
          <a:p>
            <a:pPr defTabSz="923818">
              <a:defRPr/>
            </a:pPr>
            <a:endParaRPr lang="en-US" dirty="0" smtClean="0"/>
          </a:p>
          <a:p>
            <a:r>
              <a:rPr lang="en-US" b="1" dirty="0" smtClean="0"/>
              <a:t>Weather</a:t>
            </a:r>
            <a:r>
              <a:rPr lang="en-US" dirty="0" smtClean="0"/>
              <a:t> The state of the atmosphere with respect to wind, temperature, cloudiness, moisture, pressure, etc. </a:t>
            </a:r>
            <a:r>
              <a:rPr lang="en-US" b="1" dirty="0" smtClean="0"/>
              <a:t>Weather</a:t>
            </a:r>
            <a:r>
              <a:rPr lang="en-US" dirty="0" smtClean="0"/>
              <a:t> refers to these conditions at a given point in time (e.g., today's high temperature), whereas </a:t>
            </a:r>
            <a:r>
              <a:rPr lang="en-US" b="1" dirty="0" smtClean="0"/>
              <a:t>Climate</a:t>
            </a:r>
            <a:r>
              <a:rPr lang="en-US" dirty="0" smtClean="0"/>
              <a:t> refers to the "average" weather conditions for an area over a long period of time (e.g., the average high temperature for today's date).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818">
              <a:defRPr/>
            </a:pPr>
            <a:r>
              <a:rPr lang="en-US" dirty="0" smtClean="0"/>
              <a:t>When to shut the it down.</a:t>
            </a:r>
          </a:p>
          <a:p>
            <a:pPr defTabSz="923818">
              <a:defRPr/>
            </a:pPr>
            <a:r>
              <a:rPr lang="en-US" dirty="0" smtClean="0"/>
              <a:t>In prescription?</a:t>
            </a:r>
          </a:p>
          <a:p>
            <a:pPr defTabSz="923818">
              <a:defRPr/>
            </a:pPr>
            <a:r>
              <a:rPr lang="en-US" dirty="0" smtClean="0"/>
              <a:t>Portable pumps, drip torches, fuel for firing</a:t>
            </a:r>
            <a:r>
              <a:rPr lang="en-US" baseline="0" dirty="0" smtClean="0"/>
              <a:t> ops</a:t>
            </a:r>
            <a:endParaRPr lang="en-US" dirty="0" smtClean="0"/>
          </a:p>
          <a:p>
            <a:pPr defTabSz="923818">
              <a:defRPr/>
            </a:pPr>
            <a:endParaRPr lang="en-US" dirty="0" smtClean="0"/>
          </a:p>
          <a:p>
            <a:pPr defTabSz="923818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7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Equipment depends on</a:t>
            </a:r>
            <a:r>
              <a:rPr lang="en-US" baseline="0" dirty="0" smtClean="0"/>
              <a:t> fuel type, size of project, terrain, objectives,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9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technique</a:t>
            </a:r>
            <a:r>
              <a:rPr lang="en-US" baseline="0" dirty="0" smtClean="0"/>
              <a:t> is best for your operation? To achieve objectives?</a:t>
            </a:r>
          </a:p>
          <a:p>
            <a:r>
              <a:rPr lang="en-US" dirty="0" smtClean="0"/>
              <a:t>Fire intensity, lifting and dispersing of smoke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7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technique</a:t>
            </a:r>
            <a:r>
              <a:rPr lang="en-US" baseline="0" dirty="0" smtClean="0"/>
              <a:t> is best for your operation? To achieve objectives?</a:t>
            </a:r>
          </a:p>
          <a:p>
            <a:r>
              <a:rPr lang="en-US" dirty="0" smtClean="0"/>
              <a:t>Fire intensity, lifting and dispersing of smoke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29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99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578A-D44F-4BDB-B0D3-FFC7F21B38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7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2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0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8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9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7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9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5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2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9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0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790D0-2295-41B0-A6BE-C6476D3E829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71AD-9304-4DAD-BD20-AAF6B2D74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9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Burn Unit Preparation and Firing Techniques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Flanking Fire</a:t>
            </a:r>
            <a:endParaRPr lang="en-US" b="1" dirty="0"/>
          </a:p>
        </p:txBody>
      </p:sp>
      <p:pic>
        <p:nvPicPr>
          <p:cNvPr id="4" name="Flanking Firing Techniqu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7838" y="1941513"/>
            <a:ext cx="5802312" cy="435133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5100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Ring Firing</a:t>
            </a:r>
            <a:endParaRPr lang="en-US" b="1" dirty="0"/>
          </a:p>
        </p:txBody>
      </p:sp>
      <p:pic>
        <p:nvPicPr>
          <p:cNvPr id="4" name="Avoidance Firing Tre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9472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Chevron Firing</a:t>
            </a:r>
            <a:endParaRPr lang="en-US" b="1" dirty="0"/>
          </a:p>
        </p:txBody>
      </p:sp>
      <p:pic>
        <p:nvPicPr>
          <p:cNvPr id="5" name="Chevron Fir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006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Concentric Firing</a:t>
            </a:r>
            <a:endParaRPr lang="en-US" b="1" dirty="0"/>
          </a:p>
        </p:txBody>
      </p:sp>
      <p:pic>
        <p:nvPicPr>
          <p:cNvPr id="4" name="Concentric Fir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758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Staggered Firing Pattern</a:t>
            </a:r>
            <a:endParaRPr lang="en-US" b="1" dirty="0"/>
          </a:p>
        </p:txBody>
      </p:sp>
      <p:pic>
        <p:nvPicPr>
          <p:cNvPr id="4" name="Strip Firing 1,2,3 postition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6231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actions needed for burn unit preparation.</a:t>
            </a:r>
          </a:p>
          <a:p>
            <a:r>
              <a:rPr lang="en-US" dirty="0" smtClean="0"/>
              <a:t>Review the basic elements of a firing operation.</a:t>
            </a:r>
          </a:p>
          <a:p>
            <a:r>
              <a:rPr lang="en-US" dirty="0" smtClean="0"/>
              <a:t>Review the six primary firing techniques.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Questions?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081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actions needed for burn unit preparation.</a:t>
            </a:r>
          </a:p>
          <a:p>
            <a:r>
              <a:rPr lang="en-US" dirty="0" smtClean="0"/>
              <a:t>Review the basic elements of a firing operation.</a:t>
            </a:r>
          </a:p>
          <a:p>
            <a:r>
              <a:rPr lang="en-US" dirty="0" smtClean="0"/>
              <a:t>Review the six primary firing techniques.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1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Burn Unit Preparation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Assessment of Conditions</a:t>
            </a:r>
          </a:p>
          <a:p>
            <a:r>
              <a:rPr lang="en-US" dirty="0" smtClean="0"/>
              <a:t>Permits in order?</a:t>
            </a:r>
          </a:p>
          <a:p>
            <a:r>
              <a:rPr lang="en-US" dirty="0"/>
              <a:t>Notifications made</a:t>
            </a:r>
            <a:r>
              <a:rPr lang="en-US" dirty="0" smtClean="0"/>
              <a:t>?</a:t>
            </a:r>
          </a:p>
          <a:p>
            <a:r>
              <a:rPr lang="en-US" dirty="0" smtClean="0"/>
              <a:t>Recon Burn Unit</a:t>
            </a:r>
          </a:p>
          <a:p>
            <a:pPr lvl="1"/>
            <a:r>
              <a:rPr lang="en-US" dirty="0" smtClean="0"/>
              <a:t>Fuels, weather, topography </a:t>
            </a:r>
          </a:p>
          <a:p>
            <a:pPr lvl="1"/>
            <a:r>
              <a:rPr lang="en-US" dirty="0"/>
              <a:t>Test </a:t>
            </a:r>
            <a:r>
              <a:rPr lang="en-US" dirty="0" smtClean="0"/>
              <a:t>fire location</a:t>
            </a:r>
          </a:p>
          <a:p>
            <a:pPr lvl="1"/>
            <a:r>
              <a:rPr lang="en-US" dirty="0" smtClean="0"/>
              <a:t>Access to the unit</a:t>
            </a:r>
          </a:p>
          <a:p>
            <a:pPr lvl="1"/>
            <a:r>
              <a:rPr lang="en-US" dirty="0" smtClean="0"/>
              <a:t>Assess for firing operations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2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Burn Unit Preparation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 of/Time needed for prep</a:t>
            </a:r>
          </a:p>
          <a:p>
            <a:pPr lvl="1"/>
            <a:r>
              <a:rPr lang="en-US" dirty="0"/>
              <a:t>Who will be completing the prep?</a:t>
            </a:r>
          </a:p>
          <a:p>
            <a:pPr lvl="1"/>
            <a:r>
              <a:rPr lang="en-US" dirty="0" smtClean="0"/>
              <a:t>Any hazard mitigations? </a:t>
            </a:r>
          </a:p>
          <a:p>
            <a:pPr lvl="1"/>
            <a:r>
              <a:rPr lang="en-US" dirty="0" smtClean="0"/>
              <a:t>Line is complete, need to be cleaned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Exclude areas within the burn units?</a:t>
            </a:r>
            <a:endParaRPr lang="en-US" dirty="0" smtClean="0"/>
          </a:p>
          <a:p>
            <a:r>
              <a:rPr lang="en-US" dirty="0" smtClean="0"/>
              <a:t>Resources available? </a:t>
            </a:r>
          </a:p>
          <a:p>
            <a:r>
              <a:rPr lang="en-US" dirty="0" smtClean="0"/>
              <a:t>Equipment </a:t>
            </a:r>
            <a:endParaRPr lang="en-US" dirty="0"/>
          </a:p>
          <a:p>
            <a:pPr lvl="1"/>
            <a:r>
              <a:rPr lang="en-US" dirty="0" smtClean="0"/>
              <a:t>In working order and available for use</a:t>
            </a:r>
          </a:p>
          <a:p>
            <a:pPr lvl="1"/>
            <a:r>
              <a:rPr lang="en-US" dirty="0" smtClean="0"/>
              <a:t>In place prior to ignitions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2048" y="2217661"/>
            <a:ext cx="4756355" cy="35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Basic Elements of a Firing Operation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Test Fire </a:t>
            </a:r>
            <a:r>
              <a:rPr lang="en-US" dirty="0" smtClean="0"/>
              <a:t>Location</a:t>
            </a:r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Hand, ground, aerial</a:t>
            </a:r>
            <a:endParaRPr lang="en-US" dirty="0"/>
          </a:p>
          <a:p>
            <a:r>
              <a:rPr lang="en-US" dirty="0" smtClean="0"/>
              <a:t>Devices</a:t>
            </a:r>
          </a:p>
          <a:p>
            <a:pPr lvl="1"/>
            <a:r>
              <a:rPr lang="en-US" dirty="0" smtClean="0"/>
              <a:t>Equipment to be used</a:t>
            </a:r>
            <a:endParaRPr lang="en-US" dirty="0"/>
          </a:p>
          <a:p>
            <a:r>
              <a:rPr lang="en-US" dirty="0" smtClean="0"/>
              <a:t>Firing Techniques</a:t>
            </a:r>
          </a:p>
          <a:p>
            <a:pPr lvl="1"/>
            <a:r>
              <a:rPr lang="en-US" dirty="0" smtClean="0"/>
              <a:t>Six primary types</a:t>
            </a:r>
            <a:endParaRPr lang="en-US" dirty="0"/>
          </a:p>
          <a:p>
            <a:r>
              <a:rPr lang="en-US" dirty="0" smtClean="0"/>
              <a:t>Firing Patterns</a:t>
            </a:r>
          </a:p>
          <a:p>
            <a:pPr lvl="1"/>
            <a:r>
              <a:rPr lang="en-US" dirty="0" smtClean="0"/>
              <a:t>Staggering, sequencing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and spacing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93" y="1737416"/>
            <a:ext cx="6037007" cy="452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8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Common</a:t>
            </a:r>
            <a:r>
              <a:rPr lang="en-US" b="1" dirty="0" smtClean="0"/>
              <a:t> Firing Devices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Drip Torches					</a:t>
            </a:r>
            <a:r>
              <a:rPr lang="en-US" dirty="0" err="1" smtClean="0"/>
              <a:t>Fusees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26" y="2354238"/>
            <a:ext cx="2887932" cy="377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226" y="2312963"/>
            <a:ext cx="5785650" cy="3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Firing Techniques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Techniques</a:t>
            </a:r>
          </a:p>
          <a:p>
            <a:pPr lvl="1"/>
            <a:r>
              <a:rPr lang="en-US" dirty="0" smtClean="0"/>
              <a:t>Strip</a:t>
            </a:r>
          </a:p>
          <a:p>
            <a:pPr lvl="1"/>
            <a:r>
              <a:rPr lang="en-US" dirty="0" smtClean="0"/>
              <a:t>Dot</a:t>
            </a:r>
          </a:p>
          <a:p>
            <a:pPr lvl="1"/>
            <a:r>
              <a:rPr lang="en-US" dirty="0" smtClean="0"/>
              <a:t>Flanking</a:t>
            </a:r>
          </a:p>
          <a:p>
            <a:pPr lvl="1"/>
            <a:r>
              <a:rPr lang="en-US" dirty="0" smtClean="0"/>
              <a:t>Ring</a:t>
            </a:r>
          </a:p>
          <a:p>
            <a:pPr lvl="1"/>
            <a:r>
              <a:rPr lang="en-US" dirty="0" smtClean="0"/>
              <a:t>Chevron</a:t>
            </a:r>
          </a:p>
          <a:p>
            <a:pPr lvl="1"/>
            <a:r>
              <a:rPr lang="en-US" dirty="0" smtClean="0"/>
              <a:t>Concentric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95" y="1749682"/>
            <a:ext cx="5538224" cy="41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Strip Firing</a:t>
            </a:r>
            <a:endParaRPr lang="en-US" b="1" dirty="0"/>
          </a:p>
        </p:txBody>
      </p:sp>
      <p:pic>
        <p:nvPicPr>
          <p:cNvPr id="4" name="Simple Strip Firing Techniqu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9651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Dot Firing</a:t>
            </a:r>
            <a:endParaRPr lang="en-US" b="1" dirty="0"/>
          </a:p>
        </p:txBody>
      </p:sp>
      <p:pic>
        <p:nvPicPr>
          <p:cNvPr id="4" name="Dot Firing Techniqu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6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387</Words>
  <Application>Microsoft Office PowerPoint</Application>
  <PresentationFormat>Widescreen</PresentationFormat>
  <Paragraphs>95</Paragraphs>
  <Slides>16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Burn Unit Preparation and Firing Techniques</vt:lpstr>
      <vt:lpstr>Objectives</vt:lpstr>
      <vt:lpstr>Burn Unit Preparation</vt:lpstr>
      <vt:lpstr>Burn Unit Preparation</vt:lpstr>
      <vt:lpstr>Basic Elements of a Firing Operation</vt:lpstr>
      <vt:lpstr>Common Firing Devices</vt:lpstr>
      <vt:lpstr>Firing Techniques</vt:lpstr>
      <vt:lpstr>Strip Firing</vt:lpstr>
      <vt:lpstr>Dot Firing</vt:lpstr>
      <vt:lpstr>Flanking Fire</vt:lpstr>
      <vt:lpstr>Ring Firing</vt:lpstr>
      <vt:lpstr>Chevron Firing</vt:lpstr>
      <vt:lpstr>Concentric Firing</vt:lpstr>
      <vt:lpstr>Staggered Firing Pattern</vt:lpstr>
      <vt:lpstr>Objectives</vt:lpstr>
      <vt:lpstr>Questions?</vt:lpstr>
    </vt:vector>
  </TitlesOfParts>
  <Company>U. S. 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 Unit Preparation</dc:title>
  <dc:creator>Johnson, Rebecca H -FS</dc:creator>
  <cp:lastModifiedBy>Johnson, Rebecca H -FS</cp:lastModifiedBy>
  <cp:revision>45</cp:revision>
  <cp:lastPrinted>2018-10-04T18:30:49Z</cp:lastPrinted>
  <dcterms:created xsi:type="dcterms:W3CDTF">2018-10-03T20:58:15Z</dcterms:created>
  <dcterms:modified xsi:type="dcterms:W3CDTF">2018-10-04T19:24:10Z</dcterms:modified>
</cp:coreProperties>
</file>