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2" r:id="rId3"/>
    <p:sldId id="259" r:id="rId4"/>
    <p:sldId id="260" r:id="rId5"/>
    <p:sldId id="261"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64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09D057-1C15-44D5-BBF8-95B3640CD4FA}" type="datetimeFigureOut">
              <a:rPr lang="en-US" smtClean="0"/>
              <a:t>5/16/2018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E0EB6E-1925-497A-A76A-6D46BE5C8B85}" type="slidenum">
              <a:rPr lang="en-US" smtClean="0"/>
              <a:t>‹#›</a:t>
            </a:fld>
            <a:endParaRPr lang="en-US"/>
          </a:p>
        </p:txBody>
      </p:sp>
    </p:spTree>
    <p:extLst>
      <p:ext uri="{BB962C8B-B14F-4D97-AF65-F5344CB8AC3E}">
        <p14:creationId xmlns:p14="http://schemas.microsoft.com/office/powerpoint/2010/main" val="773900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rPr>
              <a:t>4492.</a:t>
            </a:r>
          </a:p>
          <a:p>
            <a:r>
              <a:rPr lang="en-US" dirty="0" smtClean="0">
                <a:effectLst/>
              </a:rPr>
              <a:t> A person, firm, or corporation, or a group or combination of persons, firms, corporations, or groups, that owns or controls brush-covered land, forest lands, woodland, grassland, </a:t>
            </a:r>
            <a:r>
              <a:rPr lang="en-US" dirty="0" err="1" smtClean="0">
                <a:effectLst/>
              </a:rPr>
              <a:t>shrubland</a:t>
            </a:r>
            <a:r>
              <a:rPr lang="en-US" dirty="0" smtClean="0">
                <a:effectLst/>
              </a:rPr>
              <a:t>, or any combination thereof within a state responsibility area may apply to the department for permission to utilize prescribed burning for those public purposes set forth in subdivision (a) of Section 4491. The application shall be on a form prescribed by the department and shall contain a description of the lands and other pertinent information that the department may require.</a:t>
            </a:r>
            <a:endParaRPr lang="en-US" dirty="0"/>
          </a:p>
        </p:txBody>
      </p:sp>
      <p:sp>
        <p:nvSpPr>
          <p:cNvPr id="4" name="Slide Number Placeholder 3"/>
          <p:cNvSpPr>
            <a:spLocks noGrp="1"/>
          </p:cNvSpPr>
          <p:nvPr>
            <p:ph type="sldNum" sz="quarter" idx="10"/>
          </p:nvPr>
        </p:nvSpPr>
        <p:spPr/>
        <p:txBody>
          <a:bodyPr/>
          <a:lstStyle/>
          <a:p>
            <a:fld id="{0FE0EB6E-1925-497A-A76A-6D46BE5C8B85}" type="slidenum">
              <a:rPr lang="en-US" smtClean="0"/>
              <a:t>2</a:t>
            </a:fld>
            <a:endParaRPr lang="en-US"/>
          </a:p>
        </p:txBody>
      </p:sp>
    </p:spTree>
    <p:extLst>
      <p:ext uri="{BB962C8B-B14F-4D97-AF65-F5344CB8AC3E}">
        <p14:creationId xmlns:p14="http://schemas.microsoft.com/office/powerpoint/2010/main" val="1170073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rPr>
              <a:t>4492.</a:t>
            </a:r>
          </a:p>
          <a:p>
            <a:r>
              <a:rPr lang="en-US" dirty="0" smtClean="0">
                <a:effectLst/>
              </a:rPr>
              <a:t> A person, firm, or corporation, or a group or combination of persons, firms, corporations, or groups, that owns or controls brush-covered land, forest lands, woodland, grassland, </a:t>
            </a:r>
            <a:r>
              <a:rPr lang="en-US" dirty="0" err="1" smtClean="0">
                <a:effectLst/>
              </a:rPr>
              <a:t>shrubland</a:t>
            </a:r>
            <a:r>
              <a:rPr lang="en-US" dirty="0" smtClean="0">
                <a:effectLst/>
              </a:rPr>
              <a:t>, or any combination thereof within a state responsibility area may apply to the department for permission to utilize prescribed burning for those public purposes set forth in subdivision (a) of Section 4491. The application shall be on a form prescribed by the department and shall contain a description of the lands and other pertinent information that the department may require.</a:t>
            </a:r>
            <a:endParaRPr lang="en-US" dirty="0"/>
          </a:p>
        </p:txBody>
      </p:sp>
      <p:sp>
        <p:nvSpPr>
          <p:cNvPr id="4" name="Slide Number Placeholder 3"/>
          <p:cNvSpPr>
            <a:spLocks noGrp="1"/>
          </p:cNvSpPr>
          <p:nvPr>
            <p:ph type="sldNum" sz="quarter" idx="10"/>
          </p:nvPr>
        </p:nvSpPr>
        <p:spPr/>
        <p:txBody>
          <a:bodyPr/>
          <a:lstStyle/>
          <a:p>
            <a:fld id="{0FE0EB6E-1925-497A-A76A-6D46BE5C8B85}" type="slidenum">
              <a:rPr lang="en-US" smtClean="0"/>
              <a:t>3</a:t>
            </a:fld>
            <a:endParaRPr lang="en-US"/>
          </a:p>
        </p:txBody>
      </p:sp>
    </p:spTree>
    <p:extLst>
      <p:ext uri="{BB962C8B-B14F-4D97-AF65-F5344CB8AC3E}">
        <p14:creationId xmlns:p14="http://schemas.microsoft.com/office/powerpoint/2010/main" val="1170073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rPr>
              <a:t>4493.</a:t>
            </a:r>
          </a:p>
          <a:p>
            <a:r>
              <a:rPr lang="en-US" dirty="0" smtClean="0">
                <a:effectLst/>
              </a:rPr>
              <a:t> Upon receipt of an application, the department shall inspect the land in company with the applicant to determine whether a permit shall be granted, shall prescribe the manner in which the site for the prescribed burning shall be prepared, and shall require any precautions to be taken by the applicant as may be considered reasonable to prevent damage to the property of others by reason of the burning. The precautions shall, if deemed necessary, include the advance preparation of firebreaks and the firefighting equipment and personnel desirable to conduct the prescribed burning.</a:t>
            </a:r>
            <a:endParaRPr lang="en-US" dirty="0"/>
          </a:p>
        </p:txBody>
      </p:sp>
      <p:sp>
        <p:nvSpPr>
          <p:cNvPr id="4" name="Slide Number Placeholder 3"/>
          <p:cNvSpPr>
            <a:spLocks noGrp="1"/>
          </p:cNvSpPr>
          <p:nvPr>
            <p:ph type="sldNum" sz="quarter" idx="10"/>
          </p:nvPr>
        </p:nvSpPr>
        <p:spPr/>
        <p:txBody>
          <a:bodyPr/>
          <a:lstStyle/>
          <a:p>
            <a:fld id="{0FE0EB6E-1925-497A-A76A-6D46BE5C8B85}" type="slidenum">
              <a:rPr lang="en-US" smtClean="0"/>
              <a:t>4</a:t>
            </a:fld>
            <a:endParaRPr lang="en-US"/>
          </a:p>
        </p:txBody>
      </p:sp>
    </p:spTree>
    <p:extLst>
      <p:ext uri="{BB962C8B-B14F-4D97-AF65-F5344CB8AC3E}">
        <p14:creationId xmlns:p14="http://schemas.microsoft.com/office/powerpoint/2010/main" val="1170073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rPr>
              <a:t>4494.</a:t>
            </a:r>
          </a:p>
          <a:p>
            <a:r>
              <a:rPr lang="en-US" dirty="0" smtClean="0">
                <a:effectLst/>
              </a:rPr>
              <a:t> Upon the conclusion of the examination provided for in Section 4493, the department may issue to the applicant a burning permit that shall specify the site preparation requirements and required precautions to be exercised prior to and during the burning. The issuance of a permit by the department does not relieve the permit holder from the duty of exercising due diligence to avoid damage to property of others in conducting the burning of vegetation as authorized by the permit.</a:t>
            </a:r>
          </a:p>
          <a:p>
            <a:endParaRPr lang="en-US" dirty="0"/>
          </a:p>
        </p:txBody>
      </p:sp>
      <p:sp>
        <p:nvSpPr>
          <p:cNvPr id="4" name="Slide Number Placeholder 3"/>
          <p:cNvSpPr>
            <a:spLocks noGrp="1"/>
          </p:cNvSpPr>
          <p:nvPr>
            <p:ph type="sldNum" sz="quarter" idx="10"/>
          </p:nvPr>
        </p:nvSpPr>
        <p:spPr/>
        <p:txBody>
          <a:bodyPr/>
          <a:lstStyle/>
          <a:p>
            <a:fld id="{0FE0EB6E-1925-497A-A76A-6D46BE5C8B85}" type="slidenum">
              <a:rPr lang="en-US" smtClean="0"/>
              <a:t>5</a:t>
            </a:fld>
            <a:endParaRPr lang="en-US"/>
          </a:p>
        </p:txBody>
      </p:sp>
    </p:spTree>
    <p:extLst>
      <p:ext uri="{BB962C8B-B14F-4D97-AF65-F5344CB8AC3E}">
        <p14:creationId xmlns:p14="http://schemas.microsoft.com/office/powerpoint/2010/main" val="1170073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rPr>
              <a:t>4492.</a:t>
            </a:r>
          </a:p>
          <a:p>
            <a:r>
              <a:rPr lang="en-US" dirty="0" smtClean="0">
                <a:effectLst/>
              </a:rPr>
              <a:t> A person, firm, or corporation, or a group or combination of persons, firms, corporations, or groups, that owns or controls brush-covered land, forest lands, woodland, grassland, </a:t>
            </a:r>
            <a:r>
              <a:rPr lang="en-US" dirty="0" err="1" smtClean="0">
                <a:effectLst/>
              </a:rPr>
              <a:t>shrubland</a:t>
            </a:r>
            <a:r>
              <a:rPr lang="en-US" dirty="0" smtClean="0">
                <a:effectLst/>
              </a:rPr>
              <a:t>, or any combination thereof within a state responsibility area may apply to the department for permission to utilize prescribed burning for those public purposes set forth in subdivision (a) of Section 4491. The application shall be on a form prescribed by the department and shall contain a description of the lands and other pertinent information that the department may require.</a:t>
            </a:r>
            <a:endParaRPr lang="en-US" dirty="0"/>
          </a:p>
        </p:txBody>
      </p:sp>
      <p:sp>
        <p:nvSpPr>
          <p:cNvPr id="4" name="Slide Number Placeholder 3"/>
          <p:cNvSpPr>
            <a:spLocks noGrp="1"/>
          </p:cNvSpPr>
          <p:nvPr>
            <p:ph type="sldNum" sz="quarter" idx="10"/>
          </p:nvPr>
        </p:nvSpPr>
        <p:spPr/>
        <p:txBody>
          <a:bodyPr/>
          <a:lstStyle/>
          <a:p>
            <a:fld id="{0FE0EB6E-1925-497A-A76A-6D46BE5C8B85}" type="slidenum">
              <a:rPr lang="en-US" smtClean="0"/>
              <a:t>6</a:t>
            </a:fld>
            <a:endParaRPr lang="en-US"/>
          </a:p>
        </p:txBody>
      </p:sp>
    </p:spTree>
    <p:extLst>
      <p:ext uri="{BB962C8B-B14F-4D97-AF65-F5344CB8AC3E}">
        <p14:creationId xmlns:p14="http://schemas.microsoft.com/office/powerpoint/2010/main" val="1170073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C3B923-A707-4A6F-93A6-72D5BEE7F1A7}"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1985474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C3B923-A707-4A6F-93A6-72D5BEE7F1A7}"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308596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C3B923-A707-4A6F-93A6-72D5BEE7F1A7}"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2853373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C3B923-A707-4A6F-93A6-72D5BEE7F1A7}"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3074092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C3B923-A707-4A6F-93A6-72D5BEE7F1A7}"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3558922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C3B923-A707-4A6F-93A6-72D5BEE7F1A7}"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206205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C3B923-A707-4A6F-93A6-72D5BEE7F1A7}" type="datetimeFigureOut">
              <a:rPr lang="en-US" smtClean="0"/>
              <a:t>5/16/2018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1476712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C3B923-A707-4A6F-93A6-72D5BEE7F1A7}" type="datetimeFigureOut">
              <a:rPr lang="en-US" smtClean="0"/>
              <a:t>5/16/2018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150819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C3B923-A707-4A6F-93A6-72D5BEE7F1A7}" type="datetimeFigureOut">
              <a:rPr lang="en-US" smtClean="0"/>
              <a:t>5/16/2018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35761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C3B923-A707-4A6F-93A6-72D5BEE7F1A7}"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339841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C3B923-A707-4A6F-93A6-72D5BEE7F1A7}"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4A837F-755D-4832-8BB8-F0AF4899CAFD}" type="slidenum">
              <a:rPr lang="en-US" smtClean="0"/>
              <a:t>‹#›</a:t>
            </a:fld>
            <a:endParaRPr lang="en-US"/>
          </a:p>
        </p:txBody>
      </p:sp>
    </p:spTree>
    <p:extLst>
      <p:ext uri="{BB962C8B-B14F-4D97-AF65-F5344CB8AC3E}">
        <p14:creationId xmlns:p14="http://schemas.microsoft.com/office/powerpoint/2010/main" val="575417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C3B923-A707-4A6F-93A6-72D5BEE7F1A7}" type="datetimeFigureOut">
              <a:rPr lang="en-US" smtClean="0"/>
              <a:t>5/16/2018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4A837F-755D-4832-8BB8-F0AF4899CAFD}" type="slidenum">
              <a:rPr lang="en-US" smtClean="0"/>
              <a:t>‹#›</a:t>
            </a:fld>
            <a:endParaRPr lang="en-US"/>
          </a:p>
        </p:txBody>
      </p:sp>
    </p:spTree>
    <p:extLst>
      <p:ext uri="{BB962C8B-B14F-4D97-AF65-F5344CB8AC3E}">
        <p14:creationId xmlns:p14="http://schemas.microsoft.com/office/powerpoint/2010/main" val="3696339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Prescribed Fire Permitting</a:t>
            </a:r>
            <a:endParaRPr lang="en-US" dirty="0"/>
          </a:p>
        </p:txBody>
      </p:sp>
      <p:sp>
        <p:nvSpPr>
          <p:cNvPr id="3" name="Subtitle 2"/>
          <p:cNvSpPr>
            <a:spLocks noGrp="1"/>
          </p:cNvSpPr>
          <p:nvPr>
            <p:ph type="subTitle" idx="1"/>
          </p:nvPr>
        </p:nvSpPr>
        <p:spPr/>
        <p:txBody>
          <a:bodyPr/>
          <a:lstStyle/>
          <a:p>
            <a:r>
              <a:rPr lang="en-US" dirty="0" smtClean="0"/>
              <a:t>Fire Agency </a:t>
            </a:r>
            <a:r>
              <a:rPr lang="en-US" dirty="0" err="1" smtClean="0"/>
              <a:t>Requiremnets</a:t>
            </a:r>
            <a:endParaRPr lang="en-US" dirty="0"/>
          </a:p>
        </p:txBody>
      </p:sp>
    </p:spTree>
    <p:extLst>
      <p:ext uri="{BB962C8B-B14F-4D97-AF65-F5344CB8AC3E}">
        <p14:creationId xmlns:p14="http://schemas.microsoft.com/office/powerpoint/2010/main" val="4276129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Prescribed Fire Permitting </a:t>
            </a:r>
            <a:endParaRPr lang="en-US" dirty="0"/>
          </a:p>
        </p:txBody>
      </p:sp>
      <p:sp>
        <p:nvSpPr>
          <p:cNvPr id="3" name="Content Placeholder 2"/>
          <p:cNvSpPr>
            <a:spLocks noGrp="1"/>
          </p:cNvSpPr>
          <p:nvPr>
            <p:ph idx="1"/>
          </p:nvPr>
        </p:nvSpPr>
        <p:spPr/>
        <p:txBody>
          <a:bodyPr/>
          <a:lstStyle/>
          <a:p>
            <a:r>
              <a:rPr lang="en-US" dirty="0" smtClean="0"/>
              <a:t>AB 1712 </a:t>
            </a:r>
            <a:endParaRPr lang="en-US" dirty="0"/>
          </a:p>
          <a:p>
            <a:pPr lvl="1"/>
            <a:r>
              <a:rPr lang="en-US" dirty="0" smtClean="0"/>
              <a:t>Approved by the Governor July 2017</a:t>
            </a:r>
          </a:p>
          <a:p>
            <a:pPr lvl="1"/>
            <a:r>
              <a:rPr lang="en-US" dirty="0" smtClean="0"/>
              <a:t>Previous law</a:t>
            </a:r>
          </a:p>
          <a:p>
            <a:pPr lvl="1"/>
            <a:r>
              <a:rPr lang="en-US" dirty="0" smtClean="0"/>
              <a:t>Existing law</a:t>
            </a:r>
          </a:p>
          <a:p>
            <a:r>
              <a:rPr lang="en-US" dirty="0" smtClean="0"/>
              <a:t>PRC 4491</a:t>
            </a:r>
          </a:p>
          <a:p>
            <a:pPr marL="457200" lvl="1" indent="0">
              <a:buNone/>
            </a:pPr>
            <a:endParaRPr lang="en-US" dirty="0" smtClean="0"/>
          </a:p>
          <a:p>
            <a:pPr marL="457200" lvl="1" indent="0">
              <a:buNone/>
            </a:pPr>
            <a:r>
              <a:rPr lang="en-US" dirty="0" smtClean="0"/>
              <a:t> </a:t>
            </a:r>
          </a:p>
        </p:txBody>
      </p:sp>
    </p:spTree>
    <p:extLst>
      <p:ext uri="{BB962C8B-B14F-4D97-AF65-F5344CB8AC3E}">
        <p14:creationId xmlns:p14="http://schemas.microsoft.com/office/powerpoint/2010/main" val="230765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Prescribed Fire Permitting </a:t>
            </a:r>
            <a:endParaRPr lang="en-US" dirty="0"/>
          </a:p>
        </p:txBody>
      </p:sp>
      <p:sp>
        <p:nvSpPr>
          <p:cNvPr id="3" name="Content Placeholder 2"/>
          <p:cNvSpPr>
            <a:spLocks noGrp="1"/>
          </p:cNvSpPr>
          <p:nvPr>
            <p:ph idx="1"/>
          </p:nvPr>
        </p:nvSpPr>
        <p:spPr/>
        <p:txBody>
          <a:bodyPr/>
          <a:lstStyle/>
          <a:p>
            <a:r>
              <a:rPr lang="en-US" dirty="0" smtClean="0"/>
              <a:t>AB 1712 </a:t>
            </a:r>
            <a:endParaRPr lang="en-US" dirty="0"/>
          </a:p>
          <a:p>
            <a:pPr lvl="1"/>
            <a:r>
              <a:rPr lang="en-US" dirty="0" smtClean="0"/>
              <a:t>Approved by the Governor July 2017</a:t>
            </a:r>
          </a:p>
          <a:p>
            <a:pPr lvl="1"/>
            <a:r>
              <a:rPr lang="en-US" dirty="0" smtClean="0"/>
              <a:t>Previous law</a:t>
            </a:r>
          </a:p>
          <a:p>
            <a:pPr lvl="1"/>
            <a:r>
              <a:rPr lang="en-US" dirty="0" smtClean="0"/>
              <a:t>Existing law</a:t>
            </a:r>
          </a:p>
          <a:p>
            <a:r>
              <a:rPr lang="en-US" dirty="0" smtClean="0"/>
              <a:t>PRC 4491</a:t>
            </a:r>
          </a:p>
          <a:p>
            <a:r>
              <a:rPr lang="en-US" dirty="0" smtClean="0"/>
              <a:t>PRC 4492</a:t>
            </a:r>
          </a:p>
          <a:p>
            <a:pPr lvl="1"/>
            <a:endParaRPr lang="en-US" dirty="0" smtClean="0"/>
          </a:p>
          <a:p>
            <a:pPr marL="457200" lvl="1" indent="0">
              <a:buNone/>
            </a:pPr>
            <a:r>
              <a:rPr lang="en-US" dirty="0" smtClean="0"/>
              <a:t> </a:t>
            </a:r>
          </a:p>
        </p:txBody>
      </p:sp>
    </p:spTree>
    <p:extLst>
      <p:ext uri="{BB962C8B-B14F-4D97-AF65-F5344CB8AC3E}">
        <p14:creationId xmlns:p14="http://schemas.microsoft.com/office/powerpoint/2010/main" val="3853858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Prescribed Fire Permitting </a:t>
            </a:r>
            <a:endParaRPr lang="en-US" dirty="0"/>
          </a:p>
        </p:txBody>
      </p:sp>
      <p:sp>
        <p:nvSpPr>
          <p:cNvPr id="3" name="Content Placeholder 2"/>
          <p:cNvSpPr>
            <a:spLocks noGrp="1"/>
          </p:cNvSpPr>
          <p:nvPr>
            <p:ph idx="1"/>
          </p:nvPr>
        </p:nvSpPr>
        <p:spPr/>
        <p:txBody>
          <a:bodyPr>
            <a:normAutofit/>
          </a:bodyPr>
          <a:lstStyle/>
          <a:p>
            <a:r>
              <a:rPr lang="en-US" dirty="0" smtClean="0"/>
              <a:t>AB 1712 </a:t>
            </a:r>
            <a:endParaRPr lang="en-US" dirty="0"/>
          </a:p>
          <a:p>
            <a:pPr lvl="1"/>
            <a:r>
              <a:rPr lang="en-US" dirty="0" smtClean="0"/>
              <a:t>Approved by the Governor July 2017</a:t>
            </a:r>
          </a:p>
          <a:p>
            <a:pPr lvl="1"/>
            <a:r>
              <a:rPr lang="en-US" dirty="0" smtClean="0"/>
              <a:t>Previous law</a:t>
            </a:r>
          </a:p>
          <a:p>
            <a:pPr lvl="1"/>
            <a:r>
              <a:rPr lang="en-US" dirty="0" smtClean="0"/>
              <a:t>Existing law</a:t>
            </a:r>
          </a:p>
          <a:p>
            <a:r>
              <a:rPr lang="en-US" dirty="0" smtClean="0"/>
              <a:t>PRC 4491</a:t>
            </a:r>
          </a:p>
          <a:p>
            <a:r>
              <a:rPr lang="en-US" dirty="0" smtClean="0"/>
              <a:t>PRC 4492</a:t>
            </a:r>
          </a:p>
          <a:p>
            <a:r>
              <a:rPr lang="en-US" dirty="0" smtClean="0"/>
              <a:t>PRC 4493</a:t>
            </a:r>
          </a:p>
          <a:p>
            <a:pPr lvl="1"/>
            <a:endParaRPr lang="en-US" dirty="0" smtClean="0"/>
          </a:p>
          <a:p>
            <a:pPr marL="457200" lvl="1" indent="0">
              <a:buNone/>
            </a:pPr>
            <a:endParaRPr lang="en-US" dirty="0" smtClean="0"/>
          </a:p>
        </p:txBody>
      </p:sp>
    </p:spTree>
    <p:extLst>
      <p:ext uri="{BB962C8B-B14F-4D97-AF65-F5344CB8AC3E}">
        <p14:creationId xmlns:p14="http://schemas.microsoft.com/office/powerpoint/2010/main" val="38538581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Prescribed Fire Permitting </a:t>
            </a:r>
            <a:endParaRPr lang="en-US" dirty="0"/>
          </a:p>
        </p:txBody>
      </p:sp>
      <p:sp>
        <p:nvSpPr>
          <p:cNvPr id="3" name="Content Placeholder 2"/>
          <p:cNvSpPr>
            <a:spLocks noGrp="1"/>
          </p:cNvSpPr>
          <p:nvPr>
            <p:ph idx="1"/>
          </p:nvPr>
        </p:nvSpPr>
        <p:spPr/>
        <p:txBody>
          <a:bodyPr>
            <a:normAutofit/>
          </a:bodyPr>
          <a:lstStyle/>
          <a:p>
            <a:r>
              <a:rPr lang="en-US" dirty="0" smtClean="0"/>
              <a:t>AB 1712 </a:t>
            </a:r>
            <a:endParaRPr lang="en-US" dirty="0"/>
          </a:p>
          <a:p>
            <a:pPr lvl="1"/>
            <a:r>
              <a:rPr lang="en-US" dirty="0" smtClean="0"/>
              <a:t>Approved by the Governor July 2017</a:t>
            </a:r>
          </a:p>
          <a:p>
            <a:pPr lvl="1"/>
            <a:r>
              <a:rPr lang="en-US" dirty="0" smtClean="0"/>
              <a:t>Previous law</a:t>
            </a:r>
          </a:p>
          <a:p>
            <a:pPr lvl="1"/>
            <a:r>
              <a:rPr lang="en-US" dirty="0" smtClean="0"/>
              <a:t>Existing law</a:t>
            </a:r>
          </a:p>
          <a:p>
            <a:r>
              <a:rPr lang="en-US" dirty="0" smtClean="0"/>
              <a:t>PRC 4491</a:t>
            </a:r>
          </a:p>
          <a:p>
            <a:r>
              <a:rPr lang="en-US" dirty="0" smtClean="0"/>
              <a:t>PRC 4492</a:t>
            </a:r>
          </a:p>
          <a:p>
            <a:r>
              <a:rPr lang="en-US" dirty="0" smtClean="0"/>
              <a:t>PRC 4493</a:t>
            </a:r>
          </a:p>
          <a:p>
            <a:r>
              <a:rPr lang="en-US" dirty="0" smtClean="0"/>
              <a:t>PRC 4494</a:t>
            </a:r>
          </a:p>
          <a:p>
            <a:pPr lvl="1"/>
            <a:endParaRPr lang="en-US" dirty="0" smtClean="0"/>
          </a:p>
          <a:p>
            <a:pPr marL="457200" lvl="1" indent="0">
              <a:buNone/>
            </a:pPr>
            <a:endParaRPr lang="en-US" dirty="0" smtClean="0"/>
          </a:p>
        </p:txBody>
      </p:sp>
    </p:spTree>
    <p:extLst>
      <p:ext uri="{BB962C8B-B14F-4D97-AF65-F5344CB8AC3E}">
        <p14:creationId xmlns:p14="http://schemas.microsoft.com/office/powerpoint/2010/main" val="2952755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Prescribed Fire Permitting </a:t>
            </a:r>
            <a:endParaRPr lang="en-US" dirty="0"/>
          </a:p>
        </p:txBody>
      </p:sp>
      <p:sp>
        <p:nvSpPr>
          <p:cNvPr id="3" name="Content Placeholder 2"/>
          <p:cNvSpPr>
            <a:spLocks noGrp="1"/>
          </p:cNvSpPr>
          <p:nvPr>
            <p:ph idx="1"/>
          </p:nvPr>
        </p:nvSpPr>
        <p:spPr/>
        <p:txBody>
          <a:bodyPr/>
          <a:lstStyle/>
          <a:p>
            <a:r>
              <a:rPr lang="en-US" dirty="0" smtClean="0"/>
              <a:t>Types of Permits</a:t>
            </a:r>
          </a:p>
          <a:p>
            <a:pPr lvl="1"/>
            <a:r>
              <a:rPr lang="en-US" dirty="0" smtClean="0"/>
              <a:t>LE 5</a:t>
            </a:r>
          </a:p>
          <a:p>
            <a:pPr lvl="1"/>
            <a:r>
              <a:rPr lang="en-US" dirty="0" smtClean="0"/>
              <a:t>LE 7</a:t>
            </a:r>
          </a:p>
          <a:p>
            <a:pPr lvl="1"/>
            <a:r>
              <a:rPr lang="en-US" dirty="0" smtClean="0"/>
              <a:t>LE 8</a:t>
            </a:r>
          </a:p>
          <a:p>
            <a:pPr lvl="1"/>
            <a:r>
              <a:rPr lang="en-US" dirty="0" smtClean="0"/>
              <a:t>VMP Project</a:t>
            </a:r>
          </a:p>
          <a:p>
            <a:pPr marL="457200" lvl="1" indent="0">
              <a:buNone/>
            </a:pPr>
            <a:endParaRPr lang="en-US" dirty="0" smtClean="0"/>
          </a:p>
          <a:p>
            <a:pPr marL="457200" lvl="1" indent="0">
              <a:buNone/>
            </a:pPr>
            <a:r>
              <a:rPr lang="en-US" dirty="0" smtClean="0"/>
              <a:t> </a:t>
            </a:r>
          </a:p>
        </p:txBody>
      </p:sp>
    </p:spTree>
    <p:extLst>
      <p:ext uri="{BB962C8B-B14F-4D97-AF65-F5344CB8AC3E}">
        <p14:creationId xmlns:p14="http://schemas.microsoft.com/office/powerpoint/2010/main" val="39439102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118</Words>
  <Application>Microsoft Office PowerPoint</Application>
  <PresentationFormat>On-screen Show (4:3)</PresentationFormat>
  <Paragraphs>59</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Prescribed Fire Permitting</vt:lpstr>
      <vt:lpstr>Prescribed Fire Permitting </vt:lpstr>
      <vt:lpstr>Prescribed Fire Permitting </vt:lpstr>
      <vt:lpstr>Prescribed Fire Permitting </vt:lpstr>
      <vt:lpstr>Prescribed Fire Permitting </vt:lpstr>
      <vt:lpstr>Prescribed Fire Permitting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Prescribed Fire Permitting</dc:title>
  <dc:creator>Griffis, Sean@CALFIRE</dc:creator>
  <cp:lastModifiedBy>Griffis, Sean@CALFIRE</cp:lastModifiedBy>
  <cp:revision>7</cp:revision>
  <dcterms:created xsi:type="dcterms:W3CDTF">2018-05-15T14:46:21Z</dcterms:created>
  <dcterms:modified xsi:type="dcterms:W3CDTF">2018-05-16T16:05:26Z</dcterms:modified>
</cp:coreProperties>
</file>