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34"/>
  </p:notesMasterIdLst>
  <p:sldIdLst>
    <p:sldId id="257" r:id="rId3"/>
    <p:sldId id="261" r:id="rId4"/>
    <p:sldId id="262" r:id="rId5"/>
    <p:sldId id="290" r:id="rId6"/>
    <p:sldId id="291" r:id="rId7"/>
    <p:sldId id="316" r:id="rId8"/>
    <p:sldId id="263" r:id="rId9"/>
    <p:sldId id="264" r:id="rId10"/>
    <p:sldId id="300" r:id="rId11"/>
    <p:sldId id="265" r:id="rId12"/>
    <p:sldId id="299" r:id="rId13"/>
    <p:sldId id="306" r:id="rId14"/>
    <p:sldId id="307" r:id="rId15"/>
    <p:sldId id="308" r:id="rId16"/>
    <p:sldId id="305" r:id="rId17"/>
    <p:sldId id="304" r:id="rId18"/>
    <p:sldId id="283" r:id="rId19"/>
    <p:sldId id="285" r:id="rId20"/>
    <p:sldId id="286" r:id="rId21"/>
    <p:sldId id="287" r:id="rId22"/>
    <p:sldId id="301" r:id="rId23"/>
    <p:sldId id="313" r:id="rId24"/>
    <p:sldId id="314" r:id="rId25"/>
    <p:sldId id="309" r:id="rId26"/>
    <p:sldId id="311" r:id="rId27"/>
    <p:sldId id="317" r:id="rId28"/>
    <p:sldId id="294" r:id="rId29"/>
    <p:sldId id="295" r:id="rId30"/>
    <p:sldId id="318" r:id="rId31"/>
    <p:sldId id="319" r:id="rId32"/>
    <p:sldId id="320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 snapToGrid="0" snapToObjects="1">
      <p:cViewPr>
        <p:scale>
          <a:sx n="70" d="100"/>
          <a:sy n="70" d="100"/>
        </p:scale>
        <p:origin x="14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9983D-4C67-46BE-AE05-EA05CB688366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D3277-2264-4C27-BDED-0A4AC71E5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36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98279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7696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4322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2232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34339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63215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51565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25103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D3277-2264-4C27-BDED-0A4AC71E5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8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8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453C6E-8788-4308-BEB7-007ECD09057C}" type="datetimeFigureOut">
              <a:rPr lang="en-US" altLang="en-US"/>
              <a:pPr/>
              <a:t>10/1/2018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65B0A-7AFB-4B00-80DB-405CF06C84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627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83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99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5B58404-650B-49E6-BA0E-ACAD474AB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321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E1E5B-8323-4390-8C2F-B3A2C7465262}" type="datetimeFigureOut">
              <a:rPr lang="en-US"/>
              <a:pPr>
                <a:defRPr/>
              </a:pPr>
              <a:t>10/1/2018</a:t>
            </a:fld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930328-67AF-456A-B79B-BC78216EDC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72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5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94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54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54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2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2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13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54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2928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677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440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94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5800CA-407E-48B0-9F1E-8C4733027D7F}" type="datetimeFigureOut">
              <a:rPr lang="en-US" altLang="en-US"/>
              <a:pPr/>
              <a:t>10/1/2018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340EC-4F86-436D-8174-B9241F5BE1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32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pic>
        <p:nvPicPr>
          <p:cNvPr id="2052" name="Picture 1" descr="UC_ANR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6165850"/>
            <a:ext cx="229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EE4ED5AD-FCA9-4044-89FD-1D09DB9187AC}" type="datetimeFigureOut">
              <a:rPr lang="en-US" altLang="en-US"/>
              <a:pPr/>
              <a:t>10/1/2018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BC0E9D0-ACF0-43C1-969D-2C732527E43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5" r:id="rId4"/>
    <p:sldLayoutId id="2147483716" r:id="rId5"/>
    <p:sldLayoutId id="2147483717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10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7708"/>
            <a:ext cx="9144000" cy="149516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/>
              <a:t>Prescribed fire in the Sierra Nevada </a:t>
            </a:r>
            <a:r>
              <a:rPr lang="en-US" sz="8000" b="1" dirty="0"/>
              <a:t/>
            </a:r>
            <a:br>
              <a:rPr lang="en-US" sz="8000" b="1" dirty="0"/>
            </a:br>
            <a:r>
              <a:rPr lang="en-US" sz="3600" i="1" dirty="0" smtClean="0"/>
              <a:t>How did we get here? Where are we going?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9239" y="5445456"/>
            <a:ext cx="6834761" cy="1412543"/>
          </a:xfrm>
        </p:spPr>
        <p:txBody>
          <a:bodyPr/>
          <a:lstStyle/>
          <a:p>
            <a:r>
              <a:rPr lang="en-US" sz="2400" i="1" dirty="0">
                <a:solidFill>
                  <a:schemeClr val="bg1"/>
                </a:solidFill>
              </a:rPr>
              <a:t>Susie Kocher, Registered Professional Forester #2874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University of California Cooperative Extension </a:t>
            </a:r>
          </a:p>
          <a:p>
            <a:r>
              <a:rPr lang="en-US" sz="2400" i="1" dirty="0" smtClean="0">
                <a:solidFill>
                  <a:schemeClr val="bg1"/>
                </a:solidFill>
              </a:rPr>
              <a:t>October 2nd, </a:t>
            </a:r>
            <a:r>
              <a:rPr lang="en-US" sz="2400" i="1" dirty="0">
                <a:solidFill>
                  <a:schemeClr val="bg1"/>
                </a:solidFill>
              </a:rPr>
              <a:t>2018</a:t>
            </a:r>
          </a:p>
          <a:p>
            <a:endParaRPr lang="en-US" altLang="en-US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Fire </a:t>
            </a:r>
            <a:r>
              <a:rPr lang="en-US" dirty="0" smtClean="0"/>
              <a:t>regime – severity (conifers)</a:t>
            </a:r>
            <a:endParaRPr lang="en-US" dirty="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067800" cy="4800600"/>
          </a:xfrm>
        </p:spPr>
        <p:txBody>
          <a:bodyPr/>
          <a:lstStyle/>
          <a:p>
            <a:pPr eaLnBrk="1" hangingPunct="1"/>
            <a:r>
              <a:rPr lang="en-US" altLang="en-US" sz="3000" u="sng" smtClean="0"/>
              <a:t>Low severity (Surface fire)</a:t>
            </a:r>
            <a:r>
              <a:rPr lang="en-US" altLang="en-US" sz="3000" smtClean="0"/>
              <a:t> – burns surface fuels, flame lengths under 4 feet, can be controlled with fire breaks and hand tools, few trees killed</a:t>
            </a:r>
          </a:p>
          <a:p>
            <a:pPr eaLnBrk="1" hangingPunct="1"/>
            <a:r>
              <a:rPr lang="en-US" altLang="en-US" sz="3000" u="sng" smtClean="0"/>
              <a:t>Moderate severity (Understory fire)</a:t>
            </a:r>
            <a:r>
              <a:rPr lang="en-US" altLang="en-US" sz="3000" smtClean="0"/>
              <a:t> – burn surface and ladder fuels, flame lengths up to 10 feet, some trees killed</a:t>
            </a:r>
          </a:p>
          <a:p>
            <a:pPr eaLnBrk="1" hangingPunct="1"/>
            <a:r>
              <a:rPr lang="en-US" altLang="en-US" sz="3000" u="sng" smtClean="0"/>
              <a:t>High severity (Crown fire)</a:t>
            </a:r>
            <a:r>
              <a:rPr lang="en-US" altLang="en-US" sz="3000" smtClean="0"/>
              <a:t> – burns through crowns of trees supported by surface and ladder fuels with unpredictable behavior, most trees killed</a:t>
            </a:r>
          </a:p>
        </p:txBody>
      </p:sp>
    </p:spTree>
    <p:extLst>
      <p:ext uri="{BB962C8B-B14F-4D97-AF65-F5344CB8AC3E}">
        <p14:creationId xmlns:p14="http://schemas.microsoft.com/office/powerpoint/2010/main" val="42581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04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Increase in high severity fires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2057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Forests crowded and unhealthy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Fires now more likely to be high severity meaning most or all trees are killed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71575"/>
            <a:ext cx="7162800" cy="474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07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92100"/>
            <a:ext cx="8991600" cy="1384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Return interval and severity linked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1524000"/>
          <a:ext cx="85344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4266"/>
                <a:gridCol w="2054578"/>
                <a:gridCol w="1975556"/>
              </a:tblGrid>
              <a:tr h="66814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Forest Types</a:t>
                      </a:r>
                      <a:endParaRPr 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Fire Return</a:t>
                      </a:r>
                      <a:r>
                        <a:rPr lang="en-US" sz="1800" baseline="0" dirty="0" smtClean="0"/>
                        <a:t> Interval</a:t>
                      </a:r>
                      <a:endParaRPr 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Severity</a:t>
                      </a:r>
                      <a:endParaRPr lang="en-US" sz="1800" dirty="0"/>
                    </a:p>
                  </a:txBody>
                  <a:tcPr marT="45715" marB="45715"/>
                </a:tc>
              </a:tr>
              <a:tr h="10499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Ponderosa pine,</a:t>
                      </a:r>
                      <a:r>
                        <a:rPr lang="en-US" sz="2000" baseline="0" dirty="0" smtClean="0"/>
                        <a:t> mixed conifer, Douglas-fir, giant sequoia, oak woodlands</a:t>
                      </a:r>
                      <a:endParaRPr 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 35 years</a:t>
                      </a:r>
                      <a:endParaRPr 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Low/ Mixed</a:t>
                      </a:r>
                      <a:endParaRPr lang="en-US" sz="2000" dirty="0"/>
                    </a:p>
                  </a:txBody>
                  <a:tcPr marT="45715" marB="45715"/>
                </a:tc>
              </a:tr>
              <a:tr h="10499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White</a:t>
                      </a:r>
                      <a:r>
                        <a:rPr lang="en-US" sz="2000" baseline="0" dirty="0" smtClean="0"/>
                        <a:t> fir, red fir, mixed conifer moist, redwood</a:t>
                      </a:r>
                      <a:endParaRPr 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35-200 years</a:t>
                      </a:r>
                      <a:endParaRPr 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Mixed/ Low- Moderate</a:t>
                      </a:r>
                    </a:p>
                    <a:p>
                      <a:endParaRPr lang="en-US" sz="2000" dirty="0"/>
                    </a:p>
                  </a:txBody>
                  <a:tcPr marT="45715" marB="45715"/>
                </a:tc>
              </a:tr>
              <a:tr h="142295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Chaparral, knob-cone pine, cypress, fir-hemlock, PNW Douglas-fir,</a:t>
                      </a:r>
                      <a:r>
                        <a:rPr lang="en-US" sz="2000" baseline="0" dirty="0" smtClean="0"/>
                        <a:t> rocky mountain lodgepole, pinon-juniper</a:t>
                      </a:r>
                      <a:endParaRPr 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35-200 years</a:t>
                      </a:r>
                      <a:endParaRPr 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High/ replacement</a:t>
                      </a:r>
                      <a:endParaRPr lang="en-US" sz="2000" dirty="0"/>
                    </a:p>
                  </a:txBody>
                  <a:tcPr marT="45715" marB="45715"/>
                </a:tc>
              </a:tr>
            </a:tbl>
          </a:graphicData>
        </a:graphic>
      </p:graphicFrame>
      <p:sp>
        <p:nvSpPr>
          <p:cNvPr id="46105" name="Rectangle 5"/>
          <p:cNvSpPr>
            <a:spLocks noChangeArrowheads="1"/>
          </p:cNvSpPr>
          <p:nvPr/>
        </p:nvSpPr>
        <p:spPr bwMode="auto">
          <a:xfrm>
            <a:off x="2922588" y="6096000"/>
            <a:ext cx="3363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en-US" altLang="en-US"/>
              <a:t>Adapted from Carl Skinner</a:t>
            </a:r>
          </a:p>
        </p:txBody>
      </p:sp>
    </p:spTree>
    <p:extLst>
      <p:ext uri="{BB962C8B-B14F-4D97-AF65-F5344CB8AC3E}">
        <p14:creationId xmlns:p14="http://schemas.microsoft.com/office/powerpoint/2010/main" val="31781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Consequences of Fire Suppression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608638"/>
            <a:ext cx="9144000" cy="121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Long Ravine railroad trestle near Colfax, Placer County. Source: Gruel 2001</a:t>
            </a:r>
          </a:p>
        </p:txBody>
      </p:sp>
      <p:pic>
        <p:nvPicPr>
          <p:cNvPr id="4813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063"/>
            <a:ext cx="464185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770063"/>
            <a:ext cx="45021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89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" y="228600"/>
            <a:ext cx="9115425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Consequences of Fire Suppression</a:t>
            </a:r>
          </a:p>
        </p:txBody>
      </p:sp>
      <p:sp>
        <p:nvSpPr>
          <p:cNvPr id="4915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9156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290513" y="4986338"/>
            <a:ext cx="88534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0"/>
              <a:t>Spaulding Lake in Nevada County, 1919 and 1993. Source: Gruel 2001</a:t>
            </a:r>
          </a:p>
        </p:txBody>
      </p:sp>
      <p:pic>
        <p:nvPicPr>
          <p:cNvPr id="491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24000"/>
            <a:ext cx="4314825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524000"/>
            <a:ext cx="48387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26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2632.pdf (application/pdf Object)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57" r="19029" b="8307"/>
          <a:stretch>
            <a:fillRect/>
          </a:stretch>
        </p:blipFill>
        <p:spPr bwMode="auto">
          <a:xfrm>
            <a:off x="457200" y="381000"/>
            <a:ext cx="85629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0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Ecological Consequences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90600"/>
            <a:ext cx="9144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Increased stress due to water competition leaves trees more vulnerable to insect and disease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Displacement and reduction of understory plants due to shade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Conversion of shrub habitats to conifer thickets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Displacement of deciduous vegetation by conifers, especially in riparian areas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Reduction and loss of mountain meadows to conifer encroachment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Reduction and loss of habitat of more open and non-forested habitats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Huge build up in forest fuels</a:t>
            </a:r>
          </a:p>
        </p:txBody>
      </p:sp>
    </p:spTree>
    <p:extLst>
      <p:ext uri="{BB962C8B-B14F-4D97-AF65-F5344CB8AC3E}">
        <p14:creationId xmlns:p14="http://schemas.microsoft.com/office/powerpoint/2010/main" val="20302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700"/>
            <a:ext cx="8229600" cy="13843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Increase in high </a:t>
            </a:r>
            <a:r>
              <a:rPr lang="en-US" b="1" dirty="0" smtClean="0"/>
              <a:t>severity fires</a:t>
            </a:r>
            <a:endParaRPr lang="en-US" b="1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34290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/>
              <a:t>Fires are now more likely to be of high severity meaning that most or all trees are killed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Still a lot of variety in severity</a:t>
            </a:r>
          </a:p>
          <a:p>
            <a:pPr lvl="1">
              <a:lnSpc>
                <a:spcPct val="90000"/>
              </a:lnSpc>
            </a:pPr>
            <a:r>
              <a:rPr lang="en-US" altLang="en-US" sz="2400" smtClean="0"/>
              <a:t>Hancock fire 2006</a:t>
            </a:r>
          </a:p>
        </p:txBody>
      </p:sp>
      <p:pic>
        <p:nvPicPr>
          <p:cNvPr id="53252" name="Picture 1" descr="2670.pdf (application/pdf Object) - Mozilla Firefox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3" t="25023" r="15001" b="4079"/>
          <a:stretch>
            <a:fillRect/>
          </a:stretch>
        </p:blipFill>
        <p:spPr bwMode="auto">
          <a:xfrm>
            <a:off x="3733800" y="1371600"/>
            <a:ext cx="52451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18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297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62600" y="304800"/>
            <a:ext cx="3352800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latin typeface="+mj-lt"/>
              </a:rPr>
              <a:t>Angora Fire Severity</a:t>
            </a:r>
          </a:p>
        </p:txBody>
      </p:sp>
      <p:sp>
        <p:nvSpPr>
          <p:cNvPr id="55300" name="TextBox 7"/>
          <p:cNvSpPr txBox="1">
            <a:spLocks noChangeArrowheads="1"/>
          </p:cNvSpPr>
          <p:nvPr/>
        </p:nvSpPr>
        <p:spPr bwMode="auto">
          <a:xfrm>
            <a:off x="5449888" y="3448050"/>
            <a:ext cx="3581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Source: Safford, et. al. 2009. </a:t>
            </a:r>
            <a:r>
              <a:rPr lang="en-US" altLang="en-US" sz="1600" i="1"/>
              <a:t>Effects of fuel treatments on fire severity in an area of wildland-urban interface, Angora Fire, Lake Tahoe Basin, California. </a:t>
            </a:r>
          </a:p>
        </p:txBody>
      </p:sp>
    </p:spTree>
    <p:extLst>
      <p:ext uri="{BB962C8B-B14F-4D97-AF65-F5344CB8AC3E}">
        <p14:creationId xmlns:p14="http://schemas.microsoft.com/office/powerpoint/2010/main" val="372981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Rim Fire</a:t>
            </a:r>
            <a:endParaRPr lang="en-US" dirty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8575"/>
            <a:ext cx="8905875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Box 2"/>
          <p:cNvSpPr txBox="1">
            <a:spLocks noChangeArrowheads="1"/>
          </p:cNvSpPr>
          <p:nvPr/>
        </p:nvSpPr>
        <p:spPr bwMode="auto">
          <a:xfrm>
            <a:off x="119063" y="228600"/>
            <a:ext cx="2547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2013 Rim Fire</a:t>
            </a:r>
          </a:p>
        </p:txBody>
      </p:sp>
    </p:spTree>
    <p:extLst>
      <p:ext uri="{BB962C8B-B14F-4D97-AF65-F5344CB8AC3E}">
        <p14:creationId xmlns:p14="http://schemas.microsoft.com/office/powerpoint/2010/main" val="1565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Talk outline</a:t>
            </a:r>
            <a:endParaRPr lang="en-US" altLang="en-US" b="1" dirty="0" smtClean="0"/>
          </a:p>
        </p:txBody>
      </p:sp>
      <p:sp>
        <p:nvSpPr>
          <p:cNvPr id="4098" name="Content Placeholder 1"/>
          <p:cNvSpPr>
            <a:spLocks noGrp="1"/>
          </p:cNvSpPr>
          <p:nvPr>
            <p:ph sz="half" idx="1"/>
          </p:nvPr>
        </p:nvSpPr>
        <p:spPr>
          <a:xfrm>
            <a:off x="95535" y="1600200"/>
            <a:ext cx="4021876" cy="5257800"/>
          </a:xfrm>
        </p:spPr>
        <p:txBody>
          <a:bodyPr/>
          <a:lstStyle/>
          <a:p>
            <a:r>
              <a:rPr lang="en-US" altLang="en-US" sz="2400" dirty="0" smtClean="0">
                <a:latin typeface="Georgia" panose="02040502050405020303" pitchFamily="18" charset="0"/>
              </a:rPr>
              <a:t>Fire in the Sierra Nevada</a:t>
            </a:r>
          </a:p>
          <a:p>
            <a:pPr lvl="1"/>
            <a:r>
              <a:rPr lang="en-US" altLang="en-US" sz="2000" dirty="0" smtClean="0">
                <a:latin typeface="Georgia" panose="02040502050405020303" pitchFamily="18" charset="0"/>
              </a:rPr>
              <a:t>Fire regime as a critical idea</a:t>
            </a:r>
            <a:endParaRPr lang="en-US" altLang="en-US" sz="2000" dirty="0" smtClean="0">
              <a:latin typeface="Georgia" panose="02040502050405020303" pitchFamily="18" charset="0"/>
            </a:endParaRPr>
          </a:p>
          <a:p>
            <a:r>
              <a:rPr lang="en-US" altLang="en-US" sz="2400" dirty="0" smtClean="0">
                <a:latin typeface="Georgia" panose="02040502050405020303" pitchFamily="18" charset="0"/>
              </a:rPr>
              <a:t>Sierra forest management history</a:t>
            </a:r>
          </a:p>
          <a:p>
            <a:r>
              <a:rPr lang="en-US" altLang="en-US" sz="2400" dirty="0" smtClean="0">
                <a:latin typeface="Georgia" panose="02040502050405020303" pitchFamily="18" charset="0"/>
              </a:rPr>
              <a:t>Fire suppression and consequences </a:t>
            </a:r>
          </a:p>
          <a:p>
            <a:r>
              <a:rPr lang="en-US" altLang="en-US" sz="2400" dirty="0" smtClean="0">
                <a:latin typeface="Georgia" panose="02040502050405020303" pitchFamily="18" charset="0"/>
              </a:rPr>
              <a:t>Acknowledgement of the role of fire</a:t>
            </a:r>
          </a:p>
          <a:p>
            <a:r>
              <a:rPr lang="en-US" altLang="en-US" sz="2400" dirty="0" smtClean="0">
                <a:latin typeface="Georgia" panose="02040502050405020303" pitchFamily="18" charset="0"/>
              </a:rPr>
              <a:t>Where we are now</a:t>
            </a:r>
          </a:p>
        </p:txBody>
      </p:sp>
      <p:pic>
        <p:nvPicPr>
          <p:cNvPr id="5" name="Picture 2" descr="Snowy Fo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411" y="1881809"/>
            <a:ext cx="5026589" cy="37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71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1800" y="291592"/>
            <a:ext cx="2151888" cy="1384300"/>
          </a:xfrm>
        </p:spPr>
        <p:txBody>
          <a:bodyPr/>
          <a:lstStyle/>
          <a:p>
            <a:r>
              <a:rPr lang="en-US" altLang="en-US" dirty="0"/>
              <a:t>2014 King </a:t>
            </a:r>
            <a:r>
              <a:rPr lang="en-US" altLang="en-US" dirty="0" smtClean="0"/>
              <a:t>Fire</a:t>
            </a:r>
            <a:endParaRPr lang="en-US" altLang="en-US" dirty="0"/>
          </a:p>
        </p:txBody>
      </p:sp>
      <p:sp>
        <p:nvSpPr>
          <p:cNvPr id="57347" name="Content Placeholder 2"/>
          <p:cNvSpPr>
            <a:spLocks noGrp="1"/>
          </p:cNvSpPr>
          <p:nvPr>
            <p:ph sz="half" idx="1"/>
          </p:nvPr>
        </p:nvSpPr>
        <p:spPr>
          <a:xfrm>
            <a:off x="6781800" y="1905000"/>
            <a:ext cx="2362200" cy="4239768"/>
          </a:xfrm>
        </p:spPr>
        <p:txBody>
          <a:bodyPr/>
          <a:lstStyle/>
          <a:p>
            <a:r>
              <a:rPr lang="en-US" altLang="en-US" dirty="0" smtClean="0"/>
              <a:t>35,000 acre high severity patch</a:t>
            </a:r>
            <a:endParaRPr lang="en-US" altLang="en-US" dirty="0" smtClean="0"/>
          </a:p>
          <a:p>
            <a:r>
              <a:rPr lang="en-US" altLang="en-US" dirty="0" smtClean="0"/>
              <a:t>No  </a:t>
            </a:r>
            <a:r>
              <a:rPr lang="en-US" altLang="en-US" dirty="0" err="1" smtClean="0"/>
              <a:t>serotinous</a:t>
            </a:r>
            <a:r>
              <a:rPr lang="en-US" altLang="en-US" dirty="0" smtClean="0"/>
              <a:t> conifers</a:t>
            </a: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"/>
            <a:ext cx="65532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1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Short history on fire suppression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562600"/>
          </a:xfrm>
        </p:spPr>
        <p:txBody>
          <a:bodyPr/>
          <a:lstStyle/>
          <a:p>
            <a:pPr eaLnBrk="1" hangingPunct="1"/>
            <a:r>
              <a:rPr lang="en-US" altLang="en-US" sz="3000" dirty="0" smtClean="0"/>
              <a:t>Begins 1905 with formation of the US Forest Service</a:t>
            </a:r>
          </a:p>
          <a:p>
            <a:pPr eaLnBrk="1" hangingPunct="1"/>
            <a:r>
              <a:rPr lang="en-US" altLang="en-US" sz="3000" dirty="0" smtClean="0"/>
              <a:t>Big blow up of </a:t>
            </a:r>
            <a:r>
              <a:rPr lang="en-US" altLang="en-US" sz="3000" dirty="0" smtClean="0"/>
              <a:t>1910 burned 5 million acres and killed 79 firefighters -  USFS decides to stress fire prevention and control fires as quickly as possible. </a:t>
            </a:r>
            <a:endParaRPr lang="en-US" altLang="en-US" sz="3000" b="1" dirty="0" smtClean="0"/>
          </a:p>
          <a:p>
            <a:pPr eaLnBrk="1" hangingPunct="1"/>
            <a:r>
              <a:rPr lang="en-US" sz="2800" dirty="0" smtClean="0"/>
              <a:t>Light burning controversy in CA – some continued to burn</a:t>
            </a:r>
          </a:p>
          <a:p>
            <a:pPr lvl="1" eaLnBrk="1" hangingPunct="1"/>
            <a:r>
              <a:rPr lang="en-US" sz="2400" dirty="0" smtClean="0"/>
              <a:t>Red River Lumber company near Lake </a:t>
            </a:r>
            <a:r>
              <a:rPr lang="en-US" sz="2400" dirty="0" err="1" smtClean="0"/>
              <a:t>Almanor</a:t>
            </a:r>
            <a:r>
              <a:rPr lang="en-US" sz="2400" dirty="0" smtClean="0"/>
              <a:t> used fire on 750,000 acres Walker family </a:t>
            </a:r>
          </a:p>
          <a:p>
            <a:pPr eaLnBrk="1" hangingPunct="1"/>
            <a:r>
              <a:rPr lang="en-US" sz="2800" dirty="0" smtClean="0"/>
              <a:t>1924 USFS researchers concluded light burning was ineffective, impractical, and economically indefensible </a:t>
            </a:r>
          </a:p>
          <a:p>
            <a:pPr eaLnBrk="1" hangingPunct="1"/>
            <a:r>
              <a:rPr lang="en-US" sz="2800" dirty="0" smtClean="0"/>
              <a:t>1924 </a:t>
            </a:r>
            <a:r>
              <a:rPr lang="en-US" sz="2800" dirty="0" smtClean="0"/>
              <a:t>California State Board of Forestry adopted the policy of fire exclusion </a:t>
            </a:r>
            <a:r>
              <a:rPr lang="en-US" altLang="en-US" sz="3000" dirty="0" smtClean="0"/>
              <a:t>USFS adopted "no </a:t>
            </a:r>
            <a:r>
              <a:rPr lang="en-US" altLang="en-US" sz="3000" dirty="0" smtClean="0"/>
              <a:t>burn" policy. </a:t>
            </a:r>
            <a:endParaRPr lang="en-US" alt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29601420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59" y="56274"/>
            <a:ext cx="9109881" cy="844480"/>
          </a:xfrm>
        </p:spPr>
        <p:txBody>
          <a:bodyPr/>
          <a:lstStyle/>
          <a:p>
            <a:r>
              <a:rPr lang="en-US" altLang="en-US" b="1" dirty="0" smtClean="0">
                <a:latin typeface="Georgia" panose="02040502050405020303" pitchFamily="18" charset="0"/>
              </a:rPr>
              <a:t>Acknowledging the role of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8005" y="709685"/>
            <a:ext cx="9260007" cy="4897864"/>
          </a:xfrm>
        </p:spPr>
        <p:txBody>
          <a:bodyPr/>
          <a:lstStyle/>
          <a:p>
            <a:r>
              <a:rPr lang="en-US" dirty="0" smtClean="0"/>
              <a:t>USFS in </a:t>
            </a:r>
            <a:r>
              <a:rPr lang="en-US" dirty="0" smtClean="0"/>
              <a:t>1943, an exception to the policy was allowed on National Forest lands in the longleaf pine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24595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23554" name="Picture 2" descr="Image result for distribution of longleaf p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3" y="1705969"/>
            <a:ext cx="9048539" cy="538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461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9835" y="59709"/>
            <a:ext cx="6124433" cy="570476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8"/>
          <a:stretch/>
        </p:blipFill>
        <p:spPr>
          <a:xfrm rot="5400000">
            <a:off x="-58615" y="3937123"/>
            <a:ext cx="2979491" cy="28622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b="18158"/>
          <a:stretch/>
        </p:blipFill>
        <p:spPr>
          <a:xfrm rot="5400000">
            <a:off x="3796649" y="1510648"/>
            <a:ext cx="7132638" cy="3562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48" y="4421876"/>
            <a:ext cx="3248166" cy="24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21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188" y="0"/>
            <a:ext cx="5127062" cy="1143000"/>
          </a:xfrm>
        </p:spPr>
        <p:txBody>
          <a:bodyPr/>
          <a:lstStyle/>
          <a:p>
            <a:r>
              <a:rPr lang="en-US" sz="4000" b="1" dirty="0" smtClean="0"/>
              <a:t>Dr. Harold Biswell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1983" y="27296"/>
            <a:ext cx="4553858" cy="6830704"/>
          </a:xfrm>
        </p:spPr>
        <p:txBody>
          <a:bodyPr/>
          <a:lstStyle/>
          <a:p>
            <a:r>
              <a:rPr lang="en-US" dirty="0" smtClean="0"/>
              <a:t>Arrived in California 1947 from Southeast</a:t>
            </a:r>
          </a:p>
          <a:p>
            <a:r>
              <a:rPr lang="en-US" dirty="0" smtClean="0"/>
              <a:t>Professor of forestry UC Berkeley</a:t>
            </a:r>
          </a:p>
          <a:p>
            <a:r>
              <a:rPr lang="en-US" dirty="0" smtClean="0"/>
              <a:t>Experience </a:t>
            </a:r>
            <a:r>
              <a:rPr lang="en-US" dirty="0" smtClean="0"/>
              <a:t>with Rx fire in long leaf pine</a:t>
            </a:r>
          </a:p>
          <a:p>
            <a:r>
              <a:rPr lang="en-US" dirty="0" smtClean="0"/>
              <a:t>Worked with CA ranchers to develop techniques for Rx fire to kill woody vegetation and promote grasses to increase grazing capacity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188" y="1143000"/>
            <a:ext cx="4826812" cy="52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81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655"/>
            <a:ext cx="8229600" cy="694353"/>
          </a:xfrm>
        </p:spPr>
        <p:txBody>
          <a:bodyPr/>
          <a:lstStyle/>
          <a:p>
            <a:r>
              <a:rPr lang="en-US" b="1" dirty="0" smtClean="0"/>
              <a:t>Range improvement burning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33584"/>
            <a:ext cx="3316852" cy="5597121"/>
          </a:xfrm>
        </p:spPr>
        <p:txBody>
          <a:bodyPr/>
          <a:lstStyle/>
          <a:p>
            <a:r>
              <a:rPr lang="en-US" sz="2800" dirty="0" smtClean="0"/>
              <a:t>Range burning reached peak in 1955 &gt; 200,000 acres burned  </a:t>
            </a:r>
          </a:p>
          <a:p>
            <a:r>
              <a:rPr lang="en-US" sz="2800" dirty="0" smtClean="0"/>
              <a:t>Then range Rx declined </a:t>
            </a:r>
          </a:p>
          <a:p>
            <a:pPr lvl="1"/>
            <a:r>
              <a:rPr lang="en-US" sz="2400" dirty="0" smtClean="0"/>
              <a:t>more homes were built on adjacent wildlands and </a:t>
            </a:r>
          </a:p>
          <a:p>
            <a:pPr lvl="1"/>
            <a:r>
              <a:rPr lang="en-US" sz="2400" dirty="0" smtClean="0"/>
              <a:t>ranchers were held liable for escape damage</a:t>
            </a:r>
            <a:endParaRPr lang="en-US" dirty="0"/>
          </a:p>
        </p:txBody>
      </p:sp>
      <p:pic>
        <p:nvPicPr>
          <p:cNvPr id="24578" name="Picture 2" descr="Image result for rangeland improvement burning in californ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9" b="19587"/>
          <a:stretch/>
        </p:blipFill>
        <p:spPr bwMode="auto">
          <a:xfrm>
            <a:off x="3385091" y="1095383"/>
            <a:ext cx="5690670" cy="479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1833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1945 first burning permits (</a:t>
            </a:r>
            <a:r>
              <a:rPr lang="en-US" sz="2800" dirty="0" err="1" smtClean="0"/>
              <a:t>CalFire</a:t>
            </a:r>
            <a:r>
              <a:rPr lang="en-US" sz="2800" dirty="0" smtClean="0"/>
              <a:t>) to conduct Rx fire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316851" y="5934670"/>
            <a:ext cx="5827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/>
              <a:t>van </a:t>
            </a:r>
            <a:r>
              <a:rPr lang="en-US" sz="1800" i="1" dirty="0" err="1" smtClean="0"/>
              <a:t>Wagtendonk</a:t>
            </a:r>
            <a:r>
              <a:rPr lang="en-US" sz="1800" i="1" dirty="0" smtClean="0"/>
              <a:t>, J.  1995. Dr. Biswell’s Influence on the Development of Prescribed Burning in California. USDA Forest Service Gen. Tech. Rep. PSW-GTR-158. 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200386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Rx fire in forests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8146"/>
          </a:xfrm>
        </p:spPr>
        <p:txBody>
          <a:bodyPr/>
          <a:lstStyle/>
          <a:p>
            <a:r>
              <a:rPr lang="en-US" dirty="0" smtClean="0"/>
              <a:t>1951 Biswell started ponderosa pine burning experiments </a:t>
            </a:r>
          </a:p>
          <a:p>
            <a:pPr lvl="1"/>
            <a:r>
              <a:rPr lang="en-US" dirty="0" smtClean="0"/>
              <a:t>to improve timber production by controlling brush in the understory, reducing fire hazards, and thinning</a:t>
            </a:r>
          </a:p>
          <a:p>
            <a:r>
              <a:rPr lang="en-US" dirty="0" smtClean="0"/>
              <a:t>1965, Dr. Biswell started his research on fuel reduction and stand modification in giant sequoia</a:t>
            </a:r>
          </a:p>
          <a:p>
            <a:r>
              <a:rPr lang="en-US" dirty="0" smtClean="0"/>
              <a:t>1970’s national and California park service and USFS adopt burning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470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68913"/>
              </p:ext>
            </p:extLst>
          </p:nvPr>
        </p:nvGraphicFramePr>
        <p:xfrm>
          <a:off x="0" y="-75612"/>
          <a:ext cx="9430110" cy="693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Acrobat Document" r:id="rId3" imgW="7543441" imgH="5829159" progId="AcroExch.Document.DC">
                  <p:embed/>
                </p:oleObj>
              </mc:Choice>
              <mc:Fallback>
                <p:oleObj name="Acrobat Document" r:id="rId3" imgW="7543441" imgH="582915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75612"/>
                        <a:ext cx="9430110" cy="6933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2702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42" y="100962"/>
            <a:ext cx="8434316" cy="6757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18683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get there from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Forest management executive order</a:t>
            </a:r>
          </a:p>
          <a:p>
            <a:r>
              <a:rPr lang="en-US" dirty="0" smtClean="0"/>
              <a:t>Forest management task force</a:t>
            </a:r>
          </a:p>
          <a:p>
            <a:r>
              <a:rPr lang="en-US" dirty="0" smtClean="0"/>
              <a:t>Fire MOU</a:t>
            </a:r>
          </a:p>
          <a:p>
            <a:r>
              <a:rPr lang="en-US" dirty="0" smtClean="0"/>
              <a:t>Prescribed fire councils (Northern Ca/Southern Sierra/ Central California</a:t>
            </a:r>
          </a:p>
          <a:p>
            <a:r>
              <a:rPr lang="en-US" dirty="0" smtClean="0"/>
              <a:t>Prescribed fire Training Exchanges (TREXs)</a:t>
            </a:r>
          </a:p>
          <a:p>
            <a:r>
              <a:rPr lang="en-US" dirty="0" smtClean="0"/>
              <a:t>You?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90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Fire regime – Fires i</a:t>
            </a:r>
            <a:r>
              <a:rPr lang="en-US" b="1" dirty="0" smtClean="0"/>
              <a:t>n a given area over long periods of time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1600200"/>
            <a:ext cx="4191933" cy="4837669"/>
          </a:xfrm>
        </p:spPr>
        <p:txBody>
          <a:bodyPr/>
          <a:lstStyle/>
          <a:p>
            <a:r>
              <a:rPr lang="en-US" dirty="0" smtClean="0"/>
              <a:t>Plants evolve adapted to that regime</a:t>
            </a:r>
          </a:p>
          <a:p>
            <a:r>
              <a:rPr lang="en-US" dirty="0" smtClean="0"/>
              <a:t>Major attributes</a:t>
            </a:r>
          </a:p>
          <a:p>
            <a:pPr lvl="1"/>
            <a:r>
              <a:rPr lang="en-US" dirty="0" smtClean="0"/>
              <a:t>Timing – season, return interval</a:t>
            </a:r>
          </a:p>
          <a:p>
            <a:pPr lvl="1"/>
            <a:r>
              <a:rPr lang="en-US" dirty="0" smtClean="0"/>
              <a:t>Size – fires, patches</a:t>
            </a:r>
          </a:p>
          <a:p>
            <a:pPr lvl="1"/>
            <a:r>
              <a:rPr lang="en-US" dirty="0" smtClean="0"/>
              <a:t>Magnitude – intensity, severity (how it affects vegetation)</a:t>
            </a:r>
          </a:p>
          <a:p>
            <a:pPr lvl="1"/>
            <a:r>
              <a:rPr lang="en-US" dirty="0" smtClean="0"/>
              <a:t>Interactions – drought, beetles, invasive species</a:t>
            </a:r>
          </a:p>
        </p:txBody>
      </p:sp>
      <p:pic>
        <p:nvPicPr>
          <p:cNvPr id="5" name="Content Placeholder 4" descr="P101019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32" y="1841159"/>
            <a:ext cx="4952068" cy="370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465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4028" r="27463" b="6065"/>
          <a:stretch/>
        </p:blipFill>
        <p:spPr>
          <a:xfrm>
            <a:off x="0" y="805215"/>
            <a:ext cx="9166946" cy="605278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11965"/>
            <a:ext cx="9166945" cy="1143000"/>
          </a:xfrm>
        </p:spPr>
        <p:txBody>
          <a:bodyPr/>
          <a:lstStyle/>
          <a:p>
            <a:r>
              <a:rPr lang="en-US" dirty="0" smtClean="0"/>
              <a:t>$100 million +$160 million in cap/trade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15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84"/>
            <a:ext cx="8229600" cy="1143000"/>
          </a:xfrm>
        </p:spPr>
        <p:txBody>
          <a:bodyPr/>
          <a:lstStyle/>
          <a:p>
            <a:r>
              <a:rPr lang="en-US" dirty="0" smtClean="0"/>
              <a:t>https://fmtf.fire.ca.gov/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135" t="17812" r="12686" b="7325"/>
          <a:stretch/>
        </p:blipFill>
        <p:spPr>
          <a:xfrm>
            <a:off x="0" y="1189084"/>
            <a:ext cx="9144000" cy="566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3400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6482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/>
              <a:t>Fire return interval – how do we know?</a:t>
            </a:r>
            <a:endParaRPr lang="en-US" sz="4000" b="1" dirty="0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28800"/>
            <a:ext cx="46482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 smtClean="0"/>
              <a:t>Sierra forests are adapted to frequent low intensity fire</a:t>
            </a:r>
          </a:p>
          <a:p>
            <a:pPr eaLnBrk="1" hangingPunct="1"/>
            <a:r>
              <a:rPr lang="en-US" altLang="en-US" sz="2800" dirty="0" smtClean="0"/>
              <a:t>Ethnographic </a:t>
            </a:r>
            <a:r>
              <a:rPr lang="en-US" altLang="en-US" sz="2800" dirty="0" smtClean="0"/>
              <a:t>interviews with native American </a:t>
            </a:r>
            <a:r>
              <a:rPr lang="en-US" altLang="en-US" sz="2800" dirty="0" smtClean="0"/>
              <a:t>tribes</a:t>
            </a:r>
          </a:p>
          <a:p>
            <a:pPr eaLnBrk="1" hangingPunct="1"/>
            <a:r>
              <a:rPr lang="en-US" altLang="en-US" sz="2800" dirty="0" smtClean="0"/>
              <a:t>Dendrochronology </a:t>
            </a:r>
            <a:r>
              <a:rPr lang="en-US" altLang="en-US" sz="2800" dirty="0" smtClean="0"/>
              <a:t>(tree ring) studies - Past fire frequency can be determined from the years between fire scars on a single tree or on several trees in an area</a:t>
            </a:r>
          </a:p>
          <a:p>
            <a:pPr eaLnBrk="1" hangingPunct="1">
              <a:lnSpc>
                <a:spcPct val="80000"/>
              </a:lnSpc>
            </a:pPr>
            <a:endParaRPr lang="en-US" altLang="en-US" sz="2300" dirty="0" smtClean="0"/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96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018588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46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Native burning in California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911" t="20201" r="40448" b="23014"/>
          <a:stretch/>
        </p:blipFill>
        <p:spPr>
          <a:xfrm>
            <a:off x="6148316" y="2438728"/>
            <a:ext cx="2995685" cy="441927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1355" t="20627" r="40550" b="23560"/>
          <a:stretch/>
        </p:blipFill>
        <p:spPr>
          <a:xfrm>
            <a:off x="2995683" y="1417638"/>
            <a:ext cx="3152633" cy="5466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4180" t="19140" r="37910" b="7591"/>
          <a:stretch/>
        </p:blipFill>
        <p:spPr>
          <a:xfrm>
            <a:off x="0" y="2425971"/>
            <a:ext cx="2955816" cy="43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11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380931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/>
              <a:t>Timing - Fire </a:t>
            </a:r>
            <a:r>
              <a:rPr lang="en-US" sz="3600" b="1" dirty="0" smtClean="0"/>
              <a:t>Return Interval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6200" y="1066800"/>
            <a:ext cx="4953000" cy="4800600"/>
          </a:xfrm>
        </p:spPr>
        <p:txBody>
          <a:bodyPr/>
          <a:lstStyle/>
          <a:p>
            <a:pPr eaLnBrk="1" hangingPunct="1"/>
            <a:r>
              <a:rPr lang="en-US" altLang="en-US" sz="3000" dirty="0" smtClean="0"/>
              <a:t>Time between two successive fire events at a given site or area </a:t>
            </a:r>
          </a:p>
          <a:p>
            <a:pPr eaLnBrk="1" hangingPunct="1"/>
            <a:r>
              <a:rPr lang="en-US" altLang="en-US" sz="3000" dirty="0" smtClean="0"/>
              <a:t>Ponderosa 5 – 12 years</a:t>
            </a:r>
          </a:p>
          <a:p>
            <a:pPr eaLnBrk="1" hangingPunct="1"/>
            <a:r>
              <a:rPr lang="en-US" altLang="en-US" sz="3000" dirty="0" smtClean="0"/>
              <a:t>Mixed conifer 8 - 20 years</a:t>
            </a:r>
          </a:p>
          <a:p>
            <a:pPr eaLnBrk="1" hangingPunct="1"/>
            <a:r>
              <a:rPr lang="en-US" altLang="en-US" sz="3000" dirty="0" smtClean="0"/>
              <a:t>Red fir 15 - 50 years</a:t>
            </a:r>
          </a:p>
          <a:p>
            <a:pPr eaLnBrk="1" hangingPunct="1"/>
            <a:r>
              <a:rPr lang="en-US" altLang="en-US" sz="3000" dirty="0" smtClean="0"/>
              <a:t>Sub-alpine 25 - 60 years</a:t>
            </a:r>
          </a:p>
          <a:p>
            <a:pPr eaLnBrk="1" hangingPunct="1"/>
            <a:r>
              <a:rPr lang="en-US" altLang="en-US" sz="3000" dirty="0" smtClean="0"/>
              <a:t>4.4 -11.9 million acres/ </a:t>
            </a:r>
            <a:r>
              <a:rPr lang="en-US" altLang="en-US" sz="3000" dirty="0" err="1" smtClean="0"/>
              <a:t>yr</a:t>
            </a:r>
            <a:r>
              <a:rPr lang="en-US" altLang="en-US" sz="3000" dirty="0" smtClean="0"/>
              <a:t> -5</a:t>
            </a:r>
            <a:r>
              <a:rPr lang="en-US" altLang="en-US" sz="3000" dirty="0" smtClean="0"/>
              <a:t>% - 12% of California’s lands burned annually </a:t>
            </a:r>
            <a:r>
              <a:rPr lang="en-US" altLang="en-US" sz="3000" dirty="0" smtClean="0"/>
              <a:t>before settlement</a:t>
            </a:r>
            <a:endParaRPr lang="en-US" altLang="en-US" sz="3000" dirty="0" smtClean="0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/>
          <a:stretch>
            <a:fillRect/>
          </a:stretch>
        </p:blipFill>
        <p:spPr bwMode="auto">
          <a:xfrm>
            <a:off x="4380931" y="152400"/>
            <a:ext cx="477671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40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820632" cy="1143000"/>
          </a:xfrm>
        </p:spPr>
        <p:txBody>
          <a:bodyPr/>
          <a:lstStyle/>
          <a:p>
            <a:r>
              <a:rPr lang="en-US" b="1" dirty="0" smtClean="0"/>
              <a:t>Fire Return Interval Departure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5830" r="4553" b="2650"/>
          <a:stretch/>
        </p:blipFill>
        <p:spPr>
          <a:xfrm>
            <a:off x="4820632" y="0"/>
            <a:ext cx="4323368" cy="6806381"/>
          </a:xfr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897039"/>
            <a:ext cx="4953000" cy="490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000" dirty="0" smtClean="0"/>
              <a:t>Measure of how many fire return intervals have been missed (or how many extra there have been)</a:t>
            </a:r>
          </a:p>
          <a:p>
            <a:r>
              <a:rPr lang="en-US" altLang="en-US" sz="3000" dirty="0" smtClean="0"/>
              <a:t>Most of Sierra is 2-3 intervals behind</a:t>
            </a:r>
          </a:p>
          <a:p>
            <a:r>
              <a:rPr lang="en-US" altLang="en-US" sz="3000" dirty="0" smtClean="0"/>
              <a:t>Southern California has many areas where there have been too frequent of fires</a:t>
            </a:r>
            <a:endParaRPr lang="en-US" alt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246961" y="682388"/>
            <a:ext cx="126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2012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29445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4648200" y="19050"/>
            <a:ext cx="4495800" cy="7734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Skies were likely smoky in the summer and fall in California before fire suppression.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‘‘Of the hundreds of persons who visit the Pacific slope in California every summer to see the mountains, few see more than the immediate foreground and a haze of smoke which even the strongest glass is unable to penetrate.’’  -- </a:t>
            </a:r>
            <a:r>
              <a:rPr lang="en-US" altLang="en-US" sz="2800" i="1" smtClean="0"/>
              <a:t>C.H. Merriam 1898, Chief, US. Biological Survey</a:t>
            </a:r>
          </a:p>
          <a:p>
            <a:endParaRPr lang="en-US" altLang="en-US" smtClean="0"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b="5556"/>
          <a:stretch>
            <a:fillRect/>
          </a:stretch>
        </p:blipFill>
        <p:spPr bwMode="auto">
          <a:xfrm>
            <a:off x="28575" y="19050"/>
            <a:ext cx="4408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57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Rslide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ANRslide_1_smANR</Template>
  <TotalTime>292</TotalTime>
  <Words>1055</Words>
  <Application>Microsoft Office PowerPoint</Application>
  <PresentationFormat>On-screen Show (4:3)</PresentationFormat>
  <Paragraphs>117</Paragraphs>
  <Slides>31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Calibri</vt:lpstr>
      <vt:lpstr>MS PGothic</vt:lpstr>
      <vt:lpstr>Arial</vt:lpstr>
      <vt:lpstr>Georgia</vt:lpstr>
      <vt:lpstr>ANRslide_1</vt:lpstr>
      <vt:lpstr>Custom Design</vt:lpstr>
      <vt:lpstr>Adobe Acrobat Document</vt:lpstr>
      <vt:lpstr>Prescribed fire in the Sierra Nevada  How did we get here? Where are we going?</vt:lpstr>
      <vt:lpstr>Talk outline</vt:lpstr>
      <vt:lpstr>Fire regime – Fires in a given area over long periods of time</vt:lpstr>
      <vt:lpstr>Fire return interval – how do we know?</vt:lpstr>
      <vt:lpstr>PowerPoint Presentation</vt:lpstr>
      <vt:lpstr>Native burning in California</vt:lpstr>
      <vt:lpstr>Timing - Fire Return Interval</vt:lpstr>
      <vt:lpstr>Fire Return Interval Departure</vt:lpstr>
      <vt:lpstr>PowerPoint Presentation</vt:lpstr>
      <vt:lpstr>Fire regime – severity (conifers)</vt:lpstr>
      <vt:lpstr>Increase in high severity fires</vt:lpstr>
      <vt:lpstr>Return interval and severity linked</vt:lpstr>
      <vt:lpstr>Consequences of Fire Suppression</vt:lpstr>
      <vt:lpstr>Consequences of Fire Suppression</vt:lpstr>
      <vt:lpstr>PowerPoint Presentation</vt:lpstr>
      <vt:lpstr>Ecological Consequences</vt:lpstr>
      <vt:lpstr>Increase in high severity fires</vt:lpstr>
      <vt:lpstr>PowerPoint Presentation</vt:lpstr>
      <vt:lpstr>Rim Fire</vt:lpstr>
      <vt:lpstr>2014 King Fire</vt:lpstr>
      <vt:lpstr>Short history on fire suppression</vt:lpstr>
      <vt:lpstr>Acknowledging the role of fire</vt:lpstr>
      <vt:lpstr>PowerPoint Presentation</vt:lpstr>
      <vt:lpstr>Dr. Harold Biswell</vt:lpstr>
      <vt:lpstr>Range improvement burning</vt:lpstr>
      <vt:lpstr>Rx fire in forests</vt:lpstr>
      <vt:lpstr>PowerPoint Presentation</vt:lpstr>
      <vt:lpstr>PowerPoint Presentation</vt:lpstr>
      <vt:lpstr>How can we get there from here?</vt:lpstr>
      <vt:lpstr>$100 million +$160 million in cap/trade</vt:lpstr>
      <vt:lpstr>https://fmtf.fire.ca.gov/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presentation notes brief.</dc:title>
  <dc:creator>Anne Lombardo</dc:creator>
  <cp:lastModifiedBy>Anne Lombardo</cp:lastModifiedBy>
  <cp:revision>31</cp:revision>
  <dcterms:created xsi:type="dcterms:W3CDTF">2018-10-01T13:48:14Z</dcterms:created>
  <dcterms:modified xsi:type="dcterms:W3CDTF">2018-10-01T18:41:13Z</dcterms:modified>
</cp:coreProperties>
</file>