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0"/>
  </p:notesMasterIdLst>
  <p:handoutMasterIdLst>
    <p:handoutMasterId r:id="rId21"/>
  </p:handoutMasterIdLst>
  <p:sldIdLst>
    <p:sldId id="278" r:id="rId2"/>
    <p:sldId id="289" r:id="rId3"/>
    <p:sldId id="291" r:id="rId4"/>
    <p:sldId id="297" r:id="rId5"/>
    <p:sldId id="300" r:id="rId6"/>
    <p:sldId id="266" r:id="rId7"/>
    <p:sldId id="283" r:id="rId8"/>
    <p:sldId id="292" r:id="rId9"/>
    <p:sldId id="294" r:id="rId10"/>
    <p:sldId id="290" r:id="rId11"/>
    <p:sldId id="295" r:id="rId12"/>
    <p:sldId id="260" r:id="rId13"/>
    <p:sldId id="299" r:id="rId14"/>
    <p:sldId id="287" r:id="rId15"/>
    <p:sldId id="288" r:id="rId16"/>
    <p:sldId id="301" r:id="rId17"/>
    <p:sldId id="268" r:id="rId18"/>
    <p:sldId id="302" r:id="rId19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5BD2C"/>
    <a:srgbClr val="4CA53D"/>
    <a:srgbClr val="36AC4A"/>
    <a:srgbClr val="3AC06D"/>
    <a:srgbClr val="5B0FC1"/>
    <a:srgbClr val="663300"/>
    <a:srgbClr val="51CF66"/>
    <a:srgbClr val="31EF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048" autoAdjust="0"/>
  </p:normalViewPr>
  <p:slideViewPr>
    <p:cSldViewPr>
      <p:cViewPr varScale="1">
        <p:scale>
          <a:sx n="104" d="100"/>
          <a:sy n="104" d="100"/>
        </p:scale>
        <p:origin x="1824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052" cy="465621"/>
          </a:xfrm>
          <a:prstGeom prst="rect">
            <a:avLst/>
          </a:prstGeom>
        </p:spPr>
        <p:txBody>
          <a:bodyPr vert="horz" lIns="91879" tIns="45939" rIns="91879" bIns="4593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760" y="0"/>
            <a:ext cx="3038052" cy="465621"/>
          </a:xfrm>
          <a:prstGeom prst="rect">
            <a:avLst/>
          </a:prstGeom>
        </p:spPr>
        <p:txBody>
          <a:bodyPr vert="horz" lIns="91879" tIns="45939" rIns="91879" bIns="45939" rtlCol="0"/>
          <a:lstStyle>
            <a:lvl1pPr algn="r">
              <a:defRPr sz="1200"/>
            </a:lvl1pPr>
          </a:lstStyle>
          <a:p>
            <a:fld id="{C940650A-F92C-4002-B17D-76D8589B498B}" type="datetimeFigureOut">
              <a:rPr lang="en-US" smtClean="0"/>
              <a:t>12/6/2017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30780"/>
            <a:ext cx="3038052" cy="465620"/>
          </a:xfrm>
          <a:prstGeom prst="rect">
            <a:avLst/>
          </a:prstGeom>
        </p:spPr>
        <p:txBody>
          <a:bodyPr vert="horz" lIns="91879" tIns="45939" rIns="91879" bIns="4593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760" y="8830780"/>
            <a:ext cx="3038052" cy="465620"/>
          </a:xfrm>
          <a:prstGeom prst="rect">
            <a:avLst/>
          </a:prstGeom>
        </p:spPr>
        <p:txBody>
          <a:bodyPr vert="horz" lIns="91879" tIns="45939" rIns="91879" bIns="45939" rtlCol="0" anchor="b"/>
          <a:lstStyle>
            <a:lvl1pPr algn="r">
              <a:defRPr sz="1200"/>
            </a:lvl1pPr>
          </a:lstStyle>
          <a:p>
            <a:fld id="{66EB1E1D-4B55-4130-BD2C-99B81E2B846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11467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052" cy="465621"/>
          </a:xfrm>
          <a:prstGeom prst="rect">
            <a:avLst/>
          </a:prstGeom>
        </p:spPr>
        <p:txBody>
          <a:bodyPr vert="horz" lIns="91879" tIns="45939" rIns="91879" bIns="4593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760" y="0"/>
            <a:ext cx="3038052" cy="465621"/>
          </a:xfrm>
          <a:prstGeom prst="rect">
            <a:avLst/>
          </a:prstGeom>
        </p:spPr>
        <p:txBody>
          <a:bodyPr vert="horz" lIns="91879" tIns="45939" rIns="91879" bIns="45939" rtlCol="0"/>
          <a:lstStyle>
            <a:lvl1pPr algn="r">
              <a:defRPr sz="1200"/>
            </a:lvl1pPr>
          </a:lstStyle>
          <a:p>
            <a:fld id="{527DC0C3-2956-41F6-B160-865FBFFEB78C}" type="datetimeFigureOut">
              <a:rPr lang="en-US" smtClean="0"/>
              <a:t>12/6/2017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77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79" tIns="45939" rIns="91879" bIns="4593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0723" y="4416191"/>
            <a:ext cx="5608956" cy="4182580"/>
          </a:xfrm>
          <a:prstGeom prst="rect">
            <a:avLst/>
          </a:prstGeom>
        </p:spPr>
        <p:txBody>
          <a:bodyPr vert="horz" lIns="91879" tIns="45939" rIns="91879" bIns="4593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180"/>
            <a:ext cx="3038052" cy="465621"/>
          </a:xfrm>
          <a:prstGeom prst="rect">
            <a:avLst/>
          </a:prstGeom>
        </p:spPr>
        <p:txBody>
          <a:bodyPr vert="horz" lIns="91879" tIns="45939" rIns="91879" bIns="4593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760" y="8829180"/>
            <a:ext cx="3038052" cy="465621"/>
          </a:xfrm>
          <a:prstGeom prst="rect">
            <a:avLst/>
          </a:prstGeom>
        </p:spPr>
        <p:txBody>
          <a:bodyPr vert="horz" lIns="91879" tIns="45939" rIns="91879" bIns="45939" rtlCol="0" anchor="b"/>
          <a:lstStyle>
            <a:lvl1pPr algn="r">
              <a:defRPr sz="1200"/>
            </a:lvl1pPr>
          </a:lstStyle>
          <a:p>
            <a:fld id="{BABB40C2-F1FF-46B7-A0D9-D0262115A0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686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BB40C2-F1FF-46B7-A0D9-D0262115A0DF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0555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BB40C2-F1FF-46B7-A0D9-D0262115A0DF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35015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defTabSz="918789">
              <a:buFont typeface="Arial" panose="020B0604020202020204" pitchFamily="34" charset="0"/>
              <a:buNone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BB40C2-F1FF-46B7-A0D9-D0262115A0DF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25611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BB40C2-F1FF-46B7-A0D9-D0262115A0DF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42227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BB40C2-F1FF-46B7-A0D9-D0262115A0DF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44341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BB40C2-F1FF-46B7-A0D9-D0262115A0DF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79809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5C2B3-2B56-4DBF-ACD7-2B99A53950D1}" type="datetimeFigureOut">
              <a:rPr lang="en-US" smtClean="0"/>
              <a:t>12/6/2017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48CA3-5DAA-4E00-86F8-3487F9CB688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5158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5C2B3-2B56-4DBF-ACD7-2B99A53950D1}" type="datetimeFigureOut">
              <a:rPr lang="en-US" smtClean="0"/>
              <a:t>12/6/2017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48CA3-5DAA-4E00-86F8-3487F9CB688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42455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5C2B3-2B56-4DBF-ACD7-2B99A53950D1}" type="datetimeFigureOut">
              <a:rPr lang="en-US" smtClean="0"/>
              <a:t>12/6/2017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48CA3-5DAA-4E00-86F8-3487F9CB688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48852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5C2B3-2B56-4DBF-ACD7-2B99A53950D1}" type="datetimeFigureOut">
              <a:rPr lang="en-US" smtClean="0"/>
              <a:t>12/6/2017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48CA3-5DAA-4E00-86F8-3487F9CB688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5513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5C2B3-2B56-4DBF-ACD7-2B99A53950D1}" type="datetimeFigureOut">
              <a:rPr lang="en-US" smtClean="0"/>
              <a:t>12/6/2017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48CA3-5DAA-4E00-86F8-3487F9CB688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4548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5C2B3-2B56-4DBF-ACD7-2B99A53950D1}" type="datetimeFigureOut">
              <a:rPr lang="en-US" smtClean="0"/>
              <a:t>12/6/2017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48CA3-5DAA-4E00-86F8-3487F9CB688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306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5C2B3-2B56-4DBF-ACD7-2B99A53950D1}" type="datetimeFigureOut">
              <a:rPr lang="en-US" smtClean="0"/>
              <a:t>12/6/2017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48CA3-5DAA-4E00-86F8-3487F9CB688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6604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5C2B3-2B56-4DBF-ACD7-2B99A53950D1}" type="datetimeFigureOut">
              <a:rPr lang="en-US" smtClean="0"/>
              <a:t>12/6/2017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48CA3-5DAA-4E00-86F8-3487F9CB688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82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5C2B3-2B56-4DBF-ACD7-2B99A53950D1}" type="datetimeFigureOut">
              <a:rPr lang="en-US" smtClean="0"/>
              <a:t>12/6/2017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48CA3-5DAA-4E00-86F8-3487F9CB688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15771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5C2B3-2B56-4DBF-ACD7-2B99A53950D1}" type="datetimeFigureOut">
              <a:rPr lang="en-US" smtClean="0"/>
              <a:t>12/6/2017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48CA3-5DAA-4E00-86F8-3487F9CB688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6949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5C2B3-2B56-4DBF-ACD7-2B99A53950D1}" type="datetimeFigureOut">
              <a:rPr lang="en-US" smtClean="0"/>
              <a:t>12/6/2017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48CA3-5DAA-4E00-86F8-3487F9CB688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05788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5C2B3-2B56-4DBF-ACD7-2B99A53950D1}" type="datetimeFigureOut">
              <a:rPr lang="en-US" smtClean="0"/>
              <a:t>12/6/2017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48CA3-5DAA-4E00-86F8-3487F9CB688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3488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5C2B3-2B56-4DBF-ACD7-2B99A53950D1}" type="datetimeFigureOut">
              <a:rPr lang="en-US" smtClean="0"/>
              <a:t>12/6/2017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48CA3-5DAA-4E00-86F8-3487F9CB688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78501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w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05C2B3-2B56-4DBF-ACD7-2B99A53950D1}" type="datetimeFigureOut">
              <a:rPr lang="en-US" smtClean="0"/>
              <a:t>12/6/2017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D48CA3-5DAA-4E00-86F8-3487F9CB688E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chemeClr val="accent6">
              <a:alpha val="35294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itle 1"/>
          <p:cNvSpPr txBox="1">
            <a:spLocks/>
          </p:cNvSpPr>
          <p:nvPr userDrawn="1"/>
        </p:nvSpPr>
        <p:spPr>
          <a:xfrm>
            <a:off x="838200" y="109380"/>
            <a:ext cx="4876800" cy="728820"/>
          </a:xfrm>
          <a:prstGeom prst="rect">
            <a:avLst/>
          </a:prstGeom>
        </p:spPr>
        <p:txBody>
          <a:bodyPr>
            <a:normAutofit fontScale="82500" lnSpcReduction="2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U.S. Forest Service</a:t>
            </a:r>
            <a:b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Wood Innovations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08" y="84396"/>
            <a:ext cx="709309" cy="75380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84146"/>
            <a:ext cx="9144000" cy="2373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13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8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  <p:sldLayoutId id="2147483709" r:id="rId13"/>
  </p:sldLayoutIdLst>
  <p:timing>
    <p:tnLst>
      <p:par>
        <p:cTn id="1" dur="indefinite" restart="never" nodeType="tmRoot"/>
      </p:par>
    </p:tn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na.fs.fed.us/werc/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www.fs.fed.us/science-technology/energy-forest-products/wood-innovations-grants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mailto:marcustaylor@fs.fed.us" TargetMode="External"/><Relationship Id="rId2" Type="http://schemas.openxmlformats.org/officeDocument/2006/relationships/hyperlink" Target="mailto:lswan01@fs.fed.us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14"/>
          <p:cNvSpPr txBox="1">
            <a:spLocks noChangeArrowheads="1"/>
          </p:cNvSpPr>
          <p:nvPr/>
        </p:nvSpPr>
        <p:spPr bwMode="auto">
          <a:xfrm>
            <a:off x="1752600" y="2514600"/>
            <a:ext cx="7162800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800" b="1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Marcus </a:t>
            </a:r>
            <a:r>
              <a:rPr lang="en-US" altLang="en-US" sz="2800" b="1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Taylor</a:t>
            </a:r>
            <a:endParaRPr lang="en-US" altLang="en-US" sz="2800" b="1" dirty="0" smtClean="0">
              <a:solidFill>
                <a:schemeClr val="tx2">
                  <a:lumMod val="50000"/>
                </a:schemeClr>
              </a:solidFill>
              <a:latin typeface="+mn-lt"/>
            </a:endParaRPr>
          </a:p>
          <a:p>
            <a:pPr eaLnBrk="1" hangingPunct="1"/>
            <a:r>
              <a:rPr lang="en-US" altLang="en-US" sz="2800" b="1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	USFS Region 5</a:t>
            </a:r>
          </a:p>
          <a:p>
            <a:pPr eaLnBrk="1" hangingPunct="1"/>
            <a:r>
              <a:rPr lang="en-US" altLang="en-US" sz="2800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Larry Swan</a:t>
            </a:r>
          </a:p>
          <a:p>
            <a:pPr eaLnBrk="1" hangingPunct="1"/>
            <a:r>
              <a:rPr lang="en-US" altLang="en-US" sz="2800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	USFS Region 5</a:t>
            </a:r>
            <a:endParaRPr lang="en-US" altLang="en-US" sz="2800" dirty="0">
              <a:solidFill>
                <a:schemeClr val="tx2">
                  <a:lumMod val="50000"/>
                </a:schemeClr>
              </a:solidFill>
              <a:latin typeface="+mn-lt"/>
            </a:endParaRPr>
          </a:p>
          <a:p>
            <a:pPr eaLnBrk="1" hangingPunct="1"/>
            <a:r>
              <a:rPr lang="en-US" altLang="en-US" sz="2800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Roger Swenson</a:t>
            </a:r>
          </a:p>
          <a:p>
            <a:pPr eaLnBrk="1" hangingPunct="1"/>
            <a:r>
              <a:rPr lang="en-US" altLang="en-US" sz="2800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	Clean Development International</a:t>
            </a:r>
            <a:r>
              <a:rPr lang="en-US" altLang="en-US" sz="2800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	</a:t>
            </a:r>
            <a:endParaRPr lang="en-US" altLang="en-US" sz="3200" dirty="0" smtClean="0">
              <a:solidFill>
                <a:schemeClr val="tx2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0" y="1219200"/>
            <a:ext cx="914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Candara" pitchFamily="34" charset="0"/>
              </a:rPr>
              <a:t>2018 </a:t>
            </a:r>
            <a:r>
              <a:rPr lang="en-US" sz="3200" b="1" dirty="0">
                <a:solidFill>
                  <a:schemeClr val="tx2">
                    <a:lumMod val="50000"/>
                  </a:schemeClr>
                </a:solidFill>
                <a:latin typeface="Candara" pitchFamily="34" charset="0"/>
              </a:rPr>
              <a:t>Wood 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Candara" pitchFamily="34" charset="0"/>
              </a:rPr>
              <a:t>Innovations Grant </a:t>
            </a:r>
          </a:p>
          <a:p>
            <a:pPr algn="ctr"/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Candara" pitchFamily="34" charset="0"/>
              </a:rPr>
              <a:t>Funding Opportunity Overview</a:t>
            </a:r>
            <a:endParaRPr lang="en-US" sz="3200" b="1" dirty="0">
              <a:solidFill>
                <a:schemeClr val="tx2">
                  <a:lumMod val="50000"/>
                </a:schemeClr>
              </a:solidFill>
              <a:latin typeface="Candara" pitchFamily="34" charset="0"/>
            </a:endParaRPr>
          </a:p>
          <a:p>
            <a:pPr algn="ctr"/>
            <a:endParaRPr lang="en-US" sz="3200" b="1" dirty="0">
              <a:solidFill>
                <a:schemeClr val="tx2">
                  <a:lumMod val="50000"/>
                </a:schemeClr>
              </a:solidFill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2942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301261"/>
            <a:ext cx="8382000" cy="5410200"/>
          </a:xfrm>
        </p:spPr>
        <p:txBody>
          <a:bodyPr>
            <a:normAutofit/>
          </a:bodyPr>
          <a:lstStyle/>
          <a:p>
            <a:pPr marL="0" indent="0">
              <a:buFontTx/>
              <a:buNone/>
              <a:defRPr/>
            </a:pPr>
            <a:endParaRPr lang="en-US" sz="2400" b="1" u="sng" dirty="0" smtClean="0">
              <a:effectLst/>
            </a:endParaRPr>
          </a:p>
          <a:p>
            <a:pPr>
              <a:defRPr/>
            </a:pPr>
            <a:r>
              <a:rPr lang="en-US" sz="2400" dirty="0" smtClean="0">
                <a:effectLst/>
              </a:rPr>
              <a:t> </a:t>
            </a:r>
            <a:r>
              <a:rPr lang="en-US" sz="2400" b="1" dirty="0" smtClean="0">
                <a:effectLst/>
              </a:rPr>
              <a:t>General</a:t>
            </a:r>
            <a:r>
              <a:rPr lang="en-US" sz="2400" dirty="0" smtClean="0">
                <a:effectLst/>
              </a:rPr>
              <a:t>: Preference will be given to projects that utilize existing infrastructure, such as existing manufacturing facilities.</a:t>
            </a:r>
          </a:p>
          <a:p>
            <a:pPr>
              <a:defRPr/>
            </a:pPr>
            <a:r>
              <a:rPr lang="en-US" sz="2400" dirty="0" smtClean="0">
                <a:effectLst/>
              </a:rPr>
              <a:t> </a:t>
            </a:r>
            <a:r>
              <a:rPr lang="en-US" sz="2400" b="1" dirty="0" smtClean="0">
                <a:effectLst/>
              </a:rPr>
              <a:t>Category 1</a:t>
            </a:r>
            <a:r>
              <a:rPr lang="en-US" sz="2400" dirty="0" smtClean="0">
                <a:effectLst/>
              </a:rPr>
              <a:t>: Preference given to proposals that bundle or address multiple wood energy projects and make use of wood generated from forest lands with high wildfire risks. Techn</a:t>
            </a:r>
            <a:r>
              <a:rPr lang="en-US" sz="2400" dirty="0" smtClean="0"/>
              <a:t>ology must be</a:t>
            </a:r>
            <a:r>
              <a:rPr lang="en-US" sz="2400" dirty="0" smtClean="0">
                <a:effectLst/>
              </a:rPr>
              <a:t> “commercially proven”.</a:t>
            </a:r>
          </a:p>
          <a:p>
            <a:pPr>
              <a:defRPr/>
            </a:pPr>
            <a:r>
              <a:rPr lang="en-US" sz="2400" dirty="0" smtClean="0">
                <a:effectLst/>
              </a:rPr>
              <a:t> </a:t>
            </a:r>
            <a:r>
              <a:rPr lang="en-US" sz="2400" b="1" dirty="0" smtClean="0">
                <a:effectLst/>
              </a:rPr>
              <a:t>Grant Category 2</a:t>
            </a:r>
            <a:r>
              <a:rPr lang="en-US" sz="2400" dirty="0" smtClean="0">
                <a:effectLst/>
              </a:rPr>
              <a:t>: Preference given to projects that support commercial building markets or other markets that use innovative wood products. </a:t>
            </a:r>
          </a:p>
          <a:p>
            <a:pPr marL="0" indent="0">
              <a:buNone/>
              <a:defRPr/>
            </a:pPr>
            <a:endParaRPr lang="en-US" sz="2400" dirty="0">
              <a:effectLst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0" y="926122"/>
            <a:ext cx="9110272" cy="7502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Preferences</a:t>
            </a:r>
            <a:endParaRPr lang="en-US" sz="3200" b="1" dirty="0">
              <a:solidFill>
                <a:schemeClr val="tx2">
                  <a:lumMod val="50000"/>
                </a:schemeClr>
              </a:solidFill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7781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 txBox="1">
            <a:spLocks/>
          </p:cNvSpPr>
          <p:nvPr/>
        </p:nvSpPr>
        <p:spPr>
          <a:xfrm>
            <a:off x="499672" y="1752600"/>
            <a:ext cx="8110928" cy="39727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en-US" sz="2400" dirty="0" smtClean="0"/>
              <a:t>Equipment purchases, basic research, and construction will NOT be funded under this funding opportunity.</a:t>
            </a:r>
          </a:p>
          <a:p>
            <a:pPr marL="0" indent="0">
              <a:buNone/>
              <a:defRPr/>
            </a:pPr>
            <a:endParaRPr lang="en-US" sz="2400" dirty="0"/>
          </a:p>
          <a:p>
            <a:pPr marL="0" indent="0">
              <a:buNone/>
              <a:defRPr/>
            </a:pPr>
            <a:r>
              <a:rPr lang="en-US" sz="2400" dirty="0" smtClean="0"/>
              <a:t>Previous exception for Computer Numeric Control (CNC) </a:t>
            </a:r>
            <a:r>
              <a:rPr lang="en-US" sz="2400" dirty="0"/>
              <a:t>machines for mass timber </a:t>
            </a:r>
            <a:r>
              <a:rPr lang="en-US" sz="2400" dirty="0" smtClean="0"/>
              <a:t>processing is NOT eligible for the 2018 RFP.</a:t>
            </a:r>
          </a:p>
          <a:p>
            <a:pPr marL="0" indent="0">
              <a:buNone/>
              <a:defRPr/>
            </a:pPr>
            <a:endParaRPr lang="en-US" sz="2000" dirty="0" smtClean="0"/>
          </a:p>
          <a:p>
            <a:pPr marL="0" indent="0">
              <a:buNone/>
              <a:defRPr/>
            </a:pPr>
            <a:r>
              <a:rPr lang="en-US" sz="2400" dirty="0" smtClean="0"/>
              <a:t>Proposals to establish or continue a SWET/SWUT/SWIT in a state with an existing Team are not eligible.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0" y="926122"/>
            <a:ext cx="9110272" cy="7502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Other items to note</a:t>
            </a:r>
            <a:endParaRPr lang="en-US" sz="3200" b="1" dirty="0">
              <a:solidFill>
                <a:schemeClr val="tx2">
                  <a:lumMod val="50000"/>
                </a:schemeClr>
              </a:solidFill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7474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926122"/>
            <a:ext cx="9110272" cy="750278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2018 RFP Timeline</a:t>
            </a:r>
            <a:endParaRPr lang="en-US" sz="3200" b="1" dirty="0">
              <a:solidFill>
                <a:schemeClr val="tx2">
                  <a:lumMod val="50000"/>
                </a:schemeClr>
              </a:solidFill>
              <a:latin typeface="Candara" panose="020E0502030303020204" pitchFamily="34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5934301"/>
              </p:ext>
            </p:extLst>
          </p:nvPr>
        </p:nvGraphicFramePr>
        <p:xfrm>
          <a:off x="321664" y="1828800"/>
          <a:ext cx="8534400" cy="2438400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2603716"/>
                <a:gridCol w="5930684"/>
              </a:tblGrid>
              <a:tr h="609600">
                <a:tc>
                  <a:txBody>
                    <a:bodyPr/>
                    <a:lstStyle/>
                    <a:p>
                      <a:r>
                        <a:rPr lang="en-US" sz="2700" b="0" dirty="0" smtClean="0"/>
                        <a:t>18 October 2017</a:t>
                      </a:r>
                      <a:endParaRPr lang="en-US" sz="27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700" b="0" dirty="0" smtClean="0"/>
                        <a:t>Request for proposals announced</a:t>
                      </a:r>
                      <a:endParaRPr lang="en-US" sz="2700" b="0" dirty="0"/>
                    </a:p>
                  </a:txBody>
                  <a:tcPr anchor="ctr"/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lang="en-US" sz="2700" b="0" dirty="0" smtClean="0"/>
                        <a:t>22 January 2018</a:t>
                      </a:r>
                      <a:endParaRPr lang="en-US" sz="27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700" b="0" dirty="0" smtClean="0"/>
                        <a:t>Proposal</a:t>
                      </a:r>
                      <a:r>
                        <a:rPr lang="en-US" sz="2700" b="0" baseline="0" dirty="0" smtClean="0"/>
                        <a:t> submission</a:t>
                      </a:r>
                      <a:r>
                        <a:rPr lang="en-US" sz="2700" b="0" dirty="0" smtClean="0"/>
                        <a:t> deadline</a:t>
                      </a:r>
                      <a:endParaRPr lang="en-US" sz="2700" b="0" dirty="0"/>
                    </a:p>
                  </a:txBody>
                  <a:tcPr anchor="ctr"/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lang="en-US" sz="2700" b="0" dirty="0" smtClean="0"/>
                        <a:t>15 April 2018</a:t>
                      </a:r>
                      <a:endParaRPr lang="en-US" sz="27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700" b="0" dirty="0" smtClean="0"/>
                        <a:t>Approximate date</a:t>
                      </a:r>
                      <a:r>
                        <a:rPr lang="en-US" sz="2700" b="0" baseline="0" dirty="0" smtClean="0"/>
                        <a:t> to a</a:t>
                      </a:r>
                      <a:r>
                        <a:rPr lang="en-US" sz="2700" b="0" dirty="0" smtClean="0"/>
                        <a:t>nnounce awardees</a:t>
                      </a:r>
                      <a:endParaRPr lang="en-US" sz="2700" b="0" dirty="0"/>
                    </a:p>
                  </a:txBody>
                  <a:tcPr anchor="ctr"/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lang="en-US" sz="2700" b="0" dirty="0" smtClean="0"/>
                        <a:t>1 July 2018</a:t>
                      </a:r>
                      <a:endParaRPr lang="en-US" sz="27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700" b="0" dirty="0" smtClean="0"/>
                        <a:t>Approximate date of award</a:t>
                      </a:r>
                      <a:endParaRPr lang="en-US" sz="2700" b="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11736" y="4419600"/>
            <a:ext cx="8686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  <a:ea typeface="+mj-ea"/>
                <a:cs typeface="+mj-cs"/>
              </a:rPr>
              <a:t>RFP:  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  <a:ea typeface="+mj-ea"/>
                <a:cs typeface="+mj-cs"/>
              </a:rPr>
              <a:t>http</a:t>
            </a:r>
            <a:r>
              <a:rPr lang="en-US" sz="2800" b="1" dirty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  <a:ea typeface="+mj-ea"/>
                <a:cs typeface="+mj-cs"/>
              </a:rPr>
              <a:t>://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  <a:ea typeface="+mj-ea"/>
                <a:cs typeface="+mj-cs"/>
              </a:rPr>
              <a:t>www.na.fs.fed.us/werc/wip/2018-rfp.shtm</a:t>
            </a:r>
            <a:endParaRPr lang="en-US" sz="2800" b="1" dirty="0">
              <a:solidFill>
                <a:schemeClr val="tx2">
                  <a:lumMod val="50000"/>
                </a:schemeClr>
              </a:solidFill>
              <a:latin typeface="Candara" panose="020E0502030303020204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736259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914400"/>
            <a:ext cx="9144000" cy="761999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Evaluation Criteria</a:t>
            </a:r>
            <a:endParaRPr lang="en-US" sz="3200" b="1" dirty="0">
              <a:solidFill>
                <a:schemeClr val="tx2">
                  <a:lumMod val="50000"/>
                </a:schemeClr>
              </a:solidFill>
              <a:latin typeface="Candara" panose="020E0502030303020204" pitchFamily="34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7330429"/>
              </p:ext>
            </p:extLst>
          </p:nvPr>
        </p:nvGraphicFramePr>
        <p:xfrm>
          <a:off x="904875" y="1981200"/>
          <a:ext cx="7334250" cy="2286000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6191250"/>
                <a:gridCol w="1143000"/>
              </a:tblGrid>
              <a:tr h="440509">
                <a:tc>
                  <a:txBody>
                    <a:bodyPr/>
                    <a:lstStyle/>
                    <a:p>
                      <a:pPr marL="0" marR="0" lvl="0" indent="0" algn="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Points</a:t>
                      </a:r>
                      <a:endParaRPr lang="en-US" sz="2400" b="1" dirty="0"/>
                    </a:p>
                  </a:txBody>
                  <a:tcPr/>
                </a:tc>
              </a:tr>
              <a:tr h="440509">
                <a:tc>
                  <a:txBody>
                    <a:bodyPr/>
                    <a:lstStyle/>
                    <a:p>
                      <a:r>
                        <a:rPr lang="en-US" sz="2400" b="0" dirty="0" smtClean="0"/>
                        <a:t>Alignment with goals/intent of RFP &amp; Category </a:t>
                      </a:r>
                      <a:endParaRPr lang="en-US" sz="2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/>
                        <a:t>20</a:t>
                      </a:r>
                      <a:endParaRPr lang="en-US" sz="2400" b="0" dirty="0"/>
                    </a:p>
                  </a:txBody>
                  <a:tcPr/>
                </a:tc>
              </a:tr>
              <a:tr h="440509">
                <a:tc>
                  <a:txBody>
                    <a:bodyPr/>
                    <a:lstStyle/>
                    <a:p>
                      <a:r>
                        <a:rPr lang="en-US" sz="2400" b="0" dirty="0" smtClean="0"/>
                        <a:t>Program of work &amp; technical approach </a:t>
                      </a:r>
                      <a:endParaRPr lang="en-US" sz="2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dirty="0" smtClean="0"/>
                        <a:t>30</a:t>
                      </a:r>
                    </a:p>
                  </a:txBody>
                  <a:tcPr/>
                </a:tc>
              </a:tr>
              <a:tr h="440509">
                <a:tc>
                  <a:txBody>
                    <a:bodyPr/>
                    <a:lstStyle/>
                    <a:p>
                      <a:r>
                        <a:rPr lang="en-US" sz="2400" b="0" dirty="0" smtClean="0"/>
                        <a:t>Project impact </a:t>
                      </a:r>
                      <a:endParaRPr lang="en-US" sz="2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/>
                        <a:t>40</a:t>
                      </a:r>
                      <a:endParaRPr lang="en-US" sz="2400" b="0" dirty="0"/>
                    </a:p>
                  </a:txBody>
                  <a:tcPr/>
                </a:tc>
              </a:tr>
              <a:tr h="297545">
                <a:tc>
                  <a:txBody>
                    <a:bodyPr/>
                    <a:lstStyle/>
                    <a:p>
                      <a:r>
                        <a:rPr lang="en-US" sz="2400" b="0" dirty="0" smtClean="0"/>
                        <a:t>Qualifications of staff, organization, and partners </a:t>
                      </a:r>
                      <a:endParaRPr lang="en-US" sz="2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/>
                        <a:t>10</a:t>
                      </a:r>
                      <a:endParaRPr lang="en-US" sz="2400" b="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34395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410200" y="4191000"/>
            <a:ext cx="1600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Click here -&gt;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95600" y="5486400"/>
            <a:ext cx="4953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r>
              <a:rPr lang="en-US" sz="2400" b="0" dirty="0" smtClean="0">
                <a:solidFill>
                  <a:srgbClr val="FFFF00"/>
                </a:solidFill>
                <a:latin typeface="Arial"/>
                <a:cs typeface="+mn-cs"/>
                <a:hlinkClick r:id="rId2"/>
              </a:rPr>
              <a:t>http</a:t>
            </a:r>
            <a:r>
              <a:rPr lang="en-US" sz="2400" b="0" dirty="0">
                <a:solidFill>
                  <a:srgbClr val="FFFF00"/>
                </a:solidFill>
                <a:latin typeface="Arial"/>
                <a:cs typeface="+mn-cs"/>
                <a:hlinkClick r:id="rId2"/>
              </a:rPr>
              <a:t>://</a:t>
            </a:r>
            <a:r>
              <a:rPr lang="en-US" sz="2400" b="0" dirty="0" smtClean="0">
                <a:solidFill>
                  <a:srgbClr val="FFFF00"/>
                </a:solidFill>
                <a:latin typeface="Arial"/>
                <a:cs typeface="+mn-cs"/>
                <a:hlinkClick r:id="rId2"/>
              </a:rPr>
              <a:t>www.na.fs.fed.us/werc/</a:t>
            </a:r>
            <a:endParaRPr lang="en-US" sz="2400" b="0" dirty="0" smtClean="0">
              <a:solidFill>
                <a:srgbClr val="FFFF00"/>
              </a:solidFill>
              <a:latin typeface="Arial"/>
              <a:cs typeface="+mn-cs"/>
            </a:endParaRPr>
          </a:p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en-US" sz="2400" b="0" dirty="0" smtClean="0">
              <a:solidFill>
                <a:srgbClr val="FFFF00"/>
              </a:solidFill>
              <a:latin typeface="Arial"/>
              <a:cs typeface="+mn-cs"/>
            </a:endParaRPr>
          </a:p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en-US" sz="2400" b="0" dirty="0" smtClean="0">
              <a:solidFill>
                <a:srgbClr val="FFFF00"/>
              </a:solidFill>
              <a:latin typeface="Arial"/>
              <a:cs typeface="+mn-cs"/>
            </a:endParaRPr>
          </a:p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en-US" sz="2400" b="0" dirty="0">
              <a:solidFill>
                <a:srgbClr val="FFFF00"/>
              </a:solidFill>
              <a:latin typeface="Arial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07162"/>
            <a:ext cx="9144000" cy="4579238"/>
          </a:xfrm>
          <a:prstGeom prst="rect">
            <a:avLst/>
          </a:prstGeom>
        </p:spPr>
      </p:pic>
      <p:cxnSp>
        <p:nvCxnSpPr>
          <p:cNvPr id="7" name="Straight Arrow Connector 6"/>
          <p:cNvCxnSpPr/>
          <p:nvPr/>
        </p:nvCxnSpPr>
        <p:spPr>
          <a:xfrm>
            <a:off x="6324600" y="3810000"/>
            <a:ext cx="1524000" cy="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4991100" y="3625334"/>
            <a:ext cx="1333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CLICK HERE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861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14400"/>
            <a:ext cx="9144000" cy="4581656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 flipH="1">
            <a:off x="2590800" y="5257800"/>
            <a:ext cx="1524000" cy="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4338961" y="5073134"/>
            <a:ext cx="236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READ THESE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6692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914400" y="4276789"/>
            <a:ext cx="7696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  <a:latin typeface="Arial"/>
                <a:hlinkClick r:id="rId2"/>
              </a:rPr>
              <a:t>https://</a:t>
            </a:r>
            <a:r>
              <a:rPr lang="en-US" sz="2400" dirty="0" smtClean="0">
                <a:solidFill>
                  <a:schemeClr val="accent1"/>
                </a:solidFill>
                <a:latin typeface="Arial"/>
                <a:hlinkClick r:id="rId2"/>
              </a:rPr>
              <a:t>www.fs.fed.us/science-technology/energy-forest-products/wood-innovations-grants</a:t>
            </a:r>
            <a:endParaRPr lang="en-US" sz="2400" b="0" dirty="0" smtClean="0">
              <a:solidFill>
                <a:schemeClr val="accent1"/>
              </a:solidFill>
              <a:latin typeface="Arial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00"/>
          <a:stretch/>
        </p:blipFill>
        <p:spPr>
          <a:xfrm>
            <a:off x="76200" y="914400"/>
            <a:ext cx="8915400" cy="3362389"/>
          </a:xfrm>
          <a:prstGeom prst="rect">
            <a:avLst/>
          </a:prstGeom>
        </p:spPr>
      </p:pic>
      <p:cxnSp>
        <p:nvCxnSpPr>
          <p:cNvPr id="9" name="Straight Arrow Connector 8"/>
          <p:cNvCxnSpPr/>
          <p:nvPr/>
        </p:nvCxnSpPr>
        <p:spPr>
          <a:xfrm flipH="1">
            <a:off x="4648200" y="4038600"/>
            <a:ext cx="1524000" cy="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6248400" y="3853934"/>
            <a:ext cx="236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READ THESE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3280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914400"/>
            <a:ext cx="9144000" cy="838200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Forest Service Regional Coordinators</a:t>
            </a:r>
            <a:endParaRPr lang="en-US" sz="3200" b="1" dirty="0">
              <a:solidFill>
                <a:schemeClr val="tx2">
                  <a:lumMod val="50000"/>
                </a:schemeClr>
              </a:solidFill>
              <a:latin typeface="Candara" panose="020E0502030303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770743"/>
            <a:ext cx="8991600" cy="4172857"/>
          </a:xfrm>
        </p:spPr>
        <p:txBody>
          <a:bodyPr>
            <a:normAutofit/>
          </a:bodyPr>
          <a:lstStyle/>
          <a:p>
            <a:r>
              <a:rPr lang="en-US" sz="2800" dirty="0" smtClean="0"/>
              <a:t> </a:t>
            </a:r>
            <a:r>
              <a:rPr lang="en-US" sz="2800" dirty="0"/>
              <a:t>Receive </a:t>
            </a:r>
            <a:r>
              <a:rPr lang="en-US" sz="2800" b="1" u="sng" dirty="0"/>
              <a:t>all</a:t>
            </a:r>
            <a:r>
              <a:rPr lang="en-US" sz="2800" dirty="0"/>
              <a:t> application submittals by </a:t>
            </a:r>
            <a:r>
              <a:rPr lang="en-US" sz="2800" dirty="0" smtClean="0"/>
              <a:t>e-mail (PDF or Word) </a:t>
            </a:r>
            <a:endParaRPr lang="en-US" sz="2800" dirty="0" smtClean="0"/>
          </a:p>
          <a:p>
            <a:r>
              <a:rPr lang="en-US" sz="2800" dirty="0"/>
              <a:t> </a:t>
            </a:r>
            <a:r>
              <a:rPr lang="en-US" sz="2800" dirty="0" smtClean="0"/>
              <a:t>Advise interested applicants and answer questions</a:t>
            </a:r>
          </a:p>
          <a:p>
            <a:r>
              <a:rPr lang="en-US" sz="2800" dirty="0" smtClean="0"/>
              <a:t> Manage grants &amp; participate with cooperative agreements</a:t>
            </a:r>
          </a:p>
          <a:p>
            <a:r>
              <a:rPr lang="en-US" sz="2800" dirty="0" smtClean="0"/>
              <a:t> Receive communication </a:t>
            </a:r>
            <a:r>
              <a:rPr lang="en-US" sz="2800" dirty="0"/>
              <a:t>about media events or activities generated by the award </a:t>
            </a:r>
            <a:r>
              <a:rPr lang="en-US" sz="2800" dirty="0" smtClean="0"/>
              <a:t>from awardees </a:t>
            </a:r>
            <a:endParaRPr lang="en-US" sz="2800" dirty="0"/>
          </a:p>
          <a:p>
            <a:endParaRPr lang="en-US" sz="28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2949400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500062"/>
            <a:ext cx="7886700" cy="1325563"/>
          </a:xfrm>
        </p:spPr>
        <p:txBody>
          <a:bodyPr/>
          <a:lstStyle/>
          <a:p>
            <a:r>
              <a:rPr lang="en-US" dirty="0" smtClean="0"/>
              <a:t>Contact Information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0" y="1840923"/>
            <a:ext cx="7886700" cy="4351338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/>
              <a:t>Larry Swan</a:t>
            </a:r>
          </a:p>
          <a:p>
            <a:pPr marL="0" indent="0">
              <a:buNone/>
            </a:pPr>
            <a:r>
              <a:rPr lang="en-US" dirty="0" smtClean="0">
                <a:hlinkClick r:id="rId2"/>
              </a:rPr>
              <a:t>lswan01@fs.fed.us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707.562.8917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 smtClean="0"/>
              <a:t>Marcus Taylor</a:t>
            </a:r>
          </a:p>
          <a:p>
            <a:pPr marL="0" indent="0">
              <a:buNone/>
            </a:pPr>
            <a:r>
              <a:rPr lang="en-US" dirty="0" smtClean="0">
                <a:hlinkClick r:id="rId3"/>
              </a:rPr>
              <a:t>marcustaylor@fs.fed.us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707.562.9122</a:t>
            </a:r>
          </a:p>
        </p:txBody>
      </p:sp>
    </p:spTree>
    <p:extLst>
      <p:ext uri="{BB962C8B-B14F-4D97-AF65-F5344CB8AC3E}">
        <p14:creationId xmlns:p14="http://schemas.microsoft.com/office/powerpoint/2010/main" val="22187282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0" y="926122"/>
            <a:ext cx="9110272" cy="750278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Background</a:t>
            </a:r>
            <a:endParaRPr lang="en-US" sz="3200" b="1" dirty="0">
              <a:solidFill>
                <a:schemeClr val="tx2">
                  <a:lumMod val="50000"/>
                </a:schemeClr>
              </a:solidFill>
              <a:latin typeface="Candara" panose="020E0502030303020204" pitchFamily="34" charset="0"/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sz="quarter" idx="1"/>
          </p:nvPr>
        </p:nvSpPr>
        <p:spPr>
          <a:xfrm>
            <a:off x="364136" y="1524000"/>
            <a:ext cx="8703664" cy="51816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2800" dirty="0" smtClean="0">
                <a:effectLst/>
              </a:rPr>
              <a:t> Substantially expand and accelerate wood energy and wood products markets throughout the United States to support forest management needs on National Forest System and other forest lands.</a:t>
            </a:r>
          </a:p>
          <a:p>
            <a:pPr marL="0" indent="0">
              <a:buFontTx/>
              <a:buNone/>
              <a:defRPr/>
            </a:pPr>
            <a:endParaRPr lang="en-US" sz="200" dirty="0" smtClean="0">
              <a:effectLst/>
            </a:endParaRPr>
          </a:p>
          <a:p>
            <a:pPr>
              <a:defRPr/>
            </a:pPr>
            <a:r>
              <a:rPr lang="en-US" sz="2800" dirty="0" smtClean="0">
                <a:effectLst/>
              </a:rPr>
              <a:t> RFP supports The Agricultural Act of 2014 (Public Law 113-79), Rural Revitalization Technologies (7 U.S.C. 6601), and the nationwide challenge of disposing of hazardous fuels and other wood residues from forestlands to support wood energy and wood products markets. </a:t>
            </a:r>
          </a:p>
          <a:p>
            <a:pPr marL="0" indent="0">
              <a:buFontTx/>
              <a:buNone/>
              <a:defRPr/>
            </a:pP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2385245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0" y="926122"/>
            <a:ext cx="9110272" cy="750278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Wood Innovation Grant Goals</a:t>
            </a:r>
            <a:endParaRPr lang="en-US" sz="3200" b="1" dirty="0">
              <a:solidFill>
                <a:schemeClr val="tx2">
                  <a:lumMod val="50000"/>
                </a:schemeClr>
              </a:solidFill>
              <a:latin typeface="Candara" panose="020E0502030303020204" pitchFamily="34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1676400"/>
            <a:ext cx="8382000" cy="4953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  <a:defRPr/>
            </a:pPr>
            <a:endParaRPr lang="en-US" sz="1400" dirty="0" smtClean="0"/>
          </a:p>
          <a:p>
            <a:pPr lvl="1">
              <a:defRPr/>
            </a:pPr>
            <a:r>
              <a:rPr lang="en-US" sz="2800" dirty="0" smtClean="0"/>
              <a:t> Reduce hazardous fuels and improve forest health on National Forest System and other forest lands</a:t>
            </a:r>
          </a:p>
          <a:p>
            <a:pPr marL="457200" lvl="1" indent="0">
              <a:buFont typeface="Times New Roman" pitchFamily="18" charset="0"/>
              <a:buNone/>
              <a:defRPr/>
            </a:pPr>
            <a:endParaRPr lang="en-US" sz="700" dirty="0" smtClean="0"/>
          </a:p>
          <a:p>
            <a:pPr lvl="1">
              <a:defRPr/>
            </a:pPr>
            <a:r>
              <a:rPr lang="en-US" sz="2800" dirty="0" smtClean="0"/>
              <a:t> Reduce costs of forest management on all land types</a:t>
            </a:r>
          </a:p>
          <a:p>
            <a:pPr marL="457200" lvl="1" indent="0">
              <a:buFont typeface="Times New Roman" pitchFamily="18" charset="0"/>
              <a:buNone/>
              <a:defRPr/>
            </a:pPr>
            <a:endParaRPr lang="en-US" sz="700" dirty="0" smtClean="0"/>
          </a:p>
          <a:p>
            <a:pPr lvl="1">
              <a:defRPr/>
            </a:pPr>
            <a:r>
              <a:rPr lang="en-US" sz="2800" dirty="0" smtClean="0"/>
              <a:t> Promote economic and environmental health of communities</a:t>
            </a:r>
          </a:p>
          <a:p>
            <a:pPr marL="457200" lvl="1" indent="0">
              <a:buFont typeface="Arial" panose="020B0604020202020204" pitchFamily="34" charset="0"/>
              <a:buNone/>
              <a:defRPr/>
            </a:pPr>
            <a:endParaRPr lang="en-US" sz="2800" dirty="0" smtClean="0"/>
          </a:p>
          <a:p>
            <a:pPr marL="0" indent="0">
              <a:buFontTx/>
              <a:buNone/>
              <a:defRPr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089355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0" y="926122"/>
            <a:ext cx="9110272" cy="750278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History</a:t>
            </a:r>
            <a:endParaRPr lang="en-US" sz="3200" b="1" dirty="0">
              <a:solidFill>
                <a:schemeClr val="tx2">
                  <a:lumMod val="50000"/>
                </a:schemeClr>
              </a:solidFill>
              <a:latin typeface="Candara" panose="020E0502030303020204" pitchFamily="34" charset="0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402736" y="1447800"/>
            <a:ext cx="4741264" cy="47244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600" dirty="0" smtClean="0"/>
          </a:p>
          <a:p>
            <a:pPr marL="0" indent="0">
              <a:buNone/>
            </a:pPr>
            <a:r>
              <a:rPr lang="en-US" sz="2600" b="1" dirty="0" smtClean="0"/>
              <a:t>2017</a:t>
            </a:r>
          </a:p>
          <a:p>
            <a:pPr marL="0" indent="0">
              <a:buNone/>
            </a:pPr>
            <a:r>
              <a:rPr lang="en-US" sz="2600" dirty="0" smtClean="0"/>
              <a:t>Awarded </a:t>
            </a:r>
            <a:r>
              <a:rPr lang="en-US" sz="2600" dirty="0"/>
              <a:t>over </a:t>
            </a:r>
            <a:r>
              <a:rPr lang="en-US" sz="2600" dirty="0" smtClean="0"/>
              <a:t>$8.3M</a:t>
            </a:r>
            <a:endParaRPr lang="en-US" sz="2600" dirty="0"/>
          </a:p>
          <a:p>
            <a:pPr lvl="1"/>
            <a:r>
              <a:rPr lang="en-US" sz="2600" dirty="0" smtClean="0"/>
              <a:t>38 awards (114 proposals): </a:t>
            </a:r>
          </a:p>
          <a:p>
            <a:pPr lvl="2"/>
            <a:r>
              <a:rPr lang="en-US" sz="2600" dirty="0" smtClean="0"/>
              <a:t>12 </a:t>
            </a:r>
            <a:r>
              <a:rPr lang="en-US" sz="2600" dirty="0"/>
              <a:t>wood </a:t>
            </a:r>
            <a:r>
              <a:rPr lang="en-US" sz="2600" dirty="0" smtClean="0"/>
              <a:t>energy</a:t>
            </a:r>
          </a:p>
          <a:p>
            <a:pPr lvl="2"/>
            <a:r>
              <a:rPr lang="en-US" sz="2600" dirty="0" smtClean="0"/>
              <a:t>26 </a:t>
            </a:r>
            <a:r>
              <a:rPr lang="en-US" sz="2600" dirty="0"/>
              <a:t>wood </a:t>
            </a:r>
            <a:r>
              <a:rPr lang="en-US" sz="2600" dirty="0" smtClean="0"/>
              <a:t>products</a:t>
            </a:r>
            <a:endParaRPr lang="en-US" sz="2600" dirty="0"/>
          </a:p>
          <a:p>
            <a:pPr lvl="1"/>
            <a:r>
              <a:rPr lang="en-US" sz="2600" dirty="0" smtClean="0"/>
              <a:t>Matched by $37M+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228600" y="1905000"/>
            <a:ext cx="4495800" cy="47244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600" b="1" dirty="0" smtClean="0"/>
              <a:t>2016</a:t>
            </a:r>
          </a:p>
          <a:p>
            <a:pPr marL="0" indent="0">
              <a:buNone/>
            </a:pPr>
            <a:r>
              <a:rPr lang="en-US" sz="2600" dirty="0" smtClean="0"/>
              <a:t>Awarded over $8.5M</a:t>
            </a:r>
          </a:p>
          <a:p>
            <a:pPr lvl="1"/>
            <a:r>
              <a:rPr lang="en-US" sz="2600" dirty="0" smtClean="0"/>
              <a:t>41 awards (77 proposals):</a:t>
            </a:r>
          </a:p>
          <a:p>
            <a:pPr lvl="2"/>
            <a:r>
              <a:rPr lang="en-US" sz="2600" dirty="0" smtClean="0"/>
              <a:t>17 </a:t>
            </a:r>
            <a:r>
              <a:rPr lang="en-US" sz="2600" dirty="0"/>
              <a:t>wood energy </a:t>
            </a:r>
            <a:endParaRPr lang="en-US" sz="2600" dirty="0" smtClean="0"/>
          </a:p>
          <a:p>
            <a:pPr lvl="2"/>
            <a:r>
              <a:rPr lang="en-US" sz="2600" dirty="0" smtClean="0"/>
              <a:t>24 </a:t>
            </a:r>
            <a:r>
              <a:rPr lang="en-US" sz="2600" dirty="0"/>
              <a:t>wood </a:t>
            </a:r>
            <a:r>
              <a:rPr lang="en-US" sz="2600" dirty="0" smtClean="0"/>
              <a:t>products</a:t>
            </a:r>
            <a:endParaRPr lang="en-US" sz="2600" dirty="0"/>
          </a:p>
          <a:p>
            <a:pPr lvl="1"/>
            <a:r>
              <a:rPr lang="en-US" sz="2600" dirty="0" smtClean="0"/>
              <a:t>Matched by $18M+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693986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0" y="926122"/>
            <a:ext cx="9110272" cy="750278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Region 5 History</a:t>
            </a:r>
            <a:endParaRPr lang="en-US" sz="3200" b="1" dirty="0">
              <a:solidFill>
                <a:schemeClr val="tx2">
                  <a:lumMod val="50000"/>
                </a:schemeClr>
              </a:solidFill>
              <a:latin typeface="Candara" panose="020E0502030303020204" pitchFamily="34" charset="0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402736" y="1447800"/>
            <a:ext cx="4741264" cy="47244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600" dirty="0" smtClean="0"/>
          </a:p>
          <a:p>
            <a:pPr marL="0" indent="0">
              <a:buNone/>
            </a:pPr>
            <a:r>
              <a:rPr lang="en-US" sz="2600" b="1" dirty="0" smtClean="0"/>
              <a:t>2017</a:t>
            </a:r>
          </a:p>
          <a:p>
            <a:pPr marL="0" indent="0">
              <a:buNone/>
            </a:pPr>
            <a:r>
              <a:rPr lang="en-US" sz="2600" dirty="0" smtClean="0"/>
              <a:t>114 proposals nationally</a:t>
            </a:r>
          </a:p>
          <a:p>
            <a:pPr marL="0" indent="0">
              <a:buNone/>
            </a:pPr>
            <a:r>
              <a:rPr lang="en-US" sz="2600" dirty="0"/>
              <a:t>38 </a:t>
            </a:r>
            <a:r>
              <a:rPr lang="en-US" sz="2600" dirty="0" smtClean="0"/>
              <a:t>projects funded</a:t>
            </a:r>
          </a:p>
          <a:p>
            <a:pPr marL="0" indent="0">
              <a:buNone/>
            </a:pPr>
            <a:r>
              <a:rPr lang="en-US" sz="2600" dirty="0" smtClean="0"/>
              <a:t>7 awards in Region 5</a:t>
            </a:r>
          </a:p>
          <a:p>
            <a:pPr lvl="2"/>
            <a:r>
              <a:rPr lang="en-US" sz="2600" dirty="0" smtClean="0"/>
              <a:t>5 </a:t>
            </a:r>
            <a:r>
              <a:rPr lang="en-US" sz="2600" dirty="0"/>
              <a:t>wood </a:t>
            </a:r>
            <a:r>
              <a:rPr lang="en-US" sz="2600" dirty="0" smtClean="0"/>
              <a:t>energy</a:t>
            </a:r>
          </a:p>
          <a:p>
            <a:pPr lvl="2"/>
            <a:r>
              <a:rPr lang="en-US" sz="2600" dirty="0" smtClean="0"/>
              <a:t>2 </a:t>
            </a:r>
            <a:r>
              <a:rPr lang="en-US" sz="2600" dirty="0"/>
              <a:t>wood </a:t>
            </a:r>
            <a:r>
              <a:rPr lang="en-US" sz="2600" dirty="0" smtClean="0"/>
              <a:t>products</a:t>
            </a:r>
            <a:endParaRPr lang="en-US" sz="260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228600" y="1905000"/>
            <a:ext cx="4495800" cy="47244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600" b="1" dirty="0" smtClean="0"/>
              <a:t>2016</a:t>
            </a:r>
          </a:p>
          <a:p>
            <a:pPr marL="0" indent="0">
              <a:buNone/>
            </a:pPr>
            <a:r>
              <a:rPr lang="en-US" sz="2600" dirty="0" smtClean="0"/>
              <a:t>77 proposals nationally</a:t>
            </a:r>
            <a:endParaRPr lang="en-US" sz="2600" dirty="0"/>
          </a:p>
          <a:p>
            <a:pPr marL="0" indent="0">
              <a:buNone/>
            </a:pPr>
            <a:r>
              <a:rPr lang="en-US" sz="2600" dirty="0" smtClean="0"/>
              <a:t>41 projects funded</a:t>
            </a:r>
          </a:p>
          <a:p>
            <a:pPr marL="0" indent="0">
              <a:buNone/>
            </a:pPr>
            <a:r>
              <a:rPr lang="en-US" sz="2600" dirty="0" smtClean="0"/>
              <a:t>7 awards in Region 5</a:t>
            </a:r>
          </a:p>
          <a:p>
            <a:pPr lvl="2"/>
            <a:r>
              <a:rPr lang="en-US" sz="2600" dirty="0" smtClean="0"/>
              <a:t>5 </a:t>
            </a:r>
            <a:r>
              <a:rPr lang="en-US" sz="2600" dirty="0"/>
              <a:t>wood energy </a:t>
            </a:r>
            <a:endParaRPr lang="en-US" sz="2600" dirty="0" smtClean="0"/>
          </a:p>
          <a:p>
            <a:pPr lvl="2"/>
            <a:r>
              <a:rPr lang="en-US" sz="2600" dirty="0" smtClean="0"/>
              <a:t>2 </a:t>
            </a:r>
            <a:r>
              <a:rPr lang="en-US" sz="2600" dirty="0"/>
              <a:t>wood </a:t>
            </a:r>
            <a:r>
              <a:rPr lang="en-US" sz="2600" dirty="0" smtClean="0"/>
              <a:t>products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2089194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7650" y="1843089"/>
            <a:ext cx="8743950" cy="5167311"/>
          </a:xfrm>
        </p:spPr>
        <p:txBody>
          <a:bodyPr>
            <a:noAutofit/>
          </a:bodyPr>
          <a:lstStyle/>
          <a:p>
            <a:r>
              <a:rPr lang="en-US" sz="2800" dirty="0" smtClean="0"/>
              <a:t> </a:t>
            </a:r>
            <a:r>
              <a:rPr lang="en-US" sz="2800" b="1" u="sng" dirty="0"/>
              <a:t>Available Funding</a:t>
            </a:r>
            <a:r>
              <a:rPr lang="en-US" sz="2800" dirty="0"/>
              <a:t>: </a:t>
            </a:r>
            <a:r>
              <a:rPr lang="en-US" sz="2800" dirty="0" smtClean="0"/>
              <a:t>Expect about </a:t>
            </a:r>
            <a:r>
              <a:rPr lang="en-US" sz="2800" dirty="0"/>
              <a:t>$</a:t>
            </a:r>
            <a:r>
              <a:rPr lang="en-US" sz="2800" dirty="0" smtClean="0"/>
              <a:t>7 </a:t>
            </a:r>
            <a:r>
              <a:rPr lang="en-US" sz="2800" dirty="0"/>
              <a:t>million. Most awards (excluding match) will not exceed $</a:t>
            </a:r>
            <a:r>
              <a:rPr lang="en-US" sz="2800" dirty="0" smtClean="0"/>
              <a:t>250,000 (should see around 30 projects funded)</a:t>
            </a:r>
            <a:endParaRPr lang="en-US" sz="2800" dirty="0"/>
          </a:p>
          <a:p>
            <a:pPr marL="0" indent="0">
              <a:buNone/>
            </a:pPr>
            <a:r>
              <a:rPr lang="en-US" sz="2800" dirty="0" smtClean="0"/>
              <a:t> </a:t>
            </a:r>
            <a:r>
              <a:rPr lang="en-US" sz="2800" b="1" dirty="0" smtClean="0"/>
              <a:t> </a:t>
            </a:r>
          </a:p>
          <a:p>
            <a:r>
              <a:rPr lang="en-US" sz="2800" b="1" dirty="0" smtClean="0"/>
              <a:t> </a:t>
            </a:r>
            <a:r>
              <a:rPr lang="en-US" sz="2800" b="1" u="sng" dirty="0" smtClean="0"/>
              <a:t>Eligible applicants</a:t>
            </a:r>
            <a:r>
              <a:rPr lang="en-US" sz="2800" dirty="0" smtClean="0"/>
              <a:t>: For-profits; </a:t>
            </a:r>
            <a:r>
              <a:rPr lang="en-US" sz="2800" dirty="0"/>
              <a:t>State, local, and Tribal governments; school districts; communities; not-for-profit organizations; </a:t>
            </a:r>
            <a:r>
              <a:rPr lang="en-US" sz="2800" dirty="0" smtClean="0"/>
              <a:t>and </a:t>
            </a:r>
            <a:r>
              <a:rPr lang="en-US" sz="2800" dirty="0"/>
              <a:t>special purpose </a:t>
            </a:r>
            <a:r>
              <a:rPr lang="en-US" sz="2800" dirty="0" smtClean="0"/>
              <a:t>districts</a:t>
            </a:r>
          </a:p>
          <a:p>
            <a:pPr marL="0" indent="0">
              <a:buNone/>
            </a:pPr>
            <a:endParaRPr lang="en-US" sz="2800" dirty="0" smtClean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926122"/>
            <a:ext cx="9110272" cy="7502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2018 Overview</a:t>
            </a:r>
            <a:endParaRPr lang="en-US" sz="3200" b="1" dirty="0">
              <a:solidFill>
                <a:schemeClr val="tx2">
                  <a:lumMod val="50000"/>
                </a:schemeClr>
              </a:solidFill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5176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90689"/>
            <a:ext cx="8763000" cy="5167311"/>
          </a:xfrm>
        </p:spPr>
        <p:txBody>
          <a:bodyPr>
            <a:noAutofit/>
          </a:bodyPr>
          <a:lstStyle/>
          <a:p>
            <a:r>
              <a:rPr lang="en-US" sz="2800" b="1" dirty="0" smtClean="0"/>
              <a:t> </a:t>
            </a:r>
            <a:r>
              <a:rPr lang="en-US" sz="2800" b="1" u="sng" dirty="0" smtClean="0"/>
              <a:t>Matching</a:t>
            </a:r>
            <a:r>
              <a:rPr lang="en-US" sz="2800" b="1" dirty="0"/>
              <a:t>: </a:t>
            </a:r>
            <a:r>
              <a:rPr lang="en-US" sz="2800" dirty="0"/>
              <a:t>Applicants must contribute at least 50% of the Forest Service requested funds. For every $2 of Federal funding requested, applicants must provide at least $1 in match. Cash or in-kind match allowed. </a:t>
            </a:r>
            <a:r>
              <a:rPr lang="en-US" sz="2800" dirty="0" smtClean="0"/>
              <a:t>Federal </a:t>
            </a:r>
            <a:r>
              <a:rPr lang="en-US" sz="2800" dirty="0"/>
              <a:t>salary cannot be </a:t>
            </a:r>
            <a:r>
              <a:rPr lang="en-US" sz="2800" dirty="0" smtClean="0"/>
              <a:t>match.</a:t>
            </a:r>
          </a:p>
          <a:p>
            <a:pPr marL="0" indent="0">
              <a:buNone/>
            </a:pPr>
            <a:endParaRPr lang="en-US" sz="1600" dirty="0" smtClean="0"/>
          </a:p>
          <a:p>
            <a:r>
              <a:rPr lang="en-US" sz="2800" b="1" dirty="0" smtClean="0"/>
              <a:t> </a:t>
            </a:r>
            <a:r>
              <a:rPr lang="en-US" sz="2800" b="1" u="sng" dirty="0" smtClean="0"/>
              <a:t>Award </a:t>
            </a:r>
            <a:r>
              <a:rPr lang="en-US" sz="2800" b="1" u="sng" dirty="0"/>
              <a:t>Type</a:t>
            </a:r>
            <a:r>
              <a:rPr lang="en-US" sz="2800" dirty="0"/>
              <a:t>: </a:t>
            </a:r>
            <a:r>
              <a:rPr lang="en-US" sz="2800" dirty="0" smtClean="0"/>
              <a:t>Grants </a:t>
            </a:r>
            <a:r>
              <a:rPr lang="en-US" sz="2800" dirty="0"/>
              <a:t>and Cooperative </a:t>
            </a:r>
            <a:r>
              <a:rPr lang="en-US" sz="2800" dirty="0" smtClean="0"/>
              <a:t>Agreements </a:t>
            </a:r>
            <a:r>
              <a:rPr lang="en-US" sz="2800" dirty="0"/>
              <a:t>under this announcement are </a:t>
            </a:r>
            <a:r>
              <a:rPr lang="en-US" sz="2800" dirty="0" smtClean="0"/>
              <a:t>typically </a:t>
            </a:r>
            <a:r>
              <a:rPr lang="en-US" sz="2800" dirty="0"/>
              <a:t>2 to 3 years.</a:t>
            </a:r>
            <a:endParaRPr lang="en-US" sz="2800" dirty="0" smtClean="0"/>
          </a:p>
          <a:p>
            <a:pPr marL="0" indent="0">
              <a:buNone/>
            </a:pPr>
            <a:endParaRPr lang="en-US" sz="2800" dirty="0" smtClean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926122"/>
            <a:ext cx="9110272" cy="7502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2018 Overview</a:t>
            </a:r>
            <a:endParaRPr lang="en-US" sz="3200" b="1" dirty="0">
              <a:solidFill>
                <a:schemeClr val="tx2">
                  <a:lumMod val="50000"/>
                </a:schemeClr>
              </a:solidFill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7723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1600200"/>
            <a:ext cx="8839200" cy="3810000"/>
          </a:xfrm>
        </p:spPr>
        <p:txBody>
          <a:bodyPr>
            <a:noAutofit/>
          </a:bodyPr>
          <a:lstStyle/>
          <a:p>
            <a:pPr marL="0" indent="0">
              <a:buFontTx/>
              <a:buNone/>
              <a:defRPr/>
            </a:pPr>
            <a:r>
              <a:rPr lang="en-US" sz="2400" i="1" dirty="0" smtClean="0">
                <a:effectLst/>
              </a:rPr>
              <a:t>Intent</a:t>
            </a:r>
            <a:r>
              <a:rPr lang="en-US" sz="2400" dirty="0" smtClean="0">
                <a:effectLst/>
              </a:rPr>
              <a:t>:</a:t>
            </a:r>
          </a:p>
          <a:p>
            <a:pPr lvl="1">
              <a:defRPr/>
            </a:pPr>
            <a:r>
              <a:rPr lang="en-US" sz="2400" dirty="0" smtClean="0">
                <a:effectLst/>
              </a:rPr>
              <a:t> Stimulate, expand, or support wood energy markets that depend on forest residues or forest byproducts generated from all land types.</a:t>
            </a:r>
            <a:endParaRPr lang="en-US" sz="2400" i="1" dirty="0" smtClean="0"/>
          </a:p>
          <a:p>
            <a:pPr marL="0" indent="0">
              <a:buNone/>
              <a:defRPr/>
            </a:pPr>
            <a:r>
              <a:rPr lang="en-US" sz="2400" i="1" dirty="0" smtClean="0"/>
              <a:t>Example</a:t>
            </a:r>
            <a:r>
              <a:rPr lang="en-US" sz="2400" dirty="0" smtClean="0"/>
              <a:t>:</a:t>
            </a:r>
            <a:endParaRPr lang="en-US" sz="2400" dirty="0" smtClean="0">
              <a:effectLst/>
            </a:endParaRPr>
          </a:p>
          <a:p>
            <a:pPr lvl="1">
              <a:defRPr/>
            </a:pPr>
            <a:r>
              <a:rPr lang="en-US" sz="2400" dirty="0" smtClean="0">
                <a:effectLst/>
              </a:rPr>
              <a:t> Complete key requirements (engineering designs, cost analyses, and permitting) necessary in the later stages of wood energy project development to secure financing.</a:t>
            </a:r>
          </a:p>
          <a:p>
            <a:pPr marL="342900" lvl="1" indent="0">
              <a:buNone/>
              <a:defRPr/>
            </a:pPr>
            <a:endParaRPr lang="en-US" sz="400" dirty="0" smtClean="0">
              <a:effectLst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-838200" y="926122"/>
            <a:ext cx="10896600" cy="7502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Category 1: Expansion of Wood Energy Markets &amp; Products</a:t>
            </a:r>
            <a:endParaRPr lang="en-US" sz="2800" b="1" dirty="0">
              <a:solidFill>
                <a:schemeClr val="tx2">
                  <a:lumMod val="50000"/>
                </a:schemeClr>
              </a:solidFill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2084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sz="quarter" idx="1"/>
          </p:nvPr>
        </p:nvSpPr>
        <p:spPr>
          <a:xfrm>
            <a:off x="135536" y="1524000"/>
            <a:ext cx="8839200" cy="5562600"/>
          </a:xfrm>
        </p:spPr>
        <p:txBody>
          <a:bodyPr>
            <a:noAutofit/>
          </a:bodyPr>
          <a:lstStyle/>
          <a:p>
            <a:pPr marL="0" indent="0">
              <a:buNone/>
              <a:defRPr/>
            </a:pPr>
            <a:endParaRPr lang="en-US" sz="1100" dirty="0"/>
          </a:p>
          <a:p>
            <a:pPr marL="0" indent="0">
              <a:buNone/>
              <a:defRPr/>
            </a:pPr>
            <a:r>
              <a:rPr lang="en-US" sz="2400" i="1" dirty="0" smtClean="0"/>
              <a:t>Intent</a:t>
            </a:r>
            <a:r>
              <a:rPr lang="en-US" sz="2800" dirty="0"/>
              <a:t>:</a:t>
            </a:r>
          </a:p>
          <a:p>
            <a:pPr lvl="1">
              <a:defRPr/>
            </a:pPr>
            <a:r>
              <a:rPr lang="en-US" sz="2400" dirty="0" smtClean="0"/>
              <a:t> Promote </a:t>
            </a:r>
            <a:r>
              <a:rPr lang="en-US" sz="2400" dirty="0"/>
              <a:t>markets that create or expand the demand </a:t>
            </a:r>
            <a:r>
              <a:rPr lang="en-US" sz="2400" dirty="0" smtClean="0"/>
              <a:t>for non-energy </a:t>
            </a:r>
            <a:r>
              <a:rPr lang="en-US" sz="2400" dirty="0"/>
              <a:t>based </a:t>
            </a:r>
            <a:r>
              <a:rPr lang="en-US" sz="2400" dirty="0" smtClean="0"/>
              <a:t>wood products.</a:t>
            </a:r>
          </a:p>
          <a:p>
            <a:pPr marL="0" indent="0">
              <a:buNone/>
              <a:defRPr/>
            </a:pPr>
            <a:r>
              <a:rPr lang="en-US" sz="2400" i="1" dirty="0" smtClean="0"/>
              <a:t>Examples</a:t>
            </a:r>
            <a:r>
              <a:rPr lang="en-US" sz="2400" dirty="0" smtClean="0"/>
              <a:t>:</a:t>
            </a:r>
          </a:p>
          <a:p>
            <a:pPr lvl="1">
              <a:defRPr/>
            </a:pPr>
            <a:r>
              <a:rPr lang="en-US" sz="2400" dirty="0"/>
              <a:t> </a:t>
            </a:r>
            <a:r>
              <a:rPr lang="en-US" sz="2400" dirty="0" smtClean="0"/>
              <a:t>Training or outreach on innovative wood construction</a:t>
            </a:r>
          </a:p>
          <a:p>
            <a:pPr lvl="1">
              <a:defRPr/>
            </a:pPr>
            <a:r>
              <a:rPr lang="en-US" sz="2400" dirty="0" smtClean="0"/>
              <a:t>Developing manufacturing capacity and markets for wood products that support forest restoration</a:t>
            </a:r>
            <a:endParaRPr lang="en-US" sz="2400" dirty="0"/>
          </a:p>
          <a:p>
            <a:pPr lvl="1">
              <a:defRPr/>
            </a:pPr>
            <a:endParaRPr lang="en-US" sz="2400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0" y="926122"/>
            <a:ext cx="9110272" cy="7502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Category 2: Expansion of Wood Products Markets</a:t>
            </a:r>
            <a:endParaRPr lang="en-US" sz="2800" b="1" dirty="0">
              <a:solidFill>
                <a:schemeClr val="tx2">
                  <a:lumMod val="50000"/>
                </a:schemeClr>
              </a:solidFill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905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10848</TotalTime>
  <Words>731</Words>
  <Application>Microsoft Office PowerPoint</Application>
  <PresentationFormat>On-screen Show (4:3)</PresentationFormat>
  <Paragraphs>124</Paragraphs>
  <Slides>18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Arial</vt:lpstr>
      <vt:lpstr>Calibri</vt:lpstr>
      <vt:lpstr>Calibri Light</vt:lpstr>
      <vt:lpstr>Candara</vt:lpstr>
      <vt:lpstr>Times New Roman</vt:lpstr>
      <vt:lpstr>Office Theme</vt:lpstr>
      <vt:lpstr>PowerPoint Presentation</vt:lpstr>
      <vt:lpstr>Background</vt:lpstr>
      <vt:lpstr>Wood Innovation Grant Goals</vt:lpstr>
      <vt:lpstr>History</vt:lpstr>
      <vt:lpstr>Region 5 History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2018 RFP Timeline</vt:lpstr>
      <vt:lpstr>Evaluation Criteria</vt:lpstr>
      <vt:lpstr>PowerPoint Presentation</vt:lpstr>
      <vt:lpstr>PowerPoint Presentation</vt:lpstr>
      <vt:lpstr>PowerPoint Presentation</vt:lpstr>
      <vt:lpstr>Forest Service Regional Coordinators</vt:lpstr>
      <vt:lpstr>Contact Information</vt:lpstr>
    </vt:vector>
  </TitlesOfParts>
  <Company>Forest Service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MacFarland</dc:creator>
  <cp:lastModifiedBy>Taylor, Marcus - FS</cp:lastModifiedBy>
  <cp:revision>286</cp:revision>
  <cp:lastPrinted>2016-11-08T16:56:15Z</cp:lastPrinted>
  <dcterms:created xsi:type="dcterms:W3CDTF">2013-04-10T17:03:32Z</dcterms:created>
  <dcterms:modified xsi:type="dcterms:W3CDTF">2017-12-06T23:01:12Z</dcterms:modified>
</cp:coreProperties>
</file>