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3" r:id="rId5"/>
  </p:sldMasterIdLst>
  <p:notesMasterIdLst>
    <p:notesMasterId r:id="rId25"/>
  </p:notesMasterIdLst>
  <p:sldIdLst>
    <p:sldId id="257" r:id="rId6"/>
    <p:sldId id="259" r:id="rId7"/>
    <p:sldId id="269" r:id="rId8"/>
    <p:sldId id="270" r:id="rId9"/>
    <p:sldId id="271" r:id="rId10"/>
    <p:sldId id="272" r:id="rId11"/>
    <p:sldId id="274" r:id="rId12"/>
    <p:sldId id="278" r:id="rId13"/>
    <p:sldId id="279" r:id="rId14"/>
    <p:sldId id="280" r:id="rId15"/>
    <p:sldId id="273" r:id="rId16"/>
    <p:sldId id="275" r:id="rId17"/>
    <p:sldId id="281" r:id="rId18"/>
    <p:sldId id="282" r:id="rId19"/>
    <p:sldId id="277" r:id="rId20"/>
    <p:sldId id="283" r:id="rId21"/>
    <p:sldId id="285" r:id="rId22"/>
    <p:sldId id="284" r:id="rId23"/>
    <p:sldId id="26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67"/>
    <p:restoredTop sz="94674"/>
  </p:normalViewPr>
  <p:slideViewPr>
    <p:cSldViewPr>
      <p:cViewPr varScale="1">
        <p:scale>
          <a:sx n="124" d="100"/>
          <a:sy n="124" d="100"/>
        </p:scale>
        <p:origin x="936"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F49AED-2701-4563-8C53-40795C402EBA}" type="datetimeFigureOut">
              <a:rPr lang="en-US" smtClean="0"/>
              <a:t>1/21/17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2E7E2-C79F-43C9-B2C6-59CA0DFC87F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1/21/17 10:49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1/21/17 11:34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extLst>
      <p:ext uri="{BB962C8B-B14F-4D97-AF65-F5344CB8AC3E}">
        <p14:creationId xmlns:p14="http://schemas.microsoft.com/office/powerpoint/2010/main" val="799049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1/21/17 11:18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extLst>
      <p:ext uri="{BB962C8B-B14F-4D97-AF65-F5344CB8AC3E}">
        <p14:creationId xmlns:p14="http://schemas.microsoft.com/office/powerpoint/2010/main" val="1110315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1/21/17 11:14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extLst>
      <p:ext uri="{BB962C8B-B14F-4D97-AF65-F5344CB8AC3E}">
        <p14:creationId xmlns:p14="http://schemas.microsoft.com/office/powerpoint/2010/main" val="222717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1/21/17 11:38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extLst>
      <p:ext uri="{BB962C8B-B14F-4D97-AF65-F5344CB8AC3E}">
        <p14:creationId xmlns:p14="http://schemas.microsoft.com/office/powerpoint/2010/main" val="1506156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1/21/17 11:42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extLst>
      <p:ext uri="{BB962C8B-B14F-4D97-AF65-F5344CB8AC3E}">
        <p14:creationId xmlns:p14="http://schemas.microsoft.com/office/powerpoint/2010/main" val="216140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1/21/17 11:15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extLst>
      <p:ext uri="{BB962C8B-B14F-4D97-AF65-F5344CB8AC3E}">
        <p14:creationId xmlns:p14="http://schemas.microsoft.com/office/powerpoint/2010/main" val="797473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1/21/17 11:44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extLst>
      <p:ext uri="{BB962C8B-B14F-4D97-AF65-F5344CB8AC3E}">
        <p14:creationId xmlns:p14="http://schemas.microsoft.com/office/powerpoint/2010/main" val="164349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1/21/17 11:49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extLst>
      <p:ext uri="{BB962C8B-B14F-4D97-AF65-F5344CB8AC3E}">
        <p14:creationId xmlns:p14="http://schemas.microsoft.com/office/powerpoint/2010/main" val="927356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1/21/17 11:48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extLst>
      <p:ext uri="{BB962C8B-B14F-4D97-AF65-F5344CB8AC3E}">
        <p14:creationId xmlns:p14="http://schemas.microsoft.com/office/powerpoint/2010/main" val="1451061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1/21/17 10:49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1/21/17 10:49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1/21/17 10:55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extLst>
      <p:ext uri="{BB962C8B-B14F-4D97-AF65-F5344CB8AC3E}">
        <p14:creationId xmlns:p14="http://schemas.microsoft.com/office/powerpoint/2010/main" val="562234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1/21/17 10:57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extLst>
      <p:ext uri="{BB962C8B-B14F-4D97-AF65-F5344CB8AC3E}">
        <p14:creationId xmlns:p14="http://schemas.microsoft.com/office/powerpoint/2010/main" val="1729292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1/21/17 10:57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extLst>
      <p:ext uri="{BB962C8B-B14F-4D97-AF65-F5344CB8AC3E}">
        <p14:creationId xmlns:p14="http://schemas.microsoft.com/office/powerpoint/2010/main" val="973652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1/21/17 11:01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extLst>
      <p:ext uri="{BB962C8B-B14F-4D97-AF65-F5344CB8AC3E}">
        <p14:creationId xmlns:p14="http://schemas.microsoft.com/office/powerpoint/2010/main" val="1489183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1/21/17 11:12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extLst>
      <p:ext uri="{BB962C8B-B14F-4D97-AF65-F5344CB8AC3E}">
        <p14:creationId xmlns:p14="http://schemas.microsoft.com/office/powerpoint/2010/main" val="1637310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1/21/17 11:35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extLst>
      <p:ext uri="{BB962C8B-B14F-4D97-AF65-F5344CB8AC3E}">
        <p14:creationId xmlns:p14="http://schemas.microsoft.com/office/powerpoint/2010/main" val="1441896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1/21/17 11:36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extLst>
      <p:ext uri="{BB962C8B-B14F-4D97-AF65-F5344CB8AC3E}">
        <p14:creationId xmlns:p14="http://schemas.microsoft.com/office/powerpoint/2010/main" val="1927953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Demo, Video etc. &quot;special&quot; slide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wirl.png"/>
          <p:cNvPicPr>
            <a:picLocks noChangeAspect="1"/>
          </p:cNvPicPr>
          <p:nvPr userDrawn="1"/>
        </p:nvPicPr>
        <p:blipFill>
          <a:blip r:embed="rId3"/>
          <a:stretch>
            <a:fillRect/>
          </a:stretch>
        </p:blipFill>
        <p:spPr>
          <a:xfrm>
            <a:off x="0" y="1295400"/>
            <a:ext cx="9144000" cy="320268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wirl.png"/>
          <p:cNvPicPr>
            <a:picLocks noChangeAspect="1"/>
          </p:cNvPicPr>
          <p:nvPr userDrawn="1"/>
        </p:nvPicPr>
        <p:blipFill>
          <a:blip r:embed="rId3"/>
          <a:stretch>
            <a:fillRect/>
          </a:stretch>
        </p:blipFill>
        <p:spPr>
          <a:xfrm>
            <a:off x="0" y="1295400"/>
            <a:ext cx="9144000" cy="320268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61" r:id="rId1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4"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tiff"/><Relationship Id="rId4" Type="http://schemas.openxmlformats.org/officeDocument/2006/relationships/image" Target="../media/image7.tiff"/><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tiff"/><Relationship Id="rId4" Type="http://schemas.openxmlformats.org/officeDocument/2006/relationships/image" Target="../media/image7.tiff"/><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Section 6: Leadership Development Report (LDR)</a:t>
            </a:r>
            <a:endParaRPr lang="en-US" dirty="0"/>
          </a:p>
        </p:txBody>
      </p:sp>
      <p:sp>
        <p:nvSpPr>
          <p:cNvPr id="3" name="Subtitle 2"/>
          <p:cNvSpPr>
            <a:spLocks noGrp="1"/>
          </p:cNvSpPr>
          <p:nvPr>
            <p:ph type="subTitle" idx="1"/>
          </p:nvPr>
        </p:nvSpPr>
        <p:spPr>
          <a:xfrm>
            <a:off x="730249" y="4344988"/>
            <a:ext cx="7681913" cy="1370012"/>
          </a:xfrm>
        </p:spPr>
        <p:txBody>
          <a:bodyPr>
            <a:normAutofit/>
          </a:bodyPr>
          <a:lstStyle/>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Leadership Development Report</a:t>
            </a:r>
            <a:r>
              <a:rPr lang="en-US" dirty="0" smtClean="0"/>
              <a:t/>
            </a:r>
            <a:br>
              <a:rPr lang="en-US" dirty="0" smtClean="0"/>
            </a:br>
            <a:r>
              <a:rPr lang="en-US" sz="3600" dirty="0" smtClean="0">
                <a:solidFill>
                  <a:schemeClr val="tx2"/>
                </a:solidFill>
              </a:rPr>
              <a:t>Forms: Part 1 (Pre)  - Self Reflection</a:t>
            </a:r>
            <a:endParaRPr lang="en-US" dirty="0">
              <a:solidFill>
                <a:schemeClr val="tx2"/>
              </a:solidFill>
            </a:endParaRPr>
          </a:p>
        </p:txBody>
      </p:sp>
      <p:pic>
        <p:nvPicPr>
          <p:cNvPr id="5" name="Picture 4"/>
          <p:cNvPicPr>
            <a:picLocks noChangeAspect="1"/>
          </p:cNvPicPr>
          <p:nvPr/>
        </p:nvPicPr>
        <p:blipFill>
          <a:blip r:embed="rId3"/>
          <a:stretch>
            <a:fillRect/>
          </a:stretch>
        </p:blipFill>
        <p:spPr>
          <a:xfrm>
            <a:off x="377575" y="1828800"/>
            <a:ext cx="4343400" cy="4343400"/>
          </a:xfrm>
          <a:prstGeom prst="rect">
            <a:avLst/>
          </a:prstGeom>
        </p:spPr>
      </p:pic>
      <p:pic>
        <p:nvPicPr>
          <p:cNvPr id="6" name="Picture 5"/>
          <p:cNvPicPr>
            <a:picLocks noChangeAspect="1"/>
          </p:cNvPicPr>
          <p:nvPr/>
        </p:nvPicPr>
        <p:blipFill>
          <a:blip r:embed="rId4"/>
          <a:stretch>
            <a:fillRect/>
          </a:stretch>
        </p:blipFill>
        <p:spPr>
          <a:xfrm>
            <a:off x="4720975" y="1828800"/>
            <a:ext cx="4243227" cy="4376585"/>
          </a:xfrm>
          <a:prstGeom prst="rect">
            <a:avLst/>
          </a:prstGeom>
        </p:spPr>
      </p:pic>
    </p:spTree>
    <p:extLst>
      <p:ext uri="{BB962C8B-B14F-4D97-AF65-F5344CB8AC3E}">
        <p14:creationId xmlns:p14="http://schemas.microsoft.com/office/powerpoint/2010/main" val="63635792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Leadership Development Report</a:t>
            </a:r>
            <a:r>
              <a:rPr lang="en-US" dirty="0" smtClean="0"/>
              <a:t/>
            </a:r>
            <a:br>
              <a:rPr lang="en-US" dirty="0" smtClean="0"/>
            </a:br>
            <a:r>
              <a:rPr lang="en-US" sz="3600" dirty="0" smtClean="0">
                <a:solidFill>
                  <a:schemeClr val="tx2"/>
                </a:solidFill>
              </a:rPr>
              <a:t>Forms: Part 2 (Pre)</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4267200"/>
          </a:xfrm>
        </p:spPr>
        <p:txBody>
          <a:bodyPr>
            <a:normAutofit/>
          </a:bodyPr>
          <a:lstStyle/>
          <a:p>
            <a:r>
              <a:rPr lang="en-US" dirty="0" smtClean="0"/>
              <a:t>Complete at the beginning of the year</a:t>
            </a:r>
          </a:p>
          <a:p>
            <a:r>
              <a:rPr lang="en-US" dirty="0" smtClean="0"/>
              <a:t>Explain how the goals set in Part 1 (Pre) will be accomplished</a:t>
            </a:r>
          </a:p>
          <a:p>
            <a:r>
              <a:rPr lang="en-US" dirty="0" smtClean="0"/>
              <a:t>Fill out one for each of your Junior/Teen Leader role. </a:t>
            </a:r>
          </a:p>
          <a:p>
            <a:r>
              <a:rPr lang="en-US" dirty="0"/>
              <a:t>Signed by the Adult </a:t>
            </a:r>
            <a:r>
              <a:rPr lang="en-US" dirty="0" smtClean="0"/>
              <a:t>Partner</a:t>
            </a:r>
            <a:endParaRPr lang="en-US" dirty="0"/>
          </a:p>
        </p:txBody>
      </p:sp>
    </p:spTree>
    <p:extLst>
      <p:ext uri="{BB962C8B-B14F-4D97-AF65-F5344CB8AC3E}">
        <p14:creationId xmlns:p14="http://schemas.microsoft.com/office/powerpoint/2010/main" val="197211714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Leadership Development Report</a:t>
            </a:r>
            <a:r>
              <a:rPr lang="en-US" dirty="0" smtClean="0"/>
              <a:t/>
            </a:r>
            <a:br>
              <a:rPr lang="en-US" dirty="0" smtClean="0"/>
            </a:br>
            <a:r>
              <a:rPr lang="en-US" sz="3600" dirty="0" smtClean="0">
                <a:solidFill>
                  <a:schemeClr val="tx2"/>
                </a:solidFill>
              </a:rPr>
              <a:t>Forms: Part 2 (Pre)</a:t>
            </a:r>
            <a:endParaRPr lang="en-US" dirty="0">
              <a:solidFill>
                <a:schemeClr val="tx2"/>
              </a:solidFill>
            </a:endParaRPr>
          </a:p>
        </p:txBody>
      </p:sp>
      <p:pic>
        <p:nvPicPr>
          <p:cNvPr id="5" name="Picture 4"/>
          <p:cNvPicPr>
            <a:picLocks noChangeAspect="1"/>
          </p:cNvPicPr>
          <p:nvPr/>
        </p:nvPicPr>
        <p:blipFill>
          <a:blip r:embed="rId3"/>
          <a:stretch>
            <a:fillRect/>
          </a:stretch>
        </p:blipFill>
        <p:spPr>
          <a:xfrm>
            <a:off x="4191000" y="914400"/>
            <a:ext cx="4438017" cy="5768358"/>
          </a:xfrm>
          <a:prstGeom prst="rect">
            <a:avLst/>
          </a:prstGeom>
        </p:spPr>
      </p:pic>
    </p:spTree>
    <p:extLst>
      <p:ext uri="{BB962C8B-B14F-4D97-AF65-F5344CB8AC3E}">
        <p14:creationId xmlns:p14="http://schemas.microsoft.com/office/powerpoint/2010/main" val="34116761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Leadership Development Report</a:t>
            </a:r>
            <a:r>
              <a:rPr lang="en-US" dirty="0" smtClean="0"/>
              <a:t/>
            </a:r>
            <a:br>
              <a:rPr lang="en-US" dirty="0" smtClean="0"/>
            </a:br>
            <a:r>
              <a:rPr lang="en-US" sz="3600" dirty="0" smtClean="0">
                <a:solidFill>
                  <a:schemeClr val="tx2"/>
                </a:solidFill>
              </a:rPr>
              <a:t>Forms: Part 2 (Pre)</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4267200"/>
          </a:xfrm>
        </p:spPr>
        <p:txBody>
          <a:bodyPr>
            <a:normAutofit/>
          </a:bodyPr>
          <a:lstStyle/>
          <a:p>
            <a:r>
              <a:rPr lang="en-US" dirty="0" smtClean="0"/>
              <a:t>Filling in the form:</a:t>
            </a:r>
          </a:p>
          <a:p>
            <a:pPr lvl="1"/>
            <a:r>
              <a:rPr lang="en-US" dirty="0" smtClean="0"/>
              <a:t>Project/Activity</a:t>
            </a:r>
          </a:p>
          <a:p>
            <a:pPr lvl="1"/>
            <a:r>
              <a:rPr lang="en-US" dirty="0" smtClean="0"/>
              <a:t>Leader</a:t>
            </a:r>
          </a:p>
          <a:p>
            <a:pPr lvl="1"/>
            <a:r>
              <a:rPr lang="en-US" dirty="0" smtClean="0"/>
              <a:t>Years in Project/Activity</a:t>
            </a:r>
          </a:p>
          <a:p>
            <a:pPr lvl="1"/>
            <a:r>
              <a:rPr lang="en-US" dirty="0" smtClean="0"/>
              <a:t>Number of Members</a:t>
            </a:r>
            <a:endParaRPr lang="en-US" dirty="0"/>
          </a:p>
          <a:p>
            <a:r>
              <a:rPr lang="en-US" dirty="0" smtClean="0"/>
              <a:t>Select Goals</a:t>
            </a:r>
          </a:p>
          <a:p>
            <a:pPr lvl="1"/>
            <a:r>
              <a:rPr lang="en-US" dirty="0" smtClean="0"/>
              <a:t>Where do you want to get to at the end of the project?</a:t>
            </a:r>
          </a:p>
        </p:txBody>
      </p:sp>
    </p:spTree>
    <p:extLst>
      <p:ext uri="{BB962C8B-B14F-4D97-AF65-F5344CB8AC3E}">
        <p14:creationId xmlns:p14="http://schemas.microsoft.com/office/powerpoint/2010/main" val="106865662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Leadership Development Report</a:t>
            </a:r>
            <a:r>
              <a:rPr lang="en-US" dirty="0" smtClean="0"/>
              <a:t/>
            </a:r>
            <a:br>
              <a:rPr lang="en-US" dirty="0" smtClean="0"/>
            </a:br>
            <a:r>
              <a:rPr lang="en-US" sz="3600" dirty="0" smtClean="0">
                <a:solidFill>
                  <a:schemeClr val="tx2"/>
                </a:solidFill>
              </a:rPr>
              <a:t>Forms: Part 2 (Pre)</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4267200"/>
          </a:xfrm>
        </p:spPr>
        <p:txBody>
          <a:bodyPr>
            <a:normAutofit/>
          </a:bodyPr>
          <a:lstStyle/>
          <a:p>
            <a:r>
              <a:rPr lang="en-US" dirty="0" smtClean="0"/>
              <a:t>Pursue Strategies</a:t>
            </a:r>
          </a:p>
          <a:p>
            <a:pPr lvl="1"/>
            <a:r>
              <a:rPr lang="en-US" dirty="0" smtClean="0"/>
              <a:t>How are you going to accomplish the goals you set?</a:t>
            </a:r>
          </a:p>
          <a:p>
            <a:pPr lvl="1"/>
            <a:r>
              <a:rPr lang="en-US" dirty="0" smtClean="0"/>
              <a:t>When?</a:t>
            </a:r>
          </a:p>
          <a:p>
            <a:pPr lvl="1"/>
            <a:r>
              <a:rPr lang="en-US" dirty="0" smtClean="0"/>
              <a:t>By Whom?</a:t>
            </a:r>
          </a:p>
          <a:p>
            <a:pPr lvl="1"/>
            <a:r>
              <a:rPr lang="en-US" dirty="0" smtClean="0"/>
              <a:t>Specific Actions</a:t>
            </a:r>
          </a:p>
          <a:p>
            <a:r>
              <a:rPr lang="en-US" dirty="0" smtClean="0"/>
              <a:t>Shift Gears</a:t>
            </a:r>
          </a:p>
          <a:p>
            <a:pPr lvl="1"/>
            <a:r>
              <a:rPr lang="en-US" dirty="0" smtClean="0"/>
              <a:t>What could get in the way?</a:t>
            </a:r>
          </a:p>
          <a:p>
            <a:pPr lvl="1"/>
            <a:r>
              <a:rPr lang="en-US" dirty="0" smtClean="0"/>
              <a:t>Overcome challenges or obstacles</a:t>
            </a:r>
          </a:p>
        </p:txBody>
      </p:sp>
    </p:spTree>
    <p:extLst>
      <p:ext uri="{BB962C8B-B14F-4D97-AF65-F5344CB8AC3E}">
        <p14:creationId xmlns:p14="http://schemas.microsoft.com/office/powerpoint/2010/main" val="174679985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Leadership Development Report</a:t>
            </a:r>
            <a:r>
              <a:rPr lang="en-US" dirty="0" smtClean="0"/>
              <a:t/>
            </a:r>
            <a:br>
              <a:rPr lang="en-US" dirty="0" smtClean="0"/>
            </a:br>
            <a:r>
              <a:rPr lang="en-US" sz="3600" dirty="0" smtClean="0">
                <a:solidFill>
                  <a:schemeClr val="tx2"/>
                </a:solidFill>
              </a:rPr>
              <a:t>Forms: Part 2 (Pre)</a:t>
            </a:r>
            <a:endParaRPr lang="en-US" dirty="0">
              <a:solidFill>
                <a:schemeClr val="tx2"/>
              </a:solidFill>
            </a:endParaRPr>
          </a:p>
        </p:txBody>
      </p:sp>
      <p:pic>
        <p:nvPicPr>
          <p:cNvPr id="3" name="Picture 2"/>
          <p:cNvPicPr>
            <a:picLocks noChangeAspect="1"/>
          </p:cNvPicPr>
          <p:nvPr/>
        </p:nvPicPr>
        <p:blipFill>
          <a:blip r:embed="rId3"/>
          <a:stretch>
            <a:fillRect/>
          </a:stretch>
        </p:blipFill>
        <p:spPr>
          <a:xfrm>
            <a:off x="3733799" y="914400"/>
            <a:ext cx="4737257" cy="5791200"/>
          </a:xfrm>
          <a:prstGeom prst="rect">
            <a:avLst/>
          </a:prstGeom>
        </p:spPr>
      </p:pic>
    </p:spTree>
    <p:extLst>
      <p:ext uri="{BB962C8B-B14F-4D97-AF65-F5344CB8AC3E}">
        <p14:creationId xmlns:p14="http://schemas.microsoft.com/office/powerpoint/2010/main" val="155696351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Leadership Development Report</a:t>
            </a:r>
            <a:r>
              <a:rPr lang="en-US" dirty="0" smtClean="0"/>
              <a:t/>
            </a:r>
            <a:br>
              <a:rPr lang="en-US" dirty="0" smtClean="0"/>
            </a:br>
            <a:r>
              <a:rPr lang="en-US" sz="3600" dirty="0" smtClean="0">
                <a:solidFill>
                  <a:schemeClr val="tx2"/>
                </a:solidFill>
              </a:rPr>
              <a:t>Forms: Part 1 (Post)</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4648200"/>
          </a:xfrm>
        </p:spPr>
        <p:txBody>
          <a:bodyPr>
            <a:normAutofit lnSpcReduction="10000"/>
          </a:bodyPr>
          <a:lstStyle/>
          <a:p>
            <a:r>
              <a:rPr lang="en-US" dirty="0" smtClean="0"/>
              <a:t>Complete at the end of the year</a:t>
            </a:r>
          </a:p>
          <a:p>
            <a:r>
              <a:rPr lang="en-US" dirty="0" smtClean="0"/>
              <a:t>Reflect on how your experiences throughout the year contributed to your development as a leader. </a:t>
            </a:r>
          </a:p>
          <a:p>
            <a:r>
              <a:rPr lang="en-US" dirty="0" smtClean="0"/>
              <a:t>Again discuss and reflect on the 6 C’s </a:t>
            </a:r>
          </a:p>
          <a:p>
            <a:pPr lvl="1"/>
            <a:r>
              <a:rPr lang="en-US" dirty="0" smtClean="0"/>
              <a:t>Which C’s did you develop?</a:t>
            </a:r>
          </a:p>
          <a:p>
            <a:pPr lvl="1"/>
            <a:r>
              <a:rPr lang="en-US" dirty="0" smtClean="0"/>
              <a:t>How did you know that you grew?</a:t>
            </a:r>
          </a:p>
          <a:p>
            <a:pPr lvl="1"/>
            <a:r>
              <a:rPr lang="en-US" dirty="0" smtClean="0"/>
              <a:t>Is there a C that you didn’t plan on working but you developed anyway?</a:t>
            </a:r>
          </a:p>
          <a:p>
            <a:r>
              <a:rPr lang="en-US" dirty="0" smtClean="0"/>
              <a:t>Fill out one.</a:t>
            </a:r>
          </a:p>
        </p:txBody>
      </p:sp>
    </p:spTree>
    <p:extLst>
      <p:ext uri="{BB962C8B-B14F-4D97-AF65-F5344CB8AC3E}">
        <p14:creationId xmlns:p14="http://schemas.microsoft.com/office/powerpoint/2010/main" val="103842232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Leadership Development Report</a:t>
            </a:r>
            <a:r>
              <a:rPr lang="en-US" dirty="0" smtClean="0"/>
              <a:t/>
            </a:r>
            <a:br>
              <a:rPr lang="en-US" dirty="0" smtClean="0"/>
            </a:br>
            <a:r>
              <a:rPr lang="en-US" sz="3600" dirty="0" smtClean="0">
                <a:solidFill>
                  <a:schemeClr val="tx2"/>
                </a:solidFill>
              </a:rPr>
              <a:t>Forms: Part 2 (Post)</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4267200"/>
          </a:xfrm>
        </p:spPr>
        <p:txBody>
          <a:bodyPr>
            <a:normAutofit/>
          </a:bodyPr>
          <a:lstStyle/>
          <a:p>
            <a:r>
              <a:rPr lang="en-US" dirty="0" smtClean="0"/>
              <a:t>Specific Goals</a:t>
            </a:r>
          </a:p>
          <a:p>
            <a:r>
              <a:rPr lang="en-US" dirty="0" smtClean="0"/>
              <a:t>Discuss if you reached your goals</a:t>
            </a:r>
          </a:p>
          <a:p>
            <a:r>
              <a:rPr lang="en-US" dirty="0" smtClean="0"/>
              <a:t>How you reached your goals</a:t>
            </a:r>
          </a:p>
          <a:p>
            <a:r>
              <a:rPr lang="en-US" dirty="0" smtClean="0"/>
              <a:t>Example of when you shifted gears</a:t>
            </a:r>
          </a:p>
          <a:p>
            <a:r>
              <a:rPr lang="en-US" dirty="0" smtClean="0"/>
              <a:t>Make sure the adult provides feedback and signs the bottom.</a:t>
            </a:r>
          </a:p>
        </p:txBody>
      </p:sp>
    </p:spTree>
    <p:extLst>
      <p:ext uri="{BB962C8B-B14F-4D97-AF65-F5344CB8AC3E}">
        <p14:creationId xmlns:p14="http://schemas.microsoft.com/office/powerpoint/2010/main" val="139955469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Leadership Development Report</a:t>
            </a:r>
            <a:r>
              <a:rPr lang="en-US" dirty="0" smtClean="0"/>
              <a:t/>
            </a:r>
            <a:br>
              <a:rPr lang="en-US" dirty="0" smtClean="0"/>
            </a:br>
            <a:r>
              <a:rPr lang="en-US" sz="3600" dirty="0" smtClean="0">
                <a:solidFill>
                  <a:schemeClr val="tx2"/>
                </a:solidFill>
              </a:rPr>
              <a:t>Forms: Part 2 (Pre)</a:t>
            </a:r>
            <a:endParaRPr lang="en-US" dirty="0">
              <a:solidFill>
                <a:schemeClr val="tx2"/>
              </a:solidFill>
            </a:endParaRPr>
          </a:p>
        </p:txBody>
      </p:sp>
      <p:pic>
        <p:nvPicPr>
          <p:cNvPr id="4" name="Picture 3"/>
          <p:cNvPicPr>
            <a:picLocks noChangeAspect="1"/>
          </p:cNvPicPr>
          <p:nvPr/>
        </p:nvPicPr>
        <p:blipFill>
          <a:blip r:embed="rId3"/>
          <a:stretch>
            <a:fillRect/>
          </a:stretch>
        </p:blipFill>
        <p:spPr>
          <a:xfrm>
            <a:off x="3733800" y="914400"/>
            <a:ext cx="4440634" cy="5715000"/>
          </a:xfrm>
          <a:prstGeom prst="rect">
            <a:avLst/>
          </a:prstGeom>
        </p:spPr>
      </p:pic>
    </p:spTree>
    <p:extLst>
      <p:ext uri="{BB962C8B-B14F-4D97-AF65-F5344CB8AC3E}">
        <p14:creationId xmlns:p14="http://schemas.microsoft.com/office/powerpoint/2010/main" val="123756947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Thanks!</a:t>
            </a:r>
            <a:endParaRPr lang="en-US" dirty="0"/>
          </a:p>
        </p:txBody>
      </p:sp>
      <p:sp>
        <p:nvSpPr>
          <p:cNvPr id="4" name="Text Placeholder 3"/>
          <p:cNvSpPr>
            <a:spLocks noGrp="1"/>
          </p:cNvSpPr>
          <p:nvPr>
            <p:ph type="body" sz="quarter" idx="10"/>
          </p:nvPr>
        </p:nvSpPr>
        <p:spPr/>
        <p:txBody>
          <a:bodyPr/>
          <a:lstStyle/>
          <a:p>
            <a:r>
              <a:rPr lang="en-US" dirty="0" smtClean="0"/>
              <a:t>Next: </a:t>
            </a:r>
            <a:r>
              <a:rPr lang="en-US" dirty="0"/>
              <a:t> </a:t>
            </a:r>
            <a:r>
              <a:rPr lang="en-US" dirty="0" smtClean="0"/>
              <a:t>Resume</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Leadership Development Report</a:t>
            </a:r>
            <a:r>
              <a:rPr lang="en-US" dirty="0" smtClean="0"/>
              <a:t/>
            </a:r>
            <a:br>
              <a:rPr lang="en-US" dirty="0" smtClean="0"/>
            </a:br>
            <a:r>
              <a:rPr lang="en-US" sz="3600" dirty="0" smtClean="0">
                <a:solidFill>
                  <a:schemeClr val="tx2"/>
                </a:solidFill>
              </a:rPr>
              <a:t>Who?</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3502497"/>
          </a:xfrm>
        </p:spPr>
        <p:txBody>
          <a:bodyPr>
            <a:normAutofit/>
          </a:bodyPr>
          <a:lstStyle/>
          <a:p>
            <a:r>
              <a:rPr lang="en-US" dirty="0" smtClean="0"/>
              <a:t>Intermediate and Senior Members</a:t>
            </a:r>
            <a:endParaRPr lang="en-US" dirty="0" smtClean="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Leadership Development Report</a:t>
            </a:r>
            <a:r>
              <a:rPr lang="en-US" dirty="0" smtClean="0"/>
              <a:t/>
            </a:r>
            <a:br>
              <a:rPr lang="en-US" dirty="0" smtClean="0"/>
            </a:br>
            <a:r>
              <a:rPr lang="en-US" sz="3600" dirty="0" smtClean="0">
                <a:solidFill>
                  <a:schemeClr val="tx2"/>
                </a:solidFill>
              </a:rPr>
              <a:t>Job?</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4267200"/>
          </a:xfrm>
        </p:spPr>
        <p:txBody>
          <a:bodyPr>
            <a:normAutofit/>
          </a:bodyPr>
          <a:lstStyle/>
          <a:p>
            <a:r>
              <a:rPr lang="en-US" dirty="0" smtClean="0"/>
              <a:t>Coordinate</a:t>
            </a:r>
          </a:p>
          <a:p>
            <a:pPr lvl="1"/>
            <a:r>
              <a:rPr lang="en-US" dirty="0" smtClean="0"/>
              <a:t>Meeting Times</a:t>
            </a:r>
          </a:p>
          <a:p>
            <a:pPr lvl="1"/>
            <a:r>
              <a:rPr lang="en-US" dirty="0" smtClean="0"/>
              <a:t>Locations</a:t>
            </a:r>
          </a:p>
          <a:p>
            <a:pPr lvl="1"/>
            <a:r>
              <a:rPr lang="en-US" dirty="0" smtClean="0"/>
              <a:t>Material and Supplies</a:t>
            </a:r>
          </a:p>
          <a:p>
            <a:pPr lvl="1"/>
            <a:r>
              <a:rPr lang="en-US" dirty="0" smtClean="0"/>
              <a:t>Expenses with adult partner</a:t>
            </a:r>
            <a:endParaRPr lang="en-US" dirty="0" smtClean="0"/>
          </a:p>
        </p:txBody>
      </p:sp>
    </p:spTree>
    <p:extLst>
      <p:ext uri="{BB962C8B-B14F-4D97-AF65-F5344CB8AC3E}">
        <p14:creationId xmlns:p14="http://schemas.microsoft.com/office/powerpoint/2010/main" val="13981729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Leadership Development Report</a:t>
            </a:r>
            <a:r>
              <a:rPr lang="en-US" dirty="0" smtClean="0"/>
              <a:t/>
            </a:r>
            <a:br>
              <a:rPr lang="en-US" dirty="0" smtClean="0"/>
            </a:br>
            <a:r>
              <a:rPr lang="en-US" sz="3600" dirty="0" smtClean="0">
                <a:solidFill>
                  <a:schemeClr val="tx2"/>
                </a:solidFill>
              </a:rPr>
              <a:t>Job?</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4267200"/>
          </a:xfrm>
        </p:spPr>
        <p:txBody>
          <a:bodyPr>
            <a:normAutofit/>
          </a:bodyPr>
          <a:lstStyle/>
          <a:p>
            <a:r>
              <a:rPr lang="en-US" dirty="0" smtClean="0"/>
              <a:t>Communicate to Adult Partner</a:t>
            </a:r>
          </a:p>
          <a:p>
            <a:pPr lvl="1"/>
            <a:r>
              <a:rPr lang="en-US" dirty="0"/>
              <a:t>G</a:t>
            </a:r>
            <a:r>
              <a:rPr lang="en-US" dirty="0" smtClean="0"/>
              <a:t>roup expectations</a:t>
            </a:r>
          </a:p>
          <a:p>
            <a:pPr lvl="1"/>
            <a:r>
              <a:rPr lang="en-US" dirty="0" smtClean="0"/>
              <a:t>Responsibilities</a:t>
            </a:r>
          </a:p>
          <a:p>
            <a:pPr lvl="1"/>
            <a:r>
              <a:rPr lang="en-US" dirty="0" smtClean="0"/>
              <a:t>Expected Outcomes</a:t>
            </a:r>
          </a:p>
          <a:p>
            <a:pPr lvl="1"/>
            <a:endParaRPr lang="en-US" dirty="0" smtClean="0"/>
          </a:p>
        </p:txBody>
      </p:sp>
    </p:spTree>
    <p:extLst>
      <p:ext uri="{BB962C8B-B14F-4D97-AF65-F5344CB8AC3E}">
        <p14:creationId xmlns:p14="http://schemas.microsoft.com/office/powerpoint/2010/main" val="201189143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Leadership Development Report</a:t>
            </a:r>
            <a:r>
              <a:rPr lang="en-US" dirty="0" smtClean="0"/>
              <a:t/>
            </a:r>
            <a:br>
              <a:rPr lang="en-US" dirty="0" smtClean="0"/>
            </a:br>
            <a:r>
              <a:rPr lang="en-US" sz="3600" dirty="0" smtClean="0">
                <a:solidFill>
                  <a:schemeClr val="tx2"/>
                </a:solidFill>
              </a:rPr>
              <a:t>Job?</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4267200"/>
          </a:xfrm>
        </p:spPr>
        <p:txBody>
          <a:bodyPr>
            <a:normAutofit/>
          </a:bodyPr>
          <a:lstStyle/>
          <a:p>
            <a:r>
              <a:rPr lang="en-US" dirty="0" smtClean="0"/>
              <a:t>Other</a:t>
            </a:r>
          </a:p>
          <a:p>
            <a:pPr lvl="1"/>
            <a:r>
              <a:rPr lang="en-US" dirty="0" smtClean="0"/>
              <a:t>Keep track of hours in Calendar, notebook or journal</a:t>
            </a:r>
          </a:p>
          <a:p>
            <a:pPr lvl="1"/>
            <a:r>
              <a:rPr lang="en-US" dirty="0" smtClean="0"/>
              <a:t>Complete 20 hours</a:t>
            </a:r>
          </a:p>
          <a:p>
            <a:pPr lvl="1"/>
            <a:r>
              <a:rPr lang="en-US" dirty="0" smtClean="0"/>
              <a:t>Complete Part 1 Pre and Post </a:t>
            </a:r>
          </a:p>
          <a:p>
            <a:pPr lvl="1"/>
            <a:r>
              <a:rPr lang="en-US" dirty="0" smtClean="0"/>
              <a:t>Complete Part 2 Pre and Post</a:t>
            </a:r>
            <a:endParaRPr lang="en-US" dirty="0" smtClean="0"/>
          </a:p>
          <a:p>
            <a:pPr lvl="1"/>
            <a:endParaRPr lang="en-US" dirty="0" smtClean="0"/>
          </a:p>
        </p:txBody>
      </p:sp>
    </p:spTree>
    <p:extLst>
      <p:ext uri="{BB962C8B-B14F-4D97-AF65-F5344CB8AC3E}">
        <p14:creationId xmlns:p14="http://schemas.microsoft.com/office/powerpoint/2010/main" val="17395721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Leadership Development Report</a:t>
            </a:r>
            <a:r>
              <a:rPr lang="en-US" dirty="0" smtClean="0"/>
              <a:t/>
            </a:r>
            <a:br>
              <a:rPr lang="en-US" dirty="0" smtClean="0"/>
            </a:br>
            <a:r>
              <a:rPr lang="en-US" sz="3600" dirty="0" smtClean="0">
                <a:solidFill>
                  <a:schemeClr val="tx2"/>
                </a:solidFill>
              </a:rPr>
              <a:t>Forms: Part 1 (Pre)</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4648200"/>
          </a:xfrm>
        </p:spPr>
        <p:txBody>
          <a:bodyPr>
            <a:normAutofit fontScale="92500" lnSpcReduction="10000"/>
          </a:bodyPr>
          <a:lstStyle/>
          <a:p>
            <a:r>
              <a:rPr lang="en-US" dirty="0" smtClean="0"/>
              <a:t>Only once for everything</a:t>
            </a:r>
          </a:p>
          <a:p>
            <a:r>
              <a:rPr lang="en-US" dirty="0" smtClean="0"/>
              <a:t>Explain all of you leadership roles</a:t>
            </a:r>
          </a:p>
          <a:p>
            <a:r>
              <a:rPr lang="en-US" dirty="0" smtClean="0"/>
              <a:t>Why they are important to you</a:t>
            </a:r>
          </a:p>
          <a:p>
            <a:r>
              <a:rPr lang="en-US" dirty="0" smtClean="0"/>
              <a:t>Set Leadership goals to be accomplished by the end of the year. Connect them to the 6 C’s</a:t>
            </a:r>
          </a:p>
          <a:p>
            <a:pPr lvl="1"/>
            <a:r>
              <a:rPr lang="en-US" dirty="0" smtClean="0"/>
              <a:t>Confidence</a:t>
            </a:r>
          </a:p>
          <a:p>
            <a:pPr lvl="1"/>
            <a:r>
              <a:rPr lang="en-US" dirty="0" smtClean="0"/>
              <a:t>Competence</a:t>
            </a:r>
          </a:p>
          <a:p>
            <a:pPr lvl="1"/>
            <a:r>
              <a:rPr lang="en-US" dirty="0" smtClean="0"/>
              <a:t>Character</a:t>
            </a:r>
          </a:p>
          <a:p>
            <a:pPr lvl="1"/>
            <a:r>
              <a:rPr lang="en-US" dirty="0" smtClean="0"/>
              <a:t>Caring</a:t>
            </a:r>
          </a:p>
          <a:p>
            <a:pPr lvl="1"/>
            <a:r>
              <a:rPr lang="en-US" dirty="0" smtClean="0"/>
              <a:t>Connection</a:t>
            </a:r>
          </a:p>
          <a:p>
            <a:pPr lvl="1"/>
            <a:r>
              <a:rPr lang="en-US" dirty="0" smtClean="0"/>
              <a:t>Contribution</a:t>
            </a:r>
          </a:p>
        </p:txBody>
      </p:sp>
      <p:pic>
        <p:nvPicPr>
          <p:cNvPr id="5" name="Picture 4"/>
          <p:cNvPicPr>
            <a:picLocks noChangeAspect="1"/>
          </p:cNvPicPr>
          <p:nvPr/>
        </p:nvPicPr>
        <p:blipFill>
          <a:blip r:embed="rId3"/>
          <a:stretch>
            <a:fillRect/>
          </a:stretch>
        </p:blipFill>
        <p:spPr>
          <a:xfrm>
            <a:off x="3352800" y="4073703"/>
            <a:ext cx="2514600" cy="2514600"/>
          </a:xfrm>
          <a:prstGeom prst="rect">
            <a:avLst/>
          </a:prstGeom>
        </p:spPr>
      </p:pic>
      <p:pic>
        <p:nvPicPr>
          <p:cNvPr id="6" name="Picture 5"/>
          <p:cNvPicPr>
            <a:picLocks noChangeAspect="1"/>
          </p:cNvPicPr>
          <p:nvPr/>
        </p:nvPicPr>
        <p:blipFill>
          <a:blip r:embed="rId4"/>
          <a:stretch>
            <a:fillRect/>
          </a:stretch>
        </p:blipFill>
        <p:spPr>
          <a:xfrm>
            <a:off x="6071431" y="4073703"/>
            <a:ext cx="2462969" cy="2540377"/>
          </a:xfrm>
          <a:prstGeom prst="rect">
            <a:avLst/>
          </a:prstGeom>
        </p:spPr>
      </p:pic>
    </p:spTree>
    <p:extLst>
      <p:ext uri="{BB962C8B-B14F-4D97-AF65-F5344CB8AC3E}">
        <p14:creationId xmlns:p14="http://schemas.microsoft.com/office/powerpoint/2010/main" val="162188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Leadership Development Report</a:t>
            </a:r>
            <a:r>
              <a:rPr lang="en-US" dirty="0" smtClean="0"/>
              <a:t/>
            </a:r>
            <a:br>
              <a:rPr lang="en-US" dirty="0" smtClean="0"/>
            </a:br>
            <a:r>
              <a:rPr lang="en-US" sz="3600" dirty="0" smtClean="0">
                <a:solidFill>
                  <a:schemeClr val="tx2"/>
                </a:solidFill>
              </a:rPr>
              <a:t>Forms: Part 1 (Pre)</a:t>
            </a:r>
            <a:endParaRPr lang="en-US" dirty="0">
              <a:solidFill>
                <a:schemeClr val="tx2"/>
              </a:solidFill>
            </a:endParaRPr>
          </a:p>
        </p:txBody>
      </p:sp>
      <p:pic>
        <p:nvPicPr>
          <p:cNvPr id="5" name="Picture 4"/>
          <p:cNvPicPr>
            <a:picLocks noChangeAspect="1"/>
          </p:cNvPicPr>
          <p:nvPr/>
        </p:nvPicPr>
        <p:blipFill>
          <a:blip r:embed="rId3"/>
          <a:stretch>
            <a:fillRect/>
          </a:stretch>
        </p:blipFill>
        <p:spPr>
          <a:xfrm>
            <a:off x="4114800" y="914400"/>
            <a:ext cx="4501434" cy="5791200"/>
          </a:xfrm>
          <a:prstGeom prst="rect">
            <a:avLst/>
          </a:prstGeom>
        </p:spPr>
      </p:pic>
    </p:spTree>
    <p:extLst>
      <p:ext uri="{BB962C8B-B14F-4D97-AF65-F5344CB8AC3E}">
        <p14:creationId xmlns:p14="http://schemas.microsoft.com/office/powerpoint/2010/main" val="156953525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smtClean="0"/>
              <a:t>Leadership Development Report</a:t>
            </a:r>
            <a:r>
              <a:rPr lang="en-US" dirty="0" smtClean="0"/>
              <a:t/>
            </a:r>
            <a:br>
              <a:rPr lang="en-US" dirty="0" smtClean="0"/>
            </a:br>
            <a:r>
              <a:rPr lang="en-US" sz="3600" dirty="0" smtClean="0">
                <a:solidFill>
                  <a:schemeClr val="tx2"/>
                </a:solidFill>
              </a:rPr>
              <a:t>Forms: Part 1 (Pre)</a:t>
            </a:r>
            <a:r>
              <a:rPr lang="en-US" dirty="0">
                <a:solidFill>
                  <a:schemeClr val="tx2"/>
                </a:solidFill>
              </a:rPr>
              <a:t> - Self Reflection</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4648200"/>
          </a:xfrm>
        </p:spPr>
        <p:txBody>
          <a:bodyPr>
            <a:normAutofit lnSpcReduction="10000"/>
          </a:bodyPr>
          <a:lstStyle/>
          <a:p>
            <a:r>
              <a:rPr lang="en-US" dirty="0" smtClean="0"/>
              <a:t>Confidence</a:t>
            </a:r>
          </a:p>
          <a:p>
            <a:pPr lvl="1"/>
            <a:r>
              <a:rPr lang="en-US" dirty="0"/>
              <a:t>Positive view of one’s actions in specific areas, including healthy habits, life skills, love of learning, emotional competence, and social skills.</a:t>
            </a:r>
            <a:endParaRPr lang="en-US" dirty="0"/>
          </a:p>
          <a:p>
            <a:r>
              <a:rPr lang="en-US" dirty="0" smtClean="0"/>
              <a:t>Competence</a:t>
            </a:r>
          </a:p>
          <a:p>
            <a:pPr lvl="1"/>
            <a:r>
              <a:rPr lang="en-US" dirty="0"/>
              <a:t> An internal sense of overall positive self-worth, persistent resourcefulness and self-efficacy.</a:t>
            </a:r>
            <a:endParaRPr lang="en-US" dirty="0"/>
          </a:p>
          <a:p>
            <a:r>
              <a:rPr lang="en-US" dirty="0" smtClean="0"/>
              <a:t>Character</a:t>
            </a:r>
          </a:p>
          <a:p>
            <a:pPr lvl="1"/>
            <a:r>
              <a:rPr lang="en-US" dirty="0"/>
              <a:t>Respect for societal and cultural norms, possession of standards for correct behaviors, a sense of right and wrong (morality), and </a:t>
            </a:r>
            <a:r>
              <a:rPr lang="en-US" dirty="0" smtClean="0"/>
              <a:t>integrity.</a:t>
            </a:r>
          </a:p>
        </p:txBody>
      </p:sp>
      <p:pic>
        <p:nvPicPr>
          <p:cNvPr id="6" name="Picture 5"/>
          <p:cNvPicPr>
            <a:picLocks noChangeAspect="1"/>
          </p:cNvPicPr>
          <p:nvPr/>
        </p:nvPicPr>
        <p:blipFill>
          <a:blip r:embed="rId3"/>
          <a:stretch>
            <a:fillRect/>
          </a:stretch>
        </p:blipFill>
        <p:spPr>
          <a:xfrm>
            <a:off x="7315200" y="313178"/>
            <a:ext cx="1295400" cy="1336113"/>
          </a:xfrm>
          <a:prstGeom prst="rect">
            <a:avLst/>
          </a:prstGeom>
        </p:spPr>
      </p:pic>
    </p:spTree>
    <p:extLst>
      <p:ext uri="{BB962C8B-B14F-4D97-AF65-F5344CB8AC3E}">
        <p14:creationId xmlns:p14="http://schemas.microsoft.com/office/powerpoint/2010/main" val="185266896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smtClean="0"/>
              <a:t>Leadership Development Report</a:t>
            </a:r>
            <a:r>
              <a:rPr lang="en-US" dirty="0" smtClean="0"/>
              <a:t/>
            </a:r>
            <a:br>
              <a:rPr lang="en-US" dirty="0" smtClean="0"/>
            </a:br>
            <a:r>
              <a:rPr lang="en-US" sz="3600" dirty="0" smtClean="0">
                <a:solidFill>
                  <a:schemeClr val="tx2"/>
                </a:solidFill>
              </a:rPr>
              <a:t>Forms: Part 1 (Pre) </a:t>
            </a:r>
            <a:r>
              <a:rPr lang="en-US" dirty="0">
                <a:solidFill>
                  <a:schemeClr val="tx2"/>
                </a:solidFill>
              </a:rPr>
              <a:t>- Self Reflection</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4648200"/>
          </a:xfrm>
        </p:spPr>
        <p:txBody>
          <a:bodyPr>
            <a:normAutofit/>
          </a:bodyPr>
          <a:lstStyle/>
          <a:p>
            <a:r>
              <a:rPr lang="en-US" dirty="0" smtClean="0"/>
              <a:t>Caring</a:t>
            </a:r>
          </a:p>
          <a:p>
            <a:pPr lvl="1"/>
            <a:r>
              <a:rPr lang="en-US" dirty="0"/>
              <a:t>A sense of sympathy and empathy for others.</a:t>
            </a:r>
            <a:endParaRPr lang="en-US" dirty="0"/>
          </a:p>
          <a:p>
            <a:r>
              <a:rPr lang="en-US" dirty="0" smtClean="0"/>
              <a:t>Connection</a:t>
            </a:r>
          </a:p>
          <a:p>
            <a:pPr lvl="1"/>
            <a:r>
              <a:rPr lang="en-US" dirty="0"/>
              <a:t>Positive bonds and relationships with people and institutions including faith-based communities.</a:t>
            </a:r>
            <a:endParaRPr lang="en-US" dirty="0"/>
          </a:p>
          <a:p>
            <a:r>
              <a:rPr lang="en-US" dirty="0" smtClean="0"/>
              <a:t>Contribution</a:t>
            </a:r>
          </a:p>
          <a:p>
            <a:pPr lvl="1"/>
            <a:r>
              <a:rPr lang="en-US" dirty="0"/>
              <a:t>Giving to self, family and the institutions of a civil society.</a:t>
            </a:r>
            <a:endParaRPr lang="en-US" dirty="0" smtClean="0"/>
          </a:p>
        </p:txBody>
      </p:sp>
      <p:pic>
        <p:nvPicPr>
          <p:cNvPr id="5" name="Picture 4"/>
          <p:cNvPicPr>
            <a:picLocks noChangeAspect="1"/>
          </p:cNvPicPr>
          <p:nvPr/>
        </p:nvPicPr>
        <p:blipFill>
          <a:blip r:embed="rId3"/>
          <a:stretch>
            <a:fillRect/>
          </a:stretch>
        </p:blipFill>
        <p:spPr>
          <a:xfrm>
            <a:off x="7315200" y="811884"/>
            <a:ext cx="1548569" cy="1548569"/>
          </a:xfrm>
          <a:prstGeom prst="rect">
            <a:avLst/>
          </a:prstGeom>
        </p:spPr>
      </p:pic>
    </p:spTree>
    <p:extLst>
      <p:ext uri="{BB962C8B-B14F-4D97-AF65-F5344CB8AC3E}">
        <p14:creationId xmlns:p14="http://schemas.microsoft.com/office/powerpoint/2010/main" val="16340882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Green_Swirls_Template_Segoe_TP10286742">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2100-01-01T00:00:00+00:00</AssetExpire>
    <IntlLangReviewDate xmlns="4873beb7-5857-4685-be1f-d57550cc96cc" xsi:nil="true"/>
    <SubmitterId xmlns="4873beb7-5857-4685-be1f-d57550cc96cc" xsi:nil="true"/>
    <IntlLangReview xmlns="4873beb7-5857-4685-be1f-d57550cc96cc" xsi:nil="true"/>
    <EditorialStatus xmlns="4873beb7-5857-4685-be1f-d57550cc96cc" xsi:nil="true"/>
    <OriginAsset xmlns="4873beb7-5857-4685-be1f-d57550cc96cc" xsi:nil="true"/>
    <Markets xmlns="4873beb7-5857-4685-be1f-d57550cc96cc"/>
    <AcquiredFrom xmlns="4873beb7-5857-4685-be1f-d57550cc96cc" xsi:nil="true"/>
    <AssetStart xmlns="4873beb7-5857-4685-be1f-d57550cc96cc">2009-05-30T20:49:59+00:00</AssetStart>
    <PublishStatusLookup xmlns="4873beb7-5857-4685-be1f-d57550cc96cc">
      <Value>265848</Value>
      <Value>1317179</Value>
    </PublishStatusLookup>
    <MarketSpecific xmlns="4873beb7-5857-4685-be1f-d57550cc96cc" xsi:nil="true"/>
    <APAuthor xmlns="4873beb7-5857-4685-be1f-d57550cc96cc">
      <UserInfo>
        <DisplayName/>
        <AccountId>191</AccountId>
        <AccountType/>
      </UserInfo>
    </APAuthor>
    <IntlLangReviewer xmlns="4873beb7-5857-4685-be1f-d57550cc96cc" xsi:nil="true"/>
    <CSXSubmissionDate xmlns="4873beb7-5857-4685-be1f-d57550cc96cc" xsi:nil="true"/>
    <NumericId xmlns="4873beb7-5857-4685-be1f-d57550cc96cc">-1</NumericId>
    <ParentAssetId xmlns="4873beb7-5857-4685-be1f-d57550cc96cc" xsi:nil="true"/>
    <OriginalSourceMarket xmlns="4873beb7-5857-4685-be1f-d57550cc96cc" xsi:nil="true"/>
    <ApprovalStatus xmlns="4873beb7-5857-4685-be1f-d57550cc96cc">InProgress</ApprovalStatus>
    <SourceTitle xmlns="4873beb7-5857-4685-be1f-d57550cc96cc">Sample presentation slides (Green swirls design)</SourceTitl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TemplateStatus xmlns="4873beb7-5857-4685-be1f-d57550cc96cc">Complete</TemplateStatus>
    <OutputCachingOn xmlns="4873beb7-5857-4685-be1f-d57550cc96cc">false</OutputCachingOn>
    <IsSearchable xmlns="4873beb7-5857-4685-be1f-d57550cc96cc">false</IsSearchable>
    <HandoffToMSDN xmlns="4873beb7-5857-4685-be1f-d57550cc96cc" xsi:nil="true"/>
    <UALocRecommendation xmlns="4873beb7-5857-4685-be1f-d57550cc96cc">Localize</UALocRecommendation>
    <UALocComments xmlns="4873beb7-5857-4685-be1f-d57550cc96cc" xsi:nil="true"/>
    <ShowIn xmlns="4873beb7-5857-4685-be1f-d57550cc96cc">Show everywhere</ShowIn>
    <ThumbnailAssetId xmlns="4873beb7-5857-4685-be1f-d57550cc96cc" xsi:nil="true"/>
    <ContentItem xmlns="4873beb7-5857-4685-be1f-d57550cc96cc" xsi:nil="true"/>
    <LastModifiedDateTime xmlns="4873beb7-5857-4685-be1f-d57550cc96cc" xsi:nil="true"/>
    <ClipArtFilename xmlns="4873beb7-5857-4685-be1f-d57550cc96cc" xsi:nil="true"/>
    <CSXHash xmlns="4873beb7-5857-4685-be1f-d57550cc96cc" xsi:nil="true"/>
    <DirectSourceMarket xmlns="4873beb7-5857-4685-be1f-d57550cc96cc" xsi:nil="true"/>
    <PlannedPubDate xmlns="4873beb7-5857-4685-be1f-d57550cc96cc" xsi:nil="true"/>
    <ArtSampleDocs xmlns="4873beb7-5857-4685-be1f-d57550cc96cc" xsi:nil="true"/>
    <TrustLevel xmlns="4873beb7-5857-4685-be1f-d57550cc96cc">1 Microsoft Managed Content</TrustLevel>
    <CSXSubmissionMarket xmlns="4873beb7-5857-4685-be1f-d57550cc96cc" xsi:nil="true"/>
    <VoteCount xmlns="4873beb7-5857-4685-be1f-d57550cc96cc" xsi:nil="true"/>
    <BusinessGroup xmlns="4873beb7-5857-4685-be1f-d57550cc96cc" xsi:nil="true"/>
    <TimesCloned xmlns="4873beb7-5857-4685-be1f-d57550cc96cc" xsi:nil="true"/>
    <AverageRating xmlns="4873beb7-5857-4685-be1f-d57550cc96cc" xsi:nil="true"/>
    <Provider xmlns="4873beb7-5857-4685-be1f-d57550cc96cc">EY006220130</Provider>
    <UACurrentWords xmlns="4873beb7-5857-4685-be1f-d57550cc96cc">0</UACurrentWords>
    <AssetId xmlns="4873beb7-5857-4685-be1f-d57550cc96cc">TP010286742</AssetId>
    <APEditor xmlns="4873beb7-5857-4685-be1f-d57550cc96cc">
      <UserInfo>
        <DisplayName/>
        <AccountId>92</AccountId>
        <AccountType/>
      </UserInfo>
    </APEditor>
    <DSATActionTaken xmlns="4873beb7-5857-4685-be1f-d57550cc96cc" xsi:nil="true"/>
    <IsDeleted xmlns="4873beb7-5857-4685-be1f-d57550cc96cc">false</IsDeleted>
    <PublishTargets xmlns="4873beb7-5857-4685-be1f-d57550cc96cc">OfficeOnline</PublishTargets>
    <ApprovalLog xmlns="4873beb7-5857-4685-be1f-d57550cc96cc" xsi:nil="true"/>
    <BugNumber xmlns="4873beb7-5857-4685-be1f-d57550cc96cc">193. 198</BugNumber>
    <CrawlForDependencies xmlns="4873beb7-5857-4685-be1f-d57550cc96cc">false</CrawlForDependencies>
    <LastHandOff xmlns="4873beb7-5857-4685-be1f-d57550cc96cc" xsi:nil="true"/>
    <Milestone xmlns="4873beb7-5857-4685-be1f-d57550cc96cc" xsi:nil="true"/>
    <UANotes xmlns="4873beb7-5857-4685-be1f-d57550cc96cc">FedEx</UANotes>
    <PrimaryImageGen xmlns="4873beb7-5857-4685-be1f-d57550cc96cc">true</PrimaryImageGen>
    <TPFriendlyName xmlns="4873beb7-5857-4685-be1f-d57550cc96cc">Sample presentation slides (Green swirls design)</TPFriendlyName>
    <OpenTemplate xmlns="4873beb7-5857-4685-be1f-d57550cc96cc">true</OpenTemplate>
    <TPInstallLocation xmlns="4873beb7-5857-4685-be1f-d57550cc96cc">{My Templates}</TPInstallLocation>
    <TPCommandLine xmlns="4873beb7-5857-4685-be1f-d57550cc96cc">{PP} /n {FilePath}</TPCommandLine>
    <TPAppVersion xmlns="4873beb7-5857-4685-be1f-d57550cc96cc">12</TPAppVersion>
    <TPLaunchHelpLinkType xmlns="4873beb7-5857-4685-be1f-d57550cc96cc">Template</TPLaunchHelpLinkType>
    <TPLaunchHelpLink xmlns="4873beb7-5857-4685-be1f-d57550cc96cc" xsi:nil="true"/>
    <TPApplication xmlns="4873beb7-5857-4685-be1f-d57550cc96cc">PowerPoint</TPApplication>
    <TPNamespace xmlns="4873beb7-5857-4685-be1f-d57550cc96cc">POWERPNT</TPNamespace>
    <TPExecutable xmlns="4873beb7-5857-4685-be1f-d57550cc96cc" xsi:nil="true"/>
    <TPComponent xmlns="4873beb7-5857-4685-be1f-d57550cc96cc">PPTFiles</TPComponent>
    <TPClientViewer xmlns="4873beb7-5857-4685-be1f-d57550cc96cc">Microsoft Office PowerPoint</TPClientViewer>
    <LastPublishResultLookup xmlns="4873beb7-5857-4685-be1f-d57550cc96cc" xsi:nil="true"/>
    <PolicheckWords xmlns="4873beb7-5857-4685-be1f-d57550cc96cc" xsi:nil="true"/>
    <FriendlyTitle xmlns="4873beb7-5857-4685-be1f-d57550cc96cc" xsi:nil="true"/>
    <Manager xmlns="4873beb7-5857-4685-be1f-d57550cc96cc" xsi:nil="true"/>
    <EditorialTags xmlns="4873beb7-5857-4685-be1f-d57550cc96cc" xsi:nil="true"/>
    <LegacyData xmlns="4873beb7-5857-4685-be1f-d57550cc96cc" xsi:nil="true"/>
    <Downloads xmlns="4873beb7-5857-4685-be1f-d57550cc96cc">0</Downloads>
    <Providers xmlns="4873beb7-5857-4685-be1f-d57550cc96cc" xsi:nil="true"/>
    <TemplateTemplateType xmlns="4873beb7-5857-4685-be1f-d57550cc96cc">PowerPoint 12 Default</TemplateTemplateType>
    <OOCacheId xmlns="4873beb7-5857-4685-be1f-d57550cc96cc" xsi:nil="true"/>
    <BlockPublish xmlns="4873beb7-5857-4685-be1f-d57550cc96cc" xsi:nil="true"/>
    <CampaignTagsTaxHTField0 xmlns="4873beb7-5857-4685-be1f-d57550cc96cc">
      <Terms xmlns="http://schemas.microsoft.com/office/infopath/2007/PartnerControls"/>
    </CampaignTagsTaxHTField0>
    <LocLastLocAttemptVersionLookup xmlns="4873beb7-5857-4685-be1f-d57550cc96cc">116363</LocLastLocAttemptVersionLookup>
    <LocLastLocAttemptVersionTypeLookup xmlns="4873beb7-5857-4685-be1f-d57550cc96cc" xsi:nil="true"/>
    <LocOverallPreviewStatusLookup xmlns="4873beb7-5857-4685-be1f-d57550cc96cc" xsi:nil="true"/>
    <LocOverallPublishStatusLookup xmlns="4873beb7-5857-4685-be1f-d57550cc96cc" xsi:nil="true"/>
    <TaxCatchAll xmlns="4873beb7-5857-4685-be1f-d57550cc96cc"/>
    <LocNewPublishedVersionLookup xmlns="4873beb7-5857-4685-be1f-d57550cc96cc" xsi:nil="true"/>
    <LocPublishedDependentAssetsLookup xmlns="4873beb7-5857-4685-be1f-d57550cc96cc" xsi:nil="true"/>
    <LocComments xmlns="4873beb7-5857-4685-be1f-d57550cc96cc" xsi:nil="true"/>
    <LocProcessedForMarketsLookup xmlns="4873beb7-5857-4685-be1f-d57550cc96cc" xsi:nil="true"/>
    <LocRecommendedHandoff xmlns="4873beb7-5857-4685-be1f-d57550cc96cc" xsi:nil="true"/>
    <LocManualTestRequired xmlns="4873beb7-5857-4685-be1f-d57550cc96cc" xsi:nil="true"/>
    <LocProcessedForHandoffsLookup xmlns="4873beb7-5857-4685-be1f-d57550cc96cc" xsi:nil="true"/>
    <LocOverallHandbackStatusLookup xmlns="4873beb7-5857-4685-be1f-d57550cc96cc" xsi:nil="true"/>
    <LocalizationTagsTaxHTField0 xmlns="4873beb7-5857-4685-be1f-d57550cc96cc">
      <Terms xmlns="http://schemas.microsoft.com/office/infopath/2007/PartnerControls"/>
    </LocalizationTagsTaxHTField0>
    <FeatureTagsTaxHTField0 xmlns="4873beb7-5857-4685-be1f-d57550cc96cc">
      <Terms xmlns="http://schemas.microsoft.com/office/infopath/2007/PartnerControls"/>
    </FeatureTagsTaxHTField0>
    <LocOverallLocStatusLookup xmlns="4873beb7-5857-4685-be1f-d57550cc96cc" xsi:nil="true"/>
    <LocPublishedLinkedAssetsLookup xmlns="4873beb7-5857-4685-be1f-d57550cc96cc" xsi:nil="true"/>
    <InternalTagsTaxHTField0 xmlns="4873beb7-5857-4685-be1f-d57550cc96cc">
      <Terms xmlns="http://schemas.microsoft.com/office/infopath/2007/PartnerControls"/>
    </InternalTagsTaxHTField0>
    <RecommendationsModifier xmlns="4873beb7-5857-4685-be1f-d57550cc96cc" xsi:nil="true"/>
    <ScenarioTagsTaxHTField0 xmlns="4873beb7-5857-4685-be1f-d57550cc96cc">
      <Terms xmlns="http://schemas.microsoft.com/office/infopath/2007/PartnerControls"/>
    </ScenarioTagsTaxHTField0>
    <OriginalRelease xmlns="4873beb7-5857-4685-be1f-d57550cc96cc">14</OriginalRelease>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14C3E4-C122-4A64-A6AD-543893F9BE6A}">
  <ds:schemaRefs>
    <ds:schemaRef ds:uri="http://schemas.microsoft.com/office/2006/metadata/properties"/>
    <ds:schemaRef ds:uri="http://schemas.microsoft.com/office/infopath/2007/PartnerControls"/>
    <ds:schemaRef ds:uri="4873beb7-5857-4685-be1f-d57550cc96cc"/>
  </ds:schemaRefs>
</ds:datastoreItem>
</file>

<file path=customXml/itemProps2.xml><?xml version="1.0" encoding="utf-8"?>
<ds:datastoreItem xmlns:ds="http://schemas.openxmlformats.org/officeDocument/2006/customXml" ds:itemID="{3A463396-7DAC-4B7F-8764-DBF66DCA06F3}">
  <ds:schemaRefs>
    <ds:schemaRef ds:uri="http://schemas.microsoft.com/sharepoint/v3/contenttype/forms"/>
  </ds:schemaRefs>
</ds:datastoreItem>
</file>

<file path=customXml/itemProps3.xml><?xml version="1.0" encoding="utf-8"?>
<ds:datastoreItem xmlns:ds="http://schemas.openxmlformats.org/officeDocument/2006/customXml" ds:itemID="{02C5D28F-0988-4739-9666-5D9810F256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Sample presentation slides (Green swirls design)</Template>
  <TotalTime>61</TotalTime>
  <Words>2353</Words>
  <Application>Microsoft Macintosh PowerPoint</Application>
  <PresentationFormat>On-screen Show (4:3)</PresentationFormat>
  <Paragraphs>164</Paragraphs>
  <Slides>19</Slides>
  <Notes>19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Calibri</vt:lpstr>
      <vt:lpstr>Courier New</vt:lpstr>
      <vt:lpstr>Wingdings</vt:lpstr>
      <vt:lpstr>Arial</vt:lpstr>
      <vt:lpstr>1_Green_Swirls_Template_Segoe_TP10286742</vt:lpstr>
      <vt:lpstr>White with Courier font for code slides</vt:lpstr>
      <vt:lpstr>Section 6: Leadership Development Report (LDR)</vt:lpstr>
      <vt:lpstr>Leadership Development Report Who?</vt:lpstr>
      <vt:lpstr>Leadership Development Report Job?</vt:lpstr>
      <vt:lpstr>Leadership Development Report Job?</vt:lpstr>
      <vt:lpstr>Leadership Development Report Job?</vt:lpstr>
      <vt:lpstr>Leadership Development Report Forms: Part 1 (Pre)</vt:lpstr>
      <vt:lpstr>Leadership Development Report Forms: Part 1 (Pre)</vt:lpstr>
      <vt:lpstr>Leadership Development Report Forms: Part 1 (Pre) - Self Reflection</vt:lpstr>
      <vt:lpstr>Leadership Development Report Forms: Part 1 (Pre) - Self Reflection</vt:lpstr>
      <vt:lpstr>Leadership Development Report Forms: Part 1 (Pre)  - Self Reflection</vt:lpstr>
      <vt:lpstr>Leadership Development Report Forms: Part 2 (Pre)</vt:lpstr>
      <vt:lpstr>Leadership Development Report Forms: Part 2 (Pre)</vt:lpstr>
      <vt:lpstr>Leadership Development Report Forms: Part 2 (Pre)</vt:lpstr>
      <vt:lpstr>Leadership Development Report Forms: Part 2 (Pre)</vt:lpstr>
      <vt:lpstr>Leadership Development Report Forms: Part 2 (Pre)</vt:lpstr>
      <vt:lpstr>Leadership Development Report Forms: Part 1 (Post)</vt:lpstr>
      <vt:lpstr>Leadership Development Report Forms: Part 2 (Post)</vt:lpstr>
      <vt:lpstr>Leadership Development Report Forms: Part 2 (Pre)</vt:lpstr>
      <vt:lpstr>Thanks!</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6: Leadership Development Report (LDR)</dc:title>
  <dc:creator>Ahders, Heidi L</dc:creator>
  <cp:lastModifiedBy>Ahders, Heidi L</cp:lastModifiedBy>
  <cp:revision>7</cp:revision>
  <dcterms:created xsi:type="dcterms:W3CDTF">2017-01-21T18:49:36Z</dcterms:created>
  <dcterms:modified xsi:type="dcterms:W3CDTF">2017-01-21T19:51:29Z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mageGenCounter">
    <vt:lpwstr>0</vt:lpwstr>
  </property>
  <property fmtid="{D5CDD505-2E9C-101B-9397-08002B2CF9AE}" pid="4" name="ViolationReportStatus">
    <vt:lpwstr>None</vt:lpwstr>
  </property>
  <property fmtid="{D5CDD505-2E9C-101B-9397-08002B2CF9AE}" pid="5" name="ImageGenStatus">
    <vt:lpwstr>0</vt:lpwstr>
  </property>
  <property fmtid="{D5CDD505-2E9C-101B-9397-08002B2CF9AE}" pid="6" name="PolicheckStatus">
    <vt:lpwstr>0</vt:lpwstr>
  </property>
  <property fmtid="{D5CDD505-2E9C-101B-9397-08002B2CF9AE}" pid="7" name="Applications">
    <vt:lpwstr>419;#zpp140;#79;#tpl120;#65;#zpp120</vt:lpwstr>
  </property>
  <property fmtid="{D5CDD505-2E9C-101B-9397-08002B2CF9AE}" pid="8" name="PolicheckCounter">
    <vt:lpwstr>0</vt:lpwstr>
  </property>
  <property fmtid="{D5CDD505-2E9C-101B-9397-08002B2CF9AE}" pid="9" name="APTrustLevel">
    <vt:r8>1</vt:r8>
  </property>
</Properties>
</file>