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9" r:id="rId1"/>
  </p:sldMasterIdLst>
  <p:notesMasterIdLst>
    <p:notesMasterId r:id="rId52"/>
  </p:notesMasterIdLst>
  <p:sldIdLst>
    <p:sldId id="256" r:id="rId2"/>
    <p:sldId id="355" r:id="rId3"/>
    <p:sldId id="356" r:id="rId4"/>
    <p:sldId id="258" r:id="rId5"/>
    <p:sldId id="307" r:id="rId6"/>
    <p:sldId id="306" r:id="rId7"/>
    <p:sldId id="344" r:id="rId8"/>
    <p:sldId id="311" r:id="rId9"/>
    <p:sldId id="312" r:id="rId10"/>
    <p:sldId id="346" r:id="rId11"/>
    <p:sldId id="358" r:id="rId12"/>
    <p:sldId id="340" r:id="rId13"/>
    <p:sldId id="343" r:id="rId14"/>
    <p:sldId id="341" r:id="rId15"/>
    <p:sldId id="342" r:id="rId16"/>
    <p:sldId id="359" r:id="rId17"/>
    <p:sldId id="332" r:id="rId18"/>
    <p:sldId id="333" r:id="rId19"/>
    <p:sldId id="334" r:id="rId20"/>
    <p:sldId id="335" r:id="rId21"/>
    <p:sldId id="336" r:id="rId22"/>
    <p:sldId id="337" r:id="rId23"/>
    <p:sldId id="338" r:id="rId24"/>
    <p:sldId id="339" r:id="rId25"/>
    <p:sldId id="361" r:id="rId26"/>
    <p:sldId id="315" r:id="rId27"/>
    <p:sldId id="313" r:id="rId28"/>
    <p:sldId id="352" r:id="rId29"/>
    <p:sldId id="353" r:id="rId30"/>
    <p:sldId id="354" r:id="rId31"/>
    <p:sldId id="362" r:id="rId32"/>
    <p:sldId id="314" r:id="rId33"/>
    <p:sldId id="363" r:id="rId34"/>
    <p:sldId id="364" r:id="rId35"/>
    <p:sldId id="365" r:id="rId36"/>
    <p:sldId id="357" r:id="rId37"/>
    <p:sldId id="283" r:id="rId38"/>
    <p:sldId id="284" r:id="rId39"/>
    <p:sldId id="360" r:id="rId40"/>
    <p:sldId id="348" r:id="rId41"/>
    <p:sldId id="301" r:id="rId42"/>
    <p:sldId id="349" r:id="rId43"/>
    <p:sldId id="347" r:id="rId44"/>
    <p:sldId id="350" r:id="rId45"/>
    <p:sldId id="351" r:id="rId46"/>
    <p:sldId id="316" r:id="rId47"/>
    <p:sldId id="318" r:id="rId48"/>
    <p:sldId id="326" r:id="rId49"/>
    <p:sldId id="329" r:id="rId50"/>
    <p:sldId id="331" r:id="rId5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6C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21"/>
  </p:normalViewPr>
  <p:slideViewPr>
    <p:cSldViewPr>
      <p:cViewPr varScale="1">
        <p:scale>
          <a:sx n="108" d="100"/>
          <a:sy n="108" d="100"/>
        </p:scale>
        <p:origin x="176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1BCABB8-4076-6340-9297-3C45E7ED94A6}" type="datetime1">
              <a:rPr lang="en-US" altLang="en-US"/>
              <a:pPr>
                <a:defRPr/>
              </a:pPr>
              <a:t>12/4/15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E4CDE5B-A256-754A-ACBF-F5D448AD59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98176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08538ADE-6436-A542-9F9F-E49422486A7D}" type="slidenum">
              <a:rPr lang="en-US" altLang="en-US">
                <a:latin typeface="Arial" charset="0"/>
              </a:rPr>
              <a:pPr>
                <a:spcBef>
                  <a:spcPct val="0"/>
                </a:spcBef>
              </a:pPr>
              <a:t>2</a:t>
            </a:fld>
            <a:endParaRPr lang="en-US" altLang="en-US">
              <a:latin typeface="Arial" charset="0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90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DF06B443-CF04-434D-AB0C-0AF5E0B8BC10}" type="slidenum">
              <a:rPr lang="en-US" altLang="en-US">
                <a:latin typeface="Arial" charset="0"/>
              </a:rPr>
              <a:pPr>
                <a:spcBef>
                  <a:spcPct val="0"/>
                </a:spcBef>
              </a:pPr>
              <a:t>11</a:t>
            </a:fld>
            <a:endParaRPr lang="en-US" altLang="en-US">
              <a:latin typeface="Arial" charset="0"/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8607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1CA8431A-0FA0-964D-8E8A-1D967904753F}" type="slidenum">
              <a:rPr lang="en-US" altLang="en-US">
                <a:latin typeface="Arial" charset="0"/>
              </a:rPr>
              <a:pPr>
                <a:spcBef>
                  <a:spcPct val="0"/>
                </a:spcBef>
              </a:pPr>
              <a:t>16</a:t>
            </a:fld>
            <a:endParaRPr lang="en-US" altLang="en-US">
              <a:latin typeface="Arial" charset="0"/>
            </a:endParaRPr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542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A9E98498-5EC3-8345-A585-A59BA51AFA68}" type="slidenum">
              <a:rPr lang="en-US" altLang="en-US">
                <a:latin typeface="Helvetica" charset="0"/>
              </a:rPr>
              <a:pPr>
                <a:spcBef>
                  <a:spcPct val="0"/>
                </a:spcBef>
              </a:pPr>
              <a:t>18</a:t>
            </a:fld>
            <a:endParaRPr lang="en-US" altLang="en-US">
              <a:latin typeface="Helvetica" charset="0"/>
            </a:endParaRPr>
          </a:p>
        </p:txBody>
      </p:sp>
      <p:sp>
        <p:nvSpPr>
          <p:cNvPr id="45058" name="Rectangle 2"/>
          <p:cNvSpPr>
            <a:spLocks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1344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latin typeface="Helvetica" charset="0"/>
              </a:rPr>
              <a:t>Sämlinge 4 Wochen nach dem Pflanzen</a:t>
            </a: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C1DE521F-9E3C-8B4B-88CF-9CE4A026D3E8}" type="slidenum">
              <a:rPr lang="de-DE" altLang="en-US">
                <a:latin typeface="Helvetica" charset="0"/>
              </a:rPr>
              <a:pPr>
                <a:spcBef>
                  <a:spcPct val="0"/>
                </a:spcBef>
              </a:pPr>
              <a:t>19</a:t>
            </a:fld>
            <a:endParaRPr lang="de-DE" altLang="en-US"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551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8D2C6C8-491C-554F-AB9C-AEAD488B8D1A}" type="slidenum">
              <a:rPr lang="en-US" altLang="en-US">
                <a:latin typeface="Arial" charset="0"/>
              </a:rPr>
              <a:pPr>
                <a:spcBef>
                  <a:spcPct val="0"/>
                </a:spcBef>
              </a:pPr>
              <a:t>25</a:t>
            </a:fld>
            <a:endParaRPr lang="en-US" altLang="en-US">
              <a:latin typeface="Arial" charset="0"/>
            </a:endParaRPr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8335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BE6F8BD9-43CB-C546-A5F5-7A085D52C3D7}" type="slidenum">
              <a:rPr lang="en-US" altLang="en-US">
                <a:latin typeface="Arial" charset="0"/>
              </a:rPr>
              <a:pPr>
                <a:spcBef>
                  <a:spcPct val="0"/>
                </a:spcBef>
              </a:pPr>
              <a:t>27</a:t>
            </a:fld>
            <a:endParaRPr lang="en-US" altLang="en-US">
              <a:latin typeface="Arial" charset="0"/>
            </a:endParaRPr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5947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641676C8-D3D9-0A44-998B-49C45C3119E2}" type="slidenum">
              <a:rPr lang="en-US" altLang="en-US">
                <a:latin typeface="Arial" charset="0"/>
              </a:rPr>
              <a:pPr>
                <a:spcBef>
                  <a:spcPct val="0"/>
                </a:spcBef>
              </a:pPr>
              <a:t>31</a:t>
            </a:fld>
            <a:endParaRPr lang="en-US" altLang="en-US">
              <a:latin typeface="Arial" charset="0"/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6139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9C7D148A-E3C0-EE47-BFA3-E7F23F4EA783}" type="slidenum">
              <a:rPr lang="en-US" altLang="en-US">
                <a:latin typeface="Arial" charset="0"/>
              </a:rPr>
              <a:pPr>
                <a:spcBef>
                  <a:spcPct val="0"/>
                </a:spcBef>
              </a:pPr>
              <a:t>32</a:t>
            </a:fld>
            <a:endParaRPr lang="en-US" altLang="en-US">
              <a:latin typeface="Arial" charset="0"/>
            </a:endParaRPr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5742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5756DEFE-69FE-574F-9874-83D424649888}" type="slidenum">
              <a:rPr lang="en-US" altLang="en-US">
                <a:latin typeface="Arial" charset="0"/>
              </a:rPr>
              <a:pPr>
                <a:spcBef>
                  <a:spcPct val="0"/>
                </a:spcBef>
              </a:pPr>
              <a:t>33</a:t>
            </a:fld>
            <a:endParaRPr lang="en-US" altLang="en-US">
              <a:latin typeface="Arial" charset="0"/>
            </a:endParaRPr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584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8847FB95-51A4-EC4B-BFF0-619769809E12}" type="slidenum">
              <a:rPr lang="en-US" altLang="en-US">
                <a:latin typeface="Arial" charset="0"/>
              </a:rPr>
              <a:pPr>
                <a:spcBef>
                  <a:spcPct val="0"/>
                </a:spcBef>
              </a:pPr>
              <a:t>34</a:t>
            </a:fld>
            <a:endParaRPr lang="en-US" altLang="en-US">
              <a:latin typeface="Arial" charset="0"/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62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AE28D37C-4254-6C46-B39A-A542BBB6DD29}" type="slidenum">
              <a:rPr lang="en-US" altLang="en-US">
                <a:latin typeface="Arial" charset="0"/>
              </a:rPr>
              <a:pPr>
                <a:spcBef>
                  <a:spcPct val="0"/>
                </a:spcBef>
              </a:pPr>
              <a:t>3</a:t>
            </a:fld>
            <a:endParaRPr lang="en-US" altLang="en-US">
              <a:latin typeface="Arial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3723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FF88EFB2-860B-E343-BDE1-C880614BBD6E}" type="slidenum">
              <a:rPr lang="en-US" altLang="en-US">
                <a:latin typeface="Arial" charset="0"/>
              </a:rPr>
              <a:pPr>
                <a:spcBef>
                  <a:spcPct val="0"/>
                </a:spcBef>
              </a:pPr>
              <a:t>35</a:t>
            </a:fld>
            <a:endParaRPr lang="en-US" altLang="en-US">
              <a:latin typeface="Arial" charset="0"/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9731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76352F53-3EC4-CF42-900D-4092379C1480}" type="slidenum">
              <a:rPr lang="en-US" altLang="en-US">
                <a:latin typeface="Arial" charset="0"/>
              </a:rPr>
              <a:pPr>
                <a:spcBef>
                  <a:spcPct val="0"/>
                </a:spcBef>
              </a:pPr>
              <a:t>36</a:t>
            </a:fld>
            <a:endParaRPr lang="en-US" altLang="en-US">
              <a:latin typeface="Arial" charset="0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4361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13817125-CC0E-FD4B-9B65-4A871046BFB2}" type="slidenum">
              <a:rPr lang="en-US" altLang="en-US">
                <a:latin typeface="Arial" charset="0"/>
              </a:rPr>
              <a:pPr>
                <a:spcBef>
                  <a:spcPct val="0"/>
                </a:spcBef>
              </a:pPr>
              <a:t>39</a:t>
            </a:fld>
            <a:endParaRPr lang="en-US" altLang="en-US">
              <a:latin typeface="Arial" charset="0"/>
            </a:endParaRPr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471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9C32A5D6-6608-D241-AE31-978ED6DFE5EF}" type="slidenum">
              <a:rPr lang="en-US" altLang="en-US">
                <a:latin typeface="Arial" charset="0"/>
              </a:rPr>
              <a:pPr>
                <a:spcBef>
                  <a:spcPct val="0"/>
                </a:spcBef>
              </a:pPr>
              <a:t>40</a:t>
            </a:fld>
            <a:endParaRPr lang="en-US" altLang="en-US">
              <a:latin typeface="Arial" charset="0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6652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8ECC9838-98BB-DA44-98B5-A4C04815EA22}" type="slidenum">
              <a:rPr lang="en-US" altLang="en-US">
                <a:latin typeface="Arial" charset="0"/>
              </a:rPr>
              <a:pPr>
                <a:spcBef>
                  <a:spcPct val="0"/>
                </a:spcBef>
              </a:pPr>
              <a:t>41</a:t>
            </a:fld>
            <a:endParaRPr lang="en-US" altLang="en-US">
              <a:latin typeface="Arial" charset="0"/>
            </a:endParaRPr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8665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CACC3DAE-719B-464D-9026-73836EB69F45}" type="slidenum">
              <a:rPr lang="en-US" altLang="en-US">
                <a:latin typeface="Arial" charset="0"/>
              </a:rPr>
              <a:pPr>
                <a:spcBef>
                  <a:spcPct val="0"/>
                </a:spcBef>
              </a:pPr>
              <a:t>42</a:t>
            </a:fld>
            <a:endParaRPr lang="en-US" altLang="en-US">
              <a:latin typeface="Arial" charset="0"/>
            </a:endParaRPr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3549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605B9703-D58B-F046-8FC6-26F64E6D2E6A}" type="slidenum">
              <a:rPr lang="en-US" altLang="en-US">
                <a:latin typeface="Arial" charset="0"/>
              </a:rPr>
              <a:pPr>
                <a:spcBef>
                  <a:spcPct val="0"/>
                </a:spcBef>
              </a:pPr>
              <a:t>43</a:t>
            </a:fld>
            <a:endParaRPr lang="en-US" altLang="en-US">
              <a:latin typeface="Arial" charset="0"/>
            </a:endParaRPr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271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FAC7C4C9-9DB7-6B4C-83B2-7F9E6D3AFE7A}" type="slidenum">
              <a:rPr lang="en-US" altLang="en-US">
                <a:latin typeface="Arial" charset="0"/>
              </a:rPr>
              <a:pPr>
                <a:spcBef>
                  <a:spcPct val="0"/>
                </a:spcBef>
              </a:pPr>
              <a:t>4</a:t>
            </a:fld>
            <a:endParaRPr lang="en-US" altLang="en-US">
              <a:latin typeface="Arial" charset="0"/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273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AEE9E158-F226-C648-8E58-49B18794DD75}" type="slidenum">
              <a:rPr lang="en-US" altLang="en-US">
                <a:latin typeface="Arial" charset="0"/>
              </a:rPr>
              <a:pPr>
                <a:spcBef>
                  <a:spcPct val="0"/>
                </a:spcBef>
              </a:pPr>
              <a:t>5</a:t>
            </a:fld>
            <a:endParaRPr lang="en-US" altLang="en-US">
              <a:latin typeface="Arial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29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380672DE-DDD5-D24A-B171-30C6C85093F3}" type="slidenum">
              <a:rPr lang="en-US" altLang="en-US">
                <a:latin typeface="Arial" charset="0"/>
              </a:rPr>
              <a:pPr>
                <a:spcBef>
                  <a:spcPct val="0"/>
                </a:spcBef>
              </a:pPr>
              <a:t>6</a:t>
            </a:fld>
            <a:endParaRPr lang="en-US" altLang="en-US">
              <a:latin typeface="Arial" charset="0"/>
            </a:endParaRPr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95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26D7D82F-033F-144F-8C8D-3BECC127E219}" type="slidenum">
              <a:rPr lang="en-US" altLang="en-US">
                <a:latin typeface="Arial" charset="0"/>
              </a:rPr>
              <a:pPr>
                <a:spcBef>
                  <a:spcPct val="0"/>
                </a:spcBef>
              </a:pPr>
              <a:t>7</a:t>
            </a:fld>
            <a:endParaRPr lang="en-US" altLang="en-US">
              <a:latin typeface="Arial" charset="0"/>
            </a:endParaRPr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122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331C0A20-23CE-264A-89BB-DACAE651558D}" type="slidenum">
              <a:rPr lang="en-US" altLang="en-US">
                <a:latin typeface="Arial" charset="0"/>
              </a:rPr>
              <a:pPr>
                <a:spcBef>
                  <a:spcPct val="0"/>
                </a:spcBef>
              </a:pPr>
              <a:t>8</a:t>
            </a:fld>
            <a:endParaRPr lang="en-US" altLang="en-US">
              <a:latin typeface="Arial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967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EF69D40E-A2C8-7D4A-9145-50744A48DD1F}" type="slidenum">
              <a:rPr lang="en-US" altLang="en-US">
                <a:latin typeface="Arial" charset="0"/>
              </a:rPr>
              <a:pPr>
                <a:spcBef>
                  <a:spcPct val="0"/>
                </a:spcBef>
              </a:pPr>
              <a:t>9</a:t>
            </a:fld>
            <a:endParaRPr lang="en-US" altLang="en-US">
              <a:latin typeface="Arial" charset="0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867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C093146D-C351-CC48-84D6-2BC1F592B3B7}" type="slidenum">
              <a:rPr lang="en-US" altLang="en-US">
                <a:latin typeface="Arial" charset="0"/>
              </a:rPr>
              <a:pPr>
                <a:spcBef>
                  <a:spcPct val="0"/>
                </a:spcBef>
              </a:pPr>
              <a:t>10</a:t>
            </a:fld>
            <a:endParaRPr lang="en-US" altLang="en-US">
              <a:latin typeface="Arial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409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1" descr="ppt_titlepage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33400" y="762000"/>
            <a:ext cx="8077200" cy="2133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124200"/>
            <a:ext cx="8077200" cy="2362200"/>
          </a:xfrm>
        </p:spPr>
        <p:txBody>
          <a:bodyPr/>
          <a:lstStyle>
            <a:lvl1pPr marL="0" indent="0">
              <a:buFont typeface="Wingdings" pitchFamily="-111" charset="2"/>
              <a:buNone/>
              <a:defRPr sz="3200">
                <a:solidFill>
                  <a:srgbClr val="2D6CC0"/>
                </a:solidFill>
                <a:effectLst>
                  <a:outerShdw blurRad="38100" dist="38100" dir="2700000" algn="tl">
                    <a:srgbClr val="DDDDDD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D663B-6540-A944-9CB2-EAE82698FB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5415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74708-26B6-0141-BE7F-34248D8701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7800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85800"/>
            <a:ext cx="20574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85800"/>
            <a:ext cx="60198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FCD2E-FF13-0D4B-9427-7382087B45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0220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A96B0-C781-A347-9E46-E07A1C7013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5542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DCFD5-1FEB-2144-8D15-2FB4C8F94D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110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2DF3C-93A3-DB4A-BD86-CB5FD1B223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3670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386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D2B09-8095-3243-BE02-076CFA61E7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4411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85975-B13F-AB4A-B496-C7F2F36F43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7465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4320E-BE6C-8749-8304-8A2B415F88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0802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B2E8A-70FF-2241-9F9F-6B5B4B5DFB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8439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9215DF-A144-E44B-BBE6-3FE1EC1B75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056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73D85-6095-8947-9694-F67D03E0C1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3038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7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0" descr="ppt_generic_backgrpund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85800"/>
            <a:ext cx="8229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22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pitchFamily="-111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DCD55E15-97A0-1544-BBAD-6B488C772C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pitchFamily="-111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pitchFamily="-111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pitchFamily="-111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1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2"/>
        <a:buBlip>
          <a:blip r:embed="rId15"/>
        </a:buBlip>
        <a:defRPr sz="30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Blip>
          <a:blip r:embed="rId16"/>
        </a:buBlip>
        <a:defRPr sz="2600">
          <a:solidFill>
            <a:schemeClr val="tx1"/>
          </a:solidFill>
          <a:latin typeface="+mn-lt"/>
          <a:ea typeface="ＭＳ Ｐゴシック" pitchFamily="-111" charset="-128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charset="2"/>
        <a:buBlip>
          <a:blip r:embed="rId17"/>
        </a:buBlip>
        <a:defRPr sz="2300">
          <a:solidFill>
            <a:schemeClr val="tx1"/>
          </a:solidFill>
          <a:latin typeface="+mn-lt"/>
          <a:ea typeface="ＭＳ Ｐゴシック" pitchFamily="-111" charset="-128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2"/>
        <a:buBlip>
          <a:blip r:embed="rId16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charset="2"/>
        <a:buBlip>
          <a:blip r:embed="rId17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-111" charset="2"/>
        <a:buBlip>
          <a:blip r:embed="rId17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-111" charset="2"/>
        <a:buBlip>
          <a:blip r:embed="rId17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-111" charset="2"/>
        <a:buBlip>
          <a:blip r:embed="rId17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-111" charset="2"/>
        <a:buBlip>
          <a:blip r:embed="rId17"/>
        </a:buBlip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jpeg"/><Relationship Id="rId20" Type="http://schemas.openxmlformats.org/officeDocument/2006/relationships/image" Target="../media/image4.png"/><Relationship Id="rId21" Type="http://schemas.openxmlformats.org/officeDocument/2006/relationships/image" Target="../media/image42.jpeg"/><Relationship Id="rId22" Type="http://schemas.openxmlformats.org/officeDocument/2006/relationships/image" Target="../media/image43.jpeg"/><Relationship Id="rId23" Type="http://schemas.openxmlformats.org/officeDocument/2006/relationships/image" Target="../media/image44.jpeg"/><Relationship Id="rId10" Type="http://schemas.openxmlformats.org/officeDocument/2006/relationships/image" Target="../media/image34.jpeg"/><Relationship Id="rId11" Type="http://schemas.openxmlformats.org/officeDocument/2006/relationships/image" Target="../media/image35.jpeg"/><Relationship Id="rId12" Type="http://schemas.openxmlformats.org/officeDocument/2006/relationships/image" Target="../media/image36.jpeg"/><Relationship Id="rId13" Type="http://schemas.openxmlformats.org/officeDocument/2006/relationships/image" Target="../media/image37.jpeg"/><Relationship Id="rId14" Type="http://schemas.openxmlformats.org/officeDocument/2006/relationships/image" Target="../media/image38.jpeg"/><Relationship Id="rId15" Type="http://schemas.openxmlformats.org/officeDocument/2006/relationships/image" Target="../media/image39.jpeg"/><Relationship Id="rId16" Type="http://schemas.openxmlformats.org/officeDocument/2006/relationships/image" Target="../media/image40.jpeg"/><Relationship Id="rId17" Type="http://schemas.openxmlformats.org/officeDocument/2006/relationships/image" Target="../media/image41.jpeg"/><Relationship Id="rId18" Type="http://schemas.openxmlformats.org/officeDocument/2006/relationships/image" Target="../media/image2.png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7" Type="http://schemas.openxmlformats.org/officeDocument/2006/relationships/image" Target="../media/image31.jpeg"/><Relationship Id="rId8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png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image" Target="../media/image6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image" Target="../media/image57.png"/><Relationship Id="rId14" Type="http://schemas.openxmlformats.org/officeDocument/2006/relationships/image" Target="../media/image58.png"/><Relationship Id="rId15" Type="http://schemas.openxmlformats.org/officeDocument/2006/relationships/image" Target="../media/image59.png"/><Relationship Id="rId16" Type="http://schemas.openxmlformats.org/officeDocument/2006/relationships/image" Target="../media/image60.png"/><Relationship Id="rId17" Type="http://schemas.openxmlformats.org/officeDocument/2006/relationships/image" Target="../media/image61.png"/><Relationship Id="rId18" Type="http://schemas.openxmlformats.org/officeDocument/2006/relationships/image" Target="../media/image62.png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68.jpeg"/><Relationship Id="rId7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5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77.emf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78.emf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79.emf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80.emf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10.jpeg"/><Relationship Id="rId9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12.jpeg"/><Relationship Id="rId7" Type="http://schemas.openxmlformats.org/officeDocument/2006/relationships/image" Target="../media/image13.jpeg"/><Relationship Id="rId8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16.jpeg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990600"/>
            <a:ext cx="7620000" cy="13716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</a:rPr>
              <a:t>Nematode control options for peaches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marL="381000" indent="-381000" algn="ctr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800" dirty="0">
                <a:ea typeface="ＭＳ Ｐゴシック" charset="0"/>
                <a:cs typeface="Arial" charset="0"/>
              </a:rPr>
              <a:t>Andreas Westphal, Department of Nematology, Kearney Agricultural Research and Extension Center, 9240 S. </a:t>
            </a:r>
            <a:r>
              <a:rPr lang="en-US" sz="2800" dirty="0" err="1">
                <a:ea typeface="ＭＳ Ｐゴシック" charset="0"/>
                <a:cs typeface="Arial" charset="0"/>
              </a:rPr>
              <a:t>Riverbend</a:t>
            </a:r>
            <a:r>
              <a:rPr lang="en-US" sz="2800" dirty="0">
                <a:ea typeface="ＭＳ Ｐゴシック" charset="0"/>
                <a:cs typeface="Arial" charset="0"/>
              </a:rPr>
              <a:t> Ave, Parlier, CA 93720</a:t>
            </a:r>
          </a:p>
          <a:p>
            <a:pPr marL="381000" indent="-381000" algn="ctr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800" dirty="0">
                <a:ea typeface="ＭＳ Ｐゴシック" charset="0"/>
                <a:cs typeface="Arial" charset="0"/>
              </a:rPr>
              <a:t>Phone: 1-559 646 6555</a:t>
            </a:r>
          </a:p>
          <a:p>
            <a:pPr marL="381000" indent="-381000" algn="ctr" eaLnBrk="1" hangingPunct="1">
              <a:lnSpc>
                <a:spcPct val="90000"/>
              </a:lnSpc>
              <a:buFont typeface="Wingdings" charset="0"/>
              <a:buNone/>
              <a:defRPr/>
            </a:pPr>
            <a:r>
              <a:rPr lang="en-US" sz="2800" dirty="0">
                <a:ea typeface="ＭＳ Ｐゴシック" charset="0"/>
                <a:cs typeface="Arial" charset="0"/>
              </a:rPr>
              <a:t>Email: </a:t>
            </a:r>
            <a:r>
              <a:rPr lang="en-US" sz="2800" dirty="0" err="1">
                <a:ea typeface="ＭＳ Ｐゴシック" charset="0"/>
                <a:cs typeface="Arial" charset="0"/>
              </a:rPr>
              <a:t>andreas.westphal@ucr.edu</a:t>
            </a:r>
            <a:endParaRPr lang="en-US" sz="2800" dirty="0">
              <a:ea typeface="ＭＳ Ｐゴシック" charset="0"/>
              <a:cs typeface="Arial" charset="0"/>
            </a:endParaRPr>
          </a:p>
          <a:p>
            <a:pPr marL="381000" indent="-381000" eaLnBrk="1" hangingPunct="1">
              <a:buFont typeface="Wingdings" charset="0"/>
              <a:buNone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3"/>
          <p:cNvSpPr txBox="1">
            <a:spLocks noChangeArrowheads="1"/>
          </p:cNvSpPr>
          <p:nvPr/>
        </p:nvSpPr>
        <p:spPr bwMode="auto">
          <a:xfrm>
            <a:off x="228600" y="3087688"/>
            <a:ext cx="8763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3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4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5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</a:rPr>
              <a:t> Plant-parasitic nematodes on perennials</a:t>
            </a:r>
            <a:r>
              <a:rPr lang="en-US" altLang="en-US" sz="3200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8763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3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4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5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</a:rPr>
              <a:t> Plant-parasitic nematodes on perennials</a:t>
            </a:r>
            <a:r>
              <a:rPr lang="en-US" altLang="en-US" sz="32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4818" name="TextBox 3"/>
          <p:cNvSpPr txBox="1">
            <a:spLocks noChangeArrowheads="1"/>
          </p:cNvSpPr>
          <p:nvPr/>
        </p:nvSpPr>
        <p:spPr bwMode="auto">
          <a:xfrm>
            <a:off x="7620000" y="6411913"/>
            <a:ext cx="1249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3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4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5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(McKenry)</a:t>
            </a:r>
          </a:p>
        </p:txBody>
      </p:sp>
      <p:pic>
        <p:nvPicPr>
          <p:cNvPr id="34819" name="Picture 1" descr="Nemas_May201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81200"/>
            <a:ext cx="5842000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Roots of perennials</a:t>
            </a:r>
          </a:p>
        </p:txBody>
      </p:sp>
      <p:pic>
        <p:nvPicPr>
          <p:cNvPr id="36866" name="Picture 4" descr="Roo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406558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5" descr="Roots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2743200"/>
            <a:ext cx="447198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Symptoms in perennials</a:t>
            </a:r>
          </a:p>
        </p:txBody>
      </p:sp>
      <p:pic>
        <p:nvPicPr>
          <p:cNvPr id="37890" name="Picture 1" descr="Health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05000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 descr="RKNd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05000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Symptoms in perennials</a:t>
            </a:r>
          </a:p>
        </p:txBody>
      </p:sp>
      <p:pic>
        <p:nvPicPr>
          <p:cNvPr id="38914" name="Picture 2" descr="RknRoo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905000"/>
            <a:ext cx="72231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Symptoms in perennials</a:t>
            </a:r>
          </a:p>
        </p:txBody>
      </p:sp>
      <p:pic>
        <p:nvPicPr>
          <p:cNvPr id="39938" name="Picture 3" descr="RKNclos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0506" y="2274094"/>
            <a:ext cx="416718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4" descr="RKNoth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58331" y="3318669"/>
            <a:ext cx="43513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5" descr=" RKNclose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46006" y="3226594"/>
            <a:ext cx="325278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3"/>
          <p:cNvSpPr txBox="1">
            <a:spLocks noChangeArrowheads="1"/>
          </p:cNvSpPr>
          <p:nvPr/>
        </p:nvSpPr>
        <p:spPr bwMode="auto">
          <a:xfrm>
            <a:off x="228600" y="3087688"/>
            <a:ext cx="8763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3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4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5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</a:rPr>
              <a:t> Breeding concepts</a:t>
            </a:r>
            <a:endParaRPr lang="en-US" altLang="en-US" sz="32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en-US">
                <a:ea typeface="ＭＳ Ｐゴシック" charset="-128"/>
              </a:rPr>
              <a:t>Definitions</a:t>
            </a:r>
          </a:p>
        </p:txBody>
      </p:sp>
      <p:sp>
        <p:nvSpPr>
          <p:cNvPr id="4301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43925" cy="4525963"/>
          </a:xfrm>
        </p:spPr>
        <p:txBody>
          <a:bodyPr/>
          <a:lstStyle/>
          <a:p>
            <a:pPr marL="1828800" indent="-1828800">
              <a:buFontTx/>
              <a:buNone/>
              <a:tabLst>
                <a:tab pos="2459038" algn="l"/>
              </a:tabLst>
            </a:pPr>
            <a:r>
              <a:rPr lang="en-US" altLang="en-US" u="sng">
                <a:latin typeface="Helvetica" charset="0"/>
                <a:ea typeface="ＭＳ Ｐゴシック" charset="-128"/>
              </a:rPr>
              <a:t>Resistance:</a:t>
            </a:r>
            <a:r>
              <a:rPr lang="en-US" altLang="en-US">
                <a:latin typeface="Helvetica" charset="0"/>
                <a:ea typeface="ＭＳ Ｐゴシック" charset="-128"/>
              </a:rPr>
              <a:t>	Reproduction of nematodes</a:t>
            </a:r>
          </a:p>
          <a:p>
            <a:pPr marL="1828800" indent="-1828800">
              <a:buFontTx/>
              <a:buNone/>
              <a:tabLst>
                <a:tab pos="2459038" algn="l"/>
              </a:tabLst>
            </a:pPr>
            <a:r>
              <a:rPr lang="en-US" altLang="en-US">
                <a:latin typeface="Helvetica" charset="0"/>
                <a:ea typeface="ＭＳ Ｐゴシック" charset="-128"/>
              </a:rPr>
              <a:t>	=&gt; population densities?</a:t>
            </a:r>
          </a:p>
          <a:p>
            <a:pPr marL="1828800" indent="-1828800" algn="ctr">
              <a:buFontTx/>
              <a:buNone/>
              <a:tabLst>
                <a:tab pos="2459038" algn="l"/>
              </a:tabLst>
            </a:pPr>
            <a:r>
              <a:rPr lang="en-US" altLang="en-US">
                <a:solidFill>
                  <a:srgbClr val="FF0000"/>
                </a:solidFill>
                <a:latin typeface="Helvetica" charset="0"/>
                <a:ea typeface="ＭＳ Ｐゴシック" charset="-128"/>
              </a:rPr>
              <a:t>susceptible </a:t>
            </a:r>
            <a:r>
              <a:rPr lang="en-US" altLang="en-US">
                <a:solidFill>
                  <a:srgbClr val="FF0000"/>
                </a:solidFill>
                <a:latin typeface="Helvetica" charset="0"/>
                <a:ea typeface="ＭＳ Ｐゴシック" charset="-128"/>
                <a:sym typeface="Wingdings" charset="2"/>
              </a:rPr>
              <a:t> resistant</a:t>
            </a:r>
            <a:endParaRPr lang="en-US" altLang="en-US">
              <a:latin typeface="Helvetica" charset="0"/>
              <a:ea typeface="ＭＳ Ｐゴシック" charset="-128"/>
            </a:endParaRPr>
          </a:p>
          <a:p>
            <a:pPr marL="1828800" indent="-1828800">
              <a:buFontTx/>
              <a:buNone/>
              <a:tabLst>
                <a:tab pos="2459038" algn="l"/>
              </a:tabLst>
            </a:pPr>
            <a:r>
              <a:rPr lang="en-US" altLang="en-US" sz="1800">
                <a:latin typeface="Helvetica" charset="0"/>
                <a:ea typeface="ＭＳ Ｐゴシック" charset="-128"/>
              </a:rPr>
              <a:t> </a:t>
            </a:r>
          </a:p>
          <a:p>
            <a:pPr marL="1828800" indent="-1828800">
              <a:buFontTx/>
              <a:buNone/>
              <a:tabLst>
                <a:tab pos="2459038" algn="l"/>
              </a:tabLst>
            </a:pPr>
            <a:r>
              <a:rPr lang="en-US" altLang="en-US" u="sng">
                <a:latin typeface="Helvetica" charset="0"/>
                <a:ea typeface="ＭＳ Ｐゴシック" charset="-128"/>
              </a:rPr>
              <a:t>Tolerance: </a:t>
            </a:r>
            <a:r>
              <a:rPr lang="en-US" altLang="en-US">
                <a:latin typeface="Helvetica" charset="0"/>
                <a:ea typeface="ＭＳ Ｐゴシック" charset="-128"/>
              </a:rPr>
              <a:t>Reaction of the plant to nematodes =&gt; plant damage?</a:t>
            </a:r>
          </a:p>
          <a:p>
            <a:pPr marL="1828800" indent="-1828800" algn="ctr">
              <a:buFontTx/>
              <a:buNone/>
              <a:tabLst>
                <a:tab pos="2459038" algn="l"/>
              </a:tabLst>
            </a:pPr>
            <a:r>
              <a:rPr lang="en-US" altLang="en-US">
                <a:solidFill>
                  <a:srgbClr val="FF0000"/>
                </a:solidFill>
                <a:latin typeface="Helvetica" charset="0"/>
                <a:ea typeface="ＭＳ Ｐゴシック" charset="-128"/>
              </a:rPr>
              <a:t>intolerant </a:t>
            </a:r>
            <a:r>
              <a:rPr lang="en-US" altLang="en-US">
                <a:solidFill>
                  <a:srgbClr val="FF0000"/>
                </a:solidFill>
                <a:latin typeface="Helvetica" charset="0"/>
                <a:ea typeface="ＭＳ Ｐゴシック" charset="-128"/>
                <a:sym typeface="Wingdings" charset="2"/>
              </a:rPr>
              <a:t> tolerant</a:t>
            </a:r>
            <a:endParaRPr lang="en-US" altLang="en-US">
              <a:solidFill>
                <a:srgbClr val="FF0000"/>
              </a:solidFill>
              <a:latin typeface="Helvetica" charset="0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914400"/>
            <a:ext cx="7162800" cy="838200"/>
          </a:xfrm>
        </p:spPr>
        <p:txBody>
          <a:bodyPr anchor="t"/>
          <a:lstStyle/>
          <a:p>
            <a:pPr eaLnBrk="1" hangingPunct="1"/>
            <a:r>
              <a:rPr lang="en-US" altLang="en-US" sz="320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Microplot trial </a:t>
            </a:r>
            <a:br>
              <a:rPr lang="en-US" altLang="en-US" sz="3200">
                <a:solidFill>
                  <a:srgbClr val="000000"/>
                </a:solidFill>
                <a:latin typeface="Helvetica" charset="0"/>
                <a:ea typeface="ＭＳ Ｐゴシック" charset="-128"/>
              </a:rPr>
            </a:br>
            <a:endParaRPr lang="en-US" altLang="en-US" sz="2800" i="1">
              <a:solidFill>
                <a:srgbClr val="000000"/>
              </a:solidFill>
              <a:latin typeface="Helvetica" charset="0"/>
              <a:ea typeface="ＭＳ Ｐゴシック" charset="-128"/>
            </a:endParaRPr>
          </a:p>
        </p:txBody>
      </p:sp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762125"/>
            <a:ext cx="8496300" cy="4010025"/>
          </a:xfrm>
        </p:spPr>
        <p:txBody>
          <a:bodyPr/>
          <a:lstStyle/>
          <a:p>
            <a:pPr marL="228600" indent="-228600" eaLnBrk="1" hangingPunct="1">
              <a:lnSpc>
                <a:spcPct val="80000"/>
              </a:lnSpc>
              <a:buFontTx/>
              <a:buNone/>
            </a:pPr>
            <a:r>
              <a:rPr lang="en-US" altLang="en-US" sz="260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- </a:t>
            </a:r>
            <a:r>
              <a:rPr lang="en-US" altLang="en-US" sz="2400" u="sng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Cultivars</a:t>
            </a:r>
          </a:p>
          <a:p>
            <a:pPr marL="228600" indent="-228600" eaLnBrk="1" hangingPunct="1">
              <a:lnSpc>
                <a:spcPct val="80000"/>
              </a:lnSpc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	‘Beretta’ (susceptible)</a:t>
            </a:r>
          </a:p>
          <a:p>
            <a:pPr marL="228600" indent="-228600" eaLnBrk="1" hangingPunct="1">
              <a:lnSpc>
                <a:spcPct val="80000"/>
              </a:lnSpc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	‘</a:t>
            </a:r>
            <a:r>
              <a:rPr lang="en-US" altLang="ja-JP" sz="240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Sanetta</a:t>
            </a:r>
            <a:r>
              <a:rPr lang="en-US" altLang="en-US" sz="240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’</a:t>
            </a:r>
            <a:r>
              <a:rPr lang="en-US" altLang="ja-JP" sz="240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 (resistent)</a:t>
            </a:r>
          </a:p>
          <a:p>
            <a:pPr marL="228600" indent="-228600" eaLnBrk="1" hangingPunct="1">
              <a:lnSpc>
                <a:spcPct val="80000"/>
              </a:lnSpc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	‘</a:t>
            </a:r>
            <a:r>
              <a:rPr lang="en-US" altLang="ja-JP" sz="240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Pauletta</a:t>
            </a:r>
            <a:r>
              <a:rPr lang="en-US" altLang="en-US" sz="240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’</a:t>
            </a:r>
            <a:r>
              <a:rPr lang="en-US" altLang="ja-JP" sz="240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 (tolerant)</a:t>
            </a:r>
          </a:p>
          <a:p>
            <a:pPr marL="228600" indent="-228600" eaLnBrk="1" hangingPunct="1">
              <a:lnSpc>
                <a:spcPct val="80000"/>
              </a:lnSpc>
              <a:buFontTx/>
              <a:buNone/>
            </a:pPr>
            <a:endParaRPr lang="en-US" altLang="en-US" sz="1200">
              <a:solidFill>
                <a:srgbClr val="000000"/>
              </a:solidFill>
              <a:latin typeface="Helvetica" charset="0"/>
              <a:ea typeface="ＭＳ Ｐゴシック" charset="-128"/>
            </a:endParaRPr>
          </a:p>
          <a:p>
            <a:pPr marL="228600" indent="-228600" eaLnBrk="1" hangingPunct="1">
              <a:lnSpc>
                <a:spcPct val="80000"/>
              </a:lnSpc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- </a:t>
            </a:r>
            <a:r>
              <a:rPr lang="en-US" altLang="en-US" sz="2400" u="sng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Infestations</a:t>
            </a:r>
          </a:p>
          <a:p>
            <a:pPr marL="228600" indent="-228600" eaLnBrk="1" hangingPunct="1">
              <a:lnSpc>
                <a:spcPct val="80000"/>
              </a:lnSpc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	control + 5-fold increasing series</a:t>
            </a:r>
          </a:p>
          <a:p>
            <a:pPr marL="228600" indent="-228600" eaLnBrk="1" hangingPunct="1">
              <a:lnSpc>
                <a:spcPct val="80000"/>
              </a:lnSpc>
              <a:buFontTx/>
              <a:buNone/>
            </a:pPr>
            <a:endParaRPr lang="en-US" altLang="en-US" sz="1200">
              <a:solidFill>
                <a:srgbClr val="000000"/>
              </a:solidFill>
              <a:latin typeface="Helvetica" charset="0"/>
              <a:ea typeface="ＭＳ Ｐゴシック" charset="-128"/>
            </a:endParaRPr>
          </a:p>
          <a:p>
            <a:pPr marL="228600" indent="-228600" eaLnBrk="1" hangingPunct="1">
              <a:lnSpc>
                <a:spcPct val="80000"/>
              </a:lnSpc>
              <a:buFontTx/>
              <a:buChar char="-"/>
            </a:pPr>
            <a:r>
              <a:rPr lang="en-US" altLang="en-US" sz="2400" u="sng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Watering</a:t>
            </a:r>
            <a:endParaRPr lang="en-US" altLang="en-US" sz="2400">
              <a:solidFill>
                <a:srgbClr val="000000"/>
              </a:solidFill>
              <a:latin typeface="Helvetica" charset="0"/>
              <a:ea typeface="ＭＳ Ｐゴシック" charset="-128"/>
            </a:endParaRPr>
          </a:p>
          <a:p>
            <a:pPr marL="228600" indent="-228600" eaLnBrk="1" hangingPunct="1">
              <a:lnSpc>
                <a:spcPct val="80000"/>
              </a:lnSpc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Helvetica" charset="0"/>
                <a:ea typeface="ＭＳ Ｐゴシック" charset="-128"/>
              </a:rPr>
              <a:t>	natural precipitation or + additional watering once a week</a:t>
            </a:r>
          </a:p>
        </p:txBody>
      </p:sp>
      <p:sp>
        <p:nvSpPr>
          <p:cNvPr id="44035" name="AutoShape 4"/>
          <p:cNvSpPr>
            <a:spLocks noChangeArrowheads="1"/>
          </p:cNvSpPr>
          <p:nvPr/>
        </p:nvSpPr>
        <p:spPr bwMode="auto">
          <a:xfrm>
            <a:off x="6880225" y="2014538"/>
            <a:ext cx="1425575" cy="1947862"/>
          </a:xfrm>
          <a:prstGeom prst="can">
            <a:avLst>
              <a:gd name="adj" fmla="val 32812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3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4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5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Helvetica" charset="0"/>
            </a:endParaRPr>
          </a:p>
        </p:txBody>
      </p:sp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6956425" y="1216025"/>
            <a:ext cx="10144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3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4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5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Helvetica" charset="0"/>
              </a:rPr>
              <a:t>32 cm</a:t>
            </a:r>
            <a:endParaRPr lang="en-US" altLang="en-US" sz="180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4037" name="AutoShape 6"/>
          <p:cNvSpPr>
            <a:spLocks noChangeArrowheads="1"/>
          </p:cNvSpPr>
          <p:nvPr/>
        </p:nvSpPr>
        <p:spPr bwMode="auto">
          <a:xfrm>
            <a:off x="6818313" y="1781175"/>
            <a:ext cx="1563687" cy="123825"/>
          </a:xfrm>
          <a:prstGeom prst="leftRightArrow">
            <a:avLst>
              <a:gd name="adj1" fmla="val 50000"/>
              <a:gd name="adj2" fmla="val 34002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3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4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5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Helvetica" charset="0"/>
            </a:endParaRPr>
          </a:p>
        </p:txBody>
      </p:sp>
      <p:sp>
        <p:nvSpPr>
          <p:cNvPr id="44038" name="AutoShape 7"/>
          <p:cNvSpPr>
            <a:spLocks noChangeArrowheads="1"/>
          </p:cNvSpPr>
          <p:nvPr/>
        </p:nvSpPr>
        <p:spPr bwMode="auto">
          <a:xfrm>
            <a:off x="6629400" y="1976438"/>
            <a:ext cx="98425" cy="1909762"/>
          </a:xfrm>
          <a:prstGeom prst="upDownArrow">
            <a:avLst>
              <a:gd name="adj1" fmla="val 50000"/>
              <a:gd name="adj2" fmla="val 360038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3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4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5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Helvetica" charset="0"/>
            </a:endParaRPr>
          </a:p>
        </p:txBody>
      </p:sp>
      <p:sp>
        <p:nvSpPr>
          <p:cNvPr id="44039" name="Text Box 8"/>
          <p:cNvSpPr txBox="1">
            <a:spLocks noChangeArrowheads="1"/>
          </p:cNvSpPr>
          <p:nvPr/>
        </p:nvSpPr>
        <p:spPr bwMode="auto">
          <a:xfrm>
            <a:off x="5934075" y="2511425"/>
            <a:ext cx="6413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3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4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5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Helvetica" charset="0"/>
              </a:rPr>
              <a:t>26 cm</a:t>
            </a:r>
            <a:endParaRPr lang="en-US" altLang="en-US" sz="1800">
              <a:solidFill>
                <a:srgbClr val="000000"/>
              </a:solidFill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6" descr="MPms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5027613"/>
            <a:ext cx="10810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27" descr="MPms3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5067300"/>
            <a:ext cx="1081087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28" descr="MPms3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575" y="5092700"/>
            <a:ext cx="107950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29" descr="MPms3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163" y="5118100"/>
            <a:ext cx="108108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18" descr="MPms2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3367088"/>
            <a:ext cx="1081088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19" descr="MPms2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386138"/>
            <a:ext cx="1120775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20" descr="MPms23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3376613"/>
            <a:ext cx="104616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30" descr="MPms35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50" y="5024438"/>
            <a:ext cx="10477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Picture 31" descr="MPms36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25" y="5018088"/>
            <a:ext cx="10795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Picture 16" descr="MPms16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8" y="1587500"/>
            <a:ext cx="1100137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1" name="Title 1"/>
          <p:cNvSpPr>
            <a:spLocks noGrp="1"/>
          </p:cNvSpPr>
          <p:nvPr>
            <p:ph type="title"/>
          </p:nvPr>
        </p:nvSpPr>
        <p:spPr>
          <a:xfrm>
            <a:off x="152400" y="669925"/>
            <a:ext cx="8610600" cy="473075"/>
          </a:xfrm>
        </p:spPr>
        <p:txBody>
          <a:bodyPr anchor="t"/>
          <a:lstStyle/>
          <a:p>
            <a:r>
              <a:rPr lang="en-US" altLang="en-US" sz="2500" i="1">
                <a:latin typeface="Helvetica" charset="0"/>
                <a:ea typeface="ＭＳ Ｐゴシック" charset="-128"/>
              </a:rPr>
              <a:t>Heterodera schachtii</a:t>
            </a:r>
            <a:r>
              <a:rPr lang="en-US" altLang="en-US" sz="2500">
                <a:latin typeface="Helvetica" charset="0"/>
                <a:ea typeface="ＭＳ Ｐゴシック" charset="-128"/>
              </a:rPr>
              <a:t> on sugarbeet (eggs/100 g soil)</a:t>
            </a:r>
            <a:endParaRPr lang="en-US" altLang="en-US" sz="2500" i="1">
              <a:latin typeface="Helvetica" charset="0"/>
              <a:ea typeface="ＭＳ Ｐゴシック" charset="-128"/>
            </a:endParaRPr>
          </a:p>
        </p:txBody>
      </p:sp>
      <p:pic>
        <p:nvPicPr>
          <p:cNvPr id="46092" name="Picture 3" descr="MPms11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1584325"/>
            <a:ext cx="1081087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3" name="Picture 7" descr="MPms15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1587500"/>
            <a:ext cx="1081088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4" name="Picture 11" descr="MPms12.jp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1584325"/>
            <a:ext cx="1116012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5" name="Picture 12" descr="MPms13.jp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3" y="1584325"/>
            <a:ext cx="1179512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6" name="Picture 15" descr="MPms14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688" y="1584325"/>
            <a:ext cx="1111250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7" name="TextBox 17"/>
          <p:cNvSpPr txBox="1">
            <a:spLocks noChangeArrowheads="1"/>
          </p:cNvSpPr>
          <p:nvPr/>
        </p:nvSpPr>
        <p:spPr bwMode="auto">
          <a:xfrm>
            <a:off x="7475538" y="2074863"/>
            <a:ext cx="1377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18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19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20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19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Helvetica" charset="0"/>
              </a:rPr>
              <a:t>Susceptible</a:t>
            </a:r>
          </a:p>
        </p:txBody>
      </p:sp>
      <p:pic>
        <p:nvPicPr>
          <p:cNvPr id="46098" name="Picture 22" descr="MPms25.jp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788" y="3367088"/>
            <a:ext cx="1062037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9" name="Picture 23" descr="MPms26.jp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3359150"/>
            <a:ext cx="1065213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100" name="Picture 21" descr="MPms24.jp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3386138"/>
            <a:ext cx="1079500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01" name="Rectangle 24"/>
          <p:cNvSpPr>
            <a:spLocks noChangeArrowheads="1"/>
          </p:cNvSpPr>
          <p:nvPr/>
        </p:nvSpPr>
        <p:spPr bwMode="auto">
          <a:xfrm>
            <a:off x="8135938" y="4071938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18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19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20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19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Helvetica" charset="0"/>
            </a:endParaRPr>
          </a:p>
        </p:txBody>
      </p:sp>
      <p:sp>
        <p:nvSpPr>
          <p:cNvPr id="46102" name="TextBox 25"/>
          <p:cNvSpPr txBox="1">
            <a:spLocks noChangeArrowheads="1"/>
          </p:cNvSpPr>
          <p:nvPr/>
        </p:nvSpPr>
        <p:spPr bwMode="auto">
          <a:xfrm>
            <a:off x="7539038" y="3944938"/>
            <a:ext cx="1147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18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19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20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19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Helvetica" charset="0"/>
              </a:rPr>
              <a:t>Resistant</a:t>
            </a:r>
          </a:p>
        </p:txBody>
      </p:sp>
      <p:sp>
        <p:nvSpPr>
          <p:cNvPr id="46103" name="TextBox 32"/>
          <p:cNvSpPr txBox="1">
            <a:spLocks noChangeArrowheads="1"/>
          </p:cNvSpPr>
          <p:nvPr/>
        </p:nvSpPr>
        <p:spPr bwMode="auto">
          <a:xfrm>
            <a:off x="7577138" y="5600700"/>
            <a:ext cx="1006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18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19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20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19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Helvetica" charset="0"/>
              </a:rPr>
              <a:t>Tolerant</a:t>
            </a:r>
          </a:p>
        </p:txBody>
      </p:sp>
      <p:sp>
        <p:nvSpPr>
          <p:cNvPr id="46104" name="TextBox 33"/>
          <p:cNvSpPr txBox="1">
            <a:spLocks noChangeArrowheads="1"/>
          </p:cNvSpPr>
          <p:nvPr/>
        </p:nvSpPr>
        <p:spPr bwMode="auto">
          <a:xfrm>
            <a:off x="1003300" y="1143000"/>
            <a:ext cx="8461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18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19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20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19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Helvetica" charset="0"/>
              </a:rPr>
              <a:t>Control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004888" y="1543050"/>
            <a:ext cx="6149975" cy="4603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04888" y="3376613"/>
            <a:ext cx="6149975" cy="46037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04888" y="5133975"/>
            <a:ext cx="6149975" cy="4603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84250" y="6765925"/>
            <a:ext cx="6149975" cy="4603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45" name="Rectangle 44"/>
          <p:cNvSpPr/>
          <p:nvPr/>
        </p:nvSpPr>
        <p:spPr>
          <a:xfrm rot="5400000">
            <a:off x="4538662" y="4157663"/>
            <a:ext cx="5243513" cy="460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46" name="Rectangle 45"/>
          <p:cNvSpPr/>
          <p:nvPr/>
        </p:nvSpPr>
        <p:spPr>
          <a:xfrm rot="5400000">
            <a:off x="3422650" y="4151313"/>
            <a:ext cx="5243513" cy="460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47" name="Rectangle 46"/>
          <p:cNvSpPr/>
          <p:nvPr/>
        </p:nvSpPr>
        <p:spPr>
          <a:xfrm rot="5400000">
            <a:off x="2428082" y="4175919"/>
            <a:ext cx="5243512" cy="444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48" name="Rectangle 47"/>
          <p:cNvSpPr/>
          <p:nvPr/>
        </p:nvSpPr>
        <p:spPr>
          <a:xfrm rot="5400000">
            <a:off x="1368425" y="4157663"/>
            <a:ext cx="5243513" cy="460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49" name="Rectangle 48"/>
          <p:cNvSpPr/>
          <p:nvPr/>
        </p:nvSpPr>
        <p:spPr>
          <a:xfrm rot="5400000">
            <a:off x="342901" y="4187825"/>
            <a:ext cx="5243512" cy="460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50" name="Rectangle 49"/>
          <p:cNvSpPr/>
          <p:nvPr/>
        </p:nvSpPr>
        <p:spPr>
          <a:xfrm rot="5400000">
            <a:off x="-623888" y="4176713"/>
            <a:ext cx="5243513" cy="460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51" name="Rectangle 50"/>
          <p:cNvSpPr/>
          <p:nvPr/>
        </p:nvSpPr>
        <p:spPr>
          <a:xfrm rot="5400000">
            <a:off x="-1631950" y="4151313"/>
            <a:ext cx="5243513" cy="4603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46116" name="TextBox 36"/>
          <p:cNvSpPr txBox="1">
            <a:spLocks noChangeArrowheads="1"/>
          </p:cNvSpPr>
          <p:nvPr/>
        </p:nvSpPr>
        <p:spPr bwMode="auto">
          <a:xfrm>
            <a:off x="1968500" y="1155700"/>
            <a:ext cx="10080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18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19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20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19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Helvetica" charset="0"/>
              </a:rPr>
              <a:t>1.3 × 10</a:t>
            </a:r>
            <a:r>
              <a:rPr lang="en-US" altLang="en-US" sz="1600" baseline="30000">
                <a:latin typeface="Helvetica" charset="0"/>
              </a:rPr>
              <a:t>2</a:t>
            </a:r>
            <a:endParaRPr lang="en-US" altLang="en-US" sz="1600">
              <a:latin typeface="Helvetica" charset="0"/>
            </a:endParaRPr>
          </a:p>
        </p:txBody>
      </p:sp>
      <p:sp>
        <p:nvSpPr>
          <p:cNvPr id="46117" name="TextBox 37"/>
          <p:cNvSpPr txBox="1">
            <a:spLocks noChangeArrowheads="1"/>
          </p:cNvSpPr>
          <p:nvPr/>
        </p:nvSpPr>
        <p:spPr bwMode="auto">
          <a:xfrm>
            <a:off x="2990850" y="1150938"/>
            <a:ext cx="10080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18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19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20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19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Helvetica" charset="0"/>
              </a:rPr>
              <a:t>5.1 × 10</a:t>
            </a:r>
            <a:r>
              <a:rPr lang="en-US" altLang="en-US" sz="1600" baseline="30000">
                <a:latin typeface="Helvetica" charset="0"/>
              </a:rPr>
              <a:t>2</a:t>
            </a:r>
            <a:endParaRPr lang="en-US" altLang="en-US" sz="1600">
              <a:latin typeface="Helvetica" charset="0"/>
            </a:endParaRPr>
          </a:p>
        </p:txBody>
      </p:sp>
      <p:sp>
        <p:nvSpPr>
          <p:cNvPr id="46118" name="TextBox 38"/>
          <p:cNvSpPr txBox="1">
            <a:spLocks noChangeArrowheads="1"/>
          </p:cNvSpPr>
          <p:nvPr/>
        </p:nvSpPr>
        <p:spPr bwMode="auto">
          <a:xfrm>
            <a:off x="4038600" y="1143000"/>
            <a:ext cx="10080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18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19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20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19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Helvetica" charset="0"/>
              </a:rPr>
              <a:t>2.3 × 10</a:t>
            </a:r>
            <a:r>
              <a:rPr lang="en-US" altLang="en-US" sz="1600" baseline="30000">
                <a:latin typeface="Helvetica" charset="0"/>
              </a:rPr>
              <a:t>3</a:t>
            </a:r>
            <a:endParaRPr lang="en-US" altLang="en-US" sz="1600">
              <a:latin typeface="Helvetica" charset="0"/>
            </a:endParaRPr>
          </a:p>
        </p:txBody>
      </p:sp>
      <p:sp>
        <p:nvSpPr>
          <p:cNvPr id="46119" name="TextBox 39"/>
          <p:cNvSpPr txBox="1">
            <a:spLocks noChangeArrowheads="1"/>
          </p:cNvSpPr>
          <p:nvPr/>
        </p:nvSpPr>
        <p:spPr bwMode="auto">
          <a:xfrm>
            <a:off x="5035550" y="1149350"/>
            <a:ext cx="10080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18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19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20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19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Helvetica" charset="0"/>
              </a:rPr>
              <a:t>1.1 × 10</a:t>
            </a:r>
            <a:r>
              <a:rPr lang="en-US" altLang="en-US" sz="1600" baseline="30000">
                <a:latin typeface="Helvetica" charset="0"/>
              </a:rPr>
              <a:t>4</a:t>
            </a:r>
            <a:endParaRPr lang="en-US" altLang="en-US" sz="1600">
              <a:latin typeface="Helvetica" charset="0"/>
            </a:endParaRPr>
          </a:p>
        </p:txBody>
      </p:sp>
      <p:sp>
        <p:nvSpPr>
          <p:cNvPr id="46120" name="TextBox 51"/>
          <p:cNvSpPr txBox="1">
            <a:spLocks noChangeArrowheads="1"/>
          </p:cNvSpPr>
          <p:nvPr/>
        </p:nvSpPr>
        <p:spPr bwMode="auto">
          <a:xfrm>
            <a:off x="6080125" y="1155700"/>
            <a:ext cx="10080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18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19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20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19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Helvetica" charset="0"/>
              </a:rPr>
              <a:t>5.1 × 10</a:t>
            </a:r>
            <a:r>
              <a:rPr lang="en-US" altLang="en-US" sz="1600" baseline="30000">
                <a:latin typeface="Helvetica" charset="0"/>
              </a:rPr>
              <a:t>4</a:t>
            </a:r>
            <a:endParaRPr lang="en-US" altLang="en-US" sz="1600"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95400"/>
            <a:ext cx="7772400" cy="6096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</a:rPr>
              <a:t>Outline and Take-home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209800"/>
            <a:ext cx="7467600" cy="28194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en-US">
                <a:ea typeface="ＭＳ Ｐゴシック" charset="-128"/>
              </a:rPr>
              <a:t>How to address risk assessments for plant-parasitic nematodes?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>
                <a:ea typeface="ＭＳ Ｐゴシック" charset="-128"/>
              </a:rPr>
              <a:t>What options are out there?</a:t>
            </a:r>
          </a:p>
          <a:p>
            <a:pPr eaLnBrk="1" hangingPunct="1"/>
            <a:r>
              <a:rPr lang="en-US" altLang="en-US" sz="2800">
                <a:ea typeface="ＭＳ Ｐゴシック" charset="-128"/>
              </a:rPr>
              <a:t>How are options developed?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304800" y="884238"/>
            <a:ext cx="8577263" cy="868362"/>
          </a:xfrm>
        </p:spPr>
        <p:txBody>
          <a:bodyPr anchor="t"/>
          <a:lstStyle/>
          <a:p>
            <a:r>
              <a:rPr lang="en-US" altLang="en-US" sz="2300">
                <a:latin typeface="Helvetica" charset="0"/>
                <a:ea typeface="ＭＳ Ｐゴシック" charset="-128"/>
              </a:rPr>
              <a:t>Penetration of roots by </a:t>
            </a:r>
            <a:r>
              <a:rPr lang="en-US" altLang="en-US" sz="2300" i="1">
                <a:latin typeface="Helvetica" charset="0"/>
                <a:ea typeface="ＭＳ Ｐゴシック" charset="-128"/>
              </a:rPr>
              <a:t>Heterodera schachtii</a:t>
            </a:r>
            <a:r>
              <a:rPr lang="en-US" altLang="en-US" sz="2300">
                <a:latin typeface="Helvetica" charset="0"/>
                <a:ea typeface="ＭＳ Ｐゴシック" charset="-128"/>
              </a:rPr>
              <a:t> in susceptible, resistant or tolerant sugar beet cultivars</a:t>
            </a:r>
          </a:p>
        </p:txBody>
      </p:sp>
      <p:pic>
        <p:nvPicPr>
          <p:cNvPr id="48130" name="Picture 4" descr="SpringpenetrationMP200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00" y="1905000"/>
            <a:ext cx="64770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>
          <a:xfrm>
            <a:off x="165100" y="884238"/>
            <a:ext cx="8750300" cy="639762"/>
          </a:xfrm>
        </p:spPr>
        <p:txBody>
          <a:bodyPr anchor="t"/>
          <a:lstStyle/>
          <a:p>
            <a:r>
              <a:rPr lang="en-US" altLang="en-US" sz="2500" i="1">
                <a:latin typeface="Helvetica" charset="0"/>
                <a:ea typeface="ＭＳ Ｐゴシック" charset="-128"/>
              </a:rPr>
              <a:t>Heterodera schachtii</a:t>
            </a:r>
            <a:r>
              <a:rPr lang="en-US" altLang="en-US" sz="2500">
                <a:latin typeface="Helvetica" charset="0"/>
                <a:ea typeface="ＭＳ Ｐゴシック" charset="-128"/>
              </a:rPr>
              <a:t> on sugarbeet (eggs/100 g soil)</a:t>
            </a:r>
          </a:p>
        </p:txBody>
      </p:sp>
      <p:pic>
        <p:nvPicPr>
          <p:cNvPr id="49154" name="Picture 2" descr="MPmstoleresimai2809trt1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2089150"/>
            <a:ext cx="107950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 descr="MPmstoleresimai2809trt12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2073275"/>
            <a:ext cx="1081088" cy="109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4" descr="MPmstoleresimai2809trt13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913" y="2017713"/>
            <a:ext cx="1081087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 descr="MPmstoleresimai2809trt14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2063750"/>
            <a:ext cx="1054100" cy="115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6" descr="MPmstoleresimai2809trt15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50" y="2095500"/>
            <a:ext cx="1081088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7" descr="MPmstoleresimai2809trt16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2106613"/>
            <a:ext cx="1081088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8" descr="MPmstoleresimai2809trt21.t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3300413"/>
            <a:ext cx="10795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9" descr="MPmstoleresimai2809trt22.t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38" y="3273425"/>
            <a:ext cx="1081087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2" name="Picture 10" descr="MPmstoleresimai2809trt23.t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3273425"/>
            <a:ext cx="1079500" cy="11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3" name="Picture 11" descr="MPmstoleresimai2809trt24.ti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3303588"/>
            <a:ext cx="1081088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4" name="Picture 12" descr="MPmstoleresimai2809trt25.ti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50" y="3313113"/>
            <a:ext cx="1081088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5" name="Picture 13" descr="MPmstoleresimai2809trt31.ti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4525963"/>
            <a:ext cx="10795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6" name="Picture 14" descr="MPmstoleresimai2809trt32.ti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4516438"/>
            <a:ext cx="10810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7" name="Picture 15" descr="MPmstoleresimai2809trt33.tif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4505325"/>
            <a:ext cx="107950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8" name="Picture 16" descr="MPmstoleresimai2809trt34.ti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38" y="4521200"/>
            <a:ext cx="1152525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9" name="Picture 17" descr="MPmstoleresimai2809trt35.ti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13" y="4513263"/>
            <a:ext cx="1081087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70" name="Picture 18" descr="MPmstoleresimai2809trt36.ti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3" y="4506913"/>
            <a:ext cx="1081087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71" name="TextBox 33"/>
          <p:cNvSpPr txBox="1">
            <a:spLocks noChangeArrowheads="1"/>
          </p:cNvSpPr>
          <p:nvPr/>
        </p:nvSpPr>
        <p:spPr bwMode="auto">
          <a:xfrm>
            <a:off x="647700" y="1692275"/>
            <a:ext cx="8461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19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20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21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Helvetica" charset="0"/>
              </a:rPr>
              <a:t>Control</a:t>
            </a:r>
          </a:p>
        </p:txBody>
      </p:sp>
      <p:sp>
        <p:nvSpPr>
          <p:cNvPr id="49172" name="TextBox 36"/>
          <p:cNvSpPr txBox="1">
            <a:spLocks noChangeArrowheads="1"/>
          </p:cNvSpPr>
          <p:nvPr/>
        </p:nvSpPr>
        <p:spPr bwMode="auto">
          <a:xfrm>
            <a:off x="1806575" y="1663700"/>
            <a:ext cx="10080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19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20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21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Helvetica" charset="0"/>
              </a:rPr>
              <a:t>1.3 × 10</a:t>
            </a:r>
            <a:r>
              <a:rPr lang="en-US" altLang="en-US" sz="1600" baseline="30000">
                <a:latin typeface="Helvetica" charset="0"/>
              </a:rPr>
              <a:t>2</a:t>
            </a:r>
            <a:endParaRPr lang="en-US" altLang="en-US" sz="1600">
              <a:latin typeface="Helvetica" charset="0"/>
            </a:endParaRPr>
          </a:p>
        </p:txBody>
      </p:sp>
      <p:sp>
        <p:nvSpPr>
          <p:cNvPr id="49173" name="TextBox 37"/>
          <p:cNvSpPr txBox="1">
            <a:spLocks noChangeArrowheads="1"/>
          </p:cNvSpPr>
          <p:nvPr/>
        </p:nvSpPr>
        <p:spPr bwMode="auto">
          <a:xfrm>
            <a:off x="3021013" y="1658938"/>
            <a:ext cx="10080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19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20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21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Helvetica" charset="0"/>
              </a:rPr>
              <a:t>5.1 × 10</a:t>
            </a:r>
            <a:r>
              <a:rPr lang="en-US" altLang="en-US" sz="1600" baseline="30000">
                <a:latin typeface="Helvetica" charset="0"/>
              </a:rPr>
              <a:t>2</a:t>
            </a:r>
            <a:endParaRPr lang="en-US" altLang="en-US" sz="1600">
              <a:latin typeface="Helvetica" charset="0"/>
            </a:endParaRPr>
          </a:p>
        </p:txBody>
      </p:sp>
      <p:sp>
        <p:nvSpPr>
          <p:cNvPr id="49174" name="TextBox 38"/>
          <p:cNvSpPr txBox="1">
            <a:spLocks noChangeArrowheads="1"/>
          </p:cNvSpPr>
          <p:nvPr/>
        </p:nvSpPr>
        <p:spPr bwMode="auto">
          <a:xfrm>
            <a:off x="4262438" y="1651000"/>
            <a:ext cx="10080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19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20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21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Helvetica" charset="0"/>
              </a:rPr>
              <a:t>2.3 × 10</a:t>
            </a:r>
            <a:r>
              <a:rPr lang="en-US" altLang="en-US" sz="1600" baseline="30000">
                <a:latin typeface="Helvetica" charset="0"/>
              </a:rPr>
              <a:t>3</a:t>
            </a:r>
            <a:endParaRPr lang="en-US" altLang="en-US" sz="1600">
              <a:latin typeface="Helvetica" charset="0"/>
            </a:endParaRPr>
          </a:p>
        </p:txBody>
      </p:sp>
      <p:sp>
        <p:nvSpPr>
          <p:cNvPr id="49175" name="TextBox 39"/>
          <p:cNvSpPr txBox="1">
            <a:spLocks noChangeArrowheads="1"/>
          </p:cNvSpPr>
          <p:nvPr/>
        </p:nvSpPr>
        <p:spPr bwMode="auto">
          <a:xfrm>
            <a:off x="5432425" y="1657350"/>
            <a:ext cx="10080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19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20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21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Helvetica" charset="0"/>
              </a:rPr>
              <a:t>1.1 × 10</a:t>
            </a:r>
            <a:r>
              <a:rPr lang="en-US" altLang="en-US" sz="1600" baseline="30000">
                <a:latin typeface="Helvetica" charset="0"/>
              </a:rPr>
              <a:t>4</a:t>
            </a:r>
            <a:endParaRPr lang="en-US" altLang="en-US" sz="1600">
              <a:latin typeface="Helvetica" charset="0"/>
            </a:endParaRPr>
          </a:p>
        </p:txBody>
      </p:sp>
      <p:sp>
        <p:nvSpPr>
          <p:cNvPr id="49176" name="TextBox 51"/>
          <p:cNvSpPr txBox="1">
            <a:spLocks noChangeArrowheads="1"/>
          </p:cNvSpPr>
          <p:nvPr/>
        </p:nvSpPr>
        <p:spPr bwMode="auto">
          <a:xfrm>
            <a:off x="6618288" y="1663700"/>
            <a:ext cx="10080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19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20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21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Helvetica" charset="0"/>
              </a:rPr>
              <a:t>5.1 × 10</a:t>
            </a:r>
            <a:r>
              <a:rPr lang="en-US" altLang="en-US" sz="1600" baseline="30000">
                <a:latin typeface="Helvetica" charset="0"/>
              </a:rPr>
              <a:t>4</a:t>
            </a:r>
            <a:endParaRPr lang="en-US" altLang="en-US" sz="1600">
              <a:latin typeface="Helvetica" charset="0"/>
            </a:endParaRPr>
          </a:p>
        </p:txBody>
      </p:sp>
      <p:pic>
        <p:nvPicPr>
          <p:cNvPr id="49177" name="Picture 26" descr="MPmstoleresimai2809trt26.tif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038" y="3313113"/>
            <a:ext cx="1081087" cy="10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506413" y="3179763"/>
            <a:ext cx="7180262" cy="112712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49179" name="TextBox 17"/>
          <p:cNvSpPr txBox="1">
            <a:spLocks noChangeArrowheads="1"/>
          </p:cNvSpPr>
          <p:nvPr/>
        </p:nvSpPr>
        <p:spPr bwMode="auto">
          <a:xfrm>
            <a:off x="7720013" y="2349500"/>
            <a:ext cx="1377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19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20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21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Helvetica" charset="0"/>
              </a:rPr>
              <a:t>Susceptible</a:t>
            </a:r>
          </a:p>
        </p:txBody>
      </p:sp>
      <p:sp>
        <p:nvSpPr>
          <p:cNvPr id="49180" name="Rectangle 24"/>
          <p:cNvSpPr>
            <a:spLocks noChangeArrowheads="1"/>
          </p:cNvSpPr>
          <p:nvPr/>
        </p:nvSpPr>
        <p:spPr bwMode="auto">
          <a:xfrm>
            <a:off x="8135938" y="3817938"/>
            <a:ext cx="1857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19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20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21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Helvetica" charset="0"/>
            </a:endParaRPr>
          </a:p>
        </p:txBody>
      </p:sp>
      <p:sp>
        <p:nvSpPr>
          <p:cNvPr id="49181" name="TextBox 25"/>
          <p:cNvSpPr txBox="1">
            <a:spLocks noChangeArrowheads="1"/>
          </p:cNvSpPr>
          <p:nvPr/>
        </p:nvSpPr>
        <p:spPr bwMode="auto">
          <a:xfrm>
            <a:off x="7762875" y="3690938"/>
            <a:ext cx="11477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19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20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21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Helvetica" charset="0"/>
              </a:rPr>
              <a:t>Resistant</a:t>
            </a:r>
          </a:p>
        </p:txBody>
      </p:sp>
      <p:sp>
        <p:nvSpPr>
          <p:cNvPr id="49182" name="TextBox 32"/>
          <p:cNvSpPr txBox="1">
            <a:spLocks noChangeArrowheads="1"/>
          </p:cNvSpPr>
          <p:nvPr/>
        </p:nvSpPr>
        <p:spPr bwMode="auto">
          <a:xfrm>
            <a:off x="7789863" y="4960938"/>
            <a:ext cx="1006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19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20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21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20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21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Helvetica" charset="0"/>
              </a:rPr>
              <a:t>Tolerant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09588" y="4397375"/>
            <a:ext cx="7180262" cy="11271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88950" y="5629275"/>
            <a:ext cx="7180263" cy="11271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88950" y="1978025"/>
            <a:ext cx="7180263" cy="11112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36" name="Rectangle 35"/>
          <p:cNvSpPr/>
          <p:nvPr/>
        </p:nvSpPr>
        <p:spPr>
          <a:xfrm rot="5400000" flipV="1">
            <a:off x="2314575" y="3817938"/>
            <a:ext cx="3687763" cy="17938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37" name="Rectangle 36"/>
          <p:cNvSpPr/>
          <p:nvPr/>
        </p:nvSpPr>
        <p:spPr>
          <a:xfrm rot="5400000" flipV="1">
            <a:off x="3523456" y="3818732"/>
            <a:ext cx="3687763" cy="1778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38" name="Rectangle 37"/>
          <p:cNvSpPr/>
          <p:nvPr/>
        </p:nvSpPr>
        <p:spPr>
          <a:xfrm rot="5400000" flipV="1">
            <a:off x="4723607" y="3828256"/>
            <a:ext cx="3689350" cy="17938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39" name="Rectangle 38"/>
          <p:cNvSpPr/>
          <p:nvPr/>
        </p:nvSpPr>
        <p:spPr>
          <a:xfrm rot="5400000" flipV="1">
            <a:off x="1066801" y="3813175"/>
            <a:ext cx="3687762" cy="17938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40" name="Rectangle 39"/>
          <p:cNvSpPr/>
          <p:nvPr/>
        </p:nvSpPr>
        <p:spPr>
          <a:xfrm rot="5400000" flipV="1">
            <a:off x="-174625" y="3817938"/>
            <a:ext cx="3687763" cy="17938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41" name="Rectangle 40"/>
          <p:cNvSpPr/>
          <p:nvPr/>
        </p:nvSpPr>
        <p:spPr>
          <a:xfrm rot="5400000" flipV="1">
            <a:off x="-1472406" y="3798094"/>
            <a:ext cx="3760788" cy="1778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Helvetica"/>
            </a:endParaRPr>
          </a:p>
        </p:txBody>
      </p:sp>
      <p:sp>
        <p:nvSpPr>
          <p:cNvPr id="42" name="Rectangle 41"/>
          <p:cNvSpPr/>
          <p:nvPr/>
        </p:nvSpPr>
        <p:spPr>
          <a:xfrm rot="5400000" flipV="1">
            <a:off x="5842794" y="3775869"/>
            <a:ext cx="3775075" cy="17938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>
              <a:solidFill>
                <a:srgbClr val="FFFFFF"/>
              </a:solidFill>
              <a:latin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>
          <a:xfrm>
            <a:off x="457200" y="808038"/>
            <a:ext cx="8026400" cy="1173162"/>
          </a:xfrm>
        </p:spPr>
        <p:txBody>
          <a:bodyPr anchor="t"/>
          <a:lstStyle/>
          <a:p>
            <a:r>
              <a:rPr lang="en-US" altLang="en-US" sz="2800">
                <a:latin typeface="Helvetica" charset="0"/>
                <a:ea typeface="ＭＳ Ｐゴシック" charset="-128"/>
              </a:rPr>
              <a:t>White sugar yield of a susceptible, resistant and tolerant sugar beet cultivar</a:t>
            </a:r>
          </a:p>
        </p:txBody>
      </p:sp>
      <p:pic>
        <p:nvPicPr>
          <p:cNvPr id="50178" name="Picture 4" descr="BZEms09SeinhorstFi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8800"/>
            <a:ext cx="66802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>
          <a:xfrm>
            <a:off x="317500" y="884238"/>
            <a:ext cx="8674100" cy="1020762"/>
          </a:xfrm>
        </p:spPr>
        <p:txBody>
          <a:bodyPr anchor="t"/>
          <a:lstStyle/>
          <a:p>
            <a:r>
              <a:rPr lang="en-US" altLang="en-US" sz="2300">
                <a:latin typeface="Helvetica" charset="0"/>
                <a:ea typeface="ＭＳ Ｐゴシック" charset="-128"/>
              </a:rPr>
              <a:t>Population densities of </a:t>
            </a:r>
            <a:r>
              <a:rPr lang="en-US" altLang="en-US" sz="2300" i="1">
                <a:latin typeface="Helvetica" charset="0"/>
                <a:ea typeface="ＭＳ Ｐゴシック" charset="-128"/>
              </a:rPr>
              <a:t>Heterodera schachtii </a:t>
            </a:r>
            <a:r>
              <a:rPr lang="en-US" altLang="en-US" sz="2300">
                <a:latin typeface="Helvetica" charset="0"/>
                <a:ea typeface="ＭＳ Ｐゴシック" charset="-128"/>
              </a:rPr>
              <a:t>under </a:t>
            </a:r>
            <a:br>
              <a:rPr lang="en-US" altLang="en-US" sz="2300">
                <a:latin typeface="Helvetica" charset="0"/>
                <a:ea typeface="ＭＳ Ｐゴシック" charset="-128"/>
              </a:rPr>
            </a:br>
            <a:r>
              <a:rPr lang="en-US" altLang="en-US" sz="2300">
                <a:latin typeface="Helvetica" charset="0"/>
                <a:ea typeface="ＭＳ Ｐゴシック" charset="-128"/>
              </a:rPr>
              <a:t>a susceptible, resistant or tolerant cultivar in infested soil</a:t>
            </a:r>
          </a:p>
        </p:txBody>
      </p:sp>
      <p:pic>
        <p:nvPicPr>
          <p:cNvPr id="51202" name="Picture 3" descr="Fig3eggsHarvM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1905000"/>
            <a:ext cx="655320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762000"/>
          </a:xfrm>
        </p:spPr>
        <p:txBody>
          <a:bodyPr anchor="t"/>
          <a:lstStyle/>
          <a:p>
            <a:r>
              <a:rPr lang="en-US" altLang="en-US" sz="3200">
                <a:latin typeface="Helvetica" charset="0"/>
                <a:ea typeface="ＭＳ Ｐゴシック" charset="-128"/>
              </a:rPr>
              <a:t>Results</a:t>
            </a:r>
          </a:p>
        </p:txBody>
      </p:sp>
      <p:sp>
        <p:nvSpPr>
          <p:cNvPr id="52226" name="Content Placeholder 2"/>
          <p:cNvSpPr>
            <a:spLocks noGrp="1"/>
          </p:cNvSpPr>
          <p:nvPr>
            <p:ph idx="1"/>
          </p:nvPr>
        </p:nvSpPr>
        <p:spPr>
          <a:xfrm>
            <a:off x="568325" y="1762125"/>
            <a:ext cx="8229600" cy="4486275"/>
          </a:xfrm>
        </p:spPr>
        <p:txBody>
          <a:bodyPr/>
          <a:lstStyle/>
          <a:p>
            <a:r>
              <a:rPr lang="en-US" altLang="en-US" sz="2600">
                <a:latin typeface="Helvetica" charset="0"/>
                <a:ea typeface="ＭＳ Ｐゴシック" charset="-128"/>
              </a:rPr>
              <a:t>Increasing population densities of </a:t>
            </a:r>
            <a:r>
              <a:rPr lang="en-US" altLang="en-US" sz="2600" i="1">
                <a:latin typeface="Helvetica" charset="0"/>
                <a:ea typeface="ＭＳ Ｐゴシック" charset="-128"/>
              </a:rPr>
              <a:t>H. schachtii</a:t>
            </a:r>
            <a:r>
              <a:rPr lang="en-US" altLang="en-US" sz="2600">
                <a:latin typeface="Helvetica" charset="0"/>
                <a:ea typeface="ＭＳ Ｐゴシック" charset="-128"/>
              </a:rPr>
              <a:t> result in increasing plant damage.</a:t>
            </a:r>
          </a:p>
          <a:p>
            <a:endParaRPr lang="en-US" altLang="en-US" sz="2600">
              <a:latin typeface="Helvetica" charset="0"/>
              <a:ea typeface="ＭＳ Ｐゴシック" charset="-128"/>
            </a:endParaRPr>
          </a:p>
          <a:p>
            <a:r>
              <a:rPr lang="en-US" altLang="en-US" sz="2600">
                <a:latin typeface="Helvetica" charset="0"/>
                <a:ea typeface="ＭＳ Ｐゴシック" charset="-128"/>
              </a:rPr>
              <a:t>Early root penetration by </a:t>
            </a:r>
            <a:r>
              <a:rPr lang="en-US" altLang="en-US" sz="2600" i="1">
                <a:latin typeface="Helvetica" charset="0"/>
                <a:ea typeface="ＭＳ Ｐゴシック" charset="-128"/>
              </a:rPr>
              <a:t>H. schachtii </a:t>
            </a:r>
            <a:r>
              <a:rPr lang="en-US" altLang="en-US" sz="2600">
                <a:latin typeface="Helvetica" charset="0"/>
                <a:ea typeface="ＭＳ Ｐゴシック" charset="-128"/>
              </a:rPr>
              <a:t>is similar in the different cultivars.</a:t>
            </a:r>
          </a:p>
          <a:p>
            <a:endParaRPr lang="en-US" altLang="en-US" sz="2600">
              <a:latin typeface="Helvetica" charset="0"/>
              <a:ea typeface="ＭＳ Ｐゴシック" charset="-128"/>
            </a:endParaRPr>
          </a:p>
          <a:p>
            <a:r>
              <a:rPr lang="en-US" altLang="en-US" sz="2600">
                <a:latin typeface="Helvetica" charset="0"/>
                <a:ea typeface="ＭＳ Ｐゴシック" charset="-128"/>
              </a:rPr>
              <a:t>Population densities approach a “ceiling” in the susceptible and tolerant cultivar.</a:t>
            </a:r>
          </a:p>
          <a:p>
            <a:pPr>
              <a:buFontTx/>
              <a:buNone/>
            </a:pPr>
            <a:endParaRPr lang="en-US" altLang="en-US" sz="2600">
              <a:latin typeface="Helvetica" charset="0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3"/>
          <p:cNvSpPr txBox="1">
            <a:spLocks noChangeArrowheads="1"/>
          </p:cNvSpPr>
          <p:nvPr/>
        </p:nvSpPr>
        <p:spPr bwMode="auto">
          <a:xfrm>
            <a:off x="381000" y="3124200"/>
            <a:ext cx="8763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3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4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5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</a:rPr>
              <a:t> Chemical nematode suppresison in perennials</a:t>
            </a:r>
            <a:endParaRPr lang="en-US" altLang="en-US" sz="32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4582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600">
                <a:ea typeface="ＭＳ Ｐゴシック" charset="-128"/>
              </a:rPr>
              <a:t>Chemical control/suppression</a:t>
            </a:r>
            <a:endParaRPr lang="en-US" altLang="en-US" sz="2800">
              <a:ea typeface="ＭＳ Ｐゴシック" charset="-128"/>
            </a:endParaRPr>
          </a:p>
          <a:p>
            <a:pPr eaLnBrk="1" hangingPunct="1">
              <a:buFontTx/>
              <a:buNone/>
            </a:pPr>
            <a:endParaRPr lang="en-US" altLang="en-US" sz="2800">
              <a:ea typeface="ＭＳ Ｐゴシック" charset="-128"/>
            </a:endParaRPr>
          </a:p>
          <a:p>
            <a:pPr eaLnBrk="1" hangingPunct="1">
              <a:buFontTx/>
              <a:buNone/>
            </a:pPr>
            <a:r>
              <a:rPr lang="en-US" altLang="en-US" sz="2800">
                <a:ea typeface="ＭＳ Ｐゴシック" charset="-128"/>
              </a:rPr>
              <a:t>1) Where do we need to treat?</a:t>
            </a:r>
          </a:p>
          <a:p>
            <a:pPr eaLnBrk="1" hangingPunct="1"/>
            <a:endParaRPr lang="en-US" altLang="en-US" sz="2800">
              <a:ea typeface="ＭＳ Ｐゴシック" charset="-128"/>
            </a:endParaRPr>
          </a:p>
          <a:p>
            <a:pPr eaLnBrk="1" hangingPunct="1">
              <a:buFontTx/>
              <a:buNone/>
            </a:pPr>
            <a:r>
              <a:rPr lang="en-US" altLang="en-US" sz="2800">
                <a:ea typeface="ＭＳ Ｐゴシック" charset="-128"/>
              </a:rPr>
              <a:t>2) What chemicals and at what rates are effective?</a:t>
            </a:r>
          </a:p>
          <a:p>
            <a:pPr eaLnBrk="1" hangingPunct="1">
              <a:buFontTx/>
              <a:buNone/>
            </a:pPr>
            <a:endParaRPr lang="en-US" altLang="en-US" sz="2800">
              <a:ea typeface="ＭＳ Ｐゴシック" charset="-128"/>
            </a:endParaRPr>
          </a:p>
          <a:p>
            <a:pPr eaLnBrk="1" hangingPunct="1">
              <a:buFontTx/>
              <a:buNone/>
            </a:pPr>
            <a:r>
              <a:rPr lang="en-US" altLang="en-US" sz="2800">
                <a:ea typeface="ＭＳ Ｐゴシック" charset="-128"/>
              </a:rPr>
              <a:t>3) What impact has soil texture?</a:t>
            </a:r>
          </a:p>
          <a:p>
            <a:pPr eaLnBrk="1" hangingPunct="1">
              <a:buFontTx/>
              <a:buNone/>
            </a:pPr>
            <a:endParaRPr lang="en-US" altLang="en-US" sz="2800">
              <a:ea typeface="ＭＳ Ｐゴシック" charset="-128"/>
            </a:endParaRPr>
          </a:p>
          <a:p>
            <a:pPr eaLnBrk="1" hangingPunct="1">
              <a:buFontTx/>
              <a:buNone/>
            </a:pPr>
            <a:r>
              <a:rPr lang="en-US" altLang="en-US" sz="2800">
                <a:ea typeface="ＭＳ Ｐゴシック" charset="-128"/>
              </a:rPr>
              <a:t>4) Field preparation?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81000" y="1524000"/>
            <a:ext cx="815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endParaRPr lang="en-US" sz="4000" kern="0" dirty="0">
              <a:solidFill>
                <a:srgbClr val="000000"/>
              </a:solidFill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56322" name="TextBox 2"/>
          <p:cNvSpPr txBox="1">
            <a:spLocks noChangeArrowheads="1"/>
          </p:cNvSpPr>
          <p:nvPr/>
        </p:nvSpPr>
        <p:spPr bwMode="auto">
          <a:xfrm>
            <a:off x="228600" y="990600"/>
            <a:ext cx="70278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3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4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5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/>
              <a:t>Test new chemical management tools</a:t>
            </a:r>
          </a:p>
        </p:txBody>
      </p:sp>
      <p:sp>
        <p:nvSpPr>
          <p:cNvPr id="56323" name="TextBox 3"/>
          <p:cNvSpPr txBox="1">
            <a:spLocks noChangeArrowheads="1"/>
          </p:cNvSpPr>
          <p:nvPr/>
        </p:nvSpPr>
        <p:spPr bwMode="auto">
          <a:xfrm>
            <a:off x="304800" y="1981200"/>
            <a:ext cx="8777288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3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4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5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u="sng"/>
              <a:t>Basic concept: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/>
              <a:t>	test delivery capabilities and efficacy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/>
              <a:t>	check for possible phytotoxicity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/>
              <a:t>	measure yield responses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4" descr="Pretreatment_grape_20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5791200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762000"/>
            <a:ext cx="6400800" cy="685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600">
                <a:ea typeface="ＭＳ Ｐゴシック" charset="-128"/>
              </a:rPr>
              <a:t>Chemical control/suppression</a:t>
            </a:r>
            <a:endParaRPr lang="en-US" altLang="en-US" sz="2800">
              <a:ea typeface="ＭＳ Ｐゴシック" charset="-128"/>
            </a:endParaRPr>
          </a:p>
          <a:p>
            <a:pPr eaLnBrk="1" hangingPunct="1">
              <a:buFontTx/>
              <a:buNone/>
            </a:pPr>
            <a:endParaRPr lang="en-US" altLang="en-US" sz="2800"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 descr="WaterTelone_T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1219200"/>
            <a:ext cx="5857875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762000"/>
            <a:ext cx="6400800" cy="685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600">
                <a:ea typeface="ＭＳ Ｐゴシック" charset="-128"/>
              </a:rPr>
              <a:t>Chemical control/suppression</a:t>
            </a:r>
            <a:endParaRPr lang="en-US" altLang="en-US" sz="2800">
              <a:ea typeface="ＭＳ Ｐゴシック" charset="-128"/>
            </a:endParaRPr>
          </a:p>
          <a:p>
            <a:pPr eaLnBrk="1" hangingPunct="1">
              <a:buFontTx/>
              <a:buNone/>
            </a:pPr>
            <a:endParaRPr lang="en-US" altLang="en-US" sz="2800"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95400"/>
            <a:ext cx="7772400" cy="6096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</a:rPr>
              <a:t>General strategies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133600"/>
            <a:ext cx="7467600" cy="28194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en-US">
                <a:ea typeface="ＭＳ Ｐゴシック" charset="-128"/>
              </a:rPr>
              <a:t>Know the history of the field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>
                <a:ea typeface="ＭＳ Ｐゴシック" charset="-128"/>
              </a:rPr>
              <a:t>Soil/(root ?) sampling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>
                <a:ea typeface="ＭＳ Ｐゴシック" charset="-128"/>
              </a:rPr>
              <a:t>Nematode ID/commercial laboratory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>
                <a:ea typeface="ＭＳ Ｐゴシック" charset="-128"/>
              </a:rPr>
              <a:t>Management strategy </a:t>
            </a:r>
          </a:p>
          <a:p>
            <a:pPr eaLnBrk="1" hangingPunct="1"/>
            <a:endParaRPr lang="en-US" altLang="en-US" sz="2800"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4582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600">
                <a:ea typeface="ＭＳ Ｐゴシック" charset="-128"/>
              </a:rPr>
              <a:t>Chemical control/suppression</a:t>
            </a:r>
            <a:endParaRPr lang="en-US" altLang="en-US" sz="2800">
              <a:ea typeface="ＭＳ Ｐゴシック" charset="-128"/>
            </a:endParaRPr>
          </a:p>
          <a:p>
            <a:pPr eaLnBrk="1" hangingPunct="1">
              <a:buFontTx/>
              <a:buNone/>
            </a:pPr>
            <a:endParaRPr lang="en-US" altLang="en-US" sz="2800">
              <a:ea typeface="ＭＳ Ｐゴシック" charset="-128"/>
            </a:endParaRPr>
          </a:p>
          <a:p>
            <a:pPr eaLnBrk="1" hangingPunct="1">
              <a:buFontTx/>
              <a:buNone/>
            </a:pPr>
            <a:r>
              <a:rPr lang="en-US" altLang="en-US" sz="2800">
                <a:ea typeface="ＭＳ Ｐゴシック" charset="-128"/>
              </a:rPr>
              <a:t>1) Where do we need to treat?</a:t>
            </a:r>
          </a:p>
          <a:p>
            <a:pPr eaLnBrk="1" hangingPunct="1"/>
            <a:endParaRPr lang="en-US" altLang="en-US" sz="2800">
              <a:ea typeface="ＭＳ Ｐゴシック" charset="-128"/>
            </a:endParaRPr>
          </a:p>
          <a:p>
            <a:pPr eaLnBrk="1" hangingPunct="1">
              <a:buFontTx/>
              <a:buNone/>
            </a:pPr>
            <a:r>
              <a:rPr lang="en-US" altLang="en-US" sz="2800">
                <a:ea typeface="ＭＳ Ｐゴシック" charset="-128"/>
              </a:rPr>
              <a:t>2) What chemicals and at what rates are effective?</a:t>
            </a:r>
          </a:p>
          <a:p>
            <a:pPr eaLnBrk="1" hangingPunct="1">
              <a:buFontTx/>
              <a:buNone/>
            </a:pPr>
            <a:endParaRPr lang="en-US" altLang="en-US" sz="2800">
              <a:ea typeface="ＭＳ Ｐゴシック" charset="-128"/>
            </a:endParaRPr>
          </a:p>
          <a:p>
            <a:pPr eaLnBrk="1" hangingPunct="1">
              <a:buFontTx/>
              <a:buNone/>
            </a:pPr>
            <a:r>
              <a:rPr lang="en-US" altLang="en-US" sz="2800">
                <a:ea typeface="ＭＳ Ｐゴシック" charset="-128"/>
              </a:rPr>
              <a:t>3) What impact has soil texture?</a:t>
            </a:r>
          </a:p>
          <a:p>
            <a:pPr eaLnBrk="1" hangingPunct="1">
              <a:buFontTx/>
              <a:buNone/>
            </a:pPr>
            <a:endParaRPr lang="en-US" altLang="en-US" sz="2800">
              <a:ea typeface="ＭＳ Ｐゴシック" charset="-128"/>
            </a:endParaRPr>
          </a:p>
          <a:p>
            <a:pPr eaLnBrk="1" hangingPunct="1">
              <a:buFontTx/>
              <a:buNone/>
            </a:pPr>
            <a:r>
              <a:rPr lang="en-US" altLang="en-US" sz="2800">
                <a:ea typeface="ＭＳ Ｐゴシック" charset="-128"/>
              </a:rPr>
              <a:t>4) Field preparation?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3"/>
          <p:cNvSpPr txBox="1">
            <a:spLocks noChangeArrowheads="1"/>
          </p:cNvSpPr>
          <p:nvPr/>
        </p:nvSpPr>
        <p:spPr bwMode="auto">
          <a:xfrm>
            <a:off x="228600" y="2514600"/>
            <a:ext cx="8763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3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4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5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</a:rPr>
              <a:t> Cultural methods of nematode suppression in perennials</a:t>
            </a:r>
            <a:endParaRPr lang="en-US" altLang="en-US" sz="32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81000" y="1524000"/>
            <a:ext cx="815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endParaRPr lang="en-US" sz="4000" kern="0" dirty="0">
              <a:solidFill>
                <a:srgbClr val="000000"/>
              </a:solidFill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63490" name="TextBox 2"/>
          <p:cNvSpPr txBox="1">
            <a:spLocks noChangeArrowheads="1"/>
          </p:cNvSpPr>
          <p:nvPr/>
        </p:nvSpPr>
        <p:spPr bwMode="auto">
          <a:xfrm>
            <a:off x="228600" y="990600"/>
            <a:ext cx="8534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3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4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5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/>
              <a:t>Develop biologically based management strategies</a:t>
            </a:r>
          </a:p>
        </p:txBody>
      </p:sp>
      <p:sp>
        <p:nvSpPr>
          <p:cNvPr id="63491" name="TextBox 3"/>
          <p:cNvSpPr txBox="1">
            <a:spLocks noChangeArrowheads="1"/>
          </p:cNvSpPr>
          <p:nvPr/>
        </p:nvSpPr>
        <p:spPr bwMode="auto">
          <a:xfrm>
            <a:off x="304800" y="2328863"/>
            <a:ext cx="8777288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3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4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5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u="sng"/>
              <a:t>Basic concept: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	Improve soil health </a:t>
            </a:r>
            <a:r>
              <a:rPr lang="en-US" altLang="en-US" sz="2400">
                <a:sym typeface="Wingdings" charset="2"/>
              </a:rPr>
              <a:t> biotic buffering to soil pathogens</a:t>
            </a: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	Improve organic matter  </a:t>
            </a:r>
            <a:r>
              <a:rPr lang="en-US" altLang="en-US" sz="2400">
                <a:sym typeface="Wingdings" charset="2"/>
              </a:rPr>
              <a:t> water holding capacity!!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ym typeface="Wingdings" charset="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ym typeface="Wingdings" charset="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u="sng">
                <a:sym typeface="Wingdings" charset="2"/>
              </a:rPr>
              <a:t>Approach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ym typeface="Wingdings" charset="2"/>
              </a:rPr>
              <a:t>	Use cover cropping to improve rooting depth, include 	nematode antagonistic plants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ym typeface="Wingdings" charset="2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ym typeface="Wingdings" charset="2"/>
              </a:rPr>
              <a:t>	Use of organic waste products from various sources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ym typeface="Wingdings" charset="2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2"/>
          <p:cNvSpPr txBox="1">
            <a:spLocks noChangeArrowheads="1"/>
          </p:cNvSpPr>
          <p:nvPr/>
        </p:nvSpPr>
        <p:spPr bwMode="auto">
          <a:xfrm>
            <a:off x="228600" y="990600"/>
            <a:ext cx="853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3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4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5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/>
              <a:t>Requirements for a effective cover crop</a:t>
            </a:r>
          </a:p>
        </p:txBody>
      </p:sp>
      <p:sp>
        <p:nvSpPr>
          <p:cNvPr id="80899" name="TextBox 3"/>
          <p:cNvSpPr txBox="1">
            <a:spLocks noChangeArrowheads="1"/>
          </p:cNvSpPr>
          <p:nvPr/>
        </p:nvSpPr>
        <p:spPr bwMode="auto">
          <a:xfrm>
            <a:off x="1143000" y="2133600"/>
            <a:ext cx="8077200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3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4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5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800" dirty="0" smtClean="0">
                <a:sym typeface="Wingdings" charset="2"/>
              </a:rPr>
              <a:t>-   Nematode resistance!!!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800" dirty="0" smtClean="0">
                <a:sym typeface="Wingdings" charset="2"/>
              </a:rPr>
              <a:t>-   Fast growth (weed suppression)</a:t>
            </a: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Char char="-"/>
              <a:defRPr/>
            </a:pPr>
            <a:r>
              <a:rPr lang="en-US" altLang="en-US" sz="2800" dirty="0" smtClean="0">
                <a:sym typeface="Wingdings" charset="2"/>
              </a:rPr>
              <a:t>Growing when no “nuisance”</a:t>
            </a: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Char char="-"/>
              <a:defRPr/>
            </a:pPr>
            <a:r>
              <a:rPr lang="en-US" altLang="en-US" sz="2800" dirty="0" smtClean="0">
                <a:sym typeface="Wingdings" charset="2"/>
              </a:rPr>
              <a:t>Not becoming a weed</a:t>
            </a: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Char char="-"/>
              <a:defRPr/>
            </a:pPr>
            <a:r>
              <a:rPr lang="en-US" altLang="en-US" sz="2800" dirty="0" smtClean="0">
                <a:sym typeface="Wingdings" charset="2"/>
              </a:rPr>
              <a:t>“Hardy” withstands water stress, some traffic</a:t>
            </a: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Char char="-"/>
              <a:defRPr/>
            </a:pPr>
            <a:r>
              <a:rPr lang="en-US" altLang="en-US" sz="2800" dirty="0" smtClean="0">
                <a:sym typeface="Wingdings" charset="2"/>
              </a:rPr>
              <a:t>Produces copious amounts of biomass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81000" y="1524000"/>
            <a:ext cx="8153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endParaRPr lang="en-US" sz="4000" kern="0" dirty="0">
              <a:solidFill>
                <a:srgbClr val="000000"/>
              </a:solidFill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67586" name="TextBox 2"/>
          <p:cNvSpPr txBox="1">
            <a:spLocks noChangeArrowheads="1"/>
          </p:cNvSpPr>
          <p:nvPr/>
        </p:nvSpPr>
        <p:spPr bwMode="auto">
          <a:xfrm>
            <a:off x="228600" y="990600"/>
            <a:ext cx="853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3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4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5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/>
              <a:t>Leguminous cover crops?</a:t>
            </a:r>
          </a:p>
        </p:txBody>
      </p:sp>
      <p:pic>
        <p:nvPicPr>
          <p:cNvPr id="67587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28800"/>
            <a:ext cx="4470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200400"/>
            <a:ext cx="4470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Box 2"/>
          <p:cNvSpPr txBox="1">
            <a:spLocks noChangeArrowheads="1"/>
          </p:cNvSpPr>
          <p:nvPr/>
        </p:nvSpPr>
        <p:spPr bwMode="auto">
          <a:xfrm>
            <a:off x="228600" y="990600"/>
            <a:ext cx="853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3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4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5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i="1"/>
              <a:t>Crotalaria juncea</a:t>
            </a:r>
          </a:p>
        </p:txBody>
      </p:sp>
      <p:sp>
        <p:nvSpPr>
          <p:cNvPr id="69634" name="TextBox 4"/>
          <p:cNvSpPr txBox="1">
            <a:spLocks noChangeArrowheads="1"/>
          </p:cNvSpPr>
          <p:nvPr/>
        </p:nvSpPr>
        <p:spPr bwMode="auto">
          <a:xfrm>
            <a:off x="914400" y="1752600"/>
            <a:ext cx="6846888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2800"/>
              <a:t>Effects on nematodes</a:t>
            </a:r>
          </a:p>
          <a:p>
            <a:endParaRPr lang="en-US" altLang="en-US" sz="2800" i="1"/>
          </a:p>
          <a:p>
            <a:r>
              <a:rPr lang="en-US" altLang="en-US" sz="2800"/>
              <a:t>Different species of root-knot nematodes</a:t>
            </a:r>
          </a:p>
          <a:p>
            <a:endParaRPr lang="en-US" altLang="en-US" sz="2800" i="1"/>
          </a:p>
          <a:p>
            <a:r>
              <a:rPr lang="en-US" altLang="en-US" sz="2800"/>
              <a:t>Some reduction of lesion nematode may be possible – BUT needs exploration!!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6096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</a:rPr>
              <a:t>Outline and Take-home</a:t>
            </a:r>
          </a:p>
        </p:txBody>
      </p:sp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1905000"/>
            <a:ext cx="7467600" cy="28194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en-US">
                <a:ea typeface="ＭＳ Ｐゴシック" charset="-128"/>
              </a:rPr>
              <a:t>How to address risk assessments for plant-parasitic nematodes?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>
                <a:ea typeface="ＭＳ Ｐゴシック" charset="-128"/>
              </a:rPr>
              <a:t>What options are out there?</a:t>
            </a:r>
          </a:p>
          <a:p>
            <a:pPr eaLnBrk="1" hangingPunct="1"/>
            <a:r>
              <a:rPr lang="en-US" altLang="en-US" sz="2800">
                <a:ea typeface="ＭＳ Ｐゴシック" charset="-128"/>
              </a:rPr>
              <a:t>How are options developed?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>
          <a:xfrm>
            <a:off x="685800" y="914400"/>
            <a:ext cx="7696200" cy="609600"/>
          </a:xfrm>
        </p:spPr>
        <p:txBody>
          <a:bodyPr/>
          <a:lstStyle/>
          <a:p>
            <a:r>
              <a:rPr lang="en-US" altLang="en-US" sz="4400" b="0">
                <a:solidFill>
                  <a:srgbClr val="000000"/>
                </a:solidFill>
                <a:ea typeface="ＭＳ Ｐゴシック" charset="-128"/>
              </a:rPr>
              <a:t>Collaborators</a:t>
            </a:r>
          </a:p>
        </p:txBody>
      </p:sp>
      <p:sp>
        <p:nvSpPr>
          <p:cNvPr id="73730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839200" cy="6019800"/>
          </a:xfrm>
        </p:spPr>
        <p:txBody>
          <a:bodyPr/>
          <a:lstStyle/>
          <a:p>
            <a:r>
              <a:rPr lang="en-US" altLang="en-US">
                <a:solidFill>
                  <a:srgbClr val="000000"/>
                </a:solidFill>
                <a:ea typeface="ＭＳ Ｐゴシック" charset="-128"/>
              </a:rPr>
              <a:t>Department of Botany and Plant Science, Nematology and Plant Pathology UC Riverside</a:t>
            </a:r>
          </a:p>
          <a:p>
            <a:r>
              <a:rPr lang="en-US" altLang="en-US">
                <a:solidFill>
                  <a:srgbClr val="000000"/>
                </a:solidFill>
                <a:ea typeface="ＭＳ Ｐゴシック" charset="-128"/>
              </a:rPr>
              <a:t>G. Browne, S. Kaffka, D. Kluepfel, A. Walker, B. Westerdahl, R. Zhang USDA-ARS, UC Davis</a:t>
            </a:r>
          </a:p>
          <a:p>
            <a:r>
              <a:rPr lang="en-US" altLang="en-US">
                <a:solidFill>
                  <a:srgbClr val="000000"/>
                </a:solidFill>
                <a:ea typeface="ＭＳ Ｐゴシック" charset="-128"/>
              </a:rPr>
              <a:t>Dong Wang, USDA-ARS Parlier</a:t>
            </a:r>
          </a:p>
          <a:p>
            <a:r>
              <a:rPr lang="en-US" altLang="en-US">
                <a:solidFill>
                  <a:srgbClr val="000000"/>
                </a:solidFill>
                <a:ea typeface="ＭＳ Ｐゴシック" charset="-128"/>
              </a:rPr>
              <a:t>Margaret Ellis, Cal State Fresno</a:t>
            </a:r>
          </a:p>
          <a:p>
            <a:r>
              <a:rPr lang="en-US" altLang="en-US">
                <a:solidFill>
                  <a:srgbClr val="000000"/>
                </a:solidFill>
                <a:ea typeface="ＭＳ Ｐゴシック" charset="-128"/>
              </a:rPr>
              <a:t>Inga Zasada USDA-ARS Oregon</a:t>
            </a:r>
          </a:p>
          <a:p>
            <a:r>
              <a:rPr lang="en-US" altLang="en-US">
                <a:solidFill>
                  <a:srgbClr val="000000"/>
                </a:solidFill>
                <a:ea typeface="ＭＳ Ｐゴシック" charset="-128"/>
              </a:rPr>
              <a:t>Julius Kühn-Institut, Germany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>
          <a:xfrm>
            <a:off x="685800" y="3048000"/>
            <a:ext cx="7772400" cy="2590800"/>
          </a:xfrm>
        </p:spPr>
        <p:txBody>
          <a:bodyPr/>
          <a:lstStyle/>
          <a:p>
            <a:pPr marL="381000" indent="-381000" eaLnBrk="1" hangingPunct="1">
              <a:lnSpc>
                <a:spcPct val="90000"/>
              </a:lnSpc>
            </a:pPr>
            <a:r>
              <a:rPr lang="en-US" altLang="en-US">
                <a:solidFill>
                  <a:srgbClr val="000000"/>
                </a:solidFill>
                <a:ea typeface="ＭＳ Ｐゴシック" charset="-128"/>
              </a:rPr>
              <a:t>Thank you!!</a:t>
            </a:r>
            <a:br>
              <a:rPr lang="en-US" altLang="en-US">
                <a:solidFill>
                  <a:srgbClr val="000000"/>
                </a:solidFill>
                <a:ea typeface="ＭＳ Ｐゴシック" charset="-128"/>
              </a:rPr>
            </a:br>
            <a:r>
              <a:rPr lang="en-US" altLang="en-US">
                <a:solidFill>
                  <a:srgbClr val="000000"/>
                </a:solidFill>
                <a:ea typeface="ＭＳ Ｐゴシック" charset="-128"/>
              </a:rPr>
              <a:t/>
            </a:r>
            <a:br>
              <a:rPr lang="en-US" altLang="en-US">
                <a:solidFill>
                  <a:srgbClr val="000000"/>
                </a:solidFill>
                <a:ea typeface="ＭＳ Ｐゴシック" charset="-128"/>
              </a:rPr>
            </a:br>
            <a:r>
              <a:rPr lang="en-US" altLang="en-US">
                <a:solidFill>
                  <a:srgbClr val="000000"/>
                </a:solidFill>
                <a:ea typeface="ＭＳ Ｐゴシック" charset="-128"/>
              </a:rPr>
              <a:t/>
            </a:r>
            <a:br>
              <a:rPr lang="en-US" altLang="en-US">
                <a:solidFill>
                  <a:srgbClr val="000000"/>
                </a:solidFill>
                <a:ea typeface="ＭＳ Ｐゴシック" charset="-128"/>
              </a:rPr>
            </a:br>
            <a:r>
              <a:rPr lang="en-US" altLang="en-US" sz="2800" b="0">
                <a:ea typeface="ＭＳ Ｐゴシック" charset="-128"/>
              </a:rPr>
              <a:t>Phone: 1-559 646 6555</a:t>
            </a:r>
            <a:br>
              <a:rPr lang="en-US" altLang="en-US" sz="2800" b="0">
                <a:ea typeface="ＭＳ Ｐゴシック" charset="-128"/>
              </a:rPr>
            </a:br>
            <a:r>
              <a:rPr lang="en-US" altLang="en-US" sz="2800" b="0">
                <a:ea typeface="ＭＳ Ｐゴシック" charset="-128"/>
              </a:rPr>
              <a:t>Email: andreas.westphal@ucr.edu</a:t>
            </a:r>
            <a:r>
              <a:rPr lang="en-US" altLang="en-US" sz="4000" b="0">
                <a:ea typeface="ＭＳ Ｐゴシック" charset="-128"/>
              </a:rPr>
              <a:t/>
            </a:r>
            <a:br>
              <a:rPr lang="en-US" altLang="en-US" sz="4000" b="0">
                <a:ea typeface="ＭＳ Ｐゴシック" charset="-128"/>
              </a:rPr>
            </a:br>
            <a:endParaRPr lang="en-US" altLang="en-US" b="0">
              <a:solidFill>
                <a:srgbClr val="000000"/>
              </a:solidFill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 Box 3"/>
          <p:cNvSpPr txBox="1">
            <a:spLocks noChangeArrowheads="1"/>
          </p:cNvSpPr>
          <p:nvPr/>
        </p:nvSpPr>
        <p:spPr bwMode="auto">
          <a:xfrm>
            <a:off x="228600" y="3087688"/>
            <a:ext cx="8763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3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4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5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</a:rPr>
              <a:t> Breeding concepts in perennials</a:t>
            </a:r>
            <a:endParaRPr lang="en-US" altLang="en-US" sz="32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95400"/>
            <a:ext cx="7772400" cy="6096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</a:rPr>
              <a:t>General strategies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2133600"/>
            <a:ext cx="5410200" cy="28194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altLang="en-US">
                <a:ea typeface="ＭＳ Ｐゴシック" charset="-128"/>
              </a:rPr>
              <a:t>Host plant resistance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>
                <a:ea typeface="ＭＳ Ｐゴシック" charset="-128"/>
              </a:rPr>
              <a:t>Chemical control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>
                <a:ea typeface="ＭＳ Ｐゴシック" charset="-128"/>
              </a:rPr>
              <a:t>Cultural management</a:t>
            </a:r>
          </a:p>
          <a:p>
            <a:pPr eaLnBrk="1" hangingPunct="1">
              <a:lnSpc>
                <a:spcPct val="150000"/>
              </a:lnSpc>
            </a:pPr>
            <a:endParaRPr lang="en-US" altLang="en-US">
              <a:ea typeface="ＭＳ Ｐゴシック" charset="-128"/>
            </a:endParaRPr>
          </a:p>
          <a:p>
            <a:pPr eaLnBrk="1" hangingPunct="1"/>
            <a:endParaRPr lang="en-US" altLang="en-US" sz="2800"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 txBox="1">
            <a:spLocks noChangeArrowheads="1"/>
          </p:cNvSpPr>
          <p:nvPr/>
        </p:nvSpPr>
        <p:spPr bwMode="auto">
          <a:xfrm>
            <a:off x="228600" y="660400"/>
            <a:ext cx="87630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3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4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5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>
                <a:solidFill>
                  <a:srgbClr val="000000"/>
                </a:solidFill>
              </a:rPr>
              <a:t>Breeding for resistance and tolerance in perennials – Testing protocols</a:t>
            </a:r>
          </a:p>
        </p:txBody>
      </p:sp>
      <p:sp>
        <p:nvSpPr>
          <p:cNvPr id="77826" name="TextBox 1"/>
          <p:cNvSpPr txBox="1">
            <a:spLocks noChangeArrowheads="1"/>
          </p:cNvSpPr>
          <p:nvPr/>
        </p:nvSpPr>
        <p:spPr bwMode="auto">
          <a:xfrm>
            <a:off x="533400" y="1797050"/>
            <a:ext cx="84582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3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4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5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/>
              <a:t>-Create diversity within Walnut genus (SCRI group)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/>
              <a:t>-Prepare seedlings/clones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/>
              <a:t>-Plant offspring in the field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/>
              <a:t>-Inoculate with RL and RKN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/>
              <a:t>-Measure plants and nematodes (three years (!!)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/>
              <a:t>-Make selections &amp; continue testing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8600" y="812800"/>
            <a:ext cx="87630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en-US" sz="3200" b="1" kern="0" dirty="0">
                <a:solidFill>
                  <a:srgbClr val="000000"/>
                </a:solidFill>
                <a:ea typeface="ＭＳ Ｐゴシック" pitchFamily="-111" charset="-128"/>
                <a:cs typeface="ＭＳ Ｐゴシック" pitchFamily="-111" charset="-128"/>
              </a:rPr>
              <a:t>Breeding for resistance and tolerance in perennials</a:t>
            </a:r>
          </a:p>
        </p:txBody>
      </p:sp>
      <p:pic>
        <p:nvPicPr>
          <p:cNvPr id="79874" name="Picture 1" descr="NewWalnut_May18_20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77800" y="2311400"/>
            <a:ext cx="325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2" descr="WalnutPhase6_September16_201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667000"/>
            <a:ext cx="3733800" cy="279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6" name="Picture 3" descr="WalnutOLDER_September16_201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657600"/>
            <a:ext cx="365918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8600" y="609600"/>
            <a:ext cx="8763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en-US" sz="3200" b="1" kern="0" dirty="0">
                <a:solidFill>
                  <a:srgbClr val="000000"/>
                </a:solidFill>
                <a:ea typeface="ＭＳ Ｐゴシック" pitchFamily="-111" charset="-128"/>
                <a:cs typeface="ＭＳ Ｐゴシック" pitchFamily="-111" charset="-128"/>
              </a:rPr>
              <a:t>Resistance and tolerance in perennials</a:t>
            </a:r>
          </a:p>
        </p:txBody>
      </p:sp>
      <p:pic>
        <p:nvPicPr>
          <p:cNvPr id="8192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0" t="20341" r="21236" b="22733"/>
          <a:stretch>
            <a:fillRect/>
          </a:stretch>
        </p:blipFill>
        <p:spPr bwMode="auto">
          <a:xfrm>
            <a:off x="1447800" y="1300163"/>
            <a:ext cx="6019800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20738339">
            <a:off x="5238750" y="6202363"/>
            <a:ext cx="2119313" cy="276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 rot="410691">
            <a:off x="2292350" y="6297613"/>
            <a:ext cx="2117725" cy="277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1925" name="TextBox 4"/>
          <p:cNvSpPr txBox="1">
            <a:spLocks noChangeArrowheads="1"/>
          </p:cNvSpPr>
          <p:nvPr/>
        </p:nvSpPr>
        <p:spPr bwMode="auto">
          <a:xfrm rot="-5400000">
            <a:off x="527050" y="3754438"/>
            <a:ext cx="1539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4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5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6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Plant height</a:t>
            </a:r>
          </a:p>
        </p:txBody>
      </p:sp>
      <p:sp>
        <p:nvSpPr>
          <p:cNvPr id="81926" name="TextBox 7"/>
          <p:cNvSpPr txBox="1">
            <a:spLocks noChangeArrowheads="1"/>
          </p:cNvSpPr>
          <p:nvPr/>
        </p:nvSpPr>
        <p:spPr bwMode="auto">
          <a:xfrm rot="374015">
            <a:off x="1998663" y="6256338"/>
            <a:ext cx="2679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4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5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6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Root lesion nematode</a:t>
            </a:r>
          </a:p>
        </p:txBody>
      </p:sp>
      <p:sp>
        <p:nvSpPr>
          <p:cNvPr id="81927" name="TextBox 8"/>
          <p:cNvSpPr txBox="1">
            <a:spLocks noChangeArrowheads="1"/>
          </p:cNvSpPr>
          <p:nvPr/>
        </p:nvSpPr>
        <p:spPr bwMode="auto">
          <a:xfrm rot="-942798">
            <a:off x="5113338" y="6078538"/>
            <a:ext cx="2508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4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5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6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Root-knot nematode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28600" y="812800"/>
            <a:ext cx="87630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en-US" sz="3200" b="1" kern="0" dirty="0">
                <a:solidFill>
                  <a:srgbClr val="000000"/>
                </a:solidFill>
                <a:ea typeface="ＭＳ Ｐゴシック" pitchFamily="-111" charset="-128"/>
                <a:cs typeface="ＭＳ Ｐゴシック" pitchFamily="-111" charset="-128"/>
              </a:rPr>
              <a:t>Breeding for resistance and tolerance in perennials</a:t>
            </a:r>
          </a:p>
        </p:txBody>
      </p:sp>
      <p:pic>
        <p:nvPicPr>
          <p:cNvPr id="83970" name="Picture 6" descr="SetIT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81200"/>
            <a:ext cx="325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Picture 3" descr="SoakingThem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743200"/>
            <a:ext cx="325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4" descr="Walnut_Replant_May18_201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038600"/>
            <a:ext cx="325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8229600" cy="3733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600">
                <a:ea typeface="ＭＳ Ｐゴシック" charset="-128"/>
              </a:rPr>
              <a:t>Status of the nematode project</a:t>
            </a:r>
            <a:endParaRPr lang="en-US" altLang="en-US" sz="2800">
              <a:ea typeface="ＭＳ Ｐゴシック" charset="-128"/>
            </a:endParaRPr>
          </a:p>
          <a:p>
            <a:pPr eaLnBrk="1" hangingPunct="1">
              <a:buFontTx/>
              <a:buNone/>
            </a:pPr>
            <a:endParaRPr lang="en-US" altLang="en-US" sz="2800">
              <a:ea typeface="ＭＳ Ｐゴシック" charset="-128"/>
            </a:endParaRPr>
          </a:p>
          <a:p>
            <a:pPr eaLnBrk="1" hangingPunct="1">
              <a:buFontTx/>
              <a:buNone/>
            </a:pPr>
            <a:r>
              <a:rPr lang="en-US" altLang="en-US" sz="2800">
                <a:ea typeface="ＭＳ Ｐゴシック" charset="-128"/>
              </a:rPr>
              <a:t>1) Promising material has been identified</a:t>
            </a:r>
          </a:p>
          <a:p>
            <a:pPr eaLnBrk="1" hangingPunct="1">
              <a:buFontTx/>
              <a:buNone/>
            </a:pPr>
            <a:endParaRPr lang="en-US" altLang="en-US" sz="2800">
              <a:ea typeface="ＭＳ Ｐゴシック" charset="-128"/>
            </a:endParaRPr>
          </a:p>
          <a:p>
            <a:pPr eaLnBrk="1" hangingPunct="1">
              <a:buFontTx/>
              <a:buNone/>
            </a:pPr>
            <a:r>
              <a:rPr lang="en-US" altLang="en-US" sz="2800">
                <a:ea typeface="ＭＳ Ｐゴシック" charset="-128"/>
              </a:rPr>
              <a:t>2) Further testing before release necessary</a:t>
            </a:r>
          </a:p>
          <a:p>
            <a:pPr eaLnBrk="1" hangingPunct="1">
              <a:buFontTx/>
              <a:buNone/>
            </a:pPr>
            <a:endParaRPr lang="en-US" altLang="en-US" sz="2800">
              <a:ea typeface="ＭＳ Ｐゴシック" charset="-128"/>
            </a:endParaRPr>
          </a:p>
          <a:p>
            <a:pPr eaLnBrk="1" hangingPunct="1">
              <a:buFontTx/>
              <a:buNone/>
            </a:pPr>
            <a:r>
              <a:rPr lang="en-US" altLang="en-US" sz="2800">
                <a:ea typeface="ＭＳ Ｐゴシック" charset="-128"/>
              </a:rPr>
              <a:t>3) A long and tedious process from discovery to release</a:t>
            </a:r>
          </a:p>
          <a:p>
            <a:pPr eaLnBrk="1" hangingPunct="1">
              <a:buFontTx/>
              <a:buNone/>
            </a:pPr>
            <a:endParaRPr lang="en-US" altLang="en-US" sz="2800"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14400"/>
            <a:ext cx="9067800" cy="3733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3600">
                <a:ea typeface="ＭＳ Ｐゴシック" charset="-128"/>
              </a:rPr>
              <a:t>Use of Movento as a post-plant nematicide</a:t>
            </a:r>
          </a:p>
          <a:p>
            <a:pPr algn="ctr" eaLnBrk="1" hangingPunct="1">
              <a:buFontTx/>
              <a:buNone/>
            </a:pPr>
            <a:r>
              <a:rPr lang="en-US" altLang="en-US" sz="2800">
                <a:ea typeface="ＭＳ Ｐゴシック" charset="-128"/>
              </a:rPr>
              <a:t>(Mike McKenry, UC Riverside)</a:t>
            </a:r>
          </a:p>
          <a:p>
            <a:pPr eaLnBrk="1" hangingPunct="1">
              <a:buFontTx/>
              <a:buNone/>
            </a:pPr>
            <a:endParaRPr lang="en-US" altLang="en-US" sz="2800">
              <a:ea typeface="ＭＳ Ｐゴシック" charset="-128"/>
            </a:endParaRPr>
          </a:p>
          <a:p>
            <a:pPr eaLnBrk="1" hangingPunct="1">
              <a:buFontTx/>
              <a:buNone/>
            </a:pPr>
            <a:r>
              <a:rPr lang="en-US" altLang="en-US" sz="2800">
                <a:ea typeface="ＭＳ Ｐゴシック" charset="-128"/>
              </a:rPr>
              <a:t>1) The impact of post- treatment irrigation</a:t>
            </a:r>
          </a:p>
          <a:p>
            <a:pPr eaLnBrk="1" hangingPunct="1"/>
            <a:endParaRPr lang="en-US" altLang="en-US" sz="2800">
              <a:ea typeface="ＭＳ Ｐゴシック" charset="-128"/>
            </a:endParaRPr>
          </a:p>
          <a:p>
            <a:pPr eaLnBrk="1" hangingPunct="1">
              <a:buFontTx/>
              <a:buNone/>
            </a:pPr>
            <a:r>
              <a:rPr lang="en-US" altLang="en-US" sz="2800">
                <a:ea typeface="ＭＳ Ｐゴシック" charset="-128"/>
              </a:rPr>
              <a:t>2) Yield improvements at three vineyard sites</a:t>
            </a:r>
          </a:p>
        </p:txBody>
      </p:sp>
      <p:sp>
        <p:nvSpPr>
          <p:cNvPr id="87042" name="TextBox 1"/>
          <p:cNvSpPr txBox="1">
            <a:spLocks noChangeArrowheads="1"/>
          </p:cNvSpPr>
          <p:nvPr/>
        </p:nvSpPr>
        <p:spPr bwMode="auto">
          <a:xfrm>
            <a:off x="5791200" y="6400800"/>
            <a:ext cx="3271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2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3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4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(Mike McKenry, UC Riverside)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200" b="0">
                <a:ea typeface="ＭＳ Ｐゴシック" charset="-128"/>
              </a:rPr>
              <a:t>Yield in kg/vine, root-knot nematode on ruby seedless grape in 2009</a:t>
            </a:r>
          </a:p>
        </p:txBody>
      </p:sp>
      <p:graphicFrame>
        <p:nvGraphicFramePr>
          <p:cNvPr id="88066" name="Object 3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119063" y="1752600"/>
          <a:ext cx="8948737" cy="4865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4" name="Chart" r:id="rId3" imgW="6438900" imgH="3505200" progId="MSGraph.Chart.8">
                  <p:embed followColorScheme="full"/>
                </p:oleObj>
              </mc:Choice>
              <mc:Fallback>
                <p:oleObj name="Chart" r:id="rId3" imgW="6438900" imgH="3505200" progId="MSGraph.Chart.8">
                  <p:embed followColorScheme="full"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1752600"/>
                        <a:ext cx="8948737" cy="4865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067" name="Text Box 4"/>
          <p:cNvSpPr txBox="1">
            <a:spLocks noChangeArrowheads="1"/>
          </p:cNvSpPr>
          <p:nvPr/>
        </p:nvSpPr>
        <p:spPr bwMode="auto">
          <a:xfrm>
            <a:off x="3695700" y="47244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5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6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7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88068" name="Text Box 5"/>
          <p:cNvSpPr txBox="1">
            <a:spLocks noChangeArrowheads="1"/>
          </p:cNvSpPr>
          <p:nvPr/>
        </p:nvSpPr>
        <p:spPr bwMode="auto">
          <a:xfrm>
            <a:off x="4076700" y="4267200"/>
            <a:ext cx="342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5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6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7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88069" name="Text Box 6"/>
          <p:cNvSpPr txBox="1">
            <a:spLocks noChangeArrowheads="1"/>
          </p:cNvSpPr>
          <p:nvPr/>
        </p:nvSpPr>
        <p:spPr bwMode="auto">
          <a:xfrm>
            <a:off x="4686300" y="4724400"/>
            <a:ext cx="342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5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6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7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88070" name="Text Box 7"/>
          <p:cNvSpPr txBox="1">
            <a:spLocks noChangeArrowheads="1"/>
          </p:cNvSpPr>
          <p:nvPr/>
        </p:nvSpPr>
        <p:spPr bwMode="auto">
          <a:xfrm>
            <a:off x="5143500" y="4335463"/>
            <a:ext cx="419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5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6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7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88071" name="Text Box 8"/>
          <p:cNvSpPr txBox="1">
            <a:spLocks noChangeArrowheads="1"/>
          </p:cNvSpPr>
          <p:nvPr/>
        </p:nvSpPr>
        <p:spPr bwMode="auto">
          <a:xfrm>
            <a:off x="5524500" y="3810000"/>
            <a:ext cx="495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5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6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7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88072" name="Text Box 9"/>
          <p:cNvSpPr txBox="1">
            <a:spLocks noChangeArrowheads="1"/>
          </p:cNvSpPr>
          <p:nvPr/>
        </p:nvSpPr>
        <p:spPr bwMode="auto">
          <a:xfrm>
            <a:off x="4533900" y="3733800"/>
            <a:ext cx="419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5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6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7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88073" name="TextBox 9"/>
          <p:cNvSpPr txBox="1">
            <a:spLocks noChangeArrowheads="1"/>
          </p:cNvSpPr>
          <p:nvPr/>
        </p:nvSpPr>
        <p:spPr bwMode="auto">
          <a:xfrm>
            <a:off x="5791200" y="6400800"/>
            <a:ext cx="3271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5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6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7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(Mike McKenry, UC Riverside)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200" b="0">
                <a:ea typeface="ＭＳ Ｐゴシック" charset="-128"/>
              </a:rPr>
              <a:t>Yield in kg/vine, root-knot nematode on ruby seedless grape in 2010</a:t>
            </a:r>
          </a:p>
        </p:txBody>
      </p:sp>
      <p:graphicFrame>
        <p:nvGraphicFramePr>
          <p:cNvPr id="89090" name="Object 3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119063" y="1905000"/>
          <a:ext cx="8948737" cy="4865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9" name="Chart" r:id="rId3" imgW="6438900" imgH="3505200" progId="MSGraph.Chart.8">
                  <p:embed followColorScheme="full"/>
                </p:oleObj>
              </mc:Choice>
              <mc:Fallback>
                <p:oleObj name="Chart" r:id="rId3" imgW="6438900" imgH="3505200" progId="MSGraph.Chart.8">
                  <p:embed followColorScheme="full"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1905000"/>
                        <a:ext cx="8948737" cy="4865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091" name="Text Box 4"/>
          <p:cNvSpPr txBox="1">
            <a:spLocks noChangeArrowheads="1"/>
          </p:cNvSpPr>
          <p:nvPr/>
        </p:nvSpPr>
        <p:spPr bwMode="auto">
          <a:xfrm>
            <a:off x="6351588" y="3951288"/>
            <a:ext cx="331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5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6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7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ef</a:t>
            </a:r>
          </a:p>
        </p:txBody>
      </p:sp>
      <p:sp>
        <p:nvSpPr>
          <p:cNvPr id="89092" name="Text Box 5"/>
          <p:cNvSpPr txBox="1">
            <a:spLocks noChangeArrowheads="1"/>
          </p:cNvSpPr>
          <p:nvPr/>
        </p:nvSpPr>
        <p:spPr bwMode="auto">
          <a:xfrm>
            <a:off x="5376863" y="3951288"/>
            <a:ext cx="3921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5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6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7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ef</a:t>
            </a:r>
          </a:p>
        </p:txBody>
      </p:sp>
      <p:sp>
        <p:nvSpPr>
          <p:cNvPr id="89093" name="Text Box 6"/>
          <p:cNvSpPr txBox="1">
            <a:spLocks noChangeArrowheads="1"/>
          </p:cNvSpPr>
          <p:nvPr/>
        </p:nvSpPr>
        <p:spPr bwMode="auto">
          <a:xfrm>
            <a:off x="2389188" y="3951288"/>
            <a:ext cx="331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5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6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7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ef</a:t>
            </a:r>
          </a:p>
        </p:txBody>
      </p:sp>
      <p:sp>
        <p:nvSpPr>
          <p:cNvPr id="89094" name="Text Box 7"/>
          <p:cNvSpPr txBox="1">
            <a:spLocks noChangeArrowheads="1"/>
          </p:cNvSpPr>
          <p:nvPr/>
        </p:nvSpPr>
        <p:spPr bwMode="auto">
          <a:xfrm>
            <a:off x="3395663" y="39624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5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6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7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ef</a:t>
            </a:r>
          </a:p>
        </p:txBody>
      </p:sp>
      <p:sp>
        <p:nvSpPr>
          <p:cNvPr id="89095" name="Text Box 8"/>
          <p:cNvSpPr txBox="1">
            <a:spLocks noChangeArrowheads="1"/>
          </p:cNvSpPr>
          <p:nvPr/>
        </p:nvSpPr>
        <p:spPr bwMode="auto">
          <a:xfrm>
            <a:off x="4386263" y="39624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5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6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7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ef</a:t>
            </a:r>
          </a:p>
        </p:txBody>
      </p:sp>
      <p:sp>
        <p:nvSpPr>
          <p:cNvPr id="89096" name="Text Box 9"/>
          <p:cNvSpPr txBox="1">
            <a:spLocks noChangeArrowheads="1"/>
          </p:cNvSpPr>
          <p:nvPr/>
        </p:nvSpPr>
        <p:spPr bwMode="auto">
          <a:xfrm>
            <a:off x="4919663" y="4332288"/>
            <a:ext cx="342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5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6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7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89097" name="Text Box 10"/>
          <p:cNvSpPr txBox="1">
            <a:spLocks noChangeArrowheads="1"/>
          </p:cNvSpPr>
          <p:nvPr/>
        </p:nvSpPr>
        <p:spPr bwMode="auto">
          <a:xfrm>
            <a:off x="3852863" y="4332288"/>
            <a:ext cx="530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5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6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7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abc</a:t>
            </a:r>
          </a:p>
        </p:txBody>
      </p:sp>
      <p:sp>
        <p:nvSpPr>
          <p:cNvPr id="89098" name="Text Box 11"/>
          <p:cNvSpPr txBox="1">
            <a:spLocks noChangeArrowheads="1"/>
          </p:cNvSpPr>
          <p:nvPr/>
        </p:nvSpPr>
        <p:spPr bwMode="auto">
          <a:xfrm>
            <a:off x="2862263" y="4332288"/>
            <a:ext cx="628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5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6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7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abcd</a:t>
            </a:r>
          </a:p>
        </p:txBody>
      </p:sp>
      <p:sp>
        <p:nvSpPr>
          <p:cNvPr id="89099" name="Text Box 12"/>
          <p:cNvSpPr txBox="1">
            <a:spLocks noChangeArrowheads="1"/>
          </p:cNvSpPr>
          <p:nvPr/>
        </p:nvSpPr>
        <p:spPr bwMode="auto">
          <a:xfrm>
            <a:off x="5757863" y="4408488"/>
            <a:ext cx="628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5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6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7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bcde</a:t>
            </a:r>
          </a:p>
        </p:txBody>
      </p:sp>
      <p:sp>
        <p:nvSpPr>
          <p:cNvPr id="89100" name="Text Box 13"/>
          <p:cNvSpPr txBox="1">
            <a:spLocks noChangeArrowheads="1"/>
          </p:cNvSpPr>
          <p:nvPr/>
        </p:nvSpPr>
        <p:spPr bwMode="auto">
          <a:xfrm>
            <a:off x="1931988" y="4332288"/>
            <a:ext cx="390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5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6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7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b-f</a:t>
            </a:r>
          </a:p>
        </p:txBody>
      </p:sp>
      <p:sp>
        <p:nvSpPr>
          <p:cNvPr id="89101" name="Text Box 14"/>
          <p:cNvSpPr txBox="1">
            <a:spLocks noChangeArrowheads="1"/>
          </p:cNvSpPr>
          <p:nvPr/>
        </p:nvSpPr>
        <p:spPr bwMode="auto">
          <a:xfrm>
            <a:off x="4310063" y="4941888"/>
            <a:ext cx="7270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5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6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7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abcde</a:t>
            </a:r>
          </a:p>
        </p:txBody>
      </p:sp>
      <p:sp>
        <p:nvSpPr>
          <p:cNvPr id="89102" name="Text Box 15"/>
          <p:cNvSpPr txBox="1">
            <a:spLocks noChangeArrowheads="1"/>
          </p:cNvSpPr>
          <p:nvPr/>
        </p:nvSpPr>
        <p:spPr bwMode="auto">
          <a:xfrm>
            <a:off x="1398588" y="4941888"/>
            <a:ext cx="568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5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6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7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bcde</a:t>
            </a:r>
          </a:p>
        </p:txBody>
      </p:sp>
      <p:sp>
        <p:nvSpPr>
          <p:cNvPr id="89103" name="Text Box 16"/>
          <p:cNvSpPr txBox="1">
            <a:spLocks noChangeArrowheads="1"/>
          </p:cNvSpPr>
          <p:nvPr/>
        </p:nvSpPr>
        <p:spPr bwMode="auto">
          <a:xfrm>
            <a:off x="2405063" y="4941888"/>
            <a:ext cx="5794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5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6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7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cdef</a:t>
            </a:r>
          </a:p>
        </p:txBody>
      </p:sp>
      <p:sp>
        <p:nvSpPr>
          <p:cNvPr id="89104" name="Text Box 17"/>
          <p:cNvSpPr txBox="1">
            <a:spLocks noChangeArrowheads="1"/>
          </p:cNvSpPr>
          <p:nvPr/>
        </p:nvSpPr>
        <p:spPr bwMode="auto">
          <a:xfrm>
            <a:off x="3471863" y="4941888"/>
            <a:ext cx="3921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5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6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7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ef</a:t>
            </a:r>
          </a:p>
        </p:txBody>
      </p:sp>
      <p:sp>
        <p:nvSpPr>
          <p:cNvPr id="89105" name="Text Box 18"/>
          <p:cNvSpPr txBox="1">
            <a:spLocks noChangeArrowheads="1"/>
          </p:cNvSpPr>
          <p:nvPr/>
        </p:nvSpPr>
        <p:spPr bwMode="auto">
          <a:xfrm>
            <a:off x="5513388" y="4941888"/>
            <a:ext cx="2333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5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6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7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solidFill>
                  <a:schemeClr val="bg1"/>
                </a:solidFill>
              </a:rPr>
              <a:t>f</a:t>
            </a:r>
          </a:p>
        </p:txBody>
      </p:sp>
      <p:sp>
        <p:nvSpPr>
          <p:cNvPr id="89106" name="Oval 19"/>
          <p:cNvSpPr>
            <a:spLocks noChangeArrowheads="1"/>
          </p:cNvSpPr>
          <p:nvPr/>
        </p:nvSpPr>
        <p:spPr bwMode="auto">
          <a:xfrm>
            <a:off x="6553200" y="2438400"/>
            <a:ext cx="2514600" cy="533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89107" name="Line 20"/>
          <p:cNvSpPr>
            <a:spLocks noChangeShapeType="1"/>
          </p:cNvSpPr>
          <p:nvPr/>
        </p:nvSpPr>
        <p:spPr bwMode="auto">
          <a:xfrm>
            <a:off x="4876800" y="1143000"/>
            <a:ext cx="1981200" cy="1371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08" name="TextBox 20"/>
          <p:cNvSpPr txBox="1">
            <a:spLocks noChangeArrowheads="1"/>
          </p:cNvSpPr>
          <p:nvPr/>
        </p:nvSpPr>
        <p:spPr bwMode="auto">
          <a:xfrm>
            <a:off x="5791200" y="6400800"/>
            <a:ext cx="3271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5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6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7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(Mike McKenry, UC Riverside)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381000"/>
            <a:ext cx="9448800" cy="1219200"/>
          </a:xfrm>
        </p:spPr>
        <p:txBody>
          <a:bodyPr/>
          <a:lstStyle/>
          <a:p>
            <a:pPr eaLnBrk="1" hangingPunct="1"/>
            <a:r>
              <a:rPr lang="en-US" altLang="en-US" sz="2800" b="0">
                <a:ea typeface="ＭＳ Ｐゴシック" charset="-128"/>
              </a:rPr>
              <a:t>Population levels of root-knot nematode using normal drip irrigation before and after a May 10 spray of Movento</a:t>
            </a:r>
          </a:p>
        </p:txBody>
      </p:sp>
      <p:graphicFrame>
        <p:nvGraphicFramePr>
          <p:cNvPr id="90114" name="Object 3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214313" y="1743075"/>
          <a:ext cx="9158287" cy="526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17" name="Chart" r:id="rId3" imgW="6959600" imgH="3771900" progId="MSGraph.Chart.8">
                  <p:embed followColorScheme="full"/>
                </p:oleObj>
              </mc:Choice>
              <mc:Fallback>
                <p:oleObj name="Chart" r:id="rId3" imgW="6959600" imgH="3771900" progId="MSGraph.Chart.8">
                  <p:embed followColorScheme="full"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3" y="1743075"/>
                        <a:ext cx="9158287" cy="5267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115" name="Text Box 4"/>
          <p:cNvSpPr txBox="1">
            <a:spLocks noChangeArrowheads="1"/>
          </p:cNvSpPr>
          <p:nvPr/>
        </p:nvSpPr>
        <p:spPr bwMode="auto">
          <a:xfrm>
            <a:off x="2651125" y="5954713"/>
            <a:ext cx="3027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5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6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7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Differences not significant at </a:t>
            </a:r>
            <a:r>
              <a:rPr lang="en-US" altLang="en-US" sz="1400" i="1"/>
              <a:t>P</a:t>
            </a:r>
            <a:r>
              <a:rPr lang="en-US" altLang="en-US" sz="1400"/>
              <a:t>=0.05</a:t>
            </a:r>
          </a:p>
        </p:txBody>
      </p:sp>
      <p:sp>
        <p:nvSpPr>
          <p:cNvPr id="90116" name="TextBox 4"/>
          <p:cNvSpPr txBox="1">
            <a:spLocks noChangeArrowheads="1"/>
          </p:cNvSpPr>
          <p:nvPr/>
        </p:nvSpPr>
        <p:spPr bwMode="auto">
          <a:xfrm>
            <a:off x="5791200" y="6400800"/>
            <a:ext cx="3271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5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6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7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(Mike McKenry, UC Riverside)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14400"/>
            <a:ext cx="9296400" cy="914400"/>
          </a:xfrm>
        </p:spPr>
        <p:txBody>
          <a:bodyPr/>
          <a:lstStyle/>
          <a:p>
            <a:pPr eaLnBrk="1" hangingPunct="1"/>
            <a:r>
              <a:rPr lang="en-US" altLang="en-US" sz="2800" b="0">
                <a:ea typeface="ＭＳ Ｐゴシック" charset="-128"/>
              </a:rPr>
              <a:t>Population levels of root-knot nematode as impacted by a 9 day wait between spraying and resumption of irrigation</a:t>
            </a:r>
          </a:p>
        </p:txBody>
      </p:sp>
      <p:graphicFrame>
        <p:nvGraphicFramePr>
          <p:cNvPr id="91138" name="Object 3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314325" y="2108200"/>
          <a:ext cx="8982075" cy="513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52" name="Chart" r:id="rId3" imgW="6896100" imgH="3949700" progId="MSGraph.Chart.8">
                  <p:embed followColorScheme="full"/>
                </p:oleObj>
              </mc:Choice>
              <mc:Fallback>
                <p:oleObj name="Chart" r:id="rId3" imgW="6896100" imgH="3949700" progId="MSGraph.Chart.8">
                  <p:embed followColorScheme="full"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25" y="2108200"/>
                        <a:ext cx="8982075" cy="513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39" name="Text Box 4"/>
          <p:cNvSpPr txBox="1">
            <a:spLocks noChangeArrowheads="1"/>
          </p:cNvSpPr>
          <p:nvPr/>
        </p:nvSpPr>
        <p:spPr bwMode="auto">
          <a:xfrm>
            <a:off x="2508250" y="3581400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5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6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7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a</a:t>
            </a:r>
          </a:p>
        </p:txBody>
      </p:sp>
      <p:sp>
        <p:nvSpPr>
          <p:cNvPr id="91140" name="Text Box 5"/>
          <p:cNvSpPr txBox="1">
            <a:spLocks noChangeArrowheads="1"/>
          </p:cNvSpPr>
          <p:nvPr/>
        </p:nvSpPr>
        <p:spPr bwMode="auto">
          <a:xfrm>
            <a:off x="1746250" y="4953000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5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6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7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b</a:t>
            </a:r>
          </a:p>
        </p:txBody>
      </p:sp>
      <p:sp>
        <p:nvSpPr>
          <p:cNvPr id="91141" name="Text Box 6"/>
          <p:cNvSpPr txBox="1">
            <a:spLocks noChangeArrowheads="1"/>
          </p:cNvSpPr>
          <p:nvPr/>
        </p:nvSpPr>
        <p:spPr bwMode="auto">
          <a:xfrm>
            <a:off x="2066925" y="4202113"/>
            <a:ext cx="45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5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6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7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ab</a:t>
            </a:r>
          </a:p>
        </p:txBody>
      </p:sp>
      <p:sp>
        <p:nvSpPr>
          <p:cNvPr id="91142" name="Text Box 7"/>
          <p:cNvSpPr txBox="1">
            <a:spLocks noChangeArrowheads="1"/>
          </p:cNvSpPr>
          <p:nvPr/>
        </p:nvSpPr>
        <p:spPr bwMode="auto">
          <a:xfrm>
            <a:off x="3346450" y="3744913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5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6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7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a</a:t>
            </a:r>
          </a:p>
        </p:txBody>
      </p:sp>
      <p:sp>
        <p:nvSpPr>
          <p:cNvPr id="91143" name="Text Box 8"/>
          <p:cNvSpPr txBox="1">
            <a:spLocks noChangeArrowheads="1"/>
          </p:cNvSpPr>
          <p:nvPr/>
        </p:nvSpPr>
        <p:spPr bwMode="auto">
          <a:xfrm>
            <a:off x="2660650" y="4953000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5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6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7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b</a:t>
            </a:r>
          </a:p>
        </p:txBody>
      </p:sp>
      <p:sp>
        <p:nvSpPr>
          <p:cNvPr id="91144" name="Text Box 9"/>
          <p:cNvSpPr txBox="1">
            <a:spLocks noChangeArrowheads="1"/>
          </p:cNvSpPr>
          <p:nvPr/>
        </p:nvSpPr>
        <p:spPr bwMode="auto">
          <a:xfrm>
            <a:off x="2981325" y="42672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5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6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7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ab</a:t>
            </a:r>
          </a:p>
        </p:txBody>
      </p:sp>
      <p:sp>
        <p:nvSpPr>
          <p:cNvPr id="91145" name="Text Box 10"/>
          <p:cNvSpPr txBox="1">
            <a:spLocks noChangeArrowheads="1"/>
          </p:cNvSpPr>
          <p:nvPr/>
        </p:nvSpPr>
        <p:spPr bwMode="auto">
          <a:xfrm>
            <a:off x="4276725" y="2830513"/>
            <a:ext cx="190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5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6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7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a</a:t>
            </a:r>
          </a:p>
        </p:txBody>
      </p:sp>
      <p:sp>
        <p:nvSpPr>
          <p:cNvPr id="91146" name="Text Box 11"/>
          <p:cNvSpPr txBox="1">
            <a:spLocks noChangeArrowheads="1"/>
          </p:cNvSpPr>
          <p:nvPr/>
        </p:nvSpPr>
        <p:spPr bwMode="auto">
          <a:xfrm>
            <a:off x="3895725" y="3886200"/>
            <a:ext cx="3429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5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6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7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b</a:t>
            </a:r>
          </a:p>
        </p:txBody>
      </p:sp>
      <p:sp>
        <p:nvSpPr>
          <p:cNvPr id="91147" name="Text Box 12"/>
          <p:cNvSpPr txBox="1">
            <a:spLocks noChangeArrowheads="1"/>
          </p:cNvSpPr>
          <p:nvPr/>
        </p:nvSpPr>
        <p:spPr bwMode="auto">
          <a:xfrm>
            <a:off x="3575050" y="4419600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5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6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7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b</a:t>
            </a:r>
          </a:p>
        </p:txBody>
      </p:sp>
      <p:sp>
        <p:nvSpPr>
          <p:cNvPr id="91148" name="Text Box 13"/>
          <p:cNvSpPr txBox="1">
            <a:spLocks noChangeArrowheads="1"/>
          </p:cNvSpPr>
          <p:nvPr/>
        </p:nvSpPr>
        <p:spPr bwMode="auto">
          <a:xfrm>
            <a:off x="5099050" y="3733800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5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6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7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a</a:t>
            </a:r>
          </a:p>
        </p:txBody>
      </p:sp>
      <p:sp>
        <p:nvSpPr>
          <p:cNvPr id="91149" name="Text Box 14"/>
          <p:cNvSpPr txBox="1">
            <a:spLocks noChangeArrowheads="1"/>
          </p:cNvSpPr>
          <p:nvPr/>
        </p:nvSpPr>
        <p:spPr bwMode="auto">
          <a:xfrm>
            <a:off x="4870450" y="4419600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5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6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7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b</a:t>
            </a:r>
          </a:p>
        </p:txBody>
      </p:sp>
      <p:sp>
        <p:nvSpPr>
          <p:cNvPr id="91150" name="Text Box 15"/>
          <p:cNvSpPr txBox="1">
            <a:spLocks noChangeArrowheads="1"/>
          </p:cNvSpPr>
          <p:nvPr/>
        </p:nvSpPr>
        <p:spPr bwMode="auto">
          <a:xfrm>
            <a:off x="4413250" y="46482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5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6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7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/>
              <a:t>ab</a:t>
            </a:r>
          </a:p>
        </p:txBody>
      </p:sp>
      <p:sp>
        <p:nvSpPr>
          <p:cNvPr id="91151" name="TextBox 15"/>
          <p:cNvSpPr txBox="1">
            <a:spLocks noChangeArrowheads="1"/>
          </p:cNvSpPr>
          <p:nvPr/>
        </p:nvSpPr>
        <p:spPr bwMode="auto">
          <a:xfrm>
            <a:off x="5791200" y="6400800"/>
            <a:ext cx="3271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5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6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7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(Mike McKenry, UC Riverside)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77" descr="feeding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735013"/>
            <a:ext cx="5743575" cy="635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TextBox 3"/>
          <p:cNvSpPr txBox="1">
            <a:spLocks noChangeArrowheads="1"/>
          </p:cNvSpPr>
          <p:nvPr/>
        </p:nvSpPr>
        <p:spPr bwMode="auto">
          <a:xfrm>
            <a:off x="7315200" y="6096000"/>
            <a:ext cx="992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4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5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6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(Agrios)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0" y="685800"/>
            <a:ext cx="25908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4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5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6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</a:rPr>
              <a:t>Feeding habits of plant-parasitic nematodes</a:t>
            </a:r>
            <a:r>
              <a:rPr lang="en-US" altLang="en-US" sz="3200">
                <a:solidFill>
                  <a:srgbClr val="0000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914400"/>
            <a:ext cx="9067800" cy="990600"/>
          </a:xfrm>
        </p:spPr>
        <p:txBody>
          <a:bodyPr/>
          <a:lstStyle/>
          <a:p>
            <a:pPr eaLnBrk="1" hangingPunct="1"/>
            <a:r>
              <a:rPr lang="en-US" altLang="en-US" sz="2800" b="0">
                <a:latin typeface="Helvetica" charset="0"/>
                <a:ea typeface="ＭＳ Ｐゴシック" charset="-128"/>
              </a:rPr>
              <a:t>2011 Guidelines for getting Nematicidal Value from Movento in a sandy loam soil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057400"/>
            <a:ext cx="8305800" cy="4191000"/>
          </a:xfrm>
        </p:spPr>
        <p:txBody>
          <a:bodyPr/>
          <a:lstStyle/>
          <a:p>
            <a:pPr marL="514350" indent="-514350" eaLnBrk="1" hangingPunct="1">
              <a:buFontTx/>
              <a:buAutoNum type="arabicParenR"/>
              <a:defRPr/>
            </a:pP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Do </a:t>
            </a:r>
            <a:r>
              <a:rPr lang="en-US" sz="2800" dirty="0">
                <a:solidFill>
                  <a:srgbClr val="000000"/>
                </a:solidFill>
                <a:latin typeface="Helvetica"/>
                <a:cs typeface="Helvetica"/>
              </a:rPr>
              <a:t>not irrigate for 9 days after </a:t>
            </a:r>
            <a:r>
              <a:rPr lang="en-US" sz="2800" dirty="0" err="1">
                <a:solidFill>
                  <a:srgbClr val="000000"/>
                </a:solidFill>
                <a:latin typeface="Helvetica"/>
                <a:cs typeface="Helvetica"/>
              </a:rPr>
              <a:t>Movento</a:t>
            </a:r>
            <a:r>
              <a:rPr lang="en-US" sz="2800" dirty="0">
                <a:solidFill>
                  <a:srgbClr val="000000"/>
                </a:solidFill>
                <a:latin typeface="Helvetica"/>
                <a:cs typeface="Helvetica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spray</a:t>
            </a:r>
          </a:p>
          <a:p>
            <a:pPr marL="514350" indent="-514350" eaLnBrk="1" hangingPunct="1">
              <a:buFontTx/>
              <a:buAutoNum type="arabicParenR"/>
              <a:defRPr/>
            </a:pP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Make single annual treatments, not repeated treatments.</a:t>
            </a:r>
          </a:p>
          <a:p>
            <a:pPr marL="514350" indent="-514350" eaLnBrk="1" hangingPunct="1">
              <a:buFontTx/>
              <a:buAutoNum type="arabicParenR"/>
              <a:defRPr/>
            </a:pP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For nematode control with </a:t>
            </a:r>
            <a:r>
              <a:rPr lang="en-US" sz="2800" dirty="0" err="1" smtClean="0">
                <a:solidFill>
                  <a:srgbClr val="000000"/>
                </a:solidFill>
                <a:latin typeface="Helvetica"/>
                <a:cs typeface="Helvetica"/>
              </a:rPr>
              <a:t>Movento</a:t>
            </a: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, time treatments for insect control but avoid irrigating the next 9 days. </a:t>
            </a:r>
          </a:p>
          <a:p>
            <a:pPr marL="514350" indent="-514350" eaLnBrk="1" hangingPunct="1">
              <a:buFontTx/>
              <a:buAutoNum type="arabicParenR"/>
              <a:defRPr/>
            </a:pP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Do not apply </a:t>
            </a:r>
            <a:r>
              <a:rPr lang="en-US" sz="2800" dirty="0" err="1" smtClean="0">
                <a:solidFill>
                  <a:srgbClr val="000000"/>
                </a:solidFill>
                <a:latin typeface="Helvetica"/>
                <a:cs typeface="Helvetica"/>
              </a:rPr>
              <a:t>Movento</a:t>
            </a: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 twice in one year until more yield data become available. You only get 5-6 </a:t>
            </a:r>
            <a:r>
              <a:rPr lang="en-US" sz="2800" dirty="0" err="1" smtClean="0">
                <a:solidFill>
                  <a:srgbClr val="000000"/>
                </a:solidFill>
                <a:latin typeface="Helvetica"/>
                <a:cs typeface="Helvetica"/>
              </a:rPr>
              <a:t>mo</a:t>
            </a:r>
            <a:r>
              <a:rPr lang="en-US" sz="2800" dirty="0" smtClean="0">
                <a:solidFill>
                  <a:srgbClr val="000000"/>
                </a:solidFill>
                <a:latin typeface="Helvetica"/>
                <a:cs typeface="Helvetica"/>
              </a:rPr>
              <a:t> of 50% control.</a:t>
            </a:r>
          </a:p>
          <a:p>
            <a:pPr marL="0" indent="0" eaLnBrk="1" hangingPunct="1">
              <a:buFont typeface="Wingdings" charset="0"/>
              <a:buNone/>
              <a:defRPr/>
            </a:pPr>
            <a:endParaRPr lang="en-US" sz="2800" dirty="0">
              <a:cs typeface="Arial" charset="0"/>
            </a:endParaRPr>
          </a:p>
        </p:txBody>
      </p:sp>
      <p:sp>
        <p:nvSpPr>
          <p:cNvPr id="92163" name="TextBox 3"/>
          <p:cNvSpPr txBox="1">
            <a:spLocks noChangeArrowheads="1"/>
          </p:cNvSpPr>
          <p:nvPr/>
        </p:nvSpPr>
        <p:spPr bwMode="auto">
          <a:xfrm>
            <a:off x="5791200" y="6400800"/>
            <a:ext cx="3271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2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3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4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(Mike McKenry, UC Riverside)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3"/>
          <p:cNvSpPr txBox="1">
            <a:spLocks noChangeArrowheads="1"/>
          </p:cNvSpPr>
          <p:nvPr/>
        </p:nvSpPr>
        <p:spPr bwMode="auto">
          <a:xfrm>
            <a:off x="914400" y="725488"/>
            <a:ext cx="7239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3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4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5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</a:rPr>
              <a:t>Life cycle of root-knot nematodes</a:t>
            </a:r>
            <a:r>
              <a:rPr lang="en-US" altLang="en-US" sz="320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4578" name="Picture 5" descr="lifecyc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87488"/>
            <a:ext cx="6858000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3"/>
          <p:cNvSpPr txBox="1">
            <a:spLocks noChangeArrowheads="1"/>
          </p:cNvSpPr>
          <p:nvPr/>
        </p:nvSpPr>
        <p:spPr bwMode="auto">
          <a:xfrm>
            <a:off x="7620000" y="6411913"/>
            <a:ext cx="992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3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4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5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(Agrios)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3"/>
          <p:cNvSpPr txBox="1">
            <a:spLocks noChangeArrowheads="1"/>
          </p:cNvSpPr>
          <p:nvPr/>
        </p:nvSpPr>
        <p:spPr bwMode="auto">
          <a:xfrm>
            <a:off x="914400" y="725488"/>
            <a:ext cx="7239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3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4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5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>
                <a:solidFill>
                  <a:srgbClr val="000000"/>
                </a:solidFill>
              </a:rPr>
              <a:t>Life cycle of root-knot nematodes</a:t>
            </a:r>
            <a:r>
              <a:rPr lang="en-US" altLang="en-US" sz="32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6626" name="TextBox 3"/>
          <p:cNvSpPr txBox="1">
            <a:spLocks noChangeArrowheads="1"/>
          </p:cNvSpPr>
          <p:nvPr/>
        </p:nvSpPr>
        <p:spPr bwMode="auto">
          <a:xfrm>
            <a:off x="6553200" y="6411913"/>
            <a:ext cx="2532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3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4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5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(Pictures: M. McKenry)</a:t>
            </a:r>
          </a:p>
        </p:txBody>
      </p:sp>
      <p:pic>
        <p:nvPicPr>
          <p:cNvPr id="26627" name="Picture 1" descr="Penet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33800"/>
            <a:ext cx="1874838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2" descr="Nema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72507" y="1232693"/>
            <a:ext cx="178435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3" descr="Females in gall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828800"/>
            <a:ext cx="1803400" cy="213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4" descr="RKNfemales2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10100" y="4457700"/>
            <a:ext cx="1565275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rved Down Arrow 5"/>
          <p:cNvSpPr/>
          <p:nvPr/>
        </p:nvSpPr>
        <p:spPr>
          <a:xfrm rot="17520573">
            <a:off x="646113" y="2371725"/>
            <a:ext cx="1795462" cy="439738"/>
          </a:xfrm>
          <a:prstGeom prst="curvedDown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urved Down Arrow 13"/>
          <p:cNvSpPr/>
          <p:nvPr/>
        </p:nvSpPr>
        <p:spPr>
          <a:xfrm rot="1216712">
            <a:off x="4292600" y="1547813"/>
            <a:ext cx="1976438" cy="455612"/>
          </a:xfrm>
          <a:prstGeom prst="curvedDownArrow">
            <a:avLst>
              <a:gd name="adj1" fmla="val 25000"/>
              <a:gd name="adj2" fmla="val 50000"/>
              <a:gd name="adj3" fmla="val 26079"/>
            </a:avLst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urved Down Arrow 14"/>
          <p:cNvSpPr/>
          <p:nvPr/>
        </p:nvSpPr>
        <p:spPr>
          <a:xfrm rot="11680756">
            <a:off x="1928813" y="5826125"/>
            <a:ext cx="1795462" cy="439738"/>
          </a:xfrm>
          <a:prstGeom prst="curvedDown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urved Down Arrow 15"/>
          <p:cNvSpPr/>
          <p:nvPr/>
        </p:nvSpPr>
        <p:spPr>
          <a:xfrm rot="6819931">
            <a:off x="6597651" y="4881562"/>
            <a:ext cx="1797050" cy="441325"/>
          </a:xfrm>
          <a:prstGeom prst="curvedDown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26635" name="TextBox 10"/>
          <p:cNvSpPr txBox="1">
            <a:spLocks noChangeArrowheads="1"/>
          </p:cNvSpPr>
          <p:nvPr/>
        </p:nvSpPr>
        <p:spPr bwMode="auto">
          <a:xfrm>
            <a:off x="228600" y="5334000"/>
            <a:ext cx="1758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3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4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5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Penetration</a:t>
            </a:r>
          </a:p>
        </p:txBody>
      </p:sp>
      <p:sp>
        <p:nvSpPr>
          <p:cNvPr id="26636" name="TextBox 17"/>
          <p:cNvSpPr txBox="1">
            <a:spLocks noChangeArrowheads="1"/>
          </p:cNvSpPr>
          <p:nvPr/>
        </p:nvSpPr>
        <p:spPr bwMode="auto">
          <a:xfrm>
            <a:off x="2185988" y="3195638"/>
            <a:ext cx="20050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3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4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5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Development</a:t>
            </a:r>
          </a:p>
        </p:txBody>
      </p:sp>
      <p:sp>
        <p:nvSpPr>
          <p:cNvPr id="26637" name="TextBox 18"/>
          <p:cNvSpPr txBox="1">
            <a:spLocks noChangeArrowheads="1"/>
          </p:cNvSpPr>
          <p:nvPr/>
        </p:nvSpPr>
        <p:spPr bwMode="auto">
          <a:xfrm>
            <a:off x="6313488" y="4038600"/>
            <a:ext cx="13827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3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4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5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Maturing</a:t>
            </a:r>
          </a:p>
        </p:txBody>
      </p:sp>
      <p:sp>
        <p:nvSpPr>
          <p:cNvPr id="26638" name="TextBox 19"/>
          <p:cNvSpPr txBox="1">
            <a:spLocks noChangeArrowheads="1"/>
          </p:cNvSpPr>
          <p:nvPr/>
        </p:nvSpPr>
        <p:spPr bwMode="auto">
          <a:xfrm>
            <a:off x="4343400" y="6361113"/>
            <a:ext cx="2016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3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4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5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Reproduction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 txBox="1">
            <a:spLocks noChangeArrowheads="1"/>
          </p:cNvSpPr>
          <p:nvPr/>
        </p:nvSpPr>
        <p:spPr bwMode="auto">
          <a:xfrm>
            <a:off x="152400" y="400050"/>
            <a:ext cx="883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3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4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5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>
                <a:solidFill>
                  <a:srgbClr val="000000"/>
                </a:solidFill>
              </a:rPr>
              <a:t>Root Knot Nematode Damage on Watermelon</a:t>
            </a:r>
            <a:endParaRPr lang="en-US" altLang="en-US" sz="4800">
              <a:solidFill>
                <a:srgbClr val="000000"/>
              </a:solidFill>
            </a:endParaRPr>
          </a:p>
        </p:txBody>
      </p:sp>
      <p:pic>
        <p:nvPicPr>
          <p:cNvPr id="28674" name="Picture 5" descr="Jdeem06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43050"/>
            <a:ext cx="4165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7" descr="JDeemrkn560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228850"/>
            <a:ext cx="18097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Jdeem0611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676650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0" descr="cel.RKN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Rectangle 2"/>
          <p:cNvSpPr txBox="1">
            <a:spLocks noChangeArrowheads="1"/>
          </p:cNvSpPr>
          <p:nvPr/>
        </p:nvSpPr>
        <p:spPr bwMode="auto">
          <a:xfrm>
            <a:off x="152400" y="400050"/>
            <a:ext cx="883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charset="2"/>
              <a:buBlip>
                <a:blip r:embed="rId4"/>
              </a:buBlip>
              <a:defRPr sz="3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Blip>
                <a:blip r:embed="rId5"/>
              </a:buBlip>
              <a:defRPr sz="26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charset="2"/>
              <a:buBlip>
                <a:blip r:embed="rId6"/>
              </a:buBlip>
              <a:defRPr sz="23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charset="2"/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>
                <a:solidFill>
                  <a:srgbClr val="000000"/>
                </a:solidFill>
              </a:rPr>
              <a:t>Root Knot Nematode Damage on vegetables</a:t>
            </a:r>
            <a:endParaRPr lang="en-US" altLang="en-US" sz="4800">
              <a:solidFill>
                <a:srgbClr val="000000"/>
              </a:solidFill>
            </a:endParaRPr>
          </a:p>
        </p:txBody>
      </p:sp>
      <p:pic>
        <p:nvPicPr>
          <p:cNvPr id="30723" name="Picture 9" descr="carrotRKN.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1676400"/>
            <a:ext cx="5892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11" descr="beetRKN.t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962400"/>
            <a:ext cx="1935163" cy="271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CRTemplate1">
  <a:themeElements>
    <a:clrScheme name="UCRTemplate1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UCRTemplate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UCRTemplate1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1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1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1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1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1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1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1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RTemplate1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CRTemplate1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UCRTemplate1</Template>
  <TotalTime>0</TotalTime>
  <Words>948</Words>
  <Application>Microsoft Macintosh PowerPoint</Application>
  <PresentationFormat>On-screen Show (4:3)</PresentationFormat>
  <Paragraphs>259</Paragraphs>
  <Slides>50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Arial</vt:lpstr>
      <vt:lpstr>ＭＳ Ｐゴシック</vt:lpstr>
      <vt:lpstr>Wingdings</vt:lpstr>
      <vt:lpstr>Calibri</vt:lpstr>
      <vt:lpstr>Helvetica</vt:lpstr>
      <vt:lpstr>Times</vt:lpstr>
      <vt:lpstr>UCRTemplate1</vt:lpstr>
      <vt:lpstr>Chart</vt:lpstr>
      <vt:lpstr>Nematode control options for peaches</vt:lpstr>
      <vt:lpstr>Outline and Take-home</vt:lpstr>
      <vt:lpstr>General strategies</vt:lpstr>
      <vt:lpstr>General strategies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Roots of perennials</vt:lpstr>
      <vt:lpstr>Symptoms in perennials</vt:lpstr>
      <vt:lpstr>Symptoms in perennials</vt:lpstr>
      <vt:lpstr>Symptoms in perennials</vt:lpstr>
      <vt:lpstr>PowerPoint Presentation</vt:lpstr>
      <vt:lpstr>Definitions</vt:lpstr>
      <vt:lpstr>Microplot trial  </vt:lpstr>
      <vt:lpstr>Heterodera schachtii on sugarbeet (eggs/100 g soil)</vt:lpstr>
      <vt:lpstr>Penetration of roots by Heterodera schachtii in susceptible, resistant or tolerant sugar beet cultivars</vt:lpstr>
      <vt:lpstr>Heterodera schachtii on sugarbeet (eggs/100 g soil)</vt:lpstr>
      <vt:lpstr>White sugar yield of a susceptible, resistant and tolerant sugar beet cultivar</vt:lpstr>
      <vt:lpstr>Population densities of Heterodera schachtii under  a susceptible, resistant or tolerant cultivar in infested soil</vt:lpstr>
      <vt:lpstr>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 and Take-home</vt:lpstr>
      <vt:lpstr>Collaborators</vt:lpstr>
      <vt:lpstr>Thank you!!   Phone: 1-559 646 6555 Email: andreas.westphal@ucr.edu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Yield in kg/vine, root-knot nematode on ruby seedless grape in 2009</vt:lpstr>
      <vt:lpstr>Yield in kg/vine, root-knot nematode on ruby seedless grape in 2010</vt:lpstr>
      <vt:lpstr>Population levels of root-knot nematode using normal drip irrigation before and after a May 10 spray of Movento</vt:lpstr>
      <vt:lpstr>Population levels of root-knot nematode as impacted by a 9 day wait between spraying and resumption of irrigation</vt:lpstr>
      <vt:lpstr>2011 Guidelines for getting Nematicidal Value from Movento in a sandy loam soil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Nematode control options for peaches</dc:title>
  <dc:creator>Andreas Westphal</dc:creator>
  <cp:lastModifiedBy>Andreas Westphal</cp:lastModifiedBy>
  <cp:revision>1</cp:revision>
  <dcterms:created xsi:type="dcterms:W3CDTF">2015-12-04T16:35:19Z</dcterms:created>
  <dcterms:modified xsi:type="dcterms:W3CDTF">2015-12-04T16:36:11Z</dcterms:modified>
</cp:coreProperties>
</file>