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Masters/slideMaster44.xml" ContentType="application/vnd.openxmlformats-officedocument.presentationml.slideMaster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8.xml" ContentType="application/vnd.openxmlformats-officedocument.theme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43.xml" ContentType="application/vnd.openxmlformats-officedocument.theme+xml"/>
  <Override PartName="/ppt/theme/theme21.xml" ContentType="application/vnd.openxmlformats-officedocument.theme+xml"/>
  <Override PartName="/ppt/theme/theme32.xml" ContentType="application/vnd.openxmlformats-officedocument.them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Masters/slideMaster49.xml" ContentType="application/vnd.openxmlformats-officedocument.presentationml.slideMaster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theme/theme48.xml" ContentType="application/vnd.openxmlformats-officedocument.them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Masters/slideMaster3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40.xml" ContentType="application/vnd.openxmlformats-officedocument.theme+xml"/>
  <Override PartName="/ppt/theme/theme51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49.xml" ContentType="application/vnd.openxmlformats-officedocument.them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38.xml" ContentType="application/vnd.openxmlformats-officedocument.theme+xml"/>
  <Override PartName="/ppt/slideMasters/slideMaster24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theme/theme45.xml" ContentType="application/vnd.openxmlformats-officedocument.theme+xml"/>
  <Override PartName="/ppt/slideMasters/slideMaster13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theme/theme23.xml" ContentType="application/vnd.openxmlformats-officedocument.theme+xml"/>
  <Override PartName="/ppt/theme/theme34.xml" ContentType="application/vnd.openxmlformats-officedocument.theme+xml"/>
  <Override PartName="/ppt/theme/theme52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theme/theme41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0.xml" ContentType="application/vnd.openxmlformats-officedocument.them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Masters/slideMaster47.xml" ContentType="application/vnd.openxmlformats-officedocument.presentationml.slideMaster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39.xml" ContentType="application/vnd.openxmlformats-officedocument.theme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28.xml" ContentType="application/vnd.openxmlformats-officedocument.theme+xml"/>
  <Override PartName="/ppt/theme/theme46.xml" ContentType="application/vnd.openxmlformats-officedocument.theme+xml"/>
  <Override PartName="/ppt/slideMasters/slideMaster14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theme/theme35.xml" ContentType="application/vnd.openxmlformats-officedocument.theme+xml"/>
  <Override PartName="/ppt/slideMasters/slideMaster21.xml" ContentType="application/vnd.openxmlformats-officedocument.presentationml.slideMaster+xml"/>
  <Override PartName="/ppt/slideMasters/slideMaster50.xml" ContentType="application/vnd.openxmlformats-officedocument.presentationml.slideMaster+xml"/>
  <Override PartName="/ppt/theme/theme24.xml" ContentType="application/vnd.openxmlformats-officedocument.theme+xml"/>
  <Override PartName="/ppt/theme/theme42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31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20.xml" ContentType="application/vnd.openxmlformats-officedocument.theme+xml"/>
  <Override PartName="/ppt/charts/chart2.xml" ContentType="application/vnd.openxmlformats-officedocument.drawingml.char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Masters/slideMaster48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Masters/slideMaster37.xml" ContentType="application/vnd.openxmlformats-officedocument.presentationml.slideMaster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47.xml" ContentType="application/vnd.openxmlformats-officedocument.them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6.xml" ContentType="application/vnd.openxmlformats-officedocument.theme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theme/theme50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9.xml" ContentType="application/vnd.openxmlformats-officedocument.theme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theme/theme44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theme/theme33.xml" ContentType="application/vnd.openxmlformats-officedocument.theme+xml"/>
  <Default Extension="gif" ContentType="image/gif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theme/theme2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655" r:id="rId2"/>
    <p:sldMasterId id="2147483657" r:id="rId3"/>
    <p:sldMasterId id="2147483658" r:id="rId4"/>
    <p:sldMasterId id="2147483659" r:id="rId5"/>
    <p:sldMasterId id="2147483660" r:id="rId6"/>
    <p:sldMasterId id="2147483661" r:id="rId7"/>
    <p:sldMasterId id="2147483663" r:id="rId8"/>
    <p:sldMasterId id="2147483664" r:id="rId9"/>
    <p:sldMasterId id="2147483665" r:id="rId10"/>
    <p:sldMasterId id="2147483669" r:id="rId11"/>
    <p:sldMasterId id="2147483670" r:id="rId12"/>
    <p:sldMasterId id="2147483671" r:id="rId13"/>
    <p:sldMasterId id="2147484062" r:id="rId14"/>
    <p:sldMasterId id="2147484064" r:id="rId15"/>
    <p:sldMasterId id="2147484066" r:id="rId16"/>
    <p:sldMasterId id="2147484068" r:id="rId17"/>
    <p:sldMasterId id="2147484070" r:id="rId18"/>
    <p:sldMasterId id="2147484072" r:id="rId19"/>
    <p:sldMasterId id="2147484074" r:id="rId20"/>
    <p:sldMasterId id="2147484076" r:id="rId21"/>
    <p:sldMasterId id="2147484078" r:id="rId22"/>
    <p:sldMasterId id="2147484080" r:id="rId23"/>
    <p:sldMasterId id="2147484082" r:id="rId24"/>
    <p:sldMasterId id="2147484084" r:id="rId25"/>
    <p:sldMasterId id="2147484086" r:id="rId26"/>
    <p:sldMasterId id="2147484088" r:id="rId27"/>
    <p:sldMasterId id="2147484090" r:id="rId28"/>
    <p:sldMasterId id="2147484110" r:id="rId29"/>
    <p:sldMasterId id="2147484092" r:id="rId30"/>
    <p:sldMasterId id="2147484094" r:id="rId31"/>
    <p:sldMasterId id="2147484096" r:id="rId32"/>
    <p:sldMasterId id="2147484098" r:id="rId33"/>
    <p:sldMasterId id="2147484100" r:id="rId34"/>
    <p:sldMasterId id="2147484102" r:id="rId35"/>
    <p:sldMasterId id="2147484104" r:id="rId36"/>
    <p:sldMasterId id="2147484106" r:id="rId37"/>
    <p:sldMasterId id="2147484108" r:id="rId38"/>
    <p:sldMasterId id="2147484112" r:id="rId39"/>
    <p:sldMasterId id="2147484114" r:id="rId40"/>
    <p:sldMasterId id="2147484116" r:id="rId41"/>
    <p:sldMasterId id="2147484118" r:id="rId42"/>
    <p:sldMasterId id="2147484120" r:id="rId43"/>
    <p:sldMasterId id="2147484122" r:id="rId44"/>
    <p:sldMasterId id="2147484124" r:id="rId45"/>
    <p:sldMasterId id="2147484126" r:id="rId46"/>
    <p:sldMasterId id="2147484128" r:id="rId47"/>
    <p:sldMasterId id="2147484130" r:id="rId48"/>
    <p:sldMasterId id="2147484132" r:id="rId49"/>
    <p:sldMasterId id="2147485082" r:id="rId50"/>
  </p:sldMasterIdLst>
  <p:notesMasterIdLst>
    <p:notesMasterId r:id="rId72"/>
  </p:notesMasterIdLst>
  <p:handoutMasterIdLst>
    <p:handoutMasterId r:id="rId73"/>
  </p:handoutMasterIdLst>
  <p:sldIdLst>
    <p:sldId id="1036" r:id="rId51"/>
    <p:sldId id="1085" r:id="rId52"/>
    <p:sldId id="1069" r:id="rId53"/>
    <p:sldId id="1070" r:id="rId54"/>
    <p:sldId id="1048" r:id="rId55"/>
    <p:sldId id="1084" r:id="rId56"/>
    <p:sldId id="1080" r:id="rId57"/>
    <p:sldId id="1093" r:id="rId58"/>
    <p:sldId id="1079" r:id="rId59"/>
    <p:sldId id="1081" r:id="rId60"/>
    <p:sldId id="1077" r:id="rId61"/>
    <p:sldId id="1092" r:id="rId62"/>
    <p:sldId id="1060" r:id="rId63"/>
    <p:sldId id="1063" r:id="rId64"/>
    <p:sldId id="1073" r:id="rId65"/>
    <p:sldId id="1074" r:id="rId66"/>
    <p:sldId id="1091" r:id="rId67"/>
    <p:sldId id="1076" r:id="rId68"/>
    <p:sldId id="1088" r:id="rId69"/>
    <p:sldId id="1087" r:id="rId70"/>
    <p:sldId id="1056" r:id="rId7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26D23"/>
    <a:srgbClr val="990000"/>
    <a:srgbClr val="006600"/>
    <a:srgbClr val="006231"/>
    <a:srgbClr val="66FF99"/>
    <a:srgbClr val="003399"/>
    <a:srgbClr val="0033CC"/>
    <a:srgbClr val="FF3300"/>
    <a:srgbClr val="0062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4" autoAdjust="0"/>
    <p:restoredTop sz="90860" autoAdjust="0"/>
  </p:normalViewPr>
  <p:slideViewPr>
    <p:cSldViewPr>
      <p:cViewPr varScale="1">
        <p:scale>
          <a:sx n="103" d="100"/>
          <a:sy n="103" d="100"/>
        </p:scale>
        <p:origin x="-12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5.xml"/><Relationship Id="rId63" Type="http://schemas.openxmlformats.org/officeDocument/2006/relationships/slide" Target="slides/slide13.xml"/><Relationship Id="rId68" Type="http://schemas.openxmlformats.org/officeDocument/2006/relationships/slide" Target="slides/slide18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3.xml"/><Relationship Id="rId58" Type="http://schemas.openxmlformats.org/officeDocument/2006/relationships/slide" Target="slides/slide8.xml"/><Relationship Id="rId66" Type="http://schemas.openxmlformats.org/officeDocument/2006/relationships/slide" Target="slides/slide16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7.xml"/><Relationship Id="rId61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2.xml"/><Relationship Id="rId60" Type="http://schemas.openxmlformats.org/officeDocument/2006/relationships/slide" Target="slides/slide10.xml"/><Relationship Id="rId65" Type="http://schemas.openxmlformats.org/officeDocument/2006/relationships/slide" Target="slides/slide15.xml"/><Relationship Id="rId73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6.xml"/><Relationship Id="rId64" Type="http://schemas.openxmlformats.org/officeDocument/2006/relationships/slide" Target="slides/slide14.xml"/><Relationship Id="rId69" Type="http://schemas.openxmlformats.org/officeDocument/2006/relationships/slide" Target="slides/slide19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9.xml"/><Relationship Id="rId67" Type="http://schemas.openxmlformats.org/officeDocument/2006/relationships/slide" Target="slides/slide17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4.xml"/><Relationship Id="rId62" Type="http://schemas.openxmlformats.org/officeDocument/2006/relationships/slide" Target="slides/slide12.xml"/><Relationship Id="rId70" Type="http://schemas.openxmlformats.org/officeDocument/2006/relationships/slide" Target="slides/slide20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eymour\Desktop\InstitutEnergyUsers_Yea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U.S. Institutional Biomass Energy </a:t>
            </a:r>
            <a:r>
              <a:rPr lang="en-US" dirty="0" smtClean="0"/>
              <a:t>Installations*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1"/>
          <c:order val="0"/>
          <c:cat>
            <c:numRef>
              <c:f>YearInstalled!$D$8:$D$41</c:f>
              <c:numCache>
                <c:formatCode>General</c:formatCode>
                <c:ptCount val="34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  <c:pt idx="32">
                  <c:v>2011</c:v>
                </c:pt>
                <c:pt idx="33">
                  <c:v>2012</c:v>
                </c:pt>
              </c:numCache>
            </c:numRef>
          </c:cat>
          <c:val>
            <c:numRef>
              <c:f>YearInstalled!$E$8:$E$41</c:f>
              <c:numCache>
                <c:formatCode>General</c:formatCode>
                <c:ptCount val="34"/>
                <c:pt idx="0">
                  <c:v>1</c:v>
                </c:pt>
                <c:pt idx="1">
                  <c:v>5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5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3</c:v>
                </c:pt>
                <c:pt idx="12">
                  <c:v>3</c:v>
                </c:pt>
                <c:pt idx="13">
                  <c:v>5</c:v>
                </c:pt>
                <c:pt idx="14">
                  <c:v>4</c:v>
                </c:pt>
                <c:pt idx="15">
                  <c:v>3</c:v>
                </c:pt>
                <c:pt idx="16">
                  <c:v>1</c:v>
                </c:pt>
                <c:pt idx="17">
                  <c:v>2</c:v>
                </c:pt>
                <c:pt idx="18">
                  <c:v>2</c:v>
                </c:pt>
                <c:pt idx="19">
                  <c:v>4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1</c:v>
                </c:pt>
                <c:pt idx="25">
                  <c:v>4</c:v>
                </c:pt>
                <c:pt idx="26">
                  <c:v>11</c:v>
                </c:pt>
                <c:pt idx="27">
                  <c:v>10</c:v>
                </c:pt>
                <c:pt idx="28">
                  <c:v>22</c:v>
                </c:pt>
                <c:pt idx="29">
                  <c:v>26</c:v>
                </c:pt>
                <c:pt idx="30">
                  <c:v>28</c:v>
                </c:pt>
                <c:pt idx="31">
                  <c:v>29</c:v>
                </c:pt>
                <c:pt idx="32">
                  <c:v>45</c:v>
                </c:pt>
                <c:pt idx="33">
                  <c:v>59</c:v>
                </c:pt>
              </c:numCache>
            </c:numRef>
          </c:val>
        </c:ser>
        <c:axId val="70403584"/>
        <c:axId val="70793088"/>
      </c:barChart>
      <c:catAx>
        <c:axId val="704035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Reported System Installation Year</a:t>
                </a:r>
              </a:p>
            </c:rich>
          </c:tx>
          <c:layout/>
        </c:title>
        <c:numFmt formatCode="General" sourceLinked="1"/>
        <c:tickLblPos val="nextTo"/>
        <c:crossAx val="70793088"/>
        <c:crosses val="autoZero"/>
        <c:auto val="1"/>
        <c:lblAlgn val="ctr"/>
        <c:lblOffset val="100"/>
      </c:catAx>
      <c:valAx>
        <c:axId val="707930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Reported Installations</a:t>
                </a:r>
              </a:p>
            </c:rich>
          </c:tx>
          <c:layout/>
        </c:title>
        <c:numFmt formatCode="General" sourceLinked="1"/>
        <c:tickLblPos val="nextTo"/>
        <c:crossAx val="7040358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Heating Fuels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Biomass</c:v>
                </c:pt>
                <c:pt idx="1">
                  <c:v>Nat. Gas</c:v>
                </c:pt>
                <c:pt idx="2">
                  <c:v>Oil</c:v>
                </c:pt>
                <c:pt idx="3">
                  <c:v>Propane</c:v>
                </c:pt>
                <c:pt idx="4">
                  <c:v>Electricity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0.5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  <c:pt idx="4">
                  <c:v>0.5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3" tIns="46552" rIns="93103" bIns="46552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100">
                <a:latin typeface="Verdan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3" tIns="46552" rIns="93103" bIns="46552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100">
                <a:latin typeface="Verdan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02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3" tIns="46552" rIns="93103" bIns="46552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100">
                <a:latin typeface="Verdan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8831263"/>
            <a:ext cx="29702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3" tIns="46552" rIns="93103" bIns="46552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100">
                <a:latin typeface="Verdan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817E02A-8CE8-4E60-9F5A-596A4C270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3" tIns="46552" rIns="93103" bIns="46552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1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02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3" tIns="46552" rIns="93103" bIns="4655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1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9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9663" y="700088"/>
            <a:ext cx="4643437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4838"/>
            <a:ext cx="54864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3" tIns="46552" rIns="93103" bIns="46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02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3" tIns="46552" rIns="93103" bIns="46552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1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02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3" tIns="46552" rIns="93103" bIns="4655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1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F5C439C-5B02-42A4-9163-BAEDEA56D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C439C-5B02-42A4-9163-BAEDEA56D43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C439C-5B02-42A4-9163-BAEDEA56D43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C439C-5B02-42A4-9163-BAEDEA56D43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</a:b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BTEC's approach to this work, what services you offer, and your interest in engaging and expanding membership in the western U.S.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C439C-5B02-42A4-9163-BAEDEA56D43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C439C-5B02-42A4-9163-BAEDEA56D43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</a:b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BTEC's approach to this work, what services you offer, and your interest in engaging and expanding membership in the western U.S.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C439C-5B02-42A4-9163-BAEDEA56D43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C439C-5B02-42A4-9163-BAEDEA56D43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C439C-5B02-42A4-9163-BAEDEA56D43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01BEF-CA28-4B0F-BF4F-5D74C018B7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C01FD-EFD3-47DC-A734-97DAC65C6B2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7A07E-9670-4BED-8A8D-016F512A0B0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B7A10-44C5-43B1-8774-CBEEE488E3C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F6FA3-DDC1-4F37-B6FA-EB384486EC1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02A54-EED0-4D1E-AE63-2EC0D1C1937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E7B52-8984-4D1F-89B2-1FA7A5BD063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2204C-59BA-48F1-A086-3E124AB92A2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5C234-8AD0-4237-A5BE-5CD61C318A9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0CD74-B56B-47FE-96A7-073ED49CF20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C8798-F401-41E6-81A4-530F799DD1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01431-5C31-4934-A116-D5E5BB02D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1BFEB-95F6-4010-A69D-28207355E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676C5-3831-47EB-A99C-7E272B55F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8B79-6C29-4CEB-B26B-09E633F58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6835-EA65-41C3-8264-FE61254CE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9818B-D58B-4952-B341-C18DF7208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A6F57-7F81-43B2-9DAF-20326FEB8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4CECF-A657-49C4-B0D3-4ECA38D70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389CD-5121-4B46-9418-9E8B6787C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14B9-7580-4625-A2DC-90FD49630F9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514C1-A041-4328-9C94-1326DF910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A9950-67F4-4CDB-9F8B-2926D7575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726E1-D03E-449B-B509-D0A334A12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4CF49-35A2-4B19-9EBE-8BFCC834C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C4937-CF9A-48FC-AE7F-A61A5FA3A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69D69-E392-49D8-9859-70CB6E8D8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093A-FF9A-4018-87A3-EAC30D841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C3FCE-F95C-43F9-BDC1-D5DB60537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057A1-3EFA-453A-8941-A67C477D0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6A802-30B4-401C-962C-AF37A5739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59863-CA2F-40EE-9E47-4F183D5D568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A37AE-12AA-475D-B444-4586C5026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83680-A0EC-4BBE-954F-A31FCC76F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0A559-DE9A-4282-87EF-12EFBEFDD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15726-872C-4733-B67A-D538FF863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DBF5C-E294-4ACA-9703-9DAB79221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DD905-4A38-4EBD-BE26-C2EF98C11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A3868-6017-4481-A2BA-57AE9598F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5273F-98B9-475B-B143-31EB65CC2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45032-209D-4D86-A335-B37291945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DDD67-0F93-4B47-B537-7B2923AD3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0EB31-03CC-4F0C-BB6F-5312ED6336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8C76C-45F5-4662-95D6-7AF9C7211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8968D-7F6B-417A-B321-944F1D9FB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BF2F5-EE50-4D58-BBD6-10A7E1D7D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B90E4-6BCD-4FEC-ADF5-06B54A5EB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8E0A0-73D5-44C5-9899-367880F7F1B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E0F8E-6E48-4584-867D-DA8C023EB5A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110CA-EF04-41C1-9123-B922490D5E3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7F196-FC47-4A42-B70D-3F685BF0467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E24A3-4025-4CFA-A5B3-08AA23AC9A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B693B-C9AE-4D73-A3EA-C5922545380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A2B64-F3F1-42D2-BC70-9B3342A942E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B6876-B724-4397-9E6F-FCD01B02A11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56139-49A0-4EBC-87FA-9C1E8BD20A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F8877-C13D-4B95-A375-CC0415092A7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58370-D5CB-4603-9733-0181BC2B7B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4F61-549C-4997-BF6A-2DA36DAA938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14E40-E95C-4815-BD21-33695EB0D47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968B3-976F-4EB0-ADDB-68035123E6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203BF-590F-40F8-9850-BA2D7695830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4F77-83E9-4A94-A81A-94ECFBA9131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40BFE-D4CB-4FFF-A19B-9A610E459D2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6FEC0-9695-4BED-83F5-D75659D48FC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E3C8D-2BE4-4008-82EE-267B72E1613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4AED-3790-4010-B015-429A95E05DB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6213C-55A8-4264-8E43-C9E3FD0E64F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5F8A4-6257-4E48-9368-D735C8054D5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A4260-09F9-4C86-AC9B-E1FB06624B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BDBA2-8645-4E69-B167-37BBDA71964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E8ABE-AE1D-464F-91EE-5BEB18B882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464FB-A928-4D5B-8F21-BFFBDD52457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A5987-36BC-440F-B918-30B1589BEFE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EF66C-767A-4162-B0B1-11F89E8159C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EABAA-EA61-4F90-A533-223340E449B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BD84B-C3C2-4C0B-8906-3309910C3B9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D3BB2-8155-4B11-A7B1-BCB73AFC26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4B759-3BE3-4609-941F-AED8636B989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22AF8-3395-4924-9693-C0DB03628A9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D5843-3C6C-438E-9917-10AE7574E5B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306AC-BF25-4733-8041-574714DF9D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59B1E-1BDD-4A68-903B-F580792472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567D1-3AFD-43B6-A389-AF939135CDB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A81E9-2442-4E72-9FF8-FC47F9908F5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B0D1-21D3-4FA4-8B2B-F0563E6CBDE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2680E-2E10-4762-BAC7-A726A527AF7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52846-8BD6-4806-B5EE-73DB9E78128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5FD6B-9BA3-41F2-AE25-281BAAFAC2F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A0DCD-7B0E-4CD1-A993-CAEB7376D0B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7C065-629A-4699-A344-41F0F9E2840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801BE-35FB-4DA4-B5A6-53382875E76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B4099-0B0D-48E8-9DFD-07D17F2CF10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1C4FB-123B-492D-A971-06738165715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A59E1-ACED-4182-B16E-A2288B639D6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29AB5-60A3-4A9A-8345-F5F7153C5A5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9D6AE-E959-4618-B922-825029D664F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94461-C755-4B18-BE87-F62EB8A802D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46669-8FDC-4F96-9AAF-C54533B849C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4127-E249-435E-A99B-F1F555E6AD0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15B03-9942-4CA5-9B17-3A0D180C793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4B179-498C-4B72-8D65-602E1B5FFD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2843F-40F2-48C2-82FF-15AF8E2D90B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7DBAC-62D2-4D69-BB8D-8EEB82DF964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3BE73-EB17-437F-9F84-4675900B837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7BB9F-FB86-40DE-AAD6-6DFB7FA830B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189C-F47F-4C9B-87E2-0ADB39F2569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7E502-727E-46F7-8E40-4FEFD80D554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8CDF7-51FE-4CB9-9D8F-565D4EBF470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B8D65-5209-4D1E-B990-33444A0DD0E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C937F-D0A0-4151-A4C6-C60A04C5519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25334-9F4E-4876-9083-D29F2D34C89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C4427-73A5-4621-9C49-19A18CE895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20770-5B73-4B4D-AA31-4E62BEBB392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E2938-0881-415B-9353-F4A300E0180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4FF7C-3A8A-4F04-A570-02943080D81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BA0EB-977F-4B75-8048-59268D0ACBE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B8202-380A-4EC0-8018-1B3C6077D10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149CE-A7E3-4129-A993-CDB8B316A78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30004-AA2C-4A9D-9900-C19A8F82B0C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322BC-D81E-4D0F-89A2-42C613B4998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6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7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9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9.jpeg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jpeg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6.jpeg"/></Relationships>
</file>

<file path=ppt/slideMasters/_rels/slideMaster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5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grpSp>
        <p:nvGrpSpPr>
          <p:cNvPr id="1027" name="Group 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67588" name="Freeform 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/>
              <a:ahLst/>
              <a:cxnLst>
                <a:cxn ang="0">
                  <a:pos x="110" y="696"/>
                </a:cxn>
                <a:cxn ang="0">
                  <a:pos x="513" y="0"/>
                </a:cxn>
                <a:cxn ang="0">
                  <a:pos x="0" y="698"/>
                </a:cxn>
                <a:cxn ang="0">
                  <a:pos x="110" y="698"/>
                </a:cxn>
                <a:cxn ang="0">
                  <a:pos x="110" y="696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7589" name="Freeform 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/>
              <a:ahLst/>
              <a:cxnLst>
                <a:cxn ang="0">
                  <a:pos x="2515" y="1207"/>
                </a:cxn>
                <a:cxn ang="0">
                  <a:pos x="2880" y="1101"/>
                </a:cxn>
                <a:cxn ang="0">
                  <a:pos x="2880" y="117"/>
                </a:cxn>
                <a:cxn ang="0">
                  <a:pos x="376" y="0"/>
                </a:cxn>
                <a:cxn ang="0">
                  <a:pos x="0" y="258"/>
                </a:cxn>
                <a:cxn ang="0">
                  <a:pos x="0" y="978"/>
                </a:cxn>
                <a:cxn ang="0">
                  <a:pos x="0" y="2100"/>
                </a:cxn>
                <a:cxn ang="0">
                  <a:pos x="2880" y="2100"/>
                </a:cxn>
                <a:cxn ang="0">
                  <a:pos x="2880" y="1905"/>
                </a:cxn>
                <a:cxn ang="0">
                  <a:pos x="2002" y="1905"/>
                </a:cxn>
                <a:cxn ang="0">
                  <a:pos x="2515" y="1207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grpSp>
        <p:nvGrpSpPr>
          <p:cNvPr id="1028" name="Group 6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1033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38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2381 w 2381"/>
                  <a:gd name="T1" fmla="*/ 882 h 882"/>
                  <a:gd name="T2" fmla="*/ 0 w 2381"/>
                  <a:gd name="T3" fmla="*/ 882 h 882"/>
                  <a:gd name="T4" fmla="*/ 0 w 2381"/>
                  <a:gd name="T5" fmla="*/ 213 h 882"/>
                  <a:gd name="T6" fmla="*/ 311 w 2381"/>
                  <a:gd name="T7" fmla="*/ 0 h 882"/>
                  <a:gd name="T8" fmla="*/ 2381 w 2381"/>
                  <a:gd name="T9" fmla="*/ 97 h 882"/>
                  <a:gd name="T10" fmla="*/ 2381 w 2381"/>
                  <a:gd name="T11" fmla="*/ 882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800"/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rgbClr val="FFFFCC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7594" name="Rectangle 10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357188" indent="-357188" algn="l">
              <a:buClr>
                <a:srgbClr val="9ECC3B"/>
              </a:buClr>
              <a:buSzPct val="100000"/>
              <a:buFont typeface="Trebuchet MS" pitchFamily="34" charset="0"/>
              <a:buNone/>
              <a:defRPr sz="3600">
                <a:solidFill>
                  <a:srgbClr val="9ECC3B"/>
                </a:solidFill>
                <a:sym typeface="Wingding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Arial" pitchFamily="34" charset="0"/>
                <a:ea typeface="+mj-ea"/>
                <a:cs typeface="+mj-cs"/>
              </a:rPr>
              <a:t></a:t>
            </a:r>
          </a:p>
        </p:txBody>
      </p:sp>
      <p:pic>
        <p:nvPicPr>
          <p:cNvPr id="1032" name="Picture 14" descr="logo-energy-horizontal-low-definition-color-en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50825" y="3933825"/>
            <a:ext cx="5715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5" r:id="rId1"/>
    <p:sldLayoutId id="2147486536" r:id="rId2"/>
    <p:sldLayoutId id="2147486537" r:id="rId3"/>
    <p:sldLayoutId id="2147486538" r:id="rId4"/>
    <p:sldLayoutId id="2147486539" r:id="rId5"/>
    <p:sldLayoutId id="2147486540" r:id="rId6"/>
    <p:sldLayoutId id="2147486541" r:id="rId7"/>
    <p:sldLayoutId id="2147486542" r:id="rId8"/>
    <p:sldLayoutId id="2147486543" r:id="rId9"/>
    <p:sldLayoutId id="2147486544" r:id="rId10"/>
    <p:sldLayoutId id="2147486545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fik 6" descr="Biomasse allg6-4.jp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1024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0B1D15D-ACF5-4298-BDE9-8280B84B438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4" r:id="rId1"/>
    <p:sldLayoutId id="2147486635" r:id="rId2"/>
    <p:sldLayoutId id="2147486636" r:id="rId3"/>
    <p:sldLayoutId id="2147486637" r:id="rId4"/>
    <p:sldLayoutId id="2147486638" r:id="rId5"/>
    <p:sldLayoutId id="2147486639" r:id="rId6"/>
    <p:sldLayoutId id="2147486640" r:id="rId7"/>
    <p:sldLayoutId id="2147486641" r:id="rId8"/>
    <p:sldLayoutId id="2147486642" r:id="rId9"/>
    <p:sldLayoutId id="2147486643" r:id="rId10"/>
    <p:sldLayoutId id="21474866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3BEE4F-85C8-43D5-8C0B-7543C2BAF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271" name="Picture 2" descr="CB518633-9C79-4240-883D-D36E4CF98BF2@carolina"/>
          <p:cNvPicPr>
            <a:picLocks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3" descr="A1061F37-8513-42BB-A0FC-11E7F08E5575@carolina"/>
          <p:cNvPicPr>
            <a:picLocks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45" r:id="rId1"/>
    <p:sldLayoutId id="2147486646" r:id="rId2"/>
    <p:sldLayoutId id="2147486647" r:id="rId3"/>
    <p:sldLayoutId id="2147486648" r:id="rId4"/>
    <p:sldLayoutId id="2147486649" r:id="rId5"/>
    <p:sldLayoutId id="2147486650" r:id="rId6"/>
    <p:sldLayoutId id="2147486651" r:id="rId7"/>
    <p:sldLayoutId id="2147486652" r:id="rId8"/>
    <p:sldLayoutId id="2147486653" r:id="rId9"/>
    <p:sldLayoutId id="2147486654" r:id="rId10"/>
    <p:sldLayoutId id="214748665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EC18F080-2526-42C8-9E0D-2DBB4C45E92E@carolina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-15875" y="0"/>
            <a:ext cx="9159875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924800" y="6299200"/>
            <a:ext cx="990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40475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A7DB871D-2CE6-4455-A542-3DAB27467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56" r:id="rId1"/>
    <p:sldLayoutId id="2147486657" r:id="rId2"/>
    <p:sldLayoutId id="2147486658" r:id="rId3"/>
    <p:sldLayoutId id="2147486659" r:id="rId4"/>
    <p:sldLayoutId id="2147486660" r:id="rId5"/>
    <p:sldLayoutId id="2147486661" r:id="rId6"/>
    <p:sldLayoutId id="2147486662" r:id="rId7"/>
    <p:sldLayoutId id="2147486663" r:id="rId8"/>
    <p:sldLayoutId id="2147486664" r:id="rId9"/>
    <p:sldLayoutId id="2147486665" r:id="rId10"/>
    <p:sldLayoutId id="214748666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EC18F080-2526-42C8-9E0D-2DBB4C45E92E@carolina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-15875" y="0"/>
            <a:ext cx="9159875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924800" y="6299200"/>
            <a:ext cx="990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40475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7DC73A2-D44B-4F00-8E9C-F84E5F60A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67" r:id="rId1"/>
    <p:sldLayoutId id="2147486668" r:id="rId2"/>
    <p:sldLayoutId id="2147486669" r:id="rId3"/>
    <p:sldLayoutId id="2147486670" r:id="rId4"/>
    <p:sldLayoutId id="2147486671" r:id="rId5"/>
    <p:sldLayoutId id="2147486672" r:id="rId6"/>
    <p:sldLayoutId id="2147486673" r:id="rId7"/>
    <p:sldLayoutId id="2147486674" r:id="rId8"/>
    <p:sldLayoutId id="2147486675" r:id="rId9"/>
    <p:sldLayoutId id="2147486676" r:id="rId10"/>
    <p:sldLayoutId id="214748667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3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C9E64BA9-63CF-4EBA-B8CB-520D9CE6086C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A134F358-7B2E-4CED-AFFA-6B297B360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36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341B3E58-6417-4C9A-8758-67984429A6FC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48FE34CB-DC78-4F66-9C73-A797D87EB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F70AFC8F-89B4-4745-A279-F5EA54690CF1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0F973B22-2465-49F7-A06B-FC9D7603C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41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97BF01CF-9C48-4873-BBFE-5663ADD10546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0472AFD1-BAB8-45C1-A902-141BD4F70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2793243F-7C00-43A6-9FCD-28136DB6BD6B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F211D8FF-7A7B-4B41-85DB-41D722E05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45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C04C7497-5CC9-410C-ABB7-0BFB84118DFA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1F8978E4-FBB1-4663-8FD0-99E7544B3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6" descr="Biomasse allg6-2.jp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2052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4EE34A2-7F99-4C4A-9A5E-E1E91792F5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46" r:id="rId1"/>
    <p:sldLayoutId id="2147486547" r:id="rId2"/>
    <p:sldLayoutId id="2147486548" r:id="rId3"/>
    <p:sldLayoutId id="2147486549" r:id="rId4"/>
    <p:sldLayoutId id="2147486550" r:id="rId5"/>
    <p:sldLayoutId id="2147486551" r:id="rId6"/>
    <p:sldLayoutId id="2147486552" r:id="rId7"/>
    <p:sldLayoutId id="2147486553" r:id="rId8"/>
    <p:sldLayoutId id="2147486554" r:id="rId9"/>
    <p:sldLayoutId id="2147486555" r:id="rId10"/>
    <p:sldLayoutId id="21474865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48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6BE4A932-6CB2-41E7-8C03-2D517569B77C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A609064A-C2C1-4CD9-8127-97E26E064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50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CA9275D1-31AA-41F1-859E-341F621B60B2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C176452C-396D-4214-8D04-B2775800A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D5D50C2A-CDD2-41D6-9304-330EA80ACDED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45C9FF82-56E3-4A14-B168-C927CE41E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AFA7C73D-EF42-4699-BEDF-48456F700606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268C4771-2A99-4490-A906-E5BC50DA2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457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48147A3F-C871-49AB-AA03-20D2D3855AD8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3A61A131-2C0A-4CBC-8FC6-0B309C984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60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1F859B76-41B7-42BE-81FF-0DC5B7A71C12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45891C7E-884D-4FA1-A2BD-640C7F66D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6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D2C9F9F7-6A92-48F9-A416-189EB0D8BEC5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82D4D695-FD48-463F-A2F2-B15ACF525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6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D9E9DC67-18B8-43DD-8096-F5DABD9B2AAB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7B82329B-12D1-4F4B-9C9F-8E9FBD5B6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67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9BB10472-30A2-4974-8D80-1F36FF6A8B21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245C1BCA-DA42-4B1E-A6CA-FD8C26016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7EBD100-8062-49FA-B660-C92C0E7F24D2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CEBC4A-32A8-40C9-A067-BF0F07BC4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14" descr="Biomasse allg6-3.jpg"/>
          <p:cNvPicPr>
            <a:picLocks noChangeAspect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umsplatzhalt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7EDA68D-316A-4E05-AA71-BD3FE98F6FE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57" r:id="rId1"/>
    <p:sldLayoutId id="2147486558" r:id="rId2"/>
    <p:sldLayoutId id="2147486559" r:id="rId3"/>
    <p:sldLayoutId id="2147486560" r:id="rId4"/>
    <p:sldLayoutId id="2147486561" r:id="rId5"/>
    <p:sldLayoutId id="2147486562" r:id="rId6"/>
    <p:sldLayoutId id="2147486563" r:id="rId7"/>
    <p:sldLayoutId id="2147486564" r:id="rId8"/>
    <p:sldLayoutId id="2147486565" r:id="rId9"/>
    <p:sldLayoutId id="2147486566" r:id="rId10"/>
    <p:sldLayoutId id="21474865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69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19884D06-81E3-4564-A0B5-62208AEC8A7B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735C0217-85E9-4817-A28A-B987FC0F0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ADEC4C5A-A157-4D81-A0DA-8845C8F0D84F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73487050-C981-42D5-929E-83D20668D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0FA52745-756A-4650-BCD2-5A2B3307D445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defRPr>
            </a:lvl1pPr>
          </a:lstStyle>
          <a:p>
            <a:pPr>
              <a:defRPr/>
            </a:pPr>
            <a:fld id="{E70C4DB4-0959-4686-A230-DC5312059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07E670-FAE0-482A-9DC9-68A31258F4F0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52DBECF-A012-408A-BE0B-8E4917DFB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692C19-CB00-4787-958B-390E1AFE2F79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B315A4-4259-4DAA-A297-258A759EC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7FC9CD-34B4-4F50-A41D-3894C37E5483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EBF51CD-A55B-44C1-9A1B-980356494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D00FCA-A391-4A63-9BDA-F14B929C9AEC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283F3A-17E2-4F31-878C-689783817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9F4356B-2EEF-4992-A11F-D67EE097F87C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53C85F5-4EBE-4BB8-98E2-2AA5F173A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5F5ED2-7D76-4187-8ADC-71DF6FB45AA7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52A6C0-C2BA-44B6-BBF7-1C3D1E825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709FB3E-DF0F-4074-8B99-89EB833B945B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64D8E9-6569-4F80-8EB4-AB80E4ABD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6" descr="Biomasse allg6-2.jp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410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C70744D-CB75-4B19-84CB-526BA7558A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68" r:id="rId1"/>
    <p:sldLayoutId id="2147486569" r:id="rId2"/>
    <p:sldLayoutId id="2147486570" r:id="rId3"/>
    <p:sldLayoutId id="2147486571" r:id="rId4"/>
    <p:sldLayoutId id="2147486572" r:id="rId5"/>
    <p:sldLayoutId id="2147486573" r:id="rId6"/>
    <p:sldLayoutId id="2147486574" r:id="rId7"/>
    <p:sldLayoutId id="2147486575" r:id="rId8"/>
    <p:sldLayoutId id="2147486576" r:id="rId9"/>
    <p:sldLayoutId id="2147486577" r:id="rId10"/>
    <p:sldLayoutId id="21474865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81CCA7-528D-41F8-A2EC-175DF90E6730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58123FB-7E5D-491E-9AB8-CFEF0DFF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4702DD-6B7C-45AB-8686-B93BF0E6B103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9D5FE38-2B85-4766-B8BF-124D106FD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8C415A-D807-4570-ABB4-EB580082F3CD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3416E9-F25F-49D7-BEF2-D503FE8E6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E03123-CF12-4492-98F3-DC3C40048580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5D60908-DEDA-4C04-BFCB-4B5BE6319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129847-4725-46A1-8DE1-CBF90F277105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FC5067-5D9A-4BA3-9BED-E00673165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0D9003-9182-4D4D-90EA-D58C15B5CFD1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57A7E6-4E73-4C64-8157-4C548D85B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ED92B3D-83C2-4E8D-9F7D-902E29AB3442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D37CC7-9676-4877-89D4-984D785AB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843C82-8FFE-42A4-9447-1B519F202430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C350FA-24B2-476D-8A46-41BBAFE4A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65845B-5536-4A3A-9947-4BFE768F735F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4780C6-39FF-40FA-9FDF-BF6AD835A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C8E6C07-D780-4FA1-AE70-EAFC266635DC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B84C17-6C0A-49E9-B347-F6B1AA4A5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6" descr="Biomasse allg6-4.jp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512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382CBAA-3B3E-4546-81F0-BD2E36B0EDD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79" r:id="rId1"/>
    <p:sldLayoutId id="2147486580" r:id="rId2"/>
    <p:sldLayoutId id="2147486581" r:id="rId3"/>
    <p:sldLayoutId id="2147486582" r:id="rId4"/>
    <p:sldLayoutId id="2147486583" r:id="rId5"/>
    <p:sldLayoutId id="2147486584" r:id="rId6"/>
    <p:sldLayoutId id="2147486585" r:id="rId7"/>
    <p:sldLayoutId id="2147486586" r:id="rId8"/>
    <p:sldLayoutId id="2147486587" r:id="rId9"/>
    <p:sldLayoutId id="2147486588" r:id="rId10"/>
    <p:sldLayoutId id="21474865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Placeholder 1"/>
          <p:cNvSpPr>
            <a:spLocks noGrp="1"/>
          </p:cNvSpPr>
          <p:nvPr>
            <p:ph type="title"/>
          </p:nvPr>
        </p:nvSpPr>
        <p:spPr bwMode="auto">
          <a:xfrm>
            <a:off x="661988" y="541338"/>
            <a:ext cx="777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61988" y="2052638"/>
            <a:ext cx="7778750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699C17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99C17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99C17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99C17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99C17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699C17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699C17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699C17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699C17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05087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05087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05087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05087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05087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grpSp>
        <p:nvGrpSpPr>
          <p:cNvPr id="6147" name="Group 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36196" name="Freeform 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/>
              <a:ahLst/>
              <a:cxnLst>
                <a:cxn ang="0">
                  <a:pos x="110" y="696"/>
                </a:cxn>
                <a:cxn ang="0">
                  <a:pos x="513" y="0"/>
                </a:cxn>
                <a:cxn ang="0">
                  <a:pos x="0" y="698"/>
                </a:cxn>
                <a:cxn ang="0">
                  <a:pos x="110" y="698"/>
                </a:cxn>
                <a:cxn ang="0">
                  <a:pos x="110" y="696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6197" name="Freeform 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/>
              <a:ahLst/>
              <a:cxnLst>
                <a:cxn ang="0">
                  <a:pos x="2515" y="1207"/>
                </a:cxn>
                <a:cxn ang="0">
                  <a:pos x="2880" y="1101"/>
                </a:cxn>
                <a:cxn ang="0">
                  <a:pos x="2880" y="117"/>
                </a:cxn>
                <a:cxn ang="0">
                  <a:pos x="376" y="0"/>
                </a:cxn>
                <a:cxn ang="0">
                  <a:pos x="0" y="258"/>
                </a:cxn>
                <a:cxn ang="0">
                  <a:pos x="0" y="978"/>
                </a:cxn>
                <a:cxn ang="0">
                  <a:pos x="0" y="2100"/>
                </a:cxn>
                <a:cxn ang="0">
                  <a:pos x="2880" y="2100"/>
                </a:cxn>
                <a:cxn ang="0">
                  <a:pos x="2880" y="1905"/>
                </a:cxn>
                <a:cxn ang="0">
                  <a:pos x="2002" y="1905"/>
                </a:cxn>
                <a:cxn ang="0">
                  <a:pos x="2515" y="1207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grpSp>
        <p:nvGrpSpPr>
          <p:cNvPr id="6148" name="Group 6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6153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38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2381 w 2381"/>
                  <a:gd name="T1" fmla="*/ 882 h 882"/>
                  <a:gd name="T2" fmla="*/ 0 w 2381"/>
                  <a:gd name="T3" fmla="*/ 882 h 882"/>
                  <a:gd name="T4" fmla="*/ 0 w 2381"/>
                  <a:gd name="T5" fmla="*/ 213 h 882"/>
                  <a:gd name="T6" fmla="*/ 311 w 2381"/>
                  <a:gd name="T7" fmla="*/ 0 h 882"/>
                  <a:gd name="T8" fmla="*/ 2381 w 2381"/>
                  <a:gd name="T9" fmla="*/ 97 h 882"/>
                  <a:gd name="T10" fmla="*/ 2381 w 2381"/>
                  <a:gd name="T11" fmla="*/ 882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800"/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rgbClr val="FFFFCC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6202" name="Rectangle 10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614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357188" indent="-357188" algn="l">
              <a:buClr>
                <a:srgbClr val="9ECC3B"/>
              </a:buClr>
              <a:buSzPct val="100000"/>
              <a:buFont typeface="Trebuchet MS" pitchFamily="34" charset="0"/>
              <a:buNone/>
              <a:defRPr sz="3600">
                <a:solidFill>
                  <a:srgbClr val="9ECC3B"/>
                </a:solidFill>
                <a:sym typeface="Wingding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Arial" pitchFamily="34" charset="0"/>
                <a:ea typeface="+mj-ea"/>
                <a:cs typeface="+mj-cs"/>
              </a:rPr>
              <a:t></a:t>
            </a:r>
          </a:p>
        </p:txBody>
      </p:sp>
      <p:pic>
        <p:nvPicPr>
          <p:cNvPr id="6152" name="Picture 14" descr="logo-energy-horizontal-low-definition-color-en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50825" y="3933825"/>
            <a:ext cx="5715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90" r:id="rId1"/>
    <p:sldLayoutId id="2147486591" r:id="rId2"/>
    <p:sldLayoutId id="2147486592" r:id="rId3"/>
    <p:sldLayoutId id="2147486593" r:id="rId4"/>
    <p:sldLayoutId id="2147486594" r:id="rId5"/>
    <p:sldLayoutId id="2147486595" r:id="rId6"/>
    <p:sldLayoutId id="2147486596" r:id="rId7"/>
    <p:sldLayoutId id="2147486597" r:id="rId8"/>
    <p:sldLayoutId id="2147486598" r:id="rId9"/>
    <p:sldLayoutId id="2147486599" r:id="rId10"/>
    <p:sldLayoutId id="2147486600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6" descr="Biomasse allg6-2.jp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7172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06565ED-347D-4D80-A807-33A8AEAD844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01" r:id="rId1"/>
    <p:sldLayoutId id="2147486602" r:id="rId2"/>
    <p:sldLayoutId id="2147486603" r:id="rId3"/>
    <p:sldLayoutId id="2147486604" r:id="rId4"/>
    <p:sldLayoutId id="2147486605" r:id="rId5"/>
    <p:sldLayoutId id="2147486606" r:id="rId6"/>
    <p:sldLayoutId id="2147486607" r:id="rId7"/>
    <p:sldLayoutId id="2147486608" r:id="rId8"/>
    <p:sldLayoutId id="2147486609" r:id="rId9"/>
    <p:sldLayoutId id="2147486610" r:id="rId10"/>
    <p:sldLayoutId id="21474866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Grafik 14" descr="Biomasse allg6-3.jpg"/>
          <p:cNvPicPr>
            <a:picLocks noChangeAspect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umsplatzhalt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6B14188-2B74-4DBC-B150-2A8513DD4C4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12" r:id="rId1"/>
    <p:sldLayoutId id="2147486613" r:id="rId2"/>
    <p:sldLayoutId id="2147486614" r:id="rId3"/>
    <p:sldLayoutId id="2147486615" r:id="rId4"/>
    <p:sldLayoutId id="2147486616" r:id="rId5"/>
    <p:sldLayoutId id="2147486617" r:id="rId6"/>
    <p:sldLayoutId id="2147486618" r:id="rId7"/>
    <p:sldLayoutId id="2147486619" r:id="rId8"/>
    <p:sldLayoutId id="2147486620" r:id="rId9"/>
    <p:sldLayoutId id="2147486621" r:id="rId10"/>
    <p:sldLayoutId id="21474866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Grafik 6" descr="Biomasse allg6-2.jp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922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143B7F2-0B2B-4BCD-82D6-7F1868E85B3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23" r:id="rId1"/>
    <p:sldLayoutId id="2147486624" r:id="rId2"/>
    <p:sldLayoutId id="2147486625" r:id="rId3"/>
    <p:sldLayoutId id="2147486626" r:id="rId4"/>
    <p:sldLayoutId id="2147486627" r:id="rId5"/>
    <p:sldLayoutId id="2147486628" r:id="rId6"/>
    <p:sldLayoutId id="2147486629" r:id="rId7"/>
    <p:sldLayoutId id="2147486630" r:id="rId8"/>
    <p:sldLayoutId id="2147486631" r:id="rId9"/>
    <p:sldLayoutId id="2147486632" r:id="rId10"/>
    <p:sldLayoutId id="21474866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2514600"/>
            <a:ext cx="5181600" cy="2895599"/>
          </a:xfrm>
        </p:spPr>
        <p:txBody>
          <a:bodyPr/>
          <a:lstStyle/>
          <a:p>
            <a:r>
              <a:rPr lang="en-US" sz="4000" b="1" dirty="0" err="1" smtClean="0">
                <a:solidFill>
                  <a:srgbClr val="F26D23"/>
                </a:solidFill>
              </a:rPr>
              <a:t>Bioenergy</a:t>
            </a:r>
            <a:r>
              <a:rPr lang="en-US" sz="4000" b="1" dirty="0" smtClean="0">
                <a:solidFill>
                  <a:srgbClr val="F26D23"/>
                </a:solidFill>
              </a:rPr>
              <a:t> </a:t>
            </a:r>
            <a:r>
              <a:rPr lang="en-US" sz="4000" b="1" dirty="0" smtClean="0">
                <a:solidFill>
                  <a:srgbClr val="F26D23"/>
                </a:solidFill>
              </a:rPr>
              <a:t>for Heat</a:t>
            </a:r>
            <a:br>
              <a:rPr lang="en-US" sz="4000" b="1" dirty="0" smtClean="0">
                <a:solidFill>
                  <a:srgbClr val="F26D23"/>
                </a:solidFill>
              </a:rPr>
            </a:br>
            <a:r>
              <a:rPr lang="en-US" sz="2800" b="1" dirty="0" smtClean="0">
                <a:solidFill>
                  <a:srgbClr val="006231"/>
                </a:solidFill>
              </a:rPr>
              <a:t>The U.S. market, challenges, and opportunities</a:t>
            </a:r>
            <a:br>
              <a:rPr lang="en-US" sz="2800" b="1" dirty="0" smtClean="0">
                <a:solidFill>
                  <a:srgbClr val="006231"/>
                </a:solidFill>
              </a:rPr>
            </a:br>
            <a:r>
              <a:rPr lang="en-US" sz="2800" b="1" dirty="0" smtClean="0">
                <a:solidFill>
                  <a:srgbClr val="006231"/>
                </a:solidFill>
              </a:rPr>
              <a:t/>
            </a:r>
            <a:br>
              <a:rPr lang="en-US" sz="2800" b="1" dirty="0" smtClean="0">
                <a:solidFill>
                  <a:srgbClr val="006231"/>
                </a:solidFill>
              </a:rPr>
            </a:b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Joe Seymour, BTEC, June 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17, 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2014</a:t>
            </a:r>
            <a:endParaRPr lang="en-US" sz="4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C55E78-782B-4956-A5D8-FB669B692A1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914400" y="1295400"/>
          <a:ext cx="7467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47800" y="63246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Source:Wood2Energy.org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26D23"/>
                </a:solidFill>
              </a:rPr>
              <a:t>Wood2Energy.Org &amp; Data Collection</a:t>
            </a:r>
            <a:endParaRPr lang="en-US" sz="3200" dirty="0" smtClean="0">
              <a:solidFill>
                <a:srgbClr val="F26D23"/>
              </a:solidFill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3886200" cy="4038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sz="2400" dirty="0" smtClean="0"/>
              <a:t>Message is only as good as the data</a:t>
            </a:r>
          </a:p>
          <a:p>
            <a:pPr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sz="2400" dirty="0" smtClean="0"/>
              <a:t>Need industry, private, nonprofit assistance gathering data</a:t>
            </a:r>
          </a:p>
          <a:p>
            <a:pPr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sz="2400" dirty="0" smtClean="0"/>
              <a:t>Submit data online easily </a:t>
            </a:r>
          </a:p>
          <a:p>
            <a:pPr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sz="2400" dirty="0" smtClean="0"/>
              <a:t>California’s 103 installations?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C55E78-782B-4956-A5D8-FB669B692A1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70693" t="33784" r="16865" b="20270"/>
          <a:stretch>
            <a:fillRect/>
          </a:stretch>
        </p:blipFill>
        <p:spPr bwMode="auto">
          <a:xfrm>
            <a:off x="4419600" y="1600200"/>
            <a:ext cx="3695720" cy="460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26D23"/>
                </a:solidFill>
              </a:rPr>
              <a:t>Federal Incentives? Yes*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313613" cy="4038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dirty="0" smtClean="0"/>
              <a:t>Production Tax Credit*</a:t>
            </a:r>
          </a:p>
          <a:p>
            <a:pPr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dirty="0" smtClean="0"/>
              <a:t>Residential Energy Tax Credit*</a:t>
            </a:r>
          </a:p>
          <a:p>
            <a:pPr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dirty="0" smtClean="0"/>
              <a:t>Special USDA Grants (W2E, SWET)</a:t>
            </a:r>
          </a:p>
          <a:p>
            <a:pPr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dirty="0" smtClean="0"/>
              <a:t>2014 Farm Bill Energy Title Programs 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C55E78-782B-4956-A5D8-FB669B692A1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26D23"/>
                </a:solidFill>
              </a:rPr>
              <a:t>Farm Bill Energy Title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313613" cy="4038600"/>
          </a:xfrm>
        </p:spPr>
        <p:txBody>
          <a:bodyPr/>
          <a:lstStyle/>
          <a:p>
            <a:pPr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dirty="0" smtClean="0"/>
              <a:t>REAP</a:t>
            </a:r>
          </a:p>
          <a:p>
            <a:pPr marL="852487" lvl="2" indent="-444500"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sz="1800" dirty="0" smtClean="0">
                <a:ea typeface="+mn-ea"/>
                <a:cs typeface="+mn-cs"/>
              </a:rPr>
              <a:t>Funding just announced with deadlines of July 7</a:t>
            </a:r>
            <a:r>
              <a:rPr lang="en-US" sz="1800" baseline="30000" dirty="0" smtClean="0">
                <a:ea typeface="+mn-ea"/>
                <a:cs typeface="+mn-cs"/>
              </a:rPr>
              <a:t>th</a:t>
            </a:r>
            <a:r>
              <a:rPr lang="en-US" sz="1800" dirty="0" smtClean="0">
                <a:ea typeface="+mn-ea"/>
                <a:cs typeface="+mn-cs"/>
              </a:rPr>
              <a:t> and 31</a:t>
            </a:r>
            <a:r>
              <a:rPr lang="en-US" sz="1800" baseline="30000" dirty="0" smtClean="0">
                <a:ea typeface="+mn-ea"/>
                <a:cs typeface="+mn-cs"/>
              </a:rPr>
              <a:t>st</a:t>
            </a:r>
            <a:r>
              <a:rPr lang="en-US" sz="1800" dirty="0" smtClean="0">
                <a:ea typeface="+mn-ea"/>
                <a:cs typeface="+mn-cs"/>
              </a:rPr>
              <a:t>, new program details in fall 2014</a:t>
            </a:r>
          </a:p>
          <a:p>
            <a:pPr marL="852487" lvl="2" indent="-444500">
              <a:buClr>
                <a:srgbClr val="006600"/>
              </a:buClr>
              <a:buSzPct val="200000"/>
              <a:buNone/>
            </a:pPr>
            <a:endParaRPr lang="en-US" sz="1800" dirty="0" smtClean="0">
              <a:ea typeface="+mn-ea"/>
              <a:cs typeface="+mn-cs"/>
            </a:endParaRPr>
          </a:p>
          <a:p>
            <a:pPr marL="444500" lvl="1" indent="-444500"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sz="2800" dirty="0" smtClean="0">
                <a:ea typeface="+mn-ea"/>
                <a:cs typeface="+mn-cs"/>
              </a:rPr>
              <a:t>Producer Payment Program for Advanced </a:t>
            </a:r>
            <a:r>
              <a:rPr lang="en-US" sz="2800" dirty="0" err="1" smtClean="0">
                <a:ea typeface="+mn-ea"/>
                <a:cs typeface="+mn-cs"/>
              </a:rPr>
              <a:t>Biofuels</a:t>
            </a:r>
            <a:r>
              <a:rPr lang="en-US" sz="2800" dirty="0" smtClean="0">
                <a:ea typeface="+mn-ea"/>
                <a:cs typeface="+mn-cs"/>
              </a:rPr>
              <a:t> (Sec. 9005)</a:t>
            </a:r>
          </a:p>
          <a:p>
            <a:pPr marL="852487" lvl="2" indent="-444500"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sz="1800" dirty="0" smtClean="0">
                <a:ea typeface="+mn-ea"/>
                <a:cs typeface="+mn-cs"/>
              </a:rPr>
              <a:t>Mandatory funding of $15 </a:t>
            </a:r>
            <a:r>
              <a:rPr lang="en-US" sz="1800" dirty="0" smtClean="0">
                <a:ea typeface="+mn-ea"/>
                <a:cs typeface="+mn-cs"/>
              </a:rPr>
              <a:t>million, open now</a:t>
            </a:r>
            <a:endParaRPr lang="en-US" sz="1800" dirty="0" smtClean="0">
              <a:ea typeface="+mn-ea"/>
              <a:cs typeface="+mn-cs"/>
            </a:endParaRPr>
          </a:p>
          <a:p>
            <a:pPr marL="852487" lvl="2" indent="-444500"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sz="1800" dirty="0" smtClean="0">
                <a:ea typeface="+mn-ea"/>
                <a:cs typeface="+mn-cs"/>
              </a:rPr>
              <a:t>However, solid forest </a:t>
            </a:r>
            <a:r>
              <a:rPr lang="en-US" sz="1800" dirty="0" err="1" smtClean="0">
                <a:ea typeface="+mn-ea"/>
                <a:cs typeface="+mn-cs"/>
              </a:rPr>
              <a:t>biofuels</a:t>
            </a:r>
            <a:r>
              <a:rPr lang="en-US" sz="1800" dirty="0" smtClean="0">
                <a:ea typeface="+mn-ea"/>
                <a:cs typeface="+mn-cs"/>
              </a:rPr>
              <a:t> capped at 5%, for now…</a:t>
            </a:r>
          </a:p>
          <a:p>
            <a:pPr marL="852487" lvl="2" indent="-444500">
              <a:buClr>
                <a:srgbClr val="006600"/>
              </a:buClr>
              <a:buSzPct val="200000"/>
              <a:buNone/>
            </a:pPr>
            <a:endParaRPr lang="en-US" sz="1800" dirty="0" smtClean="0">
              <a:ea typeface="+mn-ea"/>
              <a:cs typeface="+mn-cs"/>
            </a:endParaRPr>
          </a:p>
          <a:p>
            <a:pPr marL="444500" lvl="1" indent="-444500"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sz="2800" dirty="0" smtClean="0">
                <a:ea typeface="+mn-ea"/>
                <a:cs typeface="+mn-cs"/>
              </a:rPr>
              <a:t>BCAP</a:t>
            </a:r>
          </a:p>
          <a:p>
            <a:pPr marL="852487" lvl="2" indent="-444500"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sz="1800" dirty="0" smtClean="0">
                <a:ea typeface="+mn-ea"/>
                <a:cs typeface="+mn-cs"/>
              </a:rPr>
              <a:t>Mandatory funding, revamped BCF payments of $12.5 million for federal lands</a:t>
            </a:r>
          </a:p>
          <a:p>
            <a:pPr marL="852487" lvl="2" indent="-444500">
              <a:buClr>
                <a:srgbClr val="006600"/>
              </a:buClr>
              <a:buSzPct val="200000"/>
              <a:buNone/>
            </a:pPr>
            <a:endParaRPr lang="en-US" sz="1800" dirty="0" smtClean="0">
              <a:ea typeface="+mn-ea"/>
              <a:cs typeface="+mn-cs"/>
            </a:endParaRPr>
          </a:p>
          <a:p>
            <a:pPr marL="444500" lvl="1" indent="-444500"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sz="2800" dirty="0" smtClean="0">
                <a:ea typeface="+mn-ea"/>
                <a:cs typeface="+mn-cs"/>
              </a:rPr>
              <a:t>CWEP</a:t>
            </a:r>
          </a:p>
          <a:p>
            <a:pPr marL="852487" lvl="2" indent="-444500"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sz="1800" dirty="0" smtClean="0">
                <a:ea typeface="+mn-ea"/>
                <a:cs typeface="+mn-cs"/>
              </a:rPr>
              <a:t>Seeking appropriated funds of $5 million, reimagining program</a:t>
            </a:r>
          </a:p>
          <a:p>
            <a:pPr marL="852487" lvl="2" indent="-444500">
              <a:buClr>
                <a:srgbClr val="006600"/>
              </a:buClr>
              <a:buSzPct val="200000"/>
              <a:buFont typeface="Arial" pitchFamily="34" charset="0"/>
              <a:buChar char="•"/>
            </a:pPr>
            <a:endParaRPr lang="en-US" sz="1800" dirty="0" smtClean="0">
              <a:ea typeface="+mn-ea"/>
              <a:cs typeface="+mn-cs"/>
            </a:endParaRPr>
          </a:p>
          <a:p>
            <a:pPr marL="852487" lvl="2" indent="-444500">
              <a:buClr>
                <a:srgbClr val="006600"/>
              </a:buClr>
              <a:buSzPct val="200000"/>
              <a:buFont typeface="Arial" pitchFamily="34" charset="0"/>
              <a:buChar char="•"/>
            </a:pPr>
            <a:endParaRPr lang="en-US" sz="1800" dirty="0" smtClean="0">
              <a:ea typeface="+mn-ea"/>
              <a:cs typeface="+mn-cs"/>
            </a:endParaRPr>
          </a:p>
          <a:p>
            <a:pPr marL="444500" lvl="1" indent="-444500">
              <a:buClr>
                <a:srgbClr val="006600"/>
              </a:buClr>
              <a:buSzPct val="200000"/>
              <a:buFont typeface="Arial" pitchFamily="34" charset="0"/>
              <a:buChar char="•"/>
            </a:pPr>
            <a:endParaRPr lang="en-US" sz="2800" dirty="0" smtClean="0">
              <a:ea typeface="+mn-ea"/>
              <a:cs typeface="+mn-cs"/>
            </a:endParaRP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C55E78-782B-4956-A5D8-FB669B692A1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26D23"/>
                </a:solidFill>
              </a:rPr>
              <a:t>Proposed Policy Parity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313613" cy="4038600"/>
          </a:xfrm>
        </p:spPr>
        <p:txBody>
          <a:bodyPr/>
          <a:lstStyle/>
          <a:p>
            <a:pPr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dirty="0" smtClean="0"/>
              <a:t>The BTU Act, a.k.a. the “Grand Slam”</a:t>
            </a:r>
          </a:p>
          <a:p>
            <a:pPr lvl="1"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sz="1800" dirty="0" smtClean="0"/>
              <a:t>30% tax credit for res/</a:t>
            </a:r>
            <a:r>
              <a:rPr lang="en-US" sz="1800" dirty="0" err="1" smtClean="0"/>
              <a:t>comm</a:t>
            </a:r>
            <a:r>
              <a:rPr lang="en-US" sz="1800" dirty="0" smtClean="0"/>
              <a:t>/</a:t>
            </a:r>
            <a:r>
              <a:rPr lang="en-US" sz="1800" dirty="0" err="1" smtClean="0"/>
              <a:t>ind</a:t>
            </a:r>
            <a:r>
              <a:rPr lang="en-US" sz="1800" dirty="0" smtClean="0"/>
              <a:t> biomass thermal systems</a:t>
            </a:r>
          </a:p>
          <a:p>
            <a:pPr lvl="1"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sz="1800" dirty="0" smtClean="0"/>
              <a:t>Pending in House, Senate.  Potential tax extenders play?</a:t>
            </a:r>
          </a:p>
          <a:p>
            <a:pPr lvl="1"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sz="1800" dirty="0" smtClean="0"/>
              <a:t>Eight co-sponsors in each chamber</a:t>
            </a:r>
          </a:p>
          <a:p>
            <a:pPr lvl="1">
              <a:buClr>
                <a:srgbClr val="006600"/>
              </a:buClr>
              <a:buSzPct val="200000"/>
              <a:buNone/>
            </a:pPr>
            <a:endParaRPr lang="en-US" sz="1800" dirty="0" smtClean="0"/>
          </a:p>
          <a:p>
            <a:pPr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dirty="0" smtClean="0"/>
              <a:t>Renewable Thermal Parity</a:t>
            </a:r>
          </a:p>
          <a:p>
            <a:pPr lvl="1"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sz="1800" dirty="0" smtClean="0"/>
              <a:t>Renewable electrons = renewable </a:t>
            </a:r>
            <a:r>
              <a:rPr lang="en-US" sz="1800" dirty="0" err="1" smtClean="0"/>
              <a:t>Btus</a:t>
            </a:r>
            <a:r>
              <a:rPr lang="en-US" sz="1800" dirty="0" smtClean="0"/>
              <a:t> = renewable kW</a:t>
            </a:r>
          </a:p>
          <a:p>
            <a:pPr lvl="1"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sz="1800" dirty="0" smtClean="0"/>
              <a:t>Federal building compliance</a:t>
            </a:r>
          </a:p>
          <a:p>
            <a:pPr lvl="1">
              <a:buClr>
                <a:srgbClr val="006600"/>
              </a:buClr>
              <a:buSzPct val="200000"/>
              <a:buNone/>
            </a:pPr>
            <a:endParaRPr lang="en-US" sz="1800" dirty="0" smtClean="0"/>
          </a:p>
          <a:p>
            <a:pPr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dirty="0" smtClean="0"/>
              <a:t>EPA’s Biogenic Emissions Rulemaking</a:t>
            </a:r>
          </a:p>
          <a:p>
            <a:pPr lvl="1"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sz="1800" dirty="0" smtClean="0"/>
              <a:t>A potential disincentive to biomass utilization</a:t>
            </a:r>
          </a:p>
          <a:p>
            <a:pPr lvl="1"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sz="1800" dirty="0" smtClean="0"/>
              <a:t>Impact </a:t>
            </a:r>
            <a:r>
              <a:rPr lang="en-US" sz="1800" dirty="0" err="1" smtClean="0"/>
              <a:t>bioenergy</a:t>
            </a:r>
            <a:r>
              <a:rPr lang="en-US" sz="1800" dirty="0" smtClean="0"/>
              <a:t> in EPA’s Clean Power Plan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C55E78-782B-4956-A5D8-FB669B692A1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26D23"/>
                </a:solidFill>
              </a:rPr>
              <a:t>A Bold Northeast Vision for 2025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533400" y="4876800"/>
            <a:ext cx="8074025" cy="990600"/>
          </a:xfrm>
        </p:spPr>
        <p:txBody>
          <a:bodyPr/>
          <a:lstStyle/>
          <a:p>
            <a:pPr>
              <a:buClr>
                <a:srgbClr val="006231"/>
              </a:buClr>
            </a:pPr>
            <a:r>
              <a:rPr lang="en-US" sz="1600" dirty="0" smtClean="0"/>
              <a:t>Supply 19 million green tons of sustainable biomass for thermal energy</a:t>
            </a:r>
          </a:p>
          <a:p>
            <a:pPr>
              <a:buClr>
                <a:srgbClr val="006231"/>
              </a:buClr>
            </a:pPr>
            <a:r>
              <a:rPr lang="en-US" sz="1600" dirty="0" smtClean="0"/>
              <a:t>Convert 1.38 million households in the seven states to biomass for thermal needs</a:t>
            </a:r>
          </a:p>
          <a:p>
            <a:pPr>
              <a:buClr>
                <a:srgbClr val="006231"/>
              </a:buClr>
            </a:pPr>
            <a:r>
              <a:rPr lang="en-US" sz="1600" dirty="0" smtClean="0"/>
              <a:t>Reduce 1.14 billion gallons of heating oil annually</a:t>
            </a:r>
          </a:p>
          <a:p>
            <a:pPr>
              <a:buClr>
                <a:srgbClr val="006231"/>
              </a:buClr>
            </a:pPr>
            <a:r>
              <a:rPr lang="en-US" sz="1600" dirty="0" smtClean="0"/>
              <a:t>Reinvest $4.5 billion in resulting economic wealth in the Northeast economy, and create 140,200 jobs</a:t>
            </a:r>
          </a:p>
          <a:p>
            <a:pPr>
              <a:buClr>
                <a:srgbClr val="006231"/>
              </a:buClr>
            </a:pPr>
            <a:r>
              <a:rPr lang="en-US" sz="1600" dirty="0" smtClean="0"/>
              <a:t>The market: 9 million homes and businesses off natural gas</a:t>
            </a:r>
          </a:p>
          <a:p>
            <a:pPr>
              <a:buClr>
                <a:srgbClr val="006231"/>
              </a:buClr>
              <a:buFont typeface="Wingdings" pitchFamily="2" charset="2"/>
              <a:buNone/>
            </a:pP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6FC674-F360-4E2D-B608-BDA18457B6E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3493" name="Picture 2" descr="Visi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371600"/>
            <a:ext cx="835972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26D23"/>
                </a:solidFill>
              </a:rPr>
              <a:t>A Bold Midwestern Vision for 2025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533400" y="4800600"/>
            <a:ext cx="8534400" cy="1219200"/>
          </a:xfrm>
        </p:spPr>
        <p:txBody>
          <a:bodyPr/>
          <a:lstStyle/>
          <a:p>
            <a:pPr>
              <a:buClr>
                <a:srgbClr val="006600"/>
              </a:buClr>
            </a:pPr>
            <a:r>
              <a:rPr lang="en-US" sz="1600" dirty="0" smtClean="0"/>
              <a:t>Reduce 1.01 billion gallons of propane and 278 million gallons of heating oil</a:t>
            </a:r>
          </a:p>
          <a:p>
            <a:pPr>
              <a:buClr>
                <a:srgbClr val="006600"/>
              </a:buClr>
            </a:pPr>
            <a:r>
              <a:rPr lang="en-US" sz="1600" dirty="0" smtClean="0"/>
              <a:t>Reinvest $2.2 billion into the Midwest economy</a:t>
            </a:r>
          </a:p>
          <a:p>
            <a:pPr>
              <a:buClr>
                <a:srgbClr val="006600"/>
              </a:buClr>
            </a:pPr>
            <a:r>
              <a:rPr lang="en-US" sz="1600" dirty="0" smtClean="0"/>
              <a:t>Create 13,170 jobs from the expansion of the thermal biomass industry and up to 210,000 direct, indirect and induced jobs</a:t>
            </a:r>
          </a:p>
          <a:p>
            <a:pPr>
              <a:buClr>
                <a:srgbClr val="006600"/>
              </a:buClr>
            </a:pPr>
            <a:r>
              <a:rPr lang="en-US" sz="1600" dirty="0" smtClean="0"/>
              <a:t>Supply 17.2 million green tons of sustainable biomass</a:t>
            </a:r>
          </a:p>
          <a:p>
            <a:pPr>
              <a:buClr>
                <a:srgbClr val="006600"/>
              </a:buClr>
            </a:pPr>
            <a:r>
              <a:rPr lang="en-US" sz="1600" dirty="0" smtClean="0"/>
              <a:t>The market: 12 million homes and businesses are not connected to low-cost natural gas</a:t>
            </a:r>
          </a:p>
          <a:p>
            <a:pPr>
              <a:buClr>
                <a:srgbClr val="006600"/>
              </a:buClr>
            </a:pPr>
            <a:endParaRPr lang="en-US" sz="2000" dirty="0" smtClean="0"/>
          </a:p>
          <a:p>
            <a:pPr>
              <a:buClr>
                <a:srgbClr val="006600"/>
              </a:buClr>
            </a:pP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BA13662-635B-41C0-96A8-1907C21568D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4517" name="Picture 2" descr="http://biomassthermal.org/images/Midwest_Vision_PieChart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6162" y="1447800"/>
            <a:ext cx="76820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609601" y="771525"/>
            <a:ext cx="8210550" cy="1039813"/>
          </a:xfrm>
        </p:spPr>
        <p:txBody>
          <a:bodyPr/>
          <a:lstStyle/>
          <a:p>
            <a:r>
              <a:rPr lang="en-US" dirty="0" smtClean="0">
                <a:solidFill>
                  <a:srgbClr val="F26D23"/>
                </a:solidFill>
              </a:rPr>
              <a:t>What’s Your Vision to Heat the West? 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533400" y="4495800"/>
            <a:ext cx="8534400" cy="1219200"/>
          </a:xfrm>
        </p:spPr>
        <p:txBody>
          <a:bodyPr/>
          <a:lstStyle/>
          <a:p>
            <a:pPr>
              <a:buClr>
                <a:srgbClr val="006600"/>
              </a:buClr>
            </a:pPr>
            <a:r>
              <a:rPr lang="en-US" sz="1800" dirty="0" smtClean="0"/>
              <a:t>Reduce xx billion gallons of propane and xx million gallons of heating oil</a:t>
            </a:r>
          </a:p>
          <a:p>
            <a:pPr>
              <a:buClr>
                <a:srgbClr val="006600"/>
              </a:buClr>
            </a:pPr>
            <a:r>
              <a:rPr lang="en-US" sz="1800" dirty="0" smtClean="0"/>
              <a:t>Reinvest $xx billion into the Western economy</a:t>
            </a:r>
          </a:p>
          <a:p>
            <a:pPr>
              <a:buClr>
                <a:srgbClr val="006600"/>
              </a:buClr>
            </a:pPr>
            <a:r>
              <a:rPr lang="en-US" sz="1800" dirty="0" smtClean="0"/>
              <a:t>Create </a:t>
            </a:r>
            <a:r>
              <a:rPr lang="en-US" sz="1800" dirty="0" err="1" smtClean="0"/>
              <a:t>xx,xxx</a:t>
            </a:r>
            <a:r>
              <a:rPr lang="en-US" sz="1800" dirty="0" smtClean="0"/>
              <a:t> jobs from the expansion of timber, recreation, and thermal energy industry</a:t>
            </a:r>
          </a:p>
          <a:p>
            <a:pPr>
              <a:buClr>
                <a:srgbClr val="006600"/>
              </a:buClr>
            </a:pPr>
            <a:r>
              <a:rPr lang="en-US" sz="1800" dirty="0" smtClean="0"/>
              <a:t>Supply xx million green tons of sustainable biomass, treating xxx thousand acres</a:t>
            </a:r>
          </a:p>
          <a:p>
            <a:pPr>
              <a:buClr>
                <a:srgbClr val="006600"/>
              </a:buClr>
            </a:pPr>
            <a:r>
              <a:rPr lang="en-US" sz="1800" dirty="0" smtClean="0"/>
              <a:t>How big is your market? And how will you grow it?</a:t>
            </a:r>
            <a:endParaRPr lang="en-US" sz="1600" dirty="0" smtClean="0"/>
          </a:p>
          <a:p>
            <a:pPr>
              <a:buClr>
                <a:srgbClr val="006600"/>
              </a:buClr>
            </a:pPr>
            <a:endParaRPr lang="en-US" sz="1800" dirty="0" smtClean="0"/>
          </a:p>
          <a:p>
            <a:pPr>
              <a:buClr>
                <a:srgbClr val="006600"/>
              </a:buClr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BA13662-635B-41C0-96A8-1907C21568D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286000" y="1447800"/>
          <a:ext cx="4419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26D23"/>
                </a:solidFill>
              </a:rPr>
              <a:t>What a Difference a Vision Makes</a:t>
            </a:r>
            <a:endParaRPr lang="en-US" sz="3200" dirty="0" smtClean="0">
              <a:solidFill>
                <a:srgbClr val="F26D23"/>
              </a:solidFill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313613" cy="4038600"/>
          </a:xfrm>
        </p:spPr>
        <p:txBody>
          <a:bodyPr/>
          <a:lstStyle/>
          <a:p>
            <a:pPr>
              <a:buClr>
                <a:srgbClr val="006231"/>
              </a:buClr>
            </a:pPr>
            <a:r>
              <a:rPr lang="en-US" sz="2000" dirty="0" smtClean="0"/>
              <a:t>Vermont – Inclusion in Efficiency Vermont</a:t>
            </a:r>
          </a:p>
          <a:p>
            <a:pPr>
              <a:buClr>
                <a:srgbClr val="006231"/>
              </a:buClr>
            </a:pPr>
            <a:r>
              <a:rPr lang="en-US" sz="2000" dirty="0" smtClean="0"/>
              <a:t>New York – Launch of “Renewable Heat NY,” </a:t>
            </a:r>
            <a:r>
              <a:rPr lang="en-US" sz="2000" dirty="0" smtClean="0"/>
              <a:t>thermal </a:t>
            </a:r>
            <a:r>
              <a:rPr lang="en-US" sz="2000" dirty="0" smtClean="0"/>
              <a:t>PONs</a:t>
            </a:r>
          </a:p>
          <a:p>
            <a:pPr>
              <a:buClr>
                <a:srgbClr val="006231"/>
              </a:buClr>
            </a:pPr>
            <a:r>
              <a:rPr lang="en-US" sz="2000" dirty="0" smtClean="0"/>
              <a:t>Maine - $5K pellet boiler rebate</a:t>
            </a:r>
          </a:p>
          <a:p>
            <a:pPr>
              <a:buClr>
                <a:srgbClr val="006231"/>
              </a:buClr>
            </a:pPr>
            <a:r>
              <a:rPr lang="en-US" sz="2000" dirty="0" smtClean="0"/>
              <a:t>New Hampshire –Thermal REC in RPS</a:t>
            </a:r>
          </a:p>
          <a:p>
            <a:pPr>
              <a:buClr>
                <a:srgbClr val="006231"/>
              </a:buClr>
            </a:pPr>
            <a:r>
              <a:rPr lang="en-US" sz="2000" dirty="0" smtClean="0"/>
              <a:t>Massachusetts – Change out/rebate programs and thermal REC*</a:t>
            </a:r>
          </a:p>
          <a:p>
            <a:pPr>
              <a:buClr>
                <a:srgbClr val="006231"/>
              </a:buClr>
            </a:pPr>
            <a:r>
              <a:rPr lang="en-US" sz="2000" dirty="0" smtClean="0"/>
              <a:t>Maryland – Commercial scale open, thermal REC study</a:t>
            </a:r>
          </a:p>
          <a:p>
            <a:pPr>
              <a:buClr>
                <a:srgbClr val="006231"/>
              </a:buClr>
            </a:pPr>
            <a:r>
              <a:rPr lang="en-US" sz="2000" dirty="0" smtClean="0"/>
              <a:t>Wisconsin – Fuel switching grants</a:t>
            </a:r>
          </a:p>
          <a:p>
            <a:pPr>
              <a:buClr>
                <a:srgbClr val="006231"/>
              </a:buClr>
            </a:pPr>
            <a:r>
              <a:rPr lang="en-US" sz="2000" dirty="0" smtClean="0"/>
              <a:t>Minnesota – SWET leveraging and thermal REC progress</a:t>
            </a:r>
          </a:p>
          <a:p>
            <a:pPr>
              <a:buClr>
                <a:srgbClr val="006231"/>
              </a:buClr>
            </a:pPr>
            <a:r>
              <a:rPr lang="en-US" sz="2000" dirty="0" smtClean="0"/>
              <a:t>Oregon – SWET Pilot, cluster developments &amp; financing</a:t>
            </a:r>
          </a:p>
          <a:p>
            <a:pPr>
              <a:buClr>
                <a:srgbClr val="006231"/>
              </a:buClr>
            </a:pPr>
            <a:r>
              <a:rPr lang="en-US" sz="2000" dirty="0" smtClean="0"/>
              <a:t>Washington – Forest Products Financial Asst. Program</a:t>
            </a:r>
          </a:p>
          <a:p>
            <a:pPr>
              <a:buClr>
                <a:srgbClr val="006231"/>
              </a:buClr>
            </a:pPr>
            <a:r>
              <a:rPr lang="en-US" sz="2000" dirty="0" smtClean="0"/>
              <a:t>California – SWET, SB 1122 </a:t>
            </a:r>
            <a:r>
              <a:rPr lang="en-US" sz="2000" dirty="0" err="1" smtClean="0"/>
              <a:t>bioenergy</a:t>
            </a:r>
            <a:r>
              <a:rPr lang="en-US" sz="2000" dirty="0" smtClean="0"/>
              <a:t> carve-out</a:t>
            </a:r>
            <a:endParaRPr lang="en-US" sz="2000" dirty="0" smtClean="0"/>
          </a:p>
          <a:p>
            <a:pPr>
              <a:buClr>
                <a:srgbClr val="006231"/>
              </a:buClr>
            </a:pPr>
            <a:r>
              <a:rPr lang="en-US" sz="2000" dirty="0" smtClean="0"/>
              <a:t>Idaho – SWET</a:t>
            </a:r>
          </a:p>
          <a:p>
            <a:pPr>
              <a:buClr>
                <a:srgbClr val="006231"/>
              </a:buClr>
            </a:pPr>
            <a:r>
              <a:rPr lang="en-US" sz="2000" dirty="0" smtClean="0"/>
              <a:t>Alaska - SWET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C55E78-782B-4956-A5D8-FB669B692A1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C55E78-782B-4956-A5D8-FB669B692A1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0" name="Picture 5" descr="btec gradient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03781" name="Rectangle 7"/>
          <p:cNvSpPr>
            <a:spLocks/>
          </p:cNvSpPr>
          <p:nvPr/>
        </p:nvSpPr>
        <p:spPr bwMode="auto">
          <a:xfrm>
            <a:off x="228600" y="1111250"/>
            <a:ext cx="8991600" cy="717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88896" tIns="50798" rIns="88896" bIns="50798" anchor="ctr"/>
          <a:lstStyle/>
          <a:p>
            <a:pPr defTabSz="455613" eaLnBrk="0" hangingPunct="0">
              <a:lnSpc>
                <a:spcPct val="90000"/>
              </a:lnSpc>
            </a:pPr>
            <a:r>
              <a:rPr lang="en-US" sz="3200" dirty="0" smtClean="0">
                <a:solidFill>
                  <a:srgbClr val="F26D23"/>
                </a:solidFill>
                <a:latin typeface="+mj-lt"/>
                <a:ea typeface="+mj-ea"/>
                <a:cs typeface="+mj-cs"/>
                <a:sym typeface="Verdana" pitchFamily="34" charset="0"/>
              </a:rPr>
              <a:t>Take Advantage of the (Overlooked) Opportunity</a:t>
            </a:r>
            <a:endParaRPr lang="en-US" sz="3200" dirty="0" smtClean="0">
              <a:solidFill>
                <a:srgbClr val="F26D2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3782" name="Rectangle 8"/>
          <p:cNvSpPr>
            <a:spLocks/>
          </p:cNvSpPr>
          <p:nvPr/>
        </p:nvSpPr>
        <p:spPr bwMode="auto">
          <a:xfrm>
            <a:off x="6551613" y="6246813"/>
            <a:ext cx="2135187" cy="45878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88896" tIns="50798" rIns="88896" bIns="50798" anchor="b"/>
          <a:lstStyle/>
          <a:p>
            <a:pPr algn="r" defTabSz="455613" eaLnBrk="0" hangingPunct="0"/>
            <a:r>
              <a:rPr lang="en-US" sz="1200" b="1">
                <a:solidFill>
                  <a:srgbClr val="000000"/>
                </a:solidFill>
                <a:latin typeface="Verdana" pitchFamily="34" charset="0"/>
                <a:sym typeface="Verdana" pitchFamily="34" charset="0"/>
              </a:rPr>
              <a:t>4</a:t>
            </a:r>
            <a:endParaRPr lang="en-US" sz="1800" b="1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03783" name="Picture 9" descr="Picture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3412" y="2057400"/>
            <a:ext cx="3429000" cy="27717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203784" name="Picture 10" descr="image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38600" y="2133600"/>
            <a:ext cx="4495800" cy="25892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03785" name="Rectangle 11"/>
          <p:cNvSpPr>
            <a:spLocks/>
          </p:cNvSpPr>
          <p:nvPr/>
        </p:nvSpPr>
        <p:spPr bwMode="auto">
          <a:xfrm>
            <a:off x="930275" y="5029200"/>
            <a:ext cx="7740650" cy="12763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marL="444500" indent="-444500" defTabSz="912813" eaLnBrk="0" hangingPunct="0">
              <a:lnSpc>
                <a:spcPct val="90000"/>
              </a:lnSpc>
              <a:buClr>
                <a:srgbClr val="006600"/>
              </a:buClr>
              <a:buSzPct val="200000"/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n-lt"/>
                <a:ea typeface="+mn-ea"/>
                <a:sym typeface="Verdana" pitchFamily="34" charset="0"/>
              </a:rPr>
              <a:t>Thermal energy represents the most efficient use of biomass to make energy</a:t>
            </a:r>
            <a:br>
              <a:rPr lang="en-US" sz="1800" dirty="0" smtClean="0">
                <a:latin typeface="+mn-lt"/>
                <a:ea typeface="+mn-ea"/>
                <a:sym typeface="Verdana" pitchFamily="34" charset="0"/>
              </a:rPr>
            </a:br>
            <a:endParaRPr lang="en-US" sz="1800" dirty="0" smtClean="0">
              <a:latin typeface="+mn-lt"/>
              <a:ea typeface="+mn-ea"/>
              <a:sym typeface="Verdana" pitchFamily="34" charset="0"/>
            </a:endParaRPr>
          </a:p>
          <a:p>
            <a:pPr marL="444500" indent="-444500" defTabSz="912813" eaLnBrk="0" hangingPunct="0">
              <a:lnSpc>
                <a:spcPct val="90000"/>
              </a:lnSpc>
              <a:buClr>
                <a:srgbClr val="006600"/>
              </a:buClr>
              <a:buSzPct val="200000"/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n-lt"/>
                <a:ea typeface="+mn-ea"/>
                <a:sym typeface="Verdana" pitchFamily="34" charset="0"/>
              </a:rPr>
              <a:t>Tremendous potential to address major US energy challenges, especially: dependence on foreign fossil energy and rural development</a:t>
            </a:r>
            <a:endParaRPr lang="en-US" sz="1800" dirty="0" smtClean="0">
              <a:latin typeface="+mn-lt"/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26D23"/>
                </a:solidFill>
              </a:rPr>
              <a:t>Upcoming Thermal Events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313613" cy="4038600"/>
          </a:xfrm>
        </p:spPr>
        <p:txBody>
          <a:bodyPr/>
          <a:lstStyle/>
          <a:p>
            <a:pPr>
              <a:buClr>
                <a:srgbClr val="006231"/>
              </a:buClr>
            </a:pPr>
            <a:r>
              <a:rPr lang="en-US" sz="2000" dirty="0" smtClean="0"/>
              <a:t>Biomass and the USDA’s REAP Program – What you need to know for 2014 and 2015</a:t>
            </a:r>
          </a:p>
          <a:p>
            <a:pPr lvl="1">
              <a:buClr>
                <a:srgbClr val="006231"/>
              </a:buClr>
            </a:pPr>
            <a:r>
              <a:rPr lang="en-US" sz="1800" dirty="0" smtClean="0"/>
              <a:t>Webinar</a:t>
            </a:r>
          </a:p>
          <a:p>
            <a:pPr lvl="1">
              <a:buClr>
                <a:srgbClr val="006231"/>
              </a:buClr>
            </a:pPr>
            <a:r>
              <a:rPr lang="en-US" sz="1800" dirty="0" smtClean="0"/>
              <a:t>June 24, 2014</a:t>
            </a:r>
          </a:p>
          <a:p>
            <a:pPr lvl="1">
              <a:buClr>
                <a:srgbClr val="006231"/>
              </a:buClr>
              <a:buNone/>
            </a:pPr>
            <a:endParaRPr lang="en-US" sz="1800" dirty="0" smtClean="0"/>
          </a:p>
          <a:p>
            <a:pPr>
              <a:buClr>
                <a:srgbClr val="006231"/>
              </a:buClr>
            </a:pPr>
            <a:r>
              <a:rPr lang="en-US" sz="2000" dirty="0" smtClean="0"/>
              <a:t>Healthier Forests Through Sustainable Energy – A Project Debrief</a:t>
            </a:r>
          </a:p>
          <a:p>
            <a:pPr lvl="1">
              <a:buClr>
                <a:srgbClr val="006231"/>
              </a:buClr>
            </a:pPr>
            <a:r>
              <a:rPr lang="en-US" sz="1800" dirty="0" smtClean="0"/>
              <a:t>Webinar</a:t>
            </a:r>
          </a:p>
          <a:p>
            <a:pPr lvl="1">
              <a:buClr>
                <a:srgbClr val="006231"/>
              </a:buClr>
            </a:pPr>
            <a:r>
              <a:rPr lang="en-US" sz="1800" dirty="0" smtClean="0"/>
              <a:t>June 25, 2014</a:t>
            </a:r>
          </a:p>
          <a:p>
            <a:pPr lvl="1">
              <a:buClr>
                <a:srgbClr val="006231"/>
              </a:buClr>
              <a:buNone/>
            </a:pPr>
            <a:endParaRPr lang="en-US" sz="1800" dirty="0" smtClean="0"/>
          </a:p>
          <a:p>
            <a:pPr>
              <a:buClr>
                <a:srgbClr val="006231"/>
              </a:buClr>
            </a:pPr>
            <a:r>
              <a:rPr lang="en-US" sz="2000" dirty="0" err="1" smtClean="0"/>
              <a:t>Hydronic</a:t>
            </a:r>
            <a:r>
              <a:rPr lang="en-US" sz="2000" dirty="0" smtClean="0"/>
              <a:t>-Based Biomass Heating Systems</a:t>
            </a:r>
          </a:p>
          <a:p>
            <a:pPr lvl="1">
              <a:buClr>
                <a:srgbClr val="006231"/>
              </a:buClr>
            </a:pPr>
            <a:r>
              <a:rPr lang="en-US" sz="1800" dirty="0" smtClean="0"/>
              <a:t>Online educational course</a:t>
            </a:r>
          </a:p>
          <a:p>
            <a:pPr lvl="1">
              <a:buClr>
                <a:srgbClr val="006231"/>
              </a:buClr>
            </a:pPr>
            <a:r>
              <a:rPr lang="en-US" sz="1800" dirty="0" smtClean="0"/>
              <a:t>Sept. 15 – Nov. 21, 2014</a:t>
            </a:r>
          </a:p>
          <a:p>
            <a:pPr lvl="1">
              <a:buClr>
                <a:srgbClr val="006231"/>
              </a:buClr>
            </a:pPr>
            <a:r>
              <a:rPr lang="en-US" sz="1800" dirty="0" smtClean="0"/>
              <a:t>Led by John </a:t>
            </a:r>
            <a:r>
              <a:rPr lang="en-US" sz="1800" dirty="0" err="1" smtClean="0"/>
              <a:t>Siegenthaler</a:t>
            </a:r>
            <a:r>
              <a:rPr lang="en-US" sz="1800" dirty="0" smtClean="0"/>
              <a:t>, Appropriate Designs</a:t>
            </a:r>
          </a:p>
          <a:p>
            <a:pPr lvl="1">
              <a:buClr>
                <a:srgbClr val="006231"/>
              </a:buClr>
            </a:pPr>
            <a:endParaRPr lang="en-US" sz="1800" dirty="0" smtClean="0"/>
          </a:p>
          <a:p>
            <a:pPr marL="444500" lvl="1" indent="-444500">
              <a:buClr>
                <a:srgbClr val="006231"/>
              </a:buClr>
              <a:buSzPct val="400000"/>
              <a:buFont typeface="Trebuchet MS" pitchFamily="34" charset="0"/>
              <a:buChar char="."/>
            </a:pPr>
            <a:r>
              <a:rPr lang="en-US" sz="2000" dirty="0" smtClean="0">
                <a:ea typeface="+mn-ea"/>
                <a:cs typeface="+mn-cs"/>
              </a:rPr>
              <a:t>Second Annual National </a:t>
            </a:r>
            <a:r>
              <a:rPr lang="en-US" sz="2000" dirty="0" err="1" smtClean="0">
                <a:ea typeface="+mn-ea"/>
                <a:cs typeface="+mn-cs"/>
              </a:rPr>
              <a:t>Bioenergy</a:t>
            </a:r>
            <a:r>
              <a:rPr lang="en-US" sz="2000" dirty="0" smtClean="0">
                <a:ea typeface="+mn-ea"/>
                <a:cs typeface="+mn-cs"/>
              </a:rPr>
              <a:t> Day</a:t>
            </a:r>
          </a:p>
          <a:p>
            <a:pPr lvl="1">
              <a:buClr>
                <a:srgbClr val="006231"/>
              </a:buClr>
            </a:pPr>
            <a:r>
              <a:rPr lang="en-US" sz="1800" dirty="0" smtClean="0"/>
              <a:t>October 22, 2014</a:t>
            </a:r>
          </a:p>
          <a:p>
            <a:pPr lvl="1">
              <a:buClr>
                <a:srgbClr val="006231"/>
              </a:buClr>
            </a:pPr>
            <a:r>
              <a:rPr lang="en-US" sz="1800" dirty="0" smtClean="0"/>
              <a:t>Events nationwide for power, heat, pellets</a:t>
            </a:r>
          </a:p>
          <a:p>
            <a:pPr>
              <a:buClr>
                <a:srgbClr val="006231"/>
              </a:buClr>
            </a:pPr>
            <a:endParaRPr lang="en-US" sz="2000" dirty="0" smtClean="0"/>
          </a:p>
          <a:p>
            <a:pPr>
              <a:buClr>
                <a:srgbClr val="006231"/>
              </a:buClr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8001000" cy="9144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rgbClr val="006231"/>
                </a:solidFill>
              </a:rPr>
              <a:t>We Are Helping Grow the Biomass Heating and CHP Market</a:t>
            </a:r>
            <a:r>
              <a:rPr lang="en-US" sz="2000" b="1" smtClean="0"/>
              <a:t/>
            </a:r>
            <a:br>
              <a:rPr lang="en-US" sz="2000" b="1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endParaRPr lang="en-US" sz="40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gray">
          <a:xfrm>
            <a:off x="457200" y="1974850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SzPct val="200000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26D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 BTEC Is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SzPct val="20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Non-profit</a:t>
            </a:r>
            <a:r>
              <a:rPr lang="en-US" sz="1800" kern="0" dirty="0" smtClean="0">
                <a:latin typeface="+mn-lt"/>
                <a:ea typeface="+mn-ea"/>
              </a:rPr>
              <a:t> advocacy group with 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 members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U.S., Canada, Europe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SzPct val="20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sectors represented, from landowner</a:t>
            </a:r>
            <a:r>
              <a:rPr lang="en-US" sz="1800" kern="0" dirty="0" smtClean="0">
                <a:latin typeface="+mn-lt"/>
                <a:ea typeface="+mn-ea"/>
              </a:rPr>
              <a:t>s to end users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SzPct val="200000"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SzPct val="200000"/>
              <a:tabLst/>
              <a:defRPr/>
            </a:pPr>
            <a:r>
              <a:rPr lang="en-US" sz="2400" b="1" kern="0" dirty="0" smtClean="0">
                <a:solidFill>
                  <a:srgbClr val="F26D23"/>
                </a:solidFill>
                <a:latin typeface="+mn-lt"/>
                <a:ea typeface="+mn-ea"/>
              </a:rPr>
              <a:t>Why You Should Join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SzPct val="20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Promote the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</a:t>
            </a:r>
            <a:r>
              <a:rPr lang="en-US" sz="1800" kern="0" dirty="0" smtClean="0">
                <a:latin typeface="+mn-lt"/>
                <a:ea typeface="+mn-ea"/>
              </a:rPr>
              <a:t>of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biomass thermal fuels and technology to all industries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SzPct val="20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Achieve policy parity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800" kern="0" dirty="0" smtClean="0">
                <a:latin typeface="+mn-lt"/>
                <a:ea typeface="+mn-ea"/>
              </a:rPr>
              <a:t>at the national and state levels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SzPct val="20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 best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practices and drive innovation </a:t>
            </a:r>
            <a:r>
              <a:rPr lang="en-US" sz="1800" kern="0" dirty="0" smtClean="0">
                <a:latin typeface="+mn-lt"/>
                <a:ea typeface="+mn-ea"/>
              </a:rPr>
              <a:t>and research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SzPct val="200000"/>
              <a:buFont typeface="Arial" pitchFamily="34" charset="0"/>
              <a:buChar char="•"/>
              <a:tabLst/>
              <a:defRPr/>
            </a:pPr>
            <a:r>
              <a:rPr lang="en-US" sz="1800" kern="0" dirty="0" smtClean="0">
                <a:latin typeface="+mn-lt"/>
                <a:ea typeface="+mn-ea"/>
              </a:rPr>
              <a:t>Recognition of our company’s leadership and achievements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SzPct val="200000"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 eaLnBrk="0" hangingPunct="0">
              <a:buClr>
                <a:srgbClr val="006600"/>
              </a:buClr>
              <a:buSzPct val="200000"/>
            </a:pPr>
            <a:endParaRPr lang="en-US" sz="2400" b="1" kern="0" dirty="0" smtClean="0">
              <a:solidFill>
                <a:srgbClr val="006231"/>
              </a:solidFill>
              <a:latin typeface="+mn-lt"/>
              <a:ea typeface="+mn-ea"/>
            </a:endParaRPr>
          </a:p>
          <a:p>
            <a:pPr algn="ctr" eaLnBrk="0" hangingPunct="0">
              <a:buClr>
                <a:srgbClr val="006600"/>
              </a:buClr>
              <a:buSzPct val="200000"/>
            </a:pPr>
            <a:r>
              <a:rPr lang="en-US" sz="2400" b="1" kern="0" dirty="0" smtClean="0">
                <a:solidFill>
                  <a:srgbClr val="006231"/>
                </a:solidFill>
                <a:latin typeface="+mn-lt"/>
                <a:ea typeface="+mn-ea"/>
              </a:rPr>
              <a:t>Join Us!</a:t>
            </a:r>
          </a:p>
          <a:p>
            <a:pPr algn="ctr" eaLnBrk="0" hangingPunct="0">
              <a:buClr>
                <a:srgbClr val="006600"/>
              </a:buClr>
              <a:buSzPct val="200000"/>
            </a:pPr>
            <a:r>
              <a:rPr lang="en-US" sz="1800" kern="0" dirty="0" smtClean="0">
                <a:latin typeface="+mn-lt"/>
                <a:ea typeface="+mn-ea"/>
              </a:rPr>
              <a:t>Membership levels tailored to a company’s size.  Ask me about how to join, email </a:t>
            </a:r>
            <a:r>
              <a:rPr lang="en-US" sz="1800" kern="0" dirty="0" smtClean="0">
                <a:solidFill>
                  <a:srgbClr val="006231"/>
                </a:solidFill>
                <a:latin typeface="+mn-lt"/>
                <a:ea typeface="+mn-ea"/>
              </a:rPr>
              <a:t>info@biomassthermal.org</a:t>
            </a:r>
            <a:r>
              <a:rPr lang="en-US" sz="1800" kern="0" dirty="0" smtClean="0">
                <a:latin typeface="+mn-lt"/>
                <a:ea typeface="+mn-ea"/>
              </a:rPr>
              <a:t>, or visit </a:t>
            </a:r>
            <a:r>
              <a:rPr lang="en-US" sz="1800" kern="0" dirty="0" smtClean="0">
                <a:solidFill>
                  <a:srgbClr val="006231"/>
                </a:solidFill>
                <a:latin typeface="+mn-lt"/>
                <a:ea typeface="+mn-ea"/>
              </a:rPr>
              <a:t>www.biomassthermal.org</a:t>
            </a:r>
          </a:p>
          <a:p>
            <a:pPr eaLnBrk="0" hangingPunct="0">
              <a:buClr>
                <a:srgbClr val="006600"/>
              </a:buClr>
              <a:buSzPct val="200000"/>
            </a:pPr>
            <a:endParaRPr lang="en-US" sz="2400" b="1" kern="0" dirty="0" smtClean="0">
              <a:latin typeface="+mn-lt"/>
              <a:ea typeface="+mn-ea"/>
            </a:endParaRPr>
          </a:p>
          <a:p>
            <a:pPr eaLnBrk="0" hangingPunct="0">
              <a:buClr>
                <a:srgbClr val="006600"/>
              </a:buClr>
              <a:buSzPct val="200000"/>
            </a:pPr>
            <a:endParaRPr lang="en-US" sz="2400" b="1" kern="0" dirty="0"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609600" y="771525"/>
            <a:ext cx="7837487" cy="1039813"/>
          </a:xfrm>
        </p:spPr>
        <p:txBody>
          <a:bodyPr/>
          <a:lstStyle/>
          <a:p>
            <a:r>
              <a:rPr lang="en-US" dirty="0" smtClean="0">
                <a:solidFill>
                  <a:srgbClr val="F26D23"/>
                </a:solidFill>
              </a:rPr>
              <a:t>About BTEC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769225" cy="44196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1800" dirty="0" smtClean="0">
                <a:cs typeface="+mn-cs"/>
              </a:rPr>
              <a:t>The Biomass Thermal Energy Council (BTEC) is the industry trade association dedicated to advancing the use of biomass for heat and other thermal energy applications</a:t>
            </a:r>
            <a:r>
              <a:rPr lang="en-US" sz="1600" dirty="0" smtClean="0">
                <a:cs typeface="+mn-cs"/>
              </a:rPr>
              <a:t>.</a:t>
            </a:r>
          </a:p>
          <a:p>
            <a:pPr>
              <a:defRPr/>
            </a:pPr>
            <a:endParaRPr lang="en-US" sz="1600" dirty="0">
              <a:cs typeface="+mn-cs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000000"/>
                </a:solidFill>
                <a:cs typeface="+mn-cs"/>
              </a:rPr>
              <a:t>Why was BTEC established</a:t>
            </a:r>
            <a:r>
              <a:rPr lang="en-US" sz="1800" b="1" dirty="0" smtClean="0">
                <a:solidFill>
                  <a:srgbClr val="000000"/>
                </a:solidFill>
                <a:cs typeface="+mn-cs"/>
              </a:rPr>
              <a:t>?</a:t>
            </a:r>
          </a:p>
          <a:p>
            <a:pPr>
              <a:buClr>
                <a:srgbClr val="006600"/>
              </a:buClr>
              <a:buSzPct val="200000"/>
              <a:buFont typeface="Arial" pitchFamily="34" charset="0"/>
              <a:buChar char="•"/>
              <a:defRPr/>
            </a:pPr>
            <a:r>
              <a:rPr lang="en-US" sz="1800" dirty="0" smtClean="0"/>
              <a:t>To </a:t>
            </a:r>
            <a:r>
              <a:rPr lang="en-US" sz="1800" b="1" dirty="0" smtClean="0"/>
              <a:t>advocate for and promote</a:t>
            </a:r>
            <a:r>
              <a:rPr lang="en-US" sz="1800" dirty="0" smtClean="0"/>
              <a:t> the biomass thermal industry in the national energy policy debate</a:t>
            </a:r>
          </a:p>
          <a:p>
            <a:pPr>
              <a:buClr>
                <a:srgbClr val="006600"/>
              </a:buClr>
              <a:buSzPct val="200000"/>
              <a:buFont typeface="Arial" pitchFamily="34" charset="0"/>
              <a:buChar char="•"/>
              <a:defRPr/>
            </a:pPr>
            <a:r>
              <a:rPr lang="en-US" sz="1800" dirty="0" smtClean="0"/>
              <a:t>To </a:t>
            </a:r>
            <a:r>
              <a:rPr lang="en-US" sz="1800" b="1" dirty="0" smtClean="0"/>
              <a:t>reach out to and educate </a:t>
            </a:r>
            <a:r>
              <a:rPr lang="en-US" sz="1800" dirty="0" smtClean="0"/>
              <a:t>the public and decision makers on the benefits and advantages of using biomass for heat and CHP</a:t>
            </a:r>
          </a:p>
          <a:p>
            <a:pPr>
              <a:buClr>
                <a:srgbClr val="006600"/>
              </a:buClr>
              <a:buSzPct val="200000"/>
              <a:buFont typeface="Arial" pitchFamily="34" charset="0"/>
              <a:buChar char="•"/>
              <a:defRPr/>
            </a:pPr>
            <a:r>
              <a:rPr lang="en-US" sz="1800" dirty="0" smtClean="0"/>
              <a:t>To </a:t>
            </a:r>
            <a:r>
              <a:rPr lang="en-US" sz="1800" b="1" dirty="0" smtClean="0"/>
              <a:t>develop biomass energy research </a:t>
            </a:r>
            <a:r>
              <a:rPr lang="en-US" sz="1800" dirty="0" smtClean="0"/>
              <a:t>and analysis that enables sound investment and policy decisions </a:t>
            </a:r>
            <a:endParaRPr lang="en-US" sz="1800" dirty="0"/>
          </a:p>
        </p:txBody>
      </p:sp>
      <p:pic>
        <p:nvPicPr>
          <p:cNvPr id="108548" name="Picture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5105400"/>
            <a:ext cx="1279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9" name="Picture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33600" y="5791200"/>
            <a:ext cx="1112838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0" name="Picture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24200" y="5181600"/>
            <a:ext cx="13144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1" name="Picture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3712" y="5791200"/>
            <a:ext cx="92868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4" name="Slide Number Placeholder 3"/>
          <p:cNvSpPr txBox="1">
            <a:spLocks/>
          </p:cNvSpPr>
          <p:nvPr/>
        </p:nvSpPr>
        <p:spPr bwMode="auto">
          <a:xfrm>
            <a:off x="65532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E8B76454-F396-4046-B6CD-42BC040E41C5}" type="slidenum">
              <a:rPr lang="en-US">
                <a:solidFill>
                  <a:srgbClr val="000000"/>
                </a:solidFill>
              </a:rPr>
              <a:pPr algn="r" eaLnBrk="0" hangingPunct="0"/>
              <a:t>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8555" name="Picture 2" descr="Central Boiler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45137" y="5181600"/>
            <a:ext cx="10080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Bear Mountain Forest Products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91000" y="5791200"/>
            <a:ext cx="1219200" cy="8413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emberMap_cmyk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31427" y="1143000"/>
            <a:ext cx="8507773" cy="5448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26D23"/>
                </a:solidFill>
              </a:rPr>
              <a:t>Biomass Feedstocks</a:t>
            </a:r>
            <a:endParaRPr lang="en-US" sz="3200" dirty="0" smtClean="0">
              <a:solidFill>
                <a:srgbClr val="F26D2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C55E78-782B-4956-A5D8-FB669B692A1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14400" y="1295400"/>
            <a:ext cx="6858000" cy="5111262"/>
            <a:chOff x="304800" y="1295400"/>
            <a:chExt cx="6858000" cy="5111262"/>
          </a:xfrm>
        </p:grpSpPr>
        <p:pic>
          <p:nvPicPr>
            <p:cNvPr id="24579" name="Picture 3" descr="C:\Documents and Settings\jseymour\Desktop\small_map_biomass_primary_mill_residues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04801" y="1295400"/>
              <a:ext cx="3276600" cy="2529535"/>
            </a:xfrm>
            <a:prstGeom prst="rect">
              <a:avLst/>
            </a:prstGeom>
            <a:noFill/>
          </p:spPr>
        </p:pic>
        <p:pic>
          <p:nvPicPr>
            <p:cNvPr id="24580" name="Picture 4" descr="C:\Documents and Settings\jseymour\Desktop\small_map_biomass_forest_residues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810000" y="1295400"/>
              <a:ext cx="3276600" cy="2529535"/>
            </a:xfrm>
            <a:prstGeom prst="rect">
              <a:avLst/>
            </a:prstGeom>
            <a:noFill/>
          </p:spPr>
        </p:pic>
        <p:pic>
          <p:nvPicPr>
            <p:cNvPr id="24581" name="Picture 5" descr="C:\Documents and Settings\jseymour\Desktop\small_map_biomass_crop_residues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04800" y="3886201"/>
              <a:ext cx="3257254" cy="2514600"/>
            </a:xfrm>
            <a:prstGeom prst="rect">
              <a:avLst/>
            </a:prstGeom>
            <a:noFill/>
          </p:spPr>
        </p:pic>
        <p:pic>
          <p:nvPicPr>
            <p:cNvPr id="24582" name="Picture 6" descr="C:\Documents and Settings\jseymour\Desktop\small_biomass_secondary_mill_2012_01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886200" y="3886200"/>
              <a:ext cx="3276600" cy="25204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26D23"/>
                </a:solidFill>
              </a:rPr>
              <a:t>Residential Market</a:t>
            </a:r>
            <a:endParaRPr lang="en-US" sz="3200" dirty="0" smtClean="0">
              <a:solidFill>
                <a:srgbClr val="F26D23"/>
              </a:solidFill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313613" cy="4038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sz="2400" dirty="0" smtClean="0"/>
              <a:t>Approximately 10 million U.S homes</a:t>
            </a:r>
          </a:p>
          <a:p>
            <a:pPr lvl="1">
              <a:buClr>
                <a:srgbClr val="0066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/>
              <a:t>2 million homes heat primarily with wood</a:t>
            </a:r>
          </a:p>
          <a:p>
            <a:pPr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sz="2400" dirty="0" smtClean="0"/>
              <a:t>Estimated 2.8 million homes w/ pellet stoves; central systems gaining traction</a:t>
            </a:r>
          </a:p>
          <a:p>
            <a:pPr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sz="2400" dirty="0" smtClean="0"/>
              <a:t>Pellet and cordwood appliance shipments up 12% and 15% from 2012, respectively</a:t>
            </a:r>
            <a:r>
              <a:rPr lang="en-US" sz="1050" dirty="0" smtClean="0"/>
              <a:t>(HPBA ‘14)</a:t>
            </a:r>
          </a:p>
          <a:p>
            <a:pPr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sz="2400" dirty="0" smtClean="0"/>
              <a:t>Demonstration and bulk storage taking off (OR, VT, NY, ME), significant innovation</a:t>
            </a:r>
          </a:p>
          <a:p>
            <a:pPr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sz="2400" dirty="0" smtClean="0"/>
              <a:t>Challenges include:</a:t>
            </a:r>
          </a:p>
          <a:p>
            <a:pPr lvl="1">
              <a:buClr>
                <a:srgbClr val="0066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/>
              <a:t>New emissions limits for new appliances in Feb. ‘15</a:t>
            </a:r>
          </a:p>
          <a:p>
            <a:pPr lvl="1">
              <a:buClr>
                <a:srgbClr val="0066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/>
              <a:t>High capital costs of central systems and bulk storage</a:t>
            </a:r>
          </a:p>
          <a:p>
            <a:pPr lvl="1">
              <a:buClr>
                <a:srgbClr val="0066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/>
              <a:t>Volatile sales cycle driven by comparative fuel costs</a:t>
            </a:r>
          </a:p>
          <a:p>
            <a:pPr lvl="1">
              <a:buClr>
                <a:srgbClr val="0066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/>
              <a:t>Installation expertise</a:t>
            </a:r>
          </a:p>
          <a:p>
            <a:pPr>
              <a:buClr>
                <a:srgbClr val="006600"/>
              </a:buClr>
              <a:buSzPct val="200000"/>
              <a:buFont typeface="Arial" pitchFamily="34" charset="0"/>
              <a:buChar char="•"/>
            </a:pPr>
            <a:endParaRPr lang="en-US" sz="2400" dirty="0" smtClean="0"/>
          </a:p>
          <a:p>
            <a:pPr>
              <a:buClr>
                <a:srgbClr val="006600"/>
              </a:buClr>
              <a:buSzPct val="200000"/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C55E78-782B-4956-A5D8-FB669B692A1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C55E78-782B-4956-A5D8-FB669B692A1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783236"/>
            <a:ext cx="6553200" cy="569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14400" y="6400800"/>
            <a:ext cx="3886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Graph credit: Alliance for Green Heat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t.common.streams.StreamSer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4038600" cy="2687358"/>
          </a:xfrm>
        </p:spPr>
      </p:pic>
      <p:pic>
        <p:nvPicPr>
          <p:cNvPr id="5" name="Picture 4" descr="5137733e9c3cb.imag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76400" y="3581400"/>
            <a:ext cx="3431202" cy="2967990"/>
          </a:xfrm>
          <a:prstGeom prst="rect">
            <a:avLst/>
          </a:prstGeom>
        </p:spPr>
      </p:pic>
      <p:pic>
        <p:nvPicPr>
          <p:cNvPr id="6" name="Picture 5" descr="silo.jpg"/>
          <p:cNvPicPr>
            <a:picLocks noChangeAspect="1"/>
          </p:cNvPicPr>
          <p:nvPr/>
        </p:nvPicPr>
        <p:blipFill>
          <a:blip r:embed="rId4" cstate="print"/>
          <a:srcRect r="14706"/>
          <a:stretch>
            <a:fillRect/>
          </a:stretch>
        </p:blipFill>
        <p:spPr>
          <a:xfrm>
            <a:off x="5334000" y="1752600"/>
            <a:ext cx="3392237" cy="2667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26D23"/>
                </a:solidFill>
              </a:rPr>
              <a:t>Commercial &amp; Institutional Market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313613" cy="4038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sz="2400" dirty="0" smtClean="0"/>
              <a:t>Est. 10,000 industrial and commercial biomass boilers</a:t>
            </a:r>
          </a:p>
          <a:p>
            <a:pPr lvl="1">
              <a:buClr>
                <a:srgbClr val="0066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/>
              <a:t>Est. 500 biomass CHP/co-gen sites</a:t>
            </a:r>
          </a:p>
          <a:p>
            <a:pPr lvl="1">
              <a:buClr>
                <a:srgbClr val="0066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/>
              <a:t>Est. 400 institutional (i.e. </a:t>
            </a:r>
            <a:r>
              <a:rPr lang="en-US" sz="2000" dirty="0" err="1" smtClean="0"/>
              <a:t>gov’t</a:t>
            </a:r>
            <a:r>
              <a:rPr lang="en-US" sz="2000" dirty="0" smtClean="0"/>
              <a:t>, campus) sites</a:t>
            </a:r>
          </a:p>
          <a:p>
            <a:pPr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sz="2400" dirty="0" smtClean="0"/>
              <a:t>Fuel costs remain primary driver for fuel switching</a:t>
            </a:r>
          </a:p>
          <a:p>
            <a:pPr>
              <a:buClr>
                <a:srgbClr val="006600"/>
              </a:buClr>
              <a:buSzPct val="200000"/>
              <a:buFont typeface="Arial" pitchFamily="34" charset="0"/>
              <a:buChar char="•"/>
            </a:pPr>
            <a:r>
              <a:rPr lang="en-US" sz="2400" dirty="0" smtClean="0"/>
              <a:t>Challenges include:</a:t>
            </a:r>
          </a:p>
          <a:p>
            <a:pPr lvl="1">
              <a:buClr>
                <a:srgbClr val="0066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/>
              <a:t>Recently implemented Boiler MACT emissions regulations (tune ups for &lt;10MMBtu)</a:t>
            </a:r>
          </a:p>
          <a:p>
            <a:pPr lvl="1">
              <a:buClr>
                <a:srgbClr val="0066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/>
              <a:t>High capital costs</a:t>
            </a:r>
          </a:p>
          <a:p>
            <a:pPr lvl="1">
              <a:buClr>
                <a:srgbClr val="0066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/>
              <a:t>Community support</a:t>
            </a:r>
          </a:p>
          <a:p>
            <a:pPr lvl="1">
              <a:buClr>
                <a:srgbClr val="0066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/>
              <a:t>Data gathering</a:t>
            </a:r>
          </a:p>
          <a:p>
            <a:pPr lvl="1">
              <a:buClr>
                <a:srgbClr val="0066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/>
              <a:t>Standards and A/E acceptance</a:t>
            </a:r>
          </a:p>
          <a:p>
            <a:pPr lvl="1">
              <a:buClr>
                <a:srgbClr val="006600"/>
              </a:buClr>
              <a:buSzPct val="200000"/>
              <a:buFont typeface="Arial" pitchFamily="34" charset="0"/>
              <a:buChar char="•"/>
            </a:pPr>
            <a:endParaRPr lang="en-US" dirty="0" smtClean="0"/>
          </a:p>
          <a:p>
            <a:pPr>
              <a:buClr>
                <a:srgbClr val="006600"/>
              </a:buClr>
              <a:buSzPct val="200000"/>
              <a:buFont typeface="Arial" pitchFamily="34" charset="0"/>
              <a:buChar char="•"/>
            </a:pPr>
            <a:endParaRPr lang="en-US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C55E78-782B-4956-A5D8-FB669B692A1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3_Office Theme">
  <a:themeElements>
    <a:clrScheme name="3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3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Benutzerdefiniertes Design">
  <a:themeElements>
    <a:clrScheme name="10_Benutzerdefiniertes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Benutzerdefiniertes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Benutzerdefiniertes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4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5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Benutzerdefiniertes Design">
  <a:themeElements>
    <a:clrScheme name="3_Benutzerdefiniertes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Benutzerdefiniertes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enutzerdefiniertes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6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7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8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9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0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2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3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4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Benutzerdefiniertes Design">
  <a:themeElements>
    <a:clrScheme name="6_Benutzerdefiniertes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Benutzerdefiniertes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Benutzerdefiniertes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5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16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17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Benutzerdefiniertes Design">
  <a:themeElements>
    <a:clrScheme name="4_Benutzerdefiniertes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Benutzerdefiniertes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enutzerdefiniertes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Benutzerdefiniertes Design">
  <a:themeElements>
    <a:clrScheme name="5_Benutzerdefiniertes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Benutzerdefiniertes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enutzerdefiniertes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4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4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Benutzerdefiniertes Design">
  <a:themeElements>
    <a:clrScheme name="7_Benutzerdefiniertes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Benutzerdefiniertes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Benutzerdefiniertes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Benutzerdefiniertes Design">
  <a:themeElements>
    <a:clrScheme name="8_Benutzerdefiniertes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Benutzerdefiniertes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Benutzerdefiniertes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Benutzerdefiniertes Design">
  <a:themeElements>
    <a:clrScheme name="9_Benutzerdefiniertes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Benutzerdefiniertes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Benutzerdefiniertes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7098</TotalTime>
  <Words>1006</Words>
  <Application>Microsoft Office PowerPoint</Application>
  <PresentationFormat>On-screen Show (4:3)</PresentationFormat>
  <Paragraphs>174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50</vt:i4>
      </vt:variant>
      <vt:variant>
        <vt:lpstr>Slide Titles</vt:lpstr>
      </vt:variant>
      <vt:variant>
        <vt:i4>21</vt:i4>
      </vt:variant>
    </vt:vector>
  </HeadingPairs>
  <TitlesOfParts>
    <vt:vector size="71" baseType="lpstr">
      <vt:lpstr>3_Office Theme</vt:lpstr>
      <vt:lpstr>3_Benutzerdefiniertes Design</vt:lpstr>
      <vt:lpstr>6_Benutzerdefiniertes Design</vt:lpstr>
      <vt:lpstr>4_Benutzerdefiniertes Design</vt:lpstr>
      <vt:lpstr>5_Benutzerdefiniertes Design</vt:lpstr>
      <vt:lpstr>4_Office Theme</vt:lpstr>
      <vt:lpstr>7_Benutzerdefiniertes Design</vt:lpstr>
      <vt:lpstr>8_Benutzerdefiniertes Design</vt:lpstr>
      <vt:lpstr>9_Benutzerdefiniertes Design</vt:lpstr>
      <vt:lpstr>10_Benutzerdefiniertes Design</vt:lpstr>
      <vt:lpstr>1_Custom Design</vt:lpstr>
      <vt:lpstr>3_Custom Design</vt:lpstr>
      <vt:lpstr>4_Custom Design</vt:lpstr>
      <vt:lpstr>Apex</vt:lpstr>
      <vt:lpstr>1_Apex</vt:lpstr>
      <vt:lpstr>2_Apex</vt:lpstr>
      <vt:lpstr>3_Apex</vt:lpstr>
      <vt:lpstr>4_Apex</vt:lpstr>
      <vt:lpstr>5_Apex</vt:lpstr>
      <vt:lpstr>6_Apex</vt:lpstr>
      <vt:lpstr>7_Apex</vt:lpstr>
      <vt:lpstr>8_Apex</vt:lpstr>
      <vt:lpstr>9_Apex</vt:lpstr>
      <vt:lpstr>10_Apex</vt:lpstr>
      <vt:lpstr>11_Apex</vt:lpstr>
      <vt:lpstr>12_Apex</vt:lpstr>
      <vt:lpstr>13_Apex</vt:lpstr>
      <vt:lpstr>14_Apex</vt:lpstr>
      <vt:lpstr>8_Office Theme</vt:lpstr>
      <vt:lpstr>15_Apex</vt:lpstr>
      <vt:lpstr>16_Apex</vt:lpstr>
      <vt:lpstr>17_Apex</vt:lpstr>
      <vt:lpstr>Office Theme</vt:lpstr>
      <vt:lpstr>1_Office Theme</vt:lpstr>
      <vt:lpstr>2_Office Theme</vt:lpstr>
      <vt:lpstr>5_Office Theme</vt:lpstr>
      <vt:lpstr>6_Office Theme</vt:lpstr>
      <vt:lpstr>7_Office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Bioenergy for Heat The U.S. market, challenges, and opportunities  Joe Seymour, BTEC, June 17, 2014</vt:lpstr>
      <vt:lpstr>Slide 2</vt:lpstr>
      <vt:lpstr>About BTEC</vt:lpstr>
      <vt:lpstr>Slide 4</vt:lpstr>
      <vt:lpstr>Biomass Feedstocks</vt:lpstr>
      <vt:lpstr>Residential Market</vt:lpstr>
      <vt:lpstr>Slide 7</vt:lpstr>
      <vt:lpstr>Slide 8</vt:lpstr>
      <vt:lpstr>Commercial &amp; Institutional Market</vt:lpstr>
      <vt:lpstr>Slide 10</vt:lpstr>
      <vt:lpstr>Wood2Energy.Org &amp; Data Collection</vt:lpstr>
      <vt:lpstr>Federal Incentives? Yes*</vt:lpstr>
      <vt:lpstr>Farm Bill Energy Title</vt:lpstr>
      <vt:lpstr>Proposed Policy Parity</vt:lpstr>
      <vt:lpstr>A Bold Northeast Vision for 2025</vt:lpstr>
      <vt:lpstr>A Bold Midwestern Vision for 2025</vt:lpstr>
      <vt:lpstr>What’s Your Vision to Heat the West? </vt:lpstr>
      <vt:lpstr>What a Difference a Vision Makes</vt:lpstr>
      <vt:lpstr>Slide 19</vt:lpstr>
      <vt:lpstr>Upcoming Thermal Events</vt:lpstr>
      <vt:lpstr>We Are Helping Grow the Biomass Heating and CHP Market    </vt:lpstr>
    </vt:vector>
  </TitlesOfParts>
  <Company>Site License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Site License</dc:creator>
  <cp:lastModifiedBy>Joe Seymour</cp:lastModifiedBy>
  <cp:revision>647</cp:revision>
  <dcterms:created xsi:type="dcterms:W3CDTF">2010-03-30T03:40:56Z</dcterms:created>
  <dcterms:modified xsi:type="dcterms:W3CDTF">2014-06-17T17:18:26Z</dcterms:modified>
</cp:coreProperties>
</file>