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13" r:id="rId2"/>
    <p:sldId id="277" r:id="rId3"/>
    <p:sldId id="274" r:id="rId4"/>
    <p:sldId id="307" r:id="rId5"/>
    <p:sldId id="306" r:id="rId6"/>
    <p:sldId id="280" r:id="rId7"/>
    <p:sldId id="284" r:id="rId8"/>
  </p:sldIdLst>
  <p:sldSz cx="9144000" cy="6858000" type="screen4x3"/>
  <p:notesSz cx="9083675" cy="6858000"/>
  <p:custShowLst>
    <p:custShow name="Custom Show 1" id="0">
      <p:sldLst/>
    </p:custShow>
  </p:custShow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0000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059" autoAdjust="0"/>
    <p:restoredTop sz="94743" autoAdjust="0"/>
  </p:normalViewPr>
  <p:slideViewPr>
    <p:cSldViewPr>
      <p:cViewPr varScale="1">
        <p:scale>
          <a:sx n="122" d="100"/>
          <a:sy n="122" d="100"/>
        </p:scale>
        <p:origin x="-27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217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93732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925" tIns="14962" rIns="29925" bIns="14962" numCol="1" anchor="t" anchorCtr="0" compatLnSpc="1">
            <a:prstTxWarp prst="textNoShape">
              <a:avLst/>
            </a:prstTxWarp>
          </a:bodyPr>
          <a:lstStyle>
            <a:lvl1pPr defTabSz="298450">
              <a:defRPr sz="400"/>
            </a:lvl1pPr>
          </a:lstStyle>
          <a:p>
            <a:endParaRPr lang="en-US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43174" y="0"/>
            <a:ext cx="3938911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925" tIns="14962" rIns="29925" bIns="14962" numCol="1" anchor="t" anchorCtr="0" compatLnSpc="1">
            <a:prstTxWarp prst="textNoShape">
              <a:avLst/>
            </a:prstTxWarp>
          </a:bodyPr>
          <a:lstStyle>
            <a:lvl1pPr algn="r" defTabSz="298450">
              <a:defRPr sz="400"/>
            </a:lvl1pPr>
          </a:lstStyle>
          <a:p>
            <a:endParaRPr lang="en-US"/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513513"/>
            <a:ext cx="393732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925" tIns="14962" rIns="29925" bIns="14962" numCol="1" anchor="b" anchorCtr="0" compatLnSpc="1">
            <a:prstTxWarp prst="textNoShape">
              <a:avLst/>
            </a:prstTxWarp>
          </a:bodyPr>
          <a:lstStyle>
            <a:lvl1pPr defTabSz="298450">
              <a:defRPr sz="400"/>
            </a:lvl1pPr>
          </a:lstStyle>
          <a:p>
            <a:endParaRPr lang="en-US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43174" y="6513513"/>
            <a:ext cx="3938911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925" tIns="14962" rIns="29925" bIns="14962" numCol="1" anchor="b" anchorCtr="0" compatLnSpc="1">
            <a:prstTxWarp prst="textNoShape">
              <a:avLst/>
            </a:prstTxWarp>
          </a:bodyPr>
          <a:lstStyle>
            <a:lvl1pPr algn="r" defTabSz="298450">
              <a:defRPr sz="400"/>
            </a:lvl1pPr>
          </a:lstStyle>
          <a:p>
            <a:fld id="{950067C1-D926-40ED-BA95-BA38692A3E4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93732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1203" tIns="30601" rIns="61203" bIns="30601" numCol="1" anchor="t" anchorCtr="0" compatLnSpc="1">
            <a:prstTxWarp prst="textNoShape">
              <a:avLst/>
            </a:prstTxWarp>
          </a:bodyPr>
          <a:lstStyle>
            <a:lvl1pPr defTabSz="612775" eaLnBrk="0" hangingPunct="0">
              <a:defRPr sz="800"/>
            </a:lvl1pPr>
          </a:lstStyle>
          <a:p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44765" y="0"/>
            <a:ext cx="393732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1203" tIns="30601" rIns="61203" bIns="30601" numCol="1" anchor="t" anchorCtr="0" compatLnSpc="1">
            <a:prstTxWarp prst="textNoShape">
              <a:avLst/>
            </a:prstTxWarp>
          </a:bodyPr>
          <a:lstStyle>
            <a:lvl1pPr algn="r" defTabSz="612775" eaLnBrk="0" hangingPunct="0">
              <a:defRPr sz="800"/>
            </a:lvl1pPr>
          </a:lstStyle>
          <a:p>
            <a:fld id="{2A481FAC-FF90-4946-91BA-E263493A87A8}" type="datetimeFigureOut">
              <a:rPr lang="en-US"/>
              <a:pPr/>
              <a:t>2/7/2014</a:t>
            </a:fld>
            <a:endParaRPr lang="en-US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27338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368" y="3257550"/>
            <a:ext cx="726694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1203" tIns="30601" rIns="61203" bIns="306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513513"/>
            <a:ext cx="393732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1203" tIns="30601" rIns="61203" bIns="30601" numCol="1" anchor="b" anchorCtr="0" compatLnSpc="1">
            <a:prstTxWarp prst="textNoShape">
              <a:avLst/>
            </a:prstTxWarp>
          </a:bodyPr>
          <a:lstStyle>
            <a:lvl1pPr defTabSz="612775" eaLnBrk="0" hangingPunct="0">
              <a:defRPr sz="800"/>
            </a:lvl1pPr>
          </a:lstStyle>
          <a:p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44765" y="6513513"/>
            <a:ext cx="393732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1203" tIns="30601" rIns="61203" bIns="30601" numCol="1" anchor="b" anchorCtr="0" compatLnSpc="1">
            <a:prstTxWarp prst="textNoShape">
              <a:avLst/>
            </a:prstTxWarp>
          </a:bodyPr>
          <a:lstStyle>
            <a:lvl1pPr algn="r" defTabSz="612775" eaLnBrk="0" hangingPunct="0">
              <a:defRPr sz="800"/>
            </a:lvl1pPr>
          </a:lstStyle>
          <a:p>
            <a:fld id="{A03AD228-63D2-4033-B66F-A7CB9D6B167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A1871-EA9C-41A7-99A1-28C16FBF23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0F1833-0514-423F-803D-4AE959BE81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BA278-E01D-48A8-8C4B-FED8334969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4C9CF3-0C2C-46F7-AC94-93E2C4651B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FCEEB4-98AE-44C6-8A0C-6F04DA5A63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4642E-4D9B-4F3E-9D5C-3F95C2EE4E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6F427-7EB0-4542-AF12-09769DECE0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4E0F57-39F1-4F51-84C1-DBB83EEC4D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114D7-0A5E-42F8-B68D-45EF4EF579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D0F49B-8FDC-42EB-B4B5-3C4E9EFB9F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B029B-DDA6-4739-99C7-DEEEAA610B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/>
            </a:gs>
            <a:gs pos="50000">
              <a:schemeClr val="accent1">
                <a:gamma/>
                <a:tint val="38039"/>
                <a:invGamma/>
              </a:schemeClr>
            </a:gs>
            <a:gs pos="100000">
              <a:schemeClr val="accent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9A8B138F-09A2-4408-A038-5FEB1C26FB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914400" y="0"/>
            <a:ext cx="7772400" cy="914400"/>
          </a:xfrm>
        </p:spPr>
        <p:txBody>
          <a:bodyPr/>
          <a:lstStyle/>
          <a:p>
            <a:pPr eaLnBrk="1" hangingPunct="1"/>
            <a:r>
              <a:rPr lang="en-US" sz="5400" smtClean="0">
                <a:latin typeface="Arial Black" pitchFamily="34" charset="0"/>
              </a:rPr>
              <a:t>CNFbiofuel™</a:t>
            </a:r>
          </a:p>
        </p:txBody>
      </p:sp>
      <p:sp>
        <p:nvSpPr>
          <p:cNvPr id="2051" name="Rectangle 5"/>
          <p:cNvSpPr>
            <a:spLocks noGrp="1" noChangeArrowheads="1"/>
          </p:cNvSpPr>
          <p:nvPr>
            <p:ph type="subTitle" idx="4294967295"/>
          </p:nvPr>
        </p:nvSpPr>
        <p:spPr>
          <a:xfrm>
            <a:off x="228600" y="1219200"/>
            <a:ext cx="5181600" cy="56388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b="1" smtClean="0"/>
              <a:t>CNFbiofuel, Inc.</a:t>
            </a:r>
          </a:p>
          <a:p>
            <a:pPr marL="0" indent="0" eaLnBrk="1" hangingPunct="1">
              <a:buFontTx/>
              <a:buNone/>
            </a:pPr>
            <a:r>
              <a:rPr lang="en-US" smtClean="0"/>
              <a:t>5038 Salida Blvd. </a:t>
            </a:r>
          </a:p>
          <a:p>
            <a:pPr marL="0" indent="0" eaLnBrk="1" hangingPunct="1">
              <a:buFontTx/>
              <a:buNone/>
            </a:pPr>
            <a:r>
              <a:rPr lang="en-US" smtClean="0"/>
              <a:t>Salida CA 95368, USA</a:t>
            </a:r>
          </a:p>
          <a:p>
            <a:pPr marL="0" indent="0" eaLnBrk="1" hangingPunct="1">
              <a:buFontTx/>
              <a:buNone/>
            </a:pPr>
            <a:endParaRPr lang="en-US" smtClean="0"/>
          </a:p>
          <a:p>
            <a:pPr marL="0" indent="0" eaLnBrk="1" hangingPunct="1">
              <a:buFontTx/>
              <a:buNone/>
            </a:pPr>
            <a:r>
              <a:rPr lang="en-US" smtClean="0"/>
              <a:t>Phone: (209) 545-1663 </a:t>
            </a:r>
          </a:p>
          <a:p>
            <a:pPr marL="0" indent="0" eaLnBrk="1" hangingPunct="1">
              <a:buFontTx/>
              <a:buNone/>
            </a:pPr>
            <a:r>
              <a:rPr lang="en-US" smtClean="0"/>
              <a:t>Fax: (209) 545-3533 </a:t>
            </a:r>
          </a:p>
          <a:p>
            <a:pPr marL="0" indent="0" eaLnBrk="1" hangingPunct="1">
              <a:buFontTx/>
              <a:buNone/>
            </a:pPr>
            <a:endParaRPr lang="en-US" smtClean="0"/>
          </a:p>
          <a:p>
            <a:pPr marL="0" indent="0" eaLnBrk="1" hangingPunct="1">
              <a:buFontTx/>
              <a:buNone/>
            </a:pPr>
            <a:r>
              <a:rPr lang="en-US" smtClean="0"/>
              <a:t>info@CNFbiofuel.com </a:t>
            </a:r>
          </a:p>
          <a:p>
            <a:pPr marL="0" indent="0" eaLnBrk="1" hangingPunct="1">
              <a:buFontTx/>
              <a:buNone/>
            </a:pPr>
            <a:r>
              <a:rPr lang="en-US" smtClean="0"/>
              <a:t>www.CNFbiofuel.com</a:t>
            </a:r>
          </a:p>
        </p:txBody>
      </p:sp>
      <p:pic>
        <p:nvPicPr>
          <p:cNvPr id="2052" name="Picture 4" descr="biocoal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95750" y="838200"/>
            <a:ext cx="504825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b="1" smtClean="0"/>
              <a:t>Effects Of Heating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57800" y="1752600"/>
            <a:ext cx="3733800" cy="4267200"/>
          </a:xfrm>
        </p:spPr>
        <p:txBody>
          <a:bodyPr/>
          <a:lstStyle/>
          <a:p>
            <a:pPr marL="609600" indent="-609600" eaLnBrk="1" hangingPunct="1">
              <a:spcBef>
                <a:spcPct val="75000"/>
              </a:spcBef>
            </a:pPr>
            <a:r>
              <a:rPr lang="en-US" smtClean="0"/>
              <a:t>Removes moisture</a:t>
            </a:r>
          </a:p>
          <a:p>
            <a:pPr marL="609600" indent="-609600" eaLnBrk="1" hangingPunct="1">
              <a:spcBef>
                <a:spcPct val="75000"/>
              </a:spcBef>
            </a:pPr>
            <a:r>
              <a:rPr lang="en-US" smtClean="0"/>
              <a:t>Removes VOCs</a:t>
            </a:r>
          </a:p>
          <a:p>
            <a:pPr marL="609600" indent="-609600" eaLnBrk="1" hangingPunct="1">
              <a:spcBef>
                <a:spcPct val="75000"/>
              </a:spcBef>
            </a:pPr>
            <a:r>
              <a:rPr lang="en-US" smtClean="0"/>
              <a:t>Improves Combustion</a:t>
            </a:r>
          </a:p>
          <a:p>
            <a:pPr marL="609600" indent="-609600" eaLnBrk="1" hangingPunct="1">
              <a:spcBef>
                <a:spcPct val="75000"/>
              </a:spcBef>
            </a:pPr>
            <a:r>
              <a:rPr lang="en-US" smtClean="0"/>
              <a:t>Burns Cleaner</a:t>
            </a:r>
          </a:p>
        </p:txBody>
      </p:sp>
      <p:pic>
        <p:nvPicPr>
          <p:cNvPr id="8196" name="Picture 8" descr="Torrefaction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993775"/>
            <a:ext cx="5867400" cy="573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5" descr="biocoal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76600" y="1676400"/>
            <a:ext cx="5867400" cy="462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81000" y="1752600"/>
            <a:ext cx="3200400" cy="4953000"/>
          </a:xfrm>
          <a:noFill/>
        </p:spPr>
        <p:txBody>
          <a:bodyPr/>
          <a:lstStyle/>
          <a:p>
            <a:pPr eaLnBrk="1" hangingPunct="1"/>
            <a:r>
              <a:rPr lang="en-US" smtClean="0"/>
              <a:t>Hydrophobic</a:t>
            </a:r>
          </a:p>
          <a:p>
            <a:pPr eaLnBrk="1" hangingPunct="1"/>
            <a:r>
              <a:rPr lang="en-US" smtClean="0"/>
              <a:t>Friable</a:t>
            </a:r>
          </a:p>
          <a:p>
            <a:pPr eaLnBrk="1" hangingPunct="1"/>
            <a:r>
              <a:rPr lang="en-US" smtClean="0"/>
              <a:t>Uniform</a:t>
            </a:r>
          </a:p>
          <a:p>
            <a:pPr eaLnBrk="1" hangingPunct="1"/>
            <a:r>
              <a:rPr lang="en-US" smtClean="0"/>
              <a:t>Used for</a:t>
            </a:r>
          </a:p>
          <a:p>
            <a:pPr lvl="1" eaLnBrk="1" hangingPunct="1"/>
            <a:r>
              <a:rPr lang="en-US" smtClean="0"/>
              <a:t>Solid Fuel</a:t>
            </a:r>
          </a:p>
          <a:p>
            <a:pPr lvl="1" eaLnBrk="1" hangingPunct="1"/>
            <a:r>
              <a:rPr lang="en-US" smtClean="0"/>
              <a:t>Co-fire</a:t>
            </a:r>
          </a:p>
          <a:p>
            <a:pPr lvl="1" eaLnBrk="1" hangingPunct="1"/>
            <a:r>
              <a:rPr lang="en-US" smtClean="0"/>
              <a:t>Gasification</a:t>
            </a:r>
          </a:p>
          <a:p>
            <a:pPr lvl="1" eaLnBrk="1" hangingPunct="1"/>
            <a:r>
              <a:rPr lang="en-US" smtClean="0"/>
              <a:t>Fuel Cells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b="1" dirty="0" smtClean="0"/>
              <a:t>The Solution: </a:t>
            </a:r>
            <a:r>
              <a:rPr lang="en-US" b="1" dirty="0" err="1" smtClean="0"/>
              <a:t>Torrefied</a:t>
            </a:r>
            <a:r>
              <a:rPr lang="en-US" b="1" dirty="0" smtClean="0"/>
              <a:t> Wood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7318"/>
            <a:ext cx="9153144" cy="6849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jpStand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2286000" y="914400"/>
            <a:ext cx="4343400" cy="5551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388" name="Rectangle 2"/>
          <p:cNvSpPr>
            <a:spLocks noChangeArrowheads="1"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 b="1" dirty="0">
                <a:solidFill>
                  <a:schemeClr val="tx2"/>
                </a:solidFill>
              </a:rPr>
              <a:t>Test Stand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6" descr="US Power Generation By Source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657600" y="1828800"/>
            <a:ext cx="5181600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7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915400" cy="1447800"/>
          </a:xfrm>
          <a:noFill/>
        </p:spPr>
        <p:txBody>
          <a:bodyPr/>
          <a:lstStyle/>
          <a:p>
            <a:pPr eaLnBrk="1" hangingPunct="1"/>
            <a:r>
              <a:rPr lang="en-US" b="1" smtClean="0"/>
              <a:t>Business Plan</a:t>
            </a:r>
          </a:p>
        </p:txBody>
      </p:sp>
      <p:sp>
        <p:nvSpPr>
          <p:cNvPr id="194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04800" y="2743200"/>
            <a:ext cx="3505200" cy="3810000"/>
          </a:xfrm>
          <a:noFill/>
        </p:spPr>
        <p:txBody>
          <a:bodyPr/>
          <a:lstStyle/>
          <a:p>
            <a:pPr eaLnBrk="1" hangingPunct="1">
              <a:spcBef>
                <a:spcPct val="100000"/>
              </a:spcBef>
            </a:pPr>
            <a:r>
              <a:rPr lang="en-US" smtClean="0"/>
              <a:t>Large Market</a:t>
            </a:r>
          </a:p>
          <a:p>
            <a:pPr eaLnBrk="1" hangingPunct="1">
              <a:spcBef>
                <a:spcPct val="100000"/>
              </a:spcBef>
            </a:pPr>
            <a:r>
              <a:rPr lang="en-US" smtClean="0"/>
              <a:t>Large Demand</a:t>
            </a:r>
          </a:p>
          <a:p>
            <a:pPr eaLnBrk="1" hangingPunct="1">
              <a:spcBef>
                <a:spcPct val="100000"/>
              </a:spcBef>
            </a:pPr>
            <a:r>
              <a:rPr lang="en-US" smtClean="0"/>
              <a:t>Unique System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0"/>
            <a:ext cx="7772400" cy="914400"/>
          </a:xfrm>
        </p:spPr>
        <p:txBody>
          <a:bodyPr/>
          <a:lstStyle/>
          <a:p>
            <a:pPr eaLnBrk="1" hangingPunct="1"/>
            <a:r>
              <a:rPr lang="en-US" sz="5400" smtClean="0">
                <a:latin typeface="Arial Black" pitchFamily="34" charset="0"/>
              </a:rPr>
              <a:t>CNFbiofuel™</a:t>
            </a:r>
          </a:p>
        </p:txBody>
      </p:sp>
      <p:sp>
        <p:nvSpPr>
          <p:cNvPr id="2253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219200"/>
            <a:ext cx="5181600" cy="5638800"/>
          </a:xfrm>
        </p:spPr>
        <p:txBody>
          <a:bodyPr/>
          <a:lstStyle/>
          <a:p>
            <a:pPr algn="l" eaLnBrk="1" hangingPunct="1"/>
            <a:r>
              <a:rPr lang="en-US" b="1" smtClean="0"/>
              <a:t>CNFbiofuel, Inc.</a:t>
            </a:r>
          </a:p>
          <a:p>
            <a:pPr algn="l" eaLnBrk="1" hangingPunct="1"/>
            <a:r>
              <a:rPr lang="en-US" smtClean="0"/>
              <a:t>5038 Salida Blvd. </a:t>
            </a:r>
          </a:p>
          <a:p>
            <a:pPr algn="l" eaLnBrk="1" hangingPunct="1"/>
            <a:r>
              <a:rPr lang="en-US" smtClean="0"/>
              <a:t>Salida CA 95368, USA</a:t>
            </a:r>
          </a:p>
          <a:p>
            <a:pPr algn="l" eaLnBrk="1" hangingPunct="1"/>
            <a:endParaRPr lang="en-US" smtClean="0"/>
          </a:p>
          <a:p>
            <a:pPr algn="l" eaLnBrk="1" hangingPunct="1"/>
            <a:r>
              <a:rPr lang="en-US" smtClean="0"/>
              <a:t>Phone: (209) 545-1663 </a:t>
            </a:r>
          </a:p>
          <a:p>
            <a:pPr algn="l" eaLnBrk="1" hangingPunct="1"/>
            <a:r>
              <a:rPr lang="en-US" smtClean="0"/>
              <a:t>Fax: (209) 545-3533 </a:t>
            </a:r>
          </a:p>
          <a:p>
            <a:pPr algn="l" eaLnBrk="1" hangingPunct="1"/>
            <a:endParaRPr lang="en-US" smtClean="0"/>
          </a:p>
          <a:p>
            <a:pPr algn="l" eaLnBrk="1" hangingPunct="1"/>
            <a:r>
              <a:rPr lang="en-US" smtClean="0"/>
              <a:t>info@CNFbiofuel.com </a:t>
            </a:r>
          </a:p>
          <a:p>
            <a:pPr algn="l" eaLnBrk="1" hangingPunct="1"/>
            <a:r>
              <a:rPr lang="en-US" smtClean="0"/>
              <a:t>www.CNFbiofuel.com</a:t>
            </a:r>
          </a:p>
        </p:txBody>
      </p:sp>
      <p:pic>
        <p:nvPicPr>
          <p:cNvPr id="22532" name="Picture 4" descr="biocoal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95750" y="838200"/>
            <a:ext cx="504825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11840</TotalTime>
  <Words>95</Words>
  <Application>Microsoft Office PowerPoint</Application>
  <PresentationFormat>On-screen Show (4:3)</PresentationFormat>
  <Paragraphs>39</Paragraphs>
  <Slides>7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  <vt:variant>
        <vt:lpstr>Custom Shows</vt:lpstr>
      </vt:variant>
      <vt:variant>
        <vt:i4>1</vt:i4>
      </vt:variant>
    </vt:vector>
  </HeadingPairs>
  <TitlesOfParts>
    <vt:vector size="9" baseType="lpstr">
      <vt:lpstr>Default Design</vt:lpstr>
      <vt:lpstr>CNFbiofuel™</vt:lpstr>
      <vt:lpstr>Effects Of Heating</vt:lpstr>
      <vt:lpstr>The Solution: Torrefied Wood</vt:lpstr>
      <vt:lpstr>Slide 4</vt:lpstr>
      <vt:lpstr>Slide 5</vt:lpstr>
      <vt:lpstr>Business Plan</vt:lpstr>
      <vt:lpstr>CNFbiofuel™</vt:lpstr>
      <vt:lpstr>Custom Show 1</vt:lpstr>
    </vt:vector>
  </TitlesOfParts>
  <Company>jpce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Problem</dc:title>
  <dc:creator>jp</dc:creator>
  <cp:lastModifiedBy>John</cp:lastModifiedBy>
  <cp:revision>218</cp:revision>
  <dcterms:created xsi:type="dcterms:W3CDTF">2008-03-03T17:31:49Z</dcterms:created>
  <dcterms:modified xsi:type="dcterms:W3CDTF">2014-02-07T21:24:08Z</dcterms:modified>
</cp:coreProperties>
</file>