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Lst>
  <p:notesMasterIdLst>
    <p:notesMasterId r:id="rId36"/>
  </p:notesMasterIdLst>
  <p:sldIdLst>
    <p:sldId id="274" r:id="rId8"/>
    <p:sldId id="265" r:id="rId9"/>
    <p:sldId id="275" r:id="rId10"/>
    <p:sldId id="277" r:id="rId11"/>
    <p:sldId id="268" r:id="rId12"/>
    <p:sldId id="286" r:id="rId13"/>
    <p:sldId id="287" r:id="rId14"/>
    <p:sldId id="288" r:id="rId15"/>
    <p:sldId id="298" r:id="rId16"/>
    <p:sldId id="272" r:id="rId17"/>
    <p:sldId id="269" r:id="rId18"/>
    <p:sldId id="276" r:id="rId19"/>
    <p:sldId id="283" r:id="rId20"/>
    <p:sldId id="281" r:id="rId21"/>
    <p:sldId id="297" r:id="rId22"/>
    <p:sldId id="270" r:id="rId23"/>
    <p:sldId id="284" r:id="rId24"/>
    <p:sldId id="285" r:id="rId25"/>
    <p:sldId id="289" r:id="rId26"/>
    <p:sldId id="290" r:id="rId27"/>
    <p:sldId id="292" r:id="rId28"/>
    <p:sldId id="295" r:id="rId29"/>
    <p:sldId id="296" r:id="rId30"/>
    <p:sldId id="280" r:id="rId31"/>
    <p:sldId id="282" r:id="rId32"/>
    <p:sldId id="267" r:id="rId33"/>
    <p:sldId id="263" r:id="rId34"/>
    <p:sldId id="273" r:id="rId3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snapToGrid="0" snapToObjects="1">
      <p:cViewPr>
        <p:scale>
          <a:sx n="70" d="100"/>
          <a:sy n="70" d="100"/>
        </p:scale>
        <p:origin x="-58"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F03F1-66B8-4272-9CEF-E81E5117D53E}" type="datetimeFigureOut">
              <a:rPr lang="en-US" smtClean="0"/>
              <a:t>1/20/2014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2E64035-2F35-4BED-B97C-A839801DF392}" type="slidenum">
              <a:rPr lang="en-US" smtClean="0"/>
              <a:t>‹#›</a:t>
            </a:fld>
            <a:endParaRPr lang="en-US"/>
          </a:p>
        </p:txBody>
      </p:sp>
    </p:spTree>
    <p:extLst>
      <p:ext uri="{BB962C8B-B14F-4D97-AF65-F5344CB8AC3E}">
        <p14:creationId xmlns:p14="http://schemas.microsoft.com/office/powerpoint/2010/main" val="3889915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E64035-2F35-4BED-B97C-A839801DF392}" type="slidenum">
              <a:rPr lang="en-US" smtClean="0"/>
              <a:t>18</a:t>
            </a:fld>
            <a:endParaRPr lang="en-US"/>
          </a:p>
        </p:txBody>
      </p:sp>
    </p:spTree>
    <p:extLst>
      <p:ext uri="{BB962C8B-B14F-4D97-AF65-F5344CB8AC3E}">
        <p14:creationId xmlns:p14="http://schemas.microsoft.com/office/powerpoint/2010/main" val="288946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A2372-DBF5-423E-ACF0-A7300755A79F}" type="datetime1">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08215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4C1E75-CA75-4D49-B4DF-B88538727E3F}" type="datetime1">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636219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938C80-E5A9-49A8-95EA-972B07CFC368}" type="datetime1">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553318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501F4B-E7FD-49EA-8D12-88B07005F5F2}"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463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3AAF05-8919-4398-B340-AE14DFFDA3EF}"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553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5B4B43-EE14-450F-A405-9E693AB8C02F}"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84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133F8B-E43D-432C-9812-9C60DE82CDB3}" type="datetime1">
              <a:rPr lang="en-US" smtClean="0">
                <a:solidFill>
                  <a:prstClr val="black">
                    <a:tint val="75000"/>
                  </a:prstClr>
                </a:solidFill>
              </a:rPr>
              <a:t>1/20/2014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012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4DFB4B-2810-4D41-A4F0-27E6BC24E0C0}" type="datetime1">
              <a:rPr lang="en-US" smtClean="0">
                <a:solidFill>
                  <a:prstClr val="black">
                    <a:tint val="75000"/>
                  </a:prstClr>
                </a:solidFill>
              </a:rPr>
              <a:t>1/20/2014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122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A41458-AADE-4CD4-9DAF-610711D30BC5}" type="datetime1">
              <a:rPr lang="en-US" smtClean="0">
                <a:solidFill>
                  <a:prstClr val="black">
                    <a:tint val="75000"/>
                  </a:prstClr>
                </a:solidFill>
              </a:rPr>
              <a:t>1/20/2014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380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6A5B8-CFB9-4997-ACFB-E23E059CD0E1}" type="datetime1">
              <a:rPr lang="en-US" smtClean="0">
                <a:solidFill>
                  <a:prstClr val="black">
                    <a:tint val="75000"/>
                  </a:prstClr>
                </a:solidFill>
              </a:rPr>
              <a:t>1/20/2014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749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195DA6-63D1-4DFC-AC0D-65B3C90DC8E5}" type="datetime1">
              <a:rPr lang="en-US" smtClean="0">
                <a:solidFill>
                  <a:prstClr val="black">
                    <a:tint val="75000"/>
                  </a:prstClr>
                </a:solidFill>
              </a:rPr>
              <a:t>1/20/2014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5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E53BF3-43F2-4D73-B90B-9B3AF8830EF6}" type="datetime1">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21059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9C44A-A556-4168-B4F2-2877FF26EAC7}" type="datetime1">
              <a:rPr lang="en-US" smtClean="0">
                <a:solidFill>
                  <a:prstClr val="black">
                    <a:tint val="75000"/>
                  </a:prstClr>
                </a:solidFill>
              </a:rPr>
              <a:t>1/20/2014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793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1E9EC-DAD8-48F3-95E3-6F07FD103B7B}"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686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CCB1E-23D3-47D5-9EC2-4603367CCBCF}"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784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D53693-E058-4414-897F-601A9FBAE742}"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935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1E16C7-9A64-4C60-8883-12EAB78466E7}"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54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C1F73-BC09-499F-AF4C-EFC78ACD2BC8}"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627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43B2D-D9EF-4C9F-9478-2D0778C29522}" type="datetime1">
              <a:rPr lang="en-US" smtClean="0">
                <a:solidFill>
                  <a:prstClr val="black">
                    <a:tint val="75000"/>
                  </a:prstClr>
                </a:solidFill>
              </a:rPr>
              <a:t>1/20/2014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360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8CD9DB-19A1-4680-9090-8ACCD9D1103A}" type="datetime1">
              <a:rPr lang="en-US" smtClean="0">
                <a:solidFill>
                  <a:prstClr val="black">
                    <a:tint val="75000"/>
                  </a:prstClr>
                </a:solidFill>
              </a:rPr>
              <a:t>1/20/2014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972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A29833-FBF5-44C6-8335-A96DC974225D}" type="datetime1">
              <a:rPr lang="en-US" smtClean="0">
                <a:solidFill>
                  <a:prstClr val="black">
                    <a:tint val="75000"/>
                  </a:prstClr>
                </a:solidFill>
              </a:rPr>
              <a:t>1/20/2014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167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C3AC0-FAE7-406D-9B1F-390B0F1B6568}" type="datetime1">
              <a:rPr lang="en-US" smtClean="0">
                <a:solidFill>
                  <a:prstClr val="black">
                    <a:tint val="75000"/>
                  </a:prstClr>
                </a:solidFill>
              </a:rPr>
              <a:t>1/20/2014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31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183D71-76EA-4D2F-8A04-A5338AFA0EAC}" type="datetime1">
              <a:rPr lang="en-US" smtClean="0"/>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74308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406852-95E2-4199-A6FC-95C5F94FC39B}" type="datetime1">
              <a:rPr lang="en-US" smtClean="0">
                <a:solidFill>
                  <a:prstClr val="black">
                    <a:tint val="75000"/>
                  </a:prstClr>
                </a:solidFill>
              </a:rPr>
              <a:t>1/20/2014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103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53129C-98BF-4018-9434-E132DF4487CB}" type="datetime1">
              <a:rPr lang="en-US" smtClean="0">
                <a:solidFill>
                  <a:prstClr val="black">
                    <a:tint val="75000"/>
                  </a:prstClr>
                </a:solidFill>
              </a:rPr>
              <a:t>1/20/2014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883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BC1C7-71DB-4554-B2D0-89B4612D0804}"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583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936EE-DC90-47C2-89AC-0465B672B302}"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296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E96525-3699-4094-B4A2-26600DCEA598}"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7436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B59B8-F91C-4F32-B104-64CEC53242D7}"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918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A96592-C0BB-4925-BBEF-133BFC198E39}"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993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6A61F-D268-4C63-9829-2D78AC7FD78F}" type="datetime1">
              <a:rPr lang="en-US" smtClean="0">
                <a:solidFill>
                  <a:prstClr val="black">
                    <a:tint val="75000"/>
                  </a:prstClr>
                </a:solidFill>
              </a:rPr>
              <a:t>1/20/2014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012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760C84-13C2-4FA1-B5E7-B955A59FDA1F}" type="datetime1">
              <a:rPr lang="en-US" smtClean="0">
                <a:solidFill>
                  <a:prstClr val="black">
                    <a:tint val="75000"/>
                  </a:prstClr>
                </a:solidFill>
              </a:rPr>
              <a:t>1/20/2014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38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552318-07BA-4F50-874D-B6FC009D7B96}" type="datetime1">
              <a:rPr lang="en-US" smtClean="0">
                <a:solidFill>
                  <a:prstClr val="black">
                    <a:tint val="75000"/>
                  </a:prstClr>
                </a:solidFill>
              </a:rPr>
              <a:t>1/20/2014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089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8EA6AC-FBE8-4E94-B06D-A3ABC0579F41}" type="datetime1">
              <a:rPr lang="en-US" smtClean="0"/>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570320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1D3B6-4BB6-4AAE-AF4F-DD86E6AC67BB}" type="datetime1">
              <a:rPr lang="en-US" smtClean="0">
                <a:solidFill>
                  <a:prstClr val="black">
                    <a:tint val="75000"/>
                  </a:prstClr>
                </a:solidFill>
              </a:rPr>
              <a:t>1/20/2014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924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6B664F-DB61-49EC-A789-03FD0A14F9AF}" type="datetime1">
              <a:rPr lang="en-US" smtClean="0">
                <a:solidFill>
                  <a:prstClr val="black">
                    <a:tint val="75000"/>
                  </a:prstClr>
                </a:solidFill>
              </a:rPr>
              <a:t>1/20/2014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33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9D6DF-025F-46C2-AFF9-059331126BD0}" type="datetime1">
              <a:rPr lang="en-US" smtClean="0">
                <a:solidFill>
                  <a:prstClr val="black">
                    <a:tint val="75000"/>
                  </a:prstClr>
                </a:solidFill>
              </a:rPr>
              <a:t>1/20/2014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352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BB1F99-99BE-4E61-9208-833179EAB411}"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238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0529E-46C7-472E-8D00-CC4FAA3C1CD4}"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6B8BAA-5E8E-45FB-9BBC-23BC6146D29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39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7FC768-9921-49F7-B13D-664DFE87FB10}" type="datetime1">
              <a:rPr lang="en-US" smtClean="0"/>
              <a:t>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99156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E3EA6E-472E-4DFF-B8E0-B6A85D43408D}" type="datetime1">
              <a:rPr lang="en-US" smtClean="0"/>
              <a:t>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213017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36BEBD-91D9-4403-AE23-88C2D3B400D1}" type="datetime1">
              <a:rPr lang="en-US" smtClean="0"/>
              <a:t>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5301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B41F2-1440-4D61-A8A4-6EE762BDCC20}" type="datetime1">
              <a:rPr lang="en-US" smtClean="0"/>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45518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3DA81-5C14-4635-AEAB-48FBFE385078}" type="datetime1">
              <a:rPr lang="en-US" smtClean="0"/>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285821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53A9F-8027-427E-9C95-A137CF4871CF}" type="datetime1">
              <a:rPr lang="en-US" smtClean="0"/>
              <a:t>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7C728-5218-8E41-BD52-95328715D22E}" type="slidenum">
              <a:rPr lang="en-US" smtClean="0"/>
              <a:t>‹#›</a:t>
            </a:fld>
            <a:endParaRPr lang="en-US"/>
          </a:p>
        </p:txBody>
      </p:sp>
    </p:spTree>
    <p:extLst>
      <p:ext uri="{BB962C8B-B14F-4D97-AF65-F5344CB8AC3E}">
        <p14:creationId xmlns:p14="http://schemas.microsoft.com/office/powerpoint/2010/main" val="3812336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4DCABDB-76C1-4876-9E92-C82CEC584890}"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C6B8BAA-5E8E-45FB-9BBC-23BC6146D29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944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7EFD5F8-EB4C-4AF4-A25D-357B5D5C1CA5}"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C6B8BAA-5E8E-45FB-9BBC-23BC6146D29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53796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99D973F-6B67-4FBB-8E68-099B52AFFBF5}" type="datetime1">
              <a:rPr lang="en-US" smtClean="0">
                <a:solidFill>
                  <a:prstClr val="black">
                    <a:tint val="75000"/>
                  </a:prstClr>
                </a:solidFill>
              </a:rPr>
              <a:t>1/20/2014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C6B8BAA-5E8E-45FB-9BBC-23BC6146D29D}"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966416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5.jp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8" Type="http://schemas.openxmlformats.org/officeDocument/2006/relationships/hyperlink" Target="http://www.rurdev.usda.gov/RD_Grants.html" TargetMode="External"/><Relationship Id="rId13" Type="http://schemas.openxmlformats.org/officeDocument/2006/relationships/image" Target="../media/image2.png"/><Relationship Id="rId3" Type="http://schemas.openxmlformats.org/officeDocument/2006/relationships/hyperlink" Target="http://www.dsireusa.org/incentives/index.cfm?state=us" TargetMode="External"/><Relationship Id="rId7" Type="http://schemas.openxmlformats.org/officeDocument/2006/relationships/hyperlink" Target="http://www.rurdev.usda.gov/RD_Loans.html" TargetMode="External"/><Relationship Id="rId12" Type="http://schemas.openxmlformats.org/officeDocument/2006/relationships/hyperlink" Target="http://www.gspower.org/" TargetMode="External"/><Relationship Id="rId2" Type="http://schemas.openxmlformats.org/officeDocument/2006/relationships/hyperlink" Target="https://www.cfda.gov/index?s=main&amp;mode=list&amp;tab=list" TargetMode="External"/><Relationship Id="rId1" Type="http://schemas.openxmlformats.org/officeDocument/2006/relationships/slideLayout" Target="../slideLayouts/slideLayout1.xml"/><Relationship Id="rId6" Type="http://schemas.openxmlformats.org/officeDocument/2006/relationships/hyperlink" Target="http://www.rurdev.usda.gov/UEP_HomePage.html" TargetMode="External"/><Relationship Id="rId11" Type="http://schemas.openxmlformats.org/officeDocument/2006/relationships/hyperlink" Target="http://energy.gov/indianenergy/resources/start-program" TargetMode="External"/><Relationship Id="rId5" Type="http://schemas.openxmlformats.org/officeDocument/2006/relationships/hyperlink" Target="http://www.rurdev.usda.gov/Energy.html" TargetMode="External"/><Relationship Id="rId15" Type="http://schemas.openxmlformats.org/officeDocument/2006/relationships/image" Target="../media/image37.jpg"/><Relationship Id="rId10" Type="http://schemas.openxmlformats.org/officeDocument/2006/relationships/hyperlink" Target="http://www.fsa.usda.gov/FSA/webapp?area=home&amp;subject=ener&amp;topic=bcap" TargetMode="External"/><Relationship Id="rId4" Type="http://schemas.openxmlformats.org/officeDocument/2006/relationships/hyperlink" Target="http://www.usda.gov/wps/portal/usda/usdahome?navid=ENERGY&amp;navtype=MS" TargetMode="External"/><Relationship Id="rId9" Type="http://schemas.openxmlformats.org/officeDocument/2006/relationships/hyperlink" Target="http://www.fs.fed.us/woodybiomass/index.shtml" TargetMode="External"/><Relationship Id="rId1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hyperlink" Target="www.rurdev.usda.gov/ca" TargetMode="External"/><Relationship Id="rId2" Type="http://schemas.openxmlformats.org/officeDocument/2006/relationships/hyperlink" Target="mailto:Steven.nicholls@ca.usda.gov" TargetMode="External"/><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7863" y="959392"/>
            <a:ext cx="3550006" cy="2426513"/>
          </a:xfrm>
          <a:prstGeom prst="rect">
            <a:avLst/>
          </a:prstGeom>
        </p:spPr>
      </p:pic>
      <p:sp>
        <p:nvSpPr>
          <p:cNvPr id="7" name="Rectangle 6"/>
          <p:cNvSpPr/>
          <p:nvPr/>
        </p:nvSpPr>
        <p:spPr>
          <a:xfrm>
            <a:off x="460447" y="3679371"/>
            <a:ext cx="4111553" cy="2862322"/>
          </a:xfrm>
          <a:prstGeom prst="rect">
            <a:avLst/>
          </a:prstGeom>
        </p:spPr>
        <p:txBody>
          <a:bodyPr wrap="square">
            <a:spAutoFit/>
          </a:bodyPr>
          <a:lstStyle/>
          <a:p>
            <a:pPr lvl="0" defTabSz="914400">
              <a:defRPr/>
            </a:pPr>
            <a:r>
              <a:rPr lang="en-US" altLang="en-US" sz="4000" b="1" kern="0" dirty="0" smtClean="0">
                <a:solidFill>
                  <a:srgbClr val="0000FF"/>
                </a:solidFill>
                <a:latin typeface="Tahoma" charset="0"/>
              </a:rPr>
              <a:t>USDA’s Bioenergy Initiative</a:t>
            </a:r>
          </a:p>
          <a:p>
            <a:pPr lvl="0" defTabSz="914400">
              <a:defRPr/>
            </a:pPr>
            <a:endParaRPr lang="en-US" altLang="en-US" sz="2000" b="1" kern="0" dirty="0" smtClean="0">
              <a:solidFill>
                <a:srgbClr val="0000FF"/>
              </a:solidFill>
              <a:latin typeface="Tahoma" charset="0"/>
            </a:endParaRPr>
          </a:p>
          <a:p>
            <a:pPr lvl="0" defTabSz="914400">
              <a:defRPr/>
            </a:pPr>
            <a:r>
              <a:rPr lang="en-US" altLang="en-US" sz="2000" b="1" kern="0" dirty="0" smtClean="0">
                <a:solidFill>
                  <a:srgbClr val="0000FF"/>
                </a:solidFill>
                <a:latin typeface="Tahoma" charset="0"/>
              </a:rPr>
              <a:t>Case Studies: </a:t>
            </a:r>
          </a:p>
          <a:p>
            <a:pPr lvl="0" defTabSz="914400">
              <a:defRPr/>
            </a:pPr>
            <a:r>
              <a:rPr lang="en-US" sz="2000" b="1" kern="0" dirty="0" smtClean="0">
                <a:solidFill>
                  <a:srgbClr val="0000FF"/>
                </a:solidFill>
                <a:latin typeface="Tahoma" charset="0"/>
              </a:rPr>
              <a:t>Biomass Facility Funding</a:t>
            </a:r>
            <a:endParaRPr lang="en-US" sz="2000" kern="0" dirty="0">
              <a:solidFill>
                <a:sysClr val="windowText" lastClr="000000"/>
              </a:solidFill>
            </a:endParaRPr>
          </a:p>
        </p:txBody>
      </p:sp>
      <p:sp>
        <p:nvSpPr>
          <p:cNvPr id="10" name="TextBox 9"/>
          <p:cNvSpPr txBox="1"/>
          <p:nvPr/>
        </p:nvSpPr>
        <p:spPr>
          <a:xfrm>
            <a:off x="5250141" y="5878283"/>
            <a:ext cx="2972289" cy="646331"/>
          </a:xfrm>
          <a:prstGeom prst="rect">
            <a:avLst/>
          </a:prstGeom>
          <a:solidFill>
            <a:srgbClr val="FFFF00"/>
          </a:solidFill>
        </p:spPr>
        <p:txBody>
          <a:bodyPr wrap="none" rtlCol="0">
            <a:spAutoFit/>
          </a:bodyPr>
          <a:lstStyle/>
          <a:p>
            <a:r>
              <a:rPr lang="en-US" b="1" dirty="0" smtClean="0">
                <a:latin typeface="Tahoma" panose="020B0604030504040204" pitchFamily="34" charset="0"/>
                <a:ea typeface="Tahoma" panose="020B0604030504040204" pitchFamily="34" charset="0"/>
                <a:cs typeface="Tahoma" panose="020B0604030504040204" pitchFamily="34" charset="0"/>
              </a:rPr>
              <a:t>Biomass Working Group</a:t>
            </a:r>
          </a:p>
          <a:p>
            <a:r>
              <a:rPr lang="en-US" b="1" dirty="0" smtClean="0">
                <a:latin typeface="Tahoma" panose="020B0604030504040204" pitchFamily="34" charset="0"/>
                <a:ea typeface="Tahoma" panose="020B0604030504040204" pitchFamily="34" charset="0"/>
                <a:cs typeface="Tahoma" panose="020B0604030504040204" pitchFamily="34" charset="0"/>
              </a:rPr>
              <a:t>      January 21, 2014</a:t>
            </a:r>
            <a:endParaRPr lang="en-US" b="1" dirty="0">
              <a:latin typeface="Tahoma" panose="020B0604030504040204" pitchFamily="34" charset="0"/>
              <a:ea typeface="Tahoma" panose="020B0604030504040204" pitchFamily="34" charset="0"/>
              <a:cs typeface="Tahoma" panose="020B060403050404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447" y="959387"/>
            <a:ext cx="3200400"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686" y="3679371"/>
            <a:ext cx="27432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34907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fontScale="90000"/>
          </a:bodyPr>
          <a:lstStyle/>
          <a:p>
            <a:r>
              <a:rPr lang="en-US" sz="3600" b="1" dirty="0" smtClean="0">
                <a:solidFill>
                  <a:srgbClr val="0000FF"/>
                </a:solidFill>
              </a:rPr>
              <a:t>USDA Funding Mechanisms</a:t>
            </a:r>
            <a:br>
              <a:rPr lang="en-US" sz="3600" b="1" dirty="0" smtClean="0">
                <a:solidFill>
                  <a:srgbClr val="0000FF"/>
                </a:solidFill>
              </a:rPr>
            </a:br>
            <a:r>
              <a:rPr lang="en-US" sz="3600" b="1" dirty="0" smtClean="0">
                <a:solidFill>
                  <a:srgbClr val="0000FF"/>
                </a:solidFill>
              </a:rPr>
              <a:t> for Biomass Facilities </a:t>
            </a:r>
            <a:br>
              <a:rPr lang="en-US" sz="3600" b="1" dirty="0" smtClean="0">
                <a:solidFill>
                  <a:srgbClr val="0000FF"/>
                </a:solidFill>
              </a:rPr>
            </a:br>
            <a:r>
              <a:rPr lang="en-US" sz="3600" b="1" dirty="0" smtClean="0">
                <a:solidFill>
                  <a:srgbClr val="0000FF"/>
                </a:solidFill>
              </a:rPr>
              <a:t>(</a:t>
            </a:r>
            <a:r>
              <a:rPr lang="en-US" sz="3600" b="1" i="1" dirty="0" smtClean="0">
                <a:solidFill>
                  <a:srgbClr val="0000FF"/>
                </a:solidFill>
              </a:rPr>
              <a:t>Loans</a:t>
            </a:r>
            <a:r>
              <a:rPr lang="en-US" sz="3600" b="1" dirty="0" smtClean="0">
                <a:solidFill>
                  <a:srgbClr val="0000FF"/>
                </a:solidFill>
              </a:rPr>
              <a:t>)</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endParaRPr lang="en-US" sz="1800" b="1" dirty="0" smtClean="0">
              <a:solidFill>
                <a:srgbClr val="002060"/>
              </a:solidFill>
            </a:endParaRPr>
          </a:p>
          <a:p>
            <a:pPr algn="l"/>
            <a:r>
              <a:rPr lang="en-US" sz="1800" b="1" dirty="0" smtClean="0"/>
              <a:t>USDA’s Bioenergy initiative provides financial assistance for the development of Biomass facilities through the Rural Utility Service to electric utilities to serve customers in rural areas in the form of direct </a:t>
            </a:r>
            <a:r>
              <a:rPr lang="en-US" sz="1800" b="1" i="1" dirty="0" smtClean="0"/>
              <a:t>Loans </a:t>
            </a:r>
            <a:r>
              <a:rPr lang="en-US" sz="1800" b="1" dirty="0" smtClean="0"/>
              <a:t>and </a:t>
            </a:r>
            <a:r>
              <a:rPr lang="en-US" sz="1800" b="1" i="1" dirty="0" smtClean="0"/>
              <a:t>Loan Guarantees</a:t>
            </a:r>
            <a:r>
              <a:rPr lang="en-US" sz="1800" b="1" dirty="0" smtClean="0"/>
              <a:t>:</a:t>
            </a:r>
          </a:p>
          <a:p>
            <a:pPr marL="171450" indent="-171450" algn="l">
              <a:buFont typeface="Arial" panose="020B0604020202020204" pitchFamily="34" charset="0"/>
              <a:buChar char="•"/>
            </a:pPr>
            <a:endParaRPr lang="en-US" sz="1800" b="1" dirty="0" smtClean="0"/>
          </a:p>
          <a:p>
            <a:pPr marL="171450" indent="-171450" algn="l">
              <a:buFont typeface="Arial" panose="020B0604020202020204" pitchFamily="34" charset="0"/>
              <a:buChar char="•"/>
            </a:pPr>
            <a:r>
              <a:rPr lang="en-US" sz="1600" b="1" dirty="0" smtClean="0"/>
              <a:t>Energy </a:t>
            </a:r>
            <a:r>
              <a:rPr lang="en-US" sz="1600" b="1" dirty="0" smtClean="0"/>
              <a:t>Efficiency &amp; Conservation Loan Program  [EE&amp;CLP]  </a:t>
            </a:r>
            <a:r>
              <a:rPr lang="en-US" sz="1600" b="1" dirty="0" smtClean="0">
                <a:solidFill>
                  <a:srgbClr val="FF0000"/>
                </a:solidFill>
              </a:rPr>
              <a:t>[Case Study 5]</a:t>
            </a:r>
          </a:p>
          <a:p>
            <a:pPr marL="171450" indent="-171450" algn="l">
              <a:buFont typeface="Arial" panose="020B0604020202020204" pitchFamily="34" charset="0"/>
              <a:buChar char="•"/>
            </a:pPr>
            <a:r>
              <a:rPr lang="en-US" sz="1600" b="1" dirty="0" smtClean="0"/>
              <a:t>Renewable Energy Project Financing Program  [REPFP</a:t>
            </a:r>
            <a:r>
              <a:rPr lang="en-US" sz="1600" b="1" dirty="0" smtClean="0"/>
              <a:t>]*</a:t>
            </a:r>
            <a:endParaRPr lang="en-US" sz="1600" b="1" dirty="0" smtClean="0"/>
          </a:p>
          <a:p>
            <a:pPr marL="742950" lvl="1" indent="-285750" algn="l">
              <a:buFont typeface="Wingdings" panose="05000000000000000000" pitchFamily="2" charset="2"/>
              <a:buChar char="Ø"/>
            </a:pPr>
            <a:r>
              <a:rPr lang="en-US" sz="1400" b="1" dirty="0" smtClean="0">
                <a:solidFill>
                  <a:schemeClr val="tx1"/>
                </a:solidFill>
              </a:rPr>
              <a:t>*</a:t>
            </a:r>
            <a:r>
              <a:rPr lang="en-US" sz="1400" b="1" dirty="0" smtClean="0">
                <a:solidFill>
                  <a:schemeClr val="tx1"/>
                </a:solidFill>
              </a:rPr>
              <a:t>[Refer to </a:t>
            </a:r>
            <a:r>
              <a:rPr lang="en-US" sz="1400" b="1" dirty="0" smtClean="0">
                <a:solidFill>
                  <a:schemeClr val="tx1"/>
                </a:solidFill>
              </a:rPr>
              <a:t>Proposed Rule in Federal Register June 05, 2013]</a:t>
            </a:r>
            <a:endParaRPr lang="en-US" sz="1800" b="1" dirty="0" smtClean="0">
              <a:solidFill>
                <a:schemeClr val="tx1"/>
              </a:solidFill>
            </a:endParaRPr>
          </a:p>
          <a:p>
            <a:pPr marL="171450" indent="-171450" algn="l">
              <a:buFont typeface="Arial" panose="020B0604020202020204" pitchFamily="34" charset="0"/>
              <a:buChar char="•"/>
            </a:pPr>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a:t>USDA </a:t>
            </a:r>
            <a:r>
              <a:rPr lang="en-US" sz="1400" b="1" dirty="0" smtClean="0"/>
              <a:t>Provides Loans </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12616"/>
            <a:ext cx="934212" cy="638556"/>
          </a:xfrm>
          <a:prstGeom prst="rect">
            <a:avLst/>
          </a:prstGeom>
        </p:spPr>
      </p:pic>
    </p:spTree>
    <p:extLst>
      <p:ext uri="{BB962C8B-B14F-4D97-AF65-F5344CB8AC3E}">
        <p14:creationId xmlns:p14="http://schemas.microsoft.com/office/powerpoint/2010/main" val="1125637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fontScale="90000"/>
          </a:bodyPr>
          <a:lstStyle/>
          <a:p>
            <a:r>
              <a:rPr lang="en-US" sz="3600" b="1" dirty="0" smtClean="0">
                <a:solidFill>
                  <a:srgbClr val="0000FF"/>
                </a:solidFill>
              </a:rPr>
              <a:t>USDA Funding Mechanisms</a:t>
            </a:r>
            <a:br>
              <a:rPr lang="en-US" sz="3600" b="1" dirty="0" smtClean="0">
                <a:solidFill>
                  <a:srgbClr val="0000FF"/>
                </a:solidFill>
              </a:rPr>
            </a:br>
            <a:r>
              <a:rPr lang="en-US" sz="3600" b="1" dirty="0" smtClean="0">
                <a:solidFill>
                  <a:srgbClr val="0000FF"/>
                </a:solidFill>
              </a:rPr>
              <a:t> for Biomass Facilities </a:t>
            </a:r>
            <a:br>
              <a:rPr lang="en-US" sz="3600" b="1" dirty="0" smtClean="0">
                <a:solidFill>
                  <a:srgbClr val="0000FF"/>
                </a:solidFill>
              </a:rPr>
            </a:br>
            <a:r>
              <a:rPr lang="en-US" sz="3600" b="1" dirty="0" smtClean="0">
                <a:solidFill>
                  <a:srgbClr val="0000FF"/>
                </a:solidFill>
              </a:rPr>
              <a:t>(</a:t>
            </a:r>
            <a:r>
              <a:rPr lang="en-US" sz="3600" b="1" i="1" dirty="0" smtClean="0">
                <a:solidFill>
                  <a:srgbClr val="0000FF"/>
                </a:solidFill>
              </a:rPr>
              <a:t>Loan Guarantees</a:t>
            </a:r>
            <a:r>
              <a:rPr lang="en-US" sz="3600" b="1" dirty="0" smtClean="0">
                <a:solidFill>
                  <a:srgbClr val="0000FF"/>
                </a:solidFill>
              </a:rPr>
              <a:t>)</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endParaRPr lang="en-US" sz="1800" b="1" dirty="0" smtClean="0">
              <a:solidFill>
                <a:srgbClr val="002060"/>
              </a:solidFill>
            </a:endParaRPr>
          </a:p>
          <a:p>
            <a:pPr algn="l"/>
            <a:r>
              <a:rPr lang="en-US" sz="1800" b="1" dirty="0" smtClean="0"/>
              <a:t>USDA’s Bioenergy initiative provides financial assistance for the development of Biomass facilities through the Rural Business-Cooperative Service mission </a:t>
            </a:r>
            <a:r>
              <a:rPr lang="en-US" sz="1800" b="1" dirty="0" smtClean="0"/>
              <a:t>areas </a:t>
            </a:r>
            <a:r>
              <a:rPr lang="en-US" sz="1800" b="1" dirty="0" smtClean="0"/>
              <a:t>of Rural Development </a:t>
            </a:r>
            <a:r>
              <a:rPr lang="en-US" sz="1800" b="1" dirty="0" smtClean="0"/>
              <a:t>and the Rural Utility Service in </a:t>
            </a:r>
            <a:r>
              <a:rPr lang="en-US" sz="1800" b="1" dirty="0" smtClean="0"/>
              <a:t>the form of </a:t>
            </a:r>
            <a:r>
              <a:rPr lang="en-US" sz="1800" b="1" i="1" dirty="0" smtClean="0"/>
              <a:t>Loan Guarantees</a:t>
            </a:r>
            <a:r>
              <a:rPr lang="en-US" sz="1800" b="1" dirty="0" smtClean="0"/>
              <a:t>:</a:t>
            </a:r>
          </a:p>
          <a:p>
            <a:pPr algn="l"/>
            <a:endParaRPr lang="en-US" sz="1800" b="1" dirty="0" smtClean="0"/>
          </a:p>
          <a:p>
            <a:pPr marL="171450" indent="-171450" algn="l">
              <a:buFont typeface="Arial" panose="020B0604020202020204" pitchFamily="34" charset="0"/>
              <a:buChar char="•"/>
            </a:pPr>
            <a:r>
              <a:rPr lang="en-US" sz="1600" b="1" dirty="0" smtClean="0"/>
              <a:t>Business &amp; Industry Loan Guarantee (B&amp;I</a:t>
            </a:r>
            <a:r>
              <a:rPr lang="en-US" sz="1600" b="1" dirty="0" smtClean="0"/>
              <a:t>)  [$10 million]</a:t>
            </a:r>
            <a:endParaRPr lang="en-US" sz="1600" b="1" dirty="0" smtClean="0"/>
          </a:p>
          <a:p>
            <a:pPr marL="171450" indent="-171450" algn="l">
              <a:buFont typeface="Arial" panose="020B0604020202020204" pitchFamily="34" charset="0"/>
              <a:buChar char="•"/>
            </a:pPr>
            <a:r>
              <a:rPr lang="en-US" sz="1600" b="1" dirty="0" smtClean="0"/>
              <a:t>Rural Energy for America Program (REAP</a:t>
            </a:r>
            <a:r>
              <a:rPr lang="en-US" sz="1600" b="1" dirty="0" smtClean="0"/>
              <a:t>)  [$25 million]</a:t>
            </a:r>
            <a:endParaRPr lang="en-US" sz="1600" b="1" dirty="0" smtClean="0"/>
          </a:p>
          <a:p>
            <a:pPr marL="171450" indent="-171450" algn="l">
              <a:buFont typeface="Arial" panose="020B0604020202020204" pitchFamily="34" charset="0"/>
              <a:buChar char="•"/>
            </a:pPr>
            <a:r>
              <a:rPr lang="en-US" sz="1600" b="1" dirty="0" err="1" smtClean="0"/>
              <a:t>Biorefinery</a:t>
            </a:r>
            <a:r>
              <a:rPr lang="en-US" sz="1600" b="1" dirty="0" smtClean="0"/>
              <a:t> Assistance Loan Guarantee </a:t>
            </a:r>
            <a:r>
              <a:rPr lang="en-US" sz="1600" b="1" dirty="0" smtClean="0"/>
              <a:t> [$250 million]</a:t>
            </a:r>
          </a:p>
          <a:p>
            <a:pPr marL="171450" indent="-171450" algn="l">
              <a:buFont typeface="Arial" panose="020B0604020202020204" pitchFamily="34" charset="0"/>
              <a:buChar char="•"/>
            </a:pPr>
            <a:r>
              <a:rPr lang="en-US" sz="1600" b="1" dirty="0" smtClean="0"/>
              <a:t>Energy Efficiency &amp; Conservation Loan Program  [$ unlimited]</a:t>
            </a:r>
            <a:endParaRPr lang="en-US" sz="1600" b="1" dirty="0" smtClean="0"/>
          </a:p>
          <a:p>
            <a:pPr algn="l"/>
            <a:endParaRPr lang="en-US" sz="1800" b="1" dirty="0" smtClean="0">
              <a:solidFill>
                <a:srgbClr val="002060"/>
              </a:solidFill>
            </a:endParaRPr>
          </a:p>
          <a:p>
            <a:pPr marL="171450" indent="-171450" algn="l">
              <a:buFont typeface="Arial" panose="020B0604020202020204" pitchFamily="34" charset="0"/>
              <a:buChar char="•"/>
            </a:pPr>
            <a:endParaRPr lang="en-US" sz="1800" b="1" dirty="0" smtClean="0">
              <a:solidFill>
                <a:srgbClr val="002060"/>
              </a:solidFill>
            </a:endParaRPr>
          </a:p>
          <a:p>
            <a:pPr marL="171450" indent="-171450" algn="l">
              <a:buFont typeface="Arial" panose="020B0604020202020204" pitchFamily="34" charset="0"/>
              <a:buChar char="•"/>
            </a:pPr>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a:t>USDA </a:t>
            </a:r>
            <a:r>
              <a:rPr lang="en-US" sz="1400" b="1" dirty="0" smtClean="0"/>
              <a:t>Provides Loan Guarantees</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45294"/>
            <a:ext cx="934212" cy="638556"/>
          </a:xfrm>
          <a:prstGeom prst="rect">
            <a:avLst/>
          </a:prstGeom>
        </p:spPr>
      </p:pic>
    </p:spTree>
    <p:extLst>
      <p:ext uri="{BB962C8B-B14F-4D97-AF65-F5344CB8AC3E}">
        <p14:creationId xmlns:p14="http://schemas.microsoft.com/office/powerpoint/2010/main" val="3055505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fontScale="90000"/>
          </a:bodyPr>
          <a:lstStyle/>
          <a:p>
            <a:r>
              <a:rPr lang="en-US" sz="3600" b="1" dirty="0" smtClean="0">
                <a:solidFill>
                  <a:srgbClr val="0000FF"/>
                </a:solidFill>
              </a:rPr>
              <a:t>USDA Funding Mechanisms</a:t>
            </a:r>
            <a:br>
              <a:rPr lang="en-US" sz="3600" b="1" dirty="0" smtClean="0">
                <a:solidFill>
                  <a:srgbClr val="0000FF"/>
                </a:solidFill>
              </a:rPr>
            </a:br>
            <a:r>
              <a:rPr lang="en-US" sz="3600" b="1" dirty="0" smtClean="0">
                <a:solidFill>
                  <a:srgbClr val="0000FF"/>
                </a:solidFill>
              </a:rPr>
              <a:t> for Biomass Facilities </a:t>
            </a:r>
            <a:br>
              <a:rPr lang="en-US" sz="3600" b="1" dirty="0" smtClean="0">
                <a:solidFill>
                  <a:srgbClr val="0000FF"/>
                </a:solidFill>
              </a:rPr>
            </a:br>
            <a:r>
              <a:rPr lang="en-US" sz="3600" b="1" dirty="0" smtClean="0">
                <a:solidFill>
                  <a:srgbClr val="0000FF"/>
                </a:solidFill>
              </a:rPr>
              <a:t>(</a:t>
            </a:r>
            <a:r>
              <a:rPr lang="en-US" sz="3600" b="1" i="1" dirty="0" smtClean="0">
                <a:solidFill>
                  <a:srgbClr val="0000FF"/>
                </a:solidFill>
              </a:rPr>
              <a:t>Grants</a:t>
            </a:r>
            <a:r>
              <a:rPr lang="en-US" sz="3600" b="1" dirty="0" smtClean="0">
                <a:solidFill>
                  <a:srgbClr val="0000FF"/>
                </a:solidFill>
              </a:rPr>
              <a:t>)</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r>
              <a:rPr lang="en-US" sz="1800" b="1" dirty="0" smtClean="0"/>
              <a:t>USDA’s Bioenergy initiative provides financial assistance for the development of Biomass facilities through the Forest Service and the Rural Business-Cooperative Service mission area of Rural Development in the form of </a:t>
            </a:r>
            <a:r>
              <a:rPr lang="en-US" sz="1800" b="1" i="1" dirty="0" smtClean="0"/>
              <a:t>grants</a:t>
            </a:r>
            <a:r>
              <a:rPr lang="en-US" sz="1800" b="1" dirty="0" smtClean="0"/>
              <a:t>:</a:t>
            </a:r>
          </a:p>
          <a:p>
            <a:pPr algn="l"/>
            <a:endParaRPr lang="en-US" sz="1800" b="1" dirty="0"/>
          </a:p>
          <a:p>
            <a:pPr marL="171450" indent="-171450" algn="l">
              <a:buFont typeface="Arial" panose="020B0604020202020204" pitchFamily="34" charset="0"/>
              <a:buChar char="•"/>
            </a:pPr>
            <a:r>
              <a:rPr lang="en-US" sz="1600" b="1" dirty="0" smtClean="0"/>
              <a:t>Woody Biomass Utilization Grant  [FS]</a:t>
            </a:r>
          </a:p>
          <a:p>
            <a:pPr marL="742950" lvl="1" indent="-285750" algn="l">
              <a:buFont typeface="Wingdings" panose="05000000000000000000" pitchFamily="2" charset="2"/>
              <a:buChar char="Ø"/>
            </a:pPr>
            <a:r>
              <a:rPr lang="en-US" sz="1400" b="1" dirty="0" smtClean="0">
                <a:solidFill>
                  <a:schemeClr val="tx1"/>
                </a:solidFill>
              </a:rPr>
              <a:t>Sierra Institute  •  Calaveras Healthy Impact Product Solutions</a:t>
            </a:r>
          </a:p>
          <a:p>
            <a:pPr marL="171450" indent="-171450" algn="l">
              <a:buFont typeface="Arial" panose="020B0604020202020204" pitchFamily="34" charset="0"/>
              <a:buChar char="•"/>
            </a:pPr>
            <a:r>
              <a:rPr lang="en-US" sz="1800" b="1" dirty="0" smtClean="0"/>
              <a:t>Statew</a:t>
            </a:r>
            <a:r>
              <a:rPr lang="en-US" sz="1600" b="1" dirty="0" smtClean="0"/>
              <a:t>ide Wood Energy Team Grant  [FS]</a:t>
            </a:r>
          </a:p>
          <a:p>
            <a:pPr marL="742950" lvl="1" indent="-285750" algn="l">
              <a:buFont typeface="Wingdings" panose="05000000000000000000" pitchFamily="2" charset="2"/>
              <a:buChar char="Ø"/>
            </a:pPr>
            <a:r>
              <a:rPr lang="en-US" sz="1400" b="1" dirty="0" smtClean="0">
                <a:solidFill>
                  <a:schemeClr val="tx1"/>
                </a:solidFill>
              </a:rPr>
              <a:t>The Watershed Research &amp; Training Center</a:t>
            </a:r>
          </a:p>
          <a:p>
            <a:pPr marL="171450" indent="-171450" algn="l">
              <a:buFont typeface="Arial" panose="020B0604020202020204" pitchFamily="34" charset="0"/>
              <a:buChar char="•"/>
            </a:pPr>
            <a:r>
              <a:rPr lang="en-US" sz="1600" b="1" dirty="0" smtClean="0"/>
              <a:t>Rural Energy for America Program (REAP) Grant   [RBCS]</a:t>
            </a:r>
          </a:p>
          <a:p>
            <a:pPr marL="742950" lvl="1" indent="-285750" algn="l">
              <a:buFont typeface="Wingdings" panose="05000000000000000000" pitchFamily="2" charset="2"/>
              <a:buChar char="Ø"/>
            </a:pPr>
            <a:r>
              <a:rPr lang="en-US" sz="1400" b="1" dirty="0" smtClean="0">
                <a:solidFill>
                  <a:schemeClr val="tx1"/>
                </a:solidFill>
              </a:rPr>
              <a:t>Rough and Ready Lumber  (Cave Junction, OR)</a:t>
            </a:r>
          </a:p>
          <a:p>
            <a:pPr marL="171450" indent="-171450" algn="l">
              <a:buFont typeface="Arial" panose="020B0604020202020204" pitchFamily="34" charset="0"/>
              <a:buChar char="•"/>
            </a:pPr>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a:t>USDA </a:t>
            </a:r>
            <a:r>
              <a:rPr lang="en-US" sz="1400" b="1" dirty="0" smtClean="0"/>
              <a:t>Provides Grants</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45295"/>
            <a:ext cx="934212" cy="638556"/>
          </a:xfrm>
          <a:prstGeom prst="rect">
            <a:avLst/>
          </a:prstGeom>
        </p:spPr>
      </p:pic>
    </p:spTree>
    <p:extLst>
      <p:ext uri="{BB962C8B-B14F-4D97-AF65-F5344CB8AC3E}">
        <p14:creationId xmlns:p14="http://schemas.microsoft.com/office/powerpoint/2010/main" val="1342838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fontScale="90000"/>
          </a:bodyPr>
          <a:lstStyle/>
          <a:p>
            <a:r>
              <a:rPr lang="en-US" sz="3600" b="1" dirty="0" smtClean="0">
                <a:solidFill>
                  <a:srgbClr val="0000FF"/>
                </a:solidFill>
              </a:rPr>
              <a:t>DOE Funding Mechanisms</a:t>
            </a:r>
            <a:br>
              <a:rPr lang="en-US" sz="3600" b="1" dirty="0" smtClean="0">
                <a:solidFill>
                  <a:srgbClr val="0000FF"/>
                </a:solidFill>
              </a:rPr>
            </a:br>
            <a:r>
              <a:rPr lang="en-US" sz="3600" b="1" dirty="0" smtClean="0">
                <a:solidFill>
                  <a:srgbClr val="0000FF"/>
                </a:solidFill>
              </a:rPr>
              <a:t> for Biomass Facilities </a:t>
            </a:r>
            <a:br>
              <a:rPr lang="en-US" sz="3600" b="1" dirty="0" smtClean="0">
                <a:solidFill>
                  <a:srgbClr val="0000FF"/>
                </a:solidFill>
              </a:rPr>
            </a:br>
            <a:r>
              <a:rPr lang="en-US" sz="3600" b="1" dirty="0" smtClean="0">
                <a:solidFill>
                  <a:srgbClr val="0000FF"/>
                </a:solidFill>
              </a:rPr>
              <a:t>(</a:t>
            </a:r>
            <a:r>
              <a:rPr lang="en-US" sz="3600" b="1" i="1" dirty="0" smtClean="0">
                <a:solidFill>
                  <a:srgbClr val="0000FF"/>
                </a:solidFill>
              </a:rPr>
              <a:t>Grants</a:t>
            </a:r>
            <a:r>
              <a:rPr lang="en-US" sz="3600" b="1" dirty="0" smtClean="0">
                <a:solidFill>
                  <a:srgbClr val="0000FF"/>
                </a:solidFill>
              </a:rPr>
              <a:t>)</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r>
              <a:rPr lang="en-US" sz="1800" b="1" dirty="0" smtClean="0"/>
              <a:t>DOE’s Strategic Technical Assistance Response Team (START) Program for renewable energy project development and installation provides technical assistance grants to Native American Tribes:</a:t>
            </a:r>
          </a:p>
          <a:p>
            <a:pPr algn="l"/>
            <a:endParaRPr lang="en-US" sz="1800" b="1" dirty="0"/>
          </a:p>
          <a:p>
            <a:pPr marL="171450" indent="-171450" algn="l">
              <a:buFont typeface="Arial" panose="020B0604020202020204" pitchFamily="34" charset="0"/>
              <a:buChar char="•"/>
            </a:pPr>
            <a:r>
              <a:rPr lang="en-US" sz="1800" b="1" dirty="0" smtClean="0"/>
              <a:t>Ho-Chunk Nation (Black River Falls, </a:t>
            </a:r>
            <a:r>
              <a:rPr lang="en-US" sz="1800" b="1" dirty="0" smtClean="0">
                <a:solidFill>
                  <a:srgbClr val="FF0000"/>
                </a:solidFill>
              </a:rPr>
              <a:t>Wisconsin</a:t>
            </a:r>
            <a:r>
              <a:rPr lang="en-US" sz="1800" b="1" dirty="0" smtClean="0"/>
              <a:t>)</a:t>
            </a:r>
          </a:p>
          <a:p>
            <a:pPr marL="742950" lvl="1" indent="-285750" algn="l">
              <a:buFont typeface="Wingdings" panose="05000000000000000000" pitchFamily="2" charset="2"/>
              <a:buChar char="Ø"/>
            </a:pPr>
            <a:r>
              <a:rPr lang="en-US" sz="1200" b="1" dirty="0">
                <a:solidFill>
                  <a:schemeClr val="tx1"/>
                </a:solidFill>
              </a:rPr>
              <a:t>The Ho-Chunk Nation will receive technical assistance with the development of a one to two megawatt biomass waste-to-energy plant. The plant could potentially use municipal solid waste, agriculture waste or other biomass resources to offset tribal facility energy costs. The Tribe has already approved a land use agreement, completed zoning, and commissioned a feasibility study for the project. The Energy Department will provide assistance with project-related tasks such as analyzing the project plan, reviewing the technology and potential off-take agreements, examining preliminary permitting plans and evaluating financing options.</a:t>
            </a: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smtClean="0"/>
              <a:t>DOE’s Office of Indian Energy Provides Grants As Well</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45295"/>
            <a:ext cx="934212" cy="638556"/>
          </a:xfrm>
          <a:prstGeom prst="rect">
            <a:avLst/>
          </a:prstGeom>
        </p:spPr>
      </p:pic>
    </p:spTree>
    <p:extLst>
      <p:ext uri="{BB962C8B-B14F-4D97-AF65-F5344CB8AC3E}">
        <p14:creationId xmlns:p14="http://schemas.microsoft.com/office/powerpoint/2010/main" val="1213256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fontScale="90000"/>
          </a:bodyPr>
          <a:lstStyle/>
          <a:p>
            <a:r>
              <a:rPr lang="en-US" sz="3600" b="1" dirty="0" smtClean="0">
                <a:solidFill>
                  <a:srgbClr val="0000FF"/>
                </a:solidFill>
              </a:rPr>
              <a:t>USDA Funding Mechanisms</a:t>
            </a:r>
            <a:br>
              <a:rPr lang="en-US" sz="3600" b="1" dirty="0" smtClean="0">
                <a:solidFill>
                  <a:srgbClr val="0000FF"/>
                </a:solidFill>
              </a:rPr>
            </a:br>
            <a:r>
              <a:rPr lang="en-US" sz="3600" b="1" dirty="0" smtClean="0">
                <a:solidFill>
                  <a:srgbClr val="0000FF"/>
                </a:solidFill>
              </a:rPr>
              <a:t> for Biomass Facilities </a:t>
            </a:r>
            <a:br>
              <a:rPr lang="en-US" sz="3600" b="1" dirty="0" smtClean="0">
                <a:solidFill>
                  <a:srgbClr val="0000FF"/>
                </a:solidFill>
              </a:rPr>
            </a:br>
            <a:r>
              <a:rPr lang="en-US" sz="3600" b="1" dirty="0" smtClean="0">
                <a:solidFill>
                  <a:srgbClr val="0000FF"/>
                </a:solidFill>
              </a:rPr>
              <a:t>(</a:t>
            </a:r>
            <a:r>
              <a:rPr lang="en-US" sz="3600" b="1" i="1" dirty="0" smtClean="0">
                <a:solidFill>
                  <a:srgbClr val="0000FF"/>
                </a:solidFill>
              </a:rPr>
              <a:t>Payments</a:t>
            </a:r>
            <a:r>
              <a:rPr lang="en-US" sz="3600" b="1" dirty="0" smtClean="0">
                <a:solidFill>
                  <a:srgbClr val="0000FF"/>
                </a:solidFill>
              </a:rPr>
              <a:t>)</a:t>
            </a:r>
            <a:endParaRPr lang="en-US" sz="3600" b="1" dirty="0">
              <a:solidFill>
                <a:srgbClr val="0000FF"/>
              </a:solidFill>
            </a:endParaRPr>
          </a:p>
        </p:txBody>
      </p:sp>
      <p:sp>
        <p:nvSpPr>
          <p:cNvPr id="3" name="Subtitle 2"/>
          <p:cNvSpPr>
            <a:spLocks noGrp="1"/>
          </p:cNvSpPr>
          <p:nvPr>
            <p:ph type="subTitle" idx="1"/>
          </p:nvPr>
        </p:nvSpPr>
        <p:spPr>
          <a:xfrm>
            <a:off x="1491343" y="3058886"/>
            <a:ext cx="6400800" cy="3450772"/>
          </a:xfrm>
        </p:spPr>
        <p:txBody>
          <a:bodyPr>
            <a:noAutofit/>
          </a:bodyPr>
          <a:lstStyle/>
          <a:p>
            <a:pPr algn="l"/>
            <a:endParaRPr lang="en-US" sz="1800" b="1" dirty="0" smtClean="0">
              <a:solidFill>
                <a:srgbClr val="002060"/>
              </a:solidFill>
            </a:endParaRPr>
          </a:p>
          <a:p>
            <a:pPr algn="l"/>
            <a:r>
              <a:rPr lang="en-US" sz="1800" b="1" dirty="0" smtClean="0"/>
              <a:t>USDA’s Bioenergy initiative provides financial assistance for the development of Biomass facilities through the Rural Business-Cooperative Service mission area of Rural Development in the form of </a:t>
            </a:r>
            <a:r>
              <a:rPr lang="en-US" sz="1800" b="1" i="1" dirty="0" smtClean="0"/>
              <a:t>payments</a:t>
            </a:r>
            <a:r>
              <a:rPr lang="en-US" sz="1800" b="1" dirty="0" smtClean="0"/>
              <a:t>:</a:t>
            </a:r>
          </a:p>
          <a:p>
            <a:pPr algn="l"/>
            <a:endParaRPr lang="en-US" sz="1800" b="1" dirty="0"/>
          </a:p>
          <a:p>
            <a:pPr marL="171450" indent="-171450" algn="l">
              <a:buFont typeface="Arial" panose="020B0604020202020204" pitchFamily="34" charset="0"/>
              <a:buChar char="•"/>
            </a:pPr>
            <a:r>
              <a:rPr lang="en-US" sz="1800" b="1" dirty="0" smtClean="0"/>
              <a:t>Advanced Biofuel Payment Program</a:t>
            </a:r>
          </a:p>
          <a:p>
            <a:pPr marL="742950" lvl="1" indent="-285750" algn="l">
              <a:buFont typeface="Wingdings" panose="05000000000000000000" pitchFamily="2" charset="2"/>
              <a:buChar char="Ø"/>
            </a:pPr>
            <a:r>
              <a:rPr lang="en-US" sz="1400" b="1" dirty="0" smtClean="0">
                <a:solidFill>
                  <a:schemeClr val="tx1"/>
                </a:solidFill>
              </a:rPr>
              <a:t>Mallard Creek, Inc.  (Rockland, CA)</a:t>
            </a:r>
          </a:p>
          <a:p>
            <a:pPr marL="742950" lvl="1" indent="-285750" algn="l">
              <a:buFont typeface="Wingdings" panose="05000000000000000000" pitchFamily="2" charset="2"/>
              <a:buChar char="Ø"/>
            </a:pPr>
            <a:r>
              <a:rPr lang="en-US" sz="1400" b="1" dirty="0" smtClean="0">
                <a:solidFill>
                  <a:schemeClr val="tx1"/>
                </a:solidFill>
              </a:rPr>
              <a:t>Pacific Pellet, LLC  (Salem, OR)</a:t>
            </a:r>
          </a:p>
          <a:p>
            <a:pPr marL="742950" lvl="1" indent="-285750" algn="l">
              <a:buFont typeface="Wingdings" panose="05000000000000000000" pitchFamily="2" charset="2"/>
              <a:buChar char="Ø"/>
            </a:pPr>
            <a:r>
              <a:rPr lang="en-US" sz="1400" b="1" dirty="0" err="1" smtClean="0">
                <a:solidFill>
                  <a:schemeClr val="tx1"/>
                </a:solidFill>
              </a:rPr>
              <a:t>Ochoco</a:t>
            </a:r>
            <a:r>
              <a:rPr lang="en-US" sz="1400" b="1" dirty="0" smtClean="0">
                <a:solidFill>
                  <a:schemeClr val="tx1"/>
                </a:solidFill>
              </a:rPr>
              <a:t> Lumber Company  (Prineville, OR)</a:t>
            </a:r>
          </a:p>
          <a:p>
            <a:pPr marL="742950" lvl="1" indent="-285750" algn="l">
              <a:buFont typeface="Wingdings" panose="05000000000000000000" pitchFamily="2" charset="2"/>
              <a:buChar char="Ø"/>
            </a:pPr>
            <a:r>
              <a:rPr lang="en-US" sz="1400" b="1" dirty="0" smtClean="0">
                <a:solidFill>
                  <a:schemeClr val="tx1"/>
                </a:solidFill>
              </a:rPr>
              <a:t>Bear Mountain Forest Products, Inc.  (Portland, OR)</a:t>
            </a:r>
          </a:p>
          <a:p>
            <a:pPr lvl="1" algn="l"/>
            <a:endParaRPr lang="en-US" sz="1400" b="1" dirty="0" smtClean="0">
              <a:solidFill>
                <a:schemeClr val="tx1"/>
              </a:solidFill>
            </a:endParaRPr>
          </a:p>
          <a:p>
            <a:pPr algn="l"/>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a:t>USDA </a:t>
            </a:r>
            <a:r>
              <a:rPr lang="en-US" sz="1400" b="1" dirty="0" smtClean="0"/>
              <a:t>Provides Payments</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45295"/>
            <a:ext cx="934212" cy="6385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9843" y="2320813"/>
            <a:ext cx="1645463" cy="1171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933" y="5512733"/>
            <a:ext cx="1561490" cy="11711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7130" y="4605769"/>
            <a:ext cx="2478176" cy="1170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9974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972" y="1480457"/>
            <a:ext cx="7772400" cy="1426029"/>
          </a:xfrm>
        </p:spPr>
        <p:txBody>
          <a:bodyPr>
            <a:normAutofit fontScale="90000"/>
          </a:bodyPr>
          <a:lstStyle/>
          <a:p>
            <a:r>
              <a:rPr lang="en-US" sz="3600" b="1" dirty="0">
                <a:solidFill>
                  <a:srgbClr val="0000FF"/>
                </a:solidFill>
              </a:rPr>
              <a:t>U</a:t>
            </a:r>
            <a:r>
              <a:rPr lang="en-US" sz="3600" b="1" dirty="0" smtClean="0">
                <a:solidFill>
                  <a:srgbClr val="0000FF"/>
                </a:solidFill>
              </a:rPr>
              <a:t>SDA Funding Mechanisms</a:t>
            </a:r>
            <a:br>
              <a:rPr lang="en-US" sz="3600" b="1" dirty="0" smtClean="0">
                <a:solidFill>
                  <a:srgbClr val="0000FF"/>
                </a:solidFill>
              </a:rPr>
            </a:br>
            <a:r>
              <a:rPr lang="en-US" sz="3600" b="1" dirty="0" smtClean="0">
                <a:solidFill>
                  <a:srgbClr val="0000FF"/>
                </a:solidFill>
              </a:rPr>
              <a:t> for Biomass Woody Crops </a:t>
            </a:r>
            <a:br>
              <a:rPr lang="en-US" sz="3600" b="1" dirty="0" smtClean="0">
                <a:solidFill>
                  <a:srgbClr val="0000FF"/>
                </a:solidFill>
              </a:rPr>
            </a:br>
            <a:r>
              <a:rPr lang="en-US" sz="3600" b="1" dirty="0" smtClean="0">
                <a:solidFill>
                  <a:srgbClr val="0000FF"/>
                </a:solidFill>
              </a:rPr>
              <a:t>(</a:t>
            </a:r>
            <a:r>
              <a:rPr lang="en-US" sz="3600" b="1" i="1" dirty="0" smtClean="0">
                <a:solidFill>
                  <a:srgbClr val="0000FF"/>
                </a:solidFill>
              </a:rPr>
              <a:t>Payments</a:t>
            </a:r>
            <a:r>
              <a:rPr lang="en-US" sz="3600" b="1" dirty="0" smtClean="0">
                <a:solidFill>
                  <a:srgbClr val="0000FF"/>
                </a:solidFill>
              </a:rPr>
              <a:t>)</a:t>
            </a:r>
            <a:endParaRPr lang="en-US" sz="3600" b="1" dirty="0">
              <a:solidFill>
                <a:srgbClr val="0000FF"/>
              </a:solidFill>
            </a:endParaRPr>
          </a:p>
        </p:txBody>
      </p:sp>
      <p:sp>
        <p:nvSpPr>
          <p:cNvPr id="3" name="Subtitle 2"/>
          <p:cNvSpPr>
            <a:spLocks noGrp="1"/>
          </p:cNvSpPr>
          <p:nvPr>
            <p:ph type="subTitle" idx="1"/>
          </p:nvPr>
        </p:nvSpPr>
        <p:spPr>
          <a:xfrm>
            <a:off x="1143000" y="3058886"/>
            <a:ext cx="6400800" cy="3450772"/>
          </a:xfrm>
        </p:spPr>
        <p:txBody>
          <a:bodyPr>
            <a:noAutofit/>
          </a:bodyPr>
          <a:lstStyle/>
          <a:p>
            <a:pPr algn="l"/>
            <a:r>
              <a:rPr lang="en-US" sz="1400" b="1" dirty="0" smtClean="0"/>
              <a:t>USDA’s Bioenergy initiative provides financial assistance for the development of Biomass woody crops through the Farm Service Agency (FSA) mission area under the Biomass Crop Assistance Program (</a:t>
            </a:r>
            <a:r>
              <a:rPr lang="en-US" sz="1400" b="1" dirty="0" smtClean="0"/>
              <a:t>BCAP</a:t>
            </a:r>
            <a:r>
              <a:rPr lang="en-US" sz="1400" b="1" dirty="0" smtClean="0"/>
              <a:t>) in the form of </a:t>
            </a:r>
            <a:r>
              <a:rPr lang="en-US" sz="1400" b="1" i="1" dirty="0" smtClean="0"/>
              <a:t>payments.</a:t>
            </a:r>
            <a:endParaRPr lang="en-US" sz="1400" b="1" dirty="0" smtClean="0"/>
          </a:p>
          <a:p>
            <a:pPr lvl="1" algn="l"/>
            <a:endParaRPr lang="en-US" sz="1400" b="1" dirty="0" smtClean="0">
              <a:solidFill>
                <a:schemeClr val="tx1"/>
              </a:solidFill>
            </a:endParaRPr>
          </a:p>
          <a:p>
            <a:pPr algn="l"/>
            <a:r>
              <a:rPr lang="en-US" sz="1400" b="1" dirty="0" smtClean="0"/>
              <a:t>7,000 </a:t>
            </a:r>
            <a:r>
              <a:rPr lang="en-US" sz="1400" b="1" dirty="0"/>
              <a:t>acres in Oregon will be used for the growth of hybrid poplar trees. This project is part of a series of measures that comprise USDA’s Wood-to-Energy initiative and seeks to build a forest restoration economy by integrating energy feedstock within the larger forest products sector to sustain rural jobs. USDA has allocated funds for contracts that range up to 15 years for producers who volunteer to enroll. Producers who enter into BCAP contracts are eligible for reimbursements of up to 75 percent of the establishment costs of the perennial energy crop and up to five years of annual maintenance payments for herbaceous crops. Reimbursement for woody crops is up to 15 years.</a:t>
            </a:r>
          </a:p>
          <a:p>
            <a:pPr algn="l"/>
            <a:endParaRPr lang="en-US" sz="1800" b="1" dirty="0"/>
          </a:p>
          <a:p>
            <a:pPr algn="l"/>
            <a:endParaRPr lang="en-US" sz="1800" b="1" dirty="0">
              <a:solidFill>
                <a:srgbClr val="002060"/>
              </a:solidFill>
            </a:endParaRPr>
          </a:p>
          <a:p>
            <a:pPr algn="l"/>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a:t>USDA </a:t>
            </a:r>
            <a:r>
              <a:rPr lang="en-US" sz="1400" b="1" dirty="0" smtClean="0"/>
              <a:t>Provides Payments</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45295"/>
            <a:ext cx="934212" cy="63855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431" y="4727036"/>
            <a:ext cx="875538" cy="1165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2102032"/>
            <a:ext cx="1686306" cy="1120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4874" y="3395517"/>
            <a:ext cx="1170432" cy="1170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04329" y="774920"/>
            <a:ext cx="1755648" cy="11704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9917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fontScale="90000"/>
          </a:bodyPr>
          <a:lstStyle/>
          <a:p>
            <a:r>
              <a:rPr lang="en-US" sz="3600" b="1" dirty="0" smtClean="0">
                <a:solidFill>
                  <a:srgbClr val="0000FF"/>
                </a:solidFill>
              </a:rPr>
              <a:t>Case Study 1</a:t>
            </a:r>
            <a:br>
              <a:rPr lang="en-US" sz="3600" b="1" dirty="0" smtClean="0">
                <a:solidFill>
                  <a:srgbClr val="0000FF"/>
                </a:solidFill>
              </a:rPr>
            </a:br>
            <a:r>
              <a:rPr lang="en-US" sz="3600" b="1" dirty="0" smtClean="0">
                <a:solidFill>
                  <a:srgbClr val="0000FF"/>
                </a:solidFill>
              </a:rPr>
              <a:t>Loan Guarantee + Grant + Tax Credit</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r>
              <a:rPr lang="en-US" sz="1800" b="1" dirty="0" smtClean="0"/>
              <a:t>Facility: </a:t>
            </a:r>
            <a:r>
              <a:rPr lang="en-US" sz="1800" b="1" dirty="0" smtClean="0">
                <a:solidFill>
                  <a:srgbClr val="FF0000"/>
                </a:solidFill>
              </a:rPr>
              <a:t>1.5MW</a:t>
            </a:r>
            <a:r>
              <a:rPr lang="en-US" sz="1800" b="1" dirty="0" smtClean="0"/>
              <a:t> Biomass Project</a:t>
            </a:r>
          </a:p>
          <a:p>
            <a:pPr algn="l"/>
            <a:r>
              <a:rPr lang="en-US" sz="1800" b="1" dirty="0" smtClean="0"/>
              <a:t>Location:  Cave Junction, OR</a:t>
            </a:r>
          </a:p>
          <a:p>
            <a:pPr algn="l"/>
            <a:r>
              <a:rPr lang="en-US" sz="1800" b="1" dirty="0" smtClean="0"/>
              <a:t>Borrower:  Rough and Ready Lumber</a:t>
            </a:r>
          </a:p>
          <a:p>
            <a:pPr algn="l"/>
            <a:r>
              <a:rPr lang="en-US" sz="1800" b="1" dirty="0" smtClean="0"/>
              <a:t>Lender:  Northwest Farm Credit Services</a:t>
            </a:r>
          </a:p>
          <a:p>
            <a:pPr algn="l"/>
            <a:r>
              <a:rPr lang="en-US" sz="1800" b="1" dirty="0" smtClean="0"/>
              <a:t>Total Project Costs:  $5,743,550</a:t>
            </a:r>
          </a:p>
          <a:p>
            <a:pPr marL="171450" indent="-171450" algn="l">
              <a:buFont typeface="Arial" panose="020B0604020202020204" pitchFamily="34" charset="0"/>
              <a:buChar char="•"/>
            </a:pPr>
            <a:endParaRPr lang="en-US" sz="1800" b="1" dirty="0"/>
          </a:p>
          <a:p>
            <a:pPr marL="742950" lvl="1" indent="-285750" algn="l">
              <a:buFont typeface="Wingdings" panose="05000000000000000000" pitchFamily="2" charset="2"/>
              <a:buChar char="v"/>
            </a:pPr>
            <a:r>
              <a:rPr lang="en-US" sz="1400" b="1" dirty="0" smtClean="0">
                <a:solidFill>
                  <a:schemeClr val="tx1"/>
                </a:solidFill>
              </a:rPr>
              <a:t>Finance Structure:</a:t>
            </a:r>
          </a:p>
          <a:p>
            <a:pPr marL="1200150" lvl="2" indent="-285750" algn="l">
              <a:buFont typeface="Wingdings" panose="05000000000000000000" pitchFamily="2" charset="2"/>
              <a:buChar char="Ø"/>
            </a:pPr>
            <a:r>
              <a:rPr lang="en-US" sz="1000" b="1" dirty="0" smtClean="0">
                <a:solidFill>
                  <a:schemeClr val="tx1"/>
                </a:solidFill>
              </a:rPr>
              <a:t>$2,350,000  Rural Energy for America Program Loan Guarantee</a:t>
            </a:r>
          </a:p>
          <a:p>
            <a:pPr marL="1200150" lvl="2" indent="-285750" algn="l">
              <a:buFont typeface="Wingdings" panose="05000000000000000000" pitchFamily="2" charset="2"/>
              <a:buChar char="Ø"/>
            </a:pPr>
            <a:r>
              <a:rPr lang="en-US" sz="1000" b="1" dirty="0" smtClean="0">
                <a:solidFill>
                  <a:schemeClr val="tx1"/>
                </a:solidFill>
              </a:rPr>
              <a:t>$   500,000  Rural Energy for America Program Grant</a:t>
            </a:r>
          </a:p>
          <a:p>
            <a:pPr marL="1200150" lvl="2" indent="-285750" algn="l">
              <a:buFont typeface="Wingdings" panose="05000000000000000000" pitchFamily="2" charset="2"/>
              <a:buChar char="Ø"/>
            </a:pPr>
            <a:r>
              <a:rPr lang="en-US" sz="1000" b="1" dirty="0" smtClean="0">
                <a:solidFill>
                  <a:schemeClr val="tx1"/>
                </a:solidFill>
              </a:rPr>
              <a:t>$1,350,000  Business Energy Tax Credit (State of Oregon)</a:t>
            </a:r>
          </a:p>
          <a:p>
            <a:pPr marL="1200150" lvl="2" indent="-285750" algn="l">
              <a:buFont typeface="Wingdings" panose="05000000000000000000" pitchFamily="2" charset="2"/>
              <a:buChar char="Ø"/>
            </a:pPr>
            <a:r>
              <a:rPr lang="en-US" sz="1000" b="1" u="sng" dirty="0" smtClean="0">
                <a:solidFill>
                  <a:schemeClr val="tx1"/>
                </a:solidFill>
              </a:rPr>
              <a:t>$1,543,550  Borrower Contribution  (26.8%)</a:t>
            </a:r>
          </a:p>
          <a:p>
            <a:pPr marL="1200150" lvl="2" indent="-285750" algn="l">
              <a:buFont typeface="Wingdings" panose="05000000000000000000" pitchFamily="2" charset="2"/>
              <a:buChar char="v"/>
            </a:pPr>
            <a:r>
              <a:rPr lang="en-US" sz="1000" b="1" dirty="0" smtClean="0">
                <a:solidFill>
                  <a:schemeClr val="tx1"/>
                </a:solidFill>
              </a:rPr>
              <a:t>$5,743,550  Total Project Costs</a:t>
            </a:r>
          </a:p>
          <a:p>
            <a:pPr marL="742950" lvl="1" indent="-285750" algn="l">
              <a:buFont typeface="Wingdings" panose="05000000000000000000" pitchFamily="2" charset="2"/>
              <a:buChar char="Ø"/>
            </a:pPr>
            <a:endParaRPr lang="en-US" sz="1400" b="1" dirty="0" smtClean="0">
              <a:solidFill>
                <a:schemeClr val="tx1"/>
              </a:solidFill>
            </a:endParaRPr>
          </a:p>
          <a:p>
            <a:pPr marL="171450" indent="-171450" algn="l">
              <a:buFont typeface="Arial" panose="020B0604020202020204" pitchFamily="34" charset="0"/>
              <a:buChar char="•"/>
            </a:pPr>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523220"/>
          </a:xfrm>
          <a:prstGeom prst="rect">
            <a:avLst/>
          </a:prstGeom>
          <a:noFill/>
        </p:spPr>
        <p:txBody>
          <a:bodyPr wrap="square" rtlCol="0">
            <a:spAutoFit/>
          </a:bodyPr>
          <a:lstStyle/>
          <a:p>
            <a:r>
              <a:rPr lang="en-US" sz="1400" b="1" dirty="0" smtClean="0"/>
              <a:t>Biomass Facility Funding Case Study 1:</a:t>
            </a:r>
          </a:p>
          <a:p>
            <a:r>
              <a:rPr lang="en-US" sz="1400" b="1" dirty="0" smtClean="0"/>
              <a:t>Rough and Ready Lumber  (Cave Junction, OR)</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34409"/>
            <a:ext cx="934212" cy="6385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33" y="5472031"/>
            <a:ext cx="1600200" cy="120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5106" y="4521474"/>
            <a:ext cx="1600200" cy="120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26086" y="879990"/>
            <a:ext cx="1600200" cy="120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6086" y="3042769"/>
            <a:ext cx="1600200" cy="1200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9866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Case Study 2</a:t>
            </a:r>
            <a:br>
              <a:rPr lang="en-US" sz="3600" b="1" dirty="0" smtClean="0">
                <a:solidFill>
                  <a:srgbClr val="0000FF"/>
                </a:solidFill>
              </a:rPr>
            </a:br>
            <a:r>
              <a:rPr lang="en-US" sz="3600" b="1" dirty="0" smtClean="0">
                <a:solidFill>
                  <a:srgbClr val="0000FF"/>
                </a:solidFill>
              </a:rPr>
              <a:t>Loan Guarantee + Grant + Grant</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r>
              <a:rPr lang="en-US" sz="1800" b="1" dirty="0" smtClean="0"/>
              <a:t>Facility: </a:t>
            </a:r>
            <a:r>
              <a:rPr lang="en-US" sz="1800" b="1" dirty="0" smtClean="0">
                <a:solidFill>
                  <a:srgbClr val="FF0000"/>
                </a:solidFill>
              </a:rPr>
              <a:t>6MW</a:t>
            </a:r>
            <a:r>
              <a:rPr lang="en-US" sz="1800" b="1" dirty="0" smtClean="0"/>
              <a:t> Biomass Project (CHP)</a:t>
            </a:r>
          </a:p>
          <a:p>
            <a:pPr algn="l"/>
            <a:r>
              <a:rPr lang="en-US" sz="1800" b="1" dirty="0" smtClean="0"/>
              <a:t>Location:  Anderson, CA</a:t>
            </a:r>
          </a:p>
          <a:p>
            <a:pPr algn="l"/>
            <a:r>
              <a:rPr lang="en-US" sz="1800" b="1" dirty="0" smtClean="0"/>
              <a:t>Borrower:  Anderson Plant, LLC</a:t>
            </a:r>
          </a:p>
          <a:p>
            <a:pPr algn="l"/>
            <a:r>
              <a:rPr lang="en-US" sz="1800" b="1" dirty="0" smtClean="0"/>
              <a:t>Lender:  New Resource Bank</a:t>
            </a:r>
          </a:p>
          <a:p>
            <a:pPr algn="l"/>
            <a:r>
              <a:rPr lang="en-US" sz="1800" b="1" dirty="0" smtClean="0"/>
              <a:t>Total Project Costs:  $13,500,000</a:t>
            </a:r>
          </a:p>
          <a:p>
            <a:pPr marL="171450" indent="-171450" algn="l">
              <a:buFont typeface="Arial" panose="020B0604020202020204" pitchFamily="34" charset="0"/>
              <a:buChar char="•"/>
            </a:pPr>
            <a:endParaRPr lang="en-US" sz="1800" b="1" dirty="0"/>
          </a:p>
          <a:p>
            <a:pPr marL="742950" lvl="1" indent="-285750" algn="l">
              <a:buFont typeface="Wingdings" panose="05000000000000000000" pitchFamily="2" charset="2"/>
              <a:buChar char="v"/>
            </a:pPr>
            <a:r>
              <a:rPr lang="en-US" sz="1400" b="1" dirty="0" smtClean="0">
                <a:solidFill>
                  <a:schemeClr val="tx1"/>
                </a:solidFill>
              </a:rPr>
              <a:t>Finance Structure:</a:t>
            </a:r>
          </a:p>
          <a:p>
            <a:pPr marL="1200150" lvl="2" indent="-285750" algn="l">
              <a:buFont typeface="Wingdings" panose="05000000000000000000" pitchFamily="2" charset="2"/>
              <a:buChar char="Ø"/>
            </a:pPr>
            <a:r>
              <a:rPr lang="en-US" sz="1000" b="1" dirty="0" smtClean="0">
                <a:solidFill>
                  <a:schemeClr val="tx1"/>
                </a:solidFill>
              </a:rPr>
              <a:t>$ 6,000,000  Business &amp; Industry Loan Guarantee</a:t>
            </a:r>
          </a:p>
          <a:p>
            <a:pPr marL="1200150" lvl="2" indent="-285750" algn="l">
              <a:buFont typeface="Wingdings" panose="05000000000000000000" pitchFamily="2" charset="2"/>
              <a:buChar char="Ø"/>
            </a:pPr>
            <a:r>
              <a:rPr lang="en-US" sz="1000" b="1" dirty="0" smtClean="0">
                <a:solidFill>
                  <a:schemeClr val="tx1"/>
                </a:solidFill>
              </a:rPr>
              <a:t>$ 3,500,000  1603 Treasury Grant</a:t>
            </a:r>
          </a:p>
          <a:p>
            <a:pPr marL="1200150" lvl="2" indent="-285750" algn="l">
              <a:buFont typeface="Wingdings" panose="05000000000000000000" pitchFamily="2" charset="2"/>
              <a:buChar char="Ø"/>
            </a:pPr>
            <a:r>
              <a:rPr lang="en-US" sz="1000" b="1" dirty="0" smtClean="0">
                <a:solidFill>
                  <a:schemeClr val="tx1"/>
                </a:solidFill>
              </a:rPr>
              <a:t>$    250,000  Woody Biomass Utilization Grant</a:t>
            </a:r>
          </a:p>
          <a:p>
            <a:pPr marL="1200150" lvl="2" indent="-285750" algn="l">
              <a:buFont typeface="Wingdings" panose="05000000000000000000" pitchFamily="2" charset="2"/>
              <a:buChar char="Ø"/>
            </a:pPr>
            <a:r>
              <a:rPr lang="en-US" sz="1000" b="1" u="sng" dirty="0" smtClean="0">
                <a:solidFill>
                  <a:schemeClr val="tx1"/>
                </a:solidFill>
              </a:rPr>
              <a:t>$ 3,750,000  Borrower Contribution  (27.7%)</a:t>
            </a:r>
          </a:p>
          <a:p>
            <a:pPr marL="1200150" lvl="2" indent="-285750" algn="l">
              <a:buFont typeface="Wingdings" panose="05000000000000000000" pitchFamily="2" charset="2"/>
              <a:buChar char="v"/>
            </a:pPr>
            <a:r>
              <a:rPr lang="en-US" sz="1000" b="1" dirty="0" smtClean="0">
                <a:solidFill>
                  <a:schemeClr val="tx1"/>
                </a:solidFill>
              </a:rPr>
              <a:t>$13,500,000  Total Project Costs</a:t>
            </a:r>
          </a:p>
          <a:p>
            <a:pPr marL="742950" lvl="1" indent="-285750" algn="l">
              <a:buFont typeface="Wingdings" panose="05000000000000000000" pitchFamily="2" charset="2"/>
              <a:buChar char="Ø"/>
            </a:pPr>
            <a:endParaRPr lang="en-US" sz="1400" b="1" dirty="0" smtClean="0">
              <a:solidFill>
                <a:schemeClr val="tx1"/>
              </a:solidFill>
            </a:endParaRPr>
          </a:p>
          <a:p>
            <a:pPr marL="171450" indent="-171450" algn="l">
              <a:buFont typeface="Arial" panose="020B0604020202020204" pitchFamily="34" charset="0"/>
              <a:buChar char="•"/>
            </a:pPr>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523220"/>
          </a:xfrm>
          <a:prstGeom prst="rect">
            <a:avLst/>
          </a:prstGeom>
          <a:noFill/>
        </p:spPr>
        <p:txBody>
          <a:bodyPr wrap="square" rtlCol="0">
            <a:spAutoFit/>
          </a:bodyPr>
          <a:lstStyle/>
          <a:p>
            <a:r>
              <a:rPr lang="en-US" sz="1400" b="1" dirty="0" smtClean="0"/>
              <a:t>Biomass Facility Funding Case Study 2:</a:t>
            </a:r>
          </a:p>
          <a:p>
            <a:r>
              <a:rPr lang="en-US" sz="1400" b="1" dirty="0" smtClean="0"/>
              <a:t>Anderson Plant, LLC  (Anderson, CA)</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34409"/>
            <a:ext cx="934212" cy="6385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1821" y="4515410"/>
            <a:ext cx="1508760" cy="1165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1821" y="971550"/>
            <a:ext cx="1508760" cy="1165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7863" y="3058063"/>
            <a:ext cx="1556675" cy="1167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933" y="5505459"/>
            <a:ext cx="1556675" cy="1167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7808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Case Study 3</a:t>
            </a:r>
            <a:br>
              <a:rPr lang="en-US" sz="3600" b="1" dirty="0" smtClean="0">
                <a:solidFill>
                  <a:srgbClr val="0000FF"/>
                </a:solidFill>
              </a:rPr>
            </a:br>
            <a:r>
              <a:rPr lang="en-US" sz="3600" b="1" dirty="0" smtClean="0">
                <a:solidFill>
                  <a:srgbClr val="0000FF"/>
                </a:solidFill>
              </a:rPr>
              <a:t>Loan Guarantee + Loan Guarantee</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r>
              <a:rPr lang="en-US" sz="1800" b="1" dirty="0" smtClean="0"/>
              <a:t>Facility: </a:t>
            </a:r>
            <a:r>
              <a:rPr lang="en-US" sz="1800" b="1" dirty="0" smtClean="0">
                <a:solidFill>
                  <a:srgbClr val="FF0000"/>
                </a:solidFill>
              </a:rPr>
              <a:t>Pellets</a:t>
            </a:r>
            <a:r>
              <a:rPr lang="en-US" sz="1800" b="1" dirty="0" smtClean="0"/>
              <a:t> Biomass Project</a:t>
            </a:r>
          </a:p>
          <a:p>
            <a:pPr algn="l"/>
            <a:r>
              <a:rPr lang="en-US" sz="1800" b="1" dirty="0" smtClean="0"/>
              <a:t>Location:  Nahunta, GA</a:t>
            </a:r>
          </a:p>
          <a:p>
            <a:pPr algn="l"/>
            <a:r>
              <a:rPr lang="en-US" sz="1800" b="1" dirty="0" smtClean="0"/>
              <a:t>Borrower:  SEGA Biofuels, LLC</a:t>
            </a:r>
          </a:p>
          <a:p>
            <a:pPr algn="l"/>
            <a:r>
              <a:rPr lang="en-US" sz="1800" b="1" dirty="0" smtClean="0"/>
              <a:t>Lender:  The Heritage Bank  </a:t>
            </a:r>
          </a:p>
          <a:p>
            <a:pPr algn="l"/>
            <a:r>
              <a:rPr lang="en-US" sz="1800" b="1" dirty="0" smtClean="0"/>
              <a:t>Total Project Costs:  $14,273,000</a:t>
            </a:r>
          </a:p>
          <a:p>
            <a:pPr marL="171450" indent="-171450" algn="l">
              <a:buFont typeface="Arial" panose="020B0604020202020204" pitchFamily="34" charset="0"/>
              <a:buChar char="•"/>
            </a:pPr>
            <a:endParaRPr lang="en-US" sz="1800" b="1" dirty="0"/>
          </a:p>
          <a:p>
            <a:pPr marL="742950" lvl="1" indent="-285750" algn="l">
              <a:buFont typeface="Wingdings" panose="05000000000000000000" pitchFamily="2" charset="2"/>
              <a:buChar char="v"/>
            </a:pPr>
            <a:r>
              <a:rPr lang="en-US" sz="1400" b="1" dirty="0" smtClean="0">
                <a:solidFill>
                  <a:schemeClr val="tx1"/>
                </a:solidFill>
              </a:rPr>
              <a:t>Finance Structure:</a:t>
            </a:r>
          </a:p>
          <a:p>
            <a:pPr marL="1200150" lvl="2" indent="-285750" algn="l">
              <a:buFont typeface="Wingdings" panose="05000000000000000000" pitchFamily="2" charset="2"/>
              <a:buChar char="Ø"/>
            </a:pPr>
            <a:r>
              <a:rPr lang="en-US" sz="1000" b="1" dirty="0" smtClean="0">
                <a:solidFill>
                  <a:schemeClr val="tx1"/>
                </a:solidFill>
              </a:rPr>
              <a:t>$ 8,370,610  Rural Energy for America Program Loan Guarantee</a:t>
            </a:r>
          </a:p>
          <a:p>
            <a:pPr marL="1200150" lvl="2" indent="-285750" algn="l">
              <a:buFont typeface="Wingdings" panose="05000000000000000000" pitchFamily="2" charset="2"/>
              <a:buChar char="Ø"/>
            </a:pPr>
            <a:r>
              <a:rPr lang="en-US" sz="1000" b="1" dirty="0" smtClean="0">
                <a:solidFill>
                  <a:schemeClr val="tx1"/>
                </a:solidFill>
              </a:rPr>
              <a:t>$ 1,304,390  Business &amp; Industry Loan Guarantee</a:t>
            </a:r>
          </a:p>
          <a:p>
            <a:pPr marL="1200150" lvl="2" indent="-285750" algn="l">
              <a:buFont typeface="Wingdings" panose="05000000000000000000" pitchFamily="2" charset="2"/>
              <a:buChar char="Ø"/>
            </a:pPr>
            <a:r>
              <a:rPr lang="en-US" sz="1000" b="1" u="sng" dirty="0" smtClean="0">
                <a:solidFill>
                  <a:schemeClr val="tx1"/>
                </a:solidFill>
              </a:rPr>
              <a:t>$ 4,598, 000  Borrower Contribution  (32.2%)</a:t>
            </a:r>
          </a:p>
          <a:p>
            <a:pPr marL="1200150" lvl="2" indent="-285750" algn="l">
              <a:buFont typeface="Wingdings" panose="05000000000000000000" pitchFamily="2" charset="2"/>
              <a:buChar char="v"/>
            </a:pPr>
            <a:r>
              <a:rPr lang="en-US" sz="1000" b="1" dirty="0" smtClean="0">
                <a:solidFill>
                  <a:schemeClr val="tx1"/>
                </a:solidFill>
              </a:rPr>
              <a:t>$14,273,000  Total Project Costs</a:t>
            </a:r>
          </a:p>
          <a:p>
            <a:pPr marL="742950" lvl="1" indent="-285750" algn="l">
              <a:buFont typeface="Wingdings" panose="05000000000000000000" pitchFamily="2" charset="2"/>
              <a:buChar char="Ø"/>
            </a:pPr>
            <a:endParaRPr lang="en-US" sz="1400" b="1" dirty="0" smtClean="0">
              <a:solidFill>
                <a:schemeClr val="tx1"/>
              </a:solidFill>
            </a:endParaRPr>
          </a:p>
          <a:p>
            <a:pPr marL="171450" indent="-171450" algn="l">
              <a:buFont typeface="Arial" panose="020B0604020202020204" pitchFamily="34" charset="0"/>
              <a:buChar char="•"/>
            </a:pPr>
            <a:endParaRPr lang="en-US" sz="1800" b="1" dirty="0">
              <a:solidFill>
                <a:srgbClr val="002060"/>
              </a:solidFill>
            </a:endParaRPr>
          </a:p>
        </p:txBody>
      </p:sp>
      <p:pic>
        <p:nvPicPr>
          <p:cNvPr id="9" name="Picture 8" descr=" SigLockup Master PwPt.4c-white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523220"/>
          </a:xfrm>
          <a:prstGeom prst="rect">
            <a:avLst/>
          </a:prstGeom>
          <a:noFill/>
        </p:spPr>
        <p:txBody>
          <a:bodyPr wrap="square" rtlCol="0">
            <a:spAutoFit/>
          </a:bodyPr>
          <a:lstStyle/>
          <a:p>
            <a:r>
              <a:rPr lang="en-US" sz="1400" b="1" dirty="0" smtClean="0"/>
              <a:t>Biomass Facility Funding Case Study 3:</a:t>
            </a:r>
          </a:p>
          <a:p>
            <a:r>
              <a:rPr lang="en-US" sz="1400" b="1" dirty="0" smtClean="0"/>
              <a:t>SEGA Biofuels, LLC  (Nahunta, GA)</a:t>
            </a:r>
            <a:endParaRPr lang="en-US" sz="14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1094" y="6034409"/>
            <a:ext cx="934212" cy="638556"/>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400" y="3058886"/>
            <a:ext cx="22860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7926" y="4336597"/>
            <a:ext cx="1897380" cy="1176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090" y="5609975"/>
            <a:ext cx="1417320" cy="1062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37424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Case Study 4</a:t>
            </a:r>
            <a:br>
              <a:rPr lang="en-US" sz="3600" b="1" dirty="0" smtClean="0">
                <a:solidFill>
                  <a:srgbClr val="0000FF"/>
                </a:solidFill>
              </a:rPr>
            </a:br>
            <a:r>
              <a:rPr lang="en-US" sz="3600" b="1" dirty="0" smtClean="0">
                <a:solidFill>
                  <a:srgbClr val="0000FF"/>
                </a:solidFill>
              </a:rPr>
              <a:t>Triple Loan Guarantees</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r>
              <a:rPr lang="en-US" sz="1800" b="1" dirty="0" smtClean="0"/>
              <a:t>Facility: </a:t>
            </a:r>
            <a:r>
              <a:rPr lang="en-US" sz="1800" b="1" dirty="0" smtClean="0">
                <a:solidFill>
                  <a:srgbClr val="FF0000"/>
                </a:solidFill>
              </a:rPr>
              <a:t>Pellets</a:t>
            </a:r>
            <a:r>
              <a:rPr lang="en-US" sz="1800" b="1" dirty="0" smtClean="0"/>
              <a:t> Biomass Project</a:t>
            </a:r>
          </a:p>
          <a:p>
            <a:pPr algn="l"/>
            <a:r>
              <a:rPr lang="en-US" sz="1800" b="1" dirty="0" smtClean="0"/>
              <a:t>Location:  Baxley, GA</a:t>
            </a:r>
          </a:p>
          <a:p>
            <a:pPr algn="l"/>
            <a:r>
              <a:rPr lang="en-US" sz="1800" b="1" dirty="0" smtClean="0"/>
              <a:t>Borrower:  Appling County Pellets, LLC</a:t>
            </a:r>
          </a:p>
          <a:p>
            <a:pPr algn="l"/>
            <a:r>
              <a:rPr lang="en-US" sz="1800" b="1" dirty="0" smtClean="0"/>
              <a:t>Lender:  </a:t>
            </a:r>
            <a:r>
              <a:rPr lang="en-US" sz="1800" b="1" dirty="0" err="1" smtClean="0"/>
              <a:t>AgSouth</a:t>
            </a:r>
            <a:r>
              <a:rPr lang="en-US" sz="1800" b="1" dirty="0" smtClean="0"/>
              <a:t> Farm Credit, ACA  </a:t>
            </a:r>
          </a:p>
          <a:p>
            <a:pPr algn="l"/>
            <a:r>
              <a:rPr lang="en-US" sz="1800" b="1" dirty="0" smtClean="0"/>
              <a:t>Total Project Costs:  $24,500,000</a:t>
            </a:r>
          </a:p>
          <a:p>
            <a:pPr marL="171450" indent="-171450" algn="l">
              <a:buFont typeface="Arial" panose="020B0604020202020204" pitchFamily="34" charset="0"/>
              <a:buChar char="•"/>
            </a:pPr>
            <a:endParaRPr lang="en-US" sz="1800" b="1" dirty="0"/>
          </a:p>
          <a:p>
            <a:pPr marL="742950" lvl="1" indent="-285750" algn="l">
              <a:buFont typeface="Wingdings" panose="05000000000000000000" pitchFamily="2" charset="2"/>
              <a:buChar char="v"/>
            </a:pPr>
            <a:r>
              <a:rPr lang="en-US" sz="1400" b="1" dirty="0" smtClean="0">
                <a:solidFill>
                  <a:schemeClr val="tx1"/>
                </a:solidFill>
              </a:rPr>
              <a:t>Finance Structure:</a:t>
            </a:r>
          </a:p>
          <a:p>
            <a:pPr marL="1200150" lvl="2" indent="-285750" algn="l">
              <a:buFont typeface="Wingdings" panose="05000000000000000000" pitchFamily="2" charset="2"/>
              <a:buChar char="Ø"/>
            </a:pPr>
            <a:r>
              <a:rPr lang="en-US" sz="1000" b="1" dirty="0" smtClean="0">
                <a:solidFill>
                  <a:schemeClr val="tx1"/>
                </a:solidFill>
              </a:rPr>
              <a:t>$10,000,000  Rural Energy for America Program Loan Guarantee</a:t>
            </a:r>
          </a:p>
          <a:p>
            <a:pPr marL="1200150" lvl="2" indent="-285750" algn="l">
              <a:buFont typeface="Wingdings" panose="05000000000000000000" pitchFamily="2" charset="2"/>
              <a:buChar char="Ø"/>
            </a:pPr>
            <a:r>
              <a:rPr lang="en-US" sz="1000" b="1" dirty="0">
                <a:solidFill>
                  <a:schemeClr val="tx1"/>
                </a:solidFill>
              </a:rPr>
              <a:t>$  7,000,000  Business &amp; Industry Loan Guarantee</a:t>
            </a:r>
          </a:p>
          <a:p>
            <a:pPr marL="1200150" lvl="2" indent="-285750" algn="l">
              <a:buFont typeface="Wingdings" panose="05000000000000000000" pitchFamily="2" charset="2"/>
              <a:buChar char="Ø"/>
            </a:pPr>
            <a:r>
              <a:rPr lang="en-US" sz="1000" b="1" dirty="0" smtClean="0">
                <a:solidFill>
                  <a:schemeClr val="tx1"/>
                </a:solidFill>
              </a:rPr>
              <a:t>$  1,000,000  Business &amp; Industry Loan Guarantee</a:t>
            </a:r>
          </a:p>
          <a:p>
            <a:pPr marL="1200150" lvl="2" indent="-285750" algn="l">
              <a:buFont typeface="Wingdings" panose="05000000000000000000" pitchFamily="2" charset="2"/>
              <a:buChar char="Ø"/>
            </a:pPr>
            <a:r>
              <a:rPr lang="en-US" sz="1000" b="1" u="sng" dirty="0" smtClean="0">
                <a:solidFill>
                  <a:schemeClr val="tx1"/>
                </a:solidFill>
              </a:rPr>
              <a:t>$  6,500, 000  Borrower Contribution  (26.5%)</a:t>
            </a:r>
          </a:p>
          <a:p>
            <a:pPr marL="1200150" lvl="2" indent="-285750" algn="l">
              <a:buFont typeface="Wingdings" panose="05000000000000000000" pitchFamily="2" charset="2"/>
              <a:buChar char="v"/>
            </a:pPr>
            <a:r>
              <a:rPr lang="en-US" sz="1000" b="1" dirty="0" smtClean="0">
                <a:solidFill>
                  <a:schemeClr val="tx1"/>
                </a:solidFill>
              </a:rPr>
              <a:t>$24,500,000  Total Project Costs</a:t>
            </a:r>
          </a:p>
          <a:p>
            <a:pPr marL="742950" lvl="1" indent="-285750" algn="l">
              <a:buFont typeface="Wingdings" panose="05000000000000000000" pitchFamily="2" charset="2"/>
              <a:buChar char="Ø"/>
            </a:pPr>
            <a:endParaRPr lang="en-US" sz="1400" b="1" dirty="0" smtClean="0">
              <a:solidFill>
                <a:schemeClr val="tx1"/>
              </a:solidFill>
            </a:endParaRPr>
          </a:p>
          <a:p>
            <a:pPr marL="171450" indent="-171450" algn="l">
              <a:buFont typeface="Arial" panose="020B0604020202020204" pitchFamily="34" charset="0"/>
              <a:buChar char="•"/>
            </a:pPr>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523220"/>
          </a:xfrm>
          <a:prstGeom prst="rect">
            <a:avLst/>
          </a:prstGeom>
          <a:noFill/>
        </p:spPr>
        <p:txBody>
          <a:bodyPr wrap="square" rtlCol="0">
            <a:spAutoFit/>
          </a:bodyPr>
          <a:lstStyle/>
          <a:p>
            <a:r>
              <a:rPr lang="en-US" sz="1400" b="1" dirty="0" smtClean="0"/>
              <a:t>Biomass Facility Funding Case Study 4:</a:t>
            </a:r>
          </a:p>
          <a:p>
            <a:r>
              <a:rPr lang="en-US" sz="1400" b="1" dirty="0" smtClean="0"/>
              <a:t>Appling County Pellets, LLC  (Baxley, GA)</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34409"/>
            <a:ext cx="934212" cy="63855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8797" y="911840"/>
            <a:ext cx="1554480" cy="1165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8797" y="4382045"/>
            <a:ext cx="1554480" cy="1165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933" y="5507105"/>
            <a:ext cx="1554480" cy="1165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8797" y="2906486"/>
            <a:ext cx="1554480" cy="1165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99631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The Federal Government</a:t>
            </a:r>
            <a:br>
              <a:rPr lang="en-US" sz="3600" b="1" dirty="0" smtClean="0">
                <a:solidFill>
                  <a:srgbClr val="0000FF"/>
                </a:solidFill>
              </a:rPr>
            </a:br>
            <a:r>
              <a:rPr lang="en-US" sz="3600" b="1" dirty="0" smtClean="0">
                <a:solidFill>
                  <a:srgbClr val="0000FF"/>
                </a:solidFill>
              </a:rPr>
              <a:t>Family of Departments</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endParaRPr lang="en-US" sz="1800" b="1" dirty="0" smtClean="0">
              <a:solidFill>
                <a:srgbClr val="002060"/>
              </a:solidFill>
            </a:endParaRPr>
          </a:p>
          <a:p>
            <a:pPr algn="l"/>
            <a:r>
              <a:rPr lang="en-US" sz="1800" b="1" dirty="0" smtClean="0"/>
              <a:t>The Federal Government delivers financial assistance for the development of Biomass facilities through multiple </a:t>
            </a:r>
            <a:r>
              <a:rPr lang="en-US" sz="1800" b="1" i="1" dirty="0" smtClean="0"/>
              <a:t>Departments</a:t>
            </a:r>
            <a:r>
              <a:rPr lang="en-US" sz="1800" b="1" dirty="0" smtClean="0"/>
              <a:t> which include but are not limited to:</a:t>
            </a:r>
          </a:p>
          <a:p>
            <a:pPr algn="l"/>
            <a:endParaRPr lang="en-US" sz="1800" b="1" dirty="0"/>
          </a:p>
          <a:p>
            <a:pPr marL="171450" indent="-171450" algn="l">
              <a:buFont typeface="Arial" panose="020B0604020202020204" pitchFamily="34" charset="0"/>
              <a:buChar char="•"/>
            </a:pPr>
            <a:r>
              <a:rPr lang="en-US" sz="1800" b="1" dirty="0" smtClean="0"/>
              <a:t>Department of Agriculture</a:t>
            </a:r>
          </a:p>
          <a:p>
            <a:pPr marL="171450" indent="-171450" algn="l">
              <a:buFont typeface="Arial" panose="020B0604020202020204" pitchFamily="34" charset="0"/>
              <a:buChar char="•"/>
            </a:pPr>
            <a:r>
              <a:rPr lang="en-US" sz="1800" b="1" dirty="0" smtClean="0"/>
              <a:t>Department of Defense</a:t>
            </a:r>
          </a:p>
          <a:p>
            <a:pPr marL="171450" indent="-171450" algn="l">
              <a:buFont typeface="Arial" panose="020B0604020202020204" pitchFamily="34" charset="0"/>
              <a:buChar char="•"/>
            </a:pPr>
            <a:r>
              <a:rPr lang="en-US" sz="1800" b="1" dirty="0" smtClean="0"/>
              <a:t>Department of Energy</a:t>
            </a:r>
          </a:p>
          <a:p>
            <a:pPr marL="171450" indent="-171450" algn="l">
              <a:buFont typeface="Arial" panose="020B0604020202020204" pitchFamily="34" charset="0"/>
              <a:buChar char="•"/>
            </a:pPr>
            <a:r>
              <a:rPr lang="en-US" sz="1800" b="1" dirty="0" smtClean="0"/>
              <a:t>Department of Interior</a:t>
            </a:r>
          </a:p>
          <a:p>
            <a:pPr marL="171450" indent="-171450" algn="l">
              <a:buFont typeface="Arial" panose="020B0604020202020204" pitchFamily="34" charset="0"/>
              <a:buChar char="•"/>
            </a:pPr>
            <a:r>
              <a:rPr lang="en-US" sz="1800" b="1" dirty="0" smtClean="0"/>
              <a:t>Department of Treasury</a:t>
            </a:r>
          </a:p>
          <a:p>
            <a:pPr marL="171450" indent="-171450" algn="l">
              <a:buFont typeface="Arial" panose="020B0604020202020204" pitchFamily="34" charset="0"/>
              <a:buChar char="•"/>
            </a:pPr>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smtClean="0"/>
              <a:t>Agriculture  •  Defense  •  Energy  •  Interior  •  Treasury</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34409"/>
            <a:ext cx="934212" cy="638556"/>
          </a:xfrm>
          <a:prstGeom prst="rect">
            <a:avLst/>
          </a:prstGeom>
        </p:spPr>
      </p:pic>
    </p:spTree>
    <p:extLst>
      <p:ext uri="{BB962C8B-B14F-4D97-AF65-F5344CB8AC3E}">
        <p14:creationId xmlns:p14="http://schemas.microsoft.com/office/powerpoint/2010/main" val="3573729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Case Study 5</a:t>
            </a:r>
            <a:br>
              <a:rPr lang="en-US" sz="3600" b="1" dirty="0" smtClean="0">
                <a:solidFill>
                  <a:srgbClr val="0000FF"/>
                </a:solidFill>
              </a:rPr>
            </a:br>
            <a:r>
              <a:rPr lang="en-US" sz="3600" b="1" dirty="0" smtClean="0">
                <a:solidFill>
                  <a:srgbClr val="0000FF"/>
                </a:solidFill>
              </a:rPr>
              <a:t>RUS Loan Guarantee</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r>
              <a:rPr lang="en-US" sz="1800" b="1" dirty="0" smtClean="0"/>
              <a:t>Facility: </a:t>
            </a:r>
            <a:r>
              <a:rPr lang="en-US" sz="1800" b="1" dirty="0" smtClean="0">
                <a:solidFill>
                  <a:srgbClr val="FF0000"/>
                </a:solidFill>
              </a:rPr>
              <a:t>11.5MW</a:t>
            </a:r>
            <a:r>
              <a:rPr lang="en-US" sz="1800" b="1" dirty="0" smtClean="0"/>
              <a:t> Biomass Project</a:t>
            </a:r>
          </a:p>
          <a:p>
            <a:pPr algn="l"/>
            <a:r>
              <a:rPr lang="en-US" sz="1800" b="1" dirty="0" smtClean="0"/>
              <a:t>Location:  Gypsum, CO</a:t>
            </a:r>
          </a:p>
          <a:p>
            <a:pPr algn="l"/>
            <a:r>
              <a:rPr lang="en-US" sz="1800" b="1" dirty="0" smtClean="0"/>
              <a:t>Borrower:  Eagle Valley Clean Energy, LLC</a:t>
            </a:r>
          </a:p>
          <a:p>
            <a:pPr algn="l"/>
            <a:r>
              <a:rPr lang="en-US" sz="1800" b="1" dirty="0" smtClean="0"/>
              <a:t>Utility: </a:t>
            </a:r>
            <a:r>
              <a:rPr lang="en-US" sz="1800" b="1" dirty="0"/>
              <a:t>Holy Cross Electric Association, Inc.</a:t>
            </a:r>
            <a:endParaRPr lang="en-US" sz="1800" b="1" dirty="0" smtClean="0"/>
          </a:p>
          <a:p>
            <a:pPr algn="l"/>
            <a:r>
              <a:rPr lang="en-US" sz="1800" b="1" dirty="0" smtClean="0"/>
              <a:t>Lender:  USDA Rural Utility Service</a:t>
            </a:r>
          </a:p>
          <a:p>
            <a:pPr algn="l"/>
            <a:r>
              <a:rPr lang="en-US" sz="1800" b="1" dirty="0" smtClean="0"/>
              <a:t>Total Project Costs:  $57,422,000</a:t>
            </a:r>
          </a:p>
          <a:p>
            <a:pPr marL="171450" indent="-171450" algn="l">
              <a:buFont typeface="Arial" panose="020B0604020202020204" pitchFamily="34" charset="0"/>
              <a:buChar char="•"/>
            </a:pPr>
            <a:endParaRPr lang="en-US" sz="1800" b="1" dirty="0"/>
          </a:p>
          <a:p>
            <a:pPr marL="742950" lvl="1" indent="-285750" algn="l">
              <a:buFont typeface="Wingdings" panose="05000000000000000000" pitchFamily="2" charset="2"/>
              <a:buChar char="v"/>
            </a:pPr>
            <a:r>
              <a:rPr lang="en-US" sz="1400" b="1" dirty="0" smtClean="0">
                <a:solidFill>
                  <a:schemeClr val="tx1"/>
                </a:solidFill>
              </a:rPr>
              <a:t>Finance Structure:</a:t>
            </a:r>
          </a:p>
          <a:p>
            <a:pPr marL="1200150" lvl="2" indent="-285750" algn="l">
              <a:buFont typeface="Wingdings" panose="05000000000000000000" pitchFamily="2" charset="2"/>
              <a:buChar char="Ø"/>
            </a:pPr>
            <a:r>
              <a:rPr lang="en-US" sz="1000" b="1" dirty="0" smtClean="0">
                <a:solidFill>
                  <a:schemeClr val="tx1"/>
                </a:solidFill>
              </a:rPr>
              <a:t>$40,000,000  </a:t>
            </a:r>
            <a:r>
              <a:rPr lang="en-US" sz="1000" b="1" dirty="0">
                <a:solidFill>
                  <a:schemeClr val="tx1"/>
                </a:solidFill>
              </a:rPr>
              <a:t>Energy Efficiency &amp; Conservation Loan </a:t>
            </a:r>
            <a:r>
              <a:rPr lang="en-US" sz="1000" b="1" dirty="0" smtClean="0">
                <a:solidFill>
                  <a:schemeClr val="tx1"/>
                </a:solidFill>
              </a:rPr>
              <a:t>Program</a:t>
            </a:r>
          </a:p>
          <a:p>
            <a:pPr marL="1200150" lvl="2" indent="-285750" algn="l">
              <a:buFont typeface="Wingdings" panose="05000000000000000000" pitchFamily="2" charset="2"/>
              <a:buChar char="Ø"/>
            </a:pPr>
            <a:r>
              <a:rPr lang="en-US" sz="1000" b="1" u="sng" dirty="0" smtClean="0">
                <a:solidFill>
                  <a:schemeClr val="tx1"/>
                </a:solidFill>
              </a:rPr>
              <a:t>$17,422,000  Borrower Contribution  (30.3%)</a:t>
            </a:r>
          </a:p>
          <a:p>
            <a:pPr marL="1200150" lvl="2" indent="-285750" algn="l">
              <a:buFont typeface="Wingdings" panose="05000000000000000000" pitchFamily="2" charset="2"/>
              <a:buChar char="v"/>
            </a:pPr>
            <a:r>
              <a:rPr lang="en-US" sz="1000" b="1" dirty="0" smtClean="0">
                <a:solidFill>
                  <a:schemeClr val="tx1"/>
                </a:solidFill>
              </a:rPr>
              <a:t>$57,422,000  Total Project Costs</a:t>
            </a:r>
          </a:p>
          <a:p>
            <a:pPr marL="742950" lvl="1" indent="-285750" algn="l">
              <a:buFont typeface="Wingdings" panose="05000000000000000000" pitchFamily="2" charset="2"/>
              <a:buChar char="Ø"/>
            </a:pPr>
            <a:endParaRPr lang="en-US" sz="1400" b="1" dirty="0" smtClean="0">
              <a:solidFill>
                <a:schemeClr val="tx1"/>
              </a:solidFill>
            </a:endParaRPr>
          </a:p>
          <a:p>
            <a:pPr marL="171450" indent="-171450" algn="l">
              <a:buFont typeface="Arial" panose="020B0604020202020204" pitchFamily="34" charset="0"/>
              <a:buChar char="•"/>
            </a:pPr>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523220"/>
          </a:xfrm>
          <a:prstGeom prst="rect">
            <a:avLst/>
          </a:prstGeom>
          <a:noFill/>
        </p:spPr>
        <p:txBody>
          <a:bodyPr wrap="square" rtlCol="0">
            <a:spAutoFit/>
          </a:bodyPr>
          <a:lstStyle/>
          <a:p>
            <a:r>
              <a:rPr lang="en-US" sz="1400" b="1" dirty="0" smtClean="0"/>
              <a:t>Biomass Facility Funding Case Study 5:</a:t>
            </a:r>
          </a:p>
          <a:p>
            <a:r>
              <a:rPr lang="en-US" sz="1400" b="1" dirty="0" smtClean="0"/>
              <a:t>Eagle Valley Clean Energy, LLC  (Gypsum, CO)</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34409"/>
            <a:ext cx="934212" cy="63855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756" y="974977"/>
            <a:ext cx="1733550" cy="1173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5111" y="2960915"/>
            <a:ext cx="1560195" cy="1171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756" y="4528457"/>
            <a:ext cx="1733550" cy="1173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933" y="5495218"/>
            <a:ext cx="1570330" cy="1177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307915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762000"/>
            <a:ext cx="8229600" cy="838200"/>
          </a:xfrm>
        </p:spPr>
        <p:txBody>
          <a:bodyPr>
            <a:noAutofit/>
          </a:bodyPr>
          <a:lstStyle/>
          <a:p>
            <a:pPr algn="ctr" eaLnBrk="1" hangingPunct="1"/>
            <a:r>
              <a:rPr lang="en-US" sz="3600" b="1" dirty="0" smtClean="0">
                <a:latin typeface="Arial" panose="020B0604020202020204" pitchFamily="34" charset="0"/>
                <a:cs typeface="Arial" panose="020B0604020202020204" pitchFamily="34" charset="0"/>
              </a:rPr>
              <a:t>USDA Rural Utility Service</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Loans and Loan Guarantees</a:t>
            </a:r>
          </a:p>
        </p:txBody>
      </p:sp>
      <p:sp>
        <p:nvSpPr>
          <p:cNvPr id="17412" name="Text Box 3"/>
          <p:cNvSpPr txBox="1">
            <a:spLocks noChangeArrowheads="1"/>
          </p:cNvSpPr>
          <p:nvPr/>
        </p:nvSpPr>
        <p:spPr bwMode="auto">
          <a:xfrm>
            <a:off x="2209800" y="2057400"/>
            <a:ext cx="3979863" cy="396875"/>
          </a:xfrm>
          <a:prstGeom prst="rect">
            <a:avLst/>
          </a:prstGeom>
          <a:noFill/>
          <a:ln w="9525">
            <a:noFill/>
            <a:miter lim="800000"/>
            <a:headEnd/>
            <a:tailEnd/>
          </a:ln>
        </p:spPr>
        <p:txBody>
          <a:bodyPr wrap="none">
            <a:spAutoFit/>
          </a:bodyPr>
          <a:lstStyle/>
          <a:p>
            <a:pPr defTabSz="914400"/>
            <a:r>
              <a:rPr lang="en-US" sz="2000">
                <a:solidFill>
                  <a:prstClr val="black"/>
                </a:solidFill>
              </a:rPr>
              <a:t>Sample Project Finance Structure</a:t>
            </a:r>
          </a:p>
        </p:txBody>
      </p:sp>
      <p:sp>
        <p:nvSpPr>
          <p:cNvPr id="67588" name="Text Box 4"/>
          <p:cNvSpPr txBox="1">
            <a:spLocks noChangeArrowheads="1"/>
          </p:cNvSpPr>
          <p:nvPr/>
        </p:nvSpPr>
        <p:spPr bwMode="auto">
          <a:xfrm>
            <a:off x="1981200" y="4495800"/>
            <a:ext cx="2643188" cy="822325"/>
          </a:xfrm>
          <a:prstGeom prst="rect">
            <a:avLst/>
          </a:prstGeom>
          <a:gradFill rotWithShape="1">
            <a:gsLst>
              <a:gs pos="0">
                <a:srgbClr val="D3E6F1"/>
              </a:gs>
              <a:gs pos="50000">
                <a:srgbClr val="FFFFFF"/>
              </a:gs>
              <a:gs pos="100000">
                <a:srgbClr val="D3E6F1"/>
              </a:gs>
            </a:gsLst>
            <a:lin ang="2700000" scaled="1"/>
          </a:gradFill>
          <a:ln w="635">
            <a:solidFill>
              <a:srgbClr val="234E6B"/>
            </a:solidFill>
            <a:miter lim="800000"/>
            <a:headEnd/>
            <a:tailEnd/>
          </a:ln>
          <a:effectLst>
            <a:outerShdw dist="53882" dir="2700000" algn="ctr" rotWithShape="0">
              <a:srgbClr val="234E6B"/>
            </a:outerShdw>
          </a:effectLst>
        </p:spPr>
        <p:txBody>
          <a:bodyPr tIns="137160" bIns="137160">
            <a:spAutoFit/>
          </a:bodyPr>
          <a:lstStyle/>
          <a:p>
            <a:pPr marL="228600" indent="-228600" algn="ctr" defTabSz="914400">
              <a:spcBef>
                <a:spcPct val="50000"/>
              </a:spcBef>
              <a:defRPr/>
            </a:pPr>
            <a:r>
              <a:rPr lang="en-US" b="1">
                <a:solidFill>
                  <a:prstClr val="black"/>
                </a:solidFill>
              </a:rPr>
              <a:t>Renewable Project LLC</a:t>
            </a:r>
          </a:p>
        </p:txBody>
      </p:sp>
      <p:sp>
        <p:nvSpPr>
          <p:cNvPr id="67589" name="Text Box 5"/>
          <p:cNvSpPr txBox="1">
            <a:spLocks noChangeArrowheads="1"/>
          </p:cNvSpPr>
          <p:nvPr/>
        </p:nvSpPr>
        <p:spPr bwMode="auto">
          <a:xfrm>
            <a:off x="1600200" y="2895600"/>
            <a:ext cx="1905000" cy="822325"/>
          </a:xfrm>
          <a:prstGeom prst="rect">
            <a:avLst/>
          </a:prstGeom>
          <a:gradFill rotWithShape="1">
            <a:gsLst>
              <a:gs pos="0">
                <a:srgbClr val="CEE6CE"/>
              </a:gs>
              <a:gs pos="50000">
                <a:srgbClr val="FFFFFF"/>
              </a:gs>
              <a:gs pos="100000">
                <a:srgbClr val="CEE6CE"/>
              </a:gs>
            </a:gsLst>
            <a:lin ang="2700000" scaled="1"/>
          </a:gradFill>
          <a:ln w="635">
            <a:solidFill>
              <a:srgbClr val="305D2F"/>
            </a:solidFill>
            <a:miter lim="800000"/>
            <a:headEnd/>
            <a:tailEnd/>
          </a:ln>
          <a:effectLst>
            <a:outerShdw dist="53882" dir="2700000" algn="ctr" rotWithShape="0">
              <a:srgbClr val="305D2F"/>
            </a:outerShdw>
          </a:effectLst>
        </p:spPr>
        <p:txBody>
          <a:bodyPr tIns="137160" bIns="137160">
            <a:spAutoFit/>
          </a:bodyPr>
          <a:lstStyle/>
          <a:p>
            <a:pPr algn="ctr" defTabSz="914400">
              <a:defRPr/>
            </a:pPr>
            <a:r>
              <a:rPr lang="en-US" b="1">
                <a:solidFill>
                  <a:prstClr val="black"/>
                </a:solidFill>
              </a:rPr>
              <a:t>Debt - </a:t>
            </a:r>
          </a:p>
          <a:p>
            <a:pPr algn="ctr" defTabSz="914400">
              <a:defRPr/>
            </a:pPr>
            <a:r>
              <a:rPr lang="en-US" b="1">
                <a:solidFill>
                  <a:prstClr val="black"/>
                </a:solidFill>
              </a:rPr>
              <a:t>RUS Loan</a:t>
            </a:r>
          </a:p>
        </p:txBody>
      </p:sp>
      <p:sp>
        <p:nvSpPr>
          <p:cNvPr id="67590" name="Text Box 6"/>
          <p:cNvSpPr txBox="1">
            <a:spLocks noChangeArrowheads="1"/>
          </p:cNvSpPr>
          <p:nvPr/>
        </p:nvSpPr>
        <p:spPr bwMode="auto">
          <a:xfrm>
            <a:off x="4038600" y="3048000"/>
            <a:ext cx="2362200" cy="547688"/>
          </a:xfrm>
          <a:prstGeom prst="rect">
            <a:avLst/>
          </a:prstGeom>
          <a:gradFill rotWithShape="1">
            <a:gsLst>
              <a:gs pos="0">
                <a:srgbClr val="CEE6CE"/>
              </a:gs>
              <a:gs pos="50000">
                <a:srgbClr val="FFFFFF"/>
              </a:gs>
              <a:gs pos="100000">
                <a:srgbClr val="CEE6CE"/>
              </a:gs>
            </a:gsLst>
            <a:lin ang="2700000" scaled="1"/>
          </a:gradFill>
          <a:ln w="635">
            <a:solidFill>
              <a:srgbClr val="305D2F"/>
            </a:solidFill>
            <a:miter lim="800000"/>
            <a:headEnd/>
            <a:tailEnd/>
          </a:ln>
          <a:effectLst>
            <a:outerShdw dist="53882" dir="2700000" algn="ctr" rotWithShape="0">
              <a:srgbClr val="305D2F"/>
            </a:outerShdw>
          </a:effectLst>
        </p:spPr>
        <p:txBody>
          <a:bodyPr tIns="137160" bIns="137160">
            <a:spAutoFit/>
          </a:bodyPr>
          <a:lstStyle/>
          <a:p>
            <a:pPr algn="ctr" defTabSz="914400">
              <a:spcBef>
                <a:spcPct val="50000"/>
              </a:spcBef>
              <a:defRPr/>
            </a:pPr>
            <a:r>
              <a:rPr lang="en-US" b="1">
                <a:solidFill>
                  <a:prstClr val="black"/>
                </a:solidFill>
              </a:rPr>
              <a:t>Equity Investors</a:t>
            </a:r>
          </a:p>
        </p:txBody>
      </p:sp>
      <p:sp>
        <p:nvSpPr>
          <p:cNvPr id="67591" name="Text Box 7"/>
          <p:cNvSpPr txBox="1">
            <a:spLocks noChangeArrowheads="1"/>
          </p:cNvSpPr>
          <p:nvPr/>
        </p:nvSpPr>
        <p:spPr bwMode="auto">
          <a:xfrm>
            <a:off x="6477000" y="4572000"/>
            <a:ext cx="1600200" cy="782638"/>
          </a:xfrm>
          <a:prstGeom prst="rect">
            <a:avLst/>
          </a:prstGeom>
          <a:gradFill rotWithShape="1">
            <a:gsLst>
              <a:gs pos="0">
                <a:srgbClr val="FFD9D9"/>
              </a:gs>
              <a:gs pos="50000">
                <a:srgbClr val="FFFFFF"/>
              </a:gs>
              <a:gs pos="100000">
                <a:srgbClr val="FFD9D9"/>
              </a:gs>
            </a:gsLst>
            <a:lin ang="2700000" scaled="1"/>
          </a:gradFill>
          <a:ln w="635">
            <a:solidFill>
              <a:srgbClr val="FF9900"/>
            </a:solidFill>
            <a:miter lim="800000"/>
            <a:headEnd/>
            <a:tailEnd/>
          </a:ln>
          <a:effectLst>
            <a:outerShdw dist="53882" dir="2700000" algn="ctr" rotWithShape="0">
              <a:srgbClr val="A50021"/>
            </a:outerShdw>
          </a:effectLst>
        </p:spPr>
        <p:txBody>
          <a:bodyPr tIns="91440" bIns="91440">
            <a:spAutoFit/>
          </a:bodyPr>
          <a:lstStyle/>
          <a:p>
            <a:pPr algn="ctr" defTabSz="914400">
              <a:spcBef>
                <a:spcPct val="20000"/>
              </a:spcBef>
              <a:defRPr/>
            </a:pPr>
            <a:endParaRPr lang="en-US" sz="800" b="1">
              <a:solidFill>
                <a:prstClr val="black"/>
              </a:solidFill>
            </a:endParaRPr>
          </a:p>
          <a:p>
            <a:pPr algn="ctr" defTabSz="914400">
              <a:spcBef>
                <a:spcPct val="20000"/>
              </a:spcBef>
              <a:defRPr/>
            </a:pPr>
            <a:r>
              <a:rPr lang="en-US" b="1">
                <a:solidFill>
                  <a:prstClr val="black"/>
                </a:solidFill>
              </a:rPr>
              <a:t>Utility</a:t>
            </a:r>
          </a:p>
          <a:p>
            <a:pPr algn="ctr" defTabSz="914400">
              <a:spcBef>
                <a:spcPct val="20000"/>
              </a:spcBef>
              <a:defRPr/>
            </a:pPr>
            <a:endParaRPr lang="en-US" sz="800" b="1">
              <a:solidFill>
                <a:prstClr val="black"/>
              </a:solidFill>
            </a:endParaRPr>
          </a:p>
        </p:txBody>
      </p:sp>
      <p:sp>
        <p:nvSpPr>
          <p:cNvPr id="17417" name="Line 8"/>
          <p:cNvSpPr>
            <a:spLocks noChangeShapeType="1"/>
          </p:cNvSpPr>
          <p:nvPr/>
        </p:nvSpPr>
        <p:spPr bwMode="auto">
          <a:xfrm flipH="1">
            <a:off x="2590800" y="3810000"/>
            <a:ext cx="0" cy="609600"/>
          </a:xfrm>
          <a:prstGeom prst="line">
            <a:avLst/>
          </a:prstGeom>
          <a:noFill/>
          <a:ln w="9525">
            <a:solidFill>
              <a:srgbClr val="996633"/>
            </a:solidFill>
            <a:round/>
            <a:headEnd/>
            <a:tailEnd type="triangle" w="med" len="med"/>
          </a:ln>
        </p:spPr>
        <p:txBody>
          <a:bodyPr/>
          <a:lstStyle/>
          <a:p>
            <a:pPr defTabSz="914400"/>
            <a:endParaRPr lang="en-US">
              <a:solidFill>
                <a:prstClr val="black"/>
              </a:solidFill>
            </a:endParaRPr>
          </a:p>
        </p:txBody>
      </p:sp>
      <p:sp>
        <p:nvSpPr>
          <p:cNvPr id="17418" name="Line 9"/>
          <p:cNvSpPr>
            <a:spLocks noChangeShapeType="1"/>
          </p:cNvSpPr>
          <p:nvPr/>
        </p:nvSpPr>
        <p:spPr bwMode="auto">
          <a:xfrm>
            <a:off x="4267200" y="3657600"/>
            <a:ext cx="0" cy="755650"/>
          </a:xfrm>
          <a:prstGeom prst="line">
            <a:avLst/>
          </a:prstGeom>
          <a:noFill/>
          <a:ln w="9525">
            <a:solidFill>
              <a:srgbClr val="996633"/>
            </a:solidFill>
            <a:round/>
            <a:headEnd/>
            <a:tailEnd type="triangle" w="med" len="med"/>
          </a:ln>
        </p:spPr>
        <p:txBody>
          <a:bodyPr/>
          <a:lstStyle/>
          <a:p>
            <a:pPr defTabSz="914400"/>
            <a:endParaRPr lang="en-US">
              <a:solidFill>
                <a:prstClr val="black"/>
              </a:solidFill>
            </a:endParaRPr>
          </a:p>
        </p:txBody>
      </p:sp>
      <p:sp>
        <p:nvSpPr>
          <p:cNvPr id="17419" name="Line 10"/>
          <p:cNvSpPr>
            <a:spLocks noChangeShapeType="1"/>
          </p:cNvSpPr>
          <p:nvPr/>
        </p:nvSpPr>
        <p:spPr bwMode="auto">
          <a:xfrm>
            <a:off x="4800600" y="4800600"/>
            <a:ext cx="1524000" cy="0"/>
          </a:xfrm>
          <a:prstGeom prst="line">
            <a:avLst/>
          </a:prstGeom>
          <a:noFill/>
          <a:ln w="9525">
            <a:solidFill>
              <a:srgbClr val="996633"/>
            </a:solidFill>
            <a:round/>
            <a:headEnd/>
            <a:tailEnd type="triangle" w="med" len="med"/>
          </a:ln>
        </p:spPr>
        <p:txBody>
          <a:bodyPr/>
          <a:lstStyle/>
          <a:p>
            <a:pPr defTabSz="914400"/>
            <a:endParaRPr lang="en-US">
              <a:solidFill>
                <a:prstClr val="black"/>
              </a:solidFill>
            </a:endParaRPr>
          </a:p>
        </p:txBody>
      </p:sp>
      <p:sp>
        <p:nvSpPr>
          <p:cNvPr id="17420" name="Line 11"/>
          <p:cNvSpPr>
            <a:spLocks noChangeShapeType="1"/>
          </p:cNvSpPr>
          <p:nvPr/>
        </p:nvSpPr>
        <p:spPr bwMode="auto">
          <a:xfrm>
            <a:off x="4800600" y="5181600"/>
            <a:ext cx="1524000" cy="0"/>
          </a:xfrm>
          <a:prstGeom prst="line">
            <a:avLst/>
          </a:prstGeom>
          <a:noFill/>
          <a:ln w="9525">
            <a:solidFill>
              <a:srgbClr val="996633"/>
            </a:solidFill>
            <a:round/>
            <a:headEnd type="triangle" w="med" len="med"/>
            <a:tailEnd/>
          </a:ln>
        </p:spPr>
        <p:txBody>
          <a:bodyPr/>
          <a:lstStyle/>
          <a:p>
            <a:pPr defTabSz="914400"/>
            <a:endParaRPr lang="en-US">
              <a:solidFill>
                <a:prstClr val="black"/>
              </a:solidFill>
            </a:endParaRPr>
          </a:p>
        </p:txBody>
      </p:sp>
      <p:sp>
        <p:nvSpPr>
          <p:cNvPr id="17421" name="Line 12"/>
          <p:cNvSpPr>
            <a:spLocks noChangeShapeType="1"/>
          </p:cNvSpPr>
          <p:nvPr/>
        </p:nvSpPr>
        <p:spPr bwMode="auto">
          <a:xfrm>
            <a:off x="1447800" y="4876800"/>
            <a:ext cx="523875" cy="0"/>
          </a:xfrm>
          <a:prstGeom prst="line">
            <a:avLst/>
          </a:prstGeom>
          <a:noFill/>
          <a:ln w="9525">
            <a:solidFill>
              <a:srgbClr val="996633"/>
            </a:solidFill>
            <a:round/>
            <a:headEnd/>
            <a:tailEnd type="triangle" w="med" len="med"/>
          </a:ln>
        </p:spPr>
        <p:txBody>
          <a:bodyPr/>
          <a:lstStyle/>
          <a:p>
            <a:pPr defTabSz="914400"/>
            <a:endParaRPr lang="en-US">
              <a:solidFill>
                <a:prstClr val="black"/>
              </a:solidFill>
            </a:endParaRPr>
          </a:p>
        </p:txBody>
      </p:sp>
      <p:sp>
        <p:nvSpPr>
          <p:cNvPr id="17422" name="Text Box 13"/>
          <p:cNvSpPr txBox="1">
            <a:spLocks noChangeArrowheads="1"/>
          </p:cNvSpPr>
          <p:nvPr/>
        </p:nvSpPr>
        <p:spPr bwMode="auto">
          <a:xfrm>
            <a:off x="2727325" y="3922713"/>
            <a:ext cx="311150" cy="366712"/>
          </a:xfrm>
          <a:prstGeom prst="rect">
            <a:avLst/>
          </a:prstGeom>
          <a:noFill/>
          <a:ln w="9525">
            <a:noFill/>
            <a:miter lim="800000"/>
            <a:headEnd/>
            <a:tailEnd/>
          </a:ln>
        </p:spPr>
        <p:txBody>
          <a:bodyPr wrap="none">
            <a:spAutoFit/>
          </a:bodyPr>
          <a:lstStyle/>
          <a:p>
            <a:pPr defTabSz="914400"/>
            <a:r>
              <a:rPr lang="en-US">
                <a:solidFill>
                  <a:prstClr val="black"/>
                </a:solidFill>
              </a:rPr>
              <a:t>$</a:t>
            </a:r>
          </a:p>
        </p:txBody>
      </p:sp>
      <p:sp>
        <p:nvSpPr>
          <p:cNvPr id="17423" name="Text Box 14"/>
          <p:cNvSpPr txBox="1">
            <a:spLocks noChangeArrowheads="1"/>
          </p:cNvSpPr>
          <p:nvPr/>
        </p:nvSpPr>
        <p:spPr bwMode="auto">
          <a:xfrm>
            <a:off x="4495800" y="3886200"/>
            <a:ext cx="311150" cy="366713"/>
          </a:xfrm>
          <a:prstGeom prst="rect">
            <a:avLst/>
          </a:prstGeom>
          <a:noFill/>
          <a:ln w="9525">
            <a:noFill/>
            <a:miter lim="800000"/>
            <a:headEnd/>
            <a:tailEnd/>
          </a:ln>
        </p:spPr>
        <p:txBody>
          <a:bodyPr wrap="none">
            <a:spAutoFit/>
          </a:bodyPr>
          <a:lstStyle/>
          <a:p>
            <a:pPr defTabSz="914400"/>
            <a:r>
              <a:rPr lang="en-US">
                <a:solidFill>
                  <a:prstClr val="black"/>
                </a:solidFill>
              </a:rPr>
              <a:t>$</a:t>
            </a:r>
          </a:p>
        </p:txBody>
      </p:sp>
      <p:sp>
        <p:nvSpPr>
          <p:cNvPr id="17424" name="Text Box 15"/>
          <p:cNvSpPr txBox="1">
            <a:spLocks noChangeArrowheads="1"/>
          </p:cNvSpPr>
          <p:nvPr/>
        </p:nvSpPr>
        <p:spPr bwMode="auto">
          <a:xfrm>
            <a:off x="5318125" y="4379913"/>
            <a:ext cx="641350" cy="366712"/>
          </a:xfrm>
          <a:prstGeom prst="rect">
            <a:avLst/>
          </a:prstGeom>
          <a:noFill/>
          <a:ln w="9525">
            <a:noFill/>
            <a:miter lim="800000"/>
            <a:headEnd/>
            <a:tailEnd/>
          </a:ln>
        </p:spPr>
        <p:txBody>
          <a:bodyPr wrap="none">
            <a:spAutoFit/>
          </a:bodyPr>
          <a:lstStyle/>
          <a:p>
            <a:pPr defTabSz="914400"/>
            <a:r>
              <a:rPr lang="en-US">
                <a:solidFill>
                  <a:prstClr val="black"/>
                </a:solidFill>
              </a:rPr>
              <a:t>kWh</a:t>
            </a:r>
          </a:p>
        </p:txBody>
      </p:sp>
      <p:sp>
        <p:nvSpPr>
          <p:cNvPr id="17425" name="Text Box 16"/>
          <p:cNvSpPr txBox="1">
            <a:spLocks noChangeArrowheads="1"/>
          </p:cNvSpPr>
          <p:nvPr/>
        </p:nvSpPr>
        <p:spPr bwMode="auto">
          <a:xfrm>
            <a:off x="5470525" y="4837113"/>
            <a:ext cx="311150" cy="366712"/>
          </a:xfrm>
          <a:prstGeom prst="rect">
            <a:avLst/>
          </a:prstGeom>
          <a:noFill/>
          <a:ln w="9525">
            <a:noFill/>
            <a:miter lim="800000"/>
            <a:headEnd/>
            <a:tailEnd/>
          </a:ln>
        </p:spPr>
        <p:txBody>
          <a:bodyPr wrap="none">
            <a:spAutoFit/>
          </a:bodyPr>
          <a:lstStyle/>
          <a:p>
            <a:pPr defTabSz="914400"/>
            <a:r>
              <a:rPr lang="en-US">
                <a:solidFill>
                  <a:prstClr val="black"/>
                </a:solidFill>
              </a:rPr>
              <a:t>$</a:t>
            </a:r>
          </a:p>
        </p:txBody>
      </p:sp>
      <p:sp>
        <p:nvSpPr>
          <p:cNvPr id="17426" name="Text Box 17"/>
          <p:cNvSpPr txBox="1">
            <a:spLocks noChangeArrowheads="1"/>
          </p:cNvSpPr>
          <p:nvPr/>
        </p:nvSpPr>
        <p:spPr bwMode="auto">
          <a:xfrm>
            <a:off x="4724400" y="5410200"/>
            <a:ext cx="1776413" cy="581025"/>
          </a:xfrm>
          <a:prstGeom prst="rect">
            <a:avLst/>
          </a:prstGeom>
          <a:noFill/>
          <a:ln w="9525">
            <a:noFill/>
            <a:miter lim="800000"/>
            <a:headEnd/>
            <a:tailEnd/>
          </a:ln>
        </p:spPr>
        <p:txBody>
          <a:bodyPr wrap="none">
            <a:spAutoFit/>
          </a:bodyPr>
          <a:lstStyle/>
          <a:p>
            <a:pPr defTabSz="914400"/>
            <a:r>
              <a:rPr lang="en-US" sz="1600">
                <a:solidFill>
                  <a:prstClr val="black"/>
                </a:solidFill>
              </a:rPr>
              <a:t>Power Purchase</a:t>
            </a:r>
          </a:p>
          <a:p>
            <a:pPr defTabSz="914400"/>
            <a:r>
              <a:rPr lang="en-US" sz="1600">
                <a:solidFill>
                  <a:prstClr val="black"/>
                </a:solidFill>
              </a:rPr>
              <a:t>Agreement (PPA)</a:t>
            </a:r>
          </a:p>
        </p:txBody>
      </p:sp>
      <p:sp>
        <p:nvSpPr>
          <p:cNvPr id="17427" name="Text Box 18"/>
          <p:cNvSpPr txBox="1">
            <a:spLocks noChangeArrowheads="1"/>
          </p:cNvSpPr>
          <p:nvPr/>
        </p:nvSpPr>
        <p:spPr bwMode="auto">
          <a:xfrm>
            <a:off x="457200" y="4648200"/>
            <a:ext cx="1098550" cy="581025"/>
          </a:xfrm>
          <a:prstGeom prst="rect">
            <a:avLst/>
          </a:prstGeom>
          <a:noFill/>
          <a:ln w="9525">
            <a:noFill/>
            <a:miter lim="800000"/>
            <a:headEnd/>
            <a:tailEnd/>
          </a:ln>
        </p:spPr>
        <p:txBody>
          <a:bodyPr wrap="none">
            <a:spAutoFit/>
          </a:bodyPr>
          <a:lstStyle/>
          <a:p>
            <a:pPr defTabSz="914400"/>
            <a:r>
              <a:rPr lang="en-US" sz="1600">
                <a:solidFill>
                  <a:prstClr val="black"/>
                </a:solidFill>
              </a:rPr>
              <a:t>Federal</a:t>
            </a:r>
          </a:p>
          <a:p>
            <a:pPr defTabSz="914400"/>
            <a:r>
              <a:rPr lang="en-US" sz="1600">
                <a:solidFill>
                  <a:prstClr val="black"/>
                </a:solidFill>
              </a:rPr>
              <a:t>Incentives</a:t>
            </a:r>
          </a:p>
        </p:txBody>
      </p:sp>
      <p:sp>
        <p:nvSpPr>
          <p:cNvPr id="17428" name="Text Box 19"/>
          <p:cNvSpPr txBox="1">
            <a:spLocks noChangeArrowheads="1"/>
          </p:cNvSpPr>
          <p:nvPr/>
        </p:nvSpPr>
        <p:spPr bwMode="auto">
          <a:xfrm>
            <a:off x="1584325" y="4456113"/>
            <a:ext cx="311150" cy="366712"/>
          </a:xfrm>
          <a:prstGeom prst="rect">
            <a:avLst/>
          </a:prstGeom>
          <a:noFill/>
          <a:ln w="9525">
            <a:noFill/>
            <a:miter lim="800000"/>
            <a:headEnd/>
            <a:tailEnd/>
          </a:ln>
        </p:spPr>
        <p:txBody>
          <a:bodyPr wrap="none">
            <a:spAutoFit/>
          </a:bodyPr>
          <a:lstStyle/>
          <a:p>
            <a:pPr defTabSz="914400"/>
            <a:r>
              <a:rPr lang="en-US">
                <a:solidFill>
                  <a:prstClr val="black"/>
                </a:solidFill>
              </a:rPr>
              <a:t>$</a:t>
            </a:r>
          </a:p>
        </p:txBody>
      </p:sp>
      <p:sp>
        <p:nvSpPr>
          <p:cNvPr id="17429" name="Line 20"/>
          <p:cNvSpPr>
            <a:spLocks noChangeShapeType="1"/>
          </p:cNvSpPr>
          <p:nvPr/>
        </p:nvSpPr>
        <p:spPr bwMode="auto">
          <a:xfrm flipV="1">
            <a:off x="2438400" y="3810000"/>
            <a:ext cx="0" cy="609600"/>
          </a:xfrm>
          <a:prstGeom prst="line">
            <a:avLst/>
          </a:prstGeom>
          <a:noFill/>
          <a:ln w="9525">
            <a:solidFill>
              <a:srgbClr val="996633"/>
            </a:solidFill>
            <a:round/>
            <a:headEnd/>
            <a:tailEnd type="triangle" w="med" len="med"/>
          </a:ln>
        </p:spPr>
        <p:txBody>
          <a:bodyPr/>
          <a:lstStyle/>
          <a:p>
            <a:pPr defTabSz="914400"/>
            <a:endParaRPr lang="en-US">
              <a:solidFill>
                <a:prstClr val="black"/>
              </a:solidFill>
            </a:endParaRPr>
          </a:p>
        </p:txBody>
      </p:sp>
      <p:sp>
        <p:nvSpPr>
          <p:cNvPr id="17430" name="Line 21"/>
          <p:cNvSpPr>
            <a:spLocks noChangeShapeType="1"/>
          </p:cNvSpPr>
          <p:nvPr/>
        </p:nvSpPr>
        <p:spPr bwMode="auto">
          <a:xfrm flipV="1">
            <a:off x="4419600" y="3657600"/>
            <a:ext cx="0" cy="762000"/>
          </a:xfrm>
          <a:prstGeom prst="line">
            <a:avLst/>
          </a:prstGeom>
          <a:noFill/>
          <a:ln w="9525">
            <a:solidFill>
              <a:srgbClr val="996633"/>
            </a:solidFill>
            <a:round/>
            <a:headEnd/>
            <a:tailEnd type="triangle" w="med" len="med"/>
          </a:ln>
        </p:spPr>
        <p:txBody>
          <a:bodyPr/>
          <a:lstStyle/>
          <a:p>
            <a:pPr defTabSz="914400"/>
            <a:endParaRPr lang="en-US">
              <a:solidFill>
                <a:prstClr val="black"/>
              </a:solidFill>
            </a:endParaRPr>
          </a:p>
        </p:txBody>
      </p:sp>
      <p:sp>
        <p:nvSpPr>
          <p:cNvPr id="24" name="Rectangle 23"/>
          <p:cNvSpPr/>
          <p:nvPr/>
        </p:nvSpPr>
        <p:spPr>
          <a:xfrm>
            <a:off x="0" y="0"/>
            <a:ext cx="9144000" cy="71969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rPr>
              <a:t> </a:t>
            </a:r>
            <a:endParaRPr lang="en-US" dirty="0">
              <a:solidFill>
                <a:prstClr val="white"/>
              </a:solidFill>
            </a:endParaRPr>
          </a:p>
        </p:txBody>
      </p:sp>
      <p:pic>
        <p:nvPicPr>
          <p:cNvPr id="25" name="Picture 24"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2883429" cy="43286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120" y="6009594"/>
            <a:ext cx="934212" cy="638556"/>
          </a:xfrm>
          <a:prstGeom prst="rect">
            <a:avLst/>
          </a:prstGeom>
        </p:spPr>
      </p:pic>
    </p:spTree>
    <p:extLst>
      <p:ext uri="{BB962C8B-B14F-4D97-AF65-F5344CB8AC3E}">
        <p14:creationId xmlns:p14="http://schemas.microsoft.com/office/powerpoint/2010/main" val="4094160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990600"/>
            <a:ext cx="8229600" cy="457200"/>
          </a:xfrm>
        </p:spPr>
        <p:txBody>
          <a:bodyPr>
            <a:noAutofit/>
          </a:bodyPr>
          <a:lstStyle/>
          <a:p>
            <a:r>
              <a:rPr lang="en-US" sz="3600" b="1" dirty="0">
                <a:solidFill>
                  <a:prstClr val="black"/>
                </a:solidFill>
                <a:latin typeface="Arial" panose="020B0604020202020204" pitchFamily="34" charset="0"/>
                <a:cs typeface="Arial" panose="020B0604020202020204" pitchFamily="34" charset="0"/>
              </a:rPr>
              <a:t>USDA Rural Utility Service</a:t>
            </a:r>
            <a:br>
              <a:rPr lang="en-US" sz="3600" b="1" dirty="0">
                <a:solidFill>
                  <a:prstClr val="black"/>
                </a:solidFill>
                <a:latin typeface="Arial" panose="020B0604020202020204" pitchFamily="34" charset="0"/>
                <a:cs typeface="Arial" panose="020B0604020202020204" pitchFamily="34" charset="0"/>
              </a:rPr>
            </a:br>
            <a:r>
              <a:rPr lang="en-US" sz="3600" b="1" dirty="0">
                <a:solidFill>
                  <a:prstClr val="black"/>
                </a:solidFill>
                <a:latin typeface="Arial" panose="020B0604020202020204" pitchFamily="34" charset="0"/>
                <a:cs typeface="Arial" panose="020B0604020202020204" pitchFamily="34" charset="0"/>
              </a:rPr>
              <a:t> Loans and Loan </a:t>
            </a:r>
            <a:r>
              <a:rPr lang="en-US" sz="3600" b="1" dirty="0" smtClean="0">
                <a:solidFill>
                  <a:prstClr val="black"/>
                </a:solidFill>
                <a:latin typeface="Arial" panose="020B0604020202020204" pitchFamily="34" charset="0"/>
                <a:cs typeface="Arial" panose="020B0604020202020204" pitchFamily="34" charset="0"/>
              </a:rPr>
              <a:t>Guarantees*</a:t>
            </a:r>
            <a:endParaRPr lang="en-US" sz="2800" b="1" i="1" dirty="0" smtClean="0">
              <a:effectLst>
                <a:outerShdw blurRad="38100" dist="38100" dir="2700000" algn="tl">
                  <a:srgbClr val="000000">
                    <a:alpha val="43137"/>
                  </a:srgbClr>
                </a:outerShdw>
              </a:effectLst>
              <a:latin typeface="Book Antiqua" pitchFamily="18" charset="0"/>
            </a:endParaRPr>
          </a:p>
        </p:txBody>
      </p:sp>
      <p:sp>
        <p:nvSpPr>
          <p:cNvPr id="19460" name="Rectangle 3"/>
          <p:cNvSpPr>
            <a:spLocks noGrp="1" noChangeArrowheads="1"/>
          </p:cNvSpPr>
          <p:nvPr>
            <p:ph type="body" idx="1"/>
          </p:nvPr>
        </p:nvSpPr>
        <p:spPr>
          <a:xfrm>
            <a:off x="609600" y="1752600"/>
            <a:ext cx="8001000" cy="3657600"/>
          </a:xfrm>
        </p:spPr>
        <p:txBody>
          <a:bodyPr>
            <a:normAutofit fontScale="92500"/>
          </a:bodyPr>
          <a:lstStyle/>
          <a:p>
            <a:pPr marL="0" indent="0" eaLnBrk="1" hangingPunct="1">
              <a:buNone/>
            </a:pPr>
            <a:endParaRPr lang="en-US" sz="2400" dirty="0" smtClean="0">
              <a:latin typeface="Arial" panose="020B0604020202020204" pitchFamily="34" charset="0"/>
              <a:cs typeface="Arial" panose="020B0604020202020204" pitchFamily="34" charset="0"/>
            </a:endParaRPr>
          </a:p>
          <a:p>
            <a:pPr marL="0" indent="0" eaLnBrk="1" hangingPunct="1">
              <a:buNone/>
            </a:pPr>
            <a:r>
              <a:rPr lang="en-US" sz="2200" b="1" dirty="0" smtClean="0">
                <a:latin typeface="Arial" panose="020B0604020202020204" pitchFamily="34" charset="0"/>
                <a:cs typeface="Arial" panose="020B0604020202020204" pitchFamily="34" charset="0"/>
              </a:rPr>
              <a:t>Threshold Eligibility Criteria:</a:t>
            </a:r>
          </a:p>
          <a:p>
            <a:pPr marL="0" indent="0" eaLnBrk="1" hangingPunct="1">
              <a:buNone/>
            </a:pPr>
            <a:endParaRPr lang="en-US" sz="2200" b="1"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n-US" sz="2200" b="1" dirty="0" smtClean="0">
                <a:latin typeface="Arial" panose="020B0604020202020204" pitchFamily="34" charset="0"/>
                <a:cs typeface="Arial" panose="020B0604020202020204" pitchFamily="34" charset="0"/>
              </a:rPr>
              <a:t>Electricity to serve persons in rural areas where rural is defined as census places where the population is ≤ 20,000</a:t>
            </a:r>
          </a:p>
          <a:p>
            <a:pPr eaLnBrk="1" hangingPunct="1">
              <a:buFont typeface="Wingdings" panose="05000000000000000000" pitchFamily="2" charset="2"/>
              <a:buChar char="ü"/>
            </a:pPr>
            <a:r>
              <a:rPr lang="en-US" sz="2200" b="1" dirty="0" smtClean="0">
                <a:latin typeface="Arial" panose="020B0604020202020204" pitchFamily="34" charset="0"/>
                <a:cs typeface="Arial" panose="020B0604020202020204" pitchFamily="34" charset="0"/>
              </a:rPr>
              <a:t>Commercially proven technologies</a:t>
            </a:r>
          </a:p>
          <a:p>
            <a:pPr eaLnBrk="1" hangingPunct="1">
              <a:buFont typeface="Wingdings" panose="05000000000000000000" pitchFamily="2" charset="2"/>
              <a:buChar char="ü"/>
            </a:pPr>
            <a:r>
              <a:rPr lang="en-US" sz="2200" b="1" dirty="0" smtClean="0">
                <a:latin typeface="Arial" panose="020B0604020202020204" pitchFamily="34" charset="0"/>
                <a:cs typeface="Arial" panose="020B0604020202020204" pitchFamily="34" charset="0"/>
              </a:rPr>
              <a:t>National Environmental Protection Act </a:t>
            </a:r>
            <a:r>
              <a:rPr lang="en-US" sz="2200" b="1" dirty="0" smtClean="0">
                <a:latin typeface="Arial" panose="020B0604020202020204" pitchFamily="34" charset="0"/>
                <a:cs typeface="Arial" panose="020B0604020202020204" pitchFamily="34" charset="0"/>
              </a:rPr>
              <a:t>(NEPA) review completed </a:t>
            </a:r>
            <a:r>
              <a:rPr lang="en-US" sz="2200" b="1" i="1" dirty="0" smtClean="0">
                <a:latin typeface="Arial" panose="020B0604020202020204" pitchFamily="34" charset="0"/>
                <a:cs typeface="Arial" panose="020B0604020202020204" pitchFamily="34" charset="0"/>
              </a:rPr>
              <a:t>prior to the start of construction</a:t>
            </a:r>
          </a:p>
          <a:p>
            <a:pPr eaLnBrk="1" hangingPunct="1">
              <a:buFont typeface="Wingdings" panose="05000000000000000000" pitchFamily="2" charset="2"/>
              <a:buChar char="ü"/>
            </a:pPr>
            <a:r>
              <a:rPr lang="en-US" sz="2200" b="1" dirty="0" smtClean="0">
                <a:latin typeface="Arial" panose="020B0604020202020204" pitchFamily="34" charset="0"/>
                <a:cs typeface="Arial" panose="020B0604020202020204" pitchFamily="34" charset="0"/>
              </a:rPr>
              <a:t>Credit support provided in </a:t>
            </a:r>
            <a:r>
              <a:rPr lang="en-US" sz="2200" b="1" dirty="0" smtClean="0">
                <a:latin typeface="Arial" panose="020B0604020202020204" pitchFamily="34" charset="0"/>
                <a:cs typeface="Arial" panose="020B0604020202020204" pitchFamily="34" charset="0"/>
              </a:rPr>
              <a:t>Power Purchase Agreement (PPA) </a:t>
            </a:r>
            <a:r>
              <a:rPr lang="en-US" sz="2200" b="1" dirty="0" smtClean="0">
                <a:latin typeface="Arial" panose="020B0604020202020204" pitchFamily="34" charset="0"/>
                <a:cs typeface="Arial" panose="020B0604020202020204" pitchFamily="34" charset="0"/>
              </a:rPr>
              <a:t>language or corporate guarantee</a:t>
            </a:r>
          </a:p>
        </p:txBody>
      </p:sp>
      <p:sp>
        <p:nvSpPr>
          <p:cNvPr id="19462" name="Text Box 5"/>
          <p:cNvSpPr txBox="1">
            <a:spLocks noChangeArrowheads="1"/>
          </p:cNvSpPr>
          <p:nvPr/>
        </p:nvSpPr>
        <p:spPr bwMode="auto">
          <a:xfrm>
            <a:off x="685800" y="5562600"/>
            <a:ext cx="7635875" cy="720725"/>
          </a:xfrm>
          <a:prstGeom prst="rect">
            <a:avLst/>
          </a:prstGeom>
          <a:noFill/>
          <a:ln w="19050">
            <a:noFill/>
            <a:miter lim="800000"/>
            <a:headEnd/>
            <a:tailEnd/>
          </a:ln>
        </p:spPr>
        <p:txBody>
          <a:bodyPr>
            <a:spAutoFit/>
          </a:bodyPr>
          <a:lstStyle/>
          <a:p>
            <a:pPr defTabSz="914400"/>
            <a:r>
              <a:rPr lang="en-US" sz="2000" b="1" dirty="0">
                <a:solidFill>
                  <a:prstClr val="black"/>
                </a:solidFill>
                <a:latin typeface="Arial" panose="020B0604020202020204" pitchFamily="34" charset="0"/>
                <a:cs typeface="Arial" panose="020B0604020202020204" pitchFamily="34" charset="0"/>
              </a:rPr>
              <a:t>*Projects need to meet the “3-</a:t>
            </a:r>
            <a:r>
              <a:rPr lang="en-US" sz="2000" b="1" dirty="0">
                <a:solidFill>
                  <a:srgbClr val="FF0000"/>
                </a:solidFill>
                <a:latin typeface="Arial" panose="020B0604020202020204" pitchFamily="34" charset="0"/>
                <a:cs typeface="Arial" panose="020B0604020202020204" pitchFamily="34" charset="0"/>
              </a:rPr>
              <a:t>R</a:t>
            </a:r>
            <a:r>
              <a:rPr lang="en-US" sz="2000" b="1" dirty="0">
                <a:solidFill>
                  <a:prstClr val="black"/>
                </a:solidFill>
                <a:latin typeface="Arial" panose="020B0604020202020204" pitchFamily="34" charset="0"/>
                <a:cs typeface="Arial" panose="020B0604020202020204" pitchFamily="34" charset="0"/>
              </a:rPr>
              <a:t>s”: </a:t>
            </a:r>
            <a:r>
              <a:rPr lang="en-US" sz="2000" b="1" dirty="0">
                <a:solidFill>
                  <a:srgbClr val="FF0000"/>
                </a:solidFill>
                <a:latin typeface="Arial" panose="020B0604020202020204" pitchFamily="34" charset="0"/>
                <a:cs typeface="Arial" panose="020B0604020202020204" pitchFamily="34" charset="0"/>
              </a:rPr>
              <a:t>R</a:t>
            </a:r>
            <a:r>
              <a:rPr lang="en-US" sz="2000" b="1" dirty="0">
                <a:solidFill>
                  <a:prstClr val="black"/>
                </a:solidFill>
                <a:latin typeface="Arial" panose="020B0604020202020204" pitchFamily="34" charset="0"/>
                <a:cs typeface="Arial" panose="020B0604020202020204" pitchFamily="34" charset="0"/>
              </a:rPr>
              <a:t>ural beneficiaries; </a:t>
            </a:r>
            <a:r>
              <a:rPr lang="en-US" sz="2000" b="1" dirty="0">
                <a:solidFill>
                  <a:srgbClr val="FF0000"/>
                </a:solidFill>
                <a:latin typeface="Arial" panose="020B0604020202020204" pitchFamily="34" charset="0"/>
                <a:cs typeface="Arial" panose="020B0604020202020204" pitchFamily="34" charset="0"/>
              </a:rPr>
              <a:t>R</a:t>
            </a:r>
            <a:r>
              <a:rPr lang="en-US" sz="2000" b="1" dirty="0">
                <a:solidFill>
                  <a:prstClr val="black"/>
                </a:solidFill>
                <a:latin typeface="Arial" panose="020B0604020202020204" pitchFamily="34" charset="0"/>
                <a:cs typeface="Arial" panose="020B0604020202020204" pitchFamily="34" charset="0"/>
              </a:rPr>
              <a:t>enewable generation; and </a:t>
            </a:r>
            <a:r>
              <a:rPr lang="en-US" sz="2000" b="1" dirty="0">
                <a:solidFill>
                  <a:srgbClr val="FF0000"/>
                </a:solidFill>
                <a:latin typeface="Arial" panose="020B0604020202020204" pitchFamily="34" charset="0"/>
                <a:cs typeface="Arial" panose="020B0604020202020204" pitchFamily="34" charset="0"/>
              </a:rPr>
              <a:t>R</a:t>
            </a:r>
            <a:r>
              <a:rPr lang="en-US" sz="2000" b="1" dirty="0">
                <a:solidFill>
                  <a:prstClr val="black"/>
                </a:solidFill>
                <a:latin typeface="Arial" panose="020B0604020202020204" pitchFamily="34" charset="0"/>
                <a:cs typeface="Arial" panose="020B0604020202020204" pitchFamily="34" charset="0"/>
              </a:rPr>
              <a:t>eady to be financed and built.</a:t>
            </a:r>
            <a:endParaRPr lang="en-US" b="1"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0" y="0"/>
            <a:ext cx="9144000" cy="71969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rPr>
              <a:t> </a:t>
            </a:r>
            <a:endParaRPr lang="en-US" dirty="0">
              <a:solidFill>
                <a:prstClr val="white"/>
              </a:solidFill>
            </a:endParaRPr>
          </a:p>
        </p:txBody>
      </p:sp>
      <p:pic>
        <p:nvPicPr>
          <p:cNvPr id="8" name="Picture 7"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2883429" cy="43286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3851" y="6045294"/>
            <a:ext cx="934212" cy="638556"/>
          </a:xfrm>
          <a:prstGeom prst="rect">
            <a:avLst/>
          </a:prstGeom>
        </p:spPr>
      </p:pic>
    </p:spTree>
    <p:extLst>
      <p:ext uri="{BB962C8B-B14F-4D97-AF65-F5344CB8AC3E}">
        <p14:creationId xmlns:p14="http://schemas.microsoft.com/office/powerpoint/2010/main" val="2453407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914400"/>
            <a:ext cx="8229600" cy="685800"/>
          </a:xfrm>
        </p:spPr>
        <p:txBody>
          <a:bodyPr>
            <a:noAutofit/>
          </a:bodyPr>
          <a:lstStyle/>
          <a:p>
            <a:r>
              <a:rPr lang="en-US" sz="3600" b="1" dirty="0">
                <a:solidFill>
                  <a:prstClr val="black"/>
                </a:solidFill>
                <a:latin typeface="Arial" panose="020B0604020202020204" pitchFamily="34" charset="0"/>
                <a:cs typeface="Arial" panose="020B0604020202020204" pitchFamily="34" charset="0"/>
              </a:rPr>
              <a:t>USDA Rural Utility Service</a:t>
            </a:r>
            <a:br>
              <a:rPr lang="en-US" sz="3600" b="1" dirty="0">
                <a:solidFill>
                  <a:prstClr val="black"/>
                </a:solidFill>
                <a:latin typeface="Arial" panose="020B0604020202020204" pitchFamily="34" charset="0"/>
                <a:cs typeface="Arial" panose="020B0604020202020204" pitchFamily="34" charset="0"/>
              </a:rPr>
            </a:br>
            <a:r>
              <a:rPr lang="en-US" sz="3600" b="1" dirty="0">
                <a:solidFill>
                  <a:prstClr val="black"/>
                </a:solidFill>
                <a:latin typeface="Arial" panose="020B0604020202020204" pitchFamily="34" charset="0"/>
                <a:cs typeface="Arial" panose="020B0604020202020204" pitchFamily="34" charset="0"/>
              </a:rPr>
              <a:t> Loans and Loan Guarantees</a:t>
            </a:r>
            <a:endParaRPr lang="en-US" sz="3600" b="1" i="1" dirty="0" smtClean="0">
              <a:effectLst>
                <a:outerShdw blurRad="38100" dist="38100" dir="2700000" algn="tl">
                  <a:srgbClr val="000000">
                    <a:alpha val="43137"/>
                  </a:srgbClr>
                </a:outerShdw>
              </a:effectLst>
              <a:latin typeface="Book Antiqua" pitchFamily="18" charset="0"/>
            </a:endParaRPr>
          </a:p>
        </p:txBody>
      </p:sp>
      <p:sp>
        <p:nvSpPr>
          <p:cNvPr id="20484" name="Rectangle 3"/>
          <p:cNvSpPr>
            <a:spLocks noGrp="1" noChangeArrowheads="1"/>
          </p:cNvSpPr>
          <p:nvPr>
            <p:ph type="body" idx="1"/>
          </p:nvPr>
        </p:nvSpPr>
        <p:spPr>
          <a:xfrm>
            <a:off x="381000" y="1752600"/>
            <a:ext cx="8229600" cy="4419600"/>
          </a:xfrm>
        </p:spPr>
        <p:txBody>
          <a:bodyPr>
            <a:normAutofit/>
          </a:bodyPr>
          <a:lstStyle/>
          <a:p>
            <a:pPr marL="0" indent="0" eaLnBrk="1" hangingPunct="1">
              <a:buNone/>
            </a:pPr>
            <a:endParaRPr lang="en-US" sz="2000" b="1" dirty="0" smtClean="0">
              <a:latin typeface="Arial" panose="020B0604020202020204" pitchFamily="34" charset="0"/>
              <a:cs typeface="Arial" panose="020B0604020202020204" pitchFamily="34" charset="0"/>
            </a:endParaRPr>
          </a:p>
          <a:p>
            <a:pPr marL="0" indent="0" eaLnBrk="1" hangingPunct="1">
              <a:buNone/>
            </a:pPr>
            <a:r>
              <a:rPr lang="en-US" sz="2000" b="1" dirty="0" smtClean="0">
                <a:latin typeface="Arial" panose="020B0604020202020204" pitchFamily="34" charset="0"/>
                <a:cs typeface="Arial" panose="020B0604020202020204" pitchFamily="34" charset="0"/>
              </a:rPr>
              <a:t>Other Relevant Considerations:</a:t>
            </a:r>
          </a:p>
          <a:p>
            <a:pPr eaLnBrk="1" hangingPunct="1">
              <a:buFont typeface="Wingdings" pitchFamily="2" charset="2"/>
              <a:buChar char="Ø"/>
            </a:pPr>
            <a:endParaRPr lang="en-US" sz="2000" b="1"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Interest rate: Treasury + 1/8</a:t>
            </a:r>
          </a:p>
          <a:p>
            <a:pPr eaLnBrk="1" hangingPunct="1">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Term: shorter of PPA term or useful life of asset</a:t>
            </a:r>
          </a:p>
          <a:p>
            <a:pPr eaLnBrk="1" hangingPunct="1">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Equity: Minimum 25% total project cost</a:t>
            </a:r>
          </a:p>
          <a:p>
            <a:pPr eaLnBrk="1" hangingPunct="1">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Loan amount: No loan size limit; max = rural ratio* x total eligible project cost</a:t>
            </a:r>
          </a:p>
          <a:p>
            <a:pPr eaLnBrk="1" hangingPunct="1">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Reserves: 1 year debt service and overhaul and maintenance</a:t>
            </a:r>
          </a:p>
          <a:p>
            <a:pPr eaLnBrk="1" hangingPunct="1">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Term lending only: RUS does not provide construction loans for renewable projects</a:t>
            </a:r>
          </a:p>
          <a:p>
            <a:pPr eaLnBrk="1" hangingPunct="1">
              <a:buFont typeface="Wingdings" panose="05000000000000000000" pitchFamily="2" charset="2"/>
              <a:buChar char="ü"/>
            </a:pPr>
            <a:r>
              <a:rPr lang="en-US" sz="2000" b="1" dirty="0" smtClean="0">
                <a:latin typeface="Arial" panose="020B0604020202020204" pitchFamily="34" charset="0"/>
                <a:cs typeface="Arial" panose="020B0604020202020204" pitchFamily="34" charset="0"/>
              </a:rPr>
              <a:t>* Rural ratio: % of </a:t>
            </a:r>
            <a:r>
              <a:rPr lang="en-US" sz="2000" b="1" dirty="0" err="1" smtClean="0">
                <a:latin typeface="Arial" panose="020B0604020202020204" pitchFamily="34" charset="0"/>
                <a:cs typeface="Arial" panose="020B0604020202020204" pitchFamily="34" charset="0"/>
              </a:rPr>
              <a:t>offtaker</a:t>
            </a:r>
            <a:r>
              <a:rPr lang="en-US" sz="2000" b="1" dirty="0" smtClean="0">
                <a:latin typeface="Arial" panose="020B0604020202020204" pitchFamily="34" charset="0"/>
                <a:cs typeface="Arial" panose="020B0604020202020204" pitchFamily="34" charset="0"/>
              </a:rPr>
              <a:t> load that is rural </a:t>
            </a:r>
          </a:p>
        </p:txBody>
      </p:sp>
      <p:sp>
        <p:nvSpPr>
          <p:cNvPr id="6" name="Rectangle 5"/>
          <p:cNvSpPr/>
          <p:nvPr/>
        </p:nvSpPr>
        <p:spPr>
          <a:xfrm>
            <a:off x="0" y="0"/>
            <a:ext cx="9144000" cy="719693"/>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white"/>
                </a:solidFill>
              </a:rPr>
              <a:t> </a:t>
            </a:r>
            <a:endParaRPr lang="en-US" dirty="0">
              <a:solidFill>
                <a:prstClr val="white"/>
              </a:solidFill>
            </a:endParaRPr>
          </a:p>
        </p:txBody>
      </p:sp>
      <p:pic>
        <p:nvPicPr>
          <p:cNvPr id="7" name="Picture 6" descr=" SigLockup Master PwPt.4c-whiteb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2883429" cy="43286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9423" y="6001752"/>
            <a:ext cx="934212" cy="638556"/>
          </a:xfrm>
          <a:prstGeom prst="rect">
            <a:avLst/>
          </a:prstGeom>
        </p:spPr>
      </p:pic>
    </p:spTree>
    <p:extLst>
      <p:ext uri="{BB962C8B-B14F-4D97-AF65-F5344CB8AC3E}">
        <p14:creationId xmlns:p14="http://schemas.microsoft.com/office/powerpoint/2010/main" val="842773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smtClean="0"/>
              <a:t>California’s Electric </a:t>
            </a:r>
            <a:r>
              <a:rPr lang="en-US" sz="1400" b="1" dirty="0" smtClean="0"/>
              <a:t>Cooperatives – the funding sweet spot!</a:t>
            </a:r>
            <a:endParaRPr lang="en-US" sz="14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117816"/>
            <a:ext cx="3810000" cy="432054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1194" y="6023524"/>
            <a:ext cx="934212" cy="638556"/>
          </a:xfrm>
          <a:prstGeom prst="rect">
            <a:avLst/>
          </a:prstGeom>
        </p:spPr>
      </p:pic>
    </p:spTree>
    <p:extLst>
      <p:ext uri="{BB962C8B-B14F-4D97-AF65-F5344CB8AC3E}">
        <p14:creationId xmlns:p14="http://schemas.microsoft.com/office/powerpoint/2010/main" val="929238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0213"/>
            <a:ext cx="7772400" cy="1426029"/>
          </a:xfrm>
        </p:spPr>
        <p:txBody>
          <a:bodyPr>
            <a:normAutofit/>
          </a:bodyPr>
          <a:lstStyle/>
          <a:p>
            <a:r>
              <a:rPr lang="en-US" sz="3600" b="1" dirty="0" smtClean="0">
                <a:solidFill>
                  <a:srgbClr val="0000FF"/>
                </a:solidFill>
              </a:rPr>
              <a:t>Additional Resource Links</a:t>
            </a:r>
            <a:endParaRPr lang="en-US" sz="3600" b="1" dirty="0">
              <a:solidFill>
                <a:srgbClr val="0000FF"/>
              </a:solidFill>
            </a:endParaRPr>
          </a:p>
        </p:txBody>
      </p:sp>
      <p:sp>
        <p:nvSpPr>
          <p:cNvPr id="3" name="Subtitle 2"/>
          <p:cNvSpPr>
            <a:spLocks noGrp="1"/>
          </p:cNvSpPr>
          <p:nvPr>
            <p:ph type="subTitle" idx="1"/>
          </p:nvPr>
        </p:nvSpPr>
        <p:spPr>
          <a:xfrm>
            <a:off x="1371600" y="2550980"/>
            <a:ext cx="6400800" cy="3450772"/>
          </a:xfrm>
        </p:spPr>
        <p:txBody>
          <a:bodyPr>
            <a:noAutofit/>
          </a:bodyPr>
          <a:lstStyle/>
          <a:p>
            <a:pPr marL="285750" indent="-285750" algn="l">
              <a:buFont typeface="Wingdings" panose="05000000000000000000" pitchFamily="2" charset="2"/>
              <a:buChar char="q"/>
            </a:pPr>
            <a:r>
              <a:rPr lang="en-US" sz="1400" b="1" dirty="0" smtClean="0"/>
              <a:t>Catalog of Federal Domestic Assistance  (</a:t>
            </a:r>
            <a:r>
              <a:rPr lang="en-US" sz="1400" b="1" dirty="0" smtClean="0">
                <a:hlinkClick r:id="rId2"/>
              </a:rPr>
              <a:t>CFDA</a:t>
            </a:r>
            <a:r>
              <a:rPr lang="en-US" sz="1400" b="1" dirty="0" smtClean="0"/>
              <a:t>)</a:t>
            </a:r>
            <a:endParaRPr lang="en-US" sz="1400" b="1" dirty="0" smtClean="0">
              <a:hlinkClick r:id="rId2"/>
            </a:endParaRPr>
          </a:p>
          <a:p>
            <a:pPr marL="285750" indent="-285750" algn="l">
              <a:buFont typeface="Wingdings" panose="05000000000000000000" pitchFamily="2" charset="2"/>
              <a:buChar char="q"/>
            </a:pPr>
            <a:r>
              <a:rPr lang="en-US" sz="1400" b="1" dirty="0" smtClean="0"/>
              <a:t>Database of State Incentives for Renewables &amp; Efficiency  (</a:t>
            </a:r>
            <a:r>
              <a:rPr lang="en-US" sz="1400" b="1" dirty="0" smtClean="0">
                <a:hlinkClick r:id="rId3"/>
              </a:rPr>
              <a:t>DSIRE</a:t>
            </a:r>
            <a:r>
              <a:rPr lang="en-US" sz="1400" b="1" dirty="0" smtClean="0"/>
              <a:t>)</a:t>
            </a:r>
          </a:p>
          <a:p>
            <a:pPr marL="285750" indent="-285750" algn="l">
              <a:buFont typeface="Wingdings" panose="05000000000000000000" pitchFamily="2" charset="2"/>
              <a:buChar char="q"/>
            </a:pPr>
            <a:r>
              <a:rPr lang="en-US" sz="1400" b="1" dirty="0" smtClean="0"/>
              <a:t>USDA Energy </a:t>
            </a:r>
            <a:r>
              <a:rPr lang="en-US" sz="1400" b="1" dirty="0" smtClean="0">
                <a:hlinkClick r:id="rId4"/>
              </a:rPr>
              <a:t>Website</a:t>
            </a:r>
            <a:endParaRPr lang="en-US" sz="1400" b="1" dirty="0" smtClean="0"/>
          </a:p>
          <a:p>
            <a:pPr marL="285750" indent="-285750" algn="l">
              <a:buFont typeface="Wingdings" panose="05000000000000000000" pitchFamily="2" charset="2"/>
              <a:buChar char="q"/>
            </a:pPr>
            <a:r>
              <a:rPr lang="en-US" sz="1400" b="1" dirty="0" smtClean="0"/>
              <a:t>USDA Rural Development </a:t>
            </a:r>
            <a:r>
              <a:rPr lang="en-US" sz="1400" b="1" dirty="0" smtClean="0">
                <a:hlinkClick r:id="rId5"/>
              </a:rPr>
              <a:t>Energy Programs</a:t>
            </a:r>
            <a:endParaRPr lang="en-US" sz="1400" b="1" dirty="0" smtClean="0"/>
          </a:p>
          <a:p>
            <a:pPr marL="285750" indent="-285750" algn="l">
              <a:buFont typeface="Wingdings" panose="05000000000000000000" pitchFamily="2" charset="2"/>
              <a:buChar char="q"/>
            </a:pPr>
            <a:r>
              <a:rPr lang="en-US" sz="1400" b="1" dirty="0" smtClean="0"/>
              <a:t>USDA Rural Utilities Service </a:t>
            </a:r>
            <a:r>
              <a:rPr lang="en-US" sz="1400" b="1" dirty="0" smtClean="0">
                <a:hlinkClick r:id="rId6"/>
              </a:rPr>
              <a:t>Electric Programs</a:t>
            </a:r>
            <a:endParaRPr lang="en-US" sz="1400" b="1" dirty="0" smtClean="0"/>
          </a:p>
          <a:p>
            <a:pPr marL="285750" indent="-285750" algn="l">
              <a:buFont typeface="Wingdings" panose="05000000000000000000" pitchFamily="2" charset="2"/>
              <a:buChar char="q"/>
            </a:pPr>
            <a:r>
              <a:rPr lang="en-US" sz="1400" b="1" dirty="0" smtClean="0"/>
              <a:t>USDA Rural Development </a:t>
            </a:r>
            <a:r>
              <a:rPr lang="en-US" sz="1400" b="1" dirty="0" smtClean="0">
                <a:hlinkClick r:id="rId7"/>
              </a:rPr>
              <a:t>Loan Programs</a:t>
            </a:r>
            <a:endParaRPr lang="en-US" sz="1400" b="1" dirty="0" smtClean="0"/>
          </a:p>
          <a:p>
            <a:pPr marL="285750" indent="-285750" algn="l">
              <a:buFont typeface="Wingdings" panose="05000000000000000000" pitchFamily="2" charset="2"/>
              <a:buChar char="q"/>
            </a:pPr>
            <a:r>
              <a:rPr lang="en-US" sz="1400" b="1" dirty="0" smtClean="0"/>
              <a:t>USDA Rural Development </a:t>
            </a:r>
            <a:r>
              <a:rPr lang="en-US" sz="1400" b="1" dirty="0" smtClean="0">
                <a:hlinkClick r:id="rId8"/>
              </a:rPr>
              <a:t>Grant Programs</a:t>
            </a:r>
            <a:endParaRPr lang="en-US" sz="1400" b="1" dirty="0" smtClean="0"/>
          </a:p>
          <a:p>
            <a:pPr marL="285750" indent="-285750" algn="l">
              <a:buFont typeface="Wingdings" panose="05000000000000000000" pitchFamily="2" charset="2"/>
              <a:buChar char="q"/>
            </a:pPr>
            <a:r>
              <a:rPr lang="en-US" sz="1400" b="1" dirty="0" smtClean="0"/>
              <a:t>USDA Forest Service Woody Biomass Utilization </a:t>
            </a:r>
            <a:r>
              <a:rPr lang="en-US" sz="1400" b="1" dirty="0" smtClean="0">
                <a:hlinkClick r:id="rId9"/>
              </a:rPr>
              <a:t>Grant</a:t>
            </a:r>
            <a:endParaRPr lang="en-US" sz="1400" b="1" dirty="0" smtClean="0"/>
          </a:p>
          <a:p>
            <a:pPr marL="285750" indent="-285750" algn="l">
              <a:buFont typeface="Wingdings" panose="05000000000000000000" pitchFamily="2" charset="2"/>
              <a:buChar char="q"/>
            </a:pPr>
            <a:r>
              <a:rPr lang="en-US" sz="1400" b="1" dirty="0" smtClean="0"/>
              <a:t>USDA Farm Service Agency Biomass Crop Assistance </a:t>
            </a:r>
            <a:r>
              <a:rPr lang="en-US" sz="1400" b="1" dirty="0" smtClean="0">
                <a:hlinkClick r:id="rId10"/>
              </a:rPr>
              <a:t>Program</a:t>
            </a:r>
            <a:endParaRPr lang="en-US" sz="1400" b="1" dirty="0" smtClean="0"/>
          </a:p>
          <a:p>
            <a:pPr marL="285750" indent="-285750" algn="l">
              <a:buFont typeface="Wingdings" panose="05000000000000000000" pitchFamily="2" charset="2"/>
              <a:buChar char="q"/>
            </a:pPr>
            <a:r>
              <a:rPr lang="en-US" sz="1400" b="1" dirty="0" smtClean="0"/>
              <a:t>DOE Strategic Technical Assistance Response Team </a:t>
            </a:r>
            <a:r>
              <a:rPr lang="en-US" sz="1400" b="1" dirty="0" smtClean="0">
                <a:hlinkClick r:id="rId11"/>
              </a:rPr>
              <a:t>Grant</a:t>
            </a:r>
            <a:endParaRPr lang="en-US" sz="1400" b="1" dirty="0" smtClean="0"/>
          </a:p>
          <a:p>
            <a:pPr marL="285750" indent="-285750" algn="l">
              <a:buFont typeface="Wingdings" panose="05000000000000000000" pitchFamily="2" charset="2"/>
              <a:buChar char="q"/>
            </a:pPr>
            <a:r>
              <a:rPr lang="en-US" sz="1400" b="1" dirty="0" smtClean="0"/>
              <a:t>Golden State Power Corporation – </a:t>
            </a:r>
            <a:r>
              <a:rPr lang="en-US" sz="1400" b="1" dirty="0" smtClean="0">
                <a:hlinkClick r:id="rId12"/>
              </a:rPr>
              <a:t>California’s Electric Cooperatives</a:t>
            </a:r>
            <a:r>
              <a:rPr lang="en-US" sz="1400" b="1" dirty="0" smtClean="0"/>
              <a:t> </a:t>
            </a:r>
          </a:p>
          <a:p>
            <a:pPr algn="l"/>
            <a:endParaRPr lang="en-US" sz="1800" b="1" dirty="0">
              <a:solidFill>
                <a:srgbClr val="002060"/>
              </a:solidFill>
            </a:endParaRPr>
          </a:p>
        </p:txBody>
      </p:sp>
      <p:pic>
        <p:nvPicPr>
          <p:cNvPr id="9" name="Picture 8" descr=" SigLockup Master PwPt.4c-whiteb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pPr lvl="0"/>
            <a:r>
              <a:rPr lang="en-US" sz="1400" b="1" dirty="0" smtClean="0">
                <a:solidFill>
                  <a:prstClr val="black"/>
                </a:solidFill>
              </a:rPr>
              <a:t>How can USDA </a:t>
            </a:r>
            <a:r>
              <a:rPr lang="en-US" sz="1400" b="1" dirty="0" smtClean="0">
                <a:solidFill>
                  <a:prstClr val="black"/>
                </a:solidFill>
              </a:rPr>
              <a:t>assist with your Biomass project?</a:t>
            </a:r>
            <a:endParaRPr lang="en-US" sz="1400" b="1" dirty="0"/>
          </a:p>
        </p:txBody>
      </p:sp>
      <p:pic>
        <p:nvPicPr>
          <p:cNvPr id="7" name="Picture 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91094" y="6001752"/>
            <a:ext cx="934212" cy="638556"/>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7933" y="5840208"/>
            <a:ext cx="914400" cy="80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5881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Presenter Contact Information</a:t>
            </a:r>
            <a:endParaRPr lang="en-US" sz="3600" b="1" dirty="0">
              <a:solidFill>
                <a:srgbClr val="0000FF"/>
              </a:solidFill>
            </a:endParaRPr>
          </a:p>
        </p:txBody>
      </p:sp>
      <p:sp>
        <p:nvSpPr>
          <p:cNvPr id="3" name="Subtitle 2"/>
          <p:cNvSpPr>
            <a:spLocks noGrp="1"/>
          </p:cNvSpPr>
          <p:nvPr>
            <p:ph type="subTitle" idx="1"/>
          </p:nvPr>
        </p:nvSpPr>
        <p:spPr>
          <a:xfrm>
            <a:off x="1371600" y="2634343"/>
            <a:ext cx="6400800" cy="3450772"/>
          </a:xfrm>
        </p:spPr>
        <p:txBody>
          <a:bodyPr>
            <a:noAutofit/>
          </a:bodyPr>
          <a:lstStyle/>
          <a:p>
            <a:pPr algn="l"/>
            <a:endParaRPr lang="en-US" sz="1800" b="1" dirty="0" smtClean="0">
              <a:solidFill>
                <a:srgbClr val="002060"/>
              </a:solidFill>
            </a:endParaRPr>
          </a:p>
          <a:p>
            <a:pPr>
              <a:spcBef>
                <a:spcPts val="0"/>
              </a:spcBef>
            </a:pPr>
            <a:r>
              <a:rPr lang="en-US" sz="2800" b="1" dirty="0" smtClean="0">
                <a:latin typeface="Calibri"/>
                <a:ea typeface="Calibri"/>
                <a:cs typeface="Times New Roman"/>
              </a:rPr>
              <a:t>Steven </a:t>
            </a:r>
            <a:r>
              <a:rPr lang="en-US" sz="2800" b="1" dirty="0">
                <a:latin typeface="Calibri"/>
                <a:ea typeface="Calibri"/>
                <a:cs typeface="Times New Roman"/>
              </a:rPr>
              <a:t>Scott Nicholls</a:t>
            </a:r>
          </a:p>
          <a:p>
            <a:pPr>
              <a:spcBef>
                <a:spcPts val="0"/>
              </a:spcBef>
            </a:pPr>
            <a:r>
              <a:rPr lang="en-US" sz="1800" b="1" dirty="0">
                <a:latin typeface="Calibri"/>
                <a:ea typeface="Calibri"/>
                <a:cs typeface="Times New Roman"/>
              </a:rPr>
              <a:t>Business &amp; Energy Programs Specialist | State Energy Coordinator</a:t>
            </a:r>
          </a:p>
          <a:p>
            <a:pPr>
              <a:spcBef>
                <a:spcPts val="0"/>
              </a:spcBef>
            </a:pPr>
            <a:r>
              <a:rPr lang="en-US" sz="1800" b="1" dirty="0">
                <a:latin typeface="Calibri"/>
                <a:ea typeface="Calibri"/>
                <a:cs typeface="Times New Roman"/>
              </a:rPr>
              <a:t>United States Department of Agriculture | Rural Development</a:t>
            </a:r>
          </a:p>
          <a:p>
            <a:pPr>
              <a:spcBef>
                <a:spcPts val="0"/>
              </a:spcBef>
            </a:pPr>
            <a:r>
              <a:rPr lang="en-US" sz="1800" b="1" dirty="0">
                <a:latin typeface="Calibri"/>
                <a:ea typeface="Calibri"/>
                <a:cs typeface="Times New Roman"/>
              </a:rPr>
              <a:t>430 G Street, Agency 4169 | Davis, CA 95616-4169</a:t>
            </a:r>
          </a:p>
          <a:p>
            <a:pPr>
              <a:spcBef>
                <a:spcPts val="0"/>
              </a:spcBef>
            </a:pPr>
            <a:r>
              <a:rPr lang="en-US" sz="1800" b="1" dirty="0">
                <a:latin typeface="Calibri"/>
                <a:ea typeface="Calibri"/>
                <a:cs typeface="Times New Roman"/>
              </a:rPr>
              <a:t>Phone: (530)792-5805 | Fax: (530)792-5837</a:t>
            </a:r>
          </a:p>
          <a:p>
            <a:pPr>
              <a:spcBef>
                <a:spcPts val="0"/>
              </a:spcBef>
            </a:pPr>
            <a:r>
              <a:rPr lang="en-US" sz="1800" b="1" dirty="0">
                <a:solidFill>
                  <a:srgbClr val="0000FF"/>
                </a:solidFill>
                <a:latin typeface="Calibri"/>
                <a:ea typeface="Calibri"/>
                <a:cs typeface="Times New Roman"/>
                <a:hlinkClick r:id="rId2"/>
              </a:rPr>
              <a:t>Steven.nicholls@ca.usda.gov</a:t>
            </a:r>
            <a:r>
              <a:rPr lang="en-US" sz="1800" b="1" dirty="0">
                <a:solidFill>
                  <a:srgbClr val="1F497D"/>
                </a:solidFill>
                <a:latin typeface="Calibri"/>
                <a:ea typeface="Calibri"/>
                <a:cs typeface="Times New Roman"/>
              </a:rPr>
              <a:t> | </a:t>
            </a:r>
            <a:r>
              <a:rPr lang="en-US" sz="1800" b="1" dirty="0">
                <a:solidFill>
                  <a:srgbClr val="0000FF"/>
                </a:solidFill>
                <a:latin typeface="Calibri"/>
                <a:ea typeface="Calibri"/>
                <a:cs typeface="Times New Roman"/>
                <a:hlinkClick r:id="rId3" action="ppaction://hlinkfile"/>
              </a:rPr>
              <a:t>www.rurdev.usda.gov/ca</a:t>
            </a:r>
            <a:endParaRPr lang="en-US" sz="1800" b="1" dirty="0">
              <a:latin typeface="Calibri"/>
              <a:ea typeface="Calibri"/>
              <a:cs typeface="Times New Roman"/>
            </a:endParaRPr>
          </a:p>
          <a:p>
            <a:pPr>
              <a:spcBef>
                <a:spcPts val="0"/>
              </a:spcBef>
            </a:pPr>
            <a:r>
              <a:rPr lang="en-US" sz="1800" b="1" dirty="0">
                <a:latin typeface="Calibri"/>
                <a:ea typeface="Calibri"/>
                <a:cs typeface="Times New Roman"/>
              </a:rPr>
              <a:t>“Committed to the future of rural communities” </a:t>
            </a:r>
          </a:p>
          <a:p>
            <a:pPr>
              <a:spcBef>
                <a:spcPts val="0"/>
              </a:spcBef>
            </a:pPr>
            <a:r>
              <a:rPr lang="en-US" sz="1800" i="1" dirty="0">
                <a:solidFill>
                  <a:srgbClr val="1F497D"/>
                </a:solidFill>
                <a:latin typeface="Calibri"/>
                <a:ea typeface="Calibri"/>
                <a:cs typeface="Times New Roman"/>
              </a:rPr>
              <a:t> </a:t>
            </a:r>
            <a:endParaRPr lang="en-US" sz="1800" dirty="0">
              <a:latin typeface="Calibri"/>
              <a:ea typeface="Calibri"/>
              <a:cs typeface="Times New Roman"/>
            </a:endParaRPr>
          </a:p>
          <a:p>
            <a:pPr algn="l"/>
            <a:endParaRPr lang="en-US" sz="1800" b="1" dirty="0">
              <a:solidFill>
                <a:srgbClr val="002060"/>
              </a:solidFill>
            </a:endParaRPr>
          </a:p>
        </p:txBody>
      </p:sp>
      <p:pic>
        <p:nvPicPr>
          <p:cNvPr id="9" name="Picture 8" descr=" SigLockup Master PwPt.4c-whiteb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49"/>
            <a:ext cx="5234390" cy="307777"/>
          </a:xfrm>
          <a:prstGeom prst="rect">
            <a:avLst/>
          </a:prstGeom>
          <a:noFill/>
        </p:spPr>
        <p:txBody>
          <a:bodyPr wrap="square" rtlCol="0">
            <a:spAutoFit/>
          </a:bodyPr>
          <a:lstStyle/>
          <a:p>
            <a:r>
              <a:rPr lang="en-US" sz="1400" b="1" dirty="0" smtClean="0"/>
              <a:t>Reminder: the NOFA for the REAP is expected any day!</a:t>
            </a:r>
            <a:endParaRPr lang="en-US" sz="1400" b="1"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1094" y="6001752"/>
            <a:ext cx="934212" cy="63855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933" y="5839686"/>
            <a:ext cx="914400" cy="80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5778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828799"/>
            <a:ext cx="6400800" cy="3864429"/>
          </a:xfrm>
        </p:spPr>
        <p:txBody>
          <a:bodyPr>
            <a:normAutofit/>
          </a:bodyPr>
          <a:lstStyle/>
          <a:p>
            <a:r>
              <a:rPr lang="en-US" sz="2800" b="1" dirty="0" smtClean="0">
                <a:solidFill>
                  <a:srgbClr val="0000FF"/>
                </a:solidFill>
              </a:rPr>
              <a:t>USDA Non-Discrimination Statement</a:t>
            </a:r>
            <a:endParaRPr lang="en-US" sz="2800" b="1" dirty="0">
              <a:solidFill>
                <a:srgbClr val="0000FF"/>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smtClean="0"/>
              <a:t>USDA Non-Discrimination Statement</a:t>
            </a:r>
            <a:endParaRPr lang="en-US" sz="14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569028"/>
            <a:ext cx="5943600" cy="246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9422" y="6012637"/>
            <a:ext cx="934212" cy="63855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933" y="5851093"/>
            <a:ext cx="914400" cy="800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3957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828799"/>
            <a:ext cx="6400800" cy="3864429"/>
          </a:xfrm>
        </p:spPr>
        <p:txBody>
          <a:bodyPr>
            <a:normAutofit/>
          </a:bodyPr>
          <a:lstStyle/>
          <a:p>
            <a:endParaRPr lang="en-US" sz="2800" b="1" dirty="0">
              <a:solidFill>
                <a:srgbClr val="0000FF"/>
              </a:solidFill>
            </a:endParaRPr>
          </a:p>
          <a:p>
            <a:endParaRPr lang="en-US" sz="2000" b="1" dirty="0" smtClean="0">
              <a:solidFill>
                <a:srgbClr val="0000FF"/>
              </a:solidFill>
            </a:endParaRPr>
          </a:p>
          <a:p>
            <a:r>
              <a:rPr lang="en-US" sz="4800" b="1" dirty="0" smtClean="0">
                <a:solidFill>
                  <a:srgbClr val="0000FF"/>
                </a:solidFill>
              </a:rPr>
              <a:t>Questions</a:t>
            </a:r>
          </a:p>
          <a:p>
            <a:r>
              <a:rPr lang="en-US" sz="4800" b="1" dirty="0" smtClean="0">
                <a:solidFill>
                  <a:srgbClr val="0000FF"/>
                </a:solidFill>
              </a:rPr>
              <a:t>???</a:t>
            </a:r>
            <a:endParaRPr lang="en-US" sz="4800" b="1" dirty="0">
              <a:solidFill>
                <a:srgbClr val="0000FF"/>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523220"/>
          </a:xfrm>
          <a:prstGeom prst="rect">
            <a:avLst/>
          </a:prstGeom>
          <a:noFill/>
        </p:spPr>
        <p:txBody>
          <a:bodyPr wrap="square" rtlCol="0">
            <a:spAutoFit/>
          </a:bodyPr>
          <a:lstStyle/>
          <a:p>
            <a:r>
              <a:rPr lang="en-US" sz="1400" b="1" dirty="0" smtClean="0"/>
              <a:t>I look forward to collaborating with you on your next Biomass project. Thank you!</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651" y="5969095"/>
            <a:ext cx="934212" cy="63855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33" y="4750276"/>
            <a:ext cx="1181100" cy="1857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88320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Federal Funding Mechanisms</a:t>
            </a:r>
            <a:br>
              <a:rPr lang="en-US" sz="3600" b="1" dirty="0" smtClean="0">
                <a:solidFill>
                  <a:srgbClr val="0000FF"/>
                </a:solidFill>
              </a:rPr>
            </a:br>
            <a:r>
              <a:rPr lang="en-US" sz="3600" b="1" dirty="0" smtClean="0">
                <a:solidFill>
                  <a:srgbClr val="0000FF"/>
                </a:solidFill>
              </a:rPr>
              <a:t> for Biomass Facilities</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endParaRPr lang="en-US" sz="1800" b="1" dirty="0" smtClean="0">
              <a:solidFill>
                <a:srgbClr val="002060"/>
              </a:solidFill>
            </a:endParaRPr>
          </a:p>
          <a:p>
            <a:pPr algn="l"/>
            <a:r>
              <a:rPr lang="en-US" sz="1800" b="1" dirty="0" smtClean="0"/>
              <a:t>The Federal Government’s Bioenergy initiative delivers financial assistance for the development of Biomass facilities using several funding mechanisms:</a:t>
            </a:r>
          </a:p>
          <a:p>
            <a:pPr algn="l"/>
            <a:endParaRPr lang="en-US" sz="1800" b="1" dirty="0"/>
          </a:p>
          <a:p>
            <a:pPr marL="171450" indent="-171450" algn="l">
              <a:buFont typeface="Arial" panose="020B0604020202020204" pitchFamily="34" charset="0"/>
              <a:buChar char="•"/>
            </a:pPr>
            <a:r>
              <a:rPr lang="en-US" sz="1800" b="1" dirty="0" smtClean="0"/>
              <a:t>Loans</a:t>
            </a:r>
          </a:p>
          <a:p>
            <a:pPr marL="171450" indent="-171450" algn="l">
              <a:buFont typeface="Arial" panose="020B0604020202020204" pitchFamily="34" charset="0"/>
              <a:buChar char="•"/>
            </a:pPr>
            <a:r>
              <a:rPr lang="en-US" sz="1800" b="1" dirty="0" smtClean="0"/>
              <a:t>Loan Guarantees</a:t>
            </a:r>
          </a:p>
          <a:p>
            <a:pPr marL="171450" indent="-171450" algn="l">
              <a:buFont typeface="Arial" panose="020B0604020202020204" pitchFamily="34" charset="0"/>
              <a:buChar char="•"/>
            </a:pPr>
            <a:r>
              <a:rPr lang="en-US" sz="1800" b="1" dirty="0" smtClean="0"/>
              <a:t>Grants</a:t>
            </a:r>
          </a:p>
          <a:p>
            <a:pPr marL="171450" indent="-171450" algn="l">
              <a:buFont typeface="Arial" panose="020B0604020202020204" pitchFamily="34" charset="0"/>
              <a:buChar char="•"/>
            </a:pPr>
            <a:r>
              <a:rPr lang="en-US" sz="1800" b="1" dirty="0" smtClean="0"/>
              <a:t>Payments</a:t>
            </a:r>
          </a:p>
          <a:p>
            <a:pPr marL="171450" indent="-171450" algn="l">
              <a:buFont typeface="Arial" panose="020B0604020202020204" pitchFamily="34" charset="0"/>
              <a:buChar char="•"/>
            </a:pPr>
            <a:r>
              <a:rPr lang="en-US" sz="1800" b="1" dirty="0" smtClean="0"/>
              <a:t>Tax Credits </a:t>
            </a:r>
          </a:p>
          <a:p>
            <a:pPr algn="l"/>
            <a:endParaRPr lang="en-US" sz="1800" b="1" dirty="0" smtClean="0"/>
          </a:p>
          <a:p>
            <a:pPr marL="171450" indent="-171450" algn="l">
              <a:buFont typeface="Arial" panose="020B0604020202020204" pitchFamily="34" charset="0"/>
              <a:buChar char="•"/>
            </a:pPr>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smtClean="0"/>
              <a:t>Federal Financial Assistance Comes In Many Forms</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154" y="4577442"/>
            <a:ext cx="1950720" cy="1219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3143" y="4577442"/>
            <a:ext cx="1950720" cy="1219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91094" y="6014357"/>
            <a:ext cx="934212" cy="638556"/>
          </a:xfrm>
          <a:prstGeom prst="rect">
            <a:avLst/>
          </a:prstGeom>
        </p:spPr>
      </p:pic>
    </p:spTree>
    <p:extLst>
      <p:ext uri="{BB962C8B-B14F-4D97-AF65-F5344CB8AC3E}">
        <p14:creationId xmlns:p14="http://schemas.microsoft.com/office/powerpoint/2010/main" val="4835743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The USDA Family of Agencies</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endParaRPr lang="en-US" sz="1800" b="1" dirty="0" smtClean="0">
              <a:solidFill>
                <a:srgbClr val="002060"/>
              </a:solidFill>
            </a:endParaRPr>
          </a:p>
          <a:p>
            <a:pPr algn="l"/>
            <a:r>
              <a:rPr lang="en-US" sz="1800" b="1" dirty="0" smtClean="0"/>
              <a:t>USDA delivers financial assistance for the development of Biomass facilities through multiple </a:t>
            </a:r>
            <a:r>
              <a:rPr lang="en-US" sz="1800" b="1" i="1" dirty="0" smtClean="0"/>
              <a:t>Agencies</a:t>
            </a:r>
            <a:r>
              <a:rPr lang="en-US" sz="1800" b="1" dirty="0" smtClean="0"/>
              <a:t> which include but are not limited to:</a:t>
            </a:r>
          </a:p>
          <a:p>
            <a:pPr algn="l"/>
            <a:endParaRPr lang="en-US" sz="1800" b="1" dirty="0"/>
          </a:p>
          <a:p>
            <a:pPr marL="171450" indent="-171450" algn="l">
              <a:buFont typeface="Arial" panose="020B0604020202020204" pitchFamily="34" charset="0"/>
              <a:buChar char="•"/>
            </a:pPr>
            <a:r>
              <a:rPr lang="en-US" sz="1800" b="1" dirty="0" smtClean="0"/>
              <a:t>Forest Service (FS)</a:t>
            </a:r>
          </a:p>
          <a:p>
            <a:pPr marL="171450" indent="-171450" algn="l">
              <a:buFont typeface="Arial" panose="020B0604020202020204" pitchFamily="34" charset="0"/>
              <a:buChar char="•"/>
            </a:pPr>
            <a:r>
              <a:rPr lang="en-US" sz="1800" b="1" dirty="0" smtClean="0"/>
              <a:t>Natural Resources Conservation Service (NRCS)</a:t>
            </a:r>
          </a:p>
          <a:p>
            <a:pPr marL="171450" indent="-171450" algn="l">
              <a:buFont typeface="Arial" panose="020B0604020202020204" pitchFamily="34" charset="0"/>
              <a:buChar char="•"/>
            </a:pPr>
            <a:r>
              <a:rPr lang="en-US" sz="1800" b="1" dirty="0" smtClean="0"/>
              <a:t>Farm Service Agency (FSA)</a:t>
            </a:r>
          </a:p>
          <a:p>
            <a:pPr marL="171450" indent="-171450" algn="l">
              <a:buFont typeface="Arial" panose="020B0604020202020204" pitchFamily="34" charset="0"/>
              <a:buChar char="•"/>
            </a:pPr>
            <a:r>
              <a:rPr lang="en-US" sz="1800" b="1" dirty="0" smtClean="0"/>
              <a:t>Rural Business-Cooperative Service (RBCS)</a:t>
            </a:r>
          </a:p>
          <a:p>
            <a:pPr marL="171450" indent="-171450" algn="l">
              <a:buFont typeface="Arial" panose="020B0604020202020204" pitchFamily="34" charset="0"/>
              <a:buChar char="•"/>
            </a:pPr>
            <a:endParaRPr lang="en-US" sz="1800" b="1" dirty="0">
              <a:solidFill>
                <a:srgbClr val="002060"/>
              </a:solidFill>
            </a:endParaRPr>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smtClean="0"/>
              <a:t>USDA  =  FS  •  NRCS  •  FSA  •  RBCS  </a:t>
            </a:r>
            <a:endParaRPr lang="en-US" sz="1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61340"/>
            <a:ext cx="934212" cy="638556"/>
          </a:xfrm>
          <a:prstGeom prst="rect">
            <a:avLst/>
          </a:prstGeom>
        </p:spPr>
      </p:pic>
    </p:spTree>
    <p:extLst>
      <p:ext uri="{BB962C8B-B14F-4D97-AF65-F5344CB8AC3E}">
        <p14:creationId xmlns:p14="http://schemas.microsoft.com/office/powerpoint/2010/main" val="3157477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USDA’s Bioenergy MOU</a:t>
            </a:r>
            <a:br>
              <a:rPr lang="en-US" sz="3600" b="1" dirty="0" smtClean="0">
                <a:solidFill>
                  <a:srgbClr val="0000FF"/>
                </a:solidFill>
              </a:rPr>
            </a:br>
            <a:r>
              <a:rPr lang="en-US" sz="3600" b="1" dirty="0" smtClean="0">
                <a:solidFill>
                  <a:srgbClr val="0000FF"/>
                </a:solidFill>
              </a:rPr>
              <a:t>September 11, 2013</a:t>
            </a:r>
            <a:endParaRPr lang="en-US" sz="3600" b="1" dirty="0">
              <a:solidFill>
                <a:srgbClr val="0000FF"/>
              </a:solidFill>
            </a:endParaRPr>
          </a:p>
        </p:txBody>
      </p:sp>
      <p:sp>
        <p:nvSpPr>
          <p:cNvPr id="3" name="Subtitle 2"/>
          <p:cNvSpPr>
            <a:spLocks noGrp="1"/>
          </p:cNvSpPr>
          <p:nvPr>
            <p:ph type="subTitle" idx="1"/>
          </p:nvPr>
        </p:nvSpPr>
        <p:spPr>
          <a:xfrm>
            <a:off x="1230086" y="3058886"/>
            <a:ext cx="6400800" cy="3450772"/>
          </a:xfrm>
        </p:spPr>
        <p:txBody>
          <a:bodyPr>
            <a:noAutofit/>
          </a:bodyPr>
          <a:lstStyle/>
          <a:p>
            <a:pPr algn="l"/>
            <a:r>
              <a:rPr lang="en-US" sz="1800" b="1" dirty="0" smtClean="0"/>
              <a:t>USDA supports the development of appropriately scaled Biomass facilities nationwide as a means to address forest fire risk, bolster rural economic development, improve air quality, and meet renewable and energy efficiency goals through partnership agreements like the September 11, 2013 Memorandum of Understanding between USDA and:</a:t>
            </a:r>
          </a:p>
          <a:p>
            <a:pPr marL="285750" indent="-285750" algn="l">
              <a:buFont typeface="Arial" panose="020B0604020202020204" pitchFamily="34" charset="0"/>
              <a:buChar char="•"/>
            </a:pPr>
            <a:endParaRPr lang="en-US" sz="1400" b="1" dirty="0" smtClean="0"/>
          </a:p>
          <a:p>
            <a:pPr marL="285750" indent="-285750" algn="l">
              <a:buFont typeface="Arial" panose="020B0604020202020204" pitchFamily="34" charset="0"/>
              <a:buChar char="•"/>
            </a:pPr>
            <a:r>
              <a:rPr lang="en-US" sz="1400" b="1" dirty="0" smtClean="0"/>
              <a:t>Alliance for Green Heat</a:t>
            </a:r>
          </a:p>
          <a:p>
            <a:pPr marL="285750" indent="-285750" algn="l">
              <a:buFont typeface="Arial" panose="020B0604020202020204" pitchFamily="34" charset="0"/>
              <a:buChar char="•"/>
            </a:pPr>
            <a:r>
              <a:rPr lang="en-US" sz="1400" b="1" dirty="0" smtClean="0"/>
              <a:t>Biomass Power Association</a:t>
            </a:r>
          </a:p>
          <a:p>
            <a:pPr marL="285750" indent="-285750" algn="l">
              <a:buFont typeface="Arial" panose="020B0604020202020204" pitchFamily="34" charset="0"/>
              <a:buChar char="•"/>
            </a:pPr>
            <a:r>
              <a:rPr lang="en-US" sz="1400" b="1" dirty="0" smtClean="0"/>
              <a:t>Biomass Thermal Energy Council</a:t>
            </a:r>
          </a:p>
          <a:p>
            <a:pPr marL="285750" indent="-285750" algn="l">
              <a:buFont typeface="Arial" panose="020B0604020202020204" pitchFamily="34" charset="0"/>
              <a:buChar char="•"/>
            </a:pPr>
            <a:r>
              <a:rPr lang="en-US" sz="1400" b="1" dirty="0" smtClean="0"/>
              <a:t>Pellet Fuels Institute</a:t>
            </a:r>
            <a:endParaRPr lang="en-US" sz="1400" b="1" dirty="0"/>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smtClean="0"/>
              <a:t>USDA Public-Private Partnerships Create Opportunities</a:t>
            </a:r>
            <a:endParaRPr lang="en-US" sz="1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38000"/>
            <a:ext cx="934212" cy="6385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3821" y="5049593"/>
            <a:ext cx="1778000" cy="11770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4575" y="4270036"/>
            <a:ext cx="980440" cy="127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68492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Successful USDA Biomass Partnerships around the Country</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r>
              <a:rPr lang="en-US" sz="1600" b="1" dirty="0"/>
              <a:t>• </a:t>
            </a:r>
            <a:r>
              <a:rPr lang="en-US" sz="1600" b="1" dirty="0" smtClean="0"/>
              <a:t> The </a:t>
            </a:r>
            <a:r>
              <a:rPr lang="en-US" sz="1600" b="1" dirty="0"/>
              <a:t>Eagle Valley project by Evergreen Clean Energy </a:t>
            </a:r>
            <a:r>
              <a:rPr lang="en-US" sz="1600" b="1" dirty="0" smtClean="0"/>
              <a:t>went online in December 2013 </a:t>
            </a:r>
            <a:r>
              <a:rPr lang="en-US" sz="1600" b="1" dirty="0"/>
              <a:t>in Gypsum, </a:t>
            </a:r>
            <a:r>
              <a:rPr lang="en-US" sz="1600" b="1" dirty="0" smtClean="0">
                <a:solidFill>
                  <a:srgbClr val="FF0000"/>
                </a:solidFill>
              </a:rPr>
              <a:t>Colorado</a:t>
            </a:r>
            <a:r>
              <a:rPr lang="en-US" sz="1600" b="1" dirty="0" smtClean="0"/>
              <a:t>. </a:t>
            </a:r>
            <a:r>
              <a:rPr lang="en-US" sz="1600" b="1" dirty="0"/>
              <a:t>It will use woody biomass from 2,500 acres of land ravaged by beetle kill and posing high wildfire risks, to power nearly 8,000 local homes and businesses. A USDA </a:t>
            </a:r>
            <a:r>
              <a:rPr lang="en-US" sz="1600" b="1" dirty="0" smtClean="0"/>
              <a:t>$8.7 million, 10-year Forest Service Stewardship </a:t>
            </a:r>
            <a:r>
              <a:rPr lang="en-US" sz="1600" b="1" dirty="0"/>
              <a:t>Contract and a $40 million Rural Utilities Service loan guarantee made this possible</a:t>
            </a:r>
            <a:r>
              <a:rPr lang="en-US" sz="1600" b="1" dirty="0" smtClean="0"/>
              <a:t>.  </a:t>
            </a:r>
            <a:r>
              <a:rPr lang="en-US" sz="1600" b="1" dirty="0" smtClean="0">
                <a:solidFill>
                  <a:srgbClr val="FF0000"/>
                </a:solidFill>
              </a:rPr>
              <a:t>[Case Study 5]</a:t>
            </a:r>
          </a:p>
          <a:p>
            <a:pPr algn="l"/>
            <a:endParaRPr lang="en-US" sz="1600" b="1" dirty="0"/>
          </a:p>
          <a:p>
            <a:pPr algn="l"/>
            <a:r>
              <a:rPr lang="en-US" sz="1600" b="1" dirty="0" smtClean="0"/>
              <a:t>•  A </a:t>
            </a:r>
            <a:r>
              <a:rPr lang="en-US" sz="1600" b="1" dirty="0"/>
              <a:t>USDA collaboration in </a:t>
            </a:r>
            <a:r>
              <a:rPr lang="en-US" sz="1600" b="1" dirty="0">
                <a:solidFill>
                  <a:srgbClr val="FF0000"/>
                </a:solidFill>
              </a:rPr>
              <a:t>New York</a:t>
            </a:r>
            <a:r>
              <a:rPr lang="en-US" sz="1600" b="1" dirty="0"/>
              <a:t> with </a:t>
            </a:r>
            <a:r>
              <a:rPr lang="en-US" sz="1600" b="1" dirty="0" err="1"/>
              <a:t>ReEnergy</a:t>
            </a:r>
            <a:r>
              <a:rPr lang="en-US" sz="1600" b="1" dirty="0"/>
              <a:t> Holdings in the North Country region of New York is helping fund an innovative public/private partnership to invest in energy crops grown on marginal farmland and used as fuel to produce electricity</a:t>
            </a:r>
            <a:r>
              <a:rPr lang="en-US" sz="1600" b="1" dirty="0" smtClean="0"/>
              <a:t>.</a:t>
            </a:r>
          </a:p>
          <a:p>
            <a:pPr algn="l"/>
            <a:endParaRPr lang="en-US" sz="1400" b="1" dirty="0"/>
          </a:p>
          <a:p>
            <a:pPr algn="l"/>
            <a:endParaRPr lang="en-US" sz="1400" b="1" dirty="0"/>
          </a:p>
          <a:p>
            <a:pPr algn="l"/>
            <a:endParaRPr lang="en-US" sz="1400" b="1" dirty="0"/>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smtClean="0"/>
              <a:t>USDA Public-Private Partnerships Create Opportunities</a:t>
            </a:r>
            <a:endParaRPr lang="en-US" sz="1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38000"/>
            <a:ext cx="934212" cy="638556"/>
          </a:xfrm>
          <a:prstGeom prst="rect">
            <a:avLst/>
          </a:prstGeom>
        </p:spPr>
      </p:pic>
    </p:spTree>
    <p:extLst>
      <p:ext uri="{BB962C8B-B14F-4D97-AF65-F5344CB8AC3E}">
        <p14:creationId xmlns:p14="http://schemas.microsoft.com/office/powerpoint/2010/main" val="37196667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Successful USDA Biomass Partnerships around the Country</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r>
              <a:rPr lang="en-US" sz="1600" b="1" dirty="0" smtClean="0"/>
              <a:t>•  The </a:t>
            </a:r>
            <a:r>
              <a:rPr lang="en-US" sz="1600" b="1" dirty="0"/>
              <a:t>White Mountain Stewardship Project is a partnership between Novo Power LLC in Snowflake, </a:t>
            </a:r>
            <a:r>
              <a:rPr lang="en-US" sz="1600" b="1" dirty="0" smtClean="0">
                <a:solidFill>
                  <a:srgbClr val="FF0000"/>
                </a:solidFill>
              </a:rPr>
              <a:t>Arizona</a:t>
            </a:r>
            <a:r>
              <a:rPr lang="en-US" sz="1600" b="1" dirty="0" smtClean="0"/>
              <a:t>, </a:t>
            </a:r>
            <a:r>
              <a:rPr lang="en-US" sz="1600" b="1" dirty="0"/>
              <a:t>and the U.S. Forest Service, created largely as a result of the Rodeo-</a:t>
            </a:r>
            <a:r>
              <a:rPr lang="en-US" sz="1600" b="1" dirty="0" err="1"/>
              <a:t>Chediski</a:t>
            </a:r>
            <a:r>
              <a:rPr lang="en-US" sz="1600" b="1" dirty="0"/>
              <a:t> fire of 2002. The 10-year contract was established to thin approximately 150,000 acres in the Apache-</a:t>
            </a:r>
            <a:r>
              <a:rPr lang="en-US" sz="1600" b="1" dirty="0" err="1"/>
              <a:t>Sitgreaves</a:t>
            </a:r>
            <a:r>
              <a:rPr lang="en-US" sz="1600" b="1" dirty="0"/>
              <a:t> National Forest. This program provides approximately 155,000 bone-dry tons of ponderosa pine chips annually to the region, enough to power approximately 20,000 homes and businesses.</a:t>
            </a:r>
          </a:p>
          <a:p>
            <a:pPr algn="l"/>
            <a:endParaRPr lang="en-US" sz="1600" b="1" dirty="0"/>
          </a:p>
          <a:p>
            <a:pPr lvl="0" algn="l"/>
            <a:r>
              <a:rPr lang="en-US" sz="1600" b="1" dirty="0" smtClean="0">
                <a:solidFill>
                  <a:prstClr val="black"/>
                </a:solidFill>
              </a:rPr>
              <a:t>•  </a:t>
            </a:r>
            <a:r>
              <a:rPr lang="en-US" sz="1600" b="1" dirty="0" err="1" smtClean="0">
                <a:solidFill>
                  <a:prstClr val="black"/>
                </a:solidFill>
              </a:rPr>
              <a:t>Stoltze</a:t>
            </a:r>
            <a:r>
              <a:rPr lang="en-US" sz="1600" b="1" dirty="0" smtClean="0">
                <a:solidFill>
                  <a:prstClr val="black"/>
                </a:solidFill>
              </a:rPr>
              <a:t> </a:t>
            </a:r>
            <a:r>
              <a:rPr lang="en-US" sz="1600" b="1" dirty="0">
                <a:solidFill>
                  <a:prstClr val="black"/>
                </a:solidFill>
              </a:rPr>
              <a:t>Land and Lumber in Columbia Falls, </a:t>
            </a:r>
            <a:r>
              <a:rPr lang="en-US" sz="1600" b="1" dirty="0">
                <a:solidFill>
                  <a:srgbClr val="FF0000"/>
                </a:solidFill>
              </a:rPr>
              <a:t>Montana</a:t>
            </a:r>
            <a:r>
              <a:rPr lang="en-US" sz="1600" b="1" dirty="0">
                <a:solidFill>
                  <a:prstClr val="black"/>
                </a:solidFill>
              </a:rPr>
              <a:t>, generates heat for mill operations and sells 2.5 MW of power to Flathead Electric Cooperative. A USDA partnership helped </a:t>
            </a:r>
            <a:r>
              <a:rPr lang="en-US" sz="1600" b="1" dirty="0" err="1">
                <a:solidFill>
                  <a:prstClr val="black"/>
                </a:solidFill>
              </a:rPr>
              <a:t>Stoltze</a:t>
            </a:r>
            <a:r>
              <a:rPr lang="en-US" sz="1600" b="1" dirty="0">
                <a:solidFill>
                  <a:prstClr val="black"/>
                </a:solidFill>
              </a:rPr>
              <a:t> replace a 30-year-old wood boiler.</a:t>
            </a:r>
          </a:p>
          <a:p>
            <a:pPr algn="l"/>
            <a:endParaRPr lang="en-US" sz="1400" b="1" dirty="0"/>
          </a:p>
          <a:p>
            <a:pPr algn="l"/>
            <a:endParaRPr lang="en-US" sz="1400" b="1" dirty="0"/>
          </a:p>
          <a:p>
            <a:pPr algn="l"/>
            <a:endParaRPr lang="en-US" sz="1400" b="1" dirty="0"/>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smtClean="0"/>
              <a:t>USDA Public-Private Partnerships Create Opportunities</a:t>
            </a:r>
            <a:endParaRPr lang="en-US" sz="1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38000"/>
            <a:ext cx="934212" cy="638556"/>
          </a:xfrm>
          <a:prstGeom prst="rect">
            <a:avLst/>
          </a:prstGeom>
        </p:spPr>
      </p:pic>
    </p:spTree>
    <p:extLst>
      <p:ext uri="{BB962C8B-B14F-4D97-AF65-F5344CB8AC3E}">
        <p14:creationId xmlns:p14="http://schemas.microsoft.com/office/powerpoint/2010/main" val="1163563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Successful USDA Biomass Partnerships around the Country</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algn="l"/>
            <a:r>
              <a:rPr lang="en-US" sz="1600" b="1" dirty="0" smtClean="0"/>
              <a:t>•  </a:t>
            </a:r>
            <a:r>
              <a:rPr lang="en-US" sz="1600" b="1" dirty="0"/>
              <a:t>Oregon Biomass One, a 30-MW wood-fired biomass power plant, is located in the Rogue River Valley in southern </a:t>
            </a:r>
            <a:r>
              <a:rPr lang="en-US" sz="1600" b="1" dirty="0">
                <a:solidFill>
                  <a:srgbClr val="FF0000"/>
                </a:solidFill>
              </a:rPr>
              <a:t>Oregon</a:t>
            </a:r>
            <a:r>
              <a:rPr lang="en-US" sz="1600" b="1" dirty="0"/>
              <a:t> that includes federally managed lands such as Siskiyou National Forest, the Umpqua National Forest, the Klamath National Forest and the Medford District of the Bureau of Land Management. This year, an estimated 25 percent of Biomass One’s fuel consumption will consist of material processed and recovered as a byproduct from forest operations. U.S. Forest Service and Bureau of Land Management stewardship projects combined yield around 30,000 tons of woody biomass in the region each year.</a:t>
            </a:r>
          </a:p>
          <a:p>
            <a:pPr algn="l"/>
            <a:endParaRPr lang="en-US" sz="1400" b="1" dirty="0"/>
          </a:p>
          <a:p>
            <a:pPr algn="l"/>
            <a:endParaRPr lang="en-US" sz="1400" b="1" dirty="0"/>
          </a:p>
          <a:p>
            <a:pPr algn="l"/>
            <a:endParaRPr lang="en-US" sz="1400" b="1" dirty="0"/>
          </a:p>
          <a:p>
            <a:pPr algn="l"/>
            <a:endParaRPr lang="en-US" sz="1400" b="1" dirty="0"/>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smtClean="0"/>
              <a:t>USDA Public-Private Partnerships Create Opportunities</a:t>
            </a:r>
            <a:endParaRPr lang="en-US" sz="1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38000"/>
            <a:ext cx="934212" cy="638556"/>
          </a:xfrm>
          <a:prstGeom prst="rect">
            <a:avLst/>
          </a:prstGeom>
        </p:spPr>
      </p:pic>
    </p:spTree>
    <p:extLst>
      <p:ext uri="{BB962C8B-B14F-4D97-AF65-F5344CB8AC3E}">
        <p14:creationId xmlns:p14="http://schemas.microsoft.com/office/powerpoint/2010/main" val="378725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457"/>
            <a:ext cx="7772400" cy="1426029"/>
          </a:xfrm>
        </p:spPr>
        <p:txBody>
          <a:bodyPr>
            <a:normAutofit/>
          </a:bodyPr>
          <a:lstStyle/>
          <a:p>
            <a:r>
              <a:rPr lang="en-US" sz="3600" b="1" dirty="0" smtClean="0">
                <a:solidFill>
                  <a:srgbClr val="0000FF"/>
                </a:solidFill>
              </a:rPr>
              <a:t>USDA Renewable Energy</a:t>
            </a:r>
            <a:br>
              <a:rPr lang="en-US" sz="3600" b="1" dirty="0" smtClean="0">
                <a:solidFill>
                  <a:srgbClr val="0000FF"/>
                </a:solidFill>
              </a:rPr>
            </a:br>
            <a:r>
              <a:rPr lang="en-US" sz="3600" b="1" dirty="0" smtClean="0">
                <a:solidFill>
                  <a:srgbClr val="0000FF"/>
                </a:solidFill>
              </a:rPr>
              <a:t>Special Projects</a:t>
            </a:r>
            <a:endParaRPr lang="en-US" sz="3600" b="1" dirty="0">
              <a:solidFill>
                <a:srgbClr val="0000FF"/>
              </a:solidFill>
            </a:endParaRPr>
          </a:p>
        </p:txBody>
      </p:sp>
      <p:sp>
        <p:nvSpPr>
          <p:cNvPr id="3" name="Subtitle 2"/>
          <p:cNvSpPr>
            <a:spLocks noGrp="1"/>
          </p:cNvSpPr>
          <p:nvPr>
            <p:ph type="subTitle" idx="1"/>
          </p:nvPr>
        </p:nvSpPr>
        <p:spPr>
          <a:xfrm>
            <a:off x="1371600" y="3058886"/>
            <a:ext cx="6400800" cy="3450772"/>
          </a:xfrm>
        </p:spPr>
        <p:txBody>
          <a:bodyPr>
            <a:noAutofit/>
          </a:bodyPr>
          <a:lstStyle/>
          <a:p>
            <a:pPr marL="285750" indent="-285750" algn="l">
              <a:buFont typeface="Arial" panose="020B0604020202020204" pitchFamily="34" charset="0"/>
              <a:buChar char="•"/>
            </a:pPr>
            <a:r>
              <a:rPr lang="en-US" sz="1800" b="1" dirty="0"/>
              <a:t>USDA Regional Biomass Research Centers</a:t>
            </a:r>
          </a:p>
          <a:p>
            <a:pPr algn="l"/>
            <a:r>
              <a:rPr lang="en-US" sz="1200" b="1" dirty="0"/>
              <a:t>USDA is developing sustainable supply chain strategies and science-based implementation plans designed to accelerate biofuels feedstock production and reduce transaction costs to feedstock producers and </a:t>
            </a:r>
            <a:r>
              <a:rPr lang="en-US" sz="1200" b="1" dirty="0" err="1"/>
              <a:t>biorefineries</a:t>
            </a:r>
            <a:r>
              <a:rPr lang="en-US" sz="1200" b="1" dirty="0"/>
              <a:t>. Regionalized biofuels feedstock production and conversion systems can minimize transaction costs and create new rural wealth. USDA is coordinating with Department of Energy to enhance work underway through DOE's Regional Feedstock Partnerships and the Bioenergy Research Centers</a:t>
            </a:r>
            <a:r>
              <a:rPr lang="en-US" sz="1200" b="1" dirty="0" smtClean="0"/>
              <a:t>.</a:t>
            </a:r>
            <a:endParaRPr lang="en-US" sz="1200" b="1" dirty="0"/>
          </a:p>
          <a:p>
            <a:pPr algn="l"/>
            <a:endParaRPr lang="en-US" sz="1200" b="1" dirty="0"/>
          </a:p>
          <a:p>
            <a:pPr marL="285750" indent="-285750" algn="l">
              <a:buFont typeface="Arial" panose="020B0604020202020204" pitchFamily="34" charset="0"/>
              <a:buChar char="•"/>
            </a:pPr>
            <a:r>
              <a:rPr lang="en-US" sz="1800" b="1" dirty="0" smtClean="0"/>
              <a:t>Wood-to-Energy Initiative</a:t>
            </a:r>
            <a:endParaRPr lang="en-US" sz="1800" b="1" dirty="0"/>
          </a:p>
          <a:p>
            <a:pPr algn="l"/>
            <a:r>
              <a:rPr lang="en-US" sz="1200" b="1" dirty="0"/>
              <a:t>USDA's interagency team was established to build opportunities for utilizing wood from hazardous-fuels treatment and small-diameter thinning as feedstock for biofuel and bioenergy. The team's aim is to make better and expand the use of this material helping forest health treatments become economically viable, helping to reduce our dependency on foreign oil, creating green jobs, restoring healthy forests and range-lands, reducing fire risks to the land and communities, and improving water quality. </a:t>
            </a:r>
          </a:p>
          <a:p>
            <a:pPr algn="l"/>
            <a:endParaRPr lang="en-US" sz="1400" b="1" dirty="0"/>
          </a:p>
          <a:p>
            <a:pPr algn="l"/>
            <a:endParaRPr lang="en-US" sz="1400" b="1" dirty="0"/>
          </a:p>
          <a:p>
            <a:pPr algn="l"/>
            <a:endParaRPr lang="en-US" sz="1400" b="1" dirty="0"/>
          </a:p>
          <a:p>
            <a:pPr algn="l"/>
            <a:endParaRPr lang="en-US" sz="1400" b="1" dirty="0"/>
          </a:p>
        </p:txBody>
      </p:sp>
      <p:pic>
        <p:nvPicPr>
          <p:cNvPr id="9" name="Picture 8" descr=" SigLockup Master PwPt.4c-white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3" y="140810"/>
            <a:ext cx="2883429" cy="432863"/>
          </a:xfrm>
          <a:prstGeom prst="rect">
            <a:avLst/>
          </a:prstGeom>
        </p:spPr>
      </p:pic>
      <p:cxnSp>
        <p:nvCxnSpPr>
          <p:cNvPr id="5" name="Straight Connector 4"/>
          <p:cNvCxnSpPr/>
          <p:nvPr/>
        </p:nvCxnSpPr>
        <p:spPr>
          <a:xfrm>
            <a:off x="0" y="706993"/>
            <a:ext cx="9144000"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20750" y="971550"/>
            <a:ext cx="5234390" cy="307777"/>
          </a:xfrm>
          <a:prstGeom prst="rect">
            <a:avLst/>
          </a:prstGeom>
          <a:noFill/>
        </p:spPr>
        <p:txBody>
          <a:bodyPr wrap="square" rtlCol="0">
            <a:spAutoFit/>
          </a:bodyPr>
          <a:lstStyle/>
          <a:p>
            <a:r>
              <a:rPr lang="en-US" sz="1400" b="1" dirty="0" smtClean="0"/>
              <a:t>USDA Renewable Energy Special Projects</a:t>
            </a:r>
            <a:endParaRPr lang="en-US" sz="1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094" y="6038000"/>
            <a:ext cx="934212" cy="638556"/>
          </a:xfrm>
          <a:prstGeom prst="rect">
            <a:avLst/>
          </a:prstGeom>
        </p:spPr>
      </p:pic>
    </p:spTree>
    <p:extLst>
      <p:ext uri="{BB962C8B-B14F-4D97-AF65-F5344CB8AC3E}">
        <p14:creationId xmlns:p14="http://schemas.microsoft.com/office/powerpoint/2010/main" val="2894454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8940EA2BF1DE4996E2D46752F9958D" ma:contentTypeVersion="0" ma:contentTypeDescription="Create a new document." ma:contentTypeScope="" ma:versionID="f8e624b88a8308148606c8fa57d6792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9F3AC27-AC93-4DE8-BEBF-360688507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D0FFF73-2802-476B-A617-5098173B25A4}">
  <ds:schemaRefs>
    <ds:schemaRef ds:uri="http://schemas.microsoft.com/sharepoint/v3/contenttype/forms"/>
  </ds:schemaRefs>
</ds:datastoreItem>
</file>

<file path=customXml/itemProps3.xml><?xml version="1.0" encoding="utf-8"?>
<ds:datastoreItem xmlns:ds="http://schemas.openxmlformats.org/officeDocument/2006/customXml" ds:itemID="{3A805A59-5AC6-4306-8CD7-F80BD8AF6368}">
  <ds:schemaRefs>
    <ds:schemaRef ds:uri="http://schemas.openxmlformats.org/package/2006/metadata/core-properties"/>
    <ds:schemaRef ds:uri="http://schemas.microsoft.com/office/2006/documentManagement/types"/>
    <ds:schemaRef ds:uri="http://purl.org/dc/dcmitype/"/>
    <ds:schemaRef ds:uri="http://www.w3.org/XML/1998/namespace"/>
    <ds:schemaRef ds:uri="http://purl.org/dc/term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Austin</Template>
  <TotalTime>2984</TotalTime>
  <Words>2216</Words>
  <Application>Microsoft Office PowerPoint</Application>
  <PresentationFormat>On-screen Show (4:3)</PresentationFormat>
  <Paragraphs>265</Paragraphs>
  <Slides>28</Slides>
  <Notes>1</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Office Theme</vt:lpstr>
      <vt:lpstr>1_Office Theme</vt:lpstr>
      <vt:lpstr>2_Office Theme</vt:lpstr>
      <vt:lpstr>3_Office Theme</vt:lpstr>
      <vt:lpstr>PowerPoint Presentation</vt:lpstr>
      <vt:lpstr>The Federal Government Family of Departments</vt:lpstr>
      <vt:lpstr>Federal Funding Mechanisms  for Biomass Facilities</vt:lpstr>
      <vt:lpstr>The USDA Family of Agencies</vt:lpstr>
      <vt:lpstr>USDA’s Bioenergy MOU September 11, 2013</vt:lpstr>
      <vt:lpstr>Successful USDA Biomass Partnerships around the Country</vt:lpstr>
      <vt:lpstr>Successful USDA Biomass Partnerships around the Country</vt:lpstr>
      <vt:lpstr>Successful USDA Biomass Partnerships around the Country</vt:lpstr>
      <vt:lpstr>USDA Renewable Energy Special Projects</vt:lpstr>
      <vt:lpstr>USDA Funding Mechanisms  for Biomass Facilities  (Loans)</vt:lpstr>
      <vt:lpstr>USDA Funding Mechanisms  for Biomass Facilities  (Loan Guarantees)</vt:lpstr>
      <vt:lpstr>USDA Funding Mechanisms  for Biomass Facilities  (Grants)</vt:lpstr>
      <vt:lpstr>DOE Funding Mechanisms  for Biomass Facilities  (Grants)</vt:lpstr>
      <vt:lpstr>USDA Funding Mechanisms  for Biomass Facilities  (Payments)</vt:lpstr>
      <vt:lpstr>USDA Funding Mechanisms  for Biomass Woody Crops  (Payments)</vt:lpstr>
      <vt:lpstr>Case Study 1 Loan Guarantee + Grant + Tax Credit</vt:lpstr>
      <vt:lpstr>Case Study 2 Loan Guarantee + Grant + Grant</vt:lpstr>
      <vt:lpstr>Case Study 3 Loan Guarantee + Loan Guarantee</vt:lpstr>
      <vt:lpstr>Case Study 4 Triple Loan Guarantees</vt:lpstr>
      <vt:lpstr>Case Study 5 RUS Loan Guarantee</vt:lpstr>
      <vt:lpstr>USDA Rural Utility Service  Loans and Loan Guarantees</vt:lpstr>
      <vt:lpstr>USDA Rural Utility Service  Loans and Loan Guarantees*</vt:lpstr>
      <vt:lpstr>USDA Rural Utility Service  Loans and Loan Guarantees</vt:lpstr>
      <vt:lpstr>PowerPoint Presentation</vt:lpstr>
      <vt:lpstr>Additional Resource Links</vt:lpstr>
      <vt:lpstr>Presenter Contact Information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Biomass Facility Funding Case Studies</dc:title>
  <dc:creator>Microsoft Office User;Steven Scott Nicholls</dc:creator>
  <cp:lastModifiedBy>Nicholls, Steven - RD, Davis, CA</cp:lastModifiedBy>
  <cp:revision>193</cp:revision>
  <cp:lastPrinted>2014-01-20T21:00:16Z</cp:lastPrinted>
  <dcterms:created xsi:type="dcterms:W3CDTF">2012-10-22T18:54:08Z</dcterms:created>
  <dcterms:modified xsi:type="dcterms:W3CDTF">2014-01-20T21:04:51Z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