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10" d="100"/>
          <a:sy n="110" d="100"/>
        </p:scale>
        <p:origin x="1406" y="-13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268D75-B356-4475-8D45-7D2D7E64C87B}"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31335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268D75-B356-4475-8D45-7D2D7E64C87B}"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2272813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268D75-B356-4475-8D45-7D2D7E64C87B}"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788282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268D75-B356-4475-8D45-7D2D7E64C87B}"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2931096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68D75-B356-4475-8D45-7D2D7E64C87B}"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801037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268D75-B356-4475-8D45-7D2D7E64C87B}"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169008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268D75-B356-4475-8D45-7D2D7E64C87B}" type="datetimeFigureOut">
              <a:rPr lang="en-US" smtClean="0"/>
              <a:t>5/24/2022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410975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268D75-B356-4475-8D45-7D2D7E64C87B}" type="datetimeFigureOut">
              <a:rPr lang="en-US" smtClean="0"/>
              <a:t>5/24/2022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1824381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68D75-B356-4475-8D45-7D2D7E64C87B}" type="datetimeFigureOut">
              <a:rPr lang="en-US" smtClean="0"/>
              <a:t>5/24/2022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2333880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8268D75-B356-4475-8D45-7D2D7E64C87B}"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3865677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8268D75-B356-4475-8D45-7D2D7E64C87B}"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AE8E2-A140-4634-B1FF-CAF8D68CB6CE}" type="slidenum">
              <a:rPr lang="en-US" smtClean="0"/>
              <a:t>‹#›</a:t>
            </a:fld>
            <a:endParaRPr lang="en-US"/>
          </a:p>
        </p:txBody>
      </p:sp>
    </p:spTree>
    <p:extLst>
      <p:ext uri="{BB962C8B-B14F-4D97-AF65-F5344CB8AC3E}">
        <p14:creationId xmlns:p14="http://schemas.microsoft.com/office/powerpoint/2010/main" val="1292523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8268D75-B356-4475-8D45-7D2D7E64C87B}" type="datetimeFigureOut">
              <a:rPr lang="en-US" smtClean="0"/>
              <a:t>5/24/2022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CCAE8E2-A140-4634-B1FF-CAF8D68CB6CE}" type="slidenum">
              <a:rPr lang="en-US" smtClean="0"/>
              <a:t>‹#›</a:t>
            </a:fld>
            <a:endParaRPr lang="en-US"/>
          </a:p>
        </p:txBody>
      </p:sp>
    </p:spTree>
    <p:extLst>
      <p:ext uri="{BB962C8B-B14F-4D97-AF65-F5344CB8AC3E}">
        <p14:creationId xmlns:p14="http://schemas.microsoft.com/office/powerpoint/2010/main" val="3034526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ucanr.edu/sites/anrstaff/files/176836.doc" TargetMode="External"/><Relationship Id="rId5" Type="http://schemas.openxmlformats.org/officeDocument/2006/relationships/image" Target="../media/image3.gi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41B6B67-06A4-4C8B-B9D1-C091F9CDF630}"/>
              </a:ext>
            </a:extLst>
          </p:cNvPr>
          <p:cNvPicPr>
            <a:picLocks noChangeAspect="1"/>
          </p:cNvPicPr>
          <p:nvPr/>
        </p:nvPicPr>
        <p:blipFill rotWithShape="1">
          <a:blip r:embed="rId2">
            <a:extLst>
              <a:ext uri="{BEBA8EAE-BF5A-486C-A8C5-ECC9F3942E4B}">
                <a14:imgProps xmlns:a14="http://schemas.microsoft.com/office/drawing/2010/main">
                  <a14:imgLayer r:embed="rId3">
                    <a14:imgEffect>
                      <a14:artisticTexturizer scaling="14"/>
                    </a14:imgEffect>
                    <a14:imgEffect>
                      <a14:colorTemperature colorTemp="4700"/>
                    </a14:imgEffect>
                    <a14:imgEffect>
                      <a14:saturation sat="33000"/>
                    </a14:imgEffect>
                    <a14:imgEffect>
                      <a14:brightnessContrast bright="20000" contrast="-40000"/>
                    </a14:imgEffect>
                  </a14:imgLayer>
                </a14:imgProps>
              </a:ext>
            </a:extLst>
          </a:blip>
          <a:srcRect b="34635"/>
          <a:stretch/>
        </p:blipFill>
        <p:spPr>
          <a:xfrm>
            <a:off x="-24739" y="0"/>
            <a:ext cx="6882739" cy="9143999"/>
          </a:xfrm>
          <a:prstGeom prst="rect">
            <a:avLst/>
          </a:prstGeom>
        </p:spPr>
      </p:pic>
      <p:sp>
        <p:nvSpPr>
          <p:cNvPr id="4" name="Rectangle 3">
            <a:extLst>
              <a:ext uri="{FF2B5EF4-FFF2-40B4-BE49-F238E27FC236}">
                <a16:creationId xmlns:a16="http://schemas.microsoft.com/office/drawing/2014/main" id="{BA5225B2-09F2-47EE-845D-08892596799A}"/>
              </a:ext>
            </a:extLst>
          </p:cNvPr>
          <p:cNvSpPr/>
          <p:nvPr/>
        </p:nvSpPr>
        <p:spPr>
          <a:xfrm>
            <a:off x="291750" y="2734467"/>
            <a:ext cx="6320028" cy="2862322"/>
          </a:xfrm>
          <a:prstGeom prst="rect">
            <a:avLst/>
          </a:prstGeom>
          <a:solidFill>
            <a:schemeClr val="bg1">
              <a:alpha val="67000"/>
            </a:schemeClr>
          </a:solidFill>
          <a:effectLst>
            <a:glow rad="63500">
              <a:schemeClr val="bg1">
                <a:alpha val="40000"/>
              </a:schemeClr>
            </a:glow>
          </a:effectLst>
        </p:spPr>
        <p:txBody>
          <a:bodyPr wrap="square">
            <a:spAutoFit/>
          </a:bodyPr>
          <a:lstStyle/>
          <a:p>
            <a:r>
              <a:rPr lang="en-US" sz="1200" dirty="0"/>
              <a:t>DEPARTMENTAL RULES AND REGULATIONS</a:t>
            </a:r>
          </a:p>
          <a:p>
            <a:pPr marL="342900" indent="-342900">
              <a:buAutoNum type="arabicPeriod"/>
            </a:pPr>
            <a:r>
              <a:rPr lang="en-US" sz="1200" dirty="0"/>
              <a:t>Contest to be held Friday at 7:00 pm. Next to the Livestock Arena. Sign up on site.</a:t>
            </a:r>
          </a:p>
          <a:p>
            <a:pPr marL="342900" indent="-342900">
              <a:buAutoNum type="arabicPeriod"/>
            </a:pPr>
            <a:r>
              <a:rPr lang="en-US" sz="1200" dirty="0"/>
              <a:t>The 2018 FFA California Curricular Code will serve as the official study guide.</a:t>
            </a:r>
          </a:p>
          <a:p>
            <a:pPr marL="342900" indent="-342900">
              <a:buAutoNum type="arabicPeriod"/>
            </a:pPr>
            <a:r>
              <a:rPr lang="en-US" sz="1200" dirty="0"/>
              <a:t>There is no limit to the number of contestants that may enter from any one team or club. </a:t>
            </a:r>
          </a:p>
          <a:p>
            <a:pPr marL="342900" indent="-342900">
              <a:buAutoNum type="arabicPeriod"/>
            </a:pPr>
            <a:r>
              <a:rPr lang="en-US" sz="1200" dirty="0"/>
              <a:t>Individual members may compete, even if there are less than 3 individuals from any one team or club.</a:t>
            </a:r>
          </a:p>
          <a:p>
            <a:pPr marL="342900" indent="-342900">
              <a:buAutoNum type="arabicPeriod"/>
            </a:pPr>
            <a:r>
              <a:rPr lang="en-US" sz="1200" dirty="0"/>
              <a:t>Must receive 85% or better to qualify for individual awards.</a:t>
            </a:r>
          </a:p>
          <a:p>
            <a:pPr marL="342900" indent="-342900">
              <a:buAutoNum type="arabicPeriod"/>
            </a:pPr>
            <a:r>
              <a:rPr lang="en-US" sz="1200" dirty="0"/>
              <a:t>The highest 3 scores from each club/chapter team will be used to calculate team honors.</a:t>
            </a:r>
          </a:p>
          <a:p>
            <a:pPr marL="342900" indent="-342900">
              <a:buAutoNum type="arabicPeriod"/>
            </a:pPr>
            <a:r>
              <a:rPr lang="en-US" sz="1200" dirty="0"/>
              <a:t>4-H members will be divided into 2 categories (Sr. – 9th grade &amp; above; Jr. – 8th grade and below) for individual score honors.</a:t>
            </a:r>
          </a:p>
          <a:p>
            <a:pPr marL="342900" indent="-342900">
              <a:buAutoNum type="arabicPeriod"/>
            </a:pPr>
            <a:r>
              <a:rPr lang="en-US" sz="1200" dirty="0"/>
              <a:t>There will be no oral reasons given.</a:t>
            </a:r>
          </a:p>
          <a:p>
            <a:pPr marL="342900" indent="-342900">
              <a:buAutoNum type="arabicPeriod"/>
            </a:pPr>
            <a:r>
              <a:rPr lang="en-US" sz="1200" dirty="0"/>
              <a:t>Official placing and I.D. answers will be given at the end of the contest.</a:t>
            </a:r>
          </a:p>
          <a:p>
            <a:pPr marL="342900" indent="-342900">
              <a:buAutoNum type="arabicPeriod"/>
            </a:pPr>
            <a:r>
              <a:rPr lang="en-US" sz="1200" dirty="0"/>
              <a:t>Ties will be broken by Tie Breakers in the I.D. section.</a:t>
            </a:r>
          </a:p>
          <a:p>
            <a:pPr marL="342900" indent="-342900">
              <a:buAutoNum type="arabicPeriod"/>
            </a:pPr>
            <a:r>
              <a:rPr lang="en-US" sz="1200" dirty="0"/>
              <a:t>Winners will be announced at the Awards Ceremony Sunday, at 3:00 p.m. in the Main Arena.</a:t>
            </a:r>
          </a:p>
          <a:p>
            <a:pPr marL="342900" indent="-342900">
              <a:buAutoNum type="arabicPeriod"/>
            </a:pPr>
            <a:r>
              <a:rPr lang="en-US" sz="1200" dirty="0"/>
              <a:t>No Entry Fees</a:t>
            </a:r>
          </a:p>
        </p:txBody>
      </p:sp>
      <p:sp>
        <p:nvSpPr>
          <p:cNvPr id="11" name="Rectangle 10">
            <a:extLst>
              <a:ext uri="{FF2B5EF4-FFF2-40B4-BE49-F238E27FC236}">
                <a16:creationId xmlns:a16="http://schemas.microsoft.com/office/drawing/2014/main" id="{E2B615B2-1DA0-4E41-B3F5-602667986565}"/>
              </a:ext>
            </a:extLst>
          </p:cNvPr>
          <p:cNvSpPr/>
          <p:nvPr/>
        </p:nvSpPr>
        <p:spPr>
          <a:xfrm>
            <a:off x="442151" y="149450"/>
            <a:ext cx="5994846" cy="2123658"/>
          </a:xfrm>
          <a:prstGeom prst="rect">
            <a:avLst/>
          </a:prstGeom>
          <a:solidFill>
            <a:schemeClr val="bg1"/>
          </a:solidFill>
          <a:effectLst>
            <a:softEdge rad="63500"/>
          </a:effectLst>
        </p:spPr>
        <p:txBody>
          <a:bodyPr wrap="none" lIns="91440" tIns="45720" rIns="91440" bIns="45720">
            <a:spAutoFit/>
          </a:bodyPr>
          <a:lstStyle/>
          <a:p>
            <a:pPr algn="ctr"/>
            <a:r>
              <a:rPr lang="en-US" sz="3600" dirty="0">
                <a:ln w="0"/>
                <a:solidFill>
                  <a:schemeClr val="accent1"/>
                </a:solidFill>
                <a:effectLst>
                  <a:outerShdw blurRad="38100" dist="25400" dir="5400000" algn="ctr" rotWithShape="0">
                    <a:srgbClr val="6E747A">
                      <a:alpha val="43000"/>
                    </a:srgbClr>
                  </a:outerShdw>
                </a:effectLst>
              </a:rPr>
              <a:t>4-H &amp; FFA – Round Up the Veg!</a:t>
            </a:r>
          </a:p>
          <a:p>
            <a:pPr algn="ctr"/>
            <a:endParaRPr lang="en-US" sz="4800" dirty="0">
              <a:ln w="0"/>
              <a:solidFill>
                <a:schemeClr val="accent1"/>
              </a:solidFill>
              <a:effectLst>
                <a:outerShdw blurRad="38100" dist="25400" dir="5400000" algn="ctr" rotWithShape="0">
                  <a:srgbClr val="6E747A">
                    <a:alpha val="43000"/>
                  </a:srgbClr>
                </a:outerShdw>
              </a:effectLst>
            </a:endParaRPr>
          </a:p>
          <a:p>
            <a:pPr algn="ctr"/>
            <a:r>
              <a:rPr lang="en-US" sz="4800" b="1" dirty="0">
                <a:ln w="0"/>
                <a:solidFill>
                  <a:schemeClr val="accent1"/>
                </a:solidFill>
                <a:effectLst>
                  <a:outerShdw blurRad="38100" dist="25400" dir="5400000" algn="ctr" rotWithShape="0">
                    <a:srgbClr val="6E747A">
                      <a:alpha val="43000"/>
                    </a:srgbClr>
                  </a:outerShdw>
                </a:effectLst>
              </a:rPr>
              <a:t>Vegetable Judging</a:t>
            </a:r>
          </a:p>
        </p:txBody>
      </p:sp>
      <p:pic>
        <p:nvPicPr>
          <p:cNvPr id="6" name="Picture 5">
            <a:extLst>
              <a:ext uri="{FF2B5EF4-FFF2-40B4-BE49-F238E27FC236}">
                <a16:creationId xmlns:a16="http://schemas.microsoft.com/office/drawing/2014/main" id="{CB7CC3FF-223E-4D14-B54F-1FED1B45524E}"/>
              </a:ext>
            </a:extLst>
          </p:cNvPr>
          <p:cNvPicPr>
            <a:picLocks noChangeAspect="1"/>
          </p:cNvPicPr>
          <p:nvPr/>
        </p:nvPicPr>
        <p:blipFill>
          <a:blip r:embed="rId4"/>
          <a:stretch>
            <a:fillRect/>
          </a:stretch>
        </p:blipFill>
        <p:spPr>
          <a:xfrm>
            <a:off x="2653595" y="850335"/>
            <a:ext cx="1550810" cy="662713"/>
          </a:xfrm>
          <a:prstGeom prst="rect">
            <a:avLst/>
          </a:prstGeom>
        </p:spPr>
      </p:pic>
      <p:pic>
        <p:nvPicPr>
          <p:cNvPr id="16" name="Picture 6" descr="Image result for ffa logo transparent">
            <a:extLst>
              <a:ext uri="{FF2B5EF4-FFF2-40B4-BE49-F238E27FC236}">
                <a16:creationId xmlns:a16="http://schemas.microsoft.com/office/drawing/2014/main" id="{0FD42576-7387-42C8-A199-FDF65062833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r="48235"/>
          <a:stretch/>
        </p:blipFill>
        <p:spPr bwMode="auto">
          <a:xfrm>
            <a:off x="194195" y="864205"/>
            <a:ext cx="992124" cy="9760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ffa logo transparent">
            <a:extLst>
              <a:ext uri="{FF2B5EF4-FFF2-40B4-BE49-F238E27FC236}">
                <a16:creationId xmlns:a16="http://schemas.microsoft.com/office/drawing/2014/main" id="{0C40B77B-D3E3-4469-B177-A47767618EB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55040"/>
          <a:stretch/>
        </p:blipFill>
        <p:spPr bwMode="auto">
          <a:xfrm>
            <a:off x="5696065" y="838143"/>
            <a:ext cx="861707" cy="97608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86DA0716-23CC-448F-99EA-705D4448B01D}"/>
              </a:ext>
            </a:extLst>
          </p:cNvPr>
          <p:cNvSpPr txBox="1"/>
          <p:nvPr/>
        </p:nvSpPr>
        <p:spPr>
          <a:xfrm>
            <a:off x="454341" y="6347672"/>
            <a:ext cx="5994846" cy="2646878"/>
          </a:xfrm>
          <a:prstGeom prst="rect">
            <a:avLst/>
          </a:prstGeom>
          <a:solidFill>
            <a:schemeClr val="bg1">
              <a:alpha val="73000"/>
            </a:schemeClr>
          </a:solidFill>
          <a:effectLst>
            <a:softEdge rad="31750"/>
          </a:effectLst>
        </p:spPr>
        <p:txBody>
          <a:bodyPr wrap="square" rtlCol="0">
            <a:spAutoFit/>
          </a:bodyPr>
          <a:lstStyle/>
          <a:p>
            <a:r>
              <a:rPr lang="en-US" sz="2000" dirty="0">
                <a:effectLst>
                  <a:outerShdw blurRad="38100" dist="38100" dir="2700000" algn="tl">
                    <a:srgbClr val="000000">
                      <a:alpha val="43137"/>
                    </a:srgbClr>
                  </a:outerShdw>
                </a:effectLst>
              </a:rPr>
              <a:t>Sponsored by:   Dobler &amp; Sons, </a:t>
            </a:r>
            <a:r>
              <a:rPr lang="en-US" sz="2000" dirty="0" err="1">
                <a:effectLst>
                  <a:outerShdw blurRad="38100" dist="38100" dir="2700000" algn="tl">
                    <a:srgbClr val="000000">
                      <a:alpha val="43137"/>
                    </a:srgbClr>
                  </a:outerShdw>
                </a:effectLst>
              </a:rPr>
              <a:t>Muzzi</a:t>
            </a:r>
            <a:r>
              <a:rPr lang="en-US" sz="2000" dirty="0">
                <a:effectLst>
                  <a:outerShdw blurRad="38100" dist="38100" dir="2700000" algn="tl">
                    <a:srgbClr val="000000">
                      <a:alpha val="43137"/>
                    </a:srgbClr>
                  </a:outerShdw>
                </a:effectLst>
              </a:rPr>
              <a:t> Family Farms</a:t>
            </a:r>
          </a:p>
          <a:p>
            <a:r>
              <a:rPr lang="en-US" sz="2000" dirty="0">
                <a:effectLst>
                  <a:outerShdw blurRad="38100" dist="38100" dir="2700000" algn="tl">
                    <a:srgbClr val="000000">
                      <a:alpha val="43137"/>
                    </a:srgbClr>
                  </a:outerShdw>
                </a:effectLst>
              </a:rPr>
              <a:t>				and Richard &amp; Mary Travis</a:t>
            </a:r>
          </a:p>
          <a:p>
            <a:pPr algn="ctr"/>
            <a:endParaRPr lang="en-US" dirty="0">
              <a:effectLst>
                <a:outerShdw blurRad="38100" dist="38100" dir="2700000" algn="tl">
                  <a:srgbClr val="000000">
                    <a:alpha val="43137"/>
                  </a:srgbClr>
                </a:outerShdw>
              </a:effectLst>
            </a:endParaRPr>
          </a:p>
          <a:p>
            <a:pPr algn="ctr"/>
            <a:r>
              <a:rPr lang="en-US" sz="1600" dirty="0">
                <a:effectLst>
                  <a:outerShdw blurRad="38100" dist="38100" dir="2700000" algn="tl">
                    <a:srgbClr val="000000">
                      <a:alpha val="43137"/>
                    </a:srgbClr>
                  </a:outerShdw>
                </a:effectLst>
              </a:rPr>
              <a:t>4-H &amp; FFA High Team - Award &amp; 3 Blue Ribbons</a:t>
            </a:r>
          </a:p>
          <a:p>
            <a:pPr algn="ctr"/>
            <a:r>
              <a:rPr lang="en-US" sz="1600" dirty="0">
                <a:effectLst>
                  <a:outerShdw blurRad="38100" dist="38100" dir="2700000" algn="tl">
                    <a:srgbClr val="000000">
                      <a:alpha val="43137"/>
                    </a:srgbClr>
                  </a:outerShdw>
                </a:effectLst>
              </a:rPr>
              <a:t>4-H &amp; FFA Senior High Individual - Award &amp; Blue Ribbons</a:t>
            </a:r>
          </a:p>
          <a:p>
            <a:pPr algn="ctr"/>
            <a:r>
              <a:rPr lang="en-US" sz="1600" dirty="0">
                <a:effectLst>
                  <a:outerShdw blurRad="38100" dist="38100" dir="2700000" algn="tl">
                    <a:srgbClr val="000000">
                      <a:alpha val="43137"/>
                    </a:srgbClr>
                  </a:outerShdw>
                </a:effectLst>
              </a:rPr>
              <a:t>4-H Junior High Individual- Award &amp; Blue Ribbon</a:t>
            </a:r>
          </a:p>
          <a:p>
            <a:pPr algn="ctr"/>
            <a:r>
              <a:rPr lang="en-US" sz="1600" dirty="0">
                <a:effectLst>
                  <a:outerShdw blurRad="38100" dist="38100" dir="2700000" algn="tl">
                    <a:srgbClr val="000000">
                      <a:alpha val="43137"/>
                    </a:srgbClr>
                  </a:outerShdw>
                </a:effectLst>
              </a:rPr>
              <a:t>4-H &amp; FFA 2nd Place Overall – Ribbon</a:t>
            </a:r>
          </a:p>
          <a:p>
            <a:pPr algn="ctr"/>
            <a:r>
              <a:rPr lang="en-US" sz="1600" dirty="0">
                <a:effectLst>
                  <a:outerShdw blurRad="38100" dist="38100" dir="2700000" algn="tl">
                    <a:srgbClr val="000000">
                      <a:alpha val="43137"/>
                    </a:srgbClr>
                  </a:outerShdw>
                </a:effectLst>
              </a:rPr>
              <a:t>4-H &amp; FFA 3rd Place Overall – Ribbon</a:t>
            </a:r>
          </a:p>
          <a:p>
            <a:pPr algn="ctr"/>
            <a:r>
              <a:rPr lang="en-US" sz="700" dirty="0"/>
              <a:t>It is the policy of the University of California (UC) and the UC Division of Agriculture &amp; Natural Resources not to engage in discrimination against or harassment of any person in any of its programs or activities (Complete nondiscrimination policy statement can be found at </a:t>
            </a:r>
            <a:r>
              <a:rPr lang="en-US" sz="700" u="sng" dirty="0">
                <a:hlinkClick r:id="rId6"/>
              </a:rPr>
              <a:t>http://ucanr.edu/sites/anrstaff/files/176836.doc</a:t>
            </a:r>
            <a:r>
              <a:rPr lang="en-US" sz="700" dirty="0"/>
              <a:t>). Inquiries regarding ANR’s nondiscrimination policies may be directed to Linda Marie Manton, Affirmative Action Contact, University of California, Davis, Agriculture and Natural Resources, 2801 Second Street, Davis, CA 95618, (530) 750-1318.</a:t>
            </a:r>
          </a:p>
        </p:txBody>
      </p:sp>
      <p:sp>
        <p:nvSpPr>
          <p:cNvPr id="14" name="TextBox 13">
            <a:extLst>
              <a:ext uri="{FF2B5EF4-FFF2-40B4-BE49-F238E27FC236}">
                <a16:creationId xmlns:a16="http://schemas.microsoft.com/office/drawing/2014/main" id="{DED03608-26C4-4D55-B1E9-DA90C78006FE}"/>
              </a:ext>
            </a:extLst>
          </p:cNvPr>
          <p:cNvSpPr txBox="1"/>
          <p:nvPr/>
        </p:nvSpPr>
        <p:spPr>
          <a:xfrm>
            <a:off x="676747" y="1660338"/>
            <a:ext cx="439791" cy="153888"/>
          </a:xfrm>
          <a:prstGeom prst="rect">
            <a:avLst/>
          </a:prstGeom>
          <a:noFill/>
        </p:spPr>
        <p:txBody>
          <a:bodyPr wrap="square" rtlCol="0">
            <a:spAutoFit/>
          </a:bodyPr>
          <a:lstStyle/>
          <a:p>
            <a:r>
              <a:rPr lang="en-US" sz="400" dirty="0">
                <a:solidFill>
                  <a:schemeClr val="accent6">
                    <a:lumMod val="50000"/>
                  </a:schemeClr>
                </a:solidFill>
              </a:rPr>
              <a:t>18 USC 707</a:t>
            </a:r>
          </a:p>
        </p:txBody>
      </p:sp>
    </p:spTree>
    <p:extLst>
      <p:ext uri="{BB962C8B-B14F-4D97-AF65-F5344CB8AC3E}">
        <p14:creationId xmlns:p14="http://schemas.microsoft.com/office/powerpoint/2010/main" val="21469544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387</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Cordoba</dc:creator>
  <cp:lastModifiedBy>Dirk Giannini</cp:lastModifiedBy>
  <cp:revision>13</cp:revision>
  <cp:lastPrinted>2019-08-22T15:42:58Z</cp:lastPrinted>
  <dcterms:created xsi:type="dcterms:W3CDTF">2019-08-20T22:36:34Z</dcterms:created>
  <dcterms:modified xsi:type="dcterms:W3CDTF">2022-05-24T23:50:49Z</dcterms:modified>
</cp:coreProperties>
</file>