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68" r:id="rId5"/>
    <p:sldId id="258" r:id="rId6"/>
    <p:sldId id="263" r:id="rId7"/>
    <p:sldId id="266" r:id="rId8"/>
    <p:sldId id="259" r:id="rId9"/>
    <p:sldId id="260" r:id="rId10"/>
    <p:sldId id="264" r:id="rId11"/>
    <p:sldId id="26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0C2C3B-98B6-A5CA-6D46-AF0EA5C6E597}" name="Scott J Leaf" initials="SJL" userId="S::sjleaf@UCDAVIS.EDU::fc8d3aca-c205-48b1-af31-e578756db6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9DC3E6"/>
    <a:srgbClr val="5597D3"/>
    <a:srgbClr val="A9D1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0D67D-0F43-4847-83DE-0C5A0BA0C106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E4534-BDB8-4E7A-89FE-3F16AFCB5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8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E4534-BDB8-4E7A-89FE-3F16AFCB59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3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8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1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8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6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5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8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7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35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4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0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2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6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7A8EF-7068-42DD-80D2-AF0BBE12E68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04A9-64B2-4691-BD4B-1430D02EC1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zoom.us/j/91385989113?pwd=M2VwZHN1VzVDbVhQTEdjM3FOOTNwUT09" TargetMode="External"/><Relationship Id="rId2" Type="http://schemas.openxmlformats.org/officeDocument/2006/relationships/hyperlink" Target="http://www.ucanr.edu/sites/servicenow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ucanr.edu" TargetMode="External"/><Relationship Id="rId2" Type="http://schemas.openxmlformats.org/officeDocument/2006/relationships/hyperlink" Target="mailto:humanresources@ucanr.ed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now.com/products/hr-service-delivery.html" TargetMode="External"/><Relationship Id="rId2" Type="http://schemas.openxmlformats.org/officeDocument/2006/relationships/hyperlink" Target="https://www.servicenow.com/products/itsm.htm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resources@ucan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ucanr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ServiceNow</a:t>
            </a:r>
            <a:r>
              <a:rPr lang="en-US" dirty="0"/>
              <a:t> Overview</a:t>
            </a:r>
            <a:br>
              <a:rPr lang="en-US" dirty="0"/>
            </a:br>
            <a:r>
              <a:rPr lang="en-US" dirty="0"/>
              <a:t>at UC ANR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ServiceNow Tickets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783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UC ANR employees to view the status of tickets, the Employee Center can be used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Log into UC ANR Employee Center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My Requests on top right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View Submitted Requests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Similar to Zendesk, ServiceNow ticket updates will get emailed to your inbox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DC9CB-0DAF-B9F8-4FF8-23A9B24C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95" y="3712029"/>
            <a:ext cx="4010729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- </a:t>
            </a:r>
            <a:r>
              <a:rPr dirty="0"/>
              <a:t>Getting Support and 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dirty="0"/>
              <a:t>Training Materials:</a:t>
            </a:r>
            <a:endParaRPr lang="en-US" dirty="0"/>
          </a:p>
          <a:p>
            <a:pPr lvl="1"/>
            <a:r>
              <a:rPr lang="en-US" dirty="0"/>
              <a:t>Website has been updated with information on the ServiceNow Go-Live at </a:t>
            </a:r>
            <a:r>
              <a:rPr lang="en-US" dirty="0">
                <a:solidFill>
                  <a:srgbClr val="C00000"/>
                </a:solidFill>
                <a:hlinkClick r:id="rId2"/>
              </a:rPr>
              <a:t>www.ucanr.edu/sites/servicenow</a:t>
            </a:r>
            <a:endParaRPr lang="en-US" dirty="0">
              <a:solidFill>
                <a:srgbClr val="C00000"/>
              </a:solidFill>
            </a:endParaRPr>
          </a:p>
          <a:p>
            <a:endParaRPr lang="en-US" sz="2000" dirty="0"/>
          </a:p>
          <a:p>
            <a:r>
              <a:rPr dirty="0"/>
              <a:t>Office Hours:</a:t>
            </a:r>
            <a:endParaRPr lang="en-US" dirty="0"/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u="sng" dirty="0"/>
              <a:t>When</a:t>
            </a:r>
            <a:r>
              <a:rPr lang="en-US" dirty="0"/>
              <a:t>: 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June 13th 2:00-2:30pm</a:t>
            </a:r>
          </a:p>
          <a:p>
            <a:pPr marL="914400"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June 18th 2:30-3:00pm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u="sng" dirty="0"/>
              <a:t>How to Join</a:t>
            </a:r>
            <a:r>
              <a:rPr lang="en-US" dirty="0"/>
              <a:t>: 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u="sng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ea typeface="Arial Unicode MS"/>
                <a:hlinkClick r:id="rId3"/>
              </a:rPr>
              <a:t>https://ucanr.zoom.us/j/91385989113?pwd=M2VwZHN1VzVDbVhQTEdjM3FOOTNwUT09</a:t>
            </a:r>
            <a:r>
              <a:rPr lang="en-US" sz="180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ea typeface="Arial Unicode MS"/>
              </a:rPr>
              <a:t> 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ea typeface="Arial Unicode MS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/>
              <a:t>Meeting ID: 913 8598 9113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/>
              <a:t>Passcode: 570931</a:t>
            </a:r>
          </a:p>
          <a:p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Go-Live &amp; Questions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3200" dirty="0"/>
              <a:t>We are starting the transition from Zendesk to ServiceNow on the evening of </a:t>
            </a:r>
            <a:r>
              <a:rPr lang="en-US" sz="3200"/>
              <a:t>June 21st</a:t>
            </a:r>
            <a:endParaRPr lang="en-US" sz="3200" dirty="0"/>
          </a:p>
          <a:p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r>
              <a:rPr lang="en-US" sz="3200" dirty="0"/>
              <a:t>Any questions, please feel free to contact:</a:t>
            </a:r>
          </a:p>
          <a:p>
            <a:pPr lvl="1"/>
            <a:r>
              <a:rPr lang="en-US" sz="2800" dirty="0"/>
              <a:t>Email HR: </a:t>
            </a:r>
            <a:r>
              <a:rPr lang="en-US" sz="2800" dirty="0">
                <a:hlinkClick r:id="rId2"/>
              </a:rPr>
              <a:t>humanresources@ucanr.edu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Email IT: </a:t>
            </a:r>
            <a:r>
              <a:rPr lang="en-US" sz="2800" dirty="0">
                <a:hlinkClick r:id="rId3"/>
              </a:rPr>
              <a:t>help@ucanr.edu</a:t>
            </a:r>
            <a:r>
              <a:rPr lang="en-US" sz="2800" dirty="0"/>
              <a:t> </a:t>
            </a:r>
          </a:p>
          <a:p>
            <a:endParaRPr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1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Zendesk Replacement</a:t>
            </a:r>
          </a:p>
          <a:p>
            <a:r>
              <a:rPr lang="en-US" dirty="0"/>
              <a:t>About ServiceNow</a:t>
            </a:r>
          </a:p>
          <a:p>
            <a:r>
              <a:rPr lang="en-US" dirty="0"/>
              <a:t>Employee Center</a:t>
            </a:r>
          </a:p>
          <a:p>
            <a:r>
              <a:rPr lang="en-US" dirty="0"/>
              <a:t>Human Resources (HR) Tickets</a:t>
            </a:r>
          </a:p>
          <a:p>
            <a:r>
              <a:rPr lang="en-US" dirty="0"/>
              <a:t>Information Technology (IT) Tickets</a:t>
            </a:r>
          </a:p>
          <a:p>
            <a:r>
              <a:rPr lang="en-US" dirty="0"/>
              <a:t>Tracking Tickets</a:t>
            </a:r>
          </a:p>
          <a:p>
            <a:r>
              <a:rPr lang="en-US" dirty="0"/>
              <a:t>Training Resources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ANR ServiceNow Implementation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78429"/>
            <a:ext cx="11273973" cy="511628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/>
                <a:ea typeface="Aptos" panose="020B0004020202020204" pitchFamily="34" charset="0"/>
              </a:rPr>
              <a:t>As part of our </a:t>
            </a:r>
            <a:r>
              <a:rPr lang="en-US" dirty="0">
                <a:ea typeface="Aptos" panose="020B0004020202020204" pitchFamily="34" charset="0"/>
              </a:rPr>
              <a:t>initiatives to enhance customer service, </a:t>
            </a:r>
            <a:r>
              <a:rPr lang="en-US" dirty="0">
                <a:effectLst/>
                <a:ea typeface="Aptos" panose="020B0004020202020204" pitchFamily="34" charset="0"/>
              </a:rPr>
              <a:t>UC ANR will implement ServiceNow for IT and HR as we move away from Zendesk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ea typeface="Aptos" panose="020B0004020202020204" pitchFamily="34" charset="0"/>
            </a:endParaRP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ea typeface="Aptos" panose="020B0004020202020204" pitchFamily="34" charset="0"/>
              </a:rPr>
              <a:t>Currently, both the HR and IT teams utilize separate instances of Zendesk as the main intake ticketing system/communication platform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effectLst/>
              <a:ea typeface="Aptos" panose="020B0004020202020204" pitchFamily="34" charset="0"/>
            </a:endParaRP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ea typeface="Aptos" panose="020B0004020202020204" pitchFamily="34" charset="0"/>
              </a:rPr>
              <a:t>While this system has served us well initially, it has become clear that this structure no longer serves our evolving needs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effectLst/>
              <a:ea typeface="Aptos" panose="020B0004020202020204" pitchFamily="34" charset="0"/>
            </a:endParaRP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ea typeface="Aptos" panose="020B0004020202020204" pitchFamily="34" charset="0"/>
              </a:rPr>
              <a:t>We have been preparing to implement a unified ticketing system, providing you with a new customer-centered experience and a single, user-friendly dashboard for UC ANR employee needs</a:t>
            </a:r>
          </a:p>
        </p:txBody>
      </p:sp>
    </p:spTree>
    <p:extLst>
      <p:ext uri="{BB962C8B-B14F-4D97-AF65-F5344CB8AC3E}">
        <p14:creationId xmlns:p14="http://schemas.microsoft.com/office/powerpoint/2010/main" val="146526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ServiceNow?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4"/>
            <a:ext cx="11125200" cy="4879975"/>
          </a:xfrm>
        </p:spPr>
        <p:txBody>
          <a:bodyPr>
            <a:normAutofit/>
          </a:bodyPr>
          <a:lstStyle/>
          <a:p>
            <a:r>
              <a:rPr lang="en-US" dirty="0"/>
              <a:t>ServiceNow is a leading digital workflow cloud-based platform that streamlines and automates various business processes, enhancing efficiency and productivity.  </a:t>
            </a:r>
          </a:p>
          <a:p>
            <a:endParaRPr lang="en-US" dirty="0"/>
          </a:p>
          <a:p>
            <a:r>
              <a:rPr lang="en-US" dirty="0"/>
              <a:t>As part of the UC ANR implementation, we will be utilizing:</a:t>
            </a:r>
          </a:p>
          <a:p>
            <a:pPr lvl="1"/>
            <a:r>
              <a:rPr dirty="0"/>
              <a:t>HR </a:t>
            </a:r>
            <a:r>
              <a:rPr lang="en-US" dirty="0"/>
              <a:t>Service Delivery (HRSD)</a:t>
            </a:r>
          </a:p>
          <a:p>
            <a:pPr lvl="1"/>
            <a:r>
              <a:rPr dirty="0"/>
              <a:t>IT Service Management (ITSM)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/>
              <a:t>More Information:</a:t>
            </a:r>
          </a:p>
          <a:p>
            <a:pPr lvl="1"/>
            <a:r>
              <a:rPr lang="en-US" dirty="0"/>
              <a:t>ITSM - </a:t>
            </a:r>
            <a:r>
              <a:rPr lang="en-US" dirty="0">
                <a:hlinkClick r:id="rId2"/>
              </a:rPr>
              <a:t>https://www.servicenow.com/products/itsm.html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HRSD - </a:t>
            </a:r>
            <a:r>
              <a:rPr lang="en-US" dirty="0">
                <a:hlinkClick r:id="rId3"/>
              </a:rPr>
              <a:t>https://www.servicenow.com/products/hr-service-delivery.html</a:t>
            </a:r>
            <a:r>
              <a:rPr lang="en-US" dirty="0"/>
              <a:t> </a:t>
            </a:r>
          </a:p>
        </p:txBody>
      </p:sp>
      <p:pic>
        <p:nvPicPr>
          <p:cNvPr id="2050" name="Picture 2" descr="ServiceNow opens Knowledge 2024 with innovations that power AI-driven  transformation for enterprises everywhere | Business Wire">
            <a:extLst>
              <a:ext uri="{FF2B5EF4-FFF2-40B4-BE49-F238E27FC236}">
                <a16:creationId xmlns:a16="http://schemas.microsoft.com/office/drawing/2014/main" id="{0F8433C6-54B2-0FAD-58A8-F822556E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7" y="4479912"/>
            <a:ext cx="6310313" cy="10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2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ServiceNow?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1" cy="435133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Based on UC ANR customer feedback and system analysis, ServiceNow was selected for reasons that included:</a:t>
            </a:r>
          </a:p>
          <a:p>
            <a:pPr lvl="1"/>
            <a:r>
              <a:rPr lang="en-US" dirty="0"/>
              <a:t>Single Platform Convenience: Easily track and manage all your IT and HR tickets in one location, ServiceNow’s Employee Center</a:t>
            </a:r>
          </a:p>
          <a:p>
            <a:pPr lvl="1"/>
            <a:r>
              <a:rPr lang="en-US" dirty="0"/>
              <a:t>Improved Visibility: Keep up to date with the status of requests, from submission to resolution</a:t>
            </a:r>
          </a:p>
          <a:p>
            <a:pPr lvl="1"/>
            <a:r>
              <a:rPr lang="en-US" dirty="0"/>
              <a:t>Scalability: Platform that can grows with UC ANR needs</a:t>
            </a:r>
          </a:p>
          <a:p>
            <a:pPr lvl="1"/>
            <a:r>
              <a:rPr lang="en-US" dirty="0"/>
              <a:t>UC ServiceNow partnership and collaboration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Overview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34" y="1825625"/>
            <a:ext cx="11267780" cy="4351338"/>
          </a:xfrm>
        </p:spPr>
        <p:txBody>
          <a:bodyPr>
            <a:noAutofit/>
          </a:bodyPr>
          <a:lstStyle/>
          <a:p>
            <a:pPr fontAlgn="base"/>
            <a:r>
              <a:rPr lang="en-US" sz="2200" b="1" i="0" dirty="0">
                <a:effectLst/>
                <a:highlight>
                  <a:srgbClr val="FFFFFF"/>
                </a:highlight>
              </a:rPr>
              <a:t>Employee Center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 </a:t>
            </a:r>
            <a:r>
              <a:rPr lang="en-US" sz="2200" dirty="0">
                <a:highlight>
                  <a:srgbClr val="FFFFFF"/>
                </a:highlight>
              </a:rPr>
              <a:t>- 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Provides a single unified portal for organizational-wide service delivery, enabling organizations to easily scale their service solutions across IT and HR</a:t>
            </a:r>
          </a:p>
          <a:p>
            <a:pPr fontAlgn="base"/>
            <a:endParaRPr lang="en-US" sz="2200" b="1" dirty="0">
              <a:highlight>
                <a:srgbClr val="FFFFFF"/>
              </a:highlight>
            </a:endParaRPr>
          </a:p>
          <a:p>
            <a:pPr fontAlgn="base"/>
            <a:r>
              <a:rPr lang="en-US" sz="2200" b="1" dirty="0" err="1">
                <a:highlight>
                  <a:srgbClr val="FFFFFF"/>
                </a:highlight>
              </a:rPr>
              <a:t>Quicklinks</a:t>
            </a:r>
            <a:r>
              <a:rPr lang="en-US" sz="2200" b="1" dirty="0">
                <a:highlight>
                  <a:srgbClr val="FFFFFF"/>
                </a:highlight>
              </a:rPr>
              <a:t> and Knowledge Base – </a:t>
            </a:r>
            <a:r>
              <a:rPr lang="en-US" sz="2200" dirty="0">
                <a:highlight>
                  <a:srgbClr val="FFFFFF"/>
                </a:highlight>
              </a:rPr>
              <a:t>Provides commonly used links and future source of HR and IT knowledge base articles related to services that are addressed by ServiceNow  </a:t>
            </a:r>
            <a:endParaRPr lang="en-US" sz="2200" i="0" dirty="0">
              <a:effectLst/>
              <a:highlight>
                <a:srgbClr val="FFFFFF"/>
              </a:highlight>
            </a:endParaRPr>
          </a:p>
          <a:p>
            <a:pPr algn="l" rtl="0" fontAlgn="base"/>
            <a:endParaRPr lang="en-US" sz="2200" b="1" i="0" dirty="0">
              <a:effectLst/>
              <a:highlight>
                <a:srgbClr val="FFFFFF"/>
              </a:highlight>
            </a:endParaRPr>
          </a:p>
          <a:p>
            <a:pPr algn="l" rtl="0" fontAlgn="base"/>
            <a:r>
              <a:rPr lang="en-US" sz="2200" b="1" i="0" dirty="0">
                <a:effectLst/>
                <a:highlight>
                  <a:srgbClr val="FFFFFF"/>
                </a:highlight>
              </a:rPr>
              <a:t>My Requests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 </a:t>
            </a:r>
            <a:r>
              <a:rPr lang="en-US" sz="2200" dirty="0">
                <a:highlight>
                  <a:srgbClr val="FFFFFF"/>
                </a:highlight>
              </a:rPr>
              <a:t>- 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Shows open and closed requests and incidents for the logged in employee</a:t>
            </a:r>
          </a:p>
          <a:p>
            <a:pPr algn="l" rtl="0" fontAlgn="base"/>
            <a:endParaRPr lang="en-US" sz="2200" b="1" i="0" dirty="0">
              <a:effectLst/>
              <a:highlight>
                <a:srgbClr val="FFFFFF"/>
              </a:highlight>
            </a:endParaRPr>
          </a:p>
          <a:p>
            <a:pPr algn="l" rtl="0" fontAlgn="base"/>
            <a:r>
              <a:rPr lang="en-US" sz="2200" b="1" i="0" dirty="0">
                <a:effectLst/>
                <a:highlight>
                  <a:srgbClr val="FFFFFF"/>
                </a:highlight>
              </a:rPr>
              <a:t>My To-dos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 </a:t>
            </a:r>
            <a:r>
              <a:rPr lang="en-US" sz="2200" dirty="0">
                <a:highlight>
                  <a:srgbClr val="FFFFFF"/>
                </a:highlight>
              </a:rPr>
              <a:t>- 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Displays all open and completed to-dos for an employee in one place. To-do’s may be approvals or action items, including tasks related to cases or individual tasks. </a:t>
            </a:r>
          </a:p>
        </p:txBody>
      </p:sp>
    </p:spTree>
    <p:extLst>
      <p:ext uri="{BB962C8B-B14F-4D97-AF65-F5344CB8AC3E}">
        <p14:creationId xmlns:p14="http://schemas.microsoft.com/office/powerpoint/2010/main" val="390218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Center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1567543"/>
            <a:ext cx="11059885" cy="4609420"/>
          </a:xfrm>
        </p:spPr>
        <p:txBody>
          <a:bodyPr>
            <a:normAutofit/>
          </a:bodyPr>
          <a:lstStyle/>
          <a:p>
            <a:pPr algn="l" rtl="0" fontAlgn="base"/>
            <a:r>
              <a:rPr lang="en-US" dirty="0"/>
              <a:t>Preview of the UC ANR Employee Center</a:t>
            </a:r>
          </a:p>
          <a:p>
            <a:pPr algn="l" rtl="0" fontAlgn="base"/>
            <a:r>
              <a:rPr lang="en-US" dirty="0"/>
              <a:t>UC ANR ServiceNow will be provided upon Go-live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89C90-F290-9EBF-1C9F-67669CA1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81" y="2530767"/>
            <a:ext cx="9534605" cy="4162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573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Submitting HR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824918"/>
            <a:ext cx="7554686" cy="493440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HR Requests may be submitted via the “Employee Center” by following: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dirty="0"/>
              <a:t>Log in to the </a:t>
            </a:r>
            <a:r>
              <a:rPr lang="en-US" dirty="0"/>
              <a:t>UC ANR Employee Center</a:t>
            </a:r>
            <a:r>
              <a:rPr dirty="0"/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Use the Human Resources Navigation or select ‘Ask HR’ request button</a:t>
            </a:r>
            <a:r>
              <a:rPr dirty="0"/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Form opens and complete requested information.</a:t>
            </a:r>
            <a:endParaRPr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dirty="0"/>
              <a:t>Click 'Submit’</a:t>
            </a:r>
            <a:r>
              <a:rPr lang="en-US" dirty="0"/>
              <a:t> to create ticket.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Request may still be submitted by email at </a:t>
            </a:r>
            <a:r>
              <a:rPr lang="en-US" dirty="0">
                <a:hlinkClick r:id="rId3"/>
              </a:rPr>
              <a:t>humanresources@ucanr.edu</a:t>
            </a:r>
            <a:r>
              <a:rPr lang="en-US" dirty="0"/>
              <a:t>, in some circumstances.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EDBCF-3244-84FE-F445-BAAD35937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722"/>
          <a:stretch/>
        </p:blipFill>
        <p:spPr>
          <a:xfrm>
            <a:off x="7598230" y="490977"/>
            <a:ext cx="3320141" cy="18603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9AD6FD-8ABC-E848-F631-1A4620683F6F}"/>
              </a:ext>
            </a:extLst>
          </p:cNvPr>
          <p:cNvCxnSpPr/>
          <p:nvPr/>
        </p:nvCxnSpPr>
        <p:spPr>
          <a:xfrm flipH="1">
            <a:off x="8926287" y="320334"/>
            <a:ext cx="805543" cy="10341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4065634-9203-B8D2-A600-95613A84B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273" y="2484684"/>
            <a:ext cx="2073897" cy="42746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17FFC2-A1CD-7856-2975-43607C985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22"/>
          <a:stretch/>
        </p:blipFill>
        <p:spPr>
          <a:xfrm>
            <a:off x="8274129" y="1568663"/>
            <a:ext cx="3320141" cy="1860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Submitting IT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71" y="1727299"/>
            <a:ext cx="7817915" cy="522867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IT Help tickets may be submitted via the “Employee Center” by following: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Log in to the UC ANR Employee Center.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Use the Information Technology Navigation or select ‘IT Help Ticket’ request button.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Form opens and complete requested information.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 'Submit’ to create ticket.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Request may still be submitted by email at </a:t>
            </a:r>
            <a:r>
              <a:rPr lang="en-US" dirty="0">
                <a:hlinkClick r:id="rId3"/>
              </a:rPr>
              <a:t>help@ucanr.edu</a:t>
            </a:r>
            <a:r>
              <a:rPr lang="en-US" dirty="0"/>
              <a:t>, in some circumstances.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C7A058-DE8F-46AC-881C-9DA78E73C157}"/>
              </a:ext>
            </a:extLst>
          </p:cNvPr>
          <p:cNvCxnSpPr>
            <a:cxnSpLocks/>
          </p:cNvCxnSpPr>
          <p:nvPr/>
        </p:nvCxnSpPr>
        <p:spPr>
          <a:xfrm>
            <a:off x="9591300" y="1275542"/>
            <a:ext cx="685800" cy="9035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618CC9B-4422-525B-EC97-630DD693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645" y="3553393"/>
            <a:ext cx="2577993" cy="2081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C ANR PowerPoint template_Brand Engl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 ANR PowerPoint template_Brand English</Template>
  <TotalTime>22361</TotalTime>
  <Words>715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Arial Unicode MS</vt:lpstr>
      <vt:lpstr>Calibri</vt:lpstr>
      <vt:lpstr>Symbol</vt:lpstr>
      <vt:lpstr>UC ANR PowerPoint template_Brand English</vt:lpstr>
      <vt:lpstr>ServiceNow Overview at UC ANR</vt:lpstr>
      <vt:lpstr>Agenda</vt:lpstr>
      <vt:lpstr>UC ANR ServiceNow Implementation</vt:lpstr>
      <vt:lpstr>What is ServiceNow?</vt:lpstr>
      <vt:lpstr>Why ServiceNow?</vt:lpstr>
      <vt:lpstr>Functional Overview</vt:lpstr>
      <vt:lpstr>Employee Center</vt:lpstr>
      <vt:lpstr>Submitting HR Requests</vt:lpstr>
      <vt:lpstr>Submitting IT Incidents</vt:lpstr>
      <vt:lpstr>Tracking ServiceNow Tickets</vt:lpstr>
      <vt:lpstr>Training - Getting Support and Additional Resources</vt:lpstr>
      <vt:lpstr>Go-Live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Bethanie Brown</dc:creator>
  <cp:lastModifiedBy>Scott Leaf</cp:lastModifiedBy>
  <cp:revision>162</cp:revision>
  <dcterms:created xsi:type="dcterms:W3CDTF">2020-02-13T19:30:43Z</dcterms:created>
  <dcterms:modified xsi:type="dcterms:W3CDTF">2024-06-07T16:44:26Z</dcterms:modified>
</cp:coreProperties>
</file>