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57" r:id="rId3"/>
    <p:sldId id="278" r:id="rId4"/>
    <p:sldId id="287" r:id="rId5"/>
    <p:sldId id="258" r:id="rId6"/>
    <p:sldId id="271" r:id="rId7"/>
    <p:sldId id="273" r:id="rId8"/>
    <p:sldId id="288" r:id="rId9"/>
    <p:sldId id="262" r:id="rId10"/>
    <p:sldId id="265" r:id="rId11"/>
    <p:sldId id="263" r:id="rId12"/>
    <p:sldId id="264" r:id="rId13"/>
    <p:sldId id="289" r:id="rId14"/>
    <p:sldId id="261" r:id="rId15"/>
    <p:sldId id="279" r:id="rId16"/>
    <p:sldId id="283" r:id="rId17"/>
    <p:sldId id="292" r:id="rId18"/>
    <p:sldId id="259" r:id="rId19"/>
    <p:sldId id="282" r:id="rId20"/>
    <p:sldId id="280" r:id="rId21"/>
    <p:sldId id="298" r:id="rId22"/>
    <p:sldId id="284" r:id="rId23"/>
    <p:sldId id="291" r:id="rId24"/>
    <p:sldId id="277" r:id="rId25"/>
    <p:sldId id="285" r:id="rId26"/>
    <p:sldId id="281" r:id="rId27"/>
    <p:sldId id="274" r:id="rId28"/>
    <p:sldId id="293" r:id="rId29"/>
    <p:sldId id="260" r:id="rId30"/>
    <p:sldId id="290" r:id="rId31"/>
    <p:sldId id="266" r:id="rId32"/>
    <p:sldId id="296" r:id="rId33"/>
    <p:sldId id="297" r:id="rId34"/>
    <p:sldId id="286" r:id="rId35"/>
    <p:sldId id="276" r:id="rId36"/>
    <p:sldId id="295" r:id="rId37"/>
    <p:sldId id="270" r:id="rId38"/>
    <p:sldId id="272" r:id="rId39"/>
    <p:sldId id="294"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3" autoAdjust="0"/>
    <p:restoredTop sz="94660"/>
  </p:normalViewPr>
  <p:slideViewPr>
    <p:cSldViewPr snapToGrid="0">
      <p:cViewPr varScale="1">
        <p:scale>
          <a:sx n="90" d="100"/>
          <a:sy n="90" d="100"/>
        </p:scale>
        <p:origin x="114" y="59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EC48133-DB43-4B8A-9BB9-01D1D5CE1F7A}" type="datetimeFigureOut">
              <a:rPr lang="en-US" smtClean="0"/>
              <a:t>2/1/2018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B6DD84-E894-4FC1-A69C-FDC3830E8BFA}" type="slidenum">
              <a:rPr lang="en-US" smtClean="0"/>
              <a:t>‹#›</a:t>
            </a:fld>
            <a:endParaRPr lang="en-US"/>
          </a:p>
        </p:txBody>
      </p:sp>
    </p:spTree>
    <p:extLst>
      <p:ext uri="{BB962C8B-B14F-4D97-AF65-F5344CB8AC3E}">
        <p14:creationId xmlns:p14="http://schemas.microsoft.com/office/powerpoint/2010/main" val="1773898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2B6DD84-E894-4FC1-A69C-FDC3830E8BFA}" type="slidenum">
              <a:rPr lang="en-US" smtClean="0"/>
              <a:t>1</a:t>
            </a:fld>
            <a:endParaRPr lang="en-US"/>
          </a:p>
        </p:txBody>
      </p:sp>
    </p:spTree>
    <p:extLst>
      <p:ext uri="{BB962C8B-B14F-4D97-AF65-F5344CB8AC3E}">
        <p14:creationId xmlns:p14="http://schemas.microsoft.com/office/powerpoint/2010/main" val="2391140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8714304-63F5-46BA-8290-7F4974A2CE91}"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38ABB-6160-49C0-A523-F0203D847E6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0596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13FB4EB-C3B4-46EA-B9D9-135E159F512E}"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40460680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DEC8A2D-C6B5-470A-978C-A719C7FC808C}"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369061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CFD5B58-58B8-4247-B5B0-D8F449EA4B93}"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717735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33EE1FB-2A1A-475A-B9BE-10AA94B8BF4D}" type="datetime1">
              <a:rPr lang="en-US" smtClean="0"/>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938ABB-6160-49C0-A523-F0203D847E6D}"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0936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5FB2DFE-8127-48FA-A3BC-8947B47C2DE9}" type="datetime1">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3574368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C84D4A8-536A-4CC6-BCE3-4A977862A870}" type="datetime1">
              <a:rPr lang="en-US" smtClean="0"/>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3823693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26F877-FA29-4F95-95EF-F2541A899035}" type="datetime1">
              <a:rPr lang="en-US" smtClean="0"/>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27147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D79DD32-C69A-4527-9685-3AD1598CDA35}" type="datetime1">
              <a:rPr lang="en-US" smtClean="0"/>
              <a:t>2/1/2018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2640039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8679870-F55E-47EC-9DA7-6CD21401EA7D}" type="datetime1">
              <a:rPr lang="en-US" smtClean="0"/>
              <a:t>2/1/2018</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1938ABB-6160-49C0-A523-F0203D847E6D}" type="slidenum">
              <a:rPr lang="en-US" smtClean="0"/>
              <a:t>‹#›</a:t>
            </a:fld>
            <a:endParaRPr lang="en-US"/>
          </a:p>
        </p:txBody>
      </p:sp>
    </p:spTree>
    <p:extLst>
      <p:ext uri="{BB962C8B-B14F-4D97-AF65-F5344CB8AC3E}">
        <p14:creationId xmlns:p14="http://schemas.microsoft.com/office/powerpoint/2010/main" val="1276807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FAB973-36AC-45D7-A9E8-FACF70642AF0}" type="datetime1">
              <a:rPr lang="en-US" smtClean="0"/>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938ABB-6160-49C0-A523-F0203D847E6D}" type="slidenum">
              <a:rPr lang="en-US" smtClean="0"/>
              <a:t>‹#›</a:t>
            </a:fld>
            <a:endParaRPr lang="en-US"/>
          </a:p>
        </p:txBody>
      </p:sp>
    </p:spTree>
    <p:extLst>
      <p:ext uri="{BB962C8B-B14F-4D97-AF65-F5344CB8AC3E}">
        <p14:creationId xmlns:p14="http://schemas.microsoft.com/office/powerpoint/2010/main" val="2955093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4011A09-77FF-452E-8D5E-873F479486D2}" type="datetime1">
              <a:rPr lang="en-US" smtClean="0"/>
              <a:t>2/1/2018</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1938ABB-6160-49C0-A523-F0203D847E6D}"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74826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8" Type="http://schemas.openxmlformats.org/officeDocument/2006/relationships/hyperlink" Target="http://ucanr.edu/sites/ANRSPU/Supervisor_Resources/Probationary_Period/" TargetMode="External"/><Relationship Id="rId3" Type="http://schemas.openxmlformats.org/officeDocument/2006/relationships/hyperlink" Target="http://afs.ucdavis.edu/systems/time_reporting_system/index.html" TargetMode="External"/><Relationship Id="rId7" Type="http://schemas.openxmlformats.org/officeDocument/2006/relationships/hyperlink" Target="http://policy.ucop.edu/doc/3420365/BFB-G-28" TargetMode="External"/><Relationship Id="rId2" Type="http://schemas.openxmlformats.org/officeDocument/2006/relationships/hyperlink" Target="http://www.ucop.edu/local-human-resources/policies-guidance/index.html" TargetMode="External"/><Relationship Id="rId1" Type="http://schemas.openxmlformats.org/officeDocument/2006/relationships/slideLayout" Target="../slideLayouts/slideLayout2.xml"/><Relationship Id="rId6" Type="http://schemas.openxmlformats.org/officeDocument/2006/relationships/hyperlink" Target="http://policy.ucop.edu/doc/4010406/PPSM-2-210" TargetMode="External"/><Relationship Id="rId5" Type="http://schemas.openxmlformats.org/officeDocument/2006/relationships/hyperlink" Target="http://policy.ucop.edu/doc/4010400/PPSM-30" TargetMode="External"/><Relationship Id="rId4" Type="http://schemas.openxmlformats.org/officeDocument/2006/relationships/hyperlink" Target="http://www.ucop.edu/local-human-resources/policies-guidance/labor-agreements/index.html"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ucanr.edu/sites/ANRSPU/" TargetMode="External"/><Relationship Id="rId2" Type="http://schemas.openxmlformats.org/officeDocument/2006/relationships/hyperlink" Target="mailto:HumanResources@ucanr.edu" TargetMode="External"/><Relationship Id="rId1" Type="http://schemas.openxmlformats.org/officeDocument/2006/relationships/slideLayout" Target="../slideLayouts/slideLayout2.xml"/><Relationship Id="rId4" Type="http://schemas.openxmlformats.org/officeDocument/2006/relationships/hyperlink" Target="https://ucanrhelp.zendesk.com/" TargetMode="External"/></Relationships>
</file>

<file path=ppt/slides/_rels/slide3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mailto:humanresources@Ucanr.ed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4279" y="758952"/>
            <a:ext cx="10579395" cy="3566160"/>
          </a:xfrm>
        </p:spPr>
        <p:txBody>
          <a:bodyPr/>
          <a:lstStyle/>
          <a:p>
            <a:pPr algn="ctr"/>
            <a:r>
              <a:rPr lang="en-US" b="1" dirty="0" smtClean="0"/>
              <a:t>Compensation, Overtime </a:t>
            </a:r>
            <a:r>
              <a:rPr lang="en-US" b="1" dirty="0" smtClean="0"/>
              <a:t>&amp; </a:t>
            </a:r>
            <a:br>
              <a:rPr lang="en-US" b="1" dirty="0" smtClean="0"/>
            </a:br>
            <a:r>
              <a:rPr lang="en-US" b="1" dirty="0" smtClean="0"/>
              <a:t>Time Reporting</a:t>
            </a:r>
            <a:endParaRPr lang="en-US" b="1" dirty="0"/>
          </a:p>
        </p:txBody>
      </p:sp>
      <p:sp>
        <p:nvSpPr>
          <p:cNvPr id="3" name="Subtitle 2"/>
          <p:cNvSpPr>
            <a:spLocks noGrp="1"/>
          </p:cNvSpPr>
          <p:nvPr>
            <p:ph type="subTitle" idx="1"/>
          </p:nvPr>
        </p:nvSpPr>
        <p:spPr/>
        <p:txBody>
          <a:bodyPr/>
          <a:lstStyle/>
          <a:p>
            <a:pPr algn="ctr"/>
            <a:r>
              <a:rPr lang="en-US" dirty="0" smtClean="0"/>
              <a:t>Policies and Best Practices</a:t>
            </a: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1</a:t>
            </a:fld>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81419" y="5598620"/>
            <a:ext cx="4490122" cy="1259381"/>
          </a:xfrm>
          <a:prstGeom prst="rect">
            <a:avLst/>
          </a:prstGeom>
        </p:spPr>
      </p:pic>
    </p:spTree>
    <p:extLst>
      <p:ext uri="{BB962C8B-B14F-4D97-AF65-F5344CB8AC3E}">
        <p14:creationId xmlns:p14="http://schemas.microsoft.com/office/powerpoint/2010/main" val="22475195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Overtime and Compensatory Time </a:t>
            </a:r>
            <a:br>
              <a:rPr lang="en-US" b="1" dirty="0" smtClean="0"/>
            </a:br>
            <a:r>
              <a:rPr lang="en-US" sz="2800" dirty="0" smtClean="0"/>
              <a:t>(Non-Exempt Employees)</a:t>
            </a:r>
            <a:endParaRPr lang="en-US" dirty="0"/>
          </a:p>
        </p:txBody>
      </p:sp>
      <p:sp>
        <p:nvSpPr>
          <p:cNvPr id="3" name="Content Placeholder 2"/>
          <p:cNvSpPr>
            <a:spLocks noGrp="1"/>
          </p:cNvSpPr>
          <p:nvPr>
            <p:ph idx="1"/>
          </p:nvPr>
        </p:nvSpPr>
        <p:spPr/>
        <p:txBody>
          <a:bodyPr>
            <a:normAutofit/>
          </a:bodyPr>
          <a:lstStyle/>
          <a:p>
            <a:pPr marL="0" lvl="0" indent="0">
              <a:lnSpc>
                <a:spcPct val="100000"/>
              </a:lnSpc>
              <a:spcBef>
                <a:spcPts val="0"/>
              </a:spcBef>
              <a:buNone/>
            </a:pPr>
            <a:r>
              <a:rPr lang="en-US" sz="2400" b="1" dirty="0" smtClean="0"/>
              <a:t>General Rules</a:t>
            </a:r>
          </a:p>
          <a:p>
            <a:pPr lvl="1">
              <a:lnSpc>
                <a:spcPct val="100000"/>
              </a:lnSpc>
              <a:spcBef>
                <a:spcPts val="600"/>
              </a:spcBef>
              <a:buFont typeface="Wingdings" panose="05000000000000000000" pitchFamily="2" charset="2"/>
              <a:buChar char="§"/>
            </a:pPr>
            <a:r>
              <a:rPr lang="en-US" sz="2200" dirty="0" smtClean="0"/>
              <a:t>Time (hours and days) worked outside of the employee’s regular schedule must be approved in advance (even if under 40 </a:t>
            </a:r>
            <a:r>
              <a:rPr lang="en-US" sz="2200" dirty="0" err="1" smtClean="0"/>
              <a:t>hrs</a:t>
            </a:r>
            <a:r>
              <a:rPr lang="en-US" sz="2200" dirty="0" smtClean="0"/>
              <a:t> a week).  </a:t>
            </a:r>
          </a:p>
          <a:p>
            <a:pPr lvl="1">
              <a:lnSpc>
                <a:spcPct val="100000"/>
              </a:lnSpc>
              <a:spcBef>
                <a:spcPts val="600"/>
              </a:spcBef>
              <a:buFont typeface="Wingdings" panose="05000000000000000000" pitchFamily="2" charset="2"/>
              <a:buChar char="§"/>
            </a:pPr>
            <a:r>
              <a:rPr lang="en-US" sz="2200" dirty="0" smtClean="0"/>
              <a:t>Time worked unapproved must be paid regardless of prior approval.  An employee is expected to seek advance approval for overtime and over-schedule work.  If an employee fails to do so, other personnel actions may occur. </a:t>
            </a:r>
            <a:endParaRPr lang="en-US" sz="2200" dirty="0" smtClean="0">
              <a:solidFill>
                <a:srgbClr val="FF0000"/>
              </a:solidFill>
            </a:endParaRPr>
          </a:p>
          <a:p>
            <a:pPr lvl="1">
              <a:lnSpc>
                <a:spcPct val="100000"/>
              </a:lnSpc>
              <a:spcBef>
                <a:spcPts val="600"/>
              </a:spcBef>
              <a:buFont typeface="Wingdings" panose="05000000000000000000" pitchFamily="2" charset="2"/>
              <a:buChar char="§"/>
            </a:pPr>
            <a:r>
              <a:rPr lang="en-US" sz="2200" dirty="0" smtClean="0"/>
              <a:t>If overtime pay is elected the employee must be paid for overtime rather than being provided an option for compensatory time, after the fact. </a:t>
            </a:r>
          </a:p>
          <a:p>
            <a:pPr lvl="1">
              <a:lnSpc>
                <a:spcPct val="100000"/>
              </a:lnSpc>
              <a:spcBef>
                <a:spcPts val="600"/>
              </a:spcBef>
              <a:buFont typeface="Wingdings" panose="05000000000000000000" pitchFamily="2" charset="2"/>
              <a:buChar char="§"/>
            </a:pPr>
            <a:r>
              <a:rPr lang="en-US" sz="2200" dirty="0" smtClean="0"/>
              <a:t>An employee is allowed to elect either compensatory time off or overtime paid.</a:t>
            </a:r>
            <a:r>
              <a:rPr lang="en-US" sz="2200" dirty="0"/>
              <a:t> </a:t>
            </a:r>
          </a:p>
        </p:txBody>
      </p:sp>
      <p:sp>
        <p:nvSpPr>
          <p:cNvPr id="4" name="Slide Number Placeholder 3"/>
          <p:cNvSpPr>
            <a:spLocks noGrp="1"/>
          </p:cNvSpPr>
          <p:nvPr>
            <p:ph type="sldNum" sz="quarter" idx="12"/>
          </p:nvPr>
        </p:nvSpPr>
        <p:spPr/>
        <p:txBody>
          <a:bodyPr/>
          <a:lstStyle/>
          <a:p>
            <a:fld id="{81938ABB-6160-49C0-A523-F0203D847E6D}" type="slidenum">
              <a:rPr lang="en-US" smtClean="0"/>
              <a:t>10</a:t>
            </a:fld>
            <a:endParaRPr lang="en-US"/>
          </a:p>
        </p:txBody>
      </p:sp>
    </p:spTree>
    <p:extLst>
      <p:ext uri="{BB962C8B-B14F-4D97-AF65-F5344CB8AC3E}">
        <p14:creationId xmlns:p14="http://schemas.microsoft.com/office/powerpoint/2010/main" val="23877386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Overtime and Compensatory Time </a:t>
            </a:r>
            <a:br>
              <a:rPr lang="en-US" b="1" dirty="0" smtClean="0"/>
            </a:br>
            <a:r>
              <a:rPr lang="en-US" sz="2800" dirty="0" smtClean="0"/>
              <a:t>(Non-Exempt Employees)</a:t>
            </a:r>
            <a:endParaRPr lang="en-US" sz="4000" dirty="0"/>
          </a:p>
        </p:txBody>
      </p:sp>
      <p:sp>
        <p:nvSpPr>
          <p:cNvPr id="3" name="Content Placeholder 2"/>
          <p:cNvSpPr>
            <a:spLocks noGrp="1"/>
          </p:cNvSpPr>
          <p:nvPr>
            <p:ph idx="1"/>
          </p:nvPr>
        </p:nvSpPr>
        <p:spPr/>
        <p:txBody>
          <a:bodyPr>
            <a:noAutofit/>
          </a:bodyPr>
          <a:lstStyle/>
          <a:p>
            <a:pPr marL="0" indent="0">
              <a:lnSpc>
                <a:spcPct val="100000"/>
              </a:lnSpc>
              <a:spcBef>
                <a:spcPts val="600"/>
              </a:spcBef>
              <a:buNone/>
            </a:pPr>
            <a:r>
              <a:rPr lang="en-US" sz="2400" b="1" dirty="0" smtClean="0"/>
              <a:t>General Rules Cont. </a:t>
            </a:r>
            <a:endParaRPr lang="en-US" sz="2400" dirty="0"/>
          </a:p>
          <a:p>
            <a:pPr lvl="1">
              <a:lnSpc>
                <a:spcPct val="100000"/>
              </a:lnSpc>
              <a:spcBef>
                <a:spcPts val="600"/>
              </a:spcBef>
              <a:buFont typeface="Wingdings" panose="05000000000000000000" pitchFamily="2" charset="2"/>
              <a:buChar char="§"/>
            </a:pPr>
            <a:r>
              <a:rPr lang="en-US" sz="2150" dirty="0"/>
              <a:t>Elections for overtime and/or compensatory time only occur once a year. </a:t>
            </a:r>
          </a:p>
          <a:p>
            <a:pPr lvl="1">
              <a:lnSpc>
                <a:spcPct val="100000"/>
              </a:lnSpc>
              <a:spcBef>
                <a:spcPts val="600"/>
              </a:spcBef>
              <a:buFont typeface="Wingdings" panose="05000000000000000000" pitchFamily="2" charset="2"/>
              <a:buChar char="§"/>
            </a:pPr>
            <a:r>
              <a:rPr lang="en-US" sz="2150" dirty="0" smtClean="0"/>
              <a:t>An </a:t>
            </a:r>
            <a:r>
              <a:rPr lang="en-US" sz="2150" dirty="0"/>
              <a:t>employee must be permitted to use compensatory time within a reasonable period after making a request if the use of the compensatory time will not unduly disrupt the operations of the department. </a:t>
            </a:r>
          </a:p>
          <a:p>
            <a:pPr lvl="1">
              <a:lnSpc>
                <a:spcPct val="100000"/>
              </a:lnSpc>
              <a:spcBef>
                <a:spcPts val="600"/>
              </a:spcBef>
              <a:buFont typeface="Wingdings" panose="05000000000000000000" pitchFamily="2" charset="2"/>
              <a:buChar char="§"/>
            </a:pPr>
            <a:r>
              <a:rPr lang="en-US" sz="2150" dirty="0"/>
              <a:t>Generally, </a:t>
            </a:r>
            <a:r>
              <a:rPr lang="en-US" sz="2150" dirty="0" smtClean="0"/>
              <a:t>accumulated compensatory time (CTO) </a:t>
            </a:r>
            <a:r>
              <a:rPr lang="en-US" sz="2150" dirty="0"/>
              <a:t>can remain in the “bank” for six-months, after which the employee will need to take compensatory time off work or make an agreement with the supervisor for additional time to take the hours off. </a:t>
            </a:r>
          </a:p>
          <a:p>
            <a:pPr lvl="1">
              <a:lnSpc>
                <a:spcPct val="100000"/>
              </a:lnSpc>
              <a:spcBef>
                <a:spcPts val="600"/>
              </a:spcBef>
              <a:buFont typeface="Wingdings" panose="05000000000000000000" pitchFamily="2" charset="2"/>
              <a:buChar char="§"/>
            </a:pPr>
            <a:r>
              <a:rPr lang="en-US" sz="2150" dirty="0"/>
              <a:t>Multiple part-time appointments are combined for the purposes of calculating straight and premium overtime</a:t>
            </a:r>
            <a:r>
              <a:rPr lang="en-US" sz="2150" dirty="0" smtClean="0"/>
              <a:t>.</a:t>
            </a:r>
            <a:endParaRPr lang="en-US" sz="2150" dirty="0"/>
          </a:p>
        </p:txBody>
      </p:sp>
      <p:sp>
        <p:nvSpPr>
          <p:cNvPr id="4" name="Slide Number Placeholder 3"/>
          <p:cNvSpPr>
            <a:spLocks noGrp="1"/>
          </p:cNvSpPr>
          <p:nvPr>
            <p:ph type="sldNum" sz="quarter" idx="12"/>
          </p:nvPr>
        </p:nvSpPr>
        <p:spPr/>
        <p:txBody>
          <a:bodyPr/>
          <a:lstStyle/>
          <a:p>
            <a:fld id="{81938ABB-6160-49C0-A523-F0203D847E6D}" type="slidenum">
              <a:rPr lang="en-US" smtClean="0"/>
              <a:t>11</a:t>
            </a:fld>
            <a:endParaRPr lang="en-US"/>
          </a:p>
        </p:txBody>
      </p:sp>
    </p:spTree>
    <p:extLst>
      <p:ext uri="{BB962C8B-B14F-4D97-AF65-F5344CB8AC3E}">
        <p14:creationId xmlns:p14="http://schemas.microsoft.com/office/powerpoint/2010/main" val="487434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Overtime and Compensatory Time </a:t>
            </a:r>
            <a:br>
              <a:rPr lang="en-US" b="1" dirty="0" smtClean="0"/>
            </a:br>
            <a:r>
              <a:rPr lang="en-US" sz="2800" dirty="0" smtClean="0"/>
              <a:t>(Non-Exempt Employees)</a:t>
            </a:r>
            <a:endParaRPr lang="en-US" dirty="0"/>
          </a:p>
        </p:txBody>
      </p:sp>
      <p:sp>
        <p:nvSpPr>
          <p:cNvPr id="3" name="Content Placeholder 2"/>
          <p:cNvSpPr>
            <a:spLocks noGrp="1"/>
          </p:cNvSpPr>
          <p:nvPr>
            <p:ph idx="1"/>
          </p:nvPr>
        </p:nvSpPr>
        <p:spPr/>
        <p:txBody>
          <a:bodyPr>
            <a:noAutofit/>
          </a:bodyPr>
          <a:lstStyle/>
          <a:p>
            <a:pPr marL="0" indent="0">
              <a:lnSpc>
                <a:spcPct val="100000"/>
              </a:lnSpc>
              <a:spcBef>
                <a:spcPts val="0"/>
              </a:spcBef>
              <a:buNone/>
            </a:pPr>
            <a:r>
              <a:rPr lang="en-US" b="1" dirty="0" smtClean="0"/>
              <a:t>Pay </a:t>
            </a:r>
            <a:r>
              <a:rPr lang="en-US" b="1" dirty="0"/>
              <a:t>out of Compensatory Time</a:t>
            </a:r>
            <a:endParaRPr lang="en-US" dirty="0"/>
          </a:p>
          <a:p>
            <a:pPr marL="0" lvl="1" indent="0">
              <a:lnSpc>
                <a:spcPct val="100000"/>
              </a:lnSpc>
              <a:spcBef>
                <a:spcPts val="0"/>
              </a:spcBef>
              <a:buNone/>
            </a:pPr>
            <a:r>
              <a:rPr lang="en-US" dirty="0" smtClean="0"/>
              <a:t>Occurs </a:t>
            </a:r>
            <a:r>
              <a:rPr lang="en-US" dirty="0"/>
              <a:t>as follows: </a:t>
            </a:r>
            <a:endParaRPr lang="en-US" dirty="0" smtClean="0"/>
          </a:p>
          <a:p>
            <a:pPr lvl="1">
              <a:lnSpc>
                <a:spcPct val="100000"/>
              </a:lnSpc>
              <a:spcBef>
                <a:spcPts val="600"/>
              </a:spcBef>
              <a:buFont typeface="Wingdings" panose="05000000000000000000" pitchFamily="2" charset="2"/>
              <a:buChar char="§"/>
            </a:pPr>
            <a:r>
              <a:rPr lang="en-US" dirty="0" smtClean="0"/>
              <a:t>Upon </a:t>
            </a:r>
            <a:r>
              <a:rPr lang="en-US" dirty="0"/>
              <a:t>the employees separation. Payment for accrued hours of premium overtime will be based on the employee’s regular rate of pay at the time of separation or the employee’s average hourly rate during his/her last three years, whichever is higher. Other accruals of compensatory time will be paid at the employees pay rate at the time of payment.</a:t>
            </a:r>
          </a:p>
          <a:p>
            <a:pPr lvl="1">
              <a:lnSpc>
                <a:spcPct val="100000"/>
              </a:lnSpc>
              <a:spcBef>
                <a:spcPts val="600"/>
              </a:spcBef>
              <a:buFont typeface="Wingdings" panose="05000000000000000000" pitchFamily="2" charset="2"/>
              <a:buChar char="§"/>
            </a:pPr>
            <a:r>
              <a:rPr lang="en-US" smtClean="0"/>
              <a:t>Upon </a:t>
            </a:r>
            <a:r>
              <a:rPr lang="en-US" dirty="0"/>
              <a:t>promotion, reclassification, demotion or transfer to another department or location.</a:t>
            </a:r>
          </a:p>
          <a:p>
            <a:pPr lvl="1">
              <a:lnSpc>
                <a:spcPct val="100000"/>
              </a:lnSpc>
              <a:spcBef>
                <a:spcPts val="600"/>
              </a:spcBef>
              <a:buFont typeface="Wingdings" panose="05000000000000000000" pitchFamily="2" charset="2"/>
              <a:buChar char="§"/>
            </a:pPr>
            <a:r>
              <a:rPr lang="en-US" dirty="0"/>
              <a:t>Upon changing position type from non-exempt to exempt within the location. </a:t>
            </a:r>
          </a:p>
          <a:p>
            <a:pPr lvl="1">
              <a:lnSpc>
                <a:spcPct val="100000"/>
              </a:lnSpc>
              <a:spcBef>
                <a:spcPts val="600"/>
              </a:spcBef>
              <a:buFont typeface="Wingdings" panose="05000000000000000000" pitchFamily="2" charset="2"/>
              <a:buChar char="§"/>
            </a:pPr>
            <a:r>
              <a:rPr lang="en-US" dirty="0"/>
              <a:t>If not taken as compensatory time off within one year.</a:t>
            </a:r>
          </a:p>
          <a:p>
            <a:pPr lvl="1">
              <a:lnSpc>
                <a:spcPct val="100000"/>
              </a:lnSpc>
              <a:spcBef>
                <a:spcPts val="600"/>
              </a:spcBef>
              <a:buFont typeface="Wingdings" panose="05000000000000000000" pitchFamily="2" charset="2"/>
              <a:buChar char="§"/>
            </a:pPr>
            <a:r>
              <a:rPr lang="en-US" dirty="0"/>
              <a:t>If an employee accrues compensatory time but changes their election to overtime earnings during the election cycle. </a:t>
            </a:r>
            <a:endParaRPr lang="en-US" dirty="0" smtClean="0"/>
          </a:p>
          <a:p>
            <a:pPr lvl="1">
              <a:lnSpc>
                <a:spcPct val="100000"/>
              </a:lnSpc>
              <a:spcBef>
                <a:spcPts val="600"/>
              </a:spcBef>
              <a:buFont typeface="Wingdings" panose="05000000000000000000" pitchFamily="2" charset="2"/>
              <a:buChar char="§"/>
            </a:pP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12</a:t>
            </a:fld>
            <a:endParaRPr lang="en-US"/>
          </a:p>
        </p:txBody>
      </p:sp>
    </p:spTree>
    <p:extLst>
      <p:ext uri="{BB962C8B-B14F-4D97-AF65-F5344CB8AC3E}">
        <p14:creationId xmlns:p14="http://schemas.microsoft.com/office/powerpoint/2010/main" val="34202001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Time Reporting</a:t>
            </a:r>
            <a:endParaRPr lang="en-US" dirty="0"/>
          </a:p>
        </p:txBody>
      </p:sp>
      <p:sp>
        <p:nvSpPr>
          <p:cNvPr id="6" name="Slide Number Placeholder 5"/>
          <p:cNvSpPr>
            <a:spLocks noGrp="1"/>
          </p:cNvSpPr>
          <p:nvPr>
            <p:ph type="sldNum" sz="quarter" idx="12"/>
          </p:nvPr>
        </p:nvSpPr>
        <p:spPr/>
        <p:txBody>
          <a:bodyPr/>
          <a:lstStyle/>
          <a:p>
            <a:fld id="{81938ABB-6160-49C0-A523-F0203D847E6D}" type="slidenum">
              <a:rPr lang="en-US" smtClean="0"/>
              <a:t>13</a:t>
            </a:fld>
            <a:endParaRPr lang="en-US"/>
          </a:p>
        </p:txBody>
      </p:sp>
    </p:spTree>
    <p:extLst>
      <p:ext uri="{BB962C8B-B14F-4D97-AF65-F5344CB8AC3E}">
        <p14:creationId xmlns:p14="http://schemas.microsoft.com/office/powerpoint/2010/main" val="156347644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 Reporting</a:t>
            </a:r>
            <a:endParaRPr lang="en-US" dirty="0"/>
          </a:p>
        </p:txBody>
      </p:sp>
      <p:sp>
        <p:nvSpPr>
          <p:cNvPr id="3" name="Content Placeholder 2"/>
          <p:cNvSpPr>
            <a:spLocks noGrp="1"/>
          </p:cNvSpPr>
          <p:nvPr>
            <p:ph idx="1"/>
          </p:nvPr>
        </p:nvSpPr>
        <p:spPr>
          <a:xfrm>
            <a:off x="1097280" y="1857506"/>
            <a:ext cx="10515600" cy="4069569"/>
          </a:xfrm>
        </p:spPr>
        <p:txBody>
          <a:bodyPr>
            <a:noAutofit/>
          </a:bodyPr>
          <a:lstStyle/>
          <a:p>
            <a:pPr marL="0" indent="0">
              <a:spcBef>
                <a:spcPts val="1200"/>
              </a:spcBef>
              <a:buNone/>
            </a:pPr>
            <a:r>
              <a:rPr lang="en-US" sz="2400" dirty="0" smtClean="0">
                <a:effectLst/>
              </a:rPr>
              <a:t>ANR utilizes the UC Davis </a:t>
            </a:r>
            <a:r>
              <a:rPr lang="en-US" sz="2400" b="1" dirty="0" smtClean="0">
                <a:effectLst/>
              </a:rPr>
              <a:t>Time Reporting System (TRS)</a:t>
            </a:r>
            <a:r>
              <a:rPr lang="en-US" sz="2400" dirty="0" smtClean="0">
                <a:effectLst/>
              </a:rPr>
              <a:t> </a:t>
            </a:r>
            <a:r>
              <a:rPr lang="en-US" sz="2400" dirty="0"/>
              <a:t>w</a:t>
            </a:r>
            <a:r>
              <a:rPr lang="en-US" sz="2400" dirty="0" smtClean="0">
                <a:effectLst/>
              </a:rPr>
              <a:t>hich is </a:t>
            </a:r>
            <a:r>
              <a:rPr lang="en-US" sz="2400" dirty="0" smtClean="0"/>
              <a:t>the system responsible for tracking</a:t>
            </a:r>
            <a:r>
              <a:rPr lang="en-US" sz="2400" dirty="0" smtClean="0">
                <a:effectLst/>
              </a:rPr>
              <a:t> hours for biweekly employees and non-work hours for both biweekly and monthly employees.</a:t>
            </a:r>
          </a:p>
          <a:p>
            <a:pPr marL="0" indent="0">
              <a:spcBef>
                <a:spcPts val="1200"/>
              </a:spcBef>
              <a:buNone/>
            </a:pPr>
            <a:r>
              <a:rPr lang="en-US" sz="2400" b="1" dirty="0" smtClean="0"/>
              <a:t>Non-Exempt </a:t>
            </a:r>
            <a:r>
              <a:rPr lang="en-US" sz="2400" dirty="0" smtClean="0"/>
              <a:t>(Biweekly paid)</a:t>
            </a:r>
          </a:p>
          <a:p>
            <a:pPr lvl="1">
              <a:spcBef>
                <a:spcPts val="1200"/>
              </a:spcBef>
              <a:buFont typeface="Wingdings" panose="05000000000000000000" pitchFamily="2" charset="2"/>
              <a:buChar char="§"/>
            </a:pPr>
            <a:r>
              <a:rPr lang="en-US" sz="2400" dirty="0" smtClean="0">
                <a:effectLst/>
              </a:rPr>
              <a:t>Employees enter all </a:t>
            </a:r>
            <a:r>
              <a:rPr lang="en-US" sz="2400" b="1" dirty="0" smtClean="0">
                <a:effectLst/>
              </a:rPr>
              <a:t>work</a:t>
            </a:r>
            <a:r>
              <a:rPr lang="en-US" sz="2400" dirty="0" smtClean="0">
                <a:effectLst/>
              </a:rPr>
              <a:t> and all </a:t>
            </a:r>
            <a:r>
              <a:rPr lang="en-US" sz="2400" b="1" dirty="0" smtClean="0">
                <a:effectLst/>
              </a:rPr>
              <a:t>leave</a:t>
            </a:r>
            <a:r>
              <a:rPr lang="en-US" sz="2400" dirty="0" smtClean="0">
                <a:effectLst/>
              </a:rPr>
              <a:t> hours on their timesheet</a:t>
            </a:r>
            <a:endParaRPr lang="en-US" sz="2400" dirty="0" smtClean="0"/>
          </a:p>
          <a:p>
            <a:pPr marL="0" indent="0">
              <a:spcBef>
                <a:spcPts val="1200"/>
              </a:spcBef>
              <a:buNone/>
            </a:pPr>
            <a:r>
              <a:rPr lang="en-US" sz="2400" b="1" dirty="0" smtClean="0"/>
              <a:t>Exempt</a:t>
            </a:r>
            <a:r>
              <a:rPr lang="en-US" sz="2400" dirty="0" smtClean="0"/>
              <a:t> (Monthly paid)</a:t>
            </a:r>
          </a:p>
          <a:p>
            <a:pPr lvl="1">
              <a:spcBef>
                <a:spcPts val="1200"/>
              </a:spcBef>
              <a:buFont typeface="Wingdings" panose="05000000000000000000" pitchFamily="2" charset="2"/>
              <a:buChar char="§"/>
            </a:pPr>
            <a:r>
              <a:rPr lang="en-US" sz="2400" dirty="0" smtClean="0">
                <a:effectLst/>
              </a:rPr>
              <a:t>Employees enter their </a:t>
            </a:r>
            <a:r>
              <a:rPr lang="en-US" sz="2400" b="1" dirty="0" smtClean="0">
                <a:effectLst/>
              </a:rPr>
              <a:t>leave</a:t>
            </a:r>
            <a:r>
              <a:rPr lang="en-US" sz="2400" dirty="0" smtClean="0">
                <a:effectLst/>
              </a:rPr>
              <a:t> hours OR report the </a:t>
            </a:r>
            <a:r>
              <a:rPr lang="en-US" sz="2400" b="1" dirty="0" smtClean="0">
                <a:effectLst/>
              </a:rPr>
              <a:t>absence of any leave hours</a:t>
            </a:r>
            <a:r>
              <a:rPr lang="en-US" sz="2400" dirty="0" smtClean="0">
                <a:effectLst/>
              </a:rPr>
              <a:t> on their timesheet</a:t>
            </a:r>
            <a:endParaRPr lang="en-US" sz="2400" dirty="0" smtClean="0"/>
          </a:p>
        </p:txBody>
      </p:sp>
      <p:sp>
        <p:nvSpPr>
          <p:cNvPr id="4" name="Slide Number Placeholder 3"/>
          <p:cNvSpPr>
            <a:spLocks noGrp="1"/>
          </p:cNvSpPr>
          <p:nvPr>
            <p:ph type="sldNum" sz="quarter" idx="12"/>
          </p:nvPr>
        </p:nvSpPr>
        <p:spPr/>
        <p:txBody>
          <a:bodyPr/>
          <a:lstStyle/>
          <a:p>
            <a:fld id="{81938ABB-6160-49C0-A523-F0203D847E6D}" type="slidenum">
              <a:rPr lang="en-US" smtClean="0"/>
              <a:t>14</a:t>
            </a:fld>
            <a:endParaRPr lang="en-US"/>
          </a:p>
        </p:txBody>
      </p:sp>
    </p:spTree>
    <p:extLst>
      <p:ext uri="{BB962C8B-B14F-4D97-AF65-F5344CB8AC3E}">
        <p14:creationId xmlns:p14="http://schemas.microsoft.com/office/powerpoint/2010/main" val="264899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 Reporting</a:t>
            </a:r>
            <a:endParaRPr lang="en-US" sz="2800" b="1" dirty="0"/>
          </a:p>
        </p:txBody>
      </p:sp>
      <p:sp>
        <p:nvSpPr>
          <p:cNvPr id="3" name="Content Placeholder 2"/>
          <p:cNvSpPr>
            <a:spLocks noGrp="1"/>
          </p:cNvSpPr>
          <p:nvPr>
            <p:ph idx="1"/>
          </p:nvPr>
        </p:nvSpPr>
        <p:spPr>
          <a:xfrm>
            <a:off x="1097280" y="1857506"/>
            <a:ext cx="10515600" cy="4683014"/>
          </a:xfrm>
        </p:spPr>
        <p:txBody>
          <a:bodyPr>
            <a:noAutofit/>
          </a:bodyPr>
          <a:lstStyle/>
          <a:p>
            <a:pPr marL="0" indent="0">
              <a:spcBef>
                <a:spcPts val="1200"/>
              </a:spcBef>
              <a:buNone/>
            </a:pPr>
            <a:r>
              <a:rPr lang="en-US" sz="2800" b="1" dirty="0" smtClean="0"/>
              <a:t>All hours worked must be entered into the TRS system </a:t>
            </a:r>
            <a:r>
              <a:rPr lang="en-US" sz="2800" dirty="0" smtClean="0"/>
              <a:t>and cannot be tracked in side agreements or separate systems. </a:t>
            </a:r>
            <a:r>
              <a:rPr lang="en-US" sz="2800" dirty="0"/>
              <a:t>In order to manage and effectively address our legal and regulatory responsibilities as an employer, this system is required for all time reporting. </a:t>
            </a:r>
            <a:endParaRPr lang="en-US" sz="2800" dirty="0" smtClean="0"/>
          </a:p>
          <a:p>
            <a:pPr marL="0" indent="0">
              <a:spcBef>
                <a:spcPts val="1200"/>
              </a:spcBef>
              <a:buNone/>
            </a:pPr>
            <a:r>
              <a:rPr lang="en-US" sz="2800" dirty="0" smtClean="0"/>
              <a:t>Calendaring and spreadsheets in addition to the TRS system is acceptable as long as all hours match what is entered into TRS.  </a:t>
            </a:r>
          </a:p>
        </p:txBody>
      </p:sp>
      <p:sp>
        <p:nvSpPr>
          <p:cNvPr id="4" name="Slide Number Placeholder 3"/>
          <p:cNvSpPr>
            <a:spLocks noGrp="1"/>
          </p:cNvSpPr>
          <p:nvPr>
            <p:ph type="sldNum" sz="quarter" idx="12"/>
          </p:nvPr>
        </p:nvSpPr>
        <p:spPr/>
        <p:txBody>
          <a:bodyPr/>
          <a:lstStyle/>
          <a:p>
            <a:fld id="{81938ABB-6160-49C0-A523-F0203D847E6D}" type="slidenum">
              <a:rPr lang="en-US" smtClean="0"/>
              <a:t>15</a:t>
            </a:fld>
            <a:endParaRPr lang="en-US"/>
          </a:p>
        </p:txBody>
      </p:sp>
    </p:spTree>
    <p:extLst>
      <p:ext uri="{BB962C8B-B14F-4D97-AF65-F5344CB8AC3E}">
        <p14:creationId xmlns:p14="http://schemas.microsoft.com/office/powerpoint/2010/main" val="7145483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Time Reporting</a:t>
            </a:r>
            <a:endParaRPr lang="en-US" sz="3000" b="1" dirty="0"/>
          </a:p>
        </p:txBody>
      </p:sp>
      <p:sp>
        <p:nvSpPr>
          <p:cNvPr id="3" name="Content Placeholder 2"/>
          <p:cNvSpPr>
            <a:spLocks noGrp="1"/>
          </p:cNvSpPr>
          <p:nvPr>
            <p:ph idx="1"/>
          </p:nvPr>
        </p:nvSpPr>
        <p:spPr>
          <a:xfrm>
            <a:off x="1097280" y="1857506"/>
            <a:ext cx="10515600" cy="2989916"/>
          </a:xfrm>
        </p:spPr>
        <p:txBody>
          <a:bodyPr>
            <a:noAutofit/>
          </a:bodyPr>
          <a:lstStyle/>
          <a:p>
            <a:pPr marL="0" indent="0">
              <a:buNone/>
            </a:pPr>
            <a:r>
              <a:rPr lang="en-US" sz="2800" dirty="0" smtClean="0"/>
              <a:t>When an employee submits their timesheet, they are verifying that this is the legal and official record of time worked.  By submitting the timesheet each employee is verifying “</a:t>
            </a:r>
            <a:r>
              <a:rPr lang="en-US" sz="2800" b="1" dirty="0"/>
              <a:t>I understand any misstatement or falsification of hours on this time sheet may be cause for disciplinary action up to and including termination</a:t>
            </a:r>
            <a:r>
              <a:rPr lang="en-US" sz="2800" b="1" dirty="0" smtClean="0"/>
              <a:t>.”</a:t>
            </a:r>
            <a:endParaRPr lang="en-US" sz="2800" dirty="0" smtClean="0"/>
          </a:p>
        </p:txBody>
      </p:sp>
      <p:sp>
        <p:nvSpPr>
          <p:cNvPr id="4" name="Slide Number Placeholder 3"/>
          <p:cNvSpPr>
            <a:spLocks noGrp="1"/>
          </p:cNvSpPr>
          <p:nvPr>
            <p:ph type="sldNum" sz="quarter" idx="12"/>
          </p:nvPr>
        </p:nvSpPr>
        <p:spPr/>
        <p:txBody>
          <a:bodyPr/>
          <a:lstStyle/>
          <a:p>
            <a:fld id="{81938ABB-6160-49C0-A523-F0203D847E6D}" type="slidenum">
              <a:rPr lang="en-US" smtClean="0"/>
              <a:t>16</a:t>
            </a:fld>
            <a:endParaRPr lang="en-US"/>
          </a:p>
        </p:txBody>
      </p:sp>
    </p:spTree>
    <p:extLst>
      <p:ext uri="{BB962C8B-B14F-4D97-AF65-F5344CB8AC3E}">
        <p14:creationId xmlns:p14="http://schemas.microsoft.com/office/powerpoint/2010/main" val="20891328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Travel</a:t>
            </a:r>
            <a:endParaRPr lang="en-US" dirty="0"/>
          </a:p>
        </p:txBody>
      </p:sp>
      <p:sp>
        <p:nvSpPr>
          <p:cNvPr id="2" name="Slide Number Placeholder 1"/>
          <p:cNvSpPr>
            <a:spLocks noGrp="1"/>
          </p:cNvSpPr>
          <p:nvPr>
            <p:ph type="sldNum" sz="quarter" idx="12"/>
          </p:nvPr>
        </p:nvSpPr>
        <p:spPr/>
        <p:txBody>
          <a:bodyPr/>
          <a:lstStyle/>
          <a:p>
            <a:fld id="{81938ABB-6160-49C0-A523-F0203D847E6D}" type="slidenum">
              <a:rPr lang="en-US" smtClean="0"/>
              <a:t>17</a:t>
            </a:fld>
            <a:endParaRPr lang="en-US"/>
          </a:p>
        </p:txBody>
      </p:sp>
    </p:spTree>
    <p:extLst>
      <p:ext uri="{BB962C8B-B14F-4D97-AF65-F5344CB8AC3E}">
        <p14:creationId xmlns:p14="http://schemas.microsoft.com/office/powerpoint/2010/main" val="256872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7963" y="915969"/>
            <a:ext cx="10515600" cy="806851"/>
          </a:xfrm>
        </p:spPr>
        <p:txBody>
          <a:bodyPr/>
          <a:lstStyle/>
          <a:p>
            <a:r>
              <a:rPr lang="en-US" b="1" dirty="0" smtClean="0"/>
              <a:t>Travel – </a:t>
            </a:r>
            <a:r>
              <a:rPr lang="en-US" sz="4400" b="1" dirty="0" smtClean="0"/>
              <a:t>Non-Exempt Employees </a:t>
            </a:r>
            <a:endParaRPr lang="en-US" sz="4400" b="1" dirty="0"/>
          </a:p>
        </p:txBody>
      </p:sp>
      <p:graphicFrame>
        <p:nvGraphicFramePr>
          <p:cNvPr id="4" name="Table 3"/>
          <p:cNvGraphicFramePr>
            <a:graphicFrameLocks noGrp="1"/>
          </p:cNvGraphicFramePr>
          <p:nvPr>
            <p:extLst>
              <p:ext uri="{D42A27DB-BD31-4B8C-83A1-F6EECF244321}">
                <p14:modId xmlns:p14="http://schemas.microsoft.com/office/powerpoint/2010/main" val="2932238258"/>
              </p:ext>
            </p:extLst>
          </p:nvPr>
        </p:nvGraphicFramePr>
        <p:xfrm>
          <a:off x="1107964" y="1900777"/>
          <a:ext cx="10085173" cy="4092399"/>
        </p:xfrm>
        <a:graphic>
          <a:graphicData uri="http://schemas.openxmlformats.org/drawingml/2006/table">
            <a:tbl>
              <a:tblPr firstRow="1" firstCol="1" bandRow="1">
                <a:tableStyleId>{5C22544A-7EE6-4342-B048-85BDC9FD1C3A}</a:tableStyleId>
              </a:tblPr>
              <a:tblGrid>
                <a:gridCol w="1436932"/>
                <a:gridCol w="8648241"/>
              </a:tblGrid>
              <a:tr h="491319">
                <a:tc gridSpan="2">
                  <a:txBody>
                    <a:bodyPr/>
                    <a:lstStyle/>
                    <a:p>
                      <a:pPr marL="0" marR="0" algn="ctr">
                        <a:lnSpc>
                          <a:spcPct val="107000"/>
                        </a:lnSpc>
                        <a:spcBef>
                          <a:spcPts val="0"/>
                        </a:spcBef>
                        <a:spcAft>
                          <a:spcPts val="0"/>
                        </a:spcAft>
                      </a:pPr>
                      <a:r>
                        <a:rPr lang="en-US" sz="1800" dirty="0">
                          <a:solidFill>
                            <a:schemeClr val="tx1"/>
                          </a:solidFill>
                          <a:effectLst/>
                        </a:rPr>
                        <a:t>Same Day</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r>
              <a:tr h="1845386">
                <a:tc>
                  <a:txBody>
                    <a:bodyPr/>
                    <a:lstStyle/>
                    <a:p>
                      <a:pPr marL="0" marR="0">
                        <a:lnSpc>
                          <a:spcPct val="107000"/>
                        </a:lnSpc>
                        <a:spcBef>
                          <a:spcPts val="0"/>
                        </a:spcBef>
                        <a:spcAft>
                          <a:spcPts val="0"/>
                        </a:spcAft>
                      </a:pPr>
                      <a:r>
                        <a:rPr lang="en-US" sz="1500" dirty="0">
                          <a:solidFill>
                            <a:schemeClr val="tx1"/>
                          </a:solidFill>
                          <a:effectLst/>
                        </a:rPr>
                        <a:t>Regular Work Hours     </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Assigned travel during an employee’s regular working hours on work days is counted as time worked.      </a:t>
                      </a:r>
                    </a:p>
                    <a:p>
                      <a:pPr marL="342900" marR="0" lvl="0" indent="-342900">
                        <a:lnSpc>
                          <a:spcPct val="100000"/>
                        </a:lnSpc>
                        <a:spcBef>
                          <a:spcPts val="600"/>
                        </a:spcBef>
                        <a:spcAft>
                          <a:spcPts val="0"/>
                        </a:spcAft>
                        <a:buFont typeface="Symbol" panose="05050102010706020507" pitchFamily="18" charset="2"/>
                        <a:buChar char=""/>
                      </a:pPr>
                      <a:r>
                        <a:rPr lang="en-US" sz="1500" dirty="0" smtClean="0">
                          <a:solidFill>
                            <a:schemeClr val="tx1"/>
                          </a:solidFill>
                          <a:effectLst/>
                        </a:rPr>
                        <a:t>Traveling </a:t>
                      </a:r>
                      <a:r>
                        <a:rPr lang="en-US" sz="1500" dirty="0">
                          <a:solidFill>
                            <a:schemeClr val="tx1"/>
                          </a:solidFill>
                          <a:effectLst/>
                        </a:rPr>
                        <a:t>from work site to work site during the workday counts as time </a:t>
                      </a:r>
                      <a:r>
                        <a:rPr lang="en-US" sz="1500" dirty="0" smtClean="0">
                          <a:solidFill>
                            <a:schemeClr val="tx1"/>
                          </a:solidFill>
                          <a:effectLst/>
                        </a:rPr>
                        <a:t>worked.</a:t>
                      </a:r>
                    </a:p>
                    <a:p>
                      <a:pPr marL="342900" marR="0" lvl="0" indent="-342900">
                        <a:lnSpc>
                          <a:spcPct val="100000"/>
                        </a:lnSpc>
                        <a:spcBef>
                          <a:spcPts val="600"/>
                        </a:spcBef>
                        <a:spcAft>
                          <a:spcPts val="0"/>
                        </a:spcAft>
                        <a:buFont typeface="Symbol" panose="05050102010706020507" pitchFamily="18" charset="2"/>
                        <a:buChar char=""/>
                      </a:pPr>
                      <a:r>
                        <a:rPr lang="en-US" sz="1500" dirty="0" smtClean="0">
                          <a:solidFill>
                            <a:schemeClr val="tx1"/>
                          </a:solidFill>
                          <a:effectLst/>
                        </a:rPr>
                        <a:t>Travel </a:t>
                      </a:r>
                      <a:r>
                        <a:rPr lang="en-US" sz="1500" dirty="0">
                          <a:solidFill>
                            <a:schemeClr val="tx1"/>
                          </a:solidFill>
                          <a:effectLst/>
                        </a:rPr>
                        <a:t>time during scheduled days off is counted as time worked.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Travel time between home and the work place is not time worked, unless the alternate work site is outside the normal commuting area of the employee’s home location. </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755694">
                <a:tc>
                  <a:txBody>
                    <a:bodyPr/>
                    <a:lstStyle/>
                    <a:p>
                      <a:pPr marL="0" marR="0">
                        <a:lnSpc>
                          <a:spcPct val="107000"/>
                        </a:lnSpc>
                        <a:spcBef>
                          <a:spcPts val="0"/>
                        </a:spcBef>
                        <a:spcAft>
                          <a:spcPts val="0"/>
                        </a:spcAft>
                      </a:pPr>
                      <a:r>
                        <a:rPr lang="en-US" sz="1500" dirty="0">
                          <a:solidFill>
                            <a:schemeClr val="tx1"/>
                          </a:solidFill>
                          <a:effectLst/>
                        </a:rPr>
                        <a:t>Overtime</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Time spent traveling from job site to job site outside of regular work hours is considered overtime.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Travel from </a:t>
                      </a:r>
                      <a:r>
                        <a:rPr lang="en-US" sz="1500" dirty="0" smtClean="0">
                          <a:solidFill>
                            <a:schemeClr val="tx1"/>
                          </a:solidFill>
                          <a:effectLst/>
                        </a:rPr>
                        <a:t>job site </a:t>
                      </a:r>
                      <a:r>
                        <a:rPr lang="en-US" sz="1500" dirty="0">
                          <a:solidFill>
                            <a:schemeClr val="tx1"/>
                          </a:solidFill>
                          <a:effectLst/>
                        </a:rPr>
                        <a:t>to home is not counted as overtime or time worked.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Time spent traveling by plane outside of the commute area is considered time worked.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Hours worked outside of the regular work </a:t>
                      </a:r>
                      <a:r>
                        <a:rPr lang="en-US" sz="1500" dirty="0" smtClean="0">
                          <a:solidFill>
                            <a:schemeClr val="tx1"/>
                          </a:solidFill>
                          <a:effectLst/>
                        </a:rPr>
                        <a:t>hours (including</a:t>
                      </a:r>
                      <a:r>
                        <a:rPr lang="en-US" sz="1500" baseline="0" dirty="0" smtClean="0">
                          <a:solidFill>
                            <a:schemeClr val="tx1"/>
                          </a:solidFill>
                          <a:effectLst/>
                        </a:rPr>
                        <a:t> travel)</a:t>
                      </a:r>
                      <a:r>
                        <a:rPr lang="en-US" sz="1500" dirty="0" smtClean="0">
                          <a:solidFill>
                            <a:schemeClr val="tx1"/>
                          </a:solidFill>
                          <a:effectLst/>
                        </a:rPr>
                        <a:t> </a:t>
                      </a:r>
                      <a:r>
                        <a:rPr lang="en-US" sz="1500" dirty="0">
                          <a:solidFill>
                            <a:schemeClr val="tx1"/>
                          </a:solidFill>
                          <a:effectLst/>
                        </a:rPr>
                        <a:t>must be approved in advance. </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 name="Slide Number Placeholder 2"/>
          <p:cNvSpPr>
            <a:spLocks noGrp="1"/>
          </p:cNvSpPr>
          <p:nvPr>
            <p:ph type="sldNum" sz="quarter" idx="12"/>
          </p:nvPr>
        </p:nvSpPr>
        <p:spPr/>
        <p:txBody>
          <a:bodyPr/>
          <a:lstStyle/>
          <a:p>
            <a:fld id="{81938ABB-6160-49C0-A523-F0203D847E6D}" type="slidenum">
              <a:rPr lang="en-US" smtClean="0"/>
              <a:t>18</a:t>
            </a:fld>
            <a:endParaRPr lang="en-US"/>
          </a:p>
        </p:txBody>
      </p:sp>
    </p:spTree>
    <p:extLst>
      <p:ext uri="{BB962C8B-B14F-4D97-AF65-F5344CB8AC3E}">
        <p14:creationId xmlns:p14="http://schemas.microsoft.com/office/powerpoint/2010/main" val="40262118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6963" y="929244"/>
            <a:ext cx="10515600" cy="806851"/>
          </a:xfrm>
        </p:spPr>
        <p:txBody>
          <a:bodyPr/>
          <a:lstStyle/>
          <a:p>
            <a:r>
              <a:rPr lang="en-US" b="1" dirty="0"/>
              <a:t>Travel – </a:t>
            </a:r>
            <a:r>
              <a:rPr lang="en-US" sz="4400" b="1" dirty="0"/>
              <a:t>Non-Exempt Employees </a:t>
            </a:r>
            <a:endParaRPr lang="en-US" b="1" dirty="0"/>
          </a:p>
        </p:txBody>
      </p:sp>
      <p:graphicFrame>
        <p:nvGraphicFramePr>
          <p:cNvPr id="3" name="Table 2"/>
          <p:cNvGraphicFramePr>
            <a:graphicFrameLocks noGrp="1"/>
          </p:cNvGraphicFramePr>
          <p:nvPr>
            <p:extLst>
              <p:ext uri="{D42A27DB-BD31-4B8C-83A1-F6EECF244321}">
                <p14:modId xmlns:p14="http://schemas.microsoft.com/office/powerpoint/2010/main" val="3000324697"/>
              </p:ext>
            </p:extLst>
          </p:nvPr>
        </p:nvGraphicFramePr>
        <p:xfrm>
          <a:off x="1096963" y="1873251"/>
          <a:ext cx="10118208" cy="4003694"/>
        </p:xfrm>
        <a:graphic>
          <a:graphicData uri="http://schemas.openxmlformats.org/drawingml/2006/table">
            <a:tbl>
              <a:tblPr firstRow="1" firstCol="1" bandRow="1">
                <a:tableStyleId>{5C22544A-7EE6-4342-B048-85BDC9FD1C3A}</a:tableStyleId>
              </a:tblPr>
              <a:tblGrid>
                <a:gridCol w="1544673"/>
                <a:gridCol w="8573535"/>
              </a:tblGrid>
              <a:tr h="403858">
                <a:tc gridSpan="2">
                  <a:txBody>
                    <a:bodyPr/>
                    <a:lstStyle/>
                    <a:p>
                      <a:pPr marL="0" marR="0" algn="ctr">
                        <a:lnSpc>
                          <a:spcPct val="107000"/>
                        </a:lnSpc>
                        <a:spcBef>
                          <a:spcPts val="0"/>
                        </a:spcBef>
                        <a:spcAft>
                          <a:spcPts val="0"/>
                        </a:spcAft>
                      </a:pPr>
                      <a:r>
                        <a:rPr lang="en-US" sz="1800" dirty="0">
                          <a:solidFill>
                            <a:schemeClr val="tx1"/>
                          </a:solidFill>
                          <a:effectLst/>
                        </a:rPr>
                        <a:t>Overnight</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r>
              <a:tr h="1771036">
                <a:tc>
                  <a:txBody>
                    <a:bodyPr/>
                    <a:lstStyle/>
                    <a:p>
                      <a:pPr marL="0" marR="0" algn="l">
                        <a:lnSpc>
                          <a:spcPct val="100000"/>
                        </a:lnSpc>
                        <a:spcBef>
                          <a:spcPts val="0"/>
                        </a:spcBef>
                        <a:spcAft>
                          <a:spcPts val="0"/>
                        </a:spcAft>
                      </a:pPr>
                      <a:r>
                        <a:rPr lang="en-US" sz="1500" b="1" dirty="0">
                          <a:solidFill>
                            <a:schemeClr val="tx1"/>
                          </a:solidFill>
                          <a:effectLst/>
                        </a:rPr>
                        <a:t>Regular Work Hours     </a:t>
                      </a:r>
                      <a:endParaRPr lang="en-US" sz="15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Travel that keeps an employee away from home overnight counts as hours worked when it cuts across the employee's workday, both on regular working days and during those corresponding hours on nonworking </a:t>
                      </a:r>
                      <a:r>
                        <a:rPr lang="en-US" sz="1500" dirty="0" smtClean="0">
                          <a:solidFill>
                            <a:schemeClr val="tx1"/>
                          </a:solidFill>
                          <a:effectLst/>
                        </a:rPr>
                        <a:t>days (weekends). </a:t>
                      </a:r>
                      <a:r>
                        <a:rPr lang="en-US" sz="1500" dirty="0">
                          <a:solidFill>
                            <a:schemeClr val="tx1"/>
                          </a:solidFill>
                          <a:effectLst/>
                        </a:rPr>
                        <a:t> </a:t>
                      </a:r>
                    </a:p>
                    <a:p>
                      <a:pPr marL="742950" marR="0" lvl="1" indent="-285750">
                        <a:lnSpc>
                          <a:spcPct val="100000"/>
                        </a:lnSpc>
                        <a:spcBef>
                          <a:spcPts val="600"/>
                        </a:spcBef>
                        <a:spcAft>
                          <a:spcPts val="0"/>
                        </a:spcAft>
                        <a:buFont typeface="Courier New" panose="02070309020205020404" pitchFamily="49" charset="0"/>
                        <a:buChar char="o"/>
                      </a:pPr>
                      <a:r>
                        <a:rPr lang="en-US" sz="1500" i="1" dirty="0" smtClean="0">
                          <a:solidFill>
                            <a:schemeClr val="tx1"/>
                          </a:solidFill>
                          <a:effectLst/>
                        </a:rPr>
                        <a:t>Time </a:t>
                      </a:r>
                      <a:r>
                        <a:rPr lang="en-US" sz="1500" i="1" dirty="0">
                          <a:solidFill>
                            <a:schemeClr val="tx1"/>
                          </a:solidFill>
                          <a:effectLst/>
                        </a:rPr>
                        <a:t>spent on an airplane or as a passenger in a vehicle does not count as time </a:t>
                      </a:r>
                      <a:r>
                        <a:rPr lang="en-US" sz="1500" i="1" dirty="0" smtClean="0">
                          <a:solidFill>
                            <a:schemeClr val="tx1"/>
                          </a:solidFill>
                          <a:effectLst/>
                        </a:rPr>
                        <a:t>worked if it is outside of regular work hours.  </a:t>
                      </a:r>
                      <a:r>
                        <a:rPr lang="en-US" sz="1500" i="1" dirty="0">
                          <a:solidFill>
                            <a:schemeClr val="tx1"/>
                          </a:solidFill>
                          <a:effectLst/>
                        </a:rPr>
                        <a:t>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The time spent traveling from home to the airport and the airport to home shall not be time worked.</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28800">
                <a:tc>
                  <a:txBody>
                    <a:bodyPr/>
                    <a:lstStyle/>
                    <a:p>
                      <a:pPr marL="0" marR="0" algn="l">
                        <a:lnSpc>
                          <a:spcPct val="100000"/>
                        </a:lnSpc>
                        <a:spcBef>
                          <a:spcPts val="0"/>
                        </a:spcBef>
                        <a:spcAft>
                          <a:spcPts val="0"/>
                        </a:spcAft>
                      </a:pPr>
                      <a:r>
                        <a:rPr lang="en-US" sz="1500" b="1" dirty="0">
                          <a:solidFill>
                            <a:schemeClr val="tx1"/>
                          </a:solidFill>
                          <a:effectLst/>
                        </a:rPr>
                        <a:t>Overtime</a:t>
                      </a:r>
                      <a:endParaRPr lang="en-US" sz="15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Travel that keeps an employee away from home overnight and that occurs outside the employee’s normal working hours is not considered as hours of work.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If an employee is a passenger while traveling outside of regular work hours but is working during those hours; this is considered time worked/overtime.   </a:t>
                      </a:r>
                    </a:p>
                    <a:p>
                      <a:pPr marL="342900" marR="0" lvl="0" indent="-342900">
                        <a:lnSpc>
                          <a:spcPct val="100000"/>
                        </a:lnSpc>
                        <a:spcBef>
                          <a:spcPts val="600"/>
                        </a:spcBef>
                        <a:spcAft>
                          <a:spcPts val="0"/>
                        </a:spcAft>
                        <a:buFont typeface="Symbol" panose="05050102010706020507" pitchFamily="18" charset="2"/>
                        <a:buChar char=""/>
                      </a:pPr>
                      <a:r>
                        <a:rPr lang="en-US" sz="1500" dirty="0">
                          <a:solidFill>
                            <a:schemeClr val="tx1"/>
                          </a:solidFill>
                          <a:effectLst/>
                        </a:rPr>
                        <a:t>Hours worked outside of the regular work hours must be approved in advance. </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804" marR="578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Slide Number Placeholder 3"/>
          <p:cNvSpPr>
            <a:spLocks noGrp="1"/>
          </p:cNvSpPr>
          <p:nvPr>
            <p:ph type="sldNum" sz="quarter" idx="12"/>
          </p:nvPr>
        </p:nvSpPr>
        <p:spPr/>
        <p:txBody>
          <a:bodyPr/>
          <a:lstStyle/>
          <a:p>
            <a:fld id="{81938ABB-6160-49C0-A523-F0203D847E6D}" type="slidenum">
              <a:rPr lang="en-US" smtClean="0"/>
              <a:t>19</a:t>
            </a:fld>
            <a:endParaRPr lang="en-US"/>
          </a:p>
        </p:txBody>
      </p:sp>
    </p:spTree>
    <p:extLst>
      <p:ext uri="{BB962C8B-B14F-4D97-AF65-F5344CB8AC3E}">
        <p14:creationId xmlns:p14="http://schemas.microsoft.com/office/powerpoint/2010/main" val="1778826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7356"/>
          </a:xfrm>
        </p:spPr>
        <p:txBody>
          <a:bodyPr/>
          <a:lstStyle/>
          <a:p>
            <a:r>
              <a:rPr lang="en-US" b="1" dirty="0" smtClean="0"/>
              <a:t>Table of Contents	</a:t>
            </a:r>
            <a:endParaRPr lang="en-US" b="1" dirty="0"/>
          </a:p>
        </p:txBody>
      </p:sp>
      <p:sp>
        <p:nvSpPr>
          <p:cNvPr id="3" name="Content Placeholder 2"/>
          <p:cNvSpPr>
            <a:spLocks noGrp="1"/>
          </p:cNvSpPr>
          <p:nvPr>
            <p:ph idx="1"/>
          </p:nvPr>
        </p:nvSpPr>
        <p:spPr>
          <a:xfrm>
            <a:off x="1097280" y="1845734"/>
            <a:ext cx="10058400" cy="4378796"/>
          </a:xfrm>
        </p:spPr>
        <p:txBody>
          <a:bodyPr>
            <a:noAutofit/>
          </a:bodyPr>
          <a:lstStyle/>
          <a:p>
            <a:pPr marL="514350" indent="-514350">
              <a:spcBef>
                <a:spcPts val="300"/>
              </a:spcBef>
              <a:spcAft>
                <a:spcPts val="0"/>
              </a:spcAft>
              <a:buClrTx/>
              <a:buFont typeface="+mj-lt"/>
              <a:buAutoNum type="romanUcPeriod"/>
            </a:pPr>
            <a:r>
              <a:rPr lang="en-US" dirty="0" smtClean="0"/>
              <a:t>Overview</a:t>
            </a:r>
          </a:p>
          <a:p>
            <a:pPr marL="514350" indent="-514350">
              <a:spcBef>
                <a:spcPts val="300"/>
              </a:spcBef>
              <a:spcAft>
                <a:spcPts val="0"/>
              </a:spcAft>
              <a:buClrTx/>
              <a:buFont typeface="+mj-lt"/>
              <a:buAutoNum type="romanUcPeriod"/>
            </a:pPr>
            <a:r>
              <a:rPr lang="en-US" dirty="0" smtClean="0"/>
              <a:t>Compensation </a:t>
            </a:r>
          </a:p>
          <a:p>
            <a:pPr marL="514350" indent="-514350">
              <a:spcBef>
                <a:spcPts val="300"/>
              </a:spcBef>
              <a:spcAft>
                <a:spcPts val="0"/>
              </a:spcAft>
              <a:buClrTx/>
              <a:buFont typeface="+mj-lt"/>
              <a:buAutoNum type="romanUcPeriod"/>
            </a:pPr>
            <a:r>
              <a:rPr lang="en-US" dirty="0" smtClean="0"/>
              <a:t>Overtime and Compensatory Time</a:t>
            </a:r>
          </a:p>
          <a:p>
            <a:pPr marL="514350" indent="-514350">
              <a:spcBef>
                <a:spcPts val="300"/>
              </a:spcBef>
              <a:spcAft>
                <a:spcPts val="0"/>
              </a:spcAft>
              <a:buClrTx/>
              <a:buFont typeface="+mj-lt"/>
              <a:buAutoNum type="romanUcPeriod"/>
            </a:pPr>
            <a:r>
              <a:rPr lang="en-US" dirty="0" smtClean="0"/>
              <a:t>Time Reporting </a:t>
            </a:r>
          </a:p>
          <a:p>
            <a:pPr marL="514350" indent="-514350">
              <a:spcBef>
                <a:spcPts val="300"/>
              </a:spcBef>
              <a:spcAft>
                <a:spcPts val="0"/>
              </a:spcAft>
              <a:buClrTx/>
              <a:buFont typeface="+mj-lt"/>
              <a:buAutoNum type="romanUcPeriod"/>
            </a:pPr>
            <a:r>
              <a:rPr lang="en-US" dirty="0" smtClean="0"/>
              <a:t>Workweek</a:t>
            </a:r>
          </a:p>
          <a:p>
            <a:pPr marL="514350" indent="-514350">
              <a:spcBef>
                <a:spcPts val="300"/>
              </a:spcBef>
              <a:spcAft>
                <a:spcPts val="0"/>
              </a:spcAft>
              <a:buClrTx/>
              <a:buFont typeface="+mj-lt"/>
              <a:buAutoNum type="romanUcPeriod"/>
            </a:pPr>
            <a:r>
              <a:rPr lang="en-US" dirty="0" smtClean="0"/>
              <a:t>Alternate Work Schedules</a:t>
            </a:r>
          </a:p>
          <a:p>
            <a:pPr marL="514350" indent="-514350">
              <a:spcBef>
                <a:spcPts val="300"/>
              </a:spcBef>
              <a:spcAft>
                <a:spcPts val="0"/>
              </a:spcAft>
              <a:buClrTx/>
              <a:buFont typeface="+mj-lt"/>
              <a:buAutoNum type="romanUcPeriod"/>
            </a:pPr>
            <a:r>
              <a:rPr lang="en-US" dirty="0" smtClean="0"/>
              <a:t>Meal Breaks and Rest Periods</a:t>
            </a:r>
          </a:p>
          <a:p>
            <a:pPr marL="514350" indent="-514350">
              <a:spcBef>
                <a:spcPts val="300"/>
              </a:spcBef>
              <a:spcAft>
                <a:spcPts val="0"/>
              </a:spcAft>
              <a:buClrTx/>
              <a:buFont typeface="+mj-lt"/>
              <a:buAutoNum type="romanUcPeriod"/>
            </a:pPr>
            <a:r>
              <a:rPr lang="en-US" dirty="0" smtClean="0"/>
              <a:t>Travel</a:t>
            </a:r>
          </a:p>
          <a:p>
            <a:pPr marL="514350" indent="-514350">
              <a:spcBef>
                <a:spcPts val="300"/>
              </a:spcBef>
              <a:spcAft>
                <a:spcPts val="0"/>
              </a:spcAft>
              <a:buClrTx/>
              <a:buFont typeface="+mj-lt"/>
              <a:buAutoNum type="romanUcPeriod"/>
            </a:pPr>
            <a:r>
              <a:rPr lang="en-US" dirty="0" smtClean="0"/>
              <a:t>Camps</a:t>
            </a:r>
          </a:p>
          <a:p>
            <a:pPr marL="514350" indent="-514350">
              <a:spcBef>
                <a:spcPts val="300"/>
              </a:spcBef>
              <a:spcAft>
                <a:spcPts val="0"/>
              </a:spcAft>
              <a:buClrTx/>
              <a:buFont typeface="+mj-lt"/>
              <a:buAutoNum type="romanUcPeriod"/>
            </a:pPr>
            <a:r>
              <a:rPr lang="en-US" dirty="0" smtClean="0"/>
              <a:t>Volunteer Time vs Employee Time</a:t>
            </a:r>
          </a:p>
          <a:p>
            <a:pPr marL="514350" indent="-514350">
              <a:spcBef>
                <a:spcPts val="300"/>
              </a:spcBef>
              <a:spcAft>
                <a:spcPts val="0"/>
              </a:spcAft>
              <a:buClrTx/>
              <a:buFont typeface="+mj-lt"/>
              <a:buAutoNum type="romanUcPeriod"/>
            </a:pPr>
            <a:r>
              <a:rPr lang="en-US" dirty="0" smtClean="0"/>
              <a:t>Probationary Period </a:t>
            </a:r>
          </a:p>
          <a:p>
            <a:pPr marL="514350" indent="-514350">
              <a:spcBef>
                <a:spcPts val="300"/>
              </a:spcBef>
              <a:spcAft>
                <a:spcPts val="0"/>
              </a:spcAft>
              <a:buClrTx/>
              <a:buFont typeface="+mj-lt"/>
              <a:buAutoNum type="romanUcPeriod"/>
            </a:pPr>
            <a:r>
              <a:rPr lang="en-US" dirty="0" smtClean="0"/>
              <a:t>Relevant Policies</a:t>
            </a: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2</a:t>
            </a:fld>
            <a:endParaRPr lang="en-US"/>
          </a:p>
        </p:txBody>
      </p:sp>
    </p:spTree>
    <p:extLst>
      <p:ext uri="{BB962C8B-B14F-4D97-AF65-F5344CB8AC3E}">
        <p14:creationId xmlns:p14="http://schemas.microsoft.com/office/powerpoint/2010/main" val="23981412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739" y="938003"/>
            <a:ext cx="10515600" cy="806851"/>
          </a:xfrm>
        </p:spPr>
        <p:txBody>
          <a:bodyPr>
            <a:noAutofit/>
          </a:bodyPr>
          <a:lstStyle/>
          <a:p>
            <a:r>
              <a:rPr lang="en-US" b="1" dirty="0" smtClean="0"/>
              <a:t>Travel – Scenarios </a:t>
            </a:r>
            <a:r>
              <a:rPr lang="en-US" sz="3600" dirty="0" smtClean="0"/>
              <a:t>(Non-Exempt Employees)</a:t>
            </a:r>
            <a:endParaRPr lang="en-US" sz="3600" dirty="0"/>
          </a:p>
        </p:txBody>
      </p:sp>
      <p:sp>
        <p:nvSpPr>
          <p:cNvPr id="5" name="TextBox 4"/>
          <p:cNvSpPr txBox="1"/>
          <p:nvPr/>
        </p:nvSpPr>
        <p:spPr>
          <a:xfrm>
            <a:off x="1190739" y="1872866"/>
            <a:ext cx="9969348" cy="3447098"/>
          </a:xfrm>
          <a:prstGeom prst="rect">
            <a:avLst/>
          </a:prstGeom>
          <a:noFill/>
        </p:spPr>
        <p:txBody>
          <a:bodyPr wrap="square" rtlCol="0">
            <a:spAutoFit/>
          </a:bodyPr>
          <a:lstStyle/>
          <a:p>
            <a:r>
              <a:rPr lang="en-US" sz="2000" dirty="0" smtClean="0"/>
              <a:t>Sara Trainer works various hours during the week, but typically works from 7:00 am – 4:00 pm, Monday through Friday.  On Tuesday, she participates in a training in a nearby county leaving at 7:00 am and arriving by 9:00 am for the start of the training.  She takes a one hour lunch.  She then leaves the training at 4:00 and drives home, arriving at 6:00 pm. </a:t>
            </a:r>
          </a:p>
          <a:p>
            <a:endParaRPr lang="en-US" sz="2000" dirty="0"/>
          </a:p>
          <a:p>
            <a:pPr marL="285750" indent="-285750">
              <a:spcAft>
                <a:spcPts val="1200"/>
              </a:spcAft>
              <a:buFont typeface="Arial" panose="020B0604020202020204" pitchFamily="34" charset="0"/>
              <a:buChar char="•"/>
            </a:pPr>
            <a:r>
              <a:rPr lang="en-US" sz="2000" dirty="0"/>
              <a:t>She is paid for the additional travel time at the end of her </a:t>
            </a:r>
            <a:r>
              <a:rPr lang="en-US" sz="2000" dirty="0" smtClean="0"/>
              <a:t>shift because it is not overnight travel. </a:t>
            </a:r>
            <a:endParaRPr lang="en-US" sz="2000" dirty="0"/>
          </a:p>
          <a:p>
            <a:pPr marL="285750" indent="-285750">
              <a:spcAft>
                <a:spcPts val="1200"/>
              </a:spcAft>
              <a:buFont typeface="Arial" panose="020B0604020202020204" pitchFamily="34" charset="0"/>
              <a:buChar char="•"/>
            </a:pPr>
            <a:r>
              <a:rPr lang="en-US" sz="2000" dirty="0" smtClean="0"/>
              <a:t>Sara has worked 8 hours of regular time and 2 hours of overtime – premium (time and one half).  </a:t>
            </a:r>
          </a:p>
          <a:p>
            <a:endParaRPr lang="en-US" dirty="0"/>
          </a:p>
        </p:txBody>
      </p:sp>
      <p:sp>
        <p:nvSpPr>
          <p:cNvPr id="3" name="Slide Number Placeholder 2"/>
          <p:cNvSpPr>
            <a:spLocks noGrp="1"/>
          </p:cNvSpPr>
          <p:nvPr>
            <p:ph type="sldNum" sz="quarter" idx="12"/>
          </p:nvPr>
        </p:nvSpPr>
        <p:spPr/>
        <p:txBody>
          <a:bodyPr/>
          <a:lstStyle/>
          <a:p>
            <a:fld id="{81938ABB-6160-49C0-A523-F0203D847E6D}" type="slidenum">
              <a:rPr lang="en-US" smtClean="0"/>
              <a:t>20</a:t>
            </a:fld>
            <a:endParaRPr lang="en-US"/>
          </a:p>
        </p:txBody>
      </p:sp>
    </p:spTree>
    <p:extLst>
      <p:ext uri="{BB962C8B-B14F-4D97-AF65-F5344CB8AC3E}">
        <p14:creationId xmlns:p14="http://schemas.microsoft.com/office/powerpoint/2010/main" val="12699965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739" y="938003"/>
            <a:ext cx="10515600" cy="806851"/>
          </a:xfrm>
        </p:spPr>
        <p:txBody>
          <a:bodyPr>
            <a:noAutofit/>
          </a:bodyPr>
          <a:lstStyle/>
          <a:p>
            <a:r>
              <a:rPr lang="en-US" b="1" dirty="0" smtClean="0"/>
              <a:t>Travel – Scenarios </a:t>
            </a:r>
            <a:r>
              <a:rPr lang="en-US" sz="3600" dirty="0" smtClean="0"/>
              <a:t>(Non-Exempt Employees)</a:t>
            </a:r>
            <a:endParaRPr lang="en-US" sz="3600" dirty="0"/>
          </a:p>
        </p:txBody>
      </p:sp>
      <p:sp>
        <p:nvSpPr>
          <p:cNvPr id="5" name="TextBox 4"/>
          <p:cNvSpPr txBox="1"/>
          <p:nvPr/>
        </p:nvSpPr>
        <p:spPr>
          <a:xfrm>
            <a:off x="1190739" y="1872866"/>
            <a:ext cx="9969348" cy="3016210"/>
          </a:xfrm>
          <a:prstGeom prst="rect">
            <a:avLst/>
          </a:prstGeom>
          <a:noFill/>
        </p:spPr>
        <p:txBody>
          <a:bodyPr wrap="square" rtlCol="0">
            <a:spAutoFit/>
          </a:bodyPr>
          <a:lstStyle/>
          <a:p>
            <a:r>
              <a:rPr lang="en-US" sz="2000" dirty="0" smtClean="0"/>
              <a:t>The next week Sara goes to a training further away, and stays overnight.  She leaves at 6:00 in the morning for the airport. She flies to her training and arrives at 9:30 am.  She checks into the hotel and telecommutes from the hotel until the end of her regular shift at 4:00.  The next morning she goes to the training, starting at 8:00 and ending at 5:00.  Both days she takes an hour lunch.  She takes a cab to the airport arriving at 6:00 pm.  She flies home and arrives at 8:00.  </a:t>
            </a:r>
          </a:p>
          <a:p>
            <a:endParaRPr lang="en-US" sz="2000" dirty="0"/>
          </a:p>
          <a:p>
            <a:pPr marL="285750" indent="-285750">
              <a:spcAft>
                <a:spcPts val="1200"/>
              </a:spcAft>
              <a:buFont typeface="Arial" panose="020B0604020202020204" pitchFamily="34" charset="0"/>
              <a:buChar char="•"/>
            </a:pPr>
            <a:r>
              <a:rPr lang="en-US" sz="2000" dirty="0" smtClean="0"/>
              <a:t>Sara is paid on the first day starting at </a:t>
            </a:r>
            <a:r>
              <a:rPr lang="en-US" sz="2000" dirty="0" smtClean="0"/>
              <a:t>7:00 </a:t>
            </a:r>
            <a:r>
              <a:rPr lang="en-US" sz="2000" dirty="0" smtClean="0"/>
              <a:t>when her shift would normally begin.  </a:t>
            </a:r>
          </a:p>
          <a:p>
            <a:pPr marL="285750" indent="-285750">
              <a:spcAft>
                <a:spcPts val="1200"/>
              </a:spcAft>
              <a:buFont typeface="Arial" panose="020B0604020202020204" pitchFamily="34" charset="0"/>
              <a:buChar char="•"/>
            </a:pPr>
            <a:r>
              <a:rPr lang="en-US" sz="2000" dirty="0" smtClean="0"/>
              <a:t>Sara is owed pay for two regular workdays, but no overtime because it is overnight travel.  </a:t>
            </a:r>
            <a:endParaRPr lang="en-US" sz="2000" dirty="0"/>
          </a:p>
        </p:txBody>
      </p:sp>
      <p:sp>
        <p:nvSpPr>
          <p:cNvPr id="3" name="Slide Number Placeholder 2"/>
          <p:cNvSpPr>
            <a:spLocks noGrp="1"/>
          </p:cNvSpPr>
          <p:nvPr>
            <p:ph type="sldNum" sz="quarter" idx="12"/>
          </p:nvPr>
        </p:nvSpPr>
        <p:spPr/>
        <p:txBody>
          <a:bodyPr/>
          <a:lstStyle/>
          <a:p>
            <a:fld id="{81938ABB-6160-49C0-A523-F0203D847E6D}" type="slidenum">
              <a:rPr lang="en-US" smtClean="0"/>
              <a:t>21</a:t>
            </a:fld>
            <a:endParaRPr lang="en-US"/>
          </a:p>
        </p:txBody>
      </p:sp>
    </p:spTree>
    <p:extLst>
      <p:ext uri="{BB962C8B-B14F-4D97-AF65-F5344CB8AC3E}">
        <p14:creationId xmlns:p14="http://schemas.microsoft.com/office/powerpoint/2010/main" val="10334884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0739" y="938003"/>
            <a:ext cx="10515600" cy="806851"/>
          </a:xfrm>
        </p:spPr>
        <p:txBody>
          <a:bodyPr>
            <a:normAutofit/>
          </a:bodyPr>
          <a:lstStyle/>
          <a:p>
            <a:r>
              <a:rPr lang="en-US" b="1" dirty="0" smtClean="0"/>
              <a:t>Travel – Exempt Employees</a:t>
            </a:r>
            <a:endParaRPr lang="en-US" b="1" dirty="0"/>
          </a:p>
        </p:txBody>
      </p:sp>
      <p:sp>
        <p:nvSpPr>
          <p:cNvPr id="5" name="TextBox 4"/>
          <p:cNvSpPr txBox="1"/>
          <p:nvPr/>
        </p:nvSpPr>
        <p:spPr>
          <a:xfrm>
            <a:off x="1190739" y="1872866"/>
            <a:ext cx="9969348" cy="1200329"/>
          </a:xfrm>
          <a:prstGeom prst="rect">
            <a:avLst/>
          </a:prstGeom>
          <a:noFill/>
        </p:spPr>
        <p:txBody>
          <a:bodyPr wrap="square" rtlCol="0">
            <a:spAutoFit/>
          </a:bodyPr>
          <a:lstStyle/>
          <a:p>
            <a:r>
              <a:rPr lang="en-US" sz="2400" dirty="0" smtClean="0"/>
              <a:t>Exempt employees are paid an established salary and do not receive overtime compensation or compensatory time off, therefore are not compensated for travel outside of normal business hours.  </a:t>
            </a:r>
            <a:endParaRPr lang="en-US" sz="2400" dirty="0"/>
          </a:p>
        </p:txBody>
      </p:sp>
      <p:sp>
        <p:nvSpPr>
          <p:cNvPr id="3" name="Slide Number Placeholder 2"/>
          <p:cNvSpPr>
            <a:spLocks noGrp="1"/>
          </p:cNvSpPr>
          <p:nvPr>
            <p:ph type="sldNum" sz="quarter" idx="12"/>
          </p:nvPr>
        </p:nvSpPr>
        <p:spPr/>
        <p:txBody>
          <a:bodyPr/>
          <a:lstStyle/>
          <a:p>
            <a:fld id="{81938ABB-6160-49C0-A523-F0203D847E6D}" type="slidenum">
              <a:rPr lang="en-US" smtClean="0"/>
              <a:t>22</a:t>
            </a:fld>
            <a:endParaRPr lang="en-US"/>
          </a:p>
        </p:txBody>
      </p:sp>
    </p:spTree>
    <p:extLst>
      <p:ext uri="{BB962C8B-B14F-4D97-AF65-F5344CB8AC3E}">
        <p14:creationId xmlns:p14="http://schemas.microsoft.com/office/powerpoint/2010/main" val="10839558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Work Schedules and Alternatives</a:t>
            </a:r>
            <a:endParaRPr lang="en-US" dirty="0"/>
          </a:p>
        </p:txBody>
      </p:sp>
      <p:sp>
        <p:nvSpPr>
          <p:cNvPr id="2" name="Slide Number Placeholder 1"/>
          <p:cNvSpPr>
            <a:spLocks noGrp="1"/>
          </p:cNvSpPr>
          <p:nvPr>
            <p:ph type="sldNum" sz="quarter" idx="12"/>
          </p:nvPr>
        </p:nvSpPr>
        <p:spPr/>
        <p:txBody>
          <a:bodyPr/>
          <a:lstStyle/>
          <a:p>
            <a:fld id="{81938ABB-6160-49C0-A523-F0203D847E6D}" type="slidenum">
              <a:rPr lang="en-US" smtClean="0"/>
              <a:t>23</a:t>
            </a:fld>
            <a:endParaRPr lang="en-US"/>
          </a:p>
        </p:txBody>
      </p:sp>
    </p:spTree>
    <p:extLst>
      <p:ext uri="{BB962C8B-B14F-4D97-AF65-F5344CB8AC3E}">
        <p14:creationId xmlns:p14="http://schemas.microsoft.com/office/powerpoint/2010/main" val="16356131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Work Week</a:t>
            </a:r>
            <a:endParaRPr lang="en-US" b="1" dirty="0"/>
          </a:p>
        </p:txBody>
      </p:sp>
      <p:sp>
        <p:nvSpPr>
          <p:cNvPr id="3" name="Content Placeholder 2"/>
          <p:cNvSpPr>
            <a:spLocks noGrp="1"/>
          </p:cNvSpPr>
          <p:nvPr>
            <p:ph idx="1"/>
          </p:nvPr>
        </p:nvSpPr>
        <p:spPr/>
        <p:txBody>
          <a:bodyPr>
            <a:normAutofit/>
          </a:bodyPr>
          <a:lstStyle/>
          <a:p>
            <a:pPr marL="0" indent="0">
              <a:buNone/>
            </a:pPr>
            <a:r>
              <a:rPr lang="en-US" sz="2400" b="1" dirty="0" smtClean="0"/>
              <a:t>CX - </a:t>
            </a:r>
            <a:r>
              <a:rPr lang="en-US" sz="2400" dirty="0" smtClean="0"/>
              <a:t>A </a:t>
            </a:r>
            <a:r>
              <a:rPr lang="en-US" sz="2400" dirty="0"/>
              <a:t>standard </a:t>
            </a:r>
            <a:r>
              <a:rPr lang="en-US" sz="2400" dirty="0" smtClean="0"/>
              <a:t>workweek </a:t>
            </a:r>
            <a:r>
              <a:rPr lang="en-US" sz="2400" dirty="0"/>
              <a:t>is from Monday morning (12:01 a.m.) to midnight the following Sunday. </a:t>
            </a:r>
            <a:endParaRPr lang="en-US" sz="2400" dirty="0" smtClean="0"/>
          </a:p>
          <a:p>
            <a:pPr marL="0" indent="0">
              <a:buNone/>
            </a:pPr>
            <a:r>
              <a:rPr lang="en-US" sz="2400" b="1" dirty="0" smtClean="0"/>
              <a:t>All Others - </a:t>
            </a:r>
            <a:r>
              <a:rPr lang="en-US" sz="2400" dirty="0" smtClean="0"/>
              <a:t>A </a:t>
            </a:r>
            <a:r>
              <a:rPr lang="en-US" sz="2400" dirty="0"/>
              <a:t>standard </a:t>
            </a:r>
            <a:r>
              <a:rPr lang="en-US" sz="2400" dirty="0" smtClean="0"/>
              <a:t>workweek </a:t>
            </a:r>
            <a:r>
              <a:rPr lang="en-US" sz="2400" dirty="0"/>
              <a:t>is from Sunday morning (12:01 a.m.) to midnight the following </a:t>
            </a:r>
            <a:r>
              <a:rPr lang="en-US" sz="2400" dirty="0" smtClean="0"/>
              <a:t>Saturday</a:t>
            </a:r>
            <a:r>
              <a:rPr lang="en-US" sz="2400" dirty="0"/>
              <a:t>.</a:t>
            </a:r>
          </a:p>
          <a:p>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24</a:t>
            </a:fld>
            <a:endParaRPr lang="en-US"/>
          </a:p>
        </p:txBody>
      </p:sp>
    </p:spTree>
    <p:extLst>
      <p:ext uri="{BB962C8B-B14F-4D97-AF65-F5344CB8AC3E}">
        <p14:creationId xmlns:p14="http://schemas.microsoft.com/office/powerpoint/2010/main" val="37614270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Alternate Work Schedules</a:t>
            </a:r>
            <a:endParaRPr lang="en-US" b="1" dirty="0"/>
          </a:p>
        </p:txBody>
      </p:sp>
      <p:sp>
        <p:nvSpPr>
          <p:cNvPr id="3" name="Content Placeholder 2"/>
          <p:cNvSpPr>
            <a:spLocks noGrp="1"/>
          </p:cNvSpPr>
          <p:nvPr>
            <p:ph idx="1"/>
          </p:nvPr>
        </p:nvSpPr>
        <p:spPr>
          <a:xfrm>
            <a:off x="1097280" y="1817318"/>
            <a:ext cx="10515600" cy="3195358"/>
          </a:xfrm>
          <a:noFill/>
        </p:spPr>
        <p:txBody>
          <a:bodyPr>
            <a:normAutofit/>
          </a:bodyPr>
          <a:lstStyle/>
          <a:p>
            <a:pPr marL="0" indent="0">
              <a:spcBef>
                <a:spcPts val="600"/>
              </a:spcBef>
              <a:spcAft>
                <a:spcPts val="600"/>
              </a:spcAft>
              <a:buNone/>
            </a:pPr>
            <a:r>
              <a:rPr lang="en-US" dirty="0" smtClean="0"/>
              <a:t>Alternate work schedules are allowed per policy/contract.  Each work schedule has it’s own advantages and disadvantages for the employee, the organization and for the calculation of overtime pay and holiday pay</a:t>
            </a:r>
            <a:r>
              <a:rPr lang="en-US" dirty="0"/>
              <a:t>. </a:t>
            </a:r>
            <a:endParaRPr lang="en-US" dirty="0" smtClean="0"/>
          </a:p>
          <a:p>
            <a:pPr lvl="1">
              <a:spcBef>
                <a:spcPts val="600"/>
              </a:spcBef>
              <a:spcAft>
                <a:spcPts val="600"/>
              </a:spcAft>
              <a:buFont typeface="Wingdings" panose="05000000000000000000" pitchFamily="2" charset="2"/>
              <a:buChar char="§"/>
            </a:pPr>
            <a:r>
              <a:rPr lang="en-US" sz="2000" dirty="0" smtClean="0"/>
              <a:t>Any </a:t>
            </a:r>
            <a:r>
              <a:rPr lang="en-US" sz="2000" dirty="0"/>
              <a:t>work over 40 hours in a week is considered overtime for non-exempt employees, even if the employee is on an alternate work schedule. </a:t>
            </a:r>
          </a:p>
          <a:p>
            <a:pPr lvl="1">
              <a:spcBef>
                <a:spcPts val="600"/>
              </a:spcBef>
              <a:spcAft>
                <a:spcPts val="600"/>
              </a:spcAft>
              <a:buFont typeface="Wingdings" panose="05000000000000000000" pitchFamily="2" charset="2"/>
              <a:buChar char="§"/>
            </a:pPr>
            <a:r>
              <a:rPr lang="en-US" sz="2000" dirty="0"/>
              <a:t>It is critical to consider these factors prior to determining a need for an alternate work schedule.  </a:t>
            </a:r>
          </a:p>
          <a:p>
            <a:pPr marL="0" indent="0">
              <a:spcBef>
                <a:spcPts val="600"/>
              </a:spcBef>
              <a:spcAft>
                <a:spcPts val="600"/>
              </a:spcAft>
              <a:buNone/>
            </a:pPr>
            <a:r>
              <a:rPr lang="en-US" dirty="0"/>
              <a:t>In the event the Univ</a:t>
            </a:r>
            <a:r>
              <a:rPr lang="en-US" dirty="0" smtClean="0"/>
              <a:t>ersity </a:t>
            </a:r>
            <a:r>
              <a:rPr lang="en-US" dirty="0"/>
              <a:t>decides to abolish, establish or change alternate work schedules in an entire work area, the University is required to inform the applicable unions at least 30 calendar days prior to taking such action. </a:t>
            </a:r>
            <a:endParaRPr lang="en-US" dirty="0" smtClean="0"/>
          </a:p>
        </p:txBody>
      </p:sp>
      <p:sp>
        <p:nvSpPr>
          <p:cNvPr id="4" name="Slide Number Placeholder 3"/>
          <p:cNvSpPr>
            <a:spLocks noGrp="1"/>
          </p:cNvSpPr>
          <p:nvPr>
            <p:ph type="sldNum" sz="quarter" idx="12"/>
          </p:nvPr>
        </p:nvSpPr>
        <p:spPr/>
        <p:txBody>
          <a:bodyPr/>
          <a:lstStyle/>
          <a:p>
            <a:fld id="{81938ABB-6160-49C0-A523-F0203D847E6D}" type="slidenum">
              <a:rPr lang="en-US" smtClean="0"/>
              <a:t>25</a:t>
            </a:fld>
            <a:endParaRPr lang="en-US"/>
          </a:p>
        </p:txBody>
      </p:sp>
    </p:spTree>
    <p:extLst>
      <p:ext uri="{BB962C8B-B14F-4D97-AF65-F5344CB8AC3E}">
        <p14:creationId xmlns:p14="http://schemas.microsoft.com/office/powerpoint/2010/main" val="337052566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Alternate Work Schedules</a:t>
            </a:r>
            <a:endParaRPr lang="en-US" b="1" dirty="0"/>
          </a:p>
        </p:txBody>
      </p:sp>
      <p:sp>
        <p:nvSpPr>
          <p:cNvPr id="3" name="Content Placeholder 2"/>
          <p:cNvSpPr>
            <a:spLocks noGrp="1"/>
          </p:cNvSpPr>
          <p:nvPr>
            <p:ph idx="1"/>
          </p:nvPr>
        </p:nvSpPr>
        <p:spPr>
          <a:xfrm>
            <a:off x="1097280" y="1839352"/>
            <a:ext cx="10515600" cy="4275010"/>
          </a:xfrm>
          <a:noFill/>
        </p:spPr>
        <p:txBody>
          <a:bodyPr>
            <a:normAutofit/>
          </a:bodyPr>
          <a:lstStyle/>
          <a:p>
            <a:pPr marL="0" indent="0">
              <a:spcBef>
                <a:spcPts val="600"/>
              </a:spcBef>
              <a:buNone/>
            </a:pPr>
            <a:r>
              <a:rPr lang="en-US" b="1" dirty="0" smtClean="0"/>
              <a:t>Union Represented Employees:</a:t>
            </a:r>
          </a:p>
          <a:p>
            <a:pPr marL="457200" lvl="1" indent="0">
              <a:spcBef>
                <a:spcPts val="600"/>
              </a:spcBef>
              <a:buNone/>
            </a:pPr>
            <a:r>
              <a:rPr lang="en-US" b="1" dirty="0" smtClean="0"/>
              <a:t>CX (Clerical Union): </a:t>
            </a:r>
            <a:r>
              <a:rPr lang="en-US" dirty="0" smtClean="0"/>
              <a:t>Employees </a:t>
            </a:r>
            <a:r>
              <a:rPr lang="en-US" dirty="0"/>
              <a:t>may request alternate work schedules. The University will review the feasibility of implementing alternate work schedules in those work units for which the employee(s) indicate(s) there is an interest in such schedules. The University may at its discretion grant such requests. Such requests shall not be unreasonably denied. </a:t>
            </a:r>
            <a:endParaRPr lang="en-US" dirty="0" smtClean="0"/>
          </a:p>
          <a:p>
            <a:pPr marL="457200" lvl="1" indent="0">
              <a:spcBef>
                <a:spcPts val="600"/>
              </a:spcBef>
              <a:buNone/>
            </a:pPr>
            <a:r>
              <a:rPr lang="en-US" b="1" dirty="0" smtClean="0"/>
              <a:t>RX (Research Professionals) and TX (Technical):</a:t>
            </a:r>
            <a:r>
              <a:rPr lang="en-US" dirty="0" smtClean="0"/>
              <a:t> Alternate work schedules </a:t>
            </a:r>
            <a:r>
              <a:rPr lang="en-US" dirty="0"/>
              <a:t>may be established by the University to ensure adequate staffing and coverage to meet operational requirements. An employee may request an alternate work schedule. </a:t>
            </a:r>
            <a:endParaRPr lang="en-US" dirty="0" smtClean="0"/>
          </a:p>
          <a:p>
            <a:pPr marL="457200" lvl="1" indent="0">
              <a:spcBef>
                <a:spcPts val="600"/>
              </a:spcBef>
              <a:buNone/>
            </a:pPr>
            <a:r>
              <a:rPr lang="en-US" b="1" dirty="0" smtClean="0"/>
              <a:t>SX (Service): </a:t>
            </a:r>
            <a:r>
              <a:rPr lang="en-US" dirty="0" smtClean="0"/>
              <a:t>Alternate </a:t>
            </a:r>
            <a:r>
              <a:rPr lang="en-US" dirty="0"/>
              <a:t>work schedules may be established by the University. Employees may request alternate work schedules. The University will review the feasibility of implementing alternate work schedules in those work units for which AFSCME indicates there is an interest in and suitability for such schedules. </a:t>
            </a:r>
            <a:endParaRPr lang="en-US" dirty="0" smtClean="0"/>
          </a:p>
          <a:p>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26</a:t>
            </a:fld>
            <a:endParaRPr lang="en-US"/>
          </a:p>
        </p:txBody>
      </p:sp>
    </p:spTree>
    <p:extLst>
      <p:ext uri="{BB962C8B-B14F-4D97-AF65-F5344CB8AC3E}">
        <p14:creationId xmlns:p14="http://schemas.microsoft.com/office/powerpoint/2010/main" val="34906744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Alternate Work Schedules</a:t>
            </a:r>
            <a:endParaRPr lang="en-US" b="1" dirty="0"/>
          </a:p>
        </p:txBody>
      </p:sp>
      <p:sp>
        <p:nvSpPr>
          <p:cNvPr id="3" name="Content Placeholder 2"/>
          <p:cNvSpPr>
            <a:spLocks noGrp="1"/>
          </p:cNvSpPr>
          <p:nvPr>
            <p:ph idx="1"/>
          </p:nvPr>
        </p:nvSpPr>
        <p:spPr>
          <a:xfrm>
            <a:off x="1097280" y="1817317"/>
            <a:ext cx="10515600" cy="4579983"/>
          </a:xfrm>
          <a:noFill/>
        </p:spPr>
        <p:txBody>
          <a:bodyPr>
            <a:normAutofit/>
          </a:bodyPr>
          <a:lstStyle/>
          <a:p>
            <a:pPr marL="0" indent="0">
              <a:spcBef>
                <a:spcPts val="600"/>
              </a:spcBef>
              <a:buNone/>
            </a:pPr>
            <a:r>
              <a:rPr lang="en-US" b="1" dirty="0" smtClean="0"/>
              <a:t>Non-Represented Employees: </a:t>
            </a:r>
          </a:p>
          <a:p>
            <a:pPr marL="457200" lvl="1" indent="0">
              <a:spcBef>
                <a:spcPts val="600"/>
              </a:spcBef>
              <a:buNone/>
            </a:pPr>
            <a:r>
              <a:rPr lang="en-US" sz="2000" b="1" dirty="0" smtClean="0"/>
              <a:t>PPSM: </a:t>
            </a:r>
            <a:r>
              <a:rPr lang="en-US" sz="2000" dirty="0" smtClean="0"/>
              <a:t>An </a:t>
            </a:r>
            <a:r>
              <a:rPr lang="en-US" sz="2000" dirty="0"/>
              <a:t>employee may request an alternate work schedule in accordance with local </a:t>
            </a:r>
            <a:r>
              <a:rPr lang="en-US" sz="2000" dirty="0" smtClean="0"/>
              <a:t>procedures</a:t>
            </a:r>
            <a:r>
              <a:rPr lang="en-US" sz="2000" dirty="0"/>
              <a:t>. Alternate work schedules </a:t>
            </a:r>
            <a:r>
              <a:rPr lang="en-US" sz="2000" dirty="0" smtClean="0"/>
              <a:t>are </a:t>
            </a:r>
            <a:r>
              <a:rPr lang="en-US" sz="2000" dirty="0"/>
              <a:t>approved at </a:t>
            </a:r>
            <a:r>
              <a:rPr lang="en-US" sz="2000" dirty="0" smtClean="0"/>
              <a:t>management’s discretion.</a:t>
            </a:r>
          </a:p>
          <a:p>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27</a:t>
            </a:fld>
            <a:endParaRPr lang="en-US"/>
          </a:p>
        </p:txBody>
      </p:sp>
    </p:spTree>
    <p:extLst>
      <p:ext uri="{BB962C8B-B14F-4D97-AF65-F5344CB8AC3E}">
        <p14:creationId xmlns:p14="http://schemas.microsoft.com/office/powerpoint/2010/main" val="14463621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Meal Breaks and </a:t>
            </a:r>
            <a:br>
              <a:rPr lang="en-US" dirty="0" smtClean="0"/>
            </a:br>
            <a:r>
              <a:rPr lang="en-US" dirty="0" smtClean="0"/>
              <a:t>Rest Periods</a:t>
            </a:r>
            <a:endParaRPr lang="en-US" dirty="0"/>
          </a:p>
        </p:txBody>
      </p:sp>
      <p:sp>
        <p:nvSpPr>
          <p:cNvPr id="2" name="Slide Number Placeholder 1"/>
          <p:cNvSpPr>
            <a:spLocks noGrp="1"/>
          </p:cNvSpPr>
          <p:nvPr>
            <p:ph type="sldNum" sz="quarter" idx="12"/>
          </p:nvPr>
        </p:nvSpPr>
        <p:spPr/>
        <p:txBody>
          <a:bodyPr/>
          <a:lstStyle/>
          <a:p>
            <a:fld id="{81938ABB-6160-49C0-A523-F0203D847E6D}" type="slidenum">
              <a:rPr lang="en-US" smtClean="0"/>
              <a:t>28</a:t>
            </a:fld>
            <a:endParaRPr lang="en-US"/>
          </a:p>
        </p:txBody>
      </p:sp>
    </p:spTree>
    <p:extLst>
      <p:ext uri="{BB962C8B-B14F-4D97-AF65-F5344CB8AC3E}">
        <p14:creationId xmlns:p14="http://schemas.microsoft.com/office/powerpoint/2010/main" val="33544947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Meal Breaks and Rest Periods</a:t>
            </a:r>
            <a:endParaRPr lang="en-US" b="1" dirty="0"/>
          </a:p>
        </p:txBody>
      </p:sp>
      <p:graphicFrame>
        <p:nvGraphicFramePr>
          <p:cNvPr id="5" name="Table 4"/>
          <p:cNvGraphicFramePr>
            <a:graphicFrameLocks noGrp="1"/>
          </p:cNvGraphicFramePr>
          <p:nvPr>
            <p:extLst>
              <p:ext uri="{D42A27DB-BD31-4B8C-83A1-F6EECF244321}">
                <p14:modId xmlns:p14="http://schemas.microsoft.com/office/powerpoint/2010/main" val="2581323959"/>
              </p:ext>
            </p:extLst>
          </p:nvPr>
        </p:nvGraphicFramePr>
        <p:xfrm>
          <a:off x="1189644" y="1830246"/>
          <a:ext cx="10058399" cy="4398874"/>
        </p:xfrm>
        <a:graphic>
          <a:graphicData uri="http://schemas.openxmlformats.org/drawingml/2006/table">
            <a:tbl>
              <a:tblPr firstRow="1" firstCol="1" bandRow="1">
                <a:tableStyleId>{5C22544A-7EE6-4342-B048-85BDC9FD1C3A}</a:tableStyleId>
              </a:tblPr>
              <a:tblGrid>
                <a:gridCol w="867053"/>
                <a:gridCol w="2621801"/>
                <a:gridCol w="3333363"/>
                <a:gridCol w="3236182"/>
              </a:tblGrid>
              <a:tr h="486350">
                <a:tc>
                  <a:txBody>
                    <a:bodyPr/>
                    <a:lstStyle/>
                    <a:p>
                      <a:pPr marL="0" marR="0" algn="ctr">
                        <a:lnSpc>
                          <a:spcPct val="107000"/>
                        </a:lnSpc>
                        <a:spcBef>
                          <a:spcPts val="0"/>
                        </a:spcBef>
                        <a:spcAft>
                          <a:spcPts val="0"/>
                        </a:spcAft>
                      </a:pPr>
                      <a:r>
                        <a:rPr lang="en-US" sz="1500" dirty="0">
                          <a:solidFill>
                            <a:schemeClr val="tx1"/>
                          </a:solidFill>
                          <a:effectLst/>
                        </a:rPr>
                        <a:t>UC </a:t>
                      </a:r>
                      <a:r>
                        <a:rPr lang="en-US" sz="1500" dirty="0" smtClean="0">
                          <a:solidFill>
                            <a:schemeClr val="tx1"/>
                          </a:solidFill>
                          <a:effectLst/>
                        </a:rPr>
                        <a:t>Standard</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07000"/>
                        </a:lnSpc>
                        <a:spcBef>
                          <a:spcPts val="0"/>
                        </a:spcBef>
                        <a:spcAft>
                          <a:spcPts val="0"/>
                        </a:spcAft>
                      </a:pPr>
                      <a:r>
                        <a:rPr lang="en-US" sz="1500" dirty="0">
                          <a:solidFill>
                            <a:schemeClr val="tx1"/>
                          </a:solidFill>
                          <a:effectLst/>
                        </a:rPr>
                        <a:t>Under 5 hours</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07000"/>
                        </a:lnSpc>
                        <a:spcBef>
                          <a:spcPts val="0"/>
                        </a:spcBef>
                        <a:spcAft>
                          <a:spcPts val="0"/>
                        </a:spcAft>
                      </a:pPr>
                      <a:r>
                        <a:rPr lang="en-US" sz="1500" dirty="0">
                          <a:solidFill>
                            <a:schemeClr val="tx1"/>
                          </a:solidFill>
                          <a:effectLst/>
                        </a:rPr>
                        <a:t>5+ Hours</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0" marR="0" algn="ctr">
                        <a:lnSpc>
                          <a:spcPct val="107000"/>
                        </a:lnSpc>
                        <a:spcBef>
                          <a:spcPts val="0"/>
                        </a:spcBef>
                        <a:spcAft>
                          <a:spcPts val="0"/>
                        </a:spcAft>
                      </a:pPr>
                      <a:r>
                        <a:rPr lang="en-US" sz="1500" dirty="0">
                          <a:solidFill>
                            <a:schemeClr val="tx1"/>
                          </a:solidFill>
                          <a:effectLst/>
                        </a:rPr>
                        <a:t>12+ Hours</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r h="491811">
                <a:tc>
                  <a:txBody>
                    <a:bodyPr/>
                    <a:lstStyle/>
                    <a:p>
                      <a:pPr marL="0" marR="0" algn="ctr">
                        <a:lnSpc>
                          <a:spcPct val="107000"/>
                        </a:lnSpc>
                        <a:spcBef>
                          <a:spcPts val="0"/>
                        </a:spcBef>
                        <a:spcAft>
                          <a:spcPts val="0"/>
                        </a:spcAft>
                      </a:pPr>
                      <a:r>
                        <a:rPr lang="en-US" sz="1500" dirty="0">
                          <a:solidFill>
                            <a:schemeClr val="tx1"/>
                          </a:solidFill>
                          <a:effectLst/>
                        </a:rPr>
                        <a:t>Meal Break</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smtClean="0">
                          <a:solidFill>
                            <a:schemeClr val="tx1"/>
                          </a:solidFill>
                          <a:effectLst/>
                        </a:rPr>
                        <a:t>Not </a:t>
                      </a:r>
                      <a:r>
                        <a:rPr lang="en-US" sz="1400" dirty="0">
                          <a:solidFill>
                            <a:schemeClr val="tx1"/>
                          </a:solidFill>
                          <a:effectLst/>
                        </a:rPr>
                        <a:t>required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One 30 minute meal break is </a:t>
                      </a:r>
                      <a:r>
                        <a:rPr lang="en-US" sz="1400" dirty="0" smtClean="0">
                          <a:solidFill>
                            <a:schemeClr val="tx1"/>
                          </a:solidFill>
                          <a:effectLst/>
                        </a:rPr>
                        <a:t>required.  </a:t>
                      </a:r>
                      <a:r>
                        <a:rPr lang="en-US" sz="1400" b="0" dirty="0" smtClean="0">
                          <a:solidFill>
                            <a:schemeClr val="tx1"/>
                          </a:solidFill>
                          <a:effectLst/>
                        </a:rPr>
                        <a:t>Waivers</a:t>
                      </a:r>
                      <a:r>
                        <a:rPr lang="en-US" sz="1400" b="0" baseline="0" dirty="0" smtClean="0">
                          <a:solidFill>
                            <a:schemeClr val="tx1"/>
                          </a:solidFill>
                          <a:effectLst/>
                        </a:rPr>
                        <a:t> allowed in emergencies or if  </a:t>
                      </a:r>
                      <a:r>
                        <a:rPr lang="en-US" sz="1400" b="0" baseline="0" smtClean="0">
                          <a:solidFill>
                            <a:schemeClr val="tx1"/>
                          </a:solidFill>
                          <a:effectLst/>
                        </a:rPr>
                        <a:t>scheduled less </a:t>
                      </a:r>
                      <a:r>
                        <a:rPr lang="en-US" sz="1400" b="0" baseline="0" dirty="0" smtClean="0">
                          <a:solidFill>
                            <a:schemeClr val="tx1"/>
                          </a:solidFill>
                          <a:effectLst/>
                        </a:rPr>
                        <a:t>than six hours in one day.</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Two 30 minute meal breaks </a:t>
                      </a:r>
                      <a:r>
                        <a:rPr lang="en-US" sz="1400">
                          <a:solidFill>
                            <a:schemeClr val="tx1"/>
                          </a:solidFill>
                          <a:effectLst/>
                        </a:rPr>
                        <a:t>are </a:t>
                      </a:r>
                      <a:r>
                        <a:rPr lang="en-US" sz="1400" smtClean="0">
                          <a:solidFill>
                            <a:schemeClr val="tx1"/>
                          </a:solidFill>
                          <a:effectLst/>
                        </a:rPr>
                        <a:t>required.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37717">
                <a:tc>
                  <a:txBody>
                    <a:bodyPr/>
                    <a:lstStyle/>
                    <a:p>
                      <a:pPr marL="0" marR="0" algn="ctr">
                        <a:lnSpc>
                          <a:spcPct val="107000"/>
                        </a:lnSpc>
                        <a:spcBef>
                          <a:spcPts val="0"/>
                        </a:spcBef>
                        <a:spcAft>
                          <a:spcPts val="0"/>
                        </a:spcAft>
                      </a:pPr>
                      <a:r>
                        <a:rPr lang="en-US" sz="1500" dirty="0">
                          <a:solidFill>
                            <a:schemeClr val="tx1"/>
                          </a:solidFill>
                          <a:effectLst/>
                        </a:rPr>
                        <a:t>Rest Periods</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smtClean="0">
                          <a:solidFill>
                            <a:schemeClr val="tx1"/>
                          </a:solidFill>
                          <a:effectLst/>
                        </a:rPr>
                        <a:t>One </a:t>
                      </a:r>
                      <a:r>
                        <a:rPr lang="en-US" sz="1400" dirty="0">
                          <a:solidFill>
                            <a:schemeClr val="tx1"/>
                          </a:solidFill>
                          <a:effectLst/>
                        </a:rPr>
                        <a:t>15 minute rest period </a:t>
                      </a:r>
                      <a:r>
                        <a:rPr lang="en-US" sz="1400" dirty="0" smtClean="0">
                          <a:solidFill>
                            <a:schemeClr val="tx1"/>
                          </a:solidFill>
                          <a:effectLst/>
                        </a:rPr>
                        <a:t>                   required </a:t>
                      </a:r>
                      <a:r>
                        <a:rPr lang="en-US" sz="1400" dirty="0">
                          <a:solidFill>
                            <a:schemeClr val="tx1"/>
                          </a:solidFill>
                          <a:effectLst/>
                        </a:rPr>
                        <a:t>if workday is at least 3 hours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Two 15 minutes rest periods </a:t>
                      </a:r>
                      <a:r>
                        <a:rPr lang="en-US" sz="1400" dirty="0" smtClean="0">
                          <a:solidFill>
                            <a:schemeClr val="tx1"/>
                          </a:solidFill>
                          <a:effectLst/>
                        </a:rPr>
                        <a:t>required.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Three 15 minute rest periods </a:t>
                      </a:r>
                      <a:r>
                        <a:rPr lang="en-US" sz="1400" dirty="0" smtClean="0">
                          <a:solidFill>
                            <a:schemeClr val="tx1"/>
                          </a:solidFill>
                          <a:effectLst/>
                        </a:rPr>
                        <a:t>required.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11671">
                <a:tc>
                  <a:txBody>
                    <a:bodyPr/>
                    <a:lstStyle/>
                    <a:p>
                      <a:pPr marL="0" marR="0" algn="ctr">
                        <a:lnSpc>
                          <a:spcPct val="107000"/>
                        </a:lnSpc>
                        <a:spcBef>
                          <a:spcPts val="0"/>
                        </a:spcBef>
                        <a:spcAft>
                          <a:spcPts val="0"/>
                        </a:spcAft>
                      </a:pPr>
                      <a:r>
                        <a:rPr lang="en-US" sz="1500" dirty="0">
                          <a:solidFill>
                            <a:schemeClr val="tx1"/>
                          </a:solidFill>
                          <a:effectLst/>
                        </a:rPr>
                        <a:t>When</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Rest periods can occur anytime during the workday but are not to be added to the beginning or end of the shift.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Meal or rest periods can occur anytime during the workday but are not to be added to the beginning or end of the shift.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400" dirty="0">
                          <a:solidFill>
                            <a:schemeClr val="tx1"/>
                          </a:solidFill>
                          <a:effectLst/>
                        </a:rPr>
                        <a:t> </a:t>
                      </a:r>
                      <a:r>
                        <a:rPr lang="en-US" sz="1400" dirty="0" smtClean="0">
                          <a:solidFill>
                            <a:schemeClr val="tx1"/>
                          </a:solidFill>
                          <a:effectLst/>
                        </a:rPr>
                        <a:t>Meal or rest periods can occur anytime during the workday but are not to be added to the beginning or end of the shift.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983623">
                <a:tc>
                  <a:txBody>
                    <a:bodyPr/>
                    <a:lstStyle/>
                    <a:p>
                      <a:pPr marL="0" marR="0" algn="ctr">
                        <a:lnSpc>
                          <a:spcPct val="107000"/>
                        </a:lnSpc>
                        <a:spcBef>
                          <a:spcPts val="0"/>
                        </a:spcBef>
                        <a:spcAft>
                          <a:spcPts val="0"/>
                        </a:spcAft>
                      </a:pPr>
                      <a:r>
                        <a:rPr lang="en-US" sz="1500" dirty="0">
                          <a:solidFill>
                            <a:schemeClr val="tx1"/>
                          </a:solidFill>
                          <a:effectLst/>
                        </a:rPr>
                        <a:t>Authority</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a:solidFill>
                            <a:schemeClr val="tx1"/>
                          </a:solidFill>
                          <a:effectLst/>
                        </a:rPr>
                        <a:t>Supervisor authority to determine when rest periods occur.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Supervisor authority to determine when meal and rest periods occur and when/if a break period can be attached to a lunch period.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Supervisor authority to determine when meal and rest periods occur and when/if a break period can be attached to a lunch period.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91811">
                <a:tc>
                  <a:txBody>
                    <a:bodyPr/>
                    <a:lstStyle/>
                    <a:p>
                      <a:pPr marL="0" marR="0" algn="ctr">
                        <a:lnSpc>
                          <a:spcPct val="107000"/>
                        </a:lnSpc>
                        <a:spcBef>
                          <a:spcPts val="0"/>
                        </a:spcBef>
                        <a:spcAft>
                          <a:spcPts val="0"/>
                        </a:spcAft>
                      </a:pPr>
                      <a:r>
                        <a:rPr lang="en-US" sz="1500" dirty="0">
                          <a:solidFill>
                            <a:schemeClr val="tx1"/>
                          </a:solidFill>
                          <a:effectLst/>
                        </a:rPr>
                        <a:t>Time Reporting</a:t>
                      </a:r>
                      <a:endParaRPr lang="en-US" sz="15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13628" marR="13628"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a:solidFill>
                            <a:schemeClr val="tx1"/>
                          </a:solidFill>
                          <a:effectLst/>
                        </a:rPr>
                        <a:t>Meal periods must be </a:t>
                      </a:r>
                      <a:r>
                        <a:rPr lang="en-US" sz="1400" dirty="0" smtClean="0">
                          <a:solidFill>
                            <a:schemeClr val="tx1"/>
                          </a:solidFill>
                          <a:effectLst/>
                        </a:rPr>
                        <a:t>notated for non-exempt employees.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400" dirty="0" smtClean="0">
                          <a:solidFill>
                            <a:schemeClr val="tx1"/>
                          </a:solidFill>
                          <a:effectLst/>
                        </a:rPr>
                        <a:t>Meal periods must be notated for non-exempt employees.</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3" name="Slide Number Placeholder 2"/>
          <p:cNvSpPr>
            <a:spLocks noGrp="1"/>
          </p:cNvSpPr>
          <p:nvPr>
            <p:ph type="sldNum" sz="quarter" idx="12"/>
          </p:nvPr>
        </p:nvSpPr>
        <p:spPr/>
        <p:txBody>
          <a:bodyPr/>
          <a:lstStyle/>
          <a:p>
            <a:fld id="{81938ABB-6160-49C0-A523-F0203D847E6D}" type="slidenum">
              <a:rPr lang="en-US" smtClean="0"/>
              <a:t>29</a:t>
            </a:fld>
            <a:endParaRPr lang="en-US"/>
          </a:p>
        </p:txBody>
      </p:sp>
    </p:spTree>
    <p:extLst>
      <p:ext uri="{BB962C8B-B14F-4D97-AF65-F5344CB8AC3E}">
        <p14:creationId xmlns:p14="http://schemas.microsoft.com/office/powerpoint/2010/main" val="1677907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Compensation and Time Reporting</a:t>
            </a:r>
            <a:br>
              <a:rPr lang="en-US" b="1" dirty="0" smtClean="0"/>
            </a:br>
            <a:r>
              <a:rPr lang="en-US" sz="4000" dirty="0" smtClean="0"/>
              <a:t>For</a:t>
            </a:r>
            <a:r>
              <a:rPr lang="en-US" sz="4000" b="1" dirty="0" smtClean="0"/>
              <a:t> </a:t>
            </a:r>
            <a:r>
              <a:rPr lang="en-US" sz="3600" dirty="0" smtClean="0"/>
              <a:t>Staff and Academic Employees</a:t>
            </a:r>
            <a:endParaRPr lang="en-US" sz="3600" dirty="0"/>
          </a:p>
        </p:txBody>
      </p:sp>
      <p:sp>
        <p:nvSpPr>
          <p:cNvPr id="3" name="Content Placeholder 2"/>
          <p:cNvSpPr>
            <a:spLocks noGrp="1"/>
          </p:cNvSpPr>
          <p:nvPr>
            <p:ph idx="1"/>
          </p:nvPr>
        </p:nvSpPr>
        <p:spPr/>
        <p:txBody>
          <a:bodyPr>
            <a:normAutofit/>
          </a:bodyPr>
          <a:lstStyle/>
          <a:p>
            <a:r>
              <a:rPr lang="en-US" sz="2400" dirty="0" smtClean="0">
                <a:solidFill>
                  <a:schemeClr val="tx1"/>
                </a:solidFill>
              </a:rPr>
              <a:t>The purpose of this training is to provide a comprehensive understanding of the rules and regulations surrounding time reporting and compensation at the UC.  </a:t>
            </a:r>
          </a:p>
          <a:p>
            <a:r>
              <a:rPr lang="en-US" sz="2400" dirty="0" smtClean="0">
                <a:solidFill>
                  <a:schemeClr val="tx1"/>
                </a:solidFill>
              </a:rPr>
              <a:t>At the end of the training you should have a stronger understanding of how to:</a:t>
            </a:r>
          </a:p>
          <a:p>
            <a:pPr marL="519113" indent="-292100">
              <a:buClrTx/>
              <a:buFont typeface="Arial" panose="020B0604020202020204" pitchFamily="34" charset="0"/>
              <a:buChar char="•"/>
            </a:pPr>
            <a:r>
              <a:rPr lang="en-US" sz="2400" dirty="0" smtClean="0">
                <a:solidFill>
                  <a:schemeClr val="tx1"/>
                </a:solidFill>
              </a:rPr>
              <a:t>manage your time worked</a:t>
            </a:r>
          </a:p>
          <a:p>
            <a:pPr marL="519113" indent="-292100">
              <a:buClrTx/>
              <a:buFont typeface="Arial" panose="020B0604020202020204" pitchFamily="34" charset="0"/>
              <a:buChar char="•"/>
            </a:pPr>
            <a:r>
              <a:rPr lang="en-US" sz="2400" dirty="0" smtClean="0">
                <a:solidFill>
                  <a:schemeClr val="tx1"/>
                </a:solidFill>
              </a:rPr>
              <a:t>calculate overtime </a:t>
            </a:r>
          </a:p>
          <a:p>
            <a:pPr marL="519113" indent="-292100">
              <a:buClrTx/>
              <a:buFont typeface="Arial" panose="020B0604020202020204" pitchFamily="34" charset="0"/>
              <a:buChar char="•"/>
            </a:pPr>
            <a:r>
              <a:rPr lang="en-US" sz="2400" dirty="0" smtClean="0">
                <a:solidFill>
                  <a:schemeClr val="tx1"/>
                </a:solidFill>
              </a:rPr>
              <a:t>report time</a:t>
            </a:r>
            <a:endParaRPr lang="en-US" sz="2400" dirty="0">
              <a:solidFill>
                <a:schemeClr val="tx1"/>
              </a:solidFill>
            </a:endParaRPr>
          </a:p>
        </p:txBody>
      </p:sp>
      <p:sp>
        <p:nvSpPr>
          <p:cNvPr id="4" name="Slide Number Placeholder 3"/>
          <p:cNvSpPr>
            <a:spLocks noGrp="1"/>
          </p:cNvSpPr>
          <p:nvPr>
            <p:ph type="sldNum" sz="quarter" idx="12"/>
          </p:nvPr>
        </p:nvSpPr>
        <p:spPr/>
        <p:txBody>
          <a:bodyPr/>
          <a:lstStyle/>
          <a:p>
            <a:fld id="{81938ABB-6160-49C0-A523-F0203D847E6D}" type="slidenum">
              <a:rPr lang="en-US" smtClean="0"/>
              <a:t>3</a:t>
            </a:fld>
            <a:endParaRPr lang="en-US"/>
          </a:p>
        </p:txBody>
      </p:sp>
    </p:spTree>
    <p:extLst>
      <p:ext uri="{BB962C8B-B14F-4D97-AF65-F5344CB8AC3E}">
        <p14:creationId xmlns:p14="http://schemas.microsoft.com/office/powerpoint/2010/main" val="41739464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Special Considerations</a:t>
            </a:r>
            <a:endParaRPr lang="en-US" dirty="0"/>
          </a:p>
        </p:txBody>
      </p:sp>
      <p:sp>
        <p:nvSpPr>
          <p:cNvPr id="6" name="Slide Number Placeholder 5"/>
          <p:cNvSpPr>
            <a:spLocks noGrp="1"/>
          </p:cNvSpPr>
          <p:nvPr>
            <p:ph type="sldNum" sz="quarter" idx="12"/>
          </p:nvPr>
        </p:nvSpPr>
        <p:spPr/>
        <p:txBody>
          <a:bodyPr/>
          <a:lstStyle/>
          <a:p>
            <a:fld id="{81938ABB-6160-49C0-A523-F0203D847E6D}" type="slidenum">
              <a:rPr lang="en-US" smtClean="0"/>
              <a:t>30</a:t>
            </a:fld>
            <a:endParaRPr lang="en-US"/>
          </a:p>
        </p:txBody>
      </p:sp>
    </p:spTree>
    <p:extLst>
      <p:ext uri="{BB962C8B-B14F-4D97-AF65-F5344CB8AC3E}">
        <p14:creationId xmlns:p14="http://schemas.microsoft.com/office/powerpoint/2010/main" val="260567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4-H Camp Time Management</a:t>
            </a:r>
            <a:endParaRPr lang="en-US" b="1" dirty="0"/>
          </a:p>
        </p:txBody>
      </p:sp>
      <p:sp>
        <p:nvSpPr>
          <p:cNvPr id="3" name="Content Placeholder 2"/>
          <p:cNvSpPr>
            <a:spLocks noGrp="1"/>
          </p:cNvSpPr>
          <p:nvPr>
            <p:ph idx="1"/>
          </p:nvPr>
        </p:nvSpPr>
        <p:spPr>
          <a:xfrm>
            <a:off x="1097280" y="1828490"/>
            <a:ext cx="10515600" cy="3064021"/>
          </a:xfrm>
        </p:spPr>
        <p:txBody>
          <a:bodyPr>
            <a:normAutofit/>
          </a:bodyPr>
          <a:lstStyle/>
          <a:p>
            <a:pPr marL="0" indent="0">
              <a:buNone/>
            </a:pPr>
            <a:r>
              <a:rPr lang="en-US" b="1" dirty="0" smtClean="0"/>
              <a:t>Camp Only Employees</a:t>
            </a:r>
          </a:p>
          <a:p>
            <a:pPr marL="0" indent="0">
              <a:buNone/>
            </a:pPr>
            <a:r>
              <a:rPr lang="en-US" dirty="0" smtClean="0"/>
              <a:t>4-H Camp employees are paid a flat rate of pay, per camp.  These By Agreement rates (BYAs) are set annually in accordance with UC Policy and labor law.  Camp employees do not track hours or fill out time sheets.</a:t>
            </a:r>
          </a:p>
          <a:p>
            <a:pPr marL="0" indent="0">
              <a:buNone/>
            </a:pPr>
            <a:r>
              <a:rPr lang="en-US" b="1" dirty="0" smtClean="0"/>
              <a:t>Current UC Employees with Camp Duties</a:t>
            </a:r>
          </a:p>
          <a:p>
            <a:pPr marL="0" indent="0">
              <a:buNone/>
            </a:pPr>
            <a:r>
              <a:rPr lang="en-US" sz="2000" dirty="0" smtClean="0"/>
              <a:t>Those employees who work for ANR already and take on additional camp responsibilities are paid as usual and may fall under “On Call” status and may incur overtime, so plan accordingly. </a:t>
            </a:r>
            <a:endParaRPr lang="en-US" sz="2000" dirty="0"/>
          </a:p>
          <a:p>
            <a:pPr marL="0" indent="0">
              <a:buNone/>
            </a:pPr>
            <a:endParaRPr lang="en-US" sz="2000" dirty="0"/>
          </a:p>
          <a:p>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31</a:t>
            </a:fld>
            <a:endParaRPr lang="en-US"/>
          </a:p>
        </p:txBody>
      </p:sp>
    </p:spTree>
    <p:extLst>
      <p:ext uri="{BB962C8B-B14F-4D97-AF65-F5344CB8AC3E}">
        <p14:creationId xmlns:p14="http://schemas.microsoft.com/office/powerpoint/2010/main" val="14495311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 Call Status</a:t>
            </a:r>
            <a:endParaRPr lang="en-US" b="1" dirty="0"/>
          </a:p>
        </p:txBody>
      </p:sp>
      <p:sp>
        <p:nvSpPr>
          <p:cNvPr id="3" name="Content Placeholder 2"/>
          <p:cNvSpPr>
            <a:spLocks noGrp="1"/>
          </p:cNvSpPr>
          <p:nvPr>
            <p:ph idx="1"/>
          </p:nvPr>
        </p:nvSpPr>
        <p:spPr>
          <a:xfrm>
            <a:off x="1182121" y="1837917"/>
            <a:ext cx="10515600" cy="3064021"/>
          </a:xfrm>
        </p:spPr>
        <p:txBody>
          <a:bodyPr>
            <a:normAutofit/>
          </a:bodyPr>
          <a:lstStyle/>
          <a:p>
            <a:pPr marL="0" indent="0">
              <a:buNone/>
            </a:pPr>
            <a:r>
              <a:rPr lang="en-US" b="1" dirty="0" smtClean="0"/>
              <a:t>On Call </a:t>
            </a:r>
            <a:r>
              <a:rPr lang="en-US" dirty="0" smtClean="0"/>
              <a:t>status means that an employee is waiting for the possibility to return to work if needed but that they are not presently working.</a:t>
            </a:r>
          </a:p>
          <a:p>
            <a:pPr marL="0" indent="0">
              <a:buNone/>
            </a:pPr>
            <a:r>
              <a:rPr lang="en-US" b="1" dirty="0" smtClean="0"/>
              <a:t>On Call - Unrestricted </a:t>
            </a:r>
            <a:r>
              <a:rPr lang="en-US" dirty="0"/>
              <a:t>means the employee is free to engage in activities for his/her own purposes during the time </a:t>
            </a:r>
            <a:r>
              <a:rPr lang="en-US" dirty="0" smtClean="0"/>
              <a:t>they are not working, but could on </a:t>
            </a:r>
            <a:r>
              <a:rPr lang="en-US" dirty="0"/>
              <a:t>call.  Standard overtime/compensatory time provisions still apply.  </a:t>
            </a:r>
            <a:endParaRPr lang="en-US" dirty="0" smtClean="0"/>
          </a:p>
          <a:p>
            <a:pPr marL="0" indent="0">
              <a:buNone/>
            </a:pPr>
            <a:r>
              <a:rPr lang="en-US" b="1" dirty="0"/>
              <a:t>On Call </a:t>
            </a:r>
            <a:r>
              <a:rPr lang="en-US" b="1" dirty="0" smtClean="0"/>
              <a:t>- Restricted </a:t>
            </a:r>
            <a:r>
              <a:rPr lang="en-US" dirty="0" smtClean="0"/>
              <a:t>will </a:t>
            </a:r>
            <a:r>
              <a:rPr lang="en-US" dirty="0"/>
              <a:t>be considered time worked </a:t>
            </a:r>
            <a:r>
              <a:rPr lang="en-US" dirty="0" smtClean="0"/>
              <a:t>because the employees personal time is being restricted</a:t>
            </a:r>
            <a:r>
              <a:rPr lang="en-US" dirty="0"/>
              <a:t>, i.e. an employee is required to restrict personal activities so that the employee cannot use his/her time effectively for the employee’s own purposes</a:t>
            </a:r>
            <a:r>
              <a:rPr lang="en-US" dirty="0" smtClean="0"/>
              <a:t>.</a:t>
            </a: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32</a:t>
            </a:fld>
            <a:endParaRPr lang="en-US"/>
          </a:p>
        </p:txBody>
      </p:sp>
    </p:spTree>
    <p:extLst>
      <p:ext uri="{BB962C8B-B14F-4D97-AF65-F5344CB8AC3E}">
        <p14:creationId xmlns:p14="http://schemas.microsoft.com/office/powerpoint/2010/main" val="39371142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On Call Status</a:t>
            </a:r>
            <a:endParaRPr lang="en-US" b="1" dirty="0"/>
          </a:p>
        </p:txBody>
      </p:sp>
      <p:sp>
        <p:nvSpPr>
          <p:cNvPr id="3" name="Content Placeholder 2"/>
          <p:cNvSpPr>
            <a:spLocks noGrp="1"/>
          </p:cNvSpPr>
          <p:nvPr>
            <p:ph idx="1"/>
          </p:nvPr>
        </p:nvSpPr>
        <p:spPr>
          <a:xfrm>
            <a:off x="1097280" y="1828490"/>
            <a:ext cx="10515600" cy="3064021"/>
          </a:xfrm>
        </p:spPr>
        <p:txBody>
          <a:bodyPr>
            <a:normAutofit lnSpcReduction="10000"/>
          </a:bodyPr>
          <a:lstStyle/>
          <a:p>
            <a:pPr marL="0" indent="0">
              <a:buNone/>
            </a:pPr>
            <a:r>
              <a:rPr lang="en-US" dirty="0" smtClean="0"/>
              <a:t>In </a:t>
            </a:r>
            <a:r>
              <a:rPr lang="en-US" dirty="0"/>
              <a:t>a situation where an employee is on location or on call for more hours than their regular work schedule, but are not scheduled to work the employee is placed on a special status and are not always considered “working” until there is a genuine need for their services. </a:t>
            </a:r>
          </a:p>
          <a:p>
            <a:pPr marL="0" indent="0">
              <a:buNone/>
            </a:pPr>
            <a:r>
              <a:rPr lang="en-US" dirty="0"/>
              <a:t>In these cases, the employees are considered “On Call-Unrestricted” for a predefined amount of hours outside of their regular work schedule.   </a:t>
            </a:r>
            <a:r>
              <a:rPr lang="en-US" dirty="0" smtClean="0"/>
              <a:t>When work occurs during this predefined period, they are compensated accordingly.  </a:t>
            </a:r>
            <a:endParaRPr lang="en-US" dirty="0"/>
          </a:p>
          <a:p>
            <a:pPr marL="0" indent="0">
              <a:buNone/>
            </a:pPr>
            <a:r>
              <a:rPr lang="en-US" dirty="0"/>
              <a:t>Also, the employees cannot be required to work during this extended period without appropriate breaks, meals and free time, so please plan accordingly. </a:t>
            </a:r>
            <a:endParaRPr lang="en-US" dirty="0" smtClean="0"/>
          </a:p>
          <a:p>
            <a:pPr marL="0" indent="0">
              <a:buNone/>
            </a:pPr>
            <a:r>
              <a:rPr lang="en-US" dirty="0" smtClean="0"/>
              <a:t>In all On Call situations, overtime rules still apply. </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33</a:t>
            </a:fld>
            <a:endParaRPr lang="en-US"/>
          </a:p>
        </p:txBody>
      </p:sp>
    </p:spTree>
    <p:extLst>
      <p:ext uri="{BB962C8B-B14F-4D97-AF65-F5344CB8AC3E}">
        <p14:creationId xmlns:p14="http://schemas.microsoft.com/office/powerpoint/2010/main" val="178113036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Volunteer Time vs Employee Time</a:t>
            </a:r>
            <a:endParaRPr lang="en-US" b="1" dirty="0"/>
          </a:p>
        </p:txBody>
      </p:sp>
      <p:sp>
        <p:nvSpPr>
          <p:cNvPr id="3" name="Content Placeholder 2"/>
          <p:cNvSpPr>
            <a:spLocks noGrp="1"/>
          </p:cNvSpPr>
          <p:nvPr>
            <p:ph idx="1"/>
          </p:nvPr>
        </p:nvSpPr>
        <p:spPr>
          <a:xfrm>
            <a:off x="1097280" y="1861385"/>
            <a:ext cx="10515600" cy="4153825"/>
          </a:xfrm>
        </p:spPr>
        <p:txBody>
          <a:bodyPr>
            <a:normAutofit/>
          </a:bodyPr>
          <a:lstStyle/>
          <a:p>
            <a:pPr marL="0" indent="0">
              <a:buNone/>
            </a:pPr>
            <a:r>
              <a:rPr lang="en-US" sz="2400" dirty="0" smtClean="0"/>
              <a:t>ANR Employees occasionally also moonlight as volunteers for our many outstanding programs.  This can, however, prove complex for time management.  </a:t>
            </a:r>
          </a:p>
          <a:p>
            <a:pPr marL="0" indent="0">
              <a:buNone/>
            </a:pPr>
            <a:endParaRPr lang="en-US" sz="700" dirty="0" smtClean="0"/>
          </a:p>
          <a:p>
            <a:pPr lvl="1">
              <a:spcBef>
                <a:spcPts val="0"/>
              </a:spcBef>
              <a:spcAft>
                <a:spcPts val="900"/>
              </a:spcAft>
              <a:buFont typeface="Arial" panose="020B0604020202020204" pitchFamily="34" charset="0"/>
              <a:buChar char="•"/>
            </a:pPr>
            <a:r>
              <a:rPr lang="en-US" sz="1900" dirty="0" smtClean="0"/>
              <a:t>If a volunteer is hired as an employee it is recommended they no longer volunteer for functions outside of work, to make a clear differentiation.  </a:t>
            </a:r>
          </a:p>
          <a:p>
            <a:pPr lvl="1">
              <a:spcBef>
                <a:spcPts val="0"/>
              </a:spcBef>
              <a:spcAft>
                <a:spcPts val="900"/>
              </a:spcAft>
              <a:buFont typeface="Arial" panose="020B0604020202020204" pitchFamily="34" charset="0"/>
              <a:buChar char="•"/>
            </a:pPr>
            <a:r>
              <a:rPr lang="en-US" sz="1900" dirty="0" smtClean="0"/>
              <a:t>If it us unavoidable or an employee feels strongly about continuing their volunteer service, a written agreement is necessary.  During each volunteer project the employee must be keenly aware that this is strictly voluntary and non-work related.  </a:t>
            </a:r>
            <a:endParaRPr lang="en-US" sz="1900" dirty="0"/>
          </a:p>
          <a:p>
            <a:pPr lvl="1">
              <a:spcBef>
                <a:spcPts val="0"/>
              </a:spcBef>
              <a:spcAft>
                <a:spcPts val="900"/>
              </a:spcAft>
              <a:buFont typeface="Arial" panose="020B0604020202020204" pitchFamily="34" charset="0"/>
              <a:buChar char="•"/>
            </a:pPr>
            <a:r>
              <a:rPr lang="en-US" sz="1900" dirty="0" smtClean="0"/>
              <a:t>Volunteer hours MUST be voluntary.  Employees who are required to show up are required to be paid. </a:t>
            </a:r>
          </a:p>
          <a:p>
            <a:pPr lvl="1">
              <a:spcBef>
                <a:spcPts val="0"/>
              </a:spcBef>
              <a:spcAft>
                <a:spcPts val="900"/>
              </a:spcAft>
              <a:buFont typeface="Arial" panose="020B0604020202020204" pitchFamily="34" charset="0"/>
              <a:buChar char="•"/>
            </a:pPr>
            <a:r>
              <a:rPr lang="en-US" sz="1900" dirty="0" smtClean="0"/>
              <a:t>If volunteering during regular work hours, vacation must be used. </a:t>
            </a:r>
          </a:p>
          <a:p>
            <a:pPr lvl="1">
              <a:spcBef>
                <a:spcPts val="0"/>
              </a:spcBef>
              <a:spcAft>
                <a:spcPts val="900"/>
              </a:spcAft>
              <a:buFont typeface="Arial" panose="020B0604020202020204" pitchFamily="34" charset="0"/>
              <a:buChar char="•"/>
            </a:pPr>
            <a:r>
              <a:rPr lang="en-US" sz="1900" dirty="0" smtClean="0"/>
              <a:t>Employees must also be fully informed of their liability during volunteer hours as it is not always covered by UC. </a:t>
            </a:r>
            <a:endParaRPr lang="en-US" sz="1900" dirty="0"/>
          </a:p>
          <a:p>
            <a:endParaRPr lang="en-US" sz="1900" dirty="0"/>
          </a:p>
        </p:txBody>
      </p:sp>
      <p:sp>
        <p:nvSpPr>
          <p:cNvPr id="4" name="Slide Number Placeholder 3"/>
          <p:cNvSpPr>
            <a:spLocks noGrp="1"/>
          </p:cNvSpPr>
          <p:nvPr>
            <p:ph type="sldNum" sz="quarter" idx="12"/>
          </p:nvPr>
        </p:nvSpPr>
        <p:spPr/>
        <p:txBody>
          <a:bodyPr/>
          <a:lstStyle/>
          <a:p>
            <a:fld id="{81938ABB-6160-49C0-A523-F0203D847E6D}" type="slidenum">
              <a:rPr lang="en-US" smtClean="0"/>
              <a:t>34</a:t>
            </a:fld>
            <a:endParaRPr lang="en-US"/>
          </a:p>
        </p:txBody>
      </p:sp>
    </p:spTree>
    <p:extLst>
      <p:ext uri="{BB962C8B-B14F-4D97-AF65-F5344CB8AC3E}">
        <p14:creationId xmlns:p14="http://schemas.microsoft.com/office/powerpoint/2010/main" val="25337955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2773" y="420208"/>
            <a:ext cx="10812887" cy="1325563"/>
          </a:xfrm>
        </p:spPr>
        <p:txBody>
          <a:bodyPr/>
          <a:lstStyle/>
          <a:p>
            <a:r>
              <a:rPr lang="en-US" b="1" dirty="0" smtClean="0"/>
              <a:t>Probationary Period</a:t>
            </a:r>
            <a:endParaRPr lang="en-US" b="1" dirty="0"/>
          </a:p>
        </p:txBody>
      </p:sp>
      <p:sp>
        <p:nvSpPr>
          <p:cNvPr id="3" name="Content Placeholder 2"/>
          <p:cNvSpPr>
            <a:spLocks noGrp="1"/>
          </p:cNvSpPr>
          <p:nvPr>
            <p:ph idx="1"/>
          </p:nvPr>
        </p:nvSpPr>
        <p:spPr>
          <a:xfrm>
            <a:off x="1102774" y="1855940"/>
            <a:ext cx="10109710" cy="3748218"/>
          </a:xfrm>
        </p:spPr>
        <p:txBody>
          <a:bodyPr>
            <a:normAutofit/>
          </a:bodyPr>
          <a:lstStyle/>
          <a:p>
            <a:pPr marL="0" indent="0">
              <a:buNone/>
            </a:pPr>
            <a:r>
              <a:rPr lang="en-US" sz="2800" dirty="0" smtClean="0"/>
              <a:t>Employees new to the UC system must serve a probationary period.  </a:t>
            </a:r>
          </a:p>
          <a:p>
            <a:pPr marL="0" indent="0">
              <a:buNone/>
            </a:pPr>
            <a:r>
              <a:rPr lang="en-US" sz="2800" dirty="0" smtClean="0"/>
              <a:t>In some circumstances overtime worked counts towards the probationary period, therefore employees should have their overtime activities monitored strictly while on probation. </a:t>
            </a:r>
            <a:endParaRPr lang="en-US" sz="2800" dirty="0"/>
          </a:p>
        </p:txBody>
      </p:sp>
      <p:sp>
        <p:nvSpPr>
          <p:cNvPr id="4" name="Slide Number Placeholder 3"/>
          <p:cNvSpPr>
            <a:spLocks noGrp="1"/>
          </p:cNvSpPr>
          <p:nvPr>
            <p:ph type="sldNum" sz="quarter" idx="12"/>
          </p:nvPr>
        </p:nvSpPr>
        <p:spPr/>
        <p:txBody>
          <a:bodyPr/>
          <a:lstStyle/>
          <a:p>
            <a:fld id="{81938ABB-6160-49C0-A523-F0203D847E6D}" type="slidenum">
              <a:rPr lang="en-US" smtClean="0"/>
              <a:t>35</a:t>
            </a:fld>
            <a:endParaRPr lang="en-US"/>
          </a:p>
        </p:txBody>
      </p:sp>
    </p:spTree>
    <p:extLst>
      <p:ext uri="{BB962C8B-B14F-4D97-AF65-F5344CB8AC3E}">
        <p14:creationId xmlns:p14="http://schemas.microsoft.com/office/powerpoint/2010/main" val="394077145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Additional Resources</a:t>
            </a:r>
            <a:endParaRPr lang="en-US" dirty="0"/>
          </a:p>
        </p:txBody>
      </p:sp>
      <p:sp>
        <p:nvSpPr>
          <p:cNvPr id="2" name="Slide Number Placeholder 1"/>
          <p:cNvSpPr>
            <a:spLocks noGrp="1"/>
          </p:cNvSpPr>
          <p:nvPr>
            <p:ph type="sldNum" sz="quarter" idx="12"/>
          </p:nvPr>
        </p:nvSpPr>
        <p:spPr/>
        <p:txBody>
          <a:bodyPr/>
          <a:lstStyle/>
          <a:p>
            <a:fld id="{81938ABB-6160-49C0-A523-F0203D847E6D}" type="slidenum">
              <a:rPr lang="en-US" smtClean="0"/>
              <a:t>36</a:t>
            </a:fld>
            <a:endParaRPr lang="en-US"/>
          </a:p>
        </p:txBody>
      </p:sp>
    </p:spTree>
    <p:extLst>
      <p:ext uri="{BB962C8B-B14F-4D97-AF65-F5344CB8AC3E}">
        <p14:creationId xmlns:p14="http://schemas.microsoft.com/office/powerpoint/2010/main" val="32922310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t>Relevant UC Policies and Labor Agreements</a:t>
            </a:r>
            <a:endParaRPr lang="en-US" sz="4400" dirty="0"/>
          </a:p>
        </p:txBody>
      </p:sp>
      <p:sp>
        <p:nvSpPr>
          <p:cNvPr id="3" name="Content Placeholder 2"/>
          <p:cNvSpPr>
            <a:spLocks noGrp="1"/>
          </p:cNvSpPr>
          <p:nvPr>
            <p:ph idx="1"/>
          </p:nvPr>
        </p:nvSpPr>
        <p:spPr>
          <a:xfrm>
            <a:off x="1097280" y="1800156"/>
            <a:ext cx="10470523" cy="4796482"/>
          </a:xfrm>
        </p:spPr>
        <p:txBody>
          <a:bodyPr>
            <a:normAutofit/>
          </a:bodyPr>
          <a:lstStyle/>
          <a:p>
            <a:pPr marL="0" indent="0">
              <a:lnSpc>
                <a:spcPct val="110000"/>
              </a:lnSpc>
              <a:spcBef>
                <a:spcPts val="0"/>
              </a:spcBef>
              <a:buNone/>
            </a:pPr>
            <a:r>
              <a:rPr lang="en-US" sz="1600" dirty="0" smtClean="0"/>
              <a:t>UCOP </a:t>
            </a:r>
            <a:r>
              <a:rPr lang="en-US" sz="1600" dirty="0"/>
              <a:t>Policy and Procedure main page: </a:t>
            </a:r>
            <a:endParaRPr lang="en-US" sz="1600" dirty="0" smtClean="0"/>
          </a:p>
          <a:p>
            <a:pPr marL="457200" lvl="1" indent="0">
              <a:lnSpc>
                <a:spcPct val="110000"/>
              </a:lnSpc>
              <a:spcBef>
                <a:spcPts val="0"/>
              </a:spcBef>
              <a:buNone/>
            </a:pPr>
            <a:r>
              <a:rPr lang="en-US" sz="1600" u="sng" dirty="0" smtClean="0">
                <a:solidFill>
                  <a:srgbClr val="FF0000"/>
                </a:solidFill>
                <a:sym typeface="Wingdings" panose="05000000000000000000" pitchFamily="2" charset="2"/>
                <a:hlinkClick r:id="rId2"/>
              </a:rPr>
              <a:t>http</a:t>
            </a:r>
            <a:r>
              <a:rPr lang="en-US" sz="1600" u="sng" dirty="0">
                <a:solidFill>
                  <a:srgbClr val="FF0000"/>
                </a:solidFill>
                <a:sym typeface="Wingdings" panose="05000000000000000000" pitchFamily="2" charset="2"/>
                <a:hlinkClick r:id="rId2"/>
              </a:rPr>
              <a:t>://</a:t>
            </a:r>
            <a:r>
              <a:rPr lang="en-US" sz="1600" u="sng" dirty="0" smtClean="0">
                <a:solidFill>
                  <a:srgbClr val="FF0000"/>
                </a:solidFill>
                <a:sym typeface="Wingdings" panose="05000000000000000000" pitchFamily="2" charset="2"/>
                <a:hlinkClick r:id="rId2"/>
              </a:rPr>
              <a:t>www.ucop.edu/local-human-resources/policies-guidance/index.html</a:t>
            </a:r>
            <a:r>
              <a:rPr lang="en-US" sz="1600" u="sng" dirty="0" smtClean="0">
                <a:solidFill>
                  <a:srgbClr val="FF0000"/>
                </a:solidFill>
                <a:sym typeface="Wingdings" panose="05000000000000000000" pitchFamily="2" charset="2"/>
              </a:rPr>
              <a:t> </a:t>
            </a:r>
            <a:endParaRPr lang="en-US" sz="1600" dirty="0">
              <a:solidFill>
                <a:srgbClr val="FF0000"/>
              </a:solidFill>
            </a:endParaRPr>
          </a:p>
          <a:p>
            <a:pPr marL="0" indent="0">
              <a:buNone/>
            </a:pPr>
            <a:r>
              <a:rPr lang="en-US" sz="1600" dirty="0" smtClean="0"/>
              <a:t>TRS </a:t>
            </a:r>
            <a:r>
              <a:rPr lang="en-US" sz="1600" dirty="0"/>
              <a:t>training and </a:t>
            </a:r>
            <a:r>
              <a:rPr lang="en-US" sz="1600" dirty="0" smtClean="0"/>
              <a:t>FAQ’s: </a:t>
            </a:r>
          </a:p>
          <a:p>
            <a:pPr marL="457200" lvl="1" indent="0">
              <a:buNone/>
            </a:pPr>
            <a:r>
              <a:rPr lang="en-US" sz="1600" dirty="0" smtClean="0">
                <a:solidFill>
                  <a:srgbClr val="FF0000"/>
                </a:solidFill>
                <a:hlinkClick r:id="rId3"/>
              </a:rPr>
              <a:t>http</a:t>
            </a:r>
            <a:r>
              <a:rPr lang="en-US" sz="1600" dirty="0">
                <a:solidFill>
                  <a:srgbClr val="FF0000"/>
                </a:solidFill>
                <a:hlinkClick r:id="rId3"/>
              </a:rPr>
              <a:t>://afs.ucdavis.edu/systems/time_reporting_system/index.html</a:t>
            </a:r>
            <a:r>
              <a:rPr lang="en-US" sz="1600" dirty="0">
                <a:solidFill>
                  <a:srgbClr val="FF0000"/>
                </a:solidFill>
              </a:rPr>
              <a:t> </a:t>
            </a:r>
          </a:p>
          <a:p>
            <a:pPr marL="0" indent="0">
              <a:lnSpc>
                <a:spcPct val="110000"/>
              </a:lnSpc>
              <a:spcBef>
                <a:spcPts val="0"/>
              </a:spcBef>
              <a:buNone/>
            </a:pPr>
            <a:r>
              <a:rPr lang="en-US" sz="1600" dirty="0" smtClean="0"/>
              <a:t>Labor Agreements</a:t>
            </a:r>
            <a:r>
              <a:rPr lang="en-US" sz="1600" dirty="0"/>
              <a:t>: </a:t>
            </a:r>
            <a:endParaRPr lang="en-US" sz="1600" dirty="0" smtClean="0"/>
          </a:p>
          <a:p>
            <a:pPr marL="457200" lvl="1" indent="0">
              <a:lnSpc>
                <a:spcPct val="110000"/>
              </a:lnSpc>
              <a:spcBef>
                <a:spcPts val="0"/>
              </a:spcBef>
              <a:buNone/>
            </a:pPr>
            <a:r>
              <a:rPr lang="en-US" sz="1600" dirty="0" smtClean="0">
                <a:solidFill>
                  <a:srgbClr val="FF0000"/>
                </a:solidFill>
                <a:hlinkClick r:id="rId4"/>
              </a:rPr>
              <a:t>http</a:t>
            </a:r>
            <a:r>
              <a:rPr lang="en-US" sz="1600" dirty="0">
                <a:solidFill>
                  <a:srgbClr val="FF0000"/>
                </a:solidFill>
                <a:hlinkClick r:id="rId4"/>
              </a:rPr>
              <a:t>://</a:t>
            </a:r>
            <a:r>
              <a:rPr lang="en-US" sz="1600" dirty="0" smtClean="0">
                <a:solidFill>
                  <a:srgbClr val="FF0000"/>
                </a:solidFill>
                <a:hlinkClick r:id="rId4"/>
              </a:rPr>
              <a:t>www.ucop.edu/local-human-resources/policies-guidance/labor-agreements/index.html</a:t>
            </a:r>
            <a:endParaRPr lang="en-US" sz="1600" dirty="0" smtClean="0">
              <a:solidFill>
                <a:srgbClr val="FF0000"/>
              </a:solidFill>
            </a:endParaRPr>
          </a:p>
          <a:p>
            <a:pPr marL="0" indent="0">
              <a:lnSpc>
                <a:spcPct val="110000"/>
              </a:lnSpc>
              <a:spcBef>
                <a:spcPts val="0"/>
              </a:spcBef>
              <a:buNone/>
            </a:pPr>
            <a:r>
              <a:rPr lang="en-US" sz="1600" dirty="0" smtClean="0"/>
              <a:t>UC PPSM 30 Salary: </a:t>
            </a:r>
          </a:p>
          <a:p>
            <a:pPr marL="457200" lvl="1" indent="0">
              <a:lnSpc>
                <a:spcPct val="110000"/>
              </a:lnSpc>
              <a:spcBef>
                <a:spcPts val="0"/>
              </a:spcBef>
              <a:buNone/>
            </a:pPr>
            <a:r>
              <a:rPr lang="en-US" sz="1600" dirty="0" smtClean="0">
                <a:solidFill>
                  <a:srgbClr val="FF0000"/>
                </a:solidFill>
                <a:hlinkClick r:id="rId5"/>
              </a:rPr>
              <a:t>http</a:t>
            </a:r>
            <a:r>
              <a:rPr lang="en-US" sz="1600" dirty="0">
                <a:solidFill>
                  <a:srgbClr val="FF0000"/>
                </a:solidFill>
                <a:hlinkClick r:id="rId5"/>
              </a:rPr>
              <a:t>://</a:t>
            </a:r>
            <a:r>
              <a:rPr lang="en-US" sz="1600" dirty="0" smtClean="0">
                <a:solidFill>
                  <a:srgbClr val="FF0000"/>
                </a:solidFill>
                <a:hlinkClick r:id="rId5"/>
              </a:rPr>
              <a:t>policy.ucop.edu/doc/4010400/PPSM-30</a:t>
            </a:r>
            <a:endParaRPr lang="en-US" sz="1600" dirty="0" smtClean="0">
              <a:solidFill>
                <a:srgbClr val="FF0000"/>
              </a:solidFill>
            </a:endParaRPr>
          </a:p>
          <a:p>
            <a:pPr marL="0" indent="0">
              <a:lnSpc>
                <a:spcPct val="110000"/>
              </a:lnSpc>
              <a:spcBef>
                <a:spcPts val="0"/>
              </a:spcBef>
              <a:buNone/>
            </a:pPr>
            <a:r>
              <a:rPr lang="en-US" sz="1600" dirty="0" smtClean="0"/>
              <a:t>UCOP Policy–PPSM 2.210: Absence of Work Policy: </a:t>
            </a:r>
          </a:p>
          <a:p>
            <a:pPr marL="457200" lvl="1" indent="0">
              <a:lnSpc>
                <a:spcPct val="110000"/>
              </a:lnSpc>
              <a:spcBef>
                <a:spcPts val="0"/>
              </a:spcBef>
              <a:buNone/>
            </a:pPr>
            <a:r>
              <a:rPr lang="en-US" sz="1600" dirty="0" smtClean="0">
                <a:solidFill>
                  <a:srgbClr val="FF0000"/>
                </a:solidFill>
                <a:hlinkClick r:id="rId6"/>
              </a:rPr>
              <a:t>http</a:t>
            </a:r>
            <a:r>
              <a:rPr lang="en-US" sz="1600" dirty="0">
                <a:solidFill>
                  <a:srgbClr val="FF0000"/>
                </a:solidFill>
                <a:hlinkClick r:id="rId6"/>
              </a:rPr>
              <a:t>://</a:t>
            </a:r>
            <a:r>
              <a:rPr lang="en-US" sz="1600" dirty="0" smtClean="0">
                <a:solidFill>
                  <a:srgbClr val="FF0000"/>
                </a:solidFill>
                <a:hlinkClick r:id="rId6"/>
              </a:rPr>
              <a:t>policy.ucop.edu/doc/4010406/PPSM-2-210</a:t>
            </a:r>
            <a:endParaRPr lang="en-US" sz="1600" dirty="0" smtClean="0">
              <a:solidFill>
                <a:srgbClr val="FF0000"/>
              </a:solidFill>
            </a:endParaRPr>
          </a:p>
          <a:p>
            <a:pPr marL="0" indent="0">
              <a:lnSpc>
                <a:spcPct val="110000"/>
              </a:lnSpc>
              <a:spcBef>
                <a:spcPts val="0"/>
              </a:spcBef>
              <a:buNone/>
            </a:pPr>
            <a:r>
              <a:rPr lang="en-US" sz="1600" dirty="0" smtClean="0"/>
              <a:t>UCOP Travel Regulations</a:t>
            </a:r>
            <a:r>
              <a:rPr lang="en-US" sz="1600" dirty="0"/>
              <a:t>:  </a:t>
            </a:r>
            <a:endParaRPr lang="en-US" sz="1600" dirty="0" smtClean="0"/>
          </a:p>
          <a:p>
            <a:pPr marL="457200" lvl="1" indent="0">
              <a:lnSpc>
                <a:spcPct val="110000"/>
              </a:lnSpc>
              <a:spcBef>
                <a:spcPts val="0"/>
              </a:spcBef>
              <a:buNone/>
            </a:pPr>
            <a:r>
              <a:rPr lang="en-US" sz="1600" dirty="0" smtClean="0">
                <a:solidFill>
                  <a:srgbClr val="FF0000"/>
                </a:solidFill>
                <a:hlinkClick r:id="rId7"/>
              </a:rPr>
              <a:t>http</a:t>
            </a:r>
            <a:r>
              <a:rPr lang="en-US" sz="1600" dirty="0">
                <a:solidFill>
                  <a:srgbClr val="FF0000"/>
                </a:solidFill>
                <a:hlinkClick r:id="rId7"/>
              </a:rPr>
              <a:t>://</a:t>
            </a:r>
            <a:r>
              <a:rPr lang="en-US" sz="1600" dirty="0" smtClean="0">
                <a:solidFill>
                  <a:srgbClr val="FF0000"/>
                </a:solidFill>
                <a:hlinkClick r:id="rId7"/>
              </a:rPr>
              <a:t>policy.ucop.edu/doc/3420365/BFB-G-28</a:t>
            </a:r>
            <a:endParaRPr lang="en-US" sz="1600" dirty="0">
              <a:solidFill>
                <a:srgbClr val="FF0000"/>
              </a:solidFill>
            </a:endParaRPr>
          </a:p>
          <a:p>
            <a:pPr marL="0" indent="0">
              <a:lnSpc>
                <a:spcPct val="110000"/>
              </a:lnSpc>
              <a:spcBef>
                <a:spcPts val="0"/>
              </a:spcBef>
              <a:buNone/>
            </a:pPr>
            <a:r>
              <a:rPr lang="en-US" sz="1600" dirty="0" smtClean="0"/>
              <a:t>Probationary Period: </a:t>
            </a:r>
          </a:p>
          <a:p>
            <a:pPr marL="457200" lvl="1" indent="0">
              <a:lnSpc>
                <a:spcPct val="110000"/>
              </a:lnSpc>
              <a:spcBef>
                <a:spcPts val="0"/>
              </a:spcBef>
              <a:buNone/>
            </a:pPr>
            <a:r>
              <a:rPr lang="en-US" sz="1600" dirty="0" smtClean="0">
                <a:solidFill>
                  <a:srgbClr val="FF0000"/>
                </a:solidFill>
                <a:hlinkClick r:id="rId8"/>
              </a:rPr>
              <a:t>http</a:t>
            </a:r>
            <a:r>
              <a:rPr lang="en-US" sz="1600" dirty="0">
                <a:solidFill>
                  <a:srgbClr val="FF0000"/>
                </a:solidFill>
                <a:hlinkClick r:id="rId8"/>
              </a:rPr>
              <a:t>://ucanr.edu/sites/ANRSPU/Supervisor_Resources/Probationary_Period</a:t>
            </a:r>
            <a:r>
              <a:rPr lang="en-US" sz="1600" dirty="0" smtClean="0">
                <a:solidFill>
                  <a:srgbClr val="FF0000"/>
                </a:solidFill>
                <a:hlinkClick r:id="rId8"/>
              </a:rPr>
              <a:t>/</a:t>
            </a:r>
            <a:r>
              <a:rPr lang="en-US" sz="1600" dirty="0" smtClean="0">
                <a:solidFill>
                  <a:srgbClr val="FF0000"/>
                </a:solidFill>
              </a:rPr>
              <a:t> </a:t>
            </a:r>
            <a:endParaRPr lang="en-US" sz="1600" dirty="0">
              <a:solidFill>
                <a:srgbClr val="FF0000"/>
              </a:solidFill>
            </a:endParaRP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37</a:t>
            </a:fld>
            <a:endParaRPr lang="en-US"/>
          </a:p>
        </p:txBody>
      </p:sp>
    </p:spTree>
    <p:extLst>
      <p:ext uri="{BB962C8B-B14F-4D97-AF65-F5344CB8AC3E}">
        <p14:creationId xmlns:p14="http://schemas.microsoft.com/office/powerpoint/2010/main" val="371917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Contact Us</a:t>
            </a:r>
            <a:endParaRPr lang="en-US" dirty="0"/>
          </a:p>
        </p:txBody>
      </p:sp>
      <p:sp>
        <p:nvSpPr>
          <p:cNvPr id="3" name="Content Placeholder 2"/>
          <p:cNvSpPr>
            <a:spLocks noGrp="1"/>
          </p:cNvSpPr>
          <p:nvPr>
            <p:ph idx="1"/>
          </p:nvPr>
        </p:nvSpPr>
        <p:spPr>
          <a:xfrm>
            <a:off x="1097280" y="1847659"/>
            <a:ext cx="10515600" cy="4021384"/>
          </a:xfrm>
        </p:spPr>
        <p:txBody>
          <a:bodyPr>
            <a:normAutofit/>
          </a:bodyPr>
          <a:lstStyle/>
          <a:p>
            <a:pPr marL="0" indent="0">
              <a:spcAft>
                <a:spcPts val="1200"/>
              </a:spcAft>
              <a:buNone/>
            </a:pPr>
            <a:r>
              <a:rPr lang="en-US" dirty="0" smtClean="0"/>
              <a:t>Contact us: </a:t>
            </a:r>
            <a:r>
              <a:rPr lang="en-US" dirty="0" smtClean="0">
                <a:hlinkClick r:id="rId2"/>
              </a:rPr>
              <a:t>HumanResources@ucanr.edu</a:t>
            </a:r>
            <a:r>
              <a:rPr lang="en-US" dirty="0" smtClean="0"/>
              <a:t> </a:t>
            </a:r>
            <a:endParaRPr lang="en-US" dirty="0"/>
          </a:p>
          <a:p>
            <a:pPr marL="0" indent="0">
              <a:spcAft>
                <a:spcPts val="1200"/>
              </a:spcAft>
              <a:buNone/>
            </a:pPr>
            <a:r>
              <a:rPr lang="en-US" dirty="0" smtClean="0"/>
              <a:t>Staff HR website: </a:t>
            </a:r>
            <a:r>
              <a:rPr lang="en-US" dirty="0">
                <a:hlinkClick r:id="rId3"/>
              </a:rPr>
              <a:t>http://ucanr.edu/sites/ANRSPU</a:t>
            </a:r>
            <a:r>
              <a:rPr lang="en-US" dirty="0" smtClean="0">
                <a:hlinkClick r:id="rId3"/>
              </a:rPr>
              <a:t>/</a:t>
            </a:r>
            <a:endParaRPr lang="en-US" dirty="0" smtClean="0"/>
          </a:p>
          <a:p>
            <a:pPr marL="0" indent="0">
              <a:spcAft>
                <a:spcPts val="1200"/>
              </a:spcAft>
              <a:buNone/>
            </a:pPr>
            <a:r>
              <a:rPr lang="en-US" dirty="0" smtClean="0"/>
              <a:t>HR Help Center:  </a:t>
            </a:r>
            <a:r>
              <a:rPr lang="en-US" dirty="0">
                <a:hlinkClick r:id="rId4"/>
              </a:rPr>
              <a:t>https://ucanrhelp.zendesk.com</a:t>
            </a:r>
            <a:r>
              <a:rPr lang="en-US" dirty="0" smtClean="0">
                <a:hlinkClick r:id="rId4"/>
              </a:rPr>
              <a:t>/</a:t>
            </a:r>
            <a:r>
              <a:rPr lang="en-US" dirty="0" smtClean="0"/>
              <a:t> </a:t>
            </a:r>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38</a:t>
            </a:fld>
            <a:endParaRPr lang="en-US"/>
          </a:p>
        </p:txBody>
      </p:sp>
    </p:spTree>
    <p:extLst>
      <p:ext uri="{BB962C8B-B14F-4D97-AF65-F5344CB8AC3E}">
        <p14:creationId xmlns:p14="http://schemas.microsoft.com/office/powerpoint/2010/main" val="361773562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54083" y="2105976"/>
            <a:ext cx="10058400" cy="1450757"/>
          </a:xfrm>
        </p:spPr>
        <p:txBody>
          <a:bodyPr/>
          <a:lstStyle/>
          <a:p>
            <a:r>
              <a:rPr lang="en-US" b="1" dirty="0" smtClean="0"/>
              <a:t>THANK YOU!</a:t>
            </a:r>
            <a:endParaRPr lang="en-US" b="1" dirty="0"/>
          </a:p>
        </p:txBody>
      </p:sp>
      <p:sp>
        <p:nvSpPr>
          <p:cNvPr id="5" name="Slide Number Placeholder 4"/>
          <p:cNvSpPr>
            <a:spLocks noGrp="1"/>
          </p:cNvSpPr>
          <p:nvPr>
            <p:ph type="sldNum" sz="quarter" idx="12"/>
          </p:nvPr>
        </p:nvSpPr>
        <p:spPr/>
        <p:txBody>
          <a:bodyPr/>
          <a:lstStyle/>
          <a:p>
            <a:fld id="{81938ABB-6160-49C0-A523-F0203D847E6D}" type="slidenum">
              <a:rPr lang="en-US" smtClean="0"/>
              <a:t>39</a:t>
            </a:fld>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30441" y="207006"/>
            <a:ext cx="4905684" cy="1375937"/>
          </a:xfrm>
          <a:prstGeom prst="rect">
            <a:avLst/>
          </a:prstGeom>
        </p:spPr>
      </p:pic>
    </p:spTree>
    <p:extLst>
      <p:ext uri="{BB962C8B-B14F-4D97-AF65-F5344CB8AC3E}">
        <p14:creationId xmlns:p14="http://schemas.microsoft.com/office/powerpoint/2010/main" val="26522218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6600" b="1" dirty="0" smtClean="0"/>
              <a:t>Compensation</a:t>
            </a:r>
            <a:endParaRPr lang="en-US" sz="6600" b="1" dirty="0"/>
          </a:p>
        </p:txBody>
      </p:sp>
      <p:sp>
        <p:nvSpPr>
          <p:cNvPr id="6" name="Rectangle 5"/>
          <p:cNvSpPr/>
          <p:nvPr/>
        </p:nvSpPr>
        <p:spPr>
          <a:xfrm>
            <a:off x="1097280" y="4435825"/>
            <a:ext cx="3073790" cy="461665"/>
          </a:xfrm>
          <a:prstGeom prst="rect">
            <a:avLst/>
          </a:prstGeom>
        </p:spPr>
        <p:txBody>
          <a:bodyPr wrap="none">
            <a:spAutoFit/>
          </a:bodyPr>
          <a:lstStyle/>
          <a:p>
            <a:r>
              <a:rPr lang="en-US" sz="2400" dirty="0" smtClean="0"/>
              <a:t>Exempt </a:t>
            </a:r>
            <a:r>
              <a:rPr lang="en-US" sz="2400" dirty="0"/>
              <a:t>vs </a:t>
            </a:r>
            <a:r>
              <a:rPr lang="en-US" sz="2400" dirty="0" smtClean="0"/>
              <a:t>Non-Exempt</a:t>
            </a:r>
            <a:endParaRPr lang="en-US" sz="2400" dirty="0"/>
          </a:p>
        </p:txBody>
      </p:sp>
      <p:sp>
        <p:nvSpPr>
          <p:cNvPr id="7" name="Slide Number Placeholder 6"/>
          <p:cNvSpPr>
            <a:spLocks noGrp="1"/>
          </p:cNvSpPr>
          <p:nvPr>
            <p:ph type="sldNum" sz="quarter" idx="12"/>
          </p:nvPr>
        </p:nvSpPr>
        <p:spPr/>
        <p:txBody>
          <a:bodyPr/>
          <a:lstStyle/>
          <a:p>
            <a:fld id="{81938ABB-6160-49C0-A523-F0203D847E6D}" type="slidenum">
              <a:rPr lang="en-US" smtClean="0"/>
              <a:t>4</a:t>
            </a:fld>
            <a:endParaRPr lang="en-US"/>
          </a:p>
        </p:txBody>
      </p:sp>
    </p:spTree>
    <p:extLst>
      <p:ext uri="{BB962C8B-B14F-4D97-AF65-F5344CB8AC3E}">
        <p14:creationId xmlns:p14="http://schemas.microsoft.com/office/powerpoint/2010/main" val="25300597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Compensation </a:t>
            </a:r>
            <a:br>
              <a:rPr lang="en-US" b="1" dirty="0" smtClean="0"/>
            </a:br>
            <a:r>
              <a:rPr lang="en-US" sz="2800" dirty="0" smtClean="0"/>
              <a:t>(</a:t>
            </a:r>
            <a:r>
              <a:rPr lang="en-US" sz="2800" dirty="0"/>
              <a:t>Exempt vs Non-Exempt)</a:t>
            </a:r>
            <a:endParaRPr lang="en-US" sz="3200" dirty="0"/>
          </a:p>
        </p:txBody>
      </p:sp>
      <p:sp>
        <p:nvSpPr>
          <p:cNvPr id="3" name="Content Placeholder 2"/>
          <p:cNvSpPr>
            <a:spLocks noGrp="1"/>
          </p:cNvSpPr>
          <p:nvPr>
            <p:ph idx="1"/>
          </p:nvPr>
        </p:nvSpPr>
        <p:spPr>
          <a:xfrm>
            <a:off x="1097280" y="1891597"/>
            <a:ext cx="10515600" cy="3826158"/>
          </a:xfrm>
        </p:spPr>
        <p:txBody>
          <a:bodyPr>
            <a:normAutofit/>
          </a:bodyPr>
          <a:lstStyle/>
          <a:p>
            <a:pPr marL="0" indent="0">
              <a:buNone/>
            </a:pPr>
            <a:r>
              <a:rPr lang="en-US" sz="2400" b="1" dirty="0"/>
              <a:t>Position titles determine pay scale and </a:t>
            </a:r>
            <a:r>
              <a:rPr lang="en-US" sz="2400" b="1" dirty="0" smtClean="0"/>
              <a:t>Fair Labor Standards Act (FLSA) </a:t>
            </a:r>
            <a:r>
              <a:rPr lang="en-US" sz="2400" b="1" dirty="0"/>
              <a:t>exemption status (exempt or non-exempt).  </a:t>
            </a:r>
            <a:r>
              <a:rPr lang="en-US" sz="2400" dirty="0"/>
              <a:t>The FLSA status on each title is determined and maintained by the UC Office of the President and are not negotiable. </a:t>
            </a:r>
          </a:p>
          <a:p>
            <a:pPr marL="0" indent="0">
              <a:buNone/>
            </a:pPr>
            <a:r>
              <a:rPr lang="en-US" sz="2400" b="1" dirty="0" smtClean="0"/>
              <a:t>Position Analysis </a:t>
            </a:r>
            <a:r>
              <a:rPr lang="en-US" sz="2400" dirty="0" smtClean="0"/>
              <a:t>determines the job title and salary guidelines of position based on the defined duties and responsibilities.   </a:t>
            </a:r>
          </a:p>
          <a:p>
            <a:pPr lvl="1">
              <a:buFont typeface="Wingdings" panose="05000000000000000000" pitchFamily="2" charset="2"/>
              <a:buChar char="§"/>
            </a:pPr>
            <a:r>
              <a:rPr lang="en-US" sz="2200" dirty="0" smtClean="0"/>
              <a:t>Career Tracks (non-represented staff)</a:t>
            </a:r>
          </a:p>
          <a:p>
            <a:pPr lvl="1">
              <a:buFont typeface="Wingdings" panose="05000000000000000000" pitchFamily="2" charset="2"/>
              <a:buChar char="§"/>
            </a:pPr>
            <a:r>
              <a:rPr lang="en-US" sz="2200" dirty="0" smtClean="0"/>
              <a:t>Series Concepts (represented staff)</a:t>
            </a:r>
          </a:p>
          <a:p>
            <a:pPr lvl="1">
              <a:buFont typeface="Wingdings" panose="05000000000000000000" pitchFamily="2" charset="2"/>
              <a:buChar char="§"/>
            </a:pPr>
            <a:r>
              <a:rPr lang="en-US" sz="2200" dirty="0" smtClean="0"/>
              <a:t>Academic Series Concepts (academic positions)</a:t>
            </a:r>
          </a:p>
          <a:p>
            <a:pPr marL="0" indent="0">
              <a:buNone/>
            </a:pPr>
            <a:endParaRPr lang="en-US" sz="2600" dirty="0" smtClean="0"/>
          </a:p>
          <a:p>
            <a:endParaRPr lang="en-US" dirty="0"/>
          </a:p>
        </p:txBody>
      </p:sp>
      <p:sp>
        <p:nvSpPr>
          <p:cNvPr id="4" name="Slide Number Placeholder 3"/>
          <p:cNvSpPr>
            <a:spLocks noGrp="1"/>
          </p:cNvSpPr>
          <p:nvPr>
            <p:ph type="sldNum" sz="quarter" idx="12"/>
          </p:nvPr>
        </p:nvSpPr>
        <p:spPr/>
        <p:txBody>
          <a:bodyPr/>
          <a:lstStyle/>
          <a:p>
            <a:fld id="{81938ABB-6160-49C0-A523-F0203D847E6D}" type="slidenum">
              <a:rPr lang="en-US" smtClean="0"/>
              <a:t>5</a:t>
            </a:fld>
            <a:endParaRPr lang="en-US"/>
          </a:p>
        </p:txBody>
      </p:sp>
    </p:spTree>
    <p:extLst>
      <p:ext uri="{BB962C8B-B14F-4D97-AF65-F5344CB8AC3E}">
        <p14:creationId xmlns:p14="http://schemas.microsoft.com/office/powerpoint/2010/main" val="1941659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Compensation</a:t>
            </a:r>
            <a:br>
              <a:rPr lang="en-US" b="1" dirty="0" smtClean="0"/>
            </a:br>
            <a:r>
              <a:rPr lang="en-US" sz="3000" dirty="0" smtClean="0"/>
              <a:t>(Exempt vs Non-Exempt)	</a:t>
            </a:r>
            <a:endParaRPr lang="en-US" sz="3000" dirty="0"/>
          </a:p>
        </p:txBody>
      </p:sp>
      <p:sp>
        <p:nvSpPr>
          <p:cNvPr id="3" name="Content Placeholder 2"/>
          <p:cNvSpPr>
            <a:spLocks noGrp="1"/>
          </p:cNvSpPr>
          <p:nvPr>
            <p:ph idx="1"/>
          </p:nvPr>
        </p:nvSpPr>
        <p:spPr>
          <a:xfrm>
            <a:off x="1097280" y="1900819"/>
            <a:ext cx="10058400" cy="4023360"/>
          </a:xfrm>
        </p:spPr>
        <p:txBody>
          <a:bodyPr>
            <a:normAutofit/>
          </a:bodyPr>
          <a:lstStyle/>
          <a:p>
            <a:pPr marL="0" lvl="0" indent="0">
              <a:buNone/>
            </a:pPr>
            <a:r>
              <a:rPr lang="en-US" sz="2400" b="1" dirty="0" smtClean="0"/>
              <a:t>What </a:t>
            </a:r>
            <a:r>
              <a:rPr lang="en-US" sz="2400" b="1" dirty="0"/>
              <a:t>is exempt vs. non-exempt? </a:t>
            </a:r>
            <a:endParaRPr lang="en-US" sz="2400" dirty="0"/>
          </a:p>
          <a:p>
            <a:pPr marL="0" indent="0">
              <a:buNone/>
            </a:pPr>
            <a:r>
              <a:rPr lang="en-US" sz="2400" dirty="0"/>
              <a:t>Employees whose jobs are governed by the FLSA are either "exempt" or "</a:t>
            </a:r>
            <a:r>
              <a:rPr lang="en-US" sz="2400" dirty="0" smtClean="0"/>
              <a:t>non-exempt</a:t>
            </a:r>
            <a:r>
              <a:rPr lang="en-US" sz="2400" dirty="0"/>
              <a:t>." FLSA guides whether a position is exempt or non-exempt and that designation is determined prior to a classification/title being released to ANR for use.  </a:t>
            </a:r>
          </a:p>
          <a:p>
            <a:pPr marL="0" indent="0">
              <a:buNone/>
            </a:pPr>
            <a:endParaRPr lang="en-US" sz="1600" dirty="0" smtClean="0"/>
          </a:p>
          <a:p>
            <a:pPr marL="0" indent="0">
              <a:buNone/>
            </a:pPr>
            <a:r>
              <a:rPr lang="en-US" sz="2400" dirty="0" smtClean="0"/>
              <a:t>Non-exempt </a:t>
            </a:r>
            <a:r>
              <a:rPr lang="en-US" sz="2400" dirty="0"/>
              <a:t>employees are entitled to overtime pay. </a:t>
            </a:r>
            <a:r>
              <a:rPr lang="en-US" sz="2400" dirty="0" smtClean="0"/>
              <a:t>Exempt </a:t>
            </a:r>
            <a:r>
              <a:rPr lang="en-US" sz="2400" dirty="0"/>
              <a:t>employees are not.  </a:t>
            </a:r>
            <a:endParaRPr lang="en-US" sz="2400" dirty="0" smtClean="0"/>
          </a:p>
        </p:txBody>
      </p:sp>
      <p:sp>
        <p:nvSpPr>
          <p:cNvPr id="4" name="Slide Number Placeholder 3"/>
          <p:cNvSpPr>
            <a:spLocks noGrp="1"/>
          </p:cNvSpPr>
          <p:nvPr>
            <p:ph type="sldNum" sz="quarter" idx="12"/>
          </p:nvPr>
        </p:nvSpPr>
        <p:spPr/>
        <p:txBody>
          <a:bodyPr/>
          <a:lstStyle/>
          <a:p>
            <a:fld id="{81938ABB-6160-49C0-A523-F0203D847E6D}" type="slidenum">
              <a:rPr lang="en-US" smtClean="0"/>
              <a:t>6</a:t>
            </a:fld>
            <a:endParaRPr lang="en-US"/>
          </a:p>
        </p:txBody>
      </p:sp>
    </p:spTree>
    <p:extLst>
      <p:ext uri="{BB962C8B-B14F-4D97-AF65-F5344CB8AC3E}">
        <p14:creationId xmlns:p14="http://schemas.microsoft.com/office/powerpoint/2010/main" val="32753002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Compensation</a:t>
            </a:r>
            <a:br>
              <a:rPr lang="en-US" b="1" dirty="0" smtClean="0"/>
            </a:br>
            <a:r>
              <a:rPr lang="en-US" sz="3000" dirty="0" smtClean="0"/>
              <a:t>(Exempt vs Non-Exempt)	</a:t>
            </a:r>
            <a:endParaRPr lang="en-US" sz="3000" dirty="0"/>
          </a:p>
        </p:txBody>
      </p:sp>
      <p:sp>
        <p:nvSpPr>
          <p:cNvPr id="3" name="Content Placeholder 2"/>
          <p:cNvSpPr>
            <a:spLocks noGrp="1"/>
          </p:cNvSpPr>
          <p:nvPr>
            <p:ph idx="1"/>
          </p:nvPr>
        </p:nvSpPr>
        <p:spPr/>
        <p:txBody>
          <a:bodyPr>
            <a:normAutofit/>
          </a:bodyPr>
          <a:lstStyle/>
          <a:p>
            <a:pPr marL="0" indent="0">
              <a:buNone/>
            </a:pPr>
            <a:r>
              <a:rPr lang="en-US" sz="2400" b="1" dirty="0" smtClean="0"/>
              <a:t>Salary Threshold for Exempt Status</a:t>
            </a:r>
          </a:p>
          <a:p>
            <a:pPr marL="0" indent="0">
              <a:buNone/>
            </a:pPr>
            <a:r>
              <a:rPr lang="en-US" sz="1800" dirty="0" smtClean="0"/>
              <a:t>Any employee in an otherwise "Exempt" position classification who receives an </a:t>
            </a:r>
            <a:r>
              <a:rPr lang="en-US" sz="1800" i="1" dirty="0" smtClean="0"/>
              <a:t>actual salary rate</a:t>
            </a:r>
            <a:r>
              <a:rPr lang="en-US" sz="1800" dirty="0" smtClean="0"/>
              <a:t> that is less than the equivalent of </a:t>
            </a:r>
            <a:r>
              <a:rPr lang="en-US" sz="1800" b="1" dirty="0" smtClean="0">
                <a:solidFill>
                  <a:srgbClr val="C00000"/>
                </a:solidFill>
              </a:rPr>
              <a:t>$913* </a:t>
            </a:r>
            <a:r>
              <a:rPr lang="en-US" sz="1800" dirty="0" smtClean="0"/>
              <a:t>per week must be administered as Non-Exempt during that period, </a:t>
            </a:r>
            <a:r>
              <a:rPr lang="en-US" sz="1800" i="1" dirty="0" smtClean="0"/>
              <a:t>regardless of the amount of the employee's annualized FTE pay rate.</a:t>
            </a:r>
          </a:p>
          <a:p>
            <a:pPr marL="0" indent="0">
              <a:buNone/>
            </a:pPr>
            <a:r>
              <a:rPr lang="en-US" sz="1800" dirty="0" smtClean="0"/>
              <a:t>Human Resources does bi-annual reviews of exemption statuses to ensure compliance, however it is a supervisors responsibility to appropriately ensure overtime pay is in place.  Upon hire and upon change in compensation, supervisors can do a quick calculation to ensure the employee is appropriately placed.  If you note an employee needs their exemption status updated, please contact </a:t>
            </a:r>
            <a:r>
              <a:rPr lang="en-US" sz="1800" dirty="0" smtClean="0">
                <a:hlinkClick r:id="rId2"/>
              </a:rPr>
              <a:t>humanresources@ucanr.edu</a:t>
            </a:r>
            <a:r>
              <a:rPr lang="en-US" sz="1800" dirty="0" smtClean="0"/>
              <a:t>. </a:t>
            </a:r>
          </a:p>
          <a:p>
            <a:pPr marL="0" indent="0">
              <a:buNone/>
            </a:pPr>
            <a:r>
              <a:rPr lang="en-US" sz="1700" i="1" dirty="0" smtClean="0"/>
              <a:t>Calculation: Hourly rate of pay x 40 (hours per week) = weekly pay.  If below $913, the employee must be non-exempt by federal law.  </a:t>
            </a:r>
          </a:p>
          <a:p>
            <a:pPr marL="0" indent="0">
              <a:buNone/>
            </a:pPr>
            <a:endParaRPr lang="en-US" sz="1700" dirty="0"/>
          </a:p>
          <a:p>
            <a:pPr marL="0" indent="0">
              <a:buNone/>
            </a:pPr>
            <a:r>
              <a:rPr lang="en-US" sz="1400" b="1" dirty="0" smtClean="0">
                <a:solidFill>
                  <a:srgbClr val="C00000"/>
                </a:solidFill>
              </a:rPr>
              <a:t>*Subject to change, currently undergoing federal review. </a:t>
            </a:r>
            <a:endParaRPr lang="en-US" sz="1400" b="1" dirty="0">
              <a:solidFill>
                <a:srgbClr val="C00000"/>
              </a:solidFill>
            </a:endParaRPr>
          </a:p>
        </p:txBody>
      </p:sp>
      <p:sp>
        <p:nvSpPr>
          <p:cNvPr id="5" name="Slide Number Placeholder 4"/>
          <p:cNvSpPr>
            <a:spLocks noGrp="1"/>
          </p:cNvSpPr>
          <p:nvPr>
            <p:ph type="sldNum" sz="quarter" idx="12"/>
          </p:nvPr>
        </p:nvSpPr>
        <p:spPr/>
        <p:txBody>
          <a:bodyPr/>
          <a:lstStyle/>
          <a:p>
            <a:fld id="{81938ABB-6160-49C0-A523-F0203D847E6D}" type="slidenum">
              <a:rPr lang="en-US" smtClean="0"/>
              <a:t>7</a:t>
            </a:fld>
            <a:endParaRPr lang="en-US"/>
          </a:p>
        </p:txBody>
      </p:sp>
    </p:spTree>
    <p:extLst>
      <p:ext uri="{BB962C8B-B14F-4D97-AF65-F5344CB8AC3E}">
        <p14:creationId xmlns:p14="http://schemas.microsoft.com/office/powerpoint/2010/main" val="18616284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Overtime and Compensatory Time</a:t>
            </a:r>
            <a:endParaRPr lang="en-US" dirty="0"/>
          </a:p>
        </p:txBody>
      </p:sp>
      <p:sp>
        <p:nvSpPr>
          <p:cNvPr id="6" name="Slide Number Placeholder 5"/>
          <p:cNvSpPr>
            <a:spLocks noGrp="1"/>
          </p:cNvSpPr>
          <p:nvPr>
            <p:ph type="sldNum" sz="quarter" idx="12"/>
          </p:nvPr>
        </p:nvSpPr>
        <p:spPr/>
        <p:txBody>
          <a:bodyPr/>
          <a:lstStyle/>
          <a:p>
            <a:fld id="{81938ABB-6160-49C0-A523-F0203D847E6D}" type="slidenum">
              <a:rPr lang="en-US" smtClean="0"/>
              <a:t>8</a:t>
            </a:fld>
            <a:endParaRPr lang="en-US"/>
          </a:p>
        </p:txBody>
      </p:sp>
    </p:spTree>
    <p:extLst>
      <p:ext uri="{BB962C8B-B14F-4D97-AF65-F5344CB8AC3E}">
        <p14:creationId xmlns:p14="http://schemas.microsoft.com/office/powerpoint/2010/main" val="1568453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Overtime and Compensatory Time </a:t>
            </a:r>
            <a:br>
              <a:rPr lang="en-US" b="1" dirty="0" smtClean="0"/>
            </a:br>
            <a:r>
              <a:rPr lang="en-US" sz="2800" dirty="0" smtClean="0"/>
              <a:t>(Non-Exempt Employees)</a:t>
            </a:r>
            <a:endParaRPr lang="en-US" dirty="0"/>
          </a:p>
        </p:txBody>
      </p:sp>
      <p:sp>
        <p:nvSpPr>
          <p:cNvPr id="3" name="Content Placeholder 2"/>
          <p:cNvSpPr>
            <a:spLocks noGrp="1"/>
          </p:cNvSpPr>
          <p:nvPr>
            <p:ph idx="1"/>
          </p:nvPr>
        </p:nvSpPr>
        <p:spPr>
          <a:xfrm>
            <a:off x="1097280" y="1737360"/>
            <a:ext cx="10058400" cy="4023360"/>
          </a:xfrm>
        </p:spPr>
        <p:txBody>
          <a:bodyPr>
            <a:normAutofit/>
          </a:bodyPr>
          <a:lstStyle/>
          <a:p>
            <a:pPr marL="0" indent="0">
              <a:lnSpc>
                <a:spcPct val="100000"/>
              </a:lnSpc>
              <a:spcBef>
                <a:spcPts val="0"/>
              </a:spcBef>
              <a:spcAft>
                <a:spcPts val="0"/>
              </a:spcAft>
              <a:buNone/>
            </a:pPr>
            <a:r>
              <a:rPr lang="en-US" sz="2400" dirty="0" smtClean="0">
                <a:solidFill>
                  <a:schemeClr val="tx1"/>
                </a:solidFill>
              </a:rPr>
              <a:t>Non-Exempt employees may </a:t>
            </a:r>
            <a:r>
              <a:rPr lang="en-US" sz="2400" dirty="0">
                <a:solidFill>
                  <a:schemeClr val="tx1"/>
                </a:solidFill>
              </a:rPr>
              <a:t>receive either </a:t>
            </a:r>
            <a:r>
              <a:rPr lang="en-US" sz="2400" b="1" dirty="0">
                <a:solidFill>
                  <a:schemeClr val="tx1"/>
                </a:solidFill>
              </a:rPr>
              <a:t>compensatory time</a:t>
            </a:r>
            <a:r>
              <a:rPr lang="en-US" sz="2400" dirty="0">
                <a:solidFill>
                  <a:schemeClr val="tx1"/>
                </a:solidFill>
              </a:rPr>
              <a:t> off (comp </a:t>
            </a:r>
            <a:r>
              <a:rPr lang="en-US" sz="2400" dirty="0" smtClean="0">
                <a:solidFill>
                  <a:schemeClr val="tx1"/>
                </a:solidFill>
              </a:rPr>
              <a:t>time) </a:t>
            </a:r>
            <a:r>
              <a:rPr lang="en-US" sz="2400" dirty="0">
                <a:solidFill>
                  <a:schemeClr val="tx1"/>
                </a:solidFill>
              </a:rPr>
              <a:t>or pay for </a:t>
            </a:r>
            <a:r>
              <a:rPr lang="en-US" sz="2400" b="1" dirty="0">
                <a:solidFill>
                  <a:schemeClr val="tx1"/>
                </a:solidFill>
              </a:rPr>
              <a:t>overtime </a:t>
            </a:r>
            <a:r>
              <a:rPr lang="en-US" sz="2400" dirty="0">
                <a:solidFill>
                  <a:schemeClr val="tx1"/>
                </a:solidFill>
              </a:rPr>
              <a:t>worked</a:t>
            </a:r>
            <a:r>
              <a:rPr lang="en-US" sz="2400" dirty="0" smtClean="0">
                <a:solidFill>
                  <a:schemeClr val="tx1"/>
                </a:solidFill>
              </a:rPr>
              <a:t>.</a:t>
            </a:r>
          </a:p>
          <a:p>
            <a:pPr lvl="1">
              <a:lnSpc>
                <a:spcPct val="100000"/>
              </a:lnSpc>
              <a:spcBef>
                <a:spcPts val="0"/>
              </a:spcBef>
              <a:spcAft>
                <a:spcPts val="0"/>
              </a:spcAft>
              <a:buFont typeface="Wingdings" panose="05000000000000000000" pitchFamily="2" charset="2"/>
              <a:buChar char="§"/>
            </a:pPr>
            <a:endParaRPr lang="en-US" sz="2000" dirty="0" smtClean="0">
              <a:solidFill>
                <a:schemeClr val="tx1"/>
              </a:solidFill>
            </a:endParaRPr>
          </a:p>
          <a:p>
            <a:pPr marL="461963" lvl="1" indent="-261938">
              <a:lnSpc>
                <a:spcPct val="100000"/>
              </a:lnSpc>
              <a:spcBef>
                <a:spcPts val="0"/>
              </a:spcBef>
              <a:spcAft>
                <a:spcPts val="600"/>
              </a:spcAft>
              <a:buFont typeface="Arial" panose="020B0604020202020204" pitchFamily="34" charset="0"/>
              <a:buChar char="•"/>
            </a:pPr>
            <a:r>
              <a:rPr lang="en-US" sz="2400" b="1" dirty="0" smtClean="0">
                <a:solidFill>
                  <a:schemeClr val="tx1"/>
                </a:solidFill>
              </a:rPr>
              <a:t>Straight </a:t>
            </a:r>
            <a:r>
              <a:rPr lang="en-US" sz="2400" b="1" dirty="0">
                <a:solidFill>
                  <a:schemeClr val="tx1"/>
                </a:solidFill>
              </a:rPr>
              <a:t>Time </a:t>
            </a:r>
            <a:r>
              <a:rPr lang="en-US" sz="2400" dirty="0">
                <a:solidFill>
                  <a:schemeClr val="tx1"/>
                </a:solidFill>
              </a:rPr>
              <a:t>- Up to</a:t>
            </a:r>
            <a:r>
              <a:rPr lang="en-US" sz="2400" b="1" dirty="0">
                <a:solidFill>
                  <a:schemeClr val="tx1"/>
                </a:solidFill>
              </a:rPr>
              <a:t> </a:t>
            </a:r>
            <a:r>
              <a:rPr lang="en-US" sz="2400" dirty="0">
                <a:solidFill>
                  <a:schemeClr val="tx1"/>
                </a:solidFill>
              </a:rPr>
              <a:t>40 hours of work in a given workweek is compensated at 1 hour for each hour worked.</a:t>
            </a:r>
          </a:p>
          <a:p>
            <a:pPr marL="461963" lvl="1" indent="-261938">
              <a:lnSpc>
                <a:spcPct val="100000"/>
              </a:lnSpc>
              <a:spcBef>
                <a:spcPts val="0"/>
              </a:spcBef>
              <a:spcAft>
                <a:spcPts val="600"/>
              </a:spcAft>
              <a:buFont typeface="Arial" panose="020B0604020202020204" pitchFamily="34" charset="0"/>
              <a:buChar char="•"/>
            </a:pPr>
            <a:r>
              <a:rPr lang="en-US" sz="2400" b="1" dirty="0">
                <a:solidFill>
                  <a:schemeClr val="tx1"/>
                </a:solidFill>
              </a:rPr>
              <a:t>Premium Time </a:t>
            </a:r>
            <a:r>
              <a:rPr lang="en-US" sz="2400" dirty="0">
                <a:solidFill>
                  <a:schemeClr val="tx1"/>
                </a:solidFill>
              </a:rPr>
              <a:t>- More than 40 hours of work in a given workweek is compensated at 1.5 hours for each hour worked</a:t>
            </a:r>
            <a:r>
              <a:rPr lang="en-US" sz="2400" dirty="0" smtClean="0">
                <a:solidFill>
                  <a:schemeClr val="tx1"/>
                </a:solidFill>
              </a:rPr>
              <a:t>. </a:t>
            </a:r>
            <a:endParaRPr lang="en-US" sz="2400" dirty="0">
              <a:solidFill>
                <a:schemeClr val="tx1"/>
              </a:solidFill>
            </a:endParaRPr>
          </a:p>
          <a:p>
            <a:pPr marL="461963" lvl="1" indent="-261938">
              <a:lnSpc>
                <a:spcPct val="100000"/>
              </a:lnSpc>
              <a:spcBef>
                <a:spcPts val="0"/>
              </a:spcBef>
              <a:spcAft>
                <a:spcPts val="600"/>
              </a:spcAft>
              <a:buFont typeface="Arial" panose="020B0604020202020204" pitchFamily="34" charset="0"/>
              <a:buChar char="•"/>
            </a:pPr>
            <a:r>
              <a:rPr lang="en-US" sz="2400" b="1" dirty="0">
                <a:solidFill>
                  <a:schemeClr val="tx1"/>
                </a:solidFill>
              </a:rPr>
              <a:t>Exceptions</a:t>
            </a:r>
            <a:r>
              <a:rPr lang="en-US" sz="2400" dirty="0">
                <a:solidFill>
                  <a:schemeClr val="tx1"/>
                </a:solidFill>
              </a:rPr>
              <a:t> – For SX represented employees premium time </a:t>
            </a:r>
            <a:r>
              <a:rPr lang="en-US" sz="2400" dirty="0" smtClean="0">
                <a:solidFill>
                  <a:schemeClr val="tx1"/>
                </a:solidFill>
              </a:rPr>
              <a:t>is in place </a:t>
            </a:r>
            <a:r>
              <a:rPr lang="en-US" sz="2400" dirty="0">
                <a:solidFill>
                  <a:schemeClr val="tx1"/>
                </a:solidFill>
              </a:rPr>
              <a:t>after 8 hours in a day. </a:t>
            </a:r>
          </a:p>
        </p:txBody>
      </p:sp>
      <p:sp>
        <p:nvSpPr>
          <p:cNvPr id="4" name="Slide Number Placeholder 3"/>
          <p:cNvSpPr>
            <a:spLocks noGrp="1"/>
          </p:cNvSpPr>
          <p:nvPr>
            <p:ph type="sldNum" sz="quarter" idx="12"/>
          </p:nvPr>
        </p:nvSpPr>
        <p:spPr/>
        <p:txBody>
          <a:bodyPr/>
          <a:lstStyle/>
          <a:p>
            <a:fld id="{81938ABB-6160-49C0-A523-F0203D847E6D}" type="slidenum">
              <a:rPr lang="en-US" smtClean="0"/>
              <a:t>9</a:t>
            </a:fld>
            <a:endParaRPr lang="en-US"/>
          </a:p>
        </p:txBody>
      </p:sp>
    </p:spTree>
    <p:extLst>
      <p:ext uri="{BB962C8B-B14F-4D97-AF65-F5344CB8AC3E}">
        <p14:creationId xmlns:p14="http://schemas.microsoft.com/office/powerpoint/2010/main" val="40544511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Custom 7">
      <a:dk1>
        <a:srgbClr val="000000"/>
      </a:dk1>
      <a:lt1>
        <a:sysClr val="window" lastClr="FFFFFF"/>
      </a:lt1>
      <a:dk2>
        <a:srgbClr val="000000"/>
      </a:dk2>
      <a:lt2>
        <a:srgbClr val="DEA900"/>
      </a:lt2>
      <a:accent1>
        <a:srgbClr val="002060"/>
      </a:accent1>
      <a:accent2>
        <a:srgbClr val="374C81"/>
      </a:accent2>
      <a:accent3>
        <a:srgbClr val="0070C0"/>
      </a:accent3>
      <a:accent4>
        <a:srgbClr val="002060"/>
      </a:accent4>
      <a:accent5>
        <a:srgbClr val="002060"/>
      </a:accent5>
      <a:accent6>
        <a:srgbClr val="9D90A0"/>
      </a:accent6>
      <a:hlink>
        <a:srgbClr val="0070C0"/>
      </a:hlink>
      <a:folHlink>
        <a:srgbClr val="498DF1"/>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33059</TotalTime>
  <Words>2654</Words>
  <Application>Microsoft Office PowerPoint</Application>
  <PresentationFormat>Widescreen</PresentationFormat>
  <Paragraphs>245</Paragraphs>
  <Slides>39</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Arial</vt:lpstr>
      <vt:lpstr>Calibri</vt:lpstr>
      <vt:lpstr>Calibri Light</vt:lpstr>
      <vt:lpstr>Courier New</vt:lpstr>
      <vt:lpstr>Symbol</vt:lpstr>
      <vt:lpstr>Times New Roman</vt:lpstr>
      <vt:lpstr>Wingdings</vt:lpstr>
      <vt:lpstr>Retrospect</vt:lpstr>
      <vt:lpstr>Compensation, Overtime &amp;  Time Reporting</vt:lpstr>
      <vt:lpstr>Table of Contents </vt:lpstr>
      <vt:lpstr>Compensation and Time Reporting For Staff and Academic Employees</vt:lpstr>
      <vt:lpstr>Compensation</vt:lpstr>
      <vt:lpstr>Compensation  (Exempt vs Non-Exempt)</vt:lpstr>
      <vt:lpstr>Compensation (Exempt vs Non-Exempt) </vt:lpstr>
      <vt:lpstr>Compensation (Exempt vs Non-Exempt) </vt:lpstr>
      <vt:lpstr>Overtime and Compensatory Time</vt:lpstr>
      <vt:lpstr>Overtime and Compensatory Time  (Non-Exempt Employees)</vt:lpstr>
      <vt:lpstr>Overtime and Compensatory Time  (Non-Exempt Employees)</vt:lpstr>
      <vt:lpstr>Overtime and Compensatory Time  (Non-Exempt Employees)</vt:lpstr>
      <vt:lpstr>Overtime and Compensatory Time  (Non-Exempt Employees)</vt:lpstr>
      <vt:lpstr>Time Reporting</vt:lpstr>
      <vt:lpstr>Time Reporting</vt:lpstr>
      <vt:lpstr>Time Reporting</vt:lpstr>
      <vt:lpstr>Time Reporting</vt:lpstr>
      <vt:lpstr>Travel</vt:lpstr>
      <vt:lpstr>Travel – Non-Exempt Employees </vt:lpstr>
      <vt:lpstr>Travel – Non-Exempt Employees </vt:lpstr>
      <vt:lpstr>Travel – Scenarios (Non-Exempt Employees)</vt:lpstr>
      <vt:lpstr>Travel – Scenarios (Non-Exempt Employees)</vt:lpstr>
      <vt:lpstr>Travel – Exempt Employees</vt:lpstr>
      <vt:lpstr>Work Schedules and Alternatives</vt:lpstr>
      <vt:lpstr>Work Week</vt:lpstr>
      <vt:lpstr>Alternate Work Schedules</vt:lpstr>
      <vt:lpstr>Alternate Work Schedules</vt:lpstr>
      <vt:lpstr>Alternate Work Schedules</vt:lpstr>
      <vt:lpstr>Meal Breaks and  Rest Periods</vt:lpstr>
      <vt:lpstr>Meal Breaks and Rest Periods</vt:lpstr>
      <vt:lpstr>Special Considerations</vt:lpstr>
      <vt:lpstr>4-H Camp Time Management</vt:lpstr>
      <vt:lpstr>On Call Status</vt:lpstr>
      <vt:lpstr>On Call Status</vt:lpstr>
      <vt:lpstr>Volunteer Time vs Employee Time</vt:lpstr>
      <vt:lpstr>Probationary Period</vt:lpstr>
      <vt:lpstr>Additional Resources</vt:lpstr>
      <vt:lpstr>Relevant UC Policies and Labor Agreements</vt:lpstr>
      <vt:lpstr>Contact Us</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Compensation and  Time Reporting</dc:title>
  <dc:creator>Bethanie Brown</dc:creator>
  <cp:lastModifiedBy>Bethanie Brown</cp:lastModifiedBy>
  <cp:revision>71</cp:revision>
  <dcterms:created xsi:type="dcterms:W3CDTF">2016-10-27T15:50:26Z</dcterms:created>
  <dcterms:modified xsi:type="dcterms:W3CDTF">2018-02-01T17:52:26Z</dcterms:modified>
</cp:coreProperties>
</file>