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115.tif" ContentType="image/tiff"/>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 id="2147483764" r:id="rId4"/>
  </p:sldMasterIdLst>
  <p:notesMasterIdLst>
    <p:notesMasterId r:id="rId74"/>
  </p:notesMasterIdLst>
  <p:handoutMasterIdLst>
    <p:handoutMasterId r:id="rId75"/>
  </p:handoutMasterIdLst>
  <p:sldIdLst>
    <p:sldId id="262" r:id="rId5"/>
    <p:sldId id="263" r:id="rId6"/>
    <p:sldId id="265" r:id="rId7"/>
    <p:sldId id="269" r:id="rId8"/>
    <p:sldId id="441" r:id="rId9"/>
    <p:sldId id="273" r:id="rId10"/>
    <p:sldId id="268" r:id="rId11"/>
    <p:sldId id="398" r:id="rId12"/>
    <p:sldId id="276" r:id="rId13"/>
    <p:sldId id="277" r:id="rId14"/>
    <p:sldId id="346" r:id="rId15"/>
    <p:sldId id="466" r:id="rId16"/>
    <p:sldId id="418" r:id="rId17"/>
    <p:sldId id="422" r:id="rId18"/>
    <p:sldId id="423" r:id="rId19"/>
    <p:sldId id="425" r:id="rId20"/>
    <p:sldId id="433" r:id="rId21"/>
    <p:sldId id="434" r:id="rId22"/>
    <p:sldId id="479" r:id="rId23"/>
    <p:sldId id="444" r:id="rId24"/>
    <p:sldId id="427" r:id="rId25"/>
    <p:sldId id="454" r:id="rId26"/>
    <p:sldId id="455" r:id="rId27"/>
    <p:sldId id="468" r:id="rId28"/>
    <p:sldId id="376" r:id="rId29"/>
    <p:sldId id="379" r:id="rId30"/>
    <p:sldId id="372" r:id="rId31"/>
    <p:sldId id="411" r:id="rId32"/>
    <p:sldId id="471" r:id="rId33"/>
    <p:sldId id="478" r:id="rId34"/>
    <p:sldId id="472" r:id="rId35"/>
    <p:sldId id="402" r:id="rId36"/>
    <p:sldId id="401" r:id="rId37"/>
    <p:sldId id="456" r:id="rId38"/>
    <p:sldId id="457" r:id="rId39"/>
    <p:sldId id="458" r:id="rId40"/>
    <p:sldId id="408" r:id="rId41"/>
    <p:sldId id="393" r:id="rId42"/>
    <p:sldId id="467" r:id="rId43"/>
    <p:sldId id="394" r:id="rId44"/>
    <p:sldId id="399" r:id="rId45"/>
    <p:sldId id="442" r:id="rId46"/>
    <p:sldId id="403" r:id="rId47"/>
    <p:sldId id="396" r:id="rId48"/>
    <p:sldId id="405" r:id="rId49"/>
    <p:sldId id="382" r:id="rId50"/>
    <p:sldId id="274" r:id="rId51"/>
    <p:sldId id="459" r:id="rId52"/>
    <p:sldId id="278" r:id="rId53"/>
    <p:sldId id="476" r:id="rId54"/>
    <p:sldId id="477" r:id="rId55"/>
    <p:sldId id="473" r:id="rId56"/>
    <p:sldId id="474" r:id="rId57"/>
    <p:sldId id="475" r:id="rId58"/>
    <p:sldId id="447" r:id="rId59"/>
    <p:sldId id="469" r:id="rId60"/>
    <p:sldId id="480" r:id="rId61"/>
    <p:sldId id="470" r:id="rId62"/>
    <p:sldId id="464" r:id="rId63"/>
    <p:sldId id="297" r:id="rId64"/>
    <p:sldId id="298" r:id="rId65"/>
    <p:sldId id="296" r:id="rId66"/>
    <p:sldId id="344" r:id="rId67"/>
    <p:sldId id="385" r:id="rId68"/>
    <p:sldId id="294" r:id="rId69"/>
    <p:sldId id="357" r:id="rId70"/>
    <p:sldId id="307" r:id="rId71"/>
    <p:sldId id="301" r:id="rId72"/>
    <p:sldId id="270"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2CB26-4842-43AA-AA11-BB930D1FB5B3}" v="3" dt="2024-06-17T22:19:54.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3385" autoAdjust="0"/>
  </p:normalViewPr>
  <p:slideViewPr>
    <p:cSldViewPr>
      <p:cViewPr varScale="1">
        <p:scale>
          <a:sx n="132" d="100"/>
          <a:sy n="132" d="100"/>
        </p:scale>
        <p:origin x="253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388"/>
    </p:cViewPr>
  </p:sorter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6/26/2024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6/26/2024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ucanr.edu/sites/2017MGConference/files/271017.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abinpta.com/tickle-be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hehoneybeeconservancy.org/2011/04/02/pollen-bask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ollinator.org/learning-center/bee-issu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ps.gov/articles/chocolate-midge.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ucanr.edu/blogs/blogcore/postdetail.cfm?postnum=55375"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calscape.or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by</a:t>
            </a:r>
            <a:r>
              <a:rPr lang="en-US" dirty="0"/>
              <a:t>:   </a:t>
            </a:r>
            <a:r>
              <a:rPr lang="en-US" b="0" dirty="0"/>
              <a:t>created by P. Beltramo in 5/19. Originally built from Attracting Pollinators, Butterflies and Hummingbird modules. Reviewed by K. Marini, date unknown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Updated by : B. Moeller and A. Beinhorn</a:t>
            </a:r>
          </a:p>
          <a:p>
            <a:endParaRPr lang="en-US" b="1" dirty="0"/>
          </a:p>
          <a:p>
            <a:r>
              <a:rPr lang="en-US" b="1" dirty="0"/>
              <a:t>Audience:     </a:t>
            </a:r>
            <a:r>
              <a:rPr lang="en-US" b="0" dirty="0"/>
              <a:t>Home gardeners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Publicity:  </a:t>
            </a:r>
            <a:r>
              <a:rPr lang="en-US" dirty="0"/>
              <a:t>    </a:t>
            </a:r>
            <a:r>
              <a:rPr lang="en-US" sz="1200" b="0" i="0" u="none" strike="noStrike" dirty="0">
                <a:effectLst/>
                <a:latin typeface="+mj-lt"/>
                <a:ea typeface="+mj-ea"/>
                <a:cs typeface="+mj-cs"/>
                <a:sym typeface="Helvetica Neue"/>
              </a:rPr>
              <a:t>Bees? Please! Pollinators like bees, butterflies, hummingbirds and bats are an integral part of our ecosystem and are beneficial in the garden. Learn about the different pollinators and their life cycles, what plants attract these hard workers and how to provide for their habitat. Before you know it, your garden will be fluttering with life.</a:t>
            </a:r>
            <a:endParaRPr lang="en-US" dirty="0"/>
          </a:p>
          <a:p>
            <a:endParaRPr lang="en-US" dirty="0"/>
          </a:p>
          <a:p>
            <a:r>
              <a:rPr lang="en-US" b="1" dirty="0"/>
              <a:t>Update History:   </a:t>
            </a:r>
            <a:r>
              <a:rPr lang="en-US" b="0" dirty="0"/>
              <a:t>for each update to the presentation include date, name of updater, explanation of update.  Elaine Applebaum (prior </a:t>
            </a:r>
            <a:r>
              <a:rPr lang="en-US" b="0" dirty="0" err="1"/>
              <a:t>PPt</a:t>
            </a:r>
            <a:r>
              <a:rPr lang="en-US" b="0" dirty="0"/>
              <a:t>) 2017, and Ann Beinhorn (2018) and Lynne Gold (2020) contributed to the Pollinator slideshow.</a:t>
            </a:r>
          </a:p>
          <a:p>
            <a:r>
              <a:rPr lang="en-US" b="0" dirty="0"/>
              <a:t>                (were additional slides added, were web links updated, etc.)</a:t>
            </a:r>
            <a:endParaRPr lang="en-US" b="1"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202390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normAutofit lnSpcReduction="10000"/>
          </a:bodyPr>
          <a:lstStyle/>
          <a:p>
            <a:pPr defTabSz="457200">
              <a:lnSpc>
                <a:spcPct val="117999"/>
              </a:lnSpc>
              <a:defRPr sz="1600">
                <a:latin typeface="Helvetica Neue"/>
                <a:ea typeface="Helvetica Neue"/>
                <a:cs typeface="Helvetica Neue"/>
                <a:sym typeface="Helvetica Neue"/>
              </a:defRPr>
            </a:pPr>
            <a:r>
              <a:rPr b="1" u="sng" dirty="0"/>
              <a:t>bee groups ppt </a:t>
            </a:r>
            <a:r>
              <a:rPr b="1" dirty="0"/>
              <a:t>  </a:t>
            </a:r>
            <a:r>
              <a:rPr u="sng" dirty="0">
                <a:hlinkClick r:id="rId3"/>
              </a:rPr>
              <a:t>http://ucanr.edu/sites/2017MGConference/files/271017.pdf</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1600 native bee species in California 75% are solitary </a:t>
            </a:r>
            <a:r>
              <a:rPr dirty="0"/>
              <a:t>Ground nesters</a:t>
            </a:r>
            <a:r>
              <a:rPr lang="en-US" dirty="0"/>
              <a:t>.   30% are (pre-existing) cavity dwellers, 10% are social bumblebees, 15% are cuckoo, laying eggs in other bee’s chambers. </a:t>
            </a:r>
            <a:endParaRPr dirty="0"/>
          </a:p>
          <a:p>
            <a:pPr defTabSz="457200">
              <a:lnSpc>
                <a:spcPct val="117999"/>
              </a:lnSpc>
              <a:defRPr sz="2200">
                <a:latin typeface="Helvetica Neue"/>
                <a:ea typeface="Helvetica Neue"/>
                <a:cs typeface="Helvetica Neue"/>
                <a:sym typeface="Helvetica Neue"/>
              </a:defRPr>
            </a:pPr>
            <a:r>
              <a:rPr dirty="0"/>
              <a:t>Leave some bare soil, not all mulched.</a:t>
            </a:r>
          </a:p>
          <a:p>
            <a:pPr defTabSz="457200">
              <a:lnSpc>
                <a:spcPct val="117999"/>
              </a:lnSpc>
              <a:defRPr sz="2200">
                <a:latin typeface="Helvetica Neue"/>
                <a:ea typeface="Helvetica Neue"/>
                <a:cs typeface="Helvetica Neue"/>
                <a:sym typeface="Helvetica Neue"/>
              </a:defRPr>
            </a:pPr>
            <a:r>
              <a:rPr dirty="0"/>
              <a:t>Sweat bees will land on you and drink your sweat for the salt content.</a:t>
            </a:r>
          </a:p>
        </p:txBody>
      </p:sp>
    </p:spTree>
    <p:extLst>
      <p:ext uri="{BB962C8B-B14F-4D97-AF65-F5344CB8AC3E}">
        <p14:creationId xmlns:p14="http://schemas.microsoft.com/office/powerpoint/2010/main" val="43498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normAutofit fontScale="85000" lnSpcReduction="20000"/>
          </a:bodyPr>
          <a:lstStyle/>
          <a:p>
            <a:pPr defTabSz="457200">
              <a:lnSpc>
                <a:spcPct val="117999"/>
              </a:lnSpc>
              <a:defRPr sz="2200">
                <a:latin typeface="Helvetica Neue"/>
                <a:ea typeface="Helvetica Neue"/>
                <a:cs typeface="Helvetica Neue"/>
                <a:sym typeface="Helvetica Neue"/>
              </a:defRPr>
            </a:pPr>
            <a:r>
              <a:rPr lang="en-US" dirty="0" err="1"/>
              <a:t>Andrenidae</a:t>
            </a:r>
            <a:r>
              <a:rPr lang="en-US" dirty="0"/>
              <a:t>  Mining Bees.  Females </a:t>
            </a:r>
            <a:r>
              <a:rPr lang="en-US" u="sng" dirty="0"/>
              <a:t>excavate tunnels in the ground </a:t>
            </a:r>
            <a:r>
              <a:rPr lang="en-US" dirty="0"/>
              <a:t>to lay eggs &amp; raise young.  They cannot sting you. </a:t>
            </a:r>
          </a:p>
          <a:p>
            <a:pPr defTabSz="457200">
              <a:lnSpc>
                <a:spcPct val="117999"/>
              </a:lnSpc>
              <a:defRPr sz="2200">
                <a:latin typeface="Helvetica Neue"/>
                <a:ea typeface="Helvetica Neue"/>
                <a:cs typeface="Helvetica Neue"/>
                <a:sym typeface="Helvetica Neue"/>
              </a:defRPr>
            </a:pPr>
            <a:r>
              <a:rPr lang="en-US" dirty="0"/>
              <a:t>Nest on the play fields.  Forage on spring-blooming (male) flowers, plants.   </a:t>
            </a:r>
            <a:br>
              <a:rPr lang="en-US" dirty="0"/>
            </a:br>
            <a:r>
              <a:rPr lang="en-US" dirty="0"/>
              <a:t>Xerxes society video on ground-nesting bees: https://www.youtube.com/watch?v=PB5Nib4O0Zs</a:t>
            </a:r>
          </a:p>
          <a:p>
            <a:pPr defTabSz="457200">
              <a:lnSpc>
                <a:spcPct val="117999"/>
              </a:lnSpc>
              <a:defRPr sz="2200">
                <a:latin typeface="Helvetica Neue"/>
                <a:ea typeface="Helvetica Neue"/>
                <a:cs typeface="Helvetica Neue"/>
                <a:sym typeface="Helvetica Neue"/>
              </a:defRPr>
            </a:pPr>
            <a:r>
              <a:rPr lang="en-US" dirty="0"/>
              <a:t>(tickle bees: Sabin Elementa</a:t>
            </a:r>
            <a:r>
              <a:rPr lang="en-US" u="sng" dirty="0">
                <a:hlinkClick r:id="rId3"/>
              </a:rPr>
              <a:t>http://www.sabinpta.com/tickle-bee</a:t>
            </a:r>
          </a:p>
          <a:p>
            <a:pPr defTabSz="457200">
              <a:lnSpc>
                <a:spcPct val="117999"/>
              </a:lnSpc>
              <a:defRPr sz="2200">
                <a:latin typeface="Helvetica Neue"/>
                <a:ea typeface="Helvetica Neue"/>
                <a:cs typeface="Helvetica Neue"/>
                <a:sym typeface="Helvetica Neue"/>
              </a:defRPr>
            </a:pPr>
            <a:r>
              <a:rPr lang="en-US" dirty="0"/>
              <a:t> mining bees in schoolyard. Students observe and protect their friends.</a:t>
            </a:r>
          </a:p>
          <a:p>
            <a:pPr defTabSz="457200">
              <a:lnSpc>
                <a:spcPct val="117999"/>
              </a:lnSpc>
              <a:defRPr sz="2200">
                <a:latin typeface="Helvetica Neue"/>
                <a:ea typeface="Helvetica Neue"/>
                <a:cs typeface="Helvetica Neue"/>
                <a:sym typeface="Helvetica Neue"/>
              </a:defRPr>
            </a:pPr>
            <a:r>
              <a:rPr lang="en-US" dirty="0" err="1"/>
              <a:t>ry</a:t>
            </a:r>
            <a:r>
              <a:rPr lang="en-US" dirty="0"/>
              <a:t>, Portland, Oregon )</a:t>
            </a:r>
            <a:br>
              <a:rPr lang="en-US" dirty="0"/>
            </a:br>
            <a:endParaRPr dirty="0"/>
          </a:p>
        </p:txBody>
      </p:sp>
    </p:spTree>
    <p:extLst>
      <p:ext uri="{BB962C8B-B14F-4D97-AF65-F5344CB8AC3E}">
        <p14:creationId xmlns:p14="http://schemas.microsoft.com/office/powerpoint/2010/main" val="13061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normAutofit fontScale="70000" lnSpcReduction="20000"/>
          </a:bodyPr>
          <a:lstStyle/>
          <a:p>
            <a:pPr defTabSz="457200">
              <a:lnSpc>
                <a:spcPct val="117999"/>
              </a:lnSpc>
              <a:defRPr sz="2200">
                <a:latin typeface="Helvetica Neue"/>
                <a:ea typeface="Helvetica Neue"/>
                <a:cs typeface="Helvetica Neue"/>
                <a:sym typeface="Helvetica Neue"/>
              </a:defRPr>
            </a:pPr>
            <a:r>
              <a:rPr lang="en-US" dirty="0"/>
              <a:t>Solitary </a:t>
            </a:r>
            <a:r>
              <a:rPr lang="en-US" u="sng" dirty="0"/>
              <a:t>l</a:t>
            </a:r>
            <a:r>
              <a:rPr u="sng" dirty="0"/>
              <a:t>eafcutter bees</a:t>
            </a:r>
            <a:r>
              <a:rPr lang="en-US" u="sng" dirty="0"/>
              <a:t> </a:t>
            </a:r>
            <a:r>
              <a:rPr lang="en-US" dirty="0"/>
              <a:t>use leaves (redbud &amp; rose) o build their nest to raise the larvae.  Photo: UC IPM https://ipm.ucanr.edu/PMG/GARDEN/PLANTS/INVERT/leafcutbes.html </a:t>
            </a:r>
            <a:endParaRPr dirty="0"/>
          </a:p>
          <a:p>
            <a:pPr defTabSz="457200">
              <a:lnSpc>
                <a:spcPct val="117999"/>
              </a:lnSpc>
              <a:defRPr sz="2200">
                <a:latin typeface="Helvetica Neue"/>
                <a:ea typeface="Helvetica Neue"/>
                <a:cs typeface="Helvetica Neue"/>
                <a:sym typeface="Helvetica Neue"/>
              </a:defRPr>
            </a:pPr>
            <a:r>
              <a:rPr lang="en-US" dirty="0"/>
              <a:t>They u</a:t>
            </a:r>
            <a:r>
              <a:rPr dirty="0"/>
              <a:t>se redbud leaves, rose leaves, </a:t>
            </a:r>
            <a:r>
              <a:rPr lang="en-US" dirty="0"/>
              <a:t>and </a:t>
            </a:r>
            <a:r>
              <a:rPr dirty="0"/>
              <a:t>petals</a:t>
            </a:r>
            <a:r>
              <a:rPr lang="en-US" dirty="0"/>
              <a:t>. About the size of a honeybee.  Show up when it’s 70 degrees outside.  Pupation takes 3 wks.</a:t>
            </a:r>
            <a:endParaRPr dirty="0"/>
          </a:p>
          <a:p>
            <a:pPr defTabSz="457200">
              <a:lnSpc>
                <a:spcPct val="117999"/>
              </a:lnSpc>
              <a:defRPr sz="2200">
                <a:latin typeface="Helvetica Neue"/>
                <a:ea typeface="Helvetica Neue"/>
                <a:cs typeface="Helvetica Neue"/>
                <a:sym typeface="Helvetica Neue"/>
              </a:defRPr>
            </a:pPr>
            <a:r>
              <a:rPr dirty="0"/>
              <a:t>Cause scalloped edges, </a:t>
            </a:r>
            <a:r>
              <a:rPr b="1" dirty="0"/>
              <a:t>no </a:t>
            </a:r>
            <a:r>
              <a:rPr b="0" dirty="0"/>
              <a:t>danger to plants.</a:t>
            </a:r>
            <a:endParaRPr lang="en-US" b="0" dirty="0"/>
          </a:p>
          <a:p>
            <a:pPr defTabSz="457200">
              <a:lnSpc>
                <a:spcPct val="117999"/>
              </a:lnSpc>
              <a:defRPr sz="2200">
                <a:latin typeface="Helvetica Neue"/>
                <a:ea typeface="Helvetica Neue"/>
                <a:cs typeface="Helvetica Neue"/>
                <a:sym typeface="Helvetica Neue"/>
              </a:defRPr>
            </a:pPr>
            <a:r>
              <a:rPr lang="en-US" b="0" dirty="0"/>
              <a:t>It’s possible to create a barrier to prevent further leaf damage, but damage is usually little in home gardens.  Pollen-carrying structure on their abdomen.  They might nest in hollow stems or dead wood.</a:t>
            </a:r>
          </a:p>
          <a:p>
            <a:pPr defTabSz="457200">
              <a:lnSpc>
                <a:spcPct val="117999"/>
              </a:lnSpc>
              <a:defRPr sz="2200">
                <a:latin typeface="Helvetica Neue"/>
                <a:ea typeface="Helvetica Neue"/>
                <a:cs typeface="Helvetica Neue"/>
                <a:sym typeface="Helvetica Neue"/>
              </a:defRPr>
            </a:pPr>
            <a:r>
              <a:rPr lang="en-US" b="0" u="sng" dirty="0"/>
              <a:t>Blue orchard bees  (Masons) –Photo on right-</a:t>
            </a:r>
            <a:r>
              <a:rPr lang="en-US" b="0" dirty="0"/>
              <a:t>are also cavity dwellers, and use clay to build a block to the opening of their nest.  See the hollow wood set up for the bees to find them.</a:t>
            </a:r>
          </a:p>
          <a:p>
            <a:pPr defTabSz="457200">
              <a:lnSpc>
                <a:spcPct val="117999"/>
              </a:lnSpc>
              <a:defRPr sz="2200">
                <a:latin typeface="Helvetica Neue"/>
                <a:ea typeface="Helvetica Neue"/>
                <a:cs typeface="Helvetica Neue"/>
                <a:sym typeface="Helvetica Neue"/>
              </a:defRPr>
            </a:pPr>
            <a:endParaRPr b="0" dirty="0"/>
          </a:p>
        </p:txBody>
      </p:sp>
    </p:spTree>
    <p:extLst>
      <p:ext uri="{BB962C8B-B14F-4D97-AF65-F5344CB8AC3E}">
        <p14:creationId xmlns:p14="http://schemas.microsoft.com/office/powerpoint/2010/main" val="2736140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u="sng" dirty="0">
              <a:solidFill>
                <a:srgbClr val="0000FF"/>
              </a:solidFill>
              <a:uFill>
                <a:solidFill>
                  <a:srgbClr val="0000FF"/>
                </a:solidFill>
              </a:uFill>
              <a:hlinkClick r:id="rId3"/>
            </a:endParaRPr>
          </a:p>
          <a:p>
            <a:r>
              <a:rPr lang="en-US" dirty="0"/>
              <a:t>Scopa—hairs on abdomen</a:t>
            </a:r>
          </a:p>
          <a:p>
            <a:r>
              <a:rPr lang="en-US" dirty="0"/>
              <a:t>Hairy head and body.  Flies are not as hairy.</a:t>
            </a:r>
          </a:p>
          <a:p>
            <a:r>
              <a:rPr lang="en-US" dirty="0"/>
              <a:t>Pollen baskets on hind legs (honeybee females)</a:t>
            </a:r>
          </a:p>
          <a:p>
            <a:r>
              <a:rPr dirty="0"/>
              <a:t>light electrostatic charge -= “Used” bloom vs. full store</a:t>
            </a:r>
          </a:p>
        </p:txBody>
      </p:sp>
    </p:spTree>
    <p:extLst>
      <p:ext uri="{BB962C8B-B14F-4D97-AF65-F5344CB8AC3E}">
        <p14:creationId xmlns:p14="http://schemas.microsoft.com/office/powerpoint/2010/main" val="187104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u="sng" dirty="0">
                <a:effectLst/>
                <a:latin typeface="+mj-lt"/>
                <a:ea typeface="+mj-ea"/>
                <a:cs typeface="+mj-cs"/>
                <a:sym typeface="Calibri"/>
              </a:rPr>
              <a:t>Pollinator Partnership</a:t>
            </a:r>
            <a:r>
              <a:rPr lang="en-US" sz="1200" dirty="0">
                <a:effectLst/>
                <a:latin typeface="+mj-lt"/>
                <a:ea typeface="+mj-ea"/>
                <a:cs typeface="+mj-cs"/>
                <a:sym typeface="Calibri"/>
              </a:rPr>
              <a:t>: Colony Collapse Disorder is defined as ‘an abnormal phenomenon that occurs when the majority of worker bees in a honey bee colony disappear, leaving behind a queen, plenty of food , and a few nurse bees to care for the remaining immature bees.. There are many factors that have contributed to Colony Collapse Disorder, including parasites, viruses, bacterial diseases, increased use of pesticides on pollinated crops, bee nutrition, genetics and queen quality.  For more information, go to Pollinator Partnership Task Force website</a:t>
            </a:r>
          </a:p>
          <a:p>
            <a:pPr marL="0" marR="0" lvl="0" indent="0" defTabSz="914400" eaLnBrk="1" fontAlgn="auto" latinLnBrk="0" hangingPunct="1">
              <a:lnSpc>
                <a:spcPct val="100000"/>
              </a:lnSpc>
              <a:spcBef>
                <a:spcPts val="0"/>
              </a:spcBef>
              <a:spcAft>
                <a:spcPts val="0"/>
              </a:spcAft>
              <a:buClrTx/>
              <a:buSzTx/>
              <a:buFontTx/>
              <a:buNone/>
              <a:tabLst/>
              <a:defRPr/>
            </a:pPr>
            <a:r>
              <a:rPr lang="en-US" sz="1200" dirty="0">
                <a:effectLst/>
                <a:latin typeface="+mj-lt"/>
                <a:ea typeface="+mj-ea"/>
                <a:cs typeface="+mj-cs"/>
                <a:sym typeface="Calibri"/>
              </a:rPr>
              <a:t>CCD </a:t>
            </a:r>
            <a:r>
              <a:rPr lang="en-US" sz="1200" u="sng" dirty="0">
                <a:effectLst/>
                <a:latin typeface="+mj-lt"/>
                <a:ea typeface="+mj-ea"/>
                <a:cs typeface="+mj-cs"/>
                <a:sym typeface="Calibri"/>
                <a:hlinkClick r:id="rId3"/>
              </a:rPr>
              <a:t>https://www.pollinator.org/learning-center/bee-issues</a:t>
            </a:r>
            <a:r>
              <a:rPr lang="en-US" sz="1200" u="sng" dirty="0">
                <a:effectLst/>
                <a:latin typeface="+mj-lt"/>
                <a:ea typeface="+mj-ea"/>
                <a:cs typeface="+mj-cs"/>
                <a:sym typeface="Calibri"/>
              </a:rPr>
              <a:t>:  </a:t>
            </a:r>
            <a:r>
              <a:rPr lang="en-US" b="0" i="0" dirty="0">
                <a:solidFill>
                  <a:srgbClr val="444444"/>
                </a:solidFill>
                <a:effectLst/>
                <a:highlight>
                  <a:srgbClr val="FFFFFF"/>
                </a:highlight>
                <a:latin typeface="Roboto" panose="02000000000000000000" pitchFamily="2" charset="0"/>
              </a:rPr>
              <a:t> If an insecticide has a sub-lethal affect on honey bees it </a:t>
            </a:r>
            <a:r>
              <a:rPr lang="en-US" b="0" i="0" u="sng" dirty="0">
                <a:solidFill>
                  <a:srgbClr val="444444"/>
                </a:solidFill>
                <a:effectLst/>
                <a:highlight>
                  <a:srgbClr val="FFFFFF"/>
                </a:highlight>
                <a:latin typeface="Roboto" panose="02000000000000000000" pitchFamily="2" charset="0"/>
              </a:rPr>
              <a:t>may result in reduced larval survival</a:t>
            </a:r>
            <a:r>
              <a:rPr lang="en-US" b="0" i="0" dirty="0">
                <a:solidFill>
                  <a:srgbClr val="444444"/>
                </a:solidFill>
                <a:effectLst/>
                <a:highlight>
                  <a:srgbClr val="FFFFFF"/>
                </a:highlight>
                <a:latin typeface="Roboto" panose="02000000000000000000" pitchFamily="2" charset="0"/>
              </a:rPr>
              <a:t>, altered foraging behavior or shortened lifespan of adult bees. The extent of the sub-lethal affects is still unknown.</a:t>
            </a:r>
          </a:p>
          <a:p>
            <a:pPr marL="0" marR="0" lvl="0" indent="0" defTabSz="914400" eaLnBrk="1" fontAlgn="auto" latinLnBrk="0" hangingPunct="1">
              <a:lnSpc>
                <a:spcPct val="100000"/>
              </a:lnSpc>
              <a:spcBef>
                <a:spcPts val="0"/>
              </a:spcBef>
              <a:spcAft>
                <a:spcPts val="0"/>
              </a:spcAft>
              <a:buClrTx/>
              <a:buSzTx/>
              <a:buFontTx/>
              <a:buNone/>
              <a:tabLst/>
              <a:defRPr/>
            </a:pPr>
            <a:r>
              <a:rPr lang="en-US" b="0" i="0" dirty="0">
                <a:solidFill>
                  <a:srgbClr val="444444"/>
                </a:solidFill>
                <a:effectLst/>
                <a:highlight>
                  <a:srgbClr val="FFFFFF"/>
                </a:highlight>
                <a:latin typeface="Roboto" panose="02000000000000000000" pitchFamily="2" charset="0"/>
              </a:rPr>
              <a:t>Natural floral diversity has been disrupted </a:t>
            </a:r>
            <a:r>
              <a:rPr lang="en-US" dirty="0"/>
              <a:t>by agriculture, so beekeepers have  to supplement the honey bees’ diet with other sugar sources.</a:t>
            </a:r>
            <a:endParaRPr lang="en-US" sz="12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36662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Photo: UCANR </a:t>
            </a:r>
            <a:r>
              <a:rPr lang="en-US" b="0" u="none" dirty="0" err="1"/>
              <a:t>Entomoogist</a:t>
            </a:r>
            <a:r>
              <a:rPr lang="en-US" b="0" u="none" dirty="0"/>
              <a:t>, Kathy </a:t>
            </a:r>
            <a:r>
              <a:rPr lang="en-US" b="0" u="none" dirty="0" err="1"/>
              <a:t>Keatley</a:t>
            </a:r>
            <a:r>
              <a:rPr lang="en-US" b="0" u="none" dirty="0"/>
              <a:t> Garvey</a:t>
            </a:r>
          </a:p>
          <a:p>
            <a:r>
              <a:rPr lang="en-US" b="0" u="none" dirty="0"/>
              <a:t>Honeybee on left, syrphid fly on right  Syrphid fly= hover fly</a:t>
            </a:r>
          </a:p>
          <a:p>
            <a:r>
              <a:rPr lang="en-US" b="1" u="sng" dirty="0"/>
              <a:t>https://ucanr.edu/blogs/blogcore/postdetail.cfm?postnum=19180    </a:t>
            </a:r>
            <a:r>
              <a:rPr lang="en-US" b="0" u="sng" dirty="0"/>
              <a:t>Honeybee</a:t>
            </a:r>
            <a:r>
              <a:rPr lang="en-US" b="0" u="none" dirty="0"/>
              <a:t> has 2 sets of wings, straight antennae, pollen basket if female.</a:t>
            </a:r>
          </a:p>
          <a:p>
            <a:r>
              <a:rPr lang="en-US" b="0" u="none" dirty="0"/>
              <a:t>Adult </a:t>
            </a:r>
            <a:r>
              <a:rPr lang="en-US" b="0" u="sng" dirty="0"/>
              <a:t>hover flies </a:t>
            </a:r>
            <a:r>
              <a:rPr lang="en-US" b="0" u="none" dirty="0"/>
              <a:t>feed on pollen and nectar. One set of wings, stubby antennae, no pollen basket, but hovers over food source.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26925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Monarch, 2 species of lighter Swallowtail, Pipevine Swallowtail</a:t>
            </a:r>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282232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Dogface butterflies are not commonly seen, and are important </a:t>
            </a:r>
            <a:r>
              <a:rPr lang="en-US" dirty="0" err="1"/>
              <a:t>polinators</a:t>
            </a:r>
            <a:r>
              <a:rPr lang="en-US" dirty="0"/>
              <a:t> of California native plants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352511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1445582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Peggy </a:t>
            </a:r>
            <a:r>
              <a:rPr lang="en-US" dirty="0" err="1"/>
              <a:t>Beltramo</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235821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Hours 10;00 a.m.-12:00 p.m.</a:t>
            </a:r>
          </a:p>
          <a:p>
            <a:endParaRPr lang="en-US" dirty="0"/>
          </a:p>
          <a:p>
            <a:r>
              <a:rPr lang="en-US" dirty="0"/>
              <a:t>Open House differs from other dates because there will be activities for the whole family and includes kids’ activities, tool sharpening demonstrations, live music, and expert advice focusing on each demonstration bed, fruit tree and vegetable gardening, and irrigation.</a:t>
            </a:r>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818389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pupa is from a Monarch butterfly caterpillar who grew on  milkweed, and built his chrysalis on a fence beam.</a:t>
            </a:r>
          </a:p>
          <a:p>
            <a:r>
              <a:rPr lang="en-US" dirty="0"/>
              <a:t>Bottom photo:  Lynne Gold</a:t>
            </a:r>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1688486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Lynne Gold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Butterfly within chrysalis just before exiting.</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3825118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Photo: Lynne Gold</a:t>
            </a:r>
          </a:p>
          <a:p>
            <a:pPr>
              <a:spcBef>
                <a:spcPct val="0"/>
              </a:spcBef>
            </a:pPr>
            <a:r>
              <a:rPr lang="en-US" dirty="0"/>
              <a:t>Hatched and will spread wings</a:t>
            </a:r>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7A05E-2DFB-4015-AB34-DBD129AE38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Photo: Lynne Gold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Newly hatched from chrysalis.</a:t>
            </a:r>
          </a:p>
          <a:p>
            <a:pPr>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47A05E-2DFB-4015-AB34-DBD129AE388E}" type="slidenum">
              <a:rPr lang="en-US"/>
              <a:pPr fontAlgn="base">
                <a:spcBef>
                  <a:spcPct val="0"/>
                </a:spcBef>
                <a:spcAft>
                  <a:spcPct val="0"/>
                </a:spcAft>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The Pipevine Swallowtail (pictured) is a local species who’s only host plant is the Dutchman’s Pipevine (also pictured). If it’s eggs are laid on any other vine or shrub, the hatching caterpillars will not eat and starve to death.</a:t>
            </a:r>
            <a:endParaRPr sz="1600"/>
          </a:p>
          <a:p>
            <a:pPr marR="40639" indent="40639">
              <a:spcBef>
                <a:spcPts val="400"/>
              </a:spcBef>
              <a:defRPr>
                <a:uFill>
                  <a:solidFill>
                    <a:srgbClr val="000000"/>
                  </a:solidFill>
                </a:uFill>
                <a:latin typeface="Arial"/>
                <a:ea typeface="Arial"/>
                <a:cs typeface="Arial"/>
                <a:sym typeface="Arial"/>
              </a:defRPr>
            </a:pPr>
            <a:r>
              <a:t>Monarchs will eat multiple species of Milkweed, but no other Genera of plant.</a:t>
            </a:r>
            <a:endParaRPr sz="1600"/>
          </a:p>
          <a:p>
            <a:pPr marR="40639" indent="40639">
              <a:spcBef>
                <a:spcPts val="400"/>
              </a:spcBef>
              <a:defRPr>
                <a:uFill>
                  <a:solidFill>
                    <a:srgbClr val="000000"/>
                  </a:solidFill>
                </a:uFill>
                <a:latin typeface="Arial"/>
                <a:ea typeface="Arial"/>
                <a:cs typeface="Arial"/>
                <a:sym typeface="Arial"/>
              </a:defRPr>
            </a:pPr>
            <a:r>
              <a:t>Some butterfly larvae are less picky and will eat multiple plants, but many are specialists and rely on the presence of one particular species in order to survive.</a:t>
            </a:r>
          </a:p>
        </p:txBody>
      </p:sp>
    </p:spTree>
    <p:extLst>
      <p:ext uri="{BB962C8B-B14F-4D97-AF65-F5344CB8AC3E}">
        <p14:creationId xmlns:p14="http://schemas.microsoft.com/office/powerpoint/2010/main" val="4080542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3057463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indent="40639"/>
          </a:lstStyle>
          <a:p>
            <a:r>
              <a:t>land to drink; flat daisy, umbel or spike</a:t>
            </a:r>
          </a:p>
        </p:txBody>
      </p:sp>
    </p:spTree>
    <p:extLst>
      <p:ext uri="{BB962C8B-B14F-4D97-AF65-F5344CB8AC3E}">
        <p14:creationId xmlns:p14="http://schemas.microsoft.com/office/powerpoint/2010/main" val="3506298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rPr lang="en-US" dirty="0"/>
              <a:t>Red buckwheat  Photo: Brooke Moeller: Sedum</a:t>
            </a:r>
            <a:endParaRPr dirty="0"/>
          </a:p>
        </p:txBody>
      </p:sp>
    </p:spTree>
    <p:extLst>
      <p:ext uri="{BB962C8B-B14F-4D97-AF65-F5344CB8AC3E}">
        <p14:creationId xmlns:p14="http://schemas.microsoft.com/office/powerpoint/2010/main" val="28540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marR="40639" indent="40639">
              <a:spcBef>
                <a:spcPts val="400"/>
              </a:spcBef>
              <a:defRPr i="1">
                <a:uFill>
                  <a:solidFill>
                    <a:srgbClr val="000000"/>
                  </a:solidFill>
                </a:uFill>
                <a:latin typeface="Arial"/>
                <a:ea typeface="Arial"/>
                <a:cs typeface="Arial"/>
                <a:sym typeface="Arial"/>
              </a:defRPr>
            </a:pPr>
            <a:r>
              <a:t>What we think of as one flower is actually a collection of many. </a:t>
            </a:r>
            <a:r>
              <a:rPr i="0"/>
              <a:t>Daisy-type flowers, those in the family </a:t>
            </a:r>
            <a:r>
              <a:t>Asteraceae, are composite flowers, meaning they have 2 sets of many flowers in each inflorescense: those at the base of each petal (ray flowers) and those in the center (disk flowers). This is the largest plant family, including sunflowers, asters, dandelions, thistles, cosmos, senecio, daisies, many wildflowers and many more.</a:t>
            </a:r>
          </a:p>
        </p:txBody>
      </p:sp>
    </p:spTree>
    <p:extLst>
      <p:ext uri="{BB962C8B-B14F-4D97-AF65-F5344CB8AC3E}">
        <p14:creationId xmlns:p14="http://schemas.microsoft.com/office/powerpoint/2010/main" val="3780412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Set out overripe fruit on a plate or on top of a fence post. Be aware that it will also attract ants, wasps and other insects, so put out of the way.</a:t>
            </a:r>
          </a:p>
        </p:txBody>
      </p:sp>
    </p:spTree>
    <p:extLst>
      <p:ext uri="{BB962C8B-B14F-4D97-AF65-F5344CB8AC3E}">
        <p14:creationId xmlns:p14="http://schemas.microsoft.com/office/powerpoint/2010/main" val="415830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of our website. Sign up for our quarterly Curious Gardener newsletter. Garden Adventures is a new offering for Placer County Master Gardeners featuring beautiful gardens with interesting people.</a:t>
            </a:r>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3450738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Hummingbirds can get to nectar better than insects if the flower is long and tubular.</a:t>
            </a:r>
          </a:p>
          <a:p>
            <a:r>
              <a:rPr lang="en-US" dirty="0"/>
              <a:t>Pollen gathers on the beak, head and neck.</a:t>
            </a:r>
          </a:p>
        </p:txBody>
      </p:sp>
      <p:sp>
        <p:nvSpPr>
          <p:cNvPr id="4" name="Slide Number Placeholder 3"/>
          <p:cNvSpPr>
            <a:spLocks noGrp="1"/>
          </p:cNvSpPr>
          <p:nvPr>
            <p:ph type="sldNum" sz="quarter" idx="5"/>
          </p:nvPr>
        </p:nvSpPr>
        <p:spPr/>
        <p:txBody>
          <a:bodyPr/>
          <a:lstStyle/>
          <a:p>
            <a:fld id="{30B60A3E-4BC9-4497-95E2-69F5661E229A}" type="slidenum">
              <a:rPr lang="en-US" smtClean="0"/>
              <a:pPr/>
              <a:t>38</a:t>
            </a:fld>
            <a:endParaRPr lang="en-US"/>
          </a:p>
        </p:txBody>
      </p:sp>
    </p:spTree>
    <p:extLst>
      <p:ext uri="{BB962C8B-B14F-4D97-AF65-F5344CB8AC3E}">
        <p14:creationId xmlns:p14="http://schemas.microsoft.com/office/powerpoint/2010/main" val="2164731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Color differentiation males vs. females vs. species.  Iridescence requires light to spot.  </a:t>
            </a:r>
          </a:p>
          <a:p>
            <a:endParaRPr lang="en-US" dirty="0"/>
          </a:p>
        </p:txBody>
      </p:sp>
    </p:spTree>
    <p:extLst>
      <p:ext uri="{BB962C8B-B14F-4D97-AF65-F5344CB8AC3E}">
        <p14:creationId xmlns:p14="http://schemas.microsoft.com/office/powerpoint/2010/main" val="875627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effectLst/>
                <a:latin typeface="+mj-lt"/>
                <a:ea typeface="+mj-ea"/>
                <a:cs typeface="+mj-cs"/>
                <a:sym typeface="Calibri"/>
              </a:rPr>
              <a:t>Hummingbirds drink from forked tongues that open up in the flower, trap the nectar, then pump it into their mouths through two grooves. While they frequently visit red flowers, hummingbirds will visit </a:t>
            </a:r>
            <a:r>
              <a:rPr lang="en-US" sz="1200" b="0" i="0" u="sng" strike="noStrike" dirty="0">
                <a:effectLst/>
                <a:latin typeface="+mj-lt"/>
                <a:ea typeface="+mj-ea"/>
                <a:cs typeface="+mj-cs"/>
                <a:sym typeface="Calibri"/>
              </a:rPr>
              <a:t>all sizes, colors and shapes of flowers </a:t>
            </a:r>
            <a:r>
              <a:rPr lang="en-US" sz="1200" b="0" i="0" u="none" strike="noStrike" dirty="0">
                <a:effectLst/>
                <a:latin typeface="+mj-lt"/>
                <a:ea typeface="+mj-ea"/>
                <a:cs typeface="+mj-cs"/>
                <a:sym typeface="Calibri"/>
              </a:rPr>
              <a:t>— wherever they can get nectar, but hummingbirds do not survive on nectar alone. For protein, they’ll pick small insects from flowers, from the air, off leaves, or even off spider webs, sometimes along with the spiders themselves.</a:t>
            </a:r>
          </a:p>
          <a:p>
            <a:r>
              <a:rPr lang="en-US" b="1" dirty="0"/>
              <a:t>https://arboretum.ucdavis.edu/blog/hummingbirds-your-garden  </a:t>
            </a:r>
            <a:r>
              <a:rPr lang="en-US" b="1" dirty="0">
                <a:latin typeface="Calibri Light" panose="020F0302020204030204" pitchFamily="34" charset="0"/>
                <a:cs typeface="Calibri Light" panose="020F0302020204030204" pitchFamily="34" charset="0"/>
              </a:rPr>
              <a:t>Eat several times their weight in nectar </a:t>
            </a:r>
            <a:r>
              <a:rPr lang="en-US" sz="1800" dirty="0">
                <a:solidFill>
                  <a:srgbClr val="3333FF"/>
                </a:solidFill>
                <a:latin typeface="+mj-lt"/>
                <a:ea typeface="+mj-ea"/>
                <a:cs typeface="+mj-cs"/>
              </a:rPr>
              <a:t>daily</a:t>
            </a:r>
            <a:r>
              <a:rPr lang="en-US" b="1" dirty="0">
                <a:latin typeface="Calibri Light" panose="020F0302020204030204" pitchFamily="34" charset="0"/>
                <a:cs typeface="Calibri Light" panose="020F0302020204030204" pitchFamily="34" charset="0"/>
              </a:rPr>
              <a:t>. </a:t>
            </a:r>
            <a:r>
              <a:rPr lang="en-US" b="0" dirty="0">
                <a:latin typeface="Calibri Light" panose="020F0302020204030204" pitchFamily="34" charset="0"/>
                <a:cs typeface="Calibri Light" panose="020F0302020204030204" pitchFamily="34" charset="0"/>
              </a:rPr>
              <a:t>Slow their heartbeat at night Body temperature drops to as low as 68 degrees;  need fewer calories to keep warm In the morning, it takes up to an hour to warm up. </a:t>
            </a:r>
            <a:r>
              <a:rPr lang="en-US" dirty="0"/>
              <a:t>Another example of a pollinator.  Hummers have been known to </a:t>
            </a:r>
            <a:r>
              <a:rPr lang="en-US" u="sng" dirty="0"/>
              <a:t>cross-pollinate plants, </a:t>
            </a:r>
            <a:r>
              <a:rPr lang="en-US" dirty="0"/>
              <a:t>thereby resulting in stronger, hardier plant varieties.</a:t>
            </a:r>
          </a:p>
          <a:p>
            <a:r>
              <a:rPr lang="en-US" dirty="0"/>
              <a:t>They fly in any direction.  </a:t>
            </a:r>
          </a:p>
          <a:p>
            <a:r>
              <a:rPr lang="en-US" dirty="0"/>
              <a:t>Feeding nectar is possible while hovering or perching, with a long tongue which reaches further into a flower than nectar-feeding insects. </a:t>
            </a:r>
            <a:r>
              <a:rPr lang="en-US"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They like nectar plants with </a:t>
            </a:r>
            <a:r>
              <a:rPr lang="en-US" sz="1800" u="sng"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more than 10% suga</a:t>
            </a:r>
            <a:r>
              <a:rPr lang="en-US"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r, especially red, orange, and bright pink tubular or trumpet-shaped flowers:  Ex-  honeysuckle, calif fuchsia, autumn sage</a:t>
            </a:r>
            <a:endParaRPr lang="en-US" dirty="0"/>
          </a:p>
          <a:p>
            <a:pPr marL="0" indent="0"/>
            <a:endParaRPr lang="en-US" b="0" dirty="0">
              <a:latin typeface="Calibri Light" panose="020F0302020204030204" pitchFamily="34" charset="0"/>
              <a:cs typeface="Calibri Light" panose="020F0302020204030204" pitchFamily="34" charset="0"/>
            </a:endParaRPr>
          </a:p>
          <a:p>
            <a:endParaRPr lang="en-US" b="1" dirty="0"/>
          </a:p>
          <a:p>
            <a:endParaRPr lang="en-US" dirty="0"/>
          </a:p>
        </p:txBody>
      </p:sp>
    </p:spTree>
    <p:extLst>
      <p:ext uri="{BB962C8B-B14F-4D97-AF65-F5344CB8AC3E}">
        <p14:creationId xmlns:p14="http://schemas.microsoft.com/office/powerpoint/2010/main" val="2204298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Anna’s hummer has extended its range due to the wider availability of nectar plants.  Anna’s is the first to lay eggs: December. Incubation 14-19 days.  First flight in 18-23 days.  Adult male has red throat and crown.  Adult female develops red spot on center of throat.  Iridescent green on back &amp; wings.  </a:t>
            </a:r>
          </a:p>
          <a:p>
            <a:pPr marL="0" marR="0" lvl="0" indent="0" defTabSz="914400" eaLnBrk="1" fontAlgn="auto" latinLnBrk="0" hangingPunct="1">
              <a:lnSpc>
                <a:spcPct val="100000"/>
              </a:lnSpc>
              <a:spcBef>
                <a:spcPts val="0"/>
              </a:spcBef>
              <a:spcAft>
                <a:spcPts val="0"/>
              </a:spcAft>
              <a:buClrTx/>
              <a:buSzTx/>
              <a:buFontTx/>
              <a:buNone/>
              <a:tabLst/>
              <a:defRPr/>
            </a:pPr>
            <a:r>
              <a:rPr lang="en-US" dirty="0"/>
              <a:t>Gooseberries blooming in winter ae an important food source.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66662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Rufous spends the winter in southern U.S. or Mexico.  Likes mountain meadows in summer &amp; fall.</a:t>
            </a:r>
          </a:p>
          <a:p>
            <a:pPr marL="0" marR="0" lvl="0" indent="0" defTabSz="914400" eaLnBrk="1" fontAlgn="auto" latinLnBrk="0" hangingPunct="1">
              <a:lnSpc>
                <a:spcPct val="100000"/>
              </a:lnSpc>
              <a:spcBef>
                <a:spcPts val="0"/>
              </a:spcBef>
              <a:spcAft>
                <a:spcPts val="0"/>
              </a:spcAft>
              <a:buClrTx/>
              <a:buSzTx/>
              <a:buFontTx/>
              <a:buNone/>
              <a:tabLst/>
              <a:defRPr/>
            </a:pPr>
            <a:r>
              <a:rPr lang="en-US" dirty="0"/>
              <a:t>Small &amp; aggressive.</a:t>
            </a:r>
          </a:p>
          <a:p>
            <a:pPr marL="0" marR="0" lvl="0" indent="0" defTabSz="914400" eaLnBrk="1" fontAlgn="auto" latinLnBrk="0" hangingPunct="1">
              <a:lnSpc>
                <a:spcPct val="100000"/>
              </a:lnSpc>
              <a:spcBef>
                <a:spcPts val="0"/>
              </a:spcBef>
              <a:spcAft>
                <a:spcPts val="0"/>
              </a:spcAft>
              <a:buClrTx/>
              <a:buSzTx/>
              <a:buFontTx/>
              <a:buNone/>
              <a:tabLst/>
              <a:defRPr/>
            </a:pPr>
            <a:r>
              <a:rPr lang="en-US" dirty="0"/>
              <a:t>Female has green back, while &amp; red spot on throat.  Male has orange back.  High shrill sound in flight.</a:t>
            </a:r>
          </a:p>
          <a:p>
            <a:endParaRPr lang="en-US" dirty="0"/>
          </a:p>
        </p:txBody>
      </p:sp>
    </p:spTree>
    <p:extLst>
      <p:ext uri="{BB962C8B-B14F-4D97-AF65-F5344CB8AC3E}">
        <p14:creationId xmlns:p14="http://schemas.microsoft.com/office/powerpoint/2010/main" val="3083396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Female may have dusky or greenish streaks on </a:t>
            </a:r>
            <a:r>
              <a:rPr lang="en-US" dirty="0" err="1"/>
              <a:t>gorget</a:t>
            </a:r>
            <a:r>
              <a:rPr lang="en-US" dirty="0"/>
              <a:t>.  Widespread habitat, arid to river groves.  Moves to mountains after breeding, winters in Mexico.  Territory covers Texas to British Columbia (Most extensive breeding range)  Ticking noises may follow a high-pitched drawn-out note.</a:t>
            </a:r>
          </a:p>
          <a:p>
            <a:endParaRPr lang="en-US" dirty="0"/>
          </a:p>
        </p:txBody>
      </p:sp>
    </p:spTree>
    <p:extLst>
      <p:ext uri="{BB962C8B-B14F-4D97-AF65-F5344CB8AC3E}">
        <p14:creationId xmlns:p14="http://schemas.microsoft.com/office/powerpoint/2010/main" val="2696558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Begin with a clean feeder and add a sugary solution that is one part sugar to four parts water. Using honey or a stronger sugar concentration could be harmful or even fatal. Adding red dye to the solution is discouraged; most hummingbird feeders have red parts that will catch the hummingbird’s eye. Feeders need to be taken down to be cleaned and refilled every 3 days- weekly. Wash the feeder with hot, soapy water, and rinse with hot  water. Refill it with a fresh supply of solution, which can be made ahead and stored in the refrigerator. It is important to discard the old solution, as it can ferment into alcohol. If you live in a very hot area, the feeder should be cleaned and solution replaced every 2 to 3 days.  In our area, it’s best to have your feeder in full to part shade.</a:t>
            </a:r>
          </a:p>
          <a:p>
            <a:endParaRPr lang="en-US" dirty="0"/>
          </a:p>
          <a:p>
            <a:r>
              <a:rPr lang="en-US" dirty="0"/>
              <a:t>MORE    SUGAR RESEARCH        https://</a:t>
            </a:r>
            <a:r>
              <a:rPr lang="en-US" dirty="0" err="1"/>
              <a:t>ucanr.edu</a:t>
            </a:r>
            <a:r>
              <a:rPr lang="en-US" dirty="0"/>
              <a:t>/blogs/</a:t>
            </a:r>
            <a:r>
              <a:rPr lang="en-US" dirty="0" err="1"/>
              <a:t>blogcore</a:t>
            </a:r>
            <a:r>
              <a:rPr lang="en-US" dirty="0"/>
              <a:t>/</a:t>
            </a:r>
            <a:r>
              <a:rPr lang="en-US" dirty="0" err="1"/>
              <a:t>postdetail.cfm?postnum</a:t>
            </a:r>
            <a:r>
              <a:rPr lang="en-US" dirty="0"/>
              <a:t>=29560</a:t>
            </a:r>
          </a:p>
          <a:p>
            <a:endParaRPr lang="en-US" dirty="0"/>
          </a:p>
        </p:txBody>
      </p:sp>
    </p:spTree>
    <p:extLst>
      <p:ext uri="{BB962C8B-B14F-4D97-AF65-F5344CB8AC3E}">
        <p14:creationId xmlns:p14="http://schemas.microsoft.com/office/powerpoint/2010/main" val="2220429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r>
              <a:rPr lang="en-US" dirty="0" err="1"/>
              <a:t>Pjoptos</a:t>
            </a:r>
            <a:r>
              <a:rPr lang="en-US" dirty="0"/>
              <a:t>: UCANR, Brooke Moeller, Ann Beinhorn.       Coneflower, (</a:t>
            </a:r>
            <a:r>
              <a:rPr lang="en-US" dirty="0" err="1"/>
              <a:t>Astomeria</a:t>
            </a:r>
            <a:r>
              <a:rPr lang="en-US" dirty="0"/>
              <a:t>) Peruvian illy, Texas ranger, Calif fuchsia. </a:t>
            </a:r>
          </a:p>
        </p:txBody>
      </p:sp>
    </p:spTree>
    <p:extLst>
      <p:ext uri="{BB962C8B-B14F-4D97-AF65-F5344CB8AC3E}">
        <p14:creationId xmlns:p14="http://schemas.microsoft.com/office/powerpoint/2010/main" val="2387787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9EBA9B-7099-4EEA-997A-201DD08E4072}" type="slidenum">
              <a:rPr lang="en-US">
                <a:latin typeface="Arial" charset="0"/>
              </a:rPr>
              <a:pPr fontAlgn="base">
                <a:spcBef>
                  <a:spcPct val="0"/>
                </a:spcBef>
                <a:spcAft>
                  <a:spcPct val="0"/>
                </a:spcAft>
              </a:pPr>
              <a:t>46</a:t>
            </a:fld>
            <a:endParaRPr lang="en-US">
              <a:latin typeface="Arial"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US" dirty="0">
                <a:latin typeface="Arial" charset="0"/>
              </a:rPr>
              <a:t>A </a:t>
            </a:r>
            <a:r>
              <a:rPr lang="en-US" i="1" dirty="0">
                <a:latin typeface="Arial" charset="0"/>
              </a:rPr>
              <a:t>parasitoid</a:t>
            </a:r>
            <a:r>
              <a:rPr lang="en-US" dirty="0">
                <a:latin typeface="Arial" charset="0"/>
              </a:rPr>
              <a:t> is one that spends its immature stages inside the body of the host.</a:t>
            </a:r>
          </a:p>
        </p:txBody>
      </p:sp>
    </p:spTree>
    <p:extLst>
      <p:ext uri="{BB962C8B-B14F-4D97-AF65-F5344CB8AC3E}">
        <p14:creationId xmlns:p14="http://schemas.microsoft.com/office/powerpoint/2010/main" val="1337657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47F385-AD73-4254-82AB-5ECB6B876247}" type="slidenum">
              <a:rPr lang="en-US"/>
              <a:pPr fontAlgn="base">
                <a:spcBef>
                  <a:spcPct val="0"/>
                </a:spcBef>
                <a:spcAft>
                  <a:spcPct val="0"/>
                </a:spcAft>
              </a:pPr>
              <a:t>47</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ct val="0"/>
              </a:spcBef>
              <a:buFontTx/>
              <a:buChar char="•"/>
            </a:pPr>
            <a:r>
              <a:rPr lang="en-US" dirty="0">
                <a:latin typeface="Arial Unicode MS" pitchFamily="34" charset="-128"/>
              </a:rPr>
              <a:t>Photo UCIPM</a:t>
            </a:r>
          </a:p>
          <a:p>
            <a:pPr>
              <a:spcBef>
                <a:spcPct val="0"/>
              </a:spcBef>
              <a:buFontTx/>
              <a:buChar char="•"/>
            </a:pPr>
            <a:r>
              <a:rPr lang="en-US" dirty="0">
                <a:latin typeface="Arial Unicode MS" pitchFamily="34" charset="-128"/>
              </a:rPr>
              <a:t>Adults 1/8” to 1”, Also known as” hover” or “flower” fly.  </a:t>
            </a:r>
          </a:p>
          <a:p>
            <a:pPr>
              <a:spcBef>
                <a:spcPct val="0"/>
              </a:spcBef>
              <a:buFontTx/>
              <a:buChar char="•"/>
            </a:pPr>
            <a:r>
              <a:rPr lang="en-US" dirty="0">
                <a:latin typeface="Arial Unicode MS" pitchFamily="34" charset="-128"/>
              </a:rPr>
              <a:t>Their flying habit is to hover over flowers and then dart quickly away.  </a:t>
            </a:r>
          </a:p>
          <a:p>
            <a:pPr>
              <a:spcBef>
                <a:spcPct val="0"/>
              </a:spcBef>
              <a:buFontTx/>
              <a:buChar char="•"/>
            </a:pPr>
            <a:r>
              <a:rPr lang="en-US" dirty="0">
                <a:latin typeface="Arial Unicode MS" pitchFamily="34" charset="-128"/>
              </a:rPr>
              <a:t>They are regularly found where aphids are present in agricultural, landscape, and garden habitats. </a:t>
            </a:r>
          </a:p>
          <a:p>
            <a:pPr>
              <a:spcBef>
                <a:spcPct val="0"/>
              </a:spcBef>
              <a:buFontTx/>
              <a:buChar char="•"/>
            </a:pPr>
            <a:r>
              <a:rPr lang="en-US" dirty="0">
                <a:latin typeface="Arial Unicode MS" pitchFamily="34" charset="-128"/>
              </a:rPr>
              <a:t>Adults are a stingless fly.</a:t>
            </a:r>
          </a:p>
          <a:p>
            <a:pPr>
              <a:spcBef>
                <a:spcPct val="0"/>
              </a:spcBef>
              <a:buFontTx/>
              <a:buChar char="•"/>
            </a:pPr>
            <a:r>
              <a:rPr lang="en-US" dirty="0">
                <a:latin typeface="Arial Unicode MS" pitchFamily="34" charset="-128"/>
              </a:rPr>
              <a:t>Although </a:t>
            </a:r>
            <a:r>
              <a:rPr lang="en-US" u="sng" dirty="0">
                <a:latin typeface="Arial Unicode MS" pitchFamily="34" charset="-128"/>
              </a:rPr>
              <a:t>confused with honeybees </a:t>
            </a:r>
            <a:r>
              <a:rPr lang="en-US" dirty="0">
                <a:latin typeface="Arial Unicode MS" pitchFamily="34" charset="-128"/>
              </a:rPr>
              <a:t>because of their black and yellow bands on their abdomen, they are stingless.</a:t>
            </a:r>
          </a:p>
          <a:p>
            <a:pPr>
              <a:spcBef>
                <a:spcPct val="0"/>
              </a:spcBef>
              <a:buFontTx/>
              <a:buChar char="•"/>
            </a:pPr>
            <a:r>
              <a:rPr lang="en-US" dirty="0">
                <a:latin typeface="Arial Unicode MS" pitchFamily="34" charset="-128"/>
              </a:rPr>
              <a:t>Syrphid flies undergo complete metamorphosis with </a:t>
            </a:r>
            <a:r>
              <a:rPr lang="en-US" u="sng" dirty="0">
                <a:latin typeface="Arial Unicode MS" pitchFamily="34" charset="-128"/>
              </a:rPr>
              <a:t>3 larval instars</a:t>
            </a:r>
            <a:r>
              <a:rPr lang="en-US" dirty="0">
                <a:latin typeface="Arial Unicode MS" pitchFamily="34" charset="-128"/>
              </a:rPr>
              <a:t>. They have 12 spines.</a:t>
            </a:r>
          </a:p>
          <a:p>
            <a:pPr>
              <a:spcBef>
                <a:spcPct val="0"/>
              </a:spcBef>
              <a:buFontTx/>
              <a:buChar char="•"/>
            </a:pPr>
            <a:r>
              <a:rPr lang="en-US" dirty="0">
                <a:latin typeface="Arial Unicode MS" pitchFamily="34" charset="-128"/>
              </a:rPr>
              <a:t>Females lay their (whitish to gray) oblong eggs, each measuring  (1.32 inch), singly on their sides usually near aphids or within aphid colonies. </a:t>
            </a:r>
          </a:p>
          <a:p>
            <a:pPr>
              <a:spcBef>
                <a:spcPct val="0"/>
              </a:spcBef>
              <a:buFontTx/>
              <a:buChar char="•"/>
            </a:pPr>
            <a:r>
              <a:rPr lang="en-US" dirty="0">
                <a:latin typeface="Arial Unicode MS" pitchFamily="34" charset="-128"/>
              </a:rPr>
              <a:t>Adults must feed on pollen before they can reproduce. </a:t>
            </a:r>
          </a:p>
          <a:p>
            <a:pPr>
              <a:spcBef>
                <a:spcPct val="0"/>
              </a:spcBef>
              <a:buFontTx/>
              <a:buChar char="•"/>
            </a:pPr>
            <a:r>
              <a:rPr lang="en-US" dirty="0">
                <a:latin typeface="Arial Unicode MS" pitchFamily="34" charset="-128"/>
              </a:rPr>
              <a:t>Larvae are </a:t>
            </a:r>
            <a:r>
              <a:rPr lang="en-US" u="sng" dirty="0">
                <a:latin typeface="Arial Unicode MS" pitchFamily="34" charset="-128"/>
              </a:rPr>
              <a:t>legless</a:t>
            </a:r>
            <a:r>
              <a:rPr lang="en-US" dirty="0">
                <a:latin typeface="Arial Unicode MS" pitchFamily="34" charset="-128"/>
              </a:rPr>
              <a:t> and maggot shaped and vary in color and patterning but most have a yellow longitudinal </a:t>
            </a:r>
            <a:r>
              <a:rPr lang="en-US" u="sng" dirty="0">
                <a:latin typeface="Arial Unicode MS" pitchFamily="34" charset="-128"/>
              </a:rPr>
              <a:t>stripe</a:t>
            </a:r>
            <a:r>
              <a:rPr lang="en-US" dirty="0">
                <a:latin typeface="Arial Unicode MS" pitchFamily="34" charset="-128"/>
              </a:rPr>
              <a:t> on the back. </a:t>
            </a:r>
          </a:p>
          <a:p>
            <a:pPr>
              <a:spcBef>
                <a:spcPct val="0"/>
              </a:spcBef>
              <a:buFontTx/>
              <a:buChar char="•"/>
            </a:pPr>
            <a:r>
              <a:rPr lang="en-US" dirty="0">
                <a:latin typeface="Arial Unicode MS" pitchFamily="34" charset="-128"/>
              </a:rPr>
              <a:t>Larval stage that feeds on aphids and other soft-bodied insects</a:t>
            </a:r>
          </a:p>
          <a:p>
            <a:pPr>
              <a:spcBef>
                <a:spcPct val="0"/>
              </a:spcBef>
              <a:buFontTx/>
              <a:buChar char="•"/>
            </a:pPr>
            <a:r>
              <a:rPr lang="en-US" dirty="0">
                <a:latin typeface="Arial Unicode MS" pitchFamily="34" charset="-128"/>
              </a:rPr>
              <a:t>Larvae move along plant surfaces, lifting their heads to grope for prey, seizing them and sucking them dry and discarding the skins.</a:t>
            </a:r>
          </a:p>
          <a:p>
            <a:pPr>
              <a:spcBef>
                <a:spcPct val="0"/>
              </a:spcBef>
              <a:buFontTx/>
              <a:buChar char="•"/>
            </a:pPr>
            <a:r>
              <a:rPr lang="en-US" dirty="0">
                <a:latin typeface="Arial Unicode MS" pitchFamily="34" charset="-128"/>
              </a:rPr>
              <a:t>A single syrphid larva can consume hundreds of aphids in a month. </a:t>
            </a:r>
          </a:p>
          <a:p>
            <a:pPr>
              <a:spcBef>
                <a:spcPct val="0"/>
              </a:spcBef>
              <a:buFontTx/>
              <a:buChar char="•"/>
            </a:pPr>
            <a:r>
              <a:rPr lang="en-US" dirty="0">
                <a:latin typeface="Arial Unicode MS" pitchFamily="34" charset="-128"/>
              </a:rPr>
              <a:t>Not all syrphid fly larvae are predaceous, some species feed on fungi. </a:t>
            </a:r>
          </a:p>
          <a:p>
            <a:pPr>
              <a:spcBef>
                <a:spcPct val="0"/>
              </a:spcBef>
            </a:pPr>
            <a:r>
              <a:rPr lang="en-US" dirty="0">
                <a:latin typeface="Arial Unicode MS" pitchFamily="34" charset="-128"/>
              </a:rPr>
              <a:t>--------------------------</a:t>
            </a:r>
          </a:p>
          <a:p>
            <a:pPr>
              <a:spcBef>
                <a:spcPct val="0"/>
              </a:spcBef>
              <a:buFontTx/>
              <a:buChar char="•"/>
            </a:pPr>
            <a:r>
              <a:rPr lang="en-US" dirty="0">
                <a:latin typeface="Arial Unicode MS" pitchFamily="34" charset="-128"/>
              </a:rPr>
              <a:t>They can be distinguished from caterpillar larvae by their tapered head, lack of legs and their opaque skin, through which internal organs can be seen.</a:t>
            </a:r>
          </a:p>
          <a:p>
            <a:pPr>
              <a:spcBef>
                <a:spcPct val="0"/>
              </a:spcBef>
              <a:buFontTx/>
              <a:buChar char="•"/>
            </a:pPr>
            <a:r>
              <a:rPr lang="en-US" dirty="0">
                <a:latin typeface="Arial Unicode MS" pitchFamily="34" charset="-128"/>
              </a:rPr>
              <a:t>Eggs are  1/25 in. </a:t>
            </a:r>
          </a:p>
          <a:p>
            <a:pPr>
              <a:spcBef>
                <a:spcPct val="0"/>
              </a:spcBef>
              <a:buFontTx/>
              <a:buChar char="•"/>
            </a:pPr>
            <a:r>
              <a:rPr lang="en-US" dirty="0">
                <a:latin typeface="Arial Unicode MS" pitchFamily="34" charset="-128"/>
              </a:rPr>
              <a:t> are brown, green pink or white &amp; vary in length from 1/32 to 1/2 inch </a:t>
            </a:r>
          </a:p>
          <a:p>
            <a:pPr>
              <a:spcBef>
                <a:spcPct val="0"/>
              </a:spcBef>
              <a:buFontTx/>
              <a:buChar char="•"/>
            </a:pPr>
            <a:r>
              <a:rPr lang="en-US" dirty="0">
                <a:latin typeface="Arial Unicode MS" pitchFamily="34" charset="-128"/>
              </a:rPr>
              <a:t>Pupa are oblong, pear-shaped, and green to dark brown in color. Pupation occurs on plants </a:t>
            </a:r>
            <a:r>
              <a:rPr lang="en-US" u="sng" dirty="0">
                <a:latin typeface="Arial Unicode MS" pitchFamily="34" charset="-128"/>
              </a:rPr>
              <a:t>or</a:t>
            </a:r>
            <a:r>
              <a:rPr lang="en-US" dirty="0">
                <a:latin typeface="Arial Unicode MS" pitchFamily="34" charset="-128"/>
              </a:rPr>
              <a:t> on the </a:t>
            </a:r>
            <a:r>
              <a:rPr lang="en-US" u="sng" dirty="0">
                <a:latin typeface="Arial Unicode MS" pitchFamily="34" charset="-128"/>
              </a:rPr>
              <a:t>soil surface</a:t>
            </a:r>
            <a:r>
              <a:rPr lang="en-US" dirty="0">
                <a:latin typeface="Arial Unicode MS" pitchFamily="34" charset="-128"/>
              </a:rPr>
              <a:t>. </a:t>
            </a:r>
          </a:p>
          <a:p>
            <a:pPr>
              <a:spcBef>
                <a:spcPct val="0"/>
              </a:spcBef>
              <a:buFontTx/>
              <a:buNone/>
            </a:pPr>
            <a:endParaRPr lang="en-US" dirty="0">
              <a:latin typeface="Arial Unicode MS" pitchFamily="34" charset="-128"/>
            </a:endParaRPr>
          </a:p>
          <a:p>
            <a:pPr>
              <a:spcBef>
                <a:spcPct val="0"/>
              </a:spcBef>
              <a:buFontTx/>
              <a:buChar char="•"/>
            </a:pPr>
            <a:endParaRPr lang="en-US" dirty="0">
              <a:latin typeface="Arial Unicode MS" pitchFamily="34" charset="-128"/>
            </a:endParaRPr>
          </a:p>
          <a:p>
            <a:pPr>
              <a:spcBef>
                <a:spcPct val="0"/>
              </a:spcBef>
              <a:buFontTx/>
              <a:buChar char="•"/>
            </a:pPr>
            <a:endParaRPr lang="en-US" dirty="0"/>
          </a:p>
          <a:p>
            <a:pPr>
              <a:spcBef>
                <a:spcPct val="0"/>
              </a:spcBef>
              <a:buFontTx/>
              <a:buChar cha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b="1" dirty="0"/>
              <a:t>Every bite of chocolate we eat starts off as seeds in pods that grow on </a:t>
            </a:r>
            <a:r>
              <a:rPr b="1" i="1" dirty="0"/>
              <a:t>Theobroma cacao</a:t>
            </a:r>
            <a:r>
              <a:rPr b="1" dirty="0"/>
              <a:t>, a tree whose name translates to "cacao, food of the gods." Enter chocolate midges—without the midges, there would be no chocolate! (Seen in US? Yes—National Park in American Samoa)</a:t>
            </a:r>
          </a:p>
          <a:p>
            <a:pPr defTabSz="457200">
              <a:lnSpc>
                <a:spcPct val="117999"/>
              </a:lnSpc>
              <a:defRPr sz="2200">
                <a:latin typeface="Helvetica Neue"/>
                <a:ea typeface="Helvetica Neue"/>
                <a:cs typeface="Helvetica Neue"/>
                <a:sym typeface="Helvetica Neue"/>
              </a:defRPr>
            </a:pPr>
            <a:r>
              <a:rPr u="sng" dirty="0">
                <a:hlinkClick r:id="rId3"/>
              </a:rPr>
              <a:t>https://www.nps.gov/articles/chocolate-midge.htm</a:t>
            </a:r>
          </a:p>
        </p:txBody>
      </p:sp>
    </p:spTree>
    <p:extLst>
      <p:ext uri="{BB962C8B-B14F-4D97-AF65-F5344CB8AC3E}">
        <p14:creationId xmlns:p14="http://schemas.microsoft.com/office/powerpoint/2010/main" val="4162464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AD2B9F-2AA4-475B-83F6-B2F53A0D56F4}" type="slidenum">
              <a:rPr lang="en-US"/>
              <a:pPr fontAlgn="base">
                <a:spcBef>
                  <a:spcPct val="0"/>
                </a:spcBef>
                <a:spcAft>
                  <a:spcPct val="0"/>
                </a:spcAft>
              </a:pPr>
              <a:t>48</a:t>
            </a:fld>
            <a:endParaRPr 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normAutofit fontScale="92500"/>
          </a:bodyPr>
          <a:lstStyle/>
          <a:p>
            <a:pPr marL="0" marR="0" lvl="0" indent="0" algn="l" defTabSz="914400" rtl="0" eaLnBrk="1" fontAlgn="auto" latinLnBrk="0" hangingPunct="1">
              <a:lnSpc>
                <a:spcPct val="100000"/>
              </a:lnSpc>
              <a:spcBef>
                <a:spcPct val="0"/>
              </a:spcBef>
              <a:spcAft>
                <a:spcPts val="0"/>
              </a:spcAft>
              <a:buClrTx/>
              <a:buSzTx/>
              <a:buFontTx/>
              <a:buChar char="•"/>
              <a:tabLst/>
              <a:defRPr/>
            </a:pPr>
            <a:r>
              <a:rPr lang="en-US" dirty="0">
                <a:latin typeface="Arial Unicode MS" pitchFamily="34" charset="-128"/>
              </a:rPr>
              <a:t>Photo UCIPM</a:t>
            </a:r>
          </a:p>
          <a:p>
            <a:pPr>
              <a:spcBef>
                <a:spcPct val="0"/>
              </a:spcBef>
              <a:buFontTx/>
              <a:buChar char="•"/>
            </a:pPr>
            <a:endParaRPr lang="en-US" dirty="0">
              <a:latin typeface="Arial Unicode MS" pitchFamily="34" charset="-128"/>
            </a:endParaRPr>
          </a:p>
          <a:p>
            <a:pPr>
              <a:spcBef>
                <a:spcPct val="0"/>
              </a:spcBef>
              <a:buFontTx/>
              <a:buChar char="•"/>
            </a:pPr>
            <a:r>
              <a:rPr lang="en-US" dirty="0">
                <a:latin typeface="Arial Unicode MS" pitchFamily="34" charset="-128"/>
              </a:rPr>
              <a:t>Adults ½ to ¾” long. Green lacewings are </a:t>
            </a:r>
            <a:r>
              <a:rPr lang="en-US" u="sng" dirty="0">
                <a:latin typeface="Arial Unicode MS" pitchFamily="34" charset="-128"/>
              </a:rPr>
              <a:t>generalist </a:t>
            </a:r>
            <a:r>
              <a:rPr lang="en-US" dirty="0">
                <a:latin typeface="Arial Unicode MS" pitchFamily="34" charset="-128"/>
              </a:rPr>
              <a:t>predators and are commonly found in agricultural, landscape, and garden habitats. </a:t>
            </a:r>
          </a:p>
          <a:p>
            <a:pPr>
              <a:spcBef>
                <a:spcPct val="0"/>
              </a:spcBef>
              <a:buFontTx/>
              <a:buChar char="•"/>
            </a:pPr>
            <a:r>
              <a:rPr lang="en-US" dirty="0">
                <a:latin typeface="Arial Unicode MS" pitchFamily="34" charset="-128"/>
              </a:rPr>
              <a:t>Adult green lacewings are soft-bodied insects with four membranous wings, golden eyes, and green bodies. Adults often fly at </a:t>
            </a:r>
            <a:r>
              <a:rPr lang="en-US" u="sng" dirty="0">
                <a:latin typeface="Arial Unicode MS" pitchFamily="34" charset="-128"/>
              </a:rPr>
              <a:t>night </a:t>
            </a:r>
            <a:r>
              <a:rPr lang="en-US" dirty="0">
                <a:latin typeface="Arial Unicode MS" pitchFamily="34" charset="-128"/>
              </a:rPr>
              <a:t>and are seen when drawn to lights. </a:t>
            </a:r>
          </a:p>
          <a:p>
            <a:pPr>
              <a:spcBef>
                <a:spcPct val="0"/>
              </a:spcBef>
              <a:buFontTx/>
              <a:buChar char="•"/>
            </a:pPr>
            <a:r>
              <a:rPr lang="en-US" dirty="0">
                <a:latin typeface="Arial Unicode MS" pitchFamily="34" charset="-128"/>
              </a:rPr>
              <a:t>Adults feed primarily on nectar, pollen and aphid honeydew, with the larvae the active predators.</a:t>
            </a:r>
          </a:p>
          <a:p>
            <a:pPr>
              <a:spcBef>
                <a:spcPct val="0"/>
              </a:spcBef>
              <a:buFontTx/>
              <a:buChar char="•"/>
            </a:pPr>
            <a:r>
              <a:rPr lang="en-US" dirty="0">
                <a:latin typeface="Arial Unicode MS" pitchFamily="34" charset="-128"/>
              </a:rPr>
              <a:t>Some species of green lacewing adults are predaceous, </a:t>
            </a:r>
            <a:r>
              <a:rPr lang="en-US" u="sng" dirty="0">
                <a:latin typeface="Arial Unicode MS" pitchFamily="34" charset="-128"/>
              </a:rPr>
              <a:t>others</a:t>
            </a:r>
            <a:r>
              <a:rPr lang="en-US" dirty="0">
                <a:latin typeface="Arial Unicode MS" pitchFamily="34" charset="-128"/>
              </a:rPr>
              <a:t> feed strictly on honeydew, nectar, and pollen.</a:t>
            </a:r>
          </a:p>
          <a:p>
            <a:pPr>
              <a:spcBef>
                <a:spcPct val="0"/>
              </a:spcBef>
              <a:buFontTx/>
              <a:buChar char="•"/>
            </a:pPr>
            <a:r>
              <a:rPr lang="en-US" dirty="0">
                <a:latin typeface="Arial Unicode MS" pitchFamily="34" charset="-128"/>
              </a:rPr>
              <a:t>Females lay their tiny, oblong eggs on silken stalks attached to plant tissues. Depending on the species, eggs are laid singly or in clusters, each on an individual stalk. Eggs are green when laid, then darken before hatching. </a:t>
            </a:r>
          </a:p>
          <a:p>
            <a:pPr>
              <a:spcBef>
                <a:spcPct val="0"/>
              </a:spcBef>
              <a:buFontTx/>
              <a:buChar char="•"/>
            </a:pPr>
            <a:r>
              <a:rPr lang="en-US" dirty="0">
                <a:latin typeface="Arial Unicode MS" pitchFamily="34" charset="-128"/>
              </a:rPr>
              <a:t>Larvae  look like tiny alligators. </a:t>
            </a:r>
          </a:p>
          <a:p>
            <a:pPr>
              <a:spcBef>
                <a:spcPct val="0"/>
              </a:spcBef>
              <a:buFontTx/>
              <a:buChar char="•"/>
            </a:pPr>
            <a:r>
              <a:rPr lang="en-US" dirty="0">
                <a:latin typeface="Arial Unicode MS" pitchFamily="34" charset="-128"/>
              </a:rPr>
              <a:t>Larvae are flattened, tapered at the tail, measure 1/8 to 4/5”long, have distinct legs, and possess prominent mandibles with which they attack their prey. </a:t>
            </a:r>
          </a:p>
          <a:p>
            <a:pPr>
              <a:spcBef>
                <a:spcPct val="0"/>
              </a:spcBef>
              <a:buFontTx/>
              <a:buChar char="•"/>
            </a:pPr>
            <a:r>
              <a:rPr lang="en-US" dirty="0">
                <a:latin typeface="Arial Unicode MS" pitchFamily="34" charset="-128"/>
              </a:rPr>
              <a:t>Larvae prey upon a wide variety of small insects. </a:t>
            </a:r>
          </a:p>
          <a:p>
            <a:pPr>
              <a:spcBef>
                <a:spcPct val="0"/>
              </a:spcBef>
              <a:buFontTx/>
              <a:buChar char="•"/>
            </a:pPr>
            <a:r>
              <a:rPr lang="en-US" dirty="0">
                <a:latin typeface="Arial Unicode MS" pitchFamily="34" charset="-128"/>
              </a:rPr>
              <a:t>Green lacewings are commercially available and are among the most commonly released predators. </a:t>
            </a:r>
          </a:p>
          <a:p>
            <a:pPr>
              <a:spcBef>
                <a:spcPct val="0"/>
              </a:spcBef>
            </a:pPr>
            <a:r>
              <a:rPr lang="en-US" dirty="0">
                <a:latin typeface="Arial Unicode MS" pitchFamily="34" charset="-128"/>
              </a:rPr>
              <a:t>---------------------------------------------------------------------------------------</a:t>
            </a:r>
          </a:p>
          <a:p>
            <a:pPr>
              <a:spcBef>
                <a:spcPct val="0"/>
              </a:spcBef>
              <a:buFontTx/>
              <a:buChar char="•"/>
            </a:pPr>
            <a:r>
              <a:rPr lang="en-US" dirty="0">
                <a:latin typeface="Arial Unicode MS" pitchFamily="34" charset="-128"/>
              </a:rPr>
              <a:t>Lacewings undergo </a:t>
            </a:r>
            <a:r>
              <a:rPr lang="en-US" u="sng" dirty="0">
                <a:latin typeface="Arial Unicode MS" pitchFamily="34" charset="-128"/>
              </a:rPr>
              <a:t>complete metamorphosis </a:t>
            </a:r>
            <a:r>
              <a:rPr lang="en-US" dirty="0">
                <a:latin typeface="Arial Unicode MS" pitchFamily="34" charset="-128"/>
              </a:rPr>
              <a:t>with eggs hatching about 4 days after being laid, and larvae develop through three instars.</a:t>
            </a:r>
          </a:p>
          <a:p>
            <a:pPr>
              <a:spcBef>
                <a:spcPct val="0"/>
              </a:spcBef>
              <a:buFontTx/>
              <a:buChar char="•"/>
            </a:pPr>
            <a:r>
              <a:rPr lang="en-US" dirty="0">
                <a:latin typeface="Arial Unicode MS" pitchFamily="34" charset="-128"/>
              </a:rPr>
              <a:t> Pupation occurs in loosely woven, spherical, silken cocoons attached to plants or under loose bark.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Habitat is the place where a plant or animal lives. There are 4 components.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49</a:t>
            </a:fld>
            <a:endParaRPr lang="en-US"/>
          </a:p>
        </p:txBody>
      </p:sp>
    </p:spTree>
    <p:extLst>
      <p:ext uri="{BB962C8B-B14F-4D97-AF65-F5344CB8AC3E}">
        <p14:creationId xmlns:p14="http://schemas.microsoft.com/office/powerpoint/2010/main" val="3349063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Neonicotinoids are systemically-applied synthetic neurotoxic insecticides which stay in the soil for years, affecting plants &amp; their flowers, etc., and can stay in the water sources..</a:t>
            </a:r>
          </a:p>
          <a:p>
            <a:r>
              <a:rPr lang="en-US" dirty="0"/>
              <a:t>Ex</a:t>
            </a:r>
            <a:r>
              <a:rPr lang="en-US" b="1" dirty="0"/>
              <a:t>: Imidacloprid</a:t>
            </a:r>
            <a:r>
              <a:rPr lang="en-US" dirty="0"/>
              <a:t>.  Could be harmful to us (esp. children)</a:t>
            </a:r>
          </a:p>
          <a:p>
            <a:endParaRPr lang="en-US" dirty="0"/>
          </a:p>
          <a:p>
            <a:r>
              <a:rPr lang="en-US" dirty="0"/>
              <a:t>BT: Affects desirable caterpillars as well as pests.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56</a:t>
            </a:fld>
            <a:endParaRPr lang="en-US"/>
          </a:p>
        </p:txBody>
      </p:sp>
    </p:spTree>
    <p:extLst>
      <p:ext uri="{BB962C8B-B14F-4D97-AF65-F5344CB8AC3E}">
        <p14:creationId xmlns:p14="http://schemas.microsoft.com/office/powerpoint/2010/main" val="1438716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Including a variety of plants with different flower sizes, shapes and colors, as well as plant heights, will support the greatest number and diversity of pollinators. </a:t>
            </a:r>
          </a:p>
          <a:p>
            <a:r>
              <a:rPr lang="en-US" dirty="0"/>
              <a:t>Flowers often have contrasting color marks – lines, patterns or freckles – that serve as guides to where the bee should go in the flower. These are called nectar guides.  </a:t>
            </a:r>
          </a:p>
          <a:p>
            <a:endParaRPr lang="en-US" dirty="0"/>
          </a:p>
          <a:p>
            <a:r>
              <a:rPr lang="en-US" dirty="0"/>
              <a:t>Let me describe a few flower shapes.  I will be labeling the plants with common names but later you may check the resource list that accompanies this presentation on our PCMG website for a listing of the botanical names which will help when purchasing plants. You may also view this talk again via our YouTube channel.</a:t>
            </a:r>
          </a:p>
        </p:txBody>
      </p:sp>
      <p:sp>
        <p:nvSpPr>
          <p:cNvPr id="4" name="Slide Number Placeholder 3"/>
          <p:cNvSpPr>
            <a:spLocks noGrp="1"/>
          </p:cNvSpPr>
          <p:nvPr>
            <p:ph type="sldNum" sz="quarter" idx="5"/>
          </p:nvPr>
        </p:nvSpPr>
        <p:spPr/>
        <p:txBody>
          <a:bodyPr/>
          <a:lstStyle/>
          <a:p>
            <a:fld id="{30B60A3E-4BC9-4497-95E2-69F5661E229A}" type="slidenum">
              <a:rPr lang="en-US" smtClean="0"/>
              <a:pPr/>
              <a:t>59</a:t>
            </a:fld>
            <a:endParaRPr lang="en-US"/>
          </a:p>
        </p:txBody>
      </p:sp>
    </p:spTree>
    <p:extLst>
      <p:ext uri="{BB962C8B-B14F-4D97-AF65-F5344CB8AC3E}">
        <p14:creationId xmlns:p14="http://schemas.microsoft.com/office/powerpoint/2010/main" val="504960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r>
              <a:rPr dirty="0"/>
              <a:t>Lacy Tansy  Phacelia </a:t>
            </a:r>
            <a:r>
              <a:rPr dirty="0" err="1"/>
              <a:t>tanacetifolia</a:t>
            </a:r>
            <a:r>
              <a:rPr dirty="0"/>
              <a:t>, </a:t>
            </a:r>
          </a:p>
          <a:p>
            <a:r>
              <a:rPr dirty="0"/>
              <a:t>California poppy </a:t>
            </a:r>
            <a:r>
              <a:rPr dirty="0" err="1"/>
              <a:t>Eschscholzia</a:t>
            </a:r>
            <a:r>
              <a:rPr dirty="0"/>
              <a:t> californica </a:t>
            </a:r>
            <a:r>
              <a:rPr lang="en-US" dirty="0"/>
              <a:t>   Photos by </a:t>
            </a:r>
            <a:r>
              <a:rPr lang="en-US" dirty="0" err="1"/>
              <a:t>Kathuy</a:t>
            </a:r>
            <a:r>
              <a:rPr lang="en-US" dirty="0"/>
              <a:t> </a:t>
            </a:r>
            <a:r>
              <a:rPr lang="en-US" dirty="0" err="1"/>
              <a:t>Keasey</a:t>
            </a:r>
            <a:r>
              <a:rPr lang="en-US" dirty="0"/>
              <a:t> Garvey</a:t>
            </a:r>
            <a:endParaRPr dirty="0"/>
          </a:p>
          <a:p>
            <a:r>
              <a:rPr dirty="0"/>
              <a:t>Common </a:t>
            </a:r>
            <a:r>
              <a:rPr dirty="0" err="1"/>
              <a:t>tidytips</a:t>
            </a:r>
            <a:r>
              <a:rPr dirty="0"/>
              <a:t> </a:t>
            </a:r>
            <a:r>
              <a:rPr dirty="0" err="1"/>
              <a:t>Layia</a:t>
            </a:r>
            <a:r>
              <a:rPr dirty="0"/>
              <a:t> </a:t>
            </a:r>
            <a:r>
              <a:rPr dirty="0" err="1"/>
              <a:t>plat</a:t>
            </a:r>
            <a:r>
              <a:rPr lang="en-US" dirty="0" err="1"/>
              <a:t>y</a:t>
            </a:r>
            <a:r>
              <a:rPr dirty="0" err="1"/>
              <a:t>glossa</a:t>
            </a:r>
            <a:r>
              <a:rPr dirty="0"/>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Hedgerows can benefit pollinators in cropland, as well as large properties with space for large plantings.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387BDE8E-3DBE-42FC-BC13-1B86988A6C7D}" type="slidenum">
              <a:rPr lang="en-US" smtClean="0"/>
              <a:pPr/>
              <a:t>63</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dirty="0"/>
              <a:t> Milkweed with Monarch caterpillar, Coneflower, Sunflower (Photos by UCANR) Yarrow, California</a:t>
            </a:r>
            <a:r>
              <a:rPr lang="en-US" baseline="0" dirty="0"/>
              <a:t> Lilac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Tropical</a:t>
            </a:r>
            <a:r>
              <a:rPr lang="en-US" dirty="0"/>
              <a:t> milkweed has been shown to be an acceptable plant for our area despite some controversy: </a:t>
            </a:r>
            <a:r>
              <a:rPr lang="en-US" sz="1800" u="sng" dirty="0">
                <a:solidFill>
                  <a:srgbClr val="954F72"/>
                </a:solidFill>
                <a:effectLst/>
                <a:latin typeface="Lucida Console" panose="020B0609040504020204" pitchFamily="49" charset="0"/>
                <a:ea typeface="Times New Roman" panose="02020603050405020304" pitchFamily="18" charset="0"/>
                <a:hlinkClick r:id="rId3"/>
              </a:rPr>
              <a:t>https://ucanr.edu/blogs/blogcore/postdetail.cfm?postnum=55375</a:t>
            </a:r>
            <a:endParaRPr lang="en-US" sz="1800" dirty="0">
              <a:effectLst/>
              <a:latin typeface="Calibri" panose="020F0502020204030204" pitchFamily="34" charset="0"/>
              <a:ea typeface="Calibri" panose="020F0502020204030204" pitchFamily="34" charset="0"/>
            </a:endParaRPr>
          </a:p>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387BDE8E-3DBE-42FC-BC13-1B86988A6C7D}" type="slidenum">
              <a:rPr lang="en-US" smtClean="0"/>
              <a:pPr/>
              <a:t>64</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dirty="0"/>
              <a:t>Mexican Bush sage, Bottlebrush, Foxglove, Cherry red sage, Pineapple sage, </a:t>
            </a:r>
          </a:p>
          <a:p>
            <a:pPr eaLnBrk="1" hangingPunct="1"/>
            <a:r>
              <a:rPr lang="en-US" dirty="0"/>
              <a:t>Photos : Lynne Gold &amp; Ann Beinhorn</a:t>
            </a:r>
          </a:p>
        </p:txBody>
      </p:sp>
    </p:spTree>
    <p:extLst>
      <p:ext uri="{BB962C8B-B14F-4D97-AF65-F5344CB8AC3E}">
        <p14:creationId xmlns:p14="http://schemas.microsoft.com/office/powerpoint/2010/main" val="2203649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543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75% crops, 90% perennials.  Kathy </a:t>
            </a:r>
            <a:r>
              <a:rPr lang="en-US" dirty="0" err="1"/>
              <a:t>Keatley</a:t>
            </a:r>
            <a:r>
              <a:rPr lang="en-US" dirty="0"/>
              <a:t> Garvey (photo) is a UCANR Entomologist.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9EBA9B-7099-4EEA-997A-201DD08E4072}" type="slidenum">
              <a:rPr lang="en-US">
                <a:latin typeface="Arial" charset="0"/>
              </a:rPr>
              <a:pPr fontAlgn="base">
                <a:spcBef>
                  <a:spcPct val="0"/>
                </a:spcBef>
                <a:spcAft>
                  <a:spcPct val="0"/>
                </a:spcAft>
              </a:pPr>
              <a:t>66</a:t>
            </a:fld>
            <a:endParaRPr lang="en-US">
              <a:latin typeface="Arial"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US" dirty="0">
                <a:latin typeface="Arial" charset="0"/>
              </a:rPr>
              <a:t>Photos from PCMG Elaine Applebaum.</a:t>
            </a:r>
          </a:p>
          <a:p>
            <a:pPr>
              <a:spcBef>
                <a:spcPct val="0"/>
              </a:spcBef>
              <a:buFontTx/>
              <a:buChar char="•"/>
            </a:pPr>
            <a:r>
              <a:rPr lang="en-US" dirty="0">
                <a:latin typeface="Arial" charset="0"/>
              </a:rPr>
              <a:t>See UCANR Pub #8498 for comprehensive list of Plants to Attract Pollinators.</a:t>
            </a:r>
          </a:p>
          <a:p>
            <a:pPr>
              <a:spcBef>
                <a:spcPct val="0"/>
              </a:spcBef>
              <a:buFontTx/>
              <a:buChar char="•"/>
            </a:pPr>
            <a:r>
              <a:rPr lang="en-US" dirty="0">
                <a:latin typeface="Arial" charset="0"/>
              </a:rPr>
              <a:t>Have perennial plants in your yard that can provide habitat for Beneficials especially over the winter.</a:t>
            </a:r>
          </a:p>
        </p:txBody>
      </p:sp>
    </p:spTree>
    <p:extLst>
      <p:ext uri="{BB962C8B-B14F-4D97-AF65-F5344CB8AC3E}">
        <p14:creationId xmlns:p14="http://schemas.microsoft.com/office/powerpoint/2010/main" val="40952417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dirty="0">
                <a:hlinkClick r:id="rId3"/>
              </a:rPr>
              <a:t>calscape.org</a:t>
            </a:r>
            <a:r>
              <a:rPr dirty="0"/>
              <a:t>   find out w</a:t>
            </a:r>
            <a:r>
              <a:rPr lang="en-US" dirty="0"/>
              <a:t>hich</a:t>
            </a:r>
            <a:r>
              <a:rPr dirty="0"/>
              <a:t> CA native plants grow in your zip code.</a:t>
            </a:r>
          </a:p>
          <a:p>
            <a:pPr defTabSz="457200">
              <a:lnSpc>
                <a:spcPct val="117999"/>
              </a:lnSpc>
              <a:defRPr sz="2200">
                <a:latin typeface="Helvetica Neue"/>
                <a:ea typeface="Helvetica Neue"/>
                <a:cs typeface="Helvetica Neue"/>
                <a:sym typeface="Helvetica Neue"/>
              </a:defRPr>
            </a:pPr>
            <a:r>
              <a:rPr dirty="0"/>
              <a:t>Can demonstrate and/or use phones to play with zip code. Gardeners are excited to discover lists of native plants and Advanced Search lets you select for pollinators, season of bloom, color of bloom, etc.</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endParaRPr/>
          </a:p>
        </p:txBody>
      </p:sp>
      <p:sp>
        <p:nvSpPr>
          <p:cNvPr id="628" name="Shape 628"/>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Attracting Native Pollinators. 2011 by The Xerces Society and Dr. Marla Spivak</a:t>
            </a:r>
            <a:r>
              <a:rPr lang="en-US" dirty="0"/>
              <a:t>           Bringing Nature Home by Doug Tallamy</a:t>
            </a:r>
            <a:endParaRPr dirty="0"/>
          </a:p>
          <a:p>
            <a:pPr defTabSz="457200">
              <a:lnSpc>
                <a:spcPct val="117999"/>
              </a:lnSpc>
              <a:defRPr sz="1600">
                <a:latin typeface="Helvetica Neue"/>
                <a:ea typeface="Helvetica Neue"/>
                <a:cs typeface="Helvetica Neue"/>
                <a:sym typeface="Helvetica Neue"/>
              </a:defRPr>
            </a:pPr>
            <a:r>
              <a:rPr dirty="0"/>
              <a:t>The Bee Friendly Garden. 2016 by Kate Frey and Gretchen </a:t>
            </a:r>
            <a:r>
              <a:rPr dirty="0" err="1"/>
              <a:t>LeBuhn</a:t>
            </a:r>
            <a:r>
              <a:rPr lang="en-US" dirty="0"/>
              <a:t>                               </a:t>
            </a:r>
            <a:r>
              <a:rPr dirty="0"/>
              <a:t>California Bees and Blooms. 2014 by Gordon Frankie, et al.</a:t>
            </a:r>
          </a:p>
          <a:p>
            <a:pPr defTabSz="457200">
              <a:lnSpc>
                <a:spcPct val="117999"/>
              </a:lnSpc>
              <a:defRPr sz="1600">
                <a:latin typeface="Helvetica Neue"/>
                <a:ea typeface="Helvetica Neue"/>
                <a:cs typeface="Helvetica Neue"/>
                <a:sym typeface="Helvetica Neue"/>
              </a:defRPr>
            </a:pPr>
            <a:r>
              <a:rPr dirty="0"/>
              <a:t>The California Wildlife Habitat Garden. Aug 8, 2012 by Nancy Bauer</a:t>
            </a:r>
          </a:p>
          <a:p>
            <a:pPr defTabSz="457200">
              <a:lnSpc>
                <a:spcPct val="117999"/>
              </a:lnSpc>
              <a:defRPr sz="1600">
                <a:latin typeface="Helvetica Neue"/>
                <a:ea typeface="Helvetica Neue"/>
                <a:cs typeface="Helvetica Neue"/>
                <a:sym typeface="Helvetica Neue"/>
              </a:defRPr>
            </a:pPr>
            <a:r>
              <a:rPr dirty="0"/>
              <a:t>California Native Plants for the Garden. Dec 1, 2005 by Carol Bornstein and David </a:t>
            </a:r>
            <a:r>
              <a:rPr dirty="0" err="1"/>
              <a:t>Fross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https://</a:t>
            </a:r>
            <a:r>
              <a:rPr dirty="0" err="1"/>
              <a:t>media.wholefoodsmarket.com</a:t>
            </a:r>
            <a:r>
              <a:rPr dirty="0"/>
              <a:t>/news/bees</a:t>
            </a:r>
          </a:p>
          <a:p>
            <a:pPr defTabSz="457200">
              <a:lnSpc>
                <a:spcPct val="117999"/>
              </a:lnSpc>
              <a:defRPr>
                <a:latin typeface="Helvetica Neue"/>
                <a:ea typeface="Helvetica Neue"/>
                <a:cs typeface="Helvetica Neue"/>
                <a:sym typeface="Helvetica Neue"/>
              </a:defRPr>
            </a:pPr>
            <a:r>
              <a:rPr dirty="0"/>
              <a:t>June 14, 2013</a:t>
            </a:r>
            <a:r>
              <a:rPr lang="en-US" dirty="0"/>
              <a:t>  To make a point for the public:</a:t>
            </a:r>
            <a:endParaRPr dirty="0"/>
          </a:p>
          <a:p>
            <a:pPr defTabSz="457200">
              <a:lnSpc>
                <a:spcPct val="117999"/>
              </a:lnSpc>
              <a:defRPr>
                <a:latin typeface="Helvetica Neue"/>
                <a:ea typeface="Helvetica Neue"/>
                <a:cs typeface="Helvetica Neue"/>
                <a:sym typeface="Helvetica Neue"/>
              </a:defRPr>
            </a:pPr>
            <a:r>
              <a:rPr dirty="0"/>
              <a:t>The before-and-after photo (above) is shocking – as are the statistics. Whole Foods Market’s produce team pulled from shelves 237 of 453 products – 52 percent of the normal product mix in the department. Among the removed products were some of the most popular produce items:</a:t>
            </a:r>
          </a:p>
          <a:p>
            <a:pPr defTabSz="457200">
              <a:lnSpc>
                <a:spcPct val="117999"/>
              </a:lnSpc>
              <a:defRPr>
                <a:latin typeface="Helvetica Neue"/>
                <a:ea typeface="Helvetica Neue"/>
                <a:cs typeface="Helvetica Neue"/>
                <a:sym typeface="Helvetica Neue"/>
              </a:defRPr>
            </a:pPr>
            <a:r>
              <a:rPr dirty="0"/>
              <a:t>Apples, Onions, Avocados, Carrots, Mangos, Lemons, Limes, Honeydew, Cantaloupe, Zucchini, Summer squash, Eggplant, Cucumbers, Celery, Green onions, Cauliflower, Leeks, Bok choy, Kale, Broccoli, Broccoli rabe, Mustard greens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POLLINA</a:t>
            </a:r>
            <a:r>
              <a:rPr lang="en-US" dirty="0"/>
              <a:t>TO</a:t>
            </a:r>
            <a:r>
              <a:rPr dirty="0"/>
              <a:t>RS: </a:t>
            </a:r>
          </a:p>
          <a:p>
            <a:pPr defTabSz="457200">
              <a:lnSpc>
                <a:spcPct val="117999"/>
              </a:lnSpc>
              <a:defRPr sz="1600">
                <a:latin typeface="Helvetica Neue"/>
                <a:ea typeface="Helvetica Neue"/>
                <a:cs typeface="Helvetica Neue"/>
                <a:sym typeface="Helvetica Neue"/>
              </a:defRPr>
            </a:pPr>
            <a:r>
              <a:rPr dirty="0"/>
              <a:t>bees; butterflies; wasps; moths; beetles; flies; birds; bats; wind; humans</a:t>
            </a:r>
          </a:p>
          <a:p>
            <a:pPr defTabSz="457200">
              <a:lnSpc>
                <a:spcPct val="117999"/>
              </a:lnSpc>
              <a:defRPr sz="1600">
                <a:latin typeface="Helvetica Neue"/>
                <a:ea typeface="Helvetica Neue"/>
                <a:cs typeface="Helvetica Neue"/>
                <a:sym typeface="Helvetica Neue"/>
              </a:defRPr>
            </a:pPr>
            <a:r>
              <a:rPr dirty="0"/>
              <a:t>To get animals to help, plants provide: </a:t>
            </a:r>
          </a:p>
          <a:p>
            <a:pPr defTabSz="457200">
              <a:lnSpc>
                <a:spcPct val="117999"/>
              </a:lnSpc>
              <a:defRPr sz="1600">
                <a:latin typeface="Helvetica Neue"/>
                <a:ea typeface="Helvetica Neue"/>
                <a:cs typeface="Helvetica Neue"/>
                <a:sym typeface="Helvetica Neue"/>
              </a:defRPr>
            </a:pPr>
            <a:r>
              <a:rPr dirty="0"/>
              <a:t>• food (pollen, nectar)</a:t>
            </a:r>
            <a:br>
              <a:rPr dirty="0"/>
            </a:br>
            <a:r>
              <a:rPr dirty="0"/>
              <a:t>• scents/perfume</a:t>
            </a:r>
            <a:br>
              <a:rPr dirty="0"/>
            </a:br>
            <a:r>
              <a:rPr dirty="0"/>
              <a:t>• oils </a:t>
            </a:r>
          </a:p>
          <a:p>
            <a:pPr defTabSz="457200">
              <a:lnSpc>
                <a:spcPct val="117999"/>
              </a:lnSpc>
              <a:defRPr sz="1600">
                <a:latin typeface="Helvetica Neue"/>
                <a:ea typeface="Helvetica Neue"/>
                <a:cs typeface="Helvetica Neue"/>
                <a:sym typeface="Helvetica Neue"/>
              </a:defRPr>
            </a:pPr>
            <a:r>
              <a:rPr dirty="0"/>
              <a:t>• nest materials </a:t>
            </a:r>
            <a:endParaRPr lang="en-US" dirty="0"/>
          </a:p>
          <a:p>
            <a:pPr defTabSz="457200">
              <a:lnSpc>
                <a:spcPct val="117999"/>
              </a:lnSpc>
              <a:defRPr sz="1600">
                <a:latin typeface="Helvetica Neue"/>
                <a:ea typeface="Helvetica Neue"/>
                <a:cs typeface="Helvetica Neue"/>
                <a:sym typeface="Helvetica Neue"/>
              </a:defRPr>
            </a:pPr>
            <a:endParaRPr lang="en-US" dirty="0"/>
          </a:p>
          <a:p>
            <a:pPr defTabSz="457200">
              <a:lnSpc>
                <a:spcPct val="117999"/>
              </a:lnSpc>
              <a:defRPr sz="1600">
                <a:latin typeface="Helvetica Neue"/>
                <a:ea typeface="Helvetica Neue"/>
                <a:cs typeface="Helvetica Neue"/>
                <a:sym typeface="Helvetica Neue"/>
              </a:defRPr>
            </a:pPr>
            <a:r>
              <a:rPr lang="en-US" dirty="0"/>
              <a:t>Bats do not pollinate here locally but they do in the desert.  Wind accounts for 13% of pollination.  Think of allergy season and wind driven pollen like that from oak ,pine, olives and grapes.</a:t>
            </a:r>
            <a:endParaRPr dirty="0"/>
          </a:p>
        </p:txBody>
      </p:sp>
    </p:spTree>
    <p:extLst>
      <p:ext uri="{BB962C8B-B14F-4D97-AF65-F5344CB8AC3E}">
        <p14:creationId xmlns:p14="http://schemas.microsoft.com/office/powerpoint/2010/main" val="359310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normAutofit fontScale="92500" lnSpcReduction="20000"/>
          </a:bodyPr>
          <a:lstStyle/>
          <a:p>
            <a:pPr defTabSz="457200">
              <a:lnSpc>
                <a:spcPct val="117999"/>
              </a:lnSpc>
              <a:defRPr sz="2200">
                <a:latin typeface="Helvetica Neue"/>
                <a:ea typeface="Helvetica Neue"/>
                <a:cs typeface="Helvetica Neue"/>
                <a:sym typeface="Helvetica Neue"/>
              </a:defRPr>
            </a:pPr>
            <a:r>
              <a:rPr lang="en-US" dirty="0"/>
              <a:t>Bee hives;                    bee keeper;          honey bee on Echium </a:t>
            </a:r>
            <a:r>
              <a:rPr lang="en-US" dirty="0" err="1"/>
              <a:t>wildpretti</a:t>
            </a:r>
            <a:r>
              <a:rPr lang="en-US" dirty="0"/>
              <a:t> (Tower of Jewels)</a:t>
            </a:r>
          </a:p>
          <a:p>
            <a:pPr defTabSz="457200">
              <a:lnSpc>
                <a:spcPct val="117999"/>
              </a:lnSpc>
              <a:defRPr sz="10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1 </a:t>
            </a:r>
            <a:r>
              <a:rPr lang="en-US" u="sng" dirty="0"/>
              <a:t>Honeybee</a:t>
            </a:r>
            <a:r>
              <a:rPr lang="en-US" dirty="0"/>
              <a:t> </a:t>
            </a:r>
            <a:r>
              <a:rPr lang="en-US" u="sng" dirty="0"/>
              <a:t>and bumblebee </a:t>
            </a:r>
            <a:r>
              <a:rPr lang="en-US" dirty="0"/>
              <a:t>on sunflower; </a:t>
            </a:r>
          </a:p>
          <a:p>
            <a:pPr defTabSz="457200">
              <a:lnSpc>
                <a:spcPct val="117999"/>
              </a:lnSpc>
              <a:defRPr sz="2200">
                <a:latin typeface="Helvetica Neue"/>
                <a:ea typeface="Helvetica Neue"/>
                <a:cs typeface="Helvetica Neue"/>
                <a:sym typeface="Helvetica Neue"/>
              </a:defRPr>
            </a:pPr>
            <a:r>
              <a:rPr lang="en-US" u="sng" dirty="0"/>
              <a:t>2 longhorn </a:t>
            </a:r>
            <a:r>
              <a:rPr lang="en-US" dirty="0"/>
              <a:t>bee on Helenium (sneezeweed)- top right</a:t>
            </a:r>
          </a:p>
          <a:p>
            <a:pPr defTabSz="457200">
              <a:lnSpc>
                <a:spcPct val="117999"/>
              </a:lnSpc>
              <a:defRPr sz="2200">
                <a:latin typeface="Helvetica Neue"/>
                <a:ea typeface="Helvetica Neue"/>
                <a:cs typeface="Helvetica Neue"/>
                <a:sym typeface="Helvetica Neue"/>
              </a:defRPr>
            </a:pPr>
            <a:r>
              <a:rPr lang="en-US" dirty="0"/>
              <a:t>3 female </a:t>
            </a:r>
            <a:r>
              <a:rPr lang="en-US" u="sng" dirty="0"/>
              <a:t>solitary</a:t>
            </a:r>
            <a:r>
              <a:rPr lang="en-US" dirty="0"/>
              <a:t> bee on purple coneflower </a:t>
            </a:r>
          </a:p>
          <a:p>
            <a:pPr defTabSz="457200">
              <a:lnSpc>
                <a:spcPct val="117999"/>
              </a:lnSpc>
              <a:defRPr sz="2200">
                <a:latin typeface="Helvetica Neue"/>
                <a:ea typeface="Helvetica Neue"/>
                <a:cs typeface="Helvetica Neue"/>
                <a:sym typeface="Helvetica Neue"/>
              </a:defRPr>
            </a:pPr>
            <a:r>
              <a:rPr lang="en-US" dirty="0"/>
              <a:t>4 bee fight on Tithonia (Mexican sunflower)</a:t>
            </a:r>
          </a:p>
          <a:p>
            <a:pPr marL="0" marR="0" lvl="0" indent="0" defTabSz="45720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dirty="0"/>
              <a:t>5 b</a:t>
            </a:r>
            <a:r>
              <a:rPr lang="en-US" u="sng" dirty="0"/>
              <a:t>umblebee </a:t>
            </a:r>
            <a:r>
              <a:rPr lang="en-US" dirty="0"/>
              <a:t>on Salvia (sage);</a:t>
            </a:r>
          </a:p>
          <a:p>
            <a:pPr marL="0" marR="0" lvl="0" indent="0" defTabSz="45720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dirty="0"/>
              <a:t>Honeybees are not native; they were brought here from Europe. They not only make honey but are also responsible for pollinating crops like almonds, berries, fruits and vegetables.</a:t>
            </a:r>
          </a:p>
          <a:p>
            <a:pPr defTabSz="457200">
              <a:lnSpc>
                <a:spcPct val="117999"/>
              </a:lnSpc>
              <a:defRPr sz="16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528351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normAutofit fontScale="92500" lnSpcReduction="10000"/>
          </a:bodyPr>
          <a:lstStyle/>
          <a:p>
            <a:pPr defTabSz="457200">
              <a:lnSpc>
                <a:spcPct val="117999"/>
              </a:lnSpc>
              <a:defRPr sz="2200">
                <a:latin typeface="Helvetica Neue"/>
                <a:ea typeface="Helvetica Neue"/>
                <a:cs typeface="Helvetica Neue"/>
                <a:sym typeface="Helvetica Neue"/>
              </a:defRPr>
            </a:pPr>
            <a:r>
              <a:rPr lang="en-US" dirty="0"/>
              <a:t>Honey bees and bumblebees are “social” bees.  They share a home and cooperate with one another.  The queen emerges in spring, and starts her colony where she lays eggs.  Young bees  emerge and look for pollen &amp; nectar which they consume &amp; feed their young with.   After several generations, they die out by late autumn.  The new queens have mated &amp; will hibernate.   Normally they are not aggressive but can sting.  Bumblebees can vibrate pollen out of the anthers of the flowers: Buzz noise.</a:t>
            </a:r>
            <a:endParaRPr dirty="0"/>
          </a:p>
        </p:txBody>
      </p:sp>
    </p:spTree>
    <p:extLst>
      <p:ext uri="{BB962C8B-B14F-4D97-AF65-F5344CB8AC3E}">
        <p14:creationId xmlns:p14="http://schemas.microsoft.com/office/powerpoint/2010/main" val="224004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Content and photo">
    <p:spTree>
      <p:nvGrpSpPr>
        <p:cNvPr id="1" name=""/>
        <p:cNvGrpSpPr/>
        <p:nvPr/>
      </p:nvGrpSpPr>
      <p:grpSpPr>
        <a:xfrm>
          <a:off x="0" y="0"/>
          <a:ext cx="0" cy="0"/>
          <a:chOff x="0" y="0"/>
          <a:chExt cx="0" cy="0"/>
        </a:xfrm>
      </p:grpSpPr>
      <p:sp>
        <p:nvSpPr>
          <p:cNvPr id="157" name="Body Level One…"/>
          <p:cNvSpPr txBox="1">
            <a:spLocks noGrp="1"/>
          </p:cNvSpPr>
          <p:nvPr>
            <p:ph type="body" sz="half" idx="1"/>
          </p:nvPr>
        </p:nvSpPr>
        <p:spPr>
          <a:xfrm>
            <a:off x="457200" y="685801"/>
            <a:ext cx="4724401" cy="4419601"/>
          </a:xfrm>
          <a:prstGeom prst="rect">
            <a:avLst/>
          </a:prstGeom>
        </p:spPr>
        <p:txBody>
          <a:bodyPr/>
          <a:lstStyle>
            <a:lvl1pPr marL="257175" indent="-257175">
              <a:defRPr sz="2250"/>
            </a:lvl1pPr>
            <a:lvl2pPr marL="610790" indent="-267890">
              <a:defRPr sz="2250"/>
            </a:lvl2pPr>
            <a:lvl3pPr marL="900113" indent="-214313">
              <a:defRPr sz="2250"/>
            </a:lvl3pPr>
            <a:lvl4pPr marL="1285875" indent="-257175">
              <a:defRPr sz="2250"/>
            </a:lvl4pPr>
            <a:lvl5pPr marL="1628775" indent="-257175">
              <a:defRPr sz="2250"/>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8441051" y="6410644"/>
            <a:ext cx="245751" cy="256541"/>
          </a:xfrm>
          <a:prstGeom prst="rect">
            <a:avLst/>
          </a:prstGeom>
        </p:spPr>
        <p:txBody>
          <a:bodyPr/>
          <a:lstStyle>
            <a:lvl1pPr>
              <a:defRPr sz="825"/>
            </a:lvl1pPr>
          </a:lstStyle>
          <a:p>
            <a:fld id="{86CB4B4D-7CA3-9044-876B-883B54F8677D}" type="slidenum">
              <a:t>‹#›</a:t>
            </a:fld>
            <a:endParaRPr/>
          </a:p>
        </p:txBody>
      </p:sp>
      <p:sp>
        <p:nvSpPr>
          <p:cNvPr id="159" name="Picture Placeholder 9"/>
          <p:cNvSpPr>
            <a:spLocks noGrp="1"/>
          </p:cNvSpPr>
          <p:nvPr>
            <p:ph type="pic" sz="quarter" idx="13"/>
          </p:nvPr>
        </p:nvSpPr>
        <p:spPr>
          <a:xfrm>
            <a:off x="5486401" y="685800"/>
            <a:ext cx="2743201" cy="2514601"/>
          </a:xfrm>
          <a:prstGeom prst="rect">
            <a:avLst/>
          </a:prstGeom>
        </p:spPr>
        <p:txBody>
          <a:bodyPr lIns="91439" rIns="91439">
            <a:noAutofit/>
          </a:bodyPr>
          <a:lstStyle/>
          <a:p>
            <a:endParaRPr/>
          </a:p>
        </p:txBody>
      </p:sp>
    </p:spTree>
    <p:extLst>
      <p:ext uri="{BB962C8B-B14F-4D97-AF65-F5344CB8AC3E}">
        <p14:creationId xmlns:p14="http://schemas.microsoft.com/office/powerpoint/2010/main" val="296568042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827764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r>
              <a:rPr lang="en-US"/>
              <a:t>Click icon to add picture</a:t>
            </a:r>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rPr lang="en-US"/>
              <a:t>Click to edit Master title style</a:t>
            </a:r>
            <a:endParaRPr/>
          </a:p>
        </p:txBody>
      </p:sp>
    </p:spTree>
    <p:extLst>
      <p:ext uri="{BB962C8B-B14F-4D97-AF65-F5344CB8AC3E}">
        <p14:creationId xmlns:p14="http://schemas.microsoft.com/office/powerpoint/2010/main" val="239979410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extLst>
      <p:ext uri="{BB962C8B-B14F-4D97-AF65-F5344CB8AC3E}">
        <p14:creationId xmlns:p14="http://schemas.microsoft.com/office/powerpoint/2010/main" val="297604804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45389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B0BC8A-0732-4B96-95B8-58C03ABEAC42}" type="datetimeFigureOut">
              <a:rPr lang="en-US"/>
              <a:pPr>
                <a:defRPr/>
              </a:pPr>
              <a:t>6/26/2024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866417-73C2-49B6-A6A9-39C19897E030}" type="slidenum">
              <a:rPr lang="en-US"/>
              <a:pPr>
                <a:defRPr/>
              </a:pPr>
              <a:t>‹#›</a:t>
            </a:fld>
            <a:endParaRPr lang="en-US"/>
          </a:p>
        </p:txBody>
      </p:sp>
    </p:spTree>
    <p:extLst>
      <p:ext uri="{BB962C8B-B14F-4D97-AF65-F5344CB8AC3E}">
        <p14:creationId xmlns:p14="http://schemas.microsoft.com/office/powerpoint/2010/main" val="559804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dash-line.png" descr="dash-lin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12539" y="1303734"/>
            <a:ext cx="8518922" cy="312540"/>
          </a:xfrm>
          <a:prstGeom prst="rect">
            <a:avLst/>
          </a:prstGeom>
          <a:ln w="12700">
            <a:miter lim="400000"/>
          </a:ln>
        </p:spPr>
      </p:pic>
      <p:pic>
        <p:nvPicPr>
          <p:cNvPr id="188" name="dash-line.png" descr="dash-lin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6286500"/>
            <a:ext cx="9144000" cy="312540"/>
          </a:xfrm>
          <a:prstGeom prst="rect">
            <a:avLst/>
          </a:prstGeom>
          <a:ln w="12700">
            <a:miter lim="400000"/>
          </a:ln>
        </p:spPr>
      </p:pic>
      <p:pic>
        <p:nvPicPr>
          <p:cNvPr id="189" name="dash-line.png" descr="dash-line.png"/>
          <p:cNvPicPr>
            <a:picLocks/>
          </p:cNvPicPr>
          <p:nvPr/>
        </p:nvPicPr>
        <p:blipFill>
          <a:blip r:embed="rId5" cstate="print">
            <a:extLst>
              <a:ext uri="{28A0092B-C50C-407E-A947-70E740481C1C}">
                <a14:useLocalDpi xmlns:a14="http://schemas.microsoft.com/office/drawing/2010/main"/>
              </a:ext>
            </a:extLst>
          </a:blip>
          <a:srcRect/>
          <a:stretch>
            <a:fillRect/>
          </a:stretch>
        </p:blipFill>
        <p:spPr>
          <a:xfrm rot="5400000">
            <a:off x="-2995911" y="3272730"/>
            <a:ext cx="6858001" cy="312540"/>
          </a:xfrm>
          <a:prstGeom prst="rect">
            <a:avLst/>
          </a:prstGeom>
          <a:ln w="12700">
            <a:miter lim="400000"/>
          </a:ln>
        </p:spPr>
      </p:pic>
      <p:pic>
        <p:nvPicPr>
          <p:cNvPr id="190" name="dash-line.png" descr="dash-line.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5400000">
            <a:off x="6165949" y="3683496"/>
            <a:ext cx="5089923" cy="312540"/>
          </a:xfrm>
          <a:prstGeom prst="rect">
            <a:avLst/>
          </a:prstGeom>
          <a:ln w="12700">
            <a:miter lim="400000"/>
          </a:ln>
        </p:spPr>
      </p:pic>
      <p:pic>
        <p:nvPicPr>
          <p:cNvPr id="191" name="tri-line.png" descr="tri-line.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rot="16199995">
            <a:off x="-1892273" y="3771968"/>
            <a:ext cx="4956176" cy="287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2" name="tri-line.png" descr="tri-line.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rot="5399996">
            <a:off x="6217344" y="3810791"/>
            <a:ext cx="4679158" cy="272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93" name="tri-line.png" descr="tri-line.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rot="10799995">
            <a:off x="620613" y="6170420"/>
            <a:ext cx="8058945" cy="28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4" name="tri-line.png" descr="tri-line.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rot="21599996">
            <a:off x="589359" y="1446604"/>
            <a:ext cx="8050114" cy="288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5" name="scrapbook_title_hi.png" descr="scrapbook_title_hi.png"/>
          <p:cNvPicPr>
            <a:picLocks/>
          </p:cNvPicPr>
          <p:nvPr/>
        </p:nvPicPr>
        <p:blipFill>
          <a:blip r:embed="rId11"/>
          <a:stretch>
            <a:fillRect/>
          </a:stretch>
        </p:blipFill>
        <p:spPr>
          <a:xfrm>
            <a:off x="767953" y="214312"/>
            <a:ext cx="7625954" cy="1589485"/>
          </a:xfrm>
          <a:prstGeom prst="rect">
            <a:avLst/>
          </a:prstGeom>
          <a:ln w="12700">
            <a:miter lim="400000"/>
          </a:ln>
        </p:spPr>
      </p:pic>
      <p:sp>
        <p:nvSpPr>
          <p:cNvPr id="196"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rPr lang="en-US"/>
              <a:t>Click to edit Master title style</a:t>
            </a:r>
            <a:endParaRPr/>
          </a:p>
        </p:txBody>
      </p:sp>
      <p:sp>
        <p:nvSpPr>
          <p:cNvPr id="197"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extLst>
      <p:ext uri="{BB962C8B-B14F-4D97-AF65-F5344CB8AC3E}">
        <p14:creationId xmlns:p14="http://schemas.microsoft.com/office/powerpoint/2010/main" val="40199298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7527-04F6-C403-3045-351FD48AEE7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8A0DBD-B134-1440-1D6C-05762EDAD08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DA2A9FA-A4D0-C8A2-A9EA-4CFAED42F3D6}"/>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5" name="Footer Placeholder 4">
            <a:extLst>
              <a:ext uri="{FF2B5EF4-FFF2-40B4-BE49-F238E27FC236}">
                <a16:creationId xmlns:a16="http://schemas.microsoft.com/office/drawing/2014/main" id="{6940C9A7-4A22-8210-F6DC-E9893308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F11BA-2CE5-9114-AB98-B887CFEF5E93}"/>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1384617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8F87-DBCB-C0D2-A432-83ACC9953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EED7A-D352-62DE-553E-B2A4D12112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2F44A-3675-CD21-0D04-600287E9073D}"/>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5" name="Footer Placeholder 4">
            <a:extLst>
              <a:ext uri="{FF2B5EF4-FFF2-40B4-BE49-F238E27FC236}">
                <a16:creationId xmlns:a16="http://schemas.microsoft.com/office/drawing/2014/main" id="{95515908-3EAB-B8FE-D334-FD2F9B81D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392D0-9636-9F34-BC40-579498AB674D}"/>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2649851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E54D-D6FF-12C5-B75D-2A4A8ED39AA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2833B9-8C8A-058D-42C0-CCBBE2F330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938E19-06AC-1064-6E5F-6666C7CC2C9C}"/>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5" name="Footer Placeholder 4">
            <a:extLst>
              <a:ext uri="{FF2B5EF4-FFF2-40B4-BE49-F238E27FC236}">
                <a16:creationId xmlns:a16="http://schemas.microsoft.com/office/drawing/2014/main" id="{0C0C93BF-3453-CFB0-933F-3A87C766D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4D19C-838F-518D-FDEF-095BDDF53355}"/>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4219290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36E6-8F04-3326-D3D3-DCCB22716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21DE2-49CC-CB2C-51E9-37FA512DDE1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A14EA-6C9B-88EF-13FD-5B4F45D1A78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FFECE3-6561-8D46-AC5F-10F0DB09AE25}"/>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6" name="Footer Placeholder 5">
            <a:extLst>
              <a:ext uri="{FF2B5EF4-FFF2-40B4-BE49-F238E27FC236}">
                <a16:creationId xmlns:a16="http://schemas.microsoft.com/office/drawing/2014/main" id="{6FE4D064-AF01-DE87-50DD-6BEFF9625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584C7-B229-5233-E5E0-B5301B5F0671}"/>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4213355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452-0415-BBBB-4C06-66E4F2F102D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837033-8563-9CE5-7E06-7964384013A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C0A6CCD-292E-C8EB-94EE-4A695E9500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BD17E1-F1FA-DA12-D46F-2774CE1A920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72A3E5C-0257-01B2-A567-C49CE13DC13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8B4680-1469-DB55-C2AB-F3AEEF44DC09}"/>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8" name="Footer Placeholder 7">
            <a:extLst>
              <a:ext uri="{FF2B5EF4-FFF2-40B4-BE49-F238E27FC236}">
                <a16:creationId xmlns:a16="http://schemas.microsoft.com/office/drawing/2014/main" id="{743F955D-BA69-4597-ED28-8F4E20D303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A3173A-6442-C436-B0A4-697CCD08F9CF}"/>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3286217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8508-4C6C-6E00-E7AA-14256A995E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F18A7A-E2FA-A28A-30F0-75CA78F91E23}"/>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4" name="Footer Placeholder 3">
            <a:extLst>
              <a:ext uri="{FF2B5EF4-FFF2-40B4-BE49-F238E27FC236}">
                <a16:creationId xmlns:a16="http://schemas.microsoft.com/office/drawing/2014/main" id="{BD77C434-2327-BE4F-CBA0-2BA70C7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01706-553D-1397-3D77-832DF0CA8B81}"/>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3805418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9F9E5-9773-0ADF-A5B9-086B2695563C}"/>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3" name="Footer Placeholder 2">
            <a:extLst>
              <a:ext uri="{FF2B5EF4-FFF2-40B4-BE49-F238E27FC236}">
                <a16:creationId xmlns:a16="http://schemas.microsoft.com/office/drawing/2014/main" id="{4ED79C6F-0F58-D442-2B15-FA035FB01B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535E3-4D63-0E6B-BA64-327624BAC9C4}"/>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689213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8DBE-0E8C-F2B7-E973-AE2395FC2E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1E5E77C-1718-A35A-2FEE-C8F48654C71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5264D-111B-B796-2FD5-BB6F502B19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42E64C-587A-4EB0-6C3E-524523ADDA24}"/>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6" name="Footer Placeholder 5">
            <a:extLst>
              <a:ext uri="{FF2B5EF4-FFF2-40B4-BE49-F238E27FC236}">
                <a16:creationId xmlns:a16="http://schemas.microsoft.com/office/drawing/2014/main" id="{3F90172B-D99A-98F7-A8B6-163F8F820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55045-9F66-F316-EABB-540A95EA4153}"/>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3167342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F5E8-32BE-FF69-FADB-9101BA3140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86D19E1-AD9A-19A9-0519-300B77BD544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2474FA2-D3FB-D619-A414-1E71660BF0A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2FE559-D307-4634-E585-2D4312AFCF2F}"/>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6" name="Footer Placeholder 5">
            <a:extLst>
              <a:ext uri="{FF2B5EF4-FFF2-40B4-BE49-F238E27FC236}">
                <a16:creationId xmlns:a16="http://schemas.microsoft.com/office/drawing/2014/main" id="{9E493A42-06CE-2839-F7C0-A842E104C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74279-3FA2-76EC-8FFA-58A0EACFD92A}"/>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2682527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B3B9-72E8-2C11-10D0-7339E71002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0117C1-F895-1E2B-1675-B957962D0E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20AF7-1E2B-9E58-F722-41F4E7EF8355}"/>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5" name="Footer Placeholder 4">
            <a:extLst>
              <a:ext uri="{FF2B5EF4-FFF2-40B4-BE49-F238E27FC236}">
                <a16:creationId xmlns:a16="http://schemas.microsoft.com/office/drawing/2014/main" id="{E2AB5D61-48AA-FF2B-F4F3-4FA645535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D3AB7-3629-CCEF-4BC5-D6D434E54AD5}"/>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868601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BF450-7C20-BB81-C112-579A38AA700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D0670A-65E4-235F-0F59-497B9C3477B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E69C0-08E4-6E7D-1739-0590C0E3530B}"/>
              </a:ext>
            </a:extLst>
          </p:cNvPr>
          <p:cNvSpPr>
            <a:spLocks noGrp="1"/>
          </p:cNvSpPr>
          <p:nvPr>
            <p:ph type="dt" sz="half" idx="10"/>
          </p:nvPr>
        </p:nvSpPr>
        <p:spPr/>
        <p:txBody>
          <a:bodyPr/>
          <a:lstStyle/>
          <a:p>
            <a:fld id="{80D770BE-B8A5-41BA-9373-0F1DCC6BE033}" type="datetimeFigureOut">
              <a:rPr lang="en-US" smtClean="0"/>
              <a:t>6/26/2024</a:t>
            </a:fld>
            <a:endParaRPr lang="en-US"/>
          </a:p>
        </p:txBody>
      </p:sp>
      <p:sp>
        <p:nvSpPr>
          <p:cNvPr id="5" name="Footer Placeholder 4">
            <a:extLst>
              <a:ext uri="{FF2B5EF4-FFF2-40B4-BE49-F238E27FC236}">
                <a16:creationId xmlns:a16="http://schemas.microsoft.com/office/drawing/2014/main" id="{5685E712-02E8-E70D-0196-9097D984D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471B8-8409-F075-8DD4-5BD416B3C384}"/>
              </a:ext>
            </a:extLst>
          </p:cNvPr>
          <p:cNvSpPr>
            <a:spLocks noGrp="1"/>
          </p:cNvSpPr>
          <p:nvPr>
            <p:ph type="sldNum" sz="quarter" idx="12"/>
          </p:nvPr>
        </p:nvSpPr>
        <p:spPr/>
        <p:txBody>
          <a:bodyPr/>
          <a:lstStyle/>
          <a:p>
            <a:fld id="{50656612-0C50-4C5C-8A4B-25D906AED811}" type="slidenum">
              <a:rPr lang="en-US" smtClean="0"/>
              <a:t>‹#›</a:t>
            </a:fld>
            <a:endParaRPr lang="en-US"/>
          </a:p>
        </p:txBody>
      </p:sp>
    </p:spTree>
    <p:extLst>
      <p:ext uri="{BB962C8B-B14F-4D97-AF65-F5344CB8AC3E}">
        <p14:creationId xmlns:p14="http://schemas.microsoft.com/office/powerpoint/2010/main" val="2443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294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03120"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 id="2147483757" r:id="rId6"/>
    <p:sldLayoutId id="2147483759" r:id="rId7"/>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 id="2147483758" r:id="rId7"/>
    <p:sldLayoutId id="2147483760" r:id="rId8"/>
    <p:sldLayoutId id="2147483761" r:id="rId9"/>
    <p:sldLayoutId id="2147483763" r:id="rId10"/>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67198-1E61-7E9B-5767-F6F041489D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AA6A4-7417-0ECF-B406-D5B10DC90D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135C2-65AB-AAC8-74C1-9987DB2F441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0D770BE-B8A5-41BA-9373-0F1DCC6BE033}" type="datetimeFigureOut">
              <a:rPr lang="en-US" smtClean="0"/>
              <a:t>6/26/2024</a:t>
            </a:fld>
            <a:endParaRPr lang="en-US"/>
          </a:p>
        </p:txBody>
      </p:sp>
      <p:sp>
        <p:nvSpPr>
          <p:cNvPr id="5" name="Footer Placeholder 4">
            <a:extLst>
              <a:ext uri="{FF2B5EF4-FFF2-40B4-BE49-F238E27FC236}">
                <a16:creationId xmlns:a16="http://schemas.microsoft.com/office/drawing/2014/main" id="{C5939796-2CE7-EFFB-1581-C647CC43E3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A40A34-E35E-473F-20F6-503234F3AC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656612-0C50-4C5C-8A4B-25D906AED811}" type="slidenum">
              <a:rPr lang="en-US" smtClean="0"/>
              <a:t>‹#›</a:t>
            </a:fld>
            <a:endParaRPr lang="en-US"/>
          </a:p>
        </p:txBody>
      </p:sp>
    </p:spTree>
    <p:extLst>
      <p:ext uri="{BB962C8B-B14F-4D97-AF65-F5344CB8AC3E}">
        <p14:creationId xmlns:p14="http://schemas.microsoft.com/office/powerpoint/2010/main" val="18636583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14.tif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pollinator.org/learning-center/bee-issu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cid:38fa4533-aff7-4623-a36d-29a6c785989c"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cid:a4939a14-d6ed-41f2-a76c-29e3a0428d7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cid:11caaed1-1fb9-4ca0-a632-bd42adc46b95" TargetMode="External"/><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cid:99e80e45-3785-b226-5676-5dcb83ea8243@yahoo.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4.ti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cid:eb898366-cf83-4da3-bcbf-5ccf0b968eb9" TargetMode="External"/><Relationship Id="rId2" Type="http://schemas.openxmlformats.org/officeDocument/2006/relationships/image" Target="../media/image99.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cid:82a22426-920d-4c6c-b3ea-b1835995d5b7" TargetMode="External"/><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cid:7765832b-b923-4412-a504-04e8fcfca682" TargetMode="External"/><Relationship Id="rId2" Type="http://schemas.openxmlformats.org/officeDocument/2006/relationships/image" Target="../media/image104.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tif"/><Relationship Id="rId7" Type="http://schemas.openxmlformats.org/officeDocument/2006/relationships/image" Target="../media/image110.tif"/><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tif"/></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8.xml"/><Relationship Id="rId5" Type="http://schemas.openxmlformats.org/officeDocument/2006/relationships/image" Target="../media/image115.tif"/><Relationship Id="rId4" Type="http://schemas.openxmlformats.org/officeDocument/2006/relationships/image" Target="../media/image114.tif"/></Relationships>
</file>

<file path=ppt/slides/_rels/slide63.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hyperlink" Target="http://images.google.com/imgres?imgurl=http://www.cssplay.co.uk/menu/slides/sunflower.jpg&amp;imgrefurl=http://www.cssplay.co.uk/menu/menu_gallery&amp;h=360&amp;w=480&amp;sz=43&amp;hl=en&amp;start=28&amp;um=1&amp;tbnid=y5QSYneL86Je3M:&amp;tbnh=97&amp;tbnw=129&amp;prev=/images?q=sunflower&amp;start=18&amp;ndsp=18&amp;svnum=10&amp;um=1&amp;hl=en&amp;sa=N" TargetMode="External"/><Relationship Id="rId7" Type="http://schemas.openxmlformats.org/officeDocument/2006/relationships/hyperlink" Target="http://images.google.com/imgres?imgurl=http://isaisons.free.fr/tanaisie-mini.jpg&amp;imgrefurl=http://isaisons.free.fr/plantes_de_juillet_2002.htm&amp;h=100&amp;w=102&amp;sz=3&amp;hl=en&amp;start=9&amp;um=1&amp;tbnid=k1Fd6kUETn7GwM:&amp;tbnh=81&amp;tbnw=83&amp;prev=/images?q=tanecetum+vulgare&amp;ndsp=18&amp;svnum=10&amp;um=1&amp;hl=en&amp;sa=N"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hyperlink" Target="http://images.google.com/imgres?imgurl=http://www.naturehills.com/product_images/otherimages/coneflower_magnus_1.jpg&amp;imgrefurl=http://www.naturehills.com/new/product/perennialsdetails.aspx?prodid=1172&amp;h=250&amp;w=250&amp;sz=23&amp;hl=en&amp;start=6&amp;um=1&amp;tbnid=eBMrJLYOD4LpuM:&amp;tbnh=111&amp;tbnw=111&amp;prev=/images?q=coneflower&amp;svnum=10&amp;um=1&amp;hl=en" TargetMode="External"/><Relationship Id="rId10" Type="http://schemas.openxmlformats.org/officeDocument/2006/relationships/image" Target="cid:11caaed1-1fb9-4ca0-a632-bd42adc46b95" TargetMode="External"/><Relationship Id="rId4" Type="http://schemas.openxmlformats.org/officeDocument/2006/relationships/image" Target="../media/image116.jpeg"/><Relationship Id="rId9"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5.xml.rels><?xml version="1.0" encoding="UTF-8" standalone="yes"?>
<Relationships xmlns="http://schemas.openxmlformats.org/package/2006/relationships"><Relationship Id="rId3" Type="http://schemas.openxmlformats.org/officeDocument/2006/relationships/image" Target="../media/image125.tif"/><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126.tif"/></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67.xml.rels><?xml version="1.0" encoding="UTF-8" standalone="yes"?>
<Relationships xmlns="http://schemas.openxmlformats.org/package/2006/relationships"><Relationship Id="rId3" Type="http://schemas.openxmlformats.org/officeDocument/2006/relationships/image" Target="../media/image129.tif"/><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6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normAutofit fontScale="90000"/>
          </a:bodyPr>
          <a:lstStyle/>
          <a:p>
            <a:r>
              <a:rPr lang="en-US" dirty="0"/>
              <a:t>What’s the Buzz about Pollinators?</a:t>
            </a:r>
          </a:p>
        </p:txBody>
      </p:sp>
      <p:sp>
        <p:nvSpPr>
          <p:cNvPr id="2" name="TextBox 1">
            <a:extLst>
              <a:ext uri="{FF2B5EF4-FFF2-40B4-BE49-F238E27FC236}">
                <a16:creationId xmlns:a16="http://schemas.microsoft.com/office/drawing/2014/main" id="{7BD9639C-C105-EC44-2A47-D197AE977803}"/>
              </a:ext>
            </a:extLst>
          </p:cNvPr>
          <p:cNvSpPr txBox="1"/>
          <p:nvPr/>
        </p:nvSpPr>
        <p:spPr>
          <a:xfrm>
            <a:off x="3812345" y="4951828"/>
            <a:ext cx="184731" cy="369332"/>
          </a:xfrm>
          <a:prstGeom prst="rect">
            <a:avLst/>
          </a:prstGeom>
          <a:noFill/>
        </p:spPr>
        <p:txBody>
          <a:bodyPr wrap="none" rtlCol="0">
            <a:spAutoFit/>
          </a:bodyPr>
          <a:lstStyle/>
          <a:p>
            <a:endParaRPr lang="en-US"/>
          </a:p>
        </p:txBody>
      </p:sp>
      <p:pic>
        <p:nvPicPr>
          <p:cNvPr id="3" name="pasted-image.tiff" descr="pasted-image.tiff">
            <a:extLst>
              <a:ext uri="{FF2B5EF4-FFF2-40B4-BE49-F238E27FC236}">
                <a16:creationId xmlns:a16="http://schemas.microsoft.com/office/drawing/2014/main" id="{038C2613-833F-F0E4-395D-32FCDE609A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166" y="2247321"/>
            <a:ext cx="2090183" cy="2363358"/>
          </a:xfrm>
          <a:prstGeom prst="rect">
            <a:avLst/>
          </a:prstGeom>
          <a:ln w="12700">
            <a:miter lim="400000"/>
          </a:ln>
        </p:spPr>
      </p:pic>
      <p:pic>
        <p:nvPicPr>
          <p:cNvPr id="4" name="pasted-image.tiff" descr="pasted-image.tiff">
            <a:extLst>
              <a:ext uri="{FF2B5EF4-FFF2-40B4-BE49-F238E27FC236}">
                <a16:creationId xmlns:a16="http://schemas.microsoft.com/office/drawing/2014/main" id="{8020913F-3CB3-4D88-A40F-762B300DF7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87747" y="2395563"/>
            <a:ext cx="3168506" cy="1543768"/>
          </a:xfrm>
          <a:prstGeom prst="rect">
            <a:avLst/>
          </a:prstGeom>
          <a:ln w="12700">
            <a:miter lim="400000"/>
          </a:ln>
        </p:spPr>
      </p:pic>
      <p:pic>
        <p:nvPicPr>
          <p:cNvPr id="5" name="pasted-image.tiff" descr="pasted-image.tiff">
            <a:extLst>
              <a:ext uri="{FF2B5EF4-FFF2-40B4-BE49-F238E27FC236}">
                <a16:creationId xmlns:a16="http://schemas.microsoft.com/office/drawing/2014/main" id="{6E53D110-4FF9-C74F-B4E3-6D71EE013C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7651" y="2395563"/>
            <a:ext cx="1871816" cy="2270074"/>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itle 4"/>
          <p:cNvSpPr txBox="1">
            <a:spLocks noGrp="1"/>
          </p:cNvSpPr>
          <p:nvPr>
            <p:ph type="title"/>
          </p:nvPr>
        </p:nvSpPr>
        <p:spPr>
          <a:xfrm>
            <a:off x="457200" y="20638"/>
            <a:ext cx="8229600" cy="1143001"/>
          </a:xfrm>
          <a:prstGeom prst="rect">
            <a:avLst/>
          </a:prstGeom>
        </p:spPr>
        <p:txBody>
          <a:bodyPr/>
          <a:lstStyle/>
          <a:p>
            <a:r>
              <a:rPr dirty="0">
                <a:solidFill>
                  <a:srgbClr val="3333FF"/>
                </a:solidFill>
              </a:rPr>
              <a:t>Why Do We Need Pollinators?</a:t>
            </a:r>
          </a:p>
        </p:txBody>
      </p:sp>
      <p:pic>
        <p:nvPicPr>
          <p:cNvPr id="390" name="image21.jpeg" descr="image21.jpeg"/>
          <p:cNvPicPr>
            <a:picLocks noChangeAspect="1"/>
          </p:cNvPicPr>
          <p:nvPr/>
        </p:nvPicPr>
        <p:blipFill>
          <a:blip r:embed="rId3"/>
          <a:stretch>
            <a:fillRect/>
          </a:stretch>
        </p:blipFill>
        <p:spPr>
          <a:xfrm>
            <a:off x="2302659" y="1296639"/>
            <a:ext cx="3877482" cy="5193056"/>
          </a:xfrm>
          <a:prstGeom prst="rect">
            <a:avLst/>
          </a:prstGeom>
          <a:ln w="12700">
            <a:miter lim="400000"/>
          </a:ln>
        </p:spPr>
      </p:pic>
      <p:sp>
        <p:nvSpPr>
          <p:cNvPr id="2" name="Slide Number Placeholder 1">
            <a:extLst>
              <a:ext uri="{FF2B5EF4-FFF2-40B4-BE49-F238E27FC236}">
                <a16:creationId xmlns:a16="http://schemas.microsoft.com/office/drawing/2014/main" id="{569900A7-69B3-804C-A272-84C253FC83E8}"/>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5"/>
          <p:cNvSpPr txBox="1">
            <a:spLocks noGrp="1"/>
          </p:cNvSpPr>
          <p:nvPr>
            <p:ph type="sldNum" sz="quarter" idx="2"/>
          </p:nvPr>
        </p:nvSpPr>
        <p:spPr>
          <a:xfrm>
            <a:off x="7473789" y="5665233"/>
            <a:ext cx="184313" cy="1924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293" name="Who Are the Pollinators?"/>
          <p:cNvSpPr txBox="1"/>
          <p:nvPr/>
        </p:nvSpPr>
        <p:spPr>
          <a:xfrm>
            <a:off x="1981200" y="684770"/>
            <a:ext cx="4930757" cy="631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ctr" defTabSz="410765">
              <a:defRPr sz="5000">
                <a:solidFill>
                  <a:srgbClr val="006288"/>
                </a:solidFill>
              </a:defRPr>
            </a:lvl1pPr>
          </a:lstStyle>
          <a:p>
            <a:r>
              <a:rPr sz="3750" dirty="0">
                <a:solidFill>
                  <a:srgbClr val="3333FF"/>
                </a:solidFill>
              </a:rPr>
              <a:t>Who Are the Pollinators?</a:t>
            </a:r>
          </a:p>
        </p:txBody>
      </p:sp>
      <p:pic>
        <p:nvPicPr>
          <p:cNvPr id="294" name="POL:Who?.jpg" descr="POL:Who?.jpg"/>
          <p:cNvPicPr>
            <a:picLocks noChangeAspect="1"/>
          </p:cNvPicPr>
          <p:nvPr/>
        </p:nvPicPr>
        <p:blipFill>
          <a:blip r:embed="rId3"/>
          <a:stretch>
            <a:fillRect/>
          </a:stretch>
        </p:blipFill>
        <p:spPr>
          <a:xfrm>
            <a:off x="154316" y="1449475"/>
            <a:ext cx="8584523" cy="4409839"/>
          </a:xfrm>
          <a:prstGeom prst="rect">
            <a:avLst/>
          </a:prstGeom>
          <a:ln w="12700">
            <a:miter lim="400000"/>
          </a:ln>
        </p:spPr>
      </p:pic>
    </p:spTree>
    <p:extLst>
      <p:ext uri="{BB962C8B-B14F-4D97-AF65-F5344CB8AC3E}">
        <p14:creationId xmlns:p14="http://schemas.microsoft.com/office/powerpoint/2010/main" val="730013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5"/>
          <p:cNvSpPr txBox="1">
            <a:spLocks noGrp="1"/>
          </p:cNvSpPr>
          <p:nvPr>
            <p:ph type="sldNum" sz="quarter" idx="2"/>
          </p:nvPr>
        </p:nvSpPr>
        <p:spPr>
          <a:xfrm>
            <a:off x="7473789" y="5665233"/>
            <a:ext cx="184313" cy="1924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293" name="Who Are the Pollinators?"/>
          <p:cNvSpPr txBox="1"/>
          <p:nvPr/>
        </p:nvSpPr>
        <p:spPr>
          <a:xfrm>
            <a:off x="1329678" y="684770"/>
            <a:ext cx="6233805" cy="631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ctr" defTabSz="410765">
              <a:defRPr sz="5000">
                <a:solidFill>
                  <a:srgbClr val="006288"/>
                </a:solidFill>
              </a:defRPr>
            </a:lvl1pPr>
          </a:lstStyle>
          <a:p>
            <a:r>
              <a:rPr lang="en-US" sz="3750" dirty="0">
                <a:solidFill>
                  <a:srgbClr val="3333FF"/>
                </a:solidFill>
              </a:rPr>
              <a:t>Honeybees and the Other Bees</a:t>
            </a:r>
            <a:endParaRPr sz="3750" dirty="0">
              <a:solidFill>
                <a:srgbClr val="3333FF"/>
              </a:solidFill>
            </a:endParaRPr>
          </a:p>
        </p:txBody>
      </p:sp>
      <p:pic>
        <p:nvPicPr>
          <p:cNvPr id="2" name="images.jpeg" descr="images.jpeg">
            <a:extLst>
              <a:ext uri="{FF2B5EF4-FFF2-40B4-BE49-F238E27FC236}">
                <a16:creationId xmlns:a16="http://schemas.microsoft.com/office/drawing/2014/main" id="{A20ABF11-88A8-9577-4AEA-EB578604DA58}"/>
              </a:ext>
            </a:extLst>
          </p:cNvPr>
          <p:cNvPicPr>
            <a:picLocks noChangeAspect="1"/>
          </p:cNvPicPr>
          <p:nvPr/>
        </p:nvPicPr>
        <p:blipFill>
          <a:blip r:embed="rId3"/>
          <a:stretch>
            <a:fillRect/>
          </a:stretch>
        </p:blipFill>
        <p:spPr>
          <a:xfrm>
            <a:off x="661393" y="1593023"/>
            <a:ext cx="1420604" cy="1560010"/>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grpSp>
        <p:nvGrpSpPr>
          <p:cNvPr id="3" name="Group">
            <a:extLst>
              <a:ext uri="{FF2B5EF4-FFF2-40B4-BE49-F238E27FC236}">
                <a16:creationId xmlns:a16="http://schemas.microsoft.com/office/drawing/2014/main" id="{42754850-F638-9D87-BFDC-89B4C9B37248}"/>
              </a:ext>
            </a:extLst>
          </p:cNvPr>
          <p:cNvGrpSpPr/>
          <p:nvPr/>
        </p:nvGrpSpPr>
        <p:grpSpPr>
          <a:xfrm>
            <a:off x="661393" y="1436106"/>
            <a:ext cx="7918435" cy="4464984"/>
            <a:chOff x="0" y="-156917"/>
            <a:chExt cx="7918433" cy="4464982"/>
          </a:xfrm>
        </p:grpSpPr>
        <p:pic>
          <p:nvPicPr>
            <p:cNvPr id="4" name="33933.jpg" descr="33933.jpg">
              <a:extLst>
                <a:ext uri="{FF2B5EF4-FFF2-40B4-BE49-F238E27FC236}">
                  <a16:creationId xmlns:a16="http://schemas.microsoft.com/office/drawing/2014/main" id="{16343F4E-E6D2-B5EA-CB65-F59071ECB9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55589" y="1343053"/>
              <a:ext cx="1531044" cy="1360927"/>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5" name="29975.jpg" descr="29975.jpg">
              <a:extLst>
                <a:ext uri="{FF2B5EF4-FFF2-40B4-BE49-F238E27FC236}">
                  <a16:creationId xmlns:a16="http://schemas.microsoft.com/office/drawing/2014/main" id="{477C22CD-C975-5F4B-78B4-2A5FBB1C2E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86840" y="-156917"/>
              <a:ext cx="1615615" cy="1431116"/>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6" name="12388_original.jpg" descr="12388_original.jpg">
              <a:extLst>
                <a:ext uri="{FF2B5EF4-FFF2-40B4-BE49-F238E27FC236}">
                  <a16:creationId xmlns:a16="http://schemas.microsoft.com/office/drawing/2014/main" id="{796388FE-E9A6-A130-5830-A4A4E3A035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1137" y="2780052"/>
              <a:ext cx="1631330" cy="152801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7" name="img6303p113.jpg" descr="img6303p113.jpg">
              <a:extLst>
                <a:ext uri="{FF2B5EF4-FFF2-40B4-BE49-F238E27FC236}">
                  <a16:creationId xmlns:a16="http://schemas.microsoft.com/office/drawing/2014/main" id="{DCA4EC68-59F9-030E-2632-FDA5EFCFC1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91144" y="1957035"/>
              <a:ext cx="2502877" cy="1706371"/>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8" name="images.jpeg" descr="images.jpeg">
              <a:extLst>
                <a:ext uri="{FF2B5EF4-FFF2-40B4-BE49-F238E27FC236}">
                  <a16:creationId xmlns:a16="http://schemas.microsoft.com/office/drawing/2014/main" id="{9F718914-2A98-4A0D-7664-F307ABF78954}"/>
                </a:ext>
              </a:extLst>
            </p:cNvPr>
            <p:cNvPicPr>
              <a:picLocks noChangeAspect="1"/>
            </p:cNvPicPr>
            <p:nvPr/>
          </p:nvPicPr>
          <p:blipFill>
            <a:blip r:embed="rId3"/>
            <a:stretch>
              <a:fillRect/>
            </a:stretch>
          </p:blipFill>
          <p:spPr>
            <a:xfrm>
              <a:off x="0" y="0"/>
              <a:ext cx="1420604" cy="1560009"/>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9" name="images-1.jpeg" descr="images-1.jpeg">
              <a:extLst>
                <a:ext uri="{FF2B5EF4-FFF2-40B4-BE49-F238E27FC236}">
                  <a16:creationId xmlns:a16="http://schemas.microsoft.com/office/drawing/2014/main" id="{9F898E66-EB4C-BC50-E878-241D48B88486}"/>
                </a:ext>
              </a:extLst>
            </p:cNvPr>
            <p:cNvPicPr>
              <a:picLocks noChangeAspect="1"/>
            </p:cNvPicPr>
            <p:nvPr/>
          </p:nvPicPr>
          <p:blipFill>
            <a:blip r:embed="rId8"/>
            <a:stretch>
              <a:fillRect/>
            </a:stretch>
          </p:blipFill>
          <p:spPr>
            <a:xfrm>
              <a:off x="494275" y="1343053"/>
              <a:ext cx="1631330" cy="122192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10" name="16053.jpg" descr="16053.jpg">
              <a:extLst>
                <a:ext uri="{FF2B5EF4-FFF2-40B4-BE49-F238E27FC236}">
                  <a16:creationId xmlns:a16="http://schemas.microsoft.com/office/drawing/2014/main" id="{2B13D996-7DDA-B0E2-C5B8-69A1AFDE70C8}"/>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387389" y="2837030"/>
              <a:ext cx="1531044" cy="1281366"/>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11" name="bee_honeybumble.jpg" descr="bee_honeybumble.jpg">
              <a:extLst>
                <a:ext uri="{FF2B5EF4-FFF2-40B4-BE49-F238E27FC236}">
                  <a16:creationId xmlns:a16="http://schemas.microsoft.com/office/drawing/2014/main" id="{B491EA32-0161-24DC-D00E-A6B6A4CAF301}"/>
                </a:ext>
              </a:extLst>
            </p:cNvPr>
            <p:cNvPicPr>
              <a:picLocks noChangeAspect="1"/>
            </p:cNvPicPr>
            <p:nvPr/>
          </p:nvPicPr>
          <p:blipFill>
            <a:blip r:embed="rId10"/>
            <a:stretch>
              <a:fillRect/>
            </a:stretch>
          </p:blipFill>
          <p:spPr>
            <a:xfrm>
              <a:off x="2894719" y="200018"/>
              <a:ext cx="1965920" cy="1861071"/>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grpSp>
    </p:spTree>
    <p:extLst>
      <p:ext uri="{BB962C8B-B14F-4D97-AF65-F5344CB8AC3E}">
        <p14:creationId xmlns:p14="http://schemas.microsoft.com/office/powerpoint/2010/main" val="28239841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97B2AC2C-955E-6D46-AA9D-18F6A2768D33}"/>
              </a:ext>
            </a:extLst>
          </p:cNvPr>
          <p:cNvGrpSpPr/>
          <p:nvPr/>
        </p:nvGrpSpPr>
        <p:grpSpPr>
          <a:xfrm>
            <a:off x="4712882" y="1932591"/>
            <a:ext cx="2831069" cy="1887380"/>
            <a:chOff x="0" y="0"/>
            <a:chExt cx="2831067" cy="1887378"/>
          </a:xfrm>
        </p:grpSpPr>
        <p:pic>
          <p:nvPicPr>
            <p:cNvPr id="7" name="9300754.jpeg" descr="9300754.jpeg">
              <a:extLst>
                <a:ext uri="{FF2B5EF4-FFF2-40B4-BE49-F238E27FC236}">
                  <a16:creationId xmlns:a16="http://schemas.microsoft.com/office/drawing/2014/main" id="{A607A655-F9E2-C543-BF1F-C32E5440399E}"/>
                </a:ext>
              </a:extLst>
            </p:cNvPr>
            <p:cNvPicPr>
              <a:picLocks noChangeAspect="1"/>
            </p:cNvPicPr>
            <p:nvPr/>
          </p:nvPicPr>
          <p:blipFill>
            <a:blip r:embed="rId3"/>
            <a:stretch>
              <a:fillRect/>
            </a:stretch>
          </p:blipFill>
          <p:spPr>
            <a:xfrm>
              <a:off x="0" y="0"/>
              <a:ext cx="2831068" cy="1887379"/>
            </a:xfrm>
            <a:prstGeom prst="rect">
              <a:avLst/>
            </a:prstGeom>
            <a:ln w="12700" cap="flat">
              <a:noFill/>
              <a:miter lim="400000"/>
            </a:ln>
            <a:effectLst/>
          </p:spPr>
        </p:pic>
        <p:sp>
          <p:nvSpPr>
            <p:cNvPr id="8" name="Bumble bee">
              <a:extLst>
                <a:ext uri="{FF2B5EF4-FFF2-40B4-BE49-F238E27FC236}">
                  <a16:creationId xmlns:a16="http://schemas.microsoft.com/office/drawing/2014/main" id="{7818D262-F1F9-6346-B53C-FB671927DA7A}"/>
                </a:ext>
              </a:extLst>
            </p:cNvPr>
            <p:cNvSpPr txBox="1"/>
            <p:nvPr/>
          </p:nvSpPr>
          <p:spPr>
            <a:xfrm>
              <a:off x="1917139" y="1540397"/>
              <a:ext cx="598647" cy="21844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800"/>
              </a:lvl1pPr>
            </a:lstStyle>
            <a:p>
              <a:r>
                <a:t>Bumble bee</a:t>
              </a:r>
            </a:p>
          </p:txBody>
        </p:sp>
      </p:grpSp>
      <p:grpSp>
        <p:nvGrpSpPr>
          <p:cNvPr id="9" name="Group">
            <a:extLst>
              <a:ext uri="{FF2B5EF4-FFF2-40B4-BE49-F238E27FC236}">
                <a16:creationId xmlns:a16="http://schemas.microsoft.com/office/drawing/2014/main" id="{510641B8-CC7C-214A-ACE4-2945AB7B8DAA}"/>
              </a:ext>
            </a:extLst>
          </p:cNvPr>
          <p:cNvGrpSpPr/>
          <p:nvPr/>
        </p:nvGrpSpPr>
        <p:grpSpPr>
          <a:xfrm>
            <a:off x="2044006" y="1932591"/>
            <a:ext cx="1617755" cy="1887380"/>
            <a:chOff x="0" y="0"/>
            <a:chExt cx="1617753" cy="1887378"/>
          </a:xfrm>
        </p:grpSpPr>
        <p:pic>
          <p:nvPicPr>
            <p:cNvPr id="10" name="DPwH1X7VoAED3xX.jpg" descr="DPwH1X7VoAED3xX.jpg">
              <a:extLst>
                <a:ext uri="{FF2B5EF4-FFF2-40B4-BE49-F238E27FC236}">
                  <a16:creationId xmlns:a16="http://schemas.microsoft.com/office/drawing/2014/main" id="{536CE4D6-3F9D-2E4B-AE83-883FB64D7AA7}"/>
                </a:ext>
              </a:extLst>
            </p:cNvPr>
            <p:cNvPicPr>
              <a:picLocks noChangeAspect="1"/>
            </p:cNvPicPr>
            <p:nvPr/>
          </p:nvPicPr>
          <p:blipFill>
            <a:blip r:embed="rId4"/>
            <a:stretch>
              <a:fillRect/>
            </a:stretch>
          </p:blipFill>
          <p:spPr>
            <a:xfrm>
              <a:off x="0" y="0"/>
              <a:ext cx="1617754" cy="1887379"/>
            </a:xfrm>
            <a:prstGeom prst="rect">
              <a:avLst/>
            </a:prstGeom>
            <a:ln w="12700" cap="flat">
              <a:noFill/>
              <a:miter lim="400000"/>
            </a:ln>
            <a:effectLst/>
          </p:spPr>
        </p:pic>
        <p:sp>
          <p:nvSpPr>
            <p:cNvPr id="11" name="Honey bee">
              <a:extLst>
                <a:ext uri="{FF2B5EF4-FFF2-40B4-BE49-F238E27FC236}">
                  <a16:creationId xmlns:a16="http://schemas.microsoft.com/office/drawing/2014/main" id="{AFD8B264-AF44-E846-8201-E1E44BEE8C04}"/>
                </a:ext>
              </a:extLst>
            </p:cNvPr>
            <p:cNvSpPr txBox="1"/>
            <p:nvPr/>
          </p:nvSpPr>
          <p:spPr>
            <a:xfrm>
              <a:off x="117985" y="120398"/>
              <a:ext cx="547748" cy="21844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800"/>
              </a:lvl1pPr>
            </a:lstStyle>
            <a:p>
              <a:r>
                <a:t>Honey bee</a:t>
              </a:r>
            </a:p>
          </p:txBody>
        </p:sp>
      </p:grpSp>
      <p:sp>
        <p:nvSpPr>
          <p:cNvPr id="12" name="Honey bees and bumble bees…">
            <a:extLst>
              <a:ext uri="{FF2B5EF4-FFF2-40B4-BE49-F238E27FC236}">
                <a16:creationId xmlns:a16="http://schemas.microsoft.com/office/drawing/2014/main" id="{F7D772A5-B6CB-C546-AE6E-2A14B0D5E859}"/>
              </a:ext>
            </a:extLst>
          </p:cNvPr>
          <p:cNvSpPr txBox="1"/>
          <p:nvPr/>
        </p:nvSpPr>
        <p:spPr>
          <a:xfrm>
            <a:off x="1209306" y="3960169"/>
            <a:ext cx="6725388" cy="2278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defTabSz="731520">
              <a:defRPr sz="3520" b="1">
                <a:solidFill>
                  <a:schemeClr val="accent1">
                    <a:satOff val="-4409"/>
                    <a:lumOff val="-10509"/>
                  </a:schemeClr>
                </a:solidFill>
              </a:defRPr>
            </a:pPr>
            <a:r>
              <a:rPr dirty="0">
                <a:latin typeface="Calibri" panose="020F0502020204030204" pitchFamily="34" charset="0"/>
                <a:cs typeface="Calibri" panose="020F0502020204030204" pitchFamily="34" charset="0"/>
              </a:rPr>
              <a:t>Honeybees and bumble bees</a:t>
            </a:r>
          </a:p>
          <a:p>
            <a:pPr algn="ctr" defTabSz="731520">
              <a:defRPr sz="3520" b="1">
                <a:solidFill>
                  <a:schemeClr val="accent1">
                    <a:satOff val="-4409"/>
                    <a:lumOff val="-10509"/>
                  </a:schemeClr>
                </a:solidFill>
              </a:defRPr>
            </a:pPr>
            <a:r>
              <a:rPr dirty="0">
                <a:latin typeface="Calibri" panose="020F0502020204030204" pitchFamily="34" charset="0"/>
                <a:cs typeface="Calibri" panose="020F0502020204030204" pitchFamily="34" charset="0"/>
              </a:rPr>
              <a:t>live together</a:t>
            </a:r>
            <a:r>
              <a:rPr lang="en-US" dirty="0">
                <a:latin typeface="Calibri" panose="020F0502020204030204" pitchFamily="34" charset="0"/>
                <a:cs typeface="Calibri" panose="020F0502020204030204" pitchFamily="34" charset="0"/>
              </a:rPr>
              <a:t> in groups.</a:t>
            </a:r>
            <a:endParaRPr dirty="0">
              <a:latin typeface="Calibri" panose="020F0502020204030204" pitchFamily="34" charset="0"/>
              <a:cs typeface="Calibri" panose="020F0502020204030204" pitchFamily="34" charset="0"/>
            </a:endParaRPr>
          </a:p>
          <a:p>
            <a:pPr algn="ctr" defTabSz="731520">
              <a:defRPr sz="3520" b="1">
                <a:solidFill>
                  <a:schemeClr val="accent1">
                    <a:satOff val="-4409"/>
                    <a:lumOff val="-10509"/>
                  </a:schemeClr>
                </a:solidFill>
              </a:defRPr>
            </a:pPr>
            <a:r>
              <a:rPr dirty="0">
                <a:latin typeface="Calibri" panose="020F0502020204030204" pitchFamily="34" charset="0"/>
                <a:cs typeface="Calibri" panose="020F0502020204030204" pitchFamily="34" charset="0"/>
              </a:rPr>
              <a:t>They defend their nests</a:t>
            </a:r>
          </a:p>
          <a:p>
            <a:pPr algn="ctr" defTabSz="731520">
              <a:defRPr sz="3520" b="1">
                <a:solidFill>
                  <a:schemeClr val="accent1">
                    <a:satOff val="-4409"/>
                    <a:lumOff val="-10509"/>
                  </a:schemeClr>
                </a:solidFill>
              </a:defRPr>
            </a:pPr>
            <a:r>
              <a:rPr dirty="0">
                <a:latin typeface="Calibri" panose="020F0502020204030204" pitchFamily="34" charset="0"/>
                <a:cs typeface="Calibri" panose="020F0502020204030204" pitchFamily="34" charset="0"/>
              </a:rPr>
              <a:t>by stinging.</a:t>
            </a:r>
          </a:p>
        </p:txBody>
      </p:sp>
      <p:sp>
        <p:nvSpPr>
          <p:cNvPr id="3" name="Title 2">
            <a:extLst>
              <a:ext uri="{FF2B5EF4-FFF2-40B4-BE49-F238E27FC236}">
                <a16:creationId xmlns:a16="http://schemas.microsoft.com/office/drawing/2014/main" id="{B2BC6569-C89A-DF58-2514-7CE0A1F400FD}"/>
              </a:ext>
            </a:extLst>
          </p:cNvPr>
          <p:cNvSpPr>
            <a:spLocks noGrp="1"/>
          </p:cNvSpPr>
          <p:nvPr>
            <p:ph type="title"/>
          </p:nvPr>
        </p:nvSpPr>
        <p:spPr/>
        <p:txBody>
          <a:bodyPr/>
          <a:lstStyle/>
          <a:p>
            <a:r>
              <a:rPr lang="en-US" dirty="0">
                <a:solidFill>
                  <a:srgbClr val="3333FF"/>
                </a:solidFill>
              </a:rPr>
              <a:t>Social Bees</a:t>
            </a:r>
          </a:p>
        </p:txBody>
      </p:sp>
      <p:sp>
        <p:nvSpPr>
          <p:cNvPr id="5" name="Content Placeholder 4">
            <a:extLst>
              <a:ext uri="{FF2B5EF4-FFF2-40B4-BE49-F238E27FC236}">
                <a16:creationId xmlns:a16="http://schemas.microsoft.com/office/drawing/2014/main" id="{1827583F-1A41-218A-2D58-6C0EF8EC5C55}"/>
              </a:ext>
            </a:extLst>
          </p:cNvPr>
          <p:cNvSpPr>
            <a:spLocks noGrp="1"/>
          </p:cNvSpPr>
          <p:nvPr>
            <p:ph idx="1"/>
          </p:nvPr>
        </p:nvSpPr>
        <p:spPr>
          <a:xfrm>
            <a:off x="457200" y="1219200"/>
            <a:ext cx="8229600" cy="5364161"/>
          </a:xfrm>
        </p:spPr>
        <p:txBody>
          <a:bodyPr/>
          <a:lstStyle/>
          <a:p>
            <a:endParaRPr lang="en-US" dirty="0"/>
          </a:p>
        </p:txBody>
      </p:sp>
      <p:sp>
        <p:nvSpPr>
          <p:cNvPr id="2" name="Slide Number Placeholder 1">
            <a:extLst>
              <a:ext uri="{FF2B5EF4-FFF2-40B4-BE49-F238E27FC236}">
                <a16:creationId xmlns:a16="http://schemas.microsoft.com/office/drawing/2014/main" id="{67CA13E7-A402-F147-A21D-68BAAC018673}"/>
              </a:ext>
            </a:extLst>
          </p:cNvPr>
          <p:cNvSpPr>
            <a:spLocks noGrp="1"/>
          </p:cNvSpPr>
          <p:nvPr>
            <p:ph type="sldNum" sz="quarter" idx="1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19318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7" name="Group"/>
          <p:cNvGrpSpPr/>
          <p:nvPr/>
        </p:nvGrpSpPr>
        <p:grpSpPr>
          <a:xfrm>
            <a:off x="1212719" y="1545571"/>
            <a:ext cx="6718561" cy="5015786"/>
            <a:chOff x="0" y="0"/>
            <a:chExt cx="6718560" cy="5015785"/>
          </a:xfrm>
        </p:grpSpPr>
        <p:pic>
          <p:nvPicPr>
            <p:cNvPr id="355" name="Screen Shot 2017-10-18 at 9.29.48 PM.png" descr="Screen Shot 2017-10-18 at 9.29.48 PM.png"/>
            <p:cNvPicPr>
              <a:picLocks noChangeAspect="1"/>
            </p:cNvPicPr>
            <p:nvPr/>
          </p:nvPicPr>
          <p:blipFill>
            <a:blip r:embed="rId3"/>
            <a:stretch>
              <a:fillRect/>
            </a:stretch>
          </p:blipFill>
          <p:spPr>
            <a:xfrm>
              <a:off x="0" y="0"/>
              <a:ext cx="6718560" cy="5015785"/>
            </a:xfrm>
            <a:prstGeom prst="rect">
              <a:avLst/>
            </a:prstGeom>
            <a:ln w="12700" cap="flat">
              <a:noFill/>
              <a:miter lim="400000"/>
            </a:ln>
            <a:effectLst/>
          </p:spPr>
        </p:pic>
        <p:sp>
          <p:nvSpPr>
            <p:cNvPr id="356" name="Gordon Frankie"/>
            <p:cNvSpPr txBox="1"/>
            <p:nvPr/>
          </p:nvSpPr>
          <p:spPr>
            <a:xfrm>
              <a:off x="5641563" y="4635136"/>
              <a:ext cx="1076996" cy="25287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900" b="1">
                  <a:latin typeface="Helvetica Neue"/>
                  <a:ea typeface="Helvetica Neue"/>
                  <a:cs typeface="Helvetica Neue"/>
                  <a:sym typeface="Helvetica Neue"/>
                </a:defRPr>
              </a:lvl1pPr>
            </a:lstStyle>
            <a:p>
              <a:pPr algn="ctr"/>
              <a:r>
                <a:rPr dirty="0"/>
                <a:t>Gordon Frankie</a:t>
              </a:r>
            </a:p>
          </p:txBody>
        </p:sp>
      </p:grpSp>
      <p:sp>
        <p:nvSpPr>
          <p:cNvPr id="358" name="Title 4"/>
          <p:cNvSpPr txBox="1">
            <a:spLocks noGrp="1"/>
          </p:cNvSpPr>
          <p:nvPr>
            <p:ph type="title"/>
          </p:nvPr>
        </p:nvSpPr>
        <p:spPr>
          <a:prstGeom prst="rect">
            <a:avLst/>
          </a:prstGeom>
        </p:spPr>
        <p:txBody>
          <a:bodyPr/>
          <a:lstStyle/>
          <a:p>
            <a:r>
              <a:rPr lang="en-US" dirty="0">
                <a:solidFill>
                  <a:srgbClr val="3333FF"/>
                </a:solidFill>
              </a:rPr>
              <a:t>Ground Nesting Bees</a:t>
            </a:r>
            <a:endParaRPr dirty="0">
              <a:solidFill>
                <a:srgbClr val="3333FF"/>
              </a:solidFill>
            </a:endParaRPr>
          </a:p>
        </p:txBody>
      </p:sp>
      <p:sp>
        <p:nvSpPr>
          <p:cNvPr id="7" name="Arrow">
            <a:extLst>
              <a:ext uri="{FF2B5EF4-FFF2-40B4-BE49-F238E27FC236}">
                <a16:creationId xmlns:a16="http://schemas.microsoft.com/office/drawing/2014/main" id="{386BA216-72F2-D849-B5AD-59FD19617620}"/>
              </a:ext>
            </a:extLst>
          </p:cNvPr>
          <p:cNvSpPr/>
          <p:nvPr/>
        </p:nvSpPr>
        <p:spPr>
          <a:xfrm>
            <a:off x="6686759" y="4881384"/>
            <a:ext cx="891894" cy="252032"/>
          </a:xfrm>
          <a:prstGeom prst="rightArrow">
            <a:avLst>
              <a:gd name="adj1" fmla="val 32000"/>
              <a:gd name="adj2" fmla="val 222165"/>
            </a:avLst>
          </a:prstGeom>
          <a:solidFill>
            <a:srgbClr val="FF0000"/>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 name="Slide Number Placeholder 1">
            <a:extLst>
              <a:ext uri="{FF2B5EF4-FFF2-40B4-BE49-F238E27FC236}">
                <a16:creationId xmlns:a16="http://schemas.microsoft.com/office/drawing/2014/main" id="{69E67AAD-1922-FC42-BE31-DDDEA9E35599}"/>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37016681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063542_orig.jpeg" descr="7063542_orig.jpeg">
            <a:extLst>
              <a:ext uri="{FF2B5EF4-FFF2-40B4-BE49-F238E27FC236}">
                <a16:creationId xmlns:a16="http://schemas.microsoft.com/office/drawing/2014/main" id="{588AFBF4-BACE-3845-95D2-C32FEA232F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290" y="2928384"/>
            <a:ext cx="2632112" cy="1754742"/>
          </a:xfrm>
          <a:prstGeom prst="rect">
            <a:avLst/>
          </a:prstGeom>
          <a:ln w="12700">
            <a:miter lim="400000"/>
          </a:ln>
        </p:spPr>
      </p:pic>
      <p:pic>
        <p:nvPicPr>
          <p:cNvPr id="9" name="6030009.jpeg" descr="6030009.jpeg">
            <a:extLst>
              <a:ext uri="{FF2B5EF4-FFF2-40B4-BE49-F238E27FC236}">
                <a16:creationId xmlns:a16="http://schemas.microsoft.com/office/drawing/2014/main" id="{A5D72EA5-B4ED-BE4B-9299-2C32AEE29D25}"/>
              </a:ext>
            </a:extLst>
          </p:cNvPr>
          <p:cNvPicPr>
            <a:picLocks noChangeAspect="1"/>
          </p:cNvPicPr>
          <p:nvPr/>
        </p:nvPicPr>
        <p:blipFill>
          <a:blip r:embed="rId4"/>
          <a:stretch>
            <a:fillRect/>
          </a:stretch>
        </p:blipFill>
        <p:spPr>
          <a:xfrm>
            <a:off x="6055557" y="2944011"/>
            <a:ext cx="2431108" cy="1620739"/>
          </a:xfrm>
          <a:prstGeom prst="rect">
            <a:avLst/>
          </a:prstGeom>
          <a:ln w="12700">
            <a:miter lim="400000"/>
          </a:ln>
        </p:spPr>
      </p:pic>
      <p:sp>
        <p:nvSpPr>
          <p:cNvPr id="10" name="“Tickle Bees”">
            <a:extLst>
              <a:ext uri="{FF2B5EF4-FFF2-40B4-BE49-F238E27FC236}">
                <a16:creationId xmlns:a16="http://schemas.microsoft.com/office/drawing/2014/main" id="{D8D2D236-8775-6F40-9729-077DAD56E0E0}"/>
              </a:ext>
            </a:extLst>
          </p:cNvPr>
          <p:cNvSpPr txBox="1"/>
          <p:nvPr/>
        </p:nvSpPr>
        <p:spPr>
          <a:xfrm>
            <a:off x="3114155" y="4252555"/>
            <a:ext cx="2187428" cy="57679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lvl1pPr marR="58702" indent="58702" defTabSz="1300480">
              <a:defRPr sz="2800">
                <a:solidFill>
                  <a:srgbClr val="C82506"/>
                </a:solidFill>
                <a:uFill>
                  <a:solidFill>
                    <a:srgbClr val="945200"/>
                  </a:solidFill>
                </a:uFill>
                <a:latin typeface="Chalkboard SE Bold"/>
                <a:ea typeface="Chalkboard SE Bold"/>
                <a:cs typeface="Chalkboard SE Bold"/>
                <a:sym typeface="Chalkboard SE Bold"/>
              </a:defRPr>
            </a:lvl1pPr>
          </a:lstStyle>
          <a:p>
            <a:r>
              <a:rPr dirty="0"/>
              <a:t>“Tickle Bees”</a:t>
            </a:r>
          </a:p>
        </p:txBody>
      </p:sp>
      <p:pic>
        <p:nvPicPr>
          <p:cNvPr id="11" name="6824.jpg" descr="6824.jpg">
            <a:extLst>
              <a:ext uri="{FF2B5EF4-FFF2-40B4-BE49-F238E27FC236}">
                <a16:creationId xmlns:a16="http://schemas.microsoft.com/office/drawing/2014/main" id="{C27853A9-4F0B-284F-8A8B-DAAC0EA1EF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6446" y="2130389"/>
            <a:ext cx="2431108" cy="1888785"/>
          </a:xfrm>
          <a:prstGeom prst="rect">
            <a:avLst/>
          </a:prstGeom>
          <a:ln w="12700">
            <a:miter lim="400000"/>
          </a:ln>
        </p:spPr>
      </p:pic>
      <p:sp>
        <p:nvSpPr>
          <p:cNvPr id="4" name="Title 3">
            <a:extLst>
              <a:ext uri="{FF2B5EF4-FFF2-40B4-BE49-F238E27FC236}">
                <a16:creationId xmlns:a16="http://schemas.microsoft.com/office/drawing/2014/main" id="{DB546573-FE39-21F0-5731-ED1177FA3BE9}"/>
              </a:ext>
            </a:extLst>
          </p:cNvPr>
          <p:cNvSpPr>
            <a:spLocks noGrp="1"/>
          </p:cNvSpPr>
          <p:nvPr>
            <p:ph type="title"/>
          </p:nvPr>
        </p:nvSpPr>
        <p:spPr/>
        <p:txBody>
          <a:bodyPr/>
          <a:lstStyle/>
          <a:p>
            <a:r>
              <a:rPr lang="en-US" dirty="0">
                <a:solidFill>
                  <a:srgbClr val="3333FF"/>
                </a:solidFill>
              </a:rPr>
              <a:t>Bees are gentle</a:t>
            </a:r>
          </a:p>
        </p:txBody>
      </p:sp>
      <p:sp>
        <p:nvSpPr>
          <p:cNvPr id="5" name="Text Placeholder 4">
            <a:extLst>
              <a:ext uri="{FF2B5EF4-FFF2-40B4-BE49-F238E27FC236}">
                <a16:creationId xmlns:a16="http://schemas.microsoft.com/office/drawing/2014/main" id="{898C7291-0D06-3FF0-12BD-C68B91B38993}"/>
              </a:ext>
            </a:extLst>
          </p:cNvPr>
          <p:cNvSpPr>
            <a:spLocks noGrp="1"/>
          </p:cNvSpPr>
          <p:nvPr>
            <p:ph type="body" sz="quarter" idx="1"/>
          </p:nvPr>
        </p:nvSpPr>
        <p:spPr/>
        <p:txBody>
          <a:bodyPr/>
          <a:lstStyle/>
          <a:p>
            <a:endParaRPr lang="en-US"/>
          </a:p>
        </p:txBody>
      </p:sp>
      <p:sp>
        <p:nvSpPr>
          <p:cNvPr id="2" name="Slide Number Placeholder 1">
            <a:extLst>
              <a:ext uri="{FF2B5EF4-FFF2-40B4-BE49-F238E27FC236}">
                <a16:creationId xmlns:a16="http://schemas.microsoft.com/office/drawing/2014/main" id="{4DC87008-4CF0-824F-BBB2-55D3A347364F}"/>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2057289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Image" descr="Image"/>
          <p:cNvPicPr>
            <a:picLocks noChangeAspect="1"/>
          </p:cNvPicPr>
          <p:nvPr/>
        </p:nvPicPr>
        <p:blipFill>
          <a:blip r:embed="rId3"/>
          <a:stretch>
            <a:fillRect/>
          </a:stretch>
        </p:blipFill>
        <p:spPr>
          <a:xfrm>
            <a:off x="4724400" y="1622511"/>
            <a:ext cx="3618680" cy="3048014"/>
          </a:xfrm>
          <a:prstGeom prst="rect">
            <a:avLst/>
          </a:prstGeom>
          <a:ln w="12700">
            <a:miter lim="400000"/>
          </a:ln>
        </p:spPr>
      </p:pic>
      <p:sp>
        <p:nvSpPr>
          <p:cNvPr id="367" name="Gordon Frankie"/>
          <p:cNvSpPr txBox="1"/>
          <p:nvPr/>
        </p:nvSpPr>
        <p:spPr>
          <a:xfrm>
            <a:off x="5060114" y="4978975"/>
            <a:ext cx="554874" cy="35026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900" b="1">
                <a:latin typeface="Helvetica Neue"/>
                <a:ea typeface="Helvetica Neue"/>
                <a:cs typeface="Helvetica Neue"/>
                <a:sym typeface="Helvetica Neue"/>
              </a:defRPr>
            </a:lvl1pPr>
          </a:lstStyle>
          <a:p>
            <a:r>
              <a:rPr dirty="0"/>
              <a:t>Gordon Frankie</a:t>
            </a:r>
          </a:p>
        </p:txBody>
      </p:sp>
      <p:sp>
        <p:nvSpPr>
          <p:cNvPr id="3" name="Title 2">
            <a:extLst>
              <a:ext uri="{FF2B5EF4-FFF2-40B4-BE49-F238E27FC236}">
                <a16:creationId xmlns:a16="http://schemas.microsoft.com/office/drawing/2014/main" id="{A4CB6AF8-4298-078C-EA62-C52D2C3D5CB1}"/>
              </a:ext>
            </a:extLst>
          </p:cNvPr>
          <p:cNvSpPr>
            <a:spLocks noGrp="1"/>
          </p:cNvSpPr>
          <p:nvPr>
            <p:ph type="title"/>
          </p:nvPr>
        </p:nvSpPr>
        <p:spPr/>
        <p:txBody>
          <a:bodyPr/>
          <a:lstStyle/>
          <a:p>
            <a:r>
              <a:rPr lang="en-US" dirty="0">
                <a:solidFill>
                  <a:srgbClr val="3333FF"/>
                </a:solidFill>
              </a:rPr>
              <a:t>Cavity Nesters</a:t>
            </a:r>
          </a:p>
        </p:txBody>
      </p:sp>
      <p:sp>
        <p:nvSpPr>
          <p:cNvPr id="4" name="Content Placeholder 3">
            <a:extLst>
              <a:ext uri="{FF2B5EF4-FFF2-40B4-BE49-F238E27FC236}">
                <a16:creationId xmlns:a16="http://schemas.microsoft.com/office/drawing/2014/main" id="{0D4FED1E-5EF1-D6B4-ED09-196B9C7558D9}"/>
              </a:ext>
            </a:extLst>
          </p:cNvPr>
          <p:cNvSpPr>
            <a:spLocks noGrp="1"/>
          </p:cNvSpPr>
          <p:nvPr>
            <p:ph idx="1"/>
          </p:nvPr>
        </p:nvSpPr>
        <p:spPr>
          <a:xfrm>
            <a:off x="457200" y="1566293"/>
            <a:ext cx="8229600" cy="4038600"/>
          </a:xfrm>
        </p:spPr>
        <p:txBody>
          <a:bodyPr anchor="b"/>
          <a:lstStyle/>
          <a:p>
            <a:r>
              <a:rPr lang="en-US" dirty="0">
                <a:solidFill>
                  <a:srgbClr val="3333FF"/>
                </a:solidFill>
              </a:rPr>
              <a:t>Leafcutter bees</a:t>
            </a:r>
          </a:p>
        </p:txBody>
      </p:sp>
      <p:sp>
        <p:nvSpPr>
          <p:cNvPr id="2" name="Slide Number Placeholder 1">
            <a:extLst>
              <a:ext uri="{FF2B5EF4-FFF2-40B4-BE49-F238E27FC236}">
                <a16:creationId xmlns:a16="http://schemas.microsoft.com/office/drawing/2014/main" id="{D1E87AB1-6510-4845-813A-4A2662BAFEDA}"/>
              </a:ext>
            </a:extLst>
          </p:cNvPr>
          <p:cNvSpPr>
            <a:spLocks noGrp="1"/>
          </p:cNvSpPr>
          <p:nvPr>
            <p:ph type="sldNum" sz="quarter" idx="12"/>
          </p:nvPr>
        </p:nvSpPr>
        <p:spPr/>
        <p:txBody>
          <a:bodyPr/>
          <a:lstStyle/>
          <a:p>
            <a:fld id="{86CB4B4D-7CA3-9044-876B-883B54F8677D}" type="slidenum">
              <a:rPr lang="en-US" smtClean="0"/>
              <a:t>16</a:t>
            </a:fld>
            <a:endParaRPr lang="en-US"/>
          </a:p>
        </p:txBody>
      </p:sp>
      <p:pic>
        <p:nvPicPr>
          <p:cNvPr id="1026" name="Picture 2" descr="Leaflets with circular portions chewed off and carried away by a female leafcutting bee.">
            <a:extLst>
              <a:ext uri="{FF2B5EF4-FFF2-40B4-BE49-F238E27FC236}">
                <a16:creationId xmlns:a16="http://schemas.microsoft.com/office/drawing/2014/main" id="{466440C4-47F8-1E58-E81F-2753F80D9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49896"/>
            <a:ext cx="2883303" cy="304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5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ollen collection"/>
          <p:cNvSpPr txBox="1">
            <a:spLocks noGrp="1"/>
          </p:cNvSpPr>
          <p:nvPr>
            <p:ph type="title"/>
          </p:nvPr>
        </p:nvSpPr>
        <p:spPr>
          <a:xfrm>
            <a:off x="457200" y="274638"/>
            <a:ext cx="8229600" cy="1143001"/>
          </a:xfrm>
          <a:prstGeom prst="rect">
            <a:avLst/>
          </a:prstGeom>
        </p:spPr>
        <p:txBody>
          <a:bodyPr/>
          <a:lstStyle/>
          <a:p>
            <a:r>
              <a:rPr dirty="0">
                <a:solidFill>
                  <a:srgbClr val="3333FF"/>
                </a:solidFill>
              </a:rPr>
              <a:t>Pollen collection</a:t>
            </a:r>
          </a:p>
        </p:txBody>
      </p:sp>
      <p:pic>
        <p:nvPicPr>
          <p:cNvPr id="779" name="Pawalek.06.Leafcut-Bee-660x391.jpg" descr="Pawalek.06.Leafcut-Bee-660x391.jpg"/>
          <p:cNvPicPr>
            <a:picLocks noChangeAspect="1"/>
          </p:cNvPicPr>
          <p:nvPr/>
        </p:nvPicPr>
        <p:blipFill>
          <a:blip r:embed="rId3"/>
          <a:stretch>
            <a:fillRect/>
          </a:stretch>
        </p:blipFill>
        <p:spPr>
          <a:xfrm>
            <a:off x="892968" y="2251785"/>
            <a:ext cx="3506724" cy="2077468"/>
          </a:xfrm>
          <a:prstGeom prst="rect">
            <a:avLst/>
          </a:prstGeom>
          <a:ln w="12700">
            <a:miter lim="400000"/>
          </a:ln>
        </p:spPr>
      </p:pic>
      <p:pic>
        <p:nvPicPr>
          <p:cNvPr id="780" name="Unknown-1.jpeg" descr="Unknown-1.jpeg"/>
          <p:cNvPicPr>
            <a:picLocks noChangeAspect="1"/>
          </p:cNvPicPr>
          <p:nvPr/>
        </p:nvPicPr>
        <p:blipFill>
          <a:blip r:embed="rId4"/>
          <a:stretch>
            <a:fillRect/>
          </a:stretch>
        </p:blipFill>
        <p:spPr>
          <a:xfrm>
            <a:off x="5177963" y="2345569"/>
            <a:ext cx="3073069" cy="2037579"/>
          </a:xfrm>
          <a:prstGeom prst="rect">
            <a:avLst/>
          </a:prstGeom>
          <a:ln w="12700">
            <a:miter lim="400000"/>
          </a:ln>
        </p:spPr>
      </p:pic>
      <p:pic>
        <p:nvPicPr>
          <p:cNvPr id="781" name="images.jpeg" descr="images.jpeg"/>
          <p:cNvPicPr>
            <a:picLocks noChangeAspect="1"/>
          </p:cNvPicPr>
          <p:nvPr/>
        </p:nvPicPr>
        <p:blipFill>
          <a:blip r:embed="rId5"/>
          <a:stretch>
            <a:fillRect/>
          </a:stretch>
        </p:blipFill>
        <p:spPr>
          <a:xfrm>
            <a:off x="3478113" y="4516833"/>
            <a:ext cx="2187774" cy="1839517"/>
          </a:xfrm>
          <a:prstGeom prst="rect">
            <a:avLst/>
          </a:prstGeom>
          <a:ln w="12700">
            <a:miter lim="400000"/>
          </a:ln>
        </p:spPr>
      </p:pic>
      <p:sp>
        <p:nvSpPr>
          <p:cNvPr id="2" name="Slide Number Placeholder 1">
            <a:extLst>
              <a:ext uri="{FF2B5EF4-FFF2-40B4-BE49-F238E27FC236}">
                <a16:creationId xmlns:a16="http://schemas.microsoft.com/office/drawing/2014/main" id="{E1102C89-6472-9D46-A11A-ED1CAD04EDC3}"/>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35736259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412A-DB8B-9247-BD7D-32E3F8BA0C93}"/>
              </a:ext>
            </a:extLst>
          </p:cNvPr>
          <p:cNvSpPr>
            <a:spLocks noGrp="1"/>
          </p:cNvSpPr>
          <p:nvPr>
            <p:ph type="title"/>
          </p:nvPr>
        </p:nvSpPr>
        <p:spPr/>
        <p:txBody>
          <a:bodyPr/>
          <a:lstStyle/>
          <a:p>
            <a:r>
              <a:rPr lang="en-US" dirty="0">
                <a:solidFill>
                  <a:srgbClr val="3333FF"/>
                </a:solidFill>
              </a:rPr>
              <a:t>Colony Collapse Disorder</a:t>
            </a:r>
          </a:p>
        </p:txBody>
      </p:sp>
      <p:sp>
        <p:nvSpPr>
          <p:cNvPr id="4" name="Slide Number Placeholder 3">
            <a:extLst>
              <a:ext uri="{FF2B5EF4-FFF2-40B4-BE49-F238E27FC236}">
                <a16:creationId xmlns:a16="http://schemas.microsoft.com/office/drawing/2014/main" id="{BE159A38-D9C2-7F42-BEEF-00D34EBAB4D2}"/>
              </a:ext>
            </a:extLst>
          </p:cNvPr>
          <p:cNvSpPr>
            <a:spLocks noGrp="1"/>
          </p:cNvSpPr>
          <p:nvPr>
            <p:ph type="sldNum" sz="quarter" idx="2"/>
          </p:nvPr>
        </p:nvSpPr>
        <p:spPr/>
        <p:txBody>
          <a:bodyPr/>
          <a:lstStyle/>
          <a:p>
            <a:fld id="{86CB4B4D-7CA3-9044-876B-883B54F8677D}" type="slidenum">
              <a:rPr lang="en-US" smtClean="0"/>
              <a:t>18</a:t>
            </a:fld>
            <a:endParaRPr lang="en-US"/>
          </a:p>
        </p:txBody>
      </p:sp>
      <p:pic>
        <p:nvPicPr>
          <p:cNvPr id="8" name="Picture 7">
            <a:extLst>
              <a:ext uri="{FF2B5EF4-FFF2-40B4-BE49-F238E27FC236}">
                <a16:creationId xmlns:a16="http://schemas.microsoft.com/office/drawing/2014/main" id="{E5E51077-CC0A-6E45-8D79-0AB9F5C263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4612" y="1784864"/>
            <a:ext cx="3119064" cy="2406135"/>
          </a:xfrm>
          <a:prstGeom prst="rect">
            <a:avLst/>
          </a:prstGeom>
        </p:spPr>
      </p:pic>
      <p:sp>
        <p:nvSpPr>
          <p:cNvPr id="14" name="Text Placeholder 1">
            <a:extLst>
              <a:ext uri="{FF2B5EF4-FFF2-40B4-BE49-F238E27FC236}">
                <a16:creationId xmlns:a16="http://schemas.microsoft.com/office/drawing/2014/main" id="{C6B9E968-3EEB-BF4F-A956-BE19D468E335}"/>
              </a:ext>
            </a:extLst>
          </p:cNvPr>
          <p:cNvSpPr>
            <a:spLocks noGrp="1"/>
          </p:cNvSpPr>
          <p:nvPr>
            <p:ph type="body" sz="half" idx="1"/>
          </p:nvPr>
        </p:nvSpPr>
        <p:spPr>
          <a:xfrm>
            <a:off x="457200" y="1588957"/>
            <a:ext cx="4724400" cy="4248282"/>
          </a:xfrm>
        </p:spPr>
        <p:txBody>
          <a:bodyPr>
            <a:normAutofit fontScale="85000" lnSpcReduction="20000"/>
          </a:bodyPr>
          <a:lstStyle/>
          <a:p>
            <a:pPr algn="l"/>
            <a:r>
              <a:rPr lang="en-US" b="1" u="sng" dirty="0">
                <a:solidFill>
                  <a:schemeClr val="accent1">
                    <a:lumMod val="75000"/>
                  </a:schemeClr>
                </a:solidFill>
              </a:rPr>
              <a:t>Honey Bee Stressors</a:t>
            </a:r>
          </a:p>
          <a:p>
            <a:pPr marL="514350" indent="-514350" algn="l">
              <a:buFont typeface="Wingdings" pitchFamily="2" charset="2"/>
              <a:buChar char="ü"/>
            </a:pPr>
            <a:r>
              <a:rPr lang="en-US" dirty="0">
                <a:solidFill>
                  <a:schemeClr val="accent1">
                    <a:lumMod val="75000"/>
                  </a:schemeClr>
                </a:solidFill>
              </a:rPr>
              <a:t>Parasites (varroa mite)</a:t>
            </a:r>
          </a:p>
          <a:p>
            <a:pPr marL="514350" indent="-514350" algn="l">
              <a:buFont typeface="Wingdings" pitchFamily="2" charset="2"/>
              <a:buChar char="ü"/>
            </a:pPr>
            <a:r>
              <a:rPr lang="en-US" dirty="0">
                <a:solidFill>
                  <a:schemeClr val="accent1">
                    <a:lumMod val="75000"/>
                  </a:schemeClr>
                </a:solidFill>
              </a:rPr>
              <a:t>Viruses</a:t>
            </a:r>
          </a:p>
          <a:p>
            <a:pPr marL="514350" indent="-514350" algn="l">
              <a:buFont typeface="Wingdings" pitchFamily="2" charset="2"/>
              <a:buChar char="ü"/>
            </a:pPr>
            <a:r>
              <a:rPr lang="en-US" dirty="0">
                <a:solidFill>
                  <a:schemeClr val="accent1">
                    <a:lumMod val="75000"/>
                  </a:schemeClr>
                </a:solidFill>
              </a:rPr>
              <a:t>Bacterial Diseases</a:t>
            </a:r>
          </a:p>
          <a:p>
            <a:pPr marL="514350" indent="-514350" algn="l">
              <a:buFont typeface="Wingdings" pitchFamily="2" charset="2"/>
              <a:buChar char="ü"/>
            </a:pPr>
            <a:r>
              <a:rPr lang="en-US" dirty="0">
                <a:solidFill>
                  <a:schemeClr val="accent1">
                    <a:lumMod val="75000"/>
                  </a:schemeClr>
                </a:solidFill>
              </a:rPr>
              <a:t>Pesticides</a:t>
            </a:r>
          </a:p>
          <a:p>
            <a:pPr marL="514350" indent="-514350" algn="l">
              <a:buFont typeface="Wingdings" pitchFamily="2" charset="2"/>
              <a:buChar char="ü"/>
            </a:pPr>
            <a:r>
              <a:rPr lang="en-US" dirty="0">
                <a:solidFill>
                  <a:schemeClr val="accent1">
                    <a:lumMod val="75000"/>
                  </a:schemeClr>
                </a:solidFill>
              </a:rPr>
              <a:t>Nutrition</a:t>
            </a:r>
          </a:p>
          <a:p>
            <a:pPr marL="514350" indent="-514350" algn="l">
              <a:buFont typeface="Wingdings" pitchFamily="2" charset="2"/>
              <a:buChar char="ü"/>
            </a:pPr>
            <a:r>
              <a:rPr lang="en-US" dirty="0">
                <a:solidFill>
                  <a:schemeClr val="accent1">
                    <a:lumMod val="75000"/>
                  </a:schemeClr>
                </a:solidFill>
              </a:rPr>
              <a:t>Genetics</a:t>
            </a:r>
          </a:p>
          <a:p>
            <a:pPr marL="514350" indent="-514350" algn="l">
              <a:buFont typeface="Wingdings" pitchFamily="2" charset="2"/>
              <a:buChar char="ü"/>
            </a:pPr>
            <a:r>
              <a:rPr lang="en-US" dirty="0">
                <a:solidFill>
                  <a:schemeClr val="accent1">
                    <a:lumMod val="75000"/>
                  </a:schemeClr>
                </a:solidFill>
              </a:rPr>
              <a:t>Queen Quality</a:t>
            </a:r>
          </a:p>
          <a:p>
            <a:pPr marL="514350" indent="-514350" algn="l">
              <a:buFont typeface="Wingdings" pitchFamily="2" charset="2"/>
              <a:buChar char="ü"/>
            </a:pPr>
            <a:r>
              <a:rPr lang="en-US" dirty="0">
                <a:solidFill>
                  <a:schemeClr val="accent1">
                    <a:lumMod val="75000"/>
                  </a:schemeClr>
                </a:solidFill>
              </a:rPr>
              <a:t>Management</a:t>
            </a:r>
          </a:p>
        </p:txBody>
      </p:sp>
      <p:sp>
        <p:nvSpPr>
          <p:cNvPr id="15" name="TextBox 14">
            <a:extLst>
              <a:ext uri="{FF2B5EF4-FFF2-40B4-BE49-F238E27FC236}">
                <a16:creationId xmlns:a16="http://schemas.microsoft.com/office/drawing/2014/main" id="{37FAEFA0-7CB7-184A-B888-0B6F29EF61E5}"/>
              </a:ext>
            </a:extLst>
          </p:cNvPr>
          <p:cNvSpPr txBox="1"/>
          <p:nvPr/>
        </p:nvSpPr>
        <p:spPr>
          <a:xfrm>
            <a:off x="1940992" y="5892583"/>
            <a:ext cx="526201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u="sng" dirty="0">
                <a:hlinkClick r:id="rId4"/>
              </a:rPr>
              <a:t>https://www.pollinator.org/learning-center/bee-issues</a:t>
            </a: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3657258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62B9-0757-DD81-9C7E-786D06F1C98B}"/>
              </a:ext>
            </a:extLst>
          </p:cNvPr>
          <p:cNvSpPr>
            <a:spLocks noGrp="1"/>
          </p:cNvSpPr>
          <p:nvPr>
            <p:ph type="title"/>
          </p:nvPr>
        </p:nvSpPr>
        <p:spPr/>
        <p:txBody>
          <a:bodyPr/>
          <a:lstStyle/>
          <a:p>
            <a:r>
              <a:rPr lang="en-US" dirty="0">
                <a:solidFill>
                  <a:srgbClr val="3333FF"/>
                </a:solidFill>
              </a:rPr>
              <a:t>Is it a Bee or a Fly?</a:t>
            </a:r>
          </a:p>
        </p:txBody>
      </p:sp>
      <p:sp>
        <p:nvSpPr>
          <p:cNvPr id="3" name="Text Placeholder 2">
            <a:extLst>
              <a:ext uri="{FF2B5EF4-FFF2-40B4-BE49-F238E27FC236}">
                <a16:creationId xmlns:a16="http://schemas.microsoft.com/office/drawing/2014/main" id="{085B80EF-629F-989C-1A2F-8D8158868129}"/>
              </a:ext>
            </a:extLst>
          </p:cNvPr>
          <p:cNvSpPr>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039634E6-5103-9E5F-EE44-40FB1B95FBFA}"/>
              </a:ext>
            </a:extLst>
          </p:cNvPr>
          <p:cNvSpPr>
            <a:spLocks noGrp="1"/>
          </p:cNvSpPr>
          <p:nvPr>
            <p:ph type="sldNum" sz="quarter" idx="2"/>
          </p:nvPr>
        </p:nvSpPr>
        <p:spPr/>
        <p:txBody>
          <a:bodyPr/>
          <a:lstStyle/>
          <a:p>
            <a:fld id="{86CB4B4D-7CA3-9044-876B-883B54F8677D}" type="slidenum">
              <a:rPr lang="en-US" smtClean="0"/>
              <a:t>19</a:t>
            </a:fld>
            <a:endParaRPr lang="en-US"/>
          </a:p>
        </p:txBody>
      </p:sp>
      <p:pic>
        <p:nvPicPr>
          <p:cNvPr id="5" name="Picture 4">
            <a:extLst>
              <a:ext uri="{FF2B5EF4-FFF2-40B4-BE49-F238E27FC236}">
                <a16:creationId xmlns:a16="http://schemas.microsoft.com/office/drawing/2014/main" id="{99836F95-A76C-568B-B836-7A1391BEE4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2767" y="2971800"/>
            <a:ext cx="4462388" cy="3384550"/>
          </a:xfrm>
          <a:prstGeom prst="rect">
            <a:avLst/>
          </a:prstGeom>
        </p:spPr>
      </p:pic>
    </p:spTree>
    <p:extLst>
      <p:ext uri="{BB962C8B-B14F-4D97-AF65-F5344CB8AC3E}">
        <p14:creationId xmlns:p14="http://schemas.microsoft.com/office/powerpoint/2010/main" val="40063430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pic>
        <p:nvPicPr>
          <p:cNvPr id="3" name="Picture 2">
            <a:extLst>
              <a:ext uri="{FF2B5EF4-FFF2-40B4-BE49-F238E27FC236}">
                <a16:creationId xmlns:a16="http://schemas.microsoft.com/office/drawing/2014/main" id="{4FBE3742-91B1-5660-712B-4D7DD019B3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itle 4"/>
          <p:cNvSpPr txBox="1">
            <a:spLocks noGrp="1"/>
          </p:cNvSpPr>
          <p:nvPr>
            <p:ph type="title"/>
          </p:nvPr>
        </p:nvSpPr>
        <p:spPr>
          <a:xfrm>
            <a:off x="491924" y="339090"/>
            <a:ext cx="8229600" cy="1143001"/>
          </a:xfrm>
          <a:prstGeom prst="rect">
            <a:avLst/>
          </a:prstGeom>
          <a:noFill/>
        </p:spPr>
        <p:txBody>
          <a:bodyPr/>
          <a:lstStyle>
            <a:lvl1pPr>
              <a:defRPr b="1"/>
            </a:lvl1pPr>
          </a:lstStyle>
          <a:p>
            <a:r>
              <a:rPr lang="en-US" dirty="0">
                <a:solidFill>
                  <a:srgbClr val="3333FF"/>
                </a:solidFill>
              </a:rPr>
              <a:t>Now</a:t>
            </a:r>
            <a:r>
              <a:rPr dirty="0">
                <a:solidFill>
                  <a:srgbClr val="3333FF"/>
                </a:solidFill>
              </a:rPr>
              <a:t>, </a:t>
            </a:r>
            <a:r>
              <a:rPr lang="en-US" dirty="0">
                <a:solidFill>
                  <a:srgbClr val="3333FF"/>
                </a:solidFill>
              </a:rPr>
              <a:t>on to </a:t>
            </a:r>
            <a:r>
              <a:rPr dirty="0">
                <a:solidFill>
                  <a:srgbClr val="3333FF"/>
                </a:solidFill>
              </a:rPr>
              <a:t>Butterflies…</a:t>
            </a:r>
          </a:p>
        </p:txBody>
      </p:sp>
      <p:sp>
        <p:nvSpPr>
          <p:cNvPr id="2" name="Slide Number Placeholder 1">
            <a:extLst>
              <a:ext uri="{FF2B5EF4-FFF2-40B4-BE49-F238E27FC236}">
                <a16:creationId xmlns:a16="http://schemas.microsoft.com/office/drawing/2014/main" id="{E1E7A293-8E8D-6F45-9A15-70E82EE3139F}"/>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367" name="Text"/>
          <p:cNvSpPr txBox="1"/>
          <p:nvPr/>
        </p:nvSpPr>
        <p:spPr>
          <a:xfrm>
            <a:off x="1079499" y="1047750"/>
            <a:ext cx="173991" cy="43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700"/>
              </a:lnSpc>
              <a:defRPr sz="1100">
                <a:latin typeface="Times"/>
                <a:ea typeface="Times"/>
                <a:cs typeface="Times"/>
                <a:sym typeface="Times"/>
              </a:defRPr>
            </a:lvl1pPr>
          </a:lstStyle>
          <a:p>
            <a:r>
              <a:t> </a:t>
            </a:r>
          </a:p>
        </p:txBody>
      </p:sp>
      <p:pic>
        <p:nvPicPr>
          <p:cNvPr id="5" name="Screen Shot 2018-12-24 at 5.43.53 AM.png" descr="Screen Shot 2018-12-24 at 5.43.53 AM.png">
            <a:extLst>
              <a:ext uri="{FF2B5EF4-FFF2-40B4-BE49-F238E27FC236}">
                <a16:creationId xmlns:a16="http://schemas.microsoft.com/office/drawing/2014/main" id="{906075AC-5B2A-224A-9A13-2459809DCDB8}"/>
              </a:ext>
            </a:extLst>
          </p:cNvPr>
          <p:cNvPicPr>
            <a:picLocks noChangeAspect="1"/>
          </p:cNvPicPr>
          <p:nvPr/>
        </p:nvPicPr>
        <p:blipFill>
          <a:blip r:embed="rId3"/>
          <a:stretch>
            <a:fillRect/>
          </a:stretch>
        </p:blipFill>
        <p:spPr>
          <a:xfrm rot="21600000">
            <a:off x="1466162" y="4107156"/>
            <a:ext cx="3000424" cy="2029699"/>
          </a:xfrm>
          <a:prstGeom prst="rect">
            <a:avLst/>
          </a:prstGeom>
          <a:ln w="12700">
            <a:miter lim="400000"/>
          </a:ln>
        </p:spPr>
      </p:pic>
      <p:pic>
        <p:nvPicPr>
          <p:cNvPr id="6" name="ID_Wilcox02.jpg" descr="ID_Wilcox02.jpg">
            <a:extLst>
              <a:ext uri="{FF2B5EF4-FFF2-40B4-BE49-F238E27FC236}">
                <a16:creationId xmlns:a16="http://schemas.microsoft.com/office/drawing/2014/main" id="{171422A4-5C5B-DB43-A1DB-28C888BDFDBE}"/>
              </a:ext>
            </a:extLst>
          </p:cNvPr>
          <p:cNvPicPr>
            <a:picLocks noChangeAspect="1"/>
          </p:cNvPicPr>
          <p:nvPr/>
        </p:nvPicPr>
        <p:blipFill>
          <a:blip r:embed="rId4"/>
          <a:stretch>
            <a:fillRect/>
          </a:stretch>
        </p:blipFill>
        <p:spPr>
          <a:xfrm>
            <a:off x="644866" y="1823799"/>
            <a:ext cx="3089470" cy="1892300"/>
          </a:xfrm>
          <a:prstGeom prst="rect">
            <a:avLst/>
          </a:prstGeom>
          <a:ln w="12700">
            <a:miter lim="400000"/>
          </a:ln>
        </p:spPr>
      </p:pic>
      <p:pic>
        <p:nvPicPr>
          <p:cNvPr id="7" name="Unknown.jpeg" descr="Unknown.jpeg">
            <a:extLst>
              <a:ext uri="{FF2B5EF4-FFF2-40B4-BE49-F238E27FC236}">
                <a16:creationId xmlns:a16="http://schemas.microsoft.com/office/drawing/2014/main" id="{96D5877A-23CF-5B4A-99E1-519B684CAD3A}"/>
              </a:ext>
            </a:extLst>
          </p:cNvPr>
          <p:cNvPicPr>
            <a:picLocks noChangeAspect="1"/>
          </p:cNvPicPr>
          <p:nvPr/>
        </p:nvPicPr>
        <p:blipFill>
          <a:blip r:embed="rId5"/>
          <a:stretch>
            <a:fillRect/>
          </a:stretch>
        </p:blipFill>
        <p:spPr>
          <a:xfrm>
            <a:off x="5409666" y="1652944"/>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7E7275A1-2FED-C040-96B3-7AB64AFAB8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8226" y="4107156"/>
            <a:ext cx="2639262" cy="2297136"/>
          </a:xfrm>
          <a:prstGeom prst="rect">
            <a:avLst/>
          </a:prstGeom>
          <a:ln w="12700">
            <a:miter lim="400000"/>
          </a:ln>
        </p:spPr>
      </p:pic>
    </p:spTree>
    <p:extLst>
      <p:ext uri="{BB962C8B-B14F-4D97-AF65-F5344CB8AC3E}">
        <p14:creationId xmlns:p14="http://schemas.microsoft.com/office/powerpoint/2010/main" val="80299580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9BCFD89-E0E8-8F48-A0FD-2E106E55F174}"/>
              </a:ext>
            </a:extLst>
          </p:cNvPr>
          <p:cNvSpPr txBox="1">
            <a:spLocks/>
          </p:cNvSpPr>
          <p:nvPr/>
        </p:nvSpPr>
        <p:spPr>
          <a:xfrm>
            <a:off x="457200" y="459983"/>
            <a:ext cx="8229600" cy="11430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r>
              <a:rPr lang="en-US" b="1" dirty="0">
                <a:solidFill>
                  <a:srgbClr val="3333FF"/>
                </a:solidFill>
              </a:rPr>
              <a:t>Do You Know This Butterfly?</a:t>
            </a:r>
          </a:p>
        </p:txBody>
      </p:sp>
      <p:sp>
        <p:nvSpPr>
          <p:cNvPr id="6" name="California State Insect">
            <a:extLst>
              <a:ext uri="{FF2B5EF4-FFF2-40B4-BE49-F238E27FC236}">
                <a16:creationId xmlns:a16="http://schemas.microsoft.com/office/drawing/2014/main" id="{CDDDCDD4-6770-6943-A9B2-37A07034D9C0}"/>
              </a:ext>
            </a:extLst>
          </p:cNvPr>
          <p:cNvSpPr txBox="1"/>
          <p:nvPr/>
        </p:nvSpPr>
        <p:spPr>
          <a:xfrm>
            <a:off x="2907853" y="1621181"/>
            <a:ext cx="3328294" cy="45992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400" b="1">
                <a:solidFill>
                  <a:schemeClr val="accent1">
                    <a:satOff val="-4409"/>
                    <a:lumOff val="-10509"/>
                  </a:schemeClr>
                </a:solidFill>
                <a:uFill>
                  <a:solidFill>
                    <a:srgbClr val="945200"/>
                  </a:solidFill>
                </a:uFill>
                <a:latin typeface="Arial"/>
                <a:ea typeface="Arial"/>
                <a:cs typeface="Arial"/>
                <a:sym typeface="Arial"/>
              </a:defRPr>
            </a:lvl1pPr>
          </a:lstStyle>
          <a:p>
            <a:r>
              <a:rPr dirty="0"/>
              <a:t>California State Insect</a:t>
            </a:r>
          </a:p>
        </p:txBody>
      </p:sp>
      <p:pic>
        <p:nvPicPr>
          <p:cNvPr id="7" name="dogface_butterfly-male.jpg" descr="dogface_butterfly-male.jpg">
            <a:extLst>
              <a:ext uri="{FF2B5EF4-FFF2-40B4-BE49-F238E27FC236}">
                <a16:creationId xmlns:a16="http://schemas.microsoft.com/office/drawing/2014/main" id="{8B690E41-DB44-6541-8349-C35952448A68}"/>
              </a:ext>
            </a:extLst>
          </p:cNvPr>
          <p:cNvPicPr>
            <a:picLocks noChangeAspect="1"/>
          </p:cNvPicPr>
          <p:nvPr/>
        </p:nvPicPr>
        <p:blipFill>
          <a:blip r:embed="rId3"/>
          <a:stretch>
            <a:fillRect/>
          </a:stretch>
        </p:blipFill>
        <p:spPr>
          <a:xfrm>
            <a:off x="866775" y="2506372"/>
            <a:ext cx="3064687" cy="2209801"/>
          </a:xfrm>
          <a:prstGeom prst="rect">
            <a:avLst/>
          </a:prstGeom>
          <a:ln w="12700">
            <a:miter lim="400000"/>
          </a:ln>
        </p:spPr>
      </p:pic>
      <p:sp>
        <p:nvSpPr>
          <p:cNvPr id="8" name="California Dogface butterfly…">
            <a:extLst>
              <a:ext uri="{FF2B5EF4-FFF2-40B4-BE49-F238E27FC236}">
                <a16:creationId xmlns:a16="http://schemas.microsoft.com/office/drawing/2014/main" id="{F2826D44-6CED-6549-A817-F8BCBF246503}"/>
              </a:ext>
            </a:extLst>
          </p:cNvPr>
          <p:cNvSpPr txBox="1"/>
          <p:nvPr/>
        </p:nvSpPr>
        <p:spPr>
          <a:xfrm>
            <a:off x="1965618" y="5522474"/>
            <a:ext cx="4819974" cy="90170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3200" b="1">
                <a:solidFill>
                  <a:schemeClr val="accent1">
                    <a:satOff val="-4409"/>
                    <a:lumOff val="-10509"/>
                  </a:schemeClr>
                </a:solidFill>
                <a:uFill>
                  <a:solidFill>
                    <a:srgbClr val="945200"/>
                  </a:solidFill>
                </a:uFill>
              </a:defRPr>
            </a:pPr>
            <a:r>
              <a:rPr dirty="0"/>
              <a:t>California Dogface butterfly</a:t>
            </a:r>
            <a:endParaRPr sz="1200" dirty="0"/>
          </a:p>
          <a:p>
            <a:pPr algn="ctr">
              <a:defRPr b="1" i="1">
                <a:solidFill>
                  <a:schemeClr val="accent1">
                    <a:satOff val="-4409"/>
                    <a:lumOff val="-10509"/>
                  </a:schemeClr>
                </a:solidFill>
                <a:uFill>
                  <a:solidFill>
                    <a:srgbClr val="945200"/>
                  </a:solidFill>
                </a:uFill>
              </a:defRPr>
            </a:pPr>
            <a:r>
              <a:rPr dirty="0" err="1"/>
              <a:t>Zerene</a:t>
            </a:r>
            <a:r>
              <a:rPr dirty="0"/>
              <a:t> Euridice</a:t>
            </a:r>
            <a:r>
              <a:rPr i="0" dirty="0"/>
              <a:t> </a:t>
            </a:r>
          </a:p>
        </p:txBody>
      </p:sp>
      <p:pic>
        <p:nvPicPr>
          <p:cNvPr id="9" name="Unknown.jpg" descr="Unknown.jpg">
            <a:extLst>
              <a:ext uri="{FF2B5EF4-FFF2-40B4-BE49-F238E27FC236}">
                <a16:creationId xmlns:a16="http://schemas.microsoft.com/office/drawing/2014/main" id="{C355137A-6913-314F-9C4F-DA2F3C4AAA9A}"/>
              </a:ext>
            </a:extLst>
          </p:cNvPr>
          <p:cNvPicPr>
            <a:picLocks noChangeAspect="1"/>
          </p:cNvPicPr>
          <p:nvPr/>
        </p:nvPicPr>
        <p:blipFill>
          <a:blip r:embed="rId4"/>
          <a:stretch>
            <a:fillRect/>
          </a:stretch>
        </p:blipFill>
        <p:spPr>
          <a:xfrm>
            <a:off x="5177369" y="2500022"/>
            <a:ext cx="3111501" cy="2222501"/>
          </a:xfrm>
          <a:prstGeom prst="rect">
            <a:avLst/>
          </a:prstGeom>
          <a:ln w="12700">
            <a:miter lim="400000"/>
          </a:ln>
        </p:spPr>
      </p:pic>
      <p:sp>
        <p:nvSpPr>
          <p:cNvPr id="10" name="Female">
            <a:extLst>
              <a:ext uri="{FF2B5EF4-FFF2-40B4-BE49-F238E27FC236}">
                <a16:creationId xmlns:a16="http://schemas.microsoft.com/office/drawing/2014/main" id="{70D10B8C-F003-6D4D-9724-4BC19C66E710}"/>
              </a:ext>
            </a:extLst>
          </p:cNvPr>
          <p:cNvSpPr txBox="1"/>
          <p:nvPr/>
        </p:nvSpPr>
        <p:spPr>
          <a:xfrm>
            <a:off x="6141874" y="4849260"/>
            <a:ext cx="1182490" cy="5461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800" b="1">
                <a:solidFill>
                  <a:srgbClr val="0433FF"/>
                </a:solidFill>
                <a:uFill>
                  <a:solidFill>
                    <a:srgbClr val="945200"/>
                  </a:solidFill>
                </a:uFill>
              </a:defRPr>
            </a:lvl1pPr>
          </a:lstStyle>
          <a:p>
            <a:r>
              <a:rPr dirty="0"/>
              <a:t>Female</a:t>
            </a:r>
          </a:p>
        </p:txBody>
      </p:sp>
      <p:sp>
        <p:nvSpPr>
          <p:cNvPr id="11" name="Male">
            <a:extLst>
              <a:ext uri="{FF2B5EF4-FFF2-40B4-BE49-F238E27FC236}">
                <a16:creationId xmlns:a16="http://schemas.microsoft.com/office/drawing/2014/main" id="{3ED5AE23-1AD0-B940-813A-FAB407DF51FC}"/>
              </a:ext>
            </a:extLst>
          </p:cNvPr>
          <p:cNvSpPr txBox="1"/>
          <p:nvPr/>
        </p:nvSpPr>
        <p:spPr>
          <a:xfrm>
            <a:off x="1965618" y="4849260"/>
            <a:ext cx="866999" cy="54610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800" b="1">
                <a:solidFill>
                  <a:srgbClr val="0433FF"/>
                </a:solidFill>
                <a:uFill>
                  <a:solidFill>
                    <a:srgbClr val="945200"/>
                  </a:solidFill>
                </a:uFill>
              </a:defRPr>
            </a:lvl1pPr>
          </a:lstStyle>
          <a:p>
            <a:r>
              <a:rPr dirty="0"/>
              <a:t>Male</a:t>
            </a:r>
          </a:p>
        </p:txBody>
      </p:sp>
      <p:sp>
        <p:nvSpPr>
          <p:cNvPr id="15" name="Title 14">
            <a:extLst>
              <a:ext uri="{FF2B5EF4-FFF2-40B4-BE49-F238E27FC236}">
                <a16:creationId xmlns:a16="http://schemas.microsoft.com/office/drawing/2014/main" id="{14B63995-5FC2-93BB-7956-0CD63677858A}"/>
              </a:ext>
            </a:extLst>
          </p:cNvPr>
          <p:cNvSpPr>
            <a:spLocks noGrp="1"/>
          </p:cNvSpPr>
          <p:nvPr>
            <p:ph type="title"/>
          </p:nvPr>
        </p:nvSpPr>
        <p:spPr/>
        <p:txBody>
          <a:bodyPr/>
          <a:lstStyle/>
          <a:p>
            <a:endParaRPr lang="en-US"/>
          </a:p>
        </p:txBody>
      </p:sp>
      <p:sp>
        <p:nvSpPr>
          <p:cNvPr id="16" name="Text Placeholder 15">
            <a:extLst>
              <a:ext uri="{FF2B5EF4-FFF2-40B4-BE49-F238E27FC236}">
                <a16:creationId xmlns:a16="http://schemas.microsoft.com/office/drawing/2014/main" id="{8059369A-D5A0-9212-1871-0E5651EFADE6}"/>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29646703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14831-57BB-0993-90FD-699C238F512E}"/>
              </a:ext>
            </a:extLst>
          </p:cNvPr>
          <p:cNvSpPr>
            <a:spLocks noGrp="1"/>
          </p:cNvSpPr>
          <p:nvPr>
            <p:ph type="title"/>
          </p:nvPr>
        </p:nvSpPr>
        <p:spPr>
          <a:xfrm>
            <a:off x="457200" y="274638"/>
            <a:ext cx="8229600" cy="1096962"/>
          </a:xfrm>
        </p:spPr>
        <p:txBody>
          <a:bodyPr/>
          <a:lstStyle/>
          <a:p>
            <a:r>
              <a:rPr lang="en-US" dirty="0">
                <a:solidFill>
                  <a:srgbClr val="3333FF"/>
                </a:solidFill>
              </a:rPr>
              <a:t>Habitat for Butterflies</a:t>
            </a:r>
          </a:p>
        </p:txBody>
      </p:sp>
      <p:sp>
        <p:nvSpPr>
          <p:cNvPr id="418" name="Text Placeholder 1"/>
          <p:cNvSpPr txBox="1">
            <a:spLocks noGrp="1"/>
          </p:cNvSpPr>
          <p:nvPr>
            <p:ph idx="1"/>
          </p:nvPr>
        </p:nvSpPr>
        <p:spPr>
          <a:xfrm>
            <a:off x="457200" y="1371601"/>
            <a:ext cx="8229600" cy="4267200"/>
          </a:xfrm>
          <a:prstGeom prst="rect">
            <a:avLst/>
          </a:prstGeom>
        </p:spPr>
        <p:txBody>
          <a:bodyPr lIns="50800" tIns="50800" rIns="50800" bIns="50800">
            <a:normAutofit/>
          </a:bodyPr>
          <a:lstStyle/>
          <a:p>
            <a:pPr marL="620077" marR="40639" indent="0">
              <a:buClr>
                <a:srgbClr val="396A01"/>
              </a:buClr>
              <a:buSzPct val="100000"/>
              <a:defRPr sz="4000" b="1">
                <a:solidFill>
                  <a:schemeClr val="accent1">
                    <a:satOff val="-4409"/>
                    <a:lumOff val="-10509"/>
                  </a:schemeClr>
                </a:solidFill>
                <a:uFill>
                  <a:solidFill>
                    <a:srgbClr val="945200"/>
                  </a:solidFill>
                </a:uFill>
              </a:defRPr>
            </a:pPr>
            <a:r>
              <a:rPr lang="en-US" dirty="0">
                <a:solidFill>
                  <a:srgbClr val="3333FF"/>
                </a:solidFill>
              </a:rPr>
              <a:t>Butterflies require:</a:t>
            </a:r>
          </a:p>
          <a:p>
            <a:pPr marL="1191577" marR="40639" indent="-571500">
              <a:buClr>
                <a:srgbClr val="396A01"/>
              </a:buClr>
              <a:buSzPct val="100000"/>
              <a:buFont typeface="Wingdings" panose="05000000000000000000" pitchFamily="2" charset="2"/>
              <a:buChar char="ü"/>
              <a:defRPr sz="4000" b="1">
                <a:solidFill>
                  <a:schemeClr val="accent1">
                    <a:satOff val="-4409"/>
                    <a:lumOff val="-10509"/>
                  </a:schemeClr>
                </a:solidFill>
                <a:uFill>
                  <a:solidFill>
                    <a:srgbClr val="945200"/>
                  </a:solidFill>
                </a:uFill>
              </a:defRPr>
            </a:pPr>
            <a:r>
              <a:rPr sz="4000" dirty="0"/>
              <a:t>Mating territory</a:t>
            </a:r>
          </a:p>
          <a:p>
            <a:pPr marL="1191577" marR="40639" indent="-571500">
              <a:buClr>
                <a:srgbClr val="396A01"/>
              </a:buClr>
              <a:buSzPct val="100000"/>
              <a:buFont typeface="Wingdings" panose="05000000000000000000" pitchFamily="2" charset="2"/>
              <a:buChar char="ü"/>
              <a:defRPr sz="4000" b="1">
                <a:solidFill>
                  <a:schemeClr val="accent1">
                    <a:satOff val="-4409"/>
                    <a:lumOff val="-10509"/>
                  </a:schemeClr>
                </a:solidFill>
                <a:uFill>
                  <a:solidFill>
                    <a:srgbClr val="945200"/>
                  </a:solidFill>
                </a:uFill>
              </a:defRPr>
            </a:pPr>
            <a:r>
              <a:rPr lang="en-US" sz="4000" dirty="0"/>
              <a:t>Larval host plants</a:t>
            </a:r>
            <a:r>
              <a:rPr lang="en-US" sz="4000" b="0" dirty="0"/>
              <a:t>            </a:t>
            </a:r>
          </a:p>
          <a:p>
            <a:pPr marL="1191577" marR="40639" indent="-571500">
              <a:buClr>
                <a:srgbClr val="396A01"/>
              </a:buClr>
              <a:buSzPct val="100000"/>
              <a:buFont typeface="Wingdings" panose="05000000000000000000" pitchFamily="2" charset="2"/>
              <a:buChar char="ü"/>
              <a:defRPr sz="4000" b="1">
                <a:solidFill>
                  <a:schemeClr val="accent1">
                    <a:satOff val="-4409"/>
                    <a:lumOff val="-10509"/>
                  </a:schemeClr>
                </a:solidFill>
                <a:uFill>
                  <a:solidFill>
                    <a:srgbClr val="945200"/>
                  </a:solidFill>
                </a:uFill>
              </a:defRPr>
            </a:pPr>
            <a:r>
              <a:rPr sz="4000" dirty="0"/>
              <a:t>Pupation sites</a:t>
            </a:r>
          </a:p>
          <a:p>
            <a:pPr marL="1191577" marR="40639" indent="-571500">
              <a:buClr>
                <a:srgbClr val="396A01"/>
              </a:buClr>
              <a:buSzPct val="100000"/>
              <a:buFont typeface="Wingdings" panose="05000000000000000000" pitchFamily="2" charset="2"/>
              <a:buChar char="ü"/>
              <a:defRPr sz="4000" b="1">
                <a:solidFill>
                  <a:schemeClr val="accent1">
                    <a:satOff val="-4409"/>
                    <a:lumOff val="-10509"/>
                  </a:schemeClr>
                </a:solidFill>
                <a:uFill>
                  <a:solidFill>
                    <a:srgbClr val="945200"/>
                  </a:solidFill>
                </a:uFill>
              </a:defRPr>
            </a:pPr>
            <a:r>
              <a:rPr sz="4000" dirty="0"/>
              <a:t>Adult food supply </a:t>
            </a:r>
          </a:p>
        </p:txBody>
      </p:sp>
      <p:sp>
        <p:nvSpPr>
          <p:cNvPr id="2" name="Slide Number Placeholder 1">
            <a:extLst>
              <a:ext uri="{FF2B5EF4-FFF2-40B4-BE49-F238E27FC236}">
                <a16:creationId xmlns:a16="http://schemas.microsoft.com/office/drawing/2014/main" id="{B02526BE-47A6-124F-9F4E-EE05B3297CFB}"/>
              </a:ext>
            </a:extLst>
          </p:cNvPr>
          <p:cNvSpPr>
            <a:spLocks noGrp="1"/>
          </p:cNvSpPr>
          <p:nvPr>
            <p:ph type="sldNum" sz="quarter" idx="4294967295"/>
          </p:nvPr>
        </p:nvSpPr>
        <p:spPr>
          <a:xfrm>
            <a:off x="8885238" y="6403975"/>
            <a:ext cx="258762" cy="269875"/>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22</a:t>
            </a:fld>
            <a:endParaRPr lang="en-US"/>
          </a:p>
        </p:txBody>
      </p:sp>
      <p:sp>
        <p:nvSpPr>
          <p:cNvPr id="419" name="Butterflies Require:"/>
          <p:cNvSpPr txBox="1"/>
          <p:nvPr/>
        </p:nvSpPr>
        <p:spPr>
          <a:xfrm>
            <a:off x="3796447" y="1711901"/>
            <a:ext cx="174405"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4400" b="1">
                <a:solidFill>
                  <a:srgbClr val="0433FF"/>
                </a:solidFill>
                <a:uFill>
                  <a:solidFill>
                    <a:srgbClr val="366500"/>
                  </a:solidFill>
                </a:uFill>
              </a:defRPr>
            </a:lvl1p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48350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89824-3152-957C-C6C7-5DE09DF78439}"/>
              </a:ext>
            </a:extLst>
          </p:cNvPr>
          <p:cNvSpPr>
            <a:spLocks noGrp="1"/>
          </p:cNvSpPr>
          <p:nvPr>
            <p:ph type="title"/>
          </p:nvPr>
        </p:nvSpPr>
        <p:spPr/>
        <p:txBody>
          <a:bodyPr/>
          <a:lstStyle/>
          <a:p>
            <a:r>
              <a:rPr lang="en-US" dirty="0">
                <a:solidFill>
                  <a:srgbClr val="3333FF"/>
                </a:solidFill>
              </a:rPr>
              <a:t>Mating territory</a:t>
            </a:r>
          </a:p>
        </p:txBody>
      </p:sp>
      <p:sp>
        <p:nvSpPr>
          <p:cNvPr id="423" name="Text Placeholder 1"/>
          <p:cNvSpPr txBox="1">
            <a:spLocks noGrp="1"/>
          </p:cNvSpPr>
          <p:nvPr>
            <p:ph idx="1"/>
          </p:nvPr>
        </p:nvSpPr>
        <p:spPr>
          <a:xfrm>
            <a:off x="457200" y="1417638"/>
            <a:ext cx="8229600" cy="5165724"/>
          </a:xfrm>
          <a:prstGeom prst="rect">
            <a:avLst/>
          </a:prstGeom>
        </p:spPr>
        <p:txBody>
          <a:bodyPr lIns="50800" tIns="50800" rIns="50800" bIns="50800">
            <a:normAutofit/>
          </a:bodyPr>
          <a:lstStyle/>
          <a:p>
            <a:pPr marL="457200" marR="39419" indent="-457200" defTabSz="886968">
              <a:lnSpc>
                <a:spcPct val="90000"/>
              </a:lnSpc>
              <a:spcBef>
                <a:spcPts val="1100"/>
              </a:spcBef>
              <a:buClr>
                <a:srgbClr val="396A01"/>
              </a:buClr>
              <a:buFont typeface="Wingdings" panose="05000000000000000000" pitchFamily="2" charset="2"/>
              <a:buChar char="v"/>
              <a:defRPr sz="3492" b="1">
                <a:solidFill>
                  <a:schemeClr val="accent1">
                    <a:satOff val="-4409"/>
                    <a:lumOff val="-10509"/>
                  </a:schemeClr>
                </a:solidFill>
                <a:uFill>
                  <a:solidFill>
                    <a:srgbClr val="945200"/>
                  </a:solidFill>
                </a:uFill>
              </a:defRPr>
            </a:pPr>
            <a:endParaRPr lang="en-US" dirty="0"/>
          </a:p>
          <a:p>
            <a:pPr marL="457200" marR="39419" indent="-457200" defTabSz="886968">
              <a:lnSpc>
                <a:spcPct val="90000"/>
              </a:lnSpc>
              <a:spcBef>
                <a:spcPts val="1100"/>
              </a:spcBef>
              <a:buClr>
                <a:srgbClr val="396A01"/>
              </a:buClr>
              <a:buFont typeface="Wingdings" panose="05000000000000000000" pitchFamily="2" charset="2"/>
              <a:buChar char="ü"/>
              <a:defRPr sz="3492" b="1">
                <a:solidFill>
                  <a:schemeClr val="accent1">
                    <a:satOff val="-4409"/>
                    <a:lumOff val="-10509"/>
                  </a:schemeClr>
                </a:solidFill>
                <a:uFill>
                  <a:solidFill>
                    <a:srgbClr val="945200"/>
                  </a:solidFill>
                </a:uFill>
              </a:defRPr>
            </a:pPr>
            <a:r>
              <a:rPr sz="2800" dirty="0"/>
              <a:t>Perching sites to defend territory and </a:t>
            </a:r>
            <a:endParaRPr lang="en-US" sz="2800" dirty="0"/>
          </a:p>
          <a:p>
            <a:pPr marL="0" marR="39419" indent="0" defTabSz="886968">
              <a:lnSpc>
                <a:spcPct val="90000"/>
              </a:lnSpc>
              <a:spcBef>
                <a:spcPts val="1100"/>
              </a:spcBef>
              <a:buClr>
                <a:srgbClr val="396A01"/>
              </a:buClr>
              <a:defRPr sz="3492" b="1">
                <a:solidFill>
                  <a:schemeClr val="accent1">
                    <a:satOff val="-4409"/>
                    <a:lumOff val="-10509"/>
                  </a:schemeClr>
                </a:solidFill>
                <a:uFill>
                  <a:solidFill>
                    <a:srgbClr val="945200"/>
                  </a:solidFill>
                </a:uFill>
              </a:defRPr>
            </a:pPr>
            <a:r>
              <a:rPr lang="en-US" sz="2800" dirty="0"/>
              <a:t>        </a:t>
            </a:r>
            <a:r>
              <a:rPr sz="2800" dirty="0"/>
              <a:t>watch for females</a:t>
            </a:r>
            <a:endParaRPr lang="en-US" sz="2800" dirty="0"/>
          </a:p>
          <a:p>
            <a:pPr marL="457200" marR="39419" indent="-457200" defTabSz="886968">
              <a:lnSpc>
                <a:spcPct val="90000"/>
              </a:lnSpc>
              <a:spcBef>
                <a:spcPts val="1100"/>
              </a:spcBef>
              <a:buClr>
                <a:srgbClr val="396A01"/>
              </a:buClr>
              <a:buFont typeface="Wingdings" panose="05000000000000000000" pitchFamily="2" charset="2"/>
              <a:buChar char="ü"/>
              <a:defRPr sz="3492" b="1">
                <a:solidFill>
                  <a:schemeClr val="accent1">
                    <a:satOff val="-4409"/>
                    <a:lumOff val="-10509"/>
                  </a:schemeClr>
                </a:solidFill>
                <a:uFill>
                  <a:solidFill>
                    <a:srgbClr val="945200"/>
                  </a:solidFill>
                </a:uFill>
              </a:defRPr>
            </a:pPr>
            <a:r>
              <a:rPr sz="2800" dirty="0"/>
              <a:t>Different height</a:t>
            </a:r>
            <a:r>
              <a:rPr lang="en-US" sz="2800" dirty="0"/>
              <a:t>s of</a:t>
            </a:r>
            <a:r>
              <a:rPr sz="2800" dirty="0"/>
              <a:t> trees and shrubs </a:t>
            </a:r>
            <a:endParaRPr lang="en-US" sz="2800" dirty="0"/>
          </a:p>
          <a:p>
            <a:pPr marL="0" marR="39419" indent="0" defTabSz="886968">
              <a:lnSpc>
                <a:spcPct val="90000"/>
              </a:lnSpc>
              <a:spcBef>
                <a:spcPts val="1100"/>
              </a:spcBef>
              <a:buClr>
                <a:srgbClr val="396A01"/>
              </a:buClr>
              <a:defRPr sz="3492" b="1">
                <a:solidFill>
                  <a:schemeClr val="accent1">
                    <a:satOff val="-4409"/>
                    <a:lumOff val="-10509"/>
                  </a:schemeClr>
                </a:solidFill>
                <a:uFill>
                  <a:solidFill>
                    <a:srgbClr val="945200"/>
                  </a:solidFill>
                </a:uFill>
              </a:defRPr>
            </a:pPr>
            <a:r>
              <a:rPr lang="en-US" sz="2800" dirty="0"/>
              <a:t>       for windbreaks</a:t>
            </a:r>
          </a:p>
          <a:p>
            <a:pPr marL="0" marR="39419" indent="0" defTabSz="886968">
              <a:lnSpc>
                <a:spcPct val="90000"/>
              </a:lnSpc>
              <a:spcBef>
                <a:spcPts val="1100"/>
              </a:spcBef>
              <a:buClr>
                <a:srgbClr val="396A01"/>
              </a:buClr>
              <a:defRPr sz="3492" b="1">
                <a:solidFill>
                  <a:schemeClr val="accent1">
                    <a:satOff val="-4409"/>
                    <a:lumOff val="-10509"/>
                  </a:schemeClr>
                </a:solidFill>
                <a:uFill>
                  <a:solidFill>
                    <a:srgbClr val="945200"/>
                  </a:solidFill>
                </a:uFill>
              </a:defRPr>
            </a:pPr>
            <a:r>
              <a:rPr lang="en-US" sz="2800" dirty="0"/>
              <a:t>       and </a:t>
            </a:r>
            <a:r>
              <a:rPr sz="2800" dirty="0"/>
              <a:t>shade</a:t>
            </a:r>
          </a:p>
        </p:txBody>
      </p:sp>
      <p:sp>
        <p:nvSpPr>
          <p:cNvPr id="2" name="Slide Number Placeholder 1">
            <a:extLst>
              <a:ext uri="{FF2B5EF4-FFF2-40B4-BE49-F238E27FC236}">
                <a16:creationId xmlns:a16="http://schemas.microsoft.com/office/drawing/2014/main" id="{B76BC797-1C24-A144-995E-961D646AE9A2}"/>
              </a:ext>
            </a:extLst>
          </p:cNvPr>
          <p:cNvSpPr>
            <a:spLocks noGrp="1"/>
          </p:cNvSpPr>
          <p:nvPr>
            <p:ph type="sldNum" sz="quarter" idx="4294967295"/>
          </p:nvPr>
        </p:nvSpPr>
        <p:spPr>
          <a:xfrm>
            <a:off x="8885238" y="6403975"/>
            <a:ext cx="258762" cy="269875"/>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23</a:t>
            </a:fld>
            <a:endParaRPr lang="en-US"/>
          </a:p>
        </p:txBody>
      </p:sp>
      <p:pic>
        <p:nvPicPr>
          <p:cNvPr id="424" name="Viburnum plicatum tomentosum 'Mariesii'.jpg" descr="Viburnum plicatum tomentosum 'Mariesii'.jpg"/>
          <p:cNvPicPr>
            <a:picLocks noChangeAspect="1"/>
          </p:cNvPicPr>
          <p:nvPr/>
        </p:nvPicPr>
        <p:blipFill>
          <a:blip r:embed="rId3"/>
          <a:stretch>
            <a:fillRect/>
          </a:stretch>
        </p:blipFill>
        <p:spPr>
          <a:xfrm>
            <a:off x="4267200" y="3817819"/>
            <a:ext cx="3949700" cy="2604063"/>
          </a:xfrm>
          <a:prstGeom prst="rect">
            <a:avLst/>
          </a:prstGeom>
          <a:ln w="12700">
            <a:miter lim="400000"/>
          </a:ln>
        </p:spPr>
      </p:pic>
    </p:spTree>
    <p:extLst>
      <p:ext uri="{BB962C8B-B14F-4D97-AF65-F5344CB8AC3E}">
        <p14:creationId xmlns:p14="http://schemas.microsoft.com/office/powerpoint/2010/main" val="1437906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65B5C6-D1A2-1DBA-9D5D-4109060A8FC7}"/>
              </a:ext>
            </a:extLst>
          </p:cNvPr>
          <p:cNvSpPr>
            <a:spLocks noGrp="1"/>
          </p:cNvSpPr>
          <p:nvPr>
            <p:ph type="body" sz="quarter" idx="13"/>
          </p:nvPr>
        </p:nvSpPr>
        <p:spPr/>
        <p:txBody>
          <a:bodyPr/>
          <a:lstStyle/>
          <a:p>
            <a:r>
              <a:rPr lang="en-US" dirty="0"/>
              <a:t>Caterpillars may travel </a:t>
            </a:r>
          </a:p>
          <a:p>
            <a:r>
              <a:rPr lang="en-US" dirty="0"/>
              <a:t>50 feet to pupate</a:t>
            </a:r>
          </a:p>
          <a:p>
            <a:endParaRPr lang="en-US" dirty="0"/>
          </a:p>
          <a:p>
            <a:pPr marL="457200" indent="-457200">
              <a:buFont typeface="Wingdings" panose="05000000000000000000" pitchFamily="2" charset="2"/>
              <a:buChar char="ü"/>
            </a:pPr>
            <a:r>
              <a:rPr lang="en-US" dirty="0"/>
              <a:t>Host plants for larvae</a:t>
            </a:r>
          </a:p>
          <a:p>
            <a:pPr marL="457200" indent="-457200">
              <a:buFont typeface="Wingdings" panose="05000000000000000000" pitchFamily="2" charset="2"/>
              <a:buChar char="ü"/>
            </a:pPr>
            <a:r>
              <a:rPr lang="en-US" dirty="0"/>
              <a:t>A variety of cover for protection/pupation</a:t>
            </a:r>
          </a:p>
          <a:p>
            <a:pPr marL="457200" indent="-457200">
              <a:buFont typeface="Wingdings" panose="05000000000000000000" pitchFamily="2" charset="2"/>
              <a:buChar char="ü"/>
            </a:pPr>
            <a:endParaRPr lang="en-US" dirty="0"/>
          </a:p>
          <a:p>
            <a:endParaRPr lang="en-US" dirty="0"/>
          </a:p>
        </p:txBody>
      </p:sp>
      <p:sp>
        <p:nvSpPr>
          <p:cNvPr id="3" name="Slide Number Placeholder 2">
            <a:extLst>
              <a:ext uri="{FF2B5EF4-FFF2-40B4-BE49-F238E27FC236}">
                <a16:creationId xmlns:a16="http://schemas.microsoft.com/office/drawing/2014/main" id="{6BBD180C-993B-8722-9920-AE44F07B4131}"/>
              </a:ext>
            </a:extLst>
          </p:cNvPr>
          <p:cNvSpPr>
            <a:spLocks noGrp="1"/>
          </p:cNvSpPr>
          <p:nvPr>
            <p:ph type="sldNum" sz="quarter" idx="16"/>
          </p:nvPr>
        </p:nvSpPr>
        <p:spPr/>
        <p:txBody>
          <a:bodyPr/>
          <a:lstStyle/>
          <a:p>
            <a:fld id="{111DB74A-73E3-49E8-8984-0D5D8C20C556}" type="slidenum">
              <a:rPr lang="en-US" smtClean="0"/>
              <a:pPr/>
              <a:t>24</a:t>
            </a:fld>
            <a:endParaRPr lang="en-US" dirty="0"/>
          </a:p>
        </p:txBody>
      </p:sp>
      <p:sp>
        <p:nvSpPr>
          <p:cNvPr id="5" name="Title 4">
            <a:extLst>
              <a:ext uri="{FF2B5EF4-FFF2-40B4-BE49-F238E27FC236}">
                <a16:creationId xmlns:a16="http://schemas.microsoft.com/office/drawing/2014/main" id="{21EA39AE-D950-9B1F-A272-5303C2C99F9C}"/>
              </a:ext>
            </a:extLst>
          </p:cNvPr>
          <p:cNvSpPr>
            <a:spLocks noGrp="1"/>
          </p:cNvSpPr>
          <p:nvPr>
            <p:ph type="title"/>
          </p:nvPr>
        </p:nvSpPr>
        <p:spPr/>
        <p:txBody>
          <a:bodyPr/>
          <a:lstStyle/>
          <a:p>
            <a:r>
              <a:rPr lang="en-US" dirty="0">
                <a:solidFill>
                  <a:srgbClr val="3333FF"/>
                </a:solidFill>
              </a:rPr>
              <a:t>Butterfly Pupation Sites</a:t>
            </a:r>
          </a:p>
        </p:txBody>
      </p:sp>
      <p:pic>
        <p:nvPicPr>
          <p:cNvPr id="6" name="Picture Placeholder 5">
            <a:extLst>
              <a:ext uri="{FF2B5EF4-FFF2-40B4-BE49-F238E27FC236}">
                <a16:creationId xmlns:a16="http://schemas.microsoft.com/office/drawing/2014/main" id="{E2995300-A4F8-3C29-09E4-DD14B9E5D9FB}"/>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5625" b="15625"/>
          <a:stretch/>
        </p:blipFill>
        <p:spPr bwMode="auto">
          <a:xfrm>
            <a:off x="4701692" y="3499655"/>
            <a:ext cx="2948408" cy="2702707"/>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C6648D7-4571-4469-A299-8780AF089795}"/>
              </a:ext>
            </a:extLst>
          </p:cNvPr>
          <p:cNvPicPr/>
          <p:nvPr/>
        </p:nvPicPr>
        <p:blipFill rotWithShape="1">
          <a:blip r:embed="rId4" cstate="print">
            <a:extLst>
              <a:ext uri="{28A0092B-C50C-407E-A947-70E740481C1C}">
                <a14:useLocalDpi xmlns:a14="http://schemas.microsoft.com/office/drawing/2010/main" val="0"/>
              </a:ext>
            </a:extLst>
          </a:blip>
          <a:srcRect l="33898" t="33187"/>
          <a:stretch/>
        </p:blipFill>
        <p:spPr bwMode="auto">
          <a:xfrm>
            <a:off x="5188993" y="1255594"/>
            <a:ext cx="1973807" cy="17924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135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02107-56EF-418F-8303-1A6EDD77E583}"/>
              </a:ext>
            </a:extLst>
          </p:cNvPr>
          <p:cNvSpPr>
            <a:spLocks noGrp="1"/>
          </p:cNvSpPr>
          <p:nvPr>
            <p:ph type="title"/>
          </p:nvPr>
        </p:nvSpPr>
        <p:spPr/>
        <p:txBody>
          <a:bodyPr>
            <a:normAutofit/>
          </a:bodyPr>
          <a:lstStyle/>
          <a:p>
            <a:pPr algn="ctr"/>
            <a:r>
              <a:rPr lang="en-US" dirty="0">
                <a:solidFill>
                  <a:srgbClr val="2509F5"/>
                </a:solidFill>
              </a:rPr>
              <a:t>Monarch visible in</a:t>
            </a:r>
            <a:r>
              <a:rPr lang="en-US" dirty="0"/>
              <a:t> </a:t>
            </a:r>
            <a:r>
              <a:rPr lang="en-US" dirty="0">
                <a:solidFill>
                  <a:srgbClr val="3333FF"/>
                </a:solidFill>
              </a:rPr>
              <a:t>Chrysalis </a:t>
            </a:r>
            <a:endParaRPr lang="en-US" dirty="0">
              <a:solidFill>
                <a:srgbClr val="7030A0"/>
              </a:solidFill>
            </a:endParaRPr>
          </a:p>
        </p:txBody>
      </p:sp>
      <p:sp>
        <p:nvSpPr>
          <p:cNvPr id="3" name="Slide Number Placeholder 2">
            <a:extLst>
              <a:ext uri="{FF2B5EF4-FFF2-40B4-BE49-F238E27FC236}">
                <a16:creationId xmlns:a16="http://schemas.microsoft.com/office/drawing/2014/main" id="{64FE9E88-8C8A-4DD3-A2D6-91D77BCF062B}"/>
              </a:ext>
            </a:extLst>
          </p:cNvPr>
          <p:cNvSpPr>
            <a:spLocks noGrp="1"/>
          </p:cNvSpPr>
          <p:nvPr>
            <p:ph type="sldNum" sz="quarter" idx="12"/>
          </p:nvPr>
        </p:nvSpPr>
        <p:spPr/>
        <p:txBody>
          <a:bodyPr/>
          <a:lstStyle/>
          <a:p>
            <a:fld id="{111DB74A-73E3-49E8-8984-0D5D8C20C556}" type="slidenum">
              <a:rPr lang="en-US" smtClean="0"/>
              <a:pPr/>
              <a:t>25</a:t>
            </a:fld>
            <a:endParaRPr lang="en-US" dirty="0"/>
          </a:p>
        </p:txBody>
      </p:sp>
      <p:pic>
        <p:nvPicPr>
          <p:cNvPr id="9" name="Content Placeholder 8" descr="IMG_0355.jpg">
            <a:extLst>
              <a:ext uri="{FF2B5EF4-FFF2-40B4-BE49-F238E27FC236}">
                <a16:creationId xmlns:a16="http://schemas.microsoft.com/office/drawing/2014/main" id="{A78B0143-4F59-333F-B867-A827CF7FE50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2200" y="1412930"/>
            <a:ext cx="3962400" cy="4250691"/>
          </a:xfrm>
          <a:prstGeom prst="rect">
            <a:avLst/>
          </a:prstGeom>
        </p:spPr>
      </p:pic>
    </p:spTree>
    <p:extLst>
      <p:ext uri="{BB962C8B-B14F-4D97-AF65-F5344CB8AC3E}">
        <p14:creationId xmlns:p14="http://schemas.microsoft.com/office/powerpoint/2010/main" val="336756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314450" y="228600"/>
            <a:ext cx="5343887" cy="1691879"/>
          </a:xfrm>
        </p:spPr>
        <p:txBody>
          <a:bodyPr>
            <a:noAutofit/>
          </a:bodyPr>
          <a:lstStyle/>
          <a:p>
            <a:pPr algn="ctr"/>
            <a:r>
              <a:rPr lang="en-US" sz="4400" dirty="0">
                <a:solidFill>
                  <a:srgbClr val="2509F5"/>
                </a:solidFill>
              </a:rPr>
              <a:t>Monarch Eclosing</a:t>
            </a:r>
          </a:p>
        </p:txBody>
      </p:sp>
      <p:pic>
        <p:nvPicPr>
          <p:cNvPr id="6" name="Content Placeholder 5" descr="IMG_0357.jpg"/>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76000"/>
                    </a14:imgEffect>
                  </a14:imgLayer>
                </a14:imgProps>
              </a:ext>
              <a:ext uri="{28A0092B-C50C-407E-A947-70E740481C1C}">
                <a14:useLocalDpi xmlns:a14="http://schemas.microsoft.com/office/drawing/2010/main" val="0"/>
              </a:ext>
            </a:extLst>
          </a:blip>
          <a:srcRect l="11326" t="18673" r="-1038" b="23471"/>
          <a:stretch/>
        </p:blipFill>
        <p:spPr>
          <a:xfrm>
            <a:off x="2819400" y="1927303"/>
            <a:ext cx="4152900" cy="3600450"/>
          </a:xfrm>
          <a:prstGeom prst="rect">
            <a:avLst/>
          </a:prstGeom>
        </p:spPr>
      </p:pic>
    </p:spTree>
    <p:extLst>
      <p:ext uri="{BB962C8B-B14F-4D97-AF65-F5344CB8AC3E}">
        <p14:creationId xmlns:p14="http://schemas.microsoft.com/office/powerpoint/2010/main" val="3924876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a:r>
              <a:rPr lang="en-US" dirty="0">
                <a:solidFill>
                  <a:srgbClr val="2509F5"/>
                </a:solidFill>
              </a:rPr>
              <a:t>                IT’S  A GIRL</a:t>
            </a:r>
          </a:p>
        </p:txBody>
      </p:sp>
      <p:pic>
        <p:nvPicPr>
          <p:cNvPr id="4" name="Content Placeholder 3" descr="IMG_0345.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1676400"/>
            <a:ext cx="3460330" cy="3810000"/>
          </a:xfrm>
          <a:prstGeom prst="rect">
            <a:avLst/>
          </a:prstGeom>
        </p:spPr>
      </p:pic>
    </p:spTree>
    <p:extLst>
      <p:ext uri="{BB962C8B-B14F-4D97-AF65-F5344CB8AC3E}">
        <p14:creationId xmlns:p14="http://schemas.microsoft.com/office/powerpoint/2010/main" val="1342770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Caterpillars can be very picky.…"/>
          <p:cNvSpPr txBox="1"/>
          <p:nvPr/>
        </p:nvSpPr>
        <p:spPr>
          <a:xfrm>
            <a:off x="638666" y="5100515"/>
            <a:ext cx="7174234" cy="1175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00"/>
              </a:spcBef>
              <a:defRPr sz="3400" b="1">
                <a:solidFill>
                  <a:srgbClr val="194687"/>
                </a:solidFill>
              </a:defRPr>
            </a:pPr>
            <a:r>
              <a:t>Caterpillars can be very picky.</a:t>
            </a:r>
          </a:p>
          <a:p>
            <a:pPr algn="ctr">
              <a:spcBef>
                <a:spcPts val="300"/>
              </a:spcBef>
              <a:defRPr sz="3400" b="1">
                <a:solidFill>
                  <a:srgbClr val="194687"/>
                </a:solidFill>
              </a:defRPr>
            </a:pPr>
            <a:r>
              <a:t>Some will only eat one species of plant.</a:t>
            </a:r>
          </a:p>
        </p:txBody>
      </p:sp>
      <p:pic>
        <p:nvPicPr>
          <p:cNvPr id="512" name="image29.jpeg" descr="image29.jpeg"/>
          <p:cNvPicPr>
            <a:picLocks noChangeAspect="1"/>
          </p:cNvPicPr>
          <p:nvPr/>
        </p:nvPicPr>
        <p:blipFill>
          <a:blip r:embed="rId3"/>
          <a:stretch>
            <a:fillRect/>
          </a:stretch>
        </p:blipFill>
        <p:spPr>
          <a:xfrm>
            <a:off x="3477938" y="2589201"/>
            <a:ext cx="1495690" cy="1994252"/>
          </a:xfrm>
          <a:prstGeom prst="rect">
            <a:avLst/>
          </a:prstGeom>
          <a:ln w="12700">
            <a:miter lim="400000"/>
          </a:ln>
        </p:spPr>
      </p:pic>
      <p:pic>
        <p:nvPicPr>
          <p:cNvPr id="513" name="image30.jpeg" descr="image30.jpeg"/>
          <p:cNvPicPr>
            <a:picLocks noChangeAspect="1"/>
          </p:cNvPicPr>
          <p:nvPr/>
        </p:nvPicPr>
        <p:blipFill>
          <a:blip r:embed="rId4"/>
          <a:stretch>
            <a:fillRect/>
          </a:stretch>
        </p:blipFill>
        <p:spPr>
          <a:xfrm>
            <a:off x="5436551" y="2508347"/>
            <a:ext cx="2476680" cy="2155960"/>
          </a:xfrm>
          <a:prstGeom prst="rect">
            <a:avLst/>
          </a:prstGeom>
          <a:ln w="12700">
            <a:miter lim="400000"/>
          </a:ln>
        </p:spPr>
      </p:pic>
      <p:pic>
        <p:nvPicPr>
          <p:cNvPr id="514" name="Aristolochia_californica_image9.jpg" descr="Aristolochia_californica_image9.jpg"/>
          <p:cNvPicPr>
            <a:picLocks noChangeAspect="1"/>
          </p:cNvPicPr>
          <p:nvPr/>
        </p:nvPicPr>
        <p:blipFill>
          <a:blip r:embed="rId5"/>
          <a:stretch>
            <a:fillRect/>
          </a:stretch>
        </p:blipFill>
        <p:spPr>
          <a:xfrm>
            <a:off x="339368" y="2508347"/>
            <a:ext cx="2874614" cy="2155960"/>
          </a:xfrm>
          <a:prstGeom prst="rect">
            <a:avLst/>
          </a:prstGeom>
          <a:ln w="12700">
            <a:miter lim="400000"/>
          </a:ln>
        </p:spPr>
      </p:pic>
      <p:sp>
        <p:nvSpPr>
          <p:cNvPr id="515" name="Larval Host Plants"/>
          <p:cNvSpPr txBox="1"/>
          <p:nvPr/>
        </p:nvSpPr>
        <p:spPr>
          <a:xfrm>
            <a:off x="1629734" y="441865"/>
            <a:ext cx="50828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7100" u="sng">
                <a:solidFill>
                  <a:srgbClr val="006288"/>
                </a:solidFill>
              </a:defRPr>
            </a:lvl1pPr>
          </a:lstStyle>
          <a:p>
            <a:r>
              <a:rPr sz="5400" u="none" dirty="0">
                <a:solidFill>
                  <a:srgbClr val="3333FF"/>
                </a:solidFill>
                <a:latin typeface="Calibri Light" panose="020F0302020204030204" pitchFamily="34" charset="0"/>
                <a:cs typeface="Calibri Light" panose="020F0302020204030204" pitchFamily="34" charset="0"/>
              </a:rPr>
              <a:t>Larval Host Plants</a:t>
            </a:r>
          </a:p>
        </p:txBody>
      </p:sp>
      <p:sp>
        <p:nvSpPr>
          <p:cNvPr id="516" name="Dutchman’s Pipevine…"/>
          <p:cNvSpPr txBox="1"/>
          <p:nvPr/>
        </p:nvSpPr>
        <p:spPr>
          <a:xfrm>
            <a:off x="1028830" y="4227852"/>
            <a:ext cx="1495690" cy="35560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200"/>
            </a:pPr>
            <a:r>
              <a:t>Dutchman’s Pipevine</a:t>
            </a:r>
          </a:p>
          <a:p>
            <a:pPr algn="ctr">
              <a:defRPr sz="1200"/>
            </a:pPr>
            <a:r>
              <a:t>Aristolochia californica </a:t>
            </a:r>
          </a:p>
        </p:txBody>
      </p:sp>
      <p:sp>
        <p:nvSpPr>
          <p:cNvPr id="517" name="Larval Food = Plant"/>
          <p:cNvSpPr txBox="1"/>
          <p:nvPr/>
        </p:nvSpPr>
        <p:spPr>
          <a:xfrm>
            <a:off x="615285" y="1812862"/>
            <a:ext cx="3457826"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rPr dirty="0"/>
              <a:t>Larval Food = Plant </a:t>
            </a:r>
          </a:p>
        </p:txBody>
      </p:sp>
      <p:sp>
        <p:nvSpPr>
          <p:cNvPr id="518" name="Adult Food = Nectar"/>
          <p:cNvSpPr txBox="1"/>
          <p:nvPr/>
        </p:nvSpPr>
        <p:spPr>
          <a:xfrm>
            <a:off x="4714130" y="1812862"/>
            <a:ext cx="3626101"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t>Adult Food = Nectar </a:t>
            </a:r>
          </a:p>
        </p:txBody>
      </p:sp>
      <p:sp>
        <p:nvSpPr>
          <p:cNvPr id="519" name="Dutchman’s Pipevine…"/>
          <p:cNvSpPr txBox="1"/>
          <p:nvPr/>
        </p:nvSpPr>
        <p:spPr>
          <a:xfrm>
            <a:off x="5927046" y="4316752"/>
            <a:ext cx="1495690" cy="17780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lvl1pPr>
          </a:lstStyle>
          <a:p>
            <a:r>
              <a:rPr dirty="0"/>
              <a:t>Pipevine Swallowtail</a:t>
            </a:r>
          </a:p>
        </p:txBody>
      </p:sp>
      <p:sp>
        <p:nvSpPr>
          <p:cNvPr id="2" name="Slide Number Placeholder 1">
            <a:extLst>
              <a:ext uri="{FF2B5EF4-FFF2-40B4-BE49-F238E27FC236}">
                <a16:creationId xmlns:a16="http://schemas.microsoft.com/office/drawing/2014/main" id="{9D5EC886-45E9-C546-A502-8E3D6950FAFF}"/>
              </a:ext>
            </a:extLst>
          </p:cNvPr>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28</a:t>
            </a:fld>
            <a:endParaRPr lang="en-US"/>
          </a:p>
        </p:txBody>
      </p:sp>
    </p:spTree>
    <p:extLst>
      <p:ext uri="{BB962C8B-B14F-4D97-AF65-F5344CB8AC3E}">
        <p14:creationId xmlns:p14="http://schemas.microsoft.com/office/powerpoint/2010/main" val="273311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A491E0-B6DF-AC84-46BB-CEEC5E941A17}"/>
              </a:ext>
            </a:extLst>
          </p:cNvPr>
          <p:cNvSpPr>
            <a:spLocks noGrp="1"/>
          </p:cNvSpPr>
          <p:nvPr>
            <p:ph type="title"/>
          </p:nvPr>
        </p:nvSpPr>
        <p:spPr>
          <a:xfrm>
            <a:off x="457200" y="274638"/>
            <a:ext cx="8229600" cy="1706562"/>
          </a:xfrm>
        </p:spPr>
        <p:txBody>
          <a:bodyPr>
            <a:normAutofit fontScale="90000"/>
          </a:bodyPr>
          <a:lstStyle/>
          <a:p>
            <a:br>
              <a:rPr lang="en-US" dirty="0">
                <a:solidFill>
                  <a:srgbClr val="3333FF"/>
                </a:solidFill>
              </a:rPr>
            </a:br>
            <a:r>
              <a:rPr lang="en-US" sz="6000" dirty="0">
                <a:solidFill>
                  <a:srgbClr val="3333FF"/>
                </a:solidFill>
                <a:latin typeface="Calibri Light" panose="020F0302020204030204" pitchFamily="34" charset="0"/>
                <a:cs typeface="Calibri Light" panose="020F0302020204030204" pitchFamily="34" charset="0"/>
              </a:rPr>
              <a:t>Larval Host Plants</a:t>
            </a:r>
            <a:br>
              <a:rPr lang="en-US" sz="6000" dirty="0">
                <a:solidFill>
                  <a:srgbClr val="3333FF"/>
                </a:solidFill>
              </a:rPr>
            </a:br>
            <a:r>
              <a:rPr lang="en-US" dirty="0">
                <a:solidFill>
                  <a:srgbClr val="3333FF"/>
                </a:solidFill>
              </a:rPr>
              <a:t>where adults lay eggs</a:t>
            </a:r>
            <a:br>
              <a:rPr lang="en-US" dirty="0">
                <a:solidFill>
                  <a:srgbClr val="3333FF"/>
                </a:solidFill>
              </a:rPr>
            </a:br>
            <a:endParaRPr lang="en-US" dirty="0"/>
          </a:p>
        </p:txBody>
      </p:sp>
      <p:sp>
        <p:nvSpPr>
          <p:cNvPr id="13" name="Text Placeholder 12">
            <a:extLst>
              <a:ext uri="{FF2B5EF4-FFF2-40B4-BE49-F238E27FC236}">
                <a16:creationId xmlns:a16="http://schemas.microsoft.com/office/drawing/2014/main" id="{A0CFBD4D-9108-CBE8-2D36-90592B617F89}"/>
              </a:ext>
            </a:extLst>
          </p:cNvPr>
          <p:cNvSpPr>
            <a:spLocks noGrp="1"/>
          </p:cNvSpPr>
          <p:nvPr>
            <p:ph type="body" idx="1"/>
          </p:nvPr>
        </p:nvSpPr>
        <p:spPr>
          <a:xfrm>
            <a:off x="457200" y="1535112"/>
            <a:ext cx="8229600" cy="888431"/>
          </a:xfrm>
        </p:spPr>
        <p:txBody>
          <a:bodyPr/>
          <a:lstStyle/>
          <a:p>
            <a:r>
              <a:rPr lang="en-US" dirty="0">
                <a:solidFill>
                  <a:srgbClr val="0070C0"/>
                </a:solidFill>
              </a:rPr>
              <a:t>Food for caterpillars</a:t>
            </a:r>
          </a:p>
        </p:txBody>
      </p:sp>
      <p:sp>
        <p:nvSpPr>
          <p:cNvPr id="9" name="Content Placeholder 8">
            <a:extLst>
              <a:ext uri="{FF2B5EF4-FFF2-40B4-BE49-F238E27FC236}">
                <a16:creationId xmlns:a16="http://schemas.microsoft.com/office/drawing/2014/main" id="{19C8D8ED-430D-9207-9203-A636420E5C21}"/>
              </a:ext>
            </a:extLst>
          </p:cNvPr>
          <p:cNvSpPr>
            <a:spLocks noGrp="1"/>
          </p:cNvSpPr>
          <p:nvPr>
            <p:ph sz="half" idx="2"/>
          </p:nvPr>
        </p:nvSpPr>
        <p:spPr>
          <a:xfrm>
            <a:off x="457200" y="2423543"/>
            <a:ext cx="8229600" cy="3702620"/>
          </a:xfrm>
        </p:spPr>
        <p:txBody>
          <a:bodyPr>
            <a:normAutofit fontScale="92500" lnSpcReduction="10000"/>
          </a:bodyPr>
          <a:lstStyle/>
          <a:p>
            <a:endParaRPr lang="en-US" sz="3600" dirty="0">
              <a:solidFill>
                <a:srgbClr val="0070C0"/>
              </a:solidFill>
            </a:endParaRPr>
          </a:p>
          <a:p>
            <a:endParaRPr lang="en-US" sz="3600" dirty="0">
              <a:solidFill>
                <a:srgbClr val="0070C0"/>
              </a:solidFill>
            </a:endParaRPr>
          </a:p>
          <a:p>
            <a:endParaRPr lang="en-US" sz="3600" dirty="0">
              <a:solidFill>
                <a:srgbClr val="0070C0"/>
              </a:solidFill>
            </a:endParaRPr>
          </a:p>
          <a:p>
            <a:endParaRPr lang="en-US" sz="3600" dirty="0">
              <a:solidFill>
                <a:srgbClr val="0070C0"/>
              </a:solidFill>
            </a:endParaRPr>
          </a:p>
          <a:p>
            <a:endParaRPr lang="en-US" dirty="0">
              <a:solidFill>
                <a:srgbClr val="0070C0"/>
              </a:solidFill>
            </a:endParaRPr>
          </a:p>
          <a:p>
            <a:endParaRPr lang="en-US" dirty="0">
              <a:solidFill>
                <a:srgbClr val="0070C0"/>
              </a:solidFill>
            </a:endParaRPr>
          </a:p>
          <a:p>
            <a:r>
              <a:rPr lang="en-US" dirty="0">
                <a:solidFill>
                  <a:srgbClr val="0070C0"/>
                </a:solidFill>
              </a:rPr>
              <a:t>Narrow leaf Milkweed                                 Dutchman’s pipe</a:t>
            </a:r>
          </a:p>
        </p:txBody>
      </p:sp>
      <p:sp>
        <p:nvSpPr>
          <p:cNvPr id="3" name="Slide Number Placeholder 2">
            <a:extLst>
              <a:ext uri="{FF2B5EF4-FFF2-40B4-BE49-F238E27FC236}">
                <a16:creationId xmlns:a16="http://schemas.microsoft.com/office/drawing/2014/main" id="{D98B6721-1BF9-8255-788A-957166E7B1AD}"/>
              </a:ext>
            </a:extLst>
          </p:cNvPr>
          <p:cNvSpPr>
            <a:spLocks noGrp="1"/>
          </p:cNvSpPr>
          <p:nvPr>
            <p:ph type="sldNum" sz="quarter" idx="12"/>
          </p:nvPr>
        </p:nvSpPr>
        <p:spPr/>
        <p:txBody>
          <a:bodyPr/>
          <a:lstStyle/>
          <a:p>
            <a:fld id="{111DB74A-73E3-49E8-8984-0D5D8C20C556}" type="slidenum">
              <a:rPr lang="en-US" smtClean="0"/>
              <a:pPr/>
              <a:t>29</a:t>
            </a:fld>
            <a:endParaRPr lang="en-US" dirty="0"/>
          </a:p>
        </p:txBody>
      </p:sp>
      <p:pic>
        <p:nvPicPr>
          <p:cNvPr id="12" name="Content Placeholder 11">
            <a:extLst>
              <a:ext uri="{FF2B5EF4-FFF2-40B4-BE49-F238E27FC236}">
                <a16:creationId xmlns:a16="http://schemas.microsoft.com/office/drawing/2014/main" id="{FF44EB37-E8D0-37E5-CE56-0D91C7998350}"/>
              </a:ext>
            </a:extLst>
          </p:cNvPr>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tretch/>
        </p:blipFill>
        <p:spPr bwMode="auto">
          <a:xfrm>
            <a:off x="4905375" y="2633258"/>
            <a:ext cx="2409825" cy="298450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746061A-9F6E-A4CF-03C5-C920D37EE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42" t="21240" r="13534" b="17949"/>
          <a:stretch/>
        </p:blipFill>
        <p:spPr bwMode="auto">
          <a:xfrm>
            <a:off x="483358" y="3103278"/>
            <a:ext cx="2504536" cy="2343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559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a:t>
            </a:r>
            <a:r>
              <a:rPr lang="en-US" sz="2400" b="0" dirty="0" err="1"/>
              <a:t>pcmg.ucanr.</a:t>
            </a:r>
            <a:r>
              <a:rPr lang="en-US" dirty="0" err="1"/>
              <a:t>edu</a:t>
            </a:r>
            <a:endParaRPr lang="en-US" sz="2400" b="0" dirty="0"/>
          </a:p>
          <a:p>
            <a:pPr lvl="1"/>
            <a:r>
              <a:rPr lang="en-US" sz="2400" b="0" dirty="0"/>
              <a:t>Facebook, Instagram, X, You Tube</a:t>
            </a:r>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pic>
        <p:nvPicPr>
          <p:cNvPr id="2" name="Picture 1">
            <a:extLst>
              <a:ext uri="{FF2B5EF4-FFF2-40B4-BE49-F238E27FC236}">
                <a16:creationId xmlns:a16="http://schemas.microsoft.com/office/drawing/2014/main" id="{CDB79C27-F3C4-9327-4BF8-D2EDC7C772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D37A2-E96F-5AD8-144A-FBB5C734A367}"/>
              </a:ext>
            </a:extLst>
          </p:cNvPr>
          <p:cNvSpPr>
            <a:spLocks noGrp="1"/>
          </p:cNvSpPr>
          <p:nvPr>
            <p:ph type="title"/>
          </p:nvPr>
        </p:nvSpPr>
        <p:spPr/>
        <p:txBody>
          <a:bodyPr/>
          <a:lstStyle/>
          <a:p>
            <a:r>
              <a:rPr lang="en-US" sz="4400" dirty="0">
                <a:solidFill>
                  <a:srgbClr val="3333FF"/>
                </a:solidFill>
              </a:rPr>
              <a:t>Larval Host Plants</a:t>
            </a:r>
            <a:endParaRPr lang="en-US" dirty="0"/>
          </a:p>
        </p:txBody>
      </p:sp>
      <p:sp>
        <p:nvSpPr>
          <p:cNvPr id="6" name="Content Placeholder 5">
            <a:extLst>
              <a:ext uri="{FF2B5EF4-FFF2-40B4-BE49-F238E27FC236}">
                <a16:creationId xmlns:a16="http://schemas.microsoft.com/office/drawing/2014/main" id="{40D01064-0355-E54E-BAC3-8DED28E9E218}"/>
              </a:ext>
            </a:extLst>
          </p:cNvPr>
          <p:cNvSpPr>
            <a:spLocks noGrp="1"/>
          </p:cNvSpPr>
          <p:nvPr>
            <p:ph idx="1"/>
          </p:nvPr>
        </p:nvSpPr>
        <p:spPr>
          <a:xfrm>
            <a:off x="457200" y="1600200"/>
            <a:ext cx="8229600" cy="4876799"/>
          </a:xfrm>
        </p:spPr>
        <p:txBody>
          <a:bodyPr>
            <a:normAutofit fontScale="92500" lnSpcReduction="10000"/>
          </a:bodyPr>
          <a:lstStyle/>
          <a:p>
            <a:pPr marL="457200" indent="-457200">
              <a:buFont typeface="Wingdings" panose="05000000000000000000" pitchFamily="2" charset="2"/>
              <a:buChar char="ü"/>
            </a:pPr>
            <a:r>
              <a:rPr lang="en-US" dirty="0"/>
              <a:t>Caterpillars cause damage to host plants </a:t>
            </a:r>
          </a:p>
          <a:p>
            <a:pPr marL="457200" indent="-457200">
              <a:buFont typeface="Wingdings" panose="05000000000000000000" pitchFamily="2" charset="2"/>
              <a:buChar char="ü"/>
            </a:pPr>
            <a:r>
              <a:rPr lang="en-US" dirty="0"/>
              <a:t>Be willing to put up with holes in leaves</a:t>
            </a:r>
          </a:p>
          <a:p>
            <a:pPr marL="457200" indent="-457200">
              <a:buFont typeface="Wingdings" panose="05000000000000000000" pitchFamily="2" charset="2"/>
              <a:buChar char="ü"/>
            </a:pPr>
            <a:r>
              <a:rPr lang="en-US" dirty="0"/>
              <a:t>Plant may disappear for the season</a:t>
            </a:r>
          </a:p>
          <a:p>
            <a:pPr marL="457200" indent="-457200">
              <a:buFont typeface="Wingdings" panose="05000000000000000000" pitchFamily="2" charset="2"/>
              <a:buChar char="ü"/>
            </a:pPr>
            <a:endParaRPr lang="en-US" dirty="0"/>
          </a:p>
          <a:p>
            <a:endParaRPr lang="en-US" dirty="0"/>
          </a:p>
          <a:p>
            <a:endParaRPr lang="en-US" dirty="0"/>
          </a:p>
          <a:p>
            <a:endParaRPr lang="en-US" dirty="0"/>
          </a:p>
          <a:p>
            <a:r>
              <a:rPr lang="en-US" dirty="0"/>
              <a:t>                 </a:t>
            </a:r>
          </a:p>
          <a:p>
            <a:r>
              <a:rPr lang="en-US" dirty="0"/>
              <a:t>                              </a:t>
            </a:r>
            <a:r>
              <a:rPr lang="en-US" sz="2600" dirty="0"/>
              <a:t>Western Tiger Swallowtail</a:t>
            </a:r>
          </a:p>
        </p:txBody>
      </p:sp>
      <p:sp>
        <p:nvSpPr>
          <p:cNvPr id="3" name="Slide Number Placeholder 2">
            <a:extLst>
              <a:ext uri="{FF2B5EF4-FFF2-40B4-BE49-F238E27FC236}">
                <a16:creationId xmlns:a16="http://schemas.microsoft.com/office/drawing/2014/main" id="{2727E3A7-7612-71DB-8036-3C7712204380}"/>
              </a:ext>
            </a:extLst>
          </p:cNvPr>
          <p:cNvSpPr>
            <a:spLocks noGrp="1"/>
          </p:cNvSpPr>
          <p:nvPr>
            <p:ph type="sldNum" sz="quarter" idx="12"/>
          </p:nvPr>
        </p:nvSpPr>
        <p:spPr/>
        <p:txBody>
          <a:bodyPr/>
          <a:lstStyle/>
          <a:p>
            <a:fld id="{111DB74A-73E3-49E8-8984-0D5D8C20C556}" type="slidenum">
              <a:rPr lang="en-US" smtClean="0"/>
              <a:pPr/>
              <a:t>30</a:t>
            </a:fld>
            <a:endParaRPr lang="en-US" dirty="0"/>
          </a:p>
        </p:txBody>
      </p:sp>
      <p:pic>
        <p:nvPicPr>
          <p:cNvPr id="7" name="Picture 6">
            <a:extLst>
              <a:ext uri="{FF2B5EF4-FFF2-40B4-BE49-F238E27FC236}">
                <a16:creationId xmlns:a16="http://schemas.microsoft.com/office/drawing/2014/main" id="{309BC1A7-8641-5384-6636-FD129F256B6C}"/>
              </a:ext>
            </a:extLst>
          </p:cNvPr>
          <p:cNvPicPr>
            <a:picLocks noChangeAspect="1"/>
          </p:cNvPicPr>
          <p:nvPr/>
        </p:nvPicPr>
        <p:blipFill>
          <a:blip r:embed="rId2"/>
          <a:stretch>
            <a:fillRect/>
          </a:stretch>
        </p:blipFill>
        <p:spPr>
          <a:xfrm>
            <a:off x="981978" y="3684587"/>
            <a:ext cx="1930400" cy="1943100"/>
          </a:xfrm>
          <a:prstGeom prst="rect">
            <a:avLst/>
          </a:prstGeom>
        </p:spPr>
      </p:pic>
      <p:pic>
        <p:nvPicPr>
          <p:cNvPr id="8" name="Caterpillars_Surface701.jpg" descr="Caterpillars_Surface701.jpg">
            <a:extLst>
              <a:ext uri="{FF2B5EF4-FFF2-40B4-BE49-F238E27FC236}">
                <a16:creationId xmlns:a16="http://schemas.microsoft.com/office/drawing/2014/main" id="{BAC35942-F675-BA1E-0174-DB528B9D80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0620" y="3429000"/>
            <a:ext cx="2732830" cy="2049621"/>
          </a:xfrm>
          <a:prstGeom prst="rect">
            <a:avLst/>
          </a:prstGeom>
          <a:ln w="12700">
            <a:miter lim="400000"/>
          </a:ln>
        </p:spPr>
      </p:pic>
      <p:pic>
        <p:nvPicPr>
          <p:cNvPr id="9" name="29794.jpg" descr="29794.jpg">
            <a:extLst>
              <a:ext uri="{FF2B5EF4-FFF2-40B4-BE49-F238E27FC236}">
                <a16:creationId xmlns:a16="http://schemas.microsoft.com/office/drawing/2014/main" id="{40FF9C4F-9EE5-DA9C-2F35-919FF7A8B6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1624" y="3394487"/>
            <a:ext cx="2123116" cy="1930402"/>
          </a:xfrm>
          <a:prstGeom prst="rect">
            <a:avLst/>
          </a:prstGeom>
          <a:ln w="12700">
            <a:miter lim="400000"/>
          </a:ln>
        </p:spPr>
      </p:pic>
    </p:spTree>
    <p:extLst>
      <p:ext uri="{BB962C8B-B14F-4D97-AF65-F5344CB8AC3E}">
        <p14:creationId xmlns:p14="http://schemas.microsoft.com/office/powerpoint/2010/main" val="4209803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EA0E-C0EC-1029-17BC-3641FCABE507}"/>
              </a:ext>
            </a:extLst>
          </p:cNvPr>
          <p:cNvSpPr>
            <a:spLocks noGrp="1"/>
          </p:cNvSpPr>
          <p:nvPr>
            <p:ph type="title"/>
          </p:nvPr>
        </p:nvSpPr>
        <p:spPr/>
        <p:txBody>
          <a:bodyPr/>
          <a:lstStyle/>
          <a:p>
            <a:r>
              <a:rPr lang="en-US" dirty="0">
                <a:solidFill>
                  <a:srgbClr val="3333FF"/>
                </a:solidFill>
              </a:rPr>
              <a:t>Monarch Larval Host Plants</a:t>
            </a:r>
          </a:p>
        </p:txBody>
      </p:sp>
      <p:sp>
        <p:nvSpPr>
          <p:cNvPr id="10" name="Text Placeholder 9">
            <a:extLst>
              <a:ext uri="{FF2B5EF4-FFF2-40B4-BE49-F238E27FC236}">
                <a16:creationId xmlns:a16="http://schemas.microsoft.com/office/drawing/2014/main" id="{1AD62233-CC11-053A-B37D-C41E6B43F276}"/>
              </a:ext>
            </a:extLst>
          </p:cNvPr>
          <p:cNvSpPr>
            <a:spLocks noGrp="1"/>
          </p:cNvSpPr>
          <p:nvPr>
            <p:ph type="body" idx="1"/>
          </p:nvPr>
        </p:nvSpPr>
        <p:spPr>
          <a:xfrm>
            <a:off x="457200" y="1535113"/>
            <a:ext cx="8229600" cy="4484687"/>
          </a:xfrm>
        </p:spPr>
        <p:txBody>
          <a:bodyPr>
            <a:normAutofit/>
          </a:bodyPr>
          <a:lstStyle/>
          <a:p>
            <a:pPr algn="l"/>
            <a:r>
              <a:rPr lang="en-US" sz="2400" dirty="0"/>
              <a:t>       Narrow leaf milkweed</a:t>
            </a:r>
          </a:p>
          <a:p>
            <a:pPr algn="l"/>
            <a:r>
              <a:rPr lang="en-US" sz="2400" dirty="0"/>
              <a:t>      (aka Mexican whorled)	    Purple or Heartleaf Milkweed </a:t>
            </a:r>
            <a:endParaRPr lang="en-US" sz="2400" i="1" dirty="0"/>
          </a:p>
          <a:p>
            <a:pPr algn="l"/>
            <a:r>
              <a:rPr lang="en-US" sz="2400" i="1" dirty="0"/>
              <a:t>       Asclepias </a:t>
            </a:r>
            <a:r>
              <a:rPr lang="en-US" sz="2400" i="1" dirty="0" err="1"/>
              <a:t>fascicularis</a:t>
            </a:r>
            <a:r>
              <a:rPr lang="en-US" sz="2400" i="1" dirty="0"/>
              <a:t>		Asclepias cordifolia</a:t>
            </a:r>
          </a:p>
        </p:txBody>
      </p:sp>
      <p:pic>
        <p:nvPicPr>
          <p:cNvPr id="7" name="Unknown-1.jpg" descr="Unknown-1.jpg">
            <a:extLst>
              <a:ext uri="{FF2B5EF4-FFF2-40B4-BE49-F238E27FC236}">
                <a16:creationId xmlns:a16="http://schemas.microsoft.com/office/drawing/2014/main" id="{E7550C02-0C2A-1D5E-774E-630CCAAE99BF}"/>
              </a:ext>
            </a:extLst>
          </p:cNvPr>
          <p:cNvPicPr>
            <a:picLocks noGrp="1" noChangeAspect="1"/>
          </p:cNvPicPr>
          <p:nvPr>
            <p:ph sz="half" idx="2"/>
          </p:nvPr>
        </p:nvPicPr>
        <p:blipFill>
          <a:blip r:embed="rId3"/>
          <a:stretch>
            <a:fillRect/>
          </a:stretch>
        </p:blipFill>
        <p:spPr>
          <a:xfrm>
            <a:off x="685800" y="1904999"/>
            <a:ext cx="3471568" cy="2600325"/>
          </a:xfrm>
          <a:prstGeom prst="rect">
            <a:avLst/>
          </a:prstGeom>
          <a:ln w="12700">
            <a:miter lim="400000"/>
          </a:ln>
        </p:spPr>
      </p:pic>
      <p:sp>
        <p:nvSpPr>
          <p:cNvPr id="4" name="Slide Number Placeholder 3">
            <a:extLst>
              <a:ext uri="{FF2B5EF4-FFF2-40B4-BE49-F238E27FC236}">
                <a16:creationId xmlns:a16="http://schemas.microsoft.com/office/drawing/2014/main" id="{7B350DF5-58F8-FDBC-3485-1C7D8EA85927}"/>
              </a:ext>
            </a:extLst>
          </p:cNvPr>
          <p:cNvSpPr>
            <a:spLocks noGrp="1"/>
          </p:cNvSpPr>
          <p:nvPr>
            <p:ph type="sldNum" sz="quarter" idx="12"/>
          </p:nvPr>
        </p:nvSpPr>
        <p:spPr/>
        <p:txBody>
          <a:bodyPr/>
          <a:lstStyle/>
          <a:p>
            <a:fld id="{86CB4B4D-7CA3-9044-876B-883B54F8677D}" type="slidenum">
              <a:rPr lang="en-US" smtClean="0"/>
              <a:t>31</a:t>
            </a:fld>
            <a:endParaRPr lang="en-US"/>
          </a:p>
        </p:txBody>
      </p:sp>
      <p:pic>
        <p:nvPicPr>
          <p:cNvPr id="8" name="images-2.jpg" descr="images-2.jpg">
            <a:extLst>
              <a:ext uri="{FF2B5EF4-FFF2-40B4-BE49-F238E27FC236}">
                <a16:creationId xmlns:a16="http://schemas.microsoft.com/office/drawing/2014/main" id="{E4EFA9E0-5693-D436-D270-922629BA1EAB}"/>
              </a:ext>
            </a:extLst>
          </p:cNvPr>
          <p:cNvPicPr>
            <a:picLocks noGrp="1" noChangeAspect="1"/>
          </p:cNvPicPr>
          <p:nvPr>
            <p:ph sz="half" idx="4294967295"/>
          </p:nvPr>
        </p:nvPicPr>
        <p:blipFill>
          <a:blip r:embed="rId4"/>
          <a:stretch>
            <a:fillRect/>
          </a:stretch>
        </p:blipFill>
        <p:spPr>
          <a:xfrm>
            <a:off x="4998007" y="1535113"/>
            <a:ext cx="2552700" cy="3403600"/>
          </a:xfrm>
          <a:prstGeom prst="rect">
            <a:avLst/>
          </a:prstGeom>
          <a:ln w="12700">
            <a:miter lim="400000"/>
          </a:ln>
        </p:spPr>
      </p:pic>
    </p:spTree>
    <p:extLst>
      <p:ext uri="{BB962C8B-B14F-4D97-AF65-F5344CB8AC3E}">
        <p14:creationId xmlns:p14="http://schemas.microsoft.com/office/powerpoint/2010/main" val="1448858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 Placeholder 1"/>
          <p:cNvSpPr txBox="1">
            <a:spLocks noGrp="1"/>
          </p:cNvSpPr>
          <p:nvPr>
            <p:ph type="body" idx="1"/>
          </p:nvPr>
        </p:nvSpPr>
        <p:spPr>
          <a:xfrm>
            <a:off x="3615744" y="2677775"/>
            <a:ext cx="4913451" cy="3544212"/>
          </a:xfrm>
          <a:prstGeom prst="rect">
            <a:avLst/>
          </a:prstGeom>
        </p:spPr>
        <p:txBody>
          <a:bodyPr lIns="50800" tIns="50800" rIns="50800" bIns="50800"/>
          <a:lstStyle/>
          <a:p>
            <a:pPr marL="0" marR="40639" indent="0">
              <a:lnSpc>
                <a:spcPct val="90000"/>
              </a:lnSpc>
              <a:spcBef>
                <a:spcPts val="1200"/>
              </a:spcBef>
              <a:defRPr sz="3600" b="1">
                <a:solidFill>
                  <a:schemeClr val="accent1">
                    <a:satOff val="-4409"/>
                    <a:lumOff val="-10509"/>
                  </a:schemeClr>
                </a:solidFill>
                <a:uFill>
                  <a:solidFill>
                    <a:srgbClr val="945200"/>
                  </a:solidFill>
                </a:uFill>
              </a:defRPr>
            </a:pPr>
            <a:r>
              <a:rPr lang="en-US" dirty="0"/>
              <a:t>F</a:t>
            </a:r>
            <a:r>
              <a:rPr dirty="0"/>
              <a:t>lat</a:t>
            </a:r>
            <a:r>
              <a:rPr lang="en-US" dirty="0"/>
              <a:t>,</a:t>
            </a:r>
            <a:r>
              <a:rPr dirty="0"/>
              <a:t> daisy-type flowers</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or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clusters of small flowers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in umbels or spikes</a:t>
            </a:r>
          </a:p>
        </p:txBody>
      </p:sp>
      <p:sp>
        <p:nvSpPr>
          <p:cNvPr id="2" name="Slide Number Placeholder 1">
            <a:extLst>
              <a:ext uri="{FF2B5EF4-FFF2-40B4-BE49-F238E27FC236}">
                <a16:creationId xmlns:a16="http://schemas.microsoft.com/office/drawing/2014/main" id="{9365F045-C407-4340-AD55-5F460126637C}"/>
              </a:ext>
            </a:extLst>
          </p:cNvPr>
          <p:cNvSpPr>
            <a:spLocks noGrp="1"/>
          </p:cNvSpPr>
          <p:nvPr>
            <p:ph type="sldNum" sz="quarter" idx="4294967295"/>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32</a:t>
            </a:fld>
            <a:endParaRPr lang="en-US"/>
          </a:p>
        </p:txBody>
      </p:sp>
      <p:sp>
        <p:nvSpPr>
          <p:cNvPr id="442" name="Coreopsis"/>
          <p:cNvSpPr txBox="1"/>
          <p:nvPr/>
        </p:nvSpPr>
        <p:spPr>
          <a:xfrm>
            <a:off x="342091" y="5873174"/>
            <a:ext cx="184666"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sz="2000" b="1" i="1">
                <a:solidFill>
                  <a:srgbClr val="011993"/>
                </a:solidFill>
                <a:uFill>
                  <a:solidFill>
                    <a:srgbClr val="945200"/>
                  </a:solidFill>
                </a:uFill>
                <a:latin typeface="Arial"/>
                <a:ea typeface="Arial"/>
                <a:cs typeface="Arial"/>
                <a:sym typeface="Arial"/>
              </a:defRPr>
            </a:lvl1pPr>
          </a:lstStyle>
          <a:p>
            <a:endParaRPr sz="1600" i="0" dirty="0"/>
          </a:p>
        </p:txBody>
      </p:sp>
      <p:sp>
        <p:nvSpPr>
          <p:cNvPr id="444" name="Adult Food Supply"/>
          <p:cNvSpPr txBox="1"/>
          <p:nvPr/>
        </p:nvSpPr>
        <p:spPr>
          <a:xfrm>
            <a:off x="1815684" y="603604"/>
            <a:ext cx="5193664"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lang="en-US" dirty="0">
                <a:solidFill>
                  <a:srgbClr val="3333FF"/>
                </a:solidFill>
              </a:rPr>
              <a:t>  </a:t>
            </a:r>
            <a:r>
              <a:rPr lang="en-US" dirty="0">
                <a:solidFill>
                  <a:srgbClr val="3333FF"/>
                </a:solidFill>
                <a:latin typeface="Calibri Light" panose="020F0302020204030204" pitchFamily="34" charset="0"/>
                <a:cs typeface="Calibri Light" panose="020F0302020204030204" pitchFamily="34" charset="0"/>
              </a:rPr>
              <a:t>Adult Food Supply </a:t>
            </a:r>
            <a:endParaRPr dirty="0">
              <a:solidFill>
                <a:srgbClr val="3333FF"/>
              </a:solidFill>
              <a:latin typeface="Calibri Light" panose="020F0302020204030204" pitchFamily="34" charset="0"/>
              <a:cs typeface="Calibri Light" panose="020F0302020204030204" pitchFamily="34" charset="0"/>
            </a:endParaRPr>
          </a:p>
        </p:txBody>
      </p:sp>
      <p:sp>
        <p:nvSpPr>
          <p:cNvPr id="445" name="Butterflies land on a flower to drink nectar."/>
          <p:cNvSpPr txBox="1"/>
          <p:nvPr/>
        </p:nvSpPr>
        <p:spPr>
          <a:xfrm>
            <a:off x="893881" y="1683106"/>
            <a:ext cx="7356238" cy="58674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a:lnSpc>
                <a:spcPct val="90000"/>
              </a:lnSpc>
              <a:spcBef>
                <a:spcPts val="1200"/>
              </a:spcBef>
              <a:defRPr sz="3200" b="1">
                <a:solidFill>
                  <a:schemeClr val="accent1">
                    <a:satOff val="-4409"/>
                    <a:lumOff val="-10509"/>
                  </a:schemeClr>
                </a:solidFill>
                <a:uFill>
                  <a:solidFill>
                    <a:srgbClr val="945200"/>
                  </a:solidFill>
                </a:uFill>
              </a:defRPr>
            </a:lvl1pPr>
          </a:lstStyle>
          <a:p>
            <a:r>
              <a:rPr dirty="0"/>
              <a:t>Butterflies land on a flower to drink nectar.</a:t>
            </a:r>
          </a:p>
        </p:txBody>
      </p:sp>
      <p:pic>
        <p:nvPicPr>
          <p:cNvPr id="4" name="Picture 3">
            <a:extLst>
              <a:ext uri="{FF2B5EF4-FFF2-40B4-BE49-F238E27FC236}">
                <a16:creationId xmlns:a16="http://schemas.microsoft.com/office/drawing/2014/main" id="{CD85DB23-D2D2-0B0F-68C3-C0D9312E0D2E}"/>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14191" t="6370" r="44871" b="50864"/>
          <a:stretch>
            <a:fillRect/>
          </a:stretch>
        </p:blipFill>
        <p:spPr bwMode="auto">
          <a:xfrm>
            <a:off x="614805" y="2484081"/>
            <a:ext cx="2433194" cy="33890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800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ext Placeholder 1"/>
          <p:cNvSpPr txBox="1">
            <a:spLocks noGrp="1"/>
          </p:cNvSpPr>
          <p:nvPr>
            <p:ph type="body" idx="1"/>
          </p:nvPr>
        </p:nvSpPr>
        <p:spPr>
          <a:xfrm>
            <a:off x="609600" y="838200"/>
            <a:ext cx="8229600" cy="4876800"/>
          </a:xfrm>
          <a:prstGeom prst="rect">
            <a:avLst/>
          </a:prstGeom>
        </p:spPr>
        <p:txBody>
          <a:bodyPr lIns="50800" tIns="50800" rIns="50800" bIns="50800">
            <a:normAutofit fontScale="92500" lnSpcReduction="20000"/>
          </a:bodyPr>
          <a:lstStyle/>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endParaRPr lang="en-US" dirty="0"/>
          </a:p>
          <a:p>
            <a:pPr marL="457200" marR="40639" indent="-457200">
              <a:spcBef>
                <a:spcPts val="1200"/>
              </a:spcBef>
              <a:buFont typeface="Wingdings" panose="05000000000000000000" pitchFamily="2" charset="2"/>
              <a:buChar char="ü"/>
              <a:defRPr b="1">
                <a:solidFill>
                  <a:schemeClr val="accent1">
                    <a:satOff val="-4409"/>
                    <a:lumOff val="-10509"/>
                  </a:schemeClr>
                </a:solidFill>
                <a:uFill>
                  <a:solidFill>
                    <a:srgbClr val="945200"/>
                  </a:solidFill>
                </a:uFill>
                <a:latin typeface="Arial"/>
                <a:ea typeface="Arial"/>
                <a:cs typeface="Arial"/>
                <a:sym typeface="Arial"/>
              </a:defRPr>
            </a:pPr>
            <a:r>
              <a:rPr sz="2800" dirty="0"/>
              <a:t>Nectar</a:t>
            </a:r>
            <a:endParaRPr sz="2800" i="1" dirty="0"/>
          </a:p>
          <a:p>
            <a:pPr marL="457200" marR="40639" indent="-457200">
              <a:spcBef>
                <a:spcPts val="1200"/>
              </a:spcBef>
              <a:buFont typeface="Wingdings" panose="05000000000000000000" pitchFamily="2" charset="2"/>
              <a:buChar char="ü"/>
              <a:defRPr b="1" i="1">
                <a:solidFill>
                  <a:schemeClr val="accent1">
                    <a:satOff val="-4409"/>
                    <a:lumOff val="-10509"/>
                  </a:schemeClr>
                </a:solidFill>
                <a:uFill>
                  <a:solidFill>
                    <a:srgbClr val="945200"/>
                  </a:solidFill>
                </a:uFill>
                <a:latin typeface="Arial"/>
                <a:ea typeface="Arial"/>
                <a:cs typeface="Arial"/>
                <a:sym typeface="Arial"/>
              </a:defRPr>
            </a:pPr>
            <a:r>
              <a:rPr lang="en-US" sz="2800" dirty="0"/>
              <a:t>P</a:t>
            </a:r>
            <a:r>
              <a:rPr sz="2800" dirty="0"/>
              <a:t>ink, red, purple, </a:t>
            </a:r>
            <a:endParaRPr lang="en-US" sz="2800" dirty="0"/>
          </a:p>
          <a:p>
            <a:pPr marL="0" marR="40639" indent="0">
              <a:spcBef>
                <a:spcPts val="1200"/>
              </a:spcBef>
              <a:defRPr b="1" i="1">
                <a:solidFill>
                  <a:schemeClr val="accent1">
                    <a:satOff val="-4409"/>
                    <a:lumOff val="-10509"/>
                  </a:schemeClr>
                </a:solidFill>
                <a:uFill>
                  <a:solidFill>
                    <a:srgbClr val="945200"/>
                  </a:solidFill>
                </a:uFill>
                <a:latin typeface="Arial"/>
                <a:ea typeface="Arial"/>
                <a:cs typeface="Arial"/>
                <a:sym typeface="Arial"/>
              </a:defRPr>
            </a:pPr>
            <a:r>
              <a:rPr lang="en-US" sz="2800" dirty="0"/>
              <a:t>    </a:t>
            </a:r>
            <a:r>
              <a:rPr sz="2800" dirty="0"/>
              <a:t>yellow and orange flowers</a:t>
            </a:r>
            <a:endParaRPr lang="en-US" sz="2800" dirty="0"/>
          </a:p>
          <a:p>
            <a:pPr marL="457200" marR="40639" indent="-457200">
              <a:spcBef>
                <a:spcPts val="1200"/>
              </a:spcBef>
              <a:buFont typeface="Wingdings" panose="05000000000000000000" pitchFamily="2" charset="2"/>
              <a:buChar char="ü"/>
              <a:defRPr b="1" i="1">
                <a:solidFill>
                  <a:schemeClr val="accent1">
                    <a:satOff val="-4409"/>
                    <a:lumOff val="-10509"/>
                  </a:schemeClr>
                </a:solidFill>
                <a:uFill>
                  <a:solidFill>
                    <a:srgbClr val="945200"/>
                  </a:solidFill>
                </a:uFill>
                <a:latin typeface="Arial"/>
                <a:ea typeface="Arial"/>
                <a:cs typeface="Arial"/>
                <a:sym typeface="Arial"/>
              </a:defRPr>
            </a:pPr>
            <a:endParaRPr lang="en-US" sz="2800" u="sng" dirty="0"/>
          </a:p>
          <a:p>
            <a:pPr marL="457200" marR="40639" indent="-457200">
              <a:spcBef>
                <a:spcPts val="1200"/>
              </a:spcBef>
              <a:buFont typeface="Wingdings" panose="05000000000000000000" pitchFamily="2" charset="2"/>
              <a:buChar char="ü"/>
              <a:defRPr b="1" i="1">
                <a:solidFill>
                  <a:schemeClr val="accent1">
                    <a:satOff val="-4409"/>
                    <a:lumOff val="-10509"/>
                  </a:schemeClr>
                </a:solidFill>
                <a:uFill>
                  <a:solidFill>
                    <a:srgbClr val="945200"/>
                  </a:solidFill>
                </a:uFill>
                <a:latin typeface="Arial"/>
                <a:ea typeface="Arial"/>
                <a:cs typeface="Arial"/>
                <a:sym typeface="Arial"/>
              </a:defRPr>
            </a:pPr>
            <a:r>
              <a:rPr lang="en-US" sz="2800" dirty="0"/>
              <a:t>L</a:t>
            </a:r>
            <a:r>
              <a:rPr sz="2800" dirty="0"/>
              <a:t>arge masses of </a:t>
            </a:r>
            <a:endParaRPr lang="en-US" sz="2800" dirty="0"/>
          </a:p>
          <a:p>
            <a:pPr marL="0" marR="40639" indent="0">
              <a:spcBef>
                <a:spcPts val="1200"/>
              </a:spcBef>
              <a:defRPr b="1" i="1">
                <a:solidFill>
                  <a:schemeClr val="accent1">
                    <a:satOff val="-4409"/>
                    <a:lumOff val="-10509"/>
                  </a:schemeClr>
                </a:solidFill>
                <a:uFill>
                  <a:solidFill>
                    <a:srgbClr val="945200"/>
                  </a:solidFill>
                </a:uFill>
                <a:latin typeface="Arial"/>
                <a:ea typeface="Arial"/>
                <a:cs typeface="Arial"/>
                <a:sym typeface="Arial"/>
              </a:defRPr>
            </a:pPr>
            <a:r>
              <a:rPr lang="en-US" sz="2800" dirty="0"/>
              <a:t>     </a:t>
            </a:r>
            <a:r>
              <a:rPr sz="2800" dirty="0"/>
              <a:t>a single color</a:t>
            </a:r>
          </a:p>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endParaRPr lang="en-US" sz="2800" dirty="0"/>
          </a:p>
          <a:p>
            <a:pPr marL="457200" marR="40639" indent="-457200">
              <a:spcBef>
                <a:spcPts val="1200"/>
              </a:spcBef>
              <a:buFont typeface="Wingdings" panose="05000000000000000000" pitchFamily="2" charset="2"/>
              <a:buChar char="ü"/>
              <a:defRPr b="1">
                <a:solidFill>
                  <a:schemeClr val="accent1">
                    <a:satOff val="-4409"/>
                    <a:lumOff val="-10509"/>
                  </a:schemeClr>
                </a:solidFill>
                <a:uFill>
                  <a:solidFill>
                    <a:srgbClr val="945200"/>
                  </a:solidFill>
                </a:uFill>
                <a:latin typeface="Arial"/>
                <a:ea typeface="Arial"/>
                <a:cs typeface="Arial"/>
                <a:sym typeface="Arial"/>
              </a:defRPr>
            </a:pPr>
            <a:r>
              <a:rPr sz="2800" dirty="0"/>
              <a:t>At least 3’ x 3’</a:t>
            </a:r>
          </a:p>
        </p:txBody>
      </p:sp>
      <p:sp>
        <p:nvSpPr>
          <p:cNvPr id="2" name="Slide Number Placeholder 1">
            <a:extLst>
              <a:ext uri="{FF2B5EF4-FFF2-40B4-BE49-F238E27FC236}">
                <a16:creationId xmlns:a16="http://schemas.microsoft.com/office/drawing/2014/main" id="{F0BFE9C9-7915-7A40-AF1D-4B9CC9F9AE40}"/>
              </a:ext>
            </a:extLst>
          </p:cNvPr>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33</a:t>
            </a:fld>
            <a:endParaRPr lang="en-US"/>
          </a:p>
        </p:txBody>
      </p:sp>
      <p:sp>
        <p:nvSpPr>
          <p:cNvPr id="436" name="Adult Food Supply"/>
          <p:cNvSpPr txBox="1"/>
          <p:nvPr/>
        </p:nvSpPr>
        <p:spPr>
          <a:xfrm>
            <a:off x="2031284" y="603604"/>
            <a:ext cx="4762456"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solidFill>
                  <a:srgbClr val="3333FF"/>
                </a:solidFill>
                <a:latin typeface="Calibri Light" panose="020F0302020204030204" pitchFamily="34" charset="0"/>
                <a:cs typeface="Calibri Light" panose="020F0302020204030204" pitchFamily="34" charset="0"/>
              </a:rPr>
              <a:t>Adult Food Supply</a:t>
            </a:r>
          </a:p>
        </p:txBody>
      </p:sp>
      <p:pic>
        <p:nvPicPr>
          <p:cNvPr id="3" name="Picture 2">
            <a:extLst>
              <a:ext uri="{FF2B5EF4-FFF2-40B4-BE49-F238E27FC236}">
                <a16:creationId xmlns:a16="http://schemas.microsoft.com/office/drawing/2014/main" id="{17333998-9846-40CF-1DCC-0D1E8BAACDD9}"/>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3525" t="16425" b="33217"/>
          <a:stretch>
            <a:fillRect/>
          </a:stretch>
        </p:blipFill>
        <p:spPr bwMode="auto">
          <a:xfrm>
            <a:off x="4127320" y="3048000"/>
            <a:ext cx="3719266" cy="2819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0853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ext Placeholder 1"/>
          <p:cNvSpPr txBox="1">
            <a:spLocks noGrp="1"/>
          </p:cNvSpPr>
          <p:nvPr>
            <p:ph type="body" idx="1"/>
          </p:nvPr>
        </p:nvSpPr>
        <p:spPr>
          <a:xfrm>
            <a:off x="457200" y="1600201"/>
            <a:ext cx="8229600" cy="3581399"/>
          </a:xfrm>
          <a:prstGeom prst="rect">
            <a:avLst/>
          </a:prstGeom>
        </p:spPr>
        <p:txBody>
          <a:bodyPr lIns="50800" tIns="50800" rIns="50800" bIns="50800"/>
          <a:lstStyle/>
          <a:p>
            <a:pPr>
              <a:defRPr sz="3700" b="1"/>
            </a:pPr>
            <a:r>
              <a:rPr lang="en-US" dirty="0"/>
              <a:t>                   </a:t>
            </a:r>
            <a:r>
              <a:rPr dirty="0"/>
              <a:t>Daisy-type </a:t>
            </a:r>
            <a:r>
              <a:rPr sz="3600" dirty="0"/>
              <a:t>flowers</a:t>
            </a:r>
          </a:p>
        </p:txBody>
      </p:sp>
      <p:sp>
        <p:nvSpPr>
          <p:cNvPr id="2" name="Slide Number Placeholder 1">
            <a:extLst>
              <a:ext uri="{FF2B5EF4-FFF2-40B4-BE49-F238E27FC236}">
                <a16:creationId xmlns:a16="http://schemas.microsoft.com/office/drawing/2014/main" id="{B73982F9-5D7A-2E43-96AB-7B9020710538}"/>
              </a:ext>
            </a:extLst>
          </p:cNvPr>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34</a:t>
            </a:fld>
            <a:endParaRPr lang="en-US"/>
          </a:p>
        </p:txBody>
      </p:sp>
      <p:sp>
        <p:nvSpPr>
          <p:cNvPr id="452" name="Coneflower…"/>
          <p:cNvSpPr txBox="1"/>
          <p:nvPr/>
        </p:nvSpPr>
        <p:spPr>
          <a:xfrm>
            <a:off x="596900" y="5740400"/>
            <a:ext cx="1638300"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spcBef>
                <a:spcPts val="1100"/>
              </a:spcBef>
              <a:defRPr sz="2200" b="1" i="1">
                <a:solidFill>
                  <a:schemeClr val="accent1"/>
                </a:solidFill>
                <a:uFill>
                  <a:solidFill>
                    <a:srgbClr val="945200"/>
                  </a:solidFill>
                </a:uFill>
              </a:defRPr>
            </a:pPr>
            <a:r>
              <a:rPr i="0" dirty="0"/>
              <a:t> </a:t>
            </a:r>
          </a:p>
        </p:txBody>
      </p:sp>
      <p:pic>
        <p:nvPicPr>
          <p:cNvPr id="453" name="Echinacea purpurea CU.jpg" descr="Echinacea purpurea CU.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2438400"/>
            <a:ext cx="2228850" cy="2971800"/>
          </a:xfrm>
          <a:prstGeom prst="rect">
            <a:avLst/>
          </a:prstGeom>
          <a:ln w="12700">
            <a:miter lim="400000"/>
          </a:ln>
        </p:spPr>
      </p:pic>
      <p:pic>
        <p:nvPicPr>
          <p:cNvPr id="454" name="Gaillardia.jpg" descr="Gaillardia.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803900" y="2431458"/>
            <a:ext cx="3022601" cy="3012510"/>
          </a:xfrm>
          <a:prstGeom prst="rect">
            <a:avLst/>
          </a:prstGeom>
          <a:ln w="12700">
            <a:miter lim="400000"/>
          </a:ln>
        </p:spPr>
      </p:pic>
      <p:sp>
        <p:nvSpPr>
          <p:cNvPr id="455" name="Blanketflower…"/>
          <p:cNvSpPr txBox="1"/>
          <p:nvPr/>
        </p:nvSpPr>
        <p:spPr>
          <a:xfrm>
            <a:off x="6033893" y="5769257"/>
            <a:ext cx="2792607" cy="920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R="40639" indent="40639" algn="ctr">
              <a:spcBef>
                <a:spcPts val="1100"/>
              </a:spcBef>
              <a:defRPr sz="2200" b="1">
                <a:solidFill>
                  <a:schemeClr val="accent1"/>
                </a:solidFill>
                <a:uFill>
                  <a:solidFill>
                    <a:srgbClr val="945200"/>
                  </a:solidFill>
                </a:uFill>
              </a:defRPr>
            </a:pPr>
            <a:r>
              <a:rPr lang="en-US" dirty="0"/>
              <a:t>Mexican sunflower</a:t>
            </a:r>
          </a:p>
          <a:p>
            <a:pPr marR="40639" indent="40639" algn="ctr">
              <a:spcBef>
                <a:spcPts val="1100"/>
              </a:spcBef>
              <a:defRPr sz="2200" b="1">
                <a:solidFill>
                  <a:schemeClr val="accent1"/>
                </a:solidFill>
                <a:uFill>
                  <a:solidFill>
                    <a:srgbClr val="945200"/>
                  </a:solidFill>
                </a:uFill>
              </a:defRPr>
            </a:pPr>
            <a:r>
              <a:rPr lang="en-US" i="1" dirty="0"/>
              <a:t>Tithonia rotundifolia</a:t>
            </a:r>
            <a:r>
              <a:rPr i="1" dirty="0"/>
              <a:t> </a:t>
            </a:r>
          </a:p>
        </p:txBody>
      </p:sp>
      <p:sp>
        <p:nvSpPr>
          <p:cNvPr id="456" name="Mexican Sunflower…"/>
          <p:cNvSpPr txBox="1"/>
          <p:nvPr/>
        </p:nvSpPr>
        <p:spPr>
          <a:xfrm>
            <a:off x="152400" y="5740400"/>
            <a:ext cx="5422900" cy="920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R="40639" indent="40639">
              <a:spcBef>
                <a:spcPts val="1100"/>
              </a:spcBef>
              <a:defRPr sz="2200" b="1">
                <a:solidFill>
                  <a:schemeClr val="accent1"/>
                </a:solidFill>
                <a:uFill>
                  <a:solidFill>
                    <a:srgbClr val="945200"/>
                  </a:solidFill>
                </a:uFill>
              </a:defRPr>
            </a:pPr>
            <a:r>
              <a:rPr lang="en-US" dirty="0"/>
              <a:t>       </a:t>
            </a:r>
            <a:r>
              <a:rPr lang="en-US" dirty="0" err="1"/>
              <a:t>Blanketflower</a:t>
            </a:r>
            <a:r>
              <a:rPr lang="en-US" dirty="0"/>
              <a:t>                 Coneflower</a:t>
            </a:r>
            <a:endParaRPr dirty="0"/>
          </a:p>
          <a:p>
            <a:pPr marR="40639" indent="40639">
              <a:spcBef>
                <a:spcPts val="1100"/>
              </a:spcBef>
              <a:defRPr sz="2200" b="1" i="1">
                <a:solidFill>
                  <a:schemeClr val="accent1"/>
                </a:solidFill>
                <a:uFill>
                  <a:solidFill>
                    <a:srgbClr val="945200"/>
                  </a:solidFill>
                </a:uFill>
              </a:defRPr>
            </a:pPr>
            <a:r>
              <a:rPr lang="en-US" dirty="0"/>
              <a:t>         Gaillardia                  Echinacea purpurea</a:t>
            </a:r>
            <a:endParaRPr dirty="0"/>
          </a:p>
        </p:txBody>
      </p:sp>
      <p:sp>
        <p:nvSpPr>
          <p:cNvPr id="458" name="Adult Food Supply"/>
          <p:cNvSpPr txBox="1"/>
          <p:nvPr/>
        </p:nvSpPr>
        <p:spPr>
          <a:xfrm>
            <a:off x="2031284" y="603604"/>
            <a:ext cx="4762456"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solidFill>
                  <a:srgbClr val="3333FF"/>
                </a:solidFill>
                <a:latin typeface="Calibri Light" panose="020F0302020204030204" pitchFamily="34" charset="0"/>
                <a:cs typeface="Calibri Light" panose="020F0302020204030204" pitchFamily="34" charset="0"/>
              </a:rPr>
              <a:t>Adult Food Supply</a:t>
            </a:r>
          </a:p>
        </p:txBody>
      </p:sp>
      <p:pic>
        <p:nvPicPr>
          <p:cNvPr id="3" name="Picture 2">
            <a:extLst>
              <a:ext uri="{FF2B5EF4-FFF2-40B4-BE49-F238E27FC236}">
                <a16:creationId xmlns:a16="http://schemas.microsoft.com/office/drawing/2014/main" id="{14DA09C7-55AB-DE31-B565-6741189B6648}"/>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49738" t="24118" r="4647" b="33177"/>
          <a:stretch>
            <a:fillRect/>
          </a:stretch>
        </p:blipFill>
        <p:spPr bwMode="auto">
          <a:xfrm>
            <a:off x="2971800" y="2431457"/>
            <a:ext cx="2362200" cy="30125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4638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dult Food Supply">
            <a:extLst>
              <a:ext uri="{FF2B5EF4-FFF2-40B4-BE49-F238E27FC236}">
                <a16:creationId xmlns:a16="http://schemas.microsoft.com/office/drawing/2014/main" id="{54421186-6498-294D-8AF0-FA52F338464C}"/>
              </a:ext>
            </a:extLst>
          </p:cNvPr>
          <p:cNvSpPr txBox="1"/>
          <p:nvPr/>
        </p:nvSpPr>
        <p:spPr>
          <a:xfrm>
            <a:off x="2031284" y="603604"/>
            <a:ext cx="4762456"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solidFill>
                  <a:srgbClr val="3333FF"/>
                </a:solidFill>
                <a:latin typeface="Calibri Light" panose="020F0302020204030204" pitchFamily="34" charset="0"/>
                <a:cs typeface="Calibri Light" panose="020F0302020204030204" pitchFamily="34" charset="0"/>
              </a:rPr>
              <a:t>Adult Food Supply</a:t>
            </a:r>
          </a:p>
        </p:txBody>
      </p:sp>
      <p:sp>
        <p:nvSpPr>
          <p:cNvPr id="10" name="Text Placeholder 1">
            <a:extLst>
              <a:ext uri="{FF2B5EF4-FFF2-40B4-BE49-F238E27FC236}">
                <a16:creationId xmlns:a16="http://schemas.microsoft.com/office/drawing/2014/main" id="{255C5442-C70B-1F46-852F-DF51B9280183}"/>
              </a:ext>
            </a:extLst>
          </p:cNvPr>
          <p:cNvSpPr txBox="1">
            <a:spLocks noGrp="1"/>
          </p:cNvSpPr>
          <p:nvPr>
            <p:ph type="body" idx="1"/>
          </p:nvPr>
        </p:nvSpPr>
        <p:spPr>
          <a:prstGeom prst="rect">
            <a:avLst/>
          </a:prstGeom>
        </p:spPr>
        <p:txBody>
          <a:bodyPr lIns="50800" tIns="50800" rIns="50800" bIns="50800"/>
          <a:lstStyle/>
          <a:p>
            <a:pPr marL="315468" indent="-315468" defTabSz="841247">
              <a:defRPr sz="3312" b="1"/>
            </a:pPr>
            <a:r>
              <a:rPr dirty="0"/>
              <a:t>Flat clusters </a:t>
            </a:r>
            <a:r>
              <a:rPr dirty="0">
                <a:solidFill>
                  <a:srgbClr val="011993"/>
                </a:solidFill>
              </a:rPr>
              <a:t>(umbels)</a:t>
            </a:r>
            <a:r>
              <a:rPr dirty="0">
                <a:solidFill>
                  <a:srgbClr val="011993"/>
                </a:solidFill>
                <a:latin typeface="Arial"/>
                <a:ea typeface="Arial"/>
                <a:cs typeface="Arial"/>
                <a:sym typeface="Arial"/>
              </a:rPr>
              <a:t> </a:t>
            </a:r>
            <a:r>
              <a:rPr dirty="0"/>
              <a:t>of small flowers</a:t>
            </a:r>
          </a:p>
        </p:txBody>
      </p:sp>
      <p:sp>
        <p:nvSpPr>
          <p:cNvPr id="2" name="Slide Number Placeholder 1">
            <a:extLst>
              <a:ext uri="{FF2B5EF4-FFF2-40B4-BE49-F238E27FC236}">
                <a16:creationId xmlns:a16="http://schemas.microsoft.com/office/drawing/2014/main" id="{629759B9-A75E-D942-8B84-0C9AB37A5381}"/>
              </a:ext>
            </a:extLst>
          </p:cNvPr>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35</a:t>
            </a:fld>
            <a:endParaRPr lang="en-US"/>
          </a:p>
        </p:txBody>
      </p:sp>
      <p:pic>
        <p:nvPicPr>
          <p:cNvPr id="11" name="colored yarrow.jpg" descr="colored yarrow.jpg">
            <a:extLst>
              <a:ext uri="{FF2B5EF4-FFF2-40B4-BE49-F238E27FC236}">
                <a16:creationId xmlns:a16="http://schemas.microsoft.com/office/drawing/2014/main" id="{D3A0638B-646D-5642-8545-CBBE9E10A3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7511" y="2534096"/>
            <a:ext cx="1916719" cy="2957223"/>
          </a:xfrm>
          <a:prstGeom prst="rect">
            <a:avLst/>
          </a:prstGeom>
          <a:ln w="12700">
            <a:miter lim="400000"/>
          </a:ln>
        </p:spPr>
      </p:pic>
      <p:sp>
        <p:nvSpPr>
          <p:cNvPr id="13" name="Dill…">
            <a:extLst>
              <a:ext uri="{FF2B5EF4-FFF2-40B4-BE49-F238E27FC236}">
                <a16:creationId xmlns:a16="http://schemas.microsoft.com/office/drawing/2014/main" id="{54B86DA3-2F87-A44A-A149-C3291BF52748}"/>
              </a:ext>
            </a:extLst>
          </p:cNvPr>
          <p:cNvSpPr txBox="1"/>
          <p:nvPr/>
        </p:nvSpPr>
        <p:spPr>
          <a:xfrm>
            <a:off x="219370" y="5626142"/>
            <a:ext cx="313848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R="40639" indent="40639" algn="ctr">
              <a:spcBef>
                <a:spcPts val="1100"/>
              </a:spcBef>
              <a:defRPr b="1">
                <a:solidFill>
                  <a:schemeClr val="accent1">
                    <a:satOff val="-4409"/>
                    <a:lumOff val="-10509"/>
                  </a:schemeClr>
                </a:solidFill>
                <a:uFill>
                  <a:solidFill>
                    <a:srgbClr val="945200"/>
                  </a:solidFill>
                </a:uFill>
                <a:latin typeface="Arial"/>
                <a:ea typeface="Arial"/>
                <a:cs typeface="Arial"/>
                <a:sym typeface="Arial"/>
              </a:defRPr>
            </a:pPr>
            <a:r>
              <a:rPr lang="en-US" dirty="0"/>
              <a:t>Yarrow</a:t>
            </a:r>
            <a:endParaRPr dirty="0"/>
          </a:p>
        </p:txBody>
      </p:sp>
      <p:sp>
        <p:nvSpPr>
          <p:cNvPr id="14" name="Queen Anne’s Lace…">
            <a:extLst>
              <a:ext uri="{FF2B5EF4-FFF2-40B4-BE49-F238E27FC236}">
                <a16:creationId xmlns:a16="http://schemas.microsoft.com/office/drawing/2014/main" id="{2A0EA6B5-F800-714A-B45D-D9D9FEFE4D5A}"/>
              </a:ext>
            </a:extLst>
          </p:cNvPr>
          <p:cNvSpPr txBox="1"/>
          <p:nvPr/>
        </p:nvSpPr>
        <p:spPr>
          <a:xfrm>
            <a:off x="5334001" y="5347157"/>
            <a:ext cx="387732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R="40639" indent="40639" algn="ctr">
              <a:spcBef>
                <a:spcPts val="1100"/>
              </a:spcBef>
              <a:defRPr sz="2000" b="1">
                <a:solidFill>
                  <a:schemeClr val="accent1">
                    <a:satOff val="-4409"/>
                    <a:lumOff val="-10509"/>
                  </a:schemeClr>
                </a:solidFill>
                <a:uFill>
                  <a:solidFill>
                    <a:srgbClr val="945200"/>
                  </a:solidFill>
                </a:uFill>
                <a:latin typeface="Arial"/>
                <a:ea typeface="Arial"/>
                <a:cs typeface="Arial"/>
                <a:sym typeface="Arial"/>
              </a:defRPr>
            </a:pPr>
            <a:r>
              <a:rPr dirty="0"/>
              <a:t>Sulphur Buckwheat</a:t>
            </a:r>
          </a:p>
        </p:txBody>
      </p:sp>
      <p:sp>
        <p:nvSpPr>
          <p:cNvPr id="15" name="Yarrow…">
            <a:extLst>
              <a:ext uri="{FF2B5EF4-FFF2-40B4-BE49-F238E27FC236}">
                <a16:creationId xmlns:a16="http://schemas.microsoft.com/office/drawing/2014/main" id="{AD5D278B-D057-0642-89A4-F63386A1081F}"/>
              </a:ext>
            </a:extLst>
          </p:cNvPr>
          <p:cNvSpPr txBox="1"/>
          <p:nvPr/>
        </p:nvSpPr>
        <p:spPr>
          <a:xfrm>
            <a:off x="2424113" y="5885030"/>
            <a:ext cx="313848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R="40639" indent="40639" algn="ctr">
              <a:spcBef>
                <a:spcPts val="1100"/>
              </a:spcBef>
              <a:defRPr sz="2000" b="1">
                <a:solidFill>
                  <a:schemeClr val="accent1">
                    <a:satOff val="-4409"/>
                    <a:lumOff val="-10509"/>
                  </a:schemeClr>
                </a:solidFill>
                <a:uFill>
                  <a:solidFill>
                    <a:srgbClr val="945200"/>
                  </a:solidFill>
                </a:uFill>
                <a:latin typeface="Arial"/>
                <a:ea typeface="Arial"/>
                <a:cs typeface="Arial"/>
                <a:sym typeface="Arial"/>
              </a:defRPr>
            </a:pPr>
            <a:r>
              <a:rPr lang="en-US" dirty="0"/>
              <a:t>Dill</a:t>
            </a:r>
            <a:endParaRPr dirty="0"/>
          </a:p>
        </p:txBody>
      </p:sp>
      <p:pic>
        <p:nvPicPr>
          <p:cNvPr id="3" name="Image" descr="Image">
            <a:extLst>
              <a:ext uri="{FF2B5EF4-FFF2-40B4-BE49-F238E27FC236}">
                <a16:creationId xmlns:a16="http://schemas.microsoft.com/office/drawing/2014/main" id="{76DAF15F-515B-E910-B20D-2EB45AA17C94}"/>
              </a:ext>
            </a:extLst>
          </p:cNvPr>
          <p:cNvPicPr>
            <a:picLocks noChangeAspect="1"/>
          </p:cNvPicPr>
          <p:nvPr/>
        </p:nvPicPr>
        <p:blipFill rotWithShape="1">
          <a:blip r:embed="rId3"/>
          <a:srcRect l="18437" t="39869"/>
          <a:stretch/>
        </p:blipFill>
        <p:spPr bwMode="auto">
          <a:xfrm>
            <a:off x="607099" y="3429000"/>
            <a:ext cx="2051011" cy="1887950"/>
          </a:xfrm>
          <a:prstGeom prst="rect">
            <a:avLst/>
          </a:prstGeom>
          <a:ln>
            <a:noFill/>
          </a:ln>
          <a:extLst>
            <a:ext uri="{53640926-AAD7-44D8-BBD7-CCE9431645EC}">
              <a14:shadowObscured xmlns:a14="http://schemas.microsoft.com/office/drawing/2010/main"/>
            </a:ext>
          </a:extLst>
        </p:spPr>
      </p:pic>
      <p:pic>
        <p:nvPicPr>
          <p:cNvPr id="5" name="Picture 4" descr="A yellow flowers growing out of a dirt area&#10;&#10;Description automatically generated">
            <a:extLst>
              <a:ext uri="{FF2B5EF4-FFF2-40B4-BE49-F238E27FC236}">
                <a16:creationId xmlns:a16="http://schemas.microsoft.com/office/drawing/2014/main" id="{39D47A3B-1660-0891-5ACC-FB84145FF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239" y="2534096"/>
            <a:ext cx="1724989" cy="2813061"/>
          </a:xfrm>
          <a:prstGeom prst="rect">
            <a:avLst/>
          </a:prstGeom>
        </p:spPr>
      </p:pic>
    </p:spTree>
    <p:extLst>
      <p:ext uri="{BB962C8B-B14F-4D97-AF65-F5344CB8AC3E}">
        <p14:creationId xmlns:p14="http://schemas.microsoft.com/office/powerpoint/2010/main" val="314827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dult Food Supply">
            <a:extLst>
              <a:ext uri="{FF2B5EF4-FFF2-40B4-BE49-F238E27FC236}">
                <a16:creationId xmlns:a16="http://schemas.microsoft.com/office/drawing/2014/main" id="{54421186-6498-294D-8AF0-FA52F338464C}"/>
              </a:ext>
            </a:extLst>
          </p:cNvPr>
          <p:cNvSpPr txBox="1"/>
          <p:nvPr/>
        </p:nvSpPr>
        <p:spPr>
          <a:xfrm>
            <a:off x="2031284" y="603604"/>
            <a:ext cx="4762456"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solidFill>
                  <a:srgbClr val="3333FF"/>
                </a:solidFill>
                <a:latin typeface="Calibri Light" panose="020F0302020204030204" pitchFamily="34" charset="0"/>
                <a:cs typeface="Calibri Light" panose="020F0302020204030204" pitchFamily="34" charset="0"/>
              </a:rPr>
              <a:t>Adult Food Supply</a:t>
            </a:r>
          </a:p>
        </p:txBody>
      </p:sp>
      <p:sp>
        <p:nvSpPr>
          <p:cNvPr id="8" name="Text Placeholder 1">
            <a:extLst>
              <a:ext uri="{FF2B5EF4-FFF2-40B4-BE49-F238E27FC236}">
                <a16:creationId xmlns:a16="http://schemas.microsoft.com/office/drawing/2014/main" id="{1CCD78FB-BA96-C449-A207-BDEDC85AA576}"/>
              </a:ext>
            </a:extLst>
          </p:cNvPr>
          <p:cNvSpPr txBox="1">
            <a:spLocks noGrp="1"/>
          </p:cNvSpPr>
          <p:nvPr>
            <p:ph type="body" idx="1"/>
          </p:nvPr>
        </p:nvSpPr>
        <p:spPr>
          <a:prstGeom prst="rect">
            <a:avLst/>
          </a:prstGeom>
        </p:spPr>
        <p:txBody>
          <a:bodyPr lIns="50800" tIns="50800" rIns="50800" bIns="50800"/>
          <a:lstStyle/>
          <a:p>
            <a:pPr>
              <a:defRPr sz="3600" b="1">
                <a:solidFill>
                  <a:schemeClr val="accent1">
                    <a:satOff val="-4409"/>
                    <a:lumOff val="-10509"/>
                  </a:schemeClr>
                </a:solidFill>
              </a:defRPr>
            </a:pPr>
            <a:r>
              <a:rPr dirty="0"/>
              <a:t>Spikes of closely spaced small flowers</a:t>
            </a:r>
            <a:r>
              <a:rPr i="1" dirty="0"/>
              <a:t> </a:t>
            </a:r>
          </a:p>
        </p:txBody>
      </p:sp>
      <p:sp>
        <p:nvSpPr>
          <p:cNvPr id="2" name="Slide Number Placeholder 1">
            <a:extLst>
              <a:ext uri="{FF2B5EF4-FFF2-40B4-BE49-F238E27FC236}">
                <a16:creationId xmlns:a16="http://schemas.microsoft.com/office/drawing/2014/main" id="{7D051885-033B-A34A-ADA1-69BA20AB6766}"/>
              </a:ext>
            </a:extLst>
          </p:cNvPr>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36</a:t>
            </a:fld>
            <a:endParaRPr lang="en-US"/>
          </a:p>
        </p:txBody>
      </p:sp>
      <p:pic>
        <p:nvPicPr>
          <p:cNvPr id="9" name="Unknown-1.jpg" descr="Unknown-1.jpg">
            <a:extLst>
              <a:ext uri="{FF2B5EF4-FFF2-40B4-BE49-F238E27FC236}">
                <a16:creationId xmlns:a16="http://schemas.microsoft.com/office/drawing/2014/main" id="{1EB84CAC-7C62-E14A-89A7-8ED66F6551C6}"/>
              </a:ext>
            </a:extLst>
          </p:cNvPr>
          <p:cNvPicPr>
            <a:picLocks noChangeAspect="1"/>
          </p:cNvPicPr>
          <p:nvPr/>
        </p:nvPicPr>
        <p:blipFill>
          <a:blip r:embed="rId2"/>
          <a:stretch>
            <a:fillRect/>
          </a:stretch>
        </p:blipFill>
        <p:spPr>
          <a:xfrm>
            <a:off x="755543" y="2950829"/>
            <a:ext cx="1739901" cy="2603852"/>
          </a:xfrm>
          <a:prstGeom prst="rect">
            <a:avLst/>
          </a:prstGeom>
          <a:ln w="12700">
            <a:miter lim="400000"/>
          </a:ln>
        </p:spPr>
      </p:pic>
      <p:sp>
        <p:nvSpPr>
          <p:cNvPr id="10" name="Butterfly Bush…">
            <a:extLst>
              <a:ext uri="{FF2B5EF4-FFF2-40B4-BE49-F238E27FC236}">
                <a16:creationId xmlns:a16="http://schemas.microsoft.com/office/drawing/2014/main" id="{8DFFA5D6-3ABA-9D4B-804E-12E53A4D5735}"/>
              </a:ext>
            </a:extLst>
          </p:cNvPr>
          <p:cNvSpPr txBox="1"/>
          <p:nvPr/>
        </p:nvSpPr>
        <p:spPr>
          <a:xfrm>
            <a:off x="3841242" y="5664200"/>
            <a:ext cx="1142539" cy="677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Lupine</a:t>
            </a:r>
          </a:p>
          <a:p>
            <a:pPr marR="40639" indent="40639" algn="ctr">
              <a:defRPr sz="2000" b="1" i="1">
                <a:solidFill>
                  <a:srgbClr val="011993"/>
                </a:solidFill>
                <a:uFill>
                  <a:solidFill>
                    <a:srgbClr val="945200"/>
                  </a:solidFill>
                </a:uFill>
                <a:latin typeface="Arial"/>
                <a:ea typeface="Arial"/>
                <a:cs typeface="Arial"/>
                <a:sym typeface="Arial"/>
              </a:defRPr>
            </a:pPr>
            <a:r>
              <a:t>Lupinus</a:t>
            </a:r>
          </a:p>
        </p:txBody>
      </p:sp>
      <p:sp>
        <p:nvSpPr>
          <p:cNvPr id="11" name="Goldenrod…">
            <a:extLst>
              <a:ext uri="{FF2B5EF4-FFF2-40B4-BE49-F238E27FC236}">
                <a16:creationId xmlns:a16="http://schemas.microsoft.com/office/drawing/2014/main" id="{4E5D7EE2-7755-9547-92DD-F7C05333633B}"/>
              </a:ext>
            </a:extLst>
          </p:cNvPr>
          <p:cNvSpPr txBox="1"/>
          <p:nvPr/>
        </p:nvSpPr>
        <p:spPr>
          <a:xfrm>
            <a:off x="870731" y="5664200"/>
            <a:ext cx="1509523" cy="677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Goldenrod</a:t>
            </a:r>
          </a:p>
          <a:p>
            <a:pPr marR="40639" indent="40639" algn="ctr">
              <a:defRPr sz="2000" b="1" i="1">
                <a:solidFill>
                  <a:srgbClr val="011993"/>
                </a:solidFill>
                <a:uFill>
                  <a:solidFill>
                    <a:srgbClr val="945200"/>
                  </a:solidFill>
                </a:uFill>
                <a:latin typeface="Arial"/>
                <a:ea typeface="Arial"/>
                <a:cs typeface="Arial"/>
                <a:sym typeface="Arial"/>
              </a:defRPr>
            </a:pPr>
            <a:r>
              <a:t>Solidago</a:t>
            </a:r>
          </a:p>
        </p:txBody>
      </p:sp>
      <p:sp>
        <p:nvSpPr>
          <p:cNvPr id="12" name="Gayfeather…">
            <a:extLst>
              <a:ext uri="{FF2B5EF4-FFF2-40B4-BE49-F238E27FC236}">
                <a16:creationId xmlns:a16="http://schemas.microsoft.com/office/drawing/2014/main" id="{F92624B3-2B2D-F84F-95D7-6200742D4403}"/>
              </a:ext>
            </a:extLst>
          </p:cNvPr>
          <p:cNvSpPr txBox="1"/>
          <p:nvPr/>
        </p:nvSpPr>
        <p:spPr>
          <a:xfrm>
            <a:off x="6233132" y="5664200"/>
            <a:ext cx="2554050" cy="677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Hummingbird Sage</a:t>
            </a:r>
          </a:p>
          <a:p>
            <a:pPr marR="40639" indent="40639" algn="ctr">
              <a:defRPr sz="2000" b="1" i="1">
                <a:solidFill>
                  <a:srgbClr val="011993"/>
                </a:solidFill>
                <a:uFill>
                  <a:solidFill>
                    <a:srgbClr val="945200"/>
                  </a:solidFill>
                </a:uFill>
                <a:latin typeface="Arial"/>
                <a:ea typeface="Arial"/>
                <a:cs typeface="Arial"/>
                <a:sym typeface="Arial"/>
              </a:defRPr>
            </a:pPr>
            <a:r>
              <a:t>Salvia spathacea</a:t>
            </a:r>
          </a:p>
        </p:txBody>
      </p:sp>
      <p:pic>
        <p:nvPicPr>
          <p:cNvPr id="13" name="Screen Shot 2018-12-08 at 7.43.33 PM.png" descr="Screen Shot 2018-12-08 at 7.43.33 PM.png">
            <a:extLst>
              <a:ext uri="{FF2B5EF4-FFF2-40B4-BE49-F238E27FC236}">
                <a16:creationId xmlns:a16="http://schemas.microsoft.com/office/drawing/2014/main" id="{0E46E044-BDF9-FA4E-B97E-9143E0FDF852}"/>
              </a:ext>
            </a:extLst>
          </p:cNvPr>
          <p:cNvPicPr>
            <a:picLocks noChangeAspect="1"/>
          </p:cNvPicPr>
          <p:nvPr/>
        </p:nvPicPr>
        <p:blipFill>
          <a:blip r:embed="rId3"/>
          <a:stretch>
            <a:fillRect/>
          </a:stretch>
        </p:blipFill>
        <p:spPr>
          <a:xfrm>
            <a:off x="3597221" y="3319305"/>
            <a:ext cx="1765301" cy="2159001"/>
          </a:xfrm>
          <a:prstGeom prst="rect">
            <a:avLst/>
          </a:prstGeom>
          <a:ln w="12700">
            <a:miter lim="400000"/>
          </a:ln>
        </p:spPr>
      </p:pic>
      <p:pic>
        <p:nvPicPr>
          <p:cNvPr id="3" name="Picture 2" descr="hummingbird sage">
            <a:extLst>
              <a:ext uri="{FF2B5EF4-FFF2-40B4-BE49-F238E27FC236}">
                <a16:creationId xmlns:a16="http://schemas.microsoft.com/office/drawing/2014/main" id="{9A15323B-DAA0-2C01-8764-0552D5D6C6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4374" y="3124199"/>
            <a:ext cx="2477399" cy="2477399"/>
          </a:xfrm>
          <a:prstGeom prst="rect">
            <a:avLst/>
          </a:prstGeom>
          <a:noFill/>
          <a:ln>
            <a:noFill/>
          </a:ln>
        </p:spPr>
      </p:pic>
    </p:spTree>
    <p:extLst>
      <p:ext uri="{BB962C8B-B14F-4D97-AF65-F5344CB8AC3E}">
        <p14:creationId xmlns:p14="http://schemas.microsoft.com/office/powerpoint/2010/main" val="1876637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 Placeholder 1"/>
          <p:cNvSpPr txBox="1">
            <a:spLocks noGrp="1"/>
          </p:cNvSpPr>
          <p:nvPr>
            <p:ph type="body" idx="1"/>
          </p:nvPr>
        </p:nvSpPr>
        <p:spPr>
          <a:xfrm>
            <a:off x="1249224" y="1600200"/>
            <a:ext cx="7437576" cy="4654195"/>
          </a:xfrm>
          <a:prstGeom prst="rect">
            <a:avLst/>
          </a:prstGeom>
        </p:spPr>
        <p:txBody>
          <a:bodyPr lIns="50800" tIns="50800" rIns="50800" bIns="50800"/>
          <a:lstStyle/>
          <a:p>
            <a:pPr marL="457200" marR="40639" indent="-457200">
              <a:buFont typeface="Wingdings" panose="05000000000000000000" pitchFamily="2" charset="2"/>
              <a:buChar char="ü"/>
              <a:defRPr b="1">
                <a:solidFill>
                  <a:schemeClr val="accent1">
                    <a:satOff val="-4409"/>
                    <a:lumOff val="-10509"/>
                  </a:schemeClr>
                </a:solidFill>
                <a:uFill>
                  <a:solidFill>
                    <a:srgbClr val="945200"/>
                  </a:solidFill>
                </a:uFill>
                <a:latin typeface="Arial"/>
                <a:ea typeface="Arial"/>
                <a:cs typeface="Arial"/>
                <a:sym typeface="Arial"/>
              </a:defRPr>
            </a:pPr>
            <a:r>
              <a:rPr dirty="0"/>
              <a:t>Not all butterflies eat necta</a:t>
            </a:r>
            <a:r>
              <a:rPr lang="en-US" dirty="0"/>
              <a:t>r</a:t>
            </a:r>
            <a:endParaRPr dirty="0"/>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rPr lang="en-US" dirty="0"/>
              <a:t>   </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rPr lang="en-US" dirty="0"/>
              <a:t>   Some like</a:t>
            </a:r>
          </a:p>
          <a:p>
            <a:pPr marL="457200" marR="40639" indent="-457200">
              <a:spcBef>
                <a:spcPts val="600"/>
              </a:spcBef>
              <a:buFont typeface="Wingdings" panose="05000000000000000000" pitchFamily="2" charset="2"/>
              <a:buChar char="ü"/>
              <a:defRPr sz="2800" b="1">
                <a:solidFill>
                  <a:schemeClr val="accent1">
                    <a:satOff val="-4409"/>
                    <a:lumOff val="-10509"/>
                  </a:schemeClr>
                </a:solidFill>
                <a:uFill>
                  <a:solidFill>
                    <a:srgbClr val="945200"/>
                  </a:solidFill>
                </a:uFill>
                <a:latin typeface="Arial"/>
                <a:ea typeface="Arial"/>
                <a:cs typeface="Arial"/>
                <a:sym typeface="Arial"/>
              </a:defRPr>
            </a:pPr>
            <a:r>
              <a:rPr dirty="0"/>
              <a:t>Overripe/rotting fruit</a:t>
            </a:r>
          </a:p>
          <a:p>
            <a:pPr marL="457200" marR="40639" indent="-457200">
              <a:spcBef>
                <a:spcPts val="600"/>
              </a:spcBef>
              <a:buFont typeface="Wingdings" panose="05000000000000000000" pitchFamily="2" charset="2"/>
              <a:buChar char="ü"/>
              <a:defRPr sz="2800" b="1">
                <a:solidFill>
                  <a:schemeClr val="accent1">
                    <a:satOff val="-4409"/>
                    <a:lumOff val="-10509"/>
                  </a:schemeClr>
                </a:solidFill>
                <a:uFill>
                  <a:solidFill>
                    <a:srgbClr val="945200"/>
                  </a:solidFill>
                </a:uFill>
                <a:latin typeface="Arial"/>
                <a:ea typeface="Arial"/>
                <a:cs typeface="Arial"/>
                <a:sym typeface="Arial"/>
              </a:defRPr>
            </a:pPr>
            <a:r>
              <a:rPr dirty="0"/>
              <a:t>Tree Sap</a:t>
            </a:r>
          </a:p>
          <a:p>
            <a:pPr marL="457200" marR="40639" indent="-457200">
              <a:spcBef>
                <a:spcPts val="600"/>
              </a:spcBef>
              <a:buFont typeface="Wingdings" panose="05000000000000000000" pitchFamily="2" charset="2"/>
              <a:buChar char="ü"/>
              <a:defRPr sz="2800" b="1">
                <a:solidFill>
                  <a:schemeClr val="accent1">
                    <a:satOff val="-4409"/>
                    <a:lumOff val="-10509"/>
                  </a:schemeClr>
                </a:solidFill>
                <a:uFill>
                  <a:solidFill>
                    <a:srgbClr val="945200"/>
                  </a:solidFill>
                </a:uFill>
                <a:latin typeface="Arial"/>
                <a:ea typeface="Arial"/>
                <a:cs typeface="Arial"/>
                <a:sym typeface="Arial"/>
              </a:defRPr>
            </a:pPr>
            <a:r>
              <a:rPr dirty="0"/>
              <a:t>Manure</a:t>
            </a:r>
          </a:p>
          <a:p>
            <a:pPr marL="457200" marR="40639" indent="-457200">
              <a:spcBef>
                <a:spcPts val="600"/>
              </a:spcBef>
              <a:buFont typeface="Wingdings" panose="05000000000000000000" pitchFamily="2" charset="2"/>
              <a:buChar char="ü"/>
              <a:defRPr sz="2800" b="1">
                <a:solidFill>
                  <a:schemeClr val="accent1">
                    <a:satOff val="-4409"/>
                    <a:lumOff val="-10509"/>
                  </a:schemeClr>
                </a:solidFill>
                <a:uFill>
                  <a:solidFill>
                    <a:srgbClr val="945200"/>
                  </a:solidFill>
                </a:uFill>
                <a:latin typeface="Arial"/>
                <a:ea typeface="Arial"/>
                <a:cs typeface="Arial"/>
                <a:sym typeface="Arial"/>
              </a:defRPr>
            </a:pPr>
            <a:r>
              <a:rPr dirty="0"/>
              <a:t>Bird Droppings</a:t>
            </a:r>
          </a:p>
        </p:txBody>
      </p:sp>
      <p:sp>
        <p:nvSpPr>
          <p:cNvPr id="2" name="Slide Number Placeholder 1">
            <a:extLst>
              <a:ext uri="{FF2B5EF4-FFF2-40B4-BE49-F238E27FC236}">
                <a16:creationId xmlns:a16="http://schemas.microsoft.com/office/drawing/2014/main" id="{0EE24537-B708-2D44-9020-6BAD1D583B1C}"/>
              </a:ext>
            </a:extLst>
          </p:cNvPr>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37</a:t>
            </a:fld>
            <a:endParaRPr lang="en-US"/>
          </a:p>
        </p:txBody>
      </p:sp>
      <p:sp>
        <p:nvSpPr>
          <p:cNvPr id="518" name="Additional Food Supply"/>
          <p:cNvSpPr txBox="1"/>
          <p:nvPr/>
        </p:nvSpPr>
        <p:spPr>
          <a:xfrm>
            <a:off x="1415731" y="603604"/>
            <a:ext cx="5993562"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solidFill>
                  <a:srgbClr val="3333FF"/>
                </a:solidFill>
                <a:latin typeface="Calibri Light" panose="020F0302020204030204" pitchFamily="34" charset="0"/>
                <a:cs typeface="Calibri Light" panose="020F0302020204030204" pitchFamily="34" charset="0"/>
              </a:rPr>
              <a:t>Additional Food Supply</a:t>
            </a:r>
          </a:p>
        </p:txBody>
      </p:sp>
      <p:pic>
        <p:nvPicPr>
          <p:cNvPr id="3" name="Picture 2" descr="Inline image">
            <a:extLst>
              <a:ext uri="{FF2B5EF4-FFF2-40B4-BE49-F238E27FC236}">
                <a16:creationId xmlns:a16="http://schemas.microsoft.com/office/drawing/2014/main" id="{8210BF5B-5E53-CF03-D7BF-AAB483641728}"/>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562600" y="2590800"/>
            <a:ext cx="2602207" cy="1729017"/>
          </a:xfrm>
          <a:prstGeom prst="rect">
            <a:avLst/>
          </a:prstGeom>
          <a:noFill/>
          <a:ln>
            <a:noFill/>
          </a:ln>
        </p:spPr>
      </p:pic>
    </p:spTree>
    <p:extLst>
      <p:ext uri="{BB962C8B-B14F-4D97-AF65-F5344CB8AC3E}">
        <p14:creationId xmlns:p14="http://schemas.microsoft.com/office/powerpoint/2010/main" val="2142869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nknown.jpeg" descr="Unknown.jpeg">
            <a:extLst>
              <a:ext uri="{FF2B5EF4-FFF2-40B4-BE49-F238E27FC236}">
                <a16:creationId xmlns:a16="http://schemas.microsoft.com/office/drawing/2014/main" id="{C1FA40ED-BE1A-4348-9B82-B7B63BA30516}"/>
              </a:ext>
            </a:extLst>
          </p:cNvPr>
          <p:cNvPicPr>
            <a:picLocks noChangeAspect="1"/>
          </p:cNvPicPr>
          <p:nvPr/>
        </p:nvPicPr>
        <p:blipFill>
          <a:blip r:embed="rId3"/>
          <a:stretch>
            <a:fillRect/>
          </a:stretch>
        </p:blipFill>
        <p:spPr>
          <a:xfrm>
            <a:off x="4924636" y="2262305"/>
            <a:ext cx="2694189" cy="1792860"/>
          </a:xfrm>
          <a:prstGeom prst="rect">
            <a:avLst/>
          </a:prstGeom>
          <a:ln w="12700">
            <a:miter lim="400000"/>
          </a:ln>
        </p:spPr>
      </p:pic>
      <p:sp>
        <p:nvSpPr>
          <p:cNvPr id="7" name="Title 4">
            <a:extLst>
              <a:ext uri="{FF2B5EF4-FFF2-40B4-BE49-F238E27FC236}">
                <a16:creationId xmlns:a16="http://schemas.microsoft.com/office/drawing/2014/main" id="{5125F63E-B2CB-1043-A748-407B7447B04C}"/>
              </a:ext>
            </a:extLst>
          </p:cNvPr>
          <p:cNvSpPr txBox="1">
            <a:spLocks/>
          </p:cNvSpPr>
          <p:nvPr/>
        </p:nvSpPr>
        <p:spPr>
          <a:xfrm>
            <a:off x="0" y="373362"/>
            <a:ext cx="8229600" cy="1143001"/>
          </a:xfrm>
          <a:prstGeom prst="rect">
            <a:avLst/>
          </a:prstGeom>
          <a:noFill/>
        </p:spPr>
        <p:txBody>
          <a:bodyPr/>
          <a:lstStyle>
            <a:defPPr>
              <a:defRPr lang="en-US"/>
            </a:defPPr>
            <a:lvl1pPr marR="0" indent="0" algn="ctr">
              <a:lnSpc>
                <a:spcPct val="100000"/>
              </a:lnSpc>
              <a:spcBef>
                <a:spcPts val="0"/>
              </a:spcBef>
              <a:spcAft>
                <a:spcPts val="0"/>
              </a:spcAft>
              <a:buClrTx/>
              <a:buSzTx/>
              <a:buFontTx/>
              <a:buNone/>
              <a:tabLst/>
              <a:defRPr sz="4400" b="1" i="0" u="none" strike="noStrike" cap="none" spc="0" baseline="0">
                <a:ln>
                  <a:noFill/>
                </a:ln>
                <a:solidFill>
                  <a:schemeClr val="accent1"/>
                </a:solidFill>
                <a:uFillTx/>
                <a:latin typeface="+mj-lt"/>
                <a:ea typeface="+mj-ea"/>
                <a:cs typeface="+mj-cs"/>
              </a:defRPr>
            </a:lvl1pPr>
            <a:lvl2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2pPr>
            <a:lvl3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3pPr>
            <a:lvl4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4pPr>
            <a:lvl5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5pPr>
            <a:lvl6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6pPr>
            <a:lvl7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7pPr>
            <a:lvl8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8pPr>
            <a:lvl9pPr marL="0" marR="0" indent="0" algn="ctr">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defRPr>
            </a:lvl9pPr>
          </a:lstStyle>
          <a:p>
            <a:r>
              <a:rPr lang="en-US" dirty="0">
                <a:solidFill>
                  <a:srgbClr val="3333FF"/>
                </a:solidFill>
                <a:latin typeface="Calibri Light" panose="020F0302020204030204" pitchFamily="34" charset="0"/>
                <a:cs typeface="Calibri Light" panose="020F0302020204030204" pitchFamily="34" charset="0"/>
              </a:rPr>
              <a:t>And now, Hummingbirds…</a:t>
            </a:r>
          </a:p>
        </p:txBody>
      </p:sp>
      <p:sp>
        <p:nvSpPr>
          <p:cNvPr id="8" name="TextBox 7">
            <a:extLst>
              <a:ext uri="{FF2B5EF4-FFF2-40B4-BE49-F238E27FC236}">
                <a16:creationId xmlns:a16="http://schemas.microsoft.com/office/drawing/2014/main" id="{BD8DD141-7156-2F4F-8BAC-AAC8BA522898}"/>
              </a:ext>
            </a:extLst>
          </p:cNvPr>
          <p:cNvSpPr txBox="1"/>
          <p:nvPr/>
        </p:nvSpPr>
        <p:spPr>
          <a:xfrm>
            <a:off x="5242122" y="4438168"/>
            <a:ext cx="20592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accent1">
                    <a:lumMod val="75000"/>
                  </a:schemeClr>
                </a:solidFill>
                <a:effectLst/>
                <a:uFillTx/>
                <a:latin typeface="+mj-lt"/>
                <a:ea typeface="+mj-ea"/>
                <a:cs typeface="+mj-cs"/>
                <a:sym typeface="Calibri"/>
              </a:rPr>
              <a:t>See the pollen?</a:t>
            </a:r>
          </a:p>
        </p:txBody>
      </p:sp>
      <p:pic>
        <p:nvPicPr>
          <p:cNvPr id="9" name="Picture 8">
            <a:extLst>
              <a:ext uri="{FF2B5EF4-FFF2-40B4-BE49-F238E27FC236}">
                <a16:creationId xmlns:a16="http://schemas.microsoft.com/office/drawing/2014/main" id="{61CB985F-701F-BE4E-A001-B0A120BEE1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6631" y="2343472"/>
            <a:ext cx="3371022" cy="2556359"/>
          </a:xfrm>
          <a:prstGeom prst="rect">
            <a:avLst/>
          </a:prstGeom>
        </p:spPr>
      </p:pic>
    </p:spTree>
    <p:extLst>
      <p:ext uri="{BB962C8B-B14F-4D97-AF65-F5344CB8AC3E}">
        <p14:creationId xmlns:p14="http://schemas.microsoft.com/office/powerpoint/2010/main" val="554358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lasphorus rufus">
            <a:extLst>
              <a:ext uri="{FF2B5EF4-FFF2-40B4-BE49-F238E27FC236}">
                <a16:creationId xmlns:a16="http://schemas.microsoft.com/office/drawing/2014/main" id="{E3661D4F-757A-3247-8B1A-EB11C6DD32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39035" y="2529238"/>
            <a:ext cx="2858182" cy="3725788"/>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78D48012-C64F-3C44-A5CB-95401D9BB1D0}"/>
              </a:ext>
            </a:extLst>
          </p:cNvPr>
          <p:cNvSpPr>
            <a:spLocks noGrp="1"/>
          </p:cNvSpPr>
          <p:nvPr>
            <p:ph type="title"/>
          </p:nvPr>
        </p:nvSpPr>
        <p:spPr>
          <a:xfrm>
            <a:off x="457200" y="288493"/>
            <a:ext cx="8229600" cy="1143001"/>
          </a:xfrm>
        </p:spPr>
        <p:txBody>
          <a:bodyPr/>
          <a:lstStyle/>
          <a:p>
            <a:r>
              <a:rPr lang="en-US" dirty="0"/>
              <a:t>   </a:t>
            </a:r>
            <a:r>
              <a:rPr lang="en-US" dirty="0">
                <a:solidFill>
                  <a:srgbClr val="3333FF"/>
                </a:solidFill>
              </a:rPr>
              <a:t>Anatomy of a Hummingbird</a:t>
            </a:r>
          </a:p>
        </p:txBody>
      </p:sp>
      <p:sp>
        <p:nvSpPr>
          <p:cNvPr id="4" name="Text Placeholder 13">
            <a:extLst>
              <a:ext uri="{FF2B5EF4-FFF2-40B4-BE49-F238E27FC236}">
                <a16:creationId xmlns:a16="http://schemas.microsoft.com/office/drawing/2014/main" id="{8927DF89-3A63-1943-A37E-91FC7EDD0D1C}"/>
              </a:ext>
            </a:extLst>
          </p:cNvPr>
          <p:cNvSpPr>
            <a:spLocks noGrp="1"/>
          </p:cNvSpPr>
          <p:nvPr>
            <p:ph type="body" idx="1"/>
          </p:nvPr>
        </p:nvSpPr>
        <p:spPr>
          <a:xfrm>
            <a:off x="457200" y="1600200"/>
            <a:ext cx="8229600" cy="3810000"/>
          </a:xfrm>
        </p:spPr>
        <p:txBody>
          <a:bodyPr/>
          <a:lstStyle/>
          <a:p>
            <a:pPr marL="685800" lvl="2" indent="0">
              <a:buNone/>
            </a:pPr>
            <a:r>
              <a:rPr lang="en-US" sz="2000" i="1" dirty="0" err="1"/>
              <a:t>Selasphorus</a:t>
            </a:r>
            <a:r>
              <a:rPr lang="en-US" sz="2000" i="1" dirty="0"/>
              <a:t> Rufus</a:t>
            </a:r>
            <a:endParaRPr lang="en-US" sz="2000" dirty="0"/>
          </a:p>
          <a:p>
            <a:pPr marL="685800" lvl="2" indent="0">
              <a:buNone/>
            </a:pPr>
            <a:r>
              <a:rPr lang="en-US" sz="2000" b="1" u="sng" dirty="0"/>
              <a:t>Rufous Hummingbird</a:t>
            </a:r>
          </a:p>
          <a:p>
            <a:pPr marL="685800" lvl="2" indent="0">
              <a:buNone/>
            </a:pPr>
            <a:endParaRPr lang="en-US" dirty="0"/>
          </a:p>
        </p:txBody>
      </p:sp>
      <p:sp>
        <p:nvSpPr>
          <p:cNvPr id="5" name="Content Placeholder 12">
            <a:extLst>
              <a:ext uri="{FF2B5EF4-FFF2-40B4-BE49-F238E27FC236}">
                <a16:creationId xmlns:a16="http://schemas.microsoft.com/office/drawing/2014/main" id="{98A98C8C-95FF-9148-80AB-18239621FB4C}"/>
              </a:ext>
            </a:extLst>
          </p:cNvPr>
          <p:cNvSpPr txBox="1">
            <a:spLocks/>
          </p:cNvSpPr>
          <p:nvPr/>
        </p:nvSpPr>
        <p:spPr>
          <a:xfrm>
            <a:off x="249452" y="1676400"/>
            <a:ext cx="8056348"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ormAutofit/>
          </a:bodyPr>
          <a:lst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a:lstStyle>
          <a:p>
            <a:pPr marL="2743200" lvl="8" indent="0" hangingPunct="1">
              <a:buFontTx/>
              <a:buNone/>
            </a:pPr>
            <a:endParaRPr lang="en-US" dirty="0"/>
          </a:p>
          <a:p>
            <a:pPr marL="2743200" lvl="8" indent="0" hangingPunct="1">
              <a:buFontTx/>
              <a:buNone/>
            </a:pPr>
            <a:r>
              <a:rPr lang="en-US" sz="1500" dirty="0"/>
              <a:t>        </a:t>
            </a:r>
          </a:p>
          <a:p>
            <a:pPr marL="2743200" lvl="8" indent="0" hangingPunct="1">
              <a:buFontTx/>
              <a:buNone/>
            </a:pPr>
            <a:r>
              <a:rPr lang="en-US" sz="1500" dirty="0">
                <a:solidFill>
                  <a:srgbClr val="C00000"/>
                </a:solidFill>
              </a:rPr>
              <a:t>               </a:t>
            </a:r>
            <a:r>
              <a:rPr lang="en-US" sz="1800" b="1" dirty="0">
                <a:solidFill>
                  <a:srgbClr val="C00000"/>
                </a:solidFill>
              </a:rPr>
              <a:t>Crown                                                    </a:t>
            </a:r>
          </a:p>
          <a:p>
            <a:pPr marL="2743200" lvl="8" indent="0" hangingPunct="1">
              <a:buFontTx/>
              <a:buNone/>
            </a:pPr>
            <a:r>
              <a:rPr lang="en-US" sz="1800" b="1" dirty="0">
                <a:solidFill>
                  <a:srgbClr val="C00000"/>
                </a:solidFill>
              </a:rPr>
              <a:t>		                    </a:t>
            </a:r>
          </a:p>
          <a:p>
            <a:pPr marL="2743200" lvl="8" indent="0" hangingPunct="1">
              <a:buFontTx/>
              <a:buNone/>
            </a:pPr>
            <a:r>
              <a:rPr lang="en-US" sz="1800" b="1" dirty="0">
                <a:solidFill>
                  <a:srgbClr val="C00000"/>
                </a:solidFill>
              </a:rPr>
              <a:t>                                 </a:t>
            </a:r>
            <a:r>
              <a:rPr lang="en-US" sz="1800" b="1" dirty="0" err="1">
                <a:solidFill>
                  <a:srgbClr val="C00000"/>
                </a:solidFill>
              </a:rPr>
              <a:t>Gorget</a:t>
            </a:r>
            <a:endParaRPr lang="en-US" sz="1800" b="1" dirty="0">
              <a:solidFill>
                <a:srgbClr val="C00000"/>
              </a:solidFill>
            </a:endParaRPr>
          </a:p>
          <a:p>
            <a:pPr marL="2743200" lvl="8" indent="0" hangingPunct="1">
              <a:buFontTx/>
              <a:buNone/>
            </a:pPr>
            <a:r>
              <a:rPr lang="en-US" sz="1800" b="1" dirty="0">
                <a:solidFill>
                  <a:srgbClr val="C00000"/>
                </a:solidFill>
              </a:rPr>
              <a:t>Shoulders</a:t>
            </a:r>
          </a:p>
          <a:p>
            <a:pPr marL="2743200" lvl="8" indent="0" hangingPunct="1">
              <a:buFontTx/>
              <a:buNone/>
            </a:pPr>
            <a:r>
              <a:rPr lang="en-US" sz="1800" dirty="0">
                <a:solidFill>
                  <a:srgbClr val="C00000"/>
                </a:solidFill>
              </a:rPr>
              <a:t>                      </a:t>
            </a:r>
            <a:r>
              <a:rPr lang="en-US" sz="1800" b="1" dirty="0">
                <a:solidFill>
                  <a:srgbClr val="C00000"/>
                </a:solidFill>
              </a:rPr>
              <a:t>Breast</a:t>
            </a:r>
          </a:p>
          <a:p>
            <a:pPr marL="2743200" lvl="8" indent="0" hangingPunct="1">
              <a:buFontTx/>
              <a:buNone/>
            </a:pPr>
            <a:endParaRPr lang="en-US" sz="1800" b="1" dirty="0">
              <a:solidFill>
                <a:srgbClr val="C00000"/>
              </a:solidFill>
            </a:endParaRPr>
          </a:p>
          <a:p>
            <a:pPr marL="2743200" lvl="8" indent="0" hangingPunct="1">
              <a:buFontTx/>
              <a:buNone/>
            </a:pPr>
            <a:r>
              <a:rPr lang="en-US" sz="1800" b="1" dirty="0">
                <a:solidFill>
                  <a:srgbClr val="C00000"/>
                </a:solidFill>
              </a:rPr>
              <a:t>Flight Feathers</a:t>
            </a:r>
          </a:p>
          <a:p>
            <a:pPr marL="2400300" lvl="7" indent="0" hangingPunct="1">
              <a:buFontTx/>
              <a:buNone/>
            </a:pPr>
            <a:endParaRPr lang="en-US" sz="1800" b="1" dirty="0">
              <a:solidFill>
                <a:srgbClr val="C00000"/>
              </a:solidFill>
            </a:endParaRPr>
          </a:p>
          <a:p>
            <a:pPr marL="2400300" lvl="7" indent="0" hangingPunct="1">
              <a:buFontTx/>
              <a:buNone/>
            </a:pPr>
            <a:r>
              <a:rPr lang="en-US" sz="1800" b="1" dirty="0">
                <a:solidFill>
                  <a:srgbClr val="C00000"/>
                </a:solidFill>
              </a:rPr>
              <a:t>Tail Feathers                                     </a:t>
            </a:r>
            <a:r>
              <a:rPr lang="en-US" sz="1200" dirty="0">
                <a:solidFill>
                  <a:schemeClr val="tx1">
                    <a:lumMod val="95000"/>
                    <a:lumOff val="5000"/>
                  </a:schemeClr>
                </a:solidFill>
              </a:rPr>
              <a:t>Ron Wolf 2008</a:t>
            </a:r>
            <a:r>
              <a:rPr lang="en-US" sz="1800" dirty="0">
                <a:solidFill>
                  <a:schemeClr val="tx1">
                    <a:lumMod val="95000"/>
                    <a:lumOff val="5000"/>
                  </a:schemeClr>
                </a:solidFill>
              </a:rPr>
              <a:t>		</a:t>
            </a:r>
            <a:r>
              <a:rPr lang="en-US" sz="1500" dirty="0">
                <a:solidFill>
                  <a:schemeClr val="tx1">
                    <a:lumMod val="95000"/>
                    <a:lumOff val="5000"/>
                  </a:schemeClr>
                </a:solidFill>
              </a:rPr>
              <a:t>			</a:t>
            </a:r>
          </a:p>
          <a:p>
            <a:pPr marL="2743200" lvl="8" indent="0" hangingPunct="1">
              <a:buFontTx/>
              <a:buNone/>
            </a:pPr>
            <a:endParaRPr lang="en-US" sz="1500" dirty="0"/>
          </a:p>
        </p:txBody>
      </p:sp>
    </p:spTree>
    <p:extLst>
      <p:ext uri="{BB962C8B-B14F-4D97-AF65-F5344CB8AC3E}">
        <p14:creationId xmlns:p14="http://schemas.microsoft.com/office/powerpoint/2010/main" val="364921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2800" dirty="0"/>
              <a:t>Presentations,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Lincoln)</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pic>
        <p:nvPicPr>
          <p:cNvPr id="2" name="Picture 1">
            <a:extLst>
              <a:ext uri="{FF2B5EF4-FFF2-40B4-BE49-F238E27FC236}">
                <a16:creationId xmlns:a16="http://schemas.microsoft.com/office/drawing/2014/main" id="{31CF66FD-05CD-45D8-F085-7B0358C3E9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B80303E-38BB-2242-A697-159825CC2877}"/>
              </a:ext>
            </a:extLst>
          </p:cNvPr>
          <p:cNvSpPr>
            <a:spLocks noGrp="1"/>
          </p:cNvSpPr>
          <p:nvPr>
            <p:ph type="title"/>
          </p:nvPr>
        </p:nvSpPr>
        <p:spPr>
          <a:xfrm>
            <a:off x="457200" y="152400"/>
            <a:ext cx="6934200" cy="1143001"/>
          </a:xfrm>
        </p:spPr>
        <p:txBody>
          <a:bodyPr/>
          <a:lstStyle/>
          <a:p>
            <a:r>
              <a:rPr lang="en-US" b="1" dirty="0">
                <a:solidFill>
                  <a:srgbClr val="3333FF"/>
                </a:solidFill>
                <a:latin typeface="Calibri Light" panose="020F0302020204030204" pitchFamily="34" charset="0"/>
                <a:cs typeface="Calibri Light" panose="020F0302020204030204" pitchFamily="34" charset="0"/>
              </a:rPr>
              <a:t>Hummingbird Facts</a:t>
            </a:r>
          </a:p>
        </p:txBody>
      </p:sp>
      <p:sp>
        <p:nvSpPr>
          <p:cNvPr id="3" name="Text Placeholder 4">
            <a:extLst>
              <a:ext uri="{FF2B5EF4-FFF2-40B4-BE49-F238E27FC236}">
                <a16:creationId xmlns:a16="http://schemas.microsoft.com/office/drawing/2014/main" id="{5FCE8907-37A3-7B4C-AE58-124B5E1AA303}"/>
              </a:ext>
            </a:extLst>
          </p:cNvPr>
          <p:cNvSpPr>
            <a:spLocks noGrp="1"/>
          </p:cNvSpPr>
          <p:nvPr>
            <p:ph type="body" idx="1"/>
          </p:nvPr>
        </p:nvSpPr>
        <p:spPr>
          <a:xfrm>
            <a:off x="457199" y="1981200"/>
            <a:ext cx="8474765" cy="4453075"/>
          </a:xfrm>
        </p:spPr>
        <p:txBody>
          <a:bodyPr>
            <a:normAutofit/>
          </a:bodyPr>
          <a:lstStyle/>
          <a:p>
            <a:pPr marL="457200" indent="-457200">
              <a:buFont typeface="Wingdings" panose="05000000000000000000" pitchFamily="2" charset="2"/>
              <a:buChar char="ü"/>
            </a:pPr>
            <a:r>
              <a:rPr lang="en-US" sz="2800" b="1" dirty="0">
                <a:solidFill>
                  <a:schemeClr val="accent1">
                    <a:lumMod val="75000"/>
                  </a:schemeClr>
                </a:solidFill>
                <a:latin typeface="Calibri Light" panose="020F0302020204030204" pitchFamily="34" charset="0"/>
                <a:cs typeface="Calibri Light" panose="020F0302020204030204" pitchFamily="34" charset="0"/>
              </a:rPr>
              <a:t>Hover to feed</a:t>
            </a:r>
          </a:p>
          <a:p>
            <a:pPr marL="457200" indent="-457200">
              <a:buFont typeface="Wingdings" panose="05000000000000000000" pitchFamily="2" charset="2"/>
              <a:buChar char="ü"/>
            </a:pPr>
            <a:r>
              <a:rPr lang="en-US" sz="2800" b="1" dirty="0">
                <a:solidFill>
                  <a:schemeClr val="accent1">
                    <a:lumMod val="75000"/>
                  </a:schemeClr>
                </a:solidFill>
                <a:latin typeface="Calibri Light" panose="020F0302020204030204" pitchFamily="34" charset="0"/>
                <a:cs typeface="Calibri Light" panose="020F0302020204030204" pitchFamily="34" charset="0"/>
              </a:rPr>
              <a:t>Usually tubular flower shape</a:t>
            </a:r>
          </a:p>
          <a:p>
            <a:pPr marL="457200" indent="-457200">
              <a:buFont typeface="Wingdings" panose="05000000000000000000" pitchFamily="2" charset="2"/>
              <a:buChar char="ü"/>
            </a:pPr>
            <a:r>
              <a:rPr lang="en-US" sz="2800" b="1" dirty="0">
                <a:solidFill>
                  <a:schemeClr val="accent1">
                    <a:lumMod val="75000"/>
                  </a:schemeClr>
                </a:solidFill>
                <a:latin typeface="Calibri Light" panose="020F0302020204030204" pitchFamily="34" charset="0"/>
                <a:cs typeface="Calibri Light" panose="020F0302020204030204" pitchFamily="34" charset="0"/>
              </a:rPr>
              <a:t>Flower stamens protrude</a:t>
            </a:r>
          </a:p>
          <a:p>
            <a:pPr marL="457200" indent="-457200">
              <a:buFont typeface="Wingdings" panose="05000000000000000000" pitchFamily="2" charset="2"/>
              <a:buChar char="ü"/>
            </a:pPr>
            <a:endParaRPr lang="en-US" sz="2800" b="1" dirty="0">
              <a:solidFill>
                <a:schemeClr val="accent1">
                  <a:lumMod val="75000"/>
                </a:schemeClr>
              </a:solidFill>
              <a:latin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ü"/>
            </a:pPr>
            <a:r>
              <a:rPr lang="en-US" sz="2800" b="1" dirty="0">
                <a:solidFill>
                  <a:schemeClr val="accent1">
                    <a:lumMod val="75000"/>
                  </a:schemeClr>
                </a:solidFill>
                <a:latin typeface="Calibri Light" panose="020F0302020204030204" pitchFamily="34" charset="0"/>
                <a:cs typeface="Calibri Light" panose="020F0302020204030204" pitchFamily="34" charset="0"/>
              </a:rPr>
              <a:t>Attracted to red and other bright colors</a:t>
            </a:r>
          </a:p>
          <a:p>
            <a:pPr marL="457200" indent="-457200">
              <a:buFont typeface="Wingdings" panose="05000000000000000000" pitchFamily="2" charset="2"/>
              <a:buChar char="ü"/>
            </a:pPr>
            <a:r>
              <a:rPr lang="en-US" sz="2800" b="1" dirty="0">
                <a:solidFill>
                  <a:schemeClr val="accent1">
                    <a:lumMod val="75000"/>
                  </a:schemeClr>
                </a:solidFill>
                <a:latin typeface="Calibri Light" panose="020F0302020204030204" pitchFamily="34" charset="0"/>
                <a:cs typeface="Calibri Light" panose="020F0302020204030204" pitchFamily="34" charset="0"/>
              </a:rPr>
              <a:t>Eat every 10 to 15 minutes </a:t>
            </a:r>
          </a:p>
          <a:p>
            <a:pPr marL="457200" indent="-457200">
              <a:buFont typeface="Wingdings" panose="05000000000000000000" pitchFamily="2" charset="2"/>
              <a:buChar char="ü"/>
            </a:pPr>
            <a:r>
              <a:rPr lang="en-US" sz="2800" b="1" dirty="0">
                <a:solidFill>
                  <a:schemeClr val="accent1">
                    <a:lumMod val="75000"/>
                  </a:schemeClr>
                </a:solidFill>
                <a:latin typeface="Calibri Light" panose="020F0302020204030204" pitchFamily="34" charset="0"/>
                <a:cs typeface="Calibri Light" panose="020F0302020204030204" pitchFamily="34" charset="0"/>
              </a:rPr>
              <a:t>Visit between 1,000 and 2,000 flowers/ day</a:t>
            </a:r>
          </a:p>
        </p:txBody>
      </p:sp>
      <p:pic>
        <p:nvPicPr>
          <p:cNvPr id="5" name="Picture 4">
            <a:extLst>
              <a:ext uri="{FF2B5EF4-FFF2-40B4-BE49-F238E27FC236}">
                <a16:creationId xmlns:a16="http://schemas.microsoft.com/office/drawing/2014/main" id="{04C431E9-2A7E-D73C-A9F8-8B4CCE03F3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15778" y="1417639"/>
            <a:ext cx="3371022" cy="2556359"/>
          </a:xfrm>
          <a:prstGeom prst="rect">
            <a:avLst/>
          </a:prstGeom>
        </p:spPr>
      </p:pic>
    </p:spTree>
    <p:extLst>
      <p:ext uri="{BB962C8B-B14F-4D97-AF65-F5344CB8AC3E}">
        <p14:creationId xmlns:p14="http://schemas.microsoft.com/office/powerpoint/2010/main" val="2983463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97FCCA-F1E2-9044-83B9-E46AF3496D27}"/>
              </a:ext>
            </a:extLst>
          </p:cNvPr>
          <p:cNvSpPr>
            <a:spLocks noGrp="1"/>
          </p:cNvSpPr>
          <p:nvPr>
            <p:ph type="title"/>
          </p:nvPr>
        </p:nvSpPr>
        <p:spPr>
          <a:xfrm>
            <a:off x="457199" y="228599"/>
            <a:ext cx="6629402" cy="1143001"/>
          </a:xfrm>
        </p:spPr>
        <p:txBody>
          <a:bodyPr>
            <a:normAutofit/>
          </a:bodyPr>
          <a:lstStyle/>
          <a:p>
            <a:r>
              <a:rPr lang="en-US" sz="4000" dirty="0">
                <a:solidFill>
                  <a:srgbClr val="3333FF"/>
                </a:solidFill>
              </a:rPr>
              <a:t>Local Hummingbirds</a:t>
            </a:r>
          </a:p>
        </p:txBody>
      </p:sp>
      <p:sp>
        <p:nvSpPr>
          <p:cNvPr id="14" name="Content Placeholder 17">
            <a:extLst>
              <a:ext uri="{FF2B5EF4-FFF2-40B4-BE49-F238E27FC236}">
                <a16:creationId xmlns:a16="http://schemas.microsoft.com/office/drawing/2014/main" id="{51C3A120-18D1-774A-A46B-FF761B1ECA54}"/>
              </a:ext>
            </a:extLst>
          </p:cNvPr>
          <p:cNvSpPr>
            <a:spLocks noGrp="1"/>
          </p:cNvSpPr>
          <p:nvPr>
            <p:ph type="body" idx="1"/>
          </p:nvPr>
        </p:nvSpPr>
        <p:spPr>
          <a:xfrm>
            <a:off x="253043" y="1253331"/>
            <a:ext cx="8229600" cy="4351337"/>
          </a:xfrm>
        </p:spPr>
        <p:txBody>
          <a:bodyPr>
            <a:normAutofit lnSpcReduction="10000"/>
          </a:bodyPr>
          <a:lstStyle/>
          <a:p>
            <a:pPr marL="0" indent="0" algn="ctr"/>
            <a:r>
              <a:rPr lang="en-US" sz="2200" i="1" dirty="0"/>
              <a:t>Calypte anna                                         </a:t>
            </a:r>
            <a:r>
              <a:rPr lang="en-US" sz="1400" dirty="0"/>
              <a:t>Female</a:t>
            </a:r>
          </a:p>
          <a:p>
            <a:pPr marL="0" indent="0" algn="ctr"/>
            <a:endParaRPr lang="en-US" sz="4400" dirty="0">
              <a:solidFill>
                <a:schemeClr val="accent1"/>
              </a:solidFill>
              <a:latin typeface="+mj-lt"/>
              <a:ea typeface="+mj-ea"/>
              <a:cs typeface="+mj-cs"/>
            </a:endParaRPr>
          </a:p>
          <a:p>
            <a:pPr marL="0" indent="0"/>
            <a:r>
              <a:rPr lang="en-US" sz="2800" b="1" i="1" dirty="0"/>
              <a:t>Anna’s Hummingbird</a:t>
            </a:r>
          </a:p>
          <a:p>
            <a:pPr lvl="1">
              <a:buFont typeface="Wingdings" panose="05000000000000000000" pitchFamily="2" charset="2"/>
              <a:buChar char="ü"/>
            </a:pPr>
            <a:r>
              <a:rPr lang="en-US" sz="2800" dirty="0"/>
              <a:t>Male crown &amp;  </a:t>
            </a:r>
            <a:r>
              <a:rPr lang="en-US" sz="2800" dirty="0" err="1"/>
              <a:t>gorget</a:t>
            </a:r>
            <a:r>
              <a:rPr lang="en-US" sz="2800" dirty="0"/>
              <a:t>: red</a:t>
            </a:r>
          </a:p>
          <a:p>
            <a:pPr lvl="1">
              <a:buFont typeface="Wingdings" panose="05000000000000000000" pitchFamily="2" charset="2"/>
              <a:buChar char="ü"/>
            </a:pPr>
            <a:r>
              <a:rPr lang="en-US" sz="2800" dirty="0"/>
              <a:t>Stays in short range year-round;   </a:t>
            </a:r>
            <a:r>
              <a:rPr lang="en-US" sz="1400" dirty="0"/>
              <a:t>                            Male</a:t>
            </a:r>
          </a:p>
          <a:p>
            <a:pPr marL="342900" lvl="1" indent="0">
              <a:buNone/>
            </a:pPr>
            <a:r>
              <a:rPr lang="en-US" sz="2800" dirty="0"/>
              <a:t>          usually lowlands</a:t>
            </a:r>
          </a:p>
          <a:p>
            <a:pPr lvl="1">
              <a:buFont typeface="Wingdings" panose="05000000000000000000" pitchFamily="2" charset="2"/>
              <a:buChar char="ü"/>
            </a:pPr>
            <a:r>
              <a:rPr lang="en-US" sz="2800" dirty="0"/>
              <a:t>Early breeder: December or earlier</a:t>
            </a:r>
          </a:p>
          <a:p>
            <a:pPr lvl="1">
              <a:buFont typeface="Wingdings" panose="05000000000000000000" pitchFamily="2" charset="2"/>
              <a:buChar char="ü"/>
            </a:pPr>
            <a:r>
              <a:rPr lang="en-US" sz="2800" dirty="0"/>
              <a:t>Nests 4-25 ft. high</a:t>
            </a:r>
          </a:p>
          <a:p>
            <a:pPr lvl="1"/>
            <a:endParaRPr lang="en-US" dirty="0"/>
          </a:p>
          <a:p>
            <a:pPr marL="457200" lvl="1" indent="0">
              <a:buNone/>
            </a:pPr>
            <a:endParaRPr lang="en-US" dirty="0"/>
          </a:p>
        </p:txBody>
      </p:sp>
      <p:sp>
        <p:nvSpPr>
          <p:cNvPr id="15" name="Text Placeholder 12">
            <a:extLst>
              <a:ext uri="{FF2B5EF4-FFF2-40B4-BE49-F238E27FC236}">
                <a16:creationId xmlns:a16="http://schemas.microsoft.com/office/drawing/2014/main" id="{FCF3021D-E50F-134D-B54F-E8FDEC97A956}"/>
              </a:ext>
            </a:extLst>
          </p:cNvPr>
          <p:cNvSpPr txBox="1">
            <a:spLocks/>
          </p:cNvSpPr>
          <p:nvPr/>
        </p:nvSpPr>
        <p:spPr>
          <a:xfrm>
            <a:off x="6845778" y="3623502"/>
            <a:ext cx="38862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a:lstStyle>
          <a:p>
            <a:pPr hangingPunct="1"/>
            <a:r>
              <a:rPr lang="en-US" sz="1200" dirty="0"/>
              <a:t>        </a:t>
            </a:r>
          </a:p>
          <a:p>
            <a:pPr hangingPunct="1"/>
            <a:endParaRPr lang="en-US" dirty="0"/>
          </a:p>
          <a:p>
            <a:pPr hangingPunct="1"/>
            <a:endParaRPr lang="en-US" dirty="0"/>
          </a:p>
          <a:p>
            <a:pPr lvl="5" hangingPunct="1"/>
            <a:endParaRPr lang="en-US" sz="1200" dirty="0"/>
          </a:p>
          <a:p>
            <a:pPr lvl="5" hangingPunct="1"/>
            <a:endParaRPr lang="en-US" sz="1200" dirty="0"/>
          </a:p>
          <a:p>
            <a:pPr lvl="5" hangingPunct="1"/>
            <a:endParaRPr lang="en-US" sz="1600" dirty="0"/>
          </a:p>
          <a:p>
            <a:pPr lvl="5" hangingPunct="1"/>
            <a:endParaRPr lang="en-US" sz="1200" dirty="0"/>
          </a:p>
          <a:p>
            <a:pPr hangingPunct="1"/>
            <a:r>
              <a:rPr lang="en-US" sz="1200" dirty="0"/>
              <a:t> Tom Greer  2004</a:t>
            </a:r>
          </a:p>
          <a:p>
            <a:pPr hangingPunct="1"/>
            <a:endParaRPr lang="en-US" sz="1200" dirty="0"/>
          </a:p>
          <a:p>
            <a:pPr hangingPunct="1"/>
            <a:endParaRPr lang="en-US" sz="1200" dirty="0"/>
          </a:p>
          <a:p>
            <a:pPr hangingPunct="1"/>
            <a:r>
              <a:rPr lang="en-US" sz="1200" dirty="0"/>
              <a:t>                                                           </a:t>
            </a:r>
          </a:p>
        </p:txBody>
      </p:sp>
      <p:pic>
        <p:nvPicPr>
          <p:cNvPr id="16" name="Picture 15" descr="Calypte anna">
            <a:extLst>
              <a:ext uri="{FF2B5EF4-FFF2-40B4-BE49-F238E27FC236}">
                <a16:creationId xmlns:a16="http://schemas.microsoft.com/office/drawing/2014/main" id="{6200EDE0-1A61-934D-9D27-5A46CDE8A33C}"/>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620282" y="3843228"/>
            <a:ext cx="1687793" cy="2105510"/>
          </a:xfrm>
          <a:prstGeom prst="rect">
            <a:avLst/>
          </a:prstGeom>
          <a:noFill/>
          <a:ln>
            <a:noFill/>
          </a:ln>
        </p:spPr>
      </p:pic>
      <p:pic>
        <p:nvPicPr>
          <p:cNvPr id="2" name="Picture 1" descr="Anna's Hummingbird Female/immature male">
            <a:extLst>
              <a:ext uri="{FF2B5EF4-FFF2-40B4-BE49-F238E27FC236}">
                <a16:creationId xmlns:a16="http://schemas.microsoft.com/office/drawing/2014/main" id="{7CDC073D-18F3-DEC7-E8E1-75EE71740C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2075" y="1564932"/>
            <a:ext cx="2286000" cy="1714500"/>
          </a:xfrm>
          <a:prstGeom prst="rect">
            <a:avLst/>
          </a:prstGeom>
          <a:noFill/>
          <a:ln>
            <a:noFill/>
          </a:ln>
        </p:spPr>
      </p:pic>
    </p:spTree>
    <p:extLst>
      <p:ext uri="{BB962C8B-B14F-4D97-AF65-F5344CB8AC3E}">
        <p14:creationId xmlns:p14="http://schemas.microsoft.com/office/powerpoint/2010/main" val="3675501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0E9C5D-3A55-9248-973B-958F53986B48}"/>
              </a:ext>
            </a:extLst>
          </p:cNvPr>
          <p:cNvSpPr>
            <a:spLocks noGrp="1"/>
          </p:cNvSpPr>
          <p:nvPr>
            <p:ph type="title"/>
          </p:nvPr>
        </p:nvSpPr>
        <p:spPr>
          <a:xfrm>
            <a:off x="-838200" y="274638"/>
            <a:ext cx="7315200" cy="1143001"/>
          </a:xfrm>
        </p:spPr>
        <p:txBody>
          <a:bodyPr>
            <a:normAutofit/>
          </a:bodyPr>
          <a:lstStyle/>
          <a:p>
            <a:r>
              <a:rPr lang="en-US" dirty="0"/>
              <a:t>                   </a:t>
            </a:r>
            <a:r>
              <a:rPr lang="en-US" dirty="0">
                <a:solidFill>
                  <a:srgbClr val="3333FF"/>
                </a:solidFill>
              </a:rPr>
              <a:t>Local Hummingbirds</a:t>
            </a:r>
            <a:br>
              <a:rPr lang="en-US" dirty="0">
                <a:solidFill>
                  <a:srgbClr val="3333FF"/>
                </a:solidFill>
              </a:rPr>
            </a:br>
            <a:r>
              <a:rPr lang="en-US" sz="2100" b="1" i="1" dirty="0" err="1"/>
              <a:t>Selasphorus</a:t>
            </a:r>
            <a:r>
              <a:rPr lang="en-US" sz="2100" b="1" i="1" dirty="0"/>
              <a:t> rufus             </a:t>
            </a:r>
            <a:endParaRPr lang="en-US" sz="2100" b="1" dirty="0"/>
          </a:p>
        </p:txBody>
      </p:sp>
      <p:sp>
        <p:nvSpPr>
          <p:cNvPr id="7" name="Content Placeholder 17">
            <a:extLst>
              <a:ext uri="{FF2B5EF4-FFF2-40B4-BE49-F238E27FC236}">
                <a16:creationId xmlns:a16="http://schemas.microsoft.com/office/drawing/2014/main" id="{FF2BDDDB-1850-3846-96D7-77E23D626C9D}"/>
              </a:ext>
            </a:extLst>
          </p:cNvPr>
          <p:cNvSpPr>
            <a:spLocks noGrp="1"/>
          </p:cNvSpPr>
          <p:nvPr>
            <p:ph type="body" idx="1"/>
          </p:nvPr>
        </p:nvSpPr>
        <p:spPr>
          <a:xfrm>
            <a:off x="0" y="1573694"/>
            <a:ext cx="5625548" cy="4674706"/>
          </a:xfrm>
        </p:spPr>
        <p:txBody>
          <a:bodyPr>
            <a:normAutofit fontScale="92500" lnSpcReduction="10000"/>
          </a:bodyPr>
          <a:lstStyle/>
          <a:p>
            <a:pPr marL="0" indent="0"/>
            <a:r>
              <a:rPr lang="en-US" sz="2800" b="1" dirty="0"/>
              <a:t>      </a:t>
            </a:r>
            <a:r>
              <a:rPr lang="en-US" sz="2800" b="1" i="1" dirty="0"/>
              <a:t>Rufous Hummingbird</a:t>
            </a:r>
          </a:p>
          <a:p>
            <a:pPr marL="457200" lvl="1" indent="0">
              <a:buNone/>
            </a:pPr>
            <a:endParaRPr lang="en-US" sz="2800" dirty="0"/>
          </a:p>
          <a:p>
            <a:pPr lvl="1">
              <a:buFont typeface="Wingdings" panose="05000000000000000000" pitchFamily="2" charset="2"/>
              <a:buChar char="ü"/>
            </a:pPr>
            <a:r>
              <a:rPr lang="en-US" sz="3000" dirty="0"/>
              <a:t>Male crown &amp;  </a:t>
            </a:r>
            <a:r>
              <a:rPr lang="en-US" sz="3000" dirty="0" err="1"/>
              <a:t>gorget</a:t>
            </a:r>
            <a:r>
              <a:rPr lang="en-US" sz="3000" dirty="0"/>
              <a:t>: red-orange</a:t>
            </a:r>
          </a:p>
          <a:p>
            <a:pPr marL="457200" lvl="1" indent="0">
              <a:buNone/>
            </a:pPr>
            <a:r>
              <a:rPr lang="en-US" sz="3000" dirty="0"/>
              <a:t>    Back: brownish-red, flecked in     	green</a:t>
            </a:r>
          </a:p>
          <a:p>
            <a:pPr lvl="1">
              <a:buFont typeface="Wingdings" panose="05000000000000000000" pitchFamily="2" charset="2"/>
              <a:buChar char="ü"/>
            </a:pPr>
            <a:r>
              <a:rPr lang="en-US" sz="3000" dirty="0"/>
              <a:t>Very defensive of feeding territory</a:t>
            </a:r>
          </a:p>
          <a:p>
            <a:pPr lvl="1">
              <a:buFont typeface="Wingdings" panose="05000000000000000000" pitchFamily="2" charset="2"/>
              <a:buChar char="ü"/>
            </a:pPr>
            <a:r>
              <a:rPr lang="en-US" sz="3000" dirty="0"/>
              <a:t>Nests in conifers in spring,</a:t>
            </a:r>
          </a:p>
          <a:p>
            <a:pPr marL="342900" lvl="1" indent="0">
              <a:buNone/>
            </a:pPr>
            <a:r>
              <a:rPr lang="en-US" sz="3000" dirty="0"/>
              <a:t>      and in deciduous trees in fall</a:t>
            </a:r>
          </a:p>
          <a:p>
            <a:pPr marL="0" indent="0"/>
            <a:endParaRPr lang="en-US" sz="2600" b="1" u="sng" dirty="0"/>
          </a:p>
          <a:p>
            <a:pPr marL="0" indent="0"/>
            <a:endParaRPr lang="en-US" sz="2600" b="1" u="sng" dirty="0"/>
          </a:p>
          <a:p>
            <a:pPr marL="457200" lvl="1" indent="0">
              <a:buNone/>
            </a:pPr>
            <a:endParaRPr lang="en-US" dirty="0"/>
          </a:p>
          <a:p>
            <a:pPr lvl="1"/>
            <a:endParaRPr lang="en-US" dirty="0"/>
          </a:p>
          <a:p>
            <a:pPr lvl="1"/>
            <a:endParaRPr lang="en-US" dirty="0"/>
          </a:p>
        </p:txBody>
      </p:sp>
      <p:pic>
        <p:nvPicPr>
          <p:cNvPr id="2" name="Picture 1">
            <a:extLst>
              <a:ext uri="{FF2B5EF4-FFF2-40B4-BE49-F238E27FC236}">
                <a16:creationId xmlns:a16="http://schemas.microsoft.com/office/drawing/2014/main" id="{E9452195-DF40-6F46-84F1-BC23C7816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999" y="1573694"/>
            <a:ext cx="3187700" cy="2552700"/>
          </a:xfrm>
          <a:prstGeom prst="rect">
            <a:avLst/>
          </a:prstGeom>
        </p:spPr>
      </p:pic>
    </p:spTree>
    <p:extLst>
      <p:ext uri="{BB962C8B-B14F-4D97-AF65-F5344CB8AC3E}">
        <p14:creationId xmlns:p14="http://schemas.microsoft.com/office/powerpoint/2010/main" val="1561538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9230D63-3D6A-2147-AFA9-231453827AAE}"/>
              </a:ext>
            </a:extLst>
          </p:cNvPr>
          <p:cNvSpPr>
            <a:spLocks noGrp="1"/>
          </p:cNvSpPr>
          <p:nvPr>
            <p:ph type="body" sz="half" idx="1"/>
          </p:nvPr>
        </p:nvSpPr>
        <p:spPr>
          <a:xfrm>
            <a:off x="0" y="1436996"/>
            <a:ext cx="6012874" cy="4419600"/>
          </a:xfrm>
        </p:spPr>
        <p:txBody>
          <a:bodyPr>
            <a:normAutofit fontScale="85000" lnSpcReduction="20000"/>
          </a:bodyPr>
          <a:lstStyle/>
          <a:p>
            <a:pPr marL="0" indent="0"/>
            <a:endParaRPr lang="en-US" sz="2400" dirty="0"/>
          </a:p>
          <a:p>
            <a:pPr marL="0" indent="0"/>
            <a:r>
              <a:rPr lang="en-US" b="1" i="1" dirty="0"/>
              <a:t>Black-chinned Hummingbird</a:t>
            </a:r>
          </a:p>
          <a:p>
            <a:pPr marL="457200" indent="-457200">
              <a:buFont typeface="Wingdings" panose="05000000000000000000" pitchFamily="2" charset="2"/>
              <a:buChar char="ü"/>
            </a:pPr>
            <a:r>
              <a:rPr lang="en-US" dirty="0"/>
              <a:t>Male with deep purple throat</a:t>
            </a:r>
          </a:p>
          <a:p>
            <a:pPr marL="457200" indent="-457200">
              <a:buFont typeface="Wingdings" panose="05000000000000000000" pitchFamily="2" charset="2"/>
              <a:buChar char="ü"/>
            </a:pPr>
            <a:r>
              <a:rPr lang="en-US" dirty="0"/>
              <a:t>White spot behind eye</a:t>
            </a:r>
          </a:p>
          <a:p>
            <a:pPr marL="457200" indent="-457200">
              <a:buFont typeface="Wingdings" panose="05000000000000000000" pitchFamily="2" charset="2"/>
              <a:buChar char="ü"/>
            </a:pPr>
            <a:r>
              <a:rPr lang="en-US" dirty="0"/>
              <a:t>Female has whitish throat</a:t>
            </a:r>
          </a:p>
          <a:p>
            <a:r>
              <a:rPr lang="en-US" dirty="0"/>
              <a:t>     and speckled green crown</a:t>
            </a:r>
          </a:p>
          <a:p>
            <a:pPr marL="457200" indent="-457200">
              <a:buFont typeface="Wingdings" panose="05000000000000000000" pitchFamily="2" charset="2"/>
              <a:buChar char="ü"/>
            </a:pPr>
            <a:endParaRPr lang="en-US" dirty="0"/>
          </a:p>
          <a:p>
            <a:pPr marL="457200" indent="-457200">
              <a:buFont typeface="Wingdings" panose="05000000000000000000" pitchFamily="2" charset="2"/>
              <a:buChar char="ü"/>
            </a:pPr>
            <a:r>
              <a:rPr lang="en-US" dirty="0"/>
              <a:t>Attracted to tall trees &amp; flowering shrubs</a:t>
            </a:r>
          </a:p>
          <a:p>
            <a:pPr marL="457200" indent="-457200">
              <a:buFont typeface="Wingdings" panose="05000000000000000000" pitchFamily="2" charset="2"/>
              <a:buChar char="ü"/>
            </a:pPr>
            <a:r>
              <a:rPr lang="en-US" dirty="0"/>
              <a:t>Nests are 4-8 ft. high.</a:t>
            </a:r>
          </a:p>
          <a:p>
            <a:pPr marL="0" indent="0"/>
            <a:endParaRPr lang="en-US" dirty="0"/>
          </a:p>
        </p:txBody>
      </p:sp>
      <p:pic>
        <p:nvPicPr>
          <p:cNvPr id="3" name="Content Placeholder 4" descr="http://publicgarden.ucdavis.edu/wordpress/wp-content/uploads/2016/03/cover-photo-hummingbird.jpg">
            <a:extLst>
              <a:ext uri="{FF2B5EF4-FFF2-40B4-BE49-F238E27FC236}">
                <a16:creationId xmlns:a16="http://schemas.microsoft.com/office/drawing/2014/main" id="{CAFB28B8-0114-C147-89B2-982C46CBF572}"/>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auto">
          <a:xfrm>
            <a:off x="5749637" y="1891145"/>
            <a:ext cx="2743201" cy="2514600"/>
          </a:xfrm>
          <a:prstGeom prst="rect">
            <a:avLst/>
          </a:prstGeom>
          <a:noFill/>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EFEFD4FE-3A5B-DC42-9171-C87757888510}"/>
              </a:ext>
            </a:extLst>
          </p:cNvPr>
          <p:cNvSpPr>
            <a:spLocks noGrp="1"/>
          </p:cNvSpPr>
          <p:nvPr>
            <p:ph type="title"/>
          </p:nvPr>
        </p:nvSpPr>
        <p:spPr>
          <a:xfrm>
            <a:off x="-1600199" y="266699"/>
            <a:ext cx="10287000" cy="1143001"/>
          </a:xfrm>
        </p:spPr>
        <p:txBody>
          <a:bodyPr>
            <a:normAutofit fontScale="90000"/>
          </a:bodyPr>
          <a:lstStyle/>
          <a:p>
            <a:r>
              <a:rPr lang="en-US" dirty="0"/>
              <a:t>         </a:t>
            </a:r>
            <a:br>
              <a:rPr lang="en-US" dirty="0"/>
            </a:br>
            <a:br>
              <a:rPr lang="en-US" dirty="0"/>
            </a:br>
            <a:r>
              <a:rPr lang="en-US" dirty="0"/>
              <a:t>   </a:t>
            </a:r>
            <a:r>
              <a:rPr lang="en-US" dirty="0">
                <a:solidFill>
                  <a:srgbClr val="3333FF"/>
                </a:solidFill>
              </a:rPr>
              <a:t>Local Hummingbirds</a:t>
            </a:r>
            <a:br>
              <a:rPr lang="en-US" dirty="0"/>
            </a:br>
            <a:br>
              <a:rPr lang="en-US" sz="1800" dirty="0"/>
            </a:br>
            <a:r>
              <a:rPr lang="en-US" sz="2325" b="1" i="1" dirty="0"/>
              <a:t>Archilochus </a:t>
            </a:r>
            <a:r>
              <a:rPr lang="en-US" sz="2325" b="1" i="1" dirty="0" err="1"/>
              <a:t>alexandri</a:t>
            </a:r>
            <a:br>
              <a:rPr lang="en-US" i="1" dirty="0"/>
            </a:br>
            <a:br>
              <a:rPr lang="en-US" i="1" dirty="0"/>
            </a:br>
            <a:r>
              <a:rPr lang="en-US" i="1" dirty="0"/>
              <a:t>   </a:t>
            </a:r>
            <a:endParaRPr lang="en-US" dirty="0"/>
          </a:p>
        </p:txBody>
      </p:sp>
    </p:spTree>
    <p:extLst>
      <p:ext uri="{BB962C8B-B14F-4D97-AF65-F5344CB8AC3E}">
        <p14:creationId xmlns:p14="http://schemas.microsoft.com/office/powerpoint/2010/main" val="1786495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ED3C-715B-4D43-831D-67C90791126C}"/>
              </a:ext>
            </a:extLst>
          </p:cNvPr>
          <p:cNvSpPr>
            <a:spLocks noGrp="1"/>
          </p:cNvSpPr>
          <p:nvPr>
            <p:ph type="title"/>
          </p:nvPr>
        </p:nvSpPr>
        <p:spPr>
          <a:xfrm>
            <a:off x="228600" y="152400"/>
            <a:ext cx="7467600" cy="1143001"/>
          </a:xfrm>
        </p:spPr>
        <p:txBody>
          <a:bodyPr>
            <a:normAutofit/>
          </a:bodyPr>
          <a:lstStyle/>
          <a:p>
            <a:r>
              <a:rPr lang="en-US" dirty="0">
                <a:solidFill>
                  <a:srgbClr val="3333FF"/>
                </a:solidFill>
              </a:rPr>
              <a:t>Hummingbird Feeders</a:t>
            </a:r>
          </a:p>
        </p:txBody>
      </p:sp>
      <p:sp>
        <p:nvSpPr>
          <p:cNvPr id="3" name="Text Placeholder 2">
            <a:extLst>
              <a:ext uri="{FF2B5EF4-FFF2-40B4-BE49-F238E27FC236}">
                <a16:creationId xmlns:a16="http://schemas.microsoft.com/office/drawing/2014/main" id="{508CA9FB-433B-9B43-8027-12C0F4C9A3F7}"/>
              </a:ext>
            </a:extLst>
          </p:cNvPr>
          <p:cNvSpPr>
            <a:spLocks noGrp="1"/>
          </p:cNvSpPr>
          <p:nvPr>
            <p:ph type="body" idx="1"/>
          </p:nvPr>
        </p:nvSpPr>
        <p:spPr>
          <a:xfrm>
            <a:off x="834887" y="2130287"/>
            <a:ext cx="8229600" cy="4038601"/>
          </a:xfrm>
        </p:spPr>
        <p:txBody>
          <a:bodyPr>
            <a:normAutofit/>
          </a:bodyPr>
          <a:lstStyle/>
          <a:p>
            <a:pPr marL="457200" indent="-457200">
              <a:buFont typeface="Wingdings" panose="05000000000000000000" pitchFamily="2" charset="2"/>
              <a:buChar char="ü"/>
            </a:pPr>
            <a:r>
              <a:rPr lang="en-US" sz="2800" b="1" dirty="0">
                <a:latin typeface="Calibri" panose="020F0502020204030204" pitchFamily="34" charset="0"/>
                <a:cs typeface="Calibri" panose="020F0502020204030204" pitchFamily="34" charset="0"/>
              </a:rPr>
              <a:t>1 part sugar to 4 parts water</a:t>
            </a:r>
          </a:p>
          <a:p>
            <a:pPr marL="0" indent="0"/>
            <a:r>
              <a:rPr lang="en-US" sz="2800" b="1" dirty="0">
                <a:latin typeface="Calibri" panose="020F0502020204030204" pitchFamily="34" charset="0"/>
                <a:cs typeface="Calibri" panose="020F0502020204030204" pitchFamily="34" charset="0"/>
              </a:rPr>
              <a:t>	Boil 1 minute</a:t>
            </a:r>
          </a:p>
          <a:p>
            <a:r>
              <a:rPr lang="en-US" sz="2800" b="1" dirty="0">
                <a:latin typeface="Calibri" panose="020F0502020204030204" pitchFamily="34" charset="0"/>
                <a:cs typeface="Calibri" panose="020F0502020204030204" pitchFamily="34" charset="0"/>
              </a:rPr>
              <a:t>		No honey, no red dye</a:t>
            </a:r>
          </a:p>
          <a:p>
            <a:pPr marL="457200" indent="-457200">
              <a:buFont typeface="Wingdings" panose="05000000000000000000" pitchFamily="2" charset="2"/>
              <a:buChar char="ü"/>
            </a:pPr>
            <a:r>
              <a:rPr lang="en-US" sz="2800" b="1" dirty="0">
                <a:latin typeface="Calibri" panose="020F0502020204030204" pitchFamily="34" charset="0"/>
                <a:cs typeface="Calibri" panose="020F0502020204030204" pitchFamily="34" charset="0"/>
              </a:rPr>
              <a:t>Clean weekly</a:t>
            </a:r>
          </a:p>
          <a:p>
            <a:pPr marL="457200" indent="-457200">
              <a:buFont typeface="Wingdings" panose="05000000000000000000" pitchFamily="2" charset="2"/>
              <a:buChar char="ü"/>
            </a:pPr>
            <a:r>
              <a:rPr lang="en-US" sz="2800" b="1" dirty="0">
                <a:latin typeface="Calibri" panose="020F0502020204030204" pitchFamily="34" charset="0"/>
                <a:cs typeface="Calibri" panose="020F0502020204030204" pitchFamily="34" charset="0"/>
              </a:rPr>
              <a:t>Refill often in heat</a:t>
            </a:r>
          </a:p>
          <a:p>
            <a:pPr marL="457200" indent="-457200">
              <a:buFont typeface="Wingdings" panose="05000000000000000000" pitchFamily="2" charset="2"/>
              <a:buChar char="ü"/>
            </a:pPr>
            <a:r>
              <a:rPr lang="en-US" sz="2800" b="1" dirty="0">
                <a:latin typeface="Calibri" panose="020F0502020204030204" pitchFamily="34" charset="0"/>
                <a:cs typeface="Calibri" panose="020F0502020204030204" pitchFamily="34" charset="0"/>
              </a:rPr>
              <a:t>Discard old solution</a:t>
            </a:r>
          </a:p>
        </p:txBody>
      </p:sp>
      <p:pic>
        <p:nvPicPr>
          <p:cNvPr id="4" name="Picture 3">
            <a:extLst>
              <a:ext uri="{FF2B5EF4-FFF2-40B4-BE49-F238E27FC236}">
                <a16:creationId xmlns:a16="http://schemas.microsoft.com/office/drawing/2014/main" id="{3987F515-00AD-DD4D-A40D-55933174F3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9157" y="3266385"/>
            <a:ext cx="3099956" cy="2113998"/>
          </a:xfrm>
          <a:prstGeom prst="rect">
            <a:avLst/>
          </a:prstGeom>
        </p:spPr>
      </p:pic>
    </p:spTree>
    <p:extLst>
      <p:ext uri="{BB962C8B-B14F-4D97-AF65-F5344CB8AC3E}">
        <p14:creationId xmlns:p14="http://schemas.microsoft.com/office/powerpoint/2010/main" val="759494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DEF4-6805-DE4C-A485-028829BAF5E6}"/>
              </a:ext>
            </a:extLst>
          </p:cNvPr>
          <p:cNvSpPr>
            <a:spLocks noGrp="1"/>
          </p:cNvSpPr>
          <p:nvPr>
            <p:ph type="title"/>
          </p:nvPr>
        </p:nvSpPr>
        <p:spPr>
          <a:xfrm>
            <a:off x="457200" y="274638"/>
            <a:ext cx="8229600" cy="1143001"/>
          </a:xfrm>
        </p:spPr>
        <p:txBody>
          <a:bodyPr/>
          <a:lstStyle/>
          <a:p>
            <a:r>
              <a:rPr lang="en-US" dirty="0">
                <a:solidFill>
                  <a:srgbClr val="3333FF"/>
                </a:solidFill>
              </a:rPr>
              <a:t>Plants that Attract Hummingbirds</a:t>
            </a:r>
          </a:p>
        </p:txBody>
      </p:sp>
      <p:pic>
        <p:nvPicPr>
          <p:cNvPr id="3" name="Picture 2" descr="purple bottlebrush">
            <a:extLst>
              <a:ext uri="{FF2B5EF4-FFF2-40B4-BE49-F238E27FC236}">
                <a16:creationId xmlns:a16="http://schemas.microsoft.com/office/drawing/2014/main" id="{62C1CF04-F0AB-1048-9C57-F271DB5C8207}"/>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66640" y="1815157"/>
            <a:ext cx="1780223" cy="2167087"/>
          </a:xfrm>
          <a:prstGeom prst="rect">
            <a:avLst/>
          </a:prstGeom>
          <a:noFill/>
          <a:ln>
            <a:noFill/>
          </a:ln>
        </p:spPr>
      </p:pic>
      <p:pic>
        <p:nvPicPr>
          <p:cNvPr id="5" name="Picture 4">
            <a:extLst>
              <a:ext uri="{FF2B5EF4-FFF2-40B4-BE49-F238E27FC236}">
                <a16:creationId xmlns:a16="http://schemas.microsoft.com/office/drawing/2014/main" id="{80B6D140-1861-454E-92E9-C4094D1CC8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90133" y="4565650"/>
            <a:ext cx="2698751" cy="1428750"/>
          </a:xfrm>
          <a:prstGeom prst="rect">
            <a:avLst/>
          </a:prstGeom>
        </p:spPr>
      </p:pic>
      <p:pic>
        <p:nvPicPr>
          <p:cNvPr id="6" name="Picture 5" descr="golden currant">
            <a:extLst>
              <a:ext uri="{FF2B5EF4-FFF2-40B4-BE49-F238E27FC236}">
                <a16:creationId xmlns:a16="http://schemas.microsoft.com/office/drawing/2014/main" id="{A52ACE38-C71E-784F-B6A7-2522243752FD}"/>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3103237" y="2528095"/>
            <a:ext cx="1428750" cy="1428750"/>
          </a:xfrm>
          <a:prstGeom prst="rect">
            <a:avLst/>
          </a:prstGeom>
          <a:noFill/>
          <a:ln>
            <a:noFill/>
          </a:ln>
        </p:spPr>
      </p:pic>
      <p:pic>
        <p:nvPicPr>
          <p:cNvPr id="4" name="Picture 3">
            <a:extLst>
              <a:ext uri="{FF2B5EF4-FFF2-40B4-BE49-F238E27FC236}">
                <a16:creationId xmlns:a16="http://schemas.microsoft.com/office/drawing/2014/main" id="{4C8BF2D0-5A53-D267-F794-3AE5BCD944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78" t="-27350" r="57661" b="27350"/>
          <a:stretch/>
        </p:blipFill>
        <p:spPr bwMode="auto">
          <a:xfrm rot="5400000">
            <a:off x="6331655" y="732087"/>
            <a:ext cx="2155190" cy="4457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2207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err="1">
                <a:solidFill>
                  <a:srgbClr val="3333FF"/>
                </a:solidFill>
                <a:latin typeface="Calibri" panose="020F0502020204030204" pitchFamily="34" charset="0"/>
                <a:cs typeface="Calibri" panose="020F0502020204030204" pitchFamily="34" charset="0"/>
              </a:rPr>
              <a:t>Beneficials</a:t>
            </a:r>
            <a:r>
              <a:rPr lang="en-US" dirty="0">
                <a:solidFill>
                  <a:srgbClr val="3333FF"/>
                </a:solidFill>
                <a:latin typeface="Calibri" panose="020F0502020204030204" pitchFamily="34" charset="0"/>
                <a:cs typeface="Calibri" panose="020F0502020204030204" pitchFamily="34" charset="0"/>
              </a:rPr>
              <a:t> Defined</a:t>
            </a:r>
          </a:p>
        </p:txBody>
      </p:sp>
      <p:sp>
        <p:nvSpPr>
          <p:cNvPr id="12291" name="Rectangle 3"/>
          <p:cNvSpPr>
            <a:spLocks noGrp="1" noChangeArrowheads="1"/>
          </p:cNvSpPr>
          <p:nvPr>
            <p:ph idx="1"/>
          </p:nvPr>
        </p:nvSpPr>
        <p:spPr>
          <a:xfrm>
            <a:off x="152400" y="1752600"/>
            <a:ext cx="8534400" cy="5105400"/>
          </a:xfrm>
        </p:spPr>
        <p:txBody>
          <a:bodyPr rtlCol="0">
            <a:normAutofit fontScale="25000" lnSpcReduction="20000"/>
          </a:bodyPr>
          <a:lstStyle/>
          <a:p>
            <a:pPr marL="401638" indent="0" fontAlgn="auto">
              <a:spcAft>
                <a:spcPts val="0"/>
              </a:spcAft>
              <a:defRPr/>
            </a:pPr>
            <a:r>
              <a:rPr lang="en-US" sz="11200" dirty="0"/>
              <a:t>	</a:t>
            </a:r>
            <a:r>
              <a:rPr lang="en-US" sz="11200" dirty="0">
                <a:solidFill>
                  <a:srgbClr val="2509F5"/>
                </a:solidFill>
              </a:rPr>
              <a:t>Some are </a:t>
            </a:r>
            <a:r>
              <a:rPr lang="en-US" sz="11200" b="1" i="1" dirty="0">
                <a:solidFill>
                  <a:srgbClr val="3333FF"/>
                </a:solidFill>
              </a:rPr>
              <a:t>Pollinators</a:t>
            </a:r>
            <a:r>
              <a:rPr lang="en-US" sz="11200" i="1" dirty="0">
                <a:solidFill>
                  <a:srgbClr val="3333FF"/>
                </a:solidFill>
              </a:rPr>
              <a:t>….</a:t>
            </a:r>
          </a:p>
          <a:p>
            <a:pPr marL="401638" indent="0" fontAlgn="auto">
              <a:spcAft>
                <a:spcPts val="0"/>
              </a:spcAft>
              <a:defRPr/>
            </a:pPr>
            <a:endParaRPr lang="en-US" sz="11200" dirty="0">
              <a:solidFill>
                <a:srgbClr val="286ED6"/>
              </a:solidFill>
            </a:endParaRPr>
          </a:p>
          <a:p>
            <a:pPr marL="401638" indent="0" fontAlgn="auto">
              <a:spcAft>
                <a:spcPts val="0"/>
              </a:spcAft>
              <a:defRPr/>
            </a:pPr>
            <a:r>
              <a:rPr lang="en-US" sz="11200" dirty="0">
                <a:solidFill>
                  <a:srgbClr val="2509F5"/>
                </a:solidFill>
              </a:rPr>
              <a:t>	Some are </a:t>
            </a:r>
            <a:r>
              <a:rPr lang="en-US" sz="11200" b="1" i="1" dirty="0">
                <a:solidFill>
                  <a:srgbClr val="2509F5"/>
                </a:solidFill>
              </a:rPr>
              <a:t>Natural Enemies</a:t>
            </a:r>
            <a:r>
              <a:rPr lang="en-US" sz="11200" i="1" dirty="0">
                <a:solidFill>
                  <a:srgbClr val="2509F5"/>
                </a:solidFill>
              </a:rPr>
              <a:t>:</a:t>
            </a:r>
          </a:p>
          <a:p>
            <a:pPr marL="401638" indent="0" fontAlgn="auto">
              <a:spcAft>
                <a:spcPts val="0"/>
              </a:spcAft>
              <a:defRPr/>
            </a:pPr>
            <a:r>
              <a:rPr lang="en-US" sz="11200" i="1" dirty="0">
                <a:solidFill>
                  <a:srgbClr val="3333FF"/>
                </a:solidFill>
              </a:rPr>
              <a:t>	</a:t>
            </a:r>
          </a:p>
          <a:p>
            <a:pPr marL="401638" indent="0" fontAlgn="auto">
              <a:spcAft>
                <a:spcPts val="0"/>
              </a:spcAft>
              <a:defRPr/>
            </a:pPr>
            <a:r>
              <a:rPr lang="en-US" sz="11200" i="1" dirty="0">
                <a:solidFill>
                  <a:srgbClr val="3333FF"/>
                </a:solidFill>
              </a:rPr>
              <a:t>	        </a:t>
            </a:r>
            <a:r>
              <a:rPr lang="en-US" sz="11200" b="1" i="1" dirty="0">
                <a:solidFill>
                  <a:srgbClr val="3333FF"/>
                </a:solidFill>
              </a:rPr>
              <a:t>	Predators </a:t>
            </a:r>
            <a:r>
              <a:rPr lang="en-US" sz="11200" dirty="0"/>
              <a:t>that prey on and devour </a:t>
            </a:r>
          </a:p>
          <a:p>
            <a:pPr marL="401638" indent="0" fontAlgn="auto">
              <a:spcAft>
                <a:spcPts val="0"/>
              </a:spcAft>
              <a:defRPr/>
            </a:pPr>
            <a:r>
              <a:rPr lang="en-US" sz="11200" dirty="0"/>
              <a:t>                                       their host</a:t>
            </a:r>
          </a:p>
          <a:p>
            <a:pPr marL="801688" lvl="1" indent="0">
              <a:spcAft>
                <a:spcPts val="0"/>
              </a:spcAft>
              <a:buNone/>
              <a:defRPr/>
            </a:pPr>
            <a:r>
              <a:rPr lang="en-US" sz="10400" i="1" dirty="0">
                <a:solidFill>
                  <a:srgbClr val="3333FF"/>
                </a:solidFill>
              </a:rPr>
              <a:t> </a:t>
            </a:r>
          </a:p>
          <a:p>
            <a:pPr marL="801688" lvl="1" indent="0">
              <a:spcAft>
                <a:spcPts val="0"/>
              </a:spcAft>
              <a:buNone/>
              <a:defRPr/>
            </a:pPr>
            <a:r>
              <a:rPr lang="en-US" sz="10400" i="1" dirty="0">
                <a:solidFill>
                  <a:srgbClr val="3333FF"/>
                </a:solidFill>
              </a:rPr>
              <a:t>	          </a:t>
            </a:r>
            <a:r>
              <a:rPr lang="en-US" sz="11200" b="1" i="1" dirty="0">
                <a:solidFill>
                  <a:srgbClr val="3333FF"/>
                </a:solidFill>
              </a:rPr>
              <a:t>Parasites</a:t>
            </a:r>
            <a:r>
              <a:rPr lang="en-US" sz="10400" i="1" dirty="0">
                <a:solidFill>
                  <a:srgbClr val="3333FF"/>
                </a:solidFill>
              </a:rPr>
              <a:t>, </a:t>
            </a:r>
            <a:r>
              <a:rPr lang="en-US" sz="10400" dirty="0"/>
              <a:t>feeding off other insects</a:t>
            </a:r>
          </a:p>
          <a:p>
            <a:pPr marL="1716088" lvl="3" indent="0">
              <a:spcAft>
                <a:spcPts val="0"/>
              </a:spcAft>
              <a:buNone/>
              <a:defRPr/>
            </a:pPr>
            <a:r>
              <a:rPr lang="en-US" sz="11200" dirty="0">
                <a:solidFill>
                  <a:schemeClr val="tx2"/>
                </a:solidFill>
              </a:rPr>
              <a:t>-laying their eggs on or in the host</a:t>
            </a:r>
          </a:p>
          <a:p>
            <a:pPr marL="1716088" lvl="3" indent="0" fontAlgn="auto">
              <a:spcAft>
                <a:spcPts val="0"/>
              </a:spcAft>
              <a:buNone/>
              <a:defRPr/>
            </a:pPr>
            <a:r>
              <a:rPr lang="en-US" sz="11200" dirty="0">
                <a:solidFill>
                  <a:schemeClr val="tx2"/>
                </a:solidFill>
              </a:rPr>
              <a:t>-Pest becomes a food source for the young</a:t>
            </a:r>
          </a:p>
          <a:p>
            <a:pPr marL="1544638" indent="-1143000" fontAlgn="auto">
              <a:spcAft>
                <a:spcPts val="0"/>
              </a:spcAft>
              <a:buFont typeface="Arial" panose="020B0604020202020204" pitchFamily="34" charset="0"/>
              <a:buChar char="•"/>
              <a:defRPr/>
            </a:pPr>
            <a:endParaRPr lang="en-US" sz="11200" dirty="0"/>
          </a:p>
          <a:p>
            <a:pPr marL="747713" indent="-346075" fontAlgn="auto">
              <a:spcAft>
                <a:spcPts val="0"/>
              </a:spcAft>
              <a:buFont typeface="Arial" pitchFamily="34" charset="0"/>
              <a:buChar char="•"/>
              <a:defRPr/>
            </a:pPr>
            <a:endParaRPr lang="en-US" sz="5800" dirty="0">
              <a:solidFill>
                <a:srgbClr val="3333FF"/>
              </a:solidFill>
            </a:endParaRPr>
          </a:p>
        </p:txBody>
      </p:sp>
      <p:sp>
        <p:nvSpPr>
          <p:cNvPr id="16388" name="Rectangle 4"/>
          <p:cNvSpPr>
            <a:spLocks noChangeArrowheads="1"/>
          </p:cNvSpPr>
          <p:nvPr/>
        </p:nvSpPr>
        <p:spPr bwMode="auto">
          <a:xfrm>
            <a:off x="228600" y="1981200"/>
            <a:ext cx="8534400" cy="4495800"/>
          </a:xfrm>
          <a:prstGeom prst="rect">
            <a:avLst/>
          </a:prstGeom>
          <a:noFill/>
          <a:ln w="9525">
            <a:noFill/>
            <a:miter lim="800000"/>
            <a:headEnd/>
            <a:tailEnd/>
          </a:ln>
        </p:spPr>
        <p:txBody>
          <a:bodyPr/>
          <a:lstStyle/>
          <a:p>
            <a:pPr marL="342900" indent="-342900">
              <a:spcBef>
                <a:spcPct val="20000"/>
              </a:spcBef>
            </a:pPr>
            <a:endParaRPr lang="en-US" sz="3200"/>
          </a:p>
          <a:p>
            <a:pPr marL="342900" indent="-342900">
              <a:spcBef>
                <a:spcPct val="20000"/>
              </a:spcBef>
            </a:pPr>
            <a:endParaRPr lang="en-US" sz="1400"/>
          </a:p>
          <a:p>
            <a:pPr marL="342900" indent="-342900">
              <a:spcBef>
                <a:spcPct val="20000"/>
              </a:spcBef>
            </a:pPr>
            <a:endParaRPr lang="en-US" sz="1400"/>
          </a:p>
        </p:txBody>
      </p:sp>
      <p:sp>
        <p:nvSpPr>
          <p:cNvPr id="206853" name="Rectangle 5"/>
          <p:cNvSpPr>
            <a:spLocks noChangeArrowheads="1"/>
          </p:cNvSpPr>
          <p:nvPr/>
        </p:nvSpPr>
        <p:spPr bwMode="auto">
          <a:xfrm>
            <a:off x="457200" y="4953000"/>
            <a:ext cx="8229600" cy="1219200"/>
          </a:xfrm>
          <a:prstGeom prst="rect">
            <a:avLst/>
          </a:prstGeom>
          <a:noFill/>
          <a:ln w="9525">
            <a:noFill/>
            <a:miter lim="800000"/>
            <a:headEnd/>
            <a:tailEnd/>
          </a:ln>
        </p:spPr>
        <p:txBody>
          <a:bodyPr/>
          <a:lstStyle/>
          <a:p>
            <a:pPr marL="692150" lvl="1" indent="-290513">
              <a:spcBef>
                <a:spcPct val="20000"/>
              </a:spcBef>
              <a:buFont typeface="Wingdings" pitchFamily="2" charset="2"/>
              <a:buNone/>
            </a:pPr>
            <a:endParaRPr lang="en-US" dirty="0"/>
          </a:p>
          <a:p>
            <a:pPr marL="234950" indent="-234950">
              <a:spcBef>
                <a:spcPct val="20000"/>
              </a:spcBef>
            </a:pPr>
            <a:endParaRPr lang="en-US" sz="2800" dirty="0"/>
          </a:p>
          <a:p>
            <a:pPr marL="234950" indent="-234950">
              <a:spcBef>
                <a:spcPct val="20000"/>
              </a:spcBef>
            </a:pPr>
            <a:endParaRPr lang="en-US" dirty="0"/>
          </a:p>
          <a:p>
            <a:pPr marL="234950" indent="-234950">
              <a:spcBef>
                <a:spcPct val="20000"/>
              </a:spcBef>
            </a:pPr>
            <a:endParaRPr lang="en-US" sz="2800" dirty="0"/>
          </a:p>
        </p:txBody>
      </p:sp>
    </p:spTree>
    <p:extLst>
      <p:ext uri="{BB962C8B-B14F-4D97-AF65-F5344CB8AC3E}">
        <p14:creationId xmlns:p14="http://schemas.microsoft.com/office/powerpoint/2010/main" val="238512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068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rtlCol="0">
            <a:normAutofit fontScale="90000"/>
          </a:bodyPr>
          <a:lstStyle/>
          <a:p>
            <a:pPr algn="l" fontAlgn="auto">
              <a:spcAft>
                <a:spcPts val="0"/>
              </a:spcAft>
              <a:defRPr/>
            </a:pPr>
            <a:br>
              <a:rPr lang="en-US" sz="2400" b="1" dirty="0">
                <a:solidFill>
                  <a:srgbClr val="6600CC"/>
                </a:solidFill>
                <a:latin typeface="Georgia" pitchFamily="18" charset="0"/>
              </a:rPr>
            </a:br>
            <a:r>
              <a:rPr lang="en-US" sz="4000" dirty="0">
                <a:solidFill>
                  <a:srgbClr val="6600CC"/>
                </a:solidFill>
                <a:latin typeface="Georgia" pitchFamily="18" charset="0"/>
              </a:rPr>
              <a:t>          </a:t>
            </a:r>
            <a:r>
              <a:rPr lang="en-US" sz="4000" dirty="0">
                <a:solidFill>
                  <a:srgbClr val="3333FF"/>
                </a:solidFill>
                <a:latin typeface="Georgia" pitchFamily="18" charset="0"/>
              </a:rPr>
              <a:t>Syrphid Fly</a:t>
            </a:r>
            <a:br>
              <a:rPr lang="en-US" sz="4000" i="1" dirty="0">
                <a:solidFill>
                  <a:srgbClr val="3333FF"/>
                </a:solidFill>
                <a:latin typeface="Georgia" pitchFamily="18" charset="0"/>
              </a:rPr>
            </a:br>
            <a:r>
              <a:rPr lang="en-US" sz="4000" i="1" dirty="0">
                <a:solidFill>
                  <a:srgbClr val="3333FF"/>
                </a:solidFill>
                <a:latin typeface="Georgia" pitchFamily="18" charset="0"/>
              </a:rPr>
              <a:t>          </a:t>
            </a:r>
            <a:r>
              <a:rPr lang="en-US" sz="2000" dirty="0">
                <a:solidFill>
                  <a:srgbClr val="3333FF"/>
                </a:solidFill>
                <a:latin typeface="Georgia" pitchFamily="18" charset="0"/>
              </a:rPr>
              <a:t>1/8”-</a:t>
            </a:r>
            <a:r>
              <a:rPr lang="en-US" sz="2700" dirty="0">
                <a:solidFill>
                  <a:srgbClr val="3333FF"/>
                </a:solidFill>
                <a:latin typeface="Georgia" pitchFamily="18" charset="0"/>
              </a:rPr>
              <a:t>1</a:t>
            </a:r>
            <a:r>
              <a:rPr lang="en-US" sz="2000" dirty="0">
                <a:solidFill>
                  <a:srgbClr val="3333FF"/>
                </a:solidFill>
                <a:latin typeface="Georgia" pitchFamily="18" charset="0"/>
              </a:rPr>
              <a:t>”</a:t>
            </a:r>
          </a:p>
        </p:txBody>
      </p:sp>
      <p:sp>
        <p:nvSpPr>
          <p:cNvPr id="296963" name="Rectangle 3"/>
          <p:cNvSpPr>
            <a:spLocks noGrp="1" noChangeArrowheads="1"/>
          </p:cNvSpPr>
          <p:nvPr>
            <p:ph type="body" sz="half" idx="2"/>
          </p:nvPr>
        </p:nvSpPr>
        <p:spPr>
          <a:xfrm>
            <a:off x="5486400" y="1449388"/>
            <a:ext cx="3276600" cy="4524375"/>
          </a:xfrm>
        </p:spPr>
        <p:txBody>
          <a:bodyPr rtlCol="0">
            <a:normAutofit fontScale="85000" lnSpcReduction="20000"/>
          </a:bodyPr>
          <a:lstStyle/>
          <a:p>
            <a:pPr fontAlgn="auto">
              <a:spcAft>
                <a:spcPts val="0"/>
              </a:spcAft>
              <a:buFont typeface="Arial" pitchFamily="34" charset="0"/>
              <a:buChar char="•"/>
              <a:defRPr/>
            </a:pPr>
            <a:endParaRPr lang="en-US" dirty="0"/>
          </a:p>
          <a:p>
            <a:pPr fontAlgn="auto">
              <a:spcAft>
                <a:spcPts val="0"/>
              </a:spcAft>
              <a:buFont typeface="Arial" pitchFamily="34" charset="0"/>
              <a:buChar char="•"/>
              <a:defRPr/>
            </a:pPr>
            <a:r>
              <a:rPr lang="en-US" i="1" dirty="0">
                <a:solidFill>
                  <a:srgbClr val="2509F5"/>
                </a:solidFill>
              </a:rPr>
              <a:t>Larval</a:t>
            </a:r>
            <a:r>
              <a:rPr lang="en-US" dirty="0"/>
              <a:t> stage feeds on insects esp. aphids  </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r>
              <a:rPr lang="en-US" i="1" dirty="0">
                <a:solidFill>
                  <a:srgbClr val="2509F5"/>
                </a:solidFill>
              </a:rPr>
              <a:t>Pupa</a:t>
            </a:r>
            <a:r>
              <a:rPr lang="en-US" dirty="0"/>
              <a:t> - green to dark brown</a:t>
            </a:r>
          </a:p>
          <a:p>
            <a:pPr fontAlgn="auto">
              <a:spcAft>
                <a:spcPts val="0"/>
              </a:spcAft>
              <a:buFont typeface="Arial" pitchFamily="34" charset="0"/>
              <a:buChar char="•"/>
              <a:defRPr/>
            </a:pPr>
            <a:endParaRPr lang="en-US" i="1" dirty="0"/>
          </a:p>
          <a:p>
            <a:pPr fontAlgn="auto">
              <a:spcAft>
                <a:spcPts val="0"/>
              </a:spcAft>
              <a:buFont typeface="Arial" pitchFamily="34" charset="0"/>
              <a:buChar char="•"/>
              <a:defRPr/>
            </a:pPr>
            <a:r>
              <a:rPr lang="en-US" i="1" dirty="0">
                <a:solidFill>
                  <a:srgbClr val="2509F5"/>
                </a:solidFill>
              </a:rPr>
              <a:t>Adults</a:t>
            </a:r>
            <a:r>
              <a:rPr lang="en-US" dirty="0"/>
              <a:t> feed on aphids, pollen &amp; nectar; they’re also pollinators!</a:t>
            </a:r>
          </a:p>
          <a:p>
            <a:pPr fontAlgn="auto">
              <a:spcAft>
                <a:spcPts val="0"/>
              </a:spcAft>
              <a:buFont typeface="Arial" pitchFamily="34" charset="0"/>
              <a:buNone/>
              <a:defRPr/>
            </a:pPr>
            <a:br>
              <a:rPr lang="en-US" dirty="0"/>
            </a:br>
            <a:endParaRPr lang="en-US" dirty="0"/>
          </a:p>
          <a:p>
            <a:pPr fontAlgn="auto">
              <a:spcAft>
                <a:spcPts val="0"/>
              </a:spcAft>
              <a:buFont typeface="Arial" pitchFamily="34" charset="0"/>
              <a:buChar char="•"/>
              <a:defRPr/>
            </a:pPr>
            <a:endParaRPr lang="en-US" dirty="0"/>
          </a:p>
        </p:txBody>
      </p:sp>
      <p:pic>
        <p:nvPicPr>
          <p:cNvPr id="4" name="Picture 4" descr="syrphid_flies">
            <a:extLst>
              <a:ext uri="{FF2B5EF4-FFF2-40B4-BE49-F238E27FC236}">
                <a16:creationId xmlns:a16="http://schemas.microsoft.com/office/drawing/2014/main" id="{E22CE1A2-7C22-9575-69C1-E4E7DDB23280}"/>
              </a:ext>
            </a:extLst>
          </p:cNvPr>
          <p:cNvPicPr>
            <a:picLocks noGrp="1" noChangeAspect="1" noChangeArrowheads="1"/>
          </p:cNvPicPr>
          <p:nvPr>
            <p:ph sz="half" idx="1"/>
          </p:nvPr>
        </p:nvPicPr>
        <p:blipFill>
          <a:blip r:embed="rId3" cstate="print"/>
          <a:srcRect/>
          <a:stretch>
            <a:fillRect/>
          </a:stretch>
        </p:blipFill>
        <p:spPr>
          <a:xfrm>
            <a:off x="457200" y="1981200"/>
            <a:ext cx="4882590" cy="3771106"/>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143000" y="228600"/>
            <a:ext cx="6629400" cy="944563"/>
          </a:xfrm>
        </p:spPr>
        <p:txBody>
          <a:bodyPr rtlCol="0">
            <a:normAutofit fontScale="90000"/>
          </a:bodyPr>
          <a:lstStyle/>
          <a:p>
            <a:pPr algn="l" fontAlgn="auto">
              <a:spcAft>
                <a:spcPts val="0"/>
              </a:spcAft>
              <a:defRPr/>
            </a:pPr>
            <a:br>
              <a:rPr lang="en-US" sz="2400" b="1" dirty="0">
                <a:solidFill>
                  <a:srgbClr val="6600CC"/>
                </a:solidFill>
                <a:latin typeface="Georgia" pitchFamily="18" charset="0"/>
              </a:rPr>
            </a:br>
            <a:r>
              <a:rPr lang="en-US" sz="4000" dirty="0">
                <a:solidFill>
                  <a:srgbClr val="6600CC"/>
                </a:solidFill>
                <a:latin typeface="Georgia" pitchFamily="18" charset="0"/>
              </a:rPr>
              <a:t> </a:t>
            </a:r>
            <a:r>
              <a:rPr lang="en-US" sz="4000" dirty="0">
                <a:solidFill>
                  <a:srgbClr val="3333FF"/>
                </a:solidFill>
                <a:latin typeface="Georgia" pitchFamily="18" charset="0"/>
              </a:rPr>
              <a:t>Green Lacewing</a:t>
            </a:r>
            <a:br>
              <a:rPr lang="en-US" sz="4000" i="1" dirty="0">
                <a:solidFill>
                  <a:srgbClr val="3333FF"/>
                </a:solidFill>
                <a:latin typeface="Georgia" pitchFamily="18" charset="0"/>
              </a:rPr>
            </a:br>
            <a:r>
              <a:rPr lang="en-US" sz="2400" dirty="0">
                <a:solidFill>
                  <a:srgbClr val="3333FF"/>
                </a:solidFill>
                <a:latin typeface="Georgia" pitchFamily="18" charset="0"/>
              </a:rPr>
              <a:t>½ - </a:t>
            </a:r>
            <a:r>
              <a:rPr lang="en-US" sz="2000" dirty="0">
                <a:solidFill>
                  <a:srgbClr val="3333FF"/>
                </a:solidFill>
                <a:latin typeface="Georgia" pitchFamily="18" charset="0"/>
              </a:rPr>
              <a:t>3/4</a:t>
            </a:r>
            <a:r>
              <a:rPr lang="en-US" sz="2400" dirty="0">
                <a:solidFill>
                  <a:srgbClr val="3333FF"/>
                </a:solidFill>
                <a:latin typeface="Georgia" pitchFamily="18" charset="0"/>
              </a:rPr>
              <a:t>”</a:t>
            </a:r>
          </a:p>
        </p:txBody>
      </p:sp>
      <p:sp>
        <p:nvSpPr>
          <p:cNvPr id="21507" name="Rectangle 3"/>
          <p:cNvSpPr>
            <a:spLocks noGrp="1" noChangeArrowheads="1"/>
          </p:cNvSpPr>
          <p:nvPr>
            <p:ph type="body" sz="half" idx="2"/>
          </p:nvPr>
        </p:nvSpPr>
        <p:spPr>
          <a:xfrm>
            <a:off x="5029200" y="1371600"/>
            <a:ext cx="3886200" cy="5030788"/>
          </a:xfrm>
        </p:spPr>
        <p:txBody>
          <a:bodyPr/>
          <a:lstStyle/>
          <a:p>
            <a:pPr>
              <a:lnSpc>
                <a:spcPct val="90000"/>
              </a:lnSpc>
            </a:pPr>
            <a:r>
              <a:rPr lang="en-US" dirty="0"/>
              <a:t>Some lacewing species are predators</a:t>
            </a:r>
          </a:p>
          <a:p>
            <a:pPr marL="0" indent="0">
              <a:lnSpc>
                <a:spcPct val="90000"/>
              </a:lnSpc>
            </a:pPr>
            <a:r>
              <a:rPr lang="en-US" dirty="0"/>
              <a:t>  Others feed on nectar &amp;       pollen as adults</a:t>
            </a:r>
            <a:endParaRPr lang="en-US" sz="1800" dirty="0"/>
          </a:p>
          <a:p>
            <a:pPr>
              <a:lnSpc>
                <a:spcPct val="90000"/>
              </a:lnSpc>
            </a:pPr>
            <a:endParaRPr lang="en-US" sz="1000" dirty="0"/>
          </a:p>
          <a:p>
            <a:pPr>
              <a:lnSpc>
                <a:spcPct val="90000"/>
              </a:lnSpc>
            </a:pPr>
            <a:r>
              <a:rPr lang="en-US" i="1" dirty="0">
                <a:solidFill>
                  <a:srgbClr val="2509F5"/>
                </a:solidFill>
              </a:rPr>
              <a:t>Larvae</a:t>
            </a:r>
            <a:r>
              <a:rPr lang="en-US" dirty="0">
                <a:solidFill>
                  <a:srgbClr val="2509F5"/>
                </a:solidFill>
              </a:rPr>
              <a:t> </a:t>
            </a:r>
            <a:r>
              <a:rPr lang="en-US" dirty="0"/>
              <a:t>prey on mealybugs, psyllids, </a:t>
            </a:r>
            <a:r>
              <a:rPr lang="en-US" dirty="0" err="1"/>
              <a:t>thrips</a:t>
            </a:r>
            <a:r>
              <a:rPr lang="en-US" dirty="0"/>
              <a:t>, mites, whiteflies, aphids, small caterpillars, leafhoppers, and insect eggs </a:t>
            </a:r>
          </a:p>
        </p:txBody>
      </p:sp>
      <p:pic>
        <p:nvPicPr>
          <p:cNvPr id="2" name="Picture 4" descr="syrphid_flies">
            <a:extLst>
              <a:ext uri="{FF2B5EF4-FFF2-40B4-BE49-F238E27FC236}">
                <a16:creationId xmlns:a16="http://schemas.microsoft.com/office/drawing/2014/main" id="{6B071780-1BDF-3BF1-07CD-360C0191857F}"/>
              </a:ext>
            </a:extLst>
          </p:cNvPr>
          <p:cNvPicPr>
            <a:picLocks noChangeAspect="1" noChangeArrowheads="1"/>
          </p:cNvPicPr>
          <p:nvPr/>
        </p:nvPicPr>
        <p:blipFill>
          <a:blip r:embed="rId3" cstate="print"/>
          <a:srcRect/>
          <a:stretch>
            <a:fillRect/>
          </a:stretch>
        </p:blipFill>
        <p:spPr>
          <a:xfrm>
            <a:off x="533400" y="1713566"/>
            <a:ext cx="4343400" cy="427191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image9.jpeg" descr="image9.jpeg"/>
          <p:cNvPicPr>
            <a:picLocks noChangeAspect="1"/>
          </p:cNvPicPr>
          <p:nvPr/>
        </p:nvPicPr>
        <p:blipFill rotWithShape="1">
          <a:blip r:embed="rId3"/>
          <a:srcRect l="10184" r="9798"/>
          <a:stretch/>
        </p:blipFill>
        <p:spPr>
          <a:xfrm>
            <a:off x="3810000" y="4349780"/>
            <a:ext cx="4191000" cy="2182308"/>
          </a:xfrm>
          <a:prstGeom prst="rect">
            <a:avLst/>
          </a:prstGeom>
          <a:ln w="12700"/>
        </p:spPr>
      </p:pic>
      <p:pic>
        <p:nvPicPr>
          <p:cNvPr id="397" name="image11.jpeg" descr="image11.jpeg"/>
          <p:cNvPicPr>
            <a:picLocks noChangeAspect="1"/>
          </p:cNvPicPr>
          <p:nvPr/>
        </p:nvPicPr>
        <p:blipFill>
          <a:blip r:embed="rId4"/>
          <a:stretch>
            <a:fillRect/>
          </a:stretch>
        </p:blipFill>
        <p:spPr>
          <a:xfrm>
            <a:off x="811196" y="1832877"/>
            <a:ext cx="3573781" cy="2378190"/>
          </a:xfrm>
          <a:prstGeom prst="rect">
            <a:avLst/>
          </a:prstGeom>
          <a:ln w="12700"/>
        </p:spPr>
      </p:pic>
      <p:sp>
        <p:nvSpPr>
          <p:cNvPr id="398" name="What is a Habitat?"/>
          <p:cNvSpPr txBox="1"/>
          <p:nvPr/>
        </p:nvSpPr>
        <p:spPr>
          <a:xfrm>
            <a:off x="4427864" y="230456"/>
            <a:ext cx="92396"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800" b="1" u="sng">
                <a:solidFill>
                  <a:schemeClr val="accent1"/>
                </a:solidFill>
              </a:defRPr>
            </a:lvl1pPr>
          </a:lstStyle>
          <a:p>
            <a:endParaRPr u="none" dirty="0">
              <a:solidFill>
                <a:srgbClr val="002060"/>
              </a:solidFill>
            </a:endParaRPr>
          </a:p>
        </p:txBody>
      </p:sp>
      <p:sp>
        <p:nvSpPr>
          <p:cNvPr id="5" name="Title 4">
            <a:extLst>
              <a:ext uri="{FF2B5EF4-FFF2-40B4-BE49-F238E27FC236}">
                <a16:creationId xmlns:a16="http://schemas.microsoft.com/office/drawing/2014/main" id="{FB93E419-F8F9-6BD3-8820-F04B238754F8}"/>
              </a:ext>
            </a:extLst>
          </p:cNvPr>
          <p:cNvSpPr>
            <a:spLocks noGrp="1"/>
          </p:cNvSpPr>
          <p:nvPr>
            <p:ph type="title"/>
          </p:nvPr>
        </p:nvSpPr>
        <p:spPr/>
        <p:txBody>
          <a:bodyPr/>
          <a:lstStyle/>
          <a:p>
            <a:r>
              <a:rPr lang="en-US" dirty="0">
                <a:solidFill>
                  <a:srgbClr val="3333FF"/>
                </a:solidFill>
              </a:rPr>
              <a:t>What is a Habitat?</a:t>
            </a:r>
          </a:p>
        </p:txBody>
      </p:sp>
      <p:sp>
        <p:nvSpPr>
          <p:cNvPr id="8" name="Content Placeholder 7">
            <a:extLst>
              <a:ext uri="{FF2B5EF4-FFF2-40B4-BE49-F238E27FC236}">
                <a16:creationId xmlns:a16="http://schemas.microsoft.com/office/drawing/2014/main" id="{AB67A05D-9059-58C0-6339-1FDC8F5565BD}"/>
              </a:ext>
            </a:extLst>
          </p:cNvPr>
          <p:cNvSpPr>
            <a:spLocks noGrp="1"/>
          </p:cNvSpPr>
          <p:nvPr>
            <p:ph idx="1"/>
          </p:nvPr>
        </p:nvSpPr>
        <p:spPr>
          <a:xfrm>
            <a:off x="457200" y="1066801"/>
            <a:ext cx="8229600" cy="4419600"/>
          </a:xfrm>
        </p:spPr>
        <p:txBody>
          <a:bodyPr/>
          <a:lstStyle/>
          <a:p>
            <a:endParaRPr lang="en-US" dirty="0"/>
          </a:p>
        </p:txBody>
      </p:sp>
      <p:sp>
        <p:nvSpPr>
          <p:cNvPr id="2" name="Slide Number Placeholder 1">
            <a:extLst>
              <a:ext uri="{FF2B5EF4-FFF2-40B4-BE49-F238E27FC236}">
                <a16:creationId xmlns:a16="http://schemas.microsoft.com/office/drawing/2014/main" id="{276F6DD6-A853-274E-83FA-71ADA152A989}"/>
              </a:ext>
            </a:extLst>
          </p:cNvPr>
          <p:cNvSpPr>
            <a:spLocks noGrp="1"/>
          </p:cNvSpPr>
          <p:nvPr>
            <p:ph type="sldNum" sz="quarter" idx="12"/>
          </p:nvPr>
        </p:nvSpPr>
        <p:spPr/>
        <p:txBody>
          <a:bodyPr/>
          <a:lstStyle/>
          <a:p>
            <a:fld id="{86CB4B4D-7CA3-9044-876B-883B54F8677D}" type="slidenum">
              <a:rPr lang="en-US" smtClean="0"/>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hidden="1"/>
          <p:cNvSpPr>
            <a:spLocks noGrp="1"/>
          </p:cNvSpPr>
          <p:nvPr>
            <p:ph type="sldNum" sz="quarter" idx="4294967295"/>
          </p:nvPr>
        </p:nvSpPr>
        <p:spPr>
          <a:xfrm>
            <a:off x="6629400" y="5624514"/>
            <a:ext cx="1028700" cy="273844"/>
          </a:xfrm>
        </p:spPr>
        <p:txBody>
          <a:bodyPr/>
          <a:lstStyle/>
          <a:p>
            <a:pPr>
              <a:spcAft>
                <a:spcPts val="450"/>
              </a:spcAft>
            </a:pPr>
            <a:fld id="{111DB74A-73E3-49E8-8984-0D5D8C20C556}" type="slidenum">
              <a:rPr lang="en-US" smtClean="0"/>
              <a:pPr>
                <a:spcAft>
                  <a:spcPts val="450"/>
                </a:spcAft>
              </a:pPr>
              <a:t>5</a:t>
            </a:fld>
            <a:endParaRPr lang="en-US"/>
          </a:p>
        </p:txBody>
      </p:sp>
      <p:pic>
        <p:nvPicPr>
          <p:cNvPr id="3" name="Picture 2" descr="A gated garden with a sign&#10;&#10;Description automatically generated">
            <a:extLst>
              <a:ext uri="{FF2B5EF4-FFF2-40B4-BE49-F238E27FC236}">
                <a16:creationId xmlns:a16="http://schemas.microsoft.com/office/drawing/2014/main" id="{C2C05899-7D38-7189-889E-721CEEEB2D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6428" y="867270"/>
            <a:ext cx="5406429" cy="5143500"/>
          </a:xfrm>
          <a:prstGeom prst="rect">
            <a:avLst/>
          </a:prstGeom>
        </p:spPr>
      </p:pic>
      <p:sp>
        <p:nvSpPr>
          <p:cNvPr id="9" name="Rectangle 8">
            <a:extLst>
              <a:ext uri="{FF2B5EF4-FFF2-40B4-BE49-F238E27FC236}">
                <a16:creationId xmlns:a16="http://schemas.microsoft.com/office/drawing/2014/main" id="{6876F3AC-43B4-6B0E-E452-591B2F78EA04}"/>
              </a:ext>
            </a:extLst>
          </p:cNvPr>
          <p:cNvSpPr/>
          <p:nvPr/>
        </p:nvSpPr>
        <p:spPr>
          <a:xfrm>
            <a:off x="60511" y="901385"/>
            <a:ext cx="3630707" cy="3070071"/>
          </a:xfrm>
          <a:prstGeom prst="rect">
            <a:avLst/>
          </a:prstGeom>
          <a:noFill/>
        </p:spPr>
        <p:txBody>
          <a:bodyPr wrap="square" lIns="68580" tIns="34290" rIns="68580" bIns="3429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2</a:t>
            </a:r>
            <a:r>
              <a:rPr lang="en-US" sz="3000" baseline="30000" dirty="0">
                <a:ln w="0"/>
                <a:solidFill>
                  <a:schemeClr val="accent1"/>
                </a:solidFill>
                <a:effectLst>
                  <a:outerShdw blurRad="38100" dist="25400" dir="5400000" algn="ctr" rotWithShape="0">
                    <a:srgbClr val="6E747A">
                      <a:alpha val="43000"/>
                    </a:srgbClr>
                  </a:outerShdw>
                </a:effectLst>
              </a:rPr>
              <a:t>nd</a:t>
            </a:r>
            <a:r>
              <a:rPr lang="en-US" sz="3000" dirty="0">
                <a:ln w="0"/>
                <a:solidFill>
                  <a:schemeClr val="accent1"/>
                </a:solidFill>
                <a:effectLst>
                  <a:outerShdw blurRad="38100" dist="25400" dir="5400000" algn="ctr" rotWithShape="0">
                    <a:srgbClr val="6E747A">
                      <a:alpha val="43000"/>
                    </a:srgbClr>
                  </a:outerShdw>
                </a:effectLst>
              </a:rPr>
              <a:t> Saturday </a:t>
            </a:r>
          </a:p>
          <a:p>
            <a:pPr algn="ctr"/>
            <a:r>
              <a:rPr lang="en-US" sz="3000" dirty="0">
                <a:ln w="0"/>
                <a:solidFill>
                  <a:schemeClr val="accent1"/>
                </a:solidFill>
                <a:effectLst>
                  <a:outerShdw blurRad="38100" dist="25400" dir="5400000" algn="ctr" rotWithShape="0">
                    <a:srgbClr val="6E747A">
                      <a:alpha val="43000"/>
                    </a:srgbClr>
                  </a:outerShdw>
                </a:effectLst>
              </a:rPr>
              <a:t>Open Garden Dates</a:t>
            </a:r>
          </a:p>
          <a:p>
            <a:pPr algn="ctr"/>
            <a:endParaRPr lang="en-US" sz="2700" dirty="0">
              <a:ln w="0"/>
              <a:solidFill>
                <a:schemeClr val="accent1"/>
              </a:solidFill>
              <a:effectLst>
                <a:outerShdw blurRad="38100" dist="25400" dir="5400000" algn="ctr" rotWithShape="0">
                  <a:srgbClr val="6E747A">
                    <a:alpha val="43000"/>
                  </a:srgbClr>
                </a:outerShdw>
              </a:effectLst>
            </a:endParaRPr>
          </a:p>
          <a:p>
            <a:pPr algn="ctr"/>
            <a:r>
              <a:rPr lang="en-US" sz="2700" dirty="0">
                <a:ln w="0"/>
                <a:solidFill>
                  <a:schemeClr val="accent1"/>
                </a:solidFill>
                <a:effectLst>
                  <a:outerShdw blurRad="38100" dist="25400" dir="5400000" algn="ctr" rotWithShape="0">
                    <a:srgbClr val="6E747A">
                      <a:alpha val="43000"/>
                    </a:srgbClr>
                  </a:outerShdw>
                </a:effectLst>
              </a:rPr>
              <a:t>July 13</a:t>
            </a:r>
          </a:p>
          <a:p>
            <a:pPr algn="ctr"/>
            <a:r>
              <a:rPr lang="en-US" sz="2700" dirty="0">
                <a:ln w="0"/>
                <a:solidFill>
                  <a:schemeClr val="accent1"/>
                </a:solidFill>
                <a:effectLst>
                  <a:outerShdw blurRad="38100" dist="25400" dir="5400000" algn="ctr" rotWithShape="0">
                    <a:srgbClr val="6E747A">
                      <a:alpha val="43000"/>
                    </a:srgbClr>
                  </a:outerShdw>
                </a:effectLst>
              </a:rPr>
              <a:t>August 10</a:t>
            </a:r>
          </a:p>
          <a:p>
            <a:pPr algn="ctr"/>
            <a:r>
              <a:rPr lang="en-US" sz="2700" dirty="0">
                <a:ln w="0"/>
                <a:solidFill>
                  <a:schemeClr val="accent1"/>
                </a:solidFill>
                <a:effectLst>
                  <a:outerShdw blurRad="38100" dist="25400" dir="5400000" algn="ctr" rotWithShape="0">
                    <a:srgbClr val="6E747A">
                      <a:alpha val="43000"/>
                    </a:srgbClr>
                  </a:outerShdw>
                </a:effectLst>
              </a:rPr>
              <a:t>September 14</a:t>
            </a:r>
          </a:p>
          <a:p>
            <a:pPr algn="ctr"/>
            <a:r>
              <a:rPr lang="en-US" sz="2700" dirty="0">
                <a:ln w="0"/>
                <a:solidFill>
                  <a:schemeClr val="accent1"/>
                </a:solidFill>
                <a:effectLst>
                  <a:outerShdw blurRad="38100" dist="25400" dir="5400000" algn="ctr" rotWithShape="0">
                    <a:srgbClr val="6E747A">
                      <a:alpha val="43000"/>
                    </a:srgbClr>
                  </a:outerShdw>
                </a:effectLst>
              </a:rPr>
              <a:t>October 12</a:t>
            </a:r>
          </a:p>
        </p:txBody>
      </p:sp>
    </p:spTree>
    <p:extLst>
      <p:ext uri="{BB962C8B-B14F-4D97-AF65-F5344CB8AC3E}">
        <p14:creationId xmlns:p14="http://schemas.microsoft.com/office/powerpoint/2010/main" val="1276946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F896AD-073A-1194-C426-3341EA126650}"/>
              </a:ext>
            </a:extLst>
          </p:cNvPr>
          <p:cNvSpPr>
            <a:spLocks noGrp="1"/>
          </p:cNvSpPr>
          <p:nvPr>
            <p:ph type="title"/>
          </p:nvPr>
        </p:nvSpPr>
        <p:spPr/>
        <p:txBody>
          <a:bodyPr/>
          <a:lstStyle/>
          <a:p>
            <a:r>
              <a:rPr lang="en-US" dirty="0">
                <a:solidFill>
                  <a:srgbClr val="3333FF"/>
                </a:solidFill>
              </a:rPr>
              <a:t>What is a Habitat?</a:t>
            </a:r>
            <a:endParaRPr lang="en-US" dirty="0"/>
          </a:p>
        </p:txBody>
      </p:sp>
      <p:sp>
        <p:nvSpPr>
          <p:cNvPr id="6" name="Content Placeholder 5">
            <a:extLst>
              <a:ext uri="{FF2B5EF4-FFF2-40B4-BE49-F238E27FC236}">
                <a16:creationId xmlns:a16="http://schemas.microsoft.com/office/drawing/2014/main" id="{EC23D45F-993C-D516-9B0C-811A29293384}"/>
              </a:ext>
            </a:extLst>
          </p:cNvPr>
          <p:cNvSpPr>
            <a:spLocks noGrp="1"/>
          </p:cNvSpPr>
          <p:nvPr>
            <p:ph idx="1"/>
          </p:nvPr>
        </p:nvSpPr>
        <p:spPr/>
        <p:txBody>
          <a:bodyPr/>
          <a:lstStyle/>
          <a:p>
            <a:pPr marR="57797" defTabSz="1300480">
              <a:spcBef>
                <a:spcPts val="900"/>
              </a:spcBef>
              <a:buClr>
                <a:srgbClr val="396A01"/>
              </a:buClr>
              <a:buFont typeface="Wingdings"/>
              <a:defRPr sz="5700" b="1">
                <a:solidFill>
                  <a:srgbClr val="2B6D95"/>
                </a:solidFill>
                <a:uFill>
                  <a:solidFill>
                    <a:srgbClr val="945200"/>
                  </a:solidFill>
                </a:uFill>
              </a:defRPr>
            </a:pPr>
            <a:r>
              <a:rPr lang="en-US" dirty="0"/>
              <a:t>Food </a:t>
            </a:r>
          </a:p>
          <a:p>
            <a:pPr marR="57797" defTabSz="1300480">
              <a:spcBef>
                <a:spcPts val="900"/>
              </a:spcBef>
              <a:buClr>
                <a:srgbClr val="396A01"/>
              </a:buClr>
              <a:buFont typeface="Wingdings"/>
              <a:defRPr sz="5700" b="1">
                <a:solidFill>
                  <a:srgbClr val="2B6D95"/>
                </a:solidFill>
                <a:uFill>
                  <a:solidFill>
                    <a:srgbClr val="945200"/>
                  </a:solidFill>
                </a:uFill>
              </a:defRPr>
            </a:pPr>
            <a:r>
              <a:rPr lang="en-US" dirty="0"/>
              <a:t>        Water</a:t>
            </a:r>
          </a:p>
          <a:p>
            <a:pPr marR="57797" defTabSz="1300480">
              <a:spcBef>
                <a:spcPts val="900"/>
              </a:spcBef>
              <a:buClr>
                <a:srgbClr val="396A01"/>
              </a:buClr>
              <a:buFont typeface="Wingdings"/>
              <a:defRPr sz="5700" b="1">
                <a:solidFill>
                  <a:srgbClr val="2B6D95"/>
                </a:solidFill>
                <a:uFill>
                  <a:solidFill>
                    <a:srgbClr val="945200"/>
                  </a:solidFill>
                </a:uFill>
              </a:defRPr>
            </a:pPr>
            <a:r>
              <a:rPr lang="en-US" dirty="0"/>
              <a:t>                 Shelter</a:t>
            </a:r>
          </a:p>
          <a:p>
            <a:pPr marR="57797" defTabSz="1300480">
              <a:spcBef>
                <a:spcPts val="900"/>
              </a:spcBef>
              <a:buClr>
                <a:srgbClr val="396A01"/>
              </a:buClr>
              <a:buFont typeface="Wingdings"/>
              <a:defRPr sz="5700" b="1">
                <a:solidFill>
                  <a:srgbClr val="2B6D95"/>
                </a:solidFill>
                <a:uFill>
                  <a:solidFill>
                    <a:srgbClr val="945200"/>
                  </a:solidFill>
                </a:uFill>
              </a:defRPr>
            </a:pPr>
            <a:r>
              <a:rPr lang="en-US" dirty="0"/>
              <a:t>			        Space</a:t>
            </a:r>
          </a:p>
        </p:txBody>
      </p:sp>
      <p:sp>
        <p:nvSpPr>
          <p:cNvPr id="3" name="Slide Number Placeholder 2">
            <a:extLst>
              <a:ext uri="{FF2B5EF4-FFF2-40B4-BE49-F238E27FC236}">
                <a16:creationId xmlns:a16="http://schemas.microsoft.com/office/drawing/2014/main" id="{AED04F37-D2CA-F4D0-DFD3-87C8CB59D70C}"/>
              </a:ext>
            </a:extLst>
          </p:cNvPr>
          <p:cNvSpPr>
            <a:spLocks noGrp="1"/>
          </p:cNvSpPr>
          <p:nvPr>
            <p:ph type="sldNum" sz="quarter" idx="12"/>
          </p:nvPr>
        </p:nvSpPr>
        <p:spPr/>
        <p:txBody>
          <a:bodyPr/>
          <a:lstStyle/>
          <a:p>
            <a:fld id="{86CB4B4D-7CA3-9044-876B-883B54F8677D}" type="slidenum">
              <a:rPr lang="en-US" smtClean="0"/>
              <a:t>50</a:t>
            </a:fld>
            <a:endParaRPr lang="en-US"/>
          </a:p>
        </p:txBody>
      </p:sp>
    </p:spTree>
    <p:extLst>
      <p:ext uri="{BB962C8B-B14F-4D97-AF65-F5344CB8AC3E}">
        <p14:creationId xmlns:p14="http://schemas.microsoft.com/office/powerpoint/2010/main" val="3100816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7ABCF9-4B09-F5AA-2F7C-ADAE4E82AF23}"/>
              </a:ext>
            </a:extLst>
          </p:cNvPr>
          <p:cNvSpPr>
            <a:spLocks noGrp="1"/>
          </p:cNvSpPr>
          <p:nvPr>
            <p:ph type="title"/>
          </p:nvPr>
        </p:nvSpPr>
        <p:spPr/>
        <p:txBody>
          <a:bodyPr/>
          <a:lstStyle/>
          <a:p>
            <a:r>
              <a:rPr lang="en-US" dirty="0">
                <a:solidFill>
                  <a:srgbClr val="3333FF"/>
                </a:solidFill>
              </a:rPr>
              <a:t>Provide a Healthy Habitat</a:t>
            </a:r>
            <a:endParaRPr lang="en-US" dirty="0"/>
          </a:p>
        </p:txBody>
      </p:sp>
      <p:sp>
        <p:nvSpPr>
          <p:cNvPr id="8" name="Content Placeholder 7">
            <a:extLst>
              <a:ext uri="{FF2B5EF4-FFF2-40B4-BE49-F238E27FC236}">
                <a16:creationId xmlns:a16="http://schemas.microsoft.com/office/drawing/2014/main" id="{F64CA5AE-6AE1-D4AC-C3C0-F467F6C09C14}"/>
              </a:ext>
            </a:extLst>
          </p:cNvPr>
          <p:cNvSpPr>
            <a:spLocks noGrp="1"/>
          </p:cNvSpPr>
          <p:nvPr>
            <p:ph idx="1"/>
          </p:nvPr>
        </p:nvSpPr>
        <p:spPr/>
        <p:txBody>
          <a:bodyPr>
            <a:normAutofit/>
          </a:bodyPr>
          <a:lstStyle/>
          <a:p>
            <a:r>
              <a:rPr lang="en-US" sz="4400" dirty="0"/>
              <a:t>Food</a:t>
            </a:r>
          </a:p>
          <a:p>
            <a:pPr marL="571500" indent="-571500">
              <a:buFont typeface="Wingdings" panose="05000000000000000000" pitchFamily="2" charset="2"/>
              <a:buChar char="ü"/>
            </a:pPr>
            <a:r>
              <a:rPr lang="en-US" sz="3600" dirty="0">
                <a:solidFill>
                  <a:srgbClr val="0070C0"/>
                </a:solidFill>
              </a:rPr>
              <a:t>Adult food</a:t>
            </a:r>
          </a:p>
          <a:p>
            <a:pPr marL="0" indent="0"/>
            <a:r>
              <a:rPr lang="en-US" sz="3600" dirty="0">
                <a:solidFill>
                  <a:srgbClr val="0070C0"/>
                </a:solidFill>
              </a:rPr>
              <a:t>  </a:t>
            </a:r>
          </a:p>
          <a:p>
            <a:pPr marL="571500" indent="-571500">
              <a:buFont typeface="Wingdings" panose="05000000000000000000" pitchFamily="2" charset="2"/>
              <a:buChar char="ü"/>
            </a:pPr>
            <a:r>
              <a:rPr lang="en-US" sz="3600" dirty="0">
                <a:solidFill>
                  <a:srgbClr val="0070C0"/>
                </a:solidFill>
              </a:rPr>
              <a:t> Food for young</a:t>
            </a:r>
          </a:p>
        </p:txBody>
      </p:sp>
      <p:sp>
        <p:nvSpPr>
          <p:cNvPr id="3" name="Slide Number Placeholder 2">
            <a:extLst>
              <a:ext uri="{FF2B5EF4-FFF2-40B4-BE49-F238E27FC236}">
                <a16:creationId xmlns:a16="http://schemas.microsoft.com/office/drawing/2014/main" id="{751DA651-1471-C934-4440-767BF66ACAB9}"/>
              </a:ext>
            </a:extLst>
          </p:cNvPr>
          <p:cNvSpPr>
            <a:spLocks noGrp="1"/>
          </p:cNvSpPr>
          <p:nvPr>
            <p:ph type="sldNum" sz="quarter" idx="12"/>
          </p:nvPr>
        </p:nvSpPr>
        <p:spPr/>
        <p:txBody>
          <a:bodyPr/>
          <a:lstStyle/>
          <a:p>
            <a:fld id="{86CB4B4D-7CA3-9044-876B-883B54F8677D}" type="slidenum">
              <a:rPr lang="en-US" smtClean="0"/>
              <a:t>51</a:t>
            </a:fld>
            <a:endParaRPr lang="en-US"/>
          </a:p>
        </p:txBody>
      </p:sp>
      <p:pic>
        <p:nvPicPr>
          <p:cNvPr id="9" name="Image" descr="Image">
            <a:extLst>
              <a:ext uri="{FF2B5EF4-FFF2-40B4-BE49-F238E27FC236}">
                <a16:creationId xmlns:a16="http://schemas.microsoft.com/office/drawing/2014/main" id="{51BA10C8-857E-1736-DD98-45C1D2EDD4A3}"/>
              </a:ext>
            </a:extLst>
          </p:cNvPr>
          <p:cNvPicPr>
            <a:picLocks noChangeAspect="1"/>
          </p:cNvPicPr>
          <p:nvPr/>
        </p:nvPicPr>
        <p:blipFill>
          <a:blip r:embed="rId2"/>
          <a:stretch>
            <a:fillRect/>
          </a:stretch>
        </p:blipFill>
        <p:spPr>
          <a:xfrm>
            <a:off x="4343400" y="1804326"/>
            <a:ext cx="3234098" cy="4038600"/>
          </a:xfrm>
          <a:prstGeom prst="rect">
            <a:avLst/>
          </a:prstGeom>
          <a:ln w="12700">
            <a:miter lim="400000"/>
          </a:ln>
        </p:spPr>
      </p:pic>
    </p:spTree>
    <p:extLst>
      <p:ext uri="{BB962C8B-B14F-4D97-AF65-F5344CB8AC3E}">
        <p14:creationId xmlns:p14="http://schemas.microsoft.com/office/powerpoint/2010/main" val="3821675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79B8-D035-F8BD-42D7-1B271AD876D4}"/>
              </a:ext>
            </a:extLst>
          </p:cNvPr>
          <p:cNvSpPr>
            <a:spLocks noGrp="1"/>
          </p:cNvSpPr>
          <p:nvPr>
            <p:ph type="title"/>
          </p:nvPr>
        </p:nvSpPr>
        <p:spPr/>
        <p:txBody>
          <a:bodyPr/>
          <a:lstStyle/>
          <a:p>
            <a:r>
              <a:rPr lang="en-US" dirty="0">
                <a:solidFill>
                  <a:srgbClr val="3333FF"/>
                </a:solidFill>
              </a:rPr>
              <a:t>Provide a Healthy Habitat</a:t>
            </a:r>
            <a:endParaRPr lang="en-US" dirty="0"/>
          </a:p>
        </p:txBody>
      </p:sp>
      <p:sp>
        <p:nvSpPr>
          <p:cNvPr id="6" name="Content Placeholder 5">
            <a:extLst>
              <a:ext uri="{FF2B5EF4-FFF2-40B4-BE49-F238E27FC236}">
                <a16:creationId xmlns:a16="http://schemas.microsoft.com/office/drawing/2014/main" id="{C4879408-3DCC-1C4D-5D73-8C60EC8B5B1D}"/>
              </a:ext>
            </a:extLst>
          </p:cNvPr>
          <p:cNvSpPr>
            <a:spLocks noGrp="1"/>
          </p:cNvSpPr>
          <p:nvPr>
            <p:ph sz="half" idx="1"/>
          </p:nvPr>
        </p:nvSpPr>
        <p:spPr/>
        <p:txBody>
          <a:bodyPr/>
          <a:lstStyle/>
          <a:p>
            <a:r>
              <a:rPr lang="en-US" sz="4400" dirty="0">
                <a:solidFill>
                  <a:schemeClr val="tx1"/>
                </a:solidFill>
              </a:rPr>
              <a:t>Water</a:t>
            </a:r>
          </a:p>
          <a:p>
            <a:r>
              <a:rPr lang="en-US" sz="3600" dirty="0"/>
              <a:t>Shallow, or with landing spots</a:t>
            </a:r>
          </a:p>
        </p:txBody>
      </p:sp>
      <p:sp>
        <p:nvSpPr>
          <p:cNvPr id="3" name="Slide Number Placeholder 2">
            <a:extLst>
              <a:ext uri="{FF2B5EF4-FFF2-40B4-BE49-F238E27FC236}">
                <a16:creationId xmlns:a16="http://schemas.microsoft.com/office/drawing/2014/main" id="{86BC9F0D-2FDE-40BD-2322-DB82C119B49B}"/>
              </a:ext>
            </a:extLst>
          </p:cNvPr>
          <p:cNvSpPr>
            <a:spLocks noGrp="1"/>
          </p:cNvSpPr>
          <p:nvPr>
            <p:ph type="sldNum" sz="quarter" idx="12"/>
          </p:nvPr>
        </p:nvSpPr>
        <p:spPr/>
        <p:txBody>
          <a:bodyPr/>
          <a:lstStyle/>
          <a:p>
            <a:fld id="{86CB4B4D-7CA3-9044-876B-883B54F8677D}" type="slidenum">
              <a:rPr lang="en-US" smtClean="0"/>
              <a:t>52</a:t>
            </a:fld>
            <a:endParaRPr lang="en-US"/>
          </a:p>
        </p:txBody>
      </p:sp>
      <p:pic>
        <p:nvPicPr>
          <p:cNvPr id="8" name="Picture 7">
            <a:extLst>
              <a:ext uri="{FF2B5EF4-FFF2-40B4-BE49-F238E27FC236}">
                <a16:creationId xmlns:a16="http://schemas.microsoft.com/office/drawing/2014/main" id="{21097266-0571-067E-5B1D-8B120D501C9D}"/>
              </a:ext>
            </a:extLst>
          </p:cNvPr>
          <p:cNvPicPr>
            <a:picLocks noChangeAspect="1"/>
          </p:cNvPicPr>
          <p:nvPr/>
        </p:nvPicPr>
        <p:blipFill>
          <a:blip r:embed="rId2"/>
          <a:stretch>
            <a:fillRect/>
          </a:stretch>
        </p:blipFill>
        <p:spPr>
          <a:xfrm>
            <a:off x="1080120" y="3910809"/>
            <a:ext cx="2327920" cy="1738573"/>
          </a:xfrm>
          <a:prstGeom prst="rect">
            <a:avLst/>
          </a:prstGeom>
        </p:spPr>
      </p:pic>
      <p:sp>
        <p:nvSpPr>
          <p:cNvPr id="11" name="Content Placeholder 10">
            <a:extLst>
              <a:ext uri="{FF2B5EF4-FFF2-40B4-BE49-F238E27FC236}">
                <a16:creationId xmlns:a16="http://schemas.microsoft.com/office/drawing/2014/main" id="{EF04153B-FAC2-C015-6CC1-7D440CDC489C}"/>
              </a:ext>
            </a:extLst>
          </p:cNvPr>
          <p:cNvSpPr>
            <a:spLocks noGrp="1"/>
          </p:cNvSpPr>
          <p:nvPr>
            <p:ph sz="half" idx="2"/>
          </p:nvPr>
        </p:nvSpPr>
        <p:spPr/>
        <p:txBody>
          <a:bodyPr>
            <a:normAutofit/>
          </a:bodyPr>
          <a:lstStyle/>
          <a:p>
            <a:endParaRPr lang="en-US" sz="3200" dirty="0"/>
          </a:p>
          <a:p>
            <a:endParaRPr lang="en-US" sz="3200" dirty="0"/>
          </a:p>
          <a:p>
            <a:endParaRPr lang="en-US" sz="3200" dirty="0"/>
          </a:p>
          <a:p>
            <a:endParaRPr lang="en-US" sz="3200" dirty="0"/>
          </a:p>
          <a:p>
            <a:endParaRPr lang="en-US" sz="3200" dirty="0"/>
          </a:p>
          <a:p>
            <a:endParaRPr lang="en-US" sz="3200" dirty="0"/>
          </a:p>
          <a:p>
            <a:r>
              <a:rPr lang="en-US" sz="3600" dirty="0"/>
              <a:t>Not clean water</a:t>
            </a:r>
          </a:p>
        </p:txBody>
      </p:sp>
      <p:pic>
        <p:nvPicPr>
          <p:cNvPr id="12" name="Unknown.jpeg" descr="Unknown.jpeg">
            <a:extLst>
              <a:ext uri="{FF2B5EF4-FFF2-40B4-BE49-F238E27FC236}">
                <a16:creationId xmlns:a16="http://schemas.microsoft.com/office/drawing/2014/main" id="{887FC42E-2E22-0245-7045-CB97652201BC}"/>
              </a:ext>
            </a:extLst>
          </p:cNvPr>
          <p:cNvPicPr>
            <a:picLocks noChangeAspect="1"/>
          </p:cNvPicPr>
          <p:nvPr/>
        </p:nvPicPr>
        <p:blipFill>
          <a:blip r:embed="rId3"/>
          <a:stretch>
            <a:fillRect/>
          </a:stretch>
        </p:blipFill>
        <p:spPr>
          <a:xfrm>
            <a:off x="4163195" y="2077903"/>
            <a:ext cx="4038600" cy="2702193"/>
          </a:xfrm>
          <a:prstGeom prst="rect">
            <a:avLst/>
          </a:prstGeom>
          <a:ln w="12700">
            <a:miter lim="400000"/>
          </a:ln>
        </p:spPr>
      </p:pic>
    </p:spTree>
    <p:extLst>
      <p:ext uri="{BB962C8B-B14F-4D97-AF65-F5344CB8AC3E}">
        <p14:creationId xmlns:p14="http://schemas.microsoft.com/office/powerpoint/2010/main" val="696918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10C37-F1A9-0DF1-0639-BE2B3BB815BE}"/>
              </a:ext>
            </a:extLst>
          </p:cNvPr>
          <p:cNvSpPr>
            <a:spLocks noGrp="1"/>
          </p:cNvSpPr>
          <p:nvPr>
            <p:ph type="body" sz="quarter" idx="13"/>
          </p:nvPr>
        </p:nvSpPr>
        <p:spPr>
          <a:xfrm>
            <a:off x="381000" y="1600200"/>
            <a:ext cx="4800600" cy="4419600"/>
          </a:xfrm>
        </p:spPr>
        <p:txBody>
          <a:bodyPr>
            <a:normAutofit fontScale="92500" lnSpcReduction="10000"/>
          </a:bodyPr>
          <a:lstStyle/>
          <a:p>
            <a:r>
              <a:rPr lang="en-US" sz="4400" dirty="0"/>
              <a:t>Shelter</a:t>
            </a:r>
          </a:p>
          <a:p>
            <a:pPr marL="571500" indent="-571500">
              <a:buFont typeface="Wingdings" panose="05000000000000000000" pitchFamily="2" charset="2"/>
              <a:buChar char="ü"/>
            </a:pPr>
            <a:r>
              <a:rPr lang="en-US" sz="3600" dirty="0"/>
              <a:t>Perching sites to defend territory and            watch for females</a:t>
            </a:r>
          </a:p>
          <a:p>
            <a:pPr marL="571500" indent="-571500">
              <a:buFont typeface="Wingdings" panose="05000000000000000000" pitchFamily="2" charset="2"/>
              <a:buChar char="ü"/>
            </a:pPr>
            <a:endParaRPr lang="en-US" sz="3600" dirty="0"/>
          </a:p>
          <a:p>
            <a:pPr marL="571500" indent="-571500">
              <a:buFont typeface="Wingdings" panose="05000000000000000000" pitchFamily="2" charset="2"/>
              <a:buChar char="ü"/>
            </a:pPr>
            <a:r>
              <a:rPr lang="en-US" sz="3600" dirty="0"/>
              <a:t>Layers of trees and shrubs for windbreaks and shade</a:t>
            </a:r>
          </a:p>
        </p:txBody>
      </p:sp>
      <p:sp>
        <p:nvSpPr>
          <p:cNvPr id="3" name="Slide Number Placeholder 2">
            <a:extLst>
              <a:ext uri="{FF2B5EF4-FFF2-40B4-BE49-F238E27FC236}">
                <a16:creationId xmlns:a16="http://schemas.microsoft.com/office/drawing/2014/main" id="{9CC525CE-D9FC-024A-AD49-84FDD8D0F556}"/>
              </a:ext>
            </a:extLst>
          </p:cNvPr>
          <p:cNvSpPr>
            <a:spLocks noGrp="1"/>
          </p:cNvSpPr>
          <p:nvPr>
            <p:ph type="sldNum" sz="quarter" idx="16"/>
          </p:nvPr>
        </p:nvSpPr>
        <p:spPr/>
        <p:txBody>
          <a:bodyPr/>
          <a:lstStyle/>
          <a:p>
            <a:fld id="{111DB74A-73E3-49E8-8984-0D5D8C20C556}" type="slidenum">
              <a:rPr lang="en-US" smtClean="0"/>
              <a:pPr/>
              <a:t>53</a:t>
            </a:fld>
            <a:endParaRPr lang="en-US" dirty="0"/>
          </a:p>
        </p:txBody>
      </p:sp>
      <p:sp>
        <p:nvSpPr>
          <p:cNvPr id="5" name="Title 4">
            <a:extLst>
              <a:ext uri="{FF2B5EF4-FFF2-40B4-BE49-F238E27FC236}">
                <a16:creationId xmlns:a16="http://schemas.microsoft.com/office/drawing/2014/main" id="{A6B01B10-664A-0672-C848-8BF0558BF390}"/>
              </a:ext>
            </a:extLst>
          </p:cNvPr>
          <p:cNvSpPr>
            <a:spLocks noGrp="1"/>
          </p:cNvSpPr>
          <p:nvPr>
            <p:ph type="title"/>
          </p:nvPr>
        </p:nvSpPr>
        <p:spPr/>
        <p:txBody>
          <a:bodyPr/>
          <a:lstStyle/>
          <a:p>
            <a:r>
              <a:rPr lang="en-US" dirty="0">
                <a:solidFill>
                  <a:srgbClr val="3333FF"/>
                </a:solidFill>
              </a:rPr>
              <a:t>Provide a Healthy Habitat</a:t>
            </a:r>
            <a:endParaRPr lang="en-US" dirty="0"/>
          </a:p>
        </p:txBody>
      </p:sp>
      <p:pic>
        <p:nvPicPr>
          <p:cNvPr id="6" name="pollinator_plot_760.jpg" descr="pollinator_plot_760.jpg">
            <a:extLst>
              <a:ext uri="{FF2B5EF4-FFF2-40B4-BE49-F238E27FC236}">
                <a16:creationId xmlns:a16="http://schemas.microsoft.com/office/drawing/2014/main" id="{AE589981-9435-5A24-F02A-7F76C5878BDB}"/>
              </a:ext>
            </a:extLst>
          </p:cNvPr>
          <p:cNvPicPr>
            <a:picLocks noGrp="1" noChangeAspect="1"/>
          </p:cNvPicPr>
          <p:nvPr>
            <p:ph type="pic" sz="quarter" idx="18"/>
          </p:nvPr>
        </p:nvPicPr>
        <p:blipFill>
          <a:blip r:embed="rId2"/>
          <a:srcRect l="13469" r="13469"/>
          <a:stretch>
            <a:fillRect/>
          </a:stretch>
        </p:blipFill>
        <p:spPr>
          <a:xfrm>
            <a:off x="5029200" y="2438400"/>
            <a:ext cx="2971800" cy="2724150"/>
          </a:xfrm>
          <a:prstGeom prst="rect">
            <a:avLst/>
          </a:prstGeom>
          <a:ln w="12700">
            <a:miter lim="400000"/>
          </a:ln>
        </p:spPr>
      </p:pic>
    </p:spTree>
    <p:extLst>
      <p:ext uri="{BB962C8B-B14F-4D97-AF65-F5344CB8AC3E}">
        <p14:creationId xmlns:p14="http://schemas.microsoft.com/office/powerpoint/2010/main" val="1261485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14EDF-499C-06E0-EF38-7532737C445F}"/>
              </a:ext>
            </a:extLst>
          </p:cNvPr>
          <p:cNvSpPr>
            <a:spLocks noGrp="1"/>
          </p:cNvSpPr>
          <p:nvPr>
            <p:ph type="title"/>
          </p:nvPr>
        </p:nvSpPr>
        <p:spPr/>
        <p:txBody>
          <a:bodyPr/>
          <a:lstStyle/>
          <a:p>
            <a:r>
              <a:rPr lang="en-US" dirty="0">
                <a:solidFill>
                  <a:srgbClr val="3333FF"/>
                </a:solidFill>
              </a:rPr>
              <a:t>Provide a Healthy Habitat</a:t>
            </a:r>
            <a:endParaRPr lang="en-US" dirty="0"/>
          </a:p>
        </p:txBody>
      </p:sp>
      <p:sp>
        <p:nvSpPr>
          <p:cNvPr id="6" name="Content Placeholder 5">
            <a:extLst>
              <a:ext uri="{FF2B5EF4-FFF2-40B4-BE49-F238E27FC236}">
                <a16:creationId xmlns:a16="http://schemas.microsoft.com/office/drawing/2014/main" id="{5B63BF87-1A44-5DD5-A733-272409A06E2F}"/>
              </a:ext>
            </a:extLst>
          </p:cNvPr>
          <p:cNvSpPr>
            <a:spLocks noGrp="1"/>
          </p:cNvSpPr>
          <p:nvPr>
            <p:ph sz="half" idx="1"/>
          </p:nvPr>
        </p:nvSpPr>
        <p:spPr>
          <a:xfrm>
            <a:off x="533400" y="1600200"/>
            <a:ext cx="4038600" cy="4525963"/>
          </a:xfrm>
        </p:spPr>
        <p:txBody>
          <a:bodyPr>
            <a:normAutofit/>
          </a:bodyPr>
          <a:lstStyle/>
          <a:p>
            <a:r>
              <a:rPr lang="en-US" sz="4400" dirty="0"/>
              <a:t>Space</a:t>
            </a:r>
          </a:p>
          <a:p>
            <a:pPr marL="457200" indent="-457200">
              <a:buFont typeface="Wingdings" panose="05000000000000000000" pitchFamily="2" charset="2"/>
              <a:buChar char="ü"/>
            </a:pPr>
            <a:endParaRPr lang="en-US" sz="3200" dirty="0"/>
          </a:p>
          <a:p>
            <a:pPr marL="457200" indent="-457200">
              <a:buFont typeface="Wingdings" panose="05000000000000000000" pitchFamily="2" charset="2"/>
              <a:buChar char="ü"/>
            </a:pPr>
            <a:r>
              <a:rPr lang="en-US" sz="3200" dirty="0"/>
              <a:t>Leave a portion of yard or property</a:t>
            </a:r>
          </a:p>
          <a:p>
            <a:r>
              <a:rPr lang="en-US" sz="3200" dirty="0"/>
              <a:t>    “wild”</a:t>
            </a:r>
          </a:p>
        </p:txBody>
      </p:sp>
      <p:sp>
        <p:nvSpPr>
          <p:cNvPr id="3" name="Slide Number Placeholder 2">
            <a:extLst>
              <a:ext uri="{FF2B5EF4-FFF2-40B4-BE49-F238E27FC236}">
                <a16:creationId xmlns:a16="http://schemas.microsoft.com/office/drawing/2014/main" id="{19B71A3B-88AA-2DC2-FF1E-B12F22616BFF}"/>
              </a:ext>
            </a:extLst>
          </p:cNvPr>
          <p:cNvSpPr>
            <a:spLocks noGrp="1"/>
          </p:cNvSpPr>
          <p:nvPr>
            <p:ph type="sldNum" sz="quarter" idx="12"/>
          </p:nvPr>
        </p:nvSpPr>
        <p:spPr/>
        <p:txBody>
          <a:bodyPr/>
          <a:lstStyle/>
          <a:p>
            <a:fld id="{86CB4B4D-7CA3-9044-876B-883B54F8677D}" type="slidenum">
              <a:rPr lang="en-US" smtClean="0"/>
              <a:t>54</a:t>
            </a:fld>
            <a:endParaRPr lang="en-US"/>
          </a:p>
        </p:txBody>
      </p:sp>
      <p:pic>
        <p:nvPicPr>
          <p:cNvPr id="8" name="Content Placeholder 7">
            <a:extLst>
              <a:ext uri="{FF2B5EF4-FFF2-40B4-BE49-F238E27FC236}">
                <a16:creationId xmlns:a16="http://schemas.microsoft.com/office/drawing/2014/main" id="{64EB0B2F-67F8-BB15-4DA6-306959C42D4A}"/>
              </a:ext>
            </a:extLst>
          </p:cNvPr>
          <p:cNvPicPr>
            <a:picLocks noGrp="1" noChangeAspect="1"/>
          </p:cNvPicPr>
          <p:nvPr>
            <p:ph sz="half" idx="2"/>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572000" y="1549021"/>
            <a:ext cx="3333215" cy="4440960"/>
          </a:xfrm>
          <a:prstGeom prst="rect">
            <a:avLst/>
          </a:prstGeom>
          <a:noFill/>
          <a:ln>
            <a:noFill/>
          </a:ln>
        </p:spPr>
      </p:pic>
    </p:spTree>
    <p:extLst>
      <p:ext uri="{BB962C8B-B14F-4D97-AF65-F5344CB8AC3E}">
        <p14:creationId xmlns:p14="http://schemas.microsoft.com/office/powerpoint/2010/main" val="1352788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2B40-0DEB-4E99-B38E-1DD019B83A8F}"/>
              </a:ext>
            </a:extLst>
          </p:cNvPr>
          <p:cNvSpPr>
            <a:spLocks noGrp="1"/>
          </p:cNvSpPr>
          <p:nvPr>
            <p:ph type="title"/>
          </p:nvPr>
        </p:nvSpPr>
        <p:spPr/>
        <p:txBody>
          <a:bodyPr/>
          <a:lstStyle/>
          <a:p>
            <a:r>
              <a:rPr lang="en-US" dirty="0">
                <a:solidFill>
                  <a:srgbClr val="3333FF"/>
                </a:solidFill>
              </a:rPr>
              <a:t>Provide a Healthy Habitat</a:t>
            </a:r>
          </a:p>
        </p:txBody>
      </p:sp>
      <p:sp>
        <p:nvSpPr>
          <p:cNvPr id="3" name="Content Placeholder 2">
            <a:extLst>
              <a:ext uri="{FF2B5EF4-FFF2-40B4-BE49-F238E27FC236}">
                <a16:creationId xmlns:a16="http://schemas.microsoft.com/office/drawing/2014/main" id="{C3D0A298-B539-9561-4C9A-AD2DF37B5033}"/>
              </a:ext>
            </a:extLst>
          </p:cNvPr>
          <p:cNvSpPr>
            <a:spLocks noGrp="1"/>
          </p:cNvSpPr>
          <p:nvPr>
            <p:ph idx="1"/>
          </p:nvPr>
        </p:nvSpPr>
        <p:spPr>
          <a:xfrm>
            <a:off x="457200" y="1828800"/>
            <a:ext cx="7543800" cy="4160838"/>
          </a:xfrm>
        </p:spPr>
        <p:txBody>
          <a:bodyPr>
            <a:normAutofit fontScale="25000" lnSpcReduction="20000"/>
          </a:bodyPr>
          <a:lstStyle/>
          <a:p>
            <a:pPr marL="0" indent="0"/>
            <a:r>
              <a:rPr lang="en-US" sz="12800" dirty="0"/>
              <a:t>Plants that are Native or adapted to our climate </a:t>
            </a:r>
          </a:p>
          <a:p>
            <a:pPr marL="60325" indent="0"/>
            <a:endParaRPr lang="en-US" sz="6700" dirty="0"/>
          </a:p>
          <a:p>
            <a:pPr marL="517525" indent="-457200">
              <a:buFont typeface="Wingdings" panose="05000000000000000000" pitchFamily="2" charset="2"/>
              <a:buChar char="ü"/>
            </a:pPr>
            <a:r>
              <a:rPr lang="en-US" sz="12800" dirty="0"/>
              <a:t>healthier</a:t>
            </a:r>
          </a:p>
          <a:p>
            <a:pPr marL="517525" indent="-457200">
              <a:buFont typeface="Wingdings" panose="05000000000000000000" pitchFamily="2" charset="2"/>
              <a:buChar char="ü"/>
            </a:pPr>
            <a:endParaRPr lang="en-US" sz="11200" dirty="0"/>
          </a:p>
          <a:p>
            <a:pPr marL="517525" indent="-457200">
              <a:buFont typeface="Wingdings" panose="05000000000000000000" pitchFamily="2" charset="2"/>
              <a:buChar char="ü"/>
            </a:pPr>
            <a:r>
              <a:rPr lang="en-US" sz="12800" dirty="0"/>
              <a:t>tolerate pest </a:t>
            </a:r>
          </a:p>
          <a:p>
            <a:pPr marL="60325" indent="0"/>
            <a:r>
              <a:rPr lang="en-US" sz="12800" dirty="0"/>
              <a:t>      damage better</a:t>
            </a:r>
          </a:p>
          <a:p>
            <a:pPr marL="457200" indent="0"/>
            <a:endParaRPr lang="en-US" dirty="0"/>
          </a:p>
          <a:p>
            <a:pPr marL="457200" indent="0"/>
            <a:r>
              <a:rPr lang="en-US" sz="1800" dirty="0"/>
              <a:t>                                                  </a:t>
            </a:r>
          </a:p>
          <a:p>
            <a:pPr marL="457200" indent="0"/>
            <a:r>
              <a:rPr lang="en-US" sz="4900" dirty="0"/>
              <a:t>                                                                                                                                                                 				</a:t>
            </a:r>
            <a:r>
              <a:rPr lang="en-US" sz="6400" dirty="0"/>
              <a:t>                                             Manzanita  </a:t>
            </a:r>
            <a:r>
              <a:rPr lang="en-US" sz="6400" i="1" dirty="0"/>
              <a:t>Arctostaphylos</a:t>
            </a:r>
          </a:p>
          <a:p>
            <a:pPr marL="457200" indent="0"/>
            <a:r>
              <a:rPr lang="en-US" sz="1600" dirty="0"/>
              <a:t>					        </a:t>
            </a:r>
          </a:p>
          <a:p>
            <a:pPr marL="457200" indent="0"/>
            <a:r>
              <a:rPr lang="en-US" sz="1600" dirty="0"/>
              <a:t>                                                                                                             </a:t>
            </a:r>
            <a:endParaRPr lang="en-US" sz="1600" i="1" dirty="0"/>
          </a:p>
        </p:txBody>
      </p:sp>
      <p:sp>
        <p:nvSpPr>
          <p:cNvPr id="4" name="Slide Number Placeholder 3">
            <a:extLst>
              <a:ext uri="{FF2B5EF4-FFF2-40B4-BE49-F238E27FC236}">
                <a16:creationId xmlns:a16="http://schemas.microsoft.com/office/drawing/2014/main" id="{EDBAB0B5-6DCD-989E-F1F3-4AF0E8E2EE85}"/>
              </a:ext>
            </a:extLst>
          </p:cNvPr>
          <p:cNvSpPr>
            <a:spLocks noGrp="1"/>
          </p:cNvSpPr>
          <p:nvPr>
            <p:ph type="sldNum" sz="quarter" idx="12"/>
          </p:nvPr>
        </p:nvSpPr>
        <p:spPr/>
        <p:txBody>
          <a:bodyPr/>
          <a:lstStyle/>
          <a:p>
            <a:endParaRPr lang="en-US" dirty="0"/>
          </a:p>
        </p:txBody>
      </p:sp>
      <p:pic>
        <p:nvPicPr>
          <p:cNvPr id="7" name="Picture 6">
            <a:extLst>
              <a:ext uri="{FF2B5EF4-FFF2-40B4-BE49-F238E27FC236}">
                <a16:creationId xmlns:a16="http://schemas.microsoft.com/office/drawing/2014/main" id="{D6AD7DA1-1436-2BA0-2B1F-FB0853BA2585}"/>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l="12020" t="26683" r="14743" b="31611"/>
          <a:stretch>
            <a:fillRect/>
          </a:stretch>
        </p:blipFill>
        <p:spPr bwMode="auto">
          <a:xfrm>
            <a:off x="3962400" y="2687776"/>
            <a:ext cx="3158746" cy="23984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3588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5513-EC4D-3705-3B4C-F65FC0B06613}"/>
              </a:ext>
            </a:extLst>
          </p:cNvPr>
          <p:cNvSpPr>
            <a:spLocks noGrp="1"/>
          </p:cNvSpPr>
          <p:nvPr>
            <p:ph type="title"/>
          </p:nvPr>
        </p:nvSpPr>
        <p:spPr/>
        <p:txBody>
          <a:bodyPr/>
          <a:lstStyle/>
          <a:p>
            <a:r>
              <a:rPr lang="en-US" dirty="0">
                <a:solidFill>
                  <a:srgbClr val="3333FF"/>
                </a:solidFill>
              </a:rPr>
              <a:t>Avoid Pesticides</a:t>
            </a:r>
          </a:p>
        </p:txBody>
      </p:sp>
      <p:sp>
        <p:nvSpPr>
          <p:cNvPr id="5" name="Content Placeholder 4">
            <a:extLst>
              <a:ext uri="{FF2B5EF4-FFF2-40B4-BE49-F238E27FC236}">
                <a16:creationId xmlns:a16="http://schemas.microsoft.com/office/drawing/2014/main" id="{5A4736E5-E217-FD4F-52EE-E0F7D40E1210}"/>
              </a:ext>
            </a:extLst>
          </p:cNvPr>
          <p:cNvSpPr>
            <a:spLocks noGrp="1"/>
          </p:cNvSpPr>
          <p:nvPr>
            <p:ph idx="1"/>
          </p:nvPr>
        </p:nvSpPr>
        <p:spPr>
          <a:xfrm>
            <a:off x="457200" y="1600201"/>
            <a:ext cx="8229600" cy="4038600"/>
          </a:xfrm>
        </p:spPr>
        <p:txBody>
          <a:bodyPr>
            <a:normAutofit lnSpcReduction="10000"/>
          </a:bodyPr>
          <a:lstStyle/>
          <a:p>
            <a:r>
              <a:rPr lang="en-US" i="1" dirty="0"/>
              <a:t>Neonicotinoids</a:t>
            </a:r>
            <a:r>
              <a:rPr lang="en-US" dirty="0"/>
              <a:t> are used by growers</a:t>
            </a:r>
          </a:p>
          <a:p>
            <a:pPr marL="457200" indent="-457200">
              <a:buFont typeface="Wingdings" panose="05000000000000000000" pitchFamily="2" charset="2"/>
              <a:buChar char="ü"/>
            </a:pPr>
            <a:r>
              <a:rPr lang="en-US" dirty="0"/>
              <a:t>Kill all species in the food chain</a:t>
            </a:r>
          </a:p>
          <a:p>
            <a:endParaRPr lang="en-US" dirty="0"/>
          </a:p>
          <a:p>
            <a:r>
              <a:rPr lang="en-US" i="1" dirty="0"/>
              <a:t>Bacillus thuringiensis </a:t>
            </a:r>
            <a:r>
              <a:rPr lang="en-US" dirty="0"/>
              <a:t>(BT) -a bacterium</a:t>
            </a:r>
          </a:p>
          <a:p>
            <a:pPr marL="457200" indent="-457200">
              <a:buFont typeface="Wingdings" panose="05000000000000000000" pitchFamily="2" charset="2"/>
              <a:buChar char="ü"/>
            </a:pPr>
            <a:r>
              <a:rPr lang="en-US" dirty="0"/>
              <a:t>absorbed into plant tissues &amp; pollen</a:t>
            </a:r>
          </a:p>
          <a:p>
            <a:pPr marL="457200" indent="-457200">
              <a:buFont typeface="Wingdings" panose="05000000000000000000" pitchFamily="2" charset="2"/>
              <a:buChar char="ü"/>
            </a:pPr>
            <a:r>
              <a:rPr lang="en-US" dirty="0"/>
              <a:t>lasts for 2 years</a:t>
            </a:r>
          </a:p>
          <a:p>
            <a:pPr marL="457200" indent="-457200">
              <a:buFont typeface="Wingdings" panose="05000000000000000000" pitchFamily="2" charset="2"/>
              <a:buChar char="ü"/>
            </a:pPr>
            <a:r>
              <a:rPr lang="en-US" dirty="0"/>
              <a:t>kills insects not on the label (all caterpillars)</a:t>
            </a:r>
          </a:p>
        </p:txBody>
      </p:sp>
      <p:sp>
        <p:nvSpPr>
          <p:cNvPr id="4" name="Slide Number Placeholder 3">
            <a:extLst>
              <a:ext uri="{FF2B5EF4-FFF2-40B4-BE49-F238E27FC236}">
                <a16:creationId xmlns:a16="http://schemas.microsoft.com/office/drawing/2014/main" id="{74186AA1-E456-A270-DF7D-39CD6DBD5520}"/>
              </a:ext>
            </a:extLst>
          </p:cNvPr>
          <p:cNvSpPr>
            <a:spLocks noGrp="1"/>
          </p:cNvSpPr>
          <p:nvPr>
            <p:ph type="sldNum" sz="quarter" idx="12"/>
          </p:nvPr>
        </p:nvSpPr>
        <p:spPr/>
        <p:txBody>
          <a:bodyPr/>
          <a:lstStyle/>
          <a:p>
            <a:fld id="{86CB4B4D-7CA3-9044-876B-883B54F8677D}" type="slidenum">
              <a:rPr lang="en-US" smtClean="0"/>
              <a:t>56</a:t>
            </a:fld>
            <a:endParaRPr lang="en-US" dirty="0"/>
          </a:p>
        </p:txBody>
      </p:sp>
      <p:pic>
        <p:nvPicPr>
          <p:cNvPr id="6" name="Picture 5" descr="Skull and Crossbones Cut-Out Decoration ...">
            <a:extLst>
              <a:ext uri="{FF2B5EF4-FFF2-40B4-BE49-F238E27FC236}">
                <a16:creationId xmlns:a16="http://schemas.microsoft.com/office/drawing/2014/main" id="{CD5677DD-D6C7-042C-3403-23AD6AC52E19}"/>
              </a:ext>
            </a:extLst>
          </p:cNvPr>
          <p:cNvPicPr>
            <a:picLocks noChangeAspect="1"/>
          </p:cNvPicPr>
          <p:nvPr/>
        </p:nvPicPr>
        <p:blipFill rotWithShape="1">
          <a:blip r:embed="rId3">
            <a:extLst>
              <a:ext uri="{28A0092B-C50C-407E-A947-70E740481C1C}">
                <a14:useLocalDpi xmlns:a14="http://schemas.microsoft.com/office/drawing/2010/main" val="0"/>
              </a:ext>
            </a:extLst>
          </a:blip>
          <a:srcRect b="15928"/>
          <a:stretch/>
        </p:blipFill>
        <p:spPr bwMode="auto">
          <a:xfrm>
            <a:off x="6629400" y="739397"/>
            <a:ext cx="1847850" cy="2074032"/>
          </a:xfrm>
          <a:prstGeom prst="rect">
            <a:avLst/>
          </a:prstGeom>
          <a:noFill/>
          <a:ln>
            <a:noFill/>
          </a:ln>
        </p:spPr>
      </p:pic>
    </p:spTree>
    <p:extLst>
      <p:ext uri="{BB962C8B-B14F-4D97-AF65-F5344CB8AC3E}">
        <p14:creationId xmlns:p14="http://schemas.microsoft.com/office/powerpoint/2010/main" val="1734746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4000">
                <a:solidFill>
                  <a:srgbClr val="6600CC"/>
                </a:solidFill>
                <a:latin typeface="Georgia" panose="02040502050405020303" pitchFamily="18" charset="0"/>
              </a:rPr>
              <a:t>  </a:t>
            </a:r>
            <a:r>
              <a:rPr lang="en-US" altLang="en-US" sz="4000" i="1">
                <a:solidFill>
                  <a:srgbClr val="3333FF"/>
                </a:solidFill>
                <a:latin typeface="Georgia" panose="02040502050405020303" pitchFamily="18" charset="0"/>
              </a:rPr>
              <a:t>Results of Pesticide Use</a:t>
            </a:r>
          </a:p>
        </p:txBody>
      </p:sp>
      <p:sp>
        <p:nvSpPr>
          <p:cNvPr id="45059" name="Text Box 3"/>
          <p:cNvSpPr txBox="1">
            <a:spLocks noChangeArrowheads="1"/>
          </p:cNvSpPr>
          <p:nvPr/>
        </p:nvSpPr>
        <p:spPr bwMode="auto">
          <a:xfrm>
            <a:off x="914400" y="183038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20859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Line 5"/>
          <p:cNvSpPr>
            <a:spLocks noChangeShapeType="1"/>
          </p:cNvSpPr>
          <p:nvPr/>
        </p:nvSpPr>
        <p:spPr bwMode="auto">
          <a:xfrm flipV="1">
            <a:off x="4267200" y="5181600"/>
            <a:ext cx="762000" cy="1524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50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21812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1447800" y="4953000"/>
            <a:ext cx="23622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3333FF"/>
                </a:solidFill>
              </a:rPr>
              <a:t>Before spraying</a:t>
            </a:r>
            <a:r>
              <a:rPr lang="en-US" altLang="en-US" sz="2000"/>
              <a:t>: population of good and bad insects.</a:t>
            </a:r>
          </a:p>
        </p:txBody>
      </p:sp>
      <p:sp>
        <p:nvSpPr>
          <p:cNvPr id="45064" name="Text Box 8"/>
          <p:cNvSpPr txBox="1">
            <a:spLocks noChangeArrowheads="1"/>
          </p:cNvSpPr>
          <p:nvPr/>
        </p:nvSpPr>
        <p:spPr bwMode="auto">
          <a:xfrm>
            <a:off x="5334000" y="4953000"/>
            <a:ext cx="31242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3333FF"/>
                </a:solidFill>
              </a:rPr>
              <a:t>Later in the season or next year: </a:t>
            </a:r>
            <a:r>
              <a:rPr lang="en-US" altLang="en-US" sz="2000"/>
              <a:t>original pests &amp; secondary pests flourish.</a:t>
            </a:r>
          </a:p>
        </p:txBody>
      </p:sp>
    </p:spTree>
    <p:extLst>
      <p:ext uri="{BB962C8B-B14F-4D97-AF65-F5344CB8AC3E}">
        <p14:creationId xmlns:p14="http://schemas.microsoft.com/office/powerpoint/2010/main" val="3276435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B8CA-41E7-627D-6E07-3BBA19FACD47}"/>
              </a:ext>
            </a:extLst>
          </p:cNvPr>
          <p:cNvSpPr>
            <a:spLocks noGrp="1"/>
          </p:cNvSpPr>
          <p:nvPr>
            <p:ph type="title"/>
          </p:nvPr>
        </p:nvSpPr>
        <p:spPr/>
        <p:txBody>
          <a:bodyPr/>
          <a:lstStyle/>
          <a:p>
            <a:r>
              <a:rPr lang="en-US" dirty="0">
                <a:solidFill>
                  <a:srgbClr val="3333FF"/>
                </a:solidFill>
              </a:rPr>
              <a:t>How Can I Attract Pollinators?</a:t>
            </a:r>
            <a:endParaRPr lang="en-US" dirty="0"/>
          </a:p>
        </p:txBody>
      </p:sp>
      <p:sp>
        <p:nvSpPr>
          <p:cNvPr id="7" name="Content Placeholder 6">
            <a:extLst>
              <a:ext uri="{FF2B5EF4-FFF2-40B4-BE49-F238E27FC236}">
                <a16:creationId xmlns:a16="http://schemas.microsoft.com/office/drawing/2014/main" id="{CE81FF2D-3101-F08F-3F07-7992CD0A8E20}"/>
              </a:ext>
            </a:extLst>
          </p:cNvPr>
          <p:cNvSpPr>
            <a:spLocks noGrp="1"/>
          </p:cNvSpPr>
          <p:nvPr>
            <p:ph sz="half" idx="1"/>
          </p:nvPr>
        </p:nvSpPr>
        <p:spPr>
          <a:xfrm>
            <a:off x="152400" y="1600200"/>
            <a:ext cx="7924800" cy="4756150"/>
          </a:xfrm>
        </p:spPr>
        <p:txBody>
          <a:bodyPr>
            <a:normAutofit/>
          </a:bodyPr>
          <a:lstStyle/>
          <a:p>
            <a:pPr marL="457200" indent="-457200">
              <a:buFont typeface="Wingdings" panose="05000000000000000000" pitchFamily="2" charset="2"/>
              <a:buChar char="ü"/>
            </a:pPr>
            <a:endParaRPr lang="en-US" sz="3200" dirty="0">
              <a:solidFill>
                <a:srgbClr val="0070C0"/>
              </a:solidFill>
            </a:endParaRPr>
          </a:p>
          <a:p>
            <a:pPr marL="457200" indent="-457200">
              <a:buFont typeface="Wingdings" panose="05000000000000000000" pitchFamily="2" charset="2"/>
              <a:buChar char="ü"/>
            </a:pPr>
            <a:r>
              <a:rPr lang="en-US" sz="3200" dirty="0">
                <a:solidFill>
                  <a:srgbClr val="0070C0"/>
                </a:solidFill>
              </a:rPr>
              <a:t>A wide variety </a:t>
            </a:r>
          </a:p>
          <a:p>
            <a:pPr marL="0" indent="0"/>
            <a:r>
              <a:rPr lang="en-US" sz="3200" dirty="0">
                <a:solidFill>
                  <a:srgbClr val="0070C0"/>
                </a:solidFill>
              </a:rPr>
              <a:t>      of plants</a:t>
            </a:r>
          </a:p>
          <a:p>
            <a:pPr marL="457200" indent="-457200">
              <a:buFont typeface="Wingdings" panose="05000000000000000000" pitchFamily="2" charset="2"/>
              <a:buChar char="ü"/>
            </a:pPr>
            <a:endParaRPr lang="en-US" sz="3200" dirty="0">
              <a:solidFill>
                <a:srgbClr val="0070C0"/>
              </a:solidFill>
            </a:endParaRPr>
          </a:p>
          <a:p>
            <a:pPr marL="457200" indent="-457200">
              <a:buFont typeface="Wingdings" panose="05000000000000000000" pitchFamily="2" charset="2"/>
              <a:buChar char="ü"/>
            </a:pPr>
            <a:r>
              <a:rPr lang="en-US" sz="3200" dirty="0">
                <a:solidFill>
                  <a:srgbClr val="0070C0"/>
                </a:solidFill>
              </a:rPr>
              <a:t>A long bloom season</a:t>
            </a:r>
          </a:p>
          <a:p>
            <a:pPr marL="0" indent="0"/>
            <a:r>
              <a:rPr lang="en-US" sz="3200" dirty="0">
                <a:solidFill>
                  <a:srgbClr val="0070C0"/>
                </a:solidFill>
              </a:rPr>
              <a:t>                                             Large masses of a                                 </a:t>
            </a:r>
          </a:p>
          <a:p>
            <a:pPr marL="3543300" lvl="8" indent="0">
              <a:buNone/>
            </a:pPr>
            <a:r>
              <a:rPr lang="en-US" sz="3200" dirty="0">
                <a:solidFill>
                  <a:srgbClr val="0070C0"/>
                </a:solidFill>
              </a:rPr>
              <a:t>        single color/plant</a:t>
            </a:r>
          </a:p>
        </p:txBody>
      </p:sp>
      <p:pic>
        <p:nvPicPr>
          <p:cNvPr id="6" name="Content Placeholder 4">
            <a:extLst>
              <a:ext uri="{FF2B5EF4-FFF2-40B4-BE49-F238E27FC236}">
                <a16:creationId xmlns:a16="http://schemas.microsoft.com/office/drawing/2014/main" id="{ED245123-2E8A-39F3-2534-389B2FEC7C3B}"/>
              </a:ext>
            </a:extLst>
          </p:cNvPr>
          <p:cNvPicPr>
            <a:picLocks noGrp="1" noChangeAspect="1"/>
          </p:cNvPicPr>
          <p:nvPr>
            <p:ph sz="half" idx="2"/>
          </p:nvPr>
        </p:nvPicPr>
        <p:blipFill rotWithShape="1">
          <a:blip r:embed="rId2" r:link="rId3" cstate="print">
            <a:extLst>
              <a:ext uri="{28A0092B-C50C-407E-A947-70E740481C1C}">
                <a14:useLocalDpi xmlns:a14="http://schemas.microsoft.com/office/drawing/2010/main" val="0"/>
              </a:ext>
            </a:extLst>
          </a:blip>
          <a:stretch>
            <a:fillRect/>
          </a:stretch>
        </p:blipFill>
        <p:spPr bwMode="auto">
          <a:xfrm>
            <a:off x="4343400" y="1676400"/>
            <a:ext cx="4038600" cy="3028244"/>
          </a:xfrm>
          <a:prstGeom prst="rect">
            <a:avLst/>
          </a:prstGeom>
          <a:noFill/>
          <a:ln>
            <a:noFill/>
          </a:ln>
        </p:spPr>
      </p:pic>
      <p:sp>
        <p:nvSpPr>
          <p:cNvPr id="5" name="Slide Number Placeholder 4">
            <a:extLst>
              <a:ext uri="{FF2B5EF4-FFF2-40B4-BE49-F238E27FC236}">
                <a16:creationId xmlns:a16="http://schemas.microsoft.com/office/drawing/2014/main" id="{A588AC66-FF70-F539-65A4-A82935E9A53A}"/>
              </a:ext>
            </a:extLst>
          </p:cNvPr>
          <p:cNvSpPr>
            <a:spLocks noGrp="1"/>
          </p:cNvSpPr>
          <p:nvPr>
            <p:ph type="sldNum" sz="quarter" idx="12"/>
          </p:nvPr>
        </p:nvSpPr>
        <p:spPr/>
        <p:txBody>
          <a:bodyPr/>
          <a:lstStyle/>
          <a:p>
            <a:pPr>
              <a:defRPr/>
            </a:pPr>
            <a:fld id="{96866417-73C2-49B6-A6A9-39C19897E030}" type="slidenum">
              <a:rPr lang="en-US" smtClean="0"/>
              <a:pPr>
                <a:defRPr/>
              </a:pPr>
              <a:t>58</a:t>
            </a:fld>
            <a:endParaRPr lang="en-US"/>
          </a:p>
        </p:txBody>
      </p:sp>
    </p:spTree>
    <p:extLst>
      <p:ext uri="{BB962C8B-B14F-4D97-AF65-F5344CB8AC3E}">
        <p14:creationId xmlns:p14="http://schemas.microsoft.com/office/powerpoint/2010/main" val="3035749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A3AFA6-DC9A-DA45-92CB-8174CEC1B734}"/>
              </a:ext>
            </a:extLst>
          </p:cNvPr>
          <p:cNvSpPr>
            <a:spLocks noGrp="1"/>
          </p:cNvSpPr>
          <p:nvPr>
            <p:ph type="sldNum" sz="quarter" idx="16"/>
          </p:nvPr>
        </p:nvSpPr>
        <p:spPr/>
        <p:txBody>
          <a:bodyPr/>
          <a:lstStyle/>
          <a:p>
            <a:fld id="{111DB74A-73E3-49E8-8984-0D5D8C20C556}" type="slidenum">
              <a:rPr lang="en-US" smtClean="0"/>
              <a:pPr/>
              <a:t>59</a:t>
            </a:fld>
            <a:endParaRPr lang="en-US" dirty="0"/>
          </a:p>
        </p:txBody>
      </p:sp>
      <p:pic>
        <p:nvPicPr>
          <p:cNvPr id="6" name="Picture Placeholder 6" descr="A picture containing grass, outdoor, plant, flower&#10;&#10;Description automatically generated">
            <a:extLst>
              <a:ext uri="{FF2B5EF4-FFF2-40B4-BE49-F238E27FC236}">
                <a16:creationId xmlns:a16="http://schemas.microsoft.com/office/drawing/2014/main" id="{4F9B63BE-C009-9943-AE82-83995979B36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5400000">
            <a:off x="2262783" y="618133"/>
            <a:ext cx="4800600" cy="6675834"/>
          </a:xfrm>
          <a:prstGeom prst="rect">
            <a:avLst/>
          </a:prstGeom>
        </p:spPr>
      </p:pic>
      <p:sp>
        <p:nvSpPr>
          <p:cNvPr id="4" name="Title 3">
            <a:extLst>
              <a:ext uri="{FF2B5EF4-FFF2-40B4-BE49-F238E27FC236}">
                <a16:creationId xmlns:a16="http://schemas.microsoft.com/office/drawing/2014/main" id="{3A66A10E-8BE8-9422-B19D-F2F455C46260}"/>
              </a:ext>
            </a:extLst>
          </p:cNvPr>
          <p:cNvSpPr>
            <a:spLocks noGrp="1"/>
          </p:cNvSpPr>
          <p:nvPr>
            <p:ph type="title"/>
          </p:nvPr>
        </p:nvSpPr>
        <p:spPr/>
        <p:txBody>
          <a:bodyPr/>
          <a:lstStyle/>
          <a:p>
            <a:r>
              <a:rPr lang="en-US" dirty="0"/>
              <a:t>Use </a:t>
            </a:r>
            <a:r>
              <a:rPr lang="en-US" dirty="0">
                <a:solidFill>
                  <a:srgbClr val="3333FF"/>
                </a:solidFill>
              </a:rPr>
              <a:t>Diverse Flowers and Shapes</a:t>
            </a:r>
          </a:p>
        </p:txBody>
      </p:sp>
    </p:spTree>
    <p:extLst>
      <p:ext uri="{BB962C8B-B14F-4D97-AF65-F5344CB8AC3E}">
        <p14:creationId xmlns:p14="http://schemas.microsoft.com/office/powerpoint/2010/main" val="65919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website&#10;&#10;Description automatically generated">
            <a:extLst>
              <a:ext uri="{FF2B5EF4-FFF2-40B4-BE49-F238E27FC236}">
                <a16:creationId xmlns:a16="http://schemas.microsoft.com/office/drawing/2014/main" id="{3C00B29E-59A2-FBA2-497E-BBC09A8C86D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81000" y="228600"/>
            <a:ext cx="8534394" cy="6400800"/>
          </a:xfrm>
          <a:noFill/>
        </p:spPr>
      </p:pic>
      <p:sp>
        <p:nvSpPr>
          <p:cNvPr id="4" name="Slide Number Placeholder 3" hidden="1">
            <a:extLst>
              <a:ext uri="{FF2B5EF4-FFF2-40B4-BE49-F238E27FC236}">
                <a16:creationId xmlns:a16="http://schemas.microsoft.com/office/drawing/2014/main" id="{40AEFB04-5D63-962E-150E-A3238C5E0C04}"/>
              </a:ext>
            </a:extLst>
          </p:cNvPr>
          <p:cNvSpPr>
            <a:spLocks noGrp="1"/>
          </p:cNvSpPr>
          <p:nvPr>
            <p:ph type="sldNum" sz="quarter" idx="12"/>
          </p:nvPr>
        </p:nvSpPr>
        <p:spPr/>
        <p:txBody>
          <a:bodyPr/>
          <a:lstStyle/>
          <a:p>
            <a:pPr>
              <a:spcAft>
                <a:spcPts val="600"/>
              </a:spcAft>
            </a:pPr>
            <a:fld id="{111DB74A-73E3-49E8-8984-0D5D8C20C556}" type="slidenum">
              <a:rPr lang="en-US" smtClean="0"/>
              <a:pPr>
                <a:spcAft>
                  <a:spcPts val="600"/>
                </a:spcAft>
              </a:pPr>
              <a:t>6</a:t>
            </a:fld>
            <a:endParaRPr lang="en-US"/>
          </a:p>
        </p:txBody>
      </p:sp>
      <p:sp>
        <p:nvSpPr>
          <p:cNvPr id="10" name="Arrow: Right 9">
            <a:extLst>
              <a:ext uri="{FF2B5EF4-FFF2-40B4-BE49-F238E27FC236}">
                <a16:creationId xmlns:a16="http://schemas.microsoft.com/office/drawing/2014/main" id="{A269DF9F-E830-CF53-2C15-EF64F1EC6343}"/>
              </a:ext>
            </a:extLst>
          </p:cNvPr>
          <p:cNvSpPr/>
          <p:nvPr/>
        </p:nvSpPr>
        <p:spPr>
          <a:xfrm flipH="1">
            <a:off x="1676400" y="3048000"/>
            <a:ext cx="990600" cy="4571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1" name="Arrow: Right 10">
            <a:extLst>
              <a:ext uri="{FF2B5EF4-FFF2-40B4-BE49-F238E27FC236}">
                <a16:creationId xmlns:a16="http://schemas.microsoft.com/office/drawing/2014/main" id="{65C54D84-23AB-7B24-C036-FDB5250F640A}"/>
              </a:ext>
            </a:extLst>
          </p:cNvPr>
          <p:cNvSpPr/>
          <p:nvPr/>
        </p:nvSpPr>
        <p:spPr>
          <a:xfrm>
            <a:off x="5867400" y="5257800"/>
            <a:ext cx="76200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350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Plants! Plants! Plants!"/>
          <p:cNvSpPr txBox="1"/>
          <p:nvPr/>
        </p:nvSpPr>
        <p:spPr>
          <a:xfrm>
            <a:off x="1307721" y="544263"/>
            <a:ext cx="6170639" cy="9398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5400">
                <a:solidFill>
                  <a:schemeClr val="accent1"/>
                </a:solidFill>
              </a:defRPr>
            </a:lvl1pPr>
          </a:lstStyle>
          <a:p>
            <a:r>
              <a:rPr dirty="0">
                <a:solidFill>
                  <a:srgbClr val="3333FF"/>
                </a:solidFill>
              </a:rPr>
              <a:t>Plants! Plants! Plants!</a:t>
            </a:r>
          </a:p>
        </p:txBody>
      </p:sp>
      <p:pic>
        <p:nvPicPr>
          <p:cNvPr id="569" name="Image" descr="Image"/>
          <p:cNvPicPr>
            <a:picLocks noChangeAspect="1"/>
          </p:cNvPicPr>
          <p:nvPr/>
        </p:nvPicPr>
        <p:blipFill>
          <a:blip r:embed="rId3"/>
          <a:stretch>
            <a:fillRect/>
          </a:stretch>
        </p:blipFill>
        <p:spPr>
          <a:xfrm>
            <a:off x="5916056" y="2461030"/>
            <a:ext cx="2398208" cy="2599659"/>
          </a:xfrm>
          <a:prstGeom prst="rect">
            <a:avLst/>
          </a:prstGeom>
          <a:ln w="12700">
            <a:miter lim="400000"/>
          </a:ln>
        </p:spPr>
      </p:pic>
      <p:pic>
        <p:nvPicPr>
          <p:cNvPr id="571" name="Image" descr="Image"/>
          <p:cNvPicPr>
            <a:picLocks noChangeAspect="1"/>
          </p:cNvPicPr>
          <p:nvPr/>
        </p:nvPicPr>
        <p:blipFill>
          <a:blip r:embed="rId4"/>
          <a:stretch>
            <a:fillRect/>
          </a:stretch>
        </p:blipFill>
        <p:spPr>
          <a:xfrm>
            <a:off x="1066800" y="2405426"/>
            <a:ext cx="1916342" cy="2043075"/>
          </a:xfrm>
          <a:prstGeom prst="rect">
            <a:avLst/>
          </a:prstGeom>
          <a:ln w="12700">
            <a:miter lim="400000"/>
          </a:ln>
        </p:spPr>
      </p:pic>
      <p:sp>
        <p:nvSpPr>
          <p:cNvPr id="572" name="Lacy Tansy…"/>
          <p:cNvSpPr txBox="1"/>
          <p:nvPr/>
        </p:nvSpPr>
        <p:spPr>
          <a:xfrm>
            <a:off x="914400" y="5191237"/>
            <a:ext cx="2775696" cy="53347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584200">
              <a:defRPr sz="1400" b="1">
                <a:solidFill>
                  <a:srgbClr val="006288"/>
                </a:solidFill>
              </a:defRPr>
            </a:pPr>
            <a:r>
              <a:rPr lang="en-US" dirty="0"/>
              <a:t>Lacy Tansy</a:t>
            </a:r>
          </a:p>
          <a:p>
            <a:pPr algn="ctr" defTabSz="584200">
              <a:defRPr sz="1400" b="1" i="1">
                <a:solidFill>
                  <a:srgbClr val="006288"/>
                </a:solidFill>
              </a:defRPr>
            </a:pPr>
            <a:r>
              <a:rPr dirty="0"/>
              <a:t>Phacelia </a:t>
            </a:r>
            <a:r>
              <a:rPr i="1" dirty="0" err="1"/>
              <a:t>tanacetifolia</a:t>
            </a:r>
            <a:endParaRPr i="1" dirty="0"/>
          </a:p>
        </p:txBody>
      </p:sp>
      <p:sp>
        <p:nvSpPr>
          <p:cNvPr id="573" name="California poppy…"/>
          <p:cNvSpPr txBox="1"/>
          <p:nvPr/>
        </p:nvSpPr>
        <p:spPr>
          <a:xfrm>
            <a:off x="3124200" y="5056318"/>
            <a:ext cx="5190063" cy="74892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584200">
              <a:defRPr sz="1400" b="1">
                <a:solidFill>
                  <a:srgbClr val="006288"/>
                </a:solidFill>
              </a:defRPr>
            </a:pPr>
            <a:r>
              <a:rPr lang="en-US" i="0" dirty="0"/>
              <a:t>California poppy                                                Tidy Tips  </a:t>
            </a:r>
          </a:p>
          <a:p>
            <a:pPr algn="ctr" defTabSz="584200">
              <a:defRPr sz="1400" b="1">
                <a:solidFill>
                  <a:srgbClr val="006288"/>
                </a:solidFill>
              </a:defRPr>
            </a:pPr>
            <a:r>
              <a:rPr lang="en-US" i="1" dirty="0" err="1"/>
              <a:t>Eschscholzia</a:t>
            </a:r>
            <a:r>
              <a:rPr lang="en-US" i="1" dirty="0"/>
              <a:t> Californica                                  Lavia  </a:t>
            </a:r>
            <a:r>
              <a:rPr lang="en-US" i="1" dirty="0" err="1"/>
              <a:t>platyglossa</a:t>
            </a:r>
            <a:r>
              <a:rPr lang="en-US" i="1" dirty="0"/>
              <a:t>             						</a:t>
            </a:r>
            <a:endParaRPr i="1" dirty="0"/>
          </a:p>
        </p:txBody>
      </p:sp>
      <p:sp>
        <p:nvSpPr>
          <p:cNvPr id="574" name="Common tidy tips…"/>
          <p:cNvSpPr txBox="1"/>
          <p:nvPr/>
        </p:nvSpPr>
        <p:spPr>
          <a:xfrm>
            <a:off x="7375703" y="4815455"/>
            <a:ext cx="102657" cy="31803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1400" b="1">
                <a:solidFill>
                  <a:srgbClr val="006288"/>
                </a:solidFill>
              </a:defRPr>
            </a:pPr>
            <a:endParaRPr lang="en-US" dirty="0"/>
          </a:p>
        </p:txBody>
      </p:sp>
      <p:sp>
        <p:nvSpPr>
          <p:cNvPr id="575" name="Photos by…"/>
          <p:cNvSpPr txBox="1"/>
          <p:nvPr/>
        </p:nvSpPr>
        <p:spPr>
          <a:xfrm>
            <a:off x="5791201" y="6174353"/>
            <a:ext cx="2647918" cy="30264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58420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dirty="0"/>
          </a:p>
        </p:txBody>
      </p:sp>
      <p:grpSp>
        <p:nvGrpSpPr>
          <p:cNvPr id="578" name="+60 species"/>
          <p:cNvGrpSpPr/>
          <p:nvPr/>
        </p:nvGrpSpPr>
        <p:grpSpPr>
          <a:xfrm>
            <a:off x="1672241" y="4416751"/>
            <a:ext cx="1205112" cy="469901"/>
            <a:chOff x="0" y="0"/>
            <a:chExt cx="1205110" cy="469900"/>
          </a:xfrm>
        </p:grpSpPr>
        <p:sp>
          <p:nvSpPr>
            <p:cNvPr id="577" name="+60 species"/>
            <p:cNvSpPr txBox="1"/>
            <p:nvPr/>
          </p:nvSpPr>
          <p:spPr>
            <a:xfrm>
              <a:off x="31750" y="31750"/>
              <a:ext cx="1141611" cy="4064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1600" b="1">
                  <a:solidFill>
                    <a:srgbClr val="477B43"/>
                  </a:solidFill>
                </a:defRPr>
              </a:lvl1pPr>
            </a:lstStyle>
            <a:p>
              <a:r>
                <a:t>+60 species</a:t>
              </a:r>
            </a:p>
          </p:txBody>
        </p:sp>
        <p:pic>
          <p:nvPicPr>
            <p:cNvPr id="576" name="+60 species" descr="+60 species"/>
            <p:cNvPicPr>
              <a:picLocks/>
            </p:cNvPicPr>
            <p:nvPr/>
          </p:nvPicPr>
          <p:blipFill>
            <a:blip r:embed="rId5"/>
            <a:stretch>
              <a:fillRect/>
            </a:stretch>
          </p:blipFill>
          <p:spPr>
            <a:xfrm>
              <a:off x="-1" y="-1"/>
              <a:ext cx="1205112" cy="469901"/>
            </a:xfrm>
            <a:prstGeom prst="rect">
              <a:avLst/>
            </a:prstGeom>
            <a:effectLst/>
          </p:spPr>
        </p:pic>
      </p:grpSp>
      <p:grpSp>
        <p:nvGrpSpPr>
          <p:cNvPr id="584" name="ANNUALS ARE IMPORTANT!"/>
          <p:cNvGrpSpPr/>
          <p:nvPr/>
        </p:nvGrpSpPr>
        <p:grpSpPr>
          <a:xfrm>
            <a:off x="2197119" y="1531736"/>
            <a:ext cx="4813262" cy="713741"/>
            <a:chOff x="0" y="0"/>
            <a:chExt cx="4813260" cy="713740"/>
          </a:xfrm>
        </p:grpSpPr>
        <p:sp>
          <p:nvSpPr>
            <p:cNvPr id="583" name="ANNUALS ARE IMPORTANT!"/>
            <p:cNvSpPr txBox="1"/>
            <p:nvPr/>
          </p:nvSpPr>
          <p:spPr>
            <a:xfrm>
              <a:off x="31749" y="31749"/>
              <a:ext cx="4749762" cy="650242"/>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marL="342900" indent="-342900">
                <a:spcBef>
                  <a:spcPts val="700"/>
                </a:spcBef>
                <a:defRPr sz="3200"/>
              </a:lvl1pPr>
            </a:lstStyle>
            <a:p>
              <a:r>
                <a:t>ANNUALS ARE IMPORTANT!</a:t>
              </a:r>
            </a:p>
          </p:txBody>
        </p:sp>
        <p:pic>
          <p:nvPicPr>
            <p:cNvPr id="582" name="ANNUALS ARE IMPORTANT!" descr="ANNUALS ARE IMPORTANT!"/>
            <p:cNvPicPr>
              <a:picLocks/>
            </p:cNvPicPr>
            <p:nvPr/>
          </p:nvPicPr>
          <p:blipFill>
            <a:blip r:embed="rId6"/>
            <a:stretch>
              <a:fillRect/>
            </a:stretch>
          </p:blipFill>
          <p:spPr>
            <a:xfrm>
              <a:off x="-1" y="0"/>
              <a:ext cx="4813262" cy="713741"/>
            </a:xfrm>
            <a:prstGeom prst="rect">
              <a:avLst/>
            </a:prstGeom>
            <a:ln>
              <a:noFill/>
            </a:ln>
            <a:effectLst/>
          </p:spPr>
        </p:pic>
      </p:grpSp>
      <p:sp>
        <p:nvSpPr>
          <p:cNvPr id="2" name="Slide Number Placeholder 1">
            <a:extLst>
              <a:ext uri="{FF2B5EF4-FFF2-40B4-BE49-F238E27FC236}">
                <a16:creationId xmlns:a16="http://schemas.microsoft.com/office/drawing/2014/main" id="{42A6DA8C-7342-B544-863A-19DF79953B99}"/>
              </a:ext>
            </a:extLst>
          </p:cNvPr>
          <p:cNvSpPr>
            <a:spLocks noGrp="1"/>
          </p:cNvSpPr>
          <p:nvPr>
            <p:ph type="sldNum" sz="quarter" idx="2"/>
          </p:nvPr>
        </p:nvSpPr>
        <p:spPr/>
        <p:txBody>
          <a:bodyPr/>
          <a:lstStyle/>
          <a:p>
            <a:fld id="{86CB4B4D-7CA3-9044-876B-883B54F8677D}" type="slidenum">
              <a:rPr lang="en-US" smtClean="0"/>
              <a:t>60</a:t>
            </a:fld>
            <a:endParaRPr lang="en-US" dirty="0"/>
          </a:p>
        </p:txBody>
      </p:sp>
      <p:pic>
        <p:nvPicPr>
          <p:cNvPr id="3" name="Image" descr="Image">
            <a:extLst>
              <a:ext uri="{FF2B5EF4-FFF2-40B4-BE49-F238E27FC236}">
                <a16:creationId xmlns:a16="http://schemas.microsoft.com/office/drawing/2014/main" id="{BEA284C5-C4C8-C31A-7581-97D9E0CC0723}"/>
              </a:ext>
            </a:extLst>
          </p:cNvPr>
          <p:cNvPicPr>
            <a:picLocks noChangeAspect="1"/>
          </p:cNvPicPr>
          <p:nvPr/>
        </p:nvPicPr>
        <p:blipFill>
          <a:blip r:embed="rId7"/>
          <a:stretch>
            <a:fillRect/>
          </a:stretch>
        </p:blipFill>
        <p:spPr>
          <a:xfrm>
            <a:off x="3256066" y="2315810"/>
            <a:ext cx="2463165" cy="2670175"/>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nts! Plants! Plants!"/>
          <p:cNvSpPr txBox="1"/>
          <p:nvPr/>
        </p:nvSpPr>
        <p:spPr>
          <a:xfrm>
            <a:off x="708929" y="438802"/>
            <a:ext cx="7127364" cy="9398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5400">
                <a:solidFill>
                  <a:schemeClr val="accent1"/>
                </a:solidFill>
              </a:defRPr>
            </a:lvl1pPr>
          </a:lstStyle>
          <a:p>
            <a:r>
              <a:rPr dirty="0">
                <a:solidFill>
                  <a:srgbClr val="3333FF"/>
                </a:solidFill>
              </a:rPr>
              <a:t>Plants! Plants! Plants!</a:t>
            </a:r>
          </a:p>
        </p:txBody>
      </p:sp>
      <p:sp>
        <p:nvSpPr>
          <p:cNvPr id="592" name="Hedgerows provide shelter and food."/>
          <p:cNvSpPr txBox="1"/>
          <p:nvPr/>
        </p:nvSpPr>
        <p:spPr>
          <a:xfrm>
            <a:off x="628960" y="5835026"/>
            <a:ext cx="7545364"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r>
              <a:t>Hedgerows provide shelter and food.</a:t>
            </a:r>
          </a:p>
        </p:txBody>
      </p:sp>
      <p:sp>
        <p:nvSpPr>
          <p:cNvPr id="2" name="Slide Number Placeholder 1">
            <a:extLst>
              <a:ext uri="{FF2B5EF4-FFF2-40B4-BE49-F238E27FC236}">
                <a16:creationId xmlns:a16="http://schemas.microsoft.com/office/drawing/2014/main" id="{3D90CAAB-337B-214C-A91C-6162840887B7}"/>
              </a:ext>
            </a:extLst>
          </p:cNvPr>
          <p:cNvSpPr>
            <a:spLocks noGrp="1"/>
          </p:cNvSpPr>
          <p:nvPr>
            <p:ph type="sldNum" sz="quarter" idx="2"/>
          </p:nvPr>
        </p:nvSpPr>
        <p:spPr/>
        <p:txBody>
          <a:bodyPr/>
          <a:lstStyle/>
          <a:p>
            <a:fld id="{86CB4B4D-7CA3-9044-876B-883B54F8677D}" type="slidenum">
              <a:rPr lang="en-US" smtClean="0"/>
              <a:t>61</a:t>
            </a:fld>
            <a:endParaRPr lang="en-US"/>
          </a:p>
        </p:txBody>
      </p:sp>
      <p:pic>
        <p:nvPicPr>
          <p:cNvPr id="3" name="Hedgerow-1-1038x504.jpg" descr="Hedgerow-1-1038x504.jpg">
            <a:extLst>
              <a:ext uri="{FF2B5EF4-FFF2-40B4-BE49-F238E27FC236}">
                <a16:creationId xmlns:a16="http://schemas.microsoft.com/office/drawing/2014/main" id="{D7BFD05C-0351-AE91-DF76-34613B2560AD}"/>
              </a:ext>
            </a:extLst>
          </p:cNvPr>
          <p:cNvPicPr>
            <a:picLocks noChangeAspect="1"/>
          </p:cNvPicPr>
          <p:nvPr/>
        </p:nvPicPr>
        <p:blipFill>
          <a:blip r:embed="rId3"/>
          <a:stretch>
            <a:fillRect/>
          </a:stretch>
        </p:blipFill>
        <p:spPr>
          <a:xfrm>
            <a:off x="845202" y="1698656"/>
            <a:ext cx="7127365" cy="3460687"/>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Plants! Plants! Plants!"/>
          <p:cNvSpPr txBox="1"/>
          <p:nvPr/>
        </p:nvSpPr>
        <p:spPr>
          <a:xfrm>
            <a:off x="542243" y="438802"/>
            <a:ext cx="7294050" cy="9398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5400">
                <a:solidFill>
                  <a:schemeClr val="accent1"/>
                </a:solidFill>
              </a:defRPr>
            </a:lvl1pPr>
          </a:lstStyle>
          <a:p>
            <a:r>
              <a:rPr dirty="0">
                <a:solidFill>
                  <a:srgbClr val="3333FF"/>
                </a:solidFill>
              </a:rPr>
              <a:t>Plants! Plants! Plants!</a:t>
            </a:r>
          </a:p>
        </p:txBody>
      </p:sp>
      <p:sp>
        <p:nvSpPr>
          <p:cNvPr id="546" name="Spring Bloom"/>
          <p:cNvSpPr txBox="1"/>
          <p:nvPr/>
        </p:nvSpPr>
        <p:spPr>
          <a:xfrm>
            <a:off x="542242" y="1493890"/>
            <a:ext cx="2085034" cy="5461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2800" b="1">
                <a:solidFill>
                  <a:srgbClr val="006288"/>
                </a:solidFill>
              </a:defRPr>
            </a:lvl1pPr>
          </a:lstStyle>
          <a:p>
            <a:r>
              <a:rPr dirty="0">
                <a:solidFill>
                  <a:srgbClr val="3333FF"/>
                </a:solidFill>
              </a:rPr>
              <a:t>Spring </a:t>
            </a:r>
            <a:r>
              <a:rPr dirty="0"/>
              <a:t>Bloom</a:t>
            </a:r>
          </a:p>
        </p:txBody>
      </p:sp>
      <p:sp>
        <p:nvSpPr>
          <p:cNvPr id="547" name="Fall Bloom"/>
          <p:cNvSpPr txBox="1"/>
          <p:nvPr/>
        </p:nvSpPr>
        <p:spPr>
          <a:xfrm>
            <a:off x="6221669" y="1493890"/>
            <a:ext cx="1656682" cy="5461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2800" b="1">
                <a:solidFill>
                  <a:srgbClr val="006288"/>
                </a:solidFill>
              </a:defRPr>
            </a:lvl1pPr>
          </a:lstStyle>
          <a:p>
            <a:r>
              <a:rPr dirty="0">
                <a:solidFill>
                  <a:srgbClr val="3333FF"/>
                </a:solidFill>
              </a:rPr>
              <a:t>Fall </a:t>
            </a:r>
            <a:r>
              <a:rPr dirty="0"/>
              <a:t>Bloom</a:t>
            </a:r>
          </a:p>
        </p:txBody>
      </p:sp>
      <p:sp>
        <p:nvSpPr>
          <p:cNvPr id="548" name="Summer Bloom"/>
          <p:cNvSpPr txBox="1"/>
          <p:nvPr/>
        </p:nvSpPr>
        <p:spPr>
          <a:xfrm>
            <a:off x="3374082" y="1454293"/>
            <a:ext cx="2395836" cy="5461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2800" b="1">
                <a:solidFill>
                  <a:srgbClr val="006288"/>
                </a:solidFill>
              </a:defRPr>
            </a:lvl1pPr>
          </a:lstStyle>
          <a:p>
            <a:r>
              <a:rPr dirty="0">
                <a:solidFill>
                  <a:srgbClr val="3333FF"/>
                </a:solidFill>
              </a:rPr>
              <a:t>Summer</a:t>
            </a:r>
            <a:r>
              <a:rPr dirty="0"/>
              <a:t> Bloom</a:t>
            </a:r>
          </a:p>
        </p:txBody>
      </p:sp>
      <p:pic>
        <p:nvPicPr>
          <p:cNvPr id="549" name="1473-1.jpeg" descr="1473-1.jpeg"/>
          <p:cNvPicPr>
            <a:picLocks noChangeAspect="1"/>
          </p:cNvPicPr>
          <p:nvPr/>
        </p:nvPicPr>
        <p:blipFill>
          <a:blip r:embed="rId2"/>
          <a:stretch>
            <a:fillRect/>
          </a:stretch>
        </p:blipFill>
        <p:spPr>
          <a:xfrm>
            <a:off x="831424" y="2213867"/>
            <a:ext cx="2084548" cy="1378843"/>
          </a:xfrm>
          <a:prstGeom prst="rect">
            <a:avLst/>
          </a:prstGeom>
          <a:ln w="12700">
            <a:miter lim="400000"/>
          </a:ln>
        </p:spPr>
      </p:pic>
      <p:pic>
        <p:nvPicPr>
          <p:cNvPr id="550" name="Screen Shot 2018-02-27 at 3.36.19 PM.png" descr="Screen Shot 2018-02-27 at 3.36.19 PM.png"/>
          <p:cNvPicPr>
            <a:picLocks noChangeAspect="1"/>
          </p:cNvPicPr>
          <p:nvPr/>
        </p:nvPicPr>
        <p:blipFill>
          <a:blip r:embed="rId3"/>
          <a:stretch>
            <a:fillRect/>
          </a:stretch>
        </p:blipFill>
        <p:spPr>
          <a:xfrm>
            <a:off x="6426821" y="2213867"/>
            <a:ext cx="1246378" cy="1378843"/>
          </a:xfrm>
          <a:prstGeom prst="rect">
            <a:avLst/>
          </a:prstGeom>
          <a:ln w="12700">
            <a:miter lim="400000"/>
          </a:ln>
        </p:spPr>
      </p:pic>
      <p:pic>
        <p:nvPicPr>
          <p:cNvPr id="551" name="Image" descr="Image"/>
          <p:cNvPicPr>
            <a:picLocks noChangeAspect="1"/>
          </p:cNvPicPr>
          <p:nvPr/>
        </p:nvPicPr>
        <p:blipFill>
          <a:blip r:embed="rId4"/>
          <a:stretch>
            <a:fillRect/>
          </a:stretch>
        </p:blipFill>
        <p:spPr>
          <a:xfrm>
            <a:off x="4026850" y="2076083"/>
            <a:ext cx="1090300" cy="1654411"/>
          </a:xfrm>
          <a:prstGeom prst="rect">
            <a:avLst/>
          </a:prstGeom>
          <a:ln w="12700">
            <a:miter lim="400000"/>
          </a:ln>
        </p:spPr>
      </p:pic>
      <p:sp>
        <p:nvSpPr>
          <p:cNvPr id="552" name="© 2013 John Doyen"/>
          <p:cNvSpPr txBox="1"/>
          <p:nvPr/>
        </p:nvSpPr>
        <p:spPr>
          <a:xfrm>
            <a:off x="1303140" y="3314699"/>
            <a:ext cx="1141116"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 2013 John Doyen</a:t>
            </a:r>
          </a:p>
        </p:txBody>
      </p:sp>
      <p:sp>
        <p:nvSpPr>
          <p:cNvPr id="553" name="Las Pilitas Nursery"/>
          <p:cNvSpPr txBox="1"/>
          <p:nvPr/>
        </p:nvSpPr>
        <p:spPr>
          <a:xfrm>
            <a:off x="6323347" y="3407962"/>
            <a:ext cx="1055738"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Las Pilitas Nursery</a:t>
            </a:r>
          </a:p>
        </p:txBody>
      </p:sp>
      <p:sp>
        <p:nvSpPr>
          <p:cNvPr id="554" name="Las Pilitas Nursery"/>
          <p:cNvSpPr txBox="1"/>
          <p:nvPr/>
        </p:nvSpPr>
        <p:spPr>
          <a:xfrm>
            <a:off x="4091791" y="3510836"/>
            <a:ext cx="1055738"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Las Pilitas Nursery</a:t>
            </a:r>
          </a:p>
        </p:txBody>
      </p:sp>
      <p:sp>
        <p:nvSpPr>
          <p:cNvPr id="555" name="Lupine…"/>
          <p:cNvSpPr txBox="1"/>
          <p:nvPr/>
        </p:nvSpPr>
        <p:spPr>
          <a:xfrm>
            <a:off x="720018" y="3806183"/>
            <a:ext cx="1729483"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Lupine</a:t>
            </a:r>
          </a:p>
          <a:p>
            <a:pPr algn="ctr" defTabSz="584200">
              <a:defRPr sz="1600" i="1">
                <a:solidFill>
                  <a:srgbClr val="006288"/>
                </a:solidFill>
                <a:latin typeface="Georgia"/>
                <a:ea typeface="Georgia"/>
                <a:cs typeface="Georgia"/>
                <a:sym typeface="Georgia"/>
              </a:defRPr>
            </a:pPr>
            <a:r>
              <a:t>Lupinus albifrons</a:t>
            </a:r>
          </a:p>
        </p:txBody>
      </p:sp>
      <p:sp>
        <p:nvSpPr>
          <p:cNvPr id="556" name="Penstemon…"/>
          <p:cNvSpPr txBox="1"/>
          <p:nvPr/>
        </p:nvSpPr>
        <p:spPr>
          <a:xfrm>
            <a:off x="3359860" y="3806183"/>
            <a:ext cx="1885158"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Penstemon</a:t>
            </a:r>
            <a:endParaRPr i="1"/>
          </a:p>
          <a:p>
            <a:pPr algn="ctr" defTabSz="584200">
              <a:defRPr sz="1600">
                <a:solidFill>
                  <a:srgbClr val="006288"/>
                </a:solidFill>
                <a:latin typeface="Georgia"/>
                <a:ea typeface="Georgia"/>
                <a:cs typeface="Georgia"/>
                <a:sym typeface="Georgia"/>
              </a:defRPr>
            </a:pPr>
            <a:r>
              <a:rPr i="1"/>
              <a:t>Penstemon palmeri</a:t>
            </a:r>
          </a:p>
        </p:txBody>
      </p:sp>
      <p:sp>
        <p:nvSpPr>
          <p:cNvPr id="557" name="California Aster…"/>
          <p:cNvSpPr txBox="1"/>
          <p:nvPr/>
        </p:nvSpPr>
        <p:spPr>
          <a:xfrm>
            <a:off x="5819945" y="3806183"/>
            <a:ext cx="2460130"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California Aster</a:t>
            </a:r>
          </a:p>
          <a:p>
            <a:pPr algn="ctr" defTabSz="584200">
              <a:defRPr sz="1600">
                <a:solidFill>
                  <a:srgbClr val="006288"/>
                </a:solidFill>
                <a:latin typeface="Georgia"/>
                <a:ea typeface="Georgia"/>
                <a:cs typeface="Georgia"/>
                <a:sym typeface="Georgia"/>
              </a:defRPr>
            </a:pPr>
            <a:r>
              <a:rPr i="1"/>
              <a:t>Symphiotrichum Chilense</a:t>
            </a:r>
          </a:p>
        </p:txBody>
      </p:sp>
      <p:sp>
        <p:nvSpPr>
          <p:cNvPr id="560" name="Winter Bloom"/>
          <p:cNvSpPr txBox="1"/>
          <p:nvPr/>
        </p:nvSpPr>
        <p:spPr>
          <a:xfrm>
            <a:off x="5962783" y="5155391"/>
            <a:ext cx="2174454" cy="5461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2800" b="1">
                <a:solidFill>
                  <a:srgbClr val="006288"/>
                </a:solidFill>
              </a:defRPr>
            </a:lvl1pPr>
          </a:lstStyle>
          <a:p>
            <a:r>
              <a:rPr dirty="0">
                <a:solidFill>
                  <a:srgbClr val="3333FF"/>
                </a:solidFill>
              </a:rPr>
              <a:t>Winter</a:t>
            </a:r>
            <a:r>
              <a:rPr dirty="0"/>
              <a:t> Bloom</a:t>
            </a:r>
          </a:p>
        </p:txBody>
      </p:sp>
      <p:sp>
        <p:nvSpPr>
          <p:cNvPr id="562" name="Photo credit:CountryMouse13"/>
          <p:cNvSpPr txBox="1"/>
          <p:nvPr/>
        </p:nvSpPr>
        <p:spPr>
          <a:xfrm>
            <a:off x="3853749" y="5884371"/>
            <a:ext cx="1458418"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800">
                <a:solidFill>
                  <a:srgbClr val="A15334"/>
                </a:solidFill>
                <a:latin typeface="+mn-lt"/>
                <a:ea typeface="+mn-ea"/>
                <a:cs typeface="+mn-cs"/>
                <a:sym typeface="Helvetica"/>
              </a:defRPr>
            </a:lvl1pPr>
          </a:lstStyle>
          <a:p>
            <a:r>
              <a:t>Photo credit:CountryMouse13</a:t>
            </a:r>
          </a:p>
        </p:txBody>
      </p:sp>
      <p:sp>
        <p:nvSpPr>
          <p:cNvPr id="563" name="California Natives"/>
          <p:cNvSpPr txBox="1"/>
          <p:nvPr/>
        </p:nvSpPr>
        <p:spPr>
          <a:xfrm>
            <a:off x="321670" y="4964601"/>
            <a:ext cx="3104055" cy="595035"/>
          </a:xfrm>
          <a:prstGeom prst="rect">
            <a:avLst/>
          </a:prstGeom>
          <a:no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200" b="1">
                <a:solidFill>
                  <a:srgbClr val="2B6D95"/>
                </a:solidFill>
                <a:effectLst>
                  <a:outerShdw blurRad="25400" dist="12700" dir="5400000" rotWithShape="0">
                    <a:srgbClr val="000000">
                      <a:alpha val="30000"/>
                    </a:srgbClr>
                  </a:outerShdw>
                </a:effectLst>
              </a:defRPr>
            </a:lvl1pPr>
          </a:lstStyle>
          <a:p>
            <a:r>
              <a:rPr dirty="0"/>
              <a:t>California </a:t>
            </a:r>
            <a:r>
              <a:rPr dirty="0">
                <a:solidFill>
                  <a:srgbClr val="3333FF"/>
                </a:solidFill>
              </a:rPr>
              <a:t>Natives</a:t>
            </a:r>
          </a:p>
        </p:txBody>
      </p:sp>
      <p:sp>
        <p:nvSpPr>
          <p:cNvPr id="564" name="Coyote Bush…"/>
          <p:cNvSpPr txBox="1"/>
          <p:nvPr/>
        </p:nvSpPr>
        <p:spPr>
          <a:xfrm>
            <a:off x="3143340" y="6128436"/>
            <a:ext cx="2857321"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1600">
                <a:solidFill>
                  <a:srgbClr val="006288"/>
                </a:solidFill>
              </a:defRPr>
            </a:pPr>
            <a:r>
              <a:rPr dirty="0"/>
              <a:t>Coyote Bush</a:t>
            </a:r>
          </a:p>
          <a:p>
            <a:pPr algn="ctr" defTabSz="584200">
              <a:defRPr sz="1600">
                <a:solidFill>
                  <a:srgbClr val="006288"/>
                </a:solidFill>
              </a:defRPr>
            </a:pPr>
            <a:r>
              <a:rPr i="1" dirty="0" err="1"/>
              <a:t>Baccharus</a:t>
            </a:r>
            <a:r>
              <a:rPr i="1" dirty="0"/>
              <a:t> </a:t>
            </a:r>
            <a:r>
              <a:rPr i="1" dirty="0" err="1"/>
              <a:t>pilularis</a:t>
            </a:r>
            <a:r>
              <a:rPr i="1" dirty="0"/>
              <a:t> </a:t>
            </a:r>
            <a:r>
              <a:rPr dirty="0"/>
              <a:t>‘Pigeon Point’</a:t>
            </a:r>
          </a:p>
        </p:txBody>
      </p:sp>
      <p:sp>
        <p:nvSpPr>
          <p:cNvPr id="2" name="Slide Number Placeholder 1">
            <a:extLst>
              <a:ext uri="{FF2B5EF4-FFF2-40B4-BE49-F238E27FC236}">
                <a16:creationId xmlns:a16="http://schemas.microsoft.com/office/drawing/2014/main" id="{4CB42B33-E878-EE4C-BA29-1813A3C54005}"/>
              </a:ext>
            </a:extLst>
          </p:cNvPr>
          <p:cNvSpPr>
            <a:spLocks noGrp="1"/>
          </p:cNvSpPr>
          <p:nvPr>
            <p:ph type="sldNum" sz="quarter" idx="2"/>
          </p:nvPr>
        </p:nvSpPr>
        <p:spPr/>
        <p:txBody>
          <a:bodyPr/>
          <a:lstStyle/>
          <a:p>
            <a:fld id="{86CB4B4D-7CA3-9044-876B-883B54F8677D}" type="slidenum">
              <a:rPr lang="en-US" smtClean="0"/>
              <a:t>62</a:t>
            </a:fld>
            <a:endParaRPr lang="en-US"/>
          </a:p>
        </p:txBody>
      </p:sp>
      <p:pic>
        <p:nvPicPr>
          <p:cNvPr id="4" name="Picture 3" descr="A close-up of a bush&#10;&#10;Description automatically generated">
            <a:extLst>
              <a:ext uri="{FF2B5EF4-FFF2-40B4-BE49-F238E27FC236}">
                <a16:creationId xmlns:a16="http://schemas.microsoft.com/office/drawing/2014/main" id="{BC9980DC-CB6E-FE08-6F47-279C08368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4442134"/>
            <a:ext cx="1981200" cy="1647825"/>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1600200" y="306388"/>
            <a:ext cx="5791200" cy="1143000"/>
          </a:xfrm>
        </p:spPr>
        <p:txBody>
          <a:bodyPr>
            <a:normAutofit fontScale="90000"/>
          </a:bodyPr>
          <a:lstStyle/>
          <a:p>
            <a:pPr eaLnBrk="1" hangingPunct="1"/>
            <a:r>
              <a:rPr lang="en-US" dirty="0">
                <a:solidFill>
                  <a:srgbClr val="3333FF"/>
                </a:solidFill>
                <a:latin typeface="Calibri" panose="020F0502020204030204" pitchFamily="34" charset="0"/>
                <a:cs typeface="Calibri" panose="020F0502020204030204" pitchFamily="34" charset="0"/>
              </a:rPr>
              <a:t>Plants that Attract </a:t>
            </a:r>
            <a:br>
              <a:rPr lang="en-US" dirty="0">
                <a:solidFill>
                  <a:srgbClr val="3333FF"/>
                </a:solidFill>
                <a:latin typeface="Calibri" panose="020F0502020204030204" pitchFamily="34" charset="0"/>
                <a:cs typeface="Calibri" panose="020F0502020204030204" pitchFamily="34" charset="0"/>
              </a:rPr>
            </a:br>
            <a:r>
              <a:rPr lang="en-US" dirty="0">
                <a:solidFill>
                  <a:srgbClr val="3333FF"/>
                </a:solidFill>
                <a:latin typeface="Calibri" panose="020F0502020204030204" pitchFamily="34" charset="0"/>
                <a:cs typeface="Calibri" panose="020F0502020204030204" pitchFamily="34" charset="0"/>
              </a:rPr>
              <a:t>Natural Enemies</a:t>
            </a:r>
          </a:p>
        </p:txBody>
      </p:sp>
      <p:sp>
        <p:nvSpPr>
          <p:cNvPr id="104450" name="Rectangle 3"/>
          <p:cNvSpPr>
            <a:spLocks noGrp="1" noChangeArrowheads="1"/>
          </p:cNvSpPr>
          <p:nvPr>
            <p:ph type="body" idx="1"/>
          </p:nvPr>
        </p:nvSpPr>
        <p:spPr>
          <a:xfrm>
            <a:off x="1066800" y="1752600"/>
            <a:ext cx="6629400" cy="3992563"/>
          </a:xfrm>
        </p:spPr>
        <p:txBody>
          <a:bodyPr>
            <a:normAutofit/>
          </a:bodyPr>
          <a:lstStyle/>
          <a:p>
            <a:pPr eaLnBrk="1" hangingPunct="1">
              <a:lnSpc>
                <a:spcPct val="90000"/>
              </a:lnSpc>
              <a:buFontTx/>
              <a:buNone/>
            </a:pPr>
            <a:endParaRPr lang="en-US" sz="2800" dirty="0"/>
          </a:p>
          <a:p>
            <a:pPr eaLnBrk="1" hangingPunct="1">
              <a:lnSpc>
                <a:spcPct val="90000"/>
              </a:lnSpc>
            </a:pPr>
            <a:endParaRPr lang="en-US" sz="2800" dirty="0"/>
          </a:p>
          <a:p>
            <a:pPr eaLnBrk="1" hangingPunct="1">
              <a:lnSpc>
                <a:spcPct val="90000"/>
              </a:lnSpc>
            </a:pPr>
            <a:endParaRPr lang="en-US" sz="2800" i="1" dirty="0"/>
          </a:p>
        </p:txBody>
      </p:sp>
      <p:pic>
        <p:nvPicPr>
          <p:cNvPr id="104452" name="Picture 10" descr="sunflower">
            <a:hlinkClick r:id="rId3"/>
          </p:cNvPr>
          <p:cNvPicPr>
            <a:picLocks noChangeAspect="1" noChangeArrowheads="1"/>
          </p:cNvPicPr>
          <p:nvPr/>
        </p:nvPicPr>
        <p:blipFill>
          <a:blip r:embed="rId4" cstate="print"/>
          <a:srcRect/>
          <a:stretch>
            <a:fillRect/>
          </a:stretch>
        </p:blipFill>
        <p:spPr bwMode="auto">
          <a:xfrm>
            <a:off x="4267244" y="4043943"/>
            <a:ext cx="2895512" cy="2178098"/>
          </a:xfrm>
          <a:prstGeom prst="rect">
            <a:avLst/>
          </a:prstGeom>
          <a:noFill/>
          <a:ln w="9525">
            <a:noFill/>
            <a:miter lim="800000"/>
            <a:headEnd/>
            <a:tailEnd/>
          </a:ln>
        </p:spPr>
      </p:pic>
      <p:pic>
        <p:nvPicPr>
          <p:cNvPr id="8" name="Picture 8" descr="coneflower_magnus_1">
            <a:hlinkClick r:id="rId5"/>
            <a:extLst>
              <a:ext uri="{FF2B5EF4-FFF2-40B4-BE49-F238E27FC236}">
                <a16:creationId xmlns:a16="http://schemas.microsoft.com/office/drawing/2014/main" id="{AA4DBF36-C751-4773-ABD6-9F2E3C4B419A}"/>
              </a:ext>
            </a:extLst>
          </p:cNvPr>
          <p:cNvPicPr>
            <a:picLocks noChangeAspect="1" noChangeArrowheads="1"/>
          </p:cNvPicPr>
          <p:nvPr/>
        </p:nvPicPr>
        <p:blipFill>
          <a:blip r:embed="rId6" cstate="print"/>
          <a:srcRect/>
          <a:stretch>
            <a:fillRect/>
          </a:stretch>
        </p:blipFill>
        <p:spPr bwMode="auto">
          <a:xfrm>
            <a:off x="1881337" y="4431512"/>
            <a:ext cx="1616863" cy="1616863"/>
          </a:xfrm>
          <a:prstGeom prst="rect">
            <a:avLst/>
          </a:prstGeom>
          <a:noFill/>
          <a:ln w="9525">
            <a:noFill/>
            <a:miter lim="800000"/>
            <a:headEnd/>
            <a:tailEnd/>
          </a:ln>
        </p:spPr>
      </p:pic>
      <p:pic>
        <p:nvPicPr>
          <p:cNvPr id="9" name="Picture 10" descr="tanaisie-mini">
            <a:hlinkClick r:id="rId7"/>
            <a:extLst>
              <a:ext uri="{FF2B5EF4-FFF2-40B4-BE49-F238E27FC236}">
                <a16:creationId xmlns:a16="http://schemas.microsoft.com/office/drawing/2014/main" id="{AC641E72-D45B-4FDF-B560-76747E6C51EA}"/>
              </a:ext>
            </a:extLst>
          </p:cNvPr>
          <p:cNvPicPr>
            <a:picLocks noChangeAspect="1" noChangeArrowheads="1"/>
          </p:cNvPicPr>
          <p:nvPr/>
        </p:nvPicPr>
        <p:blipFill>
          <a:blip r:embed="rId8" cstate="print"/>
          <a:srcRect/>
          <a:stretch>
            <a:fillRect/>
          </a:stretch>
        </p:blipFill>
        <p:spPr bwMode="auto">
          <a:xfrm>
            <a:off x="1228298" y="2047968"/>
            <a:ext cx="2022539" cy="1973381"/>
          </a:xfrm>
          <a:prstGeom prst="rect">
            <a:avLst/>
          </a:prstGeom>
          <a:noFill/>
          <a:ln w="9525">
            <a:noFill/>
            <a:miter lim="800000"/>
            <a:headEnd/>
            <a:tailEnd/>
          </a:ln>
        </p:spPr>
      </p:pic>
      <p:pic>
        <p:nvPicPr>
          <p:cNvPr id="2" name="Picture 1">
            <a:extLst>
              <a:ext uri="{FF2B5EF4-FFF2-40B4-BE49-F238E27FC236}">
                <a16:creationId xmlns:a16="http://schemas.microsoft.com/office/drawing/2014/main" id="{A17382BC-BF87-447D-92B1-B5AB27E761BF}"/>
              </a:ext>
            </a:extLst>
          </p:cNvPr>
          <p:cNvPicPr>
            <a:picLocks noChangeAspect="1"/>
          </p:cNvPicPr>
          <p:nvPr/>
        </p:nvPicPr>
        <p:blipFill rotWithShape="1">
          <a:blip r:embed="rId9" r:link="rId10" cstate="print">
            <a:extLst>
              <a:ext uri="{28A0092B-C50C-407E-A947-70E740481C1C}">
                <a14:useLocalDpi xmlns:a14="http://schemas.microsoft.com/office/drawing/2010/main" val="0"/>
              </a:ext>
            </a:extLst>
          </a:blip>
          <a:srcRect l="10897" t="24118" r="4648" b="33177"/>
          <a:stretch>
            <a:fillRect/>
          </a:stretch>
        </p:blipFill>
        <p:spPr bwMode="auto">
          <a:xfrm>
            <a:off x="4572000" y="1700875"/>
            <a:ext cx="2684776" cy="1849286"/>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1600200" y="306388"/>
            <a:ext cx="5791200" cy="1143000"/>
          </a:xfrm>
        </p:spPr>
        <p:txBody>
          <a:bodyPr>
            <a:normAutofit fontScale="90000"/>
          </a:bodyPr>
          <a:lstStyle/>
          <a:p>
            <a:pPr eaLnBrk="1" hangingPunct="1"/>
            <a:r>
              <a:rPr lang="en-US" dirty="0">
                <a:solidFill>
                  <a:srgbClr val="3333FF"/>
                </a:solidFill>
                <a:latin typeface="Calibri" panose="020F0502020204030204" pitchFamily="34" charset="0"/>
                <a:cs typeface="Calibri" panose="020F0502020204030204" pitchFamily="34" charset="0"/>
              </a:rPr>
              <a:t>Plants that Attract</a:t>
            </a:r>
            <a:br>
              <a:rPr lang="en-US" dirty="0">
                <a:solidFill>
                  <a:srgbClr val="3333FF"/>
                </a:solidFill>
                <a:latin typeface="Calibri" panose="020F0502020204030204" pitchFamily="34" charset="0"/>
                <a:cs typeface="Calibri" panose="020F0502020204030204" pitchFamily="34" charset="0"/>
              </a:rPr>
            </a:br>
            <a:r>
              <a:rPr lang="en-US" dirty="0" err="1">
                <a:solidFill>
                  <a:srgbClr val="3333FF"/>
                </a:solidFill>
                <a:latin typeface="Calibri" panose="020F0502020204030204" pitchFamily="34" charset="0"/>
                <a:cs typeface="Calibri" panose="020F0502020204030204" pitchFamily="34" charset="0"/>
              </a:rPr>
              <a:t>Beneficials</a:t>
            </a:r>
            <a:endParaRPr lang="en-US" dirty="0">
              <a:solidFill>
                <a:srgbClr val="3333FF"/>
              </a:solidFill>
              <a:latin typeface="Calibri" panose="020F0502020204030204" pitchFamily="34" charset="0"/>
              <a:cs typeface="Calibri" panose="020F0502020204030204" pitchFamily="34" charset="0"/>
            </a:endParaRPr>
          </a:p>
        </p:txBody>
      </p:sp>
      <p:sp>
        <p:nvSpPr>
          <p:cNvPr id="104450" name="Rectangle 3"/>
          <p:cNvSpPr>
            <a:spLocks noGrp="1" noChangeArrowheads="1"/>
          </p:cNvSpPr>
          <p:nvPr>
            <p:ph type="body" idx="1"/>
          </p:nvPr>
        </p:nvSpPr>
        <p:spPr>
          <a:xfrm>
            <a:off x="1066800" y="1752600"/>
            <a:ext cx="6629400" cy="3992563"/>
          </a:xfrm>
        </p:spPr>
        <p:txBody>
          <a:bodyPr>
            <a:normAutofit/>
          </a:bodyPr>
          <a:lstStyle/>
          <a:p>
            <a:pPr eaLnBrk="1" hangingPunct="1">
              <a:lnSpc>
                <a:spcPct val="90000"/>
              </a:lnSpc>
              <a:buFontTx/>
              <a:buNone/>
            </a:pPr>
            <a:endParaRPr lang="en-US" sz="2800" dirty="0"/>
          </a:p>
          <a:p>
            <a:pPr eaLnBrk="1" hangingPunct="1">
              <a:lnSpc>
                <a:spcPct val="90000"/>
              </a:lnSpc>
            </a:pPr>
            <a:endParaRPr lang="en-US" sz="2800" dirty="0"/>
          </a:p>
          <a:p>
            <a:pPr eaLnBrk="1" hangingPunct="1">
              <a:lnSpc>
                <a:spcPct val="90000"/>
              </a:lnSpc>
            </a:pPr>
            <a:endParaRPr lang="en-US" sz="2800" i="1" dirty="0"/>
          </a:p>
        </p:txBody>
      </p:sp>
      <p:pic>
        <p:nvPicPr>
          <p:cNvPr id="4" name="Picture 3">
            <a:extLst>
              <a:ext uri="{FF2B5EF4-FFF2-40B4-BE49-F238E27FC236}">
                <a16:creationId xmlns:a16="http://schemas.microsoft.com/office/drawing/2014/main" id="{4404AC75-5052-4490-A4C7-918DAA414E7E}"/>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539753" y="1365247"/>
            <a:ext cx="1968493" cy="2133600"/>
          </a:xfrm>
          <a:prstGeom prst="rect">
            <a:avLst/>
          </a:prstGeom>
          <a:noFill/>
          <a:ln>
            <a:noFill/>
          </a:ln>
        </p:spPr>
      </p:pic>
      <p:pic>
        <p:nvPicPr>
          <p:cNvPr id="6" name="Picture 5">
            <a:extLst>
              <a:ext uri="{FF2B5EF4-FFF2-40B4-BE49-F238E27FC236}">
                <a16:creationId xmlns:a16="http://schemas.microsoft.com/office/drawing/2014/main" id="{D80805D2-F333-48EC-8ED9-CF0350410B65}"/>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088821" y="1002285"/>
            <a:ext cx="1898650" cy="2533650"/>
          </a:xfrm>
          <a:prstGeom prst="rect">
            <a:avLst/>
          </a:prstGeom>
          <a:noFill/>
          <a:ln>
            <a:noFill/>
          </a:ln>
        </p:spPr>
      </p:pic>
      <p:pic>
        <p:nvPicPr>
          <p:cNvPr id="7" name="Picture 6">
            <a:extLst>
              <a:ext uri="{FF2B5EF4-FFF2-40B4-BE49-F238E27FC236}">
                <a16:creationId xmlns:a16="http://schemas.microsoft.com/office/drawing/2014/main" id="{00830C9A-A213-4520-802A-5D19AF758D89}"/>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948578" y="3835938"/>
            <a:ext cx="1802430" cy="2466975"/>
          </a:xfrm>
          <a:prstGeom prst="rect">
            <a:avLst/>
          </a:prstGeom>
          <a:noFill/>
          <a:ln>
            <a:noFill/>
          </a:ln>
        </p:spPr>
      </p:pic>
      <p:pic>
        <p:nvPicPr>
          <p:cNvPr id="8" name="Picture 7">
            <a:extLst>
              <a:ext uri="{FF2B5EF4-FFF2-40B4-BE49-F238E27FC236}">
                <a16:creationId xmlns:a16="http://schemas.microsoft.com/office/drawing/2014/main" id="{501C25B0-36AC-44B7-974A-B22BE63636B3}"/>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5532758" y="4038599"/>
            <a:ext cx="2190750" cy="2145283"/>
          </a:xfrm>
          <a:prstGeom prst="rect">
            <a:avLst/>
          </a:prstGeom>
          <a:noFill/>
          <a:ln>
            <a:noFill/>
          </a:ln>
        </p:spPr>
      </p:pic>
      <p:pic>
        <p:nvPicPr>
          <p:cNvPr id="9" name="Picture 8">
            <a:extLst>
              <a:ext uri="{FF2B5EF4-FFF2-40B4-BE49-F238E27FC236}">
                <a16:creationId xmlns:a16="http://schemas.microsoft.com/office/drawing/2014/main" id="{AD6B3260-7CEB-46D6-9237-695A03B0B101}"/>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3046508" y="2681285"/>
            <a:ext cx="2190750" cy="246697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48761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nts! Plants! Plants!"/>
          <p:cNvSpPr txBox="1"/>
          <p:nvPr/>
        </p:nvSpPr>
        <p:spPr>
          <a:xfrm>
            <a:off x="1447800" y="627070"/>
            <a:ext cx="6170639" cy="9398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5400">
                <a:solidFill>
                  <a:schemeClr val="accent1"/>
                </a:solidFill>
              </a:defRPr>
            </a:lvl1pPr>
          </a:lstStyle>
          <a:p>
            <a:r>
              <a:rPr dirty="0">
                <a:solidFill>
                  <a:srgbClr val="3333FF"/>
                </a:solidFill>
              </a:rPr>
              <a:t>Plants! Plants! Plants!</a:t>
            </a:r>
          </a:p>
        </p:txBody>
      </p:sp>
      <p:pic>
        <p:nvPicPr>
          <p:cNvPr id="526" name="Image" descr="Image"/>
          <p:cNvPicPr>
            <a:picLocks noChangeAspect="1"/>
          </p:cNvPicPr>
          <p:nvPr/>
        </p:nvPicPr>
        <p:blipFill>
          <a:blip r:embed="rId3"/>
          <a:stretch>
            <a:fillRect/>
          </a:stretch>
        </p:blipFill>
        <p:spPr>
          <a:xfrm>
            <a:off x="1447801" y="2895599"/>
            <a:ext cx="2395530" cy="2395529"/>
          </a:xfrm>
          <a:prstGeom prst="rect">
            <a:avLst/>
          </a:prstGeom>
          <a:ln w="12700">
            <a:miter lim="400000"/>
          </a:ln>
        </p:spPr>
      </p:pic>
      <p:sp>
        <p:nvSpPr>
          <p:cNvPr id="527" name="Plant in the sun."/>
          <p:cNvSpPr txBox="1"/>
          <p:nvPr/>
        </p:nvSpPr>
        <p:spPr>
          <a:xfrm>
            <a:off x="4823914" y="2571317"/>
            <a:ext cx="3440177" cy="6604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4000">
                <a:solidFill>
                  <a:srgbClr val="006288"/>
                </a:solidFill>
                <a:latin typeface="Marker Felt"/>
                <a:ea typeface="Marker Felt"/>
                <a:cs typeface="Marker Felt"/>
                <a:sym typeface="Marker Felt"/>
              </a:defRPr>
            </a:lvl1pPr>
          </a:lstStyle>
          <a:p>
            <a:r>
              <a:rPr dirty="0"/>
              <a:t>Plant in the sun.</a:t>
            </a:r>
          </a:p>
        </p:txBody>
      </p:sp>
      <p:sp>
        <p:nvSpPr>
          <p:cNvPr id="528" name="Plant for year-round bloom"/>
          <p:cNvSpPr txBox="1"/>
          <p:nvPr/>
        </p:nvSpPr>
        <p:spPr>
          <a:xfrm>
            <a:off x="381000" y="1582601"/>
            <a:ext cx="6860545" cy="671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defTabSz="584200">
              <a:defRPr sz="3700" u="sng">
                <a:solidFill>
                  <a:srgbClr val="006288"/>
                </a:solidFill>
              </a:defRPr>
            </a:lvl1pPr>
          </a:lstStyle>
          <a:p>
            <a:r>
              <a:rPr u="none" dirty="0">
                <a:solidFill>
                  <a:srgbClr val="0070C0"/>
                </a:solidFill>
              </a:rPr>
              <a:t>Plant for year-round bloom</a:t>
            </a:r>
          </a:p>
        </p:txBody>
      </p:sp>
      <p:sp>
        <p:nvSpPr>
          <p:cNvPr id="530" name="Patchwork Quilt"/>
          <p:cNvSpPr txBox="1"/>
          <p:nvPr/>
        </p:nvSpPr>
        <p:spPr>
          <a:xfrm flipH="1">
            <a:off x="1143000" y="5769971"/>
            <a:ext cx="3124200" cy="7181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endParaRPr dirty="0"/>
          </a:p>
        </p:txBody>
      </p:sp>
      <p:sp>
        <p:nvSpPr>
          <p:cNvPr id="2" name="Slide Number Placeholder 1">
            <a:extLst>
              <a:ext uri="{FF2B5EF4-FFF2-40B4-BE49-F238E27FC236}">
                <a16:creationId xmlns:a16="http://schemas.microsoft.com/office/drawing/2014/main" id="{BB020A4D-81F9-DC43-95BE-446490C67203}"/>
              </a:ext>
            </a:extLst>
          </p:cNvPr>
          <p:cNvSpPr>
            <a:spLocks noGrp="1"/>
          </p:cNvSpPr>
          <p:nvPr>
            <p:ph type="sldNum" sz="quarter" idx="2"/>
          </p:nvPr>
        </p:nvSpPr>
        <p:spPr/>
        <p:txBody>
          <a:bodyPr/>
          <a:lstStyle/>
          <a:p>
            <a:fld id="{86CB4B4D-7CA3-9044-876B-883B54F8677D}" type="slidenum">
              <a:rPr lang="en-US" smtClean="0"/>
              <a:t>65</a:t>
            </a:fld>
            <a:endParaRPr lang="en-US"/>
          </a:p>
        </p:txBody>
      </p:sp>
      <p:pic>
        <p:nvPicPr>
          <p:cNvPr id="3" name="Image" descr="Image">
            <a:extLst>
              <a:ext uri="{FF2B5EF4-FFF2-40B4-BE49-F238E27FC236}">
                <a16:creationId xmlns:a16="http://schemas.microsoft.com/office/drawing/2014/main" id="{897B446A-7C29-C8A1-A0A6-281EF8247BE9}"/>
              </a:ext>
            </a:extLst>
          </p:cNvPr>
          <p:cNvPicPr>
            <a:picLocks noChangeAspect="1"/>
          </p:cNvPicPr>
          <p:nvPr/>
        </p:nvPicPr>
        <p:blipFill>
          <a:blip r:embed="rId4"/>
          <a:stretch>
            <a:fillRect/>
          </a:stretch>
        </p:blipFill>
        <p:spPr>
          <a:xfrm>
            <a:off x="4643439" y="3736595"/>
            <a:ext cx="4076343" cy="2033376"/>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9372600" cy="1586294"/>
          </a:xfrm>
        </p:spPr>
        <p:txBody>
          <a:bodyPr>
            <a:normAutofit/>
          </a:bodyPr>
          <a:lstStyle/>
          <a:p>
            <a:r>
              <a:rPr lang="en-US" dirty="0">
                <a:solidFill>
                  <a:srgbClr val="2509F5"/>
                </a:solidFill>
                <a:latin typeface="Georgia" pitchFamily="18" charset="0"/>
              </a:rPr>
              <a:t>YOU CAN</a:t>
            </a:r>
          </a:p>
        </p:txBody>
      </p:sp>
      <p:sp>
        <p:nvSpPr>
          <p:cNvPr id="12291" name="Rectangle 3"/>
          <p:cNvSpPr>
            <a:spLocks noGrp="1" noChangeArrowheads="1"/>
          </p:cNvSpPr>
          <p:nvPr>
            <p:ph idx="1"/>
          </p:nvPr>
        </p:nvSpPr>
        <p:spPr>
          <a:xfrm>
            <a:off x="152400" y="1905000"/>
            <a:ext cx="8534400" cy="4953000"/>
          </a:xfrm>
        </p:spPr>
        <p:txBody>
          <a:bodyPr rtlCol="0">
            <a:normAutofit/>
          </a:bodyPr>
          <a:lstStyle/>
          <a:p>
            <a:pPr marL="858838" indent="-457200" fontAlgn="auto">
              <a:spcAft>
                <a:spcPts val="0"/>
              </a:spcAft>
              <a:buFont typeface="Wingdings" panose="05000000000000000000" pitchFamily="2" charset="2"/>
              <a:buChar char="ü"/>
              <a:defRPr/>
            </a:pPr>
            <a:r>
              <a:rPr lang="en-US" dirty="0"/>
              <a:t>create a garden attractive to humans  </a:t>
            </a:r>
          </a:p>
          <a:p>
            <a:pPr marL="401638" indent="0" fontAlgn="auto">
              <a:spcAft>
                <a:spcPts val="0"/>
              </a:spcAft>
              <a:defRPr/>
            </a:pPr>
            <a:r>
              <a:rPr lang="en-US" dirty="0">
                <a:solidFill>
                  <a:srgbClr val="2509F5"/>
                </a:solidFill>
              </a:rPr>
              <a:t>and </a:t>
            </a:r>
          </a:p>
          <a:p>
            <a:pPr marL="858838" indent="-457200" fontAlgn="auto">
              <a:spcAft>
                <a:spcPts val="0"/>
              </a:spcAft>
              <a:buFont typeface="Wingdings" panose="05000000000000000000" pitchFamily="2" charset="2"/>
              <a:buChar char="ü"/>
              <a:defRPr/>
            </a:pPr>
            <a:r>
              <a:rPr lang="en-US" dirty="0"/>
              <a:t>provide a habitat to attract beneficials</a:t>
            </a:r>
          </a:p>
          <a:p>
            <a:pPr marL="401638" indent="0" fontAlgn="auto">
              <a:spcAft>
                <a:spcPts val="0"/>
              </a:spcAft>
              <a:defRPr/>
            </a:pPr>
            <a:endParaRPr lang="en-US" dirty="0">
              <a:solidFill>
                <a:srgbClr val="3333FF"/>
              </a:solidFill>
            </a:endParaRPr>
          </a:p>
        </p:txBody>
      </p:sp>
      <p:sp>
        <p:nvSpPr>
          <p:cNvPr id="16388" name="Rectangle 4"/>
          <p:cNvSpPr>
            <a:spLocks noChangeArrowheads="1"/>
          </p:cNvSpPr>
          <p:nvPr/>
        </p:nvSpPr>
        <p:spPr bwMode="auto">
          <a:xfrm>
            <a:off x="228600" y="1981200"/>
            <a:ext cx="8534400" cy="4495800"/>
          </a:xfrm>
          <a:prstGeom prst="rect">
            <a:avLst/>
          </a:prstGeom>
          <a:noFill/>
          <a:ln w="9525">
            <a:noFill/>
            <a:miter lim="800000"/>
            <a:headEnd/>
            <a:tailEnd/>
          </a:ln>
        </p:spPr>
        <p:txBody>
          <a:bodyPr/>
          <a:lstStyle/>
          <a:p>
            <a:pPr marL="342900" indent="-342900">
              <a:spcBef>
                <a:spcPct val="20000"/>
              </a:spcBef>
            </a:pPr>
            <a:endParaRPr lang="en-US" sz="3200"/>
          </a:p>
          <a:p>
            <a:pPr marL="342900" indent="-342900">
              <a:spcBef>
                <a:spcPct val="20000"/>
              </a:spcBef>
            </a:pPr>
            <a:endParaRPr lang="en-US" sz="1400"/>
          </a:p>
          <a:p>
            <a:pPr marL="342900" indent="-342900">
              <a:spcBef>
                <a:spcPct val="20000"/>
              </a:spcBef>
            </a:pPr>
            <a:endParaRPr lang="en-US" sz="1400"/>
          </a:p>
        </p:txBody>
      </p:sp>
      <p:sp>
        <p:nvSpPr>
          <p:cNvPr id="206853" name="Rectangle 5"/>
          <p:cNvSpPr>
            <a:spLocks noChangeArrowheads="1"/>
          </p:cNvSpPr>
          <p:nvPr/>
        </p:nvSpPr>
        <p:spPr bwMode="auto">
          <a:xfrm>
            <a:off x="457200" y="4953000"/>
            <a:ext cx="8229600" cy="1219200"/>
          </a:xfrm>
          <a:prstGeom prst="rect">
            <a:avLst/>
          </a:prstGeom>
          <a:noFill/>
          <a:ln w="9525">
            <a:noFill/>
            <a:miter lim="800000"/>
            <a:headEnd/>
            <a:tailEnd/>
          </a:ln>
        </p:spPr>
        <p:txBody>
          <a:bodyPr/>
          <a:lstStyle/>
          <a:p>
            <a:pPr marL="692150" lvl="1" indent="-290513">
              <a:spcBef>
                <a:spcPct val="20000"/>
              </a:spcBef>
              <a:buFont typeface="Wingdings" pitchFamily="2" charset="2"/>
              <a:buNone/>
            </a:pPr>
            <a:endParaRPr lang="en-US" dirty="0"/>
          </a:p>
          <a:p>
            <a:pPr marL="234950" indent="-234950">
              <a:spcBef>
                <a:spcPct val="20000"/>
              </a:spcBef>
            </a:pPr>
            <a:endParaRPr lang="en-US" sz="2800" dirty="0"/>
          </a:p>
          <a:p>
            <a:pPr marL="234950" indent="-234950">
              <a:spcBef>
                <a:spcPct val="20000"/>
              </a:spcBef>
            </a:pPr>
            <a:endParaRPr lang="en-US" dirty="0"/>
          </a:p>
          <a:p>
            <a:pPr marL="234950" indent="-234950">
              <a:spcBef>
                <a:spcPct val="20000"/>
              </a:spcBef>
            </a:pPr>
            <a:endParaRPr lang="en-US" sz="2800" dirty="0"/>
          </a:p>
        </p:txBody>
      </p:sp>
      <p:pic>
        <p:nvPicPr>
          <p:cNvPr id="9" name="image7.jpeg" descr="image7.jpeg">
            <a:extLst>
              <a:ext uri="{FF2B5EF4-FFF2-40B4-BE49-F238E27FC236}">
                <a16:creationId xmlns:a16="http://schemas.microsoft.com/office/drawing/2014/main" id="{726568B1-14C1-4B40-9AB3-FC27EC6105F7}"/>
              </a:ext>
            </a:extLst>
          </p:cNvPr>
          <p:cNvPicPr>
            <a:picLocks noChangeAspect="1"/>
          </p:cNvPicPr>
          <p:nvPr/>
        </p:nvPicPr>
        <p:blipFill>
          <a:blip r:embed="rId3"/>
          <a:stretch>
            <a:fillRect/>
          </a:stretch>
        </p:blipFill>
        <p:spPr>
          <a:xfrm>
            <a:off x="838200" y="3717688"/>
            <a:ext cx="3591636" cy="2394425"/>
          </a:xfrm>
          <a:prstGeom prst="rect">
            <a:avLst/>
          </a:prstGeom>
          <a:ln w="12700">
            <a:miter lim="400000"/>
          </a:ln>
        </p:spPr>
      </p:pic>
      <p:pic>
        <p:nvPicPr>
          <p:cNvPr id="10" name="image8.jpeg" descr="image8.jpeg">
            <a:extLst>
              <a:ext uri="{FF2B5EF4-FFF2-40B4-BE49-F238E27FC236}">
                <a16:creationId xmlns:a16="http://schemas.microsoft.com/office/drawing/2014/main" id="{2EFA02DC-7531-4B48-A2FC-845D989A0E91}"/>
              </a:ext>
            </a:extLst>
          </p:cNvPr>
          <p:cNvPicPr>
            <a:picLocks noChangeAspect="1"/>
          </p:cNvPicPr>
          <p:nvPr/>
        </p:nvPicPr>
        <p:blipFill>
          <a:blip r:embed="rId4"/>
          <a:stretch>
            <a:fillRect/>
          </a:stretch>
        </p:blipFill>
        <p:spPr>
          <a:xfrm>
            <a:off x="4714167" y="3741249"/>
            <a:ext cx="3195036" cy="2126151"/>
          </a:xfrm>
          <a:prstGeom prst="rect">
            <a:avLst/>
          </a:prstGeom>
          <a:ln w="12700">
            <a:miter lim="400000"/>
          </a:ln>
        </p:spPr>
      </p:pic>
    </p:spTree>
    <p:extLst>
      <p:ext uri="{BB962C8B-B14F-4D97-AF65-F5344CB8AC3E}">
        <p14:creationId xmlns:p14="http://schemas.microsoft.com/office/powerpoint/2010/main" val="40251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068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Title"/>
          <p:cNvSpPr txBox="1">
            <a:spLocks noGrp="1"/>
          </p:cNvSpPr>
          <p:nvPr>
            <p:ph type="title"/>
          </p:nvPr>
        </p:nvSpPr>
        <p:spPr>
          <a:prstGeom prst="rect">
            <a:avLst/>
          </a:prstGeom>
        </p:spPr>
        <p:txBody>
          <a:bodyPr/>
          <a:lstStyle/>
          <a:p>
            <a:endParaRPr/>
          </a:p>
        </p:txBody>
      </p:sp>
      <p:pic>
        <p:nvPicPr>
          <p:cNvPr id="666" name="Image" descr="Image"/>
          <p:cNvPicPr>
            <a:picLocks noChangeAspect="1"/>
          </p:cNvPicPr>
          <p:nvPr/>
        </p:nvPicPr>
        <p:blipFill>
          <a:blip r:embed="rId3"/>
          <a:stretch>
            <a:fillRect/>
          </a:stretch>
        </p:blipFill>
        <p:spPr>
          <a:xfrm>
            <a:off x="232171" y="178593"/>
            <a:ext cx="8679658" cy="6500814"/>
          </a:xfrm>
          <a:prstGeom prst="rect">
            <a:avLst/>
          </a:prstGeom>
          <a:ln w="12700">
            <a:miter lim="400000"/>
          </a:ln>
          <a:effectLst>
            <a:reflection stA="50000" endPos="40000" dir="5400000" sy="-100000" algn="bl" rotWithShape="0"/>
          </a:effectLst>
        </p:spPr>
      </p:pic>
      <p:sp>
        <p:nvSpPr>
          <p:cNvPr id="667" name="Arrow"/>
          <p:cNvSpPr/>
          <p:nvPr/>
        </p:nvSpPr>
        <p:spPr>
          <a:xfrm rot="9015758">
            <a:off x="963910" y="1137426"/>
            <a:ext cx="1923105" cy="716968"/>
          </a:xfrm>
          <a:prstGeom prst="rightArrow">
            <a:avLst>
              <a:gd name="adj1" fmla="val 32000"/>
              <a:gd name="adj2" fmla="val 79711"/>
            </a:avLst>
          </a:prstGeom>
          <a:solidFill>
            <a:srgbClr val="7FCEFF"/>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668" name="Arrow"/>
          <p:cNvSpPr/>
          <p:nvPr/>
        </p:nvSpPr>
        <p:spPr>
          <a:xfrm rot="2839438">
            <a:off x="6319616" y="1233897"/>
            <a:ext cx="1257446" cy="507225"/>
          </a:xfrm>
          <a:prstGeom prst="rightArrow">
            <a:avLst>
              <a:gd name="adj1" fmla="val 32000"/>
              <a:gd name="adj2" fmla="val 112672"/>
            </a:avLst>
          </a:prstGeom>
          <a:solidFill>
            <a:srgbClr val="F6B275"/>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 name="Slide Number Placeholder 1">
            <a:extLst>
              <a:ext uri="{FF2B5EF4-FFF2-40B4-BE49-F238E27FC236}">
                <a16:creationId xmlns:a16="http://schemas.microsoft.com/office/drawing/2014/main" id="{E7A7C27E-49B5-3E42-A645-78AC64D59D72}"/>
              </a:ext>
            </a:extLst>
          </p:cNvPr>
          <p:cNvSpPr>
            <a:spLocks noGrp="1"/>
          </p:cNvSpPr>
          <p:nvPr>
            <p:ph type="sldNum" sz="quarter" idx="2"/>
          </p:nvPr>
        </p:nvSpPr>
        <p:spPr/>
        <p:txBody>
          <a:bodyPr/>
          <a:lstStyle/>
          <a:p>
            <a:fld id="{86CB4B4D-7CA3-9044-876B-883B54F8677D}" type="slidenum">
              <a:rPr lang="en-US" smtClean="0"/>
              <a:t>67</a:t>
            </a:fld>
            <a:endParaRPr 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Book Resources"/>
          <p:cNvSpPr txBox="1"/>
          <p:nvPr/>
        </p:nvSpPr>
        <p:spPr>
          <a:xfrm>
            <a:off x="2396841" y="344284"/>
            <a:ext cx="3762599" cy="7874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400" b="1">
                <a:solidFill>
                  <a:schemeClr val="accent1"/>
                </a:solidFill>
              </a:defRPr>
            </a:lvl1pPr>
          </a:lstStyle>
          <a:p>
            <a:r>
              <a:t>Book Resources</a:t>
            </a:r>
          </a:p>
        </p:txBody>
      </p:sp>
      <p:pic>
        <p:nvPicPr>
          <p:cNvPr id="622" name="page39image1799360.jpg" descr="page39image179936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3545" y="1544152"/>
            <a:ext cx="1689970" cy="2410772"/>
          </a:xfrm>
          <a:prstGeom prst="rect">
            <a:avLst/>
          </a:prstGeom>
          <a:ln w="12700">
            <a:miter lim="400000"/>
          </a:ln>
        </p:spPr>
      </p:pic>
      <p:pic>
        <p:nvPicPr>
          <p:cNvPr id="623" name="page40image3816992.jpg" descr="page40image381699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5991" y="4328724"/>
            <a:ext cx="1434242" cy="2151362"/>
          </a:xfrm>
          <a:prstGeom prst="rect">
            <a:avLst/>
          </a:prstGeom>
          <a:ln w="12700">
            <a:miter lim="400000"/>
          </a:ln>
        </p:spPr>
      </p:pic>
      <p:pic>
        <p:nvPicPr>
          <p:cNvPr id="625" name="61Eaf+xoljL-1._SX411_BO1,204,203,200_.jpg" descr="61Eaf+xoljL-1._SX411_BO1,204,203,200_.jpg"/>
          <p:cNvPicPr>
            <a:picLocks noChangeAspect="1"/>
          </p:cNvPicPr>
          <p:nvPr/>
        </p:nvPicPr>
        <p:blipFill>
          <a:blip r:embed="rId5"/>
          <a:stretch>
            <a:fillRect/>
          </a:stretch>
        </p:blipFill>
        <p:spPr>
          <a:xfrm>
            <a:off x="2096048" y="4264443"/>
            <a:ext cx="1777025" cy="2151362"/>
          </a:xfrm>
          <a:prstGeom prst="rect">
            <a:avLst/>
          </a:prstGeom>
          <a:ln w="12700">
            <a:miter lim="400000"/>
          </a:ln>
        </p:spPr>
      </p:pic>
      <p:pic>
        <p:nvPicPr>
          <p:cNvPr id="9" name="Screen Shot 2018-05-14 at 5.12.01 PM.png" descr="Screen Shot 2018-05-14 at 5.12.01 PM.png">
            <a:extLst>
              <a:ext uri="{FF2B5EF4-FFF2-40B4-BE49-F238E27FC236}">
                <a16:creationId xmlns:a16="http://schemas.microsoft.com/office/drawing/2014/main" id="{47362AF1-BB12-7546-B042-945BFD0332B9}"/>
              </a:ext>
            </a:extLst>
          </p:cNvPr>
          <p:cNvPicPr>
            <a:picLocks noChangeAspect="1"/>
          </p:cNvPicPr>
          <p:nvPr/>
        </p:nvPicPr>
        <p:blipFill>
          <a:blip r:embed="rId6"/>
          <a:stretch>
            <a:fillRect/>
          </a:stretch>
        </p:blipFill>
        <p:spPr>
          <a:xfrm>
            <a:off x="3328508" y="1524818"/>
            <a:ext cx="1636672" cy="2410772"/>
          </a:xfrm>
          <a:prstGeom prst="rect">
            <a:avLst/>
          </a:prstGeom>
          <a:ln w="12700">
            <a:miter lim="400000"/>
          </a:ln>
        </p:spPr>
      </p:pic>
      <p:sp>
        <p:nvSpPr>
          <p:cNvPr id="2" name="Slide Number Placeholder 1">
            <a:extLst>
              <a:ext uri="{FF2B5EF4-FFF2-40B4-BE49-F238E27FC236}">
                <a16:creationId xmlns:a16="http://schemas.microsoft.com/office/drawing/2014/main" id="{E4056815-AAB5-5B46-8F35-ECFB8E5AEACF}"/>
              </a:ext>
            </a:extLst>
          </p:cNvPr>
          <p:cNvSpPr>
            <a:spLocks noGrp="1"/>
          </p:cNvSpPr>
          <p:nvPr>
            <p:ph type="sldNum" sz="quarter" idx="2"/>
          </p:nvPr>
        </p:nvSpPr>
        <p:spPr/>
        <p:txBody>
          <a:bodyPr/>
          <a:lstStyle/>
          <a:p>
            <a:fld id="{86CB4B4D-7CA3-9044-876B-883B54F8677D}" type="slidenum">
              <a:rPr lang="en-US" smtClean="0"/>
              <a:t>68</a:t>
            </a:fld>
            <a:endParaRPr lang="en-US"/>
          </a:p>
        </p:txBody>
      </p:sp>
      <p:pic>
        <p:nvPicPr>
          <p:cNvPr id="3" name="Picture 2">
            <a:extLst>
              <a:ext uri="{FF2B5EF4-FFF2-40B4-BE49-F238E27FC236}">
                <a16:creationId xmlns:a16="http://schemas.microsoft.com/office/drawing/2014/main" id="{0E48790E-F861-E6D9-8F38-DFFC529822F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1561518"/>
            <a:ext cx="1636672" cy="2337372"/>
          </a:xfrm>
          <a:prstGeom prst="rect">
            <a:avLst/>
          </a:prstGeom>
          <a:noFill/>
          <a:ln>
            <a:noFill/>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pcmg.ucanr.edu</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69</a:t>
            </a:fld>
            <a:endParaRPr lang="en-US"/>
          </a:p>
        </p:txBody>
      </p:sp>
      <p:pic>
        <p:nvPicPr>
          <p:cNvPr id="2" name="Picture 1">
            <a:extLst>
              <a:ext uri="{FF2B5EF4-FFF2-40B4-BE49-F238E27FC236}">
                <a16:creationId xmlns:a16="http://schemas.microsoft.com/office/drawing/2014/main" id="{BBD6AAB6-8EE5-191E-DA09-EB850758C1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3250" y="5771918"/>
            <a:ext cx="5397500" cy="825500"/>
          </a:xfrm>
          <a:prstGeom prst="rect">
            <a:avLst/>
          </a:prstGeom>
          <a:solidFill>
            <a:schemeClr val="bg1"/>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457200"/>
            <a:ext cx="6096000" cy="5899150"/>
          </a:xfrm>
        </p:spPr>
        <p:txBody>
          <a:bodyPr>
            <a:normAutofit fontScale="25000" lnSpcReduction="20000"/>
          </a:bodyPr>
          <a:lstStyle/>
          <a:p>
            <a:pPr algn="ctr"/>
            <a:r>
              <a:rPr lang="en-US" sz="17600" dirty="0">
                <a:solidFill>
                  <a:srgbClr val="3333FF"/>
                </a:solidFill>
              </a:rPr>
              <a:t>Agenda</a:t>
            </a:r>
          </a:p>
          <a:p>
            <a:pPr lvl="1"/>
            <a:r>
              <a:rPr lang="en-US" sz="11200" dirty="0"/>
              <a:t>Why do we need pollinators?</a:t>
            </a:r>
          </a:p>
          <a:p>
            <a:pPr lvl="1"/>
            <a:r>
              <a:rPr lang="en-US" sz="11200" dirty="0"/>
              <a:t>Who are the pollinators?</a:t>
            </a:r>
          </a:p>
          <a:p>
            <a:pPr lvl="2">
              <a:buFont typeface="Wingdings" panose="05000000000000000000" pitchFamily="2" charset="2"/>
              <a:buChar char="ü"/>
            </a:pPr>
            <a:r>
              <a:rPr lang="en-US" sz="11200" dirty="0"/>
              <a:t>   Bees</a:t>
            </a:r>
          </a:p>
          <a:p>
            <a:pPr lvl="2">
              <a:buFont typeface="Wingdings" panose="05000000000000000000" pitchFamily="2" charset="2"/>
              <a:buChar char="ü"/>
            </a:pPr>
            <a:r>
              <a:rPr lang="en-US" sz="11200" dirty="0"/>
              <a:t>   Butterflies</a:t>
            </a:r>
          </a:p>
          <a:p>
            <a:pPr lvl="2">
              <a:buFont typeface="Wingdings" panose="05000000000000000000" pitchFamily="2" charset="2"/>
              <a:buChar char="ü"/>
            </a:pPr>
            <a:r>
              <a:rPr lang="en-US" sz="11200" dirty="0"/>
              <a:t>   Hummingbirds</a:t>
            </a:r>
          </a:p>
          <a:p>
            <a:pPr lvl="2">
              <a:buFont typeface="Wingdings" panose="05000000000000000000" pitchFamily="2" charset="2"/>
              <a:buChar char="ü"/>
            </a:pPr>
            <a:r>
              <a:rPr lang="en-US" sz="11200" dirty="0"/>
              <a:t>  Other Beneficials</a:t>
            </a:r>
          </a:p>
          <a:p>
            <a:pPr marL="457200" lvl="1" indent="0">
              <a:buNone/>
            </a:pPr>
            <a:endParaRPr lang="en-US" sz="11200" dirty="0"/>
          </a:p>
          <a:p>
            <a:pPr lvl="1"/>
            <a:r>
              <a:rPr lang="en-US" sz="11200" dirty="0"/>
              <a:t> What is a pollinator habitat?</a:t>
            </a:r>
          </a:p>
          <a:p>
            <a:pPr marL="574675" lvl="2" indent="0">
              <a:buNone/>
            </a:pPr>
            <a:r>
              <a:rPr lang="en-US" sz="11200" dirty="0"/>
              <a:t>    How can I attract pollinators</a:t>
            </a:r>
          </a:p>
          <a:p>
            <a:pPr marL="1717675" lvl="2" indent="-1143000">
              <a:buFont typeface="Wingdings" panose="05000000000000000000" pitchFamily="2" charset="2"/>
              <a:buChar char="v"/>
            </a:pPr>
            <a:endParaRPr lang="en-US" sz="11200" dirty="0"/>
          </a:p>
          <a:p>
            <a:pPr marL="1717675" lvl="2" indent="-1143000">
              <a:buFont typeface="Wingdings" panose="05000000000000000000" pitchFamily="2" charset="2"/>
              <a:buChar char="v"/>
            </a:pPr>
            <a:r>
              <a:rPr lang="en-US" sz="11200" dirty="0"/>
              <a:t>PLANTS!</a:t>
            </a:r>
          </a:p>
          <a:p>
            <a:pPr marL="914400" lvl="2" indent="0">
              <a:buNone/>
            </a:pPr>
            <a:endParaRPr lang="en-US" sz="11200" dirty="0"/>
          </a:p>
          <a:p>
            <a:pPr lvl="1"/>
            <a:endParaRPr lang="en-US" dirty="0"/>
          </a:p>
          <a:p>
            <a:r>
              <a:rPr lang="en-US" dirty="0"/>
              <a:t>	</a:t>
            </a:r>
          </a:p>
        </p:txBody>
      </p:sp>
      <p:sp>
        <p:nvSpPr>
          <p:cNvPr id="6" name="Slide Number Placeholder 5"/>
          <p:cNvSpPr>
            <a:spLocks noGrp="1"/>
          </p:cNvSpPr>
          <p:nvPr>
            <p:ph type="sldNum" sz="quarter" idx="16"/>
          </p:nvPr>
        </p:nvSpPr>
        <p:spPr/>
        <p:txBody>
          <a:bodyPr/>
          <a:lstStyle/>
          <a:p>
            <a:fld id="{111DB74A-73E3-49E8-8984-0D5D8C20C556}" type="slidenum">
              <a:rPr lang="en-US" smtClean="0"/>
              <a:pPr/>
              <a:t>7</a:t>
            </a:fld>
            <a:endParaRPr lang="en-US" dirty="0"/>
          </a:p>
        </p:txBody>
      </p:sp>
      <p:pic>
        <p:nvPicPr>
          <p:cNvPr id="1026" name="Picture 2" descr="No photo description available.">
            <a:extLst>
              <a:ext uri="{FF2B5EF4-FFF2-40B4-BE49-F238E27FC236}">
                <a16:creationId xmlns:a16="http://schemas.microsoft.com/office/drawing/2014/main" id="{6A4AB766-CA37-BD98-7962-5A25999A4F38}"/>
              </a:ext>
            </a:extLst>
          </p:cNvPr>
          <p:cNvPicPr>
            <a:picLocks noGrp="1" noChangeAspect="1" noChangeArrowheads="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bwMode="auto">
          <a:xfrm>
            <a:off x="5154873" y="856337"/>
            <a:ext cx="3124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F5E68E-B369-8F22-EF9C-5FAA4C74038F}"/>
              </a:ext>
            </a:extLst>
          </p:cNvPr>
          <p:cNvSpPr txBox="1"/>
          <p:nvPr/>
        </p:nvSpPr>
        <p:spPr>
          <a:xfrm>
            <a:off x="5105400" y="4191000"/>
            <a:ext cx="3124200" cy="430887"/>
          </a:xfrm>
          <a:prstGeom prst="rect">
            <a:avLst/>
          </a:prstGeom>
          <a:noFill/>
        </p:spPr>
        <p:txBody>
          <a:bodyPr wrap="square" rtlCol="0">
            <a:spAutoFit/>
          </a:bodyPr>
          <a:lstStyle/>
          <a:p>
            <a:r>
              <a:rPr lang="en-US" sz="1100" dirty="0"/>
              <a:t>Rudbeckia </a:t>
            </a:r>
            <a:r>
              <a:rPr lang="en-US" sz="1100" dirty="0" err="1"/>
              <a:t>hirta</a:t>
            </a:r>
            <a:r>
              <a:rPr lang="en-US" sz="1100" dirty="0"/>
              <a:t> with syrphid fly</a:t>
            </a:r>
            <a:br>
              <a:rPr lang="en-US" sz="1100" dirty="0"/>
            </a:br>
            <a:r>
              <a:rPr lang="en-US" sz="1100" dirty="0"/>
              <a:t>Photo: T. Markel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4"/>
          <p:cNvSpPr txBox="1">
            <a:spLocks noGrp="1"/>
          </p:cNvSpPr>
          <p:nvPr>
            <p:ph type="title"/>
          </p:nvPr>
        </p:nvSpPr>
        <p:spPr>
          <a:prstGeom prst="rect">
            <a:avLst/>
          </a:prstGeom>
        </p:spPr>
        <p:txBody>
          <a:bodyPr/>
          <a:lstStyle/>
          <a:p>
            <a:r>
              <a:rPr dirty="0">
                <a:solidFill>
                  <a:srgbClr val="3333FF"/>
                </a:solidFill>
              </a:rPr>
              <a:t>Why Do We Need Pollinators?</a:t>
            </a:r>
          </a:p>
        </p:txBody>
      </p:sp>
      <p:sp>
        <p:nvSpPr>
          <p:cNvPr id="380" name="Pollinate 75% to 90%…"/>
          <p:cNvSpPr txBox="1"/>
          <p:nvPr/>
        </p:nvSpPr>
        <p:spPr>
          <a:xfrm>
            <a:off x="457200" y="2543882"/>
            <a:ext cx="10287618" cy="2693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57200" indent="-457200">
              <a:spcBef>
                <a:spcPts val="700"/>
              </a:spcBef>
              <a:buSzPct val="60000"/>
              <a:buFont typeface="Wingdings" panose="05000000000000000000" pitchFamily="2" charset="2"/>
              <a:buChar char="ü"/>
              <a:defRPr sz="2900" b="1">
                <a:solidFill>
                  <a:srgbClr val="194687"/>
                </a:solidFill>
              </a:defRPr>
            </a:pPr>
            <a:r>
              <a:rPr sz="2800" dirty="0"/>
              <a:t>Responsible for 1 of every 3</a:t>
            </a:r>
          </a:p>
          <a:p>
            <a:pPr>
              <a:spcBef>
                <a:spcPts val="700"/>
              </a:spcBef>
              <a:buSzPct val="60000"/>
              <a:defRPr sz="2900" b="1">
                <a:solidFill>
                  <a:srgbClr val="194687"/>
                </a:solidFill>
              </a:defRPr>
            </a:pPr>
            <a:r>
              <a:rPr lang="en-US" sz="2800" dirty="0"/>
              <a:t>      </a:t>
            </a:r>
            <a:r>
              <a:rPr sz="2800" dirty="0"/>
              <a:t>bites of food</a:t>
            </a:r>
          </a:p>
          <a:p>
            <a:pPr marL="457200" indent="-457200">
              <a:spcBef>
                <a:spcPts val="700"/>
              </a:spcBef>
              <a:buSzPct val="60000"/>
              <a:buFont typeface="Arial" panose="020B0604020202020204" pitchFamily="34" charset="0"/>
              <a:buChar char="•"/>
              <a:defRPr sz="2900" b="1">
                <a:solidFill>
                  <a:srgbClr val="194687"/>
                </a:solidFill>
              </a:defRPr>
            </a:pPr>
            <a:endParaRPr lang="en-US" sz="2800" dirty="0"/>
          </a:p>
          <a:p>
            <a:pPr marL="457200" indent="-457200">
              <a:spcBef>
                <a:spcPts val="700"/>
              </a:spcBef>
              <a:buSzPct val="60000"/>
              <a:buFont typeface="Wingdings" panose="05000000000000000000" pitchFamily="2" charset="2"/>
              <a:buChar char="ü"/>
              <a:defRPr sz="2900" b="1">
                <a:solidFill>
                  <a:srgbClr val="194687"/>
                </a:solidFill>
              </a:defRPr>
            </a:pPr>
            <a:r>
              <a:rPr sz="2800" dirty="0"/>
              <a:t>A tiny fly is responsible </a:t>
            </a:r>
          </a:p>
          <a:p>
            <a:pPr>
              <a:spcBef>
                <a:spcPts val="700"/>
              </a:spcBef>
              <a:defRPr sz="2900" b="1">
                <a:solidFill>
                  <a:srgbClr val="194687"/>
                </a:solidFill>
              </a:defRPr>
            </a:pPr>
            <a:r>
              <a:rPr sz="2800" dirty="0"/>
              <a:t>     for all of the world’s chocolate!</a:t>
            </a:r>
            <a:r>
              <a:rPr lang="en-US" sz="2800" dirty="0"/>
              <a:t>        </a:t>
            </a:r>
            <a:r>
              <a:rPr lang="en-US" sz="1200" dirty="0">
                <a:solidFill>
                  <a:srgbClr val="0070C0"/>
                </a:solidFill>
              </a:rPr>
              <a:t>Chocolate midge</a:t>
            </a:r>
            <a:endParaRPr sz="1200" dirty="0">
              <a:solidFill>
                <a:srgbClr val="0070C0"/>
              </a:solidFill>
            </a:endParaRPr>
          </a:p>
        </p:txBody>
      </p:sp>
      <p:pic>
        <p:nvPicPr>
          <p:cNvPr id="381" name="Image" descr="Image"/>
          <p:cNvPicPr>
            <a:picLocks noChangeAspect="1"/>
          </p:cNvPicPr>
          <p:nvPr/>
        </p:nvPicPr>
        <p:blipFill>
          <a:blip r:embed="rId3"/>
          <a:stretch>
            <a:fillRect/>
          </a:stretch>
        </p:blipFill>
        <p:spPr>
          <a:xfrm>
            <a:off x="5410200" y="2743200"/>
            <a:ext cx="2721049" cy="1828800"/>
          </a:xfrm>
          <a:prstGeom prst="rect">
            <a:avLst/>
          </a:prstGeom>
          <a:ln w="12700">
            <a:miter lim="400000"/>
          </a:ln>
        </p:spPr>
      </p:pic>
      <p:sp>
        <p:nvSpPr>
          <p:cNvPr id="2" name="Slide Number Placeholder 1">
            <a:extLst>
              <a:ext uri="{FF2B5EF4-FFF2-40B4-BE49-F238E27FC236}">
                <a16:creationId xmlns:a16="http://schemas.microsoft.com/office/drawing/2014/main" id="{28DF544E-9E0A-604B-8507-7CF1F69DED1D}"/>
              </a:ext>
            </a:extLst>
          </p:cNvPr>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9820661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4"/>
          <p:cNvSpPr txBox="1">
            <a:spLocks noGrp="1"/>
          </p:cNvSpPr>
          <p:nvPr>
            <p:ph type="title"/>
          </p:nvPr>
        </p:nvSpPr>
        <p:spPr>
          <a:xfrm>
            <a:off x="457200" y="274638"/>
            <a:ext cx="8229600" cy="1221914"/>
          </a:xfrm>
          <a:prstGeom prst="rect">
            <a:avLst/>
          </a:prstGeom>
        </p:spPr>
        <p:txBody>
          <a:bodyPr/>
          <a:lstStyle/>
          <a:p>
            <a:r>
              <a:rPr dirty="0">
                <a:solidFill>
                  <a:srgbClr val="3333FF"/>
                </a:solidFill>
              </a:rPr>
              <a:t>Why Do We Need Pollinators?</a:t>
            </a:r>
          </a:p>
        </p:txBody>
      </p:sp>
      <p:sp>
        <p:nvSpPr>
          <p:cNvPr id="380" name="Pollinate 75% to 90%…"/>
          <p:cNvSpPr txBox="1"/>
          <p:nvPr/>
        </p:nvSpPr>
        <p:spPr>
          <a:xfrm>
            <a:off x="348040" y="1320687"/>
            <a:ext cx="10287618" cy="4301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290763" indent="-290763">
              <a:spcBef>
                <a:spcPts val="700"/>
              </a:spcBef>
              <a:buSzPct val="60000"/>
              <a:buBlip>
                <a:blip r:embed="rId3"/>
              </a:buBlip>
              <a:defRPr sz="2900" b="1">
                <a:solidFill>
                  <a:srgbClr val="194687"/>
                </a:solidFill>
              </a:defRPr>
            </a:pPr>
            <a:endParaRPr lang="en-US" dirty="0"/>
          </a:p>
          <a:p>
            <a:pPr marL="290763" indent="-290763">
              <a:spcBef>
                <a:spcPts val="700"/>
              </a:spcBef>
              <a:buSzPct val="60000"/>
              <a:buBlip>
                <a:blip r:embed="rId3"/>
              </a:buBlip>
              <a:defRPr sz="2900" b="1">
                <a:solidFill>
                  <a:srgbClr val="194687"/>
                </a:solidFill>
              </a:defRPr>
            </a:pPr>
            <a:endParaRPr lang="en-US" dirty="0"/>
          </a:p>
          <a:p>
            <a:pPr marL="457200" indent="-457200">
              <a:spcBef>
                <a:spcPts val="700"/>
              </a:spcBef>
              <a:buSzPct val="60000"/>
              <a:buFont typeface="Wingdings" panose="05000000000000000000" pitchFamily="2" charset="2"/>
              <a:buChar char="ü"/>
              <a:defRPr sz="2900" b="1">
                <a:solidFill>
                  <a:srgbClr val="194687"/>
                </a:solidFill>
              </a:defRPr>
            </a:pPr>
            <a:r>
              <a:rPr dirty="0"/>
              <a:t>Pollinate 75% to 90% </a:t>
            </a:r>
          </a:p>
          <a:p>
            <a:pPr>
              <a:spcBef>
                <a:spcPts val="700"/>
              </a:spcBef>
              <a:buSzPct val="60000"/>
              <a:defRPr sz="2900" b="1">
                <a:solidFill>
                  <a:srgbClr val="194687"/>
                </a:solidFill>
              </a:defRPr>
            </a:pPr>
            <a:r>
              <a:rPr lang="en-US" dirty="0"/>
              <a:t>     </a:t>
            </a:r>
            <a:r>
              <a:rPr dirty="0"/>
              <a:t>of all flowering plants</a:t>
            </a:r>
          </a:p>
          <a:p>
            <a:pPr marL="457200" indent="-457200">
              <a:spcBef>
                <a:spcPts val="700"/>
              </a:spcBef>
              <a:buSzPct val="60000"/>
              <a:buFont typeface="Arial" panose="020B0604020202020204" pitchFamily="34" charset="0"/>
              <a:buChar char="•"/>
              <a:defRPr sz="2900" b="1">
                <a:solidFill>
                  <a:srgbClr val="194687"/>
                </a:solidFill>
              </a:defRPr>
            </a:pPr>
            <a:endParaRPr lang="en-US" dirty="0"/>
          </a:p>
          <a:p>
            <a:pPr marL="457200" indent="-457200">
              <a:spcBef>
                <a:spcPts val="700"/>
              </a:spcBef>
              <a:buSzPct val="60000"/>
              <a:buFont typeface="Wingdings" panose="05000000000000000000" pitchFamily="2" charset="2"/>
              <a:buChar char="ü"/>
              <a:defRPr sz="2900" b="1">
                <a:solidFill>
                  <a:srgbClr val="194687"/>
                </a:solidFill>
              </a:defRPr>
            </a:pPr>
            <a:r>
              <a:rPr lang="en-US" dirty="0"/>
              <a:t>1</a:t>
            </a:r>
            <a:r>
              <a:rPr dirty="0"/>
              <a:t>80,000 plant species</a:t>
            </a:r>
          </a:p>
          <a:p>
            <a:pPr marL="457200" indent="-457200">
              <a:spcBef>
                <a:spcPts val="700"/>
              </a:spcBef>
              <a:buSzPct val="60000"/>
              <a:buFont typeface="Wingdings" panose="05000000000000000000" pitchFamily="2" charset="2"/>
              <a:buChar char="ü"/>
              <a:defRPr sz="2900" b="1">
                <a:solidFill>
                  <a:srgbClr val="194687"/>
                </a:solidFill>
              </a:defRPr>
            </a:pPr>
            <a:endParaRPr lang="en-US" dirty="0"/>
          </a:p>
          <a:p>
            <a:pPr marL="457200" indent="-457200">
              <a:spcBef>
                <a:spcPts val="700"/>
              </a:spcBef>
              <a:buSzPct val="60000"/>
              <a:buFont typeface="Wingdings" panose="05000000000000000000" pitchFamily="2" charset="2"/>
              <a:buChar char="ü"/>
              <a:defRPr sz="2900" b="1">
                <a:solidFill>
                  <a:srgbClr val="194687"/>
                </a:solidFill>
              </a:defRPr>
            </a:pPr>
            <a:r>
              <a:rPr dirty="0"/>
              <a:t>1,200 crops</a:t>
            </a:r>
          </a:p>
        </p:txBody>
      </p:sp>
      <p:pic>
        <p:nvPicPr>
          <p:cNvPr id="382" name="Bee-on-cucumber-flower-300x253.jpg" descr="Bee-on-cucumber-flower-300x253.jpg"/>
          <p:cNvPicPr>
            <a:picLocks noChangeAspect="1"/>
          </p:cNvPicPr>
          <p:nvPr/>
        </p:nvPicPr>
        <p:blipFill>
          <a:blip r:embed="rId4"/>
          <a:stretch>
            <a:fillRect/>
          </a:stretch>
        </p:blipFill>
        <p:spPr>
          <a:xfrm>
            <a:off x="5285668" y="1604026"/>
            <a:ext cx="2692598" cy="2270758"/>
          </a:xfrm>
          <a:prstGeom prst="rect">
            <a:avLst/>
          </a:prstGeom>
          <a:ln w="12700">
            <a:miter lim="400000"/>
          </a:ln>
        </p:spPr>
      </p:pic>
      <p:sp>
        <p:nvSpPr>
          <p:cNvPr id="383" name="Squash bee     Kathy Keatley Garvey"/>
          <p:cNvSpPr txBox="1"/>
          <p:nvPr/>
        </p:nvSpPr>
        <p:spPr>
          <a:xfrm>
            <a:off x="5578660" y="3740957"/>
            <a:ext cx="2106614" cy="2413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000">
                <a:solidFill>
                  <a:srgbClr val="006288"/>
                </a:solidFill>
                <a:latin typeface="Georgia"/>
                <a:ea typeface="Georgia"/>
                <a:cs typeface="Georgia"/>
                <a:sym typeface="Georgia"/>
              </a:defRPr>
            </a:lvl1pPr>
          </a:lstStyle>
          <a:p>
            <a:r>
              <a:t>Squash bee     Kathy Keatley Garvey</a:t>
            </a:r>
          </a:p>
        </p:txBody>
      </p:sp>
      <p:sp>
        <p:nvSpPr>
          <p:cNvPr id="2" name="Slide Number Placeholder 1">
            <a:extLst>
              <a:ext uri="{FF2B5EF4-FFF2-40B4-BE49-F238E27FC236}">
                <a16:creationId xmlns:a16="http://schemas.microsoft.com/office/drawing/2014/main" id="{28DF544E-9E0A-604B-8507-7CF1F69DED1D}"/>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299935</Template>
  <TotalTime>3557</TotalTime>
  <Words>4944</Words>
  <Application>Microsoft Office PowerPoint</Application>
  <PresentationFormat>On-screen Show (4:3)</PresentationFormat>
  <Paragraphs>652</Paragraphs>
  <Slides>69</Slides>
  <Notes>52</Notes>
  <HiddenSlides>0</HiddenSlides>
  <MMClips>0</MMClips>
  <ScaleCrop>false</ScaleCrop>
  <HeadingPairs>
    <vt:vector size="4" baseType="variant">
      <vt:variant>
        <vt:lpstr>Theme</vt:lpstr>
      </vt:variant>
      <vt:variant>
        <vt:i4>4</vt:i4>
      </vt:variant>
      <vt:variant>
        <vt:lpstr>Slide Titles</vt:lpstr>
      </vt:variant>
      <vt:variant>
        <vt:i4>69</vt:i4>
      </vt:variant>
    </vt:vector>
  </HeadingPairs>
  <TitlesOfParts>
    <vt:vector size="73" baseType="lpstr">
      <vt:lpstr>UCANR Intro slides </vt:lpstr>
      <vt:lpstr>MG Content slides</vt:lpstr>
      <vt:lpstr>Content (no bottom logo)</vt:lpstr>
      <vt:lpstr>Office Theme</vt:lpstr>
      <vt:lpstr>What’s the Buzz about Pollinators?</vt:lpstr>
      <vt:lpstr>Who Are Master Gardeners?</vt:lpstr>
      <vt:lpstr>Who Are Master Gardeners?</vt:lpstr>
      <vt:lpstr>Who Are Master Gardeners?</vt:lpstr>
      <vt:lpstr>PowerPoint Presentation</vt:lpstr>
      <vt:lpstr>PowerPoint Presentation</vt:lpstr>
      <vt:lpstr>PowerPoint Presentation</vt:lpstr>
      <vt:lpstr>Why Do We Need Pollinators?</vt:lpstr>
      <vt:lpstr>Why Do We Need Pollinators?</vt:lpstr>
      <vt:lpstr>Why Do We Need Pollinators?</vt:lpstr>
      <vt:lpstr>PowerPoint Presentation</vt:lpstr>
      <vt:lpstr>PowerPoint Presentation</vt:lpstr>
      <vt:lpstr>Social Bees</vt:lpstr>
      <vt:lpstr>Ground Nesting Bees</vt:lpstr>
      <vt:lpstr>Bees are gentle</vt:lpstr>
      <vt:lpstr>Cavity Nesters</vt:lpstr>
      <vt:lpstr>Pollen collection</vt:lpstr>
      <vt:lpstr>Colony Collapse Disorder</vt:lpstr>
      <vt:lpstr>Is it a Bee or a Fly?</vt:lpstr>
      <vt:lpstr>Now, on to Butterflies…</vt:lpstr>
      <vt:lpstr>PowerPoint Presentation</vt:lpstr>
      <vt:lpstr>Habitat for Butterflies</vt:lpstr>
      <vt:lpstr>Mating territory</vt:lpstr>
      <vt:lpstr>Butterfly Pupation Sites</vt:lpstr>
      <vt:lpstr>Monarch visible in Chrysalis </vt:lpstr>
      <vt:lpstr>Monarch Eclosing</vt:lpstr>
      <vt:lpstr>                IT’S  A GIRL</vt:lpstr>
      <vt:lpstr>PowerPoint Presentation</vt:lpstr>
      <vt:lpstr> Larval Host Plants where adults lay eggs </vt:lpstr>
      <vt:lpstr>Larval Host Plants</vt:lpstr>
      <vt:lpstr>Monarch Larval Host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Anatomy of a Hummingbird</vt:lpstr>
      <vt:lpstr>Hummingbird Facts</vt:lpstr>
      <vt:lpstr>Local Hummingbirds</vt:lpstr>
      <vt:lpstr>                   Local Hummingbirds Selasphorus rufus             </vt:lpstr>
      <vt:lpstr>              Local Hummingbirds  Archilochus alexandri     </vt:lpstr>
      <vt:lpstr>Hummingbird Feeders</vt:lpstr>
      <vt:lpstr>Plants that Attract Hummingbirds</vt:lpstr>
      <vt:lpstr>Beneficials Defined</vt:lpstr>
      <vt:lpstr>           Syrphid Fly           1/8”-1”</vt:lpstr>
      <vt:lpstr>  Green Lacewing ½ - 3/4”</vt:lpstr>
      <vt:lpstr>What is a Habitat?</vt:lpstr>
      <vt:lpstr>What is a Habitat?</vt:lpstr>
      <vt:lpstr>Provide a Healthy Habitat</vt:lpstr>
      <vt:lpstr>Provide a Healthy Habitat</vt:lpstr>
      <vt:lpstr>Provide a Healthy Habitat</vt:lpstr>
      <vt:lpstr>Provide a Healthy Habitat</vt:lpstr>
      <vt:lpstr>Provide a Healthy Habitat</vt:lpstr>
      <vt:lpstr>Avoid Pesticides</vt:lpstr>
      <vt:lpstr>  Results of Pesticide Use</vt:lpstr>
      <vt:lpstr>How Can I Attract Pollinators?</vt:lpstr>
      <vt:lpstr>Use Diverse Flowers and Shapes</vt:lpstr>
      <vt:lpstr>PowerPoint Presentation</vt:lpstr>
      <vt:lpstr>PowerPoint Presentation</vt:lpstr>
      <vt:lpstr>PowerPoint Presentation</vt:lpstr>
      <vt:lpstr>Plants that Attract  Natural Enemies</vt:lpstr>
      <vt:lpstr>Plants that Attract Beneficials</vt:lpstr>
      <vt:lpstr>PowerPoint Presentation</vt:lpstr>
      <vt:lpstr>YOU CAN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Barbara Villareal</cp:lastModifiedBy>
  <cp:revision>80</cp:revision>
  <dcterms:created xsi:type="dcterms:W3CDTF">2019-08-07T21:26:16Z</dcterms:created>
  <dcterms:modified xsi:type="dcterms:W3CDTF">2024-06-26T19:03:14Z</dcterms:modified>
</cp:coreProperties>
</file>