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3" r:id="rId3"/>
    <p:sldId id="395" r:id="rId4"/>
    <p:sldId id="396" r:id="rId5"/>
    <p:sldId id="397" r:id="rId6"/>
    <p:sldId id="276" r:id="rId7"/>
    <p:sldId id="341" r:id="rId8"/>
    <p:sldId id="353" r:id="rId9"/>
    <p:sldId id="354" r:id="rId10"/>
    <p:sldId id="340" r:id="rId11"/>
    <p:sldId id="335" r:id="rId12"/>
    <p:sldId id="336" r:id="rId13"/>
    <p:sldId id="348" r:id="rId14"/>
    <p:sldId id="337" r:id="rId15"/>
    <p:sldId id="346" r:id="rId16"/>
    <p:sldId id="400" r:id="rId17"/>
    <p:sldId id="339" r:id="rId18"/>
    <p:sldId id="295" r:id="rId19"/>
    <p:sldId id="393" r:id="rId20"/>
    <p:sldId id="406" r:id="rId21"/>
    <p:sldId id="394" r:id="rId22"/>
    <p:sldId id="399" r:id="rId23"/>
    <p:sldId id="344" r:id="rId24"/>
    <p:sldId id="343" r:id="rId25"/>
    <p:sldId id="401" r:id="rId26"/>
    <p:sldId id="27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800"/>
    <p:restoredTop sz="83221" autoAdjust="0"/>
  </p:normalViewPr>
  <p:slideViewPr>
    <p:cSldViewPr>
      <p:cViewPr varScale="1">
        <p:scale>
          <a:sx n="72" d="100"/>
          <a:sy n="72" d="100"/>
        </p:scale>
        <p:origin x="342" y="54"/>
      </p:cViewPr>
      <p:guideLst>
        <p:guide orient="horz" pos="2160"/>
        <p:guide pos="2880"/>
      </p:guideLst>
    </p:cSldViewPr>
  </p:slideViewPr>
  <p:notesTextViewPr>
    <p:cViewPr>
      <p:scale>
        <a:sx n="100" d="100"/>
        <a:sy n="100" d="100"/>
      </p:scale>
      <p:origin x="0" y="-174"/>
    </p:cViewPr>
  </p:notesTextViewPr>
  <p:sorterViewPr>
    <p:cViewPr>
      <p:scale>
        <a:sx n="100" d="100"/>
        <a:sy n="100" d="100"/>
      </p:scale>
      <p:origin x="0" y="0"/>
    </p:cViewPr>
  </p:sorterViewPr>
  <p:notesViewPr>
    <p:cSldViewPr>
      <p:cViewPr>
        <p:scale>
          <a:sx n="100" d="100"/>
          <a:sy n="100" d="100"/>
        </p:scale>
        <p:origin x="-204" y="22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Villareal" userId="b96cd21e0dd30154" providerId="LiveId" clId="{E255FC7F-446F-4683-BAD5-2814565D0FD1}"/>
    <pc:docChg chg="addSld delSld modSld">
      <pc:chgData name="Barbara Villareal" userId="b96cd21e0dd30154" providerId="LiveId" clId="{E255FC7F-446F-4683-BAD5-2814565D0FD1}" dt="2024-05-16T22:21:16.790" v="58" actId="113"/>
      <pc:docMkLst>
        <pc:docMk/>
      </pc:docMkLst>
      <pc:sldChg chg="modNotesTx">
        <pc:chgData name="Barbara Villareal" userId="b96cd21e0dd30154" providerId="LiveId" clId="{E255FC7F-446F-4683-BAD5-2814565D0FD1}" dt="2024-05-16T22:21:16.790" v="58" actId="113"/>
        <pc:sldMkLst>
          <pc:docMk/>
          <pc:sldMk cId="0" sldId="256"/>
        </pc:sldMkLst>
      </pc:sldChg>
      <pc:sldChg chg="new del">
        <pc:chgData name="Barbara Villareal" userId="b96cd21e0dd30154" providerId="LiveId" clId="{E255FC7F-446F-4683-BAD5-2814565D0FD1}" dt="2024-05-16T22:02:31.787" v="1" actId="2696"/>
        <pc:sldMkLst>
          <pc:docMk/>
          <pc:sldMk cId="904154275" sldId="4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2AF4596-871C-7132-F8FA-71825FF1E13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0"/>
              </a:defRPr>
            </a:lvl1pPr>
          </a:lstStyle>
          <a:p>
            <a:pPr>
              <a:defRPr/>
            </a:pPr>
            <a:endParaRPr lang="en-US"/>
          </a:p>
        </p:txBody>
      </p:sp>
      <p:sp>
        <p:nvSpPr>
          <p:cNvPr id="15363" name="Rectangle 3">
            <a:extLst>
              <a:ext uri="{FF2B5EF4-FFF2-40B4-BE49-F238E27FC236}">
                <a16:creationId xmlns:a16="http://schemas.microsoft.com/office/drawing/2014/main" id="{23A3C3B5-CAA6-79D8-FD72-0BF371575414}"/>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latin typeface="Arial" charset="0"/>
                <a:ea typeface="ＭＳ Ｐゴシック" charset="0"/>
              </a:defRPr>
            </a:lvl1pPr>
          </a:lstStyle>
          <a:p>
            <a:pPr>
              <a:defRPr/>
            </a:pPr>
            <a:endParaRPr lang="en-US"/>
          </a:p>
        </p:txBody>
      </p:sp>
      <p:sp>
        <p:nvSpPr>
          <p:cNvPr id="15364" name="Rectangle 4">
            <a:extLst>
              <a:ext uri="{FF2B5EF4-FFF2-40B4-BE49-F238E27FC236}">
                <a16:creationId xmlns:a16="http://schemas.microsoft.com/office/drawing/2014/main" id="{90206CBE-C84F-509D-FBD3-399262A5A7B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5365" name="Rectangle 5">
            <a:extLst>
              <a:ext uri="{FF2B5EF4-FFF2-40B4-BE49-F238E27FC236}">
                <a16:creationId xmlns:a16="http://schemas.microsoft.com/office/drawing/2014/main" id="{1B1296A8-8F85-F4B9-6C5B-1D59F80B84B9}"/>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7880DD07-5BF1-9793-EC18-C4A6E343129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0"/>
              </a:defRPr>
            </a:lvl1pPr>
          </a:lstStyle>
          <a:p>
            <a:pPr>
              <a:defRPr/>
            </a:pPr>
            <a:endParaRPr lang="en-US"/>
          </a:p>
        </p:txBody>
      </p:sp>
      <p:sp>
        <p:nvSpPr>
          <p:cNvPr id="15367" name="Rectangle 7">
            <a:extLst>
              <a:ext uri="{FF2B5EF4-FFF2-40B4-BE49-F238E27FC236}">
                <a16:creationId xmlns:a16="http://schemas.microsoft.com/office/drawing/2014/main" id="{34C00CC2-FE4E-817B-5712-DDE32AB1F11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FA59515C-6F56-794A-9FE9-7756D01E011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rboretum.ucdavis.edu/allstars_browse.aspx?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EF3DAA-535D-B7E7-5C91-3E615E9B988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D8D3D6D-96C6-5346-967A-4FF8DA759513}" type="slidenum">
              <a:rPr lang="en-US" altLang="en-US" sz="1200"/>
              <a:pPr eaLnBrk="1" hangingPunct="1"/>
              <a:t>1</a:t>
            </a:fld>
            <a:endParaRPr lang="en-US" altLang="en-US" sz="1200"/>
          </a:p>
        </p:txBody>
      </p:sp>
      <p:sp>
        <p:nvSpPr>
          <p:cNvPr id="18434" name="Rectangle 2">
            <a:extLst>
              <a:ext uri="{FF2B5EF4-FFF2-40B4-BE49-F238E27FC236}">
                <a16:creationId xmlns:a16="http://schemas.microsoft.com/office/drawing/2014/main" id="{B699A249-8918-1CC6-1748-379AD3859A9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35" name="Rectangle 3">
            <a:extLst>
              <a:ext uri="{FF2B5EF4-FFF2-40B4-BE49-F238E27FC236}">
                <a16:creationId xmlns:a16="http://schemas.microsoft.com/office/drawing/2014/main" id="{9E30E043-7807-C40D-E1A5-E6622B3E9A1B}"/>
              </a:ext>
            </a:extLst>
          </p:cNvPr>
          <p:cNvSpPr>
            <a:spLocks noGrp="1" noChangeArrowheads="1"/>
          </p:cNvSpPr>
          <p:nvPr>
            <p:ph type="body" idx="1"/>
          </p:nvPr>
        </p:nvSpPr>
        <p:spPr/>
        <p:txBody>
          <a:bodyPr/>
          <a:lstStyle/>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Created:     </a:t>
            </a:r>
            <a:r>
              <a:rPr lang="en-US" sz="1800" b="0" dirty="0">
                <a:solidFill>
                  <a:srgbClr val="000000"/>
                </a:solidFill>
                <a:effectLst/>
                <a:latin typeface="Calibri" panose="020F0502020204030204" pitchFamily="34" charset="0"/>
                <a:ea typeface="Calibri" panose="020F0502020204030204" pitchFamily="34" charset="0"/>
              </a:rPr>
              <a:t>03-2024</a:t>
            </a:r>
            <a:endParaRPr lang="en-US" sz="18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Created by</a:t>
            </a:r>
            <a:r>
              <a:rPr lang="en-US" sz="1800" dirty="0">
                <a:solidFill>
                  <a:srgbClr val="000000"/>
                </a:solidFill>
                <a:effectLst/>
                <a:latin typeface="Calibri" panose="020F0502020204030204" pitchFamily="34" charset="0"/>
                <a:ea typeface="Calibri" panose="020F0502020204030204" pitchFamily="34" charset="0"/>
              </a:rPr>
              <a:t>:   Lynne Gold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Audience:     </a:t>
            </a:r>
            <a:r>
              <a:rPr lang="en-US" sz="1800" b="0" dirty="0">
                <a:solidFill>
                  <a:srgbClr val="000000"/>
                </a:solidFill>
                <a:effectLst/>
                <a:latin typeface="Calibri" panose="020F0502020204030204" pitchFamily="34" charset="0"/>
                <a:ea typeface="Calibri" panose="020F0502020204030204" pitchFamily="34" charset="0"/>
              </a:rPr>
              <a:t>Garden club or other small venue.</a:t>
            </a:r>
            <a:endParaRPr lang="en-US" sz="18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Publicity:  </a:t>
            </a:r>
            <a:r>
              <a:rPr lang="en-US" sz="1800" b="0" i="0" u="none" strike="noStrike" dirty="0">
                <a:solidFill>
                  <a:srgbClr val="000000"/>
                </a:solidFill>
                <a:effectLst/>
                <a:latin typeface="Times New Roman" panose="02020603050405020304" pitchFamily="18" charset="0"/>
              </a:rPr>
              <a:t>Learn about the many varieties of </a:t>
            </a:r>
            <a:r>
              <a:rPr lang="en-US" sz="1800" b="0" i="1" u="none" strike="noStrike" dirty="0">
                <a:solidFill>
                  <a:srgbClr val="000000"/>
                </a:solidFill>
                <a:effectLst/>
                <a:latin typeface="Times New Roman" panose="02020603050405020304" pitchFamily="18" charset="0"/>
              </a:rPr>
              <a:t>Salvias </a:t>
            </a:r>
            <a:r>
              <a:rPr lang="en-US" sz="1800" b="0" i="0" u="none" strike="noStrike" dirty="0">
                <a:solidFill>
                  <a:srgbClr val="000000"/>
                </a:solidFill>
                <a:effectLst/>
                <a:latin typeface="Times New Roman" panose="02020603050405020304" pitchFamily="18" charset="0"/>
              </a:rPr>
              <a:t>(sages) that can be grown in the gardens of our region, how they are different, and what they have in common. Included is the basic cultural care and pest management of these plants.</a:t>
            </a:r>
            <a:r>
              <a:rPr lang="en-US" sz="2800" dirty="0"/>
              <a:t> </a:t>
            </a: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r>
              <a:rPr lang="en-US" sz="1800" b="1" dirty="0">
                <a:solidFill>
                  <a:srgbClr val="000000"/>
                </a:solidFill>
                <a:effectLst/>
                <a:latin typeface="Calibri" panose="020F0502020204030204" pitchFamily="34" charset="0"/>
                <a:ea typeface="Calibri" panose="020F0502020204030204" pitchFamily="34" charset="0"/>
              </a:rPr>
              <a:t>Update History:  </a:t>
            </a:r>
            <a:r>
              <a:rPr lang="en-US" sz="1800" b="0" dirty="0">
                <a:solidFill>
                  <a:srgbClr val="000000"/>
                </a:solidFill>
                <a:effectLst/>
                <a:latin typeface="Calibri" panose="020F0502020204030204" pitchFamily="34" charset="0"/>
                <a:ea typeface="Calibri" panose="020F0502020204030204" pitchFamily="34" charset="0"/>
              </a:rPr>
              <a:t>May 2024, approved by Bruno J.L. </a:t>
            </a:r>
            <a:r>
              <a:rPr lang="en-US" sz="1800" b="0" dirty="0" err="1">
                <a:solidFill>
                  <a:srgbClr val="000000"/>
                </a:solidFill>
                <a:effectLst/>
                <a:latin typeface="Calibri" panose="020F0502020204030204" pitchFamily="34" charset="0"/>
                <a:ea typeface="Calibri" panose="020F0502020204030204" pitchFamily="34" charset="0"/>
              </a:rPr>
              <a:t>Pitton</a:t>
            </a:r>
            <a:r>
              <a:rPr lang="en-US" sz="1800" b="0" dirty="0">
                <a:solidFill>
                  <a:srgbClr val="000000"/>
                </a:solidFill>
                <a:effectLst/>
                <a:latin typeface="Calibri" panose="020F0502020204030204" pitchFamily="34" charset="0"/>
                <a:ea typeface="Calibri" panose="020F0502020204030204" pitchFamily="34" charset="0"/>
              </a:rPr>
              <a:t>, acting advisor.</a:t>
            </a:r>
            <a:endParaRPr lang="en-US"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titillium web" pitchFamily="2" charset="77"/>
              </a:rPr>
              <a:t>This Salvia is one of the most popular. It has lipstick, red flowers, and some spring and summer turning white at the end of the growing season. and pollinators. Growing to only about 18" tall, this low growing salvia makes an excellent container plant. Like other salvias, is drought tolerant once established and blooms throughout spring and summer.  It is a recipient of the prestigious Award of Garden Merit from the Royal Horticultural Society.</a:t>
            </a:r>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15</a:t>
            </a:fld>
            <a:endParaRPr lang="en-US" altLang="en-US"/>
          </a:p>
        </p:txBody>
      </p:sp>
    </p:spTree>
    <p:extLst>
      <p:ext uri="{BB962C8B-B14F-4D97-AF65-F5344CB8AC3E}">
        <p14:creationId xmlns:p14="http://schemas.microsoft.com/office/powerpoint/2010/main" val="4153947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Sylvia is a hummingbird magnet. </a:t>
            </a:r>
            <a:r>
              <a:rPr lang="en-US" b="0" i="0" u="none" strike="noStrike" dirty="0">
                <a:solidFill>
                  <a:srgbClr val="54595F"/>
                </a:solidFill>
                <a:effectLst/>
                <a:latin typeface="Georgia" panose="02040502050405020303" pitchFamily="18" charset="0"/>
              </a:rPr>
              <a:t>Amistad is more compact and has a fuller habit then other </a:t>
            </a:r>
            <a:r>
              <a:rPr lang="en-US" b="0" i="0" u="none" strike="noStrike" dirty="0" err="1">
                <a:solidFill>
                  <a:srgbClr val="54595F"/>
                </a:solidFill>
                <a:effectLst/>
                <a:latin typeface="Georgia" panose="02040502050405020303" pitchFamily="18" charset="0"/>
              </a:rPr>
              <a:t>guaranitica</a:t>
            </a:r>
            <a:r>
              <a:rPr lang="en-US" b="0" i="0" u="none" strike="noStrike" dirty="0">
                <a:solidFill>
                  <a:srgbClr val="54595F"/>
                </a:solidFill>
                <a:effectLst/>
                <a:latin typeface="Georgia" panose="02040502050405020303" pitchFamily="18" charset="0"/>
              </a:rPr>
              <a:t> types. Spring to frost. </a:t>
            </a:r>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17</a:t>
            </a:fld>
            <a:endParaRPr lang="en-US" altLang="en-US"/>
          </a:p>
        </p:txBody>
      </p:sp>
    </p:spTree>
    <p:extLst>
      <p:ext uri="{BB962C8B-B14F-4D97-AF65-F5344CB8AC3E}">
        <p14:creationId xmlns:p14="http://schemas.microsoft.com/office/powerpoint/2010/main" val="54332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Photo: UCD Arboretum All-Stars  </a:t>
            </a:r>
            <a:r>
              <a:rPr lang="en-US" sz="1200" i="1" u="sng" dirty="0">
                <a:latin typeface="Calibri" panose="020F0502020204030204" pitchFamily="34" charset="0"/>
                <a:ea typeface="Calibri" panose="020F0502020204030204" pitchFamily="34" charset="0"/>
                <a:cs typeface="Times New Roman" panose="02020603050405020304" pitchFamily="18" charset="0"/>
                <a:hlinkClick r:id="rId3"/>
              </a:rPr>
              <a:t>https://arboretum.ucdavis.edu/allstars_browse.aspx?i</a:t>
            </a:r>
            <a:endParaRPr lang="en-US" sz="1200" i="1" u="sng"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18</a:t>
            </a:fld>
            <a:endParaRPr lang="en-US" altLang="en-US"/>
          </a:p>
        </p:txBody>
      </p:sp>
    </p:spTree>
    <p:extLst>
      <p:ext uri="{BB962C8B-B14F-4D97-AF65-F5344CB8AC3E}">
        <p14:creationId xmlns:p14="http://schemas.microsoft.com/office/powerpoint/2010/main" val="391180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sage is used as the term for the culinary variety, some have  has attractive flowers as well some</a:t>
            </a:r>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19</a:t>
            </a:fld>
            <a:endParaRPr lang="en-US" altLang="en-US"/>
          </a:p>
        </p:txBody>
      </p:sp>
    </p:spTree>
    <p:extLst>
      <p:ext uri="{BB962C8B-B14F-4D97-AF65-F5344CB8AC3E}">
        <p14:creationId xmlns:p14="http://schemas.microsoft.com/office/powerpoint/2010/main" val="129377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1170D17-4134-A562-ABE6-64B88FE8AE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CA6AA9B-3827-1C41-983F-0E8641153EAD}" type="slidenum">
              <a:rPr lang="en-US" altLang="en-US"/>
              <a:pPr>
                <a:spcBef>
                  <a:spcPct val="0"/>
                </a:spcBef>
              </a:pPr>
              <a:t>20</a:t>
            </a:fld>
            <a:endParaRPr lang="en-US" altLang="en-US"/>
          </a:p>
        </p:txBody>
      </p:sp>
      <p:sp>
        <p:nvSpPr>
          <p:cNvPr id="50178" name="Rectangle 2">
            <a:extLst>
              <a:ext uri="{FF2B5EF4-FFF2-40B4-BE49-F238E27FC236}">
                <a16:creationId xmlns:a16="http://schemas.microsoft.com/office/drawing/2014/main" id="{3C4137D2-5D8A-1407-AD14-B666400E1DB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FDA46132-9595-27B5-24B9-04BC9AC09B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Clean tools </a:t>
            </a:r>
            <a:r>
              <a:rPr lang="en-US" altLang="en-US">
                <a:latin typeface="Arial" panose="020B0604020202020204" pitchFamily="34" charset="0"/>
                <a:ea typeface="ＭＳ Ｐゴシック" panose="020B0600070205080204" pitchFamily="34" charset="-128"/>
              </a:rPr>
              <a:t>after each 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Salvias need 6 to 8 hours of sunlight per day, although some will do well in part shade, but flowering will be reduced</a:t>
            </a:r>
            <a:r>
              <a:rPr lang="en-US" u="sng" dirty="0"/>
              <a:t>.</a:t>
            </a:r>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21</a:t>
            </a:fld>
            <a:endParaRPr lang="en-US" altLang="en-US"/>
          </a:p>
        </p:txBody>
      </p:sp>
    </p:spTree>
    <p:extLst>
      <p:ext uri="{BB962C8B-B14F-4D97-AF65-F5344CB8AC3E}">
        <p14:creationId xmlns:p14="http://schemas.microsoft.com/office/powerpoint/2010/main" val="9738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80C18-1D5E-7C70-9A36-8B2A13DEF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C61F9-34D6-419D-7225-568DE9B0E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DFC54-C617-D818-EC98-AEC43A074590}"/>
              </a:ext>
            </a:extLst>
          </p:cNvPr>
          <p:cNvSpPr>
            <a:spLocks noGrp="1"/>
          </p:cNvSpPr>
          <p:nvPr>
            <p:ph type="body" idx="1"/>
          </p:nvPr>
        </p:nvSpPr>
        <p:spPr/>
        <p:txBody>
          <a:bodyPr/>
          <a:lstStyle/>
          <a:p>
            <a:r>
              <a:rPr lang="en-US" dirty="0"/>
              <a:t>Salvias need 6 to 8 hours of sunlight per day, although some will do well in part shade, but flowering will be reduced</a:t>
            </a:r>
            <a:r>
              <a:rPr lang="en-US" u="sng" dirty="0"/>
              <a:t>.</a:t>
            </a:r>
            <a:endParaRPr lang="en-US" dirty="0"/>
          </a:p>
        </p:txBody>
      </p:sp>
      <p:sp>
        <p:nvSpPr>
          <p:cNvPr id="4" name="Slide Number Placeholder 3">
            <a:extLst>
              <a:ext uri="{FF2B5EF4-FFF2-40B4-BE49-F238E27FC236}">
                <a16:creationId xmlns:a16="http://schemas.microsoft.com/office/drawing/2014/main" id="{E6DA91A6-D2A7-C621-A351-B37C004FD5E2}"/>
              </a:ext>
            </a:extLst>
          </p:cNvPr>
          <p:cNvSpPr>
            <a:spLocks noGrp="1"/>
          </p:cNvSpPr>
          <p:nvPr>
            <p:ph type="sldNum" sz="quarter" idx="5"/>
          </p:nvPr>
        </p:nvSpPr>
        <p:spPr/>
        <p:txBody>
          <a:bodyPr/>
          <a:lstStyle/>
          <a:p>
            <a:fld id="{FA59515C-6F56-794A-9FE9-7756D01E0117}" type="slidenum">
              <a:rPr lang="en-US" altLang="en-US" smtClean="0"/>
              <a:pPr/>
              <a:t>22</a:t>
            </a:fld>
            <a:endParaRPr lang="en-US" altLang="en-US"/>
          </a:p>
        </p:txBody>
      </p:sp>
    </p:spTree>
    <p:extLst>
      <p:ext uri="{BB962C8B-B14F-4D97-AF65-F5344CB8AC3E}">
        <p14:creationId xmlns:p14="http://schemas.microsoft.com/office/powerpoint/2010/main" val="2810292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DC6E3-12AA-8044-3BA9-0AC144BB6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7F49A-418F-C38B-633F-5E2558579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4722A-36D1-1247-57D0-39AF4DF7BB24}"/>
              </a:ext>
            </a:extLst>
          </p:cNvPr>
          <p:cNvSpPr>
            <a:spLocks noGrp="1"/>
          </p:cNvSpPr>
          <p:nvPr>
            <p:ph type="body" idx="1"/>
          </p:nvPr>
        </p:nvSpPr>
        <p:spPr/>
        <p:txBody>
          <a:bodyPr/>
          <a:lstStyle/>
          <a:p>
            <a:r>
              <a:rPr lang="en-US" dirty="0"/>
              <a:t>This is a sign on the ground in my garden to remind me all the time not let the weeds take hold.</a:t>
            </a:r>
          </a:p>
        </p:txBody>
      </p:sp>
      <p:sp>
        <p:nvSpPr>
          <p:cNvPr id="4" name="Slide Number Placeholder 3">
            <a:extLst>
              <a:ext uri="{FF2B5EF4-FFF2-40B4-BE49-F238E27FC236}">
                <a16:creationId xmlns:a16="http://schemas.microsoft.com/office/drawing/2014/main" id="{17FF1EC0-3CF1-0493-955A-CF3BC51F593B}"/>
              </a:ext>
            </a:extLst>
          </p:cNvPr>
          <p:cNvSpPr>
            <a:spLocks noGrp="1"/>
          </p:cNvSpPr>
          <p:nvPr>
            <p:ph type="sldNum" sz="quarter" idx="5"/>
          </p:nvPr>
        </p:nvSpPr>
        <p:spPr/>
        <p:txBody>
          <a:bodyPr/>
          <a:lstStyle/>
          <a:p>
            <a:fld id="{FA59515C-6F56-794A-9FE9-7756D01E0117}" type="slidenum">
              <a:rPr lang="en-US" altLang="en-US" smtClean="0"/>
              <a:pPr/>
              <a:t>23</a:t>
            </a:fld>
            <a:endParaRPr lang="en-US" altLang="en-US"/>
          </a:p>
        </p:txBody>
      </p:sp>
    </p:spTree>
    <p:extLst>
      <p:ext uri="{BB962C8B-B14F-4D97-AF65-F5344CB8AC3E}">
        <p14:creationId xmlns:p14="http://schemas.microsoft.com/office/powerpoint/2010/main" val="279067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E8891-B648-FE5E-E64B-BEC7EDF49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96694-CEA2-4506-BF6E-7A22BC118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C0F47-07CD-FCB8-673C-3F9184416624}"/>
              </a:ext>
            </a:extLst>
          </p:cNvPr>
          <p:cNvSpPr>
            <a:spLocks noGrp="1"/>
          </p:cNvSpPr>
          <p:nvPr>
            <p:ph type="body" idx="1"/>
          </p:nvPr>
        </p:nvSpPr>
        <p:spPr/>
        <p:txBody>
          <a:bodyPr/>
          <a:lstStyle/>
          <a:p>
            <a:r>
              <a:rPr lang="en-US" dirty="0"/>
              <a:t>This is what a ladybug Largo looks like, so please don’t kill it. It’s a good guy. It’s just looks like an alligator.</a:t>
            </a:r>
          </a:p>
        </p:txBody>
      </p:sp>
      <p:sp>
        <p:nvSpPr>
          <p:cNvPr id="4" name="Slide Number Placeholder 3">
            <a:extLst>
              <a:ext uri="{FF2B5EF4-FFF2-40B4-BE49-F238E27FC236}">
                <a16:creationId xmlns:a16="http://schemas.microsoft.com/office/drawing/2014/main" id="{2DCDF8FC-0D97-F84F-3F8F-325CA56B32E0}"/>
              </a:ext>
            </a:extLst>
          </p:cNvPr>
          <p:cNvSpPr>
            <a:spLocks noGrp="1"/>
          </p:cNvSpPr>
          <p:nvPr>
            <p:ph type="sldNum" sz="quarter" idx="5"/>
          </p:nvPr>
        </p:nvSpPr>
        <p:spPr/>
        <p:txBody>
          <a:bodyPr/>
          <a:lstStyle/>
          <a:p>
            <a:fld id="{FA59515C-6F56-794A-9FE9-7756D01E0117}" type="slidenum">
              <a:rPr lang="en-US" altLang="en-US" smtClean="0"/>
              <a:pPr/>
              <a:t>24</a:t>
            </a:fld>
            <a:endParaRPr lang="en-US" altLang="en-US"/>
          </a:p>
        </p:txBody>
      </p:sp>
    </p:spTree>
    <p:extLst>
      <p:ext uri="{BB962C8B-B14F-4D97-AF65-F5344CB8AC3E}">
        <p14:creationId xmlns:p14="http://schemas.microsoft.com/office/powerpoint/2010/main" val="272033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26</a:t>
            </a:fld>
            <a:endParaRPr lang="en-US" altLang="en-US"/>
          </a:p>
        </p:txBody>
      </p:sp>
    </p:spTree>
    <p:extLst>
      <p:ext uri="{BB962C8B-B14F-4D97-AF65-F5344CB8AC3E}">
        <p14:creationId xmlns:p14="http://schemas.microsoft.com/office/powerpoint/2010/main" val="17113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5</a:t>
            </a:fld>
            <a:endParaRPr lang="en-US" altLang="en-US"/>
          </a:p>
        </p:txBody>
      </p:sp>
    </p:spTree>
    <p:extLst>
      <p:ext uri="{BB962C8B-B14F-4D97-AF65-F5344CB8AC3E}">
        <p14:creationId xmlns:p14="http://schemas.microsoft.com/office/powerpoint/2010/main" val="308499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81838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Gardening has always been my passion. Today I’m going to talk about salvias also known as sage. I love all things gardening but salvias are my favorite. There are so many varieties to choose from and I will go </a:t>
            </a:r>
            <a:r>
              <a:rPr lang="en-US" sz="1200" dirty="0">
                <a:latin typeface="Arial" panose="020B0604020202020204" pitchFamily="34" charset="0"/>
                <a:ea typeface="Times New Roman" panose="02020603050405020304" pitchFamily="18" charset="0"/>
              </a:rPr>
              <a:t>over </a:t>
            </a:r>
            <a:r>
              <a:rPr lang="en-US" sz="1200" dirty="0">
                <a:effectLst/>
                <a:latin typeface="Arial" panose="020B0604020202020204" pitchFamily="34" charset="0"/>
                <a:ea typeface="Times New Roman" panose="02020603050405020304" pitchFamily="18" charset="0"/>
              </a:rPr>
              <a:t>some of them with you.  I will show you the photos that I have taken of salvias in my garden and we will talk a little about each one and how they are different. If you have any questions during the talk feel free to ask. I hope you all have a garden and if not I hope after this talk you will be convinced to create one.</a:t>
            </a:r>
            <a:endParaRPr lang="en-US" dirty="0"/>
          </a:p>
          <a:p>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7</a:t>
            </a:fld>
            <a:endParaRPr lang="en-US" altLang="en-US"/>
          </a:p>
        </p:txBody>
      </p:sp>
    </p:spTree>
    <p:extLst>
      <p:ext uri="{BB962C8B-B14F-4D97-AF65-F5344CB8AC3E}">
        <p14:creationId xmlns:p14="http://schemas.microsoft.com/office/powerpoint/2010/main" val="77964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didn’t realize this was a sage the first time I spotted it and much to my surprise. It shows how Salvias can be so varied.</a:t>
            </a:r>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10</a:t>
            </a:fld>
            <a:endParaRPr lang="en-US" altLang="en-US"/>
          </a:p>
        </p:txBody>
      </p:sp>
    </p:spTree>
    <p:extLst>
      <p:ext uri="{BB962C8B-B14F-4D97-AF65-F5344CB8AC3E}">
        <p14:creationId xmlns:p14="http://schemas.microsoft.com/office/powerpoint/2010/main" val="557817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not a California native, is a gorgeous plant and easy to grow in the north California garden. It has the distinctive arrows shaped leaves of sages, and it is best to use gloves when pruning because they underside of the leaves have hairs that can be scratchy to the skin.</a:t>
            </a:r>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11</a:t>
            </a:fld>
            <a:endParaRPr lang="en-US" altLang="en-US"/>
          </a:p>
        </p:txBody>
      </p:sp>
    </p:spTree>
    <p:extLst>
      <p:ext uri="{BB962C8B-B14F-4D97-AF65-F5344CB8AC3E}">
        <p14:creationId xmlns:p14="http://schemas.microsoft.com/office/powerpoint/2010/main" val="117904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my favorite sages. It just seems to never stop growing and like all stages it is visited by all kinds of pollinators, especially hummingbirds. Cut old stems to the ground; this Salvia doesn’t stop blooming. You can grow it from pieces of old clumps with roots attached. It is so forgiving.</a:t>
            </a:r>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12</a:t>
            </a:fld>
            <a:endParaRPr lang="en-US" altLang="en-US"/>
          </a:p>
        </p:txBody>
      </p:sp>
    </p:spTree>
    <p:extLst>
      <p:ext uri="{BB962C8B-B14F-4D97-AF65-F5344CB8AC3E}">
        <p14:creationId xmlns:p14="http://schemas.microsoft.com/office/powerpoint/2010/main" val="94350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leaves of this unique Sylvia actually smell like pineapple. The one pictured above is called golden delicious.  I often use the leaves on top of my roast pork roast in the oven. It has a wonderful fragrance in the garden.</a:t>
            </a:r>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13</a:t>
            </a:fld>
            <a:endParaRPr lang="en-US" altLang="en-US"/>
          </a:p>
        </p:txBody>
      </p:sp>
    </p:spTree>
    <p:extLst>
      <p:ext uri="{BB962C8B-B14F-4D97-AF65-F5344CB8AC3E}">
        <p14:creationId xmlns:p14="http://schemas.microsoft.com/office/powerpoint/2010/main" val="220496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titillium web" panose="020F0502020204030204" pitchFamily="34" charset="0"/>
              </a:rPr>
              <a:t>‘Mirage’ is a type of </a:t>
            </a:r>
            <a:r>
              <a:rPr lang="en-US" b="0" i="1" u="none" strike="noStrike" dirty="0">
                <a:solidFill>
                  <a:srgbClr val="000000"/>
                </a:solidFill>
                <a:effectLst/>
                <a:latin typeface="titillium web" panose="020F0502020204030204" pitchFamily="34" charset="0"/>
              </a:rPr>
              <a:t>Salvia </a:t>
            </a:r>
            <a:r>
              <a:rPr lang="en-US" b="0" i="1" u="none" strike="noStrike" dirty="0" err="1">
                <a:solidFill>
                  <a:srgbClr val="000000"/>
                </a:solidFill>
                <a:effectLst/>
                <a:latin typeface="titillium web" panose="020F0502020204030204" pitchFamily="34" charset="0"/>
              </a:rPr>
              <a:t>greggii</a:t>
            </a:r>
            <a:r>
              <a:rPr lang="en-US" b="0" i="0" u="none" strike="noStrike" dirty="0">
                <a:solidFill>
                  <a:srgbClr val="000000"/>
                </a:solidFill>
                <a:effectLst/>
                <a:latin typeface="titillium web" panose="020F0502020204030204" pitchFamily="34" charset="0"/>
              </a:rPr>
              <a:t>.  Growing to only about 18" tall, this low growing salvia makes an excellent container plant. Like other salvias, is drought tolerant once established and blooms throughout the Spring, Summer, and Fall months. Deer and rabbit resistant. Perennial zones 7-9. </a:t>
            </a:r>
            <a:endParaRPr lang="en-US" dirty="0"/>
          </a:p>
        </p:txBody>
      </p:sp>
      <p:sp>
        <p:nvSpPr>
          <p:cNvPr id="4" name="Slide Number Placeholder 3"/>
          <p:cNvSpPr>
            <a:spLocks noGrp="1"/>
          </p:cNvSpPr>
          <p:nvPr>
            <p:ph type="sldNum" sz="quarter" idx="5"/>
          </p:nvPr>
        </p:nvSpPr>
        <p:spPr/>
        <p:txBody>
          <a:bodyPr/>
          <a:lstStyle/>
          <a:p>
            <a:fld id="{FA59515C-6F56-794A-9FE9-7756D01E0117}" type="slidenum">
              <a:rPr lang="en-US" altLang="en-US" smtClean="0"/>
              <a:pPr/>
              <a:t>14</a:t>
            </a:fld>
            <a:endParaRPr lang="en-US" altLang="en-US"/>
          </a:p>
        </p:txBody>
      </p:sp>
    </p:spTree>
    <p:extLst>
      <p:ext uri="{BB962C8B-B14F-4D97-AF65-F5344CB8AC3E}">
        <p14:creationId xmlns:p14="http://schemas.microsoft.com/office/powerpoint/2010/main" val="2938013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B43C9D-FFF3-F03C-4F77-66AF22B13F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BAA6CB-505E-C49A-B433-75F662AA38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483F3A-300F-55DD-DF26-640B2F093559}"/>
              </a:ext>
            </a:extLst>
          </p:cNvPr>
          <p:cNvSpPr>
            <a:spLocks noGrp="1" noChangeArrowheads="1"/>
          </p:cNvSpPr>
          <p:nvPr>
            <p:ph type="sldNum" sz="quarter" idx="12"/>
          </p:nvPr>
        </p:nvSpPr>
        <p:spPr>
          <a:ln/>
        </p:spPr>
        <p:txBody>
          <a:bodyPr/>
          <a:lstStyle>
            <a:lvl1pPr>
              <a:defRPr/>
            </a:lvl1pPr>
          </a:lstStyle>
          <a:p>
            <a:fld id="{CFBD0F41-7098-994A-BEC2-8F70897DAF9F}" type="slidenum">
              <a:rPr lang="en-US" altLang="en-US"/>
              <a:pPr/>
              <a:t>‹#›</a:t>
            </a:fld>
            <a:endParaRPr lang="en-US" altLang="en-US"/>
          </a:p>
        </p:txBody>
      </p:sp>
    </p:spTree>
    <p:extLst>
      <p:ext uri="{BB962C8B-B14F-4D97-AF65-F5344CB8AC3E}">
        <p14:creationId xmlns:p14="http://schemas.microsoft.com/office/powerpoint/2010/main" val="25558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DC5988-84C9-4F1D-EBC9-4A8A0B0C2D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A874B-DAFB-4931-B977-9CAE2FFC17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74C27E-9FD7-EAE1-6A32-E03CC833B697}"/>
              </a:ext>
            </a:extLst>
          </p:cNvPr>
          <p:cNvSpPr>
            <a:spLocks noGrp="1" noChangeArrowheads="1"/>
          </p:cNvSpPr>
          <p:nvPr>
            <p:ph type="sldNum" sz="quarter" idx="12"/>
          </p:nvPr>
        </p:nvSpPr>
        <p:spPr>
          <a:ln/>
        </p:spPr>
        <p:txBody>
          <a:bodyPr/>
          <a:lstStyle>
            <a:lvl1pPr>
              <a:defRPr/>
            </a:lvl1pPr>
          </a:lstStyle>
          <a:p>
            <a:fld id="{B21844B6-19CD-BE42-B9EA-0462690F786F}" type="slidenum">
              <a:rPr lang="en-US" altLang="en-US"/>
              <a:pPr/>
              <a:t>‹#›</a:t>
            </a:fld>
            <a:endParaRPr lang="en-US" altLang="en-US"/>
          </a:p>
        </p:txBody>
      </p:sp>
    </p:spTree>
    <p:extLst>
      <p:ext uri="{BB962C8B-B14F-4D97-AF65-F5344CB8AC3E}">
        <p14:creationId xmlns:p14="http://schemas.microsoft.com/office/powerpoint/2010/main" val="1638345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289020-1E4F-5ACA-A4EE-11FD76ED9E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B0D7A7-7E7F-7B90-D14D-1986B1EA67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6E67C5-D1BD-9303-062C-641E8B4F8EF3}"/>
              </a:ext>
            </a:extLst>
          </p:cNvPr>
          <p:cNvSpPr>
            <a:spLocks noGrp="1" noChangeArrowheads="1"/>
          </p:cNvSpPr>
          <p:nvPr>
            <p:ph type="sldNum" sz="quarter" idx="12"/>
          </p:nvPr>
        </p:nvSpPr>
        <p:spPr>
          <a:ln/>
        </p:spPr>
        <p:txBody>
          <a:bodyPr/>
          <a:lstStyle>
            <a:lvl1pPr>
              <a:defRPr/>
            </a:lvl1pPr>
          </a:lstStyle>
          <a:p>
            <a:fld id="{CCDF8C80-D7CA-5F48-947C-21DEA4E7201E}" type="slidenum">
              <a:rPr lang="en-US" altLang="en-US"/>
              <a:pPr/>
              <a:t>‹#›</a:t>
            </a:fld>
            <a:endParaRPr lang="en-US" altLang="en-US"/>
          </a:p>
        </p:txBody>
      </p:sp>
    </p:spTree>
    <p:extLst>
      <p:ext uri="{BB962C8B-B14F-4D97-AF65-F5344CB8AC3E}">
        <p14:creationId xmlns:p14="http://schemas.microsoft.com/office/powerpoint/2010/main" val="2659601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a:extLst>
              <a:ext uri="{FF2B5EF4-FFF2-40B4-BE49-F238E27FC236}">
                <a16:creationId xmlns:a16="http://schemas.microsoft.com/office/drawing/2014/main" id="{DA2CD5C0-CD83-38F8-47B9-736C5411CC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F7D2A0-9E10-088A-C81C-3220BE486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A5C9CC-3673-A2CF-1054-944105B32229}"/>
              </a:ext>
            </a:extLst>
          </p:cNvPr>
          <p:cNvSpPr>
            <a:spLocks noGrp="1" noChangeArrowheads="1"/>
          </p:cNvSpPr>
          <p:nvPr>
            <p:ph type="sldNum" sz="quarter" idx="12"/>
          </p:nvPr>
        </p:nvSpPr>
        <p:spPr>
          <a:ln/>
        </p:spPr>
        <p:txBody>
          <a:bodyPr/>
          <a:lstStyle>
            <a:lvl1pPr>
              <a:defRPr/>
            </a:lvl1pPr>
          </a:lstStyle>
          <a:p>
            <a:fld id="{25F52117-FDB6-4B40-A292-5CB15C7419B5}" type="slidenum">
              <a:rPr lang="en-US" altLang="en-US"/>
              <a:pPr/>
              <a:t>‹#›</a:t>
            </a:fld>
            <a:endParaRPr lang="en-US" altLang="en-US"/>
          </a:p>
        </p:txBody>
      </p:sp>
    </p:spTree>
    <p:extLst>
      <p:ext uri="{BB962C8B-B14F-4D97-AF65-F5344CB8AC3E}">
        <p14:creationId xmlns:p14="http://schemas.microsoft.com/office/powerpoint/2010/main" val="98319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370881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ADCA7A-5FEB-2F9E-BA54-47A8ED3890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0341A0-1E7E-0F92-AF22-0C7F06F6E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3F8DBA-8341-9231-5777-59E4C80584D1}"/>
              </a:ext>
            </a:extLst>
          </p:cNvPr>
          <p:cNvSpPr>
            <a:spLocks noGrp="1" noChangeArrowheads="1"/>
          </p:cNvSpPr>
          <p:nvPr>
            <p:ph type="sldNum" sz="quarter" idx="12"/>
          </p:nvPr>
        </p:nvSpPr>
        <p:spPr>
          <a:ln/>
        </p:spPr>
        <p:txBody>
          <a:bodyPr/>
          <a:lstStyle>
            <a:lvl1pPr>
              <a:defRPr/>
            </a:lvl1pPr>
          </a:lstStyle>
          <a:p>
            <a:fld id="{1ABB20BF-3532-2A4D-B95A-64BA1481EEE1}" type="slidenum">
              <a:rPr lang="en-US" altLang="en-US"/>
              <a:pPr/>
              <a:t>‹#›</a:t>
            </a:fld>
            <a:endParaRPr lang="en-US" altLang="en-US"/>
          </a:p>
        </p:txBody>
      </p:sp>
    </p:spTree>
    <p:extLst>
      <p:ext uri="{BB962C8B-B14F-4D97-AF65-F5344CB8AC3E}">
        <p14:creationId xmlns:p14="http://schemas.microsoft.com/office/powerpoint/2010/main" val="48859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C5054A-E358-64FB-882E-3D75D2EE3C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658C94-7052-4DAB-BEE2-4B3DCAB40B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161AF9-A03D-2898-5D96-D77239E32D2E}"/>
              </a:ext>
            </a:extLst>
          </p:cNvPr>
          <p:cNvSpPr>
            <a:spLocks noGrp="1" noChangeArrowheads="1"/>
          </p:cNvSpPr>
          <p:nvPr>
            <p:ph type="sldNum" sz="quarter" idx="12"/>
          </p:nvPr>
        </p:nvSpPr>
        <p:spPr>
          <a:ln/>
        </p:spPr>
        <p:txBody>
          <a:bodyPr/>
          <a:lstStyle>
            <a:lvl1pPr>
              <a:defRPr/>
            </a:lvl1pPr>
          </a:lstStyle>
          <a:p>
            <a:fld id="{53CF2C23-0C7C-674D-8FF4-5B0FABDC8096}" type="slidenum">
              <a:rPr lang="en-US" altLang="en-US"/>
              <a:pPr/>
              <a:t>‹#›</a:t>
            </a:fld>
            <a:endParaRPr lang="en-US" altLang="en-US"/>
          </a:p>
        </p:txBody>
      </p:sp>
    </p:spTree>
    <p:extLst>
      <p:ext uri="{BB962C8B-B14F-4D97-AF65-F5344CB8AC3E}">
        <p14:creationId xmlns:p14="http://schemas.microsoft.com/office/powerpoint/2010/main" val="183947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7E3616-320D-8EC5-901A-1BCC4BF759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0034F0-6B78-8917-57A8-7056A40CB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8B14EE-B178-9A3C-E24E-274CF9931B47}"/>
              </a:ext>
            </a:extLst>
          </p:cNvPr>
          <p:cNvSpPr>
            <a:spLocks noGrp="1" noChangeArrowheads="1"/>
          </p:cNvSpPr>
          <p:nvPr>
            <p:ph type="sldNum" sz="quarter" idx="12"/>
          </p:nvPr>
        </p:nvSpPr>
        <p:spPr>
          <a:ln/>
        </p:spPr>
        <p:txBody>
          <a:bodyPr/>
          <a:lstStyle>
            <a:lvl1pPr>
              <a:defRPr/>
            </a:lvl1pPr>
          </a:lstStyle>
          <a:p>
            <a:fld id="{618B33B6-A6E4-5049-9D4D-E52665DC0782}" type="slidenum">
              <a:rPr lang="en-US" altLang="en-US"/>
              <a:pPr/>
              <a:t>‹#›</a:t>
            </a:fld>
            <a:endParaRPr lang="en-US" altLang="en-US"/>
          </a:p>
        </p:txBody>
      </p:sp>
    </p:spTree>
    <p:extLst>
      <p:ext uri="{BB962C8B-B14F-4D97-AF65-F5344CB8AC3E}">
        <p14:creationId xmlns:p14="http://schemas.microsoft.com/office/powerpoint/2010/main" val="455923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121752-589B-E70A-B071-582F2C8CA3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C13EFC-3093-0C42-ADD0-CE5BE4A8E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A130822-A53E-528C-9F23-269DF7A8C521}"/>
              </a:ext>
            </a:extLst>
          </p:cNvPr>
          <p:cNvSpPr>
            <a:spLocks noGrp="1" noChangeArrowheads="1"/>
          </p:cNvSpPr>
          <p:nvPr>
            <p:ph type="sldNum" sz="quarter" idx="12"/>
          </p:nvPr>
        </p:nvSpPr>
        <p:spPr>
          <a:ln/>
        </p:spPr>
        <p:txBody>
          <a:bodyPr/>
          <a:lstStyle>
            <a:lvl1pPr>
              <a:defRPr/>
            </a:lvl1pPr>
          </a:lstStyle>
          <a:p>
            <a:fld id="{0F70B24E-B2E4-6043-834D-C1C3FC5E185F}" type="slidenum">
              <a:rPr lang="en-US" altLang="en-US"/>
              <a:pPr/>
              <a:t>‹#›</a:t>
            </a:fld>
            <a:endParaRPr lang="en-US" altLang="en-US"/>
          </a:p>
        </p:txBody>
      </p:sp>
    </p:spTree>
    <p:extLst>
      <p:ext uri="{BB962C8B-B14F-4D97-AF65-F5344CB8AC3E}">
        <p14:creationId xmlns:p14="http://schemas.microsoft.com/office/powerpoint/2010/main" val="403014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B5277F-C1C1-2AD7-6A79-37B41CC6F5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78BCEAD-18DD-FE76-95FE-45DBF4D8E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182A791-FE51-4EFF-748E-32C9EC72C732}"/>
              </a:ext>
            </a:extLst>
          </p:cNvPr>
          <p:cNvSpPr>
            <a:spLocks noGrp="1" noChangeArrowheads="1"/>
          </p:cNvSpPr>
          <p:nvPr>
            <p:ph type="sldNum" sz="quarter" idx="12"/>
          </p:nvPr>
        </p:nvSpPr>
        <p:spPr>
          <a:ln/>
        </p:spPr>
        <p:txBody>
          <a:bodyPr/>
          <a:lstStyle>
            <a:lvl1pPr>
              <a:defRPr/>
            </a:lvl1pPr>
          </a:lstStyle>
          <a:p>
            <a:fld id="{3E34461D-0D1D-FC47-A934-811929AB248F}" type="slidenum">
              <a:rPr lang="en-US" altLang="en-US"/>
              <a:pPr/>
              <a:t>‹#›</a:t>
            </a:fld>
            <a:endParaRPr lang="en-US" altLang="en-US"/>
          </a:p>
        </p:txBody>
      </p:sp>
    </p:spTree>
    <p:extLst>
      <p:ext uri="{BB962C8B-B14F-4D97-AF65-F5344CB8AC3E}">
        <p14:creationId xmlns:p14="http://schemas.microsoft.com/office/powerpoint/2010/main" val="112975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330D44-BA2D-515C-3ED3-A36639BD0F9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75D866-8A2D-A8EA-79CE-80EE115CDC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5F1731-C64D-28CF-DC36-84DE0AD56745}"/>
              </a:ext>
            </a:extLst>
          </p:cNvPr>
          <p:cNvSpPr>
            <a:spLocks noGrp="1" noChangeArrowheads="1"/>
          </p:cNvSpPr>
          <p:nvPr>
            <p:ph type="sldNum" sz="quarter" idx="12"/>
          </p:nvPr>
        </p:nvSpPr>
        <p:spPr>
          <a:ln/>
        </p:spPr>
        <p:txBody>
          <a:bodyPr/>
          <a:lstStyle>
            <a:lvl1pPr>
              <a:defRPr/>
            </a:lvl1pPr>
          </a:lstStyle>
          <a:p>
            <a:fld id="{D9BB260A-3929-664F-AD0A-6C9FED88CAEF}" type="slidenum">
              <a:rPr lang="en-US" altLang="en-US"/>
              <a:pPr/>
              <a:t>‹#›</a:t>
            </a:fld>
            <a:endParaRPr lang="en-US" altLang="en-US"/>
          </a:p>
        </p:txBody>
      </p:sp>
    </p:spTree>
    <p:extLst>
      <p:ext uri="{BB962C8B-B14F-4D97-AF65-F5344CB8AC3E}">
        <p14:creationId xmlns:p14="http://schemas.microsoft.com/office/powerpoint/2010/main" val="27889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9B38DE-E1B4-1680-EB99-FDD3A0B30D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19E622-BAAE-F6EE-940E-77C15C09F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A9EB65-D17E-855F-41B9-0B304C1C348B}"/>
              </a:ext>
            </a:extLst>
          </p:cNvPr>
          <p:cNvSpPr>
            <a:spLocks noGrp="1" noChangeArrowheads="1"/>
          </p:cNvSpPr>
          <p:nvPr>
            <p:ph type="sldNum" sz="quarter" idx="12"/>
          </p:nvPr>
        </p:nvSpPr>
        <p:spPr>
          <a:ln/>
        </p:spPr>
        <p:txBody>
          <a:bodyPr/>
          <a:lstStyle>
            <a:lvl1pPr>
              <a:defRPr/>
            </a:lvl1pPr>
          </a:lstStyle>
          <a:p>
            <a:fld id="{4695E0E8-2326-C945-999F-885217944042}" type="slidenum">
              <a:rPr lang="en-US" altLang="en-US"/>
              <a:pPr/>
              <a:t>‹#›</a:t>
            </a:fld>
            <a:endParaRPr lang="en-US" altLang="en-US"/>
          </a:p>
        </p:txBody>
      </p:sp>
    </p:spTree>
    <p:extLst>
      <p:ext uri="{BB962C8B-B14F-4D97-AF65-F5344CB8AC3E}">
        <p14:creationId xmlns:p14="http://schemas.microsoft.com/office/powerpoint/2010/main" val="315469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B7362F4-A3B9-FB33-F24F-CDD71A8F4E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AD8411-8730-2A23-4C1A-97D079E574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533389-24E5-F77D-C9E8-4F0735DF8B24}"/>
              </a:ext>
            </a:extLst>
          </p:cNvPr>
          <p:cNvSpPr>
            <a:spLocks noGrp="1" noChangeArrowheads="1"/>
          </p:cNvSpPr>
          <p:nvPr>
            <p:ph type="sldNum" sz="quarter" idx="12"/>
          </p:nvPr>
        </p:nvSpPr>
        <p:spPr>
          <a:ln/>
        </p:spPr>
        <p:txBody>
          <a:bodyPr/>
          <a:lstStyle>
            <a:lvl1pPr>
              <a:defRPr/>
            </a:lvl1pPr>
          </a:lstStyle>
          <a:p>
            <a:fld id="{9D0946DA-C69B-A447-9A7F-52DC3F76C8BE}" type="slidenum">
              <a:rPr lang="en-US" altLang="en-US"/>
              <a:pPr/>
              <a:t>‹#›</a:t>
            </a:fld>
            <a:endParaRPr lang="en-US" altLang="en-US"/>
          </a:p>
        </p:txBody>
      </p:sp>
    </p:spTree>
    <p:extLst>
      <p:ext uri="{BB962C8B-B14F-4D97-AF65-F5344CB8AC3E}">
        <p14:creationId xmlns:p14="http://schemas.microsoft.com/office/powerpoint/2010/main" val="170225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FEDED">
            <a:alpha val="0"/>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8B47604-9AAE-9DA8-18DD-316E7A62CFE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6347935-B5F8-4B5E-8D72-C4636873398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E98ACF9-B742-AC84-D05D-7FD8D68B7E8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F79C1EF-5B77-B6D9-A429-74F0854220A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E2E7174-1B0C-D8DA-5A2B-FF90221F2EA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9F3FD9F5-7209-9E4D-A5D9-8F841C8A5C8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xerces.org/blog/day-without-invertebrates" TargetMode="External"/><Relationship Id="rId2" Type="http://schemas.openxmlformats.org/officeDocument/2006/relationships/hyperlink" Target="https://hgic.clemson.edu/factsheet/salvia/" TargetMode="External"/><Relationship Id="rId1" Type="http://schemas.openxmlformats.org/officeDocument/2006/relationships/slideLayout" Target="../slideLayouts/slideLayout2.xml"/><Relationship Id="rId4" Type="http://schemas.openxmlformats.org/officeDocument/2006/relationships/hyperlink" Target="https://arboretum.ucdavis.edu/allstars_browse.aspx?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1D60114-043D-310D-0C99-DAF1F76A7D54}"/>
              </a:ext>
            </a:extLst>
          </p:cNvPr>
          <p:cNvSpPr>
            <a:spLocks noGrp="1" noChangeArrowheads="1"/>
          </p:cNvSpPr>
          <p:nvPr>
            <p:ph type="ctrTitle"/>
          </p:nvPr>
        </p:nvSpPr>
        <p:spPr>
          <a:xfrm>
            <a:off x="1731264" y="495300"/>
            <a:ext cx="3526536" cy="1371600"/>
          </a:xfrm>
        </p:spPr>
        <p:txBody>
          <a:bodyPr/>
          <a:lstStyle/>
          <a:p>
            <a:pPr algn="r" eaLnBrk="1" hangingPunct="1">
              <a:defRPr/>
            </a:pPr>
            <a:r>
              <a:rPr lang="en-US" sz="4000" dirty="0"/>
              <a:t>SALVIAS</a:t>
            </a:r>
          </a:p>
        </p:txBody>
      </p:sp>
      <p:pic>
        <p:nvPicPr>
          <p:cNvPr id="3075" name="Picture 4" descr="NEW Aromatherapy Hybrid Tea Rose">
            <a:extLst>
              <a:ext uri="{FF2B5EF4-FFF2-40B4-BE49-F238E27FC236}">
                <a16:creationId xmlns:a16="http://schemas.microsoft.com/office/drawing/2014/main" id="{73CBF6B3-9462-A672-891C-BD2DD4526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1752600"/>
            <a:ext cx="15922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potting">
            <a:extLst>
              <a:ext uri="{FF2B5EF4-FFF2-40B4-BE49-F238E27FC236}">
                <a16:creationId xmlns:a16="http://schemas.microsoft.com/office/drawing/2014/main" id="{F3054B23-B4DD-1605-87BB-6B7D0DD61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6851">
            <a:off x="609600" y="1747838"/>
            <a:ext cx="19081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descr="growing-plant-animated.gif">
            <a:extLst>
              <a:ext uri="{FF2B5EF4-FFF2-40B4-BE49-F238E27FC236}">
                <a16:creationId xmlns:a16="http://schemas.microsoft.com/office/drawing/2014/main" id="{2D3EFB75-F54C-00C7-F583-21A528BAD3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106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373A5172-2413-AD4A-8F94-B472CE97DD52}"/>
              </a:ext>
            </a:extLst>
          </p:cNvPr>
          <p:cNvSpPr>
            <a:spLocks noGrp="1"/>
          </p:cNvSpPr>
          <p:nvPr>
            <p:ph type="subTitle" idx="1"/>
          </p:nvPr>
        </p:nvSpPr>
        <p:spPr>
          <a:xfrm>
            <a:off x="1371600" y="4232408"/>
            <a:ext cx="6400800" cy="1406392"/>
          </a:xfrm>
        </p:spPr>
        <p:txBody>
          <a:bodyPr/>
          <a:lstStyle/>
          <a:p>
            <a:r>
              <a:rPr lang="en-US" dirty="0"/>
              <a:t>MORE FAMILIARLY KNOWN AS SAGE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AE52-A1B7-8911-E922-F014D0DD2D7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ARGENTEA ‘ARTEMIS’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silver sage, </a:t>
            </a:r>
            <a:r>
              <a:rPr lang="en-US" dirty="0" err="1">
                <a:latin typeface="Calibri" panose="020F0502020204030204" pitchFamily="34" charset="0"/>
                <a:cs typeface="Calibri" panose="020F0502020204030204" pitchFamily="34" charset="0"/>
              </a:rPr>
              <a:t>artemis</a:t>
            </a:r>
            <a:r>
              <a:rPr lang="en-US" dirty="0">
                <a:latin typeface="Calibri" panose="020F0502020204030204" pitchFamily="34" charset="0"/>
                <a:cs typeface="Calibri" panose="020F0502020204030204" pitchFamily="34" charset="0"/>
              </a:rPr>
              <a:t> sage</a:t>
            </a:r>
          </a:p>
        </p:txBody>
      </p:sp>
      <p:pic>
        <p:nvPicPr>
          <p:cNvPr id="5" name="Content Placeholder 4" descr="A plant with a white and grey plant&#10;&#10;Description automatically generated with medium confidence">
            <a:extLst>
              <a:ext uri="{FF2B5EF4-FFF2-40B4-BE49-F238E27FC236}">
                <a16:creationId xmlns:a16="http://schemas.microsoft.com/office/drawing/2014/main" id="{F213B509-0061-9F4C-D517-A6AEF0A53C32}"/>
              </a:ext>
            </a:extLst>
          </p:cNvPr>
          <p:cNvPicPr>
            <a:picLocks noGrp="1" noChangeAspect="1"/>
          </p:cNvPicPr>
          <p:nvPr>
            <p:ph idx="1"/>
          </p:nvPr>
        </p:nvPicPr>
        <p:blipFill>
          <a:blip r:embed="rId3"/>
          <a:stretch>
            <a:fillRect/>
          </a:stretch>
        </p:blipFill>
        <p:spPr>
          <a:xfrm>
            <a:off x="2874764" y="1600200"/>
            <a:ext cx="3394472" cy="4525963"/>
          </a:xfrm>
        </p:spPr>
      </p:pic>
    </p:spTree>
    <p:extLst>
      <p:ext uri="{BB962C8B-B14F-4D97-AF65-F5344CB8AC3E}">
        <p14:creationId xmlns:p14="http://schemas.microsoft.com/office/powerpoint/2010/main" val="127206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2AF4-75AF-D207-D54A-CE029D563F0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CANARIENSIS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Canary Island sage</a:t>
            </a:r>
          </a:p>
        </p:txBody>
      </p:sp>
      <p:pic>
        <p:nvPicPr>
          <p:cNvPr id="5" name="Content Placeholder 4" descr="A purple flowers on a bush&#10;&#10;Description automatically generated">
            <a:extLst>
              <a:ext uri="{FF2B5EF4-FFF2-40B4-BE49-F238E27FC236}">
                <a16:creationId xmlns:a16="http://schemas.microsoft.com/office/drawing/2014/main" id="{357FC1F1-9257-7F9F-26CA-A4450704A876}"/>
              </a:ext>
            </a:extLst>
          </p:cNvPr>
          <p:cNvPicPr>
            <a:picLocks noGrp="1" noChangeAspect="1"/>
          </p:cNvPicPr>
          <p:nvPr>
            <p:ph idx="1"/>
          </p:nvPr>
        </p:nvPicPr>
        <p:blipFill>
          <a:blip r:embed="rId3"/>
          <a:stretch>
            <a:fillRect/>
          </a:stretch>
        </p:blipFill>
        <p:spPr>
          <a:xfrm>
            <a:off x="2872554" y="1600200"/>
            <a:ext cx="3398892" cy="4525963"/>
          </a:xfrm>
        </p:spPr>
      </p:pic>
    </p:spTree>
    <p:extLst>
      <p:ext uri="{BB962C8B-B14F-4D97-AF65-F5344CB8AC3E}">
        <p14:creationId xmlns:p14="http://schemas.microsoft.com/office/powerpoint/2010/main" val="3177800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C14A-7164-EE44-F5B5-BFEEFF1D315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LEUCANTHA</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Mexican bush sage</a:t>
            </a:r>
          </a:p>
        </p:txBody>
      </p:sp>
      <p:pic>
        <p:nvPicPr>
          <p:cNvPr id="7" name="Content Placeholder 6" descr="A bee on a purple flower&#10;&#10;Description automatically generated">
            <a:extLst>
              <a:ext uri="{FF2B5EF4-FFF2-40B4-BE49-F238E27FC236}">
                <a16:creationId xmlns:a16="http://schemas.microsoft.com/office/drawing/2014/main" id="{7877DB2C-0078-2831-06DC-F24939AB62C4}"/>
              </a:ext>
            </a:extLst>
          </p:cNvPr>
          <p:cNvPicPr>
            <a:picLocks noGrp="1" noChangeAspect="1"/>
          </p:cNvPicPr>
          <p:nvPr>
            <p:ph idx="1"/>
          </p:nvPr>
        </p:nvPicPr>
        <p:blipFill>
          <a:blip r:embed="rId3"/>
          <a:stretch>
            <a:fillRect/>
          </a:stretch>
        </p:blipFill>
        <p:spPr>
          <a:xfrm rot="5400000">
            <a:off x="2309018" y="1991004"/>
            <a:ext cx="4525963" cy="3394472"/>
          </a:xfrm>
        </p:spPr>
      </p:pic>
    </p:spTree>
    <p:extLst>
      <p:ext uri="{BB962C8B-B14F-4D97-AF65-F5344CB8AC3E}">
        <p14:creationId xmlns:p14="http://schemas.microsoft.com/office/powerpoint/2010/main" val="3682798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A40B-7F17-795C-F997-6D3271DDBFB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ELEGANS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Pineapple sage</a:t>
            </a:r>
          </a:p>
        </p:txBody>
      </p:sp>
      <p:pic>
        <p:nvPicPr>
          <p:cNvPr id="4" name="Content Placeholder 3">
            <a:extLst>
              <a:ext uri="{FF2B5EF4-FFF2-40B4-BE49-F238E27FC236}">
                <a16:creationId xmlns:a16="http://schemas.microsoft.com/office/drawing/2014/main" id="{BEEA6AA9-31C3-AB23-B29A-AE3570C9CF45}"/>
              </a:ext>
            </a:extLst>
          </p:cNvPr>
          <p:cNvPicPr>
            <a:picLocks noGrp="1" noChangeAspect="1"/>
          </p:cNvPicPr>
          <p:nvPr>
            <p:ph idx="1"/>
          </p:nvPr>
        </p:nvPicPr>
        <p:blipFill>
          <a:blip r:embed="rId3"/>
          <a:stretch>
            <a:fillRect/>
          </a:stretch>
        </p:blipFill>
        <p:spPr>
          <a:xfrm rot="5400000">
            <a:off x="2308225" y="2166739"/>
            <a:ext cx="4525963" cy="3394472"/>
          </a:xfrm>
        </p:spPr>
      </p:pic>
    </p:spTree>
    <p:extLst>
      <p:ext uri="{BB962C8B-B14F-4D97-AF65-F5344CB8AC3E}">
        <p14:creationId xmlns:p14="http://schemas.microsoft.com/office/powerpoint/2010/main" val="415198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73EA-CEFB-6847-75D0-FE7850E2471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‘MIRAGE’</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cherry red sage </a:t>
            </a:r>
          </a:p>
        </p:txBody>
      </p:sp>
      <p:pic>
        <p:nvPicPr>
          <p:cNvPr id="5" name="Content Placeholder 4" descr="A plant with pink flowers&#10;&#10;Description automatically generated">
            <a:extLst>
              <a:ext uri="{FF2B5EF4-FFF2-40B4-BE49-F238E27FC236}">
                <a16:creationId xmlns:a16="http://schemas.microsoft.com/office/drawing/2014/main" id="{BD54B9F4-D131-1FF7-05D3-E95E7D694853}"/>
              </a:ext>
            </a:extLst>
          </p:cNvPr>
          <p:cNvPicPr>
            <a:picLocks noGrp="1" noChangeAspect="1"/>
          </p:cNvPicPr>
          <p:nvPr>
            <p:ph idx="1"/>
          </p:nvPr>
        </p:nvPicPr>
        <p:blipFill>
          <a:blip r:embed="rId3"/>
          <a:stretch>
            <a:fillRect/>
          </a:stretch>
        </p:blipFill>
        <p:spPr>
          <a:xfrm>
            <a:off x="2872554" y="1600200"/>
            <a:ext cx="3398892" cy="4525963"/>
          </a:xfrm>
        </p:spPr>
      </p:pic>
    </p:spTree>
    <p:extLst>
      <p:ext uri="{BB962C8B-B14F-4D97-AF65-F5344CB8AC3E}">
        <p14:creationId xmlns:p14="http://schemas.microsoft.com/office/powerpoint/2010/main" val="1133505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5CF9-479F-6998-CA18-EBAD1017DBC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‘HOT LIPS’</a:t>
            </a:r>
          </a:p>
        </p:txBody>
      </p:sp>
      <p:pic>
        <p:nvPicPr>
          <p:cNvPr id="5" name="Content Placeholder 4" descr="A bush with pink flowers&#10;&#10;Description automatically generated">
            <a:extLst>
              <a:ext uri="{FF2B5EF4-FFF2-40B4-BE49-F238E27FC236}">
                <a16:creationId xmlns:a16="http://schemas.microsoft.com/office/drawing/2014/main" id="{57B221A9-69B4-A3E1-A081-D5E13F1FE6C6}"/>
              </a:ext>
            </a:extLst>
          </p:cNvPr>
          <p:cNvPicPr>
            <a:picLocks noGrp="1" noChangeAspect="1"/>
          </p:cNvPicPr>
          <p:nvPr>
            <p:ph idx="1"/>
          </p:nvPr>
        </p:nvPicPr>
        <p:blipFill>
          <a:blip r:embed="rId3"/>
          <a:stretch>
            <a:fillRect/>
          </a:stretch>
        </p:blipFill>
        <p:spPr>
          <a:xfrm>
            <a:off x="2874764" y="1600200"/>
            <a:ext cx="3394472" cy="4525963"/>
          </a:xfrm>
        </p:spPr>
      </p:pic>
    </p:spTree>
    <p:extLst>
      <p:ext uri="{BB962C8B-B14F-4D97-AF65-F5344CB8AC3E}">
        <p14:creationId xmlns:p14="http://schemas.microsoft.com/office/powerpoint/2010/main" val="329313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EC3C-4A28-EFBE-09DB-5EDCBEEBBEB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‘MYSTIC SPIRES’</a:t>
            </a:r>
          </a:p>
        </p:txBody>
      </p:sp>
      <p:sp>
        <p:nvSpPr>
          <p:cNvPr id="4" name="Content Placeholder 2">
            <a:extLst>
              <a:ext uri="{FF2B5EF4-FFF2-40B4-BE49-F238E27FC236}">
                <a16:creationId xmlns:a16="http://schemas.microsoft.com/office/drawing/2014/main" id="{C5DED5F8-4171-78AB-10AC-17607FEE2A8F}"/>
              </a:ext>
            </a:extLst>
          </p:cNvPr>
          <p:cNvSpPr>
            <a:spLocks noGrp="1"/>
          </p:cNvSpPr>
          <p:nvPr>
            <p:ph idx="1"/>
          </p:nvPr>
        </p:nvSpPr>
        <p:spPr>
          <a:xfrm>
            <a:off x="471616" y="1595437"/>
            <a:ext cx="8229600" cy="4525963"/>
          </a:xfrm>
        </p:spPr>
        <p:txBody>
          <a:bodyPr/>
          <a:lstStyle/>
          <a:p>
            <a:pPr marL="0" indent="0">
              <a:buNone/>
            </a:pPr>
            <a:endParaRPr lang="en-US" dirty="0"/>
          </a:p>
        </p:txBody>
      </p:sp>
      <p:pic>
        <p:nvPicPr>
          <p:cNvPr id="5" name="Picture 2">
            <a:extLst>
              <a:ext uri="{FF2B5EF4-FFF2-40B4-BE49-F238E27FC236}">
                <a16:creationId xmlns:a16="http://schemas.microsoft.com/office/drawing/2014/main" id="{9307E2F0-1AF2-8C53-506F-0A093AA37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24818"/>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701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A58D-C8EE-55CF-3EEC-D2634466FC1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SALVIA ‘AMISTAD’</a:t>
            </a:r>
          </a:p>
        </p:txBody>
      </p:sp>
      <p:pic>
        <p:nvPicPr>
          <p:cNvPr id="5" name="Content Placeholder 4" descr="A close-up of a plant&#10;&#10;Description automatically generated">
            <a:extLst>
              <a:ext uri="{FF2B5EF4-FFF2-40B4-BE49-F238E27FC236}">
                <a16:creationId xmlns:a16="http://schemas.microsoft.com/office/drawing/2014/main" id="{A063F02F-CCC9-A12B-7C1D-CC160EEC2769}"/>
              </a:ext>
            </a:extLst>
          </p:cNvPr>
          <p:cNvPicPr>
            <a:picLocks noGrp="1" noChangeAspect="1"/>
          </p:cNvPicPr>
          <p:nvPr>
            <p:ph idx="1"/>
          </p:nvPr>
        </p:nvPicPr>
        <p:blipFill>
          <a:blip r:embed="rId3"/>
          <a:stretch>
            <a:fillRect/>
          </a:stretch>
        </p:blipFill>
        <p:spPr>
          <a:xfrm>
            <a:off x="2872554" y="1600200"/>
            <a:ext cx="3398892" cy="4525963"/>
          </a:xfrm>
        </p:spPr>
      </p:pic>
    </p:spTree>
    <p:extLst>
      <p:ext uri="{BB962C8B-B14F-4D97-AF65-F5344CB8AC3E}">
        <p14:creationId xmlns:p14="http://schemas.microsoft.com/office/powerpoint/2010/main" val="2085378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2138-FA97-FAC9-CEE2-63861ABDC4F3}"/>
              </a:ext>
            </a:extLst>
          </p:cNvPr>
          <p:cNvSpPr>
            <a:spLocks noGrp="1"/>
          </p:cNvSpPr>
          <p:nvPr>
            <p:ph type="title"/>
          </p:nvPr>
        </p:nvSpPr>
        <p:spPr/>
        <p:txBody>
          <a:bodyPr>
            <a:normAutofit fontScale="90000"/>
          </a:bodyPr>
          <a:lstStyle/>
          <a:p>
            <a:pPr eaLnBrk="1" hangingPunct="1">
              <a:defRPr/>
            </a:pPr>
            <a:r>
              <a:rPr lang="en-US" dirty="0">
                <a:latin typeface="Calibri" panose="020F0502020204030204" pitchFamily="34" charset="0"/>
                <a:cs typeface="Calibri" panose="020F0502020204030204" pitchFamily="34" charset="0"/>
              </a:rPr>
              <a:t>Arboretum All-Star Favorites:</a:t>
            </a:r>
            <a:br>
              <a:rPr lang="en-US"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Perennials</a:t>
            </a:r>
          </a:p>
        </p:txBody>
      </p:sp>
      <p:sp>
        <p:nvSpPr>
          <p:cNvPr id="3" name="Text Placeholder 2">
            <a:extLst>
              <a:ext uri="{FF2B5EF4-FFF2-40B4-BE49-F238E27FC236}">
                <a16:creationId xmlns:a16="http://schemas.microsoft.com/office/drawing/2014/main" id="{A4A06D9D-C480-DC9C-2BFB-FE686BBDF6E3}"/>
              </a:ext>
            </a:extLst>
          </p:cNvPr>
          <p:cNvSpPr>
            <a:spLocks noGrp="1"/>
          </p:cNvSpPr>
          <p:nvPr>
            <p:ph type="body" idx="1"/>
          </p:nvPr>
        </p:nvSpPr>
        <p:spPr>
          <a:xfrm>
            <a:off x="457200" y="1295400"/>
            <a:ext cx="4040188" cy="879475"/>
          </a:xfrm>
        </p:spPr>
        <p:txBody>
          <a:bodyPr>
            <a:normAutofit lnSpcReduction="10000"/>
          </a:bodyPr>
          <a:lstStyle/>
          <a:p>
            <a:pPr eaLnBrk="1" hangingPunct="1">
              <a:defRPr/>
            </a:pPr>
            <a:r>
              <a:rPr lang="en-US" i="1" dirty="0">
                <a:latin typeface="Calibri" panose="020F0502020204030204" pitchFamily="34" charset="0"/>
                <a:cs typeface="Calibri" panose="020F0502020204030204" pitchFamily="34" charset="0"/>
              </a:rPr>
              <a:t>Salvia </a:t>
            </a:r>
            <a:r>
              <a:rPr lang="en-US" i="1" dirty="0" err="1">
                <a:latin typeface="Calibri" panose="020F0502020204030204" pitchFamily="34" charset="0"/>
                <a:cs typeface="Calibri" panose="020F0502020204030204" pitchFamily="34" charset="0"/>
              </a:rPr>
              <a:t>spathacea</a:t>
            </a:r>
            <a:endParaRPr lang="en-US" i="1"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  hummingbird sage </a:t>
            </a:r>
          </a:p>
        </p:txBody>
      </p:sp>
      <p:sp>
        <p:nvSpPr>
          <p:cNvPr id="5" name="Text Placeholder 4">
            <a:extLst>
              <a:ext uri="{FF2B5EF4-FFF2-40B4-BE49-F238E27FC236}">
                <a16:creationId xmlns:a16="http://schemas.microsoft.com/office/drawing/2014/main" id="{79C6657F-B6B1-314D-8233-28342E06683C}"/>
              </a:ext>
            </a:extLst>
          </p:cNvPr>
          <p:cNvSpPr>
            <a:spLocks noGrp="1"/>
          </p:cNvSpPr>
          <p:nvPr>
            <p:ph type="body" sz="quarter" idx="3"/>
          </p:nvPr>
        </p:nvSpPr>
        <p:spPr>
          <a:xfrm>
            <a:off x="4645025" y="1676399"/>
            <a:ext cx="4041775" cy="498476"/>
          </a:xfrm>
        </p:spPr>
        <p:txBody>
          <a:bodyPr/>
          <a:lstStyle/>
          <a:p>
            <a:pPr eaLnBrk="1" hangingPunct="1">
              <a:defRPr/>
            </a:pPr>
            <a:r>
              <a:rPr lang="en-US" dirty="0">
                <a:latin typeface="Calibri" panose="020F0502020204030204" pitchFamily="34" charset="0"/>
                <a:cs typeface="Calibri" panose="020F0502020204030204" pitchFamily="34" charset="0"/>
              </a:rPr>
              <a:t>Easy to grow</a:t>
            </a:r>
          </a:p>
        </p:txBody>
      </p:sp>
      <p:sp>
        <p:nvSpPr>
          <p:cNvPr id="6" name="Content Placeholder 5">
            <a:extLst>
              <a:ext uri="{FF2B5EF4-FFF2-40B4-BE49-F238E27FC236}">
                <a16:creationId xmlns:a16="http://schemas.microsoft.com/office/drawing/2014/main" id="{8F9A3787-7CE0-0BA3-C368-532A12A522C6}"/>
              </a:ext>
            </a:extLst>
          </p:cNvPr>
          <p:cNvSpPr>
            <a:spLocks noGrp="1"/>
          </p:cNvSpPr>
          <p:nvPr>
            <p:ph sz="quarter" idx="4"/>
          </p:nvPr>
        </p:nvSpPr>
        <p:spPr>
          <a:xfrm>
            <a:off x="4645025" y="2433635"/>
            <a:ext cx="4041775" cy="3692527"/>
          </a:xfrm>
        </p:spPr>
        <p:txBody>
          <a:bodyPr/>
          <a:lstStyle/>
          <a:p>
            <a:pPr eaLnBrk="1" hangingPunct="1">
              <a:defRPr/>
            </a:pPr>
            <a:r>
              <a:rPr lang="en-US" dirty="0">
                <a:latin typeface="Calibri" panose="020F0502020204030204" pitchFamily="34" charset="0"/>
                <a:cs typeface="Calibri" panose="020F0502020204030204" pitchFamily="34" charset="0"/>
              </a:rPr>
              <a:t>CA native plant</a:t>
            </a:r>
          </a:p>
          <a:p>
            <a:pPr eaLnBrk="1" hangingPunct="1">
              <a:defRPr/>
            </a:pPr>
            <a:r>
              <a:rPr lang="en-US" dirty="0">
                <a:latin typeface="Calibri" panose="020F0502020204030204" pitchFamily="34" charset="0"/>
                <a:cs typeface="Calibri" panose="020F0502020204030204" pitchFamily="34" charset="0"/>
              </a:rPr>
              <a:t>Pleasant, fruity fragrance</a:t>
            </a:r>
          </a:p>
          <a:p>
            <a:pPr eaLnBrk="1" hangingPunct="1">
              <a:defRPr/>
            </a:pPr>
            <a:r>
              <a:rPr lang="en-US" dirty="0">
                <a:latin typeface="Calibri" panose="020F0502020204030204" pitchFamily="34" charset="0"/>
                <a:cs typeface="Calibri" panose="020F0502020204030204" pitchFamily="34" charset="0"/>
              </a:rPr>
              <a:t>Excellent drought-tolerant groundcover for sun or shade</a:t>
            </a:r>
          </a:p>
          <a:p>
            <a:pPr eaLnBrk="1" hangingPunct="1">
              <a:defRPr/>
            </a:pPr>
            <a:r>
              <a:rPr lang="en-US" dirty="0">
                <a:latin typeface="Calibri" panose="020F0502020204030204" pitchFamily="34" charset="0"/>
                <a:cs typeface="Calibri" panose="020F0502020204030204" pitchFamily="34" charset="0"/>
              </a:rPr>
              <a:t>Attracts hummingbirds</a:t>
            </a:r>
          </a:p>
          <a:p>
            <a:pPr eaLnBrk="1" hangingPunct="1">
              <a:defRPr/>
            </a:pPr>
            <a:r>
              <a:rPr lang="en-US" dirty="0">
                <a:latin typeface="Calibri" panose="020F0502020204030204" pitchFamily="34" charset="0"/>
                <a:cs typeface="Calibri" panose="020F0502020204030204" pitchFamily="34" charset="0"/>
              </a:rPr>
              <a:t>Full sun to part shade</a:t>
            </a:r>
          </a:p>
        </p:txBody>
      </p:sp>
      <p:pic>
        <p:nvPicPr>
          <p:cNvPr id="7" name="Content Placeholder 6" descr=" hummingbird sage">
            <a:extLst>
              <a:ext uri="{FF2B5EF4-FFF2-40B4-BE49-F238E27FC236}">
                <a16:creationId xmlns:a16="http://schemas.microsoft.com/office/drawing/2014/main" id="{56B3F139-24CD-B1C0-7E38-5DCAABA05C61}"/>
              </a:ext>
            </a:extLst>
          </p:cNvPr>
          <p:cNvPicPr>
            <a:picLocks noGrp="1"/>
          </p:cNvPicPr>
          <p:nvPr>
            <p:ph sz="half" idx="2"/>
          </p:nvPr>
        </p:nvPicPr>
        <p:blipFill>
          <a:blip r:embed="rId3" cstate="print"/>
          <a:srcRect b="29402"/>
          <a:stretch>
            <a:fillRect/>
          </a:stretch>
        </p:blipFill>
        <p:spPr>
          <a:xfrm>
            <a:off x="573088" y="3141663"/>
            <a:ext cx="3810000" cy="2017712"/>
          </a:xfrm>
          <a:ln>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9D1E-5C00-8B01-289C-66A64CAC956F}"/>
              </a:ext>
            </a:extLst>
          </p:cNvPr>
          <p:cNvSpPr>
            <a:spLocks noGrp="1"/>
          </p:cNvSpPr>
          <p:nvPr>
            <p:ph type="title"/>
          </p:nvPr>
        </p:nvSpPr>
        <p:spPr>
          <a:xfrm>
            <a:off x="457200" y="274638"/>
            <a:ext cx="8229600" cy="1020762"/>
          </a:xfrm>
        </p:spPr>
        <p:txBody>
          <a:bodyPr/>
          <a:lstStyle/>
          <a:p>
            <a:r>
              <a:rPr lang="en-US" dirty="0">
                <a:latin typeface="Calibri" panose="020F0502020204030204" pitchFamily="34" charset="0"/>
                <a:cs typeface="Calibri" panose="020F0502020204030204" pitchFamily="34" charset="0"/>
              </a:rPr>
              <a:t>HISTORY OF SALVIAS</a:t>
            </a:r>
          </a:p>
        </p:txBody>
      </p:sp>
      <p:sp>
        <p:nvSpPr>
          <p:cNvPr id="3" name="Content Placeholder 2">
            <a:extLst>
              <a:ext uri="{FF2B5EF4-FFF2-40B4-BE49-F238E27FC236}">
                <a16:creationId xmlns:a16="http://schemas.microsoft.com/office/drawing/2014/main" id="{74B6F3B7-9C84-3A22-2267-0691D7A8B33A}"/>
              </a:ext>
            </a:extLst>
          </p:cNvPr>
          <p:cNvSpPr>
            <a:spLocks noGrp="1"/>
          </p:cNvSpPr>
          <p:nvPr>
            <p:ph idx="1"/>
          </p:nvPr>
        </p:nvSpPr>
        <p:spPr>
          <a:xfrm>
            <a:off x="838200" y="2362200"/>
            <a:ext cx="7848600" cy="3763963"/>
          </a:xfrm>
        </p:spPr>
        <p:txBody>
          <a:bodyPr/>
          <a:lstStyle/>
          <a:p>
            <a:r>
              <a:rPr lang="en-US" dirty="0">
                <a:latin typeface="Calibri" panose="020F0502020204030204" pitchFamily="34" charset="0"/>
                <a:cs typeface="Calibri" panose="020F0502020204030204" pitchFamily="34" charset="0"/>
              </a:rPr>
              <a:t>The term Sage is used </a:t>
            </a:r>
            <a:r>
              <a:rPr lang="en-US">
                <a:latin typeface="Calibri" panose="020F0502020204030204" pitchFamily="34" charset="0"/>
                <a:cs typeface="Calibri" panose="020F0502020204030204" pitchFamily="34" charset="0"/>
              </a:rPr>
              <a:t>for the culinary </a:t>
            </a:r>
            <a:r>
              <a:rPr lang="en-US" dirty="0">
                <a:latin typeface="Calibri" panose="020F0502020204030204" pitchFamily="34" charset="0"/>
                <a:cs typeface="Calibri" panose="020F0502020204030204" pitchFamily="34" charset="0"/>
              </a:rPr>
              <a:t>variety and is native to the Mediterranean region</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Salvia is the term used for ornamentals and originated in Oaxaca, Mexico.  </a:t>
            </a:r>
          </a:p>
          <a:p>
            <a:endParaRPr lang="en-US" dirty="0"/>
          </a:p>
        </p:txBody>
      </p:sp>
    </p:spTree>
    <p:extLst>
      <p:ext uri="{BB962C8B-B14F-4D97-AF65-F5344CB8AC3E}">
        <p14:creationId xmlns:p14="http://schemas.microsoft.com/office/powerpoint/2010/main" val="3020118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5">
                    <a:lumMod val="50000"/>
                  </a:schemeClr>
                </a:solidFill>
              </a:rPr>
              <a:t>Who Are Master Gardeners?</a:t>
            </a:r>
          </a:p>
        </p:txBody>
      </p:sp>
      <p:sp>
        <p:nvSpPr>
          <p:cNvPr id="9" name="Text Placeholder 8"/>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Master Gardeners of Placer County</a:t>
            </a:r>
          </a:p>
          <a:p>
            <a:pPr lvl="1"/>
            <a:r>
              <a:rPr lang="en-US" sz="2400" dirty="0">
                <a:latin typeface="Calibri" panose="020F0502020204030204" pitchFamily="34" charset="0"/>
                <a:cs typeface="Calibri" panose="020F0502020204030204" pitchFamily="34" charset="0"/>
              </a:rPr>
              <a:t>Extend </a:t>
            </a:r>
            <a:r>
              <a:rPr lang="en-US" sz="2400" dirty="0">
                <a:solidFill>
                  <a:schemeClr val="accent2"/>
                </a:solidFill>
                <a:latin typeface="Calibri" panose="020F0502020204030204" pitchFamily="34" charset="0"/>
                <a:cs typeface="Calibri" panose="020F0502020204030204" pitchFamily="34" charset="0"/>
              </a:rPr>
              <a:t>research-based</a:t>
            </a:r>
            <a:r>
              <a:rPr lang="en-US" sz="2400" dirty="0">
                <a:latin typeface="Calibri" panose="020F0502020204030204" pitchFamily="34" charset="0"/>
                <a:cs typeface="Calibri" panose="020F0502020204030204" pitchFamily="34" charset="0"/>
              </a:rPr>
              <a:t>, sustainable gardening and composting information</a:t>
            </a:r>
          </a:p>
          <a:p>
            <a:pPr lvl="1"/>
            <a:r>
              <a:rPr lang="en-US" sz="2400" dirty="0">
                <a:latin typeface="Calibri" panose="020F0502020204030204" pitchFamily="34" charset="0"/>
                <a:cs typeface="Calibri" panose="020F0502020204030204" pitchFamily="34" charset="0"/>
              </a:rPr>
              <a:t>Present accurate, impartial information to </a:t>
            </a:r>
            <a:r>
              <a:rPr lang="en-US" sz="2400" dirty="0">
                <a:solidFill>
                  <a:schemeClr val="accent2"/>
                </a:solidFill>
                <a:latin typeface="Calibri" panose="020F0502020204030204" pitchFamily="34" charset="0"/>
                <a:cs typeface="Calibri" panose="020F0502020204030204" pitchFamily="34" charset="0"/>
              </a:rPr>
              <a:t>home gardeners</a:t>
            </a:r>
          </a:p>
          <a:p>
            <a:pPr lvl="1"/>
            <a:r>
              <a:rPr lang="en-US" sz="2400" dirty="0">
                <a:latin typeface="Calibri" panose="020F0502020204030204" pitchFamily="34" charset="0"/>
                <a:cs typeface="Calibri" panose="020F0502020204030204" pitchFamily="34" charset="0"/>
              </a:rPr>
              <a:t>Encourage public to make </a:t>
            </a:r>
            <a:r>
              <a:rPr lang="en-US" sz="2400" dirty="0">
                <a:solidFill>
                  <a:schemeClr val="accent2"/>
                </a:solidFill>
                <a:latin typeface="Calibri" panose="020F0502020204030204" pitchFamily="34" charset="0"/>
                <a:cs typeface="Calibri" panose="020F0502020204030204" pitchFamily="34" charset="0"/>
              </a:rPr>
              <a:t>informed</a:t>
            </a:r>
            <a:r>
              <a:rPr lang="en-US" sz="2400" dirty="0">
                <a:latin typeface="Calibri" panose="020F0502020204030204" pitchFamily="34" charset="0"/>
                <a:cs typeface="Calibri" panose="020F0502020204030204" pitchFamily="34" charset="0"/>
              </a:rPr>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pic>
        <p:nvPicPr>
          <p:cNvPr id="3" name="Picture 2">
            <a:extLst>
              <a:ext uri="{FF2B5EF4-FFF2-40B4-BE49-F238E27FC236}">
                <a16:creationId xmlns:a16="http://schemas.microsoft.com/office/drawing/2014/main" id="{4FBE3742-91B1-5660-712B-4D7DD019B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E9AE2BB9-092D-5DD2-3980-6BFB35DA79F7}"/>
              </a:ext>
            </a:extLst>
          </p:cNvPr>
          <p:cNvSpPr>
            <a:spLocks noGrp="1" noChangeArrowheads="1"/>
          </p:cNvSpPr>
          <p:nvPr>
            <p:ph type="title"/>
          </p:nvPr>
        </p:nvSpPr>
        <p:spPr/>
        <p:txBody>
          <a:bodyPr/>
          <a:lstStyle/>
          <a:p>
            <a:pPr eaLnBrk="1" hangingPunct="1"/>
            <a:r>
              <a:rPr lang="en-US" altLang="en-US"/>
              <a:t>Tools</a:t>
            </a:r>
            <a:endParaRPr lang="en-US" altLang="en-US" sz="2800" i="1"/>
          </a:p>
        </p:txBody>
      </p:sp>
      <p:sp>
        <p:nvSpPr>
          <p:cNvPr id="27651" name="Rectangle 3">
            <a:extLst>
              <a:ext uri="{FF2B5EF4-FFF2-40B4-BE49-F238E27FC236}">
                <a16:creationId xmlns:a16="http://schemas.microsoft.com/office/drawing/2014/main" id="{02159F46-C371-C07E-F9D1-AF471E0EF8DB}"/>
              </a:ext>
            </a:extLst>
          </p:cNvPr>
          <p:cNvSpPr>
            <a:spLocks noGrp="1" noChangeArrowheads="1"/>
          </p:cNvSpPr>
          <p:nvPr>
            <p:ph type="body" idx="1"/>
          </p:nvPr>
        </p:nvSpPr>
        <p:spPr/>
        <p:txBody>
          <a:bodyPr/>
          <a:lstStyle/>
          <a:p>
            <a:pPr eaLnBrk="1" hangingPunct="1">
              <a:defRPr/>
            </a:pPr>
            <a:r>
              <a:rPr lang="en-US" dirty="0"/>
              <a:t>Clean sharp tools</a:t>
            </a:r>
          </a:p>
          <a:p>
            <a:pPr marL="0" indent="0" eaLnBrk="1" hangingPunct="1">
              <a:buFontTx/>
              <a:buNone/>
              <a:defRPr/>
            </a:pPr>
            <a:r>
              <a:rPr lang="en-US" dirty="0"/>
              <a:t>   </a:t>
            </a:r>
          </a:p>
          <a:p>
            <a:pPr eaLnBrk="1" hangingPunct="1">
              <a:buFont typeface="Arial" panose="020B0604020202020204" pitchFamily="34" charset="0"/>
              <a:buChar char="•"/>
              <a:defRPr/>
            </a:pPr>
            <a:r>
              <a:rPr lang="en-US" dirty="0"/>
              <a:t> Alcohol</a:t>
            </a:r>
          </a:p>
          <a:p>
            <a:pPr eaLnBrk="1" hangingPunct="1">
              <a:defRPr/>
            </a:pPr>
            <a:endParaRPr lang="en-US" dirty="0"/>
          </a:p>
          <a:p>
            <a:pPr eaLnBrk="1" hangingPunct="1">
              <a:defRPr/>
            </a:pPr>
            <a:r>
              <a:rPr lang="en-US" dirty="0"/>
              <a:t>Sanitizing spray</a:t>
            </a:r>
          </a:p>
          <a:p>
            <a:pPr eaLnBrk="1" hangingPunct="1">
              <a:defRPr/>
            </a:pPr>
            <a:endParaRPr lang="en-US" dirty="0"/>
          </a:p>
          <a:p>
            <a:pPr eaLnBrk="1" hangingPunct="1">
              <a:defRPr/>
            </a:pPr>
            <a:r>
              <a:rPr lang="en-US" dirty="0"/>
              <a:t>Pruning file</a:t>
            </a:r>
          </a:p>
        </p:txBody>
      </p:sp>
      <p:sp>
        <p:nvSpPr>
          <p:cNvPr id="49155" name="Rectangle 4">
            <a:extLst>
              <a:ext uri="{FF2B5EF4-FFF2-40B4-BE49-F238E27FC236}">
                <a16:creationId xmlns:a16="http://schemas.microsoft.com/office/drawing/2014/main" id="{DB25B8BB-64FD-5313-8921-C39FF744AF01}"/>
              </a:ext>
            </a:extLst>
          </p:cNvPr>
          <p:cNvSpPr>
            <a:spLocks noChangeArrowheads="1"/>
          </p:cNvSpPr>
          <p:nvPr/>
        </p:nvSpPr>
        <p:spPr bwMode="auto">
          <a:xfrm flipH="1">
            <a:off x="4641850" y="4984750"/>
            <a:ext cx="4044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dirty="0"/>
              <a:t>BY-PASS PRUNERS</a:t>
            </a:r>
          </a:p>
        </p:txBody>
      </p:sp>
      <p:pic>
        <p:nvPicPr>
          <p:cNvPr id="49156" name="Picture 5" descr="NEW Our Favorite Pruner">
            <a:extLst>
              <a:ext uri="{FF2B5EF4-FFF2-40B4-BE49-F238E27FC236}">
                <a16:creationId xmlns:a16="http://schemas.microsoft.com/office/drawing/2014/main" id="{9168B00E-BAB6-FD02-324A-08C63A606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33528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DBC2-0C37-76A9-37C7-B484BCDDD50E}"/>
              </a:ext>
            </a:extLst>
          </p:cNvPr>
          <p:cNvSpPr>
            <a:spLocks noGrp="1"/>
          </p:cNvSpPr>
          <p:nvPr>
            <p:ph type="title"/>
          </p:nvPr>
        </p:nvSpPr>
        <p:spPr>
          <a:xfrm>
            <a:off x="457200" y="160336"/>
            <a:ext cx="8229600" cy="1439863"/>
          </a:xfrm>
        </p:spPr>
        <p:txBody>
          <a:bodyPr/>
          <a:lstStyle/>
          <a:p>
            <a:r>
              <a:rPr lang="en-US" dirty="0">
                <a:latin typeface="Calibri" panose="020F0502020204030204" pitchFamily="34" charset="0"/>
                <a:cs typeface="Calibri" panose="020F0502020204030204" pitchFamily="34" charset="0"/>
              </a:rPr>
              <a:t>GROWING SALVIAS:</a:t>
            </a:r>
            <a:br>
              <a:rPr lang="en-US"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SOIL PREFERENCE</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8BE34E2-8F38-9EB9-CD45-9670C5AAF3C4}"/>
              </a:ext>
            </a:extLst>
          </p:cNvPr>
          <p:cNvSpPr>
            <a:spLocks noGrp="1"/>
          </p:cNvSpPr>
          <p:nvPr>
            <p:ph idx="1"/>
          </p:nvPr>
        </p:nvSpPr>
        <p:spPr>
          <a:xfrm>
            <a:off x="838200" y="1849395"/>
            <a:ext cx="8229600" cy="4848269"/>
          </a:xfrm>
        </p:spPr>
        <p:txBody>
          <a:bodyPr/>
          <a:lstStyle/>
          <a:p>
            <a:r>
              <a:rPr lang="en-US" dirty="0">
                <a:latin typeface="Calibri" panose="020F0502020204030204" pitchFamily="34" charset="0"/>
                <a:cs typeface="Calibri" panose="020F0502020204030204" pitchFamily="34" charset="0"/>
              </a:rPr>
              <a:t>Salvias do best in well-drained soil, </a:t>
            </a:r>
          </a:p>
          <a:p>
            <a:pPr marL="0" indent="0">
              <a:buNone/>
            </a:pPr>
            <a:r>
              <a:rPr lang="en-US" dirty="0">
                <a:latin typeface="Calibri" panose="020F0502020204030204" pitchFamily="34" charset="0"/>
                <a:cs typeface="Calibri" panose="020F0502020204030204" pitchFamily="34" charset="0"/>
              </a:rPr>
              <a:t>    &amp;  6-8 hours of sun</a:t>
            </a:r>
          </a:p>
          <a:p>
            <a:r>
              <a:rPr lang="en-US" dirty="0">
                <a:latin typeface="Calibri" panose="020F0502020204030204" pitchFamily="34" charset="0"/>
                <a:cs typeface="Calibri" panose="020F0502020204030204" pitchFamily="34" charset="0"/>
              </a:rPr>
              <a:t> Amend clay soil with compost before planting. A 2” layer of mulch around the plant will retain moisture and control weeds </a:t>
            </a:r>
          </a:p>
          <a:p>
            <a:r>
              <a:rPr lang="en-US" dirty="0">
                <a:latin typeface="Calibri" panose="020F0502020204030204" pitchFamily="34" charset="0"/>
                <a:cs typeface="Calibri" panose="020F0502020204030204" pitchFamily="34" charset="0"/>
              </a:rPr>
              <a:t>Use WUCOLS classification for determining water needs.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232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243E8-0B77-0A21-3CB2-B12654D57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FDA74-EDF2-B9BE-0983-ECDB23D68338}"/>
              </a:ext>
            </a:extLst>
          </p:cNvPr>
          <p:cNvSpPr>
            <a:spLocks noGrp="1"/>
          </p:cNvSpPr>
          <p:nvPr>
            <p:ph type="title"/>
          </p:nvPr>
        </p:nvSpPr>
        <p:spPr>
          <a:xfrm>
            <a:off x="457200" y="160336"/>
            <a:ext cx="8229600" cy="1820864"/>
          </a:xfrm>
        </p:spPr>
        <p:txBody>
          <a:bodyPr/>
          <a:lstStyle/>
          <a:p>
            <a:r>
              <a:rPr lang="en-US" dirty="0">
                <a:latin typeface="Calibri" panose="020F0502020204030204" pitchFamily="34" charset="0"/>
                <a:cs typeface="Calibri" panose="020F0502020204030204" pitchFamily="34" charset="0"/>
              </a:rPr>
              <a:t>GROWING SALVIAS: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FFC7EA1-18D3-C7C2-CBB3-7DD88E6099D3}"/>
              </a:ext>
            </a:extLst>
          </p:cNvPr>
          <p:cNvSpPr>
            <a:spLocks noGrp="1"/>
          </p:cNvSpPr>
          <p:nvPr>
            <p:ph idx="1"/>
          </p:nvPr>
        </p:nvSpPr>
        <p:spPr>
          <a:xfrm>
            <a:off x="761999" y="1752600"/>
            <a:ext cx="7935097" cy="4924469"/>
          </a:xfrm>
        </p:spPr>
        <p:txBody>
          <a:bodyPr/>
          <a:lstStyle/>
          <a:p>
            <a:r>
              <a:rPr lang="en-US" dirty="0">
                <a:latin typeface="Calibri" panose="020F0502020204030204" pitchFamily="34" charset="0"/>
                <a:cs typeface="Calibri" panose="020F0502020204030204" pitchFamily="34" charset="0"/>
              </a:rPr>
              <a:t>Irrigation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Pruning, Deadheading</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Don’t fertilize, just add compost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Pest Management. Check for aphids </a:t>
            </a:r>
            <a:r>
              <a:rPr lang="en-US">
                <a:latin typeface="Calibri" panose="020F0502020204030204" pitchFamily="34" charset="0"/>
                <a:cs typeface="Calibri" panose="020F0502020204030204" pitchFamily="34" charset="0"/>
              </a:rPr>
              <a:t>and fungus.</a:t>
            </a: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5246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396A1-F187-4BA2-E088-A7E1E6DF4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546D5-2138-894E-87E3-890C5470BAE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Controlling weeds is a must for any garden</a:t>
            </a:r>
          </a:p>
        </p:txBody>
      </p:sp>
      <p:pic>
        <p:nvPicPr>
          <p:cNvPr id="5" name="Content Placeholder 4" descr="A rock on the ground&#10;&#10;Description automatically generated">
            <a:extLst>
              <a:ext uri="{FF2B5EF4-FFF2-40B4-BE49-F238E27FC236}">
                <a16:creationId xmlns:a16="http://schemas.microsoft.com/office/drawing/2014/main" id="{DCD0F3A0-1144-D616-4113-68E1EA5F5262}"/>
              </a:ext>
            </a:extLst>
          </p:cNvPr>
          <p:cNvPicPr>
            <a:picLocks noGrp="1" noChangeAspect="1"/>
          </p:cNvPicPr>
          <p:nvPr>
            <p:ph idx="1"/>
          </p:nvPr>
        </p:nvPicPr>
        <p:blipFill>
          <a:blip r:embed="rId3"/>
          <a:stretch>
            <a:fillRect/>
          </a:stretch>
        </p:blipFill>
        <p:spPr>
          <a:xfrm>
            <a:off x="2874764" y="1600200"/>
            <a:ext cx="3394472" cy="4525963"/>
          </a:xfrm>
        </p:spPr>
      </p:pic>
    </p:spTree>
    <p:extLst>
      <p:ext uri="{BB962C8B-B14F-4D97-AF65-F5344CB8AC3E}">
        <p14:creationId xmlns:p14="http://schemas.microsoft.com/office/powerpoint/2010/main" val="233958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4302A-96E8-F0EC-E93C-D8A864DFB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ACAB1-2789-65D1-9868-FAA78C31B18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Friend - Lady beetle larva</a:t>
            </a:r>
          </a:p>
        </p:txBody>
      </p:sp>
      <p:pic>
        <p:nvPicPr>
          <p:cNvPr id="5" name="Content Placeholder 4" descr="A bug on a leaf&#10;&#10;Description automatically generated">
            <a:extLst>
              <a:ext uri="{FF2B5EF4-FFF2-40B4-BE49-F238E27FC236}">
                <a16:creationId xmlns:a16="http://schemas.microsoft.com/office/drawing/2014/main" id="{0E5EC1EB-2F65-E7EB-AC1C-B7698B3D5AEF}"/>
              </a:ext>
            </a:extLst>
          </p:cNvPr>
          <p:cNvPicPr>
            <a:picLocks noGrp="1" noChangeAspect="1"/>
          </p:cNvPicPr>
          <p:nvPr>
            <p:ph idx="1"/>
          </p:nvPr>
        </p:nvPicPr>
        <p:blipFill>
          <a:blip r:embed="rId3"/>
          <a:stretch>
            <a:fillRect/>
          </a:stretch>
        </p:blipFill>
        <p:spPr>
          <a:xfrm>
            <a:off x="1554691" y="1600200"/>
            <a:ext cx="6034617" cy="4525963"/>
          </a:xfrm>
        </p:spPr>
      </p:pic>
    </p:spTree>
    <p:extLst>
      <p:ext uri="{BB962C8B-B14F-4D97-AF65-F5344CB8AC3E}">
        <p14:creationId xmlns:p14="http://schemas.microsoft.com/office/powerpoint/2010/main" val="357353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4851-0ED7-3E27-98C9-7FFAEF4719E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RESOURCES</a:t>
            </a:r>
          </a:p>
        </p:txBody>
      </p:sp>
      <p:sp>
        <p:nvSpPr>
          <p:cNvPr id="3" name="Content Placeholder 2">
            <a:extLst>
              <a:ext uri="{FF2B5EF4-FFF2-40B4-BE49-F238E27FC236}">
                <a16:creationId xmlns:a16="http://schemas.microsoft.com/office/drawing/2014/main" id="{0084856D-8292-68F5-FF9E-43994E6CDA4C}"/>
              </a:ext>
            </a:extLst>
          </p:cNvPr>
          <p:cNvSpPr>
            <a:spLocks noGrp="1"/>
          </p:cNvSpPr>
          <p:nvPr>
            <p:ph idx="1"/>
          </p:nvPr>
        </p:nvSpPr>
        <p:spPr>
          <a:xfrm>
            <a:off x="990600" y="1417638"/>
            <a:ext cx="7696200" cy="5287962"/>
          </a:xfrm>
        </p:spPr>
        <p:txBody>
          <a:bodyPr/>
          <a:lstStyle/>
          <a:p>
            <a:r>
              <a:rPr lang="en-US" sz="1800" dirty="0">
                <a:latin typeface="Calibri" panose="020F0502020204030204" pitchFamily="34" charset="0"/>
                <a:cs typeface="Calibri" panose="020F0502020204030204" pitchFamily="34" charset="0"/>
              </a:rPr>
              <a:t>A Book of Salvias (Sages for every garden)  Betsy </a:t>
            </a:r>
            <a:r>
              <a:rPr lang="en-US" sz="1800" dirty="0" err="1">
                <a:latin typeface="Calibri" panose="020F0502020204030204" pitchFamily="34" charset="0"/>
                <a:cs typeface="Calibri" panose="020F0502020204030204" pitchFamily="34" charset="0"/>
              </a:rPr>
              <a:t>Clebsch</a:t>
            </a: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Clemson University Home and Garden Information center Factsheet #114</a:t>
            </a:r>
          </a:p>
          <a:p>
            <a:pPr marL="0" indent="0">
              <a:buNone/>
            </a:pPr>
            <a:r>
              <a:rPr lang="en-US" sz="1800" u="sng"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https://hgic.clemson.edu/factsheet/salvia/</a:t>
            </a:r>
            <a:endParaRPr lang="en-US" sz="1800" u="sng"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Invertebrate Conservation</a:t>
            </a:r>
          </a:p>
          <a:p>
            <a:pPr marL="0" indent="0">
              <a:buNone/>
            </a:pPr>
            <a:r>
              <a:rPr lang="en-US" sz="1800"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https://xerces.org/blog/</a:t>
            </a: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day-without-invertebrates</a:t>
            </a:r>
            <a:endPar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UC Davis Arboretum All-Star </a:t>
            </a:r>
            <a:r>
              <a:rPr lang="en-US" sz="1800" dirty="0">
                <a:latin typeface="Calibri" panose="020F0502020204030204" pitchFamily="34" charset="0"/>
                <a:ea typeface="Calibri" panose="020F0502020204030204" pitchFamily="34" charset="0"/>
                <a:cs typeface="Times New Roman" panose="02020603050405020304" pitchFamily="18" charset="0"/>
              </a:rPr>
              <a:t>Database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1800"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https://arboretum.ucdavis.edu/allstars_browse.aspx?i</a:t>
            </a:r>
            <a:endParaRPr lang="en-US" sz="1800" i="1" u="sng"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UC Davis Arboretum Blog Taylor Lewis</a:t>
            </a:r>
          </a:p>
          <a:p>
            <a:pPr marL="0" indent="0">
              <a:lnSpc>
                <a:spcPct val="107000"/>
              </a:lnSpc>
              <a:spcBef>
                <a:spcPts val="0"/>
              </a:spcBef>
              <a:spcAft>
                <a:spcPts val="800"/>
              </a:spcAft>
              <a:buNone/>
            </a:pPr>
            <a:r>
              <a:rPr lang="en-US" sz="1800" kern="1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800" i="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https://arboretum.ucdavis.edu/news/chasing-your-</a:t>
            </a:r>
            <a:r>
              <a:rPr lang="en-US" sz="1800" i="1" kern="100"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pozo</a:t>
            </a:r>
            <a:r>
              <a:rPr lang="en-US" sz="1800" i="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-blues-aw</a:t>
            </a:r>
            <a:endParaRPr lang="en-US" sz="1800" b="1" dirty="0">
              <a:latin typeface="Times New Roman" panose="02020603050405020304" pitchFamily="18" charset="0"/>
              <a:ea typeface="Times New Roman" panose="02020603050405020304" pitchFamily="18" charset="0"/>
            </a:endParaRPr>
          </a:p>
          <a:p>
            <a:pPr marL="0" indent="0">
              <a:buNone/>
            </a:pPr>
            <a:r>
              <a:rPr lang="en-US" sz="1800" b="1" dirty="0">
                <a:latin typeface="Times New Roman" panose="02020603050405020304" pitchFamily="18" charset="0"/>
                <a:ea typeface="Times New Roman" panose="02020603050405020304" pitchFamily="18" charset="0"/>
              </a:rPr>
              <a:t>BOOK</a:t>
            </a:r>
            <a:r>
              <a:rPr lang="en-US" sz="1800" b="1" i="1" dirty="0">
                <a:latin typeface="Times New Roman" panose="02020603050405020304" pitchFamily="18" charset="0"/>
                <a:ea typeface="Times New Roman" panose="02020603050405020304" pitchFamily="18" charset="0"/>
              </a:rPr>
              <a:t>:</a:t>
            </a:r>
            <a:r>
              <a:rPr lang="en-US" sz="1800" i="1" dirty="0">
                <a:latin typeface="Times New Roman" panose="02020603050405020304" pitchFamily="18" charset="0"/>
                <a:ea typeface="Times New Roman" panose="02020603050405020304" pitchFamily="18" charset="0"/>
              </a:rPr>
              <a:t>     Sunset Western Garden Book</a:t>
            </a:r>
            <a:r>
              <a:rPr lang="en-US" sz="1800" dirty="0">
                <a:effectLst/>
                <a:latin typeface="Times New Roman" panose="02020603050405020304" pitchFamily="18" charset="0"/>
                <a:ea typeface="Times New Roman" panose="02020603050405020304" pitchFamily="18" charset="0"/>
              </a:rPr>
              <a:t>.  Kathleen Norris </a:t>
            </a:r>
            <a:r>
              <a:rPr lang="en-US" sz="1800" dirty="0" err="1">
                <a:effectLst/>
                <a:latin typeface="Times New Roman" panose="02020603050405020304" pitchFamily="18" charset="0"/>
                <a:ea typeface="Times New Roman" panose="02020603050405020304" pitchFamily="18" charset="0"/>
              </a:rPr>
              <a:t>Brenzel</a:t>
            </a:r>
            <a:r>
              <a:rPr lang="en-US" sz="1800" dirty="0">
                <a:effectLst/>
                <a:latin typeface="Times New Roman" panose="02020603050405020304" pitchFamily="18" charset="0"/>
                <a:ea typeface="Times New Roman" panose="02020603050405020304" pitchFamily="18" charset="0"/>
              </a:rPr>
              <a:t>, Editor, </a:t>
            </a:r>
          </a:p>
          <a:p>
            <a:pPr marL="0" indent="0">
              <a:buNone/>
            </a:pPr>
            <a:r>
              <a:rPr lang="en-US" sz="1800" dirty="0">
                <a:effectLst/>
                <a:latin typeface="Times New Roman" panose="02020603050405020304" pitchFamily="18" charset="0"/>
                <a:ea typeface="Times New Roman" panose="02020603050405020304" pitchFamily="18" charset="0"/>
              </a:rPr>
              <a:t>Sunset Publishing Company.</a:t>
            </a:r>
          </a:p>
          <a:p>
            <a:pPr marL="0" indent="0">
              <a:buNone/>
            </a:pP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1252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err="1"/>
              <a:t>pcmg.ucanr.edu</a:t>
            </a:r>
            <a:endParaRPr lang="en-US" b="1" dirty="0"/>
          </a:p>
          <a:p>
            <a:pPr algn="ctr"/>
            <a:endParaRPr lang="en-US" dirty="0"/>
          </a:p>
          <a:p>
            <a:pPr algn="ctr"/>
            <a:r>
              <a:rPr lang="en-US" sz="3200" b="1" u="sng" dirty="0">
                <a:solidFill>
                  <a:schemeClr val="accent2">
                    <a:lumMod val="75000"/>
                  </a:schemeClr>
                </a:solidFill>
              </a:rPr>
              <a:t>Evaluations, please!</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26</a:t>
            </a:fld>
            <a:endParaRPr lang="en-US"/>
          </a:p>
        </p:txBody>
      </p:sp>
      <p:pic>
        <p:nvPicPr>
          <p:cNvPr id="2" name="Picture 1">
            <a:extLst>
              <a:ext uri="{FF2B5EF4-FFF2-40B4-BE49-F238E27FC236}">
                <a16:creationId xmlns:a16="http://schemas.microsoft.com/office/drawing/2014/main" id="{BBD6AAB6-8EE5-191E-DA09-EB850758C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5771918"/>
            <a:ext cx="5397500" cy="825500"/>
          </a:xfrm>
          <a:prstGeom prst="rect">
            <a:avLst/>
          </a:prstGeom>
          <a:solidFill>
            <a:schemeClr val="bg1"/>
          </a:solid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5">
                    <a:lumMod val="50000"/>
                  </a:schemeClr>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600" b="0" dirty="0"/>
              <a:t>Website: pcmg.ucanr.</a:t>
            </a:r>
            <a:r>
              <a:rPr lang="en-US" sz="2600" dirty="0"/>
              <a:t>edu</a:t>
            </a:r>
            <a:endParaRPr lang="en-US" sz="2600" b="0" dirty="0"/>
          </a:p>
          <a:p>
            <a:pPr lvl="1"/>
            <a:r>
              <a:rPr lang="en-US" sz="2400" b="0" dirty="0"/>
              <a:t>Facebook, Instagram, X, You Tube</a:t>
            </a:r>
          </a:p>
          <a:p>
            <a:pPr lvl="1"/>
            <a:r>
              <a:rPr lang="en-US" sz="2400" b="0" dirty="0"/>
              <a:t>Gold Country Media monthly column </a:t>
            </a:r>
          </a:p>
          <a:p>
            <a:pPr lvl="1"/>
            <a:r>
              <a:rPr lang="en-US" sz="2400" b="0" i="1" dirty="0"/>
              <a:t>Curious Gardener </a:t>
            </a:r>
            <a:r>
              <a:rPr lang="en-US" dirty="0"/>
              <a:t>quarterly</a:t>
            </a:r>
            <a:r>
              <a:rPr lang="en-US" sz="2400" b="0" dirty="0"/>
              <a:t> newsletter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pic>
        <p:nvPicPr>
          <p:cNvPr id="2" name="Picture 1">
            <a:extLst>
              <a:ext uri="{FF2B5EF4-FFF2-40B4-BE49-F238E27FC236}">
                <a16:creationId xmlns:a16="http://schemas.microsoft.com/office/drawing/2014/main" id="{CDB79C27-F3C4-9327-4BF8-D2EDC7C77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5">
                    <a:lumMod val="50000"/>
                  </a:schemeClr>
                </a:solidFill>
              </a:rPr>
              <a:t>Who Are Master Gardeners?</a:t>
            </a:r>
          </a:p>
        </p:txBody>
      </p:sp>
      <p:sp>
        <p:nvSpPr>
          <p:cNvPr id="6" name="Content Placeholder 5"/>
          <p:cNvSpPr>
            <a:spLocks noGrp="1"/>
          </p:cNvSpPr>
          <p:nvPr>
            <p:ph idx="1"/>
          </p:nvPr>
        </p:nvSpPr>
        <p:spPr/>
        <p:txBody>
          <a:bodyPr/>
          <a:lstStyle/>
          <a:p>
            <a:r>
              <a:rPr lang="en-US" dirty="0">
                <a:solidFill>
                  <a:schemeClr val="accent2"/>
                </a:solidFill>
                <a:latin typeface="Calibri" panose="020F0502020204030204" pitchFamily="34" charset="0"/>
                <a:cs typeface="Calibri" panose="020F0502020204030204" pitchFamily="34" charset="0"/>
              </a:rPr>
              <a:t>Where to find us…</a:t>
            </a:r>
          </a:p>
          <a:p>
            <a:r>
              <a:rPr lang="en-US" sz="2400" dirty="0">
                <a:latin typeface="Calibri" panose="020F0502020204030204" pitchFamily="34" charset="0"/>
                <a:cs typeface="Calibri" panose="020F0502020204030204" pitchFamily="34" charset="0"/>
              </a:rPr>
              <a:t>Presentations, Fairs and Festivals, and Special Events</a:t>
            </a:r>
          </a:p>
          <a:p>
            <a:pPr lvl="1"/>
            <a:r>
              <a:rPr lang="en-US" sz="2400" dirty="0">
                <a:latin typeface="Calibri" panose="020F0502020204030204" pitchFamily="34" charset="0"/>
                <a:cs typeface="Calibri" panose="020F0502020204030204" pitchFamily="34" charset="0"/>
              </a:rPr>
              <a:t>Speakers by Request </a:t>
            </a:r>
          </a:p>
          <a:p>
            <a:pPr lvl="1"/>
            <a:r>
              <a:rPr lang="en-US" sz="2400" dirty="0">
                <a:latin typeface="Calibri" panose="020F0502020204030204" pitchFamily="34" charset="0"/>
                <a:cs typeface="Calibri" panose="020F0502020204030204" pitchFamily="34" charset="0"/>
              </a:rPr>
              <a:t>Workshops (various venues, check website)</a:t>
            </a:r>
          </a:p>
          <a:p>
            <a:pPr lvl="1"/>
            <a:r>
              <a:rPr lang="en-US" sz="2400" dirty="0">
                <a:latin typeface="Calibri" panose="020F0502020204030204" pitchFamily="34" charset="0"/>
                <a:cs typeface="Calibri" panose="020F0502020204030204" pitchFamily="34" charset="0"/>
              </a:rPr>
              <a:t>Farmers’ Markets (seasonal: Auburn, Roseville, Lincoln)</a:t>
            </a:r>
          </a:p>
          <a:p>
            <a:pPr lvl="1"/>
            <a:r>
              <a:rPr lang="en-US" sz="2400" dirty="0">
                <a:latin typeface="Calibri" panose="020F0502020204030204" pitchFamily="34" charset="0"/>
                <a:cs typeface="Calibri" panose="020F0502020204030204" pitchFamily="34" charset="0"/>
              </a:rPr>
              <a:t>Fairs and Festivals Booths (varies)</a:t>
            </a:r>
          </a:p>
          <a:p>
            <a:pPr lvl="1"/>
            <a:r>
              <a:rPr lang="en-US" sz="2400" dirty="0">
                <a:latin typeface="Calibri" panose="020F0502020204030204" pitchFamily="34" charset="0"/>
                <a:cs typeface="Calibri" panose="020F0502020204030204" pitchFamily="34" charset="0"/>
              </a:rPr>
              <a:t>Garden Faire (April)</a:t>
            </a:r>
          </a:p>
          <a:p>
            <a:pPr lvl="1"/>
            <a:r>
              <a:rPr lang="en-US" sz="2400" dirty="0">
                <a:latin typeface="Calibri" panose="020F0502020204030204" pitchFamily="34" charset="0"/>
                <a:cs typeface="Calibri" panose="020F0502020204030204" pitchFamily="34" charset="0"/>
              </a:rPr>
              <a:t>Mother’s Day Garden Tour (May</a:t>
            </a:r>
            <a:r>
              <a:rPr lang="en-US"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pic>
        <p:nvPicPr>
          <p:cNvPr id="2" name="Picture 1">
            <a:extLst>
              <a:ext uri="{FF2B5EF4-FFF2-40B4-BE49-F238E27FC236}">
                <a16:creationId xmlns:a16="http://schemas.microsoft.com/office/drawing/2014/main" id="{31CF66FD-05CD-45D8-F085-7B0358C3E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46E6D-0FD4-3A4F-2B31-563CAE8B3F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E8ED2F-11B6-85DA-C8DB-8C362131DABC}"/>
              </a:ext>
            </a:extLst>
          </p:cNvPr>
          <p:cNvSpPr>
            <a:spLocks noGrp="1"/>
          </p:cNvSpPr>
          <p:nvPr>
            <p:ph type="title"/>
          </p:nvPr>
        </p:nvSpPr>
        <p:spPr/>
        <p:txBody>
          <a:bodyPr/>
          <a:lstStyle/>
          <a:p>
            <a:r>
              <a:rPr lang="en-US" dirty="0"/>
              <a:t>?</a:t>
            </a:r>
          </a:p>
        </p:txBody>
      </p:sp>
      <p:sp>
        <p:nvSpPr>
          <p:cNvPr id="4" name="Slide Number Placeholder 3">
            <a:extLst>
              <a:ext uri="{FF2B5EF4-FFF2-40B4-BE49-F238E27FC236}">
                <a16:creationId xmlns:a16="http://schemas.microsoft.com/office/drawing/2014/main" id="{A46457BB-0C8E-218F-41C3-B74A90F8FB44}"/>
              </a:ext>
            </a:extLst>
          </p:cNvPr>
          <p:cNvSpPr>
            <a:spLocks noGrp="1"/>
          </p:cNvSpPr>
          <p:nvPr>
            <p:ph type="sldNum" sz="quarter" idx="12"/>
          </p:nvPr>
        </p:nvSpPr>
        <p:spPr/>
        <p:txBody>
          <a:bodyPr/>
          <a:lstStyle/>
          <a:p>
            <a:fld id="{111DB74A-73E3-49E8-8984-0D5D8C20C556}" type="slidenum">
              <a:rPr lang="en-US" smtClean="0"/>
              <a:pPr/>
              <a:t>5</a:t>
            </a:fld>
            <a:endParaRPr lang="en-US"/>
          </a:p>
        </p:txBody>
      </p:sp>
      <p:pic>
        <p:nvPicPr>
          <p:cNvPr id="2" name="Picture 1">
            <a:extLst>
              <a:ext uri="{FF2B5EF4-FFF2-40B4-BE49-F238E27FC236}">
                <a16:creationId xmlns:a16="http://schemas.microsoft.com/office/drawing/2014/main" id="{AED13969-5D12-CD8A-BD0A-7653B7DC2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pic>
        <p:nvPicPr>
          <p:cNvPr id="3" name="Content Placeholder 6" descr="A brochure of people planting plants&#10;&#10;Description automatically generated">
            <a:extLst>
              <a:ext uri="{FF2B5EF4-FFF2-40B4-BE49-F238E27FC236}">
                <a16:creationId xmlns:a16="http://schemas.microsoft.com/office/drawing/2014/main" id="{2205DDC9-B427-0A94-ECC9-DDD5B32757A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66077" y="1239030"/>
            <a:ext cx="5411846" cy="4181503"/>
          </a:xfrm>
          <a:prstGeom prst="rect">
            <a:avLst/>
          </a:prstGeom>
        </p:spPr>
      </p:pic>
      <p:pic>
        <p:nvPicPr>
          <p:cNvPr id="7" name="Content Placeholder 6" descr="A brochure of people planting plants&#10;&#10;Description automatically generated">
            <a:extLst>
              <a:ext uri="{FF2B5EF4-FFF2-40B4-BE49-F238E27FC236}">
                <a16:creationId xmlns:a16="http://schemas.microsoft.com/office/drawing/2014/main" id="{C329CB09-FF78-AD83-E9EF-D59380FD2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429099" y="609600"/>
            <a:ext cx="6285802" cy="48557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1524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hidden="1"/>
          <p:cNvSpPr>
            <a:spLocks noGrp="1"/>
          </p:cNvSpPr>
          <p:nvPr>
            <p:ph type="sldNum" sz="quarter" idx="4294967295"/>
          </p:nvPr>
        </p:nvSpPr>
        <p:spPr>
          <a:xfrm>
            <a:off x="6629400" y="5624514"/>
            <a:ext cx="1028700" cy="273844"/>
          </a:xfrm>
        </p:spPr>
        <p:txBody>
          <a:bodyPr/>
          <a:lstStyle/>
          <a:p>
            <a:pPr>
              <a:spcAft>
                <a:spcPts val="450"/>
              </a:spcAft>
            </a:pPr>
            <a:fld id="{111DB74A-73E3-49E8-8984-0D5D8C20C556}" type="slidenum">
              <a:rPr lang="en-US" smtClean="0"/>
              <a:pPr>
                <a:spcAft>
                  <a:spcPts val="450"/>
                </a:spcAft>
              </a:pPr>
              <a:t>6</a:t>
            </a:fld>
            <a:endParaRPr lang="en-US"/>
          </a:p>
        </p:txBody>
      </p:sp>
      <p:pic>
        <p:nvPicPr>
          <p:cNvPr id="3" name="Picture 2" descr="A gated garden with a sign&#10;&#10;Description automatically generated">
            <a:extLst>
              <a:ext uri="{FF2B5EF4-FFF2-40B4-BE49-F238E27FC236}">
                <a16:creationId xmlns:a16="http://schemas.microsoft.com/office/drawing/2014/main" id="{C2C05899-7D38-7189-889E-721CEEEB2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428" y="867270"/>
            <a:ext cx="5406429" cy="5143500"/>
          </a:xfrm>
          <a:prstGeom prst="rect">
            <a:avLst/>
          </a:prstGeom>
        </p:spPr>
      </p:pic>
      <p:sp>
        <p:nvSpPr>
          <p:cNvPr id="9" name="Rectangle 8">
            <a:extLst>
              <a:ext uri="{FF2B5EF4-FFF2-40B4-BE49-F238E27FC236}">
                <a16:creationId xmlns:a16="http://schemas.microsoft.com/office/drawing/2014/main" id="{6876F3AC-43B4-6B0E-E452-591B2F78EA04}"/>
              </a:ext>
            </a:extLst>
          </p:cNvPr>
          <p:cNvSpPr/>
          <p:nvPr/>
        </p:nvSpPr>
        <p:spPr>
          <a:xfrm>
            <a:off x="60511" y="901385"/>
            <a:ext cx="3630707" cy="5470728"/>
          </a:xfrm>
          <a:prstGeom prst="rect">
            <a:avLst/>
          </a:prstGeom>
          <a:noFill/>
        </p:spPr>
        <p:txBody>
          <a:bodyPr wrap="square" lIns="68580" tIns="34290" rIns="68580" bIns="34290">
            <a:spAutoFit/>
          </a:bodyPr>
          <a:lstStyle/>
          <a:p>
            <a:pPr algn="ctr"/>
            <a:r>
              <a:rPr lang="en-US" sz="3000" b="1" dirty="0">
                <a:ln w="0"/>
                <a:solidFill>
                  <a:schemeClr val="accent1"/>
                </a:solidFill>
                <a:effectLst>
                  <a:outerShdw blurRad="38100" dist="25400" dir="5400000" algn="ctr" rotWithShape="0">
                    <a:srgbClr val="6E747A">
                      <a:alpha val="43000"/>
                    </a:srgbClr>
                  </a:outerShdw>
                </a:effectLst>
              </a:rPr>
              <a:t>2</a:t>
            </a:r>
            <a:r>
              <a:rPr lang="en-US" sz="3000" b="1" baseline="30000" dirty="0">
                <a:ln w="0"/>
                <a:solidFill>
                  <a:schemeClr val="accent1"/>
                </a:solidFill>
                <a:effectLst>
                  <a:outerShdw blurRad="38100" dist="25400" dir="5400000" algn="ctr" rotWithShape="0">
                    <a:srgbClr val="6E747A">
                      <a:alpha val="43000"/>
                    </a:srgbClr>
                  </a:outerShdw>
                </a:effectLst>
              </a:rPr>
              <a:t>nd</a:t>
            </a:r>
            <a:r>
              <a:rPr lang="en-US" sz="3000" b="1" dirty="0">
                <a:ln w="0"/>
                <a:solidFill>
                  <a:schemeClr val="accent1"/>
                </a:solidFill>
                <a:effectLst>
                  <a:outerShdw blurRad="38100" dist="25400" dir="5400000" algn="ctr" rotWithShape="0">
                    <a:srgbClr val="6E747A">
                      <a:alpha val="43000"/>
                    </a:srgbClr>
                  </a:outerShdw>
                </a:effectLst>
              </a:rPr>
              <a:t> Saturday </a:t>
            </a:r>
          </a:p>
          <a:p>
            <a:pPr algn="ctr"/>
            <a:r>
              <a:rPr lang="en-US" sz="3000" b="1" dirty="0">
                <a:ln w="0"/>
                <a:solidFill>
                  <a:schemeClr val="accent1"/>
                </a:solidFill>
                <a:effectLst>
                  <a:outerShdw blurRad="38100" dist="25400" dir="5400000" algn="ctr" rotWithShape="0">
                    <a:srgbClr val="6E747A">
                      <a:alpha val="43000"/>
                    </a:srgbClr>
                  </a:outerShdw>
                </a:effectLst>
              </a:rPr>
              <a:t>Open Garden Dates</a:t>
            </a:r>
          </a:p>
          <a:p>
            <a:pPr algn="ctr"/>
            <a:endParaRPr lang="en-US" sz="2400" dirty="0">
              <a:ln w="0"/>
              <a:solidFill>
                <a:schemeClr val="accent1"/>
              </a:solidFill>
              <a:effectLst>
                <a:outerShdw blurRad="38100" dist="25400" dir="5400000" algn="ctr" rotWithShape="0">
                  <a:srgbClr val="6E747A">
                    <a:alpha val="43000"/>
                  </a:srgbClr>
                </a:outerShdw>
              </a:effectLst>
            </a:endParaRPr>
          </a:p>
          <a:p>
            <a:pPr algn="ctr"/>
            <a:r>
              <a:rPr lang="en-US" sz="2400" dirty="0">
                <a:ln w="0"/>
                <a:solidFill>
                  <a:schemeClr val="accent1"/>
                </a:solidFill>
                <a:effectLst>
                  <a:outerShdw blurRad="38100" dist="25400" dir="5400000" algn="ctr" rotWithShape="0">
                    <a:srgbClr val="6E747A">
                      <a:alpha val="43000"/>
                    </a:srgbClr>
                  </a:outerShdw>
                </a:effectLst>
              </a:rPr>
              <a:t>May 11</a:t>
            </a:r>
          </a:p>
          <a:p>
            <a:pPr algn="ctr"/>
            <a:r>
              <a:rPr lang="en-US" sz="2400" dirty="0">
                <a:ln w="0"/>
                <a:solidFill>
                  <a:schemeClr val="accent1"/>
                </a:solidFill>
                <a:effectLst>
                  <a:outerShdw blurRad="38100" dist="25400" dir="5400000" algn="ctr" rotWithShape="0">
                    <a:srgbClr val="6E747A">
                      <a:alpha val="43000"/>
                    </a:srgbClr>
                  </a:outerShdw>
                </a:effectLst>
              </a:rPr>
              <a:t>June 8</a:t>
            </a:r>
          </a:p>
          <a:p>
            <a:pPr algn="ctr"/>
            <a:r>
              <a:rPr lang="en-US" sz="2400" dirty="0">
                <a:ln w="0"/>
                <a:solidFill>
                  <a:schemeClr val="accent1"/>
                </a:solidFill>
                <a:effectLst>
                  <a:outerShdw blurRad="38100" dist="25400" dir="5400000" algn="ctr" rotWithShape="0">
                    <a:srgbClr val="6E747A">
                      <a:alpha val="43000"/>
                    </a:srgbClr>
                  </a:outerShdw>
                </a:effectLst>
              </a:rPr>
              <a:t>July 13</a:t>
            </a:r>
          </a:p>
          <a:p>
            <a:pPr algn="ctr"/>
            <a:r>
              <a:rPr lang="en-US" sz="2400" dirty="0">
                <a:ln w="0"/>
                <a:solidFill>
                  <a:schemeClr val="accent1"/>
                </a:solidFill>
                <a:effectLst>
                  <a:outerShdw blurRad="38100" dist="25400" dir="5400000" algn="ctr" rotWithShape="0">
                    <a:srgbClr val="6E747A">
                      <a:alpha val="43000"/>
                    </a:srgbClr>
                  </a:outerShdw>
                </a:effectLst>
              </a:rPr>
              <a:t>August 10</a:t>
            </a:r>
          </a:p>
          <a:p>
            <a:pPr algn="ctr"/>
            <a:r>
              <a:rPr lang="en-US" sz="2400" dirty="0">
                <a:ln w="0"/>
                <a:solidFill>
                  <a:schemeClr val="accent1"/>
                </a:solidFill>
                <a:effectLst>
                  <a:outerShdw blurRad="38100" dist="25400" dir="5400000" algn="ctr" rotWithShape="0">
                    <a:srgbClr val="6E747A">
                      <a:alpha val="43000"/>
                    </a:srgbClr>
                  </a:outerShdw>
                </a:effectLst>
              </a:rPr>
              <a:t>September 14</a:t>
            </a:r>
          </a:p>
          <a:p>
            <a:pPr algn="ctr"/>
            <a:r>
              <a:rPr lang="en-US" sz="2400" dirty="0">
                <a:ln w="0"/>
                <a:solidFill>
                  <a:schemeClr val="accent1"/>
                </a:solidFill>
                <a:effectLst>
                  <a:outerShdw blurRad="38100" dist="25400" dir="5400000" algn="ctr" rotWithShape="0">
                    <a:srgbClr val="6E747A">
                      <a:alpha val="43000"/>
                    </a:srgbClr>
                  </a:outerShdw>
                </a:effectLst>
              </a:rPr>
              <a:t>October 12</a:t>
            </a:r>
          </a:p>
          <a:p>
            <a:pPr algn="ctr"/>
            <a:endParaRPr lang="en-US" sz="2100" dirty="0">
              <a:ln w="0"/>
              <a:solidFill>
                <a:schemeClr val="accent1"/>
              </a:solidFill>
              <a:effectLst>
                <a:outerShdw blurRad="38100" dist="25400" dir="5400000" algn="ctr" rotWithShape="0">
                  <a:srgbClr val="6E747A">
                    <a:alpha val="43000"/>
                  </a:srgbClr>
                </a:outerShdw>
              </a:effectLst>
            </a:endParaRPr>
          </a:p>
          <a:p>
            <a:pPr algn="ctr"/>
            <a:r>
              <a:rPr lang="en-US" dirty="0">
                <a:ln w="0"/>
                <a:solidFill>
                  <a:schemeClr val="accent1"/>
                </a:solidFill>
                <a:effectLst>
                  <a:outerShdw blurRad="38100" dist="25400" dir="5400000" algn="ctr" rotWithShape="0">
                    <a:srgbClr val="6E747A">
                      <a:alpha val="43000"/>
                    </a:srgbClr>
                  </a:outerShdw>
                </a:effectLst>
              </a:rPr>
              <a:t>Master Gardeners on site between</a:t>
            </a:r>
          </a:p>
          <a:p>
            <a:pPr algn="ctr"/>
            <a:r>
              <a:rPr lang="en-US" dirty="0">
                <a:ln w="0"/>
                <a:solidFill>
                  <a:schemeClr val="accent1"/>
                </a:solidFill>
                <a:effectLst>
                  <a:outerShdw blurRad="38100" dist="25400" dir="5400000" algn="ctr" rotWithShape="0">
                    <a:srgbClr val="6E747A">
                      <a:alpha val="43000"/>
                    </a:srgbClr>
                  </a:outerShdw>
                </a:effectLst>
              </a:rPr>
              <a:t>11:30 am – 1:30 pm</a:t>
            </a:r>
          </a:p>
          <a:p>
            <a:pPr algn="ctr"/>
            <a:r>
              <a:rPr lang="en-US" dirty="0">
                <a:ln w="0"/>
                <a:solidFill>
                  <a:schemeClr val="accent1"/>
                </a:solidFill>
                <a:effectLst>
                  <a:outerShdw blurRad="38100" dist="25400" dir="5400000" algn="ctr" rotWithShape="0">
                    <a:srgbClr val="6E747A">
                      <a:alpha val="43000"/>
                    </a:srgbClr>
                  </a:outerShdw>
                </a:effectLst>
              </a:rPr>
              <a:t>6050 Library Dr., Loomis</a:t>
            </a:r>
          </a:p>
        </p:txBody>
      </p:sp>
      <p:pic>
        <p:nvPicPr>
          <p:cNvPr id="2" name="Picture 1" descr="A gated garden with a sign&#10;&#10;Description automatically generated">
            <a:extLst>
              <a:ext uri="{FF2B5EF4-FFF2-40B4-BE49-F238E27FC236}">
                <a16:creationId xmlns:a16="http://schemas.microsoft.com/office/drawing/2014/main" id="{20590596-DB2C-1A56-1FD8-676CEBB55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728" y="981570"/>
            <a:ext cx="5406429" cy="5143500"/>
          </a:xfrm>
          <a:prstGeom prst="rect">
            <a:avLst/>
          </a:prstGeom>
        </p:spPr>
      </p:pic>
    </p:spTree>
    <p:extLst>
      <p:ext uri="{BB962C8B-B14F-4D97-AF65-F5344CB8AC3E}">
        <p14:creationId xmlns:p14="http://schemas.microsoft.com/office/powerpoint/2010/main" val="127694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1F7E-7FF6-3981-F958-AAC7B07F1FD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AGENDA</a:t>
            </a:r>
          </a:p>
        </p:txBody>
      </p:sp>
      <p:sp>
        <p:nvSpPr>
          <p:cNvPr id="3" name="Content Placeholder 2">
            <a:extLst>
              <a:ext uri="{FF2B5EF4-FFF2-40B4-BE49-F238E27FC236}">
                <a16:creationId xmlns:a16="http://schemas.microsoft.com/office/drawing/2014/main" id="{09924CDB-A35C-E5C6-03CA-A3057CFDA61D}"/>
              </a:ext>
            </a:extLst>
          </p:cNvPr>
          <p:cNvSpPr>
            <a:spLocks noGrp="1"/>
          </p:cNvSpPr>
          <p:nvPr>
            <p:ph idx="1"/>
          </p:nvPr>
        </p:nvSpPr>
        <p:spPr>
          <a:xfrm>
            <a:off x="1143000" y="1524000"/>
            <a:ext cx="7568514" cy="4602163"/>
          </a:xfrm>
        </p:spPr>
        <p:txBody>
          <a:bodyPr/>
          <a:lstStyle/>
          <a:p>
            <a:pPr>
              <a:buFont typeface="Wingdings" panose="05000000000000000000" pitchFamily="2" charset="2"/>
              <a:buChar char="v"/>
            </a:pPr>
            <a:r>
              <a:rPr lang="en-US" sz="2800" dirty="0">
                <a:latin typeface="Calibri" panose="020F0502020204030204" pitchFamily="34" charset="0"/>
                <a:cs typeface="Calibri" panose="020F0502020204030204" pitchFamily="34" charset="0"/>
              </a:rPr>
              <a:t>Why Salvias</a:t>
            </a:r>
          </a:p>
          <a:p>
            <a:pPr>
              <a:buFont typeface="Wingdings" panose="05000000000000000000" pitchFamily="2" charset="2"/>
              <a:buChar char="v"/>
            </a:pPr>
            <a:endParaRPr lang="en-US" sz="28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a:latin typeface="Calibri" panose="020F0502020204030204" pitchFamily="34" charset="0"/>
                <a:cs typeface="Calibri" panose="020F0502020204030204" pitchFamily="34" charset="0"/>
              </a:rPr>
              <a:t>Types of Salvias</a:t>
            </a:r>
          </a:p>
          <a:p>
            <a:pPr>
              <a:buFont typeface="Wingdings" panose="05000000000000000000" pitchFamily="2" charset="2"/>
              <a:buChar char="v"/>
            </a:pPr>
            <a:endParaRPr lang="en-US" sz="28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a:latin typeface="Calibri" panose="020F0502020204030204" pitchFamily="34" charset="0"/>
                <a:cs typeface="Calibri" panose="020F0502020204030204" pitchFamily="34" charset="0"/>
              </a:rPr>
              <a:t>History of Salvias</a:t>
            </a:r>
          </a:p>
          <a:p>
            <a:pPr>
              <a:buFont typeface="Wingdings" panose="05000000000000000000" pitchFamily="2" charset="2"/>
              <a:buChar char="v"/>
            </a:pPr>
            <a:endParaRPr lang="en-US" sz="28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a:latin typeface="Calibri" panose="020F0502020204030204" pitchFamily="34" charset="0"/>
                <a:cs typeface="Calibri" panose="020F0502020204030204" pitchFamily="34" charset="0"/>
              </a:rPr>
              <a:t>Growing Salvias</a:t>
            </a: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49381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4129-8602-A2E4-EF64-705406F1211F}"/>
              </a:ext>
            </a:extLst>
          </p:cNvPr>
          <p:cNvSpPr>
            <a:spLocks noGrp="1"/>
          </p:cNvSpPr>
          <p:nvPr>
            <p:ph type="title"/>
          </p:nvPr>
        </p:nvSpPr>
        <p:spPr>
          <a:xfrm>
            <a:off x="457200" y="304800"/>
            <a:ext cx="8229600" cy="1676400"/>
          </a:xfrm>
        </p:spPr>
        <p:txBody>
          <a:bodyPr/>
          <a:lstStyle/>
          <a:p>
            <a:r>
              <a:rPr lang="en-US" dirty="0">
                <a:latin typeface="Calibri" panose="020F0502020204030204" pitchFamily="34" charset="0"/>
                <a:cs typeface="Calibri" panose="020F0502020204030204" pitchFamily="34" charset="0"/>
              </a:rPr>
              <a:t>WHY SALVIA  </a:t>
            </a:r>
            <a:r>
              <a:rPr lang="en-US" dirty="0">
                <a:solidFill>
                  <a:srgbClr val="181616"/>
                </a:solidFill>
                <a:effectLst/>
                <a:latin typeface="Calibri" panose="020F0502020204030204" pitchFamily="34" charset="0"/>
                <a:ea typeface="Times New Roman" panose="02020603050405020304" pitchFamily="18" charset="0"/>
                <a:cs typeface="Calibri" panose="020F0502020204030204" pitchFamily="34" charset="0"/>
              </a:rPr>
              <a:t>(</a:t>
            </a:r>
            <a:r>
              <a:rPr lang="en-US" sz="4000" dirty="0">
                <a:solidFill>
                  <a:srgbClr val="181616"/>
                </a:solidFill>
                <a:effectLst/>
                <a:latin typeface="Calibri" panose="020F0502020204030204" pitchFamily="34" charset="0"/>
                <a:ea typeface="Times New Roman" panose="02020603050405020304" pitchFamily="18" charset="0"/>
                <a:cs typeface="Calibri" panose="020F0502020204030204" pitchFamily="34" charset="0"/>
              </a:rPr>
              <a:t>sage</a:t>
            </a:r>
            <a:r>
              <a:rPr lang="en-US" dirty="0">
                <a:solidFill>
                  <a:srgbClr val="181616"/>
                </a:solidFill>
                <a:effectLst/>
                <a:latin typeface="Calibri" panose="020F0502020204030204" pitchFamily="34" charset="0"/>
                <a:ea typeface="Times New Roman" panose="02020603050405020304" pitchFamily="18" charset="0"/>
                <a:cs typeface="Calibri" panose="020F0502020204030204" pitchFamily="34" charset="0"/>
              </a:rPr>
              <a:t>)?</a:t>
            </a:r>
            <a:br>
              <a:rPr lang="en-US" sz="4400" dirty="0">
                <a:solidFill>
                  <a:srgbClr val="181616"/>
                </a:solidFill>
                <a:effectLst/>
                <a:latin typeface="Calibri" panose="020F0502020204030204" pitchFamily="34" charset="0"/>
                <a:ea typeface="Times New Roman" panose="02020603050405020304" pitchFamily="18" charset="0"/>
                <a:cs typeface="Calibri" panose="020F0502020204030204" pitchFamily="34" charset="0"/>
              </a:rPr>
            </a:br>
            <a:endParaRPr lang="en-US" sz="5400" dirty="0"/>
          </a:p>
        </p:txBody>
      </p:sp>
      <p:sp>
        <p:nvSpPr>
          <p:cNvPr id="3" name="Content Placeholder 2">
            <a:extLst>
              <a:ext uri="{FF2B5EF4-FFF2-40B4-BE49-F238E27FC236}">
                <a16:creationId xmlns:a16="http://schemas.microsoft.com/office/drawing/2014/main" id="{392F93A0-CFE4-8FE4-1DE3-0AC6F0AC50F9}"/>
              </a:ext>
            </a:extLst>
          </p:cNvPr>
          <p:cNvSpPr>
            <a:spLocks noGrp="1"/>
          </p:cNvSpPr>
          <p:nvPr>
            <p:ph idx="1"/>
          </p:nvPr>
        </p:nvSpPr>
        <p:spPr>
          <a:xfrm>
            <a:off x="762000" y="1676400"/>
            <a:ext cx="7924800" cy="4724400"/>
          </a:xfrm>
        </p:spPr>
        <p:txBody>
          <a:bodyPr/>
          <a:lstStyle/>
          <a:p>
            <a:r>
              <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rPr>
              <a:t>L</a:t>
            </a:r>
            <a:r>
              <a:rPr lang="en-US" sz="2400" dirty="0">
                <a:solidFill>
                  <a:srgbClr val="181616"/>
                </a:solidFill>
                <a:effectLst/>
                <a:latin typeface="Arial" panose="020B0604020202020204" pitchFamily="34" charset="0"/>
                <a:ea typeface="Times New Roman" panose="02020603050405020304" pitchFamily="18" charset="0"/>
                <a:cs typeface="Arial" panose="020B0604020202020204" pitchFamily="34" charset="0"/>
              </a:rPr>
              <a:t>ong-blooming, some with </a:t>
            </a:r>
            <a:r>
              <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rPr>
              <a:t>aromatic flowers</a:t>
            </a:r>
          </a:p>
          <a:p>
            <a:pPr marL="0" indent="0">
              <a:buNone/>
            </a:pPr>
            <a:endPar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rPr>
              <a:t>Attracts bees, butterflies, and others</a:t>
            </a:r>
          </a:p>
          <a:p>
            <a:endPar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rPr>
              <a:t>Leaves have a pungent odor which detracts deer and rabbits</a:t>
            </a:r>
          </a:p>
          <a:p>
            <a:endParaRPr lang="en-US" sz="2400" dirty="0">
              <a:solidFill>
                <a:srgbClr val="181616"/>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rPr>
              <a:t>Heat and drought tolerant</a:t>
            </a:r>
            <a:r>
              <a:rPr lang="en-US" sz="2400" dirty="0">
                <a:solidFill>
                  <a:srgbClr val="181616"/>
                </a:solidFill>
                <a:effectLst/>
                <a:latin typeface="Arial" panose="020B0604020202020204" pitchFamily="34" charset="0"/>
                <a:ea typeface="Times New Roman" panose="02020603050405020304" pitchFamily="18" charset="0"/>
                <a:cs typeface="Arial" panose="020B0604020202020204" pitchFamily="34" charset="0"/>
              </a:rPr>
              <a:t> </a:t>
            </a:r>
          </a:p>
          <a:p>
            <a:endPar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rgbClr val="181616"/>
                </a:solidFill>
                <a:latin typeface="Arial" panose="020B0604020202020204" pitchFamily="34" charset="0"/>
                <a:ea typeface="Times New Roman" panose="02020603050405020304" pitchFamily="18" charset="0"/>
                <a:cs typeface="Arial" panose="020B0604020202020204" pitchFamily="34" charset="0"/>
              </a:rPr>
              <a:t>F</a:t>
            </a:r>
            <a:r>
              <a:rPr lang="en-US" sz="2400" dirty="0">
                <a:solidFill>
                  <a:srgbClr val="181616"/>
                </a:solidFill>
                <a:effectLst/>
                <a:latin typeface="Arial" panose="020B0604020202020204" pitchFamily="34" charset="0"/>
                <a:ea typeface="Times New Roman" panose="02020603050405020304" pitchFamily="18" charset="0"/>
                <a:cs typeface="Arial" panose="020B0604020202020204" pitchFamily="34" charset="0"/>
              </a:rPr>
              <a:t>lowers come in a range of colors, including purple, blue, red, pink, and white</a:t>
            </a:r>
          </a:p>
          <a:p>
            <a:endParaRPr lang="en-US" sz="1800" dirty="0">
              <a:solidFill>
                <a:srgbClr val="181616"/>
              </a:solidFill>
              <a:effectLst/>
              <a:latin typeface="Lora" pitchFamily="2" charset="77"/>
              <a:ea typeface="Times New Roman" panose="02020603050405020304" pitchFamily="18" charset="0"/>
              <a:cs typeface="Times New Roman" panose="020206030504050203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2644186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CFFE-B6E5-0314-8C3D-1203CC7646F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TYPES OF SALVIAS</a:t>
            </a:r>
          </a:p>
        </p:txBody>
      </p:sp>
      <p:sp>
        <p:nvSpPr>
          <p:cNvPr id="3" name="Content Placeholder 2">
            <a:extLst>
              <a:ext uri="{FF2B5EF4-FFF2-40B4-BE49-F238E27FC236}">
                <a16:creationId xmlns:a16="http://schemas.microsoft.com/office/drawing/2014/main" id="{2A2BC465-012F-701C-2A1B-E3CCB5905EEB}"/>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Interestingly, </a:t>
            </a:r>
            <a:r>
              <a:rPr lang="en-US" i="1" dirty="0">
                <a:latin typeface="Calibri" panose="020F0502020204030204" pitchFamily="34" charset="0"/>
                <a:cs typeface="Calibri" panose="020F0502020204030204" pitchFamily="34" charset="0"/>
              </a:rPr>
              <a:t>salvias</a:t>
            </a:r>
            <a:r>
              <a:rPr lang="en-US" dirty="0">
                <a:latin typeface="Calibri" panose="020F0502020204030204" pitchFamily="34" charset="0"/>
                <a:cs typeface="Calibri" panose="020F0502020204030204" pitchFamily="34" charset="0"/>
              </a:rPr>
              <a:t> are a member of the mint family </a:t>
            </a:r>
          </a:p>
          <a:p>
            <a:r>
              <a:rPr lang="en-US" dirty="0">
                <a:latin typeface="Calibri" panose="020F0502020204030204" pitchFamily="34" charset="0"/>
                <a:cs typeface="Calibri" panose="020F0502020204030204" pitchFamily="34" charset="0"/>
              </a:rPr>
              <a:t>Their tubular blossoms attract hummingbirds among other pollinators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review of the Sunset Western Garden Book will represent various </a:t>
            </a:r>
            <a:r>
              <a:rPr lang="en-US" i="1" dirty="0">
                <a:latin typeface="Calibri" panose="020F0502020204030204" pitchFamily="34" charset="0"/>
                <a:cs typeface="Calibri" panose="020F0502020204030204" pitchFamily="34" charset="0"/>
              </a:rPr>
              <a:t>Salvias</a:t>
            </a:r>
            <a:r>
              <a:rPr lang="en-US" dirty="0">
                <a:latin typeface="Calibri" panose="020F0502020204030204" pitchFamily="34" charset="0"/>
                <a:cs typeface="Calibri" panose="020F0502020204030204" pitchFamily="34" charset="0"/>
              </a:rPr>
              <a:t>; several from my garden are displayed here.</a:t>
            </a:r>
          </a:p>
          <a:p>
            <a:endParaRPr lang="en-US" dirty="0"/>
          </a:p>
          <a:p>
            <a:endParaRPr lang="en-US" dirty="0"/>
          </a:p>
        </p:txBody>
      </p:sp>
    </p:spTree>
    <p:extLst>
      <p:ext uri="{BB962C8B-B14F-4D97-AF65-F5344CB8AC3E}">
        <p14:creationId xmlns:p14="http://schemas.microsoft.com/office/powerpoint/2010/main" val="206535990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8362</TotalTime>
  <Words>1377</Words>
  <Application>Microsoft Office PowerPoint</Application>
  <PresentationFormat>On-screen Show (4:3)</PresentationFormat>
  <Paragraphs>178</Paragraphs>
  <Slides>26</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Georgia</vt:lpstr>
      <vt:lpstr>Lora</vt:lpstr>
      <vt:lpstr>Times New Roman</vt:lpstr>
      <vt:lpstr>titillium web</vt:lpstr>
      <vt:lpstr>Wingdings</vt:lpstr>
      <vt:lpstr>Default Design</vt:lpstr>
      <vt:lpstr>SALVIAS</vt:lpstr>
      <vt:lpstr>Who Are Master Gardeners?</vt:lpstr>
      <vt:lpstr>Who Are Master Gardeners?</vt:lpstr>
      <vt:lpstr>Who Are Master Gardeners?</vt:lpstr>
      <vt:lpstr>?</vt:lpstr>
      <vt:lpstr>PowerPoint Presentation</vt:lpstr>
      <vt:lpstr>AGENDA</vt:lpstr>
      <vt:lpstr>WHY SALVIA  (sage)? </vt:lpstr>
      <vt:lpstr>TYPES OF SALVIAS</vt:lpstr>
      <vt:lpstr>SALVIA ARGENTEA ‘ARTEMIS’   silver sage, artemis sage</vt:lpstr>
      <vt:lpstr>SALVIA CANARIENSIS Canary Island sage</vt:lpstr>
      <vt:lpstr>SALVIA LEUCANTHA Mexican bush sage</vt:lpstr>
      <vt:lpstr>SALVIA ELEGANS  Pineapple sage</vt:lpstr>
      <vt:lpstr>SALVIA ‘MIRAGE’  cherry red sage </vt:lpstr>
      <vt:lpstr>SALVIA ‘HOT LIPS’</vt:lpstr>
      <vt:lpstr>SALVIA ‘MYSTIC SPIRES’</vt:lpstr>
      <vt:lpstr>SALVIA ‘AMISTAD’</vt:lpstr>
      <vt:lpstr>Arboretum All-Star Favorites: Perennials</vt:lpstr>
      <vt:lpstr>HISTORY OF SALVIAS</vt:lpstr>
      <vt:lpstr>Tools</vt:lpstr>
      <vt:lpstr>GROWING SALVIAS: SOIL PREFERENCE</vt:lpstr>
      <vt:lpstr>GROWING SALVIAS: </vt:lpstr>
      <vt:lpstr>Controlling weeds is a must for any garden</vt:lpstr>
      <vt:lpstr>Friend - Lady beetle larva</vt:lpstr>
      <vt:lpstr>RESOURCES</vt:lpstr>
      <vt:lpstr>Thank You!</vt:lpstr>
    </vt:vector>
  </TitlesOfParts>
  <Company>Placer County Master Gardener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do in the Garden … Fall &amp; Winter</dc:title>
  <dc:creator>Placer County MG</dc:creator>
  <cp:lastModifiedBy>Barbara Villareal</cp:lastModifiedBy>
  <cp:revision>116</cp:revision>
  <cp:lastPrinted>2024-03-08T16:33:18Z</cp:lastPrinted>
  <dcterms:created xsi:type="dcterms:W3CDTF">2006-10-19T12:49:39Z</dcterms:created>
  <dcterms:modified xsi:type="dcterms:W3CDTF">2024-05-16T22:21:18Z</dcterms:modified>
</cp:coreProperties>
</file>